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4.xml" ContentType="application/vnd.openxmlformats-officedocument.drawingml.chart+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media/image71.jpg" ContentType="image/png"/>
  <Override PartName="/ppt/notesSlides/notesSlide38.xml" ContentType="application/vnd.openxmlformats-officedocument.presentationml.notesSlide+xml"/>
  <Override PartName="/ppt/charts/chart7.xml" ContentType="application/vnd.openxmlformats-officedocument.drawingml.chart+xml"/>
  <Override PartName="/ppt/notesSlides/notesSlide39.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0.xml" ContentType="application/vnd.openxmlformats-officedocument.presentationml.notesSlid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38" r:id="rId2"/>
    <p:sldMasterId id="2147483757" r:id="rId3"/>
    <p:sldMasterId id="2147483770" r:id="rId4"/>
  </p:sldMasterIdLst>
  <p:notesMasterIdLst>
    <p:notesMasterId r:id="rId86"/>
  </p:notesMasterIdLst>
  <p:handoutMasterIdLst>
    <p:handoutMasterId r:id="rId87"/>
  </p:handoutMasterIdLst>
  <p:sldIdLst>
    <p:sldId id="1193" r:id="rId5"/>
    <p:sldId id="1314" r:id="rId6"/>
    <p:sldId id="1323" r:id="rId7"/>
    <p:sldId id="1324" r:id="rId8"/>
    <p:sldId id="1325" r:id="rId9"/>
    <p:sldId id="1326" r:id="rId10"/>
    <p:sldId id="1327" r:id="rId11"/>
    <p:sldId id="1328" r:id="rId12"/>
    <p:sldId id="1329" r:id="rId13"/>
    <p:sldId id="1330" r:id="rId14"/>
    <p:sldId id="1331" r:id="rId15"/>
    <p:sldId id="1332" r:id="rId16"/>
    <p:sldId id="1253" r:id="rId17"/>
    <p:sldId id="1263" r:id="rId18"/>
    <p:sldId id="1241" r:id="rId19"/>
    <p:sldId id="1244" r:id="rId20"/>
    <p:sldId id="1243" r:id="rId21"/>
    <p:sldId id="1245" r:id="rId22"/>
    <p:sldId id="1280" r:id="rId23"/>
    <p:sldId id="1352" r:id="rId24"/>
    <p:sldId id="1290" r:id="rId25"/>
    <p:sldId id="1291" r:id="rId26"/>
    <p:sldId id="1349" r:id="rId27"/>
    <p:sldId id="1354" r:id="rId28"/>
    <p:sldId id="1355" r:id="rId29"/>
    <p:sldId id="1356" r:id="rId30"/>
    <p:sldId id="1357" r:id="rId31"/>
    <p:sldId id="1358" r:id="rId32"/>
    <p:sldId id="1359" r:id="rId33"/>
    <p:sldId id="1176" r:id="rId34"/>
    <p:sldId id="1292" r:id="rId35"/>
    <p:sldId id="1285" r:id="rId36"/>
    <p:sldId id="1286" r:id="rId37"/>
    <p:sldId id="1288" r:id="rId38"/>
    <p:sldId id="1284" r:id="rId39"/>
    <p:sldId id="1360" r:id="rId40"/>
    <p:sldId id="1188" r:id="rId41"/>
    <p:sldId id="1233" r:id="rId42"/>
    <p:sldId id="1282" r:id="rId43"/>
    <p:sldId id="1283" r:id="rId44"/>
    <p:sldId id="1333" r:id="rId45"/>
    <p:sldId id="1297" r:id="rId46"/>
    <p:sldId id="1289" r:id="rId47"/>
    <p:sldId id="1278" r:id="rId48"/>
    <p:sldId id="1279" r:id="rId49"/>
    <p:sldId id="1221" r:id="rId50"/>
    <p:sldId id="1226" r:id="rId51"/>
    <p:sldId id="1340" r:id="rId52"/>
    <p:sldId id="1341" r:id="rId53"/>
    <p:sldId id="1342" r:id="rId54"/>
    <p:sldId id="1343" r:id="rId55"/>
    <p:sldId id="1344" r:id="rId56"/>
    <p:sldId id="1361" r:id="rId57"/>
    <p:sldId id="1225" r:id="rId58"/>
    <p:sldId id="1227" r:id="rId59"/>
    <p:sldId id="1266" r:id="rId60"/>
    <p:sldId id="1265" r:id="rId61"/>
    <p:sldId id="1293" r:id="rId62"/>
    <p:sldId id="1310" r:id="rId63"/>
    <p:sldId id="1184" r:id="rId64"/>
    <p:sldId id="1294" r:id="rId65"/>
    <p:sldId id="1295" r:id="rId66"/>
    <p:sldId id="1353" r:id="rId67"/>
    <p:sldId id="1296" r:id="rId68"/>
    <p:sldId id="1311" r:id="rId69"/>
    <p:sldId id="1257" r:id="rId70"/>
    <p:sldId id="1277" r:id="rId71"/>
    <p:sldId id="1334" r:id="rId72"/>
    <p:sldId id="1335" r:id="rId73"/>
    <p:sldId id="1312" r:id="rId74"/>
    <p:sldId id="1300" r:id="rId75"/>
    <p:sldId id="1299" r:id="rId76"/>
    <p:sldId id="1301" r:id="rId77"/>
    <p:sldId id="1302" r:id="rId78"/>
    <p:sldId id="1303" r:id="rId79"/>
    <p:sldId id="1304" r:id="rId80"/>
    <p:sldId id="1219" r:id="rId81"/>
    <p:sldId id="1269" r:id="rId82"/>
    <p:sldId id="1313" r:id="rId83"/>
    <p:sldId id="1270" r:id="rId84"/>
    <p:sldId id="1194" r:id="rId8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31A8F9"/>
    <a:srgbClr val="C0504D"/>
    <a:srgbClr val="F79646"/>
    <a:srgbClr val="00B0F0"/>
    <a:srgbClr val="E36C0A"/>
    <a:srgbClr val="CDEAFF"/>
    <a:srgbClr val="FBC2AB"/>
    <a:srgbClr val="FAD2AA"/>
    <a:srgbClr val="F9DC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0" autoAdjust="0"/>
    <p:restoredTop sz="89075" autoAdjust="0"/>
  </p:normalViewPr>
  <p:slideViewPr>
    <p:cSldViewPr>
      <p:cViewPr varScale="1">
        <p:scale>
          <a:sx n="78" d="100"/>
          <a:sy n="78" d="100"/>
        </p:scale>
        <p:origin x="832" y="56"/>
      </p:cViewPr>
      <p:guideLst>
        <p:guide orient="horz" pos="1620"/>
        <p:guide pos="2880"/>
      </p:guideLst>
    </p:cSldViewPr>
  </p:slideViewPr>
  <p:notesTextViewPr>
    <p:cViewPr>
      <p:scale>
        <a:sx n="100" d="100"/>
        <a:sy n="100" d="100"/>
      </p:scale>
      <p:origin x="0" y="0"/>
    </p:cViewPr>
  </p:notesTextViewPr>
  <p:notesViewPr>
    <p:cSldViewPr>
      <p:cViewPr varScale="1">
        <p:scale>
          <a:sx n="57" d="100"/>
          <a:sy n="57" d="100"/>
        </p:scale>
        <p:origin x="2808" y="3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heme" Target="theme/them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9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3" Type="http://schemas.openxmlformats.org/officeDocument/2006/relationships/oleObject" Target="file:///E:\&#24180;&#32423;&#25945;&#21153;&#25991;&#26723;\2016-2017&#23398;&#24180;&#24230;\&#25945;&#23398;&#25913;&#38761;&#65288;&#36873;&#32771;&#26041;&#26696;&#65289;&#35843;&#30740;\&#23398;&#29983;&#36873;&#32771;&#31185;&#30446;&#30340;&#20154;&#25968;&#20998;&#24067;&#24773;&#209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zhouyi\Desktop\&#20154;&#22823;&#38468;&#20013;\&#23398;&#29983;&#36873;&#31185;&#25968;&#25454;&#21464;&#21270;.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admin\Desktop\&#20135;&#21697;&#21253;&#35013;\&#26032;&#39640;&#32771;&#21253;&#35013;&#25968;&#25454;.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Administrator\Desktop\&#35838;&#25913;&#25253;&#21578;&#25968;&#25454;-101.xlsx" TargetMode="Externa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CN" altLang="zh-CN" sz="1600" dirty="0" smtClean="0">
                <a:solidFill>
                  <a:schemeClr val="bg1">
                    <a:lumMod val="85000"/>
                  </a:schemeClr>
                </a:solidFill>
                <a:effectLst/>
              </a:rPr>
              <a:t>北京市某</a:t>
            </a:r>
            <a:r>
              <a:rPr lang="zh-CN" altLang="en-US" sz="1600" dirty="0" smtClean="0">
                <a:solidFill>
                  <a:schemeClr val="bg1">
                    <a:lumMod val="85000"/>
                  </a:schemeClr>
                </a:solidFill>
                <a:effectLst/>
              </a:rPr>
              <a:t>校初中</a:t>
            </a:r>
            <a:r>
              <a:rPr lang="en-US" altLang="zh-CN" sz="1600" dirty="0" smtClean="0">
                <a:solidFill>
                  <a:schemeClr val="bg1">
                    <a:lumMod val="85000"/>
                  </a:schemeClr>
                </a:solidFill>
                <a:effectLst/>
              </a:rPr>
              <a:t>607</a:t>
            </a:r>
            <a:r>
              <a:rPr lang="zh-CN" altLang="zh-CN" sz="1600" dirty="0" smtClean="0">
                <a:solidFill>
                  <a:schemeClr val="bg1">
                    <a:lumMod val="85000"/>
                  </a:schemeClr>
                </a:solidFill>
                <a:effectLst/>
              </a:rPr>
              <a:t>名学生预选数据</a:t>
            </a:r>
            <a:endParaRPr lang="zh-CN" altLang="zh-CN" sz="1600" dirty="0">
              <a:solidFill>
                <a:schemeClr val="bg1">
                  <a:lumMod val="85000"/>
                </a:schemeClr>
              </a:solidFill>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29935855281056789"/>
          <c:y val="0.10507420652913631"/>
          <c:w val="0.65701215578180849"/>
          <c:h val="0.75284200826869274"/>
        </c:manualLayout>
      </c:layout>
      <c:barChart>
        <c:barDir val="bar"/>
        <c:grouping val="stacked"/>
        <c:varyColors val="0"/>
        <c:ser>
          <c:idx val="0"/>
          <c:order val="0"/>
          <c:tx>
            <c:strRef>
              <c:f>Sheet1!$B$1</c:f>
              <c:strCache>
                <c:ptCount val="1"/>
                <c:pt idx="0">
                  <c:v>已选</c:v>
                </c:pt>
              </c:strCache>
            </c:strRef>
          </c:tx>
          <c:spPr>
            <a:solidFill>
              <a:schemeClr val="accent1"/>
            </a:solidFill>
            <a:ln>
              <a:noFill/>
            </a:ln>
            <a:effectLst/>
          </c:spPr>
          <c:invertIfNegative val="0"/>
          <c:cat>
            <c:strRef>
              <c:f>Sheet1!$A$2:$A$10</c:f>
              <c:strCache>
                <c:ptCount val="9"/>
                <c:pt idx="0">
                  <c:v>生化地理思品 7人</c:v>
                </c:pt>
                <c:pt idx="1">
                  <c:v>生化历史地理 12人</c:v>
                </c:pt>
                <c:pt idx="2">
                  <c:v>生化历史思品 27人</c:v>
                </c:pt>
                <c:pt idx="3">
                  <c:v>物理地理思品 47人</c:v>
                </c:pt>
                <c:pt idx="4">
                  <c:v>物理生化思品 69人</c:v>
                </c:pt>
                <c:pt idx="5">
                  <c:v>物理历史地理 74人</c:v>
                </c:pt>
                <c:pt idx="6">
                  <c:v>物理生化历史 105人</c:v>
                </c:pt>
                <c:pt idx="7">
                  <c:v>物理历史思品 108人</c:v>
                </c:pt>
                <c:pt idx="8">
                  <c:v>物理生化地理 158人</c:v>
                </c:pt>
              </c:strCache>
            </c:strRef>
          </c:cat>
          <c:val>
            <c:numRef>
              <c:f>Sheet1!$B$2:$B$10</c:f>
              <c:numCache>
                <c:formatCode>General</c:formatCode>
                <c:ptCount val="9"/>
                <c:pt idx="0">
                  <c:v>7</c:v>
                </c:pt>
                <c:pt idx="1">
                  <c:v>12</c:v>
                </c:pt>
                <c:pt idx="2">
                  <c:v>27</c:v>
                </c:pt>
                <c:pt idx="3">
                  <c:v>47</c:v>
                </c:pt>
                <c:pt idx="4">
                  <c:v>69</c:v>
                </c:pt>
                <c:pt idx="5">
                  <c:v>74</c:v>
                </c:pt>
                <c:pt idx="6">
                  <c:v>105</c:v>
                </c:pt>
                <c:pt idx="7">
                  <c:v>108</c:v>
                </c:pt>
                <c:pt idx="8">
                  <c:v>158</c:v>
                </c:pt>
              </c:numCache>
            </c:numRef>
          </c:val>
        </c:ser>
        <c:ser>
          <c:idx val="1"/>
          <c:order val="1"/>
          <c:tx>
            <c:strRef>
              <c:f>Sheet1!$C$1</c:f>
              <c:strCache>
                <c:ptCount val="1"/>
                <c:pt idx="0">
                  <c:v>未选</c:v>
                </c:pt>
              </c:strCache>
            </c:strRef>
          </c:tx>
          <c:spPr>
            <a:solidFill>
              <a:schemeClr val="accent3"/>
            </a:solidFill>
            <a:ln>
              <a:noFill/>
            </a:ln>
            <a:effectLst/>
          </c:spPr>
          <c:invertIfNegative val="0"/>
          <c:cat>
            <c:strRef>
              <c:f>Sheet1!$A$2:$A$10</c:f>
              <c:strCache>
                <c:ptCount val="9"/>
                <c:pt idx="0">
                  <c:v>生化地理思品 7人</c:v>
                </c:pt>
                <c:pt idx="1">
                  <c:v>生化历史地理 12人</c:v>
                </c:pt>
                <c:pt idx="2">
                  <c:v>生化历史思品 27人</c:v>
                </c:pt>
                <c:pt idx="3">
                  <c:v>物理地理思品 47人</c:v>
                </c:pt>
                <c:pt idx="4">
                  <c:v>物理生化思品 69人</c:v>
                </c:pt>
                <c:pt idx="5">
                  <c:v>物理历史地理 74人</c:v>
                </c:pt>
                <c:pt idx="6">
                  <c:v>物理生化历史 105人</c:v>
                </c:pt>
                <c:pt idx="7">
                  <c:v>物理历史思品 108人</c:v>
                </c:pt>
                <c:pt idx="8">
                  <c:v>物理生化地理 158人</c:v>
                </c:pt>
              </c:strCache>
            </c:strRef>
          </c:cat>
          <c:val>
            <c:numRef>
              <c:f>Sheet1!$C$2:$C$10</c:f>
              <c:numCache>
                <c:formatCode>General</c:formatCode>
                <c:ptCount val="9"/>
                <c:pt idx="0">
                  <c:v>600</c:v>
                </c:pt>
                <c:pt idx="1">
                  <c:v>595</c:v>
                </c:pt>
                <c:pt idx="2">
                  <c:v>580</c:v>
                </c:pt>
                <c:pt idx="3">
                  <c:v>560</c:v>
                </c:pt>
                <c:pt idx="4">
                  <c:v>538</c:v>
                </c:pt>
                <c:pt idx="5">
                  <c:v>533</c:v>
                </c:pt>
                <c:pt idx="6">
                  <c:v>502</c:v>
                </c:pt>
                <c:pt idx="7">
                  <c:v>499</c:v>
                </c:pt>
                <c:pt idx="8">
                  <c:v>451</c:v>
                </c:pt>
              </c:numCache>
            </c:numRef>
          </c:val>
        </c:ser>
        <c:dLbls>
          <c:showLegendKey val="0"/>
          <c:showVal val="0"/>
          <c:showCatName val="0"/>
          <c:showSerName val="0"/>
          <c:showPercent val="0"/>
          <c:showBubbleSize val="0"/>
        </c:dLbls>
        <c:gapWidth val="150"/>
        <c:overlap val="100"/>
        <c:axId val="-586271312"/>
        <c:axId val="-586267504"/>
      </c:barChart>
      <c:catAx>
        <c:axId val="-5862713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bg1">
                    <a:lumMod val="85000"/>
                  </a:schemeClr>
                </a:solidFill>
                <a:latin typeface="+mn-lt"/>
                <a:ea typeface="黑体" panose="02010609060101010101" pitchFamily="49" charset="-122"/>
                <a:cs typeface="+mn-cs"/>
              </a:defRPr>
            </a:pPr>
            <a:endParaRPr lang="zh-CN"/>
          </a:p>
        </c:txPr>
        <c:crossAx val="-586267504"/>
        <c:crosses val="autoZero"/>
        <c:auto val="1"/>
        <c:lblAlgn val="ctr"/>
        <c:lblOffset val="100"/>
        <c:noMultiLvlLbl val="0"/>
      </c:catAx>
      <c:valAx>
        <c:axId val="-5862675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zh-CN"/>
          </a:p>
        </c:txPr>
        <c:crossAx val="-58627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40" b="0" i="0" u="none" strike="noStrike" kern="1200" spc="0" baseline="0">
              <a:solidFill>
                <a:schemeClr val="bg1">
                  <a:lumMod val="90000"/>
                </a:schemeClr>
              </a:solidFill>
              <a:latin typeface="+mn-lt"/>
              <a:ea typeface="+mn-ea"/>
              <a:cs typeface="+mn-cs"/>
            </a:defRPr>
          </a:pPr>
          <a:endParaRPr lang="zh-CN"/>
        </a:p>
      </c:txPr>
    </c:title>
    <c:autoTitleDeleted val="0"/>
    <c:plotArea>
      <c:layout/>
      <c:barChart>
        <c:barDir val="col"/>
        <c:grouping val="clustered"/>
        <c:varyColors val="0"/>
        <c:ser>
          <c:idx val="0"/>
          <c:order val="0"/>
          <c:tx>
            <c:strRef>
              <c:f>Sheet1!$B$1</c:f>
              <c:strCache>
                <c:ptCount val="1"/>
                <c:pt idx="0">
                  <c:v>排课规则满足率</c:v>
                </c:pt>
              </c:strCache>
            </c:strRef>
          </c:tx>
          <c:spPr>
            <a:solidFill>
              <a:schemeClr val="accent2"/>
            </a:solidFill>
            <a:ln>
              <a:noFill/>
            </a:ln>
            <a:effectLst/>
          </c:spPr>
          <c:invertIfNegative val="0"/>
          <c:cat>
            <c:strRef>
              <c:f>Sheet1!$A$2:$A$10</c:f>
              <c:strCache>
                <c:ptCount val="9"/>
                <c:pt idx="0">
                  <c:v>学生志愿满足率</c:v>
                </c:pt>
                <c:pt idx="1">
                  <c:v>单科合班课满足率</c:v>
                </c:pt>
                <c:pt idx="2">
                  <c:v>教师连堂课满足率</c:v>
                </c:pt>
                <c:pt idx="3">
                  <c:v>全局固定点满足率</c:v>
                </c:pt>
                <c:pt idx="4">
                  <c:v>教案进度一致率</c:v>
                </c:pt>
                <c:pt idx="5">
                  <c:v>教师不跨上下午授课满足率</c:v>
                </c:pt>
                <c:pt idx="6">
                  <c:v>教师连堂课数量限制满足率</c:v>
                </c:pt>
                <c:pt idx="7">
                  <c:v>教案不穿插满足率</c:v>
                </c:pt>
                <c:pt idx="8">
                  <c:v>教师节次限制满足率</c:v>
                </c:pt>
              </c:strCache>
            </c:strRef>
          </c:cat>
          <c:val>
            <c:numRef>
              <c:f>Sheet1!$B$2:$B$10</c:f>
              <c:numCache>
                <c:formatCode>0%</c:formatCode>
                <c:ptCount val="9"/>
                <c:pt idx="0">
                  <c:v>1</c:v>
                </c:pt>
                <c:pt idx="1">
                  <c:v>1</c:v>
                </c:pt>
                <c:pt idx="2">
                  <c:v>1</c:v>
                </c:pt>
                <c:pt idx="3">
                  <c:v>1</c:v>
                </c:pt>
                <c:pt idx="4">
                  <c:v>1</c:v>
                </c:pt>
                <c:pt idx="5" formatCode="0.00%">
                  <c:v>0.83330000000000004</c:v>
                </c:pt>
                <c:pt idx="6" formatCode="0.00%">
                  <c:v>1</c:v>
                </c:pt>
                <c:pt idx="7" formatCode="0.00%">
                  <c:v>1</c:v>
                </c:pt>
                <c:pt idx="8">
                  <c:v>1</c:v>
                </c:pt>
              </c:numCache>
            </c:numRef>
          </c:val>
          <c:extLst xmlns:c16r2="http://schemas.microsoft.com/office/drawing/2015/06/chart">
            <c:ext xmlns:c16="http://schemas.microsoft.com/office/drawing/2014/chart" uri="{C3380CC4-5D6E-409C-BE32-E72D297353CC}">
              <c16:uniqueId val="{00000000-6E4D-4AEC-964B-394FFFBB708F}"/>
            </c:ext>
          </c:extLst>
        </c:ser>
        <c:dLbls>
          <c:showLegendKey val="0"/>
          <c:showVal val="0"/>
          <c:showCatName val="0"/>
          <c:showSerName val="0"/>
          <c:showPercent val="0"/>
          <c:showBubbleSize val="0"/>
        </c:dLbls>
        <c:gapWidth val="75"/>
        <c:overlap val="-25"/>
        <c:axId val="-1100077648"/>
        <c:axId val="-1100070576"/>
      </c:barChart>
      <c:catAx>
        <c:axId val="-1100077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lumMod val="90000"/>
                  </a:schemeClr>
                </a:solidFill>
                <a:latin typeface="+mn-lt"/>
                <a:ea typeface="+mn-ea"/>
                <a:cs typeface="+mn-cs"/>
              </a:defRPr>
            </a:pPr>
            <a:endParaRPr lang="zh-CN"/>
          </a:p>
        </c:txPr>
        <c:crossAx val="-1100070576"/>
        <c:crosses val="autoZero"/>
        <c:auto val="1"/>
        <c:lblAlgn val="ctr"/>
        <c:lblOffset val="100"/>
        <c:noMultiLvlLbl val="0"/>
      </c:catAx>
      <c:valAx>
        <c:axId val="-1100070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90000"/>
                  </a:schemeClr>
                </a:solidFill>
                <a:latin typeface="+mn-lt"/>
                <a:ea typeface="+mn-ea"/>
                <a:cs typeface="+mn-cs"/>
              </a:defRPr>
            </a:pPr>
            <a:endParaRPr lang="zh-CN"/>
          </a:p>
        </c:txPr>
        <c:crossAx val="-1100077648"/>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bg1">
              <a:lumMod val="90000"/>
            </a:schemeClr>
          </a:solidFill>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zh-CN" sz="1600" b="0" dirty="0" smtClean="0">
                <a:solidFill>
                  <a:schemeClr val="bg1">
                    <a:lumMod val="85000"/>
                  </a:schemeClr>
                </a:solidFill>
              </a:rPr>
              <a:t>学生</a:t>
            </a:r>
            <a:r>
              <a:rPr lang="zh-CN" altLang="en-US" sz="1600" b="0" dirty="0" smtClean="0">
                <a:solidFill>
                  <a:schemeClr val="bg1">
                    <a:lumMod val="85000"/>
                  </a:schemeClr>
                </a:solidFill>
              </a:rPr>
              <a:t>预选</a:t>
            </a:r>
            <a:r>
              <a:rPr lang="zh-CN" sz="1600" b="0" dirty="0" smtClean="0">
                <a:solidFill>
                  <a:schemeClr val="bg1">
                    <a:lumMod val="85000"/>
                  </a:schemeClr>
                </a:solidFill>
              </a:rPr>
              <a:t>科目</a:t>
            </a:r>
            <a:r>
              <a:rPr lang="zh-CN" sz="1600" b="0" dirty="0">
                <a:solidFill>
                  <a:schemeClr val="bg1">
                    <a:lumMod val="85000"/>
                  </a:schemeClr>
                </a:solidFill>
              </a:rPr>
              <a:t>的人数</a:t>
            </a:r>
            <a:r>
              <a:rPr lang="zh-CN" sz="1600" b="0" dirty="0" smtClean="0">
                <a:solidFill>
                  <a:schemeClr val="bg1">
                    <a:lumMod val="85000"/>
                  </a:schemeClr>
                </a:solidFill>
              </a:rPr>
              <a:t>分布</a:t>
            </a:r>
            <a:endParaRPr lang="zh-CN" sz="1600" b="0" dirty="0">
              <a:solidFill>
                <a:schemeClr val="bg1">
                  <a:lumMod val="85000"/>
                </a:schemeClr>
              </a:solidFill>
            </a:endParaRPr>
          </a:p>
        </c:rich>
      </c:tx>
      <c:layout>
        <c:manualLayout>
          <c:xMode val="edge"/>
          <c:yMode val="edge"/>
          <c:x val="0.2903724198179175"/>
          <c:y val="1.6902087008483651E-2"/>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2.288509717066318E-3"/>
          <c:y val="0.13017434983880949"/>
          <c:w val="0.94965278622454097"/>
          <c:h val="0.78363007084325975"/>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clip" horzOverflow="clip" vert="horz" wrap="square" lIns="38100" tIns="19050" rIns="38100" bIns="19050" anchor="ctr" anchorCtr="1">
                <a:spAutoFit/>
              </a:bodyPr>
              <a:lstStyle/>
              <a:p>
                <a:pPr>
                  <a:defRPr sz="1450" b="0" i="0" u="none" strike="noStrike" kern="1200" baseline="0">
                    <a:solidFill>
                      <a:schemeClr val="bg1">
                        <a:lumMod val="7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Sheet1!$C$1:$G$1</c:f>
              <c:strCache>
                <c:ptCount val="5"/>
                <c:pt idx="0">
                  <c:v>物理</c:v>
                </c:pt>
                <c:pt idx="1">
                  <c:v>生化</c:v>
                </c:pt>
                <c:pt idx="2">
                  <c:v>历史</c:v>
                </c:pt>
                <c:pt idx="3">
                  <c:v>地理</c:v>
                </c:pt>
                <c:pt idx="4">
                  <c:v>思品</c:v>
                </c:pt>
              </c:strCache>
            </c:strRef>
          </c:cat>
          <c:val>
            <c:numRef>
              <c:f>Sheet1!$C$11:$G$11</c:f>
              <c:numCache>
                <c:formatCode>General</c:formatCode>
                <c:ptCount val="5"/>
                <c:pt idx="0">
                  <c:v>561</c:v>
                </c:pt>
                <c:pt idx="1">
                  <c:v>378</c:v>
                </c:pt>
                <c:pt idx="2">
                  <c:v>326</c:v>
                </c:pt>
                <c:pt idx="3">
                  <c:v>298</c:v>
                </c:pt>
                <c:pt idx="4">
                  <c:v>258</c:v>
                </c:pt>
              </c:numCache>
            </c:numRef>
          </c:val>
        </c:ser>
        <c:dLbls>
          <c:dLblPos val="outEnd"/>
          <c:showLegendKey val="0"/>
          <c:showVal val="1"/>
          <c:showCatName val="0"/>
          <c:showSerName val="0"/>
          <c:showPercent val="0"/>
          <c:showBubbleSize val="0"/>
        </c:dLbls>
        <c:gapWidth val="444"/>
        <c:overlap val="-90"/>
        <c:axId val="-586247376"/>
        <c:axId val="-586266960"/>
      </c:barChart>
      <c:catAx>
        <c:axId val="-5862473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bg1">
                    <a:lumMod val="75000"/>
                  </a:schemeClr>
                </a:solidFill>
                <a:latin typeface="+mn-lt"/>
                <a:ea typeface="+mn-ea"/>
                <a:cs typeface="+mn-cs"/>
              </a:defRPr>
            </a:pPr>
            <a:endParaRPr lang="zh-CN"/>
          </a:p>
        </c:txPr>
        <c:crossAx val="-586266960"/>
        <c:crosses val="autoZero"/>
        <c:auto val="1"/>
        <c:lblAlgn val="ctr"/>
        <c:lblOffset val="100"/>
        <c:noMultiLvlLbl val="0"/>
      </c:catAx>
      <c:valAx>
        <c:axId val="-586266960"/>
        <c:scaling>
          <c:orientation val="minMax"/>
        </c:scaling>
        <c:delete val="1"/>
        <c:axPos val="l"/>
        <c:numFmt formatCode="General" sourceLinked="1"/>
        <c:majorTickMark val="none"/>
        <c:minorTickMark val="none"/>
        <c:tickLblPos val="nextTo"/>
        <c:crossAx val="-586247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064677610854706E-2"/>
          <c:y val="0.14804203957859033"/>
          <c:w val="0.92104527893323629"/>
          <c:h val="0.6846879522181154"/>
        </c:manualLayout>
      </c:layout>
      <c:barChart>
        <c:barDir val="col"/>
        <c:grouping val="clustered"/>
        <c:varyColors val="0"/>
        <c:ser>
          <c:idx val="0"/>
          <c:order val="0"/>
          <c:tx>
            <c:strRef>
              <c:f>Sheet1!$D$3</c:f>
              <c:strCache>
                <c:ptCount val="1"/>
                <c:pt idx="0">
                  <c:v>2014</c:v>
                </c:pt>
              </c:strCache>
            </c:strRef>
          </c:tx>
          <c:spPr>
            <a:solidFill>
              <a:schemeClr val="accent1"/>
            </a:solidFill>
            <a:ln>
              <a:noFill/>
            </a:ln>
            <a:effectLst/>
          </c:spPr>
          <c:invertIfNegative val="0"/>
          <c:cat>
            <c:strRef>
              <c:f>Sheet1!$C$4:$C$10</c:f>
              <c:strCache>
                <c:ptCount val="7"/>
                <c:pt idx="0">
                  <c:v>历史</c:v>
                </c:pt>
                <c:pt idx="1">
                  <c:v>地理</c:v>
                </c:pt>
                <c:pt idx="2">
                  <c:v>物理</c:v>
                </c:pt>
                <c:pt idx="3">
                  <c:v>化学</c:v>
                </c:pt>
                <c:pt idx="4">
                  <c:v>政治</c:v>
                </c:pt>
                <c:pt idx="5">
                  <c:v>生物</c:v>
                </c:pt>
                <c:pt idx="6">
                  <c:v>技术</c:v>
                </c:pt>
              </c:strCache>
            </c:strRef>
          </c:cat>
          <c:val>
            <c:numRef>
              <c:f>Sheet1!$D$4:$D$10</c:f>
              <c:numCache>
                <c:formatCode>General</c:formatCode>
                <c:ptCount val="7"/>
                <c:pt idx="0">
                  <c:v>281</c:v>
                </c:pt>
                <c:pt idx="1">
                  <c:v>351</c:v>
                </c:pt>
                <c:pt idx="2">
                  <c:v>359</c:v>
                </c:pt>
                <c:pt idx="3">
                  <c:v>509</c:v>
                </c:pt>
                <c:pt idx="4">
                  <c:v>242</c:v>
                </c:pt>
                <c:pt idx="5">
                  <c:v>447</c:v>
                </c:pt>
                <c:pt idx="6">
                  <c:v>61</c:v>
                </c:pt>
              </c:numCache>
            </c:numRef>
          </c:val>
          <c:extLst xmlns:c16r2="http://schemas.microsoft.com/office/drawing/2015/06/chart">
            <c:ext xmlns:c16="http://schemas.microsoft.com/office/drawing/2014/chart" uri="{C3380CC4-5D6E-409C-BE32-E72D297353CC}">
              <c16:uniqueId val="{00000000-E71E-481A-90A1-3EA18F49B391}"/>
            </c:ext>
          </c:extLst>
        </c:ser>
        <c:ser>
          <c:idx val="1"/>
          <c:order val="1"/>
          <c:tx>
            <c:strRef>
              <c:f>Sheet1!$E$3</c:f>
              <c:strCache>
                <c:ptCount val="1"/>
                <c:pt idx="0">
                  <c:v>2015</c:v>
                </c:pt>
              </c:strCache>
            </c:strRef>
          </c:tx>
          <c:spPr>
            <a:solidFill>
              <a:schemeClr val="accent3"/>
            </a:solidFill>
            <a:ln>
              <a:noFill/>
            </a:ln>
            <a:effectLst/>
          </c:spPr>
          <c:invertIfNegative val="0"/>
          <c:cat>
            <c:strRef>
              <c:f>Sheet1!$C$4:$C$10</c:f>
              <c:strCache>
                <c:ptCount val="7"/>
                <c:pt idx="0">
                  <c:v>历史</c:v>
                </c:pt>
                <c:pt idx="1">
                  <c:v>地理</c:v>
                </c:pt>
                <c:pt idx="2">
                  <c:v>物理</c:v>
                </c:pt>
                <c:pt idx="3">
                  <c:v>化学</c:v>
                </c:pt>
                <c:pt idx="4">
                  <c:v>政治</c:v>
                </c:pt>
                <c:pt idx="5">
                  <c:v>生物</c:v>
                </c:pt>
                <c:pt idx="6">
                  <c:v>技术</c:v>
                </c:pt>
              </c:strCache>
            </c:strRef>
          </c:cat>
          <c:val>
            <c:numRef>
              <c:f>Sheet1!$E$4:$E$10</c:f>
              <c:numCache>
                <c:formatCode>General</c:formatCode>
                <c:ptCount val="7"/>
                <c:pt idx="0">
                  <c:v>259</c:v>
                </c:pt>
                <c:pt idx="1">
                  <c:v>283</c:v>
                </c:pt>
                <c:pt idx="2">
                  <c:v>439</c:v>
                </c:pt>
                <c:pt idx="3">
                  <c:v>543</c:v>
                </c:pt>
                <c:pt idx="4">
                  <c:v>303</c:v>
                </c:pt>
                <c:pt idx="5">
                  <c:v>388</c:v>
                </c:pt>
                <c:pt idx="6">
                  <c:v>54</c:v>
                </c:pt>
              </c:numCache>
            </c:numRef>
          </c:val>
          <c:extLst xmlns:c16r2="http://schemas.microsoft.com/office/drawing/2015/06/chart">
            <c:ext xmlns:c16="http://schemas.microsoft.com/office/drawing/2014/chart" uri="{C3380CC4-5D6E-409C-BE32-E72D297353CC}">
              <c16:uniqueId val="{00000001-E71E-481A-90A1-3EA18F49B391}"/>
            </c:ext>
          </c:extLst>
        </c:ser>
        <c:dLbls>
          <c:showLegendKey val="0"/>
          <c:showVal val="0"/>
          <c:showCatName val="0"/>
          <c:showSerName val="0"/>
          <c:showPercent val="0"/>
          <c:showBubbleSize val="0"/>
        </c:dLbls>
        <c:gapWidth val="219"/>
        <c:overlap val="-27"/>
        <c:axId val="-586263696"/>
        <c:axId val="-586246288"/>
      </c:barChart>
      <c:catAx>
        <c:axId val="-58626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等线" panose="02010600030101010101" pitchFamily="2" charset="-122"/>
                <a:ea typeface="等线" panose="02010600030101010101" pitchFamily="2" charset="-122"/>
                <a:cs typeface="+mn-cs"/>
              </a:defRPr>
            </a:pPr>
            <a:endParaRPr lang="zh-CN"/>
          </a:p>
        </c:txPr>
        <c:crossAx val="-586246288"/>
        <c:crosses val="autoZero"/>
        <c:auto val="1"/>
        <c:lblAlgn val="ctr"/>
        <c:lblOffset val="100"/>
        <c:noMultiLvlLbl val="0"/>
      </c:catAx>
      <c:valAx>
        <c:axId val="-586246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CN"/>
          </a:p>
        </c:txPr>
        <c:crossAx val="-586263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zh-CN"/>
        </a:p>
      </c:txPr>
    </c:legend>
    <c:plotVisOnly val="1"/>
    <c:dispBlanksAs val="gap"/>
    <c:showDLblsOverMax val="0"/>
  </c:chart>
  <c:spPr>
    <a:noFill/>
    <a:ln>
      <a:noFill/>
    </a:ln>
    <a:effectLst/>
  </c:spPr>
  <c:txPr>
    <a:bodyPr/>
    <a:lstStyle/>
    <a:p>
      <a:pPr>
        <a:defRPr>
          <a:solidFill>
            <a:schemeClr val="bg1"/>
          </a:solidFill>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000" b="0" i="0" u="none" strike="noStrike" kern="1200" spc="0" baseline="0">
                <a:solidFill>
                  <a:schemeClr val="tx1">
                    <a:lumMod val="65000"/>
                    <a:lumOff val="35000"/>
                  </a:schemeClr>
                </a:solidFill>
                <a:latin typeface="+mn-lt"/>
                <a:ea typeface="+mn-ea"/>
                <a:cs typeface="+mn-cs"/>
              </a:defRPr>
            </a:pPr>
            <a:r>
              <a:rPr lang="zh-CN" altLang="en-US" sz="1000" dirty="0">
                <a:solidFill>
                  <a:srgbClr val="00B0F0"/>
                </a:solidFill>
              </a:rPr>
              <a:t>化学学业过程性趋势（赋分）</a:t>
            </a:r>
          </a:p>
        </c:rich>
      </c:tx>
      <c:overlay val="0"/>
      <c:spPr>
        <a:noFill/>
        <a:ln>
          <a:noFill/>
        </a:ln>
        <a:effectLst/>
      </c:spPr>
    </c:title>
    <c:autoTitleDeleted val="0"/>
    <c:plotArea>
      <c:layout/>
      <c:barChart>
        <c:barDir val="col"/>
        <c:grouping val="clustered"/>
        <c:varyColors val="0"/>
        <c:ser>
          <c:idx val="0"/>
          <c:order val="0"/>
          <c:tx>
            <c:strRef>
              <c:f>等值赋分!$I$21</c:f>
              <c:strCache>
                <c:ptCount val="1"/>
                <c:pt idx="0">
                  <c:v>等值赋分</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等值赋分!$H$22:$H$24</c:f>
              <c:strCache>
                <c:ptCount val="3"/>
                <c:pt idx="0">
                  <c:v>高一上期中</c:v>
                </c:pt>
                <c:pt idx="1">
                  <c:v>高一上期末</c:v>
                </c:pt>
                <c:pt idx="2">
                  <c:v>高一下期中</c:v>
                </c:pt>
              </c:strCache>
            </c:strRef>
          </c:cat>
          <c:val>
            <c:numRef>
              <c:f>等值赋分!$I$22:$I$24</c:f>
              <c:numCache>
                <c:formatCode>General</c:formatCode>
                <c:ptCount val="3"/>
                <c:pt idx="0">
                  <c:v>58</c:v>
                </c:pt>
                <c:pt idx="1">
                  <c:v>61</c:v>
                </c:pt>
                <c:pt idx="2">
                  <c:v>64</c:v>
                </c:pt>
              </c:numCache>
            </c:numRef>
          </c:val>
          <c:extLst xmlns:c16r2="http://schemas.microsoft.com/office/drawing/2015/06/chart">
            <c:ext xmlns:c16="http://schemas.microsoft.com/office/drawing/2014/chart" uri="{C3380CC4-5D6E-409C-BE32-E72D297353CC}">
              <c16:uniqueId val="{00000000-DF5C-4E99-8F11-005C7B693C2C}"/>
            </c:ext>
          </c:extLst>
        </c:ser>
        <c:dLbls>
          <c:showLegendKey val="0"/>
          <c:showVal val="0"/>
          <c:showCatName val="0"/>
          <c:showSerName val="0"/>
          <c:showPercent val="0"/>
          <c:showBubbleSize val="0"/>
        </c:dLbls>
        <c:gapWidth val="219"/>
        <c:overlap val="-27"/>
        <c:axId val="-1095696960"/>
        <c:axId val="-1095696416"/>
      </c:barChart>
      <c:catAx>
        <c:axId val="-1095696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1095696416"/>
        <c:crosses val="autoZero"/>
        <c:auto val="1"/>
        <c:lblAlgn val="ctr"/>
        <c:lblOffset val="100"/>
        <c:noMultiLvlLbl val="0"/>
      </c:catAx>
      <c:valAx>
        <c:axId val="-1095696416"/>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1095696960"/>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252788231386392E-2"/>
          <c:y val="4.0094376800913059E-2"/>
          <c:w val="0.84990627916345129"/>
          <c:h val="0.80935947632135208"/>
        </c:manualLayout>
      </c:layout>
      <c:barChart>
        <c:barDir val="col"/>
        <c:grouping val="clustered"/>
        <c:varyColors val="0"/>
        <c:ser>
          <c:idx val="0"/>
          <c:order val="0"/>
          <c:tx>
            <c:strRef>
              <c:f>Sheet1!$B$1</c:f>
              <c:strCache>
                <c:ptCount val="1"/>
                <c:pt idx="0">
                  <c:v>人工排课</c:v>
                </c:pt>
              </c:strCache>
            </c:strRef>
          </c:tx>
          <c:spPr>
            <a:solidFill>
              <a:schemeClr val="accent1">
                <a:lumMod val="90000"/>
                <a:lumOff val="10000"/>
              </a:schemeClr>
            </a:solidFill>
          </c:spPr>
          <c:invertIfNegative val="0"/>
          <c:dLbls>
            <c:dLbl>
              <c:idx val="2"/>
              <c:tx>
                <c:rich>
                  <a:bodyPr/>
                  <a:lstStyle/>
                  <a:p>
                    <a:r>
                      <a:rPr lang="en-US" altLang="en-US"/>
                      <a:t>79</a:t>
                    </a:r>
                    <a:r>
                      <a:rPr lang="en-US" altLang="zh-CN"/>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5845-4795-BB3B-F5263A64F8DF}"/>
                </c:ext>
                <c:ext xmlns:c15="http://schemas.microsoft.com/office/drawing/2012/chart" uri="{CE6537A1-D6FC-4f65-9D91-7224C49458BB}"/>
              </c:extLst>
            </c:dLbl>
            <c:dLbl>
              <c:idx val="3"/>
              <c:tx>
                <c:rich>
                  <a:bodyPr/>
                  <a:lstStyle/>
                  <a:p>
                    <a:r>
                      <a:rPr lang="en-US" altLang="en-US"/>
                      <a:t>84</a:t>
                    </a:r>
                    <a:r>
                      <a:rPr lang="en-US" altLang="zh-CN" sz="1000" b="0" i="0" u="none" strike="noStrike" baseline="0">
                        <a:effectLst/>
                      </a:rPr>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5845-4795-BB3B-F5263A64F8DF}"/>
                </c:ex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400">
                    <a:latin typeface="微软雅黑" panose="020B0503020204020204" pitchFamily="34" charset="-122"/>
                    <a:ea typeface="微软雅黑" panose="020B0503020204020204" pitchFamily="34" charset="-122"/>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Sheet1!$A$2:$A$7</c:f>
              <c:strCache>
                <c:ptCount val="6"/>
                <c:pt idx="0">
                  <c:v>所需教师人数</c:v>
                </c:pt>
                <c:pt idx="1">
                  <c:v>平均课时</c:v>
                </c:pt>
                <c:pt idx="2">
                  <c:v>教室教案齐头率</c:v>
                </c:pt>
                <c:pt idx="3">
                  <c:v>整体规则满足率</c:v>
                </c:pt>
                <c:pt idx="4">
                  <c:v>自习节次</c:v>
                </c:pt>
                <c:pt idx="5">
                  <c:v>所用教室</c:v>
                </c:pt>
              </c:strCache>
            </c:strRef>
          </c:cat>
          <c:val>
            <c:numRef>
              <c:f>Sheet1!$B$2:$B$7</c:f>
              <c:numCache>
                <c:formatCode>General</c:formatCode>
                <c:ptCount val="6"/>
                <c:pt idx="0">
                  <c:v>57</c:v>
                </c:pt>
                <c:pt idx="1">
                  <c:v>7.6</c:v>
                </c:pt>
                <c:pt idx="2">
                  <c:v>79</c:v>
                </c:pt>
                <c:pt idx="3">
                  <c:v>84</c:v>
                </c:pt>
                <c:pt idx="4">
                  <c:v>11</c:v>
                </c:pt>
                <c:pt idx="5">
                  <c:v>27</c:v>
                </c:pt>
              </c:numCache>
            </c:numRef>
          </c:val>
          <c:extLst xmlns:c16r2="http://schemas.microsoft.com/office/drawing/2015/06/chart">
            <c:ext xmlns:c16="http://schemas.microsoft.com/office/drawing/2014/chart" uri="{C3380CC4-5D6E-409C-BE32-E72D297353CC}">
              <c16:uniqueId val="{00000002-5845-4795-BB3B-F5263A64F8DF}"/>
            </c:ext>
          </c:extLst>
        </c:ser>
        <c:ser>
          <c:idx val="1"/>
          <c:order val="1"/>
          <c:tx>
            <c:strRef>
              <c:f>Sheet1!$C$1</c:f>
              <c:strCache>
                <c:ptCount val="1"/>
                <c:pt idx="0">
                  <c:v>引擎排课</c:v>
                </c:pt>
              </c:strCache>
            </c:strRef>
          </c:tx>
          <c:invertIfNegative val="0"/>
          <c:dLbls>
            <c:dLbl>
              <c:idx val="2"/>
              <c:tx>
                <c:rich>
                  <a:bodyPr/>
                  <a:lstStyle/>
                  <a:p>
                    <a:r>
                      <a:rPr lang="en-US" altLang="en-US"/>
                      <a:t>93</a:t>
                    </a:r>
                    <a:r>
                      <a:rPr lang="en-US" altLang="zh-CN"/>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845-4795-BB3B-F5263A64F8DF}"/>
                </c:ext>
                <c:ext xmlns:c15="http://schemas.microsoft.com/office/drawing/2012/chart" uri="{CE6537A1-D6FC-4f65-9D91-7224C49458BB}"/>
              </c:extLst>
            </c:dLbl>
            <c:dLbl>
              <c:idx val="3"/>
              <c:tx>
                <c:rich>
                  <a:bodyPr/>
                  <a:lstStyle/>
                  <a:p>
                    <a:r>
                      <a:rPr lang="en-US" altLang="en-US"/>
                      <a:t>96</a:t>
                    </a:r>
                    <a:r>
                      <a:rPr lang="en-US" altLang="zh-CN" sz="1000" b="0" i="0" u="none" strike="noStrike" baseline="0">
                        <a:effectLst/>
                      </a:rPr>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845-4795-BB3B-F5263A64F8DF}"/>
                </c:ex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400">
                    <a:latin typeface="微软雅黑" panose="020B0503020204020204" pitchFamily="34" charset="-122"/>
                    <a:ea typeface="微软雅黑" panose="020B0503020204020204" pitchFamily="34" charset="-122"/>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Sheet1!$A$2:$A$7</c:f>
              <c:strCache>
                <c:ptCount val="6"/>
                <c:pt idx="0">
                  <c:v>所需教师人数</c:v>
                </c:pt>
                <c:pt idx="1">
                  <c:v>平均课时</c:v>
                </c:pt>
                <c:pt idx="2">
                  <c:v>教室教案齐头率</c:v>
                </c:pt>
                <c:pt idx="3">
                  <c:v>整体规则满足率</c:v>
                </c:pt>
                <c:pt idx="4">
                  <c:v>自习节次</c:v>
                </c:pt>
                <c:pt idx="5">
                  <c:v>所用教室</c:v>
                </c:pt>
              </c:strCache>
            </c:strRef>
          </c:cat>
          <c:val>
            <c:numRef>
              <c:f>Sheet1!$C$2:$C$7</c:f>
              <c:numCache>
                <c:formatCode>General</c:formatCode>
                <c:ptCount val="6"/>
                <c:pt idx="0">
                  <c:v>42</c:v>
                </c:pt>
                <c:pt idx="1">
                  <c:v>10.199999999999999</c:v>
                </c:pt>
                <c:pt idx="2">
                  <c:v>93</c:v>
                </c:pt>
                <c:pt idx="3">
                  <c:v>96</c:v>
                </c:pt>
                <c:pt idx="4">
                  <c:v>6</c:v>
                </c:pt>
                <c:pt idx="5">
                  <c:v>25</c:v>
                </c:pt>
              </c:numCache>
            </c:numRef>
          </c:val>
          <c:extLst xmlns:c16r2="http://schemas.microsoft.com/office/drawing/2015/06/chart">
            <c:ext xmlns:c16="http://schemas.microsoft.com/office/drawing/2014/chart" uri="{C3380CC4-5D6E-409C-BE32-E72D297353CC}">
              <c16:uniqueId val="{00000005-5845-4795-BB3B-F5263A64F8DF}"/>
            </c:ext>
          </c:extLst>
        </c:ser>
        <c:dLbls>
          <c:dLblPos val="outEnd"/>
          <c:showLegendKey val="0"/>
          <c:showVal val="1"/>
          <c:showCatName val="0"/>
          <c:showSerName val="0"/>
          <c:showPercent val="0"/>
          <c:showBubbleSize val="0"/>
        </c:dLbls>
        <c:gapWidth val="150"/>
        <c:axId val="-643227728"/>
        <c:axId val="-643240784"/>
      </c:barChart>
      <c:catAx>
        <c:axId val="-643227728"/>
        <c:scaling>
          <c:orientation val="minMax"/>
        </c:scaling>
        <c:delete val="0"/>
        <c:axPos val="b"/>
        <c:numFmt formatCode="General" sourceLinked="0"/>
        <c:majorTickMark val="out"/>
        <c:minorTickMark val="none"/>
        <c:tickLblPos val="nextTo"/>
        <c:txPr>
          <a:bodyPr/>
          <a:lstStyle/>
          <a:p>
            <a:pPr>
              <a:defRPr sz="1200" b="1">
                <a:latin typeface="微软雅黑" panose="020B0503020204020204" pitchFamily="34" charset="-122"/>
                <a:ea typeface="微软雅黑" panose="020B0503020204020204" pitchFamily="34" charset="-122"/>
              </a:defRPr>
            </a:pPr>
            <a:endParaRPr lang="zh-CN"/>
          </a:p>
        </c:txPr>
        <c:crossAx val="-643240784"/>
        <c:crosses val="autoZero"/>
        <c:auto val="1"/>
        <c:lblAlgn val="ctr"/>
        <c:lblOffset val="100"/>
        <c:noMultiLvlLbl val="0"/>
      </c:catAx>
      <c:valAx>
        <c:axId val="-643240784"/>
        <c:scaling>
          <c:orientation val="minMax"/>
        </c:scaling>
        <c:delete val="1"/>
        <c:axPos val="l"/>
        <c:majorGridlines/>
        <c:numFmt formatCode="General" sourceLinked="1"/>
        <c:majorTickMark val="out"/>
        <c:minorTickMark val="none"/>
        <c:tickLblPos val="nextTo"/>
        <c:crossAx val="-643227728"/>
        <c:crosses val="autoZero"/>
        <c:crossBetween val="between"/>
      </c:valAx>
      <c:spPr>
        <a:noFill/>
        <a:ln w="25400">
          <a:noFill/>
        </a:ln>
      </c:spPr>
    </c:plotArea>
    <c:legend>
      <c:legendPos val="r"/>
      <c:overlay val="0"/>
      <c:txPr>
        <a:bodyPr/>
        <a:lstStyle/>
        <a:p>
          <a:pPr>
            <a:defRPr sz="1400" b="1">
              <a:latin typeface="微软雅黑" panose="020B0503020204020204" pitchFamily="34" charset="-122"/>
              <a:ea typeface="微软雅黑" panose="020B0503020204020204" pitchFamily="34" charset="-122"/>
            </a:defRPr>
          </a:pPr>
          <a:endParaRPr lang="zh-CN"/>
        </a:p>
      </c:txPr>
    </c:legend>
    <c:plotVisOnly val="1"/>
    <c:dispBlanksAs val="gap"/>
    <c:showDLblsOverMax val="0"/>
  </c:chart>
  <c:txPr>
    <a:bodyPr/>
    <a:lstStyle/>
    <a:p>
      <a:pPr>
        <a:defRPr>
          <a:solidFill>
            <a:srgbClr val="FFFFFF"/>
          </a:solidFill>
        </a:defRPr>
      </a:pPr>
      <a:endParaRPr lang="zh-CN"/>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人工排课</c:v>
                </c:pt>
              </c:strCache>
            </c:strRef>
          </c:tx>
          <c:spPr>
            <a:solidFill>
              <a:schemeClr val="accent1">
                <a:lumMod val="90000"/>
                <a:lumOff val="10000"/>
              </a:schemeClr>
            </a:solidFill>
          </c:spPr>
          <c:invertIfNegative val="0"/>
          <c:dLbls>
            <c:dLbl>
              <c:idx val="1"/>
              <c:tx>
                <c:rich>
                  <a:bodyPr/>
                  <a:lstStyle/>
                  <a:p>
                    <a:r>
                      <a:rPr lang="en-US" altLang="en-US"/>
                      <a:t>7.3</a:t>
                    </a:r>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4E99-4BF8-BC28-F804469CF244}"/>
                </c:ext>
                <c:ext xmlns:c15="http://schemas.microsoft.com/office/drawing/2012/chart" uri="{CE6537A1-D6FC-4f65-9D91-7224C49458BB}"/>
              </c:extLst>
            </c:dLbl>
            <c:dLbl>
              <c:idx val="2"/>
              <c:tx>
                <c:rich>
                  <a:bodyPr/>
                  <a:lstStyle/>
                  <a:p>
                    <a:r>
                      <a:rPr lang="en-US" altLang="en-US"/>
                      <a:t>78</a:t>
                    </a:r>
                    <a:r>
                      <a:rPr lang="en-US" altLang="zh-CN"/>
                      <a:t>%</a:t>
                    </a:r>
                    <a:endParaRPr lang="en-US" altLang="en-US" dirty="0"/>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4E99-4BF8-BC28-F804469CF244}"/>
                </c:ext>
                <c:ext xmlns:c15="http://schemas.microsoft.com/office/drawing/2012/chart" uri="{CE6537A1-D6FC-4f65-9D91-7224C49458BB}"/>
              </c:extLst>
            </c:dLbl>
            <c:dLbl>
              <c:idx val="3"/>
              <c:tx>
                <c:rich>
                  <a:bodyPr/>
                  <a:lstStyle/>
                  <a:p>
                    <a:r>
                      <a:rPr lang="en-US" altLang="en-US"/>
                      <a:t>81</a:t>
                    </a:r>
                    <a:r>
                      <a:rPr lang="en-US" altLang="zh-CN"/>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4E99-4BF8-BC28-F804469CF244}"/>
                </c:ex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Sheet1!$A$2:$A$7</c:f>
              <c:strCache>
                <c:ptCount val="6"/>
                <c:pt idx="0">
                  <c:v>所需教师人数</c:v>
                </c:pt>
                <c:pt idx="1">
                  <c:v>平均课时</c:v>
                </c:pt>
                <c:pt idx="2">
                  <c:v>教案齐头满足率</c:v>
                </c:pt>
                <c:pt idx="3">
                  <c:v>整体满足率</c:v>
                </c:pt>
                <c:pt idx="4">
                  <c:v>自习节次</c:v>
                </c:pt>
                <c:pt idx="5">
                  <c:v>所用教室</c:v>
                </c:pt>
              </c:strCache>
            </c:strRef>
          </c:cat>
          <c:val>
            <c:numRef>
              <c:f>Sheet1!$B$2:$B$7</c:f>
              <c:numCache>
                <c:formatCode>General</c:formatCode>
                <c:ptCount val="6"/>
                <c:pt idx="0">
                  <c:v>27</c:v>
                </c:pt>
                <c:pt idx="1">
                  <c:v>7.6</c:v>
                </c:pt>
                <c:pt idx="2">
                  <c:v>78</c:v>
                </c:pt>
                <c:pt idx="3">
                  <c:v>81</c:v>
                </c:pt>
                <c:pt idx="4">
                  <c:v>11</c:v>
                </c:pt>
                <c:pt idx="5">
                  <c:v>14</c:v>
                </c:pt>
              </c:numCache>
            </c:numRef>
          </c:val>
          <c:extLst xmlns:c16r2="http://schemas.microsoft.com/office/drawing/2015/06/chart">
            <c:ext xmlns:c16="http://schemas.microsoft.com/office/drawing/2014/chart" uri="{C3380CC4-5D6E-409C-BE32-E72D297353CC}">
              <c16:uniqueId val="{00000003-4E99-4BF8-BC28-F804469CF244}"/>
            </c:ext>
          </c:extLst>
        </c:ser>
        <c:ser>
          <c:idx val="1"/>
          <c:order val="1"/>
          <c:tx>
            <c:strRef>
              <c:f>Sheet1!$C$1</c:f>
              <c:strCache>
                <c:ptCount val="1"/>
                <c:pt idx="0">
                  <c:v>引擎排课</c:v>
                </c:pt>
              </c:strCache>
            </c:strRef>
          </c:tx>
          <c:invertIfNegative val="0"/>
          <c:dLbls>
            <c:dLbl>
              <c:idx val="1"/>
              <c:tx>
                <c:rich>
                  <a:bodyPr/>
                  <a:lstStyle/>
                  <a:p>
                    <a:r>
                      <a:rPr lang="en-US" altLang="en-US"/>
                      <a:t>9</a:t>
                    </a:r>
                    <a:endParaRPr lang="en-US" altLang="en-US" dirty="0"/>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4E99-4BF8-BC28-F804469CF244}"/>
                </c:ext>
                <c:ext xmlns:c15="http://schemas.microsoft.com/office/drawing/2012/chart" uri="{CE6537A1-D6FC-4f65-9D91-7224C49458BB}"/>
              </c:extLst>
            </c:dLbl>
            <c:dLbl>
              <c:idx val="2"/>
              <c:tx>
                <c:rich>
                  <a:bodyPr/>
                  <a:lstStyle/>
                  <a:p>
                    <a:r>
                      <a:rPr lang="en-US" altLang="en-US"/>
                      <a:t>94.33</a:t>
                    </a:r>
                    <a:r>
                      <a:rPr lang="en-US" altLang="zh-CN"/>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4E99-4BF8-BC28-F804469CF244}"/>
                </c:ext>
                <c:ext xmlns:c15="http://schemas.microsoft.com/office/drawing/2012/chart" uri="{CE6537A1-D6FC-4f65-9D91-7224C49458BB}"/>
              </c:extLst>
            </c:dLbl>
            <c:dLbl>
              <c:idx val="3"/>
              <c:tx>
                <c:rich>
                  <a:bodyPr/>
                  <a:lstStyle/>
                  <a:p>
                    <a:r>
                      <a:rPr lang="en-US" altLang="en-US"/>
                      <a:t>98.16</a:t>
                    </a:r>
                    <a:r>
                      <a:rPr lang="en-US" altLang="zh-CN"/>
                      <a:t>%</a:t>
                    </a:r>
                    <a:endParaRPr lang="en-US" alt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4E99-4BF8-BC28-F804469CF244}"/>
                </c:ext>
                <c:ext xmlns:c15="http://schemas.microsoft.com/office/drawing/2012/chart" uri="{CE6537A1-D6FC-4f65-9D91-7224C49458BB}"/>
              </c:extLst>
            </c:dLbl>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Sheet1!$A$2:$A$7</c:f>
              <c:strCache>
                <c:ptCount val="6"/>
                <c:pt idx="0">
                  <c:v>所需教师人数</c:v>
                </c:pt>
                <c:pt idx="1">
                  <c:v>平均课时</c:v>
                </c:pt>
                <c:pt idx="2">
                  <c:v>教案齐头满足率</c:v>
                </c:pt>
                <c:pt idx="3">
                  <c:v>整体满足率</c:v>
                </c:pt>
                <c:pt idx="4">
                  <c:v>自习节次</c:v>
                </c:pt>
                <c:pt idx="5">
                  <c:v>所用教室</c:v>
                </c:pt>
              </c:strCache>
            </c:strRef>
          </c:cat>
          <c:val>
            <c:numRef>
              <c:f>Sheet1!$C$2:$C$7</c:f>
              <c:numCache>
                <c:formatCode>General</c:formatCode>
                <c:ptCount val="6"/>
                <c:pt idx="0">
                  <c:v>23</c:v>
                </c:pt>
                <c:pt idx="1">
                  <c:v>10.199999999999999</c:v>
                </c:pt>
                <c:pt idx="2">
                  <c:v>94.33</c:v>
                </c:pt>
                <c:pt idx="3">
                  <c:v>98.16</c:v>
                </c:pt>
                <c:pt idx="4">
                  <c:v>6</c:v>
                </c:pt>
                <c:pt idx="5">
                  <c:v>11</c:v>
                </c:pt>
              </c:numCache>
            </c:numRef>
          </c:val>
          <c:extLst xmlns:c16r2="http://schemas.microsoft.com/office/drawing/2015/06/chart">
            <c:ext xmlns:c16="http://schemas.microsoft.com/office/drawing/2014/chart" uri="{C3380CC4-5D6E-409C-BE32-E72D297353CC}">
              <c16:uniqueId val="{00000007-4E99-4BF8-BC28-F804469CF244}"/>
            </c:ext>
          </c:extLst>
        </c:ser>
        <c:dLbls>
          <c:dLblPos val="outEnd"/>
          <c:showLegendKey val="0"/>
          <c:showVal val="1"/>
          <c:showCatName val="0"/>
          <c:showSerName val="0"/>
          <c:showPercent val="0"/>
          <c:showBubbleSize val="0"/>
        </c:dLbls>
        <c:gapWidth val="150"/>
        <c:axId val="-1100061328"/>
        <c:axId val="-1100075472"/>
      </c:barChart>
      <c:catAx>
        <c:axId val="-1100061328"/>
        <c:scaling>
          <c:orientation val="minMax"/>
        </c:scaling>
        <c:delete val="0"/>
        <c:axPos val="b"/>
        <c:numFmt formatCode="General" sourceLinked="0"/>
        <c:majorTickMark val="out"/>
        <c:minorTickMark val="none"/>
        <c:tickLblPos val="nextTo"/>
        <c:txPr>
          <a:bodyPr/>
          <a:lstStyle/>
          <a:p>
            <a:pPr>
              <a:defRPr sz="1200" b="1"/>
            </a:pPr>
            <a:endParaRPr lang="zh-CN"/>
          </a:p>
        </c:txPr>
        <c:crossAx val="-1100075472"/>
        <c:crosses val="autoZero"/>
        <c:auto val="1"/>
        <c:lblAlgn val="ctr"/>
        <c:lblOffset val="100"/>
        <c:noMultiLvlLbl val="0"/>
      </c:catAx>
      <c:valAx>
        <c:axId val="-1100075472"/>
        <c:scaling>
          <c:orientation val="minMax"/>
        </c:scaling>
        <c:delete val="1"/>
        <c:axPos val="l"/>
        <c:majorGridlines/>
        <c:numFmt formatCode="General" sourceLinked="1"/>
        <c:majorTickMark val="out"/>
        <c:minorTickMark val="none"/>
        <c:tickLblPos val="nextTo"/>
        <c:crossAx val="-1100061328"/>
        <c:crosses val="autoZero"/>
        <c:crossBetween val="between"/>
      </c:valAx>
      <c:spPr>
        <a:noFill/>
        <a:ln w="25400">
          <a:noFill/>
        </a:ln>
      </c:spPr>
    </c:plotArea>
    <c:legend>
      <c:legendPos val="r"/>
      <c:overlay val="0"/>
      <c:txPr>
        <a:bodyPr/>
        <a:lstStyle/>
        <a:p>
          <a:pPr>
            <a:defRPr sz="1600"/>
          </a:pPr>
          <a:endParaRPr lang="zh-CN"/>
        </a:p>
      </c:txPr>
    </c:legend>
    <c:plotVisOnly val="1"/>
    <c:dispBlanksAs val="gap"/>
    <c:showDLblsOverMax val="0"/>
  </c:chart>
  <c:txPr>
    <a:bodyPr/>
    <a:lstStyle/>
    <a:p>
      <a:pPr>
        <a:defRPr sz="1400">
          <a:solidFill>
            <a:srgbClr val="FFFFFF"/>
          </a:solidFill>
          <a:latin typeface="微软雅黑" panose="020B0503020204020204" pitchFamily="34" charset="-122"/>
          <a:ea typeface="微软雅黑" panose="020B0503020204020204" pitchFamily="34" charset="-122"/>
        </a:defRPr>
      </a:pPr>
      <a:endParaRPr lang="zh-CN"/>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zh-CN"/>
              <a:t>分层课课时安排</a:t>
            </a:r>
          </a:p>
        </c:rich>
      </c:tx>
      <c:overlay val="0"/>
    </c:title>
    <c:autoTitleDeleted val="0"/>
    <c:plotArea>
      <c:layout/>
      <c:barChart>
        <c:barDir val="col"/>
        <c:grouping val="stacked"/>
        <c:varyColors val="0"/>
        <c:ser>
          <c:idx val="0"/>
          <c:order val="0"/>
          <c:tx>
            <c:strRef>
              <c:f>课时!$C$14</c:f>
              <c:strCache>
                <c:ptCount val="1"/>
                <c:pt idx="0">
                  <c:v>等级考课时</c:v>
                </c:pt>
              </c:strCache>
            </c:strRef>
          </c:tx>
          <c:invertIfNegative val="0"/>
          <c:dLbls>
            <c:spPr>
              <a:noFill/>
              <a:ln>
                <a:noFill/>
              </a:ln>
              <a:effectLst/>
            </c:spPr>
            <c:txPr>
              <a:bodyPr rot="0" vert="horz"/>
              <a:lstStyle/>
              <a:p>
                <a:pPr>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课时!$B$15:$B$19</c:f>
              <c:strCache>
                <c:ptCount val="5"/>
                <c:pt idx="0">
                  <c:v>化学</c:v>
                </c:pt>
                <c:pt idx="1">
                  <c:v>地理</c:v>
                </c:pt>
                <c:pt idx="2">
                  <c:v>政治</c:v>
                </c:pt>
                <c:pt idx="3">
                  <c:v>生物</c:v>
                </c:pt>
                <c:pt idx="4">
                  <c:v>历史</c:v>
                </c:pt>
              </c:strCache>
            </c:strRef>
          </c:cat>
          <c:val>
            <c:numRef>
              <c:f>课时!$C$15:$C$19</c:f>
              <c:numCache>
                <c:formatCode>General</c:formatCode>
                <c:ptCount val="5"/>
                <c:pt idx="0">
                  <c:v>4</c:v>
                </c:pt>
                <c:pt idx="1">
                  <c:v>2</c:v>
                </c:pt>
                <c:pt idx="2">
                  <c:v>3</c:v>
                </c:pt>
                <c:pt idx="3">
                  <c:v>2</c:v>
                </c:pt>
                <c:pt idx="4">
                  <c:v>3</c:v>
                </c:pt>
              </c:numCache>
            </c:numRef>
          </c:val>
        </c:ser>
        <c:ser>
          <c:idx val="1"/>
          <c:order val="1"/>
          <c:tx>
            <c:strRef>
              <c:f>课时!$D$14</c:f>
              <c:strCache>
                <c:ptCount val="1"/>
                <c:pt idx="0">
                  <c:v>合格考课时</c:v>
                </c:pt>
              </c:strCache>
            </c:strRef>
          </c:tx>
          <c:invertIfNegative val="0"/>
          <c:dLbls>
            <c:spPr>
              <a:noFill/>
              <a:ln>
                <a:noFill/>
              </a:ln>
              <a:effectLst/>
            </c:spPr>
            <c:txPr>
              <a:bodyPr rot="0" vert="horz"/>
              <a:lstStyle/>
              <a:p>
                <a:pPr>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课时!$B$15:$B$19</c:f>
              <c:strCache>
                <c:ptCount val="5"/>
                <c:pt idx="0">
                  <c:v>化学</c:v>
                </c:pt>
                <c:pt idx="1">
                  <c:v>地理</c:v>
                </c:pt>
                <c:pt idx="2">
                  <c:v>政治</c:v>
                </c:pt>
                <c:pt idx="3">
                  <c:v>生物</c:v>
                </c:pt>
                <c:pt idx="4">
                  <c:v>历史</c:v>
                </c:pt>
              </c:strCache>
            </c:strRef>
          </c:cat>
          <c:val>
            <c:numRef>
              <c:f>课时!$D$15:$D$19</c:f>
              <c:numCache>
                <c:formatCode>General</c:formatCode>
                <c:ptCount val="5"/>
                <c:pt idx="0">
                  <c:v>2</c:v>
                </c:pt>
                <c:pt idx="1">
                  <c:v>0</c:v>
                </c:pt>
                <c:pt idx="2">
                  <c:v>0</c:v>
                </c:pt>
                <c:pt idx="3">
                  <c:v>0</c:v>
                </c:pt>
                <c:pt idx="4">
                  <c:v>1</c:v>
                </c:pt>
              </c:numCache>
            </c:numRef>
          </c:val>
        </c:ser>
        <c:dLbls>
          <c:showLegendKey val="0"/>
          <c:showVal val="0"/>
          <c:showCatName val="0"/>
          <c:showSerName val="0"/>
          <c:showPercent val="0"/>
          <c:showBubbleSize val="0"/>
        </c:dLbls>
        <c:gapWidth val="55"/>
        <c:overlap val="100"/>
        <c:axId val="-586272944"/>
        <c:axId val="-586270768"/>
      </c:barChart>
      <c:catAx>
        <c:axId val="-586272944"/>
        <c:scaling>
          <c:orientation val="minMax"/>
        </c:scaling>
        <c:delete val="0"/>
        <c:axPos val="b"/>
        <c:numFmt formatCode="General" sourceLinked="0"/>
        <c:majorTickMark val="none"/>
        <c:minorTickMark val="none"/>
        <c:tickLblPos val="nextTo"/>
        <c:txPr>
          <a:bodyPr rot="-60000000" vert="horz"/>
          <a:lstStyle/>
          <a:p>
            <a:pPr>
              <a:defRPr/>
            </a:pPr>
            <a:endParaRPr lang="zh-CN"/>
          </a:p>
        </c:txPr>
        <c:crossAx val="-586270768"/>
        <c:crosses val="autoZero"/>
        <c:auto val="1"/>
        <c:lblAlgn val="ctr"/>
        <c:lblOffset val="100"/>
        <c:noMultiLvlLbl val="0"/>
      </c:catAx>
      <c:valAx>
        <c:axId val="-586270768"/>
        <c:scaling>
          <c:orientation val="minMax"/>
        </c:scaling>
        <c:delete val="0"/>
        <c:axPos val="l"/>
        <c:majorGridlines/>
        <c:numFmt formatCode="General" sourceLinked="1"/>
        <c:majorTickMark val="none"/>
        <c:minorTickMark val="none"/>
        <c:tickLblPos val="nextTo"/>
        <c:txPr>
          <a:bodyPr rot="-60000000" vert="horz"/>
          <a:lstStyle/>
          <a:p>
            <a:pPr>
              <a:defRPr/>
            </a:pPr>
            <a:endParaRPr lang="zh-CN"/>
          </a:p>
        </c:txPr>
        <c:crossAx val="-586272944"/>
        <c:crosses val="autoZero"/>
        <c:crossBetween val="between"/>
      </c:valAx>
    </c:plotArea>
    <c:legend>
      <c:legendPos val="r"/>
      <c:overlay val="0"/>
      <c:txPr>
        <a:bodyPr rot="0" vert="horz"/>
        <a:lstStyle/>
        <a:p>
          <a:pPr>
            <a:defRPr/>
          </a:pPr>
          <a:endParaRPr lang="zh-CN"/>
        </a:p>
      </c:txPr>
    </c:legend>
    <c:plotVisOnly val="1"/>
    <c:dispBlanksAs val="gap"/>
    <c:showDLblsOverMax val="0"/>
  </c:chart>
  <c:txPr>
    <a:bodyPr/>
    <a:lstStyle/>
    <a:p>
      <a:pPr>
        <a:defRPr lang="zh-CN">
          <a:solidFill>
            <a:schemeClr val="bg1"/>
          </a:solidFill>
        </a:defRPr>
      </a:pPr>
      <a:endParaRPr lang="zh-CN"/>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1">
                    <a:lumMod val="90000"/>
                  </a:schemeClr>
                </a:solidFill>
                <a:latin typeface="+mn-lt"/>
                <a:ea typeface="+mn-ea"/>
                <a:cs typeface="+mn-cs"/>
              </a:defRPr>
            </a:pPr>
            <a:r>
              <a:rPr lang="zh-CN" sz="2000" b="1"/>
              <a:t>选科组合人数分布</a:t>
            </a:r>
          </a:p>
        </c:rich>
      </c:tx>
      <c:layout>
        <c:manualLayout>
          <c:xMode val="edge"/>
          <c:yMode val="edge"/>
          <c:x val="0.30400579995845534"/>
          <c:y val="1.8250991661165023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bg1">
                  <a:lumMod val="90000"/>
                </a:schemeClr>
              </a:solidFill>
              <a:latin typeface="+mn-lt"/>
              <a:ea typeface="+mn-ea"/>
              <a:cs typeface="+mn-cs"/>
            </a:defRPr>
          </a:pPr>
          <a:endParaRPr lang="zh-CN"/>
        </a:p>
      </c:txPr>
    </c:title>
    <c:autoTitleDeleted val="0"/>
    <c:plotArea>
      <c:layout>
        <c:manualLayout>
          <c:layoutTarget val="inner"/>
          <c:xMode val="edge"/>
          <c:yMode val="edge"/>
          <c:x val="0.29935855281056789"/>
          <c:y val="0.10507420652913631"/>
          <c:w val="0.65701215578180849"/>
          <c:h val="0.75284200826869274"/>
        </c:manualLayout>
      </c:layout>
      <c:barChart>
        <c:barDir val="bar"/>
        <c:grouping val="stacked"/>
        <c:varyColors val="0"/>
        <c:ser>
          <c:idx val="0"/>
          <c:order val="0"/>
          <c:tx>
            <c:strRef>
              <c:f>Sheet1!$B$1</c:f>
              <c:strCache>
                <c:ptCount val="1"/>
                <c:pt idx="0">
                  <c:v>已选</c:v>
                </c:pt>
              </c:strCache>
            </c:strRef>
          </c:tx>
          <c:spPr>
            <a:solidFill>
              <a:schemeClr val="accent1"/>
            </a:solidFill>
            <a:ln>
              <a:noFill/>
            </a:ln>
            <a:effectLst/>
          </c:spPr>
          <c:invertIfNegative val="0"/>
          <c:cat>
            <c:strRef>
              <c:f>Sheet1!$A$2:$A$10</c:f>
              <c:strCache>
                <c:ptCount val="9"/>
                <c:pt idx="0">
                  <c:v>生化地理思品 18人</c:v>
                </c:pt>
                <c:pt idx="1">
                  <c:v>生化历史地理   4人</c:v>
                </c:pt>
                <c:pt idx="2">
                  <c:v>生化历史思品 23人</c:v>
                </c:pt>
                <c:pt idx="3">
                  <c:v>物理地理思品 33人</c:v>
                </c:pt>
                <c:pt idx="4">
                  <c:v>物理生化思品 54人</c:v>
                </c:pt>
                <c:pt idx="5">
                  <c:v>物理历史地理 46人</c:v>
                </c:pt>
                <c:pt idx="6">
                  <c:v>物理生化历史 39人</c:v>
                </c:pt>
                <c:pt idx="7">
                  <c:v>物理历史思品 27人</c:v>
                </c:pt>
                <c:pt idx="8">
                  <c:v>物理生化地理137人</c:v>
                </c:pt>
              </c:strCache>
            </c:strRef>
          </c:cat>
          <c:val>
            <c:numRef>
              <c:f>Sheet1!$B$2:$B$10</c:f>
              <c:numCache>
                <c:formatCode>General</c:formatCode>
                <c:ptCount val="9"/>
                <c:pt idx="0">
                  <c:v>18</c:v>
                </c:pt>
                <c:pt idx="1">
                  <c:v>4</c:v>
                </c:pt>
                <c:pt idx="2">
                  <c:v>23</c:v>
                </c:pt>
                <c:pt idx="3">
                  <c:v>33</c:v>
                </c:pt>
                <c:pt idx="4">
                  <c:v>54</c:v>
                </c:pt>
                <c:pt idx="5">
                  <c:v>46</c:v>
                </c:pt>
                <c:pt idx="6">
                  <c:v>39</c:v>
                </c:pt>
                <c:pt idx="7">
                  <c:v>27</c:v>
                </c:pt>
                <c:pt idx="8">
                  <c:v>137</c:v>
                </c:pt>
              </c:numCache>
            </c:numRef>
          </c:val>
        </c:ser>
        <c:ser>
          <c:idx val="1"/>
          <c:order val="1"/>
          <c:tx>
            <c:strRef>
              <c:f>Sheet1!$C$1</c:f>
              <c:strCache>
                <c:ptCount val="1"/>
                <c:pt idx="0">
                  <c:v>未选</c:v>
                </c:pt>
              </c:strCache>
            </c:strRef>
          </c:tx>
          <c:spPr>
            <a:solidFill>
              <a:schemeClr val="accent2"/>
            </a:solidFill>
            <a:ln>
              <a:noFill/>
            </a:ln>
            <a:effectLst/>
          </c:spPr>
          <c:invertIfNegative val="0"/>
          <c:cat>
            <c:strRef>
              <c:f>Sheet1!$A$2:$A$10</c:f>
              <c:strCache>
                <c:ptCount val="9"/>
                <c:pt idx="0">
                  <c:v>生化地理思品 18人</c:v>
                </c:pt>
                <c:pt idx="1">
                  <c:v>生化历史地理   4人</c:v>
                </c:pt>
                <c:pt idx="2">
                  <c:v>生化历史思品 23人</c:v>
                </c:pt>
                <c:pt idx="3">
                  <c:v>物理地理思品 33人</c:v>
                </c:pt>
                <c:pt idx="4">
                  <c:v>物理生化思品 54人</c:v>
                </c:pt>
                <c:pt idx="5">
                  <c:v>物理历史地理 46人</c:v>
                </c:pt>
                <c:pt idx="6">
                  <c:v>物理生化历史 39人</c:v>
                </c:pt>
                <c:pt idx="7">
                  <c:v>物理历史思品 27人</c:v>
                </c:pt>
                <c:pt idx="8">
                  <c:v>物理生化地理137人</c:v>
                </c:pt>
              </c:strCache>
            </c:strRef>
          </c:cat>
          <c:val>
            <c:numRef>
              <c:f>Sheet1!$C$2:$C$10</c:f>
              <c:numCache>
                <c:formatCode>General</c:formatCode>
                <c:ptCount val="9"/>
                <c:pt idx="0">
                  <c:v>365</c:v>
                </c:pt>
                <c:pt idx="1">
                  <c:v>379</c:v>
                </c:pt>
                <c:pt idx="2">
                  <c:v>360</c:v>
                </c:pt>
                <c:pt idx="3">
                  <c:v>330</c:v>
                </c:pt>
                <c:pt idx="4">
                  <c:v>329</c:v>
                </c:pt>
                <c:pt idx="5">
                  <c:v>337</c:v>
                </c:pt>
                <c:pt idx="6">
                  <c:v>344</c:v>
                </c:pt>
                <c:pt idx="7">
                  <c:v>336</c:v>
                </c:pt>
                <c:pt idx="8">
                  <c:v>246</c:v>
                </c:pt>
              </c:numCache>
            </c:numRef>
          </c:val>
        </c:ser>
        <c:dLbls>
          <c:showLegendKey val="0"/>
          <c:showVal val="0"/>
          <c:showCatName val="0"/>
          <c:showSerName val="0"/>
          <c:showPercent val="0"/>
          <c:showBubbleSize val="0"/>
        </c:dLbls>
        <c:gapWidth val="150"/>
        <c:overlap val="100"/>
        <c:axId val="-581812432"/>
        <c:axId val="-581834736"/>
      </c:barChart>
      <c:catAx>
        <c:axId val="-581812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lumMod val="90000"/>
                  </a:schemeClr>
                </a:solidFill>
                <a:latin typeface="+mn-lt"/>
                <a:ea typeface="+mn-ea"/>
                <a:cs typeface="+mn-cs"/>
              </a:defRPr>
            </a:pPr>
            <a:endParaRPr lang="zh-CN"/>
          </a:p>
        </c:txPr>
        <c:crossAx val="-581834736"/>
        <c:crosses val="autoZero"/>
        <c:auto val="1"/>
        <c:lblAlgn val="ctr"/>
        <c:lblOffset val="100"/>
        <c:noMultiLvlLbl val="0"/>
      </c:catAx>
      <c:valAx>
        <c:axId val="-581834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lumMod val="90000"/>
                  </a:schemeClr>
                </a:solidFill>
                <a:latin typeface="+mn-lt"/>
                <a:ea typeface="+mn-ea"/>
                <a:cs typeface="+mn-cs"/>
              </a:defRPr>
            </a:pPr>
            <a:endParaRPr lang="zh-CN"/>
          </a:p>
        </c:txPr>
        <c:crossAx val="-581812432"/>
        <c:crosses val="autoZero"/>
        <c:crossBetween val="between"/>
      </c:valAx>
      <c:spPr>
        <a:noFill/>
        <a:ln>
          <a:noFill/>
        </a:ln>
        <a:effectLst/>
      </c:spPr>
    </c:plotArea>
    <c:legend>
      <c:legendPos val="b"/>
      <c:layout>
        <c:manualLayout>
          <c:xMode val="edge"/>
          <c:yMode val="edge"/>
          <c:x val="0.36985340585477555"/>
          <c:y val="0.92530257126293691"/>
          <c:w val="0.24909943141003438"/>
          <c:h val="7.46974287370629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lumMod val="90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sz="1400">
          <a:solidFill>
            <a:schemeClr val="bg1">
              <a:lumMod val="90000"/>
            </a:schemeClr>
          </a:solidFill>
        </a:defRPr>
      </a:pPr>
      <a:endParaRPr lang="zh-CN"/>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2000" b="1" i="0" u="none" strike="noStrike" kern="1200" cap="all" spc="120" normalizeH="0" baseline="0">
                <a:solidFill>
                  <a:schemeClr val="bg1">
                    <a:lumMod val="90000"/>
                  </a:schemeClr>
                </a:solidFill>
                <a:latin typeface="+mn-lt"/>
                <a:ea typeface="+mn-ea"/>
                <a:cs typeface="+mn-cs"/>
              </a:defRPr>
            </a:pPr>
            <a:r>
              <a:rPr lang="zh-CN" sz="2000"/>
              <a:t>单科选择人数分布</a:t>
            </a:r>
          </a:p>
        </c:rich>
      </c:tx>
      <c:layout>
        <c:manualLayout>
          <c:xMode val="edge"/>
          <c:yMode val="edge"/>
          <c:x val="0.31111552608621335"/>
          <c:y val="0"/>
        </c:manualLayout>
      </c:layout>
      <c:overlay val="0"/>
      <c:spPr>
        <a:noFill/>
        <a:ln>
          <a:noFill/>
        </a:ln>
        <a:effectLst/>
      </c:spPr>
      <c:txPr>
        <a:bodyPr rot="0" spcFirstLastPara="1" vertOverflow="ellipsis" vert="horz" wrap="square" anchor="ctr" anchorCtr="1"/>
        <a:lstStyle/>
        <a:p>
          <a:pPr algn="ctr" rtl="0">
            <a:defRPr sz="2000" b="1" i="0" u="none" strike="noStrike" kern="1200" cap="all" spc="120" normalizeH="0" baseline="0">
              <a:solidFill>
                <a:schemeClr val="bg1">
                  <a:lumMod val="90000"/>
                </a:schemeClr>
              </a:solidFill>
              <a:latin typeface="+mn-lt"/>
              <a:ea typeface="+mn-ea"/>
              <a:cs typeface="+mn-cs"/>
            </a:defRPr>
          </a:pPr>
          <a:endParaRPr lang="zh-CN"/>
        </a:p>
      </c:txPr>
    </c:title>
    <c:autoTitleDeleted val="0"/>
    <c:plotArea>
      <c:layout/>
      <c:barChart>
        <c:barDir val="col"/>
        <c:grouping val="clustered"/>
        <c:varyColors val="0"/>
        <c:ser>
          <c:idx val="0"/>
          <c:order val="0"/>
          <c:tx>
            <c:strRef>
              <c:f>Sheet1!$B$1</c:f>
              <c:strCache>
                <c:ptCount val="1"/>
                <c:pt idx="0">
                  <c:v>系列 1</c:v>
                </c:pt>
              </c:strCache>
            </c:strRef>
          </c:tx>
          <c:spPr>
            <a:solidFill>
              <a:srgbClr val="C00000"/>
            </a:solidFill>
            <a:ln>
              <a:noFill/>
            </a:ln>
            <a:effectLst/>
          </c:spPr>
          <c:invertIfNegative val="0"/>
          <c:dLbls>
            <c:spPr>
              <a:noFill/>
              <a:ln>
                <a:no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bg1">
                        <a:lumMod val="90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Sheet1!$A$2:$A$6</c:f>
              <c:strCache>
                <c:ptCount val="5"/>
                <c:pt idx="0">
                  <c:v>物理</c:v>
                </c:pt>
                <c:pt idx="1">
                  <c:v>生化</c:v>
                </c:pt>
                <c:pt idx="2">
                  <c:v>历史</c:v>
                </c:pt>
                <c:pt idx="3">
                  <c:v>地理</c:v>
                </c:pt>
                <c:pt idx="4">
                  <c:v>思品</c:v>
                </c:pt>
              </c:strCache>
            </c:strRef>
          </c:cat>
          <c:val>
            <c:numRef>
              <c:f>Sheet1!$B$2:$B$6</c:f>
              <c:numCache>
                <c:formatCode>General</c:formatCode>
                <c:ptCount val="5"/>
                <c:pt idx="0">
                  <c:v>336</c:v>
                </c:pt>
                <c:pt idx="1">
                  <c:v>275</c:v>
                </c:pt>
                <c:pt idx="2">
                  <c:v>139</c:v>
                </c:pt>
                <c:pt idx="3">
                  <c:v>238</c:v>
                </c:pt>
                <c:pt idx="4">
                  <c:v>155</c:v>
                </c:pt>
              </c:numCache>
            </c:numRef>
          </c:val>
        </c:ser>
        <c:dLbls>
          <c:dLblPos val="outEnd"/>
          <c:showLegendKey val="0"/>
          <c:showVal val="1"/>
          <c:showCatName val="0"/>
          <c:showSerName val="0"/>
          <c:showPercent val="0"/>
          <c:showBubbleSize val="0"/>
        </c:dLbls>
        <c:gapWidth val="444"/>
        <c:overlap val="-90"/>
        <c:axId val="-581811344"/>
        <c:axId val="-581832560"/>
      </c:barChart>
      <c:catAx>
        <c:axId val="-5818113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bg1">
                    <a:lumMod val="90000"/>
                  </a:schemeClr>
                </a:solidFill>
                <a:latin typeface="+mn-lt"/>
                <a:ea typeface="+mn-ea"/>
                <a:cs typeface="+mn-cs"/>
              </a:defRPr>
            </a:pPr>
            <a:endParaRPr lang="zh-CN"/>
          </a:p>
        </c:txPr>
        <c:crossAx val="-581832560"/>
        <c:crosses val="autoZero"/>
        <c:auto val="1"/>
        <c:lblAlgn val="ctr"/>
        <c:lblOffset val="100"/>
        <c:noMultiLvlLbl val="0"/>
      </c:catAx>
      <c:valAx>
        <c:axId val="-581832560"/>
        <c:scaling>
          <c:orientation val="minMax"/>
        </c:scaling>
        <c:delete val="1"/>
        <c:axPos val="l"/>
        <c:numFmt formatCode="General" sourceLinked="1"/>
        <c:majorTickMark val="none"/>
        <c:minorTickMark val="none"/>
        <c:tickLblPos val="nextTo"/>
        <c:crossAx val="-581811344"/>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bg1">
              <a:lumMod val="90000"/>
            </a:schemeClr>
          </a:solidFill>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0F0ACC1-2ACD-4228-B199-B0CCFAF04197}" type="doc">
      <dgm:prSet loTypeId="urn:microsoft.com/office/officeart/2005/8/layout/venn1" loCatId="relationship" qsTypeId="urn:microsoft.com/office/officeart/2005/8/quickstyle/simple1#2" qsCatId="simple" csTypeId="urn:microsoft.com/office/officeart/2005/8/colors/accent1_2#2" csCatId="accent1" phldr="1"/>
      <dgm:spPr/>
    </dgm:pt>
    <dgm:pt modelId="{0E6AF4CA-3443-44BF-9E40-85ADEA3F6B87}">
      <dgm:prSet phldrT="[文本]"/>
      <dgm:spPr/>
      <dgm:t>
        <a:bodyPr/>
        <a:lstStyle/>
        <a:p>
          <a:endParaRPr lang="zh-CN" altLang="en-US" dirty="0"/>
        </a:p>
      </dgm:t>
    </dgm:pt>
    <dgm:pt modelId="{E6C7F851-5056-4EFE-BC0E-94F344FC1306}" type="parTrans" cxnId="{84AFBD26-DF55-4831-8B5D-BB8EF0320202}">
      <dgm:prSet/>
      <dgm:spPr/>
      <dgm:t>
        <a:bodyPr/>
        <a:lstStyle/>
        <a:p>
          <a:endParaRPr lang="zh-CN" altLang="en-US"/>
        </a:p>
      </dgm:t>
    </dgm:pt>
    <dgm:pt modelId="{306DE5B2-F909-4AAA-B9CF-781A83E412BF}" type="sibTrans" cxnId="{84AFBD26-DF55-4831-8B5D-BB8EF0320202}">
      <dgm:prSet/>
      <dgm:spPr/>
      <dgm:t>
        <a:bodyPr/>
        <a:lstStyle/>
        <a:p>
          <a:endParaRPr lang="zh-CN" altLang="en-US"/>
        </a:p>
      </dgm:t>
    </dgm:pt>
    <dgm:pt modelId="{9FF8061D-6DF4-4B46-9C21-1C51AEDE16E8}">
      <dgm:prSet phldrT="[文本]"/>
      <dgm:spPr>
        <a:solidFill>
          <a:schemeClr val="accent3">
            <a:lumMod val="75000"/>
            <a:alpha val="50000"/>
          </a:schemeClr>
        </a:solidFill>
      </dgm:spPr>
      <dgm:t>
        <a:bodyPr/>
        <a:lstStyle/>
        <a:p>
          <a:endParaRPr lang="zh-CN" altLang="en-US" dirty="0"/>
        </a:p>
      </dgm:t>
    </dgm:pt>
    <dgm:pt modelId="{000521B3-674F-4113-9ECF-8B15EABC88F0}" type="parTrans" cxnId="{B6077A66-DCA5-404D-B67C-B4856DE3E781}">
      <dgm:prSet/>
      <dgm:spPr/>
      <dgm:t>
        <a:bodyPr/>
        <a:lstStyle/>
        <a:p>
          <a:endParaRPr lang="zh-CN" altLang="en-US"/>
        </a:p>
      </dgm:t>
    </dgm:pt>
    <dgm:pt modelId="{1369A846-628D-4C25-8C2B-9EB1063AF2FB}" type="sibTrans" cxnId="{B6077A66-DCA5-404D-B67C-B4856DE3E781}">
      <dgm:prSet/>
      <dgm:spPr/>
      <dgm:t>
        <a:bodyPr/>
        <a:lstStyle/>
        <a:p>
          <a:endParaRPr lang="zh-CN" altLang="en-US"/>
        </a:p>
      </dgm:t>
    </dgm:pt>
    <dgm:pt modelId="{CFF14C61-B4C0-4EFA-960D-1CFA64C57569}">
      <dgm:prSet phldrT="[文本]"/>
      <dgm:spPr>
        <a:solidFill>
          <a:schemeClr val="accent2">
            <a:lumMod val="40000"/>
            <a:lumOff val="60000"/>
            <a:alpha val="50000"/>
          </a:schemeClr>
        </a:solidFill>
      </dgm:spPr>
      <dgm:t>
        <a:bodyPr/>
        <a:lstStyle/>
        <a:p>
          <a:r>
            <a:rPr lang="en-US" altLang="zh-CN" dirty="0"/>
            <a:t>  </a:t>
          </a:r>
          <a:endParaRPr lang="zh-CN" altLang="en-US" dirty="0"/>
        </a:p>
      </dgm:t>
    </dgm:pt>
    <dgm:pt modelId="{42B36891-23A0-4BA4-91CF-C01980EB00BF}" type="parTrans" cxnId="{FD0FA005-341F-49F7-A221-20CABB6EC363}">
      <dgm:prSet/>
      <dgm:spPr/>
      <dgm:t>
        <a:bodyPr/>
        <a:lstStyle/>
        <a:p>
          <a:endParaRPr lang="zh-CN" altLang="en-US"/>
        </a:p>
      </dgm:t>
    </dgm:pt>
    <dgm:pt modelId="{61DA838D-3996-41F1-9CE7-479C0CF8D897}" type="sibTrans" cxnId="{FD0FA005-341F-49F7-A221-20CABB6EC363}">
      <dgm:prSet/>
      <dgm:spPr/>
      <dgm:t>
        <a:bodyPr/>
        <a:lstStyle/>
        <a:p>
          <a:endParaRPr lang="zh-CN" altLang="en-US"/>
        </a:p>
      </dgm:t>
    </dgm:pt>
    <dgm:pt modelId="{E233EA50-AFB0-4941-A44B-1490416F57BF}" type="pres">
      <dgm:prSet presAssocID="{80F0ACC1-2ACD-4228-B199-B0CCFAF04197}" presName="compositeShape" presStyleCnt="0">
        <dgm:presLayoutVars>
          <dgm:chMax val="7"/>
          <dgm:dir/>
          <dgm:resizeHandles val="exact"/>
        </dgm:presLayoutVars>
      </dgm:prSet>
      <dgm:spPr/>
    </dgm:pt>
    <dgm:pt modelId="{BD127C3E-2DE6-433C-A2E6-EA55A527B055}" type="pres">
      <dgm:prSet presAssocID="{0E6AF4CA-3443-44BF-9E40-85ADEA3F6B87}" presName="circ1" presStyleLbl="vennNode1" presStyleIdx="0" presStyleCnt="3"/>
      <dgm:spPr/>
      <dgm:t>
        <a:bodyPr/>
        <a:lstStyle/>
        <a:p>
          <a:endParaRPr lang="zh-CN" altLang="en-US"/>
        </a:p>
      </dgm:t>
    </dgm:pt>
    <dgm:pt modelId="{BD19A266-FF61-4350-BF95-5ABB835A2FAF}" type="pres">
      <dgm:prSet presAssocID="{0E6AF4CA-3443-44BF-9E40-85ADEA3F6B87}" presName="circ1Tx" presStyleLbl="revTx" presStyleIdx="0" presStyleCnt="0">
        <dgm:presLayoutVars>
          <dgm:chMax val="0"/>
          <dgm:chPref val="0"/>
          <dgm:bulletEnabled val="1"/>
        </dgm:presLayoutVars>
      </dgm:prSet>
      <dgm:spPr/>
      <dgm:t>
        <a:bodyPr/>
        <a:lstStyle/>
        <a:p>
          <a:endParaRPr lang="zh-CN" altLang="en-US"/>
        </a:p>
      </dgm:t>
    </dgm:pt>
    <dgm:pt modelId="{FE55393B-E46D-4C2B-8030-7263D1B460F8}" type="pres">
      <dgm:prSet presAssocID="{9FF8061D-6DF4-4B46-9C21-1C51AEDE16E8}" presName="circ2" presStyleLbl="vennNode1" presStyleIdx="1" presStyleCnt="3" custScaleX="74208" custScaleY="73191"/>
      <dgm:spPr/>
      <dgm:t>
        <a:bodyPr/>
        <a:lstStyle/>
        <a:p>
          <a:endParaRPr lang="zh-CN" altLang="en-US"/>
        </a:p>
      </dgm:t>
    </dgm:pt>
    <dgm:pt modelId="{016340C6-D441-4D1C-9FDB-8BE9E5A313DF}" type="pres">
      <dgm:prSet presAssocID="{9FF8061D-6DF4-4B46-9C21-1C51AEDE16E8}" presName="circ2Tx" presStyleLbl="revTx" presStyleIdx="0" presStyleCnt="0">
        <dgm:presLayoutVars>
          <dgm:chMax val="0"/>
          <dgm:chPref val="0"/>
          <dgm:bulletEnabled val="1"/>
        </dgm:presLayoutVars>
      </dgm:prSet>
      <dgm:spPr/>
      <dgm:t>
        <a:bodyPr/>
        <a:lstStyle/>
        <a:p>
          <a:endParaRPr lang="zh-CN" altLang="en-US"/>
        </a:p>
      </dgm:t>
    </dgm:pt>
    <dgm:pt modelId="{467D858B-871A-4D0F-B578-38A44DD28E8F}" type="pres">
      <dgm:prSet presAssocID="{CFF14C61-B4C0-4EFA-960D-1CFA64C57569}" presName="circ3" presStyleLbl="vennNode1" presStyleIdx="2" presStyleCnt="3" custScaleX="92133" custScaleY="92027"/>
      <dgm:spPr/>
      <dgm:t>
        <a:bodyPr/>
        <a:lstStyle/>
        <a:p>
          <a:endParaRPr lang="zh-CN" altLang="en-US"/>
        </a:p>
      </dgm:t>
    </dgm:pt>
    <dgm:pt modelId="{62331DD0-50B7-4BFA-B365-614BD0437A9E}" type="pres">
      <dgm:prSet presAssocID="{CFF14C61-B4C0-4EFA-960D-1CFA64C57569}" presName="circ3Tx" presStyleLbl="revTx" presStyleIdx="0" presStyleCnt="0">
        <dgm:presLayoutVars>
          <dgm:chMax val="0"/>
          <dgm:chPref val="0"/>
          <dgm:bulletEnabled val="1"/>
        </dgm:presLayoutVars>
      </dgm:prSet>
      <dgm:spPr/>
      <dgm:t>
        <a:bodyPr/>
        <a:lstStyle/>
        <a:p>
          <a:endParaRPr lang="zh-CN" altLang="en-US"/>
        </a:p>
      </dgm:t>
    </dgm:pt>
  </dgm:ptLst>
  <dgm:cxnLst>
    <dgm:cxn modelId="{FD0FA005-341F-49F7-A221-20CABB6EC363}" srcId="{80F0ACC1-2ACD-4228-B199-B0CCFAF04197}" destId="{CFF14C61-B4C0-4EFA-960D-1CFA64C57569}" srcOrd="2" destOrd="0" parTransId="{42B36891-23A0-4BA4-91CF-C01980EB00BF}" sibTransId="{61DA838D-3996-41F1-9CE7-479C0CF8D897}"/>
    <dgm:cxn modelId="{E134E5CF-8E9F-4E75-ACA4-848B9C9A437C}" type="presOf" srcId="{CFF14C61-B4C0-4EFA-960D-1CFA64C57569}" destId="{62331DD0-50B7-4BFA-B365-614BD0437A9E}" srcOrd="1" destOrd="0" presId="urn:microsoft.com/office/officeart/2005/8/layout/venn1"/>
    <dgm:cxn modelId="{E2E10037-1109-455C-B3D2-EBF6AF85AE83}" type="presOf" srcId="{9FF8061D-6DF4-4B46-9C21-1C51AEDE16E8}" destId="{016340C6-D441-4D1C-9FDB-8BE9E5A313DF}" srcOrd="1" destOrd="0" presId="urn:microsoft.com/office/officeart/2005/8/layout/venn1"/>
    <dgm:cxn modelId="{F58C078C-AB8F-4095-9846-8179DDA2DC74}" type="presOf" srcId="{CFF14C61-B4C0-4EFA-960D-1CFA64C57569}" destId="{467D858B-871A-4D0F-B578-38A44DD28E8F}" srcOrd="0" destOrd="0" presId="urn:microsoft.com/office/officeart/2005/8/layout/venn1"/>
    <dgm:cxn modelId="{842A2EB3-6F51-40ED-A885-09CD1F77BD18}" type="presOf" srcId="{0E6AF4CA-3443-44BF-9E40-85ADEA3F6B87}" destId="{BD19A266-FF61-4350-BF95-5ABB835A2FAF}" srcOrd="1" destOrd="0" presId="urn:microsoft.com/office/officeart/2005/8/layout/venn1"/>
    <dgm:cxn modelId="{B6077A66-DCA5-404D-B67C-B4856DE3E781}" srcId="{80F0ACC1-2ACD-4228-B199-B0CCFAF04197}" destId="{9FF8061D-6DF4-4B46-9C21-1C51AEDE16E8}" srcOrd="1" destOrd="0" parTransId="{000521B3-674F-4113-9ECF-8B15EABC88F0}" sibTransId="{1369A846-628D-4C25-8C2B-9EB1063AF2FB}"/>
    <dgm:cxn modelId="{40BA5101-92CF-4A8F-9049-7EF114286F19}" type="presOf" srcId="{9FF8061D-6DF4-4B46-9C21-1C51AEDE16E8}" destId="{FE55393B-E46D-4C2B-8030-7263D1B460F8}" srcOrd="0" destOrd="0" presId="urn:microsoft.com/office/officeart/2005/8/layout/venn1"/>
    <dgm:cxn modelId="{F8F84A34-C30B-4AB0-88DF-538FD01A5B11}" type="presOf" srcId="{80F0ACC1-2ACD-4228-B199-B0CCFAF04197}" destId="{E233EA50-AFB0-4941-A44B-1490416F57BF}" srcOrd="0" destOrd="0" presId="urn:microsoft.com/office/officeart/2005/8/layout/venn1"/>
    <dgm:cxn modelId="{84AFBD26-DF55-4831-8B5D-BB8EF0320202}" srcId="{80F0ACC1-2ACD-4228-B199-B0CCFAF04197}" destId="{0E6AF4CA-3443-44BF-9E40-85ADEA3F6B87}" srcOrd="0" destOrd="0" parTransId="{E6C7F851-5056-4EFE-BC0E-94F344FC1306}" sibTransId="{306DE5B2-F909-4AAA-B9CF-781A83E412BF}"/>
    <dgm:cxn modelId="{CD6F5069-91DD-4211-91B5-B571C1F79581}" type="presOf" srcId="{0E6AF4CA-3443-44BF-9E40-85ADEA3F6B87}" destId="{BD127C3E-2DE6-433C-A2E6-EA55A527B055}" srcOrd="0" destOrd="0" presId="urn:microsoft.com/office/officeart/2005/8/layout/venn1"/>
    <dgm:cxn modelId="{E547B821-2BF1-4CCC-977D-E1DD8D916D54}" type="presParOf" srcId="{E233EA50-AFB0-4941-A44B-1490416F57BF}" destId="{BD127C3E-2DE6-433C-A2E6-EA55A527B055}" srcOrd="0" destOrd="0" presId="urn:microsoft.com/office/officeart/2005/8/layout/venn1"/>
    <dgm:cxn modelId="{556275F2-29D9-409F-8044-A972E00EA57A}" type="presParOf" srcId="{E233EA50-AFB0-4941-A44B-1490416F57BF}" destId="{BD19A266-FF61-4350-BF95-5ABB835A2FAF}" srcOrd="1" destOrd="0" presId="urn:microsoft.com/office/officeart/2005/8/layout/venn1"/>
    <dgm:cxn modelId="{C8B6573A-B32A-4E19-8419-3DE77B58AEF7}" type="presParOf" srcId="{E233EA50-AFB0-4941-A44B-1490416F57BF}" destId="{FE55393B-E46D-4C2B-8030-7263D1B460F8}" srcOrd="2" destOrd="0" presId="urn:microsoft.com/office/officeart/2005/8/layout/venn1"/>
    <dgm:cxn modelId="{26AA5DB2-3002-4933-99CE-0E11B08EAFC8}" type="presParOf" srcId="{E233EA50-AFB0-4941-A44B-1490416F57BF}" destId="{016340C6-D441-4D1C-9FDB-8BE9E5A313DF}" srcOrd="3" destOrd="0" presId="urn:microsoft.com/office/officeart/2005/8/layout/venn1"/>
    <dgm:cxn modelId="{B62EB35C-386C-4634-914B-6AADB9FEB8F6}" type="presParOf" srcId="{E233EA50-AFB0-4941-A44B-1490416F57BF}" destId="{467D858B-871A-4D0F-B578-38A44DD28E8F}" srcOrd="4" destOrd="0" presId="urn:microsoft.com/office/officeart/2005/8/layout/venn1"/>
    <dgm:cxn modelId="{CBD76234-F085-4AFA-AB1E-D1063F5C3AAD}" type="presParOf" srcId="{E233EA50-AFB0-4941-A44B-1490416F57BF}" destId="{62331DD0-50B7-4BFA-B365-614BD0437A9E}"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27C3E-2DE6-433C-A2E6-EA55A527B055}">
      <dsp:nvSpPr>
        <dsp:cNvPr id="0" name=""/>
        <dsp:cNvSpPr/>
      </dsp:nvSpPr>
      <dsp:spPr>
        <a:xfrm>
          <a:off x="1350934" y="57515"/>
          <a:ext cx="1410867" cy="141086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000250">
            <a:lnSpc>
              <a:spcPct val="90000"/>
            </a:lnSpc>
            <a:spcBef>
              <a:spcPct val="0"/>
            </a:spcBef>
            <a:spcAft>
              <a:spcPct val="35000"/>
            </a:spcAft>
          </a:pPr>
          <a:endParaRPr lang="zh-CN" altLang="en-US" sz="4500" kern="1200" dirty="0"/>
        </a:p>
      </dsp:txBody>
      <dsp:txXfrm>
        <a:off x="1539050" y="304416"/>
        <a:ext cx="1034635" cy="634890"/>
      </dsp:txXfrm>
    </dsp:sp>
    <dsp:sp modelId="{FE55393B-E46D-4C2B-8030-7263D1B460F8}">
      <dsp:nvSpPr>
        <dsp:cNvPr id="0" name=""/>
        <dsp:cNvSpPr/>
      </dsp:nvSpPr>
      <dsp:spPr>
        <a:xfrm>
          <a:off x="2041967" y="1128426"/>
          <a:ext cx="1046976" cy="1032627"/>
        </a:xfrm>
        <a:prstGeom prst="ellipse">
          <a:avLst/>
        </a:prstGeom>
        <a:solidFill>
          <a:schemeClr val="accent3">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CN" altLang="en-US" sz="4000" kern="1200" dirty="0"/>
        </a:p>
      </dsp:txBody>
      <dsp:txXfrm>
        <a:off x="2362167" y="1395188"/>
        <a:ext cx="628185" cy="567945"/>
      </dsp:txXfrm>
    </dsp:sp>
    <dsp:sp modelId="{467D858B-871A-4D0F-B578-38A44DD28E8F}">
      <dsp:nvSpPr>
        <dsp:cNvPr id="0" name=""/>
        <dsp:cNvSpPr/>
      </dsp:nvSpPr>
      <dsp:spPr>
        <a:xfrm>
          <a:off x="897343" y="995551"/>
          <a:ext cx="1299874" cy="1298378"/>
        </a:xfrm>
        <a:prstGeom prst="ellipse">
          <a:avLst/>
        </a:prstGeom>
        <a:solidFill>
          <a:schemeClr val="accent2">
            <a:lumMod val="40000"/>
            <a:lumOff val="6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66950">
            <a:lnSpc>
              <a:spcPct val="90000"/>
            </a:lnSpc>
            <a:spcBef>
              <a:spcPct val="0"/>
            </a:spcBef>
            <a:spcAft>
              <a:spcPct val="35000"/>
            </a:spcAft>
          </a:pPr>
          <a:r>
            <a:rPr lang="en-US" altLang="zh-CN" sz="5100" kern="1200" dirty="0"/>
            <a:t>  </a:t>
          </a:r>
          <a:endParaRPr lang="zh-CN" altLang="en-US" sz="5100" kern="1200" dirty="0"/>
        </a:p>
      </dsp:txBody>
      <dsp:txXfrm>
        <a:off x="1019747" y="1330965"/>
        <a:ext cx="779924" cy="71410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8E64224-9010-4899-90FA-A9321F53A539}" type="datetimeFigureOut">
              <a:rPr lang="zh-CN" altLang="en-US" smtClean="0"/>
              <a:t>2017/9/18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11E72A-4798-4D72-BDBF-7DB61886E16F}" type="slidenum">
              <a:rPr lang="zh-CN" altLang="en-US" smtClean="0"/>
              <a:t>‹#›</a:t>
            </a:fld>
            <a:endParaRPr lang="zh-CN" altLang="en-US"/>
          </a:p>
        </p:txBody>
      </p:sp>
    </p:spTree>
    <p:extLst>
      <p:ext uri="{BB962C8B-B14F-4D97-AF65-F5344CB8AC3E}">
        <p14:creationId xmlns:p14="http://schemas.microsoft.com/office/powerpoint/2010/main" val="2240251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59DE7-56D3-407F-B9A4-B4EB8127F3FF}" type="datetimeFigureOut">
              <a:rPr lang="zh-CN" altLang="en-US" smtClean="0"/>
              <a:t>2017/9/18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A7D272-998A-4808-BA20-3BAE35FED108}" type="slidenum">
              <a:rPr lang="zh-CN" altLang="en-US" smtClean="0"/>
              <a:t>‹#›</a:t>
            </a:fld>
            <a:endParaRPr lang="zh-CN" altLang="en-US"/>
          </a:p>
        </p:txBody>
      </p:sp>
    </p:spTree>
    <p:extLst>
      <p:ext uri="{BB962C8B-B14F-4D97-AF65-F5344CB8AC3E}">
        <p14:creationId xmlns:p14="http://schemas.microsoft.com/office/powerpoint/2010/main" val="1885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1</a:t>
            </a:fld>
            <a:endParaRPr lang="zh-CN" altLang="en-US"/>
          </a:p>
        </p:txBody>
      </p:sp>
    </p:spTree>
    <p:extLst>
      <p:ext uri="{BB962C8B-B14F-4D97-AF65-F5344CB8AC3E}">
        <p14:creationId xmlns:p14="http://schemas.microsoft.com/office/powerpoint/2010/main" val="3510554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11</a:t>
            </a:fld>
            <a:endParaRPr lang="zh-CN" altLang="en-US"/>
          </a:p>
        </p:txBody>
      </p:sp>
    </p:spTree>
    <p:extLst>
      <p:ext uri="{BB962C8B-B14F-4D97-AF65-F5344CB8AC3E}">
        <p14:creationId xmlns:p14="http://schemas.microsoft.com/office/powerpoint/2010/main" val="1569829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12</a:t>
            </a:fld>
            <a:endParaRPr lang="zh-CN" altLang="en-US"/>
          </a:p>
        </p:txBody>
      </p:sp>
    </p:spTree>
    <p:extLst>
      <p:ext uri="{BB962C8B-B14F-4D97-AF65-F5344CB8AC3E}">
        <p14:creationId xmlns:p14="http://schemas.microsoft.com/office/powerpoint/2010/main" val="2017419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endParaRPr lang="en-US" altLang="zh-CN" sz="12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pPr>
              <a:defRPr/>
            </a:pPr>
            <a:fld id="{2F47223A-1B75-47EC-8D7E-38BAF2C9896E}" type="slidenum">
              <a:rPr lang="en-US" altLang="zh-CN" smtClean="0">
                <a:solidFill>
                  <a:srgbClr val="000000"/>
                </a:solidFill>
              </a:rPr>
              <a:pPr>
                <a:defRPr/>
              </a:pPr>
              <a:t>13</a:t>
            </a:fld>
            <a:endParaRPr lang="en-US" altLang="zh-CN" dirty="0">
              <a:solidFill>
                <a:srgbClr val="000000"/>
              </a:solidFill>
            </a:endParaRPr>
          </a:p>
        </p:txBody>
      </p:sp>
    </p:spTree>
    <p:extLst>
      <p:ext uri="{BB962C8B-B14F-4D97-AF65-F5344CB8AC3E}">
        <p14:creationId xmlns:p14="http://schemas.microsoft.com/office/powerpoint/2010/main" val="335158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高考改革后，大学专业对高考科目的要求</a:t>
            </a:r>
            <a:endParaRPr lang="zh-CN" altLang="en-US" dirty="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14</a:t>
            </a:fld>
            <a:endParaRPr lang="zh-CN" altLang="en-US" dirty="0"/>
          </a:p>
        </p:txBody>
      </p:sp>
    </p:spTree>
    <p:extLst>
      <p:ext uri="{BB962C8B-B14F-4D97-AF65-F5344CB8AC3E}">
        <p14:creationId xmlns:p14="http://schemas.microsoft.com/office/powerpoint/2010/main" val="3964054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高校专业匹配率与学生实际选择的科目存在出入，（引出生涯规划、选科指导的重要性）</a:t>
            </a:r>
            <a:endParaRPr lang="en-US" altLang="zh-CN" dirty="0" smtClean="0"/>
          </a:p>
        </p:txBody>
      </p:sp>
      <p:sp>
        <p:nvSpPr>
          <p:cNvPr id="4" name="灯片编号占位符 3"/>
          <p:cNvSpPr>
            <a:spLocks noGrp="1"/>
          </p:cNvSpPr>
          <p:nvPr>
            <p:ph type="sldNum" sz="quarter" idx="10"/>
          </p:nvPr>
        </p:nvSpPr>
        <p:spPr/>
        <p:txBody>
          <a:bodyPr/>
          <a:lstStyle/>
          <a:p>
            <a:fld id="{81C278A0-2241-42EB-AEAF-B6B26F36A4D4}" type="slidenum">
              <a:rPr lang="zh-CN" altLang="en-US" smtClean="0"/>
              <a:t>15</a:t>
            </a:fld>
            <a:endParaRPr lang="zh-CN" altLang="en-US"/>
          </a:p>
        </p:txBody>
      </p:sp>
    </p:spTree>
    <p:extLst>
      <p:ext uri="{BB962C8B-B14F-4D97-AF65-F5344CB8AC3E}">
        <p14:creationId xmlns:p14="http://schemas.microsoft.com/office/powerpoint/2010/main" val="370949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走班的必要性：各个组合不均和，难以通过凑班的方式应对改革，走班势在必行</a:t>
            </a:r>
            <a:endParaRPr lang="en-US" altLang="zh-CN" dirty="0" smtClean="0"/>
          </a:p>
          <a:p>
            <a:endParaRPr lang="en-US" altLang="zh-CN" dirty="0" smtClean="0"/>
          </a:p>
          <a:p>
            <a:r>
              <a:rPr lang="zh-CN" altLang="en-US" dirty="0" smtClean="0"/>
              <a:t>那么，是不是学校第一次走班之后，以后课表就可以复用呢？请看下页</a:t>
            </a:r>
            <a:r>
              <a:rPr lang="en-US" altLang="zh-CN" dirty="0" err="1" smtClean="0"/>
              <a:t>ppt</a:t>
            </a:r>
            <a:endParaRPr lang="en-US" altLang="zh-CN" dirty="0" smtClean="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16</a:t>
            </a:fld>
            <a:endParaRPr lang="zh-CN" altLang="en-US" dirty="0"/>
          </a:p>
        </p:txBody>
      </p:sp>
    </p:spTree>
    <p:extLst>
      <p:ext uri="{BB962C8B-B14F-4D97-AF65-F5344CB8AC3E}">
        <p14:creationId xmlns:p14="http://schemas.microsoft.com/office/powerpoint/2010/main" val="1063123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某校连续两年的实际选科数据，单科人数比例虽然答题相似，但每个组合变化却毫无规律</a:t>
            </a:r>
            <a:endParaRPr lang="en-US" altLang="zh-CN" dirty="0" smtClean="0"/>
          </a:p>
          <a:p>
            <a:endParaRPr lang="en-US" altLang="zh-CN" dirty="0" smtClean="0"/>
          </a:p>
          <a:p>
            <a:r>
              <a:rPr lang="zh-CN" altLang="en-US" dirty="0" smtClean="0"/>
              <a:t>（学校更加需要的是应对混乱的组合</a:t>
            </a:r>
            <a:r>
              <a:rPr lang="zh-CN" altLang="en-US" baseline="0" dirty="0" smtClean="0"/>
              <a:t>  </a:t>
            </a:r>
            <a:r>
              <a:rPr lang="zh-CN" altLang="en-US" dirty="0" smtClean="0"/>
              <a:t>分层课程的设计思路）</a:t>
            </a:r>
            <a:endParaRPr lang="en-US" altLang="zh-CN" dirty="0" smtClean="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17</a:t>
            </a:fld>
            <a:endParaRPr lang="zh-CN" altLang="en-US" dirty="0"/>
          </a:p>
        </p:txBody>
      </p:sp>
    </p:spTree>
    <p:extLst>
      <p:ext uri="{BB962C8B-B14F-4D97-AF65-F5344CB8AC3E}">
        <p14:creationId xmlns:p14="http://schemas.microsoft.com/office/powerpoint/2010/main" val="867881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一个学期可能会设计多次排课（课时数变化，课程变化等）</a:t>
            </a:r>
            <a:endParaRPr lang="zh-CN" altLang="en-US" dirty="0"/>
          </a:p>
        </p:txBody>
      </p:sp>
      <p:sp>
        <p:nvSpPr>
          <p:cNvPr id="4" name="灯片编号占位符 3"/>
          <p:cNvSpPr>
            <a:spLocks noGrp="1"/>
          </p:cNvSpPr>
          <p:nvPr>
            <p:ph type="sldNum" sz="quarter" idx="10"/>
          </p:nvPr>
        </p:nvSpPr>
        <p:spPr/>
        <p:txBody>
          <a:bodyPr/>
          <a:lstStyle/>
          <a:p>
            <a:fld id="{81C278A0-2241-42EB-AEAF-B6B26F36A4D4}" type="slidenum">
              <a:rPr lang="zh-CN" altLang="en-US" smtClean="0"/>
              <a:t>18</a:t>
            </a:fld>
            <a:endParaRPr lang="zh-CN" altLang="en-US"/>
          </a:p>
        </p:txBody>
      </p:sp>
    </p:spTree>
    <p:extLst>
      <p:ext uri="{BB962C8B-B14F-4D97-AF65-F5344CB8AC3E}">
        <p14:creationId xmlns:p14="http://schemas.microsoft.com/office/powerpoint/2010/main" val="2408105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学校面临的四大问题</a:t>
            </a:r>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19</a:t>
            </a:fld>
            <a:endParaRPr lang="zh-CN" altLang="en-US"/>
          </a:p>
        </p:txBody>
      </p:sp>
    </p:spTree>
    <p:extLst>
      <p:ext uri="{BB962C8B-B14F-4D97-AF65-F5344CB8AC3E}">
        <p14:creationId xmlns:p14="http://schemas.microsoft.com/office/powerpoint/2010/main" val="1000144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67618" rtl="0" eaLnBrk="1" fontAlgn="auto" latinLnBrk="0" hangingPunct="1">
              <a:lnSpc>
                <a:spcPct val="100000"/>
              </a:lnSpc>
              <a:spcBef>
                <a:spcPts val="0"/>
              </a:spcBef>
              <a:spcAft>
                <a:spcPts val="0"/>
              </a:spcAft>
              <a:buClrTx/>
              <a:buSzTx/>
              <a:buFontTx/>
              <a:buNone/>
              <a:tabLst/>
              <a:defRPr/>
            </a:pPr>
            <a:endParaRPr lang="zh-CN" altLang="en-US" sz="1400" dirty="0">
              <a:solidFill>
                <a:schemeClr val="bg1"/>
              </a:solidFill>
              <a:latin typeface="等线" panose="02010600030101010101" pitchFamily="2" charset="-122"/>
              <a:ea typeface="等线" panose="02010600030101010101" pitchFamily="2" charset="-122"/>
            </a:endParaRPr>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20</a:t>
            </a:fld>
            <a:endParaRPr lang="zh-CN" altLang="en-US" dirty="0"/>
          </a:p>
        </p:txBody>
      </p:sp>
    </p:spTree>
    <p:extLst>
      <p:ext uri="{BB962C8B-B14F-4D97-AF65-F5344CB8AC3E}">
        <p14:creationId xmlns:p14="http://schemas.microsoft.com/office/powerpoint/2010/main" val="1660597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67618" rtl="0" eaLnBrk="1" fontAlgn="auto" latinLnBrk="0" hangingPunct="1">
              <a:lnSpc>
                <a:spcPct val="100000"/>
              </a:lnSpc>
              <a:spcBef>
                <a:spcPts val="0"/>
              </a:spcBef>
              <a:spcAft>
                <a:spcPts val="0"/>
              </a:spcAft>
              <a:buClrTx/>
              <a:buSzTx/>
              <a:buFontTx/>
              <a:buNone/>
              <a:tabLst/>
              <a:defRPr/>
            </a:pPr>
            <a:r>
              <a:rPr lang="zh-CN" altLang="en-US" sz="1400" dirty="0" smtClean="0">
                <a:solidFill>
                  <a:schemeClr val="bg1"/>
                </a:solidFill>
                <a:latin typeface="微软雅黑" panose="020B0503020204020204" pitchFamily="34" charset="-122"/>
                <a:ea typeface="微软雅黑" panose="020B0503020204020204" pitchFamily="34" charset="-122"/>
              </a:rPr>
              <a:t>科大讯飞是国家规划布局内重点软件企业和唯一的人工智能语音上市公司，其在人工智能方面的应用如</a:t>
            </a:r>
            <a:r>
              <a:rPr lang="zh-CN" altLang="en-US" sz="140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rPr>
              <a:t>语音识别、合成、评测</a:t>
            </a:r>
            <a:r>
              <a:rPr lang="zh-CN" altLang="en-US" sz="1270" kern="1200" dirty="0" smtClean="0">
                <a:solidFill>
                  <a:schemeClr val="tx1"/>
                </a:solidFill>
                <a:latin typeface="+mn-lt"/>
                <a:ea typeface="等线" panose="02010600030101010101" pitchFamily="2" charset="-122"/>
                <a:cs typeface="+mn-cs"/>
                <a:sym typeface="Wingdings" pitchFamily="2" charset="2"/>
              </a:rPr>
              <a:t>，</a:t>
            </a:r>
            <a:r>
              <a:rPr lang="zh-CN" altLang="en-US" sz="140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rPr>
              <a:t>文字识别、人脸识别、标记识别均已达到使用级别，在司法、公安、城市建设、市民生活等领域广泛落地使用；在教育行业，类似于作文批改、全科阅卷、机器翻译等也已经大量好的落地使用案例。</a:t>
            </a:r>
            <a:endParaRPr lang="en-US" altLang="zh-CN" sz="140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endParaRPr>
          </a:p>
          <a:p>
            <a:pPr marL="0" marR="0" lvl="0" indent="0" algn="l" defTabSz="967618" rtl="0" eaLnBrk="1" fontAlgn="auto" latinLnBrk="0" hangingPunct="1">
              <a:lnSpc>
                <a:spcPct val="100000"/>
              </a:lnSpc>
              <a:spcBef>
                <a:spcPts val="0"/>
              </a:spcBef>
              <a:spcAft>
                <a:spcPts val="0"/>
              </a:spcAft>
              <a:buClrTx/>
              <a:buSzTx/>
              <a:buFontTx/>
              <a:buNone/>
              <a:tabLst/>
              <a:defRPr/>
            </a:pPr>
            <a:r>
              <a:rPr lang="zh-CN" altLang="en-US" sz="140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rPr>
              <a:t>人工智能在教育行业的应用从效果上讲，主要是能够简化、丰富行业大数据的采集手段和效率，通过大数据的分析及洞察能力，辅助学校开设课程改革，精准教学。</a:t>
            </a:r>
            <a:endParaRPr lang="en-US" altLang="zh-CN" sz="140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endParaRPr>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2</a:t>
            </a:fld>
            <a:endParaRPr lang="zh-CN" altLang="en-US" dirty="0"/>
          </a:p>
        </p:txBody>
      </p:sp>
    </p:spTree>
    <p:extLst>
      <p:ext uri="{BB962C8B-B14F-4D97-AF65-F5344CB8AC3E}">
        <p14:creationId xmlns:p14="http://schemas.microsoft.com/office/powerpoint/2010/main" val="1259541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21</a:t>
            </a:fld>
            <a:endParaRPr lang="zh-CN" altLang="en-US"/>
          </a:p>
        </p:txBody>
      </p:sp>
    </p:spTree>
    <p:extLst>
      <p:ext uri="{BB962C8B-B14F-4D97-AF65-F5344CB8AC3E}">
        <p14:creationId xmlns:p14="http://schemas.microsoft.com/office/powerpoint/2010/main" val="1601453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3A8B62-408F-45C5-9A4B-B6CCAFA30DD5}" type="slidenum">
              <a:rPr lang="zh-CN" altLang="en-US" smtClean="0"/>
              <a:t>26</a:t>
            </a:fld>
            <a:endParaRPr lang="zh-CN" altLang="en-US"/>
          </a:p>
        </p:txBody>
      </p:sp>
    </p:spTree>
    <p:extLst>
      <p:ext uri="{BB962C8B-B14F-4D97-AF65-F5344CB8AC3E}">
        <p14:creationId xmlns:p14="http://schemas.microsoft.com/office/powerpoint/2010/main" val="1939640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我们用一个真实学生的案例来看一下选科指导的过程：</a:t>
            </a:r>
            <a:endParaRPr lang="en-US" altLang="zh-CN" dirty="0"/>
          </a:p>
          <a:p>
            <a:r>
              <a:rPr lang="zh-CN" altLang="en-US" dirty="0"/>
              <a:t>通过学业竞争力分析，发现这位同学的地理在同一区域的学生中排名靠前，属于优势学科。优势学科选择地理</a:t>
            </a:r>
            <a:endParaRPr lang="en-US" altLang="zh-CN" dirty="0"/>
          </a:p>
          <a:p>
            <a:r>
              <a:rPr lang="zh-CN" altLang="en-US" dirty="0"/>
              <a:t>通过分析学生历次考试的成绩和各个知识能力点，发现她的化学成绩进步明显，学科能力中，解决问题和实验探究能力较强，和化学学科匹配。所以化学有很大潜力。选择化学。</a:t>
            </a:r>
            <a:endParaRPr lang="en-US" altLang="zh-CN" dirty="0"/>
          </a:p>
          <a:p>
            <a:r>
              <a:rPr lang="zh-CN" altLang="en-US" dirty="0"/>
              <a:t>通过生涯课程和生涯测评系统，发现学生适合的三个专业方向，物理学科的匹配度最高。</a:t>
            </a:r>
          </a:p>
        </p:txBody>
      </p:sp>
      <p:sp>
        <p:nvSpPr>
          <p:cNvPr id="4" name="灯片编号占位符 3"/>
          <p:cNvSpPr>
            <a:spLocks noGrp="1"/>
          </p:cNvSpPr>
          <p:nvPr>
            <p:ph type="sldNum" sz="quarter" idx="10"/>
          </p:nvPr>
        </p:nvSpPr>
        <p:spPr/>
        <p:txBody>
          <a:bodyPr/>
          <a:lstStyle/>
          <a:p>
            <a:fld id="{812030E1-6EA4-49E2-A458-B4006C5FFC17}" type="slidenum">
              <a:rPr lang="zh-CN" altLang="en-US" smtClean="0"/>
              <a:pPr/>
              <a:t>27</a:t>
            </a:fld>
            <a:endParaRPr lang="zh-CN" altLang="en-US"/>
          </a:p>
        </p:txBody>
      </p:sp>
    </p:spTree>
    <p:extLst>
      <p:ext uri="{BB962C8B-B14F-4D97-AF65-F5344CB8AC3E}">
        <p14:creationId xmlns:p14="http://schemas.microsoft.com/office/powerpoint/2010/main" val="3313134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380</a:t>
            </a:r>
            <a:r>
              <a:rPr lang="zh-CN" altLang="en-US" dirty="0">
                <a:effectLst/>
              </a:rPr>
              <a:t>人参与选科，</a:t>
            </a:r>
            <a:r>
              <a:rPr lang="en-US" altLang="zh-CN" dirty="0">
                <a:effectLst/>
              </a:rPr>
              <a:t>63%</a:t>
            </a:r>
            <a:r>
              <a:rPr lang="zh-CN" altLang="en-US" dirty="0">
                <a:effectLst/>
              </a:rPr>
              <a:t>的中等生成绩稳定，优势学科明显，根据选科指导的推荐，选取了优势学科；</a:t>
            </a:r>
            <a:r>
              <a:rPr lang="en-US" altLang="zh-CN" dirty="0">
                <a:effectLst/>
              </a:rPr>
              <a:t>22.6%</a:t>
            </a:r>
            <a:r>
              <a:rPr lang="zh-CN" altLang="en-US" dirty="0">
                <a:effectLst/>
              </a:rPr>
              <a:t>的优等生，各科成绩均衡，选科时，更加看重个人职业发展方向；</a:t>
            </a:r>
            <a:r>
              <a:rPr lang="en-US" altLang="zh-CN" dirty="0">
                <a:effectLst/>
              </a:rPr>
              <a:t>14.4%</a:t>
            </a:r>
            <a:r>
              <a:rPr lang="zh-CN" altLang="en-US" dirty="0">
                <a:effectLst/>
              </a:rPr>
              <a:t>的差等生第二次成绩较之前有明显进步，学生选取了学科潜力更好的科目组合。</a:t>
            </a:r>
          </a:p>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pPr/>
              <a:t>28</a:t>
            </a:fld>
            <a:endParaRPr lang="zh-CN" altLang="en-US"/>
          </a:p>
        </p:txBody>
      </p:sp>
    </p:spTree>
    <p:extLst>
      <p:ext uri="{BB962C8B-B14F-4D97-AF65-F5344CB8AC3E}">
        <p14:creationId xmlns:p14="http://schemas.microsoft.com/office/powerpoint/2010/main" val="2377604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3A8B62-408F-45C5-9A4B-B6CCAFA30DD5}" type="slidenum">
              <a:rPr lang="zh-CN" altLang="en-US" smtClean="0"/>
              <a:t>29</a:t>
            </a:fld>
            <a:endParaRPr lang="zh-CN" altLang="en-US"/>
          </a:p>
        </p:txBody>
      </p:sp>
    </p:spTree>
    <p:extLst>
      <p:ext uri="{BB962C8B-B14F-4D97-AF65-F5344CB8AC3E}">
        <p14:creationId xmlns:p14="http://schemas.microsoft.com/office/powerpoint/2010/main" val="3290948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线选科为学生上报选科志愿提供在线平台，学生通过账号和密码登录系统后即可通过手机或电脑上传选科数据，经平台统计后直接对接智能排课支持课表编排，同时通过数据分析后提供学校学生选科报告帮助学校提前进行教学资源的储备，同时通过选科数据的支持进行学校走班思路的制定。</a:t>
            </a:r>
          </a:p>
        </p:txBody>
      </p:sp>
      <p:sp>
        <p:nvSpPr>
          <p:cNvPr id="4" name="灯片编号占位符 3"/>
          <p:cNvSpPr>
            <a:spLocks noGrp="1"/>
          </p:cNvSpPr>
          <p:nvPr>
            <p:ph type="sldNum" sz="quarter" idx="10"/>
          </p:nvPr>
        </p:nvSpPr>
        <p:spPr/>
        <p:txBody>
          <a:bodyPr/>
          <a:lstStyle/>
          <a:p>
            <a:fld id="{71A7D272-998A-4808-BA20-3BAE35FED108}" type="slidenum">
              <a:rPr lang="zh-CN" altLang="en-US" smtClean="0"/>
              <a:t>30</a:t>
            </a:fld>
            <a:endParaRPr lang="zh-CN" altLang="en-US"/>
          </a:p>
        </p:txBody>
      </p:sp>
    </p:spTree>
    <p:extLst>
      <p:ext uri="{BB962C8B-B14F-4D97-AF65-F5344CB8AC3E}">
        <p14:creationId xmlns:p14="http://schemas.microsoft.com/office/powerpoint/2010/main" val="1226237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一些学校和厂家的误区</a:t>
            </a:r>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32</a:t>
            </a:fld>
            <a:endParaRPr lang="zh-CN" altLang="en-US"/>
          </a:p>
        </p:txBody>
      </p:sp>
    </p:spTree>
    <p:extLst>
      <p:ext uri="{BB962C8B-B14F-4D97-AF65-F5344CB8AC3E}">
        <p14:creationId xmlns:p14="http://schemas.microsoft.com/office/powerpoint/2010/main" val="2991783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一人一课表，对学生的自律能力，教师的管理能力会有很高的要求，让学校的管理工作变得十分复杂，难以驾驭</a:t>
            </a:r>
            <a:endParaRPr lang="en-US" altLang="zh-CN" dirty="0" smtClean="0"/>
          </a:p>
          <a:p>
            <a:endParaRPr lang="en-US" altLang="zh-CN" dirty="0" smtClean="0"/>
          </a:p>
          <a:p>
            <a:r>
              <a:rPr lang="zh-CN" altLang="en-US" dirty="0" smtClean="0"/>
              <a:t>新高考改革的根本目的在于让学生可以更加多元化发展，学校进行走班教学的目的在于响应改革的号召，确保满足学生个性化需求的基础上，更要保证教学质量</a:t>
            </a:r>
            <a:endParaRPr lang="en-US" altLang="zh-CN" dirty="0" smtClean="0"/>
          </a:p>
          <a:p>
            <a:endParaRPr lang="en-US" altLang="zh-CN" dirty="0" smtClean="0"/>
          </a:p>
          <a:p>
            <a:r>
              <a:rPr lang="zh-CN" altLang="en-US" dirty="0" smtClean="0"/>
              <a:t>所以在选择排课方案、排课产品的时候，并非课表复杂度越高越好，在满足学生个性化需求的前提下，尽量降低学校管理难度和管理成本，才是最佳的选择</a:t>
            </a:r>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33</a:t>
            </a:fld>
            <a:endParaRPr lang="zh-CN" altLang="en-US"/>
          </a:p>
        </p:txBody>
      </p:sp>
    </p:spTree>
    <p:extLst>
      <p:ext uri="{BB962C8B-B14F-4D97-AF65-F5344CB8AC3E}">
        <p14:creationId xmlns:p14="http://schemas.microsoft.com/office/powerpoint/2010/main" val="481627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那么学校到底需要怎样的排课方案</a:t>
            </a:r>
            <a:endParaRPr lang="en-US" altLang="zh-CN" dirty="0" smtClean="0"/>
          </a:p>
          <a:p>
            <a:r>
              <a:rPr lang="zh-CN" altLang="en-US" dirty="0" smtClean="0"/>
              <a:t>首先，为了响应高考改革思路，要优先考虑学生个性化选科需求，也就是学生志愿满足率</a:t>
            </a:r>
            <a:endParaRPr lang="en-US" altLang="zh-CN" dirty="0" smtClean="0"/>
          </a:p>
          <a:p>
            <a:r>
              <a:rPr lang="zh-CN" altLang="en-US" dirty="0" smtClean="0"/>
              <a:t>其次，要保证教师好上课。教师是否方便，直接关系到教学质量</a:t>
            </a:r>
            <a:r>
              <a:rPr lang="en-US" altLang="zh-CN" dirty="0" smtClean="0"/>
              <a:t>…………</a:t>
            </a:r>
          </a:p>
          <a:p>
            <a:r>
              <a:rPr lang="zh-CN" altLang="en-US" dirty="0" smtClean="0"/>
              <a:t>最后，要尽量保证学校好管理</a:t>
            </a:r>
            <a:r>
              <a:rPr lang="en-US" altLang="zh-CN" dirty="0" smtClean="0"/>
              <a:t>……………………</a:t>
            </a:r>
          </a:p>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34</a:t>
            </a:fld>
            <a:endParaRPr lang="zh-CN" altLang="en-US"/>
          </a:p>
        </p:txBody>
      </p:sp>
    </p:spTree>
    <p:extLst>
      <p:ext uri="{BB962C8B-B14F-4D97-AF65-F5344CB8AC3E}">
        <p14:creationId xmlns:p14="http://schemas.microsoft.com/office/powerpoint/2010/main" val="3274291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35</a:t>
            </a:fld>
            <a:endParaRPr lang="zh-CN" altLang="en-US"/>
          </a:p>
        </p:txBody>
      </p:sp>
    </p:spTree>
    <p:extLst>
      <p:ext uri="{BB962C8B-B14F-4D97-AF65-F5344CB8AC3E}">
        <p14:creationId xmlns:p14="http://schemas.microsoft.com/office/powerpoint/2010/main" val="12512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67618" rtl="0" eaLnBrk="1" fontAlgn="auto" latinLnBrk="0" hangingPunct="1">
              <a:lnSpc>
                <a:spcPct val="100000"/>
              </a:lnSpc>
              <a:spcBef>
                <a:spcPts val="0"/>
              </a:spcBef>
              <a:spcAft>
                <a:spcPts val="0"/>
              </a:spcAft>
              <a:buClrTx/>
              <a:buSzTx/>
              <a:buFontTx/>
              <a:buNone/>
              <a:tabLst/>
              <a:defRPr/>
            </a:pPr>
            <a:r>
              <a:rPr lang="zh-CN" altLang="en-US" sz="1400" dirty="0" smtClean="0">
                <a:solidFill>
                  <a:schemeClr val="bg1"/>
                </a:solidFill>
                <a:latin typeface="黑体" panose="02010609060101010101" pitchFamily="49" charset="-122"/>
                <a:ea typeface="黑体" panose="02010609060101010101" pitchFamily="49" charset="-122"/>
              </a:rPr>
              <a:t>政策及</a:t>
            </a:r>
            <a:r>
              <a:rPr lang="zh-CN" altLang="zh-CN" sz="1400" dirty="0" smtClean="0">
                <a:solidFill>
                  <a:schemeClr val="bg1"/>
                </a:solidFill>
                <a:latin typeface="黑体" panose="02010609060101010101" pitchFamily="49" charset="-122"/>
                <a:ea typeface="黑体" panose="02010609060101010101" pitchFamily="49" charset="-122"/>
              </a:rPr>
              <a:t>改革试点落地后，新高考的具体执行方案也基本确立：</a:t>
            </a:r>
            <a:endParaRPr lang="en-US" altLang="zh-CN" sz="1400" dirty="0" smtClean="0">
              <a:solidFill>
                <a:schemeClr val="bg1"/>
              </a:solidFill>
              <a:latin typeface="黑体" panose="02010609060101010101" pitchFamily="49" charset="-122"/>
              <a:ea typeface="黑体" panose="02010609060101010101" pitchFamily="49" charset="-122"/>
            </a:endParaRPr>
          </a:p>
          <a:p>
            <a:pPr marL="0" marR="0" lvl="0" indent="0" algn="l" defTabSz="967618" rtl="0" eaLnBrk="1" fontAlgn="auto" latinLnBrk="0" hangingPunct="1">
              <a:lnSpc>
                <a:spcPct val="100000"/>
              </a:lnSpc>
              <a:spcBef>
                <a:spcPts val="0"/>
              </a:spcBef>
              <a:spcAft>
                <a:spcPts val="0"/>
              </a:spcAft>
              <a:buClrTx/>
              <a:buSzTx/>
              <a:buFontTx/>
              <a:buNone/>
              <a:tabLst/>
              <a:defRPr/>
            </a:pPr>
            <a:endParaRPr lang="zh-CN" altLang="en-US" sz="1400" dirty="0">
              <a:solidFill>
                <a:schemeClr val="bg1"/>
              </a:solidFill>
              <a:latin typeface="等线" panose="02010600030101010101" pitchFamily="2" charset="-122"/>
              <a:ea typeface="等线" panose="02010600030101010101" pitchFamily="2" charset="-122"/>
              <a:cs typeface="+mn-ea"/>
              <a:sym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4</a:t>
            </a:fld>
            <a:endParaRPr lang="zh-CN" altLang="en-US"/>
          </a:p>
        </p:txBody>
      </p:sp>
    </p:spTree>
    <p:extLst>
      <p:ext uri="{BB962C8B-B14F-4D97-AF65-F5344CB8AC3E}">
        <p14:creationId xmlns:p14="http://schemas.microsoft.com/office/powerpoint/2010/main" val="704880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36</a:t>
            </a:fld>
            <a:endParaRPr lang="zh-CN" altLang="en-US"/>
          </a:p>
        </p:txBody>
      </p:sp>
    </p:spTree>
    <p:extLst>
      <p:ext uri="{BB962C8B-B14F-4D97-AF65-F5344CB8AC3E}">
        <p14:creationId xmlns:p14="http://schemas.microsoft.com/office/powerpoint/2010/main" val="422656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对于排课，解决的就是如何优化走班教学对学校现有资源的占用问题。我们主要通过两个核心算法将学校的资源进行最大化的分配。分别是“分班引擎“和”排课引擎“</a:t>
            </a:r>
          </a:p>
          <a:p>
            <a:r>
              <a:rPr lang="zh-CN" altLang="en-US" dirty="0"/>
              <a:t>“分班引擎”根据学生选科数据、成绩等帮助学校分出最适合走班教学的学生管理班级（行政班），尤其是辅助学校在小走班思路下的学生分班，通过合理的班级划分，均衡校园资源，减少走班人次，降低学校走班教学下的管理难度。</a:t>
            </a:r>
          </a:p>
          <a:p>
            <a:r>
              <a:rPr lang="zh-CN" altLang="en-US" dirty="0"/>
              <a:t>“排课引擎”独创性的以科目为分层的最小单位，够适应中小学全学科走班排课，帮助学校结合分层思路，根据学校现有资源进行排课安排；</a:t>
            </a:r>
          </a:p>
          <a:p>
            <a:r>
              <a:rPr lang="en-US" altLang="zh-CN" dirty="0"/>
              <a:t>1</a:t>
            </a:r>
            <a:r>
              <a:rPr lang="zh-CN" altLang="en-US" dirty="0"/>
              <a:t>、排课引擎能支持全面的排课思路，无论是大走班模式还是小走班模式，系统都能完成优质课表的编排，</a:t>
            </a:r>
          </a:p>
          <a:p>
            <a:r>
              <a:rPr lang="en-US" altLang="zh-CN" dirty="0"/>
              <a:t>2</a:t>
            </a:r>
            <a:r>
              <a:rPr lang="zh-CN" altLang="en-US" dirty="0"/>
              <a:t>、除外，在排课效果上，我们的引擎能够满足</a:t>
            </a:r>
            <a:r>
              <a:rPr lang="en-US" altLang="zh-CN" dirty="0"/>
              <a:t>100%</a:t>
            </a:r>
            <a:r>
              <a:rPr lang="zh-CN" altLang="en-US" dirty="0"/>
              <a:t>的学生志愿，在学校具体的让课表合理化使用的排课规则上，也能广泛达到</a:t>
            </a:r>
            <a:r>
              <a:rPr lang="en-US" altLang="zh-CN" dirty="0"/>
              <a:t>95%</a:t>
            </a:r>
            <a:r>
              <a:rPr lang="zh-CN" altLang="en-US" dirty="0"/>
              <a:t>的规则满足率。</a:t>
            </a:r>
          </a:p>
          <a:p>
            <a:r>
              <a:rPr lang="en-US" altLang="zh-CN" dirty="0"/>
              <a:t>3</a:t>
            </a:r>
            <a:r>
              <a:rPr lang="zh-CN" altLang="en-US" dirty="0"/>
              <a:t>、排课时，老师只要完成基础数据的录入，规则的设置，就能通过算法进行自动、智能的排课。将原有多人、数周的排课工作量降低到几分钟完成。</a:t>
            </a:r>
          </a:p>
          <a:p>
            <a:r>
              <a:rPr lang="en-US" altLang="zh-CN" dirty="0"/>
              <a:t>4</a:t>
            </a:r>
            <a:r>
              <a:rPr lang="zh-CN" altLang="en-US" dirty="0"/>
              <a:t>、实际排课中，我们支持根据区域、学校特色进行规则权重的设置，保证重要的规则优先满足，根据区域、学校在落地使用过程中的历史排课设置，自动学习升级算法引擎，减轻排课工作，让课表更加合理，这也是我们人工智能算法的智能体现。</a:t>
            </a:r>
          </a:p>
        </p:txBody>
      </p:sp>
      <p:sp>
        <p:nvSpPr>
          <p:cNvPr id="4" name="灯片编号占位符 3"/>
          <p:cNvSpPr>
            <a:spLocks noGrp="1"/>
          </p:cNvSpPr>
          <p:nvPr>
            <p:ph type="sldNum" sz="quarter" idx="10"/>
          </p:nvPr>
        </p:nvSpPr>
        <p:spPr/>
        <p:txBody>
          <a:bodyPr/>
          <a:lstStyle/>
          <a:p>
            <a:fld id="{71A7D272-998A-4808-BA20-3BAE35FED108}" type="slidenum">
              <a:rPr lang="zh-CN" altLang="en-US" smtClean="0"/>
              <a:t>37</a:t>
            </a:fld>
            <a:endParaRPr lang="zh-CN" altLang="en-US"/>
          </a:p>
        </p:txBody>
      </p:sp>
    </p:spTree>
    <p:extLst>
      <p:ext uri="{BB962C8B-B14F-4D97-AF65-F5344CB8AC3E}">
        <p14:creationId xmlns:p14="http://schemas.microsoft.com/office/powerpoint/2010/main" val="2870620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下面我们以学校实际的使用效果来检验一下我们的算法引擎的智能性。</a:t>
            </a:r>
            <a:endParaRPr lang="en-US" altLang="zh-CN" dirty="0"/>
          </a:p>
          <a:p>
            <a:r>
              <a:rPr lang="zh-CN" altLang="en-US" dirty="0"/>
              <a:t>七宝中学在人工手动分班时，班级人数在</a:t>
            </a:r>
            <a:r>
              <a:rPr lang="en-US" altLang="zh-CN" dirty="0"/>
              <a:t>31~40</a:t>
            </a:r>
            <a:r>
              <a:rPr lang="zh-CN" altLang="en-US" dirty="0"/>
              <a:t>人之间浮动，班级人数波动较大，使用分班引擎后，班级人数在</a:t>
            </a:r>
            <a:r>
              <a:rPr lang="en-US" altLang="zh-CN" dirty="0"/>
              <a:t>34~37</a:t>
            </a:r>
            <a:r>
              <a:rPr lang="zh-CN" altLang="en-US" dirty="0"/>
              <a:t>人之间浮动，较好的均衡了资源的分配；除外，在走班人次上，将学校原有人工分班走班人次从</a:t>
            </a:r>
            <a:r>
              <a:rPr lang="en-US" altLang="zh-CN" dirty="0"/>
              <a:t>863</a:t>
            </a:r>
            <a:r>
              <a:rPr lang="zh-CN" altLang="en-US" dirty="0"/>
              <a:t>人次降至</a:t>
            </a:r>
            <a:r>
              <a:rPr lang="en-US" altLang="zh-CN" dirty="0"/>
              <a:t>369</a:t>
            </a:r>
            <a:r>
              <a:rPr lang="zh-CN" altLang="en-US" dirty="0"/>
              <a:t>人次。</a:t>
            </a:r>
            <a:endParaRPr lang="en-US" altLang="zh-CN" dirty="0"/>
          </a:p>
          <a:p>
            <a:r>
              <a:rPr lang="zh-CN" altLang="en-US" dirty="0"/>
              <a:t>通过降低走班人帮助学校节省管理成本，在整个分班引擎中，我们还可以考虑班级成绩</a:t>
            </a:r>
            <a:r>
              <a:rPr lang="zh-CN" altLang="en-US" dirty="0" smtClean="0"/>
              <a:t>均衡、成绩集中、</a:t>
            </a:r>
            <a:r>
              <a:rPr lang="zh-CN" altLang="en-US" dirty="0"/>
              <a:t>男女比例、同班尽量不拆分等维度帮助学校让班级构成更加合理。</a:t>
            </a:r>
            <a:endParaRPr lang="en-US" altLang="zh-C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922B3C-547F-4CCC-ACF0-D106CC0C203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41853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我们并不是要用算法取代方法，而是要通过算法与方法相结合，制定一套科学可行的排课方案</a:t>
            </a:r>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42</a:t>
            </a:fld>
            <a:endParaRPr lang="zh-CN" altLang="en-US"/>
          </a:p>
        </p:txBody>
      </p:sp>
    </p:spTree>
    <p:extLst>
      <p:ext uri="{BB962C8B-B14F-4D97-AF65-F5344CB8AC3E}">
        <p14:creationId xmlns:p14="http://schemas.microsoft.com/office/powerpoint/2010/main" val="1860996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初次接触走班时，学校可能并不会有很清晰的思路。对于最初想到的各种规则，可分为三类：硬性条件、软性条件、教学特色。对于教室数量、课时数量等硬性条件，在排课时要优先满足。其次，再来考虑排课的具体规则，如教师的特殊要求等。最后，再来考虑学校的办学特色</a:t>
            </a:r>
            <a:r>
              <a:rPr lang="en-US" altLang="zh-CN" dirty="0" smtClean="0"/>
              <a:t>…………</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43</a:t>
            </a:fld>
            <a:endParaRPr lang="zh-CN" altLang="en-US" dirty="0"/>
          </a:p>
        </p:txBody>
      </p:sp>
    </p:spTree>
    <p:extLst>
      <p:ext uri="{BB962C8B-B14F-4D97-AF65-F5344CB8AC3E}">
        <p14:creationId xmlns:p14="http://schemas.microsoft.com/office/powerpoint/2010/main" val="36116315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人大</a:t>
            </a:r>
            <a:r>
              <a:rPr lang="zh-CN" altLang="en-US" dirty="0" smtClean="0"/>
              <a:t>附中 高中的案例分享</a:t>
            </a:r>
            <a:endParaRPr lang="en-US" altLang="zh-CN" dirty="0" smtClean="0"/>
          </a:p>
          <a:p>
            <a:endParaRPr lang="en-US" altLang="zh-CN" dirty="0" smtClean="0"/>
          </a:p>
          <a:p>
            <a:r>
              <a:rPr lang="zh-CN" altLang="en-US" dirty="0" smtClean="0"/>
              <a:t>以实际学校为例，引导从我们提出三个角度（分层、分班、分组）进行考虑</a:t>
            </a:r>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44</a:t>
            </a:fld>
            <a:endParaRPr lang="zh-CN" altLang="en-US"/>
          </a:p>
        </p:txBody>
      </p:sp>
    </p:spTree>
    <p:extLst>
      <p:ext uri="{BB962C8B-B14F-4D97-AF65-F5344CB8AC3E}">
        <p14:creationId xmlns:p14="http://schemas.microsoft.com/office/powerpoint/2010/main" val="2496185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结合人大附中学校资源现状及学生选科情况，</a:t>
            </a:r>
          </a:p>
        </p:txBody>
      </p:sp>
      <p:sp>
        <p:nvSpPr>
          <p:cNvPr id="4" name="灯片编号占位符 3"/>
          <p:cNvSpPr>
            <a:spLocks noGrp="1"/>
          </p:cNvSpPr>
          <p:nvPr>
            <p:ph type="sldNum" sz="quarter" idx="10"/>
          </p:nvPr>
        </p:nvSpPr>
        <p:spPr/>
        <p:txBody>
          <a:bodyPr/>
          <a:lstStyle/>
          <a:p>
            <a:fld id="{71A7D272-998A-4808-BA20-3BAE35FED108}" type="slidenum">
              <a:rPr lang="zh-CN" altLang="en-US" smtClean="0"/>
              <a:t>45</a:t>
            </a:fld>
            <a:endParaRPr lang="zh-CN" altLang="en-US"/>
          </a:p>
        </p:txBody>
      </p:sp>
    </p:spTree>
    <p:extLst>
      <p:ext uri="{BB962C8B-B14F-4D97-AF65-F5344CB8AC3E}">
        <p14:creationId xmlns:p14="http://schemas.microsoft.com/office/powerpoint/2010/main" val="1288084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（简单解释一下课表怎么看，重点在于资源的增量）</a:t>
            </a:r>
            <a:endParaRPr lang="en-US" altLang="zh-CN" dirty="0" smtClean="0"/>
          </a:p>
          <a:p>
            <a:endParaRPr lang="en-US" altLang="zh-CN" dirty="0" smtClean="0"/>
          </a:p>
          <a:p>
            <a:r>
              <a:rPr lang="zh-CN" altLang="en-US" dirty="0" smtClean="0"/>
              <a:t>（很多人会有这样的误区：走班制学校资源占用会大幅增加，但从人大附的案例可见，只要课程设计足够合理，课表排得足够好，资源增量不会很大）</a:t>
            </a:r>
            <a:endParaRPr lang="zh-CN" altLang="en-US" dirty="0"/>
          </a:p>
        </p:txBody>
      </p:sp>
      <p:sp>
        <p:nvSpPr>
          <p:cNvPr id="4" name="灯片编号占位符 3"/>
          <p:cNvSpPr>
            <a:spLocks noGrp="1"/>
          </p:cNvSpPr>
          <p:nvPr>
            <p:ph type="sldNum" sz="quarter" idx="10"/>
          </p:nvPr>
        </p:nvSpPr>
        <p:spPr/>
        <p:txBody>
          <a:bodyPr/>
          <a:lstStyle/>
          <a:p>
            <a:fld id="{71A7D272-998A-4808-BA20-3BAE35FED108}" type="slidenum">
              <a:rPr lang="zh-CN" altLang="en-US" smtClean="0"/>
              <a:t>46</a:t>
            </a:fld>
            <a:endParaRPr lang="zh-CN" altLang="en-US"/>
          </a:p>
        </p:txBody>
      </p:sp>
    </p:spTree>
    <p:extLst>
      <p:ext uri="{BB962C8B-B14F-4D97-AF65-F5344CB8AC3E}">
        <p14:creationId xmlns:p14="http://schemas.microsoft.com/office/powerpoint/2010/main" val="4212414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人大附中初中部</a:t>
            </a:r>
            <a:endParaRPr lang="en-US" altLang="zh-CN" dirty="0" smtClean="0"/>
          </a:p>
          <a:p>
            <a:endParaRPr lang="en-US" altLang="zh-CN" dirty="0" smtClean="0"/>
          </a:p>
          <a:p>
            <a:r>
              <a:rPr lang="zh-CN" altLang="en-US" dirty="0" smtClean="0"/>
              <a:t>特殊点在于课表规整，分层课尽量放在下午，便于学生管理</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A7D272-998A-4808-BA20-3BAE35FED10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80704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50</a:t>
            </a:fld>
            <a:endParaRPr lang="zh-CN" altLang="en-US"/>
          </a:p>
        </p:txBody>
      </p:sp>
    </p:spTree>
    <p:extLst>
      <p:ext uri="{BB962C8B-B14F-4D97-AF65-F5344CB8AC3E}">
        <p14:creationId xmlns:p14="http://schemas.microsoft.com/office/powerpoint/2010/main" val="192323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5</a:t>
            </a:fld>
            <a:endParaRPr lang="zh-CN" altLang="en-US"/>
          </a:p>
        </p:txBody>
      </p:sp>
    </p:spTree>
    <p:extLst>
      <p:ext uri="{BB962C8B-B14F-4D97-AF65-F5344CB8AC3E}">
        <p14:creationId xmlns:p14="http://schemas.microsoft.com/office/powerpoint/2010/main" val="27067460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学生志愿满足率：满足学生自选的志愿科目</a:t>
            </a:r>
            <a:endParaRPr lang="en-US" altLang="zh-CN" dirty="0"/>
          </a:p>
          <a:p>
            <a:r>
              <a:rPr lang="zh-CN" altLang="en-US" dirty="0"/>
              <a:t>单科合班课满足率：两个班级一起</a:t>
            </a:r>
            <a:r>
              <a:rPr lang="zh-CN" altLang="en-US" dirty="0" smtClean="0"/>
              <a:t>上课，学校体育课为两个班一起上</a:t>
            </a:r>
            <a:endParaRPr lang="en-US" altLang="zh-CN" dirty="0"/>
          </a:p>
          <a:p>
            <a:r>
              <a:rPr lang="zh-CN" altLang="en-US" dirty="0"/>
              <a:t>教师连堂课满足率：老师连续上两节课给一个班级 例如语文课写作文，需要两节课连着上</a:t>
            </a:r>
            <a:endParaRPr lang="en-US" altLang="zh-CN" dirty="0"/>
          </a:p>
          <a:p>
            <a:r>
              <a:rPr lang="zh-CN" altLang="en-US" dirty="0"/>
              <a:t>全局固定点满足率：例如班会等一些全校统一的活动固定到某一天的某一</a:t>
            </a:r>
            <a:r>
              <a:rPr lang="zh-CN" altLang="en-US" dirty="0" smtClean="0"/>
              <a:t>节</a:t>
            </a:r>
            <a:endParaRPr lang="en-US" altLang="zh-CN"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52</a:t>
            </a:fld>
            <a:endParaRPr lang="zh-CN" altLang="en-US"/>
          </a:p>
        </p:txBody>
      </p:sp>
    </p:spTree>
    <p:extLst>
      <p:ext uri="{BB962C8B-B14F-4D97-AF65-F5344CB8AC3E}">
        <p14:creationId xmlns:p14="http://schemas.microsoft.com/office/powerpoint/2010/main" val="1915309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全科分层，每学期多次排课</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A7D272-998A-4808-BA20-3BAE35FED10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311943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优势学科分层</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A7D272-998A-4808-BA20-3BAE35FED10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65386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走班课尽量在下午</a:t>
            </a:r>
            <a:endParaRPr lang="en-US" altLang="zh-CN" dirty="0" smtClean="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56</a:t>
            </a:fld>
            <a:endParaRPr lang="zh-CN" altLang="en-US" dirty="0"/>
          </a:p>
        </p:txBody>
      </p:sp>
    </p:spTree>
    <p:extLst>
      <p:ext uri="{BB962C8B-B14F-4D97-AF65-F5344CB8AC3E}">
        <p14:creationId xmlns:p14="http://schemas.microsoft.com/office/powerpoint/2010/main" val="2957322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两科分层，班级分组</a:t>
            </a:r>
            <a:endParaRPr lang="zh-CN" altLang="en-US" dirty="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57</a:t>
            </a:fld>
            <a:endParaRPr lang="zh-CN" altLang="en-US" dirty="0"/>
          </a:p>
        </p:txBody>
      </p:sp>
    </p:spTree>
    <p:extLst>
      <p:ext uri="{BB962C8B-B14F-4D97-AF65-F5344CB8AC3E}">
        <p14:creationId xmlns:p14="http://schemas.microsoft.com/office/powerpoint/2010/main" val="4133235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sz="1200" dirty="0">
                <a:latin typeface="华文细黑" panose="02010600040101010101" pitchFamily="2" charset="-122"/>
                <a:ea typeface="华文细黑" panose="02010600040101010101" pitchFamily="2" charset="-122"/>
              </a:rPr>
              <a:t>方案一：智能排</a:t>
            </a:r>
            <a:r>
              <a:rPr lang="en-US" altLang="zh-CN" sz="1200" dirty="0">
                <a:latin typeface="华文细黑" panose="02010600040101010101" pitchFamily="2" charset="-122"/>
                <a:ea typeface="华文细黑" panose="02010600040101010101" pitchFamily="2" charset="-122"/>
              </a:rPr>
              <a:t>/</a:t>
            </a:r>
            <a:r>
              <a:rPr lang="zh-CN" altLang="en-US" sz="1200" dirty="0">
                <a:latin typeface="华文细黑" panose="02010600040101010101" pitchFamily="2" charset="-122"/>
                <a:ea typeface="华文细黑" panose="02010600040101010101" pitchFamily="2" charset="-122"/>
              </a:rPr>
              <a:t>选课</a:t>
            </a:r>
            <a:r>
              <a:rPr lang="en-US" altLang="zh-CN" sz="1200" dirty="0">
                <a:latin typeface="华文细黑" panose="02010600040101010101" pitchFamily="2" charset="-122"/>
                <a:ea typeface="华文细黑" panose="02010600040101010101" pitchFamily="2" charset="-122"/>
              </a:rPr>
              <a:t>+</a:t>
            </a:r>
            <a:r>
              <a:rPr lang="zh-CN" altLang="en-US" sz="1200" dirty="0">
                <a:latin typeface="华文细黑" panose="02010600040101010101" pitchFamily="2" charset="-122"/>
                <a:ea typeface="华文细黑" panose="02010600040101010101" pitchFamily="2" charset="-122"/>
              </a:rPr>
              <a:t>智能班牌</a:t>
            </a:r>
            <a:r>
              <a:rPr lang="en-US" altLang="zh-CN" sz="1200" dirty="0">
                <a:latin typeface="华文细黑" panose="02010600040101010101" pitchFamily="2" charset="-122"/>
                <a:ea typeface="华文细黑" panose="02010600040101010101" pitchFamily="2" charset="-122"/>
              </a:rPr>
              <a:t>+</a:t>
            </a:r>
            <a:r>
              <a:rPr lang="zh-CN" altLang="en-US" sz="1200" dirty="0">
                <a:latin typeface="华文细黑" panose="02010600040101010101" pitchFamily="2" charset="-122"/>
                <a:ea typeface="华文细黑" panose="02010600040101010101" pitchFamily="2" charset="-122"/>
              </a:rPr>
              <a:t>学生卡</a:t>
            </a:r>
            <a:r>
              <a:rPr lang="en-US" altLang="zh-CN" sz="1200" dirty="0">
                <a:latin typeface="华文细黑" panose="02010600040101010101" pitchFamily="2" charset="-122"/>
                <a:ea typeface="华文细黑" panose="02010600040101010101" pitchFamily="2" charset="-122"/>
              </a:rPr>
              <a:t>+</a:t>
            </a:r>
            <a:r>
              <a:rPr lang="zh-CN" altLang="en-US" sz="1200" dirty="0">
                <a:latin typeface="华文细黑" panose="02010600040101010101" pitchFamily="2" charset="-122"/>
                <a:ea typeface="华文细黑" panose="02010600040101010101" pitchFamily="2" charset="-122"/>
              </a:rPr>
              <a:t>学生考勤</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1.</a:t>
            </a:r>
            <a:r>
              <a:rPr lang="zh-CN" altLang="en-US" sz="1200" dirty="0">
                <a:latin typeface="黑体" panose="02010609060101010101" pitchFamily="49" charset="-122"/>
                <a:ea typeface="黑体" panose="02010609060101010101" pitchFamily="49" charset="-122"/>
              </a:rPr>
              <a:t>定时发布考勤表</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2.</a:t>
            </a:r>
            <a:r>
              <a:rPr lang="zh-CN" altLang="en-US" sz="1200" dirty="0">
                <a:latin typeface="黑体" panose="02010609060101010101" pitchFamily="49" charset="-122"/>
                <a:ea typeface="黑体" panose="02010609060101010101" pitchFamily="49" charset="-122"/>
              </a:rPr>
              <a:t>学生刷卡考勤</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3.</a:t>
            </a:r>
            <a:r>
              <a:rPr lang="zh-CN" altLang="en-US" sz="1200" dirty="0">
                <a:latin typeface="黑体" panose="02010609060101010101" pitchFamily="49" charset="-122"/>
                <a:ea typeface="黑体" panose="02010609060101010101" pitchFamily="49" charset="-122"/>
              </a:rPr>
              <a:t>考勤数据上报</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4.</a:t>
            </a:r>
            <a:r>
              <a:rPr lang="zh-CN" altLang="en-US" sz="1200" dirty="0">
                <a:latin typeface="黑体" panose="02010609060101010101" pitchFamily="49" charset="-122"/>
                <a:ea typeface="黑体" panose="02010609060101010101" pitchFamily="49" charset="-122"/>
              </a:rPr>
              <a:t>考勤统计分析（班主任、德育处、家长）</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5.</a:t>
            </a:r>
            <a:r>
              <a:rPr lang="zh-CN" altLang="en-US" sz="1200" dirty="0">
                <a:latin typeface="黑体" panose="02010609060101010101" pitchFamily="49" charset="-122"/>
                <a:ea typeface="黑体" panose="02010609060101010101" pitchFamily="49" charset="-122"/>
              </a:rPr>
              <a:t>多终端考勤查询</a:t>
            </a:r>
            <a:endParaRPr lang="en-US" altLang="zh-CN" sz="1200" dirty="0">
              <a:latin typeface="黑体" panose="02010609060101010101" pitchFamily="49" charset="-122"/>
              <a:ea typeface="黑体" panose="02010609060101010101" pitchFamily="49" charset="-122"/>
            </a:endParaRPr>
          </a:p>
          <a:p>
            <a:r>
              <a:rPr lang="zh-CN" altLang="en-US" sz="1200" dirty="0">
                <a:latin typeface="黑体" panose="02010609060101010101" pitchFamily="49" charset="-122"/>
                <a:ea typeface="黑体" panose="02010609060101010101" pitchFamily="49" charset="-122"/>
              </a:rPr>
              <a:t>流程：发布考勤表</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刷卡考勤</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数据上报</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统计分析</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多端查询</a:t>
            </a:r>
            <a:endParaRPr lang="en-US" altLang="zh-CN" sz="1200" dirty="0">
              <a:latin typeface="黑体" panose="02010609060101010101" pitchFamily="49" charset="-122"/>
              <a:ea typeface="黑体" panose="02010609060101010101" pitchFamily="49" charset="-122"/>
            </a:endParaRPr>
          </a:p>
          <a:p>
            <a:pPr>
              <a:lnSpc>
                <a:spcPct val="150000"/>
              </a:lnSpc>
              <a:buClr>
                <a:srgbClr val="7D755D"/>
              </a:buClr>
            </a:pPr>
            <a:r>
              <a:rPr lang="zh-CN" altLang="en-US" sz="1200" dirty="0">
                <a:latin typeface="黑体" panose="02010609060101010101" pitchFamily="49" charset="-122"/>
                <a:ea typeface="黑体" panose="02010609060101010101" pitchFamily="49" charset="-122"/>
              </a:rPr>
              <a:t>方案二：智能排</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选课</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智能班牌</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学生感知手环</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学生考勤</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1.</a:t>
            </a:r>
            <a:r>
              <a:rPr lang="zh-CN" altLang="en-US" sz="1200" dirty="0">
                <a:latin typeface="黑体" panose="02010609060101010101" pitchFamily="49" charset="-122"/>
                <a:ea typeface="黑体" panose="02010609060101010101" pitchFamily="49" charset="-122"/>
              </a:rPr>
              <a:t>定时发布考勤表</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2.</a:t>
            </a:r>
            <a:r>
              <a:rPr lang="zh-CN" altLang="en-US" sz="1200" dirty="0">
                <a:latin typeface="黑体" panose="02010609060101010101" pitchFamily="49" charset="-122"/>
                <a:ea typeface="黑体" panose="02010609060101010101" pitchFamily="49" charset="-122"/>
              </a:rPr>
              <a:t>手环感知考勤</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3.</a:t>
            </a:r>
            <a:r>
              <a:rPr lang="zh-CN" altLang="en-US" sz="1200" dirty="0">
                <a:latin typeface="黑体" panose="02010609060101010101" pitchFamily="49" charset="-122"/>
                <a:ea typeface="黑体" panose="02010609060101010101" pitchFamily="49" charset="-122"/>
              </a:rPr>
              <a:t>班牌同步数据</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4.</a:t>
            </a:r>
            <a:r>
              <a:rPr lang="zh-CN" altLang="en-US" sz="1200" dirty="0">
                <a:latin typeface="黑体" panose="02010609060101010101" pitchFamily="49" charset="-122"/>
                <a:ea typeface="黑体" panose="02010609060101010101" pitchFamily="49" charset="-122"/>
              </a:rPr>
              <a:t>考勤统计分析（班主任、德育处、家长）</a:t>
            </a:r>
            <a:endParaRPr lang="en-US" altLang="zh-CN" sz="1200" dirty="0">
              <a:latin typeface="黑体" panose="02010609060101010101" pitchFamily="49" charset="-122"/>
              <a:ea typeface="黑体" panose="02010609060101010101" pitchFamily="49" charset="-122"/>
            </a:endParaRPr>
          </a:p>
          <a:p>
            <a:r>
              <a:rPr lang="en-US" altLang="zh-CN" sz="1200" dirty="0">
                <a:latin typeface="黑体" panose="02010609060101010101" pitchFamily="49" charset="-122"/>
                <a:ea typeface="黑体" panose="02010609060101010101" pitchFamily="49" charset="-122"/>
              </a:rPr>
              <a:t>5.</a:t>
            </a:r>
            <a:r>
              <a:rPr lang="zh-CN" altLang="en-US" sz="1200" dirty="0">
                <a:latin typeface="黑体" panose="02010609060101010101" pitchFamily="49" charset="-122"/>
                <a:ea typeface="黑体" panose="02010609060101010101" pitchFamily="49" charset="-122"/>
              </a:rPr>
              <a:t>多终端考勤查询</a:t>
            </a:r>
            <a:endParaRPr lang="en-US" altLang="zh-CN" sz="1200" dirty="0">
              <a:latin typeface="黑体" panose="02010609060101010101" pitchFamily="49" charset="-122"/>
              <a:ea typeface="黑体" panose="02010609060101010101" pitchFamily="49" charset="-122"/>
            </a:endParaRPr>
          </a:p>
          <a:p>
            <a:r>
              <a:rPr lang="zh-CN" altLang="en-US" sz="1200" dirty="0">
                <a:latin typeface="黑体" panose="02010609060101010101" pitchFamily="49" charset="-122"/>
                <a:ea typeface="黑体" panose="02010609060101010101" pitchFamily="49" charset="-122"/>
              </a:rPr>
              <a:t>流程：发布考勤表</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手环考勤</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班牌显示</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统计分析</a:t>
            </a:r>
            <a:r>
              <a:rPr lang="en-US" altLang="zh-CN" sz="1200" dirty="0">
                <a:latin typeface="黑体" panose="02010609060101010101" pitchFamily="49" charset="-122"/>
                <a:ea typeface="黑体" panose="02010609060101010101" pitchFamily="49" charset="-122"/>
              </a:rPr>
              <a:t>—&gt;</a:t>
            </a:r>
            <a:r>
              <a:rPr lang="zh-CN" altLang="en-US" sz="1200" dirty="0">
                <a:latin typeface="黑体" panose="02010609060101010101" pitchFamily="49" charset="-122"/>
                <a:ea typeface="黑体" panose="02010609060101010101" pitchFamily="49" charset="-122"/>
              </a:rPr>
              <a:t>多端查询</a:t>
            </a:r>
            <a:endParaRPr lang="en-US" altLang="zh-CN" sz="1200" dirty="0">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特色：流程完整、智能管理、数据安全、离线考勤、感知考勤。</a:t>
            </a:r>
            <a:endParaRPr lang="en-US" altLang="zh-CN" dirty="0">
              <a:latin typeface="黑体" panose="02010609060101010101" pitchFamily="49" charset="-122"/>
              <a:ea typeface="黑体" panose="02010609060101010101" pitchFamily="49" charset="-122"/>
            </a:endParaRPr>
          </a:p>
          <a:p>
            <a:r>
              <a:rPr lang="en-US" altLang="zh-CN" dirty="0">
                <a:solidFill>
                  <a:srgbClr val="FF0000"/>
                </a:solidFill>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备注解释：</a:t>
            </a:r>
            <a:r>
              <a:rPr lang="en-US" altLang="zh-CN" dirty="0">
                <a:solidFill>
                  <a:srgbClr val="FF0000"/>
                </a:solidFill>
                <a:latin typeface="黑体" panose="02010609060101010101" pitchFamily="49" charset="-122"/>
                <a:ea typeface="黑体" panose="02010609060101010101" pitchFamily="49" charset="-122"/>
              </a:rPr>
              <a:t>1.</a:t>
            </a:r>
            <a:r>
              <a:rPr lang="zh-CN" altLang="en-US" dirty="0">
                <a:solidFill>
                  <a:srgbClr val="FF0000"/>
                </a:solidFill>
                <a:latin typeface="黑体" panose="02010609060101010101" pitchFamily="49" charset="-122"/>
                <a:ea typeface="黑体" panose="02010609060101010101" pitchFamily="49" charset="-122"/>
              </a:rPr>
              <a:t>完整的考勤方案流程</a:t>
            </a:r>
            <a:r>
              <a:rPr lang="en-US" altLang="zh-CN" dirty="0">
                <a:solidFill>
                  <a:srgbClr val="FF0000"/>
                </a:solidFill>
                <a:latin typeface="黑体" panose="02010609060101010101" pitchFamily="49" charset="-122"/>
                <a:ea typeface="黑体" panose="02010609060101010101" pitchFamily="49" charset="-122"/>
              </a:rPr>
              <a:t>2.</a:t>
            </a:r>
            <a:r>
              <a:rPr lang="zh-CN" altLang="en-US" dirty="0">
                <a:solidFill>
                  <a:srgbClr val="FF0000"/>
                </a:solidFill>
                <a:latin typeface="黑体" panose="02010609060101010101" pitchFamily="49" charset="-122"/>
                <a:ea typeface="黑体" panose="02010609060101010101" pitchFamily="49" charset="-122"/>
              </a:rPr>
              <a:t>班牌定时管理，考勤表智能发布，无人值守</a:t>
            </a:r>
            <a:r>
              <a:rPr lang="en-US" altLang="zh-CN" dirty="0">
                <a:solidFill>
                  <a:srgbClr val="FF0000"/>
                </a:solidFill>
                <a:latin typeface="黑体" panose="02010609060101010101" pitchFamily="49" charset="-122"/>
                <a:ea typeface="黑体" panose="02010609060101010101" pitchFamily="49" charset="-122"/>
              </a:rPr>
              <a:t>3.</a:t>
            </a:r>
            <a:r>
              <a:rPr lang="zh-CN" altLang="en-US" dirty="0">
                <a:solidFill>
                  <a:srgbClr val="FF0000"/>
                </a:solidFill>
                <a:latin typeface="黑体" panose="02010609060101010101" pitchFamily="49" charset="-122"/>
                <a:ea typeface="黑体" panose="02010609060101010101" pitchFamily="49" charset="-122"/>
              </a:rPr>
              <a:t>深度定制绿色系统</a:t>
            </a:r>
            <a:r>
              <a:rPr lang="en-US" altLang="zh-CN" dirty="0">
                <a:solidFill>
                  <a:srgbClr val="FF0000"/>
                </a:solidFill>
                <a:latin typeface="黑体" panose="02010609060101010101" pitchFamily="49" charset="-122"/>
                <a:ea typeface="黑体" panose="02010609060101010101" pitchFamily="49" charset="-122"/>
              </a:rPr>
              <a:t>4.</a:t>
            </a:r>
            <a:r>
              <a:rPr lang="zh-CN" altLang="en-US" dirty="0">
                <a:solidFill>
                  <a:srgbClr val="FF0000"/>
                </a:solidFill>
                <a:latin typeface="黑体" panose="02010609060101010101" pitchFamily="49" charset="-122"/>
                <a:ea typeface="黑体" panose="02010609060101010101" pitchFamily="49" charset="-122"/>
              </a:rPr>
              <a:t>临时断网故障考勤</a:t>
            </a:r>
            <a:r>
              <a:rPr lang="en-US" altLang="zh-CN" dirty="0">
                <a:solidFill>
                  <a:srgbClr val="FF0000"/>
                </a:solidFill>
                <a:latin typeface="黑体" panose="02010609060101010101" pitchFamily="49" charset="-122"/>
                <a:ea typeface="黑体" panose="02010609060101010101" pitchFamily="49" charset="-122"/>
              </a:rPr>
              <a:t>5.</a:t>
            </a:r>
            <a:r>
              <a:rPr lang="zh-CN" altLang="en-US" dirty="0">
                <a:solidFill>
                  <a:srgbClr val="FF0000"/>
                </a:solidFill>
                <a:latin typeface="黑体" panose="02010609060101010101" pitchFamily="49" charset="-122"/>
                <a:ea typeface="黑体" panose="02010609060101010101" pitchFamily="49" charset="-122"/>
              </a:rPr>
              <a:t>手环感知考勤。</a:t>
            </a:r>
            <a:endParaRPr lang="en-US" altLang="zh-CN" dirty="0">
              <a:solidFill>
                <a:srgbClr val="FF0000"/>
              </a:solidFill>
              <a:latin typeface="黑体" panose="02010609060101010101" pitchFamily="49" charset="-122"/>
              <a:ea typeface="黑体" panose="02010609060101010101" pitchFamily="49" charset="-122"/>
            </a:endParaRPr>
          </a:p>
        </p:txBody>
      </p:sp>
      <p:sp>
        <p:nvSpPr>
          <p:cNvPr id="4" name="幻灯片编号占位符 3"/>
          <p:cNvSpPr>
            <a:spLocks noGrp="1"/>
          </p:cNvSpPr>
          <p:nvPr>
            <p:ph type="sldNum" sz="quarter" idx="10"/>
          </p:nvPr>
        </p:nvSpPr>
        <p:spPr/>
        <p:txBody>
          <a:bodyPr/>
          <a:lstStyle/>
          <a:p>
            <a:fld id="{41E0E0E2-7263-44C4-AAA9-733DBA7BD205}" type="slidenum">
              <a:rPr lang="zh-CN" altLang="en-US" smtClean="0"/>
              <a:t>59</a:t>
            </a:fld>
            <a:endParaRPr lang="zh-CN" altLang="en-US"/>
          </a:p>
        </p:txBody>
      </p:sp>
    </p:spTree>
    <p:extLst>
      <p:ext uri="{BB962C8B-B14F-4D97-AF65-F5344CB8AC3E}">
        <p14:creationId xmlns:p14="http://schemas.microsoft.com/office/powerpoint/2010/main" val="495440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智能班牌是我们提供考勤记录的一种方式，有的学校也可以利用二维码，手机</a:t>
            </a:r>
            <a:r>
              <a:rPr lang="en-US" altLang="zh-CN" dirty="0"/>
              <a:t>APP</a:t>
            </a:r>
            <a:r>
              <a:rPr lang="zh-CN" altLang="en-US" dirty="0"/>
              <a:t>点名等其他方式实现。核心数据都需要同步学生的课程信息。（右为理工附中刷卡走班考勤视频）</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8F922B3C-547F-4CCC-ACF0-D106CC0C203B}" type="slidenum">
              <a:rPr lang="zh-CN" altLang="en-US" smtClean="0"/>
              <a:pPr/>
              <a:t>60</a:t>
            </a:fld>
            <a:endParaRPr lang="zh-CN" altLang="en-US" dirty="0"/>
          </a:p>
        </p:txBody>
      </p:sp>
    </p:spTree>
    <p:extLst>
      <p:ext uri="{BB962C8B-B14F-4D97-AF65-F5344CB8AC3E}">
        <p14:creationId xmlns:p14="http://schemas.microsoft.com/office/powerpoint/2010/main" val="2257360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12030E1-6EA4-49E2-A458-B4006C5FFC17}" type="slidenum">
              <a:rPr lang="zh-CN" altLang="en-US" smtClean="0"/>
              <a:t>65</a:t>
            </a:fld>
            <a:endParaRPr lang="zh-CN" altLang="en-US"/>
          </a:p>
        </p:txBody>
      </p:sp>
    </p:spTree>
    <p:extLst>
      <p:ext uri="{BB962C8B-B14F-4D97-AF65-F5344CB8AC3E}">
        <p14:creationId xmlns:p14="http://schemas.microsoft.com/office/powerpoint/2010/main" val="3289161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zh-CN" altLang="en-US" sz="900" kern="1200" dirty="0" smtClean="0">
                <a:solidFill>
                  <a:schemeClr val="tx1"/>
                </a:solidFill>
                <a:effectLst/>
                <a:latin typeface="+mn-lt"/>
                <a:ea typeface="+mn-ea"/>
                <a:cs typeface="+mn-cs"/>
              </a:rPr>
              <a:t>在学业评价、教学上</a:t>
            </a:r>
            <a:r>
              <a:rPr lang="zh-CN" altLang="zh-CN" sz="900" kern="1200" dirty="0" smtClean="0">
                <a:solidFill>
                  <a:schemeClr val="tx1"/>
                </a:solidFill>
                <a:effectLst/>
                <a:latin typeface="+mn-lt"/>
                <a:ea typeface="+mn-ea"/>
                <a:cs typeface="+mn-cs"/>
              </a:rPr>
              <a:t>，</a:t>
            </a:r>
            <a:r>
              <a:rPr lang="zh-CN" altLang="zh-CN" sz="900" kern="1200" dirty="0">
                <a:solidFill>
                  <a:schemeClr val="tx1"/>
                </a:solidFill>
                <a:effectLst/>
                <a:latin typeface="+mn-lt"/>
                <a:ea typeface="+mn-ea"/>
                <a:cs typeface="+mn-cs"/>
              </a:rPr>
              <a:t>新高考改革也给</a:t>
            </a:r>
            <a:r>
              <a:rPr lang="zh-CN" altLang="zh-CN" sz="900" kern="1200" dirty="0" smtClean="0">
                <a:solidFill>
                  <a:schemeClr val="tx1"/>
                </a:solidFill>
                <a:effectLst/>
                <a:latin typeface="+mn-lt"/>
                <a:ea typeface="+mn-ea"/>
                <a:cs typeface="+mn-cs"/>
              </a:rPr>
              <a:t>学校带来</a:t>
            </a:r>
            <a:r>
              <a:rPr lang="zh-CN" altLang="zh-CN" sz="900" kern="1200" dirty="0">
                <a:solidFill>
                  <a:schemeClr val="tx1"/>
                </a:solidFill>
                <a:effectLst/>
                <a:latin typeface="+mn-lt"/>
                <a:ea typeface="+mn-ea"/>
                <a:cs typeface="+mn-cs"/>
              </a:rPr>
              <a:t>了较大的变化，由以前的文理分科变成现在的</a:t>
            </a:r>
            <a:r>
              <a:rPr lang="en-US" altLang="zh-CN" sz="900" kern="1200" dirty="0">
                <a:solidFill>
                  <a:schemeClr val="tx1"/>
                </a:solidFill>
                <a:effectLst/>
                <a:latin typeface="+mn-lt"/>
                <a:ea typeface="+mn-ea"/>
                <a:cs typeface="+mn-cs"/>
              </a:rPr>
              <a:t>3+x</a:t>
            </a:r>
            <a:r>
              <a:rPr lang="zh-CN" altLang="zh-CN" sz="900" kern="1200" dirty="0">
                <a:solidFill>
                  <a:schemeClr val="tx1"/>
                </a:solidFill>
                <a:effectLst/>
                <a:latin typeface="+mn-lt"/>
                <a:ea typeface="+mn-ea"/>
                <a:cs typeface="+mn-cs"/>
              </a:rPr>
              <a:t>，行政班变分层走班，大班教学向个性化培优转变，改革也带来了许多挑战：首先，评价的难度增大了。作业收发管理的难度增加，作业的及时反馈和分层分班的统计难度也加大了；分层增加，比较的维度也</a:t>
            </a:r>
            <a:r>
              <a:rPr lang="zh-CN" altLang="en-US" sz="900" kern="1200" dirty="0">
                <a:solidFill>
                  <a:schemeClr val="tx1"/>
                </a:solidFill>
                <a:effectLst/>
                <a:latin typeface="+mn-lt"/>
                <a:ea typeface="+mn-ea"/>
                <a:cs typeface="+mn-cs"/>
              </a:rPr>
              <a:t>更复杂</a:t>
            </a:r>
            <a:r>
              <a:rPr lang="zh-CN" altLang="zh-CN" sz="900" kern="1200" dirty="0">
                <a:solidFill>
                  <a:schemeClr val="tx1"/>
                </a:solidFill>
                <a:effectLst/>
                <a:latin typeface="+mn-lt"/>
                <a:ea typeface="+mn-ea"/>
                <a:cs typeface="+mn-cs"/>
              </a:rPr>
              <a:t>，学生变动会导致评价需要增补数据或者去除部分学生来做评价</a:t>
            </a:r>
            <a:r>
              <a:rPr lang="en-US" altLang="zh-CN" sz="900" kern="1200" dirty="0">
                <a:solidFill>
                  <a:schemeClr val="tx1"/>
                </a:solidFill>
                <a:effectLst/>
                <a:latin typeface="+mn-lt"/>
                <a:ea typeface="+mn-ea"/>
                <a:cs typeface="+mn-cs"/>
              </a:rPr>
              <a:t>;</a:t>
            </a:r>
            <a:r>
              <a:rPr lang="zh-CN" altLang="zh-CN" sz="900" kern="1200" dirty="0">
                <a:solidFill>
                  <a:schemeClr val="tx1"/>
                </a:solidFill>
                <a:effectLst/>
                <a:latin typeface="+mn-lt"/>
                <a:ea typeface="+mn-ea"/>
                <a:cs typeface="+mn-cs"/>
              </a:rPr>
              <a:t>对教师的增量评价指数也会增多、变难；对学生学业进行多维度评价也更加复杂。第二，选科以后，</a:t>
            </a:r>
            <a:r>
              <a:rPr lang="zh-CN" altLang="en-US" dirty="0">
                <a:effectLst/>
              </a:rPr>
              <a:t>选科数据获取难，缺少统一的监测平台，</a:t>
            </a:r>
            <a:r>
              <a:rPr lang="zh-CN" altLang="zh-CN" sz="900" kern="1200" dirty="0">
                <a:solidFill>
                  <a:schemeClr val="tx1"/>
                </a:solidFill>
                <a:effectLst/>
                <a:latin typeface="+mn-lt"/>
                <a:ea typeface="+mn-ea"/>
                <a:cs typeface="+mn-cs"/>
              </a:rPr>
              <a:t>学生缺少对选科数据的精准分析作为选科指导。第三，教学班分层以后，如何实现分层的教学和个性化学习成为难题。总的来说，新高考分走班后，学业评价的压力增大，个性化教学刻不容缓，需要通过教学全过程数据化和智能化的方式来解决。</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A03617-A3A5-431F-97A6-D39A4EE779E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257393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defTabSz="914400">
              <a:spcBef>
                <a:spcPct val="30000"/>
              </a:spcBef>
              <a:defRPr/>
            </a:pPr>
            <a:r>
              <a:rPr kumimoji="1" lang="zh-CN" altLang="en-US" sz="900" dirty="0">
                <a:solidFill>
                  <a:srgbClr val="00B0F0"/>
                </a:solidFill>
                <a:latin typeface="微软雅黑" panose="020B0503020204020204" pitchFamily="34" charset="-122"/>
                <a:ea typeface="微软雅黑" panose="020B0503020204020204" pitchFamily="34" charset="-122"/>
              </a:rPr>
              <a:t>这是我们对教育大数据应用设计的理念：</a:t>
            </a:r>
            <a:r>
              <a:rPr kumimoji="1" lang="zh-CN" altLang="en-US" sz="900" dirty="0">
                <a:solidFill>
                  <a:schemeClr val="bg1"/>
                </a:solidFill>
                <a:latin typeface="微软雅黑" panose="020B0503020204020204" pitchFamily="34" charset="-122"/>
                <a:ea typeface="微软雅黑" panose="020B0503020204020204" pitchFamily="34" charset="-122"/>
              </a:rPr>
              <a:t>尽量不改变教师原有教学习惯，伴随式采集教学过程大数据，</a:t>
            </a:r>
            <a:endParaRPr kumimoji="1" lang="en-US" altLang="zh-CN" sz="900" dirty="0">
              <a:solidFill>
                <a:schemeClr val="bg1"/>
              </a:solidFill>
              <a:latin typeface="微软雅黑" panose="020B0503020204020204" pitchFamily="34" charset="-122"/>
              <a:ea typeface="微软雅黑" panose="020B0503020204020204" pitchFamily="34" charset="-122"/>
            </a:endParaRPr>
          </a:p>
          <a:p>
            <a:pPr defTabSz="914400">
              <a:spcBef>
                <a:spcPct val="30000"/>
              </a:spcBef>
              <a:defRPr/>
            </a:pPr>
            <a:r>
              <a:rPr kumimoji="1" lang="zh-CN" altLang="en-US" sz="900" dirty="0">
                <a:solidFill>
                  <a:srgbClr val="00B0F0"/>
                </a:solidFill>
                <a:latin typeface="微软雅黑" panose="020B0503020204020204" pitchFamily="34" charset="-122"/>
                <a:ea typeface="微软雅黑" panose="020B0503020204020204" pitchFamily="34" charset="-122"/>
              </a:rPr>
              <a:t>深度挖掘数据价值，</a:t>
            </a:r>
            <a:r>
              <a:rPr kumimoji="1" lang="zh-CN" altLang="en-US" sz="900" dirty="0">
                <a:solidFill>
                  <a:schemeClr val="bg1"/>
                </a:solidFill>
                <a:latin typeface="微软雅黑" panose="020B0503020204020204" pitchFamily="34" charset="-122"/>
                <a:ea typeface="微软雅黑" panose="020B0503020204020204" pitchFamily="34" charset="-122"/>
              </a:rPr>
              <a:t>提供精准教学和个性化学习服务。</a:t>
            </a:r>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我们认为，基于大数据的采集分析包括以下四个部分，</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一是动态大数据采集，通过人工智能技术更加方便的实现全过程教学数据采集；</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二是教学大数据分析，通过现代教育评价理论实现多维度发展性评价；</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三是通过多终端、多场景、基于讯飞教育云的教与学工具集实现大数据在教学和管理方面的有效利用；</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四是通过构建基于知识点的资源及服务体系，真正盘活发展性评价和教学应用。</a:t>
            </a:r>
          </a:p>
          <a:p>
            <a:endParaRPr lang="zh-CN" altLang="en-US" dirty="0"/>
          </a:p>
        </p:txBody>
      </p:sp>
      <p:sp>
        <p:nvSpPr>
          <p:cNvPr id="4" name="灯片编号占位符 3"/>
          <p:cNvSpPr>
            <a:spLocks noGrp="1"/>
          </p:cNvSpPr>
          <p:nvPr>
            <p:ph type="sldNum" sz="quarter" idx="10"/>
          </p:nvPr>
        </p:nvSpPr>
        <p:spPr/>
        <p:txBody>
          <a:bodyPr/>
          <a:lstStyle/>
          <a:p>
            <a:fld id="{C6C9BC99-156F-47BA-862F-7086511B356B}" type="slidenum">
              <a:rPr lang="zh-CN" altLang="en-US" smtClean="0">
                <a:solidFill>
                  <a:prstClr val="black"/>
                </a:solidFill>
              </a:rPr>
              <a:t>67</a:t>
            </a:fld>
            <a:endParaRPr lang="zh-CN" altLang="en-US">
              <a:solidFill>
                <a:prstClr val="black"/>
              </a:solidFill>
            </a:endParaRPr>
          </a:p>
        </p:txBody>
      </p:sp>
    </p:spTree>
    <p:extLst>
      <p:ext uri="{BB962C8B-B14F-4D97-AF65-F5344CB8AC3E}">
        <p14:creationId xmlns:p14="http://schemas.microsoft.com/office/powerpoint/2010/main" val="1633602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6</a:t>
            </a:fld>
            <a:endParaRPr lang="zh-CN" altLang="en-US"/>
          </a:p>
        </p:txBody>
      </p:sp>
    </p:spTree>
    <p:extLst>
      <p:ext uri="{BB962C8B-B14F-4D97-AF65-F5344CB8AC3E}">
        <p14:creationId xmlns:p14="http://schemas.microsoft.com/office/powerpoint/2010/main" val="25965709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综合素质评价也是学校目前比较关注的学生综合评价系统的建设。整体的产品是由</a:t>
            </a:r>
            <a:r>
              <a:rPr lang="en-US" altLang="zh-CN" dirty="0"/>
              <a:t>4</a:t>
            </a:r>
            <a:r>
              <a:rPr lang="zh-CN" altLang="en-US" dirty="0"/>
              <a:t>个方面组成，首先，比较关键的是建立过程性数据采集应用包，在前面我介绍了一些应用，包括学习考试、日常行为、请假考勤、德育评比等应用，这些系统都可以作为学生评价的过程性数据采集基本应用。通过这些系统将评价所需的数据进行自动采集并且同步到学生智慧评价系统中，而不是由班主任或者其他教师手工填写，增加教师的工作负担。之后结合学校或者区域的评价标准进行数据的统计与综合性分析。依据该标准，对学生进行综合全面的衡量，并得出学生的综平报告，最后，通过丰富的学生数据及成长过程内容记录，形成学生成长档案。如果学校关注这个系统，后面作为补充说明（当然这个过程说起来容易，但是实现起来还是有一定难度的。</a:t>
            </a:r>
          </a:p>
          <a:p>
            <a:r>
              <a:rPr lang="zh-CN" altLang="en-US" dirty="0"/>
              <a:t>最难的环节还是集中在数据的过程性采集上，如果学校已经有个完善的智慧校园应用体系，可以将需要的数据通过这些系统自动采集，如果没有目前只能通过手工录入的方式，类似于北京市的那个系统，这样的化建设效果也不明显，所以在进行学生综平系统时，我们建议还是放在智慧校园的后几期进行。这样可以保证数据采集的便捷性。当然，学校如果急需要进行这方便的建设，我们也有一个产品化的产品，可以给老师演示一下。不过，综平这样的需求，也是学校教学特色的体现，通用的产品可能对学校个性化方面有些欠缺）</a:t>
            </a:r>
          </a:p>
        </p:txBody>
      </p:sp>
      <p:sp>
        <p:nvSpPr>
          <p:cNvPr id="4" name="灯片编号占位符 3"/>
          <p:cNvSpPr>
            <a:spLocks noGrp="1"/>
          </p:cNvSpPr>
          <p:nvPr>
            <p:ph type="sldNum" sz="quarter" idx="10"/>
          </p:nvPr>
        </p:nvSpPr>
        <p:spPr/>
        <p:txBody>
          <a:bodyPr/>
          <a:lstStyle/>
          <a:p>
            <a:fld id="{5BC9E3D8-F831-418C-B872-66CC60AE3CD3}" type="slidenum">
              <a:rPr lang="zh-CN" altLang="en-US" smtClean="0"/>
              <a:t>68</a:t>
            </a:fld>
            <a:endParaRPr lang="zh-CN" altLang="en-US"/>
          </a:p>
        </p:txBody>
      </p:sp>
    </p:spTree>
    <p:extLst>
      <p:ext uri="{BB962C8B-B14F-4D97-AF65-F5344CB8AC3E}">
        <p14:creationId xmlns:p14="http://schemas.microsoft.com/office/powerpoint/2010/main" val="20105008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r>
              <a:rPr lang="zh-CN" altLang="en-US" sz="1200" dirty="0"/>
              <a:t>从学校角度来讲，需要有一个平台为他们提供学生选课指导，高招信息分析，学生志愿汇总，教务排课管理，学生走班考勤，学生综合素质评价的功能，提高本校学生综合素养和高招录取率，为学生提供有效可靠的选课指导和分析结果，帮助学生以高中为起点，更好的规划自己的生涯规划</a:t>
            </a:r>
          </a:p>
          <a:p>
            <a:pPr marL="0" indent="0">
              <a:buNone/>
            </a:pPr>
            <a:r>
              <a:rPr lang="zh-CN" altLang="en-US" sz="1200" dirty="0"/>
              <a:t>从学生的角度来讲，能够获取到系统中本省的高招信息，同时结合自身的学业水平能力，以及自身的认识和兴趣爱好，多角度分析自己的状况，有数据依托的报考自己的理想志愿，而不是盲从跟风，培养自己的自主自立自控能力，尽早适应大学学习模式，通过</a:t>
            </a:r>
            <a:r>
              <a:rPr lang="en-US" altLang="zh-CN" sz="1200" dirty="0"/>
              <a:t>3+3</a:t>
            </a:r>
            <a:r>
              <a:rPr lang="zh-CN" altLang="en-US" sz="1200" dirty="0"/>
              <a:t>模式及早培养自理能力</a:t>
            </a:r>
          </a:p>
        </p:txBody>
      </p:sp>
      <p:sp>
        <p:nvSpPr>
          <p:cNvPr id="4" name="灯片编号占位符 3"/>
          <p:cNvSpPr>
            <a:spLocks noGrp="1"/>
          </p:cNvSpPr>
          <p:nvPr>
            <p:ph type="sldNum" sz="quarter" idx="10"/>
          </p:nvPr>
        </p:nvSpPr>
        <p:spPr/>
        <p:txBody>
          <a:bodyPr/>
          <a:lstStyle/>
          <a:p>
            <a:fld id="{D3A03617-A3A5-431F-97A6-D39A4EE779E4}" type="slidenum">
              <a:rPr lang="zh-CN" altLang="en-US" smtClean="0"/>
              <a:t>76</a:t>
            </a:fld>
            <a:endParaRPr lang="zh-CN" altLang="en-US"/>
          </a:p>
        </p:txBody>
      </p:sp>
    </p:spTree>
    <p:extLst>
      <p:ext uri="{BB962C8B-B14F-4D97-AF65-F5344CB8AC3E}">
        <p14:creationId xmlns:p14="http://schemas.microsoft.com/office/powerpoint/2010/main" val="11789865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目前新高考综合解决方案已和全国多所名校签署战略合作协议，希望通过和学校之间更深层次的打磨进一步优化产品，服务于更多学校</a:t>
            </a:r>
          </a:p>
        </p:txBody>
      </p:sp>
      <p:sp>
        <p:nvSpPr>
          <p:cNvPr id="4" name="灯片编号占位符 3"/>
          <p:cNvSpPr>
            <a:spLocks noGrp="1"/>
          </p:cNvSpPr>
          <p:nvPr>
            <p:ph type="sldNum" sz="quarter" idx="10"/>
          </p:nvPr>
        </p:nvSpPr>
        <p:spPr/>
        <p:txBody>
          <a:bodyPr/>
          <a:lstStyle/>
          <a:p>
            <a:fld id="{71A7D272-998A-4808-BA20-3BAE35FED108}" type="slidenum">
              <a:rPr lang="zh-CN" altLang="en-US" smtClean="0"/>
              <a:t>77</a:t>
            </a:fld>
            <a:endParaRPr lang="zh-CN" altLang="en-US"/>
          </a:p>
        </p:txBody>
      </p:sp>
    </p:spTree>
    <p:extLst>
      <p:ext uri="{BB962C8B-B14F-4D97-AF65-F5344CB8AC3E}">
        <p14:creationId xmlns:p14="http://schemas.microsoft.com/office/powerpoint/2010/main" val="27735991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5D12621-C286-4D06-B15D-958C1AAACF1F}" type="slidenum">
              <a:rPr lang="zh-CN" altLang="en-US" smtClean="0"/>
              <a:pPr>
                <a:defRPr/>
              </a:pPr>
              <a:t>79</a:t>
            </a:fld>
            <a:endParaRPr lang="zh-CN" altLang="en-US"/>
          </a:p>
        </p:txBody>
      </p:sp>
    </p:spTree>
    <p:extLst>
      <p:ext uri="{BB962C8B-B14F-4D97-AF65-F5344CB8AC3E}">
        <p14:creationId xmlns:p14="http://schemas.microsoft.com/office/powerpoint/2010/main" val="41843698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学校，区域基础需求，容易常态化使用，容易落地。</a:t>
            </a:r>
            <a:endParaRPr lang="zh-CN" altLang="en-US" dirty="0"/>
          </a:p>
        </p:txBody>
      </p:sp>
      <p:sp>
        <p:nvSpPr>
          <p:cNvPr id="4" name="灯片编号占位符 3"/>
          <p:cNvSpPr>
            <a:spLocks noGrp="1"/>
          </p:cNvSpPr>
          <p:nvPr>
            <p:ph type="sldNum" sz="quarter" idx="10"/>
          </p:nvPr>
        </p:nvSpPr>
        <p:spPr/>
        <p:txBody>
          <a:bodyPr/>
          <a:lstStyle/>
          <a:p>
            <a:fld id="{41E0E0E2-7263-44C4-AAA9-733DBA7BD205}" type="slidenum">
              <a:rPr lang="zh-CN" altLang="en-US" smtClean="0"/>
              <a:t>80</a:t>
            </a:fld>
            <a:endParaRPr lang="zh-CN" altLang="en-US"/>
          </a:p>
        </p:txBody>
      </p:sp>
    </p:spTree>
    <p:extLst>
      <p:ext uri="{BB962C8B-B14F-4D97-AF65-F5344CB8AC3E}">
        <p14:creationId xmlns:p14="http://schemas.microsoft.com/office/powerpoint/2010/main" val="3321080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400" dirty="0" smtClean="0">
                <a:solidFill>
                  <a:schemeClr val="bg1"/>
                </a:solidFill>
                <a:latin typeface="微软雅黑" panose="020B0503020204020204" pitchFamily="34" charset="-122"/>
                <a:ea typeface="微软雅黑" panose="020B0503020204020204" pitchFamily="34" charset="-122"/>
              </a:rPr>
              <a:t>【</a:t>
            </a:r>
            <a:r>
              <a:rPr lang="zh-CN" altLang="en-US" sz="1400" dirty="0" smtClean="0">
                <a:solidFill>
                  <a:schemeClr val="bg1"/>
                </a:solidFill>
                <a:latin typeface="微软雅黑" panose="020B0503020204020204" pitchFamily="34" charset="-122"/>
                <a:ea typeface="微软雅黑" panose="020B0503020204020204" pitchFamily="34" charset="-122"/>
              </a:rPr>
              <a:t>中考</a:t>
            </a:r>
            <a:r>
              <a:rPr lang="en-US" altLang="zh-CN" sz="1400" dirty="0" smtClean="0">
                <a:solidFill>
                  <a:schemeClr val="bg1"/>
                </a:solidFill>
                <a:latin typeface="微软雅黑" panose="020B0503020204020204" pitchFamily="34" charset="-122"/>
                <a:ea typeface="微软雅黑" panose="020B0503020204020204" pitchFamily="34" charset="-122"/>
              </a:rPr>
              <a:t>】</a:t>
            </a:r>
          </a:p>
          <a:p>
            <a:r>
              <a:rPr lang="en-US" altLang="zh-CN" sz="1400" dirty="0" smtClean="0">
                <a:solidFill>
                  <a:schemeClr val="bg1"/>
                </a:solidFill>
                <a:latin typeface="微软雅黑" panose="020B0503020204020204" pitchFamily="34" charset="-122"/>
                <a:ea typeface="微软雅黑" panose="020B0503020204020204" pitchFamily="34" charset="-122"/>
              </a:rPr>
              <a:t>2014</a:t>
            </a:r>
            <a:r>
              <a:rPr lang="zh-CN" altLang="zh-CN" sz="1400" dirty="0" smtClean="0">
                <a:solidFill>
                  <a:schemeClr val="bg1"/>
                </a:solidFill>
                <a:latin typeface="微软雅黑" panose="020B0503020204020204" pitchFamily="34" charset="-122"/>
                <a:ea typeface="微软雅黑" panose="020B0503020204020204" pitchFamily="34" charset="-122"/>
              </a:rPr>
              <a:t>年</a:t>
            </a:r>
            <a:r>
              <a:rPr lang="en-US" altLang="zh-CN" sz="1400" dirty="0" smtClean="0">
                <a:solidFill>
                  <a:schemeClr val="bg1"/>
                </a:solidFill>
                <a:latin typeface="微软雅黑" panose="020B0503020204020204" pitchFamily="34" charset="-122"/>
                <a:ea typeface="微软雅黑" panose="020B0503020204020204" pitchFamily="34" charset="-122"/>
              </a:rPr>
              <a:t>9</a:t>
            </a:r>
            <a:r>
              <a:rPr lang="zh-CN" altLang="zh-CN" sz="1400" dirty="0" smtClean="0">
                <a:solidFill>
                  <a:schemeClr val="bg1"/>
                </a:solidFill>
                <a:latin typeface="微软雅黑" panose="020B0503020204020204" pitchFamily="34" charset="-122"/>
                <a:ea typeface="微软雅黑" panose="020B0503020204020204" pitchFamily="34" charset="-122"/>
              </a:rPr>
              <a:t>月</a:t>
            </a:r>
            <a:r>
              <a:rPr lang="en-US" altLang="zh-CN" sz="1400" dirty="0" smtClean="0">
                <a:solidFill>
                  <a:schemeClr val="bg1"/>
                </a:solidFill>
                <a:latin typeface="微软雅黑" panose="020B0503020204020204" pitchFamily="34" charset="-122"/>
                <a:ea typeface="微软雅黑" panose="020B0503020204020204" pitchFamily="34" charset="-122"/>
              </a:rPr>
              <a:t>4</a:t>
            </a:r>
            <a:r>
              <a:rPr lang="zh-CN" altLang="zh-CN" sz="1400" dirty="0" smtClean="0">
                <a:solidFill>
                  <a:schemeClr val="bg1"/>
                </a:solidFill>
                <a:latin typeface="微软雅黑" panose="020B0503020204020204" pitchFamily="34" charset="-122"/>
                <a:ea typeface="微软雅黑" panose="020B0503020204020204" pitchFamily="34" charset="-122"/>
              </a:rPr>
              <a:t>日，国务院印发《关于深化考试招生制度改革的实施意见》</a:t>
            </a:r>
            <a:r>
              <a:rPr lang="zh-CN" altLang="en-US" sz="1400" dirty="0" smtClean="0">
                <a:solidFill>
                  <a:schemeClr val="bg1"/>
                </a:solidFill>
                <a:latin typeface="微软雅黑" panose="020B0503020204020204" pitchFamily="34" charset="-122"/>
                <a:ea typeface="微软雅黑" panose="020B0503020204020204" pitchFamily="34" charset="-122"/>
              </a:rPr>
              <a:t>，</a:t>
            </a:r>
            <a:r>
              <a:rPr lang="zh-CN" altLang="en-US" dirty="0" smtClean="0"/>
              <a:t>中考改革方面，以北京为例，由传统的中考也过渡到选科模式，学生从物理、化生、历史、地理、政治五科考试科目中根据规则选出三科作为中考科目，并根据学生最终成绩的最高科、次高科、最低科分别按</a:t>
            </a:r>
            <a:r>
              <a:rPr lang="en-US" altLang="zh-CN" dirty="0" smtClean="0"/>
              <a:t>100%</a:t>
            </a:r>
            <a:r>
              <a:rPr lang="zh-CN" altLang="en-US" dirty="0" smtClean="0"/>
              <a:t>、</a:t>
            </a:r>
            <a:r>
              <a:rPr lang="en-US" altLang="zh-CN" dirty="0" smtClean="0"/>
              <a:t>80%</a:t>
            </a:r>
            <a:r>
              <a:rPr lang="zh-CN" altLang="en-US" dirty="0" smtClean="0"/>
              <a:t>、</a:t>
            </a:r>
            <a:r>
              <a:rPr lang="en-US" altLang="zh-CN" dirty="0" smtClean="0"/>
              <a:t>60%</a:t>
            </a:r>
            <a:r>
              <a:rPr lang="zh-CN" altLang="en-US" dirty="0" smtClean="0"/>
              <a:t>折算中考成绩。</a:t>
            </a:r>
            <a:endParaRPr lang="zh-CN" altLang="en-US" dirty="0"/>
          </a:p>
        </p:txBody>
      </p:sp>
      <p:sp>
        <p:nvSpPr>
          <p:cNvPr id="4" name="灯片编号占位符 3"/>
          <p:cNvSpPr>
            <a:spLocks noGrp="1"/>
          </p:cNvSpPr>
          <p:nvPr>
            <p:ph type="sldNum" sz="quarter" idx="10"/>
          </p:nvPr>
        </p:nvSpPr>
        <p:spPr/>
        <p:txBody>
          <a:bodyPr/>
          <a:lstStyle/>
          <a:p>
            <a:pPr>
              <a:defRPr/>
            </a:pPr>
            <a:fld id="{2F47223A-1B75-47EC-8D7E-38BAF2C9896E}" type="slidenum">
              <a:rPr lang="en-US" altLang="zh-CN" smtClean="0">
                <a:solidFill>
                  <a:srgbClr val="000000"/>
                </a:solidFill>
              </a:rPr>
              <a:pPr>
                <a:defRPr/>
              </a:pPr>
              <a:t>7</a:t>
            </a:fld>
            <a:endParaRPr lang="en-US" altLang="zh-CN" dirty="0">
              <a:solidFill>
                <a:srgbClr val="000000"/>
              </a:solidFill>
            </a:endParaRPr>
          </a:p>
        </p:txBody>
      </p:sp>
    </p:spTree>
    <p:extLst>
      <p:ext uri="{BB962C8B-B14F-4D97-AF65-F5344CB8AC3E}">
        <p14:creationId xmlns:p14="http://schemas.microsoft.com/office/powerpoint/2010/main" val="2818258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67618" rtl="0" eaLnBrk="1" fontAlgn="auto" latinLnBrk="0" hangingPunct="1">
              <a:lnSpc>
                <a:spcPct val="100000"/>
              </a:lnSpc>
              <a:spcBef>
                <a:spcPts val="0"/>
              </a:spcBef>
              <a:spcAft>
                <a:spcPts val="0"/>
              </a:spcAft>
              <a:buClrTx/>
              <a:buSzTx/>
              <a:buFontTx/>
              <a:buNone/>
              <a:tabLst/>
              <a:defRPr/>
            </a:pPr>
            <a:endParaRPr lang="zh-CN" altLang="en-US" sz="1400" dirty="0">
              <a:solidFill>
                <a:schemeClr val="bg1"/>
              </a:solidFill>
              <a:latin typeface="等线" panose="02010600030101010101" pitchFamily="2" charset="-122"/>
              <a:ea typeface="等线" panose="02010600030101010101" pitchFamily="2" charset="-122"/>
              <a:cs typeface="+mn-ea"/>
              <a:sym typeface="Arial" panose="020B0604020202020204" pitchFamily="34" charset="0"/>
            </a:endParaRPr>
          </a:p>
          <a:p>
            <a:pPr marL="0" marR="0" lvl="0" indent="0" algn="l" defTabSz="967618" rtl="0" eaLnBrk="1" fontAlgn="auto" latinLnBrk="0" hangingPunct="1">
              <a:lnSpc>
                <a:spcPct val="100000"/>
              </a:lnSpc>
              <a:spcBef>
                <a:spcPts val="0"/>
              </a:spcBef>
              <a:spcAft>
                <a:spcPts val="0"/>
              </a:spcAft>
              <a:buClrTx/>
              <a:buSzTx/>
              <a:buFontTx/>
              <a:buNone/>
              <a:tabLst/>
              <a:defRPr/>
            </a:pPr>
            <a:endParaRPr lang="zh-CN" altLang="en-US" sz="1400" dirty="0">
              <a:solidFill>
                <a:schemeClr val="bg1"/>
              </a:solidFill>
              <a:latin typeface="等线" panose="02010600030101010101" pitchFamily="2" charset="-122"/>
              <a:ea typeface="等线" panose="02010600030101010101" pitchFamily="2" charset="-122"/>
              <a:cs typeface="+mn-ea"/>
              <a:sym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8</a:t>
            </a:fld>
            <a:endParaRPr lang="zh-CN" altLang="en-US"/>
          </a:p>
        </p:txBody>
      </p:sp>
    </p:spTree>
    <p:extLst>
      <p:ext uri="{BB962C8B-B14F-4D97-AF65-F5344CB8AC3E}">
        <p14:creationId xmlns:p14="http://schemas.microsoft.com/office/powerpoint/2010/main" val="4086403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9</a:t>
            </a:fld>
            <a:endParaRPr lang="zh-CN" altLang="en-US"/>
          </a:p>
        </p:txBody>
      </p:sp>
    </p:spTree>
    <p:extLst>
      <p:ext uri="{BB962C8B-B14F-4D97-AF65-F5344CB8AC3E}">
        <p14:creationId xmlns:p14="http://schemas.microsoft.com/office/powerpoint/2010/main" val="197868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0571812-C44F-49BB-ADE3-7D3D03D3CDC9}" type="slidenum">
              <a:rPr lang="zh-CN" altLang="en-US" smtClean="0"/>
              <a:t>10</a:t>
            </a:fld>
            <a:endParaRPr lang="zh-CN" altLang="en-US"/>
          </a:p>
        </p:txBody>
      </p:sp>
    </p:spTree>
    <p:extLst>
      <p:ext uri="{BB962C8B-B14F-4D97-AF65-F5344CB8AC3E}">
        <p14:creationId xmlns:p14="http://schemas.microsoft.com/office/powerpoint/2010/main" val="2989832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44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8321F0BB-B3EB-4C6D-B084-A6F541ECDF41}" type="datetime1">
              <a:rPr lang="zh-CN" altLang="en-US" smtClean="0"/>
              <a:t>2017/9/18</a:t>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857522" y="4179340"/>
            <a:ext cx="2057400" cy="1243613"/>
          </a:xfrm>
          <a:prstGeom prst="rect">
            <a:avLst/>
          </a:prstGeom>
        </p:spPr>
        <p:txBody>
          <a:bodyPr/>
          <a:lstStyle/>
          <a:p>
            <a:fld id="{DC947046-6B84-4C37-8F8B-11742CDB85ED}" type="slidenum">
              <a:rPr lang="zh-CN" altLang="en-US" smtClean="0"/>
              <a:t>‹#›</a:t>
            </a:fld>
            <a:endParaRPr lang="zh-CN" altLang="en-US"/>
          </a:p>
        </p:txBody>
      </p:sp>
    </p:spTree>
    <p:extLst>
      <p:ext uri="{BB962C8B-B14F-4D97-AF65-F5344CB8AC3E}">
        <p14:creationId xmlns:p14="http://schemas.microsoft.com/office/powerpoint/2010/main" val="3095932768"/>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内容占位符 2"/>
          <p:cNvSpPr>
            <a:spLocks noGrp="1"/>
          </p:cNvSpPr>
          <p:nvPr>
            <p:ph sz="quarter" idx="11"/>
          </p:nvPr>
        </p:nvSpPr>
        <p:spPr>
          <a:xfrm>
            <a:off x="272381" y="939021"/>
            <a:ext cx="8660604" cy="4078751"/>
          </a:xfrm>
          <a:prstGeom prst="rect">
            <a:avLst/>
          </a:prstGeom>
        </p:spPr>
        <p:txBody>
          <a:bodyPr/>
          <a:lstStyle>
            <a:lvl1pPr marL="0" indent="0">
              <a:lnSpc>
                <a:spcPct val="150000"/>
              </a:lnSpc>
              <a:buNone/>
              <a:defRPr sz="1206">
                <a:latin typeface="+mn-ea"/>
                <a:ea typeface="+mn-ea"/>
              </a:defRPr>
            </a:lvl1pPr>
            <a:lvl2pPr marL="302449" indent="0">
              <a:lnSpc>
                <a:spcPct val="150000"/>
              </a:lnSpc>
              <a:buNone/>
              <a:defRPr sz="780">
                <a:latin typeface="+mn-ea"/>
                <a:ea typeface="+mn-ea"/>
              </a:defRPr>
            </a:lvl2pPr>
            <a:lvl3pPr marL="604900" indent="0">
              <a:lnSpc>
                <a:spcPct val="150000"/>
              </a:lnSpc>
              <a:buNone/>
              <a:defRPr sz="780">
                <a:latin typeface="+mn-ea"/>
                <a:ea typeface="+mn-ea"/>
              </a:defRPr>
            </a:lvl3pPr>
            <a:lvl4pPr marL="906467" indent="0">
              <a:lnSpc>
                <a:spcPct val="150000"/>
              </a:lnSpc>
              <a:buNone/>
              <a:defRPr sz="780">
                <a:latin typeface="+mn-ea"/>
                <a:ea typeface="+mn-ea"/>
              </a:defRPr>
            </a:lvl4pPr>
            <a:lvl5pPr marL="1208916" indent="0">
              <a:lnSpc>
                <a:spcPct val="150000"/>
              </a:lnSpc>
              <a:buNone/>
              <a:defRPr sz="780">
                <a:latin typeface="+mn-ea"/>
                <a:ea typeface="+mn-ea"/>
              </a:defRPr>
            </a:lvl5pPr>
          </a:lstStyle>
          <a:p>
            <a:pPr lvl="0"/>
            <a:r>
              <a:rPr kumimoji="1" lang="zh-CN" altLang="en-US" dirty="0"/>
              <a:t>单击此处编辑母版文本样式</a:t>
            </a:r>
          </a:p>
        </p:txBody>
      </p:sp>
      <p:cxnSp>
        <p:nvCxnSpPr>
          <p:cNvPr id="5" name="直线连接符 4"/>
          <p:cNvCxnSpPr/>
          <p:nvPr userDrawn="1"/>
        </p:nvCxnSpPr>
        <p:spPr bwMode="auto">
          <a:xfrm>
            <a:off x="279107" y="307470"/>
            <a:ext cx="0" cy="450861"/>
          </a:xfrm>
          <a:prstGeom prst="line">
            <a:avLst/>
          </a:prstGeom>
          <a:noFill/>
          <a:ln w="57150" cap="flat" cmpd="sng" algn="ctr">
            <a:solidFill>
              <a:srgbClr val="0C4BA1"/>
            </a:solidFill>
            <a:prstDash val="solid"/>
            <a:round/>
            <a:headEnd type="none" w="med" len="med"/>
            <a:tailEnd type="none" w="med" len="med"/>
          </a:ln>
          <a:effectLst/>
        </p:spPr>
      </p:cxnSp>
      <p:sp>
        <p:nvSpPr>
          <p:cNvPr id="6" name="标题 5"/>
          <p:cNvSpPr>
            <a:spLocks noGrp="1"/>
          </p:cNvSpPr>
          <p:nvPr>
            <p:ph type="title"/>
          </p:nvPr>
        </p:nvSpPr>
        <p:spPr>
          <a:xfrm>
            <a:off x="356789" y="307470"/>
            <a:ext cx="7886700" cy="450861"/>
          </a:xfrm>
          <a:prstGeom prst="rect">
            <a:avLst/>
          </a:prstGeom>
          <a:noFill/>
          <a:ln>
            <a:noFill/>
          </a:ln>
        </p:spPr>
        <p:txBody>
          <a:bodyPr lIns="95500" tIns="47750" rIns="95500" bIns="47750" anchor="ctr" anchorCtr="0"/>
          <a:lstStyle>
            <a:lvl1pPr>
              <a:defRPr sz="2056">
                <a:solidFill>
                  <a:srgbClr val="0C4BA1"/>
                </a:solidFill>
              </a:defRPr>
            </a:lvl1pPr>
          </a:lstStyle>
          <a:p>
            <a:r>
              <a:rPr kumimoji="1" lang="zh-CN" altLang="en-US" dirty="0"/>
              <a:t>单击此处编辑母版标题样式</a:t>
            </a:r>
          </a:p>
        </p:txBody>
      </p:sp>
    </p:spTree>
    <p:extLst>
      <p:ext uri="{BB962C8B-B14F-4D97-AF65-F5344CB8AC3E}">
        <p14:creationId xmlns:p14="http://schemas.microsoft.com/office/powerpoint/2010/main" val="368618788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节标题2">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idx="1"/>
          </p:nvPr>
        </p:nvSpPr>
        <p:spPr>
          <a:xfrm>
            <a:off x="685498" y="2168826"/>
            <a:ext cx="7773008" cy="1452517"/>
          </a:xfrm>
          <a:prstGeom prst="rect">
            <a:avLst/>
          </a:prstGeom>
        </p:spPr>
        <p:txBody>
          <a:bodyPr/>
          <a:lstStyle>
            <a:lvl1pPr marL="0" indent="0" algn="ctr">
              <a:buNone/>
              <a:defRPr sz="2873">
                <a:latin typeface="方正大黑简体" pitchFamily="2" charset="-122"/>
                <a:ea typeface="方正大黑简体" pitchFamily="2" charset="-122"/>
              </a:defRPr>
            </a:lvl1pPr>
          </a:lstStyle>
          <a:p>
            <a:pPr lvl="0"/>
            <a:r>
              <a:rPr lang="zh-CN" altLang="en-US"/>
              <a:t>单击此处编辑母版文本样式</a:t>
            </a:r>
          </a:p>
        </p:txBody>
      </p:sp>
    </p:spTree>
    <p:extLst>
      <p:ext uri="{BB962C8B-B14F-4D97-AF65-F5344CB8AC3E}">
        <p14:creationId xmlns:p14="http://schemas.microsoft.com/office/powerpoint/2010/main" val="3302360758"/>
      </p:ext>
    </p:extLst>
  </p:cSld>
  <p:clrMapOvr>
    <a:overrideClrMapping bg1="lt1" tx1="dk1" bg2="lt2" tx2="dk2" accent1="accent1" accent2="accent2" accent3="accent3" accent4="accent4" accent5="accent5" accent6="accent6" hlink="hlink" folHlink="folHlink"/>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1_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5"/>
            <a:ext cx="7886700" cy="2139553"/>
          </a:xfrm>
          <a:prstGeom prst="rect">
            <a:avLst/>
          </a:prstGeom>
        </p:spPr>
        <p:txBody>
          <a:bodyPr anchor="b">
            <a:normAutofit/>
          </a:bodyPr>
          <a:lstStyle>
            <a:lvl1pPr>
              <a:defRPr sz="3386"/>
            </a:lvl1pPr>
          </a:lstStyle>
          <a:p>
            <a:r>
              <a:rPr lang="zh-CN" altLang="en-US" dirty="0"/>
              <a:t>单击此处编辑母版标题样式</a:t>
            </a:r>
          </a:p>
        </p:txBody>
      </p:sp>
      <p:sp>
        <p:nvSpPr>
          <p:cNvPr id="3" name="文本占位符 2"/>
          <p:cNvSpPr>
            <a:spLocks noGrp="1"/>
          </p:cNvSpPr>
          <p:nvPr>
            <p:ph type="body" idx="1"/>
          </p:nvPr>
        </p:nvSpPr>
        <p:spPr>
          <a:xfrm>
            <a:off x="623888" y="3442099"/>
            <a:ext cx="7886700" cy="1125140"/>
          </a:xfrm>
          <a:prstGeom prst="rect">
            <a:avLst/>
          </a:prstGeom>
        </p:spPr>
        <p:txBody>
          <a:bodyPr/>
          <a:lstStyle>
            <a:lvl1pPr marL="0" indent="0">
              <a:buNone/>
              <a:defRPr sz="1778">
                <a:solidFill>
                  <a:schemeClr val="tx1">
                    <a:tint val="75000"/>
                  </a:schemeClr>
                </a:solidFill>
              </a:defRPr>
            </a:lvl1pPr>
            <a:lvl2pPr marL="338609" indent="0">
              <a:buNone/>
              <a:defRPr sz="1482">
                <a:solidFill>
                  <a:schemeClr val="tx1">
                    <a:tint val="75000"/>
                  </a:schemeClr>
                </a:solidFill>
              </a:defRPr>
            </a:lvl2pPr>
            <a:lvl3pPr marL="677219" indent="0">
              <a:buNone/>
              <a:defRPr sz="1333">
                <a:solidFill>
                  <a:schemeClr val="tx1">
                    <a:tint val="75000"/>
                  </a:schemeClr>
                </a:solidFill>
              </a:defRPr>
            </a:lvl3pPr>
            <a:lvl4pPr marL="1015829" indent="0">
              <a:buNone/>
              <a:defRPr sz="1185">
                <a:solidFill>
                  <a:schemeClr val="tx1">
                    <a:tint val="75000"/>
                  </a:schemeClr>
                </a:solidFill>
              </a:defRPr>
            </a:lvl4pPr>
            <a:lvl5pPr marL="1354437" indent="0">
              <a:buNone/>
              <a:defRPr sz="1185">
                <a:solidFill>
                  <a:schemeClr val="tx1">
                    <a:tint val="75000"/>
                  </a:schemeClr>
                </a:solidFill>
              </a:defRPr>
            </a:lvl5pPr>
            <a:lvl6pPr marL="1693047" indent="0">
              <a:buNone/>
              <a:defRPr sz="1185">
                <a:solidFill>
                  <a:schemeClr val="tx1">
                    <a:tint val="75000"/>
                  </a:schemeClr>
                </a:solidFill>
              </a:defRPr>
            </a:lvl6pPr>
            <a:lvl7pPr marL="2031656" indent="0">
              <a:buNone/>
              <a:defRPr sz="1185">
                <a:solidFill>
                  <a:schemeClr val="tx1">
                    <a:tint val="75000"/>
                  </a:schemeClr>
                </a:solidFill>
              </a:defRPr>
            </a:lvl7pPr>
            <a:lvl8pPr marL="2370266" indent="0">
              <a:buNone/>
              <a:defRPr sz="1185">
                <a:solidFill>
                  <a:schemeClr val="tx1">
                    <a:tint val="75000"/>
                  </a:schemeClr>
                </a:solidFill>
              </a:defRPr>
            </a:lvl8pPr>
            <a:lvl9pPr marL="2708874" indent="0">
              <a:buNone/>
              <a:defRPr sz="118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28650" y="4767264"/>
            <a:ext cx="2057400" cy="273844"/>
          </a:xfrm>
          <a:prstGeom prst="rect">
            <a:avLst/>
          </a:prstGeom>
        </p:spPr>
        <p:txBody>
          <a:bodyPr/>
          <a:lstStyle/>
          <a:p>
            <a:fld id="{07A9CC8C-5BC0-4EF8-904A-64F5BEB2AA1E}" type="datetime1">
              <a:rPr lang="zh-CN" altLang="en-US" smtClean="0"/>
              <a:t>2017/9/18</a:t>
            </a:fld>
            <a:endParaRPr lang="zh-CN" altLang="en-US"/>
          </a:p>
        </p:txBody>
      </p:sp>
      <p:sp>
        <p:nvSpPr>
          <p:cNvPr id="5" name="页脚占位符 4"/>
          <p:cNvSpPr>
            <a:spLocks noGrp="1"/>
          </p:cNvSpPr>
          <p:nvPr>
            <p:ph type="ftr" sz="quarter" idx="11"/>
          </p:nvPr>
        </p:nvSpPr>
        <p:spPr>
          <a:xfrm>
            <a:off x="3028950" y="4767264"/>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57522" y="4179341"/>
            <a:ext cx="2057400" cy="1243613"/>
          </a:xfrm>
          <a:prstGeom prst="rect">
            <a:avLst/>
          </a:prstGeom>
        </p:spPr>
        <p:txBody>
          <a:bodyPr/>
          <a:lstStyle/>
          <a:p>
            <a:fld id="{DC947046-6B84-4C37-8F8B-11742CDB85ED}" type="slidenum">
              <a:rPr lang="zh-CN" altLang="en-US" smtClean="0"/>
              <a:t>‹#›</a:t>
            </a:fld>
            <a:endParaRPr lang="zh-CN" altLang="en-US"/>
          </a:p>
        </p:txBody>
      </p:sp>
      <p:pic>
        <p:nvPicPr>
          <p:cNvPr id="8" name="Picture 4" descr="C:\Users\cuiweibin\Desktop\wallhaven-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18801"/>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208736" y="1"/>
            <a:ext cx="7886700" cy="994172"/>
          </a:xfrm>
          <a:prstGeom prst="rect">
            <a:avLst/>
          </a:prstGeom>
        </p:spPr>
        <p:txBody>
          <a:bodyPr/>
          <a:lstStyle/>
          <a:p>
            <a:r>
              <a:rPr lang="zh-CN" altLang="en-US"/>
              <a:t>单击此处编辑母版标题样式</a:t>
            </a:r>
          </a:p>
        </p:txBody>
      </p:sp>
      <p:sp>
        <p:nvSpPr>
          <p:cNvPr id="7" name="日期占位符 6"/>
          <p:cNvSpPr>
            <a:spLocks noGrp="1"/>
          </p:cNvSpPr>
          <p:nvPr>
            <p:ph type="dt" sz="half" idx="10"/>
          </p:nvPr>
        </p:nvSpPr>
        <p:spPr>
          <a:xfrm>
            <a:off x="628650" y="4767263"/>
            <a:ext cx="2057400" cy="273844"/>
          </a:xfrm>
          <a:prstGeom prst="rect">
            <a:avLst/>
          </a:prstGeom>
        </p:spPr>
        <p:txBody>
          <a:bodyPr/>
          <a:lstStyle/>
          <a:p>
            <a:fld id="{9AEF6375-6779-44C9-8866-CE05EF4275D7}" type="datetimeFigureOut">
              <a:rPr lang="zh-CN" altLang="en-US" smtClean="0"/>
              <a:pPr/>
              <a:t>2017/9/18</a:t>
            </a:fld>
            <a:endParaRPr lang="zh-CN" altLang="en-US"/>
          </a:p>
        </p:txBody>
      </p:sp>
      <p:sp>
        <p:nvSpPr>
          <p:cNvPr id="8" name="页脚占位符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3844"/>
          </a:xfrm>
          <a:prstGeom prst="rect">
            <a:avLst/>
          </a:prstGeom>
        </p:spPr>
        <p:txBody>
          <a:bodyPr/>
          <a:lstStyle/>
          <a:p>
            <a:fld id="{34C4F725-C1FF-49A1-8C68-1A012119CAE2}" type="slidenum">
              <a:rPr lang="zh-CN" altLang="en-US" smtClean="0"/>
              <a:pPr/>
              <a:t>‹#›</a:t>
            </a:fld>
            <a:endParaRPr lang="zh-CN" altLang="en-US"/>
          </a:p>
        </p:txBody>
      </p:sp>
      <p:pic>
        <p:nvPicPr>
          <p:cNvPr id="12" name="Picture 4" descr="C:\Users\cuiweibin\Desktop\wallhaven-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154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pic>
        <p:nvPicPr>
          <p:cNvPr id="7" name="Picture 4" descr="C:\Users\cuiweibin\Desktop\wallhaven-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p:cNvSpPr>
            <a:spLocks noGrp="1"/>
          </p:cNvSpPr>
          <p:nvPr>
            <p:ph type="dt" sz="half" idx="10"/>
          </p:nvPr>
        </p:nvSpPr>
        <p:spPr>
          <a:xfrm>
            <a:off x="628650" y="4767263"/>
            <a:ext cx="2057400" cy="273844"/>
          </a:xfrm>
          <a:prstGeom prst="rect">
            <a:avLst/>
          </a:prstGeom>
        </p:spPr>
        <p:txBody>
          <a:bodyPr/>
          <a:lstStyle/>
          <a:p>
            <a:fld id="{9AEF6375-6779-44C9-8866-CE05EF4275D7}" type="datetimeFigureOut">
              <a:rPr lang="zh-CN" altLang="en-US" smtClean="0"/>
              <a:pPr/>
              <a:t>2017/9/18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4C4F725-C1FF-49A1-8C68-1A012119CAE2}" type="slidenum">
              <a:rPr lang="zh-CN" altLang="en-US" smtClean="0"/>
              <a:pPr/>
              <a:t>‹#›</a:t>
            </a:fld>
            <a:endParaRPr lang="zh-CN" altLang="en-US"/>
          </a:p>
        </p:txBody>
      </p:sp>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8950" y="273884"/>
            <a:ext cx="3060603" cy="3060603"/>
          </a:xfrm>
          <a:prstGeom prst="rect">
            <a:avLst/>
          </a:prstGeom>
        </p:spPr>
      </p:pic>
      <p:sp>
        <p:nvSpPr>
          <p:cNvPr id="18" name="标题 17"/>
          <p:cNvSpPr>
            <a:spLocks noGrp="1"/>
          </p:cNvSpPr>
          <p:nvPr>
            <p:ph type="title" hasCustomPrompt="1"/>
          </p:nvPr>
        </p:nvSpPr>
        <p:spPr>
          <a:xfrm>
            <a:off x="615902" y="2938642"/>
            <a:ext cx="7886700" cy="994172"/>
          </a:xfrm>
          <a:prstGeom prst="rect">
            <a:avLst/>
          </a:prstGeom>
        </p:spPr>
        <p:txBody>
          <a:bodyPr/>
          <a:lstStyle>
            <a:lvl1pPr algn="ctr">
              <a:defRPr>
                <a:solidFill>
                  <a:schemeClr val="bg1"/>
                </a:solidFill>
              </a:defRPr>
            </a:lvl1pPr>
          </a:lstStyle>
          <a:p>
            <a:r>
              <a:rPr lang="zh-CN" altLang="en-US" dirty="0"/>
              <a:t>点击添加标题</a:t>
            </a:r>
          </a:p>
        </p:txBody>
      </p:sp>
    </p:spTree>
    <p:extLst>
      <p:ext uri="{BB962C8B-B14F-4D97-AF65-F5344CB8AC3E}">
        <p14:creationId xmlns:p14="http://schemas.microsoft.com/office/powerpoint/2010/main" val="413546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66" y="4767264"/>
            <a:ext cx="2133909" cy="273844"/>
          </a:xfrm>
          <a:prstGeom prst="rect">
            <a:avLst/>
          </a:prstGeom>
        </p:spPr>
        <p:txBody>
          <a:bodyPr/>
          <a:lstStyle>
            <a:lvl1pPr>
              <a:defRPr/>
            </a:lvl1pPr>
          </a:lstStyle>
          <a:p>
            <a:pPr>
              <a:defRPr/>
            </a:pPr>
            <a:fld id="{938922CB-67DA-4451-86EA-2C271F037925}" type="datetimeFigureOut">
              <a:rPr lang="zh-CN" altLang="en-US"/>
              <a:t>2017/9/18</a:t>
            </a:fld>
            <a:endParaRPr lang="zh-CN" altLang="en-US"/>
          </a:p>
        </p:txBody>
      </p:sp>
      <p:sp>
        <p:nvSpPr>
          <p:cNvPr id="5" name="页脚占位符 4"/>
          <p:cNvSpPr>
            <a:spLocks noGrp="1"/>
          </p:cNvSpPr>
          <p:nvPr>
            <p:ph type="ftr" sz="quarter" idx="11"/>
          </p:nvPr>
        </p:nvSpPr>
        <p:spPr>
          <a:xfrm>
            <a:off x="3124653" y="4767264"/>
            <a:ext cx="2896019" cy="273844"/>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6554149" y="4767264"/>
            <a:ext cx="2133909" cy="273844"/>
          </a:xfrm>
          <a:prstGeom prst="rect">
            <a:avLst/>
          </a:prstGeom>
        </p:spPr>
        <p:txBody>
          <a:bodyPr/>
          <a:lstStyle>
            <a:lvl1pPr>
              <a:defRPr/>
            </a:lvl1pPr>
          </a:lstStyle>
          <a:p>
            <a:pPr>
              <a:defRPr/>
            </a:pPr>
            <a:fld id="{889DA0D8-2A6A-489A-BAB7-41C56C02090F}" type="slidenum">
              <a:rPr lang="zh-CN" altLang="en-US"/>
              <a:t>‹#›</a:t>
            </a:fld>
            <a:endParaRPr lang="zh-CN" altLang="en-US"/>
          </a:p>
        </p:txBody>
      </p:sp>
    </p:spTree>
    <p:extLst>
      <p:ext uri="{BB962C8B-B14F-4D97-AF65-F5344CB8AC3E}">
        <p14:creationId xmlns:p14="http://schemas.microsoft.com/office/powerpoint/2010/main" val="3093414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63EF827-1BD6-445C-A6B7-6D4A01FF6016}" type="datetimeFigureOut">
              <a:rPr lang="zh-CN" altLang="en-US" smtClean="0"/>
              <a:t>2017/9/18</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4637"/>
          </a:xfrm>
          <a:prstGeom prst="rect">
            <a:avLst/>
          </a:prstGeom>
        </p:spPr>
        <p:txBody>
          <a:bodyPr/>
          <a:lstStyle/>
          <a:p>
            <a:fld id="{E8710225-29AD-4EA5-BF6E-08FA7C37BEEA}" type="slidenum">
              <a:rPr lang="zh-CN" altLang="en-US" smtClean="0"/>
              <a:t>‹#›</a:t>
            </a:fld>
            <a:endParaRPr lang="zh-CN" altLang="en-US"/>
          </a:p>
        </p:txBody>
      </p:sp>
    </p:spTree>
    <p:extLst>
      <p:ext uri="{BB962C8B-B14F-4D97-AF65-F5344CB8AC3E}">
        <p14:creationId xmlns:p14="http://schemas.microsoft.com/office/powerpoint/2010/main" val="545532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6457950" y="4744541"/>
            <a:ext cx="2057400" cy="273844"/>
          </a:xfrm>
        </p:spPr>
        <p:txBody>
          <a:bodyPr/>
          <a:lstStyle/>
          <a:p>
            <a:fld id="{DC947046-6B84-4C37-8F8B-11742CDB85ED}" type="slidenum">
              <a:rPr lang="zh-CN" altLang="en-US" smtClean="0">
                <a:solidFill>
                  <a:prstClr val="black">
                    <a:lumMod val="85000"/>
                    <a:lumOff val="15000"/>
                  </a:prstClr>
                </a:solidFill>
              </a:rPr>
              <a:pPr/>
              <a:t>‹#›</a:t>
            </a:fld>
            <a:endParaRPr lang="zh-CN" altLang="en-US" dirty="0">
              <a:solidFill>
                <a:prstClr val="black">
                  <a:lumMod val="85000"/>
                  <a:lumOff val="15000"/>
                </a:prstClr>
              </a:solidFill>
            </a:endParaRPr>
          </a:p>
        </p:txBody>
      </p:sp>
      <p:sp>
        <p:nvSpPr>
          <p:cNvPr id="2" name="标题 1"/>
          <p:cNvSpPr>
            <a:spLocks noGrp="1"/>
          </p:cNvSpPr>
          <p:nvPr>
            <p:ph type="ctrTitle"/>
          </p:nvPr>
        </p:nvSpPr>
        <p:spPr>
          <a:xfrm>
            <a:off x="1143001" y="841773"/>
            <a:ext cx="6858000" cy="1790700"/>
          </a:xfrm>
        </p:spPr>
        <p:txBody>
          <a:bodyPr anchor="b">
            <a:normAutofit/>
          </a:bodyPr>
          <a:lstStyle>
            <a:lvl1pPr algn="ctr">
              <a:defRPr sz="3386"/>
            </a:lvl1pPr>
          </a:lstStyle>
          <a:p>
            <a:r>
              <a:rPr lang="zh-CN" altLang="en-US" dirty="0"/>
              <a:t>单击此处编辑母版标题样式</a:t>
            </a:r>
          </a:p>
        </p:txBody>
      </p:sp>
      <p:sp>
        <p:nvSpPr>
          <p:cNvPr id="3" name="副标题 2"/>
          <p:cNvSpPr>
            <a:spLocks noGrp="1"/>
          </p:cNvSpPr>
          <p:nvPr>
            <p:ph type="subTitle" idx="1"/>
          </p:nvPr>
        </p:nvSpPr>
        <p:spPr>
          <a:xfrm>
            <a:off x="1143001" y="2701528"/>
            <a:ext cx="6858000" cy="1241822"/>
          </a:xfrm>
        </p:spPr>
        <p:txBody>
          <a:bodyPr/>
          <a:lstStyle>
            <a:lvl1pPr marL="0" indent="0" algn="r">
              <a:buNone/>
              <a:defRPr sz="1778">
                <a:solidFill>
                  <a:schemeClr val="bg1">
                    <a:lumMod val="75000"/>
                  </a:schemeClr>
                </a:solidFill>
              </a:defRPr>
            </a:lvl1pPr>
            <a:lvl2pPr marL="338618" indent="0" algn="ctr">
              <a:buNone/>
              <a:defRPr sz="1482"/>
            </a:lvl2pPr>
            <a:lvl3pPr marL="677236" indent="0" algn="ctr">
              <a:buNone/>
              <a:defRPr sz="1333"/>
            </a:lvl3pPr>
            <a:lvl4pPr marL="1015854" indent="0" algn="ctr">
              <a:buNone/>
              <a:defRPr sz="1185"/>
            </a:lvl4pPr>
            <a:lvl5pPr marL="1354471" indent="0" algn="ctr">
              <a:buNone/>
              <a:defRPr sz="1185"/>
            </a:lvl5pPr>
            <a:lvl6pPr marL="1693089" indent="0" algn="ctr">
              <a:buNone/>
              <a:defRPr sz="1185"/>
            </a:lvl6pPr>
            <a:lvl7pPr marL="2031707" indent="0" algn="ctr">
              <a:buNone/>
              <a:defRPr sz="1185"/>
            </a:lvl7pPr>
            <a:lvl8pPr marL="2370325" indent="0" algn="ctr">
              <a:buNone/>
              <a:defRPr sz="1185"/>
            </a:lvl8pPr>
            <a:lvl9pPr marL="2708942" indent="0" algn="ctr">
              <a:buNone/>
              <a:defRPr sz="1185"/>
            </a:lvl9pPr>
          </a:lstStyle>
          <a:p>
            <a:r>
              <a:rPr lang="zh-CN" altLang="en-US" dirty="0"/>
              <a:t>单击此处编辑母版副标题样式</a:t>
            </a:r>
          </a:p>
        </p:txBody>
      </p:sp>
      <p:sp>
        <p:nvSpPr>
          <p:cNvPr id="4" name="日期占位符 3"/>
          <p:cNvSpPr>
            <a:spLocks noGrp="1"/>
          </p:cNvSpPr>
          <p:nvPr>
            <p:ph type="dt" sz="half" idx="10"/>
          </p:nvPr>
        </p:nvSpPr>
        <p:spPr>
          <a:xfrm>
            <a:off x="628650" y="4744541"/>
            <a:ext cx="2057400" cy="273844"/>
          </a:xfrm>
        </p:spPr>
        <p:txBody>
          <a:bodyPr/>
          <a:lstStyle/>
          <a:p>
            <a:fld id="{04F1845C-6661-4925-9A0E-EACF584FBBE6}"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a:xfrm>
            <a:off x="3028950" y="4744541"/>
            <a:ext cx="3086100" cy="273844"/>
          </a:xfrm>
        </p:spPr>
        <p:txBody>
          <a:bodyPr/>
          <a:lstStyle/>
          <a:p>
            <a:endParaRPr lang="zh-CN" altLang="en-US">
              <a:solidFill>
                <a:prstClr val="white"/>
              </a:solidFill>
            </a:endParaRPr>
          </a:p>
        </p:txBody>
      </p:sp>
      <p:pic>
        <p:nvPicPr>
          <p:cNvPr id="7" name="Picture 2" descr="C:\Users\cuiweibin\Desktop\0816修正版新中高考彩三折页-转曲-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6275" y="263220"/>
            <a:ext cx="2856700" cy="578553"/>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userDrawn="1"/>
        </p:nvSpPr>
        <p:spPr>
          <a:xfrm>
            <a:off x="17146680" y="19049297"/>
            <a:ext cx="253993" cy="243080"/>
          </a:xfrm>
          <a:prstGeom prst="rect">
            <a:avLst/>
          </a:prstGeom>
          <a:solidFill>
            <a:srgbClr val="53C3B0"/>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
        <p:nvSpPr>
          <p:cNvPr id="11" name="矩形 10"/>
          <p:cNvSpPr/>
          <p:nvPr userDrawn="1"/>
        </p:nvSpPr>
        <p:spPr>
          <a:xfrm>
            <a:off x="25651553" y="19049297"/>
            <a:ext cx="253993" cy="243080"/>
          </a:xfrm>
          <a:prstGeom prst="rect">
            <a:avLst/>
          </a:prstGeom>
          <a:solidFill>
            <a:srgbClr val="317FB7"/>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
        <p:nvSpPr>
          <p:cNvPr id="12" name="矩形 11"/>
          <p:cNvSpPr/>
          <p:nvPr userDrawn="1"/>
        </p:nvSpPr>
        <p:spPr>
          <a:xfrm>
            <a:off x="-61386" y="5114957"/>
            <a:ext cx="2329731" cy="90097"/>
          </a:xfrm>
          <a:prstGeom prst="rect">
            <a:avLst/>
          </a:prstGeom>
          <a:solidFill>
            <a:srgbClr val="F49022"/>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
        <p:nvSpPr>
          <p:cNvPr id="13" name="矩形 12"/>
          <p:cNvSpPr/>
          <p:nvPr userDrawn="1"/>
        </p:nvSpPr>
        <p:spPr>
          <a:xfrm>
            <a:off x="2258141" y="5114957"/>
            <a:ext cx="2367241" cy="90097"/>
          </a:xfrm>
          <a:prstGeom prst="rect">
            <a:avLst/>
          </a:prstGeom>
          <a:solidFill>
            <a:srgbClr val="EE3636"/>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
        <p:nvSpPr>
          <p:cNvPr id="14" name="矩形 13"/>
          <p:cNvSpPr/>
          <p:nvPr userDrawn="1"/>
        </p:nvSpPr>
        <p:spPr>
          <a:xfrm>
            <a:off x="4608003" y="5114957"/>
            <a:ext cx="2329731" cy="90097"/>
          </a:xfrm>
          <a:prstGeom prst="rect">
            <a:avLst/>
          </a:prstGeom>
          <a:solidFill>
            <a:srgbClr val="53C3B0"/>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
        <p:nvSpPr>
          <p:cNvPr id="15" name="矩形 14"/>
          <p:cNvSpPr/>
          <p:nvPr userDrawn="1"/>
        </p:nvSpPr>
        <p:spPr>
          <a:xfrm>
            <a:off x="6937734" y="5114957"/>
            <a:ext cx="2367241" cy="90097"/>
          </a:xfrm>
          <a:prstGeom prst="rect">
            <a:avLst/>
          </a:prstGeom>
          <a:solidFill>
            <a:srgbClr val="317FB7"/>
          </a:solidFill>
          <a:ln>
            <a:noFill/>
          </a:ln>
        </p:spPr>
        <p:style>
          <a:lnRef idx="2">
            <a:schemeClr val="accent1">
              <a:shade val="50000"/>
            </a:schemeClr>
          </a:lnRef>
          <a:fillRef idx="1">
            <a:schemeClr val="accent1"/>
          </a:fillRef>
          <a:effectRef idx="0">
            <a:schemeClr val="accent1"/>
          </a:effectRef>
          <a:fontRef idx="minor">
            <a:schemeClr val="lt1"/>
          </a:fontRef>
        </p:style>
        <p:txBody>
          <a:bodyPr lIns="341371" tIns="170686" rIns="341371" bIns="170686" rtlCol="0" anchor="ctr"/>
          <a:lstStyle/>
          <a:p>
            <a:pPr algn="ctr" defTabSz="682654"/>
            <a:endParaRPr lang="zh-CN" altLang="en-US" sz="1344" dirty="0">
              <a:solidFill>
                <a:prstClr val="white"/>
              </a:solidFill>
              <a:ea typeface="等线" panose="02010600030101010101" pitchFamily="2" charset="-122"/>
            </a:endParaRPr>
          </a:p>
        </p:txBody>
      </p:sp>
    </p:spTree>
    <p:extLst>
      <p:ext uri="{BB962C8B-B14F-4D97-AF65-F5344CB8AC3E}">
        <p14:creationId xmlns:p14="http://schemas.microsoft.com/office/powerpoint/2010/main" val="1965716346"/>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lvl1pPr>
              <a:defRPr>
                <a:solidFill>
                  <a:schemeClr val="tx1">
                    <a:lumMod val="85000"/>
                    <a:lumOff val="15000"/>
                  </a:schemeClr>
                </a:solidFill>
              </a:defRPr>
            </a:lvl1pPr>
          </a:lstStyle>
          <a:p>
            <a:fld id="{DC947046-6B84-4C37-8F8B-11742CDB85ED}" type="slidenum">
              <a:rPr lang="zh-CN" altLang="en-US" smtClean="0">
                <a:solidFill>
                  <a:prstClr val="black">
                    <a:lumMod val="85000"/>
                    <a:lumOff val="15000"/>
                  </a:prstClr>
                </a:solidFill>
              </a:rPr>
              <a:pPr/>
              <a:t>‹#›</a:t>
            </a:fld>
            <a:endParaRPr lang="zh-CN" altLang="en-US" dirty="0">
              <a:solidFill>
                <a:prstClr val="black">
                  <a:lumMod val="85000"/>
                  <a:lumOff val="15000"/>
                </a:prstClr>
              </a:solidFill>
            </a:endParaRPr>
          </a:p>
        </p:txBody>
      </p:sp>
      <p:sp>
        <p:nvSpPr>
          <p:cNvPr id="2" name="标题 1"/>
          <p:cNvSpPr>
            <a:spLocks noGrp="1"/>
          </p:cNvSpPr>
          <p:nvPr>
            <p:ph type="title"/>
          </p:nvPr>
        </p:nvSpPr>
        <p:spPr/>
        <p:txBody>
          <a:bodyPr>
            <a:normAutofit/>
          </a:bodyPr>
          <a:lstStyle>
            <a:lvl1pPr>
              <a:defRPr sz="2540"/>
            </a:lvl1pPr>
          </a:lstStyle>
          <a:p>
            <a:r>
              <a:rPr lang="zh-CN" altLang="en-US"/>
              <a:t>单击此处编辑母版标题样式</a:t>
            </a:r>
          </a:p>
        </p:txBody>
      </p:sp>
      <p:sp>
        <p:nvSpPr>
          <p:cNvPr id="3" name="内容占位符 2"/>
          <p:cNvSpPr>
            <a:spLocks noGrp="1"/>
          </p:cNvSpPr>
          <p:nvPr>
            <p:ph idx="1"/>
          </p:nvPr>
        </p:nvSpPr>
        <p:spPr/>
        <p:txBody>
          <a:bodyPr>
            <a:normAutofit/>
          </a:bodyPr>
          <a:lstStyle>
            <a:lvl1pPr>
              <a:defRPr sz="1693"/>
            </a:lvl1pPr>
            <a:lvl2pPr>
              <a:defRPr sz="1411"/>
            </a:lvl2pPr>
            <a:lvl3pPr>
              <a:defRPr sz="1270"/>
            </a:lvl3pPr>
            <a:lvl4pPr>
              <a:defRPr sz="1129"/>
            </a:lvl4pPr>
            <a:lvl5pPr>
              <a:defRPr sz="1129"/>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AA98BB5-BCFA-43FC-847D-6BE44FA5BCC4}"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7" name="出自【趣你的PPT】(微信:qunideppt)：最优质的PPT资源库"/>
          <p:cNvSpPr/>
          <p:nvPr userDrawn="1"/>
        </p:nvSpPr>
        <p:spPr>
          <a:xfrm>
            <a:off x="0" y="476139"/>
            <a:ext cx="265816" cy="572765"/>
          </a:xfrm>
          <a:prstGeom prst="rect">
            <a:avLst/>
          </a:prstGeom>
          <a:solidFill>
            <a:srgbClr val="E841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
        <p:nvSpPr>
          <p:cNvPr id="8" name="出自【趣你的PPT】(微信:qunideppt)：最优质的PPT资源库"/>
          <p:cNvSpPr/>
          <p:nvPr userDrawn="1"/>
        </p:nvSpPr>
        <p:spPr>
          <a:xfrm>
            <a:off x="407414" y="476139"/>
            <a:ext cx="79637" cy="572765"/>
          </a:xfrm>
          <a:prstGeom prst="rect">
            <a:avLst/>
          </a:prstGeom>
          <a:solidFill>
            <a:srgbClr val="E841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Tree>
    <p:extLst>
      <p:ext uri="{BB962C8B-B14F-4D97-AF65-F5344CB8AC3E}">
        <p14:creationId xmlns:p14="http://schemas.microsoft.com/office/powerpoint/2010/main" val="4023512511"/>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144001" cy="5153711"/>
          </a:xfrm>
          <a:prstGeom prst="rect">
            <a:avLst/>
          </a:prstGeom>
        </p:spPr>
      </p:pic>
    </p:spTree>
    <p:extLst>
      <p:ext uri="{BB962C8B-B14F-4D97-AF65-F5344CB8AC3E}">
        <p14:creationId xmlns:p14="http://schemas.microsoft.com/office/powerpoint/2010/main" val="1344001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
        <p:nvSpPr>
          <p:cNvPr id="2" name="标题 1"/>
          <p:cNvSpPr>
            <a:spLocks noGrp="1"/>
          </p:cNvSpPr>
          <p:nvPr>
            <p:ph type="title"/>
          </p:nvPr>
        </p:nvSpPr>
        <p:spPr/>
        <p:txBody>
          <a:bodyPr>
            <a:normAutofit/>
          </a:bodyPr>
          <a:lstStyle>
            <a:lvl1pPr>
              <a:defRPr sz="2540"/>
            </a:lvl1pPr>
          </a:lstStyle>
          <a:p>
            <a:r>
              <a:rPr lang="zh-CN" altLang="en-US"/>
              <a:t>单击此处编辑母版标题样式</a:t>
            </a:r>
          </a:p>
        </p:txBody>
      </p:sp>
      <p:sp>
        <p:nvSpPr>
          <p:cNvPr id="3" name="内容占位符 2"/>
          <p:cNvSpPr>
            <a:spLocks noGrp="1"/>
          </p:cNvSpPr>
          <p:nvPr>
            <p:ph idx="1"/>
          </p:nvPr>
        </p:nvSpPr>
        <p:spPr/>
        <p:txBody>
          <a:bodyPr>
            <a:normAutofit/>
          </a:bodyPr>
          <a:lstStyle>
            <a:lvl1pPr>
              <a:defRPr sz="1693"/>
            </a:lvl1pPr>
            <a:lvl2pPr>
              <a:defRPr sz="1411"/>
            </a:lvl2pPr>
            <a:lvl3pPr>
              <a:defRPr sz="1270"/>
            </a:lvl3pPr>
            <a:lvl4pPr>
              <a:defRPr sz="1129"/>
            </a:lvl4pPr>
            <a:lvl5pPr>
              <a:defRPr sz="1129"/>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CAF9B58-10FE-4878-AEE1-1DC1C29BC41E}"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7" name="出自【趣你的PPT】(微信:qunideppt)：最优质的PPT资源库"/>
          <p:cNvSpPr/>
          <p:nvPr userDrawn="1"/>
        </p:nvSpPr>
        <p:spPr>
          <a:xfrm>
            <a:off x="0" y="476139"/>
            <a:ext cx="265816" cy="572765"/>
          </a:xfrm>
          <a:prstGeom prst="rect">
            <a:avLst/>
          </a:prstGeom>
          <a:solidFill>
            <a:srgbClr val="F49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
        <p:nvSpPr>
          <p:cNvPr id="8" name="出自【趣你的PPT】(微信:qunideppt)：最优质的PPT资源库"/>
          <p:cNvSpPr/>
          <p:nvPr userDrawn="1"/>
        </p:nvSpPr>
        <p:spPr>
          <a:xfrm>
            <a:off x="407414" y="476139"/>
            <a:ext cx="79637" cy="572765"/>
          </a:xfrm>
          <a:prstGeom prst="rect">
            <a:avLst/>
          </a:prstGeom>
          <a:solidFill>
            <a:srgbClr val="F49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Tree>
    <p:extLst>
      <p:ext uri="{BB962C8B-B14F-4D97-AF65-F5344CB8AC3E}">
        <p14:creationId xmlns:p14="http://schemas.microsoft.com/office/powerpoint/2010/main" val="2601503153"/>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
        <p:nvSpPr>
          <p:cNvPr id="2" name="标题 1"/>
          <p:cNvSpPr>
            <a:spLocks noGrp="1"/>
          </p:cNvSpPr>
          <p:nvPr>
            <p:ph type="title"/>
          </p:nvPr>
        </p:nvSpPr>
        <p:spPr/>
        <p:txBody>
          <a:bodyPr>
            <a:normAutofit/>
          </a:bodyPr>
          <a:lstStyle>
            <a:lvl1pPr>
              <a:defRPr sz="2540"/>
            </a:lvl1pPr>
          </a:lstStyle>
          <a:p>
            <a:r>
              <a:rPr lang="zh-CN" altLang="en-US"/>
              <a:t>单击此处编辑母版标题样式</a:t>
            </a:r>
          </a:p>
        </p:txBody>
      </p:sp>
      <p:sp>
        <p:nvSpPr>
          <p:cNvPr id="3" name="内容占位符 2"/>
          <p:cNvSpPr>
            <a:spLocks noGrp="1"/>
          </p:cNvSpPr>
          <p:nvPr>
            <p:ph idx="1"/>
          </p:nvPr>
        </p:nvSpPr>
        <p:spPr/>
        <p:txBody>
          <a:bodyPr>
            <a:normAutofit/>
          </a:bodyPr>
          <a:lstStyle>
            <a:lvl1pPr>
              <a:defRPr sz="1693"/>
            </a:lvl1pPr>
            <a:lvl2pPr>
              <a:defRPr sz="1411"/>
            </a:lvl2pPr>
            <a:lvl3pPr>
              <a:defRPr sz="1270"/>
            </a:lvl3pPr>
            <a:lvl4pPr>
              <a:defRPr sz="1129"/>
            </a:lvl4pPr>
            <a:lvl5pPr>
              <a:defRPr sz="1129"/>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E80312B-678B-4124-93C4-4BAD159C2BCA}"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7" name="出自【趣你的PPT】(微信:qunideppt)：最优质的PPT资源库"/>
          <p:cNvSpPr/>
          <p:nvPr userDrawn="1"/>
        </p:nvSpPr>
        <p:spPr>
          <a:xfrm>
            <a:off x="0" y="476139"/>
            <a:ext cx="265816" cy="572765"/>
          </a:xfrm>
          <a:prstGeom prst="rect">
            <a:avLst/>
          </a:prstGeom>
          <a:solidFill>
            <a:srgbClr val="53C3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
        <p:nvSpPr>
          <p:cNvPr id="8" name="出自【趣你的PPT】(微信:qunideppt)：最优质的PPT资源库"/>
          <p:cNvSpPr/>
          <p:nvPr userDrawn="1"/>
        </p:nvSpPr>
        <p:spPr>
          <a:xfrm>
            <a:off x="407414" y="476139"/>
            <a:ext cx="79637" cy="572765"/>
          </a:xfrm>
          <a:prstGeom prst="rect">
            <a:avLst/>
          </a:prstGeom>
          <a:solidFill>
            <a:srgbClr val="53C3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2654">
              <a:defRPr/>
            </a:pPr>
            <a:endParaRPr lang="zh-CN" altLang="en-US" sz="26390" dirty="0">
              <a:solidFill>
                <a:prstClr val="white"/>
              </a:solidFill>
              <a:ea typeface="等线" panose="02010600030101010101" pitchFamily="2" charset="-122"/>
            </a:endParaRPr>
          </a:p>
        </p:txBody>
      </p:sp>
    </p:spTree>
    <p:extLst>
      <p:ext uri="{BB962C8B-B14F-4D97-AF65-F5344CB8AC3E}">
        <p14:creationId xmlns:p14="http://schemas.microsoft.com/office/powerpoint/2010/main" val="3302290949"/>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normAutofit/>
          </a:bodyPr>
          <a:lstStyle>
            <a:lvl1pPr>
              <a:defRPr sz="3386"/>
            </a:lvl1pPr>
          </a:lstStyle>
          <a:p>
            <a:r>
              <a:rPr lang="zh-CN" altLang="en-US" dirty="0"/>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778">
                <a:solidFill>
                  <a:schemeClr val="tx1">
                    <a:tint val="75000"/>
                  </a:schemeClr>
                </a:solidFill>
              </a:defRPr>
            </a:lvl1pPr>
            <a:lvl2pPr marL="338618" indent="0">
              <a:buNone/>
              <a:defRPr sz="1482">
                <a:solidFill>
                  <a:schemeClr val="tx1">
                    <a:tint val="75000"/>
                  </a:schemeClr>
                </a:solidFill>
              </a:defRPr>
            </a:lvl2pPr>
            <a:lvl3pPr marL="677236" indent="0">
              <a:buNone/>
              <a:defRPr sz="1333">
                <a:solidFill>
                  <a:schemeClr val="tx1">
                    <a:tint val="75000"/>
                  </a:schemeClr>
                </a:solidFill>
              </a:defRPr>
            </a:lvl3pPr>
            <a:lvl4pPr marL="1015854" indent="0">
              <a:buNone/>
              <a:defRPr sz="1185">
                <a:solidFill>
                  <a:schemeClr val="tx1">
                    <a:tint val="75000"/>
                  </a:schemeClr>
                </a:solidFill>
              </a:defRPr>
            </a:lvl4pPr>
            <a:lvl5pPr marL="1354471" indent="0">
              <a:buNone/>
              <a:defRPr sz="1185">
                <a:solidFill>
                  <a:schemeClr val="tx1">
                    <a:tint val="75000"/>
                  </a:schemeClr>
                </a:solidFill>
              </a:defRPr>
            </a:lvl5pPr>
            <a:lvl6pPr marL="1693089" indent="0">
              <a:buNone/>
              <a:defRPr sz="1185">
                <a:solidFill>
                  <a:schemeClr val="tx1">
                    <a:tint val="75000"/>
                  </a:schemeClr>
                </a:solidFill>
              </a:defRPr>
            </a:lvl6pPr>
            <a:lvl7pPr marL="2031707" indent="0">
              <a:buNone/>
              <a:defRPr sz="1185">
                <a:solidFill>
                  <a:schemeClr val="tx1">
                    <a:tint val="75000"/>
                  </a:schemeClr>
                </a:solidFill>
              </a:defRPr>
            </a:lvl7pPr>
            <a:lvl8pPr marL="2370325" indent="0">
              <a:buNone/>
              <a:defRPr sz="1185">
                <a:solidFill>
                  <a:schemeClr val="tx1">
                    <a:tint val="75000"/>
                  </a:schemeClr>
                </a:solidFill>
              </a:defRPr>
            </a:lvl8pPr>
            <a:lvl9pPr marL="2708942" indent="0">
              <a:buNone/>
              <a:defRPr sz="118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7A9CC8C-5BC0-4EF8-904A-64F5BEB2AA1E}"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6" name="灯片编号占位符 5"/>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3935906613"/>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F7FB2AB-FDAB-4181-926C-6F6B85450423}" type="datetime1">
              <a:rPr lang="zh-CN" altLang="en-US" smtClean="0">
                <a:solidFill>
                  <a:prstClr val="white"/>
                </a:solidFill>
              </a:rPr>
              <a:pPr/>
              <a:t>2017/9/18</a:t>
            </a:fld>
            <a:endParaRPr lang="zh-CN" altLang="en-US">
              <a:solidFill>
                <a:prstClr val="white"/>
              </a:solidFill>
            </a:endParaRPr>
          </a:p>
        </p:txBody>
      </p:sp>
      <p:sp>
        <p:nvSpPr>
          <p:cNvPr id="6" name="页脚占位符 5"/>
          <p:cNvSpPr>
            <a:spLocks noGrp="1"/>
          </p:cNvSpPr>
          <p:nvPr>
            <p:ph type="ftr" sz="quarter" idx="11"/>
          </p:nvPr>
        </p:nvSpPr>
        <p:spPr/>
        <p:txBody>
          <a:bodyPr/>
          <a:lstStyle/>
          <a:p>
            <a:endParaRPr lang="zh-CN" altLang="en-US">
              <a:solidFill>
                <a:prstClr val="white"/>
              </a:solidFill>
            </a:endParaRPr>
          </a:p>
        </p:txBody>
      </p:sp>
      <p:sp>
        <p:nvSpPr>
          <p:cNvPr id="7" name="灯片编号占位符 6"/>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307117042"/>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fld id="{C1525F89-8A3F-4DED-907D-8998F0A36DCA}" type="datetime1">
              <a:rPr lang="zh-CN" altLang="en-US" smtClean="0">
                <a:solidFill>
                  <a:prstClr val="white"/>
                </a:solidFill>
              </a:rPr>
              <a:pPr/>
              <a:t>2017/9/18</a:t>
            </a:fld>
            <a:endParaRPr lang="zh-CN" altLang="en-US">
              <a:solidFill>
                <a:prstClr val="white"/>
              </a:solidFill>
            </a:endParaRPr>
          </a:p>
        </p:txBody>
      </p:sp>
      <p:sp>
        <p:nvSpPr>
          <p:cNvPr id="8" name="页脚占位符 7"/>
          <p:cNvSpPr>
            <a:spLocks noGrp="1"/>
          </p:cNvSpPr>
          <p:nvPr>
            <p:ph type="ftr" sz="quarter" idx="11"/>
          </p:nvPr>
        </p:nvSpPr>
        <p:spPr/>
        <p:txBody>
          <a:bodyPr/>
          <a:lstStyle/>
          <a:p>
            <a:endParaRPr lang="zh-CN" altLang="en-US">
              <a:solidFill>
                <a:prstClr val="white"/>
              </a:solidFill>
            </a:endParaRPr>
          </a:p>
        </p:txBody>
      </p:sp>
      <p:sp>
        <p:nvSpPr>
          <p:cNvPr id="9" name="灯片编号占位符 8"/>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pic>
        <p:nvPicPr>
          <p:cNvPr id="14"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946" y="1319273"/>
            <a:ext cx="4060679" cy="4059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标题 1"/>
          <p:cNvSpPr>
            <a:spLocks noGrp="1"/>
          </p:cNvSpPr>
          <p:nvPr>
            <p:ph type="title"/>
          </p:nvPr>
        </p:nvSpPr>
        <p:spPr>
          <a:xfrm>
            <a:off x="3875671" y="727869"/>
            <a:ext cx="4772437" cy="871161"/>
          </a:xfrm>
        </p:spPr>
        <p:txBody>
          <a:bodyPr anchor="b">
            <a:normAutofit/>
          </a:bodyPr>
          <a:lstStyle>
            <a:lvl1pPr>
              <a:defRPr sz="2822"/>
            </a:lvl1pPr>
          </a:lstStyle>
          <a:p>
            <a:r>
              <a:rPr lang="zh-CN" altLang="en-US" dirty="0"/>
              <a:t>单击此处编辑母版标题样式</a:t>
            </a:r>
          </a:p>
        </p:txBody>
      </p:sp>
    </p:spTree>
    <p:extLst>
      <p:ext uri="{BB962C8B-B14F-4D97-AF65-F5344CB8AC3E}">
        <p14:creationId xmlns:p14="http://schemas.microsoft.com/office/powerpoint/2010/main" val="892586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80CE7BA-7041-436A-8DCE-0C7BAA4AF436}" type="datetime1">
              <a:rPr lang="zh-CN" altLang="en-US" smtClean="0">
                <a:solidFill>
                  <a:prstClr val="white"/>
                </a:solidFill>
              </a:rPr>
              <a:pPr/>
              <a:t>2017/9/18</a:t>
            </a:fld>
            <a:endParaRPr lang="zh-CN" altLang="en-US">
              <a:solidFill>
                <a:prstClr val="white"/>
              </a:solidFill>
            </a:endParaRPr>
          </a:p>
        </p:txBody>
      </p:sp>
      <p:sp>
        <p:nvSpPr>
          <p:cNvPr id="4" name="页脚占位符 3"/>
          <p:cNvSpPr>
            <a:spLocks noGrp="1"/>
          </p:cNvSpPr>
          <p:nvPr>
            <p:ph type="ftr" sz="quarter" idx="11"/>
          </p:nvPr>
        </p:nvSpPr>
        <p:spPr/>
        <p:txBody>
          <a:bodyPr/>
          <a:lstStyle/>
          <a:p>
            <a:endParaRPr lang="zh-CN" altLang="en-US">
              <a:solidFill>
                <a:prstClr val="white"/>
              </a:solidFill>
            </a:endParaRPr>
          </a:p>
        </p:txBody>
      </p:sp>
      <p:sp>
        <p:nvSpPr>
          <p:cNvPr id="5" name="灯片编号占位符 4"/>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873662851"/>
      </p:ext>
    </p:extLst>
  </p:cSld>
  <p:clrMapOvr>
    <a:masterClrMapping/>
  </p:clrMapOvr>
  <p:transition spd="slow">
    <p:cove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321F0BB-B3EB-4C6D-B084-A6F541ECDF41}" type="datetime1">
              <a:rPr lang="zh-CN" altLang="en-US" smtClean="0">
                <a:solidFill>
                  <a:prstClr val="white"/>
                </a:solidFill>
              </a:rPr>
              <a:pPr/>
              <a:t>2017/9/18</a:t>
            </a:fld>
            <a:endParaRPr lang="zh-CN" altLang="en-US">
              <a:solidFill>
                <a:prstClr val="white"/>
              </a:solidFill>
            </a:endParaRPr>
          </a:p>
        </p:txBody>
      </p:sp>
      <p:sp>
        <p:nvSpPr>
          <p:cNvPr id="4" name="页脚占位符 3"/>
          <p:cNvSpPr>
            <a:spLocks noGrp="1"/>
          </p:cNvSpPr>
          <p:nvPr>
            <p:ph type="ftr" sz="quarter" idx="11"/>
          </p:nvPr>
        </p:nvSpPr>
        <p:spPr/>
        <p:txBody>
          <a:bodyPr/>
          <a:lstStyle/>
          <a:p>
            <a:endParaRPr lang="zh-CN" altLang="en-US">
              <a:solidFill>
                <a:prstClr val="white"/>
              </a:solidFill>
            </a:endParaRPr>
          </a:p>
        </p:txBody>
      </p:sp>
      <p:sp>
        <p:nvSpPr>
          <p:cNvPr id="5" name="灯片编号占位符 4"/>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2599917828"/>
      </p:ext>
    </p:extLst>
  </p:cSld>
  <p:clrMapOvr>
    <a:masterClrMapping/>
  </p:clrMapOvr>
  <p:transition spd="slow">
    <p:cov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ADCC8E6-10D8-454C-9340-21222072EA7C}" type="datetime1">
              <a:rPr lang="zh-CN" altLang="en-US" smtClean="0">
                <a:solidFill>
                  <a:prstClr val="white"/>
                </a:solidFill>
              </a:rPr>
              <a:pPr/>
              <a:t>2017/9/18</a:t>
            </a:fld>
            <a:endParaRPr lang="zh-CN" altLang="en-US">
              <a:solidFill>
                <a:prstClr val="white"/>
              </a:solidFill>
            </a:endParaRPr>
          </a:p>
        </p:txBody>
      </p:sp>
      <p:sp>
        <p:nvSpPr>
          <p:cNvPr id="3" name="页脚占位符 2"/>
          <p:cNvSpPr>
            <a:spLocks noGrp="1"/>
          </p:cNvSpPr>
          <p:nvPr>
            <p:ph type="ftr" sz="quarter" idx="11"/>
          </p:nvPr>
        </p:nvSpPr>
        <p:spPr/>
        <p:txBody>
          <a:bodyPr/>
          <a:lstStyle/>
          <a:p>
            <a:endParaRPr lang="zh-CN" altLang="en-US">
              <a:solidFill>
                <a:prstClr val="white"/>
              </a:solidFill>
            </a:endParaRPr>
          </a:p>
        </p:txBody>
      </p:sp>
      <p:sp>
        <p:nvSpPr>
          <p:cNvPr id="4" name="灯片编号占位符 3"/>
          <p:cNvSpPr>
            <a:spLocks noGrp="1"/>
          </p:cNvSpPr>
          <p:nvPr>
            <p:ph type="sldNum" sz="quarter" idx="12"/>
          </p:nvPr>
        </p:nvSpPr>
        <p:spPr>
          <a:xfrm>
            <a:off x="6857522" y="4183555"/>
            <a:ext cx="2057400" cy="1243613"/>
          </a:xfrm>
        </p:spPr>
        <p:txBody>
          <a:bodyPr/>
          <a:lstStyle>
            <a:lvl1pPr>
              <a:defRPr>
                <a:solidFill>
                  <a:schemeClr val="tx1">
                    <a:lumMod val="75000"/>
                    <a:lumOff val="25000"/>
                  </a:schemeClr>
                </a:solidFill>
              </a:defRPr>
            </a:lvl1pPr>
          </a:lstStyle>
          <a:p>
            <a:fld id="{DC947046-6B84-4C37-8F8B-11742CDB85ED}" type="slidenum">
              <a:rPr lang="zh-CN" altLang="en-US" smtClean="0">
                <a:solidFill>
                  <a:prstClr val="black">
                    <a:lumMod val="75000"/>
                    <a:lumOff val="25000"/>
                  </a:prstClr>
                </a:solidFill>
              </a:rPr>
              <a:pPr/>
              <a:t>‹#›</a:t>
            </a:fld>
            <a:endParaRPr lang="zh-CN" altLang="en-US">
              <a:solidFill>
                <a:prstClr val="black">
                  <a:lumMod val="75000"/>
                  <a:lumOff val="25000"/>
                </a:prstClr>
              </a:solidFill>
            </a:endParaRPr>
          </a:p>
        </p:txBody>
      </p:sp>
    </p:spTree>
    <p:extLst>
      <p:ext uri="{BB962C8B-B14F-4D97-AF65-F5344CB8AC3E}">
        <p14:creationId xmlns:p14="http://schemas.microsoft.com/office/powerpoint/2010/main" val="4137004802"/>
      </p:ext>
    </p:extLst>
  </p:cSld>
  <p:clrMapOvr>
    <a:masterClrMapping/>
  </p:clrMapOvr>
  <p:transition spd="slow">
    <p:cove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0"/>
            <a:ext cx="2949178" cy="1200150"/>
          </a:xfrm>
        </p:spPr>
        <p:txBody>
          <a:bodyPr anchor="b"/>
          <a:lstStyle>
            <a:lvl1pPr>
              <a:defRPr sz="2370"/>
            </a:lvl1pPr>
          </a:lstStyle>
          <a:p>
            <a:r>
              <a:rPr lang="zh-CN" altLang="en-US"/>
              <a:t>单击此处编辑母版标题样式</a:t>
            </a:r>
          </a:p>
        </p:txBody>
      </p:sp>
      <p:sp>
        <p:nvSpPr>
          <p:cNvPr id="3" name="内容占位符 2"/>
          <p:cNvSpPr>
            <a:spLocks noGrp="1"/>
          </p:cNvSpPr>
          <p:nvPr>
            <p:ph idx="1"/>
          </p:nvPr>
        </p:nvSpPr>
        <p:spPr>
          <a:xfrm>
            <a:off x="3887391" y="740570"/>
            <a:ext cx="4629150" cy="3655218"/>
          </a:xfrm>
        </p:spPr>
        <p:txBody>
          <a:bodyPr/>
          <a:lstStyle>
            <a:lvl1pPr>
              <a:defRPr sz="2370"/>
            </a:lvl1pPr>
            <a:lvl2pPr>
              <a:defRPr sz="2073"/>
            </a:lvl2pPr>
            <a:lvl3pPr>
              <a:defRPr sz="1778"/>
            </a:lvl3pPr>
            <a:lvl4pPr>
              <a:defRPr sz="1482"/>
            </a:lvl4pPr>
            <a:lvl5pPr>
              <a:defRPr sz="1482"/>
            </a:lvl5pPr>
            <a:lvl6pPr>
              <a:defRPr sz="1482"/>
            </a:lvl6pPr>
            <a:lvl7pPr>
              <a:defRPr sz="1482"/>
            </a:lvl7pPr>
            <a:lvl8pPr>
              <a:defRPr sz="1482"/>
            </a:lvl8pPr>
            <a:lvl9pPr>
              <a:defRPr sz="1482"/>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2" y="1543050"/>
            <a:ext cx="2949178" cy="2858691"/>
          </a:xfrm>
        </p:spPr>
        <p:txBody>
          <a:bodyPr/>
          <a:lstStyle>
            <a:lvl1pPr marL="0" indent="0">
              <a:buNone/>
              <a:defRPr sz="1185"/>
            </a:lvl1pPr>
            <a:lvl2pPr marL="338618" indent="0">
              <a:buNone/>
              <a:defRPr sz="1037"/>
            </a:lvl2pPr>
            <a:lvl3pPr marL="677236" indent="0">
              <a:buNone/>
              <a:defRPr sz="889"/>
            </a:lvl3pPr>
            <a:lvl4pPr marL="1015854" indent="0">
              <a:buNone/>
              <a:defRPr sz="741"/>
            </a:lvl4pPr>
            <a:lvl5pPr marL="1354471" indent="0">
              <a:buNone/>
              <a:defRPr sz="741"/>
            </a:lvl5pPr>
            <a:lvl6pPr marL="1693089" indent="0">
              <a:buNone/>
              <a:defRPr sz="741"/>
            </a:lvl6pPr>
            <a:lvl7pPr marL="2031707" indent="0">
              <a:buNone/>
              <a:defRPr sz="741"/>
            </a:lvl7pPr>
            <a:lvl8pPr marL="2370325" indent="0">
              <a:buNone/>
              <a:defRPr sz="741"/>
            </a:lvl8pPr>
            <a:lvl9pPr marL="2708942" indent="0">
              <a:buNone/>
              <a:defRPr sz="741"/>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F3205AE-84F7-469E-827E-47C522D08FBB}" type="datetime1">
              <a:rPr lang="zh-CN" altLang="en-US" smtClean="0">
                <a:solidFill>
                  <a:prstClr val="white"/>
                </a:solidFill>
              </a:rPr>
              <a:pPr/>
              <a:t>2017/9/18</a:t>
            </a:fld>
            <a:endParaRPr lang="zh-CN" altLang="en-US">
              <a:solidFill>
                <a:prstClr val="white"/>
              </a:solidFill>
            </a:endParaRPr>
          </a:p>
        </p:txBody>
      </p:sp>
      <p:sp>
        <p:nvSpPr>
          <p:cNvPr id="6" name="页脚占位符 5"/>
          <p:cNvSpPr>
            <a:spLocks noGrp="1"/>
          </p:cNvSpPr>
          <p:nvPr>
            <p:ph type="ftr" sz="quarter" idx="11"/>
          </p:nvPr>
        </p:nvSpPr>
        <p:spPr/>
        <p:txBody>
          <a:bodyPr/>
          <a:lstStyle/>
          <a:p>
            <a:endParaRPr lang="zh-CN" altLang="en-US">
              <a:solidFill>
                <a:prstClr val="white"/>
              </a:solidFill>
            </a:endParaRPr>
          </a:p>
        </p:txBody>
      </p:sp>
      <p:sp>
        <p:nvSpPr>
          <p:cNvPr id="7" name="灯片编号占位符 6"/>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166431790"/>
      </p:ext>
    </p:extLst>
  </p:cSld>
  <p:clrMapOvr>
    <a:masterClrMapping/>
  </p:clrMapOvr>
  <p:transition spd="slow">
    <p:cov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2" y="342900"/>
            <a:ext cx="2949178" cy="1200150"/>
          </a:xfrm>
        </p:spPr>
        <p:txBody>
          <a:bodyPr anchor="b"/>
          <a:lstStyle>
            <a:lvl1pPr>
              <a:defRPr sz="2370"/>
            </a:lvl1pPr>
          </a:lstStyle>
          <a:p>
            <a:r>
              <a:rPr lang="zh-CN" altLang="en-US"/>
              <a:t>单击此处编辑母版标题样式</a:t>
            </a:r>
          </a:p>
        </p:txBody>
      </p:sp>
      <p:sp>
        <p:nvSpPr>
          <p:cNvPr id="3" name="图片占位符 2"/>
          <p:cNvSpPr>
            <a:spLocks noGrp="1"/>
          </p:cNvSpPr>
          <p:nvPr>
            <p:ph type="pic" idx="1"/>
          </p:nvPr>
        </p:nvSpPr>
        <p:spPr>
          <a:xfrm>
            <a:off x="3887391" y="740570"/>
            <a:ext cx="4629150" cy="3655218"/>
          </a:xfrm>
        </p:spPr>
        <p:txBody>
          <a:bodyPr/>
          <a:lstStyle>
            <a:lvl1pPr marL="0" indent="0">
              <a:buNone/>
              <a:defRPr sz="2370"/>
            </a:lvl1pPr>
            <a:lvl2pPr marL="338618" indent="0">
              <a:buNone/>
              <a:defRPr sz="2073"/>
            </a:lvl2pPr>
            <a:lvl3pPr marL="677236" indent="0">
              <a:buNone/>
              <a:defRPr sz="1778"/>
            </a:lvl3pPr>
            <a:lvl4pPr marL="1015854" indent="0">
              <a:buNone/>
              <a:defRPr sz="1482"/>
            </a:lvl4pPr>
            <a:lvl5pPr marL="1354471" indent="0">
              <a:buNone/>
              <a:defRPr sz="1482"/>
            </a:lvl5pPr>
            <a:lvl6pPr marL="1693089" indent="0">
              <a:buNone/>
              <a:defRPr sz="1482"/>
            </a:lvl6pPr>
            <a:lvl7pPr marL="2031707" indent="0">
              <a:buNone/>
              <a:defRPr sz="1482"/>
            </a:lvl7pPr>
            <a:lvl8pPr marL="2370325" indent="0">
              <a:buNone/>
              <a:defRPr sz="1482"/>
            </a:lvl8pPr>
            <a:lvl9pPr marL="2708942" indent="0">
              <a:buNone/>
              <a:defRPr sz="1482"/>
            </a:lvl9pPr>
          </a:lstStyle>
          <a:p>
            <a:endParaRPr lang="zh-CN" altLang="en-US"/>
          </a:p>
        </p:txBody>
      </p:sp>
      <p:sp>
        <p:nvSpPr>
          <p:cNvPr id="4" name="文本占位符 3"/>
          <p:cNvSpPr>
            <a:spLocks noGrp="1"/>
          </p:cNvSpPr>
          <p:nvPr>
            <p:ph type="body" sz="half" idx="2"/>
          </p:nvPr>
        </p:nvSpPr>
        <p:spPr>
          <a:xfrm>
            <a:off x="629842" y="1543050"/>
            <a:ext cx="2949178" cy="2858691"/>
          </a:xfrm>
        </p:spPr>
        <p:txBody>
          <a:bodyPr/>
          <a:lstStyle>
            <a:lvl1pPr marL="0" indent="0">
              <a:buNone/>
              <a:defRPr sz="1185"/>
            </a:lvl1pPr>
            <a:lvl2pPr marL="338618" indent="0">
              <a:buNone/>
              <a:defRPr sz="1037"/>
            </a:lvl2pPr>
            <a:lvl3pPr marL="677236" indent="0">
              <a:buNone/>
              <a:defRPr sz="889"/>
            </a:lvl3pPr>
            <a:lvl4pPr marL="1015854" indent="0">
              <a:buNone/>
              <a:defRPr sz="741"/>
            </a:lvl4pPr>
            <a:lvl5pPr marL="1354471" indent="0">
              <a:buNone/>
              <a:defRPr sz="741"/>
            </a:lvl5pPr>
            <a:lvl6pPr marL="1693089" indent="0">
              <a:buNone/>
              <a:defRPr sz="741"/>
            </a:lvl6pPr>
            <a:lvl7pPr marL="2031707" indent="0">
              <a:buNone/>
              <a:defRPr sz="741"/>
            </a:lvl7pPr>
            <a:lvl8pPr marL="2370325" indent="0">
              <a:buNone/>
              <a:defRPr sz="741"/>
            </a:lvl8pPr>
            <a:lvl9pPr marL="2708942" indent="0">
              <a:buNone/>
              <a:defRPr sz="741"/>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A992D77-8C71-4FC2-BB7E-793A96F86CF9}" type="datetime1">
              <a:rPr lang="zh-CN" altLang="en-US" smtClean="0">
                <a:solidFill>
                  <a:prstClr val="white"/>
                </a:solidFill>
              </a:rPr>
              <a:pPr/>
              <a:t>2017/9/18</a:t>
            </a:fld>
            <a:endParaRPr lang="zh-CN" altLang="en-US">
              <a:solidFill>
                <a:prstClr val="white"/>
              </a:solidFill>
            </a:endParaRPr>
          </a:p>
        </p:txBody>
      </p:sp>
      <p:sp>
        <p:nvSpPr>
          <p:cNvPr id="6" name="页脚占位符 5"/>
          <p:cNvSpPr>
            <a:spLocks noGrp="1"/>
          </p:cNvSpPr>
          <p:nvPr>
            <p:ph type="ftr" sz="quarter" idx="11"/>
          </p:nvPr>
        </p:nvSpPr>
        <p:spPr/>
        <p:txBody>
          <a:bodyPr/>
          <a:lstStyle/>
          <a:p>
            <a:endParaRPr lang="zh-CN" altLang="en-US">
              <a:solidFill>
                <a:prstClr val="white"/>
              </a:solidFill>
            </a:endParaRPr>
          </a:p>
        </p:txBody>
      </p:sp>
      <p:sp>
        <p:nvSpPr>
          <p:cNvPr id="7" name="灯片编号占位符 6"/>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205961008"/>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val="0"/>
              </a:ext>
            </a:extLst>
          </a:blip>
          <a:srcRect l="500"/>
          <a:stretch/>
        </p:blipFill>
        <p:spPr>
          <a:xfrm>
            <a:off x="2" y="46570"/>
            <a:ext cx="9144000" cy="5148906"/>
          </a:xfrm>
          <a:prstGeom prst="rect">
            <a:avLst/>
          </a:prstGeom>
        </p:spPr>
      </p:pic>
    </p:spTree>
    <p:extLst>
      <p:ext uri="{BB962C8B-B14F-4D97-AF65-F5344CB8AC3E}">
        <p14:creationId xmlns:p14="http://schemas.microsoft.com/office/powerpoint/2010/main" val="3745871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blipFill dpi="0" rotWithShape="1">
          <a:blip r:embed="rId2">
            <a:alphaModFix amt="99000"/>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161DF7E-7E49-45AB-BDCF-CD082DCE2E97}"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6" name="灯片编号占位符 5"/>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833916362"/>
      </p:ext>
    </p:extLst>
  </p:cSld>
  <p:clrMapOvr>
    <a:masterClrMapping/>
  </p:clrMapOvr>
  <p:transition spd="slow">
    <p:cove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69A678-F18C-4AA9-BCF5-18C080BB7BA8}" type="datetime1">
              <a:rPr lang="zh-CN" altLang="en-US" smtClean="0">
                <a:solidFill>
                  <a:prstClr val="white"/>
                </a:solidFill>
              </a:rPr>
              <a:pPr/>
              <a:t>2017/9/18</a:t>
            </a:fld>
            <a:endParaRPr lang="zh-CN" altLang="en-US">
              <a:solidFill>
                <a:prstClr val="white"/>
              </a:solidFill>
            </a:endParaRPr>
          </a:p>
        </p:txBody>
      </p:sp>
      <p:sp>
        <p:nvSpPr>
          <p:cNvPr id="5" name="页脚占位符 4"/>
          <p:cNvSpPr>
            <a:spLocks noGrp="1"/>
          </p:cNvSpPr>
          <p:nvPr>
            <p:ph type="ftr" sz="quarter" idx="11"/>
          </p:nvPr>
        </p:nvSpPr>
        <p:spPr/>
        <p:txBody>
          <a:bodyPr/>
          <a:lstStyle/>
          <a:p>
            <a:endParaRPr lang="zh-CN" altLang="en-US">
              <a:solidFill>
                <a:prstClr val="white"/>
              </a:solidFill>
            </a:endParaRPr>
          </a:p>
        </p:txBody>
      </p:sp>
      <p:sp>
        <p:nvSpPr>
          <p:cNvPr id="6" name="灯片编号占位符 5"/>
          <p:cNvSpPr>
            <a:spLocks noGrp="1"/>
          </p:cNvSpPr>
          <p:nvPr>
            <p:ph type="sldNum" sz="quarter" idx="12"/>
          </p:nvPr>
        </p:nvSpPr>
        <p:spPr/>
        <p:txBody>
          <a:bodyPr/>
          <a:lstStyle/>
          <a:p>
            <a:fld id="{DC947046-6B84-4C37-8F8B-11742CDB85ED}" type="slidenum">
              <a:rPr lang="zh-CN" altLang="en-US" smtClean="0">
                <a:solidFill>
                  <a:prstClr val="black">
                    <a:lumMod val="85000"/>
                    <a:lumOff val="15000"/>
                  </a:prstClr>
                </a:solidFill>
              </a:rPr>
              <a:pPr/>
              <a:t>‹#›</a:t>
            </a:fld>
            <a:endParaRPr lang="zh-CN" altLang="en-US">
              <a:solidFill>
                <a:prstClr val="black">
                  <a:lumMod val="85000"/>
                  <a:lumOff val="15000"/>
                </a:prstClr>
              </a:solidFill>
            </a:endParaRPr>
          </a:p>
        </p:txBody>
      </p:sp>
    </p:spTree>
    <p:extLst>
      <p:ext uri="{BB962C8B-B14F-4D97-AF65-F5344CB8AC3E}">
        <p14:creationId xmlns:p14="http://schemas.microsoft.com/office/powerpoint/2010/main" val="1681061180"/>
      </p:ext>
    </p:extLst>
  </p:cSld>
  <p:clrMapOvr>
    <a:masterClrMapping/>
  </p:clrMapOvr>
  <p:transition spd="slow">
    <p:cove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节标题2">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idx="1"/>
          </p:nvPr>
        </p:nvSpPr>
        <p:spPr>
          <a:xfrm>
            <a:off x="685497" y="2168826"/>
            <a:ext cx="7773008" cy="1452517"/>
          </a:xfrm>
        </p:spPr>
        <p:txBody>
          <a:bodyPr/>
          <a:lstStyle>
            <a:lvl1pPr marL="0" indent="0" algn="ctr">
              <a:buNone/>
              <a:defRPr sz="2836">
                <a:latin typeface="方正大黑简体" pitchFamily="2" charset="-122"/>
                <a:ea typeface="方正大黑简体" pitchFamily="2" charset="-122"/>
              </a:defRPr>
            </a:lvl1pPr>
          </a:lstStyle>
          <a:p>
            <a:pPr lvl="0"/>
            <a:r>
              <a:rPr lang="zh-CN" altLang="en-US"/>
              <a:t>单击此处编辑母版文本样式</a:t>
            </a:r>
          </a:p>
        </p:txBody>
      </p:sp>
    </p:spTree>
    <p:extLst>
      <p:ext uri="{BB962C8B-B14F-4D97-AF65-F5344CB8AC3E}">
        <p14:creationId xmlns:p14="http://schemas.microsoft.com/office/powerpoint/2010/main" val="2553497717"/>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内容占位符 2"/>
          <p:cNvSpPr>
            <a:spLocks noGrp="1"/>
          </p:cNvSpPr>
          <p:nvPr>
            <p:ph sz="quarter" idx="11"/>
          </p:nvPr>
        </p:nvSpPr>
        <p:spPr>
          <a:xfrm>
            <a:off x="272381" y="939021"/>
            <a:ext cx="8660604" cy="4078751"/>
          </a:xfrm>
          <a:prstGeom prst="rect">
            <a:avLst/>
          </a:prstGeom>
        </p:spPr>
        <p:txBody>
          <a:bodyPr/>
          <a:lstStyle>
            <a:lvl1pPr marL="0" indent="0">
              <a:lnSpc>
                <a:spcPct val="150000"/>
              </a:lnSpc>
              <a:buNone/>
              <a:defRPr sz="1206">
                <a:latin typeface="+mn-ea"/>
                <a:ea typeface="+mn-ea"/>
              </a:defRPr>
            </a:lvl1pPr>
            <a:lvl2pPr marL="302449" indent="0">
              <a:lnSpc>
                <a:spcPct val="150000"/>
              </a:lnSpc>
              <a:buNone/>
              <a:defRPr sz="780">
                <a:latin typeface="+mn-ea"/>
                <a:ea typeface="+mn-ea"/>
              </a:defRPr>
            </a:lvl2pPr>
            <a:lvl3pPr marL="604900" indent="0">
              <a:lnSpc>
                <a:spcPct val="150000"/>
              </a:lnSpc>
              <a:buNone/>
              <a:defRPr sz="780">
                <a:latin typeface="+mn-ea"/>
                <a:ea typeface="+mn-ea"/>
              </a:defRPr>
            </a:lvl3pPr>
            <a:lvl4pPr marL="906467" indent="0">
              <a:lnSpc>
                <a:spcPct val="150000"/>
              </a:lnSpc>
              <a:buNone/>
              <a:defRPr sz="780">
                <a:latin typeface="+mn-ea"/>
                <a:ea typeface="+mn-ea"/>
              </a:defRPr>
            </a:lvl4pPr>
            <a:lvl5pPr marL="1208916" indent="0">
              <a:lnSpc>
                <a:spcPct val="150000"/>
              </a:lnSpc>
              <a:buNone/>
              <a:defRPr sz="780">
                <a:latin typeface="+mn-ea"/>
                <a:ea typeface="+mn-ea"/>
              </a:defRPr>
            </a:lvl5pPr>
          </a:lstStyle>
          <a:p>
            <a:pPr lvl="0"/>
            <a:r>
              <a:rPr kumimoji="1" lang="zh-CN" altLang="en-US" dirty="0"/>
              <a:t>单击此处编辑母版文本样式</a:t>
            </a:r>
          </a:p>
        </p:txBody>
      </p:sp>
      <p:cxnSp>
        <p:nvCxnSpPr>
          <p:cNvPr id="5" name="直线连接符 4"/>
          <p:cNvCxnSpPr/>
          <p:nvPr userDrawn="1"/>
        </p:nvCxnSpPr>
        <p:spPr bwMode="auto">
          <a:xfrm>
            <a:off x="279107" y="307470"/>
            <a:ext cx="0" cy="450861"/>
          </a:xfrm>
          <a:prstGeom prst="line">
            <a:avLst/>
          </a:prstGeom>
          <a:noFill/>
          <a:ln w="57150" cap="flat" cmpd="sng" algn="ctr">
            <a:solidFill>
              <a:srgbClr val="0C4BA1"/>
            </a:solidFill>
            <a:prstDash val="solid"/>
            <a:round/>
            <a:headEnd type="none" w="med" len="med"/>
            <a:tailEnd type="none" w="med" len="med"/>
          </a:ln>
          <a:effectLst/>
        </p:spPr>
      </p:cxnSp>
      <p:sp>
        <p:nvSpPr>
          <p:cNvPr id="6" name="标题 5"/>
          <p:cNvSpPr>
            <a:spLocks noGrp="1"/>
          </p:cNvSpPr>
          <p:nvPr>
            <p:ph type="title"/>
          </p:nvPr>
        </p:nvSpPr>
        <p:spPr>
          <a:xfrm>
            <a:off x="356789" y="307470"/>
            <a:ext cx="7886700" cy="450861"/>
          </a:xfrm>
          <a:prstGeom prst="rect">
            <a:avLst/>
          </a:prstGeom>
          <a:noFill/>
          <a:ln>
            <a:noFill/>
          </a:ln>
        </p:spPr>
        <p:txBody>
          <a:bodyPr lIns="95500" tIns="47750" rIns="95500" bIns="47750" anchor="ctr" anchorCtr="0"/>
          <a:lstStyle>
            <a:lvl1pPr>
              <a:defRPr sz="2056">
                <a:solidFill>
                  <a:srgbClr val="0C4BA1"/>
                </a:solidFill>
              </a:defRPr>
            </a:lvl1pPr>
          </a:lstStyle>
          <a:p>
            <a:r>
              <a:rPr kumimoji="1" lang="zh-CN" altLang="en-US" dirty="0"/>
              <a:t>单击此处编辑母版标题样式</a:t>
            </a:r>
          </a:p>
        </p:txBody>
      </p:sp>
    </p:spTree>
    <p:extLst>
      <p:ext uri="{BB962C8B-B14F-4D97-AF65-F5344CB8AC3E}">
        <p14:creationId xmlns:p14="http://schemas.microsoft.com/office/powerpoint/2010/main" val="218710920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0061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31718207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3592853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2508370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30223570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948280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4_自定义版式">
    <p:spTree>
      <p:nvGrpSpPr>
        <p:cNvPr id="1" name=""/>
        <p:cNvGrpSpPr/>
        <p:nvPr/>
      </p:nvGrpSpPr>
      <p:grpSpPr>
        <a:xfrm>
          <a:off x="0" y="0"/>
          <a:ext cx="0" cy="0"/>
          <a:chOff x="0" y="0"/>
          <a:chExt cx="0" cy="0"/>
        </a:xfrm>
      </p:grpSpPr>
      <p:sp>
        <p:nvSpPr>
          <p:cNvPr id="2" name=" 1"/>
          <p:cNvSpPr>
            <a:spLocks noGrp="1"/>
          </p:cNvSpPr>
          <p:nvPr>
            <p:ph type="title"/>
          </p:nvPr>
        </p:nvSpPr>
        <p:spPr>
          <a:xfrm>
            <a:off x="457512" y="206333"/>
            <a:ext cx="8228992" cy="857250"/>
          </a:xfrm>
          <a:prstGeom prst="rect">
            <a:avLst/>
          </a:prstGeom>
        </p:spPr>
        <p:txBody>
          <a:bodyPr lIns="87497" tIns="43748" rIns="87497" bIns="43748"/>
          <a:lstStyle/>
          <a:p>
            <a:r>
              <a:rPr lang="zh-CN" altLang="en-US"/>
              <a:t>单击此处编辑母版标题样式</a:t>
            </a:r>
          </a:p>
        </p:txBody>
      </p:sp>
    </p:spTree>
    <p:extLst>
      <p:ext uri="{BB962C8B-B14F-4D97-AF65-F5344CB8AC3E}">
        <p14:creationId xmlns:p14="http://schemas.microsoft.com/office/powerpoint/2010/main" val="76887911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29160575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1233713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22854551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2544912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5701843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34990598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5"/>
            <a:ext cx="7886700" cy="994172"/>
          </a:xfrm>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376D8ABD-BF5A-4B77-8008-EE1B344B9BC0}" type="datetime1">
              <a:rPr lang="zh-CN" altLang="en-US"/>
              <a:pPr>
                <a:defRPr/>
              </a:pPr>
              <a:t>2017/9/18</a:t>
            </a:fld>
            <a:endParaRPr lang="zh-CN" altLang="en-US" sz="135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a:ln/>
        </p:spPr>
        <p:txBody>
          <a:bodyPr/>
          <a:lstStyle>
            <a:lvl1pPr>
              <a:defRPr/>
            </a:lvl1pPr>
          </a:lstStyle>
          <a:p>
            <a:pPr>
              <a:defRPr/>
            </a:pPr>
            <a:fld id="{51679474-E3C4-4C05-8D8E-BF4B46C6997D}" type="slidenum">
              <a:rPr lang="zh-CN" altLang="en-US"/>
              <a:pPr>
                <a:defRPr/>
              </a:pPr>
              <a:t>‹#›</a:t>
            </a:fld>
            <a:endParaRPr lang="zh-CN" altLang="en-US" sz="1350">
              <a:solidFill>
                <a:srgbClr val="000000"/>
              </a:solidFill>
            </a:endParaRPr>
          </a:p>
        </p:txBody>
      </p:sp>
    </p:spTree>
    <p:extLst>
      <p:ext uri="{BB962C8B-B14F-4D97-AF65-F5344CB8AC3E}">
        <p14:creationId xmlns:p14="http://schemas.microsoft.com/office/powerpoint/2010/main" val="8425636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096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9144001" cy="5153711"/>
          </a:xfrm>
          <a:prstGeom prst="rect">
            <a:avLst/>
          </a:prstGeom>
        </p:spPr>
      </p:pic>
    </p:spTree>
    <p:extLst>
      <p:ext uri="{BB962C8B-B14F-4D97-AF65-F5344CB8AC3E}">
        <p14:creationId xmlns:p14="http://schemas.microsoft.com/office/powerpoint/2010/main" val="32185612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print">
            <a:extLst>
              <a:ext uri="{28A0092B-C50C-407E-A947-70E740481C1C}">
                <a14:useLocalDpi xmlns:a14="http://schemas.microsoft.com/office/drawing/2010/main" val="0"/>
              </a:ext>
            </a:extLst>
          </a:blip>
          <a:srcRect l="500"/>
          <a:stretch/>
        </p:blipFill>
        <p:spPr>
          <a:xfrm>
            <a:off x="2" y="46570"/>
            <a:ext cx="9144000" cy="5148906"/>
          </a:xfrm>
          <a:prstGeom prst="rect">
            <a:avLst/>
          </a:prstGeom>
        </p:spPr>
      </p:pic>
    </p:spTree>
    <p:extLst>
      <p:ext uri="{BB962C8B-B14F-4D97-AF65-F5344CB8AC3E}">
        <p14:creationId xmlns:p14="http://schemas.microsoft.com/office/powerpoint/2010/main" val="1341087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95504" y="246234"/>
            <a:ext cx="5963203" cy="533502"/>
          </a:xfrm>
          <a:prstGeom prst="rect">
            <a:avLst/>
          </a:prstGeom>
          <a:ln>
            <a:noFill/>
          </a:ln>
        </p:spPr>
        <p:txBody>
          <a:bodyPr wrap="none" tIns="0" rIns="0" bIns="0">
            <a:noAutofit/>
          </a:bodyPr>
          <a:lstStyle>
            <a:lvl1pPr algn="l">
              <a:defRPr sz="2553" b="1"/>
            </a:lvl1pPr>
          </a:lstStyle>
          <a:p>
            <a:r>
              <a:rPr lang="zh-CN" altLang="en-US" dirty="0"/>
              <a:t>单击此处编辑母版标题样式</a:t>
            </a:r>
          </a:p>
        </p:txBody>
      </p:sp>
      <p:sp>
        <p:nvSpPr>
          <p:cNvPr id="3" name="内容占位符 2"/>
          <p:cNvSpPr>
            <a:spLocks noGrp="1"/>
          </p:cNvSpPr>
          <p:nvPr>
            <p:ph idx="1"/>
          </p:nvPr>
        </p:nvSpPr>
        <p:spPr>
          <a:xfrm>
            <a:off x="685498" y="1074465"/>
            <a:ext cx="7773008" cy="3497916"/>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
        <p:nvSpPr>
          <p:cNvPr id="4" name="Rectangle 5"/>
          <p:cNvSpPr>
            <a:spLocks noGrp="1" noChangeArrowheads="1"/>
          </p:cNvSpPr>
          <p:nvPr>
            <p:ph type="dt" sz="half" idx="10"/>
          </p:nvPr>
        </p:nvSpPr>
        <p:spPr>
          <a:xfrm>
            <a:off x="1725140" y="4800373"/>
            <a:ext cx="1883214" cy="343128"/>
          </a:xfrm>
          <a:prstGeom prst="rect">
            <a:avLst/>
          </a:prstGeom>
        </p:spPr>
        <p:txBody>
          <a:bodyPr anchor="ctr"/>
          <a:lstStyle>
            <a:lvl1pPr eaLnBrk="1" hangingPunct="1">
              <a:defRPr>
                <a:solidFill>
                  <a:srgbClr val="000000"/>
                </a:solidFill>
                <a:ea typeface="宋体" charset="-122"/>
              </a:defRPr>
            </a:lvl1pPr>
          </a:lstStyle>
          <a:p>
            <a:pPr fontAlgn="base">
              <a:spcBef>
                <a:spcPct val="0"/>
              </a:spcBef>
              <a:spcAft>
                <a:spcPct val="0"/>
              </a:spcAft>
              <a:defRPr/>
            </a:pPr>
            <a:endParaRPr lang="en-US" altLang="zh-CN" sz="1559" b="1">
              <a:latin typeface="Times New Roman" panose="02020603050405020304" pitchFamily="18" charset="0"/>
            </a:endParaRPr>
          </a:p>
        </p:txBody>
      </p:sp>
      <p:sp>
        <p:nvSpPr>
          <p:cNvPr id="5" name="Rectangle 6"/>
          <p:cNvSpPr>
            <a:spLocks noGrp="1" noChangeArrowheads="1"/>
          </p:cNvSpPr>
          <p:nvPr>
            <p:ph type="ftr" sz="quarter" idx="11"/>
          </p:nvPr>
        </p:nvSpPr>
        <p:spPr>
          <a:xfrm>
            <a:off x="3740590" y="4800373"/>
            <a:ext cx="1936412" cy="343128"/>
          </a:xfrm>
          <a:prstGeom prst="rect">
            <a:avLst/>
          </a:prstGeom>
        </p:spPr>
        <p:txBody>
          <a:bodyPr anchor="ctr"/>
          <a:lstStyle>
            <a:lvl1pPr eaLnBrk="1" hangingPunct="1">
              <a:defRPr>
                <a:solidFill>
                  <a:srgbClr val="000000"/>
                </a:solidFill>
                <a:ea typeface="宋体" charset="-122"/>
              </a:defRPr>
            </a:lvl1pPr>
          </a:lstStyle>
          <a:p>
            <a:pPr fontAlgn="base">
              <a:spcBef>
                <a:spcPct val="0"/>
              </a:spcBef>
              <a:spcAft>
                <a:spcPct val="0"/>
              </a:spcAft>
              <a:defRPr/>
            </a:pPr>
            <a:endParaRPr lang="en-US" altLang="zh-CN" sz="1559" b="1">
              <a:latin typeface="Times New Roman" panose="02020603050405020304" pitchFamily="18" charset="0"/>
            </a:endParaRPr>
          </a:p>
        </p:txBody>
      </p:sp>
    </p:spTree>
    <p:extLst>
      <p:ext uri="{BB962C8B-B14F-4D97-AF65-F5344CB8AC3E}">
        <p14:creationId xmlns:p14="http://schemas.microsoft.com/office/powerpoint/2010/main" val="55196585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4_自定义版式">
    <p:spTree>
      <p:nvGrpSpPr>
        <p:cNvPr id="1" name=""/>
        <p:cNvGrpSpPr/>
        <p:nvPr/>
      </p:nvGrpSpPr>
      <p:grpSpPr>
        <a:xfrm>
          <a:off x="0" y="0"/>
          <a:ext cx="0" cy="0"/>
          <a:chOff x="0" y="0"/>
          <a:chExt cx="0" cy="0"/>
        </a:xfrm>
      </p:grpSpPr>
      <p:sp>
        <p:nvSpPr>
          <p:cNvPr id="2" name=" 1"/>
          <p:cNvSpPr>
            <a:spLocks noGrp="1"/>
          </p:cNvSpPr>
          <p:nvPr>
            <p:ph type="title"/>
          </p:nvPr>
        </p:nvSpPr>
        <p:spPr>
          <a:xfrm>
            <a:off x="457512" y="206333"/>
            <a:ext cx="8228992" cy="857250"/>
          </a:xfrm>
          <a:prstGeom prst="rect">
            <a:avLst/>
          </a:prstGeom>
        </p:spPr>
        <p:txBody>
          <a:bodyPr lIns="87497" tIns="43748" rIns="87497" bIns="43748"/>
          <a:lstStyle/>
          <a:p>
            <a:r>
              <a:rPr lang="zh-CN" altLang="en-US"/>
              <a:t>单击此处编辑母版标题样式</a:t>
            </a:r>
          </a:p>
        </p:txBody>
      </p:sp>
    </p:spTree>
    <p:extLst>
      <p:ext uri="{BB962C8B-B14F-4D97-AF65-F5344CB8AC3E}">
        <p14:creationId xmlns:p14="http://schemas.microsoft.com/office/powerpoint/2010/main" val="340253267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0994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803659"/>
            <a:ext cx="8229600" cy="3964809"/>
          </a:xfrm>
          <a:prstGeom prst="rect">
            <a:avLst/>
          </a:prstGeom>
        </p:spPr>
        <p:txBody>
          <a:bodyPr lIns="91398" tIns="45699" rIns="91398" bIns="45699"/>
          <a:lstStyle>
            <a:lvl1pPr>
              <a:defRPr sz="2100">
                <a:latin typeface="微软雅黑" panose="020B0503020204020204" pitchFamily="34" charset="-122"/>
                <a:ea typeface="微软雅黑" panose="020B0503020204020204" pitchFamily="34" charset="-122"/>
              </a:defRPr>
            </a:lvl1pPr>
            <a:lvl2pPr>
              <a:defRPr>
                <a:latin typeface="方正大黑简体" pitchFamily="2" charset="-122"/>
                <a:ea typeface="方正大黑简体" pitchFamily="2" charset="-122"/>
              </a:defRPr>
            </a:lvl2pPr>
            <a:lvl3pPr>
              <a:defRPr>
                <a:latin typeface="方正大黑简体" pitchFamily="2" charset="-122"/>
                <a:ea typeface="方正大黑简体" pitchFamily="2" charset="-122"/>
              </a:defRPr>
            </a:lvl3pPr>
            <a:lvl4pPr>
              <a:defRPr>
                <a:latin typeface="方正大黑简体" pitchFamily="2" charset="-122"/>
                <a:ea typeface="方正大黑简体" pitchFamily="2" charset="-122"/>
              </a:defRPr>
            </a:lvl4pPr>
            <a:lvl5pPr>
              <a:defRPr>
                <a:latin typeface="方正大黑简体" pitchFamily="2" charset="-122"/>
                <a:ea typeface="方正大黑简体" pitchFamily="2" charset="-122"/>
              </a:defRPr>
            </a:lvl5pPr>
          </a:lstStyle>
          <a:p>
            <a:pPr lvl="0"/>
            <a:r>
              <a:rPr lang="zh-CN" altLang="en-US" dirty="0"/>
              <a:t>单击此处编辑母版文本样式</a:t>
            </a:r>
          </a:p>
        </p:txBody>
      </p:sp>
    </p:spTree>
    <p:extLst>
      <p:ext uri="{BB962C8B-B14F-4D97-AF65-F5344CB8AC3E}">
        <p14:creationId xmlns:p14="http://schemas.microsoft.com/office/powerpoint/2010/main" val="16229587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Ending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4271" t="5185" r="24271" b="5185"/>
          <a:stretch/>
        </p:blipFill>
        <p:spPr>
          <a:xfrm>
            <a:off x="2514600" y="555998"/>
            <a:ext cx="4114800" cy="4031504"/>
          </a:xfrm>
          <a:prstGeom prst="rect">
            <a:avLst/>
          </a:prstGeom>
        </p:spPr>
      </p:pic>
    </p:spTree>
    <p:extLst>
      <p:ext uri="{BB962C8B-B14F-4D97-AF65-F5344CB8AC3E}">
        <p14:creationId xmlns:p14="http://schemas.microsoft.com/office/powerpoint/2010/main" val="33319192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内容占位符 2"/>
          <p:cNvSpPr>
            <a:spLocks noGrp="1"/>
          </p:cNvSpPr>
          <p:nvPr>
            <p:ph sz="quarter" idx="11"/>
          </p:nvPr>
        </p:nvSpPr>
        <p:spPr>
          <a:xfrm>
            <a:off x="272381" y="939020"/>
            <a:ext cx="8660604" cy="4078751"/>
          </a:xfrm>
          <a:prstGeom prst="rect">
            <a:avLst/>
          </a:prstGeom>
        </p:spPr>
        <p:txBody>
          <a:bodyPr/>
          <a:lstStyle>
            <a:lvl1pPr marL="0" indent="0">
              <a:lnSpc>
                <a:spcPct val="150000"/>
              </a:lnSpc>
              <a:buNone/>
              <a:defRPr sz="1221">
                <a:latin typeface="+mn-ea"/>
                <a:ea typeface="+mn-ea"/>
              </a:defRPr>
            </a:lvl1pPr>
            <a:lvl2pPr marL="306281" indent="0">
              <a:lnSpc>
                <a:spcPct val="150000"/>
              </a:lnSpc>
              <a:buNone/>
              <a:defRPr sz="790">
                <a:latin typeface="+mn-ea"/>
                <a:ea typeface="+mn-ea"/>
              </a:defRPr>
            </a:lvl2pPr>
            <a:lvl3pPr marL="612564" indent="0">
              <a:lnSpc>
                <a:spcPct val="150000"/>
              </a:lnSpc>
              <a:buNone/>
              <a:defRPr sz="790">
                <a:latin typeface="+mn-ea"/>
                <a:ea typeface="+mn-ea"/>
              </a:defRPr>
            </a:lvl3pPr>
            <a:lvl4pPr marL="917952" indent="0">
              <a:lnSpc>
                <a:spcPct val="150000"/>
              </a:lnSpc>
              <a:buNone/>
              <a:defRPr sz="790">
                <a:latin typeface="+mn-ea"/>
                <a:ea typeface="+mn-ea"/>
              </a:defRPr>
            </a:lvl4pPr>
            <a:lvl5pPr marL="1224233" indent="0">
              <a:lnSpc>
                <a:spcPct val="150000"/>
              </a:lnSpc>
              <a:buNone/>
              <a:defRPr sz="790">
                <a:latin typeface="+mn-ea"/>
                <a:ea typeface="+mn-ea"/>
              </a:defRPr>
            </a:lvl5pPr>
          </a:lstStyle>
          <a:p>
            <a:pPr lvl="0"/>
            <a:r>
              <a:rPr kumimoji="1" lang="zh-CN" altLang="en-US" dirty="0"/>
              <a:t>单击此处编辑母版文本样式</a:t>
            </a:r>
          </a:p>
        </p:txBody>
      </p:sp>
      <p:cxnSp>
        <p:nvCxnSpPr>
          <p:cNvPr id="5" name="直线连接符 4"/>
          <p:cNvCxnSpPr/>
          <p:nvPr userDrawn="1"/>
        </p:nvCxnSpPr>
        <p:spPr bwMode="auto">
          <a:xfrm>
            <a:off x="279107" y="307469"/>
            <a:ext cx="0" cy="450861"/>
          </a:xfrm>
          <a:prstGeom prst="line">
            <a:avLst/>
          </a:prstGeom>
          <a:noFill/>
          <a:ln w="57150" cap="flat" cmpd="sng" algn="ctr">
            <a:solidFill>
              <a:srgbClr val="0C4BA1"/>
            </a:solidFill>
            <a:prstDash val="solid"/>
            <a:round/>
            <a:headEnd type="none" w="med" len="med"/>
            <a:tailEnd type="none" w="med" len="med"/>
          </a:ln>
          <a:effectLst/>
        </p:spPr>
      </p:cxnSp>
      <p:sp>
        <p:nvSpPr>
          <p:cNvPr id="6" name="标题 5"/>
          <p:cNvSpPr>
            <a:spLocks noGrp="1"/>
          </p:cNvSpPr>
          <p:nvPr>
            <p:ph type="title"/>
          </p:nvPr>
        </p:nvSpPr>
        <p:spPr>
          <a:xfrm>
            <a:off x="356789" y="307469"/>
            <a:ext cx="7886700" cy="450861"/>
          </a:xfrm>
          <a:prstGeom prst="rect">
            <a:avLst/>
          </a:prstGeom>
          <a:noFill/>
          <a:ln>
            <a:noFill/>
          </a:ln>
        </p:spPr>
        <p:txBody>
          <a:bodyPr lIns="95500" tIns="47750" rIns="95500" bIns="47750" anchor="ctr" anchorCtr="0"/>
          <a:lstStyle>
            <a:lvl1pPr>
              <a:defRPr sz="2082">
                <a:solidFill>
                  <a:srgbClr val="0C4BA1"/>
                </a:solidFill>
              </a:defRPr>
            </a:lvl1pPr>
          </a:lstStyle>
          <a:p>
            <a:r>
              <a:rPr kumimoji="1" lang="zh-CN" altLang="en-US" dirty="0"/>
              <a:t>单击此处编辑母版标题样式</a:t>
            </a:r>
          </a:p>
        </p:txBody>
      </p:sp>
    </p:spTree>
    <p:extLst>
      <p:ext uri="{BB962C8B-B14F-4D97-AF65-F5344CB8AC3E}">
        <p14:creationId xmlns:p14="http://schemas.microsoft.com/office/powerpoint/2010/main" val="301895992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6857522" y="4179340"/>
            <a:ext cx="2057400" cy="1243613"/>
          </a:xfrm>
          <a:prstGeom prst="rect">
            <a:avLst/>
          </a:prstGeom>
        </p:spPr>
        <p:txBody>
          <a:bodyPr/>
          <a:lstStyle/>
          <a:p>
            <a:fld id="{DC947046-6B84-4C37-8F8B-11742CDB85ED}" type="slidenum">
              <a:rPr lang="zh-CN" altLang="en-US" smtClean="0"/>
              <a:t>‹#›</a:t>
            </a:fld>
            <a:endParaRPr lang="zh-CN" altLang="en-US"/>
          </a:p>
        </p:txBody>
      </p:sp>
      <p:sp>
        <p:nvSpPr>
          <p:cNvPr id="2" name="标题 1"/>
          <p:cNvSpPr>
            <a:spLocks noGrp="1"/>
          </p:cNvSpPr>
          <p:nvPr>
            <p:ph type="title"/>
          </p:nvPr>
        </p:nvSpPr>
        <p:spPr>
          <a:xfrm>
            <a:off x="628650" y="273844"/>
            <a:ext cx="7886700" cy="994172"/>
          </a:xfrm>
          <a:prstGeom prst="rect">
            <a:avLst/>
          </a:prstGeom>
        </p:spPr>
        <p:txBody>
          <a:bodyPr>
            <a:normAutofit/>
          </a:bodyPr>
          <a:lstStyle>
            <a:lvl1pPr>
              <a:defRPr sz="2540"/>
            </a:lvl1pPr>
          </a:lstStyle>
          <a:p>
            <a:r>
              <a:rPr lang="zh-CN" altLang="en-US"/>
              <a:t>单击此处编辑母版标题样式</a:t>
            </a:r>
          </a:p>
        </p:txBody>
      </p:sp>
      <p:sp>
        <p:nvSpPr>
          <p:cNvPr id="3" name="内容占位符 2"/>
          <p:cNvSpPr>
            <a:spLocks noGrp="1"/>
          </p:cNvSpPr>
          <p:nvPr>
            <p:ph idx="1"/>
          </p:nvPr>
        </p:nvSpPr>
        <p:spPr>
          <a:xfrm>
            <a:off x="628650" y="1369219"/>
            <a:ext cx="7886700" cy="3263504"/>
          </a:xfrm>
          <a:prstGeom prst="rect">
            <a:avLst/>
          </a:prstGeom>
        </p:spPr>
        <p:txBody>
          <a:bodyPr>
            <a:normAutofit/>
          </a:bodyPr>
          <a:lstStyle>
            <a:lvl1pPr>
              <a:defRPr sz="1693"/>
            </a:lvl1pPr>
            <a:lvl2pPr>
              <a:defRPr sz="1411"/>
            </a:lvl2pPr>
            <a:lvl3pPr>
              <a:defRPr sz="1270"/>
            </a:lvl3pPr>
            <a:lvl4pPr>
              <a:defRPr sz="1129"/>
            </a:lvl4pPr>
            <a:lvl5pPr>
              <a:defRPr sz="1129"/>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7CAF9B58-10FE-4878-AEE1-1DC1C29BC41E}" type="datetime1">
              <a:rPr lang="zh-CN" altLang="en-US" smtClean="0"/>
              <a:t>2017/9/18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出自【趣你的PPT】(微信:qunideppt)：最优质的PPT资源库"/>
          <p:cNvSpPr/>
          <p:nvPr userDrawn="1"/>
        </p:nvSpPr>
        <p:spPr>
          <a:xfrm>
            <a:off x="0" y="476139"/>
            <a:ext cx="265816" cy="572765"/>
          </a:xfrm>
          <a:prstGeom prst="rect">
            <a:avLst/>
          </a:prstGeom>
          <a:solidFill>
            <a:srgbClr val="F49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390" dirty="0">
              <a:ea typeface="等线" panose="02010600030101010101" pitchFamily="2" charset="-122"/>
            </a:endParaRPr>
          </a:p>
        </p:txBody>
      </p:sp>
      <p:sp>
        <p:nvSpPr>
          <p:cNvPr id="8" name="出自【趣你的PPT】(微信:qunideppt)：最优质的PPT资源库"/>
          <p:cNvSpPr/>
          <p:nvPr userDrawn="1"/>
        </p:nvSpPr>
        <p:spPr>
          <a:xfrm>
            <a:off x="407414" y="476139"/>
            <a:ext cx="79637" cy="572765"/>
          </a:xfrm>
          <a:prstGeom prst="rect">
            <a:avLst/>
          </a:prstGeom>
          <a:solidFill>
            <a:srgbClr val="F49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390" dirty="0">
              <a:ea typeface="等线" panose="02010600030101010101" pitchFamily="2" charset="-122"/>
            </a:endParaRPr>
          </a:p>
        </p:txBody>
      </p:sp>
    </p:spTree>
    <p:extLst>
      <p:ext uri="{BB962C8B-B14F-4D97-AF65-F5344CB8AC3E}">
        <p14:creationId xmlns:p14="http://schemas.microsoft.com/office/powerpoint/2010/main" val="2661256166"/>
      </p:ext>
    </p:extLst>
  </p:cSld>
  <p:clrMapOvr>
    <a:masterClrMapping/>
  </p:clrMapOvr>
  <p:transition spd="slow">
    <p:cove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pic>
        <p:nvPicPr>
          <p:cNvPr id="7" name="Picture 4" descr="C:\Users\cuiweibin\Desktop\wallhaven-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p:cNvSpPr>
            <a:spLocks noGrp="1"/>
          </p:cNvSpPr>
          <p:nvPr>
            <p:ph type="dt" sz="half" idx="10"/>
          </p:nvPr>
        </p:nvSpPr>
        <p:spPr>
          <a:xfrm>
            <a:off x="628650" y="4767263"/>
            <a:ext cx="2057400" cy="273844"/>
          </a:xfrm>
          <a:prstGeom prst="rect">
            <a:avLst/>
          </a:prstGeom>
        </p:spPr>
        <p:txBody>
          <a:bodyPr/>
          <a:lstStyle/>
          <a:p>
            <a:fld id="{9AEF6375-6779-44C9-8866-CE05EF4275D7}" type="datetimeFigureOut">
              <a:rPr lang="zh-CN" altLang="en-US" smtClean="0"/>
              <a:pPr/>
              <a:t>2017/9/18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4C4F725-C1FF-49A1-8C68-1A012119CAE2}" type="slidenum">
              <a:rPr lang="zh-CN" altLang="en-US" smtClean="0"/>
              <a:pPr/>
              <a:t>‹#›</a:t>
            </a:fld>
            <a:endParaRPr lang="zh-CN" altLang="en-US"/>
          </a:p>
        </p:txBody>
      </p:sp>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8950" y="273884"/>
            <a:ext cx="3060603" cy="3060603"/>
          </a:xfrm>
          <a:prstGeom prst="rect">
            <a:avLst/>
          </a:prstGeom>
        </p:spPr>
      </p:pic>
      <p:sp>
        <p:nvSpPr>
          <p:cNvPr id="18" name="标题 17"/>
          <p:cNvSpPr>
            <a:spLocks noGrp="1"/>
          </p:cNvSpPr>
          <p:nvPr>
            <p:ph type="title" hasCustomPrompt="1"/>
          </p:nvPr>
        </p:nvSpPr>
        <p:spPr>
          <a:xfrm>
            <a:off x="615902" y="2938642"/>
            <a:ext cx="7886700" cy="994172"/>
          </a:xfrm>
          <a:prstGeom prst="rect">
            <a:avLst/>
          </a:prstGeom>
        </p:spPr>
        <p:txBody>
          <a:bodyPr/>
          <a:lstStyle>
            <a:lvl1pPr algn="ctr">
              <a:defRPr>
                <a:solidFill>
                  <a:schemeClr val="bg1"/>
                </a:solidFill>
              </a:defRPr>
            </a:lvl1pPr>
          </a:lstStyle>
          <a:p>
            <a:r>
              <a:rPr lang="zh-CN" altLang="en-US" dirty="0"/>
              <a:t>点击添加标题</a:t>
            </a:r>
          </a:p>
        </p:txBody>
      </p:sp>
    </p:spTree>
    <p:extLst>
      <p:ext uri="{BB962C8B-B14F-4D97-AF65-F5344CB8AC3E}">
        <p14:creationId xmlns:p14="http://schemas.microsoft.com/office/powerpoint/2010/main" val="247904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par>
                          <p:cTn id="8" fill="hold">
                            <p:stCondLst>
                              <p:cond delay="25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803659"/>
            <a:ext cx="8229600" cy="3964809"/>
          </a:xfrm>
          <a:prstGeom prst="rect">
            <a:avLst/>
          </a:prstGeom>
        </p:spPr>
        <p:txBody>
          <a:bodyPr lIns="91398" tIns="45699" rIns="91398" bIns="45699"/>
          <a:lstStyle>
            <a:lvl1pPr>
              <a:defRPr sz="2100">
                <a:latin typeface="微软雅黑" panose="020B0503020204020204" pitchFamily="34" charset="-122"/>
                <a:ea typeface="微软雅黑" panose="020B0503020204020204" pitchFamily="34" charset="-122"/>
              </a:defRPr>
            </a:lvl1pPr>
            <a:lvl2pPr>
              <a:defRPr>
                <a:latin typeface="方正大黑简体" pitchFamily="2" charset="-122"/>
                <a:ea typeface="方正大黑简体" pitchFamily="2" charset="-122"/>
              </a:defRPr>
            </a:lvl2pPr>
            <a:lvl3pPr>
              <a:defRPr>
                <a:latin typeface="方正大黑简体" pitchFamily="2" charset="-122"/>
                <a:ea typeface="方正大黑简体" pitchFamily="2" charset="-122"/>
              </a:defRPr>
            </a:lvl3pPr>
            <a:lvl4pPr>
              <a:defRPr>
                <a:latin typeface="方正大黑简体" pitchFamily="2" charset="-122"/>
                <a:ea typeface="方正大黑简体" pitchFamily="2" charset="-122"/>
              </a:defRPr>
            </a:lvl4pPr>
            <a:lvl5pPr>
              <a:defRPr>
                <a:latin typeface="方正大黑简体" pitchFamily="2" charset="-122"/>
                <a:ea typeface="方正大黑简体" pitchFamily="2" charset="-122"/>
              </a:defRPr>
            </a:lvl5pPr>
          </a:lstStyle>
          <a:p>
            <a:pPr lvl="0"/>
            <a:r>
              <a:rPr lang="zh-CN" altLang="en-US" dirty="0"/>
              <a:t>单击此处编辑母版文本样式</a:t>
            </a:r>
          </a:p>
        </p:txBody>
      </p:sp>
    </p:spTree>
    <p:extLst>
      <p:ext uri="{BB962C8B-B14F-4D97-AF65-F5344CB8AC3E}">
        <p14:creationId xmlns:p14="http://schemas.microsoft.com/office/powerpoint/2010/main" val="2496011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23646" t="3889" r="23646" b="3889"/>
          <a:stretch/>
        </p:blipFill>
        <p:spPr>
          <a:xfrm>
            <a:off x="2371725" y="406262"/>
            <a:ext cx="4400550" cy="4330977"/>
          </a:xfrm>
          <a:prstGeom prst="rect">
            <a:avLst/>
          </a:prstGeom>
        </p:spPr>
      </p:pic>
    </p:spTree>
    <p:extLst>
      <p:ext uri="{BB962C8B-B14F-4D97-AF65-F5344CB8AC3E}">
        <p14:creationId xmlns:p14="http://schemas.microsoft.com/office/powerpoint/2010/main" val="381428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nding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4271" t="5185" r="24271" b="5185"/>
          <a:stretch/>
        </p:blipFill>
        <p:spPr>
          <a:xfrm>
            <a:off x="2514600" y="555998"/>
            <a:ext cx="4114800" cy="4031504"/>
          </a:xfrm>
          <a:prstGeom prst="rect">
            <a:avLst/>
          </a:prstGeom>
        </p:spPr>
      </p:pic>
    </p:spTree>
    <p:extLst>
      <p:ext uri="{BB962C8B-B14F-4D97-AF65-F5344CB8AC3E}">
        <p14:creationId xmlns:p14="http://schemas.microsoft.com/office/powerpoint/2010/main" val="1568722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8.jp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1.jp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theme" Target="../theme/theme4.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44000" b="-4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2641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718" r:id="rId4"/>
    <p:sldLayoutId id="2147483721" r:id="rId5"/>
    <p:sldLayoutId id="2147483722" r:id="rId6"/>
    <p:sldLayoutId id="2147483723" r:id="rId7"/>
    <p:sldLayoutId id="2147483736" r:id="rId8"/>
    <p:sldLayoutId id="2147483737" r:id="rId9"/>
    <p:sldLayoutId id="2147483779" r:id="rId10"/>
    <p:sldLayoutId id="2147483780" r:id="rId11"/>
    <p:sldLayoutId id="2147483781" r:id="rId12"/>
    <p:sldLayoutId id="2147483784" r:id="rId13"/>
    <p:sldLayoutId id="2147483785" r:id="rId14"/>
    <p:sldLayoutId id="2147483786" r:id="rId15"/>
    <p:sldLayoutId id="2147483788" r:id="rId16"/>
    <p:sldLayoutId id="2147483789" r:id="rId17"/>
  </p:sldLayoutIdLst>
  <p:txStyles>
    <p:titleStyle>
      <a:lvl1pPr algn="ctr" defTabSz="464316" rtl="0" eaLnBrk="1" latinLnBrk="0" hangingPunct="1">
        <a:spcBef>
          <a:spcPct val="0"/>
        </a:spcBef>
        <a:buNone/>
        <a:defRPr sz="2229" kern="1200">
          <a:solidFill>
            <a:schemeClr val="tx1"/>
          </a:solidFill>
          <a:latin typeface="+mj-lt"/>
          <a:ea typeface="+mj-ea"/>
          <a:cs typeface="+mj-cs"/>
        </a:defRPr>
      </a:lvl1pPr>
    </p:titleStyle>
    <p:bodyStyle>
      <a:lvl1pPr marL="174118" indent="-174118" algn="l" defTabSz="464316" rtl="0" eaLnBrk="1" latinLnBrk="0" hangingPunct="1">
        <a:spcBef>
          <a:spcPct val="20000"/>
        </a:spcBef>
        <a:buFont typeface="Arial" pitchFamily="34" charset="0"/>
        <a:buChar char="•"/>
        <a:defRPr sz="1622" kern="1200">
          <a:solidFill>
            <a:schemeClr val="tx1"/>
          </a:solidFill>
          <a:latin typeface="+mn-lt"/>
          <a:ea typeface="+mn-ea"/>
          <a:cs typeface="+mn-cs"/>
        </a:defRPr>
      </a:lvl1pPr>
      <a:lvl2pPr marL="377257" indent="-145099" algn="l" defTabSz="464316" rtl="0" eaLnBrk="1" latinLnBrk="0" hangingPunct="1">
        <a:spcBef>
          <a:spcPct val="20000"/>
        </a:spcBef>
        <a:buFont typeface="Arial" pitchFamily="34" charset="0"/>
        <a:buChar char="–"/>
        <a:defRPr sz="1424" kern="1200">
          <a:solidFill>
            <a:schemeClr val="tx1"/>
          </a:solidFill>
          <a:latin typeface="+mn-lt"/>
          <a:ea typeface="+mn-ea"/>
          <a:cs typeface="+mn-cs"/>
        </a:defRPr>
      </a:lvl2pPr>
      <a:lvl3pPr marL="580396" indent="-116079" algn="l" defTabSz="464316" rtl="0" eaLnBrk="1" latinLnBrk="0" hangingPunct="1">
        <a:spcBef>
          <a:spcPct val="20000"/>
        </a:spcBef>
        <a:buFont typeface="Arial" pitchFamily="34" charset="0"/>
        <a:buChar char="•"/>
        <a:defRPr sz="1213" kern="1200">
          <a:solidFill>
            <a:schemeClr val="tx1"/>
          </a:solidFill>
          <a:latin typeface="+mn-lt"/>
          <a:ea typeface="+mn-ea"/>
          <a:cs typeface="+mn-cs"/>
        </a:defRPr>
      </a:lvl3pPr>
      <a:lvl4pPr marL="812554"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4pPr>
      <a:lvl5pPr marL="1044712"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5pPr>
      <a:lvl6pPr marL="1276870"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6pPr>
      <a:lvl7pPr marL="1509028"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7pPr>
      <a:lvl8pPr marL="1741186"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8pPr>
      <a:lvl9pPr marL="1973344"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9pPr>
    </p:bodyStyle>
    <p:otherStyle>
      <a:defPPr>
        <a:defRPr lang="zh-CN"/>
      </a:defPPr>
      <a:lvl1pPr marL="0" algn="l" defTabSz="464316" rtl="0" eaLnBrk="1" latinLnBrk="0" hangingPunct="1">
        <a:defRPr sz="917" kern="1200">
          <a:solidFill>
            <a:schemeClr val="tx1"/>
          </a:solidFill>
          <a:latin typeface="+mn-lt"/>
          <a:ea typeface="+mn-ea"/>
          <a:cs typeface="+mn-cs"/>
        </a:defRPr>
      </a:lvl1pPr>
      <a:lvl2pPr marL="232158" algn="l" defTabSz="464316" rtl="0" eaLnBrk="1" latinLnBrk="0" hangingPunct="1">
        <a:defRPr sz="917" kern="1200">
          <a:solidFill>
            <a:schemeClr val="tx1"/>
          </a:solidFill>
          <a:latin typeface="+mn-lt"/>
          <a:ea typeface="+mn-ea"/>
          <a:cs typeface="+mn-cs"/>
        </a:defRPr>
      </a:lvl2pPr>
      <a:lvl3pPr marL="464316" algn="l" defTabSz="464316" rtl="0" eaLnBrk="1" latinLnBrk="0" hangingPunct="1">
        <a:defRPr sz="917" kern="1200">
          <a:solidFill>
            <a:schemeClr val="tx1"/>
          </a:solidFill>
          <a:latin typeface="+mn-lt"/>
          <a:ea typeface="+mn-ea"/>
          <a:cs typeface="+mn-cs"/>
        </a:defRPr>
      </a:lvl3pPr>
      <a:lvl4pPr marL="696474" algn="l" defTabSz="464316" rtl="0" eaLnBrk="1" latinLnBrk="0" hangingPunct="1">
        <a:defRPr sz="917" kern="1200">
          <a:solidFill>
            <a:schemeClr val="tx1"/>
          </a:solidFill>
          <a:latin typeface="+mn-lt"/>
          <a:ea typeface="+mn-ea"/>
          <a:cs typeface="+mn-cs"/>
        </a:defRPr>
      </a:lvl4pPr>
      <a:lvl5pPr marL="928632" algn="l" defTabSz="464316" rtl="0" eaLnBrk="1" latinLnBrk="0" hangingPunct="1">
        <a:defRPr sz="917" kern="1200">
          <a:solidFill>
            <a:schemeClr val="tx1"/>
          </a:solidFill>
          <a:latin typeface="+mn-lt"/>
          <a:ea typeface="+mn-ea"/>
          <a:cs typeface="+mn-cs"/>
        </a:defRPr>
      </a:lvl5pPr>
      <a:lvl6pPr marL="1160791" algn="l" defTabSz="464316" rtl="0" eaLnBrk="1" latinLnBrk="0" hangingPunct="1">
        <a:defRPr sz="917" kern="1200">
          <a:solidFill>
            <a:schemeClr val="tx1"/>
          </a:solidFill>
          <a:latin typeface="+mn-lt"/>
          <a:ea typeface="+mn-ea"/>
          <a:cs typeface="+mn-cs"/>
        </a:defRPr>
      </a:lvl6pPr>
      <a:lvl7pPr marL="1392949" algn="l" defTabSz="464316" rtl="0" eaLnBrk="1" latinLnBrk="0" hangingPunct="1">
        <a:defRPr sz="917" kern="1200">
          <a:solidFill>
            <a:schemeClr val="tx1"/>
          </a:solidFill>
          <a:latin typeface="+mn-lt"/>
          <a:ea typeface="+mn-ea"/>
          <a:cs typeface="+mn-cs"/>
        </a:defRPr>
      </a:lvl7pPr>
      <a:lvl8pPr marL="1625107" algn="l" defTabSz="464316" rtl="0" eaLnBrk="1" latinLnBrk="0" hangingPunct="1">
        <a:defRPr sz="917" kern="1200">
          <a:solidFill>
            <a:schemeClr val="tx1"/>
          </a:solidFill>
          <a:latin typeface="+mn-lt"/>
          <a:ea typeface="+mn-ea"/>
          <a:cs typeface="+mn-cs"/>
        </a:defRPr>
      </a:lvl8pPr>
      <a:lvl9pPr marL="1857266" algn="l" defTabSz="464316" rtl="0" eaLnBrk="1" latinLnBrk="0" hangingPunct="1">
        <a:defRPr sz="91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nvPr>
        </p:nvSpPr>
        <p:spPr>
          <a:xfrm>
            <a:off x="6857522" y="4179340"/>
            <a:ext cx="2057400" cy="1243613"/>
          </a:xfrm>
          <a:prstGeom prst="rect">
            <a:avLst/>
          </a:prstGeom>
        </p:spPr>
        <p:txBody>
          <a:bodyPr vert="horz" lIns="91440" tIns="45720" rIns="91440" bIns="45720" rtlCol="0" anchor="ctr"/>
          <a:lstStyle>
            <a:lvl1pPr algn="r">
              <a:defRPr sz="8113">
                <a:solidFill>
                  <a:schemeClr val="tx1">
                    <a:lumMod val="85000"/>
                    <a:lumOff val="15000"/>
                  </a:schemeClr>
                </a:solidFill>
                <a:latin typeface="Malgun Gothic" panose="020B0503020000020004" pitchFamily="34" charset="-127"/>
                <a:ea typeface="Malgun Gothic" panose="020B0503020000020004" pitchFamily="34" charset="-127"/>
              </a:defRPr>
            </a:lvl1pPr>
          </a:lstStyle>
          <a:p>
            <a:pPr defTabSz="682654"/>
            <a:fld id="{DC947046-6B84-4C37-8F8B-11742CDB85ED}" type="slidenum">
              <a:rPr lang="zh-CN" altLang="en-US" smtClean="0">
                <a:solidFill>
                  <a:prstClr val="black">
                    <a:lumMod val="85000"/>
                    <a:lumOff val="15000"/>
                  </a:prstClr>
                </a:solidFill>
              </a:rPr>
              <a:pPr defTabSz="682654"/>
              <a:t>‹#›</a:t>
            </a:fld>
            <a:endParaRPr lang="zh-CN" altLang="en-US">
              <a:solidFill>
                <a:prstClr val="black">
                  <a:lumMod val="85000"/>
                  <a:lumOff val="15000"/>
                </a:prstClr>
              </a:solidFill>
            </a:endParaRPr>
          </a:p>
        </p:txBody>
      </p:sp>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889">
                <a:solidFill>
                  <a:schemeClr val="bg1"/>
                </a:solidFill>
                <a:latin typeface="等线" panose="02010600030101010101" pitchFamily="2" charset="-122"/>
                <a:ea typeface="等线" panose="02010600030101010101" pitchFamily="2" charset="-122"/>
              </a:defRPr>
            </a:lvl1pPr>
          </a:lstStyle>
          <a:p>
            <a:pPr defTabSz="682654"/>
            <a:fld id="{4628EDE6-C2C4-4BFA-9473-806BB98D162B}" type="datetime1">
              <a:rPr lang="zh-CN" altLang="en-US" smtClean="0">
                <a:solidFill>
                  <a:prstClr val="white"/>
                </a:solidFill>
              </a:rPr>
              <a:pPr defTabSz="682654"/>
              <a:t>2017/9/18</a:t>
            </a:fld>
            <a:endParaRPr lang="zh-CN" altLang="en-US">
              <a:solidFill>
                <a:prstClr val="white"/>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889">
                <a:solidFill>
                  <a:schemeClr val="bg1"/>
                </a:solidFill>
                <a:latin typeface="等线" panose="02010600030101010101" pitchFamily="2" charset="-122"/>
                <a:ea typeface="等线" panose="02010600030101010101" pitchFamily="2" charset="-122"/>
              </a:defRPr>
            </a:lvl1pPr>
          </a:lstStyle>
          <a:p>
            <a:pPr defTabSz="682654"/>
            <a:endParaRPr lang="zh-CN" altLang="en-US">
              <a:solidFill>
                <a:prstClr val="white"/>
              </a:solidFill>
            </a:endParaRPr>
          </a:p>
        </p:txBody>
      </p:sp>
    </p:spTree>
    <p:extLst>
      <p:ext uri="{BB962C8B-B14F-4D97-AF65-F5344CB8AC3E}">
        <p14:creationId xmlns:p14="http://schemas.microsoft.com/office/powerpoint/2010/main" val="293294655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ransition spd="slow">
    <p:cover/>
  </p:transition>
  <p:hf hdr="0" ftr="0"/>
  <p:txStyles>
    <p:titleStyle>
      <a:lvl1pPr algn="l" defTabSz="677236" rtl="0" eaLnBrk="1" latinLnBrk="0" hangingPunct="1">
        <a:lnSpc>
          <a:spcPct val="90000"/>
        </a:lnSpc>
        <a:spcBef>
          <a:spcPct val="0"/>
        </a:spcBef>
        <a:buNone/>
        <a:defRPr sz="3259" kern="1200">
          <a:solidFill>
            <a:schemeClr val="bg1"/>
          </a:solidFill>
          <a:latin typeface="等线" panose="02010600030101010101" pitchFamily="2" charset="-122"/>
          <a:ea typeface="等线" panose="02010600030101010101" pitchFamily="2" charset="-122"/>
          <a:cs typeface="+mj-cs"/>
        </a:defRPr>
      </a:lvl1pPr>
    </p:titleStyle>
    <p:bodyStyle>
      <a:lvl1pPr marL="169309" indent="-169309" algn="l" defTabSz="677236" rtl="0" eaLnBrk="1" latinLnBrk="0" hangingPunct="1">
        <a:lnSpc>
          <a:spcPct val="90000"/>
        </a:lnSpc>
        <a:spcBef>
          <a:spcPts val="741"/>
        </a:spcBef>
        <a:buFont typeface="Arial" panose="020B0604020202020204" pitchFamily="34" charset="0"/>
        <a:buChar char="•"/>
        <a:defRPr sz="2073" kern="1200">
          <a:solidFill>
            <a:schemeClr val="bg1"/>
          </a:solidFill>
          <a:latin typeface="等线" panose="02010600030101010101" pitchFamily="2" charset="-122"/>
          <a:ea typeface="等线" panose="02010600030101010101" pitchFamily="2" charset="-122"/>
          <a:cs typeface="+mn-cs"/>
        </a:defRPr>
      </a:lvl1pPr>
      <a:lvl2pPr marL="507927" indent="-169309" algn="l" defTabSz="677236" rtl="0" eaLnBrk="1" latinLnBrk="0" hangingPunct="1">
        <a:lnSpc>
          <a:spcPct val="90000"/>
        </a:lnSpc>
        <a:spcBef>
          <a:spcPts val="370"/>
        </a:spcBef>
        <a:buFont typeface="Arial" panose="020B0604020202020204" pitchFamily="34" charset="0"/>
        <a:buChar char="•"/>
        <a:defRPr sz="1778" kern="1200">
          <a:solidFill>
            <a:schemeClr val="bg1"/>
          </a:solidFill>
          <a:latin typeface="等线" panose="02010600030101010101" pitchFamily="2" charset="-122"/>
          <a:ea typeface="等线" panose="02010600030101010101" pitchFamily="2" charset="-122"/>
          <a:cs typeface="+mn-cs"/>
        </a:defRPr>
      </a:lvl2pPr>
      <a:lvl3pPr marL="846544" indent="-169309" algn="l" defTabSz="677236" rtl="0" eaLnBrk="1" latinLnBrk="0" hangingPunct="1">
        <a:lnSpc>
          <a:spcPct val="90000"/>
        </a:lnSpc>
        <a:spcBef>
          <a:spcPts val="370"/>
        </a:spcBef>
        <a:buFont typeface="Arial" panose="020B0604020202020204" pitchFamily="34" charset="0"/>
        <a:buChar char="•"/>
        <a:defRPr sz="1482" kern="1200">
          <a:solidFill>
            <a:schemeClr val="bg1"/>
          </a:solidFill>
          <a:latin typeface="等线" panose="02010600030101010101" pitchFamily="2" charset="-122"/>
          <a:ea typeface="等线" panose="02010600030101010101" pitchFamily="2" charset="-122"/>
          <a:cs typeface="+mn-cs"/>
        </a:defRPr>
      </a:lvl3pPr>
      <a:lvl4pPr marL="1185162" indent="-169309" algn="l" defTabSz="677236" rtl="0" eaLnBrk="1" latinLnBrk="0" hangingPunct="1">
        <a:lnSpc>
          <a:spcPct val="90000"/>
        </a:lnSpc>
        <a:spcBef>
          <a:spcPts val="370"/>
        </a:spcBef>
        <a:buFont typeface="Arial" panose="020B0604020202020204" pitchFamily="34" charset="0"/>
        <a:buChar char="•"/>
        <a:defRPr sz="1333" kern="1200">
          <a:solidFill>
            <a:schemeClr val="bg1"/>
          </a:solidFill>
          <a:latin typeface="等线" panose="02010600030101010101" pitchFamily="2" charset="-122"/>
          <a:ea typeface="等线" panose="02010600030101010101" pitchFamily="2" charset="-122"/>
          <a:cs typeface="+mn-cs"/>
        </a:defRPr>
      </a:lvl4pPr>
      <a:lvl5pPr marL="1523781" indent="-169309" algn="l" defTabSz="677236" rtl="0" eaLnBrk="1" latinLnBrk="0" hangingPunct="1">
        <a:lnSpc>
          <a:spcPct val="90000"/>
        </a:lnSpc>
        <a:spcBef>
          <a:spcPts val="370"/>
        </a:spcBef>
        <a:buFont typeface="Arial" panose="020B0604020202020204" pitchFamily="34" charset="0"/>
        <a:buChar char="•"/>
        <a:defRPr sz="1333" kern="1200">
          <a:solidFill>
            <a:schemeClr val="bg1"/>
          </a:solidFill>
          <a:latin typeface="等线" panose="02010600030101010101" pitchFamily="2" charset="-122"/>
          <a:ea typeface="等线" panose="02010600030101010101" pitchFamily="2" charset="-122"/>
          <a:cs typeface="+mn-cs"/>
        </a:defRPr>
      </a:lvl5pPr>
      <a:lvl6pPr marL="1862398" indent="-169309" algn="l" defTabSz="677236" rtl="0" eaLnBrk="1" latinLnBrk="0" hangingPunct="1">
        <a:lnSpc>
          <a:spcPct val="90000"/>
        </a:lnSpc>
        <a:spcBef>
          <a:spcPts val="370"/>
        </a:spcBef>
        <a:buFont typeface="Arial" panose="020B0604020202020204" pitchFamily="34" charset="0"/>
        <a:buChar char="•"/>
        <a:defRPr sz="1333" kern="1200">
          <a:solidFill>
            <a:schemeClr val="tx1"/>
          </a:solidFill>
          <a:latin typeface="+mn-lt"/>
          <a:ea typeface="+mn-ea"/>
          <a:cs typeface="+mn-cs"/>
        </a:defRPr>
      </a:lvl6pPr>
      <a:lvl7pPr marL="2201016" indent="-169309" algn="l" defTabSz="677236" rtl="0" eaLnBrk="1" latinLnBrk="0" hangingPunct="1">
        <a:lnSpc>
          <a:spcPct val="90000"/>
        </a:lnSpc>
        <a:spcBef>
          <a:spcPts val="370"/>
        </a:spcBef>
        <a:buFont typeface="Arial" panose="020B0604020202020204" pitchFamily="34" charset="0"/>
        <a:buChar char="•"/>
        <a:defRPr sz="1333" kern="1200">
          <a:solidFill>
            <a:schemeClr val="tx1"/>
          </a:solidFill>
          <a:latin typeface="+mn-lt"/>
          <a:ea typeface="+mn-ea"/>
          <a:cs typeface="+mn-cs"/>
        </a:defRPr>
      </a:lvl7pPr>
      <a:lvl8pPr marL="2539634" indent="-169309" algn="l" defTabSz="677236" rtl="0" eaLnBrk="1" latinLnBrk="0" hangingPunct="1">
        <a:lnSpc>
          <a:spcPct val="90000"/>
        </a:lnSpc>
        <a:spcBef>
          <a:spcPts val="370"/>
        </a:spcBef>
        <a:buFont typeface="Arial" panose="020B0604020202020204" pitchFamily="34" charset="0"/>
        <a:buChar char="•"/>
        <a:defRPr sz="1333" kern="1200">
          <a:solidFill>
            <a:schemeClr val="tx1"/>
          </a:solidFill>
          <a:latin typeface="+mn-lt"/>
          <a:ea typeface="+mn-ea"/>
          <a:cs typeface="+mn-cs"/>
        </a:defRPr>
      </a:lvl8pPr>
      <a:lvl9pPr marL="2878252" indent="-169309" algn="l" defTabSz="677236" rtl="0" eaLnBrk="1" latinLnBrk="0" hangingPunct="1">
        <a:lnSpc>
          <a:spcPct val="90000"/>
        </a:lnSpc>
        <a:spcBef>
          <a:spcPts val="370"/>
        </a:spcBef>
        <a:buFont typeface="Arial" panose="020B0604020202020204" pitchFamily="34" charset="0"/>
        <a:buChar char="•"/>
        <a:defRPr sz="1333" kern="1200">
          <a:solidFill>
            <a:schemeClr val="tx1"/>
          </a:solidFill>
          <a:latin typeface="+mn-lt"/>
          <a:ea typeface="+mn-ea"/>
          <a:cs typeface="+mn-cs"/>
        </a:defRPr>
      </a:lvl9pPr>
    </p:bodyStyle>
    <p:otherStyle>
      <a:defPPr>
        <a:defRPr lang="zh-CN"/>
      </a:defPPr>
      <a:lvl1pPr marL="0" algn="l" defTabSz="677236" rtl="0" eaLnBrk="1" latinLnBrk="0" hangingPunct="1">
        <a:defRPr sz="1333" kern="1200">
          <a:solidFill>
            <a:schemeClr val="tx1"/>
          </a:solidFill>
          <a:latin typeface="+mn-lt"/>
          <a:ea typeface="+mn-ea"/>
          <a:cs typeface="+mn-cs"/>
        </a:defRPr>
      </a:lvl1pPr>
      <a:lvl2pPr marL="338618" algn="l" defTabSz="677236" rtl="0" eaLnBrk="1" latinLnBrk="0" hangingPunct="1">
        <a:defRPr sz="1333" kern="1200">
          <a:solidFill>
            <a:schemeClr val="tx1"/>
          </a:solidFill>
          <a:latin typeface="+mn-lt"/>
          <a:ea typeface="+mn-ea"/>
          <a:cs typeface="+mn-cs"/>
        </a:defRPr>
      </a:lvl2pPr>
      <a:lvl3pPr marL="677236" algn="l" defTabSz="677236" rtl="0" eaLnBrk="1" latinLnBrk="0" hangingPunct="1">
        <a:defRPr sz="1333" kern="1200">
          <a:solidFill>
            <a:schemeClr val="tx1"/>
          </a:solidFill>
          <a:latin typeface="+mn-lt"/>
          <a:ea typeface="+mn-ea"/>
          <a:cs typeface="+mn-cs"/>
        </a:defRPr>
      </a:lvl3pPr>
      <a:lvl4pPr marL="1015854" algn="l" defTabSz="677236" rtl="0" eaLnBrk="1" latinLnBrk="0" hangingPunct="1">
        <a:defRPr sz="1333" kern="1200">
          <a:solidFill>
            <a:schemeClr val="tx1"/>
          </a:solidFill>
          <a:latin typeface="+mn-lt"/>
          <a:ea typeface="+mn-ea"/>
          <a:cs typeface="+mn-cs"/>
        </a:defRPr>
      </a:lvl4pPr>
      <a:lvl5pPr marL="1354471" algn="l" defTabSz="677236" rtl="0" eaLnBrk="1" latinLnBrk="0" hangingPunct="1">
        <a:defRPr sz="1333" kern="1200">
          <a:solidFill>
            <a:schemeClr val="tx1"/>
          </a:solidFill>
          <a:latin typeface="+mn-lt"/>
          <a:ea typeface="+mn-ea"/>
          <a:cs typeface="+mn-cs"/>
        </a:defRPr>
      </a:lvl5pPr>
      <a:lvl6pPr marL="1693089" algn="l" defTabSz="677236" rtl="0" eaLnBrk="1" latinLnBrk="0" hangingPunct="1">
        <a:defRPr sz="1333" kern="1200">
          <a:solidFill>
            <a:schemeClr val="tx1"/>
          </a:solidFill>
          <a:latin typeface="+mn-lt"/>
          <a:ea typeface="+mn-ea"/>
          <a:cs typeface="+mn-cs"/>
        </a:defRPr>
      </a:lvl6pPr>
      <a:lvl7pPr marL="2031707" algn="l" defTabSz="677236" rtl="0" eaLnBrk="1" latinLnBrk="0" hangingPunct="1">
        <a:defRPr sz="1333" kern="1200">
          <a:solidFill>
            <a:schemeClr val="tx1"/>
          </a:solidFill>
          <a:latin typeface="+mn-lt"/>
          <a:ea typeface="+mn-ea"/>
          <a:cs typeface="+mn-cs"/>
        </a:defRPr>
      </a:lvl7pPr>
      <a:lvl8pPr marL="2370325" algn="l" defTabSz="677236" rtl="0" eaLnBrk="1" latinLnBrk="0" hangingPunct="1">
        <a:defRPr sz="1333" kern="1200">
          <a:solidFill>
            <a:schemeClr val="tx1"/>
          </a:solidFill>
          <a:latin typeface="+mn-lt"/>
          <a:ea typeface="+mn-ea"/>
          <a:cs typeface="+mn-cs"/>
        </a:defRPr>
      </a:lvl8pPr>
      <a:lvl9pPr marL="2708942" algn="l" defTabSz="677236" rtl="0" eaLnBrk="1" latinLnBrk="0" hangingPunct="1">
        <a:defRPr sz="13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3906648-3138-4C80-83D8-2E8E3D19D299}" type="datetimeFigureOut">
              <a:rPr lang="zh-CN" altLang="en-US" smtClean="0"/>
              <a:t>2017/9/18</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DF83CB3-FB58-4AAA-81F3-C74E4CD95E98}" type="slidenum">
              <a:rPr lang="zh-CN" altLang="en-US" smtClean="0"/>
              <a:t>‹#›</a:t>
            </a:fld>
            <a:endParaRPr lang="zh-CN" altLang="en-US"/>
          </a:p>
        </p:txBody>
      </p:sp>
    </p:spTree>
    <p:extLst>
      <p:ext uri="{BB962C8B-B14F-4D97-AF65-F5344CB8AC3E}">
        <p14:creationId xmlns:p14="http://schemas.microsoft.com/office/powerpoint/2010/main" val="181696827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t="-44000" b="-4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666891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83" r:id="rId9"/>
    <p:sldLayoutId id="2147483787" r:id="rId10"/>
  </p:sldLayoutIdLst>
  <p:txStyles>
    <p:titleStyle>
      <a:lvl1pPr algn="ctr" defTabSz="464316" rtl="0" eaLnBrk="1" latinLnBrk="0" hangingPunct="1">
        <a:spcBef>
          <a:spcPct val="0"/>
        </a:spcBef>
        <a:buNone/>
        <a:defRPr sz="2229" kern="1200">
          <a:solidFill>
            <a:schemeClr val="tx1"/>
          </a:solidFill>
          <a:latin typeface="+mj-lt"/>
          <a:ea typeface="+mj-ea"/>
          <a:cs typeface="+mj-cs"/>
        </a:defRPr>
      </a:lvl1pPr>
    </p:titleStyle>
    <p:bodyStyle>
      <a:lvl1pPr marL="174118" indent="-174118" algn="l" defTabSz="464316" rtl="0" eaLnBrk="1" latinLnBrk="0" hangingPunct="1">
        <a:spcBef>
          <a:spcPct val="20000"/>
        </a:spcBef>
        <a:buFont typeface="Arial" pitchFamily="34" charset="0"/>
        <a:buChar char="•"/>
        <a:defRPr sz="1622" kern="1200">
          <a:solidFill>
            <a:schemeClr val="tx1"/>
          </a:solidFill>
          <a:latin typeface="+mn-lt"/>
          <a:ea typeface="+mn-ea"/>
          <a:cs typeface="+mn-cs"/>
        </a:defRPr>
      </a:lvl1pPr>
      <a:lvl2pPr marL="377257" indent="-145099" algn="l" defTabSz="464316" rtl="0" eaLnBrk="1" latinLnBrk="0" hangingPunct="1">
        <a:spcBef>
          <a:spcPct val="20000"/>
        </a:spcBef>
        <a:buFont typeface="Arial" pitchFamily="34" charset="0"/>
        <a:buChar char="–"/>
        <a:defRPr sz="1424" kern="1200">
          <a:solidFill>
            <a:schemeClr val="tx1"/>
          </a:solidFill>
          <a:latin typeface="+mn-lt"/>
          <a:ea typeface="+mn-ea"/>
          <a:cs typeface="+mn-cs"/>
        </a:defRPr>
      </a:lvl2pPr>
      <a:lvl3pPr marL="580396" indent="-116079" algn="l" defTabSz="464316" rtl="0" eaLnBrk="1" latinLnBrk="0" hangingPunct="1">
        <a:spcBef>
          <a:spcPct val="20000"/>
        </a:spcBef>
        <a:buFont typeface="Arial" pitchFamily="34" charset="0"/>
        <a:buChar char="•"/>
        <a:defRPr sz="1213" kern="1200">
          <a:solidFill>
            <a:schemeClr val="tx1"/>
          </a:solidFill>
          <a:latin typeface="+mn-lt"/>
          <a:ea typeface="+mn-ea"/>
          <a:cs typeface="+mn-cs"/>
        </a:defRPr>
      </a:lvl3pPr>
      <a:lvl4pPr marL="812554"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4pPr>
      <a:lvl5pPr marL="1044712"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5pPr>
      <a:lvl6pPr marL="1276870"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6pPr>
      <a:lvl7pPr marL="1509028"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7pPr>
      <a:lvl8pPr marL="1741186"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8pPr>
      <a:lvl9pPr marL="1973344" indent="-116079" algn="l" defTabSz="464316" rtl="0" eaLnBrk="1" latinLnBrk="0" hangingPunct="1">
        <a:spcBef>
          <a:spcPct val="20000"/>
        </a:spcBef>
        <a:buFont typeface="Arial" pitchFamily="34" charset="0"/>
        <a:buChar char="•"/>
        <a:defRPr sz="1015" kern="1200">
          <a:solidFill>
            <a:schemeClr val="tx1"/>
          </a:solidFill>
          <a:latin typeface="+mn-lt"/>
          <a:ea typeface="+mn-ea"/>
          <a:cs typeface="+mn-cs"/>
        </a:defRPr>
      </a:lvl9pPr>
    </p:bodyStyle>
    <p:otherStyle>
      <a:defPPr>
        <a:defRPr lang="zh-CN"/>
      </a:defPPr>
      <a:lvl1pPr marL="0" algn="l" defTabSz="464316" rtl="0" eaLnBrk="1" latinLnBrk="0" hangingPunct="1">
        <a:defRPr sz="917" kern="1200">
          <a:solidFill>
            <a:schemeClr val="tx1"/>
          </a:solidFill>
          <a:latin typeface="+mn-lt"/>
          <a:ea typeface="+mn-ea"/>
          <a:cs typeface="+mn-cs"/>
        </a:defRPr>
      </a:lvl1pPr>
      <a:lvl2pPr marL="232158" algn="l" defTabSz="464316" rtl="0" eaLnBrk="1" latinLnBrk="0" hangingPunct="1">
        <a:defRPr sz="917" kern="1200">
          <a:solidFill>
            <a:schemeClr val="tx1"/>
          </a:solidFill>
          <a:latin typeface="+mn-lt"/>
          <a:ea typeface="+mn-ea"/>
          <a:cs typeface="+mn-cs"/>
        </a:defRPr>
      </a:lvl2pPr>
      <a:lvl3pPr marL="464316" algn="l" defTabSz="464316" rtl="0" eaLnBrk="1" latinLnBrk="0" hangingPunct="1">
        <a:defRPr sz="917" kern="1200">
          <a:solidFill>
            <a:schemeClr val="tx1"/>
          </a:solidFill>
          <a:latin typeface="+mn-lt"/>
          <a:ea typeface="+mn-ea"/>
          <a:cs typeface="+mn-cs"/>
        </a:defRPr>
      </a:lvl3pPr>
      <a:lvl4pPr marL="696474" algn="l" defTabSz="464316" rtl="0" eaLnBrk="1" latinLnBrk="0" hangingPunct="1">
        <a:defRPr sz="917" kern="1200">
          <a:solidFill>
            <a:schemeClr val="tx1"/>
          </a:solidFill>
          <a:latin typeface="+mn-lt"/>
          <a:ea typeface="+mn-ea"/>
          <a:cs typeface="+mn-cs"/>
        </a:defRPr>
      </a:lvl4pPr>
      <a:lvl5pPr marL="928632" algn="l" defTabSz="464316" rtl="0" eaLnBrk="1" latinLnBrk="0" hangingPunct="1">
        <a:defRPr sz="917" kern="1200">
          <a:solidFill>
            <a:schemeClr val="tx1"/>
          </a:solidFill>
          <a:latin typeface="+mn-lt"/>
          <a:ea typeface="+mn-ea"/>
          <a:cs typeface="+mn-cs"/>
        </a:defRPr>
      </a:lvl5pPr>
      <a:lvl6pPr marL="1160791" algn="l" defTabSz="464316" rtl="0" eaLnBrk="1" latinLnBrk="0" hangingPunct="1">
        <a:defRPr sz="917" kern="1200">
          <a:solidFill>
            <a:schemeClr val="tx1"/>
          </a:solidFill>
          <a:latin typeface="+mn-lt"/>
          <a:ea typeface="+mn-ea"/>
          <a:cs typeface="+mn-cs"/>
        </a:defRPr>
      </a:lvl6pPr>
      <a:lvl7pPr marL="1392949" algn="l" defTabSz="464316" rtl="0" eaLnBrk="1" latinLnBrk="0" hangingPunct="1">
        <a:defRPr sz="917" kern="1200">
          <a:solidFill>
            <a:schemeClr val="tx1"/>
          </a:solidFill>
          <a:latin typeface="+mn-lt"/>
          <a:ea typeface="+mn-ea"/>
          <a:cs typeface="+mn-cs"/>
        </a:defRPr>
      </a:lvl7pPr>
      <a:lvl8pPr marL="1625107" algn="l" defTabSz="464316" rtl="0" eaLnBrk="1" latinLnBrk="0" hangingPunct="1">
        <a:defRPr sz="917" kern="1200">
          <a:solidFill>
            <a:schemeClr val="tx1"/>
          </a:solidFill>
          <a:latin typeface="+mn-lt"/>
          <a:ea typeface="+mn-ea"/>
          <a:cs typeface="+mn-cs"/>
        </a:defRPr>
      </a:lvl8pPr>
      <a:lvl9pPr marL="1857266" algn="l" defTabSz="464316" rtl="0" eaLnBrk="1" latinLnBrk="0" hangingPunct="1">
        <a:defRPr sz="9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42.jpeg"/><Relationship Id="rId7" Type="http://schemas.openxmlformats.org/officeDocument/2006/relationships/image" Target="../media/image46.jpeg"/><Relationship Id="rId12"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diagramColors" Target="../diagrams/colors1.xml"/><Relationship Id="rId5" Type="http://schemas.openxmlformats.org/officeDocument/2006/relationships/image" Target="../media/image44.jpeg"/><Relationship Id="rId10" Type="http://schemas.openxmlformats.org/officeDocument/2006/relationships/diagramQuickStyle" Target="../diagrams/quickStyle1.xml"/><Relationship Id="rId4" Type="http://schemas.openxmlformats.org/officeDocument/2006/relationships/image" Target="../media/image43.jpeg"/><Relationship Id="rId9"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jpe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5" Type="http://schemas.openxmlformats.org/officeDocument/2006/relationships/image" Target="../media/image12.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25.jpe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62.png"/><Relationship Id="rId4" Type="http://schemas.microsoft.com/office/2007/relationships/hdphoto" Target="../media/hdphoto3.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microsoft.com/office/2007/relationships/hdphoto" Target="../media/hdphoto5.wdp"/><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7.xml"/><Relationship Id="rId5" Type="http://schemas.openxmlformats.org/officeDocument/2006/relationships/image" Target="../media/image68.pn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35.xml"/><Relationship Id="rId4"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5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9.xml"/><Relationship Id="rId1" Type="http://schemas.openxmlformats.org/officeDocument/2006/relationships/slideLayout" Target="../slideLayouts/slideLayout48.xml"/><Relationship Id="rId4" Type="http://schemas.openxmlformats.org/officeDocument/2006/relationships/chart" Target="../charts/char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0.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8.xml"/></Relationships>
</file>

<file path=ppt/slides/_rels/slide5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1.xml"/><Relationship Id="rId1" Type="http://schemas.openxmlformats.org/officeDocument/2006/relationships/slideLayout" Target="../slideLayouts/slideLayout54.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5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notesSlide" Target="../notesSlides/notesSlide46.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tags" Target="../tags/tag23.xml"/><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tags" Target="../tags/tag22.xml"/><Relationship Id="rId2" Type="http://schemas.openxmlformats.org/officeDocument/2006/relationships/tags" Target="../tags/tag7.xml"/><Relationship Id="rId16" Type="http://schemas.openxmlformats.org/officeDocument/2006/relationships/tags" Target="../tags/tag21.xml"/><Relationship Id="rId20" Type="http://schemas.openxmlformats.org/officeDocument/2006/relationships/notesSlide" Target="../notesSlides/notesSlide48.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tags" Target="../tags/tag20.xml"/><Relationship Id="rId10" Type="http://schemas.openxmlformats.org/officeDocument/2006/relationships/tags" Target="../tags/tag15.xml"/><Relationship Id="rId19"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tags" Target="../tags/tag19.xml"/></Relationships>
</file>

<file path=ppt/slides/_rels/slide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7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52.xml"/><Relationship Id="rId1" Type="http://schemas.openxmlformats.org/officeDocument/2006/relationships/slideLayout" Target="../slideLayouts/slideLayout46.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0089" y="2165375"/>
            <a:ext cx="6888295" cy="982439"/>
          </a:xfrm>
          <a:prstGeom prst="rect">
            <a:avLst/>
          </a:prstGeom>
          <a:gradFill flip="none" rotWithShape="1">
            <a:gsLst>
              <a:gs pos="0">
                <a:srgbClr val="7B5A85"/>
              </a:gs>
              <a:gs pos="100000">
                <a:srgbClr val="C35954"/>
              </a:gs>
            </a:gsLst>
            <a:lin ang="0" scaled="1"/>
            <a:tileRect/>
          </a:gradFill>
          <a:ln>
            <a:noFill/>
          </a:ln>
          <a:effectLst>
            <a:outerShdw blurRad="88900" dist="88900" dir="5400000" sx="99000" sy="99000" algn="t"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3" name="Rectangle 3"/>
          <p:cNvSpPr txBox="1">
            <a:spLocks noChangeArrowheads="1"/>
          </p:cNvSpPr>
          <p:nvPr/>
        </p:nvSpPr>
        <p:spPr bwMode="auto">
          <a:xfrm>
            <a:off x="1241031" y="2267102"/>
            <a:ext cx="6655343" cy="532550"/>
          </a:xfrm>
          <a:prstGeom prst="rect">
            <a:avLst/>
          </a:prstGeom>
          <a:noFill/>
          <a:extLst/>
        </p:spPr>
        <p:txBody>
          <a:bodyPr wrap="square" lIns="67500" tIns="35100" rIns="67500" bIns="351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latinLnBrk="0"/>
            <a:r>
              <a:rPr lang="zh-CN" altLang="en-US" sz="3000" dirty="0">
                <a:effectLst/>
                <a:latin typeface="Calibri" panose="020F0502020204030204" pitchFamily="34" charset="0"/>
              </a:rPr>
              <a:t>基于人工智能的新中高考综合解决方案</a:t>
            </a:r>
            <a:endParaRPr lang="en-US" altLang="ko-KR" sz="3000" dirty="0">
              <a:effectLst/>
              <a:latin typeface="Calibri" panose="020F0502020204030204" pitchFamily="34" charset="0"/>
            </a:endParaRPr>
          </a:p>
        </p:txBody>
      </p:sp>
      <p:sp>
        <p:nvSpPr>
          <p:cNvPr id="5" name="Rectangle 3"/>
          <p:cNvSpPr txBox="1">
            <a:spLocks noChangeArrowheads="1"/>
          </p:cNvSpPr>
          <p:nvPr/>
        </p:nvSpPr>
        <p:spPr bwMode="auto">
          <a:xfrm>
            <a:off x="2357504" y="2822411"/>
            <a:ext cx="4668014" cy="232468"/>
          </a:xfrm>
          <a:prstGeom prst="rect">
            <a:avLst/>
          </a:prstGeom>
          <a:noFill/>
          <a:extLst/>
        </p:spPr>
        <p:txBody>
          <a:bodyPr wrap="square" lIns="67500" tIns="35100" rIns="67500" bIns="351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r>
              <a:rPr lang="zh-CN" altLang="en-US" sz="1050" dirty="0">
                <a:effectLst/>
                <a:latin typeface="Calibri" panose="020F0502020204030204" pitchFamily="34" charset="0"/>
              </a:rPr>
              <a:t>科大讯飞   </a:t>
            </a:r>
            <a:endParaRPr lang="en-US" altLang="ko-KR" sz="1050" b="0" dirty="0">
              <a:effectLst/>
              <a:latin typeface="Calibri" panose="020F0502020204030204" pitchFamily="34" charset="0"/>
            </a:endParaRPr>
          </a:p>
        </p:txBody>
      </p:sp>
      <p:cxnSp>
        <p:nvCxnSpPr>
          <p:cNvPr id="7" name="Straight Connector 6"/>
          <p:cNvCxnSpPr/>
          <p:nvPr/>
        </p:nvCxnSpPr>
        <p:spPr>
          <a:xfrm>
            <a:off x="2417445" y="2786109"/>
            <a:ext cx="430911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4168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标题 1"/>
          <p:cNvSpPr txBox="1">
            <a:spLocks/>
          </p:cNvSpPr>
          <p:nvPr/>
        </p:nvSpPr>
        <p:spPr>
          <a:xfrm>
            <a:off x="2087724" y="596665"/>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赋分方式</a:t>
            </a:r>
            <a:endParaRPr lang="en-US" altLang="zh-CN" sz="1976"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stretch>
            <a:fillRect/>
          </a:stretch>
        </p:blipFill>
        <p:spPr>
          <a:xfrm>
            <a:off x="1925706" y="980110"/>
            <a:ext cx="4866704" cy="2833778"/>
          </a:xfrm>
          <a:prstGeom prst="rect">
            <a:avLst/>
          </a:prstGeom>
        </p:spPr>
      </p:pic>
      <p:sp>
        <p:nvSpPr>
          <p:cNvPr id="5" name="矩形 4"/>
          <p:cNvSpPr/>
          <p:nvPr/>
        </p:nvSpPr>
        <p:spPr>
          <a:xfrm>
            <a:off x="845586" y="3921900"/>
            <a:ext cx="7236804" cy="1027204"/>
          </a:xfrm>
          <a:prstGeom prst="rect">
            <a:avLst/>
          </a:prstGeom>
        </p:spPr>
        <p:txBody>
          <a:bodyPr wrap="square">
            <a:spAutoFit/>
          </a:bodyPr>
          <a:lstStyle/>
          <a:p>
            <a:pPr indent="200978" algn="just">
              <a:lnSpc>
                <a:spcPct val="150000"/>
              </a:lnSpc>
            </a:pPr>
            <a:r>
              <a:rPr lang="zh-CN" altLang="zh-CN" sz="1350" b="1" kern="100" dirty="0">
                <a:solidFill>
                  <a:schemeClr val="bg1"/>
                </a:solidFill>
                <a:latin typeface="Calibri" panose="020F0502020204030204" pitchFamily="34" charset="0"/>
                <a:cs typeface="Times New Roman" panose="02020603050405020304" pitchFamily="18" charset="0"/>
              </a:rPr>
              <a:t>计分方式：</a:t>
            </a:r>
            <a:r>
              <a:rPr lang="zh-CN" altLang="zh-CN" sz="1350" kern="100" dirty="0">
                <a:solidFill>
                  <a:schemeClr val="bg1"/>
                </a:solidFill>
                <a:latin typeface="Calibri" panose="020F0502020204030204" pitchFamily="34" charset="0"/>
                <a:cs typeface="Times New Roman" panose="02020603050405020304" pitchFamily="18" charset="0"/>
              </a:rPr>
              <a:t>分</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D+</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D</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E</a:t>
            </a:r>
            <a:r>
              <a:rPr lang="zh-CN" altLang="zh-CN" sz="1350" kern="100" dirty="0">
                <a:solidFill>
                  <a:schemeClr val="bg1"/>
                </a:solidFill>
                <a:latin typeface="Calibri" panose="020F0502020204030204" pitchFamily="34" charset="0"/>
                <a:cs typeface="Times New Roman" panose="02020603050405020304" pitchFamily="18" charset="0"/>
              </a:rPr>
              <a:t>共五等</a:t>
            </a:r>
            <a:r>
              <a:rPr lang="en-US" altLang="zh-CN" sz="1350" kern="100" dirty="0">
                <a:solidFill>
                  <a:schemeClr val="bg1"/>
                </a:solidFill>
                <a:latin typeface="Calibri" panose="020F0502020204030204" pitchFamily="34" charset="0"/>
                <a:cs typeface="Times New Roman" panose="02020603050405020304" pitchFamily="18" charset="0"/>
              </a:rPr>
              <a:t>11</a:t>
            </a:r>
            <a:r>
              <a:rPr lang="zh-CN" altLang="zh-CN" sz="1350" kern="100" dirty="0">
                <a:solidFill>
                  <a:schemeClr val="bg1"/>
                </a:solidFill>
                <a:latin typeface="Calibri" panose="020F0502020204030204" pitchFamily="34" charset="0"/>
                <a:cs typeface="Times New Roman" panose="02020603050405020304" pitchFamily="18" charset="0"/>
              </a:rPr>
              <a:t>级。其中</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约占</a:t>
            </a:r>
            <a:r>
              <a:rPr lang="en-US" altLang="zh-CN" sz="1350" kern="100" dirty="0">
                <a:solidFill>
                  <a:schemeClr val="bg1"/>
                </a:solidFill>
                <a:latin typeface="Calibri" panose="020F0502020204030204" pitchFamily="34" charset="0"/>
                <a:cs typeface="Times New Roman" panose="02020603050405020304" pitchFamily="18" charset="0"/>
              </a:rPr>
              <a:t>5%</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D+</a:t>
            </a:r>
            <a:r>
              <a:rPr lang="zh-CN" altLang="zh-CN" sz="1350" kern="100" dirty="0">
                <a:solidFill>
                  <a:schemeClr val="bg1"/>
                </a:solidFill>
                <a:latin typeface="Calibri" panose="020F0502020204030204" pitchFamily="34" charset="0"/>
                <a:cs typeface="Times New Roman" panose="02020603050405020304" pitchFamily="18" charset="0"/>
              </a:rPr>
              <a:t>各约占</a:t>
            </a:r>
            <a:r>
              <a:rPr lang="en-US" altLang="zh-CN" sz="1350" kern="100" dirty="0">
                <a:solidFill>
                  <a:schemeClr val="bg1"/>
                </a:solidFill>
                <a:latin typeface="Calibri" panose="020F0502020204030204" pitchFamily="34" charset="0"/>
                <a:cs typeface="Times New Roman" panose="02020603050405020304" pitchFamily="18" charset="0"/>
              </a:rPr>
              <a:t>10%</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D</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E</a:t>
            </a:r>
            <a:r>
              <a:rPr lang="zh-CN" altLang="zh-CN" sz="1350" kern="100" dirty="0">
                <a:solidFill>
                  <a:schemeClr val="bg1"/>
                </a:solidFill>
                <a:latin typeface="Calibri" panose="020F0502020204030204" pitchFamily="34" charset="0"/>
                <a:cs typeface="Times New Roman" panose="02020603050405020304" pitchFamily="18" charset="0"/>
              </a:rPr>
              <a:t>共约</a:t>
            </a:r>
            <a:r>
              <a:rPr lang="en-US" altLang="zh-CN" sz="1350" kern="100" dirty="0">
                <a:solidFill>
                  <a:schemeClr val="bg1"/>
                </a:solidFill>
                <a:latin typeface="Calibri" panose="020F0502020204030204" pitchFamily="34" charset="0"/>
                <a:cs typeface="Times New Roman" panose="02020603050405020304" pitchFamily="18" charset="0"/>
              </a:rPr>
              <a:t>15%</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E</a:t>
            </a:r>
            <a:r>
              <a:rPr lang="zh-CN" altLang="zh-CN" sz="1350" kern="100" dirty="0">
                <a:solidFill>
                  <a:schemeClr val="bg1"/>
                </a:solidFill>
                <a:latin typeface="Calibri" panose="020F0502020204030204" pitchFamily="34" charset="0"/>
                <a:cs typeface="Times New Roman" panose="02020603050405020304" pitchFamily="18" charset="0"/>
              </a:rPr>
              <a:t>为卷面有效成绩低于标准分值或约占</a:t>
            </a:r>
            <a:r>
              <a:rPr lang="en-US" altLang="zh-CN" sz="1350" kern="100" dirty="0">
                <a:solidFill>
                  <a:schemeClr val="bg1"/>
                </a:solidFill>
                <a:latin typeface="Calibri" panose="020F0502020204030204" pitchFamily="34" charset="0"/>
                <a:cs typeface="Times New Roman" panose="02020603050405020304" pitchFamily="18" charset="0"/>
              </a:rPr>
              <a:t>5%</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折算为</a:t>
            </a:r>
            <a:r>
              <a:rPr lang="en-US" altLang="zh-CN" sz="1350" kern="100" dirty="0">
                <a:solidFill>
                  <a:schemeClr val="bg1"/>
                </a:solidFill>
                <a:latin typeface="Calibri" panose="020F0502020204030204" pitchFamily="34" charset="0"/>
                <a:cs typeface="Times New Roman" panose="02020603050405020304" pitchFamily="18" charset="0"/>
              </a:rPr>
              <a:t>70</a:t>
            </a:r>
            <a:r>
              <a:rPr lang="zh-CN" altLang="zh-CN" sz="1350" kern="100" dirty="0">
                <a:solidFill>
                  <a:schemeClr val="bg1"/>
                </a:solidFill>
                <a:latin typeface="Calibri" panose="020F0502020204030204" pitchFamily="34" charset="0"/>
                <a:cs typeface="Times New Roman" panose="02020603050405020304" pitchFamily="18" charset="0"/>
              </a:rPr>
              <a:t>分、</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为</a:t>
            </a:r>
            <a:r>
              <a:rPr lang="en-US" altLang="zh-CN" sz="1350" kern="100" dirty="0">
                <a:solidFill>
                  <a:schemeClr val="bg1"/>
                </a:solidFill>
                <a:latin typeface="Calibri" panose="020F0502020204030204" pitchFamily="34" charset="0"/>
                <a:cs typeface="Times New Roman" panose="02020603050405020304" pitchFamily="18" charset="0"/>
              </a:rPr>
              <a:t>67</a:t>
            </a:r>
            <a:r>
              <a:rPr lang="zh-CN" altLang="zh-CN" sz="1350" kern="100" dirty="0">
                <a:solidFill>
                  <a:schemeClr val="bg1"/>
                </a:solidFill>
                <a:latin typeface="Calibri" panose="020F0502020204030204" pitchFamily="34" charset="0"/>
                <a:cs typeface="Times New Roman" panose="02020603050405020304" pitchFamily="18" charset="0"/>
              </a:rPr>
              <a:t>分、</a:t>
            </a:r>
            <a:r>
              <a:rPr lang="en-US" altLang="zh-CN" sz="1350" kern="100" dirty="0">
                <a:solidFill>
                  <a:schemeClr val="bg1"/>
                </a:solidFill>
                <a:latin typeface="Calibri" panose="020F0502020204030204" pitchFamily="34" charset="0"/>
                <a:cs typeface="Times New Roman" panose="02020603050405020304" pitchFamily="18" charset="0"/>
              </a:rPr>
              <a:t>B+64</a:t>
            </a:r>
            <a:r>
              <a:rPr lang="zh-CN" altLang="zh-CN" sz="1350" kern="100" dirty="0">
                <a:solidFill>
                  <a:schemeClr val="bg1"/>
                </a:solidFill>
                <a:latin typeface="Calibri" panose="020F0502020204030204" pitchFamily="34" charset="0"/>
                <a:cs typeface="Times New Roman" panose="02020603050405020304" pitchFamily="18" charset="0"/>
              </a:rPr>
              <a:t>分、</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为</a:t>
            </a:r>
            <a:r>
              <a:rPr lang="en-US" altLang="zh-CN" sz="1350" kern="100" dirty="0">
                <a:solidFill>
                  <a:schemeClr val="bg1"/>
                </a:solidFill>
                <a:latin typeface="Calibri" panose="020F0502020204030204" pitchFamily="34" charset="0"/>
                <a:cs typeface="Times New Roman" panose="02020603050405020304" pitchFamily="18" charset="0"/>
              </a:rPr>
              <a:t>61</a:t>
            </a:r>
            <a:r>
              <a:rPr lang="zh-CN" altLang="zh-CN" sz="1350" kern="100" dirty="0">
                <a:solidFill>
                  <a:schemeClr val="bg1"/>
                </a:solidFill>
                <a:latin typeface="Calibri" panose="020F0502020204030204" pitchFamily="34" charset="0"/>
                <a:cs typeface="Times New Roman" panose="02020603050405020304" pitchFamily="18" charset="0"/>
              </a:rPr>
              <a:t>分，每档相差</a:t>
            </a:r>
            <a:r>
              <a:rPr lang="en-US" altLang="zh-CN" sz="1350" kern="100" dirty="0">
                <a:solidFill>
                  <a:schemeClr val="bg1"/>
                </a:solidFill>
                <a:latin typeface="Calibri" panose="020F0502020204030204" pitchFamily="34" charset="0"/>
                <a:cs typeface="Times New Roman" panose="02020603050405020304" pitchFamily="18" charset="0"/>
              </a:rPr>
              <a:t>3</a:t>
            </a:r>
            <a:r>
              <a:rPr lang="zh-CN" altLang="zh-CN" sz="1350" kern="100" dirty="0">
                <a:solidFill>
                  <a:schemeClr val="bg1"/>
                </a:solidFill>
                <a:latin typeface="Calibri" panose="020F0502020204030204" pitchFamily="34" charset="0"/>
                <a:cs typeface="Times New Roman" panose="02020603050405020304" pitchFamily="18" charset="0"/>
              </a:rPr>
              <a:t>分，以此类推。</a:t>
            </a:r>
          </a:p>
        </p:txBody>
      </p:sp>
      <p:sp>
        <p:nvSpPr>
          <p:cNvPr id="6" name="文本框 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上海</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4264536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标题 1"/>
          <p:cNvSpPr txBox="1">
            <a:spLocks/>
          </p:cNvSpPr>
          <p:nvPr/>
        </p:nvSpPr>
        <p:spPr>
          <a:xfrm>
            <a:off x="2249742" y="765161"/>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天津高考科目</a:t>
            </a:r>
            <a:r>
              <a:rPr lang="en-US" altLang="zh-CN" sz="1976" dirty="0">
                <a:latin typeface="微软雅黑" panose="020B0503020204020204" pitchFamily="34" charset="-122"/>
                <a:ea typeface="微软雅黑" panose="020B0503020204020204" pitchFamily="34" charset="-122"/>
              </a:rPr>
              <a:t>6</a:t>
            </a:r>
            <a:r>
              <a:rPr lang="zh-CN" altLang="en-US" sz="1976" dirty="0">
                <a:latin typeface="微软雅黑" panose="020B0503020204020204" pitchFamily="34" charset="-122"/>
                <a:ea typeface="微软雅黑" panose="020B0503020204020204" pitchFamily="34" charset="-122"/>
              </a:rPr>
              <a:t>选</a:t>
            </a:r>
            <a:r>
              <a:rPr lang="en-US" altLang="zh-CN" sz="1976" dirty="0">
                <a:latin typeface="微软雅黑" panose="020B0503020204020204" pitchFamily="34" charset="-122"/>
                <a:ea typeface="微软雅黑" panose="020B0503020204020204" pitchFamily="34" charset="-122"/>
              </a:rPr>
              <a:t>3</a:t>
            </a:r>
          </a:p>
        </p:txBody>
      </p:sp>
      <p:sp>
        <p:nvSpPr>
          <p:cNvPr id="21" name="KSO_Shape"/>
          <p:cNvSpPr/>
          <p:nvPr/>
        </p:nvSpPr>
        <p:spPr>
          <a:xfrm>
            <a:off x="2162511" y="1406041"/>
            <a:ext cx="1439287" cy="467447"/>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22" name="KSO_Shape"/>
          <p:cNvSpPr/>
          <p:nvPr/>
        </p:nvSpPr>
        <p:spPr>
          <a:xfrm>
            <a:off x="3647839" y="1406041"/>
            <a:ext cx="2924127" cy="46744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0" name="文本框 39"/>
          <p:cNvSpPr txBox="1"/>
          <p:nvPr/>
        </p:nvSpPr>
        <p:spPr>
          <a:xfrm>
            <a:off x="2422604" y="1435782"/>
            <a:ext cx="904294" cy="678455"/>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统一高考</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a:t>
            </a:r>
          </a:p>
        </p:txBody>
      </p:sp>
      <p:sp>
        <p:nvSpPr>
          <p:cNvPr id="41" name="文本框 40"/>
          <p:cNvSpPr txBox="1"/>
          <p:nvPr/>
        </p:nvSpPr>
        <p:spPr>
          <a:xfrm>
            <a:off x="3629245" y="1435782"/>
            <a:ext cx="2942721" cy="450573"/>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学业水平考试</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科，普通高中学业水平考试等级性考试成绩</a:t>
            </a:r>
          </a:p>
        </p:txBody>
      </p:sp>
      <p:sp>
        <p:nvSpPr>
          <p:cNvPr id="42" name="KSO_Shape"/>
          <p:cNvSpPr/>
          <p:nvPr/>
        </p:nvSpPr>
        <p:spPr>
          <a:xfrm>
            <a:off x="2162511" y="1904817"/>
            <a:ext cx="443327"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3" name="文本框 42"/>
          <p:cNvSpPr txBox="1"/>
          <p:nvPr/>
        </p:nvSpPr>
        <p:spPr>
          <a:xfrm>
            <a:off x="2120256" y="2089924"/>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语文</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4" name="KSO_Shape"/>
          <p:cNvSpPr/>
          <p:nvPr/>
        </p:nvSpPr>
        <p:spPr>
          <a:xfrm>
            <a:off x="2628744" y="1904817"/>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5" name="文本框 44"/>
          <p:cNvSpPr txBox="1"/>
          <p:nvPr/>
        </p:nvSpPr>
        <p:spPr>
          <a:xfrm>
            <a:off x="2605206" y="2089924"/>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数学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6" name="KSO_Shape"/>
          <p:cNvSpPr/>
          <p:nvPr/>
        </p:nvSpPr>
        <p:spPr>
          <a:xfrm>
            <a:off x="3124947" y="1904817"/>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7" name="文本框 46"/>
          <p:cNvSpPr txBox="1"/>
          <p:nvPr/>
        </p:nvSpPr>
        <p:spPr>
          <a:xfrm>
            <a:off x="3101409" y="2089923"/>
            <a:ext cx="527836" cy="703141"/>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外语</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algn="ctr"/>
            <a:endParaRPr lang="en-US" altLang="zh-CN" sz="423" dirty="0">
              <a:solidFill>
                <a:schemeClr val="bg1"/>
              </a:solidFill>
              <a:latin typeface="微软雅黑" panose="020B0503020204020204" pitchFamily="34" charset="-122"/>
              <a:ea typeface="微软雅黑" panose="020B0503020204020204" pitchFamily="34" charset="-122"/>
            </a:endParaRPr>
          </a:p>
          <a:p>
            <a:pPr algn="ctr"/>
            <a:endParaRPr lang="en-US" altLang="zh-CN" sz="582" dirty="0">
              <a:solidFill>
                <a:schemeClr val="bg1"/>
              </a:solidFill>
              <a:latin typeface="微软雅黑" panose="020B0503020204020204" pitchFamily="34" charset="-122"/>
              <a:ea typeface="微软雅黑" panose="020B0503020204020204" pitchFamily="34" charset="-122"/>
            </a:endParaRPr>
          </a:p>
        </p:txBody>
      </p:sp>
      <p:sp>
        <p:nvSpPr>
          <p:cNvPr id="48" name="KSO_Shape"/>
          <p:cNvSpPr/>
          <p:nvPr/>
        </p:nvSpPr>
        <p:spPr>
          <a:xfrm>
            <a:off x="3639946" y="1904817"/>
            <a:ext cx="443327"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9" name="文本框 48"/>
          <p:cNvSpPr txBox="1"/>
          <p:nvPr/>
        </p:nvSpPr>
        <p:spPr>
          <a:xfrm>
            <a:off x="3597692" y="2089923"/>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物理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0" name="KSO_Shape"/>
          <p:cNvSpPr/>
          <p:nvPr/>
        </p:nvSpPr>
        <p:spPr>
          <a:xfrm>
            <a:off x="4117432" y="1904817"/>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1" name="文本框 50"/>
          <p:cNvSpPr txBox="1"/>
          <p:nvPr/>
        </p:nvSpPr>
        <p:spPr>
          <a:xfrm>
            <a:off x="4093606" y="1901102"/>
            <a:ext cx="527836" cy="939360"/>
          </a:xfrm>
          <a:prstGeom prst="rect">
            <a:avLst/>
          </a:prstGeom>
          <a:noFill/>
        </p:spPr>
        <p:txBody>
          <a:bodyPr wrap="square" rtlCol="0">
            <a:spAutoFit/>
          </a:bodyPr>
          <a:lstStyle/>
          <a:p>
            <a:pPr algn="ctr"/>
            <a:endParaRPr lang="en-US" altLang="zh-CN" sz="1270" dirty="0">
              <a:solidFill>
                <a:schemeClr val="bg1"/>
              </a:solidFill>
              <a:latin typeface="微软雅黑" panose="020B0503020204020204" pitchFamily="34" charset="-122"/>
              <a:ea typeface="微软雅黑" panose="020B0503020204020204" pitchFamily="34" charset="-122"/>
            </a:endParaRPr>
          </a:p>
          <a:p>
            <a:pPr algn="ctr"/>
            <a:r>
              <a:rPr lang="zh-CN" altLang="en-US" sz="1270" dirty="0">
                <a:solidFill>
                  <a:schemeClr val="bg1"/>
                </a:solidFill>
                <a:latin typeface="微软雅黑" panose="020B0503020204020204" pitchFamily="34" charset="-122"/>
                <a:ea typeface="微软雅黑" panose="020B0503020204020204" pitchFamily="34" charset="-122"/>
              </a:rPr>
              <a:t>化学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2" name="KSO_Shape"/>
          <p:cNvSpPr/>
          <p:nvPr/>
        </p:nvSpPr>
        <p:spPr>
          <a:xfrm>
            <a:off x="4613635" y="1904817"/>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3" name="文本框 52"/>
          <p:cNvSpPr txBox="1"/>
          <p:nvPr/>
        </p:nvSpPr>
        <p:spPr>
          <a:xfrm>
            <a:off x="4584495" y="2093857"/>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生物</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4" name="KSO_Shape"/>
          <p:cNvSpPr/>
          <p:nvPr/>
        </p:nvSpPr>
        <p:spPr>
          <a:xfrm>
            <a:off x="5111215" y="1903227"/>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5" name="文本框 54"/>
          <p:cNvSpPr txBox="1"/>
          <p:nvPr/>
        </p:nvSpPr>
        <p:spPr>
          <a:xfrm>
            <a:off x="5087677" y="2088334"/>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历史</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6" name="KSO_Shape"/>
          <p:cNvSpPr/>
          <p:nvPr/>
        </p:nvSpPr>
        <p:spPr>
          <a:xfrm>
            <a:off x="5614533" y="1903227"/>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7" name="文本框 56"/>
          <p:cNvSpPr txBox="1"/>
          <p:nvPr/>
        </p:nvSpPr>
        <p:spPr>
          <a:xfrm>
            <a:off x="5590995" y="2088334"/>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地理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8" name="矩形 57"/>
          <p:cNvSpPr/>
          <p:nvPr/>
        </p:nvSpPr>
        <p:spPr>
          <a:xfrm>
            <a:off x="4524763" y="3180599"/>
            <a:ext cx="1201366" cy="16112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47" dirty="0">
                <a:solidFill>
                  <a:schemeClr val="bg1"/>
                </a:solidFill>
                <a:latin typeface="等线" panose="02010600030101010101" pitchFamily="2" charset="-122"/>
                <a:ea typeface="等线" panose="02010600030101010101" pitchFamily="2" charset="-122"/>
              </a:rPr>
              <a:t>6</a:t>
            </a:r>
            <a:r>
              <a:rPr lang="zh-CN" altLang="en-US" sz="847" dirty="0">
                <a:solidFill>
                  <a:schemeClr val="bg1"/>
                </a:solidFill>
                <a:latin typeface="等线" panose="02010600030101010101" pitchFamily="2" charset="-122"/>
                <a:ea typeface="等线" panose="02010600030101010101" pitchFamily="2" charset="-122"/>
              </a:rPr>
              <a:t>选</a:t>
            </a:r>
            <a:r>
              <a:rPr lang="en-US" altLang="zh-CN" sz="847" dirty="0">
                <a:solidFill>
                  <a:schemeClr val="bg1"/>
                </a:solidFill>
                <a:latin typeface="等线" panose="02010600030101010101" pitchFamily="2" charset="-122"/>
                <a:ea typeface="等线" panose="02010600030101010101" pitchFamily="2" charset="-122"/>
              </a:rPr>
              <a:t>3</a:t>
            </a:r>
            <a:endParaRPr lang="zh-CN" altLang="en-US" sz="847" dirty="0">
              <a:solidFill>
                <a:schemeClr val="bg1"/>
              </a:solidFill>
              <a:latin typeface="等线" panose="02010600030101010101" pitchFamily="2" charset="-122"/>
              <a:ea typeface="等线" panose="02010600030101010101" pitchFamily="2" charset="-122"/>
            </a:endParaRPr>
          </a:p>
        </p:txBody>
      </p:sp>
      <p:sp>
        <p:nvSpPr>
          <p:cNvPr id="59" name="右中括号 58"/>
          <p:cNvSpPr/>
          <p:nvPr/>
        </p:nvSpPr>
        <p:spPr>
          <a:xfrm rot="5400000">
            <a:off x="5060281" y="1616443"/>
            <a:ext cx="99242" cy="2924127"/>
          </a:xfrm>
          <a:prstGeom prst="rightBracket">
            <a:avLst/>
          </a:prstGeom>
          <a:ln>
            <a:solidFill>
              <a:srgbClr val="D43C2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53"/>
          </a:p>
        </p:txBody>
      </p:sp>
      <p:sp>
        <p:nvSpPr>
          <p:cNvPr id="60" name="KSO_Shape"/>
          <p:cNvSpPr/>
          <p:nvPr/>
        </p:nvSpPr>
        <p:spPr>
          <a:xfrm>
            <a:off x="6109922" y="1903227"/>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62" name="标题 1"/>
          <p:cNvSpPr txBox="1">
            <a:spLocks/>
          </p:cNvSpPr>
          <p:nvPr/>
        </p:nvSpPr>
        <p:spPr>
          <a:xfrm>
            <a:off x="2374542" y="1108749"/>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058" dirty="0">
                <a:latin typeface="微软雅黑" panose="020B0503020204020204" pitchFamily="34" charset="-122"/>
                <a:ea typeface="微软雅黑" panose="020B0503020204020204" pitchFamily="34" charset="-122"/>
              </a:rPr>
              <a:t>总分满分</a:t>
            </a:r>
            <a:r>
              <a:rPr lang="en-US" altLang="zh-CN" sz="1058" dirty="0">
                <a:latin typeface="微软雅黑" panose="020B0503020204020204" pitchFamily="34" charset="-122"/>
                <a:ea typeface="微软雅黑" panose="020B0503020204020204" pitchFamily="34" charset="-122"/>
              </a:rPr>
              <a:t>750</a:t>
            </a:r>
            <a:r>
              <a:rPr lang="zh-CN" altLang="en-US" sz="1058" dirty="0">
                <a:latin typeface="微软雅黑" panose="020B0503020204020204" pitchFamily="34" charset="-122"/>
                <a:ea typeface="微软雅黑" panose="020B0503020204020204" pitchFamily="34" charset="-122"/>
              </a:rPr>
              <a:t>分（不含加减分）</a:t>
            </a:r>
          </a:p>
        </p:txBody>
      </p:sp>
      <p:sp>
        <p:nvSpPr>
          <p:cNvPr id="30" name="文本框 29"/>
          <p:cNvSpPr txBox="1"/>
          <p:nvPr/>
        </p:nvSpPr>
        <p:spPr>
          <a:xfrm>
            <a:off x="6076577" y="2069997"/>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政治</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1007604" y="3394190"/>
            <a:ext cx="7381455" cy="1650452"/>
          </a:xfrm>
          <a:prstGeom prst="rect">
            <a:avLst/>
          </a:prstGeom>
        </p:spPr>
        <p:txBody>
          <a:bodyPr wrap="square">
            <a:spAutoFit/>
          </a:bodyPr>
          <a:lstStyle/>
          <a:p>
            <a:pPr indent="200978" algn="just">
              <a:lnSpc>
                <a:spcPct val="150000"/>
              </a:lnSpc>
            </a:pPr>
            <a:r>
              <a:rPr lang="zh-CN" altLang="en-US" sz="1350" b="1" kern="100" dirty="0">
                <a:solidFill>
                  <a:schemeClr val="bg1"/>
                </a:solidFill>
                <a:latin typeface="Calibri" panose="020F0502020204030204" pitchFamily="34" charset="0"/>
                <a:cs typeface="Times New Roman" panose="02020603050405020304" pitchFamily="18" charset="0"/>
              </a:rPr>
              <a:t>合格性考试安排在每学年的第二学期举行，等级性考试限参加当年高考的学生参加，考试安排在高三年级 第二学期的</a:t>
            </a:r>
            <a:r>
              <a:rPr lang="en-US" altLang="zh-CN" sz="1350" b="1" kern="100" dirty="0">
                <a:solidFill>
                  <a:schemeClr val="bg1"/>
                </a:solidFill>
                <a:latin typeface="Calibri" panose="020F0502020204030204" pitchFamily="34" charset="0"/>
                <a:cs typeface="Times New Roman" panose="02020603050405020304" pitchFamily="18" charset="0"/>
              </a:rPr>
              <a:t>5</a:t>
            </a:r>
            <a:r>
              <a:rPr lang="zh-CN" altLang="en-US" sz="1350" b="1" kern="100" dirty="0">
                <a:solidFill>
                  <a:schemeClr val="bg1"/>
                </a:solidFill>
                <a:latin typeface="Calibri" panose="020F0502020204030204" pitchFamily="34" charset="0"/>
                <a:cs typeface="Times New Roman" panose="02020603050405020304" pitchFamily="18" charset="0"/>
              </a:rPr>
              <a:t>月中下旬举行。每门科目的等级性考试，学生只能报考一次。</a:t>
            </a:r>
            <a:endParaRPr lang="en-US" altLang="zh-CN" sz="1350" b="1" kern="100" dirty="0">
              <a:solidFill>
                <a:schemeClr val="bg1"/>
              </a:solidFill>
              <a:latin typeface="Calibri" panose="020F0502020204030204" pitchFamily="34" charset="0"/>
              <a:cs typeface="Times New Roman" panose="02020603050405020304" pitchFamily="18" charset="0"/>
            </a:endParaRPr>
          </a:p>
          <a:p>
            <a:pPr indent="200978" algn="just">
              <a:lnSpc>
                <a:spcPct val="150000"/>
              </a:lnSpc>
            </a:pPr>
            <a:r>
              <a:rPr lang="en-US" altLang="zh-CN" sz="1350" b="1" kern="100" dirty="0">
                <a:solidFill>
                  <a:schemeClr val="bg1"/>
                </a:solidFill>
                <a:latin typeface="Calibri" panose="020F0502020204030204" pitchFamily="34" charset="0"/>
                <a:cs typeface="Times New Roman" panose="02020603050405020304" pitchFamily="18" charset="0"/>
              </a:rPr>
              <a:t>2020</a:t>
            </a:r>
            <a:r>
              <a:rPr lang="zh-CN" altLang="en-US" sz="1350" b="1" kern="100" dirty="0">
                <a:solidFill>
                  <a:schemeClr val="bg1"/>
                </a:solidFill>
                <a:latin typeface="Calibri" panose="020F0502020204030204" pitchFamily="34" charset="0"/>
                <a:cs typeface="Times New Roman" panose="02020603050405020304" pitchFamily="18" charset="0"/>
              </a:rPr>
              <a:t>年起，</a:t>
            </a:r>
            <a:r>
              <a:rPr lang="zh-CN" altLang="zh-CN" sz="1350" b="1" kern="100" dirty="0">
                <a:solidFill>
                  <a:schemeClr val="bg1"/>
                </a:solidFill>
                <a:latin typeface="Calibri" panose="020F0502020204030204" pitchFamily="34" charset="0"/>
                <a:cs typeface="Times New Roman" panose="02020603050405020304" pitchFamily="18" charset="0"/>
              </a:rPr>
              <a:t>高三学生第一次高考英语考试</a:t>
            </a:r>
            <a:r>
              <a:rPr lang="en-US" altLang="zh-CN" sz="1350" b="1" kern="100" dirty="0">
                <a:solidFill>
                  <a:schemeClr val="bg1"/>
                </a:solidFill>
                <a:latin typeface="Calibri" panose="020F0502020204030204" pitchFamily="34" charset="0"/>
                <a:cs typeface="Times New Roman" panose="02020603050405020304" pitchFamily="18" charset="0"/>
              </a:rPr>
              <a:t>(</a:t>
            </a:r>
            <a:r>
              <a:rPr lang="zh-CN" altLang="zh-CN" sz="1350" b="1" kern="100" dirty="0">
                <a:solidFill>
                  <a:schemeClr val="bg1"/>
                </a:solidFill>
                <a:latin typeface="Calibri" panose="020F0502020204030204" pitchFamily="34" charset="0"/>
                <a:cs typeface="Times New Roman" panose="02020603050405020304" pitchFamily="18" charset="0"/>
              </a:rPr>
              <a:t>含两次听力考试</a:t>
            </a:r>
            <a:r>
              <a:rPr lang="en-US" altLang="zh-CN" sz="1350" b="1" kern="100" dirty="0">
                <a:solidFill>
                  <a:schemeClr val="bg1"/>
                </a:solidFill>
                <a:latin typeface="Calibri" panose="020F0502020204030204" pitchFamily="34" charset="0"/>
                <a:cs typeface="Times New Roman" panose="02020603050405020304" pitchFamily="18" charset="0"/>
              </a:rPr>
              <a:t>)</a:t>
            </a:r>
            <a:r>
              <a:rPr lang="zh-CN" altLang="zh-CN" sz="1350" b="1" kern="100" dirty="0">
                <a:solidFill>
                  <a:schemeClr val="bg1"/>
                </a:solidFill>
                <a:latin typeface="Calibri" panose="020F0502020204030204" pitchFamily="34" charset="0"/>
                <a:cs typeface="Times New Roman" panose="02020603050405020304" pitchFamily="18" charset="0"/>
              </a:rPr>
              <a:t>与普通高中学业水平等级性考试同期举行，第二次高考英语考试</a:t>
            </a:r>
            <a:r>
              <a:rPr lang="en-US" altLang="zh-CN" sz="1350" b="1" kern="100" dirty="0">
                <a:solidFill>
                  <a:schemeClr val="bg1"/>
                </a:solidFill>
                <a:latin typeface="Calibri" panose="020F0502020204030204" pitchFamily="34" charset="0"/>
                <a:cs typeface="Times New Roman" panose="02020603050405020304" pitchFamily="18" charset="0"/>
              </a:rPr>
              <a:t>(</a:t>
            </a:r>
            <a:r>
              <a:rPr lang="zh-CN" altLang="zh-CN" sz="1350" b="1" kern="100" dirty="0">
                <a:solidFill>
                  <a:schemeClr val="bg1"/>
                </a:solidFill>
                <a:latin typeface="Calibri" panose="020F0502020204030204" pitchFamily="34" charset="0"/>
                <a:cs typeface="Times New Roman" panose="02020603050405020304" pitchFamily="18" charset="0"/>
              </a:rPr>
              <a:t>不含听力考试</a:t>
            </a:r>
            <a:r>
              <a:rPr lang="en-US" altLang="zh-CN" sz="1350" b="1" kern="100" dirty="0">
                <a:solidFill>
                  <a:schemeClr val="bg1"/>
                </a:solidFill>
                <a:latin typeface="Calibri" panose="020F0502020204030204" pitchFamily="34" charset="0"/>
                <a:cs typeface="Times New Roman" panose="02020603050405020304" pitchFamily="18" charset="0"/>
              </a:rPr>
              <a:t>)</a:t>
            </a:r>
            <a:r>
              <a:rPr lang="zh-CN" altLang="zh-CN" sz="1350" b="1" kern="100" dirty="0">
                <a:solidFill>
                  <a:schemeClr val="bg1"/>
                </a:solidFill>
                <a:latin typeface="Calibri" panose="020F0502020204030204" pitchFamily="34" charset="0"/>
                <a:cs typeface="Times New Roman" panose="02020603050405020304" pitchFamily="18" charset="0"/>
              </a:rPr>
              <a:t>在</a:t>
            </a:r>
            <a:r>
              <a:rPr lang="en-US" altLang="zh-CN" sz="1350" b="1" kern="100" dirty="0">
                <a:solidFill>
                  <a:schemeClr val="bg1"/>
                </a:solidFill>
                <a:latin typeface="Calibri" panose="020F0502020204030204" pitchFamily="34" charset="0"/>
                <a:cs typeface="Times New Roman" panose="02020603050405020304" pitchFamily="18" charset="0"/>
              </a:rPr>
              <a:t>6</a:t>
            </a:r>
            <a:r>
              <a:rPr lang="zh-CN" altLang="zh-CN" sz="1350" b="1" kern="100" dirty="0">
                <a:solidFill>
                  <a:schemeClr val="bg1"/>
                </a:solidFill>
                <a:latin typeface="Calibri" panose="020F0502020204030204" pitchFamily="34" charset="0"/>
                <a:cs typeface="Times New Roman" panose="02020603050405020304" pitchFamily="18" charset="0"/>
              </a:rPr>
              <a:t>月份统一高考时举行。</a:t>
            </a:r>
          </a:p>
          <a:p>
            <a:pPr indent="200978" algn="just">
              <a:lnSpc>
                <a:spcPct val="150000"/>
              </a:lnSpc>
            </a:pPr>
            <a:endParaRPr lang="zh-CN" altLang="en-US" sz="1350" b="1" kern="100" dirty="0">
              <a:solidFill>
                <a:schemeClr val="bg1"/>
              </a:solidFill>
              <a:latin typeface="Calibri" panose="020F0502020204030204" pitchFamily="34" charset="0"/>
              <a:cs typeface="Times New Roman" panose="02020603050405020304" pitchFamily="18" charset="0"/>
            </a:endParaRPr>
          </a:p>
        </p:txBody>
      </p:sp>
      <p:sp>
        <p:nvSpPr>
          <p:cNvPr id="31" name="文本框 30">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天津</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3082762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标题 1"/>
          <p:cNvSpPr txBox="1">
            <a:spLocks/>
          </p:cNvSpPr>
          <p:nvPr/>
        </p:nvSpPr>
        <p:spPr>
          <a:xfrm>
            <a:off x="2374542" y="1100356"/>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赋分方式</a:t>
            </a:r>
            <a:endParaRPr lang="en-US" altLang="zh-CN" sz="1976" dirty="0">
              <a:latin typeface="微软雅黑" panose="020B0503020204020204" pitchFamily="34" charset="-122"/>
              <a:ea typeface="微软雅黑" panose="020B0503020204020204" pitchFamily="34" charset="-122"/>
            </a:endParaRPr>
          </a:p>
        </p:txBody>
      </p:sp>
      <p:sp>
        <p:nvSpPr>
          <p:cNvPr id="62" name="标题 1"/>
          <p:cNvSpPr txBox="1">
            <a:spLocks/>
          </p:cNvSpPr>
          <p:nvPr/>
        </p:nvSpPr>
        <p:spPr>
          <a:xfrm>
            <a:off x="2374542" y="1108749"/>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endParaRPr lang="zh-CN" altLang="en-US" sz="1058"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715244" y="1486273"/>
            <a:ext cx="7516020" cy="1533882"/>
          </a:xfrm>
          <a:prstGeom prst="rect">
            <a:avLst/>
          </a:prstGeom>
        </p:spPr>
      </p:pic>
      <p:sp>
        <p:nvSpPr>
          <p:cNvPr id="5" name="矩形 4"/>
          <p:cNvSpPr/>
          <p:nvPr/>
        </p:nvSpPr>
        <p:spPr>
          <a:xfrm>
            <a:off x="737574" y="3273828"/>
            <a:ext cx="7830870" cy="1027204"/>
          </a:xfrm>
          <a:prstGeom prst="rect">
            <a:avLst/>
          </a:prstGeom>
        </p:spPr>
        <p:txBody>
          <a:bodyPr wrap="square">
            <a:spAutoFit/>
          </a:bodyPr>
          <a:lstStyle/>
          <a:p>
            <a:pPr indent="200978" algn="just">
              <a:lnSpc>
                <a:spcPct val="150000"/>
              </a:lnSpc>
            </a:pPr>
            <a:r>
              <a:rPr lang="zh-CN" altLang="zh-CN" sz="1350" b="1" kern="100" dirty="0">
                <a:solidFill>
                  <a:schemeClr val="bg1"/>
                </a:solidFill>
                <a:latin typeface="Calibri" panose="020F0502020204030204" pitchFamily="34" charset="0"/>
                <a:cs typeface="Times New Roman" panose="02020603050405020304" pitchFamily="18" charset="0"/>
              </a:rPr>
              <a:t>计分方式：</a:t>
            </a:r>
            <a:r>
              <a:rPr lang="zh-CN" altLang="en-US" sz="1350" b="1" kern="100" dirty="0">
                <a:solidFill>
                  <a:schemeClr val="bg1"/>
                </a:solidFill>
                <a:latin typeface="Calibri" panose="020F0502020204030204" pitchFamily="34" charset="0"/>
                <a:cs typeface="Times New Roman" panose="02020603050405020304" pitchFamily="18" charset="0"/>
              </a:rPr>
              <a:t>等级性考试成绩以等 级呈现，位次由高到低分为</a:t>
            </a:r>
            <a:r>
              <a:rPr lang="en-US" altLang="zh-CN" sz="1350" b="1" kern="100" dirty="0">
                <a:solidFill>
                  <a:schemeClr val="bg1"/>
                </a:solidFill>
                <a:latin typeface="Calibri" panose="020F0502020204030204" pitchFamily="34" charset="0"/>
                <a:cs typeface="Times New Roman" panose="02020603050405020304" pitchFamily="18" charset="0"/>
              </a:rPr>
              <a:t>A</a:t>
            </a:r>
            <a:r>
              <a:rPr lang="zh-CN" altLang="en-US" sz="1350" b="1" kern="100" dirty="0">
                <a:solidFill>
                  <a:schemeClr val="bg1"/>
                </a:solidFill>
                <a:latin typeface="Calibri" panose="020F0502020204030204" pitchFamily="34" charset="0"/>
                <a:cs typeface="Times New Roman" panose="02020603050405020304" pitchFamily="18" charset="0"/>
              </a:rPr>
              <a:t>、</a:t>
            </a:r>
            <a:r>
              <a:rPr lang="en-US" altLang="zh-CN" sz="1350" b="1" kern="100" dirty="0">
                <a:solidFill>
                  <a:schemeClr val="bg1"/>
                </a:solidFill>
                <a:latin typeface="Calibri" panose="020F0502020204030204" pitchFamily="34" charset="0"/>
                <a:cs typeface="Times New Roman" panose="02020603050405020304" pitchFamily="18" charset="0"/>
              </a:rPr>
              <a:t>B</a:t>
            </a:r>
            <a:r>
              <a:rPr lang="zh-CN" altLang="en-US" sz="1350" b="1" kern="100" dirty="0">
                <a:solidFill>
                  <a:schemeClr val="bg1"/>
                </a:solidFill>
                <a:latin typeface="Calibri" panose="020F0502020204030204" pitchFamily="34" charset="0"/>
                <a:cs typeface="Times New Roman" panose="02020603050405020304" pitchFamily="18" charset="0"/>
              </a:rPr>
              <a:t>、</a:t>
            </a:r>
            <a:r>
              <a:rPr lang="en-US" altLang="zh-CN" sz="1350" b="1" kern="100" dirty="0">
                <a:solidFill>
                  <a:schemeClr val="bg1"/>
                </a:solidFill>
                <a:latin typeface="Calibri" panose="020F0502020204030204" pitchFamily="34" charset="0"/>
                <a:cs typeface="Times New Roman" panose="02020603050405020304" pitchFamily="18" charset="0"/>
              </a:rPr>
              <a:t>C</a:t>
            </a:r>
            <a:r>
              <a:rPr lang="zh-CN" altLang="en-US" sz="1350" b="1" kern="100" dirty="0">
                <a:solidFill>
                  <a:schemeClr val="bg1"/>
                </a:solidFill>
                <a:latin typeface="Calibri" panose="020F0502020204030204" pitchFamily="34" charset="0"/>
                <a:cs typeface="Times New Roman" panose="02020603050405020304" pitchFamily="18" charset="0"/>
              </a:rPr>
              <a:t>、</a:t>
            </a:r>
            <a:r>
              <a:rPr lang="en-US" altLang="zh-CN" sz="1350" b="1" kern="100" dirty="0">
                <a:solidFill>
                  <a:schemeClr val="bg1"/>
                </a:solidFill>
                <a:latin typeface="Calibri" panose="020F0502020204030204" pitchFamily="34" charset="0"/>
                <a:cs typeface="Times New Roman" panose="02020603050405020304" pitchFamily="18" charset="0"/>
              </a:rPr>
              <a:t>D</a:t>
            </a:r>
            <a:r>
              <a:rPr lang="zh-CN" altLang="en-US" sz="1350" b="1" kern="100" dirty="0">
                <a:solidFill>
                  <a:schemeClr val="bg1"/>
                </a:solidFill>
                <a:latin typeface="Calibri" panose="020F0502020204030204" pitchFamily="34" charset="0"/>
                <a:cs typeface="Times New Roman" panose="02020603050405020304" pitchFamily="18" charset="0"/>
              </a:rPr>
              <a:t>、</a:t>
            </a:r>
            <a:r>
              <a:rPr lang="en-US" altLang="zh-CN" sz="1350" b="1" kern="100" dirty="0">
                <a:solidFill>
                  <a:schemeClr val="bg1"/>
                </a:solidFill>
                <a:latin typeface="Calibri" panose="020F0502020204030204" pitchFamily="34" charset="0"/>
                <a:cs typeface="Times New Roman" panose="02020603050405020304" pitchFamily="18" charset="0"/>
              </a:rPr>
              <a:t>E</a:t>
            </a:r>
            <a:r>
              <a:rPr lang="zh-CN" altLang="en-US" sz="1350" b="1" kern="100" dirty="0">
                <a:solidFill>
                  <a:schemeClr val="bg1"/>
                </a:solidFill>
                <a:latin typeface="Calibri" panose="020F0502020204030204" pitchFamily="34" charset="0"/>
                <a:cs typeface="Times New Roman" panose="02020603050405020304" pitchFamily="18" charset="0"/>
              </a:rPr>
              <a:t>五等。学生自主选择的</a:t>
            </a:r>
            <a:r>
              <a:rPr lang="en-US" altLang="zh-CN" sz="1350" b="1" kern="100" dirty="0">
                <a:solidFill>
                  <a:schemeClr val="bg1"/>
                </a:solidFill>
                <a:latin typeface="Calibri" panose="020F0502020204030204" pitchFamily="34" charset="0"/>
                <a:cs typeface="Times New Roman" panose="02020603050405020304" pitchFamily="18" charset="0"/>
              </a:rPr>
              <a:t>3</a:t>
            </a:r>
            <a:r>
              <a:rPr lang="zh-CN" altLang="en-US" sz="1350" b="1" kern="100" dirty="0">
                <a:solidFill>
                  <a:schemeClr val="bg1"/>
                </a:solidFill>
                <a:latin typeface="Calibri" panose="020F0502020204030204" pitchFamily="34" charset="0"/>
                <a:cs typeface="Times New Roman" panose="02020603050405020304" pitchFamily="18" charset="0"/>
              </a:rPr>
              <a:t>门等级性考试科目成绩，将计入高校招生录取总成绩。在计入录取总成绩时，每门科目成绩 由五等细化为</a:t>
            </a:r>
            <a:r>
              <a:rPr lang="en-US" altLang="zh-CN" sz="1350" b="1" kern="100" dirty="0">
                <a:solidFill>
                  <a:schemeClr val="bg1"/>
                </a:solidFill>
                <a:latin typeface="Calibri" panose="020F0502020204030204" pitchFamily="34" charset="0"/>
                <a:cs typeface="Times New Roman" panose="02020603050405020304" pitchFamily="18" charset="0"/>
              </a:rPr>
              <a:t>21</a:t>
            </a:r>
            <a:r>
              <a:rPr lang="zh-CN" altLang="en-US" sz="1350" b="1" kern="100" dirty="0">
                <a:solidFill>
                  <a:schemeClr val="bg1"/>
                </a:solidFill>
                <a:latin typeface="Calibri" panose="020F0502020204030204" pitchFamily="34" charset="0"/>
                <a:cs typeface="Times New Roman" panose="02020603050405020304" pitchFamily="18" charset="0"/>
              </a:rPr>
              <a:t>级，相邻两级之间的分差均为</a:t>
            </a:r>
            <a:r>
              <a:rPr lang="en-US" altLang="zh-CN" sz="1350" b="1" kern="100" dirty="0">
                <a:solidFill>
                  <a:schemeClr val="bg1"/>
                </a:solidFill>
                <a:latin typeface="Calibri" panose="020F0502020204030204" pitchFamily="34" charset="0"/>
                <a:cs typeface="Times New Roman" panose="02020603050405020304" pitchFamily="18" charset="0"/>
              </a:rPr>
              <a:t>3</a:t>
            </a:r>
            <a:r>
              <a:rPr lang="zh-CN" altLang="en-US" sz="1350" b="1" kern="100" dirty="0">
                <a:solidFill>
                  <a:schemeClr val="bg1"/>
                </a:solidFill>
                <a:latin typeface="Calibri" panose="020F0502020204030204" pitchFamily="34" charset="0"/>
                <a:cs typeface="Times New Roman" panose="02020603050405020304" pitchFamily="18" charset="0"/>
              </a:rPr>
              <a:t>分，起点赋分</a:t>
            </a:r>
            <a:r>
              <a:rPr lang="en-US" altLang="zh-CN" sz="1350" b="1" kern="100" dirty="0">
                <a:solidFill>
                  <a:schemeClr val="bg1"/>
                </a:solidFill>
                <a:latin typeface="Calibri" panose="020F0502020204030204" pitchFamily="34" charset="0"/>
                <a:cs typeface="Times New Roman" panose="02020603050405020304" pitchFamily="18" charset="0"/>
              </a:rPr>
              <a:t>40</a:t>
            </a:r>
            <a:r>
              <a:rPr lang="zh-CN" altLang="en-US" sz="1350" b="1" kern="100" dirty="0">
                <a:solidFill>
                  <a:schemeClr val="bg1"/>
                </a:solidFill>
                <a:latin typeface="Calibri" panose="020F0502020204030204" pitchFamily="34" charset="0"/>
                <a:cs typeface="Times New Roman" panose="02020603050405020304" pitchFamily="18" charset="0"/>
              </a:rPr>
              <a:t>分，满分</a:t>
            </a:r>
            <a:r>
              <a:rPr lang="en-US" altLang="zh-CN" sz="1350" b="1" kern="100" dirty="0">
                <a:solidFill>
                  <a:schemeClr val="bg1"/>
                </a:solidFill>
                <a:latin typeface="Calibri" panose="020F0502020204030204" pitchFamily="34" charset="0"/>
                <a:cs typeface="Times New Roman" panose="02020603050405020304" pitchFamily="18" charset="0"/>
              </a:rPr>
              <a:t>100</a:t>
            </a:r>
            <a:r>
              <a:rPr lang="zh-CN" altLang="en-US" sz="1350" b="1" kern="100" dirty="0">
                <a:solidFill>
                  <a:schemeClr val="bg1"/>
                </a:solidFill>
                <a:latin typeface="Calibri" panose="020F0502020204030204" pitchFamily="34" charset="0"/>
                <a:cs typeface="Times New Roman" panose="02020603050405020304" pitchFamily="18" charset="0"/>
              </a:rPr>
              <a:t>分。</a:t>
            </a:r>
          </a:p>
        </p:txBody>
      </p:sp>
      <p:sp>
        <p:nvSpPr>
          <p:cNvPr id="7" name="文本框 6">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天津</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1409274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a:spLocks/>
          </p:cNvSpPr>
          <p:nvPr/>
        </p:nvSpPr>
        <p:spPr>
          <a:xfrm>
            <a:off x="1705506" y="849487"/>
            <a:ext cx="5596565" cy="67508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2634" dirty="0" smtClean="0">
                <a:latin typeface="微软雅黑" panose="020B0503020204020204" pitchFamily="34" charset="-122"/>
                <a:ea typeface="微软雅黑" panose="020B0503020204020204" pitchFamily="34" charset="-122"/>
              </a:rPr>
              <a:t>高考</a:t>
            </a:r>
            <a:r>
              <a:rPr lang="zh-CN" altLang="en-US" sz="2634" dirty="0">
                <a:latin typeface="微软雅黑" panose="020B0503020204020204" pitchFamily="34" charset="-122"/>
                <a:ea typeface="微软雅黑" panose="020B0503020204020204" pitchFamily="34" charset="-122"/>
              </a:rPr>
              <a:t>科目</a:t>
            </a:r>
            <a:r>
              <a:rPr lang="en-US" altLang="zh-CN" sz="2634" dirty="0">
                <a:latin typeface="微软雅黑" panose="020B0503020204020204" pitchFamily="34" charset="-122"/>
                <a:ea typeface="微软雅黑" panose="020B0503020204020204" pitchFamily="34" charset="-122"/>
              </a:rPr>
              <a:t>6</a:t>
            </a:r>
            <a:r>
              <a:rPr lang="zh-CN" altLang="en-US" sz="2634" dirty="0">
                <a:latin typeface="微软雅黑" panose="020B0503020204020204" pitchFamily="34" charset="-122"/>
                <a:ea typeface="微软雅黑" panose="020B0503020204020204" pitchFamily="34" charset="-122"/>
              </a:rPr>
              <a:t>选</a:t>
            </a:r>
            <a:r>
              <a:rPr lang="en-US" altLang="zh-CN" sz="2634" dirty="0" smtClean="0">
                <a:latin typeface="微软雅黑" panose="020B0503020204020204" pitchFamily="34" charset="-122"/>
                <a:ea typeface="微软雅黑" panose="020B0503020204020204" pitchFamily="34" charset="-122"/>
              </a:rPr>
              <a:t>3</a:t>
            </a:r>
            <a:endParaRPr lang="en-US" altLang="zh-CN" sz="2634" dirty="0">
              <a:latin typeface="微软雅黑" panose="020B0503020204020204" pitchFamily="34" charset="-122"/>
              <a:ea typeface="微软雅黑" panose="020B0503020204020204" pitchFamily="34" charset="-122"/>
            </a:endParaRPr>
          </a:p>
        </p:txBody>
      </p:sp>
      <p:sp>
        <p:nvSpPr>
          <p:cNvPr id="20" name="KSO_Shape"/>
          <p:cNvSpPr/>
          <p:nvPr/>
        </p:nvSpPr>
        <p:spPr>
          <a:xfrm>
            <a:off x="1576720" y="2057189"/>
            <a:ext cx="1919049" cy="623262"/>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21" name="KSO_Shape"/>
          <p:cNvSpPr/>
          <p:nvPr/>
        </p:nvSpPr>
        <p:spPr>
          <a:xfrm>
            <a:off x="3557158" y="2057189"/>
            <a:ext cx="3898836" cy="62326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2" name="文本框 1"/>
          <p:cNvSpPr txBox="1"/>
          <p:nvPr/>
        </p:nvSpPr>
        <p:spPr>
          <a:xfrm>
            <a:off x="1923511" y="2096843"/>
            <a:ext cx="1205725" cy="570028"/>
          </a:xfrm>
          <a:prstGeom prst="rect">
            <a:avLst/>
          </a:prstGeom>
          <a:noFill/>
        </p:spPr>
        <p:txBody>
          <a:bodyPr wrap="square" rtlCol="0">
            <a:spAutoFit/>
          </a:bodyPr>
          <a:lstStyle/>
          <a:p>
            <a:pPr algn="ctr"/>
            <a:r>
              <a:rPr lang="zh-CN" altLang="en-US" sz="1975" dirty="0">
                <a:solidFill>
                  <a:schemeClr val="bg1"/>
                </a:solidFill>
                <a:latin typeface="微软雅黑" panose="020B0503020204020204" pitchFamily="34" charset="-122"/>
                <a:ea typeface="微软雅黑" panose="020B0503020204020204" pitchFamily="34" charset="-122"/>
              </a:rPr>
              <a:t>统一高考</a:t>
            </a:r>
            <a:endParaRPr lang="en-US" altLang="zh-CN" sz="1975"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3</a:t>
            </a:r>
            <a:r>
              <a:rPr lang="zh-CN" altLang="en-US" sz="1129" dirty="0">
                <a:solidFill>
                  <a:schemeClr val="bg1"/>
                </a:solidFill>
                <a:latin typeface="微软雅黑" panose="020B0503020204020204" pitchFamily="34" charset="-122"/>
                <a:ea typeface="微软雅黑" panose="020B0503020204020204" pitchFamily="34" charset="-122"/>
              </a:rPr>
              <a:t>科</a:t>
            </a:r>
          </a:p>
        </p:txBody>
      </p:sp>
      <p:sp>
        <p:nvSpPr>
          <p:cNvPr id="23" name="文本框 22"/>
          <p:cNvSpPr txBox="1"/>
          <p:nvPr/>
        </p:nvSpPr>
        <p:spPr>
          <a:xfrm>
            <a:off x="3532366" y="2096843"/>
            <a:ext cx="3923628" cy="570028"/>
          </a:xfrm>
          <a:prstGeom prst="rect">
            <a:avLst/>
          </a:prstGeom>
          <a:noFill/>
        </p:spPr>
        <p:txBody>
          <a:bodyPr wrap="square" rtlCol="0">
            <a:spAutoFit/>
          </a:bodyPr>
          <a:lstStyle/>
          <a:p>
            <a:pPr algn="ctr"/>
            <a:r>
              <a:rPr lang="zh-CN" altLang="en-US" sz="1975" dirty="0">
                <a:solidFill>
                  <a:schemeClr val="bg1"/>
                </a:solidFill>
                <a:latin typeface="微软雅黑" panose="020B0503020204020204" pitchFamily="34" charset="-122"/>
                <a:ea typeface="微软雅黑" panose="020B0503020204020204" pitchFamily="34" charset="-122"/>
              </a:rPr>
              <a:t>学业水平考试</a:t>
            </a:r>
            <a:endParaRPr lang="en-US" altLang="zh-CN" sz="1975"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3</a:t>
            </a:r>
            <a:r>
              <a:rPr lang="zh-CN" altLang="en-US" sz="1129" dirty="0">
                <a:solidFill>
                  <a:schemeClr val="bg1"/>
                </a:solidFill>
                <a:latin typeface="微软雅黑" panose="020B0503020204020204" pitchFamily="34" charset="-122"/>
                <a:ea typeface="微软雅黑" panose="020B0503020204020204" pitchFamily="34" charset="-122"/>
              </a:rPr>
              <a:t>科，普通高中学业水平考试等级性考试成绩</a:t>
            </a:r>
          </a:p>
        </p:txBody>
      </p:sp>
      <p:sp>
        <p:nvSpPr>
          <p:cNvPr id="24" name="KSO_Shape"/>
          <p:cNvSpPr/>
          <p:nvPr/>
        </p:nvSpPr>
        <p:spPr>
          <a:xfrm>
            <a:off x="1576720" y="2722224"/>
            <a:ext cx="591103" cy="1529444"/>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26" name="文本框 25"/>
          <p:cNvSpPr txBox="1"/>
          <p:nvPr/>
        </p:nvSpPr>
        <p:spPr>
          <a:xfrm>
            <a:off x="1520381" y="2969032"/>
            <a:ext cx="703781" cy="70038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语文</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150</a:t>
            </a:r>
            <a:r>
              <a:rPr lang="zh-CN" altLang="en-US" sz="1129" dirty="0">
                <a:solidFill>
                  <a:schemeClr val="bg1"/>
                </a:solidFill>
                <a:latin typeface="微软雅黑" panose="020B0503020204020204" pitchFamily="34" charset="-122"/>
                <a:ea typeface="微软雅黑" panose="020B0503020204020204" pitchFamily="34" charset="-122"/>
              </a:rPr>
              <a:t>分</a:t>
            </a:r>
          </a:p>
        </p:txBody>
      </p:sp>
      <p:sp>
        <p:nvSpPr>
          <p:cNvPr id="37" name="KSO_Shape"/>
          <p:cNvSpPr/>
          <p:nvPr/>
        </p:nvSpPr>
        <p:spPr>
          <a:xfrm>
            <a:off x="2198365" y="2722224"/>
            <a:ext cx="616058" cy="1529444"/>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8" name="文本框 37"/>
          <p:cNvSpPr txBox="1"/>
          <p:nvPr/>
        </p:nvSpPr>
        <p:spPr>
          <a:xfrm>
            <a:off x="2166981" y="2969032"/>
            <a:ext cx="703781" cy="70038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数学</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150</a:t>
            </a:r>
            <a:r>
              <a:rPr lang="zh-CN" altLang="en-US" sz="1129" dirty="0">
                <a:solidFill>
                  <a:schemeClr val="bg1"/>
                </a:solidFill>
                <a:latin typeface="微软雅黑" panose="020B0503020204020204" pitchFamily="34" charset="-122"/>
                <a:ea typeface="微软雅黑" panose="020B0503020204020204" pitchFamily="34" charset="-122"/>
              </a:rPr>
              <a:t>分</a:t>
            </a:r>
          </a:p>
        </p:txBody>
      </p:sp>
      <p:sp>
        <p:nvSpPr>
          <p:cNvPr id="39" name="KSO_Shape"/>
          <p:cNvSpPr/>
          <p:nvPr/>
        </p:nvSpPr>
        <p:spPr>
          <a:xfrm>
            <a:off x="2859969" y="2722224"/>
            <a:ext cx="616058" cy="1529444"/>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40" name="文本框 39"/>
          <p:cNvSpPr txBox="1"/>
          <p:nvPr/>
        </p:nvSpPr>
        <p:spPr>
          <a:xfrm>
            <a:off x="2828585" y="2969032"/>
            <a:ext cx="703781" cy="1264770"/>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外语</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150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endParaRPr lang="en-US" altLang="zh-CN" sz="564" dirty="0">
              <a:solidFill>
                <a:schemeClr val="bg1"/>
              </a:solidFill>
              <a:latin typeface="微软雅黑" panose="020B0503020204020204" pitchFamily="34" charset="-122"/>
              <a:ea typeface="微软雅黑" panose="020B0503020204020204" pitchFamily="34" charset="-122"/>
            </a:endParaRPr>
          </a:p>
          <a:p>
            <a:pPr algn="ctr"/>
            <a:r>
              <a:rPr lang="zh-CN" altLang="en-US" sz="776" dirty="0">
                <a:solidFill>
                  <a:schemeClr val="bg1"/>
                </a:solidFill>
                <a:latin typeface="微软雅黑" panose="020B0503020204020204" pitchFamily="34" charset="-122"/>
                <a:ea typeface="微软雅黑" panose="020B0503020204020204" pitchFamily="34" charset="-122"/>
              </a:rPr>
              <a:t>听力</a:t>
            </a:r>
            <a:endParaRPr lang="en-US" altLang="zh-CN" sz="776" dirty="0">
              <a:solidFill>
                <a:schemeClr val="bg1"/>
              </a:solidFill>
              <a:latin typeface="微软雅黑" panose="020B0503020204020204" pitchFamily="34" charset="-122"/>
              <a:ea typeface="微软雅黑" panose="020B0503020204020204" pitchFamily="34" charset="-122"/>
            </a:endParaRPr>
          </a:p>
          <a:p>
            <a:pPr algn="ctr"/>
            <a:r>
              <a:rPr lang="en-US" altLang="zh-CN" sz="776" dirty="0">
                <a:solidFill>
                  <a:schemeClr val="bg1"/>
                </a:solidFill>
                <a:latin typeface="微软雅黑" panose="020B0503020204020204" pitchFamily="34" charset="-122"/>
                <a:ea typeface="微软雅黑" panose="020B0503020204020204" pitchFamily="34" charset="-122"/>
              </a:rPr>
              <a:t>+</a:t>
            </a:r>
          </a:p>
          <a:p>
            <a:pPr algn="ctr"/>
            <a:r>
              <a:rPr lang="zh-CN" altLang="en-US" sz="776" dirty="0">
                <a:solidFill>
                  <a:schemeClr val="bg1"/>
                </a:solidFill>
                <a:latin typeface="微软雅黑" panose="020B0503020204020204" pitchFamily="34" charset="-122"/>
                <a:ea typeface="微软雅黑" panose="020B0503020204020204" pitchFamily="34" charset="-122"/>
              </a:rPr>
              <a:t>口语</a:t>
            </a:r>
            <a:endParaRPr lang="en-US" altLang="zh-CN" sz="776" dirty="0">
              <a:solidFill>
                <a:schemeClr val="bg1"/>
              </a:solidFill>
              <a:latin typeface="微软雅黑" panose="020B0503020204020204" pitchFamily="34" charset="-122"/>
              <a:ea typeface="微软雅黑" panose="020B0503020204020204" pitchFamily="34" charset="-122"/>
            </a:endParaRPr>
          </a:p>
          <a:p>
            <a:pPr algn="ctr"/>
            <a:r>
              <a:rPr lang="en-US" altLang="zh-CN" sz="776" dirty="0">
                <a:solidFill>
                  <a:schemeClr val="bg1"/>
                </a:solidFill>
                <a:latin typeface="微软雅黑" panose="020B0503020204020204" pitchFamily="34" charset="-122"/>
                <a:ea typeface="微软雅黑" panose="020B0503020204020204" pitchFamily="34" charset="-122"/>
              </a:rPr>
              <a:t>50</a:t>
            </a:r>
            <a:r>
              <a:rPr lang="zh-CN" altLang="en-US" sz="776" dirty="0">
                <a:solidFill>
                  <a:schemeClr val="bg1"/>
                </a:solidFill>
                <a:latin typeface="微软雅黑" panose="020B0503020204020204" pitchFamily="34" charset="-122"/>
                <a:ea typeface="微软雅黑" panose="020B0503020204020204" pitchFamily="34" charset="-122"/>
              </a:rPr>
              <a:t>分</a:t>
            </a:r>
          </a:p>
        </p:txBody>
      </p:sp>
      <p:sp>
        <p:nvSpPr>
          <p:cNvPr id="41" name="KSO_Shape"/>
          <p:cNvSpPr/>
          <p:nvPr/>
        </p:nvSpPr>
        <p:spPr>
          <a:xfrm>
            <a:off x="3546634" y="2722224"/>
            <a:ext cx="591103"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42" name="文本框 41"/>
          <p:cNvSpPr txBox="1"/>
          <p:nvPr/>
        </p:nvSpPr>
        <p:spPr>
          <a:xfrm>
            <a:off x="3490295" y="2969032"/>
            <a:ext cx="703781" cy="960969"/>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物理</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43" name="KSO_Shape"/>
          <p:cNvSpPr/>
          <p:nvPr/>
        </p:nvSpPr>
        <p:spPr>
          <a:xfrm>
            <a:off x="4183282" y="2722224"/>
            <a:ext cx="616058"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44" name="文本框 43"/>
          <p:cNvSpPr txBox="1"/>
          <p:nvPr/>
        </p:nvSpPr>
        <p:spPr>
          <a:xfrm>
            <a:off x="4151514" y="2717270"/>
            <a:ext cx="703781" cy="1221488"/>
          </a:xfrm>
          <a:prstGeom prst="rect">
            <a:avLst/>
          </a:prstGeom>
          <a:noFill/>
        </p:spPr>
        <p:txBody>
          <a:bodyPr wrap="square" rtlCol="0">
            <a:spAutoFit/>
          </a:bodyPr>
          <a:lstStyle/>
          <a:p>
            <a:pPr algn="ctr"/>
            <a:endParaRPr lang="en-US" altLang="zh-CN" sz="1693" dirty="0">
              <a:solidFill>
                <a:schemeClr val="bg1"/>
              </a:solidFill>
              <a:latin typeface="微软雅黑" panose="020B0503020204020204" pitchFamily="34" charset="-122"/>
              <a:ea typeface="微软雅黑" panose="020B0503020204020204" pitchFamily="34" charset="-122"/>
            </a:endParaRPr>
          </a:p>
          <a:p>
            <a:pPr algn="ctr"/>
            <a:r>
              <a:rPr lang="zh-CN" altLang="en-US" sz="1693" dirty="0">
                <a:solidFill>
                  <a:schemeClr val="bg1"/>
                </a:solidFill>
                <a:latin typeface="微软雅黑" panose="020B0503020204020204" pitchFamily="34" charset="-122"/>
                <a:ea typeface="微软雅黑" panose="020B0503020204020204" pitchFamily="34" charset="-122"/>
              </a:rPr>
              <a:t>化学</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45" name="KSO_Shape"/>
          <p:cNvSpPr/>
          <p:nvPr/>
        </p:nvSpPr>
        <p:spPr>
          <a:xfrm>
            <a:off x="4844886" y="2722224"/>
            <a:ext cx="616058"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46" name="文本框 45"/>
          <p:cNvSpPr txBox="1"/>
          <p:nvPr/>
        </p:nvSpPr>
        <p:spPr>
          <a:xfrm>
            <a:off x="4806033" y="2974277"/>
            <a:ext cx="703781" cy="960969"/>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生物</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47" name="KSO_Shape"/>
          <p:cNvSpPr/>
          <p:nvPr/>
        </p:nvSpPr>
        <p:spPr>
          <a:xfrm>
            <a:off x="5508326" y="2720104"/>
            <a:ext cx="616058"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48" name="文本框 47"/>
          <p:cNvSpPr txBox="1"/>
          <p:nvPr/>
        </p:nvSpPr>
        <p:spPr>
          <a:xfrm>
            <a:off x="5476942" y="2966913"/>
            <a:ext cx="703781" cy="960969"/>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历史</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49" name="KSO_Shape"/>
          <p:cNvSpPr/>
          <p:nvPr/>
        </p:nvSpPr>
        <p:spPr>
          <a:xfrm>
            <a:off x="6179417" y="2720104"/>
            <a:ext cx="616058"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50" name="文本框 49"/>
          <p:cNvSpPr txBox="1"/>
          <p:nvPr/>
        </p:nvSpPr>
        <p:spPr>
          <a:xfrm>
            <a:off x="6148033" y="2966913"/>
            <a:ext cx="703781" cy="960969"/>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地理</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4726390" y="4423266"/>
            <a:ext cx="1601821" cy="21482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29" dirty="0">
                <a:solidFill>
                  <a:schemeClr val="bg1"/>
                </a:solidFill>
                <a:latin typeface="等线" panose="02010600030101010101" pitchFamily="2" charset="-122"/>
                <a:ea typeface="等线" panose="02010600030101010101" pitchFamily="2" charset="-122"/>
              </a:rPr>
              <a:t>6</a:t>
            </a:r>
            <a:r>
              <a:rPr lang="zh-CN" altLang="en-US" sz="1129" dirty="0">
                <a:solidFill>
                  <a:schemeClr val="bg1"/>
                </a:solidFill>
                <a:latin typeface="等线" panose="02010600030101010101" pitchFamily="2" charset="-122"/>
                <a:ea typeface="等线" panose="02010600030101010101" pitchFamily="2" charset="-122"/>
              </a:rPr>
              <a:t>选</a:t>
            </a:r>
            <a:r>
              <a:rPr lang="en-US" altLang="zh-CN" sz="1129" dirty="0">
                <a:solidFill>
                  <a:schemeClr val="bg1"/>
                </a:solidFill>
                <a:latin typeface="等线" panose="02010600030101010101" pitchFamily="2" charset="-122"/>
                <a:ea typeface="等线" panose="02010600030101010101" pitchFamily="2" charset="-122"/>
              </a:rPr>
              <a:t>3</a:t>
            </a:r>
            <a:endParaRPr lang="zh-CN" altLang="en-US" sz="1129" dirty="0">
              <a:solidFill>
                <a:schemeClr val="bg1"/>
              </a:solidFill>
              <a:latin typeface="等线" panose="02010600030101010101" pitchFamily="2" charset="-122"/>
              <a:ea typeface="等线" panose="02010600030101010101" pitchFamily="2" charset="-122"/>
            </a:endParaRPr>
          </a:p>
        </p:txBody>
      </p:sp>
      <p:sp>
        <p:nvSpPr>
          <p:cNvPr id="30" name="右中括号 29"/>
          <p:cNvSpPr/>
          <p:nvPr/>
        </p:nvSpPr>
        <p:spPr>
          <a:xfrm rot="5400000">
            <a:off x="5440413" y="2337725"/>
            <a:ext cx="132323" cy="3898836"/>
          </a:xfrm>
          <a:prstGeom prst="rightBracket">
            <a:avLst/>
          </a:prstGeom>
          <a:ln>
            <a:solidFill>
              <a:srgbClr val="D43C2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70"/>
          </a:p>
        </p:txBody>
      </p:sp>
      <p:sp>
        <p:nvSpPr>
          <p:cNvPr id="29" name="KSO_Shape"/>
          <p:cNvSpPr/>
          <p:nvPr/>
        </p:nvSpPr>
        <p:spPr>
          <a:xfrm>
            <a:off x="6839936" y="2720104"/>
            <a:ext cx="616058" cy="1529444"/>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1" name="文本框 30"/>
          <p:cNvSpPr txBox="1"/>
          <p:nvPr/>
        </p:nvSpPr>
        <p:spPr>
          <a:xfrm>
            <a:off x="6796074" y="2793195"/>
            <a:ext cx="703781" cy="1134670"/>
          </a:xfrm>
          <a:prstGeom prst="rect">
            <a:avLst/>
          </a:prstGeom>
          <a:noFill/>
        </p:spPr>
        <p:txBody>
          <a:bodyPr wrap="square" rtlCol="0">
            <a:spAutoFit/>
          </a:bodyPr>
          <a:lstStyle/>
          <a:p>
            <a:pPr lvl="0" algn="ctr"/>
            <a:r>
              <a:rPr lang="zh-CN" altLang="en-US" sz="1411" dirty="0">
                <a:solidFill>
                  <a:prstClr val="white"/>
                </a:solidFill>
                <a:latin typeface="微软雅黑" panose="020B0503020204020204" pitchFamily="34" charset="-122"/>
                <a:ea typeface="微软雅黑" panose="020B0503020204020204" pitchFamily="34" charset="-122"/>
              </a:rPr>
              <a:t>思想</a:t>
            </a:r>
            <a:endParaRPr lang="en-US" altLang="zh-CN" sz="1411" dirty="0">
              <a:solidFill>
                <a:prstClr val="white"/>
              </a:solidFill>
              <a:latin typeface="微软雅黑" panose="020B0503020204020204" pitchFamily="34" charset="-122"/>
              <a:ea typeface="微软雅黑" panose="020B0503020204020204" pitchFamily="34" charset="-122"/>
            </a:endParaRPr>
          </a:p>
          <a:p>
            <a:pPr lvl="0" algn="ctr"/>
            <a:r>
              <a:rPr lang="zh-CN" altLang="en-US" sz="1411" dirty="0">
                <a:solidFill>
                  <a:prstClr val="white"/>
                </a:solidFill>
                <a:latin typeface="微软雅黑" panose="020B0503020204020204" pitchFamily="34" charset="-122"/>
                <a:ea typeface="微软雅黑" panose="020B0503020204020204" pitchFamily="34" charset="-122"/>
              </a:rPr>
              <a:t>品德</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32" name="标题 1"/>
          <p:cNvSpPr txBox="1">
            <a:spLocks/>
          </p:cNvSpPr>
          <p:nvPr/>
        </p:nvSpPr>
        <p:spPr>
          <a:xfrm>
            <a:off x="1859428" y="1334904"/>
            <a:ext cx="5596565" cy="67508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411" dirty="0">
                <a:latin typeface="微软雅黑" panose="020B0503020204020204" pitchFamily="34" charset="-122"/>
                <a:ea typeface="微软雅黑" panose="020B0503020204020204" pitchFamily="34" charset="-122"/>
              </a:rPr>
              <a:t>总分满分</a:t>
            </a:r>
            <a:r>
              <a:rPr lang="en-US" altLang="zh-CN" sz="1411" dirty="0">
                <a:latin typeface="微软雅黑" panose="020B0503020204020204" pitchFamily="34" charset="-122"/>
                <a:ea typeface="微软雅黑" panose="020B0503020204020204" pitchFamily="34" charset="-122"/>
              </a:rPr>
              <a:t>750</a:t>
            </a:r>
            <a:r>
              <a:rPr lang="zh-CN" altLang="en-US" sz="1411" dirty="0">
                <a:latin typeface="微软雅黑" panose="020B0503020204020204" pitchFamily="34" charset="-122"/>
                <a:ea typeface="微软雅黑" panose="020B0503020204020204" pitchFamily="34" charset="-122"/>
              </a:rPr>
              <a:t>分（不含加减分）</a:t>
            </a:r>
          </a:p>
        </p:txBody>
      </p:sp>
    </p:spTree>
    <p:extLst>
      <p:ext uri="{BB962C8B-B14F-4D97-AF65-F5344CB8AC3E}">
        <p14:creationId xmlns:p14="http://schemas.microsoft.com/office/powerpoint/2010/main" val="3653573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716" y="366566"/>
            <a:ext cx="7096568" cy="5013496"/>
          </a:xfrm>
          <a:prstGeom prst="rect">
            <a:avLst/>
          </a:prstGeom>
        </p:spPr>
      </p:pic>
      <p:sp>
        <p:nvSpPr>
          <p:cNvPr id="6" name="文本框 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高校录取对</a:t>
            </a:r>
            <a:r>
              <a:rPr lang="zh-CN" altLang="en-US" sz="2700" b="1" dirty="0" smtClean="0">
                <a:solidFill>
                  <a:srgbClr val="31A8F9"/>
                </a:solidFill>
                <a:latin typeface="微软雅黑" pitchFamily="34" charset="-122"/>
                <a:ea typeface="微软雅黑" pitchFamily="34" charset="-122"/>
              </a:rPr>
              <a:t>选考专业</a:t>
            </a:r>
            <a:r>
              <a:rPr lang="zh-CN" altLang="en-US" sz="2700" b="1" dirty="0" smtClean="0">
                <a:solidFill>
                  <a:schemeClr val="bg1"/>
                </a:solidFill>
                <a:latin typeface="微软雅黑" pitchFamily="34" charset="-122"/>
                <a:ea typeface="微软雅黑" pitchFamily="34" charset="-122"/>
              </a:rPr>
              <a:t>的要求</a:t>
            </a:r>
            <a:endParaRPr lang="zh-CN" altLang="en-US" sz="27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493241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760" y="1939879"/>
            <a:ext cx="3583289" cy="2144403"/>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7015" y="1464518"/>
            <a:ext cx="4378106" cy="3095126"/>
          </a:xfrm>
          <a:prstGeom prst="rect">
            <a:avLst/>
          </a:prstGeom>
        </p:spPr>
      </p:pic>
      <p:sp>
        <p:nvSpPr>
          <p:cNvPr id="9" name="文本框 8"/>
          <p:cNvSpPr txBox="1"/>
          <p:nvPr/>
        </p:nvSpPr>
        <p:spPr>
          <a:xfrm>
            <a:off x="6029243" y="1238406"/>
            <a:ext cx="1329210" cy="287771"/>
          </a:xfrm>
          <a:prstGeom prst="rect">
            <a:avLst/>
          </a:prstGeom>
          <a:noFill/>
        </p:spPr>
        <p:txBody>
          <a:bodyPr wrap="none" rtlCol="0">
            <a:spAutoFit/>
          </a:bodyPr>
          <a:lstStyle/>
          <a:p>
            <a:r>
              <a:rPr lang="zh-CN" altLang="en-US" sz="1270" dirty="0">
                <a:solidFill>
                  <a:schemeClr val="bg1"/>
                </a:solidFill>
                <a:latin typeface="等线" panose="02010600030101010101" pitchFamily="2" charset="-122"/>
                <a:ea typeface="等线" panose="02010600030101010101" pitchFamily="2" charset="-122"/>
              </a:rPr>
              <a:t>单科选考排行榜</a:t>
            </a:r>
          </a:p>
        </p:txBody>
      </p:sp>
      <p:sp>
        <p:nvSpPr>
          <p:cNvPr id="10" name="文本框 9"/>
          <p:cNvSpPr txBox="1"/>
          <p:nvPr/>
        </p:nvSpPr>
        <p:spPr>
          <a:xfrm>
            <a:off x="2317961" y="1192541"/>
            <a:ext cx="1329210" cy="287771"/>
          </a:xfrm>
          <a:prstGeom prst="rect">
            <a:avLst/>
          </a:prstGeom>
          <a:noFill/>
        </p:spPr>
        <p:txBody>
          <a:bodyPr wrap="none" rtlCol="0">
            <a:spAutoFit/>
          </a:bodyPr>
          <a:lstStyle/>
          <a:p>
            <a:r>
              <a:rPr lang="zh-CN" altLang="en-US" sz="1270" dirty="0">
                <a:solidFill>
                  <a:schemeClr val="bg1"/>
                </a:solidFill>
                <a:latin typeface="等线" panose="02010600030101010101" pitchFamily="2" charset="-122"/>
                <a:ea typeface="等线" panose="02010600030101010101" pitchFamily="2" charset="-122"/>
              </a:rPr>
              <a:t>单科专业匹配率</a:t>
            </a:r>
          </a:p>
        </p:txBody>
      </p:sp>
      <p:sp>
        <p:nvSpPr>
          <p:cNvPr id="11" name="文本框 10">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高校录取对</a:t>
            </a:r>
            <a:r>
              <a:rPr lang="zh-CN" altLang="en-US" sz="2700" b="1" dirty="0" smtClean="0">
                <a:solidFill>
                  <a:srgbClr val="31A8F9"/>
                </a:solidFill>
                <a:latin typeface="微软雅黑" pitchFamily="34" charset="-122"/>
                <a:ea typeface="微软雅黑" pitchFamily="34" charset="-122"/>
              </a:rPr>
              <a:t>选考专业</a:t>
            </a:r>
            <a:r>
              <a:rPr lang="zh-CN" altLang="en-US" sz="2700" b="1" dirty="0" smtClean="0">
                <a:solidFill>
                  <a:schemeClr val="bg1"/>
                </a:solidFill>
                <a:latin typeface="微软雅黑" pitchFamily="34" charset="-122"/>
                <a:ea typeface="微软雅黑" pitchFamily="34" charset="-122"/>
              </a:rPr>
              <a:t>的要求</a:t>
            </a:r>
            <a:endParaRPr lang="zh-CN" altLang="en-US" sz="27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1018761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6916995" y="4692698"/>
            <a:ext cx="1925527" cy="248658"/>
          </a:xfrm>
          <a:prstGeom prst="rect">
            <a:avLst/>
          </a:prstGeom>
          <a:noFill/>
        </p:spPr>
        <p:txBody>
          <a:bodyPr wrap="none" rtlCol="0">
            <a:spAutoFit/>
          </a:bodyPr>
          <a:lstStyle/>
          <a:p>
            <a:r>
              <a:rPr lang="zh-CN" altLang="en-US" sz="1016" dirty="0">
                <a:solidFill>
                  <a:schemeClr val="bg1"/>
                </a:solidFill>
                <a:latin typeface="等线" panose="02010600030101010101" pitchFamily="2" charset="-122"/>
                <a:ea typeface="等线" panose="02010600030101010101" pitchFamily="2" charset="-122"/>
              </a:rPr>
              <a:t>*数据与图片来源于学校教务处</a:t>
            </a:r>
          </a:p>
        </p:txBody>
      </p:sp>
      <p:graphicFrame>
        <p:nvGraphicFramePr>
          <p:cNvPr id="52" name="图表 51"/>
          <p:cNvGraphicFramePr/>
          <p:nvPr>
            <p:extLst>
              <p:ext uri="{D42A27DB-BD31-4B8C-83A1-F6EECF244321}">
                <p14:modId xmlns:p14="http://schemas.microsoft.com/office/powerpoint/2010/main" val="1671642319"/>
              </p:ext>
            </p:extLst>
          </p:nvPr>
        </p:nvGraphicFramePr>
        <p:xfrm>
          <a:off x="263279" y="1256045"/>
          <a:ext cx="4538244" cy="34792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1" name="图表 70"/>
          <p:cNvGraphicFramePr/>
          <p:nvPr>
            <p:extLst>
              <p:ext uri="{D42A27DB-BD31-4B8C-83A1-F6EECF244321}">
                <p14:modId xmlns:p14="http://schemas.microsoft.com/office/powerpoint/2010/main" val="1191057552"/>
              </p:ext>
            </p:extLst>
          </p:nvPr>
        </p:nvGraphicFramePr>
        <p:xfrm>
          <a:off x="4905308" y="1256045"/>
          <a:ext cx="3915349" cy="3180784"/>
        </p:xfrm>
        <a:graphic>
          <a:graphicData uri="http://schemas.openxmlformats.org/drawingml/2006/chart">
            <c:chart xmlns:c="http://schemas.openxmlformats.org/drawingml/2006/chart" xmlns:r="http://schemas.openxmlformats.org/officeDocument/2006/relationships" r:id="rId4"/>
          </a:graphicData>
        </a:graphic>
      </p:graphicFrame>
      <p:sp>
        <p:nvSpPr>
          <p:cNvPr id="7" name="文本框 6">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学生选科组合</a:t>
            </a:r>
            <a:r>
              <a:rPr lang="zh-CN" altLang="en-US" sz="2700" b="1" dirty="0" smtClean="0">
                <a:solidFill>
                  <a:srgbClr val="31A8F9"/>
                </a:solidFill>
                <a:latin typeface="微软雅黑" pitchFamily="34" charset="-122"/>
                <a:ea typeface="微软雅黑" pitchFamily="34" charset="-122"/>
              </a:rPr>
              <a:t>多样性</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1591442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extLst/>
          </p:nvPr>
        </p:nvGraphicFramePr>
        <p:xfrm>
          <a:off x="4368826" y="1519278"/>
          <a:ext cx="4146521" cy="537195"/>
        </p:xfrm>
        <a:graphic>
          <a:graphicData uri="http://schemas.openxmlformats.org/drawingml/2006/table">
            <a:tbl>
              <a:tblPr firstRow="1">
                <a:tableStyleId>{93296810-A885-4BE3-A3E7-6D5BEEA58F35}</a:tableStyleId>
              </a:tblPr>
              <a:tblGrid>
                <a:gridCol w="518315">
                  <a:extLst>
                    <a:ext uri="{9D8B030D-6E8A-4147-A177-3AD203B41FA5}">
                      <a16:colId xmlns:a16="http://schemas.microsoft.com/office/drawing/2014/main" xmlns="" val="20000"/>
                    </a:ext>
                  </a:extLst>
                </a:gridCol>
                <a:gridCol w="518315">
                  <a:extLst>
                    <a:ext uri="{9D8B030D-6E8A-4147-A177-3AD203B41FA5}">
                      <a16:colId xmlns:a16="http://schemas.microsoft.com/office/drawing/2014/main" xmlns="" val="20001"/>
                    </a:ext>
                  </a:extLst>
                </a:gridCol>
                <a:gridCol w="518315">
                  <a:extLst>
                    <a:ext uri="{9D8B030D-6E8A-4147-A177-3AD203B41FA5}">
                      <a16:colId xmlns:a16="http://schemas.microsoft.com/office/drawing/2014/main" xmlns="" val="20002"/>
                    </a:ext>
                  </a:extLst>
                </a:gridCol>
                <a:gridCol w="474195">
                  <a:extLst>
                    <a:ext uri="{9D8B030D-6E8A-4147-A177-3AD203B41FA5}">
                      <a16:colId xmlns:a16="http://schemas.microsoft.com/office/drawing/2014/main" xmlns="" val="20003"/>
                    </a:ext>
                  </a:extLst>
                </a:gridCol>
                <a:gridCol w="562436">
                  <a:extLst>
                    <a:ext uri="{9D8B030D-6E8A-4147-A177-3AD203B41FA5}">
                      <a16:colId xmlns:a16="http://schemas.microsoft.com/office/drawing/2014/main" xmlns="" val="20004"/>
                    </a:ext>
                  </a:extLst>
                </a:gridCol>
                <a:gridCol w="518315">
                  <a:extLst>
                    <a:ext uri="{9D8B030D-6E8A-4147-A177-3AD203B41FA5}">
                      <a16:colId xmlns:a16="http://schemas.microsoft.com/office/drawing/2014/main" xmlns="" val="20005"/>
                    </a:ext>
                  </a:extLst>
                </a:gridCol>
                <a:gridCol w="518315">
                  <a:extLst>
                    <a:ext uri="{9D8B030D-6E8A-4147-A177-3AD203B41FA5}">
                      <a16:colId xmlns:a16="http://schemas.microsoft.com/office/drawing/2014/main" xmlns="" val="20006"/>
                    </a:ext>
                  </a:extLst>
                </a:gridCol>
                <a:gridCol w="518315">
                  <a:extLst>
                    <a:ext uri="{9D8B030D-6E8A-4147-A177-3AD203B41FA5}">
                      <a16:colId xmlns:a16="http://schemas.microsoft.com/office/drawing/2014/main" xmlns="" val="20007"/>
                    </a:ext>
                  </a:extLst>
                </a:gridCol>
              </a:tblGrid>
              <a:tr h="179065">
                <a:tc>
                  <a:txBody>
                    <a:bodyPr/>
                    <a:lstStyle/>
                    <a:p>
                      <a:pPr algn="ctr" fontAlgn="ctr"/>
                      <a:endParaRPr lang="en-US" altLang="zh-CN" sz="1100" b="1" i="0" u="none" strike="noStrike" dirty="0">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a:effectLst/>
                          <a:latin typeface="等线" panose="02010600030101010101" pitchFamily="2" charset="-122"/>
                          <a:ea typeface="等线" panose="02010600030101010101" pitchFamily="2" charset="-122"/>
                        </a:rPr>
                        <a:t>历史</a:t>
                      </a:r>
                      <a:endParaRPr lang="zh-CN" altLang="en-US" sz="1100" b="1" i="0" u="none" strike="noStrike">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dirty="0">
                          <a:effectLst/>
                          <a:latin typeface="等线" panose="02010600030101010101" pitchFamily="2" charset="-122"/>
                          <a:ea typeface="等线" panose="02010600030101010101" pitchFamily="2" charset="-122"/>
                        </a:rPr>
                        <a:t>地理</a:t>
                      </a:r>
                      <a:endParaRPr lang="zh-CN" altLang="en-US" sz="1100" b="1" i="0" u="none" strike="noStrike" dirty="0">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a:effectLst/>
                          <a:latin typeface="等线" panose="02010600030101010101" pitchFamily="2" charset="-122"/>
                          <a:ea typeface="等线" panose="02010600030101010101" pitchFamily="2" charset="-122"/>
                        </a:rPr>
                        <a:t>物理</a:t>
                      </a:r>
                      <a:endParaRPr lang="zh-CN" altLang="en-US" sz="1100" b="1" i="0" u="none" strike="noStrike">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dirty="0">
                          <a:effectLst/>
                          <a:latin typeface="等线" panose="02010600030101010101" pitchFamily="2" charset="-122"/>
                          <a:ea typeface="等线" panose="02010600030101010101" pitchFamily="2" charset="-122"/>
                        </a:rPr>
                        <a:t>化学</a:t>
                      </a:r>
                      <a:endParaRPr lang="zh-CN" altLang="en-US" sz="1100" b="1" i="0" u="none" strike="noStrike" dirty="0">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dirty="0">
                          <a:effectLst/>
                          <a:latin typeface="等线" panose="02010600030101010101" pitchFamily="2" charset="-122"/>
                          <a:ea typeface="等线" panose="02010600030101010101" pitchFamily="2" charset="-122"/>
                        </a:rPr>
                        <a:t>政治</a:t>
                      </a:r>
                      <a:endParaRPr lang="zh-CN" altLang="en-US" sz="1100" b="1" i="0" u="none" strike="noStrike" dirty="0">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a:effectLst/>
                          <a:latin typeface="等线" panose="02010600030101010101" pitchFamily="2" charset="-122"/>
                          <a:ea typeface="等线" panose="02010600030101010101" pitchFamily="2" charset="-122"/>
                        </a:rPr>
                        <a:t>生物</a:t>
                      </a:r>
                      <a:endParaRPr lang="zh-CN" altLang="en-US" sz="1100" b="1" i="0" u="none" strike="noStrike">
                        <a:solidFill>
                          <a:srgbClr val="FFFFFF"/>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zh-CN" altLang="en-US" sz="1100" b="1" u="none" strike="noStrike">
                          <a:effectLst/>
                          <a:latin typeface="等线" panose="02010600030101010101" pitchFamily="2" charset="-122"/>
                          <a:ea typeface="等线" panose="02010600030101010101" pitchFamily="2" charset="-122"/>
                        </a:rPr>
                        <a:t>技术</a:t>
                      </a:r>
                      <a:endParaRPr lang="zh-CN" altLang="en-US" sz="1100" b="1" i="0" u="none" strike="noStrike">
                        <a:solidFill>
                          <a:srgbClr val="FFFFFF"/>
                        </a:solidFill>
                        <a:effectLst/>
                        <a:latin typeface="等线" panose="02010600030101010101" pitchFamily="2" charset="-122"/>
                        <a:ea typeface="等线" panose="02010600030101010101" pitchFamily="2" charset="-122"/>
                      </a:endParaRPr>
                    </a:p>
                  </a:txBody>
                  <a:tcPr marL="672" marR="672" marT="672" marB="0" anchor="ctr"/>
                </a:tc>
                <a:extLst>
                  <a:ext uri="{0D108BD9-81ED-4DB2-BD59-A6C34878D82A}">
                    <a16:rowId xmlns:a16="http://schemas.microsoft.com/office/drawing/2014/main" xmlns="" val="10000"/>
                  </a:ext>
                </a:extLst>
              </a:tr>
              <a:tr h="179065">
                <a:tc>
                  <a:txBody>
                    <a:bodyPr/>
                    <a:lstStyle/>
                    <a:p>
                      <a:pPr algn="ctr" fontAlgn="ctr"/>
                      <a:r>
                        <a:rPr lang="en-US" altLang="zh-CN" sz="900" b="1" i="0" u="none" strike="noStrike" dirty="0">
                          <a:solidFill>
                            <a:schemeClr val="dk1"/>
                          </a:solidFill>
                          <a:effectLst/>
                          <a:latin typeface="等线" panose="02010600030101010101" pitchFamily="2" charset="-122"/>
                          <a:ea typeface="等线" panose="02010600030101010101" pitchFamily="2" charset="-122"/>
                        </a:rPr>
                        <a:t>2015</a:t>
                      </a:r>
                      <a:r>
                        <a:rPr lang="zh-CN" altLang="en-US" sz="900" b="1" i="0" u="none" strike="noStrike" dirty="0">
                          <a:solidFill>
                            <a:schemeClr val="dk1"/>
                          </a:solidFill>
                          <a:effectLst/>
                          <a:latin typeface="等线" panose="02010600030101010101" pitchFamily="2" charset="-122"/>
                          <a:ea typeface="等线" panose="02010600030101010101" pitchFamily="2" charset="-122"/>
                        </a:rPr>
                        <a:t>级</a:t>
                      </a:r>
                      <a:endParaRPr lang="zh-CN" altLang="en-US" sz="9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259</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a:effectLst/>
                          <a:latin typeface="等线" panose="02010600030101010101" pitchFamily="2" charset="-122"/>
                          <a:ea typeface="等线" panose="02010600030101010101" pitchFamily="2" charset="-122"/>
                        </a:rPr>
                        <a:t>283</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a:effectLst/>
                          <a:latin typeface="等线" panose="02010600030101010101" pitchFamily="2" charset="-122"/>
                          <a:ea typeface="等线" panose="02010600030101010101" pitchFamily="2" charset="-122"/>
                        </a:rPr>
                        <a:t>439</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a:effectLst/>
                          <a:latin typeface="等线" panose="02010600030101010101" pitchFamily="2" charset="-122"/>
                          <a:ea typeface="等线" panose="02010600030101010101" pitchFamily="2" charset="-122"/>
                        </a:rPr>
                        <a:t>543</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a:effectLst/>
                          <a:latin typeface="等线" panose="02010600030101010101" pitchFamily="2" charset="-122"/>
                          <a:ea typeface="等线" panose="02010600030101010101" pitchFamily="2" charset="-122"/>
                        </a:rPr>
                        <a:t>303</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388</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a:effectLst/>
                          <a:latin typeface="等线" panose="02010600030101010101" pitchFamily="2" charset="-122"/>
                          <a:ea typeface="等线" panose="02010600030101010101" pitchFamily="2" charset="-122"/>
                        </a:rPr>
                        <a:t>54</a:t>
                      </a:r>
                      <a:endParaRPr lang="en-US" altLang="zh-CN" sz="1100" b="1" i="0" u="none" strike="noStrike">
                        <a:solidFill>
                          <a:srgbClr val="000000"/>
                        </a:solidFill>
                        <a:effectLst/>
                        <a:latin typeface="等线" panose="02010600030101010101" pitchFamily="2" charset="-122"/>
                        <a:ea typeface="等线" panose="02010600030101010101" pitchFamily="2" charset="-122"/>
                      </a:endParaRPr>
                    </a:p>
                  </a:txBody>
                  <a:tcPr marL="672" marR="672" marT="672" marB="0" anchor="ctr"/>
                </a:tc>
                <a:extLst>
                  <a:ext uri="{0D108BD9-81ED-4DB2-BD59-A6C34878D82A}">
                    <a16:rowId xmlns:a16="http://schemas.microsoft.com/office/drawing/2014/main" xmlns="" val="10001"/>
                  </a:ext>
                </a:extLst>
              </a:tr>
              <a:tr h="179065">
                <a:tc>
                  <a:txBody>
                    <a:bodyPr/>
                    <a:lstStyle/>
                    <a:p>
                      <a:pPr algn="ctr" fontAlgn="ctr"/>
                      <a:r>
                        <a:rPr lang="en-US" altLang="zh-CN" sz="900" b="1" u="none" strike="noStrike" dirty="0">
                          <a:effectLst/>
                          <a:latin typeface="等线" panose="02010600030101010101" pitchFamily="2" charset="-122"/>
                          <a:ea typeface="等线" panose="02010600030101010101" pitchFamily="2" charset="-122"/>
                        </a:rPr>
                        <a:t>2014</a:t>
                      </a:r>
                      <a:r>
                        <a:rPr lang="zh-CN" altLang="en-US" sz="900" b="1" u="none" strike="noStrike" dirty="0">
                          <a:effectLst/>
                          <a:latin typeface="等线" panose="02010600030101010101" pitchFamily="2" charset="-122"/>
                          <a:ea typeface="等线" panose="02010600030101010101" pitchFamily="2" charset="-122"/>
                        </a:rPr>
                        <a:t>级</a:t>
                      </a:r>
                      <a:endParaRPr lang="zh-CN" altLang="en-US" sz="9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281</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351</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359</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509</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242</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447</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tc>
                  <a:txBody>
                    <a:bodyPr/>
                    <a:lstStyle/>
                    <a:p>
                      <a:pPr algn="ctr" fontAlgn="ctr"/>
                      <a:r>
                        <a:rPr lang="en-US" altLang="zh-CN" sz="1100" b="1" u="none" strike="noStrike" dirty="0">
                          <a:effectLst/>
                          <a:latin typeface="等线" panose="02010600030101010101" pitchFamily="2" charset="-122"/>
                          <a:ea typeface="等线" panose="02010600030101010101" pitchFamily="2" charset="-122"/>
                        </a:rPr>
                        <a:t>61</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txBody>
                  <a:tcPr marL="672" marR="672" marT="672" marB="0" anchor="ctr"/>
                </a:tc>
                <a:extLst>
                  <a:ext uri="{0D108BD9-81ED-4DB2-BD59-A6C34878D82A}">
                    <a16:rowId xmlns:a16="http://schemas.microsoft.com/office/drawing/2014/main" xmlns="" val="10002"/>
                  </a:ext>
                </a:extLst>
              </a:tr>
            </a:tbl>
          </a:graphicData>
        </a:graphic>
      </p:graphicFrame>
      <p:sp>
        <p:nvSpPr>
          <p:cNvPr id="20" name="文本框 19"/>
          <p:cNvSpPr txBox="1"/>
          <p:nvPr/>
        </p:nvSpPr>
        <p:spPr>
          <a:xfrm>
            <a:off x="1474095" y="4763532"/>
            <a:ext cx="2444900" cy="248658"/>
          </a:xfrm>
          <a:prstGeom prst="rect">
            <a:avLst/>
          </a:prstGeom>
          <a:noFill/>
        </p:spPr>
        <p:txBody>
          <a:bodyPr wrap="none" rtlCol="0">
            <a:spAutoFit/>
          </a:bodyPr>
          <a:lstStyle/>
          <a:p>
            <a:r>
              <a:rPr lang="zh-CN" altLang="en-US" sz="1016" dirty="0">
                <a:solidFill>
                  <a:schemeClr val="bg1"/>
                </a:solidFill>
                <a:latin typeface="等线" panose="02010600030101010101" pitchFamily="2" charset="-122"/>
                <a:ea typeface="等线" panose="02010600030101010101" pitchFamily="2" charset="-122"/>
              </a:rPr>
              <a:t>*数据与图片来源于浙江稽山中学教务处</a:t>
            </a:r>
          </a:p>
        </p:txBody>
      </p:sp>
      <p:graphicFrame>
        <p:nvGraphicFramePr>
          <p:cNvPr id="21" name="表格 20"/>
          <p:cNvGraphicFramePr>
            <a:graphicFrameLocks noGrp="1"/>
          </p:cNvGraphicFramePr>
          <p:nvPr>
            <p:extLst/>
          </p:nvPr>
        </p:nvGraphicFramePr>
        <p:xfrm>
          <a:off x="328866" y="1519280"/>
          <a:ext cx="3821226" cy="3185516"/>
        </p:xfrm>
        <a:graphic>
          <a:graphicData uri="http://schemas.openxmlformats.org/drawingml/2006/table">
            <a:tbl>
              <a:tblPr firstRow="1">
                <a:tableStyleId>{93296810-A885-4BE3-A3E7-6D5BEEA58F35}</a:tableStyleId>
              </a:tblPr>
              <a:tblGrid>
                <a:gridCol w="636871">
                  <a:extLst>
                    <a:ext uri="{9D8B030D-6E8A-4147-A177-3AD203B41FA5}">
                      <a16:colId xmlns:a16="http://schemas.microsoft.com/office/drawing/2014/main" xmlns="" val="20000"/>
                    </a:ext>
                  </a:extLst>
                </a:gridCol>
                <a:gridCol w="636871">
                  <a:extLst>
                    <a:ext uri="{9D8B030D-6E8A-4147-A177-3AD203B41FA5}">
                      <a16:colId xmlns:a16="http://schemas.microsoft.com/office/drawing/2014/main" xmlns="" val="20001"/>
                    </a:ext>
                  </a:extLst>
                </a:gridCol>
                <a:gridCol w="636871">
                  <a:extLst>
                    <a:ext uri="{9D8B030D-6E8A-4147-A177-3AD203B41FA5}">
                      <a16:colId xmlns:a16="http://schemas.microsoft.com/office/drawing/2014/main" xmlns="" val="20002"/>
                    </a:ext>
                  </a:extLst>
                </a:gridCol>
                <a:gridCol w="636871">
                  <a:extLst>
                    <a:ext uri="{9D8B030D-6E8A-4147-A177-3AD203B41FA5}">
                      <a16:colId xmlns:a16="http://schemas.microsoft.com/office/drawing/2014/main" xmlns="" val="20003"/>
                    </a:ext>
                  </a:extLst>
                </a:gridCol>
                <a:gridCol w="636871">
                  <a:extLst>
                    <a:ext uri="{9D8B030D-6E8A-4147-A177-3AD203B41FA5}">
                      <a16:colId xmlns:a16="http://schemas.microsoft.com/office/drawing/2014/main" xmlns="" val="20004"/>
                    </a:ext>
                  </a:extLst>
                </a:gridCol>
                <a:gridCol w="636871">
                  <a:extLst>
                    <a:ext uri="{9D8B030D-6E8A-4147-A177-3AD203B41FA5}">
                      <a16:colId xmlns:a16="http://schemas.microsoft.com/office/drawing/2014/main" xmlns="" val="20005"/>
                    </a:ext>
                  </a:extLst>
                </a:gridCol>
              </a:tblGrid>
              <a:tr h="144662">
                <a:tc>
                  <a:txBody>
                    <a:bodyPr/>
                    <a:lstStyle/>
                    <a:p>
                      <a:pPr algn="ctr" rtl="0" fontAlgn="ctr"/>
                      <a:r>
                        <a:rPr lang="zh-CN" altLang="en-US" sz="800" b="1" u="none" strike="noStrike" dirty="0">
                          <a:effectLst/>
                          <a:ea typeface="等线" panose="02010600030101010101" pitchFamily="2" charset="-122"/>
                        </a:rPr>
                        <a:t>组合种类</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800" b="1" u="none" strike="noStrike" dirty="0">
                          <a:effectLst/>
                          <a:ea typeface="等线" panose="02010600030101010101" pitchFamily="2" charset="-122"/>
                        </a:rPr>
                        <a:t>2015</a:t>
                      </a:r>
                      <a:r>
                        <a:rPr lang="zh-CN" altLang="en-US" sz="800" b="1" u="none" strike="noStrike" dirty="0">
                          <a:effectLst/>
                          <a:ea typeface="等线" panose="02010600030101010101" pitchFamily="2" charset="-122"/>
                        </a:rPr>
                        <a:t>级人数</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800" b="1" u="none" strike="noStrike" dirty="0">
                          <a:effectLst/>
                          <a:ea typeface="等线" panose="02010600030101010101" pitchFamily="2" charset="-122"/>
                        </a:rPr>
                        <a:t>2014</a:t>
                      </a:r>
                      <a:r>
                        <a:rPr lang="zh-CN" altLang="en-US" sz="800" b="1" u="none" strike="noStrike" dirty="0">
                          <a:effectLst/>
                          <a:ea typeface="等线" panose="02010600030101010101" pitchFamily="2" charset="-122"/>
                        </a:rPr>
                        <a:t>级人数</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800" b="1" u="none" strike="noStrike" dirty="0">
                          <a:effectLst/>
                          <a:ea typeface="等线" panose="02010600030101010101" pitchFamily="2" charset="-122"/>
                        </a:rPr>
                        <a:t>组合种类</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800" b="1" u="none" strike="noStrike" dirty="0">
                          <a:effectLst/>
                          <a:ea typeface="等线" panose="02010600030101010101" pitchFamily="2" charset="-122"/>
                        </a:rPr>
                        <a:t>2015</a:t>
                      </a:r>
                      <a:r>
                        <a:rPr lang="zh-CN" altLang="en-US" sz="800" b="1" u="none" strike="noStrike" dirty="0">
                          <a:effectLst/>
                          <a:ea typeface="等线" panose="02010600030101010101" pitchFamily="2" charset="-122"/>
                        </a:rPr>
                        <a:t>级人数</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800" b="1" u="none" strike="noStrike" dirty="0">
                          <a:effectLst/>
                          <a:ea typeface="等线" panose="02010600030101010101" pitchFamily="2" charset="-122"/>
                        </a:rPr>
                        <a:t>2014</a:t>
                      </a:r>
                      <a:r>
                        <a:rPr lang="zh-CN" altLang="en-US" sz="800" b="1" u="none" strike="noStrike" dirty="0">
                          <a:effectLst/>
                          <a:ea typeface="等线" panose="02010600030101010101" pitchFamily="2" charset="-122"/>
                        </a:rPr>
                        <a:t>级人数</a:t>
                      </a:r>
                      <a:endParaRPr lang="zh-CN" altLang="en-US" sz="8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0"/>
                  </a:ext>
                </a:extLst>
              </a:tr>
              <a:tr h="164650">
                <a:tc>
                  <a:txBody>
                    <a:bodyPr/>
                    <a:lstStyle/>
                    <a:p>
                      <a:pPr algn="ctr" rtl="0" fontAlgn="ctr"/>
                      <a:r>
                        <a:rPr lang="zh-CN" altLang="en-US" sz="1000" b="1" u="none" strike="noStrike" dirty="0">
                          <a:effectLst/>
                          <a:ea typeface="等线" panose="02010600030101010101" pitchFamily="2" charset="-122"/>
                        </a:rPr>
                        <a:t>政史地</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68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史地技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1"/>
                  </a:ext>
                </a:extLst>
              </a:tr>
              <a:tr h="164650">
                <a:tc>
                  <a:txBody>
                    <a:bodyPr/>
                    <a:lstStyle/>
                    <a:p>
                      <a:pPr algn="ctr" rtl="0" fontAlgn="ctr"/>
                      <a:r>
                        <a:rPr lang="zh-CN" altLang="en-US" sz="1000" b="1" u="none" strike="noStrike" dirty="0">
                          <a:effectLst/>
                          <a:ea typeface="等线" panose="02010600030101010101" pitchFamily="2" charset="-122"/>
                        </a:rPr>
                        <a:t>政史物</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史物化</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2"/>
                  </a:ext>
                </a:extLst>
              </a:tr>
              <a:tr h="164650">
                <a:tc>
                  <a:txBody>
                    <a:bodyPr/>
                    <a:lstStyle/>
                    <a:p>
                      <a:pPr algn="ctr" rtl="0" fontAlgn="ctr"/>
                      <a:r>
                        <a:rPr lang="zh-CN" altLang="en-US" sz="1000" b="1" u="none" strike="noStrike" dirty="0">
                          <a:effectLst/>
                          <a:ea typeface="等线" panose="02010600030101010101" pitchFamily="2" charset="-122"/>
                        </a:rPr>
                        <a:t>政史化</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27</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史物生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19</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3"/>
                  </a:ext>
                </a:extLst>
              </a:tr>
              <a:tr h="164650">
                <a:tc>
                  <a:txBody>
                    <a:bodyPr/>
                    <a:lstStyle/>
                    <a:p>
                      <a:pPr algn="ctr" rtl="0" fontAlgn="ctr"/>
                      <a:r>
                        <a:rPr lang="zh-CN" altLang="en-US" sz="1000" b="1" u="none" strike="noStrike" dirty="0">
                          <a:effectLst/>
                          <a:ea typeface="等线" panose="02010600030101010101" pitchFamily="2" charset="-122"/>
                        </a:rPr>
                        <a:t>政史生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史物技 </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4"/>
                  </a:ext>
                </a:extLst>
              </a:tr>
              <a:tr h="164650">
                <a:tc>
                  <a:txBody>
                    <a:bodyPr/>
                    <a:lstStyle/>
                    <a:p>
                      <a:pPr algn="ctr" rtl="0" fontAlgn="ctr"/>
                      <a:r>
                        <a:rPr lang="zh-CN" altLang="en-US" sz="1000" b="1" u="none" strike="noStrike" dirty="0">
                          <a:effectLst/>
                          <a:ea typeface="等线" panose="02010600030101010101" pitchFamily="2" charset="-122"/>
                        </a:rPr>
                        <a:t>政史技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史化生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5"/>
                  </a:ext>
                </a:extLst>
              </a:tr>
              <a:tr h="164650">
                <a:tc>
                  <a:txBody>
                    <a:bodyPr/>
                    <a:lstStyle/>
                    <a:p>
                      <a:pPr algn="ctr" rtl="0" fontAlgn="ctr"/>
                      <a:r>
                        <a:rPr lang="zh-CN" altLang="en-US" sz="1000" b="1" u="none" strike="noStrike" dirty="0">
                          <a:effectLst/>
                          <a:ea typeface="等线" panose="02010600030101010101" pitchFamily="2" charset="-122"/>
                        </a:rPr>
                        <a:t>政地物</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史化技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6"/>
                  </a:ext>
                </a:extLst>
              </a:tr>
              <a:tr h="164650">
                <a:tc>
                  <a:txBody>
                    <a:bodyPr/>
                    <a:lstStyle/>
                    <a:p>
                      <a:pPr algn="ctr" rtl="0" fontAlgn="ctr"/>
                      <a:r>
                        <a:rPr lang="zh-CN" altLang="en-US" sz="1000" b="1" u="none" strike="noStrike" dirty="0">
                          <a:effectLst/>
                          <a:ea typeface="等线" panose="02010600030101010101" pitchFamily="2" charset="-122"/>
                        </a:rPr>
                        <a:t>政地化</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17</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史生技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7"/>
                  </a:ext>
                </a:extLst>
              </a:tr>
              <a:tr h="164650">
                <a:tc>
                  <a:txBody>
                    <a:bodyPr/>
                    <a:lstStyle/>
                    <a:p>
                      <a:pPr algn="ctr" rtl="0" fontAlgn="ctr"/>
                      <a:r>
                        <a:rPr lang="zh-CN" altLang="en-US" sz="1000" b="1" u="none" strike="noStrike" dirty="0">
                          <a:effectLst/>
                          <a:ea typeface="等线" panose="02010600030101010101" pitchFamily="2" charset="-122"/>
                        </a:rPr>
                        <a:t>政地生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地物化</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73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62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8"/>
                  </a:ext>
                </a:extLst>
              </a:tr>
              <a:tr h="164650">
                <a:tc>
                  <a:txBody>
                    <a:bodyPr/>
                    <a:lstStyle/>
                    <a:p>
                      <a:pPr algn="ctr" rtl="0" fontAlgn="ctr"/>
                      <a:r>
                        <a:rPr lang="zh-CN" altLang="en-US" sz="1000" b="1" u="none" strike="noStrike" dirty="0">
                          <a:effectLst/>
                          <a:ea typeface="等线" panose="02010600030101010101" pitchFamily="2" charset="-122"/>
                        </a:rPr>
                        <a:t>政地技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地物生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09"/>
                  </a:ext>
                </a:extLst>
              </a:tr>
              <a:tr h="164650">
                <a:tc>
                  <a:txBody>
                    <a:bodyPr/>
                    <a:lstStyle/>
                    <a:p>
                      <a:pPr algn="ctr" rtl="0" fontAlgn="ctr"/>
                      <a:r>
                        <a:rPr lang="zh-CN" altLang="en-US" sz="1000" b="1" u="none" strike="noStrike" dirty="0">
                          <a:effectLst/>
                          <a:ea typeface="等线" panose="02010600030101010101" pitchFamily="2" charset="-122"/>
                        </a:rPr>
                        <a:t>政物化 </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地物技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0"/>
                  </a:ext>
                </a:extLst>
              </a:tr>
              <a:tr h="164650">
                <a:tc>
                  <a:txBody>
                    <a:bodyPr/>
                    <a:lstStyle/>
                    <a:p>
                      <a:pPr algn="ctr" rtl="0" fontAlgn="ctr"/>
                      <a:r>
                        <a:rPr lang="zh-CN" altLang="en-US" sz="1000" b="1" u="none" strike="noStrike" dirty="0">
                          <a:effectLst/>
                          <a:ea typeface="等线" panose="02010600030101010101" pitchFamily="2" charset="-122"/>
                        </a:rPr>
                        <a:t>政物生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地化生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81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1"/>
                  </a:ext>
                </a:extLst>
              </a:tr>
              <a:tr h="164650">
                <a:tc>
                  <a:txBody>
                    <a:bodyPr/>
                    <a:lstStyle/>
                    <a:p>
                      <a:pPr algn="ctr" rtl="0" fontAlgn="ctr"/>
                      <a:r>
                        <a:rPr lang="zh-CN" altLang="en-US" sz="1000" b="1" u="none" strike="noStrike" dirty="0">
                          <a:effectLst/>
                          <a:ea typeface="等线" panose="02010600030101010101" pitchFamily="2" charset="-122"/>
                        </a:rPr>
                        <a:t>政物技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地化技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2"/>
                  </a:ext>
                </a:extLst>
              </a:tr>
              <a:tr h="164650">
                <a:tc>
                  <a:txBody>
                    <a:bodyPr/>
                    <a:lstStyle/>
                    <a:p>
                      <a:pPr algn="ctr" rtl="0" fontAlgn="ctr"/>
                      <a:r>
                        <a:rPr lang="zh-CN" altLang="en-US" sz="1000" b="1" u="none" strike="noStrike" dirty="0">
                          <a:effectLst/>
                          <a:ea typeface="等线" panose="02010600030101010101" pitchFamily="2" charset="-122"/>
                        </a:rPr>
                        <a:t>政化生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75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地生技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3"/>
                  </a:ext>
                </a:extLst>
              </a:tr>
              <a:tr h="164650">
                <a:tc>
                  <a:txBody>
                    <a:bodyPr/>
                    <a:lstStyle/>
                    <a:p>
                      <a:pPr algn="ctr" rtl="0" fontAlgn="ctr"/>
                      <a:r>
                        <a:rPr lang="zh-CN" altLang="en-US" sz="1000" b="1" u="none" strike="noStrike" dirty="0">
                          <a:effectLst/>
                          <a:ea typeface="等线" panose="02010600030101010101" pitchFamily="2" charset="-122"/>
                        </a:rPr>
                        <a:t>政化技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4</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物化生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173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112</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4"/>
                  </a:ext>
                </a:extLst>
              </a:tr>
              <a:tr h="164650">
                <a:tc>
                  <a:txBody>
                    <a:bodyPr/>
                    <a:lstStyle/>
                    <a:p>
                      <a:pPr algn="ctr" rtl="0" fontAlgn="ctr"/>
                      <a:r>
                        <a:rPr lang="zh-CN" altLang="en-US" sz="1000" b="1" u="none" strike="noStrike" dirty="0">
                          <a:effectLst/>
                          <a:ea typeface="等线" panose="02010600030101010101" pitchFamily="2" charset="-122"/>
                        </a:rPr>
                        <a:t>政生技 </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物化技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18</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5"/>
                  </a:ext>
                </a:extLst>
              </a:tr>
              <a:tr h="164650">
                <a:tc>
                  <a:txBody>
                    <a:bodyPr/>
                    <a:lstStyle/>
                    <a:p>
                      <a:pPr algn="ctr" rtl="0" fontAlgn="ctr"/>
                      <a:r>
                        <a:rPr lang="zh-CN" altLang="en-US" sz="1000" b="1" u="none" strike="noStrike" dirty="0">
                          <a:effectLst/>
                          <a:ea typeface="等线" panose="02010600030101010101" pitchFamily="2" charset="-122"/>
                        </a:rPr>
                        <a:t>史地物</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20</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15</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物生技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6"/>
                  </a:ext>
                </a:extLst>
              </a:tr>
              <a:tr h="164650">
                <a:tc>
                  <a:txBody>
                    <a:bodyPr/>
                    <a:lstStyle/>
                    <a:p>
                      <a:pPr algn="ctr" rtl="0" fontAlgn="ctr"/>
                      <a:r>
                        <a:rPr lang="zh-CN" altLang="en-US" sz="1000" b="1" u="none" strike="noStrike" dirty="0">
                          <a:effectLst/>
                          <a:ea typeface="等线" panose="02010600030101010101" pitchFamily="2" charset="-122"/>
                        </a:rPr>
                        <a:t>史地化</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19</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36</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zh-CN" altLang="en-US" sz="1000" b="1" u="none" strike="noStrike" dirty="0">
                          <a:effectLst/>
                          <a:ea typeface="等线" panose="02010600030101010101" pitchFamily="2" charset="-122"/>
                        </a:rPr>
                        <a:t>化生技</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9</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11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extLst>
                  <a:ext uri="{0D108BD9-81ED-4DB2-BD59-A6C34878D82A}">
                    <a16:rowId xmlns:a16="http://schemas.microsoft.com/office/drawing/2014/main" xmlns="" val="10017"/>
                  </a:ext>
                </a:extLst>
              </a:tr>
              <a:tr h="241804">
                <a:tc>
                  <a:txBody>
                    <a:bodyPr/>
                    <a:lstStyle/>
                    <a:p>
                      <a:pPr algn="ctr" rtl="0" fontAlgn="ctr"/>
                      <a:r>
                        <a:rPr lang="zh-CN" altLang="en-US" sz="1000" b="1" u="none" strike="noStrike" dirty="0">
                          <a:effectLst/>
                          <a:ea typeface="等线" panose="02010600030101010101" pitchFamily="2" charset="-122"/>
                        </a:rPr>
                        <a:t>史地生</a:t>
                      </a:r>
                      <a:endParaRPr lang="zh-CN" altLang="en-US"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9</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rtl="0" fontAlgn="ctr"/>
                      <a:r>
                        <a:rPr lang="en-US" altLang="zh-CN" sz="1000" b="1" u="none" strike="noStrike" dirty="0">
                          <a:effectLst/>
                          <a:ea typeface="等线" panose="02010600030101010101" pitchFamily="2" charset="-122"/>
                        </a:rPr>
                        <a:t>31</a:t>
                      </a:r>
                      <a:endParaRPr lang="en-US" altLang="zh-CN" sz="1000" b="1" i="0" u="none" strike="noStrike" dirty="0">
                        <a:solidFill>
                          <a:srgbClr val="000000"/>
                        </a:solidFill>
                        <a:effectLst/>
                        <a:latin typeface="等线 Light" panose="02010600030101010101" pitchFamily="2" charset="-122"/>
                        <a:ea typeface="等线 Light" panose="02010600030101010101" pitchFamily="2" charset="-122"/>
                      </a:endParaRPr>
                    </a:p>
                  </a:txBody>
                  <a:tcPr marL="896" marR="896" marT="896" marB="0" anchor="ctr"/>
                </a:tc>
                <a:tc>
                  <a:txBody>
                    <a:bodyPr/>
                    <a:lstStyle/>
                    <a:p>
                      <a:pPr algn="ctr" fontAlgn="ctr"/>
                      <a:r>
                        <a:rPr lang="zh-CN" altLang="en-US" sz="1000" b="1" u="none" strike="noStrike" dirty="0">
                          <a:effectLst/>
                          <a:ea typeface="等线" panose="02010600030101010101" pitchFamily="2" charset="-122"/>
                        </a:rPr>
                        <a:t>　</a:t>
                      </a:r>
                      <a:endParaRPr lang="zh-CN" altLang="en-US" sz="1000" b="1" i="0" u="none" strike="noStrike" dirty="0">
                        <a:solidFill>
                          <a:srgbClr val="000000"/>
                        </a:solidFill>
                        <a:effectLst/>
                        <a:latin typeface="Arial" panose="020B0604020202020204" pitchFamily="34" charset="0"/>
                        <a:ea typeface="等线" panose="02010600030101010101" pitchFamily="2" charset="-122"/>
                      </a:endParaRPr>
                    </a:p>
                  </a:txBody>
                  <a:tcPr marL="896" marR="896" marT="896" marB="0" anchor="ctr"/>
                </a:tc>
                <a:tc>
                  <a:txBody>
                    <a:bodyPr/>
                    <a:lstStyle/>
                    <a:p>
                      <a:pPr algn="ctr" fontAlgn="ctr"/>
                      <a:r>
                        <a:rPr lang="zh-CN" altLang="en-US" sz="1000" b="1" u="none" strike="noStrike" dirty="0">
                          <a:effectLst/>
                          <a:ea typeface="等线" panose="02010600030101010101" pitchFamily="2" charset="-122"/>
                        </a:rPr>
                        <a:t>　</a:t>
                      </a:r>
                      <a:endParaRPr lang="zh-CN" altLang="en-US" sz="1000" b="1" i="0" u="none" strike="noStrike" dirty="0">
                        <a:solidFill>
                          <a:srgbClr val="000000"/>
                        </a:solidFill>
                        <a:effectLst/>
                        <a:latin typeface="Arial" panose="020B0604020202020204" pitchFamily="34" charset="0"/>
                        <a:ea typeface="等线" panose="02010600030101010101" pitchFamily="2" charset="-122"/>
                      </a:endParaRPr>
                    </a:p>
                  </a:txBody>
                  <a:tcPr marL="896" marR="896" marT="896" marB="0" anchor="ctr"/>
                </a:tc>
                <a:tc>
                  <a:txBody>
                    <a:bodyPr/>
                    <a:lstStyle/>
                    <a:p>
                      <a:pPr algn="ctr" fontAlgn="ctr"/>
                      <a:r>
                        <a:rPr lang="zh-CN" altLang="en-US" sz="1000" b="1" u="none" strike="noStrike" dirty="0">
                          <a:effectLst/>
                          <a:ea typeface="等线" panose="02010600030101010101" pitchFamily="2" charset="-122"/>
                        </a:rPr>
                        <a:t>　</a:t>
                      </a:r>
                      <a:endParaRPr lang="zh-CN" altLang="en-US" sz="1000" b="1" i="0" u="none" strike="noStrike" dirty="0">
                        <a:solidFill>
                          <a:srgbClr val="000000"/>
                        </a:solidFill>
                        <a:effectLst/>
                        <a:latin typeface="Arial" panose="020B0604020202020204" pitchFamily="34" charset="0"/>
                        <a:ea typeface="等线" panose="02010600030101010101" pitchFamily="2" charset="-122"/>
                      </a:endParaRPr>
                    </a:p>
                  </a:txBody>
                  <a:tcPr marL="896" marR="896" marT="896" marB="0" anchor="ctr"/>
                </a:tc>
                <a:extLst>
                  <a:ext uri="{0D108BD9-81ED-4DB2-BD59-A6C34878D82A}">
                    <a16:rowId xmlns:a16="http://schemas.microsoft.com/office/drawing/2014/main" xmlns="" val="10018"/>
                  </a:ext>
                </a:extLst>
              </a:tr>
            </a:tbl>
          </a:graphicData>
        </a:graphic>
      </p:graphicFrame>
      <p:graphicFrame>
        <p:nvGraphicFramePr>
          <p:cNvPr id="13" name="图表 12"/>
          <p:cNvGraphicFramePr>
            <a:graphicFrameLocks/>
          </p:cNvGraphicFramePr>
          <p:nvPr>
            <p:extLst/>
          </p:nvPr>
        </p:nvGraphicFramePr>
        <p:xfrm>
          <a:off x="4285122" y="1923192"/>
          <a:ext cx="4629800" cy="3061831"/>
        </p:xfrm>
        <a:graphic>
          <a:graphicData uri="http://schemas.openxmlformats.org/drawingml/2006/chart">
            <c:chart xmlns:c="http://schemas.openxmlformats.org/drawingml/2006/chart" xmlns:r="http://schemas.openxmlformats.org/officeDocument/2006/relationships" r:id="rId3"/>
          </a:graphicData>
        </a:graphic>
      </p:graphicFrame>
      <p:sp>
        <p:nvSpPr>
          <p:cNvPr id="9" name="文本框 8">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学生选科组合</a:t>
            </a:r>
            <a:r>
              <a:rPr lang="zh-CN" altLang="en-US" sz="2700" b="1" dirty="0" smtClean="0">
                <a:solidFill>
                  <a:srgbClr val="31A8F9"/>
                </a:solidFill>
                <a:latin typeface="微软雅黑" pitchFamily="34" charset="-122"/>
                <a:ea typeface="微软雅黑" pitchFamily="34" charset="-122"/>
              </a:rPr>
              <a:t>多样性</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2671440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3540" y="2805651"/>
            <a:ext cx="2639056" cy="404550"/>
          </a:xfrm>
          <a:prstGeom prst="rect">
            <a:avLst/>
          </a:prstGeom>
          <a:noFill/>
        </p:spPr>
        <p:txBody>
          <a:bodyPr wrap="square" lIns="91012" tIns="45506" rIns="91012" bIns="45506" rtlCol="0">
            <a:spAutoFit/>
          </a:bodyPr>
          <a:lstStyle/>
          <a:p>
            <a:r>
              <a:rPr lang="zh-CN" altLang="en-US" sz="1016" dirty="0">
                <a:solidFill>
                  <a:schemeClr val="bg1"/>
                </a:solidFill>
                <a:ea typeface="等线" panose="02010600030101010101" pitchFamily="2" charset="-122"/>
              </a:rPr>
              <a:t>在每个教学周期都要重新排课、重新分班、调整授课安排和课时安排</a:t>
            </a:r>
            <a:endParaRPr lang="en-US" altLang="zh-CN" sz="1016" dirty="0">
              <a:solidFill>
                <a:schemeClr val="bg1"/>
              </a:solidFill>
              <a:ea typeface="等线" panose="02010600030101010101" pitchFamily="2" charset="-122"/>
            </a:endParaRPr>
          </a:p>
        </p:txBody>
      </p:sp>
      <p:sp>
        <p:nvSpPr>
          <p:cNvPr id="8" name="文本框 7"/>
          <p:cNvSpPr txBox="1"/>
          <p:nvPr/>
        </p:nvSpPr>
        <p:spPr>
          <a:xfrm>
            <a:off x="1829469" y="4704401"/>
            <a:ext cx="3452325" cy="196096"/>
          </a:xfrm>
          <a:prstGeom prst="rect">
            <a:avLst/>
          </a:prstGeom>
          <a:noFill/>
        </p:spPr>
        <p:txBody>
          <a:bodyPr wrap="none" lIns="91012" tIns="45506" rIns="91012" bIns="45506" rtlCol="0">
            <a:spAutoFit/>
          </a:bodyPr>
          <a:lstStyle/>
          <a:p>
            <a:r>
              <a:rPr lang="zh-CN" altLang="en-US" sz="677" dirty="0">
                <a:solidFill>
                  <a:schemeClr val="bg1"/>
                </a:solidFill>
                <a:ea typeface="等线" panose="02010600030101010101" pitchFamily="2" charset="-122"/>
              </a:rPr>
              <a:t>*数据图片来源于海宁高级中学</a:t>
            </a:r>
            <a:r>
              <a:rPr lang="en-US" altLang="zh-CN" sz="677" dirty="0">
                <a:solidFill>
                  <a:schemeClr val="bg1"/>
                </a:solidFill>
                <a:ea typeface="等线" panose="02010600030101010101" pitchFamily="2" charset="-122"/>
              </a:rPr>
              <a:t>·</a:t>
            </a:r>
            <a:r>
              <a:rPr lang="zh-CN" altLang="en-US" sz="677" dirty="0">
                <a:solidFill>
                  <a:schemeClr val="bg1"/>
                </a:solidFill>
                <a:ea typeface="等线" panose="02010600030101010101" pitchFamily="2" charset="-122"/>
              </a:rPr>
              <a:t>新高考背景下学校课程改革的实践与思考</a:t>
            </a:r>
            <a:r>
              <a:rPr lang="en-US" altLang="zh-CN" sz="677" dirty="0">
                <a:solidFill>
                  <a:schemeClr val="bg1"/>
                </a:solidFill>
                <a:ea typeface="等线" panose="02010600030101010101" pitchFamily="2" charset="-122"/>
              </a:rPr>
              <a:t>201510</a:t>
            </a:r>
            <a:r>
              <a:rPr lang="zh-CN" altLang="en-US" sz="677" dirty="0">
                <a:solidFill>
                  <a:schemeClr val="bg1"/>
                </a:solidFill>
                <a:ea typeface="等线" panose="02010600030101010101" pitchFamily="2" charset="-122"/>
              </a:rPr>
              <a:t>（二）</a:t>
            </a:r>
          </a:p>
        </p:txBody>
      </p:sp>
      <p:sp>
        <p:nvSpPr>
          <p:cNvPr id="3" name="日期占位符 2"/>
          <p:cNvSpPr>
            <a:spLocks noGrp="1"/>
          </p:cNvSpPr>
          <p:nvPr>
            <p:ph type="dt" sz="half" idx="4294967295"/>
          </p:nvPr>
        </p:nvSpPr>
        <p:spPr>
          <a:xfrm>
            <a:off x="0" y="4800600"/>
            <a:ext cx="1882775" cy="342900"/>
          </a:xfrm>
          <a:prstGeom prst="rect">
            <a:avLst/>
          </a:prstGeom>
        </p:spPr>
        <p:txBody>
          <a:bodyPr/>
          <a:lstStyle/>
          <a:p>
            <a:fld id="{E59308A7-12E8-4695-8FF6-4EDA91E0B4A6}" type="datetime1">
              <a:rPr lang="zh-CN" altLang="en-US" smtClean="0"/>
              <a:t>2017/9/18</a:t>
            </a:fld>
            <a:endParaRPr lang="zh-CN" altLang="en-US"/>
          </a:p>
        </p:txBody>
      </p:sp>
      <p:pic>
        <p:nvPicPr>
          <p:cNvPr id="11" name="图片 10" descr="海宁高级中学课时安排"/>
          <p:cNvPicPr>
            <a:picLocks noChangeAspect="1"/>
          </p:cNvPicPr>
          <p:nvPr/>
        </p:nvPicPr>
        <p:blipFill>
          <a:blip r:embed="rId3"/>
          <a:stretch>
            <a:fillRect/>
          </a:stretch>
        </p:blipFill>
        <p:spPr>
          <a:xfrm>
            <a:off x="1512838" y="1744141"/>
            <a:ext cx="3790445" cy="2827833"/>
          </a:xfrm>
          <a:prstGeom prst="rect">
            <a:avLst/>
          </a:prstGeom>
        </p:spPr>
      </p:pic>
      <p:sp>
        <p:nvSpPr>
          <p:cNvPr id="9" name="文本框 8">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一个学段，多个</a:t>
            </a:r>
            <a:r>
              <a:rPr lang="zh-CN" altLang="en-US" sz="2700" b="1" dirty="0" smtClean="0">
                <a:solidFill>
                  <a:srgbClr val="31A8F9"/>
                </a:solidFill>
                <a:latin typeface="微软雅黑" pitchFamily="34" charset="-122"/>
                <a:ea typeface="微软雅黑" pitchFamily="34" charset="-122"/>
              </a:rPr>
              <a:t>教学周期</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3116069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 183"/>
          <p:cNvSpPr/>
          <p:nvPr/>
        </p:nvSpPr>
        <p:spPr>
          <a:xfrm>
            <a:off x="4004860" y="2192702"/>
            <a:ext cx="834359" cy="330324"/>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458">
              <a:solidFill>
                <a:srgbClr val="FFFFFF"/>
              </a:solidFill>
            </a:endParaRPr>
          </a:p>
        </p:txBody>
      </p:sp>
      <p:sp>
        <p:nvSpPr>
          <p:cNvPr id="224" name="TextBox 86"/>
          <p:cNvSpPr txBox="1"/>
          <p:nvPr/>
        </p:nvSpPr>
        <p:spPr>
          <a:xfrm>
            <a:off x="1875214" y="582470"/>
            <a:ext cx="992579" cy="415498"/>
          </a:xfrm>
          <a:prstGeom prst="rect">
            <a:avLst/>
          </a:prstGeom>
          <a:noFill/>
        </p:spPr>
        <p:txBody>
          <a:bodyPr wrap="none" rtlCol="0" anchor="ctr">
            <a:spAutoFit/>
          </a:bodyPr>
          <a:lstStyle/>
          <a:p>
            <a:r>
              <a:rPr lang="zh-CN" altLang="en-US" sz="2100">
                <a:solidFill>
                  <a:srgbClr val="53D2FF"/>
                </a:solidFill>
                <a:effectLst>
                  <a:outerShdw blurRad="266700" algn="tl" rotWithShape="0">
                    <a:schemeClr val="tx2">
                      <a:lumMod val="40000"/>
                      <a:lumOff val="60000"/>
                      <a:alpha val="55000"/>
                    </a:schemeClr>
                  </a:outerShdw>
                </a:effectLst>
                <a:latin typeface="微软雅黑" panose="020B0503020204020204" pitchFamily="34" charset="-122"/>
                <a:ea typeface="微软雅黑" panose="020B0503020204020204" pitchFamily="34" charset="-122"/>
              </a:rPr>
              <a:t>行政班</a:t>
            </a:r>
          </a:p>
        </p:txBody>
      </p:sp>
      <p:sp>
        <p:nvSpPr>
          <p:cNvPr id="225" name="TextBox 86"/>
          <p:cNvSpPr txBox="1"/>
          <p:nvPr/>
        </p:nvSpPr>
        <p:spPr>
          <a:xfrm>
            <a:off x="6332510" y="628805"/>
            <a:ext cx="992579" cy="415498"/>
          </a:xfrm>
          <a:prstGeom prst="rect">
            <a:avLst/>
          </a:prstGeom>
          <a:noFill/>
        </p:spPr>
        <p:txBody>
          <a:bodyPr wrap="none" rtlCol="0" anchor="ctr">
            <a:spAutoFit/>
          </a:bodyPr>
          <a:lstStyle/>
          <a:p>
            <a:r>
              <a:rPr lang="zh-CN" altLang="en-US" sz="2100" dirty="0">
                <a:solidFill>
                  <a:srgbClr val="53D2FF"/>
                </a:solidFill>
                <a:effectLst>
                  <a:outerShdw blurRad="266700" algn="tl" rotWithShape="0">
                    <a:schemeClr val="tx2">
                      <a:lumMod val="40000"/>
                      <a:lumOff val="60000"/>
                      <a:alpha val="55000"/>
                    </a:schemeClr>
                  </a:outerShdw>
                </a:effectLst>
                <a:latin typeface="微软雅黑" panose="020B0503020204020204" pitchFamily="34" charset="-122"/>
                <a:ea typeface="微软雅黑" panose="020B0503020204020204" pitchFamily="34" charset="-122"/>
              </a:rPr>
              <a:t>走班制</a:t>
            </a:r>
          </a:p>
        </p:txBody>
      </p:sp>
      <p:sp>
        <p:nvSpPr>
          <p:cNvPr id="4316" name="Freeform 328"/>
          <p:cNvSpPr/>
          <p:nvPr/>
        </p:nvSpPr>
        <p:spPr bwMode="auto">
          <a:xfrm>
            <a:off x="526845" y="1131437"/>
            <a:ext cx="3432307" cy="2332161"/>
          </a:xfrm>
          <a:custGeom>
            <a:avLst/>
            <a:gdLst/>
            <a:ahLst/>
            <a:cxnLst/>
            <a:rect l="l" t="t" r="r" b="b"/>
            <a:pathLst>
              <a:path w="7354888" h="4997451">
                <a:moveTo>
                  <a:pt x="3798888" y="4967288"/>
                </a:moveTo>
                <a:lnTo>
                  <a:pt x="3822701" y="4967288"/>
                </a:lnTo>
                <a:lnTo>
                  <a:pt x="3829051" y="4967288"/>
                </a:lnTo>
                <a:lnTo>
                  <a:pt x="3829051" y="4997451"/>
                </a:lnTo>
                <a:lnTo>
                  <a:pt x="3822701" y="4997451"/>
                </a:lnTo>
                <a:lnTo>
                  <a:pt x="3798888" y="4997451"/>
                </a:lnTo>
                <a:close/>
                <a:moveTo>
                  <a:pt x="3713163" y="4967288"/>
                </a:moveTo>
                <a:lnTo>
                  <a:pt x="3713163" y="4997451"/>
                </a:lnTo>
                <a:lnTo>
                  <a:pt x="3702050" y="4997451"/>
                </a:lnTo>
                <a:lnTo>
                  <a:pt x="3687763" y="4997451"/>
                </a:lnTo>
                <a:lnTo>
                  <a:pt x="3687763" y="4972051"/>
                </a:lnTo>
                <a:lnTo>
                  <a:pt x="3702050" y="4972051"/>
                </a:lnTo>
                <a:close/>
                <a:moveTo>
                  <a:pt x="3570288" y="4967288"/>
                </a:moveTo>
                <a:lnTo>
                  <a:pt x="3586163" y="4967288"/>
                </a:lnTo>
                <a:lnTo>
                  <a:pt x="3600451" y="4967288"/>
                </a:lnTo>
                <a:lnTo>
                  <a:pt x="3600451" y="4997451"/>
                </a:lnTo>
                <a:lnTo>
                  <a:pt x="3586163" y="4997451"/>
                </a:lnTo>
                <a:lnTo>
                  <a:pt x="3570288" y="4997451"/>
                </a:lnTo>
                <a:close/>
                <a:moveTo>
                  <a:pt x="3911600" y="4964113"/>
                </a:moveTo>
                <a:lnTo>
                  <a:pt x="3938588" y="4964113"/>
                </a:lnTo>
                <a:lnTo>
                  <a:pt x="3941763" y="4964113"/>
                </a:lnTo>
                <a:lnTo>
                  <a:pt x="3941763" y="4991101"/>
                </a:lnTo>
                <a:lnTo>
                  <a:pt x="3938588" y="4994276"/>
                </a:lnTo>
                <a:lnTo>
                  <a:pt x="3916363" y="4994276"/>
                </a:lnTo>
                <a:close/>
                <a:moveTo>
                  <a:pt x="3457575" y="4964113"/>
                </a:moveTo>
                <a:lnTo>
                  <a:pt x="3465512" y="4964113"/>
                </a:lnTo>
                <a:lnTo>
                  <a:pt x="3484563" y="4967288"/>
                </a:lnTo>
                <a:lnTo>
                  <a:pt x="3484563" y="4994276"/>
                </a:lnTo>
                <a:lnTo>
                  <a:pt x="3465512" y="4994276"/>
                </a:lnTo>
                <a:lnTo>
                  <a:pt x="3454400" y="4994276"/>
                </a:lnTo>
                <a:close/>
                <a:moveTo>
                  <a:pt x="3341688" y="4960938"/>
                </a:moveTo>
                <a:lnTo>
                  <a:pt x="3352800" y="4960938"/>
                </a:lnTo>
                <a:lnTo>
                  <a:pt x="3371851" y="4960938"/>
                </a:lnTo>
                <a:lnTo>
                  <a:pt x="3371851" y="4991101"/>
                </a:lnTo>
                <a:lnTo>
                  <a:pt x="3349625" y="4991101"/>
                </a:lnTo>
                <a:lnTo>
                  <a:pt x="3341688" y="4986339"/>
                </a:lnTo>
                <a:close/>
                <a:moveTo>
                  <a:pt x="4051301" y="4956175"/>
                </a:moveTo>
                <a:lnTo>
                  <a:pt x="4054476" y="4956175"/>
                </a:lnTo>
                <a:lnTo>
                  <a:pt x="4057651" y="4986338"/>
                </a:lnTo>
                <a:lnTo>
                  <a:pt x="4054476" y="4986338"/>
                </a:lnTo>
                <a:lnTo>
                  <a:pt x="4032251" y="4986338"/>
                </a:lnTo>
                <a:lnTo>
                  <a:pt x="4027488" y="4986338"/>
                </a:lnTo>
                <a:lnTo>
                  <a:pt x="4027488" y="4960938"/>
                </a:lnTo>
                <a:close/>
                <a:moveTo>
                  <a:pt x="3228975" y="4953000"/>
                </a:moveTo>
                <a:lnTo>
                  <a:pt x="3236912" y="4953000"/>
                </a:lnTo>
                <a:lnTo>
                  <a:pt x="3259138" y="4953000"/>
                </a:lnTo>
                <a:lnTo>
                  <a:pt x="3255963" y="4983163"/>
                </a:lnTo>
                <a:lnTo>
                  <a:pt x="3233737" y="4979988"/>
                </a:lnTo>
                <a:lnTo>
                  <a:pt x="3225800" y="4979988"/>
                </a:lnTo>
                <a:close/>
                <a:moveTo>
                  <a:pt x="4140200" y="4949825"/>
                </a:moveTo>
                <a:lnTo>
                  <a:pt x="4144963" y="4949825"/>
                </a:lnTo>
                <a:lnTo>
                  <a:pt x="4167188" y="4949825"/>
                </a:lnTo>
                <a:lnTo>
                  <a:pt x="4170363" y="4949825"/>
                </a:lnTo>
                <a:lnTo>
                  <a:pt x="4170363" y="4975226"/>
                </a:lnTo>
                <a:lnTo>
                  <a:pt x="4148138" y="4979988"/>
                </a:lnTo>
                <a:lnTo>
                  <a:pt x="4144963" y="4979988"/>
                </a:lnTo>
                <a:close/>
                <a:moveTo>
                  <a:pt x="3116263" y="4941888"/>
                </a:moveTo>
                <a:lnTo>
                  <a:pt x="3121025" y="4941888"/>
                </a:lnTo>
                <a:lnTo>
                  <a:pt x="3143251" y="4941888"/>
                </a:lnTo>
                <a:lnTo>
                  <a:pt x="3143251" y="4972051"/>
                </a:lnTo>
                <a:lnTo>
                  <a:pt x="3121025" y="4967289"/>
                </a:lnTo>
                <a:lnTo>
                  <a:pt x="3113088" y="4967289"/>
                </a:lnTo>
                <a:close/>
                <a:moveTo>
                  <a:pt x="4252913" y="4938713"/>
                </a:moveTo>
                <a:lnTo>
                  <a:pt x="4257676" y="4938713"/>
                </a:lnTo>
                <a:lnTo>
                  <a:pt x="4279901" y="4938713"/>
                </a:lnTo>
                <a:lnTo>
                  <a:pt x="4283076" y="4938713"/>
                </a:lnTo>
                <a:lnTo>
                  <a:pt x="4287838" y="4964113"/>
                </a:lnTo>
                <a:lnTo>
                  <a:pt x="4283076" y="4964113"/>
                </a:lnTo>
                <a:lnTo>
                  <a:pt x="4260851" y="4967288"/>
                </a:lnTo>
                <a:lnTo>
                  <a:pt x="4257676" y="4967288"/>
                </a:lnTo>
                <a:close/>
                <a:moveTo>
                  <a:pt x="3005137" y="4927600"/>
                </a:moveTo>
                <a:lnTo>
                  <a:pt x="3008312" y="4927600"/>
                </a:lnTo>
                <a:lnTo>
                  <a:pt x="3030538" y="4930775"/>
                </a:lnTo>
                <a:lnTo>
                  <a:pt x="3027363" y="4960938"/>
                </a:lnTo>
                <a:lnTo>
                  <a:pt x="3005137" y="4956176"/>
                </a:lnTo>
                <a:lnTo>
                  <a:pt x="3000375" y="4956176"/>
                </a:lnTo>
                <a:close/>
                <a:moveTo>
                  <a:pt x="4392613" y="4922838"/>
                </a:moveTo>
                <a:lnTo>
                  <a:pt x="4395788" y="4922838"/>
                </a:lnTo>
                <a:lnTo>
                  <a:pt x="4398963" y="4949826"/>
                </a:lnTo>
                <a:lnTo>
                  <a:pt x="4395788" y="4949826"/>
                </a:lnTo>
                <a:lnTo>
                  <a:pt x="4373563" y="4953001"/>
                </a:lnTo>
                <a:lnTo>
                  <a:pt x="4368800" y="4953001"/>
                </a:lnTo>
                <a:lnTo>
                  <a:pt x="4365625" y="4927601"/>
                </a:lnTo>
                <a:lnTo>
                  <a:pt x="4368800" y="4927601"/>
                </a:lnTo>
                <a:close/>
                <a:moveTo>
                  <a:pt x="2892425" y="4911725"/>
                </a:moveTo>
                <a:lnTo>
                  <a:pt x="2898775" y="4911725"/>
                </a:lnTo>
                <a:lnTo>
                  <a:pt x="2917826" y="4914900"/>
                </a:lnTo>
                <a:lnTo>
                  <a:pt x="2914651" y="4945063"/>
                </a:lnTo>
                <a:lnTo>
                  <a:pt x="2895600" y="4941888"/>
                </a:lnTo>
                <a:lnTo>
                  <a:pt x="2884488" y="4941888"/>
                </a:lnTo>
                <a:close/>
                <a:moveTo>
                  <a:pt x="4508501" y="4903788"/>
                </a:moveTo>
                <a:lnTo>
                  <a:pt x="4511676" y="4933951"/>
                </a:lnTo>
                <a:lnTo>
                  <a:pt x="4508501" y="4933951"/>
                </a:lnTo>
                <a:lnTo>
                  <a:pt x="4486276" y="4938713"/>
                </a:lnTo>
                <a:lnTo>
                  <a:pt x="4478338" y="4911726"/>
                </a:lnTo>
                <a:lnTo>
                  <a:pt x="4481513" y="4908551"/>
                </a:lnTo>
                <a:lnTo>
                  <a:pt x="4505326" y="4908551"/>
                </a:lnTo>
                <a:close/>
                <a:moveTo>
                  <a:pt x="2779712" y="4892675"/>
                </a:moveTo>
                <a:lnTo>
                  <a:pt x="2787650" y="4897438"/>
                </a:lnTo>
                <a:lnTo>
                  <a:pt x="2805113" y="4900613"/>
                </a:lnTo>
                <a:lnTo>
                  <a:pt x="2801938" y="4927600"/>
                </a:lnTo>
                <a:lnTo>
                  <a:pt x="2782887" y="4922838"/>
                </a:lnTo>
                <a:lnTo>
                  <a:pt x="2771775" y="4922838"/>
                </a:lnTo>
                <a:close/>
                <a:moveTo>
                  <a:pt x="4621213" y="4886325"/>
                </a:moveTo>
                <a:lnTo>
                  <a:pt x="4624388" y="4914901"/>
                </a:lnTo>
                <a:lnTo>
                  <a:pt x="4621213" y="4914901"/>
                </a:lnTo>
                <a:lnTo>
                  <a:pt x="4598988" y="4919663"/>
                </a:lnTo>
                <a:lnTo>
                  <a:pt x="4591050" y="4892675"/>
                </a:lnTo>
                <a:lnTo>
                  <a:pt x="4613276" y="4889500"/>
                </a:lnTo>
                <a:close/>
                <a:moveTo>
                  <a:pt x="2667000" y="4873625"/>
                </a:moveTo>
                <a:lnTo>
                  <a:pt x="2678113" y="4873625"/>
                </a:lnTo>
                <a:lnTo>
                  <a:pt x="2692401" y="4878388"/>
                </a:lnTo>
                <a:lnTo>
                  <a:pt x="2689226" y="4908550"/>
                </a:lnTo>
                <a:lnTo>
                  <a:pt x="2674938" y="4903788"/>
                </a:lnTo>
                <a:lnTo>
                  <a:pt x="2659063" y="4900613"/>
                </a:lnTo>
                <a:close/>
                <a:moveTo>
                  <a:pt x="4722814" y="4867275"/>
                </a:moveTo>
                <a:lnTo>
                  <a:pt x="4733926" y="4867275"/>
                </a:lnTo>
                <a:lnTo>
                  <a:pt x="4737101" y="4892676"/>
                </a:lnTo>
                <a:lnTo>
                  <a:pt x="4729164" y="4897438"/>
                </a:lnTo>
                <a:lnTo>
                  <a:pt x="4710113" y="4900613"/>
                </a:lnTo>
                <a:lnTo>
                  <a:pt x="4703763" y="4870450"/>
                </a:lnTo>
                <a:close/>
                <a:moveTo>
                  <a:pt x="2554287" y="4851400"/>
                </a:moveTo>
                <a:lnTo>
                  <a:pt x="2570162" y="4856163"/>
                </a:lnTo>
                <a:lnTo>
                  <a:pt x="2581275" y="4856163"/>
                </a:lnTo>
                <a:lnTo>
                  <a:pt x="2576512" y="4886325"/>
                </a:lnTo>
                <a:lnTo>
                  <a:pt x="2565400" y="4881563"/>
                </a:lnTo>
                <a:lnTo>
                  <a:pt x="2546350" y="4878388"/>
                </a:lnTo>
                <a:close/>
                <a:moveTo>
                  <a:pt x="4846638" y="4840288"/>
                </a:moveTo>
                <a:lnTo>
                  <a:pt x="4849813" y="4870451"/>
                </a:lnTo>
                <a:lnTo>
                  <a:pt x="4833938" y="4873626"/>
                </a:lnTo>
                <a:lnTo>
                  <a:pt x="4822825" y="4873626"/>
                </a:lnTo>
                <a:lnTo>
                  <a:pt x="4816475" y="4848226"/>
                </a:lnTo>
                <a:lnTo>
                  <a:pt x="4830763" y="4845051"/>
                </a:lnTo>
                <a:close/>
                <a:moveTo>
                  <a:pt x="2441575" y="4826000"/>
                </a:moveTo>
                <a:lnTo>
                  <a:pt x="2463800" y="4829175"/>
                </a:lnTo>
                <a:lnTo>
                  <a:pt x="2471738" y="4832350"/>
                </a:lnTo>
                <a:lnTo>
                  <a:pt x="2463800" y="4859338"/>
                </a:lnTo>
                <a:lnTo>
                  <a:pt x="2457450" y="4859338"/>
                </a:lnTo>
                <a:lnTo>
                  <a:pt x="2438400" y="4851401"/>
                </a:lnTo>
                <a:lnTo>
                  <a:pt x="2433638" y="4851401"/>
                </a:lnTo>
                <a:close/>
                <a:moveTo>
                  <a:pt x="4954588" y="4814888"/>
                </a:moveTo>
                <a:lnTo>
                  <a:pt x="4962525" y="4840289"/>
                </a:lnTo>
                <a:lnTo>
                  <a:pt x="4943475" y="4848226"/>
                </a:lnTo>
                <a:lnTo>
                  <a:pt x="4935538" y="4848226"/>
                </a:lnTo>
                <a:lnTo>
                  <a:pt x="4927600" y="4821238"/>
                </a:lnTo>
                <a:lnTo>
                  <a:pt x="4935538" y="4818063"/>
                </a:lnTo>
                <a:close/>
                <a:moveTo>
                  <a:pt x="2333625" y="4795838"/>
                </a:moveTo>
                <a:lnTo>
                  <a:pt x="2339975" y="4799013"/>
                </a:lnTo>
                <a:lnTo>
                  <a:pt x="2359026" y="4803776"/>
                </a:lnTo>
                <a:lnTo>
                  <a:pt x="2351088" y="4832351"/>
                </a:lnTo>
                <a:lnTo>
                  <a:pt x="2333625" y="4826001"/>
                </a:lnTo>
                <a:lnTo>
                  <a:pt x="2325688" y="4826001"/>
                </a:lnTo>
                <a:close/>
                <a:moveTo>
                  <a:pt x="5064126" y="4784725"/>
                </a:moveTo>
                <a:lnTo>
                  <a:pt x="5070476" y="4814888"/>
                </a:lnTo>
                <a:lnTo>
                  <a:pt x="5067301" y="4814888"/>
                </a:lnTo>
                <a:lnTo>
                  <a:pt x="5048251" y="4821238"/>
                </a:lnTo>
                <a:lnTo>
                  <a:pt x="5045076" y="4821238"/>
                </a:lnTo>
                <a:lnTo>
                  <a:pt x="5037138" y="4791075"/>
                </a:lnTo>
                <a:lnTo>
                  <a:pt x="5040313" y="4791075"/>
                </a:lnTo>
                <a:lnTo>
                  <a:pt x="5059364" y="4787900"/>
                </a:lnTo>
                <a:close/>
                <a:moveTo>
                  <a:pt x="2224087" y="4765675"/>
                </a:moveTo>
                <a:lnTo>
                  <a:pt x="2235200" y="4768850"/>
                </a:lnTo>
                <a:lnTo>
                  <a:pt x="2251075" y="4773613"/>
                </a:lnTo>
                <a:lnTo>
                  <a:pt x="2243137" y="4799013"/>
                </a:lnTo>
                <a:lnTo>
                  <a:pt x="2228850" y="4795838"/>
                </a:lnTo>
                <a:lnTo>
                  <a:pt x="2212975" y="4791076"/>
                </a:lnTo>
                <a:close/>
                <a:moveTo>
                  <a:pt x="5175251" y="4754563"/>
                </a:moveTo>
                <a:lnTo>
                  <a:pt x="5183188" y="4779964"/>
                </a:lnTo>
                <a:lnTo>
                  <a:pt x="5172076" y="4784726"/>
                </a:lnTo>
                <a:lnTo>
                  <a:pt x="5157788" y="4787901"/>
                </a:lnTo>
                <a:lnTo>
                  <a:pt x="5145088" y="4762501"/>
                </a:lnTo>
                <a:lnTo>
                  <a:pt x="5160963" y="4757738"/>
                </a:lnTo>
                <a:close/>
                <a:moveTo>
                  <a:pt x="2116137" y="4732338"/>
                </a:moveTo>
                <a:lnTo>
                  <a:pt x="2133600" y="4738688"/>
                </a:lnTo>
                <a:lnTo>
                  <a:pt x="2141538" y="4738688"/>
                </a:lnTo>
                <a:lnTo>
                  <a:pt x="2133600" y="4768851"/>
                </a:lnTo>
                <a:lnTo>
                  <a:pt x="2127250" y="4765676"/>
                </a:lnTo>
                <a:lnTo>
                  <a:pt x="2105025" y="4757739"/>
                </a:lnTo>
                <a:close/>
                <a:moveTo>
                  <a:pt x="5284788" y="4721225"/>
                </a:moveTo>
                <a:lnTo>
                  <a:pt x="5292725" y="4746626"/>
                </a:lnTo>
                <a:lnTo>
                  <a:pt x="5273675" y="4754563"/>
                </a:lnTo>
                <a:lnTo>
                  <a:pt x="5265738" y="4754563"/>
                </a:lnTo>
                <a:lnTo>
                  <a:pt x="5254625" y="4727575"/>
                </a:lnTo>
                <a:lnTo>
                  <a:pt x="5262563" y="4724400"/>
                </a:lnTo>
                <a:close/>
                <a:moveTo>
                  <a:pt x="2006600" y="4694238"/>
                </a:moveTo>
                <a:lnTo>
                  <a:pt x="2014538" y="4697413"/>
                </a:lnTo>
                <a:lnTo>
                  <a:pt x="2033588" y="4705351"/>
                </a:lnTo>
                <a:lnTo>
                  <a:pt x="2022475" y="4732338"/>
                </a:lnTo>
                <a:lnTo>
                  <a:pt x="2006600" y="4724401"/>
                </a:lnTo>
                <a:lnTo>
                  <a:pt x="1995488" y="4721226"/>
                </a:lnTo>
                <a:close/>
                <a:moveTo>
                  <a:pt x="5389564" y="4683125"/>
                </a:moveTo>
                <a:lnTo>
                  <a:pt x="5400676" y="4710113"/>
                </a:lnTo>
                <a:lnTo>
                  <a:pt x="5389564" y="4713288"/>
                </a:lnTo>
                <a:lnTo>
                  <a:pt x="5375276" y="4716463"/>
                </a:lnTo>
                <a:lnTo>
                  <a:pt x="5364163" y="4691063"/>
                </a:lnTo>
                <a:lnTo>
                  <a:pt x="5381626" y="4686300"/>
                </a:lnTo>
                <a:close/>
                <a:moveTo>
                  <a:pt x="1898650" y="4656138"/>
                </a:moveTo>
                <a:lnTo>
                  <a:pt x="1916113" y="4664076"/>
                </a:lnTo>
                <a:lnTo>
                  <a:pt x="1924051" y="4668838"/>
                </a:lnTo>
                <a:lnTo>
                  <a:pt x="1916113" y="4694238"/>
                </a:lnTo>
                <a:lnTo>
                  <a:pt x="1909763" y="4691063"/>
                </a:lnTo>
                <a:lnTo>
                  <a:pt x="1890713" y="4683126"/>
                </a:lnTo>
                <a:close/>
                <a:moveTo>
                  <a:pt x="5499101" y="4641850"/>
                </a:moveTo>
                <a:lnTo>
                  <a:pt x="5505451" y="4668838"/>
                </a:lnTo>
                <a:lnTo>
                  <a:pt x="5486401" y="4675188"/>
                </a:lnTo>
                <a:lnTo>
                  <a:pt x="5480051" y="4679950"/>
                </a:lnTo>
                <a:lnTo>
                  <a:pt x="5472113" y="4652963"/>
                </a:lnTo>
                <a:lnTo>
                  <a:pt x="5480051" y="4649788"/>
                </a:lnTo>
                <a:close/>
                <a:moveTo>
                  <a:pt x="1792287" y="4614863"/>
                </a:moveTo>
                <a:lnTo>
                  <a:pt x="1804987" y="4619626"/>
                </a:lnTo>
                <a:lnTo>
                  <a:pt x="1819275" y="4627563"/>
                </a:lnTo>
                <a:lnTo>
                  <a:pt x="1808162" y="4652963"/>
                </a:lnTo>
                <a:lnTo>
                  <a:pt x="1792287" y="4645026"/>
                </a:lnTo>
                <a:lnTo>
                  <a:pt x="1781175" y="4641851"/>
                </a:lnTo>
                <a:close/>
                <a:moveTo>
                  <a:pt x="5603876" y="4600575"/>
                </a:moveTo>
                <a:lnTo>
                  <a:pt x="5614988" y="4627563"/>
                </a:lnTo>
                <a:lnTo>
                  <a:pt x="5603876" y="4630738"/>
                </a:lnTo>
                <a:lnTo>
                  <a:pt x="5588001" y="4638675"/>
                </a:lnTo>
                <a:lnTo>
                  <a:pt x="5576888" y="4608513"/>
                </a:lnTo>
                <a:lnTo>
                  <a:pt x="5592763" y="4603750"/>
                </a:lnTo>
                <a:close/>
                <a:moveTo>
                  <a:pt x="1687512" y="4570413"/>
                </a:moveTo>
                <a:lnTo>
                  <a:pt x="1692275" y="4570413"/>
                </a:lnTo>
                <a:lnTo>
                  <a:pt x="1711325" y="4578351"/>
                </a:lnTo>
                <a:lnTo>
                  <a:pt x="1714500" y="4581526"/>
                </a:lnTo>
                <a:lnTo>
                  <a:pt x="1703387" y="4608513"/>
                </a:lnTo>
                <a:lnTo>
                  <a:pt x="1698625" y="4603751"/>
                </a:lnTo>
                <a:lnTo>
                  <a:pt x="1681162" y="4597401"/>
                </a:lnTo>
                <a:lnTo>
                  <a:pt x="1676400" y="4597401"/>
                </a:lnTo>
                <a:close/>
                <a:moveTo>
                  <a:pt x="5708651" y="4551363"/>
                </a:moveTo>
                <a:lnTo>
                  <a:pt x="5719763" y="4578351"/>
                </a:lnTo>
                <a:lnTo>
                  <a:pt x="5716588" y="4581526"/>
                </a:lnTo>
                <a:lnTo>
                  <a:pt x="5697538" y="4589463"/>
                </a:lnTo>
                <a:lnTo>
                  <a:pt x="5692776" y="4589463"/>
                </a:lnTo>
                <a:lnTo>
                  <a:pt x="5681663" y="4562476"/>
                </a:lnTo>
                <a:lnTo>
                  <a:pt x="5686426" y="4562476"/>
                </a:lnTo>
                <a:lnTo>
                  <a:pt x="5705476" y="4556126"/>
                </a:lnTo>
                <a:close/>
                <a:moveTo>
                  <a:pt x="1582737" y="4521200"/>
                </a:moveTo>
                <a:lnTo>
                  <a:pt x="1601787" y="4529138"/>
                </a:lnTo>
                <a:lnTo>
                  <a:pt x="1609725" y="4533900"/>
                </a:lnTo>
                <a:lnTo>
                  <a:pt x="1598612" y="4559300"/>
                </a:lnTo>
                <a:lnTo>
                  <a:pt x="1587500" y="4556125"/>
                </a:lnTo>
                <a:lnTo>
                  <a:pt x="1571625" y="4548188"/>
                </a:lnTo>
                <a:close/>
                <a:moveTo>
                  <a:pt x="5810251" y="4503738"/>
                </a:moveTo>
                <a:lnTo>
                  <a:pt x="5824538" y="4529138"/>
                </a:lnTo>
                <a:lnTo>
                  <a:pt x="5805488" y="4537076"/>
                </a:lnTo>
                <a:lnTo>
                  <a:pt x="5799138" y="4545013"/>
                </a:lnTo>
                <a:lnTo>
                  <a:pt x="5783263" y="4518026"/>
                </a:lnTo>
                <a:lnTo>
                  <a:pt x="5794376" y="4514851"/>
                </a:lnTo>
                <a:close/>
                <a:moveTo>
                  <a:pt x="1481137" y="4473575"/>
                </a:moveTo>
                <a:lnTo>
                  <a:pt x="1492250" y="4476750"/>
                </a:lnTo>
                <a:lnTo>
                  <a:pt x="1508125" y="4484688"/>
                </a:lnTo>
                <a:lnTo>
                  <a:pt x="1497012" y="4510088"/>
                </a:lnTo>
                <a:lnTo>
                  <a:pt x="1481137" y="4503738"/>
                </a:lnTo>
                <a:lnTo>
                  <a:pt x="1470025" y="4498976"/>
                </a:lnTo>
                <a:close/>
                <a:moveTo>
                  <a:pt x="5910263" y="4454525"/>
                </a:moveTo>
                <a:lnTo>
                  <a:pt x="5926138" y="4476750"/>
                </a:lnTo>
                <a:lnTo>
                  <a:pt x="5910263" y="4484688"/>
                </a:lnTo>
                <a:lnTo>
                  <a:pt x="5899151" y="4492625"/>
                </a:lnTo>
                <a:lnTo>
                  <a:pt x="5884863" y="4465638"/>
                </a:lnTo>
                <a:lnTo>
                  <a:pt x="5899151" y="4457700"/>
                </a:lnTo>
                <a:close/>
                <a:moveTo>
                  <a:pt x="1381126" y="4421188"/>
                </a:moveTo>
                <a:lnTo>
                  <a:pt x="1387476" y="4424363"/>
                </a:lnTo>
                <a:lnTo>
                  <a:pt x="1406526" y="4432301"/>
                </a:lnTo>
                <a:lnTo>
                  <a:pt x="1392238" y="4457701"/>
                </a:lnTo>
                <a:lnTo>
                  <a:pt x="1376363" y="4446589"/>
                </a:lnTo>
                <a:lnTo>
                  <a:pt x="1370013" y="4443414"/>
                </a:lnTo>
                <a:close/>
                <a:moveTo>
                  <a:pt x="6011863" y="4397375"/>
                </a:moveTo>
                <a:lnTo>
                  <a:pt x="6027738" y="4424363"/>
                </a:lnTo>
                <a:lnTo>
                  <a:pt x="6016626" y="4427538"/>
                </a:lnTo>
                <a:lnTo>
                  <a:pt x="6000750" y="4438650"/>
                </a:lnTo>
                <a:lnTo>
                  <a:pt x="5986463" y="4413250"/>
                </a:lnTo>
                <a:lnTo>
                  <a:pt x="6000750" y="4405313"/>
                </a:lnTo>
                <a:close/>
                <a:moveTo>
                  <a:pt x="1282701" y="4364038"/>
                </a:moveTo>
                <a:lnTo>
                  <a:pt x="1287463" y="4364038"/>
                </a:lnTo>
                <a:lnTo>
                  <a:pt x="1304926" y="4375151"/>
                </a:lnTo>
                <a:lnTo>
                  <a:pt x="1293813" y="4402138"/>
                </a:lnTo>
                <a:lnTo>
                  <a:pt x="1290638" y="4402138"/>
                </a:lnTo>
                <a:lnTo>
                  <a:pt x="1274763" y="4391026"/>
                </a:lnTo>
                <a:lnTo>
                  <a:pt x="1268413" y="4386263"/>
                </a:lnTo>
                <a:close/>
                <a:moveTo>
                  <a:pt x="6110288" y="4341813"/>
                </a:moveTo>
                <a:lnTo>
                  <a:pt x="6124575" y="4364038"/>
                </a:lnTo>
                <a:lnTo>
                  <a:pt x="6116638" y="4371976"/>
                </a:lnTo>
                <a:lnTo>
                  <a:pt x="6102350" y="4379913"/>
                </a:lnTo>
                <a:lnTo>
                  <a:pt x="6086475" y="4356101"/>
                </a:lnTo>
                <a:lnTo>
                  <a:pt x="6102350" y="4344988"/>
                </a:lnTo>
                <a:close/>
                <a:moveTo>
                  <a:pt x="1185863" y="4303713"/>
                </a:moveTo>
                <a:lnTo>
                  <a:pt x="1189038" y="4308476"/>
                </a:lnTo>
                <a:lnTo>
                  <a:pt x="1208088" y="4316413"/>
                </a:lnTo>
                <a:lnTo>
                  <a:pt x="1208088" y="4319588"/>
                </a:lnTo>
                <a:lnTo>
                  <a:pt x="1192213" y="4341813"/>
                </a:lnTo>
                <a:lnTo>
                  <a:pt x="1174750" y="4330701"/>
                </a:lnTo>
                <a:lnTo>
                  <a:pt x="1169988" y="4327526"/>
                </a:lnTo>
                <a:close/>
                <a:moveTo>
                  <a:pt x="6207125" y="4281488"/>
                </a:moveTo>
                <a:lnTo>
                  <a:pt x="6223000" y="4303713"/>
                </a:lnTo>
                <a:lnTo>
                  <a:pt x="6215062" y="4308476"/>
                </a:lnTo>
                <a:lnTo>
                  <a:pt x="6199188" y="4319588"/>
                </a:lnTo>
                <a:lnTo>
                  <a:pt x="6181725" y="4297363"/>
                </a:lnTo>
                <a:lnTo>
                  <a:pt x="6184900" y="4297363"/>
                </a:lnTo>
                <a:lnTo>
                  <a:pt x="6199188" y="4286251"/>
                </a:lnTo>
                <a:close/>
                <a:moveTo>
                  <a:pt x="1092200" y="4240213"/>
                </a:moveTo>
                <a:lnTo>
                  <a:pt x="1095375" y="4244976"/>
                </a:lnTo>
                <a:lnTo>
                  <a:pt x="1111250" y="4256088"/>
                </a:lnTo>
                <a:lnTo>
                  <a:pt x="1114425" y="4256088"/>
                </a:lnTo>
                <a:lnTo>
                  <a:pt x="1098550" y="4281488"/>
                </a:lnTo>
                <a:lnTo>
                  <a:pt x="1095375" y="4278313"/>
                </a:lnTo>
                <a:lnTo>
                  <a:pt x="1081087" y="4267201"/>
                </a:lnTo>
                <a:lnTo>
                  <a:pt x="1073150" y="4262438"/>
                </a:lnTo>
                <a:close/>
                <a:moveTo>
                  <a:pt x="6300788" y="4217988"/>
                </a:moveTo>
                <a:lnTo>
                  <a:pt x="6316663" y="4240213"/>
                </a:lnTo>
                <a:lnTo>
                  <a:pt x="6308726" y="4248151"/>
                </a:lnTo>
                <a:lnTo>
                  <a:pt x="6292850" y="4256088"/>
                </a:lnTo>
                <a:lnTo>
                  <a:pt x="6278563" y="4233863"/>
                </a:lnTo>
                <a:lnTo>
                  <a:pt x="6292850" y="4221163"/>
                </a:lnTo>
                <a:close/>
                <a:moveTo>
                  <a:pt x="998538" y="4173538"/>
                </a:moveTo>
                <a:lnTo>
                  <a:pt x="1004888" y="4179888"/>
                </a:lnTo>
                <a:lnTo>
                  <a:pt x="1020763" y="4192588"/>
                </a:lnTo>
                <a:lnTo>
                  <a:pt x="1004888" y="4214813"/>
                </a:lnTo>
                <a:lnTo>
                  <a:pt x="1001713" y="4214813"/>
                </a:lnTo>
                <a:lnTo>
                  <a:pt x="987425" y="4203701"/>
                </a:lnTo>
                <a:lnTo>
                  <a:pt x="979488" y="4198938"/>
                </a:lnTo>
                <a:close/>
                <a:moveTo>
                  <a:pt x="6394450" y="4151313"/>
                </a:moveTo>
                <a:lnTo>
                  <a:pt x="6410325" y="4173538"/>
                </a:lnTo>
                <a:lnTo>
                  <a:pt x="6399212" y="4179888"/>
                </a:lnTo>
                <a:lnTo>
                  <a:pt x="6386512" y="4192588"/>
                </a:lnTo>
                <a:lnTo>
                  <a:pt x="6369050" y="4168776"/>
                </a:lnTo>
                <a:lnTo>
                  <a:pt x="6383338" y="4157663"/>
                </a:lnTo>
                <a:close/>
                <a:moveTo>
                  <a:pt x="908050" y="4105275"/>
                </a:moveTo>
                <a:lnTo>
                  <a:pt x="915987" y="4113213"/>
                </a:lnTo>
                <a:lnTo>
                  <a:pt x="930275" y="4124325"/>
                </a:lnTo>
                <a:lnTo>
                  <a:pt x="911225" y="4146550"/>
                </a:lnTo>
                <a:lnTo>
                  <a:pt x="900112" y="4135438"/>
                </a:lnTo>
                <a:lnTo>
                  <a:pt x="889000" y="4127500"/>
                </a:lnTo>
                <a:close/>
                <a:moveTo>
                  <a:pt x="6481763" y="4079875"/>
                </a:moveTo>
                <a:lnTo>
                  <a:pt x="6499226" y="4102100"/>
                </a:lnTo>
                <a:lnTo>
                  <a:pt x="6488113" y="4113213"/>
                </a:lnTo>
                <a:lnTo>
                  <a:pt x="6477001" y="4121150"/>
                </a:lnTo>
                <a:lnTo>
                  <a:pt x="6462713" y="4098925"/>
                </a:lnTo>
                <a:lnTo>
                  <a:pt x="6469063" y="4090988"/>
                </a:lnTo>
                <a:close/>
                <a:moveTo>
                  <a:pt x="817563" y="4033838"/>
                </a:moveTo>
                <a:lnTo>
                  <a:pt x="833438" y="4044951"/>
                </a:lnTo>
                <a:lnTo>
                  <a:pt x="839788" y="4052888"/>
                </a:lnTo>
                <a:lnTo>
                  <a:pt x="822325" y="4075113"/>
                </a:lnTo>
                <a:lnTo>
                  <a:pt x="814388" y="4068763"/>
                </a:lnTo>
                <a:lnTo>
                  <a:pt x="798513" y="4057651"/>
                </a:lnTo>
                <a:close/>
                <a:moveTo>
                  <a:pt x="6570663" y="4008438"/>
                </a:moveTo>
                <a:lnTo>
                  <a:pt x="6589713" y="4027489"/>
                </a:lnTo>
                <a:lnTo>
                  <a:pt x="6586538" y="4030664"/>
                </a:lnTo>
                <a:lnTo>
                  <a:pt x="6570663" y="4044951"/>
                </a:lnTo>
                <a:lnTo>
                  <a:pt x="6567488" y="4044951"/>
                </a:lnTo>
                <a:lnTo>
                  <a:pt x="6548438" y="4027489"/>
                </a:lnTo>
                <a:lnTo>
                  <a:pt x="6551613" y="4022726"/>
                </a:lnTo>
                <a:lnTo>
                  <a:pt x="6567488" y="4011613"/>
                </a:lnTo>
                <a:close/>
                <a:moveTo>
                  <a:pt x="735013" y="3959225"/>
                </a:moveTo>
                <a:lnTo>
                  <a:pt x="739775" y="3963988"/>
                </a:lnTo>
                <a:lnTo>
                  <a:pt x="754063" y="3975100"/>
                </a:lnTo>
                <a:lnTo>
                  <a:pt x="754063" y="3978275"/>
                </a:lnTo>
                <a:lnTo>
                  <a:pt x="735013" y="4000500"/>
                </a:lnTo>
                <a:lnTo>
                  <a:pt x="731838" y="3997325"/>
                </a:lnTo>
                <a:lnTo>
                  <a:pt x="720725" y="3986213"/>
                </a:lnTo>
                <a:lnTo>
                  <a:pt x="712788" y="3978275"/>
                </a:lnTo>
                <a:close/>
                <a:moveTo>
                  <a:pt x="6653213" y="3929063"/>
                </a:moveTo>
                <a:lnTo>
                  <a:pt x="6672263" y="3951288"/>
                </a:lnTo>
                <a:lnTo>
                  <a:pt x="6664326" y="3959226"/>
                </a:lnTo>
                <a:lnTo>
                  <a:pt x="6653213" y="3970338"/>
                </a:lnTo>
                <a:lnTo>
                  <a:pt x="6630988" y="3948113"/>
                </a:lnTo>
                <a:lnTo>
                  <a:pt x="6645276" y="3940176"/>
                </a:lnTo>
                <a:close/>
                <a:moveTo>
                  <a:pt x="652463" y="3881438"/>
                </a:moveTo>
                <a:lnTo>
                  <a:pt x="663575" y="3892551"/>
                </a:lnTo>
                <a:lnTo>
                  <a:pt x="671513" y="3898901"/>
                </a:lnTo>
                <a:lnTo>
                  <a:pt x="652463" y="3922713"/>
                </a:lnTo>
                <a:lnTo>
                  <a:pt x="641350" y="3910013"/>
                </a:lnTo>
                <a:lnTo>
                  <a:pt x="630238" y="3898901"/>
                </a:lnTo>
                <a:close/>
                <a:moveTo>
                  <a:pt x="6735763" y="3851275"/>
                </a:moveTo>
                <a:lnTo>
                  <a:pt x="6754813" y="3868738"/>
                </a:lnTo>
                <a:lnTo>
                  <a:pt x="6751638" y="3873500"/>
                </a:lnTo>
                <a:lnTo>
                  <a:pt x="6740526" y="3884613"/>
                </a:lnTo>
                <a:lnTo>
                  <a:pt x="6735763" y="3892550"/>
                </a:lnTo>
                <a:lnTo>
                  <a:pt x="6713538" y="3868738"/>
                </a:lnTo>
                <a:lnTo>
                  <a:pt x="6716713" y="3865563"/>
                </a:lnTo>
                <a:lnTo>
                  <a:pt x="6732588" y="3854450"/>
                </a:lnTo>
                <a:close/>
                <a:moveTo>
                  <a:pt x="574675" y="3798888"/>
                </a:moveTo>
                <a:lnTo>
                  <a:pt x="577850" y="3802063"/>
                </a:lnTo>
                <a:lnTo>
                  <a:pt x="588963" y="3816351"/>
                </a:lnTo>
                <a:lnTo>
                  <a:pt x="592138" y="3816351"/>
                </a:lnTo>
                <a:lnTo>
                  <a:pt x="569913" y="3840163"/>
                </a:lnTo>
                <a:lnTo>
                  <a:pt x="569913" y="3835401"/>
                </a:lnTo>
                <a:lnTo>
                  <a:pt x="558800" y="3824288"/>
                </a:lnTo>
                <a:lnTo>
                  <a:pt x="552450" y="3816351"/>
                </a:lnTo>
                <a:close/>
                <a:moveTo>
                  <a:pt x="6810376" y="3768725"/>
                </a:moveTo>
                <a:lnTo>
                  <a:pt x="6834188" y="3786188"/>
                </a:lnTo>
                <a:lnTo>
                  <a:pt x="6823076" y="3798888"/>
                </a:lnTo>
                <a:lnTo>
                  <a:pt x="6815138" y="3805238"/>
                </a:lnTo>
                <a:lnTo>
                  <a:pt x="6792913" y="3786188"/>
                </a:lnTo>
                <a:lnTo>
                  <a:pt x="6804026" y="3779838"/>
                </a:lnTo>
                <a:close/>
                <a:moveTo>
                  <a:pt x="498475" y="3711575"/>
                </a:moveTo>
                <a:lnTo>
                  <a:pt x="511175" y="3727450"/>
                </a:lnTo>
                <a:lnTo>
                  <a:pt x="517525" y="3733800"/>
                </a:lnTo>
                <a:lnTo>
                  <a:pt x="495300" y="3752850"/>
                </a:lnTo>
                <a:lnTo>
                  <a:pt x="487362" y="3746500"/>
                </a:lnTo>
                <a:lnTo>
                  <a:pt x="476250" y="3730625"/>
                </a:lnTo>
                <a:close/>
                <a:moveTo>
                  <a:pt x="6886575" y="3681413"/>
                </a:moveTo>
                <a:lnTo>
                  <a:pt x="6908800" y="3697288"/>
                </a:lnTo>
                <a:lnTo>
                  <a:pt x="6900862" y="3705226"/>
                </a:lnTo>
                <a:lnTo>
                  <a:pt x="6889750" y="3719513"/>
                </a:lnTo>
                <a:lnTo>
                  <a:pt x="6867525" y="3700463"/>
                </a:lnTo>
                <a:lnTo>
                  <a:pt x="6878638" y="3689351"/>
                </a:lnTo>
                <a:close/>
                <a:moveTo>
                  <a:pt x="428625" y="3622675"/>
                </a:moveTo>
                <a:lnTo>
                  <a:pt x="439738" y="3633788"/>
                </a:lnTo>
                <a:lnTo>
                  <a:pt x="446088" y="3644900"/>
                </a:lnTo>
                <a:lnTo>
                  <a:pt x="423863" y="3663950"/>
                </a:lnTo>
                <a:lnTo>
                  <a:pt x="412750" y="3651250"/>
                </a:lnTo>
                <a:lnTo>
                  <a:pt x="404813" y="3640138"/>
                </a:lnTo>
                <a:close/>
                <a:moveTo>
                  <a:pt x="6953251" y="3592513"/>
                </a:moveTo>
                <a:lnTo>
                  <a:pt x="6975476" y="3606801"/>
                </a:lnTo>
                <a:lnTo>
                  <a:pt x="6972301" y="3609976"/>
                </a:lnTo>
                <a:lnTo>
                  <a:pt x="6964363" y="3625851"/>
                </a:lnTo>
                <a:lnTo>
                  <a:pt x="6961188" y="3629026"/>
                </a:lnTo>
                <a:lnTo>
                  <a:pt x="6938963" y="3614739"/>
                </a:lnTo>
                <a:lnTo>
                  <a:pt x="6942138" y="3606801"/>
                </a:lnTo>
                <a:lnTo>
                  <a:pt x="6950076" y="3595688"/>
                </a:lnTo>
                <a:close/>
                <a:moveTo>
                  <a:pt x="360363" y="3532188"/>
                </a:moveTo>
                <a:lnTo>
                  <a:pt x="368300" y="3540126"/>
                </a:lnTo>
                <a:lnTo>
                  <a:pt x="379413" y="3554413"/>
                </a:lnTo>
                <a:lnTo>
                  <a:pt x="352425" y="3570288"/>
                </a:lnTo>
                <a:lnTo>
                  <a:pt x="346075" y="3557588"/>
                </a:lnTo>
                <a:lnTo>
                  <a:pt x="338138" y="3546476"/>
                </a:lnTo>
                <a:close/>
                <a:moveTo>
                  <a:pt x="7016750" y="3498850"/>
                </a:moveTo>
                <a:lnTo>
                  <a:pt x="7043738" y="3513138"/>
                </a:lnTo>
                <a:lnTo>
                  <a:pt x="7040563" y="3516313"/>
                </a:lnTo>
                <a:lnTo>
                  <a:pt x="7032626" y="3529013"/>
                </a:lnTo>
                <a:lnTo>
                  <a:pt x="7024688" y="3535363"/>
                </a:lnTo>
                <a:lnTo>
                  <a:pt x="7002463" y="3521076"/>
                </a:lnTo>
                <a:lnTo>
                  <a:pt x="7005638" y="3513138"/>
                </a:lnTo>
                <a:close/>
                <a:moveTo>
                  <a:pt x="300038" y="3433763"/>
                </a:moveTo>
                <a:lnTo>
                  <a:pt x="307975" y="3446463"/>
                </a:lnTo>
                <a:lnTo>
                  <a:pt x="315913" y="3457576"/>
                </a:lnTo>
                <a:lnTo>
                  <a:pt x="315913" y="3460751"/>
                </a:lnTo>
                <a:lnTo>
                  <a:pt x="292100" y="3475038"/>
                </a:lnTo>
                <a:lnTo>
                  <a:pt x="288925" y="3471863"/>
                </a:lnTo>
                <a:lnTo>
                  <a:pt x="280988" y="3460751"/>
                </a:lnTo>
                <a:lnTo>
                  <a:pt x="277813" y="3449638"/>
                </a:lnTo>
                <a:close/>
                <a:moveTo>
                  <a:pt x="7077076" y="3400425"/>
                </a:moveTo>
                <a:lnTo>
                  <a:pt x="7104063" y="3416300"/>
                </a:lnTo>
                <a:lnTo>
                  <a:pt x="7099300" y="3416300"/>
                </a:lnTo>
                <a:lnTo>
                  <a:pt x="7092950" y="3430588"/>
                </a:lnTo>
                <a:lnTo>
                  <a:pt x="7088188" y="3438525"/>
                </a:lnTo>
                <a:lnTo>
                  <a:pt x="7062788" y="3422650"/>
                </a:lnTo>
                <a:lnTo>
                  <a:pt x="7069138" y="3416300"/>
                </a:lnTo>
                <a:lnTo>
                  <a:pt x="7077076" y="3405188"/>
                </a:lnTo>
                <a:close/>
                <a:moveTo>
                  <a:pt x="244475" y="3336925"/>
                </a:moveTo>
                <a:lnTo>
                  <a:pt x="252413" y="3348038"/>
                </a:lnTo>
                <a:lnTo>
                  <a:pt x="258763" y="3359150"/>
                </a:lnTo>
                <a:lnTo>
                  <a:pt x="258763" y="3363913"/>
                </a:lnTo>
                <a:lnTo>
                  <a:pt x="233363" y="3375025"/>
                </a:lnTo>
                <a:lnTo>
                  <a:pt x="225425" y="3359150"/>
                </a:lnTo>
                <a:lnTo>
                  <a:pt x="217488" y="3348038"/>
                </a:lnTo>
                <a:close/>
                <a:moveTo>
                  <a:pt x="7134225" y="3298825"/>
                </a:moveTo>
                <a:lnTo>
                  <a:pt x="7156450" y="3314700"/>
                </a:lnTo>
                <a:lnTo>
                  <a:pt x="7156450" y="3317875"/>
                </a:lnTo>
                <a:lnTo>
                  <a:pt x="7148512" y="3328988"/>
                </a:lnTo>
                <a:lnTo>
                  <a:pt x="7145338" y="3336925"/>
                </a:lnTo>
                <a:lnTo>
                  <a:pt x="7118350" y="3325813"/>
                </a:lnTo>
                <a:lnTo>
                  <a:pt x="7123112" y="3317875"/>
                </a:lnTo>
                <a:lnTo>
                  <a:pt x="7129462" y="3303588"/>
                </a:lnTo>
                <a:close/>
                <a:moveTo>
                  <a:pt x="195263" y="3235325"/>
                </a:moveTo>
                <a:lnTo>
                  <a:pt x="198438" y="3246438"/>
                </a:lnTo>
                <a:lnTo>
                  <a:pt x="206376" y="3262313"/>
                </a:lnTo>
                <a:lnTo>
                  <a:pt x="180976" y="3273425"/>
                </a:lnTo>
                <a:lnTo>
                  <a:pt x="173038" y="3257550"/>
                </a:lnTo>
                <a:lnTo>
                  <a:pt x="169863" y="3246438"/>
                </a:lnTo>
                <a:close/>
                <a:moveTo>
                  <a:pt x="7178676" y="3198813"/>
                </a:moveTo>
                <a:lnTo>
                  <a:pt x="7204076" y="3209926"/>
                </a:lnTo>
                <a:lnTo>
                  <a:pt x="7204076" y="3213101"/>
                </a:lnTo>
                <a:lnTo>
                  <a:pt x="7197726" y="3228976"/>
                </a:lnTo>
                <a:lnTo>
                  <a:pt x="7192963" y="3235326"/>
                </a:lnTo>
                <a:lnTo>
                  <a:pt x="7167563" y="3224213"/>
                </a:lnTo>
                <a:lnTo>
                  <a:pt x="7170738" y="3216276"/>
                </a:lnTo>
                <a:lnTo>
                  <a:pt x="7178676" y="3201988"/>
                </a:lnTo>
                <a:close/>
                <a:moveTo>
                  <a:pt x="150812" y="3130550"/>
                </a:moveTo>
                <a:lnTo>
                  <a:pt x="153987" y="3146425"/>
                </a:lnTo>
                <a:lnTo>
                  <a:pt x="161925" y="3157538"/>
                </a:lnTo>
                <a:lnTo>
                  <a:pt x="134937" y="3168650"/>
                </a:lnTo>
                <a:lnTo>
                  <a:pt x="128587" y="3152775"/>
                </a:lnTo>
                <a:lnTo>
                  <a:pt x="123825" y="3141663"/>
                </a:lnTo>
                <a:close/>
                <a:moveTo>
                  <a:pt x="7223126" y="3094038"/>
                </a:moveTo>
                <a:lnTo>
                  <a:pt x="7250113" y="3100388"/>
                </a:lnTo>
                <a:lnTo>
                  <a:pt x="7245350" y="3108326"/>
                </a:lnTo>
                <a:lnTo>
                  <a:pt x="7242176" y="3122614"/>
                </a:lnTo>
                <a:lnTo>
                  <a:pt x="7239000" y="3130551"/>
                </a:lnTo>
                <a:lnTo>
                  <a:pt x="7212013" y="3119438"/>
                </a:lnTo>
                <a:lnTo>
                  <a:pt x="7212013" y="3116263"/>
                </a:lnTo>
                <a:lnTo>
                  <a:pt x="7219950" y="3100388"/>
                </a:lnTo>
                <a:close/>
                <a:moveTo>
                  <a:pt x="112712" y="3022600"/>
                </a:moveTo>
                <a:lnTo>
                  <a:pt x="112712" y="3025775"/>
                </a:lnTo>
                <a:lnTo>
                  <a:pt x="115887" y="3040063"/>
                </a:lnTo>
                <a:lnTo>
                  <a:pt x="120650" y="3052763"/>
                </a:lnTo>
                <a:lnTo>
                  <a:pt x="93662" y="3059113"/>
                </a:lnTo>
                <a:lnTo>
                  <a:pt x="90487" y="3048000"/>
                </a:lnTo>
                <a:lnTo>
                  <a:pt x="87312" y="3033713"/>
                </a:lnTo>
                <a:lnTo>
                  <a:pt x="82550" y="3033713"/>
                </a:lnTo>
                <a:close/>
                <a:moveTo>
                  <a:pt x="7258051" y="2984500"/>
                </a:moveTo>
                <a:lnTo>
                  <a:pt x="7283451" y="2992438"/>
                </a:lnTo>
                <a:lnTo>
                  <a:pt x="7283451" y="3003550"/>
                </a:lnTo>
                <a:lnTo>
                  <a:pt x="7275513" y="3017838"/>
                </a:lnTo>
                <a:lnTo>
                  <a:pt x="7275513" y="3022600"/>
                </a:lnTo>
                <a:lnTo>
                  <a:pt x="7250113" y="3011488"/>
                </a:lnTo>
                <a:lnTo>
                  <a:pt x="7253288" y="2995613"/>
                </a:lnTo>
                <a:close/>
                <a:moveTo>
                  <a:pt x="79375" y="2913063"/>
                </a:moveTo>
                <a:lnTo>
                  <a:pt x="82550" y="2921001"/>
                </a:lnTo>
                <a:lnTo>
                  <a:pt x="87313" y="2935288"/>
                </a:lnTo>
                <a:lnTo>
                  <a:pt x="87313" y="2943226"/>
                </a:lnTo>
                <a:lnTo>
                  <a:pt x="60325" y="2951163"/>
                </a:lnTo>
                <a:lnTo>
                  <a:pt x="57150" y="2943226"/>
                </a:lnTo>
                <a:lnTo>
                  <a:pt x="52388" y="2928938"/>
                </a:lnTo>
                <a:lnTo>
                  <a:pt x="52388" y="2921001"/>
                </a:lnTo>
                <a:close/>
                <a:moveTo>
                  <a:pt x="7286625" y="2876550"/>
                </a:moveTo>
                <a:lnTo>
                  <a:pt x="7313613" y="2879725"/>
                </a:lnTo>
                <a:lnTo>
                  <a:pt x="7310438" y="2894013"/>
                </a:lnTo>
                <a:lnTo>
                  <a:pt x="7305675" y="2909888"/>
                </a:lnTo>
                <a:lnTo>
                  <a:pt x="7280275" y="2901951"/>
                </a:lnTo>
                <a:lnTo>
                  <a:pt x="7283450" y="2890838"/>
                </a:lnTo>
                <a:close/>
                <a:moveTo>
                  <a:pt x="57151" y="2805113"/>
                </a:moveTo>
                <a:lnTo>
                  <a:pt x="60326" y="2811463"/>
                </a:lnTo>
                <a:lnTo>
                  <a:pt x="60326" y="2827338"/>
                </a:lnTo>
                <a:lnTo>
                  <a:pt x="60326" y="2830514"/>
                </a:lnTo>
                <a:lnTo>
                  <a:pt x="33338" y="2838451"/>
                </a:lnTo>
                <a:lnTo>
                  <a:pt x="33338" y="2835276"/>
                </a:lnTo>
                <a:lnTo>
                  <a:pt x="30163" y="2819401"/>
                </a:lnTo>
                <a:lnTo>
                  <a:pt x="30163" y="2808288"/>
                </a:lnTo>
                <a:close/>
                <a:moveTo>
                  <a:pt x="7305675" y="2763838"/>
                </a:moveTo>
                <a:lnTo>
                  <a:pt x="7335838" y="2767013"/>
                </a:lnTo>
                <a:lnTo>
                  <a:pt x="7335838" y="2770188"/>
                </a:lnTo>
                <a:lnTo>
                  <a:pt x="7332663" y="2786063"/>
                </a:lnTo>
                <a:lnTo>
                  <a:pt x="7332663" y="2797176"/>
                </a:lnTo>
                <a:lnTo>
                  <a:pt x="7302500" y="2794001"/>
                </a:lnTo>
                <a:lnTo>
                  <a:pt x="7305675" y="2782888"/>
                </a:lnTo>
                <a:lnTo>
                  <a:pt x="7305675" y="2767013"/>
                </a:lnTo>
                <a:close/>
                <a:moveTo>
                  <a:pt x="41275" y="2692400"/>
                </a:moveTo>
                <a:lnTo>
                  <a:pt x="41275" y="2703513"/>
                </a:lnTo>
                <a:lnTo>
                  <a:pt x="46038" y="2717801"/>
                </a:lnTo>
                <a:lnTo>
                  <a:pt x="15875" y="2722563"/>
                </a:lnTo>
                <a:lnTo>
                  <a:pt x="11113" y="2706688"/>
                </a:lnTo>
                <a:lnTo>
                  <a:pt x="11113" y="2695575"/>
                </a:lnTo>
                <a:close/>
                <a:moveTo>
                  <a:pt x="7321550" y="2651125"/>
                </a:moveTo>
                <a:lnTo>
                  <a:pt x="7351713" y="2654300"/>
                </a:lnTo>
                <a:lnTo>
                  <a:pt x="7351713" y="2659063"/>
                </a:lnTo>
                <a:lnTo>
                  <a:pt x="7346950" y="2676526"/>
                </a:lnTo>
                <a:lnTo>
                  <a:pt x="7346950" y="2681288"/>
                </a:lnTo>
                <a:lnTo>
                  <a:pt x="7316788" y="2681288"/>
                </a:lnTo>
                <a:lnTo>
                  <a:pt x="7321550" y="2673350"/>
                </a:lnTo>
                <a:lnTo>
                  <a:pt x="7321550" y="2659063"/>
                </a:lnTo>
                <a:close/>
                <a:moveTo>
                  <a:pt x="4763" y="2579688"/>
                </a:moveTo>
                <a:lnTo>
                  <a:pt x="30163" y="2579688"/>
                </a:lnTo>
                <a:lnTo>
                  <a:pt x="30163" y="2593976"/>
                </a:lnTo>
                <a:lnTo>
                  <a:pt x="33338" y="2606676"/>
                </a:lnTo>
                <a:lnTo>
                  <a:pt x="4763" y="2609851"/>
                </a:lnTo>
                <a:lnTo>
                  <a:pt x="4763" y="2593976"/>
                </a:lnTo>
                <a:close/>
                <a:moveTo>
                  <a:pt x="7327900" y="2538413"/>
                </a:moveTo>
                <a:lnTo>
                  <a:pt x="7354888" y="2538413"/>
                </a:lnTo>
                <a:lnTo>
                  <a:pt x="7354888" y="2546351"/>
                </a:lnTo>
                <a:lnTo>
                  <a:pt x="7354888" y="2565401"/>
                </a:lnTo>
                <a:lnTo>
                  <a:pt x="7354888" y="2568576"/>
                </a:lnTo>
                <a:lnTo>
                  <a:pt x="7327900" y="2568576"/>
                </a:lnTo>
                <a:lnTo>
                  <a:pt x="7327900" y="2560638"/>
                </a:lnTo>
                <a:lnTo>
                  <a:pt x="7327900" y="2546351"/>
                </a:lnTo>
                <a:close/>
                <a:moveTo>
                  <a:pt x="0" y="2463800"/>
                </a:moveTo>
                <a:lnTo>
                  <a:pt x="30163" y="2466975"/>
                </a:lnTo>
                <a:lnTo>
                  <a:pt x="30163" y="2482850"/>
                </a:lnTo>
                <a:lnTo>
                  <a:pt x="30163" y="2493963"/>
                </a:lnTo>
                <a:lnTo>
                  <a:pt x="0" y="2493963"/>
                </a:lnTo>
                <a:lnTo>
                  <a:pt x="0" y="2482850"/>
                </a:lnTo>
                <a:lnTo>
                  <a:pt x="0" y="2466975"/>
                </a:lnTo>
                <a:close/>
                <a:moveTo>
                  <a:pt x="7354888" y="2422525"/>
                </a:moveTo>
                <a:lnTo>
                  <a:pt x="7354888" y="2433638"/>
                </a:lnTo>
                <a:lnTo>
                  <a:pt x="7354888" y="2447926"/>
                </a:lnTo>
                <a:lnTo>
                  <a:pt x="7354888" y="2452688"/>
                </a:lnTo>
                <a:lnTo>
                  <a:pt x="7327900" y="2452688"/>
                </a:lnTo>
                <a:lnTo>
                  <a:pt x="7327900" y="2433638"/>
                </a:lnTo>
                <a:lnTo>
                  <a:pt x="7327900" y="2425700"/>
                </a:lnTo>
                <a:close/>
                <a:moveTo>
                  <a:pt x="7938" y="2351088"/>
                </a:moveTo>
                <a:lnTo>
                  <a:pt x="33338" y="2351088"/>
                </a:lnTo>
                <a:lnTo>
                  <a:pt x="33338" y="2354263"/>
                </a:lnTo>
                <a:lnTo>
                  <a:pt x="33338" y="2373313"/>
                </a:lnTo>
                <a:lnTo>
                  <a:pt x="33338" y="2381251"/>
                </a:lnTo>
                <a:lnTo>
                  <a:pt x="4763" y="2376489"/>
                </a:lnTo>
                <a:lnTo>
                  <a:pt x="4763" y="2370138"/>
                </a:lnTo>
                <a:lnTo>
                  <a:pt x="7938" y="2354263"/>
                </a:lnTo>
                <a:close/>
                <a:moveTo>
                  <a:pt x="7346950" y="2309813"/>
                </a:moveTo>
                <a:lnTo>
                  <a:pt x="7346950" y="2320926"/>
                </a:lnTo>
                <a:lnTo>
                  <a:pt x="7351713" y="2335214"/>
                </a:lnTo>
                <a:lnTo>
                  <a:pt x="7321550" y="2339976"/>
                </a:lnTo>
                <a:lnTo>
                  <a:pt x="7321550" y="2324101"/>
                </a:lnTo>
                <a:lnTo>
                  <a:pt x="7316788" y="2312988"/>
                </a:lnTo>
                <a:close/>
                <a:moveTo>
                  <a:pt x="19050" y="2235200"/>
                </a:moveTo>
                <a:lnTo>
                  <a:pt x="49213" y="2238375"/>
                </a:lnTo>
                <a:lnTo>
                  <a:pt x="49213" y="2246313"/>
                </a:lnTo>
                <a:lnTo>
                  <a:pt x="46038" y="2260601"/>
                </a:lnTo>
                <a:lnTo>
                  <a:pt x="46038" y="2268538"/>
                </a:lnTo>
                <a:lnTo>
                  <a:pt x="15875" y="2265363"/>
                </a:lnTo>
                <a:lnTo>
                  <a:pt x="19050" y="2257425"/>
                </a:lnTo>
                <a:lnTo>
                  <a:pt x="19050" y="2241550"/>
                </a:lnTo>
                <a:close/>
                <a:moveTo>
                  <a:pt x="7327900" y="2193925"/>
                </a:moveTo>
                <a:lnTo>
                  <a:pt x="7327900" y="2197100"/>
                </a:lnTo>
                <a:lnTo>
                  <a:pt x="7332663" y="2212975"/>
                </a:lnTo>
                <a:lnTo>
                  <a:pt x="7335838" y="2224088"/>
                </a:lnTo>
                <a:lnTo>
                  <a:pt x="7305675" y="2227263"/>
                </a:lnTo>
                <a:lnTo>
                  <a:pt x="7305675" y="2216150"/>
                </a:lnTo>
                <a:lnTo>
                  <a:pt x="7302500" y="2200275"/>
                </a:lnTo>
                <a:close/>
                <a:moveTo>
                  <a:pt x="41275" y="2122488"/>
                </a:moveTo>
                <a:lnTo>
                  <a:pt x="71438" y="2130426"/>
                </a:lnTo>
                <a:lnTo>
                  <a:pt x="68263" y="2136776"/>
                </a:lnTo>
                <a:lnTo>
                  <a:pt x="63500" y="2155826"/>
                </a:lnTo>
                <a:lnTo>
                  <a:pt x="38100" y="2152651"/>
                </a:lnTo>
                <a:lnTo>
                  <a:pt x="38100" y="2147889"/>
                </a:lnTo>
                <a:lnTo>
                  <a:pt x="41275" y="2133601"/>
                </a:lnTo>
                <a:close/>
                <a:moveTo>
                  <a:pt x="7305675" y="2081213"/>
                </a:moveTo>
                <a:lnTo>
                  <a:pt x="7305675" y="2084388"/>
                </a:lnTo>
                <a:lnTo>
                  <a:pt x="7310438" y="2103438"/>
                </a:lnTo>
                <a:lnTo>
                  <a:pt x="7313613" y="2111376"/>
                </a:lnTo>
                <a:lnTo>
                  <a:pt x="7283450" y="2114551"/>
                </a:lnTo>
                <a:lnTo>
                  <a:pt x="7283450" y="2106614"/>
                </a:lnTo>
                <a:lnTo>
                  <a:pt x="7280275" y="2092326"/>
                </a:lnTo>
                <a:lnTo>
                  <a:pt x="7280275" y="2089151"/>
                </a:lnTo>
                <a:close/>
                <a:moveTo>
                  <a:pt x="71437" y="2009775"/>
                </a:moveTo>
                <a:lnTo>
                  <a:pt x="98425" y="2017713"/>
                </a:lnTo>
                <a:lnTo>
                  <a:pt x="93662" y="2032000"/>
                </a:lnTo>
                <a:lnTo>
                  <a:pt x="90487" y="2047875"/>
                </a:lnTo>
                <a:lnTo>
                  <a:pt x="63500" y="2039938"/>
                </a:lnTo>
                <a:lnTo>
                  <a:pt x="68262" y="2024063"/>
                </a:lnTo>
                <a:close/>
                <a:moveTo>
                  <a:pt x="7275512" y="1971675"/>
                </a:moveTo>
                <a:lnTo>
                  <a:pt x="7275512" y="1979613"/>
                </a:lnTo>
                <a:lnTo>
                  <a:pt x="7283450" y="1995488"/>
                </a:lnTo>
                <a:lnTo>
                  <a:pt x="7283450" y="1998663"/>
                </a:lnTo>
                <a:lnTo>
                  <a:pt x="7258050" y="2006600"/>
                </a:lnTo>
                <a:lnTo>
                  <a:pt x="7253288" y="2001838"/>
                </a:lnTo>
                <a:lnTo>
                  <a:pt x="7250112" y="1987550"/>
                </a:lnTo>
                <a:lnTo>
                  <a:pt x="7245350" y="1979613"/>
                </a:lnTo>
                <a:close/>
                <a:moveTo>
                  <a:pt x="104775" y="1900238"/>
                </a:moveTo>
                <a:lnTo>
                  <a:pt x="131763" y="1912938"/>
                </a:lnTo>
                <a:lnTo>
                  <a:pt x="128588" y="1927226"/>
                </a:lnTo>
                <a:lnTo>
                  <a:pt x="123825" y="1938338"/>
                </a:lnTo>
                <a:lnTo>
                  <a:pt x="98425" y="1927226"/>
                </a:lnTo>
                <a:lnTo>
                  <a:pt x="101600" y="1916113"/>
                </a:lnTo>
                <a:close/>
                <a:moveTo>
                  <a:pt x="7239001" y="1863725"/>
                </a:moveTo>
                <a:lnTo>
                  <a:pt x="7242176" y="1871663"/>
                </a:lnTo>
                <a:lnTo>
                  <a:pt x="7245351" y="1885950"/>
                </a:lnTo>
                <a:lnTo>
                  <a:pt x="7245351" y="1889125"/>
                </a:lnTo>
                <a:lnTo>
                  <a:pt x="7219951" y="1900238"/>
                </a:lnTo>
                <a:lnTo>
                  <a:pt x="7219951" y="1897063"/>
                </a:lnTo>
                <a:lnTo>
                  <a:pt x="7212013" y="1882775"/>
                </a:lnTo>
                <a:lnTo>
                  <a:pt x="7208838" y="1874838"/>
                </a:lnTo>
                <a:close/>
                <a:moveTo>
                  <a:pt x="150813" y="1795463"/>
                </a:moveTo>
                <a:lnTo>
                  <a:pt x="176213" y="1806576"/>
                </a:lnTo>
                <a:lnTo>
                  <a:pt x="173038" y="1811338"/>
                </a:lnTo>
                <a:lnTo>
                  <a:pt x="165100" y="1822451"/>
                </a:lnTo>
                <a:lnTo>
                  <a:pt x="165100" y="1833563"/>
                </a:lnTo>
                <a:lnTo>
                  <a:pt x="139700" y="1822451"/>
                </a:lnTo>
                <a:lnTo>
                  <a:pt x="139700" y="1814513"/>
                </a:lnTo>
                <a:lnTo>
                  <a:pt x="146050" y="1800226"/>
                </a:lnTo>
                <a:close/>
                <a:moveTo>
                  <a:pt x="7192963" y="1754188"/>
                </a:moveTo>
                <a:lnTo>
                  <a:pt x="7197726" y="1770063"/>
                </a:lnTo>
                <a:lnTo>
                  <a:pt x="7204076" y="1781176"/>
                </a:lnTo>
                <a:lnTo>
                  <a:pt x="7178676" y="1795463"/>
                </a:lnTo>
                <a:lnTo>
                  <a:pt x="7170738" y="1781176"/>
                </a:lnTo>
                <a:lnTo>
                  <a:pt x="7167563" y="1770063"/>
                </a:lnTo>
                <a:close/>
                <a:moveTo>
                  <a:pt x="198437" y="1690688"/>
                </a:moveTo>
                <a:lnTo>
                  <a:pt x="222250" y="1701801"/>
                </a:lnTo>
                <a:lnTo>
                  <a:pt x="222250" y="1709738"/>
                </a:lnTo>
                <a:lnTo>
                  <a:pt x="214312" y="1720851"/>
                </a:lnTo>
                <a:lnTo>
                  <a:pt x="211137" y="1728788"/>
                </a:lnTo>
                <a:lnTo>
                  <a:pt x="184150" y="1717676"/>
                </a:lnTo>
                <a:lnTo>
                  <a:pt x="187325" y="1709738"/>
                </a:lnTo>
                <a:lnTo>
                  <a:pt x="195262" y="1695451"/>
                </a:lnTo>
                <a:close/>
                <a:moveTo>
                  <a:pt x="7140575" y="1654175"/>
                </a:moveTo>
                <a:lnTo>
                  <a:pt x="7148512" y="1665288"/>
                </a:lnTo>
                <a:lnTo>
                  <a:pt x="7156450" y="1679575"/>
                </a:lnTo>
                <a:lnTo>
                  <a:pt x="7129462" y="1690688"/>
                </a:lnTo>
                <a:lnTo>
                  <a:pt x="7123112" y="1679575"/>
                </a:lnTo>
                <a:lnTo>
                  <a:pt x="7115175" y="1665288"/>
                </a:lnTo>
                <a:close/>
                <a:moveTo>
                  <a:pt x="252413" y="1589088"/>
                </a:moveTo>
                <a:lnTo>
                  <a:pt x="277813" y="1604963"/>
                </a:lnTo>
                <a:lnTo>
                  <a:pt x="274638" y="1608138"/>
                </a:lnTo>
                <a:lnTo>
                  <a:pt x="266700" y="1624013"/>
                </a:lnTo>
                <a:lnTo>
                  <a:pt x="263525" y="1627188"/>
                </a:lnTo>
                <a:lnTo>
                  <a:pt x="236538" y="1612901"/>
                </a:lnTo>
                <a:lnTo>
                  <a:pt x="239713" y="1608138"/>
                </a:lnTo>
                <a:lnTo>
                  <a:pt x="247650" y="1593851"/>
                </a:lnTo>
                <a:close/>
                <a:moveTo>
                  <a:pt x="7085012" y="1552575"/>
                </a:moveTo>
                <a:lnTo>
                  <a:pt x="7092950" y="1566863"/>
                </a:lnTo>
                <a:lnTo>
                  <a:pt x="7099300" y="1577975"/>
                </a:lnTo>
                <a:lnTo>
                  <a:pt x="7073900" y="1593850"/>
                </a:lnTo>
                <a:lnTo>
                  <a:pt x="7069138" y="1582738"/>
                </a:lnTo>
                <a:lnTo>
                  <a:pt x="7058025" y="1566863"/>
                </a:lnTo>
                <a:close/>
                <a:moveTo>
                  <a:pt x="311151" y="1492250"/>
                </a:moveTo>
                <a:lnTo>
                  <a:pt x="333376" y="1506538"/>
                </a:lnTo>
                <a:lnTo>
                  <a:pt x="333376" y="1511300"/>
                </a:lnTo>
                <a:lnTo>
                  <a:pt x="322263" y="1525588"/>
                </a:lnTo>
                <a:lnTo>
                  <a:pt x="319088" y="1530350"/>
                </a:lnTo>
                <a:lnTo>
                  <a:pt x="296863" y="1514475"/>
                </a:lnTo>
                <a:lnTo>
                  <a:pt x="300038" y="1511300"/>
                </a:lnTo>
                <a:lnTo>
                  <a:pt x="307976" y="1495425"/>
                </a:lnTo>
                <a:close/>
                <a:moveTo>
                  <a:pt x="7024688" y="1454150"/>
                </a:moveTo>
                <a:lnTo>
                  <a:pt x="7032626" y="1470025"/>
                </a:lnTo>
                <a:lnTo>
                  <a:pt x="7040563" y="1481138"/>
                </a:lnTo>
                <a:lnTo>
                  <a:pt x="7013576" y="1495425"/>
                </a:lnTo>
                <a:lnTo>
                  <a:pt x="7005638" y="1484313"/>
                </a:lnTo>
                <a:lnTo>
                  <a:pt x="6999288" y="1473200"/>
                </a:lnTo>
                <a:close/>
                <a:moveTo>
                  <a:pt x="374650" y="1395413"/>
                </a:moveTo>
                <a:lnTo>
                  <a:pt x="401638" y="1412876"/>
                </a:lnTo>
                <a:lnTo>
                  <a:pt x="398463" y="1417638"/>
                </a:lnTo>
                <a:lnTo>
                  <a:pt x="387350" y="1428751"/>
                </a:lnTo>
                <a:lnTo>
                  <a:pt x="382588" y="1436688"/>
                </a:lnTo>
                <a:lnTo>
                  <a:pt x="360363" y="1420813"/>
                </a:lnTo>
                <a:lnTo>
                  <a:pt x="363538" y="1412876"/>
                </a:lnTo>
                <a:lnTo>
                  <a:pt x="374650" y="1398588"/>
                </a:lnTo>
                <a:close/>
                <a:moveTo>
                  <a:pt x="6958012" y="1360488"/>
                </a:moveTo>
                <a:lnTo>
                  <a:pt x="6964362" y="1371601"/>
                </a:lnTo>
                <a:lnTo>
                  <a:pt x="6972300" y="1387476"/>
                </a:lnTo>
                <a:lnTo>
                  <a:pt x="6950075" y="1401763"/>
                </a:lnTo>
                <a:lnTo>
                  <a:pt x="6942138" y="1390651"/>
                </a:lnTo>
                <a:lnTo>
                  <a:pt x="6934200" y="1379538"/>
                </a:lnTo>
                <a:close/>
                <a:moveTo>
                  <a:pt x="446087" y="1304925"/>
                </a:moveTo>
                <a:lnTo>
                  <a:pt x="469900" y="1323975"/>
                </a:lnTo>
                <a:lnTo>
                  <a:pt x="457200" y="1335088"/>
                </a:lnTo>
                <a:lnTo>
                  <a:pt x="450850" y="1346200"/>
                </a:lnTo>
                <a:lnTo>
                  <a:pt x="428625" y="1327150"/>
                </a:lnTo>
                <a:lnTo>
                  <a:pt x="434975" y="1319213"/>
                </a:lnTo>
                <a:close/>
                <a:moveTo>
                  <a:pt x="6886576" y="1271588"/>
                </a:moveTo>
                <a:lnTo>
                  <a:pt x="6889750" y="1277938"/>
                </a:lnTo>
                <a:lnTo>
                  <a:pt x="6900863" y="1293813"/>
                </a:lnTo>
                <a:lnTo>
                  <a:pt x="6904038" y="1293813"/>
                </a:lnTo>
                <a:lnTo>
                  <a:pt x="6881813" y="1312863"/>
                </a:lnTo>
                <a:lnTo>
                  <a:pt x="6878638" y="1308101"/>
                </a:lnTo>
                <a:lnTo>
                  <a:pt x="6867526" y="1296988"/>
                </a:lnTo>
                <a:lnTo>
                  <a:pt x="6862763" y="1289051"/>
                </a:lnTo>
                <a:close/>
                <a:moveTo>
                  <a:pt x="522288" y="1214438"/>
                </a:moveTo>
                <a:lnTo>
                  <a:pt x="539751" y="1233488"/>
                </a:lnTo>
                <a:lnTo>
                  <a:pt x="533401" y="1244601"/>
                </a:lnTo>
                <a:lnTo>
                  <a:pt x="522288" y="1255713"/>
                </a:lnTo>
                <a:lnTo>
                  <a:pt x="503238" y="1236663"/>
                </a:lnTo>
                <a:lnTo>
                  <a:pt x="511175" y="1225551"/>
                </a:lnTo>
                <a:close/>
                <a:moveTo>
                  <a:pt x="6810375" y="1184275"/>
                </a:moveTo>
                <a:lnTo>
                  <a:pt x="6810375" y="1189038"/>
                </a:lnTo>
                <a:lnTo>
                  <a:pt x="6823075" y="1200150"/>
                </a:lnTo>
                <a:lnTo>
                  <a:pt x="6829425" y="1208088"/>
                </a:lnTo>
                <a:lnTo>
                  <a:pt x="6807200" y="1225550"/>
                </a:lnTo>
                <a:lnTo>
                  <a:pt x="6804025" y="1219200"/>
                </a:lnTo>
                <a:lnTo>
                  <a:pt x="6788150" y="1208088"/>
                </a:lnTo>
                <a:lnTo>
                  <a:pt x="6788150" y="1203325"/>
                </a:lnTo>
                <a:close/>
                <a:moveTo>
                  <a:pt x="596900" y="1131888"/>
                </a:moveTo>
                <a:lnTo>
                  <a:pt x="619125" y="1150938"/>
                </a:lnTo>
                <a:lnTo>
                  <a:pt x="615950" y="1154113"/>
                </a:lnTo>
                <a:lnTo>
                  <a:pt x="604837" y="1169988"/>
                </a:lnTo>
                <a:lnTo>
                  <a:pt x="600075" y="1173163"/>
                </a:lnTo>
                <a:lnTo>
                  <a:pt x="577850" y="1150938"/>
                </a:lnTo>
                <a:lnTo>
                  <a:pt x="581025" y="1150938"/>
                </a:lnTo>
                <a:lnTo>
                  <a:pt x="592137" y="1136651"/>
                </a:lnTo>
                <a:close/>
                <a:moveTo>
                  <a:pt x="6727826" y="1101725"/>
                </a:moveTo>
                <a:lnTo>
                  <a:pt x="6740526" y="1109663"/>
                </a:lnTo>
                <a:lnTo>
                  <a:pt x="6751638" y="1120775"/>
                </a:lnTo>
                <a:lnTo>
                  <a:pt x="6727826" y="1143000"/>
                </a:lnTo>
                <a:lnTo>
                  <a:pt x="6716713" y="1131888"/>
                </a:lnTo>
                <a:lnTo>
                  <a:pt x="6710363" y="1120775"/>
                </a:lnTo>
                <a:close/>
                <a:moveTo>
                  <a:pt x="679450" y="1049338"/>
                </a:moveTo>
                <a:lnTo>
                  <a:pt x="698500" y="1073151"/>
                </a:lnTo>
                <a:lnTo>
                  <a:pt x="687387" y="1084263"/>
                </a:lnTo>
                <a:lnTo>
                  <a:pt x="679450" y="1090613"/>
                </a:lnTo>
                <a:lnTo>
                  <a:pt x="660400" y="1073151"/>
                </a:lnTo>
                <a:lnTo>
                  <a:pt x="668337" y="1060451"/>
                </a:lnTo>
                <a:close/>
                <a:moveTo>
                  <a:pt x="6645276" y="1023938"/>
                </a:moveTo>
                <a:lnTo>
                  <a:pt x="6650038" y="1023938"/>
                </a:lnTo>
                <a:lnTo>
                  <a:pt x="6664326" y="1038226"/>
                </a:lnTo>
                <a:lnTo>
                  <a:pt x="6669088" y="1042988"/>
                </a:lnTo>
                <a:lnTo>
                  <a:pt x="6650038" y="1060451"/>
                </a:lnTo>
                <a:lnTo>
                  <a:pt x="6645276" y="1057276"/>
                </a:lnTo>
                <a:lnTo>
                  <a:pt x="6630988" y="1046163"/>
                </a:lnTo>
                <a:lnTo>
                  <a:pt x="6627813" y="1042988"/>
                </a:lnTo>
                <a:close/>
                <a:moveTo>
                  <a:pt x="765175" y="974725"/>
                </a:moveTo>
                <a:lnTo>
                  <a:pt x="784225" y="993775"/>
                </a:lnTo>
                <a:lnTo>
                  <a:pt x="781050" y="996950"/>
                </a:lnTo>
                <a:lnTo>
                  <a:pt x="765175" y="1008063"/>
                </a:lnTo>
                <a:lnTo>
                  <a:pt x="762000" y="1012825"/>
                </a:lnTo>
                <a:lnTo>
                  <a:pt x="742950" y="993775"/>
                </a:lnTo>
                <a:lnTo>
                  <a:pt x="746125" y="990600"/>
                </a:lnTo>
                <a:lnTo>
                  <a:pt x="762000" y="977900"/>
                </a:lnTo>
                <a:close/>
                <a:moveTo>
                  <a:pt x="6564313" y="944563"/>
                </a:moveTo>
                <a:lnTo>
                  <a:pt x="6570663" y="952501"/>
                </a:lnTo>
                <a:lnTo>
                  <a:pt x="6581776" y="963613"/>
                </a:lnTo>
                <a:lnTo>
                  <a:pt x="6564313" y="985838"/>
                </a:lnTo>
                <a:lnTo>
                  <a:pt x="6551613" y="974726"/>
                </a:lnTo>
                <a:lnTo>
                  <a:pt x="6545263" y="966788"/>
                </a:lnTo>
                <a:close/>
                <a:moveTo>
                  <a:pt x="852487" y="900113"/>
                </a:moveTo>
                <a:lnTo>
                  <a:pt x="869950" y="922338"/>
                </a:lnTo>
                <a:lnTo>
                  <a:pt x="858837" y="930276"/>
                </a:lnTo>
                <a:lnTo>
                  <a:pt x="847725" y="936626"/>
                </a:lnTo>
                <a:lnTo>
                  <a:pt x="828675" y="919163"/>
                </a:lnTo>
                <a:lnTo>
                  <a:pt x="844550" y="908051"/>
                </a:lnTo>
                <a:close/>
                <a:moveTo>
                  <a:pt x="6473825" y="873125"/>
                </a:moveTo>
                <a:lnTo>
                  <a:pt x="6488112" y="884238"/>
                </a:lnTo>
                <a:lnTo>
                  <a:pt x="6496050" y="892175"/>
                </a:lnTo>
                <a:lnTo>
                  <a:pt x="6477000" y="914400"/>
                </a:lnTo>
                <a:lnTo>
                  <a:pt x="6469062" y="908050"/>
                </a:lnTo>
                <a:lnTo>
                  <a:pt x="6454775" y="896938"/>
                </a:lnTo>
                <a:close/>
                <a:moveTo>
                  <a:pt x="941388" y="828675"/>
                </a:moveTo>
                <a:lnTo>
                  <a:pt x="960438" y="850900"/>
                </a:lnTo>
                <a:lnTo>
                  <a:pt x="946150" y="862013"/>
                </a:lnTo>
                <a:lnTo>
                  <a:pt x="938213" y="869950"/>
                </a:lnTo>
                <a:lnTo>
                  <a:pt x="919163" y="847725"/>
                </a:lnTo>
                <a:lnTo>
                  <a:pt x="930275" y="839788"/>
                </a:lnTo>
                <a:close/>
                <a:moveTo>
                  <a:pt x="6383338" y="801688"/>
                </a:moveTo>
                <a:lnTo>
                  <a:pt x="6383338" y="806451"/>
                </a:lnTo>
                <a:lnTo>
                  <a:pt x="6399213" y="817563"/>
                </a:lnTo>
                <a:lnTo>
                  <a:pt x="6405563" y="820738"/>
                </a:lnTo>
                <a:lnTo>
                  <a:pt x="6386513" y="842963"/>
                </a:lnTo>
                <a:lnTo>
                  <a:pt x="6383338" y="839788"/>
                </a:lnTo>
                <a:lnTo>
                  <a:pt x="6369050" y="828676"/>
                </a:lnTo>
                <a:lnTo>
                  <a:pt x="6364288" y="825501"/>
                </a:lnTo>
                <a:close/>
                <a:moveTo>
                  <a:pt x="1035050" y="760413"/>
                </a:moveTo>
                <a:lnTo>
                  <a:pt x="1050925" y="784226"/>
                </a:lnTo>
                <a:lnTo>
                  <a:pt x="1035050" y="795338"/>
                </a:lnTo>
                <a:lnTo>
                  <a:pt x="1028700" y="798513"/>
                </a:lnTo>
                <a:lnTo>
                  <a:pt x="1012825" y="776288"/>
                </a:lnTo>
                <a:lnTo>
                  <a:pt x="1016000" y="773113"/>
                </a:lnTo>
                <a:close/>
                <a:moveTo>
                  <a:pt x="6289675" y="738188"/>
                </a:moveTo>
                <a:lnTo>
                  <a:pt x="6292850" y="738188"/>
                </a:lnTo>
                <a:lnTo>
                  <a:pt x="6308725" y="749301"/>
                </a:lnTo>
                <a:lnTo>
                  <a:pt x="6311900" y="754063"/>
                </a:lnTo>
                <a:lnTo>
                  <a:pt x="6297612" y="776288"/>
                </a:lnTo>
                <a:lnTo>
                  <a:pt x="6292850" y="776288"/>
                </a:lnTo>
                <a:lnTo>
                  <a:pt x="6278562" y="765176"/>
                </a:lnTo>
                <a:lnTo>
                  <a:pt x="6270625" y="760413"/>
                </a:lnTo>
                <a:close/>
                <a:moveTo>
                  <a:pt x="1125538" y="696913"/>
                </a:moveTo>
                <a:lnTo>
                  <a:pt x="1128713" y="696913"/>
                </a:lnTo>
                <a:lnTo>
                  <a:pt x="1144588" y="719138"/>
                </a:lnTo>
                <a:lnTo>
                  <a:pt x="1144588" y="723901"/>
                </a:lnTo>
                <a:lnTo>
                  <a:pt x="1125538" y="731838"/>
                </a:lnTo>
                <a:lnTo>
                  <a:pt x="1122363" y="735013"/>
                </a:lnTo>
                <a:lnTo>
                  <a:pt x="1106488" y="712788"/>
                </a:lnTo>
                <a:lnTo>
                  <a:pt x="1111250" y="708026"/>
                </a:lnTo>
                <a:close/>
                <a:moveTo>
                  <a:pt x="6192838" y="674688"/>
                </a:moveTo>
                <a:lnTo>
                  <a:pt x="6199188" y="679451"/>
                </a:lnTo>
                <a:lnTo>
                  <a:pt x="6215063" y="685801"/>
                </a:lnTo>
                <a:lnTo>
                  <a:pt x="6218238" y="690563"/>
                </a:lnTo>
                <a:lnTo>
                  <a:pt x="6199188" y="712788"/>
                </a:lnTo>
                <a:lnTo>
                  <a:pt x="6184900" y="701676"/>
                </a:lnTo>
                <a:lnTo>
                  <a:pt x="6176963" y="696913"/>
                </a:lnTo>
                <a:close/>
                <a:moveTo>
                  <a:pt x="1227138" y="633413"/>
                </a:moveTo>
                <a:lnTo>
                  <a:pt x="1241426" y="660401"/>
                </a:lnTo>
                <a:lnTo>
                  <a:pt x="1238251" y="660401"/>
                </a:lnTo>
                <a:lnTo>
                  <a:pt x="1222376" y="671513"/>
                </a:lnTo>
                <a:lnTo>
                  <a:pt x="1219201" y="674688"/>
                </a:lnTo>
                <a:lnTo>
                  <a:pt x="1204913" y="649288"/>
                </a:lnTo>
                <a:lnTo>
                  <a:pt x="1208088" y="649288"/>
                </a:lnTo>
                <a:lnTo>
                  <a:pt x="1222376" y="638176"/>
                </a:lnTo>
                <a:close/>
                <a:moveTo>
                  <a:pt x="6094412" y="614363"/>
                </a:moveTo>
                <a:lnTo>
                  <a:pt x="6102350" y="619126"/>
                </a:lnTo>
                <a:lnTo>
                  <a:pt x="6116638" y="625476"/>
                </a:lnTo>
                <a:lnTo>
                  <a:pt x="6121400" y="630238"/>
                </a:lnTo>
                <a:lnTo>
                  <a:pt x="6105525" y="652463"/>
                </a:lnTo>
                <a:lnTo>
                  <a:pt x="6102350" y="652463"/>
                </a:lnTo>
                <a:lnTo>
                  <a:pt x="6086475" y="641351"/>
                </a:lnTo>
                <a:lnTo>
                  <a:pt x="6080125" y="638176"/>
                </a:lnTo>
                <a:close/>
                <a:moveTo>
                  <a:pt x="1323975" y="577850"/>
                </a:moveTo>
                <a:lnTo>
                  <a:pt x="1328737" y="577850"/>
                </a:lnTo>
                <a:lnTo>
                  <a:pt x="1339850" y="603250"/>
                </a:lnTo>
                <a:lnTo>
                  <a:pt x="1320800" y="611188"/>
                </a:lnTo>
                <a:lnTo>
                  <a:pt x="1316037" y="614363"/>
                </a:lnTo>
                <a:lnTo>
                  <a:pt x="1301750" y="592138"/>
                </a:lnTo>
                <a:lnTo>
                  <a:pt x="1309687" y="588963"/>
                </a:lnTo>
                <a:close/>
                <a:moveTo>
                  <a:pt x="5992812" y="555625"/>
                </a:moveTo>
                <a:lnTo>
                  <a:pt x="6000750" y="558800"/>
                </a:lnTo>
                <a:lnTo>
                  <a:pt x="6016625" y="569913"/>
                </a:lnTo>
                <a:lnTo>
                  <a:pt x="6019800" y="569913"/>
                </a:lnTo>
                <a:lnTo>
                  <a:pt x="6003925" y="596900"/>
                </a:lnTo>
                <a:lnTo>
                  <a:pt x="6000750" y="592138"/>
                </a:lnTo>
                <a:lnTo>
                  <a:pt x="5986462" y="584200"/>
                </a:lnTo>
                <a:lnTo>
                  <a:pt x="5981700" y="581025"/>
                </a:lnTo>
                <a:close/>
                <a:moveTo>
                  <a:pt x="1425575" y="520700"/>
                </a:moveTo>
                <a:lnTo>
                  <a:pt x="1439863" y="547688"/>
                </a:lnTo>
                <a:lnTo>
                  <a:pt x="1422400" y="555625"/>
                </a:lnTo>
                <a:lnTo>
                  <a:pt x="1414463" y="561975"/>
                </a:lnTo>
                <a:lnTo>
                  <a:pt x="1403350" y="536575"/>
                </a:lnTo>
                <a:lnTo>
                  <a:pt x="1411287" y="531813"/>
                </a:lnTo>
                <a:close/>
                <a:moveTo>
                  <a:pt x="5892801" y="503238"/>
                </a:moveTo>
                <a:lnTo>
                  <a:pt x="5895976" y="503238"/>
                </a:lnTo>
                <a:lnTo>
                  <a:pt x="5910264" y="514351"/>
                </a:lnTo>
                <a:lnTo>
                  <a:pt x="5918201" y="517526"/>
                </a:lnTo>
                <a:lnTo>
                  <a:pt x="5907089" y="539751"/>
                </a:lnTo>
                <a:lnTo>
                  <a:pt x="5899151" y="536576"/>
                </a:lnTo>
                <a:lnTo>
                  <a:pt x="5881688" y="528638"/>
                </a:lnTo>
                <a:close/>
                <a:moveTo>
                  <a:pt x="1530350" y="468313"/>
                </a:moveTo>
                <a:lnTo>
                  <a:pt x="1541463" y="495301"/>
                </a:lnTo>
                <a:lnTo>
                  <a:pt x="1527175" y="503238"/>
                </a:lnTo>
                <a:lnTo>
                  <a:pt x="1516063" y="509588"/>
                </a:lnTo>
                <a:lnTo>
                  <a:pt x="1504950" y="484188"/>
                </a:lnTo>
                <a:lnTo>
                  <a:pt x="1516063" y="476251"/>
                </a:lnTo>
                <a:close/>
                <a:moveTo>
                  <a:pt x="5791201" y="454025"/>
                </a:moveTo>
                <a:lnTo>
                  <a:pt x="5805489" y="457200"/>
                </a:lnTo>
                <a:lnTo>
                  <a:pt x="5816601" y="465138"/>
                </a:lnTo>
                <a:lnTo>
                  <a:pt x="5805489" y="490538"/>
                </a:lnTo>
                <a:lnTo>
                  <a:pt x="5794376" y="484188"/>
                </a:lnTo>
                <a:lnTo>
                  <a:pt x="5780088" y="476250"/>
                </a:lnTo>
                <a:close/>
                <a:moveTo>
                  <a:pt x="1631950" y="420688"/>
                </a:moveTo>
                <a:lnTo>
                  <a:pt x="1643063" y="446088"/>
                </a:lnTo>
                <a:lnTo>
                  <a:pt x="1635125" y="449263"/>
                </a:lnTo>
                <a:lnTo>
                  <a:pt x="1620838" y="457201"/>
                </a:lnTo>
                <a:lnTo>
                  <a:pt x="1604963" y="431801"/>
                </a:lnTo>
                <a:lnTo>
                  <a:pt x="1624013" y="423863"/>
                </a:lnTo>
                <a:close/>
                <a:moveTo>
                  <a:pt x="5686426" y="404813"/>
                </a:moveTo>
                <a:lnTo>
                  <a:pt x="5697539" y="407988"/>
                </a:lnTo>
                <a:lnTo>
                  <a:pt x="5711826" y="415926"/>
                </a:lnTo>
                <a:lnTo>
                  <a:pt x="5700714" y="442913"/>
                </a:lnTo>
                <a:lnTo>
                  <a:pt x="5686426" y="434976"/>
                </a:lnTo>
                <a:lnTo>
                  <a:pt x="5675313" y="431801"/>
                </a:lnTo>
                <a:close/>
                <a:moveTo>
                  <a:pt x="1736725" y="374650"/>
                </a:moveTo>
                <a:lnTo>
                  <a:pt x="1747838" y="401638"/>
                </a:lnTo>
                <a:lnTo>
                  <a:pt x="1728788" y="407988"/>
                </a:lnTo>
                <a:lnTo>
                  <a:pt x="1722438" y="412750"/>
                </a:lnTo>
                <a:lnTo>
                  <a:pt x="1711325" y="385763"/>
                </a:lnTo>
                <a:lnTo>
                  <a:pt x="1717675" y="382588"/>
                </a:lnTo>
                <a:close/>
                <a:moveTo>
                  <a:pt x="5581650" y="360363"/>
                </a:moveTo>
                <a:lnTo>
                  <a:pt x="5584825" y="360363"/>
                </a:lnTo>
                <a:lnTo>
                  <a:pt x="5603875" y="366713"/>
                </a:lnTo>
                <a:lnTo>
                  <a:pt x="5607050" y="371476"/>
                </a:lnTo>
                <a:lnTo>
                  <a:pt x="5595938" y="396876"/>
                </a:lnTo>
                <a:lnTo>
                  <a:pt x="5592763" y="393701"/>
                </a:lnTo>
                <a:lnTo>
                  <a:pt x="5573713" y="385763"/>
                </a:lnTo>
                <a:lnTo>
                  <a:pt x="5568950" y="385763"/>
                </a:lnTo>
                <a:close/>
                <a:moveTo>
                  <a:pt x="1846263" y="330200"/>
                </a:moveTo>
                <a:lnTo>
                  <a:pt x="1852613" y="360363"/>
                </a:lnTo>
                <a:lnTo>
                  <a:pt x="1841500" y="363538"/>
                </a:lnTo>
                <a:lnTo>
                  <a:pt x="1827212" y="366713"/>
                </a:lnTo>
                <a:lnTo>
                  <a:pt x="1819275" y="341313"/>
                </a:lnTo>
                <a:lnTo>
                  <a:pt x="1830387" y="338138"/>
                </a:lnTo>
                <a:close/>
                <a:moveTo>
                  <a:pt x="5475288" y="314325"/>
                </a:moveTo>
                <a:lnTo>
                  <a:pt x="5486400" y="322263"/>
                </a:lnTo>
                <a:lnTo>
                  <a:pt x="5502275" y="325438"/>
                </a:lnTo>
                <a:lnTo>
                  <a:pt x="5491163" y="352425"/>
                </a:lnTo>
                <a:lnTo>
                  <a:pt x="5480050" y="349250"/>
                </a:lnTo>
                <a:lnTo>
                  <a:pt x="5464175" y="344488"/>
                </a:lnTo>
                <a:close/>
                <a:moveTo>
                  <a:pt x="1946275" y="292100"/>
                </a:moveTo>
                <a:lnTo>
                  <a:pt x="1951037" y="292100"/>
                </a:lnTo>
                <a:lnTo>
                  <a:pt x="1962150" y="319088"/>
                </a:lnTo>
                <a:lnTo>
                  <a:pt x="1957387" y="319088"/>
                </a:lnTo>
                <a:lnTo>
                  <a:pt x="1935162" y="325438"/>
                </a:lnTo>
                <a:lnTo>
                  <a:pt x="1924050" y="300038"/>
                </a:lnTo>
                <a:lnTo>
                  <a:pt x="1928812" y="300038"/>
                </a:lnTo>
                <a:close/>
                <a:moveTo>
                  <a:pt x="5367338" y="277813"/>
                </a:moveTo>
                <a:lnTo>
                  <a:pt x="5370513" y="277813"/>
                </a:lnTo>
                <a:lnTo>
                  <a:pt x="5389563" y="285751"/>
                </a:lnTo>
                <a:lnTo>
                  <a:pt x="5392738" y="288926"/>
                </a:lnTo>
                <a:lnTo>
                  <a:pt x="5386388" y="314326"/>
                </a:lnTo>
                <a:lnTo>
                  <a:pt x="5381626" y="311151"/>
                </a:lnTo>
                <a:lnTo>
                  <a:pt x="5364163" y="307976"/>
                </a:lnTo>
                <a:lnTo>
                  <a:pt x="5359400" y="303213"/>
                </a:lnTo>
                <a:close/>
                <a:moveTo>
                  <a:pt x="2058988" y="255588"/>
                </a:moveTo>
                <a:lnTo>
                  <a:pt x="2070101" y="280988"/>
                </a:lnTo>
                <a:lnTo>
                  <a:pt x="2055813" y="285751"/>
                </a:lnTo>
                <a:lnTo>
                  <a:pt x="2039938" y="288926"/>
                </a:lnTo>
                <a:lnTo>
                  <a:pt x="2033588" y="261938"/>
                </a:lnTo>
                <a:lnTo>
                  <a:pt x="2044700" y="258763"/>
                </a:lnTo>
                <a:close/>
                <a:moveTo>
                  <a:pt x="5257800" y="239713"/>
                </a:moveTo>
                <a:lnTo>
                  <a:pt x="5273676" y="244476"/>
                </a:lnTo>
                <a:lnTo>
                  <a:pt x="5284788" y="250826"/>
                </a:lnTo>
                <a:lnTo>
                  <a:pt x="5276851" y="277813"/>
                </a:lnTo>
                <a:lnTo>
                  <a:pt x="5262563" y="273051"/>
                </a:lnTo>
                <a:lnTo>
                  <a:pt x="5251450" y="266701"/>
                </a:lnTo>
                <a:close/>
                <a:moveTo>
                  <a:pt x="2168526" y="217488"/>
                </a:moveTo>
                <a:lnTo>
                  <a:pt x="2174876" y="247651"/>
                </a:lnTo>
                <a:lnTo>
                  <a:pt x="2157413" y="250826"/>
                </a:lnTo>
                <a:lnTo>
                  <a:pt x="2149475" y="255588"/>
                </a:lnTo>
                <a:lnTo>
                  <a:pt x="2141538" y="228601"/>
                </a:lnTo>
                <a:lnTo>
                  <a:pt x="2146300" y="225426"/>
                </a:lnTo>
                <a:close/>
                <a:moveTo>
                  <a:pt x="5149851" y="206375"/>
                </a:moveTo>
                <a:lnTo>
                  <a:pt x="5172076" y="214313"/>
                </a:lnTo>
                <a:lnTo>
                  <a:pt x="5175251" y="214313"/>
                </a:lnTo>
                <a:lnTo>
                  <a:pt x="5168901" y="244475"/>
                </a:lnTo>
                <a:lnTo>
                  <a:pt x="5160964" y="239713"/>
                </a:lnTo>
                <a:lnTo>
                  <a:pt x="5141913" y="236538"/>
                </a:lnTo>
                <a:lnTo>
                  <a:pt x="5141913" y="231775"/>
                </a:lnTo>
                <a:close/>
                <a:moveTo>
                  <a:pt x="2270125" y="187325"/>
                </a:moveTo>
                <a:lnTo>
                  <a:pt x="2281238" y="187325"/>
                </a:lnTo>
                <a:lnTo>
                  <a:pt x="2287588" y="214313"/>
                </a:lnTo>
                <a:lnTo>
                  <a:pt x="2276475" y="217488"/>
                </a:lnTo>
                <a:lnTo>
                  <a:pt x="2257425" y="220663"/>
                </a:lnTo>
                <a:lnTo>
                  <a:pt x="2251075" y="195263"/>
                </a:lnTo>
                <a:close/>
                <a:moveTo>
                  <a:pt x="5037138" y="176213"/>
                </a:moveTo>
                <a:lnTo>
                  <a:pt x="5048250" y="176213"/>
                </a:lnTo>
                <a:lnTo>
                  <a:pt x="5067300" y="184151"/>
                </a:lnTo>
                <a:lnTo>
                  <a:pt x="5059363" y="209551"/>
                </a:lnTo>
                <a:lnTo>
                  <a:pt x="5040313" y="206376"/>
                </a:lnTo>
                <a:lnTo>
                  <a:pt x="5029200" y="203201"/>
                </a:lnTo>
                <a:close/>
                <a:moveTo>
                  <a:pt x="2389188" y="157163"/>
                </a:moveTo>
                <a:lnTo>
                  <a:pt x="2397126" y="184151"/>
                </a:lnTo>
                <a:lnTo>
                  <a:pt x="2381251" y="187326"/>
                </a:lnTo>
                <a:lnTo>
                  <a:pt x="2370138" y="190501"/>
                </a:lnTo>
                <a:lnTo>
                  <a:pt x="2363788" y="165101"/>
                </a:lnTo>
                <a:lnTo>
                  <a:pt x="2374900" y="161926"/>
                </a:lnTo>
                <a:close/>
                <a:moveTo>
                  <a:pt x="4927600" y="146050"/>
                </a:moveTo>
                <a:lnTo>
                  <a:pt x="4943476" y="149225"/>
                </a:lnTo>
                <a:lnTo>
                  <a:pt x="4954588" y="153988"/>
                </a:lnTo>
                <a:lnTo>
                  <a:pt x="4946651" y="179388"/>
                </a:lnTo>
                <a:lnTo>
                  <a:pt x="4935538" y="176213"/>
                </a:lnTo>
                <a:lnTo>
                  <a:pt x="4921250" y="176213"/>
                </a:lnTo>
                <a:close/>
                <a:moveTo>
                  <a:pt x="2501900" y="131763"/>
                </a:moveTo>
                <a:lnTo>
                  <a:pt x="2509838" y="157163"/>
                </a:lnTo>
                <a:lnTo>
                  <a:pt x="2505075" y="157163"/>
                </a:lnTo>
                <a:lnTo>
                  <a:pt x="2487613" y="161926"/>
                </a:lnTo>
                <a:lnTo>
                  <a:pt x="2479675" y="165101"/>
                </a:lnTo>
                <a:lnTo>
                  <a:pt x="2471738" y="134938"/>
                </a:lnTo>
                <a:lnTo>
                  <a:pt x="2479675" y="134938"/>
                </a:lnTo>
                <a:close/>
                <a:moveTo>
                  <a:pt x="4816476" y="120650"/>
                </a:moveTo>
                <a:lnTo>
                  <a:pt x="4833938" y="123825"/>
                </a:lnTo>
                <a:lnTo>
                  <a:pt x="4846638" y="127000"/>
                </a:lnTo>
                <a:lnTo>
                  <a:pt x="4838701" y="153988"/>
                </a:lnTo>
                <a:lnTo>
                  <a:pt x="4830763" y="153988"/>
                </a:lnTo>
                <a:lnTo>
                  <a:pt x="4808538" y="149225"/>
                </a:lnTo>
                <a:close/>
                <a:moveTo>
                  <a:pt x="2606675" y="104775"/>
                </a:moveTo>
                <a:lnTo>
                  <a:pt x="2614613" y="104775"/>
                </a:lnTo>
                <a:lnTo>
                  <a:pt x="2617788" y="134938"/>
                </a:lnTo>
                <a:lnTo>
                  <a:pt x="2614613" y="134938"/>
                </a:lnTo>
                <a:lnTo>
                  <a:pt x="2592387" y="138113"/>
                </a:lnTo>
                <a:lnTo>
                  <a:pt x="2584450" y="112713"/>
                </a:lnTo>
                <a:lnTo>
                  <a:pt x="2587625" y="112713"/>
                </a:lnTo>
                <a:close/>
                <a:moveTo>
                  <a:pt x="4703763" y="96838"/>
                </a:moveTo>
                <a:lnTo>
                  <a:pt x="4706938" y="96838"/>
                </a:lnTo>
                <a:lnTo>
                  <a:pt x="4729163" y="101601"/>
                </a:lnTo>
                <a:lnTo>
                  <a:pt x="4733925" y="101601"/>
                </a:lnTo>
                <a:lnTo>
                  <a:pt x="4725988" y="131763"/>
                </a:lnTo>
                <a:lnTo>
                  <a:pt x="4722813" y="131763"/>
                </a:lnTo>
                <a:lnTo>
                  <a:pt x="4699000" y="127001"/>
                </a:lnTo>
                <a:lnTo>
                  <a:pt x="4699000" y="123826"/>
                </a:lnTo>
                <a:close/>
                <a:moveTo>
                  <a:pt x="2727326" y="82550"/>
                </a:moveTo>
                <a:lnTo>
                  <a:pt x="2730501" y="112713"/>
                </a:lnTo>
                <a:lnTo>
                  <a:pt x="2722563" y="112713"/>
                </a:lnTo>
                <a:lnTo>
                  <a:pt x="2705100" y="115888"/>
                </a:lnTo>
                <a:lnTo>
                  <a:pt x="2697163" y="90488"/>
                </a:lnTo>
                <a:lnTo>
                  <a:pt x="2716213" y="85725"/>
                </a:lnTo>
                <a:close/>
                <a:moveTo>
                  <a:pt x="4591051" y="74613"/>
                </a:moveTo>
                <a:lnTo>
                  <a:pt x="4598988" y="79375"/>
                </a:lnTo>
                <a:lnTo>
                  <a:pt x="4621213" y="82550"/>
                </a:lnTo>
                <a:lnTo>
                  <a:pt x="4613276" y="109537"/>
                </a:lnTo>
                <a:lnTo>
                  <a:pt x="4591051" y="104775"/>
                </a:lnTo>
                <a:lnTo>
                  <a:pt x="4586288" y="104775"/>
                </a:lnTo>
                <a:close/>
                <a:moveTo>
                  <a:pt x="2840038" y="63500"/>
                </a:moveTo>
                <a:lnTo>
                  <a:pt x="2843213" y="93663"/>
                </a:lnTo>
                <a:lnTo>
                  <a:pt x="2832100" y="93663"/>
                </a:lnTo>
                <a:lnTo>
                  <a:pt x="2816225" y="96838"/>
                </a:lnTo>
                <a:lnTo>
                  <a:pt x="2809875" y="68263"/>
                </a:lnTo>
                <a:lnTo>
                  <a:pt x="2828925" y="68263"/>
                </a:lnTo>
                <a:close/>
                <a:moveTo>
                  <a:pt x="4478338" y="60325"/>
                </a:moveTo>
                <a:lnTo>
                  <a:pt x="4486276" y="60325"/>
                </a:lnTo>
                <a:lnTo>
                  <a:pt x="4508501" y="63500"/>
                </a:lnTo>
                <a:lnTo>
                  <a:pt x="4500564" y="90488"/>
                </a:lnTo>
                <a:lnTo>
                  <a:pt x="4481513" y="85726"/>
                </a:lnTo>
                <a:lnTo>
                  <a:pt x="4475163" y="85726"/>
                </a:lnTo>
                <a:close/>
                <a:moveTo>
                  <a:pt x="2936875" y="49213"/>
                </a:moveTo>
                <a:lnTo>
                  <a:pt x="2951163" y="49213"/>
                </a:lnTo>
                <a:lnTo>
                  <a:pt x="2955926" y="74613"/>
                </a:lnTo>
                <a:lnTo>
                  <a:pt x="2940051" y="79376"/>
                </a:lnTo>
                <a:lnTo>
                  <a:pt x="2928938" y="79376"/>
                </a:lnTo>
                <a:lnTo>
                  <a:pt x="2922588" y="52388"/>
                </a:lnTo>
                <a:close/>
                <a:moveTo>
                  <a:pt x="4365625" y="41275"/>
                </a:moveTo>
                <a:lnTo>
                  <a:pt x="4373563" y="44450"/>
                </a:lnTo>
                <a:lnTo>
                  <a:pt x="4392613" y="44450"/>
                </a:lnTo>
                <a:lnTo>
                  <a:pt x="4387851" y="74613"/>
                </a:lnTo>
                <a:lnTo>
                  <a:pt x="4368800" y="71438"/>
                </a:lnTo>
                <a:lnTo>
                  <a:pt x="4362450" y="71438"/>
                </a:lnTo>
                <a:close/>
                <a:moveTo>
                  <a:pt x="3049587" y="33338"/>
                </a:moveTo>
                <a:lnTo>
                  <a:pt x="3063875" y="33338"/>
                </a:lnTo>
                <a:lnTo>
                  <a:pt x="3068638" y="63501"/>
                </a:lnTo>
                <a:lnTo>
                  <a:pt x="3052762" y="63501"/>
                </a:lnTo>
                <a:lnTo>
                  <a:pt x="3041650" y="63501"/>
                </a:lnTo>
                <a:lnTo>
                  <a:pt x="3038475" y="38101"/>
                </a:lnTo>
                <a:close/>
                <a:moveTo>
                  <a:pt x="4249738" y="30163"/>
                </a:moveTo>
                <a:lnTo>
                  <a:pt x="4260851" y="30163"/>
                </a:lnTo>
                <a:lnTo>
                  <a:pt x="4279901" y="33338"/>
                </a:lnTo>
                <a:lnTo>
                  <a:pt x="4275139" y="60326"/>
                </a:lnTo>
                <a:lnTo>
                  <a:pt x="4257676" y="60326"/>
                </a:lnTo>
                <a:lnTo>
                  <a:pt x="4249738" y="55564"/>
                </a:lnTo>
                <a:close/>
                <a:moveTo>
                  <a:pt x="3165475" y="22225"/>
                </a:moveTo>
                <a:lnTo>
                  <a:pt x="3181351" y="22225"/>
                </a:lnTo>
                <a:lnTo>
                  <a:pt x="3181351" y="49213"/>
                </a:lnTo>
                <a:lnTo>
                  <a:pt x="3168651" y="52388"/>
                </a:lnTo>
                <a:lnTo>
                  <a:pt x="3154363" y="52388"/>
                </a:lnTo>
                <a:lnTo>
                  <a:pt x="3151188" y="26988"/>
                </a:lnTo>
                <a:close/>
                <a:moveTo>
                  <a:pt x="4137025" y="19050"/>
                </a:moveTo>
                <a:lnTo>
                  <a:pt x="4148138" y="19050"/>
                </a:lnTo>
                <a:lnTo>
                  <a:pt x="4167188" y="22226"/>
                </a:lnTo>
                <a:lnTo>
                  <a:pt x="4164013" y="49213"/>
                </a:lnTo>
                <a:lnTo>
                  <a:pt x="4144963" y="49213"/>
                </a:lnTo>
                <a:lnTo>
                  <a:pt x="4133850" y="44451"/>
                </a:lnTo>
                <a:close/>
                <a:moveTo>
                  <a:pt x="3292475" y="11113"/>
                </a:moveTo>
                <a:lnTo>
                  <a:pt x="3297238" y="41276"/>
                </a:lnTo>
                <a:lnTo>
                  <a:pt x="3281362" y="41276"/>
                </a:lnTo>
                <a:lnTo>
                  <a:pt x="3267075" y="44451"/>
                </a:lnTo>
                <a:lnTo>
                  <a:pt x="3267075" y="14288"/>
                </a:lnTo>
                <a:lnTo>
                  <a:pt x="3281362" y="14288"/>
                </a:lnTo>
                <a:close/>
                <a:moveTo>
                  <a:pt x="4021138" y="11113"/>
                </a:moveTo>
                <a:lnTo>
                  <a:pt x="4032251" y="11113"/>
                </a:lnTo>
                <a:lnTo>
                  <a:pt x="4051301" y="11113"/>
                </a:lnTo>
                <a:lnTo>
                  <a:pt x="4051301" y="41276"/>
                </a:lnTo>
                <a:lnTo>
                  <a:pt x="4027488" y="38101"/>
                </a:lnTo>
                <a:lnTo>
                  <a:pt x="4021138" y="38101"/>
                </a:lnTo>
                <a:close/>
                <a:moveTo>
                  <a:pt x="3379788" y="7938"/>
                </a:moveTo>
                <a:lnTo>
                  <a:pt x="3394075" y="7938"/>
                </a:lnTo>
                <a:lnTo>
                  <a:pt x="3409951" y="7938"/>
                </a:lnTo>
                <a:lnTo>
                  <a:pt x="3409951" y="33338"/>
                </a:lnTo>
                <a:lnTo>
                  <a:pt x="3398838" y="33338"/>
                </a:lnTo>
                <a:lnTo>
                  <a:pt x="3382963" y="38101"/>
                </a:lnTo>
                <a:close/>
                <a:moveTo>
                  <a:pt x="3908425" y="3175"/>
                </a:moveTo>
                <a:lnTo>
                  <a:pt x="3916363" y="3175"/>
                </a:lnTo>
                <a:lnTo>
                  <a:pt x="3938588" y="3175"/>
                </a:lnTo>
                <a:lnTo>
                  <a:pt x="3933826" y="33338"/>
                </a:lnTo>
                <a:lnTo>
                  <a:pt x="3911600" y="33338"/>
                </a:lnTo>
                <a:lnTo>
                  <a:pt x="3908425" y="33338"/>
                </a:lnTo>
                <a:close/>
                <a:moveTo>
                  <a:pt x="3792538" y="0"/>
                </a:moveTo>
                <a:lnTo>
                  <a:pt x="3795713" y="0"/>
                </a:lnTo>
                <a:lnTo>
                  <a:pt x="3822701" y="0"/>
                </a:lnTo>
                <a:lnTo>
                  <a:pt x="3822701" y="30163"/>
                </a:lnTo>
                <a:lnTo>
                  <a:pt x="3795713" y="30163"/>
                </a:lnTo>
                <a:lnTo>
                  <a:pt x="3792538" y="30163"/>
                </a:lnTo>
                <a:close/>
                <a:moveTo>
                  <a:pt x="3679825" y="0"/>
                </a:moveTo>
                <a:lnTo>
                  <a:pt x="3702050" y="0"/>
                </a:lnTo>
                <a:lnTo>
                  <a:pt x="3705225" y="0"/>
                </a:lnTo>
                <a:lnTo>
                  <a:pt x="3705225" y="26988"/>
                </a:lnTo>
                <a:lnTo>
                  <a:pt x="3702050" y="26988"/>
                </a:lnTo>
                <a:lnTo>
                  <a:pt x="3679825" y="26988"/>
                </a:lnTo>
                <a:close/>
                <a:moveTo>
                  <a:pt x="3608388" y="0"/>
                </a:moveTo>
                <a:lnTo>
                  <a:pt x="3630613" y="0"/>
                </a:lnTo>
                <a:lnTo>
                  <a:pt x="3638551" y="0"/>
                </a:lnTo>
                <a:lnTo>
                  <a:pt x="3638551" y="26988"/>
                </a:lnTo>
                <a:lnTo>
                  <a:pt x="3630613" y="26988"/>
                </a:lnTo>
                <a:lnTo>
                  <a:pt x="3608388" y="26988"/>
                </a:lnTo>
                <a:close/>
                <a:moveTo>
                  <a:pt x="3514725" y="0"/>
                </a:moveTo>
                <a:lnTo>
                  <a:pt x="3522663" y="0"/>
                </a:lnTo>
                <a:lnTo>
                  <a:pt x="3522663" y="30163"/>
                </a:lnTo>
                <a:lnTo>
                  <a:pt x="3514725" y="30163"/>
                </a:lnTo>
                <a:lnTo>
                  <a:pt x="3495675" y="30163"/>
                </a:lnTo>
                <a:lnTo>
                  <a:pt x="3495675" y="3175"/>
                </a:lnTo>
                <a:close/>
              </a:path>
            </a:pathLst>
          </a:custGeom>
          <a:solidFill>
            <a:srgbClr val="0066CC"/>
          </a:solidFill>
          <a:ln>
            <a:noFill/>
          </a:ln>
        </p:spPr>
        <p:txBody>
          <a:bodyPr vert="horz" wrap="square" lIns="42672" tIns="21336" rIns="42672" bIns="21336" numCol="1" anchor="t" anchorCtr="0" compatLnSpc="1"/>
          <a:lstStyle/>
          <a:p>
            <a:endParaRPr lang="zh-CN" altLang="en-US" sz="839"/>
          </a:p>
        </p:txBody>
      </p:sp>
      <p:grpSp>
        <p:nvGrpSpPr>
          <p:cNvPr id="4632" name="组合 4631"/>
          <p:cNvGrpSpPr/>
          <p:nvPr/>
        </p:nvGrpSpPr>
        <p:grpSpPr>
          <a:xfrm>
            <a:off x="5055185" y="1263274"/>
            <a:ext cx="3424157" cy="2189179"/>
            <a:chOff x="2428875" y="1082675"/>
            <a:chExt cx="7337425" cy="4691063"/>
          </a:xfrm>
          <a:solidFill>
            <a:srgbClr val="0066CC"/>
          </a:solidFill>
        </p:grpSpPr>
        <p:sp>
          <p:nvSpPr>
            <p:cNvPr id="4586" name="Freeform 503"/>
            <p:cNvSpPr>
              <a:spLocks noEditPoints="1"/>
            </p:cNvSpPr>
            <p:nvPr/>
          </p:nvSpPr>
          <p:spPr bwMode="auto">
            <a:xfrm>
              <a:off x="4738688" y="1892300"/>
              <a:ext cx="1371600" cy="1450975"/>
            </a:xfrm>
            <a:custGeom>
              <a:avLst/>
              <a:gdLst>
                <a:gd name="T0" fmla="*/ 12 w 864"/>
                <a:gd name="T1" fmla="*/ 26 h 914"/>
                <a:gd name="T2" fmla="*/ 14 w 864"/>
                <a:gd name="T3" fmla="*/ 0 h 914"/>
                <a:gd name="T4" fmla="*/ 26 w 864"/>
                <a:gd name="T5" fmla="*/ 14 h 914"/>
                <a:gd name="T6" fmla="*/ 853 w 864"/>
                <a:gd name="T7" fmla="*/ 891 h 914"/>
                <a:gd name="T8" fmla="*/ 850 w 864"/>
                <a:gd name="T9" fmla="*/ 914 h 914"/>
                <a:gd name="T10" fmla="*/ 864 w 864"/>
                <a:gd name="T11" fmla="*/ 903 h 914"/>
                <a:gd name="T12" fmla="*/ 803 w 864"/>
                <a:gd name="T13" fmla="*/ 865 h 914"/>
                <a:gd name="T14" fmla="*/ 803 w 864"/>
                <a:gd name="T15" fmla="*/ 839 h 914"/>
                <a:gd name="T16" fmla="*/ 815 w 864"/>
                <a:gd name="T17" fmla="*/ 851 h 914"/>
                <a:gd name="T18" fmla="*/ 753 w 864"/>
                <a:gd name="T19" fmla="*/ 813 h 914"/>
                <a:gd name="T20" fmla="*/ 753 w 864"/>
                <a:gd name="T21" fmla="*/ 787 h 914"/>
                <a:gd name="T22" fmla="*/ 768 w 864"/>
                <a:gd name="T23" fmla="*/ 799 h 914"/>
                <a:gd name="T24" fmla="*/ 704 w 864"/>
                <a:gd name="T25" fmla="*/ 759 h 914"/>
                <a:gd name="T26" fmla="*/ 704 w 864"/>
                <a:gd name="T27" fmla="*/ 735 h 914"/>
                <a:gd name="T28" fmla="*/ 718 w 864"/>
                <a:gd name="T29" fmla="*/ 747 h 914"/>
                <a:gd name="T30" fmla="*/ 654 w 864"/>
                <a:gd name="T31" fmla="*/ 707 h 914"/>
                <a:gd name="T32" fmla="*/ 657 w 864"/>
                <a:gd name="T33" fmla="*/ 681 h 914"/>
                <a:gd name="T34" fmla="*/ 668 w 864"/>
                <a:gd name="T35" fmla="*/ 695 h 914"/>
                <a:gd name="T36" fmla="*/ 605 w 864"/>
                <a:gd name="T37" fmla="*/ 655 h 914"/>
                <a:gd name="T38" fmla="*/ 607 w 864"/>
                <a:gd name="T39" fmla="*/ 629 h 914"/>
                <a:gd name="T40" fmla="*/ 619 w 864"/>
                <a:gd name="T41" fmla="*/ 643 h 914"/>
                <a:gd name="T42" fmla="*/ 555 w 864"/>
                <a:gd name="T43" fmla="*/ 603 h 914"/>
                <a:gd name="T44" fmla="*/ 557 w 864"/>
                <a:gd name="T45" fmla="*/ 577 h 914"/>
                <a:gd name="T46" fmla="*/ 569 w 864"/>
                <a:gd name="T47" fmla="*/ 591 h 914"/>
                <a:gd name="T48" fmla="*/ 508 w 864"/>
                <a:gd name="T49" fmla="*/ 551 h 914"/>
                <a:gd name="T50" fmla="*/ 508 w 864"/>
                <a:gd name="T51" fmla="*/ 525 h 914"/>
                <a:gd name="T52" fmla="*/ 520 w 864"/>
                <a:gd name="T53" fmla="*/ 537 h 914"/>
                <a:gd name="T54" fmla="*/ 458 w 864"/>
                <a:gd name="T55" fmla="*/ 496 h 914"/>
                <a:gd name="T56" fmla="*/ 458 w 864"/>
                <a:gd name="T57" fmla="*/ 473 h 914"/>
                <a:gd name="T58" fmla="*/ 470 w 864"/>
                <a:gd name="T59" fmla="*/ 485 h 914"/>
                <a:gd name="T60" fmla="*/ 409 w 864"/>
                <a:gd name="T61" fmla="*/ 444 h 914"/>
                <a:gd name="T62" fmla="*/ 409 w 864"/>
                <a:gd name="T63" fmla="*/ 421 h 914"/>
                <a:gd name="T64" fmla="*/ 420 w 864"/>
                <a:gd name="T65" fmla="*/ 433 h 914"/>
                <a:gd name="T66" fmla="*/ 359 w 864"/>
                <a:gd name="T67" fmla="*/ 392 h 914"/>
                <a:gd name="T68" fmla="*/ 359 w 864"/>
                <a:gd name="T69" fmla="*/ 366 h 914"/>
                <a:gd name="T70" fmla="*/ 371 w 864"/>
                <a:gd name="T71" fmla="*/ 381 h 914"/>
                <a:gd name="T72" fmla="*/ 309 w 864"/>
                <a:gd name="T73" fmla="*/ 340 h 914"/>
                <a:gd name="T74" fmla="*/ 309 w 864"/>
                <a:gd name="T75" fmla="*/ 314 h 914"/>
                <a:gd name="T76" fmla="*/ 321 w 864"/>
                <a:gd name="T77" fmla="*/ 329 h 914"/>
                <a:gd name="T78" fmla="*/ 260 w 864"/>
                <a:gd name="T79" fmla="*/ 289 h 914"/>
                <a:gd name="T80" fmla="*/ 260 w 864"/>
                <a:gd name="T81" fmla="*/ 263 h 914"/>
                <a:gd name="T82" fmla="*/ 274 w 864"/>
                <a:gd name="T83" fmla="*/ 277 h 914"/>
                <a:gd name="T84" fmla="*/ 210 w 864"/>
                <a:gd name="T85" fmla="*/ 237 h 914"/>
                <a:gd name="T86" fmla="*/ 210 w 864"/>
                <a:gd name="T87" fmla="*/ 211 h 914"/>
                <a:gd name="T88" fmla="*/ 224 w 864"/>
                <a:gd name="T89" fmla="*/ 222 h 914"/>
                <a:gd name="T90" fmla="*/ 161 w 864"/>
                <a:gd name="T91" fmla="*/ 182 h 914"/>
                <a:gd name="T92" fmla="*/ 163 w 864"/>
                <a:gd name="T93" fmla="*/ 159 h 914"/>
                <a:gd name="T94" fmla="*/ 175 w 864"/>
                <a:gd name="T95" fmla="*/ 170 h 914"/>
                <a:gd name="T96" fmla="*/ 111 w 864"/>
                <a:gd name="T97" fmla="*/ 130 h 914"/>
                <a:gd name="T98" fmla="*/ 113 w 864"/>
                <a:gd name="T99" fmla="*/ 104 h 914"/>
                <a:gd name="T100" fmla="*/ 125 w 864"/>
                <a:gd name="T101" fmla="*/ 118 h 914"/>
                <a:gd name="T102" fmla="*/ 61 w 864"/>
                <a:gd name="T103" fmla="*/ 78 h 914"/>
                <a:gd name="T104" fmla="*/ 64 w 864"/>
                <a:gd name="T105" fmla="*/ 5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4" h="914">
                  <a:moveTo>
                    <a:pt x="26" y="14"/>
                  </a:moveTo>
                  <a:lnTo>
                    <a:pt x="12" y="26"/>
                  </a:lnTo>
                  <a:lnTo>
                    <a:pt x="0" y="12"/>
                  </a:lnTo>
                  <a:lnTo>
                    <a:pt x="14" y="0"/>
                  </a:lnTo>
                  <a:lnTo>
                    <a:pt x="26" y="14"/>
                  </a:lnTo>
                  <a:lnTo>
                    <a:pt x="26" y="14"/>
                  </a:lnTo>
                  <a:close/>
                  <a:moveTo>
                    <a:pt x="864" y="903"/>
                  </a:moveTo>
                  <a:lnTo>
                    <a:pt x="853" y="891"/>
                  </a:lnTo>
                  <a:lnTo>
                    <a:pt x="841" y="903"/>
                  </a:lnTo>
                  <a:lnTo>
                    <a:pt x="850" y="914"/>
                  </a:lnTo>
                  <a:lnTo>
                    <a:pt x="864" y="903"/>
                  </a:lnTo>
                  <a:lnTo>
                    <a:pt x="864" y="903"/>
                  </a:lnTo>
                  <a:close/>
                  <a:moveTo>
                    <a:pt x="815" y="851"/>
                  </a:moveTo>
                  <a:lnTo>
                    <a:pt x="803" y="865"/>
                  </a:lnTo>
                  <a:lnTo>
                    <a:pt x="791" y="851"/>
                  </a:lnTo>
                  <a:lnTo>
                    <a:pt x="803" y="839"/>
                  </a:lnTo>
                  <a:lnTo>
                    <a:pt x="815" y="851"/>
                  </a:lnTo>
                  <a:lnTo>
                    <a:pt x="815" y="851"/>
                  </a:lnTo>
                  <a:close/>
                  <a:moveTo>
                    <a:pt x="768" y="799"/>
                  </a:moveTo>
                  <a:lnTo>
                    <a:pt x="753" y="813"/>
                  </a:lnTo>
                  <a:lnTo>
                    <a:pt x="742" y="799"/>
                  </a:lnTo>
                  <a:lnTo>
                    <a:pt x="753" y="787"/>
                  </a:lnTo>
                  <a:lnTo>
                    <a:pt x="768" y="799"/>
                  </a:lnTo>
                  <a:lnTo>
                    <a:pt x="768" y="799"/>
                  </a:lnTo>
                  <a:close/>
                  <a:moveTo>
                    <a:pt x="718" y="747"/>
                  </a:moveTo>
                  <a:lnTo>
                    <a:pt x="704" y="759"/>
                  </a:lnTo>
                  <a:lnTo>
                    <a:pt x="692" y="747"/>
                  </a:lnTo>
                  <a:lnTo>
                    <a:pt x="704" y="735"/>
                  </a:lnTo>
                  <a:lnTo>
                    <a:pt x="718" y="747"/>
                  </a:lnTo>
                  <a:lnTo>
                    <a:pt x="718" y="747"/>
                  </a:lnTo>
                  <a:close/>
                  <a:moveTo>
                    <a:pt x="668" y="695"/>
                  </a:moveTo>
                  <a:lnTo>
                    <a:pt x="654" y="707"/>
                  </a:lnTo>
                  <a:lnTo>
                    <a:pt x="642" y="695"/>
                  </a:lnTo>
                  <a:lnTo>
                    <a:pt x="657" y="681"/>
                  </a:lnTo>
                  <a:lnTo>
                    <a:pt x="668" y="695"/>
                  </a:lnTo>
                  <a:lnTo>
                    <a:pt x="668" y="695"/>
                  </a:lnTo>
                  <a:close/>
                  <a:moveTo>
                    <a:pt x="619" y="643"/>
                  </a:moveTo>
                  <a:lnTo>
                    <a:pt x="605" y="655"/>
                  </a:lnTo>
                  <a:lnTo>
                    <a:pt x="593" y="640"/>
                  </a:lnTo>
                  <a:lnTo>
                    <a:pt x="607" y="629"/>
                  </a:lnTo>
                  <a:lnTo>
                    <a:pt x="619" y="643"/>
                  </a:lnTo>
                  <a:lnTo>
                    <a:pt x="619" y="643"/>
                  </a:lnTo>
                  <a:close/>
                  <a:moveTo>
                    <a:pt x="569" y="591"/>
                  </a:moveTo>
                  <a:lnTo>
                    <a:pt x="555" y="603"/>
                  </a:lnTo>
                  <a:lnTo>
                    <a:pt x="543" y="589"/>
                  </a:lnTo>
                  <a:lnTo>
                    <a:pt x="557" y="577"/>
                  </a:lnTo>
                  <a:lnTo>
                    <a:pt x="569" y="591"/>
                  </a:lnTo>
                  <a:lnTo>
                    <a:pt x="569" y="591"/>
                  </a:lnTo>
                  <a:close/>
                  <a:moveTo>
                    <a:pt x="520" y="537"/>
                  </a:moveTo>
                  <a:lnTo>
                    <a:pt x="508" y="551"/>
                  </a:lnTo>
                  <a:lnTo>
                    <a:pt x="494" y="537"/>
                  </a:lnTo>
                  <a:lnTo>
                    <a:pt x="508" y="525"/>
                  </a:lnTo>
                  <a:lnTo>
                    <a:pt x="520" y="537"/>
                  </a:lnTo>
                  <a:lnTo>
                    <a:pt x="520" y="537"/>
                  </a:lnTo>
                  <a:close/>
                  <a:moveTo>
                    <a:pt x="470" y="485"/>
                  </a:moveTo>
                  <a:lnTo>
                    <a:pt x="458" y="496"/>
                  </a:lnTo>
                  <a:lnTo>
                    <a:pt x="444" y="485"/>
                  </a:lnTo>
                  <a:lnTo>
                    <a:pt x="458" y="473"/>
                  </a:lnTo>
                  <a:lnTo>
                    <a:pt x="470" y="485"/>
                  </a:lnTo>
                  <a:lnTo>
                    <a:pt x="470" y="485"/>
                  </a:lnTo>
                  <a:close/>
                  <a:moveTo>
                    <a:pt x="420" y="433"/>
                  </a:moveTo>
                  <a:lnTo>
                    <a:pt x="409" y="444"/>
                  </a:lnTo>
                  <a:lnTo>
                    <a:pt x="394" y="433"/>
                  </a:lnTo>
                  <a:lnTo>
                    <a:pt x="409" y="421"/>
                  </a:lnTo>
                  <a:lnTo>
                    <a:pt x="420" y="433"/>
                  </a:lnTo>
                  <a:lnTo>
                    <a:pt x="420" y="433"/>
                  </a:lnTo>
                  <a:close/>
                  <a:moveTo>
                    <a:pt x="371" y="381"/>
                  </a:moveTo>
                  <a:lnTo>
                    <a:pt x="359" y="392"/>
                  </a:lnTo>
                  <a:lnTo>
                    <a:pt x="347" y="381"/>
                  </a:lnTo>
                  <a:lnTo>
                    <a:pt x="359" y="366"/>
                  </a:lnTo>
                  <a:lnTo>
                    <a:pt x="371" y="381"/>
                  </a:lnTo>
                  <a:lnTo>
                    <a:pt x="371" y="381"/>
                  </a:lnTo>
                  <a:close/>
                  <a:moveTo>
                    <a:pt x="321" y="329"/>
                  </a:moveTo>
                  <a:lnTo>
                    <a:pt x="309" y="340"/>
                  </a:lnTo>
                  <a:lnTo>
                    <a:pt x="298" y="326"/>
                  </a:lnTo>
                  <a:lnTo>
                    <a:pt x="309" y="314"/>
                  </a:lnTo>
                  <a:lnTo>
                    <a:pt x="321" y="329"/>
                  </a:lnTo>
                  <a:lnTo>
                    <a:pt x="321" y="329"/>
                  </a:lnTo>
                  <a:close/>
                  <a:moveTo>
                    <a:pt x="274" y="277"/>
                  </a:moveTo>
                  <a:lnTo>
                    <a:pt x="260" y="289"/>
                  </a:lnTo>
                  <a:lnTo>
                    <a:pt x="248" y="274"/>
                  </a:lnTo>
                  <a:lnTo>
                    <a:pt x="260" y="263"/>
                  </a:lnTo>
                  <a:lnTo>
                    <a:pt x="274" y="277"/>
                  </a:lnTo>
                  <a:lnTo>
                    <a:pt x="274" y="277"/>
                  </a:lnTo>
                  <a:close/>
                  <a:moveTo>
                    <a:pt x="224" y="222"/>
                  </a:moveTo>
                  <a:lnTo>
                    <a:pt x="210" y="237"/>
                  </a:lnTo>
                  <a:lnTo>
                    <a:pt x="198" y="222"/>
                  </a:lnTo>
                  <a:lnTo>
                    <a:pt x="210" y="211"/>
                  </a:lnTo>
                  <a:lnTo>
                    <a:pt x="224" y="222"/>
                  </a:lnTo>
                  <a:lnTo>
                    <a:pt x="224" y="222"/>
                  </a:lnTo>
                  <a:close/>
                  <a:moveTo>
                    <a:pt x="175" y="170"/>
                  </a:moveTo>
                  <a:lnTo>
                    <a:pt x="161" y="182"/>
                  </a:lnTo>
                  <a:lnTo>
                    <a:pt x="149" y="170"/>
                  </a:lnTo>
                  <a:lnTo>
                    <a:pt x="163" y="159"/>
                  </a:lnTo>
                  <a:lnTo>
                    <a:pt x="175" y="170"/>
                  </a:lnTo>
                  <a:lnTo>
                    <a:pt x="175" y="170"/>
                  </a:lnTo>
                  <a:close/>
                  <a:moveTo>
                    <a:pt x="125" y="118"/>
                  </a:moveTo>
                  <a:lnTo>
                    <a:pt x="111" y="130"/>
                  </a:lnTo>
                  <a:lnTo>
                    <a:pt x="99" y="118"/>
                  </a:lnTo>
                  <a:lnTo>
                    <a:pt x="113" y="104"/>
                  </a:lnTo>
                  <a:lnTo>
                    <a:pt x="125" y="118"/>
                  </a:lnTo>
                  <a:lnTo>
                    <a:pt x="125" y="118"/>
                  </a:lnTo>
                  <a:close/>
                  <a:moveTo>
                    <a:pt x="76" y="66"/>
                  </a:moveTo>
                  <a:lnTo>
                    <a:pt x="61" y="78"/>
                  </a:lnTo>
                  <a:lnTo>
                    <a:pt x="50" y="64"/>
                  </a:lnTo>
                  <a:lnTo>
                    <a:pt x="64" y="52"/>
                  </a:lnTo>
                  <a:lnTo>
                    <a:pt x="76" y="6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87" name="Freeform 504"/>
            <p:cNvSpPr>
              <a:spLocks noEditPoints="1"/>
            </p:cNvSpPr>
            <p:nvPr/>
          </p:nvSpPr>
          <p:spPr bwMode="auto">
            <a:xfrm>
              <a:off x="6170613" y="2343150"/>
              <a:ext cx="2249488" cy="971550"/>
            </a:xfrm>
            <a:custGeom>
              <a:avLst/>
              <a:gdLst>
                <a:gd name="T0" fmla="*/ 1410 w 1417"/>
                <a:gd name="T1" fmla="*/ 0 h 612"/>
                <a:gd name="T2" fmla="*/ 1401 w 1417"/>
                <a:gd name="T3" fmla="*/ 23 h 612"/>
                <a:gd name="T4" fmla="*/ 17 w 1417"/>
                <a:gd name="T5" fmla="*/ 588 h 612"/>
                <a:gd name="T6" fmla="*/ 7 w 1417"/>
                <a:gd name="T7" fmla="*/ 612 h 612"/>
                <a:gd name="T8" fmla="*/ 83 w 1417"/>
                <a:gd name="T9" fmla="*/ 560 h 612"/>
                <a:gd name="T10" fmla="*/ 73 w 1417"/>
                <a:gd name="T11" fmla="*/ 583 h 612"/>
                <a:gd name="T12" fmla="*/ 149 w 1417"/>
                <a:gd name="T13" fmla="*/ 531 h 612"/>
                <a:gd name="T14" fmla="*/ 140 w 1417"/>
                <a:gd name="T15" fmla="*/ 555 h 612"/>
                <a:gd name="T16" fmla="*/ 218 w 1417"/>
                <a:gd name="T17" fmla="*/ 503 h 612"/>
                <a:gd name="T18" fmla="*/ 206 w 1417"/>
                <a:gd name="T19" fmla="*/ 527 h 612"/>
                <a:gd name="T20" fmla="*/ 284 w 1417"/>
                <a:gd name="T21" fmla="*/ 477 h 612"/>
                <a:gd name="T22" fmla="*/ 274 w 1417"/>
                <a:gd name="T23" fmla="*/ 501 h 612"/>
                <a:gd name="T24" fmla="*/ 350 w 1417"/>
                <a:gd name="T25" fmla="*/ 449 h 612"/>
                <a:gd name="T26" fmla="*/ 340 w 1417"/>
                <a:gd name="T27" fmla="*/ 472 h 612"/>
                <a:gd name="T28" fmla="*/ 416 w 1417"/>
                <a:gd name="T29" fmla="*/ 420 h 612"/>
                <a:gd name="T30" fmla="*/ 406 w 1417"/>
                <a:gd name="T31" fmla="*/ 444 h 612"/>
                <a:gd name="T32" fmla="*/ 482 w 1417"/>
                <a:gd name="T33" fmla="*/ 392 h 612"/>
                <a:gd name="T34" fmla="*/ 473 w 1417"/>
                <a:gd name="T35" fmla="*/ 416 h 612"/>
                <a:gd name="T36" fmla="*/ 548 w 1417"/>
                <a:gd name="T37" fmla="*/ 364 h 612"/>
                <a:gd name="T38" fmla="*/ 539 w 1417"/>
                <a:gd name="T39" fmla="*/ 387 h 612"/>
                <a:gd name="T40" fmla="*/ 614 w 1417"/>
                <a:gd name="T41" fmla="*/ 335 h 612"/>
                <a:gd name="T42" fmla="*/ 605 w 1417"/>
                <a:gd name="T43" fmla="*/ 359 h 612"/>
                <a:gd name="T44" fmla="*/ 680 w 1417"/>
                <a:gd name="T45" fmla="*/ 307 h 612"/>
                <a:gd name="T46" fmla="*/ 671 w 1417"/>
                <a:gd name="T47" fmla="*/ 330 h 612"/>
                <a:gd name="T48" fmla="*/ 747 w 1417"/>
                <a:gd name="T49" fmla="*/ 279 h 612"/>
                <a:gd name="T50" fmla="*/ 737 w 1417"/>
                <a:gd name="T51" fmla="*/ 302 h 612"/>
                <a:gd name="T52" fmla="*/ 813 w 1417"/>
                <a:gd name="T53" fmla="*/ 253 h 612"/>
                <a:gd name="T54" fmla="*/ 803 w 1417"/>
                <a:gd name="T55" fmla="*/ 276 h 612"/>
                <a:gd name="T56" fmla="*/ 879 w 1417"/>
                <a:gd name="T57" fmla="*/ 224 h 612"/>
                <a:gd name="T58" fmla="*/ 869 w 1417"/>
                <a:gd name="T59" fmla="*/ 248 h 612"/>
                <a:gd name="T60" fmla="*/ 945 w 1417"/>
                <a:gd name="T61" fmla="*/ 196 h 612"/>
                <a:gd name="T62" fmla="*/ 936 w 1417"/>
                <a:gd name="T63" fmla="*/ 219 h 612"/>
                <a:gd name="T64" fmla="*/ 1011 w 1417"/>
                <a:gd name="T65" fmla="*/ 167 h 612"/>
                <a:gd name="T66" fmla="*/ 1002 w 1417"/>
                <a:gd name="T67" fmla="*/ 191 h 612"/>
                <a:gd name="T68" fmla="*/ 1077 w 1417"/>
                <a:gd name="T69" fmla="*/ 139 h 612"/>
                <a:gd name="T70" fmla="*/ 1068 w 1417"/>
                <a:gd name="T71" fmla="*/ 163 h 612"/>
                <a:gd name="T72" fmla="*/ 1143 w 1417"/>
                <a:gd name="T73" fmla="*/ 111 h 612"/>
                <a:gd name="T74" fmla="*/ 1134 w 1417"/>
                <a:gd name="T75" fmla="*/ 134 h 612"/>
                <a:gd name="T76" fmla="*/ 1212 w 1417"/>
                <a:gd name="T77" fmla="*/ 82 h 612"/>
                <a:gd name="T78" fmla="*/ 1200 w 1417"/>
                <a:gd name="T79" fmla="*/ 106 h 612"/>
                <a:gd name="T80" fmla="*/ 1278 w 1417"/>
                <a:gd name="T81" fmla="*/ 54 h 612"/>
                <a:gd name="T82" fmla="*/ 1269 w 1417"/>
                <a:gd name="T83" fmla="*/ 78 h 612"/>
                <a:gd name="T84" fmla="*/ 1344 w 1417"/>
                <a:gd name="T85" fmla="*/ 28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17" h="612">
                  <a:moveTo>
                    <a:pt x="1401" y="23"/>
                  </a:moveTo>
                  <a:lnTo>
                    <a:pt x="1394" y="7"/>
                  </a:lnTo>
                  <a:lnTo>
                    <a:pt x="1410" y="0"/>
                  </a:lnTo>
                  <a:lnTo>
                    <a:pt x="1417" y="16"/>
                  </a:lnTo>
                  <a:lnTo>
                    <a:pt x="1401" y="23"/>
                  </a:lnTo>
                  <a:lnTo>
                    <a:pt x="1401" y="23"/>
                  </a:lnTo>
                  <a:close/>
                  <a:moveTo>
                    <a:pt x="7" y="612"/>
                  </a:moveTo>
                  <a:lnTo>
                    <a:pt x="0" y="595"/>
                  </a:lnTo>
                  <a:lnTo>
                    <a:pt x="17" y="588"/>
                  </a:lnTo>
                  <a:lnTo>
                    <a:pt x="24" y="604"/>
                  </a:lnTo>
                  <a:lnTo>
                    <a:pt x="7" y="612"/>
                  </a:lnTo>
                  <a:lnTo>
                    <a:pt x="7" y="612"/>
                  </a:lnTo>
                  <a:close/>
                  <a:moveTo>
                    <a:pt x="73" y="583"/>
                  </a:moveTo>
                  <a:lnTo>
                    <a:pt x="66" y="567"/>
                  </a:lnTo>
                  <a:lnTo>
                    <a:pt x="83" y="560"/>
                  </a:lnTo>
                  <a:lnTo>
                    <a:pt x="90" y="576"/>
                  </a:lnTo>
                  <a:lnTo>
                    <a:pt x="73" y="583"/>
                  </a:lnTo>
                  <a:lnTo>
                    <a:pt x="73" y="583"/>
                  </a:lnTo>
                  <a:close/>
                  <a:moveTo>
                    <a:pt x="140" y="555"/>
                  </a:moveTo>
                  <a:lnTo>
                    <a:pt x="132" y="538"/>
                  </a:lnTo>
                  <a:lnTo>
                    <a:pt x="149" y="531"/>
                  </a:lnTo>
                  <a:lnTo>
                    <a:pt x="156" y="548"/>
                  </a:lnTo>
                  <a:lnTo>
                    <a:pt x="140" y="555"/>
                  </a:lnTo>
                  <a:lnTo>
                    <a:pt x="140" y="555"/>
                  </a:lnTo>
                  <a:close/>
                  <a:moveTo>
                    <a:pt x="206" y="527"/>
                  </a:moveTo>
                  <a:lnTo>
                    <a:pt x="199" y="510"/>
                  </a:lnTo>
                  <a:lnTo>
                    <a:pt x="218" y="503"/>
                  </a:lnTo>
                  <a:lnTo>
                    <a:pt x="222" y="519"/>
                  </a:lnTo>
                  <a:lnTo>
                    <a:pt x="206" y="527"/>
                  </a:lnTo>
                  <a:lnTo>
                    <a:pt x="206" y="527"/>
                  </a:lnTo>
                  <a:close/>
                  <a:moveTo>
                    <a:pt x="274" y="501"/>
                  </a:moveTo>
                  <a:lnTo>
                    <a:pt x="267" y="484"/>
                  </a:lnTo>
                  <a:lnTo>
                    <a:pt x="284" y="477"/>
                  </a:lnTo>
                  <a:lnTo>
                    <a:pt x="291" y="493"/>
                  </a:lnTo>
                  <a:lnTo>
                    <a:pt x="274" y="501"/>
                  </a:lnTo>
                  <a:lnTo>
                    <a:pt x="274" y="501"/>
                  </a:lnTo>
                  <a:close/>
                  <a:moveTo>
                    <a:pt x="340" y="472"/>
                  </a:moveTo>
                  <a:lnTo>
                    <a:pt x="333" y="456"/>
                  </a:lnTo>
                  <a:lnTo>
                    <a:pt x="350" y="449"/>
                  </a:lnTo>
                  <a:lnTo>
                    <a:pt x="357" y="465"/>
                  </a:lnTo>
                  <a:lnTo>
                    <a:pt x="340" y="472"/>
                  </a:lnTo>
                  <a:lnTo>
                    <a:pt x="340" y="472"/>
                  </a:lnTo>
                  <a:close/>
                  <a:moveTo>
                    <a:pt x="406" y="444"/>
                  </a:moveTo>
                  <a:lnTo>
                    <a:pt x="399" y="427"/>
                  </a:lnTo>
                  <a:lnTo>
                    <a:pt x="416" y="420"/>
                  </a:lnTo>
                  <a:lnTo>
                    <a:pt x="423" y="437"/>
                  </a:lnTo>
                  <a:lnTo>
                    <a:pt x="406" y="444"/>
                  </a:lnTo>
                  <a:lnTo>
                    <a:pt x="406" y="444"/>
                  </a:lnTo>
                  <a:close/>
                  <a:moveTo>
                    <a:pt x="473" y="416"/>
                  </a:moveTo>
                  <a:lnTo>
                    <a:pt x="466" y="399"/>
                  </a:lnTo>
                  <a:lnTo>
                    <a:pt x="482" y="392"/>
                  </a:lnTo>
                  <a:lnTo>
                    <a:pt x="489" y="408"/>
                  </a:lnTo>
                  <a:lnTo>
                    <a:pt x="473" y="416"/>
                  </a:lnTo>
                  <a:lnTo>
                    <a:pt x="473" y="416"/>
                  </a:lnTo>
                  <a:close/>
                  <a:moveTo>
                    <a:pt x="539" y="387"/>
                  </a:moveTo>
                  <a:lnTo>
                    <a:pt x="532" y="371"/>
                  </a:lnTo>
                  <a:lnTo>
                    <a:pt x="548" y="364"/>
                  </a:lnTo>
                  <a:lnTo>
                    <a:pt x="555" y="380"/>
                  </a:lnTo>
                  <a:lnTo>
                    <a:pt x="539" y="387"/>
                  </a:lnTo>
                  <a:lnTo>
                    <a:pt x="539" y="387"/>
                  </a:lnTo>
                  <a:close/>
                  <a:moveTo>
                    <a:pt x="605" y="359"/>
                  </a:moveTo>
                  <a:lnTo>
                    <a:pt x="598" y="342"/>
                  </a:lnTo>
                  <a:lnTo>
                    <a:pt x="614" y="335"/>
                  </a:lnTo>
                  <a:lnTo>
                    <a:pt x="621" y="352"/>
                  </a:lnTo>
                  <a:lnTo>
                    <a:pt x="605" y="359"/>
                  </a:lnTo>
                  <a:lnTo>
                    <a:pt x="605" y="359"/>
                  </a:lnTo>
                  <a:close/>
                  <a:moveTo>
                    <a:pt x="671" y="330"/>
                  </a:moveTo>
                  <a:lnTo>
                    <a:pt x="664" y="314"/>
                  </a:lnTo>
                  <a:lnTo>
                    <a:pt x="680" y="307"/>
                  </a:lnTo>
                  <a:lnTo>
                    <a:pt x="688" y="323"/>
                  </a:lnTo>
                  <a:lnTo>
                    <a:pt x="671" y="330"/>
                  </a:lnTo>
                  <a:lnTo>
                    <a:pt x="671" y="330"/>
                  </a:lnTo>
                  <a:close/>
                  <a:moveTo>
                    <a:pt x="737" y="302"/>
                  </a:moveTo>
                  <a:lnTo>
                    <a:pt x="730" y="286"/>
                  </a:lnTo>
                  <a:lnTo>
                    <a:pt x="747" y="279"/>
                  </a:lnTo>
                  <a:lnTo>
                    <a:pt x="754" y="295"/>
                  </a:lnTo>
                  <a:lnTo>
                    <a:pt x="737" y="302"/>
                  </a:lnTo>
                  <a:lnTo>
                    <a:pt x="737" y="302"/>
                  </a:lnTo>
                  <a:close/>
                  <a:moveTo>
                    <a:pt x="803" y="276"/>
                  </a:moveTo>
                  <a:lnTo>
                    <a:pt x="796" y="260"/>
                  </a:lnTo>
                  <a:lnTo>
                    <a:pt x="813" y="253"/>
                  </a:lnTo>
                  <a:lnTo>
                    <a:pt x="820" y="269"/>
                  </a:lnTo>
                  <a:lnTo>
                    <a:pt x="803" y="276"/>
                  </a:lnTo>
                  <a:lnTo>
                    <a:pt x="803" y="276"/>
                  </a:lnTo>
                  <a:close/>
                  <a:moveTo>
                    <a:pt x="869" y="248"/>
                  </a:moveTo>
                  <a:lnTo>
                    <a:pt x="862" y="231"/>
                  </a:lnTo>
                  <a:lnTo>
                    <a:pt x="879" y="224"/>
                  </a:lnTo>
                  <a:lnTo>
                    <a:pt x="886" y="241"/>
                  </a:lnTo>
                  <a:lnTo>
                    <a:pt x="869" y="248"/>
                  </a:lnTo>
                  <a:lnTo>
                    <a:pt x="869" y="248"/>
                  </a:lnTo>
                  <a:close/>
                  <a:moveTo>
                    <a:pt x="936" y="219"/>
                  </a:moveTo>
                  <a:lnTo>
                    <a:pt x="928" y="203"/>
                  </a:lnTo>
                  <a:lnTo>
                    <a:pt x="945" y="196"/>
                  </a:lnTo>
                  <a:lnTo>
                    <a:pt x="952" y="212"/>
                  </a:lnTo>
                  <a:lnTo>
                    <a:pt x="936" y="219"/>
                  </a:lnTo>
                  <a:lnTo>
                    <a:pt x="936" y="219"/>
                  </a:lnTo>
                  <a:close/>
                  <a:moveTo>
                    <a:pt x="1002" y="191"/>
                  </a:moveTo>
                  <a:lnTo>
                    <a:pt x="995" y="175"/>
                  </a:lnTo>
                  <a:lnTo>
                    <a:pt x="1011" y="167"/>
                  </a:lnTo>
                  <a:lnTo>
                    <a:pt x="1018" y="184"/>
                  </a:lnTo>
                  <a:lnTo>
                    <a:pt x="1002" y="191"/>
                  </a:lnTo>
                  <a:lnTo>
                    <a:pt x="1002" y="191"/>
                  </a:lnTo>
                  <a:close/>
                  <a:moveTo>
                    <a:pt x="1068" y="163"/>
                  </a:moveTo>
                  <a:lnTo>
                    <a:pt x="1061" y="146"/>
                  </a:lnTo>
                  <a:lnTo>
                    <a:pt x="1077" y="139"/>
                  </a:lnTo>
                  <a:lnTo>
                    <a:pt x="1084" y="156"/>
                  </a:lnTo>
                  <a:lnTo>
                    <a:pt x="1068" y="163"/>
                  </a:lnTo>
                  <a:lnTo>
                    <a:pt x="1068" y="163"/>
                  </a:lnTo>
                  <a:close/>
                  <a:moveTo>
                    <a:pt x="1134" y="134"/>
                  </a:moveTo>
                  <a:lnTo>
                    <a:pt x="1127" y="118"/>
                  </a:lnTo>
                  <a:lnTo>
                    <a:pt x="1143" y="111"/>
                  </a:lnTo>
                  <a:lnTo>
                    <a:pt x="1150" y="127"/>
                  </a:lnTo>
                  <a:lnTo>
                    <a:pt x="1134" y="134"/>
                  </a:lnTo>
                  <a:lnTo>
                    <a:pt x="1134" y="134"/>
                  </a:lnTo>
                  <a:close/>
                  <a:moveTo>
                    <a:pt x="1200" y="106"/>
                  </a:moveTo>
                  <a:lnTo>
                    <a:pt x="1193" y="90"/>
                  </a:lnTo>
                  <a:lnTo>
                    <a:pt x="1212" y="82"/>
                  </a:lnTo>
                  <a:lnTo>
                    <a:pt x="1217" y="99"/>
                  </a:lnTo>
                  <a:lnTo>
                    <a:pt x="1200" y="106"/>
                  </a:lnTo>
                  <a:lnTo>
                    <a:pt x="1200" y="106"/>
                  </a:lnTo>
                  <a:close/>
                  <a:moveTo>
                    <a:pt x="1269" y="78"/>
                  </a:moveTo>
                  <a:lnTo>
                    <a:pt x="1261" y="61"/>
                  </a:lnTo>
                  <a:lnTo>
                    <a:pt x="1278" y="54"/>
                  </a:lnTo>
                  <a:lnTo>
                    <a:pt x="1285" y="71"/>
                  </a:lnTo>
                  <a:lnTo>
                    <a:pt x="1269" y="78"/>
                  </a:lnTo>
                  <a:lnTo>
                    <a:pt x="1269" y="78"/>
                  </a:lnTo>
                  <a:close/>
                  <a:moveTo>
                    <a:pt x="1335" y="52"/>
                  </a:moveTo>
                  <a:lnTo>
                    <a:pt x="1328" y="35"/>
                  </a:lnTo>
                  <a:lnTo>
                    <a:pt x="1344" y="28"/>
                  </a:lnTo>
                  <a:lnTo>
                    <a:pt x="1351" y="45"/>
                  </a:lnTo>
                  <a:lnTo>
                    <a:pt x="1335" y="5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88" name="Freeform 505"/>
            <p:cNvSpPr>
              <a:spLocks noEditPoints="1"/>
            </p:cNvSpPr>
            <p:nvPr/>
          </p:nvSpPr>
          <p:spPr bwMode="auto">
            <a:xfrm>
              <a:off x="3717925" y="3328988"/>
              <a:ext cx="2347913" cy="679450"/>
            </a:xfrm>
            <a:custGeom>
              <a:avLst/>
              <a:gdLst>
                <a:gd name="T0" fmla="*/ 5 w 1479"/>
                <a:gd name="T1" fmla="*/ 428 h 428"/>
                <a:gd name="T2" fmla="*/ 19 w 1479"/>
                <a:gd name="T3" fmla="*/ 406 h 428"/>
                <a:gd name="T4" fmla="*/ 1463 w 1479"/>
                <a:gd name="T5" fmla="*/ 24 h 428"/>
                <a:gd name="T6" fmla="*/ 1474 w 1479"/>
                <a:gd name="T7" fmla="*/ 0 h 428"/>
                <a:gd name="T8" fmla="*/ 1394 w 1479"/>
                <a:gd name="T9" fmla="*/ 43 h 428"/>
                <a:gd name="T10" fmla="*/ 1406 w 1479"/>
                <a:gd name="T11" fmla="*/ 21 h 428"/>
                <a:gd name="T12" fmla="*/ 1323 w 1479"/>
                <a:gd name="T13" fmla="*/ 61 h 428"/>
                <a:gd name="T14" fmla="*/ 1337 w 1479"/>
                <a:gd name="T15" fmla="*/ 40 h 428"/>
                <a:gd name="T16" fmla="*/ 1255 w 1479"/>
                <a:gd name="T17" fmla="*/ 80 h 428"/>
                <a:gd name="T18" fmla="*/ 1266 w 1479"/>
                <a:gd name="T19" fmla="*/ 59 h 428"/>
                <a:gd name="T20" fmla="*/ 1184 w 1479"/>
                <a:gd name="T21" fmla="*/ 99 h 428"/>
                <a:gd name="T22" fmla="*/ 1198 w 1479"/>
                <a:gd name="T23" fmla="*/ 78 h 428"/>
                <a:gd name="T24" fmla="*/ 1115 w 1479"/>
                <a:gd name="T25" fmla="*/ 120 h 428"/>
                <a:gd name="T26" fmla="*/ 1127 w 1479"/>
                <a:gd name="T27" fmla="*/ 97 h 428"/>
                <a:gd name="T28" fmla="*/ 1047 w 1479"/>
                <a:gd name="T29" fmla="*/ 139 h 428"/>
                <a:gd name="T30" fmla="*/ 1059 w 1479"/>
                <a:gd name="T31" fmla="*/ 116 h 428"/>
                <a:gd name="T32" fmla="*/ 976 w 1479"/>
                <a:gd name="T33" fmla="*/ 158 h 428"/>
                <a:gd name="T34" fmla="*/ 990 w 1479"/>
                <a:gd name="T35" fmla="*/ 135 h 428"/>
                <a:gd name="T36" fmla="*/ 907 w 1479"/>
                <a:gd name="T37" fmla="*/ 177 h 428"/>
                <a:gd name="T38" fmla="*/ 919 w 1479"/>
                <a:gd name="T39" fmla="*/ 156 h 428"/>
                <a:gd name="T40" fmla="*/ 839 w 1479"/>
                <a:gd name="T41" fmla="*/ 196 h 428"/>
                <a:gd name="T42" fmla="*/ 851 w 1479"/>
                <a:gd name="T43" fmla="*/ 175 h 428"/>
                <a:gd name="T44" fmla="*/ 768 w 1479"/>
                <a:gd name="T45" fmla="*/ 215 h 428"/>
                <a:gd name="T46" fmla="*/ 782 w 1479"/>
                <a:gd name="T47" fmla="*/ 194 h 428"/>
                <a:gd name="T48" fmla="*/ 700 w 1479"/>
                <a:gd name="T49" fmla="*/ 234 h 428"/>
                <a:gd name="T50" fmla="*/ 711 w 1479"/>
                <a:gd name="T51" fmla="*/ 213 h 428"/>
                <a:gd name="T52" fmla="*/ 631 w 1479"/>
                <a:gd name="T53" fmla="*/ 255 h 428"/>
                <a:gd name="T54" fmla="*/ 643 w 1479"/>
                <a:gd name="T55" fmla="*/ 232 h 428"/>
                <a:gd name="T56" fmla="*/ 560 w 1479"/>
                <a:gd name="T57" fmla="*/ 274 h 428"/>
                <a:gd name="T58" fmla="*/ 572 w 1479"/>
                <a:gd name="T59" fmla="*/ 250 h 428"/>
                <a:gd name="T60" fmla="*/ 492 w 1479"/>
                <a:gd name="T61" fmla="*/ 293 h 428"/>
                <a:gd name="T62" fmla="*/ 504 w 1479"/>
                <a:gd name="T63" fmla="*/ 269 h 428"/>
                <a:gd name="T64" fmla="*/ 421 w 1479"/>
                <a:gd name="T65" fmla="*/ 312 h 428"/>
                <a:gd name="T66" fmla="*/ 435 w 1479"/>
                <a:gd name="T67" fmla="*/ 291 h 428"/>
                <a:gd name="T68" fmla="*/ 352 w 1479"/>
                <a:gd name="T69" fmla="*/ 331 h 428"/>
                <a:gd name="T70" fmla="*/ 364 w 1479"/>
                <a:gd name="T71" fmla="*/ 309 h 428"/>
                <a:gd name="T72" fmla="*/ 284 w 1479"/>
                <a:gd name="T73" fmla="*/ 350 h 428"/>
                <a:gd name="T74" fmla="*/ 296 w 1479"/>
                <a:gd name="T75" fmla="*/ 328 h 428"/>
                <a:gd name="T76" fmla="*/ 213 w 1479"/>
                <a:gd name="T77" fmla="*/ 369 h 428"/>
                <a:gd name="T78" fmla="*/ 227 w 1479"/>
                <a:gd name="T79" fmla="*/ 347 h 428"/>
                <a:gd name="T80" fmla="*/ 145 w 1479"/>
                <a:gd name="T81" fmla="*/ 390 h 428"/>
                <a:gd name="T82" fmla="*/ 156 w 1479"/>
                <a:gd name="T83" fmla="*/ 366 h 428"/>
                <a:gd name="T84" fmla="*/ 76 w 1479"/>
                <a:gd name="T85" fmla="*/ 40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79" h="428">
                  <a:moveTo>
                    <a:pt x="19" y="406"/>
                  </a:moveTo>
                  <a:lnTo>
                    <a:pt x="24" y="423"/>
                  </a:lnTo>
                  <a:lnTo>
                    <a:pt x="5" y="428"/>
                  </a:lnTo>
                  <a:lnTo>
                    <a:pt x="0" y="411"/>
                  </a:lnTo>
                  <a:lnTo>
                    <a:pt x="19" y="406"/>
                  </a:lnTo>
                  <a:lnTo>
                    <a:pt x="19" y="406"/>
                  </a:lnTo>
                  <a:close/>
                  <a:moveTo>
                    <a:pt x="1474" y="0"/>
                  </a:moveTo>
                  <a:lnTo>
                    <a:pt x="1479" y="19"/>
                  </a:lnTo>
                  <a:lnTo>
                    <a:pt x="1463" y="24"/>
                  </a:lnTo>
                  <a:lnTo>
                    <a:pt x="1458" y="5"/>
                  </a:lnTo>
                  <a:lnTo>
                    <a:pt x="1474" y="0"/>
                  </a:lnTo>
                  <a:lnTo>
                    <a:pt x="1474" y="0"/>
                  </a:lnTo>
                  <a:close/>
                  <a:moveTo>
                    <a:pt x="1406" y="21"/>
                  </a:moveTo>
                  <a:lnTo>
                    <a:pt x="1411" y="38"/>
                  </a:lnTo>
                  <a:lnTo>
                    <a:pt x="1394" y="43"/>
                  </a:lnTo>
                  <a:lnTo>
                    <a:pt x="1389" y="26"/>
                  </a:lnTo>
                  <a:lnTo>
                    <a:pt x="1406" y="21"/>
                  </a:lnTo>
                  <a:lnTo>
                    <a:pt x="1406" y="21"/>
                  </a:lnTo>
                  <a:close/>
                  <a:moveTo>
                    <a:pt x="1337" y="40"/>
                  </a:moveTo>
                  <a:lnTo>
                    <a:pt x="1342" y="57"/>
                  </a:lnTo>
                  <a:lnTo>
                    <a:pt x="1323" y="61"/>
                  </a:lnTo>
                  <a:lnTo>
                    <a:pt x="1318" y="45"/>
                  </a:lnTo>
                  <a:lnTo>
                    <a:pt x="1337" y="40"/>
                  </a:lnTo>
                  <a:lnTo>
                    <a:pt x="1337" y="40"/>
                  </a:lnTo>
                  <a:close/>
                  <a:moveTo>
                    <a:pt x="1266" y="59"/>
                  </a:moveTo>
                  <a:lnTo>
                    <a:pt x="1271" y="76"/>
                  </a:lnTo>
                  <a:lnTo>
                    <a:pt x="1255" y="80"/>
                  </a:lnTo>
                  <a:lnTo>
                    <a:pt x="1250" y="64"/>
                  </a:lnTo>
                  <a:lnTo>
                    <a:pt x="1266" y="59"/>
                  </a:lnTo>
                  <a:lnTo>
                    <a:pt x="1266" y="59"/>
                  </a:lnTo>
                  <a:close/>
                  <a:moveTo>
                    <a:pt x="1198" y="78"/>
                  </a:moveTo>
                  <a:lnTo>
                    <a:pt x="1203" y="95"/>
                  </a:lnTo>
                  <a:lnTo>
                    <a:pt x="1184" y="99"/>
                  </a:lnTo>
                  <a:lnTo>
                    <a:pt x="1179" y="83"/>
                  </a:lnTo>
                  <a:lnTo>
                    <a:pt x="1198" y="78"/>
                  </a:lnTo>
                  <a:lnTo>
                    <a:pt x="1198" y="78"/>
                  </a:lnTo>
                  <a:close/>
                  <a:moveTo>
                    <a:pt x="1127" y="97"/>
                  </a:moveTo>
                  <a:lnTo>
                    <a:pt x="1132" y="116"/>
                  </a:lnTo>
                  <a:lnTo>
                    <a:pt x="1115" y="120"/>
                  </a:lnTo>
                  <a:lnTo>
                    <a:pt x="1111" y="102"/>
                  </a:lnTo>
                  <a:lnTo>
                    <a:pt x="1127" y="97"/>
                  </a:lnTo>
                  <a:lnTo>
                    <a:pt x="1127" y="97"/>
                  </a:lnTo>
                  <a:close/>
                  <a:moveTo>
                    <a:pt x="1059" y="116"/>
                  </a:moveTo>
                  <a:lnTo>
                    <a:pt x="1063" y="135"/>
                  </a:lnTo>
                  <a:lnTo>
                    <a:pt x="1047" y="139"/>
                  </a:lnTo>
                  <a:lnTo>
                    <a:pt x="1042" y="120"/>
                  </a:lnTo>
                  <a:lnTo>
                    <a:pt x="1059" y="116"/>
                  </a:lnTo>
                  <a:lnTo>
                    <a:pt x="1059" y="116"/>
                  </a:lnTo>
                  <a:close/>
                  <a:moveTo>
                    <a:pt x="990" y="135"/>
                  </a:moveTo>
                  <a:lnTo>
                    <a:pt x="995" y="154"/>
                  </a:lnTo>
                  <a:lnTo>
                    <a:pt x="976" y="158"/>
                  </a:lnTo>
                  <a:lnTo>
                    <a:pt x="971" y="139"/>
                  </a:lnTo>
                  <a:lnTo>
                    <a:pt x="990" y="135"/>
                  </a:lnTo>
                  <a:lnTo>
                    <a:pt x="990" y="135"/>
                  </a:lnTo>
                  <a:close/>
                  <a:moveTo>
                    <a:pt x="919" y="156"/>
                  </a:moveTo>
                  <a:lnTo>
                    <a:pt x="924" y="172"/>
                  </a:lnTo>
                  <a:lnTo>
                    <a:pt x="907" y="177"/>
                  </a:lnTo>
                  <a:lnTo>
                    <a:pt x="903" y="161"/>
                  </a:lnTo>
                  <a:lnTo>
                    <a:pt x="919" y="156"/>
                  </a:lnTo>
                  <a:lnTo>
                    <a:pt x="919" y="156"/>
                  </a:lnTo>
                  <a:close/>
                  <a:moveTo>
                    <a:pt x="851" y="175"/>
                  </a:moveTo>
                  <a:lnTo>
                    <a:pt x="856" y="191"/>
                  </a:lnTo>
                  <a:lnTo>
                    <a:pt x="839" y="196"/>
                  </a:lnTo>
                  <a:lnTo>
                    <a:pt x="834" y="180"/>
                  </a:lnTo>
                  <a:lnTo>
                    <a:pt x="851" y="175"/>
                  </a:lnTo>
                  <a:lnTo>
                    <a:pt x="851" y="175"/>
                  </a:lnTo>
                  <a:close/>
                  <a:moveTo>
                    <a:pt x="782" y="194"/>
                  </a:moveTo>
                  <a:lnTo>
                    <a:pt x="787" y="210"/>
                  </a:lnTo>
                  <a:lnTo>
                    <a:pt x="768" y="215"/>
                  </a:lnTo>
                  <a:lnTo>
                    <a:pt x="763" y="198"/>
                  </a:lnTo>
                  <a:lnTo>
                    <a:pt x="782" y="194"/>
                  </a:lnTo>
                  <a:lnTo>
                    <a:pt x="782" y="194"/>
                  </a:lnTo>
                  <a:close/>
                  <a:moveTo>
                    <a:pt x="711" y="213"/>
                  </a:moveTo>
                  <a:lnTo>
                    <a:pt x="716" y="229"/>
                  </a:lnTo>
                  <a:lnTo>
                    <a:pt x="700" y="234"/>
                  </a:lnTo>
                  <a:lnTo>
                    <a:pt x="695" y="217"/>
                  </a:lnTo>
                  <a:lnTo>
                    <a:pt x="711" y="213"/>
                  </a:lnTo>
                  <a:lnTo>
                    <a:pt x="711" y="213"/>
                  </a:lnTo>
                  <a:close/>
                  <a:moveTo>
                    <a:pt x="643" y="232"/>
                  </a:moveTo>
                  <a:lnTo>
                    <a:pt x="648" y="250"/>
                  </a:lnTo>
                  <a:lnTo>
                    <a:pt x="631" y="255"/>
                  </a:lnTo>
                  <a:lnTo>
                    <a:pt x="626" y="236"/>
                  </a:lnTo>
                  <a:lnTo>
                    <a:pt x="643" y="232"/>
                  </a:lnTo>
                  <a:lnTo>
                    <a:pt x="643" y="232"/>
                  </a:lnTo>
                  <a:close/>
                  <a:moveTo>
                    <a:pt x="572" y="250"/>
                  </a:moveTo>
                  <a:lnTo>
                    <a:pt x="579" y="269"/>
                  </a:lnTo>
                  <a:lnTo>
                    <a:pt x="560" y="274"/>
                  </a:lnTo>
                  <a:lnTo>
                    <a:pt x="556" y="255"/>
                  </a:lnTo>
                  <a:lnTo>
                    <a:pt x="572" y="250"/>
                  </a:lnTo>
                  <a:lnTo>
                    <a:pt x="572" y="250"/>
                  </a:lnTo>
                  <a:close/>
                  <a:moveTo>
                    <a:pt x="504" y="269"/>
                  </a:moveTo>
                  <a:lnTo>
                    <a:pt x="508" y="288"/>
                  </a:lnTo>
                  <a:lnTo>
                    <a:pt x="492" y="293"/>
                  </a:lnTo>
                  <a:lnTo>
                    <a:pt x="487" y="276"/>
                  </a:lnTo>
                  <a:lnTo>
                    <a:pt x="504" y="269"/>
                  </a:lnTo>
                  <a:lnTo>
                    <a:pt x="504" y="269"/>
                  </a:lnTo>
                  <a:close/>
                  <a:moveTo>
                    <a:pt x="435" y="291"/>
                  </a:moveTo>
                  <a:lnTo>
                    <a:pt x="440" y="307"/>
                  </a:lnTo>
                  <a:lnTo>
                    <a:pt x="421" y="312"/>
                  </a:lnTo>
                  <a:lnTo>
                    <a:pt x="416" y="295"/>
                  </a:lnTo>
                  <a:lnTo>
                    <a:pt x="435" y="291"/>
                  </a:lnTo>
                  <a:lnTo>
                    <a:pt x="435" y="291"/>
                  </a:lnTo>
                  <a:close/>
                  <a:moveTo>
                    <a:pt x="364" y="309"/>
                  </a:moveTo>
                  <a:lnTo>
                    <a:pt x="369" y="326"/>
                  </a:lnTo>
                  <a:lnTo>
                    <a:pt x="352" y="331"/>
                  </a:lnTo>
                  <a:lnTo>
                    <a:pt x="348" y="314"/>
                  </a:lnTo>
                  <a:lnTo>
                    <a:pt x="364" y="309"/>
                  </a:lnTo>
                  <a:lnTo>
                    <a:pt x="364" y="309"/>
                  </a:lnTo>
                  <a:close/>
                  <a:moveTo>
                    <a:pt x="296" y="328"/>
                  </a:moveTo>
                  <a:lnTo>
                    <a:pt x="300" y="345"/>
                  </a:lnTo>
                  <a:lnTo>
                    <a:pt x="284" y="350"/>
                  </a:lnTo>
                  <a:lnTo>
                    <a:pt x="279" y="333"/>
                  </a:lnTo>
                  <a:lnTo>
                    <a:pt x="296" y="328"/>
                  </a:lnTo>
                  <a:lnTo>
                    <a:pt x="296" y="328"/>
                  </a:lnTo>
                  <a:close/>
                  <a:moveTo>
                    <a:pt x="227" y="347"/>
                  </a:moveTo>
                  <a:lnTo>
                    <a:pt x="232" y="364"/>
                  </a:lnTo>
                  <a:lnTo>
                    <a:pt x="213" y="369"/>
                  </a:lnTo>
                  <a:lnTo>
                    <a:pt x="208" y="352"/>
                  </a:lnTo>
                  <a:lnTo>
                    <a:pt x="227" y="347"/>
                  </a:lnTo>
                  <a:lnTo>
                    <a:pt x="227" y="347"/>
                  </a:lnTo>
                  <a:close/>
                  <a:moveTo>
                    <a:pt x="156" y="366"/>
                  </a:moveTo>
                  <a:lnTo>
                    <a:pt x="161" y="385"/>
                  </a:lnTo>
                  <a:lnTo>
                    <a:pt x="145" y="390"/>
                  </a:lnTo>
                  <a:lnTo>
                    <a:pt x="140" y="371"/>
                  </a:lnTo>
                  <a:lnTo>
                    <a:pt x="156" y="366"/>
                  </a:lnTo>
                  <a:lnTo>
                    <a:pt x="156" y="366"/>
                  </a:lnTo>
                  <a:close/>
                  <a:moveTo>
                    <a:pt x="88" y="385"/>
                  </a:moveTo>
                  <a:lnTo>
                    <a:pt x="93" y="404"/>
                  </a:lnTo>
                  <a:lnTo>
                    <a:pt x="76" y="409"/>
                  </a:lnTo>
                  <a:lnTo>
                    <a:pt x="71" y="390"/>
                  </a:lnTo>
                  <a:lnTo>
                    <a:pt x="88" y="3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89" name="Freeform 506"/>
            <p:cNvSpPr>
              <a:spLocks noEditPoints="1"/>
            </p:cNvSpPr>
            <p:nvPr/>
          </p:nvSpPr>
          <p:spPr bwMode="auto">
            <a:xfrm>
              <a:off x="6088063" y="3325813"/>
              <a:ext cx="1450975" cy="1341438"/>
            </a:xfrm>
            <a:custGeom>
              <a:avLst/>
              <a:gdLst>
                <a:gd name="T0" fmla="*/ 900 w 914"/>
                <a:gd name="T1" fmla="*/ 819 h 845"/>
                <a:gd name="T2" fmla="*/ 903 w 914"/>
                <a:gd name="T3" fmla="*/ 845 h 845"/>
                <a:gd name="T4" fmla="*/ 888 w 914"/>
                <a:gd name="T5" fmla="*/ 831 h 845"/>
                <a:gd name="T6" fmla="*/ 3 w 914"/>
                <a:gd name="T7" fmla="*/ 14 h 845"/>
                <a:gd name="T8" fmla="*/ 12 w 914"/>
                <a:gd name="T9" fmla="*/ 0 h 845"/>
                <a:gd name="T10" fmla="*/ 0 w 914"/>
                <a:gd name="T11" fmla="*/ 11 h 845"/>
                <a:gd name="T12" fmla="*/ 55 w 914"/>
                <a:gd name="T13" fmla="*/ 37 h 845"/>
                <a:gd name="T14" fmla="*/ 55 w 914"/>
                <a:gd name="T15" fmla="*/ 63 h 845"/>
                <a:gd name="T16" fmla="*/ 43 w 914"/>
                <a:gd name="T17" fmla="*/ 49 h 845"/>
                <a:gd name="T18" fmla="*/ 107 w 914"/>
                <a:gd name="T19" fmla="*/ 87 h 845"/>
                <a:gd name="T20" fmla="*/ 109 w 914"/>
                <a:gd name="T21" fmla="*/ 111 h 845"/>
                <a:gd name="T22" fmla="*/ 95 w 914"/>
                <a:gd name="T23" fmla="*/ 99 h 845"/>
                <a:gd name="T24" fmla="*/ 161 w 914"/>
                <a:gd name="T25" fmla="*/ 134 h 845"/>
                <a:gd name="T26" fmla="*/ 161 w 914"/>
                <a:gd name="T27" fmla="*/ 160 h 845"/>
                <a:gd name="T28" fmla="*/ 149 w 914"/>
                <a:gd name="T29" fmla="*/ 148 h 845"/>
                <a:gd name="T30" fmla="*/ 213 w 914"/>
                <a:gd name="T31" fmla="*/ 184 h 845"/>
                <a:gd name="T32" fmla="*/ 215 w 914"/>
                <a:gd name="T33" fmla="*/ 210 h 845"/>
                <a:gd name="T34" fmla="*/ 201 w 914"/>
                <a:gd name="T35" fmla="*/ 198 h 845"/>
                <a:gd name="T36" fmla="*/ 267 w 914"/>
                <a:gd name="T37" fmla="*/ 234 h 845"/>
                <a:gd name="T38" fmla="*/ 267 w 914"/>
                <a:gd name="T39" fmla="*/ 257 h 845"/>
                <a:gd name="T40" fmla="*/ 253 w 914"/>
                <a:gd name="T41" fmla="*/ 245 h 845"/>
                <a:gd name="T42" fmla="*/ 319 w 914"/>
                <a:gd name="T43" fmla="*/ 281 h 845"/>
                <a:gd name="T44" fmla="*/ 319 w 914"/>
                <a:gd name="T45" fmla="*/ 307 h 845"/>
                <a:gd name="T46" fmla="*/ 307 w 914"/>
                <a:gd name="T47" fmla="*/ 295 h 845"/>
                <a:gd name="T48" fmla="*/ 371 w 914"/>
                <a:gd name="T49" fmla="*/ 330 h 845"/>
                <a:gd name="T50" fmla="*/ 373 w 914"/>
                <a:gd name="T51" fmla="*/ 356 h 845"/>
                <a:gd name="T52" fmla="*/ 359 w 914"/>
                <a:gd name="T53" fmla="*/ 345 h 845"/>
                <a:gd name="T54" fmla="*/ 425 w 914"/>
                <a:gd name="T55" fmla="*/ 380 h 845"/>
                <a:gd name="T56" fmla="*/ 425 w 914"/>
                <a:gd name="T57" fmla="*/ 404 h 845"/>
                <a:gd name="T58" fmla="*/ 411 w 914"/>
                <a:gd name="T59" fmla="*/ 392 h 845"/>
                <a:gd name="T60" fmla="*/ 477 w 914"/>
                <a:gd name="T61" fmla="*/ 427 h 845"/>
                <a:gd name="T62" fmla="*/ 477 w 914"/>
                <a:gd name="T63" fmla="*/ 453 h 845"/>
                <a:gd name="T64" fmla="*/ 466 w 914"/>
                <a:gd name="T65" fmla="*/ 441 h 845"/>
                <a:gd name="T66" fmla="*/ 529 w 914"/>
                <a:gd name="T67" fmla="*/ 477 h 845"/>
                <a:gd name="T68" fmla="*/ 532 w 914"/>
                <a:gd name="T69" fmla="*/ 503 h 845"/>
                <a:gd name="T70" fmla="*/ 518 w 914"/>
                <a:gd name="T71" fmla="*/ 491 h 845"/>
                <a:gd name="T72" fmla="*/ 584 w 914"/>
                <a:gd name="T73" fmla="*/ 526 h 845"/>
                <a:gd name="T74" fmla="*/ 584 w 914"/>
                <a:gd name="T75" fmla="*/ 550 h 845"/>
                <a:gd name="T76" fmla="*/ 572 w 914"/>
                <a:gd name="T77" fmla="*/ 538 h 845"/>
                <a:gd name="T78" fmla="*/ 636 w 914"/>
                <a:gd name="T79" fmla="*/ 574 h 845"/>
                <a:gd name="T80" fmla="*/ 638 w 914"/>
                <a:gd name="T81" fmla="*/ 600 h 845"/>
                <a:gd name="T82" fmla="*/ 624 w 914"/>
                <a:gd name="T83" fmla="*/ 588 h 845"/>
                <a:gd name="T84" fmla="*/ 690 w 914"/>
                <a:gd name="T85" fmla="*/ 623 h 845"/>
                <a:gd name="T86" fmla="*/ 690 w 914"/>
                <a:gd name="T87" fmla="*/ 649 h 845"/>
                <a:gd name="T88" fmla="*/ 676 w 914"/>
                <a:gd name="T89" fmla="*/ 637 h 845"/>
                <a:gd name="T90" fmla="*/ 742 w 914"/>
                <a:gd name="T91" fmla="*/ 673 h 845"/>
                <a:gd name="T92" fmla="*/ 742 w 914"/>
                <a:gd name="T93" fmla="*/ 699 h 845"/>
                <a:gd name="T94" fmla="*/ 730 w 914"/>
                <a:gd name="T95" fmla="*/ 685 h 845"/>
                <a:gd name="T96" fmla="*/ 794 w 914"/>
                <a:gd name="T97" fmla="*/ 720 h 845"/>
                <a:gd name="T98" fmla="*/ 796 w 914"/>
                <a:gd name="T99" fmla="*/ 746 h 845"/>
                <a:gd name="T100" fmla="*/ 782 w 914"/>
                <a:gd name="T101" fmla="*/ 734 h 845"/>
                <a:gd name="T102" fmla="*/ 848 w 914"/>
                <a:gd name="T103" fmla="*/ 770 h 845"/>
                <a:gd name="T104" fmla="*/ 848 w 914"/>
                <a:gd name="T105" fmla="*/ 796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4" h="845">
                  <a:moveTo>
                    <a:pt x="888" y="831"/>
                  </a:moveTo>
                  <a:lnTo>
                    <a:pt x="900" y="819"/>
                  </a:lnTo>
                  <a:lnTo>
                    <a:pt x="914" y="831"/>
                  </a:lnTo>
                  <a:lnTo>
                    <a:pt x="903" y="845"/>
                  </a:lnTo>
                  <a:lnTo>
                    <a:pt x="888" y="831"/>
                  </a:lnTo>
                  <a:lnTo>
                    <a:pt x="888" y="831"/>
                  </a:lnTo>
                  <a:close/>
                  <a:moveTo>
                    <a:pt x="0" y="11"/>
                  </a:moveTo>
                  <a:lnTo>
                    <a:pt x="3" y="14"/>
                  </a:lnTo>
                  <a:lnTo>
                    <a:pt x="14" y="0"/>
                  </a:lnTo>
                  <a:lnTo>
                    <a:pt x="12" y="0"/>
                  </a:lnTo>
                  <a:lnTo>
                    <a:pt x="0" y="11"/>
                  </a:lnTo>
                  <a:lnTo>
                    <a:pt x="0" y="11"/>
                  </a:lnTo>
                  <a:close/>
                  <a:moveTo>
                    <a:pt x="43" y="49"/>
                  </a:moveTo>
                  <a:lnTo>
                    <a:pt x="55" y="37"/>
                  </a:lnTo>
                  <a:lnTo>
                    <a:pt x="69" y="49"/>
                  </a:lnTo>
                  <a:lnTo>
                    <a:pt x="55" y="63"/>
                  </a:lnTo>
                  <a:lnTo>
                    <a:pt x="43" y="49"/>
                  </a:lnTo>
                  <a:lnTo>
                    <a:pt x="43" y="49"/>
                  </a:lnTo>
                  <a:close/>
                  <a:moveTo>
                    <a:pt x="95" y="99"/>
                  </a:moveTo>
                  <a:lnTo>
                    <a:pt x="107" y="87"/>
                  </a:lnTo>
                  <a:lnTo>
                    <a:pt x="121" y="99"/>
                  </a:lnTo>
                  <a:lnTo>
                    <a:pt x="109" y="111"/>
                  </a:lnTo>
                  <a:lnTo>
                    <a:pt x="95" y="99"/>
                  </a:lnTo>
                  <a:lnTo>
                    <a:pt x="95" y="99"/>
                  </a:lnTo>
                  <a:close/>
                  <a:moveTo>
                    <a:pt x="149" y="148"/>
                  </a:moveTo>
                  <a:lnTo>
                    <a:pt x="161" y="134"/>
                  </a:lnTo>
                  <a:lnTo>
                    <a:pt x="173" y="146"/>
                  </a:lnTo>
                  <a:lnTo>
                    <a:pt x="161" y="160"/>
                  </a:lnTo>
                  <a:lnTo>
                    <a:pt x="149" y="148"/>
                  </a:lnTo>
                  <a:lnTo>
                    <a:pt x="149" y="148"/>
                  </a:lnTo>
                  <a:close/>
                  <a:moveTo>
                    <a:pt x="201" y="198"/>
                  </a:moveTo>
                  <a:lnTo>
                    <a:pt x="213" y="184"/>
                  </a:lnTo>
                  <a:lnTo>
                    <a:pt x="227" y="196"/>
                  </a:lnTo>
                  <a:lnTo>
                    <a:pt x="215" y="210"/>
                  </a:lnTo>
                  <a:lnTo>
                    <a:pt x="201" y="198"/>
                  </a:lnTo>
                  <a:lnTo>
                    <a:pt x="201" y="198"/>
                  </a:lnTo>
                  <a:close/>
                  <a:moveTo>
                    <a:pt x="253" y="245"/>
                  </a:moveTo>
                  <a:lnTo>
                    <a:pt x="267" y="234"/>
                  </a:lnTo>
                  <a:lnTo>
                    <a:pt x="279" y="245"/>
                  </a:lnTo>
                  <a:lnTo>
                    <a:pt x="267" y="257"/>
                  </a:lnTo>
                  <a:lnTo>
                    <a:pt x="253" y="245"/>
                  </a:lnTo>
                  <a:lnTo>
                    <a:pt x="253" y="245"/>
                  </a:lnTo>
                  <a:close/>
                  <a:moveTo>
                    <a:pt x="307" y="295"/>
                  </a:moveTo>
                  <a:lnTo>
                    <a:pt x="319" y="281"/>
                  </a:lnTo>
                  <a:lnTo>
                    <a:pt x="331" y="293"/>
                  </a:lnTo>
                  <a:lnTo>
                    <a:pt x="319" y="307"/>
                  </a:lnTo>
                  <a:lnTo>
                    <a:pt x="307" y="295"/>
                  </a:lnTo>
                  <a:lnTo>
                    <a:pt x="307" y="295"/>
                  </a:lnTo>
                  <a:close/>
                  <a:moveTo>
                    <a:pt x="359" y="345"/>
                  </a:moveTo>
                  <a:lnTo>
                    <a:pt x="371" y="330"/>
                  </a:lnTo>
                  <a:lnTo>
                    <a:pt x="385" y="342"/>
                  </a:lnTo>
                  <a:lnTo>
                    <a:pt x="373" y="356"/>
                  </a:lnTo>
                  <a:lnTo>
                    <a:pt x="359" y="345"/>
                  </a:lnTo>
                  <a:lnTo>
                    <a:pt x="359" y="345"/>
                  </a:lnTo>
                  <a:close/>
                  <a:moveTo>
                    <a:pt x="411" y="392"/>
                  </a:moveTo>
                  <a:lnTo>
                    <a:pt x="425" y="380"/>
                  </a:lnTo>
                  <a:lnTo>
                    <a:pt x="437" y="392"/>
                  </a:lnTo>
                  <a:lnTo>
                    <a:pt x="425" y="404"/>
                  </a:lnTo>
                  <a:lnTo>
                    <a:pt x="411" y="392"/>
                  </a:lnTo>
                  <a:lnTo>
                    <a:pt x="411" y="392"/>
                  </a:lnTo>
                  <a:close/>
                  <a:moveTo>
                    <a:pt x="466" y="441"/>
                  </a:moveTo>
                  <a:lnTo>
                    <a:pt x="477" y="427"/>
                  </a:lnTo>
                  <a:lnTo>
                    <a:pt x="492" y="441"/>
                  </a:lnTo>
                  <a:lnTo>
                    <a:pt x="477" y="453"/>
                  </a:lnTo>
                  <a:lnTo>
                    <a:pt x="466" y="441"/>
                  </a:lnTo>
                  <a:lnTo>
                    <a:pt x="466" y="441"/>
                  </a:lnTo>
                  <a:close/>
                  <a:moveTo>
                    <a:pt x="518" y="491"/>
                  </a:moveTo>
                  <a:lnTo>
                    <a:pt x="529" y="477"/>
                  </a:lnTo>
                  <a:lnTo>
                    <a:pt x="543" y="489"/>
                  </a:lnTo>
                  <a:lnTo>
                    <a:pt x="532" y="503"/>
                  </a:lnTo>
                  <a:lnTo>
                    <a:pt x="518" y="491"/>
                  </a:lnTo>
                  <a:lnTo>
                    <a:pt x="518" y="491"/>
                  </a:lnTo>
                  <a:close/>
                  <a:moveTo>
                    <a:pt x="572" y="538"/>
                  </a:moveTo>
                  <a:lnTo>
                    <a:pt x="584" y="526"/>
                  </a:lnTo>
                  <a:lnTo>
                    <a:pt x="595" y="538"/>
                  </a:lnTo>
                  <a:lnTo>
                    <a:pt x="584" y="550"/>
                  </a:lnTo>
                  <a:lnTo>
                    <a:pt x="572" y="538"/>
                  </a:lnTo>
                  <a:lnTo>
                    <a:pt x="572" y="538"/>
                  </a:lnTo>
                  <a:close/>
                  <a:moveTo>
                    <a:pt x="624" y="588"/>
                  </a:moveTo>
                  <a:lnTo>
                    <a:pt x="636" y="574"/>
                  </a:lnTo>
                  <a:lnTo>
                    <a:pt x="650" y="588"/>
                  </a:lnTo>
                  <a:lnTo>
                    <a:pt x="638" y="600"/>
                  </a:lnTo>
                  <a:lnTo>
                    <a:pt x="624" y="588"/>
                  </a:lnTo>
                  <a:lnTo>
                    <a:pt x="624" y="588"/>
                  </a:lnTo>
                  <a:close/>
                  <a:moveTo>
                    <a:pt x="676" y="637"/>
                  </a:moveTo>
                  <a:lnTo>
                    <a:pt x="690" y="623"/>
                  </a:lnTo>
                  <a:lnTo>
                    <a:pt x="702" y="635"/>
                  </a:lnTo>
                  <a:lnTo>
                    <a:pt x="690" y="649"/>
                  </a:lnTo>
                  <a:lnTo>
                    <a:pt x="676" y="637"/>
                  </a:lnTo>
                  <a:lnTo>
                    <a:pt x="676" y="637"/>
                  </a:lnTo>
                  <a:close/>
                  <a:moveTo>
                    <a:pt x="730" y="685"/>
                  </a:moveTo>
                  <a:lnTo>
                    <a:pt x="742" y="673"/>
                  </a:lnTo>
                  <a:lnTo>
                    <a:pt x="756" y="685"/>
                  </a:lnTo>
                  <a:lnTo>
                    <a:pt x="742" y="699"/>
                  </a:lnTo>
                  <a:lnTo>
                    <a:pt x="730" y="685"/>
                  </a:lnTo>
                  <a:lnTo>
                    <a:pt x="730" y="685"/>
                  </a:lnTo>
                  <a:close/>
                  <a:moveTo>
                    <a:pt x="782" y="734"/>
                  </a:moveTo>
                  <a:lnTo>
                    <a:pt x="794" y="720"/>
                  </a:lnTo>
                  <a:lnTo>
                    <a:pt x="808" y="734"/>
                  </a:lnTo>
                  <a:lnTo>
                    <a:pt x="796" y="746"/>
                  </a:lnTo>
                  <a:lnTo>
                    <a:pt x="782" y="734"/>
                  </a:lnTo>
                  <a:lnTo>
                    <a:pt x="782" y="734"/>
                  </a:lnTo>
                  <a:close/>
                  <a:moveTo>
                    <a:pt x="836" y="784"/>
                  </a:moveTo>
                  <a:lnTo>
                    <a:pt x="848" y="770"/>
                  </a:lnTo>
                  <a:lnTo>
                    <a:pt x="860" y="782"/>
                  </a:lnTo>
                  <a:lnTo>
                    <a:pt x="848" y="796"/>
                  </a:lnTo>
                  <a:lnTo>
                    <a:pt x="836" y="7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0" name="Freeform 507"/>
            <p:cNvSpPr>
              <a:spLocks noEditPoints="1"/>
            </p:cNvSpPr>
            <p:nvPr/>
          </p:nvSpPr>
          <p:spPr bwMode="auto">
            <a:xfrm>
              <a:off x="6253163" y="4641850"/>
              <a:ext cx="1282700" cy="619125"/>
            </a:xfrm>
            <a:custGeom>
              <a:avLst/>
              <a:gdLst>
                <a:gd name="T0" fmla="*/ 784 w 808"/>
                <a:gd name="T1" fmla="*/ 9 h 390"/>
                <a:gd name="T2" fmla="*/ 808 w 808"/>
                <a:gd name="T3" fmla="*/ 16 h 390"/>
                <a:gd name="T4" fmla="*/ 791 w 808"/>
                <a:gd name="T5" fmla="*/ 23 h 390"/>
                <a:gd name="T6" fmla="*/ 0 w 808"/>
                <a:gd name="T7" fmla="*/ 373 h 390"/>
                <a:gd name="T8" fmla="*/ 24 w 808"/>
                <a:gd name="T9" fmla="*/ 382 h 390"/>
                <a:gd name="T10" fmla="*/ 7 w 808"/>
                <a:gd name="T11" fmla="*/ 390 h 390"/>
                <a:gd name="T12" fmla="*/ 66 w 808"/>
                <a:gd name="T13" fmla="*/ 342 h 390"/>
                <a:gd name="T14" fmla="*/ 90 w 808"/>
                <a:gd name="T15" fmla="*/ 352 h 390"/>
                <a:gd name="T16" fmla="*/ 73 w 808"/>
                <a:gd name="T17" fmla="*/ 359 h 390"/>
                <a:gd name="T18" fmla="*/ 130 w 808"/>
                <a:gd name="T19" fmla="*/ 312 h 390"/>
                <a:gd name="T20" fmla="*/ 156 w 808"/>
                <a:gd name="T21" fmla="*/ 321 h 390"/>
                <a:gd name="T22" fmla="*/ 140 w 808"/>
                <a:gd name="T23" fmla="*/ 328 h 390"/>
                <a:gd name="T24" fmla="*/ 196 w 808"/>
                <a:gd name="T25" fmla="*/ 283 h 390"/>
                <a:gd name="T26" fmla="*/ 220 w 808"/>
                <a:gd name="T27" fmla="*/ 290 h 390"/>
                <a:gd name="T28" fmla="*/ 203 w 808"/>
                <a:gd name="T29" fmla="*/ 297 h 390"/>
                <a:gd name="T30" fmla="*/ 262 w 808"/>
                <a:gd name="T31" fmla="*/ 253 h 390"/>
                <a:gd name="T32" fmla="*/ 286 w 808"/>
                <a:gd name="T33" fmla="*/ 260 h 390"/>
                <a:gd name="T34" fmla="*/ 269 w 808"/>
                <a:gd name="T35" fmla="*/ 269 h 390"/>
                <a:gd name="T36" fmla="*/ 326 w 808"/>
                <a:gd name="T37" fmla="*/ 222 h 390"/>
                <a:gd name="T38" fmla="*/ 350 w 808"/>
                <a:gd name="T39" fmla="*/ 229 h 390"/>
                <a:gd name="T40" fmla="*/ 333 w 808"/>
                <a:gd name="T41" fmla="*/ 238 h 390"/>
                <a:gd name="T42" fmla="*/ 392 w 808"/>
                <a:gd name="T43" fmla="*/ 191 h 390"/>
                <a:gd name="T44" fmla="*/ 416 w 808"/>
                <a:gd name="T45" fmla="*/ 201 h 390"/>
                <a:gd name="T46" fmla="*/ 399 w 808"/>
                <a:gd name="T47" fmla="*/ 208 h 390"/>
                <a:gd name="T48" fmla="*/ 458 w 808"/>
                <a:gd name="T49" fmla="*/ 160 h 390"/>
                <a:gd name="T50" fmla="*/ 482 w 808"/>
                <a:gd name="T51" fmla="*/ 170 h 390"/>
                <a:gd name="T52" fmla="*/ 465 w 808"/>
                <a:gd name="T53" fmla="*/ 177 h 390"/>
                <a:gd name="T54" fmla="*/ 522 w 808"/>
                <a:gd name="T55" fmla="*/ 130 h 390"/>
                <a:gd name="T56" fmla="*/ 546 w 808"/>
                <a:gd name="T57" fmla="*/ 139 h 390"/>
                <a:gd name="T58" fmla="*/ 529 w 808"/>
                <a:gd name="T59" fmla="*/ 146 h 390"/>
                <a:gd name="T60" fmla="*/ 588 w 808"/>
                <a:gd name="T61" fmla="*/ 99 h 390"/>
                <a:gd name="T62" fmla="*/ 612 w 808"/>
                <a:gd name="T63" fmla="*/ 108 h 390"/>
                <a:gd name="T64" fmla="*/ 595 w 808"/>
                <a:gd name="T65" fmla="*/ 116 h 390"/>
                <a:gd name="T66" fmla="*/ 652 w 808"/>
                <a:gd name="T67" fmla="*/ 68 h 390"/>
                <a:gd name="T68" fmla="*/ 676 w 808"/>
                <a:gd name="T69" fmla="*/ 78 h 390"/>
                <a:gd name="T70" fmla="*/ 662 w 808"/>
                <a:gd name="T71" fmla="*/ 85 h 390"/>
                <a:gd name="T72" fmla="*/ 718 w 808"/>
                <a:gd name="T73" fmla="*/ 38 h 390"/>
                <a:gd name="T74" fmla="*/ 742 w 808"/>
                <a:gd name="T75" fmla="*/ 4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8" h="390">
                  <a:moveTo>
                    <a:pt x="791" y="23"/>
                  </a:moveTo>
                  <a:lnTo>
                    <a:pt x="784" y="9"/>
                  </a:lnTo>
                  <a:lnTo>
                    <a:pt x="799" y="0"/>
                  </a:lnTo>
                  <a:lnTo>
                    <a:pt x="808" y="16"/>
                  </a:lnTo>
                  <a:lnTo>
                    <a:pt x="791" y="23"/>
                  </a:lnTo>
                  <a:lnTo>
                    <a:pt x="791" y="23"/>
                  </a:lnTo>
                  <a:close/>
                  <a:moveTo>
                    <a:pt x="7" y="390"/>
                  </a:moveTo>
                  <a:lnTo>
                    <a:pt x="0" y="373"/>
                  </a:lnTo>
                  <a:lnTo>
                    <a:pt x="17" y="366"/>
                  </a:lnTo>
                  <a:lnTo>
                    <a:pt x="24" y="382"/>
                  </a:lnTo>
                  <a:lnTo>
                    <a:pt x="7" y="390"/>
                  </a:lnTo>
                  <a:lnTo>
                    <a:pt x="7" y="390"/>
                  </a:lnTo>
                  <a:close/>
                  <a:moveTo>
                    <a:pt x="73" y="359"/>
                  </a:moveTo>
                  <a:lnTo>
                    <a:pt x="66" y="342"/>
                  </a:lnTo>
                  <a:lnTo>
                    <a:pt x="83" y="335"/>
                  </a:lnTo>
                  <a:lnTo>
                    <a:pt x="90" y="352"/>
                  </a:lnTo>
                  <a:lnTo>
                    <a:pt x="73" y="359"/>
                  </a:lnTo>
                  <a:lnTo>
                    <a:pt x="73" y="359"/>
                  </a:lnTo>
                  <a:close/>
                  <a:moveTo>
                    <a:pt x="140" y="328"/>
                  </a:moveTo>
                  <a:lnTo>
                    <a:pt x="130" y="312"/>
                  </a:lnTo>
                  <a:lnTo>
                    <a:pt x="147" y="305"/>
                  </a:lnTo>
                  <a:lnTo>
                    <a:pt x="156" y="321"/>
                  </a:lnTo>
                  <a:lnTo>
                    <a:pt x="140" y="328"/>
                  </a:lnTo>
                  <a:lnTo>
                    <a:pt x="140" y="328"/>
                  </a:lnTo>
                  <a:close/>
                  <a:moveTo>
                    <a:pt x="203" y="297"/>
                  </a:moveTo>
                  <a:lnTo>
                    <a:pt x="196" y="283"/>
                  </a:lnTo>
                  <a:lnTo>
                    <a:pt x="213" y="274"/>
                  </a:lnTo>
                  <a:lnTo>
                    <a:pt x="220" y="290"/>
                  </a:lnTo>
                  <a:lnTo>
                    <a:pt x="203" y="297"/>
                  </a:lnTo>
                  <a:lnTo>
                    <a:pt x="203" y="297"/>
                  </a:lnTo>
                  <a:close/>
                  <a:moveTo>
                    <a:pt x="269" y="269"/>
                  </a:moveTo>
                  <a:lnTo>
                    <a:pt x="262" y="253"/>
                  </a:lnTo>
                  <a:lnTo>
                    <a:pt x="279" y="243"/>
                  </a:lnTo>
                  <a:lnTo>
                    <a:pt x="286" y="260"/>
                  </a:lnTo>
                  <a:lnTo>
                    <a:pt x="269" y="269"/>
                  </a:lnTo>
                  <a:lnTo>
                    <a:pt x="269" y="269"/>
                  </a:lnTo>
                  <a:close/>
                  <a:moveTo>
                    <a:pt x="333" y="238"/>
                  </a:moveTo>
                  <a:lnTo>
                    <a:pt x="326" y="222"/>
                  </a:lnTo>
                  <a:lnTo>
                    <a:pt x="343" y="215"/>
                  </a:lnTo>
                  <a:lnTo>
                    <a:pt x="350" y="229"/>
                  </a:lnTo>
                  <a:lnTo>
                    <a:pt x="333" y="238"/>
                  </a:lnTo>
                  <a:lnTo>
                    <a:pt x="333" y="238"/>
                  </a:lnTo>
                  <a:close/>
                  <a:moveTo>
                    <a:pt x="399" y="208"/>
                  </a:moveTo>
                  <a:lnTo>
                    <a:pt x="392" y="191"/>
                  </a:lnTo>
                  <a:lnTo>
                    <a:pt x="409" y="184"/>
                  </a:lnTo>
                  <a:lnTo>
                    <a:pt x="416" y="201"/>
                  </a:lnTo>
                  <a:lnTo>
                    <a:pt x="399" y="208"/>
                  </a:lnTo>
                  <a:lnTo>
                    <a:pt x="399" y="208"/>
                  </a:lnTo>
                  <a:close/>
                  <a:moveTo>
                    <a:pt x="465" y="177"/>
                  </a:moveTo>
                  <a:lnTo>
                    <a:pt x="458" y="160"/>
                  </a:lnTo>
                  <a:lnTo>
                    <a:pt x="473" y="153"/>
                  </a:lnTo>
                  <a:lnTo>
                    <a:pt x="482" y="170"/>
                  </a:lnTo>
                  <a:lnTo>
                    <a:pt x="465" y="177"/>
                  </a:lnTo>
                  <a:lnTo>
                    <a:pt x="465" y="177"/>
                  </a:lnTo>
                  <a:close/>
                  <a:moveTo>
                    <a:pt x="529" y="146"/>
                  </a:moveTo>
                  <a:lnTo>
                    <a:pt x="522" y="130"/>
                  </a:lnTo>
                  <a:lnTo>
                    <a:pt x="539" y="123"/>
                  </a:lnTo>
                  <a:lnTo>
                    <a:pt x="546" y="139"/>
                  </a:lnTo>
                  <a:lnTo>
                    <a:pt x="529" y="146"/>
                  </a:lnTo>
                  <a:lnTo>
                    <a:pt x="529" y="146"/>
                  </a:lnTo>
                  <a:close/>
                  <a:moveTo>
                    <a:pt x="595" y="116"/>
                  </a:moveTo>
                  <a:lnTo>
                    <a:pt x="588" y="99"/>
                  </a:lnTo>
                  <a:lnTo>
                    <a:pt x="605" y="92"/>
                  </a:lnTo>
                  <a:lnTo>
                    <a:pt x="612" y="108"/>
                  </a:lnTo>
                  <a:lnTo>
                    <a:pt x="595" y="116"/>
                  </a:lnTo>
                  <a:lnTo>
                    <a:pt x="595" y="116"/>
                  </a:lnTo>
                  <a:close/>
                  <a:moveTo>
                    <a:pt x="662" y="85"/>
                  </a:moveTo>
                  <a:lnTo>
                    <a:pt x="652" y="68"/>
                  </a:lnTo>
                  <a:lnTo>
                    <a:pt x="669" y="61"/>
                  </a:lnTo>
                  <a:lnTo>
                    <a:pt x="676" y="78"/>
                  </a:lnTo>
                  <a:lnTo>
                    <a:pt x="662" y="85"/>
                  </a:lnTo>
                  <a:lnTo>
                    <a:pt x="662" y="85"/>
                  </a:lnTo>
                  <a:close/>
                  <a:moveTo>
                    <a:pt x="725" y="54"/>
                  </a:moveTo>
                  <a:lnTo>
                    <a:pt x="718" y="38"/>
                  </a:lnTo>
                  <a:lnTo>
                    <a:pt x="735" y="30"/>
                  </a:lnTo>
                  <a:lnTo>
                    <a:pt x="742" y="47"/>
                  </a:lnTo>
                  <a:lnTo>
                    <a:pt x="725" y="5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1" name="Freeform 508"/>
            <p:cNvSpPr>
              <a:spLocks noEditPoints="1"/>
            </p:cNvSpPr>
            <p:nvPr/>
          </p:nvSpPr>
          <p:spPr bwMode="auto">
            <a:xfrm>
              <a:off x="7521575" y="3749675"/>
              <a:ext cx="1203325" cy="917575"/>
            </a:xfrm>
            <a:custGeom>
              <a:avLst/>
              <a:gdLst>
                <a:gd name="T0" fmla="*/ 23 w 758"/>
                <a:gd name="T1" fmla="*/ 567 h 578"/>
                <a:gd name="T2" fmla="*/ 0 w 758"/>
                <a:gd name="T3" fmla="*/ 564 h 578"/>
                <a:gd name="T4" fmla="*/ 14 w 758"/>
                <a:gd name="T5" fmla="*/ 552 h 578"/>
                <a:gd name="T6" fmla="*/ 746 w 758"/>
                <a:gd name="T7" fmla="*/ 0 h 578"/>
                <a:gd name="T8" fmla="*/ 758 w 758"/>
                <a:gd name="T9" fmla="*/ 14 h 578"/>
                <a:gd name="T10" fmla="*/ 746 w 758"/>
                <a:gd name="T11" fmla="*/ 0 h 578"/>
                <a:gd name="T12" fmla="*/ 713 w 758"/>
                <a:gd name="T13" fmla="*/ 47 h 578"/>
                <a:gd name="T14" fmla="*/ 689 w 758"/>
                <a:gd name="T15" fmla="*/ 42 h 578"/>
                <a:gd name="T16" fmla="*/ 703 w 758"/>
                <a:gd name="T17" fmla="*/ 33 h 578"/>
                <a:gd name="T18" fmla="*/ 656 w 758"/>
                <a:gd name="T19" fmla="*/ 89 h 578"/>
                <a:gd name="T20" fmla="*/ 630 w 758"/>
                <a:gd name="T21" fmla="*/ 87 h 578"/>
                <a:gd name="T22" fmla="*/ 644 w 758"/>
                <a:gd name="T23" fmla="*/ 75 h 578"/>
                <a:gd name="T24" fmla="*/ 599 w 758"/>
                <a:gd name="T25" fmla="*/ 134 h 578"/>
                <a:gd name="T26" fmla="*/ 573 w 758"/>
                <a:gd name="T27" fmla="*/ 130 h 578"/>
                <a:gd name="T28" fmla="*/ 588 w 758"/>
                <a:gd name="T29" fmla="*/ 118 h 578"/>
                <a:gd name="T30" fmla="*/ 540 w 758"/>
                <a:gd name="T31" fmla="*/ 177 h 578"/>
                <a:gd name="T32" fmla="*/ 517 w 758"/>
                <a:gd name="T33" fmla="*/ 172 h 578"/>
                <a:gd name="T34" fmla="*/ 531 w 758"/>
                <a:gd name="T35" fmla="*/ 163 h 578"/>
                <a:gd name="T36" fmla="*/ 484 w 758"/>
                <a:gd name="T37" fmla="*/ 219 h 578"/>
                <a:gd name="T38" fmla="*/ 458 w 758"/>
                <a:gd name="T39" fmla="*/ 217 h 578"/>
                <a:gd name="T40" fmla="*/ 472 w 758"/>
                <a:gd name="T41" fmla="*/ 205 h 578"/>
                <a:gd name="T42" fmla="*/ 427 w 758"/>
                <a:gd name="T43" fmla="*/ 264 h 578"/>
                <a:gd name="T44" fmla="*/ 401 w 758"/>
                <a:gd name="T45" fmla="*/ 259 h 578"/>
                <a:gd name="T46" fmla="*/ 415 w 758"/>
                <a:gd name="T47" fmla="*/ 250 h 578"/>
                <a:gd name="T48" fmla="*/ 368 w 758"/>
                <a:gd name="T49" fmla="*/ 307 h 578"/>
                <a:gd name="T50" fmla="*/ 344 w 758"/>
                <a:gd name="T51" fmla="*/ 304 h 578"/>
                <a:gd name="T52" fmla="*/ 359 w 758"/>
                <a:gd name="T53" fmla="*/ 292 h 578"/>
                <a:gd name="T54" fmla="*/ 311 w 758"/>
                <a:gd name="T55" fmla="*/ 349 h 578"/>
                <a:gd name="T56" fmla="*/ 285 w 758"/>
                <a:gd name="T57" fmla="*/ 347 h 578"/>
                <a:gd name="T58" fmla="*/ 299 w 758"/>
                <a:gd name="T59" fmla="*/ 335 h 578"/>
                <a:gd name="T60" fmla="*/ 255 w 758"/>
                <a:gd name="T61" fmla="*/ 394 h 578"/>
                <a:gd name="T62" fmla="*/ 229 w 758"/>
                <a:gd name="T63" fmla="*/ 389 h 578"/>
                <a:gd name="T64" fmla="*/ 243 w 758"/>
                <a:gd name="T65" fmla="*/ 380 h 578"/>
                <a:gd name="T66" fmla="*/ 196 w 758"/>
                <a:gd name="T67" fmla="*/ 437 h 578"/>
                <a:gd name="T68" fmla="*/ 172 w 758"/>
                <a:gd name="T69" fmla="*/ 434 h 578"/>
                <a:gd name="T70" fmla="*/ 186 w 758"/>
                <a:gd name="T71" fmla="*/ 422 h 578"/>
                <a:gd name="T72" fmla="*/ 139 w 758"/>
                <a:gd name="T73" fmla="*/ 481 h 578"/>
                <a:gd name="T74" fmla="*/ 113 w 758"/>
                <a:gd name="T75" fmla="*/ 477 h 578"/>
                <a:gd name="T76" fmla="*/ 129 w 758"/>
                <a:gd name="T77" fmla="*/ 465 h 578"/>
                <a:gd name="T78" fmla="*/ 82 w 758"/>
                <a:gd name="T79" fmla="*/ 524 h 578"/>
                <a:gd name="T80" fmla="*/ 56 w 758"/>
                <a:gd name="T81" fmla="*/ 519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58" h="578">
                  <a:moveTo>
                    <a:pt x="14" y="552"/>
                  </a:moveTo>
                  <a:lnTo>
                    <a:pt x="23" y="567"/>
                  </a:lnTo>
                  <a:lnTo>
                    <a:pt x="9" y="578"/>
                  </a:lnTo>
                  <a:lnTo>
                    <a:pt x="0" y="564"/>
                  </a:lnTo>
                  <a:lnTo>
                    <a:pt x="14" y="552"/>
                  </a:lnTo>
                  <a:lnTo>
                    <a:pt x="14" y="552"/>
                  </a:lnTo>
                  <a:close/>
                  <a:moveTo>
                    <a:pt x="746" y="0"/>
                  </a:moveTo>
                  <a:lnTo>
                    <a:pt x="746" y="0"/>
                  </a:lnTo>
                  <a:lnTo>
                    <a:pt x="758" y="14"/>
                  </a:lnTo>
                  <a:lnTo>
                    <a:pt x="758" y="14"/>
                  </a:lnTo>
                  <a:lnTo>
                    <a:pt x="746" y="0"/>
                  </a:lnTo>
                  <a:lnTo>
                    <a:pt x="746" y="0"/>
                  </a:lnTo>
                  <a:close/>
                  <a:moveTo>
                    <a:pt x="703" y="33"/>
                  </a:moveTo>
                  <a:lnTo>
                    <a:pt x="713" y="47"/>
                  </a:lnTo>
                  <a:lnTo>
                    <a:pt x="699" y="56"/>
                  </a:lnTo>
                  <a:lnTo>
                    <a:pt x="689" y="42"/>
                  </a:lnTo>
                  <a:lnTo>
                    <a:pt x="703" y="33"/>
                  </a:lnTo>
                  <a:lnTo>
                    <a:pt x="703" y="33"/>
                  </a:lnTo>
                  <a:close/>
                  <a:moveTo>
                    <a:pt x="644" y="75"/>
                  </a:moveTo>
                  <a:lnTo>
                    <a:pt x="656" y="89"/>
                  </a:lnTo>
                  <a:lnTo>
                    <a:pt x="642" y="101"/>
                  </a:lnTo>
                  <a:lnTo>
                    <a:pt x="630" y="87"/>
                  </a:lnTo>
                  <a:lnTo>
                    <a:pt x="644" y="75"/>
                  </a:lnTo>
                  <a:lnTo>
                    <a:pt x="644" y="75"/>
                  </a:lnTo>
                  <a:close/>
                  <a:moveTo>
                    <a:pt x="588" y="118"/>
                  </a:moveTo>
                  <a:lnTo>
                    <a:pt x="599" y="134"/>
                  </a:lnTo>
                  <a:lnTo>
                    <a:pt x="585" y="144"/>
                  </a:lnTo>
                  <a:lnTo>
                    <a:pt x="573" y="130"/>
                  </a:lnTo>
                  <a:lnTo>
                    <a:pt x="588" y="118"/>
                  </a:lnTo>
                  <a:lnTo>
                    <a:pt x="588" y="118"/>
                  </a:lnTo>
                  <a:close/>
                  <a:moveTo>
                    <a:pt x="531" y="163"/>
                  </a:moveTo>
                  <a:lnTo>
                    <a:pt x="540" y="177"/>
                  </a:lnTo>
                  <a:lnTo>
                    <a:pt x="526" y="186"/>
                  </a:lnTo>
                  <a:lnTo>
                    <a:pt x="517" y="172"/>
                  </a:lnTo>
                  <a:lnTo>
                    <a:pt x="531" y="163"/>
                  </a:lnTo>
                  <a:lnTo>
                    <a:pt x="531" y="163"/>
                  </a:lnTo>
                  <a:close/>
                  <a:moveTo>
                    <a:pt x="472" y="205"/>
                  </a:moveTo>
                  <a:lnTo>
                    <a:pt x="484" y="219"/>
                  </a:lnTo>
                  <a:lnTo>
                    <a:pt x="470" y="231"/>
                  </a:lnTo>
                  <a:lnTo>
                    <a:pt x="458" y="217"/>
                  </a:lnTo>
                  <a:lnTo>
                    <a:pt x="472" y="205"/>
                  </a:lnTo>
                  <a:lnTo>
                    <a:pt x="472" y="205"/>
                  </a:lnTo>
                  <a:close/>
                  <a:moveTo>
                    <a:pt x="415" y="250"/>
                  </a:moveTo>
                  <a:lnTo>
                    <a:pt x="427" y="264"/>
                  </a:lnTo>
                  <a:lnTo>
                    <a:pt x="413" y="274"/>
                  </a:lnTo>
                  <a:lnTo>
                    <a:pt x="401" y="259"/>
                  </a:lnTo>
                  <a:lnTo>
                    <a:pt x="415" y="250"/>
                  </a:lnTo>
                  <a:lnTo>
                    <a:pt x="415" y="250"/>
                  </a:lnTo>
                  <a:close/>
                  <a:moveTo>
                    <a:pt x="359" y="292"/>
                  </a:moveTo>
                  <a:lnTo>
                    <a:pt x="368" y="307"/>
                  </a:lnTo>
                  <a:lnTo>
                    <a:pt x="354" y="318"/>
                  </a:lnTo>
                  <a:lnTo>
                    <a:pt x="344" y="304"/>
                  </a:lnTo>
                  <a:lnTo>
                    <a:pt x="359" y="292"/>
                  </a:lnTo>
                  <a:lnTo>
                    <a:pt x="359" y="292"/>
                  </a:lnTo>
                  <a:close/>
                  <a:moveTo>
                    <a:pt x="299" y="335"/>
                  </a:moveTo>
                  <a:lnTo>
                    <a:pt x="311" y="349"/>
                  </a:lnTo>
                  <a:lnTo>
                    <a:pt x="297" y="361"/>
                  </a:lnTo>
                  <a:lnTo>
                    <a:pt x="285" y="347"/>
                  </a:lnTo>
                  <a:lnTo>
                    <a:pt x="299" y="335"/>
                  </a:lnTo>
                  <a:lnTo>
                    <a:pt x="299" y="335"/>
                  </a:lnTo>
                  <a:close/>
                  <a:moveTo>
                    <a:pt x="243" y="380"/>
                  </a:moveTo>
                  <a:lnTo>
                    <a:pt x="255" y="394"/>
                  </a:lnTo>
                  <a:lnTo>
                    <a:pt x="240" y="404"/>
                  </a:lnTo>
                  <a:lnTo>
                    <a:pt x="229" y="389"/>
                  </a:lnTo>
                  <a:lnTo>
                    <a:pt x="243" y="380"/>
                  </a:lnTo>
                  <a:lnTo>
                    <a:pt x="243" y="380"/>
                  </a:lnTo>
                  <a:close/>
                  <a:moveTo>
                    <a:pt x="186" y="422"/>
                  </a:moveTo>
                  <a:lnTo>
                    <a:pt x="196" y="437"/>
                  </a:lnTo>
                  <a:lnTo>
                    <a:pt x="181" y="448"/>
                  </a:lnTo>
                  <a:lnTo>
                    <a:pt x="172" y="434"/>
                  </a:lnTo>
                  <a:lnTo>
                    <a:pt x="186" y="422"/>
                  </a:lnTo>
                  <a:lnTo>
                    <a:pt x="186" y="422"/>
                  </a:lnTo>
                  <a:close/>
                  <a:moveTo>
                    <a:pt x="129" y="465"/>
                  </a:moveTo>
                  <a:lnTo>
                    <a:pt x="139" y="481"/>
                  </a:lnTo>
                  <a:lnTo>
                    <a:pt x="125" y="491"/>
                  </a:lnTo>
                  <a:lnTo>
                    <a:pt x="113" y="477"/>
                  </a:lnTo>
                  <a:lnTo>
                    <a:pt x="129" y="465"/>
                  </a:lnTo>
                  <a:lnTo>
                    <a:pt x="129" y="465"/>
                  </a:lnTo>
                  <a:close/>
                  <a:moveTo>
                    <a:pt x="70" y="510"/>
                  </a:moveTo>
                  <a:lnTo>
                    <a:pt x="82" y="524"/>
                  </a:lnTo>
                  <a:lnTo>
                    <a:pt x="68" y="533"/>
                  </a:lnTo>
                  <a:lnTo>
                    <a:pt x="56" y="519"/>
                  </a:lnTo>
                  <a:lnTo>
                    <a:pt x="70" y="5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2" name="Freeform 509"/>
            <p:cNvSpPr>
              <a:spLocks noEditPoints="1"/>
            </p:cNvSpPr>
            <p:nvPr/>
          </p:nvSpPr>
          <p:spPr bwMode="auto">
            <a:xfrm>
              <a:off x="7527925" y="4641850"/>
              <a:ext cx="1485900" cy="130175"/>
            </a:xfrm>
            <a:custGeom>
              <a:avLst/>
              <a:gdLst>
                <a:gd name="T0" fmla="*/ 17 w 936"/>
                <a:gd name="T1" fmla="*/ 19 h 82"/>
                <a:gd name="T2" fmla="*/ 0 w 936"/>
                <a:gd name="T3" fmla="*/ 0 h 82"/>
                <a:gd name="T4" fmla="*/ 19 w 936"/>
                <a:gd name="T5" fmla="*/ 2 h 82"/>
                <a:gd name="T6" fmla="*/ 936 w 936"/>
                <a:gd name="T7" fmla="*/ 66 h 82"/>
                <a:gd name="T8" fmla="*/ 933 w 936"/>
                <a:gd name="T9" fmla="*/ 82 h 82"/>
                <a:gd name="T10" fmla="*/ 936 w 936"/>
                <a:gd name="T11" fmla="*/ 66 h 82"/>
                <a:gd name="T12" fmla="*/ 879 w 936"/>
                <a:gd name="T13" fmla="*/ 80 h 82"/>
                <a:gd name="T14" fmla="*/ 862 w 936"/>
                <a:gd name="T15" fmla="*/ 61 h 82"/>
                <a:gd name="T16" fmla="*/ 881 w 936"/>
                <a:gd name="T17" fmla="*/ 61 h 82"/>
                <a:gd name="T18" fmla="*/ 808 w 936"/>
                <a:gd name="T19" fmla="*/ 75 h 82"/>
                <a:gd name="T20" fmla="*/ 791 w 936"/>
                <a:gd name="T21" fmla="*/ 56 h 82"/>
                <a:gd name="T22" fmla="*/ 808 w 936"/>
                <a:gd name="T23" fmla="*/ 56 h 82"/>
                <a:gd name="T24" fmla="*/ 735 w 936"/>
                <a:gd name="T25" fmla="*/ 71 h 82"/>
                <a:gd name="T26" fmla="*/ 718 w 936"/>
                <a:gd name="T27" fmla="*/ 49 h 82"/>
                <a:gd name="T28" fmla="*/ 737 w 936"/>
                <a:gd name="T29" fmla="*/ 52 h 82"/>
                <a:gd name="T30" fmla="*/ 664 w 936"/>
                <a:gd name="T31" fmla="*/ 64 h 82"/>
                <a:gd name="T32" fmla="*/ 647 w 936"/>
                <a:gd name="T33" fmla="*/ 45 h 82"/>
                <a:gd name="T34" fmla="*/ 666 w 936"/>
                <a:gd name="T35" fmla="*/ 47 h 82"/>
                <a:gd name="T36" fmla="*/ 593 w 936"/>
                <a:gd name="T37" fmla="*/ 59 h 82"/>
                <a:gd name="T38" fmla="*/ 577 w 936"/>
                <a:gd name="T39" fmla="*/ 40 h 82"/>
                <a:gd name="T40" fmla="*/ 593 w 936"/>
                <a:gd name="T41" fmla="*/ 42 h 82"/>
                <a:gd name="T42" fmla="*/ 520 w 936"/>
                <a:gd name="T43" fmla="*/ 54 h 82"/>
                <a:gd name="T44" fmla="*/ 503 w 936"/>
                <a:gd name="T45" fmla="*/ 35 h 82"/>
                <a:gd name="T46" fmla="*/ 522 w 936"/>
                <a:gd name="T47" fmla="*/ 38 h 82"/>
                <a:gd name="T48" fmla="*/ 449 w 936"/>
                <a:gd name="T49" fmla="*/ 49 h 82"/>
                <a:gd name="T50" fmla="*/ 432 w 936"/>
                <a:gd name="T51" fmla="*/ 30 h 82"/>
                <a:gd name="T52" fmla="*/ 449 w 936"/>
                <a:gd name="T53" fmla="*/ 30 h 82"/>
                <a:gd name="T54" fmla="*/ 376 w 936"/>
                <a:gd name="T55" fmla="*/ 45 h 82"/>
                <a:gd name="T56" fmla="*/ 359 w 936"/>
                <a:gd name="T57" fmla="*/ 26 h 82"/>
                <a:gd name="T58" fmla="*/ 378 w 936"/>
                <a:gd name="T59" fmla="*/ 26 h 82"/>
                <a:gd name="T60" fmla="*/ 305 w 936"/>
                <a:gd name="T61" fmla="*/ 40 h 82"/>
                <a:gd name="T62" fmla="*/ 288 w 936"/>
                <a:gd name="T63" fmla="*/ 21 h 82"/>
                <a:gd name="T64" fmla="*/ 307 w 936"/>
                <a:gd name="T65" fmla="*/ 21 h 82"/>
                <a:gd name="T66" fmla="*/ 234 w 936"/>
                <a:gd name="T67" fmla="*/ 35 h 82"/>
                <a:gd name="T68" fmla="*/ 218 w 936"/>
                <a:gd name="T69" fmla="*/ 14 h 82"/>
                <a:gd name="T70" fmla="*/ 234 w 936"/>
                <a:gd name="T71" fmla="*/ 16 h 82"/>
                <a:gd name="T72" fmla="*/ 161 w 936"/>
                <a:gd name="T73" fmla="*/ 28 h 82"/>
                <a:gd name="T74" fmla="*/ 144 w 936"/>
                <a:gd name="T75" fmla="*/ 9 h 82"/>
                <a:gd name="T76" fmla="*/ 163 w 936"/>
                <a:gd name="T77" fmla="*/ 12 h 82"/>
                <a:gd name="T78" fmla="*/ 90 w 936"/>
                <a:gd name="T79" fmla="*/ 23 h 82"/>
                <a:gd name="T80" fmla="*/ 73 w 936"/>
                <a:gd name="T81" fmla="*/ 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6" h="82">
                  <a:moveTo>
                    <a:pt x="19" y="2"/>
                  </a:moveTo>
                  <a:lnTo>
                    <a:pt x="17" y="19"/>
                  </a:lnTo>
                  <a:lnTo>
                    <a:pt x="0" y="19"/>
                  </a:lnTo>
                  <a:lnTo>
                    <a:pt x="0" y="0"/>
                  </a:lnTo>
                  <a:lnTo>
                    <a:pt x="19" y="2"/>
                  </a:lnTo>
                  <a:lnTo>
                    <a:pt x="19" y="2"/>
                  </a:lnTo>
                  <a:close/>
                  <a:moveTo>
                    <a:pt x="936" y="66"/>
                  </a:moveTo>
                  <a:lnTo>
                    <a:pt x="936" y="66"/>
                  </a:lnTo>
                  <a:lnTo>
                    <a:pt x="933" y="82"/>
                  </a:lnTo>
                  <a:lnTo>
                    <a:pt x="933" y="82"/>
                  </a:lnTo>
                  <a:lnTo>
                    <a:pt x="936" y="66"/>
                  </a:lnTo>
                  <a:lnTo>
                    <a:pt x="936" y="66"/>
                  </a:lnTo>
                  <a:close/>
                  <a:moveTo>
                    <a:pt x="881" y="61"/>
                  </a:moveTo>
                  <a:lnTo>
                    <a:pt x="879" y="80"/>
                  </a:lnTo>
                  <a:lnTo>
                    <a:pt x="862" y="78"/>
                  </a:lnTo>
                  <a:lnTo>
                    <a:pt x="862" y="61"/>
                  </a:lnTo>
                  <a:lnTo>
                    <a:pt x="881" y="61"/>
                  </a:lnTo>
                  <a:lnTo>
                    <a:pt x="881" y="61"/>
                  </a:lnTo>
                  <a:close/>
                  <a:moveTo>
                    <a:pt x="808" y="56"/>
                  </a:moveTo>
                  <a:lnTo>
                    <a:pt x="808" y="75"/>
                  </a:lnTo>
                  <a:lnTo>
                    <a:pt x="789" y="73"/>
                  </a:lnTo>
                  <a:lnTo>
                    <a:pt x="791" y="56"/>
                  </a:lnTo>
                  <a:lnTo>
                    <a:pt x="808" y="56"/>
                  </a:lnTo>
                  <a:lnTo>
                    <a:pt x="808" y="56"/>
                  </a:lnTo>
                  <a:close/>
                  <a:moveTo>
                    <a:pt x="737" y="52"/>
                  </a:moveTo>
                  <a:lnTo>
                    <a:pt x="735" y="71"/>
                  </a:lnTo>
                  <a:lnTo>
                    <a:pt x="718" y="68"/>
                  </a:lnTo>
                  <a:lnTo>
                    <a:pt x="718" y="49"/>
                  </a:lnTo>
                  <a:lnTo>
                    <a:pt x="737" y="52"/>
                  </a:lnTo>
                  <a:lnTo>
                    <a:pt x="737" y="52"/>
                  </a:lnTo>
                  <a:close/>
                  <a:moveTo>
                    <a:pt x="666" y="47"/>
                  </a:moveTo>
                  <a:lnTo>
                    <a:pt x="664" y="64"/>
                  </a:lnTo>
                  <a:lnTo>
                    <a:pt x="645" y="64"/>
                  </a:lnTo>
                  <a:lnTo>
                    <a:pt x="647" y="45"/>
                  </a:lnTo>
                  <a:lnTo>
                    <a:pt x="666" y="47"/>
                  </a:lnTo>
                  <a:lnTo>
                    <a:pt x="666" y="47"/>
                  </a:lnTo>
                  <a:close/>
                  <a:moveTo>
                    <a:pt x="593" y="42"/>
                  </a:moveTo>
                  <a:lnTo>
                    <a:pt x="593" y="59"/>
                  </a:lnTo>
                  <a:lnTo>
                    <a:pt x="574" y="59"/>
                  </a:lnTo>
                  <a:lnTo>
                    <a:pt x="577" y="40"/>
                  </a:lnTo>
                  <a:lnTo>
                    <a:pt x="593" y="42"/>
                  </a:lnTo>
                  <a:lnTo>
                    <a:pt x="593" y="42"/>
                  </a:lnTo>
                  <a:close/>
                  <a:moveTo>
                    <a:pt x="522" y="38"/>
                  </a:moveTo>
                  <a:lnTo>
                    <a:pt x="520" y="54"/>
                  </a:lnTo>
                  <a:lnTo>
                    <a:pt x="503" y="54"/>
                  </a:lnTo>
                  <a:lnTo>
                    <a:pt x="503" y="35"/>
                  </a:lnTo>
                  <a:lnTo>
                    <a:pt x="522" y="38"/>
                  </a:lnTo>
                  <a:lnTo>
                    <a:pt x="522" y="38"/>
                  </a:lnTo>
                  <a:close/>
                  <a:moveTo>
                    <a:pt x="449" y="30"/>
                  </a:moveTo>
                  <a:lnTo>
                    <a:pt x="449" y="49"/>
                  </a:lnTo>
                  <a:lnTo>
                    <a:pt x="430" y="47"/>
                  </a:lnTo>
                  <a:lnTo>
                    <a:pt x="432" y="30"/>
                  </a:lnTo>
                  <a:lnTo>
                    <a:pt x="449" y="30"/>
                  </a:lnTo>
                  <a:lnTo>
                    <a:pt x="449" y="30"/>
                  </a:lnTo>
                  <a:close/>
                  <a:moveTo>
                    <a:pt x="378" y="26"/>
                  </a:moveTo>
                  <a:lnTo>
                    <a:pt x="376" y="45"/>
                  </a:lnTo>
                  <a:lnTo>
                    <a:pt x="359" y="42"/>
                  </a:lnTo>
                  <a:lnTo>
                    <a:pt x="359" y="26"/>
                  </a:lnTo>
                  <a:lnTo>
                    <a:pt x="378" y="26"/>
                  </a:lnTo>
                  <a:lnTo>
                    <a:pt x="378" y="26"/>
                  </a:lnTo>
                  <a:close/>
                  <a:moveTo>
                    <a:pt x="307" y="21"/>
                  </a:moveTo>
                  <a:lnTo>
                    <a:pt x="305" y="40"/>
                  </a:lnTo>
                  <a:lnTo>
                    <a:pt x="286" y="38"/>
                  </a:lnTo>
                  <a:lnTo>
                    <a:pt x="288" y="21"/>
                  </a:lnTo>
                  <a:lnTo>
                    <a:pt x="307" y="21"/>
                  </a:lnTo>
                  <a:lnTo>
                    <a:pt x="307" y="21"/>
                  </a:lnTo>
                  <a:close/>
                  <a:moveTo>
                    <a:pt x="234" y="16"/>
                  </a:moveTo>
                  <a:lnTo>
                    <a:pt x="234" y="35"/>
                  </a:lnTo>
                  <a:lnTo>
                    <a:pt x="215" y="33"/>
                  </a:lnTo>
                  <a:lnTo>
                    <a:pt x="218" y="14"/>
                  </a:lnTo>
                  <a:lnTo>
                    <a:pt x="234" y="16"/>
                  </a:lnTo>
                  <a:lnTo>
                    <a:pt x="234" y="16"/>
                  </a:lnTo>
                  <a:close/>
                  <a:moveTo>
                    <a:pt x="163" y="12"/>
                  </a:moveTo>
                  <a:lnTo>
                    <a:pt x="161" y="28"/>
                  </a:lnTo>
                  <a:lnTo>
                    <a:pt x="144" y="28"/>
                  </a:lnTo>
                  <a:lnTo>
                    <a:pt x="144" y="9"/>
                  </a:lnTo>
                  <a:lnTo>
                    <a:pt x="163" y="12"/>
                  </a:lnTo>
                  <a:lnTo>
                    <a:pt x="163" y="12"/>
                  </a:lnTo>
                  <a:close/>
                  <a:moveTo>
                    <a:pt x="90" y="7"/>
                  </a:moveTo>
                  <a:lnTo>
                    <a:pt x="90" y="23"/>
                  </a:lnTo>
                  <a:lnTo>
                    <a:pt x="71" y="23"/>
                  </a:lnTo>
                  <a:lnTo>
                    <a:pt x="73" y="5"/>
                  </a:lnTo>
                  <a:lnTo>
                    <a:pt x="90"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3" name="Freeform 510"/>
            <p:cNvSpPr>
              <a:spLocks noEditPoints="1"/>
            </p:cNvSpPr>
            <p:nvPr/>
          </p:nvSpPr>
          <p:spPr bwMode="auto">
            <a:xfrm>
              <a:off x="7513638" y="4652963"/>
              <a:ext cx="198438" cy="922338"/>
            </a:xfrm>
            <a:custGeom>
              <a:avLst/>
              <a:gdLst>
                <a:gd name="T0" fmla="*/ 21 w 125"/>
                <a:gd name="T1" fmla="*/ 19 h 581"/>
                <a:gd name="T2" fmla="*/ 5 w 125"/>
                <a:gd name="T3" fmla="*/ 21 h 581"/>
                <a:gd name="T4" fmla="*/ 0 w 125"/>
                <a:gd name="T5" fmla="*/ 2 h 581"/>
                <a:gd name="T6" fmla="*/ 19 w 125"/>
                <a:gd name="T7" fmla="*/ 0 h 581"/>
                <a:gd name="T8" fmla="*/ 21 w 125"/>
                <a:gd name="T9" fmla="*/ 19 h 581"/>
                <a:gd name="T10" fmla="*/ 21 w 125"/>
                <a:gd name="T11" fmla="*/ 19 h 581"/>
                <a:gd name="T12" fmla="*/ 125 w 125"/>
                <a:gd name="T13" fmla="*/ 576 h 581"/>
                <a:gd name="T14" fmla="*/ 123 w 125"/>
                <a:gd name="T15" fmla="*/ 567 h 581"/>
                <a:gd name="T16" fmla="*/ 106 w 125"/>
                <a:gd name="T17" fmla="*/ 569 h 581"/>
                <a:gd name="T18" fmla="*/ 106 w 125"/>
                <a:gd name="T19" fmla="*/ 581 h 581"/>
                <a:gd name="T20" fmla="*/ 125 w 125"/>
                <a:gd name="T21" fmla="*/ 576 h 581"/>
                <a:gd name="T22" fmla="*/ 125 w 125"/>
                <a:gd name="T23" fmla="*/ 576 h 581"/>
                <a:gd name="T24" fmla="*/ 113 w 125"/>
                <a:gd name="T25" fmla="*/ 512 h 581"/>
                <a:gd name="T26" fmla="*/ 94 w 125"/>
                <a:gd name="T27" fmla="*/ 517 h 581"/>
                <a:gd name="T28" fmla="*/ 92 w 125"/>
                <a:gd name="T29" fmla="*/ 498 h 581"/>
                <a:gd name="T30" fmla="*/ 111 w 125"/>
                <a:gd name="T31" fmla="*/ 496 h 581"/>
                <a:gd name="T32" fmla="*/ 113 w 125"/>
                <a:gd name="T33" fmla="*/ 512 h 581"/>
                <a:gd name="T34" fmla="*/ 113 w 125"/>
                <a:gd name="T35" fmla="*/ 512 h 581"/>
                <a:gd name="T36" fmla="*/ 99 w 125"/>
                <a:gd name="T37" fmla="*/ 442 h 581"/>
                <a:gd name="T38" fmla="*/ 82 w 125"/>
                <a:gd name="T39" fmla="*/ 446 h 581"/>
                <a:gd name="T40" fmla="*/ 80 w 125"/>
                <a:gd name="T41" fmla="*/ 427 h 581"/>
                <a:gd name="T42" fmla="*/ 97 w 125"/>
                <a:gd name="T43" fmla="*/ 425 h 581"/>
                <a:gd name="T44" fmla="*/ 99 w 125"/>
                <a:gd name="T45" fmla="*/ 442 h 581"/>
                <a:gd name="T46" fmla="*/ 99 w 125"/>
                <a:gd name="T47" fmla="*/ 442 h 581"/>
                <a:gd name="T48" fmla="*/ 87 w 125"/>
                <a:gd name="T49" fmla="*/ 371 h 581"/>
                <a:gd name="T50" fmla="*/ 68 w 125"/>
                <a:gd name="T51" fmla="*/ 375 h 581"/>
                <a:gd name="T52" fmla="*/ 66 w 125"/>
                <a:gd name="T53" fmla="*/ 357 h 581"/>
                <a:gd name="T54" fmla="*/ 85 w 125"/>
                <a:gd name="T55" fmla="*/ 354 h 581"/>
                <a:gd name="T56" fmla="*/ 87 w 125"/>
                <a:gd name="T57" fmla="*/ 371 h 581"/>
                <a:gd name="T58" fmla="*/ 87 w 125"/>
                <a:gd name="T59" fmla="*/ 371 h 581"/>
                <a:gd name="T60" fmla="*/ 73 w 125"/>
                <a:gd name="T61" fmla="*/ 300 h 581"/>
                <a:gd name="T62" fmla="*/ 56 w 125"/>
                <a:gd name="T63" fmla="*/ 305 h 581"/>
                <a:gd name="T64" fmla="*/ 52 w 125"/>
                <a:gd name="T65" fmla="*/ 286 h 581"/>
                <a:gd name="T66" fmla="*/ 71 w 125"/>
                <a:gd name="T67" fmla="*/ 283 h 581"/>
                <a:gd name="T68" fmla="*/ 73 w 125"/>
                <a:gd name="T69" fmla="*/ 300 h 581"/>
                <a:gd name="T70" fmla="*/ 73 w 125"/>
                <a:gd name="T71" fmla="*/ 300 h 581"/>
                <a:gd name="T72" fmla="*/ 61 w 125"/>
                <a:gd name="T73" fmla="*/ 231 h 581"/>
                <a:gd name="T74" fmla="*/ 42 w 125"/>
                <a:gd name="T75" fmla="*/ 234 h 581"/>
                <a:gd name="T76" fmla="*/ 40 w 125"/>
                <a:gd name="T77" fmla="*/ 215 h 581"/>
                <a:gd name="T78" fmla="*/ 56 w 125"/>
                <a:gd name="T79" fmla="*/ 212 h 581"/>
                <a:gd name="T80" fmla="*/ 61 w 125"/>
                <a:gd name="T81" fmla="*/ 231 h 581"/>
                <a:gd name="T82" fmla="*/ 61 w 125"/>
                <a:gd name="T83" fmla="*/ 231 h 581"/>
                <a:gd name="T84" fmla="*/ 47 w 125"/>
                <a:gd name="T85" fmla="*/ 160 h 581"/>
                <a:gd name="T86" fmla="*/ 30 w 125"/>
                <a:gd name="T87" fmla="*/ 163 h 581"/>
                <a:gd name="T88" fmla="*/ 26 w 125"/>
                <a:gd name="T89" fmla="*/ 144 h 581"/>
                <a:gd name="T90" fmla="*/ 45 w 125"/>
                <a:gd name="T91" fmla="*/ 142 h 581"/>
                <a:gd name="T92" fmla="*/ 47 w 125"/>
                <a:gd name="T93" fmla="*/ 160 h 581"/>
                <a:gd name="T94" fmla="*/ 47 w 125"/>
                <a:gd name="T95" fmla="*/ 160 h 581"/>
                <a:gd name="T96" fmla="*/ 35 w 125"/>
                <a:gd name="T97" fmla="*/ 90 h 581"/>
                <a:gd name="T98" fmla="*/ 16 w 125"/>
                <a:gd name="T99" fmla="*/ 92 h 581"/>
                <a:gd name="T100" fmla="*/ 14 w 125"/>
                <a:gd name="T101" fmla="*/ 73 h 581"/>
                <a:gd name="T102" fmla="*/ 30 w 125"/>
                <a:gd name="T103" fmla="*/ 71 h 581"/>
                <a:gd name="T104" fmla="*/ 35 w 125"/>
                <a:gd name="T105" fmla="*/ 9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581">
                  <a:moveTo>
                    <a:pt x="21" y="19"/>
                  </a:moveTo>
                  <a:lnTo>
                    <a:pt x="5" y="21"/>
                  </a:lnTo>
                  <a:lnTo>
                    <a:pt x="0" y="2"/>
                  </a:lnTo>
                  <a:lnTo>
                    <a:pt x="19" y="0"/>
                  </a:lnTo>
                  <a:lnTo>
                    <a:pt x="21" y="19"/>
                  </a:lnTo>
                  <a:lnTo>
                    <a:pt x="21" y="19"/>
                  </a:lnTo>
                  <a:close/>
                  <a:moveTo>
                    <a:pt x="125" y="576"/>
                  </a:moveTo>
                  <a:lnTo>
                    <a:pt x="123" y="567"/>
                  </a:lnTo>
                  <a:lnTo>
                    <a:pt x="106" y="569"/>
                  </a:lnTo>
                  <a:lnTo>
                    <a:pt x="106" y="581"/>
                  </a:lnTo>
                  <a:lnTo>
                    <a:pt x="125" y="576"/>
                  </a:lnTo>
                  <a:lnTo>
                    <a:pt x="125" y="576"/>
                  </a:lnTo>
                  <a:close/>
                  <a:moveTo>
                    <a:pt x="113" y="512"/>
                  </a:moveTo>
                  <a:lnTo>
                    <a:pt x="94" y="517"/>
                  </a:lnTo>
                  <a:lnTo>
                    <a:pt x="92" y="498"/>
                  </a:lnTo>
                  <a:lnTo>
                    <a:pt x="111" y="496"/>
                  </a:lnTo>
                  <a:lnTo>
                    <a:pt x="113" y="512"/>
                  </a:lnTo>
                  <a:lnTo>
                    <a:pt x="113" y="512"/>
                  </a:lnTo>
                  <a:close/>
                  <a:moveTo>
                    <a:pt x="99" y="442"/>
                  </a:moveTo>
                  <a:lnTo>
                    <a:pt x="82" y="446"/>
                  </a:lnTo>
                  <a:lnTo>
                    <a:pt x="80" y="427"/>
                  </a:lnTo>
                  <a:lnTo>
                    <a:pt x="97" y="425"/>
                  </a:lnTo>
                  <a:lnTo>
                    <a:pt x="99" y="442"/>
                  </a:lnTo>
                  <a:lnTo>
                    <a:pt x="99" y="442"/>
                  </a:lnTo>
                  <a:close/>
                  <a:moveTo>
                    <a:pt x="87" y="371"/>
                  </a:moveTo>
                  <a:lnTo>
                    <a:pt x="68" y="375"/>
                  </a:lnTo>
                  <a:lnTo>
                    <a:pt x="66" y="357"/>
                  </a:lnTo>
                  <a:lnTo>
                    <a:pt x="85" y="354"/>
                  </a:lnTo>
                  <a:lnTo>
                    <a:pt x="87" y="371"/>
                  </a:lnTo>
                  <a:lnTo>
                    <a:pt x="87" y="371"/>
                  </a:lnTo>
                  <a:close/>
                  <a:moveTo>
                    <a:pt x="73" y="300"/>
                  </a:moveTo>
                  <a:lnTo>
                    <a:pt x="56" y="305"/>
                  </a:lnTo>
                  <a:lnTo>
                    <a:pt x="52" y="286"/>
                  </a:lnTo>
                  <a:lnTo>
                    <a:pt x="71" y="283"/>
                  </a:lnTo>
                  <a:lnTo>
                    <a:pt x="73" y="300"/>
                  </a:lnTo>
                  <a:lnTo>
                    <a:pt x="73" y="300"/>
                  </a:lnTo>
                  <a:close/>
                  <a:moveTo>
                    <a:pt x="61" y="231"/>
                  </a:moveTo>
                  <a:lnTo>
                    <a:pt x="42" y="234"/>
                  </a:lnTo>
                  <a:lnTo>
                    <a:pt x="40" y="215"/>
                  </a:lnTo>
                  <a:lnTo>
                    <a:pt x="56" y="212"/>
                  </a:lnTo>
                  <a:lnTo>
                    <a:pt x="61" y="231"/>
                  </a:lnTo>
                  <a:lnTo>
                    <a:pt x="61" y="231"/>
                  </a:lnTo>
                  <a:close/>
                  <a:moveTo>
                    <a:pt x="47" y="160"/>
                  </a:moveTo>
                  <a:lnTo>
                    <a:pt x="30" y="163"/>
                  </a:lnTo>
                  <a:lnTo>
                    <a:pt x="26" y="144"/>
                  </a:lnTo>
                  <a:lnTo>
                    <a:pt x="45" y="142"/>
                  </a:lnTo>
                  <a:lnTo>
                    <a:pt x="47" y="160"/>
                  </a:lnTo>
                  <a:lnTo>
                    <a:pt x="47" y="160"/>
                  </a:lnTo>
                  <a:close/>
                  <a:moveTo>
                    <a:pt x="35" y="90"/>
                  </a:moveTo>
                  <a:lnTo>
                    <a:pt x="16" y="92"/>
                  </a:lnTo>
                  <a:lnTo>
                    <a:pt x="14" y="73"/>
                  </a:lnTo>
                  <a:lnTo>
                    <a:pt x="30" y="71"/>
                  </a:lnTo>
                  <a:lnTo>
                    <a:pt x="35" y="9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4" name="Freeform 511"/>
            <p:cNvSpPr>
              <a:spLocks noEditPoints="1"/>
            </p:cNvSpPr>
            <p:nvPr/>
          </p:nvSpPr>
          <p:spPr bwMode="auto">
            <a:xfrm>
              <a:off x="6096000" y="5289550"/>
              <a:ext cx="120650" cy="484188"/>
            </a:xfrm>
            <a:custGeom>
              <a:avLst/>
              <a:gdLst>
                <a:gd name="T0" fmla="*/ 2 w 76"/>
                <a:gd name="T1" fmla="*/ 284 h 305"/>
                <a:gd name="T2" fmla="*/ 21 w 76"/>
                <a:gd name="T3" fmla="*/ 286 h 305"/>
                <a:gd name="T4" fmla="*/ 17 w 76"/>
                <a:gd name="T5" fmla="*/ 305 h 305"/>
                <a:gd name="T6" fmla="*/ 0 w 76"/>
                <a:gd name="T7" fmla="*/ 300 h 305"/>
                <a:gd name="T8" fmla="*/ 2 w 76"/>
                <a:gd name="T9" fmla="*/ 284 h 305"/>
                <a:gd name="T10" fmla="*/ 2 w 76"/>
                <a:gd name="T11" fmla="*/ 284 h 305"/>
                <a:gd name="T12" fmla="*/ 59 w 76"/>
                <a:gd name="T13" fmla="*/ 0 h 305"/>
                <a:gd name="T14" fmla="*/ 76 w 76"/>
                <a:gd name="T15" fmla="*/ 5 h 305"/>
                <a:gd name="T16" fmla="*/ 73 w 76"/>
                <a:gd name="T17" fmla="*/ 22 h 305"/>
                <a:gd name="T18" fmla="*/ 54 w 76"/>
                <a:gd name="T19" fmla="*/ 19 h 305"/>
                <a:gd name="T20" fmla="*/ 59 w 76"/>
                <a:gd name="T21" fmla="*/ 0 h 305"/>
                <a:gd name="T22" fmla="*/ 59 w 76"/>
                <a:gd name="T23" fmla="*/ 0 h 305"/>
                <a:gd name="T24" fmla="*/ 45 w 76"/>
                <a:gd name="T25" fmla="*/ 71 h 305"/>
                <a:gd name="T26" fmla="*/ 61 w 76"/>
                <a:gd name="T27" fmla="*/ 76 h 305"/>
                <a:gd name="T28" fmla="*/ 59 w 76"/>
                <a:gd name="T29" fmla="*/ 93 h 305"/>
                <a:gd name="T30" fmla="*/ 40 w 76"/>
                <a:gd name="T31" fmla="*/ 90 h 305"/>
                <a:gd name="T32" fmla="*/ 45 w 76"/>
                <a:gd name="T33" fmla="*/ 71 h 305"/>
                <a:gd name="T34" fmla="*/ 45 w 76"/>
                <a:gd name="T35" fmla="*/ 71 h 305"/>
                <a:gd name="T36" fmla="*/ 31 w 76"/>
                <a:gd name="T37" fmla="*/ 142 h 305"/>
                <a:gd name="T38" fmla="*/ 47 w 76"/>
                <a:gd name="T39" fmla="*/ 145 h 305"/>
                <a:gd name="T40" fmla="*/ 45 w 76"/>
                <a:gd name="T41" fmla="*/ 163 h 305"/>
                <a:gd name="T42" fmla="*/ 26 w 76"/>
                <a:gd name="T43" fmla="*/ 159 h 305"/>
                <a:gd name="T44" fmla="*/ 31 w 76"/>
                <a:gd name="T45" fmla="*/ 142 h 305"/>
                <a:gd name="T46" fmla="*/ 31 w 76"/>
                <a:gd name="T47" fmla="*/ 142 h 305"/>
                <a:gd name="T48" fmla="*/ 17 w 76"/>
                <a:gd name="T49" fmla="*/ 213 h 305"/>
                <a:gd name="T50" fmla="*/ 33 w 76"/>
                <a:gd name="T51" fmla="*/ 215 h 305"/>
                <a:gd name="T52" fmla="*/ 31 w 76"/>
                <a:gd name="T53" fmla="*/ 234 h 305"/>
                <a:gd name="T54" fmla="*/ 14 w 76"/>
                <a:gd name="T55" fmla="*/ 230 h 305"/>
                <a:gd name="T56" fmla="*/ 17 w 76"/>
                <a:gd name="T57" fmla="*/ 213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305">
                  <a:moveTo>
                    <a:pt x="2" y="284"/>
                  </a:moveTo>
                  <a:lnTo>
                    <a:pt x="21" y="286"/>
                  </a:lnTo>
                  <a:lnTo>
                    <a:pt x="17" y="305"/>
                  </a:lnTo>
                  <a:lnTo>
                    <a:pt x="0" y="300"/>
                  </a:lnTo>
                  <a:lnTo>
                    <a:pt x="2" y="284"/>
                  </a:lnTo>
                  <a:lnTo>
                    <a:pt x="2" y="284"/>
                  </a:lnTo>
                  <a:close/>
                  <a:moveTo>
                    <a:pt x="59" y="0"/>
                  </a:moveTo>
                  <a:lnTo>
                    <a:pt x="76" y="5"/>
                  </a:lnTo>
                  <a:lnTo>
                    <a:pt x="73" y="22"/>
                  </a:lnTo>
                  <a:lnTo>
                    <a:pt x="54" y="19"/>
                  </a:lnTo>
                  <a:lnTo>
                    <a:pt x="59" y="0"/>
                  </a:lnTo>
                  <a:lnTo>
                    <a:pt x="59" y="0"/>
                  </a:lnTo>
                  <a:close/>
                  <a:moveTo>
                    <a:pt x="45" y="71"/>
                  </a:moveTo>
                  <a:lnTo>
                    <a:pt x="61" y="76"/>
                  </a:lnTo>
                  <a:lnTo>
                    <a:pt x="59" y="93"/>
                  </a:lnTo>
                  <a:lnTo>
                    <a:pt x="40" y="90"/>
                  </a:lnTo>
                  <a:lnTo>
                    <a:pt x="45" y="71"/>
                  </a:lnTo>
                  <a:lnTo>
                    <a:pt x="45" y="71"/>
                  </a:lnTo>
                  <a:close/>
                  <a:moveTo>
                    <a:pt x="31" y="142"/>
                  </a:moveTo>
                  <a:lnTo>
                    <a:pt x="47" y="145"/>
                  </a:lnTo>
                  <a:lnTo>
                    <a:pt x="45" y="163"/>
                  </a:lnTo>
                  <a:lnTo>
                    <a:pt x="26" y="159"/>
                  </a:lnTo>
                  <a:lnTo>
                    <a:pt x="31" y="142"/>
                  </a:lnTo>
                  <a:lnTo>
                    <a:pt x="31" y="142"/>
                  </a:lnTo>
                  <a:close/>
                  <a:moveTo>
                    <a:pt x="17" y="213"/>
                  </a:moveTo>
                  <a:lnTo>
                    <a:pt x="33" y="215"/>
                  </a:lnTo>
                  <a:lnTo>
                    <a:pt x="31" y="234"/>
                  </a:lnTo>
                  <a:lnTo>
                    <a:pt x="14" y="230"/>
                  </a:lnTo>
                  <a:lnTo>
                    <a:pt x="17" y="2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6" name="Freeform 512"/>
            <p:cNvSpPr>
              <a:spLocks noEditPoints="1"/>
            </p:cNvSpPr>
            <p:nvPr/>
          </p:nvSpPr>
          <p:spPr bwMode="auto">
            <a:xfrm>
              <a:off x="5416550" y="4562475"/>
              <a:ext cx="800100" cy="720725"/>
            </a:xfrm>
            <a:custGeom>
              <a:avLst/>
              <a:gdLst>
                <a:gd name="T0" fmla="*/ 26 w 504"/>
                <a:gd name="T1" fmla="*/ 12 h 454"/>
                <a:gd name="T2" fmla="*/ 15 w 504"/>
                <a:gd name="T3" fmla="*/ 24 h 454"/>
                <a:gd name="T4" fmla="*/ 0 w 504"/>
                <a:gd name="T5" fmla="*/ 12 h 454"/>
                <a:gd name="T6" fmla="*/ 12 w 504"/>
                <a:gd name="T7" fmla="*/ 0 h 454"/>
                <a:gd name="T8" fmla="*/ 26 w 504"/>
                <a:gd name="T9" fmla="*/ 12 h 454"/>
                <a:gd name="T10" fmla="*/ 26 w 504"/>
                <a:gd name="T11" fmla="*/ 12 h 454"/>
                <a:gd name="T12" fmla="*/ 504 w 504"/>
                <a:gd name="T13" fmla="*/ 442 h 454"/>
                <a:gd name="T14" fmla="*/ 494 w 504"/>
                <a:gd name="T15" fmla="*/ 432 h 454"/>
                <a:gd name="T16" fmla="*/ 482 w 504"/>
                <a:gd name="T17" fmla="*/ 447 h 454"/>
                <a:gd name="T18" fmla="*/ 492 w 504"/>
                <a:gd name="T19" fmla="*/ 454 h 454"/>
                <a:gd name="T20" fmla="*/ 504 w 504"/>
                <a:gd name="T21" fmla="*/ 442 h 454"/>
                <a:gd name="T22" fmla="*/ 504 w 504"/>
                <a:gd name="T23" fmla="*/ 442 h 454"/>
                <a:gd name="T24" fmla="*/ 454 w 504"/>
                <a:gd name="T25" fmla="*/ 397 h 454"/>
                <a:gd name="T26" fmla="*/ 442 w 504"/>
                <a:gd name="T27" fmla="*/ 409 h 454"/>
                <a:gd name="T28" fmla="*/ 428 w 504"/>
                <a:gd name="T29" fmla="*/ 397 h 454"/>
                <a:gd name="T30" fmla="*/ 440 w 504"/>
                <a:gd name="T31" fmla="*/ 385 h 454"/>
                <a:gd name="T32" fmla="*/ 454 w 504"/>
                <a:gd name="T33" fmla="*/ 397 h 454"/>
                <a:gd name="T34" fmla="*/ 454 w 504"/>
                <a:gd name="T35" fmla="*/ 397 h 454"/>
                <a:gd name="T36" fmla="*/ 400 w 504"/>
                <a:gd name="T37" fmla="*/ 347 h 454"/>
                <a:gd name="T38" fmla="*/ 388 w 504"/>
                <a:gd name="T39" fmla="*/ 362 h 454"/>
                <a:gd name="T40" fmla="*/ 376 w 504"/>
                <a:gd name="T41" fmla="*/ 350 h 454"/>
                <a:gd name="T42" fmla="*/ 388 w 504"/>
                <a:gd name="T43" fmla="*/ 336 h 454"/>
                <a:gd name="T44" fmla="*/ 400 w 504"/>
                <a:gd name="T45" fmla="*/ 347 h 454"/>
                <a:gd name="T46" fmla="*/ 400 w 504"/>
                <a:gd name="T47" fmla="*/ 347 h 454"/>
                <a:gd name="T48" fmla="*/ 348 w 504"/>
                <a:gd name="T49" fmla="*/ 300 h 454"/>
                <a:gd name="T50" fmla="*/ 336 w 504"/>
                <a:gd name="T51" fmla="*/ 314 h 454"/>
                <a:gd name="T52" fmla="*/ 322 w 504"/>
                <a:gd name="T53" fmla="*/ 303 h 454"/>
                <a:gd name="T54" fmla="*/ 333 w 504"/>
                <a:gd name="T55" fmla="*/ 288 h 454"/>
                <a:gd name="T56" fmla="*/ 348 w 504"/>
                <a:gd name="T57" fmla="*/ 300 h 454"/>
                <a:gd name="T58" fmla="*/ 348 w 504"/>
                <a:gd name="T59" fmla="*/ 300 h 454"/>
                <a:gd name="T60" fmla="*/ 293 w 504"/>
                <a:gd name="T61" fmla="*/ 253 h 454"/>
                <a:gd name="T62" fmla="*/ 282 w 504"/>
                <a:gd name="T63" fmla="*/ 265 h 454"/>
                <a:gd name="T64" fmla="*/ 267 w 504"/>
                <a:gd name="T65" fmla="*/ 253 h 454"/>
                <a:gd name="T66" fmla="*/ 279 w 504"/>
                <a:gd name="T67" fmla="*/ 239 h 454"/>
                <a:gd name="T68" fmla="*/ 293 w 504"/>
                <a:gd name="T69" fmla="*/ 253 h 454"/>
                <a:gd name="T70" fmla="*/ 293 w 504"/>
                <a:gd name="T71" fmla="*/ 253 h 454"/>
                <a:gd name="T72" fmla="*/ 239 w 504"/>
                <a:gd name="T73" fmla="*/ 203 h 454"/>
                <a:gd name="T74" fmla="*/ 227 w 504"/>
                <a:gd name="T75" fmla="*/ 217 h 454"/>
                <a:gd name="T76" fmla="*/ 215 w 504"/>
                <a:gd name="T77" fmla="*/ 206 h 454"/>
                <a:gd name="T78" fmla="*/ 227 w 504"/>
                <a:gd name="T79" fmla="*/ 192 h 454"/>
                <a:gd name="T80" fmla="*/ 239 w 504"/>
                <a:gd name="T81" fmla="*/ 203 h 454"/>
                <a:gd name="T82" fmla="*/ 239 w 504"/>
                <a:gd name="T83" fmla="*/ 203 h 454"/>
                <a:gd name="T84" fmla="*/ 187 w 504"/>
                <a:gd name="T85" fmla="*/ 156 h 454"/>
                <a:gd name="T86" fmla="*/ 175 w 504"/>
                <a:gd name="T87" fmla="*/ 168 h 454"/>
                <a:gd name="T88" fmla="*/ 161 w 504"/>
                <a:gd name="T89" fmla="*/ 156 h 454"/>
                <a:gd name="T90" fmla="*/ 173 w 504"/>
                <a:gd name="T91" fmla="*/ 144 h 454"/>
                <a:gd name="T92" fmla="*/ 187 w 504"/>
                <a:gd name="T93" fmla="*/ 156 h 454"/>
                <a:gd name="T94" fmla="*/ 187 w 504"/>
                <a:gd name="T95" fmla="*/ 156 h 454"/>
                <a:gd name="T96" fmla="*/ 133 w 504"/>
                <a:gd name="T97" fmla="*/ 106 h 454"/>
                <a:gd name="T98" fmla="*/ 121 w 504"/>
                <a:gd name="T99" fmla="*/ 121 h 454"/>
                <a:gd name="T100" fmla="*/ 107 w 504"/>
                <a:gd name="T101" fmla="*/ 109 h 454"/>
                <a:gd name="T102" fmla="*/ 119 w 504"/>
                <a:gd name="T103" fmla="*/ 95 h 454"/>
                <a:gd name="T104" fmla="*/ 133 w 504"/>
                <a:gd name="T105" fmla="*/ 106 h 454"/>
                <a:gd name="T106" fmla="*/ 133 w 504"/>
                <a:gd name="T107" fmla="*/ 106 h 454"/>
                <a:gd name="T108" fmla="*/ 78 w 504"/>
                <a:gd name="T109" fmla="*/ 59 h 454"/>
                <a:gd name="T110" fmla="*/ 67 w 504"/>
                <a:gd name="T111" fmla="*/ 73 h 454"/>
                <a:gd name="T112" fmla="*/ 55 w 504"/>
                <a:gd name="T113" fmla="*/ 62 h 454"/>
                <a:gd name="T114" fmla="*/ 67 w 504"/>
                <a:gd name="T115" fmla="*/ 47 h 454"/>
                <a:gd name="T116" fmla="*/ 78 w 504"/>
                <a:gd name="T117" fmla="*/ 59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4" h="454">
                  <a:moveTo>
                    <a:pt x="26" y="12"/>
                  </a:moveTo>
                  <a:lnTo>
                    <a:pt x="15" y="24"/>
                  </a:lnTo>
                  <a:lnTo>
                    <a:pt x="0" y="12"/>
                  </a:lnTo>
                  <a:lnTo>
                    <a:pt x="12" y="0"/>
                  </a:lnTo>
                  <a:lnTo>
                    <a:pt x="26" y="12"/>
                  </a:lnTo>
                  <a:lnTo>
                    <a:pt x="26" y="12"/>
                  </a:lnTo>
                  <a:close/>
                  <a:moveTo>
                    <a:pt x="504" y="442"/>
                  </a:moveTo>
                  <a:lnTo>
                    <a:pt x="494" y="432"/>
                  </a:lnTo>
                  <a:lnTo>
                    <a:pt x="482" y="447"/>
                  </a:lnTo>
                  <a:lnTo>
                    <a:pt x="492" y="454"/>
                  </a:lnTo>
                  <a:lnTo>
                    <a:pt x="504" y="442"/>
                  </a:lnTo>
                  <a:lnTo>
                    <a:pt x="504" y="442"/>
                  </a:lnTo>
                  <a:close/>
                  <a:moveTo>
                    <a:pt x="454" y="397"/>
                  </a:moveTo>
                  <a:lnTo>
                    <a:pt x="442" y="409"/>
                  </a:lnTo>
                  <a:lnTo>
                    <a:pt x="428" y="397"/>
                  </a:lnTo>
                  <a:lnTo>
                    <a:pt x="440" y="385"/>
                  </a:lnTo>
                  <a:lnTo>
                    <a:pt x="454" y="397"/>
                  </a:lnTo>
                  <a:lnTo>
                    <a:pt x="454" y="397"/>
                  </a:lnTo>
                  <a:close/>
                  <a:moveTo>
                    <a:pt x="400" y="347"/>
                  </a:moveTo>
                  <a:lnTo>
                    <a:pt x="388" y="362"/>
                  </a:lnTo>
                  <a:lnTo>
                    <a:pt x="376" y="350"/>
                  </a:lnTo>
                  <a:lnTo>
                    <a:pt x="388" y="336"/>
                  </a:lnTo>
                  <a:lnTo>
                    <a:pt x="400" y="347"/>
                  </a:lnTo>
                  <a:lnTo>
                    <a:pt x="400" y="347"/>
                  </a:lnTo>
                  <a:close/>
                  <a:moveTo>
                    <a:pt x="348" y="300"/>
                  </a:moveTo>
                  <a:lnTo>
                    <a:pt x="336" y="314"/>
                  </a:lnTo>
                  <a:lnTo>
                    <a:pt x="322" y="303"/>
                  </a:lnTo>
                  <a:lnTo>
                    <a:pt x="333" y="288"/>
                  </a:lnTo>
                  <a:lnTo>
                    <a:pt x="348" y="300"/>
                  </a:lnTo>
                  <a:lnTo>
                    <a:pt x="348" y="300"/>
                  </a:lnTo>
                  <a:close/>
                  <a:moveTo>
                    <a:pt x="293" y="253"/>
                  </a:moveTo>
                  <a:lnTo>
                    <a:pt x="282" y="265"/>
                  </a:lnTo>
                  <a:lnTo>
                    <a:pt x="267" y="253"/>
                  </a:lnTo>
                  <a:lnTo>
                    <a:pt x="279" y="239"/>
                  </a:lnTo>
                  <a:lnTo>
                    <a:pt x="293" y="253"/>
                  </a:lnTo>
                  <a:lnTo>
                    <a:pt x="293" y="253"/>
                  </a:lnTo>
                  <a:close/>
                  <a:moveTo>
                    <a:pt x="239" y="203"/>
                  </a:moveTo>
                  <a:lnTo>
                    <a:pt x="227" y="217"/>
                  </a:lnTo>
                  <a:lnTo>
                    <a:pt x="215" y="206"/>
                  </a:lnTo>
                  <a:lnTo>
                    <a:pt x="227" y="192"/>
                  </a:lnTo>
                  <a:lnTo>
                    <a:pt x="239" y="203"/>
                  </a:lnTo>
                  <a:lnTo>
                    <a:pt x="239" y="203"/>
                  </a:lnTo>
                  <a:close/>
                  <a:moveTo>
                    <a:pt x="187" y="156"/>
                  </a:moveTo>
                  <a:lnTo>
                    <a:pt x="175" y="168"/>
                  </a:lnTo>
                  <a:lnTo>
                    <a:pt x="161" y="156"/>
                  </a:lnTo>
                  <a:lnTo>
                    <a:pt x="173" y="144"/>
                  </a:lnTo>
                  <a:lnTo>
                    <a:pt x="187" y="156"/>
                  </a:lnTo>
                  <a:lnTo>
                    <a:pt x="187" y="156"/>
                  </a:lnTo>
                  <a:close/>
                  <a:moveTo>
                    <a:pt x="133" y="106"/>
                  </a:moveTo>
                  <a:lnTo>
                    <a:pt x="121" y="121"/>
                  </a:lnTo>
                  <a:lnTo>
                    <a:pt x="107" y="109"/>
                  </a:lnTo>
                  <a:lnTo>
                    <a:pt x="119" y="95"/>
                  </a:lnTo>
                  <a:lnTo>
                    <a:pt x="133" y="106"/>
                  </a:lnTo>
                  <a:lnTo>
                    <a:pt x="133" y="106"/>
                  </a:lnTo>
                  <a:close/>
                  <a:moveTo>
                    <a:pt x="78" y="59"/>
                  </a:moveTo>
                  <a:lnTo>
                    <a:pt x="67" y="73"/>
                  </a:lnTo>
                  <a:lnTo>
                    <a:pt x="55" y="62"/>
                  </a:lnTo>
                  <a:lnTo>
                    <a:pt x="67" y="47"/>
                  </a:lnTo>
                  <a:lnTo>
                    <a:pt x="78" y="5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7" name="Freeform 513"/>
            <p:cNvSpPr>
              <a:spLocks noEditPoints="1"/>
            </p:cNvSpPr>
            <p:nvPr/>
          </p:nvSpPr>
          <p:spPr bwMode="auto">
            <a:xfrm>
              <a:off x="4562475" y="5016500"/>
              <a:ext cx="1616075" cy="266700"/>
            </a:xfrm>
            <a:custGeom>
              <a:avLst/>
              <a:gdLst>
                <a:gd name="T0" fmla="*/ 19 w 1018"/>
                <a:gd name="T1" fmla="*/ 21 h 168"/>
                <a:gd name="T2" fmla="*/ 2 w 1018"/>
                <a:gd name="T3" fmla="*/ 0 h 168"/>
                <a:gd name="T4" fmla="*/ 21 w 1018"/>
                <a:gd name="T5" fmla="*/ 2 h 168"/>
                <a:gd name="T6" fmla="*/ 1016 w 1018"/>
                <a:gd name="T7" fmla="*/ 168 h 168"/>
                <a:gd name="T8" fmla="*/ 999 w 1018"/>
                <a:gd name="T9" fmla="*/ 146 h 168"/>
                <a:gd name="T10" fmla="*/ 1018 w 1018"/>
                <a:gd name="T11" fmla="*/ 149 h 168"/>
                <a:gd name="T12" fmla="*/ 945 w 1018"/>
                <a:gd name="T13" fmla="*/ 158 h 168"/>
                <a:gd name="T14" fmla="*/ 928 w 1018"/>
                <a:gd name="T15" fmla="*/ 137 h 168"/>
                <a:gd name="T16" fmla="*/ 947 w 1018"/>
                <a:gd name="T17" fmla="*/ 139 h 168"/>
                <a:gd name="T18" fmla="*/ 871 w 1018"/>
                <a:gd name="T19" fmla="*/ 146 h 168"/>
                <a:gd name="T20" fmla="*/ 857 w 1018"/>
                <a:gd name="T21" fmla="*/ 128 h 168"/>
                <a:gd name="T22" fmla="*/ 874 w 1018"/>
                <a:gd name="T23" fmla="*/ 130 h 168"/>
                <a:gd name="T24" fmla="*/ 801 w 1018"/>
                <a:gd name="T25" fmla="*/ 137 h 168"/>
                <a:gd name="T26" fmla="*/ 786 w 1018"/>
                <a:gd name="T27" fmla="*/ 116 h 168"/>
                <a:gd name="T28" fmla="*/ 803 w 1018"/>
                <a:gd name="T29" fmla="*/ 118 h 168"/>
                <a:gd name="T30" fmla="*/ 730 w 1018"/>
                <a:gd name="T31" fmla="*/ 125 h 168"/>
                <a:gd name="T32" fmla="*/ 716 w 1018"/>
                <a:gd name="T33" fmla="*/ 106 h 168"/>
                <a:gd name="T34" fmla="*/ 732 w 1018"/>
                <a:gd name="T35" fmla="*/ 109 h 168"/>
                <a:gd name="T36" fmla="*/ 659 w 1018"/>
                <a:gd name="T37" fmla="*/ 116 h 168"/>
                <a:gd name="T38" fmla="*/ 642 w 1018"/>
                <a:gd name="T39" fmla="*/ 94 h 168"/>
                <a:gd name="T40" fmla="*/ 661 w 1018"/>
                <a:gd name="T41" fmla="*/ 97 h 168"/>
                <a:gd name="T42" fmla="*/ 588 w 1018"/>
                <a:gd name="T43" fmla="*/ 104 h 168"/>
                <a:gd name="T44" fmla="*/ 572 w 1018"/>
                <a:gd name="T45" fmla="*/ 85 h 168"/>
                <a:gd name="T46" fmla="*/ 590 w 1018"/>
                <a:gd name="T47" fmla="*/ 87 h 168"/>
                <a:gd name="T48" fmla="*/ 517 w 1018"/>
                <a:gd name="T49" fmla="*/ 94 h 168"/>
                <a:gd name="T50" fmla="*/ 501 w 1018"/>
                <a:gd name="T51" fmla="*/ 73 h 168"/>
                <a:gd name="T52" fmla="*/ 520 w 1018"/>
                <a:gd name="T53" fmla="*/ 76 h 168"/>
                <a:gd name="T54" fmla="*/ 444 w 1018"/>
                <a:gd name="T55" fmla="*/ 85 h 168"/>
                <a:gd name="T56" fmla="*/ 430 w 1018"/>
                <a:gd name="T57" fmla="*/ 64 h 168"/>
                <a:gd name="T58" fmla="*/ 449 w 1018"/>
                <a:gd name="T59" fmla="*/ 66 h 168"/>
                <a:gd name="T60" fmla="*/ 373 w 1018"/>
                <a:gd name="T61" fmla="*/ 73 h 168"/>
                <a:gd name="T62" fmla="*/ 359 w 1018"/>
                <a:gd name="T63" fmla="*/ 52 h 168"/>
                <a:gd name="T64" fmla="*/ 375 w 1018"/>
                <a:gd name="T65" fmla="*/ 57 h 168"/>
                <a:gd name="T66" fmla="*/ 302 w 1018"/>
                <a:gd name="T67" fmla="*/ 64 h 168"/>
                <a:gd name="T68" fmla="*/ 288 w 1018"/>
                <a:gd name="T69" fmla="*/ 43 h 168"/>
                <a:gd name="T70" fmla="*/ 305 w 1018"/>
                <a:gd name="T71" fmla="*/ 45 h 168"/>
                <a:gd name="T72" fmla="*/ 231 w 1018"/>
                <a:gd name="T73" fmla="*/ 52 h 168"/>
                <a:gd name="T74" fmla="*/ 217 w 1018"/>
                <a:gd name="T75" fmla="*/ 33 h 168"/>
                <a:gd name="T76" fmla="*/ 234 w 1018"/>
                <a:gd name="T77" fmla="*/ 35 h 168"/>
                <a:gd name="T78" fmla="*/ 161 w 1018"/>
                <a:gd name="T79" fmla="*/ 43 h 168"/>
                <a:gd name="T80" fmla="*/ 144 w 1018"/>
                <a:gd name="T81" fmla="*/ 21 h 168"/>
                <a:gd name="T82" fmla="*/ 163 w 1018"/>
                <a:gd name="T83" fmla="*/ 24 h 168"/>
                <a:gd name="T84" fmla="*/ 90 w 1018"/>
                <a:gd name="T85" fmla="*/ 31 h 168"/>
                <a:gd name="T86" fmla="*/ 73 w 1018"/>
                <a:gd name="T87" fmla="*/ 1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8" h="168">
                  <a:moveTo>
                    <a:pt x="21" y="2"/>
                  </a:moveTo>
                  <a:lnTo>
                    <a:pt x="19" y="21"/>
                  </a:lnTo>
                  <a:lnTo>
                    <a:pt x="0" y="19"/>
                  </a:lnTo>
                  <a:lnTo>
                    <a:pt x="2" y="0"/>
                  </a:lnTo>
                  <a:lnTo>
                    <a:pt x="21" y="2"/>
                  </a:lnTo>
                  <a:lnTo>
                    <a:pt x="21" y="2"/>
                  </a:lnTo>
                  <a:close/>
                  <a:moveTo>
                    <a:pt x="1018" y="149"/>
                  </a:moveTo>
                  <a:lnTo>
                    <a:pt x="1016" y="168"/>
                  </a:lnTo>
                  <a:lnTo>
                    <a:pt x="997" y="165"/>
                  </a:lnTo>
                  <a:lnTo>
                    <a:pt x="999" y="146"/>
                  </a:lnTo>
                  <a:lnTo>
                    <a:pt x="1018" y="149"/>
                  </a:lnTo>
                  <a:lnTo>
                    <a:pt x="1018" y="149"/>
                  </a:lnTo>
                  <a:close/>
                  <a:moveTo>
                    <a:pt x="947" y="139"/>
                  </a:moveTo>
                  <a:lnTo>
                    <a:pt x="945" y="158"/>
                  </a:lnTo>
                  <a:lnTo>
                    <a:pt x="926" y="154"/>
                  </a:lnTo>
                  <a:lnTo>
                    <a:pt x="928" y="137"/>
                  </a:lnTo>
                  <a:lnTo>
                    <a:pt x="947" y="139"/>
                  </a:lnTo>
                  <a:lnTo>
                    <a:pt x="947" y="139"/>
                  </a:lnTo>
                  <a:close/>
                  <a:moveTo>
                    <a:pt x="874" y="130"/>
                  </a:moveTo>
                  <a:lnTo>
                    <a:pt x="871" y="146"/>
                  </a:lnTo>
                  <a:lnTo>
                    <a:pt x="855" y="144"/>
                  </a:lnTo>
                  <a:lnTo>
                    <a:pt x="857" y="128"/>
                  </a:lnTo>
                  <a:lnTo>
                    <a:pt x="874" y="130"/>
                  </a:lnTo>
                  <a:lnTo>
                    <a:pt x="874" y="130"/>
                  </a:lnTo>
                  <a:close/>
                  <a:moveTo>
                    <a:pt x="803" y="118"/>
                  </a:moveTo>
                  <a:lnTo>
                    <a:pt x="801" y="137"/>
                  </a:lnTo>
                  <a:lnTo>
                    <a:pt x="784" y="135"/>
                  </a:lnTo>
                  <a:lnTo>
                    <a:pt x="786" y="116"/>
                  </a:lnTo>
                  <a:lnTo>
                    <a:pt x="803" y="118"/>
                  </a:lnTo>
                  <a:lnTo>
                    <a:pt x="803" y="118"/>
                  </a:lnTo>
                  <a:close/>
                  <a:moveTo>
                    <a:pt x="732" y="109"/>
                  </a:moveTo>
                  <a:lnTo>
                    <a:pt x="730" y="125"/>
                  </a:lnTo>
                  <a:lnTo>
                    <a:pt x="713" y="123"/>
                  </a:lnTo>
                  <a:lnTo>
                    <a:pt x="716" y="106"/>
                  </a:lnTo>
                  <a:lnTo>
                    <a:pt x="732" y="109"/>
                  </a:lnTo>
                  <a:lnTo>
                    <a:pt x="732" y="109"/>
                  </a:lnTo>
                  <a:close/>
                  <a:moveTo>
                    <a:pt x="661" y="97"/>
                  </a:moveTo>
                  <a:lnTo>
                    <a:pt x="659" y="116"/>
                  </a:lnTo>
                  <a:lnTo>
                    <a:pt x="640" y="113"/>
                  </a:lnTo>
                  <a:lnTo>
                    <a:pt x="642" y="94"/>
                  </a:lnTo>
                  <a:lnTo>
                    <a:pt x="661" y="97"/>
                  </a:lnTo>
                  <a:lnTo>
                    <a:pt x="661" y="97"/>
                  </a:lnTo>
                  <a:close/>
                  <a:moveTo>
                    <a:pt x="590" y="87"/>
                  </a:moveTo>
                  <a:lnTo>
                    <a:pt x="588" y="104"/>
                  </a:lnTo>
                  <a:lnTo>
                    <a:pt x="569" y="102"/>
                  </a:lnTo>
                  <a:lnTo>
                    <a:pt x="572" y="85"/>
                  </a:lnTo>
                  <a:lnTo>
                    <a:pt x="590" y="87"/>
                  </a:lnTo>
                  <a:lnTo>
                    <a:pt x="590" y="87"/>
                  </a:lnTo>
                  <a:close/>
                  <a:moveTo>
                    <a:pt x="520" y="76"/>
                  </a:moveTo>
                  <a:lnTo>
                    <a:pt x="517" y="94"/>
                  </a:lnTo>
                  <a:lnTo>
                    <a:pt x="498" y="92"/>
                  </a:lnTo>
                  <a:lnTo>
                    <a:pt x="501" y="73"/>
                  </a:lnTo>
                  <a:lnTo>
                    <a:pt x="520" y="76"/>
                  </a:lnTo>
                  <a:lnTo>
                    <a:pt x="520" y="76"/>
                  </a:lnTo>
                  <a:close/>
                  <a:moveTo>
                    <a:pt x="449" y="66"/>
                  </a:moveTo>
                  <a:lnTo>
                    <a:pt x="444" y="85"/>
                  </a:lnTo>
                  <a:lnTo>
                    <a:pt x="427" y="80"/>
                  </a:lnTo>
                  <a:lnTo>
                    <a:pt x="430" y="64"/>
                  </a:lnTo>
                  <a:lnTo>
                    <a:pt x="449" y="66"/>
                  </a:lnTo>
                  <a:lnTo>
                    <a:pt x="449" y="66"/>
                  </a:lnTo>
                  <a:close/>
                  <a:moveTo>
                    <a:pt x="375" y="57"/>
                  </a:moveTo>
                  <a:lnTo>
                    <a:pt x="373" y="73"/>
                  </a:lnTo>
                  <a:lnTo>
                    <a:pt x="357" y="71"/>
                  </a:lnTo>
                  <a:lnTo>
                    <a:pt x="359" y="52"/>
                  </a:lnTo>
                  <a:lnTo>
                    <a:pt x="375" y="57"/>
                  </a:lnTo>
                  <a:lnTo>
                    <a:pt x="375" y="57"/>
                  </a:lnTo>
                  <a:close/>
                  <a:moveTo>
                    <a:pt x="305" y="45"/>
                  </a:moveTo>
                  <a:lnTo>
                    <a:pt x="302" y="64"/>
                  </a:lnTo>
                  <a:lnTo>
                    <a:pt x="286" y="61"/>
                  </a:lnTo>
                  <a:lnTo>
                    <a:pt x="288" y="43"/>
                  </a:lnTo>
                  <a:lnTo>
                    <a:pt x="305" y="45"/>
                  </a:lnTo>
                  <a:lnTo>
                    <a:pt x="305" y="45"/>
                  </a:lnTo>
                  <a:close/>
                  <a:moveTo>
                    <a:pt x="234" y="35"/>
                  </a:moveTo>
                  <a:lnTo>
                    <a:pt x="231" y="52"/>
                  </a:lnTo>
                  <a:lnTo>
                    <a:pt x="213" y="50"/>
                  </a:lnTo>
                  <a:lnTo>
                    <a:pt x="217" y="33"/>
                  </a:lnTo>
                  <a:lnTo>
                    <a:pt x="234" y="35"/>
                  </a:lnTo>
                  <a:lnTo>
                    <a:pt x="234" y="35"/>
                  </a:lnTo>
                  <a:close/>
                  <a:moveTo>
                    <a:pt x="163" y="24"/>
                  </a:moveTo>
                  <a:lnTo>
                    <a:pt x="161" y="43"/>
                  </a:lnTo>
                  <a:lnTo>
                    <a:pt x="142" y="40"/>
                  </a:lnTo>
                  <a:lnTo>
                    <a:pt x="144" y="21"/>
                  </a:lnTo>
                  <a:lnTo>
                    <a:pt x="163" y="24"/>
                  </a:lnTo>
                  <a:lnTo>
                    <a:pt x="163" y="24"/>
                  </a:lnTo>
                  <a:close/>
                  <a:moveTo>
                    <a:pt x="92" y="14"/>
                  </a:moveTo>
                  <a:lnTo>
                    <a:pt x="90" y="31"/>
                  </a:lnTo>
                  <a:lnTo>
                    <a:pt x="71" y="28"/>
                  </a:lnTo>
                  <a:lnTo>
                    <a:pt x="73" y="12"/>
                  </a:lnTo>
                  <a:lnTo>
                    <a:pt x="92"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8" name="Freeform 514"/>
            <p:cNvSpPr>
              <a:spLocks noEditPoints="1"/>
            </p:cNvSpPr>
            <p:nvPr/>
          </p:nvSpPr>
          <p:spPr bwMode="auto">
            <a:xfrm>
              <a:off x="6208713" y="5260975"/>
              <a:ext cx="1492250" cy="325438"/>
            </a:xfrm>
            <a:custGeom>
              <a:avLst/>
              <a:gdLst>
                <a:gd name="T0" fmla="*/ 921 w 940"/>
                <a:gd name="T1" fmla="*/ 184 h 205"/>
                <a:gd name="T2" fmla="*/ 935 w 940"/>
                <a:gd name="T3" fmla="*/ 205 h 205"/>
                <a:gd name="T4" fmla="*/ 919 w 940"/>
                <a:gd name="T5" fmla="*/ 200 h 205"/>
                <a:gd name="T6" fmla="*/ 5 w 940"/>
                <a:gd name="T7" fmla="*/ 0 h 205"/>
                <a:gd name="T8" fmla="*/ 19 w 940"/>
                <a:gd name="T9" fmla="*/ 21 h 205"/>
                <a:gd name="T10" fmla="*/ 0 w 940"/>
                <a:gd name="T11" fmla="*/ 18 h 205"/>
                <a:gd name="T12" fmla="*/ 75 w 940"/>
                <a:gd name="T13" fmla="*/ 14 h 205"/>
                <a:gd name="T14" fmla="*/ 90 w 940"/>
                <a:gd name="T15" fmla="*/ 35 h 205"/>
                <a:gd name="T16" fmla="*/ 71 w 940"/>
                <a:gd name="T17" fmla="*/ 33 h 205"/>
                <a:gd name="T18" fmla="*/ 146 w 940"/>
                <a:gd name="T19" fmla="*/ 28 h 205"/>
                <a:gd name="T20" fmla="*/ 160 w 940"/>
                <a:gd name="T21" fmla="*/ 49 h 205"/>
                <a:gd name="T22" fmla="*/ 142 w 940"/>
                <a:gd name="T23" fmla="*/ 47 h 205"/>
                <a:gd name="T24" fmla="*/ 217 w 940"/>
                <a:gd name="T25" fmla="*/ 42 h 205"/>
                <a:gd name="T26" fmla="*/ 231 w 940"/>
                <a:gd name="T27" fmla="*/ 63 h 205"/>
                <a:gd name="T28" fmla="*/ 212 w 940"/>
                <a:gd name="T29" fmla="*/ 59 h 205"/>
                <a:gd name="T30" fmla="*/ 286 w 940"/>
                <a:gd name="T31" fmla="*/ 56 h 205"/>
                <a:gd name="T32" fmla="*/ 300 w 940"/>
                <a:gd name="T33" fmla="*/ 77 h 205"/>
                <a:gd name="T34" fmla="*/ 283 w 940"/>
                <a:gd name="T35" fmla="*/ 73 h 205"/>
                <a:gd name="T36" fmla="*/ 356 w 940"/>
                <a:gd name="T37" fmla="*/ 70 h 205"/>
                <a:gd name="T38" fmla="*/ 371 w 940"/>
                <a:gd name="T39" fmla="*/ 92 h 205"/>
                <a:gd name="T40" fmla="*/ 354 w 940"/>
                <a:gd name="T41" fmla="*/ 87 h 205"/>
                <a:gd name="T42" fmla="*/ 427 w 940"/>
                <a:gd name="T43" fmla="*/ 85 h 205"/>
                <a:gd name="T44" fmla="*/ 442 w 940"/>
                <a:gd name="T45" fmla="*/ 106 h 205"/>
                <a:gd name="T46" fmla="*/ 425 w 940"/>
                <a:gd name="T47" fmla="*/ 101 h 205"/>
                <a:gd name="T48" fmla="*/ 498 w 940"/>
                <a:gd name="T49" fmla="*/ 99 h 205"/>
                <a:gd name="T50" fmla="*/ 512 w 940"/>
                <a:gd name="T51" fmla="*/ 120 h 205"/>
                <a:gd name="T52" fmla="*/ 496 w 940"/>
                <a:gd name="T53" fmla="*/ 115 h 205"/>
                <a:gd name="T54" fmla="*/ 569 w 940"/>
                <a:gd name="T55" fmla="*/ 113 h 205"/>
                <a:gd name="T56" fmla="*/ 583 w 940"/>
                <a:gd name="T57" fmla="*/ 134 h 205"/>
                <a:gd name="T58" fmla="*/ 567 w 940"/>
                <a:gd name="T59" fmla="*/ 129 h 205"/>
                <a:gd name="T60" fmla="*/ 640 w 940"/>
                <a:gd name="T61" fmla="*/ 127 h 205"/>
                <a:gd name="T62" fmla="*/ 654 w 940"/>
                <a:gd name="T63" fmla="*/ 148 h 205"/>
                <a:gd name="T64" fmla="*/ 635 w 940"/>
                <a:gd name="T65" fmla="*/ 144 h 205"/>
                <a:gd name="T66" fmla="*/ 711 w 940"/>
                <a:gd name="T67" fmla="*/ 141 h 205"/>
                <a:gd name="T68" fmla="*/ 725 w 940"/>
                <a:gd name="T69" fmla="*/ 163 h 205"/>
                <a:gd name="T70" fmla="*/ 706 w 940"/>
                <a:gd name="T71" fmla="*/ 158 h 205"/>
                <a:gd name="T72" fmla="*/ 782 w 940"/>
                <a:gd name="T73" fmla="*/ 155 h 205"/>
                <a:gd name="T74" fmla="*/ 796 w 940"/>
                <a:gd name="T75" fmla="*/ 177 h 205"/>
                <a:gd name="T76" fmla="*/ 777 w 940"/>
                <a:gd name="T77" fmla="*/ 172 h 205"/>
                <a:gd name="T78" fmla="*/ 852 w 940"/>
                <a:gd name="T79" fmla="*/ 170 h 205"/>
                <a:gd name="T80" fmla="*/ 867 w 940"/>
                <a:gd name="T81" fmla="*/ 19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40" h="205">
                  <a:moveTo>
                    <a:pt x="919" y="200"/>
                  </a:moveTo>
                  <a:lnTo>
                    <a:pt x="921" y="184"/>
                  </a:lnTo>
                  <a:lnTo>
                    <a:pt x="940" y="186"/>
                  </a:lnTo>
                  <a:lnTo>
                    <a:pt x="935" y="205"/>
                  </a:lnTo>
                  <a:lnTo>
                    <a:pt x="919" y="200"/>
                  </a:lnTo>
                  <a:lnTo>
                    <a:pt x="919" y="200"/>
                  </a:lnTo>
                  <a:close/>
                  <a:moveTo>
                    <a:pt x="0" y="18"/>
                  </a:moveTo>
                  <a:lnTo>
                    <a:pt x="5" y="0"/>
                  </a:lnTo>
                  <a:lnTo>
                    <a:pt x="21" y="4"/>
                  </a:lnTo>
                  <a:lnTo>
                    <a:pt x="19" y="21"/>
                  </a:lnTo>
                  <a:lnTo>
                    <a:pt x="0" y="18"/>
                  </a:lnTo>
                  <a:lnTo>
                    <a:pt x="0" y="18"/>
                  </a:lnTo>
                  <a:close/>
                  <a:moveTo>
                    <a:pt x="71" y="33"/>
                  </a:moveTo>
                  <a:lnTo>
                    <a:pt x="75" y="14"/>
                  </a:lnTo>
                  <a:lnTo>
                    <a:pt x="92" y="18"/>
                  </a:lnTo>
                  <a:lnTo>
                    <a:pt x="90" y="35"/>
                  </a:lnTo>
                  <a:lnTo>
                    <a:pt x="71" y="33"/>
                  </a:lnTo>
                  <a:lnTo>
                    <a:pt x="71" y="33"/>
                  </a:lnTo>
                  <a:close/>
                  <a:moveTo>
                    <a:pt x="142" y="47"/>
                  </a:moveTo>
                  <a:lnTo>
                    <a:pt x="146" y="28"/>
                  </a:lnTo>
                  <a:lnTo>
                    <a:pt x="163" y="33"/>
                  </a:lnTo>
                  <a:lnTo>
                    <a:pt x="160" y="49"/>
                  </a:lnTo>
                  <a:lnTo>
                    <a:pt x="142" y="47"/>
                  </a:lnTo>
                  <a:lnTo>
                    <a:pt x="142" y="47"/>
                  </a:lnTo>
                  <a:close/>
                  <a:moveTo>
                    <a:pt x="212" y="59"/>
                  </a:moveTo>
                  <a:lnTo>
                    <a:pt x="217" y="42"/>
                  </a:lnTo>
                  <a:lnTo>
                    <a:pt x="234" y="47"/>
                  </a:lnTo>
                  <a:lnTo>
                    <a:pt x="231" y="63"/>
                  </a:lnTo>
                  <a:lnTo>
                    <a:pt x="212" y="59"/>
                  </a:lnTo>
                  <a:lnTo>
                    <a:pt x="212" y="59"/>
                  </a:lnTo>
                  <a:close/>
                  <a:moveTo>
                    <a:pt x="283" y="73"/>
                  </a:moveTo>
                  <a:lnTo>
                    <a:pt x="286" y="56"/>
                  </a:lnTo>
                  <a:lnTo>
                    <a:pt x="305" y="59"/>
                  </a:lnTo>
                  <a:lnTo>
                    <a:pt x="300" y="77"/>
                  </a:lnTo>
                  <a:lnTo>
                    <a:pt x="283" y="73"/>
                  </a:lnTo>
                  <a:lnTo>
                    <a:pt x="283" y="73"/>
                  </a:lnTo>
                  <a:close/>
                  <a:moveTo>
                    <a:pt x="354" y="87"/>
                  </a:moveTo>
                  <a:lnTo>
                    <a:pt x="356" y="70"/>
                  </a:lnTo>
                  <a:lnTo>
                    <a:pt x="375" y="73"/>
                  </a:lnTo>
                  <a:lnTo>
                    <a:pt x="371" y="92"/>
                  </a:lnTo>
                  <a:lnTo>
                    <a:pt x="354" y="87"/>
                  </a:lnTo>
                  <a:lnTo>
                    <a:pt x="354" y="87"/>
                  </a:lnTo>
                  <a:close/>
                  <a:moveTo>
                    <a:pt x="425" y="101"/>
                  </a:moveTo>
                  <a:lnTo>
                    <a:pt x="427" y="85"/>
                  </a:lnTo>
                  <a:lnTo>
                    <a:pt x="446" y="87"/>
                  </a:lnTo>
                  <a:lnTo>
                    <a:pt x="442" y="106"/>
                  </a:lnTo>
                  <a:lnTo>
                    <a:pt x="425" y="101"/>
                  </a:lnTo>
                  <a:lnTo>
                    <a:pt x="425" y="101"/>
                  </a:lnTo>
                  <a:close/>
                  <a:moveTo>
                    <a:pt x="496" y="115"/>
                  </a:moveTo>
                  <a:lnTo>
                    <a:pt x="498" y="99"/>
                  </a:lnTo>
                  <a:lnTo>
                    <a:pt x="517" y="101"/>
                  </a:lnTo>
                  <a:lnTo>
                    <a:pt x="512" y="120"/>
                  </a:lnTo>
                  <a:lnTo>
                    <a:pt x="496" y="115"/>
                  </a:lnTo>
                  <a:lnTo>
                    <a:pt x="496" y="115"/>
                  </a:lnTo>
                  <a:close/>
                  <a:moveTo>
                    <a:pt x="567" y="129"/>
                  </a:moveTo>
                  <a:lnTo>
                    <a:pt x="569" y="113"/>
                  </a:lnTo>
                  <a:lnTo>
                    <a:pt x="588" y="115"/>
                  </a:lnTo>
                  <a:lnTo>
                    <a:pt x="583" y="134"/>
                  </a:lnTo>
                  <a:lnTo>
                    <a:pt x="567" y="129"/>
                  </a:lnTo>
                  <a:lnTo>
                    <a:pt x="567" y="129"/>
                  </a:lnTo>
                  <a:close/>
                  <a:moveTo>
                    <a:pt x="635" y="144"/>
                  </a:moveTo>
                  <a:lnTo>
                    <a:pt x="640" y="127"/>
                  </a:lnTo>
                  <a:lnTo>
                    <a:pt x="656" y="129"/>
                  </a:lnTo>
                  <a:lnTo>
                    <a:pt x="654" y="148"/>
                  </a:lnTo>
                  <a:lnTo>
                    <a:pt x="635" y="144"/>
                  </a:lnTo>
                  <a:lnTo>
                    <a:pt x="635" y="144"/>
                  </a:lnTo>
                  <a:close/>
                  <a:moveTo>
                    <a:pt x="706" y="158"/>
                  </a:moveTo>
                  <a:lnTo>
                    <a:pt x="711" y="141"/>
                  </a:lnTo>
                  <a:lnTo>
                    <a:pt x="727" y="144"/>
                  </a:lnTo>
                  <a:lnTo>
                    <a:pt x="725" y="163"/>
                  </a:lnTo>
                  <a:lnTo>
                    <a:pt x="706" y="158"/>
                  </a:lnTo>
                  <a:lnTo>
                    <a:pt x="706" y="158"/>
                  </a:lnTo>
                  <a:close/>
                  <a:moveTo>
                    <a:pt x="777" y="172"/>
                  </a:moveTo>
                  <a:lnTo>
                    <a:pt x="782" y="155"/>
                  </a:lnTo>
                  <a:lnTo>
                    <a:pt x="798" y="158"/>
                  </a:lnTo>
                  <a:lnTo>
                    <a:pt x="796" y="177"/>
                  </a:lnTo>
                  <a:lnTo>
                    <a:pt x="777" y="172"/>
                  </a:lnTo>
                  <a:lnTo>
                    <a:pt x="777" y="172"/>
                  </a:lnTo>
                  <a:close/>
                  <a:moveTo>
                    <a:pt x="848" y="186"/>
                  </a:moveTo>
                  <a:lnTo>
                    <a:pt x="852" y="170"/>
                  </a:lnTo>
                  <a:lnTo>
                    <a:pt x="869" y="172"/>
                  </a:lnTo>
                  <a:lnTo>
                    <a:pt x="867" y="191"/>
                  </a:lnTo>
                  <a:lnTo>
                    <a:pt x="848" y="1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599" name="Freeform 515"/>
            <p:cNvSpPr>
              <a:spLocks noEditPoints="1"/>
            </p:cNvSpPr>
            <p:nvPr/>
          </p:nvSpPr>
          <p:spPr bwMode="auto">
            <a:xfrm>
              <a:off x="6084888" y="3268663"/>
              <a:ext cx="134938" cy="1968500"/>
            </a:xfrm>
            <a:custGeom>
              <a:avLst/>
              <a:gdLst>
                <a:gd name="T0" fmla="*/ 0 w 85"/>
                <a:gd name="T1" fmla="*/ 19 h 1240"/>
                <a:gd name="T2" fmla="*/ 19 w 85"/>
                <a:gd name="T3" fmla="*/ 0 h 1240"/>
                <a:gd name="T4" fmla="*/ 19 w 85"/>
                <a:gd name="T5" fmla="*/ 17 h 1240"/>
                <a:gd name="T6" fmla="*/ 66 w 85"/>
                <a:gd name="T7" fmla="*/ 1240 h 1240"/>
                <a:gd name="T8" fmla="*/ 83 w 85"/>
                <a:gd name="T9" fmla="*/ 1221 h 1240"/>
                <a:gd name="T10" fmla="*/ 85 w 85"/>
                <a:gd name="T11" fmla="*/ 1240 h 1240"/>
                <a:gd name="T12" fmla="*/ 61 w 85"/>
                <a:gd name="T13" fmla="*/ 1170 h 1240"/>
                <a:gd name="T14" fmla="*/ 80 w 85"/>
                <a:gd name="T15" fmla="*/ 1151 h 1240"/>
                <a:gd name="T16" fmla="*/ 80 w 85"/>
                <a:gd name="T17" fmla="*/ 1167 h 1240"/>
                <a:gd name="T18" fmla="*/ 59 w 85"/>
                <a:gd name="T19" fmla="*/ 1096 h 1240"/>
                <a:gd name="T20" fmla="*/ 75 w 85"/>
                <a:gd name="T21" fmla="*/ 1077 h 1240"/>
                <a:gd name="T22" fmla="*/ 75 w 85"/>
                <a:gd name="T23" fmla="*/ 1096 h 1240"/>
                <a:gd name="T24" fmla="*/ 54 w 85"/>
                <a:gd name="T25" fmla="*/ 1025 h 1240"/>
                <a:gd name="T26" fmla="*/ 71 w 85"/>
                <a:gd name="T27" fmla="*/ 1007 h 1240"/>
                <a:gd name="T28" fmla="*/ 73 w 85"/>
                <a:gd name="T29" fmla="*/ 1025 h 1240"/>
                <a:gd name="T30" fmla="*/ 52 w 85"/>
                <a:gd name="T31" fmla="*/ 955 h 1240"/>
                <a:gd name="T32" fmla="*/ 68 w 85"/>
                <a:gd name="T33" fmla="*/ 933 h 1240"/>
                <a:gd name="T34" fmla="*/ 68 w 85"/>
                <a:gd name="T35" fmla="*/ 952 h 1240"/>
                <a:gd name="T36" fmla="*/ 47 w 85"/>
                <a:gd name="T37" fmla="*/ 881 h 1240"/>
                <a:gd name="T38" fmla="*/ 64 w 85"/>
                <a:gd name="T39" fmla="*/ 862 h 1240"/>
                <a:gd name="T40" fmla="*/ 66 w 85"/>
                <a:gd name="T41" fmla="*/ 881 h 1240"/>
                <a:gd name="T42" fmla="*/ 42 w 85"/>
                <a:gd name="T43" fmla="*/ 810 h 1240"/>
                <a:gd name="T44" fmla="*/ 59 w 85"/>
                <a:gd name="T45" fmla="*/ 792 h 1240"/>
                <a:gd name="T46" fmla="*/ 61 w 85"/>
                <a:gd name="T47" fmla="*/ 808 h 1240"/>
                <a:gd name="T48" fmla="*/ 40 w 85"/>
                <a:gd name="T49" fmla="*/ 737 h 1240"/>
                <a:gd name="T50" fmla="*/ 57 w 85"/>
                <a:gd name="T51" fmla="*/ 718 h 1240"/>
                <a:gd name="T52" fmla="*/ 57 w 85"/>
                <a:gd name="T53" fmla="*/ 737 h 1240"/>
                <a:gd name="T54" fmla="*/ 35 w 85"/>
                <a:gd name="T55" fmla="*/ 666 h 1240"/>
                <a:gd name="T56" fmla="*/ 52 w 85"/>
                <a:gd name="T57" fmla="*/ 647 h 1240"/>
                <a:gd name="T58" fmla="*/ 54 w 85"/>
                <a:gd name="T59" fmla="*/ 664 h 1240"/>
                <a:gd name="T60" fmla="*/ 31 w 85"/>
                <a:gd name="T61" fmla="*/ 593 h 1240"/>
                <a:gd name="T62" fmla="*/ 49 w 85"/>
                <a:gd name="T63" fmla="*/ 574 h 1240"/>
                <a:gd name="T64" fmla="*/ 49 w 85"/>
                <a:gd name="T65" fmla="*/ 593 h 1240"/>
                <a:gd name="T66" fmla="*/ 28 w 85"/>
                <a:gd name="T67" fmla="*/ 522 h 1240"/>
                <a:gd name="T68" fmla="*/ 45 w 85"/>
                <a:gd name="T69" fmla="*/ 503 h 1240"/>
                <a:gd name="T70" fmla="*/ 45 w 85"/>
                <a:gd name="T71" fmla="*/ 522 h 1240"/>
                <a:gd name="T72" fmla="*/ 24 w 85"/>
                <a:gd name="T73" fmla="*/ 449 h 1240"/>
                <a:gd name="T74" fmla="*/ 40 w 85"/>
                <a:gd name="T75" fmla="*/ 430 h 1240"/>
                <a:gd name="T76" fmla="*/ 42 w 85"/>
                <a:gd name="T77" fmla="*/ 449 h 1240"/>
                <a:gd name="T78" fmla="*/ 21 w 85"/>
                <a:gd name="T79" fmla="*/ 378 h 1240"/>
                <a:gd name="T80" fmla="*/ 38 w 85"/>
                <a:gd name="T81" fmla="*/ 359 h 1240"/>
                <a:gd name="T82" fmla="*/ 38 w 85"/>
                <a:gd name="T83" fmla="*/ 378 h 1240"/>
                <a:gd name="T84" fmla="*/ 16 w 85"/>
                <a:gd name="T85" fmla="*/ 307 h 1240"/>
                <a:gd name="T86" fmla="*/ 33 w 85"/>
                <a:gd name="T87" fmla="*/ 288 h 1240"/>
                <a:gd name="T88" fmla="*/ 35 w 85"/>
                <a:gd name="T89" fmla="*/ 305 h 1240"/>
                <a:gd name="T90" fmla="*/ 12 w 85"/>
                <a:gd name="T91" fmla="*/ 234 h 1240"/>
                <a:gd name="T92" fmla="*/ 28 w 85"/>
                <a:gd name="T93" fmla="*/ 215 h 1240"/>
                <a:gd name="T94" fmla="*/ 31 w 85"/>
                <a:gd name="T95" fmla="*/ 234 h 1240"/>
                <a:gd name="T96" fmla="*/ 9 w 85"/>
                <a:gd name="T97" fmla="*/ 163 h 1240"/>
                <a:gd name="T98" fmla="*/ 26 w 85"/>
                <a:gd name="T99" fmla="*/ 144 h 1240"/>
                <a:gd name="T100" fmla="*/ 26 w 85"/>
                <a:gd name="T101" fmla="*/ 161 h 1240"/>
                <a:gd name="T102" fmla="*/ 5 w 85"/>
                <a:gd name="T103" fmla="*/ 90 h 1240"/>
                <a:gd name="T104" fmla="*/ 21 w 85"/>
                <a:gd name="T105" fmla="*/ 71 h 1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5" h="1240">
                  <a:moveTo>
                    <a:pt x="19" y="17"/>
                  </a:moveTo>
                  <a:lnTo>
                    <a:pt x="0" y="19"/>
                  </a:lnTo>
                  <a:lnTo>
                    <a:pt x="0" y="0"/>
                  </a:lnTo>
                  <a:lnTo>
                    <a:pt x="19" y="0"/>
                  </a:lnTo>
                  <a:lnTo>
                    <a:pt x="19" y="17"/>
                  </a:lnTo>
                  <a:lnTo>
                    <a:pt x="19" y="17"/>
                  </a:lnTo>
                  <a:close/>
                  <a:moveTo>
                    <a:pt x="85" y="1240"/>
                  </a:moveTo>
                  <a:lnTo>
                    <a:pt x="66" y="1240"/>
                  </a:lnTo>
                  <a:lnTo>
                    <a:pt x="66" y="1224"/>
                  </a:lnTo>
                  <a:lnTo>
                    <a:pt x="83" y="1221"/>
                  </a:lnTo>
                  <a:lnTo>
                    <a:pt x="85" y="1240"/>
                  </a:lnTo>
                  <a:lnTo>
                    <a:pt x="85" y="1240"/>
                  </a:lnTo>
                  <a:close/>
                  <a:moveTo>
                    <a:pt x="80" y="1167"/>
                  </a:moveTo>
                  <a:lnTo>
                    <a:pt x="61" y="1170"/>
                  </a:lnTo>
                  <a:lnTo>
                    <a:pt x="61" y="1151"/>
                  </a:lnTo>
                  <a:lnTo>
                    <a:pt x="80" y="1151"/>
                  </a:lnTo>
                  <a:lnTo>
                    <a:pt x="80" y="1167"/>
                  </a:lnTo>
                  <a:lnTo>
                    <a:pt x="80" y="1167"/>
                  </a:lnTo>
                  <a:close/>
                  <a:moveTo>
                    <a:pt x="75" y="1096"/>
                  </a:moveTo>
                  <a:lnTo>
                    <a:pt x="59" y="1096"/>
                  </a:lnTo>
                  <a:lnTo>
                    <a:pt x="57" y="1080"/>
                  </a:lnTo>
                  <a:lnTo>
                    <a:pt x="75" y="1077"/>
                  </a:lnTo>
                  <a:lnTo>
                    <a:pt x="75" y="1096"/>
                  </a:lnTo>
                  <a:lnTo>
                    <a:pt x="75" y="1096"/>
                  </a:lnTo>
                  <a:close/>
                  <a:moveTo>
                    <a:pt x="73" y="1025"/>
                  </a:moveTo>
                  <a:lnTo>
                    <a:pt x="54" y="1025"/>
                  </a:lnTo>
                  <a:lnTo>
                    <a:pt x="54" y="1007"/>
                  </a:lnTo>
                  <a:lnTo>
                    <a:pt x="71" y="1007"/>
                  </a:lnTo>
                  <a:lnTo>
                    <a:pt x="73" y="1025"/>
                  </a:lnTo>
                  <a:lnTo>
                    <a:pt x="73" y="1025"/>
                  </a:lnTo>
                  <a:close/>
                  <a:moveTo>
                    <a:pt x="68" y="952"/>
                  </a:moveTo>
                  <a:lnTo>
                    <a:pt x="52" y="955"/>
                  </a:lnTo>
                  <a:lnTo>
                    <a:pt x="49" y="936"/>
                  </a:lnTo>
                  <a:lnTo>
                    <a:pt x="68" y="933"/>
                  </a:lnTo>
                  <a:lnTo>
                    <a:pt x="68" y="952"/>
                  </a:lnTo>
                  <a:lnTo>
                    <a:pt x="68" y="952"/>
                  </a:lnTo>
                  <a:close/>
                  <a:moveTo>
                    <a:pt x="66" y="881"/>
                  </a:moveTo>
                  <a:lnTo>
                    <a:pt x="47" y="881"/>
                  </a:lnTo>
                  <a:lnTo>
                    <a:pt x="45" y="862"/>
                  </a:lnTo>
                  <a:lnTo>
                    <a:pt x="64" y="862"/>
                  </a:lnTo>
                  <a:lnTo>
                    <a:pt x="66" y="881"/>
                  </a:lnTo>
                  <a:lnTo>
                    <a:pt x="66" y="881"/>
                  </a:lnTo>
                  <a:close/>
                  <a:moveTo>
                    <a:pt x="61" y="808"/>
                  </a:moveTo>
                  <a:lnTo>
                    <a:pt x="42" y="810"/>
                  </a:lnTo>
                  <a:lnTo>
                    <a:pt x="42" y="792"/>
                  </a:lnTo>
                  <a:lnTo>
                    <a:pt x="59" y="792"/>
                  </a:lnTo>
                  <a:lnTo>
                    <a:pt x="61" y="808"/>
                  </a:lnTo>
                  <a:lnTo>
                    <a:pt x="61" y="808"/>
                  </a:lnTo>
                  <a:close/>
                  <a:moveTo>
                    <a:pt x="57" y="737"/>
                  </a:moveTo>
                  <a:lnTo>
                    <a:pt x="40" y="737"/>
                  </a:lnTo>
                  <a:lnTo>
                    <a:pt x="38" y="721"/>
                  </a:lnTo>
                  <a:lnTo>
                    <a:pt x="57" y="718"/>
                  </a:lnTo>
                  <a:lnTo>
                    <a:pt x="57" y="737"/>
                  </a:lnTo>
                  <a:lnTo>
                    <a:pt x="57" y="737"/>
                  </a:lnTo>
                  <a:close/>
                  <a:moveTo>
                    <a:pt x="54" y="664"/>
                  </a:moveTo>
                  <a:lnTo>
                    <a:pt x="35" y="666"/>
                  </a:lnTo>
                  <a:lnTo>
                    <a:pt x="35" y="647"/>
                  </a:lnTo>
                  <a:lnTo>
                    <a:pt x="52" y="647"/>
                  </a:lnTo>
                  <a:lnTo>
                    <a:pt x="54" y="664"/>
                  </a:lnTo>
                  <a:lnTo>
                    <a:pt x="54" y="664"/>
                  </a:lnTo>
                  <a:close/>
                  <a:moveTo>
                    <a:pt x="49" y="593"/>
                  </a:moveTo>
                  <a:lnTo>
                    <a:pt x="31" y="593"/>
                  </a:lnTo>
                  <a:lnTo>
                    <a:pt x="31" y="577"/>
                  </a:lnTo>
                  <a:lnTo>
                    <a:pt x="49" y="574"/>
                  </a:lnTo>
                  <a:lnTo>
                    <a:pt x="49" y="593"/>
                  </a:lnTo>
                  <a:lnTo>
                    <a:pt x="49" y="593"/>
                  </a:lnTo>
                  <a:close/>
                  <a:moveTo>
                    <a:pt x="45" y="522"/>
                  </a:moveTo>
                  <a:lnTo>
                    <a:pt x="28" y="522"/>
                  </a:lnTo>
                  <a:lnTo>
                    <a:pt x="26" y="503"/>
                  </a:lnTo>
                  <a:lnTo>
                    <a:pt x="45" y="503"/>
                  </a:lnTo>
                  <a:lnTo>
                    <a:pt x="45" y="522"/>
                  </a:lnTo>
                  <a:lnTo>
                    <a:pt x="45" y="522"/>
                  </a:lnTo>
                  <a:close/>
                  <a:moveTo>
                    <a:pt x="42" y="449"/>
                  </a:moveTo>
                  <a:lnTo>
                    <a:pt x="24" y="449"/>
                  </a:lnTo>
                  <a:lnTo>
                    <a:pt x="24" y="433"/>
                  </a:lnTo>
                  <a:lnTo>
                    <a:pt x="40" y="430"/>
                  </a:lnTo>
                  <a:lnTo>
                    <a:pt x="42" y="449"/>
                  </a:lnTo>
                  <a:lnTo>
                    <a:pt x="42" y="449"/>
                  </a:lnTo>
                  <a:close/>
                  <a:moveTo>
                    <a:pt x="38" y="378"/>
                  </a:moveTo>
                  <a:lnTo>
                    <a:pt x="21" y="378"/>
                  </a:lnTo>
                  <a:lnTo>
                    <a:pt x="19" y="359"/>
                  </a:lnTo>
                  <a:lnTo>
                    <a:pt x="38" y="359"/>
                  </a:lnTo>
                  <a:lnTo>
                    <a:pt x="38" y="378"/>
                  </a:lnTo>
                  <a:lnTo>
                    <a:pt x="38" y="378"/>
                  </a:lnTo>
                  <a:close/>
                  <a:moveTo>
                    <a:pt x="35" y="305"/>
                  </a:moveTo>
                  <a:lnTo>
                    <a:pt x="16" y="307"/>
                  </a:lnTo>
                  <a:lnTo>
                    <a:pt x="14" y="288"/>
                  </a:lnTo>
                  <a:lnTo>
                    <a:pt x="33" y="288"/>
                  </a:lnTo>
                  <a:lnTo>
                    <a:pt x="35" y="305"/>
                  </a:lnTo>
                  <a:lnTo>
                    <a:pt x="35" y="305"/>
                  </a:lnTo>
                  <a:close/>
                  <a:moveTo>
                    <a:pt x="31" y="234"/>
                  </a:moveTo>
                  <a:lnTo>
                    <a:pt x="12" y="234"/>
                  </a:lnTo>
                  <a:lnTo>
                    <a:pt x="12" y="218"/>
                  </a:lnTo>
                  <a:lnTo>
                    <a:pt x="28" y="215"/>
                  </a:lnTo>
                  <a:lnTo>
                    <a:pt x="31" y="234"/>
                  </a:lnTo>
                  <a:lnTo>
                    <a:pt x="31" y="234"/>
                  </a:lnTo>
                  <a:close/>
                  <a:moveTo>
                    <a:pt x="26" y="161"/>
                  </a:moveTo>
                  <a:lnTo>
                    <a:pt x="9" y="163"/>
                  </a:lnTo>
                  <a:lnTo>
                    <a:pt x="7" y="144"/>
                  </a:lnTo>
                  <a:lnTo>
                    <a:pt x="26" y="144"/>
                  </a:lnTo>
                  <a:lnTo>
                    <a:pt x="26" y="161"/>
                  </a:lnTo>
                  <a:lnTo>
                    <a:pt x="26" y="161"/>
                  </a:lnTo>
                  <a:close/>
                  <a:moveTo>
                    <a:pt x="24" y="90"/>
                  </a:moveTo>
                  <a:lnTo>
                    <a:pt x="5" y="90"/>
                  </a:lnTo>
                  <a:lnTo>
                    <a:pt x="5" y="73"/>
                  </a:lnTo>
                  <a:lnTo>
                    <a:pt x="21" y="71"/>
                  </a:lnTo>
                  <a:lnTo>
                    <a:pt x="24" y="9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0" name="Freeform 516"/>
            <p:cNvSpPr>
              <a:spLocks noEditPoints="1"/>
            </p:cNvSpPr>
            <p:nvPr/>
          </p:nvSpPr>
          <p:spPr bwMode="auto">
            <a:xfrm>
              <a:off x="6099175" y="3284538"/>
              <a:ext cx="1508125" cy="63500"/>
            </a:xfrm>
            <a:custGeom>
              <a:avLst/>
              <a:gdLst>
                <a:gd name="T0" fmla="*/ 931 w 950"/>
                <a:gd name="T1" fmla="*/ 0 h 40"/>
                <a:gd name="T2" fmla="*/ 950 w 950"/>
                <a:gd name="T3" fmla="*/ 16 h 40"/>
                <a:gd name="T4" fmla="*/ 931 w 950"/>
                <a:gd name="T5" fmla="*/ 16 h 40"/>
                <a:gd name="T6" fmla="*/ 15 w 950"/>
                <a:gd name="T7" fmla="*/ 40 h 40"/>
                <a:gd name="T8" fmla="*/ 0 w 950"/>
                <a:gd name="T9" fmla="*/ 23 h 40"/>
                <a:gd name="T10" fmla="*/ 0 w 950"/>
                <a:gd name="T11" fmla="*/ 40 h 40"/>
                <a:gd name="T12" fmla="*/ 66 w 950"/>
                <a:gd name="T13" fmla="*/ 21 h 40"/>
                <a:gd name="T14" fmla="*/ 85 w 950"/>
                <a:gd name="T15" fmla="*/ 37 h 40"/>
                <a:gd name="T16" fmla="*/ 69 w 950"/>
                <a:gd name="T17" fmla="*/ 40 h 40"/>
                <a:gd name="T18" fmla="*/ 140 w 950"/>
                <a:gd name="T19" fmla="*/ 19 h 40"/>
                <a:gd name="T20" fmla="*/ 159 w 950"/>
                <a:gd name="T21" fmla="*/ 37 h 40"/>
                <a:gd name="T22" fmla="*/ 140 w 950"/>
                <a:gd name="T23" fmla="*/ 37 h 40"/>
                <a:gd name="T24" fmla="*/ 211 w 950"/>
                <a:gd name="T25" fmla="*/ 16 h 40"/>
                <a:gd name="T26" fmla="*/ 229 w 950"/>
                <a:gd name="T27" fmla="*/ 35 h 40"/>
                <a:gd name="T28" fmla="*/ 213 w 950"/>
                <a:gd name="T29" fmla="*/ 35 h 40"/>
                <a:gd name="T30" fmla="*/ 284 w 950"/>
                <a:gd name="T31" fmla="*/ 16 h 40"/>
                <a:gd name="T32" fmla="*/ 303 w 950"/>
                <a:gd name="T33" fmla="*/ 33 h 40"/>
                <a:gd name="T34" fmla="*/ 284 w 950"/>
                <a:gd name="T35" fmla="*/ 33 h 40"/>
                <a:gd name="T36" fmla="*/ 355 w 950"/>
                <a:gd name="T37" fmla="*/ 14 h 40"/>
                <a:gd name="T38" fmla="*/ 374 w 950"/>
                <a:gd name="T39" fmla="*/ 30 h 40"/>
                <a:gd name="T40" fmla="*/ 355 w 950"/>
                <a:gd name="T41" fmla="*/ 30 h 40"/>
                <a:gd name="T42" fmla="*/ 428 w 950"/>
                <a:gd name="T43" fmla="*/ 11 h 40"/>
                <a:gd name="T44" fmla="*/ 447 w 950"/>
                <a:gd name="T45" fmla="*/ 30 h 40"/>
                <a:gd name="T46" fmla="*/ 428 w 950"/>
                <a:gd name="T47" fmla="*/ 30 h 40"/>
                <a:gd name="T48" fmla="*/ 499 w 950"/>
                <a:gd name="T49" fmla="*/ 9 h 40"/>
                <a:gd name="T50" fmla="*/ 518 w 950"/>
                <a:gd name="T51" fmla="*/ 28 h 40"/>
                <a:gd name="T52" fmla="*/ 499 w 950"/>
                <a:gd name="T53" fmla="*/ 28 h 40"/>
                <a:gd name="T54" fmla="*/ 572 w 950"/>
                <a:gd name="T55" fmla="*/ 9 h 40"/>
                <a:gd name="T56" fmla="*/ 588 w 950"/>
                <a:gd name="T57" fmla="*/ 26 h 40"/>
                <a:gd name="T58" fmla="*/ 572 w 950"/>
                <a:gd name="T59" fmla="*/ 26 h 40"/>
                <a:gd name="T60" fmla="*/ 643 w 950"/>
                <a:gd name="T61" fmla="*/ 7 h 40"/>
                <a:gd name="T62" fmla="*/ 662 w 950"/>
                <a:gd name="T63" fmla="*/ 23 h 40"/>
                <a:gd name="T64" fmla="*/ 643 w 950"/>
                <a:gd name="T65" fmla="*/ 23 h 40"/>
                <a:gd name="T66" fmla="*/ 716 w 950"/>
                <a:gd name="T67" fmla="*/ 4 h 40"/>
                <a:gd name="T68" fmla="*/ 733 w 950"/>
                <a:gd name="T69" fmla="*/ 21 h 40"/>
                <a:gd name="T70" fmla="*/ 716 w 950"/>
                <a:gd name="T71" fmla="*/ 23 h 40"/>
                <a:gd name="T72" fmla="*/ 787 w 950"/>
                <a:gd name="T73" fmla="*/ 2 h 40"/>
                <a:gd name="T74" fmla="*/ 806 w 950"/>
                <a:gd name="T75" fmla="*/ 21 h 40"/>
                <a:gd name="T76" fmla="*/ 787 w 950"/>
                <a:gd name="T77" fmla="*/ 21 h 40"/>
                <a:gd name="T78" fmla="*/ 860 w 950"/>
                <a:gd name="T79" fmla="*/ 2 h 40"/>
                <a:gd name="T80" fmla="*/ 877 w 950"/>
                <a:gd name="T81"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0" h="40">
                  <a:moveTo>
                    <a:pt x="931" y="16"/>
                  </a:moveTo>
                  <a:lnTo>
                    <a:pt x="931" y="0"/>
                  </a:lnTo>
                  <a:lnTo>
                    <a:pt x="950" y="0"/>
                  </a:lnTo>
                  <a:lnTo>
                    <a:pt x="950" y="16"/>
                  </a:lnTo>
                  <a:lnTo>
                    <a:pt x="931" y="16"/>
                  </a:lnTo>
                  <a:lnTo>
                    <a:pt x="931" y="16"/>
                  </a:lnTo>
                  <a:close/>
                  <a:moveTo>
                    <a:pt x="0" y="40"/>
                  </a:moveTo>
                  <a:lnTo>
                    <a:pt x="15" y="40"/>
                  </a:lnTo>
                  <a:lnTo>
                    <a:pt x="15" y="21"/>
                  </a:lnTo>
                  <a:lnTo>
                    <a:pt x="0" y="23"/>
                  </a:lnTo>
                  <a:lnTo>
                    <a:pt x="0" y="40"/>
                  </a:lnTo>
                  <a:lnTo>
                    <a:pt x="0" y="40"/>
                  </a:lnTo>
                  <a:close/>
                  <a:moveTo>
                    <a:pt x="69" y="40"/>
                  </a:moveTo>
                  <a:lnTo>
                    <a:pt x="66" y="21"/>
                  </a:lnTo>
                  <a:lnTo>
                    <a:pt x="85" y="21"/>
                  </a:lnTo>
                  <a:lnTo>
                    <a:pt x="85" y="37"/>
                  </a:lnTo>
                  <a:lnTo>
                    <a:pt x="69" y="40"/>
                  </a:lnTo>
                  <a:lnTo>
                    <a:pt x="69" y="40"/>
                  </a:lnTo>
                  <a:close/>
                  <a:moveTo>
                    <a:pt x="140" y="37"/>
                  </a:moveTo>
                  <a:lnTo>
                    <a:pt x="140" y="19"/>
                  </a:lnTo>
                  <a:lnTo>
                    <a:pt x="156" y="19"/>
                  </a:lnTo>
                  <a:lnTo>
                    <a:pt x="159" y="37"/>
                  </a:lnTo>
                  <a:lnTo>
                    <a:pt x="140" y="37"/>
                  </a:lnTo>
                  <a:lnTo>
                    <a:pt x="140" y="37"/>
                  </a:lnTo>
                  <a:close/>
                  <a:moveTo>
                    <a:pt x="213" y="35"/>
                  </a:moveTo>
                  <a:lnTo>
                    <a:pt x="211" y="16"/>
                  </a:lnTo>
                  <a:lnTo>
                    <a:pt x="229" y="16"/>
                  </a:lnTo>
                  <a:lnTo>
                    <a:pt x="229" y="35"/>
                  </a:lnTo>
                  <a:lnTo>
                    <a:pt x="213" y="35"/>
                  </a:lnTo>
                  <a:lnTo>
                    <a:pt x="213" y="35"/>
                  </a:lnTo>
                  <a:close/>
                  <a:moveTo>
                    <a:pt x="284" y="33"/>
                  </a:moveTo>
                  <a:lnTo>
                    <a:pt x="284" y="16"/>
                  </a:lnTo>
                  <a:lnTo>
                    <a:pt x="300" y="14"/>
                  </a:lnTo>
                  <a:lnTo>
                    <a:pt x="303" y="33"/>
                  </a:lnTo>
                  <a:lnTo>
                    <a:pt x="284" y="33"/>
                  </a:lnTo>
                  <a:lnTo>
                    <a:pt x="284" y="33"/>
                  </a:lnTo>
                  <a:close/>
                  <a:moveTo>
                    <a:pt x="355" y="30"/>
                  </a:moveTo>
                  <a:lnTo>
                    <a:pt x="355" y="14"/>
                  </a:lnTo>
                  <a:lnTo>
                    <a:pt x="374" y="14"/>
                  </a:lnTo>
                  <a:lnTo>
                    <a:pt x="374" y="30"/>
                  </a:lnTo>
                  <a:lnTo>
                    <a:pt x="355" y="30"/>
                  </a:lnTo>
                  <a:lnTo>
                    <a:pt x="355" y="30"/>
                  </a:lnTo>
                  <a:close/>
                  <a:moveTo>
                    <a:pt x="428" y="30"/>
                  </a:moveTo>
                  <a:lnTo>
                    <a:pt x="428" y="11"/>
                  </a:lnTo>
                  <a:lnTo>
                    <a:pt x="444" y="11"/>
                  </a:lnTo>
                  <a:lnTo>
                    <a:pt x="447" y="30"/>
                  </a:lnTo>
                  <a:lnTo>
                    <a:pt x="428" y="30"/>
                  </a:lnTo>
                  <a:lnTo>
                    <a:pt x="428" y="30"/>
                  </a:lnTo>
                  <a:close/>
                  <a:moveTo>
                    <a:pt x="499" y="28"/>
                  </a:moveTo>
                  <a:lnTo>
                    <a:pt x="499" y="9"/>
                  </a:lnTo>
                  <a:lnTo>
                    <a:pt x="518" y="9"/>
                  </a:lnTo>
                  <a:lnTo>
                    <a:pt x="518" y="28"/>
                  </a:lnTo>
                  <a:lnTo>
                    <a:pt x="499" y="28"/>
                  </a:lnTo>
                  <a:lnTo>
                    <a:pt x="499" y="28"/>
                  </a:lnTo>
                  <a:close/>
                  <a:moveTo>
                    <a:pt x="572" y="26"/>
                  </a:moveTo>
                  <a:lnTo>
                    <a:pt x="572" y="9"/>
                  </a:lnTo>
                  <a:lnTo>
                    <a:pt x="588" y="7"/>
                  </a:lnTo>
                  <a:lnTo>
                    <a:pt x="588" y="26"/>
                  </a:lnTo>
                  <a:lnTo>
                    <a:pt x="572" y="26"/>
                  </a:lnTo>
                  <a:lnTo>
                    <a:pt x="572" y="26"/>
                  </a:lnTo>
                  <a:close/>
                  <a:moveTo>
                    <a:pt x="643" y="23"/>
                  </a:moveTo>
                  <a:lnTo>
                    <a:pt x="643" y="7"/>
                  </a:lnTo>
                  <a:lnTo>
                    <a:pt x="662" y="7"/>
                  </a:lnTo>
                  <a:lnTo>
                    <a:pt x="662" y="23"/>
                  </a:lnTo>
                  <a:lnTo>
                    <a:pt x="643" y="23"/>
                  </a:lnTo>
                  <a:lnTo>
                    <a:pt x="643" y="23"/>
                  </a:lnTo>
                  <a:close/>
                  <a:moveTo>
                    <a:pt x="716" y="23"/>
                  </a:moveTo>
                  <a:lnTo>
                    <a:pt x="716" y="4"/>
                  </a:lnTo>
                  <a:lnTo>
                    <a:pt x="733" y="4"/>
                  </a:lnTo>
                  <a:lnTo>
                    <a:pt x="733" y="21"/>
                  </a:lnTo>
                  <a:lnTo>
                    <a:pt x="716" y="23"/>
                  </a:lnTo>
                  <a:lnTo>
                    <a:pt x="716" y="23"/>
                  </a:lnTo>
                  <a:close/>
                  <a:moveTo>
                    <a:pt x="787" y="21"/>
                  </a:moveTo>
                  <a:lnTo>
                    <a:pt x="787" y="2"/>
                  </a:lnTo>
                  <a:lnTo>
                    <a:pt x="806" y="2"/>
                  </a:lnTo>
                  <a:lnTo>
                    <a:pt x="806" y="21"/>
                  </a:lnTo>
                  <a:lnTo>
                    <a:pt x="787" y="21"/>
                  </a:lnTo>
                  <a:lnTo>
                    <a:pt x="787" y="21"/>
                  </a:lnTo>
                  <a:close/>
                  <a:moveTo>
                    <a:pt x="860" y="19"/>
                  </a:moveTo>
                  <a:lnTo>
                    <a:pt x="860" y="2"/>
                  </a:lnTo>
                  <a:lnTo>
                    <a:pt x="877" y="0"/>
                  </a:lnTo>
                  <a:lnTo>
                    <a:pt x="877" y="19"/>
                  </a:lnTo>
                  <a:lnTo>
                    <a:pt x="860" y="1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1" name="Freeform 517"/>
            <p:cNvSpPr>
              <a:spLocks noEditPoints="1"/>
            </p:cNvSpPr>
            <p:nvPr/>
          </p:nvSpPr>
          <p:spPr bwMode="auto">
            <a:xfrm>
              <a:off x="5413375" y="3625850"/>
              <a:ext cx="487363" cy="952500"/>
            </a:xfrm>
            <a:custGeom>
              <a:avLst/>
              <a:gdLst>
                <a:gd name="T0" fmla="*/ 7 w 307"/>
                <a:gd name="T1" fmla="*/ 576 h 600"/>
                <a:gd name="T2" fmla="*/ 24 w 307"/>
                <a:gd name="T3" fmla="*/ 583 h 600"/>
                <a:gd name="T4" fmla="*/ 17 w 307"/>
                <a:gd name="T5" fmla="*/ 600 h 600"/>
                <a:gd name="T6" fmla="*/ 0 w 307"/>
                <a:gd name="T7" fmla="*/ 593 h 600"/>
                <a:gd name="T8" fmla="*/ 7 w 307"/>
                <a:gd name="T9" fmla="*/ 576 h 600"/>
                <a:gd name="T10" fmla="*/ 7 w 307"/>
                <a:gd name="T11" fmla="*/ 576 h 600"/>
                <a:gd name="T12" fmla="*/ 291 w 307"/>
                <a:gd name="T13" fmla="*/ 0 h 600"/>
                <a:gd name="T14" fmla="*/ 286 w 307"/>
                <a:gd name="T15" fmla="*/ 9 h 600"/>
                <a:gd name="T16" fmla="*/ 302 w 307"/>
                <a:gd name="T17" fmla="*/ 19 h 600"/>
                <a:gd name="T18" fmla="*/ 307 w 307"/>
                <a:gd name="T19" fmla="*/ 7 h 600"/>
                <a:gd name="T20" fmla="*/ 291 w 307"/>
                <a:gd name="T21" fmla="*/ 0 h 600"/>
                <a:gd name="T22" fmla="*/ 291 w 307"/>
                <a:gd name="T23" fmla="*/ 0 h 600"/>
                <a:gd name="T24" fmla="*/ 262 w 307"/>
                <a:gd name="T25" fmla="*/ 59 h 600"/>
                <a:gd name="T26" fmla="*/ 279 w 307"/>
                <a:gd name="T27" fmla="*/ 66 h 600"/>
                <a:gd name="T28" fmla="*/ 269 w 307"/>
                <a:gd name="T29" fmla="*/ 82 h 600"/>
                <a:gd name="T30" fmla="*/ 255 w 307"/>
                <a:gd name="T31" fmla="*/ 75 h 600"/>
                <a:gd name="T32" fmla="*/ 262 w 307"/>
                <a:gd name="T33" fmla="*/ 59 h 600"/>
                <a:gd name="T34" fmla="*/ 262 w 307"/>
                <a:gd name="T35" fmla="*/ 59 h 600"/>
                <a:gd name="T36" fmla="*/ 229 w 307"/>
                <a:gd name="T37" fmla="*/ 122 h 600"/>
                <a:gd name="T38" fmla="*/ 246 w 307"/>
                <a:gd name="T39" fmla="*/ 132 h 600"/>
                <a:gd name="T40" fmla="*/ 239 w 307"/>
                <a:gd name="T41" fmla="*/ 146 h 600"/>
                <a:gd name="T42" fmla="*/ 222 w 307"/>
                <a:gd name="T43" fmla="*/ 139 h 600"/>
                <a:gd name="T44" fmla="*/ 229 w 307"/>
                <a:gd name="T45" fmla="*/ 122 h 600"/>
                <a:gd name="T46" fmla="*/ 229 w 307"/>
                <a:gd name="T47" fmla="*/ 122 h 600"/>
                <a:gd name="T48" fmla="*/ 198 w 307"/>
                <a:gd name="T49" fmla="*/ 189 h 600"/>
                <a:gd name="T50" fmla="*/ 215 w 307"/>
                <a:gd name="T51" fmla="*/ 196 h 600"/>
                <a:gd name="T52" fmla="*/ 208 w 307"/>
                <a:gd name="T53" fmla="*/ 212 h 600"/>
                <a:gd name="T54" fmla="*/ 191 w 307"/>
                <a:gd name="T55" fmla="*/ 205 h 600"/>
                <a:gd name="T56" fmla="*/ 198 w 307"/>
                <a:gd name="T57" fmla="*/ 189 h 600"/>
                <a:gd name="T58" fmla="*/ 198 w 307"/>
                <a:gd name="T59" fmla="*/ 189 h 600"/>
                <a:gd name="T60" fmla="*/ 168 w 307"/>
                <a:gd name="T61" fmla="*/ 252 h 600"/>
                <a:gd name="T62" fmla="*/ 182 w 307"/>
                <a:gd name="T63" fmla="*/ 259 h 600"/>
                <a:gd name="T64" fmla="*/ 175 w 307"/>
                <a:gd name="T65" fmla="*/ 276 h 600"/>
                <a:gd name="T66" fmla="*/ 158 w 307"/>
                <a:gd name="T67" fmla="*/ 269 h 600"/>
                <a:gd name="T68" fmla="*/ 168 w 307"/>
                <a:gd name="T69" fmla="*/ 252 h 600"/>
                <a:gd name="T70" fmla="*/ 168 w 307"/>
                <a:gd name="T71" fmla="*/ 252 h 600"/>
                <a:gd name="T72" fmla="*/ 135 w 307"/>
                <a:gd name="T73" fmla="*/ 316 h 600"/>
                <a:gd name="T74" fmla="*/ 151 w 307"/>
                <a:gd name="T75" fmla="*/ 326 h 600"/>
                <a:gd name="T76" fmla="*/ 144 w 307"/>
                <a:gd name="T77" fmla="*/ 342 h 600"/>
                <a:gd name="T78" fmla="*/ 128 w 307"/>
                <a:gd name="T79" fmla="*/ 333 h 600"/>
                <a:gd name="T80" fmla="*/ 135 w 307"/>
                <a:gd name="T81" fmla="*/ 316 h 600"/>
                <a:gd name="T82" fmla="*/ 135 w 307"/>
                <a:gd name="T83" fmla="*/ 316 h 600"/>
                <a:gd name="T84" fmla="*/ 104 w 307"/>
                <a:gd name="T85" fmla="*/ 382 h 600"/>
                <a:gd name="T86" fmla="*/ 121 w 307"/>
                <a:gd name="T87" fmla="*/ 389 h 600"/>
                <a:gd name="T88" fmla="*/ 111 w 307"/>
                <a:gd name="T89" fmla="*/ 406 h 600"/>
                <a:gd name="T90" fmla="*/ 95 w 307"/>
                <a:gd name="T91" fmla="*/ 399 h 600"/>
                <a:gd name="T92" fmla="*/ 104 w 307"/>
                <a:gd name="T93" fmla="*/ 382 h 600"/>
                <a:gd name="T94" fmla="*/ 104 w 307"/>
                <a:gd name="T95" fmla="*/ 382 h 600"/>
                <a:gd name="T96" fmla="*/ 71 w 307"/>
                <a:gd name="T97" fmla="*/ 446 h 600"/>
                <a:gd name="T98" fmla="*/ 87 w 307"/>
                <a:gd name="T99" fmla="*/ 453 h 600"/>
                <a:gd name="T100" fmla="*/ 80 w 307"/>
                <a:gd name="T101" fmla="*/ 470 h 600"/>
                <a:gd name="T102" fmla="*/ 64 w 307"/>
                <a:gd name="T103" fmla="*/ 463 h 600"/>
                <a:gd name="T104" fmla="*/ 71 w 307"/>
                <a:gd name="T105" fmla="*/ 446 h 600"/>
                <a:gd name="T106" fmla="*/ 71 w 307"/>
                <a:gd name="T107" fmla="*/ 446 h 600"/>
                <a:gd name="T108" fmla="*/ 40 w 307"/>
                <a:gd name="T109" fmla="*/ 510 h 600"/>
                <a:gd name="T110" fmla="*/ 57 w 307"/>
                <a:gd name="T111" fmla="*/ 519 h 600"/>
                <a:gd name="T112" fmla="*/ 47 w 307"/>
                <a:gd name="T113" fmla="*/ 536 h 600"/>
                <a:gd name="T114" fmla="*/ 33 w 307"/>
                <a:gd name="T115" fmla="*/ 526 h 600"/>
                <a:gd name="T116" fmla="*/ 40 w 307"/>
                <a:gd name="T117" fmla="*/ 51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7" h="600">
                  <a:moveTo>
                    <a:pt x="7" y="576"/>
                  </a:moveTo>
                  <a:lnTo>
                    <a:pt x="24" y="583"/>
                  </a:lnTo>
                  <a:lnTo>
                    <a:pt x="17" y="600"/>
                  </a:lnTo>
                  <a:lnTo>
                    <a:pt x="0" y="593"/>
                  </a:lnTo>
                  <a:lnTo>
                    <a:pt x="7" y="576"/>
                  </a:lnTo>
                  <a:lnTo>
                    <a:pt x="7" y="576"/>
                  </a:lnTo>
                  <a:close/>
                  <a:moveTo>
                    <a:pt x="291" y="0"/>
                  </a:moveTo>
                  <a:lnTo>
                    <a:pt x="286" y="9"/>
                  </a:lnTo>
                  <a:lnTo>
                    <a:pt x="302" y="19"/>
                  </a:lnTo>
                  <a:lnTo>
                    <a:pt x="307" y="7"/>
                  </a:lnTo>
                  <a:lnTo>
                    <a:pt x="291" y="0"/>
                  </a:lnTo>
                  <a:lnTo>
                    <a:pt x="291" y="0"/>
                  </a:lnTo>
                  <a:close/>
                  <a:moveTo>
                    <a:pt x="262" y="59"/>
                  </a:moveTo>
                  <a:lnTo>
                    <a:pt x="279" y="66"/>
                  </a:lnTo>
                  <a:lnTo>
                    <a:pt x="269" y="82"/>
                  </a:lnTo>
                  <a:lnTo>
                    <a:pt x="255" y="75"/>
                  </a:lnTo>
                  <a:lnTo>
                    <a:pt x="262" y="59"/>
                  </a:lnTo>
                  <a:lnTo>
                    <a:pt x="262" y="59"/>
                  </a:lnTo>
                  <a:close/>
                  <a:moveTo>
                    <a:pt x="229" y="122"/>
                  </a:moveTo>
                  <a:lnTo>
                    <a:pt x="246" y="132"/>
                  </a:lnTo>
                  <a:lnTo>
                    <a:pt x="239" y="146"/>
                  </a:lnTo>
                  <a:lnTo>
                    <a:pt x="222" y="139"/>
                  </a:lnTo>
                  <a:lnTo>
                    <a:pt x="229" y="122"/>
                  </a:lnTo>
                  <a:lnTo>
                    <a:pt x="229" y="122"/>
                  </a:lnTo>
                  <a:close/>
                  <a:moveTo>
                    <a:pt x="198" y="189"/>
                  </a:moveTo>
                  <a:lnTo>
                    <a:pt x="215" y="196"/>
                  </a:lnTo>
                  <a:lnTo>
                    <a:pt x="208" y="212"/>
                  </a:lnTo>
                  <a:lnTo>
                    <a:pt x="191" y="205"/>
                  </a:lnTo>
                  <a:lnTo>
                    <a:pt x="198" y="189"/>
                  </a:lnTo>
                  <a:lnTo>
                    <a:pt x="198" y="189"/>
                  </a:lnTo>
                  <a:close/>
                  <a:moveTo>
                    <a:pt x="168" y="252"/>
                  </a:moveTo>
                  <a:lnTo>
                    <a:pt x="182" y="259"/>
                  </a:lnTo>
                  <a:lnTo>
                    <a:pt x="175" y="276"/>
                  </a:lnTo>
                  <a:lnTo>
                    <a:pt x="158" y="269"/>
                  </a:lnTo>
                  <a:lnTo>
                    <a:pt x="168" y="252"/>
                  </a:lnTo>
                  <a:lnTo>
                    <a:pt x="168" y="252"/>
                  </a:lnTo>
                  <a:close/>
                  <a:moveTo>
                    <a:pt x="135" y="316"/>
                  </a:moveTo>
                  <a:lnTo>
                    <a:pt x="151" y="326"/>
                  </a:lnTo>
                  <a:lnTo>
                    <a:pt x="144" y="342"/>
                  </a:lnTo>
                  <a:lnTo>
                    <a:pt x="128" y="333"/>
                  </a:lnTo>
                  <a:lnTo>
                    <a:pt x="135" y="316"/>
                  </a:lnTo>
                  <a:lnTo>
                    <a:pt x="135" y="316"/>
                  </a:lnTo>
                  <a:close/>
                  <a:moveTo>
                    <a:pt x="104" y="382"/>
                  </a:moveTo>
                  <a:lnTo>
                    <a:pt x="121" y="389"/>
                  </a:lnTo>
                  <a:lnTo>
                    <a:pt x="111" y="406"/>
                  </a:lnTo>
                  <a:lnTo>
                    <a:pt x="95" y="399"/>
                  </a:lnTo>
                  <a:lnTo>
                    <a:pt x="104" y="382"/>
                  </a:lnTo>
                  <a:lnTo>
                    <a:pt x="104" y="382"/>
                  </a:lnTo>
                  <a:close/>
                  <a:moveTo>
                    <a:pt x="71" y="446"/>
                  </a:moveTo>
                  <a:lnTo>
                    <a:pt x="87" y="453"/>
                  </a:lnTo>
                  <a:lnTo>
                    <a:pt x="80" y="470"/>
                  </a:lnTo>
                  <a:lnTo>
                    <a:pt x="64" y="463"/>
                  </a:lnTo>
                  <a:lnTo>
                    <a:pt x="71" y="446"/>
                  </a:lnTo>
                  <a:lnTo>
                    <a:pt x="71" y="446"/>
                  </a:lnTo>
                  <a:close/>
                  <a:moveTo>
                    <a:pt x="40" y="510"/>
                  </a:moveTo>
                  <a:lnTo>
                    <a:pt x="57" y="519"/>
                  </a:lnTo>
                  <a:lnTo>
                    <a:pt x="47" y="536"/>
                  </a:lnTo>
                  <a:lnTo>
                    <a:pt x="33" y="526"/>
                  </a:lnTo>
                  <a:lnTo>
                    <a:pt x="40" y="5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2" name="Freeform 518"/>
            <p:cNvSpPr>
              <a:spLocks noEditPoints="1"/>
            </p:cNvSpPr>
            <p:nvPr/>
          </p:nvSpPr>
          <p:spPr bwMode="auto">
            <a:xfrm>
              <a:off x="3771900" y="3995738"/>
              <a:ext cx="1660525" cy="588963"/>
            </a:xfrm>
            <a:custGeom>
              <a:avLst/>
              <a:gdLst>
                <a:gd name="T0" fmla="*/ 1029 w 1046"/>
                <a:gd name="T1" fmla="*/ 348 h 371"/>
                <a:gd name="T2" fmla="*/ 1039 w 1046"/>
                <a:gd name="T3" fmla="*/ 371 h 371"/>
                <a:gd name="T4" fmla="*/ 1022 w 1046"/>
                <a:gd name="T5" fmla="*/ 367 h 371"/>
                <a:gd name="T6" fmla="*/ 7 w 1046"/>
                <a:gd name="T7" fmla="*/ 0 h 371"/>
                <a:gd name="T8" fmla="*/ 16 w 1046"/>
                <a:gd name="T9" fmla="*/ 24 h 371"/>
                <a:gd name="T10" fmla="*/ 0 w 1046"/>
                <a:gd name="T11" fmla="*/ 19 h 371"/>
                <a:gd name="T12" fmla="*/ 75 w 1046"/>
                <a:gd name="T13" fmla="*/ 24 h 371"/>
                <a:gd name="T14" fmla="*/ 85 w 1046"/>
                <a:gd name="T15" fmla="*/ 48 h 371"/>
                <a:gd name="T16" fmla="*/ 68 w 1046"/>
                <a:gd name="T17" fmla="*/ 41 h 371"/>
                <a:gd name="T18" fmla="*/ 141 w 1046"/>
                <a:gd name="T19" fmla="*/ 48 h 371"/>
                <a:gd name="T20" fmla="*/ 153 w 1046"/>
                <a:gd name="T21" fmla="*/ 71 h 371"/>
                <a:gd name="T22" fmla="*/ 137 w 1046"/>
                <a:gd name="T23" fmla="*/ 64 h 371"/>
                <a:gd name="T24" fmla="*/ 210 w 1046"/>
                <a:gd name="T25" fmla="*/ 71 h 371"/>
                <a:gd name="T26" fmla="*/ 222 w 1046"/>
                <a:gd name="T27" fmla="*/ 93 h 371"/>
                <a:gd name="T28" fmla="*/ 205 w 1046"/>
                <a:gd name="T29" fmla="*/ 88 h 371"/>
                <a:gd name="T30" fmla="*/ 278 w 1046"/>
                <a:gd name="T31" fmla="*/ 95 h 371"/>
                <a:gd name="T32" fmla="*/ 290 w 1046"/>
                <a:gd name="T33" fmla="*/ 116 h 371"/>
                <a:gd name="T34" fmla="*/ 274 w 1046"/>
                <a:gd name="T35" fmla="*/ 112 h 371"/>
                <a:gd name="T36" fmla="*/ 347 w 1046"/>
                <a:gd name="T37" fmla="*/ 116 h 371"/>
                <a:gd name="T38" fmla="*/ 359 w 1046"/>
                <a:gd name="T39" fmla="*/ 140 h 371"/>
                <a:gd name="T40" fmla="*/ 342 w 1046"/>
                <a:gd name="T41" fmla="*/ 135 h 371"/>
                <a:gd name="T42" fmla="*/ 415 w 1046"/>
                <a:gd name="T43" fmla="*/ 140 h 371"/>
                <a:gd name="T44" fmla="*/ 427 w 1046"/>
                <a:gd name="T45" fmla="*/ 163 h 371"/>
                <a:gd name="T46" fmla="*/ 408 w 1046"/>
                <a:gd name="T47" fmla="*/ 156 h 371"/>
                <a:gd name="T48" fmla="*/ 484 w 1046"/>
                <a:gd name="T49" fmla="*/ 163 h 371"/>
                <a:gd name="T50" fmla="*/ 493 w 1046"/>
                <a:gd name="T51" fmla="*/ 187 h 371"/>
                <a:gd name="T52" fmla="*/ 477 w 1046"/>
                <a:gd name="T53" fmla="*/ 180 h 371"/>
                <a:gd name="T54" fmla="*/ 552 w 1046"/>
                <a:gd name="T55" fmla="*/ 187 h 371"/>
                <a:gd name="T56" fmla="*/ 562 w 1046"/>
                <a:gd name="T57" fmla="*/ 208 h 371"/>
                <a:gd name="T58" fmla="*/ 545 w 1046"/>
                <a:gd name="T59" fmla="*/ 204 h 371"/>
                <a:gd name="T60" fmla="*/ 618 w 1046"/>
                <a:gd name="T61" fmla="*/ 211 h 371"/>
                <a:gd name="T62" fmla="*/ 630 w 1046"/>
                <a:gd name="T63" fmla="*/ 232 h 371"/>
                <a:gd name="T64" fmla="*/ 614 w 1046"/>
                <a:gd name="T65" fmla="*/ 227 h 371"/>
                <a:gd name="T66" fmla="*/ 687 w 1046"/>
                <a:gd name="T67" fmla="*/ 232 h 371"/>
                <a:gd name="T68" fmla="*/ 699 w 1046"/>
                <a:gd name="T69" fmla="*/ 256 h 371"/>
                <a:gd name="T70" fmla="*/ 682 w 1046"/>
                <a:gd name="T71" fmla="*/ 251 h 371"/>
                <a:gd name="T72" fmla="*/ 755 w 1046"/>
                <a:gd name="T73" fmla="*/ 256 h 371"/>
                <a:gd name="T74" fmla="*/ 767 w 1046"/>
                <a:gd name="T75" fmla="*/ 279 h 371"/>
                <a:gd name="T76" fmla="*/ 751 w 1046"/>
                <a:gd name="T77" fmla="*/ 272 h 371"/>
                <a:gd name="T78" fmla="*/ 824 w 1046"/>
                <a:gd name="T79" fmla="*/ 279 h 371"/>
                <a:gd name="T80" fmla="*/ 836 w 1046"/>
                <a:gd name="T81" fmla="*/ 303 h 371"/>
                <a:gd name="T82" fmla="*/ 819 w 1046"/>
                <a:gd name="T83" fmla="*/ 296 h 371"/>
                <a:gd name="T84" fmla="*/ 892 w 1046"/>
                <a:gd name="T85" fmla="*/ 303 h 371"/>
                <a:gd name="T86" fmla="*/ 904 w 1046"/>
                <a:gd name="T87" fmla="*/ 324 h 371"/>
                <a:gd name="T88" fmla="*/ 885 w 1046"/>
                <a:gd name="T89" fmla="*/ 319 h 371"/>
                <a:gd name="T90" fmla="*/ 961 w 1046"/>
                <a:gd name="T91" fmla="*/ 326 h 371"/>
                <a:gd name="T92" fmla="*/ 970 w 1046"/>
                <a:gd name="T93" fmla="*/ 348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46" h="371">
                  <a:moveTo>
                    <a:pt x="1022" y="367"/>
                  </a:moveTo>
                  <a:lnTo>
                    <a:pt x="1029" y="348"/>
                  </a:lnTo>
                  <a:lnTo>
                    <a:pt x="1046" y="355"/>
                  </a:lnTo>
                  <a:lnTo>
                    <a:pt x="1039" y="371"/>
                  </a:lnTo>
                  <a:lnTo>
                    <a:pt x="1022" y="367"/>
                  </a:lnTo>
                  <a:lnTo>
                    <a:pt x="1022" y="367"/>
                  </a:lnTo>
                  <a:close/>
                  <a:moveTo>
                    <a:pt x="0" y="19"/>
                  </a:moveTo>
                  <a:lnTo>
                    <a:pt x="7" y="0"/>
                  </a:lnTo>
                  <a:lnTo>
                    <a:pt x="23" y="8"/>
                  </a:lnTo>
                  <a:lnTo>
                    <a:pt x="16" y="24"/>
                  </a:lnTo>
                  <a:lnTo>
                    <a:pt x="0" y="19"/>
                  </a:lnTo>
                  <a:lnTo>
                    <a:pt x="0" y="19"/>
                  </a:lnTo>
                  <a:close/>
                  <a:moveTo>
                    <a:pt x="68" y="41"/>
                  </a:moveTo>
                  <a:lnTo>
                    <a:pt x="75" y="24"/>
                  </a:lnTo>
                  <a:lnTo>
                    <a:pt x="92" y="31"/>
                  </a:lnTo>
                  <a:lnTo>
                    <a:pt x="85" y="48"/>
                  </a:lnTo>
                  <a:lnTo>
                    <a:pt x="68" y="41"/>
                  </a:lnTo>
                  <a:lnTo>
                    <a:pt x="68" y="41"/>
                  </a:lnTo>
                  <a:close/>
                  <a:moveTo>
                    <a:pt x="137" y="64"/>
                  </a:moveTo>
                  <a:lnTo>
                    <a:pt x="141" y="48"/>
                  </a:lnTo>
                  <a:lnTo>
                    <a:pt x="160" y="52"/>
                  </a:lnTo>
                  <a:lnTo>
                    <a:pt x="153" y="71"/>
                  </a:lnTo>
                  <a:lnTo>
                    <a:pt x="137" y="64"/>
                  </a:lnTo>
                  <a:lnTo>
                    <a:pt x="137" y="64"/>
                  </a:lnTo>
                  <a:close/>
                  <a:moveTo>
                    <a:pt x="205" y="88"/>
                  </a:moveTo>
                  <a:lnTo>
                    <a:pt x="210" y="71"/>
                  </a:lnTo>
                  <a:lnTo>
                    <a:pt x="226" y="76"/>
                  </a:lnTo>
                  <a:lnTo>
                    <a:pt x="222" y="93"/>
                  </a:lnTo>
                  <a:lnTo>
                    <a:pt x="205" y="88"/>
                  </a:lnTo>
                  <a:lnTo>
                    <a:pt x="205" y="88"/>
                  </a:lnTo>
                  <a:close/>
                  <a:moveTo>
                    <a:pt x="274" y="112"/>
                  </a:moveTo>
                  <a:lnTo>
                    <a:pt x="278" y="95"/>
                  </a:lnTo>
                  <a:lnTo>
                    <a:pt x="295" y="100"/>
                  </a:lnTo>
                  <a:lnTo>
                    <a:pt x="290" y="116"/>
                  </a:lnTo>
                  <a:lnTo>
                    <a:pt x="274" y="112"/>
                  </a:lnTo>
                  <a:lnTo>
                    <a:pt x="274" y="112"/>
                  </a:lnTo>
                  <a:close/>
                  <a:moveTo>
                    <a:pt x="342" y="135"/>
                  </a:moveTo>
                  <a:lnTo>
                    <a:pt x="347" y="116"/>
                  </a:lnTo>
                  <a:lnTo>
                    <a:pt x="363" y="123"/>
                  </a:lnTo>
                  <a:lnTo>
                    <a:pt x="359" y="140"/>
                  </a:lnTo>
                  <a:lnTo>
                    <a:pt x="342" y="135"/>
                  </a:lnTo>
                  <a:lnTo>
                    <a:pt x="342" y="135"/>
                  </a:lnTo>
                  <a:close/>
                  <a:moveTo>
                    <a:pt x="408" y="156"/>
                  </a:moveTo>
                  <a:lnTo>
                    <a:pt x="415" y="140"/>
                  </a:lnTo>
                  <a:lnTo>
                    <a:pt x="432" y="147"/>
                  </a:lnTo>
                  <a:lnTo>
                    <a:pt x="427" y="163"/>
                  </a:lnTo>
                  <a:lnTo>
                    <a:pt x="408" y="156"/>
                  </a:lnTo>
                  <a:lnTo>
                    <a:pt x="408" y="156"/>
                  </a:lnTo>
                  <a:close/>
                  <a:moveTo>
                    <a:pt x="477" y="180"/>
                  </a:moveTo>
                  <a:lnTo>
                    <a:pt x="484" y="163"/>
                  </a:lnTo>
                  <a:lnTo>
                    <a:pt x="500" y="168"/>
                  </a:lnTo>
                  <a:lnTo>
                    <a:pt x="493" y="187"/>
                  </a:lnTo>
                  <a:lnTo>
                    <a:pt x="477" y="180"/>
                  </a:lnTo>
                  <a:lnTo>
                    <a:pt x="477" y="180"/>
                  </a:lnTo>
                  <a:close/>
                  <a:moveTo>
                    <a:pt x="545" y="204"/>
                  </a:moveTo>
                  <a:lnTo>
                    <a:pt x="552" y="187"/>
                  </a:lnTo>
                  <a:lnTo>
                    <a:pt x="569" y="192"/>
                  </a:lnTo>
                  <a:lnTo>
                    <a:pt x="562" y="208"/>
                  </a:lnTo>
                  <a:lnTo>
                    <a:pt x="545" y="204"/>
                  </a:lnTo>
                  <a:lnTo>
                    <a:pt x="545" y="204"/>
                  </a:lnTo>
                  <a:close/>
                  <a:moveTo>
                    <a:pt x="614" y="227"/>
                  </a:moveTo>
                  <a:lnTo>
                    <a:pt x="618" y="211"/>
                  </a:lnTo>
                  <a:lnTo>
                    <a:pt x="637" y="215"/>
                  </a:lnTo>
                  <a:lnTo>
                    <a:pt x="630" y="232"/>
                  </a:lnTo>
                  <a:lnTo>
                    <a:pt x="614" y="227"/>
                  </a:lnTo>
                  <a:lnTo>
                    <a:pt x="614" y="227"/>
                  </a:lnTo>
                  <a:close/>
                  <a:moveTo>
                    <a:pt x="682" y="251"/>
                  </a:moveTo>
                  <a:lnTo>
                    <a:pt x="687" y="232"/>
                  </a:lnTo>
                  <a:lnTo>
                    <a:pt x="703" y="239"/>
                  </a:lnTo>
                  <a:lnTo>
                    <a:pt x="699" y="256"/>
                  </a:lnTo>
                  <a:lnTo>
                    <a:pt x="682" y="251"/>
                  </a:lnTo>
                  <a:lnTo>
                    <a:pt x="682" y="251"/>
                  </a:lnTo>
                  <a:close/>
                  <a:moveTo>
                    <a:pt x="751" y="272"/>
                  </a:moveTo>
                  <a:lnTo>
                    <a:pt x="755" y="256"/>
                  </a:lnTo>
                  <a:lnTo>
                    <a:pt x="772" y="263"/>
                  </a:lnTo>
                  <a:lnTo>
                    <a:pt x="767" y="279"/>
                  </a:lnTo>
                  <a:lnTo>
                    <a:pt x="751" y="272"/>
                  </a:lnTo>
                  <a:lnTo>
                    <a:pt x="751" y="272"/>
                  </a:lnTo>
                  <a:close/>
                  <a:moveTo>
                    <a:pt x="819" y="296"/>
                  </a:moveTo>
                  <a:lnTo>
                    <a:pt x="824" y="279"/>
                  </a:lnTo>
                  <a:lnTo>
                    <a:pt x="840" y="284"/>
                  </a:lnTo>
                  <a:lnTo>
                    <a:pt x="836" y="303"/>
                  </a:lnTo>
                  <a:lnTo>
                    <a:pt x="819" y="296"/>
                  </a:lnTo>
                  <a:lnTo>
                    <a:pt x="819" y="296"/>
                  </a:lnTo>
                  <a:close/>
                  <a:moveTo>
                    <a:pt x="885" y="319"/>
                  </a:moveTo>
                  <a:lnTo>
                    <a:pt x="892" y="303"/>
                  </a:lnTo>
                  <a:lnTo>
                    <a:pt x="909" y="308"/>
                  </a:lnTo>
                  <a:lnTo>
                    <a:pt x="904" y="324"/>
                  </a:lnTo>
                  <a:lnTo>
                    <a:pt x="885" y="319"/>
                  </a:lnTo>
                  <a:lnTo>
                    <a:pt x="885" y="319"/>
                  </a:lnTo>
                  <a:close/>
                  <a:moveTo>
                    <a:pt x="954" y="343"/>
                  </a:moveTo>
                  <a:lnTo>
                    <a:pt x="961" y="326"/>
                  </a:lnTo>
                  <a:lnTo>
                    <a:pt x="977" y="331"/>
                  </a:lnTo>
                  <a:lnTo>
                    <a:pt x="970" y="348"/>
                  </a:lnTo>
                  <a:lnTo>
                    <a:pt x="954" y="3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3" name="Freeform 519"/>
            <p:cNvSpPr>
              <a:spLocks noEditPoints="1"/>
            </p:cNvSpPr>
            <p:nvPr/>
          </p:nvSpPr>
          <p:spPr bwMode="auto">
            <a:xfrm>
              <a:off x="4494213" y="5030788"/>
              <a:ext cx="82550" cy="484188"/>
            </a:xfrm>
            <a:custGeom>
              <a:avLst/>
              <a:gdLst>
                <a:gd name="T0" fmla="*/ 50 w 52"/>
                <a:gd name="T1" fmla="*/ 19 h 305"/>
                <a:gd name="T2" fmla="*/ 33 w 52"/>
                <a:gd name="T3" fmla="*/ 17 h 305"/>
                <a:gd name="T4" fmla="*/ 36 w 52"/>
                <a:gd name="T5" fmla="*/ 0 h 305"/>
                <a:gd name="T6" fmla="*/ 52 w 52"/>
                <a:gd name="T7" fmla="*/ 3 h 305"/>
                <a:gd name="T8" fmla="*/ 50 w 52"/>
                <a:gd name="T9" fmla="*/ 19 h 305"/>
                <a:gd name="T10" fmla="*/ 50 w 52"/>
                <a:gd name="T11" fmla="*/ 19 h 305"/>
                <a:gd name="T12" fmla="*/ 17 w 52"/>
                <a:gd name="T13" fmla="*/ 305 h 305"/>
                <a:gd name="T14" fmla="*/ 0 w 52"/>
                <a:gd name="T15" fmla="*/ 303 h 305"/>
                <a:gd name="T16" fmla="*/ 0 w 52"/>
                <a:gd name="T17" fmla="*/ 286 h 305"/>
                <a:gd name="T18" fmla="*/ 19 w 52"/>
                <a:gd name="T19" fmla="*/ 289 h 305"/>
                <a:gd name="T20" fmla="*/ 17 w 52"/>
                <a:gd name="T21" fmla="*/ 305 h 305"/>
                <a:gd name="T22" fmla="*/ 17 w 52"/>
                <a:gd name="T23" fmla="*/ 305 h 305"/>
                <a:gd name="T24" fmla="*/ 26 w 52"/>
                <a:gd name="T25" fmla="*/ 234 h 305"/>
                <a:gd name="T26" fmla="*/ 7 w 52"/>
                <a:gd name="T27" fmla="*/ 232 h 305"/>
                <a:gd name="T28" fmla="*/ 10 w 52"/>
                <a:gd name="T29" fmla="*/ 213 h 305"/>
                <a:gd name="T30" fmla="*/ 29 w 52"/>
                <a:gd name="T31" fmla="*/ 215 h 305"/>
                <a:gd name="T32" fmla="*/ 26 w 52"/>
                <a:gd name="T33" fmla="*/ 234 h 305"/>
                <a:gd name="T34" fmla="*/ 26 w 52"/>
                <a:gd name="T35" fmla="*/ 234 h 305"/>
                <a:gd name="T36" fmla="*/ 33 w 52"/>
                <a:gd name="T37" fmla="*/ 163 h 305"/>
                <a:gd name="T38" fmla="*/ 17 w 52"/>
                <a:gd name="T39" fmla="*/ 161 h 305"/>
                <a:gd name="T40" fmla="*/ 19 w 52"/>
                <a:gd name="T41" fmla="*/ 142 h 305"/>
                <a:gd name="T42" fmla="*/ 36 w 52"/>
                <a:gd name="T43" fmla="*/ 145 h 305"/>
                <a:gd name="T44" fmla="*/ 33 w 52"/>
                <a:gd name="T45" fmla="*/ 163 h 305"/>
                <a:gd name="T46" fmla="*/ 33 w 52"/>
                <a:gd name="T47" fmla="*/ 163 h 305"/>
                <a:gd name="T48" fmla="*/ 43 w 52"/>
                <a:gd name="T49" fmla="*/ 90 h 305"/>
                <a:gd name="T50" fmla="*/ 24 w 52"/>
                <a:gd name="T51" fmla="*/ 88 h 305"/>
                <a:gd name="T52" fmla="*/ 26 w 52"/>
                <a:gd name="T53" fmla="*/ 71 h 305"/>
                <a:gd name="T54" fmla="*/ 45 w 52"/>
                <a:gd name="T55" fmla="*/ 74 h 305"/>
                <a:gd name="T56" fmla="*/ 43 w 52"/>
                <a:gd name="T57" fmla="*/ 9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2" h="305">
                  <a:moveTo>
                    <a:pt x="50" y="19"/>
                  </a:moveTo>
                  <a:lnTo>
                    <a:pt x="33" y="17"/>
                  </a:lnTo>
                  <a:lnTo>
                    <a:pt x="36" y="0"/>
                  </a:lnTo>
                  <a:lnTo>
                    <a:pt x="52" y="3"/>
                  </a:lnTo>
                  <a:lnTo>
                    <a:pt x="50" y="19"/>
                  </a:lnTo>
                  <a:lnTo>
                    <a:pt x="50" y="19"/>
                  </a:lnTo>
                  <a:close/>
                  <a:moveTo>
                    <a:pt x="17" y="305"/>
                  </a:moveTo>
                  <a:lnTo>
                    <a:pt x="0" y="303"/>
                  </a:lnTo>
                  <a:lnTo>
                    <a:pt x="0" y="286"/>
                  </a:lnTo>
                  <a:lnTo>
                    <a:pt x="19" y="289"/>
                  </a:lnTo>
                  <a:lnTo>
                    <a:pt x="17" y="305"/>
                  </a:lnTo>
                  <a:lnTo>
                    <a:pt x="17" y="305"/>
                  </a:lnTo>
                  <a:close/>
                  <a:moveTo>
                    <a:pt x="26" y="234"/>
                  </a:moveTo>
                  <a:lnTo>
                    <a:pt x="7" y="232"/>
                  </a:lnTo>
                  <a:lnTo>
                    <a:pt x="10" y="213"/>
                  </a:lnTo>
                  <a:lnTo>
                    <a:pt x="29" y="215"/>
                  </a:lnTo>
                  <a:lnTo>
                    <a:pt x="26" y="234"/>
                  </a:lnTo>
                  <a:lnTo>
                    <a:pt x="26" y="234"/>
                  </a:lnTo>
                  <a:close/>
                  <a:moveTo>
                    <a:pt x="33" y="163"/>
                  </a:moveTo>
                  <a:lnTo>
                    <a:pt x="17" y="161"/>
                  </a:lnTo>
                  <a:lnTo>
                    <a:pt x="19" y="142"/>
                  </a:lnTo>
                  <a:lnTo>
                    <a:pt x="36" y="145"/>
                  </a:lnTo>
                  <a:lnTo>
                    <a:pt x="33" y="163"/>
                  </a:lnTo>
                  <a:lnTo>
                    <a:pt x="33" y="163"/>
                  </a:lnTo>
                  <a:close/>
                  <a:moveTo>
                    <a:pt x="43" y="90"/>
                  </a:moveTo>
                  <a:lnTo>
                    <a:pt x="24" y="88"/>
                  </a:lnTo>
                  <a:lnTo>
                    <a:pt x="26" y="71"/>
                  </a:lnTo>
                  <a:lnTo>
                    <a:pt x="45" y="74"/>
                  </a:lnTo>
                  <a:lnTo>
                    <a:pt x="43" y="9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4" name="Freeform 520"/>
            <p:cNvSpPr>
              <a:spLocks noEditPoints="1"/>
            </p:cNvSpPr>
            <p:nvPr/>
          </p:nvSpPr>
          <p:spPr bwMode="auto">
            <a:xfrm>
              <a:off x="3186113" y="4765675"/>
              <a:ext cx="1379538" cy="280988"/>
            </a:xfrm>
            <a:custGeom>
              <a:avLst/>
              <a:gdLst>
                <a:gd name="T0" fmla="*/ 853 w 869"/>
                <a:gd name="T1" fmla="*/ 156 h 177"/>
                <a:gd name="T2" fmla="*/ 867 w 869"/>
                <a:gd name="T3" fmla="*/ 177 h 177"/>
                <a:gd name="T4" fmla="*/ 848 w 869"/>
                <a:gd name="T5" fmla="*/ 172 h 177"/>
                <a:gd name="T6" fmla="*/ 2 w 869"/>
                <a:gd name="T7" fmla="*/ 0 h 177"/>
                <a:gd name="T8" fmla="*/ 17 w 869"/>
                <a:gd name="T9" fmla="*/ 21 h 177"/>
                <a:gd name="T10" fmla="*/ 0 w 869"/>
                <a:gd name="T11" fmla="*/ 19 h 177"/>
                <a:gd name="T12" fmla="*/ 73 w 869"/>
                <a:gd name="T13" fmla="*/ 14 h 177"/>
                <a:gd name="T14" fmla="*/ 87 w 869"/>
                <a:gd name="T15" fmla="*/ 35 h 177"/>
                <a:gd name="T16" fmla="*/ 71 w 869"/>
                <a:gd name="T17" fmla="*/ 30 h 177"/>
                <a:gd name="T18" fmla="*/ 144 w 869"/>
                <a:gd name="T19" fmla="*/ 26 h 177"/>
                <a:gd name="T20" fmla="*/ 158 w 869"/>
                <a:gd name="T21" fmla="*/ 47 h 177"/>
                <a:gd name="T22" fmla="*/ 142 w 869"/>
                <a:gd name="T23" fmla="*/ 45 h 177"/>
                <a:gd name="T24" fmla="*/ 215 w 869"/>
                <a:gd name="T25" fmla="*/ 40 h 177"/>
                <a:gd name="T26" fmla="*/ 229 w 869"/>
                <a:gd name="T27" fmla="*/ 61 h 177"/>
                <a:gd name="T28" fmla="*/ 213 w 869"/>
                <a:gd name="T29" fmla="*/ 56 h 177"/>
                <a:gd name="T30" fmla="*/ 286 w 869"/>
                <a:gd name="T31" fmla="*/ 52 h 177"/>
                <a:gd name="T32" fmla="*/ 300 w 869"/>
                <a:gd name="T33" fmla="*/ 73 h 177"/>
                <a:gd name="T34" fmla="*/ 284 w 869"/>
                <a:gd name="T35" fmla="*/ 71 h 177"/>
                <a:gd name="T36" fmla="*/ 357 w 869"/>
                <a:gd name="T37" fmla="*/ 66 h 177"/>
                <a:gd name="T38" fmla="*/ 371 w 869"/>
                <a:gd name="T39" fmla="*/ 87 h 177"/>
                <a:gd name="T40" fmla="*/ 352 w 869"/>
                <a:gd name="T41" fmla="*/ 82 h 177"/>
                <a:gd name="T42" fmla="*/ 428 w 869"/>
                <a:gd name="T43" fmla="*/ 78 h 177"/>
                <a:gd name="T44" fmla="*/ 442 w 869"/>
                <a:gd name="T45" fmla="*/ 99 h 177"/>
                <a:gd name="T46" fmla="*/ 423 w 869"/>
                <a:gd name="T47" fmla="*/ 97 h 177"/>
                <a:gd name="T48" fmla="*/ 498 w 869"/>
                <a:gd name="T49" fmla="*/ 92 h 177"/>
                <a:gd name="T50" fmla="*/ 513 w 869"/>
                <a:gd name="T51" fmla="*/ 113 h 177"/>
                <a:gd name="T52" fmla="*/ 494 w 869"/>
                <a:gd name="T53" fmla="*/ 108 h 177"/>
                <a:gd name="T54" fmla="*/ 569 w 869"/>
                <a:gd name="T55" fmla="*/ 104 h 177"/>
                <a:gd name="T56" fmla="*/ 583 w 869"/>
                <a:gd name="T57" fmla="*/ 125 h 177"/>
                <a:gd name="T58" fmla="*/ 565 w 869"/>
                <a:gd name="T59" fmla="*/ 123 h 177"/>
                <a:gd name="T60" fmla="*/ 640 w 869"/>
                <a:gd name="T61" fmla="*/ 118 h 177"/>
                <a:gd name="T62" fmla="*/ 654 w 869"/>
                <a:gd name="T63" fmla="*/ 137 h 177"/>
                <a:gd name="T64" fmla="*/ 635 w 869"/>
                <a:gd name="T65" fmla="*/ 134 h 177"/>
                <a:gd name="T66" fmla="*/ 711 w 869"/>
                <a:gd name="T67" fmla="*/ 130 h 177"/>
                <a:gd name="T68" fmla="*/ 725 w 869"/>
                <a:gd name="T69" fmla="*/ 151 h 177"/>
                <a:gd name="T70" fmla="*/ 706 w 869"/>
                <a:gd name="T71" fmla="*/ 149 h 177"/>
                <a:gd name="T72" fmla="*/ 782 w 869"/>
                <a:gd name="T73" fmla="*/ 144 h 177"/>
                <a:gd name="T74" fmla="*/ 796 w 869"/>
                <a:gd name="T75" fmla="*/ 16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69" h="177">
                  <a:moveTo>
                    <a:pt x="848" y="172"/>
                  </a:moveTo>
                  <a:lnTo>
                    <a:pt x="853" y="156"/>
                  </a:lnTo>
                  <a:lnTo>
                    <a:pt x="869" y="158"/>
                  </a:lnTo>
                  <a:lnTo>
                    <a:pt x="867" y="177"/>
                  </a:lnTo>
                  <a:lnTo>
                    <a:pt x="848" y="172"/>
                  </a:lnTo>
                  <a:lnTo>
                    <a:pt x="848" y="172"/>
                  </a:lnTo>
                  <a:close/>
                  <a:moveTo>
                    <a:pt x="0" y="19"/>
                  </a:moveTo>
                  <a:lnTo>
                    <a:pt x="2" y="0"/>
                  </a:lnTo>
                  <a:lnTo>
                    <a:pt x="19" y="4"/>
                  </a:lnTo>
                  <a:lnTo>
                    <a:pt x="17" y="21"/>
                  </a:lnTo>
                  <a:lnTo>
                    <a:pt x="0" y="19"/>
                  </a:lnTo>
                  <a:lnTo>
                    <a:pt x="0" y="19"/>
                  </a:lnTo>
                  <a:close/>
                  <a:moveTo>
                    <a:pt x="71" y="30"/>
                  </a:moveTo>
                  <a:lnTo>
                    <a:pt x="73" y="14"/>
                  </a:lnTo>
                  <a:lnTo>
                    <a:pt x="90" y="16"/>
                  </a:lnTo>
                  <a:lnTo>
                    <a:pt x="87" y="35"/>
                  </a:lnTo>
                  <a:lnTo>
                    <a:pt x="71" y="30"/>
                  </a:lnTo>
                  <a:lnTo>
                    <a:pt x="71" y="30"/>
                  </a:lnTo>
                  <a:close/>
                  <a:moveTo>
                    <a:pt x="142" y="45"/>
                  </a:moveTo>
                  <a:lnTo>
                    <a:pt x="144" y="26"/>
                  </a:lnTo>
                  <a:lnTo>
                    <a:pt x="161" y="30"/>
                  </a:lnTo>
                  <a:lnTo>
                    <a:pt x="158" y="47"/>
                  </a:lnTo>
                  <a:lnTo>
                    <a:pt x="142" y="45"/>
                  </a:lnTo>
                  <a:lnTo>
                    <a:pt x="142" y="45"/>
                  </a:lnTo>
                  <a:close/>
                  <a:moveTo>
                    <a:pt x="213" y="56"/>
                  </a:moveTo>
                  <a:lnTo>
                    <a:pt x="215" y="40"/>
                  </a:lnTo>
                  <a:lnTo>
                    <a:pt x="232" y="42"/>
                  </a:lnTo>
                  <a:lnTo>
                    <a:pt x="229" y="61"/>
                  </a:lnTo>
                  <a:lnTo>
                    <a:pt x="213" y="56"/>
                  </a:lnTo>
                  <a:lnTo>
                    <a:pt x="213" y="56"/>
                  </a:lnTo>
                  <a:close/>
                  <a:moveTo>
                    <a:pt x="284" y="71"/>
                  </a:moveTo>
                  <a:lnTo>
                    <a:pt x="286" y="52"/>
                  </a:lnTo>
                  <a:lnTo>
                    <a:pt x="302" y="56"/>
                  </a:lnTo>
                  <a:lnTo>
                    <a:pt x="300" y="73"/>
                  </a:lnTo>
                  <a:lnTo>
                    <a:pt x="284" y="71"/>
                  </a:lnTo>
                  <a:lnTo>
                    <a:pt x="284" y="71"/>
                  </a:lnTo>
                  <a:close/>
                  <a:moveTo>
                    <a:pt x="352" y="82"/>
                  </a:moveTo>
                  <a:lnTo>
                    <a:pt x="357" y="66"/>
                  </a:lnTo>
                  <a:lnTo>
                    <a:pt x="373" y="68"/>
                  </a:lnTo>
                  <a:lnTo>
                    <a:pt x="371" y="87"/>
                  </a:lnTo>
                  <a:lnTo>
                    <a:pt x="352" y="82"/>
                  </a:lnTo>
                  <a:lnTo>
                    <a:pt x="352" y="82"/>
                  </a:lnTo>
                  <a:close/>
                  <a:moveTo>
                    <a:pt x="423" y="97"/>
                  </a:moveTo>
                  <a:lnTo>
                    <a:pt x="428" y="78"/>
                  </a:lnTo>
                  <a:lnTo>
                    <a:pt x="444" y="82"/>
                  </a:lnTo>
                  <a:lnTo>
                    <a:pt x="442" y="99"/>
                  </a:lnTo>
                  <a:lnTo>
                    <a:pt x="423" y="97"/>
                  </a:lnTo>
                  <a:lnTo>
                    <a:pt x="423" y="97"/>
                  </a:lnTo>
                  <a:close/>
                  <a:moveTo>
                    <a:pt x="494" y="108"/>
                  </a:moveTo>
                  <a:lnTo>
                    <a:pt x="498" y="92"/>
                  </a:lnTo>
                  <a:lnTo>
                    <a:pt x="515" y="94"/>
                  </a:lnTo>
                  <a:lnTo>
                    <a:pt x="513" y="113"/>
                  </a:lnTo>
                  <a:lnTo>
                    <a:pt x="494" y="108"/>
                  </a:lnTo>
                  <a:lnTo>
                    <a:pt x="494" y="108"/>
                  </a:lnTo>
                  <a:close/>
                  <a:moveTo>
                    <a:pt x="565" y="123"/>
                  </a:moveTo>
                  <a:lnTo>
                    <a:pt x="569" y="104"/>
                  </a:lnTo>
                  <a:lnTo>
                    <a:pt x="586" y="106"/>
                  </a:lnTo>
                  <a:lnTo>
                    <a:pt x="583" y="125"/>
                  </a:lnTo>
                  <a:lnTo>
                    <a:pt x="565" y="123"/>
                  </a:lnTo>
                  <a:lnTo>
                    <a:pt x="565" y="123"/>
                  </a:lnTo>
                  <a:close/>
                  <a:moveTo>
                    <a:pt x="635" y="134"/>
                  </a:moveTo>
                  <a:lnTo>
                    <a:pt x="640" y="118"/>
                  </a:lnTo>
                  <a:lnTo>
                    <a:pt x="657" y="120"/>
                  </a:lnTo>
                  <a:lnTo>
                    <a:pt x="654" y="137"/>
                  </a:lnTo>
                  <a:lnTo>
                    <a:pt x="635" y="134"/>
                  </a:lnTo>
                  <a:lnTo>
                    <a:pt x="635" y="134"/>
                  </a:lnTo>
                  <a:close/>
                  <a:moveTo>
                    <a:pt x="706" y="149"/>
                  </a:moveTo>
                  <a:lnTo>
                    <a:pt x="711" y="130"/>
                  </a:lnTo>
                  <a:lnTo>
                    <a:pt x="728" y="132"/>
                  </a:lnTo>
                  <a:lnTo>
                    <a:pt x="725" y="151"/>
                  </a:lnTo>
                  <a:lnTo>
                    <a:pt x="706" y="149"/>
                  </a:lnTo>
                  <a:lnTo>
                    <a:pt x="706" y="149"/>
                  </a:lnTo>
                  <a:close/>
                  <a:moveTo>
                    <a:pt x="777" y="160"/>
                  </a:moveTo>
                  <a:lnTo>
                    <a:pt x="782" y="144"/>
                  </a:lnTo>
                  <a:lnTo>
                    <a:pt x="798" y="146"/>
                  </a:lnTo>
                  <a:lnTo>
                    <a:pt x="796" y="163"/>
                  </a:lnTo>
                  <a:lnTo>
                    <a:pt x="777" y="1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5" name="Freeform 521"/>
            <p:cNvSpPr>
              <a:spLocks noEditPoints="1"/>
            </p:cNvSpPr>
            <p:nvPr/>
          </p:nvSpPr>
          <p:spPr bwMode="auto">
            <a:xfrm>
              <a:off x="3744913" y="4022725"/>
              <a:ext cx="831850" cy="1016000"/>
            </a:xfrm>
            <a:custGeom>
              <a:avLst/>
              <a:gdLst>
                <a:gd name="T0" fmla="*/ 513 w 524"/>
                <a:gd name="T1" fmla="*/ 617 h 640"/>
                <a:gd name="T2" fmla="*/ 510 w 524"/>
                <a:gd name="T3" fmla="*/ 640 h 640"/>
                <a:gd name="T4" fmla="*/ 498 w 524"/>
                <a:gd name="T5" fmla="*/ 628 h 640"/>
                <a:gd name="T6" fmla="*/ 14 w 524"/>
                <a:gd name="T7" fmla="*/ 0 h 640"/>
                <a:gd name="T8" fmla="*/ 12 w 524"/>
                <a:gd name="T9" fmla="*/ 26 h 640"/>
                <a:gd name="T10" fmla="*/ 0 w 524"/>
                <a:gd name="T11" fmla="*/ 12 h 640"/>
                <a:gd name="T12" fmla="*/ 59 w 524"/>
                <a:gd name="T13" fmla="*/ 57 h 640"/>
                <a:gd name="T14" fmla="*/ 57 w 524"/>
                <a:gd name="T15" fmla="*/ 83 h 640"/>
                <a:gd name="T16" fmla="*/ 45 w 524"/>
                <a:gd name="T17" fmla="*/ 69 h 640"/>
                <a:gd name="T18" fmla="*/ 104 w 524"/>
                <a:gd name="T19" fmla="*/ 113 h 640"/>
                <a:gd name="T20" fmla="*/ 102 w 524"/>
                <a:gd name="T21" fmla="*/ 137 h 640"/>
                <a:gd name="T22" fmla="*/ 90 w 524"/>
                <a:gd name="T23" fmla="*/ 123 h 640"/>
                <a:gd name="T24" fmla="*/ 149 w 524"/>
                <a:gd name="T25" fmla="*/ 168 h 640"/>
                <a:gd name="T26" fmla="*/ 146 w 524"/>
                <a:gd name="T27" fmla="*/ 194 h 640"/>
                <a:gd name="T28" fmla="*/ 135 w 524"/>
                <a:gd name="T29" fmla="*/ 180 h 640"/>
                <a:gd name="T30" fmla="*/ 194 w 524"/>
                <a:gd name="T31" fmla="*/ 224 h 640"/>
                <a:gd name="T32" fmla="*/ 191 w 524"/>
                <a:gd name="T33" fmla="*/ 250 h 640"/>
                <a:gd name="T34" fmla="*/ 182 w 524"/>
                <a:gd name="T35" fmla="*/ 236 h 640"/>
                <a:gd name="T36" fmla="*/ 241 w 524"/>
                <a:gd name="T37" fmla="*/ 281 h 640"/>
                <a:gd name="T38" fmla="*/ 236 w 524"/>
                <a:gd name="T39" fmla="*/ 305 h 640"/>
                <a:gd name="T40" fmla="*/ 227 w 524"/>
                <a:gd name="T41" fmla="*/ 291 h 640"/>
                <a:gd name="T42" fmla="*/ 286 w 524"/>
                <a:gd name="T43" fmla="*/ 335 h 640"/>
                <a:gd name="T44" fmla="*/ 283 w 524"/>
                <a:gd name="T45" fmla="*/ 361 h 640"/>
                <a:gd name="T46" fmla="*/ 272 w 524"/>
                <a:gd name="T47" fmla="*/ 347 h 640"/>
                <a:gd name="T48" fmla="*/ 331 w 524"/>
                <a:gd name="T49" fmla="*/ 392 h 640"/>
                <a:gd name="T50" fmla="*/ 328 w 524"/>
                <a:gd name="T51" fmla="*/ 418 h 640"/>
                <a:gd name="T52" fmla="*/ 317 w 524"/>
                <a:gd name="T53" fmla="*/ 404 h 640"/>
                <a:gd name="T54" fmla="*/ 376 w 524"/>
                <a:gd name="T55" fmla="*/ 449 h 640"/>
                <a:gd name="T56" fmla="*/ 373 w 524"/>
                <a:gd name="T57" fmla="*/ 472 h 640"/>
                <a:gd name="T58" fmla="*/ 361 w 524"/>
                <a:gd name="T59" fmla="*/ 461 h 640"/>
                <a:gd name="T60" fmla="*/ 420 w 524"/>
                <a:gd name="T61" fmla="*/ 503 h 640"/>
                <a:gd name="T62" fmla="*/ 418 w 524"/>
                <a:gd name="T63" fmla="*/ 529 h 640"/>
                <a:gd name="T64" fmla="*/ 406 w 524"/>
                <a:gd name="T65" fmla="*/ 515 h 640"/>
                <a:gd name="T66" fmla="*/ 468 w 524"/>
                <a:gd name="T67" fmla="*/ 560 h 640"/>
                <a:gd name="T68" fmla="*/ 463 w 524"/>
                <a:gd name="T69" fmla="*/ 586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4" h="640">
                  <a:moveTo>
                    <a:pt x="498" y="628"/>
                  </a:moveTo>
                  <a:lnTo>
                    <a:pt x="513" y="617"/>
                  </a:lnTo>
                  <a:lnTo>
                    <a:pt x="524" y="631"/>
                  </a:lnTo>
                  <a:lnTo>
                    <a:pt x="510" y="640"/>
                  </a:lnTo>
                  <a:lnTo>
                    <a:pt x="498" y="628"/>
                  </a:lnTo>
                  <a:lnTo>
                    <a:pt x="498" y="628"/>
                  </a:lnTo>
                  <a:close/>
                  <a:moveTo>
                    <a:pt x="0" y="12"/>
                  </a:moveTo>
                  <a:lnTo>
                    <a:pt x="14" y="0"/>
                  </a:lnTo>
                  <a:lnTo>
                    <a:pt x="24" y="14"/>
                  </a:lnTo>
                  <a:lnTo>
                    <a:pt x="12" y="26"/>
                  </a:lnTo>
                  <a:lnTo>
                    <a:pt x="0" y="12"/>
                  </a:lnTo>
                  <a:lnTo>
                    <a:pt x="0" y="12"/>
                  </a:lnTo>
                  <a:close/>
                  <a:moveTo>
                    <a:pt x="45" y="69"/>
                  </a:moveTo>
                  <a:lnTo>
                    <a:pt x="59" y="57"/>
                  </a:lnTo>
                  <a:lnTo>
                    <a:pt x="71" y="71"/>
                  </a:lnTo>
                  <a:lnTo>
                    <a:pt x="57" y="83"/>
                  </a:lnTo>
                  <a:lnTo>
                    <a:pt x="45" y="69"/>
                  </a:lnTo>
                  <a:lnTo>
                    <a:pt x="45" y="69"/>
                  </a:lnTo>
                  <a:close/>
                  <a:moveTo>
                    <a:pt x="90" y="123"/>
                  </a:moveTo>
                  <a:lnTo>
                    <a:pt x="104" y="113"/>
                  </a:lnTo>
                  <a:lnTo>
                    <a:pt x="116" y="128"/>
                  </a:lnTo>
                  <a:lnTo>
                    <a:pt x="102" y="137"/>
                  </a:lnTo>
                  <a:lnTo>
                    <a:pt x="90" y="123"/>
                  </a:lnTo>
                  <a:lnTo>
                    <a:pt x="90" y="123"/>
                  </a:lnTo>
                  <a:close/>
                  <a:moveTo>
                    <a:pt x="135" y="180"/>
                  </a:moveTo>
                  <a:lnTo>
                    <a:pt x="149" y="168"/>
                  </a:lnTo>
                  <a:lnTo>
                    <a:pt x="161" y="182"/>
                  </a:lnTo>
                  <a:lnTo>
                    <a:pt x="146" y="194"/>
                  </a:lnTo>
                  <a:lnTo>
                    <a:pt x="135" y="180"/>
                  </a:lnTo>
                  <a:lnTo>
                    <a:pt x="135" y="180"/>
                  </a:lnTo>
                  <a:close/>
                  <a:moveTo>
                    <a:pt x="182" y="236"/>
                  </a:moveTo>
                  <a:lnTo>
                    <a:pt x="194" y="224"/>
                  </a:lnTo>
                  <a:lnTo>
                    <a:pt x="206" y="239"/>
                  </a:lnTo>
                  <a:lnTo>
                    <a:pt x="191" y="250"/>
                  </a:lnTo>
                  <a:lnTo>
                    <a:pt x="182" y="236"/>
                  </a:lnTo>
                  <a:lnTo>
                    <a:pt x="182" y="236"/>
                  </a:lnTo>
                  <a:close/>
                  <a:moveTo>
                    <a:pt x="227" y="291"/>
                  </a:moveTo>
                  <a:lnTo>
                    <a:pt x="241" y="281"/>
                  </a:lnTo>
                  <a:lnTo>
                    <a:pt x="250" y="295"/>
                  </a:lnTo>
                  <a:lnTo>
                    <a:pt x="236" y="305"/>
                  </a:lnTo>
                  <a:lnTo>
                    <a:pt x="227" y="291"/>
                  </a:lnTo>
                  <a:lnTo>
                    <a:pt x="227" y="291"/>
                  </a:lnTo>
                  <a:close/>
                  <a:moveTo>
                    <a:pt x="272" y="347"/>
                  </a:moveTo>
                  <a:lnTo>
                    <a:pt x="286" y="335"/>
                  </a:lnTo>
                  <a:lnTo>
                    <a:pt x="298" y="350"/>
                  </a:lnTo>
                  <a:lnTo>
                    <a:pt x="283" y="361"/>
                  </a:lnTo>
                  <a:lnTo>
                    <a:pt x="272" y="347"/>
                  </a:lnTo>
                  <a:lnTo>
                    <a:pt x="272" y="347"/>
                  </a:lnTo>
                  <a:close/>
                  <a:moveTo>
                    <a:pt x="317" y="404"/>
                  </a:moveTo>
                  <a:lnTo>
                    <a:pt x="331" y="392"/>
                  </a:lnTo>
                  <a:lnTo>
                    <a:pt x="343" y="406"/>
                  </a:lnTo>
                  <a:lnTo>
                    <a:pt x="328" y="418"/>
                  </a:lnTo>
                  <a:lnTo>
                    <a:pt x="317" y="404"/>
                  </a:lnTo>
                  <a:lnTo>
                    <a:pt x="317" y="404"/>
                  </a:lnTo>
                  <a:close/>
                  <a:moveTo>
                    <a:pt x="361" y="461"/>
                  </a:moveTo>
                  <a:lnTo>
                    <a:pt x="376" y="449"/>
                  </a:lnTo>
                  <a:lnTo>
                    <a:pt x="387" y="463"/>
                  </a:lnTo>
                  <a:lnTo>
                    <a:pt x="373" y="472"/>
                  </a:lnTo>
                  <a:lnTo>
                    <a:pt x="361" y="461"/>
                  </a:lnTo>
                  <a:lnTo>
                    <a:pt x="361" y="461"/>
                  </a:lnTo>
                  <a:close/>
                  <a:moveTo>
                    <a:pt x="406" y="515"/>
                  </a:moveTo>
                  <a:lnTo>
                    <a:pt x="420" y="503"/>
                  </a:lnTo>
                  <a:lnTo>
                    <a:pt x="432" y="517"/>
                  </a:lnTo>
                  <a:lnTo>
                    <a:pt x="418" y="529"/>
                  </a:lnTo>
                  <a:lnTo>
                    <a:pt x="406" y="515"/>
                  </a:lnTo>
                  <a:lnTo>
                    <a:pt x="406" y="515"/>
                  </a:lnTo>
                  <a:close/>
                  <a:moveTo>
                    <a:pt x="454" y="572"/>
                  </a:moveTo>
                  <a:lnTo>
                    <a:pt x="468" y="560"/>
                  </a:lnTo>
                  <a:lnTo>
                    <a:pt x="477" y="574"/>
                  </a:lnTo>
                  <a:lnTo>
                    <a:pt x="463" y="586"/>
                  </a:lnTo>
                  <a:lnTo>
                    <a:pt x="454" y="57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6" name="Freeform 522"/>
            <p:cNvSpPr>
              <a:spLocks noEditPoints="1"/>
            </p:cNvSpPr>
            <p:nvPr/>
          </p:nvSpPr>
          <p:spPr bwMode="auto">
            <a:xfrm>
              <a:off x="4559300" y="4578350"/>
              <a:ext cx="846138" cy="465138"/>
            </a:xfrm>
            <a:custGeom>
              <a:avLst/>
              <a:gdLst>
                <a:gd name="T0" fmla="*/ 16 w 533"/>
                <a:gd name="T1" fmla="*/ 269 h 293"/>
                <a:gd name="T2" fmla="*/ 23 w 533"/>
                <a:gd name="T3" fmla="*/ 285 h 293"/>
                <a:gd name="T4" fmla="*/ 7 w 533"/>
                <a:gd name="T5" fmla="*/ 293 h 293"/>
                <a:gd name="T6" fmla="*/ 0 w 533"/>
                <a:gd name="T7" fmla="*/ 278 h 293"/>
                <a:gd name="T8" fmla="*/ 16 w 533"/>
                <a:gd name="T9" fmla="*/ 269 h 293"/>
                <a:gd name="T10" fmla="*/ 16 w 533"/>
                <a:gd name="T11" fmla="*/ 269 h 293"/>
                <a:gd name="T12" fmla="*/ 524 w 533"/>
                <a:gd name="T13" fmla="*/ 0 h 293"/>
                <a:gd name="T14" fmla="*/ 533 w 533"/>
                <a:gd name="T15" fmla="*/ 16 h 293"/>
                <a:gd name="T16" fmla="*/ 517 w 533"/>
                <a:gd name="T17" fmla="*/ 26 h 293"/>
                <a:gd name="T18" fmla="*/ 507 w 533"/>
                <a:gd name="T19" fmla="*/ 9 h 293"/>
                <a:gd name="T20" fmla="*/ 524 w 533"/>
                <a:gd name="T21" fmla="*/ 0 h 293"/>
                <a:gd name="T22" fmla="*/ 524 w 533"/>
                <a:gd name="T23" fmla="*/ 0 h 293"/>
                <a:gd name="T24" fmla="*/ 460 w 533"/>
                <a:gd name="T25" fmla="*/ 35 h 293"/>
                <a:gd name="T26" fmla="*/ 470 w 533"/>
                <a:gd name="T27" fmla="*/ 49 h 293"/>
                <a:gd name="T28" fmla="*/ 453 w 533"/>
                <a:gd name="T29" fmla="*/ 59 h 293"/>
                <a:gd name="T30" fmla="*/ 444 w 533"/>
                <a:gd name="T31" fmla="*/ 42 h 293"/>
                <a:gd name="T32" fmla="*/ 460 w 533"/>
                <a:gd name="T33" fmla="*/ 35 h 293"/>
                <a:gd name="T34" fmla="*/ 460 w 533"/>
                <a:gd name="T35" fmla="*/ 35 h 293"/>
                <a:gd name="T36" fmla="*/ 396 w 533"/>
                <a:gd name="T37" fmla="*/ 68 h 293"/>
                <a:gd name="T38" fmla="*/ 406 w 533"/>
                <a:gd name="T39" fmla="*/ 85 h 293"/>
                <a:gd name="T40" fmla="*/ 389 w 533"/>
                <a:gd name="T41" fmla="*/ 92 h 293"/>
                <a:gd name="T42" fmla="*/ 382 w 533"/>
                <a:gd name="T43" fmla="*/ 75 h 293"/>
                <a:gd name="T44" fmla="*/ 396 w 533"/>
                <a:gd name="T45" fmla="*/ 68 h 293"/>
                <a:gd name="T46" fmla="*/ 396 w 533"/>
                <a:gd name="T47" fmla="*/ 68 h 293"/>
                <a:gd name="T48" fmla="*/ 333 w 533"/>
                <a:gd name="T49" fmla="*/ 101 h 293"/>
                <a:gd name="T50" fmla="*/ 342 w 533"/>
                <a:gd name="T51" fmla="*/ 118 h 293"/>
                <a:gd name="T52" fmla="*/ 326 w 533"/>
                <a:gd name="T53" fmla="*/ 125 h 293"/>
                <a:gd name="T54" fmla="*/ 318 w 533"/>
                <a:gd name="T55" fmla="*/ 111 h 293"/>
                <a:gd name="T56" fmla="*/ 333 w 533"/>
                <a:gd name="T57" fmla="*/ 101 h 293"/>
                <a:gd name="T58" fmla="*/ 333 w 533"/>
                <a:gd name="T59" fmla="*/ 101 h 293"/>
                <a:gd name="T60" fmla="*/ 269 w 533"/>
                <a:gd name="T61" fmla="*/ 134 h 293"/>
                <a:gd name="T62" fmla="*/ 278 w 533"/>
                <a:gd name="T63" fmla="*/ 151 h 293"/>
                <a:gd name="T64" fmla="*/ 262 w 533"/>
                <a:gd name="T65" fmla="*/ 160 h 293"/>
                <a:gd name="T66" fmla="*/ 255 w 533"/>
                <a:gd name="T67" fmla="*/ 144 h 293"/>
                <a:gd name="T68" fmla="*/ 269 w 533"/>
                <a:gd name="T69" fmla="*/ 134 h 293"/>
                <a:gd name="T70" fmla="*/ 269 w 533"/>
                <a:gd name="T71" fmla="*/ 134 h 293"/>
                <a:gd name="T72" fmla="*/ 205 w 533"/>
                <a:gd name="T73" fmla="*/ 170 h 293"/>
                <a:gd name="T74" fmla="*/ 215 w 533"/>
                <a:gd name="T75" fmla="*/ 184 h 293"/>
                <a:gd name="T76" fmla="*/ 198 w 533"/>
                <a:gd name="T77" fmla="*/ 193 h 293"/>
                <a:gd name="T78" fmla="*/ 191 w 533"/>
                <a:gd name="T79" fmla="*/ 177 h 293"/>
                <a:gd name="T80" fmla="*/ 205 w 533"/>
                <a:gd name="T81" fmla="*/ 170 h 293"/>
                <a:gd name="T82" fmla="*/ 205 w 533"/>
                <a:gd name="T83" fmla="*/ 170 h 293"/>
                <a:gd name="T84" fmla="*/ 141 w 533"/>
                <a:gd name="T85" fmla="*/ 203 h 293"/>
                <a:gd name="T86" fmla="*/ 151 w 533"/>
                <a:gd name="T87" fmla="*/ 217 h 293"/>
                <a:gd name="T88" fmla="*/ 134 w 533"/>
                <a:gd name="T89" fmla="*/ 226 h 293"/>
                <a:gd name="T90" fmla="*/ 127 w 533"/>
                <a:gd name="T91" fmla="*/ 210 h 293"/>
                <a:gd name="T92" fmla="*/ 141 w 533"/>
                <a:gd name="T93" fmla="*/ 203 h 293"/>
                <a:gd name="T94" fmla="*/ 141 w 533"/>
                <a:gd name="T95" fmla="*/ 203 h 293"/>
                <a:gd name="T96" fmla="*/ 78 w 533"/>
                <a:gd name="T97" fmla="*/ 236 h 293"/>
                <a:gd name="T98" fmla="*/ 87 w 533"/>
                <a:gd name="T99" fmla="*/ 252 h 293"/>
                <a:gd name="T100" fmla="*/ 70 w 533"/>
                <a:gd name="T101" fmla="*/ 259 h 293"/>
                <a:gd name="T102" fmla="*/ 63 w 533"/>
                <a:gd name="T103" fmla="*/ 245 h 293"/>
                <a:gd name="T104" fmla="*/ 78 w 533"/>
                <a:gd name="T105" fmla="*/ 23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33" h="293">
                  <a:moveTo>
                    <a:pt x="16" y="269"/>
                  </a:moveTo>
                  <a:lnTo>
                    <a:pt x="23" y="285"/>
                  </a:lnTo>
                  <a:lnTo>
                    <a:pt x="7" y="293"/>
                  </a:lnTo>
                  <a:lnTo>
                    <a:pt x="0" y="278"/>
                  </a:lnTo>
                  <a:lnTo>
                    <a:pt x="16" y="269"/>
                  </a:lnTo>
                  <a:lnTo>
                    <a:pt x="16" y="269"/>
                  </a:lnTo>
                  <a:close/>
                  <a:moveTo>
                    <a:pt x="524" y="0"/>
                  </a:moveTo>
                  <a:lnTo>
                    <a:pt x="533" y="16"/>
                  </a:lnTo>
                  <a:lnTo>
                    <a:pt x="517" y="26"/>
                  </a:lnTo>
                  <a:lnTo>
                    <a:pt x="507" y="9"/>
                  </a:lnTo>
                  <a:lnTo>
                    <a:pt x="524" y="0"/>
                  </a:lnTo>
                  <a:lnTo>
                    <a:pt x="524" y="0"/>
                  </a:lnTo>
                  <a:close/>
                  <a:moveTo>
                    <a:pt x="460" y="35"/>
                  </a:moveTo>
                  <a:lnTo>
                    <a:pt x="470" y="49"/>
                  </a:lnTo>
                  <a:lnTo>
                    <a:pt x="453" y="59"/>
                  </a:lnTo>
                  <a:lnTo>
                    <a:pt x="444" y="42"/>
                  </a:lnTo>
                  <a:lnTo>
                    <a:pt x="460" y="35"/>
                  </a:lnTo>
                  <a:lnTo>
                    <a:pt x="460" y="35"/>
                  </a:lnTo>
                  <a:close/>
                  <a:moveTo>
                    <a:pt x="396" y="68"/>
                  </a:moveTo>
                  <a:lnTo>
                    <a:pt x="406" y="85"/>
                  </a:lnTo>
                  <a:lnTo>
                    <a:pt x="389" y="92"/>
                  </a:lnTo>
                  <a:lnTo>
                    <a:pt x="382" y="75"/>
                  </a:lnTo>
                  <a:lnTo>
                    <a:pt x="396" y="68"/>
                  </a:lnTo>
                  <a:lnTo>
                    <a:pt x="396" y="68"/>
                  </a:lnTo>
                  <a:close/>
                  <a:moveTo>
                    <a:pt x="333" y="101"/>
                  </a:moveTo>
                  <a:lnTo>
                    <a:pt x="342" y="118"/>
                  </a:lnTo>
                  <a:lnTo>
                    <a:pt x="326" y="125"/>
                  </a:lnTo>
                  <a:lnTo>
                    <a:pt x="318" y="111"/>
                  </a:lnTo>
                  <a:lnTo>
                    <a:pt x="333" y="101"/>
                  </a:lnTo>
                  <a:lnTo>
                    <a:pt x="333" y="101"/>
                  </a:lnTo>
                  <a:close/>
                  <a:moveTo>
                    <a:pt x="269" y="134"/>
                  </a:moveTo>
                  <a:lnTo>
                    <a:pt x="278" y="151"/>
                  </a:lnTo>
                  <a:lnTo>
                    <a:pt x="262" y="160"/>
                  </a:lnTo>
                  <a:lnTo>
                    <a:pt x="255" y="144"/>
                  </a:lnTo>
                  <a:lnTo>
                    <a:pt x="269" y="134"/>
                  </a:lnTo>
                  <a:lnTo>
                    <a:pt x="269" y="134"/>
                  </a:lnTo>
                  <a:close/>
                  <a:moveTo>
                    <a:pt x="205" y="170"/>
                  </a:moveTo>
                  <a:lnTo>
                    <a:pt x="215" y="184"/>
                  </a:lnTo>
                  <a:lnTo>
                    <a:pt x="198" y="193"/>
                  </a:lnTo>
                  <a:lnTo>
                    <a:pt x="191" y="177"/>
                  </a:lnTo>
                  <a:lnTo>
                    <a:pt x="205" y="170"/>
                  </a:lnTo>
                  <a:lnTo>
                    <a:pt x="205" y="170"/>
                  </a:lnTo>
                  <a:close/>
                  <a:moveTo>
                    <a:pt x="141" y="203"/>
                  </a:moveTo>
                  <a:lnTo>
                    <a:pt x="151" y="217"/>
                  </a:lnTo>
                  <a:lnTo>
                    <a:pt x="134" y="226"/>
                  </a:lnTo>
                  <a:lnTo>
                    <a:pt x="127" y="210"/>
                  </a:lnTo>
                  <a:lnTo>
                    <a:pt x="141" y="203"/>
                  </a:lnTo>
                  <a:lnTo>
                    <a:pt x="141" y="203"/>
                  </a:lnTo>
                  <a:close/>
                  <a:moveTo>
                    <a:pt x="78" y="236"/>
                  </a:moveTo>
                  <a:lnTo>
                    <a:pt x="87" y="252"/>
                  </a:lnTo>
                  <a:lnTo>
                    <a:pt x="70" y="259"/>
                  </a:lnTo>
                  <a:lnTo>
                    <a:pt x="63" y="245"/>
                  </a:lnTo>
                  <a:lnTo>
                    <a:pt x="78" y="23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7" name="Freeform 523"/>
            <p:cNvSpPr>
              <a:spLocks noEditPoints="1"/>
            </p:cNvSpPr>
            <p:nvPr/>
          </p:nvSpPr>
          <p:spPr bwMode="auto">
            <a:xfrm>
              <a:off x="3092450" y="4019550"/>
              <a:ext cx="611188" cy="757238"/>
            </a:xfrm>
            <a:custGeom>
              <a:avLst/>
              <a:gdLst>
                <a:gd name="T0" fmla="*/ 12 w 385"/>
                <a:gd name="T1" fmla="*/ 451 h 477"/>
                <a:gd name="T2" fmla="*/ 26 w 385"/>
                <a:gd name="T3" fmla="*/ 463 h 477"/>
                <a:gd name="T4" fmla="*/ 14 w 385"/>
                <a:gd name="T5" fmla="*/ 477 h 477"/>
                <a:gd name="T6" fmla="*/ 0 w 385"/>
                <a:gd name="T7" fmla="*/ 465 h 477"/>
                <a:gd name="T8" fmla="*/ 12 w 385"/>
                <a:gd name="T9" fmla="*/ 451 h 477"/>
                <a:gd name="T10" fmla="*/ 12 w 385"/>
                <a:gd name="T11" fmla="*/ 451 h 477"/>
                <a:gd name="T12" fmla="*/ 373 w 385"/>
                <a:gd name="T13" fmla="*/ 0 h 477"/>
                <a:gd name="T14" fmla="*/ 385 w 385"/>
                <a:gd name="T15" fmla="*/ 11 h 477"/>
                <a:gd name="T16" fmla="*/ 376 w 385"/>
                <a:gd name="T17" fmla="*/ 26 h 477"/>
                <a:gd name="T18" fmla="*/ 361 w 385"/>
                <a:gd name="T19" fmla="*/ 14 h 477"/>
                <a:gd name="T20" fmla="*/ 373 w 385"/>
                <a:gd name="T21" fmla="*/ 0 h 477"/>
                <a:gd name="T22" fmla="*/ 373 w 385"/>
                <a:gd name="T23" fmla="*/ 0 h 477"/>
                <a:gd name="T24" fmla="*/ 326 w 385"/>
                <a:gd name="T25" fmla="*/ 56 h 477"/>
                <a:gd name="T26" fmla="*/ 340 w 385"/>
                <a:gd name="T27" fmla="*/ 68 h 477"/>
                <a:gd name="T28" fmla="*/ 331 w 385"/>
                <a:gd name="T29" fmla="*/ 82 h 477"/>
                <a:gd name="T30" fmla="*/ 317 w 385"/>
                <a:gd name="T31" fmla="*/ 71 h 477"/>
                <a:gd name="T32" fmla="*/ 326 w 385"/>
                <a:gd name="T33" fmla="*/ 56 h 477"/>
                <a:gd name="T34" fmla="*/ 326 w 385"/>
                <a:gd name="T35" fmla="*/ 56 h 477"/>
                <a:gd name="T36" fmla="*/ 281 w 385"/>
                <a:gd name="T37" fmla="*/ 113 h 477"/>
                <a:gd name="T38" fmla="*/ 295 w 385"/>
                <a:gd name="T39" fmla="*/ 125 h 477"/>
                <a:gd name="T40" fmla="*/ 286 w 385"/>
                <a:gd name="T41" fmla="*/ 139 h 477"/>
                <a:gd name="T42" fmla="*/ 272 w 385"/>
                <a:gd name="T43" fmla="*/ 127 h 477"/>
                <a:gd name="T44" fmla="*/ 281 w 385"/>
                <a:gd name="T45" fmla="*/ 113 h 477"/>
                <a:gd name="T46" fmla="*/ 281 w 385"/>
                <a:gd name="T47" fmla="*/ 113 h 477"/>
                <a:gd name="T48" fmla="*/ 236 w 385"/>
                <a:gd name="T49" fmla="*/ 170 h 477"/>
                <a:gd name="T50" fmla="*/ 250 w 385"/>
                <a:gd name="T51" fmla="*/ 182 h 477"/>
                <a:gd name="T52" fmla="*/ 241 w 385"/>
                <a:gd name="T53" fmla="*/ 196 h 477"/>
                <a:gd name="T54" fmla="*/ 227 w 385"/>
                <a:gd name="T55" fmla="*/ 184 h 477"/>
                <a:gd name="T56" fmla="*/ 236 w 385"/>
                <a:gd name="T57" fmla="*/ 170 h 477"/>
                <a:gd name="T58" fmla="*/ 236 w 385"/>
                <a:gd name="T59" fmla="*/ 170 h 477"/>
                <a:gd name="T60" fmla="*/ 191 w 385"/>
                <a:gd name="T61" fmla="*/ 226 h 477"/>
                <a:gd name="T62" fmla="*/ 206 w 385"/>
                <a:gd name="T63" fmla="*/ 236 h 477"/>
                <a:gd name="T64" fmla="*/ 196 w 385"/>
                <a:gd name="T65" fmla="*/ 250 h 477"/>
                <a:gd name="T66" fmla="*/ 182 w 385"/>
                <a:gd name="T67" fmla="*/ 241 h 477"/>
                <a:gd name="T68" fmla="*/ 191 w 385"/>
                <a:gd name="T69" fmla="*/ 226 h 477"/>
                <a:gd name="T70" fmla="*/ 191 w 385"/>
                <a:gd name="T71" fmla="*/ 226 h 477"/>
                <a:gd name="T72" fmla="*/ 146 w 385"/>
                <a:gd name="T73" fmla="*/ 281 h 477"/>
                <a:gd name="T74" fmla="*/ 161 w 385"/>
                <a:gd name="T75" fmla="*/ 293 h 477"/>
                <a:gd name="T76" fmla="*/ 149 w 385"/>
                <a:gd name="T77" fmla="*/ 307 h 477"/>
                <a:gd name="T78" fmla="*/ 137 w 385"/>
                <a:gd name="T79" fmla="*/ 295 h 477"/>
                <a:gd name="T80" fmla="*/ 146 w 385"/>
                <a:gd name="T81" fmla="*/ 281 h 477"/>
                <a:gd name="T82" fmla="*/ 146 w 385"/>
                <a:gd name="T83" fmla="*/ 281 h 477"/>
                <a:gd name="T84" fmla="*/ 102 w 385"/>
                <a:gd name="T85" fmla="*/ 337 h 477"/>
                <a:gd name="T86" fmla="*/ 116 w 385"/>
                <a:gd name="T87" fmla="*/ 349 h 477"/>
                <a:gd name="T88" fmla="*/ 104 w 385"/>
                <a:gd name="T89" fmla="*/ 363 h 477"/>
                <a:gd name="T90" fmla="*/ 90 w 385"/>
                <a:gd name="T91" fmla="*/ 352 h 477"/>
                <a:gd name="T92" fmla="*/ 102 w 385"/>
                <a:gd name="T93" fmla="*/ 337 h 477"/>
                <a:gd name="T94" fmla="*/ 102 w 385"/>
                <a:gd name="T95" fmla="*/ 337 h 477"/>
                <a:gd name="T96" fmla="*/ 57 w 385"/>
                <a:gd name="T97" fmla="*/ 394 h 477"/>
                <a:gd name="T98" fmla="*/ 71 w 385"/>
                <a:gd name="T99" fmla="*/ 406 h 477"/>
                <a:gd name="T100" fmla="*/ 59 w 385"/>
                <a:gd name="T101" fmla="*/ 420 h 477"/>
                <a:gd name="T102" fmla="*/ 45 w 385"/>
                <a:gd name="T103" fmla="*/ 408 h 477"/>
                <a:gd name="T104" fmla="*/ 57 w 385"/>
                <a:gd name="T105" fmla="*/ 394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 h="477">
                  <a:moveTo>
                    <a:pt x="12" y="451"/>
                  </a:moveTo>
                  <a:lnTo>
                    <a:pt x="26" y="463"/>
                  </a:lnTo>
                  <a:lnTo>
                    <a:pt x="14" y="477"/>
                  </a:lnTo>
                  <a:lnTo>
                    <a:pt x="0" y="465"/>
                  </a:lnTo>
                  <a:lnTo>
                    <a:pt x="12" y="451"/>
                  </a:lnTo>
                  <a:lnTo>
                    <a:pt x="12" y="451"/>
                  </a:lnTo>
                  <a:close/>
                  <a:moveTo>
                    <a:pt x="373" y="0"/>
                  </a:moveTo>
                  <a:lnTo>
                    <a:pt x="385" y="11"/>
                  </a:lnTo>
                  <a:lnTo>
                    <a:pt x="376" y="26"/>
                  </a:lnTo>
                  <a:lnTo>
                    <a:pt x="361" y="14"/>
                  </a:lnTo>
                  <a:lnTo>
                    <a:pt x="373" y="0"/>
                  </a:lnTo>
                  <a:lnTo>
                    <a:pt x="373" y="0"/>
                  </a:lnTo>
                  <a:close/>
                  <a:moveTo>
                    <a:pt x="326" y="56"/>
                  </a:moveTo>
                  <a:lnTo>
                    <a:pt x="340" y="68"/>
                  </a:lnTo>
                  <a:lnTo>
                    <a:pt x="331" y="82"/>
                  </a:lnTo>
                  <a:lnTo>
                    <a:pt x="317" y="71"/>
                  </a:lnTo>
                  <a:lnTo>
                    <a:pt x="326" y="56"/>
                  </a:lnTo>
                  <a:lnTo>
                    <a:pt x="326" y="56"/>
                  </a:lnTo>
                  <a:close/>
                  <a:moveTo>
                    <a:pt x="281" y="113"/>
                  </a:moveTo>
                  <a:lnTo>
                    <a:pt x="295" y="125"/>
                  </a:lnTo>
                  <a:lnTo>
                    <a:pt x="286" y="139"/>
                  </a:lnTo>
                  <a:lnTo>
                    <a:pt x="272" y="127"/>
                  </a:lnTo>
                  <a:lnTo>
                    <a:pt x="281" y="113"/>
                  </a:lnTo>
                  <a:lnTo>
                    <a:pt x="281" y="113"/>
                  </a:lnTo>
                  <a:close/>
                  <a:moveTo>
                    <a:pt x="236" y="170"/>
                  </a:moveTo>
                  <a:lnTo>
                    <a:pt x="250" y="182"/>
                  </a:lnTo>
                  <a:lnTo>
                    <a:pt x="241" y="196"/>
                  </a:lnTo>
                  <a:lnTo>
                    <a:pt x="227" y="184"/>
                  </a:lnTo>
                  <a:lnTo>
                    <a:pt x="236" y="170"/>
                  </a:lnTo>
                  <a:lnTo>
                    <a:pt x="236" y="170"/>
                  </a:lnTo>
                  <a:close/>
                  <a:moveTo>
                    <a:pt x="191" y="226"/>
                  </a:moveTo>
                  <a:lnTo>
                    <a:pt x="206" y="236"/>
                  </a:lnTo>
                  <a:lnTo>
                    <a:pt x="196" y="250"/>
                  </a:lnTo>
                  <a:lnTo>
                    <a:pt x="182" y="241"/>
                  </a:lnTo>
                  <a:lnTo>
                    <a:pt x="191" y="226"/>
                  </a:lnTo>
                  <a:lnTo>
                    <a:pt x="191" y="226"/>
                  </a:lnTo>
                  <a:close/>
                  <a:moveTo>
                    <a:pt x="146" y="281"/>
                  </a:moveTo>
                  <a:lnTo>
                    <a:pt x="161" y="293"/>
                  </a:lnTo>
                  <a:lnTo>
                    <a:pt x="149" y="307"/>
                  </a:lnTo>
                  <a:lnTo>
                    <a:pt x="137" y="295"/>
                  </a:lnTo>
                  <a:lnTo>
                    <a:pt x="146" y="281"/>
                  </a:lnTo>
                  <a:lnTo>
                    <a:pt x="146" y="281"/>
                  </a:lnTo>
                  <a:close/>
                  <a:moveTo>
                    <a:pt x="102" y="337"/>
                  </a:moveTo>
                  <a:lnTo>
                    <a:pt x="116" y="349"/>
                  </a:lnTo>
                  <a:lnTo>
                    <a:pt x="104" y="363"/>
                  </a:lnTo>
                  <a:lnTo>
                    <a:pt x="90" y="352"/>
                  </a:lnTo>
                  <a:lnTo>
                    <a:pt x="102" y="337"/>
                  </a:lnTo>
                  <a:lnTo>
                    <a:pt x="102" y="337"/>
                  </a:lnTo>
                  <a:close/>
                  <a:moveTo>
                    <a:pt x="57" y="394"/>
                  </a:moveTo>
                  <a:lnTo>
                    <a:pt x="71" y="406"/>
                  </a:lnTo>
                  <a:lnTo>
                    <a:pt x="59" y="420"/>
                  </a:lnTo>
                  <a:lnTo>
                    <a:pt x="45" y="408"/>
                  </a:lnTo>
                  <a:lnTo>
                    <a:pt x="57" y="39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8" name="Freeform 524"/>
            <p:cNvSpPr>
              <a:spLocks noEditPoints="1"/>
            </p:cNvSpPr>
            <p:nvPr/>
          </p:nvSpPr>
          <p:spPr bwMode="auto">
            <a:xfrm>
              <a:off x="2428875" y="3321050"/>
              <a:ext cx="1260475" cy="663575"/>
            </a:xfrm>
            <a:custGeom>
              <a:avLst/>
              <a:gdLst>
                <a:gd name="T0" fmla="*/ 17 w 794"/>
                <a:gd name="T1" fmla="*/ 24 h 418"/>
                <a:gd name="T2" fmla="*/ 9 w 794"/>
                <a:gd name="T3" fmla="*/ 0 h 418"/>
                <a:gd name="T4" fmla="*/ 24 w 794"/>
                <a:gd name="T5" fmla="*/ 10 h 418"/>
                <a:gd name="T6" fmla="*/ 784 w 794"/>
                <a:gd name="T7" fmla="*/ 418 h 418"/>
                <a:gd name="T8" fmla="*/ 777 w 794"/>
                <a:gd name="T9" fmla="*/ 395 h 418"/>
                <a:gd name="T10" fmla="*/ 794 w 794"/>
                <a:gd name="T11" fmla="*/ 402 h 418"/>
                <a:gd name="T12" fmla="*/ 720 w 794"/>
                <a:gd name="T13" fmla="*/ 385 h 418"/>
                <a:gd name="T14" fmla="*/ 713 w 794"/>
                <a:gd name="T15" fmla="*/ 362 h 418"/>
                <a:gd name="T16" fmla="*/ 730 w 794"/>
                <a:gd name="T17" fmla="*/ 369 h 418"/>
                <a:gd name="T18" fmla="*/ 657 w 794"/>
                <a:gd name="T19" fmla="*/ 352 h 418"/>
                <a:gd name="T20" fmla="*/ 650 w 794"/>
                <a:gd name="T21" fmla="*/ 329 h 418"/>
                <a:gd name="T22" fmla="*/ 666 w 794"/>
                <a:gd name="T23" fmla="*/ 336 h 418"/>
                <a:gd name="T24" fmla="*/ 593 w 794"/>
                <a:gd name="T25" fmla="*/ 319 h 418"/>
                <a:gd name="T26" fmla="*/ 586 w 794"/>
                <a:gd name="T27" fmla="*/ 296 h 418"/>
                <a:gd name="T28" fmla="*/ 602 w 794"/>
                <a:gd name="T29" fmla="*/ 305 h 418"/>
                <a:gd name="T30" fmla="*/ 529 w 794"/>
                <a:gd name="T31" fmla="*/ 286 h 418"/>
                <a:gd name="T32" fmla="*/ 522 w 794"/>
                <a:gd name="T33" fmla="*/ 263 h 418"/>
                <a:gd name="T34" fmla="*/ 536 w 794"/>
                <a:gd name="T35" fmla="*/ 272 h 418"/>
                <a:gd name="T36" fmla="*/ 465 w 794"/>
                <a:gd name="T37" fmla="*/ 255 h 418"/>
                <a:gd name="T38" fmla="*/ 458 w 794"/>
                <a:gd name="T39" fmla="*/ 229 h 418"/>
                <a:gd name="T40" fmla="*/ 472 w 794"/>
                <a:gd name="T41" fmla="*/ 239 h 418"/>
                <a:gd name="T42" fmla="*/ 402 w 794"/>
                <a:gd name="T43" fmla="*/ 222 h 418"/>
                <a:gd name="T44" fmla="*/ 392 w 794"/>
                <a:gd name="T45" fmla="*/ 196 h 418"/>
                <a:gd name="T46" fmla="*/ 409 w 794"/>
                <a:gd name="T47" fmla="*/ 206 h 418"/>
                <a:gd name="T48" fmla="*/ 338 w 794"/>
                <a:gd name="T49" fmla="*/ 189 h 418"/>
                <a:gd name="T50" fmla="*/ 328 w 794"/>
                <a:gd name="T51" fmla="*/ 163 h 418"/>
                <a:gd name="T52" fmla="*/ 345 w 794"/>
                <a:gd name="T53" fmla="*/ 173 h 418"/>
                <a:gd name="T54" fmla="*/ 272 w 794"/>
                <a:gd name="T55" fmla="*/ 156 h 418"/>
                <a:gd name="T56" fmla="*/ 265 w 794"/>
                <a:gd name="T57" fmla="*/ 133 h 418"/>
                <a:gd name="T58" fmla="*/ 281 w 794"/>
                <a:gd name="T59" fmla="*/ 140 h 418"/>
                <a:gd name="T60" fmla="*/ 208 w 794"/>
                <a:gd name="T61" fmla="*/ 123 h 418"/>
                <a:gd name="T62" fmla="*/ 201 w 794"/>
                <a:gd name="T63" fmla="*/ 100 h 418"/>
                <a:gd name="T64" fmla="*/ 217 w 794"/>
                <a:gd name="T65" fmla="*/ 107 h 418"/>
                <a:gd name="T66" fmla="*/ 144 w 794"/>
                <a:gd name="T67" fmla="*/ 90 h 418"/>
                <a:gd name="T68" fmla="*/ 137 w 794"/>
                <a:gd name="T69" fmla="*/ 66 h 418"/>
                <a:gd name="T70" fmla="*/ 153 w 794"/>
                <a:gd name="T71" fmla="*/ 74 h 418"/>
                <a:gd name="T72" fmla="*/ 80 w 794"/>
                <a:gd name="T73" fmla="*/ 57 h 418"/>
                <a:gd name="T74" fmla="*/ 73 w 794"/>
                <a:gd name="T75" fmla="*/ 3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4" h="418">
                  <a:moveTo>
                    <a:pt x="24" y="10"/>
                  </a:moveTo>
                  <a:lnTo>
                    <a:pt x="17" y="24"/>
                  </a:lnTo>
                  <a:lnTo>
                    <a:pt x="0" y="17"/>
                  </a:lnTo>
                  <a:lnTo>
                    <a:pt x="9" y="0"/>
                  </a:lnTo>
                  <a:lnTo>
                    <a:pt x="24" y="10"/>
                  </a:lnTo>
                  <a:lnTo>
                    <a:pt x="24" y="10"/>
                  </a:lnTo>
                  <a:close/>
                  <a:moveTo>
                    <a:pt x="794" y="402"/>
                  </a:moveTo>
                  <a:lnTo>
                    <a:pt x="784" y="418"/>
                  </a:lnTo>
                  <a:lnTo>
                    <a:pt x="770" y="409"/>
                  </a:lnTo>
                  <a:lnTo>
                    <a:pt x="777" y="395"/>
                  </a:lnTo>
                  <a:lnTo>
                    <a:pt x="794" y="402"/>
                  </a:lnTo>
                  <a:lnTo>
                    <a:pt x="794" y="402"/>
                  </a:lnTo>
                  <a:close/>
                  <a:moveTo>
                    <a:pt x="730" y="369"/>
                  </a:moveTo>
                  <a:lnTo>
                    <a:pt x="720" y="385"/>
                  </a:lnTo>
                  <a:lnTo>
                    <a:pt x="706" y="378"/>
                  </a:lnTo>
                  <a:lnTo>
                    <a:pt x="713" y="362"/>
                  </a:lnTo>
                  <a:lnTo>
                    <a:pt x="730" y="369"/>
                  </a:lnTo>
                  <a:lnTo>
                    <a:pt x="730" y="369"/>
                  </a:lnTo>
                  <a:close/>
                  <a:moveTo>
                    <a:pt x="666" y="336"/>
                  </a:moveTo>
                  <a:lnTo>
                    <a:pt x="657" y="352"/>
                  </a:lnTo>
                  <a:lnTo>
                    <a:pt x="640" y="345"/>
                  </a:lnTo>
                  <a:lnTo>
                    <a:pt x="650" y="329"/>
                  </a:lnTo>
                  <a:lnTo>
                    <a:pt x="666" y="336"/>
                  </a:lnTo>
                  <a:lnTo>
                    <a:pt x="666" y="336"/>
                  </a:lnTo>
                  <a:close/>
                  <a:moveTo>
                    <a:pt x="602" y="305"/>
                  </a:moveTo>
                  <a:lnTo>
                    <a:pt x="593" y="319"/>
                  </a:lnTo>
                  <a:lnTo>
                    <a:pt x="576" y="312"/>
                  </a:lnTo>
                  <a:lnTo>
                    <a:pt x="586" y="296"/>
                  </a:lnTo>
                  <a:lnTo>
                    <a:pt x="602" y="305"/>
                  </a:lnTo>
                  <a:lnTo>
                    <a:pt x="602" y="305"/>
                  </a:lnTo>
                  <a:close/>
                  <a:moveTo>
                    <a:pt x="536" y="272"/>
                  </a:moveTo>
                  <a:lnTo>
                    <a:pt x="529" y="286"/>
                  </a:lnTo>
                  <a:lnTo>
                    <a:pt x="513" y="279"/>
                  </a:lnTo>
                  <a:lnTo>
                    <a:pt x="522" y="263"/>
                  </a:lnTo>
                  <a:lnTo>
                    <a:pt x="536" y="272"/>
                  </a:lnTo>
                  <a:lnTo>
                    <a:pt x="536" y="272"/>
                  </a:lnTo>
                  <a:close/>
                  <a:moveTo>
                    <a:pt x="472" y="239"/>
                  </a:moveTo>
                  <a:lnTo>
                    <a:pt x="465" y="255"/>
                  </a:lnTo>
                  <a:lnTo>
                    <a:pt x="449" y="246"/>
                  </a:lnTo>
                  <a:lnTo>
                    <a:pt x="458" y="229"/>
                  </a:lnTo>
                  <a:lnTo>
                    <a:pt x="472" y="239"/>
                  </a:lnTo>
                  <a:lnTo>
                    <a:pt x="472" y="239"/>
                  </a:lnTo>
                  <a:close/>
                  <a:moveTo>
                    <a:pt x="409" y="206"/>
                  </a:moveTo>
                  <a:lnTo>
                    <a:pt x="402" y="222"/>
                  </a:lnTo>
                  <a:lnTo>
                    <a:pt x="385" y="213"/>
                  </a:lnTo>
                  <a:lnTo>
                    <a:pt x="392" y="196"/>
                  </a:lnTo>
                  <a:lnTo>
                    <a:pt x="409" y="206"/>
                  </a:lnTo>
                  <a:lnTo>
                    <a:pt x="409" y="206"/>
                  </a:lnTo>
                  <a:close/>
                  <a:moveTo>
                    <a:pt x="345" y="173"/>
                  </a:moveTo>
                  <a:lnTo>
                    <a:pt x="338" y="189"/>
                  </a:lnTo>
                  <a:lnTo>
                    <a:pt x="321" y="180"/>
                  </a:lnTo>
                  <a:lnTo>
                    <a:pt x="328" y="163"/>
                  </a:lnTo>
                  <a:lnTo>
                    <a:pt x="345" y="173"/>
                  </a:lnTo>
                  <a:lnTo>
                    <a:pt x="345" y="173"/>
                  </a:lnTo>
                  <a:close/>
                  <a:moveTo>
                    <a:pt x="281" y="140"/>
                  </a:moveTo>
                  <a:lnTo>
                    <a:pt x="272" y="156"/>
                  </a:lnTo>
                  <a:lnTo>
                    <a:pt x="257" y="147"/>
                  </a:lnTo>
                  <a:lnTo>
                    <a:pt x="265" y="133"/>
                  </a:lnTo>
                  <a:lnTo>
                    <a:pt x="281" y="140"/>
                  </a:lnTo>
                  <a:lnTo>
                    <a:pt x="281" y="140"/>
                  </a:lnTo>
                  <a:close/>
                  <a:moveTo>
                    <a:pt x="217" y="107"/>
                  </a:moveTo>
                  <a:lnTo>
                    <a:pt x="208" y="123"/>
                  </a:lnTo>
                  <a:lnTo>
                    <a:pt x="194" y="116"/>
                  </a:lnTo>
                  <a:lnTo>
                    <a:pt x="201" y="100"/>
                  </a:lnTo>
                  <a:lnTo>
                    <a:pt x="217" y="107"/>
                  </a:lnTo>
                  <a:lnTo>
                    <a:pt x="217" y="107"/>
                  </a:lnTo>
                  <a:close/>
                  <a:moveTo>
                    <a:pt x="153" y="74"/>
                  </a:moveTo>
                  <a:lnTo>
                    <a:pt x="144" y="90"/>
                  </a:lnTo>
                  <a:lnTo>
                    <a:pt x="128" y="83"/>
                  </a:lnTo>
                  <a:lnTo>
                    <a:pt x="137" y="66"/>
                  </a:lnTo>
                  <a:lnTo>
                    <a:pt x="153" y="74"/>
                  </a:lnTo>
                  <a:lnTo>
                    <a:pt x="153" y="74"/>
                  </a:lnTo>
                  <a:close/>
                  <a:moveTo>
                    <a:pt x="90" y="40"/>
                  </a:moveTo>
                  <a:lnTo>
                    <a:pt x="80" y="57"/>
                  </a:lnTo>
                  <a:lnTo>
                    <a:pt x="64" y="50"/>
                  </a:lnTo>
                  <a:lnTo>
                    <a:pt x="73" y="33"/>
                  </a:lnTo>
                  <a:lnTo>
                    <a:pt x="90"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09" name="Freeform 525"/>
            <p:cNvSpPr>
              <a:spLocks noEditPoints="1"/>
            </p:cNvSpPr>
            <p:nvPr/>
          </p:nvSpPr>
          <p:spPr bwMode="auto">
            <a:xfrm>
              <a:off x="3295650" y="2601913"/>
              <a:ext cx="427038" cy="1349375"/>
            </a:xfrm>
            <a:custGeom>
              <a:avLst/>
              <a:gdLst>
                <a:gd name="T0" fmla="*/ 7 w 269"/>
                <a:gd name="T1" fmla="*/ 23 h 850"/>
                <a:gd name="T2" fmla="*/ 18 w 269"/>
                <a:gd name="T3" fmla="*/ 0 h 850"/>
                <a:gd name="T4" fmla="*/ 23 w 269"/>
                <a:gd name="T5" fmla="*/ 19 h 850"/>
                <a:gd name="T6" fmla="*/ 252 w 269"/>
                <a:gd name="T7" fmla="*/ 850 h 850"/>
                <a:gd name="T8" fmla="*/ 264 w 269"/>
                <a:gd name="T9" fmla="*/ 829 h 850"/>
                <a:gd name="T10" fmla="*/ 269 w 269"/>
                <a:gd name="T11" fmla="*/ 845 h 850"/>
                <a:gd name="T12" fmla="*/ 231 w 269"/>
                <a:gd name="T13" fmla="*/ 782 h 850"/>
                <a:gd name="T14" fmla="*/ 243 w 269"/>
                <a:gd name="T15" fmla="*/ 760 h 850"/>
                <a:gd name="T16" fmla="*/ 250 w 269"/>
                <a:gd name="T17" fmla="*/ 777 h 850"/>
                <a:gd name="T18" fmla="*/ 212 w 269"/>
                <a:gd name="T19" fmla="*/ 713 h 850"/>
                <a:gd name="T20" fmla="*/ 224 w 269"/>
                <a:gd name="T21" fmla="*/ 692 h 850"/>
                <a:gd name="T22" fmla="*/ 229 w 269"/>
                <a:gd name="T23" fmla="*/ 708 h 850"/>
                <a:gd name="T24" fmla="*/ 191 w 269"/>
                <a:gd name="T25" fmla="*/ 645 h 850"/>
                <a:gd name="T26" fmla="*/ 203 w 269"/>
                <a:gd name="T27" fmla="*/ 621 h 850"/>
                <a:gd name="T28" fmla="*/ 207 w 269"/>
                <a:gd name="T29" fmla="*/ 640 h 850"/>
                <a:gd name="T30" fmla="*/ 170 w 269"/>
                <a:gd name="T31" fmla="*/ 576 h 850"/>
                <a:gd name="T32" fmla="*/ 181 w 269"/>
                <a:gd name="T33" fmla="*/ 553 h 850"/>
                <a:gd name="T34" fmla="*/ 189 w 269"/>
                <a:gd name="T35" fmla="*/ 569 h 850"/>
                <a:gd name="T36" fmla="*/ 151 w 269"/>
                <a:gd name="T37" fmla="*/ 505 h 850"/>
                <a:gd name="T38" fmla="*/ 163 w 269"/>
                <a:gd name="T39" fmla="*/ 484 h 850"/>
                <a:gd name="T40" fmla="*/ 167 w 269"/>
                <a:gd name="T41" fmla="*/ 501 h 850"/>
                <a:gd name="T42" fmla="*/ 129 w 269"/>
                <a:gd name="T43" fmla="*/ 437 h 850"/>
                <a:gd name="T44" fmla="*/ 141 w 269"/>
                <a:gd name="T45" fmla="*/ 416 h 850"/>
                <a:gd name="T46" fmla="*/ 146 w 269"/>
                <a:gd name="T47" fmla="*/ 432 h 850"/>
                <a:gd name="T48" fmla="*/ 108 w 269"/>
                <a:gd name="T49" fmla="*/ 368 h 850"/>
                <a:gd name="T50" fmla="*/ 120 w 269"/>
                <a:gd name="T51" fmla="*/ 347 h 850"/>
                <a:gd name="T52" fmla="*/ 125 w 269"/>
                <a:gd name="T53" fmla="*/ 364 h 850"/>
                <a:gd name="T54" fmla="*/ 87 w 269"/>
                <a:gd name="T55" fmla="*/ 300 h 850"/>
                <a:gd name="T56" fmla="*/ 101 w 269"/>
                <a:gd name="T57" fmla="*/ 276 h 850"/>
                <a:gd name="T58" fmla="*/ 106 w 269"/>
                <a:gd name="T59" fmla="*/ 295 h 850"/>
                <a:gd name="T60" fmla="*/ 68 w 269"/>
                <a:gd name="T61" fmla="*/ 231 h 850"/>
                <a:gd name="T62" fmla="*/ 80 w 269"/>
                <a:gd name="T63" fmla="*/ 208 h 850"/>
                <a:gd name="T64" fmla="*/ 85 w 269"/>
                <a:gd name="T65" fmla="*/ 224 h 850"/>
                <a:gd name="T66" fmla="*/ 47 w 269"/>
                <a:gd name="T67" fmla="*/ 160 h 850"/>
                <a:gd name="T68" fmla="*/ 59 w 269"/>
                <a:gd name="T69" fmla="*/ 139 h 850"/>
                <a:gd name="T70" fmla="*/ 63 w 269"/>
                <a:gd name="T71" fmla="*/ 156 h 850"/>
                <a:gd name="T72" fmla="*/ 26 w 269"/>
                <a:gd name="T73" fmla="*/ 92 h 850"/>
                <a:gd name="T74" fmla="*/ 37 w 269"/>
                <a:gd name="T75" fmla="*/ 71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9" h="850">
                  <a:moveTo>
                    <a:pt x="23" y="19"/>
                  </a:moveTo>
                  <a:lnTo>
                    <a:pt x="7" y="23"/>
                  </a:lnTo>
                  <a:lnTo>
                    <a:pt x="0" y="7"/>
                  </a:lnTo>
                  <a:lnTo>
                    <a:pt x="18" y="0"/>
                  </a:lnTo>
                  <a:lnTo>
                    <a:pt x="23" y="19"/>
                  </a:lnTo>
                  <a:lnTo>
                    <a:pt x="23" y="19"/>
                  </a:lnTo>
                  <a:close/>
                  <a:moveTo>
                    <a:pt x="269" y="845"/>
                  </a:moveTo>
                  <a:lnTo>
                    <a:pt x="252" y="850"/>
                  </a:lnTo>
                  <a:lnTo>
                    <a:pt x="248" y="834"/>
                  </a:lnTo>
                  <a:lnTo>
                    <a:pt x="264" y="829"/>
                  </a:lnTo>
                  <a:lnTo>
                    <a:pt x="269" y="845"/>
                  </a:lnTo>
                  <a:lnTo>
                    <a:pt x="269" y="845"/>
                  </a:lnTo>
                  <a:close/>
                  <a:moveTo>
                    <a:pt x="250" y="777"/>
                  </a:moveTo>
                  <a:lnTo>
                    <a:pt x="231" y="782"/>
                  </a:lnTo>
                  <a:lnTo>
                    <a:pt x="226" y="765"/>
                  </a:lnTo>
                  <a:lnTo>
                    <a:pt x="243" y="760"/>
                  </a:lnTo>
                  <a:lnTo>
                    <a:pt x="250" y="777"/>
                  </a:lnTo>
                  <a:lnTo>
                    <a:pt x="250" y="777"/>
                  </a:lnTo>
                  <a:close/>
                  <a:moveTo>
                    <a:pt x="229" y="708"/>
                  </a:moveTo>
                  <a:lnTo>
                    <a:pt x="212" y="713"/>
                  </a:lnTo>
                  <a:lnTo>
                    <a:pt x="205" y="697"/>
                  </a:lnTo>
                  <a:lnTo>
                    <a:pt x="224" y="692"/>
                  </a:lnTo>
                  <a:lnTo>
                    <a:pt x="229" y="708"/>
                  </a:lnTo>
                  <a:lnTo>
                    <a:pt x="229" y="708"/>
                  </a:lnTo>
                  <a:close/>
                  <a:moveTo>
                    <a:pt x="207" y="640"/>
                  </a:moveTo>
                  <a:lnTo>
                    <a:pt x="191" y="645"/>
                  </a:lnTo>
                  <a:lnTo>
                    <a:pt x="186" y="628"/>
                  </a:lnTo>
                  <a:lnTo>
                    <a:pt x="203" y="621"/>
                  </a:lnTo>
                  <a:lnTo>
                    <a:pt x="207" y="640"/>
                  </a:lnTo>
                  <a:lnTo>
                    <a:pt x="207" y="640"/>
                  </a:lnTo>
                  <a:close/>
                  <a:moveTo>
                    <a:pt x="189" y="569"/>
                  </a:moveTo>
                  <a:lnTo>
                    <a:pt x="170" y="576"/>
                  </a:lnTo>
                  <a:lnTo>
                    <a:pt x="165" y="557"/>
                  </a:lnTo>
                  <a:lnTo>
                    <a:pt x="181" y="553"/>
                  </a:lnTo>
                  <a:lnTo>
                    <a:pt x="189" y="569"/>
                  </a:lnTo>
                  <a:lnTo>
                    <a:pt x="189" y="569"/>
                  </a:lnTo>
                  <a:close/>
                  <a:moveTo>
                    <a:pt x="167" y="501"/>
                  </a:moveTo>
                  <a:lnTo>
                    <a:pt x="151" y="505"/>
                  </a:lnTo>
                  <a:lnTo>
                    <a:pt x="144" y="489"/>
                  </a:lnTo>
                  <a:lnTo>
                    <a:pt x="163" y="484"/>
                  </a:lnTo>
                  <a:lnTo>
                    <a:pt x="167" y="501"/>
                  </a:lnTo>
                  <a:lnTo>
                    <a:pt x="167" y="501"/>
                  </a:lnTo>
                  <a:close/>
                  <a:moveTo>
                    <a:pt x="146" y="432"/>
                  </a:moveTo>
                  <a:lnTo>
                    <a:pt x="129" y="437"/>
                  </a:lnTo>
                  <a:lnTo>
                    <a:pt x="125" y="420"/>
                  </a:lnTo>
                  <a:lnTo>
                    <a:pt x="141" y="416"/>
                  </a:lnTo>
                  <a:lnTo>
                    <a:pt x="146" y="432"/>
                  </a:lnTo>
                  <a:lnTo>
                    <a:pt x="146" y="432"/>
                  </a:lnTo>
                  <a:close/>
                  <a:moveTo>
                    <a:pt x="125" y="364"/>
                  </a:moveTo>
                  <a:lnTo>
                    <a:pt x="108" y="368"/>
                  </a:lnTo>
                  <a:lnTo>
                    <a:pt x="104" y="352"/>
                  </a:lnTo>
                  <a:lnTo>
                    <a:pt x="120" y="347"/>
                  </a:lnTo>
                  <a:lnTo>
                    <a:pt x="125" y="364"/>
                  </a:lnTo>
                  <a:lnTo>
                    <a:pt x="125" y="364"/>
                  </a:lnTo>
                  <a:close/>
                  <a:moveTo>
                    <a:pt x="106" y="295"/>
                  </a:moveTo>
                  <a:lnTo>
                    <a:pt x="87" y="300"/>
                  </a:lnTo>
                  <a:lnTo>
                    <a:pt x="82" y="281"/>
                  </a:lnTo>
                  <a:lnTo>
                    <a:pt x="101" y="276"/>
                  </a:lnTo>
                  <a:lnTo>
                    <a:pt x="106" y="295"/>
                  </a:lnTo>
                  <a:lnTo>
                    <a:pt x="106" y="295"/>
                  </a:lnTo>
                  <a:close/>
                  <a:moveTo>
                    <a:pt x="85" y="224"/>
                  </a:moveTo>
                  <a:lnTo>
                    <a:pt x="68" y="231"/>
                  </a:lnTo>
                  <a:lnTo>
                    <a:pt x="63" y="212"/>
                  </a:lnTo>
                  <a:lnTo>
                    <a:pt x="80" y="208"/>
                  </a:lnTo>
                  <a:lnTo>
                    <a:pt x="85" y="224"/>
                  </a:lnTo>
                  <a:lnTo>
                    <a:pt x="85" y="224"/>
                  </a:lnTo>
                  <a:close/>
                  <a:moveTo>
                    <a:pt x="63" y="156"/>
                  </a:moveTo>
                  <a:lnTo>
                    <a:pt x="47" y="160"/>
                  </a:lnTo>
                  <a:lnTo>
                    <a:pt x="42" y="144"/>
                  </a:lnTo>
                  <a:lnTo>
                    <a:pt x="59" y="139"/>
                  </a:lnTo>
                  <a:lnTo>
                    <a:pt x="63" y="156"/>
                  </a:lnTo>
                  <a:lnTo>
                    <a:pt x="63" y="156"/>
                  </a:lnTo>
                  <a:close/>
                  <a:moveTo>
                    <a:pt x="44" y="87"/>
                  </a:moveTo>
                  <a:lnTo>
                    <a:pt x="26" y="92"/>
                  </a:lnTo>
                  <a:lnTo>
                    <a:pt x="21" y="75"/>
                  </a:lnTo>
                  <a:lnTo>
                    <a:pt x="37" y="71"/>
                  </a:lnTo>
                  <a:lnTo>
                    <a:pt x="44"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0" name="Freeform 526"/>
            <p:cNvSpPr>
              <a:spLocks noEditPoints="1"/>
            </p:cNvSpPr>
            <p:nvPr/>
          </p:nvSpPr>
          <p:spPr bwMode="auto">
            <a:xfrm>
              <a:off x="3095625" y="1919288"/>
              <a:ext cx="228600" cy="693738"/>
            </a:xfrm>
            <a:custGeom>
              <a:avLst/>
              <a:gdLst>
                <a:gd name="T0" fmla="*/ 121 w 144"/>
                <a:gd name="T1" fmla="*/ 418 h 437"/>
                <a:gd name="T2" fmla="*/ 140 w 144"/>
                <a:gd name="T3" fmla="*/ 413 h 437"/>
                <a:gd name="T4" fmla="*/ 144 w 144"/>
                <a:gd name="T5" fmla="*/ 432 h 437"/>
                <a:gd name="T6" fmla="*/ 126 w 144"/>
                <a:gd name="T7" fmla="*/ 437 h 437"/>
                <a:gd name="T8" fmla="*/ 121 w 144"/>
                <a:gd name="T9" fmla="*/ 418 h 437"/>
                <a:gd name="T10" fmla="*/ 121 w 144"/>
                <a:gd name="T11" fmla="*/ 418 h 437"/>
                <a:gd name="T12" fmla="*/ 0 w 144"/>
                <a:gd name="T13" fmla="*/ 5 h 437"/>
                <a:gd name="T14" fmla="*/ 17 w 144"/>
                <a:gd name="T15" fmla="*/ 0 h 437"/>
                <a:gd name="T16" fmla="*/ 24 w 144"/>
                <a:gd name="T17" fmla="*/ 16 h 437"/>
                <a:gd name="T18" fmla="*/ 5 w 144"/>
                <a:gd name="T19" fmla="*/ 21 h 437"/>
                <a:gd name="T20" fmla="*/ 0 w 144"/>
                <a:gd name="T21" fmla="*/ 5 h 437"/>
                <a:gd name="T22" fmla="*/ 0 w 144"/>
                <a:gd name="T23" fmla="*/ 5 h 437"/>
                <a:gd name="T24" fmla="*/ 22 w 144"/>
                <a:gd name="T25" fmla="*/ 73 h 437"/>
                <a:gd name="T26" fmla="*/ 38 w 144"/>
                <a:gd name="T27" fmla="*/ 68 h 437"/>
                <a:gd name="T28" fmla="*/ 43 w 144"/>
                <a:gd name="T29" fmla="*/ 85 h 437"/>
                <a:gd name="T30" fmla="*/ 26 w 144"/>
                <a:gd name="T31" fmla="*/ 90 h 437"/>
                <a:gd name="T32" fmla="*/ 22 w 144"/>
                <a:gd name="T33" fmla="*/ 73 h 437"/>
                <a:gd name="T34" fmla="*/ 22 w 144"/>
                <a:gd name="T35" fmla="*/ 73 h 437"/>
                <a:gd name="T36" fmla="*/ 41 w 144"/>
                <a:gd name="T37" fmla="*/ 142 h 437"/>
                <a:gd name="T38" fmla="*/ 59 w 144"/>
                <a:gd name="T39" fmla="*/ 137 h 437"/>
                <a:gd name="T40" fmla="*/ 64 w 144"/>
                <a:gd name="T41" fmla="*/ 153 h 437"/>
                <a:gd name="T42" fmla="*/ 45 w 144"/>
                <a:gd name="T43" fmla="*/ 160 h 437"/>
                <a:gd name="T44" fmla="*/ 41 w 144"/>
                <a:gd name="T45" fmla="*/ 142 h 437"/>
                <a:gd name="T46" fmla="*/ 41 w 144"/>
                <a:gd name="T47" fmla="*/ 142 h 437"/>
                <a:gd name="T48" fmla="*/ 62 w 144"/>
                <a:gd name="T49" fmla="*/ 212 h 437"/>
                <a:gd name="T50" fmla="*/ 78 w 144"/>
                <a:gd name="T51" fmla="*/ 205 h 437"/>
                <a:gd name="T52" fmla="*/ 83 w 144"/>
                <a:gd name="T53" fmla="*/ 224 h 437"/>
                <a:gd name="T54" fmla="*/ 67 w 144"/>
                <a:gd name="T55" fmla="*/ 229 h 437"/>
                <a:gd name="T56" fmla="*/ 62 w 144"/>
                <a:gd name="T57" fmla="*/ 212 h 437"/>
                <a:gd name="T58" fmla="*/ 62 w 144"/>
                <a:gd name="T59" fmla="*/ 212 h 437"/>
                <a:gd name="T60" fmla="*/ 81 w 144"/>
                <a:gd name="T61" fmla="*/ 281 h 437"/>
                <a:gd name="T62" fmla="*/ 100 w 144"/>
                <a:gd name="T63" fmla="*/ 276 h 437"/>
                <a:gd name="T64" fmla="*/ 104 w 144"/>
                <a:gd name="T65" fmla="*/ 293 h 437"/>
                <a:gd name="T66" fmla="*/ 85 w 144"/>
                <a:gd name="T67" fmla="*/ 297 h 437"/>
                <a:gd name="T68" fmla="*/ 81 w 144"/>
                <a:gd name="T69" fmla="*/ 281 h 437"/>
                <a:gd name="T70" fmla="*/ 81 w 144"/>
                <a:gd name="T71" fmla="*/ 281 h 437"/>
                <a:gd name="T72" fmla="*/ 102 w 144"/>
                <a:gd name="T73" fmla="*/ 349 h 437"/>
                <a:gd name="T74" fmla="*/ 118 w 144"/>
                <a:gd name="T75" fmla="*/ 345 h 437"/>
                <a:gd name="T76" fmla="*/ 123 w 144"/>
                <a:gd name="T77" fmla="*/ 361 h 437"/>
                <a:gd name="T78" fmla="*/ 107 w 144"/>
                <a:gd name="T79" fmla="*/ 366 h 437"/>
                <a:gd name="T80" fmla="*/ 102 w 144"/>
                <a:gd name="T81" fmla="*/ 349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4" h="437">
                  <a:moveTo>
                    <a:pt x="121" y="418"/>
                  </a:moveTo>
                  <a:lnTo>
                    <a:pt x="140" y="413"/>
                  </a:lnTo>
                  <a:lnTo>
                    <a:pt x="144" y="432"/>
                  </a:lnTo>
                  <a:lnTo>
                    <a:pt x="126" y="437"/>
                  </a:lnTo>
                  <a:lnTo>
                    <a:pt x="121" y="418"/>
                  </a:lnTo>
                  <a:lnTo>
                    <a:pt x="121" y="418"/>
                  </a:lnTo>
                  <a:close/>
                  <a:moveTo>
                    <a:pt x="0" y="5"/>
                  </a:moveTo>
                  <a:lnTo>
                    <a:pt x="17" y="0"/>
                  </a:lnTo>
                  <a:lnTo>
                    <a:pt x="24" y="16"/>
                  </a:lnTo>
                  <a:lnTo>
                    <a:pt x="5" y="21"/>
                  </a:lnTo>
                  <a:lnTo>
                    <a:pt x="0" y="5"/>
                  </a:lnTo>
                  <a:lnTo>
                    <a:pt x="0" y="5"/>
                  </a:lnTo>
                  <a:close/>
                  <a:moveTo>
                    <a:pt x="22" y="73"/>
                  </a:moveTo>
                  <a:lnTo>
                    <a:pt x="38" y="68"/>
                  </a:lnTo>
                  <a:lnTo>
                    <a:pt x="43" y="85"/>
                  </a:lnTo>
                  <a:lnTo>
                    <a:pt x="26" y="90"/>
                  </a:lnTo>
                  <a:lnTo>
                    <a:pt x="22" y="73"/>
                  </a:lnTo>
                  <a:lnTo>
                    <a:pt x="22" y="73"/>
                  </a:lnTo>
                  <a:close/>
                  <a:moveTo>
                    <a:pt x="41" y="142"/>
                  </a:moveTo>
                  <a:lnTo>
                    <a:pt x="59" y="137"/>
                  </a:lnTo>
                  <a:lnTo>
                    <a:pt x="64" y="153"/>
                  </a:lnTo>
                  <a:lnTo>
                    <a:pt x="45" y="160"/>
                  </a:lnTo>
                  <a:lnTo>
                    <a:pt x="41" y="142"/>
                  </a:lnTo>
                  <a:lnTo>
                    <a:pt x="41" y="142"/>
                  </a:lnTo>
                  <a:close/>
                  <a:moveTo>
                    <a:pt x="62" y="212"/>
                  </a:moveTo>
                  <a:lnTo>
                    <a:pt x="78" y="205"/>
                  </a:lnTo>
                  <a:lnTo>
                    <a:pt x="83" y="224"/>
                  </a:lnTo>
                  <a:lnTo>
                    <a:pt x="67" y="229"/>
                  </a:lnTo>
                  <a:lnTo>
                    <a:pt x="62" y="212"/>
                  </a:lnTo>
                  <a:lnTo>
                    <a:pt x="62" y="212"/>
                  </a:lnTo>
                  <a:close/>
                  <a:moveTo>
                    <a:pt x="81" y="281"/>
                  </a:moveTo>
                  <a:lnTo>
                    <a:pt x="100" y="276"/>
                  </a:lnTo>
                  <a:lnTo>
                    <a:pt x="104" y="293"/>
                  </a:lnTo>
                  <a:lnTo>
                    <a:pt x="85" y="297"/>
                  </a:lnTo>
                  <a:lnTo>
                    <a:pt x="81" y="281"/>
                  </a:lnTo>
                  <a:lnTo>
                    <a:pt x="81" y="281"/>
                  </a:lnTo>
                  <a:close/>
                  <a:moveTo>
                    <a:pt x="102" y="349"/>
                  </a:moveTo>
                  <a:lnTo>
                    <a:pt x="118" y="345"/>
                  </a:lnTo>
                  <a:lnTo>
                    <a:pt x="123" y="361"/>
                  </a:lnTo>
                  <a:lnTo>
                    <a:pt x="107" y="366"/>
                  </a:lnTo>
                  <a:lnTo>
                    <a:pt x="102" y="34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1" name="Freeform 527"/>
            <p:cNvSpPr>
              <a:spLocks noEditPoints="1"/>
            </p:cNvSpPr>
            <p:nvPr/>
          </p:nvSpPr>
          <p:spPr bwMode="auto">
            <a:xfrm>
              <a:off x="3302000" y="1955800"/>
              <a:ext cx="1260475" cy="665163"/>
            </a:xfrm>
            <a:custGeom>
              <a:avLst/>
              <a:gdLst>
                <a:gd name="T0" fmla="*/ 26 w 794"/>
                <a:gd name="T1" fmla="*/ 409 h 419"/>
                <a:gd name="T2" fmla="*/ 0 w 794"/>
                <a:gd name="T3" fmla="*/ 402 h 419"/>
                <a:gd name="T4" fmla="*/ 17 w 794"/>
                <a:gd name="T5" fmla="*/ 395 h 419"/>
                <a:gd name="T6" fmla="*/ 794 w 794"/>
                <a:gd name="T7" fmla="*/ 17 h 419"/>
                <a:gd name="T8" fmla="*/ 770 w 794"/>
                <a:gd name="T9" fmla="*/ 10 h 419"/>
                <a:gd name="T10" fmla="*/ 787 w 794"/>
                <a:gd name="T11" fmla="*/ 0 h 419"/>
                <a:gd name="T12" fmla="*/ 730 w 794"/>
                <a:gd name="T13" fmla="*/ 50 h 419"/>
                <a:gd name="T14" fmla="*/ 707 w 794"/>
                <a:gd name="T15" fmla="*/ 41 h 419"/>
                <a:gd name="T16" fmla="*/ 723 w 794"/>
                <a:gd name="T17" fmla="*/ 34 h 419"/>
                <a:gd name="T18" fmla="*/ 666 w 794"/>
                <a:gd name="T19" fmla="*/ 83 h 419"/>
                <a:gd name="T20" fmla="*/ 643 w 794"/>
                <a:gd name="T21" fmla="*/ 74 h 419"/>
                <a:gd name="T22" fmla="*/ 657 w 794"/>
                <a:gd name="T23" fmla="*/ 67 h 419"/>
                <a:gd name="T24" fmla="*/ 603 w 794"/>
                <a:gd name="T25" fmla="*/ 116 h 419"/>
                <a:gd name="T26" fmla="*/ 579 w 794"/>
                <a:gd name="T27" fmla="*/ 107 h 419"/>
                <a:gd name="T28" fmla="*/ 593 w 794"/>
                <a:gd name="T29" fmla="*/ 100 h 419"/>
                <a:gd name="T30" fmla="*/ 539 w 794"/>
                <a:gd name="T31" fmla="*/ 147 h 419"/>
                <a:gd name="T32" fmla="*/ 513 w 794"/>
                <a:gd name="T33" fmla="*/ 140 h 419"/>
                <a:gd name="T34" fmla="*/ 529 w 794"/>
                <a:gd name="T35" fmla="*/ 133 h 419"/>
                <a:gd name="T36" fmla="*/ 473 w 794"/>
                <a:gd name="T37" fmla="*/ 180 h 419"/>
                <a:gd name="T38" fmla="*/ 449 w 794"/>
                <a:gd name="T39" fmla="*/ 173 h 419"/>
                <a:gd name="T40" fmla="*/ 466 w 794"/>
                <a:gd name="T41" fmla="*/ 166 h 419"/>
                <a:gd name="T42" fmla="*/ 409 w 794"/>
                <a:gd name="T43" fmla="*/ 213 h 419"/>
                <a:gd name="T44" fmla="*/ 385 w 794"/>
                <a:gd name="T45" fmla="*/ 206 h 419"/>
                <a:gd name="T46" fmla="*/ 402 w 794"/>
                <a:gd name="T47" fmla="*/ 197 h 419"/>
                <a:gd name="T48" fmla="*/ 345 w 794"/>
                <a:gd name="T49" fmla="*/ 246 h 419"/>
                <a:gd name="T50" fmla="*/ 322 w 794"/>
                <a:gd name="T51" fmla="*/ 239 h 419"/>
                <a:gd name="T52" fmla="*/ 338 w 794"/>
                <a:gd name="T53" fmla="*/ 230 h 419"/>
                <a:gd name="T54" fmla="*/ 281 w 794"/>
                <a:gd name="T55" fmla="*/ 279 h 419"/>
                <a:gd name="T56" fmla="*/ 258 w 794"/>
                <a:gd name="T57" fmla="*/ 272 h 419"/>
                <a:gd name="T58" fmla="*/ 274 w 794"/>
                <a:gd name="T59" fmla="*/ 263 h 419"/>
                <a:gd name="T60" fmla="*/ 218 w 794"/>
                <a:gd name="T61" fmla="*/ 312 h 419"/>
                <a:gd name="T62" fmla="*/ 194 w 794"/>
                <a:gd name="T63" fmla="*/ 305 h 419"/>
                <a:gd name="T64" fmla="*/ 211 w 794"/>
                <a:gd name="T65" fmla="*/ 296 h 419"/>
                <a:gd name="T66" fmla="*/ 154 w 794"/>
                <a:gd name="T67" fmla="*/ 345 h 419"/>
                <a:gd name="T68" fmla="*/ 130 w 794"/>
                <a:gd name="T69" fmla="*/ 336 h 419"/>
                <a:gd name="T70" fmla="*/ 144 w 794"/>
                <a:gd name="T71" fmla="*/ 329 h 419"/>
                <a:gd name="T72" fmla="*/ 90 w 794"/>
                <a:gd name="T73" fmla="*/ 378 h 419"/>
                <a:gd name="T74" fmla="*/ 64 w 794"/>
                <a:gd name="T75" fmla="*/ 36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4" h="419">
                  <a:moveTo>
                    <a:pt x="17" y="395"/>
                  </a:moveTo>
                  <a:lnTo>
                    <a:pt x="26" y="409"/>
                  </a:lnTo>
                  <a:lnTo>
                    <a:pt x="10" y="419"/>
                  </a:lnTo>
                  <a:lnTo>
                    <a:pt x="0" y="402"/>
                  </a:lnTo>
                  <a:lnTo>
                    <a:pt x="17" y="395"/>
                  </a:lnTo>
                  <a:lnTo>
                    <a:pt x="17" y="395"/>
                  </a:lnTo>
                  <a:close/>
                  <a:moveTo>
                    <a:pt x="787" y="0"/>
                  </a:moveTo>
                  <a:lnTo>
                    <a:pt x="794" y="17"/>
                  </a:lnTo>
                  <a:lnTo>
                    <a:pt x="777" y="24"/>
                  </a:lnTo>
                  <a:lnTo>
                    <a:pt x="770" y="10"/>
                  </a:lnTo>
                  <a:lnTo>
                    <a:pt x="787" y="0"/>
                  </a:lnTo>
                  <a:lnTo>
                    <a:pt x="787" y="0"/>
                  </a:lnTo>
                  <a:close/>
                  <a:moveTo>
                    <a:pt x="723" y="34"/>
                  </a:moveTo>
                  <a:lnTo>
                    <a:pt x="730" y="50"/>
                  </a:lnTo>
                  <a:lnTo>
                    <a:pt x="714" y="57"/>
                  </a:lnTo>
                  <a:lnTo>
                    <a:pt x="707" y="41"/>
                  </a:lnTo>
                  <a:lnTo>
                    <a:pt x="723" y="34"/>
                  </a:lnTo>
                  <a:lnTo>
                    <a:pt x="723" y="34"/>
                  </a:lnTo>
                  <a:close/>
                  <a:moveTo>
                    <a:pt x="657" y="67"/>
                  </a:moveTo>
                  <a:lnTo>
                    <a:pt x="666" y="83"/>
                  </a:lnTo>
                  <a:lnTo>
                    <a:pt x="650" y="90"/>
                  </a:lnTo>
                  <a:lnTo>
                    <a:pt x="643" y="74"/>
                  </a:lnTo>
                  <a:lnTo>
                    <a:pt x="657" y="67"/>
                  </a:lnTo>
                  <a:lnTo>
                    <a:pt x="657" y="67"/>
                  </a:lnTo>
                  <a:close/>
                  <a:moveTo>
                    <a:pt x="593" y="100"/>
                  </a:moveTo>
                  <a:lnTo>
                    <a:pt x="603" y="116"/>
                  </a:lnTo>
                  <a:lnTo>
                    <a:pt x="586" y="123"/>
                  </a:lnTo>
                  <a:lnTo>
                    <a:pt x="579" y="107"/>
                  </a:lnTo>
                  <a:lnTo>
                    <a:pt x="593" y="100"/>
                  </a:lnTo>
                  <a:lnTo>
                    <a:pt x="593" y="100"/>
                  </a:lnTo>
                  <a:close/>
                  <a:moveTo>
                    <a:pt x="529" y="133"/>
                  </a:moveTo>
                  <a:lnTo>
                    <a:pt x="539" y="147"/>
                  </a:lnTo>
                  <a:lnTo>
                    <a:pt x="522" y="156"/>
                  </a:lnTo>
                  <a:lnTo>
                    <a:pt x="513" y="140"/>
                  </a:lnTo>
                  <a:lnTo>
                    <a:pt x="529" y="133"/>
                  </a:lnTo>
                  <a:lnTo>
                    <a:pt x="529" y="133"/>
                  </a:lnTo>
                  <a:close/>
                  <a:moveTo>
                    <a:pt x="466" y="166"/>
                  </a:moveTo>
                  <a:lnTo>
                    <a:pt x="473" y="180"/>
                  </a:lnTo>
                  <a:lnTo>
                    <a:pt x="459" y="189"/>
                  </a:lnTo>
                  <a:lnTo>
                    <a:pt x="449" y="173"/>
                  </a:lnTo>
                  <a:lnTo>
                    <a:pt x="466" y="166"/>
                  </a:lnTo>
                  <a:lnTo>
                    <a:pt x="466" y="166"/>
                  </a:lnTo>
                  <a:close/>
                  <a:moveTo>
                    <a:pt x="402" y="197"/>
                  </a:moveTo>
                  <a:lnTo>
                    <a:pt x="409" y="213"/>
                  </a:lnTo>
                  <a:lnTo>
                    <a:pt x="395" y="223"/>
                  </a:lnTo>
                  <a:lnTo>
                    <a:pt x="385" y="206"/>
                  </a:lnTo>
                  <a:lnTo>
                    <a:pt x="402" y="197"/>
                  </a:lnTo>
                  <a:lnTo>
                    <a:pt x="402" y="197"/>
                  </a:lnTo>
                  <a:close/>
                  <a:moveTo>
                    <a:pt x="338" y="230"/>
                  </a:moveTo>
                  <a:lnTo>
                    <a:pt x="345" y="246"/>
                  </a:lnTo>
                  <a:lnTo>
                    <a:pt x="329" y="256"/>
                  </a:lnTo>
                  <a:lnTo>
                    <a:pt x="322" y="239"/>
                  </a:lnTo>
                  <a:lnTo>
                    <a:pt x="338" y="230"/>
                  </a:lnTo>
                  <a:lnTo>
                    <a:pt x="338" y="230"/>
                  </a:lnTo>
                  <a:close/>
                  <a:moveTo>
                    <a:pt x="274" y="263"/>
                  </a:moveTo>
                  <a:lnTo>
                    <a:pt x="281" y="279"/>
                  </a:lnTo>
                  <a:lnTo>
                    <a:pt x="265" y="286"/>
                  </a:lnTo>
                  <a:lnTo>
                    <a:pt x="258" y="272"/>
                  </a:lnTo>
                  <a:lnTo>
                    <a:pt x="274" y="263"/>
                  </a:lnTo>
                  <a:lnTo>
                    <a:pt x="274" y="263"/>
                  </a:lnTo>
                  <a:close/>
                  <a:moveTo>
                    <a:pt x="211" y="296"/>
                  </a:moveTo>
                  <a:lnTo>
                    <a:pt x="218" y="312"/>
                  </a:lnTo>
                  <a:lnTo>
                    <a:pt x="201" y="319"/>
                  </a:lnTo>
                  <a:lnTo>
                    <a:pt x="194" y="305"/>
                  </a:lnTo>
                  <a:lnTo>
                    <a:pt x="211" y="296"/>
                  </a:lnTo>
                  <a:lnTo>
                    <a:pt x="211" y="296"/>
                  </a:lnTo>
                  <a:close/>
                  <a:moveTo>
                    <a:pt x="144" y="329"/>
                  </a:moveTo>
                  <a:lnTo>
                    <a:pt x="154" y="345"/>
                  </a:lnTo>
                  <a:lnTo>
                    <a:pt x="137" y="352"/>
                  </a:lnTo>
                  <a:lnTo>
                    <a:pt x="130" y="336"/>
                  </a:lnTo>
                  <a:lnTo>
                    <a:pt x="144" y="329"/>
                  </a:lnTo>
                  <a:lnTo>
                    <a:pt x="144" y="329"/>
                  </a:lnTo>
                  <a:close/>
                  <a:moveTo>
                    <a:pt x="81" y="362"/>
                  </a:moveTo>
                  <a:lnTo>
                    <a:pt x="90" y="378"/>
                  </a:lnTo>
                  <a:lnTo>
                    <a:pt x="74" y="386"/>
                  </a:lnTo>
                  <a:lnTo>
                    <a:pt x="64" y="369"/>
                  </a:lnTo>
                  <a:lnTo>
                    <a:pt x="81" y="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2" name="Freeform 528"/>
            <p:cNvSpPr>
              <a:spLocks noEditPoints="1"/>
            </p:cNvSpPr>
            <p:nvPr/>
          </p:nvSpPr>
          <p:spPr bwMode="auto">
            <a:xfrm>
              <a:off x="4505325" y="2084388"/>
              <a:ext cx="225425" cy="1387475"/>
            </a:xfrm>
            <a:custGeom>
              <a:avLst/>
              <a:gdLst>
                <a:gd name="T0" fmla="*/ 22 w 142"/>
                <a:gd name="T1" fmla="*/ 857 h 874"/>
                <a:gd name="T2" fmla="*/ 0 w 142"/>
                <a:gd name="T3" fmla="*/ 871 h 874"/>
                <a:gd name="T4" fmla="*/ 3 w 142"/>
                <a:gd name="T5" fmla="*/ 855 h 874"/>
                <a:gd name="T6" fmla="*/ 142 w 142"/>
                <a:gd name="T7" fmla="*/ 2 h 874"/>
                <a:gd name="T8" fmla="*/ 123 w 142"/>
                <a:gd name="T9" fmla="*/ 16 h 874"/>
                <a:gd name="T10" fmla="*/ 126 w 142"/>
                <a:gd name="T11" fmla="*/ 0 h 874"/>
                <a:gd name="T12" fmla="*/ 133 w 142"/>
                <a:gd name="T13" fmla="*/ 73 h 874"/>
                <a:gd name="T14" fmla="*/ 112 w 142"/>
                <a:gd name="T15" fmla="*/ 87 h 874"/>
                <a:gd name="T16" fmla="*/ 114 w 142"/>
                <a:gd name="T17" fmla="*/ 71 h 874"/>
                <a:gd name="T18" fmla="*/ 123 w 142"/>
                <a:gd name="T19" fmla="*/ 144 h 874"/>
                <a:gd name="T20" fmla="*/ 102 w 142"/>
                <a:gd name="T21" fmla="*/ 158 h 874"/>
                <a:gd name="T22" fmla="*/ 104 w 142"/>
                <a:gd name="T23" fmla="*/ 142 h 874"/>
                <a:gd name="T24" fmla="*/ 112 w 142"/>
                <a:gd name="T25" fmla="*/ 215 h 874"/>
                <a:gd name="T26" fmla="*/ 93 w 142"/>
                <a:gd name="T27" fmla="*/ 231 h 874"/>
                <a:gd name="T28" fmla="*/ 95 w 142"/>
                <a:gd name="T29" fmla="*/ 212 h 874"/>
                <a:gd name="T30" fmla="*/ 102 w 142"/>
                <a:gd name="T31" fmla="*/ 286 h 874"/>
                <a:gd name="T32" fmla="*/ 83 w 142"/>
                <a:gd name="T33" fmla="*/ 302 h 874"/>
                <a:gd name="T34" fmla="*/ 86 w 142"/>
                <a:gd name="T35" fmla="*/ 283 h 874"/>
                <a:gd name="T36" fmla="*/ 93 w 142"/>
                <a:gd name="T37" fmla="*/ 359 h 874"/>
                <a:gd name="T38" fmla="*/ 71 w 142"/>
                <a:gd name="T39" fmla="*/ 373 h 874"/>
                <a:gd name="T40" fmla="*/ 74 w 142"/>
                <a:gd name="T41" fmla="*/ 354 h 874"/>
                <a:gd name="T42" fmla="*/ 83 w 142"/>
                <a:gd name="T43" fmla="*/ 430 h 874"/>
                <a:gd name="T44" fmla="*/ 62 w 142"/>
                <a:gd name="T45" fmla="*/ 444 h 874"/>
                <a:gd name="T46" fmla="*/ 64 w 142"/>
                <a:gd name="T47" fmla="*/ 427 h 874"/>
                <a:gd name="T48" fmla="*/ 71 w 142"/>
                <a:gd name="T49" fmla="*/ 501 h 874"/>
                <a:gd name="T50" fmla="*/ 52 w 142"/>
                <a:gd name="T51" fmla="*/ 515 h 874"/>
                <a:gd name="T52" fmla="*/ 55 w 142"/>
                <a:gd name="T53" fmla="*/ 498 h 874"/>
                <a:gd name="T54" fmla="*/ 62 w 142"/>
                <a:gd name="T55" fmla="*/ 571 h 874"/>
                <a:gd name="T56" fmla="*/ 41 w 142"/>
                <a:gd name="T57" fmla="*/ 588 h 874"/>
                <a:gd name="T58" fmla="*/ 45 w 142"/>
                <a:gd name="T59" fmla="*/ 569 h 874"/>
                <a:gd name="T60" fmla="*/ 52 w 142"/>
                <a:gd name="T61" fmla="*/ 642 h 874"/>
                <a:gd name="T62" fmla="*/ 31 w 142"/>
                <a:gd name="T63" fmla="*/ 659 h 874"/>
                <a:gd name="T64" fmla="*/ 34 w 142"/>
                <a:gd name="T65" fmla="*/ 640 h 874"/>
                <a:gd name="T66" fmla="*/ 43 w 142"/>
                <a:gd name="T67" fmla="*/ 713 h 874"/>
                <a:gd name="T68" fmla="*/ 22 w 142"/>
                <a:gd name="T69" fmla="*/ 730 h 874"/>
                <a:gd name="T70" fmla="*/ 24 w 142"/>
                <a:gd name="T71" fmla="*/ 711 h 874"/>
                <a:gd name="T72" fmla="*/ 31 w 142"/>
                <a:gd name="T73" fmla="*/ 786 h 874"/>
                <a:gd name="T74" fmla="*/ 12 w 142"/>
                <a:gd name="T75" fmla="*/ 801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874">
                  <a:moveTo>
                    <a:pt x="3" y="855"/>
                  </a:moveTo>
                  <a:lnTo>
                    <a:pt x="22" y="857"/>
                  </a:lnTo>
                  <a:lnTo>
                    <a:pt x="19" y="874"/>
                  </a:lnTo>
                  <a:lnTo>
                    <a:pt x="0" y="871"/>
                  </a:lnTo>
                  <a:lnTo>
                    <a:pt x="3" y="855"/>
                  </a:lnTo>
                  <a:lnTo>
                    <a:pt x="3" y="855"/>
                  </a:lnTo>
                  <a:close/>
                  <a:moveTo>
                    <a:pt x="126" y="0"/>
                  </a:moveTo>
                  <a:lnTo>
                    <a:pt x="142" y="2"/>
                  </a:lnTo>
                  <a:lnTo>
                    <a:pt x="140" y="19"/>
                  </a:lnTo>
                  <a:lnTo>
                    <a:pt x="123" y="16"/>
                  </a:lnTo>
                  <a:lnTo>
                    <a:pt x="126" y="0"/>
                  </a:lnTo>
                  <a:lnTo>
                    <a:pt x="126" y="0"/>
                  </a:lnTo>
                  <a:close/>
                  <a:moveTo>
                    <a:pt x="114" y="71"/>
                  </a:moveTo>
                  <a:lnTo>
                    <a:pt x="133" y="73"/>
                  </a:lnTo>
                  <a:lnTo>
                    <a:pt x="130" y="90"/>
                  </a:lnTo>
                  <a:lnTo>
                    <a:pt x="112" y="87"/>
                  </a:lnTo>
                  <a:lnTo>
                    <a:pt x="114" y="71"/>
                  </a:lnTo>
                  <a:lnTo>
                    <a:pt x="114" y="71"/>
                  </a:lnTo>
                  <a:close/>
                  <a:moveTo>
                    <a:pt x="104" y="142"/>
                  </a:moveTo>
                  <a:lnTo>
                    <a:pt x="123" y="144"/>
                  </a:lnTo>
                  <a:lnTo>
                    <a:pt x="121" y="163"/>
                  </a:lnTo>
                  <a:lnTo>
                    <a:pt x="102" y="158"/>
                  </a:lnTo>
                  <a:lnTo>
                    <a:pt x="104" y="142"/>
                  </a:lnTo>
                  <a:lnTo>
                    <a:pt x="104" y="142"/>
                  </a:lnTo>
                  <a:close/>
                  <a:moveTo>
                    <a:pt x="95" y="212"/>
                  </a:moveTo>
                  <a:lnTo>
                    <a:pt x="112" y="215"/>
                  </a:lnTo>
                  <a:lnTo>
                    <a:pt x="109" y="234"/>
                  </a:lnTo>
                  <a:lnTo>
                    <a:pt x="93" y="231"/>
                  </a:lnTo>
                  <a:lnTo>
                    <a:pt x="95" y="212"/>
                  </a:lnTo>
                  <a:lnTo>
                    <a:pt x="95" y="212"/>
                  </a:lnTo>
                  <a:close/>
                  <a:moveTo>
                    <a:pt x="86" y="283"/>
                  </a:moveTo>
                  <a:lnTo>
                    <a:pt x="102" y="286"/>
                  </a:lnTo>
                  <a:lnTo>
                    <a:pt x="100" y="305"/>
                  </a:lnTo>
                  <a:lnTo>
                    <a:pt x="83" y="302"/>
                  </a:lnTo>
                  <a:lnTo>
                    <a:pt x="86" y="283"/>
                  </a:lnTo>
                  <a:lnTo>
                    <a:pt x="86" y="283"/>
                  </a:lnTo>
                  <a:close/>
                  <a:moveTo>
                    <a:pt x="74" y="354"/>
                  </a:moveTo>
                  <a:lnTo>
                    <a:pt x="93" y="359"/>
                  </a:lnTo>
                  <a:lnTo>
                    <a:pt x="90" y="375"/>
                  </a:lnTo>
                  <a:lnTo>
                    <a:pt x="71" y="373"/>
                  </a:lnTo>
                  <a:lnTo>
                    <a:pt x="74" y="354"/>
                  </a:lnTo>
                  <a:lnTo>
                    <a:pt x="74" y="354"/>
                  </a:lnTo>
                  <a:close/>
                  <a:moveTo>
                    <a:pt x="64" y="427"/>
                  </a:moveTo>
                  <a:lnTo>
                    <a:pt x="83" y="430"/>
                  </a:lnTo>
                  <a:lnTo>
                    <a:pt x="81" y="446"/>
                  </a:lnTo>
                  <a:lnTo>
                    <a:pt x="62" y="444"/>
                  </a:lnTo>
                  <a:lnTo>
                    <a:pt x="64" y="427"/>
                  </a:lnTo>
                  <a:lnTo>
                    <a:pt x="64" y="427"/>
                  </a:lnTo>
                  <a:close/>
                  <a:moveTo>
                    <a:pt x="55" y="498"/>
                  </a:moveTo>
                  <a:lnTo>
                    <a:pt x="71" y="501"/>
                  </a:lnTo>
                  <a:lnTo>
                    <a:pt x="69" y="517"/>
                  </a:lnTo>
                  <a:lnTo>
                    <a:pt x="52" y="515"/>
                  </a:lnTo>
                  <a:lnTo>
                    <a:pt x="55" y="498"/>
                  </a:lnTo>
                  <a:lnTo>
                    <a:pt x="55" y="498"/>
                  </a:lnTo>
                  <a:close/>
                  <a:moveTo>
                    <a:pt x="45" y="569"/>
                  </a:moveTo>
                  <a:lnTo>
                    <a:pt x="62" y="571"/>
                  </a:lnTo>
                  <a:lnTo>
                    <a:pt x="60" y="590"/>
                  </a:lnTo>
                  <a:lnTo>
                    <a:pt x="41" y="588"/>
                  </a:lnTo>
                  <a:lnTo>
                    <a:pt x="45" y="569"/>
                  </a:lnTo>
                  <a:lnTo>
                    <a:pt x="45" y="569"/>
                  </a:lnTo>
                  <a:close/>
                  <a:moveTo>
                    <a:pt x="34" y="640"/>
                  </a:moveTo>
                  <a:lnTo>
                    <a:pt x="52" y="642"/>
                  </a:lnTo>
                  <a:lnTo>
                    <a:pt x="50" y="661"/>
                  </a:lnTo>
                  <a:lnTo>
                    <a:pt x="31" y="659"/>
                  </a:lnTo>
                  <a:lnTo>
                    <a:pt x="34" y="640"/>
                  </a:lnTo>
                  <a:lnTo>
                    <a:pt x="34" y="640"/>
                  </a:lnTo>
                  <a:close/>
                  <a:moveTo>
                    <a:pt x="24" y="711"/>
                  </a:moveTo>
                  <a:lnTo>
                    <a:pt x="43" y="713"/>
                  </a:lnTo>
                  <a:lnTo>
                    <a:pt x="38" y="732"/>
                  </a:lnTo>
                  <a:lnTo>
                    <a:pt x="22" y="730"/>
                  </a:lnTo>
                  <a:lnTo>
                    <a:pt x="24" y="711"/>
                  </a:lnTo>
                  <a:lnTo>
                    <a:pt x="24" y="711"/>
                  </a:lnTo>
                  <a:close/>
                  <a:moveTo>
                    <a:pt x="15" y="784"/>
                  </a:moveTo>
                  <a:lnTo>
                    <a:pt x="31" y="786"/>
                  </a:lnTo>
                  <a:lnTo>
                    <a:pt x="29" y="803"/>
                  </a:lnTo>
                  <a:lnTo>
                    <a:pt x="12" y="801"/>
                  </a:lnTo>
                  <a:lnTo>
                    <a:pt x="15" y="7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3" name="Freeform 529"/>
            <p:cNvSpPr>
              <a:spLocks noEditPoints="1"/>
            </p:cNvSpPr>
            <p:nvPr/>
          </p:nvSpPr>
          <p:spPr bwMode="auto">
            <a:xfrm>
              <a:off x="4487863" y="1093788"/>
              <a:ext cx="209550" cy="577850"/>
            </a:xfrm>
            <a:custGeom>
              <a:avLst/>
              <a:gdLst>
                <a:gd name="T0" fmla="*/ 21 w 132"/>
                <a:gd name="T1" fmla="*/ 17 h 364"/>
                <a:gd name="T2" fmla="*/ 4 w 132"/>
                <a:gd name="T3" fmla="*/ 21 h 364"/>
                <a:gd name="T4" fmla="*/ 0 w 132"/>
                <a:gd name="T5" fmla="*/ 5 h 364"/>
                <a:gd name="T6" fmla="*/ 16 w 132"/>
                <a:gd name="T7" fmla="*/ 0 h 364"/>
                <a:gd name="T8" fmla="*/ 21 w 132"/>
                <a:gd name="T9" fmla="*/ 17 h 364"/>
                <a:gd name="T10" fmla="*/ 21 w 132"/>
                <a:gd name="T11" fmla="*/ 17 h 364"/>
                <a:gd name="T12" fmla="*/ 132 w 132"/>
                <a:gd name="T13" fmla="*/ 359 h 364"/>
                <a:gd name="T14" fmla="*/ 115 w 132"/>
                <a:gd name="T15" fmla="*/ 364 h 364"/>
                <a:gd name="T16" fmla="*/ 108 w 132"/>
                <a:gd name="T17" fmla="*/ 347 h 364"/>
                <a:gd name="T18" fmla="*/ 127 w 132"/>
                <a:gd name="T19" fmla="*/ 343 h 364"/>
                <a:gd name="T20" fmla="*/ 132 w 132"/>
                <a:gd name="T21" fmla="*/ 359 h 364"/>
                <a:gd name="T22" fmla="*/ 132 w 132"/>
                <a:gd name="T23" fmla="*/ 359 h 364"/>
                <a:gd name="T24" fmla="*/ 111 w 132"/>
                <a:gd name="T25" fmla="*/ 291 h 364"/>
                <a:gd name="T26" fmla="*/ 92 w 132"/>
                <a:gd name="T27" fmla="*/ 295 h 364"/>
                <a:gd name="T28" fmla="*/ 87 w 132"/>
                <a:gd name="T29" fmla="*/ 279 h 364"/>
                <a:gd name="T30" fmla="*/ 104 w 132"/>
                <a:gd name="T31" fmla="*/ 274 h 364"/>
                <a:gd name="T32" fmla="*/ 111 w 132"/>
                <a:gd name="T33" fmla="*/ 291 h 364"/>
                <a:gd name="T34" fmla="*/ 111 w 132"/>
                <a:gd name="T35" fmla="*/ 291 h 364"/>
                <a:gd name="T36" fmla="*/ 87 w 132"/>
                <a:gd name="T37" fmla="*/ 222 h 364"/>
                <a:gd name="T38" fmla="*/ 71 w 132"/>
                <a:gd name="T39" fmla="*/ 227 h 364"/>
                <a:gd name="T40" fmla="*/ 66 w 132"/>
                <a:gd name="T41" fmla="*/ 210 h 364"/>
                <a:gd name="T42" fmla="*/ 82 w 132"/>
                <a:gd name="T43" fmla="*/ 206 h 364"/>
                <a:gd name="T44" fmla="*/ 87 w 132"/>
                <a:gd name="T45" fmla="*/ 222 h 364"/>
                <a:gd name="T46" fmla="*/ 87 w 132"/>
                <a:gd name="T47" fmla="*/ 222 h 364"/>
                <a:gd name="T48" fmla="*/ 66 w 132"/>
                <a:gd name="T49" fmla="*/ 154 h 364"/>
                <a:gd name="T50" fmla="*/ 49 w 132"/>
                <a:gd name="T51" fmla="*/ 158 h 364"/>
                <a:gd name="T52" fmla="*/ 42 w 132"/>
                <a:gd name="T53" fmla="*/ 142 h 364"/>
                <a:gd name="T54" fmla="*/ 61 w 132"/>
                <a:gd name="T55" fmla="*/ 137 h 364"/>
                <a:gd name="T56" fmla="*/ 66 w 132"/>
                <a:gd name="T57" fmla="*/ 154 h 364"/>
                <a:gd name="T58" fmla="*/ 66 w 132"/>
                <a:gd name="T59" fmla="*/ 154 h 364"/>
                <a:gd name="T60" fmla="*/ 45 w 132"/>
                <a:gd name="T61" fmla="*/ 85 h 364"/>
                <a:gd name="T62" fmla="*/ 26 w 132"/>
                <a:gd name="T63" fmla="*/ 90 h 364"/>
                <a:gd name="T64" fmla="*/ 21 w 132"/>
                <a:gd name="T65" fmla="*/ 73 h 364"/>
                <a:gd name="T66" fmla="*/ 37 w 132"/>
                <a:gd name="T67" fmla="*/ 69 h 364"/>
                <a:gd name="T68" fmla="*/ 45 w 132"/>
                <a:gd name="T69" fmla="*/ 85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364">
                  <a:moveTo>
                    <a:pt x="21" y="17"/>
                  </a:moveTo>
                  <a:lnTo>
                    <a:pt x="4" y="21"/>
                  </a:lnTo>
                  <a:lnTo>
                    <a:pt x="0" y="5"/>
                  </a:lnTo>
                  <a:lnTo>
                    <a:pt x="16" y="0"/>
                  </a:lnTo>
                  <a:lnTo>
                    <a:pt x="21" y="17"/>
                  </a:lnTo>
                  <a:lnTo>
                    <a:pt x="21" y="17"/>
                  </a:lnTo>
                  <a:close/>
                  <a:moveTo>
                    <a:pt x="132" y="359"/>
                  </a:moveTo>
                  <a:lnTo>
                    <a:pt x="115" y="364"/>
                  </a:lnTo>
                  <a:lnTo>
                    <a:pt x="108" y="347"/>
                  </a:lnTo>
                  <a:lnTo>
                    <a:pt x="127" y="343"/>
                  </a:lnTo>
                  <a:lnTo>
                    <a:pt x="132" y="359"/>
                  </a:lnTo>
                  <a:lnTo>
                    <a:pt x="132" y="359"/>
                  </a:lnTo>
                  <a:close/>
                  <a:moveTo>
                    <a:pt x="111" y="291"/>
                  </a:moveTo>
                  <a:lnTo>
                    <a:pt x="92" y="295"/>
                  </a:lnTo>
                  <a:lnTo>
                    <a:pt x="87" y="279"/>
                  </a:lnTo>
                  <a:lnTo>
                    <a:pt x="104" y="274"/>
                  </a:lnTo>
                  <a:lnTo>
                    <a:pt x="111" y="291"/>
                  </a:lnTo>
                  <a:lnTo>
                    <a:pt x="111" y="291"/>
                  </a:lnTo>
                  <a:close/>
                  <a:moveTo>
                    <a:pt x="87" y="222"/>
                  </a:moveTo>
                  <a:lnTo>
                    <a:pt x="71" y="227"/>
                  </a:lnTo>
                  <a:lnTo>
                    <a:pt x="66" y="210"/>
                  </a:lnTo>
                  <a:lnTo>
                    <a:pt x="82" y="206"/>
                  </a:lnTo>
                  <a:lnTo>
                    <a:pt x="87" y="222"/>
                  </a:lnTo>
                  <a:lnTo>
                    <a:pt x="87" y="222"/>
                  </a:lnTo>
                  <a:close/>
                  <a:moveTo>
                    <a:pt x="66" y="154"/>
                  </a:moveTo>
                  <a:lnTo>
                    <a:pt x="49" y="158"/>
                  </a:lnTo>
                  <a:lnTo>
                    <a:pt x="42" y="142"/>
                  </a:lnTo>
                  <a:lnTo>
                    <a:pt x="61" y="137"/>
                  </a:lnTo>
                  <a:lnTo>
                    <a:pt x="66" y="154"/>
                  </a:lnTo>
                  <a:lnTo>
                    <a:pt x="66" y="154"/>
                  </a:lnTo>
                  <a:close/>
                  <a:moveTo>
                    <a:pt x="45" y="85"/>
                  </a:moveTo>
                  <a:lnTo>
                    <a:pt x="26" y="90"/>
                  </a:lnTo>
                  <a:lnTo>
                    <a:pt x="21" y="73"/>
                  </a:lnTo>
                  <a:lnTo>
                    <a:pt x="37" y="69"/>
                  </a:lnTo>
                  <a:lnTo>
                    <a:pt x="45"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4" name="Freeform 530"/>
            <p:cNvSpPr>
              <a:spLocks noEditPoints="1"/>
            </p:cNvSpPr>
            <p:nvPr/>
          </p:nvSpPr>
          <p:spPr bwMode="auto">
            <a:xfrm>
              <a:off x="2489200" y="2597150"/>
              <a:ext cx="831850" cy="698500"/>
            </a:xfrm>
            <a:custGeom>
              <a:avLst/>
              <a:gdLst>
                <a:gd name="T0" fmla="*/ 510 w 524"/>
                <a:gd name="T1" fmla="*/ 24 h 440"/>
                <a:gd name="T2" fmla="*/ 498 w 524"/>
                <a:gd name="T3" fmla="*/ 12 h 440"/>
                <a:gd name="T4" fmla="*/ 512 w 524"/>
                <a:gd name="T5" fmla="*/ 0 h 440"/>
                <a:gd name="T6" fmla="*/ 524 w 524"/>
                <a:gd name="T7" fmla="*/ 15 h 440"/>
                <a:gd name="T8" fmla="*/ 510 w 524"/>
                <a:gd name="T9" fmla="*/ 24 h 440"/>
                <a:gd name="T10" fmla="*/ 510 w 524"/>
                <a:gd name="T11" fmla="*/ 24 h 440"/>
                <a:gd name="T12" fmla="*/ 12 w 524"/>
                <a:gd name="T13" fmla="*/ 440 h 440"/>
                <a:gd name="T14" fmla="*/ 0 w 524"/>
                <a:gd name="T15" fmla="*/ 426 h 440"/>
                <a:gd name="T16" fmla="*/ 14 w 524"/>
                <a:gd name="T17" fmla="*/ 414 h 440"/>
                <a:gd name="T18" fmla="*/ 26 w 524"/>
                <a:gd name="T19" fmla="*/ 428 h 440"/>
                <a:gd name="T20" fmla="*/ 12 w 524"/>
                <a:gd name="T21" fmla="*/ 440 h 440"/>
                <a:gd name="T22" fmla="*/ 12 w 524"/>
                <a:gd name="T23" fmla="*/ 440 h 440"/>
                <a:gd name="T24" fmla="*/ 66 w 524"/>
                <a:gd name="T25" fmla="*/ 393 h 440"/>
                <a:gd name="T26" fmla="*/ 54 w 524"/>
                <a:gd name="T27" fmla="*/ 378 h 440"/>
                <a:gd name="T28" fmla="*/ 68 w 524"/>
                <a:gd name="T29" fmla="*/ 369 h 440"/>
                <a:gd name="T30" fmla="*/ 80 w 524"/>
                <a:gd name="T31" fmla="*/ 381 h 440"/>
                <a:gd name="T32" fmla="*/ 66 w 524"/>
                <a:gd name="T33" fmla="*/ 393 h 440"/>
                <a:gd name="T34" fmla="*/ 66 w 524"/>
                <a:gd name="T35" fmla="*/ 393 h 440"/>
                <a:gd name="T36" fmla="*/ 123 w 524"/>
                <a:gd name="T37" fmla="*/ 348 h 440"/>
                <a:gd name="T38" fmla="*/ 111 w 524"/>
                <a:gd name="T39" fmla="*/ 333 h 440"/>
                <a:gd name="T40" fmla="*/ 125 w 524"/>
                <a:gd name="T41" fmla="*/ 322 h 440"/>
                <a:gd name="T42" fmla="*/ 134 w 524"/>
                <a:gd name="T43" fmla="*/ 336 h 440"/>
                <a:gd name="T44" fmla="*/ 123 w 524"/>
                <a:gd name="T45" fmla="*/ 348 h 440"/>
                <a:gd name="T46" fmla="*/ 123 w 524"/>
                <a:gd name="T47" fmla="*/ 348 h 440"/>
                <a:gd name="T48" fmla="*/ 177 w 524"/>
                <a:gd name="T49" fmla="*/ 300 h 440"/>
                <a:gd name="T50" fmla="*/ 165 w 524"/>
                <a:gd name="T51" fmla="*/ 286 h 440"/>
                <a:gd name="T52" fmla="*/ 179 w 524"/>
                <a:gd name="T53" fmla="*/ 277 h 440"/>
                <a:gd name="T54" fmla="*/ 191 w 524"/>
                <a:gd name="T55" fmla="*/ 289 h 440"/>
                <a:gd name="T56" fmla="*/ 177 w 524"/>
                <a:gd name="T57" fmla="*/ 300 h 440"/>
                <a:gd name="T58" fmla="*/ 177 w 524"/>
                <a:gd name="T59" fmla="*/ 300 h 440"/>
                <a:gd name="T60" fmla="*/ 231 w 524"/>
                <a:gd name="T61" fmla="*/ 256 h 440"/>
                <a:gd name="T62" fmla="*/ 222 w 524"/>
                <a:gd name="T63" fmla="*/ 241 h 440"/>
                <a:gd name="T64" fmla="*/ 234 w 524"/>
                <a:gd name="T65" fmla="*/ 230 h 440"/>
                <a:gd name="T66" fmla="*/ 245 w 524"/>
                <a:gd name="T67" fmla="*/ 244 h 440"/>
                <a:gd name="T68" fmla="*/ 231 w 524"/>
                <a:gd name="T69" fmla="*/ 256 h 440"/>
                <a:gd name="T70" fmla="*/ 231 w 524"/>
                <a:gd name="T71" fmla="*/ 256 h 440"/>
                <a:gd name="T72" fmla="*/ 288 w 524"/>
                <a:gd name="T73" fmla="*/ 208 h 440"/>
                <a:gd name="T74" fmla="*/ 276 w 524"/>
                <a:gd name="T75" fmla="*/ 194 h 440"/>
                <a:gd name="T76" fmla="*/ 290 w 524"/>
                <a:gd name="T77" fmla="*/ 185 h 440"/>
                <a:gd name="T78" fmla="*/ 302 w 524"/>
                <a:gd name="T79" fmla="*/ 196 h 440"/>
                <a:gd name="T80" fmla="*/ 288 w 524"/>
                <a:gd name="T81" fmla="*/ 208 h 440"/>
                <a:gd name="T82" fmla="*/ 288 w 524"/>
                <a:gd name="T83" fmla="*/ 208 h 440"/>
                <a:gd name="T84" fmla="*/ 342 w 524"/>
                <a:gd name="T85" fmla="*/ 163 h 440"/>
                <a:gd name="T86" fmla="*/ 330 w 524"/>
                <a:gd name="T87" fmla="*/ 149 h 440"/>
                <a:gd name="T88" fmla="*/ 345 w 524"/>
                <a:gd name="T89" fmla="*/ 137 h 440"/>
                <a:gd name="T90" fmla="*/ 356 w 524"/>
                <a:gd name="T91" fmla="*/ 152 h 440"/>
                <a:gd name="T92" fmla="*/ 342 w 524"/>
                <a:gd name="T93" fmla="*/ 163 h 440"/>
                <a:gd name="T94" fmla="*/ 342 w 524"/>
                <a:gd name="T95" fmla="*/ 163 h 440"/>
                <a:gd name="T96" fmla="*/ 399 w 524"/>
                <a:gd name="T97" fmla="*/ 116 h 440"/>
                <a:gd name="T98" fmla="*/ 387 w 524"/>
                <a:gd name="T99" fmla="*/ 102 h 440"/>
                <a:gd name="T100" fmla="*/ 401 w 524"/>
                <a:gd name="T101" fmla="*/ 93 h 440"/>
                <a:gd name="T102" fmla="*/ 413 w 524"/>
                <a:gd name="T103" fmla="*/ 104 h 440"/>
                <a:gd name="T104" fmla="*/ 399 w 524"/>
                <a:gd name="T105" fmla="*/ 116 h 440"/>
                <a:gd name="T106" fmla="*/ 399 w 524"/>
                <a:gd name="T107" fmla="*/ 116 h 440"/>
                <a:gd name="T108" fmla="*/ 453 w 524"/>
                <a:gd name="T109" fmla="*/ 71 h 440"/>
                <a:gd name="T110" fmla="*/ 441 w 524"/>
                <a:gd name="T111" fmla="*/ 57 h 440"/>
                <a:gd name="T112" fmla="*/ 456 w 524"/>
                <a:gd name="T113" fmla="*/ 45 h 440"/>
                <a:gd name="T114" fmla="*/ 467 w 524"/>
                <a:gd name="T115" fmla="*/ 59 h 440"/>
                <a:gd name="T116" fmla="*/ 453 w 524"/>
                <a:gd name="T117" fmla="*/ 7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4" h="440">
                  <a:moveTo>
                    <a:pt x="510" y="24"/>
                  </a:moveTo>
                  <a:lnTo>
                    <a:pt x="498" y="12"/>
                  </a:lnTo>
                  <a:lnTo>
                    <a:pt x="512" y="0"/>
                  </a:lnTo>
                  <a:lnTo>
                    <a:pt x="524" y="15"/>
                  </a:lnTo>
                  <a:lnTo>
                    <a:pt x="510" y="24"/>
                  </a:lnTo>
                  <a:lnTo>
                    <a:pt x="510" y="24"/>
                  </a:lnTo>
                  <a:close/>
                  <a:moveTo>
                    <a:pt x="12" y="440"/>
                  </a:moveTo>
                  <a:lnTo>
                    <a:pt x="0" y="426"/>
                  </a:lnTo>
                  <a:lnTo>
                    <a:pt x="14" y="414"/>
                  </a:lnTo>
                  <a:lnTo>
                    <a:pt x="26" y="428"/>
                  </a:lnTo>
                  <a:lnTo>
                    <a:pt x="12" y="440"/>
                  </a:lnTo>
                  <a:lnTo>
                    <a:pt x="12" y="440"/>
                  </a:lnTo>
                  <a:close/>
                  <a:moveTo>
                    <a:pt x="66" y="393"/>
                  </a:moveTo>
                  <a:lnTo>
                    <a:pt x="54" y="378"/>
                  </a:lnTo>
                  <a:lnTo>
                    <a:pt x="68" y="369"/>
                  </a:lnTo>
                  <a:lnTo>
                    <a:pt x="80" y="381"/>
                  </a:lnTo>
                  <a:lnTo>
                    <a:pt x="66" y="393"/>
                  </a:lnTo>
                  <a:lnTo>
                    <a:pt x="66" y="393"/>
                  </a:lnTo>
                  <a:close/>
                  <a:moveTo>
                    <a:pt x="123" y="348"/>
                  </a:moveTo>
                  <a:lnTo>
                    <a:pt x="111" y="333"/>
                  </a:lnTo>
                  <a:lnTo>
                    <a:pt x="125" y="322"/>
                  </a:lnTo>
                  <a:lnTo>
                    <a:pt x="134" y="336"/>
                  </a:lnTo>
                  <a:lnTo>
                    <a:pt x="123" y="348"/>
                  </a:lnTo>
                  <a:lnTo>
                    <a:pt x="123" y="348"/>
                  </a:lnTo>
                  <a:close/>
                  <a:moveTo>
                    <a:pt x="177" y="300"/>
                  </a:moveTo>
                  <a:lnTo>
                    <a:pt x="165" y="286"/>
                  </a:lnTo>
                  <a:lnTo>
                    <a:pt x="179" y="277"/>
                  </a:lnTo>
                  <a:lnTo>
                    <a:pt x="191" y="289"/>
                  </a:lnTo>
                  <a:lnTo>
                    <a:pt x="177" y="300"/>
                  </a:lnTo>
                  <a:lnTo>
                    <a:pt x="177" y="300"/>
                  </a:lnTo>
                  <a:close/>
                  <a:moveTo>
                    <a:pt x="231" y="256"/>
                  </a:moveTo>
                  <a:lnTo>
                    <a:pt x="222" y="241"/>
                  </a:lnTo>
                  <a:lnTo>
                    <a:pt x="234" y="230"/>
                  </a:lnTo>
                  <a:lnTo>
                    <a:pt x="245" y="244"/>
                  </a:lnTo>
                  <a:lnTo>
                    <a:pt x="231" y="256"/>
                  </a:lnTo>
                  <a:lnTo>
                    <a:pt x="231" y="256"/>
                  </a:lnTo>
                  <a:close/>
                  <a:moveTo>
                    <a:pt x="288" y="208"/>
                  </a:moveTo>
                  <a:lnTo>
                    <a:pt x="276" y="194"/>
                  </a:lnTo>
                  <a:lnTo>
                    <a:pt x="290" y="185"/>
                  </a:lnTo>
                  <a:lnTo>
                    <a:pt x="302" y="196"/>
                  </a:lnTo>
                  <a:lnTo>
                    <a:pt x="288" y="208"/>
                  </a:lnTo>
                  <a:lnTo>
                    <a:pt x="288" y="208"/>
                  </a:lnTo>
                  <a:close/>
                  <a:moveTo>
                    <a:pt x="342" y="163"/>
                  </a:moveTo>
                  <a:lnTo>
                    <a:pt x="330" y="149"/>
                  </a:lnTo>
                  <a:lnTo>
                    <a:pt x="345" y="137"/>
                  </a:lnTo>
                  <a:lnTo>
                    <a:pt x="356" y="152"/>
                  </a:lnTo>
                  <a:lnTo>
                    <a:pt x="342" y="163"/>
                  </a:lnTo>
                  <a:lnTo>
                    <a:pt x="342" y="163"/>
                  </a:lnTo>
                  <a:close/>
                  <a:moveTo>
                    <a:pt x="399" y="116"/>
                  </a:moveTo>
                  <a:lnTo>
                    <a:pt x="387" y="102"/>
                  </a:lnTo>
                  <a:lnTo>
                    <a:pt x="401" y="93"/>
                  </a:lnTo>
                  <a:lnTo>
                    <a:pt x="413" y="104"/>
                  </a:lnTo>
                  <a:lnTo>
                    <a:pt x="399" y="116"/>
                  </a:lnTo>
                  <a:lnTo>
                    <a:pt x="399" y="116"/>
                  </a:lnTo>
                  <a:close/>
                  <a:moveTo>
                    <a:pt x="453" y="71"/>
                  </a:moveTo>
                  <a:lnTo>
                    <a:pt x="441" y="57"/>
                  </a:lnTo>
                  <a:lnTo>
                    <a:pt x="456" y="45"/>
                  </a:lnTo>
                  <a:lnTo>
                    <a:pt x="467" y="59"/>
                  </a:lnTo>
                  <a:lnTo>
                    <a:pt x="453" y="7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5" name="Freeform 531"/>
            <p:cNvSpPr>
              <a:spLocks noEditPoints="1"/>
            </p:cNvSpPr>
            <p:nvPr/>
          </p:nvSpPr>
          <p:spPr bwMode="auto">
            <a:xfrm>
              <a:off x="7599363" y="3284538"/>
              <a:ext cx="1090613" cy="479425"/>
            </a:xfrm>
            <a:custGeom>
              <a:avLst/>
              <a:gdLst>
                <a:gd name="T0" fmla="*/ 17 w 687"/>
                <a:gd name="T1" fmla="*/ 23 h 302"/>
                <a:gd name="T2" fmla="*/ 7 w 687"/>
                <a:gd name="T3" fmla="*/ 0 h 302"/>
                <a:gd name="T4" fmla="*/ 24 w 687"/>
                <a:gd name="T5" fmla="*/ 7 h 302"/>
                <a:gd name="T6" fmla="*/ 680 w 687"/>
                <a:gd name="T7" fmla="*/ 302 h 302"/>
                <a:gd name="T8" fmla="*/ 671 w 687"/>
                <a:gd name="T9" fmla="*/ 278 h 302"/>
                <a:gd name="T10" fmla="*/ 687 w 687"/>
                <a:gd name="T11" fmla="*/ 286 h 302"/>
                <a:gd name="T12" fmla="*/ 614 w 687"/>
                <a:gd name="T13" fmla="*/ 274 h 302"/>
                <a:gd name="T14" fmla="*/ 605 w 687"/>
                <a:gd name="T15" fmla="*/ 250 h 302"/>
                <a:gd name="T16" fmla="*/ 621 w 687"/>
                <a:gd name="T17" fmla="*/ 257 h 302"/>
                <a:gd name="T18" fmla="*/ 548 w 687"/>
                <a:gd name="T19" fmla="*/ 245 h 302"/>
                <a:gd name="T20" fmla="*/ 539 w 687"/>
                <a:gd name="T21" fmla="*/ 222 h 302"/>
                <a:gd name="T22" fmla="*/ 555 w 687"/>
                <a:gd name="T23" fmla="*/ 229 h 302"/>
                <a:gd name="T24" fmla="*/ 482 w 687"/>
                <a:gd name="T25" fmla="*/ 217 h 302"/>
                <a:gd name="T26" fmla="*/ 473 w 687"/>
                <a:gd name="T27" fmla="*/ 193 h 302"/>
                <a:gd name="T28" fmla="*/ 489 w 687"/>
                <a:gd name="T29" fmla="*/ 200 h 302"/>
                <a:gd name="T30" fmla="*/ 416 w 687"/>
                <a:gd name="T31" fmla="*/ 191 h 302"/>
                <a:gd name="T32" fmla="*/ 406 w 687"/>
                <a:gd name="T33" fmla="*/ 167 h 302"/>
                <a:gd name="T34" fmla="*/ 423 w 687"/>
                <a:gd name="T35" fmla="*/ 174 h 302"/>
                <a:gd name="T36" fmla="*/ 350 w 687"/>
                <a:gd name="T37" fmla="*/ 163 h 302"/>
                <a:gd name="T38" fmla="*/ 340 w 687"/>
                <a:gd name="T39" fmla="*/ 139 h 302"/>
                <a:gd name="T40" fmla="*/ 357 w 687"/>
                <a:gd name="T41" fmla="*/ 146 h 302"/>
                <a:gd name="T42" fmla="*/ 284 w 687"/>
                <a:gd name="T43" fmla="*/ 134 h 302"/>
                <a:gd name="T44" fmla="*/ 274 w 687"/>
                <a:gd name="T45" fmla="*/ 111 h 302"/>
                <a:gd name="T46" fmla="*/ 291 w 687"/>
                <a:gd name="T47" fmla="*/ 118 h 302"/>
                <a:gd name="T48" fmla="*/ 217 w 687"/>
                <a:gd name="T49" fmla="*/ 106 h 302"/>
                <a:gd name="T50" fmla="*/ 208 w 687"/>
                <a:gd name="T51" fmla="*/ 82 h 302"/>
                <a:gd name="T52" fmla="*/ 225 w 687"/>
                <a:gd name="T53" fmla="*/ 89 h 302"/>
                <a:gd name="T54" fmla="*/ 149 w 687"/>
                <a:gd name="T55" fmla="*/ 78 h 302"/>
                <a:gd name="T56" fmla="*/ 139 w 687"/>
                <a:gd name="T57" fmla="*/ 54 h 302"/>
                <a:gd name="T58" fmla="*/ 156 w 687"/>
                <a:gd name="T59" fmla="*/ 61 h 302"/>
                <a:gd name="T60" fmla="*/ 83 w 687"/>
                <a:gd name="T61" fmla="*/ 52 h 302"/>
                <a:gd name="T62" fmla="*/ 73 w 687"/>
                <a:gd name="T63" fmla="*/ 28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7" h="302">
                  <a:moveTo>
                    <a:pt x="24" y="7"/>
                  </a:moveTo>
                  <a:lnTo>
                    <a:pt x="17" y="23"/>
                  </a:lnTo>
                  <a:lnTo>
                    <a:pt x="0" y="16"/>
                  </a:lnTo>
                  <a:lnTo>
                    <a:pt x="7" y="0"/>
                  </a:lnTo>
                  <a:lnTo>
                    <a:pt x="24" y="7"/>
                  </a:lnTo>
                  <a:lnTo>
                    <a:pt x="24" y="7"/>
                  </a:lnTo>
                  <a:close/>
                  <a:moveTo>
                    <a:pt x="687" y="286"/>
                  </a:moveTo>
                  <a:lnTo>
                    <a:pt x="680" y="302"/>
                  </a:lnTo>
                  <a:lnTo>
                    <a:pt x="664" y="295"/>
                  </a:lnTo>
                  <a:lnTo>
                    <a:pt x="671" y="278"/>
                  </a:lnTo>
                  <a:lnTo>
                    <a:pt x="687" y="286"/>
                  </a:lnTo>
                  <a:lnTo>
                    <a:pt x="687" y="286"/>
                  </a:lnTo>
                  <a:close/>
                  <a:moveTo>
                    <a:pt x="621" y="257"/>
                  </a:moveTo>
                  <a:lnTo>
                    <a:pt x="614" y="274"/>
                  </a:lnTo>
                  <a:lnTo>
                    <a:pt x="598" y="267"/>
                  </a:lnTo>
                  <a:lnTo>
                    <a:pt x="605" y="250"/>
                  </a:lnTo>
                  <a:lnTo>
                    <a:pt x="621" y="257"/>
                  </a:lnTo>
                  <a:lnTo>
                    <a:pt x="621" y="257"/>
                  </a:lnTo>
                  <a:close/>
                  <a:moveTo>
                    <a:pt x="555" y="229"/>
                  </a:moveTo>
                  <a:lnTo>
                    <a:pt x="548" y="245"/>
                  </a:lnTo>
                  <a:lnTo>
                    <a:pt x="532" y="238"/>
                  </a:lnTo>
                  <a:lnTo>
                    <a:pt x="539" y="222"/>
                  </a:lnTo>
                  <a:lnTo>
                    <a:pt x="555" y="229"/>
                  </a:lnTo>
                  <a:lnTo>
                    <a:pt x="555" y="229"/>
                  </a:lnTo>
                  <a:close/>
                  <a:moveTo>
                    <a:pt x="489" y="200"/>
                  </a:moveTo>
                  <a:lnTo>
                    <a:pt x="482" y="217"/>
                  </a:lnTo>
                  <a:lnTo>
                    <a:pt x="465" y="212"/>
                  </a:lnTo>
                  <a:lnTo>
                    <a:pt x="473" y="193"/>
                  </a:lnTo>
                  <a:lnTo>
                    <a:pt x="489" y="200"/>
                  </a:lnTo>
                  <a:lnTo>
                    <a:pt x="489" y="200"/>
                  </a:lnTo>
                  <a:close/>
                  <a:moveTo>
                    <a:pt x="423" y="174"/>
                  </a:moveTo>
                  <a:lnTo>
                    <a:pt x="416" y="191"/>
                  </a:lnTo>
                  <a:lnTo>
                    <a:pt x="399" y="184"/>
                  </a:lnTo>
                  <a:lnTo>
                    <a:pt x="406" y="167"/>
                  </a:lnTo>
                  <a:lnTo>
                    <a:pt x="423" y="174"/>
                  </a:lnTo>
                  <a:lnTo>
                    <a:pt x="423" y="174"/>
                  </a:lnTo>
                  <a:close/>
                  <a:moveTo>
                    <a:pt x="357" y="146"/>
                  </a:moveTo>
                  <a:lnTo>
                    <a:pt x="350" y="163"/>
                  </a:lnTo>
                  <a:lnTo>
                    <a:pt x="333" y="156"/>
                  </a:lnTo>
                  <a:lnTo>
                    <a:pt x="340" y="139"/>
                  </a:lnTo>
                  <a:lnTo>
                    <a:pt x="357" y="146"/>
                  </a:lnTo>
                  <a:lnTo>
                    <a:pt x="357" y="146"/>
                  </a:lnTo>
                  <a:close/>
                  <a:moveTo>
                    <a:pt x="291" y="118"/>
                  </a:moveTo>
                  <a:lnTo>
                    <a:pt x="284" y="134"/>
                  </a:lnTo>
                  <a:lnTo>
                    <a:pt x="267" y="127"/>
                  </a:lnTo>
                  <a:lnTo>
                    <a:pt x="274" y="111"/>
                  </a:lnTo>
                  <a:lnTo>
                    <a:pt x="291" y="118"/>
                  </a:lnTo>
                  <a:lnTo>
                    <a:pt x="291" y="118"/>
                  </a:lnTo>
                  <a:close/>
                  <a:moveTo>
                    <a:pt x="225" y="89"/>
                  </a:moveTo>
                  <a:lnTo>
                    <a:pt x="217" y="106"/>
                  </a:lnTo>
                  <a:lnTo>
                    <a:pt x="201" y="99"/>
                  </a:lnTo>
                  <a:lnTo>
                    <a:pt x="208" y="82"/>
                  </a:lnTo>
                  <a:lnTo>
                    <a:pt x="225" y="89"/>
                  </a:lnTo>
                  <a:lnTo>
                    <a:pt x="225" y="89"/>
                  </a:lnTo>
                  <a:close/>
                  <a:moveTo>
                    <a:pt x="156" y="61"/>
                  </a:moveTo>
                  <a:lnTo>
                    <a:pt x="149" y="78"/>
                  </a:lnTo>
                  <a:lnTo>
                    <a:pt x="132" y="73"/>
                  </a:lnTo>
                  <a:lnTo>
                    <a:pt x="139" y="54"/>
                  </a:lnTo>
                  <a:lnTo>
                    <a:pt x="156" y="61"/>
                  </a:lnTo>
                  <a:lnTo>
                    <a:pt x="156" y="61"/>
                  </a:lnTo>
                  <a:close/>
                  <a:moveTo>
                    <a:pt x="90" y="35"/>
                  </a:moveTo>
                  <a:lnTo>
                    <a:pt x="83" y="52"/>
                  </a:lnTo>
                  <a:lnTo>
                    <a:pt x="66" y="45"/>
                  </a:lnTo>
                  <a:lnTo>
                    <a:pt x="73" y="28"/>
                  </a:lnTo>
                  <a:lnTo>
                    <a:pt x="90"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6" name="Freeform 532"/>
            <p:cNvSpPr>
              <a:spLocks noEditPoints="1"/>
            </p:cNvSpPr>
            <p:nvPr/>
          </p:nvSpPr>
          <p:spPr bwMode="auto">
            <a:xfrm>
              <a:off x="8750300" y="2946400"/>
              <a:ext cx="539750" cy="803275"/>
            </a:xfrm>
            <a:custGeom>
              <a:avLst/>
              <a:gdLst>
                <a:gd name="T0" fmla="*/ 331 w 340"/>
                <a:gd name="T1" fmla="*/ 24 h 506"/>
                <a:gd name="T2" fmla="*/ 317 w 340"/>
                <a:gd name="T3" fmla="*/ 14 h 506"/>
                <a:gd name="T4" fmla="*/ 326 w 340"/>
                <a:gd name="T5" fmla="*/ 0 h 506"/>
                <a:gd name="T6" fmla="*/ 340 w 340"/>
                <a:gd name="T7" fmla="*/ 10 h 506"/>
                <a:gd name="T8" fmla="*/ 331 w 340"/>
                <a:gd name="T9" fmla="*/ 24 h 506"/>
                <a:gd name="T10" fmla="*/ 331 w 340"/>
                <a:gd name="T11" fmla="*/ 24 h 506"/>
                <a:gd name="T12" fmla="*/ 14 w 340"/>
                <a:gd name="T13" fmla="*/ 506 h 506"/>
                <a:gd name="T14" fmla="*/ 0 w 340"/>
                <a:gd name="T15" fmla="*/ 496 h 506"/>
                <a:gd name="T16" fmla="*/ 10 w 340"/>
                <a:gd name="T17" fmla="*/ 482 h 506"/>
                <a:gd name="T18" fmla="*/ 24 w 340"/>
                <a:gd name="T19" fmla="*/ 491 h 506"/>
                <a:gd name="T20" fmla="*/ 14 w 340"/>
                <a:gd name="T21" fmla="*/ 506 h 506"/>
                <a:gd name="T22" fmla="*/ 14 w 340"/>
                <a:gd name="T23" fmla="*/ 506 h 506"/>
                <a:gd name="T24" fmla="*/ 55 w 340"/>
                <a:gd name="T25" fmla="*/ 447 h 506"/>
                <a:gd name="T26" fmla="*/ 40 w 340"/>
                <a:gd name="T27" fmla="*/ 435 h 506"/>
                <a:gd name="T28" fmla="*/ 50 w 340"/>
                <a:gd name="T29" fmla="*/ 421 h 506"/>
                <a:gd name="T30" fmla="*/ 64 w 340"/>
                <a:gd name="T31" fmla="*/ 430 h 506"/>
                <a:gd name="T32" fmla="*/ 55 w 340"/>
                <a:gd name="T33" fmla="*/ 447 h 506"/>
                <a:gd name="T34" fmla="*/ 55 w 340"/>
                <a:gd name="T35" fmla="*/ 447 h 506"/>
                <a:gd name="T36" fmla="*/ 95 w 340"/>
                <a:gd name="T37" fmla="*/ 385 h 506"/>
                <a:gd name="T38" fmla="*/ 78 w 340"/>
                <a:gd name="T39" fmla="*/ 376 h 506"/>
                <a:gd name="T40" fmla="*/ 88 w 340"/>
                <a:gd name="T41" fmla="*/ 361 h 506"/>
                <a:gd name="T42" fmla="*/ 104 w 340"/>
                <a:gd name="T43" fmla="*/ 371 h 506"/>
                <a:gd name="T44" fmla="*/ 95 w 340"/>
                <a:gd name="T45" fmla="*/ 385 h 506"/>
                <a:gd name="T46" fmla="*/ 95 w 340"/>
                <a:gd name="T47" fmla="*/ 385 h 506"/>
                <a:gd name="T48" fmla="*/ 133 w 340"/>
                <a:gd name="T49" fmla="*/ 326 h 506"/>
                <a:gd name="T50" fmla="*/ 118 w 340"/>
                <a:gd name="T51" fmla="*/ 314 h 506"/>
                <a:gd name="T52" fmla="*/ 128 w 340"/>
                <a:gd name="T53" fmla="*/ 300 h 506"/>
                <a:gd name="T54" fmla="*/ 144 w 340"/>
                <a:gd name="T55" fmla="*/ 310 h 506"/>
                <a:gd name="T56" fmla="*/ 133 w 340"/>
                <a:gd name="T57" fmla="*/ 326 h 506"/>
                <a:gd name="T58" fmla="*/ 133 w 340"/>
                <a:gd name="T59" fmla="*/ 326 h 506"/>
                <a:gd name="T60" fmla="*/ 173 w 340"/>
                <a:gd name="T61" fmla="*/ 265 h 506"/>
                <a:gd name="T62" fmla="*/ 158 w 340"/>
                <a:gd name="T63" fmla="*/ 255 h 506"/>
                <a:gd name="T64" fmla="*/ 168 w 340"/>
                <a:gd name="T65" fmla="*/ 241 h 506"/>
                <a:gd name="T66" fmla="*/ 182 w 340"/>
                <a:gd name="T67" fmla="*/ 250 h 506"/>
                <a:gd name="T68" fmla="*/ 173 w 340"/>
                <a:gd name="T69" fmla="*/ 265 h 506"/>
                <a:gd name="T70" fmla="*/ 173 w 340"/>
                <a:gd name="T71" fmla="*/ 265 h 506"/>
                <a:gd name="T72" fmla="*/ 213 w 340"/>
                <a:gd name="T73" fmla="*/ 206 h 506"/>
                <a:gd name="T74" fmla="*/ 196 w 340"/>
                <a:gd name="T75" fmla="*/ 196 h 506"/>
                <a:gd name="T76" fmla="*/ 208 w 340"/>
                <a:gd name="T77" fmla="*/ 180 h 506"/>
                <a:gd name="T78" fmla="*/ 222 w 340"/>
                <a:gd name="T79" fmla="*/ 189 h 506"/>
                <a:gd name="T80" fmla="*/ 213 w 340"/>
                <a:gd name="T81" fmla="*/ 206 h 506"/>
                <a:gd name="T82" fmla="*/ 213 w 340"/>
                <a:gd name="T83" fmla="*/ 206 h 506"/>
                <a:gd name="T84" fmla="*/ 253 w 340"/>
                <a:gd name="T85" fmla="*/ 144 h 506"/>
                <a:gd name="T86" fmla="*/ 236 w 340"/>
                <a:gd name="T87" fmla="*/ 135 h 506"/>
                <a:gd name="T88" fmla="*/ 246 w 340"/>
                <a:gd name="T89" fmla="*/ 121 h 506"/>
                <a:gd name="T90" fmla="*/ 262 w 340"/>
                <a:gd name="T91" fmla="*/ 130 h 506"/>
                <a:gd name="T92" fmla="*/ 253 w 340"/>
                <a:gd name="T93" fmla="*/ 144 h 506"/>
                <a:gd name="T94" fmla="*/ 253 w 340"/>
                <a:gd name="T95" fmla="*/ 144 h 506"/>
                <a:gd name="T96" fmla="*/ 291 w 340"/>
                <a:gd name="T97" fmla="*/ 85 h 506"/>
                <a:gd name="T98" fmla="*/ 277 w 340"/>
                <a:gd name="T99" fmla="*/ 76 h 506"/>
                <a:gd name="T100" fmla="*/ 286 w 340"/>
                <a:gd name="T101" fmla="*/ 59 h 506"/>
                <a:gd name="T102" fmla="*/ 300 w 340"/>
                <a:gd name="T103" fmla="*/ 69 h 506"/>
                <a:gd name="T104" fmla="*/ 291 w 340"/>
                <a:gd name="T105" fmla="*/ 8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0" h="506">
                  <a:moveTo>
                    <a:pt x="331" y="24"/>
                  </a:moveTo>
                  <a:lnTo>
                    <a:pt x="317" y="14"/>
                  </a:lnTo>
                  <a:lnTo>
                    <a:pt x="326" y="0"/>
                  </a:lnTo>
                  <a:lnTo>
                    <a:pt x="340" y="10"/>
                  </a:lnTo>
                  <a:lnTo>
                    <a:pt x="331" y="24"/>
                  </a:lnTo>
                  <a:lnTo>
                    <a:pt x="331" y="24"/>
                  </a:lnTo>
                  <a:close/>
                  <a:moveTo>
                    <a:pt x="14" y="506"/>
                  </a:moveTo>
                  <a:lnTo>
                    <a:pt x="0" y="496"/>
                  </a:lnTo>
                  <a:lnTo>
                    <a:pt x="10" y="482"/>
                  </a:lnTo>
                  <a:lnTo>
                    <a:pt x="24" y="491"/>
                  </a:lnTo>
                  <a:lnTo>
                    <a:pt x="14" y="506"/>
                  </a:lnTo>
                  <a:lnTo>
                    <a:pt x="14" y="506"/>
                  </a:lnTo>
                  <a:close/>
                  <a:moveTo>
                    <a:pt x="55" y="447"/>
                  </a:moveTo>
                  <a:lnTo>
                    <a:pt x="40" y="435"/>
                  </a:lnTo>
                  <a:lnTo>
                    <a:pt x="50" y="421"/>
                  </a:lnTo>
                  <a:lnTo>
                    <a:pt x="64" y="430"/>
                  </a:lnTo>
                  <a:lnTo>
                    <a:pt x="55" y="447"/>
                  </a:lnTo>
                  <a:lnTo>
                    <a:pt x="55" y="447"/>
                  </a:lnTo>
                  <a:close/>
                  <a:moveTo>
                    <a:pt x="95" y="385"/>
                  </a:moveTo>
                  <a:lnTo>
                    <a:pt x="78" y="376"/>
                  </a:lnTo>
                  <a:lnTo>
                    <a:pt x="88" y="361"/>
                  </a:lnTo>
                  <a:lnTo>
                    <a:pt x="104" y="371"/>
                  </a:lnTo>
                  <a:lnTo>
                    <a:pt x="95" y="385"/>
                  </a:lnTo>
                  <a:lnTo>
                    <a:pt x="95" y="385"/>
                  </a:lnTo>
                  <a:close/>
                  <a:moveTo>
                    <a:pt x="133" y="326"/>
                  </a:moveTo>
                  <a:lnTo>
                    <a:pt x="118" y="314"/>
                  </a:lnTo>
                  <a:lnTo>
                    <a:pt x="128" y="300"/>
                  </a:lnTo>
                  <a:lnTo>
                    <a:pt x="144" y="310"/>
                  </a:lnTo>
                  <a:lnTo>
                    <a:pt x="133" y="326"/>
                  </a:lnTo>
                  <a:lnTo>
                    <a:pt x="133" y="326"/>
                  </a:lnTo>
                  <a:close/>
                  <a:moveTo>
                    <a:pt x="173" y="265"/>
                  </a:moveTo>
                  <a:lnTo>
                    <a:pt x="158" y="255"/>
                  </a:lnTo>
                  <a:lnTo>
                    <a:pt x="168" y="241"/>
                  </a:lnTo>
                  <a:lnTo>
                    <a:pt x="182" y="250"/>
                  </a:lnTo>
                  <a:lnTo>
                    <a:pt x="173" y="265"/>
                  </a:lnTo>
                  <a:lnTo>
                    <a:pt x="173" y="265"/>
                  </a:lnTo>
                  <a:close/>
                  <a:moveTo>
                    <a:pt x="213" y="206"/>
                  </a:moveTo>
                  <a:lnTo>
                    <a:pt x="196" y="196"/>
                  </a:lnTo>
                  <a:lnTo>
                    <a:pt x="208" y="180"/>
                  </a:lnTo>
                  <a:lnTo>
                    <a:pt x="222" y="189"/>
                  </a:lnTo>
                  <a:lnTo>
                    <a:pt x="213" y="206"/>
                  </a:lnTo>
                  <a:lnTo>
                    <a:pt x="213" y="206"/>
                  </a:lnTo>
                  <a:close/>
                  <a:moveTo>
                    <a:pt x="253" y="144"/>
                  </a:moveTo>
                  <a:lnTo>
                    <a:pt x="236" y="135"/>
                  </a:lnTo>
                  <a:lnTo>
                    <a:pt x="246" y="121"/>
                  </a:lnTo>
                  <a:lnTo>
                    <a:pt x="262" y="130"/>
                  </a:lnTo>
                  <a:lnTo>
                    <a:pt x="253" y="144"/>
                  </a:lnTo>
                  <a:lnTo>
                    <a:pt x="253" y="144"/>
                  </a:lnTo>
                  <a:close/>
                  <a:moveTo>
                    <a:pt x="291" y="85"/>
                  </a:moveTo>
                  <a:lnTo>
                    <a:pt x="277" y="76"/>
                  </a:lnTo>
                  <a:lnTo>
                    <a:pt x="286" y="59"/>
                  </a:lnTo>
                  <a:lnTo>
                    <a:pt x="300" y="69"/>
                  </a:lnTo>
                  <a:lnTo>
                    <a:pt x="291"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7" name="Freeform 533"/>
            <p:cNvSpPr>
              <a:spLocks noEditPoints="1"/>
            </p:cNvSpPr>
            <p:nvPr/>
          </p:nvSpPr>
          <p:spPr bwMode="auto">
            <a:xfrm>
              <a:off x="8521700" y="2332038"/>
              <a:ext cx="738188" cy="630238"/>
            </a:xfrm>
            <a:custGeom>
              <a:avLst/>
              <a:gdLst>
                <a:gd name="T0" fmla="*/ 439 w 465"/>
                <a:gd name="T1" fmla="*/ 385 h 397"/>
                <a:gd name="T2" fmla="*/ 451 w 465"/>
                <a:gd name="T3" fmla="*/ 373 h 397"/>
                <a:gd name="T4" fmla="*/ 465 w 465"/>
                <a:gd name="T5" fmla="*/ 382 h 397"/>
                <a:gd name="T6" fmla="*/ 454 w 465"/>
                <a:gd name="T7" fmla="*/ 397 h 397"/>
                <a:gd name="T8" fmla="*/ 439 w 465"/>
                <a:gd name="T9" fmla="*/ 385 h 397"/>
                <a:gd name="T10" fmla="*/ 439 w 465"/>
                <a:gd name="T11" fmla="*/ 385 h 397"/>
                <a:gd name="T12" fmla="*/ 0 w 465"/>
                <a:gd name="T13" fmla="*/ 14 h 397"/>
                <a:gd name="T14" fmla="*/ 12 w 465"/>
                <a:gd name="T15" fmla="*/ 0 h 397"/>
                <a:gd name="T16" fmla="*/ 26 w 465"/>
                <a:gd name="T17" fmla="*/ 12 h 397"/>
                <a:gd name="T18" fmla="*/ 14 w 465"/>
                <a:gd name="T19" fmla="*/ 26 h 397"/>
                <a:gd name="T20" fmla="*/ 0 w 465"/>
                <a:gd name="T21" fmla="*/ 14 h 397"/>
                <a:gd name="T22" fmla="*/ 0 w 465"/>
                <a:gd name="T23" fmla="*/ 14 h 397"/>
                <a:gd name="T24" fmla="*/ 57 w 465"/>
                <a:gd name="T25" fmla="*/ 59 h 397"/>
                <a:gd name="T26" fmla="*/ 69 w 465"/>
                <a:gd name="T27" fmla="*/ 47 h 397"/>
                <a:gd name="T28" fmla="*/ 80 w 465"/>
                <a:gd name="T29" fmla="*/ 59 h 397"/>
                <a:gd name="T30" fmla="*/ 69 w 465"/>
                <a:gd name="T31" fmla="*/ 71 h 397"/>
                <a:gd name="T32" fmla="*/ 57 w 465"/>
                <a:gd name="T33" fmla="*/ 59 h 397"/>
                <a:gd name="T34" fmla="*/ 57 w 465"/>
                <a:gd name="T35" fmla="*/ 59 h 397"/>
                <a:gd name="T36" fmla="*/ 111 w 465"/>
                <a:gd name="T37" fmla="*/ 106 h 397"/>
                <a:gd name="T38" fmla="*/ 123 w 465"/>
                <a:gd name="T39" fmla="*/ 92 h 397"/>
                <a:gd name="T40" fmla="*/ 137 w 465"/>
                <a:gd name="T41" fmla="*/ 104 h 397"/>
                <a:gd name="T42" fmla="*/ 125 w 465"/>
                <a:gd name="T43" fmla="*/ 118 h 397"/>
                <a:gd name="T44" fmla="*/ 111 w 465"/>
                <a:gd name="T45" fmla="*/ 106 h 397"/>
                <a:gd name="T46" fmla="*/ 111 w 465"/>
                <a:gd name="T47" fmla="*/ 106 h 397"/>
                <a:gd name="T48" fmla="*/ 165 w 465"/>
                <a:gd name="T49" fmla="*/ 153 h 397"/>
                <a:gd name="T50" fmla="*/ 177 w 465"/>
                <a:gd name="T51" fmla="*/ 139 h 397"/>
                <a:gd name="T52" fmla="*/ 191 w 465"/>
                <a:gd name="T53" fmla="*/ 151 h 397"/>
                <a:gd name="T54" fmla="*/ 180 w 465"/>
                <a:gd name="T55" fmla="*/ 165 h 397"/>
                <a:gd name="T56" fmla="*/ 165 w 465"/>
                <a:gd name="T57" fmla="*/ 153 h 397"/>
                <a:gd name="T58" fmla="*/ 165 w 465"/>
                <a:gd name="T59" fmla="*/ 153 h 397"/>
                <a:gd name="T60" fmla="*/ 220 w 465"/>
                <a:gd name="T61" fmla="*/ 200 h 397"/>
                <a:gd name="T62" fmla="*/ 232 w 465"/>
                <a:gd name="T63" fmla="*/ 186 h 397"/>
                <a:gd name="T64" fmla="*/ 246 w 465"/>
                <a:gd name="T65" fmla="*/ 198 h 397"/>
                <a:gd name="T66" fmla="*/ 234 w 465"/>
                <a:gd name="T67" fmla="*/ 210 h 397"/>
                <a:gd name="T68" fmla="*/ 220 w 465"/>
                <a:gd name="T69" fmla="*/ 200 h 397"/>
                <a:gd name="T70" fmla="*/ 220 w 465"/>
                <a:gd name="T71" fmla="*/ 200 h 397"/>
                <a:gd name="T72" fmla="*/ 277 w 465"/>
                <a:gd name="T73" fmla="*/ 245 h 397"/>
                <a:gd name="T74" fmla="*/ 288 w 465"/>
                <a:gd name="T75" fmla="*/ 231 h 397"/>
                <a:gd name="T76" fmla="*/ 300 w 465"/>
                <a:gd name="T77" fmla="*/ 243 h 397"/>
                <a:gd name="T78" fmla="*/ 288 w 465"/>
                <a:gd name="T79" fmla="*/ 257 h 397"/>
                <a:gd name="T80" fmla="*/ 277 w 465"/>
                <a:gd name="T81" fmla="*/ 245 h 397"/>
                <a:gd name="T82" fmla="*/ 277 w 465"/>
                <a:gd name="T83" fmla="*/ 245 h 397"/>
                <a:gd name="T84" fmla="*/ 331 w 465"/>
                <a:gd name="T85" fmla="*/ 293 h 397"/>
                <a:gd name="T86" fmla="*/ 343 w 465"/>
                <a:gd name="T87" fmla="*/ 278 h 397"/>
                <a:gd name="T88" fmla="*/ 357 w 465"/>
                <a:gd name="T89" fmla="*/ 290 h 397"/>
                <a:gd name="T90" fmla="*/ 345 w 465"/>
                <a:gd name="T91" fmla="*/ 304 h 397"/>
                <a:gd name="T92" fmla="*/ 331 w 465"/>
                <a:gd name="T93" fmla="*/ 293 h 397"/>
                <a:gd name="T94" fmla="*/ 331 w 465"/>
                <a:gd name="T95" fmla="*/ 293 h 397"/>
                <a:gd name="T96" fmla="*/ 385 w 465"/>
                <a:gd name="T97" fmla="*/ 340 h 397"/>
                <a:gd name="T98" fmla="*/ 397 w 465"/>
                <a:gd name="T99" fmla="*/ 326 h 397"/>
                <a:gd name="T100" fmla="*/ 411 w 465"/>
                <a:gd name="T101" fmla="*/ 337 h 397"/>
                <a:gd name="T102" fmla="*/ 399 w 465"/>
                <a:gd name="T103" fmla="*/ 352 h 397"/>
                <a:gd name="T104" fmla="*/ 385 w 465"/>
                <a:gd name="T105" fmla="*/ 34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5" h="397">
                  <a:moveTo>
                    <a:pt x="439" y="385"/>
                  </a:moveTo>
                  <a:lnTo>
                    <a:pt x="451" y="373"/>
                  </a:lnTo>
                  <a:lnTo>
                    <a:pt x="465" y="382"/>
                  </a:lnTo>
                  <a:lnTo>
                    <a:pt x="454" y="397"/>
                  </a:lnTo>
                  <a:lnTo>
                    <a:pt x="439" y="385"/>
                  </a:lnTo>
                  <a:lnTo>
                    <a:pt x="439" y="385"/>
                  </a:lnTo>
                  <a:close/>
                  <a:moveTo>
                    <a:pt x="0" y="14"/>
                  </a:moveTo>
                  <a:lnTo>
                    <a:pt x="12" y="0"/>
                  </a:lnTo>
                  <a:lnTo>
                    <a:pt x="26" y="12"/>
                  </a:lnTo>
                  <a:lnTo>
                    <a:pt x="14" y="26"/>
                  </a:lnTo>
                  <a:lnTo>
                    <a:pt x="0" y="14"/>
                  </a:lnTo>
                  <a:lnTo>
                    <a:pt x="0" y="14"/>
                  </a:lnTo>
                  <a:close/>
                  <a:moveTo>
                    <a:pt x="57" y="59"/>
                  </a:moveTo>
                  <a:lnTo>
                    <a:pt x="69" y="47"/>
                  </a:lnTo>
                  <a:lnTo>
                    <a:pt x="80" y="59"/>
                  </a:lnTo>
                  <a:lnTo>
                    <a:pt x="69" y="71"/>
                  </a:lnTo>
                  <a:lnTo>
                    <a:pt x="57" y="59"/>
                  </a:lnTo>
                  <a:lnTo>
                    <a:pt x="57" y="59"/>
                  </a:lnTo>
                  <a:close/>
                  <a:moveTo>
                    <a:pt x="111" y="106"/>
                  </a:moveTo>
                  <a:lnTo>
                    <a:pt x="123" y="92"/>
                  </a:lnTo>
                  <a:lnTo>
                    <a:pt x="137" y="104"/>
                  </a:lnTo>
                  <a:lnTo>
                    <a:pt x="125" y="118"/>
                  </a:lnTo>
                  <a:lnTo>
                    <a:pt x="111" y="106"/>
                  </a:lnTo>
                  <a:lnTo>
                    <a:pt x="111" y="106"/>
                  </a:lnTo>
                  <a:close/>
                  <a:moveTo>
                    <a:pt x="165" y="153"/>
                  </a:moveTo>
                  <a:lnTo>
                    <a:pt x="177" y="139"/>
                  </a:lnTo>
                  <a:lnTo>
                    <a:pt x="191" y="151"/>
                  </a:lnTo>
                  <a:lnTo>
                    <a:pt x="180" y="165"/>
                  </a:lnTo>
                  <a:lnTo>
                    <a:pt x="165" y="153"/>
                  </a:lnTo>
                  <a:lnTo>
                    <a:pt x="165" y="153"/>
                  </a:lnTo>
                  <a:close/>
                  <a:moveTo>
                    <a:pt x="220" y="200"/>
                  </a:moveTo>
                  <a:lnTo>
                    <a:pt x="232" y="186"/>
                  </a:lnTo>
                  <a:lnTo>
                    <a:pt x="246" y="198"/>
                  </a:lnTo>
                  <a:lnTo>
                    <a:pt x="234" y="210"/>
                  </a:lnTo>
                  <a:lnTo>
                    <a:pt x="220" y="200"/>
                  </a:lnTo>
                  <a:lnTo>
                    <a:pt x="220" y="200"/>
                  </a:lnTo>
                  <a:close/>
                  <a:moveTo>
                    <a:pt x="277" y="245"/>
                  </a:moveTo>
                  <a:lnTo>
                    <a:pt x="288" y="231"/>
                  </a:lnTo>
                  <a:lnTo>
                    <a:pt x="300" y="243"/>
                  </a:lnTo>
                  <a:lnTo>
                    <a:pt x="288" y="257"/>
                  </a:lnTo>
                  <a:lnTo>
                    <a:pt x="277" y="245"/>
                  </a:lnTo>
                  <a:lnTo>
                    <a:pt x="277" y="245"/>
                  </a:lnTo>
                  <a:close/>
                  <a:moveTo>
                    <a:pt x="331" y="293"/>
                  </a:moveTo>
                  <a:lnTo>
                    <a:pt x="343" y="278"/>
                  </a:lnTo>
                  <a:lnTo>
                    <a:pt x="357" y="290"/>
                  </a:lnTo>
                  <a:lnTo>
                    <a:pt x="345" y="304"/>
                  </a:lnTo>
                  <a:lnTo>
                    <a:pt x="331" y="293"/>
                  </a:lnTo>
                  <a:lnTo>
                    <a:pt x="331" y="293"/>
                  </a:lnTo>
                  <a:close/>
                  <a:moveTo>
                    <a:pt x="385" y="340"/>
                  </a:moveTo>
                  <a:lnTo>
                    <a:pt x="397" y="326"/>
                  </a:lnTo>
                  <a:lnTo>
                    <a:pt x="411" y="337"/>
                  </a:lnTo>
                  <a:lnTo>
                    <a:pt x="399" y="352"/>
                  </a:lnTo>
                  <a:lnTo>
                    <a:pt x="385" y="3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8" name="Freeform 534"/>
            <p:cNvSpPr>
              <a:spLocks noEditPoints="1"/>
            </p:cNvSpPr>
            <p:nvPr/>
          </p:nvSpPr>
          <p:spPr bwMode="auto">
            <a:xfrm>
              <a:off x="7045325" y="2065338"/>
              <a:ext cx="1390650" cy="198438"/>
            </a:xfrm>
            <a:custGeom>
              <a:avLst/>
              <a:gdLst>
                <a:gd name="T0" fmla="*/ 16 w 876"/>
                <a:gd name="T1" fmla="*/ 19 h 125"/>
                <a:gd name="T2" fmla="*/ 0 w 876"/>
                <a:gd name="T3" fmla="*/ 0 h 125"/>
                <a:gd name="T4" fmla="*/ 18 w 876"/>
                <a:gd name="T5" fmla="*/ 2 h 125"/>
                <a:gd name="T6" fmla="*/ 873 w 876"/>
                <a:gd name="T7" fmla="*/ 125 h 125"/>
                <a:gd name="T8" fmla="*/ 857 w 876"/>
                <a:gd name="T9" fmla="*/ 106 h 125"/>
                <a:gd name="T10" fmla="*/ 876 w 876"/>
                <a:gd name="T11" fmla="*/ 106 h 125"/>
                <a:gd name="T12" fmla="*/ 803 w 876"/>
                <a:gd name="T13" fmla="*/ 116 h 125"/>
                <a:gd name="T14" fmla="*/ 786 w 876"/>
                <a:gd name="T15" fmla="*/ 97 h 125"/>
                <a:gd name="T16" fmla="*/ 805 w 876"/>
                <a:gd name="T17" fmla="*/ 99 h 125"/>
                <a:gd name="T18" fmla="*/ 732 w 876"/>
                <a:gd name="T19" fmla="*/ 109 h 125"/>
                <a:gd name="T20" fmla="*/ 715 w 876"/>
                <a:gd name="T21" fmla="*/ 87 h 125"/>
                <a:gd name="T22" fmla="*/ 734 w 876"/>
                <a:gd name="T23" fmla="*/ 90 h 125"/>
                <a:gd name="T24" fmla="*/ 659 w 876"/>
                <a:gd name="T25" fmla="*/ 99 h 125"/>
                <a:gd name="T26" fmla="*/ 644 w 876"/>
                <a:gd name="T27" fmla="*/ 78 h 125"/>
                <a:gd name="T28" fmla="*/ 661 w 876"/>
                <a:gd name="T29" fmla="*/ 80 h 125"/>
                <a:gd name="T30" fmla="*/ 588 w 876"/>
                <a:gd name="T31" fmla="*/ 90 h 125"/>
                <a:gd name="T32" fmla="*/ 571 w 876"/>
                <a:gd name="T33" fmla="*/ 71 h 125"/>
                <a:gd name="T34" fmla="*/ 590 w 876"/>
                <a:gd name="T35" fmla="*/ 73 h 125"/>
                <a:gd name="T36" fmla="*/ 517 w 876"/>
                <a:gd name="T37" fmla="*/ 80 h 125"/>
                <a:gd name="T38" fmla="*/ 500 w 876"/>
                <a:gd name="T39" fmla="*/ 61 h 125"/>
                <a:gd name="T40" fmla="*/ 519 w 876"/>
                <a:gd name="T41" fmla="*/ 64 h 125"/>
                <a:gd name="T42" fmla="*/ 446 w 876"/>
                <a:gd name="T43" fmla="*/ 73 h 125"/>
                <a:gd name="T44" fmla="*/ 429 w 876"/>
                <a:gd name="T45" fmla="*/ 52 h 125"/>
                <a:gd name="T46" fmla="*/ 448 w 876"/>
                <a:gd name="T47" fmla="*/ 54 h 125"/>
                <a:gd name="T48" fmla="*/ 373 w 876"/>
                <a:gd name="T49" fmla="*/ 64 h 125"/>
                <a:gd name="T50" fmla="*/ 359 w 876"/>
                <a:gd name="T51" fmla="*/ 43 h 125"/>
                <a:gd name="T52" fmla="*/ 375 w 876"/>
                <a:gd name="T53" fmla="*/ 45 h 125"/>
                <a:gd name="T54" fmla="*/ 302 w 876"/>
                <a:gd name="T55" fmla="*/ 54 h 125"/>
                <a:gd name="T56" fmla="*/ 285 w 876"/>
                <a:gd name="T57" fmla="*/ 35 h 125"/>
                <a:gd name="T58" fmla="*/ 304 w 876"/>
                <a:gd name="T59" fmla="*/ 38 h 125"/>
                <a:gd name="T60" fmla="*/ 231 w 876"/>
                <a:gd name="T61" fmla="*/ 47 h 125"/>
                <a:gd name="T62" fmla="*/ 214 w 876"/>
                <a:gd name="T63" fmla="*/ 26 h 125"/>
                <a:gd name="T64" fmla="*/ 233 w 876"/>
                <a:gd name="T65" fmla="*/ 28 h 125"/>
                <a:gd name="T66" fmla="*/ 160 w 876"/>
                <a:gd name="T67" fmla="*/ 38 h 125"/>
                <a:gd name="T68" fmla="*/ 144 w 876"/>
                <a:gd name="T69" fmla="*/ 17 h 125"/>
                <a:gd name="T70" fmla="*/ 163 w 876"/>
                <a:gd name="T71" fmla="*/ 19 h 125"/>
                <a:gd name="T72" fmla="*/ 87 w 876"/>
                <a:gd name="T73" fmla="*/ 28 h 125"/>
                <a:gd name="T74" fmla="*/ 73 w 876"/>
                <a:gd name="T75" fmla="*/ 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6" h="125">
                  <a:moveTo>
                    <a:pt x="18" y="2"/>
                  </a:moveTo>
                  <a:lnTo>
                    <a:pt x="16" y="19"/>
                  </a:lnTo>
                  <a:lnTo>
                    <a:pt x="0" y="17"/>
                  </a:lnTo>
                  <a:lnTo>
                    <a:pt x="0" y="0"/>
                  </a:lnTo>
                  <a:lnTo>
                    <a:pt x="18" y="2"/>
                  </a:lnTo>
                  <a:lnTo>
                    <a:pt x="18" y="2"/>
                  </a:lnTo>
                  <a:close/>
                  <a:moveTo>
                    <a:pt x="876" y="106"/>
                  </a:moveTo>
                  <a:lnTo>
                    <a:pt x="873" y="125"/>
                  </a:lnTo>
                  <a:lnTo>
                    <a:pt x="857" y="123"/>
                  </a:lnTo>
                  <a:lnTo>
                    <a:pt x="857" y="106"/>
                  </a:lnTo>
                  <a:lnTo>
                    <a:pt x="876" y="106"/>
                  </a:lnTo>
                  <a:lnTo>
                    <a:pt x="876" y="106"/>
                  </a:lnTo>
                  <a:close/>
                  <a:moveTo>
                    <a:pt x="805" y="99"/>
                  </a:moveTo>
                  <a:lnTo>
                    <a:pt x="803" y="116"/>
                  </a:lnTo>
                  <a:lnTo>
                    <a:pt x="784" y="113"/>
                  </a:lnTo>
                  <a:lnTo>
                    <a:pt x="786" y="97"/>
                  </a:lnTo>
                  <a:lnTo>
                    <a:pt x="805" y="99"/>
                  </a:lnTo>
                  <a:lnTo>
                    <a:pt x="805" y="99"/>
                  </a:lnTo>
                  <a:close/>
                  <a:moveTo>
                    <a:pt x="734" y="90"/>
                  </a:moveTo>
                  <a:lnTo>
                    <a:pt x="732" y="109"/>
                  </a:lnTo>
                  <a:lnTo>
                    <a:pt x="713" y="106"/>
                  </a:lnTo>
                  <a:lnTo>
                    <a:pt x="715" y="87"/>
                  </a:lnTo>
                  <a:lnTo>
                    <a:pt x="734" y="90"/>
                  </a:lnTo>
                  <a:lnTo>
                    <a:pt x="734" y="90"/>
                  </a:lnTo>
                  <a:close/>
                  <a:moveTo>
                    <a:pt x="661" y="80"/>
                  </a:moveTo>
                  <a:lnTo>
                    <a:pt x="659" y="99"/>
                  </a:lnTo>
                  <a:lnTo>
                    <a:pt x="642" y="97"/>
                  </a:lnTo>
                  <a:lnTo>
                    <a:pt x="644" y="78"/>
                  </a:lnTo>
                  <a:lnTo>
                    <a:pt x="661" y="80"/>
                  </a:lnTo>
                  <a:lnTo>
                    <a:pt x="661" y="80"/>
                  </a:lnTo>
                  <a:close/>
                  <a:moveTo>
                    <a:pt x="590" y="73"/>
                  </a:moveTo>
                  <a:lnTo>
                    <a:pt x="588" y="90"/>
                  </a:lnTo>
                  <a:lnTo>
                    <a:pt x="571" y="87"/>
                  </a:lnTo>
                  <a:lnTo>
                    <a:pt x="571" y="71"/>
                  </a:lnTo>
                  <a:lnTo>
                    <a:pt x="590" y="73"/>
                  </a:lnTo>
                  <a:lnTo>
                    <a:pt x="590" y="73"/>
                  </a:lnTo>
                  <a:close/>
                  <a:moveTo>
                    <a:pt x="519" y="64"/>
                  </a:moveTo>
                  <a:lnTo>
                    <a:pt x="517" y="80"/>
                  </a:lnTo>
                  <a:lnTo>
                    <a:pt x="498" y="78"/>
                  </a:lnTo>
                  <a:lnTo>
                    <a:pt x="500" y="61"/>
                  </a:lnTo>
                  <a:lnTo>
                    <a:pt x="519" y="64"/>
                  </a:lnTo>
                  <a:lnTo>
                    <a:pt x="519" y="64"/>
                  </a:lnTo>
                  <a:close/>
                  <a:moveTo>
                    <a:pt x="448" y="54"/>
                  </a:moveTo>
                  <a:lnTo>
                    <a:pt x="446" y="73"/>
                  </a:lnTo>
                  <a:lnTo>
                    <a:pt x="427" y="71"/>
                  </a:lnTo>
                  <a:lnTo>
                    <a:pt x="429" y="52"/>
                  </a:lnTo>
                  <a:lnTo>
                    <a:pt x="448" y="54"/>
                  </a:lnTo>
                  <a:lnTo>
                    <a:pt x="448" y="54"/>
                  </a:lnTo>
                  <a:close/>
                  <a:moveTo>
                    <a:pt x="375" y="45"/>
                  </a:moveTo>
                  <a:lnTo>
                    <a:pt x="373" y="64"/>
                  </a:lnTo>
                  <a:lnTo>
                    <a:pt x="356" y="61"/>
                  </a:lnTo>
                  <a:lnTo>
                    <a:pt x="359" y="43"/>
                  </a:lnTo>
                  <a:lnTo>
                    <a:pt x="375" y="45"/>
                  </a:lnTo>
                  <a:lnTo>
                    <a:pt x="375" y="45"/>
                  </a:lnTo>
                  <a:close/>
                  <a:moveTo>
                    <a:pt x="304" y="38"/>
                  </a:moveTo>
                  <a:lnTo>
                    <a:pt x="302" y="54"/>
                  </a:lnTo>
                  <a:lnTo>
                    <a:pt x="285" y="52"/>
                  </a:lnTo>
                  <a:lnTo>
                    <a:pt x="285" y="35"/>
                  </a:lnTo>
                  <a:lnTo>
                    <a:pt x="304" y="38"/>
                  </a:lnTo>
                  <a:lnTo>
                    <a:pt x="304" y="38"/>
                  </a:lnTo>
                  <a:close/>
                  <a:moveTo>
                    <a:pt x="233" y="28"/>
                  </a:moveTo>
                  <a:lnTo>
                    <a:pt x="231" y="47"/>
                  </a:lnTo>
                  <a:lnTo>
                    <a:pt x="212" y="45"/>
                  </a:lnTo>
                  <a:lnTo>
                    <a:pt x="214" y="26"/>
                  </a:lnTo>
                  <a:lnTo>
                    <a:pt x="233" y="28"/>
                  </a:lnTo>
                  <a:lnTo>
                    <a:pt x="233" y="28"/>
                  </a:lnTo>
                  <a:close/>
                  <a:moveTo>
                    <a:pt x="163" y="19"/>
                  </a:moveTo>
                  <a:lnTo>
                    <a:pt x="160" y="38"/>
                  </a:lnTo>
                  <a:lnTo>
                    <a:pt x="141" y="35"/>
                  </a:lnTo>
                  <a:lnTo>
                    <a:pt x="144" y="17"/>
                  </a:lnTo>
                  <a:lnTo>
                    <a:pt x="163" y="19"/>
                  </a:lnTo>
                  <a:lnTo>
                    <a:pt x="163" y="19"/>
                  </a:lnTo>
                  <a:close/>
                  <a:moveTo>
                    <a:pt x="89" y="12"/>
                  </a:moveTo>
                  <a:lnTo>
                    <a:pt x="87" y="28"/>
                  </a:lnTo>
                  <a:lnTo>
                    <a:pt x="70" y="26"/>
                  </a:lnTo>
                  <a:lnTo>
                    <a:pt x="73" y="9"/>
                  </a:lnTo>
                  <a:lnTo>
                    <a:pt x="89"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19" name="Freeform 535"/>
            <p:cNvSpPr>
              <a:spLocks noEditPoints="1"/>
            </p:cNvSpPr>
            <p:nvPr/>
          </p:nvSpPr>
          <p:spPr bwMode="auto">
            <a:xfrm>
              <a:off x="6126163" y="2098675"/>
              <a:ext cx="892175" cy="1114425"/>
            </a:xfrm>
            <a:custGeom>
              <a:avLst/>
              <a:gdLst>
                <a:gd name="T0" fmla="*/ 538 w 562"/>
                <a:gd name="T1" fmla="*/ 14 h 702"/>
                <a:gd name="T2" fmla="*/ 562 w 562"/>
                <a:gd name="T3" fmla="*/ 12 h 702"/>
                <a:gd name="T4" fmla="*/ 553 w 562"/>
                <a:gd name="T5" fmla="*/ 26 h 702"/>
                <a:gd name="T6" fmla="*/ 0 w 562"/>
                <a:gd name="T7" fmla="*/ 690 h 702"/>
                <a:gd name="T8" fmla="*/ 26 w 562"/>
                <a:gd name="T9" fmla="*/ 688 h 702"/>
                <a:gd name="T10" fmla="*/ 14 w 562"/>
                <a:gd name="T11" fmla="*/ 702 h 702"/>
                <a:gd name="T12" fmla="*/ 45 w 562"/>
                <a:gd name="T13" fmla="*/ 633 h 702"/>
                <a:gd name="T14" fmla="*/ 71 w 562"/>
                <a:gd name="T15" fmla="*/ 631 h 702"/>
                <a:gd name="T16" fmla="*/ 59 w 562"/>
                <a:gd name="T17" fmla="*/ 645 h 702"/>
                <a:gd name="T18" fmla="*/ 90 w 562"/>
                <a:gd name="T19" fmla="*/ 577 h 702"/>
                <a:gd name="T20" fmla="*/ 116 w 562"/>
                <a:gd name="T21" fmla="*/ 574 h 702"/>
                <a:gd name="T22" fmla="*/ 104 w 562"/>
                <a:gd name="T23" fmla="*/ 588 h 702"/>
                <a:gd name="T24" fmla="*/ 134 w 562"/>
                <a:gd name="T25" fmla="*/ 522 h 702"/>
                <a:gd name="T26" fmla="*/ 160 w 562"/>
                <a:gd name="T27" fmla="*/ 518 h 702"/>
                <a:gd name="T28" fmla="*/ 149 w 562"/>
                <a:gd name="T29" fmla="*/ 532 h 702"/>
                <a:gd name="T30" fmla="*/ 179 w 562"/>
                <a:gd name="T31" fmla="*/ 466 h 702"/>
                <a:gd name="T32" fmla="*/ 203 w 562"/>
                <a:gd name="T33" fmla="*/ 463 h 702"/>
                <a:gd name="T34" fmla="*/ 194 w 562"/>
                <a:gd name="T35" fmla="*/ 477 h 702"/>
                <a:gd name="T36" fmla="*/ 224 w 562"/>
                <a:gd name="T37" fmla="*/ 409 h 702"/>
                <a:gd name="T38" fmla="*/ 248 w 562"/>
                <a:gd name="T39" fmla="*/ 407 h 702"/>
                <a:gd name="T40" fmla="*/ 238 w 562"/>
                <a:gd name="T41" fmla="*/ 421 h 702"/>
                <a:gd name="T42" fmla="*/ 269 w 562"/>
                <a:gd name="T43" fmla="*/ 352 h 702"/>
                <a:gd name="T44" fmla="*/ 293 w 562"/>
                <a:gd name="T45" fmla="*/ 350 h 702"/>
                <a:gd name="T46" fmla="*/ 283 w 562"/>
                <a:gd name="T47" fmla="*/ 364 h 702"/>
                <a:gd name="T48" fmla="*/ 314 w 562"/>
                <a:gd name="T49" fmla="*/ 296 h 702"/>
                <a:gd name="T50" fmla="*/ 338 w 562"/>
                <a:gd name="T51" fmla="*/ 293 h 702"/>
                <a:gd name="T52" fmla="*/ 328 w 562"/>
                <a:gd name="T53" fmla="*/ 307 h 702"/>
                <a:gd name="T54" fmla="*/ 359 w 562"/>
                <a:gd name="T55" fmla="*/ 239 h 702"/>
                <a:gd name="T56" fmla="*/ 383 w 562"/>
                <a:gd name="T57" fmla="*/ 236 h 702"/>
                <a:gd name="T58" fmla="*/ 373 w 562"/>
                <a:gd name="T59" fmla="*/ 251 h 702"/>
                <a:gd name="T60" fmla="*/ 404 w 562"/>
                <a:gd name="T61" fmla="*/ 184 h 702"/>
                <a:gd name="T62" fmla="*/ 427 w 562"/>
                <a:gd name="T63" fmla="*/ 180 h 702"/>
                <a:gd name="T64" fmla="*/ 418 w 562"/>
                <a:gd name="T65" fmla="*/ 194 h 702"/>
                <a:gd name="T66" fmla="*/ 449 w 562"/>
                <a:gd name="T67" fmla="*/ 128 h 702"/>
                <a:gd name="T68" fmla="*/ 472 w 562"/>
                <a:gd name="T69" fmla="*/ 123 h 702"/>
                <a:gd name="T70" fmla="*/ 463 w 562"/>
                <a:gd name="T71" fmla="*/ 137 h 702"/>
                <a:gd name="T72" fmla="*/ 494 w 562"/>
                <a:gd name="T73" fmla="*/ 71 h 702"/>
                <a:gd name="T74" fmla="*/ 517 w 562"/>
                <a:gd name="T75" fmla="*/ 69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2" h="702">
                  <a:moveTo>
                    <a:pt x="553" y="26"/>
                  </a:moveTo>
                  <a:lnTo>
                    <a:pt x="538" y="14"/>
                  </a:lnTo>
                  <a:lnTo>
                    <a:pt x="548" y="0"/>
                  </a:lnTo>
                  <a:lnTo>
                    <a:pt x="562" y="12"/>
                  </a:lnTo>
                  <a:lnTo>
                    <a:pt x="553" y="26"/>
                  </a:lnTo>
                  <a:lnTo>
                    <a:pt x="553" y="26"/>
                  </a:lnTo>
                  <a:close/>
                  <a:moveTo>
                    <a:pt x="14" y="702"/>
                  </a:moveTo>
                  <a:lnTo>
                    <a:pt x="0" y="690"/>
                  </a:lnTo>
                  <a:lnTo>
                    <a:pt x="12" y="676"/>
                  </a:lnTo>
                  <a:lnTo>
                    <a:pt x="26" y="688"/>
                  </a:lnTo>
                  <a:lnTo>
                    <a:pt x="14" y="702"/>
                  </a:lnTo>
                  <a:lnTo>
                    <a:pt x="14" y="702"/>
                  </a:lnTo>
                  <a:close/>
                  <a:moveTo>
                    <a:pt x="59" y="645"/>
                  </a:moveTo>
                  <a:lnTo>
                    <a:pt x="45" y="633"/>
                  </a:lnTo>
                  <a:lnTo>
                    <a:pt x="57" y="619"/>
                  </a:lnTo>
                  <a:lnTo>
                    <a:pt x="71" y="631"/>
                  </a:lnTo>
                  <a:lnTo>
                    <a:pt x="59" y="645"/>
                  </a:lnTo>
                  <a:lnTo>
                    <a:pt x="59" y="645"/>
                  </a:lnTo>
                  <a:close/>
                  <a:moveTo>
                    <a:pt x="104" y="588"/>
                  </a:moveTo>
                  <a:lnTo>
                    <a:pt x="90" y="577"/>
                  </a:lnTo>
                  <a:lnTo>
                    <a:pt x="101" y="565"/>
                  </a:lnTo>
                  <a:lnTo>
                    <a:pt x="116" y="574"/>
                  </a:lnTo>
                  <a:lnTo>
                    <a:pt x="104" y="588"/>
                  </a:lnTo>
                  <a:lnTo>
                    <a:pt x="104" y="588"/>
                  </a:lnTo>
                  <a:close/>
                  <a:moveTo>
                    <a:pt x="149" y="532"/>
                  </a:moveTo>
                  <a:lnTo>
                    <a:pt x="134" y="522"/>
                  </a:lnTo>
                  <a:lnTo>
                    <a:pt x="146" y="508"/>
                  </a:lnTo>
                  <a:lnTo>
                    <a:pt x="160" y="518"/>
                  </a:lnTo>
                  <a:lnTo>
                    <a:pt x="149" y="532"/>
                  </a:lnTo>
                  <a:lnTo>
                    <a:pt x="149" y="532"/>
                  </a:lnTo>
                  <a:close/>
                  <a:moveTo>
                    <a:pt x="194" y="477"/>
                  </a:moveTo>
                  <a:lnTo>
                    <a:pt x="179" y="466"/>
                  </a:lnTo>
                  <a:lnTo>
                    <a:pt x="191" y="451"/>
                  </a:lnTo>
                  <a:lnTo>
                    <a:pt x="203" y="463"/>
                  </a:lnTo>
                  <a:lnTo>
                    <a:pt x="194" y="477"/>
                  </a:lnTo>
                  <a:lnTo>
                    <a:pt x="194" y="477"/>
                  </a:lnTo>
                  <a:close/>
                  <a:moveTo>
                    <a:pt x="238" y="421"/>
                  </a:moveTo>
                  <a:lnTo>
                    <a:pt x="224" y="409"/>
                  </a:lnTo>
                  <a:lnTo>
                    <a:pt x="236" y="395"/>
                  </a:lnTo>
                  <a:lnTo>
                    <a:pt x="248" y="407"/>
                  </a:lnTo>
                  <a:lnTo>
                    <a:pt x="238" y="421"/>
                  </a:lnTo>
                  <a:lnTo>
                    <a:pt x="238" y="421"/>
                  </a:lnTo>
                  <a:close/>
                  <a:moveTo>
                    <a:pt x="283" y="364"/>
                  </a:moveTo>
                  <a:lnTo>
                    <a:pt x="269" y="352"/>
                  </a:lnTo>
                  <a:lnTo>
                    <a:pt x="279" y="338"/>
                  </a:lnTo>
                  <a:lnTo>
                    <a:pt x="293" y="350"/>
                  </a:lnTo>
                  <a:lnTo>
                    <a:pt x="283" y="364"/>
                  </a:lnTo>
                  <a:lnTo>
                    <a:pt x="283" y="364"/>
                  </a:lnTo>
                  <a:close/>
                  <a:moveTo>
                    <a:pt x="328" y="307"/>
                  </a:moveTo>
                  <a:lnTo>
                    <a:pt x="314" y="296"/>
                  </a:lnTo>
                  <a:lnTo>
                    <a:pt x="323" y="281"/>
                  </a:lnTo>
                  <a:lnTo>
                    <a:pt x="338" y="293"/>
                  </a:lnTo>
                  <a:lnTo>
                    <a:pt x="328" y="307"/>
                  </a:lnTo>
                  <a:lnTo>
                    <a:pt x="328" y="307"/>
                  </a:lnTo>
                  <a:close/>
                  <a:moveTo>
                    <a:pt x="373" y="251"/>
                  </a:moveTo>
                  <a:lnTo>
                    <a:pt x="359" y="239"/>
                  </a:lnTo>
                  <a:lnTo>
                    <a:pt x="368" y="225"/>
                  </a:lnTo>
                  <a:lnTo>
                    <a:pt x="383" y="236"/>
                  </a:lnTo>
                  <a:lnTo>
                    <a:pt x="373" y="251"/>
                  </a:lnTo>
                  <a:lnTo>
                    <a:pt x="373" y="251"/>
                  </a:lnTo>
                  <a:close/>
                  <a:moveTo>
                    <a:pt x="418" y="194"/>
                  </a:moveTo>
                  <a:lnTo>
                    <a:pt x="404" y="184"/>
                  </a:lnTo>
                  <a:lnTo>
                    <a:pt x="413" y="170"/>
                  </a:lnTo>
                  <a:lnTo>
                    <a:pt x="427" y="180"/>
                  </a:lnTo>
                  <a:lnTo>
                    <a:pt x="418" y="194"/>
                  </a:lnTo>
                  <a:lnTo>
                    <a:pt x="418" y="194"/>
                  </a:lnTo>
                  <a:close/>
                  <a:moveTo>
                    <a:pt x="463" y="137"/>
                  </a:moveTo>
                  <a:lnTo>
                    <a:pt x="449" y="128"/>
                  </a:lnTo>
                  <a:lnTo>
                    <a:pt x="458" y="114"/>
                  </a:lnTo>
                  <a:lnTo>
                    <a:pt x="472" y="123"/>
                  </a:lnTo>
                  <a:lnTo>
                    <a:pt x="463" y="137"/>
                  </a:lnTo>
                  <a:lnTo>
                    <a:pt x="463" y="137"/>
                  </a:lnTo>
                  <a:close/>
                  <a:moveTo>
                    <a:pt x="508" y="83"/>
                  </a:moveTo>
                  <a:lnTo>
                    <a:pt x="494" y="71"/>
                  </a:lnTo>
                  <a:lnTo>
                    <a:pt x="503" y="57"/>
                  </a:lnTo>
                  <a:lnTo>
                    <a:pt x="517" y="69"/>
                  </a:lnTo>
                  <a:lnTo>
                    <a:pt x="508" y="8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0" name="Freeform 536"/>
            <p:cNvSpPr>
              <a:spLocks noEditPoints="1"/>
            </p:cNvSpPr>
            <p:nvPr/>
          </p:nvSpPr>
          <p:spPr bwMode="auto">
            <a:xfrm>
              <a:off x="6230938" y="1341438"/>
              <a:ext cx="773113" cy="738188"/>
            </a:xfrm>
            <a:custGeom>
              <a:avLst/>
              <a:gdLst>
                <a:gd name="T0" fmla="*/ 463 w 487"/>
                <a:gd name="T1" fmla="*/ 454 h 465"/>
                <a:gd name="T2" fmla="*/ 475 w 487"/>
                <a:gd name="T3" fmla="*/ 439 h 465"/>
                <a:gd name="T4" fmla="*/ 487 w 487"/>
                <a:gd name="T5" fmla="*/ 454 h 465"/>
                <a:gd name="T6" fmla="*/ 475 w 487"/>
                <a:gd name="T7" fmla="*/ 465 h 465"/>
                <a:gd name="T8" fmla="*/ 463 w 487"/>
                <a:gd name="T9" fmla="*/ 454 h 465"/>
                <a:gd name="T10" fmla="*/ 463 w 487"/>
                <a:gd name="T11" fmla="*/ 454 h 465"/>
                <a:gd name="T12" fmla="*/ 0 w 487"/>
                <a:gd name="T13" fmla="*/ 14 h 465"/>
                <a:gd name="T14" fmla="*/ 5 w 487"/>
                <a:gd name="T15" fmla="*/ 19 h 465"/>
                <a:gd name="T16" fmla="*/ 19 w 487"/>
                <a:gd name="T17" fmla="*/ 7 h 465"/>
                <a:gd name="T18" fmla="*/ 14 w 487"/>
                <a:gd name="T19" fmla="*/ 0 h 465"/>
                <a:gd name="T20" fmla="*/ 0 w 487"/>
                <a:gd name="T21" fmla="*/ 14 h 465"/>
                <a:gd name="T22" fmla="*/ 0 w 487"/>
                <a:gd name="T23" fmla="*/ 14 h 465"/>
                <a:gd name="T24" fmla="*/ 45 w 487"/>
                <a:gd name="T25" fmla="*/ 57 h 465"/>
                <a:gd name="T26" fmla="*/ 57 w 487"/>
                <a:gd name="T27" fmla="*/ 43 h 465"/>
                <a:gd name="T28" fmla="*/ 71 w 487"/>
                <a:gd name="T29" fmla="*/ 57 h 465"/>
                <a:gd name="T30" fmla="*/ 59 w 487"/>
                <a:gd name="T31" fmla="*/ 69 h 465"/>
                <a:gd name="T32" fmla="*/ 45 w 487"/>
                <a:gd name="T33" fmla="*/ 57 h 465"/>
                <a:gd name="T34" fmla="*/ 45 w 487"/>
                <a:gd name="T35" fmla="*/ 57 h 465"/>
                <a:gd name="T36" fmla="*/ 97 w 487"/>
                <a:gd name="T37" fmla="*/ 106 h 465"/>
                <a:gd name="T38" fmla="*/ 109 w 487"/>
                <a:gd name="T39" fmla="*/ 92 h 465"/>
                <a:gd name="T40" fmla="*/ 123 w 487"/>
                <a:gd name="T41" fmla="*/ 106 h 465"/>
                <a:gd name="T42" fmla="*/ 111 w 487"/>
                <a:gd name="T43" fmla="*/ 118 h 465"/>
                <a:gd name="T44" fmla="*/ 97 w 487"/>
                <a:gd name="T45" fmla="*/ 106 h 465"/>
                <a:gd name="T46" fmla="*/ 97 w 487"/>
                <a:gd name="T47" fmla="*/ 106 h 465"/>
                <a:gd name="T48" fmla="*/ 149 w 487"/>
                <a:gd name="T49" fmla="*/ 156 h 465"/>
                <a:gd name="T50" fmla="*/ 161 w 487"/>
                <a:gd name="T51" fmla="*/ 142 h 465"/>
                <a:gd name="T52" fmla="*/ 175 w 487"/>
                <a:gd name="T53" fmla="*/ 156 h 465"/>
                <a:gd name="T54" fmla="*/ 163 w 487"/>
                <a:gd name="T55" fmla="*/ 168 h 465"/>
                <a:gd name="T56" fmla="*/ 149 w 487"/>
                <a:gd name="T57" fmla="*/ 156 h 465"/>
                <a:gd name="T58" fmla="*/ 149 w 487"/>
                <a:gd name="T59" fmla="*/ 156 h 465"/>
                <a:gd name="T60" fmla="*/ 201 w 487"/>
                <a:gd name="T61" fmla="*/ 206 h 465"/>
                <a:gd name="T62" fmla="*/ 213 w 487"/>
                <a:gd name="T63" fmla="*/ 191 h 465"/>
                <a:gd name="T64" fmla="*/ 227 w 487"/>
                <a:gd name="T65" fmla="*/ 206 h 465"/>
                <a:gd name="T66" fmla="*/ 215 w 487"/>
                <a:gd name="T67" fmla="*/ 217 h 465"/>
                <a:gd name="T68" fmla="*/ 201 w 487"/>
                <a:gd name="T69" fmla="*/ 206 h 465"/>
                <a:gd name="T70" fmla="*/ 201 w 487"/>
                <a:gd name="T71" fmla="*/ 206 h 465"/>
                <a:gd name="T72" fmla="*/ 253 w 487"/>
                <a:gd name="T73" fmla="*/ 255 h 465"/>
                <a:gd name="T74" fmla="*/ 267 w 487"/>
                <a:gd name="T75" fmla="*/ 241 h 465"/>
                <a:gd name="T76" fmla="*/ 279 w 487"/>
                <a:gd name="T77" fmla="*/ 255 h 465"/>
                <a:gd name="T78" fmla="*/ 267 w 487"/>
                <a:gd name="T79" fmla="*/ 267 h 465"/>
                <a:gd name="T80" fmla="*/ 253 w 487"/>
                <a:gd name="T81" fmla="*/ 255 h 465"/>
                <a:gd name="T82" fmla="*/ 253 w 487"/>
                <a:gd name="T83" fmla="*/ 255 h 465"/>
                <a:gd name="T84" fmla="*/ 305 w 487"/>
                <a:gd name="T85" fmla="*/ 305 h 465"/>
                <a:gd name="T86" fmla="*/ 319 w 487"/>
                <a:gd name="T87" fmla="*/ 291 h 465"/>
                <a:gd name="T88" fmla="*/ 331 w 487"/>
                <a:gd name="T89" fmla="*/ 305 h 465"/>
                <a:gd name="T90" fmla="*/ 319 w 487"/>
                <a:gd name="T91" fmla="*/ 317 h 465"/>
                <a:gd name="T92" fmla="*/ 305 w 487"/>
                <a:gd name="T93" fmla="*/ 305 h 465"/>
                <a:gd name="T94" fmla="*/ 305 w 487"/>
                <a:gd name="T95" fmla="*/ 305 h 465"/>
                <a:gd name="T96" fmla="*/ 357 w 487"/>
                <a:gd name="T97" fmla="*/ 354 h 465"/>
                <a:gd name="T98" fmla="*/ 371 w 487"/>
                <a:gd name="T99" fmla="*/ 340 h 465"/>
                <a:gd name="T100" fmla="*/ 383 w 487"/>
                <a:gd name="T101" fmla="*/ 354 h 465"/>
                <a:gd name="T102" fmla="*/ 371 w 487"/>
                <a:gd name="T103" fmla="*/ 366 h 465"/>
                <a:gd name="T104" fmla="*/ 357 w 487"/>
                <a:gd name="T105" fmla="*/ 354 h 465"/>
                <a:gd name="T106" fmla="*/ 357 w 487"/>
                <a:gd name="T107" fmla="*/ 354 h 465"/>
                <a:gd name="T108" fmla="*/ 409 w 487"/>
                <a:gd name="T109" fmla="*/ 404 h 465"/>
                <a:gd name="T110" fmla="*/ 423 w 487"/>
                <a:gd name="T111" fmla="*/ 390 h 465"/>
                <a:gd name="T112" fmla="*/ 435 w 487"/>
                <a:gd name="T113" fmla="*/ 404 h 465"/>
                <a:gd name="T114" fmla="*/ 423 w 487"/>
                <a:gd name="T115" fmla="*/ 416 h 465"/>
                <a:gd name="T116" fmla="*/ 409 w 487"/>
                <a:gd name="T117" fmla="*/ 404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7" h="465">
                  <a:moveTo>
                    <a:pt x="463" y="454"/>
                  </a:moveTo>
                  <a:lnTo>
                    <a:pt x="475" y="439"/>
                  </a:lnTo>
                  <a:lnTo>
                    <a:pt x="487" y="454"/>
                  </a:lnTo>
                  <a:lnTo>
                    <a:pt x="475" y="465"/>
                  </a:lnTo>
                  <a:lnTo>
                    <a:pt x="463" y="454"/>
                  </a:lnTo>
                  <a:lnTo>
                    <a:pt x="463" y="454"/>
                  </a:lnTo>
                  <a:close/>
                  <a:moveTo>
                    <a:pt x="0" y="14"/>
                  </a:moveTo>
                  <a:lnTo>
                    <a:pt x="5" y="19"/>
                  </a:lnTo>
                  <a:lnTo>
                    <a:pt x="19" y="7"/>
                  </a:lnTo>
                  <a:lnTo>
                    <a:pt x="14" y="0"/>
                  </a:lnTo>
                  <a:lnTo>
                    <a:pt x="0" y="14"/>
                  </a:lnTo>
                  <a:lnTo>
                    <a:pt x="0" y="14"/>
                  </a:lnTo>
                  <a:close/>
                  <a:moveTo>
                    <a:pt x="45" y="57"/>
                  </a:moveTo>
                  <a:lnTo>
                    <a:pt x="57" y="43"/>
                  </a:lnTo>
                  <a:lnTo>
                    <a:pt x="71" y="57"/>
                  </a:lnTo>
                  <a:lnTo>
                    <a:pt x="59" y="69"/>
                  </a:lnTo>
                  <a:lnTo>
                    <a:pt x="45" y="57"/>
                  </a:lnTo>
                  <a:lnTo>
                    <a:pt x="45" y="57"/>
                  </a:lnTo>
                  <a:close/>
                  <a:moveTo>
                    <a:pt x="97" y="106"/>
                  </a:moveTo>
                  <a:lnTo>
                    <a:pt x="109" y="92"/>
                  </a:lnTo>
                  <a:lnTo>
                    <a:pt x="123" y="106"/>
                  </a:lnTo>
                  <a:lnTo>
                    <a:pt x="111" y="118"/>
                  </a:lnTo>
                  <a:lnTo>
                    <a:pt x="97" y="106"/>
                  </a:lnTo>
                  <a:lnTo>
                    <a:pt x="97" y="106"/>
                  </a:lnTo>
                  <a:close/>
                  <a:moveTo>
                    <a:pt x="149" y="156"/>
                  </a:moveTo>
                  <a:lnTo>
                    <a:pt x="161" y="142"/>
                  </a:lnTo>
                  <a:lnTo>
                    <a:pt x="175" y="156"/>
                  </a:lnTo>
                  <a:lnTo>
                    <a:pt x="163" y="168"/>
                  </a:lnTo>
                  <a:lnTo>
                    <a:pt x="149" y="156"/>
                  </a:lnTo>
                  <a:lnTo>
                    <a:pt x="149" y="156"/>
                  </a:lnTo>
                  <a:close/>
                  <a:moveTo>
                    <a:pt x="201" y="206"/>
                  </a:moveTo>
                  <a:lnTo>
                    <a:pt x="213" y="191"/>
                  </a:lnTo>
                  <a:lnTo>
                    <a:pt x="227" y="206"/>
                  </a:lnTo>
                  <a:lnTo>
                    <a:pt x="215" y="217"/>
                  </a:lnTo>
                  <a:lnTo>
                    <a:pt x="201" y="206"/>
                  </a:lnTo>
                  <a:lnTo>
                    <a:pt x="201" y="206"/>
                  </a:lnTo>
                  <a:close/>
                  <a:moveTo>
                    <a:pt x="253" y="255"/>
                  </a:moveTo>
                  <a:lnTo>
                    <a:pt x="267" y="241"/>
                  </a:lnTo>
                  <a:lnTo>
                    <a:pt x="279" y="255"/>
                  </a:lnTo>
                  <a:lnTo>
                    <a:pt x="267" y="267"/>
                  </a:lnTo>
                  <a:lnTo>
                    <a:pt x="253" y="255"/>
                  </a:lnTo>
                  <a:lnTo>
                    <a:pt x="253" y="255"/>
                  </a:lnTo>
                  <a:close/>
                  <a:moveTo>
                    <a:pt x="305" y="305"/>
                  </a:moveTo>
                  <a:lnTo>
                    <a:pt x="319" y="291"/>
                  </a:lnTo>
                  <a:lnTo>
                    <a:pt x="331" y="305"/>
                  </a:lnTo>
                  <a:lnTo>
                    <a:pt x="319" y="317"/>
                  </a:lnTo>
                  <a:lnTo>
                    <a:pt x="305" y="305"/>
                  </a:lnTo>
                  <a:lnTo>
                    <a:pt x="305" y="305"/>
                  </a:lnTo>
                  <a:close/>
                  <a:moveTo>
                    <a:pt x="357" y="354"/>
                  </a:moveTo>
                  <a:lnTo>
                    <a:pt x="371" y="340"/>
                  </a:lnTo>
                  <a:lnTo>
                    <a:pt x="383" y="354"/>
                  </a:lnTo>
                  <a:lnTo>
                    <a:pt x="371" y="366"/>
                  </a:lnTo>
                  <a:lnTo>
                    <a:pt x="357" y="354"/>
                  </a:lnTo>
                  <a:lnTo>
                    <a:pt x="357" y="354"/>
                  </a:lnTo>
                  <a:close/>
                  <a:moveTo>
                    <a:pt x="409" y="404"/>
                  </a:moveTo>
                  <a:lnTo>
                    <a:pt x="423" y="390"/>
                  </a:lnTo>
                  <a:lnTo>
                    <a:pt x="435" y="404"/>
                  </a:lnTo>
                  <a:lnTo>
                    <a:pt x="423" y="416"/>
                  </a:lnTo>
                  <a:lnTo>
                    <a:pt x="409" y="40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1" name="Freeform 537"/>
            <p:cNvSpPr>
              <a:spLocks noEditPoints="1"/>
            </p:cNvSpPr>
            <p:nvPr/>
          </p:nvSpPr>
          <p:spPr bwMode="auto">
            <a:xfrm>
              <a:off x="5259388" y="1341438"/>
              <a:ext cx="985838" cy="385763"/>
            </a:xfrm>
            <a:custGeom>
              <a:avLst/>
              <a:gdLst>
                <a:gd name="T0" fmla="*/ 17 w 621"/>
                <a:gd name="T1" fmla="*/ 220 h 243"/>
                <a:gd name="T2" fmla="*/ 24 w 621"/>
                <a:gd name="T3" fmla="*/ 236 h 243"/>
                <a:gd name="T4" fmla="*/ 7 w 621"/>
                <a:gd name="T5" fmla="*/ 243 h 243"/>
                <a:gd name="T6" fmla="*/ 0 w 621"/>
                <a:gd name="T7" fmla="*/ 224 h 243"/>
                <a:gd name="T8" fmla="*/ 17 w 621"/>
                <a:gd name="T9" fmla="*/ 220 h 243"/>
                <a:gd name="T10" fmla="*/ 17 w 621"/>
                <a:gd name="T11" fmla="*/ 220 h 243"/>
                <a:gd name="T12" fmla="*/ 617 w 621"/>
                <a:gd name="T13" fmla="*/ 0 h 243"/>
                <a:gd name="T14" fmla="*/ 610 w 621"/>
                <a:gd name="T15" fmla="*/ 2 h 243"/>
                <a:gd name="T16" fmla="*/ 614 w 621"/>
                <a:gd name="T17" fmla="*/ 19 h 243"/>
                <a:gd name="T18" fmla="*/ 621 w 621"/>
                <a:gd name="T19" fmla="*/ 17 h 243"/>
                <a:gd name="T20" fmla="*/ 617 w 621"/>
                <a:gd name="T21" fmla="*/ 0 h 243"/>
                <a:gd name="T22" fmla="*/ 617 w 621"/>
                <a:gd name="T23" fmla="*/ 0 h 243"/>
                <a:gd name="T24" fmla="*/ 558 w 621"/>
                <a:gd name="T25" fmla="*/ 21 h 243"/>
                <a:gd name="T26" fmla="*/ 565 w 621"/>
                <a:gd name="T27" fmla="*/ 38 h 243"/>
                <a:gd name="T28" fmla="*/ 548 w 621"/>
                <a:gd name="T29" fmla="*/ 43 h 243"/>
                <a:gd name="T30" fmla="*/ 541 w 621"/>
                <a:gd name="T31" fmla="*/ 26 h 243"/>
                <a:gd name="T32" fmla="*/ 558 w 621"/>
                <a:gd name="T33" fmla="*/ 21 h 243"/>
                <a:gd name="T34" fmla="*/ 558 w 621"/>
                <a:gd name="T35" fmla="*/ 21 h 243"/>
                <a:gd name="T36" fmla="*/ 492 w 621"/>
                <a:gd name="T37" fmla="*/ 45 h 243"/>
                <a:gd name="T38" fmla="*/ 496 w 621"/>
                <a:gd name="T39" fmla="*/ 62 h 243"/>
                <a:gd name="T40" fmla="*/ 480 w 621"/>
                <a:gd name="T41" fmla="*/ 69 h 243"/>
                <a:gd name="T42" fmla="*/ 475 w 621"/>
                <a:gd name="T43" fmla="*/ 52 h 243"/>
                <a:gd name="T44" fmla="*/ 492 w 621"/>
                <a:gd name="T45" fmla="*/ 45 h 243"/>
                <a:gd name="T46" fmla="*/ 492 w 621"/>
                <a:gd name="T47" fmla="*/ 45 h 243"/>
                <a:gd name="T48" fmla="*/ 423 w 621"/>
                <a:gd name="T49" fmla="*/ 71 h 243"/>
                <a:gd name="T50" fmla="*/ 430 w 621"/>
                <a:gd name="T51" fmla="*/ 87 h 243"/>
                <a:gd name="T52" fmla="*/ 414 w 621"/>
                <a:gd name="T53" fmla="*/ 92 h 243"/>
                <a:gd name="T54" fmla="*/ 407 w 621"/>
                <a:gd name="T55" fmla="*/ 76 h 243"/>
                <a:gd name="T56" fmla="*/ 423 w 621"/>
                <a:gd name="T57" fmla="*/ 71 h 243"/>
                <a:gd name="T58" fmla="*/ 423 w 621"/>
                <a:gd name="T59" fmla="*/ 71 h 243"/>
                <a:gd name="T60" fmla="*/ 355 w 621"/>
                <a:gd name="T61" fmla="*/ 95 h 243"/>
                <a:gd name="T62" fmla="*/ 362 w 621"/>
                <a:gd name="T63" fmla="*/ 111 h 243"/>
                <a:gd name="T64" fmla="*/ 345 w 621"/>
                <a:gd name="T65" fmla="*/ 118 h 243"/>
                <a:gd name="T66" fmla="*/ 338 w 621"/>
                <a:gd name="T67" fmla="*/ 102 h 243"/>
                <a:gd name="T68" fmla="*/ 355 w 621"/>
                <a:gd name="T69" fmla="*/ 95 h 243"/>
                <a:gd name="T70" fmla="*/ 355 w 621"/>
                <a:gd name="T71" fmla="*/ 95 h 243"/>
                <a:gd name="T72" fmla="*/ 288 w 621"/>
                <a:gd name="T73" fmla="*/ 121 h 243"/>
                <a:gd name="T74" fmla="*/ 293 w 621"/>
                <a:gd name="T75" fmla="*/ 137 h 243"/>
                <a:gd name="T76" fmla="*/ 277 w 621"/>
                <a:gd name="T77" fmla="*/ 142 h 243"/>
                <a:gd name="T78" fmla="*/ 272 w 621"/>
                <a:gd name="T79" fmla="*/ 125 h 243"/>
                <a:gd name="T80" fmla="*/ 288 w 621"/>
                <a:gd name="T81" fmla="*/ 121 h 243"/>
                <a:gd name="T82" fmla="*/ 288 w 621"/>
                <a:gd name="T83" fmla="*/ 121 h 243"/>
                <a:gd name="T84" fmla="*/ 220 w 621"/>
                <a:gd name="T85" fmla="*/ 144 h 243"/>
                <a:gd name="T86" fmla="*/ 227 w 621"/>
                <a:gd name="T87" fmla="*/ 161 h 243"/>
                <a:gd name="T88" fmla="*/ 210 w 621"/>
                <a:gd name="T89" fmla="*/ 168 h 243"/>
                <a:gd name="T90" fmla="*/ 203 w 621"/>
                <a:gd name="T91" fmla="*/ 151 h 243"/>
                <a:gd name="T92" fmla="*/ 220 w 621"/>
                <a:gd name="T93" fmla="*/ 144 h 243"/>
                <a:gd name="T94" fmla="*/ 220 w 621"/>
                <a:gd name="T95" fmla="*/ 144 h 243"/>
                <a:gd name="T96" fmla="*/ 154 w 621"/>
                <a:gd name="T97" fmla="*/ 170 h 243"/>
                <a:gd name="T98" fmla="*/ 159 w 621"/>
                <a:gd name="T99" fmla="*/ 187 h 243"/>
                <a:gd name="T100" fmla="*/ 142 w 621"/>
                <a:gd name="T101" fmla="*/ 194 h 243"/>
                <a:gd name="T102" fmla="*/ 137 w 621"/>
                <a:gd name="T103" fmla="*/ 175 h 243"/>
                <a:gd name="T104" fmla="*/ 154 w 621"/>
                <a:gd name="T105" fmla="*/ 170 h 243"/>
                <a:gd name="T106" fmla="*/ 154 w 621"/>
                <a:gd name="T107" fmla="*/ 170 h 243"/>
                <a:gd name="T108" fmla="*/ 85 w 621"/>
                <a:gd name="T109" fmla="*/ 194 h 243"/>
                <a:gd name="T110" fmla="*/ 92 w 621"/>
                <a:gd name="T111" fmla="*/ 210 h 243"/>
                <a:gd name="T112" fmla="*/ 76 w 621"/>
                <a:gd name="T113" fmla="*/ 217 h 243"/>
                <a:gd name="T114" fmla="*/ 69 w 621"/>
                <a:gd name="T115" fmla="*/ 201 h 243"/>
                <a:gd name="T116" fmla="*/ 85 w 621"/>
                <a:gd name="T117" fmla="*/ 19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1" h="243">
                  <a:moveTo>
                    <a:pt x="17" y="220"/>
                  </a:moveTo>
                  <a:lnTo>
                    <a:pt x="24" y="236"/>
                  </a:lnTo>
                  <a:lnTo>
                    <a:pt x="7" y="243"/>
                  </a:lnTo>
                  <a:lnTo>
                    <a:pt x="0" y="224"/>
                  </a:lnTo>
                  <a:lnTo>
                    <a:pt x="17" y="220"/>
                  </a:lnTo>
                  <a:lnTo>
                    <a:pt x="17" y="220"/>
                  </a:lnTo>
                  <a:close/>
                  <a:moveTo>
                    <a:pt x="617" y="0"/>
                  </a:moveTo>
                  <a:lnTo>
                    <a:pt x="610" y="2"/>
                  </a:lnTo>
                  <a:lnTo>
                    <a:pt x="614" y="19"/>
                  </a:lnTo>
                  <a:lnTo>
                    <a:pt x="621" y="17"/>
                  </a:lnTo>
                  <a:lnTo>
                    <a:pt x="617" y="0"/>
                  </a:lnTo>
                  <a:lnTo>
                    <a:pt x="617" y="0"/>
                  </a:lnTo>
                  <a:close/>
                  <a:moveTo>
                    <a:pt x="558" y="21"/>
                  </a:moveTo>
                  <a:lnTo>
                    <a:pt x="565" y="38"/>
                  </a:lnTo>
                  <a:lnTo>
                    <a:pt x="548" y="43"/>
                  </a:lnTo>
                  <a:lnTo>
                    <a:pt x="541" y="26"/>
                  </a:lnTo>
                  <a:lnTo>
                    <a:pt x="558" y="21"/>
                  </a:lnTo>
                  <a:lnTo>
                    <a:pt x="558" y="21"/>
                  </a:lnTo>
                  <a:close/>
                  <a:moveTo>
                    <a:pt x="492" y="45"/>
                  </a:moveTo>
                  <a:lnTo>
                    <a:pt x="496" y="62"/>
                  </a:lnTo>
                  <a:lnTo>
                    <a:pt x="480" y="69"/>
                  </a:lnTo>
                  <a:lnTo>
                    <a:pt x="475" y="52"/>
                  </a:lnTo>
                  <a:lnTo>
                    <a:pt x="492" y="45"/>
                  </a:lnTo>
                  <a:lnTo>
                    <a:pt x="492" y="45"/>
                  </a:lnTo>
                  <a:close/>
                  <a:moveTo>
                    <a:pt x="423" y="71"/>
                  </a:moveTo>
                  <a:lnTo>
                    <a:pt x="430" y="87"/>
                  </a:lnTo>
                  <a:lnTo>
                    <a:pt x="414" y="92"/>
                  </a:lnTo>
                  <a:lnTo>
                    <a:pt x="407" y="76"/>
                  </a:lnTo>
                  <a:lnTo>
                    <a:pt x="423" y="71"/>
                  </a:lnTo>
                  <a:lnTo>
                    <a:pt x="423" y="71"/>
                  </a:lnTo>
                  <a:close/>
                  <a:moveTo>
                    <a:pt x="355" y="95"/>
                  </a:moveTo>
                  <a:lnTo>
                    <a:pt x="362" y="111"/>
                  </a:lnTo>
                  <a:lnTo>
                    <a:pt x="345" y="118"/>
                  </a:lnTo>
                  <a:lnTo>
                    <a:pt x="338" y="102"/>
                  </a:lnTo>
                  <a:lnTo>
                    <a:pt x="355" y="95"/>
                  </a:lnTo>
                  <a:lnTo>
                    <a:pt x="355" y="95"/>
                  </a:lnTo>
                  <a:close/>
                  <a:moveTo>
                    <a:pt x="288" y="121"/>
                  </a:moveTo>
                  <a:lnTo>
                    <a:pt x="293" y="137"/>
                  </a:lnTo>
                  <a:lnTo>
                    <a:pt x="277" y="142"/>
                  </a:lnTo>
                  <a:lnTo>
                    <a:pt x="272" y="125"/>
                  </a:lnTo>
                  <a:lnTo>
                    <a:pt x="288" y="121"/>
                  </a:lnTo>
                  <a:lnTo>
                    <a:pt x="288" y="121"/>
                  </a:lnTo>
                  <a:close/>
                  <a:moveTo>
                    <a:pt x="220" y="144"/>
                  </a:moveTo>
                  <a:lnTo>
                    <a:pt x="227" y="161"/>
                  </a:lnTo>
                  <a:lnTo>
                    <a:pt x="210" y="168"/>
                  </a:lnTo>
                  <a:lnTo>
                    <a:pt x="203" y="151"/>
                  </a:lnTo>
                  <a:lnTo>
                    <a:pt x="220" y="144"/>
                  </a:lnTo>
                  <a:lnTo>
                    <a:pt x="220" y="144"/>
                  </a:lnTo>
                  <a:close/>
                  <a:moveTo>
                    <a:pt x="154" y="170"/>
                  </a:moveTo>
                  <a:lnTo>
                    <a:pt x="159" y="187"/>
                  </a:lnTo>
                  <a:lnTo>
                    <a:pt x="142" y="194"/>
                  </a:lnTo>
                  <a:lnTo>
                    <a:pt x="137" y="175"/>
                  </a:lnTo>
                  <a:lnTo>
                    <a:pt x="154" y="170"/>
                  </a:lnTo>
                  <a:lnTo>
                    <a:pt x="154" y="170"/>
                  </a:lnTo>
                  <a:close/>
                  <a:moveTo>
                    <a:pt x="85" y="194"/>
                  </a:moveTo>
                  <a:lnTo>
                    <a:pt x="92" y="210"/>
                  </a:lnTo>
                  <a:lnTo>
                    <a:pt x="76" y="217"/>
                  </a:lnTo>
                  <a:lnTo>
                    <a:pt x="69" y="201"/>
                  </a:lnTo>
                  <a:lnTo>
                    <a:pt x="85" y="19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2" name="Freeform 538"/>
            <p:cNvSpPr>
              <a:spLocks noEditPoints="1"/>
            </p:cNvSpPr>
            <p:nvPr/>
          </p:nvSpPr>
          <p:spPr bwMode="auto">
            <a:xfrm>
              <a:off x="6316663" y="1082675"/>
              <a:ext cx="1384300" cy="269875"/>
            </a:xfrm>
            <a:custGeom>
              <a:avLst/>
              <a:gdLst>
                <a:gd name="T0" fmla="*/ 851 w 872"/>
                <a:gd name="T1" fmla="*/ 2 h 170"/>
                <a:gd name="T2" fmla="*/ 872 w 872"/>
                <a:gd name="T3" fmla="*/ 19 h 170"/>
                <a:gd name="T4" fmla="*/ 853 w 872"/>
                <a:gd name="T5" fmla="*/ 21 h 170"/>
                <a:gd name="T6" fmla="*/ 0 w 872"/>
                <a:gd name="T7" fmla="*/ 154 h 170"/>
                <a:gd name="T8" fmla="*/ 22 w 872"/>
                <a:gd name="T9" fmla="*/ 168 h 170"/>
                <a:gd name="T10" fmla="*/ 3 w 872"/>
                <a:gd name="T11" fmla="*/ 170 h 170"/>
                <a:gd name="T12" fmla="*/ 71 w 872"/>
                <a:gd name="T13" fmla="*/ 142 h 170"/>
                <a:gd name="T14" fmla="*/ 92 w 872"/>
                <a:gd name="T15" fmla="*/ 156 h 170"/>
                <a:gd name="T16" fmla="*/ 74 w 872"/>
                <a:gd name="T17" fmla="*/ 158 h 170"/>
                <a:gd name="T18" fmla="*/ 142 w 872"/>
                <a:gd name="T19" fmla="*/ 128 h 170"/>
                <a:gd name="T20" fmla="*/ 163 w 872"/>
                <a:gd name="T21" fmla="*/ 142 h 170"/>
                <a:gd name="T22" fmla="*/ 144 w 872"/>
                <a:gd name="T23" fmla="*/ 147 h 170"/>
                <a:gd name="T24" fmla="*/ 213 w 872"/>
                <a:gd name="T25" fmla="*/ 116 h 170"/>
                <a:gd name="T26" fmla="*/ 234 w 872"/>
                <a:gd name="T27" fmla="*/ 130 h 170"/>
                <a:gd name="T28" fmla="*/ 215 w 872"/>
                <a:gd name="T29" fmla="*/ 132 h 170"/>
                <a:gd name="T30" fmla="*/ 284 w 872"/>
                <a:gd name="T31" fmla="*/ 104 h 170"/>
                <a:gd name="T32" fmla="*/ 305 w 872"/>
                <a:gd name="T33" fmla="*/ 118 h 170"/>
                <a:gd name="T34" fmla="*/ 286 w 872"/>
                <a:gd name="T35" fmla="*/ 121 h 170"/>
                <a:gd name="T36" fmla="*/ 355 w 872"/>
                <a:gd name="T37" fmla="*/ 90 h 170"/>
                <a:gd name="T38" fmla="*/ 376 w 872"/>
                <a:gd name="T39" fmla="*/ 106 h 170"/>
                <a:gd name="T40" fmla="*/ 357 w 872"/>
                <a:gd name="T41" fmla="*/ 109 h 170"/>
                <a:gd name="T42" fmla="*/ 425 w 872"/>
                <a:gd name="T43" fmla="*/ 78 h 170"/>
                <a:gd name="T44" fmla="*/ 447 w 872"/>
                <a:gd name="T45" fmla="*/ 92 h 170"/>
                <a:gd name="T46" fmla="*/ 428 w 872"/>
                <a:gd name="T47" fmla="*/ 97 h 170"/>
                <a:gd name="T48" fmla="*/ 496 w 872"/>
                <a:gd name="T49" fmla="*/ 66 h 170"/>
                <a:gd name="T50" fmla="*/ 518 w 872"/>
                <a:gd name="T51" fmla="*/ 80 h 170"/>
                <a:gd name="T52" fmla="*/ 499 w 872"/>
                <a:gd name="T53" fmla="*/ 83 h 170"/>
                <a:gd name="T54" fmla="*/ 567 w 872"/>
                <a:gd name="T55" fmla="*/ 54 h 170"/>
                <a:gd name="T56" fmla="*/ 588 w 872"/>
                <a:gd name="T57" fmla="*/ 69 h 170"/>
                <a:gd name="T58" fmla="*/ 570 w 872"/>
                <a:gd name="T59" fmla="*/ 71 h 170"/>
                <a:gd name="T60" fmla="*/ 638 w 872"/>
                <a:gd name="T61" fmla="*/ 40 h 170"/>
                <a:gd name="T62" fmla="*/ 659 w 872"/>
                <a:gd name="T63" fmla="*/ 54 h 170"/>
                <a:gd name="T64" fmla="*/ 640 w 872"/>
                <a:gd name="T65" fmla="*/ 59 h 170"/>
                <a:gd name="T66" fmla="*/ 709 w 872"/>
                <a:gd name="T67" fmla="*/ 28 h 170"/>
                <a:gd name="T68" fmla="*/ 730 w 872"/>
                <a:gd name="T69" fmla="*/ 43 h 170"/>
                <a:gd name="T70" fmla="*/ 711 w 872"/>
                <a:gd name="T71" fmla="*/ 47 h 170"/>
                <a:gd name="T72" fmla="*/ 780 w 872"/>
                <a:gd name="T73" fmla="*/ 17 h 170"/>
                <a:gd name="T74" fmla="*/ 801 w 872"/>
                <a:gd name="T75" fmla="*/ 3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2" h="170">
                  <a:moveTo>
                    <a:pt x="853" y="21"/>
                  </a:moveTo>
                  <a:lnTo>
                    <a:pt x="851" y="2"/>
                  </a:lnTo>
                  <a:lnTo>
                    <a:pt x="870" y="0"/>
                  </a:lnTo>
                  <a:lnTo>
                    <a:pt x="872" y="19"/>
                  </a:lnTo>
                  <a:lnTo>
                    <a:pt x="853" y="21"/>
                  </a:lnTo>
                  <a:lnTo>
                    <a:pt x="853" y="21"/>
                  </a:lnTo>
                  <a:close/>
                  <a:moveTo>
                    <a:pt x="3" y="170"/>
                  </a:moveTo>
                  <a:lnTo>
                    <a:pt x="0" y="154"/>
                  </a:lnTo>
                  <a:lnTo>
                    <a:pt x="17" y="149"/>
                  </a:lnTo>
                  <a:lnTo>
                    <a:pt x="22" y="168"/>
                  </a:lnTo>
                  <a:lnTo>
                    <a:pt x="3" y="170"/>
                  </a:lnTo>
                  <a:lnTo>
                    <a:pt x="3" y="170"/>
                  </a:lnTo>
                  <a:close/>
                  <a:moveTo>
                    <a:pt x="74" y="158"/>
                  </a:moveTo>
                  <a:lnTo>
                    <a:pt x="71" y="142"/>
                  </a:lnTo>
                  <a:lnTo>
                    <a:pt x="88" y="137"/>
                  </a:lnTo>
                  <a:lnTo>
                    <a:pt x="92" y="156"/>
                  </a:lnTo>
                  <a:lnTo>
                    <a:pt x="74" y="158"/>
                  </a:lnTo>
                  <a:lnTo>
                    <a:pt x="74" y="158"/>
                  </a:lnTo>
                  <a:close/>
                  <a:moveTo>
                    <a:pt x="144" y="147"/>
                  </a:moveTo>
                  <a:lnTo>
                    <a:pt x="142" y="128"/>
                  </a:lnTo>
                  <a:lnTo>
                    <a:pt x="159" y="125"/>
                  </a:lnTo>
                  <a:lnTo>
                    <a:pt x="163" y="142"/>
                  </a:lnTo>
                  <a:lnTo>
                    <a:pt x="144" y="147"/>
                  </a:lnTo>
                  <a:lnTo>
                    <a:pt x="144" y="147"/>
                  </a:lnTo>
                  <a:close/>
                  <a:moveTo>
                    <a:pt x="215" y="132"/>
                  </a:moveTo>
                  <a:lnTo>
                    <a:pt x="213" y="116"/>
                  </a:lnTo>
                  <a:lnTo>
                    <a:pt x="229" y="113"/>
                  </a:lnTo>
                  <a:lnTo>
                    <a:pt x="234" y="130"/>
                  </a:lnTo>
                  <a:lnTo>
                    <a:pt x="215" y="132"/>
                  </a:lnTo>
                  <a:lnTo>
                    <a:pt x="215" y="132"/>
                  </a:lnTo>
                  <a:close/>
                  <a:moveTo>
                    <a:pt x="286" y="121"/>
                  </a:moveTo>
                  <a:lnTo>
                    <a:pt x="284" y="104"/>
                  </a:lnTo>
                  <a:lnTo>
                    <a:pt x="300" y="99"/>
                  </a:lnTo>
                  <a:lnTo>
                    <a:pt x="305" y="118"/>
                  </a:lnTo>
                  <a:lnTo>
                    <a:pt x="286" y="121"/>
                  </a:lnTo>
                  <a:lnTo>
                    <a:pt x="286" y="121"/>
                  </a:lnTo>
                  <a:close/>
                  <a:moveTo>
                    <a:pt x="357" y="109"/>
                  </a:moveTo>
                  <a:lnTo>
                    <a:pt x="355" y="90"/>
                  </a:lnTo>
                  <a:lnTo>
                    <a:pt x="371" y="87"/>
                  </a:lnTo>
                  <a:lnTo>
                    <a:pt x="376" y="106"/>
                  </a:lnTo>
                  <a:lnTo>
                    <a:pt x="357" y="109"/>
                  </a:lnTo>
                  <a:lnTo>
                    <a:pt x="357" y="109"/>
                  </a:lnTo>
                  <a:close/>
                  <a:moveTo>
                    <a:pt x="428" y="97"/>
                  </a:moveTo>
                  <a:lnTo>
                    <a:pt x="425" y="78"/>
                  </a:lnTo>
                  <a:lnTo>
                    <a:pt x="442" y="76"/>
                  </a:lnTo>
                  <a:lnTo>
                    <a:pt x="447" y="92"/>
                  </a:lnTo>
                  <a:lnTo>
                    <a:pt x="428" y="97"/>
                  </a:lnTo>
                  <a:lnTo>
                    <a:pt x="428" y="97"/>
                  </a:lnTo>
                  <a:close/>
                  <a:moveTo>
                    <a:pt x="499" y="83"/>
                  </a:moveTo>
                  <a:lnTo>
                    <a:pt x="496" y="66"/>
                  </a:lnTo>
                  <a:lnTo>
                    <a:pt x="513" y="64"/>
                  </a:lnTo>
                  <a:lnTo>
                    <a:pt x="518" y="80"/>
                  </a:lnTo>
                  <a:lnTo>
                    <a:pt x="499" y="83"/>
                  </a:lnTo>
                  <a:lnTo>
                    <a:pt x="499" y="83"/>
                  </a:lnTo>
                  <a:close/>
                  <a:moveTo>
                    <a:pt x="570" y="71"/>
                  </a:moveTo>
                  <a:lnTo>
                    <a:pt x="567" y="54"/>
                  </a:lnTo>
                  <a:lnTo>
                    <a:pt x="584" y="50"/>
                  </a:lnTo>
                  <a:lnTo>
                    <a:pt x="588" y="69"/>
                  </a:lnTo>
                  <a:lnTo>
                    <a:pt x="570" y="71"/>
                  </a:lnTo>
                  <a:lnTo>
                    <a:pt x="570" y="71"/>
                  </a:lnTo>
                  <a:close/>
                  <a:moveTo>
                    <a:pt x="640" y="59"/>
                  </a:moveTo>
                  <a:lnTo>
                    <a:pt x="638" y="40"/>
                  </a:lnTo>
                  <a:lnTo>
                    <a:pt x="655" y="38"/>
                  </a:lnTo>
                  <a:lnTo>
                    <a:pt x="659" y="54"/>
                  </a:lnTo>
                  <a:lnTo>
                    <a:pt x="640" y="59"/>
                  </a:lnTo>
                  <a:lnTo>
                    <a:pt x="640" y="59"/>
                  </a:lnTo>
                  <a:close/>
                  <a:moveTo>
                    <a:pt x="711" y="47"/>
                  </a:moveTo>
                  <a:lnTo>
                    <a:pt x="709" y="28"/>
                  </a:lnTo>
                  <a:lnTo>
                    <a:pt x="725" y="26"/>
                  </a:lnTo>
                  <a:lnTo>
                    <a:pt x="730" y="43"/>
                  </a:lnTo>
                  <a:lnTo>
                    <a:pt x="711" y="47"/>
                  </a:lnTo>
                  <a:lnTo>
                    <a:pt x="711" y="47"/>
                  </a:lnTo>
                  <a:close/>
                  <a:moveTo>
                    <a:pt x="782" y="33"/>
                  </a:moveTo>
                  <a:lnTo>
                    <a:pt x="780" y="17"/>
                  </a:lnTo>
                  <a:lnTo>
                    <a:pt x="799" y="12"/>
                  </a:lnTo>
                  <a:lnTo>
                    <a:pt x="801" y="31"/>
                  </a:lnTo>
                  <a:lnTo>
                    <a:pt x="782" y="3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3" name="Freeform 539"/>
            <p:cNvSpPr>
              <a:spLocks noEditPoints="1"/>
            </p:cNvSpPr>
            <p:nvPr/>
          </p:nvSpPr>
          <p:spPr bwMode="auto">
            <a:xfrm>
              <a:off x="4498975" y="1082675"/>
              <a:ext cx="1728788" cy="280988"/>
            </a:xfrm>
            <a:custGeom>
              <a:avLst/>
              <a:gdLst>
                <a:gd name="T0" fmla="*/ 16 w 1089"/>
                <a:gd name="T1" fmla="*/ 21 h 177"/>
                <a:gd name="T2" fmla="*/ 2 w 1089"/>
                <a:gd name="T3" fmla="*/ 0 h 177"/>
                <a:gd name="T4" fmla="*/ 21 w 1089"/>
                <a:gd name="T5" fmla="*/ 2 h 177"/>
                <a:gd name="T6" fmla="*/ 1086 w 1089"/>
                <a:gd name="T7" fmla="*/ 177 h 177"/>
                <a:gd name="T8" fmla="*/ 1070 w 1089"/>
                <a:gd name="T9" fmla="*/ 158 h 177"/>
                <a:gd name="T10" fmla="*/ 1089 w 1089"/>
                <a:gd name="T11" fmla="*/ 161 h 177"/>
                <a:gd name="T12" fmla="*/ 1015 w 1089"/>
                <a:gd name="T13" fmla="*/ 168 h 177"/>
                <a:gd name="T14" fmla="*/ 999 w 1089"/>
                <a:gd name="T15" fmla="*/ 147 h 177"/>
                <a:gd name="T16" fmla="*/ 1018 w 1089"/>
                <a:gd name="T17" fmla="*/ 149 h 177"/>
                <a:gd name="T18" fmla="*/ 942 w 1089"/>
                <a:gd name="T19" fmla="*/ 156 h 177"/>
                <a:gd name="T20" fmla="*/ 928 w 1089"/>
                <a:gd name="T21" fmla="*/ 137 h 177"/>
                <a:gd name="T22" fmla="*/ 947 w 1089"/>
                <a:gd name="T23" fmla="*/ 139 h 177"/>
                <a:gd name="T24" fmla="*/ 871 w 1089"/>
                <a:gd name="T25" fmla="*/ 147 h 177"/>
                <a:gd name="T26" fmla="*/ 857 w 1089"/>
                <a:gd name="T27" fmla="*/ 125 h 177"/>
                <a:gd name="T28" fmla="*/ 874 w 1089"/>
                <a:gd name="T29" fmla="*/ 128 h 177"/>
                <a:gd name="T30" fmla="*/ 800 w 1089"/>
                <a:gd name="T31" fmla="*/ 137 h 177"/>
                <a:gd name="T32" fmla="*/ 786 w 1089"/>
                <a:gd name="T33" fmla="*/ 116 h 177"/>
                <a:gd name="T34" fmla="*/ 803 w 1089"/>
                <a:gd name="T35" fmla="*/ 118 h 177"/>
                <a:gd name="T36" fmla="*/ 730 w 1089"/>
                <a:gd name="T37" fmla="*/ 125 h 177"/>
                <a:gd name="T38" fmla="*/ 715 w 1089"/>
                <a:gd name="T39" fmla="*/ 104 h 177"/>
                <a:gd name="T40" fmla="*/ 732 w 1089"/>
                <a:gd name="T41" fmla="*/ 109 h 177"/>
                <a:gd name="T42" fmla="*/ 659 w 1089"/>
                <a:gd name="T43" fmla="*/ 116 h 177"/>
                <a:gd name="T44" fmla="*/ 642 w 1089"/>
                <a:gd name="T45" fmla="*/ 95 h 177"/>
                <a:gd name="T46" fmla="*/ 661 w 1089"/>
                <a:gd name="T47" fmla="*/ 97 h 177"/>
                <a:gd name="T48" fmla="*/ 588 w 1089"/>
                <a:gd name="T49" fmla="*/ 104 h 177"/>
                <a:gd name="T50" fmla="*/ 571 w 1089"/>
                <a:gd name="T51" fmla="*/ 85 h 177"/>
                <a:gd name="T52" fmla="*/ 590 w 1089"/>
                <a:gd name="T53" fmla="*/ 87 h 177"/>
                <a:gd name="T54" fmla="*/ 517 w 1089"/>
                <a:gd name="T55" fmla="*/ 95 h 177"/>
                <a:gd name="T56" fmla="*/ 501 w 1089"/>
                <a:gd name="T57" fmla="*/ 73 h 177"/>
                <a:gd name="T58" fmla="*/ 519 w 1089"/>
                <a:gd name="T59" fmla="*/ 76 h 177"/>
                <a:gd name="T60" fmla="*/ 444 w 1089"/>
                <a:gd name="T61" fmla="*/ 83 h 177"/>
                <a:gd name="T62" fmla="*/ 430 w 1089"/>
                <a:gd name="T63" fmla="*/ 64 h 177"/>
                <a:gd name="T64" fmla="*/ 449 w 1089"/>
                <a:gd name="T65" fmla="*/ 66 h 177"/>
                <a:gd name="T66" fmla="*/ 373 w 1089"/>
                <a:gd name="T67" fmla="*/ 73 h 177"/>
                <a:gd name="T68" fmla="*/ 359 w 1089"/>
                <a:gd name="T69" fmla="*/ 52 h 177"/>
                <a:gd name="T70" fmla="*/ 375 w 1089"/>
                <a:gd name="T71" fmla="*/ 54 h 177"/>
                <a:gd name="T72" fmla="*/ 302 w 1089"/>
                <a:gd name="T73" fmla="*/ 64 h 177"/>
                <a:gd name="T74" fmla="*/ 288 w 1089"/>
                <a:gd name="T75" fmla="*/ 43 h 177"/>
                <a:gd name="T76" fmla="*/ 304 w 1089"/>
                <a:gd name="T77" fmla="*/ 45 h 177"/>
                <a:gd name="T78" fmla="*/ 231 w 1089"/>
                <a:gd name="T79" fmla="*/ 52 h 177"/>
                <a:gd name="T80" fmla="*/ 217 w 1089"/>
                <a:gd name="T81" fmla="*/ 31 h 177"/>
                <a:gd name="T82" fmla="*/ 234 w 1089"/>
                <a:gd name="T83" fmla="*/ 36 h 177"/>
                <a:gd name="T84" fmla="*/ 160 w 1089"/>
                <a:gd name="T85" fmla="*/ 43 h 177"/>
                <a:gd name="T86" fmla="*/ 144 w 1089"/>
                <a:gd name="T87" fmla="*/ 21 h 177"/>
                <a:gd name="T88" fmla="*/ 163 w 1089"/>
                <a:gd name="T89" fmla="*/ 24 h 177"/>
                <a:gd name="T90" fmla="*/ 90 w 1089"/>
                <a:gd name="T91" fmla="*/ 31 h 177"/>
                <a:gd name="T92" fmla="*/ 73 w 1089"/>
                <a:gd name="T93" fmla="*/ 1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9" h="177">
                  <a:moveTo>
                    <a:pt x="21" y="2"/>
                  </a:moveTo>
                  <a:lnTo>
                    <a:pt x="16" y="21"/>
                  </a:lnTo>
                  <a:lnTo>
                    <a:pt x="0" y="19"/>
                  </a:lnTo>
                  <a:lnTo>
                    <a:pt x="2" y="0"/>
                  </a:lnTo>
                  <a:lnTo>
                    <a:pt x="21" y="2"/>
                  </a:lnTo>
                  <a:lnTo>
                    <a:pt x="21" y="2"/>
                  </a:lnTo>
                  <a:close/>
                  <a:moveTo>
                    <a:pt x="1089" y="161"/>
                  </a:moveTo>
                  <a:lnTo>
                    <a:pt x="1086" y="177"/>
                  </a:lnTo>
                  <a:lnTo>
                    <a:pt x="1067" y="175"/>
                  </a:lnTo>
                  <a:lnTo>
                    <a:pt x="1070" y="158"/>
                  </a:lnTo>
                  <a:lnTo>
                    <a:pt x="1089" y="161"/>
                  </a:lnTo>
                  <a:lnTo>
                    <a:pt x="1089" y="161"/>
                  </a:lnTo>
                  <a:close/>
                  <a:moveTo>
                    <a:pt x="1018" y="149"/>
                  </a:moveTo>
                  <a:lnTo>
                    <a:pt x="1015" y="168"/>
                  </a:lnTo>
                  <a:lnTo>
                    <a:pt x="997" y="165"/>
                  </a:lnTo>
                  <a:lnTo>
                    <a:pt x="999" y="147"/>
                  </a:lnTo>
                  <a:lnTo>
                    <a:pt x="1018" y="149"/>
                  </a:lnTo>
                  <a:lnTo>
                    <a:pt x="1018" y="149"/>
                  </a:lnTo>
                  <a:close/>
                  <a:moveTo>
                    <a:pt x="947" y="139"/>
                  </a:moveTo>
                  <a:lnTo>
                    <a:pt x="942" y="156"/>
                  </a:lnTo>
                  <a:lnTo>
                    <a:pt x="926" y="154"/>
                  </a:lnTo>
                  <a:lnTo>
                    <a:pt x="928" y="137"/>
                  </a:lnTo>
                  <a:lnTo>
                    <a:pt x="947" y="139"/>
                  </a:lnTo>
                  <a:lnTo>
                    <a:pt x="947" y="139"/>
                  </a:lnTo>
                  <a:close/>
                  <a:moveTo>
                    <a:pt x="874" y="128"/>
                  </a:moveTo>
                  <a:lnTo>
                    <a:pt x="871" y="147"/>
                  </a:lnTo>
                  <a:lnTo>
                    <a:pt x="855" y="144"/>
                  </a:lnTo>
                  <a:lnTo>
                    <a:pt x="857" y="125"/>
                  </a:lnTo>
                  <a:lnTo>
                    <a:pt x="874" y="128"/>
                  </a:lnTo>
                  <a:lnTo>
                    <a:pt x="874" y="128"/>
                  </a:lnTo>
                  <a:close/>
                  <a:moveTo>
                    <a:pt x="803" y="118"/>
                  </a:moveTo>
                  <a:lnTo>
                    <a:pt x="800" y="137"/>
                  </a:lnTo>
                  <a:lnTo>
                    <a:pt x="784" y="132"/>
                  </a:lnTo>
                  <a:lnTo>
                    <a:pt x="786" y="116"/>
                  </a:lnTo>
                  <a:lnTo>
                    <a:pt x="803" y="118"/>
                  </a:lnTo>
                  <a:lnTo>
                    <a:pt x="803" y="118"/>
                  </a:lnTo>
                  <a:close/>
                  <a:moveTo>
                    <a:pt x="732" y="109"/>
                  </a:moveTo>
                  <a:lnTo>
                    <a:pt x="730" y="125"/>
                  </a:lnTo>
                  <a:lnTo>
                    <a:pt x="711" y="123"/>
                  </a:lnTo>
                  <a:lnTo>
                    <a:pt x="715" y="104"/>
                  </a:lnTo>
                  <a:lnTo>
                    <a:pt x="732" y="109"/>
                  </a:lnTo>
                  <a:lnTo>
                    <a:pt x="732" y="109"/>
                  </a:lnTo>
                  <a:close/>
                  <a:moveTo>
                    <a:pt x="661" y="97"/>
                  </a:moveTo>
                  <a:lnTo>
                    <a:pt x="659" y="116"/>
                  </a:lnTo>
                  <a:lnTo>
                    <a:pt x="640" y="113"/>
                  </a:lnTo>
                  <a:lnTo>
                    <a:pt x="642" y="95"/>
                  </a:lnTo>
                  <a:lnTo>
                    <a:pt x="661" y="97"/>
                  </a:lnTo>
                  <a:lnTo>
                    <a:pt x="661" y="97"/>
                  </a:lnTo>
                  <a:close/>
                  <a:moveTo>
                    <a:pt x="590" y="87"/>
                  </a:moveTo>
                  <a:lnTo>
                    <a:pt x="588" y="104"/>
                  </a:lnTo>
                  <a:lnTo>
                    <a:pt x="569" y="102"/>
                  </a:lnTo>
                  <a:lnTo>
                    <a:pt x="571" y="85"/>
                  </a:lnTo>
                  <a:lnTo>
                    <a:pt x="590" y="87"/>
                  </a:lnTo>
                  <a:lnTo>
                    <a:pt x="590" y="87"/>
                  </a:lnTo>
                  <a:close/>
                  <a:moveTo>
                    <a:pt x="519" y="76"/>
                  </a:moveTo>
                  <a:lnTo>
                    <a:pt x="517" y="95"/>
                  </a:lnTo>
                  <a:lnTo>
                    <a:pt x="498" y="92"/>
                  </a:lnTo>
                  <a:lnTo>
                    <a:pt x="501" y="73"/>
                  </a:lnTo>
                  <a:lnTo>
                    <a:pt x="519" y="76"/>
                  </a:lnTo>
                  <a:lnTo>
                    <a:pt x="519" y="76"/>
                  </a:lnTo>
                  <a:close/>
                  <a:moveTo>
                    <a:pt x="449" y="66"/>
                  </a:moveTo>
                  <a:lnTo>
                    <a:pt x="444" y="83"/>
                  </a:lnTo>
                  <a:lnTo>
                    <a:pt x="427" y="80"/>
                  </a:lnTo>
                  <a:lnTo>
                    <a:pt x="430" y="64"/>
                  </a:lnTo>
                  <a:lnTo>
                    <a:pt x="449" y="66"/>
                  </a:lnTo>
                  <a:lnTo>
                    <a:pt x="449" y="66"/>
                  </a:lnTo>
                  <a:close/>
                  <a:moveTo>
                    <a:pt x="375" y="54"/>
                  </a:moveTo>
                  <a:lnTo>
                    <a:pt x="373" y="73"/>
                  </a:lnTo>
                  <a:lnTo>
                    <a:pt x="356" y="71"/>
                  </a:lnTo>
                  <a:lnTo>
                    <a:pt x="359" y="52"/>
                  </a:lnTo>
                  <a:lnTo>
                    <a:pt x="375" y="54"/>
                  </a:lnTo>
                  <a:lnTo>
                    <a:pt x="375" y="54"/>
                  </a:lnTo>
                  <a:close/>
                  <a:moveTo>
                    <a:pt x="304" y="45"/>
                  </a:moveTo>
                  <a:lnTo>
                    <a:pt x="302" y="64"/>
                  </a:lnTo>
                  <a:lnTo>
                    <a:pt x="286" y="59"/>
                  </a:lnTo>
                  <a:lnTo>
                    <a:pt x="288" y="43"/>
                  </a:lnTo>
                  <a:lnTo>
                    <a:pt x="304" y="45"/>
                  </a:lnTo>
                  <a:lnTo>
                    <a:pt x="304" y="45"/>
                  </a:lnTo>
                  <a:close/>
                  <a:moveTo>
                    <a:pt x="234" y="36"/>
                  </a:moveTo>
                  <a:lnTo>
                    <a:pt x="231" y="52"/>
                  </a:lnTo>
                  <a:lnTo>
                    <a:pt x="212" y="50"/>
                  </a:lnTo>
                  <a:lnTo>
                    <a:pt x="217" y="31"/>
                  </a:lnTo>
                  <a:lnTo>
                    <a:pt x="234" y="36"/>
                  </a:lnTo>
                  <a:lnTo>
                    <a:pt x="234" y="36"/>
                  </a:lnTo>
                  <a:close/>
                  <a:moveTo>
                    <a:pt x="163" y="24"/>
                  </a:moveTo>
                  <a:lnTo>
                    <a:pt x="160" y="43"/>
                  </a:lnTo>
                  <a:lnTo>
                    <a:pt x="141" y="40"/>
                  </a:lnTo>
                  <a:lnTo>
                    <a:pt x="144" y="21"/>
                  </a:lnTo>
                  <a:lnTo>
                    <a:pt x="163" y="24"/>
                  </a:lnTo>
                  <a:lnTo>
                    <a:pt x="163" y="24"/>
                  </a:lnTo>
                  <a:close/>
                  <a:moveTo>
                    <a:pt x="92" y="14"/>
                  </a:moveTo>
                  <a:lnTo>
                    <a:pt x="90" y="31"/>
                  </a:lnTo>
                  <a:lnTo>
                    <a:pt x="71" y="28"/>
                  </a:lnTo>
                  <a:lnTo>
                    <a:pt x="73" y="12"/>
                  </a:lnTo>
                  <a:lnTo>
                    <a:pt x="92"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4" name="Freeform 540"/>
            <p:cNvSpPr>
              <a:spLocks noEditPoints="1"/>
            </p:cNvSpPr>
            <p:nvPr/>
          </p:nvSpPr>
          <p:spPr bwMode="auto">
            <a:xfrm>
              <a:off x="7685088" y="1090613"/>
              <a:ext cx="739775" cy="1219200"/>
            </a:xfrm>
            <a:custGeom>
              <a:avLst/>
              <a:gdLst>
                <a:gd name="T0" fmla="*/ 10 w 466"/>
                <a:gd name="T1" fmla="*/ 23 h 768"/>
                <a:gd name="T2" fmla="*/ 15 w 466"/>
                <a:gd name="T3" fmla="*/ 0 h 768"/>
                <a:gd name="T4" fmla="*/ 24 w 466"/>
                <a:gd name="T5" fmla="*/ 16 h 768"/>
                <a:gd name="T6" fmla="*/ 449 w 466"/>
                <a:gd name="T7" fmla="*/ 768 h 768"/>
                <a:gd name="T8" fmla="*/ 456 w 466"/>
                <a:gd name="T9" fmla="*/ 744 h 768"/>
                <a:gd name="T10" fmla="*/ 466 w 466"/>
                <a:gd name="T11" fmla="*/ 758 h 768"/>
                <a:gd name="T12" fmla="*/ 414 w 466"/>
                <a:gd name="T13" fmla="*/ 706 h 768"/>
                <a:gd name="T14" fmla="*/ 419 w 466"/>
                <a:gd name="T15" fmla="*/ 680 h 768"/>
                <a:gd name="T16" fmla="*/ 428 w 466"/>
                <a:gd name="T17" fmla="*/ 697 h 768"/>
                <a:gd name="T18" fmla="*/ 376 w 466"/>
                <a:gd name="T19" fmla="*/ 645 h 768"/>
                <a:gd name="T20" fmla="*/ 383 w 466"/>
                <a:gd name="T21" fmla="*/ 619 h 768"/>
                <a:gd name="T22" fmla="*/ 393 w 466"/>
                <a:gd name="T23" fmla="*/ 635 h 768"/>
                <a:gd name="T24" fmla="*/ 341 w 466"/>
                <a:gd name="T25" fmla="*/ 581 h 768"/>
                <a:gd name="T26" fmla="*/ 345 w 466"/>
                <a:gd name="T27" fmla="*/ 557 h 768"/>
                <a:gd name="T28" fmla="*/ 355 w 466"/>
                <a:gd name="T29" fmla="*/ 571 h 768"/>
                <a:gd name="T30" fmla="*/ 303 w 466"/>
                <a:gd name="T31" fmla="*/ 519 h 768"/>
                <a:gd name="T32" fmla="*/ 310 w 466"/>
                <a:gd name="T33" fmla="*/ 496 h 768"/>
                <a:gd name="T34" fmla="*/ 319 w 466"/>
                <a:gd name="T35" fmla="*/ 510 h 768"/>
                <a:gd name="T36" fmla="*/ 267 w 466"/>
                <a:gd name="T37" fmla="*/ 458 h 768"/>
                <a:gd name="T38" fmla="*/ 272 w 466"/>
                <a:gd name="T39" fmla="*/ 432 h 768"/>
                <a:gd name="T40" fmla="*/ 282 w 466"/>
                <a:gd name="T41" fmla="*/ 449 h 768"/>
                <a:gd name="T42" fmla="*/ 230 w 466"/>
                <a:gd name="T43" fmla="*/ 397 h 768"/>
                <a:gd name="T44" fmla="*/ 237 w 466"/>
                <a:gd name="T45" fmla="*/ 371 h 768"/>
                <a:gd name="T46" fmla="*/ 246 w 466"/>
                <a:gd name="T47" fmla="*/ 387 h 768"/>
                <a:gd name="T48" fmla="*/ 194 w 466"/>
                <a:gd name="T49" fmla="*/ 333 h 768"/>
                <a:gd name="T50" fmla="*/ 199 w 466"/>
                <a:gd name="T51" fmla="*/ 309 h 768"/>
                <a:gd name="T52" fmla="*/ 208 w 466"/>
                <a:gd name="T53" fmla="*/ 326 h 768"/>
                <a:gd name="T54" fmla="*/ 156 w 466"/>
                <a:gd name="T55" fmla="*/ 271 h 768"/>
                <a:gd name="T56" fmla="*/ 163 w 466"/>
                <a:gd name="T57" fmla="*/ 248 h 768"/>
                <a:gd name="T58" fmla="*/ 173 w 466"/>
                <a:gd name="T59" fmla="*/ 262 h 768"/>
                <a:gd name="T60" fmla="*/ 119 w 466"/>
                <a:gd name="T61" fmla="*/ 210 h 768"/>
                <a:gd name="T62" fmla="*/ 126 w 466"/>
                <a:gd name="T63" fmla="*/ 186 h 768"/>
                <a:gd name="T64" fmla="*/ 135 w 466"/>
                <a:gd name="T65" fmla="*/ 201 h 768"/>
                <a:gd name="T66" fmla="*/ 83 w 466"/>
                <a:gd name="T67" fmla="*/ 149 h 768"/>
                <a:gd name="T68" fmla="*/ 90 w 466"/>
                <a:gd name="T69" fmla="*/ 123 h 768"/>
                <a:gd name="T70" fmla="*/ 97 w 466"/>
                <a:gd name="T71" fmla="*/ 139 h 768"/>
                <a:gd name="T72" fmla="*/ 45 w 466"/>
                <a:gd name="T73" fmla="*/ 87 h 768"/>
                <a:gd name="T74" fmla="*/ 52 w 466"/>
                <a:gd name="T75" fmla="*/ 61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6" h="768">
                  <a:moveTo>
                    <a:pt x="24" y="16"/>
                  </a:moveTo>
                  <a:lnTo>
                    <a:pt x="10" y="23"/>
                  </a:lnTo>
                  <a:lnTo>
                    <a:pt x="0" y="9"/>
                  </a:lnTo>
                  <a:lnTo>
                    <a:pt x="15" y="0"/>
                  </a:lnTo>
                  <a:lnTo>
                    <a:pt x="24" y="16"/>
                  </a:lnTo>
                  <a:lnTo>
                    <a:pt x="24" y="16"/>
                  </a:lnTo>
                  <a:close/>
                  <a:moveTo>
                    <a:pt x="466" y="758"/>
                  </a:moveTo>
                  <a:lnTo>
                    <a:pt x="449" y="768"/>
                  </a:lnTo>
                  <a:lnTo>
                    <a:pt x="440" y="751"/>
                  </a:lnTo>
                  <a:lnTo>
                    <a:pt x="456" y="744"/>
                  </a:lnTo>
                  <a:lnTo>
                    <a:pt x="466" y="758"/>
                  </a:lnTo>
                  <a:lnTo>
                    <a:pt x="466" y="758"/>
                  </a:lnTo>
                  <a:close/>
                  <a:moveTo>
                    <a:pt x="428" y="697"/>
                  </a:moveTo>
                  <a:lnTo>
                    <a:pt x="414" y="706"/>
                  </a:lnTo>
                  <a:lnTo>
                    <a:pt x="404" y="690"/>
                  </a:lnTo>
                  <a:lnTo>
                    <a:pt x="419" y="680"/>
                  </a:lnTo>
                  <a:lnTo>
                    <a:pt x="428" y="697"/>
                  </a:lnTo>
                  <a:lnTo>
                    <a:pt x="428" y="697"/>
                  </a:lnTo>
                  <a:close/>
                  <a:moveTo>
                    <a:pt x="393" y="635"/>
                  </a:moveTo>
                  <a:lnTo>
                    <a:pt x="376" y="645"/>
                  </a:lnTo>
                  <a:lnTo>
                    <a:pt x="367" y="628"/>
                  </a:lnTo>
                  <a:lnTo>
                    <a:pt x="383" y="619"/>
                  </a:lnTo>
                  <a:lnTo>
                    <a:pt x="393" y="635"/>
                  </a:lnTo>
                  <a:lnTo>
                    <a:pt x="393" y="635"/>
                  </a:lnTo>
                  <a:close/>
                  <a:moveTo>
                    <a:pt x="355" y="571"/>
                  </a:moveTo>
                  <a:lnTo>
                    <a:pt x="341" y="581"/>
                  </a:lnTo>
                  <a:lnTo>
                    <a:pt x="331" y="567"/>
                  </a:lnTo>
                  <a:lnTo>
                    <a:pt x="345" y="557"/>
                  </a:lnTo>
                  <a:lnTo>
                    <a:pt x="355" y="571"/>
                  </a:lnTo>
                  <a:lnTo>
                    <a:pt x="355" y="571"/>
                  </a:lnTo>
                  <a:close/>
                  <a:moveTo>
                    <a:pt x="319" y="510"/>
                  </a:moveTo>
                  <a:lnTo>
                    <a:pt x="303" y="519"/>
                  </a:lnTo>
                  <a:lnTo>
                    <a:pt x="293" y="505"/>
                  </a:lnTo>
                  <a:lnTo>
                    <a:pt x="310" y="496"/>
                  </a:lnTo>
                  <a:lnTo>
                    <a:pt x="319" y="510"/>
                  </a:lnTo>
                  <a:lnTo>
                    <a:pt x="319" y="510"/>
                  </a:lnTo>
                  <a:close/>
                  <a:moveTo>
                    <a:pt x="282" y="449"/>
                  </a:moveTo>
                  <a:lnTo>
                    <a:pt x="267" y="458"/>
                  </a:lnTo>
                  <a:lnTo>
                    <a:pt x="258" y="442"/>
                  </a:lnTo>
                  <a:lnTo>
                    <a:pt x="272" y="432"/>
                  </a:lnTo>
                  <a:lnTo>
                    <a:pt x="282" y="449"/>
                  </a:lnTo>
                  <a:lnTo>
                    <a:pt x="282" y="449"/>
                  </a:lnTo>
                  <a:close/>
                  <a:moveTo>
                    <a:pt x="246" y="387"/>
                  </a:moveTo>
                  <a:lnTo>
                    <a:pt x="230" y="397"/>
                  </a:lnTo>
                  <a:lnTo>
                    <a:pt x="220" y="380"/>
                  </a:lnTo>
                  <a:lnTo>
                    <a:pt x="237" y="371"/>
                  </a:lnTo>
                  <a:lnTo>
                    <a:pt x="246" y="387"/>
                  </a:lnTo>
                  <a:lnTo>
                    <a:pt x="246" y="387"/>
                  </a:lnTo>
                  <a:close/>
                  <a:moveTo>
                    <a:pt x="208" y="326"/>
                  </a:moveTo>
                  <a:lnTo>
                    <a:pt x="194" y="333"/>
                  </a:lnTo>
                  <a:lnTo>
                    <a:pt x="185" y="319"/>
                  </a:lnTo>
                  <a:lnTo>
                    <a:pt x="199" y="309"/>
                  </a:lnTo>
                  <a:lnTo>
                    <a:pt x="208" y="326"/>
                  </a:lnTo>
                  <a:lnTo>
                    <a:pt x="208" y="326"/>
                  </a:lnTo>
                  <a:close/>
                  <a:moveTo>
                    <a:pt x="173" y="262"/>
                  </a:moveTo>
                  <a:lnTo>
                    <a:pt x="156" y="271"/>
                  </a:lnTo>
                  <a:lnTo>
                    <a:pt x="147" y="257"/>
                  </a:lnTo>
                  <a:lnTo>
                    <a:pt x="163" y="248"/>
                  </a:lnTo>
                  <a:lnTo>
                    <a:pt x="173" y="262"/>
                  </a:lnTo>
                  <a:lnTo>
                    <a:pt x="173" y="262"/>
                  </a:lnTo>
                  <a:close/>
                  <a:moveTo>
                    <a:pt x="135" y="201"/>
                  </a:moveTo>
                  <a:lnTo>
                    <a:pt x="119" y="210"/>
                  </a:lnTo>
                  <a:lnTo>
                    <a:pt x="111" y="194"/>
                  </a:lnTo>
                  <a:lnTo>
                    <a:pt x="126" y="186"/>
                  </a:lnTo>
                  <a:lnTo>
                    <a:pt x="135" y="201"/>
                  </a:lnTo>
                  <a:lnTo>
                    <a:pt x="135" y="201"/>
                  </a:lnTo>
                  <a:close/>
                  <a:moveTo>
                    <a:pt x="97" y="139"/>
                  </a:moveTo>
                  <a:lnTo>
                    <a:pt x="83" y="149"/>
                  </a:lnTo>
                  <a:lnTo>
                    <a:pt x="74" y="132"/>
                  </a:lnTo>
                  <a:lnTo>
                    <a:pt x="90" y="123"/>
                  </a:lnTo>
                  <a:lnTo>
                    <a:pt x="97" y="139"/>
                  </a:lnTo>
                  <a:lnTo>
                    <a:pt x="97" y="139"/>
                  </a:lnTo>
                  <a:close/>
                  <a:moveTo>
                    <a:pt x="62" y="78"/>
                  </a:moveTo>
                  <a:lnTo>
                    <a:pt x="45" y="87"/>
                  </a:lnTo>
                  <a:lnTo>
                    <a:pt x="36" y="71"/>
                  </a:lnTo>
                  <a:lnTo>
                    <a:pt x="52" y="61"/>
                  </a:lnTo>
                  <a:lnTo>
                    <a:pt x="62" y="7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5" name="Freeform 541"/>
            <p:cNvSpPr>
              <a:spLocks noEditPoints="1"/>
            </p:cNvSpPr>
            <p:nvPr/>
          </p:nvSpPr>
          <p:spPr bwMode="auto">
            <a:xfrm>
              <a:off x="9080500" y="1900238"/>
              <a:ext cx="179388" cy="1042988"/>
            </a:xfrm>
            <a:custGeom>
              <a:avLst/>
              <a:gdLst>
                <a:gd name="T0" fmla="*/ 95 w 113"/>
                <a:gd name="T1" fmla="*/ 638 h 657"/>
                <a:gd name="T2" fmla="*/ 111 w 113"/>
                <a:gd name="T3" fmla="*/ 635 h 657"/>
                <a:gd name="T4" fmla="*/ 113 w 113"/>
                <a:gd name="T5" fmla="*/ 654 h 657"/>
                <a:gd name="T6" fmla="*/ 97 w 113"/>
                <a:gd name="T7" fmla="*/ 657 h 657"/>
                <a:gd name="T8" fmla="*/ 95 w 113"/>
                <a:gd name="T9" fmla="*/ 638 h 657"/>
                <a:gd name="T10" fmla="*/ 95 w 113"/>
                <a:gd name="T11" fmla="*/ 638 h 657"/>
                <a:gd name="T12" fmla="*/ 0 w 113"/>
                <a:gd name="T13" fmla="*/ 2 h 657"/>
                <a:gd name="T14" fmla="*/ 0 w 113"/>
                <a:gd name="T15" fmla="*/ 14 h 657"/>
                <a:gd name="T16" fmla="*/ 19 w 113"/>
                <a:gd name="T17" fmla="*/ 12 h 657"/>
                <a:gd name="T18" fmla="*/ 17 w 113"/>
                <a:gd name="T19" fmla="*/ 0 h 657"/>
                <a:gd name="T20" fmla="*/ 0 w 113"/>
                <a:gd name="T21" fmla="*/ 2 h 657"/>
                <a:gd name="T22" fmla="*/ 0 w 113"/>
                <a:gd name="T23" fmla="*/ 2 h 657"/>
                <a:gd name="T24" fmla="*/ 10 w 113"/>
                <a:gd name="T25" fmla="*/ 69 h 657"/>
                <a:gd name="T26" fmla="*/ 26 w 113"/>
                <a:gd name="T27" fmla="*/ 66 h 657"/>
                <a:gd name="T28" fmla="*/ 28 w 113"/>
                <a:gd name="T29" fmla="*/ 83 h 657"/>
                <a:gd name="T30" fmla="*/ 12 w 113"/>
                <a:gd name="T31" fmla="*/ 87 h 657"/>
                <a:gd name="T32" fmla="*/ 10 w 113"/>
                <a:gd name="T33" fmla="*/ 69 h 657"/>
                <a:gd name="T34" fmla="*/ 10 w 113"/>
                <a:gd name="T35" fmla="*/ 69 h 657"/>
                <a:gd name="T36" fmla="*/ 19 w 113"/>
                <a:gd name="T37" fmla="*/ 139 h 657"/>
                <a:gd name="T38" fmla="*/ 38 w 113"/>
                <a:gd name="T39" fmla="*/ 137 h 657"/>
                <a:gd name="T40" fmla="*/ 40 w 113"/>
                <a:gd name="T41" fmla="*/ 156 h 657"/>
                <a:gd name="T42" fmla="*/ 21 w 113"/>
                <a:gd name="T43" fmla="*/ 158 h 657"/>
                <a:gd name="T44" fmla="*/ 19 w 113"/>
                <a:gd name="T45" fmla="*/ 139 h 657"/>
                <a:gd name="T46" fmla="*/ 19 w 113"/>
                <a:gd name="T47" fmla="*/ 139 h 657"/>
                <a:gd name="T48" fmla="*/ 31 w 113"/>
                <a:gd name="T49" fmla="*/ 210 h 657"/>
                <a:gd name="T50" fmla="*/ 47 w 113"/>
                <a:gd name="T51" fmla="*/ 208 h 657"/>
                <a:gd name="T52" fmla="*/ 50 w 113"/>
                <a:gd name="T53" fmla="*/ 227 h 657"/>
                <a:gd name="T54" fmla="*/ 33 w 113"/>
                <a:gd name="T55" fmla="*/ 229 h 657"/>
                <a:gd name="T56" fmla="*/ 31 w 113"/>
                <a:gd name="T57" fmla="*/ 210 h 657"/>
                <a:gd name="T58" fmla="*/ 31 w 113"/>
                <a:gd name="T59" fmla="*/ 210 h 657"/>
                <a:gd name="T60" fmla="*/ 40 w 113"/>
                <a:gd name="T61" fmla="*/ 281 h 657"/>
                <a:gd name="T62" fmla="*/ 59 w 113"/>
                <a:gd name="T63" fmla="*/ 279 h 657"/>
                <a:gd name="T64" fmla="*/ 62 w 113"/>
                <a:gd name="T65" fmla="*/ 298 h 657"/>
                <a:gd name="T66" fmla="*/ 43 w 113"/>
                <a:gd name="T67" fmla="*/ 300 h 657"/>
                <a:gd name="T68" fmla="*/ 40 w 113"/>
                <a:gd name="T69" fmla="*/ 281 h 657"/>
                <a:gd name="T70" fmla="*/ 40 w 113"/>
                <a:gd name="T71" fmla="*/ 281 h 657"/>
                <a:gd name="T72" fmla="*/ 52 w 113"/>
                <a:gd name="T73" fmla="*/ 354 h 657"/>
                <a:gd name="T74" fmla="*/ 69 w 113"/>
                <a:gd name="T75" fmla="*/ 350 h 657"/>
                <a:gd name="T76" fmla="*/ 71 w 113"/>
                <a:gd name="T77" fmla="*/ 369 h 657"/>
                <a:gd name="T78" fmla="*/ 54 w 113"/>
                <a:gd name="T79" fmla="*/ 371 h 657"/>
                <a:gd name="T80" fmla="*/ 52 w 113"/>
                <a:gd name="T81" fmla="*/ 354 h 657"/>
                <a:gd name="T82" fmla="*/ 52 w 113"/>
                <a:gd name="T83" fmla="*/ 354 h 657"/>
                <a:gd name="T84" fmla="*/ 62 w 113"/>
                <a:gd name="T85" fmla="*/ 425 h 657"/>
                <a:gd name="T86" fmla="*/ 80 w 113"/>
                <a:gd name="T87" fmla="*/ 423 h 657"/>
                <a:gd name="T88" fmla="*/ 83 w 113"/>
                <a:gd name="T89" fmla="*/ 439 h 657"/>
                <a:gd name="T90" fmla="*/ 64 w 113"/>
                <a:gd name="T91" fmla="*/ 442 h 657"/>
                <a:gd name="T92" fmla="*/ 62 w 113"/>
                <a:gd name="T93" fmla="*/ 425 h 657"/>
                <a:gd name="T94" fmla="*/ 62 w 113"/>
                <a:gd name="T95" fmla="*/ 425 h 657"/>
                <a:gd name="T96" fmla="*/ 73 w 113"/>
                <a:gd name="T97" fmla="*/ 496 h 657"/>
                <a:gd name="T98" fmla="*/ 90 w 113"/>
                <a:gd name="T99" fmla="*/ 494 h 657"/>
                <a:gd name="T100" fmla="*/ 92 w 113"/>
                <a:gd name="T101" fmla="*/ 510 h 657"/>
                <a:gd name="T102" fmla="*/ 76 w 113"/>
                <a:gd name="T103" fmla="*/ 513 h 657"/>
                <a:gd name="T104" fmla="*/ 73 w 113"/>
                <a:gd name="T105" fmla="*/ 496 h 657"/>
                <a:gd name="T106" fmla="*/ 73 w 113"/>
                <a:gd name="T107" fmla="*/ 496 h 657"/>
                <a:gd name="T108" fmla="*/ 83 w 113"/>
                <a:gd name="T109" fmla="*/ 567 h 657"/>
                <a:gd name="T110" fmla="*/ 102 w 113"/>
                <a:gd name="T111" fmla="*/ 565 h 657"/>
                <a:gd name="T112" fmla="*/ 104 w 113"/>
                <a:gd name="T113" fmla="*/ 581 h 657"/>
                <a:gd name="T114" fmla="*/ 85 w 113"/>
                <a:gd name="T115" fmla="*/ 586 h 657"/>
                <a:gd name="T116" fmla="*/ 83 w 113"/>
                <a:gd name="T117" fmla="*/ 56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3" h="657">
                  <a:moveTo>
                    <a:pt x="95" y="638"/>
                  </a:moveTo>
                  <a:lnTo>
                    <a:pt x="111" y="635"/>
                  </a:lnTo>
                  <a:lnTo>
                    <a:pt x="113" y="654"/>
                  </a:lnTo>
                  <a:lnTo>
                    <a:pt x="97" y="657"/>
                  </a:lnTo>
                  <a:lnTo>
                    <a:pt x="95" y="638"/>
                  </a:lnTo>
                  <a:lnTo>
                    <a:pt x="95" y="638"/>
                  </a:lnTo>
                  <a:close/>
                  <a:moveTo>
                    <a:pt x="0" y="2"/>
                  </a:moveTo>
                  <a:lnTo>
                    <a:pt x="0" y="14"/>
                  </a:lnTo>
                  <a:lnTo>
                    <a:pt x="19" y="12"/>
                  </a:lnTo>
                  <a:lnTo>
                    <a:pt x="17" y="0"/>
                  </a:lnTo>
                  <a:lnTo>
                    <a:pt x="0" y="2"/>
                  </a:lnTo>
                  <a:lnTo>
                    <a:pt x="0" y="2"/>
                  </a:lnTo>
                  <a:close/>
                  <a:moveTo>
                    <a:pt x="10" y="69"/>
                  </a:moveTo>
                  <a:lnTo>
                    <a:pt x="26" y="66"/>
                  </a:lnTo>
                  <a:lnTo>
                    <a:pt x="28" y="83"/>
                  </a:lnTo>
                  <a:lnTo>
                    <a:pt x="12" y="87"/>
                  </a:lnTo>
                  <a:lnTo>
                    <a:pt x="10" y="69"/>
                  </a:lnTo>
                  <a:lnTo>
                    <a:pt x="10" y="69"/>
                  </a:lnTo>
                  <a:close/>
                  <a:moveTo>
                    <a:pt x="19" y="139"/>
                  </a:moveTo>
                  <a:lnTo>
                    <a:pt x="38" y="137"/>
                  </a:lnTo>
                  <a:lnTo>
                    <a:pt x="40" y="156"/>
                  </a:lnTo>
                  <a:lnTo>
                    <a:pt x="21" y="158"/>
                  </a:lnTo>
                  <a:lnTo>
                    <a:pt x="19" y="139"/>
                  </a:lnTo>
                  <a:lnTo>
                    <a:pt x="19" y="139"/>
                  </a:lnTo>
                  <a:close/>
                  <a:moveTo>
                    <a:pt x="31" y="210"/>
                  </a:moveTo>
                  <a:lnTo>
                    <a:pt x="47" y="208"/>
                  </a:lnTo>
                  <a:lnTo>
                    <a:pt x="50" y="227"/>
                  </a:lnTo>
                  <a:lnTo>
                    <a:pt x="33" y="229"/>
                  </a:lnTo>
                  <a:lnTo>
                    <a:pt x="31" y="210"/>
                  </a:lnTo>
                  <a:lnTo>
                    <a:pt x="31" y="210"/>
                  </a:lnTo>
                  <a:close/>
                  <a:moveTo>
                    <a:pt x="40" y="281"/>
                  </a:moveTo>
                  <a:lnTo>
                    <a:pt x="59" y="279"/>
                  </a:lnTo>
                  <a:lnTo>
                    <a:pt x="62" y="298"/>
                  </a:lnTo>
                  <a:lnTo>
                    <a:pt x="43" y="300"/>
                  </a:lnTo>
                  <a:lnTo>
                    <a:pt x="40" y="281"/>
                  </a:lnTo>
                  <a:lnTo>
                    <a:pt x="40" y="281"/>
                  </a:lnTo>
                  <a:close/>
                  <a:moveTo>
                    <a:pt x="52" y="354"/>
                  </a:moveTo>
                  <a:lnTo>
                    <a:pt x="69" y="350"/>
                  </a:lnTo>
                  <a:lnTo>
                    <a:pt x="71" y="369"/>
                  </a:lnTo>
                  <a:lnTo>
                    <a:pt x="54" y="371"/>
                  </a:lnTo>
                  <a:lnTo>
                    <a:pt x="52" y="354"/>
                  </a:lnTo>
                  <a:lnTo>
                    <a:pt x="52" y="354"/>
                  </a:lnTo>
                  <a:close/>
                  <a:moveTo>
                    <a:pt x="62" y="425"/>
                  </a:moveTo>
                  <a:lnTo>
                    <a:pt x="80" y="423"/>
                  </a:lnTo>
                  <a:lnTo>
                    <a:pt x="83" y="439"/>
                  </a:lnTo>
                  <a:lnTo>
                    <a:pt x="64" y="442"/>
                  </a:lnTo>
                  <a:lnTo>
                    <a:pt x="62" y="425"/>
                  </a:lnTo>
                  <a:lnTo>
                    <a:pt x="62" y="425"/>
                  </a:lnTo>
                  <a:close/>
                  <a:moveTo>
                    <a:pt x="73" y="496"/>
                  </a:moveTo>
                  <a:lnTo>
                    <a:pt x="90" y="494"/>
                  </a:lnTo>
                  <a:lnTo>
                    <a:pt x="92" y="510"/>
                  </a:lnTo>
                  <a:lnTo>
                    <a:pt x="76" y="513"/>
                  </a:lnTo>
                  <a:lnTo>
                    <a:pt x="73" y="496"/>
                  </a:lnTo>
                  <a:lnTo>
                    <a:pt x="73" y="496"/>
                  </a:lnTo>
                  <a:close/>
                  <a:moveTo>
                    <a:pt x="83" y="567"/>
                  </a:moveTo>
                  <a:lnTo>
                    <a:pt x="102" y="565"/>
                  </a:lnTo>
                  <a:lnTo>
                    <a:pt x="104" y="581"/>
                  </a:lnTo>
                  <a:lnTo>
                    <a:pt x="85" y="586"/>
                  </a:lnTo>
                  <a:lnTo>
                    <a:pt x="83" y="56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6" name="Freeform 542"/>
            <p:cNvSpPr>
              <a:spLocks noEditPoints="1"/>
            </p:cNvSpPr>
            <p:nvPr/>
          </p:nvSpPr>
          <p:spPr bwMode="auto">
            <a:xfrm>
              <a:off x="8791575" y="3321050"/>
              <a:ext cx="974725" cy="457200"/>
            </a:xfrm>
            <a:custGeom>
              <a:avLst/>
              <a:gdLst>
                <a:gd name="T0" fmla="*/ 598 w 614"/>
                <a:gd name="T1" fmla="*/ 24 h 288"/>
                <a:gd name="T2" fmla="*/ 591 w 614"/>
                <a:gd name="T3" fmla="*/ 7 h 288"/>
                <a:gd name="T4" fmla="*/ 607 w 614"/>
                <a:gd name="T5" fmla="*/ 0 h 288"/>
                <a:gd name="T6" fmla="*/ 614 w 614"/>
                <a:gd name="T7" fmla="*/ 17 h 288"/>
                <a:gd name="T8" fmla="*/ 598 w 614"/>
                <a:gd name="T9" fmla="*/ 24 h 288"/>
                <a:gd name="T10" fmla="*/ 598 w 614"/>
                <a:gd name="T11" fmla="*/ 24 h 288"/>
                <a:gd name="T12" fmla="*/ 7 w 614"/>
                <a:gd name="T13" fmla="*/ 288 h 288"/>
                <a:gd name="T14" fmla="*/ 0 w 614"/>
                <a:gd name="T15" fmla="*/ 274 h 288"/>
                <a:gd name="T16" fmla="*/ 17 w 614"/>
                <a:gd name="T17" fmla="*/ 265 h 288"/>
                <a:gd name="T18" fmla="*/ 24 w 614"/>
                <a:gd name="T19" fmla="*/ 281 h 288"/>
                <a:gd name="T20" fmla="*/ 7 w 614"/>
                <a:gd name="T21" fmla="*/ 288 h 288"/>
                <a:gd name="T22" fmla="*/ 7 w 614"/>
                <a:gd name="T23" fmla="*/ 288 h 288"/>
                <a:gd name="T24" fmla="*/ 73 w 614"/>
                <a:gd name="T25" fmla="*/ 260 h 288"/>
                <a:gd name="T26" fmla="*/ 66 w 614"/>
                <a:gd name="T27" fmla="*/ 244 h 288"/>
                <a:gd name="T28" fmla="*/ 83 w 614"/>
                <a:gd name="T29" fmla="*/ 237 h 288"/>
                <a:gd name="T30" fmla="*/ 90 w 614"/>
                <a:gd name="T31" fmla="*/ 253 h 288"/>
                <a:gd name="T32" fmla="*/ 73 w 614"/>
                <a:gd name="T33" fmla="*/ 260 h 288"/>
                <a:gd name="T34" fmla="*/ 73 w 614"/>
                <a:gd name="T35" fmla="*/ 260 h 288"/>
                <a:gd name="T36" fmla="*/ 140 w 614"/>
                <a:gd name="T37" fmla="*/ 232 h 288"/>
                <a:gd name="T38" fmla="*/ 132 w 614"/>
                <a:gd name="T39" fmla="*/ 215 h 288"/>
                <a:gd name="T40" fmla="*/ 149 w 614"/>
                <a:gd name="T41" fmla="*/ 206 h 288"/>
                <a:gd name="T42" fmla="*/ 156 w 614"/>
                <a:gd name="T43" fmla="*/ 222 h 288"/>
                <a:gd name="T44" fmla="*/ 140 w 614"/>
                <a:gd name="T45" fmla="*/ 232 h 288"/>
                <a:gd name="T46" fmla="*/ 140 w 614"/>
                <a:gd name="T47" fmla="*/ 232 h 288"/>
                <a:gd name="T48" fmla="*/ 206 w 614"/>
                <a:gd name="T49" fmla="*/ 201 h 288"/>
                <a:gd name="T50" fmla="*/ 196 w 614"/>
                <a:gd name="T51" fmla="*/ 185 h 288"/>
                <a:gd name="T52" fmla="*/ 213 w 614"/>
                <a:gd name="T53" fmla="*/ 177 h 288"/>
                <a:gd name="T54" fmla="*/ 222 w 614"/>
                <a:gd name="T55" fmla="*/ 194 h 288"/>
                <a:gd name="T56" fmla="*/ 206 w 614"/>
                <a:gd name="T57" fmla="*/ 201 h 288"/>
                <a:gd name="T58" fmla="*/ 206 w 614"/>
                <a:gd name="T59" fmla="*/ 201 h 288"/>
                <a:gd name="T60" fmla="*/ 269 w 614"/>
                <a:gd name="T61" fmla="*/ 173 h 288"/>
                <a:gd name="T62" fmla="*/ 262 w 614"/>
                <a:gd name="T63" fmla="*/ 156 h 288"/>
                <a:gd name="T64" fmla="*/ 279 w 614"/>
                <a:gd name="T65" fmla="*/ 147 h 288"/>
                <a:gd name="T66" fmla="*/ 286 w 614"/>
                <a:gd name="T67" fmla="*/ 163 h 288"/>
                <a:gd name="T68" fmla="*/ 269 w 614"/>
                <a:gd name="T69" fmla="*/ 173 h 288"/>
                <a:gd name="T70" fmla="*/ 269 w 614"/>
                <a:gd name="T71" fmla="*/ 173 h 288"/>
                <a:gd name="T72" fmla="*/ 336 w 614"/>
                <a:gd name="T73" fmla="*/ 142 h 288"/>
                <a:gd name="T74" fmla="*/ 329 w 614"/>
                <a:gd name="T75" fmla="*/ 125 h 288"/>
                <a:gd name="T76" fmla="*/ 345 w 614"/>
                <a:gd name="T77" fmla="*/ 118 h 288"/>
                <a:gd name="T78" fmla="*/ 352 w 614"/>
                <a:gd name="T79" fmla="*/ 135 h 288"/>
                <a:gd name="T80" fmla="*/ 336 w 614"/>
                <a:gd name="T81" fmla="*/ 142 h 288"/>
                <a:gd name="T82" fmla="*/ 336 w 614"/>
                <a:gd name="T83" fmla="*/ 142 h 288"/>
                <a:gd name="T84" fmla="*/ 402 w 614"/>
                <a:gd name="T85" fmla="*/ 114 h 288"/>
                <a:gd name="T86" fmla="*/ 395 w 614"/>
                <a:gd name="T87" fmla="*/ 97 h 288"/>
                <a:gd name="T88" fmla="*/ 411 w 614"/>
                <a:gd name="T89" fmla="*/ 88 h 288"/>
                <a:gd name="T90" fmla="*/ 418 w 614"/>
                <a:gd name="T91" fmla="*/ 104 h 288"/>
                <a:gd name="T92" fmla="*/ 402 w 614"/>
                <a:gd name="T93" fmla="*/ 114 h 288"/>
                <a:gd name="T94" fmla="*/ 402 w 614"/>
                <a:gd name="T95" fmla="*/ 114 h 288"/>
                <a:gd name="T96" fmla="*/ 468 w 614"/>
                <a:gd name="T97" fmla="*/ 83 h 288"/>
                <a:gd name="T98" fmla="*/ 461 w 614"/>
                <a:gd name="T99" fmla="*/ 66 h 288"/>
                <a:gd name="T100" fmla="*/ 477 w 614"/>
                <a:gd name="T101" fmla="*/ 59 h 288"/>
                <a:gd name="T102" fmla="*/ 484 w 614"/>
                <a:gd name="T103" fmla="*/ 76 h 288"/>
                <a:gd name="T104" fmla="*/ 468 w 614"/>
                <a:gd name="T105" fmla="*/ 83 h 288"/>
                <a:gd name="T106" fmla="*/ 468 w 614"/>
                <a:gd name="T107" fmla="*/ 83 h 288"/>
                <a:gd name="T108" fmla="*/ 534 w 614"/>
                <a:gd name="T109" fmla="*/ 55 h 288"/>
                <a:gd name="T110" fmla="*/ 525 w 614"/>
                <a:gd name="T111" fmla="*/ 38 h 288"/>
                <a:gd name="T112" fmla="*/ 541 w 614"/>
                <a:gd name="T113" fmla="*/ 29 h 288"/>
                <a:gd name="T114" fmla="*/ 551 w 614"/>
                <a:gd name="T115" fmla="*/ 45 h 288"/>
                <a:gd name="T116" fmla="*/ 534 w 614"/>
                <a:gd name="T117" fmla="*/ 5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14" h="288">
                  <a:moveTo>
                    <a:pt x="598" y="24"/>
                  </a:moveTo>
                  <a:lnTo>
                    <a:pt x="591" y="7"/>
                  </a:lnTo>
                  <a:lnTo>
                    <a:pt x="607" y="0"/>
                  </a:lnTo>
                  <a:lnTo>
                    <a:pt x="614" y="17"/>
                  </a:lnTo>
                  <a:lnTo>
                    <a:pt x="598" y="24"/>
                  </a:lnTo>
                  <a:lnTo>
                    <a:pt x="598" y="24"/>
                  </a:lnTo>
                  <a:close/>
                  <a:moveTo>
                    <a:pt x="7" y="288"/>
                  </a:moveTo>
                  <a:lnTo>
                    <a:pt x="0" y="274"/>
                  </a:lnTo>
                  <a:lnTo>
                    <a:pt x="17" y="265"/>
                  </a:lnTo>
                  <a:lnTo>
                    <a:pt x="24" y="281"/>
                  </a:lnTo>
                  <a:lnTo>
                    <a:pt x="7" y="288"/>
                  </a:lnTo>
                  <a:lnTo>
                    <a:pt x="7" y="288"/>
                  </a:lnTo>
                  <a:close/>
                  <a:moveTo>
                    <a:pt x="73" y="260"/>
                  </a:moveTo>
                  <a:lnTo>
                    <a:pt x="66" y="244"/>
                  </a:lnTo>
                  <a:lnTo>
                    <a:pt x="83" y="237"/>
                  </a:lnTo>
                  <a:lnTo>
                    <a:pt x="90" y="253"/>
                  </a:lnTo>
                  <a:lnTo>
                    <a:pt x="73" y="260"/>
                  </a:lnTo>
                  <a:lnTo>
                    <a:pt x="73" y="260"/>
                  </a:lnTo>
                  <a:close/>
                  <a:moveTo>
                    <a:pt x="140" y="232"/>
                  </a:moveTo>
                  <a:lnTo>
                    <a:pt x="132" y="215"/>
                  </a:lnTo>
                  <a:lnTo>
                    <a:pt x="149" y="206"/>
                  </a:lnTo>
                  <a:lnTo>
                    <a:pt x="156" y="222"/>
                  </a:lnTo>
                  <a:lnTo>
                    <a:pt x="140" y="232"/>
                  </a:lnTo>
                  <a:lnTo>
                    <a:pt x="140" y="232"/>
                  </a:lnTo>
                  <a:close/>
                  <a:moveTo>
                    <a:pt x="206" y="201"/>
                  </a:moveTo>
                  <a:lnTo>
                    <a:pt x="196" y="185"/>
                  </a:lnTo>
                  <a:lnTo>
                    <a:pt x="213" y="177"/>
                  </a:lnTo>
                  <a:lnTo>
                    <a:pt x="222" y="194"/>
                  </a:lnTo>
                  <a:lnTo>
                    <a:pt x="206" y="201"/>
                  </a:lnTo>
                  <a:lnTo>
                    <a:pt x="206" y="201"/>
                  </a:lnTo>
                  <a:close/>
                  <a:moveTo>
                    <a:pt x="269" y="173"/>
                  </a:moveTo>
                  <a:lnTo>
                    <a:pt x="262" y="156"/>
                  </a:lnTo>
                  <a:lnTo>
                    <a:pt x="279" y="147"/>
                  </a:lnTo>
                  <a:lnTo>
                    <a:pt x="286" y="163"/>
                  </a:lnTo>
                  <a:lnTo>
                    <a:pt x="269" y="173"/>
                  </a:lnTo>
                  <a:lnTo>
                    <a:pt x="269" y="173"/>
                  </a:lnTo>
                  <a:close/>
                  <a:moveTo>
                    <a:pt x="336" y="142"/>
                  </a:moveTo>
                  <a:lnTo>
                    <a:pt x="329" y="125"/>
                  </a:lnTo>
                  <a:lnTo>
                    <a:pt x="345" y="118"/>
                  </a:lnTo>
                  <a:lnTo>
                    <a:pt x="352" y="135"/>
                  </a:lnTo>
                  <a:lnTo>
                    <a:pt x="336" y="142"/>
                  </a:lnTo>
                  <a:lnTo>
                    <a:pt x="336" y="142"/>
                  </a:lnTo>
                  <a:close/>
                  <a:moveTo>
                    <a:pt x="402" y="114"/>
                  </a:moveTo>
                  <a:lnTo>
                    <a:pt x="395" y="97"/>
                  </a:lnTo>
                  <a:lnTo>
                    <a:pt x="411" y="88"/>
                  </a:lnTo>
                  <a:lnTo>
                    <a:pt x="418" y="104"/>
                  </a:lnTo>
                  <a:lnTo>
                    <a:pt x="402" y="114"/>
                  </a:lnTo>
                  <a:lnTo>
                    <a:pt x="402" y="114"/>
                  </a:lnTo>
                  <a:close/>
                  <a:moveTo>
                    <a:pt x="468" y="83"/>
                  </a:moveTo>
                  <a:lnTo>
                    <a:pt x="461" y="66"/>
                  </a:lnTo>
                  <a:lnTo>
                    <a:pt x="477" y="59"/>
                  </a:lnTo>
                  <a:lnTo>
                    <a:pt x="484" y="76"/>
                  </a:lnTo>
                  <a:lnTo>
                    <a:pt x="468" y="83"/>
                  </a:lnTo>
                  <a:lnTo>
                    <a:pt x="468" y="83"/>
                  </a:lnTo>
                  <a:close/>
                  <a:moveTo>
                    <a:pt x="534" y="55"/>
                  </a:moveTo>
                  <a:lnTo>
                    <a:pt x="525" y="38"/>
                  </a:lnTo>
                  <a:lnTo>
                    <a:pt x="541" y="29"/>
                  </a:lnTo>
                  <a:lnTo>
                    <a:pt x="551" y="45"/>
                  </a:lnTo>
                  <a:lnTo>
                    <a:pt x="534" y="5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7" name="Freeform 543"/>
            <p:cNvSpPr>
              <a:spLocks noEditPoints="1"/>
            </p:cNvSpPr>
            <p:nvPr/>
          </p:nvSpPr>
          <p:spPr bwMode="auto">
            <a:xfrm>
              <a:off x="7032625" y="2046288"/>
              <a:ext cx="593725" cy="1293813"/>
            </a:xfrm>
            <a:custGeom>
              <a:avLst/>
              <a:gdLst>
                <a:gd name="T0" fmla="*/ 8 w 374"/>
                <a:gd name="T1" fmla="*/ 24 h 815"/>
                <a:gd name="T2" fmla="*/ 17 w 374"/>
                <a:gd name="T3" fmla="*/ 0 h 815"/>
                <a:gd name="T4" fmla="*/ 24 w 374"/>
                <a:gd name="T5" fmla="*/ 17 h 815"/>
                <a:gd name="T6" fmla="*/ 357 w 374"/>
                <a:gd name="T7" fmla="*/ 815 h 815"/>
                <a:gd name="T8" fmla="*/ 367 w 374"/>
                <a:gd name="T9" fmla="*/ 789 h 815"/>
                <a:gd name="T10" fmla="*/ 374 w 374"/>
                <a:gd name="T11" fmla="*/ 806 h 815"/>
                <a:gd name="T12" fmla="*/ 326 w 374"/>
                <a:gd name="T13" fmla="*/ 749 h 815"/>
                <a:gd name="T14" fmla="*/ 336 w 374"/>
                <a:gd name="T15" fmla="*/ 725 h 815"/>
                <a:gd name="T16" fmla="*/ 343 w 374"/>
                <a:gd name="T17" fmla="*/ 742 h 815"/>
                <a:gd name="T18" fmla="*/ 298 w 374"/>
                <a:gd name="T19" fmla="*/ 683 h 815"/>
                <a:gd name="T20" fmla="*/ 308 w 374"/>
                <a:gd name="T21" fmla="*/ 659 h 815"/>
                <a:gd name="T22" fmla="*/ 315 w 374"/>
                <a:gd name="T23" fmla="*/ 676 h 815"/>
                <a:gd name="T24" fmla="*/ 270 w 374"/>
                <a:gd name="T25" fmla="*/ 617 h 815"/>
                <a:gd name="T26" fmla="*/ 279 w 374"/>
                <a:gd name="T27" fmla="*/ 593 h 815"/>
                <a:gd name="T28" fmla="*/ 286 w 374"/>
                <a:gd name="T29" fmla="*/ 610 h 815"/>
                <a:gd name="T30" fmla="*/ 239 w 374"/>
                <a:gd name="T31" fmla="*/ 551 h 815"/>
                <a:gd name="T32" fmla="*/ 248 w 374"/>
                <a:gd name="T33" fmla="*/ 527 h 815"/>
                <a:gd name="T34" fmla="*/ 256 w 374"/>
                <a:gd name="T35" fmla="*/ 543 h 815"/>
                <a:gd name="T36" fmla="*/ 211 w 374"/>
                <a:gd name="T37" fmla="*/ 484 h 815"/>
                <a:gd name="T38" fmla="*/ 220 w 374"/>
                <a:gd name="T39" fmla="*/ 461 h 815"/>
                <a:gd name="T40" fmla="*/ 227 w 374"/>
                <a:gd name="T41" fmla="*/ 477 h 815"/>
                <a:gd name="T42" fmla="*/ 182 w 374"/>
                <a:gd name="T43" fmla="*/ 418 h 815"/>
                <a:gd name="T44" fmla="*/ 192 w 374"/>
                <a:gd name="T45" fmla="*/ 395 h 815"/>
                <a:gd name="T46" fmla="*/ 199 w 374"/>
                <a:gd name="T47" fmla="*/ 411 h 815"/>
                <a:gd name="T48" fmla="*/ 152 w 374"/>
                <a:gd name="T49" fmla="*/ 352 h 815"/>
                <a:gd name="T50" fmla="*/ 161 w 374"/>
                <a:gd name="T51" fmla="*/ 329 h 815"/>
                <a:gd name="T52" fmla="*/ 168 w 374"/>
                <a:gd name="T53" fmla="*/ 345 h 815"/>
                <a:gd name="T54" fmla="*/ 123 w 374"/>
                <a:gd name="T55" fmla="*/ 288 h 815"/>
                <a:gd name="T56" fmla="*/ 133 w 374"/>
                <a:gd name="T57" fmla="*/ 265 h 815"/>
                <a:gd name="T58" fmla="*/ 140 w 374"/>
                <a:gd name="T59" fmla="*/ 281 h 815"/>
                <a:gd name="T60" fmla="*/ 95 w 374"/>
                <a:gd name="T61" fmla="*/ 222 h 815"/>
                <a:gd name="T62" fmla="*/ 104 w 374"/>
                <a:gd name="T63" fmla="*/ 199 h 815"/>
                <a:gd name="T64" fmla="*/ 111 w 374"/>
                <a:gd name="T65" fmla="*/ 215 h 815"/>
                <a:gd name="T66" fmla="*/ 64 w 374"/>
                <a:gd name="T67" fmla="*/ 156 h 815"/>
                <a:gd name="T68" fmla="*/ 74 w 374"/>
                <a:gd name="T69" fmla="*/ 132 h 815"/>
                <a:gd name="T70" fmla="*/ 81 w 374"/>
                <a:gd name="T71" fmla="*/ 149 h 815"/>
                <a:gd name="T72" fmla="*/ 36 w 374"/>
                <a:gd name="T73" fmla="*/ 90 h 815"/>
                <a:gd name="T74" fmla="*/ 45 w 374"/>
                <a:gd name="T75" fmla="*/ 66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4" h="815">
                  <a:moveTo>
                    <a:pt x="24" y="17"/>
                  </a:moveTo>
                  <a:lnTo>
                    <a:pt x="8" y="24"/>
                  </a:lnTo>
                  <a:lnTo>
                    <a:pt x="0" y="7"/>
                  </a:lnTo>
                  <a:lnTo>
                    <a:pt x="17" y="0"/>
                  </a:lnTo>
                  <a:lnTo>
                    <a:pt x="24" y="17"/>
                  </a:lnTo>
                  <a:lnTo>
                    <a:pt x="24" y="17"/>
                  </a:lnTo>
                  <a:close/>
                  <a:moveTo>
                    <a:pt x="374" y="806"/>
                  </a:moveTo>
                  <a:lnTo>
                    <a:pt x="357" y="815"/>
                  </a:lnTo>
                  <a:lnTo>
                    <a:pt x="350" y="799"/>
                  </a:lnTo>
                  <a:lnTo>
                    <a:pt x="367" y="789"/>
                  </a:lnTo>
                  <a:lnTo>
                    <a:pt x="374" y="806"/>
                  </a:lnTo>
                  <a:lnTo>
                    <a:pt x="374" y="806"/>
                  </a:lnTo>
                  <a:close/>
                  <a:moveTo>
                    <a:pt x="343" y="742"/>
                  </a:moveTo>
                  <a:lnTo>
                    <a:pt x="326" y="749"/>
                  </a:lnTo>
                  <a:lnTo>
                    <a:pt x="319" y="732"/>
                  </a:lnTo>
                  <a:lnTo>
                    <a:pt x="336" y="725"/>
                  </a:lnTo>
                  <a:lnTo>
                    <a:pt x="343" y="742"/>
                  </a:lnTo>
                  <a:lnTo>
                    <a:pt x="343" y="742"/>
                  </a:lnTo>
                  <a:close/>
                  <a:moveTo>
                    <a:pt x="315" y="676"/>
                  </a:moveTo>
                  <a:lnTo>
                    <a:pt x="298" y="683"/>
                  </a:lnTo>
                  <a:lnTo>
                    <a:pt x="291" y="666"/>
                  </a:lnTo>
                  <a:lnTo>
                    <a:pt x="308" y="659"/>
                  </a:lnTo>
                  <a:lnTo>
                    <a:pt x="315" y="676"/>
                  </a:lnTo>
                  <a:lnTo>
                    <a:pt x="315" y="676"/>
                  </a:lnTo>
                  <a:close/>
                  <a:moveTo>
                    <a:pt x="286" y="610"/>
                  </a:moveTo>
                  <a:lnTo>
                    <a:pt x="270" y="617"/>
                  </a:lnTo>
                  <a:lnTo>
                    <a:pt x="263" y="600"/>
                  </a:lnTo>
                  <a:lnTo>
                    <a:pt x="279" y="593"/>
                  </a:lnTo>
                  <a:lnTo>
                    <a:pt x="286" y="610"/>
                  </a:lnTo>
                  <a:lnTo>
                    <a:pt x="286" y="610"/>
                  </a:lnTo>
                  <a:close/>
                  <a:moveTo>
                    <a:pt x="256" y="543"/>
                  </a:moveTo>
                  <a:lnTo>
                    <a:pt x="239" y="551"/>
                  </a:lnTo>
                  <a:lnTo>
                    <a:pt x="232" y="534"/>
                  </a:lnTo>
                  <a:lnTo>
                    <a:pt x="248" y="527"/>
                  </a:lnTo>
                  <a:lnTo>
                    <a:pt x="256" y="543"/>
                  </a:lnTo>
                  <a:lnTo>
                    <a:pt x="256" y="543"/>
                  </a:lnTo>
                  <a:close/>
                  <a:moveTo>
                    <a:pt x="227" y="477"/>
                  </a:moveTo>
                  <a:lnTo>
                    <a:pt x="211" y="484"/>
                  </a:lnTo>
                  <a:lnTo>
                    <a:pt x="204" y="468"/>
                  </a:lnTo>
                  <a:lnTo>
                    <a:pt x="220" y="461"/>
                  </a:lnTo>
                  <a:lnTo>
                    <a:pt x="227" y="477"/>
                  </a:lnTo>
                  <a:lnTo>
                    <a:pt x="227" y="477"/>
                  </a:lnTo>
                  <a:close/>
                  <a:moveTo>
                    <a:pt x="199" y="411"/>
                  </a:moveTo>
                  <a:lnTo>
                    <a:pt x="182" y="418"/>
                  </a:lnTo>
                  <a:lnTo>
                    <a:pt x="175" y="402"/>
                  </a:lnTo>
                  <a:lnTo>
                    <a:pt x="192" y="395"/>
                  </a:lnTo>
                  <a:lnTo>
                    <a:pt x="199" y="411"/>
                  </a:lnTo>
                  <a:lnTo>
                    <a:pt x="199" y="411"/>
                  </a:lnTo>
                  <a:close/>
                  <a:moveTo>
                    <a:pt x="168" y="345"/>
                  </a:moveTo>
                  <a:lnTo>
                    <a:pt x="152" y="352"/>
                  </a:lnTo>
                  <a:lnTo>
                    <a:pt x="145" y="336"/>
                  </a:lnTo>
                  <a:lnTo>
                    <a:pt x="161" y="329"/>
                  </a:lnTo>
                  <a:lnTo>
                    <a:pt x="168" y="345"/>
                  </a:lnTo>
                  <a:lnTo>
                    <a:pt x="168" y="345"/>
                  </a:lnTo>
                  <a:close/>
                  <a:moveTo>
                    <a:pt x="140" y="281"/>
                  </a:moveTo>
                  <a:lnTo>
                    <a:pt x="123" y="288"/>
                  </a:lnTo>
                  <a:lnTo>
                    <a:pt x="116" y="272"/>
                  </a:lnTo>
                  <a:lnTo>
                    <a:pt x="133" y="265"/>
                  </a:lnTo>
                  <a:lnTo>
                    <a:pt x="140" y="281"/>
                  </a:lnTo>
                  <a:lnTo>
                    <a:pt x="140" y="281"/>
                  </a:lnTo>
                  <a:close/>
                  <a:moveTo>
                    <a:pt x="111" y="215"/>
                  </a:moveTo>
                  <a:lnTo>
                    <a:pt x="95" y="222"/>
                  </a:lnTo>
                  <a:lnTo>
                    <a:pt x="88" y="206"/>
                  </a:lnTo>
                  <a:lnTo>
                    <a:pt x="104" y="199"/>
                  </a:lnTo>
                  <a:lnTo>
                    <a:pt x="111" y="215"/>
                  </a:lnTo>
                  <a:lnTo>
                    <a:pt x="111" y="215"/>
                  </a:lnTo>
                  <a:close/>
                  <a:moveTo>
                    <a:pt x="81" y="149"/>
                  </a:moveTo>
                  <a:lnTo>
                    <a:pt x="64" y="156"/>
                  </a:lnTo>
                  <a:lnTo>
                    <a:pt x="57" y="140"/>
                  </a:lnTo>
                  <a:lnTo>
                    <a:pt x="74" y="132"/>
                  </a:lnTo>
                  <a:lnTo>
                    <a:pt x="81" y="149"/>
                  </a:lnTo>
                  <a:lnTo>
                    <a:pt x="81" y="149"/>
                  </a:lnTo>
                  <a:close/>
                  <a:moveTo>
                    <a:pt x="52" y="83"/>
                  </a:moveTo>
                  <a:lnTo>
                    <a:pt x="36" y="90"/>
                  </a:lnTo>
                  <a:lnTo>
                    <a:pt x="29" y="73"/>
                  </a:lnTo>
                  <a:lnTo>
                    <a:pt x="45" y="66"/>
                  </a:lnTo>
                  <a:lnTo>
                    <a:pt x="52" y="8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8" name="Freeform 544"/>
            <p:cNvSpPr>
              <a:spLocks noEditPoints="1"/>
            </p:cNvSpPr>
            <p:nvPr/>
          </p:nvSpPr>
          <p:spPr bwMode="auto">
            <a:xfrm>
              <a:off x="5435600" y="4562475"/>
              <a:ext cx="1050925" cy="60325"/>
            </a:xfrm>
            <a:custGeom>
              <a:avLst/>
              <a:gdLst>
                <a:gd name="T0" fmla="*/ 19 w 662"/>
                <a:gd name="T1" fmla="*/ 0 h 38"/>
                <a:gd name="T2" fmla="*/ 17 w 662"/>
                <a:gd name="T3" fmla="*/ 17 h 38"/>
                <a:gd name="T4" fmla="*/ 0 w 662"/>
                <a:gd name="T5" fmla="*/ 17 h 38"/>
                <a:gd name="T6" fmla="*/ 0 w 662"/>
                <a:gd name="T7" fmla="*/ 0 h 38"/>
                <a:gd name="T8" fmla="*/ 19 w 662"/>
                <a:gd name="T9" fmla="*/ 0 h 38"/>
                <a:gd name="T10" fmla="*/ 19 w 662"/>
                <a:gd name="T11" fmla="*/ 0 h 38"/>
                <a:gd name="T12" fmla="*/ 662 w 662"/>
                <a:gd name="T13" fmla="*/ 21 h 38"/>
                <a:gd name="T14" fmla="*/ 647 w 662"/>
                <a:gd name="T15" fmla="*/ 21 h 38"/>
                <a:gd name="T16" fmla="*/ 647 w 662"/>
                <a:gd name="T17" fmla="*/ 38 h 38"/>
                <a:gd name="T18" fmla="*/ 659 w 662"/>
                <a:gd name="T19" fmla="*/ 38 h 38"/>
                <a:gd name="T20" fmla="*/ 662 w 662"/>
                <a:gd name="T21" fmla="*/ 21 h 38"/>
                <a:gd name="T22" fmla="*/ 662 w 662"/>
                <a:gd name="T23" fmla="*/ 21 h 38"/>
                <a:gd name="T24" fmla="*/ 593 w 662"/>
                <a:gd name="T25" fmla="*/ 19 h 38"/>
                <a:gd name="T26" fmla="*/ 593 w 662"/>
                <a:gd name="T27" fmla="*/ 36 h 38"/>
                <a:gd name="T28" fmla="*/ 577 w 662"/>
                <a:gd name="T29" fmla="*/ 36 h 38"/>
                <a:gd name="T30" fmla="*/ 577 w 662"/>
                <a:gd name="T31" fmla="*/ 19 h 38"/>
                <a:gd name="T32" fmla="*/ 593 w 662"/>
                <a:gd name="T33" fmla="*/ 19 h 38"/>
                <a:gd name="T34" fmla="*/ 593 w 662"/>
                <a:gd name="T35" fmla="*/ 19 h 38"/>
                <a:gd name="T36" fmla="*/ 522 w 662"/>
                <a:gd name="T37" fmla="*/ 17 h 38"/>
                <a:gd name="T38" fmla="*/ 522 w 662"/>
                <a:gd name="T39" fmla="*/ 33 h 38"/>
                <a:gd name="T40" fmla="*/ 503 w 662"/>
                <a:gd name="T41" fmla="*/ 33 h 38"/>
                <a:gd name="T42" fmla="*/ 503 w 662"/>
                <a:gd name="T43" fmla="*/ 17 h 38"/>
                <a:gd name="T44" fmla="*/ 522 w 662"/>
                <a:gd name="T45" fmla="*/ 17 h 38"/>
                <a:gd name="T46" fmla="*/ 522 w 662"/>
                <a:gd name="T47" fmla="*/ 17 h 38"/>
                <a:gd name="T48" fmla="*/ 449 w 662"/>
                <a:gd name="T49" fmla="*/ 14 h 38"/>
                <a:gd name="T50" fmla="*/ 449 w 662"/>
                <a:gd name="T51" fmla="*/ 31 h 38"/>
                <a:gd name="T52" fmla="*/ 433 w 662"/>
                <a:gd name="T53" fmla="*/ 31 h 38"/>
                <a:gd name="T54" fmla="*/ 433 w 662"/>
                <a:gd name="T55" fmla="*/ 14 h 38"/>
                <a:gd name="T56" fmla="*/ 449 w 662"/>
                <a:gd name="T57" fmla="*/ 14 h 38"/>
                <a:gd name="T58" fmla="*/ 449 w 662"/>
                <a:gd name="T59" fmla="*/ 14 h 38"/>
                <a:gd name="T60" fmla="*/ 378 w 662"/>
                <a:gd name="T61" fmla="*/ 12 h 38"/>
                <a:gd name="T62" fmla="*/ 378 w 662"/>
                <a:gd name="T63" fmla="*/ 29 h 38"/>
                <a:gd name="T64" fmla="*/ 359 w 662"/>
                <a:gd name="T65" fmla="*/ 29 h 38"/>
                <a:gd name="T66" fmla="*/ 359 w 662"/>
                <a:gd name="T67" fmla="*/ 12 h 38"/>
                <a:gd name="T68" fmla="*/ 378 w 662"/>
                <a:gd name="T69" fmla="*/ 12 h 38"/>
                <a:gd name="T70" fmla="*/ 378 w 662"/>
                <a:gd name="T71" fmla="*/ 12 h 38"/>
                <a:gd name="T72" fmla="*/ 307 w 662"/>
                <a:gd name="T73" fmla="*/ 10 h 38"/>
                <a:gd name="T74" fmla="*/ 305 w 662"/>
                <a:gd name="T75" fmla="*/ 26 h 38"/>
                <a:gd name="T76" fmla="*/ 288 w 662"/>
                <a:gd name="T77" fmla="*/ 26 h 38"/>
                <a:gd name="T78" fmla="*/ 288 w 662"/>
                <a:gd name="T79" fmla="*/ 10 h 38"/>
                <a:gd name="T80" fmla="*/ 307 w 662"/>
                <a:gd name="T81" fmla="*/ 10 h 38"/>
                <a:gd name="T82" fmla="*/ 307 w 662"/>
                <a:gd name="T83" fmla="*/ 10 h 38"/>
                <a:gd name="T84" fmla="*/ 234 w 662"/>
                <a:gd name="T85" fmla="*/ 7 h 38"/>
                <a:gd name="T86" fmla="*/ 234 w 662"/>
                <a:gd name="T87" fmla="*/ 24 h 38"/>
                <a:gd name="T88" fmla="*/ 215 w 662"/>
                <a:gd name="T89" fmla="*/ 24 h 38"/>
                <a:gd name="T90" fmla="*/ 215 w 662"/>
                <a:gd name="T91" fmla="*/ 7 h 38"/>
                <a:gd name="T92" fmla="*/ 234 w 662"/>
                <a:gd name="T93" fmla="*/ 7 h 38"/>
                <a:gd name="T94" fmla="*/ 234 w 662"/>
                <a:gd name="T95" fmla="*/ 7 h 38"/>
                <a:gd name="T96" fmla="*/ 163 w 662"/>
                <a:gd name="T97" fmla="*/ 5 h 38"/>
                <a:gd name="T98" fmla="*/ 161 w 662"/>
                <a:gd name="T99" fmla="*/ 21 h 38"/>
                <a:gd name="T100" fmla="*/ 144 w 662"/>
                <a:gd name="T101" fmla="*/ 21 h 38"/>
                <a:gd name="T102" fmla="*/ 144 w 662"/>
                <a:gd name="T103" fmla="*/ 5 h 38"/>
                <a:gd name="T104" fmla="*/ 163 w 662"/>
                <a:gd name="T105" fmla="*/ 5 h 38"/>
                <a:gd name="T106" fmla="*/ 163 w 662"/>
                <a:gd name="T107" fmla="*/ 5 h 38"/>
                <a:gd name="T108" fmla="*/ 90 w 662"/>
                <a:gd name="T109" fmla="*/ 3 h 38"/>
                <a:gd name="T110" fmla="*/ 90 w 662"/>
                <a:gd name="T111" fmla="*/ 19 h 38"/>
                <a:gd name="T112" fmla="*/ 71 w 662"/>
                <a:gd name="T113" fmla="*/ 19 h 38"/>
                <a:gd name="T114" fmla="*/ 73 w 662"/>
                <a:gd name="T115" fmla="*/ 3 h 38"/>
                <a:gd name="T116" fmla="*/ 90 w 662"/>
                <a:gd name="T117"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2" h="38">
                  <a:moveTo>
                    <a:pt x="19" y="0"/>
                  </a:moveTo>
                  <a:lnTo>
                    <a:pt x="17" y="17"/>
                  </a:lnTo>
                  <a:lnTo>
                    <a:pt x="0" y="17"/>
                  </a:lnTo>
                  <a:lnTo>
                    <a:pt x="0" y="0"/>
                  </a:lnTo>
                  <a:lnTo>
                    <a:pt x="19" y="0"/>
                  </a:lnTo>
                  <a:lnTo>
                    <a:pt x="19" y="0"/>
                  </a:lnTo>
                  <a:close/>
                  <a:moveTo>
                    <a:pt x="662" y="21"/>
                  </a:moveTo>
                  <a:lnTo>
                    <a:pt x="647" y="21"/>
                  </a:lnTo>
                  <a:lnTo>
                    <a:pt x="647" y="38"/>
                  </a:lnTo>
                  <a:lnTo>
                    <a:pt x="659" y="38"/>
                  </a:lnTo>
                  <a:lnTo>
                    <a:pt x="662" y="21"/>
                  </a:lnTo>
                  <a:lnTo>
                    <a:pt x="662" y="21"/>
                  </a:lnTo>
                  <a:close/>
                  <a:moveTo>
                    <a:pt x="593" y="19"/>
                  </a:moveTo>
                  <a:lnTo>
                    <a:pt x="593" y="36"/>
                  </a:lnTo>
                  <a:lnTo>
                    <a:pt x="577" y="36"/>
                  </a:lnTo>
                  <a:lnTo>
                    <a:pt x="577" y="19"/>
                  </a:lnTo>
                  <a:lnTo>
                    <a:pt x="593" y="19"/>
                  </a:lnTo>
                  <a:lnTo>
                    <a:pt x="593" y="19"/>
                  </a:lnTo>
                  <a:close/>
                  <a:moveTo>
                    <a:pt x="522" y="17"/>
                  </a:moveTo>
                  <a:lnTo>
                    <a:pt x="522" y="33"/>
                  </a:lnTo>
                  <a:lnTo>
                    <a:pt x="503" y="33"/>
                  </a:lnTo>
                  <a:lnTo>
                    <a:pt x="503" y="17"/>
                  </a:lnTo>
                  <a:lnTo>
                    <a:pt x="522" y="17"/>
                  </a:lnTo>
                  <a:lnTo>
                    <a:pt x="522" y="17"/>
                  </a:lnTo>
                  <a:close/>
                  <a:moveTo>
                    <a:pt x="449" y="14"/>
                  </a:moveTo>
                  <a:lnTo>
                    <a:pt x="449" y="31"/>
                  </a:lnTo>
                  <a:lnTo>
                    <a:pt x="433" y="31"/>
                  </a:lnTo>
                  <a:lnTo>
                    <a:pt x="433" y="14"/>
                  </a:lnTo>
                  <a:lnTo>
                    <a:pt x="449" y="14"/>
                  </a:lnTo>
                  <a:lnTo>
                    <a:pt x="449" y="14"/>
                  </a:lnTo>
                  <a:close/>
                  <a:moveTo>
                    <a:pt x="378" y="12"/>
                  </a:moveTo>
                  <a:lnTo>
                    <a:pt x="378" y="29"/>
                  </a:lnTo>
                  <a:lnTo>
                    <a:pt x="359" y="29"/>
                  </a:lnTo>
                  <a:lnTo>
                    <a:pt x="359" y="12"/>
                  </a:lnTo>
                  <a:lnTo>
                    <a:pt x="378" y="12"/>
                  </a:lnTo>
                  <a:lnTo>
                    <a:pt x="378" y="12"/>
                  </a:lnTo>
                  <a:close/>
                  <a:moveTo>
                    <a:pt x="307" y="10"/>
                  </a:moveTo>
                  <a:lnTo>
                    <a:pt x="305" y="26"/>
                  </a:lnTo>
                  <a:lnTo>
                    <a:pt x="288" y="26"/>
                  </a:lnTo>
                  <a:lnTo>
                    <a:pt x="288" y="10"/>
                  </a:lnTo>
                  <a:lnTo>
                    <a:pt x="307" y="10"/>
                  </a:lnTo>
                  <a:lnTo>
                    <a:pt x="307" y="10"/>
                  </a:lnTo>
                  <a:close/>
                  <a:moveTo>
                    <a:pt x="234" y="7"/>
                  </a:moveTo>
                  <a:lnTo>
                    <a:pt x="234" y="24"/>
                  </a:lnTo>
                  <a:lnTo>
                    <a:pt x="215" y="24"/>
                  </a:lnTo>
                  <a:lnTo>
                    <a:pt x="215" y="7"/>
                  </a:lnTo>
                  <a:lnTo>
                    <a:pt x="234" y="7"/>
                  </a:lnTo>
                  <a:lnTo>
                    <a:pt x="234" y="7"/>
                  </a:lnTo>
                  <a:close/>
                  <a:moveTo>
                    <a:pt x="163" y="5"/>
                  </a:moveTo>
                  <a:lnTo>
                    <a:pt x="161" y="21"/>
                  </a:lnTo>
                  <a:lnTo>
                    <a:pt x="144" y="21"/>
                  </a:lnTo>
                  <a:lnTo>
                    <a:pt x="144" y="5"/>
                  </a:lnTo>
                  <a:lnTo>
                    <a:pt x="163" y="5"/>
                  </a:lnTo>
                  <a:lnTo>
                    <a:pt x="163" y="5"/>
                  </a:lnTo>
                  <a:close/>
                  <a:moveTo>
                    <a:pt x="90" y="3"/>
                  </a:moveTo>
                  <a:lnTo>
                    <a:pt x="90" y="19"/>
                  </a:lnTo>
                  <a:lnTo>
                    <a:pt x="71" y="19"/>
                  </a:lnTo>
                  <a:lnTo>
                    <a:pt x="73" y="3"/>
                  </a:lnTo>
                  <a:lnTo>
                    <a:pt x="9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29" name="Freeform 545"/>
            <p:cNvSpPr>
              <a:spLocks noEditPoints="1"/>
            </p:cNvSpPr>
            <p:nvPr/>
          </p:nvSpPr>
          <p:spPr bwMode="auto">
            <a:xfrm>
              <a:off x="6351588" y="4592638"/>
              <a:ext cx="1049338" cy="60325"/>
            </a:xfrm>
            <a:custGeom>
              <a:avLst/>
              <a:gdLst>
                <a:gd name="T0" fmla="*/ 18 w 661"/>
                <a:gd name="T1" fmla="*/ 0 h 38"/>
                <a:gd name="T2" fmla="*/ 18 w 661"/>
                <a:gd name="T3" fmla="*/ 17 h 38"/>
                <a:gd name="T4" fmla="*/ 0 w 661"/>
                <a:gd name="T5" fmla="*/ 17 h 38"/>
                <a:gd name="T6" fmla="*/ 0 w 661"/>
                <a:gd name="T7" fmla="*/ 0 h 38"/>
                <a:gd name="T8" fmla="*/ 18 w 661"/>
                <a:gd name="T9" fmla="*/ 0 h 38"/>
                <a:gd name="T10" fmla="*/ 18 w 661"/>
                <a:gd name="T11" fmla="*/ 0 h 38"/>
                <a:gd name="T12" fmla="*/ 661 w 661"/>
                <a:gd name="T13" fmla="*/ 21 h 38"/>
                <a:gd name="T14" fmla="*/ 647 w 661"/>
                <a:gd name="T15" fmla="*/ 21 h 38"/>
                <a:gd name="T16" fmla="*/ 647 w 661"/>
                <a:gd name="T17" fmla="*/ 38 h 38"/>
                <a:gd name="T18" fmla="*/ 661 w 661"/>
                <a:gd name="T19" fmla="*/ 38 h 38"/>
                <a:gd name="T20" fmla="*/ 661 w 661"/>
                <a:gd name="T21" fmla="*/ 21 h 38"/>
                <a:gd name="T22" fmla="*/ 661 w 661"/>
                <a:gd name="T23" fmla="*/ 21 h 38"/>
                <a:gd name="T24" fmla="*/ 595 w 661"/>
                <a:gd name="T25" fmla="*/ 19 h 38"/>
                <a:gd name="T26" fmla="*/ 592 w 661"/>
                <a:gd name="T27" fmla="*/ 36 h 38"/>
                <a:gd name="T28" fmla="*/ 576 w 661"/>
                <a:gd name="T29" fmla="*/ 36 h 38"/>
                <a:gd name="T30" fmla="*/ 576 w 661"/>
                <a:gd name="T31" fmla="*/ 19 h 38"/>
                <a:gd name="T32" fmla="*/ 595 w 661"/>
                <a:gd name="T33" fmla="*/ 19 h 38"/>
                <a:gd name="T34" fmla="*/ 595 w 661"/>
                <a:gd name="T35" fmla="*/ 19 h 38"/>
                <a:gd name="T36" fmla="*/ 522 w 661"/>
                <a:gd name="T37" fmla="*/ 17 h 38"/>
                <a:gd name="T38" fmla="*/ 522 w 661"/>
                <a:gd name="T39" fmla="*/ 33 h 38"/>
                <a:gd name="T40" fmla="*/ 503 w 661"/>
                <a:gd name="T41" fmla="*/ 33 h 38"/>
                <a:gd name="T42" fmla="*/ 505 w 661"/>
                <a:gd name="T43" fmla="*/ 17 h 38"/>
                <a:gd name="T44" fmla="*/ 522 w 661"/>
                <a:gd name="T45" fmla="*/ 17 h 38"/>
                <a:gd name="T46" fmla="*/ 522 w 661"/>
                <a:gd name="T47" fmla="*/ 17 h 38"/>
                <a:gd name="T48" fmla="*/ 451 w 661"/>
                <a:gd name="T49" fmla="*/ 14 h 38"/>
                <a:gd name="T50" fmla="*/ 448 w 661"/>
                <a:gd name="T51" fmla="*/ 31 h 38"/>
                <a:gd name="T52" fmla="*/ 432 w 661"/>
                <a:gd name="T53" fmla="*/ 31 h 38"/>
                <a:gd name="T54" fmla="*/ 432 w 661"/>
                <a:gd name="T55" fmla="*/ 14 h 38"/>
                <a:gd name="T56" fmla="*/ 451 w 661"/>
                <a:gd name="T57" fmla="*/ 14 h 38"/>
                <a:gd name="T58" fmla="*/ 451 w 661"/>
                <a:gd name="T59" fmla="*/ 14 h 38"/>
                <a:gd name="T60" fmla="*/ 377 w 661"/>
                <a:gd name="T61" fmla="*/ 12 h 38"/>
                <a:gd name="T62" fmla="*/ 377 w 661"/>
                <a:gd name="T63" fmla="*/ 28 h 38"/>
                <a:gd name="T64" fmla="*/ 359 w 661"/>
                <a:gd name="T65" fmla="*/ 28 h 38"/>
                <a:gd name="T66" fmla="*/ 361 w 661"/>
                <a:gd name="T67" fmla="*/ 12 h 38"/>
                <a:gd name="T68" fmla="*/ 377 w 661"/>
                <a:gd name="T69" fmla="*/ 12 h 38"/>
                <a:gd name="T70" fmla="*/ 377 w 661"/>
                <a:gd name="T71" fmla="*/ 12 h 38"/>
                <a:gd name="T72" fmla="*/ 307 w 661"/>
                <a:gd name="T73" fmla="*/ 10 h 38"/>
                <a:gd name="T74" fmla="*/ 307 w 661"/>
                <a:gd name="T75" fmla="*/ 26 h 38"/>
                <a:gd name="T76" fmla="*/ 288 w 661"/>
                <a:gd name="T77" fmla="*/ 26 h 38"/>
                <a:gd name="T78" fmla="*/ 288 w 661"/>
                <a:gd name="T79" fmla="*/ 10 h 38"/>
                <a:gd name="T80" fmla="*/ 307 w 661"/>
                <a:gd name="T81" fmla="*/ 10 h 38"/>
                <a:gd name="T82" fmla="*/ 307 w 661"/>
                <a:gd name="T83" fmla="*/ 10 h 38"/>
                <a:gd name="T84" fmla="*/ 233 w 661"/>
                <a:gd name="T85" fmla="*/ 7 h 38"/>
                <a:gd name="T86" fmla="*/ 233 w 661"/>
                <a:gd name="T87" fmla="*/ 24 h 38"/>
                <a:gd name="T88" fmla="*/ 215 w 661"/>
                <a:gd name="T89" fmla="*/ 24 h 38"/>
                <a:gd name="T90" fmla="*/ 217 w 661"/>
                <a:gd name="T91" fmla="*/ 7 h 38"/>
                <a:gd name="T92" fmla="*/ 233 w 661"/>
                <a:gd name="T93" fmla="*/ 7 h 38"/>
                <a:gd name="T94" fmla="*/ 233 w 661"/>
                <a:gd name="T95" fmla="*/ 7 h 38"/>
                <a:gd name="T96" fmla="*/ 163 w 661"/>
                <a:gd name="T97" fmla="*/ 5 h 38"/>
                <a:gd name="T98" fmla="*/ 163 w 661"/>
                <a:gd name="T99" fmla="*/ 21 h 38"/>
                <a:gd name="T100" fmla="*/ 144 w 661"/>
                <a:gd name="T101" fmla="*/ 21 h 38"/>
                <a:gd name="T102" fmla="*/ 144 w 661"/>
                <a:gd name="T103" fmla="*/ 5 h 38"/>
                <a:gd name="T104" fmla="*/ 163 w 661"/>
                <a:gd name="T105" fmla="*/ 5 h 38"/>
                <a:gd name="T106" fmla="*/ 163 w 661"/>
                <a:gd name="T107" fmla="*/ 5 h 38"/>
                <a:gd name="T108" fmla="*/ 89 w 661"/>
                <a:gd name="T109" fmla="*/ 2 h 38"/>
                <a:gd name="T110" fmla="*/ 89 w 661"/>
                <a:gd name="T111" fmla="*/ 19 h 38"/>
                <a:gd name="T112" fmla="*/ 73 w 661"/>
                <a:gd name="T113" fmla="*/ 19 h 38"/>
                <a:gd name="T114" fmla="*/ 73 w 661"/>
                <a:gd name="T115" fmla="*/ 2 h 38"/>
                <a:gd name="T116" fmla="*/ 89 w 661"/>
                <a:gd name="T11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1" h="38">
                  <a:moveTo>
                    <a:pt x="18" y="0"/>
                  </a:moveTo>
                  <a:lnTo>
                    <a:pt x="18" y="17"/>
                  </a:lnTo>
                  <a:lnTo>
                    <a:pt x="0" y="17"/>
                  </a:lnTo>
                  <a:lnTo>
                    <a:pt x="0" y="0"/>
                  </a:lnTo>
                  <a:lnTo>
                    <a:pt x="18" y="0"/>
                  </a:lnTo>
                  <a:lnTo>
                    <a:pt x="18" y="0"/>
                  </a:lnTo>
                  <a:close/>
                  <a:moveTo>
                    <a:pt x="661" y="21"/>
                  </a:moveTo>
                  <a:lnTo>
                    <a:pt x="647" y="21"/>
                  </a:lnTo>
                  <a:lnTo>
                    <a:pt x="647" y="38"/>
                  </a:lnTo>
                  <a:lnTo>
                    <a:pt x="661" y="38"/>
                  </a:lnTo>
                  <a:lnTo>
                    <a:pt x="661" y="21"/>
                  </a:lnTo>
                  <a:lnTo>
                    <a:pt x="661" y="21"/>
                  </a:lnTo>
                  <a:close/>
                  <a:moveTo>
                    <a:pt x="595" y="19"/>
                  </a:moveTo>
                  <a:lnTo>
                    <a:pt x="592" y="36"/>
                  </a:lnTo>
                  <a:lnTo>
                    <a:pt x="576" y="36"/>
                  </a:lnTo>
                  <a:lnTo>
                    <a:pt x="576" y="19"/>
                  </a:lnTo>
                  <a:lnTo>
                    <a:pt x="595" y="19"/>
                  </a:lnTo>
                  <a:lnTo>
                    <a:pt x="595" y="19"/>
                  </a:lnTo>
                  <a:close/>
                  <a:moveTo>
                    <a:pt x="522" y="17"/>
                  </a:moveTo>
                  <a:lnTo>
                    <a:pt x="522" y="33"/>
                  </a:lnTo>
                  <a:lnTo>
                    <a:pt x="503" y="33"/>
                  </a:lnTo>
                  <a:lnTo>
                    <a:pt x="505" y="17"/>
                  </a:lnTo>
                  <a:lnTo>
                    <a:pt x="522" y="17"/>
                  </a:lnTo>
                  <a:lnTo>
                    <a:pt x="522" y="17"/>
                  </a:lnTo>
                  <a:close/>
                  <a:moveTo>
                    <a:pt x="451" y="14"/>
                  </a:moveTo>
                  <a:lnTo>
                    <a:pt x="448" y="31"/>
                  </a:lnTo>
                  <a:lnTo>
                    <a:pt x="432" y="31"/>
                  </a:lnTo>
                  <a:lnTo>
                    <a:pt x="432" y="14"/>
                  </a:lnTo>
                  <a:lnTo>
                    <a:pt x="451" y="14"/>
                  </a:lnTo>
                  <a:lnTo>
                    <a:pt x="451" y="14"/>
                  </a:lnTo>
                  <a:close/>
                  <a:moveTo>
                    <a:pt x="377" y="12"/>
                  </a:moveTo>
                  <a:lnTo>
                    <a:pt x="377" y="28"/>
                  </a:lnTo>
                  <a:lnTo>
                    <a:pt x="359" y="28"/>
                  </a:lnTo>
                  <a:lnTo>
                    <a:pt x="361" y="12"/>
                  </a:lnTo>
                  <a:lnTo>
                    <a:pt x="377" y="12"/>
                  </a:lnTo>
                  <a:lnTo>
                    <a:pt x="377" y="12"/>
                  </a:lnTo>
                  <a:close/>
                  <a:moveTo>
                    <a:pt x="307" y="10"/>
                  </a:moveTo>
                  <a:lnTo>
                    <a:pt x="307" y="26"/>
                  </a:lnTo>
                  <a:lnTo>
                    <a:pt x="288" y="26"/>
                  </a:lnTo>
                  <a:lnTo>
                    <a:pt x="288" y="10"/>
                  </a:lnTo>
                  <a:lnTo>
                    <a:pt x="307" y="10"/>
                  </a:lnTo>
                  <a:lnTo>
                    <a:pt x="307" y="10"/>
                  </a:lnTo>
                  <a:close/>
                  <a:moveTo>
                    <a:pt x="233" y="7"/>
                  </a:moveTo>
                  <a:lnTo>
                    <a:pt x="233" y="24"/>
                  </a:lnTo>
                  <a:lnTo>
                    <a:pt x="215" y="24"/>
                  </a:lnTo>
                  <a:lnTo>
                    <a:pt x="217" y="7"/>
                  </a:lnTo>
                  <a:lnTo>
                    <a:pt x="233" y="7"/>
                  </a:lnTo>
                  <a:lnTo>
                    <a:pt x="233" y="7"/>
                  </a:lnTo>
                  <a:close/>
                  <a:moveTo>
                    <a:pt x="163" y="5"/>
                  </a:moveTo>
                  <a:lnTo>
                    <a:pt x="163" y="21"/>
                  </a:lnTo>
                  <a:lnTo>
                    <a:pt x="144" y="21"/>
                  </a:lnTo>
                  <a:lnTo>
                    <a:pt x="144" y="5"/>
                  </a:lnTo>
                  <a:lnTo>
                    <a:pt x="163" y="5"/>
                  </a:lnTo>
                  <a:lnTo>
                    <a:pt x="163" y="5"/>
                  </a:lnTo>
                  <a:close/>
                  <a:moveTo>
                    <a:pt x="89" y="2"/>
                  </a:moveTo>
                  <a:lnTo>
                    <a:pt x="89" y="19"/>
                  </a:lnTo>
                  <a:lnTo>
                    <a:pt x="73" y="19"/>
                  </a:lnTo>
                  <a:lnTo>
                    <a:pt x="73" y="2"/>
                  </a:lnTo>
                  <a:lnTo>
                    <a:pt x="89"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30" name="Freeform 546"/>
            <p:cNvSpPr>
              <a:spLocks noEditPoints="1"/>
            </p:cNvSpPr>
            <p:nvPr/>
          </p:nvSpPr>
          <p:spPr bwMode="auto">
            <a:xfrm>
              <a:off x="2428875" y="3249613"/>
              <a:ext cx="1398588" cy="98425"/>
            </a:xfrm>
            <a:custGeom>
              <a:avLst/>
              <a:gdLst>
                <a:gd name="T0" fmla="*/ 19 w 881"/>
                <a:gd name="T1" fmla="*/ 59 h 62"/>
                <a:gd name="T2" fmla="*/ 0 w 881"/>
                <a:gd name="T3" fmla="*/ 43 h 62"/>
                <a:gd name="T4" fmla="*/ 17 w 881"/>
                <a:gd name="T5" fmla="*/ 43 h 62"/>
                <a:gd name="T6" fmla="*/ 881 w 881"/>
                <a:gd name="T7" fmla="*/ 19 h 62"/>
                <a:gd name="T8" fmla="*/ 862 w 881"/>
                <a:gd name="T9" fmla="*/ 3 h 62"/>
                <a:gd name="T10" fmla="*/ 881 w 881"/>
                <a:gd name="T11" fmla="*/ 0 h 62"/>
                <a:gd name="T12" fmla="*/ 810 w 881"/>
                <a:gd name="T13" fmla="*/ 22 h 62"/>
                <a:gd name="T14" fmla="*/ 791 w 881"/>
                <a:gd name="T15" fmla="*/ 5 h 62"/>
                <a:gd name="T16" fmla="*/ 808 w 881"/>
                <a:gd name="T17" fmla="*/ 5 h 62"/>
                <a:gd name="T18" fmla="*/ 737 w 881"/>
                <a:gd name="T19" fmla="*/ 26 h 62"/>
                <a:gd name="T20" fmla="*/ 718 w 881"/>
                <a:gd name="T21" fmla="*/ 10 h 62"/>
                <a:gd name="T22" fmla="*/ 737 w 881"/>
                <a:gd name="T23" fmla="*/ 8 h 62"/>
                <a:gd name="T24" fmla="*/ 666 w 881"/>
                <a:gd name="T25" fmla="*/ 29 h 62"/>
                <a:gd name="T26" fmla="*/ 647 w 881"/>
                <a:gd name="T27" fmla="*/ 12 h 62"/>
                <a:gd name="T28" fmla="*/ 664 w 881"/>
                <a:gd name="T29" fmla="*/ 12 h 62"/>
                <a:gd name="T30" fmla="*/ 593 w 881"/>
                <a:gd name="T31" fmla="*/ 33 h 62"/>
                <a:gd name="T32" fmla="*/ 574 w 881"/>
                <a:gd name="T33" fmla="*/ 17 h 62"/>
                <a:gd name="T34" fmla="*/ 593 w 881"/>
                <a:gd name="T35" fmla="*/ 15 h 62"/>
                <a:gd name="T36" fmla="*/ 522 w 881"/>
                <a:gd name="T37" fmla="*/ 36 h 62"/>
                <a:gd name="T38" fmla="*/ 503 w 881"/>
                <a:gd name="T39" fmla="*/ 19 h 62"/>
                <a:gd name="T40" fmla="*/ 522 w 881"/>
                <a:gd name="T41" fmla="*/ 19 h 62"/>
                <a:gd name="T42" fmla="*/ 449 w 881"/>
                <a:gd name="T43" fmla="*/ 41 h 62"/>
                <a:gd name="T44" fmla="*/ 430 w 881"/>
                <a:gd name="T45" fmla="*/ 24 h 62"/>
                <a:gd name="T46" fmla="*/ 449 w 881"/>
                <a:gd name="T47" fmla="*/ 22 h 62"/>
                <a:gd name="T48" fmla="*/ 378 w 881"/>
                <a:gd name="T49" fmla="*/ 43 h 62"/>
                <a:gd name="T50" fmla="*/ 359 w 881"/>
                <a:gd name="T51" fmla="*/ 26 h 62"/>
                <a:gd name="T52" fmla="*/ 378 w 881"/>
                <a:gd name="T53" fmla="*/ 26 h 62"/>
                <a:gd name="T54" fmla="*/ 307 w 881"/>
                <a:gd name="T55" fmla="*/ 48 h 62"/>
                <a:gd name="T56" fmla="*/ 288 w 881"/>
                <a:gd name="T57" fmla="*/ 29 h 62"/>
                <a:gd name="T58" fmla="*/ 305 w 881"/>
                <a:gd name="T59" fmla="*/ 29 h 62"/>
                <a:gd name="T60" fmla="*/ 234 w 881"/>
                <a:gd name="T61" fmla="*/ 50 h 62"/>
                <a:gd name="T62" fmla="*/ 215 w 881"/>
                <a:gd name="T63" fmla="*/ 33 h 62"/>
                <a:gd name="T64" fmla="*/ 234 w 881"/>
                <a:gd name="T65" fmla="*/ 33 h 62"/>
                <a:gd name="T66" fmla="*/ 163 w 881"/>
                <a:gd name="T67" fmla="*/ 55 h 62"/>
                <a:gd name="T68" fmla="*/ 144 w 881"/>
                <a:gd name="T69" fmla="*/ 36 h 62"/>
                <a:gd name="T70" fmla="*/ 161 w 881"/>
                <a:gd name="T71" fmla="*/ 36 h 62"/>
                <a:gd name="T72" fmla="*/ 90 w 881"/>
                <a:gd name="T73" fmla="*/ 57 h 62"/>
                <a:gd name="T74" fmla="*/ 71 w 881"/>
                <a:gd name="T7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1" h="62">
                  <a:moveTo>
                    <a:pt x="17" y="43"/>
                  </a:moveTo>
                  <a:lnTo>
                    <a:pt x="19" y="59"/>
                  </a:lnTo>
                  <a:lnTo>
                    <a:pt x="0" y="62"/>
                  </a:lnTo>
                  <a:lnTo>
                    <a:pt x="0" y="43"/>
                  </a:lnTo>
                  <a:lnTo>
                    <a:pt x="17" y="43"/>
                  </a:lnTo>
                  <a:lnTo>
                    <a:pt x="17" y="43"/>
                  </a:lnTo>
                  <a:close/>
                  <a:moveTo>
                    <a:pt x="881" y="0"/>
                  </a:moveTo>
                  <a:lnTo>
                    <a:pt x="881" y="19"/>
                  </a:lnTo>
                  <a:lnTo>
                    <a:pt x="862" y="19"/>
                  </a:lnTo>
                  <a:lnTo>
                    <a:pt x="862" y="3"/>
                  </a:lnTo>
                  <a:lnTo>
                    <a:pt x="881" y="0"/>
                  </a:lnTo>
                  <a:lnTo>
                    <a:pt x="881" y="0"/>
                  </a:lnTo>
                  <a:close/>
                  <a:moveTo>
                    <a:pt x="808" y="5"/>
                  </a:moveTo>
                  <a:lnTo>
                    <a:pt x="810" y="22"/>
                  </a:lnTo>
                  <a:lnTo>
                    <a:pt x="791" y="24"/>
                  </a:lnTo>
                  <a:lnTo>
                    <a:pt x="791" y="5"/>
                  </a:lnTo>
                  <a:lnTo>
                    <a:pt x="808" y="5"/>
                  </a:lnTo>
                  <a:lnTo>
                    <a:pt x="808" y="5"/>
                  </a:lnTo>
                  <a:close/>
                  <a:moveTo>
                    <a:pt x="737" y="8"/>
                  </a:moveTo>
                  <a:lnTo>
                    <a:pt x="737" y="26"/>
                  </a:lnTo>
                  <a:lnTo>
                    <a:pt x="720" y="26"/>
                  </a:lnTo>
                  <a:lnTo>
                    <a:pt x="718" y="10"/>
                  </a:lnTo>
                  <a:lnTo>
                    <a:pt x="737" y="8"/>
                  </a:lnTo>
                  <a:lnTo>
                    <a:pt x="737" y="8"/>
                  </a:lnTo>
                  <a:close/>
                  <a:moveTo>
                    <a:pt x="664" y="12"/>
                  </a:moveTo>
                  <a:lnTo>
                    <a:pt x="666" y="29"/>
                  </a:lnTo>
                  <a:lnTo>
                    <a:pt x="647" y="31"/>
                  </a:lnTo>
                  <a:lnTo>
                    <a:pt x="647" y="12"/>
                  </a:lnTo>
                  <a:lnTo>
                    <a:pt x="664" y="12"/>
                  </a:lnTo>
                  <a:lnTo>
                    <a:pt x="664" y="12"/>
                  </a:lnTo>
                  <a:close/>
                  <a:moveTo>
                    <a:pt x="593" y="15"/>
                  </a:moveTo>
                  <a:lnTo>
                    <a:pt x="593" y="33"/>
                  </a:lnTo>
                  <a:lnTo>
                    <a:pt x="576" y="33"/>
                  </a:lnTo>
                  <a:lnTo>
                    <a:pt x="574" y="17"/>
                  </a:lnTo>
                  <a:lnTo>
                    <a:pt x="593" y="15"/>
                  </a:lnTo>
                  <a:lnTo>
                    <a:pt x="593" y="15"/>
                  </a:lnTo>
                  <a:close/>
                  <a:moveTo>
                    <a:pt x="522" y="19"/>
                  </a:moveTo>
                  <a:lnTo>
                    <a:pt x="522" y="36"/>
                  </a:lnTo>
                  <a:lnTo>
                    <a:pt x="503" y="38"/>
                  </a:lnTo>
                  <a:lnTo>
                    <a:pt x="503" y="19"/>
                  </a:lnTo>
                  <a:lnTo>
                    <a:pt x="522" y="19"/>
                  </a:lnTo>
                  <a:lnTo>
                    <a:pt x="522" y="19"/>
                  </a:lnTo>
                  <a:close/>
                  <a:moveTo>
                    <a:pt x="449" y="22"/>
                  </a:moveTo>
                  <a:lnTo>
                    <a:pt x="449" y="41"/>
                  </a:lnTo>
                  <a:lnTo>
                    <a:pt x="432" y="41"/>
                  </a:lnTo>
                  <a:lnTo>
                    <a:pt x="430" y="24"/>
                  </a:lnTo>
                  <a:lnTo>
                    <a:pt x="449" y="22"/>
                  </a:lnTo>
                  <a:lnTo>
                    <a:pt x="449" y="22"/>
                  </a:lnTo>
                  <a:close/>
                  <a:moveTo>
                    <a:pt x="378" y="26"/>
                  </a:moveTo>
                  <a:lnTo>
                    <a:pt x="378" y="43"/>
                  </a:lnTo>
                  <a:lnTo>
                    <a:pt x="359" y="45"/>
                  </a:lnTo>
                  <a:lnTo>
                    <a:pt x="359" y="26"/>
                  </a:lnTo>
                  <a:lnTo>
                    <a:pt x="378" y="26"/>
                  </a:lnTo>
                  <a:lnTo>
                    <a:pt x="378" y="26"/>
                  </a:lnTo>
                  <a:close/>
                  <a:moveTo>
                    <a:pt x="305" y="29"/>
                  </a:moveTo>
                  <a:lnTo>
                    <a:pt x="307" y="48"/>
                  </a:lnTo>
                  <a:lnTo>
                    <a:pt x="288" y="48"/>
                  </a:lnTo>
                  <a:lnTo>
                    <a:pt x="288" y="29"/>
                  </a:lnTo>
                  <a:lnTo>
                    <a:pt x="305" y="29"/>
                  </a:lnTo>
                  <a:lnTo>
                    <a:pt x="305" y="29"/>
                  </a:lnTo>
                  <a:close/>
                  <a:moveTo>
                    <a:pt x="234" y="33"/>
                  </a:moveTo>
                  <a:lnTo>
                    <a:pt x="234" y="50"/>
                  </a:lnTo>
                  <a:lnTo>
                    <a:pt x="215" y="50"/>
                  </a:lnTo>
                  <a:lnTo>
                    <a:pt x="215" y="33"/>
                  </a:lnTo>
                  <a:lnTo>
                    <a:pt x="234" y="33"/>
                  </a:lnTo>
                  <a:lnTo>
                    <a:pt x="234" y="33"/>
                  </a:lnTo>
                  <a:close/>
                  <a:moveTo>
                    <a:pt x="161" y="36"/>
                  </a:moveTo>
                  <a:lnTo>
                    <a:pt x="163" y="55"/>
                  </a:lnTo>
                  <a:lnTo>
                    <a:pt x="144" y="55"/>
                  </a:lnTo>
                  <a:lnTo>
                    <a:pt x="144" y="36"/>
                  </a:lnTo>
                  <a:lnTo>
                    <a:pt x="161" y="36"/>
                  </a:lnTo>
                  <a:lnTo>
                    <a:pt x="161" y="36"/>
                  </a:lnTo>
                  <a:close/>
                  <a:moveTo>
                    <a:pt x="90" y="38"/>
                  </a:moveTo>
                  <a:lnTo>
                    <a:pt x="90" y="57"/>
                  </a:lnTo>
                  <a:lnTo>
                    <a:pt x="73" y="57"/>
                  </a:lnTo>
                  <a:lnTo>
                    <a:pt x="71" y="41"/>
                  </a:lnTo>
                  <a:lnTo>
                    <a:pt x="9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631" name="Freeform 547"/>
            <p:cNvSpPr>
              <a:spLocks noEditPoints="1"/>
            </p:cNvSpPr>
            <p:nvPr/>
          </p:nvSpPr>
          <p:spPr bwMode="auto">
            <a:xfrm>
              <a:off x="3227388" y="3213100"/>
              <a:ext cx="1398588" cy="96838"/>
            </a:xfrm>
            <a:custGeom>
              <a:avLst/>
              <a:gdLst>
                <a:gd name="T0" fmla="*/ 19 w 881"/>
                <a:gd name="T1" fmla="*/ 59 h 61"/>
                <a:gd name="T2" fmla="*/ 0 w 881"/>
                <a:gd name="T3" fmla="*/ 42 h 61"/>
                <a:gd name="T4" fmla="*/ 19 w 881"/>
                <a:gd name="T5" fmla="*/ 42 h 61"/>
                <a:gd name="T6" fmla="*/ 881 w 881"/>
                <a:gd name="T7" fmla="*/ 19 h 61"/>
                <a:gd name="T8" fmla="*/ 862 w 881"/>
                <a:gd name="T9" fmla="*/ 2 h 61"/>
                <a:gd name="T10" fmla="*/ 881 w 881"/>
                <a:gd name="T11" fmla="*/ 0 h 61"/>
                <a:gd name="T12" fmla="*/ 810 w 881"/>
                <a:gd name="T13" fmla="*/ 21 h 61"/>
                <a:gd name="T14" fmla="*/ 791 w 881"/>
                <a:gd name="T15" fmla="*/ 5 h 61"/>
                <a:gd name="T16" fmla="*/ 808 w 881"/>
                <a:gd name="T17" fmla="*/ 5 h 61"/>
                <a:gd name="T18" fmla="*/ 737 w 881"/>
                <a:gd name="T19" fmla="*/ 26 h 61"/>
                <a:gd name="T20" fmla="*/ 718 w 881"/>
                <a:gd name="T21" fmla="*/ 9 h 61"/>
                <a:gd name="T22" fmla="*/ 737 w 881"/>
                <a:gd name="T23" fmla="*/ 7 h 61"/>
                <a:gd name="T24" fmla="*/ 666 w 881"/>
                <a:gd name="T25" fmla="*/ 28 h 61"/>
                <a:gd name="T26" fmla="*/ 647 w 881"/>
                <a:gd name="T27" fmla="*/ 12 h 61"/>
                <a:gd name="T28" fmla="*/ 664 w 881"/>
                <a:gd name="T29" fmla="*/ 12 h 61"/>
                <a:gd name="T30" fmla="*/ 593 w 881"/>
                <a:gd name="T31" fmla="*/ 33 h 61"/>
                <a:gd name="T32" fmla="*/ 574 w 881"/>
                <a:gd name="T33" fmla="*/ 14 h 61"/>
                <a:gd name="T34" fmla="*/ 593 w 881"/>
                <a:gd name="T35" fmla="*/ 14 h 61"/>
                <a:gd name="T36" fmla="*/ 522 w 881"/>
                <a:gd name="T37" fmla="*/ 35 h 61"/>
                <a:gd name="T38" fmla="*/ 503 w 881"/>
                <a:gd name="T39" fmla="*/ 19 h 61"/>
                <a:gd name="T40" fmla="*/ 522 w 881"/>
                <a:gd name="T41" fmla="*/ 19 h 61"/>
                <a:gd name="T42" fmla="*/ 451 w 881"/>
                <a:gd name="T43" fmla="*/ 40 h 61"/>
                <a:gd name="T44" fmla="*/ 432 w 881"/>
                <a:gd name="T45" fmla="*/ 21 h 61"/>
                <a:gd name="T46" fmla="*/ 449 w 881"/>
                <a:gd name="T47" fmla="*/ 21 h 61"/>
                <a:gd name="T48" fmla="*/ 378 w 881"/>
                <a:gd name="T49" fmla="*/ 42 h 61"/>
                <a:gd name="T50" fmla="*/ 359 w 881"/>
                <a:gd name="T51" fmla="*/ 26 h 61"/>
                <a:gd name="T52" fmla="*/ 378 w 881"/>
                <a:gd name="T53" fmla="*/ 23 h 61"/>
                <a:gd name="T54" fmla="*/ 307 w 881"/>
                <a:gd name="T55" fmla="*/ 45 h 61"/>
                <a:gd name="T56" fmla="*/ 288 w 881"/>
                <a:gd name="T57" fmla="*/ 28 h 61"/>
                <a:gd name="T58" fmla="*/ 305 w 881"/>
                <a:gd name="T59" fmla="*/ 28 h 61"/>
                <a:gd name="T60" fmla="*/ 234 w 881"/>
                <a:gd name="T61" fmla="*/ 49 h 61"/>
                <a:gd name="T62" fmla="*/ 215 w 881"/>
                <a:gd name="T63" fmla="*/ 33 h 61"/>
                <a:gd name="T64" fmla="*/ 234 w 881"/>
                <a:gd name="T65" fmla="*/ 31 h 61"/>
                <a:gd name="T66" fmla="*/ 163 w 881"/>
                <a:gd name="T67" fmla="*/ 52 h 61"/>
                <a:gd name="T68" fmla="*/ 144 w 881"/>
                <a:gd name="T69" fmla="*/ 35 h 61"/>
                <a:gd name="T70" fmla="*/ 161 w 881"/>
                <a:gd name="T71" fmla="*/ 35 h 61"/>
                <a:gd name="T72" fmla="*/ 90 w 881"/>
                <a:gd name="T73" fmla="*/ 56 h 61"/>
                <a:gd name="T74" fmla="*/ 71 w 881"/>
                <a:gd name="T75" fmla="*/ 4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1" h="61">
                  <a:moveTo>
                    <a:pt x="19" y="42"/>
                  </a:moveTo>
                  <a:lnTo>
                    <a:pt x="19" y="59"/>
                  </a:lnTo>
                  <a:lnTo>
                    <a:pt x="0" y="61"/>
                  </a:lnTo>
                  <a:lnTo>
                    <a:pt x="0" y="42"/>
                  </a:lnTo>
                  <a:lnTo>
                    <a:pt x="19" y="42"/>
                  </a:lnTo>
                  <a:lnTo>
                    <a:pt x="19" y="42"/>
                  </a:lnTo>
                  <a:close/>
                  <a:moveTo>
                    <a:pt x="881" y="0"/>
                  </a:moveTo>
                  <a:lnTo>
                    <a:pt x="881" y="19"/>
                  </a:lnTo>
                  <a:lnTo>
                    <a:pt x="865" y="19"/>
                  </a:lnTo>
                  <a:lnTo>
                    <a:pt x="862" y="2"/>
                  </a:lnTo>
                  <a:lnTo>
                    <a:pt x="881" y="0"/>
                  </a:lnTo>
                  <a:lnTo>
                    <a:pt x="881" y="0"/>
                  </a:lnTo>
                  <a:close/>
                  <a:moveTo>
                    <a:pt x="808" y="5"/>
                  </a:moveTo>
                  <a:lnTo>
                    <a:pt x="810" y="21"/>
                  </a:lnTo>
                  <a:lnTo>
                    <a:pt x="791" y="23"/>
                  </a:lnTo>
                  <a:lnTo>
                    <a:pt x="791" y="5"/>
                  </a:lnTo>
                  <a:lnTo>
                    <a:pt x="808" y="5"/>
                  </a:lnTo>
                  <a:lnTo>
                    <a:pt x="808" y="5"/>
                  </a:lnTo>
                  <a:close/>
                  <a:moveTo>
                    <a:pt x="737" y="7"/>
                  </a:moveTo>
                  <a:lnTo>
                    <a:pt x="737" y="26"/>
                  </a:lnTo>
                  <a:lnTo>
                    <a:pt x="720" y="26"/>
                  </a:lnTo>
                  <a:lnTo>
                    <a:pt x="718" y="9"/>
                  </a:lnTo>
                  <a:lnTo>
                    <a:pt x="737" y="7"/>
                  </a:lnTo>
                  <a:lnTo>
                    <a:pt x="737" y="7"/>
                  </a:lnTo>
                  <a:close/>
                  <a:moveTo>
                    <a:pt x="664" y="12"/>
                  </a:moveTo>
                  <a:lnTo>
                    <a:pt x="666" y="28"/>
                  </a:lnTo>
                  <a:lnTo>
                    <a:pt x="647" y="31"/>
                  </a:lnTo>
                  <a:lnTo>
                    <a:pt x="647" y="12"/>
                  </a:lnTo>
                  <a:lnTo>
                    <a:pt x="664" y="12"/>
                  </a:lnTo>
                  <a:lnTo>
                    <a:pt x="664" y="12"/>
                  </a:lnTo>
                  <a:close/>
                  <a:moveTo>
                    <a:pt x="593" y="14"/>
                  </a:moveTo>
                  <a:lnTo>
                    <a:pt x="593" y="33"/>
                  </a:lnTo>
                  <a:lnTo>
                    <a:pt x="576" y="33"/>
                  </a:lnTo>
                  <a:lnTo>
                    <a:pt x="574" y="14"/>
                  </a:lnTo>
                  <a:lnTo>
                    <a:pt x="593" y="14"/>
                  </a:lnTo>
                  <a:lnTo>
                    <a:pt x="593" y="14"/>
                  </a:lnTo>
                  <a:close/>
                  <a:moveTo>
                    <a:pt x="522" y="19"/>
                  </a:moveTo>
                  <a:lnTo>
                    <a:pt x="522" y="35"/>
                  </a:lnTo>
                  <a:lnTo>
                    <a:pt x="503" y="35"/>
                  </a:lnTo>
                  <a:lnTo>
                    <a:pt x="503" y="19"/>
                  </a:lnTo>
                  <a:lnTo>
                    <a:pt x="522" y="19"/>
                  </a:lnTo>
                  <a:lnTo>
                    <a:pt x="522" y="19"/>
                  </a:lnTo>
                  <a:close/>
                  <a:moveTo>
                    <a:pt x="449" y="21"/>
                  </a:moveTo>
                  <a:lnTo>
                    <a:pt x="451" y="40"/>
                  </a:lnTo>
                  <a:lnTo>
                    <a:pt x="432" y="40"/>
                  </a:lnTo>
                  <a:lnTo>
                    <a:pt x="432" y="21"/>
                  </a:lnTo>
                  <a:lnTo>
                    <a:pt x="449" y="21"/>
                  </a:lnTo>
                  <a:lnTo>
                    <a:pt x="449" y="21"/>
                  </a:lnTo>
                  <a:close/>
                  <a:moveTo>
                    <a:pt x="378" y="23"/>
                  </a:moveTo>
                  <a:lnTo>
                    <a:pt x="378" y="42"/>
                  </a:lnTo>
                  <a:lnTo>
                    <a:pt x="359" y="42"/>
                  </a:lnTo>
                  <a:lnTo>
                    <a:pt x="359" y="26"/>
                  </a:lnTo>
                  <a:lnTo>
                    <a:pt x="378" y="23"/>
                  </a:lnTo>
                  <a:lnTo>
                    <a:pt x="378" y="23"/>
                  </a:lnTo>
                  <a:close/>
                  <a:moveTo>
                    <a:pt x="305" y="28"/>
                  </a:moveTo>
                  <a:lnTo>
                    <a:pt x="307" y="45"/>
                  </a:lnTo>
                  <a:lnTo>
                    <a:pt x="288" y="47"/>
                  </a:lnTo>
                  <a:lnTo>
                    <a:pt x="288" y="28"/>
                  </a:lnTo>
                  <a:lnTo>
                    <a:pt x="305" y="28"/>
                  </a:lnTo>
                  <a:lnTo>
                    <a:pt x="305" y="28"/>
                  </a:lnTo>
                  <a:close/>
                  <a:moveTo>
                    <a:pt x="234" y="31"/>
                  </a:moveTo>
                  <a:lnTo>
                    <a:pt x="234" y="49"/>
                  </a:lnTo>
                  <a:lnTo>
                    <a:pt x="217" y="49"/>
                  </a:lnTo>
                  <a:lnTo>
                    <a:pt x="215" y="33"/>
                  </a:lnTo>
                  <a:lnTo>
                    <a:pt x="234" y="31"/>
                  </a:lnTo>
                  <a:lnTo>
                    <a:pt x="234" y="31"/>
                  </a:lnTo>
                  <a:close/>
                  <a:moveTo>
                    <a:pt x="161" y="35"/>
                  </a:moveTo>
                  <a:lnTo>
                    <a:pt x="163" y="52"/>
                  </a:lnTo>
                  <a:lnTo>
                    <a:pt x="144" y="54"/>
                  </a:lnTo>
                  <a:lnTo>
                    <a:pt x="144" y="35"/>
                  </a:lnTo>
                  <a:lnTo>
                    <a:pt x="161" y="35"/>
                  </a:lnTo>
                  <a:lnTo>
                    <a:pt x="161" y="35"/>
                  </a:lnTo>
                  <a:close/>
                  <a:moveTo>
                    <a:pt x="90" y="38"/>
                  </a:moveTo>
                  <a:lnTo>
                    <a:pt x="90" y="56"/>
                  </a:lnTo>
                  <a:lnTo>
                    <a:pt x="73" y="56"/>
                  </a:lnTo>
                  <a:lnTo>
                    <a:pt x="71" y="40"/>
                  </a:lnTo>
                  <a:lnTo>
                    <a:pt x="9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sp>
        <p:nvSpPr>
          <p:cNvPr id="226" name="Freeform 328"/>
          <p:cNvSpPr/>
          <p:nvPr/>
        </p:nvSpPr>
        <p:spPr bwMode="auto">
          <a:xfrm>
            <a:off x="5050739" y="1152889"/>
            <a:ext cx="3432307" cy="2332161"/>
          </a:xfrm>
          <a:custGeom>
            <a:avLst/>
            <a:gdLst/>
            <a:ahLst/>
            <a:cxnLst/>
            <a:rect l="l" t="t" r="r" b="b"/>
            <a:pathLst>
              <a:path w="7354888" h="4997451">
                <a:moveTo>
                  <a:pt x="3798888" y="4967288"/>
                </a:moveTo>
                <a:lnTo>
                  <a:pt x="3822701" y="4967288"/>
                </a:lnTo>
                <a:lnTo>
                  <a:pt x="3829051" y="4967288"/>
                </a:lnTo>
                <a:lnTo>
                  <a:pt x="3829051" y="4997451"/>
                </a:lnTo>
                <a:lnTo>
                  <a:pt x="3822701" y="4997451"/>
                </a:lnTo>
                <a:lnTo>
                  <a:pt x="3798888" y="4997451"/>
                </a:lnTo>
                <a:close/>
                <a:moveTo>
                  <a:pt x="3713163" y="4967288"/>
                </a:moveTo>
                <a:lnTo>
                  <a:pt x="3713163" y="4997451"/>
                </a:lnTo>
                <a:lnTo>
                  <a:pt x="3702050" y="4997451"/>
                </a:lnTo>
                <a:lnTo>
                  <a:pt x="3687763" y="4997451"/>
                </a:lnTo>
                <a:lnTo>
                  <a:pt x="3687763" y="4972051"/>
                </a:lnTo>
                <a:lnTo>
                  <a:pt x="3702050" y="4972051"/>
                </a:lnTo>
                <a:close/>
                <a:moveTo>
                  <a:pt x="3570288" y="4967288"/>
                </a:moveTo>
                <a:lnTo>
                  <a:pt x="3586163" y="4967288"/>
                </a:lnTo>
                <a:lnTo>
                  <a:pt x="3600451" y="4967288"/>
                </a:lnTo>
                <a:lnTo>
                  <a:pt x="3600451" y="4997451"/>
                </a:lnTo>
                <a:lnTo>
                  <a:pt x="3586163" y="4997451"/>
                </a:lnTo>
                <a:lnTo>
                  <a:pt x="3570288" y="4997451"/>
                </a:lnTo>
                <a:close/>
                <a:moveTo>
                  <a:pt x="3911600" y="4964113"/>
                </a:moveTo>
                <a:lnTo>
                  <a:pt x="3938588" y="4964113"/>
                </a:lnTo>
                <a:lnTo>
                  <a:pt x="3941763" y="4964113"/>
                </a:lnTo>
                <a:lnTo>
                  <a:pt x="3941763" y="4991101"/>
                </a:lnTo>
                <a:lnTo>
                  <a:pt x="3938588" y="4994276"/>
                </a:lnTo>
                <a:lnTo>
                  <a:pt x="3916363" y="4994276"/>
                </a:lnTo>
                <a:close/>
                <a:moveTo>
                  <a:pt x="3457575" y="4964113"/>
                </a:moveTo>
                <a:lnTo>
                  <a:pt x="3465512" y="4964113"/>
                </a:lnTo>
                <a:lnTo>
                  <a:pt x="3484563" y="4967288"/>
                </a:lnTo>
                <a:lnTo>
                  <a:pt x="3484563" y="4994276"/>
                </a:lnTo>
                <a:lnTo>
                  <a:pt x="3465512" y="4994276"/>
                </a:lnTo>
                <a:lnTo>
                  <a:pt x="3454400" y="4994276"/>
                </a:lnTo>
                <a:close/>
                <a:moveTo>
                  <a:pt x="3341688" y="4960938"/>
                </a:moveTo>
                <a:lnTo>
                  <a:pt x="3352800" y="4960938"/>
                </a:lnTo>
                <a:lnTo>
                  <a:pt x="3371851" y="4960938"/>
                </a:lnTo>
                <a:lnTo>
                  <a:pt x="3371851" y="4991101"/>
                </a:lnTo>
                <a:lnTo>
                  <a:pt x="3349625" y="4991101"/>
                </a:lnTo>
                <a:lnTo>
                  <a:pt x="3341688" y="4986339"/>
                </a:lnTo>
                <a:close/>
                <a:moveTo>
                  <a:pt x="4051301" y="4956175"/>
                </a:moveTo>
                <a:lnTo>
                  <a:pt x="4054476" y="4956175"/>
                </a:lnTo>
                <a:lnTo>
                  <a:pt x="4057651" y="4986338"/>
                </a:lnTo>
                <a:lnTo>
                  <a:pt x="4054476" y="4986338"/>
                </a:lnTo>
                <a:lnTo>
                  <a:pt x="4032251" y="4986338"/>
                </a:lnTo>
                <a:lnTo>
                  <a:pt x="4027488" y="4986338"/>
                </a:lnTo>
                <a:lnTo>
                  <a:pt x="4027488" y="4960938"/>
                </a:lnTo>
                <a:close/>
                <a:moveTo>
                  <a:pt x="3228975" y="4953000"/>
                </a:moveTo>
                <a:lnTo>
                  <a:pt x="3236912" y="4953000"/>
                </a:lnTo>
                <a:lnTo>
                  <a:pt x="3259138" y="4953000"/>
                </a:lnTo>
                <a:lnTo>
                  <a:pt x="3255963" y="4983163"/>
                </a:lnTo>
                <a:lnTo>
                  <a:pt x="3233737" y="4979988"/>
                </a:lnTo>
                <a:lnTo>
                  <a:pt x="3225800" y="4979988"/>
                </a:lnTo>
                <a:close/>
                <a:moveTo>
                  <a:pt x="4140200" y="4949825"/>
                </a:moveTo>
                <a:lnTo>
                  <a:pt x="4144963" y="4949825"/>
                </a:lnTo>
                <a:lnTo>
                  <a:pt x="4167188" y="4949825"/>
                </a:lnTo>
                <a:lnTo>
                  <a:pt x="4170363" y="4949825"/>
                </a:lnTo>
                <a:lnTo>
                  <a:pt x="4170363" y="4975226"/>
                </a:lnTo>
                <a:lnTo>
                  <a:pt x="4148138" y="4979988"/>
                </a:lnTo>
                <a:lnTo>
                  <a:pt x="4144963" y="4979988"/>
                </a:lnTo>
                <a:close/>
                <a:moveTo>
                  <a:pt x="3116263" y="4941888"/>
                </a:moveTo>
                <a:lnTo>
                  <a:pt x="3121025" y="4941888"/>
                </a:lnTo>
                <a:lnTo>
                  <a:pt x="3143251" y="4941888"/>
                </a:lnTo>
                <a:lnTo>
                  <a:pt x="3143251" y="4972051"/>
                </a:lnTo>
                <a:lnTo>
                  <a:pt x="3121025" y="4967289"/>
                </a:lnTo>
                <a:lnTo>
                  <a:pt x="3113088" y="4967289"/>
                </a:lnTo>
                <a:close/>
                <a:moveTo>
                  <a:pt x="4252913" y="4938713"/>
                </a:moveTo>
                <a:lnTo>
                  <a:pt x="4257676" y="4938713"/>
                </a:lnTo>
                <a:lnTo>
                  <a:pt x="4279901" y="4938713"/>
                </a:lnTo>
                <a:lnTo>
                  <a:pt x="4283076" y="4938713"/>
                </a:lnTo>
                <a:lnTo>
                  <a:pt x="4287838" y="4964113"/>
                </a:lnTo>
                <a:lnTo>
                  <a:pt x="4283076" y="4964113"/>
                </a:lnTo>
                <a:lnTo>
                  <a:pt x="4260851" y="4967288"/>
                </a:lnTo>
                <a:lnTo>
                  <a:pt x="4257676" y="4967288"/>
                </a:lnTo>
                <a:close/>
                <a:moveTo>
                  <a:pt x="3005137" y="4927600"/>
                </a:moveTo>
                <a:lnTo>
                  <a:pt x="3008312" y="4927600"/>
                </a:lnTo>
                <a:lnTo>
                  <a:pt x="3030538" y="4930775"/>
                </a:lnTo>
                <a:lnTo>
                  <a:pt x="3027363" y="4960938"/>
                </a:lnTo>
                <a:lnTo>
                  <a:pt x="3005137" y="4956176"/>
                </a:lnTo>
                <a:lnTo>
                  <a:pt x="3000375" y="4956176"/>
                </a:lnTo>
                <a:close/>
                <a:moveTo>
                  <a:pt x="4392613" y="4922838"/>
                </a:moveTo>
                <a:lnTo>
                  <a:pt x="4395788" y="4922838"/>
                </a:lnTo>
                <a:lnTo>
                  <a:pt x="4398963" y="4949826"/>
                </a:lnTo>
                <a:lnTo>
                  <a:pt x="4395788" y="4949826"/>
                </a:lnTo>
                <a:lnTo>
                  <a:pt x="4373563" y="4953001"/>
                </a:lnTo>
                <a:lnTo>
                  <a:pt x="4368800" y="4953001"/>
                </a:lnTo>
                <a:lnTo>
                  <a:pt x="4365625" y="4927601"/>
                </a:lnTo>
                <a:lnTo>
                  <a:pt x="4368800" y="4927601"/>
                </a:lnTo>
                <a:close/>
                <a:moveTo>
                  <a:pt x="2892425" y="4911725"/>
                </a:moveTo>
                <a:lnTo>
                  <a:pt x="2898775" y="4911725"/>
                </a:lnTo>
                <a:lnTo>
                  <a:pt x="2917826" y="4914900"/>
                </a:lnTo>
                <a:lnTo>
                  <a:pt x="2914651" y="4945063"/>
                </a:lnTo>
                <a:lnTo>
                  <a:pt x="2895600" y="4941888"/>
                </a:lnTo>
                <a:lnTo>
                  <a:pt x="2884488" y="4941888"/>
                </a:lnTo>
                <a:close/>
                <a:moveTo>
                  <a:pt x="4508501" y="4903788"/>
                </a:moveTo>
                <a:lnTo>
                  <a:pt x="4511676" y="4933951"/>
                </a:lnTo>
                <a:lnTo>
                  <a:pt x="4508501" y="4933951"/>
                </a:lnTo>
                <a:lnTo>
                  <a:pt x="4486276" y="4938713"/>
                </a:lnTo>
                <a:lnTo>
                  <a:pt x="4478338" y="4911726"/>
                </a:lnTo>
                <a:lnTo>
                  <a:pt x="4481513" y="4908551"/>
                </a:lnTo>
                <a:lnTo>
                  <a:pt x="4505326" y="4908551"/>
                </a:lnTo>
                <a:close/>
                <a:moveTo>
                  <a:pt x="2779712" y="4892675"/>
                </a:moveTo>
                <a:lnTo>
                  <a:pt x="2787650" y="4897438"/>
                </a:lnTo>
                <a:lnTo>
                  <a:pt x="2805113" y="4900613"/>
                </a:lnTo>
                <a:lnTo>
                  <a:pt x="2801938" y="4927600"/>
                </a:lnTo>
                <a:lnTo>
                  <a:pt x="2782887" y="4922838"/>
                </a:lnTo>
                <a:lnTo>
                  <a:pt x="2771775" y="4922838"/>
                </a:lnTo>
                <a:close/>
                <a:moveTo>
                  <a:pt x="4621213" y="4886325"/>
                </a:moveTo>
                <a:lnTo>
                  <a:pt x="4624388" y="4914901"/>
                </a:lnTo>
                <a:lnTo>
                  <a:pt x="4621213" y="4914901"/>
                </a:lnTo>
                <a:lnTo>
                  <a:pt x="4598988" y="4919663"/>
                </a:lnTo>
                <a:lnTo>
                  <a:pt x="4591050" y="4892675"/>
                </a:lnTo>
                <a:lnTo>
                  <a:pt x="4613276" y="4889500"/>
                </a:lnTo>
                <a:close/>
                <a:moveTo>
                  <a:pt x="2667000" y="4873625"/>
                </a:moveTo>
                <a:lnTo>
                  <a:pt x="2678113" y="4873625"/>
                </a:lnTo>
                <a:lnTo>
                  <a:pt x="2692401" y="4878388"/>
                </a:lnTo>
                <a:lnTo>
                  <a:pt x="2689226" y="4908550"/>
                </a:lnTo>
                <a:lnTo>
                  <a:pt x="2674938" y="4903788"/>
                </a:lnTo>
                <a:lnTo>
                  <a:pt x="2659063" y="4900613"/>
                </a:lnTo>
                <a:close/>
                <a:moveTo>
                  <a:pt x="4722814" y="4867275"/>
                </a:moveTo>
                <a:lnTo>
                  <a:pt x="4733926" y="4867275"/>
                </a:lnTo>
                <a:lnTo>
                  <a:pt x="4737101" y="4892676"/>
                </a:lnTo>
                <a:lnTo>
                  <a:pt x="4729164" y="4897438"/>
                </a:lnTo>
                <a:lnTo>
                  <a:pt x="4710113" y="4900613"/>
                </a:lnTo>
                <a:lnTo>
                  <a:pt x="4703763" y="4870450"/>
                </a:lnTo>
                <a:close/>
                <a:moveTo>
                  <a:pt x="2554287" y="4851400"/>
                </a:moveTo>
                <a:lnTo>
                  <a:pt x="2570162" y="4856163"/>
                </a:lnTo>
                <a:lnTo>
                  <a:pt x="2581275" y="4856163"/>
                </a:lnTo>
                <a:lnTo>
                  <a:pt x="2576512" y="4886325"/>
                </a:lnTo>
                <a:lnTo>
                  <a:pt x="2565400" y="4881563"/>
                </a:lnTo>
                <a:lnTo>
                  <a:pt x="2546350" y="4878388"/>
                </a:lnTo>
                <a:close/>
                <a:moveTo>
                  <a:pt x="4846638" y="4840288"/>
                </a:moveTo>
                <a:lnTo>
                  <a:pt x="4849813" y="4870451"/>
                </a:lnTo>
                <a:lnTo>
                  <a:pt x="4833938" y="4873626"/>
                </a:lnTo>
                <a:lnTo>
                  <a:pt x="4822825" y="4873626"/>
                </a:lnTo>
                <a:lnTo>
                  <a:pt x="4816475" y="4848226"/>
                </a:lnTo>
                <a:lnTo>
                  <a:pt x="4830763" y="4845051"/>
                </a:lnTo>
                <a:close/>
                <a:moveTo>
                  <a:pt x="2441575" y="4826000"/>
                </a:moveTo>
                <a:lnTo>
                  <a:pt x="2463800" y="4829175"/>
                </a:lnTo>
                <a:lnTo>
                  <a:pt x="2471738" y="4832350"/>
                </a:lnTo>
                <a:lnTo>
                  <a:pt x="2463800" y="4859338"/>
                </a:lnTo>
                <a:lnTo>
                  <a:pt x="2457450" y="4859338"/>
                </a:lnTo>
                <a:lnTo>
                  <a:pt x="2438400" y="4851401"/>
                </a:lnTo>
                <a:lnTo>
                  <a:pt x="2433638" y="4851401"/>
                </a:lnTo>
                <a:close/>
                <a:moveTo>
                  <a:pt x="4954588" y="4814888"/>
                </a:moveTo>
                <a:lnTo>
                  <a:pt x="4962525" y="4840289"/>
                </a:lnTo>
                <a:lnTo>
                  <a:pt x="4943475" y="4848226"/>
                </a:lnTo>
                <a:lnTo>
                  <a:pt x="4935538" y="4848226"/>
                </a:lnTo>
                <a:lnTo>
                  <a:pt x="4927600" y="4821238"/>
                </a:lnTo>
                <a:lnTo>
                  <a:pt x="4935538" y="4818063"/>
                </a:lnTo>
                <a:close/>
                <a:moveTo>
                  <a:pt x="2333625" y="4795838"/>
                </a:moveTo>
                <a:lnTo>
                  <a:pt x="2339975" y="4799013"/>
                </a:lnTo>
                <a:lnTo>
                  <a:pt x="2359026" y="4803776"/>
                </a:lnTo>
                <a:lnTo>
                  <a:pt x="2351088" y="4832351"/>
                </a:lnTo>
                <a:lnTo>
                  <a:pt x="2333625" y="4826001"/>
                </a:lnTo>
                <a:lnTo>
                  <a:pt x="2325688" y="4826001"/>
                </a:lnTo>
                <a:close/>
                <a:moveTo>
                  <a:pt x="5064126" y="4784725"/>
                </a:moveTo>
                <a:lnTo>
                  <a:pt x="5070476" y="4814888"/>
                </a:lnTo>
                <a:lnTo>
                  <a:pt x="5067301" y="4814888"/>
                </a:lnTo>
                <a:lnTo>
                  <a:pt x="5048251" y="4821238"/>
                </a:lnTo>
                <a:lnTo>
                  <a:pt x="5045076" y="4821238"/>
                </a:lnTo>
                <a:lnTo>
                  <a:pt x="5037138" y="4791075"/>
                </a:lnTo>
                <a:lnTo>
                  <a:pt x="5040313" y="4791075"/>
                </a:lnTo>
                <a:lnTo>
                  <a:pt x="5059364" y="4787900"/>
                </a:lnTo>
                <a:close/>
                <a:moveTo>
                  <a:pt x="2224087" y="4765675"/>
                </a:moveTo>
                <a:lnTo>
                  <a:pt x="2235200" y="4768850"/>
                </a:lnTo>
                <a:lnTo>
                  <a:pt x="2251075" y="4773613"/>
                </a:lnTo>
                <a:lnTo>
                  <a:pt x="2243137" y="4799013"/>
                </a:lnTo>
                <a:lnTo>
                  <a:pt x="2228850" y="4795838"/>
                </a:lnTo>
                <a:lnTo>
                  <a:pt x="2212975" y="4791076"/>
                </a:lnTo>
                <a:close/>
                <a:moveTo>
                  <a:pt x="5175251" y="4754563"/>
                </a:moveTo>
                <a:lnTo>
                  <a:pt x="5183188" y="4779964"/>
                </a:lnTo>
                <a:lnTo>
                  <a:pt x="5172076" y="4784726"/>
                </a:lnTo>
                <a:lnTo>
                  <a:pt x="5157788" y="4787901"/>
                </a:lnTo>
                <a:lnTo>
                  <a:pt x="5145088" y="4762501"/>
                </a:lnTo>
                <a:lnTo>
                  <a:pt x="5160963" y="4757738"/>
                </a:lnTo>
                <a:close/>
                <a:moveTo>
                  <a:pt x="2116137" y="4732338"/>
                </a:moveTo>
                <a:lnTo>
                  <a:pt x="2133600" y="4738688"/>
                </a:lnTo>
                <a:lnTo>
                  <a:pt x="2141538" y="4738688"/>
                </a:lnTo>
                <a:lnTo>
                  <a:pt x="2133600" y="4768851"/>
                </a:lnTo>
                <a:lnTo>
                  <a:pt x="2127250" y="4765676"/>
                </a:lnTo>
                <a:lnTo>
                  <a:pt x="2105025" y="4757739"/>
                </a:lnTo>
                <a:close/>
                <a:moveTo>
                  <a:pt x="5284788" y="4721225"/>
                </a:moveTo>
                <a:lnTo>
                  <a:pt x="5292725" y="4746626"/>
                </a:lnTo>
                <a:lnTo>
                  <a:pt x="5273675" y="4754563"/>
                </a:lnTo>
                <a:lnTo>
                  <a:pt x="5265738" y="4754563"/>
                </a:lnTo>
                <a:lnTo>
                  <a:pt x="5254625" y="4727575"/>
                </a:lnTo>
                <a:lnTo>
                  <a:pt x="5262563" y="4724400"/>
                </a:lnTo>
                <a:close/>
                <a:moveTo>
                  <a:pt x="2006600" y="4694238"/>
                </a:moveTo>
                <a:lnTo>
                  <a:pt x="2014538" y="4697413"/>
                </a:lnTo>
                <a:lnTo>
                  <a:pt x="2033588" y="4705351"/>
                </a:lnTo>
                <a:lnTo>
                  <a:pt x="2022475" y="4732338"/>
                </a:lnTo>
                <a:lnTo>
                  <a:pt x="2006600" y="4724401"/>
                </a:lnTo>
                <a:lnTo>
                  <a:pt x="1995488" y="4721226"/>
                </a:lnTo>
                <a:close/>
                <a:moveTo>
                  <a:pt x="5389564" y="4683125"/>
                </a:moveTo>
                <a:lnTo>
                  <a:pt x="5400676" y="4710113"/>
                </a:lnTo>
                <a:lnTo>
                  <a:pt x="5389564" y="4713288"/>
                </a:lnTo>
                <a:lnTo>
                  <a:pt x="5375276" y="4716463"/>
                </a:lnTo>
                <a:lnTo>
                  <a:pt x="5364163" y="4691063"/>
                </a:lnTo>
                <a:lnTo>
                  <a:pt x="5381626" y="4686300"/>
                </a:lnTo>
                <a:close/>
                <a:moveTo>
                  <a:pt x="1898650" y="4656138"/>
                </a:moveTo>
                <a:lnTo>
                  <a:pt x="1916113" y="4664076"/>
                </a:lnTo>
                <a:lnTo>
                  <a:pt x="1924051" y="4668838"/>
                </a:lnTo>
                <a:lnTo>
                  <a:pt x="1916113" y="4694238"/>
                </a:lnTo>
                <a:lnTo>
                  <a:pt x="1909763" y="4691063"/>
                </a:lnTo>
                <a:lnTo>
                  <a:pt x="1890713" y="4683126"/>
                </a:lnTo>
                <a:close/>
                <a:moveTo>
                  <a:pt x="5499101" y="4641850"/>
                </a:moveTo>
                <a:lnTo>
                  <a:pt x="5505451" y="4668838"/>
                </a:lnTo>
                <a:lnTo>
                  <a:pt x="5486401" y="4675188"/>
                </a:lnTo>
                <a:lnTo>
                  <a:pt x="5480051" y="4679950"/>
                </a:lnTo>
                <a:lnTo>
                  <a:pt x="5472113" y="4652963"/>
                </a:lnTo>
                <a:lnTo>
                  <a:pt x="5480051" y="4649788"/>
                </a:lnTo>
                <a:close/>
                <a:moveTo>
                  <a:pt x="1792287" y="4614863"/>
                </a:moveTo>
                <a:lnTo>
                  <a:pt x="1804987" y="4619626"/>
                </a:lnTo>
                <a:lnTo>
                  <a:pt x="1819275" y="4627563"/>
                </a:lnTo>
                <a:lnTo>
                  <a:pt x="1808162" y="4652963"/>
                </a:lnTo>
                <a:lnTo>
                  <a:pt x="1792287" y="4645026"/>
                </a:lnTo>
                <a:lnTo>
                  <a:pt x="1781175" y="4641851"/>
                </a:lnTo>
                <a:close/>
                <a:moveTo>
                  <a:pt x="5603876" y="4600575"/>
                </a:moveTo>
                <a:lnTo>
                  <a:pt x="5614988" y="4627563"/>
                </a:lnTo>
                <a:lnTo>
                  <a:pt x="5603876" y="4630738"/>
                </a:lnTo>
                <a:lnTo>
                  <a:pt x="5588001" y="4638675"/>
                </a:lnTo>
                <a:lnTo>
                  <a:pt x="5576888" y="4608513"/>
                </a:lnTo>
                <a:lnTo>
                  <a:pt x="5592763" y="4603750"/>
                </a:lnTo>
                <a:close/>
                <a:moveTo>
                  <a:pt x="1687512" y="4570413"/>
                </a:moveTo>
                <a:lnTo>
                  <a:pt x="1692275" y="4570413"/>
                </a:lnTo>
                <a:lnTo>
                  <a:pt x="1711325" y="4578351"/>
                </a:lnTo>
                <a:lnTo>
                  <a:pt x="1714500" y="4581526"/>
                </a:lnTo>
                <a:lnTo>
                  <a:pt x="1703387" y="4608513"/>
                </a:lnTo>
                <a:lnTo>
                  <a:pt x="1698625" y="4603751"/>
                </a:lnTo>
                <a:lnTo>
                  <a:pt x="1681162" y="4597401"/>
                </a:lnTo>
                <a:lnTo>
                  <a:pt x="1676400" y="4597401"/>
                </a:lnTo>
                <a:close/>
                <a:moveTo>
                  <a:pt x="5708651" y="4551363"/>
                </a:moveTo>
                <a:lnTo>
                  <a:pt x="5719763" y="4578351"/>
                </a:lnTo>
                <a:lnTo>
                  <a:pt x="5716588" y="4581526"/>
                </a:lnTo>
                <a:lnTo>
                  <a:pt x="5697538" y="4589463"/>
                </a:lnTo>
                <a:lnTo>
                  <a:pt x="5692776" y="4589463"/>
                </a:lnTo>
                <a:lnTo>
                  <a:pt x="5681663" y="4562476"/>
                </a:lnTo>
                <a:lnTo>
                  <a:pt x="5686426" y="4562476"/>
                </a:lnTo>
                <a:lnTo>
                  <a:pt x="5705476" y="4556126"/>
                </a:lnTo>
                <a:close/>
                <a:moveTo>
                  <a:pt x="1582737" y="4521200"/>
                </a:moveTo>
                <a:lnTo>
                  <a:pt x="1601787" y="4529138"/>
                </a:lnTo>
                <a:lnTo>
                  <a:pt x="1609725" y="4533900"/>
                </a:lnTo>
                <a:lnTo>
                  <a:pt x="1598612" y="4559300"/>
                </a:lnTo>
                <a:lnTo>
                  <a:pt x="1587500" y="4556125"/>
                </a:lnTo>
                <a:lnTo>
                  <a:pt x="1571625" y="4548188"/>
                </a:lnTo>
                <a:close/>
                <a:moveTo>
                  <a:pt x="5810251" y="4503738"/>
                </a:moveTo>
                <a:lnTo>
                  <a:pt x="5824538" y="4529138"/>
                </a:lnTo>
                <a:lnTo>
                  <a:pt x="5805488" y="4537076"/>
                </a:lnTo>
                <a:lnTo>
                  <a:pt x="5799138" y="4545013"/>
                </a:lnTo>
                <a:lnTo>
                  <a:pt x="5783263" y="4518026"/>
                </a:lnTo>
                <a:lnTo>
                  <a:pt x="5794376" y="4514851"/>
                </a:lnTo>
                <a:close/>
                <a:moveTo>
                  <a:pt x="1481137" y="4473575"/>
                </a:moveTo>
                <a:lnTo>
                  <a:pt x="1492250" y="4476750"/>
                </a:lnTo>
                <a:lnTo>
                  <a:pt x="1508125" y="4484688"/>
                </a:lnTo>
                <a:lnTo>
                  <a:pt x="1497012" y="4510088"/>
                </a:lnTo>
                <a:lnTo>
                  <a:pt x="1481137" y="4503738"/>
                </a:lnTo>
                <a:lnTo>
                  <a:pt x="1470025" y="4498976"/>
                </a:lnTo>
                <a:close/>
                <a:moveTo>
                  <a:pt x="5910263" y="4454525"/>
                </a:moveTo>
                <a:lnTo>
                  <a:pt x="5926138" y="4476750"/>
                </a:lnTo>
                <a:lnTo>
                  <a:pt x="5910263" y="4484688"/>
                </a:lnTo>
                <a:lnTo>
                  <a:pt x="5899151" y="4492625"/>
                </a:lnTo>
                <a:lnTo>
                  <a:pt x="5884863" y="4465638"/>
                </a:lnTo>
                <a:lnTo>
                  <a:pt x="5899151" y="4457700"/>
                </a:lnTo>
                <a:close/>
                <a:moveTo>
                  <a:pt x="1381126" y="4421188"/>
                </a:moveTo>
                <a:lnTo>
                  <a:pt x="1387476" y="4424363"/>
                </a:lnTo>
                <a:lnTo>
                  <a:pt x="1406526" y="4432301"/>
                </a:lnTo>
                <a:lnTo>
                  <a:pt x="1392238" y="4457701"/>
                </a:lnTo>
                <a:lnTo>
                  <a:pt x="1376363" y="4446589"/>
                </a:lnTo>
                <a:lnTo>
                  <a:pt x="1370013" y="4443414"/>
                </a:lnTo>
                <a:close/>
                <a:moveTo>
                  <a:pt x="6011863" y="4397375"/>
                </a:moveTo>
                <a:lnTo>
                  <a:pt x="6027738" y="4424363"/>
                </a:lnTo>
                <a:lnTo>
                  <a:pt x="6016626" y="4427538"/>
                </a:lnTo>
                <a:lnTo>
                  <a:pt x="6000750" y="4438650"/>
                </a:lnTo>
                <a:lnTo>
                  <a:pt x="5986463" y="4413250"/>
                </a:lnTo>
                <a:lnTo>
                  <a:pt x="6000750" y="4405313"/>
                </a:lnTo>
                <a:close/>
                <a:moveTo>
                  <a:pt x="1282701" y="4364038"/>
                </a:moveTo>
                <a:lnTo>
                  <a:pt x="1287463" y="4364038"/>
                </a:lnTo>
                <a:lnTo>
                  <a:pt x="1304926" y="4375151"/>
                </a:lnTo>
                <a:lnTo>
                  <a:pt x="1293813" y="4402138"/>
                </a:lnTo>
                <a:lnTo>
                  <a:pt x="1290638" y="4402138"/>
                </a:lnTo>
                <a:lnTo>
                  <a:pt x="1274763" y="4391026"/>
                </a:lnTo>
                <a:lnTo>
                  <a:pt x="1268413" y="4386263"/>
                </a:lnTo>
                <a:close/>
                <a:moveTo>
                  <a:pt x="6110288" y="4341813"/>
                </a:moveTo>
                <a:lnTo>
                  <a:pt x="6124575" y="4364038"/>
                </a:lnTo>
                <a:lnTo>
                  <a:pt x="6116638" y="4371976"/>
                </a:lnTo>
                <a:lnTo>
                  <a:pt x="6102350" y="4379913"/>
                </a:lnTo>
                <a:lnTo>
                  <a:pt x="6086475" y="4356101"/>
                </a:lnTo>
                <a:lnTo>
                  <a:pt x="6102350" y="4344988"/>
                </a:lnTo>
                <a:close/>
                <a:moveTo>
                  <a:pt x="1185863" y="4303713"/>
                </a:moveTo>
                <a:lnTo>
                  <a:pt x="1189038" y="4308476"/>
                </a:lnTo>
                <a:lnTo>
                  <a:pt x="1208088" y="4316413"/>
                </a:lnTo>
                <a:lnTo>
                  <a:pt x="1208088" y="4319588"/>
                </a:lnTo>
                <a:lnTo>
                  <a:pt x="1192213" y="4341813"/>
                </a:lnTo>
                <a:lnTo>
                  <a:pt x="1174750" y="4330701"/>
                </a:lnTo>
                <a:lnTo>
                  <a:pt x="1169988" y="4327526"/>
                </a:lnTo>
                <a:close/>
                <a:moveTo>
                  <a:pt x="6207125" y="4281488"/>
                </a:moveTo>
                <a:lnTo>
                  <a:pt x="6223000" y="4303713"/>
                </a:lnTo>
                <a:lnTo>
                  <a:pt x="6215062" y="4308476"/>
                </a:lnTo>
                <a:lnTo>
                  <a:pt x="6199188" y="4319588"/>
                </a:lnTo>
                <a:lnTo>
                  <a:pt x="6181725" y="4297363"/>
                </a:lnTo>
                <a:lnTo>
                  <a:pt x="6184900" y="4297363"/>
                </a:lnTo>
                <a:lnTo>
                  <a:pt x="6199188" y="4286251"/>
                </a:lnTo>
                <a:close/>
                <a:moveTo>
                  <a:pt x="1092200" y="4240213"/>
                </a:moveTo>
                <a:lnTo>
                  <a:pt x="1095375" y="4244976"/>
                </a:lnTo>
                <a:lnTo>
                  <a:pt x="1111250" y="4256088"/>
                </a:lnTo>
                <a:lnTo>
                  <a:pt x="1114425" y="4256088"/>
                </a:lnTo>
                <a:lnTo>
                  <a:pt x="1098550" y="4281488"/>
                </a:lnTo>
                <a:lnTo>
                  <a:pt x="1095375" y="4278313"/>
                </a:lnTo>
                <a:lnTo>
                  <a:pt x="1081087" y="4267201"/>
                </a:lnTo>
                <a:lnTo>
                  <a:pt x="1073150" y="4262438"/>
                </a:lnTo>
                <a:close/>
                <a:moveTo>
                  <a:pt x="6300788" y="4217988"/>
                </a:moveTo>
                <a:lnTo>
                  <a:pt x="6316663" y="4240213"/>
                </a:lnTo>
                <a:lnTo>
                  <a:pt x="6308726" y="4248151"/>
                </a:lnTo>
                <a:lnTo>
                  <a:pt x="6292850" y="4256088"/>
                </a:lnTo>
                <a:lnTo>
                  <a:pt x="6278563" y="4233863"/>
                </a:lnTo>
                <a:lnTo>
                  <a:pt x="6292850" y="4221163"/>
                </a:lnTo>
                <a:close/>
                <a:moveTo>
                  <a:pt x="998538" y="4173538"/>
                </a:moveTo>
                <a:lnTo>
                  <a:pt x="1004888" y="4179888"/>
                </a:lnTo>
                <a:lnTo>
                  <a:pt x="1020763" y="4192588"/>
                </a:lnTo>
                <a:lnTo>
                  <a:pt x="1004888" y="4214813"/>
                </a:lnTo>
                <a:lnTo>
                  <a:pt x="1001713" y="4214813"/>
                </a:lnTo>
                <a:lnTo>
                  <a:pt x="987425" y="4203701"/>
                </a:lnTo>
                <a:lnTo>
                  <a:pt x="979488" y="4198938"/>
                </a:lnTo>
                <a:close/>
                <a:moveTo>
                  <a:pt x="6394450" y="4151313"/>
                </a:moveTo>
                <a:lnTo>
                  <a:pt x="6410325" y="4173538"/>
                </a:lnTo>
                <a:lnTo>
                  <a:pt x="6399212" y="4179888"/>
                </a:lnTo>
                <a:lnTo>
                  <a:pt x="6386512" y="4192588"/>
                </a:lnTo>
                <a:lnTo>
                  <a:pt x="6369050" y="4168776"/>
                </a:lnTo>
                <a:lnTo>
                  <a:pt x="6383338" y="4157663"/>
                </a:lnTo>
                <a:close/>
                <a:moveTo>
                  <a:pt x="908050" y="4105275"/>
                </a:moveTo>
                <a:lnTo>
                  <a:pt x="915987" y="4113213"/>
                </a:lnTo>
                <a:lnTo>
                  <a:pt x="930275" y="4124325"/>
                </a:lnTo>
                <a:lnTo>
                  <a:pt x="911225" y="4146550"/>
                </a:lnTo>
                <a:lnTo>
                  <a:pt x="900112" y="4135438"/>
                </a:lnTo>
                <a:lnTo>
                  <a:pt x="889000" y="4127500"/>
                </a:lnTo>
                <a:close/>
                <a:moveTo>
                  <a:pt x="6481763" y="4079875"/>
                </a:moveTo>
                <a:lnTo>
                  <a:pt x="6499226" y="4102100"/>
                </a:lnTo>
                <a:lnTo>
                  <a:pt x="6488113" y="4113213"/>
                </a:lnTo>
                <a:lnTo>
                  <a:pt x="6477001" y="4121150"/>
                </a:lnTo>
                <a:lnTo>
                  <a:pt x="6462713" y="4098925"/>
                </a:lnTo>
                <a:lnTo>
                  <a:pt x="6469063" y="4090988"/>
                </a:lnTo>
                <a:close/>
                <a:moveTo>
                  <a:pt x="817563" y="4033838"/>
                </a:moveTo>
                <a:lnTo>
                  <a:pt x="833438" y="4044951"/>
                </a:lnTo>
                <a:lnTo>
                  <a:pt x="839788" y="4052888"/>
                </a:lnTo>
                <a:lnTo>
                  <a:pt x="822325" y="4075113"/>
                </a:lnTo>
                <a:lnTo>
                  <a:pt x="814388" y="4068763"/>
                </a:lnTo>
                <a:lnTo>
                  <a:pt x="798513" y="4057651"/>
                </a:lnTo>
                <a:close/>
                <a:moveTo>
                  <a:pt x="6570663" y="4008438"/>
                </a:moveTo>
                <a:lnTo>
                  <a:pt x="6589713" y="4027489"/>
                </a:lnTo>
                <a:lnTo>
                  <a:pt x="6586538" y="4030664"/>
                </a:lnTo>
                <a:lnTo>
                  <a:pt x="6570663" y="4044951"/>
                </a:lnTo>
                <a:lnTo>
                  <a:pt x="6567488" y="4044951"/>
                </a:lnTo>
                <a:lnTo>
                  <a:pt x="6548438" y="4027489"/>
                </a:lnTo>
                <a:lnTo>
                  <a:pt x="6551613" y="4022726"/>
                </a:lnTo>
                <a:lnTo>
                  <a:pt x="6567488" y="4011613"/>
                </a:lnTo>
                <a:close/>
                <a:moveTo>
                  <a:pt x="735013" y="3959225"/>
                </a:moveTo>
                <a:lnTo>
                  <a:pt x="739775" y="3963988"/>
                </a:lnTo>
                <a:lnTo>
                  <a:pt x="754063" y="3975100"/>
                </a:lnTo>
                <a:lnTo>
                  <a:pt x="754063" y="3978275"/>
                </a:lnTo>
                <a:lnTo>
                  <a:pt x="735013" y="4000500"/>
                </a:lnTo>
                <a:lnTo>
                  <a:pt x="731838" y="3997325"/>
                </a:lnTo>
                <a:lnTo>
                  <a:pt x="720725" y="3986213"/>
                </a:lnTo>
                <a:lnTo>
                  <a:pt x="712788" y="3978275"/>
                </a:lnTo>
                <a:close/>
                <a:moveTo>
                  <a:pt x="6653213" y="3929063"/>
                </a:moveTo>
                <a:lnTo>
                  <a:pt x="6672263" y="3951288"/>
                </a:lnTo>
                <a:lnTo>
                  <a:pt x="6664326" y="3959226"/>
                </a:lnTo>
                <a:lnTo>
                  <a:pt x="6653213" y="3970338"/>
                </a:lnTo>
                <a:lnTo>
                  <a:pt x="6630988" y="3948113"/>
                </a:lnTo>
                <a:lnTo>
                  <a:pt x="6645276" y="3940176"/>
                </a:lnTo>
                <a:close/>
                <a:moveTo>
                  <a:pt x="652463" y="3881438"/>
                </a:moveTo>
                <a:lnTo>
                  <a:pt x="663575" y="3892551"/>
                </a:lnTo>
                <a:lnTo>
                  <a:pt x="671513" y="3898901"/>
                </a:lnTo>
                <a:lnTo>
                  <a:pt x="652463" y="3922713"/>
                </a:lnTo>
                <a:lnTo>
                  <a:pt x="641350" y="3910013"/>
                </a:lnTo>
                <a:lnTo>
                  <a:pt x="630238" y="3898901"/>
                </a:lnTo>
                <a:close/>
                <a:moveTo>
                  <a:pt x="6735763" y="3851275"/>
                </a:moveTo>
                <a:lnTo>
                  <a:pt x="6754813" y="3868738"/>
                </a:lnTo>
                <a:lnTo>
                  <a:pt x="6751638" y="3873500"/>
                </a:lnTo>
                <a:lnTo>
                  <a:pt x="6740526" y="3884613"/>
                </a:lnTo>
                <a:lnTo>
                  <a:pt x="6735763" y="3892550"/>
                </a:lnTo>
                <a:lnTo>
                  <a:pt x="6713538" y="3868738"/>
                </a:lnTo>
                <a:lnTo>
                  <a:pt x="6716713" y="3865563"/>
                </a:lnTo>
                <a:lnTo>
                  <a:pt x="6732588" y="3854450"/>
                </a:lnTo>
                <a:close/>
                <a:moveTo>
                  <a:pt x="574675" y="3798888"/>
                </a:moveTo>
                <a:lnTo>
                  <a:pt x="577850" y="3802063"/>
                </a:lnTo>
                <a:lnTo>
                  <a:pt x="588963" y="3816351"/>
                </a:lnTo>
                <a:lnTo>
                  <a:pt x="592138" y="3816351"/>
                </a:lnTo>
                <a:lnTo>
                  <a:pt x="569913" y="3840163"/>
                </a:lnTo>
                <a:lnTo>
                  <a:pt x="569913" y="3835401"/>
                </a:lnTo>
                <a:lnTo>
                  <a:pt x="558800" y="3824288"/>
                </a:lnTo>
                <a:lnTo>
                  <a:pt x="552450" y="3816351"/>
                </a:lnTo>
                <a:close/>
                <a:moveTo>
                  <a:pt x="6810376" y="3768725"/>
                </a:moveTo>
                <a:lnTo>
                  <a:pt x="6834188" y="3786188"/>
                </a:lnTo>
                <a:lnTo>
                  <a:pt x="6823076" y="3798888"/>
                </a:lnTo>
                <a:lnTo>
                  <a:pt x="6815138" y="3805238"/>
                </a:lnTo>
                <a:lnTo>
                  <a:pt x="6792913" y="3786188"/>
                </a:lnTo>
                <a:lnTo>
                  <a:pt x="6804026" y="3779838"/>
                </a:lnTo>
                <a:close/>
                <a:moveTo>
                  <a:pt x="498475" y="3711575"/>
                </a:moveTo>
                <a:lnTo>
                  <a:pt x="511175" y="3727450"/>
                </a:lnTo>
                <a:lnTo>
                  <a:pt x="517525" y="3733800"/>
                </a:lnTo>
                <a:lnTo>
                  <a:pt x="495300" y="3752850"/>
                </a:lnTo>
                <a:lnTo>
                  <a:pt x="487362" y="3746500"/>
                </a:lnTo>
                <a:lnTo>
                  <a:pt x="476250" y="3730625"/>
                </a:lnTo>
                <a:close/>
                <a:moveTo>
                  <a:pt x="6886575" y="3681413"/>
                </a:moveTo>
                <a:lnTo>
                  <a:pt x="6908800" y="3697288"/>
                </a:lnTo>
                <a:lnTo>
                  <a:pt x="6900862" y="3705226"/>
                </a:lnTo>
                <a:lnTo>
                  <a:pt x="6889750" y="3719513"/>
                </a:lnTo>
                <a:lnTo>
                  <a:pt x="6867525" y="3700463"/>
                </a:lnTo>
                <a:lnTo>
                  <a:pt x="6878638" y="3689351"/>
                </a:lnTo>
                <a:close/>
                <a:moveTo>
                  <a:pt x="428625" y="3622675"/>
                </a:moveTo>
                <a:lnTo>
                  <a:pt x="439738" y="3633788"/>
                </a:lnTo>
                <a:lnTo>
                  <a:pt x="446088" y="3644900"/>
                </a:lnTo>
                <a:lnTo>
                  <a:pt x="423863" y="3663950"/>
                </a:lnTo>
                <a:lnTo>
                  <a:pt x="412750" y="3651250"/>
                </a:lnTo>
                <a:lnTo>
                  <a:pt x="404813" y="3640138"/>
                </a:lnTo>
                <a:close/>
                <a:moveTo>
                  <a:pt x="6953251" y="3592513"/>
                </a:moveTo>
                <a:lnTo>
                  <a:pt x="6975476" y="3606801"/>
                </a:lnTo>
                <a:lnTo>
                  <a:pt x="6972301" y="3609976"/>
                </a:lnTo>
                <a:lnTo>
                  <a:pt x="6964363" y="3625851"/>
                </a:lnTo>
                <a:lnTo>
                  <a:pt x="6961188" y="3629026"/>
                </a:lnTo>
                <a:lnTo>
                  <a:pt x="6938963" y="3614739"/>
                </a:lnTo>
                <a:lnTo>
                  <a:pt x="6942138" y="3606801"/>
                </a:lnTo>
                <a:lnTo>
                  <a:pt x="6950076" y="3595688"/>
                </a:lnTo>
                <a:close/>
                <a:moveTo>
                  <a:pt x="360363" y="3532188"/>
                </a:moveTo>
                <a:lnTo>
                  <a:pt x="368300" y="3540126"/>
                </a:lnTo>
                <a:lnTo>
                  <a:pt x="379413" y="3554413"/>
                </a:lnTo>
                <a:lnTo>
                  <a:pt x="352425" y="3570288"/>
                </a:lnTo>
                <a:lnTo>
                  <a:pt x="346075" y="3557588"/>
                </a:lnTo>
                <a:lnTo>
                  <a:pt x="338138" y="3546476"/>
                </a:lnTo>
                <a:close/>
                <a:moveTo>
                  <a:pt x="7016750" y="3498850"/>
                </a:moveTo>
                <a:lnTo>
                  <a:pt x="7043738" y="3513138"/>
                </a:lnTo>
                <a:lnTo>
                  <a:pt x="7040563" y="3516313"/>
                </a:lnTo>
                <a:lnTo>
                  <a:pt x="7032626" y="3529013"/>
                </a:lnTo>
                <a:lnTo>
                  <a:pt x="7024688" y="3535363"/>
                </a:lnTo>
                <a:lnTo>
                  <a:pt x="7002463" y="3521076"/>
                </a:lnTo>
                <a:lnTo>
                  <a:pt x="7005638" y="3513138"/>
                </a:lnTo>
                <a:close/>
                <a:moveTo>
                  <a:pt x="300038" y="3433763"/>
                </a:moveTo>
                <a:lnTo>
                  <a:pt x="307975" y="3446463"/>
                </a:lnTo>
                <a:lnTo>
                  <a:pt x="315913" y="3457576"/>
                </a:lnTo>
                <a:lnTo>
                  <a:pt x="315913" y="3460751"/>
                </a:lnTo>
                <a:lnTo>
                  <a:pt x="292100" y="3475038"/>
                </a:lnTo>
                <a:lnTo>
                  <a:pt x="288925" y="3471863"/>
                </a:lnTo>
                <a:lnTo>
                  <a:pt x="280988" y="3460751"/>
                </a:lnTo>
                <a:lnTo>
                  <a:pt x="277813" y="3449638"/>
                </a:lnTo>
                <a:close/>
                <a:moveTo>
                  <a:pt x="7077076" y="3400425"/>
                </a:moveTo>
                <a:lnTo>
                  <a:pt x="7104063" y="3416300"/>
                </a:lnTo>
                <a:lnTo>
                  <a:pt x="7099300" y="3416300"/>
                </a:lnTo>
                <a:lnTo>
                  <a:pt x="7092950" y="3430588"/>
                </a:lnTo>
                <a:lnTo>
                  <a:pt x="7088188" y="3438525"/>
                </a:lnTo>
                <a:lnTo>
                  <a:pt x="7062788" y="3422650"/>
                </a:lnTo>
                <a:lnTo>
                  <a:pt x="7069138" y="3416300"/>
                </a:lnTo>
                <a:lnTo>
                  <a:pt x="7077076" y="3405188"/>
                </a:lnTo>
                <a:close/>
                <a:moveTo>
                  <a:pt x="244475" y="3336925"/>
                </a:moveTo>
                <a:lnTo>
                  <a:pt x="252413" y="3348038"/>
                </a:lnTo>
                <a:lnTo>
                  <a:pt x="258763" y="3359150"/>
                </a:lnTo>
                <a:lnTo>
                  <a:pt x="258763" y="3363913"/>
                </a:lnTo>
                <a:lnTo>
                  <a:pt x="233363" y="3375025"/>
                </a:lnTo>
                <a:lnTo>
                  <a:pt x="225425" y="3359150"/>
                </a:lnTo>
                <a:lnTo>
                  <a:pt x="217488" y="3348038"/>
                </a:lnTo>
                <a:close/>
                <a:moveTo>
                  <a:pt x="7134225" y="3298825"/>
                </a:moveTo>
                <a:lnTo>
                  <a:pt x="7156450" y="3314700"/>
                </a:lnTo>
                <a:lnTo>
                  <a:pt x="7156450" y="3317875"/>
                </a:lnTo>
                <a:lnTo>
                  <a:pt x="7148512" y="3328988"/>
                </a:lnTo>
                <a:lnTo>
                  <a:pt x="7145338" y="3336925"/>
                </a:lnTo>
                <a:lnTo>
                  <a:pt x="7118350" y="3325813"/>
                </a:lnTo>
                <a:lnTo>
                  <a:pt x="7123112" y="3317875"/>
                </a:lnTo>
                <a:lnTo>
                  <a:pt x="7129462" y="3303588"/>
                </a:lnTo>
                <a:close/>
                <a:moveTo>
                  <a:pt x="195263" y="3235325"/>
                </a:moveTo>
                <a:lnTo>
                  <a:pt x="198438" y="3246438"/>
                </a:lnTo>
                <a:lnTo>
                  <a:pt x="206376" y="3262313"/>
                </a:lnTo>
                <a:lnTo>
                  <a:pt x="180976" y="3273425"/>
                </a:lnTo>
                <a:lnTo>
                  <a:pt x="173038" y="3257550"/>
                </a:lnTo>
                <a:lnTo>
                  <a:pt x="169863" y="3246438"/>
                </a:lnTo>
                <a:close/>
                <a:moveTo>
                  <a:pt x="7178676" y="3198813"/>
                </a:moveTo>
                <a:lnTo>
                  <a:pt x="7204076" y="3209926"/>
                </a:lnTo>
                <a:lnTo>
                  <a:pt x="7204076" y="3213101"/>
                </a:lnTo>
                <a:lnTo>
                  <a:pt x="7197726" y="3228976"/>
                </a:lnTo>
                <a:lnTo>
                  <a:pt x="7192963" y="3235326"/>
                </a:lnTo>
                <a:lnTo>
                  <a:pt x="7167563" y="3224213"/>
                </a:lnTo>
                <a:lnTo>
                  <a:pt x="7170738" y="3216276"/>
                </a:lnTo>
                <a:lnTo>
                  <a:pt x="7178676" y="3201988"/>
                </a:lnTo>
                <a:close/>
                <a:moveTo>
                  <a:pt x="150812" y="3130550"/>
                </a:moveTo>
                <a:lnTo>
                  <a:pt x="153987" y="3146425"/>
                </a:lnTo>
                <a:lnTo>
                  <a:pt x="161925" y="3157538"/>
                </a:lnTo>
                <a:lnTo>
                  <a:pt x="134937" y="3168650"/>
                </a:lnTo>
                <a:lnTo>
                  <a:pt x="128587" y="3152775"/>
                </a:lnTo>
                <a:lnTo>
                  <a:pt x="123825" y="3141663"/>
                </a:lnTo>
                <a:close/>
                <a:moveTo>
                  <a:pt x="7223126" y="3094038"/>
                </a:moveTo>
                <a:lnTo>
                  <a:pt x="7250113" y="3100388"/>
                </a:lnTo>
                <a:lnTo>
                  <a:pt x="7245350" y="3108326"/>
                </a:lnTo>
                <a:lnTo>
                  <a:pt x="7242176" y="3122614"/>
                </a:lnTo>
                <a:lnTo>
                  <a:pt x="7239000" y="3130551"/>
                </a:lnTo>
                <a:lnTo>
                  <a:pt x="7212013" y="3119438"/>
                </a:lnTo>
                <a:lnTo>
                  <a:pt x="7212013" y="3116263"/>
                </a:lnTo>
                <a:lnTo>
                  <a:pt x="7219950" y="3100388"/>
                </a:lnTo>
                <a:close/>
                <a:moveTo>
                  <a:pt x="112712" y="3022600"/>
                </a:moveTo>
                <a:lnTo>
                  <a:pt x="112712" y="3025775"/>
                </a:lnTo>
                <a:lnTo>
                  <a:pt x="115887" y="3040063"/>
                </a:lnTo>
                <a:lnTo>
                  <a:pt x="120650" y="3052763"/>
                </a:lnTo>
                <a:lnTo>
                  <a:pt x="93662" y="3059113"/>
                </a:lnTo>
                <a:lnTo>
                  <a:pt x="90487" y="3048000"/>
                </a:lnTo>
                <a:lnTo>
                  <a:pt x="87312" y="3033713"/>
                </a:lnTo>
                <a:lnTo>
                  <a:pt x="82550" y="3033713"/>
                </a:lnTo>
                <a:close/>
                <a:moveTo>
                  <a:pt x="7258051" y="2984500"/>
                </a:moveTo>
                <a:lnTo>
                  <a:pt x="7283451" y="2992438"/>
                </a:lnTo>
                <a:lnTo>
                  <a:pt x="7283451" y="3003550"/>
                </a:lnTo>
                <a:lnTo>
                  <a:pt x="7275513" y="3017838"/>
                </a:lnTo>
                <a:lnTo>
                  <a:pt x="7275513" y="3022600"/>
                </a:lnTo>
                <a:lnTo>
                  <a:pt x="7250113" y="3011488"/>
                </a:lnTo>
                <a:lnTo>
                  <a:pt x="7253288" y="2995613"/>
                </a:lnTo>
                <a:close/>
                <a:moveTo>
                  <a:pt x="79375" y="2913063"/>
                </a:moveTo>
                <a:lnTo>
                  <a:pt x="82550" y="2921001"/>
                </a:lnTo>
                <a:lnTo>
                  <a:pt x="87313" y="2935288"/>
                </a:lnTo>
                <a:lnTo>
                  <a:pt x="87313" y="2943226"/>
                </a:lnTo>
                <a:lnTo>
                  <a:pt x="60325" y="2951163"/>
                </a:lnTo>
                <a:lnTo>
                  <a:pt x="57150" y="2943226"/>
                </a:lnTo>
                <a:lnTo>
                  <a:pt x="52388" y="2928938"/>
                </a:lnTo>
                <a:lnTo>
                  <a:pt x="52388" y="2921001"/>
                </a:lnTo>
                <a:close/>
                <a:moveTo>
                  <a:pt x="7286625" y="2876550"/>
                </a:moveTo>
                <a:lnTo>
                  <a:pt x="7313613" y="2879725"/>
                </a:lnTo>
                <a:lnTo>
                  <a:pt x="7310438" y="2894013"/>
                </a:lnTo>
                <a:lnTo>
                  <a:pt x="7305675" y="2909888"/>
                </a:lnTo>
                <a:lnTo>
                  <a:pt x="7280275" y="2901951"/>
                </a:lnTo>
                <a:lnTo>
                  <a:pt x="7283450" y="2890838"/>
                </a:lnTo>
                <a:close/>
                <a:moveTo>
                  <a:pt x="57151" y="2805113"/>
                </a:moveTo>
                <a:lnTo>
                  <a:pt x="60326" y="2811463"/>
                </a:lnTo>
                <a:lnTo>
                  <a:pt x="60326" y="2827338"/>
                </a:lnTo>
                <a:lnTo>
                  <a:pt x="60326" y="2830514"/>
                </a:lnTo>
                <a:lnTo>
                  <a:pt x="33338" y="2838451"/>
                </a:lnTo>
                <a:lnTo>
                  <a:pt x="33338" y="2835276"/>
                </a:lnTo>
                <a:lnTo>
                  <a:pt x="30163" y="2819401"/>
                </a:lnTo>
                <a:lnTo>
                  <a:pt x="30163" y="2808288"/>
                </a:lnTo>
                <a:close/>
                <a:moveTo>
                  <a:pt x="7305675" y="2763838"/>
                </a:moveTo>
                <a:lnTo>
                  <a:pt x="7335838" y="2767013"/>
                </a:lnTo>
                <a:lnTo>
                  <a:pt x="7335838" y="2770188"/>
                </a:lnTo>
                <a:lnTo>
                  <a:pt x="7332663" y="2786063"/>
                </a:lnTo>
                <a:lnTo>
                  <a:pt x="7332663" y="2797176"/>
                </a:lnTo>
                <a:lnTo>
                  <a:pt x="7302500" y="2794001"/>
                </a:lnTo>
                <a:lnTo>
                  <a:pt x="7305675" y="2782888"/>
                </a:lnTo>
                <a:lnTo>
                  <a:pt x="7305675" y="2767013"/>
                </a:lnTo>
                <a:close/>
                <a:moveTo>
                  <a:pt x="41275" y="2692400"/>
                </a:moveTo>
                <a:lnTo>
                  <a:pt x="41275" y="2703513"/>
                </a:lnTo>
                <a:lnTo>
                  <a:pt x="46038" y="2717801"/>
                </a:lnTo>
                <a:lnTo>
                  <a:pt x="15875" y="2722563"/>
                </a:lnTo>
                <a:lnTo>
                  <a:pt x="11113" y="2706688"/>
                </a:lnTo>
                <a:lnTo>
                  <a:pt x="11113" y="2695575"/>
                </a:lnTo>
                <a:close/>
                <a:moveTo>
                  <a:pt x="7321550" y="2651125"/>
                </a:moveTo>
                <a:lnTo>
                  <a:pt x="7351713" y="2654300"/>
                </a:lnTo>
                <a:lnTo>
                  <a:pt x="7351713" y="2659063"/>
                </a:lnTo>
                <a:lnTo>
                  <a:pt x="7346950" y="2676526"/>
                </a:lnTo>
                <a:lnTo>
                  <a:pt x="7346950" y="2681288"/>
                </a:lnTo>
                <a:lnTo>
                  <a:pt x="7316788" y="2681288"/>
                </a:lnTo>
                <a:lnTo>
                  <a:pt x="7321550" y="2673350"/>
                </a:lnTo>
                <a:lnTo>
                  <a:pt x="7321550" y="2659063"/>
                </a:lnTo>
                <a:close/>
                <a:moveTo>
                  <a:pt x="4763" y="2579688"/>
                </a:moveTo>
                <a:lnTo>
                  <a:pt x="30163" y="2579688"/>
                </a:lnTo>
                <a:lnTo>
                  <a:pt x="30163" y="2593976"/>
                </a:lnTo>
                <a:lnTo>
                  <a:pt x="33338" y="2606676"/>
                </a:lnTo>
                <a:lnTo>
                  <a:pt x="4763" y="2609851"/>
                </a:lnTo>
                <a:lnTo>
                  <a:pt x="4763" y="2593976"/>
                </a:lnTo>
                <a:close/>
                <a:moveTo>
                  <a:pt x="7327900" y="2538413"/>
                </a:moveTo>
                <a:lnTo>
                  <a:pt x="7354888" y="2538413"/>
                </a:lnTo>
                <a:lnTo>
                  <a:pt x="7354888" y="2546351"/>
                </a:lnTo>
                <a:lnTo>
                  <a:pt x="7354888" y="2565401"/>
                </a:lnTo>
                <a:lnTo>
                  <a:pt x="7354888" y="2568576"/>
                </a:lnTo>
                <a:lnTo>
                  <a:pt x="7327900" y="2568576"/>
                </a:lnTo>
                <a:lnTo>
                  <a:pt x="7327900" y="2560638"/>
                </a:lnTo>
                <a:lnTo>
                  <a:pt x="7327900" y="2546351"/>
                </a:lnTo>
                <a:close/>
                <a:moveTo>
                  <a:pt x="0" y="2463800"/>
                </a:moveTo>
                <a:lnTo>
                  <a:pt x="30163" y="2466975"/>
                </a:lnTo>
                <a:lnTo>
                  <a:pt x="30163" y="2482850"/>
                </a:lnTo>
                <a:lnTo>
                  <a:pt x="30163" y="2493963"/>
                </a:lnTo>
                <a:lnTo>
                  <a:pt x="0" y="2493963"/>
                </a:lnTo>
                <a:lnTo>
                  <a:pt x="0" y="2482850"/>
                </a:lnTo>
                <a:lnTo>
                  <a:pt x="0" y="2466975"/>
                </a:lnTo>
                <a:close/>
                <a:moveTo>
                  <a:pt x="7354888" y="2422525"/>
                </a:moveTo>
                <a:lnTo>
                  <a:pt x="7354888" y="2433638"/>
                </a:lnTo>
                <a:lnTo>
                  <a:pt x="7354888" y="2447926"/>
                </a:lnTo>
                <a:lnTo>
                  <a:pt x="7354888" y="2452688"/>
                </a:lnTo>
                <a:lnTo>
                  <a:pt x="7327900" y="2452688"/>
                </a:lnTo>
                <a:lnTo>
                  <a:pt x="7327900" y="2433638"/>
                </a:lnTo>
                <a:lnTo>
                  <a:pt x="7327900" y="2425700"/>
                </a:lnTo>
                <a:close/>
                <a:moveTo>
                  <a:pt x="7938" y="2351088"/>
                </a:moveTo>
                <a:lnTo>
                  <a:pt x="33338" y="2351088"/>
                </a:lnTo>
                <a:lnTo>
                  <a:pt x="33338" y="2354263"/>
                </a:lnTo>
                <a:lnTo>
                  <a:pt x="33338" y="2373313"/>
                </a:lnTo>
                <a:lnTo>
                  <a:pt x="33338" y="2381251"/>
                </a:lnTo>
                <a:lnTo>
                  <a:pt x="4763" y="2376489"/>
                </a:lnTo>
                <a:lnTo>
                  <a:pt x="4763" y="2370138"/>
                </a:lnTo>
                <a:lnTo>
                  <a:pt x="7938" y="2354263"/>
                </a:lnTo>
                <a:close/>
                <a:moveTo>
                  <a:pt x="7346950" y="2309813"/>
                </a:moveTo>
                <a:lnTo>
                  <a:pt x="7346950" y="2320926"/>
                </a:lnTo>
                <a:lnTo>
                  <a:pt x="7351713" y="2335214"/>
                </a:lnTo>
                <a:lnTo>
                  <a:pt x="7321550" y="2339976"/>
                </a:lnTo>
                <a:lnTo>
                  <a:pt x="7321550" y="2324101"/>
                </a:lnTo>
                <a:lnTo>
                  <a:pt x="7316788" y="2312988"/>
                </a:lnTo>
                <a:close/>
                <a:moveTo>
                  <a:pt x="19050" y="2235200"/>
                </a:moveTo>
                <a:lnTo>
                  <a:pt x="49213" y="2238375"/>
                </a:lnTo>
                <a:lnTo>
                  <a:pt x="49213" y="2246313"/>
                </a:lnTo>
                <a:lnTo>
                  <a:pt x="46038" y="2260601"/>
                </a:lnTo>
                <a:lnTo>
                  <a:pt x="46038" y="2268538"/>
                </a:lnTo>
                <a:lnTo>
                  <a:pt x="15875" y="2265363"/>
                </a:lnTo>
                <a:lnTo>
                  <a:pt x="19050" y="2257425"/>
                </a:lnTo>
                <a:lnTo>
                  <a:pt x="19050" y="2241550"/>
                </a:lnTo>
                <a:close/>
                <a:moveTo>
                  <a:pt x="7327900" y="2193925"/>
                </a:moveTo>
                <a:lnTo>
                  <a:pt x="7327900" y="2197100"/>
                </a:lnTo>
                <a:lnTo>
                  <a:pt x="7332663" y="2212975"/>
                </a:lnTo>
                <a:lnTo>
                  <a:pt x="7335838" y="2224088"/>
                </a:lnTo>
                <a:lnTo>
                  <a:pt x="7305675" y="2227263"/>
                </a:lnTo>
                <a:lnTo>
                  <a:pt x="7305675" y="2216150"/>
                </a:lnTo>
                <a:lnTo>
                  <a:pt x="7302500" y="2200275"/>
                </a:lnTo>
                <a:close/>
                <a:moveTo>
                  <a:pt x="41275" y="2122488"/>
                </a:moveTo>
                <a:lnTo>
                  <a:pt x="71438" y="2130426"/>
                </a:lnTo>
                <a:lnTo>
                  <a:pt x="68263" y="2136776"/>
                </a:lnTo>
                <a:lnTo>
                  <a:pt x="63500" y="2155826"/>
                </a:lnTo>
                <a:lnTo>
                  <a:pt x="38100" y="2152651"/>
                </a:lnTo>
                <a:lnTo>
                  <a:pt x="38100" y="2147889"/>
                </a:lnTo>
                <a:lnTo>
                  <a:pt x="41275" y="2133601"/>
                </a:lnTo>
                <a:close/>
                <a:moveTo>
                  <a:pt x="7305675" y="2081213"/>
                </a:moveTo>
                <a:lnTo>
                  <a:pt x="7305675" y="2084388"/>
                </a:lnTo>
                <a:lnTo>
                  <a:pt x="7310438" y="2103438"/>
                </a:lnTo>
                <a:lnTo>
                  <a:pt x="7313613" y="2111376"/>
                </a:lnTo>
                <a:lnTo>
                  <a:pt x="7283450" y="2114551"/>
                </a:lnTo>
                <a:lnTo>
                  <a:pt x="7283450" y="2106614"/>
                </a:lnTo>
                <a:lnTo>
                  <a:pt x="7280275" y="2092326"/>
                </a:lnTo>
                <a:lnTo>
                  <a:pt x="7280275" y="2089151"/>
                </a:lnTo>
                <a:close/>
                <a:moveTo>
                  <a:pt x="71437" y="2009775"/>
                </a:moveTo>
                <a:lnTo>
                  <a:pt x="98425" y="2017713"/>
                </a:lnTo>
                <a:lnTo>
                  <a:pt x="93662" y="2032000"/>
                </a:lnTo>
                <a:lnTo>
                  <a:pt x="90487" y="2047875"/>
                </a:lnTo>
                <a:lnTo>
                  <a:pt x="63500" y="2039938"/>
                </a:lnTo>
                <a:lnTo>
                  <a:pt x="68262" y="2024063"/>
                </a:lnTo>
                <a:close/>
                <a:moveTo>
                  <a:pt x="7275512" y="1971675"/>
                </a:moveTo>
                <a:lnTo>
                  <a:pt x="7275512" y="1979613"/>
                </a:lnTo>
                <a:lnTo>
                  <a:pt x="7283450" y="1995488"/>
                </a:lnTo>
                <a:lnTo>
                  <a:pt x="7283450" y="1998663"/>
                </a:lnTo>
                <a:lnTo>
                  <a:pt x="7258050" y="2006600"/>
                </a:lnTo>
                <a:lnTo>
                  <a:pt x="7253288" y="2001838"/>
                </a:lnTo>
                <a:lnTo>
                  <a:pt x="7250112" y="1987550"/>
                </a:lnTo>
                <a:lnTo>
                  <a:pt x="7245350" y="1979613"/>
                </a:lnTo>
                <a:close/>
                <a:moveTo>
                  <a:pt x="104775" y="1900238"/>
                </a:moveTo>
                <a:lnTo>
                  <a:pt x="131763" y="1912938"/>
                </a:lnTo>
                <a:lnTo>
                  <a:pt x="128588" y="1927226"/>
                </a:lnTo>
                <a:lnTo>
                  <a:pt x="123825" y="1938338"/>
                </a:lnTo>
                <a:lnTo>
                  <a:pt x="98425" y="1927226"/>
                </a:lnTo>
                <a:lnTo>
                  <a:pt x="101600" y="1916113"/>
                </a:lnTo>
                <a:close/>
                <a:moveTo>
                  <a:pt x="7239001" y="1863725"/>
                </a:moveTo>
                <a:lnTo>
                  <a:pt x="7242176" y="1871663"/>
                </a:lnTo>
                <a:lnTo>
                  <a:pt x="7245351" y="1885950"/>
                </a:lnTo>
                <a:lnTo>
                  <a:pt x="7245351" y="1889125"/>
                </a:lnTo>
                <a:lnTo>
                  <a:pt x="7219951" y="1900238"/>
                </a:lnTo>
                <a:lnTo>
                  <a:pt x="7219951" y="1897063"/>
                </a:lnTo>
                <a:lnTo>
                  <a:pt x="7212013" y="1882775"/>
                </a:lnTo>
                <a:lnTo>
                  <a:pt x="7208838" y="1874838"/>
                </a:lnTo>
                <a:close/>
                <a:moveTo>
                  <a:pt x="150813" y="1795463"/>
                </a:moveTo>
                <a:lnTo>
                  <a:pt x="176213" y="1806576"/>
                </a:lnTo>
                <a:lnTo>
                  <a:pt x="173038" y="1811338"/>
                </a:lnTo>
                <a:lnTo>
                  <a:pt x="165100" y="1822451"/>
                </a:lnTo>
                <a:lnTo>
                  <a:pt x="165100" y="1833563"/>
                </a:lnTo>
                <a:lnTo>
                  <a:pt x="139700" y="1822451"/>
                </a:lnTo>
                <a:lnTo>
                  <a:pt x="139700" y="1814513"/>
                </a:lnTo>
                <a:lnTo>
                  <a:pt x="146050" y="1800226"/>
                </a:lnTo>
                <a:close/>
                <a:moveTo>
                  <a:pt x="7192963" y="1754188"/>
                </a:moveTo>
                <a:lnTo>
                  <a:pt x="7197726" y="1770063"/>
                </a:lnTo>
                <a:lnTo>
                  <a:pt x="7204076" y="1781176"/>
                </a:lnTo>
                <a:lnTo>
                  <a:pt x="7178676" y="1795463"/>
                </a:lnTo>
                <a:lnTo>
                  <a:pt x="7170738" y="1781176"/>
                </a:lnTo>
                <a:lnTo>
                  <a:pt x="7167563" y="1770063"/>
                </a:lnTo>
                <a:close/>
                <a:moveTo>
                  <a:pt x="198437" y="1690688"/>
                </a:moveTo>
                <a:lnTo>
                  <a:pt x="222250" y="1701801"/>
                </a:lnTo>
                <a:lnTo>
                  <a:pt x="222250" y="1709738"/>
                </a:lnTo>
                <a:lnTo>
                  <a:pt x="214312" y="1720851"/>
                </a:lnTo>
                <a:lnTo>
                  <a:pt x="211137" y="1728788"/>
                </a:lnTo>
                <a:lnTo>
                  <a:pt x="184150" y="1717676"/>
                </a:lnTo>
                <a:lnTo>
                  <a:pt x="187325" y="1709738"/>
                </a:lnTo>
                <a:lnTo>
                  <a:pt x="195262" y="1695451"/>
                </a:lnTo>
                <a:close/>
                <a:moveTo>
                  <a:pt x="7140575" y="1654175"/>
                </a:moveTo>
                <a:lnTo>
                  <a:pt x="7148512" y="1665288"/>
                </a:lnTo>
                <a:lnTo>
                  <a:pt x="7156450" y="1679575"/>
                </a:lnTo>
                <a:lnTo>
                  <a:pt x="7129462" y="1690688"/>
                </a:lnTo>
                <a:lnTo>
                  <a:pt x="7123112" y="1679575"/>
                </a:lnTo>
                <a:lnTo>
                  <a:pt x="7115175" y="1665288"/>
                </a:lnTo>
                <a:close/>
                <a:moveTo>
                  <a:pt x="252413" y="1589088"/>
                </a:moveTo>
                <a:lnTo>
                  <a:pt x="277813" y="1604963"/>
                </a:lnTo>
                <a:lnTo>
                  <a:pt x="274638" y="1608138"/>
                </a:lnTo>
                <a:lnTo>
                  <a:pt x="266700" y="1624013"/>
                </a:lnTo>
                <a:lnTo>
                  <a:pt x="263525" y="1627188"/>
                </a:lnTo>
                <a:lnTo>
                  <a:pt x="236538" y="1612901"/>
                </a:lnTo>
                <a:lnTo>
                  <a:pt x="239713" y="1608138"/>
                </a:lnTo>
                <a:lnTo>
                  <a:pt x="247650" y="1593851"/>
                </a:lnTo>
                <a:close/>
                <a:moveTo>
                  <a:pt x="7085012" y="1552575"/>
                </a:moveTo>
                <a:lnTo>
                  <a:pt x="7092950" y="1566863"/>
                </a:lnTo>
                <a:lnTo>
                  <a:pt x="7099300" y="1577975"/>
                </a:lnTo>
                <a:lnTo>
                  <a:pt x="7073900" y="1593850"/>
                </a:lnTo>
                <a:lnTo>
                  <a:pt x="7069138" y="1582738"/>
                </a:lnTo>
                <a:lnTo>
                  <a:pt x="7058025" y="1566863"/>
                </a:lnTo>
                <a:close/>
                <a:moveTo>
                  <a:pt x="311151" y="1492250"/>
                </a:moveTo>
                <a:lnTo>
                  <a:pt x="333376" y="1506538"/>
                </a:lnTo>
                <a:lnTo>
                  <a:pt x="333376" y="1511300"/>
                </a:lnTo>
                <a:lnTo>
                  <a:pt x="322263" y="1525588"/>
                </a:lnTo>
                <a:lnTo>
                  <a:pt x="319088" y="1530350"/>
                </a:lnTo>
                <a:lnTo>
                  <a:pt x="296863" y="1514475"/>
                </a:lnTo>
                <a:lnTo>
                  <a:pt x="300038" y="1511300"/>
                </a:lnTo>
                <a:lnTo>
                  <a:pt x="307976" y="1495425"/>
                </a:lnTo>
                <a:close/>
                <a:moveTo>
                  <a:pt x="7024688" y="1454150"/>
                </a:moveTo>
                <a:lnTo>
                  <a:pt x="7032626" y="1470025"/>
                </a:lnTo>
                <a:lnTo>
                  <a:pt x="7040563" y="1481138"/>
                </a:lnTo>
                <a:lnTo>
                  <a:pt x="7013576" y="1495425"/>
                </a:lnTo>
                <a:lnTo>
                  <a:pt x="7005638" y="1484313"/>
                </a:lnTo>
                <a:lnTo>
                  <a:pt x="6999288" y="1473200"/>
                </a:lnTo>
                <a:close/>
                <a:moveTo>
                  <a:pt x="374650" y="1395413"/>
                </a:moveTo>
                <a:lnTo>
                  <a:pt x="401638" y="1412876"/>
                </a:lnTo>
                <a:lnTo>
                  <a:pt x="398463" y="1417638"/>
                </a:lnTo>
                <a:lnTo>
                  <a:pt x="387350" y="1428751"/>
                </a:lnTo>
                <a:lnTo>
                  <a:pt x="382588" y="1436688"/>
                </a:lnTo>
                <a:lnTo>
                  <a:pt x="360363" y="1420813"/>
                </a:lnTo>
                <a:lnTo>
                  <a:pt x="363538" y="1412876"/>
                </a:lnTo>
                <a:lnTo>
                  <a:pt x="374650" y="1398588"/>
                </a:lnTo>
                <a:close/>
                <a:moveTo>
                  <a:pt x="6958012" y="1360488"/>
                </a:moveTo>
                <a:lnTo>
                  <a:pt x="6964362" y="1371601"/>
                </a:lnTo>
                <a:lnTo>
                  <a:pt x="6972300" y="1387476"/>
                </a:lnTo>
                <a:lnTo>
                  <a:pt x="6950075" y="1401763"/>
                </a:lnTo>
                <a:lnTo>
                  <a:pt x="6942138" y="1390651"/>
                </a:lnTo>
                <a:lnTo>
                  <a:pt x="6934200" y="1379538"/>
                </a:lnTo>
                <a:close/>
                <a:moveTo>
                  <a:pt x="446087" y="1304925"/>
                </a:moveTo>
                <a:lnTo>
                  <a:pt x="469900" y="1323975"/>
                </a:lnTo>
                <a:lnTo>
                  <a:pt x="457200" y="1335088"/>
                </a:lnTo>
                <a:lnTo>
                  <a:pt x="450850" y="1346200"/>
                </a:lnTo>
                <a:lnTo>
                  <a:pt x="428625" y="1327150"/>
                </a:lnTo>
                <a:lnTo>
                  <a:pt x="434975" y="1319213"/>
                </a:lnTo>
                <a:close/>
                <a:moveTo>
                  <a:pt x="6886576" y="1271588"/>
                </a:moveTo>
                <a:lnTo>
                  <a:pt x="6889750" y="1277938"/>
                </a:lnTo>
                <a:lnTo>
                  <a:pt x="6900863" y="1293813"/>
                </a:lnTo>
                <a:lnTo>
                  <a:pt x="6904038" y="1293813"/>
                </a:lnTo>
                <a:lnTo>
                  <a:pt x="6881813" y="1312863"/>
                </a:lnTo>
                <a:lnTo>
                  <a:pt x="6878638" y="1308101"/>
                </a:lnTo>
                <a:lnTo>
                  <a:pt x="6867526" y="1296988"/>
                </a:lnTo>
                <a:lnTo>
                  <a:pt x="6862763" y="1289051"/>
                </a:lnTo>
                <a:close/>
                <a:moveTo>
                  <a:pt x="522288" y="1214438"/>
                </a:moveTo>
                <a:lnTo>
                  <a:pt x="539751" y="1233488"/>
                </a:lnTo>
                <a:lnTo>
                  <a:pt x="533401" y="1244601"/>
                </a:lnTo>
                <a:lnTo>
                  <a:pt x="522288" y="1255713"/>
                </a:lnTo>
                <a:lnTo>
                  <a:pt x="503238" y="1236663"/>
                </a:lnTo>
                <a:lnTo>
                  <a:pt x="511175" y="1225551"/>
                </a:lnTo>
                <a:close/>
                <a:moveTo>
                  <a:pt x="6810375" y="1184275"/>
                </a:moveTo>
                <a:lnTo>
                  <a:pt x="6810375" y="1189038"/>
                </a:lnTo>
                <a:lnTo>
                  <a:pt x="6823075" y="1200150"/>
                </a:lnTo>
                <a:lnTo>
                  <a:pt x="6829425" y="1208088"/>
                </a:lnTo>
                <a:lnTo>
                  <a:pt x="6807200" y="1225550"/>
                </a:lnTo>
                <a:lnTo>
                  <a:pt x="6804025" y="1219200"/>
                </a:lnTo>
                <a:lnTo>
                  <a:pt x="6788150" y="1208088"/>
                </a:lnTo>
                <a:lnTo>
                  <a:pt x="6788150" y="1203325"/>
                </a:lnTo>
                <a:close/>
                <a:moveTo>
                  <a:pt x="596900" y="1131888"/>
                </a:moveTo>
                <a:lnTo>
                  <a:pt x="619125" y="1150938"/>
                </a:lnTo>
                <a:lnTo>
                  <a:pt x="615950" y="1154113"/>
                </a:lnTo>
                <a:lnTo>
                  <a:pt x="604837" y="1169988"/>
                </a:lnTo>
                <a:lnTo>
                  <a:pt x="600075" y="1173163"/>
                </a:lnTo>
                <a:lnTo>
                  <a:pt x="577850" y="1150938"/>
                </a:lnTo>
                <a:lnTo>
                  <a:pt x="581025" y="1150938"/>
                </a:lnTo>
                <a:lnTo>
                  <a:pt x="592137" y="1136651"/>
                </a:lnTo>
                <a:close/>
                <a:moveTo>
                  <a:pt x="6727826" y="1101725"/>
                </a:moveTo>
                <a:lnTo>
                  <a:pt x="6740526" y="1109663"/>
                </a:lnTo>
                <a:lnTo>
                  <a:pt x="6751638" y="1120775"/>
                </a:lnTo>
                <a:lnTo>
                  <a:pt x="6727826" y="1143000"/>
                </a:lnTo>
                <a:lnTo>
                  <a:pt x="6716713" y="1131888"/>
                </a:lnTo>
                <a:lnTo>
                  <a:pt x="6710363" y="1120775"/>
                </a:lnTo>
                <a:close/>
                <a:moveTo>
                  <a:pt x="679450" y="1049338"/>
                </a:moveTo>
                <a:lnTo>
                  <a:pt x="698500" y="1073151"/>
                </a:lnTo>
                <a:lnTo>
                  <a:pt x="687387" y="1084263"/>
                </a:lnTo>
                <a:lnTo>
                  <a:pt x="679450" y="1090613"/>
                </a:lnTo>
                <a:lnTo>
                  <a:pt x="660400" y="1073151"/>
                </a:lnTo>
                <a:lnTo>
                  <a:pt x="668337" y="1060451"/>
                </a:lnTo>
                <a:close/>
                <a:moveTo>
                  <a:pt x="6645276" y="1023938"/>
                </a:moveTo>
                <a:lnTo>
                  <a:pt x="6650038" y="1023938"/>
                </a:lnTo>
                <a:lnTo>
                  <a:pt x="6664326" y="1038226"/>
                </a:lnTo>
                <a:lnTo>
                  <a:pt x="6669088" y="1042988"/>
                </a:lnTo>
                <a:lnTo>
                  <a:pt x="6650038" y="1060451"/>
                </a:lnTo>
                <a:lnTo>
                  <a:pt x="6645276" y="1057276"/>
                </a:lnTo>
                <a:lnTo>
                  <a:pt x="6630988" y="1046163"/>
                </a:lnTo>
                <a:lnTo>
                  <a:pt x="6627813" y="1042988"/>
                </a:lnTo>
                <a:close/>
                <a:moveTo>
                  <a:pt x="765175" y="974725"/>
                </a:moveTo>
                <a:lnTo>
                  <a:pt x="784225" y="993775"/>
                </a:lnTo>
                <a:lnTo>
                  <a:pt x="781050" y="996950"/>
                </a:lnTo>
                <a:lnTo>
                  <a:pt x="765175" y="1008063"/>
                </a:lnTo>
                <a:lnTo>
                  <a:pt x="762000" y="1012825"/>
                </a:lnTo>
                <a:lnTo>
                  <a:pt x="742950" y="993775"/>
                </a:lnTo>
                <a:lnTo>
                  <a:pt x="746125" y="990600"/>
                </a:lnTo>
                <a:lnTo>
                  <a:pt x="762000" y="977900"/>
                </a:lnTo>
                <a:close/>
                <a:moveTo>
                  <a:pt x="6564313" y="944563"/>
                </a:moveTo>
                <a:lnTo>
                  <a:pt x="6570663" y="952501"/>
                </a:lnTo>
                <a:lnTo>
                  <a:pt x="6581776" y="963613"/>
                </a:lnTo>
                <a:lnTo>
                  <a:pt x="6564313" y="985838"/>
                </a:lnTo>
                <a:lnTo>
                  <a:pt x="6551613" y="974726"/>
                </a:lnTo>
                <a:lnTo>
                  <a:pt x="6545263" y="966788"/>
                </a:lnTo>
                <a:close/>
                <a:moveTo>
                  <a:pt x="852487" y="900113"/>
                </a:moveTo>
                <a:lnTo>
                  <a:pt x="869950" y="922338"/>
                </a:lnTo>
                <a:lnTo>
                  <a:pt x="858837" y="930276"/>
                </a:lnTo>
                <a:lnTo>
                  <a:pt x="847725" y="936626"/>
                </a:lnTo>
                <a:lnTo>
                  <a:pt x="828675" y="919163"/>
                </a:lnTo>
                <a:lnTo>
                  <a:pt x="844550" y="908051"/>
                </a:lnTo>
                <a:close/>
                <a:moveTo>
                  <a:pt x="6473825" y="873125"/>
                </a:moveTo>
                <a:lnTo>
                  <a:pt x="6488112" y="884238"/>
                </a:lnTo>
                <a:lnTo>
                  <a:pt x="6496050" y="892175"/>
                </a:lnTo>
                <a:lnTo>
                  <a:pt x="6477000" y="914400"/>
                </a:lnTo>
                <a:lnTo>
                  <a:pt x="6469062" y="908050"/>
                </a:lnTo>
                <a:lnTo>
                  <a:pt x="6454775" y="896938"/>
                </a:lnTo>
                <a:close/>
                <a:moveTo>
                  <a:pt x="941388" y="828675"/>
                </a:moveTo>
                <a:lnTo>
                  <a:pt x="960438" y="850900"/>
                </a:lnTo>
                <a:lnTo>
                  <a:pt x="946150" y="862013"/>
                </a:lnTo>
                <a:lnTo>
                  <a:pt x="938213" y="869950"/>
                </a:lnTo>
                <a:lnTo>
                  <a:pt x="919163" y="847725"/>
                </a:lnTo>
                <a:lnTo>
                  <a:pt x="930275" y="839788"/>
                </a:lnTo>
                <a:close/>
                <a:moveTo>
                  <a:pt x="6383338" y="801688"/>
                </a:moveTo>
                <a:lnTo>
                  <a:pt x="6383338" y="806451"/>
                </a:lnTo>
                <a:lnTo>
                  <a:pt x="6399213" y="817563"/>
                </a:lnTo>
                <a:lnTo>
                  <a:pt x="6405563" y="820738"/>
                </a:lnTo>
                <a:lnTo>
                  <a:pt x="6386513" y="842963"/>
                </a:lnTo>
                <a:lnTo>
                  <a:pt x="6383338" y="839788"/>
                </a:lnTo>
                <a:lnTo>
                  <a:pt x="6369050" y="828676"/>
                </a:lnTo>
                <a:lnTo>
                  <a:pt x="6364288" y="825501"/>
                </a:lnTo>
                <a:close/>
                <a:moveTo>
                  <a:pt x="1035050" y="760413"/>
                </a:moveTo>
                <a:lnTo>
                  <a:pt x="1050925" y="784226"/>
                </a:lnTo>
                <a:lnTo>
                  <a:pt x="1035050" y="795338"/>
                </a:lnTo>
                <a:lnTo>
                  <a:pt x="1028700" y="798513"/>
                </a:lnTo>
                <a:lnTo>
                  <a:pt x="1012825" y="776288"/>
                </a:lnTo>
                <a:lnTo>
                  <a:pt x="1016000" y="773113"/>
                </a:lnTo>
                <a:close/>
                <a:moveTo>
                  <a:pt x="6289675" y="738188"/>
                </a:moveTo>
                <a:lnTo>
                  <a:pt x="6292850" y="738188"/>
                </a:lnTo>
                <a:lnTo>
                  <a:pt x="6308725" y="749301"/>
                </a:lnTo>
                <a:lnTo>
                  <a:pt x="6311900" y="754063"/>
                </a:lnTo>
                <a:lnTo>
                  <a:pt x="6297612" y="776288"/>
                </a:lnTo>
                <a:lnTo>
                  <a:pt x="6292850" y="776288"/>
                </a:lnTo>
                <a:lnTo>
                  <a:pt x="6278562" y="765176"/>
                </a:lnTo>
                <a:lnTo>
                  <a:pt x="6270625" y="760413"/>
                </a:lnTo>
                <a:close/>
                <a:moveTo>
                  <a:pt x="1125538" y="696913"/>
                </a:moveTo>
                <a:lnTo>
                  <a:pt x="1128713" y="696913"/>
                </a:lnTo>
                <a:lnTo>
                  <a:pt x="1144588" y="719138"/>
                </a:lnTo>
                <a:lnTo>
                  <a:pt x="1144588" y="723901"/>
                </a:lnTo>
                <a:lnTo>
                  <a:pt x="1125538" y="731838"/>
                </a:lnTo>
                <a:lnTo>
                  <a:pt x="1122363" y="735013"/>
                </a:lnTo>
                <a:lnTo>
                  <a:pt x="1106488" y="712788"/>
                </a:lnTo>
                <a:lnTo>
                  <a:pt x="1111250" y="708026"/>
                </a:lnTo>
                <a:close/>
                <a:moveTo>
                  <a:pt x="6192838" y="674688"/>
                </a:moveTo>
                <a:lnTo>
                  <a:pt x="6199188" y="679451"/>
                </a:lnTo>
                <a:lnTo>
                  <a:pt x="6215063" y="685801"/>
                </a:lnTo>
                <a:lnTo>
                  <a:pt x="6218238" y="690563"/>
                </a:lnTo>
                <a:lnTo>
                  <a:pt x="6199188" y="712788"/>
                </a:lnTo>
                <a:lnTo>
                  <a:pt x="6184900" y="701676"/>
                </a:lnTo>
                <a:lnTo>
                  <a:pt x="6176963" y="696913"/>
                </a:lnTo>
                <a:close/>
                <a:moveTo>
                  <a:pt x="1227138" y="633413"/>
                </a:moveTo>
                <a:lnTo>
                  <a:pt x="1241426" y="660401"/>
                </a:lnTo>
                <a:lnTo>
                  <a:pt x="1238251" y="660401"/>
                </a:lnTo>
                <a:lnTo>
                  <a:pt x="1222376" y="671513"/>
                </a:lnTo>
                <a:lnTo>
                  <a:pt x="1219201" y="674688"/>
                </a:lnTo>
                <a:lnTo>
                  <a:pt x="1204913" y="649288"/>
                </a:lnTo>
                <a:lnTo>
                  <a:pt x="1208088" y="649288"/>
                </a:lnTo>
                <a:lnTo>
                  <a:pt x="1222376" y="638176"/>
                </a:lnTo>
                <a:close/>
                <a:moveTo>
                  <a:pt x="6094412" y="614363"/>
                </a:moveTo>
                <a:lnTo>
                  <a:pt x="6102350" y="619126"/>
                </a:lnTo>
                <a:lnTo>
                  <a:pt x="6116638" y="625476"/>
                </a:lnTo>
                <a:lnTo>
                  <a:pt x="6121400" y="630238"/>
                </a:lnTo>
                <a:lnTo>
                  <a:pt x="6105525" y="652463"/>
                </a:lnTo>
                <a:lnTo>
                  <a:pt x="6102350" y="652463"/>
                </a:lnTo>
                <a:lnTo>
                  <a:pt x="6086475" y="641351"/>
                </a:lnTo>
                <a:lnTo>
                  <a:pt x="6080125" y="638176"/>
                </a:lnTo>
                <a:close/>
                <a:moveTo>
                  <a:pt x="1323975" y="577850"/>
                </a:moveTo>
                <a:lnTo>
                  <a:pt x="1328737" y="577850"/>
                </a:lnTo>
                <a:lnTo>
                  <a:pt x="1339850" y="603250"/>
                </a:lnTo>
                <a:lnTo>
                  <a:pt x="1320800" y="611188"/>
                </a:lnTo>
                <a:lnTo>
                  <a:pt x="1316037" y="614363"/>
                </a:lnTo>
                <a:lnTo>
                  <a:pt x="1301750" y="592138"/>
                </a:lnTo>
                <a:lnTo>
                  <a:pt x="1309687" y="588963"/>
                </a:lnTo>
                <a:close/>
                <a:moveTo>
                  <a:pt x="5992812" y="555625"/>
                </a:moveTo>
                <a:lnTo>
                  <a:pt x="6000750" y="558800"/>
                </a:lnTo>
                <a:lnTo>
                  <a:pt x="6016625" y="569913"/>
                </a:lnTo>
                <a:lnTo>
                  <a:pt x="6019800" y="569913"/>
                </a:lnTo>
                <a:lnTo>
                  <a:pt x="6003925" y="596900"/>
                </a:lnTo>
                <a:lnTo>
                  <a:pt x="6000750" y="592138"/>
                </a:lnTo>
                <a:lnTo>
                  <a:pt x="5986462" y="584200"/>
                </a:lnTo>
                <a:lnTo>
                  <a:pt x="5981700" y="581025"/>
                </a:lnTo>
                <a:close/>
                <a:moveTo>
                  <a:pt x="1425575" y="520700"/>
                </a:moveTo>
                <a:lnTo>
                  <a:pt x="1439863" y="547688"/>
                </a:lnTo>
                <a:lnTo>
                  <a:pt x="1422400" y="555625"/>
                </a:lnTo>
                <a:lnTo>
                  <a:pt x="1414463" y="561975"/>
                </a:lnTo>
                <a:lnTo>
                  <a:pt x="1403350" y="536575"/>
                </a:lnTo>
                <a:lnTo>
                  <a:pt x="1411287" y="531813"/>
                </a:lnTo>
                <a:close/>
                <a:moveTo>
                  <a:pt x="5892801" y="503238"/>
                </a:moveTo>
                <a:lnTo>
                  <a:pt x="5895976" y="503238"/>
                </a:lnTo>
                <a:lnTo>
                  <a:pt x="5910264" y="514351"/>
                </a:lnTo>
                <a:lnTo>
                  <a:pt x="5918201" y="517526"/>
                </a:lnTo>
                <a:lnTo>
                  <a:pt x="5907089" y="539751"/>
                </a:lnTo>
                <a:lnTo>
                  <a:pt x="5899151" y="536576"/>
                </a:lnTo>
                <a:lnTo>
                  <a:pt x="5881688" y="528638"/>
                </a:lnTo>
                <a:close/>
                <a:moveTo>
                  <a:pt x="1530350" y="468313"/>
                </a:moveTo>
                <a:lnTo>
                  <a:pt x="1541463" y="495301"/>
                </a:lnTo>
                <a:lnTo>
                  <a:pt x="1527175" y="503238"/>
                </a:lnTo>
                <a:lnTo>
                  <a:pt x="1516063" y="509588"/>
                </a:lnTo>
                <a:lnTo>
                  <a:pt x="1504950" y="484188"/>
                </a:lnTo>
                <a:lnTo>
                  <a:pt x="1516063" y="476251"/>
                </a:lnTo>
                <a:close/>
                <a:moveTo>
                  <a:pt x="5791201" y="454025"/>
                </a:moveTo>
                <a:lnTo>
                  <a:pt x="5805489" y="457200"/>
                </a:lnTo>
                <a:lnTo>
                  <a:pt x="5816601" y="465138"/>
                </a:lnTo>
                <a:lnTo>
                  <a:pt x="5805489" y="490538"/>
                </a:lnTo>
                <a:lnTo>
                  <a:pt x="5794376" y="484188"/>
                </a:lnTo>
                <a:lnTo>
                  <a:pt x="5780088" y="476250"/>
                </a:lnTo>
                <a:close/>
                <a:moveTo>
                  <a:pt x="1631950" y="420688"/>
                </a:moveTo>
                <a:lnTo>
                  <a:pt x="1643063" y="446088"/>
                </a:lnTo>
                <a:lnTo>
                  <a:pt x="1635125" y="449263"/>
                </a:lnTo>
                <a:lnTo>
                  <a:pt x="1620838" y="457201"/>
                </a:lnTo>
                <a:lnTo>
                  <a:pt x="1604963" y="431801"/>
                </a:lnTo>
                <a:lnTo>
                  <a:pt x="1624013" y="423863"/>
                </a:lnTo>
                <a:close/>
                <a:moveTo>
                  <a:pt x="5686426" y="404813"/>
                </a:moveTo>
                <a:lnTo>
                  <a:pt x="5697539" y="407988"/>
                </a:lnTo>
                <a:lnTo>
                  <a:pt x="5711826" y="415926"/>
                </a:lnTo>
                <a:lnTo>
                  <a:pt x="5700714" y="442913"/>
                </a:lnTo>
                <a:lnTo>
                  <a:pt x="5686426" y="434976"/>
                </a:lnTo>
                <a:lnTo>
                  <a:pt x="5675313" y="431801"/>
                </a:lnTo>
                <a:close/>
                <a:moveTo>
                  <a:pt x="1736725" y="374650"/>
                </a:moveTo>
                <a:lnTo>
                  <a:pt x="1747838" y="401638"/>
                </a:lnTo>
                <a:lnTo>
                  <a:pt x="1728788" y="407988"/>
                </a:lnTo>
                <a:lnTo>
                  <a:pt x="1722438" y="412750"/>
                </a:lnTo>
                <a:lnTo>
                  <a:pt x="1711325" y="385763"/>
                </a:lnTo>
                <a:lnTo>
                  <a:pt x="1717675" y="382588"/>
                </a:lnTo>
                <a:close/>
                <a:moveTo>
                  <a:pt x="5581650" y="360363"/>
                </a:moveTo>
                <a:lnTo>
                  <a:pt x="5584825" y="360363"/>
                </a:lnTo>
                <a:lnTo>
                  <a:pt x="5603875" y="366713"/>
                </a:lnTo>
                <a:lnTo>
                  <a:pt x="5607050" y="371476"/>
                </a:lnTo>
                <a:lnTo>
                  <a:pt x="5595938" y="396876"/>
                </a:lnTo>
                <a:lnTo>
                  <a:pt x="5592763" y="393701"/>
                </a:lnTo>
                <a:lnTo>
                  <a:pt x="5573713" y="385763"/>
                </a:lnTo>
                <a:lnTo>
                  <a:pt x="5568950" y="385763"/>
                </a:lnTo>
                <a:close/>
                <a:moveTo>
                  <a:pt x="1846263" y="330200"/>
                </a:moveTo>
                <a:lnTo>
                  <a:pt x="1852613" y="360363"/>
                </a:lnTo>
                <a:lnTo>
                  <a:pt x="1841500" y="363538"/>
                </a:lnTo>
                <a:lnTo>
                  <a:pt x="1827212" y="366713"/>
                </a:lnTo>
                <a:lnTo>
                  <a:pt x="1819275" y="341313"/>
                </a:lnTo>
                <a:lnTo>
                  <a:pt x="1830387" y="338138"/>
                </a:lnTo>
                <a:close/>
                <a:moveTo>
                  <a:pt x="5475288" y="314325"/>
                </a:moveTo>
                <a:lnTo>
                  <a:pt x="5486400" y="322263"/>
                </a:lnTo>
                <a:lnTo>
                  <a:pt x="5502275" y="325438"/>
                </a:lnTo>
                <a:lnTo>
                  <a:pt x="5491163" y="352425"/>
                </a:lnTo>
                <a:lnTo>
                  <a:pt x="5480050" y="349250"/>
                </a:lnTo>
                <a:lnTo>
                  <a:pt x="5464175" y="344488"/>
                </a:lnTo>
                <a:close/>
                <a:moveTo>
                  <a:pt x="1946275" y="292100"/>
                </a:moveTo>
                <a:lnTo>
                  <a:pt x="1951037" y="292100"/>
                </a:lnTo>
                <a:lnTo>
                  <a:pt x="1962150" y="319088"/>
                </a:lnTo>
                <a:lnTo>
                  <a:pt x="1957387" y="319088"/>
                </a:lnTo>
                <a:lnTo>
                  <a:pt x="1935162" y="325438"/>
                </a:lnTo>
                <a:lnTo>
                  <a:pt x="1924050" y="300038"/>
                </a:lnTo>
                <a:lnTo>
                  <a:pt x="1928812" y="300038"/>
                </a:lnTo>
                <a:close/>
                <a:moveTo>
                  <a:pt x="5367338" y="277813"/>
                </a:moveTo>
                <a:lnTo>
                  <a:pt x="5370513" y="277813"/>
                </a:lnTo>
                <a:lnTo>
                  <a:pt x="5389563" y="285751"/>
                </a:lnTo>
                <a:lnTo>
                  <a:pt x="5392738" y="288926"/>
                </a:lnTo>
                <a:lnTo>
                  <a:pt x="5386388" y="314326"/>
                </a:lnTo>
                <a:lnTo>
                  <a:pt x="5381626" y="311151"/>
                </a:lnTo>
                <a:lnTo>
                  <a:pt x="5364163" y="307976"/>
                </a:lnTo>
                <a:lnTo>
                  <a:pt x="5359400" y="303213"/>
                </a:lnTo>
                <a:close/>
                <a:moveTo>
                  <a:pt x="2058988" y="255588"/>
                </a:moveTo>
                <a:lnTo>
                  <a:pt x="2070101" y="280988"/>
                </a:lnTo>
                <a:lnTo>
                  <a:pt x="2055813" y="285751"/>
                </a:lnTo>
                <a:lnTo>
                  <a:pt x="2039938" y="288926"/>
                </a:lnTo>
                <a:lnTo>
                  <a:pt x="2033588" y="261938"/>
                </a:lnTo>
                <a:lnTo>
                  <a:pt x="2044700" y="258763"/>
                </a:lnTo>
                <a:close/>
                <a:moveTo>
                  <a:pt x="5257800" y="239713"/>
                </a:moveTo>
                <a:lnTo>
                  <a:pt x="5273676" y="244476"/>
                </a:lnTo>
                <a:lnTo>
                  <a:pt x="5284788" y="250826"/>
                </a:lnTo>
                <a:lnTo>
                  <a:pt x="5276851" y="277813"/>
                </a:lnTo>
                <a:lnTo>
                  <a:pt x="5262563" y="273051"/>
                </a:lnTo>
                <a:lnTo>
                  <a:pt x="5251450" y="266701"/>
                </a:lnTo>
                <a:close/>
                <a:moveTo>
                  <a:pt x="2168526" y="217488"/>
                </a:moveTo>
                <a:lnTo>
                  <a:pt x="2174876" y="247651"/>
                </a:lnTo>
                <a:lnTo>
                  <a:pt x="2157413" y="250826"/>
                </a:lnTo>
                <a:lnTo>
                  <a:pt x="2149475" y="255588"/>
                </a:lnTo>
                <a:lnTo>
                  <a:pt x="2141538" y="228601"/>
                </a:lnTo>
                <a:lnTo>
                  <a:pt x="2146300" y="225426"/>
                </a:lnTo>
                <a:close/>
                <a:moveTo>
                  <a:pt x="5149851" y="206375"/>
                </a:moveTo>
                <a:lnTo>
                  <a:pt x="5172076" y="214313"/>
                </a:lnTo>
                <a:lnTo>
                  <a:pt x="5175251" y="214313"/>
                </a:lnTo>
                <a:lnTo>
                  <a:pt x="5168901" y="244475"/>
                </a:lnTo>
                <a:lnTo>
                  <a:pt x="5160964" y="239713"/>
                </a:lnTo>
                <a:lnTo>
                  <a:pt x="5141913" y="236538"/>
                </a:lnTo>
                <a:lnTo>
                  <a:pt x="5141913" y="231775"/>
                </a:lnTo>
                <a:close/>
                <a:moveTo>
                  <a:pt x="2270125" y="187325"/>
                </a:moveTo>
                <a:lnTo>
                  <a:pt x="2281238" y="187325"/>
                </a:lnTo>
                <a:lnTo>
                  <a:pt x="2287588" y="214313"/>
                </a:lnTo>
                <a:lnTo>
                  <a:pt x="2276475" y="217488"/>
                </a:lnTo>
                <a:lnTo>
                  <a:pt x="2257425" y="220663"/>
                </a:lnTo>
                <a:lnTo>
                  <a:pt x="2251075" y="195263"/>
                </a:lnTo>
                <a:close/>
                <a:moveTo>
                  <a:pt x="5037138" y="176213"/>
                </a:moveTo>
                <a:lnTo>
                  <a:pt x="5048250" y="176213"/>
                </a:lnTo>
                <a:lnTo>
                  <a:pt x="5067300" y="184151"/>
                </a:lnTo>
                <a:lnTo>
                  <a:pt x="5059363" y="209551"/>
                </a:lnTo>
                <a:lnTo>
                  <a:pt x="5040313" y="206376"/>
                </a:lnTo>
                <a:lnTo>
                  <a:pt x="5029200" y="203201"/>
                </a:lnTo>
                <a:close/>
                <a:moveTo>
                  <a:pt x="2389188" y="157163"/>
                </a:moveTo>
                <a:lnTo>
                  <a:pt x="2397126" y="184151"/>
                </a:lnTo>
                <a:lnTo>
                  <a:pt x="2381251" y="187326"/>
                </a:lnTo>
                <a:lnTo>
                  <a:pt x="2370138" y="190501"/>
                </a:lnTo>
                <a:lnTo>
                  <a:pt x="2363788" y="165101"/>
                </a:lnTo>
                <a:lnTo>
                  <a:pt x="2374900" y="161926"/>
                </a:lnTo>
                <a:close/>
                <a:moveTo>
                  <a:pt x="4927600" y="146050"/>
                </a:moveTo>
                <a:lnTo>
                  <a:pt x="4943476" y="149225"/>
                </a:lnTo>
                <a:lnTo>
                  <a:pt x="4954588" y="153988"/>
                </a:lnTo>
                <a:lnTo>
                  <a:pt x="4946651" y="179388"/>
                </a:lnTo>
                <a:lnTo>
                  <a:pt x="4935538" y="176213"/>
                </a:lnTo>
                <a:lnTo>
                  <a:pt x="4921250" y="176213"/>
                </a:lnTo>
                <a:close/>
                <a:moveTo>
                  <a:pt x="2501900" y="131763"/>
                </a:moveTo>
                <a:lnTo>
                  <a:pt x="2509838" y="157163"/>
                </a:lnTo>
                <a:lnTo>
                  <a:pt x="2505075" y="157163"/>
                </a:lnTo>
                <a:lnTo>
                  <a:pt x="2487613" y="161926"/>
                </a:lnTo>
                <a:lnTo>
                  <a:pt x="2479675" y="165101"/>
                </a:lnTo>
                <a:lnTo>
                  <a:pt x="2471738" y="134938"/>
                </a:lnTo>
                <a:lnTo>
                  <a:pt x="2479675" y="134938"/>
                </a:lnTo>
                <a:close/>
                <a:moveTo>
                  <a:pt x="4816476" y="120650"/>
                </a:moveTo>
                <a:lnTo>
                  <a:pt x="4833938" y="123825"/>
                </a:lnTo>
                <a:lnTo>
                  <a:pt x="4846638" y="127000"/>
                </a:lnTo>
                <a:lnTo>
                  <a:pt x="4838701" y="153988"/>
                </a:lnTo>
                <a:lnTo>
                  <a:pt x="4830763" y="153988"/>
                </a:lnTo>
                <a:lnTo>
                  <a:pt x="4808538" y="149225"/>
                </a:lnTo>
                <a:close/>
                <a:moveTo>
                  <a:pt x="2606675" y="104775"/>
                </a:moveTo>
                <a:lnTo>
                  <a:pt x="2614613" y="104775"/>
                </a:lnTo>
                <a:lnTo>
                  <a:pt x="2617788" y="134938"/>
                </a:lnTo>
                <a:lnTo>
                  <a:pt x="2614613" y="134938"/>
                </a:lnTo>
                <a:lnTo>
                  <a:pt x="2592387" y="138113"/>
                </a:lnTo>
                <a:lnTo>
                  <a:pt x="2584450" y="112713"/>
                </a:lnTo>
                <a:lnTo>
                  <a:pt x="2587625" y="112713"/>
                </a:lnTo>
                <a:close/>
                <a:moveTo>
                  <a:pt x="4703763" y="96838"/>
                </a:moveTo>
                <a:lnTo>
                  <a:pt x="4706938" y="96838"/>
                </a:lnTo>
                <a:lnTo>
                  <a:pt x="4729163" y="101601"/>
                </a:lnTo>
                <a:lnTo>
                  <a:pt x="4733925" y="101601"/>
                </a:lnTo>
                <a:lnTo>
                  <a:pt x="4725988" y="131763"/>
                </a:lnTo>
                <a:lnTo>
                  <a:pt x="4722813" y="131763"/>
                </a:lnTo>
                <a:lnTo>
                  <a:pt x="4699000" y="127001"/>
                </a:lnTo>
                <a:lnTo>
                  <a:pt x="4699000" y="123826"/>
                </a:lnTo>
                <a:close/>
                <a:moveTo>
                  <a:pt x="2727326" y="82550"/>
                </a:moveTo>
                <a:lnTo>
                  <a:pt x="2730501" y="112713"/>
                </a:lnTo>
                <a:lnTo>
                  <a:pt x="2722563" y="112713"/>
                </a:lnTo>
                <a:lnTo>
                  <a:pt x="2705100" y="115888"/>
                </a:lnTo>
                <a:lnTo>
                  <a:pt x="2697163" y="90488"/>
                </a:lnTo>
                <a:lnTo>
                  <a:pt x="2716213" y="85725"/>
                </a:lnTo>
                <a:close/>
                <a:moveTo>
                  <a:pt x="4591051" y="74613"/>
                </a:moveTo>
                <a:lnTo>
                  <a:pt x="4598988" y="79375"/>
                </a:lnTo>
                <a:lnTo>
                  <a:pt x="4621213" y="82550"/>
                </a:lnTo>
                <a:lnTo>
                  <a:pt x="4613276" y="109537"/>
                </a:lnTo>
                <a:lnTo>
                  <a:pt x="4591051" y="104775"/>
                </a:lnTo>
                <a:lnTo>
                  <a:pt x="4586288" y="104775"/>
                </a:lnTo>
                <a:close/>
                <a:moveTo>
                  <a:pt x="2840038" y="63500"/>
                </a:moveTo>
                <a:lnTo>
                  <a:pt x="2843213" y="93663"/>
                </a:lnTo>
                <a:lnTo>
                  <a:pt x="2832100" y="93663"/>
                </a:lnTo>
                <a:lnTo>
                  <a:pt x="2816225" y="96838"/>
                </a:lnTo>
                <a:lnTo>
                  <a:pt x="2809875" y="68263"/>
                </a:lnTo>
                <a:lnTo>
                  <a:pt x="2828925" y="68263"/>
                </a:lnTo>
                <a:close/>
                <a:moveTo>
                  <a:pt x="4478338" y="60325"/>
                </a:moveTo>
                <a:lnTo>
                  <a:pt x="4486276" y="60325"/>
                </a:lnTo>
                <a:lnTo>
                  <a:pt x="4508501" y="63500"/>
                </a:lnTo>
                <a:lnTo>
                  <a:pt x="4500564" y="90488"/>
                </a:lnTo>
                <a:lnTo>
                  <a:pt x="4481513" y="85726"/>
                </a:lnTo>
                <a:lnTo>
                  <a:pt x="4475163" y="85726"/>
                </a:lnTo>
                <a:close/>
                <a:moveTo>
                  <a:pt x="2936875" y="49213"/>
                </a:moveTo>
                <a:lnTo>
                  <a:pt x="2951163" y="49213"/>
                </a:lnTo>
                <a:lnTo>
                  <a:pt x="2955926" y="74613"/>
                </a:lnTo>
                <a:lnTo>
                  <a:pt x="2940051" y="79376"/>
                </a:lnTo>
                <a:lnTo>
                  <a:pt x="2928938" y="79376"/>
                </a:lnTo>
                <a:lnTo>
                  <a:pt x="2922588" y="52388"/>
                </a:lnTo>
                <a:close/>
                <a:moveTo>
                  <a:pt x="4365625" y="41275"/>
                </a:moveTo>
                <a:lnTo>
                  <a:pt x="4373563" y="44450"/>
                </a:lnTo>
                <a:lnTo>
                  <a:pt x="4392613" y="44450"/>
                </a:lnTo>
                <a:lnTo>
                  <a:pt x="4387851" y="74613"/>
                </a:lnTo>
                <a:lnTo>
                  <a:pt x="4368800" y="71438"/>
                </a:lnTo>
                <a:lnTo>
                  <a:pt x="4362450" y="71438"/>
                </a:lnTo>
                <a:close/>
                <a:moveTo>
                  <a:pt x="3049587" y="33338"/>
                </a:moveTo>
                <a:lnTo>
                  <a:pt x="3063875" y="33338"/>
                </a:lnTo>
                <a:lnTo>
                  <a:pt x="3068638" y="63501"/>
                </a:lnTo>
                <a:lnTo>
                  <a:pt x="3052762" y="63501"/>
                </a:lnTo>
                <a:lnTo>
                  <a:pt x="3041650" y="63501"/>
                </a:lnTo>
                <a:lnTo>
                  <a:pt x="3038475" y="38101"/>
                </a:lnTo>
                <a:close/>
                <a:moveTo>
                  <a:pt x="4249738" y="30163"/>
                </a:moveTo>
                <a:lnTo>
                  <a:pt x="4260851" y="30163"/>
                </a:lnTo>
                <a:lnTo>
                  <a:pt x="4279901" y="33338"/>
                </a:lnTo>
                <a:lnTo>
                  <a:pt x="4275139" y="60326"/>
                </a:lnTo>
                <a:lnTo>
                  <a:pt x="4257676" y="60326"/>
                </a:lnTo>
                <a:lnTo>
                  <a:pt x="4249738" y="55564"/>
                </a:lnTo>
                <a:close/>
                <a:moveTo>
                  <a:pt x="3165475" y="22225"/>
                </a:moveTo>
                <a:lnTo>
                  <a:pt x="3181351" y="22225"/>
                </a:lnTo>
                <a:lnTo>
                  <a:pt x="3181351" y="49213"/>
                </a:lnTo>
                <a:lnTo>
                  <a:pt x="3168651" y="52388"/>
                </a:lnTo>
                <a:lnTo>
                  <a:pt x="3154363" y="52388"/>
                </a:lnTo>
                <a:lnTo>
                  <a:pt x="3151188" y="26988"/>
                </a:lnTo>
                <a:close/>
                <a:moveTo>
                  <a:pt x="4137025" y="19050"/>
                </a:moveTo>
                <a:lnTo>
                  <a:pt x="4148138" y="19050"/>
                </a:lnTo>
                <a:lnTo>
                  <a:pt x="4167188" y="22226"/>
                </a:lnTo>
                <a:lnTo>
                  <a:pt x="4164013" y="49213"/>
                </a:lnTo>
                <a:lnTo>
                  <a:pt x="4144963" y="49213"/>
                </a:lnTo>
                <a:lnTo>
                  <a:pt x="4133850" y="44451"/>
                </a:lnTo>
                <a:close/>
                <a:moveTo>
                  <a:pt x="3292475" y="11113"/>
                </a:moveTo>
                <a:lnTo>
                  <a:pt x="3297238" y="41276"/>
                </a:lnTo>
                <a:lnTo>
                  <a:pt x="3281362" y="41276"/>
                </a:lnTo>
                <a:lnTo>
                  <a:pt x="3267075" y="44451"/>
                </a:lnTo>
                <a:lnTo>
                  <a:pt x="3267075" y="14288"/>
                </a:lnTo>
                <a:lnTo>
                  <a:pt x="3281362" y="14288"/>
                </a:lnTo>
                <a:close/>
                <a:moveTo>
                  <a:pt x="4021138" y="11113"/>
                </a:moveTo>
                <a:lnTo>
                  <a:pt x="4032251" y="11113"/>
                </a:lnTo>
                <a:lnTo>
                  <a:pt x="4051301" y="11113"/>
                </a:lnTo>
                <a:lnTo>
                  <a:pt x="4051301" y="41276"/>
                </a:lnTo>
                <a:lnTo>
                  <a:pt x="4027488" y="38101"/>
                </a:lnTo>
                <a:lnTo>
                  <a:pt x="4021138" y="38101"/>
                </a:lnTo>
                <a:close/>
                <a:moveTo>
                  <a:pt x="3379788" y="7938"/>
                </a:moveTo>
                <a:lnTo>
                  <a:pt x="3394075" y="7938"/>
                </a:lnTo>
                <a:lnTo>
                  <a:pt x="3409951" y="7938"/>
                </a:lnTo>
                <a:lnTo>
                  <a:pt x="3409951" y="33338"/>
                </a:lnTo>
                <a:lnTo>
                  <a:pt x="3398838" y="33338"/>
                </a:lnTo>
                <a:lnTo>
                  <a:pt x="3382963" y="38101"/>
                </a:lnTo>
                <a:close/>
                <a:moveTo>
                  <a:pt x="3908425" y="3175"/>
                </a:moveTo>
                <a:lnTo>
                  <a:pt x="3916363" y="3175"/>
                </a:lnTo>
                <a:lnTo>
                  <a:pt x="3938588" y="3175"/>
                </a:lnTo>
                <a:lnTo>
                  <a:pt x="3933826" y="33338"/>
                </a:lnTo>
                <a:lnTo>
                  <a:pt x="3911600" y="33338"/>
                </a:lnTo>
                <a:lnTo>
                  <a:pt x="3908425" y="33338"/>
                </a:lnTo>
                <a:close/>
                <a:moveTo>
                  <a:pt x="3792538" y="0"/>
                </a:moveTo>
                <a:lnTo>
                  <a:pt x="3795713" y="0"/>
                </a:lnTo>
                <a:lnTo>
                  <a:pt x="3822701" y="0"/>
                </a:lnTo>
                <a:lnTo>
                  <a:pt x="3822701" y="30163"/>
                </a:lnTo>
                <a:lnTo>
                  <a:pt x="3795713" y="30163"/>
                </a:lnTo>
                <a:lnTo>
                  <a:pt x="3792538" y="30163"/>
                </a:lnTo>
                <a:close/>
                <a:moveTo>
                  <a:pt x="3679825" y="0"/>
                </a:moveTo>
                <a:lnTo>
                  <a:pt x="3702050" y="0"/>
                </a:lnTo>
                <a:lnTo>
                  <a:pt x="3705225" y="0"/>
                </a:lnTo>
                <a:lnTo>
                  <a:pt x="3705225" y="26988"/>
                </a:lnTo>
                <a:lnTo>
                  <a:pt x="3702050" y="26988"/>
                </a:lnTo>
                <a:lnTo>
                  <a:pt x="3679825" y="26988"/>
                </a:lnTo>
                <a:close/>
                <a:moveTo>
                  <a:pt x="3608388" y="0"/>
                </a:moveTo>
                <a:lnTo>
                  <a:pt x="3630613" y="0"/>
                </a:lnTo>
                <a:lnTo>
                  <a:pt x="3638551" y="0"/>
                </a:lnTo>
                <a:lnTo>
                  <a:pt x="3638551" y="26988"/>
                </a:lnTo>
                <a:lnTo>
                  <a:pt x="3630613" y="26988"/>
                </a:lnTo>
                <a:lnTo>
                  <a:pt x="3608388" y="26988"/>
                </a:lnTo>
                <a:close/>
                <a:moveTo>
                  <a:pt x="3514725" y="0"/>
                </a:moveTo>
                <a:lnTo>
                  <a:pt x="3522663" y="0"/>
                </a:lnTo>
                <a:lnTo>
                  <a:pt x="3522663" y="30163"/>
                </a:lnTo>
                <a:lnTo>
                  <a:pt x="3514725" y="30163"/>
                </a:lnTo>
                <a:lnTo>
                  <a:pt x="3495675" y="30163"/>
                </a:lnTo>
                <a:lnTo>
                  <a:pt x="3495675" y="3175"/>
                </a:lnTo>
                <a:close/>
              </a:path>
            </a:pathLst>
          </a:custGeom>
          <a:solidFill>
            <a:srgbClr val="0066CC"/>
          </a:solidFill>
          <a:ln>
            <a:noFill/>
          </a:ln>
        </p:spPr>
        <p:txBody>
          <a:bodyPr vert="horz" wrap="square" lIns="42672" tIns="21336" rIns="42672" bIns="21336" numCol="1" anchor="t" anchorCtr="0" compatLnSpc="1"/>
          <a:lstStyle/>
          <a:p>
            <a:endParaRPr lang="zh-CN" altLang="en-US" sz="839"/>
          </a:p>
        </p:txBody>
      </p:sp>
      <p:sp>
        <p:nvSpPr>
          <p:cNvPr id="4103" name="Freeform 284"/>
          <p:cNvSpPr/>
          <p:nvPr/>
        </p:nvSpPr>
        <p:spPr bwMode="auto">
          <a:xfrm>
            <a:off x="7311039" y="2136724"/>
            <a:ext cx="321524" cy="322265"/>
          </a:xfrm>
          <a:custGeom>
            <a:avLst/>
            <a:gdLst>
              <a:gd name="T0" fmla="*/ 57 w 184"/>
              <a:gd name="T1" fmla="*/ 20 h 184"/>
              <a:gd name="T2" fmla="*/ 164 w 184"/>
              <a:gd name="T3" fmla="*/ 57 h 184"/>
              <a:gd name="T4" fmla="*/ 127 w 184"/>
              <a:gd name="T5" fmla="*/ 165 h 184"/>
              <a:gd name="T6" fmla="*/ 19 w 184"/>
              <a:gd name="T7" fmla="*/ 128 h 184"/>
              <a:gd name="T8" fmla="*/ 57 w 184"/>
              <a:gd name="T9" fmla="*/ 20 h 184"/>
            </a:gdLst>
            <a:ahLst/>
            <a:cxnLst>
              <a:cxn ang="0">
                <a:pos x="T0" y="T1"/>
              </a:cxn>
              <a:cxn ang="0">
                <a:pos x="T2" y="T3"/>
              </a:cxn>
              <a:cxn ang="0">
                <a:pos x="T4" y="T5"/>
              </a:cxn>
              <a:cxn ang="0">
                <a:pos x="T6" y="T7"/>
              </a:cxn>
              <a:cxn ang="0">
                <a:pos x="T8" y="T9"/>
              </a:cxn>
            </a:cxnLst>
            <a:rect l="0" t="0" r="r" b="b"/>
            <a:pathLst>
              <a:path w="184" h="184">
                <a:moveTo>
                  <a:pt x="57" y="20"/>
                </a:moveTo>
                <a:cubicBezTo>
                  <a:pt x="97" y="0"/>
                  <a:pt x="145" y="17"/>
                  <a:pt x="164" y="57"/>
                </a:cubicBezTo>
                <a:cubicBezTo>
                  <a:pt x="184" y="97"/>
                  <a:pt x="167" y="146"/>
                  <a:pt x="127" y="165"/>
                </a:cubicBezTo>
                <a:cubicBezTo>
                  <a:pt x="87" y="184"/>
                  <a:pt x="39" y="168"/>
                  <a:pt x="19" y="128"/>
                </a:cubicBezTo>
                <a:cubicBezTo>
                  <a:pt x="0" y="87"/>
                  <a:pt x="17" y="39"/>
                  <a:pt x="57" y="20"/>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4105" name="Freeform 286"/>
          <p:cNvSpPr/>
          <p:nvPr/>
        </p:nvSpPr>
        <p:spPr bwMode="auto">
          <a:xfrm>
            <a:off x="5891644" y="2947222"/>
            <a:ext cx="320002" cy="321453"/>
          </a:xfrm>
          <a:custGeom>
            <a:avLst/>
            <a:gdLst>
              <a:gd name="T0" fmla="*/ 56 w 183"/>
              <a:gd name="T1" fmla="*/ 20 h 184"/>
              <a:gd name="T2" fmla="*/ 164 w 183"/>
              <a:gd name="T3" fmla="*/ 57 h 184"/>
              <a:gd name="T4" fmla="*/ 127 w 183"/>
              <a:gd name="T5" fmla="*/ 165 h 184"/>
              <a:gd name="T6" fmla="*/ 19 w 183"/>
              <a:gd name="T7" fmla="*/ 127 h 184"/>
              <a:gd name="T8" fmla="*/ 56 w 183"/>
              <a:gd name="T9" fmla="*/ 20 h 184"/>
            </a:gdLst>
            <a:ahLst/>
            <a:cxnLst>
              <a:cxn ang="0">
                <a:pos x="T0" y="T1"/>
              </a:cxn>
              <a:cxn ang="0">
                <a:pos x="T2" y="T3"/>
              </a:cxn>
              <a:cxn ang="0">
                <a:pos x="T4" y="T5"/>
              </a:cxn>
              <a:cxn ang="0">
                <a:pos x="T6" y="T7"/>
              </a:cxn>
              <a:cxn ang="0">
                <a:pos x="T8" y="T9"/>
              </a:cxn>
            </a:cxnLst>
            <a:rect l="0" t="0" r="r" b="b"/>
            <a:pathLst>
              <a:path w="183" h="184">
                <a:moveTo>
                  <a:pt x="56" y="20"/>
                </a:moveTo>
                <a:cubicBezTo>
                  <a:pt x="97" y="0"/>
                  <a:pt x="145" y="17"/>
                  <a:pt x="164" y="57"/>
                </a:cubicBezTo>
                <a:cubicBezTo>
                  <a:pt x="183" y="97"/>
                  <a:pt x="167" y="145"/>
                  <a:pt x="127" y="165"/>
                </a:cubicBezTo>
                <a:cubicBezTo>
                  <a:pt x="87" y="184"/>
                  <a:pt x="38" y="167"/>
                  <a:pt x="19" y="127"/>
                </a:cubicBezTo>
                <a:cubicBezTo>
                  <a:pt x="0" y="87"/>
                  <a:pt x="16" y="39"/>
                  <a:pt x="56" y="20"/>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115" name="Freeform 296"/>
          <p:cNvSpPr/>
          <p:nvPr/>
        </p:nvSpPr>
        <p:spPr bwMode="auto">
          <a:xfrm>
            <a:off x="6644284" y="3057586"/>
            <a:ext cx="320042" cy="320042"/>
          </a:xfrm>
          <a:custGeom>
            <a:avLst/>
            <a:gdLst>
              <a:gd name="T0" fmla="*/ 56 w 183"/>
              <a:gd name="T1" fmla="*/ 19 h 183"/>
              <a:gd name="T2" fmla="*/ 164 w 183"/>
              <a:gd name="T3" fmla="*/ 56 h 183"/>
              <a:gd name="T4" fmla="*/ 127 w 183"/>
              <a:gd name="T5" fmla="*/ 164 h 183"/>
              <a:gd name="T6" fmla="*/ 19 w 183"/>
              <a:gd name="T7" fmla="*/ 127 h 183"/>
              <a:gd name="T8" fmla="*/ 56 w 183"/>
              <a:gd name="T9" fmla="*/ 19 h 183"/>
            </a:gdLst>
            <a:ahLst/>
            <a:cxnLst>
              <a:cxn ang="0">
                <a:pos x="T0" y="T1"/>
              </a:cxn>
              <a:cxn ang="0">
                <a:pos x="T2" y="T3"/>
              </a:cxn>
              <a:cxn ang="0">
                <a:pos x="T4" y="T5"/>
              </a:cxn>
              <a:cxn ang="0">
                <a:pos x="T6" y="T7"/>
              </a:cxn>
              <a:cxn ang="0">
                <a:pos x="T8" y="T9"/>
              </a:cxn>
            </a:cxnLst>
            <a:rect l="0" t="0" r="r" b="b"/>
            <a:pathLst>
              <a:path w="183" h="183">
                <a:moveTo>
                  <a:pt x="56" y="19"/>
                </a:moveTo>
                <a:cubicBezTo>
                  <a:pt x="97" y="0"/>
                  <a:pt x="145" y="16"/>
                  <a:pt x="164" y="56"/>
                </a:cubicBezTo>
                <a:cubicBezTo>
                  <a:pt x="183" y="96"/>
                  <a:pt x="167" y="145"/>
                  <a:pt x="127" y="164"/>
                </a:cubicBezTo>
                <a:cubicBezTo>
                  <a:pt x="87" y="183"/>
                  <a:pt x="38" y="167"/>
                  <a:pt x="19" y="127"/>
                </a:cubicBezTo>
                <a:cubicBezTo>
                  <a:pt x="0" y="87"/>
                  <a:pt x="16" y="38"/>
                  <a:pt x="56" y="19"/>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grpSp>
        <p:nvGrpSpPr>
          <p:cNvPr id="4660" name="组合 4659"/>
          <p:cNvGrpSpPr/>
          <p:nvPr/>
        </p:nvGrpSpPr>
        <p:grpSpPr>
          <a:xfrm>
            <a:off x="7036188" y="1572945"/>
            <a:ext cx="321524" cy="320783"/>
            <a:chOff x="6673850" y="1831975"/>
            <a:chExt cx="688975" cy="687388"/>
          </a:xfrm>
        </p:grpSpPr>
        <p:sp>
          <p:nvSpPr>
            <p:cNvPr id="4117" name="Freeform 298"/>
            <p:cNvSpPr/>
            <p:nvPr/>
          </p:nvSpPr>
          <p:spPr bwMode="auto">
            <a:xfrm>
              <a:off x="6673850" y="1831975"/>
              <a:ext cx="688975" cy="687388"/>
            </a:xfrm>
            <a:custGeom>
              <a:avLst/>
              <a:gdLst>
                <a:gd name="T0" fmla="*/ 57 w 184"/>
                <a:gd name="T1" fmla="*/ 19 h 183"/>
                <a:gd name="T2" fmla="*/ 165 w 184"/>
                <a:gd name="T3" fmla="*/ 56 h 183"/>
                <a:gd name="T4" fmla="*/ 127 w 184"/>
                <a:gd name="T5" fmla="*/ 164 h 183"/>
                <a:gd name="T6" fmla="*/ 20 w 184"/>
                <a:gd name="T7" fmla="*/ 127 h 183"/>
                <a:gd name="T8" fmla="*/ 57 w 184"/>
                <a:gd name="T9" fmla="*/ 19 h 183"/>
              </a:gdLst>
              <a:ahLst/>
              <a:cxnLst>
                <a:cxn ang="0">
                  <a:pos x="T0" y="T1"/>
                </a:cxn>
                <a:cxn ang="0">
                  <a:pos x="T2" y="T3"/>
                </a:cxn>
                <a:cxn ang="0">
                  <a:pos x="T4" y="T5"/>
                </a:cxn>
                <a:cxn ang="0">
                  <a:pos x="T6" y="T7"/>
                </a:cxn>
                <a:cxn ang="0">
                  <a:pos x="T8" y="T9"/>
                </a:cxn>
              </a:cxnLst>
              <a:rect l="0" t="0" r="r" b="b"/>
              <a:pathLst>
                <a:path w="184" h="183">
                  <a:moveTo>
                    <a:pt x="57" y="19"/>
                  </a:moveTo>
                  <a:cubicBezTo>
                    <a:pt x="97" y="0"/>
                    <a:pt x="145" y="16"/>
                    <a:pt x="165" y="56"/>
                  </a:cubicBezTo>
                  <a:cubicBezTo>
                    <a:pt x="184" y="96"/>
                    <a:pt x="167" y="145"/>
                    <a:pt x="127" y="164"/>
                  </a:cubicBezTo>
                  <a:cubicBezTo>
                    <a:pt x="87" y="183"/>
                    <a:pt x="39" y="167"/>
                    <a:pt x="20" y="127"/>
                  </a:cubicBezTo>
                  <a:cubicBezTo>
                    <a:pt x="0" y="87"/>
                    <a:pt x="17" y="38"/>
                    <a:pt x="57" y="19"/>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118" name="Freeform 299"/>
            <p:cNvSpPr>
              <a:spLocks noEditPoints="1"/>
            </p:cNvSpPr>
            <p:nvPr/>
          </p:nvSpPr>
          <p:spPr bwMode="auto">
            <a:xfrm>
              <a:off x="6838950" y="2027238"/>
              <a:ext cx="358775" cy="296863"/>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sp>
        <p:nvSpPr>
          <p:cNvPr id="4119" name="Freeform 300"/>
          <p:cNvSpPr/>
          <p:nvPr/>
        </p:nvSpPr>
        <p:spPr bwMode="auto">
          <a:xfrm>
            <a:off x="8089721" y="1973668"/>
            <a:ext cx="321453" cy="322260"/>
          </a:xfrm>
          <a:custGeom>
            <a:avLst/>
            <a:gdLst>
              <a:gd name="T0" fmla="*/ 57 w 184"/>
              <a:gd name="T1" fmla="*/ 20 h 184"/>
              <a:gd name="T2" fmla="*/ 165 w 184"/>
              <a:gd name="T3" fmla="*/ 57 h 184"/>
              <a:gd name="T4" fmla="*/ 127 w 184"/>
              <a:gd name="T5" fmla="*/ 165 h 184"/>
              <a:gd name="T6" fmla="*/ 20 w 184"/>
              <a:gd name="T7" fmla="*/ 127 h 184"/>
              <a:gd name="T8" fmla="*/ 57 w 184"/>
              <a:gd name="T9" fmla="*/ 20 h 184"/>
            </a:gdLst>
            <a:ahLst/>
            <a:cxnLst>
              <a:cxn ang="0">
                <a:pos x="T0" y="T1"/>
              </a:cxn>
              <a:cxn ang="0">
                <a:pos x="T2" y="T3"/>
              </a:cxn>
              <a:cxn ang="0">
                <a:pos x="T4" y="T5"/>
              </a:cxn>
              <a:cxn ang="0">
                <a:pos x="T6" y="T7"/>
              </a:cxn>
              <a:cxn ang="0">
                <a:pos x="T8" y="T9"/>
              </a:cxn>
            </a:cxnLst>
            <a:rect l="0" t="0" r="r" b="b"/>
            <a:pathLst>
              <a:path w="184" h="184">
                <a:moveTo>
                  <a:pt x="57" y="20"/>
                </a:moveTo>
                <a:cubicBezTo>
                  <a:pt x="97" y="0"/>
                  <a:pt x="145" y="17"/>
                  <a:pt x="165" y="57"/>
                </a:cubicBezTo>
                <a:cubicBezTo>
                  <a:pt x="184" y="97"/>
                  <a:pt x="167" y="145"/>
                  <a:pt x="127" y="165"/>
                </a:cubicBezTo>
                <a:cubicBezTo>
                  <a:pt x="87" y="184"/>
                  <a:pt x="39" y="167"/>
                  <a:pt x="20" y="127"/>
                </a:cubicBezTo>
                <a:cubicBezTo>
                  <a:pt x="0" y="87"/>
                  <a:pt x="17" y="39"/>
                  <a:pt x="57" y="20"/>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123" name="Freeform 304"/>
          <p:cNvSpPr/>
          <p:nvPr/>
        </p:nvSpPr>
        <p:spPr bwMode="auto">
          <a:xfrm>
            <a:off x="6662455" y="1241729"/>
            <a:ext cx="321453" cy="322260"/>
          </a:xfrm>
          <a:custGeom>
            <a:avLst/>
            <a:gdLst>
              <a:gd name="T0" fmla="*/ 57 w 184"/>
              <a:gd name="T1" fmla="*/ 20 h 184"/>
              <a:gd name="T2" fmla="*/ 164 w 184"/>
              <a:gd name="T3" fmla="*/ 57 h 184"/>
              <a:gd name="T4" fmla="*/ 127 w 184"/>
              <a:gd name="T5" fmla="*/ 165 h 184"/>
              <a:gd name="T6" fmla="*/ 19 w 184"/>
              <a:gd name="T7" fmla="*/ 127 h 184"/>
              <a:gd name="T8" fmla="*/ 57 w 184"/>
              <a:gd name="T9" fmla="*/ 20 h 184"/>
            </a:gdLst>
            <a:ahLst/>
            <a:cxnLst>
              <a:cxn ang="0">
                <a:pos x="T0" y="T1"/>
              </a:cxn>
              <a:cxn ang="0">
                <a:pos x="T2" y="T3"/>
              </a:cxn>
              <a:cxn ang="0">
                <a:pos x="T4" y="T5"/>
              </a:cxn>
              <a:cxn ang="0">
                <a:pos x="T6" y="T7"/>
              </a:cxn>
              <a:cxn ang="0">
                <a:pos x="T8" y="T9"/>
              </a:cxn>
            </a:cxnLst>
            <a:rect l="0" t="0" r="r" b="b"/>
            <a:pathLst>
              <a:path w="184" h="184">
                <a:moveTo>
                  <a:pt x="57" y="20"/>
                </a:moveTo>
                <a:cubicBezTo>
                  <a:pt x="97" y="0"/>
                  <a:pt x="145" y="17"/>
                  <a:pt x="164" y="57"/>
                </a:cubicBezTo>
                <a:cubicBezTo>
                  <a:pt x="184" y="97"/>
                  <a:pt x="167" y="145"/>
                  <a:pt x="127" y="165"/>
                </a:cubicBezTo>
                <a:cubicBezTo>
                  <a:pt x="87" y="184"/>
                  <a:pt x="39" y="167"/>
                  <a:pt x="19" y="127"/>
                </a:cubicBezTo>
                <a:cubicBezTo>
                  <a:pt x="0" y="87"/>
                  <a:pt x="17" y="39"/>
                  <a:pt x="57" y="20"/>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125" name="Freeform 306"/>
          <p:cNvSpPr/>
          <p:nvPr/>
        </p:nvSpPr>
        <p:spPr bwMode="auto">
          <a:xfrm>
            <a:off x="6293904" y="2731575"/>
            <a:ext cx="320002" cy="322260"/>
          </a:xfrm>
          <a:custGeom>
            <a:avLst/>
            <a:gdLst>
              <a:gd name="T0" fmla="*/ 56 w 183"/>
              <a:gd name="T1" fmla="*/ 20 h 184"/>
              <a:gd name="T2" fmla="*/ 164 w 183"/>
              <a:gd name="T3" fmla="*/ 57 h 184"/>
              <a:gd name="T4" fmla="*/ 127 w 183"/>
              <a:gd name="T5" fmla="*/ 165 h 184"/>
              <a:gd name="T6" fmla="*/ 19 w 183"/>
              <a:gd name="T7" fmla="*/ 127 h 184"/>
              <a:gd name="T8" fmla="*/ 56 w 183"/>
              <a:gd name="T9" fmla="*/ 20 h 184"/>
            </a:gdLst>
            <a:ahLst/>
            <a:cxnLst>
              <a:cxn ang="0">
                <a:pos x="T0" y="T1"/>
              </a:cxn>
              <a:cxn ang="0">
                <a:pos x="T2" y="T3"/>
              </a:cxn>
              <a:cxn ang="0">
                <a:pos x="T4" y="T5"/>
              </a:cxn>
              <a:cxn ang="0">
                <a:pos x="T6" y="T7"/>
              </a:cxn>
              <a:cxn ang="0">
                <a:pos x="T8" y="T9"/>
              </a:cxn>
            </a:cxnLst>
            <a:rect l="0" t="0" r="r" b="b"/>
            <a:pathLst>
              <a:path w="183" h="184">
                <a:moveTo>
                  <a:pt x="56" y="20"/>
                </a:moveTo>
                <a:cubicBezTo>
                  <a:pt x="97" y="0"/>
                  <a:pt x="145" y="17"/>
                  <a:pt x="164" y="57"/>
                </a:cubicBezTo>
                <a:cubicBezTo>
                  <a:pt x="183" y="97"/>
                  <a:pt x="167" y="145"/>
                  <a:pt x="127" y="165"/>
                </a:cubicBezTo>
                <a:cubicBezTo>
                  <a:pt x="87" y="184"/>
                  <a:pt x="38" y="168"/>
                  <a:pt x="19" y="127"/>
                </a:cubicBezTo>
                <a:cubicBezTo>
                  <a:pt x="0" y="87"/>
                  <a:pt x="16" y="39"/>
                  <a:pt x="56" y="20"/>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127" name="Freeform 308"/>
          <p:cNvSpPr/>
          <p:nvPr/>
        </p:nvSpPr>
        <p:spPr bwMode="auto">
          <a:xfrm>
            <a:off x="5886406" y="2118943"/>
            <a:ext cx="320042" cy="320783"/>
          </a:xfrm>
          <a:custGeom>
            <a:avLst/>
            <a:gdLst>
              <a:gd name="T0" fmla="*/ 56 w 183"/>
              <a:gd name="T1" fmla="*/ 19 h 183"/>
              <a:gd name="T2" fmla="*/ 163 w 183"/>
              <a:gd name="T3" fmla="*/ 57 h 183"/>
              <a:gd name="T4" fmla="*/ 126 w 183"/>
              <a:gd name="T5" fmla="*/ 164 h 183"/>
              <a:gd name="T6" fmla="*/ 19 w 183"/>
              <a:gd name="T7" fmla="*/ 127 h 183"/>
              <a:gd name="T8" fmla="*/ 56 w 183"/>
              <a:gd name="T9" fmla="*/ 19 h 183"/>
            </a:gdLst>
            <a:ahLst/>
            <a:cxnLst>
              <a:cxn ang="0">
                <a:pos x="T0" y="T1"/>
              </a:cxn>
              <a:cxn ang="0">
                <a:pos x="T2" y="T3"/>
              </a:cxn>
              <a:cxn ang="0">
                <a:pos x="T4" y="T5"/>
              </a:cxn>
              <a:cxn ang="0">
                <a:pos x="T6" y="T7"/>
              </a:cxn>
              <a:cxn ang="0">
                <a:pos x="T8" y="T9"/>
              </a:cxn>
            </a:cxnLst>
            <a:rect l="0" t="0" r="r" b="b"/>
            <a:pathLst>
              <a:path w="183" h="183">
                <a:moveTo>
                  <a:pt x="56" y="19"/>
                </a:moveTo>
                <a:cubicBezTo>
                  <a:pt x="96" y="0"/>
                  <a:pt x="144" y="17"/>
                  <a:pt x="163" y="57"/>
                </a:cubicBezTo>
                <a:cubicBezTo>
                  <a:pt x="183" y="97"/>
                  <a:pt x="166" y="145"/>
                  <a:pt x="126" y="164"/>
                </a:cubicBezTo>
                <a:cubicBezTo>
                  <a:pt x="86" y="183"/>
                  <a:pt x="38" y="166"/>
                  <a:pt x="19" y="127"/>
                </a:cubicBezTo>
                <a:cubicBezTo>
                  <a:pt x="0" y="87"/>
                  <a:pt x="16" y="39"/>
                  <a:pt x="56" y="19"/>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27" name="Freeform 309"/>
          <p:cNvSpPr/>
          <p:nvPr/>
        </p:nvSpPr>
        <p:spPr bwMode="auto">
          <a:xfrm>
            <a:off x="6712441" y="1098808"/>
            <a:ext cx="111867" cy="114089"/>
          </a:xfrm>
          <a:custGeom>
            <a:avLst/>
            <a:gdLst>
              <a:gd name="T0" fmla="*/ 20 w 64"/>
              <a:gd name="T1" fmla="*/ 7 h 65"/>
              <a:gd name="T2" fmla="*/ 57 w 64"/>
              <a:gd name="T3" fmla="*/ 20 h 65"/>
              <a:gd name="T4" fmla="*/ 44 w 64"/>
              <a:gd name="T5" fmla="*/ 58 h 65"/>
              <a:gd name="T6" fmla="*/ 6 w 64"/>
              <a:gd name="T7" fmla="*/ 45 h 65"/>
              <a:gd name="T8" fmla="*/ 20 w 64"/>
              <a:gd name="T9" fmla="*/ 7 h 65"/>
            </a:gdLst>
            <a:ahLst/>
            <a:cxnLst>
              <a:cxn ang="0">
                <a:pos x="T0" y="T1"/>
              </a:cxn>
              <a:cxn ang="0">
                <a:pos x="T2" y="T3"/>
              </a:cxn>
              <a:cxn ang="0">
                <a:pos x="T4" y="T5"/>
              </a:cxn>
              <a:cxn ang="0">
                <a:pos x="T6" y="T7"/>
              </a:cxn>
              <a:cxn ang="0">
                <a:pos x="T8" y="T9"/>
              </a:cxn>
            </a:cxnLst>
            <a:rect l="0" t="0" r="r" b="b"/>
            <a:pathLst>
              <a:path w="64" h="65">
                <a:moveTo>
                  <a:pt x="20" y="7"/>
                </a:moveTo>
                <a:cubicBezTo>
                  <a:pt x="34" y="0"/>
                  <a:pt x="50" y="6"/>
                  <a:pt x="57" y="20"/>
                </a:cubicBezTo>
                <a:cubicBezTo>
                  <a:pt x="64" y="34"/>
                  <a:pt x="58" y="51"/>
                  <a:pt x="44" y="58"/>
                </a:cubicBezTo>
                <a:cubicBezTo>
                  <a:pt x="30" y="65"/>
                  <a:pt x="13" y="59"/>
                  <a:pt x="6" y="45"/>
                </a:cubicBezTo>
                <a:cubicBezTo>
                  <a:pt x="0" y="31"/>
                  <a:pt x="5" y="14"/>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28" name="Freeform 310"/>
          <p:cNvSpPr/>
          <p:nvPr/>
        </p:nvSpPr>
        <p:spPr bwMode="auto">
          <a:xfrm>
            <a:off x="7457725" y="1215861"/>
            <a:ext cx="111867" cy="112607"/>
          </a:xfrm>
          <a:custGeom>
            <a:avLst/>
            <a:gdLst>
              <a:gd name="T0" fmla="*/ 20 w 64"/>
              <a:gd name="T1" fmla="*/ 6 h 64"/>
              <a:gd name="T2" fmla="*/ 58 w 64"/>
              <a:gd name="T3" fmla="*/ 20 h 64"/>
              <a:gd name="T4" fmla="*/ 44 w 64"/>
              <a:gd name="T5" fmla="*/ 57 h 64"/>
              <a:gd name="T6" fmla="*/ 7 w 64"/>
              <a:gd name="T7" fmla="*/ 44 h 64"/>
              <a:gd name="T8" fmla="*/ 20 w 64"/>
              <a:gd name="T9" fmla="*/ 6 h 64"/>
            </a:gdLst>
            <a:ahLst/>
            <a:cxnLst>
              <a:cxn ang="0">
                <a:pos x="T0" y="T1"/>
              </a:cxn>
              <a:cxn ang="0">
                <a:pos x="T2" y="T3"/>
              </a:cxn>
              <a:cxn ang="0">
                <a:pos x="T4" y="T5"/>
              </a:cxn>
              <a:cxn ang="0">
                <a:pos x="T6" y="T7"/>
              </a:cxn>
              <a:cxn ang="0">
                <a:pos x="T8" y="T9"/>
              </a:cxn>
            </a:cxnLst>
            <a:rect l="0" t="0" r="r" b="b"/>
            <a:pathLst>
              <a:path w="64" h="64">
                <a:moveTo>
                  <a:pt x="20" y="6"/>
                </a:moveTo>
                <a:cubicBezTo>
                  <a:pt x="34" y="0"/>
                  <a:pt x="51" y="6"/>
                  <a:pt x="58" y="20"/>
                </a:cubicBezTo>
                <a:cubicBezTo>
                  <a:pt x="64" y="34"/>
                  <a:pt x="59" y="51"/>
                  <a:pt x="44" y="57"/>
                </a:cubicBezTo>
                <a:cubicBezTo>
                  <a:pt x="30" y="64"/>
                  <a:pt x="14" y="58"/>
                  <a:pt x="7" y="44"/>
                </a:cubicBezTo>
                <a:cubicBezTo>
                  <a:pt x="0" y="30"/>
                  <a:pt x="6" y="13"/>
                  <a:pt x="20" y="6"/>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29" name="Freeform 311"/>
          <p:cNvSpPr/>
          <p:nvPr/>
        </p:nvSpPr>
        <p:spPr bwMode="auto">
          <a:xfrm>
            <a:off x="8108923" y="1590725"/>
            <a:ext cx="113348" cy="114089"/>
          </a:xfrm>
          <a:custGeom>
            <a:avLst/>
            <a:gdLst>
              <a:gd name="T0" fmla="*/ 20 w 65"/>
              <a:gd name="T1" fmla="*/ 7 h 65"/>
              <a:gd name="T2" fmla="*/ 58 w 65"/>
              <a:gd name="T3" fmla="*/ 20 h 65"/>
              <a:gd name="T4" fmla="*/ 45 w 65"/>
              <a:gd name="T5" fmla="*/ 58 h 65"/>
              <a:gd name="T6" fmla="*/ 7 w 65"/>
              <a:gd name="T7" fmla="*/ 45 h 65"/>
              <a:gd name="T8" fmla="*/ 20 w 65"/>
              <a:gd name="T9" fmla="*/ 7 h 65"/>
            </a:gdLst>
            <a:ahLst/>
            <a:cxnLst>
              <a:cxn ang="0">
                <a:pos x="T0" y="T1"/>
              </a:cxn>
              <a:cxn ang="0">
                <a:pos x="T2" y="T3"/>
              </a:cxn>
              <a:cxn ang="0">
                <a:pos x="T4" y="T5"/>
              </a:cxn>
              <a:cxn ang="0">
                <a:pos x="T6" y="T7"/>
              </a:cxn>
              <a:cxn ang="0">
                <a:pos x="T8" y="T9"/>
              </a:cxn>
            </a:cxnLst>
            <a:rect l="0" t="0" r="r" b="b"/>
            <a:pathLst>
              <a:path w="65" h="65">
                <a:moveTo>
                  <a:pt x="20" y="7"/>
                </a:moveTo>
                <a:cubicBezTo>
                  <a:pt x="34" y="0"/>
                  <a:pt x="51" y="6"/>
                  <a:pt x="58" y="20"/>
                </a:cubicBezTo>
                <a:cubicBezTo>
                  <a:pt x="65" y="34"/>
                  <a:pt x="59" y="51"/>
                  <a:pt x="45" y="58"/>
                </a:cubicBezTo>
                <a:cubicBezTo>
                  <a:pt x="31" y="65"/>
                  <a:pt x="14" y="59"/>
                  <a:pt x="7" y="45"/>
                </a:cubicBezTo>
                <a:cubicBezTo>
                  <a:pt x="0" y="31"/>
                  <a:pt x="6" y="14"/>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0" name="Freeform 312"/>
          <p:cNvSpPr/>
          <p:nvPr/>
        </p:nvSpPr>
        <p:spPr bwMode="auto">
          <a:xfrm>
            <a:off x="8422297" y="2258962"/>
            <a:ext cx="111867" cy="114089"/>
          </a:xfrm>
          <a:custGeom>
            <a:avLst/>
            <a:gdLst>
              <a:gd name="T0" fmla="*/ 19 w 64"/>
              <a:gd name="T1" fmla="*/ 7 h 65"/>
              <a:gd name="T2" fmla="*/ 57 w 64"/>
              <a:gd name="T3" fmla="*/ 20 h 65"/>
              <a:gd name="T4" fmla="*/ 44 w 64"/>
              <a:gd name="T5" fmla="*/ 58 h 65"/>
              <a:gd name="T6" fmla="*/ 6 w 64"/>
              <a:gd name="T7" fmla="*/ 45 h 65"/>
              <a:gd name="T8" fmla="*/ 19 w 64"/>
              <a:gd name="T9" fmla="*/ 7 h 65"/>
            </a:gdLst>
            <a:ahLst/>
            <a:cxnLst>
              <a:cxn ang="0">
                <a:pos x="T0" y="T1"/>
              </a:cxn>
              <a:cxn ang="0">
                <a:pos x="T2" y="T3"/>
              </a:cxn>
              <a:cxn ang="0">
                <a:pos x="T4" y="T5"/>
              </a:cxn>
              <a:cxn ang="0">
                <a:pos x="T6" y="T7"/>
              </a:cxn>
              <a:cxn ang="0">
                <a:pos x="T8" y="T9"/>
              </a:cxn>
            </a:cxnLst>
            <a:rect l="0" t="0" r="r" b="b"/>
            <a:pathLst>
              <a:path w="64" h="65">
                <a:moveTo>
                  <a:pt x="19" y="7"/>
                </a:moveTo>
                <a:cubicBezTo>
                  <a:pt x="34" y="0"/>
                  <a:pt x="50" y="6"/>
                  <a:pt x="57" y="20"/>
                </a:cubicBezTo>
                <a:cubicBezTo>
                  <a:pt x="64" y="34"/>
                  <a:pt x="58" y="51"/>
                  <a:pt x="44" y="58"/>
                </a:cubicBezTo>
                <a:cubicBezTo>
                  <a:pt x="30" y="65"/>
                  <a:pt x="13" y="59"/>
                  <a:pt x="6" y="45"/>
                </a:cubicBezTo>
                <a:cubicBezTo>
                  <a:pt x="0" y="31"/>
                  <a:pt x="5" y="14"/>
                  <a:pt x="19"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1" name="Freeform 313"/>
          <p:cNvSpPr/>
          <p:nvPr/>
        </p:nvSpPr>
        <p:spPr bwMode="auto">
          <a:xfrm>
            <a:off x="6712441" y="3419857"/>
            <a:ext cx="111867" cy="113348"/>
          </a:xfrm>
          <a:custGeom>
            <a:avLst/>
            <a:gdLst>
              <a:gd name="T0" fmla="*/ 20 w 64"/>
              <a:gd name="T1" fmla="*/ 7 h 65"/>
              <a:gd name="T2" fmla="*/ 57 w 64"/>
              <a:gd name="T3" fmla="*/ 20 h 65"/>
              <a:gd name="T4" fmla="*/ 44 w 64"/>
              <a:gd name="T5" fmla="*/ 58 h 65"/>
              <a:gd name="T6" fmla="*/ 6 w 64"/>
              <a:gd name="T7" fmla="*/ 45 h 65"/>
              <a:gd name="T8" fmla="*/ 20 w 64"/>
              <a:gd name="T9" fmla="*/ 7 h 65"/>
            </a:gdLst>
            <a:ahLst/>
            <a:cxnLst>
              <a:cxn ang="0">
                <a:pos x="T0" y="T1"/>
              </a:cxn>
              <a:cxn ang="0">
                <a:pos x="T2" y="T3"/>
              </a:cxn>
              <a:cxn ang="0">
                <a:pos x="T4" y="T5"/>
              </a:cxn>
              <a:cxn ang="0">
                <a:pos x="T6" y="T7"/>
              </a:cxn>
              <a:cxn ang="0">
                <a:pos x="T8" y="T9"/>
              </a:cxn>
            </a:cxnLst>
            <a:rect l="0" t="0" r="r" b="b"/>
            <a:pathLst>
              <a:path w="64" h="65">
                <a:moveTo>
                  <a:pt x="20" y="7"/>
                </a:moveTo>
                <a:cubicBezTo>
                  <a:pt x="34" y="0"/>
                  <a:pt x="50" y="6"/>
                  <a:pt x="57" y="20"/>
                </a:cubicBezTo>
                <a:cubicBezTo>
                  <a:pt x="64" y="34"/>
                  <a:pt x="58" y="51"/>
                  <a:pt x="44" y="58"/>
                </a:cubicBezTo>
                <a:cubicBezTo>
                  <a:pt x="30" y="65"/>
                  <a:pt x="13" y="59"/>
                  <a:pt x="6" y="45"/>
                </a:cubicBezTo>
                <a:cubicBezTo>
                  <a:pt x="0" y="31"/>
                  <a:pt x="5" y="14"/>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2" name="Freeform 314"/>
          <p:cNvSpPr/>
          <p:nvPr/>
        </p:nvSpPr>
        <p:spPr bwMode="auto">
          <a:xfrm>
            <a:off x="5002585" y="2258962"/>
            <a:ext cx="111867" cy="114089"/>
          </a:xfrm>
          <a:custGeom>
            <a:avLst/>
            <a:gdLst>
              <a:gd name="T0" fmla="*/ 20 w 64"/>
              <a:gd name="T1" fmla="*/ 7 h 65"/>
              <a:gd name="T2" fmla="*/ 57 w 64"/>
              <a:gd name="T3" fmla="*/ 20 h 65"/>
              <a:gd name="T4" fmla="*/ 44 w 64"/>
              <a:gd name="T5" fmla="*/ 58 h 65"/>
              <a:gd name="T6" fmla="*/ 6 w 64"/>
              <a:gd name="T7" fmla="*/ 45 h 65"/>
              <a:gd name="T8" fmla="*/ 20 w 64"/>
              <a:gd name="T9" fmla="*/ 7 h 65"/>
            </a:gdLst>
            <a:ahLst/>
            <a:cxnLst>
              <a:cxn ang="0">
                <a:pos x="T0" y="T1"/>
              </a:cxn>
              <a:cxn ang="0">
                <a:pos x="T2" y="T3"/>
              </a:cxn>
              <a:cxn ang="0">
                <a:pos x="T4" y="T5"/>
              </a:cxn>
              <a:cxn ang="0">
                <a:pos x="T6" y="T7"/>
              </a:cxn>
              <a:cxn ang="0">
                <a:pos x="T8" y="T9"/>
              </a:cxn>
            </a:cxnLst>
            <a:rect l="0" t="0" r="r" b="b"/>
            <a:pathLst>
              <a:path w="64" h="65">
                <a:moveTo>
                  <a:pt x="20" y="7"/>
                </a:moveTo>
                <a:cubicBezTo>
                  <a:pt x="34" y="0"/>
                  <a:pt x="51" y="6"/>
                  <a:pt x="57" y="20"/>
                </a:cubicBezTo>
                <a:cubicBezTo>
                  <a:pt x="64" y="34"/>
                  <a:pt x="58" y="51"/>
                  <a:pt x="44" y="58"/>
                </a:cubicBezTo>
                <a:cubicBezTo>
                  <a:pt x="30" y="65"/>
                  <a:pt x="13" y="59"/>
                  <a:pt x="6" y="45"/>
                </a:cubicBezTo>
                <a:cubicBezTo>
                  <a:pt x="0" y="31"/>
                  <a:pt x="6" y="14"/>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3" name="Freeform 315"/>
          <p:cNvSpPr/>
          <p:nvPr/>
        </p:nvSpPr>
        <p:spPr bwMode="auto">
          <a:xfrm>
            <a:off x="5964935" y="1215861"/>
            <a:ext cx="114089" cy="112607"/>
          </a:xfrm>
          <a:custGeom>
            <a:avLst/>
            <a:gdLst>
              <a:gd name="T0" fmla="*/ 45 w 65"/>
              <a:gd name="T1" fmla="*/ 6 h 64"/>
              <a:gd name="T2" fmla="*/ 7 w 65"/>
              <a:gd name="T3" fmla="*/ 20 h 64"/>
              <a:gd name="T4" fmla="*/ 20 w 65"/>
              <a:gd name="T5" fmla="*/ 57 h 64"/>
              <a:gd name="T6" fmla="*/ 58 w 65"/>
              <a:gd name="T7" fmla="*/ 44 h 64"/>
              <a:gd name="T8" fmla="*/ 45 w 65"/>
              <a:gd name="T9" fmla="*/ 6 h 64"/>
            </a:gdLst>
            <a:ahLst/>
            <a:cxnLst>
              <a:cxn ang="0">
                <a:pos x="T0" y="T1"/>
              </a:cxn>
              <a:cxn ang="0">
                <a:pos x="T2" y="T3"/>
              </a:cxn>
              <a:cxn ang="0">
                <a:pos x="T4" y="T5"/>
              </a:cxn>
              <a:cxn ang="0">
                <a:pos x="T6" y="T7"/>
              </a:cxn>
              <a:cxn ang="0">
                <a:pos x="T8" y="T9"/>
              </a:cxn>
            </a:cxnLst>
            <a:rect l="0" t="0" r="r" b="b"/>
            <a:pathLst>
              <a:path w="65" h="64">
                <a:moveTo>
                  <a:pt x="45" y="6"/>
                </a:moveTo>
                <a:cubicBezTo>
                  <a:pt x="31" y="0"/>
                  <a:pt x="14" y="6"/>
                  <a:pt x="7" y="20"/>
                </a:cubicBezTo>
                <a:cubicBezTo>
                  <a:pt x="0" y="34"/>
                  <a:pt x="6" y="51"/>
                  <a:pt x="20" y="57"/>
                </a:cubicBezTo>
                <a:cubicBezTo>
                  <a:pt x="34" y="64"/>
                  <a:pt x="51" y="58"/>
                  <a:pt x="58" y="44"/>
                </a:cubicBezTo>
                <a:cubicBezTo>
                  <a:pt x="65" y="30"/>
                  <a:pt x="59" y="13"/>
                  <a:pt x="45" y="6"/>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4" name="Freeform 316"/>
          <p:cNvSpPr/>
          <p:nvPr/>
        </p:nvSpPr>
        <p:spPr bwMode="auto">
          <a:xfrm>
            <a:off x="5313738" y="1590725"/>
            <a:ext cx="114089" cy="114089"/>
          </a:xfrm>
          <a:custGeom>
            <a:avLst/>
            <a:gdLst>
              <a:gd name="T0" fmla="*/ 45 w 65"/>
              <a:gd name="T1" fmla="*/ 7 h 65"/>
              <a:gd name="T2" fmla="*/ 7 w 65"/>
              <a:gd name="T3" fmla="*/ 20 h 65"/>
              <a:gd name="T4" fmla="*/ 20 w 65"/>
              <a:gd name="T5" fmla="*/ 58 h 65"/>
              <a:gd name="T6" fmla="*/ 58 w 65"/>
              <a:gd name="T7" fmla="*/ 45 h 65"/>
              <a:gd name="T8" fmla="*/ 45 w 65"/>
              <a:gd name="T9" fmla="*/ 7 h 65"/>
            </a:gdLst>
            <a:ahLst/>
            <a:cxnLst>
              <a:cxn ang="0">
                <a:pos x="T0" y="T1"/>
              </a:cxn>
              <a:cxn ang="0">
                <a:pos x="T2" y="T3"/>
              </a:cxn>
              <a:cxn ang="0">
                <a:pos x="T4" y="T5"/>
              </a:cxn>
              <a:cxn ang="0">
                <a:pos x="T6" y="T7"/>
              </a:cxn>
              <a:cxn ang="0">
                <a:pos x="T8" y="T9"/>
              </a:cxn>
            </a:cxnLst>
            <a:rect l="0" t="0" r="r" b="b"/>
            <a:pathLst>
              <a:path w="65" h="65">
                <a:moveTo>
                  <a:pt x="45" y="7"/>
                </a:moveTo>
                <a:cubicBezTo>
                  <a:pt x="31" y="0"/>
                  <a:pt x="14" y="6"/>
                  <a:pt x="7" y="20"/>
                </a:cubicBezTo>
                <a:cubicBezTo>
                  <a:pt x="0" y="34"/>
                  <a:pt x="6" y="51"/>
                  <a:pt x="20" y="58"/>
                </a:cubicBezTo>
                <a:cubicBezTo>
                  <a:pt x="34" y="65"/>
                  <a:pt x="51" y="59"/>
                  <a:pt x="58" y="45"/>
                </a:cubicBezTo>
                <a:cubicBezTo>
                  <a:pt x="65" y="31"/>
                  <a:pt x="59" y="14"/>
                  <a:pt x="45"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5" name="Freeform 317"/>
          <p:cNvSpPr/>
          <p:nvPr/>
        </p:nvSpPr>
        <p:spPr bwMode="auto">
          <a:xfrm>
            <a:off x="7457725" y="3304285"/>
            <a:ext cx="111867" cy="111867"/>
          </a:xfrm>
          <a:custGeom>
            <a:avLst/>
            <a:gdLst>
              <a:gd name="T0" fmla="*/ 20 w 64"/>
              <a:gd name="T1" fmla="*/ 57 h 64"/>
              <a:gd name="T2" fmla="*/ 58 w 64"/>
              <a:gd name="T3" fmla="*/ 44 h 64"/>
              <a:gd name="T4" fmla="*/ 44 w 64"/>
              <a:gd name="T5" fmla="*/ 7 h 64"/>
              <a:gd name="T6" fmla="*/ 7 w 64"/>
              <a:gd name="T7" fmla="*/ 20 h 64"/>
              <a:gd name="T8" fmla="*/ 20 w 64"/>
              <a:gd name="T9" fmla="*/ 57 h 64"/>
            </a:gdLst>
            <a:ahLst/>
            <a:cxnLst>
              <a:cxn ang="0">
                <a:pos x="T0" y="T1"/>
              </a:cxn>
              <a:cxn ang="0">
                <a:pos x="T2" y="T3"/>
              </a:cxn>
              <a:cxn ang="0">
                <a:pos x="T4" y="T5"/>
              </a:cxn>
              <a:cxn ang="0">
                <a:pos x="T6" y="T7"/>
              </a:cxn>
              <a:cxn ang="0">
                <a:pos x="T8" y="T9"/>
              </a:cxn>
            </a:cxnLst>
            <a:rect l="0" t="0" r="r" b="b"/>
            <a:pathLst>
              <a:path w="64" h="64">
                <a:moveTo>
                  <a:pt x="20" y="57"/>
                </a:moveTo>
                <a:cubicBezTo>
                  <a:pt x="34" y="64"/>
                  <a:pt x="51" y="58"/>
                  <a:pt x="58" y="44"/>
                </a:cubicBezTo>
                <a:cubicBezTo>
                  <a:pt x="64" y="30"/>
                  <a:pt x="59" y="13"/>
                  <a:pt x="44" y="7"/>
                </a:cubicBezTo>
                <a:cubicBezTo>
                  <a:pt x="30" y="0"/>
                  <a:pt x="14" y="6"/>
                  <a:pt x="7" y="20"/>
                </a:cubicBezTo>
                <a:cubicBezTo>
                  <a:pt x="0" y="34"/>
                  <a:pt x="6" y="51"/>
                  <a:pt x="20" y="5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6" name="Freeform 318"/>
          <p:cNvSpPr/>
          <p:nvPr/>
        </p:nvSpPr>
        <p:spPr bwMode="auto">
          <a:xfrm>
            <a:off x="8108923" y="2927939"/>
            <a:ext cx="113348" cy="111867"/>
          </a:xfrm>
          <a:custGeom>
            <a:avLst/>
            <a:gdLst>
              <a:gd name="T0" fmla="*/ 20 w 65"/>
              <a:gd name="T1" fmla="*/ 58 h 64"/>
              <a:gd name="T2" fmla="*/ 58 w 65"/>
              <a:gd name="T3" fmla="*/ 44 h 64"/>
              <a:gd name="T4" fmla="*/ 45 w 65"/>
              <a:gd name="T5" fmla="*/ 7 h 64"/>
              <a:gd name="T6" fmla="*/ 7 w 65"/>
              <a:gd name="T7" fmla="*/ 20 h 64"/>
              <a:gd name="T8" fmla="*/ 20 w 65"/>
              <a:gd name="T9" fmla="*/ 58 h 64"/>
            </a:gdLst>
            <a:ahLst/>
            <a:cxnLst>
              <a:cxn ang="0">
                <a:pos x="T0" y="T1"/>
              </a:cxn>
              <a:cxn ang="0">
                <a:pos x="T2" y="T3"/>
              </a:cxn>
              <a:cxn ang="0">
                <a:pos x="T4" y="T5"/>
              </a:cxn>
              <a:cxn ang="0">
                <a:pos x="T6" y="T7"/>
              </a:cxn>
              <a:cxn ang="0">
                <a:pos x="T8" y="T9"/>
              </a:cxn>
            </a:cxnLst>
            <a:rect l="0" t="0" r="r" b="b"/>
            <a:pathLst>
              <a:path w="65" h="64">
                <a:moveTo>
                  <a:pt x="20" y="58"/>
                </a:moveTo>
                <a:cubicBezTo>
                  <a:pt x="34" y="64"/>
                  <a:pt x="51" y="59"/>
                  <a:pt x="58" y="44"/>
                </a:cubicBezTo>
                <a:cubicBezTo>
                  <a:pt x="65" y="30"/>
                  <a:pt x="59" y="14"/>
                  <a:pt x="45" y="7"/>
                </a:cubicBezTo>
                <a:cubicBezTo>
                  <a:pt x="31" y="0"/>
                  <a:pt x="14" y="6"/>
                  <a:pt x="7" y="20"/>
                </a:cubicBezTo>
                <a:cubicBezTo>
                  <a:pt x="0" y="34"/>
                  <a:pt x="6" y="51"/>
                  <a:pt x="20" y="58"/>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7" name="Freeform 319"/>
          <p:cNvSpPr/>
          <p:nvPr/>
        </p:nvSpPr>
        <p:spPr bwMode="auto">
          <a:xfrm>
            <a:off x="5964935" y="3304285"/>
            <a:ext cx="114089" cy="111867"/>
          </a:xfrm>
          <a:custGeom>
            <a:avLst/>
            <a:gdLst>
              <a:gd name="T0" fmla="*/ 45 w 65"/>
              <a:gd name="T1" fmla="*/ 57 h 64"/>
              <a:gd name="T2" fmla="*/ 7 w 65"/>
              <a:gd name="T3" fmla="*/ 44 h 64"/>
              <a:gd name="T4" fmla="*/ 20 w 65"/>
              <a:gd name="T5" fmla="*/ 7 h 64"/>
              <a:gd name="T6" fmla="*/ 58 w 65"/>
              <a:gd name="T7" fmla="*/ 20 h 64"/>
              <a:gd name="T8" fmla="*/ 45 w 65"/>
              <a:gd name="T9" fmla="*/ 57 h 64"/>
            </a:gdLst>
            <a:ahLst/>
            <a:cxnLst>
              <a:cxn ang="0">
                <a:pos x="T0" y="T1"/>
              </a:cxn>
              <a:cxn ang="0">
                <a:pos x="T2" y="T3"/>
              </a:cxn>
              <a:cxn ang="0">
                <a:pos x="T4" y="T5"/>
              </a:cxn>
              <a:cxn ang="0">
                <a:pos x="T6" y="T7"/>
              </a:cxn>
              <a:cxn ang="0">
                <a:pos x="T8" y="T9"/>
              </a:cxn>
            </a:cxnLst>
            <a:rect l="0" t="0" r="r" b="b"/>
            <a:pathLst>
              <a:path w="65" h="64">
                <a:moveTo>
                  <a:pt x="45" y="57"/>
                </a:moveTo>
                <a:cubicBezTo>
                  <a:pt x="31" y="64"/>
                  <a:pt x="14" y="58"/>
                  <a:pt x="7" y="44"/>
                </a:cubicBezTo>
                <a:cubicBezTo>
                  <a:pt x="0" y="30"/>
                  <a:pt x="6" y="13"/>
                  <a:pt x="20" y="7"/>
                </a:cubicBezTo>
                <a:cubicBezTo>
                  <a:pt x="34" y="0"/>
                  <a:pt x="51" y="6"/>
                  <a:pt x="58" y="20"/>
                </a:cubicBezTo>
                <a:cubicBezTo>
                  <a:pt x="65" y="34"/>
                  <a:pt x="59" y="51"/>
                  <a:pt x="45" y="5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8" name="Freeform 320"/>
          <p:cNvSpPr/>
          <p:nvPr/>
        </p:nvSpPr>
        <p:spPr bwMode="auto">
          <a:xfrm>
            <a:off x="5313738" y="2927939"/>
            <a:ext cx="114089" cy="111867"/>
          </a:xfrm>
          <a:custGeom>
            <a:avLst/>
            <a:gdLst>
              <a:gd name="T0" fmla="*/ 45 w 65"/>
              <a:gd name="T1" fmla="*/ 58 h 64"/>
              <a:gd name="T2" fmla="*/ 7 w 65"/>
              <a:gd name="T3" fmla="*/ 44 h 64"/>
              <a:gd name="T4" fmla="*/ 20 w 65"/>
              <a:gd name="T5" fmla="*/ 7 h 64"/>
              <a:gd name="T6" fmla="*/ 58 w 65"/>
              <a:gd name="T7" fmla="*/ 20 h 64"/>
              <a:gd name="T8" fmla="*/ 45 w 65"/>
              <a:gd name="T9" fmla="*/ 58 h 64"/>
            </a:gdLst>
            <a:ahLst/>
            <a:cxnLst>
              <a:cxn ang="0">
                <a:pos x="T0" y="T1"/>
              </a:cxn>
              <a:cxn ang="0">
                <a:pos x="T2" y="T3"/>
              </a:cxn>
              <a:cxn ang="0">
                <a:pos x="T4" y="T5"/>
              </a:cxn>
              <a:cxn ang="0">
                <a:pos x="T6" y="T7"/>
              </a:cxn>
              <a:cxn ang="0">
                <a:pos x="T8" y="T9"/>
              </a:cxn>
            </a:cxnLst>
            <a:rect l="0" t="0" r="r" b="b"/>
            <a:pathLst>
              <a:path w="65" h="64">
                <a:moveTo>
                  <a:pt x="45" y="58"/>
                </a:moveTo>
                <a:cubicBezTo>
                  <a:pt x="31" y="64"/>
                  <a:pt x="14" y="59"/>
                  <a:pt x="7" y="44"/>
                </a:cubicBezTo>
                <a:cubicBezTo>
                  <a:pt x="0" y="30"/>
                  <a:pt x="6" y="14"/>
                  <a:pt x="20" y="7"/>
                </a:cubicBezTo>
                <a:cubicBezTo>
                  <a:pt x="34" y="0"/>
                  <a:pt x="51" y="6"/>
                  <a:pt x="58" y="20"/>
                </a:cubicBezTo>
                <a:cubicBezTo>
                  <a:pt x="65" y="34"/>
                  <a:pt x="59" y="51"/>
                  <a:pt x="45" y="58"/>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39" name="Freeform 321"/>
          <p:cNvSpPr/>
          <p:nvPr/>
        </p:nvSpPr>
        <p:spPr bwMode="auto">
          <a:xfrm>
            <a:off x="7311038" y="2000408"/>
            <a:ext cx="111867" cy="111867"/>
          </a:xfrm>
          <a:custGeom>
            <a:avLst/>
            <a:gdLst>
              <a:gd name="T0" fmla="*/ 20 w 64"/>
              <a:gd name="T1" fmla="*/ 7 h 64"/>
              <a:gd name="T2" fmla="*/ 57 w 64"/>
              <a:gd name="T3" fmla="*/ 20 h 64"/>
              <a:gd name="T4" fmla="*/ 44 w 64"/>
              <a:gd name="T5" fmla="*/ 58 h 64"/>
              <a:gd name="T6" fmla="*/ 7 w 64"/>
              <a:gd name="T7" fmla="*/ 44 h 64"/>
              <a:gd name="T8" fmla="*/ 20 w 64"/>
              <a:gd name="T9" fmla="*/ 7 h 64"/>
            </a:gdLst>
            <a:ahLst/>
            <a:cxnLst>
              <a:cxn ang="0">
                <a:pos x="T0" y="T1"/>
              </a:cxn>
              <a:cxn ang="0">
                <a:pos x="T2" y="T3"/>
              </a:cxn>
              <a:cxn ang="0">
                <a:pos x="T4" y="T5"/>
              </a:cxn>
              <a:cxn ang="0">
                <a:pos x="T6" y="T7"/>
              </a:cxn>
              <a:cxn ang="0">
                <a:pos x="T8" y="T9"/>
              </a:cxn>
            </a:cxnLst>
            <a:rect l="0" t="0" r="r" b="b"/>
            <a:pathLst>
              <a:path w="64" h="64">
                <a:moveTo>
                  <a:pt x="20" y="7"/>
                </a:moveTo>
                <a:cubicBezTo>
                  <a:pt x="34" y="0"/>
                  <a:pt x="51" y="6"/>
                  <a:pt x="57" y="20"/>
                </a:cubicBezTo>
                <a:cubicBezTo>
                  <a:pt x="64" y="34"/>
                  <a:pt x="58" y="51"/>
                  <a:pt x="44" y="58"/>
                </a:cubicBezTo>
                <a:cubicBezTo>
                  <a:pt x="30" y="64"/>
                  <a:pt x="13" y="59"/>
                  <a:pt x="7" y="44"/>
                </a:cubicBezTo>
                <a:cubicBezTo>
                  <a:pt x="0" y="30"/>
                  <a:pt x="6" y="13"/>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40" name="Freeform 322"/>
          <p:cNvSpPr/>
          <p:nvPr/>
        </p:nvSpPr>
        <p:spPr bwMode="auto">
          <a:xfrm>
            <a:off x="6747261" y="2850892"/>
            <a:ext cx="113348" cy="111867"/>
          </a:xfrm>
          <a:custGeom>
            <a:avLst/>
            <a:gdLst>
              <a:gd name="T0" fmla="*/ 20 w 65"/>
              <a:gd name="T1" fmla="*/ 7 h 64"/>
              <a:gd name="T2" fmla="*/ 58 w 65"/>
              <a:gd name="T3" fmla="*/ 20 h 64"/>
              <a:gd name="T4" fmla="*/ 45 w 65"/>
              <a:gd name="T5" fmla="*/ 57 h 64"/>
              <a:gd name="T6" fmla="*/ 7 w 65"/>
              <a:gd name="T7" fmla="*/ 44 h 64"/>
              <a:gd name="T8" fmla="*/ 20 w 65"/>
              <a:gd name="T9" fmla="*/ 7 h 64"/>
            </a:gdLst>
            <a:ahLst/>
            <a:cxnLst>
              <a:cxn ang="0">
                <a:pos x="T0" y="T1"/>
              </a:cxn>
              <a:cxn ang="0">
                <a:pos x="T2" y="T3"/>
              </a:cxn>
              <a:cxn ang="0">
                <a:pos x="T4" y="T5"/>
              </a:cxn>
              <a:cxn ang="0">
                <a:pos x="T6" y="T7"/>
              </a:cxn>
              <a:cxn ang="0">
                <a:pos x="T8" y="T9"/>
              </a:cxn>
            </a:cxnLst>
            <a:rect l="0" t="0" r="r" b="b"/>
            <a:pathLst>
              <a:path w="65" h="64">
                <a:moveTo>
                  <a:pt x="20" y="7"/>
                </a:moveTo>
                <a:cubicBezTo>
                  <a:pt x="34" y="0"/>
                  <a:pt x="51" y="6"/>
                  <a:pt x="58" y="20"/>
                </a:cubicBezTo>
                <a:cubicBezTo>
                  <a:pt x="65" y="34"/>
                  <a:pt x="59" y="51"/>
                  <a:pt x="45" y="57"/>
                </a:cubicBezTo>
                <a:cubicBezTo>
                  <a:pt x="31" y="64"/>
                  <a:pt x="14" y="58"/>
                  <a:pt x="7" y="44"/>
                </a:cubicBezTo>
                <a:cubicBezTo>
                  <a:pt x="0" y="30"/>
                  <a:pt x="6" y="13"/>
                  <a:pt x="20" y="7"/>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41" name="Freeform 323"/>
          <p:cNvSpPr/>
          <p:nvPr/>
        </p:nvSpPr>
        <p:spPr bwMode="auto">
          <a:xfrm>
            <a:off x="5502652" y="2233033"/>
            <a:ext cx="114089" cy="114089"/>
          </a:xfrm>
          <a:custGeom>
            <a:avLst/>
            <a:gdLst>
              <a:gd name="T0" fmla="*/ 20 w 65"/>
              <a:gd name="T1" fmla="*/ 58 h 65"/>
              <a:gd name="T2" fmla="*/ 58 w 65"/>
              <a:gd name="T3" fmla="*/ 45 h 65"/>
              <a:gd name="T4" fmla="*/ 45 w 65"/>
              <a:gd name="T5" fmla="*/ 7 h 65"/>
              <a:gd name="T6" fmla="*/ 7 w 65"/>
              <a:gd name="T7" fmla="*/ 20 h 65"/>
              <a:gd name="T8" fmla="*/ 20 w 65"/>
              <a:gd name="T9" fmla="*/ 58 h 65"/>
            </a:gdLst>
            <a:ahLst/>
            <a:cxnLst>
              <a:cxn ang="0">
                <a:pos x="T0" y="T1"/>
              </a:cxn>
              <a:cxn ang="0">
                <a:pos x="T2" y="T3"/>
              </a:cxn>
              <a:cxn ang="0">
                <a:pos x="T4" y="T5"/>
              </a:cxn>
              <a:cxn ang="0">
                <a:pos x="T6" y="T7"/>
              </a:cxn>
              <a:cxn ang="0">
                <a:pos x="T8" y="T9"/>
              </a:cxn>
            </a:cxnLst>
            <a:rect l="0" t="0" r="r" b="b"/>
            <a:pathLst>
              <a:path w="65" h="65">
                <a:moveTo>
                  <a:pt x="20" y="58"/>
                </a:moveTo>
                <a:cubicBezTo>
                  <a:pt x="34" y="65"/>
                  <a:pt x="51" y="59"/>
                  <a:pt x="58" y="45"/>
                </a:cubicBezTo>
                <a:cubicBezTo>
                  <a:pt x="65" y="31"/>
                  <a:pt x="59" y="14"/>
                  <a:pt x="45" y="7"/>
                </a:cubicBezTo>
                <a:cubicBezTo>
                  <a:pt x="31" y="0"/>
                  <a:pt x="14" y="6"/>
                  <a:pt x="7" y="20"/>
                </a:cubicBezTo>
                <a:cubicBezTo>
                  <a:pt x="0" y="34"/>
                  <a:pt x="6" y="51"/>
                  <a:pt x="20" y="58"/>
                </a:cubicBezTo>
                <a:close/>
              </a:path>
            </a:pathLst>
          </a:custGeom>
          <a:solidFill>
            <a:srgbClr val="53D2FF">
              <a:alpha val="60000"/>
            </a:srgbClr>
          </a:solidFill>
          <a:ln>
            <a:noFill/>
          </a:ln>
        </p:spPr>
        <p:txBody>
          <a:bodyPr vert="horz" wrap="square" lIns="42672" tIns="21336" rIns="42672" bIns="21336" numCol="1" anchor="t" anchorCtr="0" compatLnSpc="1"/>
          <a:lstStyle/>
          <a:p>
            <a:endParaRPr lang="zh-CN" altLang="en-US" sz="839"/>
          </a:p>
        </p:txBody>
      </p:sp>
      <p:sp>
        <p:nvSpPr>
          <p:cNvPr id="246" name="Oval 272"/>
          <p:cNvSpPr>
            <a:spLocks noChangeArrowheads="1"/>
          </p:cNvSpPr>
          <p:nvPr/>
        </p:nvSpPr>
        <p:spPr bwMode="auto">
          <a:xfrm>
            <a:off x="6418422" y="1974475"/>
            <a:ext cx="700165" cy="701617"/>
          </a:xfrm>
          <a:prstGeom prst="ellipse">
            <a:avLst/>
          </a:prstGeom>
          <a:solidFill>
            <a:schemeClr val="tx1"/>
          </a:solidFill>
          <a:ln>
            <a:noFill/>
          </a:ln>
          <a:effectLst>
            <a:outerShdw blurRad="254000" algn="ctr" rotWithShape="0">
              <a:srgbClr val="53D2FF">
                <a:alpha val="80000"/>
              </a:srgbClr>
            </a:outerShdw>
          </a:effectLst>
        </p:spPr>
        <p:txBody>
          <a:bodyPr vert="horz" wrap="square" lIns="42672" tIns="21336" rIns="42672" bIns="21336" numCol="1" anchor="t" anchorCtr="0" compatLnSpc="1"/>
          <a:lstStyle/>
          <a:p>
            <a:endParaRPr lang="zh-CN" altLang="en-US" sz="839"/>
          </a:p>
        </p:txBody>
      </p:sp>
      <p:sp>
        <p:nvSpPr>
          <p:cNvPr id="295" name="Freeform 299"/>
          <p:cNvSpPr>
            <a:spLocks noEditPoints="1"/>
          </p:cNvSpPr>
          <p:nvPr/>
        </p:nvSpPr>
        <p:spPr bwMode="auto">
          <a:xfrm>
            <a:off x="6747265" y="1334228"/>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297" name="Freeform 299"/>
          <p:cNvSpPr>
            <a:spLocks noEditPoints="1"/>
          </p:cNvSpPr>
          <p:nvPr/>
        </p:nvSpPr>
        <p:spPr bwMode="auto">
          <a:xfrm>
            <a:off x="5967907" y="2236329"/>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298" name="Freeform 299"/>
          <p:cNvSpPr>
            <a:spLocks noEditPoints="1"/>
          </p:cNvSpPr>
          <p:nvPr/>
        </p:nvSpPr>
        <p:spPr bwMode="auto">
          <a:xfrm>
            <a:off x="5967907" y="3040043"/>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299" name="Freeform 299"/>
          <p:cNvSpPr>
            <a:spLocks noEditPoints="1"/>
          </p:cNvSpPr>
          <p:nvPr/>
        </p:nvSpPr>
        <p:spPr bwMode="auto">
          <a:xfrm>
            <a:off x="6384361" y="2832300"/>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00" name="Freeform 299"/>
          <p:cNvSpPr>
            <a:spLocks noEditPoints="1"/>
          </p:cNvSpPr>
          <p:nvPr/>
        </p:nvSpPr>
        <p:spPr bwMode="auto">
          <a:xfrm>
            <a:off x="7385172" y="2212942"/>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01" name="Freeform 299"/>
          <p:cNvSpPr>
            <a:spLocks noEditPoints="1"/>
          </p:cNvSpPr>
          <p:nvPr/>
        </p:nvSpPr>
        <p:spPr bwMode="auto">
          <a:xfrm>
            <a:off x="8168080" y="2063747"/>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02" name="Freeform 299"/>
          <p:cNvSpPr>
            <a:spLocks noEditPoints="1"/>
          </p:cNvSpPr>
          <p:nvPr/>
        </p:nvSpPr>
        <p:spPr bwMode="auto">
          <a:xfrm>
            <a:off x="6739362" y="3148431"/>
            <a:ext cx="167429" cy="138537"/>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nvGrpSpPr>
          <p:cNvPr id="29" name="组合 28"/>
          <p:cNvGrpSpPr/>
          <p:nvPr/>
        </p:nvGrpSpPr>
        <p:grpSpPr>
          <a:xfrm>
            <a:off x="5399706" y="2100605"/>
            <a:ext cx="322260" cy="322260"/>
            <a:chOff x="48525" y="10920"/>
            <a:chExt cx="1998" cy="1998"/>
          </a:xfrm>
        </p:grpSpPr>
        <p:sp>
          <p:nvSpPr>
            <p:cNvPr id="4108" name="Freeform 289"/>
            <p:cNvSpPr/>
            <p:nvPr/>
          </p:nvSpPr>
          <p:spPr bwMode="auto">
            <a:xfrm>
              <a:off x="48525" y="10920"/>
              <a:ext cx="1998" cy="1998"/>
            </a:xfrm>
            <a:custGeom>
              <a:avLst/>
              <a:gdLst>
                <a:gd name="T0" fmla="*/ 57 w 184"/>
                <a:gd name="T1" fmla="*/ 19 h 184"/>
                <a:gd name="T2" fmla="*/ 165 w 184"/>
                <a:gd name="T3" fmla="*/ 57 h 184"/>
                <a:gd name="T4" fmla="*/ 127 w 184"/>
                <a:gd name="T5" fmla="*/ 164 h 184"/>
                <a:gd name="T6" fmla="*/ 20 w 184"/>
                <a:gd name="T7" fmla="*/ 127 h 184"/>
                <a:gd name="T8" fmla="*/ 57 w 184"/>
                <a:gd name="T9" fmla="*/ 19 h 184"/>
              </a:gdLst>
              <a:ahLst/>
              <a:cxnLst>
                <a:cxn ang="0">
                  <a:pos x="T0" y="T1"/>
                </a:cxn>
                <a:cxn ang="0">
                  <a:pos x="T2" y="T3"/>
                </a:cxn>
                <a:cxn ang="0">
                  <a:pos x="T4" y="T5"/>
                </a:cxn>
                <a:cxn ang="0">
                  <a:pos x="T6" y="T7"/>
                </a:cxn>
                <a:cxn ang="0">
                  <a:pos x="T8" y="T9"/>
                </a:cxn>
              </a:cxnLst>
              <a:rect l="0" t="0" r="r" b="b"/>
              <a:pathLst>
                <a:path w="184" h="184">
                  <a:moveTo>
                    <a:pt x="57" y="19"/>
                  </a:moveTo>
                  <a:cubicBezTo>
                    <a:pt x="97" y="0"/>
                    <a:pt x="146" y="17"/>
                    <a:pt x="165" y="57"/>
                  </a:cubicBezTo>
                  <a:cubicBezTo>
                    <a:pt x="184" y="97"/>
                    <a:pt x="168" y="145"/>
                    <a:pt x="127" y="164"/>
                  </a:cubicBezTo>
                  <a:cubicBezTo>
                    <a:pt x="87" y="184"/>
                    <a:pt x="39" y="167"/>
                    <a:pt x="20" y="127"/>
                  </a:cubicBezTo>
                  <a:cubicBezTo>
                    <a:pt x="0" y="87"/>
                    <a:pt x="17" y="39"/>
                    <a:pt x="57" y="19"/>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03" name="Freeform 299"/>
            <p:cNvSpPr>
              <a:spLocks noEditPoints="1"/>
            </p:cNvSpPr>
            <p:nvPr/>
          </p:nvSpPr>
          <p:spPr bwMode="auto">
            <a:xfrm>
              <a:off x="48971" y="11491"/>
              <a:ext cx="1038" cy="859"/>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grpSp>
        <p:nvGrpSpPr>
          <p:cNvPr id="24" name="组合 23"/>
          <p:cNvGrpSpPr/>
          <p:nvPr/>
        </p:nvGrpSpPr>
        <p:grpSpPr>
          <a:xfrm>
            <a:off x="1198441" y="1375364"/>
            <a:ext cx="499680" cy="570326"/>
            <a:chOff x="11866" y="4175"/>
            <a:chExt cx="3098" cy="3536"/>
          </a:xfrm>
        </p:grpSpPr>
        <p:grpSp>
          <p:nvGrpSpPr>
            <p:cNvPr id="23" name="组合 22"/>
            <p:cNvGrpSpPr/>
            <p:nvPr/>
          </p:nvGrpSpPr>
          <p:grpSpPr>
            <a:xfrm>
              <a:off x="13836" y="4175"/>
              <a:ext cx="1129" cy="3413"/>
              <a:chOff x="13928" y="8144"/>
              <a:chExt cx="1129" cy="3413"/>
            </a:xfrm>
          </p:grpSpPr>
          <p:sp>
            <p:nvSpPr>
              <p:cNvPr id="164"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65"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66"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67"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68"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69"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15" name="组合 14"/>
            <p:cNvGrpSpPr/>
            <p:nvPr/>
          </p:nvGrpSpPr>
          <p:grpSpPr>
            <a:xfrm>
              <a:off x="11866" y="4175"/>
              <a:ext cx="1715" cy="3536"/>
              <a:chOff x="11576" y="3714"/>
              <a:chExt cx="804" cy="1657"/>
            </a:xfrm>
          </p:grpSpPr>
          <p:sp>
            <p:nvSpPr>
              <p:cNvPr id="17"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18"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19"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0"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1"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2"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sp>
        <p:nvSpPr>
          <p:cNvPr id="25" name="椭圆 24"/>
          <p:cNvSpPr/>
          <p:nvPr/>
        </p:nvSpPr>
        <p:spPr>
          <a:xfrm>
            <a:off x="6000484" y="1459196"/>
            <a:ext cx="343412" cy="343412"/>
          </a:xfrm>
          <a:prstGeom prst="ellipse">
            <a:avLst/>
          </a:prstGeom>
          <a:solidFill>
            <a:srgbClr val="FF6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t>物</a:t>
            </a:r>
          </a:p>
        </p:txBody>
      </p:sp>
      <p:sp>
        <p:nvSpPr>
          <p:cNvPr id="26" name="椭圆 25"/>
          <p:cNvSpPr/>
          <p:nvPr/>
        </p:nvSpPr>
        <p:spPr>
          <a:xfrm>
            <a:off x="7681009" y="1653713"/>
            <a:ext cx="343412" cy="343412"/>
          </a:xfrm>
          <a:prstGeom prst="ellipse">
            <a:avLst/>
          </a:prstGeom>
          <a:solidFill>
            <a:srgbClr val="A577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latin typeface="微软雅黑" panose="020B0503020204020204" pitchFamily="34" charset="-122"/>
                <a:ea typeface="微软雅黑" panose="020B0503020204020204" pitchFamily="34" charset="-122"/>
              </a:rPr>
              <a:t>政</a:t>
            </a:r>
          </a:p>
        </p:txBody>
      </p:sp>
      <p:sp>
        <p:nvSpPr>
          <p:cNvPr id="27" name="椭圆 26"/>
          <p:cNvSpPr/>
          <p:nvPr/>
        </p:nvSpPr>
        <p:spPr>
          <a:xfrm>
            <a:off x="5471578" y="2459040"/>
            <a:ext cx="343412" cy="343412"/>
          </a:xfrm>
          <a:prstGeom prst="ellipse">
            <a:avLst/>
          </a:prstGeom>
          <a:solidFill>
            <a:srgbClr val="FFC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t>史</a:t>
            </a:r>
          </a:p>
        </p:txBody>
      </p:sp>
      <p:sp>
        <p:nvSpPr>
          <p:cNvPr id="28" name="椭圆 27"/>
          <p:cNvSpPr/>
          <p:nvPr/>
        </p:nvSpPr>
        <p:spPr>
          <a:xfrm>
            <a:off x="7280748" y="2734525"/>
            <a:ext cx="343412" cy="343412"/>
          </a:xfrm>
          <a:prstGeom prst="ellipse">
            <a:avLst/>
          </a:prstGeom>
          <a:solidFill>
            <a:srgbClr val="48B4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t>化</a:t>
            </a:r>
          </a:p>
        </p:txBody>
      </p:sp>
      <p:sp>
        <p:nvSpPr>
          <p:cNvPr id="30" name="椭圆 29"/>
          <p:cNvSpPr/>
          <p:nvPr/>
        </p:nvSpPr>
        <p:spPr>
          <a:xfrm>
            <a:off x="7853299" y="2332749"/>
            <a:ext cx="343412" cy="343412"/>
          </a:xfrm>
          <a:prstGeom prst="ellipse">
            <a:avLst/>
          </a:prstGeom>
          <a:solidFill>
            <a:srgbClr val="1B6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t>地</a:t>
            </a:r>
          </a:p>
        </p:txBody>
      </p:sp>
      <p:grpSp>
        <p:nvGrpSpPr>
          <p:cNvPr id="32" name="组合 31"/>
          <p:cNvGrpSpPr/>
          <p:nvPr/>
        </p:nvGrpSpPr>
        <p:grpSpPr>
          <a:xfrm>
            <a:off x="5502610" y="1312859"/>
            <a:ext cx="322260" cy="322260"/>
            <a:chOff x="48525" y="10920"/>
            <a:chExt cx="1998" cy="1998"/>
          </a:xfrm>
        </p:grpSpPr>
        <p:sp>
          <p:nvSpPr>
            <p:cNvPr id="33" name="Freeform 289"/>
            <p:cNvSpPr/>
            <p:nvPr/>
          </p:nvSpPr>
          <p:spPr bwMode="auto">
            <a:xfrm>
              <a:off x="48525" y="10920"/>
              <a:ext cx="1998" cy="1998"/>
            </a:xfrm>
            <a:custGeom>
              <a:avLst/>
              <a:gdLst>
                <a:gd name="T0" fmla="*/ 57 w 184"/>
                <a:gd name="T1" fmla="*/ 19 h 184"/>
                <a:gd name="T2" fmla="*/ 165 w 184"/>
                <a:gd name="T3" fmla="*/ 57 h 184"/>
                <a:gd name="T4" fmla="*/ 127 w 184"/>
                <a:gd name="T5" fmla="*/ 164 h 184"/>
                <a:gd name="T6" fmla="*/ 20 w 184"/>
                <a:gd name="T7" fmla="*/ 127 h 184"/>
                <a:gd name="T8" fmla="*/ 57 w 184"/>
                <a:gd name="T9" fmla="*/ 19 h 184"/>
              </a:gdLst>
              <a:ahLst/>
              <a:cxnLst>
                <a:cxn ang="0">
                  <a:pos x="T0" y="T1"/>
                </a:cxn>
                <a:cxn ang="0">
                  <a:pos x="T2" y="T3"/>
                </a:cxn>
                <a:cxn ang="0">
                  <a:pos x="T4" y="T5"/>
                </a:cxn>
                <a:cxn ang="0">
                  <a:pos x="T6" y="T7"/>
                </a:cxn>
                <a:cxn ang="0">
                  <a:pos x="T8" y="T9"/>
                </a:cxn>
              </a:cxnLst>
              <a:rect l="0" t="0" r="r" b="b"/>
              <a:pathLst>
                <a:path w="184" h="184">
                  <a:moveTo>
                    <a:pt x="57" y="19"/>
                  </a:moveTo>
                  <a:cubicBezTo>
                    <a:pt x="97" y="0"/>
                    <a:pt x="146" y="17"/>
                    <a:pt x="165" y="57"/>
                  </a:cubicBezTo>
                  <a:cubicBezTo>
                    <a:pt x="184" y="97"/>
                    <a:pt x="168" y="145"/>
                    <a:pt x="127" y="164"/>
                  </a:cubicBezTo>
                  <a:cubicBezTo>
                    <a:pt x="87" y="184"/>
                    <a:pt x="39" y="167"/>
                    <a:pt x="20" y="127"/>
                  </a:cubicBezTo>
                  <a:cubicBezTo>
                    <a:pt x="0" y="87"/>
                    <a:pt x="17" y="39"/>
                    <a:pt x="57" y="19"/>
                  </a:cubicBezTo>
                  <a:close/>
                </a:path>
              </a:pathLst>
            </a:custGeom>
            <a:solidFill>
              <a:srgbClr val="53D2FF">
                <a:alpha val="40000"/>
              </a:srgbClr>
            </a:solidFill>
            <a:ln>
              <a:noFill/>
            </a:ln>
            <a:effectLst>
              <a:outerShdw blurRad="254000" algn="ctr" rotWithShape="0">
                <a:srgbClr val="53D2FF">
                  <a:alpha val="80000"/>
                </a:srgb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4" name="Freeform 299"/>
            <p:cNvSpPr>
              <a:spLocks noEditPoints="1"/>
            </p:cNvSpPr>
            <p:nvPr/>
          </p:nvSpPr>
          <p:spPr bwMode="auto">
            <a:xfrm>
              <a:off x="48971" y="11491"/>
              <a:ext cx="1038" cy="859"/>
            </a:xfrm>
            <a:custGeom>
              <a:avLst/>
              <a:gdLst>
                <a:gd name="T0" fmla="*/ 89 w 96"/>
                <a:gd name="T1" fmla="*/ 23 h 79"/>
                <a:gd name="T2" fmla="*/ 70 w 96"/>
                <a:gd name="T3" fmla="*/ 33 h 79"/>
                <a:gd name="T4" fmla="*/ 77 w 96"/>
                <a:gd name="T5" fmla="*/ 10 h 79"/>
                <a:gd name="T6" fmla="*/ 70 w 96"/>
                <a:gd name="T7" fmla="*/ 53 h 79"/>
                <a:gd name="T8" fmla="*/ 70 w 96"/>
                <a:gd name="T9" fmla="*/ 75 h 79"/>
                <a:gd name="T10" fmla="*/ 72 w 96"/>
                <a:gd name="T11" fmla="*/ 48 h 79"/>
                <a:gd name="T12" fmla="*/ 96 w 96"/>
                <a:gd name="T13" fmla="*/ 65 h 79"/>
                <a:gd name="T14" fmla="*/ 77 w 96"/>
                <a:gd name="T15" fmla="*/ 39 h 79"/>
                <a:gd name="T16" fmla="*/ 70 w 96"/>
                <a:gd name="T17" fmla="*/ 40 h 79"/>
                <a:gd name="T18" fmla="*/ 66 w 96"/>
                <a:gd name="T19" fmla="*/ 28 h 79"/>
                <a:gd name="T20" fmla="*/ 68 w 96"/>
                <a:gd name="T21" fmla="*/ 13 h 79"/>
                <a:gd name="T22" fmla="*/ 70 w 96"/>
                <a:gd name="T23" fmla="*/ 33 h 79"/>
                <a:gd name="T24" fmla="*/ 70 w 96"/>
                <a:gd name="T25" fmla="*/ 40 h 79"/>
                <a:gd name="T26" fmla="*/ 70 w 96"/>
                <a:gd name="T27" fmla="*/ 37 h 79"/>
                <a:gd name="T28" fmla="*/ 61 w 96"/>
                <a:gd name="T29" fmla="*/ 34 h 79"/>
                <a:gd name="T30" fmla="*/ 35 w 96"/>
                <a:gd name="T31" fmla="*/ 34 h 79"/>
                <a:gd name="T32" fmla="*/ 27 w 96"/>
                <a:gd name="T33" fmla="*/ 75 h 79"/>
                <a:gd name="T34" fmla="*/ 70 w 96"/>
                <a:gd name="T35" fmla="*/ 75 h 79"/>
                <a:gd name="T36" fmla="*/ 27 w 96"/>
                <a:gd name="T37" fmla="*/ 40 h 79"/>
                <a:gd name="T38" fmla="*/ 28 w 96"/>
                <a:gd name="T39" fmla="*/ 36 h 79"/>
                <a:gd name="T40" fmla="*/ 27 w 96"/>
                <a:gd name="T41" fmla="*/ 33 h 79"/>
                <a:gd name="T42" fmla="*/ 28 w 96"/>
                <a:gd name="T43" fmla="*/ 13 h 79"/>
                <a:gd name="T44" fmla="*/ 30 w 96"/>
                <a:gd name="T45" fmla="*/ 28 h 79"/>
                <a:gd name="T46" fmla="*/ 48 w 96"/>
                <a:gd name="T47" fmla="*/ 0 h 79"/>
                <a:gd name="T48" fmla="*/ 48 w 96"/>
                <a:gd name="T49" fmla="*/ 34 h 79"/>
                <a:gd name="T50" fmla="*/ 48 w 96"/>
                <a:gd name="T51" fmla="*/ 0 h 79"/>
                <a:gd name="T52" fmla="*/ 27 w 96"/>
                <a:gd name="T53" fmla="*/ 33 h 79"/>
                <a:gd name="T54" fmla="*/ 7 w 96"/>
                <a:gd name="T55" fmla="*/ 23 h 79"/>
                <a:gd name="T56" fmla="*/ 27 w 96"/>
                <a:gd name="T57" fmla="*/ 12 h 79"/>
                <a:gd name="T58" fmla="*/ 27 w 96"/>
                <a:gd name="T59" fmla="*/ 40 h 79"/>
                <a:gd name="T60" fmla="*/ 19 w 96"/>
                <a:gd name="T61" fmla="*/ 69 h 79"/>
                <a:gd name="T62" fmla="*/ 9 w 96"/>
                <a:gd name="T63" fmla="*/ 36 h 79"/>
                <a:gd name="T64" fmla="*/ 27 w 96"/>
                <a:gd name="T65" fmla="*/ 37 h 79"/>
                <a:gd name="T66" fmla="*/ 23 w 96"/>
                <a:gd name="T67" fmla="*/ 73 h 79"/>
                <a:gd name="T68" fmla="*/ 27 w 96"/>
                <a:gd name="T69"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9">
                  <a:moveTo>
                    <a:pt x="77" y="10"/>
                  </a:moveTo>
                  <a:cubicBezTo>
                    <a:pt x="84" y="10"/>
                    <a:pt x="89" y="16"/>
                    <a:pt x="89" y="23"/>
                  </a:cubicBezTo>
                  <a:cubicBezTo>
                    <a:pt x="89" y="30"/>
                    <a:pt x="84" y="35"/>
                    <a:pt x="77" y="35"/>
                  </a:cubicBezTo>
                  <a:cubicBezTo>
                    <a:pt x="74" y="35"/>
                    <a:pt x="72" y="34"/>
                    <a:pt x="70" y="33"/>
                  </a:cubicBezTo>
                  <a:cubicBezTo>
                    <a:pt x="70" y="12"/>
                    <a:pt x="70" y="12"/>
                    <a:pt x="70" y="12"/>
                  </a:cubicBezTo>
                  <a:cubicBezTo>
                    <a:pt x="72" y="11"/>
                    <a:pt x="74" y="10"/>
                    <a:pt x="77" y="10"/>
                  </a:cubicBezTo>
                  <a:close/>
                  <a:moveTo>
                    <a:pt x="70" y="75"/>
                  </a:moveTo>
                  <a:cubicBezTo>
                    <a:pt x="70" y="53"/>
                    <a:pt x="70" y="53"/>
                    <a:pt x="70" y="53"/>
                  </a:cubicBezTo>
                  <a:cubicBezTo>
                    <a:pt x="71" y="59"/>
                    <a:pt x="72" y="66"/>
                    <a:pt x="74" y="73"/>
                  </a:cubicBezTo>
                  <a:cubicBezTo>
                    <a:pt x="72" y="74"/>
                    <a:pt x="71" y="74"/>
                    <a:pt x="70" y="75"/>
                  </a:cubicBezTo>
                  <a:close/>
                  <a:moveTo>
                    <a:pt x="70" y="40"/>
                  </a:moveTo>
                  <a:cubicBezTo>
                    <a:pt x="71" y="43"/>
                    <a:pt x="72" y="45"/>
                    <a:pt x="72" y="48"/>
                  </a:cubicBezTo>
                  <a:cubicBezTo>
                    <a:pt x="74" y="55"/>
                    <a:pt x="76" y="62"/>
                    <a:pt x="77" y="69"/>
                  </a:cubicBezTo>
                  <a:cubicBezTo>
                    <a:pt x="84" y="69"/>
                    <a:pt x="90" y="67"/>
                    <a:pt x="96" y="65"/>
                  </a:cubicBezTo>
                  <a:cubicBezTo>
                    <a:pt x="94" y="52"/>
                    <a:pt x="91" y="39"/>
                    <a:pt x="87" y="36"/>
                  </a:cubicBezTo>
                  <a:cubicBezTo>
                    <a:pt x="84" y="38"/>
                    <a:pt x="81" y="39"/>
                    <a:pt x="77" y="39"/>
                  </a:cubicBezTo>
                  <a:cubicBezTo>
                    <a:pt x="74" y="39"/>
                    <a:pt x="72" y="38"/>
                    <a:pt x="70" y="37"/>
                  </a:cubicBezTo>
                  <a:lnTo>
                    <a:pt x="70" y="40"/>
                  </a:lnTo>
                  <a:close/>
                  <a:moveTo>
                    <a:pt x="70" y="33"/>
                  </a:moveTo>
                  <a:cubicBezTo>
                    <a:pt x="68" y="32"/>
                    <a:pt x="66" y="30"/>
                    <a:pt x="66" y="28"/>
                  </a:cubicBezTo>
                  <a:cubicBezTo>
                    <a:pt x="68" y="25"/>
                    <a:pt x="69" y="21"/>
                    <a:pt x="69" y="17"/>
                  </a:cubicBezTo>
                  <a:cubicBezTo>
                    <a:pt x="69" y="16"/>
                    <a:pt x="69" y="14"/>
                    <a:pt x="68" y="13"/>
                  </a:cubicBezTo>
                  <a:cubicBezTo>
                    <a:pt x="69" y="13"/>
                    <a:pt x="69" y="13"/>
                    <a:pt x="70" y="12"/>
                  </a:cubicBezTo>
                  <a:cubicBezTo>
                    <a:pt x="70" y="33"/>
                    <a:pt x="70" y="33"/>
                    <a:pt x="70" y="33"/>
                  </a:cubicBezTo>
                  <a:close/>
                  <a:moveTo>
                    <a:pt x="70" y="37"/>
                  </a:moveTo>
                  <a:cubicBezTo>
                    <a:pt x="70" y="40"/>
                    <a:pt x="70" y="40"/>
                    <a:pt x="70" y="40"/>
                  </a:cubicBezTo>
                  <a:cubicBezTo>
                    <a:pt x="69" y="39"/>
                    <a:pt x="68" y="37"/>
                    <a:pt x="68" y="36"/>
                  </a:cubicBezTo>
                  <a:cubicBezTo>
                    <a:pt x="68" y="37"/>
                    <a:pt x="69" y="37"/>
                    <a:pt x="70" y="37"/>
                  </a:cubicBezTo>
                  <a:close/>
                  <a:moveTo>
                    <a:pt x="70" y="53"/>
                  </a:moveTo>
                  <a:cubicBezTo>
                    <a:pt x="67" y="44"/>
                    <a:pt x="65" y="37"/>
                    <a:pt x="61" y="34"/>
                  </a:cubicBezTo>
                  <a:cubicBezTo>
                    <a:pt x="58" y="37"/>
                    <a:pt x="53" y="39"/>
                    <a:pt x="48" y="39"/>
                  </a:cubicBezTo>
                  <a:cubicBezTo>
                    <a:pt x="43" y="39"/>
                    <a:pt x="38" y="37"/>
                    <a:pt x="35" y="34"/>
                  </a:cubicBezTo>
                  <a:cubicBezTo>
                    <a:pt x="31" y="37"/>
                    <a:pt x="29" y="44"/>
                    <a:pt x="27" y="53"/>
                  </a:cubicBezTo>
                  <a:cubicBezTo>
                    <a:pt x="27" y="75"/>
                    <a:pt x="27" y="75"/>
                    <a:pt x="27" y="75"/>
                  </a:cubicBezTo>
                  <a:cubicBezTo>
                    <a:pt x="33" y="77"/>
                    <a:pt x="40" y="79"/>
                    <a:pt x="48" y="79"/>
                  </a:cubicBezTo>
                  <a:cubicBezTo>
                    <a:pt x="56" y="79"/>
                    <a:pt x="63" y="77"/>
                    <a:pt x="70" y="75"/>
                  </a:cubicBezTo>
                  <a:cubicBezTo>
                    <a:pt x="70" y="53"/>
                    <a:pt x="70" y="53"/>
                    <a:pt x="70" y="53"/>
                  </a:cubicBezTo>
                  <a:close/>
                  <a:moveTo>
                    <a:pt x="27" y="40"/>
                  </a:moveTo>
                  <a:cubicBezTo>
                    <a:pt x="27" y="37"/>
                    <a:pt x="27" y="37"/>
                    <a:pt x="27" y="37"/>
                  </a:cubicBezTo>
                  <a:cubicBezTo>
                    <a:pt x="27" y="37"/>
                    <a:pt x="28" y="37"/>
                    <a:pt x="28" y="36"/>
                  </a:cubicBezTo>
                  <a:cubicBezTo>
                    <a:pt x="28" y="37"/>
                    <a:pt x="27" y="39"/>
                    <a:pt x="27" y="40"/>
                  </a:cubicBezTo>
                  <a:close/>
                  <a:moveTo>
                    <a:pt x="27" y="33"/>
                  </a:moveTo>
                  <a:cubicBezTo>
                    <a:pt x="27" y="12"/>
                    <a:pt x="27" y="12"/>
                    <a:pt x="27" y="12"/>
                  </a:cubicBezTo>
                  <a:cubicBezTo>
                    <a:pt x="27" y="13"/>
                    <a:pt x="27" y="13"/>
                    <a:pt x="28" y="13"/>
                  </a:cubicBezTo>
                  <a:cubicBezTo>
                    <a:pt x="27" y="14"/>
                    <a:pt x="27" y="16"/>
                    <a:pt x="27" y="17"/>
                  </a:cubicBezTo>
                  <a:cubicBezTo>
                    <a:pt x="27" y="21"/>
                    <a:pt x="28" y="25"/>
                    <a:pt x="30" y="28"/>
                  </a:cubicBezTo>
                  <a:cubicBezTo>
                    <a:pt x="30" y="30"/>
                    <a:pt x="28" y="32"/>
                    <a:pt x="27" y="33"/>
                  </a:cubicBezTo>
                  <a:close/>
                  <a:moveTo>
                    <a:pt x="48" y="0"/>
                  </a:moveTo>
                  <a:cubicBezTo>
                    <a:pt x="57" y="0"/>
                    <a:pt x="65" y="8"/>
                    <a:pt x="65" y="17"/>
                  </a:cubicBezTo>
                  <a:cubicBezTo>
                    <a:pt x="65" y="26"/>
                    <a:pt x="57" y="34"/>
                    <a:pt x="48" y="34"/>
                  </a:cubicBezTo>
                  <a:cubicBezTo>
                    <a:pt x="39" y="34"/>
                    <a:pt x="31" y="26"/>
                    <a:pt x="31" y="17"/>
                  </a:cubicBezTo>
                  <a:cubicBezTo>
                    <a:pt x="31" y="8"/>
                    <a:pt x="39" y="0"/>
                    <a:pt x="48" y="0"/>
                  </a:cubicBezTo>
                  <a:close/>
                  <a:moveTo>
                    <a:pt x="27" y="12"/>
                  </a:moveTo>
                  <a:cubicBezTo>
                    <a:pt x="27" y="33"/>
                    <a:pt x="27" y="33"/>
                    <a:pt x="27" y="33"/>
                  </a:cubicBezTo>
                  <a:cubicBezTo>
                    <a:pt x="24" y="34"/>
                    <a:pt x="22" y="35"/>
                    <a:pt x="19" y="35"/>
                  </a:cubicBezTo>
                  <a:cubicBezTo>
                    <a:pt x="12" y="35"/>
                    <a:pt x="7" y="30"/>
                    <a:pt x="7" y="23"/>
                  </a:cubicBezTo>
                  <a:cubicBezTo>
                    <a:pt x="7" y="16"/>
                    <a:pt x="12" y="10"/>
                    <a:pt x="19" y="10"/>
                  </a:cubicBezTo>
                  <a:cubicBezTo>
                    <a:pt x="22" y="10"/>
                    <a:pt x="24" y="11"/>
                    <a:pt x="27" y="12"/>
                  </a:cubicBezTo>
                  <a:close/>
                  <a:moveTo>
                    <a:pt x="27" y="37"/>
                  </a:moveTo>
                  <a:cubicBezTo>
                    <a:pt x="27" y="40"/>
                    <a:pt x="27" y="40"/>
                    <a:pt x="27" y="40"/>
                  </a:cubicBezTo>
                  <a:cubicBezTo>
                    <a:pt x="25" y="43"/>
                    <a:pt x="24" y="45"/>
                    <a:pt x="24" y="48"/>
                  </a:cubicBezTo>
                  <a:cubicBezTo>
                    <a:pt x="22" y="55"/>
                    <a:pt x="20" y="62"/>
                    <a:pt x="19" y="69"/>
                  </a:cubicBezTo>
                  <a:cubicBezTo>
                    <a:pt x="12" y="69"/>
                    <a:pt x="6" y="67"/>
                    <a:pt x="0" y="65"/>
                  </a:cubicBezTo>
                  <a:cubicBezTo>
                    <a:pt x="2" y="52"/>
                    <a:pt x="5" y="39"/>
                    <a:pt x="9" y="36"/>
                  </a:cubicBezTo>
                  <a:cubicBezTo>
                    <a:pt x="12" y="38"/>
                    <a:pt x="15" y="39"/>
                    <a:pt x="19" y="39"/>
                  </a:cubicBezTo>
                  <a:cubicBezTo>
                    <a:pt x="22" y="39"/>
                    <a:pt x="24" y="38"/>
                    <a:pt x="27" y="37"/>
                  </a:cubicBezTo>
                  <a:close/>
                  <a:moveTo>
                    <a:pt x="27" y="53"/>
                  </a:moveTo>
                  <a:cubicBezTo>
                    <a:pt x="25" y="59"/>
                    <a:pt x="24" y="66"/>
                    <a:pt x="23" y="73"/>
                  </a:cubicBezTo>
                  <a:cubicBezTo>
                    <a:pt x="24" y="74"/>
                    <a:pt x="25" y="74"/>
                    <a:pt x="27" y="75"/>
                  </a:cubicBezTo>
                  <a:lnTo>
                    <a:pt x="27" y="53"/>
                  </a:lnTo>
                  <a:close/>
                </a:path>
              </a:pathLst>
            </a:custGeom>
            <a:solidFill>
              <a:srgbClr val="FFFFFF"/>
            </a:solidFill>
            <a:ln>
              <a:noFill/>
            </a:ln>
            <a:effectLst>
              <a:outerShdw blurRad="177800" dist="101600" dir="2700000" algn="tl" rotWithShape="0">
                <a:prstClr val="black">
                  <a:alpha val="32000"/>
                </a:prstClr>
              </a:outerShdw>
            </a:effectLst>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sp>
        <p:nvSpPr>
          <p:cNvPr id="35" name="椭圆 34"/>
          <p:cNvSpPr/>
          <p:nvPr/>
        </p:nvSpPr>
        <p:spPr>
          <a:xfrm>
            <a:off x="5325995" y="1757262"/>
            <a:ext cx="343412" cy="343412"/>
          </a:xfrm>
          <a:prstGeom prst="ellipse">
            <a:avLst/>
          </a:prstGeom>
          <a:solidFill>
            <a:srgbClr val="74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14" dirty="0"/>
              <a:t>生</a:t>
            </a:r>
          </a:p>
        </p:txBody>
      </p:sp>
      <p:grpSp>
        <p:nvGrpSpPr>
          <p:cNvPr id="37" name="组合 36"/>
          <p:cNvGrpSpPr/>
          <p:nvPr/>
        </p:nvGrpSpPr>
        <p:grpSpPr>
          <a:xfrm>
            <a:off x="1910978" y="1353826"/>
            <a:ext cx="499680" cy="570326"/>
            <a:chOff x="11866" y="4175"/>
            <a:chExt cx="3098" cy="3536"/>
          </a:xfrm>
        </p:grpSpPr>
        <p:grpSp>
          <p:nvGrpSpPr>
            <p:cNvPr id="38" name="组合 37"/>
            <p:cNvGrpSpPr/>
            <p:nvPr/>
          </p:nvGrpSpPr>
          <p:grpSpPr>
            <a:xfrm>
              <a:off x="13836" y="4175"/>
              <a:ext cx="1129" cy="3413"/>
              <a:chOff x="13928" y="8144"/>
              <a:chExt cx="1129" cy="3413"/>
            </a:xfrm>
          </p:grpSpPr>
          <p:sp>
            <p:nvSpPr>
              <p:cNvPr id="39"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40"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41"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42"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43"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44"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45" name="组合 44"/>
            <p:cNvGrpSpPr/>
            <p:nvPr/>
          </p:nvGrpSpPr>
          <p:grpSpPr>
            <a:xfrm>
              <a:off x="11866" y="4175"/>
              <a:ext cx="1715" cy="3536"/>
              <a:chOff x="11576" y="3714"/>
              <a:chExt cx="804" cy="1657"/>
            </a:xfrm>
          </p:grpSpPr>
          <p:sp>
            <p:nvSpPr>
              <p:cNvPr id="46"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47"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48"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49"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50"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51"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52" name="组合 51"/>
          <p:cNvGrpSpPr/>
          <p:nvPr/>
        </p:nvGrpSpPr>
        <p:grpSpPr>
          <a:xfrm>
            <a:off x="2637185" y="1338019"/>
            <a:ext cx="499680" cy="570326"/>
            <a:chOff x="11866" y="4175"/>
            <a:chExt cx="3098" cy="3536"/>
          </a:xfrm>
        </p:grpSpPr>
        <p:grpSp>
          <p:nvGrpSpPr>
            <p:cNvPr id="53" name="组合 52"/>
            <p:cNvGrpSpPr/>
            <p:nvPr/>
          </p:nvGrpSpPr>
          <p:grpSpPr>
            <a:xfrm>
              <a:off x="13836" y="4175"/>
              <a:ext cx="1129" cy="3413"/>
              <a:chOff x="13928" y="8144"/>
              <a:chExt cx="1129" cy="3413"/>
            </a:xfrm>
          </p:grpSpPr>
          <p:sp>
            <p:nvSpPr>
              <p:cNvPr id="54"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55"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56"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57"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58"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59"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60" name="组合 59"/>
            <p:cNvGrpSpPr/>
            <p:nvPr/>
          </p:nvGrpSpPr>
          <p:grpSpPr>
            <a:xfrm>
              <a:off x="11866" y="4175"/>
              <a:ext cx="1715" cy="3536"/>
              <a:chOff x="11576" y="3714"/>
              <a:chExt cx="804" cy="1657"/>
            </a:xfrm>
          </p:grpSpPr>
          <p:sp>
            <p:nvSpPr>
              <p:cNvPr id="61"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62"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63"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64"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65"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66"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67" name="组合 66"/>
          <p:cNvGrpSpPr/>
          <p:nvPr/>
        </p:nvGrpSpPr>
        <p:grpSpPr>
          <a:xfrm>
            <a:off x="1198441" y="2068669"/>
            <a:ext cx="499680" cy="570326"/>
            <a:chOff x="11866" y="4175"/>
            <a:chExt cx="3098" cy="3536"/>
          </a:xfrm>
        </p:grpSpPr>
        <p:grpSp>
          <p:nvGrpSpPr>
            <p:cNvPr id="68" name="组合 67"/>
            <p:cNvGrpSpPr/>
            <p:nvPr/>
          </p:nvGrpSpPr>
          <p:grpSpPr>
            <a:xfrm>
              <a:off x="13836" y="4175"/>
              <a:ext cx="1129" cy="3413"/>
              <a:chOff x="13928" y="8144"/>
              <a:chExt cx="1129" cy="3413"/>
            </a:xfrm>
          </p:grpSpPr>
          <p:sp>
            <p:nvSpPr>
              <p:cNvPr id="69"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70"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71"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72"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73"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74"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75" name="组合 74"/>
            <p:cNvGrpSpPr/>
            <p:nvPr/>
          </p:nvGrpSpPr>
          <p:grpSpPr>
            <a:xfrm>
              <a:off x="11866" y="4175"/>
              <a:ext cx="1715" cy="3536"/>
              <a:chOff x="11576" y="3714"/>
              <a:chExt cx="804" cy="1657"/>
            </a:xfrm>
          </p:grpSpPr>
          <p:sp>
            <p:nvSpPr>
              <p:cNvPr id="76"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77"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78"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79"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80"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81"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82" name="组合 81"/>
          <p:cNvGrpSpPr/>
          <p:nvPr/>
        </p:nvGrpSpPr>
        <p:grpSpPr>
          <a:xfrm>
            <a:off x="1910978" y="2090443"/>
            <a:ext cx="499680" cy="570326"/>
            <a:chOff x="11866" y="4175"/>
            <a:chExt cx="3098" cy="3536"/>
          </a:xfrm>
        </p:grpSpPr>
        <p:grpSp>
          <p:nvGrpSpPr>
            <p:cNvPr id="83" name="组合 82"/>
            <p:cNvGrpSpPr/>
            <p:nvPr/>
          </p:nvGrpSpPr>
          <p:grpSpPr>
            <a:xfrm>
              <a:off x="13836" y="4175"/>
              <a:ext cx="1129" cy="3413"/>
              <a:chOff x="13928" y="8144"/>
              <a:chExt cx="1129" cy="3413"/>
            </a:xfrm>
          </p:grpSpPr>
          <p:sp>
            <p:nvSpPr>
              <p:cNvPr id="84"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85"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86"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87"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88"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89"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90" name="组合 89"/>
            <p:cNvGrpSpPr/>
            <p:nvPr/>
          </p:nvGrpSpPr>
          <p:grpSpPr>
            <a:xfrm>
              <a:off x="11866" y="4175"/>
              <a:ext cx="1715" cy="3536"/>
              <a:chOff x="11576" y="3714"/>
              <a:chExt cx="804" cy="1657"/>
            </a:xfrm>
          </p:grpSpPr>
          <p:sp>
            <p:nvSpPr>
              <p:cNvPr id="91"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92"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93"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94"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95"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96"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97" name="组合 96"/>
          <p:cNvGrpSpPr/>
          <p:nvPr/>
        </p:nvGrpSpPr>
        <p:grpSpPr>
          <a:xfrm>
            <a:off x="2637185" y="2074636"/>
            <a:ext cx="499680" cy="570326"/>
            <a:chOff x="11866" y="4175"/>
            <a:chExt cx="3098" cy="3536"/>
          </a:xfrm>
        </p:grpSpPr>
        <p:grpSp>
          <p:nvGrpSpPr>
            <p:cNvPr id="98" name="组合 97"/>
            <p:cNvGrpSpPr/>
            <p:nvPr/>
          </p:nvGrpSpPr>
          <p:grpSpPr>
            <a:xfrm>
              <a:off x="13836" y="4175"/>
              <a:ext cx="1129" cy="3413"/>
              <a:chOff x="13928" y="8144"/>
              <a:chExt cx="1129" cy="3413"/>
            </a:xfrm>
          </p:grpSpPr>
          <p:sp>
            <p:nvSpPr>
              <p:cNvPr id="99"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00"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01"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16"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117"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23"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242" name="组合 241"/>
            <p:cNvGrpSpPr/>
            <p:nvPr/>
          </p:nvGrpSpPr>
          <p:grpSpPr>
            <a:xfrm>
              <a:off x="11866" y="4175"/>
              <a:ext cx="1715" cy="3536"/>
              <a:chOff x="11576" y="3714"/>
              <a:chExt cx="804" cy="1657"/>
            </a:xfrm>
          </p:grpSpPr>
          <p:sp>
            <p:nvSpPr>
              <p:cNvPr id="243"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44"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45"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47"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48"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49"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250" name="组合 249"/>
          <p:cNvGrpSpPr/>
          <p:nvPr/>
        </p:nvGrpSpPr>
        <p:grpSpPr>
          <a:xfrm>
            <a:off x="1198441" y="2728511"/>
            <a:ext cx="499680" cy="570326"/>
            <a:chOff x="11866" y="4175"/>
            <a:chExt cx="3098" cy="3536"/>
          </a:xfrm>
        </p:grpSpPr>
        <p:grpSp>
          <p:nvGrpSpPr>
            <p:cNvPr id="251" name="组合 250"/>
            <p:cNvGrpSpPr/>
            <p:nvPr/>
          </p:nvGrpSpPr>
          <p:grpSpPr>
            <a:xfrm>
              <a:off x="13836" y="4175"/>
              <a:ext cx="1129" cy="3413"/>
              <a:chOff x="13928" y="8144"/>
              <a:chExt cx="1129" cy="3413"/>
            </a:xfrm>
          </p:grpSpPr>
          <p:sp>
            <p:nvSpPr>
              <p:cNvPr id="252"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53"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54"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55"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56"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57"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258" name="组合 257"/>
            <p:cNvGrpSpPr/>
            <p:nvPr/>
          </p:nvGrpSpPr>
          <p:grpSpPr>
            <a:xfrm>
              <a:off x="11866" y="4175"/>
              <a:ext cx="1715" cy="3536"/>
              <a:chOff x="11576" y="3714"/>
              <a:chExt cx="804" cy="1657"/>
            </a:xfrm>
          </p:grpSpPr>
          <p:sp>
            <p:nvSpPr>
              <p:cNvPr id="259"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60"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61"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62"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63"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64"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265" name="组合 264"/>
          <p:cNvGrpSpPr/>
          <p:nvPr/>
        </p:nvGrpSpPr>
        <p:grpSpPr>
          <a:xfrm>
            <a:off x="1910978" y="2750285"/>
            <a:ext cx="499680" cy="570326"/>
            <a:chOff x="11866" y="4175"/>
            <a:chExt cx="3098" cy="3536"/>
          </a:xfrm>
        </p:grpSpPr>
        <p:grpSp>
          <p:nvGrpSpPr>
            <p:cNvPr id="266" name="组合 265"/>
            <p:cNvGrpSpPr/>
            <p:nvPr/>
          </p:nvGrpSpPr>
          <p:grpSpPr>
            <a:xfrm>
              <a:off x="13836" y="4175"/>
              <a:ext cx="1129" cy="3413"/>
              <a:chOff x="13928" y="8144"/>
              <a:chExt cx="1129" cy="3413"/>
            </a:xfrm>
          </p:grpSpPr>
          <p:sp>
            <p:nvSpPr>
              <p:cNvPr id="267"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68"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69"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70"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71"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272"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273" name="组合 272"/>
            <p:cNvGrpSpPr/>
            <p:nvPr/>
          </p:nvGrpSpPr>
          <p:grpSpPr>
            <a:xfrm>
              <a:off x="11866" y="4175"/>
              <a:ext cx="1715" cy="3536"/>
              <a:chOff x="11576" y="3714"/>
              <a:chExt cx="804" cy="1657"/>
            </a:xfrm>
          </p:grpSpPr>
          <p:sp>
            <p:nvSpPr>
              <p:cNvPr id="274"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75"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76"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292"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04"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05"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306" name="组合 305"/>
          <p:cNvGrpSpPr/>
          <p:nvPr/>
        </p:nvGrpSpPr>
        <p:grpSpPr>
          <a:xfrm>
            <a:off x="2637185" y="2734479"/>
            <a:ext cx="499680" cy="570326"/>
            <a:chOff x="11866" y="4175"/>
            <a:chExt cx="3098" cy="3536"/>
          </a:xfrm>
        </p:grpSpPr>
        <p:grpSp>
          <p:nvGrpSpPr>
            <p:cNvPr id="307" name="组合 306"/>
            <p:cNvGrpSpPr/>
            <p:nvPr/>
          </p:nvGrpSpPr>
          <p:grpSpPr>
            <a:xfrm>
              <a:off x="13836" y="4175"/>
              <a:ext cx="1129" cy="3413"/>
              <a:chOff x="13928" y="8144"/>
              <a:chExt cx="1129" cy="3413"/>
            </a:xfrm>
          </p:grpSpPr>
          <p:sp>
            <p:nvSpPr>
              <p:cNvPr id="308"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09"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10"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11"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12"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13"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314" name="组合 313"/>
            <p:cNvGrpSpPr/>
            <p:nvPr/>
          </p:nvGrpSpPr>
          <p:grpSpPr>
            <a:xfrm>
              <a:off x="11866" y="4175"/>
              <a:ext cx="1715" cy="3536"/>
              <a:chOff x="11576" y="3714"/>
              <a:chExt cx="804" cy="1657"/>
            </a:xfrm>
          </p:grpSpPr>
          <p:sp>
            <p:nvSpPr>
              <p:cNvPr id="315"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16"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17"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18"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19"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20"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grpSp>
        <p:nvGrpSpPr>
          <p:cNvPr id="322" name="组合 321"/>
          <p:cNvGrpSpPr/>
          <p:nvPr/>
        </p:nvGrpSpPr>
        <p:grpSpPr>
          <a:xfrm>
            <a:off x="6489389" y="2058346"/>
            <a:ext cx="499680" cy="570326"/>
            <a:chOff x="11866" y="4175"/>
            <a:chExt cx="3098" cy="3536"/>
          </a:xfrm>
        </p:grpSpPr>
        <p:grpSp>
          <p:nvGrpSpPr>
            <p:cNvPr id="323" name="组合 322"/>
            <p:cNvGrpSpPr/>
            <p:nvPr/>
          </p:nvGrpSpPr>
          <p:grpSpPr>
            <a:xfrm>
              <a:off x="13836" y="4175"/>
              <a:ext cx="1129" cy="3413"/>
              <a:chOff x="13928" y="8144"/>
              <a:chExt cx="1129" cy="3413"/>
            </a:xfrm>
          </p:grpSpPr>
          <p:sp>
            <p:nvSpPr>
              <p:cNvPr id="324" name="Freeform 66"/>
              <p:cNvSpPr/>
              <p:nvPr/>
            </p:nvSpPr>
            <p:spPr bwMode="auto">
              <a:xfrm>
                <a:off x="14173" y="8144"/>
                <a:ext cx="628" cy="628"/>
              </a:xfrm>
              <a:custGeom>
                <a:avLst/>
                <a:gdLst>
                  <a:gd name="T0" fmla="*/ 219 w 219"/>
                  <a:gd name="T1" fmla="*/ 109 h 219"/>
                  <a:gd name="T2" fmla="*/ 217 w 219"/>
                  <a:gd name="T3" fmla="*/ 132 h 219"/>
                  <a:gd name="T4" fmla="*/ 210 w 219"/>
                  <a:gd name="T5" fmla="*/ 152 h 219"/>
                  <a:gd name="T6" fmla="*/ 201 w 219"/>
                  <a:gd name="T7" fmla="*/ 171 h 219"/>
                  <a:gd name="T8" fmla="*/ 187 w 219"/>
                  <a:gd name="T9" fmla="*/ 188 h 219"/>
                  <a:gd name="T10" fmla="*/ 171 w 219"/>
                  <a:gd name="T11" fmla="*/ 201 h 219"/>
                  <a:gd name="T12" fmla="*/ 153 w 219"/>
                  <a:gd name="T13" fmla="*/ 211 h 219"/>
                  <a:gd name="T14" fmla="*/ 132 w 219"/>
                  <a:gd name="T15" fmla="*/ 217 h 219"/>
                  <a:gd name="T16" fmla="*/ 110 w 219"/>
                  <a:gd name="T17" fmla="*/ 219 h 219"/>
                  <a:gd name="T18" fmla="*/ 98 w 219"/>
                  <a:gd name="T19" fmla="*/ 219 h 219"/>
                  <a:gd name="T20" fmla="*/ 77 w 219"/>
                  <a:gd name="T21" fmla="*/ 214 h 219"/>
                  <a:gd name="T22" fmla="*/ 57 w 219"/>
                  <a:gd name="T23" fmla="*/ 206 h 219"/>
                  <a:gd name="T24" fmla="*/ 40 w 219"/>
                  <a:gd name="T25" fmla="*/ 194 h 219"/>
                  <a:gd name="T26" fmla="*/ 25 w 219"/>
                  <a:gd name="T27" fmla="*/ 180 h 219"/>
                  <a:gd name="T28" fmla="*/ 13 w 219"/>
                  <a:gd name="T29" fmla="*/ 162 h 219"/>
                  <a:gd name="T30" fmla="*/ 5 w 219"/>
                  <a:gd name="T31" fmla="*/ 142 h 219"/>
                  <a:gd name="T32" fmla="*/ 0 w 219"/>
                  <a:gd name="T33" fmla="*/ 121 h 219"/>
                  <a:gd name="T34" fmla="*/ 0 w 219"/>
                  <a:gd name="T35" fmla="*/ 109 h 219"/>
                  <a:gd name="T36" fmla="*/ 2 w 219"/>
                  <a:gd name="T37" fmla="*/ 87 h 219"/>
                  <a:gd name="T38" fmla="*/ 9 w 219"/>
                  <a:gd name="T39" fmla="*/ 66 h 219"/>
                  <a:gd name="T40" fmla="*/ 18 w 219"/>
                  <a:gd name="T41" fmla="*/ 48 h 219"/>
                  <a:gd name="T42" fmla="*/ 32 w 219"/>
                  <a:gd name="T43" fmla="*/ 32 h 219"/>
                  <a:gd name="T44" fmla="*/ 48 w 219"/>
                  <a:gd name="T45" fmla="*/ 19 h 219"/>
                  <a:gd name="T46" fmla="*/ 66 w 219"/>
                  <a:gd name="T47" fmla="*/ 9 h 219"/>
                  <a:gd name="T48" fmla="*/ 87 w 219"/>
                  <a:gd name="T49" fmla="*/ 2 h 219"/>
                  <a:gd name="T50" fmla="*/ 110 w 219"/>
                  <a:gd name="T51" fmla="*/ 0 h 219"/>
                  <a:gd name="T52" fmla="*/ 121 w 219"/>
                  <a:gd name="T53" fmla="*/ 1 h 219"/>
                  <a:gd name="T54" fmla="*/ 142 w 219"/>
                  <a:gd name="T55" fmla="*/ 5 h 219"/>
                  <a:gd name="T56" fmla="*/ 162 w 219"/>
                  <a:gd name="T57" fmla="*/ 13 h 219"/>
                  <a:gd name="T58" fmla="*/ 179 w 219"/>
                  <a:gd name="T59" fmla="*/ 24 h 219"/>
                  <a:gd name="T60" fmla="*/ 194 w 219"/>
                  <a:gd name="T61" fmla="*/ 40 h 219"/>
                  <a:gd name="T62" fmla="*/ 206 w 219"/>
                  <a:gd name="T63" fmla="*/ 57 h 219"/>
                  <a:gd name="T64" fmla="*/ 214 w 219"/>
                  <a:gd name="T65" fmla="*/ 77 h 219"/>
                  <a:gd name="T66" fmla="*/ 218 w 219"/>
                  <a:gd name="T67" fmla="*/ 99 h 219"/>
                  <a:gd name="T68" fmla="*/ 219 w 219"/>
                  <a:gd name="T69" fmla="*/ 10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19">
                    <a:moveTo>
                      <a:pt x="219" y="109"/>
                    </a:moveTo>
                    <a:lnTo>
                      <a:pt x="219" y="109"/>
                    </a:lnTo>
                    <a:lnTo>
                      <a:pt x="218" y="121"/>
                    </a:lnTo>
                    <a:lnTo>
                      <a:pt x="217" y="132"/>
                    </a:lnTo>
                    <a:lnTo>
                      <a:pt x="214" y="142"/>
                    </a:lnTo>
                    <a:lnTo>
                      <a:pt x="210" y="152"/>
                    </a:lnTo>
                    <a:lnTo>
                      <a:pt x="206" y="162"/>
                    </a:lnTo>
                    <a:lnTo>
                      <a:pt x="201" y="171"/>
                    </a:lnTo>
                    <a:lnTo>
                      <a:pt x="194" y="180"/>
                    </a:lnTo>
                    <a:lnTo>
                      <a:pt x="187" y="188"/>
                    </a:lnTo>
                    <a:lnTo>
                      <a:pt x="179" y="194"/>
                    </a:lnTo>
                    <a:lnTo>
                      <a:pt x="171" y="201"/>
                    </a:lnTo>
                    <a:lnTo>
                      <a:pt x="162" y="206"/>
                    </a:lnTo>
                    <a:lnTo>
                      <a:pt x="153" y="211"/>
                    </a:lnTo>
                    <a:lnTo>
                      <a:pt x="142" y="214"/>
                    </a:lnTo>
                    <a:lnTo>
                      <a:pt x="132" y="217"/>
                    </a:lnTo>
                    <a:lnTo>
                      <a:pt x="121" y="219"/>
                    </a:lnTo>
                    <a:lnTo>
                      <a:pt x="110" y="219"/>
                    </a:lnTo>
                    <a:lnTo>
                      <a:pt x="110" y="219"/>
                    </a:lnTo>
                    <a:lnTo>
                      <a:pt x="98" y="219"/>
                    </a:lnTo>
                    <a:lnTo>
                      <a:pt x="87" y="217"/>
                    </a:lnTo>
                    <a:lnTo>
                      <a:pt x="77" y="214"/>
                    </a:lnTo>
                    <a:lnTo>
                      <a:pt x="66" y="211"/>
                    </a:lnTo>
                    <a:lnTo>
                      <a:pt x="57" y="206"/>
                    </a:lnTo>
                    <a:lnTo>
                      <a:pt x="48" y="201"/>
                    </a:lnTo>
                    <a:lnTo>
                      <a:pt x="40" y="194"/>
                    </a:lnTo>
                    <a:lnTo>
                      <a:pt x="32" y="188"/>
                    </a:lnTo>
                    <a:lnTo>
                      <a:pt x="25" y="180"/>
                    </a:lnTo>
                    <a:lnTo>
                      <a:pt x="18" y="171"/>
                    </a:lnTo>
                    <a:lnTo>
                      <a:pt x="13" y="162"/>
                    </a:lnTo>
                    <a:lnTo>
                      <a:pt x="9" y="152"/>
                    </a:lnTo>
                    <a:lnTo>
                      <a:pt x="5" y="142"/>
                    </a:lnTo>
                    <a:lnTo>
                      <a:pt x="2" y="132"/>
                    </a:lnTo>
                    <a:lnTo>
                      <a:pt x="0" y="121"/>
                    </a:lnTo>
                    <a:lnTo>
                      <a:pt x="0" y="109"/>
                    </a:lnTo>
                    <a:lnTo>
                      <a:pt x="0" y="109"/>
                    </a:lnTo>
                    <a:lnTo>
                      <a:pt x="0" y="99"/>
                    </a:lnTo>
                    <a:lnTo>
                      <a:pt x="2" y="87"/>
                    </a:lnTo>
                    <a:lnTo>
                      <a:pt x="5" y="77"/>
                    </a:lnTo>
                    <a:lnTo>
                      <a:pt x="9" y="66"/>
                    </a:lnTo>
                    <a:lnTo>
                      <a:pt x="13" y="57"/>
                    </a:lnTo>
                    <a:lnTo>
                      <a:pt x="18" y="48"/>
                    </a:lnTo>
                    <a:lnTo>
                      <a:pt x="25" y="40"/>
                    </a:lnTo>
                    <a:lnTo>
                      <a:pt x="32" y="32"/>
                    </a:lnTo>
                    <a:lnTo>
                      <a:pt x="40" y="24"/>
                    </a:lnTo>
                    <a:lnTo>
                      <a:pt x="48" y="19"/>
                    </a:lnTo>
                    <a:lnTo>
                      <a:pt x="57" y="13"/>
                    </a:lnTo>
                    <a:lnTo>
                      <a:pt x="66" y="9"/>
                    </a:lnTo>
                    <a:lnTo>
                      <a:pt x="77" y="5"/>
                    </a:lnTo>
                    <a:lnTo>
                      <a:pt x="87" y="2"/>
                    </a:lnTo>
                    <a:lnTo>
                      <a:pt x="98" y="1"/>
                    </a:lnTo>
                    <a:lnTo>
                      <a:pt x="110" y="0"/>
                    </a:lnTo>
                    <a:lnTo>
                      <a:pt x="110" y="0"/>
                    </a:lnTo>
                    <a:lnTo>
                      <a:pt x="121" y="1"/>
                    </a:lnTo>
                    <a:lnTo>
                      <a:pt x="132" y="2"/>
                    </a:lnTo>
                    <a:lnTo>
                      <a:pt x="142" y="5"/>
                    </a:lnTo>
                    <a:lnTo>
                      <a:pt x="153" y="9"/>
                    </a:lnTo>
                    <a:lnTo>
                      <a:pt x="162" y="13"/>
                    </a:lnTo>
                    <a:lnTo>
                      <a:pt x="171" y="19"/>
                    </a:lnTo>
                    <a:lnTo>
                      <a:pt x="179" y="24"/>
                    </a:lnTo>
                    <a:lnTo>
                      <a:pt x="187" y="32"/>
                    </a:lnTo>
                    <a:lnTo>
                      <a:pt x="194" y="40"/>
                    </a:lnTo>
                    <a:lnTo>
                      <a:pt x="201" y="48"/>
                    </a:lnTo>
                    <a:lnTo>
                      <a:pt x="206" y="57"/>
                    </a:lnTo>
                    <a:lnTo>
                      <a:pt x="210" y="66"/>
                    </a:lnTo>
                    <a:lnTo>
                      <a:pt x="214" y="77"/>
                    </a:lnTo>
                    <a:lnTo>
                      <a:pt x="217" y="87"/>
                    </a:lnTo>
                    <a:lnTo>
                      <a:pt x="218" y="99"/>
                    </a:lnTo>
                    <a:lnTo>
                      <a:pt x="219" y="109"/>
                    </a:lnTo>
                    <a:lnTo>
                      <a:pt x="219" y="109"/>
                    </a:lnTo>
                    <a:close/>
                  </a:path>
                </a:pathLst>
              </a:custGeom>
              <a:solidFill>
                <a:srgbClr val="F5BD1B"/>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25" name="Rectangle 67"/>
              <p:cNvSpPr>
                <a:spLocks noChangeArrowheads="1"/>
              </p:cNvSpPr>
              <p:nvPr/>
            </p:nvSpPr>
            <p:spPr bwMode="auto">
              <a:xfrm>
                <a:off x="14168" y="8880"/>
                <a:ext cx="651" cy="1341"/>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26" name="Rectangle 68"/>
              <p:cNvSpPr>
                <a:spLocks noChangeArrowheads="1"/>
              </p:cNvSpPr>
              <p:nvPr/>
            </p:nvSpPr>
            <p:spPr bwMode="auto">
              <a:xfrm>
                <a:off x="14202"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27" name="Rectangle 69"/>
              <p:cNvSpPr>
                <a:spLocks noChangeArrowheads="1"/>
              </p:cNvSpPr>
              <p:nvPr/>
            </p:nvSpPr>
            <p:spPr bwMode="auto">
              <a:xfrm>
                <a:off x="14544" y="10307"/>
                <a:ext cx="257" cy="1250"/>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28" name="Rectangle 70"/>
              <p:cNvSpPr>
                <a:spLocks noChangeArrowheads="1"/>
              </p:cNvSpPr>
              <p:nvPr/>
            </p:nvSpPr>
            <p:spPr bwMode="auto">
              <a:xfrm>
                <a:off x="13928" y="8880"/>
                <a:ext cx="177"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sp>
            <p:nvSpPr>
              <p:cNvPr id="329" name="Rectangle 71"/>
              <p:cNvSpPr>
                <a:spLocks noChangeArrowheads="1"/>
              </p:cNvSpPr>
              <p:nvPr/>
            </p:nvSpPr>
            <p:spPr bwMode="auto">
              <a:xfrm>
                <a:off x="14875" y="8880"/>
                <a:ext cx="183" cy="1136"/>
              </a:xfrm>
              <a:prstGeom prst="rect">
                <a:avLst/>
              </a:prstGeom>
              <a:solidFill>
                <a:srgbClr val="F5BD1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458">
                  <a:solidFill>
                    <a:prstClr val="black"/>
                  </a:solidFill>
                </a:endParaRPr>
              </a:p>
            </p:txBody>
          </p:sp>
        </p:grpSp>
        <p:grpSp>
          <p:nvGrpSpPr>
            <p:cNvPr id="330" name="组合 329"/>
            <p:cNvGrpSpPr/>
            <p:nvPr/>
          </p:nvGrpSpPr>
          <p:grpSpPr>
            <a:xfrm>
              <a:off x="11866" y="4175"/>
              <a:ext cx="1715" cy="3536"/>
              <a:chOff x="11576" y="3714"/>
              <a:chExt cx="804" cy="1657"/>
            </a:xfrm>
          </p:grpSpPr>
          <p:sp>
            <p:nvSpPr>
              <p:cNvPr id="331" name="Freeform 30"/>
              <p:cNvSpPr/>
              <p:nvPr/>
            </p:nvSpPr>
            <p:spPr bwMode="auto">
              <a:xfrm>
                <a:off x="11831" y="3714"/>
                <a:ext cx="305" cy="305"/>
              </a:xfrm>
              <a:custGeom>
                <a:avLst/>
                <a:gdLst>
                  <a:gd name="T0" fmla="*/ 219 w 219"/>
                  <a:gd name="T1" fmla="*/ 110 h 220"/>
                  <a:gd name="T2" fmla="*/ 216 w 219"/>
                  <a:gd name="T3" fmla="*/ 132 h 220"/>
                  <a:gd name="T4" fmla="*/ 210 w 219"/>
                  <a:gd name="T5" fmla="*/ 153 h 220"/>
                  <a:gd name="T6" fmla="*/ 199 w 219"/>
                  <a:gd name="T7" fmla="*/ 171 h 220"/>
                  <a:gd name="T8" fmla="*/ 186 w 219"/>
                  <a:gd name="T9" fmla="*/ 187 h 220"/>
                  <a:gd name="T10" fmla="*/ 171 w 219"/>
                  <a:gd name="T11" fmla="*/ 201 h 220"/>
                  <a:gd name="T12" fmla="*/ 151 w 219"/>
                  <a:gd name="T13" fmla="*/ 210 h 220"/>
                  <a:gd name="T14" fmla="*/ 132 w 219"/>
                  <a:gd name="T15" fmla="*/ 217 h 220"/>
                  <a:gd name="T16" fmla="*/ 109 w 219"/>
                  <a:gd name="T17" fmla="*/ 220 h 220"/>
                  <a:gd name="T18" fmla="*/ 98 w 219"/>
                  <a:gd name="T19" fmla="*/ 220 h 220"/>
                  <a:gd name="T20" fmla="*/ 77 w 219"/>
                  <a:gd name="T21" fmla="*/ 214 h 220"/>
                  <a:gd name="T22" fmla="*/ 57 w 219"/>
                  <a:gd name="T23" fmla="*/ 207 h 220"/>
                  <a:gd name="T24" fmla="*/ 39 w 219"/>
                  <a:gd name="T25" fmla="*/ 195 h 220"/>
                  <a:gd name="T26" fmla="*/ 24 w 219"/>
                  <a:gd name="T27" fmla="*/ 180 h 220"/>
                  <a:gd name="T28" fmla="*/ 13 w 219"/>
                  <a:gd name="T29" fmla="*/ 162 h 220"/>
                  <a:gd name="T30" fmla="*/ 4 w 219"/>
                  <a:gd name="T31" fmla="*/ 143 h 220"/>
                  <a:gd name="T32" fmla="*/ 0 w 219"/>
                  <a:gd name="T33" fmla="*/ 122 h 220"/>
                  <a:gd name="T34" fmla="*/ 0 w 219"/>
                  <a:gd name="T35" fmla="*/ 110 h 220"/>
                  <a:gd name="T36" fmla="*/ 1 w 219"/>
                  <a:gd name="T37" fmla="*/ 88 h 220"/>
                  <a:gd name="T38" fmla="*/ 7 w 219"/>
                  <a:gd name="T39" fmla="*/ 67 h 220"/>
                  <a:gd name="T40" fmla="*/ 18 w 219"/>
                  <a:gd name="T41" fmla="*/ 48 h 220"/>
                  <a:gd name="T42" fmla="*/ 31 w 219"/>
                  <a:gd name="T43" fmla="*/ 33 h 220"/>
                  <a:gd name="T44" fmla="*/ 48 w 219"/>
                  <a:gd name="T45" fmla="*/ 18 h 220"/>
                  <a:gd name="T46" fmla="*/ 66 w 219"/>
                  <a:gd name="T47" fmla="*/ 9 h 220"/>
                  <a:gd name="T48" fmla="*/ 87 w 219"/>
                  <a:gd name="T49" fmla="*/ 3 h 220"/>
                  <a:gd name="T50" fmla="*/ 109 w 219"/>
                  <a:gd name="T51" fmla="*/ 0 h 220"/>
                  <a:gd name="T52" fmla="*/ 120 w 219"/>
                  <a:gd name="T53" fmla="*/ 1 h 220"/>
                  <a:gd name="T54" fmla="*/ 142 w 219"/>
                  <a:gd name="T55" fmla="*/ 5 h 220"/>
                  <a:gd name="T56" fmla="*/ 162 w 219"/>
                  <a:gd name="T57" fmla="*/ 13 h 220"/>
                  <a:gd name="T58" fmla="*/ 179 w 219"/>
                  <a:gd name="T59" fmla="*/ 25 h 220"/>
                  <a:gd name="T60" fmla="*/ 193 w 219"/>
                  <a:gd name="T61" fmla="*/ 41 h 220"/>
                  <a:gd name="T62" fmla="*/ 205 w 219"/>
                  <a:gd name="T63" fmla="*/ 58 h 220"/>
                  <a:gd name="T64" fmla="*/ 214 w 219"/>
                  <a:gd name="T65" fmla="*/ 77 h 220"/>
                  <a:gd name="T66" fmla="*/ 218 w 219"/>
                  <a:gd name="T67" fmla="*/ 99 h 220"/>
                  <a:gd name="T68" fmla="*/ 219 w 219"/>
                  <a:gd name="T69" fmla="*/ 1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220">
                    <a:moveTo>
                      <a:pt x="219" y="110"/>
                    </a:moveTo>
                    <a:lnTo>
                      <a:pt x="219" y="110"/>
                    </a:lnTo>
                    <a:lnTo>
                      <a:pt x="218" y="122"/>
                    </a:lnTo>
                    <a:lnTo>
                      <a:pt x="216" y="132"/>
                    </a:lnTo>
                    <a:lnTo>
                      <a:pt x="214" y="143"/>
                    </a:lnTo>
                    <a:lnTo>
                      <a:pt x="210" y="153"/>
                    </a:lnTo>
                    <a:lnTo>
                      <a:pt x="205" y="162"/>
                    </a:lnTo>
                    <a:lnTo>
                      <a:pt x="199" y="171"/>
                    </a:lnTo>
                    <a:lnTo>
                      <a:pt x="193" y="180"/>
                    </a:lnTo>
                    <a:lnTo>
                      <a:pt x="186" y="187"/>
                    </a:lnTo>
                    <a:lnTo>
                      <a:pt x="179" y="195"/>
                    </a:lnTo>
                    <a:lnTo>
                      <a:pt x="171" y="201"/>
                    </a:lnTo>
                    <a:lnTo>
                      <a:pt x="162" y="207"/>
                    </a:lnTo>
                    <a:lnTo>
                      <a:pt x="151" y="210"/>
                    </a:lnTo>
                    <a:lnTo>
                      <a:pt x="142" y="214"/>
                    </a:lnTo>
                    <a:lnTo>
                      <a:pt x="132" y="217"/>
                    </a:lnTo>
                    <a:lnTo>
                      <a:pt x="120" y="220"/>
                    </a:lnTo>
                    <a:lnTo>
                      <a:pt x="109" y="220"/>
                    </a:lnTo>
                    <a:lnTo>
                      <a:pt x="109" y="220"/>
                    </a:lnTo>
                    <a:lnTo>
                      <a:pt x="98" y="220"/>
                    </a:lnTo>
                    <a:lnTo>
                      <a:pt x="87" y="217"/>
                    </a:lnTo>
                    <a:lnTo>
                      <a:pt x="77" y="214"/>
                    </a:lnTo>
                    <a:lnTo>
                      <a:pt x="66" y="210"/>
                    </a:lnTo>
                    <a:lnTo>
                      <a:pt x="57" y="207"/>
                    </a:lnTo>
                    <a:lnTo>
                      <a:pt x="48" y="201"/>
                    </a:lnTo>
                    <a:lnTo>
                      <a:pt x="39" y="195"/>
                    </a:lnTo>
                    <a:lnTo>
                      <a:pt x="31" y="187"/>
                    </a:lnTo>
                    <a:lnTo>
                      <a:pt x="24" y="180"/>
                    </a:lnTo>
                    <a:lnTo>
                      <a:pt x="18" y="171"/>
                    </a:lnTo>
                    <a:lnTo>
                      <a:pt x="13" y="162"/>
                    </a:lnTo>
                    <a:lnTo>
                      <a:pt x="7" y="153"/>
                    </a:lnTo>
                    <a:lnTo>
                      <a:pt x="4" y="143"/>
                    </a:lnTo>
                    <a:lnTo>
                      <a:pt x="1" y="132"/>
                    </a:lnTo>
                    <a:lnTo>
                      <a:pt x="0" y="122"/>
                    </a:lnTo>
                    <a:lnTo>
                      <a:pt x="0" y="110"/>
                    </a:lnTo>
                    <a:lnTo>
                      <a:pt x="0" y="110"/>
                    </a:lnTo>
                    <a:lnTo>
                      <a:pt x="0" y="99"/>
                    </a:lnTo>
                    <a:lnTo>
                      <a:pt x="1" y="88"/>
                    </a:lnTo>
                    <a:lnTo>
                      <a:pt x="4" y="77"/>
                    </a:lnTo>
                    <a:lnTo>
                      <a:pt x="7" y="67"/>
                    </a:lnTo>
                    <a:lnTo>
                      <a:pt x="13" y="58"/>
                    </a:lnTo>
                    <a:lnTo>
                      <a:pt x="18" y="48"/>
                    </a:lnTo>
                    <a:lnTo>
                      <a:pt x="24" y="41"/>
                    </a:lnTo>
                    <a:lnTo>
                      <a:pt x="31" y="33"/>
                    </a:lnTo>
                    <a:lnTo>
                      <a:pt x="39" y="25"/>
                    </a:lnTo>
                    <a:lnTo>
                      <a:pt x="48" y="18"/>
                    </a:lnTo>
                    <a:lnTo>
                      <a:pt x="57" y="13"/>
                    </a:lnTo>
                    <a:lnTo>
                      <a:pt x="66" y="9"/>
                    </a:lnTo>
                    <a:lnTo>
                      <a:pt x="77" y="5"/>
                    </a:lnTo>
                    <a:lnTo>
                      <a:pt x="87" y="3"/>
                    </a:lnTo>
                    <a:lnTo>
                      <a:pt x="98" y="1"/>
                    </a:lnTo>
                    <a:lnTo>
                      <a:pt x="109" y="0"/>
                    </a:lnTo>
                    <a:lnTo>
                      <a:pt x="109" y="0"/>
                    </a:lnTo>
                    <a:lnTo>
                      <a:pt x="120" y="1"/>
                    </a:lnTo>
                    <a:lnTo>
                      <a:pt x="132" y="3"/>
                    </a:lnTo>
                    <a:lnTo>
                      <a:pt x="142" y="5"/>
                    </a:lnTo>
                    <a:lnTo>
                      <a:pt x="151" y="9"/>
                    </a:lnTo>
                    <a:lnTo>
                      <a:pt x="162" y="13"/>
                    </a:lnTo>
                    <a:lnTo>
                      <a:pt x="171" y="18"/>
                    </a:lnTo>
                    <a:lnTo>
                      <a:pt x="179" y="25"/>
                    </a:lnTo>
                    <a:lnTo>
                      <a:pt x="186" y="33"/>
                    </a:lnTo>
                    <a:lnTo>
                      <a:pt x="193" y="41"/>
                    </a:lnTo>
                    <a:lnTo>
                      <a:pt x="199" y="48"/>
                    </a:lnTo>
                    <a:lnTo>
                      <a:pt x="205" y="58"/>
                    </a:lnTo>
                    <a:lnTo>
                      <a:pt x="210" y="67"/>
                    </a:lnTo>
                    <a:lnTo>
                      <a:pt x="214" y="77"/>
                    </a:lnTo>
                    <a:lnTo>
                      <a:pt x="216" y="88"/>
                    </a:lnTo>
                    <a:lnTo>
                      <a:pt x="218" y="99"/>
                    </a:lnTo>
                    <a:lnTo>
                      <a:pt x="219" y="110"/>
                    </a:lnTo>
                    <a:lnTo>
                      <a:pt x="219" y="11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32" name="Freeform 31"/>
              <p:cNvSpPr/>
              <p:nvPr/>
            </p:nvSpPr>
            <p:spPr bwMode="auto">
              <a:xfrm>
                <a:off x="11684" y="4072"/>
                <a:ext cx="611" cy="689"/>
              </a:xfrm>
              <a:custGeom>
                <a:avLst/>
                <a:gdLst>
                  <a:gd name="T0" fmla="*/ 533 w 533"/>
                  <a:gd name="T1" fmla="*/ 600 h 600"/>
                  <a:gd name="T2" fmla="*/ 0 w 533"/>
                  <a:gd name="T3" fmla="*/ 600 h 600"/>
                  <a:gd name="T4" fmla="*/ 158 w 533"/>
                  <a:gd name="T5" fmla="*/ 0 h 600"/>
                  <a:gd name="T6" fmla="*/ 384 w 533"/>
                  <a:gd name="T7" fmla="*/ 0 h 600"/>
                  <a:gd name="T8" fmla="*/ 533 w 533"/>
                  <a:gd name="T9" fmla="*/ 600 h 600"/>
                </a:gdLst>
                <a:ahLst/>
                <a:cxnLst>
                  <a:cxn ang="0">
                    <a:pos x="T0" y="T1"/>
                  </a:cxn>
                  <a:cxn ang="0">
                    <a:pos x="T2" y="T3"/>
                  </a:cxn>
                  <a:cxn ang="0">
                    <a:pos x="T4" y="T5"/>
                  </a:cxn>
                  <a:cxn ang="0">
                    <a:pos x="T6" y="T7"/>
                  </a:cxn>
                  <a:cxn ang="0">
                    <a:pos x="T8" y="T9"/>
                  </a:cxn>
                </a:cxnLst>
                <a:rect l="0" t="0" r="r" b="b"/>
                <a:pathLst>
                  <a:path w="533" h="600">
                    <a:moveTo>
                      <a:pt x="533" y="600"/>
                    </a:moveTo>
                    <a:lnTo>
                      <a:pt x="0" y="600"/>
                    </a:lnTo>
                    <a:lnTo>
                      <a:pt x="158" y="0"/>
                    </a:lnTo>
                    <a:lnTo>
                      <a:pt x="384" y="0"/>
                    </a:lnTo>
                    <a:lnTo>
                      <a:pt x="533" y="6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33" name="Rectangle 32"/>
              <p:cNvSpPr>
                <a:spLocks noChangeArrowheads="1"/>
              </p:cNvSpPr>
              <p:nvPr/>
            </p:nvSpPr>
            <p:spPr bwMode="auto">
              <a:xfrm>
                <a:off x="11845"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34" name="Rectangle 33"/>
              <p:cNvSpPr>
                <a:spLocks noChangeArrowheads="1"/>
              </p:cNvSpPr>
              <p:nvPr/>
            </p:nvSpPr>
            <p:spPr bwMode="auto">
              <a:xfrm>
                <a:off x="12008" y="4767"/>
                <a:ext cx="127" cy="604"/>
              </a:xfrm>
              <a:prstGeom prst="rect">
                <a:avLst/>
              </a:prstGeom>
              <a:solidFill>
                <a:srgbClr val="E26A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35" name="Freeform 34"/>
              <p:cNvSpPr/>
              <p:nvPr/>
            </p:nvSpPr>
            <p:spPr bwMode="auto">
              <a:xfrm>
                <a:off x="11576" y="4049"/>
                <a:ext cx="236" cy="554"/>
              </a:xfrm>
              <a:custGeom>
                <a:avLst/>
                <a:gdLst>
                  <a:gd name="T0" fmla="*/ 61 w 170"/>
                  <a:gd name="T1" fmla="*/ 400 h 400"/>
                  <a:gd name="T2" fmla="*/ 0 w 170"/>
                  <a:gd name="T3" fmla="*/ 383 h 400"/>
                  <a:gd name="T4" fmla="*/ 110 w 170"/>
                  <a:gd name="T5" fmla="*/ 0 h 400"/>
                  <a:gd name="T6" fmla="*/ 170 w 170"/>
                  <a:gd name="T7" fmla="*/ 18 h 400"/>
                  <a:gd name="T8" fmla="*/ 61 w 170"/>
                  <a:gd name="T9" fmla="*/ 400 h 400"/>
                </a:gdLst>
                <a:ahLst/>
                <a:cxnLst>
                  <a:cxn ang="0">
                    <a:pos x="T0" y="T1"/>
                  </a:cxn>
                  <a:cxn ang="0">
                    <a:pos x="T2" y="T3"/>
                  </a:cxn>
                  <a:cxn ang="0">
                    <a:pos x="T4" y="T5"/>
                  </a:cxn>
                  <a:cxn ang="0">
                    <a:pos x="T6" y="T7"/>
                  </a:cxn>
                  <a:cxn ang="0">
                    <a:pos x="T8" y="T9"/>
                  </a:cxn>
                </a:cxnLst>
                <a:rect l="0" t="0" r="r" b="b"/>
                <a:pathLst>
                  <a:path w="170" h="400">
                    <a:moveTo>
                      <a:pt x="61" y="400"/>
                    </a:moveTo>
                    <a:lnTo>
                      <a:pt x="0" y="383"/>
                    </a:lnTo>
                    <a:lnTo>
                      <a:pt x="110" y="0"/>
                    </a:lnTo>
                    <a:lnTo>
                      <a:pt x="170" y="18"/>
                    </a:lnTo>
                    <a:lnTo>
                      <a:pt x="61" y="400"/>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sp>
            <p:nvSpPr>
              <p:cNvPr id="336" name="Freeform 35"/>
              <p:cNvSpPr/>
              <p:nvPr/>
            </p:nvSpPr>
            <p:spPr bwMode="auto">
              <a:xfrm>
                <a:off x="12158" y="4047"/>
                <a:ext cx="222" cy="554"/>
              </a:xfrm>
              <a:custGeom>
                <a:avLst/>
                <a:gdLst>
                  <a:gd name="T0" fmla="*/ 159 w 159"/>
                  <a:gd name="T1" fmla="*/ 384 h 399"/>
                  <a:gd name="T2" fmla="*/ 98 w 159"/>
                  <a:gd name="T3" fmla="*/ 399 h 399"/>
                  <a:gd name="T4" fmla="*/ 0 w 159"/>
                  <a:gd name="T5" fmla="*/ 15 h 399"/>
                  <a:gd name="T6" fmla="*/ 60 w 159"/>
                  <a:gd name="T7" fmla="*/ 0 h 399"/>
                  <a:gd name="T8" fmla="*/ 159 w 159"/>
                  <a:gd name="T9" fmla="*/ 384 h 399"/>
                </a:gdLst>
                <a:ahLst/>
                <a:cxnLst>
                  <a:cxn ang="0">
                    <a:pos x="T0" y="T1"/>
                  </a:cxn>
                  <a:cxn ang="0">
                    <a:pos x="T2" y="T3"/>
                  </a:cxn>
                  <a:cxn ang="0">
                    <a:pos x="T4" y="T5"/>
                  </a:cxn>
                  <a:cxn ang="0">
                    <a:pos x="T6" y="T7"/>
                  </a:cxn>
                  <a:cxn ang="0">
                    <a:pos x="T8" y="T9"/>
                  </a:cxn>
                </a:cxnLst>
                <a:rect l="0" t="0" r="r" b="b"/>
                <a:pathLst>
                  <a:path w="159" h="399">
                    <a:moveTo>
                      <a:pt x="159" y="384"/>
                    </a:moveTo>
                    <a:lnTo>
                      <a:pt x="98" y="399"/>
                    </a:lnTo>
                    <a:lnTo>
                      <a:pt x="0" y="15"/>
                    </a:lnTo>
                    <a:lnTo>
                      <a:pt x="60" y="0"/>
                    </a:lnTo>
                    <a:lnTo>
                      <a:pt x="159" y="384"/>
                    </a:lnTo>
                    <a:close/>
                  </a:path>
                </a:pathLst>
              </a:custGeom>
              <a:solidFill>
                <a:srgbClr val="E26A69"/>
              </a:solidFill>
              <a:ln>
                <a:noFill/>
              </a:ln>
              <a:extLst>
                <a:ext uri="{91240B29-F687-4F45-9708-019B960494DF}">
                  <a14:hiddenLine xmlns:a14="http://schemas.microsoft.com/office/drawing/2010/main" w="9525">
                    <a:solidFill>
                      <a:srgbClr val="000000"/>
                    </a:solidFill>
                    <a:round/>
                  </a14:hiddenLine>
                </a:ext>
              </a:extLst>
            </p:spPr>
            <p:txBody>
              <a:bodyPr vert="horz" wrap="square" lIns="23226" tIns="11613" rIns="23226" bIns="11613" numCol="1" anchor="t" anchorCtr="0" compatLnSpc="1"/>
              <a:lstStyle/>
              <a:p>
                <a:endParaRPr lang="zh-CN" altLang="en-US" sz="458">
                  <a:solidFill>
                    <a:prstClr val="black"/>
                  </a:solidFill>
                </a:endParaRPr>
              </a:p>
            </p:txBody>
          </p:sp>
        </p:grpSp>
      </p:grpSp>
      <p:sp>
        <p:nvSpPr>
          <p:cNvPr id="2" name="文本框 1">
            <a:extLst>
              <a:ext uri="{FF2B5EF4-FFF2-40B4-BE49-F238E27FC236}">
                <a16:creationId xmlns:a16="http://schemas.microsoft.com/office/drawing/2014/main" xmlns="" id="{10178873-3545-4BD4-9315-9889BFA4BA3F}"/>
              </a:ext>
            </a:extLst>
          </p:cNvPr>
          <p:cNvSpPr txBox="1"/>
          <p:nvPr/>
        </p:nvSpPr>
        <p:spPr>
          <a:xfrm>
            <a:off x="1395280" y="4105678"/>
            <a:ext cx="6732905" cy="461665"/>
          </a:xfrm>
          <a:prstGeom prst="rect">
            <a:avLst/>
          </a:prstGeom>
          <a:noFill/>
        </p:spPr>
        <p:txBody>
          <a:bodyPr wrap="square" rtlCol="0">
            <a:spAutoFit/>
          </a:bodyPr>
          <a:lstStyle/>
          <a:p>
            <a:pPr algn="ctr"/>
            <a:r>
              <a:rPr lang="zh-CN" altLang="en-US" sz="2400" dirty="0">
                <a:solidFill>
                  <a:srgbClr val="FFFFFF"/>
                </a:solidFill>
                <a:latin typeface="微软雅黑" panose="020B0503020204020204" pitchFamily="34" charset="-122"/>
                <a:ea typeface="微软雅黑" panose="020B0503020204020204" pitchFamily="34" charset="-122"/>
              </a:rPr>
              <a:t>怎么</a:t>
            </a:r>
            <a:r>
              <a:rPr lang="zh-CN" altLang="en-US" sz="2400" dirty="0">
                <a:solidFill>
                  <a:schemeClr val="tx2">
                    <a:lumMod val="50000"/>
                    <a:lumOff val="50000"/>
                  </a:schemeClr>
                </a:solidFill>
                <a:latin typeface="微软雅黑" panose="020B0503020204020204" pitchFamily="34" charset="-122"/>
                <a:ea typeface="微软雅黑" panose="020B0503020204020204" pitchFamily="34" charset="-122"/>
              </a:rPr>
              <a:t>选</a:t>
            </a:r>
            <a:r>
              <a:rPr lang="zh-CN" altLang="en-US" sz="2400" dirty="0">
                <a:solidFill>
                  <a:srgbClr val="FFFFFF"/>
                </a:solidFill>
                <a:latin typeface="微软雅黑" panose="020B0503020204020204" pitchFamily="34" charset="-122"/>
                <a:ea typeface="微软雅黑" panose="020B0503020204020204" pitchFamily="34" charset="-122"/>
              </a:rPr>
              <a:t>科   怎么</a:t>
            </a:r>
            <a:r>
              <a:rPr lang="zh-CN" altLang="en-US" sz="2400" dirty="0">
                <a:solidFill>
                  <a:schemeClr val="tx2">
                    <a:lumMod val="50000"/>
                    <a:lumOff val="50000"/>
                  </a:schemeClr>
                </a:solidFill>
                <a:latin typeface="微软雅黑" panose="020B0503020204020204" pitchFamily="34" charset="-122"/>
                <a:ea typeface="微软雅黑" panose="020B0503020204020204" pitchFamily="34" charset="-122"/>
              </a:rPr>
              <a:t>排</a:t>
            </a:r>
            <a:r>
              <a:rPr lang="zh-CN" altLang="en-US" sz="2400" dirty="0">
                <a:solidFill>
                  <a:srgbClr val="FFFFFF"/>
                </a:solidFill>
                <a:latin typeface="微软雅黑" panose="020B0503020204020204" pitchFamily="34" charset="-122"/>
                <a:ea typeface="微软雅黑" panose="020B0503020204020204" pitchFamily="34" charset="-122"/>
              </a:rPr>
              <a:t>课   怎么</a:t>
            </a:r>
            <a:r>
              <a:rPr lang="zh-CN" altLang="en-US" sz="2400" dirty="0">
                <a:solidFill>
                  <a:schemeClr val="tx2">
                    <a:lumMod val="50000"/>
                    <a:lumOff val="50000"/>
                  </a:schemeClr>
                </a:solidFill>
                <a:latin typeface="微软雅黑" panose="020B0503020204020204" pitchFamily="34" charset="-122"/>
                <a:ea typeface="微软雅黑" panose="020B0503020204020204" pitchFamily="34" charset="-122"/>
              </a:rPr>
              <a:t>管</a:t>
            </a:r>
            <a:r>
              <a:rPr lang="zh-CN" altLang="en-US" sz="2400" dirty="0">
                <a:solidFill>
                  <a:srgbClr val="FFFFFF"/>
                </a:solidFill>
                <a:latin typeface="微软雅黑" panose="020B0503020204020204" pitchFamily="34" charset="-122"/>
                <a:ea typeface="微软雅黑" panose="020B0503020204020204" pitchFamily="34" charset="-122"/>
              </a:rPr>
              <a:t>理   怎么</a:t>
            </a:r>
            <a:r>
              <a:rPr lang="zh-CN" altLang="en-US" sz="2400" dirty="0">
                <a:solidFill>
                  <a:schemeClr val="tx2">
                    <a:lumMod val="50000"/>
                    <a:lumOff val="50000"/>
                  </a:schemeClr>
                </a:solidFill>
                <a:latin typeface="微软雅黑" panose="020B0503020204020204" pitchFamily="34" charset="-122"/>
                <a:ea typeface="微软雅黑" panose="020B0503020204020204" pitchFamily="34" charset="-122"/>
              </a:rPr>
              <a:t>评</a:t>
            </a:r>
            <a:r>
              <a:rPr lang="zh-CN" altLang="en-US" sz="2400" dirty="0">
                <a:solidFill>
                  <a:srgbClr val="FFFFFF"/>
                </a:solidFill>
                <a:latin typeface="微软雅黑" panose="020B0503020204020204" pitchFamily="34" charset="-122"/>
                <a:ea typeface="微软雅黑" panose="020B0503020204020204" pitchFamily="34" charset="-122"/>
              </a:rPr>
              <a:t>价  </a:t>
            </a:r>
          </a:p>
        </p:txBody>
      </p:sp>
    </p:spTree>
    <p:extLst>
      <p:ext uri="{BB962C8B-B14F-4D97-AF65-F5344CB8AC3E}">
        <p14:creationId xmlns:p14="http://schemas.microsoft.com/office/powerpoint/2010/main" val="191864519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
                                        <p:tgtEl>
                                          <p:spTgt spid="2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5"/>
                                        </p:tgtEl>
                                        <p:attrNameLst>
                                          <p:attrName>style.visibility</p:attrName>
                                        </p:attrNameLst>
                                      </p:cBhvr>
                                      <p:to>
                                        <p:strVal val="visible"/>
                                      </p:to>
                                    </p:set>
                                    <p:animEffect transition="in" filter="fade">
                                      <p:cBhvr>
                                        <p:cTn id="11" dur="500"/>
                                        <p:tgtEl>
                                          <p:spTgt spid="225"/>
                                        </p:tgtEl>
                                      </p:cBhvr>
                                    </p:animEffect>
                                  </p:childTnLst>
                                </p:cTn>
                              </p:par>
                            </p:childTnLst>
                          </p:cTn>
                        </p:par>
                        <p:par>
                          <p:cTn id="12" fill="hold">
                            <p:stCondLst>
                              <p:cond delay="1000"/>
                            </p:stCondLst>
                            <p:childTnLst>
                              <p:par>
                                <p:cTn id="13" presetID="21" presetClass="entr" presetSubtype="1" fill="hold" grpId="0" nodeType="afterEffect">
                                  <p:stCondLst>
                                    <p:cond delay="0"/>
                                  </p:stCondLst>
                                  <p:childTnLst>
                                    <p:set>
                                      <p:cBhvr>
                                        <p:cTn id="14" dur="1" fill="hold">
                                          <p:stCondLst>
                                            <p:cond delay="0"/>
                                          </p:stCondLst>
                                        </p:cTn>
                                        <p:tgtEl>
                                          <p:spTgt spid="4316"/>
                                        </p:tgtEl>
                                        <p:attrNameLst>
                                          <p:attrName>style.visibility</p:attrName>
                                        </p:attrNameLst>
                                      </p:cBhvr>
                                      <p:to>
                                        <p:strVal val="visible"/>
                                      </p:to>
                                    </p:set>
                                    <p:animEffect transition="in" filter="wheel(1)">
                                      <p:cBhvr>
                                        <p:cTn id="15" dur="1000"/>
                                        <p:tgtEl>
                                          <p:spTgt spid="4316"/>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41"/>
                                        </p:tgtEl>
                                        <p:attrNameLst>
                                          <p:attrName>style.visibility</p:attrName>
                                        </p:attrNameLst>
                                      </p:cBhvr>
                                      <p:to>
                                        <p:strVal val="visible"/>
                                      </p:to>
                                    </p:set>
                                    <p:animEffect transition="in" filter="fade">
                                      <p:cBhvr>
                                        <p:cTn id="19" dur="500"/>
                                        <p:tgtEl>
                                          <p:spTgt spid="24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127"/>
                                        </p:tgtEl>
                                        <p:attrNameLst>
                                          <p:attrName>style.visibility</p:attrName>
                                        </p:attrNameLst>
                                      </p:cBhvr>
                                      <p:to>
                                        <p:strVal val="visible"/>
                                      </p:to>
                                    </p:set>
                                    <p:animEffect transition="in" filter="fade">
                                      <p:cBhvr>
                                        <p:cTn id="22" dur="500"/>
                                        <p:tgtEl>
                                          <p:spTgt spid="4127"/>
                                        </p:tgtEl>
                                      </p:cBhvr>
                                    </p:animEffect>
                                  </p:childTnLst>
                                </p:cTn>
                              </p:par>
                              <p:par>
                                <p:cTn id="23" presetID="10" presetClass="entr" presetSubtype="0" fill="hold" nodeType="withEffect">
                                  <p:stCondLst>
                                    <p:cond delay="300"/>
                                  </p:stCondLst>
                                  <p:childTnLst>
                                    <p:set>
                                      <p:cBhvr>
                                        <p:cTn id="24" dur="1" fill="hold">
                                          <p:stCondLst>
                                            <p:cond delay="0"/>
                                          </p:stCondLst>
                                        </p:cTn>
                                        <p:tgtEl>
                                          <p:spTgt spid="4660"/>
                                        </p:tgtEl>
                                        <p:attrNameLst>
                                          <p:attrName>style.visibility</p:attrName>
                                        </p:attrNameLst>
                                      </p:cBhvr>
                                      <p:to>
                                        <p:strVal val="visible"/>
                                      </p:to>
                                    </p:set>
                                    <p:animEffect transition="in" filter="fade">
                                      <p:cBhvr>
                                        <p:cTn id="25" dur="500"/>
                                        <p:tgtEl>
                                          <p:spTgt spid="4660"/>
                                        </p:tgtEl>
                                      </p:cBhvr>
                                    </p:animEffect>
                                  </p:childTnLst>
                                </p:cTn>
                              </p:par>
                              <p:par>
                                <p:cTn id="26" presetID="10" presetClass="entr" presetSubtype="0" fill="hold" grpId="0" nodeType="withEffect">
                                  <p:stCondLst>
                                    <p:cond delay="200"/>
                                  </p:stCondLst>
                                  <p:childTnLst>
                                    <p:set>
                                      <p:cBhvr>
                                        <p:cTn id="27" dur="1" fill="hold">
                                          <p:stCondLst>
                                            <p:cond delay="0"/>
                                          </p:stCondLst>
                                        </p:cTn>
                                        <p:tgtEl>
                                          <p:spTgt spid="239"/>
                                        </p:tgtEl>
                                        <p:attrNameLst>
                                          <p:attrName>style.visibility</p:attrName>
                                        </p:attrNameLst>
                                      </p:cBhvr>
                                      <p:to>
                                        <p:strVal val="visible"/>
                                      </p:to>
                                    </p:set>
                                    <p:animEffect transition="in" filter="fade">
                                      <p:cBhvr>
                                        <p:cTn id="28" dur="500"/>
                                        <p:tgtEl>
                                          <p:spTgt spid="239"/>
                                        </p:tgtEl>
                                      </p:cBhvr>
                                    </p:animEffect>
                                  </p:childTnLst>
                                </p:cTn>
                              </p:par>
                              <p:par>
                                <p:cTn id="29" presetID="10" presetClass="entr" presetSubtype="0" fill="hold" grpId="0" nodeType="withEffect">
                                  <p:stCondLst>
                                    <p:cond delay="100"/>
                                  </p:stCondLst>
                                  <p:childTnLst>
                                    <p:set>
                                      <p:cBhvr>
                                        <p:cTn id="30" dur="1" fill="hold">
                                          <p:stCondLst>
                                            <p:cond delay="0"/>
                                          </p:stCondLst>
                                        </p:cTn>
                                        <p:tgtEl>
                                          <p:spTgt spid="4103"/>
                                        </p:tgtEl>
                                        <p:attrNameLst>
                                          <p:attrName>style.visibility</p:attrName>
                                        </p:attrNameLst>
                                      </p:cBhvr>
                                      <p:to>
                                        <p:strVal val="visible"/>
                                      </p:to>
                                    </p:set>
                                    <p:animEffect transition="in" filter="fade">
                                      <p:cBhvr>
                                        <p:cTn id="31" dur="500"/>
                                        <p:tgtEl>
                                          <p:spTgt spid="410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115"/>
                                        </p:tgtEl>
                                        <p:attrNameLst>
                                          <p:attrName>style.visibility</p:attrName>
                                        </p:attrNameLst>
                                      </p:cBhvr>
                                      <p:to>
                                        <p:strVal val="visible"/>
                                      </p:to>
                                    </p:set>
                                    <p:animEffect transition="in" filter="fade">
                                      <p:cBhvr>
                                        <p:cTn id="34" dur="500"/>
                                        <p:tgtEl>
                                          <p:spTgt spid="4115"/>
                                        </p:tgtEl>
                                      </p:cBhvr>
                                    </p:animEffect>
                                  </p:childTnLst>
                                </p:cTn>
                              </p:par>
                              <p:par>
                                <p:cTn id="35" presetID="10" presetClass="entr" presetSubtype="0" fill="hold" grpId="0" nodeType="withEffect">
                                  <p:stCondLst>
                                    <p:cond delay="200"/>
                                  </p:stCondLst>
                                  <p:childTnLst>
                                    <p:set>
                                      <p:cBhvr>
                                        <p:cTn id="36" dur="1" fill="hold">
                                          <p:stCondLst>
                                            <p:cond delay="0"/>
                                          </p:stCondLst>
                                        </p:cTn>
                                        <p:tgtEl>
                                          <p:spTgt spid="240"/>
                                        </p:tgtEl>
                                        <p:attrNameLst>
                                          <p:attrName>style.visibility</p:attrName>
                                        </p:attrNameLst>
                                      </p:cBhvr>
                                      <p:to>
                                        <p:strVal val="visible"/>
                                      </p:to>
                                    </p:set>
                                    <p:animEffect transition="in" filter="fade">
                                      <p:cBhvr>
                                        <p:cTn id="37" dur="500"/>
                                        <p:tgtEl>
                                          <p:spTgt spid="240"/>
                                        </p:tgtEl>
                                      </p:cBhvr>
                                    </p:animEffect>
                                  </p:childTnLst>
                                </p:cTn>
                              </p:par>
                              <p:par>
                                <p:cTn id="38" presetID="6" presetClass="entr" presetSubtype="32" fill="hold" nodeType="withEffect">
                                  <p:stCondLst>
                                    <p:cond delay="400"/>
                                  </p:stCondLst>
                                  <p:childTnLst>
                                    <p:set>
                                      <p:cBhvr>
                                        <p:cTn id="39" dur="1" fill="hold">
                                          <p:stCondLst>
                                            <p:cond delay="0"/>
                                          </p:stCondLst>
                                        </p:cTn>
                                        <p:tgtEl>
                                          <p:spTgt spid="4632"/>
                                        </p:tgtEl>
                                        <p:attrNameLst>
                                          <p:attrName>style.visibility</p:attrName>
                                        </p:attrNameLst>
                                      </p:cBhvr>
                                      <p:to>
                                        <p:strVal val="visible"/>
                                      </p:to>
                                    </p:set>
                                    <p:animEffect transition="in" filter="circle(out)">
                                      <p:cBhvr>
                                        <p:cTn id="40" dur="2000"/>
                                        <p:tgtEl>
                                          <p:spTgt spid="4632"/>
                                        </p:tgtEl>
                                      </p:cBhvr>
                                    </p:animEffect>
                                  </p:childTnLst>
                                </p:cTn>
                              </p:par>
                              <p:par>
                                <p:cTn id="41" presetID="23" presetClass="entr" presetSubtype="528" fill="hold" grpId="0" nodeType="withEffect">
                                  <p:stCondLst>
                                    <p:cond delay="1200"/>
                                  </p:stCondLst>
                                  <p:childTnLst>
                                    <p:set>
                                      <p:cBhvr>
                                        <p:cTn id="42" dur="1" fill="hold">
                                          <p:stCondLst>
                                            <p:cond delay="0"/>
                                          </p:stCondLst>
                                        </p:cTn>
                                        <p:tgtEl>
                                          <p:spTgt spid="228"/>
                                        </p:tgtEl>
                                        <p:attrNameLst>
                                          <p:attrName>style.visibility</p:attrName>
                                        </p:attrNameLst>
                                      </p:cBhvr>
                                      <p:to>
                                        <p:strVal val="visible"/>
                                      </p:to>
                                    </p:set>
                                    <p:anim calcmode="lin" valueType="num">
                                      <p:cBhvr>
                                        <p:cTn id="43" dur="500" fill="hold"/>
                                        <p:tgtEl>
                                          <p:spTgt spid="228"/>
                                        </p:tgtEl>
                                        <p:attrNameLst>
                                          <p:attrName>ppt_w</p:attrName>
                                        </p:attrNameLst>
                                      </p:cBhvr>
                                      <p:tavLst>
                                        <p:tav tm="0">
                                          <p:val>
                                            <p:fltVal val="0"/>
                                          </p:val>
                                        </p:tav>
                                        <p:tav tm="100000">
                                          <p:val>
                                            <p:strVal val="#ppt_w"/>
                                          </p:val>
                                        </p:tav>
                                      </p:tavLst>
                                    </p:anim>
                                    <p:anim calcmode="lin" valueType="num">
                                      <p:cBhvr>
                                        <p:cTn id="44" dur="500" fill="hold"/>
                                        <p:tgtEl>
                                          <p:spTgt spid="228"/>
                                        </p:tgtEl>
                                        <p:attrNameLst>
                                          <p:attrName>ppt_h</p:attrName>
                                        </p:attrNameLst>
                                      </p:cBhvr>
                                      <p:tavLst>
                                        <p:tav tm="0">
                                          <p:val>
                                            <p:fltVal val="0"/>
                                          </p:val>
                                        </p:tav>
                                        <p:tav tm="100000">
                                          <p:val>
                                            <p:strVal val="#ppt_h"/>
                                          </p:val>
                                        </p:tav>
                                      </p:tavLst>
                                    </p:anim>
                                    <p:anim calcmode="lin" valueType="num">
                                      <p:cBhvr>
                                        <p:cTn id="45" dur="500" fill="hold"/>
                                        <p:tgtEl>
                                          <p:spTgt spid="228"/>
                                        </p:tgtEl>
                                        <p:attrNameLst>
                                          <p:attrName>ppt_x</p:attrName>
                                        </p:attrNameLst>
                                      </p:cBhvr>
                                      <p:tavLst>
                                        <p:tav tm="0">
                                          <p:val>
                                            <p:fltVal val="0.5"/>
                                          </p:val>
                                        </p:tav>
                                        <p:tav tm="100000">
                                          <p:val>
                                            <p:strVal val="#ppt_x"/>
                                          </p:val>
                                        </p:tav>
                                      </p:tavLst>
                                    </p:anim>
                                    <p:anim calcmode="lin" valueType="num">
                                      <p:cBhvr>
                                        <p:cTn id="46" dur="500" fill="hold"/>
                                        <p:tgtEl>
                                          <p:spTgt spid="228"/>
                                        </p:tgtEl>
                                        <p:attrNameLst>
                                          <p:attrName>ppt_y</p:attrName>
                                        </p:attrNameLst>
                                      </p:cBhvr>
                                      <p:tavLst>
                                        <p:tav tm="0">
                                          <p:val>
                                            <p:fltVal val="0.5"/>
                                          </p:val>
                                        </p:tav>
                                        <p:tav tm="100000">
                                          <p:val>
                                            <p:strVal val="#ppt_y"/>
                                          </p:val>
                                        </p:tav>
                                      </p:tavLst>
                                    </p:anim>
                                  </p:childTnLst>
                                </p:cTn>
                              </p:par>
                              <p:par>
                                <p:cTn id="47" presetID="23" presetClass="entr" presetSubtype="528" fill="hold" grpId="0" nodeType="withEffect">
                                  <p:stCondLst>
                                    <p:cond delay="1200"/>
                                  </p:stCondLst>
                                  <p:childTnLst>
                                    <p:set>
                                      <p:cBhvr>
                                        <p:cTn id="48" dur="1" fill="hold">
                                          <p:stCondLst>
                                            <p:cond delay="0"/>
                                          </p:stCondLst>
                                        </p:cTn>
                                        <p:tgtEl>
                                          <p:spTgt spid="229"/>
                                        </p:tgtEl>
                                        <p:attrNameLst>
                                          <p:attrName>style.visibility</p:attrName>
                                        </p:attrNameLst>
                                      </p:cBhvr>
                                      <p:to>
                                        <p:strVal val="visible"/>
                                      </p:to>
                                    </p:set>
                                    <p:anim calcmode="lin" valueType="num">
                                      <p:cBhvr>
                                        <p:cTn id="49" dur="500" fill="hold"/>
                                        <p:tgtEl>
                                          <p:spTgt spid="229"/>
                                        </p:tgtEl>
                                        <p:attrNameLst>
                                          <p:attrName>ppt_w</p:attrName>
                                        </p:attrNameLst>
                                      </p:cBhvr>
                                      <p:tavLst>
                                        <p:tav tm="0">
                                          <p:val>
                                            <p:fltVal val="0"/>
                                          </p:val>
                                        </p:tav>
                                        <p:tav tm="100000">
                                          <p:val>
                                            <p:strVal val="#ppt_w"/>
                                          </p:val>
                                        </p:tav>
                                      </p:tavLst>
                                    </p:anim>
                                    <p:anim calcmode="lin" valueType="num">
                                      <p:cBhvr>
                                        <p:cTn id="50" dur="500" fill="hold"/>
                                        <p:tgtEl>
                                          <p:spTgt spid="229"/>
                                        </p:tgtEl>
                                        <p:attrNameLst>
                                          <p:attrName>ppt_h</p:attrName>
                                        </p:attrNameLst>
                                      </p:cBhvr>
                                      <p:tavLst>
                                        <p:tav tm="0">
                                          <p:val>
                                            <p:fltVal val="0"/>
                                          </p:val>
                                        </p:tav>
                                        <p:tav tm="100000">
                                          <p:val>
                                            <p:strVal val="#ppt_h"/>
                                          </p:val>
                                        </p:tav>
                                      </p:tavLst>
                                    </p:anim>
                                    <p:anim calcmode="lin" valueType="num">
                                      <p:cBhvr>
                                        <p:cTn id="51" dur="500" fill="hold"/>
                                        <p:tgtEl>
                                          <p:spTgt spid="229"/>
                                        </p:tgtEl>
                                        <p:attrNameLst>
                                          <p:attrName>ppt_x</p:attrName>
                                        </p:attrNameLst>
                                      </p:cBhvr>
                                      <p:tavLst>
                                        <p:tav tm="0">
                                          <p:val>
                                            <p:fltVal val="0.5"/>
                                          </p:val>
                                        </p:tav>
                                        <p:tav tm="100000">
                                          <p:val>
                                            <p:strVal val="#ppt_x"/>
                                          </p:val>
                                        </p:tav>
                                      </p:tavLst>
                                    </p:anim>
                                    <p:anim calcmode="lin" valueType="num">
                                      <p:cBhvr>
                                        <p:cTn id="52" dur="500" fill="hold"/>
                                        <p:tgtEl>
                                          <p:spTgt spid="229"/>
                                        </p:tgtEl>
                                        <p:attrNameLst>
                                          <p:attrName>ppt_y</p:attrName>
                                        </p:attrNameLst>
                                      </p:cBhvr>
                                      <p:tavLst>
                                        <p:tav tm="0">
                                          <p:val>
                                            <p:fltVal val="0.5"/>
                                          </p:val>
                                        </p:tav>
                                        <p:tav tm="100000">
                                          <p:val>
                                            <p:strVal val="#ppt_y"/>
                                          </p:val>
                                        </p:tav>
                                      </p:tavLst>
                                    </p:anim>
                                  </p:childTnLst>
                                </p:cTn>
                              </p:par>
                              <p:par>
                                <p:cTn id="53" presetID="23" presetClass="entr" presetSubtype="528" fill="hold" grpId="0" nodeType="withEffect">
                                  <p:stCondLst>
                                    <p:cond delay="1200"/>
                                  </p:stCondLst>
                                  <p:childTnLst>
                                    <p:set>
                                      <p:cBhvr>
                                        <p:cTn id="54" dur="1" fill="hold">
                                          <p:stCondLst>
                                            <p:cond delay="0"/>
                                          </p:stCondLst>
                                        </p:cTn>
                                        <p:tgtEl>
                                          <p:spTgt spid="230"/>
                                        </p:tgtEl>
                                        <p:attrNameLst>
                                          <p:attrName>style.visibility</p:attrName>
                                        </p:attrNameLst>
                                      </p:cBhvr>
                                      <p:to>
                                        <p:strVal val="visible"/>
                                      </p:to>
                                    </p:set>
                                    <p:anim calcmode="lin" valueType="num">
                                      <p:cBhvr>
                                        <p:cTn id="55" dur="500" fill="hold"/>
                                        <p:tgtEl>
                                          <p:spTgt spid="230"/>
                                        </p:tgtEl>
                                        <p:attrNameLst>
                                          <p:attrName>ppt_w</p:attrName>
                                        </p:attrNameLst>
                                      </p:cBhvr>
                                      <p:tavLst>
                                        <p:tav tm="0">
                                          <p:val>
                                            <p:fltVal val="0"/>
                                          </p:val>
                                        </p:tav>
                                        <p:tav tm="100000">
                                          <p:val>
                                            <p:strVal val="#ppt_w"/>
                                          </p:val>
                                        </p:tav>
                                      </p:tavLst>
                                    </p:anim>
                                    <p:anim calcmode="lin" valueType="num">
                                      <p:cBhvr>
                                        <p:cTn id="56" dur="500" fill="hold"/>
                                        <p:tgtEl>
                                          <p:spTgt spid="230"/>
                                        </p:tgtEl>
                                        <p:attrNameLst>
                                          <p:attrName>ppt_h</p:attrName>
                                        </p:attrNameLst>
                                      </p:cBhvr>
                                      <p:tavLst>
                                        <p:tav tm="0">
                                          <p:val>
                                            <p:fltVal val="0"/>
                                          </p:val>
                                        </p:tav>
                                        <p:tav tm="100000">
                                          <p:val>
                                            <p:strVal val="#ppt_h"/>
                                          </p:val>
                                        </p:tav>
                                      </p:tavLst>
                                    </p:anim>
                                    <p:anim calcmode="lin" valueType="num">
                                      <p:cBhvr>
                                        <p:cTn id="57" dur="500" fill="hold"/>
                                        <p:tgtEl>
                                          <p:spTgt spid="230"/>
                                        </p:tgtEl>
                                        <p:attrNameLst>
                                          <p:attrName>ppt_x</p:attrName>
                                        </p:attrNameLst>
                                      </p:cBhvr>
                                      <p:tavLst>
                                        <p:tav tm="0">
                                          <p:val>
                                            <p:fltVal val="0.5"/>
                                          </p:val>
                                        </p:tav>
                                        <p:tav tm="100000">
                                          <p:val>
                                            <p:strVal val="#ppt_x"/>
                                          </p:val>
                                        </p:tav>
                                      </p:tavLst>
                                    </p:anim>
                                    <p:anim calcmode="lin" valueType="num">
                                      <p:cBhvr>
                                        <p:cTn id="58" dur="500" fill="hold"/>
                                        <p:tgtEl>
                                          <p:spTgt spid="230"/>
                                        </p:tgtEl>
                                        <p:attrNameLst>
                                          <p:attrName>ppt_y</p:attrName>
                                        </p:attrNameLst>
                                      </p:cBhvr>
                                      <p:tavLst>
                                        <p:tav tm="0">
                                          <p:val>
                                            <p:fltVal val="0.5"/>
                                          </p:val>
                                        </p:tav>
                                        <p:tav tm="100000">
                                          <p:val>
                                            <p:strVal val="#ppt_y"/>
                                          </p:val>
                                        </p:tav>
                                      </p:tavLst>
                                    </p:anim>
                                  </p:childTnLst>
                                </p:cTn>
                              </p:par>
                              <p:par>
                                <p:cTn id="59" presetID="23" presetClass="entr" presetSubtype="528" fill="hold" grpId="0" nodeType="withEffect">
                                  <p:stCondLst>
                                    <p:cond delay="1200"/>
                                  </p:stCondLst>
                                  <p:childTnLst>
                                    <p:set>
                                      <p:cBhvr>
                                        <p:cTn id="60" dur="1" fill="hold">
                                          <p:stCondLst>
                                            <p:cond delay="0"/>
                                          </p:stCondLst>
                                        </p:cTn>
                                        <p:tgtEl>
                                          <p:spTgt spid="236"/>
                                        </p:tgtEl>
                                        <p:attrNameLst>
                                          <p:attrName>style.visibility</p:attrName>
                                        </p:attrNameLst>
                                      </p:cBhvr>
                                      <p:to>
                                        <p:strVal val="visible"/>
                                      </p:to>
                                    </p:set>
                                    <p:anim calcmode="lin" valueType="num">
                                      <p:cBhvr>
                                        <p:cTn id="61" dur="500" fill="hold"/>
                                        <p:tgtEl>
                                          <p:spTgt spid="236"/>
                                        </p:tgtEl>
                                        <p:attrNameLst>
                                          <p:attrName>ppt_w</p:attrName>
                                        </p:attrNameLst>
                                      </p:cBhvr>
                                      <p:tavLst>
                                        <p:tav tm="0">
                                          <p:val>
                                            <p:fltVal val="0"/>
                                          </p:val>
                                        </p:tav>
                                        <p:tav tm="100000">
                                          <p:val>
                                            <p:strVal val="#ppt_w"/>
                                          </p:val>
                                        </p:tav>
                                      </p:tavLst>
                                    </p:anim>
                                    <p:anim calcmode="lin" valueType="num">
                                      <p:cBhvr>
                                        <p:cTn id="62" dur="500" fill="hold"/>
                                        <p:tgtEl>
                                          <p:spTgt spid="236"/>
                                        </p:tgtEl>
                                        <p:attrNameLst>
                                          <p:attrName>ppt_h</p:attrName>
                                        </p:attrNameLst>
                                      </p:cBhvr>
                                      <p:tavLst>
                                        <p:tav tm="0">
                                          <p:val>
                                            <p:fltVal val="0"/>
                                          </p:val>
                                        </p:tav>
                                        <p:tav tm="100000">
                                          <p:val>
                                            <p:strVal val="#ppt_h"/>
                                          </p:val>
                                        </p:tav>
                                      </p:tavLst>
                                    </p:anim>
                                    <p:anim calcmode="lin" valueType="num">
                                      <p:cBhvr>
                                        <p:cTn id="63" dur="500" fill="hold"/>
                                        <p:tgtEl>
                                          <p:spTgt spid="236"/>
                                        </p:tgtEl>
                                        <p:attrNameLst>
                                          <p:attrName>ppt_x</p:attrName>
                                        </p:attrNameLst>
                                      </p:cBhvr>
                                      <p:tavLst>
                                        <p:tav tm="0">
                                          <p:val>
                                            <p:fltVal val="0.5"/>
                                          </p:val>
                                        </p:tav>
                                        <p:tav tm="100000">
                                          <p:val>
                                            <p:strVal val="#ppt_x"/>
                                          </p:val>
                                        </p:tav>
                                      </p:tavLst>
                                    </p:anim>
                                    <p:anim calcmode="lin" valueType="num">
                                      <p:cBhvr>
                                        <p:cTn id="64" dur="500" fill="hold"/>
                                        <p:tgtEl>
                                          <p:spTgt spid="236"/>
                                        </p:tgtEl>
                                        <p:attrNameLst>
                                          <p:attrName>ppt_y</p:attrName>
                                        </p:attrNameLst>
                                      </p:cBhvr>
                                      <p:tavLst>
                                        <p:tav tm="0">
                                          <p:val>
                                            <p:fltVal val="0.5"/>
                                          </p:val>
                                        </p:tav>
                                        <p:tav tm="100000">
                                          <p:val>
                                            <p:strVal val="#ppt_y"/>
                                          </p:val>
                                        </p:tav>
                                      </p:tavLst>
                                    </p:anim>
                                  </p:childTnLst>
                                </p:cTn>
                              </p:par>
                              <p:par>
                                <p:cTn id="65" presetID="23" presetClass="entr" presetSubtype="528" fill="hold" grpId="0" nodeType="withEffect">
                                  <p:stCondLst>
                                    <p:cond delay="1200"/>
                                  </p:stCondLst>
                                  <p:childTnLst>
                                    <p:set>
                                      <p:cBhvr>
                                        <p:cTn id="66" dur="1" fill="hold">
                                          <p:stCondLst>
                                            <p:cond delay="0"/>
                                          </p:stCondLst>
                                        </p:cTn>
                                        <p:tgtEl>
                                          <p:spTgt spid="235"/>
                                        </p:tgtEl>
                                        <p:attrNameLst>
                                          <p:attrName>style.visibility</p:attrName>
                                        </p:attrNameLst>
                                      </p:cBhvr>
                                      <p:to>
                                        <p:strVal val="visible"/>
                                      </p:to>
                                    </p:set>
                                    <p:anim calcmode="lin" valueType="num">
                                      <p:cBhvr>
                                        <p:cTn id="67" dur="500" fill="hold"/>
                                        <p:tgtEl>
                                          <p:spTgt spid="235"/>
                                        </p:tgtEl>
                                        <p:attrNameLst>
                                          <p:attrName>ppt_w</p:attrName>
                                        </p:attrNameLst>
                                      </p:cBhvr>
                                      <p:tavLst>
                                        <p:tav tm="0">
                                          <p:val>
                                            <p:fltVal val="0"/>
                                          </p:val>
                                        </p:tav>
                                        <p:tav tm="100000">
                                          <p:val>
                                            <p:strVal val="#ppt_w"/>
                                          </p:val>
                                        </p:tav>
                                      </p:tavLst>
                                    </p:anim>
                                    <p:anim calcmode="lin" valueType="num">
                                      <p:cBhvr>
                                        <p:cTn id="68" dur="500" fill="hold"/>
                                        <p:tgtEl>
                                          <p:spTgt spid="235"/>
                                        </p:tgtEl>
                                        <p:attrNameLst>
                                          <p:attrName>ppt_h</p:attrName>
                                        </p:attrNameLst>
                                      </p:cBhvr>
                                      <p:tavLst>
                                        <p:tav tm="0">
                                          <p:val>
                                            <p:fltVal val="0"/>
                                          </p:val>
                                        </p:tav>
                                        <p:tav tm="100000">
                                          <p:val>
                                            <p:strVal val="#ppt_h"/>
                                          </p:val>
                                        </p:tav>
                                      </p:tavLst>
                                    </p:anim>
                                    <p:anim calcmode="lin" valueType="num">
                                      <p:cBhvr>
                                        <p:cTn id="69" dur="500" fill="hold"/>
                                        <p:tgtEl>
                                          <p:spTgt spid="235"/>
                                        </p:tgtEl>
                                        <p:attrNameLst>
                                          <p:attrName>ppt_x</p:attrName>
                                        </p:attrNameLst>
                                      </p:cBhvr>
                                      <p:tavLst>
                                        <p:tav tm="0">
                                          <p:val>
                                            <p:fltVal val="0.5"/>
                                          </p:val>
                                        </p:tav>
                                        <p:tav tm="100000">
                                          <p:val>
                                            <p:strVal val="#ppt_x"/>
                                          </p:val>
                                        </p:tav>
                                      </p:tavLst>
                                    </p:anim>
                                    <p:anim calcmode="lin" valueType="num">
                                      <p:cBhvr>
                                        <p:cTn id="70" dur="500" fill="hold"/>
                                        <p:tgtEl>
                                          <p:spTgt spid="235"/>
                                        </p:tgtEl>
                                        <p:attrNameLst>
                                          <p:attrName>ppt_y</p:attrName>
                                        </p:attrNameLst>
                                      </p:cBhvr>
                                      <p:tavLst>
                                        <p:tav tm="0">
                                          <p:val>
                                            <p:fltVal val="0.5"/>
                                          </p:val>
                                        </p:tav>
                                        <p:tav tm="100000">
                                          <p:val>
                                            <p:strVal val="#ppt_y"/>
                                          </p:val>
                                        </p:tav>
                                      </p:tavLst>
                                    </p:anim>
                                  </p:childTnLst>
                                </p:cTn>
                              </p:par>
                              <p:par>
                                <p:cTn id="71" presetID="23" presetClass="entr" presetSubtype="528" fill="hold" grpId="0" nodeType="withEffect">
                                  <p:stCondLst>
                                    <p:cond delay="1200"/>
                                  </p:stCondLst>
                                  <p:childTnLst>
                                    <p:set>
                                      <p:cBhvr>
                                        <p:cTn id="72" dur="1" fill="hold">
                                          <p:stCondLst>
                                            <p:cond delay="0"/>
                                          </p:stCondLst>
                                        </p:cTn>
                                        <p:tgtEl>
                                          <p:spTgt spid="231"/>
                                        </p:tgtEl>
                                        <p:attrNameLst>
                                          <p:attrName>style.visibility</p:attrName>
                                        </p:attrNameLst>
                                      </p:cBhvr>
                                      <p:to>
                                        <p:strVal val="visible"/>
                                      </p:to>
                                    </p:set>
                                    <p:anim calcmode="lin" valueType="num">
                                      <p:cBhvr>
                                        <p:cTn id="73" dur="500" fill="hold"/>
                                        <p:tgtEl>
                                          <p:spTgt spid="231"/>
                                        </p:tgtEl>
                                        <p:attrNameLst>
                                          <p:attrName>ppt_w</p:attrName>
                                        </p:attrNameLst>
                                      </p:cBhvr>
                                      <p:tavLst>
                                        <p:tav tm="0">
                                          <p:val>
                                            <p:fltVal val="0"/>
                                          </p:val>
                                        </p:tav>
                                        <p:tav tm="100000">
                                          <p:val>
                                            <p:strVal val="#ppt_w"/>
                                          </p:val>
                                        </p:tav>
                                      </p:tavLst>
                                    </p:anim>
                                    <p:anim calcmode="lin" valueType="num">
                                      <p:cBhvr>
                                        <p:cTn id="74" dur="500" fill="hold"/>
                                        <p:tgtEl>
                                          <p:spTgt spid="231"/>
                                        </p:tgtEl>
                                        <p:attrNameLst>
                                          <p:attrName>ppt_h</p:attrName>
                                        </p:attrNameLst>
                                      </p:cBhvr>
                                      <p:tavLst>
                                        <p:tav tm="0">
                                          <p:val>
                                            <p:fltVal val="0"/>
                                          </p:val>
                                        </p:tav>
                                        <p:tav tm="100000">
                                          <p:val>
                                            <p:strVal val="#ppt_h"/>
                                          </p:val>
                                        </p:tav>
                                      </p:tavLst>
                                    </p:anim>
                                    <p:anim calcmode="lin" valueType="num">
                                      <p:cBhvr>
                                        <p:cTn id="75" dur="500" fill="hold"/>
                                        <p:tgtEl>
                                          <p:spTgt spid="231"/>
                                        </p:tgtEl>
                                        <p:attrNameLst>
                                          <p:attrName>ppt_x</p:attrName>
                                        </p:attrNameLst>
                                      </p:cBhvr>
                                      <p:tavLst>
                                        <p:tav tm="0">
                                          <p:val>
                                            <p:fltVal val="0.5"/>
                                          </p:val>
                                        </p:tav>
                                        <p:tav tm="100000">
                                          <p:val>
                                            <p:strVal val="#ppt_x"/>
                                          </p:val>
                                        </p:tav>
                                      </p:tavLst>
                                    </p:anim>
                                    <p:anim calcmode="lin" valueType="num">
                                      <p:cBhvr>
                                        <p:cTn id="76" dur="500" fill="hold"/>
                                        <p:tgtEl>
                                          <p:spTgt spid="231"/>
                                        </p:tgtEl>
                                        <p:attrNameLst>
                                          <p:attrName>ppt_y</p:attrName>
                                        </p:attrNameLst>
                                      </p:cBhvr>
                                      <p:tavLst>
                                        <p:tav tm="0">
                                          <p:val>
                                            <p:fltVal val="0.5"/>
                                          </p:val>
                                        </p:tav>
                                        <p:tav tm="100000">
                                          <p:val>
                                            <p:strVal val="#ppt_y"/>
                                          </p:val>
                                        </p:tav>
                                      </p:tavLst>
                                    </p:anim>
                                  </p:childTnLst>
                                </p:cTn>
                              </p:par>
                              <p:par>
                                <p:cTn id="77" presetID="23" presetClass="entr" presetSubtype="528" fill="hold" grpId="0" nodeType="withEffect">
                                  <p:stCondLst>
                                    <p:cond delay="1200"/>
                                  </p:stCondLst>
                                  <p:childTnLst>
                                    <p:set>
                                      <p:cBhvr>
                                        <p:cTn id="78" dur="1" fill="hold">
                                          <p:stCondLst>
                                            <p:cond delay="0"/>
                                          </p:stCondLst>
                                        </p:cTn>
                                        <p:tgtEl>
                                          <p:spTgt spid="237"/>
                                        </p:tgtEl>
                                        <p:attrNameLst>
                                          <p:attrName>style.visibility</p:attrName>
                                        </p:attrNameLst>
                                      </p:cBhvr>
                                      <p:to>
                                        <p:strVal val="visible"/>
                                      </p:to>
                                    </p:set>
                                    <p:anim calcmode="lin" valueType="num">
                                      <p:cBhvr>
                                        <p:cTn id="79" dur="500" fill="hold"/>
                                        <p:tgtEl>
                                          <p:spTgt spid="237"/>
                                        </p:tgtEl>
                                        <p:attrNameLst>
                                          <p:attrName>ppt_w</p:attrName>
                                        </p:attrNameLst>
                                      </p:cBhvr>
                                      <p:tavLst>
                                        <p:tav tm="0">
                                          <p:val>
                                            <p:fltVal val="0"/>
                                          </p:val>
                                        </p:tav>
                                        <p:tav tm="100000">
                                          <p:val>
                                            <p:strVal val="#ppt_w"/>
                                          </p:val>
                                        </p:tav>
                                      </p:tavLst>
                                    </p:anim>
                                    <p:anim calcmode="lin" valueType="num">
                                      <p:cBhvr>
                                        <p:cTn id="80" dur="500" fill="hold"/>
                                        <p:tgtEl>
                                          <p:spTgt spid="237"/>
                                        </p:tgtEl>
                                        <p:attrNameLst>
                                          <p:attrName>ppt_h</p:attrName>
                                        </p:attrNameLst>
                                      </p:cBhvr>
                                      <p:tavLst>
                                        <p:tav tm="0">
                                          <p:val>
                                            <p:fltVal val="0"/>
                                          </p:val>
                                        </p:tav>
                                        <p:tav tm="100000">
                                          <p:val>
                                            <p:strVal val="#ppt_h"/>
                                          </p:val>
                                        </p:tav>
                                      </p:tavLst>
                                    </p:anim>
                                    <p:anim calcmode="lin" valueType="num">
                                      <p:cBhvr>
                                        <p:cTn id="81" dur="500" fill="hold"/>
                                        <p:tgtEl>
                                          <p:spTgt spid="237"/>
                                        </p:tgtEl>
                                        <p:attrNameLst>
                                          <p:attrName>ppt_x</p:attrName>
                                        </p:attrNameLst>
                                      </p:cBhvr>
                                      <p:tavLst>
                                        <p:tav tm="0">
                                          <p:val>
                                            <p:fltVal val="0.5"/>
                                          </p:val>
                                        </p:tav>
                                        <p:tav tm="100000">
                                          <p:val>
                                            <p:strVal val="#ppt_x"/>
                                          </p:val>
                                        </p:tav>
                                      </p:tavLst>
                                    </p:anim>
                                    <p:anim calcmode="lin" valueType="num">
                                      <p:cBhvr>
                                        <p:cTn id="82" dur="500" fill="hold"/>
                                        <p:tgtEl>
                                          <p:spTgt spid="237"/>
                                        </p:tgtEl>
                                        <p:attrNameLst>
                                          <p:attrName>ppt_y</p:attrName>
                                        </p:attrNameLst>
                                      </p:cBhvr>
                                      <p:tavLst>
                                        <p:tav tm="0">
                                          <p:val>
                                            <p:fltVal val="0.5"/>
                                          </p:val>
                                        </p:tav>
                                        <p:tav tm="100000">
                                          <p:val>
                                            <p:strVal val="#ppt_y"/>
                                          </p:val>
                                        </p:tav>
                                      </p:tavLst>
                                    </p:anim>
                                  </p:childTnLst>
                                </p:cTn>
                              </p:par>
                              <p:par>
                                <p:cTn id="83" presetID="23" presetClass="entr" presetSubtype="528" fill="hold" grpId="0" nodeType="withEffect">
                                  <p:stCondLst>
                                    <p:cond delay="1200"/>
                                  </p:stCondLst>
                                  <p:childTnLst>
                                    <p:set>
                                      <p:cBhvr>
                                        <p:cTn id="84" dur="1" fill="hold">
                                          <p:stCondLst>
                                            <p:cond delay="0"/>
                                          </p:stCondLst>
                                        </p:cTn>
                                        <p:tgtEl>
                                          <p:spTgt spid="238"/>
                                        </p:tgtEl>
                                        <p:attrNameLst>
                                          <p:attrName>style.visibility</p:attrName>
                                        </p:attrNameLst>
                                      </p:cBhvr>
                                      <p:to>
                                        <p:strVal val="visible"/>
                                      </p:to>
                                    </p:set>
                                    <p:anim calcmode="lin" valueType="num">
                                      <p:cBhvr>
                                        <p:cTn id="85" dur="500" fill="hold"/>
                                        <p:tgtEl>
                                          <p:spTgt spid="238"/>
                                        </p:tgtEl>
                                        <p:attrNameLst>
                                          <p:attrName>ppt_w</p:attrName>
                                        </p:attrNameLst>
                                      </p:cBhvr>
                                      <p:tavLst>
                                        <p:tav tm="0">
                                          <p:val>
                                            <p:fltVal val="0"/>
                                          </p:val>
                                        </p:tav>
                                        <p:tav tm="100000">
                                          <p:val>
                                            <p:strVal val="#ppt_w"/>
                                          </p:val>
                                        </p:tav>
                                      </p:tavLst>
                                    </p:anim>
                                    <p:anim calcmode="lin" valueType="num">
                                      <p:cBhvr>
                                        <p:cTn id="86" dur="500" fill="hold"/>
                                        <p:tgtEl>
                                          <p:spTgt spid="238"/>
                                        </p:tgtEl>
                                        <p:attrNameLst>
                                          <p:attrName>ppt_h</p:attrName>
                                        </p:attrNameLst>
                                      </p:cBhvr>
                                      <p:tavLst>
                                        <p:tav tm="0">
                                          <p:val>
                                            <p:fltVal val="0"/>
                                          </p:val>
                                        </p:tav>
                                        <p:tav tm="100000">
                                          <p:val>
                                            <p:strVal val="#ppt_h"/>
                                          </p:val>
                                        </p:tav>
                                      </p:tavLst>
                                    </p:anim>
                                    <p:anim calcmode="lin" valueType="num">
                                      <p:cBhvr>
                                        <p:cTn id="87" dur="500" fill="hold"/>
                                        <p:tgtEl>
                                          <p:spTgt spid="238"/>
                                        </p:tgtEl>
                                        <p:attrNameLst>
                                          <p:attrName>ppt_x</p:attrName>
                                        </p:attrNameLst>
                                      </p:cBhvr>
                                      <p:tavLst>
                                        <p:tav tm="0">
                                          <p:val>
                                            <p:fltVal val="0.5"/>
                                          </p:val>
                                        </p:tav>
                                        <p:tav tm="100000">
                                          <p:val>
                                            <p:strVal val="#ppt_x"/>
                                          </p:val>
                                        </p:tav>
                                      </p:tavLst>
                                    </p:anim>
                                    <p:anim calcmode="lin" valueType="num">
                                      <p:cBhvr>
                                        <p:cTn id="88" dur="500" fill="hold"/>
                                        <p:tgtEl>
                                          <p:spTgt spid="238"/>
                                        </p:tgtEl>
                                        <p:attrNameLst>
                                          <p:attrName>ppt_y</p:attrName>
                                        </p:attrNameLst>
                                      </p:cBhvr>
                                      <p:tavLst>
                                        <p:tav tm="0">
                                          <p:val>
                                            <p:fltVal val="0.5"/>
                                          </p:val>
                                        </p:tav>
                                        <p:tav tm="100000">
                                          <p:val>
                                            <p:strVal val="#ppt_y"/>
                                          </p:val>
                                        </p:tav>
                                      </p:tavLst>
                                    </p:anim>
                                  </p:childTnLst>
                                </p:cTn>
                              </p:par>
                              <p:par>
                                <p:cTn id="89" presetID="23" presetClass="entr" presetSubtype="528" fill="hold" grpId="0" nodeType="withEffect">
                                  <p:stCondLst>
                                    <p:cond delay="1200"/>
                                  </p:stCondLst>
                                  <p:childTnLst>
                                    <p:set>
                                      <p:cBhvr>
                                        <p:cTn id="90" dur="1" fill="hold">
                                          <p:stCondLst>
                                            <p:cond delay="0"/>
                                          </p:stCondLst>
                                        </p:cTn>
                                        <p:tgtEl>
                                          <p:spTgt spid="232"/>
                                        </p:tgtEl>
                                        <p:attrNameLst>
                                          <p:attrName>style.visibility</p:attrName>
                                        </p:attrNameLst>
                                      </p:cBhvr>
                                      <p:to>
                                        <p:strVal val="visible"/>
                                      </p:to>
                                    </p:set>
                                    <p:anim calcmode="lin" valueType="num">
                                      <p:cBhvr>
                                        <p:cTn id="91" dur="500" fill="hold"/>
                                        <p:tgtEl>
                                          <p:spTgt spid="232"/>
                                        </p:tgtEl>
                                        <p:attrNameLst>
                                          <p:attrName>ppt_w</p:attrName>
                                        </p:attrNameLst>
                                      </p:cBhvr>
                                      <p:tavLst>
                                        <p:tav tm="0">
                                          <p:val>
                                            <p:fltVal val="0"/>
                                          </p:val>
                                        </p:tav>
                                        <p:tav tm="100000">
                                          <p:val>
                                            <p:strVal val="#ppt_w"/>
                                          </p:val>
                                        </p:tav>
                                      </p:tavLst>
                                    </p:anim>
                                    <p:anim calcmode="lin" valueType="num">
                                      <p:cBhvr>
                                        <p:cTn id="92" dur="500" fill="hold"/>
                                        <p:tgtEl>
                                          <p:spTgt spid="232"/>
                                        </p:tgtEl>
                                        <p:attrNameLst>
                                          <p:attrName>ppt_h</p:attrName>
                                        </p:attrNameLst>
                                      </p:cBhvr>
                                      <p:tavLst>
                                        <p:tav tm="0">
                                          <p:val>
                                            <p:fltVal val="0"/>
                                          </p:val>
                                        </p:tav>
                                        <p:tav tm="100000">
                                          <p:val>
                                            <p:strVal val="#ppt_h"/>
                                          </p:val>
                                        </p:tav>
                                      </p:tavLst>
                                    </p:anim>
                                    <p:anim calcmode="lin" valueType="num">
                                      <p:cBhvr>
                                        <p:cTn id="93" dur="500" fill="hold"/>
                                        <p:tgtEl>
                                          <p:spTgt spid="232"/>
                                        </p:tgtEl>
                                        <p:attrNameLst>
                                          <p:attrName>ppt_x</p:attrName>
                                        </p:attrNameLst>
                                      </p:cBhvr>
                                      <p:tavLst>
                                        <p:tav tm="0">
                                          <p:val>
                                            <p:fltVal val="0.5"/>
                                          </p:val>
                                        </p:tav>
                                        <p:tav tm="100000">
                                          <p:val>
                                            <p:strVal val="#ppt_x"/>
                                          </p:val>
                                        </p:tav>
                                      </p:tavLst>
                                    </p:anim>
                                    <p:anim calcmode="lin" valueType="num">
                                      <p:cBhvr>
                                        <p:cTn id="94" dur="500" fill="hold"/>
                                        <p:tgtEl>
                                          <p:spTgt spid="232"/>
                                        </p:tgtEl>
                                        <p:attrNameLst>
                                          <p:attrName>ppt_y</p:attrName>
                                        </p:attrNameLst>
                                      </p:cBhvr>
                                      <p:tavLst>
                                        <p:tav tm="0">
                                          <p:val>
                                            <p:fltVal val="0.5"/>
                                          </p:val>
                                        </p:tav>
                                        <p:tav tm="100000">
                                          <p:val>
                                            <p:strVal val="#ppt_y"/>
                                          </p:val>
                                        </p:tav>
                                      </p:tavLst>
                                    </p:anim>
                                  </p:childTnLst>
                                </p:cTn>
                              </p:par>
                              <p:par>
                                <p:cTn id="95" presetID="23" presetClass="entr" presetSubtype="528" fill="hold" grpId="0" nodeType="withEffect">
                                  <p:stCondLst>
                                    <p:cond delay="1200"/>
                                  </p:stCondLst>
                                  <p:childTnLst>
                                    <p:set>
                                      <p:cBhvr>
                                        <p:cTn id="96" dur="1" fill="hold">
                                          <p:stCondLst>
                                            <p:cond delay="0"/>
                                          </p:stCondLst>
                                        </p:cTn>
                                        <p:tgtEl>
                                          <p:spTgt spid="234"/>
                                        </p:tgtEl>
                                        <p:attrNameLst>
                                          <p:attrName>style.visibility</p:attrName>
                                        </p:attrNameLst>
                                      </p:cBhvr>
                                      <p:to>
                                        <p:strVal val="visible"/>
                                      </p:to>
                                    </p:set>
                                    <p:anim calcmode="lin" valueType="num">
                                      <p:cBhvr>
                                        <p:cTn id="97" dur="500" fill="hold"/>
                                        <p:tgtEl>
                                          <p:spTgt spid="234"/>
                                        </p:tgtEl>
                                        <p:attrNameLst>
                                          <p:attrName>ppt_w</p:attrName>
                                        </p:attrNameLst>
                                      </p:cBhvr>
                                      <p:tavLst>
                                        <p:tav tm="0">
                                          <p:val>
                                            <p:fltVal val="0"/>
                                          </p:val>
                                        </p:tav>
                                        <p:tav tm="100000">
                                          <p:val>
                                            <p:strVal val="#ppt_w"/>
                                          </p:val>
                                        </p:tav>
                                      </p:tavLst>
                                    </p:anim>
                                    <p:anim calcmode="lin" valueType="num">
                                      <p:cBhvr>
                                        <p:cTn id="98" dur="500" fill="hold"/>
                                        <p:tgtEl>
                                          <p:spTgt spid="234"/>
                                        </p:tgtEl>
                                        <p:attrNameLst>
                                          <p:attrName>ppt_h</p:attrName>
                                        </p:attrNameLst>
                                      </p:cBhvr>
                                      <p:tavLst>
                                        <p:tav tm="0">
                                          <p:val>
                                            <p:fltVal val="0"/>
                                          </p:val>
                                        </p:tav>
                                        <p:tav tm="100000">
                                          <p:val>
                                            <p:strVal val="#ppt_h"/>
                                          </p:val>
                                        </p:tav>
                                      </p:tavLst>
                                    </p:anim>
                                    <p:anim calcmode="lin" valueType="num">
                                      <p:cBhvr>
                                        <p:cTn id="99" dur="500" fill="hold"/>
                                        <p:tgtEl>
                                          <p:spTgt spid="234"/>
                                        </p:tgtEl>
                                        <p:attrNameLst>
                                          <p:attrName>ppt_x</p:attrName>
                                        </p:attrNameLst>
                                      </p:cBhvr>
                                      <p:tavLst>
                                        <p:tav tm="0">
                                          <p:val>
                                            <p:fltVal val="0.5"/>
                                          </p:val>
                                        </p:tav>
                                        <p:tav tm="100000">
                                          <p:val>
                                            <p:strVal val="#ppt_x"/>
                                          </p:val>
                                        </p:tav>
                                      </p:tavLst>
                                    </p:anim>
                                    <p:anim calcmode="lin" valueType="num">
                                      <p:cBhvr>
                                        <p:cTn id="100" dur="500" fill="hold"/>
                                        <p:tgtEl>
                                          <p:spTgt spid="234"/>
                                        </p:tgtEl>
                                        <p:attrNameLst>
                                          <p:attrName>ppt_y</p:attrName>
                                        </p:attrNameLst>
                                      </p:cBhvr>
                                      <p:tavLst>
                                        <p:tav tm="0">
                                          <p:val>
                                            <p:fltVal val="0.5"/>
                                          </p:val>
                                        </p:tav>
                                        <p:tav tm="100000">
                                          <p:val>
                                            <p:strVal val="#ppt_y"/>
                                          </p:val>
                                        </p:tav>
                                      </p:tavLst>
                                    </p:anim>
                                  </p:childTnLst>
                                </p:cTn>
                              </p:par>
                              <p:par>
                                <p:cTn id="101" presetID="23" presetClass="entr" presetSubtype="528" fill="hold" grpId="0" nodeType="withEffect">
                                  <p:stCondLst>
                                    <p:cond delay="1200"/>
                                  </p:stCondLst>
                                  <p:childTnLst>
                                    <p:set>
                                      <p:cBhvr>
                                        <p:cTn id="102" dur="1" fill="hold">
                                          <p:stCondLst>
                                            <p:cond delay="0"/>
                                          </p:stCondLst>
                                        </p:cTn>
                                        <p:tgtEl>
                                          <p:spTgt spid="233"/>
                                        </p:tgtEl>
                                        <p:attrNameLst>
                                          <p:attrName>style.visibility</p:attrName>
                                        </p:attrNameLst>
                                      </p:cBhvr>
                                      <p:to>
                                        <p:strVal val="visible"/>
                                      </p:to>
                                    </p:set>
                                    <p:anim calcmode="lin" valueType="num">
                                      <p:cBhvr>
                                        <p:cTn id="103" dur="500" fill="hold"/>
                                        <p:tgtEl>
                                          <p:spTgt spid="233"/>
                                        </p:tgtEl>
                                        <p:attrNameLst>
                                          <p:attrName>ppt_w</p:attrName>
                                        </p:attrNameLst>
                                      </p:cBhvr>
                                      <p:tavLst>
                                        <p:tav tm="0">
                                          <p:val>
                                            <p:fltVal val="0"/>
                                          </p:val>
                                        </p:tav>
                                        <p:tav tm="100000">
                                          <p:val>
                                            <p:strVal val="#ppt_w"/>
                                          </p:val>
                                        </p:tav>
                                      </p:tavLst>
                                    </p:anim>
                                    <p:anim calcmode="lin" valueType="num">
                                      <p:cBhvr>
                                        <p:cTn id="104" dur="500" fill="hold"/>
                                        <p:tgtEl>
                                          <p:spTgt spid="233"/>
                                        </p:tgtEl>
                                        <p:attrNameLst>
                                          <p:attrName>ppt_h</p:attrName>
                                        </p:attrNameLst>
                                      </p:cBhvr>
                                      <p:tavLst>
                                        <p:tav tm="0">
                                          <p:val>
                                            <p:fltVal val="0"/>
                                          </p:val>
                                        </p:tav>
                                        <p:tav tm="100000">
                                          <p:val>
                                            <p:strVal val="#ppt_h"/>
                                          </p:val>
                                        </p:tav>
                                      </p:tavLst>
                                    </p:anim>
                                    <p:anim calcmode="lin" valueType="num">
                                      <p:cBhvr>
                                        <p:cTn id="105" dur="500" fill="hold"/>
                                        <p:tgtEl>
                                          <p:spTgt spid="233"/>
                                        </p:tgtEl>
                                        <p:attrNameLst>
                                          <p:attrName>ppt_x</p:attrName>
                                        </p:attrNameLst>
                                      </p:cBhvr>
                                      <p:tavLst>
                                        <p:tav tm="0">
                                          <p:val>
                                            <p:fltVal val="0.5"/>
                                          </p:val>
                                        </p:tav>
                                        <p:tav tm="100000">
                                          <p:val>
                                            <p:strVal val="#ppt_x"/>
                                          </p:val>
                                        </p:tav>
                                      </p:tavLst>
                                    </p:anim>
                                    <p:anim calcmode="lin" valueType="num">
                                      <p:cBhvr>
                                        <p:cTn id="106" dur="500" fill="hold"/>
                                        <p:tgtEl>
                                          <p:spTgt spid="233"/>
                                        </p:tgtEl>
                                        <p:attrNameLst>
                                          <p:attrName>ppt_y</p:attrName>
                                        </p:attrNameLst>
                                      </p:cBhvr>
                                      <p:tavLst>
                                        <p:tav tm="0">
                                          <p:val>
                                            <p:fltVal val="0.5"/>
                                          </p:val>
                                        </p:tav>
                                        <p:tav tm="100000">
                                          <p:val>
                                            <p:strVal val="#ppt_y"/>
                                          </p:val>
                                        </p:tav>
                                      </p:tavLst>
                                    </p:anim>
                                  </p:childTnLst>
                                </p:cTn>
                              </p:par>
                              <p:par>
                                <p:cTn id="107" presetID="23" presetClass="entr" presetSubtype="528" fill="hold" grpId="0" nodeType="withEffect">
                                  <p:stCondLst>
                                    <p:cond delay="1200"/>
                                  </p:stCondLst>
                                  <p:childTnLst>
                                    <p:set>
                                      <p:cBhvr>
                                        <p:cTn id="108" dur="1" fill="hold">
                                          <p:stCondLst>
                                            <p:cond delay="0"/>
                                          </p:stCondLst>
                                        </p:cTn>
                                        <p:tgtEl>
                                          <p:spTgt spid="227"/>
                                        </p:tgtEl>
                                        <p:attrNameLst>
                                          <p:attrName>style.visibility</p:attrName>
                                        </p:attrNameLst>
                                      </p:cBhvr>
                                      <p:to>
                                        <p:strVal val="visible"/>
                                      </p:to>
                                    </p:set>
                                    <p:anim calcmode="lin" valueType="num">
                                      <p:cBhvr>
                                        <p:cTn id="109" dur="500" fill="hold"/>
                                        <p:tgtEl>
                                          <p:spTgt spid="227"/>
                                        </p:tgtEl>
                                        <p:attrNameLst>
                                          <p:attrName>ppt_w</p:attrName>
                                        </p:attrNameLst>
                                      </p:cBhvr>
                                      <p:tavLst>
                                        <p:tav tm="0">
                                          <p:val>
                                            <p:fltVal val="0"/>
                                          </p:val>
                                        </p:tav>
                                        <p:tav tm="100000">
                                          <p:val>
                                            <p:strVal val="#ppt_w"/>
                                          </p:val>
                                        </p:tav>
                                      </p:tavLst>
                                    </p:anim>
                                    <p:anim calcmode="lin" valueType="num">
                                      <p:cBhvr>
                                        <p:cTn id="110" dur="500" fill="hold"/>
                                        <p:tgtEl>
                                          <p:spTgt spid="227"/>
                                        </p:tgtEl>
                                        <p:attrNameLst>
                                          <p:attrName>ppt_h</p:attrName>
                                        </p:attrNameLst>
                                      </p:cBhvr>
                                      <p:tavLst>
                                        <p:tav tm="0">
                                          <p:val>
                                            <p:fltVal val="0"/>
                                          </p:val>
                                        </p:tav>
                                        <p:tav tm="100000">
                                          <p:val>
                                            <p:strVal val="#ppt_h"/>
                                          </p:val>
                                        </p:tav>
                                      </p:tavLst>
                                    </p:anim>
                                    <p:anim calcmode="lin" valueType="num">
                                      <p:cBhvr>
                                        <p:cTn id="111" dur="500" fill="hold"/>
                                        <p:tgtEl>
                                          <p:spTgt spid="227"/>
                                        </p:tgtEl>
                                        <p:attrNameLst>
                                          <p:attrName>ppt_x</p:attrName>
                                        </p:attrNameLst>
                                      </p:cBhvr>
                                      <p:tavLst>
                                        <p:tav tm="0">
                                          <p:val>
                                            <p:fltVal val="0.5"/>
                                          </p:val>
                                        </p:tav>
                                        <p:tav tm="100000">
                                          <p:val>
                                            <p:strVal val="#ppt_x"/>
                                          </p:val>
                                        </p:tav>
                                      </p:tavLst>
                                    </p:anim>
                                    <p:anim calcmode="lin" valueType="num">
                                      <p:cBhvr>
                                        <p:cTn id="112" dur="500" fill="hold"/>
                                        <p:tgtEl>
                                          <p:spTgt spid="227"/>
                                        </p:tgtEl>
                                        <p:attrNameLst>
                                          <p:attrName>ppt_y</p:attrName>
                                        </p:attrNameLst>
                                      </p:cBhvr>
                                      <p:tavLst>
                                        <p:tav tm="0">
                                          <p:val>
                                            <p:fltVal val="0.5"/>
                                          </p:val>
                                        </p:tav>
                                        <p:tav tm="100000">
                                          <p:val>
                                            <p:strVal val="#ppt_y"/>
                                          </p:val>
                                        </p:tav>
                                      </p:tavLst>
                                    </p:anim>
                                  </p:childTnLst>
                                </p:cTn>
                              </p:par>
                            </p:childTnLst>
                          </p:cTn>
                        </p:par>
                        <p:par>
                          <p:cTn id="113" fill="hold">
                            <p:stCondLst>
                              <p:cond delay="2500"/>
                            </p:stCondLst>
                            <p:childTnLst>
                              <p:par>
                                <p:cTn id="114" presetID="21" presetClass="entr" presetSubtype="1" fill="hold" grpId="0" nodeType="afterEffect">
                                  <p:stCondLst>
                                    <p:cond delay="0"/>
                                  </p:stCondLst>
                                  <p:childTnLst>
                                    <p:set>
                                      <p:cBhvr>
                                        <p:cTn id="115" dur="1" fill="hold">
                                          <p:stCondLst>
                                            <p:cond delay="0"/>
                                          </p:stCondLst>
                                        </p:cTn>
                                        <p:tgtEl>
                                          <p:spTgt spid="226"/>
                                        </p:tgtEl>
                                        <p:attrNameLst>
                                          <p:attrName>style.visibility</p:attrName>
                                        </p:attrNameLst>
                                      </p:cBhvr>
                                      <p:to>
                                        <p:strVal val="visible"/>
                                      </p:to>
                                    </p:set>
                                    <p:animEffect transition="in" filter="wheel(1)">
                                      <p:cBhvr>
                                        <p:cTn id="116" dur="1000"/>
                                        <p:tgtEl>
                                          <p:spTgt spid="226"/>
                                        </p:tgtEl>
                                      </p:cBhvr>
                                    </p:animEffect>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2"/>
                                        </p:tgtEl>
                                        <p:attrNameLst>
                                          <p:attrName>style.visibility</p:attrName>
                                        </p:attrNameLst>
                                      </p:cBhvr>
                                      <p:to>
                                        <p:strVal val="visible"/>
                                      </p:to>
                                    </p:set>
                                    <p:animEffect transition="in" filter="fade">
                                      <p:cBhvr>
                                        <p:cTn id="121" dur="1000"/>
                                        <p:tgtEl>
                                          <p:spTgt spid="2"/>
                                        </p:tgtEl>
                                      </p:cBhvr>
                                    </p:animEffect>
                                    <p:anim calcmode="lin" valueType="num">
                                      <p:cBhvr>
                                        <p:cTn id="122" dur="1000" fill="hold"/>
                                        <p:tgtEl>
                                          <p:spTgt spid="2"/>
                                        </p:tgtEl>
                                        <p:attrNameLst>
                                          <p:attrName>ppt_x</p:attrName>
                                        </p:attrNameLst>
                                      </p:cBhvr>
                                      <p:tavLst>
                                        <p:tav tm="0">
                                          <p:val>
                                            <p:strVal val="#ppt_x"/>
                                          </p:val>
                                        </p:tav>
                                        <p:tav tm="100000">
                                          <p:val>
                                            <p:strVal val="#ppt_x"/>
                                          </p:val>
                                        </p:tav>
                                      </p:tavLst>
                                    </p:anim>
                                    <p:anim calcmode="lin" valueType="num">
                                      <p:cBhvr>
                                        <p:cTn id="1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P spid="225" grpId="0"/>
      <p:bldP spid="4316" grpId="0" bldLvl="0" animBg="1"/>
      <p:bldP spid="226" grpId="0" bldLvl="0" animBg="1"/>
      <p:bldP spid="4103" grpId="0" bldLvl="0" animBg="1"/>
      <p:bldP spid="4115" grpId="0" bldLvl="0" animBg="1"/>
      <p:bldP spid="4127" grpId="0" bldLvl="0" animBg="1"/>
      <p:bldP spid="227" grpId="0" bldLvl="0" animBg="1"/>
      <p:bldP spid="228" grpId="0" bldLvl="0" animBg="1"/>
      <p:bldP spid="229" grpId="0" bldLvl="0" animBg="1"/>
      <p:bldP spid="230" grpId="0" bldLvl="0" animBg="1"/>
      <p:bldP spid="231" grpId="0" bldLvl="0" animBg="1"/>
      <p:bldP spid="232" grpId="0" bldLvl="0" animBg="1"/>
      <p:bldP spid="233" grpId="0" bldLvl="0" animBg="1"/>
      <p:bldP spid="234" grpId="0" bldLvl="0" animBg="1"/>
      <p:bldP spid="235" grpId="0" bldLvl="0" animBg="1"/>
      <p:bldP spid="236" grpId="0" bldLvl="0" animBg="1"/>
      <p:bldP spid="237" grpId="0" bldLvl="0" animBg="1"/>
      <p:bldP spid="238" grpId="0" bldLvl="0" animBg="1"/>
      <p:bldP spid="239" grpId="0" bldLvl="0" animBg="1"/>
      <p:bldP spid="240" grpId="0" bldLvl="0" animBg="1"/>
      <p:bldP spid="241" grpId="0" bldLvl="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MH_Text_1"/>
          <p:cNvSpPr txBox="1"/>
          <p:nvPr/>
        </p:nvSpPr>
        <p:spPr>
          <a:xfrm>
            <a:off x="1308960" y="929118"/>
            <a:ext cx="6489386" cy="866564"/>
          </a:xfrm>
          <a:prstGeom prst="rect">
            <a:avLst/>
          </a:prstGeom>
          <a:noFill/>
        </p:spPr>
        <p:txBody>
          <a:bodyPr wrap="square" rtlCol="0" anchor="ctr" anchorCtr="0">
            <a:normAutofit/>
          </a:bodyPr>
          <a:lstStyle/>
          <a:p>
            <a:pPr algn="ctr"/>
            <a:r>
              <a:rPr lang="zh-CN" altLang="en-US" sz="1693" dirty="0">
                <a:solidFill>
                  <a:schemeClr val="bg1">
                    <a:lumMod val="85000"/>
                  </a:schemeClr>
                </a:solidFill>
                <a:latin typeface="微软雅黑" panose="020B0503020204020204" pitchFamily="34" charset="-122"/>
                <a:ea typeface="微软雅黑" panose="020B0503020204020204" pitchFamily="34" charset="-122"/>
              </a:rPr>
              <a:t>国家规划布局内重点软件企业和唯一的</a:t>
            </a:r>
            <a:r>
              <a:rPr lang="zh-CN" altLang="en-US" sz="1693" dirty="0">
                <a:solidFill>
                  <a:schemeClr val="accent2">
                    <a:lumMod val="75000"/>
                  </a:schemeClr>
                </a:solidFill>
                <a:latin typeface="微软雅黑" panose="020B0503020204020204" pitchFamily="34" charset="-122"/>
                <a:ea typeface="微软雅黑" panose="020B0503020204020204" pitchFamily="34" charset="-122"/>
              </a:rPr>
              <a:t>人工智能语音</a:t>
            </a:r>
            <a:r>
              <a:rPr lang="zh-CN" altLang="en-US" sz="1693" dirty="0">
                <a:solidFill>
                  <a:schemeClr val="bg1">
                    <a:lumMod val="85000"/>
                  </a:schemeClr>
                </a:solidFill>
                <a:latin typeface="微软雅黑" panose="020B0503020204020204" pitchFamily="34" charset="-122"/>
                <a:ea typeface="微软雅黑" panose="020B0503020204020204" pitchFamily="34" charset="-122"/>
              </a:rPr>
              <a:t>上市公司</a:t>
            </a:r>
          </a:p>
        </p:txBody>
      </p:sp>
      <p:cxnSp>
        <p:nvCxnSpPr>
          <p:cNvPr id="7" name="MH_Other_1"/>
          <p:cNvCxnSpPr/>
          <p:nvPr/>
        </p:nvCxnSpPr>
        <p:spPr>
          <a:xfrm>
            <a:off x="1326842" y="1060916"/>
            <a:ext cx="6471503"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MH_Other_2"/>
          <p:cNvCxnSpPr/>
          <p:nvPr/>
        </p:nvCxnSpPr>
        <p:spPr>
          <a:xfrm>
            <a:off x="1326842" y="1622870"/>
            <a:ext cx="6471503"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MH_SubTitle_1"/>
          <p:cNvSpPr txBox="1"/>
          <p:nvPr/>
        </p:nvSpPr>
        <p:spPr>
          <a:xfrm>
            <a:off x="1308845" y="219356"/>
            <a:ext cx="2485053" cy="478705"/>
          </a:xfrm>
          <a:prstGeom prst="rect">
            <a:avLst/>
          </a:prstGeom>
          <a:noFill/>
        </p:spPr>
        <p:txBody>
          <a:bodyPr wrap="square" rtlCol="0">
            <a:noAutofit/>
          </a:bodyPr>
          <a:lstStyle/>
          <a:p>
            <a:r>
              <a:rPr lang="zh-CN" altLang="en-US" sz="2540" dirty="0">
                <a:solidFill>
                  <a:schemeClr val="bg1"/>
                </a:solidFill>
                <a:latin typeface="微软雅黑" panose="020B0503020204020204" pitchFamily="34" charset="-122"/>
                <a:ea typeface="微软雅黑" panose="020B0503020204020204" pitchFamily="34" charset="-122"/>
              </a:rPr>
              <a:t>科大讯飞</a:t>
            </a:r>
          </a:p>
        </p:txBody>
      </p:sp>
      <p:grpSp>
        <p:nvGrpSpPr>
          <p:cNvPr id="9" name="组合 8"/>
          <p:cNvGrpSpPr/>
          <p:nvPr/>
        </p:nvGrpSpPr>
        <p:grpSpPr>
          <a:xfrm>
            <a:off x="1443634" y="1864438"/>
            <a:ext cx="7139067" cy="2108354"/>
            <a:chOff x="587709" y="2864407"/>
            <a:chExt cx="10153955" cy="2973143"/>
          </a:xfrm>
        </p:grpSpPr>
        <p:grpSp>
          <p:nvGrpSpPr>
            <p:cNvPr id="10" name="组合 9"/>
            <p:cNvGrpSpPr/>
            <p:nvPr/>
          </p:nvGrpSpPr>
          <p:grpSpPr>
            <a:xfrm>
              <a:off x="587709" y="2864407"/>
              <a:ext cx="1993780" cy="868850"/>
              <a:chOff x="1329135" y="1256896"/>
              <a:chExt cx="1993780" cy="868850"/>
            </a:xfrm>
          </p:grpSpPr>
          <p:sp>
            <p:nvSpPr>
              <p:cNvPr id="23" name="矩形 22"/>
              <p:cNvSpPr/>
              <p:nvPr/>
            </p:nvSpPr>
            <p:spPr>
              <a:xfrm>
                <a:off x="1329135" y="1256896"/>
                <a:ext cx="1993780" cy="868850"/>
              </a:xfrm>
              <a:prstGeom prst="rect">
                <a:avLst/>
              </a:prstGeom>
            </p:spPr>
            <p:txBody>
              <a:bodyPr wrap="square">
                <a:spAutoFit/>
              </a:bodyPr>
              <a:lstStyle/>
              <a:p>
                <a:pPr marL="0" lvl="1" algn="ctr">
                  <a:lnSpc>
                    <a:spcPct val="150000"/>
                  </a:lnSpc>
                </a:pPr>
                <a:r>
                  <a:rPr lang="zh-CN" altLang="en-US" sz="2269" kern="0" dirty="0">
                    <a:solidFill>
                      <a:srgbClr val="17598B"/>
                    </a:solidFill>
                    <a:latin typeface="等线" panose="02010600030101010101" pitchFamily="2" charset="-122"/>
                    <a:ea typeface="等线" panose="02010600030101010101" pitchFamily="2" charset="-122"/>
                  </a:rPr>
                  <a:t>人工智能</a:t>
                </a:r>
                <a:endParaRPr lang="en-US" altLang="zh-CN" sz="2269" kern="0" dirty="0">
                  <a:solidFill>
                    <a:srgbClr val="F7BB38"/>
                  </a:solidFill>
                  <a:latin typeface="等线" panose="02010600030101010101" pitchFamily="2" charset="-122"/>
                  <a:ea typeface="等线" panose="02010600030101010101" pitchFamily="2" charset="-122"/>
                </a:endParaRPr>
              </a:p>
            </p:txBody>
          </p:sp>
          <p:sp>
            <p:nvSpPr>
              <p:cNvPr id="24" name="矩形 23"/>
              <p:cNvSpPr/>
              <p:nvPr/>
            </p:nvSpPr>
            <p:spPr>
              <a:xfrm>
                <a:off x="1500996" y="2061937"/>
                <a:ext cx="1604513" cy="45487"/>
              </a:xfrm>
              <a:prstGeom prst="rect">
                <a:avLst/>
              </a:prstGeom>
              <a:solidFill>
                <a:srgbClr val="17598B"/>
              </a:solidFill>
              <a:ln w="12700" cap="flat" cmpd="sng" algn="ctr">
                <a:noFill/>
                <a:prstDash val="solid"/>
                <a:miter lim="800000"/>
              </a:ln>
              <a:effectLst/>
            </p:spPr>
            <p:txBody>
              <a:bodyPr rtlCol="0" anchor="ctr"/>
              <a:lstStyle/>
              <a:p>
                <a:pPr algn="ctr"/>
                <a:endParaRPr lang="zh-CN" altLang="en-US" sz="1276" kern="0" dirty="0">
                  <a:solidFill>
                    <a:srgbClr val="FFFFFF"/>
                  </a:solidFill>
                  <a:latin typeface="等线" panose="02010600030101010101" pitchFamily="2" charset="-122"/>
                  <a:ea typeface="等线" panose="02010600030101010101" pitchFamily="2" charset="-122"/>
                </a:endParaRPr>
              </a:p>
            </p:txBody>
          </p:sp>
        </p:grpSp>
        <p:pic>
          <p:nvPicPr>
            <p:cNvPr id="11" name="Picture 4" descr="C:\Users\happyeva\Desktop\脑图1.png"/>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PlasticWrap/>
                      </a14:imgEffect>
                    </a14:imgLayer>
                  </a14:imgProps>
                </a:ext>
              </a:extLst>
            </a:blip>
            <a:srcRect/>
            <a:stretch>
              <a:fillRect/>
            </a:stretch>
          </p:blipFill>
          <p:spPr bwMode="auto">
            <a:xfrm>
              <a:off x="2356758" y="3244856"/>
              <a:ext cx="4044041" cy="2592694"/>
            </a:xfrm>
            <a:prstGeom prst="rect">
              <a:avLst/>
            </a:prstGeom>
            <a:noFill/>
            <a:ln>
              <a:noFill/>
            </a:ln>
          </p:spPr>
        </p:pic>
        <p:sp>
          <p:nvSpPr>
            <p:cNvPr id="12" name="矩形 11"/>
            <p:cNvSpPr/>
            <p:nvPr/>
          </p:nvSpPr>
          <p:spPr>
            <a:xfrm>
              <a:off x="6194959" y="3531357"/>
              <a:ext cx="4546705" cy="543607"/>
            </a:xfrm>
            <a:prstGeom prst="rect">
              <a:avLst/>
            </a:prstGeom>
            <a:ln>
              <a:noFill/>
            </a:ln>
          </p:spPr>
          <p:txBody>
            <a:bodyPr wrap="square">
              <a:spAutoFit/>
            </a:bodyPr>
            <a:lstStyle/>
            <a:p>
              <a:pPr marL="0" lvl="1" defTabSz="578700">
                <a:lnSpc>
                  <a:spcPct val="150000"/>
                </a:lnSpc>
                <a:spcBef>
                  <a:spcPts val="316"/>
                </a:spcBef>
                <a:buClr>
                  <a:srgbClr val="FFFFFF"/>
                </a:buClr>
                <a:buSzPct val="100000"/>
                <a:defRPr/>
              </a:pPr>
              <a:r>
                <a:rPr lang="zh-CN" altLang="en-US" sz="1270" kern="0" dirty="0">
                  <a:solidFill>
                    <a:schemeClr val="bg1"/>
                  </a:solidFill>
                  <a:latin typeface="微软雅黑" panose="020B0503020204020204" pitchFamily="34" charset="-122"/>
                  <a:ea typeface="微软雅黑" panose="020B0503020204020204" pitchFamily="34" charset="-122"/>
                  <a:cs typeface="微软雅黑"/>
                  <a:sym typeface="Wingdings" pitchFamily="2" charset="2"/>
                </a:rPr>
                <a:t>文字识别、人脸识别、标记识别</a:t>
              </a:r>
              <a:endParaRPr lang="en-US" altLang="zh-CN" sz="1270" kern="0" dirty="0">
                <a:solidFill>
                  <a:schemeClr val="bg1"/>
                </a:solidFill>
                <a:latin typeface="微软雅黑" panose="020B0503020204020204" pitchFamily="34" charset="-122"/>
                <a:ea typeface="微软雅黑" panose="020B0503020204020204" pitchFamily="34" charset="-122"/>
                <a:cs typeface="微软雅黑"/>
                <a:sym typeface="Wingdings" pitchFamily="2" charset="2"/>
              </a:endParaRPr>
            </a:p>
          </p:txBody>
        </p:sp>
        <p:cxnSp>
          <p:nvCxnSpPr>
            <p:cNvPr id="13" name="直线连接符 63"/>
            <p:cNvCxnSpPr/>
            <p:nvPr/>
          </p:nvCxnSpPr>
          <p:spPr>
            <a:xfrm flipV="1">
              <a:off x="4896535" y="3510591"/>
              <a:ext cx="579656" cy="332712"/>
            </a:xfrm>
            <a:prstGeom prst="line">
              <a:avLst/>
            </a:prstGeom>
            <a:noFill/>
            <a:ln w="6350" cap="flat" cmpd="sng" algn="ctr">
              <a:solidFill>
                <a:srgbClr val="17598B"/>
              </a:solidFill>
              <a:prstDash val="solid"/>
              <a:miter lim="800000"/>
            </a:ln>
            <a:effectLst/>
          </p:spPr>
        </p:cxnSp>
        <p:sp>
          <p:nvSpPr>
            <p:cNvPr id="15" name="椭圆 14"/>
            <p:cNvSpPr/>
            <p:nvPr/>
          </p:nvSpPr>
          <p:spPr>
            <a:xfrm>
              <a:off x="4845233" y="3770166"/>
              <a:ext cx="116030" cy="123149"/>
            </a:xfrm>
            <a:prstGeom prst="ellipse">
              <a:avLst/>
            </a:prstGeom>
            <a:solidFill>
              <a:srgbClr val="17598B"/>
            </a:solidFill>
            <a:ln w="6350" cap="flat" cmpd="sng" algn="ctr">
              <a:solidFill>
                <a:srgbClr val="17598B"/>
              </a:solidFill>
              <a:prstDash val="solid"/>
              <a:miter lim="800000"/>
            </a:ln>
            <a:effectLst/>
          </p:spPr>
          <p:txBody>
            <a:bodyPr rtlCol="0" anchor="ctr"/>
            <a:lstStyle/>
            <a:p>
              <a:pPr algn="ctr" defTabSz="648193">
                <a:defRPr/>
              </a:pPr>
              <a:endParaRPr kumimoji="1" lang="zh-CN" altLang="en-US" sz="709" kern="0" dirty="0">
                <a:solidFill>
                  <a:srgbClr val="FFFFFF"/>
                </a:solidFill>
                <a:latin typeface="Arial"/>
                <a:ea typeface="等线" panose="02010600030101010101" pitchFamily="2" charset="-122"/>
              </a:endParaRPr>
            </a:p>
          </p:txBody>
        </p:sp>
        <p:sp>
          <p:nvSpPr>
            <p:cNvPr id="17" name="文本框 37"/>
            <p:cNvSpPr txBox="1"/>
            <p:nvPr/>
          </p:nvSpPr>
          <p:spPr>
            <a:xfrm>
              <a:off x="6221177" y="2998335"/>
              <a:ext cx="3897344" cy="543607"/>
            </a:xfrm>
            <a:prstGeom prst="rect">
              <a:avLst/>
            </a:prstGeom>
            <a:noFill/>
            <a:ln>
              <a:noFill/>
            </a:ln>
          </p:spPr>
          <p:txBody>
            <a:bodyPr wrap="square" rtlCol="0">
              <a:spAutoFit/>
            </a:bodyPr>
            <a:lstStyle/>
            <a:p>
              <a:pPr marL="0" lvl="1" defTabSz="578700">
                <a:lnSpc>
                  <a:spcPct val="150000"/>
                </a:lnSpc>
                <a:spcBef>
                  <a:spcPts val="316"/>
                </a:spcBef>
                <a:buClr>
                  <a:srgbClr val="FFFFFF"/>
                </a:buClr>
                <a:buSzPct val="100000"/>
                <a:defRPr/>
              </a:pPr>
              <a:r>
                <a:rPr lang="zh-CN" altLang="en-US" sz="1270" kern="0" dirty="0">
                  <a:solidFill>
                    <a:schemeClr val="bg1"/>
                  </a:solidFill>
                  <a:latin typeface="微软雅黑" panose="020B0503020204020204" pitchFamily="34" charset="-122"/>
                  <a:ea typeface="微软雅黑" panose="020B0503020204020204" pitchFamily="34" charset="-122"/>
                  <a:cs typeface="微软雅黑"/>
                  <a:sym typeface="Wingdings" pitchFamily="2" charset="2"/>
                </a:rPr>
                <a:t>语音识别、合成、评测</a:t>
              </a:r>
              <a:endParaRPr lang="en-CA" altLang="zh-CN" sz="1270" kern="0" dirty="0">
                <a:solidFill>
                  <a:schemeClr val="bg1"/>
                </a:solidFill>
                <a:latin typeface="微软雅黑" panose="020B0503020204020204" pitchFamily="34" charset="-122"/>
                <a:ea typeface="微软雅黑" panose="020B0503020204020204" pitchFamily="34" charset="-122"/>
                <a:cs typeface="微软雅黑"/>
                <a:sym typeface="Wingdings" pitchFamily="2" charset="2"/>
              </a:endParaRPr>
            </a:p>
          </p:txBody>
        </p:sp>
        <p:sp>
          <p:nvSpPr>
            <p:cNvPr id="18" name="矩形 17"/>
            <p:cNvSpPr/>
            <p:nvPr/>
          </p:nvSpPr>
          <p:spPr>
            <a:xfrm>
              <a:off x="6180226" y="4077198"/>
              <a:ext cx="3899896" cy="543607"/>
            </a:xfrm>
            <a:prstGeom prst="rect">
              <a:avLst/>
            </a:prstGeom>
            <a:ln>
              <a:noFill/>
            </a:ln>
          </p:spPr>
          <p:txBody>
            <a:bodyPr wrap="square">
              <a:spAutoFit/>
            </a:bodyPr>
            <a:lstStyle/>
            <a:p>
              <a:pPr marL="0" lvl="1" defTabSz="578700">
                <a:lnSpc>
                  <a:spcPct val="150000"/>
                </a:lnSpc>
                <a:spcBef>
                  <a:spcPts val="316"/>
                </a:spcBef>
                <a:buClr>
                  <a:srgbClr val="FFFFFF"/>
                </a:buClr>
                <a:buSzPct val="100000"/>
                <a:defRPr/>
              </a:pPr>
              <a:r>
                <a:rPr lang="zh-CN" altLang="en-US" sz="1270" kern="0" dirty="0">
                  <a:solidFill>
                    <a:schemeClr val="bg1"/>
                  </a:solidFill>
                  <a:latin typeface="微软雅黑" panose="020B0503020204020204" pitchFamily="34" charset="-122"/>
                  <a:ea typeface="微软雅黑" panose="020B0503020204020204" pitchFamily="34" charset="-122"/>
                  <a:cs typeface="微软雅黑"/>
                  <a:sym typeface="Wingdings" pitchFamily="2" charset="2"/>
                </a:rPr>
                <a:t>作文批改、全科阅卷</a:t>
              </a:r>
              <a:r>
                <a:rPr lang="zh-CN" altLang="en-US" sz="1270" kern="0" dirty="0" smtClean="0">
                  <a:solidFill>
                    <a:schemeClr val="bg1"/>
                  </a:solidFill>
                  <a:latin typeface="微软雅黑" panose="020B0503020204020204" pitchFamily="34" charset="-122"/>
                  <a:ea typeface="微软雅黑" panose="020B0503020204020204" pitchFamily="34" charset="-122"/>
                  <a:cs typeface="微软雅黑"/>
                  <a:sym typeface="Wingdings" pitchFamily="2" charset="2"/>
                </a:rPr>
                <a:t>、智能排课</a:t>
              </a:r>
              <a:endParaRPr lang="zh-CN" altLang="en-US" sz="1270" kern="0" dirty="0">
                <a:solidFill>
                  <a:schemeClr val="bg1"/>
                </a:solidFill>
                <a:latin typeface="微软雅黑" panose="020B0503020204020204" pitchFamily="34" charset="-122"/>
                <a:ea typeface="微软雅黑" panose="020B0503020204020204" pitchFamily="34" charset="-122"/>
                <a:cs typeface="微软雅黑"/>
              </a:endParaRPr>
            </a:p>
          </p:txBody>
        </p:sp>
        <p:sp>
          <p:nvSpPr>
            <p:cNvPr id="19" name="椭圆 18"/>
            <p:cNvSpPr/>
            <p:nvPr/>
          </p:nvSpPr>
          <p:spPr>
            <a:xfrm flipH="1" flipV="1">
              <a:off x="4854715" y="4255753"/>
              <a:ext cx="123584" cy="123149"/>
            </a:xfrm>
            <a:prstGeom prst="ellipse">
              <a:avLst/>
            </a:prstGeom>
            <a:solidFill>
              <a:srgbClr val="17598B"/>
            </a:solidFill>
            <a:ln w="6350" cap="flat" cmpd="sng" algn="ctr">
              <a:solidFill>
                <a:srgbClr val="17598B"/>
              </a:solidFill>
              <a:prstDash val="solid"/>
              <a:miter lim="800000"/>
            </a:ln>
            <a:effectLst/>
          </p:spPr>
          <p:txBody>
            <a:bodyPr rtlCol="0" anchor="ctr"/>
            <a:lstStyle/>
            <a:p>
              <a:pPr algn="ctr" defTabSz="648193">
                <a:defRPr/>
              </a:pPr>
              <a:endParaRPr kumimoji="1" lang="zh-CN" altLang="en-US" sz="709" kern="0" dirty="0">
                <a:solidFill>
                  <a:srgbClr val="FFFFFF"/>
                </a:solidFill>
                <a:latin typeface="Arial"/>
                <a:ea typeface="等线" panose="02010600030101010101" pitchFamily="2" charset="-122"/>
              </a:endParaRPr>
            </a:p>
          </p:txBody>
        </p:sp>
        <p:cxnSp>
          <p:nvCxnSpPr>
            <p:cNvPr id="20" name="直线连接符 5"/>
            <p:cNvCxnSpPr/>
            <p:nvPr/>
          </p:nvCxnSpPr>
          <p:spPr>
            <a:xfrm>
              <a:off x="5844432" y="3992184"/>
              <a:ext cx="3495415" cy="0"/>
            </a:xfrm>
            <a:prstGeom prst="line">
              <a:avLst/>
            </a:prstGeom>
            <a:noFill/>
            <a:ln w="6350" cap="flat" cmpd="sng" algn="ctr">
              <a:solidFill>
                <a:srgbClr val="17598B"/>
              </a:solidFill>
              <a:prstDash val="solid"/>
              <a:miter lim="800000"/>
            </a:ln>
            <a:effectLst/>
          </p:spPr>
        </p:cxnSp>
        <p:sp>
          <p:nvSpPr>
            <p:cNvPr id="21" name="椭圆 20"/>
            <p:cNvSpPr/>
            <p:nvPr/>
          </p:nvSpPr>
          <p:spPr>
            <a:xfrm>
              <a:off x="4844793" y="4012338"/>
              <a:ext cx="123584" cy="123149"/>
            </a:xfrm>
            <a:prstGeom prst="ellipse">
              <a:avLst/>
            </a:prstGeom>
            <a:solidFill>
              <a:srgbClr val="17598B"/>
            </a:solidFill>
            <a:ln w="6350" cap="flat" cmpd="sng" algn="ctr">
              <a:solidFill>
                <a:srgbClr val="17598B"/>
              </a:solidFill>
              <a:prstDash val="solid"/>
              <a:miter lim="800000"/>
            </a:ln>
            <a:effectLst/>
          </p:spPr>
          <p:txBody>
            <a:bodyPr rtlCol="0" anchor="ctr"/>
            <a:lstStyle/>
            <a:p>
              <a:pPr algn="ctr" defTabSz="648193">
                <a:defRPr/>
              </a:pPr>
              <a:endParaRPr kumimoji="1" lang="zh-CN" altLang="en-US" sz="709" kern="0" dirty="0">
                <a:solidFill>
                  <a:srgbClr val="FFFFFF"/>
                </a:solidFill>
                <a:latin typeface="Arial"/>
                <a:ea typeface="等线" panose="02010600030101010101" pitchFamily="2" charset="-122"/>
              </a:endParaRPr>
            </a:p>
          </p:txBody>
        </p:sp>
        <p:cxnSp>
          <p:nvCxnSpPr>
            <p:cNvPr id="22" name="直线连接符 73"/>
            <p:cNvCxnSpPr>
              <a:stCxn id="19" idx="1"/>
            </p:cNvCxnSpPr>
            <p:nvPr/>
          </p:nvCxnSpPr>
          <p:spPr>
            <a:xfrm>
              <a:off x="4960201" y="4360868"/>
              <a:ext cx="696056" cy="187070"/>
            </a:xfrm>
            <a:prstGeom prst="line">
              <a:avLst/>
            </a:prstGeom>
            <a:noFill/>
            <a:ln w="6350" cap="flat" cmpd="sng" algn="ctr">
              <a:solidFill>
                <a:srgbClr val="17598B"/>
              </a:solidFill>
              <a:prstDash val="solid"/>
              <a:miter lim="800000"/>
            </a:ln>
            <a:effectLst/>
          </p:spPr>
        </p:cxnSp>
      </p:grpSp>
      <p:cxnSp>
        <p:nvCxnSpPr>
          <p:cNvPr id="25" name="直线连接符 5"/>
          <p:cNvCxnSpPr/>
          <p:nvPr/>
        </p:nvCxnSpPr>
        <p:spPr>
          <a:xfrm>
            <a:off x="4910218" y="2310888"/>
            <a:ext cx="2478714" cy="0"/>
          </a:xfrm>
          <a:prstGeom prst="line">
            <a:avLst/>
          </a:prstGeom>
          <a:noFill/>
          <a:ln w="6350" cap="flat" cmpd="sng" algn="ctr">
            <a:solidFill>
              <a:srgbClr val="17598B"/>
            </a:solidFill>
            <a:prstDash val="solid"/>
            <a:miter lim="800000"/>
          </a:ln>
          <a:effectLst/>
        </p:spPr>
      </p:cxnSp>
      <p:cxnSp>
        <p:nvCxnSpPr>
          <p:cNvPr id="26" name="直线连接符 5"/>
          <p:cNvCxnSpPr/>
          <p:nvPr/>
        </p:nvCxnSpPr>
        <p:spPr>
          <a:xfrm>
            <a:off x="4910218" y="3048198"/>
            <a:ext cx="2478714" cy="0"/>
          </a:xfrm>
          <a:prstGeom prst="line">
            <a:avLst/>
          </a:prstGeom>
          <a:noFill/>
          <a:ln w="6350" cap="flat" cmpd="sng" algn="ctr">
            <a:solidFill>
              <a:srgbClr val="17598B"/>
            </a:solidFill>
            <a:prstDash val="solid"/>
            <a:miter lim="800000"/>
          </a:ln>
          <a:effectLst/>
        </p:spPr>
      </p:cxnSp>
      <p:cxnSp>
        <p:nvCxnSpPr>
          <p:cNvPr id="27" name="直线连接符 73"/>
          <p:cNvCxnSpPr/>
          <p:nvPr/>
        </p:nvCxnSpPr>
        <p:spPr>
          <a:xfrm flipV="1">
            <a:off x="4536628" y="2673679"/>
            <a:ext cx="634721" cy="48427"/>
          </a:xfrm>
          <a:prstGeom prst="line">
            <a:avLst/>
          </a:prstGeom>
          <a:noFill/>
          <a:ln w="6350" cap="flat" cmpd="sng" algn="ctr">
            <a:solidFill>
              <a:srgbClr val="17598B"/>
            </a:solidFill>
            <a:prstDash val="solid"/>
            <a:miter lim="800000"/>
          </a:ln>
          <a:effectLst/>
        </p:spPr>
      </p:cxnSp>
      <p:cxnSp>
        <p:nvCxnSpPr>
          <p:cNvPr id="29" name="MH_Other_1"/>
          <p:cNvCxnSpPr/>
          <p:nvPr/>
        </p:nvCxnSpPr>
        <p:spPr>
          <a:xfrm>
            <a:off x="1319159" y="995629"/>
            <a:ext cx="6471503"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MH_Other_1"/>
          <p:cNvCxnSpPr/>
          <p:nvPr/>
        </p:nvCxnSpPr>
        <p:spPr>
          <a:xfrm>
            <a:off x="1322996" y="1667639"/>
            <a:ext cx="6471503"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1308845" y="4181881"/>
            <a:ext cx="6481817" cy="929558"/>
          </a:xfrm>
          <a:prstGeom prst="rect">
            <a:avLst/>
          </a:prstGeom>
          <a:solidFill>
            <a:schemeClr val="accent1">
              <a:lumMod val="50000"/>
            </a:schemeClr>
          </a:solidFill>
          <a:ln w="12700" cap="flat" cmpd="sng" algn="ctr">
            <a:noFill/>
            <a:prstDash val="solid"/>
            <a:miter lim="800000"/>
          </a:ln>
          <a:effectLst/>
        </p:spPr>
        <p:txBody>
          <a:bodyPr lIns="255288" rIns="255288" rtlCol="0" anchor="ctr"/>
          <a:lstStyle/>
          <a:p>
            <a:pPr algn="ctr">
              <a:lnSpc>
                <a:spcPct val="150000"/>
              </a:lnSpc>
            </a:pPr>
            <a:r>
              <a:rPr lang="zh-CN" altLang="en-US" sz="1411" kern="0" dirty="0">
                <a:solidFill>
                  <a:srgbClr val="FFFFFF"/>
                </a:solidFill>
                <a:latin typeface="微软雅黑" panose="020B0503020204020204" pitchFamily="34" charset="-122"/>
                <a:ea typeface="微软雅黑" panose="020B0503020204020204" pitchFamily="34" charset="-122"/>
              </a:rPr>
              <a:t>人工智能能够简化、丰富行业大数据采集的手段和效率</a:t>
            </a:r>
            <a:endParaRPr lang="en-US" altLang="zh-CN" sz="1411" kern="0" dirty="0">
              <a:solidFill>
                <a:srgbClr val="FFFFFF"/>
              </a:solidFill>
              <a:latin typeface="微软雅黑" panose="020B0503020204020204" pitchFamily="34" charset="-122"/>
              <a:ea typeface="微软雅黑" panose="020B0503020204020204" pitchFamily="34" charset="-122"/>
            </a:endParaRPr>
          </a:p>
          <a:p>
            <a:pPr algn="ctr">
              <a:lnSpc>
                <a:spcPct val="150000"/>
              </a:lnSpc>
            </a:pPr>
            <a:r>
              <a:rPr lang="zh-CN" altLang="en-US" sz="1411" kern="0" dirty="0">
                <a:solidFill>
                  <a:srgbClr val="FFFFFF"/>
                </a:solidFill>
                <a:latin typeface="微软雅黑" panose="020B0503020204020204" pitchFamily="34" charset="-122"/>
                <a:ea typeface="微软雅黑" panose="020B0503020204020204" pitchFamily="34" charset="-122"/>
              </a:rPr>
              <a:t>从而提升大数据的分析和洞察能力</a:t>
            </a:r>
            <a:endParaRPr lang="en-US" altLang="zh-CN" sz="1411" kern="0" dirty="0">
              <a:solidFill>
                <a:srgbClr val="FFFFFF"/>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347" y="231561"/>
            <a:ext cx="566494" cy="472078"/>
          </a:xfrm>
          <a:prstGeom prst="rect">
            <a:avLst/>
          </a:prstGeom>
        </p:spPr>
      </p:pic>
    </p:spTree>
    <p:custDataLst>
      <p:tags r:id="rId1"/>
    </p:custDataLst>
    <p:extLst>
      <p:ext uri="{BB962C8B-B14F-4D97-AF65-F5344CB8AC3E}">
        <p14:creationId xmlns:p14="http://schemas.microsoft.com/office/powerpoint/2010/main" val="3973912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533" y="787969"/>
            <a:ext cx="508712" cy="508712"/>
          </a:xfrm>
          <a:prstGeom prst="rect">
            <a:avLst/>
          </a:prstGeom>
        </p:spPr>
      </p:pic>
      <p:sp>
        <p:nvSpPr>
          <p:cNvPr id="10" name="文本框 9"/>
          <p:cNvSpPr txBox="1"/>
          <p:nvPr/>
        </p:nvSpPr>
        <p:spPr>
          <a:xfrm>
            <a:off x="779559" y="923884"/>
            <a:ext cx="1411803" cy="309444"/>
          </a:xfrm>
          <a:prstGeom prst="rect">
            <a:avLst/>
          </a:prstGeom>
          <a:noFill/>
        </p:spPr>
        <p:txBody>
          <a:bodyPr wrap="square" rtlCol="0">
            <a:spAutoFit/>
          </a:bodyPr>
          <a:lstStyle/>
          <a:p>
            <a:r>
              <a:rPr lang="zh-CN" altLang="en-US" sz="1411" b="1" dirty="0">
                <a:solidFill>
                  <a:schemeClr val="bg1"/>
                </a:solidFill>
                <a:latin typeface="微软雅黑" pitchFamily="34" charset="-122"/>
                <a:ea typeface="微软雅黑" pitchFamily="34" charset="-122"/>
              </a:rPr>
              <a:t>学生生涯规划</a:t>
            </a:r>
          </a:p>
        </p:txBody>
      </p:sp>
      <p:sp>
        <p:nvSpPr>
          <p:cNvPr id="11" name="云形 10"/>
          <p:cNvSpPr/>
          <p:nvPr/>
        </p:nvSpPr>
        <p:spPr>
          <a:xfrm rot="340455">
            <a:off x="2987663" y="1325834"/>
            <a:ext cx="2147609" cy="1229143"/>
          </a:xfrm>
          <a:prstGeom prst="clou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p>
        </p:txBody>
      </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3296" y="1899202"/>
            <a:ext cx="388273" cy="290138"/>
          </a:xfrm>
          <a:prstGeom prst="rect">
            <a:avLst/>
          </a:prstGeom>
          <a:noFill/>
        </p:spPr>
      </p:pic>
      <p:cxnSp>
        <p:nvCxnSpPr>
          <p:cNvPr id="17" name="连接符: 肘形 16"/>
          <p:cNvCxnSpPr>
            <a:cxnSpLocks/>
            <a:endCxn id="11" idx="2"/>
          </p:cNvCxnSpPr>
          <p:nvPr/>
        </p:nvCxnSpPr>
        <p:spPr>
          <a:xfrm>
            <a:off x="918848" y="1233219"/>
            <a:ext cx="2080706" cy="601676"/>
          </a:xfrm>
          <a:prstGeom prst="bentConnector3">
            <a:avLst>
              <a:gd name="adj1" fmla="val 50000"/>
            </a:avLst>
          </a:prstGeom>
          <a:ln>
            <a:solidFill>
              <a:schemeClr val="accent1">
                <a:lumMod val="25000"/>
                <a:lumOff val="75000"/>
              </a:schemeClr>
            </a:solidFill>
            <a:headEnd type="none" w="med" len="med"/>
            <a:tailEnd type="arrow" w="med" len="med"/>
          </a:ln>
        </p:spPr>
        <p:style>
          <a:lnRef idx="2">
            <a:schemeClr val="accent6"/>
          </a:lnRef>
          <a:fillRef idx="0">
            <a:schemeClr val="accent6"/>
          </a:fillRef>
          <a:effectRef idx="1">
            <a:schemeClr val="accent6"/>
          </a:effectRef>
          <a:fontRef idx="minor">
            <a:schemeClr val="tx1"/>
          </a:fontRef>
        </p:style>
      </p:cxnSp>
      <p:sp>
        <p:nvSpPr>
          <p:cNvPr id="20" name="文本框 19"/>
          <p:cNvSpPr txBox="1"/>
          <p:nvPr/>
        </p:nvSpPr>
        <p:spPr>
          <a:xfrm>
            <a:off x="1714080" y="1899202"/>
            <a:ext cx="1342085" cy="276999"/>
          </a:xfrm>
          <a:prstGeom prst="rect">
            <a:avLst/>
          </a:prstGeom>
          <a:noFill/>
        </p:spPr>
        <p:txBody>
          <a:bodyPr wrap="square" rtlCol="0">
            <a:spAutoFit/>
          </a:bodyPr>
          <a:lstStyle/>
          <a:p>
            <a:pPr algn="r"/>
            <a:r>
              <a:rPr lang="zh-CN" altLang="en-US" sz="1200" b="1" dirty="0">
                <a:solidFill>
                  <a:schemeClr val="bg1"/>
                </a:solidFill>
                <a:latin typeface="微软雅黑" pitchFamily="34" charset="-122"/>
                <a:ea typeface="微软雅黑" pitchFamily="34" charset="-122"/>
              </a:rPr>
              <a:t>智能分班引擎</a:t>
            </a:r>
            <a:endParaRPr lang="en-US" altLang="zh-CN" sz="1200" b="1" dirty="0">
              <a:solidFill>
                <a:schemeClr val="bg1"/>
              </a:solidFill>
              <a:latin typeface="微软雅黑" pitchFamily="34" charset="-122"/>
              <a:ea typeface="微软雅黑" pitchFamily="34" charset="-122"/>
            </a:endParaRPr>
          </a:p>
        </p:txBody>
      </p:sp>
      <p:pic>
        <p:nvPicPr>
          <p:cNvPr id="25"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3156" y="1748065"/>
            <a:ext cx="346033" cy="346033"/>
          </a:xfrm>
          <a:prstGeom prst="rect">
            <a:avLst/>
          </a:prstGeom>
        </p:spPr>
      </p:pic>
      <p:sp>
        <p:nvSpPr>
          <p:cNvPr id="26" name="文本框 25"/>
          <p:cNvSpPr txBox="1"/>
          <p:nvPr/>
        </p:nvSpPr>
        <p:spPr>
          <a:xfrm>
            <a:off x="3744954" y="1762214"/>
            <a:ext cx="1188484" cy="352854"/>
          </a:xfrm>
          <a:prstGeom prst="rect">
            <a:avLst/>
          </a:prstGeom>
          <a:noFill/>
        </p:spPr>
        <p:txBody>
          <a:bodyPr wrap="square" rtlCol="0">
            <a:spAutoFit/>
          </a:bodyPr>
          <a:lstStyle/>
          <a:p>
            <a:r>
              <a:rPr lang="zh-CN" altLang="en-US" sz="1693" b="1" dirty="0">
                <a:solidFill>
                  <a:schemeClr val="bg1"/>
                </a:solidFill>
                <a:latin typeface="微软雅黑" pitchFamily="34" charset="-122"/>
                <a:ea typeface="微软雅黑" pitchFamily="34" charset="-122"/>
              </a:rPr>
              <a:t>智能排课</a:t>
            </a:r>
          </a:p>
        </p:txBody>
      </p:sp>
      <p:grpSp>
        <p:nvGrpSpPr>
          <p:cNvPr id="3" name="组合 2"/>
          <p:cNvGrpSpPr/>
          <p:nvPr/>
        </p:nvGrpSpPr>
        <p:grpSpPr>
          <a:xfrm>
            <a:off x="755576" y="3148207"/>
            <a:ext cx="1304943" cy="1236015"/>
            <a:chOff x="755576" y="3148207"/>
            <a:chExt cx="1304943" cy="1236015"/>
          </a:xfrm>
        </p:grpSpPr>
        <p:sp>
          <p:nvSpPr>
            <p:cNvPr id="28" name="矩形 27"/>
            <p:cNvSpPr/>
            <p:nvPr/>
          </p:nvSpPr>
          <p:spPr>
            <a:xfrm>
              <a:off x="755576" y="3148207"/>
              <a:ext cx="1166108" cy="1236015"/>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pic>
          <p:nvPicPr>
            <p:cNvPr id="27" name="图片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235" y="3269890"/>
              <a:ext cx="204590" cy="204590"/>
            </a:xfrm>
            <a:prstGeom prst="rect">
              <a:avLst/>
            </a:prstGeom>
          </p:spPr>
        </p:pic>
        <p:sp>
          <p:nvSpPr>
            <p:cNvPr id="29" name="矩形: 圆角 28"/>
            <p:cNvSpPr/>
            <p:nvPr/>
          </p:nvSpPr>
          <p:spPr>
            <a:xfrm>
              <a:off x="1018693" y="3275998"/>
              <a:ext cx="894950" cy="1949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latin typeface="微软雅黑" pitchFamily="34" charset="-122"/>
                  <a:ea typeface="微软雅黑" pitchFamily="34" charset="-122"/>
                </a:rPr>
                <a:t>多维度课表</a:t>
              </a:r>
            </a:p>
          </p:txBody>
        </p:sp>
        <p:pic>
          <p:nvPicPr>
            <p:cNvPr id="31" name="图片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9234" y="3546915"/>
              <a:ext cx="206308" cy="206308"/>
            </a:xfrm>
            <a:prstGeom prst="rect">
              <a:avLst/>
            </a:prstGeom>
          </p:spPr>
        </p:pic>
        <p:sp>
          <p:nvSpPr>
            <p:cNvPr id="32" name="文本框 31"/>
            <p:cNvSpPr txBox="1"/>
            <p:nvPr/>
          </p:nvSpPr>
          <p:spPr>
            <a:xfrm>
              <a:off x="862510" y="3548126"/>
              <a:ext cx="1188484" cy="253916"/>
            </a:xfrm>
            <a:prstGeom prst="rect">
              <a:avLst/>
            </a:prstGeom>
            <a:noFill/>
          </p:spPr>
          <p:txBody>
            <a:bodyPr wrap="square" rtlCol="0">
              <a:spAutoFit/>
            </a:bodyPr>
            <a:lstStyle/>
            <a:p>
              <a:pPr algn="ctr"/>
              <a:r>
                <a:rPr lang="zh-CN" altLang="en-US" sz="1050" dirty="0">
                  <a:solidFill>
                    <a:schemeClr val="bg1"/>
                  </a:solidFill>
                  <a:latin typeface="微软雅黑" pitchFamily="34" charset="-122"/>
                  <a:ea typeface="微软雅黑" pitchFamily="34" charset="-122"/>
                </a:rPr>
                <a:t>学生课表</a:t>
              </a:r>
            </a:p>
          </p:txBody>
        </p:sp>
        <p:sp>
          <p:nvSpPr>
            <p:cNvPr id="35" name="文本框 34"/>
            <p:cNvSpPr txBox="1"/>
            <p:nvPr/>
          </p:nvSpPr>
          <p:spPr>
            <a:xfrm>
              <a:off x="872035" y="3823016"/>
              <a:ext cx="1188484" cy="253916"/>
            </a:xfrm>
            <a:prstGeom prst="rect">
              <a:avLst/>
            </a:prstGeom>
            <a:noFill/>
          </p:spPr>
          <p:txBody>
            <a:bodyPr wrap="square" rtlCol="0">
              <a:spAutoFit/>
            </a:bodyPr>
            <a:lstStyle/>
            <a:p>
              <a:pPr algn="ctr"/>
              <a:r>
                <a:rPr lang="zh-CN" altLang="en-US" sz="1050" dirty="0">
                  <a:solidFill>
                    <a:schemeClr val="bg1"/>
                  </a:solidFill>
                  <a:latin typeface="微软雅黑" pitchFamily="34" charset="-122"/>
                  <a:ea typeface="微软雅黑" pitchFamily="34" charset="-122"/>
                </a:rPr>
                <a:t>班级课表</a:t>
              </a:r>
            </a:p>
          </p:txBody>
        </p:sp>
        <p:pic>
          <p:nvPicPr>
            <p:cNvPr id="36" name="图片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8371" y="3837645"/>
              <a:ext cx="167179" cy="167179"/>
            </a:xfrm>
            <a:prstGeom prst="rect">
              <a:avLst/>
            </a:prstGeom>
          </p:spPr>
        </p:pic>
        <p:pic>
          <p:nvPicPr>
            <p:cNvPr id="37" name="图片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8998" y="4077050"/>
              <a:ext cx="224601" cy="224601"/>
            </a:xfrm>
            <a:prstGeom prst="rect">
              <a:avLst/>
            </a:prstGeom>
          </p:spPr>
        </p:pic>
      </p:grpSp>
      <p:sp>
        <p:nvSpPr>
          <p:cNvPr id="38" name="文本框 37"/>
          <p:cNvSpPr txBox="1"/>
          <p:nvPr/>
        </p:nvSpPr>
        <p:spPr>
          <a:xfrm>
            <a:off x="1115616" y="4075335"/>
            <a:ext cx="1188484" cy="253916"/>
          </a:xfrm>
          <a:prstGeom prst="rect">
            <a:avLst/>
          </a:prstGeom>
          <a:noFill/>
        </p:spPr>
        <p:txBody>
          <a:bodyPr wrap="square" rtlCol="0">
            <a:spAutoFit/>
          </a:bodyPr>
          <a:lstStyle/>
          <a:p>
            <a:r>
              <a:rPr lang="zh-CN" altLang="en-US" sz="1050" dirty="0">
                <a:solidFill>
                  <a:schemeClr val="bg1"/>
                </a:solidFill>
                <a:latin typeface="微软雅黑" pitchFamily="34" charset="-122"/>
                <a:ea typeface="微软雅黑" pitchFamily="34" charset="-122"/>
              </a:rPr>
              <a:t>教室课表</a:t>
            </a:r>
          </a:p>
        </p:txBody>
      </p:sp>
      <p:cxnSp>
        <p:nvCxnSpPr>
          <p:cNvPr id="44" name="直接箭头连接符 43"/>
          <p:cNvCxnSpPr>
            <a:cxnSpLocks/>
            <a:stCxn id="28" idx="3"/>
          </p:cNvCxnSpPr>
          <p:nvPr/>
        </p:nvCxnSpPr>
        <p:spPr>
          <a:xfrm>
            <a:off x="1921685" y="3766214"/>
            <a:ext cx="698441" cy="974"/>
          </a:xfrm>
          <a:prstGeom prst="straightConnector1">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sp>
        <p:nvSpPr>
          <p:cNvPr id="62" name="文本框 61"/>
          <p:cNvSpPr txBox="1"/>
          <p:nvPr/>
        </p:nvSpPr>
        <p:spPr>
          <a:xfrm>
            <a:off x="2627784" y="3449766"/>
            <a:ext cx="919463" cy="418128"/>
          </a:xfrm>
          <a:prstGeom prst="rect">
            <a:avLst/>
          </a:prstGeom>
          <a:noFill/>
        </p:spPr>
        <p:txBody>
          <a:bodyPr wrap="square" rtlCol="0">
            <a:spAutoFit/>
          </a:bodyPr>
          <a:lstStyle/>
          <a:p>
            <a:pPr algn="ctr"/>
            <a:r>
              <a:rPr lang="zh-CN" altLang="en-US" sz="1270" dirty="0">
                <a:solidFill>
                  <a:schemeClr val="bg1"/>
                </a:solidFill>
                <a:latin typeface="微软雅黑" pitchFamily="34" charset="-122"/>
                <a:ea typeface="微软雅黑" pitchFamily="34" charset="-122"/>
              </a:rPr>
              <a:t>智能班牌</a:t>
            </a:r>
            <a:r>
              <a:rPr lang="en-US" altLang="zh-CN" sz="988" dirty="0">
                <a:solidFill>
                  <a:schemeClr val="bg1"/>
                </a:solidFill>
                <a:latin typeface="微软雅黑" pitchFamily="34" charset="-122"/>
                <a:ea typeface="微软雅黑" pitchFamily="34" charset="-122"/>
              </a:rPr>
              <a:t> </a:t>
            </a:r>
          </a:p>
          <a:p>
            <a:pPr algn="ctr"/>
            <a:r>
              <a:rPr lang="zh-CN" altLang="en-US" sz="847" dirty="0">
                <a:solidFill>
                  <a:schemeClr val="bg1"/>
                </a:solidFill>
                <a:latin typeface="微软雅黑" pitchFamily="34" charset="-122"/>
                <a:ea typeface="微软雅黑" pitchFamily="34" charset="-122"/>
              </a:rPr>
              <a:t>走班考勤</a:t>
            </a:r>
          </a:p>
        </p:txBody>
      </p:sp>
      <p:pic>
        <p:nvPicPr>
          <p:cNvPr id="63" name="图片 6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86519" y="2573652"/>
            <a:ext cx="424796" cy="366512"/>
          </a:xfrm>
          <a:prstGeom prst="rect">
            <a:avLst/>
          </a:prstGeom>
        </p:spPr>
      </p:pic>
      <p:sp>
        <p:nvSpPr>
          <p:cNvPr id="18" name="矩形 17"/>
          <p:cNvSpPr/>
          <p:nvPr/>
        </p:nvSpPr>
        <p:spPr>
          <a:xfrm>
            <a:off x="1449811" y="1255359"/>
            <a:ext cx="1033103" cy="483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29" b="1" dirty="0">
                <a:latin typeface="微软雅黑" pitchFamily="34" charset="-122"/>
                <a:ea typeface="微软雅黑" pitchFamily="34" charset="-122"/>
              </a:rPr>
              <a:t>智能选科推荐引擎</a:t>
            </a:r>
          </a:p>
        </p:txBody>
      </p:sp>
      <p:sp>
        <p:nvSpPr>
          <p:cNvPr id="74" name="KSO_Shape"/>
          <p:cNvSpPr/>
          <p:nvPr/>
        </p:nvSpPr>
        <p:spPr>
          <a:xfrm>
            <a:off x="6789574" y="781679"/>
            <a:ext cx="1430618" cy="727241"/>
          </a:xfrm>
          <a:custGeom>
            <a:avLst/>
            <a:gdLst>
              <a:gd name="connsiteX0" fmla="*/ 4109878 w 7991396"/>
              <a:gd name="connsiteY0" fmla="*/ 0 h 4172540"/>
              <a:gd name="connsiteX1" fmla="*/ 5415487 w 7991396"/>
              <a:gd name="connsiteY1" fmla="*/ 816050 h 4172540"/>
              <a:gd name="connsiteX2" fmla="*/ 6027418 w 7991396"/>
              <a:gd name="connsiteY2" fmla="*/ 677951 h 4172540"/>
              <a:gd name="connsiteX3" fmla="*/ 7489804 w 7991396"/>
              <a:gd name="connsiteY3" fmla="*/ 2140332 h 4172540"/>
              <a:gd name="connsiteX4" fmla="*/ 7483396 w 7991396"/>
              <a:gd name="connsiteY4" fmla="*/ 2203898 h 4172540"/>
              <a:gd name="connsiteX5" fmla="*/ 7991396 w 7991396"/>
              <a:gd name="connsiteY5" fmla="*/ 3146665 h 4172540"/>
              <a:gd name="connsiteX6" fmla="*/ 7456648 w 7991396"/>
              <a:gd name="connsiteY6" fmla="*/ 4106801 h 4172540"/>
              <a:gd name="connsiteX7" fmla="*/ 7330940 w 7991396"/>
              <a:gd name="connsiteY7" fmla="*/ 4172540 h 4172540"/>
              <a:gd name="connsiteX8" fmla="*/ 1079370 w 7991396"/>
              <a:gd name="connsiteY8" fmla="*/ 4172540 h 4172540"/>
              <a:gd name="connsiteX9" fmla="*/ 1015130 w 7991396"/>
              <a:gd name="connsiteY9" fmla="*/ 4169296 h 4172540"/>
              <a:gd name="connsiteX10" fmla="*/ 0 w 7991396"/>
              <a:gd name="connsiteY10" fmla="*/ 3044397 h 4172540"/>
              <a:gd name="connsiteX11" fmla="*/ 1130742 w 7991396"/>
              <a:gd name="connsiteY11" fmla="*/ 1913659 h 4172540"/>
              <a:gd name="connsiteX12" fmla="*/ 1346871 w 7991396"/>
              <a:gd name="connsiteY12" fmla="*/ 1935445 h 4172540"/>
              <a:gd name="connsiteX13" fmla="*/ 2261481 w 7991396"/>
              <a:gd name="connsiteY13" fmla="*/ 1462386 h 4172540"/>
              <a:gd name="connsiteX14" fmla="*/ 2653668 w 7991396"/>
              <a:gd name="connsiteY14" fmla="*/ 1536361 h 4172540"/>
              <a:gd name="connsiteX15" fmla="*/ 2647492 w 7991396"/>
              <a:gd name="connsiteY15" fmla="*/ 1462386 h 4172540"/>
              <a:gd name="connsiteX16" fmla="*/ 4109878 w 7991396"/>
              <a:gd name="connsiteY16" fmla="*/ 0 h 417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91396" h="4172540">
                <a:moveTo>
                  <a:pt x="4109878" y="0"/>
                </a:moveTo>
                <a:cubicBezTo>
                  <a:pt x="4684462" y="0"/>
                  <a:pt x="5181648" y="331374"/>
                  <a:pt x="5415487" y="816050"/>
                </a:cubicBezTo>
                <a:cubicBezTo>
                  <a:pt x="5600435" y="726143"/>
                  <a:pt x="5808299" y="677951"/>
                  <a:pt x="6027418" y="677951"/>
                </a:cubicBezTo>
                <a:cubicBezTo>
                  <a:pt x="6835073" y="677951"/>
                  <a:pt x="7489804" y="1332682"/>
                  <a:pt x="7489804" y="2140332"/>
                </a:cubicBezTo>
                <a:lnTo>
                  <a:pt x="7483396" y="2203898"/>
                </a:lnTo>
                <a:cubicBezTo>
                  <a:pt x="7789726" y="2405463"/>
                  <a:pt x="7991396" y="2752511"/>
                  <a:pt x="7991396" y="3146665"/>
                </a:cubicBezTo>
                <a:cubicBezTo>
                  <a:pt x="7991396" y="3552291"/>
                  <a:pt x="7777816" y="3908032"/>
                  <a:pt x="7456648" y="4106801"/>
                </a:cubicBezTo>
                <a:lnTo>
                  <a:pt x="7330940" y="4172540"/>
                </a:lnTo>
                <a:lnTo>
                  <a:pt x="1079370" y="4172540"/>
                </a:lnTo>
                <a:lnTo>
                  <a:pt x="1015130" y="4169296"/>
                </a:lnTo>
                <a:cubicBezTo>
                  <a:pt x="444946" y="4111392"/>
                  <a:pt x="0" y="3629859"/>
                  <a:pt x="0" y="3044397"/>
                </a:cubicBezTo>
                <a:cubicBezTo>
                  <a:pt x="0" y="2419908"/>
                  <a:pt x="506249" y="1913659"/>
                  <a:pt x="1130742" y="1913659"/>
                </a:cubicBezTo>
                <a:lnTo>
                  <a:pt x="1346871" y="1935445"/>
                </a:lnTo>
                <a:cubicBezTo>
                  <a:pt x="1548513" y="1648023"/>
                  <a:pt x="1883314" y="1462386"/>
                  <a:pt x="2261481" y="1462386"/>
                </a:cubicBezTo>
                <a:cubicBezTo>
                  <a:pt x="2399871" y="1462386"/>
                  <a:pt x="2532456" y="1487244"/>
                  <a:pt x="2653668" y="1536361"/>
                </a:cubicBezTo>
                <a:cubicBezTo>
                  <a:pt x="2648116" y="1512003"/>
                  <a:pt x="2647492" y="1487266"/>
                  <a:pt x="2647492" y="1462386"/>
                </a:cubicBezTo>
                <a:cubicBezTo>
                  <a:pt x="2647492" y="654731"/>
                  <a:pt x="3302223" y="0"/>
                  <a:pt x="4109878" y="0"/>
                </a:cubicBezTo>
                <a:close/>
              </a:path>
            </a:pathLst>
          </a:custGeom>
          <a:solidFill>
            <a:srgbClr val="1F497D"/>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70">
              <a:solidFill>
                <a:srgbClr val="FFFFFF"/>
              </a:solidFill>
            </a:endParaRPr>
          </a:p>
        </p:txBody>
      </p:sp>
      <p:sp>
        <p:nvSpPr>
          <p:cNvPr id="75" name="文本框 74"/>
          <p:cNvSpPr txBox="1"/>
          <p:nvPr/>
        </p:nvSpPr>
        <p:spPr>
          <a:xfrm>
            <a:off x="7030366" y="1092368"/>
            <a:ext cx="1127324" cy="352854"/>
          </a:xfrm>
          <a:prstGeom prst="rect">
            <a:avLst/>
          </a:prstGeom>
          <a:noFill/>
        </p:spPr>
        <p:txBody>
          <a:bodyPr wrap="square" rtlCol="0">
            <a:spAutoFit/>
          </a:bodyPr>
          <a:lstStyle/>
          <a:p>
            <a:r>
              <a:rPr lang="zh-CN" altLang="en-US" sz="1693" b="1" dirty="0">
                <a:solidFill>
                  <a:schemeClr val="bg1"/>
                </a:solidFill>
                <a:latin typeface="微软雅黑" pitchFamily="34" charset="-122"/>
                <a:ea typeface="微软雅黑" pitchFamily="34" charset="-122"/>
              </a:rPr>
              <a:t>英语听说</a:t>
            </a:r>
          </a:p>
        </p:txBody>
      </p:sp>
      <p:sp>
        <p:nvSpPr>
          <p:cNvPr id="76" name="文本框 75"/>
          <p:cNvSpPr txBox="1"/>
          <p:nvPr/>
        </p:nvSpPr>
        <p:spPr>
          <a:xfrm>
            <a:off x="5522489" y="2193560"/>
            <a:ext cx="1044191" cy="407163"/>
          </a:xfrm>
          <a:prstGeom prst="rect">
            <a:avLst/>
          </a:prstGeom>
          <a:noFill/>
        </p:spPr>
        <p:txBody>
          <a:bodyPr wrap="square" rtlCol="0">
            <a:spAutoFit/>
          </a:bodyPr>
          <a:lstStyle/>
          <a:p>
            <a:pPr algn="ctr"/>
            <a:r>
              <a:rPr lang="zh-CN" altLang="en-US" sz="1270" b="1" dirty="0">
                <a:solidFill>
                  <a:schemeClr val="bg1"/>
                </a:solidFill>
                <a:latin typeface="微软雅黑" pitchFamily="34" charset="-122"/>
                <a:ea typeface="微软雅黑" pitchFamily="34" charset="-122"/>
              </a:rPr>
              <a:t>智慧学习</a:t>
            </a:r>
            <a:endParaRPr lang="en-US" altLang="zh-CN" sz="1270" b="1" dirty="0">
              <a:solidFill>
                <a:schemeClr val="bg1"/>
              </a:solidFill>
              <a:latin typeface="微软雅黑" pitchFamily="34" charset="-122"/>
              <a:ea typeface="微软雅黑" pitchFamily="34" charset="-122"/>
            </a:endParaRPr>
          </a:p>
          <a:p>
            <a:pPr algn="ctr"/>
            <a:r>
              <a:rPr lang="zh-CN" altLang="en-US" sz="776" b="1" dirty="0">
                <a:solidFill>
                  <a:schemeClr val="bg1"/>
                </a:solidFill>
                <a:latin typeface="微软雅黑" pitchFamily="34" charset="-122"/>
                <a:ea typeface="微软雅黑" pitchFamily="34" charset="-122"/>
              </a:rPr>
              <a:t>大数据精准教学</a:t>
            </a:r>
            <a:endParaRPr lang="en-US" altLang="zh-CN" sz="776" b="1" dirty="0">
              <a:solidFill>
                <a:schemeClr val="bg1"/>
              </a:solidFill>
              <a:latin typeface="微软雅黑" pitchFamily="34" charset="-122"/>
              <a:ea typeface="微软雅黑" pitchFamily="34" charset="-122"/>
            </a:endParaRPr>
          </a:p>
        </p:txBody>
      </p:sp>
      <p:sp>
        <p:nvSpPr>
          <p:cNvPr id="80" name="KSO_Shape"/>
          <p:cNvSpPr>
            <a:spLocks/>
          </p:cNvSpPr>
          <p:nvPr/>
        </p:nvSpPr>
        <p:spPr bwMode="auto">
          <a:xfrm>
            <a:off x="5849905" y="1835508"/>
            <a:ext cx="376890" cy="314285"/>
          </a:xfrm>
          <a:custGeom>
            <a:avLst/>
            <a:gdLst>
              <a:gd name="T0" fmla="*/ 2147483646 w 5871"/>
              <a:gd name="T1" fmla="*/ 2147483646 h 5585"/>
              <a:gd name="T2" fmla="*/ 2147483646 w 5871"/>
              <a:gd name="T3" fmla="*/ 2147483646 h 5585"/>
              <a:gd name="T4" fmla="*/ 2147483646 w 5871"/>
              <a:gd name="T5" fmla="*/ 2147483646 h 5585"/>
              <a:gd name="T6" fmla="*/ 2147483646 w 5871"/>
              <a:gd name="T7" fmla="*/ 2147483646 h 5585"/>
              <a:gd name="T8" fmla="*/ 2147483646 w 5871"/>
              <a:gd name="T9" fmla="*/ 2147483646 h 5585"/>
              <a:gd name="T10" fmla="*/ 2147483646 w 5871"/>
              <a:gd name="T11" fmla="*/ 2147483646 h 5585"/>
              <a:gd name="T12" fmla="*/ 2147483646 w 5871"/>
              <a:gd name="T13" fmla="*/ 2147483646 h 5585"/>
              <a:gd name="T14" fmla="*/ 2147483646 w 5871"/>
              <a:gd name="T15" fmla="*/ 2147483646 h 5585"/>
              <a:gd name="T16" fmla="*/ 2147483646 w 5871"/>
              <a:gd name="T17" fmla="*/ 2147483646 h 5585"/>
              <a:gd name="T18" fmla="*/ 2147483646 w 5871"/>
              <a:gd name="T19" fmla="*/ 2147483646 h 5585"/>
              <a:gd name="T20" fmla="*/ 2147483646 w 5871"/>
              <a:gd name="T21" fmla="*/ 2147483646 h 5585"/>
              <a:gd name="T22" fmla="*/ 2147483646 w 5871"/>
              <a:gd name="T23" fmla="*/ 2147483646 h 5585"/>
              <a:gd name="T24" fmla="*/ 2147483646 w 5871"/>
              <a:gd name="T25" fmla="*/ 2147483646 h 5585"/>
              <a:gd name="T26" fmla="*/ 2147483646 w 5871"/>
              <a:gd name="T27" fmla="*/ 2147483646 h 5585"/>
              <a:gd name="T28" fmla="*/ 2147483646 w 5871"/>
              <a:gd name="T29" fmla="*/ 2147483646 h 5585"/>
              <a:gd name="T30" fmla="*/ 2147483646 w 5871"/>
              <a:gd name="T31" fmla="*/ 2147483646 h 5585"/>
              <a:gd name="T32" fmla="*/ 2147483646 w 5871"/>
              <a:gd name="T33" fmla="*/ 2147483646 h 5585"/>
              <a:gd name="T34" fmla="*/ 2147483646 w 5871"/>
              <a:gd name="T35" fmla="*/ 2147483646 h 5585"/>
              <a:gd name="T36" fmla="*/ 2147483646 w 5871"/>
              <a:gd name="T37" fmla="*/ 2147483646 h 5585"/>
              <a:gd name="T38" fmla="*/ 2147483646 w 5871"/>
              <a:gd name="T39" fmla="*/ 2147483646 h 5585"/>
              <a:gd name="T40" fmla="*/ 2147483646 w 5871"/>
              <a:gd name="T41" fmla="*/ 2147483646 h 5585"/>
              <a:gd name="T42" fmla="*/ 2147483646 w 5871"/>
              <a:gd name="T43" fmla="*/ 2147483646 h 5585"/>
              <a:gd name="T44" fmla="*/ 2147483646 w 5871"/>
              <a:gd name="T45" fmla="*/ 2147483646 h 5585"/>
              <a:gd name="T46" fmla="*/ 2147483646 w 5871"/>
              <a:gd name="T47" fmla="*/ 2147483646 h 5585"/>
              <a:gd name="T48" fmla="*/ 2147483646 w 5871"/>
              <a:gd name="T49" fmla="*/ 2147483646 h 5585"/>
              <a:gd name="T50" fmla="*/ 2147483646 w 5871"/>
              <a:gd name="T51" fmla="*/ 2147483646 h 5585"/>
              <a:gd name="T52" fmla="*/ 2147483646 w 5871"/>
              <a:gd name="T53" fmla="*/ 2147483646 h 5585"/>
              <a:gd name="T54" fmla="*/ 2147483646 w 5871"/>
              <a:gd name="T55" fmla="*/ 2147483646 h 5585"/>
              <a:gd name="T56" fmla="*/ 2147483646 w 5871"/>
              <a:gd name="T57" fmla="*/ 2147483646 h 5585"/>
              <a:gd name="T58" fmla="*/ 2147483646 w 5871"/>
              <a:gd name="T59" fmla="*/ 2147483646 h 5585"/>
              <a:gd name="T60" fmla="*/ 2147483646 w 5871"/>
              <a:gd name="T61" fmla="*/ 2147483646 h 5585"/>
              <a:gd name="T62" fmla="*/ 2147483646 w 5871"/>
              <a:gd name="T63" fmla="*/ 2147483646 h 5585"/>
              <a:gd name="T64" fmla="*/ 2147483646 w 5871"/>
              <a:gd name="T65" fmla="*/ 2147483646 h 5585"/>
              <a:gd name="T66" fmla="*/ 2147483646 w 5871"/>
              <a:gd name="T67" fmla="*/ 2147483646 h 5585"/>
              <a:gd name="T68" fmla="*/ 2147483646 w 5871"/>
              <a:gd name="T69" fmla="*/ 2147483646 h 5585"/>
              <a:gd name="T70" fmla="*/ 2147483646 w 5871"/>
              <a:gd name="T71" fmla="*/ 2147483646 h 5585"/>
              <a:gd name="T72" fmla="*/ 2147483646 w 5871"/>
              <a:gd name="T73" fmla="*/ 2147483646 h 5585"/>
              <a:gd name="T74" fmla="*/ 2147483646 w 5871"/>
              <a:gd name="T75" fmla="*/ 2147483646 h 5585"/>
              <a:gd name="T76" fmla="*/ 2147483646 w 5871"/>
              <a:gd name="T77" fmla="*/ 2147483646 h 5585"/>
              <a:gd name="T78" fmla="*/ 2147483646 w 5871"/>
              <a:gd name="T79" fmla="*/ 2147483646 h 5585"/>
              <a:gd name="T80" fmla="*/ 2147483646 w 5871"/>
              <a:gd name="T81" fmla="*/ 2147483646 h 5585"/>
              <a:gd name="T82" fmla="*/ 2147483646 w 5871"/>
              <a:gd name="T83" fmla="*/ 2147483646 h 5585"/>
              <a:gd name="T84" fmla="*/ 2147483646 w 5871"/>
              <a:gd name="T85" fmla="*/ 2147483646 h 5585"/>
              <a:gd name="T86" fmla="*/ 2147483646 w 5871"/>
              <a:gd name="T87" fmla="*/ 2147483646 h 5585"/>
              <a:gd name="T88" fmla="*/ 2147483646 w 5871"/>
              <a:gd name="T89" fmla="*/ 2147483646 h 5585"/>
              <a:gd name="T90" fmla="*/ 2147483646 w 5871"/>
              <a:gd name="T91" fmla="*/ 2147483646 h 5585"/>
              <a:gd name="T92" fmla="*/ 2147483646 w 5871"/>
              <a:gd name="T93" fmla="*/ 2147483646 h 5585"/>
              <a:gd name="T94" fmla="*/ 2147483646 w 5871"/>
              <a:gd name="T95" fmla="*/ 2147483646 h 5585"/>
              <a:gd name="T96" fmla="*/ 2147483646 w 5871"/>
              <a:gd name="T97" fmla="*/ 2147483646 h 5585"/>
              <a:gd name="T98" fmla="*/ 2147483646 w 5871"/>
              <a:gd name="T99" fmla="*/ 2147483646 h 5585"/>
              <a:gd name="T100" fmla="*/ 2147483646 w 5871"/>
              <a:gd name="T101" fmla="*/ 2147483646 h 5585"/>
              <a:gd name="T102" fmla="*/ 2147483646 w 5871"/>
              <a:gd name="T103" fmla="*/ 2147483646 h 5585"/>
              <a:gd name="T104" fmla="*/ 0 w 5871"/>
              <a:gd name="T105" fmla="*/ 2147483646 h 5585"/>
              <a:gd name="T106" fmla="*/ 2147483646 w 5871"/>
              <a:gd name="T107" fmla="*/ 0 h 5585"/>
              <a:gd name="T108" fmla="*/ 2147483646 w 5871"/>
              <a:gd name="T109" fmla="*/ 2147483646 h 5585"/>
              <a:gd name="T110" fmla="*/ 2147483646 w 5871"/>
              <a:gd name="T111" fmla="*/ 2147483646 h 55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871" h="5585">
                <a:moveTo>
                  <a:pt x="774" y="374"/>
                </a:moveTo>
                <a:lnTo>
                  <a:pt x="774" y="1910"/>
                </a:lnTo>
                <a:lnTo>
                  <a:pt x="5107" y="1910"/>
                </a:lnTo>
                <a:lnTo>
                  <a:pt x="5107" y="374"/>
                </a:lnTo>
                <a:lnTo>
                  <a:pt x="774" y="374"/>
                </a:lnTo>
                <a:close/>
                <a:moveTo>
                  <a:pt x="1597" y="3265"/>
                </a:moveTo>
                <a:lnTo>
                  <a:pt x="1597" y="3265"/>
                </a:lnTo>
                <a:lnTo>
                  <a:pt x="1591" y="3265"/>
                </a:lnTo>
                <a:lnTo>
                  <a:pt x="1587" y="3265"/>
                </a:lnTo>
                <a:lnTo>
                  <a:pt x="1586" y="3265"/>
                </a:lnTo>
                <a:lnTo>
                  <a:pt x="1581" y="3265"/>
                </a:lnTo>
                <a:lnTo>
                  <a:pt x="1576" y="3265"/>
                </a:lnTo>
                <a:lnTo>
                  <a:pt x="1571" y="3265"/>
                </a:lnTo>
                <a:lnTo>
                  <a:pt x="1570" y="3265"/>
                </a:lnTo>
                <a:lnTo>
                  <a:pt x="1566" y="3265"/>
                </a:lnTo>
                <a:lnTo>
                  <a:pt x="1560" y="3265"/>
                </a:lnTo>
                <a:lnTo>
                  <a:pt x="1555" y="3265"/>
                </a:lnTo>
                <a:lnTo>
                  <a:pt x="1550" y="3265"/>
                </a:lnTo>
                <a:lnTo>
                  <a:pt x="1545" y="3265"/>
                </a:lnTo>
                <a:lnTo>
                  <a:pt x="1540" y="3265"/>
                </a:lnTo>
                <a:lnTo>
                  <a:pt x="1539" y="3265"/>
                </a:lnTo>
                <a:lnTo>
                  <a:pt x="1535" y="3265"/>
                </a:lnTo>
                <a:lnTo>
                  <a:pt x="1529" y="3265"/>
                </a:lnTo>
                <a:lnTo>
                  <a:pt x="1525" y="3265"/>
                </a:lnTo>
                <a:lnTo>
                  <a:pt x="1524" y="3265"/>
                </a:lnTo>
                <a:lnTo>
                  <a:pt x="1519" y="3265"/>
                </a:lnTo>
                <a:lnTo>
                  <a:pt x="1514" y="3265"/>
                </a:lnTo>
                <a:lnTo>
                  <a:pt x="1509" y="3265"/>
                </a:lnTo>
                <a:lnTo>
                  <a:pt x="1508" y="3265"/>
                </a:lnTo>
                <a:lnTo>
                  <a:pt x="1504" y="3265"/>
                </a:lnTo>
                <a:lnTo>
                  <a:pt x="1498" y="3265"/>
                </a:lnTo>
                <a:lnTo>
                  <a:pt x="1494" y="3265"/>
                </a:lnTo>
                <a:lnTo>
                  <a:pt x="1493" y="3265"/>
                </a:lnTo>
                <a:lnTo>
                  <a:pt x="1488" y="3265"/>
                </a:lnTo>
                <a:lnTo>
                  <a:pt x="1483" y="3265"/>
                </a:lnTo>
                <a:lnTo>
                  <a:pt x="1478" y="3265"/>
                </a:lnTo>
                <a:lnTo>
                  <a:pt x="1477" y="3265"/>
                </a:lnTo>
                <a:lnTo>
                  <a:pt x="1473" y="3265"/>
                </a:lnTo>
                <a:lnTo>
                  <a:pt x="1467" y="3265"/>
                </a:lnTo>
                <a:lnTo>
                  <a:pt x="1463" y="3265"/>
                </a:lnTo>
                <a:lnTo>
                  <a:pt x="1462" y="3265"/>
                </a:lnTo>
                <a:lnTo>
                  <a:pt x="1457" y="3265"/>
                </a:lnTo>
                <a:lnTo>
                  <a:pt x="1452" y="3265"/>
                </a:lnTo>
                <a:lnTo>
                  <a:pt x="1446" y="3265"/>
                </a:lnTo>
                <a:lnTo>
                  <a:pt x="1442" y="3265"/>
                </a:lnTo>
                <a:lnTo>
                  <a:pt x="1266" y="3265"/>
                </a:lnTo>
                <a:lnTo>
                  <a:pt x="1345" y="3830"/>
                </a:lnTo>
                <a:lnTo>
                  <a:pt x="1294" y="3911"/>
                </a:lnTo>
                <a:lnTo>
                  <a:pt x="1345" y="3977"/>
                </a:lnTo>
                <a:lnTo>
                  <a:pt x="1117" y="4116"/>
                </a:lnTo>
                <a:lnTo>
                  <a:pt x="1112" y="4144"/>
                </a:lnTo>
                <a:lnTo>
                  <a:pt x="1106" y="4173"/>
                </a:lnTo>
                <a:lnTo>
                  <a:pt x="1103" y="4201"/>
                </a:lnTo>
                <a:lnTo>
                  <a:pt x="1099" y="4228"/>
                </a:lnTo>
                <a:lnTo>
                  <a:pt x="1097" y="4255"/>
                </a:lnTo>
                <a:lnTo>
                  <a:pt x="1096" y="4281"/>
                </a:lnTo>
                <a:lnTo>
                  <a:pt x="1096" y="4308"/>
                </a:lnTo>
                <a:lnTo>
                  <a:pt x="1096" y="4333"/>
                </a:lnTo>
                <a:lnTo>
                  <a:pt x="1097" y="4359"/>
                </a:lnTo>
                <a:lnTo>
                  <a:pt x="1098" y="4383"/>
                </a:lnTo>
                <a:lnTo>
                  <a:pt x="1100" y="4407"/>
                </a:lnTo>
                <a:lnTo>
                  <a:pt x="1104" y="4432"/>
                </a:lnTo>
                <a:lnTo>
                  <a:pt x="1112" y="4478"/>
                </a:lnTo>
                <a:lnTo>
                  <a:pt x="1121" y="4523"/>
                </a:lnTo>
                <a:lnTo>
                  <a:pt x="1133" y="4568"/>
                </a:lnTo>
                <a:lnTo>
                  <a:pt x="1147" y="4611"/>
                </a:lnTo>
                <a:lnTo>
                  <a:pt x="1162" y="4653"/>
                </a:lnTo>
                <a:lnTo>
                  <a:pt x="1179" y="4694"/>
                </a:lnTo>
                <a:lnTo>
                  <a:pt x="1198" y="4733"/>
                </a:lnTo>
                <a:lnTo>
                  <a:pt x="1218" y="4772"/>
                </a:lnTo>
                <a:lnTo>
                  <a:pt x="1238" y="4812"/>
                </a:lnTo>
                <a:lnTo>
                  <a:pt x="1259" y="4849"/>
                </a:lnTo>
                <a:lnTo>
                  <a:pt x="774" y="4849"/>
                </a:lnTo>
                <a:lnTo>
                  <a:pt x="774" y="2135"/>
                </a:lnTo>
                <a:lnTo>
                  <a:pt x="2185" y="2135"/>
                </a:lnTo>
                <a:lnTo>
                  <a:pt x="2185" y="4849"/>
                </a:lnTo>
                <a:lnTo>
                  <a:pt x="1780" y="4849"/>
                </a:lnTo>
                <a:lnTo>
                  <a:pt x="1801" y="4812"/>
                </a:lnTo>
                <a:lnTo>
                  <a:pt x="1821" y="4772"/>
                </a:lnTo>
                <a:lnTo>
                  <a:pt x="1841" y="4733"/>
                </a:lnTo>
                <a:lnTo>
                  <a:pt x="1859" y="4694"/>
                </a:lnTo>
                <a:lnTo>
                  <a:pt x="1876" y="4653"/>
                </a:lnTo>
                <a:lnTo>
                  <a:pt x="1892" y="4611"/>
                </a:lnTo>
                <a:lnTo>
                  <a:pt x="1905" y="4568"/>
                </a:lnTo>
                <a:lnTo>
                  <a:pt x="1917" y="4523"/>
                </a:lnTo>
                <a:lnTo>
                  <a:pt x="1927" y="4478"/>
                </a:lnTo>
                <a:lnTo>
                  <a:pt x="1935" y="4432"/>
                </a:lnTo>
                <a:lnTo>
                  <a:pt x="1938" y="4407"/>
                </a:lnTo>
                <a:lnTo>
                  <a:pt x="1941" y="4383"/>
                </a:lnTo>
                <a:lnTo>
                  <a:pt x="1942" y="4359"/>
                </a:lnTo>
                <a:lnTo>
                  <a:pt x="1943" y="4333"/>
                </a:lnTo>
                <a:lnTo>
                  <a:pt x="1943" y="4308"/>
                </a:lnTo>
                <a:lnTo>
                  <a:pt x="1942" y="4281"/>
                </a:lnTo>
                <a:lnTo>
                  <a:pt x="1941" y="4255"/>
                </a:lnTo>
                <a:lnTo>
                  <a:pt x="1938" y="4228"/>
                </a:lnTo>
                <a:lnTo>
                  <a:pt x="1936" y="4201"/>
                </a:lnTo>
                <a:lnTo>
                  <a:pt x="1932" y="4173"/>
                </a:lnTo>
                <a:lnTo>
                  <a:pt x="1927" y="4144"/>
                </a:lnTo>
                <a:lnTo>
                  <a:pt x="1922" y="4116"/>
                </a:lnTo>
                <a:lnTo>
                  <a:pt x="1694" y="3977"/>
                </a:lnTo>
                <a:lnTo>
                  <a:pt x="1745" y="3911"/>
                </a:lnTo>
                <a:lnTo>
                  <a:pt x="1694" y="3830"/>
                </a:lnTo>
                <a:lnTo>
                  <a:pt x="1771" y="3265"/>
                </a:lnTo>
                <a:lnTo>
                  <a:pt x="1597" y="3265"/>
                </a:lnTo>
                <a:close/>
                <a:moveTo>
                  <a:pt x="4819" y="863"/>
                </a:moveTo>
                <a:lnTo>
                  <a:pt x="4819" y="1057"/>
                </a:lnTo>
                <a:lnTo>
                  <a:pt x="3585" y="1057"/>
                </a:lnTo>
                <a:lnTo>
                  <a:pt x="3585" y="863"/>
                </a:lnTo>
                <a:lnTo>
                  <a:pt x="4819" y="863"/>
                </a:lnTo>
                <a:close/>
                <a:moveTo>
                  <a:pt x="5002" y="1108"/>
                </a:moveTo>
                <a:lnTo>
                  <a:pt x="5002" y="1379"/>
                </a:lnTo>
                <a:lnTo>
                  <a:pt x="3769" y="1379"/>
                </a:lnTo>
                <a:lnTo>
                  <a:pt x="3769" y="1108"/>
                </a:lnTo>
                <a:lnTo>
                  <a:pt x="5002" y="1108"/>
                </a:lnTo>
                <a:close/>
                <a:moveTo>
                  <a:pt x="4891" y="1429"/>
                </a:moveTo>
                <a:lnTo>
                  <a:pt x="4891" y="1623"/>
                </a:lnTo>
                <a:lnTo>
                  <a:pt x="3657" y="1623"/>
                </a:lnTo>
                <a:lnTo>
                  <a:pt x="3657" y="1429"/>
                </a:lnTo>
                <a:lnTo>
                  <a:pt x="4891" y="1429"/>
                </a:lnTo>
                <a:close/>
                <a:moveTo>
                  <a:pt x="4977" y="1659"/>
                </a:moveTo>
                <a:lnTo>
                  <a:pt x="4977" y="1853"/>
                </a:lnTo>
                <a:lnTo>
                  <a:pt x="3743" y="1853"/>
                </a:lnTo>
                <a:lnTo>
                  <a:pt x="3743" y="1659"/>
                </a:lnTo>
                <a:lnTo>
                  <a:pt x="4977" y="1659"/>
                </a:lnTo>
                <a:close/>
                <a:moveTo>
                  <a:pt x="1643" y="596"/>
                </a:moveTo>
                <a:lnTo>
                  <a:pt x="1833" y="561"/>
                </a:lnTo>
                <a:lnTo>
                  <a:pt x="2061" y="1773"/>
                </a:lnTo>
                <a:lnTo>
                  <a:pt x="1871" y="1809"/>
                </a:lnTo>
                <a:lnTo>
                  <a:pt x="1643" y="596"/>
                </a:lnTo>
                <a:close/>
                <a:moveTo>
                  <a:pt x="1388" y="596"/>
                </a:moveTo>
                <a:lnTo>
                  <a:pt x="1579" y="561"/>
                </a:lnTo>
                <a:lnTo>
                  <a:pt x="1807" y="1773"/>
                </a:lnTo>
                <a:lnTo>
                  <a:pt x="1616" y="1809"/>
                </a:lnTo>
                <a:lnTo>
                  <a:pt x="1388" y="596"/>
                </a:lnTo>
                <a:close/>
                <a:moveTo>
                  <a:pt x="1134" y="596"/>
                </a:moveTo>
                <a:lnTo>
                  <a:pt x="1324" y="561"/>
                </a:lnTo>
                <a:lnTo>
                  <a:pt x="1551" y="1773"/>
                </a:lnTo>
                <a:lnTo>
                  <a:pt x="1361" y="1809"/>
                </a:lnTo>
                <a:lnTo>
                  <a:pt x="1134" y="596"/>
                </a:lnTo>
                <a:close/>
                <a:moveTo>
                  <a:pt x="884" y="568"/>
                </a:moveTo>
                <a:lnTo>
                  <a:pt x="1077" y="568"/>
                </a:lnTo>
                <a:lnTo>
                  <a:pt x="1077" y="1802"/>
                </a:lnTo>
                <a:lnTo>
                  <a:pt x="884" y="1802"/>
                </a:lnTo>
                <a:lnTo>
                  <a:pt x="884" y="568"/>
                </a:lnTo>
                <a:close/>
                <a:moveTo>
                  <a:pt x="3540" y="2418"/>
                </a:moveTo>
                <a:lnTo>
                  <a:pt x="3807" y="2354"/>
                </a:lnTo>
                <a:lnTo>
                  <a:pt x="4033" y="3306"/>
                </a:lnTo>
                <a:lnTo>
                  <a:pt x="3765" y="3369"/>
                </a:lnTo>
                <a:lnTo>
                  <a:pt x="3540" y="2418"/>
                </a:lnTo>
                <a:close/>
                <a:moveTo>
                  <a:pt x="3622" y="2531"/>
                </a:moveTo>
                <a:lnTo>
                  <a:pt x="3639" y="2606"/>
                </a:lnTo>
                <a:lnTo>
                  <a:pt x="3791" y="2570"/>
                </a:lnTo>
                <a:lnTo>
                  <a:pt x="3773" y="2496"/>
                </a:lnTo>
                <a:lnTo>
                  <a:pt x="3622" y="2531"/>
                </a:lnTo>
                <a:close/>
                <a:moveTo>
                  <a:pt x="3739" y="3028"/>
                </a:moveTo>
                <a:lnTo>
                  <a:pt x="3776" y="3184"/>
                </a:lnTo>
                <a:lnTo>
                  <a:pt x="3928" y="3148"/>
                </a:lnTo>
                <a:lnTo>
                  <a:pt x="3890" y="2991"/>
                </a:lnTo>
                <a:lnTo>
                  <a:pt x="3739" y="3028"/>
                </a:lnTo>
                <a:close/>
                <a:moveTo>
                  <a:pt x="3193" y="2418"/>
                </a:moveTo>
                <a:lnTo>
                  <a:pt x="3418" y="3369"/>
                </a:lnTo>
                <a:lnTo>
                  <a:pt x="3687" y="3306"/>
                </a:lnTo>
                <a:lnTo>
                  <a:pt x="3461" y="2354"/>
                </a:lnTo>
                <a:lnTo>
                  <a:pt x="3193" y="2418"/>
                </a:lnTo>
                <a:close/>
                <a:moveTo>
                  <a:pt x="3276" y="2531"/>
                </a:moveTo>
                <a:lnTo>
                  <a:pt x="3426" y="2496"/>
                </a:lnTo>
                <a:lnTo>
                  <a:pt x="3444" y="2570"/>
                </a:lnTo>
                <a:lnTo>
                  <a:pt x="3292" y="2606"/>
                </a:lnTo>
                <a:lnTo>
                  <a:pt x="3276" y="2531"/>
                </a:lnTo>
                <a:close/>
                <a:moveTo>
                  <a:pt x="3393" y="3028"/>
                </a:moveTo>
                <a:lnTo>
                  <a:pt x="3429" y="3184"/>
                </a:lnTo>
                <a:lnTo>
                  <a:pt x="3581" y="3148"/>
                </a:lnTo>
                <a:lnTo>
                  <a:pt x="3544" y="2991"/>
                </a:lnTo>
                <a:lnTo>
                  <a:pt x="3393" y="3028"/>
                </a:lnTo>
                <a:close/>
                <a:moveTo>
                  <a:pt x="2841" y="2418"/>
                </a:moveTo>
                <a:lnTo>
                  <a:pt x="3109" y="2354"/>
                </a:lnTo>
                <a:lnTo>
                  <a:pt x="3335" y="3306"/>
                </a:lnTo>
                <a:lnTo>
                  <a:pt x="3067" y="3369"/>
                </a:lnTo>
                <a:lnTo>
                  <a:pt x="2841" y="2418"/>
                </a:lnTo>
                <a:close/>
                <a:moveTo>
                  <a:pt x="2923" y="2531"/>
                </a:moveTo>
                <a:lnTo>
                  <a:pt x="2941" y="2606"/>
                </a:lnTo>
                <a:lnTo>
                  <a:pt x="3092" y="2570"/>
                </a:lnTo>
                <a:lnTo>
                  <a:pt x="3075" y="2496"/>
                </a:lnTo>
                <a:lnTo>
                  <a:pt x="2923" y="2531"/>
                </a:lnTo>
                <a:close/>
                <a:moveTo>
                  <a:pt x="3041" y="3028"/>
                </a:moveTo>
                <a:lnTo>
                  <a:pt x="3192" y="2991"/>
                </a:lnTo>
                <a:lnTo>
                  <a:pt x="3229" y="3148"/>
                </a:lnTo>
                <a:lnTo>
                  <a:pt x="3078" y="3184"/>
                </a:lnTo>
                <a:lnTo>
                  <a:pt x="3041" y="3028"/>
                </a:lnTo>
                <a:close/>
                <a:moveTo>
                  <a:pt x="2553" y="2372"/>
                </a:moveTo>
                <a:lnTo>
                  <a:pt x="2828" y="2372"/>
                </a:lnTo>
                <a:lnTo>
                  <a:pt x="2828" y="3352"/>
                </a:lnTo>
                <a:lnTo>
                  <a:pt x="2553" y="3352"/>
                </a:lnTo>
                <a:lnTo>
                  <a:pt x="2553" y="2372"/>
                </a:lnTo>
                <a:close/>
                <a:moveTo>
                  <a:pt x="2606" y="2503"/>
                </a:moveTo>
                <a:lnTo>
                  <a:pt x="2606" y="2579"/>
                </a:lnTo>
                <a:lnTo>
                  <a:pt x="2762" y="2579"/>
                </a:lnTo>
                <a:lnTo>
                  <a:pt x="2762" y="2503"/>
                </a:lnTo>
                <a:lnTo>
                  <a:pt x="2606" y="2503"/>
                </a:lnTo>
                <a:close/>
                <a:moveTo>
                  <a:pt x="2606" y="3012"/>
                </a:moveTo>
                <a:lnTo>
                  <a:pt x="2606" y="3173"/>
                </a:lnTo>
                <a:lnTo>
                  <a:pt x="2762" y="3173"/>
                </a:lnTo>
                <a:lnTo>
                  <a:pt x="2762" y="3012"/>
                </a:lnTo>
                <a:lnTo>
                  <a:pt x="2606" y="3012"/>
                </a:lnTo>
                <a:close/>
                <a:moveTo>
                  <a:pt x="5555" y="151"/>
                </a:moveTo>
                <a:lnTo>
                  <a:pt x="5555" y="374"/>
                </a:lnTo>
                <a:lnTo>
                  <a:pt x="5555" y="4849"/>
                </a:lnTo>
                <a:lnTo>
                  <a:pt x="5871" y="4849"/>
                </a:lnTo>
                <a:lnTo>
                  <a:pt x="5871" y="5585"/>
                </a:lnTo>
                <a:lnTo>
                  <a:pt x="0" y="5585"/>
                </a:lnTo>
                <a:lnTo>
                  <a:pt x="0" y="4849"/>
                </a:lnTo>
                <a:lnTo>
                  <a:pt x="326" y="4849"/>
                </a:lnTo>
                <a:lnTo>
                  <a:pt x="326" y="374"/>
                </a:lnTo>
                <a:lnTo>
                  <a:pt x="326" y="151"/>
                </a:lnTo>
                <a:lnTo>
                  <a:pt x="326" y="0"/>
                </a:lnTo>
                <a:lnTo>
                  <a:pt x="5555" y="0"/>
                </a:lnTo>
                <a:lnTo>
                  <a:pt x="5555" y="151"/>
                </a:lnTo>
                <a:close/>
                <a:moveTo>
                  <a:pt x="2409" y="2135"/>
                </a:moveTo>
                <a:lnTo>
                  <a:pt x="2409" y="3385"/>
                </a:lnTo>
                <a:lnTo>
                  <a:pt x="5107" y="3385"/>
                </a:lnTo>
                <a:lnTo>
                  <a:pt x="5107" y="2135"/>
                </a:lnTo>
                <a:lnTo>
                  <a:pt x="2409" y="2135"/>
                </a:lnTo>
                <a:close/>
                <a:moveTo>
                  <a:pt x="2409" y="3609"/>
                </a:moveTo>
                <a:lnTo>
                  <a:pt x="2409" y="4849"/>
                </a:lnTo>
                <a:lnTo>
                  <a:pt x="5107" y="4849"/>
                </a:lnTo>
                <a:lnTo>
                  <a:pt x="5107" y="3609"/>
                </a:lnTo>
                <a:lnTo>
                  <a:pt x="2409" y="3609"/>
                </a:lnTo>
                <a:close/>
              </a:path>
            </a:pathLst>
          </a:custGeom>
          <a:solidFill>
            <a:schemeClr val="accent1">
              <a:lumMod val="25000"/>
              <a:lumOff val="75000"/>
            </a:schemeClr>
          </a:solidFill>
          <a:ln>
            <a:noFill/>
          </a:ln>
          <a:extLst/>
        </p:spPr>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cxnSp>
        <p:nvCxnSpPr>
          <p:cNvPr id="83" name="直接箭头连接符 82"/>
          <p:cNvCxnSpPr/>
          <p:nvPr/>
        </p:nvCxnSpPr>
        <p:spPr>
          <a:xfrm>
            <a:off x="5159236" y="2120565"/>
            <a:ext cx="535439" cy="1"/>
          </a:xfrm>
          <a:prstGeom prst="straightConnector1">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sp>
        <p:nvSpPr>
          <p:cNvPr id="84" name="KSO_Shape"/>
          <p:cNvSpPr>
            <a:spLocks/>
          </p:cNvSpPr>
          <p:nvPr/>
        </p:nvSpPr>
        <p:spPr bwMode="auto">
          <a:xfrm rot="10800000">
            <a:off x="2584886" y="3353151"/>
            <a:ext cx="1011327" cy="735583"/>
          </a:xfrm>
          <a:custGeom>
            <a:avLst/>
            <a:gdLst>
              <a:gd name="T0" fmla="*/ 0 w 17232"/>
              <a:gd name="T1" fmla="*/ 1349514 h 12916"/>
              <a:gd name="T2" fmla="*/ 0 w 17232"/>
              <a:gd name="T3" fmla="*/ 0 h 12916"/>
              <a:gd name="T4" fmla="*/ 1800397 w 17232"/>
              <a:gd name="T5" fmla="*/ 0 h 12916"/>
              <a:gd name="T6" fmla="*/ 1800397 w 17232"/>
              <a:gd name="T7" fmla="*/ 1349514 h 12916"/>
              <a:gd name="T8" fmla="*/ 0 w 17232"/>
              <a:gd name="T9" fmla="*/ 1349514 h 12916"/>
              <a:gd name="T10" fmla="*/ 0 w 17232"/>
              <a:gd name="T11" fmla="*/ 1349514 h 12916"/>
              <a:gd name="T12" fmla="*/ 43777 w 17232"/>
              <a:gd name="T13" fmla="*/ 133948 h 12916"/>
              <a:gd name="T14" fmla="*/ 133943 w 17232"/>
              <a:gd name="T15" fmla="*/ 133948 h 12916"/>
              <a:gd name="T16" fmla="*/ 133943 w 17232"/>
              <a:gd name="T17" fmla="*/ 43779 h 12916"/>
              <a:gd name="T18" fmla="*/ 43777 w 17232"/>
              <a:gd name="T19" fmla="*/ 43779 h 12916"/>
              <a:gd name="T20" fmla="*/ 43777 w 17232"/>
              <a:gd name="T21" fmla="*/ 133948 h 12916"/>
              <a:gd name="T22" fmla="*/ 43777 w 17232"/>
              <a:gd name="T23" fmla="*/ 133948 h 12916"/>
              <a:gd name="T24" fmla="*/ 43777 w 17232"/>
              <a:gd name="T25" fmla="*/ 177727 h 12916"/>
              <a:gd name="T26" fmla="*/ 43777 w 17232"/>
              <a:gd name="T27" fmla="*/ 1305840 h 12916"/>
              <a:gd name="T28" fmla="*/ 1756724 w 17232"/>
              <a:gd name="T29" fmla="*/ 1305840 h 12916"/>
              <a:gd name="T30" fmla="*/ 1756724 w 17232"/>
              <a:gd name="T31" fmla="*/ 177727 h 12916"/>
              <a:gd name="T32" fmla="*/ 43777 w 17232"/>
              <a:gd name="T33" fmla="*/ 177727 h 12916"/>
              <a:gd name="T34" fmla="*/ 43777 w 17232"/>
              <a:gd name="T35" fmla="*/ 177727 h 12916"/>
              <a:gd name="T36" fmla="*/ 226721 w 17232"/>
              <a:gd name="T37" fmla="*/ 43779 h 12916"/>
              <a:gd name="T38" fmla="*/ 226721 w 17232"/>
              <a:gd name="T39" fmla="*/ 133948 h 12916"/>
              <a:gd name="T40" fmla="*/ 674835 w 17232"/>
              <a:gd name="T41" fmla="*/ 133948 h 12916"/>
              <a:gd name="T42" fmla="*/ 674835 w 17232"/>
              <a:gd name="T43" fmla="*/ 43779 h 12916"/>
              <a:gd name="T44" fmla="*/ 226721 w 17232"/>
              <a:gd name="T45" fmla="*/ 43779 h 12916"/>
              <a:gd name="T46" fmla="*/ 226721 w 17232"/>
              <a:gd name="T47" fmla="*/ 43779 h 12916"/>
              <a:gd name="T48" fmla="*/ 1125666 w 17232"/>
              <a:gd name="T49" fmla="*/ 133948 h 12916"/>
              <a:gd name="T50" fmla="*/ 1573780 w 17232"/>
              <a:gd name="T51" fmla="*/ 133948 h 12916"/>
              <a:gd name="T52" fmla="*/ 1573780 w 17232"/>
              <a:gd name="T53" fmla="*/ 43779 h 12916"/>
              <a:gd name="T54" fmla="*/ 1125666 w 17232"/>
              <a:gd name="T55" fmla="*/ 43779 h 12916"/>
              <a:gd name="T56" fmla="*/ 1125666 w 17232"/>
              <a:gd name="T57" fmla="*/ 133948 h 12916"/>
              <a:gd name="T58" fmla="*/ 1125666 w 17232"/>
              <a:gd name="T59" fmla="*/ 133948 h 12916"/>
              <a:gd name="T60" fmla="*/ 1666558 w 17232"/>
              <a:gd name="T61" fmla="*/ 43779 h 12916"/>
              <a:gd name="T62" fmla="*/ 1666558 w 17232"/>
              <a:gd name="T63" fmla="*/ 133948 h 12916"/>
              <a:gd name="T64" fmla="*/ 1756724 w 17232"/>
              <a:gd name="T65" fmla="*/ 133948 h 12916"/>
              <a:gd name="T66" fmla="*/ 1756724 w 17232"/>
              <a:gd name="T67" fmla="*/ 43779 h 12916"/>
              <a:gd name="T68" fmla="*/ 1666558 w 17232"/>
              <a:gd name="T69" fmla="*/ 43779 h 12916"/>
              <a:gd name="T70" fmla="*/ 1666558 w 17232"/>
              <a:gd name="T71" fmla="*/ 43779 h 129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232" h="12916">
                <a:moveTo>
                  <a:pt x="0" y="12916"/>
                </a:moveTo>
                <a:lnTo>
                  <a:pt x="0" y="0"/>
                </a:lnTo>
                <a:lnTo>
                  <a:pt x="17232" y="0"/>
                </a:lnTo>
                <a:lnTo>
                  <a:pt x="17232" y="12916"/>
                </a:lnTo>
                <a:lnTo>
                  <a:pt x="0" y="12916"/>
                </a:lnTo>
                <a:close/>
                <a:moveTo>
                  <a:pt x="419" y="1282"/>
                </a:moveTo>
                <a:lnTo>
                  <a:pt x="1282" y="1282"/>
                </a:lnTo>
                <a:lnTo>
                  <a:pt x="1282" y="419"/>
                </a:lnTo>
                <a:lnTo>
                  <a:pt x="419" y="419"/>
                </a:lnTo>
                <a:lnTo>
                  <a:pt x="419" y="1282"/>
                </a:lnTo>
                <a:close/>
                <a:moveTo>
                  <a:pt x="419" y="1701"/>
                </a:moveTo>
                <a:lnTo>
                  <a:pt x="419" y="12498"/>
                </a:lnTo>
                <a:lnTo>
                  <a:pt x="16814" y="12498"/>
                </a:lnTo>
                <a:lnTo>
                  <a:pt x="16814" y="1701"/>
                </a:lnTo>
                <a:lnTo>
                  <a:pt x="419" y="1701"/>
                </a:lnTo>
                <a:close/>
                <a:moveTo>
                  <a:pt x="2170" y="419"/>
                </a:moveTo>
                <a:lnTo>
                  <a:pt x="2170" y="1282"/>
                </a:lnTo>
                <a:lnTo>
                  <a:pt x="6459" y="1282"/>
                </a:lnTo>
                <a:lnTo>
                  <a:pt x="6459" y="419"/>
                </a:lnTo>
                <a:lnTo>
                  <a:pt x="2170" y="419"/>
                </a:lnTo>
                <a:close/>
                <a:moveTo>
                  <a:pt x="10774" y="1282"/>
                </a:moveTo>
                <a:lnTo>
                  <a:pt x="15063" y="1282"/>
                </a:lnTo>
                <a:lnTo>
                  <a:pt x="15063" y="419"/>
                </a:lnTo>
                <a:lnTo>
                  <a:pt x="10774" y="419"/>
                </a:lnTo>
                <a:lnTo>
                  <a:pt x="10774" y="1282"/>
                </a:lnTo>
                <a:close/>
                <a:moveTo>
                  <a:pt x="15951" y="419"/>
                </a:moveTo>
                <a:lnTo>
                  <a:pt x="15951" y="1282"/>
                </a:lnTo>
                <a:lnTo>
                  <a:pt x="16814" y="1282"/>
                </a:lnTo>
                <a:lnTo>
                  <a:pt x="16814" y="419"/>
                </a:lnTo>
                <a:lnTo>
                  <a:pt x="15951" y="419"/>
                </a:lnTo>
                <a:close/>
              </a:path>
            </a:pathLst>
          </a:custGeom>
          <a:solidFill>
            <a:schemeClr val="accent1">
              <a:lumMod val="25000"/>
              <a:lumOff val="75000"/>
            </a:schemeClr>
          </a:solidFill>
          <a:ln>
            <a:noFill/>
          </a:ln>
          <a:extLst/>
        </p:spPr>
        <p:txBody>
          <a:bodyPr anchor="ctr" anchorCtr="1"/>
          <a:lstStyle/>
          <a:p>
            <a:endParaRPr lang="zh-CN" altLang="en-US" sz="1270"/>
          </a:p>
        </p:txBody>
      </p:sp>
      <p:cxnSp>
        <p:nvCxnSpPr>
          <p:cNvPr id="86" name="连接符: 肘形 16"/>
          <p:cNvCxnSpPr>
            <a:cxnSpLocks/>
            <a:endCxn id="63" idx="0"/>
          </p:cNvCxnSpPr>
          <p:nvPr/>
        </p:nvCxnSpPr>
        <p:spPr>
          <a:xfrm>
            <a:off x="6382026" y="2120564"/>
            <a:ext cx="1016891" cy="453087"/>
          </a:xfrm>
          <a:prstGeom prst="bentConnector2">
            <a:avLst/>
          </a:prstGeom>
          <a:ln>
            <a:solidFill>
              <a:schemeClr val="accent1">
                <a:lumMod val="25000"/>
                <a:lumOff val="75000"/>
              </a:schemeClr>
            </a:solidFill>
            <a:headEnd type="none" w="med" len="med"/>
            <a:tailEnd type="arrow" w="med" len="med"/>
          </a:ln>
        </p:spPr>
        <p:style>
          <a:lnRef idx="2">
            <a:schemeClr val="accent6"/>
          </a:lnRef>
          <a:fillRef idx="0">
            <a:schemeClr val="accent6"/>
          </a:fillRef>
          <a:effectRef idx="1">
            <a:schemeClr val="accent6"/>
          </a:effectRef>
          <a:fontRef idx="minor">
            <a:schemeClr val="tx1"/>
          </a:fontRef>
        </p:style>
      </p:cxnSp>
      <p:sp>
        <p:nvSpPr>
          <p:cNvPr id="105" name="文本框 104"/>
          <p:cNvSpPr txBox="1"/>
          <p:nvPr/>
        </p:nvSpPr>
        <p:spPr>
          <a:xfrm>
            <a:off x="7611315" y="2584795"/>
            <a:ext cx="1044191" cy="287771"/>
          </a:xfrm>
          <a:prstGeom prst="rect">
            <a:avLst/>
          </a:prstGeom>
          <a:noFill/>
        </p:spPr>
        <p:txBody>
          <a:bodyPr wrap="square" rtlCol="0">
            <a:spAutoFit/>
          </a:bodyPr>
          <a:lstStyle/>
          <a:p>
            <a:r>
              <a:rPr lang="zh-CN" altLang="en-US" sz="1270" dirty="0">
                <a:solidFill>
                  <a:schemeClr val="bg1"/>
                </a:solidFill>
                <a:latin typeface="微软雅黑" pitchFamily="34" charset="-122"/>
                <a:ea typeface="微软雅黑" pitchFamily="34" charset="-122"/>
              </a:rPr>
              <a:t>过程性评价</a:t>
            </a:r>
            <a:endParaRPr lang="en-US" altLang="zh-CN" sz="1270" dirty="0">
              <a:solidFill>
                <a:schemeClr val="bg1"/>
              </a:solidFill>
              <a:latin typeface="微软雅黑" pitchFamily="34" charset="-122"/>
              <a:ea typeface="微软雅黑" pitchFamily="34" charset="-122"/>
            </a:endParaRPr>
          </a:p>
        </p:txBody>
      </p:sp>
      <p:cxnSp>
        <p:nvCxnSpPr>
          <p:cNvPr id="106" name="直接箭头连接符 105"/>
          <p:cNvCxnSpPr/>
          <p:nvPr/>
        </p:nvCxnSpPr>
        <p:spPr>
          <a:xfrm>
            <a:off x="5404713" y="3752968"/>
            <a:ext cx="535439" cy="1"/>
          </a:xfrm>
          <a:prstGeom prst="straightConnector1">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sp>
        <p:nvSpPr>
          <p:cNvPr id="112" name="KSO_Shape"/>
          <p:cNvSpPr>
            <a:spLocks/>
          </p:cNvSpPr>
          <p:nvPr/>
        </p:nvSpPr>
        <p:spPr bwMode="auto">
          <a:xfrm>
            <a:off x="5986894" y="3343991"/>
            <a:ext cx="694334" cy="577243"/>
          </a:xfrm>
          <a:custGeom>
            <a:avLst/>
            <a:gdLst>
              <a:gd name="T0" fmla="*/ 186223 w 4950"/>
              <a:gd name="T1" fmla="*/ 870396 h 3662"/>
              <a:gd name="T2" fmla="*/ 534663 w 4950"/>
              <a:gd name="T3" fmla="*/ 870396 h 3662"/>
              <a:gd name="T4" fmla="*/ 74926 w 4950"/>
              <a:gd name="T5" fmla="*/ 586935 h 3662"/>
              <a:gd name="T6" fmla="*/ 1246820 w 4950"/>
              <a:gd name="T7" fmla="*/ 965004 h 3662"/>
              <a:gd name="T8" fmla="*/ 1479235 w 4950"/>
              <a:gd name="T9" fmla="*/ 1007578 h 3662"/>
              <a:gd name="T10" fmla="*/ 1651637 w 4950"/>
              <a:gd name="T11" fmla="*/ 896595 h 3662"/>
              <a:gd name="T12" fmla="*/ 1800397 w 4950"/>
              <a:gd name="T13" fmla="*/ 1147671 h 3662"/>
              <a:gd name="T14" fmla="*/ 1397763 w 4950"/>
              <a:gd name="T15" fmla="*/ 1332521 h 3662"/>
              <a:gd name="T16" fmla="*/ 446644 w 4950"/>
              <a:gd name="T17" fmla="*/ 1137119 h 3662"/>
              <a:gd name="T18" fmla="*/ 63650 w 4950"/>
              <a:gd name="T19" fmla="*/ 955907 h 3662"/>
              <a:gd name="T20" fmla="*/ 420093 w 4950"/>
              <a:gd name="T21" fmla="*/ 955907 h 3662"/>
              <a:gd name="T22" fmla="*/ 542665 w 4950"/>
              <a:gd name="T23" fmla="*/ 997026 h 3662"/>
              <a:gd name="T24" fmla="*/ 863827 w 4950"/>
              <a:gd name="T25" fmla="*/ 1099639 h 3662"/>
              <a:gd name="T26" fmla="*/ 872920 w 4950"/>
              <a:gd name="T27" fmla="*/ 950813 h 3662"/>
              <a:gd name="T28" fmla="*/ 974397 w 4950"/>
              <a:gd name="T29" fmla="*/ 910423 h 3662"/>
              <a:gd name="T30" fmla="*/ 976943 w 4950"/>
              <a:gd name="T31" fmla="*/ 985745 h 3662"/>
              <a:gd name="T32" fmla="*/ 1150435 w 4950"/>
              <a:gd name="T33" fmla="*/ 914789 h 3662"/>
              <a:gd name="T34" fmla="*/ 1706194 w 4950"/>
              <a:gd name="T35" fmla="*/ 590210 h 3662"/>
              <a:gd name="T36" fmla="*/ 1343205 w 4950"/>
              <a:gd name="T37" fmla="*/ 590210 h 3662"/>
              <a:gd name="T38" fmla="*/ 1337386 w 4950"/>
              <a:gd name="T39" fmla="*/ 639697 h 3662"/>
              <a:gd name="T40" fmla="*/ 1369029 w 4950"/>
              <a:gd name="T41" fmla="*/ 783793 h 3662"/>
              <a:gd name="T42" fmla="*/ 1376303 w 4950"/>
              <a:gd name="T43" fmla="*/ 799440 h 3662"/>
              <a:gd name="T44" fmla="*/ 1678552 w 4950"/>
              <a:gd name="T45" fmla="*/ 793982 h 3662"/>
              <a:gd name="T46" fmla="*/ 1688736 w 4950"/>
              <a:gd name="T47" fmla="*/ 657891 h 3662"/>
              <a:gd name="T48" fmla="*/ 1706558 w 4950"/>
              <a:gd name="T49" fmla="*/ 594577 h 3662"/>
              <a:gd name="T50" fmla="*/ 1215904 w 4950"/>
              <a:gd name="T51" fmla="*/ 467583 h 3662"/>
              <a:gd name="T52" fmla="*/ 627411 w 4950"/>
              <a:gd name="T53" fmla="*/ 270725 h 3662"/>
              <a:gd name="T54" fmla="*/ 693244 w 4950"/>
              <a:gd name="T55" fmla="*/ 640425 h 3662"/>
              <a:gd name="T56" fmla="*/ 804541 w 4950"/>
              <a:gd name="T57" fmla="*/ 842014 h 3662"/>
              <a:gd name="T58" fmla="*/ 934388 w 4950"/>
              <a:gd name="T59" fmla="*/ 851838 h 3662"/>
              <a:gd name="T60" fmla="*/ 1064235 w 4950"/>
              <a:gd name="T61" fmla="*/ 842014 h 3662"/>
              <a:gd name="T62" fmla="*/ 1179533 w 4950"/>
              <a:gd name="T63" fmla="*/ 647339 h 36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50" h="3662">
                <a:moveTo>
                  <a:pt x="134" y="2392"/>
                </a:moveTo>
                <a:cubicBezTo>
                  <a:pt x="512" y="2392"/>
                  <a:pt x="512" y="2392"/>
                  <a:pt x="512" y="2392"/>
                </a:cubicBezTo>
                <a:cubicBezTo>
                  <a:pt x="677" y="2556"/>
                  <a:pt x="901" y="2556"/>
                  <a:pt x="1065" y="2392"/>
                </a:cubicBezTo>
                <a:cubicBezTo>
                  <a:pt x="1470" y="2392"/>
                  <a:pt x="1470" y="2392"/>
                  <a:pt x="1470" y="2392"/>
                </a:cubicBezTo>
                <a:cubicBezTo>
                  <a:pt x="1436" y="2126"/>
                  <a:pt x="1402" y="1861"/>
                  <a:pt x="1368" y="1595"/>
                </a:cubicBezTo>
                <a:cubicBezTo>
                  <a:pt x="1161" y="1029"/>
                  <a:pt x="375" y="1059"/>
                  <a:pt x="206" y="1613"/>
                </a:cubicBezTo>
                <a:cubicBezTo>
                  <a:pt x="134" y="2392"/>
                  <a:pt x="134" y="2392"/>
                  <a:pt x="134" y="2392"/>
                </a:cubicBezTo>
                <a:close/>
                <a:moveTo>
                  <a:pt x="3428" y="2652"/>
                </a:moveTo>
                <a:cubicBezTo>
                  <a:pt x="3827" y="2460"/>
                  <a:pt x="3827" y="2460"/>
                  <a:pt x="3827" y="2460"/>
                </a:cubicBezTo>
                <a:cubicBezTo>
                  <a:pt x="4067" y="2769"/>
                  <a:pt x="4067" y="2769"/>
                  <a:pt x="4067" y="2769"/>
                </a:cubicBezTo>
                <a:cubicBezTo>
                  <a:pt x="4312" y="2773"/>
                  <a:pt x="4312" y="2773"/>
                  <a:pt x="4312" y="2773"/>
                </a:cubicBezTo>
                <a:cubicBezTo>
                  <a:pt x="4541" y="2464"/>
                  <a:pt x="4541" y="2464"/>
                  <a:pt x="4541" y="2464"/>
                </a:cubicBezTo>
                <a:cubicBezTo>
                  <a:pt x="4950" y="2676"/>
                  <a:pt x="4950" y="2676"/>
                  <a:pt x="4950" y="2676"/>
                </a:cubicBezTo>
                <a:cubicBezTo>
                  <a:pt x="4950" y="3154"/>
                  <a:pt x="4950" y="3154"/>
                  <a:pt x="4950" y="3154"/>
                </a:cubicBezTo>
                <a:cubicBezTo>
                  <a:pt x="3843" y="3154"/>
                  <a:pt x="3843" y="3154"/>
                  <a:pt x="3843" y="3154"/>
                </a:cubicBezTo>
                <a:cubicBezTo>
                  <a:pt x="3843" y="3662"/>
                  <a:pt x="3843" y="3662"/>
                  <a:pt x="3843" y="3662"/>
                </a:cubicBezTo>
                <a:cubicBezTo>
                  <a:pt x="1228" y="3662"/>
                  <a:pt x="1228" y="3662"/>
                  <a:pt x="1228" y="3662"/>
                </a:cubicBezTo>
                <a:cubicBezTo>
                  <a:pt x="1228" y="3125"/>
                  <a:pt x="1228" y="3125"/>
                  <a:pt x="1228" y="3125"/>
                </a:cubicBezTo>
                <a:cubicBezTo>
                  <a:pt x="0" y="3125"/>
                  <a:pt x="0" y="3125"/>
                  <a:pt x="0" y="3125"/>
                </a:cubicBezTo>
                <a:cubicBezTo>
                  <a:pt x="2" y="2943"/>
                  <a:pt x="57" y="2776"/>
                  <a:pt x="175" y="2627"/>
                </a:cubicBezTo>
                <a:cubicBezTo>
                  <a:pt x="263" y="2627"/>
                  <a:pt x="350" y="2627"/>
                  <a:pt x="437" y="2627"/>
                </a:cubicBezTo>
                <a:cubicBezTo>
                  <a:pt x="677" y="2890"/>
                  <a:pt x="916" y="2884"/>
                  <a:pt x="1155" y="2627"/>
                </a:cubicBezTo>
                <a:cubicBezTo>
                  <a:pt x="1240" y="2627"/>
                  <a:pt x="1325" y="2627"/>
                  <a:pt x="1409" y="2627"/>
                </a:cubicBezTo>
                <a:cubicBezTo>
                  <a:pt x="1441" y="2663"/>
                  <a:pt x="1469" y="2701"/>
                  <a:pt x="1492" y="2740"/>
                </a:cubicBezTo>
                <a:cubicBezTo>
                  <a:pt x="1975" y="2508"/>
                  <a:pt x="1975" y="2508"/>
                  <a:pt x="1975" y="2508"/>
                </a:cubicBezTo>
                <a:cubicBezTo>
                  <a:pt x="2375" y="3022"/>
                  <a:pt x="2375" y="3022"/>
                  <a:pt x="2375" y="3022"/>
                </a:cubicBezTo>
                <a:cubicBezTo>
                  <a:pt x="2477" y="2709"/>
                  <a:pt x="2477" y="2709"/>
                  <a:pt x="2477" y="2709"/>
                </a:cubicBezTo>
                <a:cubicBezTo>
                  <a:pt x="2400" y="2613"/>
                  <a:pt x="2400" y="2613"/>
                  <a:pt x="2400" y="2613"/>
                </a:cubicBezTo>
                <a:cubicBezTo>
                  <a:pt x="2485" y="2502"/>
                  <a:pt x="2485" y="2502"/>
                  <a:pt x="2485" y="2502"/>
                </a:cubicBezTo>
                <a:cubicBezTo>
                  <a:pt x="2679" y="2502"/>
                  <a:pt x="2679" y="2502"/>
                  <a:pt x="2679" y="2502"/>
                </a:cubicBezTo>
                <a:cubicBezTo>
                  <a:pt x="2763" y="2613"/>
                  <a:pt x="2763" y="2613"/>
                  <a:pt x="2763" y="2613"/>
                </a:cubicBezTo>
                <a:cubicBezTo>
                  <a:pt x="2686" y="2709"/>
                  <a:pt x="2686" y="2709"/>
                  <a:pt x="2686" y="2709"/>
                </a:cubicBezTo>
                <a:cubicBezTo>
                  <a:pt x="2782" y="3000"/>
                  <a:pt x="2782" y="3000"/>
                  <a:pt x="2782" y="3000"/>
                </a:cubicBezTo>
                <a:cubicBezTo>
                  <a:pt x="3163" y="2514"/>
                  <a:pt x="3163" y="2514"/>
                  <a:pt x="3163" y="2514"/>
                </a:cubicBezTo>
                <a:cubicBezTo>
                  <a:pt x="3428" y="2652"/>
                  <a:pt x="3428" y="2652"/>
                  <a:pt x="3428" y="2652"/>
                </a:cubicBezTo>
                <a:close/>
                <a:moveTo>
                  <a:pt x="4691" y="1622"/>
                </a:moveTo>
                <a:cubicBezTo>
                  <a:pt x="4686" y="1278"/>
                  <a:pt x="4503" y="1107"/>
                  <a:pt x="4175" y="1103"/>
                </a:cubicBezTo>
                <a:cubicBezTo>
                  <a:pt x="3896" y="1099"/>
                  <a:pt x="3687" y="1274"/>
                  <a:pt x="3693" y="1622"/>
                </a:cubicBezTo>
                <a:cubicBezTo>
                  <a:pt x="3674" y="1622"/>
                  <a:pt x="3674" y="1622"/>
                  <a:pt x="3674" y="1622"/>
                </a:cubicBezTo>
                <a:cubicBezTo>
                  <a:pt x="3672" y="1669"/>
                  <a:pt x="3671" y="1736"/>
                  <a:pt x="3677" y="1758"/>
                </a:cubicBezTo>
                <a:cubicBezTo>
                  <a:pt x="3681" y="1773"/>
                  <a:pt x="3701" y="1792"/>
                  <a:pt x="3722" y="1808"/>
                </a:cubicBezTo>
                <a:cubicBezTo>
                  <a:pt x="3764" y="2154"/>
                  <a:pt x="3764" y="2154"/>
                  <a:pt x="3764" y="2154"/>
                </a:cubicBezTo>
                <a:cubicBezTo>
                  <a:pt x="3764" y="2180"/>
                  <a:pt x="3764" y="2180"/>
                  <a:pt x="3764" y="2180"/>
                </a:cubicBezTo>
                <a:cubicBezTo>
                  <a:pt x="3784" y="2197"/>
                  <a:pt x="3784" y="2197"/>
                  <a:pt x="3784" y="2197"/>
                </a:cubicBezTo>
                <a:cubicBezTo>
                  <a:pt x="4074" y="2430"/>
                  <a:pt x="4297" y="2414"/>
                  <a:pt x="4593" y="2198"/>
                </a:cubicBezTo>
                <a:cubicBezTo>
                  <a:pt x="4615" y="2182"/>
                  <a:pt x="4615" y="2182"/>
                  <a:pt x="4615" y="2182"/>
                </a:cubicBezTo>
                <a:cubicBezTo>
                  <a:pt x="4615" y="2154"/>
                  <a:pt x="4615" y="2154"/>
                  <a:pt x="4615" y="2154"/>
                </a:cubicBezTo>
                <a:cubicBezTo>
                  <a:pt x="4643" y="1808"/>
                  <a:pt x="4643" y="1808"/>
                  <a:pt x="4643" y="1808"/>
                </a:cubicBezTo>
                <a:cubicBezTo>
                  <a:pt x="4664" y="1792"/>
                  <a:pt x="4685" y="1773"/>
                  <a:pt x="4689" y="1758"/>
                </a:cubicBezTo>
                <a:cubicBezTo>
                  <a:pt x="4694" y="1738"/>
                  <a:pt x="4693" y="1680"/>
                  <a:pt x="4692" y="1634"/>
                </a:cubicBezTo>
                <a:cubicBezTo>
                  <a:pt x="4691" y="1622"/>
                  <a:pt x="4691" y="1622"/>
                  <a:pt x="4691" y="1622"/>
                </a:cubicBezTo>
                <a:close/>
                <a:moveTo>
                  <a:pt x="3343" y="1285"/>
                </a:moveTo>
                <a:cubicBezTo>
                  <a:pt x="3468" y="744"/>
                  <a:pt x="3468" y="744"/>
                  <a:pt x="3468" y="744"/>
                </a:cubicBezTo>
                <a:cubicBezTo>
                  <a:pt x="3122" y="701"/>
                  <a:pt x="2501" y="0"/>
                  <a:pt x="1725" y="744"/>
                </a:cubicBezTo>
                <a:cubicBezTo>
                  <a:pt x="1825" y="1266"/>
                  <a:pt x="1825" y="1266"/>
                  <a:pt x="1825" y="1266"/>
                </a:cubicBezTo>
                <a:cubicBezTo>
                  <a:pt x="1838" y="1443"/>
                  <a:pt x="1864" y="1609"/>
                  <a:pt x="1906" y="1760"/>
                </a:cubicBezTo>
                <a:cubicBezTo>
                  <a:pt x="1965" y="1970"/>
                  <a:pt x="2055" y="2150"/>
                  <a:pt x="2190" y="2291"/>
                </a:cubicBezTo>
                <a:cubicBezTo>
                  <a:pt x="2212" y="2314"/>
                  <a:pt x="2212" y="2314"/>
                  <a:pt x="2212" y="2314"/>
                </a:cubicBezTo>
                <a:cubicBezTo>
                  <a:pt x="2244" y="2318"/>
                  <a:pt x="2244" y="2318"/>
                  <a:pt x="2244" y="2318"/>
                </a:cubicBezTo>
                <a:cubicBezTo>
                  <a:pt x="2354" y="2334"/>
                  <a:pt x="2462" y="2341"/>
                  <a:pt x="2569" y="2341"/>
                </a:cubicBezTo>
                <a:cubicBezTo>
                  <a:pt x="2677" y="2341"/>
                  <a:pt x="2784" y="2334"/>
                  <a:pt x="2895" y="2318"/>
                </a:cubicBezTo>
                <a:cubicBezTo>
                  <a:pt x="2926" y="2314"/>
                  <a:pt x="2926" y="2314"/>
                  <a:pt x="2926" y="2314"/>
                </a:cubicBezTo>
                <a:cubicBezTo>
                  <a:pt x="2948" y="2291"/>
                  <a:pt x="2948" y="2291"/>
                  <a:pt x="2948" y="2291"/>
                </a:cubicBezTo>
                <a:cubicBezTo>
                  <a:pt x="3078" y="2155"/>
                  <a:pt x="3176" y="1981"/>
                  <a:pt x="3243" y="1779"/>
                </a:cubicBezTo>
                <a:cubicBezTo>
                  <a:pt x="3292" y="1629"/>
                  <a:pt x="3326" y="1462"/>
                  <a:pt x="3343" y="1285"/>
                </a:cubicBezTo>
                <a:close/>
              </a:path>
            </a:pathLst>
          </a:custGeom>
          <a:solidFill>
            <a:srgbClr val="C0504D"/>
          </a:solidFill>
          <a:ln>
            <a:noFill/>
          </a:ln>
          <a:extLst/>
        </p:spPr>
        <p:txBody>
          <a:bodyPr anchor="ctr" anchorCtr="1"/>
          <a:lstStyle/>
          <a:p>
            <a:endParaRPr lang="zh-CN" altLang="en-US" sz="1270"/>
          </a:p>
        </p:txBody>
      </p:sp>
      <p:sp>
        <p:nvSpPr>
          <p:cNvPr id="114" name="文本框 113"/>
          <p:cNvSpPr txBox="1"/>
          <p:nvPr/>
        </p:nvSpPr>
        <p:spPr>
          <a:xfrm>
            <a:off x="6672587" y="3507890"/>
            <a:ext cx="1468988" cy="352854"/>
          </a:xfrm>
          <a:prstGeom prst="rect">
            <a:avLst/>
          </a:prstGeom>
          <a:noFill/>
        </p:spPr>
        <p:txBody>
          <a:bodyPr wrap="square" rtlCol="0">
            <a:spAutoFit/>
          </a:bodyPr>
          <a:lstStyle/>
          <a:p>
            <a:r>
              <a:rPr lang="zh-CN" altLang="en-US" sz="1693" dirty="0">
                <a:solidFill>
                  <a:schemeClr val="bg1"/>
                </a:solidFill>
                <a:latin typeface="微软雅黑" pitchFamily="34" charset="-122"/>
                <a:ea typeface="微软雅黑" pitchFamily="34" charset="-122"/>
              </a:rPr>
              <a:t>综合素质评价</a:t>
            </a:r>
            <a:endParaRPr lang="en-US" altLang="zh-CN" sz="1693" dirty="0">
              <a:solidFill>
                <a:schemeClr val="bg1"/>
              </a:solidFill>
              <a:latin typeface="微软雅黑" pitchFamily="34" charset="-122"/>
              <a:ea typeface="微软雅黑" pitchFamily="34" charset="-122"/>
            </a:endParaRPr>
          </a:p>
        </p:txBody>
      </p:sp>
      <p:cxnSp>
        <p:nvCxnSpPr>
          <p:cNvPr id="116" name="直接箭头连接符 115"/>
          <p:cNvCxnSpPr>
            <a:cxnSpLocks/>
            <a:stCxn id="63" idx="2"/>
            <a:endCxn id="114" idx="0"/>
          </p:cNvCxnSpPr>
          <p:nvPr/>
        </p:nvCxnSpPr>
        <p:spPr>
          <a:xfrm>
            <a:off x="7398917" y="2940164"/>
            <a:ext cx="8164" cy="567726"/>
          </a:xfrm>
          <a:prstGeom prst="straightConnector1">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sp>
        <p:nvSpPr>
          <p:cNvPr id="46" name="标题 1">
            <a:extLst>
              <a:ext uri="{FF2B5EF4-FFF2-40B4-BE49-F238E27FC236}">
                <a16:creationId xmlns="" xmlns:a16="http://schemas.microsoft.com/office/drawing/2014/main" id="{5950C107-295F-4B89-AEF0-C06FCE9C4D6D}"/>
              </a:ext>
            </a:extLst>
          </p:cNvPr>
          <p:cNvSpPr txBox="1">
            <a:spLocks/>
          </p:cNvSpPr>
          <p:nvPr/>
        </p:nvSpPr>
        <p:spPr>
          <a:xfrm>
            <a:off x="109202" y="130892"/>
            <a:ext cx="5915025" cy="469736"/>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defTabSz="685800"/>
            <a:r>
              <a:rPr lang="zh-CN" altLang="en-US" sz="2700" b="1" dirty="0">
                <a:solidFill>
                  <a:srgbClr val="FFFFFF"/>
                </a:solidFill>
                <a:latin typeface="微软雅黑" pitchFamily="34" charset="-122"/>
                <a:ea typeface="微软雅黑" pitchFamily="34" charset="-122"/>
              </a:rPr>
              <a:t>新中高考</a:t>
            </a:r>
            <a:r>
              <a:rPr lang="zh-CN" altLang="en-US" sz="2700" b="1" dirty="0">
                <a:solidFill>
                  <a:srgbClr val="C0504D"/>
                </a:solidFill>
                <a:latin typeface="微软雅黑" pitchFamily="34" charset="-122"/>
                <a:ea typeface="微软雅黑" pitchFamily="34" charset="-122"/>
              </a:rPr>
              <a:t>整体解决方案</a:t>
            </a:r>
          </a:p>
        </p:txBody>
      </p:sp>
      <p:sp>
        <p:nvSpPr>
          <p:cNvPr id="42" name="KSO_Shape">
            <a:extLst>
              <a:ext uri="{FF2B5EF4-FFF2-40B4-BE49-F238E27FC236}">
                <a16:creationId xmlns="" xmlns:a16="http://schemas.microsoft.com/office/drawing/2014/main" id="{D50E35BC-434F-4266-8A00-A92EC185A9FE}"/>
              </a:ext>
            </a:extLst>
          </p:cNvPr>
          <p:cNvSpPr>
            <a:spLocks/>
          </p:cNvSpPr>
          <p:nvPr/>
        </p:nvSpPr>
        <p:spPr bwMode="auto">
          <a:xfrm>
            <a:off x="1146907" y="1294909"/>
            <a:ext cx="316598" cy="204368"/>
          </a:xfrm>
          <a:custGeom>
            <a:avLst/>
            <a:gdLst>
              <a:gd name="T0" fmla="*/ 739060 w 4877"/>
              <a:gd name="T1" fmla="*/ 349595 h 4676"/>
              <a:gd name="T2" fmla="*/ 290530 w 4877"/>
              <a:gd name="T3" fmla="*/ 349595 h 4676"/>
              <a:gd name="T4" fmla="*/ 213375 w 4877"/>
              <a:gd name="T5" fmla="*/ 472526 h 4676"/>
              <a:gd name="T6" fmla="*/ 291268 w 4877"/>
              <a:gd name="T7" fmla="*/ 601363 h 4676"/>
              <a:gd name="T8" fmla="*/ 739060 w 4877"/>
              <a:gd name="T9" fmla="*/ 601363 h 4676"/>
              <a:gd name="T10" fmla="*/ 739060 w 4877"/>
              <a:gd name="T11" fmla="*/ 349595 h 4676"/>
              <a:gd name="T12" fmla="*/ 739060 w 4877"/>
              <a:gd name="T13" fmla="*/ 349595 h 4676"/>
              <a:gd name="T14" fmla="*/ 1042879 w 4877"/>
              <a:gd name="T15" fmla="*/ 595087 h 4676"/>
              <a:gd name="T16" fmla="*/ 1559335 w 4877"/>
              <a:gd name="T17" fmla="*/ 595087 h 4676"/>
              <a:gd name="T18" fmla="*/ 1609172 w 4877"/>
              <a:gd name="T19" fmla="*/ 595087 h 4676"/>
              <a:gd name="T20" fmla="*/ 1636120 w 4877"/>
              <a:gd name="T21" fmla="*/ 637910 h 4676"/>
              <a:gd name="T22" fmla="*/ 1770126 w 4877"/>
              <a:gd name="T23" fmla="*/ 851654 h 4676"/>
              <a:gd name="T24" fmla="*/ 1800397 w 4877"/>
              <a:gd name="T25" fmla="*/ 899275 h 4676"/>
              <a:gd name="T26" fmla="*/ 1770864 w 4877"/>
              <a:gd name="T27" fmla="*/ 947266 h 4676"/>
              <a:gd name="T28" fmla="*/ 1637228 w 4877"/>
              <a:gd name="T29" fmla="*/ 1168024 h 4676"/>
              <a:gd name="T30" fmla="*/ 1610279 w 4877"/>
              <a:gd name="T31" fmla="*/ 1211954 h 4676"/>
              <a:gd name="T32" fmla="*/ 1559335 w 4877"/>
              <a:gd name="T33" fmla="*/ 1211954 h 4676"/>
              <a:gd name="T34" fmla="*/ 1042879 w 4877"/>
              <a:gd name="T35" fmla="*/ 1211954 h 4676"/>
              <a:gd name="T36" fmla="*/ 1042879 w 4877"/>
              <a:gd name="T37" fmla="*/ 1490671 h 4676"/>
              <a:gd name="T38" fmla="*/ 1495839 w 4877"/>
              <a:gd name="T39" fmla="*/ 1490671 h 4676"/>
              <a:gd name="T40" fmla="*/ 1495839 w 4877"/>
              <a:gd name="T41" fmla="*/ 1726195 h 4676"/>
              <a:gd name="T42" fmla="*/ 337782 w 4877"/>
              <a:gd name="T43" fmla="*/ 1726195 h 4676"/>
              <a:gd name="T44" fmla="*/ 337782 w 4877"/>
              <a:gd name="T45" fmla="*/ 1490671 h 4676"/>
              <a:gd name="T46" fmla="*/ 758256 w 4877"/>
              <a:gd name="T47" fmla="*/ 1490671 h 4676"/>
              <a:gd name="T48" fmla="*/ 758256 w 4877"/>
              <a:gd name="T49" fmla="*/ 783359 h 4676"/>
              <a:gd name="T50" fmla="*/ 240693 w 4877"/>
              <a:gd name="T51" fmla="*/ 783359 h 4676"/>
              <a:gd name="T52" fmla="*/ 189749 w 4877"/>
              <a:gd name="T53" fmla="*/ 783359 h 4676"/>
              <a:gd name="T54" fmla="*/ 162800 w 4877"/>
              <a:gd name="T55" fmla="*/ 739429 h 4676"/>
              <a:gd name="T56" fmla="*/ 29164 w 4877"/>
              <a:gd name="T57" fmla="*/ 518671 h 4676"/>
              <a:gd name="T58" fmla="*/ 0 w 4877"/>
              <a:gd name="T59" fmla="*/ 471049 h 4676"/>
              <a:gd name="T60" fmla="*/ 29533 w 4877"/>
              <a:gd name="T61" fmla="*/ 423796 h 4676"/>
              <a:gd name="T62" fmla="*/ 163907 w 4877"/>
              <a:gd name="T63" fmla="*/ 209683 h 4676"/>
              <a:gd name="T64" fmla="*/ 190118 w 4877"/>
              <a:gd name="T65" fmla="*/ 167230 h 4676"/>
              <a:gd name="T66" fmla="*/ 240693 w 4877"/>
              <a:gd name="T67" fmla="*/ 167230 h 4676"/>
              <a:gd name="T68" fmla="*/ 758256 w 4877"/>
              <a:gd name="T69" fmla="*/ 167230 h 4676"/>
              <a:gd name="T70" fmla="*/ 758256 w 4877"/>
              <a:gd name="T71" fmla="*/ 123669 h 4676"/>
              <a:gd name="T72" fmla="*/ 900014 w 4877"/>
              <a:gd name="T73" fmla="*/ 0 h 4676"/>
              <a:gd name="T74" fmla="*/ 1042879 w 4877"/>
              <a:gd name="T75" fmla="*/ 123669 h 4676"/>
              <a:gd name="T76" fmla="*/ 1042879 w 4877"/>
              <a:gd name="T77" fmla="*/ 595087 h 4676"/>
              <a:gd name="T78" fmla="*/ 1042879 w 4877"/>
              <a:gd name="T79" fmla="*/ 595087 h 4676"/>
              <a:gd name="T80" fmla="*/ 1509498 w 4877"/>
              <a:gd name="T81" fmla="*/ 777452 h 4676"/>
              <a:gd name="T82" fmla="*/ 1060968 w 4877"/>
              <a:gd name="T83" fmla="*/ 777452 h 4676"/>
              <a:gd name="T84" fmla="*/ 1060968 w 4877"/>
              <a:gd name="T85" fmla="*/ 1029220 h 4676"/>
              <a:gd name="T86" fmla="*/ 1508760 w 4877"/>
              <a:gd name="T87" fmla="*/ 1029220 h 4676"/>
              <a:gd name="T88" fmla="*/ 1586653 w 4877"/>
              <a:gd name="T89" fmla="*/ 901121 h 4676"/>
              <a:gd name="T90" fmla="*/ 1509498 w 4877"/>
              <a:gd name="T91" fmla="*/ 777452 h 46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877" h="4676">
                <a:moveTo>
                  <a:pt x="2002" y="947"/>
                </a:moveTo>
                <a:lnTo>
                  <a:pt x="787" y="947"/>
                </a:lnTo>
                <a:lnTo>
                  <a:pt x="578" y="1280"/>
                </a:lnTo>
                <a:lnTo>
                  <a:pt x="789" y="1629"/>
                </a:lnTo>
                <a:lnTo>
                  <a:pt x="2002" y="1629"/>
                </a:lnTo>
                <a:lnTo>
                  <a:pt x="2002" y="947"/>
                </a:lnTo>
                <a:close/>
                <a:moveTo>
                  <a:pt x="2825" y="1612"/>
                </a:moveTo>
                <a:lnTo>
                  <a:pt x="4224" y="1612"/>
                </a:lnTo>
                <a:lnTo>
                  <a:pt x="4359" y="1612"/>
                </a:lnTo>
                <a:lnTo>
                  <a:pt x="4432" y="1728"/>
                </a:lnTo>
                <a:lnTo>
                  <a:pt x="4795" y="2307"/>
                </a:lnTo>
                <a:lnTo>
                  <a:pt x="4877" y="2436"/>
                </a:lnTo>
                <a:lnTo>
                  <a:pt x="4797" y="2566"/>
                </a:lnTo>
                <a:lnTo>
                  <a:pt x="4435" y="3164"/>
                </a:lnTo>
                <a:lnTo>
                  <a:pt x="4362" y="3283"/>
                </a:lnTo>
                <a:lnTo>
                  <a:pt x="4224" y="3283"/>
                </a:lnTo>
                <a:lnTo>
                  <a:pt x="2825" y="3283"/>
                </a:lnTo>
                <a:lnTo>
                  <a:pt x="2825" y="4038"/>
                </a:lnTo>
                <a:lnTo>
                  <a:pt x="4052" y="4038"/>
                </a:lnTo>
                <a:lnTo>
                  <a:pt x="4052" y="4676"/>
                </a:lnTo>
                <a:lnTo>
                  <a:pt x="915" y="4676"/>
                </a:lnTo>
                <a:lnTo>
                  <a:pt x="915" y="4038"/>
                </a:lnTo>
                <a:lnTo>
                  <a:pt x="2054" y="4038"/>
                </a:lnTo>
                <a:lnTo>
                  <a:pt x="2054" y="2122"/>
                </a:lnTo>
                <a:lnTo>
                  <a:pt x="652" y="2122"/>
                </a:lnTo>
                <a:lnTo>
                  <a:pt x="514" y="2122"/>
                </a:lnTo>
                <a:lnTo>
                  <a:pt x="441" y="2003"/>
                </a:lnTo>
                <a:lnTo>
                  <a:pt x="79" y="1405"/>
                </a:lnTo>
                <a:lnTo>
                  <a:pt x="0" y="1276"/>
                </a:lnTo>
                <a:lnTo>
                  <a:pt x="80" y="1148"/>
                </a:lnTo>
                <a:lnTo>
                  <a:pt x="444" y="568"/>
                </a:lnTo>
                <a:lnTo>
                  <a:pt x="515" y="453"/>
                </a:lnTo>
                <a:lnTo>
                  <a:pt x="652" y="453"/>
                </a:lnTo>
                <a:lnTo>
                  <a:pt x="2054" y="453"/>
                </a:lnTo>
                <a:lnTo>
                  <a:pt x="2054" y="335"/>
                </a:lnTo>
                <a:lnTo>
                  <a:pt x="2438" y="0"/>
                </a:lnTo>
                <a:lnTo>
                  <a:pt x="2825" y="335"/>
                </a:lnTo>
                <a:lnTo>
                  <a:pt x="2825" y="1612"/>
                </a:lnTo>
                <a:close/>
                <a:moveTo>
                  <a:pt x="4089" y="2106"/>
                </a:moveTo>
                <a:lnTo>
                  <a:pt x="2874" y="2106"/>
                </a:lnTo>
                <a:lnTo>
                  <a:pt x="2874" y="2788"/>
                </a:lnTo>
                <a:lnTo>
                  <a:pt x="4087" y="2788"/>
                </a:lnTo>
                <a:lnTo>
                  <a:pt x="4298" y="2441"/>
                </a:lnTo>
                <a:lnTo>
                  <a:pt x="4089" y="2106"/>
                </a:lnTo>
                <a:close/>
              </a:path>
            </a:pathLst>
          </a:custGeom>
          <a:solidFill>
            <a:srgbClr val="FEF548"/>
          </a:solidFill>
          <a:ln w="9525">
            <a:solidFill>
              <a:schemeClr val="tx1">
                <a:lumMod val="85000"/>
                <a:lumOff val="15000"/>
              </a:schemeClr>
            </a:solidFill>
            <a:round/>
            <a:headEnd/>
            <a:tailEnd/>
          </a:ln>
        </p:spPr>
        <p:txBody>
          <a:bodyPr anchor="ctr" anchorCtr="1"/>
          <a:lstStyle/>
          <a:p>
            <a:endParaRPr lang="zh-CN" altLang="en-US" sz="1270"/>
          </a:p>
        </p:txBody>
      </p:sp>
      <p:cxnSp>
        <p:nvCxnSpPr>
          <p:cNvPr id="9" name="连接符: 肘形 8">
            <a:extLst>
              <a:ext uri="{FF2B5EF4-FFF2-40B4-BE49-F238E27FC236}">
                <a16:creationId xmlns="" xmlns:a16="http://schemas.microsoft.com/office/drawing/2014/main" id="{4C83A7C0-22BF-4992-A1CF-AE3F6CCEA797}"/>
              </a:ext>
            </a:extLst>
          </p:cNvPr>
          <p:cNvCxnSpPr>
            <a:cxnSpLocks/>
            <a:stCxn id="11" idx="1"/>
            <a:endCxn id="28" idx="0"/>
          </p:cNvCxnSpPr>
          <p:nvPr/>
        </p:nvCxnSpPr>
        <p:spPr>
          <a:xfrm rot="5400000">
            <a:off x="2370960" y="1518334"/>
            <a:ext cx="597544" cy="2662203"/>
          </a:xfrm>
          <a:prstGeom prst="bentConnector3">
            <a:avLst>
              <a:gd name="adj1" fmla="val 50000"/>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cxnSp>
        <p:nvCxnSpPr>
          <p:cNvPr id="15" name="连接符: 肘形 14">
            <a:extLst>
              <a:ext uri="{FF2B5EF4-FFF2-40B4-BE49-F238E27FC236}">
                <a16:creationId xmlns="" xmlns:a16="http://schemas.microsoft.com/office/drawing/2014/main" id="{18C4DB8E-A4A8-43E1-BFB3-B9E192CEB941}"/>
              </a:ext>
            </a:extLst>
          </p:cNvPr>
          <p:cNvCxnSpPr>
            <a:cxnSpLocks/>
            <a:stCxn id="74" idx="10"/>
          </p:cNvCxnSpPr>
          <p:nvPr/>
        </p:nvCxnSpPr>
        <p:spPr>
          <a:xfrm flipH="1">
            <a:off x="6226797" y="1312294"/>
            <a:ext cx="562776" cy="522601"/>
          </a:xfrm>
          <a:prstGeom prst="bentConnector3">
            <a:avLst>
              <a:gd name="adj1" fmla="val 128782"/>
            </a:avLst>
          </a:prstGeom>
          <a:ln>
            <a:solidFill>
              <a:schemeClr val="accent1">
                <a:lumMod val="25000"/>
                <a:lumOff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483768" y="4419858"/>
            <a:ext cx="1143450" cy="600164"/>
          </a:xfrm>
          <a:prstGeom prst="rect">
            <a:avLst/>
          </a:prstGeom>
          <a:noFill/>
          <a:ln>
            <a:solidFill>
              <a:schemeClr val="bg1">
                <a:lumMod val="95000"/>
              </a:schemeClr>
            </a:solidFill>
            <a:prstDash val="sysDot"/>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zh-CN" altLang="en-US" sz="1100" dirty="0" smtClean="0">
                <a:solidFill>
                  <a:schemeClr val="bg1"/>
                </a:solidFill>
                <a:latin typeface="微软雅黑" panose="020B0503020204020204" pitchFamily="34" charset="-122"/>
                <a:ea typeface="微软雅黑" panose="020B0503020204020204" pitchFamily="34" charset="-122"/>
              </a:rPr>
              <a:t>校园文化管理</a:t>
            </a:r>
            <a:endParaRPr lang="en-US" altLang="zh-CN" sz="1100" dirty="0" smtClean="0">
              <a:solidFill>
                <a:schemeClr val="bg1"/>
              </a:solidFill>
              <a:latin typeface="微软雅黑" panose="020B0503020204020204" pitchFamily="34" charset="-122"/>
              <a:ea typeface="微软雅黑" panose="020B0503020204020204" pitchFamily="34" charset="-122"/>
            </a:endParaRPr>
          </a:p>
          <a:p>
            <a:pPr algn="ctr"/>
            <a:r>
              <a:rPr lang="zh-CN" altLang="en-US" sz="1100" dirty="0">
                <a:solidFill>
                  <a:schemeClr val="bg1"/>
                </a:solidFill>
                <a:latin typeface="微软雅黑" panose="020B0503020204020204" pitchFamily="34" charset="-122"/>
                <a:ea typeface="微软雅黑" panose="020B0503020204020204" pitchFamily="34" charset="-122"/>
              </a:rPr>
              <a:t>走</a:t>
            </a:r>
            <a:r>
              <a:rPr lang="zh-CN" altLang="en-US" sz="1100" dirty="0" smtClean="0">
                <a:solidFill>
                  <a:schemeClr val="bg1"/>
                </a:solidFill>
                <a:latin typeface="微软雅黑" panose="020B0503020204020204" pitchFamily="34" charset="-122"/>
                <a:ea typeface="微软雅黑" panose="020B0503020204020204" pitchFamily="34" charset="-122"/>
              </a:rPr>
              <a:t>班考勤管理</a:t>
            </a:r>
            <a:endParaRPr lang="en-US" altLang="zh-CN" sz="1100" dirty="0" smtClean="0">
              <a:solidFill>
                <a:schemeClr val="bg1"/>
              </a:solidFill>
              <a:latin typeface="微软雅黑" panose="020B0503020204020204" pitchFamily="34" charset="-122"/>
              <a:ea typeface="微软雅黑" panose="020B0503020204020204" pitchFamily="34" charset="-122"/>
            </a:endParaRPr>
          </a:p>
          <a:p>
            <a:pPr algn="ctr"/>
            <a:r>
              <a:rPr lang="zh-CN" altLang="en-US" sz="1100" dirty="0" smtClean="0">
                <a:solidFill>
                  <a:schemeClr val="bg1"/>
                </a:solidFill>
                <a:latin typeface="微软雅黑" panose="020B0503020204020204" pitchFamily="34" charset="-122"/>
                <a:ea typeface="微软雅黑" panose="020B0503020204020204" pitchFamily="34" charset="-122"/>
              </a:rPr>
              <a:t>学生请假管理</a:t>
            </a:r>
            <a:endParaRPr lang="zh-CN" altLang="en-US" sz="1100" dirty="0">
              <a:solidFill>
                <a:schemeClr val="bg1"/>
              </a:solidFill>
              <a:latin typeface="微软雅黑" panose="020B0503020204020204" pitchFamily="34" charset="-122"/>
              <a:ea typeface="微软雅黑" panose="020B0503020204020204" pitchFamily="34" charset="-122"/>
            </a:endParaRPr>
          </a:p>
        </p:txBody>
      </p:sp>
      <p:cxnSp>
        <p:nvCxnSpPr>
          <p:cNvPr id="40" name="直接箭头连接符 39"/>
          <p:cNvCxnSpPr>
            <a:cxnSpLocks/>
            <a:endCxn id="41" idx="1"/>
          </p:cNvCxnSpPr>
          <p:nvPr/>
        </p:nvCxnSpPr>
        <p:spPr>
          <a:xfrm>
            <a:off x="3590982" y="3742312"/>
            <a:ext cx="579262" cy="10656"/>
          </a:xfrm>
          <a:prstGeom prst="straightConnector1">
            <a:avLst/>
          </a:prstGeom>
          <a:ln>
            <a:solidFill>
              <a:schemeClr val="accent1">
                <a:lumMod val="25000"/>
                <a:lumOff val="75000"/>
              </a:schemeClr>
            </a:solidFill>
            <a:tailEnd type="triangle"/>
          </a:ln>
        </p:spPr>
        <p:style>
          <a:lnRef idx="2">
            <a:schemeClr val="accent6"/>
          </a:lnRef>
          <a:fillRef idx="0">
            <a:schemeClr val="accent6"/>
          </a:fillRef>
          <a:effectRef idx="1">
            <a:schemeClr val="accent6"/>
          </a:effectRef>
          <a:fontRef idx="minor">
            <a:schemeClr val="tx1"/>
          </a:fontRef>
        </p:style>
      </p:cxnSp>
      <p:sp>
        <p:nvSpPr>
          <p:cNvPr id="41" name="文本框 40"/>
          <p:cNvSpPr txBox="1"/>
          <p:nvPr/>
        </p:nvSpPr>
        <p:spPr>
          <a:xfrm>
            <a:off x="4170244" y="3599079"/>
            <a:ext cx="1253871" cy="307777"/>
          </a:xfrm>
          <a:prstGeom prst="rect">
            <a:avLst/>
          </a:prstGeom>
          <a:no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zh-CN" altLang="en-US" sz="1400" dirty="0" smtClean="0">
                <a:solidFill>
                  <a:schemeClr val="bg1"/>
                </a:solidFill>
                <a:latin typeface="微软雅黑" panose="020B0503020204020204" pitchFamily="34" charset="-122"/>
                <a:ea typeface="微软雅黑" panose="020B0503020204020204" pitchFamily="34" charset="-122"/>
              </a:rPr>
              <a:t>学生日常管理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3056165" y="4097899"/>
            <a:ext cx="0" cy="286323"/>
          </a:xfrm>
          <a:prstGeom prst="line">
            <a:avLst/>
          </a:prstGeom>
          <a:ln>
            <a:solidFill>
              <a:schemeClr val="accent1">
                <a:lumMod val="25000"/>
                <a:lumOff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0" name="文本框 49"/>
          <p:cNvSpPr txBox="1"/>
          <p:nvPr/>
        </p:nvSpPr>
        <p:spPr>
          <a:xfrm>
            <a:off x="4242348" y="4419858"/>
            <a:ext cx="1143450" cy="600164"/>
          </a:xfrm>
          <a:prstGeom prst="rect">
            <a:avLst/>
          </a:prstGeom>
          <a:noFill/>
          <a:ln>
            <a:prstDash val="sysDot"/>
          </a:ln>
        </p:spPr>
        <p:style>
          <a:lnRef idx="2">
            <a:schemeClr val="accent5"/>
          </a:lnRef>
          <a:fillRef idx="1">
            <a:schemeClr val="lt1"/>
          </a:fillRef>
          <a:effectRef idx="0">
            <a:schemeClr val="accent5"/>
          </a:effectRef>
          <a:fontRef idx="minor">
            <a:schemeClr val="dk1"/>
          </a:fontRef>
        </p:style>
        <p:txBody>
          <a:bodyPr wrap="square" rtlCol="0">
            <a:spAutoFit/>
          </a:bodyPr>
          <a:lstStyle>
            <a:defPPr>
              <a:defRPr lang="zh-CN"/>
            </a:defPPr>
            <a:lvl1pPr>
              <a:defRPr sz="1400">
                <a:solidFill>
                  <a:schemeClr val="bg1"/>
                </a:solidFill>
                <a:latin typeface="微软雅黑" panose="020B0503020204020204" pitchFamily="34" charset="-122"/>
                <a:ea typeface="微软雅黑" panose="020B0503020204020204" pitchFamily="34" charset="-122"/>
              </a:defRPr>
            </a:lvl1pPr>
          </a:lstStyle>
          <a:p>
            <a:pPr algn="ctr"/>
            <a:r>
              <a:rPr lang="zh-CN" altLang="en-US" sz="1100" dirty="0"/>
              <a:t>作业管理</a:t>
            </a:r>
            <a:endParaRPr lang="en-US" altLang="zh-CN" sz="1100" dirty="0"/>
          </a:p>
          <a:p>
            <a:pPr algn="ctr"/>
            <a:r>
              <a:rPr lang="zh-CN" altLang="en-US" sz="1100" dirty="0"/>
              <a:t>课堂表现</a:t>
            </a:r>
            <a:endParaRPr lang="en-US" altLang="zh-CN" sz="1100" dirty="0"/>
          </a:p>
          <a:p>
            <a:pPr algn="ctr"/>
            <a:r>
              <a:rPr lang="zh-CN" altLang="en-US" sz="1100" dirty="0"/>
              <a:t>值日管理</a:t>
            </a:r>
          </a:p>
        </p:txBody>
      </p:sp>
      <p:cxnSp>
        <p:nvCxnSpPr>
          <p:cNvPr id="23" name="直接连接符 22"/>
          <p:cNvCxnSpPr/>
          <p:nvPr/>
        </p:nvCxnSpPr>
        <p:spPr>
          <a:xfrm>
            <a:off x="4789319" y="3914261"/>
            <a:ext cx="0" cy="505597"/>
          </a:xfrm>
          <a:prstGeom prst="line">
            <a:avLst/>
          </a:prstGeom>
          <a:ln>
            <a:solidFill>
              <a:schemeClr val="accent1">
                <a:lumMod val="25000"/>
                <a:lumOff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840370"/>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xmlns="" id="{BE07EA63-DD73-4482-A526-274D101F1354}"/>
              </a:ext>
            </a:extLst>
          </p:cNvPr>
          <p:cNvSpPr/>
          <p:nvPr/>
        </p:nvSpPr>
        <p:spPr>
          <a:xfrm>
            <a:off x="1208723" y="1678637"/>
            <a:ext cx="1148715" cy="108013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000" dirty="0">
                <a:solidFill>
                  <a:srgbClr val="FFFFFF"/>
                </a:solidFill>
                <a:latin typeface="微软雅黑" pitchFamily="34" charset="-122"/>
                <a:ea typeface="微软雅黑" pitchFamily="34" charset="-122"/>
              </a:rPr>
              <a:t>选</a:t>
            </a:r>
          </a:p>
        </p:txBody>
      </p:sp>
      <p:sp>
        <p:nvSpPr>
          <p:cNvPr id="5" name="椭圆 4">
            <a:extLst>
              <a:ext uri="{FF2B5EF4-FFF2-40B4-BE49-F238E27FC236}">
                <a16:creationId xmlns:a16="http://schemas.microsoft.com/office/drawing/2014/main" xmlns="" id="{1DB28EFC-5D01-4E56-B725-0C3BFACD51DD}"/>
              </a:ext>
            </a:extLst>
          </p:cNvPr>
          <p:cNvSpPr/>
          <p:nvPr/>
        </p:nvSpPr>
        <p:spPr>
          <a:xfrm>
            <a:off x="3003371" y="1678637"/>
            <a:ext cx="1148715" cy="1080135"/>
          </a:xfrm>
          <a:prstGeom prst="ellipse">
            <a:avLst/>
          </a:prstGeom>
          <a:solidFill>
            <a:srgbClr val="C0504D"/>
          </a:solidFill>
          <a:ln/>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3000" dirty="0">
                <a:solidFill>
                  <a:srgbClr val="FFFFFF"/>
                </a:solidFill>
                <a:latin typeface="微软雅黑" pitchFamily="34" charset="-122"/>
                <a:ea typeface="微软雅黑" pitchFamily="34" charset="-122"/>
              </a:rPr>
              <a:t>排</a:t>
            </a:r>
          </a:p>
        </p:txBody>
      </p:sp>
      <p:sp>
        <p:nvSpPr>
          <p:cNvPr id="6" name="椭圆 5">
            <a:extLst>
              <a:ext uri="{FF2B5EF4-FFF2-40B4-BE49-F238E27FC236}">
                <a16:creationId xmlns:a16="http://schemas.microsoft.com/office/drawing/2014/main" xmlns="" id="{1DA13EFC-C870-4724-9FE6-A53AE42FD163}"/>
              </a:ext>
            </a:extLst>
          </p:cNvPr>
          <p:cNvSpPr/>
          <p:nvPr/>
        </p:nvSpPr>
        <p:spPr>
          <a:xfrm>
            <a:off x="4798019" y="1678637"/>
            <a:ext cx="1148715" cy="1080135"/>
          </a:xfrm>
          <a:prstGeom prst="ellipse">
            <a:avLst/>
          </a:prstGeom>
          <a:solidFill>
            <a:schemeClr val="accent5">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3000" dirty="0">
                <a:solidFill>
                  <a:srgbClr val="FFFFFF"/>
                </a:solidFill>
                <a:latin typeface="微软雅黑" pitchFamily="34" charset="-122"/>
                <a:ea typeface="微软雅黑" pitchFamily="34" charset="-122"/>
              </a:rPr>
              <a:t>管</a:t>
            </a:r>
          </a:p>
        </p:txBody>
      </p:sp>
      <p:sp>
        <p:nvSpPr>
          <p:cNvPr id="7" name="椭圆 6">
            <a:extLst>
              <a:ext uri="{FF2B5EF4-FFF2-40B4-BE49-F238E27FC236}">
                <a16:creationId xmlns:a16="http://schemas.microsoft.com/office/drawing/2014/main" xmlns="" id="{DDC416A9-3A77-4409-990E-E4690839F908}"/>
              </a:ext>
            </a:extLst>
          </p:cNvPr>
          <p:cNvSpPr/>
          <p:nvPr/>
        </p:nvSpPr>
        <p:spPr>
          <a:xfrm>
            <a:off x="6592667" y="1678637"/>
            <a:ext cx="1148715" cy="1080135"/>
          </a:xfrm>
          <a:prstGeom prst="ellipse">
            <a:avLst/>
          </a:prstGeom>
          <a:solidFill>
            <a:srgbClr val="F7964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3000" dirty="0">
                <a:solidFill>
                  <a:srgbClr val="FFFFFF"/>
                </a:solidFill>
                <a:latin typeface="微软雅黑" pitchFamily="34" charset="-122"/>
                <a:ea typeface="微软雅黑" pitchFamily="34" charset="-122"/>
              </a:rPr>
              <a:t>评</a:t>
            </a:r>
          </a:p>
        </p:txBody>
      </p:sp>
    </p:spTree>
    <p:extLst>
      <p:ext uri="{BB962C8B-B14F-4D97-AF65-F5344CB8AC3E}">
        <p14:creationId xmlns:p14="http://schemas.microsoft.com/office/powerpoint/2010/main" val="10674613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582651" y="2832655"/>
            <a:ext cx="7886700" cy="994172"/>
          </a:xfrm>
        </p:spPr>
        <p:txBody>
          <a:bodyPr/>
          <a:lstStyle/>
          <a:p>
            <a:r>
              <a:rPr lang="zh-CN" altLang="en-US" b="1" dirty="0">
                <a:latin typeface="微软雅黑" pitchFamily="34" charset="-122"/>
                <a:ea typeface="微软雅黑" pitchFamily="34" charset="-122"/>
              </a:rPr>
              <a:t>怎么选 </a:t>
            </a:r>
            <a:r>
              <a:rPr lang="en-US" altLang="zh-CN" b="1" dirty="0">
                <a:latin typeface="微软雅黑" pitchFamily="34" charset="-122"/>
                <a:ea typeface="微软雅黑" pitchFamily="34" charset="-122"/>
              </a:rPr>
              <a:t>?</a:t>
            </a:r>
            <a:endParaRPr lang="zh-CN" altLang="en-US" b="1" dirty="0">
              <a:latin typeface="微软雅黑" pitchFamily="34" charset="-122"/>
              <a:ea typeface="微软雅黑" pitchFamily="34" charset="-122"/>
            </a:endParaRPr>
          </a:p>
        </p:txBody>
      </p:sp>
      <p:sp>
        <p:nvSpPr>
          <p:cNvPr id="5" name="文本框 4"/>
          <p:cNvSpPr txBox="1"/>
          <p:nvPr/>
        </p:nvSpPr>
        <p:spPr>
          <a:xfrm>
            <a:off x="4061011" y="828828"/>
            <a:ext cx="1019323" cy="1685077"/>
          </a:xfrm>
          <a:prstGeom prst="rect">
            <a:avLst/>
          </a:prstGeom>
          <a:noFill/>
        </p:spPr>
        <p:txBody>
          <a:bodyPr wrap="square" rtlCol="0">
            <a:spAutoFit/>
          </a:bodyPr>
          <a:lstStyle/>
          <a:p>
            <a:r>
              <a:rPr lang="en-US" altLang="zh-CN" sz="10350" dirty="0">
                <a:solidFill>
                  <a:schemeClr val="bg1"/>
                </a:solidFill>
                <a:latin typeface="微软雅黑" pitchFamily="34" charset="-122"/>
                <a:ea typeface="微软雅黑" pitchFamily="34" charset="-122"/>
              </a:rPr>
              <a:t>1</a:t>
            </a:r>
            <a:endParaRPr lang="zh-CN" altLang="en-US" sz="103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402105152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禁止符 3">
            <a:extLst>
              <a:ext uri="{FF2B5EF4-FFF2-40B4-BE49-F238E27FC236}">
                <a16:creationId xmlns="" xmlns:a16="http://schemas.microsoft.com/office/drawing/2014/main" id="{21CAC646-BBB5-4274-94B8-633560464AFE}"/>
              </a:ext>
            </a:extLst>
          </p:cNvPr>
          <p:cNvSpPr/>
          <p:nvPr/>
        </p:nvSpPr>
        <p:spPr>
          <a:xfrm>
            <a:off x="3040146" y="804443"/>
            <a:ext cx="2686639" cy="2762387"/>
          </a:xfrm>
          <a:prstGeom prst="noSmoking">
            <a:avLst>
              <a:gd name="adj" fmla="val 13424"/>
            </a:avLst>
          </a:prstGeom>
          <a:solidFill>
            <a:schemeClr val="accent2">
              <a:lumMod val="60000"/>
              <a:lumOff val="40000"/>
              <a:alpha val="36863"/>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solidFill>
                <a:schemeClr val="tx1"/>
              </a:solidFill>
            </a:endParaRPr>
          </a:p>
        </p:txBody>
      </p:sp>
      <p:sp>
        <p:nvSpPr>
          <p:cNvPr id="2" name="文本框 1">
            <a:extLst>
              <a:ext uri="{FF2B5EF4-FFF2-40B4-BE49-F238E27FC236}">
                <a16:creationId xmlns="" xmlns:a16="http://schemas.microsoft.com/office/drawing/2014/main" id="{B51CB428-0221-4D8D-9629-91677B33F6A6}"/>
              </a:ext>
            </a:extLst>
          </p:cNvPr>
          <p:cNvSpPr txBox="1"/>
          <p:nvPr/>
        </p:nvSpPr>
        <p:spPr>
          <a:xfrm>
            <a:off x="2308739" y="2989749"/>
            <a:ext cx="4261133" cy="600164"/>
          </a:xfrm>
          <a:prstGeom prst="rect">
            <a:avLst/>
          </a:prstGeom>
          <a:noFill/>
        </p:spPr>
        <p:txBody>
          <a:bodyPr wrap="square" rtlCol="0">
            <a:spAutoFit/>
          </a:bodyPr>
          <a:lstStyle/>
          <a:p>
            <a:r>
              <a:rPr lang="zh-CN" altLang="en-US" sz="3300" b="1" dirty="0">
                <a:solidFill>
                  <a:schemeClr val="bg2"/>
                </a:solidFill>
                <a:latin typeface="微软雅黑" pitchFamily="34" charset="-122"/>
                <a:ea typeface="微软雅黑" pitchFamily="34" charset="-122"/>
              </a:rPr>
              <a:t>生涯规划 </a:t>
            </a:r>
            <a:r>
              <a:rPr lang="en-US" altLang="zh-CN" sz="3300" b="1" dirty="0">
                <a:solidFill>
                  <a:schemeClr val="bg2"/>
                </a:solidFill>
                <a:latin typeface="微软雅黑" pitchFamily="34" charset="-122"/>
                <a:ea typeface="微软雅黑" pitchFamily="34" charset="-122"/>
              </a:rPr>
              <a:t>= </a:t>
            </a:r>
            <a:r>
              <a:rPr lang="zh-CN" altLang="en-US" sz="3300" b="1" dirty="0">
                <a:solidFill>
                  <a:schemeClr val="bg2"/>
                </a:solidFill>
                <a:latin typeface="微软雅黑" pitchFamily="34" charset="-122"/>
                <a:ea typeface="微软雅黑" pitchFamily="34" charset="-122"/>
              </a:rPr>
              <a:t>选科指导</a:t>
            </a:r>
            <a:endParaRPr lang="en-US" altLang="zh-CN" sz="3300" b="1" dirty="0">
              <a:solidFill>
                <a:schemeClr val="bg2"/>
              </a:solidFill>
              <a:latin typeface="微软雅黑" pitchFamily="34" charset="-122"/>
              <a:ea typeface="微软雅黑" pitchFamily="34" charset="-122"/>
            </a:endParaRPr>
          </a:p>
        </p:txBody>
      </p:sp>
      <p:sp>
        <p:nvSpPr>
          <p:cNvPr id="5" name="矩形 4">
            <a:extLst>
              <a:ext uri="{FF2B5EF4-FFF2-40B4-BE49-F238E27FC236}">
                <a16:creationId xmlns="" xmlns:a16="http://schemas.microsoft.com/office/drawing/2014/main" id="{0323BDC9-0FDC-4C68-A741-DC36F8574BD0}"/>
              </a:ext>
            </a:extLst>
          </p:cNvPr>
          <p:cNvSpPr/>
          <p:nvPr/>
        </p:nvSpPr>
        <p:spPr>
          <a:xfrm rot="21184847">
            <a:off x="3485304" y="1631988"/>
            <a:ext cx="3164497" cy="854080"/>
          </a:xfrm>
          <a:prstGeom prst="rect">
            <a:avLst/>
          </a:prstGeom>
        </p:spPr>
        <p:txBody>
          <a:bodyPr wrap="square">
            <a:spAutoFit/>
          </a:bodyPr>
          <a:lstStyle/>
          <a:p>
            <a:r>
              <a:rPr lang="zh-CN" altLang="en-US" sz="4950" b="1" dirty="0" smtClean="0">
                <a:solidFill>
                  <a:schemeClr val="accent2"/>
                </a:solidFill>
                <a:latin typeface="微软雅黑" pitchFamily="34" charset="-122"/>
                <a:ea typeface="微软雅黑" pitchFamily="34" charset="-122"/>
              </a:rPr>
              <a:t>误区</a:t>
            </a:r>
            <a:endParaRPr lang="zh-CN" altLang="en-US" sz="4950" b="1" dirty="0">
              <a:solidFill>
                <a:schemeClr val="accent2"/>
              </a:solidFill>
              <a:latin typeface="微软雅黑" pitchFamily="34" charset="-122"/>
              <a:ea typeface="微软雅黑" pitchFamily="34" charset="-122"/>
            </a:endParaRPr>
          </a:p>
        </p:txBody>
      </p:sp>
    </p:spTree>
    <p:extLst>
      <p:ext uri="{BB962C8B-B14F-4D97-AF65-F5344CB8AC3E}">
        <p14:creationId xmlns:p14="http://schemas.microsoft.com/office/powerpoint/2010/main" val="3590380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nvSpPr>
        <p:spPr>
          <a:xfrm>
            <a:off x="4085991" y="2610189"/>
            <a:ext cx="1976233" cy="1976233"/>
          </a:xfrm>
          <a:custGeom>
            <a:avLst/>
            <a:gdLst>
              <a:gd name="connsiteX0" fmla="*/ 1586555 w 2235200"/>
              <a:gd name="connsiteY0" fmla="*/ 356377 h 2235200"/>
              <a:gd name="connsiteX1" fmla="*/ 1760418 w 2235200"/>
              <a:gd name="connsiteY1" fmla="*/ 210481 h 2235200"/>
              <a:gd name="connsiteX2" fmla="*/ 1899314 w 2235200"/>
              <a:gd name="connsiteY2" fmla="*/ 327029 h 2235200"/>
              <a:gd name="connsiteX3" fmla="*/ 1785825 w 2235200"/>
              <a:gd name="connsiteY3" fmla="*/ 523585 h 2235200"/>
              <a:gd name="connsiteX4" fmla="*/ 1966144 w 2235200"/>
              <a:gd name="connsiteY4" fmla="*/ 835907 h 2235200"/>
              <a:gd name="connsiteX5" fmla="*/ 2193112 w 2235200"/>
              <a:gd name="connsiteY5" fmla="*/ 835901 h 2235200"/>
              <a:gd name="connsiteX6" fmla="*/ 2224597 w 2235200"/>
              <a:gd name="connsiteY6" fmla="*/ 1014463 h 2235200"/>
              <a:gd name="connsiteX7" fmla="*/ 2011316 w 2235200"/>
              <a:gd name="connsiteY7" fmla="*/ 1092085 h 2235200"/>
              <a:gd name="connsiteX8" fmla="*/ 1948692 w 2235200"/>
              <a:gd name="connsiteY8" fmla="*/ 1447245 h 2235200"/>
              <a:gd name="connsiteX9" fmla="*/ 2122562 w 2235200"/>
              <a:gd name="connsiteY9" fmla="*/ 1593132 h 2235200"/>
              <a:gd name="connsiteX10" fmla="*/ 2031904 w 2235200"/>
              <a:gd name="connsiteY10" fmla="*/ 1750157 h 2235200"/>
              <a:gd name="connsiteX11" fmla="*/ 1818627 w 2235200"/>
              <a:gd name="connsiteY11" fmla="*/ 1672524 h 2235200"/>
              <a:gd name="connsiteX12" fmla="*/ 1542362 w 2235200"/>
              <a:gd name="connsiteY12" fmla="*/ 1904338 h 2235200"/>
              <a:gd name="connsiteX13" fmla="*/ 1581780 w 2235200"/>
              <a:gd name="connsiteY13" fmla="*/ 2127856 h 2235200"/>
              <a:gd name="connsiteX14" fmla="*/ 1411398 w 2235200"/>
              <a:gd name="connsiteY14" fmla="*/ 2189870 h 2235200"/>
              <a:gd name="connsiteX15" fmla="*/ 1297919 w 2235200"/>
              <a:gd name="connsiteY15" fmla="*/ 1993308 h 2235200"/>
              <a:gd name="connsiteX16" fmla="*/ 937280 w 2235200"/>
              <a:gd name="connsiteY16" fmla="*/ 1993308 h 2235200"/>
              <a:gd name="connsiteX17" fmla="*/ 823802 w 2235200"/>
              <a:gd name="connsiteY17" fmla="*/ 2189870 h 2235200"/>
              <a:gd name="connsiteX18" fmla="*/ 653420 w 2235200"/>
              <a:gd name="connsiteY18" fmla="*/ 2127856 h 2235200"/>
              <a:gd name="connsiteX19" fmla="*/ 692839 w 2235200"/>
              <a:gd name="connsiteY19" fmla="*/ 1904338 h 2235200"/>
              <a:gd name="connsiteX20" fmla="*/ 416574 w 2235200"/>
              <a:gd name="connsiteY20" fmla="*/ 1672524 h 2235200"/>
              <a:gd name="connsiteX21" fmla="*/ 203296 w 2235200"/>
              <a:gd name="connsiteY21" fmla="*/ 1750157 h 2235200"/>
              <a:gd name="connsiteX22" fmla="*/ 112638 w 2235200"/>
              <a:gd name="connsiteY22" fmla="*/ 1593132 h 2235200"/>
              <a:gd name="connsiteX23" fmla="*/ 286508 w 2235200"/>
              <a:gd name="connsiteY23" fmla="*/ 1447245 h 2235200"/>
              <a:gd name="connsiteX24" fmla="*/ 223884 w 2235200"/>
              <a:gd name="connsiteY24" fmla="*/ 1092085 h 2235200"/>
              <a:gd name="connsiteX25" fmla="*/ 10603 w 2235200"/>
              <a:gd name="connsiteY25" fmla="*/ 1014463 h 2235200"/>
              <a:gd name="connsiteX26" fmla="*/ 42088 w 2235200"/>
              <a:gd name="connsiteY26" fmla="*/ 835901 h 2235200"/>
              <a:gd name="connsiteX27" fmla="*/ 269055 w 2235200"/>
              <a:gd name="connsiteY27" fmla="*/ 835907 h 2235200"/>
              <a:gd name="connsiteX28" fmla="*/ 449374 w 2235200"/>
              <a:gd name="connsiteY28" fmla="*/ 523585 h 2235200"/>
              <a:gd name="connsiteX29" fmla="*/ 335886 w 2235200"/>
              <a:gd name="connsiteY29" fmla="*/ 327029 h 2235200"/>
              <a:gd name="connsiteX30" fmla="*/ 474782 w 2235200"/>
              <a:gd name="connsiteY30" fmla="*/ 210481 h 2235200"/>
              <a:gd name="connsiteX31" fmla="*/ 648645 w 2235200"/>
              <a:gd name="connsiteY31" fmla="*/ 356377 h 2235200"/>
              <a:gd name="connsiteX32" fmla="*/ 987535 w 2235200"/>
              <a:gd name="connsiteY32" fmla="*/ 233031 h 2235200"/>
              <a:gd name="connsiteX33" fmla="*/ 1026942 w 2235200"/>
              <a:gd name="connsiteY33" fmla="*/ 9511 h 2235200"/>
              <a:gd name="connsiteX34" fmla="*/ 1208258 w 2235200"/>
              <a:gd name="connsiteY34" fmla="*/ 9511 h 2235200"/>
              <a:gd name="connsiteX35" fmla="*/ 1247665 w 2235200"/>
              <a:gd name="connsiteY35" fmla="*/ 233031 h 2235200"/>
              <a:gd name="connsiteX36" fmla="*/ 1586555 w 2235200"/>
              <a:gd name="connsiteY36" fmla="*/ 356377 h 223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35200" h="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bg1"/>
                </a:solidFill>
                <a:latin typeface="微软雅黑" panose="020B0503020204020204" pitchFamily="34" charset="-122"/>
                <a:ea typeface="微软雅黑" panose="020B0503020204020204" pitchFamily="34" charset="-122"/>
              </a:rPr>
              <a:t>决策干预</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 name="任意多边形 4"/>
          <p:cNvSpPr/>
          <p:nvPr/>
        </p:nvSpPr>
        <p:spPr>
          <a:xfrm>
            <a:off x="2936183" y="2143080"/>
            <a:ext cx="1437260" cy="1437260"/>
          </a:xfrm>
          <a:custGeom>
            <a:avLst/>
            <a:gdLst>
              <a:gd name="connsiteX0" fmla="*/ 1216350 w 1625600"/>
              <a:gd name="connsiteY0" fmla="*/ 411723 h 1625600"/>
              <a:gd name="connsiteX1" fmla="*/ 1456181 w 1625600"/>
              <a:gd name="connsiteY1" fmla="*/ 339443 h 1625600"/>
              <a:gd name="connsiteX2" fmla="*/ 1544430 w 1625600"/>
              <a:gd name="connsiteY2" fmla="*/ 492294 h 1625600"/>
              <a:gd name="connsiteX3" fmla="*/ 1361918 w 1625600"/>
              <a:gd name="connsiteY3" fmla="*/ 663854 h 1625600"/>
              <a:gd name="connsiteX4" fmla="*/ 1361918 w 1625600"/>
              <a:gd name="connsiteY4" fmla="*/ 961747 h 1625600"/>
              <a:gd name="connsiteX5" fmla="*/ 1544430 w 1625600"/>
              <a:gd name="connsiteY5" fmla="*/ 1133306 h 1625600"/>
              <a:gd name="connsiteX6" fmla="*/ 1456181 w 1625600"/>
              <a:gd name="connsiteY6" fmla="*/ 1286157 h 1625600"/>
              <a:gd name="connsiteX7" fmla="*/ 1216350 w 1625600"/>
              <a:gd name="connsiteY7" fmla="*/ 1213877 h 1625600"/>
              <a:gd name="connsiteX8" fmla="*/ 958367 w 1625600"/>
              <a:gd name="connsiteY8" fmla="*/ 1362823 h 1625600"/>
              <a:gd name="connsiteX9" fmla="*/ 901049 w 1625600"/>
              <a:gd name="connsiteY9" fmla="*/ 1606663 h 1625600"/>
              <a:gd name="connsiteX10" fmla="*/ 724551 w 1625600"/>
              <a:gd name="connsiteY10" fmla="*/ 1606663 h 1625600"/>
              <a:gd name="connsiteX11" fmla="*/ 667232 w 1625600"/>
              <a:gd name="connsiteY11" fmla="*/ 1362823 h 1625600"/>
              <a:gd name="connsiteX12" fmla="*/ 409249 w 1625600"/>
              <a:gd name="connsiteY12" fmla="*/ 1213877 h 1625600"/>
              <a:gd name="connsiteX13" fmla="*/ 169419 w 1625600"/>
              <a:gd name="connsiteY13" fmla="*/ 1286157 h 1625600"/>
              <a:gd name="connsiteX14" fmla="*/ 81170 w 1625600"/>
              <a:gd name="connsiteY14" fmla="*/ 1133306 h 1625600"/>
              <a:gd name="connsiteX15" fmla="*/ 263682 w 1625600"/>
              <a:gd name="connsiteY15" fmla="*/ 961746 h 1625600"/>
              <a:gd name="connsiteX16" fmla="*/ 263682 w 1625600"/>
              <a:gd name="connsiteY16" fmla="*/ 663853 h 1625600"/>
              <a:gd name="connsiteX17" fmla="*/ 81170 w 1625600"/>
              <a:gd name="connsiteY17" fmla="*/ 492294 h 1625600"/>
              <a:gd name="connsiteX18" fmla="*/ 169419 w 1625600"/>
              <a:gd name="connsiteY18" fmla="*/ 339443 h 1625600"/>
              <a:gd name="connsiteX19" fmla="*/ 409250 w 1625600"/>
              <a:gd name="connsiteY19" fmla="*/ 411723 h 1625600"/>
              <a:gd name="connsiteX20" fmla="*/ 667233 w 1625600"/>
              <a:gd name="connsiteY20" fmla="*/ 262777 h 1625600"/>
              <a:gd name="connsiteX21" fmla="*/ 724551 w 1625600"/>
              <a:gd name="connsiteY21" fmla="*/ 18937 h 1625600"/>
              <a:gd name="connsiteX22" fmla="*/ 901049 w 1625600"/>
              <a:gd name="connsiteY22" fmla="*/ 18937 h 1625600"/>
              <a:gd name="connsiteX23" fmla="*/ 958368 w 1625600"/>
              <a:gd name="connsiteY23" fmla="*/ 262777 h 1625600"/>
              <a:gd name="connsiteX24" fmla="*/ 1216351 w 1625600"/>
              <a:gd name="connsiteY24" fmla="*/ 411723 h 1625600"/>
              <a:gd name="connsiteX25" fmla="*/ 1216350 w 1625600"/>
              <a:gd name="connsiteY25" fmla="*/ 411723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25600" h="1625600">
                <a:moveTo>
                  <a:pt x="1216350" y="411723"/>
                </a:moveTo>
                <a:lnTo>
                  <a:pt x="1456181" y="339443"/>
                </a:lnTo>
                <a:lnTo>
                  <a:pt x="1544430" y="492294"/>
                </a:lnTo>
                <a:lnTo>
                  <a:pt x="1361918" y="663854"/>
                </a:lnTo>
                <a:cubicBezTo>
                  <a:pt x="1388374" y="761389"/>
                  <a:pt x="1388374" y="864211"/>
                  <a:pt x="1361918" y="961747"/>
                </a:cubicBezTo>
                <a:lnTo>
                  <a:pt x="1544430" y="1133306"/>
                </a:lnTo>
                <a:lnTo>
                  <a:pt x="1456181" y="1286157"/>
                </a:lnTo>
                <a:lnTo>
                  <a:pt x="1216350" y="1213877"/>
                </a:lnTo>
                <a:cubicBezTo>
                  <a:pt x="1145110" y="1285556"/>
                  <a:pt x="1056063" y="1336967"/>
                  <a:pt x="958367" y="1362823"/>
                </a:cubicBezTo>
                <a:lnTo>
                  <a:pt x="901049" y="1606663"/>
                </a:lnTo>
                <a:lnTo>
                  <a:pt x="724551" y="1606663"/>
                </a:lnTo>
                <a:lnTo>
                  <a:pt x="667232" y="1362823"/>
                </a:lnTo>
                <a:cubicBezTo>
                  <a:pt x="569536" y="1336967"/>
                  <a:pt x="480489" y="1285556"/>
                  <a:pt x="409249" y="1213877"/>
                </a:cubicBezTo>
                <a:lnTo>
                  <a:pt x="169419" y="1286157"/>
                </a:lnTo>
                <a:lnTo>
                  <a:pt x="81170" y="1133306"/>
                </a:lnTo>
                <a:lnTo>
                  <a:pt x="263682" y="961746"/>
                </a:lnTo>
                <a:cubicBezTo>
                  <a:pt x="237226" y="864211"/>
                  <a:pt x="237226" y="761389"/>
                  <a:pt x="263682" y="663853"/>
                </a:cubicBezTo>
                <a:lnTo>
                  <a:pt x="81170" y="492294"/>
                </a:lnTo>
                <a:lnTo>
                  <a:pt x="169419" y="339443"/>
                </a:lnTo>
                <a:lnTo>
                  <a:pt x="409250" y="411723"/>
                </a:lnTo>
                <a:cubicBezTo>
                  <a:pt x="480490" y="340044"/>
                  <a:pt x="569537" y="288633"/>
                  <a:pt x="667233" y="262777"/>
                </a:cubicBezTo>
                <a:lnTo>
                  <a:pt x="724551" y="18937"/>
                </a:lnTo>
                <a:lnTo>
                  <a:pt x="901049" y="18937"/>
                </a:lnTo>
                <a:lnTo>
                  <a:pt x="958368" y="262777"/>
                </a:lnTo>
                <a:cubicBezTo>
                  <a:pt x="1056064" y="288633"/>
                  <a:pt x="1145111" y="340044"/>
                  <a:pt x="1216351" y="411723"/>
                </a:cubicBezTo>
                <a:lnTo>
                  <a:pt x="1216350" y="41172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bg1">
                    <a:lumMod val="85000"/>
                  </a:schemeClr>
                </a:solidFill>
                <a:latin typeface="微软雅黑" panose="020B0503020204020204" pitchFamily="34" charset="-122"/>
                <a:ea typeface="微软雅黑" panose="020B0503020204020204" pitchFamily="34" charset="-122"/>
              </a:rPr>
              <a:t>选科指导</a:t>
            </a:r>
            <a:endParaRPr lang="zh-CN" altLang="en-US" sz="140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6" name="任意多边形 5"/>
          <p:cNvSpPr/>
          <p:nvPr/>
        </p:nvSpPr>
        <p:spPr>
          <a:xfrm>
            <a:off x="3582950" y="993271"/>
            <a:ext cx="1724712" cy="1724712"/>
          </a:xfrm>
          <a:custGeom>
            <a:avLst/>
            <a:gdLst>
              <a:gd name="connsiteX0" fmla="*/ 1191775 w 1592756"/>
              <a:gd name="connsiteY0" fmla="*/ 403405 h 1592756"/>
              <a:gd name="connsiteX1" fmla="*/ 1426760 w 1592756"/>
              <a:gd name="connsiteY1" fmla="*/ 332584 h 1592756"/>
              <a:gd name="connsiteX2" fmla="*/ 1513226 w 1592756"/>
              <a:gd name="connsiteY2" fmla="*/ 482348 h 1592756"/>
              <a:gd name="connsiteX3" fmla="*/ 1334401 w 1592756"/>
              <a:gd name="connsiteY3" fmla="*/ 650441 h 1592756"/>
              <a:gd name="connsiteX4" fmla="*/ 1334401 w 1592756"/>
              <a:gd name="connsiteY4" fmla="*/ 942315 h 1592756"/>
              <a:gd name="connsiteX5" fmla="*/ 1513226 w 1592756"/>
              <a:gd name="connsiteY5" fmla="*/ 1110408 h 1592756"/>
              <a:gd name="connsiteX6" fmla="*/ 1426760 w 1592756"/>
              <a:gd name="connsiteY6" fmla="*/ 1260172 h 1592756"/>
              <a:gd name="connsiteX7" fmla="*/ 1191775 w 1592756"/>
              <a:gd name="connsiteY7" fmla="*/ 1189351 h 1592756"/>
              <a:gd name="connsiteX8" fmla="*/ 939004 w 1592756"/>
              <a:gd name="connsiteY8" fmla="*/ 1335288 h 1592756"/>
              <a:gd name="connsiteX9" fmla="*/ 882844 w 1592756"/>
              <a:gd name="connsiteY9" fmla="*/ 1574202 h 1592756"/>
              <a:gd name="connsiteX10" fmla="*/ 709912 w 1592756"/>
              <a:gd name="connsiteY10" fmla="*/ 1574202 h 1592756"/>
              <a:gd name="connsiteX11" fmla="*/ 653752 w 1592756"/>
              <a:gd name="connsiteY11" fmla="*/ 1335288 h 1592756"/>
              <a:gd name="connsiteX12" fmla="*/ 400981 w 1592756"/>
              <a:gd name="connsiteY12" fmla="*/ 1189351 h 1592756"/>
              <a:gd name="connsiteX13" fmla="*/ 165996 w 1592756"/>
              <a:gd name="connsiteY13" fmla="*/ 1260172 h 1592756"/>
              <a:gd name="connsiteX14" fmla="*/ 79530 w 1592756"/>
              <a:gd name="connsiteY14" fmla="*/ 1110408 h 1592756"/>
              <a:gd name="connsiteX15" fmla="*/ 258355 w 1592756"/>
              <a:gd name="connsiteY15" fmla="*/ 942315 h 1592756"/>
              <a:gd name="connsiteX16" fmla="*/ 258355 w 1592756"/>
              <a:gd name="connsiteY16" fmla="*/ 650441 h 1592756"/>
              <a:gd name="connsiteX17" fmla="*/ 79530 w 1592756"/>
              <a:gd name="connsiteY17" fmla="*/ 482348 h 1592756"/>
              <a:gd name="connsiteX18" fmla="*/ 165996 w 1592756"/>
              <a:gd name="connsiteY18" fmla="*/ 332584 h 1592756"/>
              <a:gd name="connsiteX19" fmla="*/ 400981 w 1592756"/>
              <a:gd name="connsiteY19" fmla="*/ 403405 h 1592756"/>
              <a:gd name="connsiteX20" fmla="*/ 653752 w 1592756"/>
              <a:gd name="connsiteY20" fmla="*/ 257468 h 1592756"/>
              <a:gd name="connsiteX21" fmla="*/ 709912 w 1592756"/>
              <a:gd name="connsiteY21" fmla="*/ 18554 h 1592756"/>
              <a:gd name="connsiteX22" fmla="*/ 882844 w 1592756"/>
              <a:gd name="connsiteY22" fmla="*/ 18554 h 1592756"/>
              <a:gd name="connsiteX23" fmla="*/ 939004 w 1592756"/>
              <a:gd name="connsiteY23" fmla="*/ 257468 h 1592756"/>
              <a:gd name="connsiteX24" fmla="*/ 1191775 w 1592756"/>
              <a:gd name="connsiteY24" fmla="*/ 403405 h 159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92756" h="1592756">
                <a:moveTo>
                  <a:pt x="1025173" y="402893"/>
                </a:moveTo>
                <a:lnTo>
                  <a:pt x="1195533" y="297380"/>
                </a:lnTo>
                <a:lnTo>
                  <a:pt x="1295376" y="397223"/>
                </a:lnTo>
                <a:lnTo>
                  <a:pt x="1189863" y="567584"/>
                </a:lnTo>
                <a:cubicBezTo>
                  <a:pt x="1230502" y="637475"/>
                  <a:pt x="1251792" y="716930"/>
                  <a:pt x="1251543" y="797777"/>
                </a:cubicBezTo>
                <a:lnTo>
                  <a:pt x="1428100" y="892558"/>
                </a:lnTo>
                <a:lnTo>
                  <a:pt x="1391556" y="1028945"/>
                </a:lnTo>
                <a:lnTo>
                  <a:pt x="1191263" y="1022749"/>
                </a:lnTo>
                <a:cubicBezTo>
                  <a:pt x="1151054" y="1092889"/>
                  <a:pt x="1092889" y="1151054"/>
                  <a:pt x="1022749" y="1191262"/>
                </a:cubicBezTo>
                <a:lnTo>
                  <a:pt x="1028945" y="1391556"/>
                </a:lnTo>
                <a:lnTo>
                  <a:pt x="892558" y="1428101"/>
                </a:lnTo>
                <a:lnTo>
                  <a:pt x="797778" y="1251543"/>
                </a:lnTo>
                <a:cubicBezTo>
                  <a:pt x="716930" y="1251791"/>
                  <a:pt x="637475" y="1230502"/>
                  <a:pt x="567583" y="1189863"/>
                </a:cubicBezTo>
                <a:lnTo>
                  <a:pt x="397223" y="1295376"/>
                </a:lnTo>
                <a:lnTo>
                  <a:pt x="297380" y="1195533"/>
                </a:lnTo>
                <a:lnTo>
                  <a:pt x="402893" y="1025172"/>
                </a:lnTo>
                <a:cubicBezTo>
                  <a:pt x="362254" y="955281"/>
                  <a:pt x="340964" y="875826"/>
                  <a:pt x="341213" y="794979"/>
                </a:cubicBezTo>
                <a:lnTo>
                  <a:pt x="164656" y="700198"/>
                </a:lnTo>
                <a:lnTo>
                  <a:pt x="201200" y="563811"/>
                </a:lnTo>
                <a:lnTo>
                  <a:pt x="401493" y="570007"/>
                </a:lnTo>
                <a:cubicBezTo>
                  <a:pt x="441702" y="499867"/>
                  <a:pt x="499867" y="441702"/>
                  <a:pt x="570007" y="401494"/>
                </a:cubicBezTo>
                <a:lnTo>
                  <a:pt x="563811" y="201200"/>
                </a:lnTo>
                <a:lnTo>
                  <a:pt x="700198" y="164655"/>
                </a:lnTo>
                <a:lnTo>
                  <a:pt x="794978" y="341213"/>
                </a:lnTo>
                <a:cubicBezTo>
                  <a:pt x="875826" y="340965"/>
                  <a:pt x="955281" y="362254"/>
                  <a:pt x="1025173" y="4028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chemeClr val="bg1">
                    <a:lumMod val="85000"/>
                  </a:schemeClr>
                </a:solidFill>
                <a:latin typeface="微软雅黑" panose="020B0503020204020204" pitchFamily="34" charset="-122"/>
                <a:ea typeface="微软雅黑" panose="020B0503020204020204" pitchFamily="34" charset="-122"/>
              </a:rPr>
              <a:t>发展指导</a:t>
            </a:r>
            <a:endParaRPr lang="zh-CN" altLang="en-US" sz="140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7" name="环形箭头 6"/>
          <p:cNvSpPr/>
          <p:nvPr/>
        </p:nvSpPr>
        <p:spPr>
          <a:xfrm>
            <a:off x="3932774" y="2312693"/>
            <a:ext cx="2529578" cy="2529578"/>
          </a:xfrm>
          <a:prstGeom prst="circularArrow">
            <a:avLst>
              <a:gd name="adj1" fmla="val 4687"/>
              <a:gd name="adj2" fmla="val 299029"/>
              <a:gd name="adj3" fmla="val 2513083"/>
              <a:gd name="adj4" fmla="val 15867933"/>
              <a:gd name="adj5" fmla="val 546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形状 7"/>
          <p:cNvSpPr/>
          <p:nvPr/>
        </p:nvSpPr>
        <p:spPr>
          <a:xfrm>
            <a:off x="2681647" y="1825562"/>
            <a:ext cx="1837896" cy="1837896"/>
          </a:xfrm>
          <a:prstGeom prst="leftCircularArrow">
            <a:avLst>
              <a:gd name="adj1" fmla="val 6452"/>
              <a:gd name="adj2" fmla="val 429999"/>
              <a:gd name="adj3" fmla="val 10489124"/>
              <a:gd name="adj4" fmla="val 14837806"/>
              <a:gd name="adj5" fmla="val 752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环形箭头 8"/>
          <p:cNvSpPr/>
          <p:nvPr/>
        </p:nvSpPr>
        <p:spPr>
          <a:xfrm>
            <a:off x="3415459" y="843558"/>
            <a:ext cx="1981622" cy="1981622"/>
          </a:xfrm>
          <a:prstGeom prst="circularArrow">
            <a:avLst>
              <a:gd name="adj1" fmla="val 5984"/>
              <a:gd name="adj2" fmla="val 394124"/>
              <a:gd name="adj3" fmla="val 13313824"/>
              <a:gd name="adj4" fmla="val 10508221"/>
              <a:gd name="adj5" fmla="val 69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文本框 9">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a:solidFill>
                  <a:srgbClr val="31A8F9"/>
                </a:solidFill>
                <a:latin typeface="微软雅黑" pitchFamily="34" charset="-122"/>
                <a:ea typeface="微软雅黑" pitchFamily="34" charset="-122"/>
              </a:rPr>
              <a:t>生涯规划教育</a:t>
            </a:r>
            <a:r>
              <a:rPr lang="zh-CN" altLang="en-US" sz="2700" b="1" dirty="0">
                <a:solidFill>
                  <a:srgbClr val="FFFFFF"/>
                </a:solidFill>
                <a:latin typeface="微软雅黑" pitchFamily="34" charset="-122"/>
                <a:ea typeface="微软雅黑" pitchFamily="34" charset="-122"/>
              </a:rPr>
              <a:t>的三个层次</a:t>
            </a:r>
          </a:p>
        </p:txBody>
      </p:sp>
      <p:sp>
        <p:nvSpPr>
          <p:cNvPr id="11" name="文本框 10">
            <a:extLst>
              <a:ext uri="{FF2B5EF4-FFF2-40B4-BE49-F238E27FC236}">
                <a16:creationId xmlns="" xmlns:a16="http://schemas.microsoft.com/office/drawing/2014/main" id="{A4ECF7B1-9D05-4CB3-B5DB-C2A2D5E02E65}"/>
              </a:ext>
            </a:extLst>
          </p:cNvPr>
          <p:cNvSpPr txBox="1"/>
          <p:nvPr/>
        </p:nvSpPr>
        <p:spPr>
          <a:xfrm>
            <a:off x="58933" y="2155353"/>
            <a:ext cx="2646479" cy="1292662"/>
          </a:xfrm>
          <a:prstGeom prst="rect">
            <a:avLst/>
          </a:prstGeom>
          <a:noFill/>
        </p:spPr>
        <p:txBody>
          <a:bodyPr wrap="square" rtlCol="0">
            <a:spAutoFit/>
          </a:bodyPr>
          <a:lstStyle/>
          <a:p>
            <a:r>
              <a:rPr lang="zh-CN" altLang="en-US" sz="1500" b="1" dirty="0">
                <a:solidFill>
                  <a:srgbClr val="8064A2"/>
                </a:solidFill>
                <a:latin typeface="微软雅黑" pitchFamily="34" charset="-122"/>
                <a:ea typeface="微软雅黑" pitchFamily="34" charset="-122"/>
              </a:rPr>
              <a:t>如何指导学生完成</a:t>
            </a:r>
            <a:r>
              <a:rPr lang="en-US" altLang="zh-CN" sz="1500" b="1" dirty="0">
                <a:solidFill>
                  <a:srgbClr val="8064A2"/>
                </a:solidFill>
                <a:latin typeface="微软雅黑" pitchFamily="34" charset="-122"/>
                <a:ea typeface="微软雅黑" pitchFamily="34" charset="-122"/>
              </a:rPr>
              <a:t>6</a:t>
            </a:r>
            <a:r>
              <a:rPr lang="zh-CN" altLang="en-US" sz="1500" b="1" dirty="0">
                <a:solidFill>
                  <a:srgbClr val="8064A2"/>
                </a:solidFill>
                <a:latin typeface="微软雅黑" pitchFamily="34" charset="-122"/>
                <a:ea typeface="微软雅黑" pitchFamily="34" charset="-122"/>
              </a:rPr>
              <a:t>选</a:t>
            </a:r>
            <a:r>
              <a:rPr lang="en-US" altLang="zh-CN" sz="1500" b="1" dirty="0">
                <a:solidFill>
                  <a:srgbClr val="8064A2"/>
                </a:solidFill>
                <a:latin typeface="微软雅黑" pitchFamily="34" charset="-122"/>
                <a:ea typeface="微软雅黑" pitchFamily="34" charset="-122"/>
              </a:rPr>
              <a:t>3</a:t>
            </a:r>
            <a:r>
              <a:rPr lang="zh-CN" altLang="en-US" sz="1500" b="1" dirty="0">
                <a:solidFill>
                  <a:srgbClr val="8064A2"/>
                </a:solidFill>
                <a:latin typeface="微软雅黑" pitchFamily="34" charset="-122"/>
                <a:ea typeface="微软雅黑" pitchFamily="34" charset="-122"/>
              </a:rPr>
              <a:t>？</a:t>
            </a:r>
            <a:endParaRPr lang="en-US" altLang="zh-CN" sz="1500" b="1" dirty="0">
              <a:solidFill>
                <a:srgbClr val="8064A2"/>
              </a:solidFill>
              <a:latin typeface="微软雅黑" pitchFamily="34" charset="-122"/>
              <a:ea typeface="微软雅黑" pitchFamily="34" charset="-122"/>
            </a:endParaRPr>
          </a:p>
          <a:p>
            <a:r>
              <a:rPr lang="zh-CN" altLang="en-US" sz="900" dirty="0">
                <a:solidFill>
                  <a:srgbClr val="8F8F8F"/>
                </a:solidFill>
                <a:latin typeface="微软雅黑" pitchFamily="34" charset="-122"/>
                <a:ea typeface="微软雅黑" panose="020B0503020204020204" pitchFamily="34" charset="-122"/>
              </a:rPr>
              <a:t>院校报考要求的学科要求？学生选考什么科目可在等级赋分中占优？</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如何结合学生的学科优势和兴趣推荐推荐选考学科？</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各年级选科分布情况如何？</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师资教室资源是否匹配？</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如何支持好后续选科变更和调整？</a:t>
            </a:r>
            <a:endParaRPr lang="en-US" altLang="zh-CN" sz="900" dirty="0">
              <a:solidFill>
                <a:srgbClr val="8F8F8F"/>
              </a:solidFill>
              <a:latin typeface="微软雅黑" pitchFamily="34" charset="-122"/>
              <a:ea typeface="微软雅黑" panose="020B0503020204020204" pitchFamily="34" charset="-122"/>
            </a:endParaRPr>
          </a:p>
        </p:txBody>
      </p:sp>
      <p:sp>
        <p:nvSpPr>
          <p:cNvPr id="12" name="文本框 11">
            <a:extLst>
              <a:ext uri="{FF2B5EF4-FFF2-40B4-BE49-F238E27FC236}">
                <a16:creationId xmlns="" xmlns:a16="http://schemas.microsoft.com/office/drawing/2014/main" id="{A35FB844-747B-4DC8-A52E-5938B9FF5863}"/>
              </a:ext>
            </a:extLst>
          </p:cNvPr>
          <p:cNvSpPr txBox="1"/>
          <p:nvPr/>
        </p:nvSpPr>
        <p:spPr>
          <a:xfrm>
            <a:off x="5652120" y="897936"/>
            <a:ext cx="2740751" cy="1154162"/>
          </a:xfrm>
          <a:prstGeom prst="rect">
            <a:avLst/>
          </a:prstGeom>
          <a:noFill/>
        </p:spPr>
        <p:txBody>
          <a:bodyPr wrap="square" rtlCol="0">
            <a:spAutoFit/>
          </a:bodyPr>
          <a:lstStyle/>
          <a:p>
            <a:r>
              <a:rPr lang="zh-CN" altLang="en-US" sz="1500" b="1" dirty="0">
                <a:solidFill>
                  <a:srgbClr val="C0504D"/>
                </a:solidFill>
                <a:latin typeface="微软雅黑" pitchFamily="34" charset="-122"/>
                <a:ea typeface="微软雅黑" pitchFamily="34" charset="-122"/>
              </a:rPr>
              <a:t>如何指导学生完成学涯规划？</a:t>
            </a:r>
            <a:endParaRPr lang="en-US" altLang="zh-CN" sz="1500" b="1" dirty="0">
              <a:solidFill>
                <a:srgbClr val="C0504D"/>
              </a:solidFill>
              <a:latin typeface="微软雅黑" pitchFamily="34" charset="-122"/>
              <a:ea typeface="微软雅黑" pitchFamily="34" charset="-122"/>
            </a:endParaRPr>
          </a:p>
          <a:p>
            <a:r>
              <a:rPr lang="zh-CN" altLang="en-US" sz="900" dirty="0">
                <a:solidFill>
                  <a:srgbClr val="8F8F8F"/>
                </a:solidFill>
                <a:latin typeface="微软雅黑" pitchFamily="34" charset="-122"/>
                <a:ea typeface="微软雅黑" panose="020B0503020204020204" pitchFamily="34" charset="-122"/>
              </a:rPr>
              <a:t>学生有什么兴趣？职业倾向是什么？ 专业与职业的关系是什么？</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如何动态评估学生各阶发展状态？</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教材</a:t>
            </a:r>
            <a:r>
              <a:rPr lang="en-US" altLang="zh-CN" sz="900" dirty="0">
                <a:solidFill>
                  <a:srgbClr val="8F8F8F"/>
                </a:solidFill>
                <a:latin typeface="微软雅黑" pitchFamily="34" charset="-122"/>
                <a:ea typeface="微软雅黑" panose="020B0503020204020204" pitchFamily="34" charset="-122"/>
              </a:rPr>
              <a:t>/</a:t>
            </a:r>
            <a:r>
              <a:rPr lang="zh-CN" altLang="en-US" sz="900" dirty="0">
                <a:solidFill>
                  <a:srgbClr val="8F8F8F"/>
                </a:solidFill>
                <a:latin typeface="微软雅黑" pitchFamily="34" charset="-122"/>
                <a:ea typeface="微软雅黑" panose="020B0503020204020204" pitchFamily="34" charset="-122"/>
              </a:rPr>
              <a:t>教案？如何备课？怎么上好课？谁来上？如何评价学生？生涯体验实践基地？</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相关工具包？管理支撑平台？</a:t>
            </a:r>
            <a:endParaRPr lang="en-US" altLang="zh-CN" sz="900" dirty="0">
              <a:solidFill>
                <a:srgbClr val="8F8F8F"/>
              </a:solidFill>
              <a:latin typeface="微软雅黑" pitchFamily="34" charset="-122"/>
              <a:ea typeface="微软雅黑" panose="020B0503020204020204" pitchFamily="34" charset="-122"/>
            </a:endParaRPr>
          </a:p>
        </p:txBody>
      </p:sp>
      <p:sp>
        <p:nvSpPr>
          <p:cNvPr id="13" name="文本框 12">
            <a:extLst>
              <a:ext uri="{FF2B5EF4-FFF2-40B4-BE49-F238E27FC236}">
                <a16:creationId xmlns="" xmlns:a16="http://schemas.microsoft.com/office/drawing/2014/main" id="{A4ECF7B1-9D05-4CB3-B5DB-C2A2D5E02E65}"/>
              </a:ext>
            </a:extLst>
          </p:cNvPr>
          <p:cNvSpPr txBox="1"/>
          <p:nvPr/>
        </p:nvSpPr>
        <p:spPr>
          <a:xfrm>
            <a:off x="6497521" y="3219822"/>
            <a:ext cx="2646479" cy="1046440"/>
          </a:xfrm>
          <a:prstGeom prst="rect">
            <a:avLst/>
          </a:prstGeom>
          <a:noFill/>
        </p:spPr>
        <p:txBody>
          <a:bodyPr wrap="square" rtlCol="0">
            <a:spAutoFit/>
          </a:bodyPr>
          <a:lstStyle/>
          <a:p>
            <a:r>
              <a:rPr lang="zh-CN" altLang="en-US" sz="1500" b="1" dirty="0" smtClean="0">
                <a:solidFill>
                  <a:srgbClr val="9BBB59"/>
                </a:solidFill>
                <a:latin typeface="微软雅黑" pitchFamily="34" charset="-122"/>
                <a:ea typeface="微软雅黑" pitchFamily="34" charset="-122"/>
              </a:rPr>
              <a:t>如何科学的辅助干预？</a:t>
            </a:r>
            <a:endParaRPr lang="en-US" altLang="zh-CN" sz="1500" b="1" dirty="0">
              <a:solidFill>
                <a:srgbClr val="9BBB59"/>
              </a:solidFill>
              <a:latin typeface="微软雅黑" pitchFamily="34" charset="-122"/>
              <a:ea typeface="微软雅黑" pitchFamily="34" charset="-122"/>
            </a:endParaRPr>
          </a:p>
          <a:p>
            <a:r>
              <a:rPr lang="zh-CN" altLang="en-US" sz="900" dirty="0">
                <a:solidFill>
                  <a:srgbClr val="8F8F8F"/>
                </a:solidFill>
                <a:latin typeface="微软雅黑" pitchFamily="34" charset="-122"/>
                <a:ea typeface="微软雅黑" panose="020B0503020204020204" pitchFamily="34" charset="-122"/>
              </a:rPr>
              <a:t>学校优势学科？办学特色？</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不同学生不同依据重点？成绩？发展？</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兼顾整体选科分布？</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学生心理因素？</a:t>
            </a:r>
            <a:endParaRPr lang="en-US" altLang="zh-CN" sz="900" dirty="0">
              <a:solidFill>
                <a:srgbClr val="8F8F8F"/>
              </a:solidFill>
              <a:latin typeface="微软雅黑" pitchFamily="34" charset="-122"/>
              <a:ea typeface="微软雅黑" panose="020B0503020204020204" pitchFamily="34" charset="-122"/>
            </a:endParaRPr>
          </a:p>
          <a:p>
            <a:r>
              <a:rPr lang="zh-CN" altLang="en-US" sz="900" dirty="0">
                <a:solidFill>
                  <a:srgbClr val="8F8F8F"/>
                </a:solidFill>
                <a:latin typeface="微软雅黑" pitchFamily="34" charset="-122"/>
                <a:ea typeface="微软雅黑" panose="020B0503020204020204" pitchFamily="34" charset="-122"/>
              </a:rPr>
              <a:t>危机预警？</a:t>
            </a:r>
            <a:endParaRPr lang="en-US" altLang="zh-CN" sz="900" dirty="0">
              <a:solidFill>
                <a:srgbClr val="8F8F8F"/>
              </a:solidFill>
              <a:latin typeface="微软雅黑" pitchFamily="34" charset="-122"/>
              <a:ea typeface="微软雅黑" panose="020B0503020204020204" pitchFamily="34" charset="-122"/>
            </a:endParaRPr>
          </a:p>
        </p:txBody>
      </p:sp>
    </p:spTree>
    <p:extLst>
      <p:ext uri="{BB962C8B-B14F-4D97-AF65-F5344CB8AC3E}">
        <p14:creationId xmlns:p14="http://schemas.microsoft.com/office/powerpoint/2010/main" val="75647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p:nvPr/>
        </p:nvGrpSpPr>
        <p:grpSpPr>
          <a:xfrm>
            <a:off x="1399107" y="1563638"/>
            <a:ext cx="6413253" cy="3066258"/>
            <a:chOff x="1331640" y="1347614"/>
            <a:chExt cx="6413253" cy="3066258"/>
          </a:xfrm>
        </p:grpSpPr>
        <p:sp>
          <p:nvSpPr>
            <p:cNvPr id="3" name="TextBox 6"/>
            <p:cNvSpPr txBox="1"/>
            <p:nvPr/>
          </p:nvSpPr>
          <p:spPr>
            <a:xfrm>
              <a:off x="1331640" y="1616964"/>
              <a:ext cx="2157251" cy="507831"/>
            </a:xfrm>
            <a:prstGeom prst="rect">
              <a:avLst/>
            </a:prstGeom>
            <a:noFill/>
          </p:spPr>
          <p:txBody>
            <a:bodyPr wrap="square" rtlCol="0">
              <a:spAutoFit/>
            </a:bodyPr>
            <a:lstStyle>
              <a:defPPr>
                <a:defRPr lang="zh-CN"/>
              </a:defPPr>
              <a:lvl1pPr>
                <a:spcBef>
                  <a:spcPct val="0"/>
                </a:spcBef>
                <a:defRPr sz="900">
                  <a:solidFill>
                    <a:srgbClr val="8F8F8F"/>
                  </a:solidFill>
                  <a:latin typeface="微软雅黑" pitchFamily="34" charset="-122"/>
                  <a:ea typeface="微软雅黑" panose="020B0503020204020204" pitchFamily="34" charset="-122"/>
                </a:defRPr>
              </a:lvl1pPr>
            </a:lstStyle>
            <a:p>
              <a:r>
                <a:rPr lang="zh-CN" altLang="en-US" dirty="0"/>
                <a:t>提供备课资源、教案学习、在线授课及教师考评管理模块，有效支撑学校开展生涯课程</a:t>
              </a:r>
            </a:p>
          </p:txBody>
        </p:sp>
        <p:cxnSp>
          <p:nvCxnSpPr>
            <p:cNvPr id="4" name="直接连接符 3"/>
            <p:cNvCxnSpPr/>
            <p:nvPr/>
          </p:nvCxnSpPr>
          <p:spPr>
            <a:xfrm>
              <a:off x="1390602" y="1602492"/>
              <a:ext cx="2046252" cy="0"/>
            </a:xfrm>
            <a:prstGeom prst="line">
              <a:avLst/>
            </a:prstGeom>
            <a:ln w="38100">
              <a:solidFill>
                <a:srgbClr val="9BBB59"/>
              </a:solidFill>
            </a:ln>
          </p:spPr>
          <p:style>
            <a:lnRef idx="1">
              <a:schemeClr val="accent1"/>
            </a:lnRef>
            <a:fillRef idx="0">
              <a:schemeClr val="accent1"/>
            </a:fillRef>
            <a:effectRef idx="0">
              <a:schemeClr val="accent1"/>
            </a:effectRef>
            <a:fontRef idx="minor">
              <a:schemeClr val="tx1"/>
            </a:fontRef>
          </p:style>
        </p:cxnSp>
        <p:sp>
          <p:nvSpPr>
            <p:cNvPr id="5" name="TextBox 8"/>
            <p:cNvSpPr txBox="1"/>
            <p:nvPr/>
          </p:nvSpPr>
          <p:spPr>
            <a:xfrm>
              <a:off x="1334210" y="1347614"/>
              <a:ext cx="1714885" cy="261610"/>
            </a:xfrm>
            <a:prstGeom prst="rect">
              <a:avLst/>
            </a:prstGeom>
            <a:noFill/>
          </p:spPr>
          <p:txBody>
            <a:bodyPr wrap="square" rtlCol="0">
              <a:spAutoFit/>
            </a:bodyPr>
            <a:lstStyle/>
            <a:p>
              <a:r>
                <a:rPr lang="zh-CN" altLang="en-US" sz="1100" b="1" spc="-20" dirty="0">
                  <a:solidFill>
                    <a:srgbClr val="9BBB59"/>
                  </a:solidFill>
                  <a:latin typeface="微软雅黑" panose="020B0503020204020204" pitchFamily="34" charset="-122"/>
                  <a:ea typeface="微软雅黑" panose="020B0503020204020204" pitchFamily="34" charset="-122"/>
                </a:rPr>
                <a:t>生涯</a:t>
              </a:r>
              <a:r>
                <a:rPr lang="zh-CN" altLang="en-US" sz="1100" b="1" spc="-20" dirty="0" smtClean="0">
                  <a:solidFill>
                    <a:srgbClr val="9BBB59"/>
                  </a:solidFill>
                  <a:latin typeface="微软雅黑" panose="020B0503020204020204" pitchFamily="34" charset="-122"/>
                  <a:ea typeface="微软雅黑" panose="020B0503020204020204" pitchFamily="34" charset="-122"/>
                </a:rPr>
                <a:t>规划课程管理系统</a:t>
              </a:r>
              <a:endParaRPr lang="zh-CN" altLang="en-US" sz="1100" b="1" spc="-20" dirty="0">
                <a:solidFill>
                  <a:srgbClr val="9BBB59"/>
                </a:solidFill>
                <a:latin typeface="微软雅黑" panose="020B0503020204020204" pitchFamily="34" charset="-122"/>
                <a:ea typeface="微软雅黑" panose="020B0503020204020204" pitchFamily="34" charset="-122"/>
              </a:endParaRPr>
            </a:p>
          </p:txBody>
        </p:sp>
        <p:sp>
          <p:nvSpPr>
            <p:cNvPr id="6" name="TextBox 9"/>
            <p:cNvSpPr txBox="1"/>
            <p:nvPr/>
          </p:nvSpPr>
          <p:spPr>
            <a:xfrm>
              <a:off x="1369811" y="3755053"/>
              <a:ext cx="2157251" cy="646331"/>
            </a:xfrm>
            <a:prstGeom prst="rect">
              <a:avLst/>
            </a:prstGeom>
            <a:noFill/>
          </p:spPr>
          <p:txBody>
            <a:bodyPr wrap="square" rtlCol="0">
              <a:spAutoFit/>
            </a:bodyPr>
            <a:lstStyle/>
            <a:p>
              <a:pPr>
                <a:spcBef>
                  <a:spcPct val="0"/>
                </a:spcBef>
              </a:pPr>
              <a:r>
                <a:rPr lang="zh-CN" altLang="en-US" sz="900" dirty="0">
                  <a:solidFill>
                    <a:srgbClr val="8F8F8F"/>
                  </a:solidFill>
                  <a:latin typeface="微软雅黑" pitchFamily="34" charset="-122"/>
                  <a:ea typeface="微软雅黑" panose="020B0503020204020204" pitchFamily="34" charset="-122"/>
                </a:rPr>
                <a:t>收录中国</a:t>
              </a:r>
              <a:r>
                <a:rPr lang="en-US" altLang="zh-CN" sz="900" dirty="0">
                  <a:solidFill>
                    <a:srgbClr val="8F8F8F"/>
                  </a:solidFill>
                  <a:latin typeface="微软雅黑" pitchFamily="34" charset="-122"/>
                  <a:ea typeface="微软雅黑" panose="020B0503020204020204" pitchFamily="34" charset="-122"/>
                </a:rPr>
                <a:t>120</a:t>
              </a:r>
              <a:r>
                <a:rPr lang="zh-CN" altLang="en-US" sz="900" dirty="0">
                  <a:solidFill>
                    <a:srgbClr val="8F8F8F"/>
                  </a:solidFill>
                  <a:latin typeface="微软雅黑" pitchFamily="34" charset="-122"/>
                  <a:ea typeface="微软雅黑" panose="020B0503020204020204" pitchFamily="34" charset="-122"/>
                </a:rPr>
                <a:t>所重点大学、</a:t>
              </a:r>
              <a:r>
                <a:rPr lang="en-US" altLang="zh-CN" sz="900" dirty="0">
                  <a:solidFill>
                    <a:srgbClr val="8F8F8F"/>
                  </a:solidFill>
                  <a:latin typeface="微软雅黑" pitchFamily="34" charset="-122"/>
                  <a:ea typeface="微软雅黑" panose="020B0503020204020204" pitchFamily="34" charset="-122"/>
                </a:rPr>
                <a:t>390</a:t>
              </a:r>
              <a:r>
                <a:rPr lang="zh-CN" altLang="en-US" sz="900" dirty="0">
                  <a:solidFill>
                    <a:srgbClr val="8F8F8F"/>
                  </a:solidFill>
                  <a:latin typeface="微软雅黑" pitchFamily="34" charset="-122"/>
                  <a:ea typeface="微软雅黑" panose="020B0503020204020204" pitchFamily="34" charset="-122"/>
                </a:rPr>
                <a:t>所普通高校及部分国际一流大学基本信息，可查询历史分数线、招生要求、报考指南、专业排名等数据</a:t>
              </a:r>
            </a:p>
          </p:txBody>
        </p:sp>
        <p:cxnSp>
          <p:nvCxnSpPr>
            <p:cNvPr id="7" name="直接连接符 6"/>
            <p:cNvCxnSpPr/>
            <p:nvPr/>
          </p:nvCxnSpPr>
          <p:spPr>
            <a:xfrm>
              <a:off x="1428773" y="3740581"/>
              <a:ext cx="2046252" cy="0"/>
            </a:xfrm>
            <a:prstGeom prst="line">
              <a:avLst/>
            </a:prstGeom>
            <a:ln w="38100">
              <a:solidFill>
                <a:srgbClr val="71A1DC"/>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1372382" y="3485702"/>
              <a:ext cx="2019381" cy="261610"/>
            </a:xfrm>
            <a:prstGeom prst="rect">
              <a:avLst/>
            </a:prstGeom>
            <a:noFill/>
          </p:spPr>
          <p:txBody>
            <a:bodyPr wrap="square" rtlCol="0">
              <a:spAutoFit/>
            </a:bodyPr>
            <a:lstStyle/>
            <a:p>
              <a:r>
                <a:rPr lang="zh-CN" altLang="en-US" sz="1100" b="1" spc="-20" dirty="0" smtClean="0">
                  <a:solidFill>
                    <a:srgbClr val="71A1DC"/>
                  </a:solidFill>
                  <a:latin typeface="微软雅黑" panose="020B0503020204020204" pitchFamily="34" charset="-122"/>
                  <a:ea typeface="微软雅黑" panose="020B0503020204020204" pitchFamily="34" charset="-122"/>
                </a:rPr>
                <a:t>院校专业数据查询系统</a:t>
              </a:r>
              <a:endParaRPr lang="zh-CN" altLang="en-US" sz="1100" b="1" spc="-20" dirty="0">
                <a:solidFill>
                  <a:srgbClr val="71A1DC"/>
                </a:solidFill>
                <a:latin typeface="微软雅黑" panose="020B0503020204020204" pitchFamily="34" charset="-122"/>
                <a:ea typeface="微软雅黑" panose="020B0503020204020204" pitchFamily="34" charset="-122"/>
              </a:endParaRPr>
            </a:p>
          </p:txBody>
        </p:sp>
        <p:sp>
          <p:nvSpPr>
            <p:cNvPr id="9" name="TextBox 12"/>
            <p:cNvSpPr txBox="1"/>
            <p:nvPr/>
          </p:nvSpPr>
          <p:spPr>
            <a:xfrm>
              <a:off x="5587642" y="3752152"/>
              <a:ext cx="2157251" cy="661720"/>
            </a:xfrm>
            <a:prstGeom prst="rect">
              <a:avLst/>
            </a:prstGeom>
            <a:noFill/>
          </p:spPr>
          <p:txBody>
            <a:bodyPr wrap="square" rtlCol="0">
              <a:spAutoFit/>
            </a:bodyPr>
            <a:lstStyle>
              <a:defPPr>
                <a:defRPr lang="zh-CN"/>
              </a:defPPr>
              <a:lvl1pPr>
                <a:spcBef>
                  <a:spcPct val="0"/>
                </a:spcBef>
                <a:defRPr sz="900">
                  <a:solidFill>
                    <a:srgbClr val="8F8F8F"/>
                  </a:solidFill>
                  <a:latin typeface="微软雅黑" pitchFamily="34" charset="-122"/>
                  <a:ea typeface="微软雅黑" panose="020B0503020204020204" pitchFamily="34" charset="-122"/>
                </a:defRPr>
              </a:lvl1pPr>
            </a:lstStyle>
            <a:p>
              <a:r>
                <a:rPr lang="zh-CN" altLang="en-US" dirty="0"/>
                <a:t>通过对学生学科优势、多元智能、专业兴趣倾向三个纬度，十六个子方向进行动态分析，实现个性化辅导、选科决策和大学专业决策</a:t>
              </a:r>
              <a:r>
                <a:rPr lang="en-US" altLang="zh-CN" dirty="0"/>
                <a:t>. </a:t>
              </a:r>
              <a:endParaRPr lang="zh-CN" altLang="en-US" dirty="0"/>
            </a:p>
          </p:txBody>
        </p:sp>
        <p:cxnSp>
          <p:nvCxnSpPr>
            <p:cNvPr id="10" name="直接连接符 9"/>
            <p:cNvCxnSpPr/>
            <p:nvPr/>
          </p:nvCxnSpPr>
          <p:spPr>
            <a:xfrm>
              <a:off x="5646605" y="3737681"/>
              <a:ext cx="2046252" cy="0"/>
            </a:xfrm>
            <a:prstGeom prst="line">
              <a:avLst/>
            </a:prstGeom>
            <a:ln w="38100">
              <a:solidFill>
                <a:srgbClr val="8064A2"/>
              </a:solidFill>
            </a:ln>
          </p:spPr>
          <p:style>
            <a:lnRef idx="1">
              <a:schemeClr val="accent1"/>
            </a:lnRef>
            <a:fillRef idx="0">
              <a:schemeClr val="accent1"/>
            </a:fillRef>
            <a:effectRef idx="0">
              <a:schemeClr val="accent1"/>
            </a:effectRef>
            <a:fontRef idx="minor">
              <a:schemeClr val="tx1"/>
            </a:fontRef>
          </p:style>
        </p:cxnSp>
        <p:sp>
          <p:nvSpPr>
            <p:cNvPr id="11" name="TextBox 14"/>
            <p:cNvSpPr txBox="1"/>
            <p:nvPr/>
          </p:nvSpPr>
          <p:spPr>
            <a:xfrm>
              <a:off x="5590213" y="3482803"/>
              <a:ext cx="1790099" cy="261610"/>
            </a:xfrm>
            <a:prstGeom prst="rect">
              <a:avLst/>
            </a:prstGeom>
            <a:noFill/>
          </p:spPr>
          <p:txBody>
            <a:bodyPr wrap="square" rtlCol="0">
              <a:spAutoFit/>
            </a:bodyPr>
            <a:lstStyle/>
            <a:p>
              <a:r>
                <a:rPr lang="zh-CN" altLang="en-US" sz="1100" b="1" spc="-20" dirty="0" smtClean="0">
                  <a:solidFill>
                    <a:srgbClr val="8064A2"/>
                  </a:solidFill>
                  <a:latin typeface="微软雅黑" panose="020B0503020204020204" pitchFamily="34" charset="-122"/>
                  <a:ea typeface="微软雅黑" panose="020B0503020204020204" pitchFamily="34" charset="-122"/>
                </a:rPr>
                <a:t>学生生涯探索系统</a:t>
              </a:r>
              <a:endParaRPr lang="zh-CN" altLang="en-US" sz="1100" b="1" spc="-20" dirty="0">
                <a:solidFill>
                  <a:srgbClr val="8064A2"/>
                </a:solidFill>
                <a:latin typeface="微软雅黑" panose="020B0503020204020204" pitchFamily="34" charset="-122"/>
                <a:ea typeface="微软雅黑" panose="020B0503020204020204" pitchFamily="34" charset="-122"/>
              </a:endParaRPr>
            </a:p>
          </p:txBody>
        </p:sp>
        <p:sp>
          <p:nvSpPr>
            <p:cNvPr id="12" name="TextBox 15"/>
            <p:cNvSpPr txBox="1"/>
            <p:nvPr/>
          </p:nvSpPr>
          <p:spPr>
            <a:xfrm>
              <a:off x="5547169" y="1616964"/>
              <a:ext cx="2157251" cy="507831"/>
            </a:xfrm>
            <a:prstGeom prst="rect">
              <a:avLst/>
            </a:prstGeom>
            <a:noFill/>
          </p:spPr>
          <p:txBody>
            <a:bodyPr wrap="square" rtlCol="0">
              <a:spAutoFit/>
            </a:bodyPr>
            <a:lstStyle>
              <a:defPPr>
                <a:defRPr lang="zh-CN"/>
              </a:defPPr>
              <a:lvl1pPr>
                <a:spcBef>
                  <a:spcPct val="0"/>
                </a:spcBef>
                <a:defRPr sz="900">
                  <a:solidFill>
                    <a:srgbClr val="8F8F8F"/>
                  </a:solidFill>
                  <a:latin typeface="微软雅黑" pitchFamily="34" charset="-122"/>
                  <a:ea typeface="微软雅黑" panose="020B0503020204020204" pitchFamily="34" charset="-122"/>
                </a:defRPr>
              </a:lvl1pPr>
            </a:lstStyle>
            <a:p>
              <a:r>
                <a:rPr lang="zh-CN" altLang="en-US" dirty="0"/>
                <a:t>基于学生成绩、学科潜力、排名、职业倾向、办学特色等因素，经过科学系统的分析，为学生提供指导</a:t>
              </a:r>
              <a:endParaRPr lang="en-US" altLang="zh-CN" dirty="0"/>
            </a:p>
          </p:txBody>
        </p:sp>
        <p:cxnSp>
          <p:nvCxnSpPr>
            <p:cNvPr id="13" name="直接连接符 12"/>
            <p:cNvCxnSpPr/>
            <p:nvPr/>
          </p:nvCxnSpPr>
          <p:spPr>
            <a:xfrm>
              <a:off x="5606131" y="1602492"/>
              <a:ext cx="2046252" cy="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sp>
          <p:nvSpPr>
            <p:cNvPr id="14" name="TextBox 17"/>
            <p:cNvSpPr txBox="1"/>
            <p:nvPr/>
          </p:nvSpPr>
          <p:spPr>
            <a:xfrm>
              <a:off x="5549739" y="1347614"/>
              <a:ext cx="1414611" cy="261610"/>
            </a:xfrm>
            <a:prstGeom prst="rect">
              <a:avLst/>
            </a:prstGeom>
            <a:noFill/>
          </p:spPr>
          <p:txBody>
            <a:bodyPr wrap="square" rtlCol="0">
              <a:spAutoFit/>
            </a:bodyPr>
            <a:lstStyle/>
            <a:p>
              <a:r>
                <a:rPr lang="zh-CN" altLang="en-US" sz="1100" b="1" spc="-20" dirty="0" smtClean="0">
                  <a:solidFill>
                    <a:srgbClr val="C0504D"/>
                  </a:solidFill>
                  <a:latin typeface="微软雅黑" panose="020B0503020204020204" pitchFamily="34" charset="-122"/>
                  <a:ea typeface="微软雅黑" panose="020B0503020204020204" pitchFamily="34" charset="-122"/>
                </a:rPr>
                <a:t>选科指导系统</a:t>
              </a:r>
              <a:endParaRPr lang="zh-CN" altLang="en-US" sz="1100" b="1" spc="-20" dirty="0">
                <a:solidFill>
                  <a:srgbClr val="C0504D"/>
                </a:solidFill>
                <a:latin typeface="微软雅黑" panose="020B0503020204020204" pitchFamily="34" charset="-122"/>
                <a:ea typeface="微软雅黑" panose="020B0503020204020204" pitchFamily="34" charset="-122"/>
              </a:endParaRPr>
            </a:p>
          </p:txBody>
        </p:sp>
        <p:sp>
          <p:nvSpPr>
            <p:cNvPr id="15" name="下箭头 25"/>
            <p:cNvSpPr/>
            <p:nvPr/>
          </p:nvSpPr>
          <p:spPr>
            <a:xfrm rot="16260000">
              <a:off x="3506214" y="1490600"/>
              <a:ext cx="1186035" cy="1394450"/>
            </a:xfrm>
            <a:custGeom>
              <a:avLst/>
              <a:gdLst/>
              <a:ahLst/>
              <a:cxnLst/>
              <a:rect l="l" t="t" r="r" b="b"/>
              <a:pathLst>
                <a:path w="1465430" h="1722939">
                  <a:moveTo>
                    <a:pt x="1465430" y="1388403"/>
                  </a:moveTo>
                  <a:lnTo>
                    <a:pt x="1055958" y="1722939"/>
                  </a:lnTo>
                  <a:lnTo>
                    <a:pt x="646486" y="1388403"/>
                  </a:lnTo>
                  <a:lnTo>
                    <a:pt x="817256" y="1388403"/>
                  </a:lnTo>
                  <a:cubicBezTo>
                    <a:pt x="818207" y="1379737"/>
                    <a:pt x="818181" y="1371017"/>
                    <a:pt x="818028" y="1362268"/>
                  </a:cubicBezTo>
                  <a:cubicBezTo>
                    <a:pt x="810000" y="902323"/>
                    <a:pt x="456087" y="529556"/>
                    <a:pt x="8518" y="487973"/>
                  </a:cubicBezTo>
                  <a:lnTo>
                    <a:pt x="0" y="0"/>
                  </a:lnTo>
                  <a:cubicBezTo>
                    <a:pt x="717569" y="39799"/>
                    <a:pt x="1292699" y="628338"/>
                    <a:pt x="1305447" y="1358622"/>
                  </a:cubicBezTo>
                  <a:lnTo>
                    <a:pt x="1304532" y="138840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16" name="下箭头 25"/>
            <p:cNvSpPr/>
            <p:nvPr/>
          </p:nvSpPr>
          <p:spPr>
            <a:xfrm rot="10800000">
              <a:off x="3242869" y="2570702"/>
              <a:ext cx="1142896" cy="1389200"/>
            </a:xfrm>
            <a:custGeom>
              <a:avLst/>
              <a:gdLst/>
              <a:ahLst/>
              <a:cxnLst/>
              <a:rect l="l" t="t" r="r" b="b"/>
              <a:pathLst>
                <a:path w="1412127" h="1716454">
                  <a:moveTo>
                    <a:pt x="1002655" y="1716454"/>
                  </a:moveTo>
                  <a:lnTo>
                    <a:pt x="593183" y="1381918"/>
                  </a:lnTo>
                  <a:lnTo>
                    <a:pt x="763953" y="1381918"/>
                  </a:lnTo>
                  <a:cubicBezTo>
                    <a:pt x="764904" y="1373252"/>
                    <a:pt x="764878" y="1364532"/>
                    <a:pt x="764725" y="1355783"/>
                  </a:cubicBezTo>
                  <a:cubicBezTo>
                    <a:pt x="756968" y="911339"/>
                    <a:pt x="426247" y="548296"/>
                    <a:pt x="0" y="487775"/>
                  </a:cubicBezTo>
                  <a:lnTo>
                    <a:pt x="203814" y="238307"/>
                  </a:lnTo>
                  <a:lnTo>
                    <a:pt x="9119" y="0"/>
                  </a:lnTo>
                  <a:cubicBezTo>
                    <a:pt x="697426" y="67860"/>
                    <a:pt x="1239769" y="643211"/>
                    <a:pt x="1252144" y="1352137"/>
                  </a:cubicBezTo>
                  <a:lnTo>
                    <a:pt x="1251229" y="1381918"/>
                  </a:lnTo>
                  <a:lnTo>
                    <a:pt x="1412127" y="138191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17" name="下箭头 25"/>
            <p:cNvSpPr/>
            <p:nvPr/>
          </p:nvSpPr>
          <p:spPr>
            <a:xfrm rot="5400000">
              <a:off x="4341746" y="2824007"/>
              <a:ext cx="1154749" cy="1388937"/>
            </a:xfrm>
            <a:custGeom>
              <a:avLst/>
              <a:gdLst/>
              <a:ahLst/>
              <a:cxnLst/>
              <a:rect l="l" t="t" r="r" b="b"/>
              <a:pathLst>
                <a:path w="1426774" h="1716127">
                  <a:moveTo>
                    <a:pt x="0" y="485392"/>
                  </a:moveTo>
                  <a:lnTo>
                    <a:pt x="211738" y="226225"/>
                  </a:lnTo>
                  <a:lnTo>
                    <a:pt x="26914" y="0"/>
                  </a:lnTo>
                  <a:cubicBezTo>
                    <a:pt x="713728" y="69291"/>
                    <a:pt x="1254435" y="643967"/>
                    <a:pt x="1266791" y="1351810"/>
                  </a:cubicBezTo>
                  <a:lnTo>
                    <a:pt x="1265876" y="1381591"/>
                  </a:lnTo>
                  <a:lnTo>
                    <a:pt x="1426774" y="1381591"/>
                  </a:lnTo>
                  <a:lnTo>
                    <a:pt x="1017302" y="1716127"/>
                  </a:lnTo>
                  <a:lnTo>
                    <a:pt x="607830" y="1381591"/>
                  </a:lnTo>
                  <a:lnTo>
                    <a:pt x="778600" y="1381591"/>
                  </a:lnTo>
                  <a:cubicBezTo>
                    <a:pt x="779551" y="1372925"/>
                    <a:pt x="779525" y="1364205"/>
                    <a:pt x="779372" y="1355456"/>
                  </a:cubicBezTo>
                  <a:cubicBezTo>
                    <a:pt x="771526" y="905924"/>
                    <a:pt x="433279" y="539668"/>
                    <a:pt x="0" y="48539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18" name="下箭头 25"/>
            <p:cNvSpPr/>
            <p:nvPr/>
          </p:nvSpPr>
          <p:spPr>
            <a:xfrm>
              <a:off x="4634698" y="1727560"/>
              <a:ext cx="1119016" cy="1387485"/>
            </a:xfrm>
            <a:custGeom>
              <a:avLst/>
              <a:gdLst/>
              <a:ahLst/>
              <a:cxnLst/>
              <a:rect l="l" t="t" r="r" b="b"/>
              <a:pathLst>
                <a:path w="1382621" h="1714336">
                  <a:moveTo>
                    <a:pt x="0" y="0"/>
                  </a:moveTo>
                  <a:cubicBezTo>
                    <a:pt x="678610" y="77151"/>
                    <a:pt x="1210386" y="648114"/>
                    <a:pt x="1222638" y="1350019"/>
                  </a:cubicBezTo>
                  <a:lnTo>
                    <a:pt x="1221723" y="1379800"/>
                  </a:lnTo>
                  <a:lnTo>
                    <a:pt x="1382621" y="1379800"/>
                  </a:lnTo>
                  <a:lnTo>
                    <a:pt x="973149" y="1714336"/>
                  </a:lnTo>
                  <a:lnTo>
                    <a:pt x="563677" y="1379800"/>
                  </a:lnTo>
                  <a:lnTo>
                    <a:pt x="734447" y="1379800"/>
                  </a:lnTo>
                  <a:cubicBezTo>
                    <a:pt x="735398" y="1371134"/>
                    <a:pt x="735372" y="1362414"/>
                    <a:pt x="735219" y="1353665"/>
                  </a:cubicBezTo>
                  <a:cubicBezTo>
                    <a:pt x="727702" y="923006"/>
                    <a:pt x="416945" y="568776"/>
                    <a:pt x="9984" y="491348"/>
                  </a:cubicBezTo>
                  <a:lnTo>
                    <a:pt x="205376" y="26053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4986362" y="3368485"/>
              <a:ext cx="285234" cy="338554"/>
              <a:chOff x="5117305" y="3410604"/>
              <a:chExt cx="352426" cy="418307"/>
            </a:xfrm>
          </p:grpSpPr>
          <p:sp>
            <p:nvSpPr>
              <p:cNvPr id="33" name="椭圆 32"/>
              <p:cNvSpPr/>
              <p:nvPr/>
            </p:nvSpPr>
            <p:spPr>
              <a:xfrm>
                <a:off x="5117305" y="3444875"/>
                <a:ext cx="352426" cy="352426"/>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34" name="TextBox 24"/>
              <p:cNvSpPr txBox="1"/>
              <p:nvPr/>
            </p:nvSpPr>
            <p:spPr>
              <a:xfrm>
                <a:off x="5207797" y="3410604"/>
                <a:ext cx="166687" cy="418307"/>
              </a:xfrm>
              <a:prstGeom prst="rect">
                <a:avLst/>
              </a:prstGeom>
              <a:noFill/>
            </p:spPr>
            <p:txBody>
              <a:bodyPr wrap="square" rtlCol="0">
                <a:spAutoFit/>
              </a:bodyPr>
              <a:lstStyle/>
              <a:p>
                <a:pPr algn="ctr"/>
                <a:r>
                  <a:rPr lang="en-US" altLang="zh-CN" sz="1600" dirty="0">
                    <a:solidFill>
                      <a:schemeClr val="bg1">
                        <a:lumMod val="85000"/>
                      </a:schemeClr>
                    </a:solidFill>
                    <a:latin typeface="微软雅黑" panose="020B0503020204020204" pitchFamily="34" charset="-122"/>
                    <a:ea typeface="微软雅黑" panose="020B0503020204020204" pitchFamily="34" charset="-122"/>
                  </a:rPr>
                  <a:t>3</a:t>
                </a:r>
                <a:endParaRPr lang="zh-CN" altLang="en-US" sz="1600" dirty="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4984438" y="1995686"/>
              <a:ext cx="285234" cy="338554"/>
              <a:chOff x="5117305" y="3410604"/>
              <a:chExt cx="352426" cy="418307"/>
            </a:xfrm>
          </p:grpSpPr>
          <p:sp>
            <p:nvSpPr>
              <p:cNvPr id="31" name="椭圆 30"/>
              <p:cNvSpPr/>
              <p:nvPr/>
            </p:nvSpPr>
            <p:spPr>
              <a:xfrm>
                <a:off x="5117305" y="3444875"/>
                <a:ext cx="352426" cy="352426"/>
              </a:xfrm>
              <a:prstGeom prst="ellipse">
                <a:avLst/>
              </a:prstGeom>
              <a:noFill/>
              <a:ln w="9525">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32" name="TextBox 28"/>
              <p:cNvSpPr txBox="1"/>
              <p:nvPr/>
            </p:nvSpPr>
            <p:spPr>
              <a:xfrm>
                <a:off x="5207797" y="3410604"/>
                <a:ext cx="166687" cy="418307"/>
              </a:xfrm>
              <a:prstGeom prst="rect">
                <a:avLst/>
              </a:prstGeom>
              <a:noFill/>
            </p:spPr>
            <p:txBody>
              <a:bodyPr wrap="square" rtlCol="0">
                <a:spAutoFit/>
              </a:bodyPr>
              <a:lstStyle/>
              <a:p>
                <a:pPr algn="ctr"/>
                <a:r>
                  <a:rPr lang="en-US" altLang="zh-CN" sz="1600" dirty="0">
                    <a:solidFill>
                      <a:schemeClr val="bg1">
                        <a:lumMod val="85000"/>
                      </a:schemeClr>
                    </a:solidFill>
                    <a:latin typeface="微软雅黑" panose="020B0503020204020204" pitchFamily="34" charset="-122"/>
                    <a:ea typeface="微软雅黑" panose="020B0503020204020204" pitchFamily="34" charset="-122"/>
                  </a:rPr>
                  <a:t>2</a:t>
                </a:r>
                <a:endParaRPr lang="zh-CN" altLang="en-US" sz="1600" dirty="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3760245" y="3373796"/>
              <a:ext cx="285234" cy="338554"/>
              <a:chOff x="5117305" y="3410604"/>
              <a:chExt cx="352426" cy="418307"/>
            </a:xfrm>
          </p:grpSpPr>
          <p:sp>
            <p:nvSpPr>
              <p:cNvPr id="29" name="椭圆 28"/>
              <p:cNvSpPr/>
              <p:nvPr/>
            </p:nvSpPr>
            <p:spPr>
              <a:xfrm>
                <a:off x="5117305" y="3444875"/>
                <a:ext cx="352426" cy="352426"/>
              </a:xfrm>
              <a:prstGeom prst="ellipse">
                <a:avLst/>
              </a:prstGeom>
              <a:no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30" name="TextBox 31"/>
              <p:cNvSpPr txBox="1"/>
              <p:nvPr/>
            </p:nvSpPr>
            <p:spPr>
              <a:xfrm>
                <a:off x="5207797" y="3410604"/>
                <a:ext cx="166687" cy="418307"/>
              </a:xfrm>
              <a:prstGeom prst="rect">
                <a:avLst/>
              </a:prstGeom>
              <a:noFill/>
            </p:spPr>
            <p:txBody>
              <a:bodyPr wrap="square" rtlCol="0">
                <a:spAutoFit/>
              </a:bodyPr>
              <a:lstStyle/>
              <a:p>
                <a:pPr algn="ctr"/>
                <a:r>
                  <a:rPr lang="en-US" altLang="zh-CN" sz="1600" dirty="0">
                    <a:solidFill>
                      <a:schemeClr val="bg1">
                        <a:lumMod val="85000"/>
                      </a:schemeClr>
                    </a:solidFill>
                    <a:latin typeface="微软雅黑" panose="020B0503020204020204" pitchFamily="34" charset="-122"/>
                    <a:ea typeface="微软雅黑" panose="020B0503020204020204" pitchFamily="34" charset="-122"/>
                  </a:rPr>
                  <a:t>4</a:t>
                </a:r>
                <a:endParaRPr lang="zh-CN" altLang="en-US" sz="1600" dirty="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3758320" y="2000996"/>
              <a:ext cx="285234" cy="338554"/>
              <a:chOff x="5117305" y="3410604"/>
              <a:chExt cx="352426" cy="418307"/>
            </a:xfrm>
          </p:grpSpPr>
          <p:sp>
            <p:nvSpPr>
              <p:cNvPr id="27" name="椭圆 26"/>
              <p:cNvSpPr/>
              <p:nvPr/>
            </p:nvSpPr>
            <p:spPr>
              <a:xfrm>
                <a:off x="5117305" y="3444875"/>
                <a:ext cx="352426" cy="352426"/>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latin typeface="微软雅黑" panose="020B0503020204020204" pitchFamily="34" charset="-122"/>
                  <a:ea typeface="微软雅黑" panose="020B0503020204020204" pitchFamily="34" charset="-122"/>
                </a:endParaRPr>
              </a:p>
            </p:txBody>
          </p:sp>
          <p:sp>
            <p:nvSpPr>
              <p:cNvPr id="28" name="TextBox 34"/>
              <p:cNvSpPr txBox="1"/>
              <p:nvPr/>
            </p:nvSpPr>
            <p:spPr>
              <a:xfrm>
                <a:off x="5207797" y="3410604"/>
                <a:ext cx="166687" cy="418307"/>
              </a:xfrm>
              <a:prstGeom prst="rect">
                <a:avLst/>
              </a:prstGeom>
              <a:noFill/>
            </p:spPr>
            <p:txBody>
              <a:bodyPr wrap="square" rtlCol="0">
                <a:spAutoFit/>
              </a:bodyPr>
              <a:lstStyle/>
              <a:p>
                <a:pPr algn="ctr"/>
                <a:r>
                  <a:rPr lang="en-US" altLang="zh-CN" sz="1600" dirty="0">
                    <a:solidFill>
                      <a:schemeClr val="bg1">
                        <a:lumMod val="85000"/>
                      </a:schemeClr>
                    </a:solidFill>
                    <a:latin typeface="微软雅黑" panose="020B0503020204020204" pitchFamily="34" charset="-122"/>
                    <a:ea typeface="微软雅黑" panose="020B0503020204020204" pitchFamily="34" charset="-122"/>
                  </a:rPr>
                  <a:t>1</a:t>
                </a:r>
                <a:endParaRPr lang="zh-CN" altLang="en-US" sz="1600" dirty="0">
                  <a:solidFill>
                    <a:schemeClr val="bg1">
                      <a:lumMod val="85000"/>
                    </a:schemeClr>
                  </a:solidFill>
                  <a:latin typeface="微软雅黑" panose="020B0503020204020204" pitchFamily="34" charset="-122"/>
                  <a:ea typeface="微软雅黑" panose="020B0503020204020204" pitchFamily="34" charset="-122"/>
                </a:endParaRPr>
              </a:p>
            </p:txBody>
          </p:sp>
        </p:grpSp>
        <p:cxnSp>
          <p:nvCxnSpPr>
            <p:cNvPr id="23" name="直接连接符 22"/>
            <p:cNvCxnSpPr/>
            <p:nvPr/>
          </p:nvCxnSpPr>
          <p:spPr>
            <a:xfrm flipH="1">
              <a:off x="1428773" y="2154065"/>
              <a:ext cx="2296785"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1464609" y="3447279"/>
              <a:ext cx="2257981"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5355599" y="2161071"/>
              <a:ext cx="2296785"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5391434" y="3454286"/>
              <a:ext cx="2257981" cy="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文本框 153">
              <a:extLst>
                <a:ext uri="{FF2B5EF4-FFF2-40B4-BE49-F238E27FC236}">
                  <a16:creationId xmlns:a16="http://schemas.microsoft.com/office/drawing/2014/main" xmlns="" id="{DAED5671-3AE2-4680-A8BB-427004B7A534}"/>
                </a:ext>
              </a:extLst>
            </p:cNvPr>
            <p:cNvSpPr txBox="1">
              <a:spLocks noChangeArrowheads="1"/>
            </p:cNvSpPr>
            <p:nvPr/>
          </p:nvSpPr>
          <p:spPr bwMode="auto">
            <a:xfrm>
              <a:off x="3982706" y="2632518"/>
              <a:ext cx="112779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1350" b="1" dirty="0">
                  <a:solidFill>
                    <a:srgbClr val="FFC000"/>
                  </a:solidFill>
                  <a:latin typeface="微软雅黑" pitchFamily="34" charset="-122"/>
                  <a:ea typeface="微软雅黑" pitchFamily="34" charset="-122"/>
                </a:rPr>
                <a:t>智能选科</a:t>
              </a:r>
              <a:endParaRPr lang="en-US" altLang="zh-CN" sz="1350" b="1" dirty="0">
                <a:solidFill>
                  <a:srgbClr val="FFC000"/>
                </a:solidFill>
                <a:latin typeface="微软雅黑" pitchFamily="34" charset="-122"/>
                <a:ea typeface="微软雅黑" pitchFamily="34" charset="-122"/>
              </a:endParaRPr>
            </a:p>
            <a:p>
              <a:pPr algn="ctr" eaLnBrk="1" hangingPunct="1"/>
              <a:r>
                <a:rPr lang="zh-CN" altLang="en-US" sz="1350" b="1" dirty="0">
                  <a:solidFill>
                    <a:srgbClr val="FFC000"/>
                  </a:solidFill>
                  <a:latin typeface="微软雅黑" pitchFamily="34" charset="-122"/>
                  <a:ea typeface="微软雅黑" pitchFamily="34" charset="-122"/>
                </a:rPr>
                <a:t>推荐引擎</a:t>
              </a:r>
              <a:endParaRPr lang="en-US" altLang="zh-CN" sz="1350" b="1" dirty="0">
                <a:solidFill>
                  <a:srgbClr val="FFC000"/>
                </a:solidFill>
                <a:latin typeface="微软雅黑" pitchFamily="34" charset="-122"/>
                <a:ea typeface="微软雅黑" pitchFamily="34" charset="-122"/>
              </a:endParaRPr>
            </a:p>
          </p:txBody>
        </p:sp>
      </p:grpSp>
      <p:sp>
        <p:nvSpPr>
          <p:cNvPr id="36" name="文本框 35">
            <a:extLst>
              <a:ext uri="{FF2B5EF4-FFF2-40B4-BE49-F238E27FC236}">
                <a16:creationId xmlns:a16="http://schemas.microsoft.com/office/drawing/2014/main" xmlns="" id="{F5FCF944-B044-489D-AF4E-9845876B4958}"/>
              </a:ext>
            </a:extLst>
          </p:cNvPr>
          <p:cNvSpPr txBox="1"/>
          <p:nvPr/>
        </p:nvSpPr>
        <p:spPr>
          <a:xfrm>
            <a:off x="111092" y="100526"/>
            <a:ext cx="7522763"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a:t>
            </a:r>
            <a:r>
              <a:rPr lang="zh-CN" altLang="en-US" sz="2700" b="1" dirty="0">
                <a:solidFill>
                  <a:srgbClr val="31A8F9"/>
                </a:solidFill>
                <a:latin typeface="微软雅黑" pitchFamily="34" charset="-122"/>
                <a:ea typeface="微软雅黑" pitchFamily="34" charset="-122"/>
              </a:rPr>
              <a:t>考学生发展指导平台</a:t>
            </a:r>
          </a:p>
        </p:txBody>
      </p:sp>
      <p:sp>
        <p:nvSpPr>
          <p:cNvPr id="37" name="文本框 64">
            <a:extLst>
              <a:ext uri="{FF2B5EF4-FFF2-40B4-BE49-F238E27FC236}">
                <a16:creationId xmlns:a16="http://schemas.microsoft.com/office/drawing/2014/main" xmlns="" id="{5E4754BD-256F-4694-9B5B-5980DAA80E81}"/>
              </a:ext>
            </a:extLst>
          </p:cNvPr>
          <p:cNvSpPr txBox="1">
            <a:spLocks noChangeArrowheads="1"/>
          </p:cNvSpPr>
          <p:nvPr/>
        </p:nvSpPr>
        <p:spPr bwMode="auto">
          <a:xfrm>
            <a:off x="2791177" y="659063"/>
            <a:ext cx="3510856" cy="54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lnSpc>
                <a:spcPct val="120000"/>
              </a:lnSpc>
            </a:pPr>
            <a:r>
              <a:rPr lang="zh-CN" altLang="en-US" sz="2700" b="1" dirty="0">
                <a:solidFill>
                  <a:srgbClr val="FFC000"/>
                </a:solidFill>
                <a:latin typeface="微软雅黑" pitchFamily="34" charset="-122"/>
                <a:ea typeface="微软雅黑" pitchFamily="34" charset="-122"/>
                <a:cs typeface="+mj-cs"/>
              </a:rPr>
              <a:t>生涯教育课程体系</a:t>
            </a:r>
          </a:p>
        </p:txBody>
      </p:sp>
    </p:spTree>
    <p:extLst>
      <p:ext uri="{BB962C8B-B14F-4D97-AF65-F5344CB8AC3E}">
        <p14:creationId xmlns:p14="http://schemas.microsoft.com/office/powerpoint/2010/main" val="3911431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半闭框 89">
            <a:extLst>
              <a:ext uri="{FF2B5EF4-FFF2-40B4-BE49-F238E27FC236}">
                <a16:creationId xmlns="" xmlns:a16="http://schemas.microsoft.com/office/drawing/2014/main" id="{23FF07DA-8AD8-41A0-9DBE-C90409B80011}"/>
              </a:ext>
            </a:extLst>
          </p:cNvPr>
          <p:cNvSpPr/>
          <p:nvPr/>
        </p:nvSpPr>
        <p:spPr>
          <a:xfrm>
            <a:off x="5577463" y="1683922"/>
            <a:ext cx="2333502" cy="863930"/>
          </a:xfrm>
          <a:prstGeom prst="halfFrame">
            <a:avLst/>
          </a:prstGeom>
          <a:solidFill>
            <a:schemeClr val="tx2">
              <a:lumMod val="25000"/>
              <a:lumOff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1350">
              <a:solidFill>
                <a:schemeClr val="tx1"/>
              </a:solidFill>
            </a:endParaRPr>
          </a:p>
        </p:txBody>
      </p:sp>
      <p:sp>
        <p:nvSpPr>
          <p:cNvPr id="89" name="半闭框 88">
            <a:extLst>
              <a:ext uri="{FF2B5EF4-FFF2-40B4-BE49-F238E27FC236}">
                <a16:creationId xmlns="" xmlns:a16="http://schemas.microsoft.com/office/drawing/2014/main" id="{1B078020-53FC-45AB-98B4-FB2F2242C35F}"/>
              </a:ext>
            </a:extLst>
          </p:cNvPr>
          <p:cNvSpPr/>
          <p:nvPr/>
        </p:nvSpPr>
        <p:spPr>
          <a:xfrm>
            <a:off x="3537578" y="2445130"/>
            <a:ext cx="2333502" cy="863930"/>
          </a:xfrm>
          <a:prstGeom prst="halfFrame">
            <a:avLst/>
          </a:prstGeom>
          <a:solidFill>
            <a:schemeClr val="accent3">
              <a:lumMod val="60000"/>
              <a:lumOff val="4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350">
              <a:solidFill>
                <a:schemeClr val="tx1"/>
              </a:solidFill>
            </a:endParaRPr>
          </a:p>
        </p:txBody>
      </p:sp>
      <p:sp>
        <p:nvSpPr>
          <p:cNvPr id="4" name="文本框 3">
            <a:extLst>
              <a:ext uri="{FF2B5EF4-FFF2-40B4-BE49-F238E27FC236}">
                <a16:creationId xmlns="" xmlns:a16="http://schemas.microsoft.com/office/drawing/2014/main" id="{F5FCF944-B044-489D-AF4E-9845876B4958}"/>
              </a:ext>
            </a:extLst>
          </p:cNvPr>
          <p:cNvSpPr txBox="1"/>
          <p:nvPr/>
        </p:nvSpPr>
        <p:spPr>
          <a:xfrm>
            <a:off x="121919" y="100526"/>
            <a:ext cx="5846384" cy="507831"/>
          </a:xfrm>
          <a:prstGeom prst="rect">
            <a:avLst/>
          </a:prstGeom>
          <a:noFill/>
        </p:spPr>
        <p:txBody>
          <a:bodyPr wrap="square" rtlCol="0">
            <a:spAutoFit/>
          </a:bodyPr>
          <a:lstStyle/>
          <a:p>
            <a:r>
              <a:rPr lang="zh-CN" altLang="en-US" sz="2700" b="1" dirty="0">
                <a:solidFill>
                  <a:srgbClr val="31A8F9"/>
                </a:solidFill>
                <a:latin typeface="微软雅黑" pitchFamily="34" charset="-122"/>
                <a:ea typeface="微软雅黑" pitchFamily="34" charset="-122"/>
              </a:rPr>
              <a:t>生涯课程体系</a:t>
            </a:r>
            <a:r>
              <a:rPr lang="zh-CN" altLang="en-US" sz="2700" b="1" dirty="0">
                <a:solidFill>
                  <a:srgbClr val="FFFFFF"/>
                </a:solidFill>
                <a:latin typeface="微软雅黑" pitchFamily="34" charset="-122"/>
                <a:ea typeface="微软雅黑" pitchFamily="34" charset="-122"/>
              </a:rPr>
              <a:t>：三阶段指导目标</a:t>
            </a:r>
          </a:p>
        </p:txBody>
      </p:sp>
      <p:sp>
        <p:nvSpPr>
          <p:cNvPr id="9" name="文本框 8">
            <a:extLst>
              <a:ext uri="{FF2B5EF4-FFF2-40B4-BE49-F238E27FC236}">
                <a16:creationId xmlns="" xmlns:a16="http://schemas.microsoft.com/office/drawing/2014/main" id="{DE092D39-D38C-426F-B6B5-4D3D4A892AA9}"/>
              </a:ext>
            </a:extLst>
          </p:cNvPr>
          <p:cNvSpPr txBox="1"/>
          <p:nvPr/>
        </p:nvSpPr>
        <p:spPr>
          <a:xfrm>
            <a:off x="1852945" y="3547408"/>
            <a:ext cx="1875313" cy="923330"/>
          </a:xfrm>
          <a:prstGeom prst="rect">
            <a:avLst/>
          </a:prstGeom>
          <a:noFill/>
        </p:spPr>
        <p:txBody>
          <a:bodyPr wrap="square" rtlCol="0">
            <a:spAutoFit/>
          </a:bodyPr>
          <a:lstStyle/>
          <a:p>
            <a:r>
              <a:rPr lang="zh-CN" altLang="en-US" sz="1350" dirty="0">
                <a:solidFill>
                  <a:schemeClr val="accent4"/>
                </a:solidFill>
                <a:latin typeface="微软雅黑" pitchFamily="34" charset="-122"/>
                <a:ea typeface="微软雅黑" pitchFamily="34" charset="-122"/>
              </a:rPr>
              <a:t>认识自我，了解学科与未来发展的关系，</a:t>
            </a:r>
            <a:r>
              <a:rPr lang="zh-CN" altLang="en-US" sz="1350" b="1" dirty="0">
                <a:solidFill>
                  <a:schemeClr val="accent4"/>
                </a:solidFill>
                <a:latin typeface="微软雅黑" pitchFamily="34" charset="-122"/>
                <a:ea typeface="微软雅黑" pitchFamily="34" charset="-122"/>
              </a:rPr>
              <a:t>指导学生完成</a:t>
            </a:r>
            <a:r>
              <a:rPr lang="en-US" altLang="zh-CN" sz="1350" b="1" dirty="0">
                <a:solidFill>
                  <a:schemeClr val="accent4"/>
                </a:solidFill>
                <a:latin typeface="微软雅黑" pitchFamily="34" charset="-122"/>
                <a:ea typeface="微软雅黑" pitchFamily="34" charset="-122"/>
              </a:rPr>
              <a:t>6</a:t>
            </a:r>
            <a:r>
              <a:rPr lang="zh-CN" altLang="en-US" sz="1350" b="1" dirty="0">
                <a:solidFill>
                  <a:schemeClr val="accent4"/>
                </a:solidFill>
                <a:latin typeface="微软雅黑" pitchFamily="34" charset="-122"/>
                <a:ea typeface="微软雅黑" pitchFamily="34" charset="-122"/>
              </a:rPr>
              <a:t>选</a:t>
            </a:r>
            <a:r>
              <a:rPr lang="en-US" altLang="zh-CN" sz="1350" b="1" dirty="0">
                <a:solidFill>
                  <a:schemeClr val="accent4"/>
                </a:solidFill>
                <a:latin typeface="微软雅黑" pitchFamily="34" charset="-122"/>
                <a:ea typeface="微软雅黑" pitchFamily="34" charset="-122"/>
              </a:rPr>
              <a:t>3</a:t>
            </a:r>
            <a:r>
              <a:rPr lang="zh-CN" altLang="en-US" sz="1350" b="1" dirty="0">
                <a:solidFill>
                  <a:schemeClr val="accent4"/>
                </a:solidFill>
                <a:latin typeface="微软雅黑" pitchFamily="34" charset="-122"/>
                <a:ea typeface="微软雅黑" pitchFamily="34" charset="-122"/>
              </a:rPr>
              <a:t>的决策</a:t>
            </a:r>
          </a:p>
        </p:txBody>
      </p:sp>
      <p:sp>
        <p:nvSpPr>
          <p:cNvPr id="144" name="文本框 143">
            <a:extLst>
              <a:ext uri="{FF2B5EF4-FFF2-40B4-BE49-F238E27FC236}">
                <a16:creationId xmlns="" xmlns:a16="http://schemas.microsoft.com/office/drawing/2014/main" id="{9CED6B05-83FA-4516-A13D-574F27E047B9}"/>
              </a:ext>
            </a:extLst>
          </p:cNvPr>
          <p:cNvSpPr txBox="1"/>
          <p:nvPr/>
        </p:nvSpPr>
        <p:spPr>
          <a:xfrm>
            <a:off x="3929163" y="2833745"/>
            <a:ext cx="1807871" cy="923330"/>
          </a:xfrm>
          <a:prstGeom prst="rect">
            <a:avLst/>
          </a:prstGeom>
          <a:noFill/>
        </p:spPr>
        <p:txBody>
          <a:bodyPr wrap="square" rtlCol="0">
            <a:spAutoFit/>
          </a:bodyPr>
          <a:lstStyle/>
          <a:p>
            <a:r>
              <a:rPr lang="zh-CN" altLang="en-US" sz="1350" dirty="0">
                <a:solidFill>
                  <a:schemeClr val="accent3"/>
                </a:solidFill>
                <a:latin typeface="微软雅黑" pitchFamily="34" charset="-122"/>
                <a:ea typeface="微软雅黑" pitchFamily="34" charset="-122"/>
              </a:rPr>
              <a:t>了解职业时间、建立自己与工作世界的关系，</a:t>
            </a:r>
            <a:r>
              <a:rPr lang="zh-CN" altLang="en-US" sz="1350" b="1" dirty="0">
                <a:solidFill>
                  <a:schemeClr val="accent3"/>
                </a:solidFill>
                <a:latin typeface="微软雅黑" pitchFamily="34" charset="-122"/>
                <a:ea typeface="微软雅黑" pitchFamily="34" charset="-122"/>
              </a:rPr>
              <a:t>帮助学生树立职业理想</a:t>
            </a:r>
          </a:p>
        </p:txBody>
      </p:sp>
      <p:sp>
        <p:nvSpPr>
          <p:cNvPr id="145" name="文本框 144">
            <a:extLst>
              <a:ext uri="{FF2B5EF4-FFF2-40B4-BE49-F238E27FC236}">
                <a16:creationId xmlns="" xmlns:a16="http://schemas.microsoft.com/office/drawing/2014/main" id="{D00EC210-03EA-4B61-AC1D-334AFB7DB406}"/>
              </a:ext>
            </a:extLst>
          </p:cNvPr>
          <p:cNvSpPr txBox="1"/>
          <p:nvPr/>
        </p:nvSpPr>
        <p:spPr>
          <a:xfrm>
            <a:off x="5968303" y="2045164"/>
            <a:ext cx="1807871" cy="923330"/>
          </a:xfrm>
          <a:prstGeom prst="rect">
            <a:avLst/>
          </a:prstGeom>
          <a:noFill/>
        </p:spPr>
        <p:txBody>
          <a:bodyPr wrap="square" rtlCol="0">
            <a:spAutoFit/>
          </a:bodyPr>
          <a:lstStyle/>
          <a:p>
            <a:r>
              <a:rPr lang="zh-CN" altLang="en-US" sz="1350" dirty="0">
                <a:solidFill>
                  <a:schemeClr val="accent1">
                    <a:lumMod val="25000"/>
                    <a:lumOff val="75000"/>
                  </a:schemeClr>
                </a:solidFill>
                <a:latin typeface="微软雅黑" pitchFamily="34" charset="-122"/>
                <a:ea typeface="微软雅黑" pitchFamily="34" charset="-122"/>
              </a:rPr>
              <a:t>升学途径选择、了解院校及专业要求，</a:t>
            </a:r>
            <a:r>
              <a:rPr lang="zh-CN" altLang="en-US" sz="1350" b="1" dirty="0">
                <a:solidFill>
                  <a:schemeClr val="accent1">
                    <a:lumMod val="25000"/>
                    <a:lumOff val="75000"/>
                  </a:schemeClr>
                </a:solidFill>
                <a:latin typeface="微软雅黑" pitchFamily="34" charset="-122"/>
                <a:ea typeface="微软雅黑" pitchFamily="34" charset="-122"/>
              </a:rPr>
              <a:t>帮助学生完成大学及专业决策</a:t>
            </a:r>
          </a:p>
        </p:txBody>
      </p:sp>
      <p:sp>
        <p:nvSpPr>
          <p:cNvPr id="5" name="半闭框 4">
            <a:extLst>
              <a:ext uri="{FF2B5EF4-FFF2-40B4-BE49-F238E27FC236}">
                <a16:creationId xmlns="" xmlns:a16="http://schemas.microsoft.com/office/drawing/2014/main" id="{191FBACC-70DB-492E-94C7-8087152AB3AB}"/>
              </a:ext>
            </a:extLst>
          </p:cNvPr>
          <p:cNvSpPr/>
          <p:nvPr/>
        </p:nvSpPr>
        <p:spPr>
          <a:xfrm>
            <a:off x="1491458" y="3206338"/>
            <a:ext cx="2333502" cy="863930"/>
          </a:xfrm>
          <a:prstGeom prst="halfFrame">
            <a:avLst/>
          </a:prstGeom>
          <a:solidFill>
            <a:schemeClr val="accent4"/>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sz="1350">
              <a:solidFill>
                <a:schemeClr val="accent1">
                  <a:lumMod val="50000"/>
                  <a:lumOff val="50000"/>
                </a:schemeClr>
              </a:solidFill>
            </a:endParaRPr>
          </a:p>
        </p:txBody>
      </p:sp>
      <p:sp>
        <p:nvSpPr>
          <p:cNvPr id="6" name="椭圆 5"/>
          <p:cNvSpPr/>
          <p:nvPr/>
        </p:nvSpPr>
        <p:spPr>
          <a:xfrm>
            <a:off x="2057399" y="2390800"/>
            <a:ext cx="918260" cy="918260"/>
          </a:xfrm>
          <a:prstGeom prst="ellipse">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3" name="文本框 3">
            <a:extLst>
              <a:ext uri="{FF2B5EF4-FFF2-40B4-BE49-F238E27FC236}">
                <a16:creationId xmlns="" xmlns:a16="http://schemas.microsoft.com/office/drawing/2014/main" id="{23DA4849-6E18-4684-A713-D8854ACFED66}"/>
              </a:ext>
            </a:extLst>
          </p:cNvPr>
          <p:cNvSpPr txBox="1"/>
          <p:nvPr/>
        </p:nvSpPr>
        <p:spPr>
          <a:xfrm>
            <a:off x="2159097" y="2551886"/>
            <a:ext cx="714865" cy="71558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50" b="1" dirty="0">
                <a:solidFill>
                  <a:srgbClr val="FFFFFF"/>
                </a:solidFill>
                <a:latin typeface="微软雅黑" panose="020B0503020204020204" pitchFamily="34" charset="-122"/>
                <a:ea typeface="微软雅黑" panose="020B0503020204020204" pitchFamily="34" charset="-122"/>
              </a:rPr>
              <a:t>1</a:t>
            </a:r>
            <a:endParaRPr lang="zh-CN" altLang="en-US" sz="4050" b="1" dirty="0">
              <a:solidFill>
                <a:srgbClr val="FFFFFF"/>
              </a:solidFill>
              <a:latin typeface="微软雅黑" panose="020B0503020204020204" pitchFamily="34" charset="-122"/>
              <a:ea typeface="微软雅黑" panose="020B0503020204020204" pitchFamily="34" charset="-122"/>
            </a:endParaRPr>
          </a:p>
        </p:txBody>
      </p:sp>
      <p:sp>
        <p:nvSpPr>
          <p:cNvPr id="19" name="椭圆 18"/>
          <p:cNvSpPr/>
          <p:nvPr/>
        </p:nvSpPr>
        <p:spPr>
          <a:xfrm>
            <a:off x="4138352" y="1666711"/>
            <a:ext cx="918260" cy="918260"/>
          </a:xfrm>
          <a:prstGeom prst="ellipse">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nvSpPr>
        <p:spPr>
          <a:xfrm>
            <a:off x="6192180" y="897564"/>
            <a:ext cx="918260" cy="918260"/>
          </a:xfrm>
          <a:prstGeom prst="ellipse">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5" name="文本框 3">
            <a:extLst>
              <a:ext uri="{FF2B5EF4-FFF2-40B4-BE49-F238E27FC236}">
                <a16:creationId xmlns="" xmlns:a16="http://schemas.microsoft.com/office/drawing/2014/main" id="{43805E56-B80B-485B-AC74-A598417D840D}"/>
              </a:ext>
            </a:extLst>
          </p:cNvPr>
          <p:cNvSpPr txBox="1"/>
          <p:nvPr/>
        </p:nvSpPr>
        <p:spPr>
          <a:xfrm>
            <a:off x="6293877" y="1037544"/>
            <a:ext cx="714865" cy="71558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50" b="1" dirty="0">
                <a:solidFill>
                  <a:srgbClr val="FFFFFF"/>
                </a:solidFill>
                <a:latin typeface="微软雅黑" panose="020B0503020204020204" pitchFamily="34" charset="-122"/>
                <a:ea typeface="微软雅黑" panose="020B0503020204020204" pitchFamily="34" charset="-122"/>
              </a:rPr>
              <a:t>3</a:t>
            </a:r>
            <a:endParaRPr lang="zh-CN" altLang="en-US" sz="4050" b="1" dirty="0">
              <a:solidFill>
                <a:srgbClr val="FFFFFF"/>
              </a:solidFill>
              <a:latin typeface="微软雅黑" panose="020B0503020204020204" pitchFamily="34" charset="-122"/>
              <a:ea typeface="微软雅黑" panose="020B0503020204020204" pitchFamily="34" charset="-122"/>
            </a:endParaRPr>
          </a:p>
        </p:txBody>
      </p:sp>
      <p:sp>
        <p:nvSpPr>
          <p:cNvPr id="141" name="文本框 3">
            <a:extLst>
              <a:ext uri="{FF2B5EF4-FFF2-40B4-BE49-F238E27FC236}">
                <a16:creationId xmlns="" xmlns:a16="http://schemas.microsoft.com/office/drawing/2014/main" id="{8A15E276-C6DA-490E-9D53-13783F399AA9}"/>
              </a:ext>
            </a:extLst>
          </p:cNvPr>
          <p:cNvSpPr txBox="1"/>
          <p:nvPr/>
        </p:nvSpPr>
        <p:spPr>
          <a:xfrm>
            <a:off x="4240050" y="1800177"/>
            <a:ext cx="714865" cy="71558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50" b="1" dirty="0">
                <a:solidFill>
                  <a:srgbClr val="FFFFFF"/>
                </a:solidFill>
                <a:latin typeface="微软雅黑" panose="020B0503020204020204" pitchFamily="34" charset="-122"/>
                <a:ea typeface="微软雅黑" panose="020B0503020204020204" pitchFamily="34" charset="-122"/>
              </a:rPr>
              <a:t>2</a:t>
            </a:r>
            <a:endParaRPr lang="zh-CN" altLang="en-US" sz="4050" b="1" dirty="0">
              <a:solidFill>
                <a:srgbClr val="FFFFF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949494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85"/>
          <p:cNvSpPr txBox="1"/>
          <p:nvPr/>
        </p:nvSpPr>
        <p:spPr>
          <a:xfrm>
            <a:off x="223518" y="783215"/>
            <a:ext cx="7106236" cy="268984"/>
          </a:xfrm>
          <a:prstGeom prst="rect">
            <a:avLst/>
          </a:prstGeom>
          <a:noFill/>
        </p:spPr>
        <p:txBody>
          <a:bodyPr wrap="square" rtlCol="0">
            <a:spAutoFit/>
          </a:bodyPr>
          <a:lstStyle/>
          <a:p>
            <a:r>
              <a:rPr lang="zh-CN" altLang="en-US" sz="1148" dirty="0">
                <a:solidFill>
                  <a:schemeClr val="bg1"/>
                </a:solidFill>
                <a:latin typeface="+mn-ea"/>
              </a:rPr>
              <a:t>以华师大二附高一年级</a:t>
            </a:r>
            <a:r>
              <a:rPr lang="en-US" altLang="zh-CN" sz="1148" dirty="0">
                <a:solidFill>
                  <a:schemeClr val="bg1"/>
                </a:solidFill>
                <a:latin typeface="+mn-ea"/>
              </a:rPr>
              <a:t>6</a:t>
            </a:r>
            <a:r>
              <a:rPr lang="zh-CN" altLang="en-US" sz="1148" dirty="0">
                <a:solidFill>
                  <a:schemeClr val="bg1"/>
                </a:solidFill>
                <a:latin typeface="+mn-ea"/>
              </a:rPr>
              <a:t>班梅宇杰同学，选科指导过程为例：</a:t>
            </a:r>
          </a:p>
        </p:txBody>
      </p:sp>
      <p:sp>
        <p:nvSpPr>
          <p:cNvPr id="4" name="文本框 60"/>
          <p:cNvSpPr txBox="1"/>
          <p:nvPr/>
        </p:nvSpPr>
        <p:spPr>
          <a:xfrm>
            <a:off x="259115" y="1259363"/>
            <a:ext cx="1503009" cy="246991"/>
          </a:xfrm>
          <a:prstGeom prst="rect">
            <a:avLst/>
          </a:prstGeom>
          <a:noFill/>
        </p:spPr>
        <p:txBody>
          <a:bodyPr wrap="square" rtlCol="0">
            <a:spAutoFit/>
          </a:bodyPr>
          <a:lstStyle/>
          <a:p>
            <a:r>
              <a:rPr lang="zh-CN" altLang="en-US" sz="1005" dirty="0">
                <a:solidFill>
                  <a:schemeClr val="bg1"/>
                </a:solidFill>
                <a:latin typeface="微软雅黑" panose="020B0503020204020204" pitchFamily="34" charset="-122"/>
                <a:ea typeface="微软雅黑" panose="020B0503020204020204" pitchFamily="34" charset="-122"/>
              </a:rPr>
              <a:t>学业竞争力</a:t>
            </a:r>
          </a:p>
        </p:txBody>
      </p:sp>
      <p:graphicFrame>
        <p:nvGraphicFramePr>
          <p:cNvPr id="5" name="表格 4"/>
          <p:cNvGraphicFramePr>
            <a:graphicFrameLocks noGrp="1"/>
          </p:cNvGraphicFramePr>
          <p:nvPr>
            <p:extLst/>
          </p:nvPr>
        </p:nvGraphicFramePr>
        <p:xfrm>
          <a:off x="334414" y="1590375"/>
          <a:ext cx="2169272" cy="1466514"/>
        </p:xfrm>
        <a:graphic>
          <a:graphicData uri="http://schemas.openxmlformats.org/drawingml/2006/table">
            <a:tbl>
              <a:tblPr>
                <a:tableStyleId>{3C2FFA5D-87B4-456A-9821-1D502468CF0F}</a:tableStyleId>
              </a:tblPr>
              <a:tblGrid>
                <a:gridCol w="463776">
                  <a:extLst>
                    <a:ext uri="{9D8B030D-6E8A-4147-A177-3AD203B41FA5}">
                      <a16:colId xmlns="" xmlns:a16="http://schemas.microsoft.com/office/drawing/2014/main" val="20000"/>
                    </a:ext>
                  </a:extLst>
                </a:gridCol>
                <a:gridCol w="583459">
                  <a:extLst>
                    <a:ext uri="{9D8B030D-6E8A-4147-A177-3AD203B41FA5}">
                      <a16:colId xmlns="" xmlns:a16="http://schemas.microsoft.com/office/drawing/2014/main" val="20001"/>
                    </a:ext>
                  </a:extLst>
                </a:gridCol>
                <a:gridCol w="538578">
                  <a:extLst>
                    <a:ext uri="{9D8B030D-6E8A-4147-A177-3AD203B41FA5}">
                      <a16:colId xmlns="" xmlns:a16="http://schemas.microsoft.com/office/drawing/2014/main" val="20002"/>
                    </a:ext>
                  </a:extLst>
                </a:gridCol>
                <a:gridCol w="583459">
                  <a:extLst>
                    <a:ext uri="{9D8B030D-6E8A-4147-A177-3AD203B41FA5}">
                      <a16:colId xmlns="" xmlns:a16="http://schemas.microsoft.com/office/drawing/2014/main" val="20003"/>
                    </a:ext>
                  </a:extLst>
                </a:gridCol>
              </a:tblGrid>
              <a:tr h="193447">
                <a:tc gridSpan="4">
                  <a:txBody>
                    <a:bodyPr/>
                    <a:lstStyle/>
                    <a:p>
                      <a:pPr algn="ctr" rtl="0" fontAlgn="ctr"/>
                      <a:r>
                        <a:rPr lang="zh-CN" altLang="en-US" sz="600" u="none" strike="noStrike" dirty="0">
                          <a:effectLst/>
                        </a:rPr>
                        <a:t>华师大二附高一下期末考试成绩单</a:t>
                      </a:r>
                      <a:endParaRPr lang="zh-CN" altLang="en-US" sz="600" b="0" i="0" u="none" strike="noStrike" dirty="0">
                        <a:solidFill>
                          <a:srgbClr val="FFFFFF"/>
                        </a:solidFill>
                        <a:effectLst/>
                        <a:latin typeface="宋体" panose="02010600030101010101" pitchFamily="2" charset="-122"/>
                        <a:ea typeface="宋体" panose="02010600030101010101" pitchFamily="2" charset="-122"/>
                      </a:endParaRPr>
                    </a:p>
                  </a:txBody>
                  <a:tcPr marL="9120" marR="9120" marT="6840" marB="32831" anchor="ct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 xmlns:a16="http://schemas.microsoft.com/office/drawing/2014/main" val="10000"/>
                  </a:ext>
                </a:extLst>
              </a:tr>
              <a:tr h="259772">
                <a:tc>
                  <a:txBody>
                    <a:bodyPr/>
                    <a:lstStyle/>
                    <a:p>
                      <a:pPr algn="ctr" rtl="0" fontAlgn="ctr"/>
                      <a:r>
                        <a:rPr lang="zh-CN" altLang="en-US" sz="500" u="none" strike="noStrike" dirty="0">
                          <a:effectLst/>
                        </a:rPr>
                        <a:t>科目</a:t>
                      </a:r>
                      <a:endParaRPr lang="zh-CN" altLang="en-US" sz="500" b="1"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zh-CN" altLang="en-US" sz="500" u="none" strike="noStrike">
                          <a:effectLst/>
                        </a:rPr>
                        <a:t>卷面成绩</a:t>
                      </a:r>
                      <a:endParaRPr lang="zh-CN" altLang="en-US" sz="500" b="1"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zh-CN" altLang="en-US" sz="500" u="none" strike="noStrike" dirty="0">
                          <a:effectLst/>
                        </a:rPr>
                        <a:t>区域联</a:t>
                      </a:r>
                      <a:br>
                        <a:rPr lang="zh-CN" altLang="en-US" sz="500" u="none" strike="noStrike" dirty="0">
                          <a:effectLst/>
                        </a:rPr>
                      </a:br>
                      <a:r>
                        <a:rPr lang="zh-CN" altLang="en-US" sz="500" u="none" strike="noStrike" dirty="0">
                          <a:effectLst/>
                        </a:rPr>
                        <a:t>考等级</a:t>
                      </a:r>
                      <a:endParaRPr lang="zh-CN" altLang="en-US" sz="500" b="1"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zh-CN" altLang="en-US" sz="500" u="none" strike="noStrike" dirty="0">
                          <a:effectLst/>
                        </a:rPr>
                        <a:t>等级赋分</a:t>
                      </a:r>
                      <a:endParaRPr lang="zh-CN" altLang="en-US" sz="500" b="1"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extLst>
                  <a:ext uri="{0D108BD9-81ED-4DB2-BD59-A6C34878D82A}">
                    <a16:rowId xmlns="" xmlns:a16="http://schemas.microsoft.com/office/drawing/2014/main" val="10001"/>
                  </a:ext>
                </a:extLst>
              </a:tr>
              <a:tr h="165812">
                <a:tc>
                  <a:txBody>
                    <a:bodyPr/>
                    <a:lstStyle/>
                    <a:p>
                      <a:pPr marL="0" algn="ctr" defTabSz="913765" rtl="0" eaLnBrk="1" fontAlgn="ctr" latinLnBrk="0" hangingPunct="1"/>
                      <a:r>
                        <a:rPr lang="zh-CN" altLang="en-US" sz="500" u="none" strike="noStrike" kern="1200" dirty="0">
                          <a:solidFill>
                            <a:schemeClr val="dk1"/>
                          </a:solidFill>
                          <a:effectLst/>
                          <a:latin typeface="+mn-lt"/>
                          <a:ea typeface="+mn-ea"/>
                          <a:cs typeface="+mn-cs"/>
                        </a:rPr>
                        <a:t>地理</a:t>
                      </a:r>
                    </a:p>
                  </a:txBody>
                  <a:tcPr marL="9120" marR="9120" marT="6840" marB="32831" anchor="ctr"/>
                </a:tc>
                <a:tc>
                  <a:txBody>
                    <a:bodyPr/>
                    <a:lstStyle/>
                    <a:p>
                      <a:pPr marL="0" algn="ctr" defTabSz="913765" rtl="0" eaLnBrk="1" fontAlgn="ctr" latinLnBrk="0" hangingPunct="1"/>
                      <a:r>
                        <a:rPr lang="en-US" altLang="zh-CN" sz="500" u="none" strike="noStrike" kern="1200" dirty="0">
                          <a:solidFill>
                            <a:schemeClr val="dk1"/>
                          </a:solidFill>
                          <a:effectLst/>
                          <a:latin typeface="+mn-lt"/>
                          <a:ea typeface="+mn-ea"/>
                          <a:cs typeface="+mn-cs"/>
                        </a:rPr>
                        <a:t>100</a:t>
                      </a:r>
                    </a:p>
                  </a:txBody>
                  <a:tcPr marL="9120" marR="9120" marT="6840" marB="32831" anchor="ctr"/>
                </a:tc>
                <a:tc>
                  <a:txBody>
                    <a:bodyPr/>
                    <a:lstStyle/>
                    <a:p>
                      <a:pPr marL="0" algn="ctr" defTabSz="913765" rtl="0" eaLnBrk="1" fontAlgn="ctr" latinLnBrk="0" hangingPunct="1"/>
                      <a:r>
                        <a:rPr lang="en-US" sz="500" u="none" strike="noStrike" kern="1200" dirty="0">
                          <a:solidFill>
                            <a:schemeClr val="dk1"/>
                          </a:solidFill>
                          <a:effectLst/>
                          <a:latin typeface="+mn-lt"/>
                          <a:ea typeface="+mn-ea"/>
                          <a:cs typeface="+mn-cs"/>
                        </a:rPr>
                        <a:t>A+</a:t>
                      </a:r>
                    </a:p>
                  </a:txBody>
                  <a:tcPr marL="9120" marR="9120" marT="6840" marB="32831" anchor="ctr"/>
                </a:tc>
                <a:tc>
                  <a:txBody>
                    <a:bodyPr/>
                    <a:lstStyle/>
                    <a:p>
                      <a:pPr marL="0" algn="ctr" defTabSz="913765" rtl="0" eaLnBrk="1" fontAlgn="ctr" latinLnBrk="0" hangingPunct="1"/>
                      <a:r>
                        <a:rPr lang="en-US" altLang="zh-CN" sz="500" u="none" strike="noStrike" kern="1200" dirty="0">
                          <a:solidFill>
                            <a:schemeClr val="dk1"/>
                          </a:solidFill>
                          <a:effectLst/>
                          <a:latin typeface="+mn-lt"/>
                          <a:ea typeface="+mn-ea"/>
                          <a:cs typeface="+mn-cs"/>
                        </a:rPr>
                        <a:t>70</a:t>
                      </a:r>
                    </a:p>
                  </a:txBody>
                  <a:tcPr marL="9120" marR="9120" marT="6840" marB="32831" anchor="ctr">
                    <a:solidFill>
                      <a:schemeClr val="bg1"/>
                    </a:solidFill>
                  </a:tcPr>
                </a:tc>
                <a:extLst>
                  <a:ext uri="{0D108BD9-81ED-4DB2-BD59-A6C34878D82A}">
                    <a16:rowId xmlns="" xmlns:a16="http://schemas.microsoft.com/office/drawing/2014/main" val="10002"/>
                  </a:ext>
                </a:extLst>
              </a:tr>
              <a:tr h="165812">
                <a:tc>
                  <a:txBody>
                    <a:bodyPr/>
                    <a:lstStyle/>
                    <a:p>
                      <a:pPr algn="ctr" rtl="0" fontAlgn="ctr"/>
                      <a:r>
                        <a:rPr lang="zh-CN" altLang="en-US" sz="500" u="none" strike="noStrike">
                          <a:effectLst/>
                        </a:rPr>
                        <a:t>物理</a:t>
                      </a:r>
                      <a:endParaRPr lang="zh-CN" altLang="en-US" sz="5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94</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sz="500" u="none" strike="noStrike" dirty="0">
                          <a:effectLst/>
                        </a:rPr>
                        <a:t>A+</a:t>
                      </a:r>
                      <a:endParaRPr lang="en-US"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67</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solidFill>
                      <a:schemeClr val="bg2">
                        <a:lumMod val="60000"/>
                        <a:lumOff val="40000"/>
                      </a:schemeClr>
                    </a:solidFill>
                  </a:tcPr>
                </a:tc>
                <a:extLst>
                  <a:ext uri="{0D108BD9-81ED-4DB2-BD59-A6C34878D82A}">
                    <a16:rowId xmlns="" xmlns:a16="http://schemas.microsoft.com/office/drawing/2014/main" val="10003"/>
                  </a:ext>
                </a:extLst>
              </a:tr>
              <a:tr h="184235">
                <a:tc>
                  <a:txBody>
                    <a:bodyPr/>
                    <a:lstStyle/>
                    <a:p>
                      <a:pPr algn="ctr" rtl="0" fontAlgn="ctr"/>
                      <a:r>
                        <a:rPr lang="zh-CN" altLang="en-US" sz="500" u="none" strike="noStrike">
                          <a:effectLst/>
                        </a:rPr>
                        <a:t>政治</a:t>
                      </a:r>
                      <a:endParaRPr lang="zh-CN" altLang="en-US" sz="5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92</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sz="500" u="none" strike="noStrike" dirty="0">
                          <a:effectLst/>
                        </a:rPr>
                        <a:t>A</a:t>
                      </a:r>
                      <a:endParaRPr lang="en-US"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67</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solidFill>
                      <a:schemeClr val="bg2">
                        <a:lumMod val="60000"/>
                        <a:lumOff val="40000"/>
                      </a:schemeClr>
                    </a:solidFill>
                  </a:tcPr>
                </a:tc>
                <a:extLst>
                  <a:ext uri="{0D108BD9-81ED-4DB2-BD59-A6C34878D82A}">
                    <a16:rowId xmlns="" xmlns:a16="http://schemas.microsoft.com/office/drawing/2014/main" val="10004"/>
                  </a:ext>
                </a:extLst>
              </a:tr>
              <a:tr h="165812">
                <a:tc>
                  <a:txBody>
                    <a:bodyPr/>
                    <a:lstStyle/>
                    <a:p>
                      <a:pPr algn="ctr" rtl="0" fontAlgn="ctr"/>
                      <a:r>
                        <a:rPr lang="zh-CN" altLang="en-US" sz="500" u="none" strike="noStrike">
                          <a:effectLst/>
                        </a:rPr>
                        <a:t>化学</a:t>
                      </a:r>
                      <a:endParaRPr lang="zh-CN" altLang="en-US" sz="5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92</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sz="500" u="none" strike="noStrike" dirty="0">
                          <a:effectLst/>
                        </a:rPr>
                        <a:t>B+</a:t>
                      </a:r>
                      <a:endParaRPr lang="en-US"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64</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solidFill>
                      <a:schemeClr val="bg2">
                        <a:lumMod val="60000"/>
                        <a:lumOff val="40000"/>
                      </a:schemeClr>
                    </a:solidFill>
                  </a:tcPr>
                </a:tc>
                <a:extLst>
                  <a:ext uri="{0D108BD9-81ED-4DB2-BD59-A6C34878D82A}">
                    <a16:rowId xmlns="" xmlns:a16="http://schemas.microsoft.com/office/drawing/2014/main" val="10005"/>
                  </a:ext>
                </a:extLst>
              </a:tr>
              <a:tr h="165812">
                <a:tc>
                  <a:txBody>
                    <a:bodyPr/>
                    <a:lstStyle/>
                    <a:p>
                      <a:pPr algn="ctr" rtl="0" fontAlgn="ctr"/>
                      <a:r>
                        <a:rPr lang="zh-CN" altLang="en-US" sz="500" u="none" strike="noStrike">
                          <a:effectLst/>
                        </a:rPr>
                        <a:t>历史</a:t>
                      </a:r>
                      <a:endParaRPr lang="zh-CN" altLang="en-US" sz="5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87</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sz="500" u="none" strike="noStrike" dirty="0">
                          <a:effectLst/>
                        </a:rPr>
                        <a:t>B</a:t>
                      </a:r>
                      <a:endParaRPr lang="en-US"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61</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solidFill>
                      <a:schemeClr val="bg1">
                        <a:lumMod val="75000"/>
                      </a:schemeClr>
                    </a:solidFill>
                  </a:tcPr>
                </a:tc>
                <a:extLst>
                  <a:ext uri="{0D108BD9-81ED-4DB2-BD59-A6C34878D82A}">
                    <a16:rowId xmlns="" xmlns:a16="http://schemas.microsoft.com/office/drawing/2014/main" val="10006"/>
                  </a:ext>
                </a:extLst>
              </a:tr>
              <a:tr h="165812">
                <a:tc>
                  <a:txBody>
                    <a:bodyPr/>
                    <a:lstStyle/>
                    <a:p>
                      <a:pPr algn="ctr" rtl="0" fontAlgn="ctr"/>
                      <a:r>
                        <a:rPr lang="zh-CN" altLang="en-US" sz="500" u="none" strike="noStrike">
                          <a:effectLst/>
                        </a:rPr>
                        <a:t>生物</a:t>
                      </a:r>
                      <a:endParaRPr lang="zh-CN" altLang="en-US" sz="5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85</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sz="500" u="none" strike="noStrike" dirty="0">
                          <a:effectLst/>
                        </a:rPr>
                        <a:t>B-</a:t>
                      </a:r>
                      <a:endParaRPr lang="en-US"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ctr" rtl="0" fontAlgn="ctr"/>
                      <a:r>
                        <a:rPr lang="en-US" altLang="zh-CN" sz="500" u="none" strike="noStrike" dirty="0">
                          <a:effectLst/>
                        </a:rPr>
                        <a:t>58</a:t>
                      </a:r>
                      <a:endParaRPr lang="en-US" altLang="zh-CN" sz="5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solidFill>
                      <a:schemeClr val="bg1">
                        <a:lumMod val="75000"/>
                      </a:schemeClr>
                    </a:solidFill>
                  </a:tcPr>
                </a:tc>
                <a:extLst>
                  <a:ext uri="{0D108BD9-81ED-4DB2-BD59-A6C34878D82A}">
                    <a16:rowId xmlns="" xmlns:a16="http://schemas.microsoft.com/office/drawing/2014/main" val="10007"/>
                  </a:ext>
                </a:extLst>
              </a:tr>
            </a:tbl>
          </a:graphicData>
        </a:graphic>
      </p:graphicFrame>
      <p:grpSp>
        <p:nvGrpSpPr>
          <p:cNvPr id="6" name="组合 5"/>
          <p:cNvGrpSpPr/>
          <p:nvPr/>
        </p:nvGrpSpPr>
        <p:grpSpPr>
          <a:xfrm>
            <a:off x="223516" y="3450784"/>
            <a:ext cx="2962716" cy="984274"/>
            <a:chOff x="168640" y="5301892"/>
            <a:chExt cx="3094392" cy="1370694"/>
          </a:xfrm>
        </p:grpSpPr>
        <p:sp>
          <p:nvSpPr>
            <p:cNvPr id="7" name="矩形 6"/>
            <p:cNvSpPr/>
            <p:nvPr/>
          </p:nvSpPr>
          <p:spPr>
            <a:xfrm>
              <a:off x="381885" y="5318871"/>
              <a:ext cx="576892" cy="343958"/>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地理</a:t>
              </a:r>
              <a:endParaRPr lang="en-US" altLang="zh-CN" sz="1005" b="1" dirty="0">
                <a:solidFill>
                  <a:schemeClr val="bg1"/>
                </a:solidFill>
              </a:endParaRPr>
            </a:p>
          </p:txBody>
        </p:sp>
        <p:sp>
          <p:nvSpPr>
            <p:cNvPr id="8" name="矩形 7"/>
            <p:cNvSpPr/>
            <p:nvPr/>
          </p:nvSpPr>
          <p:spPr>
            <a:xfrm>
              <a:off x="381885" y="5833075"/>
              <a:ext cx="576892"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物理</a:t>
              </a:r>
              <a:endParaRPr lang="en-US" altLang="zh-CN" sz="1005" b="1" dirty="0">
                <a:solidFill>
                  <a:schemeClr val="bg1"/>
                </a:solidFill>
              </a:endParaRPr>
            </a:p>
          </p:txBody>
        </p:sp>
        <p:sp>
          <p:nvSpPr>
            <p:cNvPr id="9" name="矩形 8"/>
            <p:cNvSpPr/>
            <p:nvPr/>
          </p:nvSpPr>
          <p:spPr>
            <a:xfrm>
              <a:off x="381885" y="6328628"/>
              <a:ext cx="576892" cy="343958"/>
            </a:xfrm>
            <a:prstGeom prst="rect">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历史</a:t>
              </a:r>
              <a:endParaRPr lang="en-US" altLang="zh-CN" sz="1005" b="1" dirty="0">
                <a:solidFill>
                  <a:schemeClr val="bg1"/>
                </a:solidFill>
              </a:endParaRPr>
            </a:p>
          </p:txBody>
        </p:sp>
        <p:sp>
          <p:nvSpPr>
            <p:cNvPr id="10" name="矩形 9"/>
            <p:cNvSpPr/>
            <p:nvPr/>
          </p:nvSpPr>
          <p:spPr>
            <a:xfrm>
              <a:off x="1159796" y="5833075"/>
              <a:ext cx="576892"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政治</a:t>
              </a:r>
              <a:endParaRPr lang="en-US" altLang="zh-CN" sz="1005" b="1" dirty="0">
                <a:solidFill>
                  <a:schemeClr val="bg1"/>
                </a:solidFill>
              </a:endParaRPr>
            </a:p>
          </p:txBody>
        </p:sp>
        <p:sp>
          <p:nvSpPr>
            <p:cNvPr id="11" name="矩形 10"/>
            <p:cNvSpPr/>
            <p:nvPr/>
          </p:nvSpPr>
          <p:spPr>
            <a:xfrm>
              <a:off x="1159796" y="6328628"/>
              <a:ext cx="576892" cy="343958"/>
            </a:xfrm>
            <a:prstGeom prst="rect">
              <a:avLst/>
            </a:prstGeom>
            <a:solidFill>
              <a:schemeClr val="bg1">
                <a:lumMod val="6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生物</a:t>
              </a:r>
              <a:endParaRPr lang="en-US" altLang="zh-CN" sz="1005" b="1" dirty="0">
                <a:solidFill>
                  <a:schemeClr val="bg1"/>
                </a:solidFill>
              </a:endParaRPr>
            </a:p>
          </p:txBody>
        </p:sp>
        <p:sp>
          <p:nvSpPr>
            <p:cNvPr id="12" name="矩形 11"/>
            <p:cNvSpPr/>
            <p:nvPr/>
          </p:nvSpPr>
          <p:spPr>
            <a:xfrm>
              <a:off x="1858212" y="5844970"/>
              <a:ext cx="576892"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化学</a:t>
              </a:r>
              <a:endParaRPr lang="en-US" altLang="zh-CN" sz="1005" b="1" dirty="0">
                <a:solidFill>
                  <a:schemeClr val="bg1"/>
                </a:solidFill>
              </a:endParaRPr>
            </a:p>
          </p:txBody>
        </p:sp>
        <p:sp>
          <p:nvSpPr>
            <p:cNvPr id="13" name="左大括号 12"/>
            <p:cNvSpPr/>
            <p:nvPr/>
          </p:nvSpPr>
          <p:spPr bwMode="auto">
            <a:xfrm>
              <a:off x="168640" y="5472759"/>
              <a:ext cx="213245" cy="1009757"/>
            </a:xfrm>
            <a:prstGeom prst="leftBrace">
              <a:avLst/>
            </a:prstGeom>
            <a:noFill/>
            <a:ln w="9525" cap="flat" cmpd="sng" algn="ctr">
              <a:solidFill>
                <a:schemeClr val="tx1"/>
              </a:solidFill>
              <a:prstDash val="solid"/>
              <a:round/>
              <a:headEnd type="none" w="med" len="med"/>
              <a:tailEnd type="none" w="med" len="med"/>
            </a:ln>
            <a:effectLst/>
          </p:spPr>
          <p:txBody>
            <a:bodyPr vert="horz" wrap="square" lIns="65662" tIns="32831" rIns="65662" bIns="32831" numCol="1" rtlCol="0" anchor="t" anchorCtr="0" compatLnSpc="1"/>
            <a:lstStyle/>
            <a:p>
              <a:pPr defTabSz="685800" fontAlgn="base">
                <a:spcBef>
                  <a:spcPct val="0"/>
                </a:spcBef>
                <a:spcAft>
                  <a:spcPct val="0"/>
                </a:spcAft>
              </a:pPr>
              <a:endParaRPr lang="zh-CN" altLang="en-US" sz="1365" b="1">
                <a:solidFill>
                  <a:schemeClr val="bg1"/>
                </a:solidFill>
                <a:latin typeface="Times New Roman" panose="02020603050405020304" pitchFamily="18" charset="0"/>
                <a:ea typeface="宋体" panose="02010600030101010101" pitchFamily="2" charset="-122"/>
              </a:endParaRPr>
            </a:p>
          </p:txBody>
        </p:sp>
        <p:sp>
          <p:nvSpPr>
            <p:cNvPr id="14" name="文本框 56"/>
            <p:cNvSpPr txBox="1"/>
            <p:nvPr/>
          </p:nvSpPr>
          <p:spPr>
            <a:xfrm>
              <a:off x="2499297" y="5301892"/>
              <a:ext cx="638280"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较强</a:t>
              </a:r>
              <a:endParaRPr lang="en-US" altLang="zh-CN" sz="1005" dirty="0">
                <a:solidFill>
                  <a:schemeClr val="bg1"/>
                </a:solidFill>
              </a:endParaRPr>
            </a:p>
          </p:txBody>
        </p:sp>
        <p:sp>
          <p:nvSpPr>
            <p:cNvPr id="15" name="文本框 61"/>
            <p:cNvSpPr txBox="1"/>
            <p:nvPr/>
          </p:nvSpPr>
          <p:spPr>
            <a:xfrm>
              <a:off x="2499297" y="6328628"/>
              <a:ext cx="543364"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偏弱</a:t>
              </a:r>
              <a:endParaRPr lang="en-US" altLang="zh-CN" sz="1005" dirty="0">
                <a:solidFill>
                  <a:schemeClr val="bg1"/>
                </a:solidFill>
              </a:endParaRPr>
            </a:p>
          </p:txBody>
        </p:sp>
        <p:sp>
          <p:nvSpPr>
            <p:cNvPr id="16" name="文本框 64"/>
            <p:cNvSpPr txBox="1"/>
            <p:nvPr/>
          </p:nvSpPr>
          <p:spPr>
            <a:xfrm>
              <a:off x="2450185" y="5844970"/>
              <a:ext cx="812847"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不明显</a:t>
              </a:r>
              <a:endParaRPr lang="en-US" altLang="zh-CN" sz="1005" dirty="0">
                <a:solidFill>
                  <a:schemeClr val="bg1"/>
                </a:solidFill>
              </a:endParaRPr>
            </a:p>
          </p:txBody>
        </p:sp>
      </p:grpSp>
      <p:sp>
        <p:nvSpPr>
          <p:cNvPr id="17" name="文本框 72"/>
          <p:cNvSpPr txBox="1"/>
          <p:nvPr/>
        </p:nvSpPr>
        <p:spPr>
          <a:xfrm>
            <a:off x="6578249" y="1258150"/>
            <a:ext cx="1503009" cy="246991"/>
          </a:xfrm>
          <a:prstGeom prst="rect">
            <a:avLst/>
          </a:prstGeom>
          <a:noFill/>
        </p:spPr>
        <p:txBody>
          <a:bodyPr wrap="square" rtlCol="0">
            <a:spAutoFit/>
          </a:bodyPr>
          <a:lstStyle/>
          <a:p>
            <a:r>
              <a:rPr lang="zh-CN" altLang="en-US" sz="1005" dirty="0">
                <a:solidFill>
                  <a:schemeClr val="bg1"/>
                </a:solidFill>
                <a:latin typeface="微软雅黑" panose="020B0503020204020204" pitchFamily="34" charset="-122"/>
                <a:ea typeface="微软雅黑" panose="020B0503020204020204" pitchFamily="34" charset="-122"/>
              </a:rPr>
              <a:t>职业规划</a:t>
            </a:r>
          </a:p>
        </p:txBody>
      </p:sp>
      <p:cxnSp>
        <p:nvCxnSpPr>
          <p:cNvPr id="18" name="直接连接符 17"/>
          <p:cNvCxnSpPr/>
          <p:nvPr/>
        </p:nvCxnSpPr>
        <p:spPr bwMode="auto">
          <a:xfrm>
            <a:off x="334415" y="4298573"/>
            <a:ext cx="1802743"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grpSp>
        <p:nvGrpSpPr>
          <p:cNvPr id="19" name="组合 18"/>
          <p:cNvGrpSpPr/>
          <p:nvPr/>
        </p:nvGrpSpPr>
        <p:grpSpPr>
          <a:xfrm>
            <a:off x="3340215" y="3652423"/>
            <a:ext cx="2541718" cy="634590"/>
            <a:chOff x="3415565" y="4664587"/>
            <a:chExt cx="2654683" cy="883726"/>
          </a:xfrm>
        </p:grpSpPr>
        <p:grpSp>
          <p:nvGrpSpPr>
            <p:cNvPr id="20" name="组合 19"/>
            <p:cNvGrpSpPr/>
            <p:nvPr/>
          </p:nvGrpSpPr>
          <p:grpSpPr>
            <a:xfrm>
              <a:off x="3415565" y="4664587"/>
              <a:ext cx="2654683" cy="879988"/>
              <a:chOff x="168640" y="5833073"/>
              <a:chExt cx="2654683" cy="879988"/>
            </a:xfrm>
          </p:grpSpPr>
          <p:sp>
            <p:nvSpPr>
              <p:cNvPr id="24" name="左大括号 23"/>
              <p:cNvSpPr/>
              <p:nvPr/>
            </p:nvSpPr>
            <p:spPr bwMode="auto">
              <a:xfrm>
                <a:off x="168640" y="6046267"/>
                <a:ext cx="197943" cy="436249"/>
              </a:xfrm>
              <a:prstGeom prst="leftBrace">
                <a:avLst/>
              </a:prstGeom>
              <a:noFill/>
              <a:ln w="9525" cap="flat" cmpd="sng" algn="ctr">
                <a:solidFill>
                  <a:schemeClr val="tx1"/>
                </a:solidFill>
                <a:prstDash val="solid"/>
                <a:round/>
                <a:headEnd type="none" w="med" len="med"/>
                <a:tailEnd type="none" w="med" len="med"/>
              </a:ln>
              <a:effectLst/>
            </p:spPr>
            <p:txBody>
              <a:bodyPr vert="horz" wrap="square" lIns="65662" tIns="32831" rIns="65662" bIns="32831" numCol="1" rtlCol="0" anchor="t" anchorCtr="0" compatLnSpc="1"/>
              <a:lstStyle/>
              <a:p>
                <a:pPr defTabSz="685800" fontAlgn="base">
                  <a:spcBef>
                    <a:spcPct val="0"/>
                  </a:spcBef>
                  <a:spcAft>
                    <a:spcPct val="0"/>
                  </a:spcAft>
                </a:pPr>
                <a:endParaRPr lang="zh-CN" altLang="en-US" sz="1365" b="1">
                  <a:solidFill>
                    <a:schemeClr val="bg1"/>
                  </a:solidFill>
                  <a:latin typeface="Times New Roman" panose="02020603050405020304" pitchFamily="18" charset="0"/>
                  <a:ea typeface="宋体" panose="02010600030101010101" pitchFamily="2" charset="-122"/>
                </a:endParaRPr>
              </a:p>
            </p:txBody>
          </p:sp>
          <p:sp>
            <p:nvSpPr>
              <p:cNvPr id="25" name="文本框 83"/>
              <p:cNvSpPr txBox="1"/>
              <p:nvPr/>
            </p:nvSpPr>
            <p:spPr>
              <a:xfrm>
                <a:off x="2006136" y="6369103"/>
                <a:ext cx="763735"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不明显</a:t>
                </a:r>
                <a:endParaRPr lang="en-US" altLang="zh-CN" sz="1005" dirty="0">
                  <a:solidFill>
                    <a:schemeClr val="bg1"/>
                  </a:solidFill>
                </a:endParaRPr>
              </a:p>
            </p:txBody>
          </p:sp>
          <p:sp>
            <p:nvSpPr>
              <p:cNvPr id="26" name="文本框 84"/>
              <p:cNvSpPr txBox="1"/>
              <p:nvPr/>
            </p:nvSpPr>
            <p:spPr>
              <a:xfrm>
                <a:off x="2010476" y="5833073"/>
                <a:ext cx="812847"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潜力大</a:t>
                </a:r>
                <a:endParaRPr lang="en-US" altLang="zh-CN" sz="1005" dirty="0">
                  <a:solidFill>
                    <a:schemeClr val="bg1"/>
                  </a:solidFill>
                </a:endParaRPr>
              </a:p>
            </p:txBody>
          </p:sp>
        </p:grpSp>
        <p:sp>
          <p:nvSpPr>
            <p:cNvPr id="21" name="矩形 20"/>
            <p:cNvSpPr/>
            <p:nvPr/>
          </p:nvSpPr>
          <p:spPr>
            <a:xfrm>
              <a:off x="3653002" y="4714123"/>
              <a:ext cx="576892" cy="343958"/>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b="1" dirty="0">
                  <a:solidFill>
                    <a:schemeClr val="bg1"/>
                  </a:solidFill>
                </a:rPr>
                <a:t>化学</a:t>
              </a:r>
              <a:endParaRPr lang="en-US" altLang="zh-CN" sz="1005" b="1" dirty="0">
                <a:solidFill>
                  <a:schemeClr val="bg1"/>
                </a:solidFill>
              </a:endParaRPr>
            </a:p>
          </p:txBody>
        </p:sp>
        <p:sp>
          <p:nvSpPr>
            <p:cNvPr id="22" name="矩形 21"/>
            <p:cNvSpPr/>
            <p:nvPr/>
          </p:nvSpPr>
          <p:spPr>
            <a:xfrm>
              <a:off x="3643907" y="5190686"/>
              <a:ext cx="576892"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物理</a:t>
              </a:r>
              <a:endParaRPr lang="en-US" altLang="zh-CN" sz="1005" b="1" dirty="0">
                <a:solidFill>
                  <a:schemeClr val="bg1"/>
                </a:solidFill>
              </a:endParaRPr>
            </a:p>
          </p:txBody>
        </p:sp>
        <p:sp>
          <p:nvSpPr>
            <p:cNvPr id="23" name="矩形 22"/>
            <p:cNvSpPr/>
            <p:nvPr/>
          </p:nvSpPr>
          <p:spPr>
            <a:xfrm>
              <a:off x="4421818" y="5204355"/>
              <a:ext cx="576892"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政治</a:t>
              </a:r>
              <a:endParaRPr lang="en-US" altLang="zh-CN" sz="1005" b="1" dirty="0">
                <a:solidFill>
                  <a:schemeClr val="bg1"/>
                </a:solidFill>
              </a:endParaRPr>
            </a:p>
          </p:txBody>
        </p:sp>
      </p:grpSp>
      <p:grpSp>
        <p:nvGrpSpPr>
          <p:cNvPr id="27" name="组合 26"/>
          <p:cNvGrpSpPr/>
          <p:nvPr/>
        </p:nvGrpSpPr>
        <p:grpSpPr>
          <a:xfrm>
            <a:off x="2756250" y="1279053"/>
            <a:ext cx="3815122" cy="2045757"/>
            <a:chOff x="2894323" y="1752088"/>
            <a:chExt cx="3984683" cy="2848906"/>
          </a:xfrm>
        </p:grpSpPr>
        <p:sp>
          <p:nvSpPr>
            <p:cNvPr id="28" name="文本框 71"/>
            <p:cNvSpPr txBox="1"/>
            <p:nvPr/>
          </p:nvSpPr>
          <p:spPr>
            <a:xfrm>
              <a:off x="3479056" y="1752088"/>
              <a:ext cx="1569809" cy="343958"/>
            </a:xfrm>
            <a:prstGeom prst="rect">
              <a:avLst/>
            </a:prstGeom>
            <a:noFill/>
          </p:spPr>
          <p:txBody>
            <a:bodyPr wrap="square" rtlCol="0">
              <a:spAutoFit/>
            </a:bodyPr>
            <a:lstStyle/>
            <a:p>
              <a:r>
                <a:rPr lang="zh-CN" altLang="en-US" sz="1005" dirty="0">
                  <a:solidFill>
                    <a:schemeClr val="bg1"/>
                  </a:solidFill>
                  <a:latin typeface="微软雅黑" panose="020B0503020204020204" pitchFamily="34" charset="-122"/>
                  <a:ea typeface="微软雅黑" panose="020B0503020204020204" pitchFamily="34" charset="-122"/>
                </a:rPr>
                <a:t>发展潜力</a:t>
              </a:r>
            </a:p>
          </p:txBody>
        </p:sp>
        <p:grpSp>
          <p:nvGrpSpPr>
            <p:cNvPr id="29" name="组合 28"/>
            <p:cNvGrpSpPr/>
            <p:nvPr/>
          </p:nvGrpSpPr>
          <p:grpSpPr>
            <a:xfrm>
              <a:off x="2894323" y="2233023"/>
              <a:ext cx="1752778" cy="1616971"/>
              <a:chOff x="4840004" y="1584721"/>
              <a:chExt cx="1752778" cy="1616971"/>
            </a:xfrm>
          </p:grpSpPr>
          <p:pic>
            <p:nvPicPr>
              <p:cNvPr id="32" name="图片 31"/>
              <p:cNvPicPr>
                <a:picLocks noChangeAspect="1"/>
              </p:cNvPicPr>
              <p:nvPr/>
            </p:nvPicPr>
            <p:blipFill>
              <a:blip r:embed="rId3" cstate="print"/>
              <a:stretch>
                <a:fillRect/>
              </a:stretch>
            </p:blipFill>
            <p:spPr>
              <a:xfrm>
                <a:off x="4919216" y="1654282"/>
                <a:ext cx="1647537" cy="1475120"/>
              </a:xfrm>
              <a:prstGeom prst="rect">
                <a:avLst/>
              </a:prstGeom>
            </p:spPr>
          </p:pic>
          <p:grpSp>
            <p:nvGrpSpPr>
              <p:cNvPr id="33" name="组合 32"/>
              <p:cNvGrpSpPr/>
              <p:nvPr/>
            </p:nvGrpSpPr>
            <p:grpSpPr>
              <a:xfrm>
                <a:off x="4840004" y="1584721"/>
                <a:ext cx="1752778" cy="1616971"/>
                <a:chOff x="4975253" y="3015877"/>
                <a:chExt cx="1752778" cy="1616971"/>
              </a:xfrm>
            </p:grpSpPr>
            <p:sp>
              <p:nvSpPr>
                <p:cNvPr id="34" name="矩形 33"/>
                <p:cNvSpPr/>
                <p:nvPr/>
              </p:nvSpPr>
              <p:spPr>
                <a:xfrm>
                  <a:off x="4975253" y="3015877"/>
                  <a:ext cx="460752" cy="451646"/>
                </a:xfrm>
                <a:prstGeom prst="rect">
                  <a:avLst/>
                </a:prstGeom>
              </p:spPr>
              <p:txBody>
                <a:bodyPr wrap="none">
                  <a:spAutoFit/>
                </a:bodyPr>
                <a:lstStyle/>
                <a:p>
                  <a:pPr>
                    <a:lnSpc>
                      <a:spcPct val="150000"/>
                    </a:lnSpc>
                  </a:pPr>
                  <a:r>
                    <a:rPr lang="zh-CN" altLang="en-US" sz="1005" dirty="0">
                      <a:solidFill>
                        <a:schemeClr val="bg1"/>
                      </a:solidFill>
                      <a:latin typeface="微软雅黑" panose="020B0503020204020204" pitchFamily="34" charset="-122"/>
                      <a:ea typeface="微软雅黑" panose="020B0503020204020204" pitchFamily="34" charset="-122"/>
                    </a:rPr>
                    <a:t>化学</a:t>
                  </a:r>
                  <a:endParaRPr lang="en-US" altLang="zh-CN" sz="1005"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5983098" y="3045580"/>
                  <a:ext cx="654966" cy="497721"/>
                </a:xfrm>
                <a:prstGeom prst="rect">
                  <a:avLst/>
                </a:prstGeom>
              </p:spPr>
              <p:txBody>
                <a:bodyPr wrap="none">
                  <a:spAutoFit/>
                </a:bodyPr>
                <a:lstStyle/>
                <a:p>
                  <a:r>
                    <a:rPr lang="zh-CN" altLang="en-US" sz="574" dirty="0">
                      <a:solidFill>
                        <a:schemeClr val="bg1"/>
                      </a:solidFill>
                    </a:rPr>
                    <a:t>接受、吸收、</a:t>
                  </a:r>
                  <a:endParaRPr lang="en-US" altLang="zh-CN" sz="574" dirty="0">
                    <a:solidFill>
                      <a:schemeClr val="bg1"/>
                    </a:solidFill>
                  </a:endParaRPr>
                </a:p>
                <a:p>
                  <a:r>
                    <a:rPr lang="zh-CN" altLang="en-US" sz="574" dirty="0">
                      <a:solidFill>
                        <a:schemeClr val="bg1"/>
                      </a:solidFill>
                    </a:rPr>
                    <a:t>整合化学信</a:t>
                  </a:r>
                  <a:endParaRPr lang="en-US" altLang="zh-CN" sz="574" dirty="0">
                    <a:solidFill>
                      <a:schemeClr val="bg1"/>
                    </a:solidFill>
                  </a:endParaRPr>
                </a:p>
                <a:p>
                  <a:r>
                    <a:rPr lang="zh-CN" altLang="en-US" sz="574" dirty="0">
                      <a:solidFill>
                        <a:schemeClr val="bg1"/>
                      </a:solidFill>
                    </a:rPr>
                    <a:t>息的能力</a:t>
                  </a:r>
                </a:p>
              </p:txBody>
            </p:sp>
            <p:sp>
              <p:nvSpPr>
                <p:cNvPr id="36" name="矩形 35"/>
                <p:cNvSpPr/>
                <p:nvPr/>
              </p:nvSpPr>
              <p:spPr>
                <a:xfrm>
                  <a:off x="5854562" y="4258174"/>
                  <a:ext cx="873469" cy="374674"/>
                </a:xfrm>
                <a:prstGeom prst="rect">
                  <a:avLst/>
                </a:prstGeom>
              </p:spPr>
              <p:txBody>
                <a:bodyPr wrap="square">
                  <a:spAutoFit/>
                </a:bodyPr>
                <a:lstStyle/>
                <a:p>
                  <a:r>
                    <a:rPr lang="zh-CN" altLang="en-US" sz="574" dirty="0">
                      <a:solidFill>
                        <a:schemeClr val="bg1"/>
                      </a:solidFill>
                    </a:rPr>
                    <a:t>分析和解决化</a:t>
                  </a:r>
                  <a:endParaRPr lang="en-US" altLang="zh-CN" sz="574" dirty="0">
                    <a:solidFill>
                      <a:schemeClr val="bg1"/>
                    </a:solidFill>
                  </a:endParaRPr>
                </a:p>
                <a:p>
                  <a:r>
                    <a:rPr lang="zh-CN" altLang="en-US" sz="574" dirty="0">
                      <a:solidFill>
                        <a:schemeClr val="bg1"/>
                      </a:solidFill>
                    </a:rPr>
                    <a:t>学问题的能力</a:t>
                  </a:r>
                </a:p>
              </p:txBody>
            </p:sp>
            <p:sp>
              <p:nvSpPr>
                <p:cNvPr id="37" name="矩形 36"/>
                <p:cNvSpPr/>
                <p:nvPr/>
              </p:nvSpPr>
              <p:spPr>
                <a:xfrm>
                  <a:off x="5023096" y="3924078"/>
                  <a:ext cx="757045" cy="374674"/>
                </a:xfrm>
                <a:prstGeom prst="rect">
                  <a:avLst/>
                </a:prstGeom>
              </p:spPr>
              <p:txBody>
                <a:bodyPr wrap="square">
                  <a:spAutoFit/>
                </a:bodyPr>
                <a:lstStyle/>
                <a:p>
                  <a:r>
                    <a:rPr lang="zh-CN" altLang="en-US" sz="574" dirty="0">
                      <a:solidFill>
                        <a:schemeClr val="bg1"/>
                      </a:solidFill>
                    </a:rPr>
                    <a:t>化学实验与探究的能力</a:t>
                  </a:r>
                </a:p>
              </p:txBody>
            </p:sp>
          </p:grpSp>
        </p:grpSp>
        <p:sp>
          <p:nvSpPr>
            <p:cNvPr id="30" name="文本框 105"/>
            <p:cNvSpPr txBox="1"/>
            <p:nvPr/>
          </p:nvSpPr>
          <p:spPr>
            <a:xfrm>
              <a:off x="3202387" y="4041662"/>
              <a:ext cx="3487697" cy="559332"/>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pPr algn="ctr"/>
              <a:r>
                <a:rPr lang="zh-CN" altLang="en-US" sz="1005" dirty="0">
                  <a:solidFill>
                    <a:schemeClr val="bg1"/>
                  </a:solidFill>
                </a:rPr>
                <a:t>化学进步明显，高阶学科（解决问题和实验探究）能力较强</a:t>
              </a:r>
              <a:endParaRPr lang="en-US" altLang="zh-CN" sz="1005" dirty="0">
                <a:solidFill>
                  <a:schemeClr val="bg1"/>
                </a:solidFill>
              </a:endParaRPr>
            </a:p>
          </p:txBody>
        </p:sp>
        <p:graphicFrame>
          <p:nvGraphicFramePr>
            <p:cNvPr id="31" name="图表 30"/>
            <p:cNvGraphicFramePr/>
            <p:nvPr>
              <p:extLst/>
            </p:nvPr>
          </p:nvGraphicFramePr>
          <p:xfrm>
            <a:off x="4647101" y="1964625"/>
            <a:ext cx="2231905" cy="2019672"/>
          </p:xfrm>
          <a:graphic>
            <a:graphicData uri="http://schemas.openxmlformats.org/drawingml/2006/chart">
              <c:chart xmlns:c="http://schemas.openxmlformats.org/drawingml/2006/chart" xmlns:r="http://schemas.openxmlformats.org/officeDocument/2006/relationships" r:id="rId4"/>
            </a:graphicData>
          </a:graphic>
        </p:graphicFrame>
      </p:grpSp>
      <p:sp>
        <p:nvSpPr>
          <p:cNvPr id="38" name="文本框 119"/>
          <p:cNvSpPr txBox="1"/>
          <p:nvPr/>
        </p:nvSpPr>
        <p:spPr>
          <a:xfrm>
            <a:off x="939234" y="3335168"/>
            <a:ext cx="472236" cy="313291"/>
          </a:xfrm>
          <a:prstGeom prst="rect">
            <a:avLst/>
          </a:prstGeom>
          <a:noFill/>
        </p:spPr>
        <p:txBody>
          <a:bodyPr wrap="square" rtlCol="0">
            <a:spAutoFit/>
          </a:bodyPr>
          <a:lstStyle/>
          <a:p>
            <a:r>
              <a:rPr lang="zh-CN" altLang="en-US" sz="1436" dirty="0">
                <a:solidFill>
                  <a:schemeClr val="bg1"/>
                </a:solidFill>
                <a:latin typeface="微软雅黑" panose="020B0503020204020204" pitchFamily="34" charset="-122"/>
                <a:ea typeface="微软雅黑" panose="020B0503020204020204" pitchFamily="34" charset="-122"/>
              </a:rPr>
              <a:t>✔</a:t>
            </a:r>
          </a:p>
        </p:txBody>
      </p:sp>
      <p:sp>
        <p:nvSpPr>
          <p:cNvPr id="39" name="文本框 120"/>
          <p:cNvSpPr txBox="1"/>
          <p:nvPr/>
        </p:nvSpPr>
        <p:spPr>
          <a:xfrm>
            <a:off x="4118481" y="3554201"/>
            <a:ext cx="472236" cy="313291"/>
          </a:xfrm>
          <a:prstGeom prst="rect">
            <a:avLst/>
          </a:prstGeom>
          <a:noFill/>
        </p:spPr>
        <p:txBody>
          <a:bodyPr wrap="square" rtlCol="0">
            <a:spAutoFit/>
          </a:bodyPr>
          <a:lstStyle/>
          <a:p>
            <a:r>
              <a:rPr lang="zh-CN" altLang="en-US" sz="1436" dirty="0">
                <a:solidFill>
                  <a:schemeClr val="bg1"/>
                </a:solidFill>
                <a:latin typeface="微软雅黑" panose="020B0503020204020204" pitchFamily="34" charset="-122"/>
                <a:ea typeface="微软雅黑" panose="020B0503020204020204" pitchFamily="34" charset="-122"/>
              </a:rPr>
              <a:t>✔</a:t>
            </a:r>
          </a:p>
        </p:txBody>
      </p:sp>
      <p:grpSp>
        <p:nvGrpSpPr>
          <p:cNvPr id="40" name="组合 39"/>
          <p:cNvGrpSpPr/>
          <p:nvPr/>
        </p:nvGrpSpPr>
        <p:grpSpPr>
          <a:xfrm>
            <a:off x="6571372" y="3656560"/>
            <a:ext cx="2272261" cy="595820"/>
            <a:chOff x="3415565" y="4714122"/>
            <a:chExt cx="2373250" cy="829735"/>
          </a:xfrm>
        </p:grpSpPr>
        <p:grpSp>
          <p:nvGrpSpPr>
            <p:cNvPr id="41" name="组合 40"/>
            <p:cNvGrpSpPr/>
            <p:nvPr/>
          </p:nvGrpSpPr>
          <p:grpSpPr>
            <a:xfrm>
              <a:off x="3415565" y="4714122"/>
              <a:ext cx="2373250" cy="829735"/>
              <a:chOff x="168640" y="5882608"/>
              <a:chExt cx="2373250" cy="829735"/>
            </a:xfrm>
          </p:grpSpPr>
          <p:sp>
            <p:nvSpPr>
              <p:cNvPr id="44" name="左大括号 43"/>
              <p:cNvSpPr/>
              <p:nvPr/>
            </p:nvSpPr>
            <p:spPr bwMode="auto">
              <a:xfrm>
                <a:off x="168640" y="6046267"/>
                <a:ext cx="197943" cy="436249"/>
              </a:xfrm>
              <a:prstGeom prst="leftBrace">
                <a:avLst/>
              </a:prstGeom>
              <a:noFill/>
              <a:ln w="9525" cap="flat" cmpd="sng" algn="ctr">
                <a:solidFill>
                  <a:schemeClr val="tx1"/>
                </a:solidFill>
                <a:prstDash val="solid"/>
                <a:round/>
                <a:headEnd type="none" w="med" len="med"/>
                <a:tailEnd type="none" w="med" len="med"/>
              </a:ln>
              <a:effectLst/>
            </p:spPr>
            <p:txBody>
              <a:bodyPr vert="horz" wrap="square" lIns="65662" tIns="32831" rIns="65662" bIns="32831" numCol="1" rtlCol="0" anchor="t" anchorCtr="0" compatLnSpc="1"/>
              <a:lstStyle/>
              <a:p>
                <a:pPr defTabSz="685800" fontAlgn="base">
                  <a:spcBef>
                    <a:spcPct val="0"/>
                  </a:spcBef>
                  <a:spcAft>
                    <a:spcPct val="0"/>
                  </a:spcAft>
                </a:pPr>
                <a:endParaRPr lang="zh-CN" altLang="en-US" sz="1365" b="1">
                  <a:solidFill>
                    <a:schemeClr val="bg1"/>
                  </a:solidFill>
                  <a:latin typeface="Times New Roman" panose="02020603050405020304" pitchFamily="18" charset="0"/>
                  <a:ea typeface="宋体" panose="02010600030101010101" pitchFamily="2" charset="-122"/>
                </a:endParaRPr>
              </a:p>
            </p:txBody>
          </p:sp>
          <p:sp>
            <p:nvSpPr>
              <p:cNvPr id="45" name="文本框 147"/>
              <p:cNvSpPr txBox="1"/>
              <p:nvPr/>
            </p:nvSpPr>
            <p:spPr>
              <a:xfrm>
                <a:off x="1468444" y="6368385"/>
                <a:ext cx="763735"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不明显</a:t>
                </a:r>
                <a:endParaRPr lang="en-US" altLang="zh-CN" sz="1005" dirty="0">
                  <a:solidFill>
                    <a:schemeClr val="bg1"/>
                  </a:solidFill>
                </a:endParaRPr>
              </a:p>
            </p:txBody>
          </p:sp>
          <p:sp>
            <p:nvSpPr>
              <p:cNvPr id="46" name="文本框 148"/>
              <p:cNvSpPr txBox="1"/>
              <p:nvPr/>
            </p:nvSpPr>
            <p:spPr>
              <a:xfrm>
                <a:off x="1486503" y="5882608"/>
                <a:ext cx="1055387" cy="34395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匹配度高</a:t>
                </a:r>
                <a:endParaRPr lang="en-US" altLang="zh-CN" sz="1005" dirty="0">
                  <a:solidFill>
                    <a:schemeClr val="bg1"/>
                  </a:solidFill>
                </a:endParaRPr>
              </a:p>
            </p:txBody>
          </p:sp>
        </p:grpSp>
        <p:sp>
          <p:nvSpPr>
            <p:cNvPr id="42" name="矩形 41"/>
            <p:cNvSpPr/>
            <p:nvPr/>
          </p:nvSpPr>
          <p:spPr>
            <a:xfrm>
              <a:off x="3653002" y="4714123"/>
              <a:ext cx="576891" cy="343958"/>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b="1" dirty="0">
                  <a:solidFill>
                    <a:schemeClr val="bg1"/>
                  </a:solidFill>
                </a:rPr>
                <a:t>物理</a:t>
              </a:r>
              <a:endParaRPr lang="en-US" altLang="zh-CN" sz="1005" b="1" dirty="0">
                <a:solidFill>
                  <a:schemeClr val="bg1"/>
                </a:solidFill>
              </a:endParaRPr>
            </a:p>
          </p:txBody>
        </p:sp>
        <p:sp>
          <p:nvSpPr>
            <p:cNvPr id="43" name="矩形 42"/>
            <p:cNvSpPr/>
            <p:nvPr/>
          </p:nvSpPr>
          <p:spPr>
            <a:xfrm>
              <a:off x="3643907" y="5190686"/>
              <a:ext cx="576891" cy="343958"/>
            </a:xfrm>
            <a:prstGeom prst="rect">
              <a:avLst/>
            </a:prstGeom>
            <a:solidFill>
              <a:srgbClr val="0070C0"/>
            </a:solidFill>
            <a:ln>
              <a:solidFill>
                <a:schemeClr val="bg2">
                  <a:lumMod val="60000"/>
                  <a:lumOff val="40000"/>
                </a:schemeClr>
              </a:solidFill>
            </a:ln>
          </p:spPr>
          <p:style>
            <a:lnRef idx="1">
              <a:schemeClr val="accent1"/>
            </a:lnRef>
            <a:fillRef idx="3">
              <a:schemeClr val="accent1"/>
            </a:fillRef>
            <a:effectRef idx="2">
              <a:schemeClr val="accent1"/>
            </a:effectRef>
            <a:fontRef idx="minor">
              <a:schemeClr val="lt1"/>
            </a:fontRef>
          </p:style>
          <p:txBody>
            <a:bodyPr wrap="square">
              <a:spAutoFit/>
            </a:bodyPr>
            <a:lstStyle/>
            <a:p>
              <a:pPr algn="ctr" eaLnBrk="0" fontAlgn="base" hangingPunct="0">
                <a:spcBef>
                  <a:spcPct val="0"/>
                </a:spcBef>
                <a:spcAft>
                  <a:spcPct val="0"/>
                </a:spcAft>
              </a:pPr>
              <a:r>
                <a:rPr lang="zh-CN" altLang="en-US" sz="1005" dirty="0">
                  <a:solidFill>
                    <a:schemeClr val="bg1"/>
                  </a:solidFill>
                </a:rPr>
                <a:t>政治</a:t>
              </a:r>
              <a:endParaRPr lang="en-US" altLang="zh-CN" sz="1005" b="1" dirty="0">
                <a:solidFill>
                  <a:schemeClr val="bg1"/>
                </a:solidFill>
              </a:endParaRPr>
            </a:p>
          </p:txBody>
        </p:sp>
      </p:grpSp>
      <p:sp>
        <p:nvSpPr>
          <p:cNvPr id="47" name="文本框 149"/>
          <p:cNvSpPr txBox="1"/>
          <p:nvPr/>
        </p:nvSpPr>
        <p:spPr>
          <a:xfrm>
            <a:off x="7378165" y="3656462"/>
            <a:ext cx="472236" cy="313291"/>
          </a:xfrm>
          <a:prstGeom prst="rect">
            <a:avLst/>
          </a:prstGeom>
          <a:noFill/>
        </p:spPr>
        <p:txBody>
          <a:bodyPr wrap="square" rtlCol="0">
            <a:spAutoFit/>
          </a:bodyPr>
          <a:lstStyle/>
          <a:p>
            <a:r>
              <a:rPr lang="zh-CN" altLang="en-US" sz="1436" dirty="0">
                <a:solidFill>
                  <a:schemeClr val="bg1"/>
                </a:solidFill>
                <a:latin typeface="微软雅黑" panose="020B0503020204020204" pitchFamily="34" charset="-122"/>
                <a:ea typeface="微软雅黑" panose="020B0503020204020204" pitchFamily="34" charset="-122"/>
              </a:rPr>
              <a:t>✔</a:t>
            </a:r>
          </a:p>
        </p:txBody>
      </p:sp>
      <p:sp>
        <p:nvSpPr>
          <p:cNvPr id="48" name="文本框 150"/>
          <p:cNvSpPr txBox="1"/>
          <p:nvPr/>
        </p:nvSpPr>
        <p:spPr>
          <a:xfrm>
            <a:off x="2141416" y="4677596"/>
            <a:ext cx="5050451" cy="246991"/>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b="1" dirty="0">
                <a:solidFill>
                  <a:schemeClr val="bg1"/>
                </a:solidFill>
              </a:rPr>
              <a:t>综上，对于梅宇杰同学，地理</a:t>
            </a:r>
            <a:r>
              <a:rPr lang="en-US" altLang="zh-CN" sz="1005" b="1" dirty="0">
                <a:solidFill>
                  <a:schemeClr val="bg1"/>
                </a:solidFill>
              </a:rPr>
              <a:t>,</a:t>
            </a:r>
            <a:r>
              <a:rPr lang="zh-CN" altLang="en-US" sz="1005" b="1" dirty="0">
                <a:solidFill>
                  <a:schemeClr val="bg1"/>
                </a:solidFill>
              </a:rPr>
              <a:t>化学</a:t>
            </a:r>
            <a:r>
              <a:rPr lang="en-US" altLang="zh-CN" sz="1005" b="1" dirty="0">
                <a:solidFill>
                  <a:schemeClr val="bg1"/>
                </a:solidFill>
              </a:rPr>
              <a:t>,</a:t>
            </a:r>
            <a:r>
              <a:rPr lang="zh-CN" altLang="en-US" sz="1005" b="1" dirty="0">
                <a:solidFill>
                  <a:schemeClr val="bg1"/>
                </a:solidFill>
              </a:rPr>
              <a:t>物理是更科学的选科组合</a:t>
            </a:r>
            <a:endParaRPr lang="en-US" altLang="zh-CN" sz="1005" dirty="0">
              <a:solidFill>
                <a:schemeClr val="bg1"/>
              </a:solidFill>
            </a:endParaRPr>
          </a:p>
        </p:txBody>
      </p:sp>
      <p:graphicFrame>
        <p:nvGraphicFramePr>
          <p:cNvPr id="49" name="表格 48"/>
          <p:cNvGraphicFramePr>
            <a:graphicFrameLocks noGrp="1"/>
          </p:cNvGraphicFramePr>
          <p:nvPr/>
        </p:nvGraphicFramePr>
        <p:xfrm>
          <a:off x="6760891" y="2069597"/>
          <a:ext cx="2008632" cy="813908"/>
        </p:xfrm>
        <a:graphic>
          <a:graphicData uri="http://schemas.openxmlformats.org/drawingml/2006/table">
            <a:tbl>
              <a:tblPr firstRow="1">
                <a:tableStyleId>{5C22544A-7EE6-4342-B048-85BDC9FD1C3A}</a:tableStyleId>
              </a:tblPr>
              <a:tblGrid>
                <a:gridCol w="620138">
                  <a:extLst>
                    <a:ext uri="{9D8B030D-6E8A-4147-A177-3AD203B41FA5}">
                      <a16:colId xmlns="" xmlns:a16="http://schemas.microsoft.com/office/drawing/2014/main" val="20000"/>
                    </a:ext>
                  </a:extLst>
                </a:gridCol>
                <a:gridCol w="694247">
                  <a:extLst>
                    <a:ext uri="{9D8B030D-6E8A-4147-A177-3AD203B41FA5}">
                      <a16:colId xmlns="" xmlns:a16="http://schemas.microsoft.com/office/drawing/2014/main" val="20001"/>
                    </a:ext>
                  </a:extLst>
                </a:gridCol>
                <a:gridCol w="694247">
                  <a:extLst>
                    <a:ext uri="{9D8B030D-6E8A-4147-A177-3AD203B41FA5}">
                      <a16:colId xmlns="" xmlns:a16="http://schemas.microsoft.com/office/drawing/2014/main" val="20002"/>
                    </a:ext>
                  </a:extLst>
                </a:gridCol>
              </a:tblGrid>
              <a:tr h="203477">
                <a:tc>
                  <a:txBody>
                    <a:bodyPr/>
                    <a:lstStyle/>
                    <a:p>
                      <a:pPr algn="l" fontAlgn="ctr"/>
                      <a:r>
                        <a:rPr lang="zh-CN" altLang="en-US" sz="800" b="1" u="none" strike="noStrike" kern="1200" dirty="0">
                          <a:solidFill>
                            <a:schemeClr val="lt1"/>
                          </a:solidFill>
                          <a:effectLst/>
                          <a:latin typeface="+mn-lt"/>
                          <a:ea typeface="+mn-ea"/>
                          <a:cs typeface="+mn-cs"/>
                        </a:rPr>
                        <a:t>专业</a:t>
                      </a:r>
                    </a:p>
                  </a:txBody>
                  <a:tcPr marL="9120" marR="9120" marT="6840" marB="32831" anchor="ctr"/>
                </a:tc>
                <a:tc>
                  <a:txBody>
                    <a:bodyPr/>
                    <a:lstStyle/>
                    <a:p>
                      <a:pPr algn="l" fontAlgn="ctr"/>
                      <a:r>
                        <a:rPr lang="zh-CN" altLang="en-US" sz="800" u="none" strike="noStrike" dirty="0">
                          <a:effectLst/>
                        </a:rPr>
                        <a:t>物理匹配度</a:t>
                      </a:r>
                      <a:endParaRPr lang="zh-CN" altLang="en-US"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l" fontAlgn="ctr"/>
                      <a:r>
                        <a:rPr lang="zh-CN" altLang="en-US" sz="800" u="none" strike="noStrike" dirty="0">
                          <a:effectLst/>
                        </a:rPr>
                        <a:t>政治匹配度</a:t>
                      </a:r>
                      <a:endParaRPr lang="zh-CN" altLang="en-US"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extLst>
                  <a:ext uri="{0D108BD9-81ED-4DB2-BD59-A6C34878D82A}">
                    <a16:rowId xmlns="" xmlns:a16="http://schemas.microsoft.com/office/drawing/2014/main" val="10000"/>
                  </a:ext>
                </a:extLst>
              </a:tr>
              <a:tr h="203477">
                <a:tc>
                  <a:txBody>
                    <a:bodyPr/>
                    <a:lstStyle/>
                    <a:p>
                      <a:pPr algn="l" fontAlgn="ctr"/>
                      <a:r>
                        <a:rPr lang="zh-CN" altLang="en-US" sz="800" u="none" strike="noStrike">
                          <a:effectLst/>
                        </a:rPr>
                        <a:t>金融</a:t>
                      </a:r>
                      <a:endParaRPr lang="zh-CN" altLang="en-US" sz="8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100%</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80%</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extLst>
                  <a:ext uri="{0D108BD9-81ED-4DB2-BD59-A6C34878D82A}">
                    <a16:rowId xmlns="" xmlns:a16="http://schemas.microsoft.com/office/drawing/2014/main" val="10001"/>
                  </a:ext>
                </a:extLst>
              </a:tr>
              <a:tr h="203477">
                <a:tc>
                  <a:txBody>
                    <a:bodyPr/>
                    <a:lstStyle/>
                    <a:p>
                      <a:pPr algn="l" fontAlgn="ctr"/>
                      <a:r>
                        <a:rPr lang="zh-CN" altLang="en-US" sz="800" u="none" strike="noStrike">
                          <a:effectLst/>
                        </a:rPr>
                        <a:t>软件工程</a:t>
                      </a:r>
                      <a:endParaRPr lang="zh-CN" altLang="en-US" sz="800" b="0" i="0" u="none" strike="noStrike">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100%</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11%</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extLst>
                  <a:ext uri="{0D108BD9-81ED-4DB2-BD59-A6C34878D82A}">
                    <a16:rowId xmlns="" xmlns:a16="http://schemas.microsoft.com/office/drawing/2014/main" val="10002"/>
                  </a:ext>
                </a:extLst>
              </a:tr>
              <a:tr h="203477">
                <a:tc>
                  <a:txBody>
                    <a:bodyPr/>
                    <a:lstStyle/>
                    <a:p>
                      <a:pPr algn="l" fontAlgn="ctr"/>
                      <a:r>
                        <a:rPr lang="zh-CN" altLang="en-US" sz="800" u="none" strike="noStrike" dirty="0">
                          <a:effectLst/>
                        </a:rPr>
                        <a:t>土木工程</a:t>
                      </a:r>
                      <a:endParaRPr lang="zh-CN" altLang="en-US"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100%</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tc>
                  <a:txBody>
                    <a:bodyPr/>
                    <a:lstStyle/>
                    <a:p>
                      <a:pPr algn="r" fontAlgn="ctr"/>
                      <a:r>
                        <a:rPr lang="en-US" altLang="zh-CN" sz="800" u="none" strike="noStrike" dirty="0">
                          <a:effectLst/>
                        </a:rPr>
                        <a:t>0%</a:t>
                      </a:r>
                      <a:endParaRPr lang="en-US" altLang="zh-CN" sz="800" b="0" i="0" u="none" strike="noStrike" dirty="0">
                        <a:solidFill>
                          <a:srgbClr val="000000"/>
                        </a:solidFill>
                        <a:effectLst/>
                        <a:latin typeface="宋体" panose="02010600030101010101" pitchFamily="2" charset="-122"/>
                        <a:ea typeface="宋体" panose="02010600030101010101" pitchFamily="2" charset="-122"/>
                      </a:endParaRPr>
                    </a:p>
                  </a:txBody>
                  <a:tcPr marL="9120" marR="9120" marT="6840" marB="32831" anchor="ctr"/>
                </a:tc>
                <a:extLst>
                  <a:ext uri="{0D108BD9-81ED-4DB2-BD59-A6C34878D82A}">
                    <a16:rowId xmlns="" xmlns:a16="http://schemas.microsoft.com/office/drawing/2014/main" val="10003"/>
                  </a:ext>
                </a:extLst>
              </a:tr>
            </a:tbl>
          </a:graphicData>
        </a:graphic>
      </p:graphicFrame>
      <p:sp>
        <p:nvSpPr>
          <p:cNvPr id="50" name="文本框 151"/>
          <p:cNvSpPr txBox="1"/>
          <p:nvPr/>
        </p:nvSpPr>
        <p:spPr>
          <a:xfrm>
            <a:off x="6668751" y="1617960"/>
            <a:ext cx="2591430" cy="401648"/>
          </a:xfrm>
          <a:prstGeom prst="rect">
            <a:avLst/>
          </a:prstGeom>
          <a:noFill/>
        </p:spPr>
        <p:txBody>
          <a:bodyPr wrap="square" rtlCol="0">
            <a:spAutoFit/>
          </a:bodyPr>
          <a:lstStyle>
            <a:defPPr>
              <a:defRPr lang="zh-CN"/>
            </a:defPPr>
            <a:lvl1pPr>
              <a:defRPr sz="1050" b="0">
                <a:latin typeface="微软雅黑" panose="020B0503020204020204" pitchFamily="34" charset="-122"/>
                <a:ea typeface="微软雅黑" panose="020B0503020204020204" pitchFamily="34" charset="-122"/>
              </a:defRPr>
            </a:lvl1pPr>
          </a:lstStyle>
          <a:p>
            <a:r>
              <a:rPr lang="zh-CN" altLang="en-US" sz="1005" dirty="0">
                <a:solidFill>
                  <a:schemeClr val="bg1"/>
                </a:solidFill>
              </a:rPr>
              <a:t>通过霍兰德职业倾向测试</a:t>
            </a:r>
            <a:endParaRPr lang="en-US" altLang="zh-CN" sz="1005" dirty="0">
              <a:solidFill>
                <a:schemeClr val="bg1"/>
              </a:solidFill>
            </a:endParaRPr>
          </a:p>
          <a:p>
            <a:r>
              <a:rPr lang="zh-CN" altLang="en-US" sz="1005" dirty="0">
                <a:solidFill>
                  <a:schemeClr val="bg1"/>
                </a:solidFill>
              </a:rPr>
              <a:t>得出意向专业和学科要求</a:t>
            </a:r>
            <a:endParaRPr lang="en-US" altLang="zh-CN" sz="1005" dirty="0">
              <a:solidFill>
                <a:schemeClr val="bg1"/>
              </a:solidFill>
            </a:endParaRPr>
          </a:p>
        </p:txBody>
      </p:sp>
      <p:sp>
        <p:nvSpPr>
          <p:cNvPr id="52" name="文本框 51">
            <a:extLst>
              <a:ext uri="{FF2B5EF4-FFF2-40B4-BE49-F238E27FC236}">
                <a16:creationId xmlns="" xmlns:a16="http://schemas.microsoft.com/office/drawing/2014/main" id="{F5FCF944-B044-489D-AF4E-9845876B4958}"/>
              </a:ext>
            </a:extLst>
          </p:cNvPr>
          <p:cNvSpPr txBox="1"/>
          <p:nvPr/>
        </p:nvSpPr>
        <p:spPr>
          <a:xfrm>
            <a:off x="121919" y="100526"/>
            <a:ext cx="5846384"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选科指导案例</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236534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38" grpId="0"/>
      <p:bldP spid="39" grpId="0"/>
      <p:bldP spid="47" grpId="0"/>
      <p:bldP spid="48" grpId="0"/>
      <p:bldP spid="5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7861" y="159687"/>
            <a:ext cx="8395808" cy="623248"/>
          </a:xfrm>
          <a:prstGeom prst="rect">
            <a:avLst/>
          </a:prstGeom>
        </p:spPr>
        <p:txBody>
          <a:bodyPr vert="horz" lIns="68580" tIns="34290" rIns="68580" bIns="34290" rtlCol="0" anchor="ctr">
            <a:normAutofit/>
          </a:bodyPr>
          <a:lstStyle/>
          <a:p>
            <a:pPr>
              <a:lnSpc>
                <a:spcPct val="90000"/>
              </a:lnSpc>
              <a:spcBef>
                <a:spcPct val="0"/>
              </a:spcBef>
            </a:pPr>
            <a:endParaRPr lang="zh-CN" altLang="en-US" sz="2700" b="1" dirty="0">
              <a:solidFill>
                <a:schemeClr val="tx1">
                  <a:lumMod val="50000"/>
                  <a:lumOff val="50000"/>
                </a:schemeClr>
              </a:solidFill>
              <a:latin typeface="微软雅黑" pitchFamily="34" charset="-122"/>
              <a:ea typeface="微软雅黑" pitchFamily="34" charset="-122"/>
            </a:endParaRPr>
          </a:p>
        </p:txBody>
      </p:sp>
      <p:sp>
        <p:nvSpPr>
          <p:cNvPr id="3" name="文本框 85"/>
          <p:cNvSpPr txBox="1"/>
          <p:nvPr/>
        </p:nvSpPr>
        <p:spPr>
          <a:xfrm>
            <a:off x="223517" y="880820"/>
            <a:ext cx="6441426" cy="268984"/>
          </a:xfrm>
          <a:prstGeom prst="rect">
            <a:avLst/>
          </a:prstGeom>
          <a:noFill/>
        </p:spPr>
        <p:txBody>
          <a:bodyPr wrap="square" rtlCol="0">
            <a:spAutoFit/>
          </a:bodyPr>
          <a:lstStyle/>
          <a:p>
            <a:r>
              <a:rPr lang="en-US" altLang="zh-CN" sz="1148" dirty="0">
                <a:solidFill>
                  <a:schemeClr val="bg1"/>
                </a:solidFill>
                <a:latin typeface="微软雅黑" panose="020B0503020204020204" pitchFamily="34" charset="-122"/>
                <a:ea typeface="微软雅黑" panose="020B0503020204020204" pitchFamily="34" charset="-122"/>
              </a:rPr>
              <a:t>2017</a:t>
            </a:r>
            <a:r>
              <a:rPr lang="zh-CN" altLang="en-US" sz="1148" dirty="0">
                <a:solidFill>
                  <a:schemeClr val="bg1"/>
                </a:solidFill>
                <a:latin typeface="微软雅黑" panose="020B0503020204020204" pitchFamily="34" charset="-122"/>
                <a:ea typeface="微软雅黑" panose="020B0503020204020204" pitchFamily="34" charset="-122"/>
              </a:rPr>
              <a:t>年</a:t>
            </a:r>
            <a:r>
              <a:rPr lang="en-US" altLang="zh-CN" sz="1148" dirty="0">
                <a:solidFill>
                  <a:schemeClr val="bg1"/>
                </a:solidFill>
                <a:latin typeface="微软雅黑" panose="020B0503020204020204" pitchFamily="34" charset="-122"/>
                <a:ea typeface="微软雅黑" panose="020B0503020204020204" pitchFamily="34" charset="-122"/>
              </a:rPr>
              <a:t>6</a:t>
            </a:r>
            <a:r>
              <a:rPr lang="zh-CN" altLang="en-US" sz="1148" dirty="0">
                <a:solidFill>
                  <a:schemeClr val="bg1"/>
                </a:solidFill>
                <a:latin typeface="微软雅黑" panose="020B0503020204020204" pitchFamily="34" charset="-122"/>
                <a:ea typeface="微软雅黑" panose="020B0503020204020204" pitchFamily="34" charset="-122"/>
              </a:rPr>
              <a:t>月底，针对华师大二附中高一年级</a:t>
            </a:r>
            <a:r>
              <a:rPr lang="en-US" altLang="zh-CN" sz="1148" dirty="0">
                <a:solidFill>
                  <a:schemeClr val="bg1"/>
                </a:solidFill>
                <a:latin typeface="微软雅黑" panose="020B0503020204020204" pitchFamily="34" charset="-122"/>
                <a:ea typeface="微软雅黑" panose="020B0503020204020204" pitchFamily="34" charset="-122"/>
              </a:rPr>
              <a:t>380</a:t>
            </a:r>
            <a:r>
              <a:rPr lang="zh-CN" altLang="en-US" sz="1148" dirty="0">
                <a:solidFill>
                  <a:schemeClr val="bg1"/>
                </a:solidFill>
                <a:latin typeface="微软雅黑" panose="020B0503020204020204" pitchFamily="34" charset="-122"/>
                <a:ea typeface="微软雅黑" panose="020B0503020204020204" pitchFamily="34" charset="-122"/>
              </a:rPr>
              <a:t>名学生进行选科指导：</a:t>
            </a:r>
          </a:p>
        </p:txBody>
      </p:sp>
      <p:grpSp>
        <p:nvGrpSpPr>
          <p:cNvPr id="4" name="组合 3"/>
          <p:cNvGrpSpPr/>
          <p:nvPr/>
        </p:nvGrpSpPr>
        <p:grpSpPr>
          <a:xfrm>
            <a:off x="654248" y="1384633"/>
            <a:ext cx="4509177" cy="2521004"/>
            <a:chOff x="741725" y="932399"/>
            <a:chExt cx="5887085" cy="4578302"/>
          </a:xfrm>
        </p:grpSpPr>
        <p:pic>
          <p:nvPicPr>
            <p:cNvPr id="5" name="图片 4" descr="刘梦舟"/>
            <p:cNvPicPr>
              <a:picLocks noChangeAspect="1"/>
            </p:cNvPicPr>
            <p:nvPr/>
          </p:nvPicPr>
          <p:blipFill>
            <a:blip r:embed="rId3" cstate="print"/>
            <a:stretch>
              <a:fillRect/>
            </a:stretch>
          </p:blipFill>
          <p:spPr>
            <a:xfrm>
              <a:off x="741725" y="932399"/>
              <a:ext cx="3973830" cy="2950210"/>
            </a:xfrm>
            <a:prstGeom prst="rect">
              <a:avLst/>
            </a:prstGeom>
            <a:effectLst>
              <a:outerShdw blurRad="63500" sx="102000" sy="102000" algn="ctr" rotWithShape="0">
                <a:prstClr val="black">
                  <a:alpha val="10000"/>
                </a:prstClr>
              </a:outerShdw>
            </a:effectLst>
          </p:spPr>
        </p:pic>
        <p:pic>
          <p:nvPicPr>
            <p:cNvPr id="6" name="图片 5" descr="王茜"/>
            <p:cNvPicPr>
              <a:picLocks noChangeAspect="1"/>
            </p:cNvPicPr>
            <p:nvPr/>
          </p:nvPicPr>
          <p:blipFill>
            <a:blip r:embed="rId4" cstate="print"/>
            <a:stretch>
              <a:fillRect/>
            </a:stretch>
          </p:blipFill>
          <p:spPr>
            <a:xfrm>
              <a:off x="1245915" y="1342609"/>
              <a:ext cx="3975100" cy="2950845"/>
            </a:xfrm>
            <a:prstGeom prst="rect">
              <a:avLst/>
            </a:prstGeom>
            <a:effectLst>
              <a:outerShdw blurRad="63500" sx="102000" sy="102000" algn="ctr" rotWithShape="0">
                <a:prstClr val="black">
                  <a:alpha val="10000"/>
                </a:prstClr>
              </a:outerShdw>
            </a:effectLst>
          </p:spPr>
        </p:pic>
        <p:pic>
          <p:nvPicPr>
            <p:cNvPr id="7" name="图片 6" descr="王丰"/>
            <p:cNvPicPr>
              <a:picLocks noChangeAspect="1"/>
            </p:cNvPicPr>
            <p:nvPr/>
          </p:nvPicPr>
          <p:blipFill>
            <a:blip r:embed="rId5" cstate="print"/>
            <a:stretch>
              <a:fillRect/>
            </a:stretch>
          </p:blipFill>
          <p:spPr>
            <a:xfrm>
              <a:off x="1651680" y="1749644"/>
              <a:ext cx="3973830" cy="2950210"/>
            </a:xfrm>
            <a:prstGeom prst="rect">
              <a:avLst/>
            </a:prstGeom>
            <a:effectLst>
              <a:outerShdw blurRad="63500" sx="102000" sy="102000" algn="ctr" rotWithShape="0">
                <a:prstClr val="black">
                  <a:alpha val="10000"/>
                </a:prstClr>
              </a:outerShdw>
            </a:effectLst>
          </p:spPr>
        </p:pic>
        <p:pic>
          <p:nvPicPr>
            <p:cNvPr id="8" name="图片 7" descr="杨爽"/>
            <p:cNvPicPr>
              <a:picLocks noChangeAspect="1"/>
            </p:cNvPicPr>
            <p:nvPr/>
          </p:nvPicPr>
          <p:blipFill>
            <a:blip r:embed="rId6" cstate="print"/>
            <a:stretch>
              <a:fillRect/>
            </a:stretch>
          </p:blipFill>
          <p:spPr>
            <a:xfrm>
              <a:off x="2142535" y="2157949"/>
              <a:ext cx="3974465" cy="2950210"/>
            </a:xfrm>
            <a:prstGeom prst="rect">
              <a:avLst/>
            </a:prstGeom>
            <a:effectLst>
              <a:outerShdw blurRad="63500" sx="102000" sy="102000" algn="ctr" rotWithShape="0">
                <a:prstClr val="black">
                  <a:alpha val="10000"/>
                </a:prstClr>
              </a:outerShdw>
            </a:effectLst>
          </p:spPr>
        </p:pic>
        <p:pic>
          <p:nvPicPr>
            <p:cNvPr id="9" name="图片 8" descr="张尧"/>
            <p:cNvPicPr>
              <a:picLocks noChangeAspect="1"/>
            </p:cNvPicPr>
            <p:nvPr/>
          </p:nvPicPr>
          <p:blipFill>
            <a:blip r:embed="rId7" cstate="print"/>
            <a:stretch>
              <a:fillRect/>
            </a:stretch>
          </p:blipFill>
          <p:spPr>
            <a:xfrm>
              <a:off x="2653075" y="2559221"/>
              <a:ext cx="3975735" cy="2951480"/>
            </a:xfrm>
            <a:prstGeom prst="rect">
              <a:avLst/>
            </a:prstGeom>
            <a:effectLst>
              <a:outerShdw blurRad="63500" sx="102000" sy="102000" algn="ctr" rotWithShape="0">
                <a:prstClr val="black">
                  <a:alpha val="10000"/>
                </a:prstClr>
              </a:outerShdw>
            </a:effectLst>
          </p:spPr>
        </p:pic>
      </p:grpSp>
      <p:graphicFrame>
        <p:nvGraphicFramePr>
          <p:cNvPr id="11" name="图示 10"/>
          <p:cNvGraphicFramePr/>
          <p:nvPr/>
        </p:nvGraphicFramePr>
        <p:xfrm>
          <a:off x="4974807" y="1627636"/>
          <a:ext cx="3986287" cy="23514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2" name="组合 11"/>
          <p:cNvGrpSpPr/>
          <p:nvPr/>
        </p:nvGrpSpPr>
        <p:grpSpPr>
          <a:xfrm>
            <a:off x="5568676" y="840311"/>
            <a:ext cx="3202016" cy="2939992"/>
            <a:chOff x="5874569" y="228971"/>
            <a:chExt cx="3344327" cy="4094210"/>
          </a:xfrm>
        </p:grpSpPr>
        <p:sp>
          <p:nvSpPr>
            <p:cNvPr id="13" name="文本框 33"/>
            <p:cNvSpPr txBox="1"/>
            <p:nvPr/>
          </p:nvSpPr>
          <p:spPr>
            <a:xfrm>
              <a:off x="5874569" y="228971"/>
              <a:ext cx="2922930" cy="450037"/>
            </a:xfrm>
            <a:prstGeom prst="rect">
              <a:avLst/>
            </a:prstGeom>
            <a:noFill/>
          </p:spPr>
          <p:txBody>
            <a:bodyPr wrap="square" rtlCol="0">
              <a:spAutoFit/>
            </a:bodyPr>
            <a:lstStyle/>
            <a:p>
              <a:r>
                <a:rPr lang="zh-CN" altLang="en-US" sz="1500" dirty="0">
                  <a:solidFill>
                    <a:schemeClr val="bg1"/>
                  </a:solidFill>
                  <a:latin typeface="微软雅黑" panose="020B0503020204020204" pitchFamily="34" charset="-122"/>
                  <a:ea typeface="微软雅黑" panose="020B0503020204020204" pitchFamily="34" charset="-122"/>
                </a:rPr>
                <a:t>选科指导建议接受率：</a:t>
              </a:r>
              <a:r>
                <a:rPr lang="en-US" altLang="zh-CN" sz="1500" dirty="0">
                  <a:solidFill>
                    <a:schemeClr val="bg1"/>
                  </a:solidFill>
                  <a:latin typeface="微软雅黑" panose="020B0503020204020204" pitchFamily="34" charset="-122"/>
                  <a:ea typeface="微软雅黑" panose="020B0503020204020204" pitchFamily="34" charset="-122"/>
                </a:rPr>
                <a:t>92.3%</a:t>
              </a:r>
            </a:p>
          </p:txBody>
        </p:sp>
        <p:sp>
          <p:nvSpPr>
            <p:cNvPr id="14" name="文本框 34"/>
            <p:cNvSpPr txBox="1"/>
            <p:nvPr/>
          </p:nvSpPr>
          <p:spPr>
            <a:xfrm>
              <a:off x="7058228" y="1719790"/>
              <a:ext cx="1091089" cy="636482"/>
            </a:xfrm>
            <a:prstGeom prst="rect">
              <a:avLst/>
            </a:prstGeom>
            <a:noFill/>
          </p:spPr>
          <p:txBody>
            <a:bodyPr wrap="square" rtlCol="0">
              <a:spAutoFit/>
            </a:bodyPr>
            <a:lstStyle/>
            <a:p>
              <a:r>
                <a:rPr lang="en-US" altLang="zh-CN" sz="2370" dirty="0">
                  <a:solidFill>
                    <a:schemeClr val="bg1"/>
                  </a:solidFill>
                  <a:latin typeface="微软雅黑" panose="020B0503020204020204" pitchFamily="34" charset="-122"/>
                  <a:ea typeface="微软雅黑" panose="020B0503020204020204" pitchFamily="34" charset="-122"/>
                </a:rPr>
                <a:t>63%</a:t>
              </a:r>
            </a:p>
          </p:txBody>
        </p:sp>
        <p:sp>
          <p:nvSpPr>
            <p:cNvPr id="15" name="文本框 35"/>
            <p:cNvSpPr txBox="1"/>
            <p:nvPr/>
          </p:nvSpPr>
          <p:spPr>
            <a:xfrm>
              <a:off x="7106451" y="2283560"/>
              <a:ext cx="1187291" cy="440573"/>
            </a:xfrm>
            <a:prstGeom prst="rect">
              <a:avLst/>
            </a:prstGeom>
            <a:noFill/>
          </p:spPr>
          <p:txBody>
            <a:bodyPr wrap="square" rtlCol="0">
              <a:spAutoFit/>
            </a:bodyPr>
            <a:lstStyle/>
            <a:p>
              <a:r>
                <a:rPr lang="zh-CN" altLang="en-US" sz="728" dirty="0">
                  <a:solidFill>
                    <a:schemeClr val="bg1"/>
                  </a:solidFill>
                  <a:latin typeface="微软雅黑" panose="020B0503020204020204" pitchFamily="34" charset="-122"/>
                  <a:ea typeface="微软雅黑" panose="020B0503020204020204" pitchFamily="34" charset="-122"/>
                </a:rPr>
                <a:t>学业</a:t>
              </a:r>
              <a:r>
                <a:rPr lang="zh-CN" altLang="zh-CN" sz="728" dirty="0">
                  <a:solidFill>
                    <a:schemeClr val="bg1"/>
                  </a:solidFill>
                  <a:latin typeface="微软雅黑" panose="020B0503020204020204" pitchFamily="34" charset="-122"/>
                  <a:ea typeface="微软雅黑" panose="020B0503020204020204" pitchFamily="34" charset="-122"/>
                </a:rPr>
                <a:t>稳定</a:t>
              </a:r>
            </a:p>
            <a:p>
              <a:r>
                <a:rPr lang="zh-CN" altLang="zh-CN" sz="728" dirty="0">
                  <a:solidFill>
                    <a:schemeClr val="bg1"/>
                  </a:solidFill>
                  <a:latin typeface="微软雅黑" panose="020B0503020204020204" pitchFamily="34" charset="-122"/>
                  <a:ea typeface="微软雅黑" panose="020B0503020204020204" pitchFamily="34" charset="-122"/>
                </a:rPr>
                <a:t>优势学科明显</a:t>
              </a:r>
            </a:p>
          </p:txBody>
        </p:sp>
        <p:sp>
          <p:nvSpPr>
            <p:cNvPr id="16" name="文本框 36"/>
            <p:cNvSpPr txBox="1"/>
            <p:nvPr/>
          </p:nvSpPr>
          <p:spPr>
            <a:xfrm>
              <a:off x="6380524" y="3270174"/>
              <a:ext cx="1768793" cy="621302"/>
            </a:xfrm>
            <a:prstGeom prst="rect">
              <a:avLst/>
            </a:prstGeom>
            <a:noFill/>
          </p:spPr>
          <p:txBody>
            <a:bodyPr wrap="square" rtlCol="0">
              <a:spAutoFit/>
            </a:bodyPr>
            <a:lstStyle/>
            <a:p>
              <a:pPr algn="just"/>
              <a:r>
                <a:rPr lang="en-US" altLang="zh-CN" sz="2299" dirty="0">
                  <a:solidFill>
                    <a:schemeClr val="bg1"/>
                  </a:solidFill>
                  <a:latin typeface="微软雅黑" panose="020B0503020204020204" pitchFamily="34" charset="-122"/>
                  <a:ea typeface="微软雅黑" panose="020B0503020204020204" pitchFamily="34" charset="-122"/>
                </a:rPr>
                <a:t>14.4%</a:t>
              </a:r>
            </a:p>
          </p:txBody>
        </p:sp>
        <p:sp>
          <p:nvSpPr>
            <p:cNvPr id="17" name="文本框 37"/>
            <p:cNvSpPr txBox="1"/>
            <p:nvPr/>
          </p:nvSpPr>
          <p:spPr>
            <a:xfrm>
              <a:off x="6512806" y="3832386"/>
              <a:ext cx="1187291" cy="440573"/>
            </a:xfrm>
            <a:prstGeom prst="rect">
              <a:avLst/>
            </a:prstGeom>
            <a:noFill/>
          </p:spPr>
          <p:txBody>
            <a:bodyPr wrap="square" rtlCol="0">
              <a:spAutoFit/>
            </a:bodyPr>
            <a:lstStyle/>
            <a:p>
              <a:pPr algn="just"/>
              <a:r>
                <a:rPr lang="zh-CN" altLang="zh-CN" sz="728" dirty="0">
                  <a:solidFill>
                    <a:schemeClr val="bg1"/>
                  </a:solidFill>
                  <a:latin typeface="微软雅黑" panose="020B0503020204020204" pitchFamily="34" charset="-122"/>
                  <a:ea typeface="微软雅黑" panose="020B0503020204020204" pitchFamily="34" charset="-122"/>
                </a:rPr>
                <a:t>学科能力</a:t>
              </a:r>
            </a:p>
            <a:p>
              <a:pPr algn="just"/>
              <a:r>
                <a:rPr lang="zh-CN" altLang="zh-CN" sz="728" dirty="0">
                  <a:solidFill>
                    <a:schemeClr val="bg1"/>
                  </a:solidFill>
                  <a:latin typeface="微软雅黑" panose="020B0503020204020204" pitchFamily="34" charset="-122"/>
                  <a:ea typeface="微软雅黑" panose="020B0503020204020204" pitchFamily="34" charset="-122"/>
                </a:rPr>
                <a:t>学科潜力</a:t>
              </a:r>
              <a:r>
                <a:rPr lang="zh-CN" altLang="en-US" sz="728" dirty="0">
                  <a:solidFill>
                    <a:schemeClr val="bg1"/>
                  </a:solidFill>
                  <a:latin typeface="微软雅黑" panose="020B0503020204020204" pitchFamily="34" charset="-122"/>
                  <a:ea typeface="微软雅黑" panose="020B0503020204020204" pitchFamily="34" charset="-122"/>
                </a:rPr>
                <a:t>大</a:t>
              </a:r>
              <a:endParaRPr lang="zh-CN" altLang="zh-CN" sz="728" dirty="0">
                <a:solidFill>
                  <a:schemeClr val="bg1"/>
                </a:solidFill>
                <a:latin typeface="微软雅黑" panose="020B0503020204020204" pitchFamily="34" charset="-122"/>
                <a:ea typeface="微软雅黑" panose="020B0503020204020204" pitchFamily="34" charset="-122"/>
              </a:endParaRPr>
            </a:p>
          </p:txBody>
        </p:sp>
        <p:sp>
          <p:nvSpPr>
            <p:cNvPr id="18" name="文本框 38"/>
            <p:cNvSpPr txBox="1"/>
            <p:nvPr/>
          </p:nvSpPr>
          <p:spPr>
            <a:xfrm>
              <a:off x="7548687" y="3331731"/>
              <a:ext cx="1670209" cy="559332"/>
            </a:xfrm>
            <a:prstGeom prst="rect">
              <a:avLst/>
            </a:prstGeom>
            <a:noFill/>
          </p:spPr>
          <p:txBody>
            <a:bodyPr wrap="square" rtlCol="0">
              <a:spAutoFit/>
            </a:bodyPr>
            <a:lstStyle/>
            <a:p>
              <a:pPr algn="just"/>
              <a:r>
                <a:rPr lang="en-US" altLang="zh-CN" sz="2010" dirty="0">
                  <a:solidFill>
                    <a:schemeClr val="bg1"/>
                  </a:solidFill>
                  <a:latin typeface="微软雅黑" panose="020B0503020204020204" pitchFamily="34" charset="-122"/>
                  <a:ea typeface="微软雅黑" panose="020B0503020204020204" pitchFamily="34" charset="-122"/>
                </a:rPr>
                <a:t>22.6%</a:t>
              </a:r>
            </a:p>
          </p:txBody>
        </p:sp>
        <p:sp>
          <p:nvSpPr>
            <p:cNvPr id="19" name="文本框 39"/>
            <p:cNvSpPr txBox="1"/>
            <p:nvPr/>
          </p:nvSpPr>
          <p:spPr>
            <a:xfrm>
              <a:off x="7643346" y="3882608"/>
              <a:ext cx="1187291" cy="440573"/>
            </a:xfrm>
            <a:prstGeom prst="rect">
              <a:avLst/>
            </a:prstGeom>
            <a:noFill/>
          </p:spPr>
          <p:txBody>
            <a:bodyPr wrap="square" rtlCol="0">
              <a:spAutoFit/>
            </a:bodyPr>
            <a:lstStyle/>
            <a:p>
              <a:pPr algn="just"/>
              <a:r>
                <a:rPr lang="zh-CN" altLang="zh-CN" sz="728" dirty="0">
                  <a:solidFill>
                    <a:schemeClr val="bg1"/>
                  </a:solidFill>
                  <a:latin typeface="微软雅黑" panose="020B0503020204020204" pitchFamily="34" charset="-122"/>
                  <a:ea typeface="微软雅黑" panose="020B0503020204020204" pitchFamily="34" charset="-122"/>
                </a:rPr>
                <a:t>各科成绩均衡</a:t>
              </a:r>
            </a:p>
            <a:p>
              <a:pPr algn="just"/>
              <a:r>
                <a:rPr lang="zh-CN" altLang="zh-CN" sz="728" dirty="0">
                  <a:solidFill>
                    <a:schemeClr val="bg1"/>
                  </a:solidFill>
                  <a:latin typeface="微软雅黑" panose="020B0503020204020204" pitchFamily="34" charset="-122"/>
                  <a:ea typeface="微软雅黑" panose="020B0503020204020204" pitchFamily="34" charset="-122"/>
                </a:rPr>
                <a:t>看中兴趣</a:t>
              </a:r>
            </a:p>
          </p:txBody>
        </p:sp>
      </p:grpSp>
      <p:sp>
        <p:nvSpPr>
          <p:cNvPr id="20" name="矩形 19"/>
          <p:cNvSpPr/>
          <p:nvPr/>
        </p:nvSpPr>
        <p:spPr>
          <a:xfrm>
            <a:off x="3089740" y="3111480"/>
            <a:ext cx="539546" cy="763373"/>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94">
              <a:solidFill>
                <a:schemeClr val="bg1"/>
              </a:solidFill>
            </a:endParaRPr>
          </a:p>
        </p:txBody>
      </p:sp>
      <p:sp>
        <p:nvSpPr>
          <p:cNvPr id="21" name="文本框 41"/>
          <p:cNvSpPr txBox="1"/>
          <p:nvPr/>
        </p:nvSpPr>
        <p:spPr>
          <a:xfrm>
            <a:off x="2964830" y="3979300"/>
            <a:ext cx="879061" cy="208390"/>
          </a:xfrm>
          <a:prstGeom prst="rect">
            <a:avLst/>
          </a:prstGeom>
          <a:noFill/>
        </p:spPr>
        <p:txBody>
          <a:bodyPr wrap="square" rtlCol="0">
            <a:spAutoFit/>
          </a:bodyPr>
          <a:lstStyle/>
          <a:p>
            <a:r>
              <a:rPr lang="zh-CN" altLang="en-US" sz="754" dirty="0">
                <a:solidFill>
                  <a:schemeClr val="bg1"/>
                </a:solidFill>
                <a:latin typeface="微软雅黑" panose="020B0503020204020204" pitchFamily="34" charset="-122"/>
                <a:ea typeface="微软雅黑" panose="020B0503020204020204" pitchFamily="34" charset="-122"/>
              </a:rPr>
              <a:t>学业维度</a:t>
            </a:r>
          </a:p>
        </p:txBody>
      </p:sp>
      <p:sp>
        <p:nvSpPr>
          <p:cNvPr id="22" name="矩形 21"/>
          <p:cNvSpPr/>
          <p:nvPr/>
        </p:nvSpPr>
        <p:spPr>
          <a:xfrm>
            <a:off x="3691931" y="3111480"/>
            <a:ext cx="742849" cy="763373"/>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94">
              <a:solidFill>
                <a:schemeClr val="bg1"/>
              </a:solidFill>
            </a:endParaRPr>
          </a:p>
        </p:txBody>
      </p:sp>
      <p:sp>
        <p:nvSpPr>
          <p:cNvPr id="23" name="文本框 44"/>
          <p:cNvSpPr txBox="1"/>
          <p:nvPr/>
        </p:nvSpPr>
        <p:spPr>
          <a:xfrm>
            <a:off x="3578016" y="3995861"/>
            <a:ext cx="970679" cy="208390"/>
          </a:xfrm>
          <a:prstGeom prst="rect">
            <a:avLst/>
          </a:prstGeom>
          <a:noFill/>
        </p:spPr>
        <p:txBody>
          <a:bodyPr wrap="square" rtlCol="0">
            <a:spAutoFit/>
          </a:bodyPr>
          <a:lstStyle/>
          <a:p>
            <a:r>
              <a:rPr lang="zh-CN" altLang="en-US" sz="754" dirty="0">
                <a:solidFill>
                  <a:schemeClr val="bg1"/>
                </a:solidFill>
                <a:latin typeface="微软雅黑" panose="020B0503020204020204" pitchFamily="34" charset="-122"/>
                <a:ea typeface="微软雅黑" panose="020B0503020204020204" pitchFamily="34" charset="-122"/>
              </a:rPr>
              <a:t>学科能力维度</a:t>
            </a:r>
          </a:p>
        </p:txBody>
      </p:sp>
      <p:sp>
        <p:nvSpPr>
          <p:cNvPr id="24" name="矩形 23"/>
          <p:cNvSpPr/>
          <p:nvPr/>
        </p:nvSpPr>
        <p:spPr>
          <a:xfrm>
            <a:off x="4518607" y="3111480"/>
            <a:ext cx="530229" cy="763373"/>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94">
              <a:solidFill>
                <a:schemeClr val="bg1"/>
              </a:solidFill>
            </a:endParaRPr>
          </a:p>
        </p:txBody>
      </p:sp>
      <p:sp>
        <p:nvSpPr>
          <p:cNvPr id="25" name="文本框 46"/>
          <p:cNvSpPr txBox="1"/>
          <p:nvPr/>
        </p:nvSpPr>
        <p:spPr>
          <a:xfrm>
            <a:off x="4413450" y="3988633"/>
            <a:ext cx="970679" cy="208390"/>
          </a:xfrm>
          <a:prstGeom prst="rect">
            <a:avLst/>
          </a:prstGeom>
          <a:noFill/>
        </p:spPr>
        <p:txBody>
          <a:bodyPr wrap="square" rtlCol="0">
            <a:spAutoFit/>
          </a:bodyPr>
          <a:lstStyle/>
          <a:p>
            <a:r>
              <a:rPr lang="zh-CN" altLang="en-US" sz="754" dirty="0">
                <a:solidFill>
                  <a:schemeClr val="bg1"/>
                </a:solidFill>
                <a:latin typeface="微软雅黑" panose="020B0503020204020204" pitchFamily="34" charset="-122"/>
                <a:ea typeface="微软雅黑" panose="020B0503020204020204" pitchFamily="34" charset="-122"/>
              </a:rPr>
              <a:t>专业匹配维度</a:t>
            </a:r>
          </a:p>
        </p:txBody>
      </p:sp>
      <p:sp>
        <p:nvSpPr>
          <p:cNvPr id="27" name="文本框 26">
            <a:extLst>
              <a:ext uri="{FF2B5EF4-FFF2-40B4-BE49-F238E27FC236}">
                <a16:creationId xmlns="" xmlns:a16="http://schemas.microsoft.com/office/drawing/2014/main" id="{F5FCF944-B044-489D-AF4E-9845876B4958}"/>
              </a:ext>
            </a:extLst>
          </p:cNvPr>
          <p:cNvSpPr txBox="1"/>
          <p:nvPr/>
        </p:nvSpPr>
        <p:spPr>
          <a:xfrm>
            <a:off x="121919" y="100526"/>
            <a:ext cx="5846384"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选科指导案例</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17848695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a:extLst>
              <a:ext uri="{FF2B5EF4-FFF2-40B4-BE49-F238E27FC236}">
                <a16:creationId xmlns="" xmlns:a16="http://schemas.microsoft.com/office/drawing/2014/main" id="{D5766FAA-195B-4A8C-8088-0BC40B9D6BF0}"/>
              </a:ext>
            </a:extLst>
          </p:cNvPr>
          <p:cNvPicPr>
            <a:picLocks noChangeAspect="1"/>
          </p:cNvPicPr>
          <p:nvPr/>
        </p:nvPicPr>
        <p:blipFill>
          <a:blip r:embed="rId3"/>
          <a:stretch>
            <a:fillRect/>
          </a:stretch>
        </p:blipFill>
        <p:spPr>
          <a:xfrm>
            <a:off x="599535" y="858875"/>
            <a:ext cx="1300084" cy="1706981"/>
          </a:xfrm>
          <a:prstGeom prst="rect">
            <a:avLst/>
          </a:prstGeom>
          <a:ln>
            <a:noFill/>
          </a:ln>
          <a:effectLst>
            <a:outerShdw blurRad="292100" dist="139700" dir="2700000" algn="tl" rotWithShape="0">
              <a:srgbClr val="333333">
                <a:alpha val="65000"/>
              </a:srgbClr>
            </a:outerShdw>
          </a:effectLst>
        </p:spPr>
      </p:pic>
      <p:pic>
        <p:nvPicPr>
          <p:cNvPr id="11" name="图片 10">
            <a:extLst>
              <a:ext uri="{FF2B5EF4-FFF2-40B4-BE49-F238E27FC236}">
                <a16:creationId xmlns="" xmlns:a16="http://schemas.microsoft.com/office/drawing/2014/main" id="{F7F7C64D-F57D-4DF7-82E4-3905B41E94A3}"/>
              </a:ext>
            </a:extLst>
          </p:cNvPr>
          <p:cNvPicPr>
            <a:picLocks noChangeAspect="1"/>
          </p:cNvPicPr>
          <p:nvPr/>
        </p:nvPicPr>
        <p:blipFill>
          <a:blip r:embed="rId4"/>
          <a:stretch>
            <a:fillRect/>
          </a:stretch>
        </p:blipFill>
        <p:spPr>
          <a:xfrm>
            <a:off x="680400" y="3466666"/>
            <a:ext cx="1725288" cy="971968"/>
          </a:xfrm>
          <a:prstGeom prst="rect">
            <a:avLst/>
          </a:prstGeom>
          <a:ln>
            <a:noFill/>
          </a:ln>
          <a:effectLst>
            <a:outerShdw blurRad="292100" dist="139700" dir="2700000" algn="tl" rotWithShape="0">
              <a:srgbClr val="333333">
                <a:alpha val="65000"/>
              </a:srgbClr>
            </a:outerShdw>
          </a:effectLst>
        </p:spPr>
      </p:pic>
      <p:pic>
        <p:nvPicPr>
          <p:cNvPr id="7" name="图片 6">
            <a:extLst>
              <a:ext uri="{FF2B5EF4-FFF2-40B4-BE49-F238E27FC236}">
                <a16:creationId xmlns="" xmlns:a16="http://schemas.microsoft.com/office/drawing/2014/main" id="{027112CA-3E44-4567-85E2-6AB9E8BE23E2}"/>
              </a:ext>
            </a:extLst>
          </p:cNvPr>
          <p:cNvPicPr>
            <a:picLocks noChangeAspect="1"/>
          </p:cNvPicPr>
          <p:nvPr/>
        </p:nvPicPr>
        <p:blipFill>
          <a:blip r:embed="rId5"/>
          <a:stretch>
            <a:fillRect/>
          </a:stretch>
        </p:blipFill>
        <p:spPr>
          <a:xfrm>
            <a:off x="1003777" y="3784386"/>
            <a:ext cx="1648286" cy="930173"/>
          </a:xfrm>
          <a:prstGeom prst="rect">
            <a:avLst/>
          </a:prstGeom>
          <a:ln>
            <a:noFill/>
          </a:ln>
          <a:effectLst>
            <a:outerShdw blurRad="292100" dist="139700" dir="2700000" algn="tl" rotWithShape="0">
              <a:srgbClr val="333333">
                <a:alpha val="65000"/>
              </a:srgbClr>
            </a:outerShdw>
          </a:effectLst>
        </p:spPr>
      </p:pic>
      <p:pic>
        <p:nvPicPr>
          <p:cNvPr id="9" name="图片 8">
            <a:extLst>
              <a:ext uri="{FF2B5EF4-FFF2-40B4-BE49-F238E27FC236}">
                <a16:creationId xmlns="" xmlns:a16="http://schemas.microsoft.com/office/drawing/2014/main" id="{61404901-36B7-4ABE-8E7A-3494FEEC71C0}"/>
              </a:ext>
            </a:extLst>
          </p:cNvPr>
          <p:cNvPicPr>
            <a:picLocks noChangeAspect="1"/>
          </p:cNvPicPr>
          <p:nvPr/>
        </p:nvPicPr>
        <p:blipFill>
          <a:blip r:embed="rId6"/>
          <a:stretch>
            <a:fillRect/>
          </a:stretch>
        </p:blipFill>
        <p:spPr>
          <a:xfrm>
            <a:off x="6698559" y="3351491"/>
            <a:ext cx="1570767" cy="1087143"/>
          </a:xfrm>
          <a:prstGeom prst="rect">
            <a:avLst/>
          </a:prstGeom>
          <a:ln>
            <a:noFill/>
          </a:ln>
          <a:effectLst>
            <a:outerShdw blurRad="292100" dist="139700" dir="2700000" algn="tl" rotWithShape="0">
              <a:srgbClr val="333333">
                <a:alpha val="65000"/>
              </a:srgbClr>
            </a:outerShdw>
          </a:effectLst>
        </p:spPr>
      </p:pic>
      <p:pic>
        <p:nvPicPr>
          <p:cNvPr id="12" name="图片 11">
            <a:extLst>
              <a:ext uri="{FF2B5EF4-FFF2-40B4-BE49-F238E27FC236}">
                <a16:creationId xmlns="" xmlns:a16="http://schemas.microsoft.com/office/drawing/2014/main" id="{2D12AD6F-2978-4F49-B7BF-71118B6147B4}"/>
              </a:ext>
            </a:extLst>
          </p:cNvPr>
          <p:cNvPicPr>
            <a:picLocks noChangeAspect="1"/>
          </p:cNvPicPr>
          <p:nvPr/>
        </p:nvPicPr>
        <p:blipFill>
          <a:blip r:embed="rId7"/>
          <a:stretch>
            <a:fillRect/>
          </a:stretch>
        </p:blipFill>
        <p:spPr>
          <a:xfrm>
            <a:off x="7081993" y="3572592"/>
            <a:ext cx="1605317" cy="1112666"/>
          </a:xfrm>
          <a:prstGeom prst="rect">
            <a:avLst/>
          </a:prstGeom>
          <a:ln>
            <a:noFill/>
          </a:ln>
          <a:effectLst>
            <a:outerShdw blurRad="292100" dist="139700" dir="2700000" algn="tl" rotWithShape="0">
              <a:srgbClr val="333333">
                <a:alpha val="65000"/>
              </a:srgbClr>
            </a:outerShdw>
          </a:effectLst>
        </p:spPr>
      </p:pic>
      <p:pic>
        <p:nvPicPr>
          <p:cNvPr id="15" name="图片 14">
            <a:extLst>
              <a:ext uri="{FF2B5EF4-FFF2-40B4-BE49-F238E27FC236}">
                <a16:creationId xmlns="" xmlns:a16="http://schemas.microsoft.com/office/drawing/2014/main" id="{B0896F55-27CA-4F65-8D04-07B863F8ED4B}"/>
              </a:ext>
            </a:extLst>
          </p:cNvPr>
          <p:cNvPicPr>
            <a:picLocks noChangeAspect="1"/>
          </p:cNvPicPr>
          <p:nvPr/>
        </p:nvPicPr>
        <p:blipFill>
          <a:blip r:embed="rId8"/>
          <a:stretch>
            <a:fillRect/>
          </a:stretch>
        </p:blipFill>
        <p:spPr>
          <a:xfrm>
            <a:off x="3614137" y="3377432"/>
            <a:ext cx="1700813" cy="1219017"/>
          </a:xfrm>
          <a:prstGeom prst="rect">
            <a:avLst/>
          </a:prstGeom>
          <a:ln>
            <a:noFill/>
          </a:ln>
          <a:effectLst>
            <a:outerShdw blurRad="292100" dist="139700" dir="2700000" algn="tl" rotWithShape="0">
              <a:srgbClr val="333333">
                <a:alpha val="65000"/>
              </a:srgbClr>
            </a:outerShdw>
          </a:effectLst>
        </p:spPr>
      </p:pic>
      <p:pic>
        <p:nvPicPr>
          <p:cNvPr id="13" name="图片 12">
            <a:extLst>
              <a:ext uri="{FF2B5EF4-FFF2-40B4-BE49-F238E27FC236}">
                <a16:creationId xmlns="" xmlns:a16="http://schemas.microsoft.com/office/drawing/2014/main" id="{E242E5BB-42A8-49DE-B632-44F77EF526F6}"/>
              </a:ext>
            </a:extLst>
          </p:cNvPr>
          <p:cNvPicPr>
            <a:picLocks noChangeAspect="1"/>
          </p:cNvPicPr>
          <p:nvPr/>
        </p:nvPicPr>
        <p:blipFill>
          <a:blip r:embed="rId9"/>
          <a:stretch>
            <a:fillRect/>
          </a:stretch>
        </p:blipFill>
        <p:spPr>
          <a:xfrm>
            <a:off x="4064217" y="3623706"/>
            <a:ext cx="1672267" cy="1137752"/>
          </a:xfrm>
          <a:prstGeom prst="rect">
            <a:avLst/>
          </a:prstGeom>
          <a:ln>
            <a:noFill/>
          </a:ln>
          <a:effectLst>
            <a:outerShdw blurRad="292100" dist="139700" dir="2700000" algn="tl" rotWithShape="0">
              <a:srgbClr val="333333">
                <a:alpha val="65000"/>
              </a:srgbClr>
            </a:outerShdw>
          </a:effectLst>
        </p:spPr>
      </p:pic>
      <p:pic>
        <p:nvPicPr>
          <p:cNvPr id="19" name="图片 18">
            <a:extLst>
              <a:ext uri="{FF2B5EF4-FFF2-40B4-BE49-F238E27FC236}">
                <a16:creationId xmlns="" xmlns:a16="http://schemas.microsoft.com/office/drawing/2014/main" id="{0D430DF2-4F97-4444-AAE8-9BACF00F0EEA}"/>
              </a:ext>
            </a:extLst>
          </p:cNvPr>
          <p:cNvPicPr>
            <a:picLocks noChangeAspect="1"/>
          </p:cNvPicPr>
          <p:nvPr/>
        </p:nvPicPr>
        <p:blipFill>
          <a:blip r:embed="rId3"/>
          <a:stretch>
            <a:fillRect/>
          </a:stretch>
        </p:blipFill>
        <p:spPr>
          <a:xfrm>
            <a:off x="856710" y="1056641"/>
            <a:ext cx="1300084" cy="1706981"/>
          </a:xfrm>
          <a:prstGeom prst="rect">
            <a:avLst/>
          </a:prstGeom>
          <a:ln>
            <a:noFill/>
          </a:ln>
          <a:effectLst>
            <a:outerShdw blurRad="292100" dist="139700" dir="2700000" algn="tl" rotWithShape="0">
              <a:srgbClr val="333333">
                <a:alpha val="65000"/>
              </a:srgbClr>
            </a:outerShdw>
          </a:effectLst>
        </p:spPr>
      </p:pic>
      <p:pic>
        <p:nvPicPr>
          <p:cNvPr id="37" name="图片 36">
            <a:extLst>
              <a:ext uri="{FF2B5EF4-FFF2-40B4-BE49-F238E27FC236}">
                <a16:creationId xmlns="" xmlns:a16="http://schemas.microsoft.com/office/drawing/2014/main" id="{7E7D9F33-3E14-4397-8B35-94E28783AB21}"/>
              </a:ext>
            </a:extLst>
          </p:cNvPr>
          <p:cNvPicPr>
            <a:picLocks noChangeAspect="1"/>
          </p:cNvPicPr>
          <p:nvPr/>
        </p:nvPicPr>
        <p:blipFill>
          <a:blip r:embed="rId3"/>
          <a:stretch>
            <a:fillRect/>
          </a:stretch>
        </p:blipFill>
        <p:spPr>
          <a:xfrm>
            <a:off x="1125329" y="1254312"/>
            <a:ext cx="1300084" cy="1706981"/>
          </a:xfrm>
          <a:prstGeom prst="rect">
            <a:avLst/>
          </a:prstGeom>
          <a:ln>
            <a:noFill/>
          </a:ln>
          <a:effectLst>
            <a:outerShdw blurRad="292100" dist="139700" dir="2700000" algn="tl" rotWithShape="0">
              <a:srgbClr val="333333">
                <a:alpha val="65000"/>
              </a:srgbClr>
            </a:outerShdw>
          </a:effectLst>
        </p:spPr>
      </p:pic>
      <p:pic>
        <p:nvPicPr>
          <p:cNvPr id="20" name="图片 19">
            <a:extLst>
              <a:ext uri="{FF2B5EF4-FFF2-40B4-BE49-F238E27FC236}">
                <a16:creationId xmlns="" xmlns:a16="http://schemas.microsoft.com/office/drawing/2014/main" id="{75735DE9-6726-411C-AD91-3E98E6E980CF}"/>
              </a:ext>
            </a:extLst>
          </p:cNvPr>
          <p:cNvPicPr>
            <a:picLocks noChangeAspect="1"/>
          </p:cNvPicPr>
          <p:nvPr/>
        </p:nvPicPr>
        <p:blipFill>
          <a:blip r:embed="rId10"/>
          <a:stretch>
            <a:fillRect/>
          </a:stretch>
        </p:blipFill>
        <p:spPr>
          <a:xfrm>
            <a:off x="2944331" y="963024"/>
            <a:ext cx="1288059" cy="1789701"/>
          </a:xfrm>
          <a:prstGeom prst="rect">
            <a:avLst/>
          </a:prstGeom>
          <a:ln>
            <a:noFill/>
          </a:ln>
          <a:effectLst>
            <a:outerShdw blurRad="292100" dist="139700" dir="2700000" algn="tl" rotWithShape="0">
              <a:srgbClr val="333333">
                <a:alpha val="65000"/>
              </a:srgbClr>
            </a:outerShdw>
          </a:effectLst>
        </p:spPr>
      </p:pic>
      <p:pic>
        <p:nvPicPr>
          <p:cNvPr id="21" name="图片 20">
            <a:extLst>
              <a:ext uri="{FF2B5EF4-FFF2-40B4-BE49-F238E27FC236}">
                <a16:creationId xmlns="" xmlns:a16="http://schemas.microsoft.com/office/drawing/2014/main" id="{79E54C00-4A36-4CFE-B30B-253EF8CAE3E5}"/>
              </a:ext>
            </a:extLst>
          </p:cNvPr>
          <p:cNvPicPr>
            <a:picLocks noChangeAspect="1"/>
          </p:cNvPicPr>
          <p:nvPr/>
        </p:nvPicPr>
        <p:blipFill>
          <a:blip r:embed="rId11"/>
          <a:stretch>
            <a:fillRect/>
          </a:stretch>
        </p:blipFill>
        <p:spPr>
          <a:xfrm>
            <a:off x="3206670" y="1213251"/>
            <a:ext cx="1275289" cy="1784470"/>
          </a:xfrm>
          <a:prstGeom prst="rect">
            <a:avLst/>
          </a:prstGeom>
          <a:ln>
            <a:noFill/>
          </a:ln>
          <a:effectLst>
            <a:outerShdw blurRad="292100" dist="139700" dir="2700000" algn="tl" rotWithShape="0">
              <a:srgbClr val="333333">
                <a:alpha val="65000"/>
              </a:srgbClr>
            </a:outerShdw>
          </a:effectLst>
        </p:spPr>
      </p:pic>
      <p:pic>
        <p:nvPicPr>
          <p:cNvPr id="23" name="图片 22">
            <a:extLst>
              <a:ext uri="{FF2B5EF4-FFF2-40B4-BE49-F238E27FC236}">
                <a16:creationId xmlns="" xmlns:a16="http://schemas.microsoft.com/office/drawing/2014/main" id="{8BD6E6E2-9249-4C3D-A81F-AB5675B5A535}"/>
              </a:ext>
            </a:extLst>
          </p:cNvPr>
          <p:cNvPicPr>
            <a:picLocks noChangeAspect="1"/>
          </p:cNvPicPr>
          <p:nvPr/>
        </p:nvPicPr>
        <p:blipFill>
          <a:blip r:embed="rId12"/>
          <a:stretch>
            <a:fillRect/>
          </a:stretch>
        </p:blipFill>
        <p:spPr>
          <a:xfrm>
            <a:off x="5208148" y="924516"/>
            <a:ext cx="1145027" cy="1715876"/>
          </a:xfrm>
          <a:prstGeom prst="rect">
            <a:avLst/>
          </a:prstGeom>
        </p:spPr>
      </p:pic>
      <p:pic>
        <p:nvPicPr>
          <p:cNvPr id="22" name="图片 21">
            <a:extLst>
              <a:ext uri="{FF2B5EF4-FFF2-40B4-BE49-F238E27FC236}">
                <a16:creationId xmlns="" xmlns:a16="http://schemas.microsoft.com/office/drawing/2014/main" id="{22564AC7-0B6C-4368-9C6C-743C5C83695F}"/>
              </a:ext>
            </a:extLst>
          </p:cNvPr>
          <p:cNvPicPr>
            <a:picLocks noChangeAspect="1"/>
          </p:cNvPicPr>
          <p:nvPr/>
        </p:nvPicPr>
        <p:blipFill>
          <a:blip r:embed="rId13"/>
          <a:stretch>
            <a:fillRect/>
          </a:stretch>
        </p:blipFill>
        <p:spPr>
          <a:xfrm>
            <a:off x="5457717" y="1232936"/>
            <a:ext cx="1152634" cy="1727358"/>
          </a:xfrm>
          <a:prstGeom prst="rect">
            <a:avLst/>
          </a:prstGeom>
        </p:spPr>
      </p:pic>
      <p:pic>
        <p:nvPicPr>
          <p:cNvPr id="24" name="图片 23">
            <a:extLst>
              <a:ext uri="{FF2B5EF4-FFF2-40B4-BE49-F238E27FC236}">
                <a16:creationId xmlns="" xmlns:a16="http://schemas.microsoft.com/office/drawing/2014/main" id="{6491CC85-62EE-4CB8-AF16-821C7ABEECF6}"/>
              </a:ext>
            </a:extLst>
          </p:cNvPr>
          <p:cNvPicPr>
            <a:picLocks noChangeAspect="1"/>
          </p:cNvPicPr>
          <p:nvPr/>
        </p:nvPicPr>
        <p:blipFill>
          <a:blip r:embed="rId14"/>
          <a:stretch>
            <a:fillRect/>
          </a:stretch>
        </p:blipFill>
        <p:spPr>
          <a:xfrm>
            <a:off x="7081191" y="1006572"/>
            <a:ext cx="1797407" cy="1165129"/>
          </a:xfrm>
          <a:prstGeom prst="rect">
            <a:avLst/>
          </a:prstGeom>
        </p:spPr>
      </p:pic>
      <p:pic>
        <p:nvPicPr>
          <p:cNvPr id="26" name="图片 25">
            <a:extLst>
              <a:ext uri="{FF2B5EF4-FFF2-40B4-BE49-F238E27FC236}">
                <a16:creationId xmlns="" xmlns:a16="http://schemas.microsoft.com/office/drawing/2014/main" id="{D0DFC485-E3B8-457E-86D9-1B022F2F4C4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38366" y="1479047"/>
            <a:ext cx="1672284" cy="1254213"/>
          </a:xfrm>
          <a:prstGeom prst="rect">
            <a:avLst/>
          </a:prstGeom>
        </p:spPr>
      </p:pic>
      <p:sp>
        <p:nvSpPr>
          <p:cNvPr id="27" name="文本框 26">
            <a:extLst>
              <a:ext uri="{FF2B5EF4-FFF2-40B4-BE49-F238E27FC236}">
                <a16:creationId xmlns="" xmlns:a16="http://schemas.microsoft.com/office/drawing/2014/main" id="{A191C911-3FE0-46CD-B5D8-A700B14E1117}"/>
              </a:ext>
            </a:extLst>
          </p:cNvPr>
          <p:cNvSpPr txBox="1"/>
          <p:nvPr/>
        </p:nvSpPr>
        <p:spPr>
          <a:xfrm>
            <a:off x="1278482" y="2963640"/>
            <a:ext cx="1537559"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课程教材</a:t>
            </a:r>
          </a:p>
        </p:txBody>
      </p:sp>
      <p:sp>
        <p:nvSpPr>
          <p:cNvPr id="49" name="文本框 48">
            <a:extLst>
              <a:ext uri="{FF2B5EF4-FFF2-40B4-BE49-F238E27FC236}">
                <a16:creationId xmlns="" xmlns:a16="http://schemas.microsoft.com/office/drawing/2014/main" id="{8214AFC8-3F91-41FB-8175-ECB7281191DB}"/>
              </a:ext>
            </a:extLst>
          </p:cNvPr>
          <p:cNvSpPr txBox="1"/>
          <p:nvPr/>
        </p:nvSpPr>
        <p:spPr>
          <a:xfrm>
            <a:off x="3463611" y="3014684"/>
            <a:ext cx="1537559"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课程教案</a:t>
            </a:r>
          </a:p>
        </p:txBody>
      </p:sp>
      <p:sp>
        <p:nvSpPr>
          <p:cNvPr id="50" name="文本框 49">
            <a:extLst>
              <a:ext uri="{FF2B5EF4-FFF2-40B4-BE49-F238E27FC236}">
                <a16:creationId xmlns="" xmlns:a16="http://schemas.microsoft.com/office/drawing/2014/main" id="{BDDCFA3B-D266-4E47-8DF7-3C0A67259868}"/>
              </a:ext>
            </a:extLst>
          </p:cNvPr>
          <p:cNvSpPr txBox="1"/>
          <p:nvPr/>
        </p:nvSpPr>
        <p:spPr>
          <a:xfrm>
            <a:off x="5679521" y="3007133"/>
            <a:ext cx="1537559"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素材库</a:t>
            </a:r>
          </a:p>
        </p:txBody>
      </p:sp>
      <p:sp>
        <p:nvSpPr>
          <p:cNvPr id="52" name="文本框 51">
            <a:extLst>
              <a:ext uri="{FF2B5EF4-FFF2-40B4-BE49-F238E27FC236}">
                <a16:creationId xmlns="" xmlns:a16="http://schemas.microsoft.com/office/drawing/2014/main" id="{ED9EDB48-1D0E-4D30-A7E0-1D656101B5B3}"/>
              </a:ext>
            </a:extLst>
          </p:cNvPr>
          <p:cNvSpPr txBox="1"/>
          <p:nvPr/>
        </p:nvSpPr>
        <p:spPr>
          <a:xfrm>
            <a:off x="1260996" y="4733029"/>
            <a:ext cx="1537559" cy="300082"/>
          </a:xfrm>
          <a:prstGeom prst="rect">
            <a:avLst/>
          </a:prstGeom>
          <a:noFill/>
        </p:spPr>
        <p:txBody>
          <a:bodyPr wrap="square" rtlCol="0">
            <a:spAutoFit/>
          </a:bodyPr>
          <a:lstStyle/>
          <a:p>
            <a:r>
              <a:rPr lang="en-US" altLang="zh-CN" sz="1350" dirty="0">
                <a:solidFill>
                  <a:schemeClr val="accent6">
                    <a:lumMod val="20000"/>
                    <a:lumOff val="80000"/>
                  </a:schemeClr>
                </a:solidFill>
                <a:latin typeface="微软雅黑" pitchFamily="34" charset="-122"/>
                <a:ea typeface="微软雅黑" pitchFamily="34" charset="-122"/>
              </a:rPr>
              <a:t>PPT</a:t>
            </a:r>
            <a:r>
              <a:rPr lang="zh-CN" altLang="en-US" sz="1350" dirty="0">
                <a:solidFill>
                  <a:schemeClr val="accent6">
                    <a:lumMod val="20000"/>
                    <a:lumOff val="80000"/>
                  </a:schemeClr>
                </a:solidFill>
                <a:latin typeface="微软雅黑" pitchFamily="34" charset="-122"/>
                <a:ea typeface="微软雅黑" pitchFamily="34" charset="-122"/>
              </a:rPr>
              <a:t>课件</a:t>
            </a:r>
          </a:p>
        </p:txBody>
      </p:sp>
      <p:sp>
        <p:nvSpPr>
          <p:cNvPr id="53" name="文本框 52">
            <a:extLst>
              <a:ext uri="{FF2B5EF4-FFF2-40B4-BE49-F238E27FC236}">
                <a16:creationId xmlns="" xmlns:a16="http://schemas.microsoft.com/office/drawing/2014/main" id="{42C0D5D8-BF4C-4135-80A8-5A646A6C0429}"/>
              </a:ext>
            </a:extLst>
          </p:cNvPr>
          <p:cNvSpPr txBox="1"/>
          <p:nvPr/>
        </p:nvSpPr>
        <p:spPr>
          <a:xfrm>
            <a:off x="7586108" y="2815861"/>
            <a:ext cx="1537559"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学生课堂作业</a:t>
            </a:r>
          </a:p>
        </p:txBody>
      </p:sp>
      <p:sp>
        <p:nvSpPr>
          <p:cNvPr id="54" name="文本框 53">
            <a:extLst>
              <a:ext uri="{FF2B5EF4-FFF2-40B4-BE49-F238E27FC236}">
                <a16:creationId xmlns="" xmlns:a16="http://schemas.microsoft.com/office/drawing/2014/main" id="{9433B0DC-FE73-40B3-8EC8-08C6618F5FAB}"/>
              </a:ext>
            </a:extLst>
          </p:cNvPr>
          <p:cNvSpPr txBox="1"/>
          <p:nvPr/>
        </p:nvSpPr>
        <p:spPr>
          <a:xfrm>
            <a:off x="4191000" y="4761457"/>
            <a:ext cx="2324100"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课堂导入微视频</a:t>
            </a:r>
          </a:p>
        </p:txBody>
      </p:sp>
      <p:sp>
        <p:nvSpPr>
          <p:cNvPr id="55" name="文本框 54">
            <a:extLst>
              <a:ext uri="{FF2B5EF4-FFF2-40B4-BE49-F238E27FC236}">
                <a16:creationId xmlns="" xmlns:a16="http://schemas.microsoft.com/office/drawing/2014/main" id="{8CF56613-1530-46A1-BE49-11D9E4F264E0}"/>
              </a:ext>
            </a:extLst>
          </p:cNvPr>
          <p:cNvSpPr txBox="1"/>
          <p:nvPr/>
        </p:nvSpPr>
        <p:spPr>
          <a:xfrm>
            <a:off x="7192837" y="4733029"/>
            <a:ext cx="2324100" cy="300082"/>
          </a:xfrm>
          <a:prstGeom prst="rect">
            <a:avLst/>
          </a:prstGeom>
          <a:noFill/>
        </p:spPr>
        <p:txBody>
          <a:bodyPr wrap="square" rtlCol="0">
            <a:spAutoFit/>
          </a:bodyPr>
          <a:lstStyle/>
          <a:p>
            <a:r>
              <a:rPr lang="zh-CN" altLang="en-US" sz="1350" dirty="0">
                <a:solidFill>
                  <a:schemeClr val="accent6">
                    <a:lumMod val="20000"/>
                    <a:lumOff val="80000"/>
                  </a:schemeClr>
                </a:solidFill>
                <a:latin typeface="微软雅黑" pitchFamily="34" charset="-122"/>
                <a:ea typeface="微软雅黑" pitchFamily="34" charset="-122"/>
              </a:rPr>
              <a:t>课堂指导工具表</a:t>
            </a:r>
          </a:p>
        </p:txBody>
      </p:sp>
      <p:sp>
        <p:nvSpPr>
          <p:cNvPr id="28" name="文本框 27">
            <a:extLst>
              <a:ext uri="{FF2B5EF4-FFF2-40B4-BE49-F238E27FC236}">
                <a16:creationId xmlns="" xmlns:a16="http://schemas.microsoft.com/office/drawing/2014/main" id="{F5FCF944-B044-489D-AF4E-9845876B4958}"/>
              </a:ext>
            </a:extLst>
          </p:cNvPr>
          <p:cNvSpPr txBox="1"/>
          <p:nvPr/>
        </p:nvSpPr>
        <p:spPr>
          <a:xfrm>
            <a:off x="121919" y="100526"/>
            <a:ext cx="5846384"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生涯规划课程资源</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2472181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42461" y="743121"/>
            <a:ext cx="8495620" cy="3602257"/>
            <a:chOff x="384628" y="1250407"/>
            <a:chExt cx="11470493" cy="4863642"/>
          </a:xfrm>
        </p:grpSpPr>
        <p:sp>
          <p:nvSpPr>
            <p:cNvPr id="3" name="标题 1"/>
            <p:cNvSpPr txBox="1">
              <a:spLocks/>
            </p:cNvSpPr>
            <p:nvPr/>
          </p:nvSpPr>
          <p:spPr>
            <a:xfrm>
              <a:off x="6839657" y="1368384"/>
              <a:ext cx="4386030" cy="770758"/>
            </a:xfrm>
            <a:prstGeom prst="rect">
              <a:avLst/>
            </a:prstGeom>
          </p:spPr>
          <p:txBody>
            <a:bodyPr wrap="square">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423113">
                <a:lnSpc>
                  <a:spcPct val="150000"/>
                </a:lnSpc>
                <a:spcBef>
                  <a:spcPct val="20000"/>
                </a:spcBef>
              </a:pPr>
              <a:r>
                <a:rPr lang="zh-CN" altLang="en-US" sz="2073" dirty="0">
                  <a:solidFill>
                    <a:schemeClr val="accent1"/>
                  </a:solidFill>
                  <a:latin typeface="微软雅黑"/>
                  <a:ea typeface="微软雅黑"/>
                  <a:cs typeface="微软雅黑"/>
                </a:rPr>
                <a:t>教育系统领导关怀</a:t>
              </a:r>
            </a:p>
          </p:txBody>
        </p:sp>
        <p:sp>
          <p:nvSpPr>
            <p:cNvPr id="4" name="Rectangle 5"/>
            <p:cNvSpPr>
              <a:spLocks noChangeArrowheads="1"/>
            </p:cNvSpPr>
            <p:nvPr/>
          </p:nvSpPr>
          <p:spPr bwMode="auto">
            <a:xfrm rot="10800000" flipV="1">
              <a:off x="6210226" y="1963346"/>
              <a:ext cx="5644895" cy="833966"/>
            </a:xfrm>
            <a:prstGeom prst="rect">
              <a:avLst/>
            </a:prstGeom>
            <a:noFill/>
            <a:ln w="19050" algn="ctr">
              <a:noFill/>
              <a:miter lim="800000"/>
              <a:headEnd/>
              <a:tailEnd/>
            </a:ln>
          </p:spPr>
          <p:txBody>
            <a:bodyPr wrap="square" lIns="142184" tIns="71092" rIns="142184" bIns="71092">
              <a:spAutoFit/>
            </a:bodyPr>
            <a:lstStyle/>
            <a:p>
              <a:pPr algn="l">
                <a:lnSpc>
                  <a:spcPct val="130000"/>
                </a:lnSpc>
                <a:spcBef>
                  <a:spcPct val="50000"/>
                </a:spcBef>
              </a:pPr>
              <a:r>
                <a:rPr lang="zh-CN" altLang="en-US" sz="1185" dirty="0">
                  <a:solidFill>
                    <a:schemeClr val="bg1">
                      <a:lumMod val="85000"/>
                    </a:schemeClr>
                  </a:solidFill>
                  <a:latin typeface="微软雅黑" pitchFamily="34" charset="-122"/>
                  <a:ea typeface="微软雅黑" pitchFamily="34" charset="-122"/>
                </a:rPr>
                <a:t>近年来，分管教育的刘延东副总理、教育部袁贵仁、李卫红、鲁昕、杜占元、刘利民等领导同志亲临公司考察指导</a:t>
              </a:r>
            </a:p>
          </p:txBody>
        </p:sp>
        <p:grpSp>
          <p:nvGrpSpPr>
            <p:cNvPr id="5" name="组合 4"/>
            <p:cNvGrpSpPr/>
            <p:nvPr/>
          </p:nvGrpSpPr>
          <p:grpSpPr>
            <a:xfrm>
              <a:off x="384628" y="2855389"/>
              <a:ext cx="11470493" cy="3258660"/>
              <a:chOff x="384628" y="2855389"/>
              <a:chExt cx="11470493" cy="3258660"/>
            </a:xfrm>
            <a:blipFill dpi="0" rotWithShape="1">
              <a:blip r:embed="rId2">
                <a:extLst>
                  <a:ext uri="{28A0092B-C50C-407E-A947-70E740481C1C}">
                    <a14:useLocalDpi xmlns:a14="http://schemas.microsoft.com/office/drawing/2010/main" val="0"/>
                  </a:ext>
                </a:extLst>
              </a:blip>
              <a:srcRect/>
              <a:stretch>
                <a:fillRect/>
              </a:stretch>
            </a:blipFill>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1057" y="2855395"/>
                <a:ext cx="1800000" cy="1408893"/>
              </a:xfrm>
              <a:prstGeom prst="rect">
                <a:avLst/>
              </a:prstGeom>
              <a:grpFill/>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5121" y="4667402"/>
                <a:ext cx="1800000" cy="1445697"/>
              </a:xfrm>
              <a:prstGeom prst="rect">
                <a:avLst/>
              </a:prstGeom>
              <a:grpFill/>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0225" y="4667403"/>
                <a:ext cx="1800000" cy="1446646"/>
              </a:xfrm>
              <a:prstGeom prst="rect">
                <a:avLst/>
              </a:prstGeom>
              <a:grpFill/>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32673" y="4653674"/>
                <a:ext cx="1800000" cy="1459425"/>
              </a:xfrm>
              <a:prstGeom prst="rect">
                <a:avLst/>
              </a:prstGeom>
              <a:grpFill/>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32673" y="2855389"/>
                <a:ext cx="1800000" cy="1356581"/>
              </a:xfrm>
              <a:prstGeom prst="rect">
                <a:avLst/>
              </a:prstGeom>
              <a:grpFill/>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55121" y="2855391"/>
                <a:ext cx="1800000" cy="1356580"/>
              </a:xfrm>
              <a:prstGeom prst="rect">
                <a:avLst/>
              </a:prstGeom>
              <a:grpFill/>
            </p:spPr>
          </p:pic>
          <p:pic>
            <p:nvPicPr>
              <p:cNvPr id="14" name="图片 11" descr="2、总理李克强.jpg"/>
              <p:cNvPicPr>
                <a:picLocks noChangeAspect="1"/>
              </p:cNvPicPr>
              <p:nvPr/>
            </p:nvPicPr>
            <p:blipFill>
              <a:blip r:embed="rId9"/>
              <a:srcRect/>
              <a:stretch>
                <a:fillRect/>
              </a:stretch>
            </p:blipFill>
            <p:spPr bwMode="auto">
              <a:xfrm>
                <a:off x="2276521" y="2855389"/>
                <a:ext cx="1800000" cy="1424578"/>
              </a:xfrm>
              <a:prstGeom prst="rect">
                <a:avLst/>
              </a:prstGeom>
              <a:grpFill/>
              <a:ln w="9525">
                <a:noFill/>
                <a:miter lim="800000"/>
                <a:headEnd/>
                <a:tailEnd/>
              </a:ln>
            </p:spPr>
          </p:pic>
          <p:pic>
            <p:nvPicPr>
              <p:cNvPr id="15" name="图片 12" descr="3、人大委员长张德江参观讯飞.jpg"/>
              <p:cNvPicPr>
                <a:picLocks noChangeAspect="1"/>
              </p:cNvPicPr>
              <p:nvPr/>
            </p:nvPicPr>
            <p:blipFill>
              <a:blip r:embed="rId10"/>
              <a:srcRect/>
              <a:stretch>
                <a:fillRect/>
              </a:stretch>
            </p:blipFill>
            <p:spPr bwMode="auto">
              <a:xfrm>
                <a:off x="4200602" y="2855395"/>
                <a:ext cx="1800000" cy="1424572"/>
              </a:xfrm>
              <a:prstGeom prst="rect">
                <a:avLst/>
              </a:prstGeom>
              <a:grpFill/>
              <a:ln w="9525">
                <a:noFill/>
                <a:miter lim="800000"/>
                <a:headEnd/>
                <a:tailEnd/>
              </a:ln>
            </p:spPr>
          </p:pic>
          <p:pic>
            <p:nvPicPr>
              <p:cNvPr id="16" name="图片 13" descr="4、俞正声政协主席.jpg"/>
              <p:cNvPicPr>
                <a:picLocks noChangeAspect="1"/>
              </p:cNvPicPr>
              <p:nvPr/>
            </p:nvPicPr>
            <p:blipFill>
              <a:blip r:embed="rId11"/>
              <a:srcRect/>
              <a:stretch>
                <a:fillRect/>
              </a:stretch>
            </p:blipFill>
            <p:spPr bwMode="auto">
              <a:xfrm>
                <a:off x="384630" y="4654638"/>
                <a:ext cx="1800000" cy="1458464"/>
              </a:xfrm>
              <a:prstGeom prst="rect">
                <a:avLst/>
              </a:prstGeom>
              <a:grpFill/>
              <a:ln w="9525">
                <a:noFill/>
                <a:miter lim="800000"/>
                <a:headEnd/>
                <a:tailEnd/>
              </a:ln>
            </p:spPr>
          </p:pic>
          <p:pic>
            <p:nvPicPr>
              <p:cNvPr id="17" name="图片 14" descr="5、副主席长刘云.jpg"/>
              <p:cNvPicPr>
                <a:picLocks noChangeAspect="1"/>
              </p:cNvPicPr>
              <p:nvPr/>
            </p:nvPicPr>
            <p:blipFill>
              <a:blip r:embed="rId12"/>
              <a:srcRect/>
              <a:stretch>
                <a:fillRect/>
              </a:stretch>
            </p:blipFill>
            <p:spPr bwMode="auto">
              <a:xfrm>
                <a:off x="2276521" y="4667405"/>
                <a:ext cx="1800000" cy="1446643"/>
              </a:xfrm>
              <a:prstGeom prst="rect">
                <a:avLst/>
              </a:prstGeom>
              <a:grpFill/>
              <a:ln w="9525">
                <a:noFill/>
                <a:miter lim="800000"/>
                <a:headEnd/>
                <a:tailEnd/>
              </a:ln>
            </p:spPr>
          </p:pic>
          <p:pic>
            <p:nvPicPr>
              <p:cNvPr id="18" name="图片 17" descr="6、张高丽副总理.jpg"/>
              <p:cNvPicPr>
                <a:picLocks noChangeAspect="1"/>
              </p:cNvPicPr>
              <p:nvPr/>
            </p:nvPicPr>
            <p:blipFill>
              <a:blip r:embed="rId13"/>
              <a:srcRect/>
              <a:stretch>
                <a:fillRect/>
              </a:stretch>
            </p:blipFill>
            <p:spPr bwMode="auto">
              <a:xfrm>
                <a:off x="4200602" y="4667405"/>
                <a:ext cx="1800000" cy="1445694"/>
              </a:xfrm>
              <a:prstGeom prst="rect">
                <a:avLst/>
              </a:prstGeom>
              <a:grpFill/>
              <a:ln w="9525">
                <a:noFill/>
                <a:miter lim="800000"/>
                <a:headEnd/>
                <a:tailEnd/>
              </a:ln>
            </p:spPr>
          </p:pic>
          <p:pic>
            <p:nvPicPr>
              <p:cNvPr id="19" name="图片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4628" y="2855395"/>
                <a:ext cx="1800000" cy="1408893"/>
              </a:xfrm>
              <a:prstGeom prst="rect">
                <a:avLst/>
              </a:prstGeom>
              <a:grpFill/>
            </p:spPr>
          </p:pic>
        </p:grpSp>
        <p:sp>
          <p:nvSpPr>
            <p:cNvPr id="6" name="矩形 5"/>
            <p:cNvSpPr/>
            <p:nvPr/>
          </p:nvSpPr>
          <p:spPr>
            <a:xfrm>
              <a:off x="504689" y="2029724"/>
              <a:ext cx="5568570" cy="764783"/>
            </a:xfrm>
            <a:prstGeom prst="rect">
              <a:avLst/>
            </a:prstGeom>
          </p:spPr>
          <p:txBody>
            <a:bodyPr>
              <a:spAutoFit/>
            </a:bodyPr>
            <a:lstStyle/>
            <a:p>
              <a:pPr>
                <a:lnSpc>
                  <a:spcPct val="130000"/>
                </a:lnSpc>
                <a:spcBef>
                  <a:spcPct val="50000"/>
                </a:spcBef>
              </a:pPr>
              <a:r>
                <a:rPr lang="zh-CN" altLang="en-US" sz="1185" dirty="0">
                  <a:solidFill>
                    <a:schemeClr val="bg1">
                      <a:lumMod val="85000"/>
                    </a:schemeClr>
                  </a:solidFill>
                  <a:latin typeface="微软雅黑" pitchFamily="34" charset="-122"/>
                  <a:ea typeface="微软雅黑" pitchFamily="34" charset="-122"/>
                </a:rPr>
                <a:t>习近平、李克强、张德江、俞正声、刘云山、张高丽等多位领导同志亲临科大讯飞视察指导</a:t>
              </a:r>
            </a:p>
          </p:txBody>
        </p:sp>
        <p:sp>
          <p:nvSpPr>
            <p:cNvPr id="7" name="标题 1"/>
            <p:cNvSpPr txBox="1">
              <a:spLocks/>
            </p:cNvSpPr>
            <p:nvPr/>
          </p:nvSpPr>
          <p:spPr bwMode="auto">
            <a:xfrm>
              <a:off x="1446734" y="1250407"/>
              <a:ext cx="3159304" cy="978492"/>
            </a:xfrm>
            <a:prstGeom prst="rect">
              <a:avLst/>
            </a:prstGeom>
            <a:noFill/>
            <a:ln w="9525">
              <a:noFill/>
              <a:miter lim="800000"/>
              <a:headEnd/>
              <a:tailEnd/>
            </a:ln>
          </p:spPr>
          <p:txBody>
            <a:bodyPr vert="horz" wrap="square" lIns="243810" tIns="121905" rIns="243810" bIns="121905" numCol="1" anchor="ctr" anchorCtr="0" compatLnSpc="1">
              <a:prstTxWarp prst="textNoShape">
                <a:avLst/>
              </a:prstTxWarp>
              <a:spAutoFit/>
            </a:bodyPr>
            <a:lstStyle>
              <a:lvl1pPr algn="ctr" defTabSz="3290888" rtl="0" fontAlgn="base">
                <a:spcBef>
                  <a:spcPct val="0"/>
                </a:spcBef>
                <a:spcAft>
                  <a:spcPct val="0"/>
                </a:spcAft>
                <a:defRPr sz="15800" kern="1200">
                  <a:solidFill>
                    <a:schemeClr val="tx1"/>
                  </a:solidFill>
                  <a:latin typeface="+mj-lt"/>
                  <a:ea typeface="+mj-ea"/>
                  <a:cs typeface="+mj-cs"/>
                </a:defRPr>
              </a:lvl1pPr>
              <a:lvl2pPr algn="ctr" defTabSz="3290888" rtl="0" fontAlgn="base">
                <a:spcBef>
                  <a:spcPct val="0"/>
                </a:spcBef>
                <a:spcAft>
                  <a:spcPct val="0"/>
                </a:spcAft>
                <a:defRPr sz="15800">
                  <a:solidFill>
                    <a:schemeClr val="tx1"/>
                  </a:solidFill>
                  <a:latin typeface="Calibri" pitchFamily="34" charset="0"/>
                  <a:ea typeface="宋体" charset="-122"/>
                </a:defRPr>
              </a:lvl2pPr>
              <a:lvl3pPr algn="ctr" defTabSz="3290888" rtl="0" fontAlgn="base">
                <a:spcBef>
                  <a:spcPct val="0"/>
                </a:spcBef>
                <a:spcAft>
                  <a:spcPct val="0"/>
                </a:spcAft>
                <a:defRPr sz="15800">
                  <a:solidFill>
                    <a:schemeClr val="tx1"/>
                  </a:solidFill>
                  <a:latin typeface="Calibri" pitchFamily="34" charset="0"/>
                  <a:ea typeface="宋体" charset="-122"/>
                </a:defRPr>
              </a:lvl3pPr>
              <a:lvl4pPr algn="ctr" defTabSz="3290888" rtl="0" fontAlgn="base">
                <a:spcBef>
                  <a:spcPct val="0"/>
                </a:spcBef>
                <a:spcAft>
                  <a:spcPct val="0"/>
                </a:spcAft>
                <a:defRPr sz="15800">
                  <a:solidFill>
                    <a:schemeClr val="tx1"/>
                  </a:solidFill>
                  <a:latin typeface="Calibri" pitchFamily="34" charset="0"/>
                  <a:ea typeface="宋体" charset="-122"/>
                </a:defRPr>
              </a:lvl4pPr>
              <a:lvl5pPr algn="ctr" defTabSz="3290888" rtl="0" fontAlgn="base">
                <a:spcBef>
                  <a:spcPct val="0"/>
                </a:spcBef>
                <a:spcAft>
                  <a:spcPct val="0"/>
                </a:spcAft>
                <a:defRPr sz="15800">
                  <a:solidFill>
                    <a:schemeClr val="tx1"/>
                  </a:solidFill>
                  <a:latin typeface="Calibri" pitchFamily="34" charset="0"/>
                  <a:ea typeface="宋体" charset="-122"/>
                </a:defRPr>
              </a:lvl5pPr>
              <a:lvl6pPr marL="457200" algn="ctr" defTabSz="3290888" rtl="0" fontAlgn="base">
                <a:spcBef>
                  <a:spcPct val="0"/>
                </a:spcBef>
                <a:spcAft>
                  <a:spcPct val="0"/>
                </a:spcAft>
                <a:defRPr sz="15800">
                  <a:solidFill>
                    <a:schemeClr val="tx1"/>
                  </a:solidFill>
                  <a:latin typeface="Calibri" pitchFamily="34" charset="0"/>
                  <a:ea typeface="宋体" charset="-122"/>
                </a:defRPr>
              </a:lvl6pPr>
              <a:lvl7pPr marL="914400" algn="ctr" defTabSz="3290888" rtl="0" fontAlgn="base">
                <a:spcBef>
                  <a:spcPct val="0"/>
                </a:spcBef>
                <a:spcAft>
                  <a:spcPct val="0"/>
                </a:spcAft>
                <a:defRPr sz="15800">
                  <a:solidFill>
                    <a:schemeClr val="tx1"/>
                  </a:solidFill>
                  <a:latin typeface="Calibri" pitchFamily="34" charset="0"/>
                  <a:ea typeface="宋体" charset="-122"/>
                </a:defRPr>
              </a:lvl7pPr>
              <a:lvl8pPr marL="1371600" algn="ctr" defTabSz="3290888" rtl="0" fontAlgn="base">
                <a:spcBef>
                  <a:spcPct val="0"/>
                </a:spcBef>
                <a:spcAft>
                  <a:spcPct val="0"/>
                </a:spcAft>
                <a:defRPr sz="15800">
                  <a:solidFill>
                    <a:schemeClr val="tx1"/>
                  </a:solidFill>
                  <a:latin typeface="Calibri" pitchFamily="34" charset="0"/>
                  <a:ea typeface="宋体" charset="-122"/>
                </a:defRPr>
              </a:lvl8pPr>
              <a:lvl9pPr marL="1828800" algn="ctr" defTabSz="3290888" rtl="0" fontAlgn="base">
                <a:spcBef>
                  <a:spcPct val="0"/>
                </a:spcBef>
                <a:spcAft>
                  <a:spcPct val="0"/>
                </a:spcAft>
                <a:defRPr sz="15800">
                  <a:solidFill>
                    <a:schemeClr val="tx1"/>
                  </a:solidFill>
                  <a:latin typeface="Calibri" pitchFamily="34" charset="0"/>
                  <a:ea typeface="宋体" charset="-122"/>
                </a:defRPr>
              </a:lvl9pPr>
            </a:lstStyle>
            <a:p>
              <a:pPr defTabSz="1423113">
                <a:lnSpc>
                  <a:spcPct val="150000"/>
                </a:lnSpc>
                <a:spcBef>
                  <a:spcPct val="20000"/>
                </a:spcBef>
              </a:pPr>
              <a:r>
                <a:rPr lang="zh-CN" altLang="en-US" sz="2073" dirty="0">
                  <a:solidFill>
                    <a:schemeClr val="accent1"/>
                  </a:solidFill>
                  <a:latin typeface="微软雅黑"/>
                  <a:ea typeface="微软雅黑"/>
                  <a:cs typeface="微软雅黑"/>
                </a:rPr>
                <a:t>中央领导关怀</a:t>
              </a:r>
            </a:p>
          </p:txBody>
        </p:sp>
      </p:grpSp>
      <p:sp>
        <p:nvSpPr>
          <p:cNvPr id="21" name="MH_SubTitle_1"/>
          <p:cNvSpPr txBox="1"/>
          <p:nvPr/>
        </p:nvSpPr>
        <p:spPr>
          <a:xfrm>
            <a:off x="1308845" y="219356"/>
            <a:ext cx="2485053" cy="478705"/>
          </a:xfrm>
          <a:prstGeom prst="rect">
            <a:avLst/>
          </a:prstGeom>
          <a:noFill/>
        </p:spPr>
        <p:txBody>
          <a:bodyPr wrap="square" rtlCol="0">
            <a:noAutofit/>
          </a:bodyPr>
          <a:lstStyle/>
          <a:p>
            <a:r>
              <a:rPr lang="zh-CN" altLang="en-US" sz="2540" dirty="0">
                <a:solidFill>
                  <a:schemeClr val="bg1"/>
                </a:solidFill>
                <a:latin typeface="微软雅黑" panose="020B0503020204020204" pitchFamily="34" charset="-122"/>
                <a:ea typeface="微软雅黑" panose="020B0503020204020204" pitchFamily="34" charset="-122"/>
              </a:rPr>
              <a:t>科大讯飞</a:t>
            </a:r>
          </a:p>
        </p:txBody>
      </p:sp>
      <p:pic>
        <p:nvPicPr>
          <p:cNvPr id="22" name="图片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60347" y="231561"/>
            <a:ext cx="566494" cy="472078"/>
          </a:xfrm>
          <a:prstGeom prst="rect">
            <a:avLst/>
          </a:prstGeom>
        </p:spPr>
      </p:pic>
    </p:spTree>
    <p:extLst>
      <p:ext uri="{BB962C8B-B14F-4D97-AF65-F5344CB8AC3E}">
        <p14:creationId xmlns:p14="http://schemas.microsoft.com/office/powerpoint/2010/main" val="26303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2886" y="1491630"/>
            <a:ext cx="6231442" cy="2808312"/>
          </a:xfrm>
          <a:prstGeom prst="rect">
            <a:avLst/>
          </a:prstGeom>
        </p:spPr>
      </p:pic>
      <p:sp>
        <p:nvSpPr>
          <p:cNvPr id="4" name="文本框 3">
            <a:extLst>
              <a:ext uri="{FF2B5EF4-FFF2-40B4-BE49-F238E27FC236}">
                <a16:creationId xmlns="" xmlns:a16="http://schemas.microsoft.com/office/drawing/2014/main" id="{A32AE844-67A6-49C1-90B5-8DF1DAF2B0F9}"/>
              </a:ext>
            </a:extLst>
          </p:cNvPr>
          <p:cNvSpPr txBox="1"/>
          <p:nvPr/>
        </p:nvSpPr>
        <p:spPr>
          <a:xfrm>
            <a:off x="87004" y="91845"/>
            <a:ext cx="7581340" cy="507831"/>
          </a:xfrm>
          <a:prstGeom prst="rect">
            <a:avLst/>
          </a:prstGeom>
          <a:noFill/>
        </p:spPr>
        <p:txBody>
          <a:bodyPr wrap="square" rtlCol="0">
            <a:spAutoFit/>
          </a:bodyPr>
          <a:lstStyle/>
          <a:p>
            <a:r>
              <a:rPr lang="zh-CN" altLang="en-US" sz="2700" b="1" dirty="0">
                <a:solidFill>
                  <a:schemeClr val="bg1"/>
                </a:solidFill>
                <a:latin typeface="微软雅黑" pitchFamily="34" charset="-122"/>
                <a:ea typeface="微软雅黑" pitchFamily="34" charset="-122"/>
              </a:rPr>
              <a:t>多</a:t>
            </a:r>
            <a:r>
              <a:rPr lang="zh-CN" altLang="en-US" sz="2700" b="1" dirty="0" smtClean="0">
                <a:solidFill>
                  <a:schemeClr val="bg1"/>
                </a:solidFill>
                <a:latin typeface="微软雅黑" pitchFamily="34" charset="-122"/>
                <a:ea typeface="微软雅黑" pitchFamily="34" charset="-122"/>
              </a:rPr>
              <a:t>终端在线选科，全面的</a:t>
            </a:r>
            <a:r>
              <a:rPr lang="zh-CN" altLang="en-US" sz="2700" b="1" dirty="0" smtClean="0">
                <a:solidFill>
                  <a:srgbClr val="31A8F9"/>
                </a:solidFill>
                <a:latin typeface="微软雅黑" pitchFamily="34" charset="-122"/>
                <a:ea typeface="微软雅黑" pitchFamily="34" charset="-122"/>
              </a:rPr>
              <a:t>选科数据分析</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33410131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27323" y="2743388"/>
            <a:ext cx="7886700" cy="994172"/>
          </a:xfrm>
        </p:spPr>
        <p:txBody>
          <a:bodyPr/>
          <a:lstStyle/>
          <a:p>
            <a:r>
              <a:rPr lang="zh-CN" altLang="en-US" b="1" dirty="0">
                <a:latin typeface="微软雅黑" pitchFamily="34" charset="-122"/>
                <a:ea typeface="微软雅黑" pitchFamily="34" charset="-122"/>
              </a:rPr>
              <a:t>怎么排 </a:t>
            </a:r>
            <a:r>
              <a:rPr lang="en-US" altLang="zh-CN" b="1" dirty="0">
                <a:latin typeface="微软雅黑" pitchFamily="34" charset="-122"/>
                <a:ea typeface="微软雅黑" pitchFamily="34" charset="-122"/>
              </a:rPr>
              <a:t>?</a:t>
            </a:r>
            <a:endParaRPr lang="zh-CN" altLang="en-US" b="1" dirty="0">
              <a:latin typeface="微软雅黑" pitchFamily="34" charset="-122"/>
              <a:ea typeface="微软雅黑" pitchFamily="34" charset="-122"/>
            </a:endParaRPr>
          </a:p>
        </p:txBody>
      </p:sp>
      <p:sp>
        <p:nvSpPr>
          <p:cNvPr id="5" name="文本框 4"/>
          <p:cNvSpPr txBox="1"/>
          <p:nvPr/>
        </p:nvSpPr>
        <p:spPr>
          <a:xfrm>
            <a:off x="4061012" y="766482"/>
            <a:ext cx="1019323" cy="1685077"/>
          </a:xfrm>
          <a:prstGeom prst="rect">
            <a:avLst/>
          </a:prstGeom>
          <a:noFill/>
        </p:spPr>
        <p:txBody>
          <a:bodyPr wrap="square" rtlCol="0">
            <a:spAutoFit/>
          </a:bodyPr>
          <a:lstStyle/>
          <a:p>
            <a:r>
              <a:rPr lang="en-US" altLang="zh-CN" sz="10350" dirty="0">
                <a:solidFill>
                  <a:schemeClr val="bg1"/>
                </a:solidFill>
                <a:latin typeface="微软雅黑" pitchFamily="34" charset="-122"/>
                <a:ea typeface="微软雅黑" pitchFamily="34" charset="-122"/>
              </a:rPr>
              <a:t>2</a:t>
            </a:r>
            <a:endParaRPr lang="zh-CN" altLang="en-US" sz="103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131776554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禁止符 3">
            <a:extLst>
              <a:ext uri="{FF2B5EF4-FFF2-40B4-BE49-F238E27FC236}">
                <a16:creationId xmlns:a16="http://schemas.microsoft.com/office/drawing/2014/main" xmlns="" id="{21CAC646-BBB5-4274-94B8-633560464AFE}"/>
              </a:ext>
            </a:extLst>
          </p:cNvPr>
          <p:cNvSpPr/>
          <p:nvPr/>
        </p:nvSpPr>
        <p:spPr>
          <a:xfrm>
            <a:off x="3040146" y="801624"/>
            <a:ext cx="2686639" cy="2762387"/>
          </a:xfrm>
          <a:prstGeom prst="noSmoking">
            <a:avLst>
              <a:gd name="adj" fmla="val 13424"/>
            </a:avLst>
          </a:prstGeom>
          <a:solidFill>
            <a:schemeClr val="accent2">
              <a:lumMod val="60000"/>
              <a:lumOff val="40000"/>
              <a:alpha val="36863"/>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solidFill>
                <a:schemeClr val="tx1"/>
              </a:solidFill>
            </a:endParaRPr>
          </a:p>
        </p:txBody>
      </p:sp>
      <p:sp>
        <p:nvSpPr>
          <p:cNvPr id="2" name="文本框 1">
            <a:extLst>
              <a:ext uri="{FF2B5EF4-FFF2-40B4-BE49-F238E27FC236}">
                <a16:creationId xmlns:a16="http://schemas.microsoft.com/office/drawing/2014/main" xmlns="" id="{B51CB428-0221-4D8D-9629-91677B33F6A6}"/>
              </a:ext>
            </a:extLst>
          </p:cNvPr>
          <p:cNvSpPr txBox="1"/>
          <p:nvPr/>
        </p:nvSpPr>
        <p:spPr>
          <a:xfrm>
            <a:off x="2265104" y="3046449"/>
            <a:ext cx="4261133" cy="600164"/>
          </a:xfrm>
          <a:prstGeom prst="rect">
            <a:avLst/>
          </a:prstGeom>
          <a:noFill/>
        </p:spPr>
        <p:txBody>
          <a:bodyPr wrap="square" rtlCol="0">
            <a:spAutoFit/>
          </a:bodyPr>
          <a:lstStyle/>
          <a:p>
            <a:pPr algn="ctr"/>
            <a:r>
              <a:rPr lang="zh-CN" altLang="en-US" sz="3300" b="1" dirty="0">
                <a:solidFill>
                  <a:schemeClr val="bg2"/>
                </a:solidFill>
                <a:latin typeface="微软雅黑" pitchFamily="34" charset="-122"/>
                <a:ea typeface="微软雅黑" pitchFamily="34" charset="-122"/>
              </a:rPr>
              <a:t>过度追求一人一课表</a:t>
            </a:r>
            <a:endParaRPr lang="en-US" altLang="zh-CN" sz="3300" b="1" dirty="0">
              <a:solidFill>
                <a:schemeClr val="bg2"/>
              </a:solidFill>
              <a:latin typeface="微软雅黑" pitchFamily="34" charset="-122"/>
              <a:ea typeface="微软雅黑" pitchFamily="34" charset="-122"/>
            </a:endParaRPr>
          </a:p>
        </p:txBody>
      </p:sp>
      <p:sp>
        <p:nvSpPr>
          <p:cNvPr id="5" name="矩形 4">
            <a:extLst>
              <a:ext uri="{FF2B5EF4-FFF2-40B4-BE49-F238E27FC236}">
                <a16:creationId xmlns:a16="http://schemas.microsoft.com/office/drawing/2014/main" xmlns="" id="{0323BDC9-0FDC-4C68-A741-DC36F8574BD0}"/>
              </a:ext>
            </a:extLst>
          </p:cNvPr>
          <p:cNvSpPr/>
          <p:nvPr/>
        </p:nvSpPr>
        <p:spPr>
          <a:xfrm rot="21184847">
            <a:off x="3535182" y="1629169"/>
            <a:ext cx="3164497" cy="854080"/>
          </a:xfrm>
          <a:prstGeom prst="rect">
            <a:avLst/>
          </a:prstGeom>
        </p:spPr>
        <p:txBody>
          <a:bodyPr wrap="square">
            <a:spAutoFit/>
          </a:bodyPr>
          <a:lstStyle/>
          <a:p>
            <a:r>
              <a:rPr lang="zh-CN" altLang="en-US" sz="4950" b="1" dirty="0" smtClean="0">
                <a:solidFill>
                  <a:schemeClr val="accent2"/>
                </a:solidFill>
                <a:latin typeface="微软雅黑" pitchFamily="34" charset="-122"/>
                <a:ea typeface="微软雅黑" pitchFamily="34" charset="-122"/>
              </a:rPr>
              <a:t>误区</a:t>
            </a:r>
            <a:endParaRPr lang="zh-CN" altLang="en-US" sz="4950" b="1" dirty="0">
              <a:solidFill>
                <a:schemeClr val="accent2"/>
              </a:solidFill>
              <a:latin typeface="微软雅黑" pitchFamily="34" charset="-122"/>
              <a:ea typeface="微软雅黑" pitchFamily="34" charset="-122"/>
            </a:endParaRPr>
          </a:p>
        </p:txBody>
      </p:sp>
    </p:spTree>
    <p:extLst>
      <p:ext uri="{BB962C8B-B14F-4D97-AF65-F5344CB8AC3E}">
        <p14:creationId xmlns:p14="http://schemas.microsoft.com/office/powerpoint/2010/main" val="3731320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5657928" y="1396815"/>
            <a:ext cx="2805848" cy="26893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100" b="1" dirty="0">
                <a:solidFill>
                  <a:srgbClr val="FFFFFF"/>
                </a:solidFill>
                <a:latin typeface="微软雅黑" pitchFamily="34" charset="-122"/>
                <a:ea typeface="微软雅黑" pitchFamily="34" charset="-122"/>
              </a:rPr>
              <a:t>在满足学生个性化需求之上</a:t>
            </a:r>
            <a:r>
              <a:rPr lang="zh-CN" altLang="en-US" sz="2100" b="1" dirty="0">
                <a:solidFill>
                  <a:srgbClr val="C00000"/>
                </a:solidFill>
                <a:latin typeface="微软雅黑" pitchFamily="34" charset="-122"/>
                <a:ea typeface="微软雅黑" pitchFamily="34" charset="-122"/>
              </a:rPr>
              <a:t>降低管理难度和管理成本！</a:t>
            </a:r>
            <a:endParaRPr lang="en-US" altLang="zh-CN" sz="2100" b="1" dirty="0">
              <a:solidFill>
                <a:srgbClr val="C00000"/>
              </a:solidFill>
              <a:latin typeface="微软雅黑" pitchFamily="34" charset="-122"/>
              <a:ea typeface="微软雅黑" pitchFamily="34" charset="-122"/>
            </a:endParaRPr>
          </a:p>
        </p:txBody>
      </p:sp>
      <p:sp>
        <p:nvSpPr>
          <p:cNvPr id="8" name="流程图: 过程 7"/>
          <p:cNvSpPr/>
          <p:nvPr/>
        </p:nvSpPr>
        <p:spPr>
          <a:xfrm>
            <a:off x="2195736" y="4007984"/>
            <a:ext cx="2105964" cy="540000"/>
          </a:xfrm>
          <a:prstGeom prst="flowChartProcess">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50" dirty="0">
                <a:solidFill>
                  <a:schemeClr val="bg2"/>
                </a:solidFill>
                <a:latin typeface="微软雅黑" pitchFamily="34" charset="-122"/>
                <a:ea typeface="微软雅黑" pitchFamily="34" charset="-122"/>
              </a:rPr>
              <a:t>管理复杂度无法驾驭</a:t>
            </a:r>
          </a:p>
        </p:txBody>
      </p:sp>
      <p:sp>
        <p:nvSpPr>
          <p:cNvPr id="7" name="流程图: 过程 6"/>
          <p:cNvSpPr/>
          <p:nvPr/>
        </p:nvSpPr>
        <p:spPr>
          <a:xfrm>
            <a:off x="2195736" y="1696660"/>
            <a:ext cx="2105964" cy="606485"/>
          </a:xfrm>
          <a:prstGeom prst="flowChartProcess">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1650" dirty="0">
                <a:solidFill>
                  <a:schemeClr val="bg2"/>
                </a:solidFill>
                <a:latin typeface="微软雅黑" pitchFamily="34" charset="-122"/>
                <a:ea typeface="微软雅黑" pitchFamily="34" charset="-122"/>
              </a:rPr>
              <a:t>学生的自律能力</a:t>
            </a:r>
            <a:endParaRPr lang="en-US" altLang="zh-CN" sz="1650" dirty="0">
              <a:solidFill>
                <a:schemeClr val="bg2"/>
              </a:solidFill>
              <a:latin typeface="微软雅黑" pitchFamily="34" charset="-122"/>
              <a:ea typeface="微软雅黑" pitchFamily="34" charset="-122"/>
            </a:endParaRPr>
          </a:p>
          <a:p>
            <a:pPr lvl="0" algn="ctr"/>
            <a:r>
              <a:rPr lang="zh-CN" altLang="en-US" sz="1650" dirty="0">
                <a:solidFill>
                  <a:schemeClr val="bg2"/>
                </a:solidFill>
                <a:latin typeface="微软雅黑" pitchFamily="34" charset="-122"/>
                <a:ea typeface="微软雅黑" pitchFamily="34" charset="-122"/>
              </a:rPr>
              <a:t>教师的管理能力</a:t>
            </a:r>
          </a:p>
        </p:txBody>
      </p:sp>
      <p:pic>
        <p:nvPicPr>
          <p:cNvPr id="10" name="图片 9"/>
          <p:cNvPicPr>
            <a:picLocks noChangeAspect="1"/>
          </p:cNvPicPr>
          <p:nvPr/>
        </p:nvPicPr>
        <p:blipFill>
          <a:blip r:embed="rId3">
            <a:extLst>
              <a:ext uri="{BEBA8EAE-BF5A-486C-A8C5-ECC9F3942E4B}">
                <a14:imgProps xmlns:a14="http://schemas.microsoft.com/office/drawing/2010/main">
                  <a14:imgLayer r:embed="rId4">
                    <a14:imgEffect>
                      <a14:backgroundRemoval t="3712" b="96507" l="4049" r="93486">
                        <a14:foregroundMark x1="72183" y1="79476" x2="72183" y2="79476"/>
                        <a14:foregroundMark x1="78873" y1="69432" x2="78873" y2="69432"/>
                        <a14:foregroundMark x1="78697" y1="45852" x2="78697" y2="45852"/>
                        <a14:foregroundMark x1="81162" y1="41048" x2="81162" y2="41048"/>
                        <a14:foregroundMark x1="85563" y1="39956" x2="85563" y2="39956"/>
                        <a14:foregroundMark x1="72359" y1="25328" x2="72359" y2="25328"/>
                        <a14:foregroundMark x1="70599" y1="22489" x2="70599" y2="22489"/>
                        <a14:foregroundMark x1="69190" y1="18996" x2="69190" y2="18996"/>
                        <a14:foregroundMark x1="68662" y1="16157" x2="68662" y2="16157"/>
                        <a14:foregroundMark x1="63028" y1="22271" x2="63028" y2="22271"/>
                        <a14:foregroundMark x1="62852" y1="18996" x2="62852" y2="18996"/>
                        <a14:foregroundMark x1="78169" y1="19214" x2="76937" y2="19214"/>
                        <a14:foregroundMark x1="75352" y1="19432" x2="75352" y2="19432"/>
                        <a14:foregroundMark x1="82570" y1="43668" x2="82570" y2="43668"/>
                        <a14:foregroundMark x1="80634" y1="38210" x2="80634" y2="38210"/>
                        <a14:foregroundMark x1="82746" y1="36026" x2="82746" y2="36026"/>
                        <a14:foregroundMark x1="75880" y1="88428" x2="75880" y2="88428"/>
                        <a14:foregroundMark x1="20951" y1="84279" x2="20951" y2="84279"/>
                        <a14:foregroundMark x1="19718" y1="57642" x2="19718" y2="57642"/>
                        <a14:foregroundMark x1="20423" y1="54148" x2="20423" y2="54148"/>
                        <a14:foregroundMark x1="20599" y1="50873" x2="20599" y2="50873"/>
                        <a14:foregroundMark x1="16197" y1="52402" x2="16197" y2="52402"/>
                        <a14:foregroundMark x1="14261" y1="48035" x2="14261" y2="48035"/>
                        <a14:foregroundMark x1="25000" y1="32096" x2="25000" y2="32096"/>
                        <a14:foregroundMark x1="45423" y1="13100" x2="45423" y2="13100"/>
                        <a14:foregroundMark x1="48239" y1="12664" x2="48239" y2="12664"/>
                        <a14:foregroundMark x1="44894" y1="18996" x2="44894" y2="18996"/>
                        <a14:foregroundMark x1="45951" y1="21397" x2="45951" y2="21397"/>
                        <a14:foregroundMark x1="50000" y1="19432" x2="50000" y2="19432"/>
                        <a14:foregroundMark x1="62148" y1="26856" x2="62148" y2="26856"/>
                        <a14:foregroundMark x1="50704" y1="15721" x2="50704" y2="15721"/>
                        <a14:foregroundMark x1="26761" y1="80349" x2="26761" y2="80349"/>
                        <a14:foregroundMark x1="42254" y1="75546" x2="42254" y2="75546"/>
                        <a14:foregroundMark x1="53345" y1="74672" x2="53345" y2="74672"/>
                        <a14:foregroundMark x1="51585" y1="75764" x2="51585" y2="75764"/>
                        <a14:foregroundMark x1="45775" y1="70524" x2="45775" y2="70524"/>
                        <a14:foregroundMark x1="45775" y1="40611" x2="45775" y2="40611"/>
                        <a14:foregroundMark x1="48239" y1="40175" x2="48239" y2="40175"/>
                        <a14:foregroundMark x1="43838" y1="41703" x2="43838" y2="41703"/>
                        <a14:foregroundMark x1="72183" y1="14192" x2="72183" y2="14192"/>
                        <a14:foregroundMark x1="63028" y1="15721" x2="63028" y2="15721"/>
                        <a14:foregroundMark x1="45775" y1="8297" x2="45775" y2="8297"/>
                        <a14:foregroundMark x1="14437" y1="77511" x2="14437" y2="77511"/>
                        <a14:foregroundMark x1="70599" y1="84716" x2="70599" y2="84716"/>
                        <a14:foregroundMark x1="71127" y1="88865" x2="71127" y2="88865"/>
                        <a14:backgroundMark x1="67606" y1="20742" x2="67606" y2="20742"/>
                      </a14:backgroundRemoval>
                    </a14:imgEffect>
                  </a14:imgLayer>
                </a14:imgProps>
              </a:ext>
            </a:extLst>
          </a:blip>
          <a:stretch>
            <a:fillRect/>
          </a:stretch>
        </p:blipFill>
        <p:spPr>
          <a:xfrm>
            <a:off x="2336480" y="399916"/>
            <a:ext cx="1829671" cy="1475333"/>
          </a:xfrm>
          <a:prstGeom prst="rect">
            <a:avLst/>
          </a:prstGeom>
        </p:spPr>
      </p:pic>
      <p:sp>
        <p:nvSpPr>
          <p:cNvPr id="11" name="虚尾箭头 10"/>
          <p:cNvSpPr/>
          <p:nvPr/>
        </p:nvSpPr>
        <p:spPr>
          <a:xfrm>
            <a:off x="4803171" y="2498028"/>
            <a:ext cx="540060" cy="617220"/>
          </a:xfrm>
          <a:prstGeom prst="stripedRightArrow">
            <a:avLst>
              <a:gd name="adj1" fmla="val 74691"/>
              <a:gd name="adj2" fmla="val 50000"/>
            </a:avLst>
          </a:prstGeom>
          <a:solidFill>
            <a:srgbClr val="F79646"/>
          </a:solidFill>
          <a:ln>
            <a:noFill/>
          </a:ln>
        </p:spPr>
        <p:style>
          <a:lnRef idx="1">
            <a:schemeClr val="accent1"/>
          </a:lnRef>
          <a:fillRef idx="3">
            <a:schemeClr val="accent1"/>
          </a:fillRef>
          <a:effectRef idx="2">
            <a:schemeClr val="accent1"/>
          </a:effectRef>
          <a:fontRef idx="minor">
            <a:schemeClr val="lt1"/>
          </a:fontRef>
        </p:style>
        <p:txBody>
          <a:bodyPr/>
          <a:lstStyle/>
          <a:p>
            <a:endParaRPr lang="zh-CN" altLang="en-US" sz="1350"/>
          </a:p>
        </p:txBody>
      </p:sp>
      <p:pic>
        <p:nvPicPr>
          <p:cNvPr id="2" name="图片 1"/>
          <p:cNvPicPr>
            <a:picLocks noChangeAspect="1"/>
          </p:cNvPicPr>
          <p:nvPr/>
        </p:nvPicPr>
        <p:blipFill>
          <a:blip r:embed="rId5">
            <a:extLst>
              <a:ext uri="{BEBA8EAE-BF5A-486C-A8C5-ECC9F3942E4B}">
                <a14:imgProps xmlns:a14="http://schemas.microsoft.com/office/drawing/2010/main">
                  <a14:imgLayer r:embed="rId6">
                    <a14:imgEffect>
                      <a14:backgroundRemoval t="0" b="100000" l="6082" r="89958">
                        <a14:foregroundMark x1="14144" y1="30798" x2="14144" y2="30798"/>
                        <a14:foregroundMark x1="14144" y1="30798" x2="14144" y2="30798"/>
                      </a14:backgroundRemoval>
                    </a14:imgEffect>
                  </a14:imgLayer>
                </a14:imgProps>
              </a:ext>
            </a:extLst>
          </a:blip>
          <a:stretch>
            <a:fillRect/>
          </a:stretch>
        </p:blipFill>
        <p:spPr>
          <a:xfrm>
            <a:off x="2195737" y="2498028"/>
            <a:ext cx="2083175" cy="1588163"/>
          </a:xfrm>
          <a:prstGeom prst="rect">
            <a:avLst/>
          </a:prstGeom>
        </p:spPr>
      </p:pic>
      <p:sp>
        <p:nvSpPr>
          <p:cNvPr id="9" name="椭圆 8"/>
          <p:cNvSpPr/>
          <p:nvPr/>
        </p:nvSpPr>
        <p:spPr>
          <a:xfrm rot="20373462">
            <a:off x="2581226" y="3422117"/>
            <a:ext cx="78438" cy="101130"/>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148576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SubTitle_3"/>
          <p:cNvSpPr>
            <a:spLocks/>
          </p:cNvSpPr>
          <p:nvPr/>
        </p:nvSpPr>
        <p:spPr bwMode="blackWhite">
          <a:xfrm>
            <a:off x="4750658" y="1296568"/>
            <a:ext cx="2836038" cy="2035259"/>
          </a:xfrm>
          <a:custGeom>
            <a:avLst/>
            <a:gdLst>
              <a:gd name="T0" fmla="*/ 0 w 1448"/>
              <a:gd name="T1" fmla="*/ 1518 h 1879"/>
              <a:gd name="T2" fmla="*/ 0 w 1448"/>
              <a:gd name="T3" fmla="*/ 655 h 1879"/>
              <a:gd name="T4" fmla="*/ 1087 w 1448"/>
              <a:gd name="T5" fmla="*/ 392 h 1879"/>
              <a:gd name="T6" fmla="*/ 1087 w 1448"/>
              <a:gd name="T7" fmla="*/ 0 h 1879"/>
              <a:gd name="T8" fmla="*/ 1447 w 1448"/>
              <a:gd name="T9" fmla="*/ 895 h 1879"/>
              <a:gd name="T10" fmla="*/ 1087 w 1448"/>
              <a:gd name="T11" fmla="*/ 1878 h 1879"/>
              <a:gd name="T12" fmla="*/ 1087 w 1448"/>
              <a:gd name="T13" fmla="*/ 1518 h 1879"/>
              <a:gd name="T14" fmla="*/ 0 w 1448"/>
              <a:gd name="T15" fmla="*/ 1518 h 18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8" h="1879">
                <a:moveTo>
                  <a:pt x="0" y="1518"/>
                </a:moveTo>
                <a:lnTo>
                  <a:pt x="0" y="655"/>
                </a:lnTo>
                <a:lnTo>
                  <a:pt x="1087" y="392"/>
                </a:lnTo>
                <a:lnTo>
                  <a:pt x="1087" y="0"/>
                </a:lnTo>
                <a:lnTo>
                  <a:pt x="1447" y="895"/>
                </a:lnTo>
                <a:lnTo>
                  <a:pt x="1087" y="1878"/>
                </a:lnTo>
                <a:lnTo>
                  <a:pt x="1087" y="1518"/>
                </a:lnTo>
                <a:lnTo>
                  <a:pt x="0" y="1518"/>
                </a:lnTo>
              </a:path>
            </a:pathLst>
          </a:custGeom>
          <a:solidFill>
            <a:srgbClr val="00B0F0"/>
          </a:solidFill>
          <a:ln w="3175">
            <a:noFill/>
          </a:ln>
          <a:effectLst/>
          <a:extLst/>
        </p:spPr>
        <p:style>
          <a:lnRef idx="2">
            <a:schemeClr val="accent1">
              <a:shade val="50000"/>
            </a:schemeClr>
          </a:lnRef>
          <a:fillRef idx="1">
            <a:schemeClr val="accent1"/>
          </a:fillRef>
          <a:effectRef idx="0">
            <a:schemeClr val="accent1"/>
          </a:effectRef>
          <a:fontRef idx="minor">
            <a:schemeClr val="lt1"/>
          </a:fontRef>
        </p:style>
        <p:txBody>
          <a:bodyPr lIns="159980" tIns="59993" rIns="0" bIns="0" anchor="ctr">
            <a:normAutofit/>
          </a:bodyPr>
          <a:lstStyle/>
          <a:p>
            <a:pPr algn="ctr" defTabSz="511991">
              <a:lnSpc>
                <a:spcPct val="120000"/>
              </a:lnSpc>
              <a:defRPr/>
            </a:pPr>
            <a:r>
              <a:rPr lang="zh-CN" altLang="en-US" sz="1350" b="1" dirty="0">
                <a:solidFill>
                  <a:srgbClr val="FFFFFF"/>
                </a:solidFill>
                <a:latin typeface="微软雅黑" panose="020B0503020204020204" pitchFamily="34" charset="-122"/>
                <a:ea typeface="微软雅黑" panose="020B0503020204020204" pitchFamily="34" charset="-122"/>
              </a:rPr>
              <a:t>学校好管理</a:t>
            </a:r>
          </a:p>
        </p:txBody>
      </p:sp>
      <p:sp>
        <p:nvSpPr>
          <p:cNvPr id="6" name="MH_SubTitle_2"/>
          <p:cNvSpPr>
            <a:spLocks/>
          </p:cNvSpPr>
          <p:nvPr/>
        </p:nvSpPr>
        <p:spPr bwMode="blackWhite">
          <a:xfrm>
            <a:off x="2958597" y="1713446"/>
            <a:ext cx="2470338" cy="1563662"/>
          </a:xfrm>
          <a:custGeom>
            <a:avLst/>
            <a:gdLst>
              <a:gd name="T0" fmla="*/ 0 w 1353"/>
              <a:gd name="T1" fmla="*/ 1118 h 1423"/>
              <a:gd name="T2" fmla="*/ 16 w 1353"/>
              <a:gd name="T3" fmla="*/ 511 h 1423"/>
              <a:gd name="T4" fmla="*/ 1016 w 1353"/>
              <a:gd name="T5" fmla="*/ 263 h 1423"/>
              <a:gd name="T6" fmla="*/ 1016 w 1353"/>
              <a:gd name="T7" fmla="*/ 0 h 1423"/>
              <a:gd name="T8" fmla="*/ 1352 w 1353"/>
              <a:gd name="T9" fmla="*/ 679 h 1423"/>
              <a:gd name="T10" fmla="*/ 1016 w 1353"/>
              <a:gd name="T11" fmla="*/ 1422 h 1423"/>
              <a:gd name="T12" fmla="*/ 1016 w 1353"/>
              <a:gd name="T13" fmla="*/ 1118 h 1423"/>
              <a:gd name="T14" fmla="*/ 0 w 1353"/>
              <a:gd name="T15" fmla="*/ 1118 h 14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3" h="1423">
                <a:moveTo>
                  <a:pt x="0" y="1118"/>
                </a:moveTo>
                <a:lnTo>
                  <a:pt x="16" y="511"/>
                </a:lnTo>
                <a:lnTo>
                  <a:pt x="1016" y="263"/>
                </a:lnTo>
                <a:lnTo>
                  <a:pt x="1016" y="0"/>
                </a:lnTo>
                <a:lnTo>
                  <a:pt x="1352" y="679"/>
                </a:lnTo>
                <a:lnTo>
                  <a:pt x="1016" y="1422"/>
                </a:lnTo>
                <a:lnTo>
                  <a:pt x="1016" y="1118"/>
                </a:lnTo>
                <a:lnTo>
                  <a:pt x="0" y="1118"/>
                </a:lnTo>
              </a:path>
            </a:pathLst>
          </a:custGeom>
          <a:solidFill>
            <a:srgbClr val="F79646"/>
          </a:solidFill>
          <a:ln w="3175">
            <a:noFill/>
          </a:ln>
          <a:effectLst/>
          <a:extLst/>
        </p:spPr>
        <p:style>
          <a:lnRef idx="2">
            <a:schemeClr val="accent1">
              <a:shade val="50000"/>
            </a:schemeClr>
          </a:lnRef>
          <a:fillRef idx="1">
            <a:schemeClr val="accent1"/>
          </a:fillRef>
          <a:effectRef idx="0">
            <a:schemeClr val="accent1"/>
          </a:effectRef>
          <a:fontRef idx="minor">
            <a:schemeClr val="lt1"/>
          </a:fontRef>
        </p:style>
        <p:txBody>
          <a:bodyPr lIns="119985" tIns="59993" rIns="0" bIns="0" anchor="ctr">
            <a:normAutofit/>
          </a:bodyPr>
          <a:lstStyle/>
          <a:p>
            <a:pPr algn="ctr" defTabSz="511991">
              <a:lnSpc>
                <a:spcPct val="120000"/>
              </a:lnSpc>
              <a:defRPr/>
            </a:pPr>
            <a:r>
              <a:rPr lang="zh-CN" altLang="en-US" sz="1350" b="1" dirty="0">
                <a:solidFill>
                  <a:srgbClr val="FFFFFF"/>
                </a:solidFill>
                <a:latin typeface="微软雅黑" panose="020B0503020204020204" pitchFamily="34" charset="-122"/>
                <a:ea typeface="微软雅黑" panose="020B0503020204020204" pitchFamily="34" charset="-122"/>
              </a:rPr>
              <a:t>老师好上课</a:t>
            </a:r>
          </a:p>
        </p:txBody>
      </p:sp>
      <p:sp>
        <p:nvSpPr>
          <p:cNvPr id="7" name="MH_SubTitle_1"/>
          <p:cNvSpPr>
            <a:spLocks/>
          </p:cNvSpPr>
          <p:nvPr/>
        </p:nvSpPr>
        <p:spPr bwMode="blackWhite">
          <a:xfrm>
            <a:off x="1438389" y="2062517"/>
            <a:ext cx="2093711" cy="1121508"/>
          </a:xfrm>
          <a:custGeom>
            <a:avLst/>
            <a:gdLst>
              <a:gd name="T0" fmla="*/ 0 w 1352"/>
              <a:gd name="T1" fmla="*/ 791 h 1000"/>
              <a:gd name="T2" fmla="*/ 0 w 1352"/>
              <a:gd name="T3" fmla="*/ 440 h 1000"/>
              <a:gd name="T4" fmla="*/ 1023 w 1352"/>
              <a:gd name="T5" fmla="*/ 184 h 1000"/>
              <a:gd name="T6" fmla="*/ 1023 w 1352"/>
              <a:gd name="T7" fmla="*/ 0 h 1000"/>
              <a:gd name="T8" fmla="*/ 1351 w 1352"/>
              <a:gd name="T9" fmla="*/ 480 h 1000"/>
              <a:gd name="T10" fmla="*/ 1023 w 1352"/>
              <a:gd name="T11" fmla="*/ 999 h 1000"/>
              <a:gd name="T12" fmla="*/ 1023 w 1352"/>
              <a:gd name="T13" fmla="*/ 791 h 1000"/>
              <a:gd name="T14" fmla="*/ 0 w 1352"/>
              <a:gd name="T15" fmla="*/ 791 h 10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2" h="1000">
                <a:moveTo>
                  <a:pt x="0" y="791"/>
                </a:moveTo>
                <a:lnTo>
                  <a:pt x="0" y="440"/>
                </a:lnTo>
                <a:lnTo>
                  <a:pt x="1023" y="184"/>
                </a:lnTo>
                <a:lnTo>
                  <a:pt x="1023" y="0"/>
                </a:lnTo>
                <a:lnTo>
                  <a:pt x="1351" y="480"/>
                </a:lnTo>
                <a:lnTo>
                  <a:pt x="1023" y="999"/>
                </a:lnTo>
                <a:lnTo>
                  <a:pt x="1023" y="791"/>
                </a:lnTo>
                <a:lnTo>
                  <a:pt x="0" y="791"/>
                </a:lnTo>
              </a:path>
            </a:pathLst>
          </a:custGeom>
          <a:solidFill>
            <a:srgbClr val="C0504D">
              <a:alpha val="98824"/>
            </a:srgbClr>
          </a:solidFill>
          <a:ln w="3175">
            <a:noFill/>
          </a:ln>
          <a:effectLst/>
          <a:extLst/>
        </p:spPr>
        <p:style>
          <a:lnRef idx="2">
            <a:schemeClr val="accent1">
              <a:shade val="50000"/>
            </a:schemeClr>
          </a:lnRef>
          <a:fillRef idx="1">
            <a:schemeClr val="accent1"/>
          </a:fillRef>
          <a:effectRef idx="0">
            <a:schemeClr val="accent1"/>
          </a:effectRef>
          <a:fontRef idx="minor">
            <a:schemeClr val="lt1"/>
          </a:fontRef>
        </p:style>
        <p:txBody>
          <a:bodyPr lIns="59993" tIns="59993" rIns="0" bIns="0" anchor="ctr">
            <a:normAutofit/>
          </a:bodyPr>
          <a:lstStyle/>
          <a:p>
            <a:pPr algn="ctr" defTabSz="511991">
              <a:lnSpc>
                <a:spcPct val="120000"/>
              </a:lnSpc>
              <a:defRPr/>
            </a:pPr>
            <a:r>
              <a:rPr lang="zh-CN" altLang="en-US" sz="1350" b="1" kern="0" dirty="0">
                <a:solidFill>
                  <a:prstClr val="white"/>
                </a:solidFill>
                <a:latin typeface="微软雅黑" panose="020B0503020204020204" pitchFamily="34" charset="-122"/>
                <a:ea typeface="微软雅黑" panose="020B0503020204020204" pitchFamily="34" charset="-122"/>
              </a:rPr>
              <a:t>     学生个性化</a:t>
            </a:r>
            <a:endParaRPr lang="en-US" altLang="zh-CN" sz="1350" b="1" kern="0" dirty="0">
              <a:solidFill>
                <a:prstClr val="white"/>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1618429" y="1810457"/>
            <a:ext cx="1109531" cy="300082"/>
          </a:xfrm>
          <a:prstGeom prst="rect">
            <a:avLst/>
          </a:prstGeom>
          <a:noFill/>
        </p:spPr>
        <p:txBody>
          <a:bodyPr wrap="square" rtlCol="0">
            <a:spAutoFit/>
          </a:bodyPr>
          <a:lstStyle/>
          <a:p>
            <a:pPr algn="ctr" defTabSz="511991">
              <a:defRPr/>
            </a:pPr>
            <a:r>
              <a:rPr lang="zh-CN" altLang="en-US" sz="1350" dirty="0">
                <a:solidFill>
                  <a:prstClr val="white"/>
                </a:solidFill>
                <a:latin typeface="微软雅黑" pitchFamily="34" charset="-122"/>
                <a:ea typeface="微软雅黑" pitchFamily="34" charset="-122"/>
              </a:rPr>
              <a:t>志愿满足率</a:t>
            </a:r>
          </a:p>
        </p:txBody>
      </p:sp>
      <p:sp>
        <p:nvSpPr>
          <p:cNvPr id="9" name="TextBox 17"/>
          <p:cNvSpPr txBox="1"/>
          <p:nvPr/>
        </p:nvSpPr>
        <p:spPr>
          <a:xfrm>
            <a:off x="3402559" y="1556062"/>
            <a:ext cx="1131341" cy="300082"/>
          </a:xfrm>
          <a:prstGeom prst="rect">
            <a:avLst/>
          </a:prstGeom>
          <a:noFill/>
        </p:spPr>
        <p:txBody>
          <a:bodyPr wrap="square" rtlCol="0">
            <a:spAutoFit/>
          </a:bodyPr>
          <a:lstStyle/>
          <a:p>
            <a:pPr algn="ctr" defTabSz="511991">
              <a:defRPr/>
            </a:pPr>
            <a:r>
              <a:rPr lang="zh-CN" altLang="en-US" sz="1350" dirty="0">
                <a:solidFill>
                  <a:prstClr val="white"/>
                </a:solidFill>
                <a:latin typeface="微软雅黑" pitchFamily="34" charset="-122"/>
                <a:ea typeface="微软雅黑" pitchFamily="34" charset="-122"/>
              </a:rPr>
              <a:t>规则满足率</a:t>
            </a:r>
            <a:endParaRPr lang="en-US" altLang="zh-CN" sz="1350" dirty="0">
              <a:solidFill>
                <a:prstClr val="white"/>
              </a:solidFill>
              <a:latin typeface="微软雅黑" pitchFamily="34" charset="-122"/>
              <a:ea typeface="微软雅黑" pitchFamily="34" charset="-122"/>
            </a:endParaRPr>
          </a:p>
        </p:txBody>
      </p:sp>
      <p:sp>
        <p:nvSpPr>
          <p:cNvPr id="10" name="TextBox 16"/>
          <p:cNvSpPr txBox="1"/>
          <p:nvPr/>
        </p:nvSpPr>
        <p:spPr>
          <a:xfrm>
            <a:off x="5428935" y="1209814"/>
            <a:ext cx="928850" cy="507831"/>
          </a:xfrm>
          <a:prstGeom prst="rect">
            <a:avLst/>
          </a:prstGeom>
          <a:noFill/>
        </p:spPr>
        <p:txBody>
          <a:bodyPr wrap="square" rtlCol="0">
            <a:spAutoFit/>
          </a:bodyPr>
          <a:lstStyle/>
          <a:p>
            <a:pPr algn="ctr" defTabSz="511991">
              <a:defRPr/>
            </a:pPr>
            <a:r>
              <a:rPr lang="zh-CN" altLang="en-US" sz="1350" dirty="0">
                <a:solidFill>
                  <a:prstClr val="white"/>
                </a:solidFill>
                <a:latin typeface="微软雅黑" pitchFamily="34" charset="-122"/>
                <a:ea typeface="微软雅黑" pitchFamily="34" charset="-122"/>
              </a:rPr>
              <a:t>分班策略</a:t>
            </a:r>
            <a:endParaRPr lang="en-US" altLang="zh-CN" sz="1350" dirty="0">
              <a:solidFill>
                <a:prstClr val="white"/>
              </a:solidFill>
              <a:latin typeface="微软雅黑" pitchFamily="34" charset="-122"/>
              <a:ea typeface="微软雅黑" pitchFamily="34" charset="-122"/>
            </a:endParaRPr>
          </a:p>
          <a:p>
            <a:pPr algn="ctr" defTabSz="511991">
              <a:defRPr/>
            </a:pPr>
            <a:r>
              <a:rPr lang="zh-CN" altLang="en-US" sz="1350" dirty="0">
                <a:solidFill>
                  <a:prstClr val="white"/>
                </a:solidFill>
                <a:latin typeface="微软雅黑" pitchFamily="34" charset="-122"/>
                <a:ea typeface="微软雅黑" pitchFamily="34" charset="-122"/>
              </a:rPr>
              <a:t>分层方式</a:t>
            </a:r>
            <a:endParaRPr lang="en-US" altLang="zh-CN" sz="1350" dirty="0">
              <a:solidFill>
                <a:prstClr val="white"/>
              </a:solidFill>
              <a:latin typeface="微软雅黑" pitchFamily="34" charset="-122"/>
              <a:ea typeface="微软雅黑" pitchFamily="34" charset="-122"/>
            </a:endParaRPr>
          </a:p>
        </p:txBody>
      </p:sp>
      <p:sp>
        <p:nvSpPr>
          <p:cNvPr id="11" name="单圆角矩形 10"/>
          <p:cNvSpPr/>
          <p:nvPr/>
        </p:nvSpPr>
        <p:spPr>
          <a:xfrm>
            <a:off x="816675" y="4475465"/>
            <a:ext cx="7559882" cy="447869"/>
          </a:xfrm>
          <a:prstGeom prst="round1Rect">
            <a:avLst/>
          </a:prstGeom>
          <a:solidFill>
            <a:srgbClr val="C05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1991">
              <a:defRPr/>
            </a:pPr>
            <a:r>
              <a:rPr lang="zh-CN" altLang="en-US" sz="1350" dirty="0">
                <a:solidFill>
                  <a:prstClr val="white"/>
                </a:solidFill>
                <a:latin typeface="微软雅黑" pitchFamily="34" charset="-122"/>
                <a:ea typeface="微软雅黑" pitchFamily="34" charset="-122"/>
              </a:rPr>
              <a:t>通过合理的策略选定和信息化工具的有效辅助达成学校的最优排课方案。</a:t>
            </a:r>
          </a:p>
        </p:txBody>
      </p:sp>
      <p:sp>
        <p:nvSpPr>
          <p:cNvPr id="3" name="文本框 2">
            <a:extLst>
              <a:ext uri="{FF2B5EF4-FFF2-40B4-BE49-F238E27FC236}">
                <a16:creationId xmlns="" xmlns:a16="http://schemas.microsoft.com/office/drawing/2014/main" id="{B071B6A8-B527-4483-B2BF-7BB11198F7CD}"/>
              </a:ext>
            </a:extLst>
          </p:cNvPr>
          <p:cNvSpPr txBox="1"/>
          <p:nvPr/>
        </p:nvSpPr>
        <p:spPr>
          <a:xfrm>
            <a:off x="1618428" y="3711045"/>
            <a:ext cx="6432864" cy="461665"/>
          </a:xfrm>
          <a:prstGeom prst="rect">
            <a:avLst/>
          </a:prstGeom>
          <a:noFill/>
        </p:spPr>
        <p:txBody>
          <a:bodyPr wrap="square" rtlCol="0">
            <a:spAutoFit/>
          </a:bodyPr>
          <a:lstStyle/>
          <a:p>
            <a:r>
              <a:rPr lang="zh-CN" altLang="en-US" sz="1200" dirty="0">
                <a:solidFill>
                  <a:srgbClr val="FFFFFF"/>
                </a:solidFill>
                <a:latin typeface="微软雅黑" pitchFamily="34" charset="-122"/>
                <a:ea typeface="微软雅黑" pitchFamily="34" charset="-122"/>
              </a:rPr>
              <a:t>志愿满足率：学生选择等级考科目的学校达成率。</a:t>
            </a:r>
            <a:endParaRPr lang="en-US" altLang="zh-CN" sz="1200" dirty="0">
              <a:solidFill>
                <a:srgbClr val="FFFFFF"/>
              </a:solidFill>
              <a:latin typeface="微软雅黑" pitchFamily="34" charset="-122"/>
              <a:ea typeface="微软雅黑" pitchFamily="34" charset="-122"/>
            </a:endParaRPr>
          </a:p>
          <a:p>
            <a:r>
              <a:rPr lang="zh-CN" altLang="en-US" sz="1200" dirty="0">
                <a:solidFill>
                  <a:srgbClr val="FFFFFF"/>
                </a:solidFill>
                <a:latin typeface="微软雅黑" pitchFamily="34" charset="-122"/>
                <a:ea typeface="微软雅黑" pitchFamily="34" charset="-122"/>
              </a:rPr>
              <a:t>规则满足率：在排课之前预设的规则满足比率，例如：教案一致、课时平均、进修时间等。</a:t>
            </a:r>
          </a:p>
        </p:txBody>
      </p:sp>
      <p:sp>
        <p:nvSpPr>
          <p:cNvPr id="12" name="文本框 11">
            <a:extLst>
              <a:ext uri="{FF2B5EF4-FFF2-40B4-BE49-F238E27FC236}">
                <a16:creationId xmlns="" xmlns:a16="http://schemas.microsoft.com/office/drawing/2014/main" id="{A32AE844-67A6-49C1-90B5-8DF1DAF2B0F9}"/>
              </a:ext>
            </a:extLst>
          </p:cNvPr>
          <p:cNvSpPr txBox="1"/>
          <p:nvPr/>
        </p:nvSpPr>
        <p:spPr>
          <a:xfrm>
            <a:off x="87004" y="91845"/>
            <a:ext cx="6501220"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学校需要一个什么样的</a:t>
            </a:r>
            <a:r>
              <a:rPr lang="zh-CN" altLang="en-US" sz="2700" b="1" dirty="0">
                <a:solidFill>
                  <a:srgbClr val="C0504D"/>
                </a:solidFill>
                <a:latin typeface="微软雅黑" pitchFamily="34" charset="-122"/>
                <a:ea typeface="微软雅黑" pitchFamily="34" charset="-122"/>
                <a:cs typeface="+mj-cs"/>
              </a:rPr>
              <a:t>排课方案</a:t>
            </a:r>
          </a:p>
        </p:txBody>
      </p:sp>
    </p:spTree>
    <p:extLst>
      <p:ext uri="{BB962C8B-B14F-4D97-AF65-F5344CB8AC3E}">
        <p14:creationId xmlns:p14="http://schemas.microsoft.com/office/powerpoint/2010/main" val="27669936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8160267F-6341-46D3-BC8D-546EC48C5257}"/>
              </a:ext>
            </a:extLst>
          </p:cNvPr>
          <p:cNvSpPr txBox="1"/>
          <p:nvPr/>
        </p:nvSpPr>
        <p:spPr>
          <a:xfrm>
            <a:off x="862173" y="1109264"/>
            <a:ext cx="3831745" cy="715581"/>
          </a:xfrm>
          <a:prstGeom prst="rect">
            <a:avLst/>
          </a:prstGeom>
          <a:noFill/>
        </p:spPr>
        <p:txBody>
          <a:bodyPr wrap="square" rtlCol="0">
            <a:spAutoFit/>
          </a:bodyPr>
          <a:lstStyle/>
          <a:p>
            <a:r>
              <a:rPr lang="zh-CN" altLang="en-US" sz="4050" b="1" dirty="0">
                <a:solidFill>
                  <a:schemeClr val="bg2"/>
                </a:solidFill>
                <a:latin typeface="微软雅黑" pitchFamily="34" charset="-122"/>
                <a:ea typeface="微软雅黑" pitchFamily="34" charset="-122"/>
              </a:rPr>
              <a:t>我们关注：</a:t>
            </a:r>
            <a:endParaRPr lang="en-US" altLang="zh-CN" sz="4050" b="1" dirty="0">
              <a:solidFill>
                <a:schemeClr val="bg2"/>
              </a:solidFill>
              <a:latin typeface="微软雅黑" pitchFamily="34" charset="-122"/>
              <a:ea typeface="微软雅黑" pitchFamily="34" charset="-122"/>
            </a:endParaRPr>
          </a:p>
        </p:txBody>
      </p:sp>
      <p:sp>
        <p:nvSpPr>
          <p:cNvPr id="3" name="文本框 2">
            <a:extLst>
              <a:ext uri="{FF2B5EF4-FFF2-40B4-BE49-F238E27FC236}">
                <a16:creationId xmlns:a16="http://schemas.microsoft.com/office/drawing/2014/main" xmlns="" id="{C884EB38-4098-42F1-96C4-B014DBB174FF}"/>
              </a:ext>
            </a:extLst>
          </p:cNvPr>
          <p:cNvSpPr txBox="1"/>
          <p:nvPr/>
        </p:nvSpPr>
        <p:spPr>
          <a:xfrm>
            <a:off x="3576798" y="2477439"/>
            <a:ext cx="2345846" cy="553998"/>
          </a:xfrm>
          <a:prstGeom prst="rect">
            <a:avLst/>
          </a:prstGeom>
          <a:noFill/>
        </p:spPr>
        <p:txBody>
          <a:bodyPr wrap="square" rtlCol="0">
            <a:spAutoFit/>
          </a:bodyPr>
          <a:lstStyle/>
          <a:p>
            <a:r>
              <a:rPr lang="en-US" altLang="zh-CN" sz="3000" b="1" dirty="0">
                <a:solidFill>
                  <a:schemeClr val="bg2"/>
                </a:solidFill>
                <a:latin typeface="微软雅黑" pitchFamily="34" charset="-122"/>
                <a:ea typeface="微软雅黑" pitchFamily="34" charset="-122"/>
              </a:rPr>
              <a:t>2. </a:t>
            </a:r>
            <a:r>
              <a:rPr lang="zh-CN" altLang="en-US" sz="3000" b="1" dirty="0">
                <a:solidFill>
                  <a:schemeClr val="tx2">
                    <a:lumMod val="50000"/>
                    <a:lumOff val="50000"/>
                  </a:schemeClr>
                </a:solidFill>
                <a:latin typeface="微软雅黑" pitchFamily="34" charset="-122"/>
                <a:ea typeface="微软雅黑" pitchFamily="34" charset="-122"/>
              </a:rPr>
              <a:t>分班</a:t>
            </a:r>
            <a:r>
              <a:rPr lang="zh-CN" altLang="en-US" sz="3000" b="1" dirty="0">
                <a:solidFill>
                  <a:schemeClr val="bg2"/>
                </a:solidFill>
                <a:latin typeface="微软雅黑" pitchFamily="34" charset="-122"/>
                <a:ea typeface="微软雅黑" pitchFamily="34" charset="-122"/>
              </a:rPr>
              <a:t>策略</a:t>
            </a:r>
            <a:endParaRPr lang="en-US" altLang="zh-CN" sz="3000" b="1" dirty="0">
              <a:solidFill>
                <a:schemeClr val="bg2"/>
              </a:solidFill>
              <a:latin typeface="微软雅黑" pitchFamily="34" charset="-122"/>
              <a:ea typeface="微软雅黑" pitchFamily="34" charset="-122"/>
            </a:endParaRPr>
          </a:p>
        </p:txBody>
      </p:sp>
      <p:sp>
        <p:nvSpPr>
          <p:cNvPr id="4" name="文本框 3">
            <a:extLst>
              <a:ext uri="{FF2B5EF4-FFF2-40B4-BE49-F238E27FC236}">
                <a16:creationId xmlns:a16="http://schemas.microsoft.com/office/drawing/2014/main" xmlns="" id="{70F39DE4-967B-4018-8E2E-4D89A57CBA02}"/>
              </a:ext>
            </a:extLst>
          </p:cNvPr>
          <p:cNvSpPr txBox="1"/>
          <p:nvPr/>
        </p:nvSpPr>
        <p:spPr>
          <a:xfrm>
            <a:off x="862173" y="2477439"/>
            <a:ext cx="2345846" cy="553998"/>
          </a:xfrm>
          <a:prstGeom prst="rect">
            <a:avLst/>
          </a:prstGeom>
          <a:noFill/>
        </p:spPr>
        <p:txBody>
          <a:bodyPr wrap="square" rtlCol="0">
            <a:spAutoFit/>
          </a:bodyPr>
          <a:lstStyle/>
          <a:p>
            <a:r>
              <a:rPr lang="en-US" altLang="zh-CN" sz="3000" b="1" dirty="0">
                <a:solidFill>
                  <a:schemeClr val="bg2"/>
                </a:solidFill>
                <a:latin typeface="微软雅黑" pitchFamily="34" charset="-122"/>
                <a:ea typeface="微软雅黑" pitchFamily="34" charset="-122"/>
              </a:rPr>
              <a:t>1. </a:t>
            </a:r>
            <a:r>
              <a:rPr lang="zh-CN" altLang="en-US" sz="3000" b="1" dirty="0">
                <a:solidFill>
                  <a:schemeClr val="tx2">
                    <a:lumMod val="50000"/>
                    <a:lumOff val="50000"/>
                  </a:schemeClr>
                </a:solidFill>
                <a:latin typeface="微软雅黑" pitchFamily="34" charset="-122"/>
                <a:ea typeface="微软雅黑" pitchFamily="34" charset="-122"/>
              </a:rPr>
              <a:t>分层</a:t>
            </a:r>
            <a:r>
              <a:rPr lang="zh-CN" altLang="en-US" sz="3000" b="1" dirty="0">
                <a:solidFill>
                  <a:schemeClr val="bg2"/>
                </a:solidFill>
                <a:latin typeface="微软雅黑" pitchFamily="34" charset="-122"/>
                <a:ea typeface="微软雅黑" pitchFamily="34" charset="-122"/>
              </a:rPr>
              <a:t>策略</a:t>
            </a:r>
            <a:endParaRPr lang="en-US" altLang="zh-CN" sz="3000" b="1" dirty="0">
              <a:solidFill>
                <a:schemeClr val="bg2"/>
              </a:solidFill>
              <a:latin typeface="微软雅黑" pitchFamily="34" charset="-122"/>
              <a:ea typeface="微软雅黑" pitchFamily="34" charset="-122"/>
            </a:endParaRPr>
          </a:p>
        </p:txBody>
      </p:sp>
      <p:sp>
        <p:nvSpPr>
          <p:cNvPr id="6" name="文本框 5">
            <a:extLst>
              <a:ext uri="{FF2B5EF4-FFF2-40B4-BE49-F238E27FC236}">
                <a16:creationId xmlns:a16="http://schemas.microsoft.com/office/drawing/2014/main" xmlns="" id="{FA75DF2D-C33A-402A-A4E4-5F802849028E}"/>
              </a:ext>
            </a:extLst>
          </p:cNvPr>
          <p:cNvSpPr txBox="1"/>
          <p:nvPr/>
        </p:nvSpPr>
        <p:spPr>
          <a:xfrm>
            <a:off x="6291424" y="2477439"/>
            <a:ext cx="2345846" cy="553998"/>
          </a:xfrm>
          <a:prstGeom prst="rect">
            <a:avLst/>
          </a:prstGeom>
          <a:noFill/>
        </p:spPr>
        <p:txBody>
          <a:bodyPr wrap="square" rtlCol="0">
            <a:spAutoFit/>
          </a:bodyPr>
          <a:lstStyle/>
          <a:p>
            <a:r>
              <a:rPr lang="en-US" altLang="zh-CN" sz="3000" b="1" dirty="0">
                <a:solidFill>
                  <a:srgbClr val="FFFFFF"/>
                </a:solidFill>
                <a:latin typeface="微软雅黑" pitchFamily="34" charset="-122"/>
                <a:ea typeface="微软雅黑" pitchFamily="34" charset="-122"/>
              </a:rPr>
              <a:t>3. </a:t>
            </a:r>
            <a:r>
              <a:rPr lang="zh-CN" altLang="en-US" sz="3000" b="1" dirty="0" smtClean="0">
                <a:solidFill>
                  <a:schemeClr val="tx2">
                    <a:lumMod val="50000"/>
                    <a:lumOff val="50000"/>
                  </a:schemeClr>
                </a:solidFill>
                <a:latin typeface="微软雅黑" pitchFamily="34" charset="-122"/>
                <a:ea typeface="微软雅黑" pitchFamily="34" charset="-122"/>
              </a:rPr>
              <a:t>分组</a:t>
            </a:r>
            <a:r>
              <a:rPr lang="zh-CN" altLang="en-US" sz="3000" b="1" dirty="0" smtClean="0">
                <a:solidFill>
                  <a:srgbClr val="FFFFFF"/>
                </a:solidFill>
                <a:latin typeface="微软雅黑" pitchFamily="34" charset="-122"/>
                <a:ea typeface="微软雅黑" pitchFamily="34" charset="-122"/>
              </a:rPr>
              <a:t>策略</a:t>
            </a:r>
            <a:endParaRPr lang="en-US" altLang="zh-CN" sz="30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82445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xmlns="" id="{C884EB38-4098-42F1-96C4-B014DBB174FF}"/>
              </a:ext>
            </a:extLst>
          </p:cNvPr>
          <p:cNvSpPr txBox="1"/>
          <p:nvPr/>
        </p:nvSpPr>
        <p:spPr>
          <a:xfrm>
            <a:off x="3397080" y="2301720"/>
            <a:ext cx="2345846" cy="553998"/>
          </a:xfrm>
          <a:prstGeom prst="rect">
            <a:avLst/>
          </a:prstGeom>
          <a:noFill/>
        </p:spPr>
        <p:txBody>
          <a:bodyPr wrap="square" rtlCol="0">
            <a:spAutoFit/>
          </a:bodyPr>
          <a:lstStyle/>
          <a:p>
            <a:r>
              <a:rPr lang="en-US" altLang="zh-CN" sz="3000" b="1" dirty="0">
                <a:solidFill>
                  <a:schemeClr val="bg2"/>
                </a:solidFill>
                <a:latin typeface="微软雅黑" pitchFamily="34" charset="-122"/>
                <a:ea typeface="微软雅黑" pitchFamily="34" charset="-122"/>
              </a:rPr>
              <a:t>2. </a:t>
            </a:r>
            <a:r>
              <a:rPr lang="zh-CN" altLang="en-US" sz="3000" b="1" dirty="0" smtClean="0">
                <a:solidFill>
                  <a:schemeClr val="bg2"/>
                </a:solidFill>
                <a:latin typeface="微软雅黑" pitchFamily="34" charset="-122"/>
                <a:ea typeface="微软雅黑" pitchFamily="34" charset="-122"/>
              </a:rPr>
              <a:t>学生</a:t>
            </a:r>
            <a:r>
              <a:rPr lang="zh-CN" altLang="en-US" sz="3000" b="1" dirty="0" smtClean="0">
                <a:solidFill>
                  <a:schemeClr val="tx2">
                    <a:lumMod val="50000"/>
                    <a:lumOff val="50000"/>
                  </a:schemeClr>
                </a:solidFill>
                <a:latin typeface="微软雅黑" pitchFamily="34" charset="-122"/>
                <a:ea typeface="微软雅黑" pitchFamily="34" charset="-122"/>
              </a:rPr>
              <a:t>分班</a:t>
            </a:r>
            <a:endParaRPr lang="en-US" altLang="zh-CN" sz="3000" b="1" dirty="0">
              <a:solidFill>
                <a:schemeClr val="bg2"/>
              </a:solidFill>
              <a:latin typeface="微软雅黑" pitchFamily="34" charset="-122"/>
              <a:ea typeface="微软雅黑" pitchFamily="34" charset="-122"/>
            </a:endParaRPr>
          </a:p>
        </p:txBody>
      </p:sp>
      <p:sp>
        <p:nvSpPr>
          <p:cNvPr id="4" name="文本框 3">
            <a:extLst>
              <a:ext uri="{FF2B5EF4-FFF2-40B4-BE49-F238E27FC236}">
                <a16:creationId xmlns:a16="http://schemas.microsoft.com/office/drawing/2014/main" xmlns="" id="{70F39DE4-967B-4018-8E2E-4D89A57CBA02}"/>
              </a:ext>
            </a:extLst>
          </p:cNvPr>
          <p:cNvSpPr txBox="1"/>
          <p:nvPr/>
        </p:nvSpPr>
        <p:spPr>
          <a:xfrm>
            <a:off x="806493" y="2301720"/>
            <a:ext cx="2345846" cy="553998"/>
          </a:xfrm>
          <a:prstGeom prst="rect">
            <a:avLst/>
          </a:prstGeom>
          <a:noFill/>
        </p:spPr>
        <p:txBody>
          <a:bodyPr wrap="square" rtlCol="0">
            <a:spAutoFit/>
          </a:bodyPr>
          <a:lstStyle/>
          <a:p>
            <a:r>
              <a:rPr lang="en-US" altLang="zh-CN" sz="3000" b="1" dirty="0">
                <a:solidFill>
                  <a:schemeClr val="bg2"/>
                </a:solidFill>
                <a:latin typeface="微软雅黑" pitchFamily="34" charset="-122"/>
                <a:ea typeface="微软雅黑" pitchFamily="34" charset="-122"/>
              </a:rPr>
              <a:t>1. </a:t>
            </a:r>
            <a:r>
              <a:rPr lang="zh-CN" altLang="en-US" sz="3000" b="1" dirty="0" smtClean="0">
                <a:solidFill>
                  <a:schemeClr val="bg2"/>
                </a:solidFill>
                <a:latin typeface="微软雅黑" pitchFamily="34" charset="-122"/>
                <a:ea typeface="微软雅黑" pitchFamily="34" charset="-122"/>
              </a:rPr>
              <a:t>课程</a:t>
            </a:r>
            <a:r>
              <a:rPr lang="zh-CN" altLang="en-US" sz="3000" b="1" dirty="0" smtClean="0">
                <a:solidFill>
                  <a:schemeClr val="tx2">
                    <a:lumMod val="50000"/>
                    <a:lumOff val="50000"/>
                  </a:schemeClr>
                </a:solidFill>
                <a:latin typeface="微软雅黑" pitchFamily="34" charset="-122"/>
                <a:ea typeface="微软雅黑" pitchFamily="34" charset="-122"/>
              </a:rPr>
              <a:t>分层</a:t>
            </a:r>
            <a:endParaRPr lang="en-US" altLang="zh-CN" sz="3000" b="1" dirty="0">
              <a:solidFill>
                <a:schemeClr val="bg2"/>
              </a:solidFill>
              <a:latin typeface="微软雅黑" pitchFamily="34" charset="-122"/>
              <a:ea typeface="微软雅黑" pitchFamily="34" charset="-122"/>
            </a:endParaRPr>
          </a:p>
        </p:txBody>
      </p:sp>
      <p:sp>
        <p:nvSpPr>
          <p:cNvPr id="6" name="文本框 5">
            <a:extLst>
              <a:ext uri="{FF2B5EF4-FFF2-40B4-BE49-F238E27FC236}">
                <a16:creationId xmlns:a16="http://schemas.microsoft.com/office/drawing/2014/main" xmlns="" id="{FA75DF2D-C33A-402A-A4E4-5F802849028E}"/>
              </a:ext>
            </a:extLst>
          </p:cNvPr>
          <p:cNvSpPr txBox="1"/>
          <p:nvPr/>
        </p:nvSpPr>
        <p:spPr>
          <a:xfrm>
            <a:off x="5987668" y="2301720"/>
            <a:ext cx="2345846" cy="553998"/>
          </a:xfrm>
          <a:prstGeom prst="rect">
            <a:avLst/>
          </a:prstGeom>
          <a:noFill/>
        </p:spPr>
        <p:txBody>
          <a:bodyPr wrap="square" rtlCol="0">
            <a:spAutoFit/>
          </a:bodyPr>
          <a:lstStyle/>
          <a:p>
            <a:r>
              <a:rPr lang="en-US" altLang="zh-CN" sz="3000" b="1" dirty="0">
                <a:solidFill>
                  <a:srgbClr val="FFFFFF"/>
                </a:solidFill>
                <a:latin typeface="微软雅黑" pitchFamily="34" charset="-122"/>
                <a:ea typeface="微软雅黑" pitchFamily="34" charset="-122"/>
              </a:rPr>
              <a:t>3. </a:t>
            </a:r>
            <a:r>
              <a:rPr lang="zh-CN" altLang="en-US" sz="3000" b="1" dirty="0" smtClean="0">
                <a:solidFill>
                  <a:srgbClr val="FFFFFF"/>
                </a:solidFill>
                <a:latin typeface="微软雅黑" pitchFamily="34" charset="-122"/>
                <a:ea typeface="微软雅黑" pitchFamily="34" charset="-122"/>
              </a:rPr>
              <a:t>班级</a:t>
            </a:r>
            <a:r>
              <a:rPr lang="zh-CN" altLang="en-US" sz="3000" b="1" dirty="0" smtClean="0">
                <a:solidFill>
                  <a:schemeClr val="tx2">
                    <a:lumMod val="50000"/>
                    <a:lumOff val="50000"/>
                  </a:schemeClr>
                </a:solidFill>
                <a:latin typeface="微软雅黑" pitchFamily="34" charset="-122"/>
                <a:ea typeface="微软雅黑" pitchFamily="34" charset="-122"/>
              </a:rPr>
              <a:t>分组</a:t>
            </a:r>
            <a:endParaRPr lang="en-US" altLang="zh-CN" sz="3000" b="1" dirty="0">
              <a:solidFill>
                <a:srgbClr val="FFFFFF"/>
              </a:solidFill>
              <a:latin typeface="微软雅黑" pitchFamily="34" charset="-122"/>
              <a:ea typeface="微软雅黑" pitchFamily="34" charset="-122"/>
            </a:endParaRPr>
          </a:p>
        </p:txBody>
      </p:sp>
      <p:sp>
        <p:nvSpPr>
          <p:cNvPr id="7" name="矩形 6"/>
          <p:cNvSpPr/>
          <p:nvPr/>
        </p:nvSpPr>
        <p:spPr>
          <a:xfrm>
            <a:off x="107504"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学考</a:t>
            </a:r>
            <a:r>
              <a:rPr lang="en-US" altLang="zh-CN" sz="1600" dirty="0" smtClean="0">
                <a:solidFill>
                  <a:srgbClr val="71A1DC"/>
                </a:solidFill>
                <a:latin typeface="微软雅黑" panose="020B0503020204020204" pitchFamily="34" charset="-122"/>
                <a:ea typeface="微软雅黑" panose="020B0503020204020204" pitchFamily="34" charset="-122"/>
              </a:rPr>
              <a:t>/</a:t>
            </a:r>
            <a:r>
              <a:rPr lang="zh-CN" altLang="en-US" sz="1600" dirty="0" smtClean="0">
                <a:solidFill>
                  <a:srgbClr val="71A1DC"/>
                </a:solidFill>
                <a:latin typeface="微软雅黑" panose="020B0503020204020204" pitchFamily="34" charset="-122"/>
                <a:ea typeface="微软雅黑" panose="020B0503020204020204" pitchFamily="34" charset="-122"/>
              </a:rPr>
              <a:t>选考</a:t>
            </a:r>
            <a:endParaRPr lang="zh-CN" altLang="en-US" sz="1600" dirty="0">
              <a:solidFill>
                <a:srgbClr val="71A1DC"/>
              </a:solidFill>
              <a:latin typeface="微软雅黑" panose="020B0503020204020204" pitchFamily="34" charset="-122"/>
              <a:ea typeface="微软雅黑" panose="020B0503020204020204" pitchFamily="34" charset="-122"/>
            </a:endParaRPr>
          </a:p>
        </p:txBody>
      </p:sp>
      <p:sp>
        <p:nvSpPr>
          <p:cNvPr id="8" name="矩形 7"/>
          <p:cNvSpPr/>
          <p:nvPr/>
        </p:nvSpPr>
        <p:spPr>
          <a:xfrm>
            <a:off x="1403648"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课程难度</a:t>
            </a:r>
            <a:endParaRPr lang="zh-CN" altLang="en-US" sz="1600" dirty="0">
              <a:solidFill>
                <a:srgbClr val="71A1DC"/>
              </a:solidFill>
              <a:latin typeface="微软雅黑" panose="020B0503020204020204" pitchFamily="34" charset="-122"/>
              <a:ea typeface="微软雅黑" panose="020B0503020204020204" pitchFamily="34" charset="-122"/>
            </a:endParaRPr>
          </a:p>
        </p:txBody>
      </p:sp>
      <p:sp>
        <p:nvSpPr>
          <p:cNvPr id="9" name="矩形 8"/>
          <p:cNvSpPr/>
          <p:nvPr/>
        </p:nvSpPr>
        <p:spPr>
          <a:xfrm>
            <a:off x="2699792"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课程类型</a:t>
            </a:r>
            <a:endParaRPr lang="zh-CN" altLang="en-US" sz="1600" dirty="0">
              <a:solidFill>
                <a:srgbClr val="71A1DC"/>
              </a:solidFill>
              <a:latin typeface="微软雅黑" panose="020B0503020204020204" pitchFamily="34" charset="-122"/>
              <a:ea typeface="微软雅黑" panose="020B0503020204020204" pitchFamily="34" charset="-122"/>
            </a:endParaRPr>
          </a:p>
        </p:txBody>
      </p:sp>
      <p:cxnSp>
        <p:nvCxnSpPr>
          <p:cNvPr id="11" name="肘形连接符 10"/>
          <p:cNvCxnSpPr>
            <a:stCxn id="4" idx="2"/>
            <a:endCxn id="7" idx="0"/>
          </p:cNvCxnSpPr>
          <p:nvPr/>
        </p:nvCxnSpPr>
        <p:spPr>
          <a:xfrm rot="5400000">
            <a:off x="1061462" y="2477824"/>
            <a:ext cx="540060" cy="1295848"/>
          </a:xfrm>
          <a:prstGeom prst="bentConnector3">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cxnSp>
        <p:nvCxnSpPr>
          <p:cNvPr id="13" name="肘形连接符 12"/>
          <p:cNvCxnSpPr>
            <a:stCxn id="4" idx="2"/>
            <a:endCxn id="8" idx="0"/>
          </p:cNvCxnSpPr>
          <p:nvPr/>
        </p:nvCxnSpPr>
        <p:spPr>
          <a:xfrm rot="16200000" flipH="1">
            <a:off x="1709534" y="3125600"/>
            <a:ext cx="540060" cy="296"/>
          </a:xfrm>
          <a:prstGeom prst="bentConnector3">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cxnSp>
        <p:nvCxnSpPr>
          <p:cNvPr id="15" name="肘形连接符 14"/>
          <p:cNvCxnSpPr>
            <a:stCxn id="4" idx="2"/>
            <a:endCxn id="9" idx="0"/>
          </p:cNvCxnSpPr>
          <p:nvPr/>
        </p:nvCxnSpPr>
        <p:spPr>
          <a:xfrm rot="16200000" flipH="1">
            <a:off x="2357606" y="2477528"/>
            <a:ext cx="540060" cy="1296440"/>
          </a:xfrm>
          <a:prstGeom prst="bentConnector3">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2963332" y="1347614"/>
            <a:ext cx="1529676"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行政班分班</a:t>
            </a:r>
            <a:endParaRPr lang="zh-CN" altLang="en-US" sz="1600" dirty="0">
              <a:solidFill>
                <a:srgbClr val="71A1DC"/>
              </a:solidFill>
              <a:latin typeface="微软雅黑" panose="020B0503020204020204" pitchFamily="34" charset="-122"/>
              <a:ea typeface="微软雅黑" panose="020B0503020204020204" pitchFamily="34" charset="-122"/>
            </a:endParaRPr>
          </a:p>
        </p:txBody>
      </p:sp>
      <p:sp>
        <p:nvSpPr>
          <p:cNvPr id="20" name="矩形 19"/>
          <p:cNvSpPr/>
          <p:nvPr/>
        </p:nvSpPr>
        <p:spPr>
          <a:xfrm>
            <a:off x="4674016" y="1347614"/>
            <a:ext cx="1529676"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教学班分班</a:t>
            </a:r>
            <a:endParaRPr lang="zh-CN" altLang="en-US" sz="1600" dirty="0">
              <a:solidFill>
                <a:srgbClr val="71A1DC"/>
              </a:solidFill>
              <a:latin typeface="微软雅黑" panose="020B0503020204020204" pitchFamily="34" charset="-122"/>
              <a:ea typeface="微软雅黑" panose="020B0503020204020204" pitchFamily="34" charset="-122"/>
            </a:endParaRPr>
          </a:p>
        </p:txBody>
      </p:sp>
      <p:cxnSp>
        <p:nvCxnSpPr>
          <p:cNvPr id="22" name="肘形连接符 21"/>
          <p:cNvCxnSpPr>
            <a:stCxn id="19" idx="2"/>
            <a:endCxn id="3" idx="0"/>
          </p:cNvCxnSpPr>
          <p:nvPr/>
        </p:nvCxnSpPr>
        <p:spPr>
          <a:xfrm rot="16200000" flipH="1">
            <a:off x="3852053" y="1583770"/>
            <a:ext cx="594066" cy="841833"/>
          </a:xfrm>
          <a:prstGeom prst="bentConnector3">
            <a:avLst>
              <a:gd name="adj1" fmla="val 50000"/>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cxnSp>
        <p:nvCxnSpPr>
          <p:cNvPr id="25" name="肘形连接符 24"/>
          <p:cNvCxnSpPr>
            <a:stCxn id="20" idx="2"/>
            <a:endCxn id="3" idx="0"/>
          </p:cNvCxnSpPr>
          <p:nvPr/>
        </p:nvCxnSpPr>
        <p:spPr>
          <a:xfrm rot="5400000">
            <a:off x="4707396" y="1570262"/>
            <a:ext cx="594066" cy="868851"/>
          </a:xfrm>
          <a:prstGeom prst="bentConnector3">
            <a:avLst>
              <a:gd name="adj1" fmla="val 50000"/>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5290900"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班级类型</a:t>
            </a:r>
            <a:endParaRPr lang="zh-CN" altLang="en-US" sz="1600" dirty="0">
              <a:solidFill>
                <a:srgbClr val="71A1DC"/>
              </a:solidFill>
              <a:latin typeface="微软雅黑" panose="020B0503020204020204" pitchFamily="34" charset="-122"/>
              <a:ea typeface="微软雅黑" panose="020B0503020204020204" pitchFamily="34" charset="-122"/>
            </a:endParaRPr>
          </a:p>
        </p:txBody>
      </p:sp>
      <p:sp>
        <p:nvSpPr>
          <p:cNvPr id="32" name="矩形 31"/>
          <p:cNvSpPr/>
          <p:nvPr/>
        </p:nvSpPr>
        <p:spPr>
          <a:xfrm>
            <a:off x="6587044"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smtClean="0">
                <a:solidFill>
                  <a:srgbClr val="71A1DC"/>
                </a:solidFill>
                <a:latin typeface="微软雅黑" panose="020B0503020204020204" pitchFamily="34" charset="-122"/>
                <a:ea typeface="微软雅黑" panose="020B0503020204020204" pitchFamily="34" charset="-122"/>
              </a:rPr>
              <a:t>教室位置</a:t>
            </a:r>
            <a:endParaRPr lang="zh-CN" altLang="en-US" sz="1600" dirty="0">
              <a:solidFill>
                <a:srgbClr val="71A1DC"/>
              </a:solidFill>
              <a:latin typeface="微软雅黑" panose="020B0503020204020204" pitchFamily="34" charset="-122"/>
              <a:ea typeface="微软雅黑" panose="020B0503020204020204" pitchFamily="34" charset="-122"/>
            </a:endParaRPr>
          </a:p>
        </p:txBody>
      </p:sp>
      <p:sp>
        <p:nvSpPr>
          <p:cNvPr id="33" name="矩形 32"/>
          <p:cNvSpPr/>
          <p:nvPr/>
        </p:nvSpPr>
        <p:spPr>
          <a:xfrm>
            <a:off x="7883188" y="3395778"/>
            <a:ext cx="1152128" cy="360040"/>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600" dirty="0">
                <a:solidFill>
                  <a:srgbClr val="71A1DC"/>
                </a:solidFill>
                <a:latin typeface="微软雅黑" panose="020B0503020204020204" pitchFamily="34" charset="-122"/>
                <a:ea typeface="微软雅黑" panose="020B0503020204020204" pitchFamily="34" charset="-122"/>
              </a:rPr>
              <a:t>培养方向</a:t>
            </a:r>
          </a:p>
        </p:txBody>
      </p:sp>
      <p:cxnSp>
        <p:nvCxnSpPr>
          <p:cNvPr id="34" name="肘形连接符 33"/>
          <p:cNvCxnSpPr>
            <a:stCxn id="6" idx="2"/>
            <a:endCxn id="33" idx="0"/>
          </p:cNvCxnSpPr>
          <p:nvPr/>
        </p:nvCxnSpPr>
        <p:spPr>
          <a:xfrm rot="16200000" flipH="1">
            <a:off x="7539891" y="2476417"/>
            <a:ext cx="540060" cy="1298661"/>
          </a:xfrm>
          <a:prstGeom prst="bentConnector3">
            <a:avLst>
              <a:gd name="adj1" fmla="val 50000"/>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cxnSp>
        <p:nvCxnSpPr>
          <p:cNvPr id="38" name="肘形连接符 37"/>
          <p:cNvCxnSpPr>
            <a:stCxn id="6" idx="2"/>
            <a:endCxn id="31" idx="0"/>
          </p:cNvCxnSpPr>
          <p:nvPr/>
        </p:nvCxnSpPr>
        <p:spPr>
          <a:xfrm rot="5400000">
            <a:off x="6243748" y="2478935"/>
            <a:ext cx="540060" cy="1293627"/>
          </a:xfrm>
          <a:prstGeom prst="bentConnector3">
            <a:avLst>
              <a:gd name="adj1" fmla="val 50000"/>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cxnSp>
        <p:nvCxnSpPr>
          <p:cNvPr id="41" name="肘形连接符 40"/>
          <p:cNvCxnSpPr>
            <a:stCxn id="6" idx="2"/>
            <a:endCxn id="32" idx="0"/>
          </p:cNvCxnSpPr>
          <p:nvPr/>
        </p:nvCxnSpPr>
        <p:spPr>
          <a:xfrm rot="16200000" flipH="1">
            <a:off x="6891819" y="3124489"/>
            <a:ext cx="540060" cy="2517"/>
          </a:xfrm>
          <a:prstGeom prst="bentConnector3">
            <a:avLst>
              <a:gd name="adj1" fmla="val 50000"/>
            </a:avLst>
          </a:prstGeom>
          <a:ln w="19050">
            <a:solidFill>
              <a:srgbClr val="71A1DC"/>
            </a:solidFill>
          </a:ln>
        </p:spPr>
        <p:style>
          <a:lnRef idx="1">
            <a:schemeClr val="accent1"/>
          </a:lnRef>
          <a:fillRef idx="0">
            <a:schemeClr val="accent1"/>
          </a:fillRef>
          <a:effectRef idx="0">
            <a:schemeClr val="accent1"/>
          </a:effectRef>
          <a:fontRef idx="minor">
            <a:schemeClr val="tx1"/>
          </a:fontRef>
        </p:style>
      </p:cxnSp>
      <p:sp>
        <p:nvSpPr>
          <p:cNvPr id="44" name="文本框 43">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a:solidFill>
                  <a:srgbClr val="C0504D"/>
                </a:solidFill>
                <a:latin typeface="微软雅黑" pitchFamily="34" charset="-122"/>
                <a:ea typeface="微软雅黑" pitchFamily="34" charset="-122"/>
                <a:cs typeface="+mj-cs"/>
              </a:rPr>
              <a:t>走</a:t>
            </a:r>
            <a:r>
              <a:rPr lang="zh-CN" altLang="en-US" sz="2700" b="1" dirty="0" smtClean="0">
                <a:solidFill>
                  <a:srgbClr val="C0504D"/>
                </a:solidFill>
                <a:latin typeface="微软雅黑" pitchFamily="34" charset="-122"/>
                <a:ea typeface="微软雅黑" pitchFamily="34" charset="-122"/>
                <a:cs typeface="+mj-cs"/>
              </a:rPr>
              <a:t>班方案</a:t>
            </a:r>
            <a:r>
              <a:rPr lang="zh-CN" altLang="en-US" sz="2700" b="1" dirty="0" smtClean="0">
                <a:solidFill>
                  <a:schemeClr val="bg1"/>
                </a:solidFill>
                <a:latin typeface="微软雅黑" pitchFamily="34" charset="-122"/>
                <a:ea typeface="微软雅黑" pitchFamily="34" charset="-122"/>
                <a:cs typeface="+mj-cs"/>
              </a:rPr>
              <a:t>制定</a:t>
            </a:r>
            <a:endParaRPr lang="zh-CN" altLang="en-US" sz="27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27121207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a:off x="1371051" y="2307145"/>
            <a:ext cx="5133704" cy="119998"/>
          </a:xfrm>
          <a:prstGeom prst="rect">
            <a:avLst/>
          </a:prstGeom>
          <a:solidFill>
            <a:srgbClr val="00A1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sp>
        <p:nvSpPr>
          <p:cNvPr id="30" name="矩形 12"/>
          <p:cNvSpPr/>
          <p:nvPr/>
        </p:nvSpPr>
        <p:spPr>
          <a:xfrm>
            <a:off x="1371051" y="2512746"/>
            <a:ext cx="5099820" cy="114395"/>
          </a:xfrm>
          <a:custGeom>
            <a:avLst/>
            <a:gdLst/>
            <a:ahLst/>
            <a:cxnLst/>
            <a:rect l="l" t="t" r="r" b="b"/>
            <a:pathLst>
              <a:path w="6885601" h="162018">
                <a:moveTo>
                  <a:pt x="0" y="0"/>
                </a:moveTo>
                <a:lnTo>
                  <a:pt x="6863886" y="0"/>
                </a:lnTo>
                <a:cubicBezTo>
                  <a:pt x="6867441" y="55065"/>
                  <a:pt x="6874351" y="109213"/>
                  <a:pt x="6885601" y="162018"/>
                </a:cubicBezTo>
                <a:lnTo>
                  <a:pt x="0" y="162018"/>
                </a:lnTo>
                <a:close/>
              </a:path>
            </a:pathLst>
          </a:custGeom>
          <a:solidFill>
            <a:srgbClr val="00C88A"/>
          </a:solidFill>
          <a:ln>
            <a:solidFill>
              <a:srgbClr val="00C8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grpSp>
        <p:nvGrpSpPr>
          <p:cNvPr id="31" name="组合 30"/>
          <p:cNvGrpSpPr/>
          <p:nvPr/>
        </p:nvGrpSpPr>
        <p:grpSpPr>
          <a:xfrm>
            <a:off x="6349837" y="1511324"/>
            <a:ext cx="1966579" cy="1919978"/>
            <a:chOff x="8404007" y="2276872"/>
            <a:chExt cx="2655206" cy="2592288"/>
          </a:xfrm>
        </p:grpSpPr>
        <p:sp>
          <p:nvSpPr>
            <p:cNvPr id="32" name="椭圆 1"/>
            <p:cNvSpPr/>
            <p:nvPr/>
          </p:nvSpPr>
          <p:spPr>
            <a:xfrm>
              <a:off x="8404007" y="2276872"/>
              <a:ext cx="2655206" cy="1242138"/>
            </a:xfrm>
            <a:custGeom>
              <a:avLst/>
              <a:gdLst>
                <a:gd name="connsiteX0" fmla="*/ 1045028 w 2655206"/>
                <a:gd name="connsiteY0" fmla="*/ 1755986 h 2671362"/>
                <a:gd name="connsiteX1" fmla="*/ 2655206 w 2655206"/>
                <a:gd name="connsiteY1" fmla="*/ 1422158 h 2671362"/>
                <a:gd name="connsiteX2" fmla="*/ 1327603 w 2655206"/>
                <a:gd name="connsiteY2" fmla="*/ 2664296 h 2671362"/>
                <a:gd name="connsiteX3" fmla="*/ 1045028 w 2655206"/>
                <a:gd name="connsiteY3" fmla="*/ 1755986 h 2671362"/>
                <a:gd name="connsiteX4" fmla="*/ 1327603 w 2655206"/>
                <a:gd name="connsiteY4" fmla="*/ 0 h 2671362"/>
                <a:gd name="connsiteX5" fmla="*/ 2655206 w 2655206"/>
                <a:gd name="connsiteY5" fmla="*/ 1242138 h 2671362"/>
                <a:gd name="connsiteX6" fmla="*/ 0 w 2655206"/>
                <a:gd name="connsiteY6" fmla="*/ 1242138 h 2671362"/>
                <a:gd name="connsiteX7" fmla="*/ 1327603 w 2655206"/>
                <a:gd name="connsiteY7" fmla="*/ 0 h 2671362"/>
                <a:gd name="connsiteX0" fmla="*/ 1327603 w 2655206"/>
                <a:gd name="connsiteY0" fmla="*/ 2664296 h 2664296"/>
                <a:gd name="connsiteX1" fmla="*/ 2655206 w 2655206"/>
                <a:gd name="connsiteY1" fmla="*/ 1422158 h 2664296"/>
                <a:gd name="connsiteX2" fmla="*/ 1327603 w 2655206"/>
                <a:gd name="connsiteY2" fmla="*/ 2664296 h 2664296"/>
                <a:gd name="connsiteX3" fmla="*/ 1327603 w 2655206"/>
                <a:gd name="connsiteY3" fmla="*/ 0 h 2664296"/>
                <a:gd name="connsiteX4" fmla="*/ 2655206 w 2655206"/>
                <a:gd name="connsiteY4" fmla="*/ 1242138 h 2664296"/>
                <a:gd name="connsiteX5" fmla="*/ 0 w 2655206"/>
                <a:gd name="connsiteY5" fmla="*/ 1242138 h 2664296"/>
                <a:gd name="connsiteX6" fmla="*/ 1327603 w 2655206"/>
                <a:gd name="connsiteY6" fmla="*/ 0 h 2664296"/>
                <a:gd name="connsiteX0" fmla="*/ 1327603 w 2655206"/>
                <a:gd name="connsiteY0" fmla="*/ 0 h 1242138"/>
                <a:gd name="connsiteX1" fmla="*/ 2655206 w 2655206"/>
                <a:gd name="connsiteY1" fmla="*/ 1242138 h 1242138"/>
                <a:gd name="connsiteX2" fmla="*/ 0 w 2655206"/>
                <a:gd name="connsiteY2" fmla="*/ 1242138 h 1242138"/>
                <a:gd name="connsiteX3" fmla="*/ 1327603 w 2655206"/>
                <a:gd name="connsiteY3" fmla="*/ 0 h 1242138"/>
              </a:gdLst>
              <a:ahLst/>
              <a:cxnLst>
                <a:cxn ang="0">
                  <a:pos x="connsiteX0" y="connsiteY0"/>
                </a:cxn>
                <a:cxn ang="0">
                  <a:pos x="connsiteX1" y="connsiteY1"/>
                </a:cxn>
                <a:cxn ang="0">
                  <a:pos x="connsiteX2" y="connsiteY2"/>
                </a:cxn>
                <a:cxn ang="0">
                  <a:pos x="connsiteX3" y="connsiteY3"/>
                </a:cxn>
              </a:cxnLst>
              <a:rect l="l" t="t" r="r" b="b"/>
              <a:pathLst>
                <a:path w="2655206" h="1242138">
                  <a:moveTo>
                    <a:pt x="1327603" y="0"/>
                  </a:moveTo>
                  <a:cubicBezTo>
                    <a:pt x="2033044" y="0"/>
                    <a:pt x="2610414" y="548333"/>
                    <a:pt x="2655206" y="1242138"/>
                  </a:cubicBezTo>
                  <a:lnTo>
                    <a:pt x="0" y="1242138"/>
                  </a:lnTo>
                  <a:cubicBezTo>
                    <a:pt x="44792" y="548333"/>
                    <a:pt x="622162" y="0"/>
                    <a:pt x="1327603" y="0"/>
                  </a:cubicBezTo>
                  <a:close/>
                </a:path>
              </a:pathLst>
            </a:custGeom>
            <a:solidFill>
              <a:srgbClr val="00A1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sp>
          <p:nvSpPr>
            <p:cNvPr id="33" name="椭圆 1"/>
            <p:cNvSpPr/>
            <p:nvPr/>
          </p:nvSpPr>
          <p:spPr>
            <a:xfrm>
              <a:off x="8404007" y="3627022"/>
              <a:ext cx="2655206" cy="1242138"/>
            </a:xfrm>
            <a:custGeom>
              <a:avLst/>
              <a:gdLst>
                <a:gd name="connsiteX0" fmla="*/ 0 w 2655206"/>
                <a:gd name="connsiteY0" fmla="*/ 180020 h 1422158"/>
                <a:gd name="connsiteX1" fmla="*/ 2655206 w 2655206"/>
                <a:gd name="connsiteY1" fmla="*/ 180020 h 1422158"/>
                <a:gd name="connsiteX2" fmla="*/ 1327603 w 2655206"/>
                <a:gd name="connsiteY2" fmla="*/ 1422158 h 1422158"/>
                <a:gd name="connsiteX3" fmla="*/ 0 w 2655206"/>
                <a:gd name="connsiteY3" fmla="*/ 180020 h 1422158"/>
                <a:gd name="connsiteX4" fmla="*/ 0 w 2655206"/>
                <a:gd name="connsiteY4" fmla="*/ 0 h 1422158"/>
                <a:gd name="connsiteX5" fmla="*/ 2655206 w 2655206"/>
                <a:gd name="connsiteY5" fmla="*/ 0 h 1422158"/>
                <a:gd name="connsiteX6" fmla="*/ 0 w 2655206"/>
                <a:gd name="connsiteY6" fmla="*/ 0 h 1422158"/>
                <a:gd name="connsiteX0" fmla="*/ 0 w 2655206"/>
                <a:gd name="connsiteY0" fmla="*/ 0 h 1242138"/>
                <a:gd name="connsiteX1" fmla="*/ 2655206 w 2655206"/>
                <a:gd name="connsiteY1" fmla="*/ 0 h 1242138"/>
                <a:gd name="connsiteX2" fmla="*/ 1327603 w 2655206"/>
                <a:gd name="connsiteY2" fmla="*/ 1242138 h 1242138"/>
                <a:gd name="connsiteX3" fmla="*/ 0 w 2655206"/>
                <a:gd name="connsiteY3" fmla="*/ 0 h 1242138"/>
              </a:gdLst>
              <a:ahLst/>
              <a:cxnLst>
                <a:cxn ang="0">
                  <a:pos x="connsiteX0" y="connsiteY0"/>
                </a:cxn>
                <a:cxn ang="0">
                  <a:pos x="connsiteX1" y="connsiteY1"/>
                </a:cxn>
                <a:cxn ang="0">
                  <a:pos x="connsiteX2" y="connsiteY2"/>
                </a:cxn>
                <a:cxn ang="0">
                  <a:pos x="connsiteX3" y="connsiteY3"/>
                </a:cxn>
              </a:cxnLst>
              <a:rect l="l" t="t" r="r" b="b"/>
              <a:pathLst>
                <a:path w="2655206" h="1242138">
                  <a:moveTo>
                    <a:pt x="0" y="0"/>
                  </a:moveTo>
                  <a:lnTo>
                    <a:pt x="2655206" y="0"/>
                  </a:lnTo>
                  <a:cubicBezTo>
                    <a:pt x="2610414" y="693805"/>
                    <a:pt x="2033044" y="1242138"/>
                    <a:pt x="1327603" y="1242138"/>
                  </a:cubicBezTo>
                  <a:cubicBezTo>
                    <a:pt x="622162" y="1242138"/>
                    <a:pt x="44792" y="693805"/>
                    <a:pt x="0" y="0"/>
                  </a:cubicBezTo>
                  <a:close/>
                </a:path>
              </a:pathLst>
            </a:custGeom>
            <a:solidFill>
              <a:srgbClr val="00C8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grpSp>
          <p:nvGrpSpPr>
            <p:cNvPr id="34" name="Group 73"/>
            <p:cNvGrpSpPr/>
            <p:nvPr>
              <p:custDataLst>
                <p:tags r:id="rId1"/>
              </p:custDataLst>
            </p:nvPr>
          </p:nvGrpSpPr>
          <p:grpSpPr>
            <a:xfrm>
              <a:off x="9167718" y="2905458"/>
              <a:ext cx="1127785" cy="451534"/>
              <a:chOff x="683122" y="3143325"/>
              <a:chExt cx="1092016" cy="428533"/>
            </a:xfrm>
          </p:grpSpPr>
          <p:pic>
            <p:nvPicPr>
              <p:cNvPr id="38" name="Picture 74"/>
              <p:cNvPicPr>
                <a:picLocks noChangeAspect="1"/>
              </p:cNvPicPr>
              <p:nvPr/>
            </p:nvPicPr>
            <p:blipFill rotWithShape="1">
              <a:blip r:embed="rId4" cstate="print">
                <a:extLst>
                  <a:ext uri="{28A0092B-C50C-407E-A947-70E740481C1C}">
                    <a14:useLocalDpi xmlns:a14="http://schemas.microsoft.com/office/drawing/2010/main" val="0"/>
                  </a:ext>
                </a:extLst>
              </a:blip>
              <a:srcRect l="27680"/>
              <a:stretch/>
            </p:blipFill>
            <p:spPr>
              <a:xfrm>
                <a:off x="1022176" y="3143325"/>
                <a:ext cx="752962" cy="428533"/>
              </a:xfrm>
              <a:prstGeom prst="rect">
                <a:avLst/>
              </a:prstGeom>
            </p:spPr>
          </p:pic>
          <p:pic>
            <p:nvPicPr>
              <p:cNvPr id="39" name="Picture 7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122" y="3224792"/>
                <a:ext cx="339653" cy="265593"/>
              </a:xfrm>
              <a:prstGeom prst="rect">
                <a:avLst/>
              </a:prstGeom>
            </p:spPr>
          </p:pic>
        </p:grpSp>
        <p:pic>
          <p:nvPicPr>
            <p:cNvPr id="35" name="Picture 76"/>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320632" y="4087954"/>
              <a:ext cx="821956" cy="493174"/>
            </a:xfrm>
            <a:prstGeom prst="rect">
              <a:avLst/>
            </a:prstGeom>
          </p:spPr>
        </p:pic>
        <p:sp>
          <p:nvSpPr>
            <p:cNvPr id="36" name="矩形 35"/>
            <p:cNvSpPr/>
            <p:nvPr/>
          </p:nvSpPr>
          <p:spPr>
            <a:xfrm>
              <a:off x="9163675" y="2515182"/>
              <a:ext cx="1227601" cy="417801"/>
            </a:xfrm>
            <a:prstGeom prst="rect">
              <a:avLst/>
            </a:prstGeom>
          </p:spPr>
          <p:txBody>
            <a:bodyPr wrap="none">
              <a:spAutoFit/>
            </a:bodyPr>
            <a:lstStyle/>
            <a:p>
              <a:pPr defTabSz="682654"/>
              <a:r>
                <a:rPr lang="zh-CN" altLang="en-US" sz="1411" dirty="0">
                  <a:solidFill>
                    <a:prstClr val="white"/>
                  </a:solidFill>
                  <a:latin typeface="微软雅黑" pitchFamily="34" charset="-122"/>
                  <a:ea typeface="微软雅黑" pitchFamily="34" charset="-122"/>
                  <a:cs typeface="华文黑体" pitchFamily="2" charset="-122"/>
                </a:rPr>
                <a:t>分班引擎</a:t>
              </a:r>
            </a:p>
          </p:txBody>
        </p:sp>
        <p:sp>
          <p:nvSpPr>
            <p:cNvPr id="37" name="矩形 36"/>
            <p:cNvSpPr/>
            <p:nvPr/>
          </p:nvSpPr>
          <p:spPr>
            <a:xfrm>
              <a:off x="9163675" y="3708031"/>
              <a:ext cx="1227601" cy="417801"/>
            </a:xfrm>
            <a:prstGeom prst="rect">
              <a:avLst/>
            </a:prstGeom>
          </p:spPr>
          <p:txBody>
            <a:bodyPr wrap="none">
              <a:spAutoFit/>
            </a:bodyPr>
            <a:lstStyle/>
            <a:p>
              <a:pPr defTabSz="682654"/>
              <a:r>
                <a:rPr lang="zh-CN" altLang="en-US" sz="1411" dirty="0">
                  <a:solidFill>
                    <a:prstClr val="white"/>
                  </a:solidFill>
                  <a:latin typeface="微软雅黑" pitchFamily="34" charset="-122"/>
                  <a:ea typeface="微软雅黑" pitchFamily="34" charset="-122"/>
                  <a:cs typeface="华文黑体" pitchFamily="2" charset="-122"/>
                </a:rPr>
                <a:t>排课引擎</a:t>
              </a:r>
            </a:p>
          </p:txBody>
        </p:sp>
      </p:grpSp>
      <p:sp>
        <p:nvSpPr>
          <p:cNvPr id="40" name="Freeform 91"/>
          <p:cNvSpPr>
            <a:spLocks noEditPoints="1"/>
          </p:cNvSpPr>
          <p:nvPr/>
        </p:nvSpPr>
        <p:spPr bwMode="auto">
          <a:xfrm>
            <a:off x="1412686" y="1290828"/>
            <a:ext cx="217139" cy="309610"/>
          </a:xfrm>
          <a:custGeom>
            <a:avLst/>
            <a:gdLst>
              <a:gd name="T0" fmla="*/ 8 w 348"/>
              <a:gd name="T1" fmla="*/ 0 h 414"/>
              <a:gd name="T2" fmla="*/ 0 w 348"/>
              <a:gd name="T3" fmla="*/ 406 h 414"/>
              <a:gd name="T4" fmla="*/ 340 w 348"/>
              <a:gd name="T5" fmla="*/ 414 h 414"/>
              <a:gd name="T6" fmla="*/ 348 w 348"/>
              <a:gd name="T7" fmla="*/ 8 h 414"/>
              <a:gd name="T8" fmla="*/ 333 w 348"/>
              <a:gd name="T9" fmla="*/ 399 h 414"/>
              <a:gd name="T10" fmla="*/ 15 w 348"/>
              <a:gd name="T11" fmla="*/ 15 h 414"/>
              <a:gd name="T12" fmla="*/ 333 w 348"/>
              <a:gd name="T13" fmla="*/ 399 h 414"/>
              <a:gd name="T14" fmla="*/ 33 w 348"/>
              <a:gd name="T15" fmla="*/ 43 h 414"/>
              <a:gd name="T16" fmla="*/ 307 w 348"/>
              <a:gd name="T17" fmla="*/ 36 h 414"/>
              <a:gd name="T18" fmla="*/ 315 w 348"/>
              <a:gd name="T19" fmla="*/ 104 h 414"/>
              <a:gd name="T20" fmla="*/ 41 w 348"/>
              <a:gd name="T21" fmla="*/ 111 h 414"/>
              <a:gd name="T22" fmla="*/ 108 w 348"/>
              <a:gd name="T23" fmla="*/ 141 h 414"/>
              <a:gd name="T24" fmla="*/ 123 w 348"/>
              <a:gd name="T25" fmla="*/ 203 h 414"/>
              <a:gd name="T26" fmla="*/ 53 w 348"/>
              <a:gd name="T27" fmla="*/ 210 h 414"/>
              <a:gd name="T28" fmla="*/ 108 w 348"/>
              <a:gd name="T29" fmla="*/ 195 h 414"/>
              <a:gd name="T30" fmla="*/ 198 w 348"/>
              <a:gd name="T31" fmla="*/ 141 h 414"/>
              <a:gd name="T32" fmla="*/ 212 w 348"/>
              <a:gd name="T33" fmla="*/ 203 h 414"/>
              <a:gd name="T34" fmla="*/ 143 w 348"/>
              <a:gd name="T35" fmla="*/ 210 h 414"/>
              <a:gd name="T36" fmla="*/ 198 w 348"/>
              <a:gd name="T37" fmla="*/ 195 h 414"/>
              <a:gd name="T38" fmla="*/ 287 w 348"/>
              <a:gd name="T39" fmla="*/ 141 h 414"/>
              <a:gd name="T40" fmla="*/ 302 w 348"/>
              <a:gd name="T41" fmla="*/ 203 h 414"/>
              <a:gd name="T42" fmla="*/ 233 w 348"/>
              <a:gd name="T43" fmla="*/ 210 h 414"/>
              <a:gd name="T44" fmla="*/ 287 w 348"/>
              <a:gd name="T45" fmla="*/ 195 h 414"/>
              <a:gd name="T46" fmla="*/ 108 w 348"/>
              <a:gd name="T47" fmla="*/ 314 h 414"/>
              <a:gd name="T48" fmla="*/ 123 w 348"/>
              <a:gd name="T49" fmla="*/ 376 h 414"/>
              <a:gd name="T50" fmla="*/ 53 w 348"/>
              <a:gd name="T51" fmla="*/ 384 h 414"/>
              <a:gd name="T52" fmla="*/ 108 w 348"/>
              <a:gd name="T53" fmla="*/ 369 h 414"/>
              <a:gd name="T54" fmla="*/ 198 w 348"/>
              <a:gd name="T55" fmla="*/ 314 h 414"/>
              <a:gd name="T56" fmla="*/ 212 w 348"/>
              <a:gd name="T57" fmla="*/ 376 h 414"/>
              <a:gd name="T58" fmla="*/ 143 w 348"/>
              <a:gd name="T59" fmla="*/ 384 h 414"/>
              <a:gd name="T60" fmla="*/ 198 w 348"/>
              <a:gd name="T61" fmla="*/ 369 h 414"/>
              <a:gd name="T62" fmla="*/ 287 w 348"/>
              <a:gd name="T63" fmla="*/ 314 h 414"/>
              <a:gd name="T64" fmla="*/ 302 w 348"/>
              <a:gd name="T65" fmla="*/ 376 h 414"/>
              <a:gd name="T66" fmla="*/ 233 w 348"/>
              <a:gd name="T67" fmla="*/ 384 h 414"/>
              <a:gd name="T68" fmla="*/ 287 w 348"/>
              <a:gd name="T69" fmla="*/ 369 h 414"/>
              <a:gd name="T70" fmla="*/ 108 w 348"/>
              <a:gd name="T71" fmla="*/ 227 h 414"/>
              <a:gd name="T72" fmla="*/ 123 w 348"/>
              <a:gd name="T73" fmla="*/ 289 h 414"/>
              <a:gd name="T74" fmla="*/ 53 w 348"/>
              <a:gd name="T75" fmla="*/ 297 h 414"/>
              <a:gd name="T76" fmla="*/ 108 w 348"/>
              <a:gd name="T77" fmla="*/ 282 h 414"/>
              <a:gd name="T78" fmla="*/ 198 w 348"/>
              <a:gd name="T79" fmla="*/ 227 h 414"/>
              <a:gd name="T80" fmla="*/ 212 w 348"/>
              <a:gd name="T81" fmla="*/ 289 h 414"/>
              <a:gd name="T82" fmla="*/ 143 w 348"/>
              <a:gd name="T83" fmla="*/ 297 h 414"/>
              <a:gd name="T84" fmla="*/ 198 w 348"/>
              <a:gd name="T85" fmla="*/ 282 h 414"/>
              <a:gd name="T86" fmla="*/ 287 w 348"/>
              <a:gd name="T87" fmla="*/ 227 h 414"/>
              <a:gd name="T88" fmla="*/ 302 w 348"/>
              <a:gd name="T89" fmla="*/ 289 h 414"/>
              <a:gd name="T90" fmla="*/ 233 w 348"/>
              <a:gd name="T91" fmla="*/ 297 h 414"/>
              <a:gd name="T92" fmla="*/ 287 w 348"/>
              <a:gd name="T93" fmla="*/ 28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8" h="414">
                <a:moveTo>
                  <a:pt x="340" y="0"/>
                </a:moveTo>
                <a:cubicBezTo>
                  <a:pt x="8" y="0"/>
                  <a:pt x="8" y="0"/>
                  <a:pt x="8" y="0"/>
                </a:cubicBezTo>
                <a:cubicBezTo>
                  <a:pt x="4" y="0"/>
                  <a:pt x="0" y="4"/>
                  <a:pt x="0" y="8"/>
                </a:cubicBezTo>
                <a:cubicBezTo>
                  <a:pt x="0" y="406"/>
                  <a:pt x="0" y="406"/>
                  <a:pt x="0" y="406"/>
                </a:cubicBezTo>
                <a:cubicBezTo>
                  <a:pt x="0" y="410"/>
                  <a:pt x="4" y="414"/>
                  <a:pt x="8" y="414"/>
                </a:cubicBezTo>
                <a:cubicBezTo>
                  <a:pt x="340" y="414"/>
                  <a:pt x="340" y="414"/>
                  <a:pt x="340" y="414"/>
                </a:cubicBezTo>
                <a:cubicBezTo>
                  <a:pt x="344" y="414"/>
                  <a:pt x="348" y="410"/>
                  <a:pt x="348" y="406"/>
                </a:cubicBezTo>
                <a:cubicBezTo>
                  <a:pt x="348" y="8"/>
                  <a:pt x="348" y="8"/>
                  <a:pt x="348" y="8"/>
                </a:cubicBezTo>
                <a:cubicBezTo>
                  <a:pt x="348" y="4"/>
                  <a:pt x="344" y="0"/>
                  <a:pt x="340" y="0"/>
                </a:cubicBezTo>
                <a:close/>
                <a:moveTo>
                  <a:pt x="333" y="399"/>
                </a:moveTo>
                <a:cubicBezTo>
                  <a:pt x="15" y="399"/>
                  <a:pt x="15" y="399"/>
                  <a:pt x="15" y="399"/>
                </a:cubicBezTo>
                <a:cubicBezTo>
                  <a:pt x="15" y="15"/>
                  <a:pt x="15" y="15"/>
                  <a:pt x="15" y="15"/>
                </a:cubicBezTo>
                <a:cubicBezTo>
                  <a:pt x="333" y="15"/>
                  <a:pt x="333" y="15"/>
                  <a:pt x="333" y="15"/>
                </a:cubicBezTo>
                <a:lnTo>
                  <a:pt x="333" y="399"/>
                </a:lnTo>
                <a:close/>
                <a:moveTo>
                  <a:pt x="33" y="104"/>
                </a:moveTo>
                <a:cubicBezTo>
                  <a:pt x="33" y="43"/>
                  <a:pt x="33" y="43"/>
                  <a:pt x="33" y="43"/>
                </a:cubicBezTo>
                <a:cubicBezTo>
                  <a:pt x="33" y="39"/>
                  <a:pt x="37" y="36"/>
                  <a:pt x="41" y="36"/>
                </a:cubicBezTo>
                <a:cubicBezTo>
                  <a:pt x="307" y="36"/>
                  <a:pt x="307" y="36"/>
                  <a:pt x="307" y="36"/>
                </a:cubicBezTo>
                <a:cubicBezTo>
                  <a:pt x="311" y="36"/>
                  <a:pt x="315" y="39"/>
                  <a:pt x="315" y="43"/>
                </a:cubicBezTo>
                <a:cubicBezTo>
                  <a:pt x="315" y="104"/>
                  <a:pt x="315" y="104"/>
                  <a:pt x="315" y="104"/>
                </a:cubicBezTo>
                <a:cubicBezTo>
                  <a:pt x="315" y="108"/>
                  <a:pt x="311" y="111"/>
                  <a:pt x="307" y="111"/>
                </a:cubicBezTo>
                <a:cubicBezTo>
                  <a:pt x="41" y="111"/>
                  <a:pt x="41" y="111"/>
                  <a:pt x="41" y="111"/>
                </a:cubicBezTo>
                <a:cubicBezTo>
                  <a:pt x="37" y="111"/>
                  <a:pt x="33" y="108"/>
                  <a:pt x="33" y="104"/>
                </a:cubicBezTo>
                <a:close/>
                <a:moveTo>
                  <a:pt x="108" y="141"/>
                </a:moveTo>
                <a:cubicBezTo>
                  <a:pt x="123" y="141"/>
                  <a:pt x="123" y="141"/>
                  <a:pt x="123" y="141"/>
                </a:cubicBezTo>
                <a:cubicBezTo>
                  <a:pt x="123" y="203"/>
                  <a:pt x="123" y="203"/>
                  <a:pt x="123" y="203"/>
                </a:cubicBezTo>
                <a:cubicBezTo>
                  <a:pt x="123" y="207"/>
                  <a:pt x="119" y="210"/>
                  <a:pt x="115" y="210"/>
                </a:cubicBezTo>
                <a:cubicBezTo>
                  <a:pt x="53" y="210"/>
                  <a:pt x="53" y="210"/>
                  <a:pt x="53" y="210"/>
                </a:cubicBezTo>
                <a:cubicBezTo>
                  <a:pt x="53" y="195"/>
                  <a:pt x="53" y="195"/>
                  <a:pt x="53" y="195"/>
                </a:cubicBezTo>
                <a:cubicBezTo>
                  <a:pt x="108" y="195"/>
                  <a:pt x="108" y="195"/>
                  <a:pt x="108" y="195"/>
                </a:cubicBezTo>
                <a:lnTo>
                  <a:pt x="108" y="141"/>
                </a:lnTo>
                <a:close/>
                <a:moveTo>
                  <a:pt x="198" y="141"/>
                </a:moveTo>
                <a:cubicBezTo>
                  <a:pt x="212" y="141"/>
                  <a:pt x="212" y="141"/>
                  <a:pt x="212" y="141"/>
                </a:cubicBezTo>
                <a:cubicBezTo>
                  <a:pt x="212" y="203"/>
                  <a:pt x="212" y="203"/>
                  <a:pt x="212" y="203"/>
                </a:cubicBezTo>
                <a:cubicBezTo>
                  <a:pt x="212" y="207"/>
                  <a:pt x="209" y="210"/>
                  <a:pt x="205" y="210"/>
                </a:cubicBezTo>
                <a:cubicBezTo>
                  <a:pt x="143" y="210"/>
                  <a:pt x="143" y="210"/>
                  <a:pt x="143" y="210"/>
                </a:cubicBezTo>
                <a:cubicBezTo>
                  <a:pt x="143" y="195"/>
                  <a:pt x="143" y="195"/>
                  <a:pt x="143" y="195"/>
                </a:cubicBezTo>
                <a:cubicBezTo>
                  <a:pt x="198" y="195"/>
                  <a:pt x="198" y="195"/>
                  <a:pt x="198" y="195"/>
                </a:cubicBezTo>
                <a:lnTo>
                  <a:pt x="198" y="141"/>
                </a:lnTo>
                <a:close/>
                <a:moveTo>
                  <a:pt x="287" y="141"/>
                </a:moveTo>
                <a:cubicBezTo>
                  <a:pt x="302" y="141"/>
                  <a:pt x="302" y="141"/>
                  <a:pt x="302" y="141"/>
                </a:cubicBezTo>
                <a:cubicBezTo>
                  <a:pt x="302" y="203"/>
                  <a:pt x="302" y="203"/>
                  <a:pt x="302" y="203"/>
                </a:cubicBezTo>
                <a:cubicBezTo>
                  <a:pt x="302" y="207"/>
                  <a:pt x="299" y="210"/>
                  <a:pt x="295" y="210"/>
                </a:cubicBezTo>
                <a:cubicBezTo>
                  <a:pt x="233" y="210"/>
                  <a:pt x="233" y="210"/>
                  <a:pt x="233" y="210"/>
                </a:cubicBezTo>
                <a:cubicBezTo>
                  <a:pt x="233" y="195"/>
                  <a:pt x="233" y="195"/>
                  <a:pt x="233" y="195"/>
                </a:cubicBezTo>
                <a:cubicBezTo>
                  <a:pt x="287" y="195"/>
                  <a:pt x="287" y="195"/>
                  <a:pt x="287" y="195"/>
                </a:cubicBezTo>
                <a:lnTo>
                  <a:pt x="287" y="141"/>
                </a:lnTo>
                <a:close/>
                <a:moveTo>
                  <a:pt x="108" y="314"/>
                </a:moveTo>
                <a:cubicBezTo>
                  <a:pt x="123" y="314"/>
                  <a:pt x="123" y="314"/>
                  <a:pt x="123" y="314"/>
                </a:cubicBezTo>
                <a:cubicBezTo>
                  <a:pt x="123" y="376"/>
                  <a:pt x="123" y="376"/>
                  <a:pt x="123" y="376"/>
                </a:cubicBezTo>
                <a:cubicBezTo>
                  <a:pt x="123" y="380"/>
                  <a:pt x="119" y="384"/>
                  <a:pt x="115" y="384"/>
                </a:cubicBezTo>
                <a:cubicBezTo>
                  <a:pt x="53" y="384"/>
                  <a:pt x="53" y="384"/>
                  <a:pt x="53" y="384"/>
                </a:cubicBezTo>
                <a:cubicBezTo>
                  <a:pt x="53" y="369"/>
                  <a:pt x="53" y="369"/>
                  <a:pt x="53" y="369"/>
                </a:cubicBezTo>
                <a:cubicBezTo>
                  <a:pt x="108" y="369"/>
                  <a:pt x="108" y="369"/>
                  <a:pt x="108" y="369"/>
                </a:cubicBezTo>
                <a:lnTo>
                  <a:pt x="108" y="314"/>
                </a:lnTo>
                <a:close/>
                <a:moveTo>
                  <a:pt x="198" y="314"/>
                </a:moveTo>
                <a:cubicBezTo>
                  <a:pt x="212" y="314"/>
                  <a:pt x="212" y="314"/>
                  <a:pt x="212" y="314"/>
                </a:cubicBezTo>
                <a:cubicBezTo>
                  <a:pt x="212" y="376"/>
                  <a:pt x="212" y="376"/>
                  <a:pt x="212" y="376"/>
                </a:cubicBezTo>
                <a:cubicBezTo>
                  <a:pt x="212" y="380"/>
                  <a:pt x="209" y="384"/>
                  <a:pt x="205" y="384"/>
                </a:cubicBezTo>
                <a:cubicBezTo>
                  <a:pt x="143" y="384"/>
                  <a:pt x="143" y="384"/>
                  <a:pt x="143" y="384"/>
                </a:cubicBezTo>
                <a:cubicBezTo>
                  <a:pt x="143" y="369"/>
                  <a:pt x="143" y="369"/>
                  <a:pt x="143" y="369"/>
                </a:cubicBezTo>
                <a:cubicBezTo>
                  <a:pt x="198" y="369"/>
                  <a:pt x="198" y="369"/>
                  <a:pt x="198" y="369"/>
                </a:cubicBezTo>
                <a:lnTo>
                  <a:pt x="198" y="314"/>
                </a:lnTo>
                <a:close/>
                <a:moveTo>
                  <a:pt x="287" y="314"/>
                </a:moveTo>
                <a:cubicBezTo>
                  <a:pt x="302" y="314"/>
                  <a:pt x="302" y="314"/>
                  <a:pt x="302" y="314"/>
                </a:cubicBezTo>
                <a:cubicBezTo>
                  <a:pt x="302" y="376"/>
                  <a:pt x="302" y="376"/>
                  <a:pt x="302" y="376"/>
                </a:cubicBezTo>
                <a:cubicBezTo>
                  <a:pt x="302" y="380"/>
                  <a:pt x="299" y="384"/>
                  <a:pt x="295" y="384"/>
                </a:cubicBezTo>
                <a:cubicBezTo>
                  <a:pt x="233" y="384"/>
                  <a:pt x="233" y="384"/>
                  <a:pt x="233" y="384"/>
                </a:cubicBezTo>
                <a:cubicBezTo>
                  <a:pt x="233" y="369"/>
                  <a:pt x="233" y="369"/>
                  <a:pt x="233" y="369"/>
                </a:cubicBezTo>
                <a:cubicBezTo>
                  <a:pt x="287" y="369"/>
                  <a:pt x="287" y="369"/>
                  <a:pt x="287" y="369"/>
                </a:cubicBezTo>
                <a:lnTo>
                  <a:pt x="287" y="314"/>
                </a:lnTo>
                <a:close/>
                <a:moveTo>
                  <a:pt x="108" y="227"/>
                </a:moveTo>
                <a:cubicBezTo>
                  <a:pt x="123" y="227"/>
                  <a:pt x="123" y="227"/>
                  <a:pt x="123" y="227"/>
                </a:cubicBezTo>
                <a:cubicBezTo>
                  <a:pt x="123" y="289"/>
                  <a:pt x="123" y="289"/>
                  <a:pt x="123" y="289"/>
                </a:cubicBezTo>
                <a:cubicBezTo>
                  <a:pt x="123" y="293"/>
                  <a:pt x="119" y="297"/>
                  <a:pt x="115" y="297"/>
                </a:cubicBezTo>
                <a:cubicBezTo>
                  <a:pt x="53" y="297"/>
                  <a:pt x="53" y="297"/>
                  <a:pt x="53" y="297"/>
                </a:cubicBezTo>
                <a:cubicBezTo>
                  <a:pt x="53" y="282"/>
                  <a:pt x="53" y="282"/>
                  <a:pt x="53" y="282"/>
                </a:cubicBezTo>
                <a:cubicBezTo>
                  <a:pt x="108" y="282"/>
                  <a:pt x="108" y="282"/>
                  <a:pt x="108" y="282"/>
                </a:cubicBezTo>
                <a:lnTo>
                  <a:pt x="108" y="227"/>
                </a:lnTo>
                <a:close/>
                <a:moveTo>
                  <a:pt x="198" y="227"/>
                </a:moveTo>
                <a:cubicBezTo>
                  <a:pt x="212" y="227"/>
                  <a:pt x="212" y="227"/>
                  <a:pt x="212" y="227"/>
                </a:cubicBezTo>
                <a:cubicBezTo>
                  <a:pt x="212" y="289"/>
                  <a:pt x="212" y="289"/>
                  <a:pt x="212" y="289"/>
                </a:cubicBezTo>
                <a:cubicBezTo>
                  <a:pt x="212" y="293"/>
                  <a:pt x="209" y="297"/>
                  <a:pt x="205" y="297"/>
                </a:cubicBezTo>
                <a:cubicBezTo>
                  <a:pt x="143" y="297"/>
                  <a:pt x="143" y="297"/>
                  <a:pt x="143" y="297"/>
                </a:cubicBezTo>
                <a:cubicBezTo>
                  <a:pt x="143" y="282"/>
                  <a:pt x="143" y="282"/>
                  <a:pt x="143" y="282"/>
                </a:cubicBezTo>
                <a:cubicBezTo>
                  <a:pt x="198" y="282"/>
                  <a:pt x="198" y="282"/>
                  <a:pt x="198" y="282"/>
                </a:cubicBezTo>
                <a:lnTo>
                  <a:pt x="198" y="227"/>
                </a:lnTo>
                <a:close/>
                <a:moveTo>
                  <a:pt x="287" y="227"/>
                </a:moveTo>
                <a:cubicBezTo>
                  <a:pt x="302" y="227"/>
                  <a:pt x="302" y="227"/>
                  <a:pt x="302" y="227"/>
                </a:cubicBezTo>
                <a:cubicBezTo>
                  <a:pt x="302" y="289"/>
                  <a:pt x="302" y="289"/>
                  <a:pt x="302" y="289"/>
                </a:cubicBezTo>
                <a:cubicBezTo>
                  <a:pt x="302" y="293"/>
                  <a:pt x="299" y="297"/>
                  <a:pt x="295" y="297"/>
                </a:cubicBezTo>
                <a:cubicBezTo>
                  <a:pt x="233" y="297"/>
                  <a:pt x="233" y="297"/>
                  <a:pt x="233" y="297"/>
                </a:cubicBezTo>
                <a:cubicBezTo>
                  <a:pt x="233" y="282"/>
                  <a:pt x="233" y="282"/>
                  <a:pt x="233" y="282"/>
                </a:cubicBezTo>
                <a:cubicBezTo>
                  <a:pt x="287" y="282"/>
                  <a:pt x="287" y="282"/>
                  <a:pt x="287" y="282"/>
                </a:cubicBezTo>
                <a:lnTo>
                  <a:pt x="287" y="227"/>
                </a:lnTo>
                <a:close/>
              </a:path>
            </a:pathLst>
          </a:custGeom>
          <a:solidFill>
            <a:srgbClr val="0091C4"/>
          </a:solidFill>
          <a:ln>
            <a:noFill/>
          </a:ln>
        </p:spPr>
        <p:txBody>
          <a:bodyPr vert="horz" wrap="square" lIns="50787" tIns="25394" rIns="50787" bIns="25394" numCol="1" anchor="t" anchorCtr="0" compatLnSpc="1">
            <a:prstTxWarp prst="textNoShape">
              <a:avLst/>
            </a:prstTxWarp>
          </a:bodyPr>
          <a:lstStyle/>
          <a:p>
            <a:pPr defTabSz="682654"/>
            <a:endParaRPr lang="en-US" sz="1411">
              <a:solidFill>
                <a:prstClr val="black"/>
              </a:solidFill>
            </a:endParaRPr>
          </a:p>
        </p:txBody>
      </p:sp>
      <p:sp>
        <p:nvSpPr>
          <p:cNvPr id="41" name="Freeform 80"/>
          <p:cNvSpPr>
            <a:spLocks noEditPoints="1"/>
          </p:cNvSpPr>
          <p:nvPr/>
        </p:nvSpPr>
        <p:spPr bwMode="auto">
          <a:xfrm>
            <a:off x="1386844" y="2773289"/>
            <a:ext cx="217139" cy="308661"/>
          </a:xfrm>
          <a:custGeom>
            <a:avLst/>
            <a:gdLst>
              <a:gd name="T0" fmla="*/ 273 w 280"/>
              <a:gd name="T1" fmla="*/ 0 h 413"/>
              <a:gd name="T2" fmla="*/ 7 w 280"/>
              <a:gd name="T3" fmla="*/ 0 h 413"/>
              <a:gd name="T4" fmla="*/ 0 w 280"/>
              <a:gd name="T5" fmla="*/ 7 h 413"/>
              <a:gd name="T6" fmla="*/ 0 w 280"/>
              <a:gd name="T7" fmla="*/ 406 h 413"/>
              <a:gd name="T8" fmla="*/ 7 w 280"/>
              <a:gd name="T9" fmla="*/ 413 h 413"/>
              <a:gd name="T10" fmla="*/ 273 w 280"/>
              <a:gd name="T11" fmla="*/ 413 h 413"/>
              <a:gd name="T12" fmla="*/ 280 w 280"/>
              <a:gd name="T13" fmla="*/ 406 h 413"/>
              <a:gd name="T14" fmla="*/ 280 w 280"/>
              <a:gd name="T15" fmla="*/ 7 h 413"/>
              <a:gd name="T16" fmla="*/ 273 w 280"/>
              <a:gd name="T17" fmla="*/ 0 h 413"/>
              <a:gd name="T18" fmla="*/ 266 w 280"/>
              <a:gd name="T19" fmla="*/ 398 h 413"/>
              <a:gd name="T20" fmla="*/ 14 w 280"/>
              <a:gd name="T21" fmla="*/ 398 h 413"/>
              <a:gd name="T22" fmla="*/ 14 w 280"/>
              <a:gd name="T23" fmla="*/ 14 h 413"/>
              <a:gd name="T24" fmla="*/ 266 w 280"/>
              <a:gd name="T25" fmla="*/ 14 h 413"/>
              <a:gd name="T26" fmla="*/ 266 w 280"/>
              <a:gd name="T27" fmla="*/ 398 h 413"/>
              <a:gd name="T28" fmla="*/ 108 w 280"/>
              <a:gd name="T29" fmla="*/ 81 h 413"/>
              <a:gd name="T30" fmla="*/ 174 w 280"/>
              <a:gd name="T31" fmla="*/ 81 h 413"/>
              <a:gd name="T32" fmla="*/ 198 w 280"/>
              <a:gd name="T33" fmla="*/ 57 h 413"/>
              <a:gd name="T34" fmla="*/ 174 w 280"/>
              <a:gd name="T35" fmla="*/ 33 h 413"/>
              <a:gd name="T36" fmla="*/ 108 w 280"/>
              <a:gd name="T37" fmla="*/ 33 h 413"/>
              <a:gd name="T38" fmla="*/ 84 w 280"/>
              <a:gd name="T39" fmla="*/ 57 h 413"/>
              <a:gd name="T40" fmla="*/ 108 w 280"/>
              <a:gd name="T41" fmla="*/ 81 h 413"/>
              <a:gd name="T42" fmla="*/ 108 w 280"/>
              <a:gd name="T43" fmla="*/ 48 h 413"/>
              <a:gd name="T44" fmla="*/ 174 w 280"/>
              <a:gd name="T45" fmla="*/ 48 h 413"/>
              <a:gd name="T46" fmla="*/ 184 w 280"/>
              <a:gd name="T47" fmla="*/ 57 h 413"/>
              <a:gd name="T48" fmla="*/ 174 w 280"/>
              <a:gd name="T49" fmla="*/ 66 h 413"/>
              <a:gd name="T50" fmla="*/ 108 w 280"/>
              <a:gd name="T51" fmla="*/ 66 h 413"/>
              <a:gd name="T52" fmla="*/ 99 w 280"/>
              <a:gd name="T53" fmla="*/ 57 h 413"/>
              <a:gd name="T54" fmla="*/ 108 w 280"/>
              <a:gd name="T55" fmla="*/ 48 h 413"/>
              <a:gd name="T56" fmla="*/ 140 w 280"/>
              <a:gd name="T57" fmla="*/ 207 h 413"/>
              <a:gd name="T58" fmla="*/ 73 w 280"/>
              <a:gd name="T59" fmla="*/ 207 h 413"/>
              <a:gd name="T60" fmla="*/ 73 w 280"/>
              <a:gd name="T61" fmla="*/ 140 h 413"/>
              <a:gd name="T62" fmla="*/ 140 w 280"/>
              <a:gd name="T63" fmla="*/ 140 h 413"/>
              <a:gd name="T64" fmla="*/ 140 w 280"/>
              <a:gd name="T65" fmla="*/ 207 h 413"/>
              <a:gd name="T66" fmla="*/ 206 w 280"/>
              <a:gd name="T67" fmla="*/ 280 h 413"/>
              <a:gd name="T68" fmla="*/ 74 w 280"/>
              <a:gd name="T69" fmla="*/ 280 h 413"/>
              <a:gd name="T70" fmla="*/ 74 w 280"/>
              <a:gd name="T71" fmla="*/ 266 h 413"/>
              <a:gd name="T72" fmla="*/ 206 w 280"/>
              <a:gd name="T73" fmla="*/ 266 h 413"/>
              <a:gd name="T74" fmla="*/ 206 w 280"/>
              <a:gd name="T75" fmla="*/ 280 h 413"/>
              <a:gd name="T76" fmla="*/ 75 w 280"/>
              <a:gd name="T77" fmla="*/ 232 h 413"/>
              <a:gd name="T78" fmla="*/ 207 w 280"/>
              <a:gd name="T79" fmla="*/ 232 h 413"/>
              <a:gd name="T80" fmla="*/ 207 w 280"/>
              <a:gd name="T81" fmla="*/ 247 h 413"/>
              <a:gd name="T82" fmla="*/ 75 w 280"/>
              <a:gd name="T83" fmla="*/ 247 h 413"/>
              <a:gd name="T84" fmla="*/ 75 w 280"/>
              <a:gd name="T85" fmla="*/ 232 h 413"/>
              <a:gd name="T86" fmla="*/ 74 w 280"/>
              <a:gd name="T87" fmla="*/ 313 h 413"/>
              <a:gd name="T88" fmla="*/ 74 w 280"/>
              <a:gd name="T89" fmla="*/ 299 h 413"/>
              <a:gd name="T90" fmla="*/ 206 w 280"/>
              <a:gd name="T91" fmla="*/ 299 h 413"/>
              <a:gd name="T92" fmla="*/ 206 w 280"/>
              <a:gd name="T93" fmla="*/ 313 h 413"/>
              <a:gd name="T94" fmla="*/ 74 w 280"/>
              <a:gd name="T95" fmla="*/ 313 h 413"/>
              <a:gd name="T96" fmla="*/ 206 w 280"/>
              <a:gd name="T97" fmla="*/ 347 h 413"/>
              <a:gd name="T98" fmla="*/ 73 w 280"/>
              <a:gd name="T99" fmla="*/ 347 h 413"/>
              <a:gd name="T100" fmla="*/ 73 w 280"/>
              <a:gd name="T101" fmla="*/ 332 h 413"/>
              <a:gd name="T102" fmla="*/ 206 w 280"/>
              <a:gd name="T103" fmla="*/ 332 h 413"/>
              <a:gd name="T104" fmla="*/ 206 w 280"/>
              <a:gd name="T105" fmla="*/ 347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0" h="413">
                <a:moveTo>
                  <a:pt x="273" y="0"/>
                </a:moveTo>
                <a:cubicBezTo>
                  <a:pt x="7" y="0"/>
                  <a:pt x="7" y="0"/>
                  <a:pt x="7" y="0"/>
                </a:cubicBezTo>
                <a:cubicBezTo>
                  <a:pt x="3" y="0"/>
                  <a:pt x="0" y="3"/>
                  <a:pt x="0" y="7"/>
                </a:cubicBezTo>
                <a:cubicBezTo>
                  <a:pt x="0" y="406"/>
                  <a:pt x="0" y="406"/>
                  <a:pt x="0" y="406"/>
                </a:cubicBezTo>
                <a:cubicBezTo>
                  <a:pt x="0" y="410"/>
                  <a:pt x="3" y="413"/>
                  <a:pt x="7" y="413"/>
                </a:cubicBezTo>
                <a:cubicBezTo>
                  <a:pt x="273" y="413"/>
                  <a:pt x="273" y="413"/>
                  <a:pt x="273" y="413"/>
                </a:cubicBezTo>
                <a:cubicBezTo>
                  <a:pt x="277" y="413"/>
                  <a:pt x="280" y="410"/>
                  <a:pt x="280" y="406"/>
                </a:cubicBezTo>
                <a:cubicBezTo>
                  <a:pt x="280" y="7"/>
                  <a:pt x="280" y="7"/>
                  <a:pt x="280" y="7"/>
                </a:cubicBezTo>
                <a:cubicBezTo>
                  <a:pt x="280" y="3"/>
                  <a:pt x="277" y="0"/>
                  <a:pt x="273" y="0"/>
                </a:cubicBezTo>
                <a:close/>
                <a:moveTo>
                  <a:pt x="266" y="398"/>
                </a:moveTo>
                <a:cubicBezTo>
                  <a:pt x="14" y="398"/>
                  <a:pt x="14" y="398"/>
                  <a:pt x="14" y="398"/>
                </a:cubicBezTo>
                <a:cubicBezTo>
                  <a:pt x="14" y="14"/>
                  <a:pt x="14" y="14"/>
                  <a:pt x="14" y="14"/>
                </a:cubicBezTo>
                <a:cubicBezTo>
                  <a:pt x="266" y="14"/>
                  <a:pt x="266" y="14"/>
                  <a:pt x="266" y="14"/>
                </a:cubicBezTo>
                <a:lnTo>
                  <a:pt x="266" y="398"/>
                </a:lnTo>
                <a:close/>
                <a:moveTo>
                  <a:pt x="108" y="81"/>
                </a:moveTo>
                <a:cubicBezTo>
                  <a:pt x="174" y="81"/>
                  <a:pt x="174" y="81"/>
                  <a:pt x="174" y="81"/>
                </a:cubicBezTo>
                <a:cubicBezTo>
                  <a:pt x="187" y="81"/>
                  <a:pt x="198" y="70"/>
                  <a:pt x="198" y="57"/>
                </a:cubicBezTo>
                <a:cubicBezTo>
                  <a:pt x="198" y="44"/>
                  <a:pt x="187" y="33"/>
                  <a:pt x="174" y="33"/>
                </a:cubicBezTo>
                <a:cubicBezTo>
                  <a:pt x="108" y="33"/>
                  <a:pt x="108" y="33"/>
                  <a:pt x="108" y="33"/>
                </a:cubicBezTo>
                <a:cubicBezTo>
                  <a:pt x="95" y="33"/>
                  <a:pt x="84" y="44"/>
                  <a:pt x="84" y="57"/>
                </a:cubicBezTo>
                <a:cubicBezTo>
                  <a:pt x="84" y="70"/>
                  <a:pt x="95" y="81"/>
                  <a:pt x="108" y="81"/>
                </a:cubicBezTo>
                <a:close/>
                <a:moveTo>
                  <a:pt x="108" y="48"/>
                </a:moveTo>
                <a:cubicBezTo>
                  <a:pt x="174" y="48"/>
                  <a:pt x="174" y="48"/>
                  <a:pt x="174" y="48"/>
                </a:cubicBezTo>
                <a:cubicBezTo>
                  <a:pt x="179" y="48"/>
                  <a:pt x="184" y="52"/>
                  <a:pt x="184" y="57"/>
                </a:cubicBezTo>
                <a:cubicBezTo>
                  <a:pt x="184" y="62"/>
                  <a:pt x="179" y="66"/>
                  <a:pt x="174" y="66"/>
                </a:cubicBezTo>
                <a:cubicBezTo>
                  <a:pt x="108" y="66"/>
                  <a:pt x="108" y="66"/>
                  <a:pt x="108" y="66"/>
                </a:cubicBezTo>
                <a:cubicBezTo>
                  <a:pt x="103" y="66"/>
                  <a:pt x="99" y="62"/>
                  <a:pt x="99" y="57"/>
                </a:cubicBezTo>
                <a:cubicBezTo>
                  <a:pt x="99" y="52"/>
                  <a:pt x="103" y="48"/>
                  <a:pt x="108" y="48"/>
                </a:cubicBezTo>
                <a:close/>
                <a:moveTo>
                  <a:pt x="140" y="207"/>
                </a:moveTo>
                <a:cubicBezTo>
                  <a:pt x="73" y="207"/>
                  <a:pt x="73" y="207"/>
                  <a:pt x="73" y="207"/>
                </a:cubicBezTo>
                <a:cubicBezTo>
                  <a:pt x="73" y="140"/>
                  <a:pt x="73" y="140"/>
                  <a:pt x="73" y="140"/>
                </a:cubicBezTo>
                <a:cubicBezTo>
                  <a:pt x="140" y="140"/>
                  <a:pt x="140" y="140"/>
                  <a:pt x="140" y="140"/>
                </a:cubicBezTo>
                <a:lnTo>
                  <a:pt x="140" y="207"/>
                </a:lnTo>
                <a:close/>
                <a:moveTo>
                  <a:pt x="206" y="280"/>
                </a:moveTo>
                <a:cubicBezTo>
                  <a:pt x="74" y="280"/>
                  <a:pt x="74" y="280"/>
                  <a:pt x="74" y="280"/>
                </a:cubicBezTo>
                <a:cubicBezTo>
                  <a:pt x="74" y="266"/>
                  <a:pt x="74" y="266"/>
                  <a:pt x="74" y="266"/>
                </a:cubicBezTo>
                <a:cubicBezTo>
                  <a:pt x="206" y="266"/>
                  <a:pt x="206" y="266"/>
                  <a:pt x="206" y="266"/>
                </a:cubicBezTo>
                <a:lnTo>
                  <a:pt x="206" y="280"/>
                </a:lnTo>
                <a:close/>
                <a:moveTo>
                  <a:pt x="75" y="232"/>
                </a:moveTo>
                <a:cubicBezTo>
                  <a:pt x="207" y="232"/>
                  <a:pt x="207" y="232"/>
                  <a:pt x="207" y="232"/>
                </a:cubicBezTo>
                <a:cubicBezTo>
                  <a:pt x="207" y="247"/>
                  <a:pt x="207" y="247"/>
                  <a:pt x="207" y="247"/>
                </a:cubicBezTo>
                <a:cubicBezTo>
                  <a:pt x="75" y="247"/>
                  <a:pt x="75" y="247"/>
                  <a:pt x="75" y="247"/>
                </a:cubicBezTo>
                <a:lnTo>
                  <a:pt x="75" y="232"/>
                </a:lnTo>
                <a:close/>
                <a:moveTo>
                  <a:pt x="74" y="313"/>
                </a:moveTo>
                <a:cubicBezTo>
                  <a:pt x="74" y="299"/>
                  <a:pt x="74" y="299"/>
                  <a:pt x="74" y="299"/>
                </a:cubicBezTo>
                <a:cubicBezTo>
                  <a:pt x="206" y="299"/>
                  <a:pt x="206" y="299"/>
                  <a:pt x="206" y="299"/>
                </a:cubicBezTo>
                <a:cubicBezTo>
                  <a:pt x="206" y="313"/>
                  <a:pt x="206" y="313"/>
                  <a:pt x="206" y="313"/>
                </a:cubicBezTo>
                <a:lnTo>
                  <a:pt x="74" y="313"/>
                </a:lnTo>
                <a:close/>
                <a:moveTo>
                  <a:pt x="206" y="347"/>
                </a:moveTo>
                <a:cubicBezTo>
                  <a:pt x="73" y="347"/>
                  <a:pt x="73" y="347"/>
                  <a:pt x="73" y="347"/>
                </a:cubicBezTo>
                <a:cubicBezTo>
                  <a:pt x="73" y="332"/>
                  <a:pt x="73" y="332"/>
                  <a:pt x="73" y="332"/>
                </a:cubicBezTo>
                <a:cubicBezTo>
                  <a:pt x="206" y="332"/>
                  <a:pt x="206" y="332"/>
                  <a:pt x="206" y="332"/>
                </a:cubicBezTo>
                <a:lnTo>
                  <a:pt x="206" y="347"/>
                </a:lnTo>
                <a:close/>
              </a:path>
            </a:pathLst>
          </a:custGeom>
          <a:solidFill>
            <a:srgbClr val="74B230"/>
          </a:solidFill>
          <a:ln>
            <a:noFill/>
          </a:ln>
        </p:spPr>
        <p:txBody>
          <a:bodyPr vert="horz" wrap="square" lIns="50787" tIns="25394" rIns="50787" bIns="25394" numCol="1" anchor="t" anchorCtr="0" compatLnSpc="1">
            <a:prstTxWarp prst="textNoShape">
              <a:avLst/>
            </a:prstTxWarp>
          </a:bodyPr>
          <a:lstStyle/>
          <a:p>
            <a:pPr defTabSz="682654"/>
            <a:endParaRPr lang="en-US" sz="1411">
              <a:solidFill>
                <a:prstClr val="black"/>
              </a:solidFill>
            </a:endParaRPr>
          </a:p>
        </p:txBody>
      </p:sp>
      <p:grpSp>
        <p:nvGrpSpPr>
          <p:cNvPr id="42" name="组合 41"/>
          <p:cNvGrpSpPr/>
          <p:nvPr/>
        </p:nvGrpSpPr>
        <p:grpSpPr>
          <a:xfrm>
            <a:off x="1278935" y="1203598"/>
            <a:ext cx="6106597" cy="299473"/>
            <a:chOff x="1558702" y="1628800"/>
            <a:chExt cx="8244916" cy="720080"/>
          </a:xfrm>
          <a:solidFill>
            <a:srgbClr val="00A1DA"/>
          </a:solidFill>
        </p:grpSpPr>
        <p:cxnSp>
          <p:nvCxnSpPr>
            <p:cNvPr id="43" name="直接连接符 6"/>
            <p:cNvCxnSpPr/>
            <p:nvPr/>
          </p:nvCxnSpPr>
          <p:spPr>
            <a:xfrm>
              <a:off x="1558702" y="1628800"/>
              <a:ext cx="8172908" cy="648072"/>
            </a:xfrm>
            <a:prstGeom prst="bentConnector3">
              <a:avLst>
                <a:gd name="adj1" fmla="val 99935"/>
              </a:avLst>
            </a:prstGeom>
            <a:grpFill/>
            <a:ln>
              <a:solidFill>
                <a:srgbClr val="00A1DA"/>
              </a:solidFill>
              <a:prstDash val="sysDash"/>
            </a:ln>
          </p:spPr>
          <p:style>
            <a:lnRef idx="1">
              <a:schemeClr val="accent1"/>
            </a:lnRef>
            <a:fillRef idx="0">
              <a:schemeClr val="accent1"/>
            </a:fillRef>
            <a:effectRef idx="0">
              <a:schemeClr val="accent1"/>
            </a:effectRef>
            <a:fontRef idx="minor">
              <a:schemeClr val="tx1"/>
            </a:fontRef>
          </p:style>
        </p:cxnSp>
        <p:sp>
          <p:nvSpPr>
            <p:cNvPr id="44" name="椭圆 43"/>
            <p:cNvSpPr/>
            <p:nvPr/>
          </p:nvSpPr>
          <p:spPr>
            <a:xfrm>
              <a:off x="9659602" y="2204864"/>
              <a:ext cx="144016" cy="144016"/>
            </a:xfrm>
            <a:prstGeom prst="ellipse">
              <a:avLst/>
            </a:prstGeom>
            <a:grpFill/>
            <a:ln>
              <a:solidFill>
                <a:srgbClr val="00A1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grpSp>
      <p:grpSp>
        <p:nvGrpSpPr>
          <p:cNvPr id="45" name="组合 44"/>
          <p:cNvGrpSpPr/>
          <p:nvPr/>
        </p:nvGrpSpPr>
        <p:grpSpPr>
          <a:xfrm flipV="1">
            <a:off x="1304343" y="3200252"/>
            <a:ext cx="6106597" cy="1395910"/>
            <a:chOff x="1558702" y="5301208"/>
            <a:chExt cx="8244916" cy="720080"/>
          </a:xfrm>
          <a:solidFill>
            <a:srgbClr val="00C88A"/>
          </a:solidFill>
        </p:grpSpPr>
        <p:cxnSp>
          <p:nvCxnSpPr>
            <p:cNvPr id="46" name="直接连接符 6"/>
            <p:cNvCxnSpPr/>
            <p:nvPr/>
          </p:nvCxnSpPr>
          <p:spPr>
            <a:xfrm>
              <a:off x="1558702" y="5301208"/>
              <a:ext cx="8172908" cy="648072"/>
            </a:xfrm>
            <a:prstGeom prst="bentConnector3">
              <a:avLst>
                <a:gd name="adj1" fmla="val 99935"/>
              </a:avLst>
            </a:prstGeom>
            <a:grpFill/>
            <a:ln>
              <a:solidFill>
                <a:srgbClr val="00C88A"/>
              </a:solidFill>
              <a:prstDash val="sysDash"/>
            </a:ln>
          </p:spPr>
          <p:style>
            <a:lnRef idx="1">
              <a:schemeClr val="accent1"/>
            </a:lnRef>
            <a:fillRef idx="0">
              <a:schemeClr val="accent1"/>
            </a:fillRef>
            <a:effectRef idx="0">
              <a:schemeClr val="accent1"/>
            </a:effectRef>
            <a:fontRef idx="minor">
              <a:schemeClr val="tx1"/>
            </a:fontRef>
          </p:style>
        </p:cxnSp>
        <p:sp>
          <p:nvSpPr>
            <p:cNvPr id="47" name="椭圆 46"/>
            <p:cNvSpPr/>
            <p:nvPr/>
          </p:nvSpPr>
          <p:spPr>
            <a:xfrm>
              <a:off x="9659602" y="5877272"/>
              <a:ext cx="144016" cy="144016"/>
            </a:xfrm>
            <a:prstGeom prst="ellipse">
              <a:avLst/>
            </a:prstGeom>
            <a:grpFill/>
            <a:ln>
              <a:solidFill>
                <a:srgbClr val="00C8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2654"/>
              <a:endParaRPr lang="zh-CN" altLang="en-US" sz="1411">
                <a:solidFill>
                  <a:prstClr val="white"/>
                </a:solidFill>
              </a:endParaRPr>
            </a:p>
          </p:txBody>
        </p:sp>
      </p:grpSp>
      <p:sp>
        <p:nvSpPr>
          <p:cNvPr id="48" name="矩形 47"/>
          <p:cNvSpPr/>
          <p:nvPr/>
        </p:nvSpPr>
        <p:spPr>
          <a:xfrm>
            <a:off x="1663838" y="1311754"/>
            <a:ext cx="3146569" cy="548483"/>
          </a:xfrm>
          <a:prstGeom prst="rect">
            <a:avLst/>
          </a:prstGeom>
        </p:spPr>
        <p:txBody>
          <a:bodyPr wrap="square">
            <a:spAutoFit/>
          </a:bodyPr>
          <a:lstStyle/>
          <a:p>
            <a:pPr defTabSz="682654"/>
            <a:r>
              <a:rPr lang="zh-CN" altLang="en-US" sz="1482" b="1" dirty="0">
                <a:solidFill>
                  <a:srgbClr val="0091C4"/>
                </a:solidFill>
                <a:latin typeface="微软雅黑" pitchFamily="34" charset="-122"/>
                <a:ea typeface="微软雅黑" pitchFamily="34" charset="-122"/>
              </a:rPr>
              <a:t>分班引擎（</a:t>
            </a:r>
            <a:r>
              <a:rPr lang="en-US" altLang="zh-CN" sz="1482" b="1" dirty="0">
                <a:solidFill>
                  <a:srgbClr val="0091C4"/>
                </a:solidFill>
                <a:latin typeface="微软雅黑" pitchFamily="34" charset="-122"/>
                <a:ea typeface="微软雅黑" pitchFamily="34" charset="-122"/>
              </a:rPr>
              <a:t>ASC</a:t>
            </a:r>
            <a:r>
              <a:rPr lang="zh-CN" altLang="en-US" sz="1482" b="1" dirty="0">
                <a:solidFill>
                  <a:srgbClr val="0091C4"/>
                </a:solidFill>
                <a:latin typeface="微软雅黑" pitchFamily="34" charset="-122"/>
                <a:ea typeface="微软雅黑" pitchFamily="34" charset="-122"/>
              </a:rPr>
              <a:t>）</a:t>
            </a:r>
          </a:p>
          <a:p>
            <a:pPr defTabSz="682654"/>
            <a:endParaRPr lang="zh-CN" altLang="en-US" sz="1482" b="1" dirty="0">
              <a:solidFill>
                <a:srgbClr val="0091C4"/>
              </a:solidFill>
              <a:latin typeface="微软雅黑" pitchFamily="34" charset="-122"/>
              <a:ea typeface="微软雅黑" pitchFamily="34" charset="-122"/>
            </a:endParaRPr>
          </a:p>
        </p:txBody>
      </p:sp>
      <p:sp>
        <p:nvSpPr>
          <p:cNvPr id="49" name="矩形 48"/>
          <p:cNvSpPr/>
          <p:nvPr/>
        </p:nvSpPr>
        <p:spPr>
          <a:xfrm>
            <a:off x="1720234" y="3182732"/>
            <a:ext cx="4933823" cy="1551963"/>
          </a:xfrm>
          <a:prstGeom prst="rect">
            <a:avLst/>
          </a:prstGeom>
        </p:spPr>
        <p:txBody>
          <a:bodyPr wrap="square">
            <a:spAutoFit/>
          </a:bodyPr>
          <a:lstStyle/>
          <a:p>
            <a:pPr defTabSz="682654">
              <a:lnSpc>
                <a:spcPct val="120000"/>
              </a:lnSpc>
            </a:pPr>
            <a:r>
              <a:rPr lang="zh-CN" altLang="en-US" sz="1129" dirty="0">
                <a:solidFill>
                  <a:prstClr val="white">
                    <a:lumMod val="75000"/>
                  </a:prstClr>
                </a:solidFill>
                <a:latin typeface="微软雅黑" pitchFamily="34" charset="-122"/>
                <a:ea typeface="微软雅黑" pitchFamily="34" charset="-122"/>
              </a:rPr>
              <a:t>以科目为分层的最小单位，支持最全面的排课条件、排课思路，由算法自动进行进行走班课表的编排；</a:t>
            </a:r>
          </a:p>
          <a:p>
            <a:pPr marL="201597" indent="-201597" defTabSz="682654">
              <a:lnSpc>
                <a:spcPct val="120000"/>
              </a:lnSpc>
              <a:buFont typeface="Wingdings" panose="05000000000000000000" pitchFamily="2" charset="2"/>
              <a:buChar char="l"/>
            </a:pPr>
            <a:r>
              <a:rPr lang="zh-CN" altLang="en-US" sz="1129" dirty="0">
                <a:solidFill>
                  <a:prstClr val="white">
                    <a:lumMod val="75000"/>
                  </a:prstClr>
                </a:solidFill>
                <a:latin typeface="微软雅黑" pitchFamily="34" charset="-122"/>
                <a:ea typeface="微软雅黑" pitchFamily="34" charset="-122"/>
              </a:rPr>
              <a:t>能够</a:t>
            </a:r>
            <a:r>
              <a:rPr lang="en-US" altLang="zh-CN" sz="1129" dirty="0">
                <a:solidFill>
                  <a:srgbClr val="D43C2C"/>
                </a:solidFill>
                <a:latin typeface="微软雅黑" pitchFamily="34" charset="-122"/>
                <a:ea typeface="微软雅黑" pitchFamily="34" charset="-122"/>
              </a:rPr>
              <a:t>100%</a:t>
            </a:r>
            <a:r>
              <a:rPr lang="zh-CN" altLang="en-US" sz="1129" dirty="0">
                <a:solidFill>
                  <a:prstClr val="white">
                    <a:lumMod val="75000"/>
                  </a:prstClr>
                </a:solidFill>
                <a:latin typeface="微软雅黑" pitchFamily="34" charset="-122"/>
                <a:ea typeface="微软雅黑" pitchFamily="34" charset="-122"/>
              </a:rPr>
              <a:t>满足</a:t>
            </a:r>
            <a:r>
              <a:rPr lang="zh-CN" altLang="en-US" sz="1129" dirty="0">
                <a:solidFill>
                  <a:srgbClr val="D43C2C"/>
                </a:solidFill>
                <a:latin typeface="微软雅黑" pitchFamily="34" charset="-122"/>
                <a:ea typeface="微软雅黑" pitchFamily="34" charset="-122"/>
              </a:rPr>
              <a:t>学生志愿</a:t>
            </a:r>
            <a:r>
              <a:rPr lang="zh-CN" altLang="en-US" sz="1129" dirty="0">
                <a:solidFill>
                  <a:prstClr val="white">
                    <a:lumMod val="75000"/>
                  </a:prstClr>
                </a:solidFill>
                <a:latin typeface="微软雅黑" pitchFamily="34" charset="-122"/>
                <a:ea typeface="微软雅黑" pitchFamily="34" charset="-122"/>
              </a:rPr>
              <a:t>的分层排课系统；</a:t>
            </a:r>
          </a:p>
          <a:p>
            <a:pPr marL="201597" indent="-201597" defTabSz="682654">
              <a:lnSpc>
                <a:spcPct val="120000"/>
              </a:lnSpc>
              <a:buFont typeface="Wingdings" panose="05000000000000000000" pitchFamily="2" charset="2"/>
              <a:buChar char="l"/>
            </a:pPr>
            <a:r>
              <a:rPr lang="zh-CN" altLang="en-US" sz="1129" dirty="0">
                <a:solidFill>
                  <a:prstClr val="white">
                    <a:lumMod val="75000"/>
                  </a:prstClr>
                </a:solidFill>
                <a:latin typeface="微软雅黑" pitchFamily="34" charset="-122"/>
                <a:ea typeface="微软雅黑" pitchFamily="34" charset="-122"/>
              </a:rPr>
              <a:t>经大量学校验证在</a:t>
            </a:r>
            <a:r>
              <a:rPr lang="zh-CN" altLang="en-US" sz="1129" dirty="0">
                <a:solidFill>
                  <a:srgbClr val="D43C2C"/>
                </a:solidFill>
                <a:latin typeface="微软雅黑" pitchFamily="34" charset="-122"/>
                <a:ea typeface="微软雅黑" pitchFamily="34" charset="-122"/>
              </a:rPr>
              <a:t>规则满足率</a:t>
            </a:r>
            <a:r>
              <a:rPr lang="zh-CN" altLang="en-US" sz="1129" dirty="0">
                <a:solidFill>
                  <a:prstClr val="white">
                    <a:lumMod val="75000"/>
                  </a:prstClr>
                </a:solidFill>
                <a:latin typeface="微软雅黑" pitchFamily="34" charset="-122"/>
                <a:ea typeface="微软雅黑" pitchFamily="34" charset="-122"/>
              </a:rPr>
              <a:t>和</a:t>
            </a:r>
            <a:r>
              <a:rPr lang="zh-CN" altLang="en-US" sz="1129" dirty="0">
                <a:solidFill>
                  <a:srgbClr val="D43C2C"/>
                </a:solidFill>
                <a:latin typeface="微软雅黑" pitchFamily="34" charset="-122"/>
                <a:ea typeface="微软雅黑" pitchFamily="34" charset="-122"/>
              </a:rPr>
              <a:t>教案一致</a:t>
            </a:r>
            <a:r>
              <a:rPr lang="zh-CN" altLang="en-US" sz="1129" dirty="0">
                <a:solidFill>
                  <a:prstClr val="white">
                    <a:lumMod val="75000"/>
                  </a:prstClr>
                </a:solidFill>
                <a:latin typeface="微软雅黑" pitchFamily="34" charset="-122"/>
                <a:ea typeface="微软雅黑" pitchFamily="34" charset="-122"/>
              </a:rPr>
              <a:t>上可以达到</a:t>
            </a:r>
            <a:r>
              <a:rPr lang="en-US" altLang="zh-CN" sz="1129" dirty="0">
                <a:solidFill>
                  <a:srgbClr val="D43C2C"/>
                </a:solidFill>
                <a:latin typeface="微软雅黑" pitchFamily="34" charset="-122"/>
                <a:ea typeface="微软雅黑" pitchFamily="34" charset="-122"/>
              </a:rPr>
              <a:t>95%</a:t>
            </a:r>
            <a:r>
              <a:rPr lang="zh-CN" altLang="en-US" sz="1129" dirty="0">
                <a:solidFill>
                  <a:prstClr val="white">
                    <a:lumMod val="75000"/>
                  </a:prstClr>
                </a:solidFill>
                <a:latin typeface="微软雅黑" pitchFamily="34" charset="-122"/>
                <a:ea typeface="微软雅黑" pitchFamily="34" charset="-122"/>
              </a:rPr>
              <a:t>以上（个别除外）</a:t>
            </a:r>
          </a:p>
          <a:p>
            <a:pPr marL="201597" indent="-201597" defTabSz="682654">
              <a:lnSpc>
                <a:spcPct val="120000"/>
              </a:lnSpc>
              <a:buFont typeface="Wingdings" panose="05000000000000000000" pitchFamily="2" charset="2"/>
              <a:buChar char="l"/>
            </a:pPr>
            <a:r>
              <a:rPr lang="zh-CN" altLang="en-US" sz="1129" dirty="0">
                <a:solidFill>
                  <a:prstClr val="white">
                    <a:lumMod val="75000"/>
                  </a:prstClr>
                </a:solidFill>
                <a:latin typeface="微软雅黑" pitchFamily="34" charset="-122"/>
                <a:ea typeface="微软雅黑" pitchFamily="34" charset="-122"/>
              </a:rPr>
              <a:t>根据区域、学校的实际情况进行</a:t>
            </a:r>
            <a:r>
              <a:rPr lang="zh-CN" altLang="en-US" sz="1129" dirty="0">
                <a:solidFill>
                  <a:srgbClr val="D43C2C"/>
                </a:solidFill>
                <a:latin typeface="微软雅黑" pitchFamily="34" charset="-122"/>
                <a:ea typeface="微软雅黑" pitchFamily="34" charset="-122"/>
              </a:rPr>
              <a:t>规则权重设置</a:t>
            </a:r>
            <a:r>
              <a:rPr lang="zh-CN" altLang="en-US" sz="1129" dirty="0">
                <a:solidFill>
                  <a:prstClr val="white">
                    <a:lumMod val="75000"/>
                  </a:prstClr>
                </a:solidFill>
                <a:latin typeface="微软雅黑" pitchFamily="34" charset="-122"/>
                <a:ea typeface="微软雅黑" pitchFamily="34" charset="-122"/>
              </a:rPr>
              <a:t>及</a:t>
            </a:r>
            <a:r>
              <a:rPr lang="zh-CN" altLang="en-US" sz="1129" dirty="0">
                <a:solidFill>
                  <a:srgbClr val="D43C2C"/>
                </a:solidFill>
                <a:latin typeface="微软雅黑" pitchFamily="34" charset="-122"/>
                <a:ea typeface="微软雅黑" pitchFamily="34" charset="-122"/>
              </a:rPr>
              <a:t>跟踪升级</a:t>
            </a:r>
            <a:endParaRPr lang="en-US" altLang="zh-CN" sz="1129" dirty="0">
              <a:solidFill>
                <a:prstClr val="white">
                  <a:lumMod val="75000"/>
                </a:prstClr>
              </a:solidFill>
              <a:latin typeface="微软雅黑" pitchFamily="34" charset="-122"/>
              <a:ea typeface="微软雅黑" pitchFamily="34" charset="-122"/>
            </a:endParaRPr>
          </a:p>
          <a:p>
            <a:pPr defTabSz="682654">
              <a:lnSpc>
                <a:spcPct val="120000"/>
              </a:lnSpc>
            </a:pPr>
            <a:endParaRPr lang="zh-CN" altLang="en-US" sz="1129" dirty="0">
              <a:solidFill>
                <a:prstClr val="white">
                  <a:lumMod val="75000"/>
                </a:prstClr>
              </a:solidFill>
              <a:latin typeface="微软雅黑" pitchFamily="34" charset="-122"/>
              <a:ea typeface="微软雅黑" pitchFamily="34" charset="-122"/>
            </a:endParaRPr>
          </a:p>
        </p:txBody>
      </p:sp>
      <p:sp>
        <p:nvSpPr>
          <p:cNvPr id="50" name="矩形 49"/>
          <p:cNvSpPr/>
          <p:nvPr/>
        </p:nvSpPr>
        <p:spPr>
          <a:xfrm>
            <a:off x="1591024" y="2781046"/>
            <a:ext cx="3428106" cy="320409"/>
          </a:xfrm>
          <a:prstGeom prst="rect">
            <a:avLst/>
          </a:prstGeom>
        </p:spPr>
        <p:txBody>
          <a:bodyPr wrap="square">
            <a:spAutoFit/>
          </a:bodyPr>
          <a:lstStyle/>
          <a:p>
            <a:pPr defTabSz="682654"/>
            <a:r>
              <a:rPr lang="zh-CN" altLang="en-US" sz="1482" b="1" dirty="0">
                <a:solidFill>
                  <a:srgbClr val="00C88A"/>
                </a:solidFill>
                <a:latin typeface="微软雅黑" pitchFamily="34" charset="-122"/>
                <a:ea typeface="微软雅黑" pitchFamily="34" charset="-122"/>
              </a:rPr>
              <a:t>智能排课算法引擎（</a:t>
            </a:r>
            <a:r>
              <a:rPr lang="en-US" altLang="zh-CN" sz="1482" b="1" dirty="0">
                <a:solidFill>
                  <a:srgbClr val="00C88A"/>
                </a:solidFill>
                <a:latin typeface="微软雅黑" pitchFamily="34" charset="-122"/>
                <a:ea typeface="微软雅黑" pitchFamily="34" charset="-122"/>
              </a:rPr>
              <a:t>ICS</a:t>
            </a:r>
            <a:r>
              <a:rPr lang="zh-CN" altLang="en-US" sz="1482" b="1" dirty="0">
                <a:solidFill>
                  <a:srgbClr val="00C88A"/>
                </a:solidFill>
                <a:latin typeface="微软雅黑" pitchFamily="34" charset="-122"/>
                <a:ea typeface="微软雅黑" pitchFamily="34" charset="-122"/>
              </a:rPr>
              <a:t>）</a:t>
            </a:r>
          </a:p>
        </p:txBody>
      </p:sp>
      <p:sp>
        <p:nvSpPr>
          <p:cNvPr id="51" name="矩形 50"/>
          <p:cNvSpPr/>
          <p:nvPr/>
        </p:nvSpPr>
        <p:spPr>
          <a:xfrm>
            <a:off x="1720234" y="1667704"/>
            <a:ext cx="4585509" cy="509370"/>
          </a:xfrm>
          <a:prstGeom prst="rect">
            <a:avLst/>
          </a:prstGeom>
        </p:spPr>
        <p:txBody>
          <a:bodyPr wrap="square">
            <a:spAutoFit/>
          </a:bodyPr>
          <a:lstStyle/>
          <a:p>
            <a:pPr defTabSz="682654">
              <a:lnSpc>
                <a:spcPct val="120000"/>
              </a:lnSpc>
            </a:pPr>
            <a:r>
              <a:rPr lang="zh-CN" altLang="en-US" sz="1129" dirty="0">
                <a:solidFill>
                  <a:prstClr val="white">
                    <a:lumMod val="75000"/>
                  </a:prstClr>
                </a:solidFill>
                <a:latin typeface="微软雅黑" pitchFamily="34" charset="-122"/>
                <a:ea typeface="微软雅黑" pitchFamily="34" charset="-122"/>
              </a:rPr>
              <a:t>新增行政班分班应用</a:t>
            </a:r>
            <a:r>
              <a:rPr lang="en-US" altLang="zh-CN" sz="1129" dirty="0">
                <a:solidFill>
                  <a:prstClr val="white">
                    <a:lumMod val="75000"/>
                  </a:prstClr>
                </a:solidFill>
                <a:latin typeface="微软雅黑" pitchFamily="34" charset="-122"/>
                <a:ea typeface="微软雅黑" pitchFamily="34" charset="-122"/>
              </a:rPr>
              <a:t>——</a:t>
            </a:r>
            <a:r>
              <a:rPr lang="zh-CN" altLang="en-US" sz="1129" dirty="0">
                <a:solidFill>
                  <a:prstClr val="white">
                    <a:lumMod val="75000"/>
                  </a:prstClr>
                </a:solidFill>
                <a:latin typeface="微软雅黑" pitchFamily="34" charset="-122"/>
                <a:ea typeface="微软雅黑" pitchFamily="34" charset="-122"/>
              </a:rPr>
              <a:t>智能分班，能够较好的适应尽量不走班的走班教学，使学校走班人次较人工分班减少</a:t>
            </a:r>
            <a:r>
              <a:rPr lang="en-US" altLang="zh-CN" sz="1129" dirty="0">
                <a:solidFill>
                  <a:prstClr val="white">
                    <a:lumMod val="75000"/>
                  </a:prstClr>
                </a:solidFill>
                <a:latin typeface="微软雅黑" pitchFamily="34" charset="-122"/>
                <a:ea typeface="微软雅黑" pitchFamily="34" charset="-122"/>
              </a:rPr>
              <a:t>25%</a:t>
            </a:r>
            <a:r>
              <a:rPr lang="zh-CN" altLang="en-US" sz="1129" dirty="0">
                <a:solidFill>
                  <a:prstClr val="white">
                    <a:lumMod val="75000"/>
                  </a:prstClr>
                </a:solidFill>
                <a:latin typeface="微软雅黑" pitchFamily="34" charset="-122"/>
                <a:ea typeface="微软雅黑" pitchFamily="34" charset="-122"/>
              </a:rPr>
              <a:t>以上。</a:t>
            </a:r>
          </a:p>
        </p:txBody>
      </p:sp>
      <p:sp>
        <p:nvSpPr>
          <p:cNvPr id="52" name="KSO_Shape"/>
          <p:cNvSpPr/>
          <p:nvPr/>
        </p:nvSpPr>
        <p:spPr>
          <a:xfrm>
            <a:off x="7304275" y="3401798"/>
            <a:ext cx="106666" cy="109504"/>
          </a:xfrm>
          <a:prstGeom prst="ellipse">
            <a:avLst/>
          </a:prstGeom>
          <a:solidFill>
            <a:srgbClr val="61C390"/>
          </a:solidFill>
          <a:ln>
            <a:solidFill>
              <a:srgbClr val="61C390"/>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defTabSz="682654">
              <a:defRPr/>
            </a:pPr>
            <a:endParaRPr lang="zh-CN" altLang="en-US" sz="1344">
              <a:solidFill>
                <a:srgbClr val="FFFFFF"/>
              </a:solidFill>
            </a:endParaRPr>
          </a:p>
        </p:txBody>
      </p:sp>
      <p:sp>
        <p:nvSpPr>
          <p:cNvPr id="53" name="KSO_Shape"/>
          <p:cNvSpPr/>
          <p:nvPr/>
        </p:nvSpPr>
        <p:spPr>
          <a:xfrm>
            <a:off x="7266090" y="1383943"/>
            <a:ext cx="119442" cy="11963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defTabSz="682654">
              <a:defRPr/>
            </a:pPr>
            <a:endParaRPr lang="zh-CN" altLang="en-US" sz="1344">
              <a:solidFill>
                <a:srgbClr val="FFFFFF"/>
              </a:solidFill>
            </a:endParaRPr>
          </a:p>
        </p:txBody>
      </p:sp>
      <p:sp>
        <p:nvSpPr>
          <p:cNvPr id="28" name="文本框 27">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a:solidFill>
                  <a:srgbClr val="C0504D"/>
                </a:solidFill>
                <a:latin typeface="微软雅黑" pitchFamily="34" charset="-122"/>
                <a:ea typeface="微软雅黑" pitchFamily="34" charset="-122"/>
                <a:cs typeface="+mj-cs"/>
              </a:rPr>
              <a:t>核心技术</a:t>
            </a:r>
            <a:r>
              <a:rPr lang="zh-CN" altLang="en-US" sz="2700" b="1" dirty="0" smtClean="0">
                <a:solidFill>
                  <a:schemeClr val="bg1"/>
                </a:solidFill>
                <a:latin typeface="微软雅黑" pitchFamily="34" charset="-122"/>
                <a:ea typeface="微软雅黑" pitchFamily="34" charset="-122"/>
              </a:rPr>
              <a:t>解读</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1172105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par>
                                <p:cTn id="10" presetID="22" presetClass="entr" presetSubtype="2" fill="hold" grpId="0" nodeType="withEffect">
                                  <p:stCondLst>
                                    <p:cond delay="500"/>
                                  </p:stCondLst>
                                  <p:childTnLst>
                                    <p:set>
                                      <p:cBhvr>
                                        <p:cTn id="11" dur="1" fill="hold">
                                          <p:stCondLst>
                                            <p:cond delay="0"/>
                                          </p:stCondLst>
                                        </p:cTn>
                                        <p:tgtEl>
                                          <p:spTgt spid="29"/>
                                        </p:tgtEl>
                                        <p:attrNameLst>
                                          <p:attrName>style.visibility</p:attrName>
                                        </p:attrNameLst>
                                      </p:cBhvr>
                                      <p:to>
                                        <p:strVal val="visible"/>
                                      </p:to>
                                    </p:set>
                                    <p:animEffect transition="in" filter="wipe(right)">
                                      <p:cBhvr>
                                        <p:cTn id="12" dur="500"/>
                                        <p:tgtEl>
                                          <p:spTgt spid="29"/>
                                        </p:tgtEl>
                                      </p:cBhvr>
                                    </p:animEffect>
                                  </p:childTnLst>
                                </p:cTn>
                              </p:par>
                              <p:par>
                                <p:cTn id="13" presetID="22" presetClass="entr" presetSubtype="2" fill="hold" grpId="0"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par>
                                <p:cTn id="16" presetID="22" presetClass="entr" presetSubtype="2" fill="hold" nodeType="withEffect">
                                  <p:stCondLst>
                                    <p:cond delay="500"/>
                                  </p:stCondLst>
                                  <p:childTnLst>
                                    <p:set>
                                      <p:cBhvr>
                                        <p:cTn id="17" dur="1" fill="hold">
                                          <p:stCondLst>
                                            <p:cond delay="0"/>
                                          </p:stCondLst>
                                        </p:cTn>
                                        <p:tgtEl>
                                          <p:spTgt spid="42"/>
                                        </p:tgtEl>
                                        <p:attrNameLst>
                                          <p:attrName>style.visibility</p:attrName>
                                        </p:attrNameLst>
                                      </p:cBhvr>
                                      <p:to>
                                        <p:strVal val="visible"/>
                                      </p:to>
                                    </p:set>
                                    <p:animEffect transition="in" filter="wipe(right)">
                                      <p:cBhvr>
                                        <p:cTn id="18" dur="500"/>
                                        <p:tgtEl>
                                          <p:spTgt spid="42"/>
                                        </p:tgtEl>
                                      </p:cBhvr>
                                    </p:animEffect>
                                  </p:childTnLst>
                                </p:cTn>
                              </p:par>
                              <p:par>
                                <p:cTn id="19" presetID="22" presetClass="entr" presetSubtype="2" fill="hold" nodeType="withEffect">
                                  <p:stCondLst>
                                    <p:cond delay="500"/>
                                  </p:stCondLst>
                                  <p:childTnLst>
                                    <p:set>
                                      <p:cBhvr>
                                        <p:cTn id="20" dur="1" fill="hold">
                                          <p:stCondLst>
                                            <p:cond delay="0"/>
                                          </p:stCondLst>
                                        </p:cTn>
                                        <p:tgtEl>
                                          <p:spTgt spid="45"/>
                                        </p:tgtEl>
                                        <p:attrNameLst>
                                          <p:attrName>style.visibility</p:attrName>
                                        </p:attrNameLst>
                                      </p:cBhvr>
                                      <p:to>
                                        <p:strVal val="visible"/>
                                      </p:to>
                                    </p:set>
                                    <p:animEffect transition="in" filter="wipe(right)">
                                      <p:cBhvr>
                                        <p:cTn id="21" dur="500"/>
                                        <p:tgtEl>
                                          <p:spTgt spid="45"/>
                                        </p:tgtEl>
                                      </p:cBhvr>
                                    </p:animEffect>
                                  </p:childTnLst>
                                </p:cTn>
                              </p:par>
                              <p:par>
                                <p:cTn id="22" presetID="22" presetClass="entr" presetSubtype="2" fill="hold" grpId="0" nodeType="withEffect">
                                  <p:stCondLst>
                                    <p:cond delay="1000"/>
                                  </p:stCondLst>
                                  <p:childTnLst>
                                    <p:set>
                                      <p:cBhvr>
                                        <p:cTn id="23" dur="1" fill="hold">
                                          <p:stCondLst>
                                            <p:cond delay="0"/>
                                          </p:stCondLst>
                                        </p:cTn>
                                        <p:tgtEl>
                                          <p:spTgt spid="40"/>
                                        </p:tgtEl>
                                        <p:attrNameLst>
                                          <p:attrName>style.visibility</p:attrName>
                                        </p:attrNameLst>
                                      </p:cBhvr>
                                      <p:to>
                                        <p:strVal val="visible"/>
                                      </p:to>
                                    </p:set>
                                    <p:animEffect transition="in" filter="wipe(right)">
                                      <p:cBhvr>
                                        <p:cTn id="24" dur="500"/>
                                        <p:tgtEl>
                                          <p:spTgt spid="40"/>
                                        </p:tgtEl>
                                      </p:cBhvr>
                                    </p:animEffect>
                                  </p:childTnLst>
                                </p:cTn>
                              </p:par>
                              <p:par>
                                <p:cTn id="25" presetID="22" presetClass="entr" presetSubtype="2" fill="hold" grpId="0" nodeType="withEffect">
                                  <p:stCondLst>
                                    <p:cond delay="1000"/>
                                  </p:stCondLst>
                                  <p:childTnLst>
                                    <p:set>
                                      <p:cBhvr>
                                        <p:cTn id="26" dur="1" fill="hold">
                                          <p:stCondLst>
                                            <p:cond delay="0"/>
                                          </p:stCondLst>
                                        </p:cTn>
                                        <p:tgtEl>
                                          <p:spTgt spid="41"/>
                                        </p:tgtEl>
                                        <p:attrNameLst>
                                          <p:attrName>style.visibility</p:attrName>
                                        </p:attrNameLst>
                                      </p:cBhvr>
                                      <p:to>
                                        <p:strVal val="visible"/>
                                      </p:to>
                                    </p:set>
                                    <p:animEffect transition="in" filter="wipe(right)">
                                      <p:cBhvr>
                                        <p:cTn id="27" dur="500"/>
                                        <p:tgtEl>
                                          <p:spTgt spid="41"/>
                                        </p:tgtEl>
                                      </p:cBhvr>
                                    </p:animEffect>
                                  </p:childTnLst>
                                </p:cTn>
                              </p:par>
                            </p:childTnLst>
                          </p:cTn>
                        </p:par>
                        <p:par>
                          <p:cTn id="28" fill="hold">
                            <p:stCondLst>
                              <p:cond delay="1500"/>
                            </p:stCondLst>
                            <p:childTnLst>
                              <p:par>
                                <p:cTn id="29" presetID="23" presetClass="entr" presetSubtype="16" fill="hold" grpId="0" nodeType="afterEffect">
                                  <p:stCondLst>
                                    <p:cond delay="0"/>
                                  </p:stCondLst>
                                  <p:iterate type="lt">
                                    <p:tmPct val="10000"/>
                                  </p:iterate>
                                  <p:childTnLst>
                                    <p:set>
                                      <p:cBhvr>
                                        <p:cTn id="30" dur="1" fill="hold">
                                          <p:stCondLst>
                                            <p:cond delay="0"/>
                                          </p:stCondLst>
                                        </p:cTn>
                                        <p:tgtEl>
                                          <p:spTgt spid="48"/>
                                        </p:tgtEl>
                                        <p:attrNameLst>
                                          <p:attrName>style.visibility</p:attrName>
                                        </p:attrNameLst>
                                      </p:cBhvr>
                                      <p:to>
                                        <p:strVal val="visible"/>
                                      </p:to>
                                    </p:set>
                                    <p:anim calcmode="lin" valueType="num">
                                      <p:cBhvr>
                                        <p:cTn id="31" dur="250" fill="hold"/>
                                        <p:tgtEl>
                                          <p:spTgt spid="48"/>
                                        </p:tgtEl>
                                        <p:attrNameLst>
                                          <p:attrName>ppt_w</p:attrName>
                                        </p:attrNameLst>
                                      </p:cBhvr>
                                      <p:tavLst>
                                        <p:tav tm="0">
                                          <p:val>
                                            <p:fltVal val="0"/>
                                          </p:val>
                                        </p:tav>
                                        <p:tav tm="100000">
                                          <p:val>
                                            <p:strVal val="#ppt_w"/>
                                          </p:val>
                                        </p:tav>
                                      </p:tavLst>
                                    </p:anim>
                                    <p:anim calcmode="lin" valueType="num">
                                      <p:cBhvr>
                                        <p:cTn id="32" dur="250" fill="hold"/>
                                        <p:tgtEl>
                                          <p:spTgt spid="48"/>
                                        </p:tgtEl>
                                        <p:attrNameLst>
                                          <p:attrName>ppt_h</p:attrName>
                                        </p:attrNameLst>
                                      </p:cBhvr>
                                      <p:tavLst>
                                        <p:tav tm="0">
                                          <p:val>
                                            <p:fltVal val="0"/>
                                          </p:val>
                                        </p:tav>
                                        <p:tav tm="100000">
                                          <p:val>
                                            <p:strVal val="#ppt_h"/>
                                          </p:val>
                                        </p:tav>
                                      </p:tavLst>
                                    </p:anim>
                                  </p:childTnLst>
                                </p:cTn>
                              </p:par>
                            </p:childTnLst>
                          </p:cTn>
                        </p:par>
                        <p:par>
                          <p:cTn id="33" fill="hold">
                            <p:stCondLst>
                              <p:cond delay="1950"/>
                            </p:stCondLst>
                            <p:childTnLst>
                              <p:par>
                                <p:cTn id="34" presetID="14" presetClass="entr" presetSubtype="10" fill="hold" grpId="0" nodeType="after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randombar(horizontal)">
                                      <p:cBhvr>
                                        <p:cTn id="36" dur="250"/>
                                        <p:tgtEl>
                                          <p:spTgt spid="49"/>
                                        </p:tgtEl>
                                      </p:cBhvr>
                                    </p:animEffect>
                                  </p:childTnLst>
                                </p:cTn>
                              </p:par>
                            </p:childTnLst>
                          </p:cTn>
                        </p:par>
                        <p:par>
                          <p:cTn id="37" fill="hold">
                            <p:stCondLst>
                              <p:cond delay="2200"/>
                            </p:stCondLst>
                            <p:childTnLst>
                              <p:par>
                                <p:cTn id="38" presetID="23" presetClass="entr" presetSubtype="16" fill="hold" grpId="0" nodeType="afterEffect">
                                  <p:stCondLst>
                                    <p:cond delay="0"/>
                                  </p:stCondLst>
                                  <p:iterate type="lt">
                                    <p:tmPct val="10000"/>
                                  </p:iterate>
                                  <p:childTnLst>
                                    <p:set>
                                      <p:cBhvr>
                                        <p:cTn id="39" dur="1" fill="hold">
                                          <p:stCondLst>
                                            <p:cond delay="0"/>
                                          </p:stCondLst>
                                        </p:cTn>
                                        <p:tgtEl>
                                          <p:spTgt spid="50"/>
                                        </p:tgtEl>
                                        <p:attrNameLst>
                                          <p:attrName>style.visibility</p:attrName>
                                        </p:attrNameLst>
                                      </p:cBhvr>
                                      <p:to>
                                        <p:strVal val="visible"/>
                                      </p:to>
                                    </p:set>
                                    <p:anim calcmode="lin" valueType="num">
                                      <p:cBhvr>
                                        <p:cTn id="40" dur="250" fill="hold"/>
                                        <p:tgtEl>
                                          <p:spTgt spid="50"/>
                                        </p:tgtEl>
                                        <p:attrNameLst>
                                          <p:attrName>ppt_w</p:attrName>
                                        </p:attrNameLst>
                                      </p:cBhvr>
                                      <p:tavLst>
                                        <p:tav tm="0">
                                          <p:val>
                                            <p:fltVal val="0"/>
                                          </p:val>
                                        </p:tav>
                                        <p:tav tm="100000">
                                          <p:val>
                                            <p:strVal val="#ppt_w"/>
                                          </p:val>
                                        </p:tav>
                                      </p:tavLst>
                                    </p:anim>
                                    <p:anim calcmode="lin" valueType="num">
                                      <p:cBhvr>
                                        <p:cTn id="41" dur="250" fill="hold"/>
                                        <p:tgtEl>
                                          <p:spTgt spid="50"/>
                                        </p:tgtEl>
                                        <p:attrNameLst>
                                          <p:attrName>ppt_h</p:attrName>
                                        </p:attrNameLst>
                                      </p:cBhvr>
                                      <p:tavLst>
                                        <p:tav tm="0">
                                          <p:val>
                                            <p:fltVal val="0"/>
                                          </p:val>
                                        </p:tav>
                                        <p:tav tm="100000">
                                          <p:val>
                                            <p:strVal val="#ppt_h"/>
                                          </p:val>
                                        </p:tav>
                                      </p:tavLst>
                                    </p:anim>
                                  </p:childTnLst>
                                </p:cTn>
                              </p:par>
                            </p:childTnLst>
                          </p:cTn>
                        </p:par>
                        <p:par>
                          <p:cTn id="42" fill="hold">
                            <p:stCondLst>
                              <p:cond delay="2750"/>
                            </p:stCondLst>
                            <p:childTnLst>
                              <p:par>
                                <p:cTn id="43" presetID="14" presetClass="entr" presetSubtype="10" fill="hold" grpId="0" nodeType="after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randombar(horizontal)">
                                      <p:cBhvr>
                                        <p:cTn id="45" dur="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40" grpId="0" animBg="1"/>
      <p:bldP spid="41" grpId="0" animBg="1"/>
      <p:bldP spid="48" grpId="0"/>
      <p:bldP spid="49" grpId="0"/>
      <p:bldP spid="50" grpId="0"/>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4C72B0-7060-41F6-92DA-212818931A6D}" type="datetime1">
              <a:rPr kumimoji="0" lang="zh-CN" altLang="en-US" sz="889" b="0" i="0" u="none" strike="noStrike" kern="1200" cap="none" spc="0" normalizeH="0" baseline="0" noProof="0" smtClean="0">
                <a:ln>
                  <a:noFill/>
                </a:ln>
                <a:solidFill>
                  <a:prstClr val="white"/>
                </a:solidFill>
                <a:effectLst/>
                <a:uLnTx/>
                <a:uFillTx/>
                <a:latin typeface="等线" panose="02010600030101010101" pitchFamily="2" charset="-122"/>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2017/9/18</a:t>
            </a:fld>
            <a:endParaRPr kumimoji="0" lang="zh-CN" altLang="en-US" sz="889"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graphicFrame>
        <p:nvGraphicFramePr>
          <p:cNvPr id="5" name="表格 4"/>
          <p:cNvGraphicFramePr>
            <a:graphicFrameLocks noGrp="1"/>
          </p:cNvGraphicFramePr>
          <p:nvPr>
            <p:extLst>
              <p:ext uri="{D42A27DB-BD31-4B8C-83A1-F6EECF244321}">
                <p14:modId xmlns:p14="http://schemas.microsoft.com/office/powerpoint/2010/main" val="1968734532"/>
              </p:ext>
            </p:extLst>
          </p:nvPr>
        </p:nvGraphicFramePr>
        <p:xfrm>
          <a:off x="322943" y="1419622"/>
          <a:ext cx="8498115" cy="677166"/>
        </p:xfrm>
        <a:graphic>
          <a:graphicData uri="http://schemas.openxmlformats.org/drawingml/2006/table">
            <a:tbl>
              <a:tblPr firstRow="1" bandRow="1">
                <a:tableStyleId>{7DF18680-E054-41AD-8BC1-D1AEF772440D}</a:tableStyleId>
              </a:tblPr>
              <a:tblGrid>
                <a:gridCol w="1507136">
                  <a:extLst>
                    <a:ext uri="{9D8B030D-6E8A-4147-A177-3AD203B41FA5}">
                      <a16:colId xmlns="" xmlns:a16="http://schemas.microsoft.com/office/drawing/2014/main" val="20000"/>
                    </a:ext>
                  </a:extLst>
                </a:gridCol>
                <a:gridCol w="1625378">
                  <a:extLst>
                    <a:ext uri="{9D8B030D-6E8A-4147-A177-3AD203B41FA5}">
                      <a16:colId xmlns="" xmlns:a16="http://schemas.microsoft.com/office/drawing/2014/main" val="20001"/>
                    </a:ext>
                  </a:extLst>
                </a:gridCol>
                <a:gridCol w="1638923">
                  <a:extLst>
                    <a:ext uri="{9D8B030D-6E8A-4147-A177-3AD203B41FA5}">
                      <a16:colId xmlns="" xmlns:a16="http://schemas.microsoft.com/office/drawing/2014/main" val="20002"/>
                    </a:ext>
                  </a:extLst>
                </a:gridCol>
                <a:gridCol w="1869185">
                  <a:extLst>
                    <a:ext uri="{9D8B030D-6E8A-4147-A177-3AD203B41FA5}">
                      <a16:colId xmlns="" xmlns:a16="http://schemas.microsoft.com/office/drawing/2014/main" val="20003"/>
                    </a:ext>
                  </a:extLst>
                </a:gridCol>
                <a:gridCol w="1857493">
                  <a:extLst>
                    <a:ext uri="{9D8B030D-6E8A-4147-A177-3AD203B41FA5}">
                      <a16:colId xmlns="" xmlns:a16="http://schemas.microsoft.com/office/drawing/2014/main" val="20004"/>
                    </a:ext>
                  </a:extLst>
                </a:gridCol>
              </a:tblGrid>
              <a:tr h="225722">
                <a:tc>
                  <a:txBody>
                    <a:bodyPr/>
                    <a:lstStyle/>
                    <a:p>
                      <a:r>
                        <a:rPr lang="zh-CN" altLang="en-US" sz="1300" dirty="0">
                          <a:latin typeface="等线" panose="02010600030101010101" pitchFamily="2" charset="-122"/>
                          <a:ea typeface="等线" panose="02010600030101010101" pitchFamily="2" charset="-122"/>
                        </a:rPr>
                        <a:t>学校</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人工分班人数</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引擎分班人数</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人工走班人次</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引擎走班人次</a:t>
                      </a:r>
                    </a:p>
                  </a:txBody>
                  <a:tcPr marL="17200" marR="17200" marT="8600" marB="8600">
                    <a:solidFill>
                      <a:schemeClr val="accent3">
                        <a:lumMod val="60000"/>
                        <a:lumOff val="40000"/>
                      </a:schemeClr>
                    </a:solidFill>
                  </a:tcPr>
                </a:tc>
                <a:extLst>
                  <a:ext uri="{0D108BD9-81ED-4DB2-BD59-A6C34878D82A}">
                    <a16:rowId xmlns="" xmlns:a16="http://schemas.microsoft.com/office/drawing/2014/main" val="10000"/>
                  </a:ext>
                </a:extLst>
              </a:tr>
              <a:tr h="225722">
                <a:tc>
                  <a:txBody>
                    <a:bodyPr/>
                    <a:lstStyle/>
                    <a:p>
                      <a:r>
                        <a:rPr lang="zh-CN" altLang="en-US" sz="1300" dirty="0">
                          <a:latin typeface="等线" panose="02010600030101010101" pitchFamily="2" charset="-122"/>
                          <a:ea typeface="等线" panose="02010600030101010101" pitchFamily="2" charset="-122"/>
                        </a:rPr>
                        <a:t>七宝中学（高三）</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31~40</a:t>
                      </a:r>
                      <a:r>
                        <a:rPr lang="zh-CN" altLang="en-US" sz="1300" dirty="0">
                          <a:latin typeface="等线" panose="02010600030101010101" pitchFamily="2" charset="-122"/>
                          <a:ea typeface="等线" panose="02010600030101010101" pitchFamily="2" charset="-122"/>
                        </a:rPr>
                        <a:t>人</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34~37</a:t>
                      </a:r>
                      <a:r>
                        <a:rPr lang="zh-CN" altLang="en-US" sz="1300" dirty="0">
                          <a:latin typeface="等线" panose="02010600030101010101" pitchFamily="2" charset="-122"/>
                          <a:ea typeface="等线" panose="02010600030101010101" pitchFamily="2" charset="-122"/>
                        </a:rPr>
                        <a:t>人</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863</a:t>
                      </a:r>
                      <a:r>
                        <a:rPr lang="zh-CN" altLang="en-US" sz="1300" dirty="0">
                          <a:latin typeface="等线" panose="02010600030101010101" pitchFamily="2" charset="-122"/>
                          <a:ea typeface="等线" panose="02010600030101010101" pitchFamily="2" charset="-122"/>
                        </a:rPr>
                        <a:t>人次</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369</a:t>
                      </a:r>
                      <a:r>
                        <a:rPr lang="zh-CN" altLang="en-US" sz="1300" dirty="0">
                          <a:latin typeface="等线" panose="02010600030101010101" pitchFamily="2" charset="-122"/>
                          <a:ea typeface="等线" panose="02010600030101010101" pitchFamily="2" charset="-122"/>
                        </a:rPr>
                        <a:t>人次</a:t>
                      </a:r>
                    </a:p>
                  </a:txBody>
                  <a:tcPr marL="17200" marR="17200" marT="8600" marB="8600">
                    <a:solidFill>
                      <a:schemeClr val="accent3">
                        <a:lumMod val="60000"/>
                        <a:lumOff val="40000"/>
                      </a:schemeClr>
                    </a:solidFill>
                  </a:tcPr>
                </a:tc>
                <a:extLst>
                  <a:ext uri="{0D108BD9-81ED-4DB2-BD59-A6C34878D82A}">
                    <a16:rowId xmlns="" xmlns:a16="http://schemas.microsoft.com/office/drawing/2014/main" val="10001"/>
                  </a:ext>
                </a:extLst>
              </a:tr>
              <a:tr h="225722">
                <a:tc>
                  <a:txBody>
                    <a:bodyPr/>
                    <a:lstStyle/>
                    <a:p>
                      <a:r>
                        <a:rPr lang="zh-CN" altLang="en-US" sz="1300" dirty="0">
                          <a:latin typeface="等线" panose="02010600030101010101" pitchFamily="2" charset="-122"/>
                          <a:ea typeface="等线" panose="02010600030101010101" pitchFamily="2" charset="-122"/>
                        </a:rPr>
                        <a:t>湖州中学（高二）</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34~48</a:t>
                      </a:r>
                      <a:r>
                        <a:rPr lang="zh-CN" altLang="en-US" sz="1300" dirty="0">
                          <a:latin typeface="等线" panose="02010600030101010101" pitchFamily="2" charset="-122"/>
                          <a:ea typeface="等线" panose="02010600030101010101" pitchFamily="2" charset="-122"/>
                        </a:rPr>
                        <a:t>人</a:t>
                      </a:r>
                    </a:p>
                  </a:txBody>
                  <a:tcPr marL="17200" marR="17200" marT="8600" marB="8600"/>
                </a:tc>
                <a:tc>
                  <a:txBody>
                    <a:bodyPr/>
                    <a:lstStyle/>
                    <a:p>
                      <a:r>
                        <a:rPr lang="en-US" altLang="zh-CN" sz="1300" dirty="0">
                          <a:latin typeface="等线" panose="02010600030101010101" pitchFamily="2" charset="-122"/>
                          <a:ea typeface="等线" panose="02010600030101010101" pitchFamily="2" charset="-122"/>
                        </a:rPr>
                        <a:t>39~46</a:t>
                      </a:r>
                      <a:r>
                        <a:rPr lang="zh-CN" altLang="en-US" sz="1300" dirty="0">
                          <a:latin typeface="等线" panose="02010600030101010101" pitchFamily="2" charset="-122"/>
                          <a:ea typeface="等线" panose="02010600030101010101" pitchFamily="2" charset="-122"/>
                        </a:rPr>
                        <a:t>人</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选考</a:t>
                      </a:r>
                      <a:r>
                        <a:rPr lang="en-US" altLang="zh-CN" sz="1300" dirty="0">
                          <a:latin typeface="等线" panose="02010600030101010101" pitchFamily="2" charset="-122"/>
                          <a:ea typeface="等线" panose="02010600030101010101" pitchFamily="2" charset="-122"/>
                        </a:rPr>
                        <a:t>440/</a:t>
                      </a:r>
                      <a:r>
                        <a:rPr lang="zh-CN" altLang="en-US" sz="1300" dirty="0">
                          <a:latin typeface="等线" panose="02010600030101010101" pitchFamily="2" charset="-122"/>
                          <a:ea typeface="等线" panose="02010600030101010101" pitchFamily="2" charset="-122"/>
                        </a:rPr>
                        <a:t>学考</a:t>
                      </a:r>
                      <a:r>
                        <a:rPr lang="en-US" altLang="zh-CN" sz="1300" dirty="0">
                          <a:latin typeface="等线" panose="02010600030101010101" pitchFamily="2" charset="-122"/>
                          <a:ea typeface="等线" panose="02010600030101010101" pitchFamily="2" charset="-122"/>
                        </a:rPr>
                        <a:t>675</a:t>
                      </a:r>
                      <a:r>
                        <a:rPr lang="zh-CN" altLang="en-US" sz="1300" dirty="0">
                          <a:latin typeface="等线" panose="02010600030101010101" pitchFamily="2" charset="-122"/>
                          <a:ea typeface="等线" panose="02010600030101010101" pitchFamily="2" charset="-122"/>
                        </a:rPr>
                        <a:t>人次</a:t>
                      </a:r>
                    </a:p>
                  </a:txBody>
                  <a:tcPr marL="17200" marR="17200" marT="8600" marB="8600"/>
                </a:tc>
                <a:tc>
                  <a:txBody>
                    <a:bodyPr/>
                    <a:lstStyle/>
                    <a:p>
                      <a:r>
                        <a:rPr lang="zh-CN" altLang="en-US" sz="1300" dirty="0">
                          <a:latin typeface="等线" panose="02010600030101010101" pitchFamily="2" charset="-122"/>
                          <a:ea typeface="等线" panose="02010600030101010101" pitchFamily="2" charset="-122"/>
                        </a:rPr>
                        <a:t>选考</a:t>
                      </a:r>
                      <a:r>
                        <a:rPr lang="en-US" altLang="zh-CN" sz="1300" dirty="0">
                          <a:latin typeface="等线" panose="02010600030101010101" pitchFamily="2" charset="-122"/>
                          <a:ea typeface="等线" panose="02010600030101010101" pitchFamily="2" charset="-122"/>
                        </a:rPr>
                        <a:t>437/</a:t>
                      </a:r>
                      <a:r>
                        <a:rPr lang="zh-CN" altLang="en-US" sz="1300" dirty="0">
                          <a:latin typeface="等线" panose="02010600030101010101" pitchFamily="2" charset="-122"/>
                          <a:ea typeface="等线" panose="02010600030101010101" pitchFamily="2" charset="-122"/>
                        </a:rPr>
                        <a:t>学考</a:t>
                      </a:r>
                      <a:r>
                        <a:rPr lang="en-US" altLang="zh-CN" sz="1300" dirty="0">
                          <a:latin typeface="等线" panose="02010600030101010101" pitchFamily="2" charset="-122"/>
                          <a:ea typeface="等线" panose="02010600030101010101" pitchFamily="2" charset="-122"/>
                        </a:rPr>
                        <a:t>597</a:t>
                      </a:r>
                      <a:r>
                        <a:rPr lang="zh-CN" altLang="en-US" sz="1300" dirty="0">
                          <a:latin typeface="等线" panose="02010600030101010101" pitchFamily="2" charset="-122"/>
                          <a:ea typeface="等线" panose="02010600030101010101" pitchFamily="2" charset="-122"/>
                        </a:rPr>
                        <a:t>人次</a:t>
                      </a:r>
                    </a:p>
                  </a:txBody>
                  <a:tcPr marL="17200" marR="17200" marT="8600" marB="8600">
                    <a:solidFill>
                      <a:schemeClr val="accent3">
                        <a:lumMod val="60000"/>
                        <a:lumOff val="40000"/>
                      </a:schemeClr>
                    </a:solidFill>
                  </a:tcPr>
                </a:tc>
                <a:extLst>
                  <a:ext uri="{0D108BD9-81ED-4DB2-BD59-A6C34878D82A}">
                    <a16:rowId xmlns="" xmlns:a16="http://schemas.microsoft.com/office/drawing/2014/main" val="10002"/>
                  </a:ext>
                </a:extLst>
              </a:tr>
            </a:tbl>
          </a:graphicData>
        </a:graphic>
      </p:graphicFrame>
      <p:sp>
        <p:nvSpPr>
          <p:cNvPr id="6" name="文本框 5"/>
          <p:cNvSpPr txBox="1"/>
          <p:nvPr/>
        </p:nvSpPr>
        <p:spPr>
          <a:xfrm>
            <a:off x="1625449" y="2548535"/>
            <a:ext cx="1781257" cy="411331"/>
          </a:xfrm>
          <a:prstGeom prst="rect">
            <a:avLst/>
          </a:prstGeom>
          <a:noFill/>
        </p:spPr>
        <p:txBody>
          <a:bodyPr wrap="none" rtlCol="0">
            <a:spAutoFit/>
          </a:bodyPr>
          <a:lstStyle/>
          <a:p>
            <a:pPr marL="0" marR="0" lvl="0" indent="0" algn="l" defTabSz="682654" rtl="0" eaLnBrk="1" fontAlgn="auto" latinLnBrk="0" hangingPunct="1">
              <a:lnSpc>
                <a:spcPct val="100000"/>
              </a:lnSpc>
              <a:spcBef>
                <a:spcPts val="0"/>
              </a:spcBef>
              <a:spcAft>
                <a:spcPts val="0"/>
              </a:spcAft>
              <a:buClrTx/>
              <a:buSzTx/>
              <a:buFontTx/>
              <a:buNone/>
              <a:tabLst/>
              <a:defRPr/>
            </a:pPr>
            <a:r>
              <a:rPr kumimoji="0" lang="zh-CN" altLang="en-US" sz="2073"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走班人次</a:t>
            </a:r>
            <a:r>
              <a:rPr kumimoji="0" lang="zh-CN" altLang="en-US" sz="2073" b="0" i="0" u="none" strike="noStrike" kern="1200" cap="none" spc="0" normalizeH="0" baseline="0" noProof="0" dirty="0">
                <a:ln>
                  <a:noFill/>
                </a:ln>
                <a:solidFill>
                  <a:srgbClr val="31A8F9"/>
                </a:solidFill>
                <a:effectLst/>
                <a:uLnTx/>
                <a:uFillTx/>
                <a:latin typeface="等线" panose="02010600030101010101" pitchFamily="2" charset="-122"/>
                <a:ea typeface="等线" panose="02010600030101010101" pitchFamily="2" charset="-122"/>
                <a:cs typeface="+mn-cs"/>
              </a:rPr>
              <a:t>减少</a:t>
            </a:r>
            <a:endParaRPr kumimoji="0" lang="en-US" altLang="zh-CN" sz="2073" b="0" i="0" u="none" strike="noStrike" kern="1200" cap="none" spc="0" normalizeH="0" baseline="0" noProof="0" dirty="0">
              <a:ln>
                <a:noFill/>
              </a:ln>
              <a:solidFill>
                <a:srgbClr val="31A8F9"/>
              </a:solidFill>
              <a:effectLst/>
              <a:uLnTx/>
              <a:uFillTx/>
              <a:latin typeface="等线" panose="02010600030101010101" pitchFamily="2" charset="-122"/>
              <a:ea typeface="等线" panose="02010600030101010101" pitchFamily="2" charset="-122"/>
              <a:cs typeface="+mn-cs"/>
            </a:endParaRPr>
          </a:p>
        </p:txBody>
      </p:sp>
      <p:sp>
        <p:nvSpPr>
          <p:cNvPr id="8" name="文本框 7"/>
          <p:cNvSpPr txBox="1"/>
          <p:nvPr/>
        </p:nvSpPr>
        <p:spPr>
          <a:xfrm>
            <a:off x="5075381" y="4852739"/>
            <a:ext cx="3828292" cy="229165"/>
          </a:xfrm>
          <a:prstGeom prst="rect">
            <a:avLst/>
          </a:prstGeom>
          <a:noFill/>
        </p:spPr>
        <p:txBody>
          <a:bodyPr wrap="none" rtlCol="0">
            <a:spAutoFit/>
          </a:bodyPr>
          <a:lstStyle/>
          <a:p>
            <a:pPr marL="0" marR="0" lvl="0" indent="0" algn="l" defTabSz="682654" rtl="0" eaLnBrk="1" fontAlgn="auto" latinLnBrk="0" hangingPunct="1">
              <a:lnSpc>
                <a:spcPct val="100000"/>
              </a:lnSpc>
              <a:spcBef>
                <a:spcPts val="0"/>
              </a:spcBef>
              <a:spcAft>
                <a:spcPts val="0"/>
              </a:spcAft>
              <a:buClrTx/>
              <a:buSzTx/>
              <a:buFontTx/>
              <a:buNone/>
              <a:tabLst/>
              <a:defRPr/>
            </a:pPr>
            <a:r>
              <a:rPr kumimoji="0" lang="zh-CN" altLang="en-US" sz="889"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rPr>
              <a:t>*走班人次计算按照需要走班的行政班人数</a:t>
            </a:r>
            <a:r>
              <a:rPr kumimoji="0" lang="en-US" altLang="zh-CN" sz="889"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rPr>
              <a:t>X</a:t>
            </a:r>
            <a:r>
              <a:rPr kumimoji="0" lang="zh-CN" altLang="en-US" sz="889"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rPr>
              <a:t>每个学生需要走班的科目得出</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6617" y="2401397"/>
            <a:ext cx="597528" cy="597528"/>
          </a:xfrm>
          <a:prstGeom prst="rect">
            <a:avLst/>
          </a:prstGeom>
        </p:spPr>
      </p:pic>
      <p:sp>
        <p:nvSpPr>
          <p:cNvPr id="9" name="文本框 8"/>
          <p:cNvSpPr txBox="1"/>
          <p:nvPr/>
        </p:nvSpPr>
        <p:spPr>
          <a:xfrm>
            <a:off x="5373320" y="2548535"/>
            <a:ext cx="2313454" cy="411331"/>
          </a:xfrm>
          <a:prstGeom prst="rect">
            <a:avLst/>
          </a:prstGeom>
          <a:noFill/>
        </p:spPr>
        <p:txBody>
          <a:bodyPr wrap="none" rtlCol="0">
            <a:spAutoFit/>
          </a:bodyPr>
          <a:lstStyle/>
          <a:p>
            <a:pPr marL="0" marR="0" lvl="0" indent="0" algn="l" defTabSz="682654" rtl="0" eaLnBrk="1" fontAlgn="auto" latinLnBrk="0" hangingPunct="1">
              <a:lnSpc>
                <a:spcPct val="100000"/>
              </a:lnSpc>
              <a:spcBef>
                <a:spcPts val="0"/>
              </a:spcBef>
              <a:spcAft>
                <a:spcPts val="0"/>
              </a:spcAft>
              <a:buClrTx/>
              <a:buSzTx/>
              <a:buFontTx/>
              <a:buNone/>
              <a:tabLst/>
              <a:defRPr/>
            </a:pPr>
            <a:r>
              <a:rPr kumimoji="0" lang="zh-CN" altLang="en-US" sz="2073"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学校管理成本</a:t>
            </a:r>
            <a:r>
              <a:rPr kumimoji="0" lang="zh-CN" altLang="en-US" sz="2073" b="0" i="0" u="none" strike="noStrike" kern="1200" cap="none" spc="0" normalizeH="0" baseline="0" noProof="0" dirty="0">
                <a:ln>
                  <a:noFill/>
                </a:ln>
                <a:solidFill>
                  <a:srgbClr val="C0504D"/>
                </a:solidFill>
                <a:effectLst/>
                <a:uLnTx/>
                <a:uFillTx/>
                <a:latin typeface="等线" panose="02010600030101010101" pitchFamily="2" charset="-122"/>
                <a:ea typeface="等线" panose="02010600030101010101" pitchFamily="2" charset="-122"/>
                <a:cs typeface="+mn-cs"/>
              </a:rPr>
              <a:t>下降</a:t>
            </a:r>
          </a:p>
        </p:txBody>
      </p:sp>
      <p:cxnSp>
        <p:nvCxnSpPr>
          <p:cNvPr id="11" name="直接箭头连接符 10"/>
          <p:cNvCxnSpPr/>
          <p:nvPr/>
        </p:nvCxnSpPr>
        <p:spPr>
          <a:xfrm>
            <a:off x="1382810" y="2151248"/>
            <a:ext cx="202208" cy="597528"/>
          </a:xfrm>
          <a:prstGeom prst="straightConnector1">
            <a:avLst/>
          </a:prstGeom>
          <a:ln w="152400">
            <a:solidFill>
              <a:srgbClr val="31A8F9"/>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stCxn id="6" idx="3"/>
          </p:cNvCxnSpPr>
          <p:nvPr/>
        </p:nvCxnSpPr>
        <p:spPr>
          <a:xfrm flipV="1">
            <a:off x="3406706" y="2740665"/>
            <a:ext cx="1228376" cy="13536"/>
          </a:xfrm>
          <a:prstGeom prst="straightConnector1">
            <a:avLst/>
          </a:prstGeom>
          <a:ln w="152400">
            <a:solidFill>
              <a:srgbClr val="C0504D"/>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2783390" y="3388445"/>
            <a:ext cx="3689738" cy="411331"/>
          </a:xfrm>
          <a:prstGeom prst="rect">
            <a:avLst/>
          </a:prstGeom>
          <a:noFill/>
        </p:spPr>
        <p:txBody>
          <a:bodyPr wrap="square" rtlCol="0">
            <a:spAutoFit/>
          </a:bodyPr>
          <a:lstStyle/>
          <a:p>
            <a:pPr marL="0" marR="0" lvl="0" indent="0" algn="l" defTabSz="682654" rtl="0" eaLnBrk="1" fontAlgn="auto" latinLnBrk="0" hangingPunct="1">
              <a:lnSpc>
                <a:spcPct val="100000"/>
              </a:lnSpc>
              <a:spcBef>
                <a:spcPts val="0"/>
              </a:spcBef>
              <a:spcAft>
                <a:spcPts val="0"/>
              </a:spcAft>
              <a:buClrTx/>
              <a:buSzTx/>
              <a:buFontTx/>
              <a:buNone/>
              <a:tabLst/>
              <a:defRPr/>
            </a:pPr>
            <a:r>
              <a:rPr kumimoji="0" lang="zh-CN" altLang="en-US" sz="2073" b="0" i="0" u="none" strike="noStrike" kern="1200" cap="none" spc="0" normalizeH="0" baseline="0" noProof="0" dirty="0">
                <a:ln>
                  <a:noFill/>
                </a:ln>
                <a:solidFill>
                  <a:srgbClr val="53C3B0"/>
                </a:solidFill>
                <a:effectLst/>
                <a:uLnTx/>
                <a:uFillTx/>
                <a:latin typeface="等线" panose="02010600030101010101" pitchFamily="2" charset="-122"/>
                <a:ea typeface="等线" panose="02010600030101010101" pitchFamily="2" charset="-122"/>
                <a:cs typeface="+mn-cs"/>
              </a:rPr>
              <a:t>标准差</a:t>
            </a:r>
            <a:r>
              <a:rPr kumimoji="0" lang="en-US" altLang="zh-CN" sz="2073"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a:t>
            </a:r>
            <a:r>
              <a:rPr kumimoji="0" lang="zh-CN" altLang="en-US" sz="1777"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判断学生成绩分布状况</a:t>
            </a:r>
            <a:endParaRPr kumimoji="0" lang="en-US" altLang="zh-CN" sz="1777"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endParaRPr>
          </a:p>
        </p:txBody>
      </p:sp>
      <p:grpSp>
        <p:nvGrpSpPr>
          <p:cNvPr id="15" name="组合 14"/>
          <p:cNvGrpSpPr/>
          <p:nvPr/>
        </p:nvGrpSpPr>
        <p:grpSpPr>
          <a:xfrm>
            <a:off x="2223818" y="3357265"/>
            <a:ext cx="464241" cy="479286"/>
            <a:chOff x="891024" y="5500048"/>
            <a:chExt cx="1473958" cy="1521725"/>
          </a:xfrm>
        </p:grpSpPr>
        <p:sp>
          <p:nvSpPr>
            <p:cNvPr id="17" name="椭圆 16"/>
            <p:cNvSpPr/>
            <p:nvPr/>
          </p:nvSpPr>
          <p:spPr>
            <a:xfrm>
              <a:off x="891024" y="5500048"/>
              <a:ext cx="1473958" cy="1521725"/>
            </a:xfrm>
            <a:prstGeom prst="ellipse">
              <a:avLst/>
            </a:prstGeom>
            <a:noFill/>
            <a:ln w="76200">
              <a:solidFill>
                <a:srgbClr val="53C3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2654" rtl="0" eaLnBrk="1" fontAlgn="auto" latinLnBrk="0" hangingPunct="1">
                <a:lnSpc>
                  <a:spcPct val="100000"/>
                </a:lnSpc>
                <a:spcBef>
                  <a:spcPts val="0"/>
                </a:spcBef>
                <a:spcAft>
                  <a:spcPts val="0"/>
                </a:spcAft>
                <a:buClrTx/>
                <a:buSzTx/>
                <a:buFontTx/>
                <a:buNone/>
                <a:tabLst/>
                <a:defRPr/>
              </a:pPr>
              <a:endParaRPr kumimoji="0" lang="zh-CN" altLang="en-US" sz="1344"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258" y="5663311"/>
              <a:ext cx="1091489" cy="1091489"/>
            </a:xfrm>
            <a:prstGeom prst="rect">
              <a:avLst/>
            </a:prstGeom>
          </p:spPr>
        </p:pic>
      </p:gr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774" y="4030836"/>
            <a:ext cx="398329" cy="379361"/>
          </a:xfrm>
          <a:prstGeom prst="rect">
            <a:avLst/>
          </a:prstGeom>
        </p:spPr>
      </p:pic>
      <p:sp>
        <p:nvSpPr>
          <p:cNvPr id="20" name="椭圆 19"/>
          <p:cNvSpPr/>
          <p:nvPr/>
        </p:nvSpPr>
        <p:spPr>
          <a:xfrm>
            <a:off x="2223818" y="3976218"/>
            <a:ext cx="464241" cy="479286"/>
          </a:xfrm>
          <a:prstGeom prst="ellipse">
            <a:avLst/>
          </a:prstGeom>
          <a:noFill/>
          <a:ln w="76200">
            <a:solidFill>
              <a:srgbClr val="FCC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2654" rtl="0" eaLnBrk="1" fontAlgn="auto" latinLnBrk="0" hangingPunct="1">
              <a:lnSpc>
                <a:spcPct val="100000"/>
              </a:lnSpc>
              <a:spcBef>
                <a:spcPts val="0"/>
              </a:spcBef>
              <a:spcAft>
                <a:spcPts val="0"/>
              </a:spcAft>
              <a:buClrTx/>
              <a:buSzTx/>
              <a:buFontTx/>
              <a:buNone/>
              <a:tabLst/>
              <a:defRPr/>
            </a:pPr>
            <a:endParaRPr kumimoji="0" lang="zh-CN" altLang="en-US" sz="1344"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21" name="文本框 20"/>
          <p:cNvSpPr txBox="1"/>
          <p:nvPr/>
        </p:nvSpPr>
        <p:spPr>
          <a:xfrm>
            <a:off x="2783390" y="4030837"/>
            <a:ext cx="4812946" cy="411523"/>
          </a:xfrm>
          <a:prstGeom prst="rect">
            <a:avLst/>
          </a:prstGeom>
          <a:noFill/>
        </p:spPr>
        <p:txBody>
          <a:bodyPr wrap="square" rtlCol="0">
            <a:spAutoFit/>
          </a:bodyPr>
          <a:lstStyle/>
          <a:p>
            <a:pPr marL="0" marR="0" lvl="0" indent="0" algn="l" defTabSz="682654" rtl="0" eaLnBrk="1" fontAlgn="auto" latinLnBrk="0" hangingPunct="1">
              <a:lnSpc>
                <a:spcPct val="100000"/>
              </a:lnSpc>
              <a:spcBef>
                <a:spcPts val="0"/>
              </a:spcBef>
              <a:spcAft>
                <a:spcPts val="0"/>
              </a:spcAft>
              <a:buClrTx/>
              <a:buSzTx/>
              <a:buFontTx/>
              <a:buNone/>
              <a:tabLst/>
              <a:defRPr/>
            </a:pPr>
            <a:r>
              <a:rPr kumimoji="0" lang="zh-CN" altLang="en-US" sz="2074" b="0" i="0" u="none" strike="noStrike" kern="1200" cap="none" spc="0" normalizeH="0" baseline="0" noProof="0" dirty="0">
                <a:ln>
                  <a:noFill/>
                </a:ln>
                <a:solidFill>
                  <a:srgbClr val="FCCD00"/>
                </a:solidFill>
                <a:effectLst/>
                <a:uLnTx/>
                <a:uFillTx/>
                <a:latin typeface="等线" panose="02010600030101010101" pitchFamily="2" charset="-122"/>
                <a:ea typeface="等线" panose="02010600030101010101" pitchFamily="2" charset="-122"/>
                <a:cs typeface="+mn-cs"/>
              </a:rPr>
              <a:t>同班尽量不拆</a:t>
            </a:r>
            <a:r>
              <a:rPr kumimoji="0" lang="en-US" altLang="zh-CN" sz="1344"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a:t>
            </a:r>
            <a:r>
              <a:rPr kumimoji="0" lang="zh-CN" altLang="en-US" sz="1344"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rPr>
              <a:t>走班小伙伴一周期携手一起走</a:t>
            </a:r>
            <a:endParaRPr kumimoji="0" lang="en-US" altLang="zh-CN" sz="1344"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22" name="文本框 21">
            <a:extLst>
              <a:ext uri="{FF2B5EF4-FFF2-40B4-BE49-F238E27FC236}">
                <a16:creationId xmlns="" xmlns:a16="http://schemas.microsoft.com/office/drawing/2014/main" id="{A32AE844-67A6-49C1-90B5-8DF1DAF2B0F9}"/>
              </a:ext>
            </a:extLst>
          </p:cNvPr>
          <p:cNvSpPr txBox="1"/>
          <p:nvPr/>
        </p:nvSpPr>
        <p:spPr>
          <a:xfrm>
            <a:off x="87004" y="91845"/>
            <a:ext cx="6429212"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减少走班人次的</a:t>
            </a:r>
            <a:r>
              <a:rPr lang="zh-CN" altLang="en-US" sz="2700" b="1" dirty="0" smtClean="0">
                <a:solidFill>
                  <a:srgbClr val="C0504D"/>
                </a:solidFill>
                <a:latin typeface="微软雅黑" pitchFamily="34" charset="-122"/>
                <a:ea typeface="微软雅黑" pitchFamily="34" charset="-122"/>
              </a:rPr>
              <a:t>智能分班（</a:t>
            </a:r>
            <a:r>
              <a:rPr lang="en-US" altLang="zh-CN" sz="2700" b="1" dirty="0" smtClean="0">
                <a:solidFill>
                  <a:srgbClr val="C0504D"/>
                </a:solidFill>
                <a:latin typeface="微软雅黑" pitchFamily="34" charset="-122"/>
                <a:ea typeface="微软雅黑" pitchFamily="34" charset="-122"/>
              </a:rPr>
              <a:t>ASC</a:t>
            </a:r>
            <a:r>
              <a:rPr lang="zh-CN" altLang="en-US" sz="2700" b="1" dirty="0" smtClean="0">
                <a:solidFill>
                  <a:srgbClr val="C0504D"/>
                </a:solidFill>
                <a:latin typeface="微软雅黑" pitchFamily="34" charset="-122"/>
                <a:ea typeface="微软雅黑" pitchFamily="34" charset="-122"/>
              </a:rPr>
              <a:t>）</a:t>
            </a:r>
            <a:r>
              <a:rPr lang="zh-CN" altLang="en-US" sz="2700" b="1" dirty="0" smtClean="0">
                <a:solidFill>
                  <a:schemeClr val="bg1"/>
                </a:solidFill>
                <a:latin typeface="微软雅黑" pitchFamily="34" charset="-122"/>
                <a:ea typeface="微软雅黑" pitchFamily="34" charset="-122"/>
              </a:rPr>
              <a:t>引擎</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255097515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3"/>
                                        </p:tgtEl>
                                      </p:cBhvr>
                                    </p:animEffect>
                                    <p:animScale>
                                      <p:cBhvr>
                                        <p:cTn id="11"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xmlns="" id="{5557935D-FD22-46E9-87DE-E03EAF1DDF65}"/>
              </a:ext>
            </a:extLst>
          </p:cNvPr>
          <p:cNvSpPr txBox="1">
            <a:spLocks/>
          </p:cNvSpPr>
          <p:nvPr/>
        </p:nvSpPr>
        <p:spPr>
          <a:xfrm>
            <a:off x="1651644" y="178333"/>
            <a:ext cx="5963203" cy="5335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2700" b="1" dirty="0">
                <a:solidFill>
                  <a:schemeClr val="bg1"/>
                </a:solidFill>
                <a:latin typeface="微软雅黑" pitchFamily="34" charset="-122"/>
                <a:ea typeface="微软雅黑" pitchFamily="34" charset="-122"/>
              </a:rPr>
              <a:t>人大附中算法优化对比</a:t>
            </a:r>
          </a:p>
        </p:txBody>
      </p:sp>
      <p:sp>
        <p:nvSpPr>
          <p:cNvPr id="4" name="矩形 3">
            <a:extLst>
              <a:ext uri="{FF2B5EF4-FFF2-40B4-BE49-F238E27FC236}">
                <a16:creationId xmlns:a16="http://schemas.microsoft.com/office/drawing/2014/main" xmlns="" id="{50B66FDB-E34D-48F8-8231-BE99F5ED6F0C}"/>
              </a:ext>
            </a:extLst>
          </p:cNvPr>
          <p:cNvSpPr/>
          <p:nvPr/>
        </p:nvSpPr>
        <p:spPr>
          <a:xfrm>
            <a:off x="2680345" y="796414"/>
            <a:ext cx="4587464" cy="300082"/>
          </a:xfrm>
          <a:prstGeom prst="rect">
            <a:avLst/>
          </a:prstGeom>
        </p:spPr>
        <p:txBody>
          <a:bodyPr wrap="square">
            <a:spAutoFit/>
          </a:bodyPr>
          <a:lstStyle/>
          <a:p>
            <a:r>
              <a:rPr lang="zh-CN" altLang="en-US" sz="1350" dirty="0">
                <a:solidFill>
                  <a:srgbClr val="FFFFFF"/>
                </a:solidFill>
                <a:latin typeface="微软雅黑" panose="020B0503020204020204" pitchFamily="34" charset="-122"/>
                <a:ea typeface="微软雅黑" panose="020B0503020204020204" pitchFamily="34" charset="-122"/>
              </a:rPr>
              <a:t>学生人数</a:t>
            </a:r>
            <a:r>
              <a:rPr lang="en-US" altLang="zh-CN" sz="1350" dirty="0">
                <a:solidFill>
                  <a:srgbClr val="FFFFFF"/>
                </a:solidFill>
                <a:latin typeface="微软雅黑" panose="020B0503020204020204" pitchFamily="34" charset="-122"/>
                <a:ea typeface="微软雅黑" panose="020B0503020204020204" pitchFamily="34" charset="-122"/>
              </a:rPr>
              <a:t>1108</a:t>
            </a:r>
            <a:r>
              <a:rPr lang="zh-CN" altLang="en-US" sz="1350" dirty="0">
                <a:solidFill>
                  <a:srgbClr val="FFFFFF"/>
                </a:solidFill>
                <a:latin typeface="微软雅黑" panose="020B0503020204020204" pitchFamily="34" charset="-122"/>
                <a:ea typeface="微软雅黑" panose="020B0503020204020204" pitchFamily="34" charset="-122"/>
              </a:rPr>
              <a:t>人，</a:t>
            </a:r>
            <a:r>
              <a:rPr lang="en-US" altLang="zh-CN" sz="1350" dirty="0">
                <a:solidFill>
                  <a:srgbClr val="FFFFFF"/>
                </a:solidFill>
                <a:latin typeface="微软雅黑" panose="020B0503020204020204" pitchFamily="34" charset="-122"/>
                <a:ea typeface="微软雅黑" panose="020B0503020204020204" pitchFamily="34" charset="-122"/>
              </a:rPr>
              <a:t>24</a:t>
            </a:r>
            <a:r>
              <a:rPr lang="zh-CN" altLang="en-US" sz="1350" dirty="0">
                <a:solidFill>
                  <a:srgbClr val="FFFFFF"/>
                </a:solidFill>
                <a:latin typeface="微软雅黑" panose="020B0503020204020204" pitchFamily="34" charset="-122"/>
                <a:ea typeface="微软雅黑" panose="020B0503020204020204" pitchFamily="34" charset="-122"/>
              </a:rPr>
              <a:t>个行政班</a:t>
            </a:r>
            <a:r>
              <a:rPr lang="en-US" altLang="zh-CN" sz="1350" dirty="0">
                <a:solidFill>
                  <a:srgbClr val="FFFFFF"/>
                </a:solidFill>
                <a:latin typeface="微软雅黑" panose="020B0503020204020204" pitchFamily="34" charset="-122"/>
                <a:ea typeface="微软雅黑" panose="020B0503020204020204" pitchFamily="34" charset="-122"/>
              </a:rPr>
              <a:t>    </a:t>
            </a:r>
            <a:r>
              <a:rPr lang="zh-CN" altLang="en-US" sz="1350" dirty="0">
                <a:solidFill>
                  <a:srgbClr val="FFFFFF"/>
                </a:solidFill>
                <a:latin typeface="微软雅黑" panose="020B0503020204020204" pitchFamily="34" charset="-122"/>
                <a:ea typeface="微软雅黑" panose="020B0503020204020204" pitchFamily="34" charset="-122"/>
              </a:rPr>
              <a:t>志愿组合：</a:t>
            </a:r>
            <a:r>
              <a:rPr lang="en-US" altLang="zh-CN" sz="1350" dirty="0">
                <a:solidFill>
                  <a:srgbClr val="FFFFFF"/>
                </a:solidFill>
                <a:latin typeface="微软雅黑" panose="020B0503020204020204" pitchFamily="34" charset="-122"/>
                <a:ea typeface="微软雅黑" panose="020B0503020204020204" pitchFamily="34" charset="-122"/>
              </a:rPr>
              <a:t>20</a:t>
            </a:r>
            <a:r>
              <a:rPr lang="zh-CN" altLang="en-US" sz="1350" dirty="0">
                <a:solidFill>
                  <a:srgbClr val="FFFFFF"/>
                </a:solidFill>
                <a:latin typeface="微软雅黑" panose="020B0503020204020204" pitchFamily="34" charset="-122"/>
                <a:ea typeface="微软雅黑" panose="020B0503020204020204" pitchFamily="34" charset="-122"/>
              </a:rPr>
              <a:t>种</a:t>
            </a:r>
          </a:p>
        </p:txBody>
      </p:sp>
      <p:graphicFrame>
        <p:nvGraphicFramePr>
          <p:cNvPr id="6" name="图表 5">
            <a:extLst>
              <a:ext uri="{FF2B5EF4-FFF2-40B4-BE49-F238E27FC236}">
                <a16:creationId xmlns:a16="http://schemas.microsoft.com/office/drawing/2014/main" xmlns="" id="{27023FEC-D1ED-4992-B799-F9845B11C403}"/>
              </a:ext>
            </a:extLst>
          </p:cNvPr>
          <p:cNvGraphicFramePr/>
          <p:nvPr>
            <p:extLst>
              <p:ext uri="{D42A27DB-BD31-4B8C-83A1-F6EECF244321}">
                <p14:modId xmlns:p14="http://schemas.microsoft.com/office/powerpoint/2010/main" val="1396486456"/>
              </p:ext>
            </p:extLst>
          </p:nvPr>
        </p:nvGraphicFramePr>
        <p:xfrm>
          <a:off x="173364" y="1279273"/>
          <a:ext cx="8767127" cy="36635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3040803"/>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extLst>
              <a:ext uri="{BEBA8EAE-BF5A-486C-A8C5-ECC9F3942E4B}">
                <a14:imgProps xmlns:a14="http://schemas.microsoft.com/office/drawing/2010/main">
                  <a14:imgLayer r:embed="rId4">
                    <a14:imgEffect>
                      <a14:backgroundRemoval t="1933" b="99649" l="799" r="96005"/>
                    </a14:imgEffect>
                  </a14:imgLayer>
                </a14:imgProps>
              </a:ext>
            </a:extLst>
          </a:blip>
          <a:stretch>
            <a:fillRect/>
          </a:stretch>
        </p:blipFill>
        <p:spPr>
          <a:xfrm>
            <a:off x="596" y="1012708"/>
            <a:ext cx="4974372" cy="3768866"/>
          </a:xfrm>
          <a:prstGeom prst="rect">
            <a:avLst/>
          </a:prstGeom>
        </p:spPr>
      </p:pic>
      <p:sp>
        <p:nvSpPr>
          <p:cNvPr id="26" name="矩形 25"/>
          <p:cNvSpPr/>
          <p:nvPr/>
        </p:nvSpPr>
        <p:spPr>
          <a:xfrm>
            <a:off x="4974967" y="808107"/>
            <a:ext cx="4281407" cy="4085734"/>
          </a:xfrm>
          <a:prstGeom prst="rect">
            <a:avLst/>
          </a:prstGeom>
        </p:spPr>
        <p:txBody>
          <a:bodyPr wrap="square">
            <a:spAutoFit/>
          </a:bodyPr>
          <a:lstStyle/>
          <a:p>
            <a:pPr defTabSz="685800">
              <a:defRPr/>
            </a:pPr>
            <a:r>
              <a:rPr lang="zh-CN" altLang="en-US" sz="2100" kern="0" dirty="0">
                <a:solidFill>
                  <a:srgbClr val="FFFFFF"/>
                </a:solidFill>
                <a:latin typeface="微软雅黑" pitchFamily="34" charset="-122"/>
                <a:ea typeface="微软雅黑" pitchFamily="34" charset="-122"/>
              </a:rPr>
              <a:t>我国⽬前有</a:t>
            </a:r>
            <a:r>
              <a:rPr lang="en-US" altLang="zh-CN" sz="2100" b="1" kern="0" dirty="0">
                <a:solidFill>
                  <a:srgbClr val="00070F">
                    <a:lumMod val="50000"/>
                    <a:lumOff val="50000"/>
                  </a:srgbClr>
                </a:solidFill>
                <a:latin typeface="微软雅黑" pitchFamily="34" charset="-122"/>
                <a:ea typeface="微软雅黑" pitchFamily="34" charset="-122"/>
              </a:rPr>
              <a:t>2.49</a:t>
            </a:r>
            <a:r>
              <a:rPr lang="zh-CN" altLang="en-US" sz="2100" kern="0" dirty="0">
                <a:solidFill>
                  <a:srgbClr val="FFFFFF"/>
                </a:solidFill>
                <a:latin typeface="微软雅黑" pitchFamily="34" charset="-122"/>
                <a:ea typeface="微软雅黑" pitchFamily="34" charset="-122"/>
              </a:rPr>
              <a:t>万所高中，其中</a:t>
            </a:r>
            <a:r>
              <a:rPr lang="en-US" altLang="zh-CN" sz="2100" b="1" kern="0" dirty="0">
                <a:solidFill>
                  <a:srgbClr val="00070F">
                    <a:lumMod val="50000"/>
                    <a:lumOff val="50000"/>
                  </a:srgbClr>
                </a:solidFill>
                <a:latin typeface="微软雅黑" pitchFamily="34" charset="-122"/>
                <a:ea typeface="微软雅黑" pitchFamily="34" charset="-122"/>
              </a:rPr>
              <a:t>98%</a:t>
            </a:r>
            <a:r>
              <a:rPr lang="zh-CN" altLang="en-US" sz="2100" kern="0" dirty="0">
                <a:solidFill>
                  <a:srgbClr val="FFFFFF"/>
                </a:solidFill>
                <a:latin typeface="微软雅黑" pitchFamily="34" charset="-122"/>
                <a:ea typeface="微软雅黑" pitchFamily="34" charset="-122"/>
              </a:rPr>
              <a:t>会在</a:t>
            </a:r>
            <a:r>
              <a:rPr lang="zh-CN" altLang="en-US" sz="2100" b="1" kern="0" dirty="0">
                <a:solidFill>
                  <a:srgbClr val="00070F">
                    <a:lumMod val="50000"/>
                    <a:lumOff val="50000"/>
                  </a:srgbClr>
                </a:solidFill>
                <a:latin typeface="微软雅黑" pitchFamily="34" charset="-122"/>
                <a:ea typeface="微软雅黑" pitchFamily="34" charset="-122"/>
              </a:rPr>
              <a:t>未来</a:t>
            </a:r>
            <a:r>
              <a:rPr lang="en-US" altLang="zh-CN" sz="2100" b="1" kern="0" dirty="0">
                <a:solidFill>
                  <a:srgbClr val="00070F">
                    <a:lumMod val="50000"/>
                    <a:lumOff val="50000"/>
                  </a:srgbClr>
                </a:solidFill>
                <a:latin typeface="微软雅黑" pitchFamily="34" charset="-122"/>
                <a:ea typeface="微软雅黑" pitchFamily="34" charset="-122"/>
              </a:rPr>
              <a:t>3</a:t>
            </a:r>
            <a:r>
              <a:rPr lang="zh-CN" altLang="en-US" sz="2100" b="1" kern="0" dirty="0">
                <a:solidFill>
                  <a:srgbClr val="00070F">
                    <a:lumMod val="50000"/>
                    <a:lumOff val="50000"/>
                  </a:srgbClr>
                </a:solidFill>
                <a:latin typeface="微软雅黑" pitchFamily="34" charset="-122"/>
                <a:ea typeface="微软雅黑" pitchFamily="34" charset="-122"/>
              </a:rPr>
              <a:t>年内</a:t>
            </a:r>
            <a:r>
              <a:rPr lang="zh-CN" altLang="en-US" sz="2100" kern="0" dirty="0">
                <a:solidFill>
                  <a:srgbClr val="FFFFFF"/>
                </a:solidFill>
                <a:latin typeface="微软雅黑" pitchFamily="34" charset="-122"/>
                <a:ea typeface="微软雅黑" pitchFamily="34" charset="-122"/>
              </a:rPr>
              <a:t>进⾏新高考改革</a:t>
            </a:r>
            <a:endParaRPr lang="en-US" altLang="zh-CN" sz="2100" kern="0" dirty="0">
              <a:solidFill>
                <a:srgbClr val="FFFFFF"/>
              </a:solidFill>
              <a:latin typeface="微软雅黑" pitchFamily="34" charset="-122"/>
              <a:ea typeface="微软雅黑" pitchFamily="34" charset="-122"/>
            </a:endParaRPr>
          </a:p>
          <a:p>
            <a:pPr defTabSz="685800">
              <a:defRPr/>
            </a:pPr>
            <a:r>
              <a:rPr lang="en-US" altLang="zh-CN" sz="1500" b="1" kern="0" dirty="0">
                <a:solidFill>
                  <a:srgbClr val="093759">
                    <a:lumMod val="10000"/>
                    <a:lumOff val="90000"/>
                  </a:srgbClr>
                </a:solidFill>
                <a:latin typeface="PingFangSC-Medium"/>
              </a:rPr>
              <a:t>2014</a:t>
            </a:r>
            <a:r>
              <a:rPr lang="en-US" altLang="zh-CN" sz="1500" kern="0" dirty="0">
                <a:solidFill>
                  <a:srgbClr val="F2F2F2"/>
                </a:solidFill>
                <a:latin typeface="PingFangSC-Medium"/>
              </a:rPr>
              <a:t> </a:t>
            </a:r>
            <a:r>
              <a:rPr lang="zh-CN" altLang="en-US" sz="1350" kern="0" dirty="0">
                <a:solidFill>
                  <a:srgbClr val="F2F2F2"/>
                </a:solidFill>
                <a:latin typeface="PingFangSC-Regular"/>
              </a:rPr>
              <a:t>浙江、上海</a:t>
            </a:r>
            <a:endParaRPr lang="en-US" altLang="zh-CN" sz="1350" kern="0" dirty="0">
              <a:solidFill>
                <a:srgbClr val="F2F2F2"/>
              </a:solidFill>
              <a:latin typeface="PingFangSC-Regular"/>
            </a:endParaRPr>
          </a:p>
          <a:p>
            <a:pPr defTabSz="685800">
              <a:defRPr/>
            </a:pPr>
            <a:endParaRPr lang="en-US" altLang="zh-CN" sz="1350" kern="0" dirty="0">
              <a:solidFill>
                <a:srgbClr val="F2F2F2"/>
              </a:solidFill>
              <a:latin typeface="PingFangSC-Regular"/>
            </a:endParaRPr>
          </a:p>
          <a:p>
            <a:pPr defTabSz="685800">
              <a:defRPr/>
            </a:pPr>
            <a:r>
              <a:rPr lang="en-US" altLang="zh-CN" sz="1500" b="1" kern="0" dirty="0">
                <a:solidFill>
                  <a:srgbClr val="020912">
                    <a:lumMod val="25000"/>
                    <a:lumOff val="75000"/>
                  </a:srgbClr>
                </a:solidFill>
                <a:latin typeface="PingFangSC-Medium"/>
              </a:rPr>
              <a:t>2017 </a:t>
            </a:r>
            <a:r>
              <a:rPr lang="zh-CN" altLang="en-US" sz="1350" kern="0" dirty="0">
                <a:solidFill>
                  <a:srgbClr val="F2F2F2"/>
                </a:solidFill>
                <a:latin typeface="PingFangSC-Regular"/>
              </a:rPr>
              <a:t>北京、天津、⼭东、</a:t>
            </a:r>
            <a:r>
              <a:rPr lang="en-US" altLang="zh-CN" sz="1350" kern="0" dirty="0">
                <a:solidFill>
                  <a:srgbClr val="F2F2F2"/>
                </a:solidFill>
                <a:latin typeface="PingFangSC-Regular"/>
              </a:rPr>
              <a:t>海</a:t>
            </a:r>
            <a:r>
              <a:rPr lang="zh-CN" altLang="en-US" sz="1350" kern="0" dirty="0">
                <a:solidFill>
                  <a:srgbClr val="F2F2F2"/>
                </a:solidFill>
                <a:latin typeface="PingFangSC-Regular"/>
              </a:rPr>
              <a:t>南</a:t>
            </a:r>
            <a:endParaRPr lang="en-US" altLang="zh-CN" sz="1350" kern="0" dirty="0">
              <a:solidFill>
                <a:srgbClr val="F2F2F2"/>
              </a:solidFill>
              <a:latin typeface="PingFangSC-Regular"/>
            </a:endParaRPr>
          </a:p>
          <a:p>
            <a:pPr defTabSz="685800">
              <a:defRPr/>
            </a:pPr>
            <a:endParaRPr lang="en-US" altLang="zh-CN" sz="1500" kern="0" dirty="0">
              <a:solidFill>
                <a:srgbClr val="F2F2F2"/>
              </a:solidFill>
              <a:latin typeface="PingFangSC-Medium"/>
            </a:endParaRPr>
          </a:p>
          <a:p>
            <a:pPr defTabSz="685800">
              <a:defRPr/>
            </a:pPr>
            <a:r>
              <a:rPr lang="en-US" altLang="zh-CN" sz="1350" b="1" kern="0" dirty="0">
                <a:solidFill>
                  <a:srgbClr val="020912">
                    <a:lumMod val="50000"/>
                    <a:lumOff val="50000"/>
                  </a:srgbClr>
                </a:solidFill>
                <a:latin typeface="PingFangSC-Regular"/>
              </a:rPr>
              <a:t>2018</a:t>
            </a:r>
            <a:r>
              <a:rPr lang="en-US" altLang="zh-CN" sz="1350" kern="0" dirty="0">
                <a:solidFill>
                  <a:srgbClr val="020912">
                    <a:lumMod val="50000"/>
                    <a:lumOff val="50000"/>
                  </a:srgbClr>
                </a:solidFill>
                <a:latin typeface="PingFangSC-Regular"/>
              </a:rPr>
              <a:t> </a:t>
            </a:r>
            <a:r>
              <a:rPr lang="zh-CN" altLang="en-US" sz="1350" kern="0" dirty="0">
                <a:solidFill>
                  <a:srgbClr val="F2F2F2"/>
                </a:solidFill>
                <a:latin typeface="PingFangSC-Regular"/>
              </a:rPr>
              <a:t>广东、江苏、河南、河北、安徽、山⻄、</a:t>
            </a:r>
          </a:p>
          <a:p>
            <a:pPr defTabSz="685800">
              <a:defRPr/>
            </a:pPr>
            <a:r>
              <a:rPr lang="zh-CN" altLang="en-US" sz="1350" kern="0" dirty="0">
                <a:solidFill>
                  <a:srgbClr val="F2F2F2"/>
                </a:solidFill>
                <a:latin typeface="PingFangSC-Regular"/>
              </a:rPr>
              <a:t>西藏、辽宁、黑龙江、贵州、四川、吉林、</a:t>
            </a:r>
          </a:p>
          <a:p>
            <a:pPr defTabSz="685800">
              <a:defRPr/>
            </a:pPr>
            <a:r>
              <a:rPr lang="zh-CN" altLang="en-US" sz="1350" kern="0" dirty="0">
                <a:solidFill>
                  <a:srgbClr val="F2F2F2"/>
                </a:solidFill>
                <a:latin typeface="PingFangSC-Regular"/>
              </a:rPr>
              <a:t>重庆、湖北、福建、新疆、内蒙古、湖</a:t>
            </a:r>
          </a:p>
          <a:p>
            <a:pPr defTabSz="685800">
              <a:defRPr/>
            </a:pPr>
            <a:r>
              <a:rPr lang="zh-CN" altLang="en-US" sz="1350" kern="0" dirty="0">
                <a:solidFill>
                  <a:srgbClr val="F2F2F2"/>
                </a:solidFill>
                <a:latin typeface="PingFangSC-Regular"/>
              </a:rPr>
              <a:t>南、江⻄</a:t>
            </a:r>
            <a:endParaRPr lang="en-US" altLang="zh-CN" sz="1350" kern="0" dirty="0">
              <a:solidFill>
                <a:srgbClr val="F2F2F2"/>
              </a:solidFill>
              <a:latin typeface="PingFangSC-Regular"/>
            </a:endParaRPr>
          </a:p>
          <a:p>
            <a:pPr defTabSz="685800">
              <a:defRPr/>
            </a:pPr>
            <a:endParaRPr lang="en-US" altLang="zh-CN" sz="1500" kern="0" dirty="0">
              <a:solidFill>
                <a:srgbClr val="F2F2F2"/>
              </a:solidFill>
              <a:latin typeface="PingFangSC-Medium"/>
            </a:endParaRPr>
          </a:p>
          <a:p>
            <a:pPr defTabSz="685800">
              <a:defRPr/>
            </a:pPr>
            <a:r>
              <a:rPr lang="en-US" altLang="zh-CN" sz="1350" b="1" kern="0" dirty="0">
                <a:solidFill>
                  <a:srgbClr val="020912">
                    <a:lumMod val="75000"/>
                    <a:lumOff val="25000"/>
                  </a:srgbClr>
                </a:solidFill>
                <a:latin typeface="PingFangSC-Regular"/>
              </a:rPr>
              <a:t>2019</a:t>
            </a:r>
            <a:r>
              <a:rPr lang="en-US" altLang="zh-CN" sz="1350" kern="0" dirty="0">
                <a:solidFill>
                  <a:srgbClr val="F2F2F2"/>
                </a:solidFill>
                <a:latin typeface="PingFangSC-Regular"/>
              </a:rPr>
              <a:t> </a:t>
            </a:r>
            <a:r>
              <a:rPr lang="zh-CN" altLang="en-US" sz="1350" kern="0" dirty="0">
                <a:solidFill>
                  <a:srgbClr val="F2F2F2"/>
                </a:solidFill>
                <a:latin typeface="PingFangSC-Regular"/>
              </a:rPr>
              <a:t>宁夏、广西、陕西、云南、甘肃、⻘</a:t>
            </a:r>
            <a:r>
              <a:rPr lang="en-US" altLang="zh-CN" sz="1350" kern="0" dirty="0">
                <a:solidFill>
                  <a:srgbClr val="F2F2F2"/>
                </a:solidFill>
                <a:latin typeface="PingFangSC-Regular"/>
              </a:rPr>
              <a:t>海</a:t>
            </a:r>
          </a:p>
          <a:p>
            <a:pPr defTabSz="685800">
              <a:defRPr/>
            </a:pPr>
            <a:endParaRPr lang="en-US" altLang="zh-CN" sz="2100" kern="0" dirty="0">
              <a:solidFill>
                <a:srgbClr val="FFFFFF"/>
              </a:solidFill>
              <a:latin typeface="微软雅黑" pitchFamily="34" charset="-122"/>
              <a:ea typeface="微软雅黑" pitchFamily="34" charset="-122"/>
            </a:endParaRPr>
          </a:p>
          <a:p>
            <a:pPr defTabSz="685800">
              <a:defRPr/>
            </a:pPr>
            <a:r>
              <a:rPr lang="zh-CN" altLang="en-US" sz="2100" kern="0" dirty="0">
                <a:solidFill>
                  <a:srgbClr val="FFFFFF"/>
                </a:solidFill>
                <a:latin typeface="微软雅黑" pitchFamily="34" charset="-122"/>
                <a:ea typeface="微软雅黑" pitchFamily="34" charset="-122"/>
              </a:rPr>
              <a:t>这次改革将影响</a:t>
            </a:r>
            <a:r>
              <a:rPr lang="en-US" altLang="zh-CN" sz="2100" b="1" kern="0" dirty="0">
                <a:solidFill>
                  <a:srgbClr val="00070F">
                    <a:lumMod val="50000"/>
                    <a:lumOff val="50000"/>
                  </a:srgbClr>
                </a:solidFill>
                <a:latin typeface="微软雅黑" pitchFamily="34" charset="-122"/>
                <a:ea typeface="微软雅黑" pitchFamily="34" charset="-122"/>
              </a:rPr>
              <a:t>2400</a:t>
            </a:r>
            <a:r>
              <a:rPr lang="zh-CN" altLang="en-US" sz="2100" b="1" kern="0" dirty="0">
                <a:solidFill>
                  <a:srgbClr val="00070F">
                    <a:lumMod val="50000"/>
                    <a:lumOff val="50000"/>
                  </a:srgbClr>
                </a:solidFill>
                <a:latin typeface="微软雅黑" pitchFamily="34" charset="-122"/>
                <a:ea typeface="微软雅黑" pitchFamily="34" charset="-122"/>
              </a:rPr>
              <a:t>万</a:t>
            </a:r>
            <a:r>
              <a:rPr lang="zh-CN" altLang="en-US" sz="2100" kern="0" dirty="0">
                <a:solidFill>
                  <a:srgbClr val="FFFFFF"/>
                </a:solidFill>
                <a:latin typeface="微软雅黑" pitchFamily="34" charset="-122"/>
                <a:ea typeface="微软雅黑" pitchFamily="34" charset="-122"/>
              </a:rPr>
              <a:t>高中生</a:t>
            </a:r>
            <a:endParaRPr lang="en-US" altLang="zh-CN" sz="2100" kern="0" dirty="0">
              <a:solidFill>
                <a:srgbClr val="FFFFFF"/>
              </a:solidFill>
              <a:latin typeface="微软雅黑" pitchFamily="34" charset="-122"/>
              <a:ea typeface="微软雅黑" pitchFamily="34" charset="-122"/>
            </a:endParaRPr>
          </a:p>
          <a:p>
            <a:pPr defTabSz="685800">
              <a:defRPr/>
            </a:pPr>
            <a:endParaRPr lang="zh-CN" altLang="en-US" sz="1350" kern="0" dirty="0">
              <a:solidFill>
                <a:srgbClr val="F2F2F2"/>
              </a:solidFill>
            </a:endParaRPr>
          </a:p>
        </p:txBody>
      </p:sp>
      <p:sp>
        <p:nvSpPr>
          <p:cNvPr id="6" name="文本框 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4038689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表 1">
            <a:extLst>
              <a:ext uri="{FF2B5EF4-FFF2-40B4-BE49-F238E27FC236}">
                <a16:creationId xmlns:a16="http://schemas.microsoft.com/office/drawing/2014/main" xmlns="" id="{900E6E2B-B568-44D7-910C-B0E9E12184B6}"/>
              </a:ext>
            </a:extLst>
          </p:cNvPr>
          <p:cNvGraphicFramePr/>
          <p:nvPr>
            <p:extLst>
              <p:ext uri="{D42A27DB-BD31-4B8C-83A1-F6EECF244321}">
                <p14:modId xmlns:p14="http://schemas.microsoft.com/office/powerpoint/2010/main" val="2243664406"/>
              </p:ext>
            </p:extLst>
          </p:nvPr>
        </p:nvGraphicFramePr>
        <p:xfrm>
          <a:off x="374808" y="1245337"/>
          <a:ext cx="8498775" cy="3736238"/>
        </p:xfrm>
        <a:graphic>
          <a:graphicData uri="http://schemas.openxmlformats.org/drawingml/2006/chart">
            <c:chart xmlns:c="http://schemas.openxmlformats.org/drawingml/2006/chart" xmlns:r="http://schemas.openxmlformats.org/officeDocument/2006/relationships" r:id="rId2"/>
          </a:graphicData>
        </a:graphic>
      </p:graphicFrame>
      <p:sp>
        <p:nvSpPr>
          <p:cNvPr id="3" name="标题 1">
            <a:extLst>
              <a:ext uri="{FF2B5EF4-FFF2-40B4-BE49-F238E27FC236}">
                <a16:creationId xmlns:a16="http://schemas.microsoft.com/office/drawing/2014/main" xmlns="" id="{5557935D-FD22-46E9-87DE-E03EAF1DDF65}"/>
              </a:ext>
            </a:extLst>
          </p:cNvPr>
          <p:cNvSpPr txBox="1">
            <a:spLocks/>
          </p:cNvSpPr>
          <p:nvPr/>
        </p:nvSpPr>
        <p:spPr>
          <a:xfrm>
            <a:off x="1453243" y="178333"/>
            <a:ext cx="5963203" cy="5335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2700" b="1" dirty="0">
                <a:solidFill>
                  <a:schemeClr val="bg1"/>
                </a:solidFill>
                <a:latin typeface="微软雅黑" pitchFamily="34" charset="-122"/>
                <a:ea typeface="微软雅黑" pitchFamily="34" charset="-122"/>
              </a:rPr>
              <a:t>华师大二附算法优化对比</a:t>
            </a:r>
          </a:p>
        </p:txBody>
      </p:sp>
      <p:sp>
        <p:nvSpPr>
          <p:cNvPr id="4" name="矩形 3">
            <a:extLst>
              <a:ext uri="{FF2B5EF4-FFF2-40B4-BE49-F238E27FC236}">
                <a16:creationId xmlns:a16="http://schemas.microsoft.com/office/drawing/2014/main" xmlns="" id="{50B66FDB-E34D-48F8-8231-BE99F5ED6F0C}"/>
              </a:ext>
            </a:extLst>
          </p:cNvPr>
          <p:cNvSpPr/>
          <p:nvPr/>
        </p:nvSpPr>
        <p:spPr>
          <a:xfrm>
            <a:off x="2574069" y="711835"/>
            <a:ext cx="4100253" cy="300082"/>
          </a:xfrm>
          <a:prstGeom prst="rect">
            <a:avLst/>
          </a:prstGeom>
        </p:spPr>
        <p:txBody>
          <a:bodyPr wrap="square">
            <a:spAutoFit/>
          </a:bodyPr>
          <a:lstStyle/>
          <a:p>
            <a:r>
              <a:rPr lang="zh-CN" altLang="en-US" sz="1350" dirty="0">
                <a:solidFill>
                  <a:srgbClr val="FFFFFF"/>
                </a:solidFill>
                <a:latin typeface="微软雅黑" panose="020B0503020204020204" pitchFamily="34" charset="-122"/>
                <a:ea typeface="微软雅黑" panose="020B0503020204020204" pitchFamily="34" charset="-122"/>
              </a:rPr>
              <a:t>学生人数</a:t>
            </a:r>
            <a:r>
              <a:rPr lang="en-US" altLang="zh-CN" sz="1350" dirty="0">
                <a:solidFill>
                  <a:srgbClr val="FFFFFF"/>
                </a:solidFill>
                <a:latin typeface="微软雅黑" panose="020B0503020204020204" pitchFamily="34" charset="-122"/>
                <a:ea typeface="微软雅黑" panose="020B0503020204020204" pitchFamily="34" charset="-122"/>
              </a:rPr>
              <a:t>371</a:t>
            </a:r>
            <a:r>
              <a:rPr lang="zh-CN" altLang="en-US" sz="1350" dirty="0">
                <a:solidFill>
                  <a:srgbClr val="FFFFFF"/>
                </a:solidFill>
                <a:latin typeface="微软雅黑" panose="020B0503020204020204" pitchFamily="34" charset="-122"/>
                <a:ea typeface="微软雅黑" panose="020B0503020204020204" pitchFamily="34" charset="-122"/>
              </a:rPr>
              <a:t>人，</a:t>
            </a:r>
            <a:r>
              <a:rPr lang="en-US" altLang="zh-CN" sz="1350" dirty="0">
                <a:solidFill>
                  <a:srgbClr val="FFFFFF"/>
                </a:solidFill>
                <a:latin typeface="微软雅黑" panose="020B0503020204020204" pitchFamily="34" charset="-122"/>
                <a:ea typeface="微软雅黑" panose="020B0503020204020204" pitchFamily="34" charset="-122"/>
              </a:rPr>
              <a:t>9</a:t>
            </a:r>
            <a:r>
              <a:rPr lang="zh-CN" altLang="en-US" sz="1350" dirty="0">
                <a:solidFill>
                  <a:srgbClr val="FFFFFF"/>
                </a:solidFill>
                <a:latin typeface="微软雅黑" panose="020B0503020204020204" pitchFamily="34" charset="-122"/>
                <a:ea typeface="微软雅黑" panose="020B0503020204020204" pitchFamily="34" charset="-122"/>
              </a:rPr>
              <a:t>个行政班</a:t>
            </a:r>
            <a:r>
              <a:rPr lang="en-US" altLang="zh-CN" sz="1350" dirty="0">
                <a:solidFill>
                  <a:srgbClr val="FFFFFF"/>
                </a:solidFill>
                <a:latin typeface="微软雅黑" panose="020B0503020204020204" pitchFamily="34" charset="-122"/>
                <a:ea typeface="微软雅黑" panose="020B0503020204020204" pitchFamily="34" charset="-122"/>
              </a:rPr>
              <a:t>    </a:t>
            </a:r>
            <a:r>
              <a:rPr lang="zh-CN" altLang="en-US" sz="1350" dirty="0">
                <a:solidFill>
                  <a:srgbClr val="FFFFFF"/>
                </a:solidFill>
                <a:latin typeface="微软雅黑" panose="020B0503020204020204" pitchFamily="34" charset="-122"/>
                <a:ea typeface="微软雅黑" panose="020B0503020204020204" pitchFamily="34" charset="-122"/>
              </a:rPr>
              <a:t>志愿组合：</a:t>
            </a:r>
            <a:r>
              <a:rPr lang="en-US" altLang="zh-CN" sz="1350" dirty="0">
                <a:solidFill>
                  <a:srgbClr val="FFFFFF"/>
                </a:solidFill>
                <a:latin typeface="微软雅黑" panose="020B0503020204020204" pitchFamily="34" charset="-122"/>
                <a:ea typeface="微软雅黑" panose="020B0503020204020204" pitchFamily="34" charset="-122"/>
              </a:rPr>
              <a:t>16</a:t>
            </a:r>
            <a:r>
              <a:rPr lang="zh-CN" altLang="en-US" sz="1350" dirty="0">
                <a:solidFill>
                  <a:srgbClr val="FFFFFF"/>
                </a:solidFill>
                <a:latin typeface="微软雅黑" panose="020B0503020204020204" pitchFamily="34" charset="-122"/>
                <a:ea typeface="微软雅黑" panose="020B0503020204020204" pitchFamily="34" charset="-122"/>
              </a:rPr>
              <a:t>种</a:t>
            </a:r>
          </a:p>
        </p:txBody>
      </p:sp>
    </p:spTree>
    <p:extLst>
      <p:ext uri="{BB962C8B-B14F-4D97-AF65-F5344CB8AC3E}">
        <p14:creationId xmlns:p14="http://schemas.microsoft.com/office/powerpoint/2010/main" val="2654384146"/>
      </p:ext>
    </p:extLst>
  </p:cSld>
  <p:clrMapOvr>
    <a:masterClrMapping/>
  </p:clrMapOvr>
  <p:transition spd="slow">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770898" y="1999022"/>
            <a:ext cx="5047607" cy="1359026"/>
          </a:xfrm>
          <a:prstGeom prst="rect">
            <a:avLst/>
          </a:prstGeom>
          <a:noFill/>
        </p:spPr>
        <p:txBody>
          <a:bodyPr>
            <a:spAutoFit/>
          </a:bodyPr>
          <a:lstStyle>
            <a:defPPr>
              <a:defRPr lang="zh-CN"/>
            </a:defPPr>
            <a:lvl1pPr algn="r" defTabSz="3290570" rtl="0" fontAlgn="base">
              <a:spcBef>
                <a:spcPct val="0"/>
              </a:spcBef>
              <a:spcAft>
                <a:spcPct val="0"/>
              </a:spcAft>
              <a:defRPr sz="6500" kern="1200">
                <a:solidFill>
                  <a:schemeClr val="tx1"/>
                </a:solidFill>
                <a:latin typeface="Arial" panose="020B0604020202020204" pitchFamily="34" charset="0"/>
                <a:ea typeface="宋体" panose="02010600030101010101" pitchFamily="2" charset="-122"/>
                <a:cs typeface="+mn-cs"/>
              </a:defRPr>
            </a:lvl1pPr>
            <a:lvl2pPr marL="1644650" indent="-1187450" algn="r" defTabSz="3290570" rtl="0" fontAlgn="base">
              <a:spcBef>
                <a:spcPct val="0"/>
              </a:spcBef>
              <a:spcAft>
                <a:spcPct val="0"/>
              </a:spcAft>
              <a:defRPr sz="6500" kern="1200">
                <a:solidFill>
                  <a:schemeClr val="tx1"/>
                </a:solidFill>
                <a:latin typeface="Arial" panose="020B0604020202020204" pitchFamily="34" charset="0"/>
                <a:ea typeface="宋体" panose="02010600030101010101" pitchFamily="2" charset="-122"/>
                <a:cs typeface="+mn-cs"/>
              </a:defRPr>
            </a:lvl2pPr>
            <a:lvl3pPr marL="3291205" indent="-2376805" algn="r" defTabSz="3290570" rtl="0" fontAlgn="base">
              <a:spcBef>
                <a:spcPct val="0"/>
              </a:spcBef>
              <a:spcAft>
                <a:spcPct val="0"/>
              </a:spcAft>
              <a:defRPr sz="6500" kern="1200">
                <a:solidFill>
                  <a:schemeClr val="tx1"/>
                </a:solidFill>
                <a:latin typeface="Arial" panose="020B0604020202020204" pitchFamily="34" charset="0"/>
                <a:ea typeface="宋体" panose="02010600030101010101" pitchFamily="2" charset="-122"/>
                <a:cs typeface="+mn-cs"/>
              </a:defRPr>
            </a:lvl3pPr>
            <a:lvl4pPr marL="4937125" indent="-3565525" algn="r" defTabSz="3290570" rtl="0" fontAlgn="base">
              <a:spcBef>
                <a:spcPct val="0"/>
              </a:spcBef>
              <a:spcAft>
                <a:spcPct val="0"/>
              </a:spcAft>
              <a:defRPr sz="6500" kern="1200">
                <a:solidFill>
                  <a:schemeClr val="tx1"/>
                </a:solidFill>
                <a:latin typeface="Arial" panose="020B0604020202020204" pitchFamily="34" charset="0"/>
                <a:ea typeface="宋体" panose="02010600030101010101" pitchFamily="2" charset="-122"/>
                <a:cs typeface="+mn-cs"/>
              </a:defRPr>
            </a:lvl4pPr>
            <a:lvl5pPr marL="6583680" indent="-4754880" algn="r" defTabSz="3290570" rtl="0" fontAlgn="base">
              <a:spcBef>
                <a:spcPct val="0"/>
              </a:spcBef>
              <a:spcAft>
                <a:spcPct val="0"/>
              </a:spcAft>
              <a:defRPr sz="65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65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65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65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6500" kern="1200">
                <a:solidFill>
                  <a:schemeClr val="tx1"/>
                </a:solidFill>
                <a:latin typeface="Arial" panose="020B0604020202020204" pitchFamily="34" charset="0"/>
                <a:ea typeface="宋体" panose="02010600030101010101" pitchFamily="2" charset="-122"/>
                <a:cs typeface="+mn-cs"/>
              </a:defRPr>
            </a:lvl9pPr>
          </a:lstStyle>
          <a:p>
            <a:pPr algn="r">
              <a:lnSpc>
                <a:spcPct val="150000"/>
              </a:lnSpc>
              <a:defRPr/>
            </a:pPr>
            <a:r>
              <a:rPr lang="zh-CN" altLang="en-US" sz="1200" dirty="0">
                <a:solidFill>
                  <a:schemeClr val="bg1">
                    <a:lumMod val="85000"/>
                  </a:schemeClr>
                </a:solidFill>
                <a:latin typeface="微软雅黑" panose="020B0503020204020204" pitchFamily="34" charset="-122"/>
                <a:ea typeface="微软雅黑" panose="020B0503020204020204" pitchFamily="34" charset="-122"/>
              </a:rPr>
              <a:t>在</a:t>
            </a:r>
            <a:r>
              <a:rPr lang="zh-CN" altLang="en-US" sz="1829" dirty="0">
                <a:solidFill>
                  <a:schemeClr val="accent1">
                    <a:lumMod val="75000"/>
                    <a:lumOff val="25000"/>
                  </a:schemeClr>
                </a:solidFill>
                <a:latin typeface="微软雅黑" panose="020B0503020204020204" pitchFamily="34" charset="-122"/>
                <a:ea typeface="微软雅黑" panose="020B0503020204020204" pitchFamily="34" charset="-122"/>
              </a:rPr>
              <a:t>同等师资、教室资源</a:t>
            </a:r>
            <a:r>
              <a:rPr lang="zh-CN" altLang="en-US" sz="1200" dirty="0">
                <a:solidFill>
                  <a:schemeClr val="bg1">
                    <a:lumMod val="85000"/>
                  </a:schemeClr>
                </a:solidFill>
                <a:latin typeface="微软雅黑" panose="020B0503020204020204" pitchFamily="34" charset="-122"/>
                <a:ea typeface="微软雅黑" panose="020B0503020204020204" pitchFamily="34" charset="-122"/>
              </a:rPr>
              <a:t>的前提下</a:t>
            </a:r>
            <a:endParaRPr lang="en-US" altLang="zh-CN" sz="1200" dirty="0">
              <a:solidFill>
                <a:schemeClr val="bg1">
                  <a:lumMod val="85000"/>
                </a:schemeClr>
              </a:solidFill>
              <a:latin typeface="微软雅黑" panose="020B0503020204020204" pitchFamily="34" charset="-122"/>
              <a:ea typeface="微软雅黑" panose="020B0503020204020204" pitchFamily="34" charset="-122"/>
            </a:endParaRPr>
          </a:p>
          <a:p>
            <a:pPr algn="r">
              <a:lnSpc>
                <a:spcPct val="150000"/>
              </a:lnSpc>
              <a:defRPr/>
            </a:pPr>
            <a:r>
              <a:rPr lang="zh-CN" altLang="en-US" sz="1829" dirty="0">
                <a:solidFill>
                  <a:schemeClr val="accent1">
                    <a:lumMod val="75000"/>
                    <a:lumOff val="25000"/>
                  </a:schemeClr>
                </a:solidFill>
                <a:latin typeface="微软雅黑" panose="020B0503020204020204" pitchFamily="34" charset="-122"/>
                <a:ea typeface="微软雅黑" panose="020B0503020204020204" pitchFamily="34" charset="-122"/>
              </a:rPr>
              <a:t>志愿满足率</a:t>
            </a:r>
            <a:r>
              <a:rPr lang="zh-CN" altLang="en-US" sz="1829" dirty="0">
                <a:solidFill>
                  <a:srgbClr val="FFC000"/>
                </a:solidFill>
                <a:latin typeface="微软雅黑" panose="020B0503020204020204" pitchFamily="34" charset="-122"/>
                <a:ea typeface="微软雅黑" panose="020B0503020204020204" pitchFamily="34" charset="-122"/>
              </a:rPr>
              <a:t>最优</a:t>
            </a:r>
            <a:endParaRPr lang="en-US" altLang="zh-CN" sz="1829" dirty="0">
              <a:solidFill>
                <a:schemeClr val="bg1">
                  <a:lumMod val="85000"/>
                </a:schemeClr>
              </a:solidFill>
              <a:latin typeface="微软雅黑" panose="020B0503020204020204" pitchFamily="34" charset="-122"/>
              <a:ea typeface="微软雅黑" panose="020B0503020204020204" pitchFamily="34" charset="-122"/>
            </a:endParaRPr>
          </a:p>
          <a:p>
            <a:pPr algn="r">
              <a:lnSpc>
                <a:spcPct val="150000"/>
              </a:lnSpc>
              <a:defRPr/>
            </a:pPr>
            <a:r>
              <a:rPr lang="zh-CN" altLang="en-US" sz="1829" dirty="0">
                <a:solidFill>
                  <a:schemeClr val="accent1">
                    <a:lumMod val="75000"/>
                    <a:lumOff val="25000"/>
                  </a:schemeClr>
                </a:solidFill>
                <a:latin typeface="微软雅黑" panose="020B0503020204020204" pitchFamily="34" charset="-122"/>
                <a:ea typeface="微软雅黑" panose="020B0503020204020204" pitchFamily="34" charset="-122"/>
              </a:rPr>
              <a:t>每个学生都能按照自己的志愿进行上课</a:t>
            </a:r>
          </a:p>
        </p:txBody>
      </p:sp>
      <p:sp>
        <p:nvSpPr>
          <p:cNvPr id="8" name="标题 1"/>
          <p:cNvSpPr>
            <a:spLocks noGrp="1"/>
          </p:cNvSpPr>
          <p:nvPr/>
        </p:nvSpPr>
        <p:spPr bwMode="auto">
          <a:xfrm>
            <a:off x="116645" y="58988"/>
            <a:ext cx="8228915" cy="552584"/>
          </a:xfrm>
          <a:prstGeom prst="rect">
            <a:avLst/>
          </a:prstGeom>
          <a:noFill/>
          <a:ln w="9525">
            <a:noFill/>
            <a:miter lim="800000"/>
          </a:ln>
        </p:spPr>
        <p:txBody>
          <a:bodyPr vert="horz" wrap="square" lIns="83613" tIns="41807" rIns="83613" bIns="41807" numCol="1" anchor="ctr" anchorCtr="0" compatLnSpc="1"/>
          <a:lstStyle>
            <a:lvl1pPr algn="ctr" defTabSz="3290570" rtl="0" fontAlgn="base">
              <a:spcBef>
                <a:spcPct val="0"/>
              </a:spcBef>
              <a:spcAft>
                <a:spcPct val="0"/>
              </a:spcAft>
              <a:defRPr sz="15800" kern="1200">
                <a:solidFill>
                  <a:schemeClr val="tx1"/>
                </a:solidFill>
                <a:latin typeface="+mj-lt"/>
                <a:ea typeface="+mj-ea"/>
                <a:cs typeface="+mj-cs"/>
              </a:defRPr>
            </a:lvl1pPr>
            <a:lvl2pPr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2pPr>
            <a:lvl3pPr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3pPr>
            <a:lvl4pPr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4pPr>
            <a:lvl5pPr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5pPr>
            <a:lvl6pPr marL="457200"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6pPr>
            <a:lvl7pPr marL="914400"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7pPr>
            <a:lvl8pPr marL="1371600"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8pPr>
            <a:lvl9pPr marL="1828800" algn="ctr" defTabSz="3290570" rtl="0" fontAlgn="base">
              <a:spcBef>
                <a:spcPct val="0"/>
              </a:spcBef>
              <a:spcAft>
                <a:spcPct val="0"/>
              </a:spcAft>
              <a:defRPr sz="15800">
                <a:solidFill>
                  <a:schemeClr val="tx1"/>
                </a:solidFill>
                <a:latin typeface="Calibri" panose="020F0502020204030204" charset="0"/>
                <a:ea typeface="宋体" panose="02010600030101010101" pitchFamily="2" charset="-122"/>
              </a:defRPr>
            </a:lvl9pPr>
          </a:lstStyle>
          <a:p>
            <a:pPr algn="l" eaLnBrk="1" hangingPunct="1">
              <a:defRPr/>
            </a:pPr>
            <a:r>
              <a:rPr lang="zh-CN" altLang="en-US" sz="2700" b="1" dirty="0">
                <a:solidFill>
                  <a:srgbClr val="31A8F9"/>
                </a:solidFill>
                <a:latin typeface="微软雅黑" panose="020B0503020204020204" pitchFamily="34" charset="-122"/>
                <a:ea typeface="微软雅黑" panose="020B0503020204020204" pitchFamily="34" charset="-122"/>
              </a:rPr>
              <a:t>智能排</a:t>
            </a:r>
            <a:r>
              <a:rPr lang="zh-CN" altLang="en-US" sz="2700" b="1" dirty="0" smtClean="0">
                <a:solidFill>
                  <a:srgbClr val="31A8F9"/>
                </a:solidFill>
                <a:latin typeface="微软雅黑" panose="020B0503020204020204" pitchFamily="34" charset="-122"/>
                <a:ea typeface="微软雅黑" panose="020B0503020204020204" pitchFamily="34" charset="-122"/>
              </a:rPr>
              <a:t>课（</a:t>
            </a:r>
            <a:r>
              <a:rPr lang="en-US" altLang="zh-CN" sz="2700" b="1" dirty="0" smtClean="0">
                <a:solidFill>
                  <a:srgbClr val="31A8F9"/>
                </a:solidFill>
                <a:latin typeface="微软雅黑" panose="020B0503020204020204" pitchFamily="34" charset="-122"/>
                <a:ea typeface="微软雅黑" panose="020B0503020204020204" pitchFamily="34" charset="-122"/>
              </a:rPr>
              <a:t>ICS</a:t>
            </a:r>
            <a:r>
              <a:rPr lang="zh-CN" altLang="en-US" sz="2700" b="1" dirty="0" smtClean="0">
                <a:solidFill>
                  <a:srgbClr val="31A8F9"/>
                </a:solidFill>
                <a:latin typeface="微软雅黑" panose="020B0503020204020204" pitchFamily="34" charset="-122"/>
                <a:ea typeface="微软雅黑" panose="020B0503020204020204" pitchFamily="34" charset="-122"/>
              </a:rPr>
              <a:t>）引擎</a:t>
            </a:r>
            <a:r>
              <a:rPr lang="zh-CN" altLang="en-US" sz="2700" b="1" dirty="0" smtClean="0">
                <a:solidFill>
                  <a:schemeClr val="bg1"/>
                </a:solidFill>
                <a:latin typeface="微软雅黑" panose="020B0503020204020204" pitchFamily="34" charset="-122"/>
                <a:ea typeface="微软雅黑" panose="020B0503020204020204" pitchFamily="34" charset="-122"/>
              </a:rPr>
              <a:t>在</a:t>
            </a:r>
            <a:r>
              <a:rPr lang="zh-CN" altLang="en-US" sz="2700" b="1" dirty="0">
                <a:solidFill>
                  <a:schemeClr val="bg1"/>
                </a:solidFill>
                <a:latin typeface="微软雅黑" panose="020B0503020204020204" pitchFamily="34" charset="-122"/>
                <a:ea typeface="微软雅黑" panose="020B0503020204020204" pitchFamily="34" charset="-122"/>
              </a:rPr>
              <a:t>走班排课过程中的作用</a:t>
            </a:r>
            <a:endParaRPr lang="zh-CN" altLang="en-US" sz="2700" b="1" dirty="0"/>
          </a:p>
        </p:txBody>
      </p:sp>
      <p:pic>
        <p:nvPicPr>
          <p:cNvPr id="2" name="图片 1" descr="timg"/>
          <p:cNvPicPr>
            <a:picLocks noChangeAspect="1"/>
          </p:cNvPicPr>
          <p:nvPr/>
        </p:nvPicPr>
        <p:blipFill>
          <a:blip r:embed="rId2"/>
          <a:stretch>
            <a:fillRect/>
          </a:stretch>
        </p:blipFill>
        <p:spPr>
          <a:xfrm>
            <a:off x="571745" y="1388327"/>
            <a:ext cx="3715533" cy="2302395"/>
          </a:xfrm>
          <a:prstGeom prst="roundRect">
            <a:avLst>
              <a:gd name="adj" fmla="val 4167"/>
            </a:avLst>
          </a:prstGeom>
          <a:solidFill>
            <a:srgbClr val="FFFFFF"/>
          </a:solidFill>
          <a:ln w="76200" cap="sq">
            <a:solidFill>
              <a:schemeClr val="tx2">
                <a:lumMod val="25000"/>
                <a:lumOff val="75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文本框 2"/>
          <p:cNvSpPr txBox="1"/>
          <p:nvPr/>
        </p:nvSpPr>
        <p:spPr>
          <a:xfrm>
            <a:off x="1283435" y="3918981"/>
            <a:ext cx="2487463" cy="350224"/>
          </a:xfrm>
          <a:prstGeom prst="rect">
            <a:avLst/>
          </a:prstGeom>
          <a:noFill/>
        </p:spPr>
        <p:txBody>
          <a:bodyPr wrap="square" rtlCol="0" anchor="ctr">
            <a:spAutoFit/>
          </a:bodyPr>
          <a:lstStyle/>
          <a:p>
            <a:r>
              <a:rPr lang="zh-CN" altLang="en-US" sz="1676" dirty="0">
                <a:solidFill>
                  <a:schemeClr val="bg1"/>
                </a:solidFill>
                <a:latin typeface="微软雅黑" panose="020B0503020204020204" pitchFamily="34" charset="-122"/>
                <a:ea typeface="微软雅黑" panose="020B0503020204020204" pitchFamily="34" charset="-122"/>
              </a:rPr>
              <a:t>科大讯飞</a:t>
            </a:r>
            <a:r>
              <a:rPr lang="en-US" altLang="zh-CN" sz="1676" dirty="0">
                <a:solidFill>
                  <a:schemeClr val="bg1"/>
                </a:solidFill>
                <a:latin typeface="微软雅黑" panose="020B0503020204020204" pitchFamily="34" charset="-122"/>
                <a:ea typeface="微软雅黑" panose="020B0503020204020204" pitchFamily="34" charset="-122"/>
              </a:rPr>
              <a:t>-</a:t>
            </a:r>
            <a:r>
              <a:rPr lang="zh-CN" altLang="en-US" sz="1676" dirty="0">
                <a:solidFill>
                  <a:schemeClr val="bg1"/>
                </a:solidFill>
                <a:latin typeface="微软雅黑" panose="020B0503020204020204" pitchFamily="34" charset="-122"/>
                <a:ea typeface="微软雅黑" panose="020B0503020204020204" pitchFamily="34" charset="-122"/>
              </a:rPr>
              <a:t>智能排课引擎</a:t>
            </a:r>
          </a:p>
        </p:txBody>
      </p:sp>
    </p:spTree>
    <p:extLst>
      <p:ext uri="{BB962C8B-B14F-4D97-AF65-F5344CB8AC3E}">
        <p14:creationId xmlns:p14="http://schemas.microsoft.com/office/powerpoint/2010/main" val="7897634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8160267F-6341-46D3-BC8D-546EC48C5257}"/>
              </a:ext>
            </a:extLst>
          </p:cNvPr>
          <p:cNvSpPr txBox="1"/>
          <p:nvPr/>
        </p:nvSpPr>
        <p:spPr>
          <a:xfrm>
            <a:off x="2313438" y="1866779"/>
            <a:ext cx="1248565" cy="646331"/>
          </a:xfrm>
          <a:prstGeom prst="rect">
            <a:avLst/>
          </a:prstGeom>
          <a:noFill/>
        </p:spPr>
        <p:txBody>
          <a:bodyPr wrap="square" rtlCol="0">
            <a:spAutoFit/>
          </a:bodyPr>
          <a:lstStyle/>
          <a:p>
            <a:r>
              <a:rPr lang="zh-CN" altLang="en-US" sz="3600" b="1" dirty="0">
                <a:solidFill>
                  <a:schemeClr val="bg2"/>
                </a:solidFill>
                <a:latin typeface="微软雅黑" pitchFamily="34" charset="-122"/>
                <a:ea typeface="微软雅黑" pitchFamily="34" charset="-122"/>
              </a:rPr>
              <a:t>算法</a:t>
            </a:r>
            <a:endParaRPr lang="en-US" altLang="zh-CN" sz="3600" b="1" dirty="0">
              <a:solidFill>
                <a:schemeClr val="bg2"/>
              </a:solidFill>
              <a:latin typeface="微软雅黑" pitchFamily="34" charset="-122"/>
              <a:ea typeface="微软雅黑" pitchFamily="34" charset="-122"/>
            </a:endParaRPr>
          </a:p>
        </p:txBody>
      </p:sp>
      <p:sp>
        <p:nvSpPr>
          <p:cNvPr id="3" name="文本框 2">
            <a:extLst>
              <a:ext uri="{FF2B5EF4-FFF2-40B4-BE49-F238E27FC236}">
                <a16:creationId xmlns:a16="http://schemas.microsoft.com/office/drawing/2014/main" xmlns="" id="{DD3F689E-CD06-4F70-9AC8-CD0A580D129D}"/>
              </a:ext>
            </a:extLst>
          </p:cNvPr>
          <p:cNvSpPr txBox="1"/>
          <p:nvPr/>
        </p:nvSpPr>
        <p:spPr>
          <a:xfrm>
            <a:off x="3747037" y="1959111"/>
            <a:ext cx="1248565" cy="461665"/>
          </a:xfrm>
          <a:prstGeom prst="rect">
            <a:avLst/>
          </a:prstGeom>
          <a:noFill/>
        </p:spPr>
        <p:txBody>
          <a:bodyPr wrap="square" rtlCol="0">
            <a:spAutoFit/>
          </a:bodyPr>
          <a:lstStyle/>
          <a:p>
            <a:pPr algn="ctr"/>
            <a:r>
              <a:rPr lang="en-US" altLang="zh-CN" sz="2400" b="1" dirty="0">
                <a:solidFill>
                  <a:schemeClr val="bg2"/>
                </a:solidFill>
                <a:latin typeface="微软雅黑" pitchFamily="34" charset="-122"/>
                <a:ea typeface="微软雅黑" pitchFamily="34" charset="-122"/>
              </a:rPr>
              <a:t>VS</a:t>
            </a:r>
          </a:p>
        </p:txBody>
      </p:sp>
      <p:sp>
        <p:nvSpPr>
          <p:cNvPr id="4" name="文本框 3">
            <a:extLst>
              <a:ext uri="{FF2B5EF4-FFF2-40B4-BE49-F238E27FC236}">
                <a16:creationId xmlns:a16="http://schemas.microsoft.com/office/drawing/2014/main" xmlns="" id="{4AF1F67E-FE7D-4985-B620-797FB73C4F89}"/>
              </a:ext>
            </a:extLst>
          </p:cNvPr>
          <p:cNvSpPr txBox="1"/>
          <p:nvPr/>
        </p:nvSpPr>
        <p:spPr>
          <a:xfrm>
            <a:off x="5292858" y="1866779"/>
            <a:ext cx="1248565" cy="646331"/>
          </a:xfrm>
          <a:prstGeom prst="rect">
            <a:avLst/>
          </a:prstGeom>
          <a:noFill/>
        </p:spPr>
        <p:txBody>
          <a:bodyPr wrap="square" rtlCol="0">
            <a:spAutoFit/>
          </a:bodyPr>
          <a:lstStyle/>
          <a:p>
            <a:r>
              <a:rPr lang="zh-CN" altLang="en-US" sz="3600" b="1" dirty="0">
                <a:solidFill>
                  <a:schemeClr val="bg2"/>
                </a:solidFill>
                <a:latin typeface="微软雅黑" pitchFamily="34" charset="-122"/>
                <a:ea typeface="微软雅黑" pitchFamily="34" charset="-122"/>
              </a:rPr>
              <a:t>方法</a:t>
            </a:r>
            <a:endParaRPr lang="en-US" altLang="zh-CN" sz="3600" b="1" dirty="0">
              <a:solidFill>
                <a:schemeClr val="bg2"/>
              </a:solidFill>
              <a:latin typeface="微软雅黑" pitchFamily="34" charset="-122"/>
              <a:ea typeface="微软雅黑" pitchFamily="34" charset="-122"/>
            </a:endParaRPr>
          </a:p>
        </p:txBody>
      </p:sp>
      <p:sp>
        <p:nvSpPr>
          <p:cNvPr id="5" name="文本框 4">
            <a:extLst>
              <a:ext uri="{FF2B5EF4-FFF2-40B4-BE49-F238E27FC236}">
                <a16:creationId xmlns:a16="http://schemas.microsoft.com/office/drawing/2014/main" xmlns="" id="{B6BF531A-9327-4118-AB09-2146E6D912B4}"/>
              </a:ext>
            </a:extLst>
          </p:cNvPr>
          <p:cNvSpPr txBox="1"/>
          <p:nvPr/>
        </p:nvSpPr>
        <p:spPr>
          <a:xfrm>
            <a:off x="3747036" y="1654799"/>
            <a:ext cx="1248565" cy="923330"/>
          </a:xfrm>
          <a:prstGeom prst="rect">
            <a:avLst/>
          </a:prstGeom>
          <a:noFill/>
        </p:spPr>
        <p:txBody>
          <a:bodyPr wrap="square" rtlCol="0">
            <a:spAutoFit/>
          </a:bodyPr>
          <a:lstStyle/>
          <a:p>
            <a:pPr algn="ctr"/>
            <a:r>
              <a:rPr lang="en-US" altLang="zh-CN" sz="5400" b="1" dirty="0">
                <a:solidFill>
                  <a:schemeClr val="accent2"/>
                </a:solidFill>
                <a:latin typeface="微软雅黑" pitchFamily="34" charset="-122"/>
                <a:ea typeface="微软雅黑" pitchFamily="34" charset="-122"/>
              </a:rPr>
              <a:t>+</a:t>
            </a:r>
          </a:p>
        </p:txBody>
      </p:sp>
    </p:spTree>
    <p:extLst>
      <p:ext uri="{BB962C8B-B14F-4D97-AF65-F5344CB8AC3E}">
        <p14:creationId xmlns:p14="http://schemas.microsoft.com/office/powerpoint/2010/main" val="224884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151690" y="952859"/>
            <a:ext cx="6790354" cy="3552177"/>
            <a:chOff x="-72008" y="1050742"/>
            <a:chExt cx="7196313" cy="3623132"/>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8" y="1050742"/>
              <a:ext cx="7127776" cy="3623132"/>
            </a:xfrm>
            <a:prstGeom prst="rect">
              <a:avLst/>
            </a:prstGeom>
          </p:spPr>
        </p:pic>
        <p:cxnSp>
          <p:nvCxnSpPr>
            <p:cNvPr id="7" name="肘形连接符 5"/>
            <p:cNvCxnSpPr>
              <a:endCxn id="9" idx="1"/>
            </p:cNvCxnSpPr>
            <p:nvPr/>
          </p:nvCxnSpPr>
          <p:spPr>
            <a:xfrm rot="16200000" flipH="1">
              <a:off x="616285" y="3444439"/>
              <a:ext cx="1161659" cy="343076"/>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8" name="组合 6"/>
            <p:cNvGrpSpPr/>
            <p:nvPr/>
          </p:nvGrpSpPr>
          <p:grpSpPr>
            <a:xfrm>
              <a:off x="755576" y="3543918"/>
              <a:ext cx="540000" cy="540000"/>
              <a:chOff x="1043608" y="3543918"/>
              <a:chExt cx="540000" cy="540000"/>
            </a:xfrm>
          </p:grpSpPr>
          <p:sp>
            <p:nvSpPr>
              <p:cNvPr id="23" name="椭圆 22"/>
              <p:cNvSpPr/>
              <p:nvPr/>
            </p:nvSpPr>
            <p:spPr>
              <a:xfrm>
                <a:off x="1043608" y="3543918"/>
                <a:ext cx="540000" cy="5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sp>
            <p:nvSpPr>
              <p:cNvPr id="24" name="椭圆 23"/>
              <p:cNvSpPr/>
              <p:nvPr/>
            </p:nvSpPr>
            <p:spPr>
              <a:xfrm>
                <a:off x="1115608" y="3615918"/>
                <a:ext cx="396000" cy="396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grpSp>
        <p:sp>
          <p:nvSpPr>
            <p:cNvPr id="9" name="TextBox 8"/>
            <p:cNvSpPr txBox="1"/>
            <p:nvPr/>
          </p:nvSpPr>
          <p:spPr>
            <a:xfrm>
              <a:off x="1368652" y="4011918"/>
              <a:ext cx="1615150" cy="369777"/>
            </a:xfrm>
            <a:prstGeom prst="rect">
              <a:avLst/>
            </a:prstGeom>
            <a:noFill/>
          </p:spPr>
          <p:txBody>
            <a:bodyPr wrap="square" rtlCol="0">
              <a:spAutoFit/>
            </a:bodyPr>
            <a:lstStyle>
              <a:defPPr>
                <a:defRPr lang="zh-CN"/>
              </a:defPPr>
              <a:lvl1pPr>
                <a:defRPr sz="1600" b="1">
                  <a:solidFill>
                    <a:srgbClr val="E20000"/>
                  </a:solidFill>
                  <a:latin typeface="+mj-lt"/>
                  <a:ea typeface="微软雅黑" pitchFamily="34" charset="-122"/>
                </a:defRPr>
              </a:lvl1pPr>
            </a:lstStyle>
            <a:p>
              <a:r>
                <a:rPr lang="zh-CN" altLang="en-US" sz="1756" dirty="0">
                  <a:solidFill>
                    <a:schemeClr val="bg1"/>
                  </a:solidFill>
                </a:rPr>
                <a:t>硬性条件</a:t>
              </a:r>
            </a:p>
          </p:txBody>
        </p:sp>
        <p:sp>
          <p:nvSpPr>
            <p:cNvPr id="10" name="TextBox 9"/>
            <p:cNvSpPr txBox="1"/>
            <p:nvPr/>
          </p:nvSpPr>
          <p:spPr>
            <a:xfrm>
              <a:off x="995516" y="2715766"/>
              <a:ext cx="1321086" cy="684748"/>
            </a:xfrm>
            <a:prstGeom prst="rect">
              <a:avLst/>
            </a:prstGeom>
            <a:noFill/>
          </p:spPr>
          <p:txBody>
            <a:bodyPr wrap="square" rtlCol="0">
              <a:spAutoFit/>
            </a:bodyPr>
            <a:lstStyle/>
            <a:p>
              <a:pPr algn="ctr"/>
              <a:r>
                <a:rPr lang="zh-CN" altLang="en-US" sz="1254" dirty="0">
                  <a:solidFill>
                    <a:schemeClr val="bg1"/>
                  </a:solidFill>
                  <a:latin typeface="微软雅黑" pitchFamily="34" charset="-122"/>
                  <a:ea typeface="微软雅黑" pitchFamily="34" charset="-122"/>
                </a:rPr>
                <a:t>教师数量</a:t>
              </a:r>
              <a:endParaRPr lang="en-US" altLang="zh-CN" sz="1254" dirty="0">
                <a:solidFill>
                  <a:schemeClr val="bg1"/>
                </a:solidFill>
                <a:latin typeface="微软雅黑" pitchFamily="34" charset="-122"/>
                <a:ea typeface="微软雅黑" pitchFamily="34" charset="-122"/>
              </a:endParaRPr>
            </a:p>
            <a:p>
              <a:pPr algn="ctr"/>
              <a:r>
                <a:rPr lang="zh-CN" altLang="en-US" sz="1254" dirty="0">
                  <a:solidFill>
                    <a:schemeClr val="bg1"/>
                  </a:solidFill>
                  <a:latin typeface="微软雅黑" pitchFamily="34" charset="-122"/>
                  <a:ea typeface="微软雅黑" pitchFamily="34" charset="-122"/>
                </a:rPr>
                <a:t>教室数量</a:t>
              </a:r>
              <a:endParaRPr lang="en-US" altLang="zh-CN" sz="1254" dirty="0">
                <a:solidFill>
                  <a:schemeClr val="bg1"/>
                </a:solidFill>
                <a:latin typeface="微软雅黑" pitchFamily="34" charset="-122"/>
                <a:ea typeface="微软雅黑" pitchFamily="34" charset="-122"/>
              </a:endParaRPr>
            </a:p>
            <a:p>
              <a:pPr algn="ctr"/>
              <a:r>
                <a:rPr lang="en-US" altLang="zh-CN" sz="1254" dirty="0">
                  <a:solidFill>
                    <a:schemeClr val="bg1"/>
                  </a:solidFill>
                  <a:latin typeface="微软雅黑" pitchFamily="34" charset="-122"/>
                  <a:ea typeface="微软雅黑" pitchFamily="34" charset="-122"/>
                </a:rPr>
                <a:t>…</a:t>
              </a:r>
              <a:endParaRPr lang="zh-CN" altLang="en-US" sz="1254" dirty="0">
                <a:solidFill>
                  <a:schemeClr val="bg1"/>
                </a:solidFill>
                <a:latin typeface="微软雅黑" pitchFamily="34" charset="-122"/>
                <a:ea typeface="微软雅黑" pitchFamily="34" charset="-122"/>
              </a:endParaRPr>
            </a:p>
          </p:txBody>
        </p:sp>
        <p:cxnSp>
          <p:nvCxnSpPr>
            <p:cNvPr id="11" name="肘形连接符 9"/>
            <p:cNvCxnSpPr>
              <a:endCxn id="13" idx="1"/>
            </p:cNvCxnSpPr>
            <p:nvPr/>
          </p:nvCxnSpPr>
          <p:spPr>
            <a:xfrm rot="16200000" flipH="1">
              <a:off x="2666598" y="2672922"/>
              <a:ext cx="1326570" cy="323994"/>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2987872" y="2891720"/>
              <a:ext cx="432000" cy="432000"/>
              <a:chOff x="3167904" y="3003846"/>
              <a:chExt cx="432000" cy="432000"/>
            </a:xfrm>
          </p:grpSpPr>
          <p:sp>
            <p:nvSpPr>
              <p:cNvPr id="21" name="椭圆 20"/>
              <p:cNvSpPr/>
              <p:nvPr/>
            </p:nvSpPr>
            <p:spPr>
              <a:xfrm>
                <a:off x="3167904" y="3003846"/>
                <a:ext cx="432000" cy="43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sp>
            <p:nvSpPr>
              <p:cNvPr id="22" name="椭圆 21"/>
              <p:cNvSpPr/>
              <p:nvPr/>
            </p:nvSpPr>
            <p:spPr>
              <a:xfrm>
                <a:off x="3239904" y="3075846"/>
                <a:ext cx="288000" cy="288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grpSp>
        <p:sp>
          <p:nvSpPr>
            <p:cNvPr id="13" name="TextBox 12"/>
            <p:cNvSpPr txBox="1"/>
            <p:nvPr/>
          </p:nvSpPr>
          <p:spPr>
            <a:xfrm>
              <a:off x="3491880" y="3313316"/>
              <a:ext cx="1713400" cy="369777"/>
            </a:xfrm>
            <a:prstGeom prst="rect">
              <a:avLst/>
            </a:prstGeom>
            <a:noFill/>
          </p:spPr>
          <p:txBody>
            <a:bodyPr wrap="square" rtlCol="0">
              <a:spAutoFit/>
            </a:bodyPr>
            <a:lstStyle>
              <a:defPPr>
                <a:defRPr lang="zh-CN"/>
              </a:defPPr>
              <a:lvl1pPr>
                <a:defRPr sz="1600" b="1">
                  <a:solidFill>
                    <a:schemeClr val="bg2"/>
                  </a:solidFill>
                  <a:latin typeface="+mj-lt"/>
                  <a:ea typeface="微软雅黑" pitchFamily="34" charset="-122"/>
                </a:defRPr>
              </a:lvl1pPr>
            </a:lstStyle>
            <a:p>
              <a:r>
                <a:rPr lang="zh-CN" altLang="en-US" sz="1756" dirty="0">
                  <a:solidFill>
                    <a:schemeClr val="bg1"/>
                  </a:solidFill>
                </a:rPr>
                <a:t>软性条件</a:t>
              </a:r>
            </a:p>
          </p:txBody>
        </p:sp>
        <p:cxnSp>
          <p:nvCxnSpPr>
            <p:cNvPr id="14" name="肘形连接符 12"/>
            <p:cNvCxnSpPr>
              <a:endCxn id="16" idx="1"/>
            </p:cNvCxnSpPr>
            <p:nvPr/>
          </p:nvCxnSpPr>
          <p:spPr>
            <a:xfrm rot="16200000" flipH="1">
              <a:off x="4975236" y="2029642"/>
              <a:ext cx="1151622" cy="346164"/>
            </a:xfrm>
            <a:prstGeom prst="bentConnector2">
              <a:avLst/>
            </a:prstGeom>
            <a:ln w="22225">
              <a:solidFill>
                <a:schemeClr val="tx1">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5220072" y="2283718"/>
              <a:ext cx="324000" cy="324000"/>
              <a:chOff x="5652168" y="2283718"/>
              <a:chExt cx="324000" cy="324000"/>
            </a:xfrm>
          </p:grpSpPr>
          <p:sp>
            <p:nvSpPr>
              <p:cNvPr id="19" name="椭圆 18"/>
              <p:cNvSpPr/>
              <p:nvPr/>
            </p:nvSpPr>
            <p:spPr>
              <a:xfrm>
                <a:off x="5652168" y="2283718"/>
                <a:ext cx="324000" cy="32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sp>
            <p:nvSpPr>
              <p:cNvPr id="20" name="椭圆 19"/>
              <p:cNvSpPr/>
              <p:nvPr/>
            </p:nvSpPr>
            <p:spPr>
              <a:xfrm>
                <a:off x="5706168" y="2337718"/>
                <a:ext cx="216000" cy="216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805" b="1" dirty="0">
                  <a:solidFill>
                    <a:schemeClr val="bg1"/>
                  </a:solidFill>
                  <a:latin typeface="微软雅黑" pitchFamily="34" charset="-122"/>
                  <a:ea typeface="微软雅黑" pitchFamily="34" charset="-122"/>
                </a:endParaRPr>
              </a:p>
            </p:txBody>
          </p:sp>
        </p:grpSp>
        <p:sp>
          <p:nvSpPr>
            <p:cNvPr id="16" name="TextBox 15"/>
            <p:cNvSpPr txBox="1"/>
            <p:nvPr/>
          </p:nvSpPr>
          <p:spPr>
            <a:xfrm>
              <a:off x="5724128" y="2593647"/>
              <a:ext cx="1400177" cy="369777"/>
            </a:xfrm>
            <a:prstGeom prst="rect">
              <a:avLst/>
            </a:prstGeom>
            <a:noFill/>
          </p:spPr>
          <p:txBody>
            <a:bodyPr wrap="square" rtlCol="0">
              <a:spAutoFit/>
            </a:bodyPr>
            <a:lstStyle>
              <a:defPPr>
                <a:defRPr lang="zh-CN"/>
              </a:defPPr>
              <a:lvl1pPr>
                <a:defRPr sz="1600" b="1">
                  <a:solidFill>
                    <a:schemeClr val="tx1">
                      <a:lumMod val="50000"/>
                      <a:lumOff val="50000"/>
                    </a:schemeClr>
                  </a:solidFill>
                  <a:latin typeface="+mj-lt"/>
                  <a:ea typeface="微软雅黑" pitchFamily="34" charset="-122"/>
                </a:defRPr>
              </a:lvl1pPr>
            </a:lstStyle>
            <a:p>
              <a:r>
                <a:rPr lang="zh-CN" altLang="en-US" sz="1756" dirty="0">
                  <a:solidFill>
                    <a:schemeClr val="bg1"/>
                  </a:solidFill>
                </a:rPr>
                <a:t>教学特色</a:t>
              </a:r>
            </a:p>
          </p:txBody>
        </p:sp>
        <p:sp>
          <p:nvSpPr>
            <p:cNvPr id="17" name="TextBox 16"/>
            <p:cNvSpPr txBox="1"/>
            <p:nvPr/>
          </p:nvSpPr>
          <p:spPr>
            <a:xfrm>
              <a:off x="5364089" y="1410910"/>
              <a:ext cx="1296144" cy="684748"/>
            </a:xfrm>
            <a:prstGeom prst="rect">
              <a:avLst/>
            </a:prstGeom>
            <a:noFill/>
          </p:spPr>
          <p:txBody>
            <a:bodyPr wrap="square" rtlCol="0">
              <a:spAutoFit/>
            </a:bodyPr>
            <a:lstStyle/>
            <a:p>
              <a:pPr algn="ctr"/>
              <a:r>
                <a:rPr lang="zh-CN" altLang="en-US" sz="1254" dirty="0">
                  <a:solidFill>
                    <a:schemeClr val="bg1"/>
                  </a:solidFill>
                  <a:latin typeface="+mj-lt"/>
                  <a:ea typeface="微软雅黑" pitchFamily="34" charset="-122"/>
                </a:rPr>
                <a:t>开课</a:t>
              </a:r>
              <a:r>
                <a:rPr lang="zh-CN" altLang="en-US" sz="1254" dirty="0" smtClean="0">
                  <a:solidFill>
                    <a:schemeClr val="bg1"/>
                  </a:solidFill>
                  <a:latin typeface="+mj-lt"/>
                  <a:ea typeface="微软雅黑" pitchFamily="34" charset="-122"/>
                </a:rPr>
                <a:t>方式</a:t>
              </a:r>
              <a:endParaRPr lang="en-US" altLang="zh-CN" sz="1254" dirty="0" smtClean="0">
                <a:solidFill>
                  <a:schemeClr val="bg1"/>
                </a:solidFill>
                <a:latin typeface="+mj-lt"/>
                <a:ea typeface="微软雅黑" pitchFamily="34" charset="-122"/>
              </a:endParaRPr>
            </a:p>
            <a:p>
              <a:pPr algn="ctr"/>
              <a:r>
                <a:rPr lang="zh-CN" altLang="en-US" sz="1254" dirty="0" smtClean="0">
                  <a:solidFill>
                    <a:schemeClr val="bg1"/>
                  </a:solidFill>
                  <a:latin typeface="+mj-lt"/>
                  <a:ea typeface="微软雅黑" pitchFamily="34" charset="-122"/>
                </a:rPr>
                <a:t>课程设计</a:t>
              </a:r>
              <a:endParaRPr lang="en-US" altLang="zh-CN" sz="1254" dirty="0">
                <a:solidFill>
                  <a:schemeClr val="bg1"/>
                </a:solidFill>
                <a:latin typeface="+mj-lt"/>
                <a:ea typeface="微软雅黑" pitchFamily="34" charset="-122"/>
              </a:endParaRPr>
            </a:p>
            <a:p>
              <a:pPr algn="ctr"/>
              <a:r>
                <a:rPr lang="en-US" altLang="zh-CN" sz="1254" dirty="0">
                  <a:solidFill>
                    <a:schemeClr val="bg1"/>
                  </a:solidFill>
                  <a:latin typeface="+mj-lt"/>
                  <a:ea typeface="微软雅黑" pitchFamily="34" charset="-122"/>
                </a:rPr>
                <a:t>…</a:t>
              </a:r>
              <a:endParaRPr lang="zh-CN" altLang="en-US" sz="1254" dirty="0">
                <a:solidFill>
                  <a:schemeClr val="bg1"/>
                </a:solidFill>
                <a:latin typeface="+mj-lt"/>
                <a:ea typeface="微软雅黑" pitchFamily="34" charset="-122"/>
              </a:endParaRPr>
            </a:p>
          </p:txBody>
        </p:sp>
        <p:sp>
          <p:nvSpPr>
            <p:cNvPr id="18" name="TextBox 17"/>
            <p:cNvSpPr txBox="1"/>
            <p:nvPr/>
          </p:nvSpPr>
          <p:spPr>
            <a:xfrm>
              <a:off x="3106898" y="2005597"/>
              <a:ext cx="1321086" cy="487891"/>
            </a:xfrm>
            <a:prstGeom prst="rect">
              <a:avLst/>
            </a:prstGeom>
            <a:noFill/>
          </p:spPr>
          <p:txBody>
            <a:bodyPr wrap="square" rtlCol="0">
              <a:spAutoFit/>
            </a:bodyPr>
            <a:lstStyle/>
            <a:p>
              <a:pPr algn="ctr"/>
              <a:r>
                <a:rPr lang="zh-CN" altLang="en-US" sz="1254" dirty="0" smtClean="0">
                  <a:solidFill>
                    <a:schemeClr val="bg1"/>
                  </a:solidFill>
                  <a:latin typeface="微软雅黑" pitchFamily="34" charset="-122"/>
                  <a:ea typeface="微软雅黑" pitchFamily="34" charset="-122"/>
                </a:rPr>
                <a:t>排</a:t>
              </a:r>
              <a:r>
                <a:rPr lang="zh-CN" altLang="en-US" sz="1254" dirty="0">
                  <a:solidFill>
                    <a:schemeClr val="bg1"/>
                  </a:solidFill>
                  <a:latin typeface="微软雅黑" pitchFamily="34" charset="-122"/>
                  <a:ea typeface="微软雅黑" pitchFamily="34" charset="-122"/>
                </a:rPr>
                <a:t>课规则</a:t>
              </a:r>
              <a:endParaRPr lang="en-US" altLang="zh-CN" sz="1254" dirty="0">
                <a:solidFill>
                  <a:schemeClr val="bg1"/>
                </a:solidFill>
                <a:latin typeface="微软雅黑" pitchFamily="34" charset="-122"/>
                <a:ea typeface="微软雅黑" pitchFamily="34" charset="-122"/>
              </a:endParaRPr>
            </a:p>
            <a:p>
              <a:pPr algn="ctr"/>
              <a:r>
                <a:rPr lang="en-US" altLang="zh-CN" sz="1254" dirty="0">
                  <a:solidFill>
                    <a:schemeClr val="bg1"/>
                  </a:solidFill>
                  <a:latin typeface="微软雅黑" pitchFamily="34" charset="-122"/>
                  <a:ea typeface="微软雅黑" pitchFamily="34" charset="-122"/>
                </a:rPr>
                <a:t>…</a:t>
              </a:r>
            </a:p>
          </p:txBody>
        </p:sp>
      </p:grpSp>
      <p:sp>
        <p:nvSpPr>
          <p:cNvPr id="31" name="TextBox 30"/>
          <p:cNvSpPr txBox="1"/>
          <p:nvPr/>
        </p:nvSpPr>
        <p:spPr>
          <a:xfrm>
            <a:off x="3768921" y="4364341"/>
            <a:ext cx="5262161" cy="335476"/>
          </a:xfrm>
          <a:prstGeom prst="rect">
            <a:avLst/>
          </a:prstGeom>
          <a:noFill/>
        </p:spPr>
        <p:txBody>
          <a:bodyPr wrap="square" rtlCol="0">
            <a:spAutoFit/>
          </a:bodyPr>
          <a:lstStyle/>
          <a:p>
            <a:r>
              <a:rPr lang="zh-CN" altLang="en-US" sz="1580" b="1" dirty="0">
                <a:solidFill>
                  <a:srgbClr val="FFC000"/>
                </a:solidFill>
                <a:latin typeface="微软雅黑" pitchFamily="34" charset="-122"/>
                <a:ea typeface="微软雅黑" pitchFamily="34" charset="-122"/>
              </a:rPr>
              <a:t>依照各校情况制定合理排课方案，利用排课系统生成课表</a:t>
            </a:r>
          </a:p>
        </p:txBody>
      </p:sp>
      <p:sp>
        <p:nvSpPr>
          <p:cNvPr id="25" name="文本框 24">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帮助学校制定</a:t>
            </a:r>
            <a:r>
              <a:rPr lang="zh-CN" altLang="en-US" sz="2700" b="1" dirty="0" smtClean="0">
                <a:solidFill>
                  <a:srgbClr val="31A8F9"/>
                </a:solidFill>
                <a:latin typeface="微软雅黑" pitchFamily="34" charset="-122"/>
                <a:ea typeface="微软雅黑" pitchFamily="34" charset="-122"/>
              </a:rPr>
              <a:t>分层走班策略</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13494012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395536" y="195486"/>
            <a:ext cx="4092742" cy="830997"/>
          </a:xfrm>
          <a:prstGeom prst="rect">
            <a:avLst/>
          </a:prstGeom>
          <a:noFill/>
        </p:spPr>
        <p:txBody>
          <a:bodyPr wrap="square" rtlCol="0">
            <a:spAutoFit/>
          </a:bodyPr>
          <a:lstStyle/>
          <a:p>
            <a:r>
              <a:rPr lang="zh-CN" altLang="en-US" sz="2400" b="1" dirty="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a:solidFill>
                  <a:srgbClr val="00B0F0"/>
                </a:solidFill>
                <a:latin typeface="微软雅黑" panose="020B0503020204020204" pitchFamily="34" charset="-122"/>
                <a:ea typeface="微软雅黑" panose="020B0503020204020204" pitchFamily="34" charset="-122"/>
                <a:cs typeface="+mj-cs"/>
              </a:rPr>
              <a:t>——</a:t>
            </a:r>
            <a:r>
              <a:rPr lang="zh-CN" altLang="en-US" sz="2400" b="1" dirty="0">
                <a:solidFill>
                  <a:srgbClr val="00B0F0"/>
                </a:solidFill>
                <a:latin typeface="微软雅黑" panose="020B0503020204020204" pitchFamily="34" charset="-122"/>
                <a:ea typeface="微软雅黑" panose="020B0503020204020204" pitchFamily="34" charset="-122"/>
                <a:cs typeface="+mj-cs"/>
              </a:rPr>
              <a:t>人大附中</a:t>
            </a:r>
            <a:endParaRPr lang="en-US" altLang="zh-CN" sz="2400" b="1" dirty="0">
              <a:solidFill>
                <a:srgbClr val="00B0F0"/>
              </a:solidFill>
              <a:latin typeface="微软雅黑" panose="020B0503020204020204" pitchFamily="34" charset="-122"/>
              <a:ea typeface="微软雅黑" panose="020B0503020204020204" pitchFamily="34" charset="-122"/>
              <a:cs typeface="+mj-cs"/>
            </a:endParaRPr>
          </a:p>
          <a:p>
            <a:r>
              <a:rPr lang="en-US" altLang="zh-CN" sz="2400" b="1" dirty="0">
                <a:solidFill>
                  <a:srgbClr val="00B0F0"/>
                </a:solidFill>
                <a:latin typeface="微软雅黑" panose="020B0503020204020204" pitchFamily="34" charset="-122"/>
                <a:ea typeface="微软雅黑" panose="020B0503020204020204" pitchFamily="34" charset="-122"/>
                <a:cs typeface="+mj-cs"/>
              </a:rPr>
              <a:t>&gt;&gt;</a:t>
            </a:r>
            <a:r>
              <a:rPr lang="zh-CN" altLang="en-US" sz="2400" b="1" dirty="0">
                <a:solidFill>
                  <a:srgbClr val="00B0F0"/>
                </a:solidFill>
                <a:latin typeface="微软雅黑" panose="020B0503020204020204" pitchFamily="34" charset="-122"/>
                <a:ea typeface="微软雅黑" panose="020B0503020204020204" pitchFamily="34" charset="-122"/>
                <a:cs typeface="+mj-cs"/>
              </a:rPr>
              <a:t>学校背景</a:t>
            </a:r>
          </a:p>
        </p:txBody>
      </p:sp>
      <p:grpSp>
        <p:nvGrpSpPr>
          <p:cNvPr id="33" name="组合 32"/>
          <p:cNvGrpSpPr/>
          <p:nvPr/>
        </p:nvGrpSpPr>
        <p:grpSpPr>
          <a:xfrm>
            <a:off x="1348526" y="1635646"/>
            <a:ext cx="2253422" cy="2376266"/>
            <a:chOff x="317133" y="4355034"/>
            <a:chExt cx="2304902" cy="2023435"/>
          </a:xfrm>
        </p:grpSpPr>
        <p:sp>
          <p:nvSpPr>
            <p:cNvPr id="34" name="矩形 33"/>
            <p:cNvSpPr/>
            <p:nvPr/>
          </p:nvSpPr>
          <p:spPr>
            <a:xfrm>
              <a:off x="533729" y="4752462"/>
              <a:ext cx="1732223" cy="1626007"/>
            </a:xfrm>
            <a:prstGeom prst="rect">
              <a:avLst/>
            </a:prstGeom>
            <a:solidFill>
              <a:srgbClr val="0070C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5" name="任意多边形 39"/>
            <p:cNvSpPr/>
            <p:nvPr>
              <p:custDataLst>
                <p:tags r:id="rId3"/>
              </p:custDataLst>
            </p:nvPr>
          </p:nvSpPr>
          <p:spPr>
            <a:xfrm>
              <a:off x="317133" y="4355034"/>
              <a:ext cx="2304902" cy="1617846"/>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noFill/>
            <a:ln w="12700" cap="flat" cmpd="sng" algn="ctr">
              <a:noFill/>
              <a:prstDash val="solid"/>
              <a:miter lim="800000"/>
            </a:ln>
            <a:effectLst/>
          </p:spPr>
          <p:txBody>
            <a:bodyPr lIns="252000" tIns="36000" rIns="36000" bIns="36000" anchor="b">
              <a:noAutofit/>
            </a:bodyPr>
            <a:lstStyle/>
            <a:p>
              <a:pPr marL="0" lvl="1" fontAlgn="auto">
                <a:lnSpc>
                  <a:spcPct val="80000"/>
                </a:lnSpc>
                <a:spcBef>
                  <a:spcPts val="0"/>
                </a:spcBef>
                <a:spcAft>
                  <a:spcPts val="0"/>
                </a:spcAft>
              </a:pPr>
              <a:endParaRPr lang="en-US" altLang="zh-CN" sz="1500" dirty="0">
                <a:solidFill>
                  <a:srgbClr val="C35954"/>
                </a:solidFill>
                <a:latin typeface="Calibri" panose="020F0502020204030204" pitchFamily="34" charset="0"/>
                <a:ea typeface="Tahoma" pitchFamily="34" charset="0"/>
                <a:cs typeface="Tahoma" pitchFamily="34" charset="0"/>
              </a:endParaRPr>
            </a:p>
            <a:p>
              <a:pPr marL="0" lvl="1" fontAlgn="auto">
                <a:lnSpc>
                  <a:spcPct val="80000"/>
                </a:lnSpc>
                <a:spcBef>
                  <a:spcPts val="0"/>
                </a:spcBef>
                <a:spcAft>
                  <a:spcPts val="0"/>
                </a:spcAft>
              </a:pPr>
              <a:endParaRPr lang="en-US" altLang="zh-CN" sz="1500" dirty="0">
                <a:solidFill>
                  <a:srgbClr val="C35954"/>
                </a:solidFill>
                <a:latin typeface="Calibri" panose="020F0502020204030204" pitchFamily="34" charset="0"/>
                <a:ea typeface="Tahoma" pitchFamily="34" charset="0"/>
                <a:cs typeface="Tahoma" pitchFamily="34" charset="0"/>
              </a:endParaRPr>
            </a:p>
            <a:p>
              <a:pPr marL="0" lvl="1" fontAlgn="auto">
                <a:lnSpc>
                  <a:spcPct val="150000"/>
                </a:lnSpc>
                <a:spcBef>
                  <a:spcPts val="0"/>
                </a:spcBef>
                <a:spcAft>
                  <a:spcPts val="0"/>
                </a:spcAft>
              </a:pPr>
              <a:r>
                <a:rPr lang="zh-CN" altLang="en-US" sz="2200" kern="0" dirty="0">
                  <a:solidFill>
                    <a:schemeClr val="bg1"/>
                  </a:solidFill>
                  <a:latin typeface="微软雅黑" panose="020B0503020204020204" pitchFamily="34" charset="-122"/>
                  <a:ea typeface="微软雅黑" panose="020B0503020204020204" pitchFamily="34" charset="-122"/>
                </a:rPr>
                <a:t> 基本信息</a:t>
              </a:r>
              <a:endParaRPr lang="en-US" altLang="ko-KR" sz="2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  年级：高</a:t>
              </a:r>
              <a:r>
                <a:rPr lang="zh-CN" altLang="en-US" sz="1200" kern="0" dirty="0">
                  <a:solidFill>
                    <a:schemeClr val="bg1"/>
                  </a:solidFill>
                  <a:latin typeface="微软雅黑" panose="020B0503020204020204" pitchFamily="34" charset="-122"/>
                  <a:ea typeface="微软雅黑" panose="020B0503020204020204" pitchFamily="34" charset="-122"/>
                </a:rPr>
                <a:t>二</a:t>
              </a:r>
              <a:r>
                <a:rPr lang="zh-CN" altLang="en-US" sz="1200" b="0" kern="0" dirty="0">
                  <a:solidFill>
                    <a:schemeClr val="bg1"/>
                  </a:solidFill>
                  <a:latin typeface="微软雅黑" panose="020B0503020204020204" pitchFamily="34" charset="-122"/>
                  <a:ea typeface="微软雅黑" panose="020B0503020204020204" pitchFamily="34" charset="-122"/>
                </a:rPr>
                <a:t>年级</a:t>
              </a:r>
              <a:endParaRPr lang="en-US" altLang="zh-CN" sz="1200" b="0" kern="0" dirty="0">
                <a:solidFill>
                  <a:schemeClr val="bg1"/>
                </a:solidFill>
                <a:latin typeface="微软雅黑" panose="020B0503020204020204" pitchFamily="34" charset="-122"/>
                <a:ea typeface="微软雅黑" panose="020B0503020204020204" pitchFamily="34" charset="-122"/>
              </a:endParaRPr>
            </a:p>
            <a:p>
              <a:pPr marL="0" lvl="1">
                <a:lnSpc>
                  <a:spcPct val="150000"/>
                </a:lnSpc>
              </a:pPr>
              <a:r>
                <a:rPr lang="en-US" altLang="ko-KR" sz="1200" b="0" kern="0" dirty="0">
                  <a:solidFill>
                    <a:schemeClr val="bg1"/>
                  </a:solidFill>
                  <a:latin typeface="微软雅黑" panose="020B0503020204020204" pitchFamily="34" charset="-122"/>
                  <a:ea typeface="微软雅黑" panose="020B0503020204020204" pitchFamily="34" charset="-122"/>
                </a:rPr>
                <a:t>  </a:t>
              </a:r>
              <a:r>
                <a:rPr lang="zh-CN" altLang="en-US" sz="1200" b="0" kern="0" dirty="0">
                  <a:solidFill>
                    <a:schemeClr val="bg1"/>
                  </a:solidFill>
                  <a:latin typeface="微软雅黑" panose="020B0503020204020204" pitchFamily="34" charset="-122"/>
                  <a:ea typeface="微软雅黑" panose="020B0503020204020204" pitchFamily="34" charset="-122"/>
                </a:rPr>
                <a:t>学生：</a:t>
              </a:r>
              <a:r>
                <a:rPr lang="en-US" altLang="zh-CN" sz="1200" kern="0" dirty="0">
                  <a:solidFill>
                    <a:schemeClr val="bg1"/>
                  </a:solidFill>
                  <a:latin typeface="微软雅黑" panose="020B0503020204020204" pitchFamily="34" charset="-122"/>
                  <a:ea typeface="微软雅黑" panose="020B0503020204020204" pitchFamily="34" charset="-122"/>
                </a:rPr>
                <a:t>24</a:t>
              </a:r>
              <a:r>
                <a:rPr lang="zh-CN" altLang="en-US" sz="1200" kern="0" dirty="0">
                  <a:solidFill>
                    <a:schemeClr val="bg1"/>
                  </a:solidFill>
                  <a:latin typeface="微软雅黑" panose="020B0503020204020204" pitchFamily="34" charset="-122"/>
                  <a:ea typeface="微软雅黑" panose="020B0503020204020204" pitchFamily="34" charset="-122"/>
                </a:rPr>
                <a:t>班</a:t>
              </a:r>
              <a:r>
                <a:rPr lang="en-US" altLang="zh-CN" sz="1200" kern="0" dirty="0">
                  <a:solidFill>
                    <a:schemeClr val="bg1"/>
                  </a:solidFill>
                  <a:latin typeface="微软雅黑" panose="020B0503020204020204" pitchFamily="34" charset="-122"/>
                  <a:ea typeface="微软雅黑" panose="020B0503020204020204" pitchFamily="34" charset="-122"/>
                </a:rPr>
                <a:t>\</a:t>
              </a:r>
              <a:r>
                <a:rPr lang="en-US" altLang="zh-CN" sz="1200" kern="0" dirty="0" smtClean="0">
                  <a:solidFill>
                    <a:schemeClr val="bg1"/>
                  </a:solidFill>
                  <a:latin typeface="微软雅黑" panose="020B0503020204020204" pitchFamily="34" charset="-122"/>
                  <a:ea typeface="微软雅黑" panose="020B0503020204020204" pitchFamily="34" charset="-122"/>
                </a:rPr>
                <a:t>1108</a:t>
              </a:r>
              <a:r>
                <a:rPr lang="zh-CN" altLang="en-US" sz="1200" kern="0" dirty="0" smtClean="0">
                  <a:solidFill>
                    <a:schemeClr val="bg1"/>
                  </a:solidFill>
                  <a:latin typeface="微软雅黑" panose="020B0503020204020204" pitchFamily="34" charset="-122"/>
                  <a:ea typeface="微软雅黑" panose="020B0503020204020204" pitchFamily="34" charset="-122"/>
                </a:rPr>
                <a:t>人</a:t>
              </a:r>
              <a:endParaRPr lang="en-US" altLang="zh-CN" sz="1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en-US" altLang="ko-KR" sz="1200" b="0" kern="0" dirty="0">
                  <a:solidFill>
                    <a:schemeClr val="bg1"/>
                  </a:solidFill>
                  <a:latin typeface="微软雅黑" panose="020B0503020204020204" pitchFamily="34" charset="-122"/>
                  <a:ea typeface="微软雅黑" panose="020B0503020204020204" pitchFamily="34" charset="-122"/>
                </a:rPr>
                <a:t>  </a:t>
              </a:r>
              <a:r>
                <a:rPr lang="zh-CN" altLang="en-US" sz="1200" b="0" kern="0" dirty="0">
                  <a:solidFill>
                    <a:schemeClr val="bg1"/>
                  </a:solidFill>
                  <a:latin typeface="微软雅黑" panose="020B0503020204020204" pitchFamily="34" charset="-122"/>
                  <a:ea typeface="微软雅黑" panose="020B0503020204020204" pitchFamily="34" charset="-122"/>
                </a:rPr>
                <a:t>教师：</a:t>
              </a:r>
              <a:r>
                <a:rPr lang="en-US" altLang="zh-CN" sz="1200" kern="0" dirty="0">
                  <a:solidFill>
                    <a:schemeClr val="bg1"/>
                  </a:solidFill>
                  <a:latin typeface="微软雅黑" panose="020B0503020204020204" pitchFamily="34" charset="-122"/>
                  <a:ea typeface="微软雅黑" panose="020B0503020204020204" pitchFamily="34" charset="-122"/>
                </a:rPr>
                <a:t>23</a:t>
              </a:r>
              <a:r>
                <a:rPr lang="zh-CN" altLang="en-US" sz="1200" kern="0" dirty="0">
                  <a:solidFill>
                    <a:schemeClr val="bg1"/>
                  </a:solidFill>
                  <a:latin typeface="微软雅黑" panose="020B0503020204020204" pitchFamily="34" charset="-122"/>
                  <a:ea typeface="微软雅黑" panose="020B0503020204020204" pitchFamily="34" charset="-122"/>
                </a:rPr>
                <a:t>人（六科</a:t>
              </a:r>
              <a:r>
                <a:rPr lang="zh-CN" altLang="en-US" sz="1200" b="0" kern="0" dirty="0">
                  <a:solidFill>
                    <a:schemeClr val="bg1"/>
                  </a:solidFill>
                  <a:latin typeface="微软雅黑" panose="020B0503020204020204" pitchFamily="34" charset="-122"/>
                  <a:ea typeface="微软雅黑" panose="020B0503020204020204" pitchFamily="34" charset="-122"/>
                </a:rPr>
                <a:t>）</a:t>
              </a:r>
              <a:endParaRPr lang="en-US" altLang="zh-CN" sz="1200" b="0" kern="0" dirty="0">
                <a:solidFill>
                  <a:schemeClr val="bg1"/>
                </a:solidFill>
                <a:latin typeface="微软雅黑" panose="020B0503020204020204" pitchFamily="34" charset="-122"/>
                <a:ea typeface="微软雅黑" panose="020B0503020204020204" pitchFamily="34" charset="-122"/>
              </a:endParaRPr>
            </a:p>
          </p:txBody>
        </p:sp>
      </p:grpSp>
      <p:sp>
        <p:nvSpPr>
          <p:cNvPr id="36" name="矩形 35"/>
          <p:cNvSpPr/>
          <p:nvPr/>
        </p:nvSpPr>
        <p:spPr>
          <a:xfrm>
            <a:off x="3704908" y="2102494"/>
            <a:ext cx="1739102" cy="1909416"/>
          </a:xfrm>
          <a:prstGeom prst="rect">
            <a:avLst/>
          </a:prstGeom>
          <a:solidFill>
            <a:srgbClr val="00B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7" name="任意多边形 41"/>
          <p:cNvSpPr/>
          <p:nvPr>
            <p:custDataLst>
              <p:tags r:id="rId1"/>
            </p:custDataLst>
          </p:nvPr>
        </p:nvSpPr>
        <p:spPr>
          <a:xfrm>
            <a:off x="3653428" y="2571752"/>
            <a:ext cx="2224554" cy="2179812"/>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noFill/>
          <a:ln w="12700" cap="flat" cmpd="sng" algn="ctr">
            <a:noFill/>
            <a:prstDash val="solid"/>
            <a:miter lim="800000"/>
          </a:ln>
          <a:effectLst/>
        </p:spPr>
        <p:txBody>
          <a:bodyPr lIns="252000" tIns="36000" rIns="36000" bIns="36000" anchor="b">
            <a:noAutofit/>
          </a:bodyPr>
          <a:lstStyle/>
          <a:p>
            <a:pPr marL="0" lvl="1" fontAlgn="auto">
              <a:lnSpc>
                <a:spcPct val="150000"/>
              </a:lnSpc>
              <a:spcBef>
                <a:spcPts val="0"/>
              </a:spcBef>
              <a:spcAft>
                <a:spcPts val="0"/>
              </a:spcAft>
            </a:pPr>
            <a:r>
              <a:rPr lang="zh-CN" altLang="en-US" sz="2200" kern="0" dirty="0">
                <a:solidFill>
                  <a:schemeClr val="bg1"/>
                </a:solidFill>
                <a:latin typeface="微软雅黑" panose="020B0503020204020204" pitchFamily="34" charset="-122"/>
                <a:ea typeface="微软雅黑" panose="020B0503020204020204" pitchFamily="34" charset="-122"/>
              </a:rPr>
              <a:t>课程信息</a:t>
            </a:r>
            <a:endParaRPr lang="en-US" altLang="zh-CN" sz="2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走班课程：</a:t>
            </a:r>
            <a:r>
              <a:rPr lang="en-US" altLang="zh-CN" sz="1200" b="0" kern="0" dirty="0">
                <a:solidFill>
                  <a:schemeClr val="bg1"/>
                </a:solidFill>
                <a:latin typeface="微软雅黑" panose="020B0503020204020204" pitchFamily="34" charset="-122"/>
                <a:ea typeface="微软雅黑" panose="020B0503020204020204" pitchFamily="34" charset="-122"/>
              </a:rPr>
              <a:t>6</a:t>
            </a:r>
            <a:r>
              <a:rPr lang="zh-CN" altLang="en-US" sz="1200" b="0" kern="0" dirty="0">
                <a:solidFill>
                  <a:schemeClr val="bg1"/>
                </a:solidFill>
                <a:latin typeface="微软雅黑" panose="020B0503020204020204" pitchFamily="34" charset="-122"/>
                <a:ea typeface="微软雅黑" panose="020B0503020204020204" pitchFamily="34" charset="-122"/>
              </a:rPr>
              <a:t>学科</a:t>
            </a:r>
            <a:endParaRPr lang="en-US" altLang="zh-CN" sz="1200" b="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课时安排</a:t>
            </a:r>
            <a:r>
              <a:rPr lang="zh-CN" altLang="en-US" sz="1200" kern="0" dirty="0">
                <a:solidFill>
                  <a:schemeClr val="bg1"/>
                </a:solidFill>
                <a:latin typeface="微软雅黑" panose="020B0503020204020204" pitchFamily="34" charset="-122"/>
                <a:ea typeface="微软雅黑" panose="020B0503020204020204" pitchFamily="34" charset="-122"/>
              </a:rPr>
              <a:t>：</a:t>
            </a:r>
            <a:endParaRPr lang="en-US" altLang="zh-CN" sz="1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kern="0" dirty="0">
                <a:solidFill>
                  <a:schemeClr val="bg1"/>
                </a:solidFill>
                <a:latin typeface="微软雅黑" panose="020B0503020204020204" pitchFamily="34" charset="-122"/>
                <a:ea typeface="微软雅黑" panose="020B0503020204020204" pitchFamily="34" charset="-122"/>
              </a:rPr>
              <a:t>高考：</a:t>
            </a:r>
            <a:r>
              <a:rPr lang="en-US" altLang="zh-CN" sz="1200" kern="0" dirty="0">
                <a:solidFill>
                  <a:schemeClr val="bg1"/>
                </a:solidFill>
                <a:latin typeface="微软雅黑" panose="020B0503020204020204" pitchFamily="34" charset="-122"/>
                <a:ea typeface="微软雅黑" panose="020B0503020204020204" pitchFamily="34" charset="-122"/>
              </a:rPr>
              <a:t>3</a:t>
            </a:r>
            <a:r>
              <a:rPr lang="zh-CN" altLang="en-US" sz="1200" kern="0" dirty="0">
                <a:solidFill>
                  <a:schemeClr val="bg1"/>
                </a:solidFill>
                <a:latin typeface="微软雅黑" panose="020B0503020204020204" pitchFamily="34" charset="-122"/>
                <a:ea typeface="微软雅黑" panose="020B0503020204020204" pitchFamily="34" charset="-122"/>
              </a:rPr>
              <a:t>课时</a:t>
            </a:r>
            <a:r>
              <a:rPr lang="en-US" altLang="zh-CN" sz="1200" kern="0" dirty="0">
                <a:solidFill>
                  <a:schemeClr val="bg1"/>
                </a:solidFill>
                <a:latin typeface="微软雅黑" panose="020B0503020204020204" pitchFamily="34" charset="-122"/>
                <a:ea typeface="微软雅黑" panose="020B0503020204020204" pitchFamily="34" charset="-122"/>
              </a:rPr>
              <a:t>\</a:t>
            </a:r>
            <a:r>
              <a:rPr lang="zh-CN" altLang="en-US" sz="1200" kern="0" dirty="0">
                <a:solidFill>
                  <a:schemeClr val="bg1"/>
                </a:solidFill>
                <a:latin typeface="微软雅黑" panose="020B0503020204020204" pitchFamily="34" charset="-122"/>
                <a:ea typeface="微软雅黑" panose="020B0503020204020204" pitchFamily="34" charset="-122"/>
              </a:rPr>
              <a:t>科</a:t>
            </a:r>
            <a:r>
              <a:rPr lang="en-US" altLang="zh-CN" sz="1200" kern="0" dirty="0">
                <a:solidFill>
                  <a:schemeClr val="bg1"/>
                </a:solidFill>
                <a:latin typeface="微软雅黑" panose="020B0503020204020204" pitchFamily="34" charset="-122"/>
                <a:ea typeface="微软雅黑" panose="020B0503020204020204" pitchFamily="34" charset="-122"/>
              </a:rPr>
              <a:t/>
            </a:r>
            <a:br>
              <a:rPr lang="en-US" altLang="zh-CN" sz="1200" kern="0" dirty="0">
                <a:solidFill>
                  <a:schemeClr val="bg1"/>
                </a:solidFill>
                <a:latin typeface="微软雅黑" panose="020B0503020204020204" pitchFamily="34" charset="-122"/>
                <a:ea typeface="微软雅黑" panose="020B0503020204020204" pitchFamily="34" charset="-122"/>
              </a:rPr>
            </a:br>
            <a:r>
              <a:rPr lang="zh-CN" altLang="en-US" sz="1200" kern="0" dirty="0">
                <a:solidFill>
                  <a:schemeClr val="bg1"/>
                </a:solidFill>
                <a:latin typeface="微软雅黑" panose="020B0503020204020204" pitchFamily="34" charset="-122"/>
                <a:ea typeface="微软雅黑" panose="020B0503020204020204" pitchFamily="34" charset="-122"/>
              </a:rPr>
              <a:t>非高考：</a:t>
            </a:r>
            <a:r>
              <a:rPr lang="en-US" altLang="zh-CN" sz="1200" kern="0" dirty="0">
                <a:solidFill>
                  <a:schemeClr val="bg1"/>
                </a:solidFill>
                <a:latin typeface="微软雅黑" panose="020B0503020204020204" pitchFamily="34" charset="-122"/>
                <a:ea typeface="微软雅黑" panose="020B0503020204020204" pitchFamily="34" charset="-122"/>
              </a:rPr>
              <a:t> 2</a:t>
            </a:r>
            <a:r>
              <a:rPr lang="zh-CN" altLang="en-US" sz="1200" kern="0" dirty="0">
                <a:solidFill>
                  <a:schemeClr val="bg1"/>
                </a:solidFill>
                <a:latin typeface="微软雅黑" panose="020B0503020204020204" pitchFamily="34" charset="-122"/>
                <a:ea typeface="微软雅黑" panose="020B0503020204020204" pitchFamily="34" charset="-122"/>
              </a:rPr>
              <a:t>课时</a:t>
            </a:r>
            <a:r>
              <a:rPr lang="en-US" altLang="zh-CN" sz="1200" kern="0" dirty="0">
                <a:solidFill>
                  <a:schemeClr val="bg1"/>
                </a:solidFill>
                <a:latin typeface="微软雅黑" panose="020B0503020204020204" pitchFamily="34" charset="-122"/>
                <a:ea typeface="微软雅黑" panose="020B0503020204020204" pitchFamily="34" charset="-122"/>
              </a:rPr>
              <a:t>\</a:t>
            </a:r>
            <a:r>
              <a:rPr lang="zh-CN" altLang="en-US" sz="1200" kern="0" dirty="0">
                <a:solidFill>
                  <a:schemeClr val="bg1"/>
                </a:solidFill>
                <a:latin typeface="微软雅黑" panose="020B0503020204020204" pitchFamily="34" charset="-122"/>
                <a:ea typeface="微软雅黑" panose="020B0503020204020204" pitchFamily="34" charset="-122"/>
              </a:rPr>
              <a:t>科</a:t>
            </a:r>
            <a:endParaRPr lang="en-US" altLang="zh-CN" sz="1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endParaRPr lang="en-US" altLang="zh-CN" sz="14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endParaRPr lang="en-US" altLang="zh-CN" sz="14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en-US" altLang="zh-CN" sz="1200" dirty="0">
                <a:solidFill>
                  <a:srgbClr val="C35954"/>
                </a:solidFill>
                <a:latin typeface="Calibri" panose="020F0502020204030204" pitchFamily="34" charset="0"/>
                <a:ea typeface="Tahoma" pitchFamily="34" charset="0"/>
                <a:cs typeface="Tahoma" pitchFamily="34" charset="0"/>
              </a:rPr>
              <a:t> </a:t>
            </a:r>
            <a:endParaRPr lang="en-US" altLang="zh-CN" sz="1400" b="0" kern="0" dirty="0">
              <a:solidFill>
                <a:prstClr val="black"/>
              </a:solidFill>
              <a:latin typeface="微软雅黑" panose="020B0503020204020204" pitchFamily="34" charset="-122"/>
              <a:ea typeface="微软雅黑" panose="020B0503020204020204" pitchFamily="34" charset="-122"/>
            </a:endParaRPr>
          </a:p>
        </p:txBody>
      </p:sp>
      <p:sp>
        <p:nvSpPr>
          <p:cNvPr id="38" name="矩形 37"/>
          <p:cNvSpPr/>
          <p:nvPr/>
        </p:nvSpPr>
        <p:spPr>
          <a:xfrm>
            <a:off x="5929462" y="2127326"/>
            <a:ext cx="1739102" cy="1884584"/>
          </a:xfrm>
          <a:prstGeom prst="rect">
            <a:avLst/>
          </a:prstGeom>
          <a:solidFill>
            <a:schemeClr val="accent2">
              <a:lumMod val="75000"/>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9" name="任意多边形 41"/>
          <p:cNvSpPr/>
          <p:nvPr>
            <p:custDataLst>
              <p:tags r:id="rId2"/>
            </p:custDataLst>
          </p:nvPr>
        </p:nvSpPr>
        <p:spPr>
          <a:xfrm>
            <a:off x="5903457" y="1851670"/>
            <a:ext cx="2224554" cy="2046971"/>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noFill/>
          <a:ln w="12700" cap="flat" cmpd="sng" algn="ctr">
            <a:noFill/>
            <a:prstDash val="solid"/>
            <a:miter lim="800000"/>
          </a:ln>
          <a:effectLst/>
        </p:spPr>
        <p:txBody>
          <a:bodyPr lIns="252000" tIns="36000" rIns="36000" bIns="36000" anchor="b">
            <a:noAutofit/>
          </a:bodyPr>
          <a:lstStyle/>
          <a:p>
            <a:pPr marL="0" lvl="1" fontAlgn="auto">
              <a:lnSpc>
                <a:spcPct val="150000"/>
              </a:lnSpc>
              <a:spcBef>
                <a:spcPts val="0"/>
              </a:spcBef>
              <a:spcAft>
                <a:spcPts val="0"/>
              </a:spcAft>
            </a:pPr>
            <a:r>
              <a:rPr lang="zh-CN" altLang="en-US" sz="2200" kern="0" dirty="0">
                <a:solidFill>
                  <a:schemeClr val="bg1"/>
                </a:solidFill>
                <a:latin typeface="微软雅黑" panose="020B0503020204020204" pitchFamily="34" charset="-122"/>
                <a:ea typeface="微软雅黑" panose="020B0503020204020204" pitchFamily="34" charset="-122"/>
              </a:rPr>
              <a:t>选科信息</a:t>
            </a:r>
            <a:endParaRPr lang="en-US" altLang="zh-CN" sz="220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单科排名：物、化</a:t>
            </a:r>
            <a:endParaRPr lang="en-US" altLang="zh-CN" sz="1200" b="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物化</a:t>
            </a:r>
            <a:r>
              <a:rPr lang="zh-CN" altLang="en-US" sz="1200" kern="0" dirty="0">
                <a:solidFill>
                  <a:schemeClr val="bg1"/>
                </a:solidFill>
                <a:latin typeface="微软雅黑" panose="020B0503020204020204" pitchFamily="34" charset="-122"/>
                <a:ea typeface="微软雅黑" panose="020B0503020204020204" pitchFamily="34" charset="-122"/>
              </a:rPr>
              <a:t>两学科</a:t>
            </a:r>
            <a:r>
              <a:rPr lang="zh-CN" altLang="en-US" sz="1200" b="0" kern="0" dirty="0">
                <a:solidFill>
                  <a:schemeClr val="bg1"/>
                </a:solidFill>
                <a:latin typeface="微软雅黑" panose="020B0503020204020204" pitchFamily="34" charset="-122"/>
                <a:ea typeface="微软雅黑" panose="020B0503020204020204" pitchFamily="34" charset="-122"/>
              </a:rPr>
              <a:t>选择人</a:t>
            </a:r>
            <a:endParaRPr lang="en-US" altLang="zh-CN" sz="1200" b="0" kern="0" dirty="0">
              <a:solidFill>
                <a:schemeClr val="bg1"/>
              </a:solidFill>
              <a:latin typeface="微软雅黑" panose="020B0503020204020204" pitchFamily="34" charset="-122"/>
              <a:ea typeface="微软雅黑" panose="020B0503020204020204" pitchFamily="34" charset="-122"/>
            </a:endParaRPr>
          </a:p>
          <a:p>
            <a:pPr marL="0" lvl="1" fontAlgn="auto">
              <a:lnSpc>
                <a:spcPct val="150000"/>
              </a:lnSpc>
              <a:spcBef>
                <a:spcPts val="0"/>
              </a:spcBef>
              <a:spcAft>
                <a:spcPts val="0"/>
              </a:spcAft>
            </a:pPr>
            <a:r>
              <a:rPr lang="zh-CN" altLang="en-US" sz="1200" b="0" kern="0" dirty="0">
                <a:solidFill>
                  <a:schemeClr val="bg1"/>
                </a:solidFill>
                <a:latin typeface="微软雅黑" panose="020B0503020204020204" pitchFamily="34" charset="-122"/>
                <a:ea typeface="微软雅黑" panose="020B0503020204020204" pitchFamily="34" charset="-122"/>
              </a:rPr>
              <a:t>数为</a:t>
            </a:r>
            <a:r>
              <a:rPr lang="en-US" altLang="zh-CN" sz="1200" b="0" kern="0" dirty="0">
                <a:solidFill>
                  <a:schemeClr val="bg1"/>
                </a:solidFill>
                <a:latin typeface="微软雅黑" panose="020B0503020204020204" pitchFamily="34" charset="-122"/>
                <a:ea typeface="微软雅黑" panose="020B0503020204020204" pitchFamily="34" charset="-122"/>
              </a:rPr>
              <a:t>59.2%</a:t>
            </a:r>
          </a:p>
          <a:p>
            <a:pPr marL="0" lvl="1" fontAlgn="auto">
              <a:lnSpc>
                <a:spcPct val="150000"/>
              </a:lnSpc>
              <a:spcBef>
                <a:spcPts val="0"/>
              </a:spcBef>
              <a:spcAft>
                <a:spcPts val="0"/>
              </a:spcAft>
            </a:pPr>
            <a:r>
              <a:rPr lang="en-US" altLang="zh-CN" sz="1400" b="0" kern="0" dirty="0">
                <a:solidFill>
                  <a:schemeClr val="bg1"/>
                </a:solidFill>
                <a:latin typeface="微软雅黑" panose="020B0503020204020204" pitchFamily="34" charset="-122"/>
                <a:ea typeface="微软雅黑" panose="020B0503020204020204" pitchFamily="34" charset="-122"/>
              </a:rPr>
              <a:t>                 </a:t>
            </a:r>
            <a:endParaRPr lang="en-US" altLang="zh-CN" sz="1400" b="0" kern="0"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3425278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3"/>
          <p:cNvSpPr>
            <a:spLocks/>
          </p:cNvSpPr>
          <p:nvPr/>
        </p:nvSpPr>
        <p:spPr bwMode="auto">
          <a:xfrm flipH="1">
            <a:off x="2888401" y="3795886"/>
            <a:ext cx="1992396" cy="374556"/>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6" name="矩形 5"/>
          <p:cNvSpPr>
            <a:spLocks/>
          </p:cNvSpPr>
          <p:nvPr/>
        </p:nvSpPr>
        <p:spPr>
          <a:xfrm>
            <a:off x="2874213" y="3844664"/>
            <a:ext cx="1763824" cy="276999"/>
          </a:xfrm>
          <a:prstGeom prst="rect">
            <a:avLst/>
          </a:prstGeom>
        </p:spPr>
        <p:txBody>
          <a:bodyPr wrap="square">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志愿相同学生形成统一班级</a:t>
            </a:r>
          </a:p>
        </p:txBody>
      </p:sp>
      <p:sp>
        <p:nvSpPr>
          <p:cNvPr id="10" name="任意多边形 33"/>
          <p:cNvSpPr>
            <a:spLocks/>
          </p:cNvSpPr>
          <p:nvPr/>
        </p:nvSpPr>
        <p:spPr bwMode="auto">
          <a:xfrm flipH="1">
            <a:off x="2889658" y="4279512"/>
            <a:ext cx="2020773" cy="352086"/>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12" name="矩形 11"/>
          <p:cNvSpPr>
            <a:spLocks/>
          </p:cNvSpPr>
          <p:nvPr/>
        </p:nvSpPr>
        <p:spPr>
          <a:xfrm>
            <a:off x="2888401" y="4319980"/>
            <a:ext cx="1763824" cy="276999"/>
          </a:xfrm>
          <a:prstGeom prst="rect">
            <a:avLst/>
          </a:prstGeom>
        </p:spPr>
        <p:txBody>
          <a:bodyPr wrap="square">
            <a:spAutoFit/>
          </a:bodyPr>
          <a:lstStyle/>
          <a:p>
            <a:pPr>
              <a:lnSpc>
                <a:spcPct val="120000"/>
              </a:lnSpc>
            </a:pPr>
            <a:r>
              <a:rPr lang="zh-CN" altLang="en-US" sz="1000" dirty="0">
                <a:solidFill>
                  <a:schemeClr val="bg1"/>
                </a:solidFill>
                <a:latin typeface="微软雅黑" pitchFamily="34" charset="-122"/>
                <a:ea typeface="微软雅黑" pitchFamily="34" charset="-122"/>
              </a:rPr>
              <a:t>成绩从高到底进行班级组成</a:t>
            </a:r>
          </a:p>
        </p:txBody>
      </p:sp>
      <p:sp>
        <p:nvSpPr>
          <p:cNvPr id="13" name="矩形 12"/>
          <p:cNvSpPr/>
          <p:nvPr/>
        </p:nvSpPr>
        <p:spPr>
          <a:xfrm>
            <a:off x="2802205" y="3695459"/>
            <a:ext cx="4350495" cy="103653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48"/>
          <p:cNvSpPr>
            <a:spLocks noChangeArrowheads="1"/>
          </p:cNvSpPr>
          <p:nvPr/>
        </p:nvSpPr>
        <p:spPr bwMode="auto">
          <a:xfrm>
            <a:off x="1505078" y="4026244"/>
            <a:ext cx="14027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b="1" dirty="0">
                <a:solidFill>
                  <a:srgbClr val="00B0F0"/>
                </a:solidFill>
                <a:latin typeface="微软雅黑" pitchFamily="34" charset="-122"/>
                <a:ea typeface="微软雅黑" pitchFamily="34" charset="-122"/>
                <a:sym typeface="微软雅黑" pitchFamily="34" charset="-122"/>
              </a:rPr>
              <a:t>学生分班</a:t>
            </a:r>
          </a:p>
        </p:txBody>
      </p:sp>
      <p:sp>
        <p:nvSpPr>
          <p:cNvPr id="39" name="文本框 38"/>
          <p:cNvSpPr txBox="1"/>
          <p:nvPr/>
        </p:nvSpPr>
        <p:spPr>
          <a:xfrm>
            <a:off x="303291" y="167488"/>
            <a:ext cx="5169267" cy="830997"/>
          </a:xfrm>
          <a:prstGeom prst="rect">
            <a:avLst/>
          </a:prstGeom>
          <a:noFill/>
        </p:spPr>
        <p:txBody>
          <a:bodyPr wrap="square" rtlCol="0">
            <a:spAutoFit/>
          </a:bodyPr>
          <a:lstStyle/>
          <a:p>
            <a:r>
              <a:rPr lang="zh-CN" altLang="en-US" sz="2400" b="1" dirty="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a:solidFill>
                  <a:srgbClr val="00B0F0"/>
                </a:solidFill>
                <a:latin typeface="微软雅黑" panose="020B0503020204020204" pitchFamily="34" charset="-122"/>
                <a:ea typeface="微软雅黑" panose="020B0503020204020204" pitchFamily="34" charset="-122"/>
                <a:cs typeface="+mj-cs"/>
              </a:rPr>
              <a:t>——</a:t>
            </a:r>
            <a:r>
              <a:rPr lang="zh-CN" altLang="en-US" sz="2400" b="1" dirty="0">
                <a:solidFill>
                  <a:srgbClr val="00B0F0"/>
                </a:solidFill>
                <a:latin typeface="微软雅黑" panose="020B0503020204020204" pitchFamily="34" charset="-122"/>
                <a:ea typeface="微软雅黑" panose="020B0503020204020204" pitchFamily="34" charset="-122"/>
                <a:cs typeface="+mj-cs"/>
              </a:rPr>
              <a:t>人大附中</a:t>
            </a:r>
            <a:endParaRPr lang="en-US" altLang="zh-CN" sz="2400" b="1" dirty="0">
              <a:solidFill>
                <a:srgbClr val="00B0F0"/>
              </a:solidFill>
              <a:latin typeface="微软雅黑" panose="020B0503020204020204" pitchFamily="34" charset="-122"/>
              <a:ea typeface="微软雅黑" panose="020B0503020204020204" pitchFamily="34" charset="-122"/>
              <a:cs typeface="+mj-cs"/>
            </a:endParaRPr>
          </a:p>
          <a:p>
            <a:r>
              <a:rPr lang="en-US" altLang="zh-CN" sz="2400" b="1" dirty="0">
                <a:solidFill>
                  <a:srgbClr val="00B0F0"/>
                </a:solidFill>
                <a:latin typeface="微软雅黑" panose="020B0503020204020204" pitchFamily="34" charset="-122"/>
                <a:ea typeface="微软雅黑" panose="020B0503020204020204" pitchFamily="34" charset="-122"/>
                <a:cs typeface="+mj-cs"/>
              </a:rPr>
              <a:t>&gt;&gt;</a:t>
            </a:r>
            <a:r>
              <a:rPr lang="zh-CN" altLang="en-US" sz="2400" b="1" dirty="0">
                <a:solidFill>
                  <a:srgbClr val="00B0F0"/>
                </a:solidFill>
                <a:latin typeface="微软雅黑" panose="020B0503020204020204" pitchFamily="34" charset="-122"/>
                <a:ea typeface="微软雅黑" panose="020B0503020204020204" pitchFamily="34" charset="-122"/>
                <a:cs typeface="+mj-cs"/>
              </a:rPr>
              <a:t>方案制定</a:t>
            </a:r>
          </a:p>
        </p:txBody>
      </p:sp>
      <p:cxnSp>
        <p:nvCxnSpPr>
          <p:cNvPr id="40" name="直线箭头连接符 67"/>
          <p:cNvCxnSpPr/>
          <p:nvPr/>
        </p:nvCxnSpPr>
        <p:spPr>
          <a:xfrm>
            <a:off x="5079476" y="3992554"/>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41" name="文本框 40"/>
          <p:cNvSpPr txBox="1"/>
          <p:nvPr/>
        </p:nvSpPr>
        <p:spPr>
          <a:xfrm>
            <a:off x="5689979" y="3844664"/>
            <a:ext cx="1272557" cy="276999"/>
          </a:xfrm>
          <a:prstGeom prst="rect">
            <a:avLst/>
          </a:prstGeom>
          <a:noFill/>
        </p:spPr>
        <p:txBody>
          <a:bodyPr wrap="square" rtlCol="0">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尽量减少走班人数</a:t>
            </a:r>
          </a:p>
        </p:txBody>
      </p:sp>
      <p:cxnSp>
        <p:nvCxnSpPr>
          <p:cNvPr id="42" name="直线箭头连接符 67"/>
          <p:cNvCxnSpPr/>
          <p:nvPr/>
        </p:nvCxnSpPr>
        <p:spPr>
          <a:xfrm>
            <a:off x="5079475" y="4455555"/>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45" name="文本框 44"/>
          <p:cNvSpPr txBox="1"/>
          <p:nvPr/>
        </p:nvSpPr>
        <p:spPr>
          <a:xfrm>
            <a:off x="5634488" y="4319980"/>
            <a:ext cx="1336068" cy="276999"/>
          </a:xfrm>
          <a:prstGeom prst="rect">
            <a:avLst/>
          </a:prstGeom>
          <a:noFill/>
        </p:spPr>
        <p:txBody>
          <a:bodyPr wrap="square" rtlCol="0">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有利于学生分类培养</a:t>
            </a:r>
          </a:p>
        </p:txBody>
      </p:sp>
      <p:sp>
        <p:nvSpPr>
          <p:cNvPr id="57" name="任意多边形 33"/>
          <p:cNvSpPr>
            <a:spLocks/>
          </p:cNvSpPr>
          <p:nvPr/>
        </p:nvSpPr>
        <p:spPr bwMode="auto">
          <a:xfrm flipH="1">
            <a:off x="2902591" y="1563638"/>
            <a:ext cx="2017862" cy="357927"/>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58" name="矩形 57"/>
          <p:cNvSpPr>
            <a:spLocks/>
          </p:cNvSpPr>
          <p:nvPr/>
        </p:nvSpPr>
        <p:spPr>
          <a:xfrm>
            <a:off x="2913471" y="1625925"/>
            <a:ext cx="1763824" cy="276999"/>
          </a:xfrm>
          <a:prstGeom prst="rect">
            <a:avLst/>
          </a:prstGeom>
        </p:spPr>
        <p:txBody>
          <a:bodyPr wrap="square">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物理、化学分为三层</a:t>
            </a:r>
          </a:p>
        </p:txBody>
      </p:sp>
      <p:sp>
        <p:nvSpPr>
          <p:cNvPr id="63" name="矩形 62"/>
          <p:cNvSpPr/>
          <p:nvPr/>
        </p:nvSpPr>
        <p:spPr>
          <a:xfrm>
            <a:off x="2794207" y="1460660"/>
            <a:ext cx="4358494" cy="134906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48"/>
          <p:cNvSpPr>
            <a:spLocks noChangeArrowheads="1"/>
          </p:cNvSpPr>
          <p:nvPr/>
        </p:nvSpPr>
        <p:spPr bwMode="auto">
          <a:xfrm>
            <a:off x="1240560" y="1797074"/>
            <a:ext cx="16990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b="1" dirty="0">
                <a:solidFill>
                  <a:srgbClr val="00B0F0"/>
                </a:solidFill>
                <a:latin typeface="微软雅黑" pitchFamily="34" charset="-122"/>
                <a:ea typeface="微软雅黑" pitchFamily="34" charset="-122"/>
                <a:sym typeface="微软雅黑" pitchFamily="34" charset="-122"/>
              </a:rPr>
              <a:t>课程分类分层</a:t>
            </a:r>
          </a:p>
        </p:txBody>
      </p:sp>
      <p:cxnSp>
        <p:nvCxnSpPr>
          <p:cNvPr id="65" name="直线箭头连接符 67"/>
          <p:cNvCxnSpPr/>
          <p:nvPr/>
        </p:nvCxnSpPr>
        <p:spPr>
          <a:xfrm>
            <a:off x="5079478" y="1707654"/>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66" name="文本框 65"/>
          <p:cNvSpPr txBox="1"/>
          <p:nvPr/>
        </p:nvSpPr>
        <p:spPr>
          <a:xfrm>
            <a:off x="5681932" y="1600808"/>
            <a:ext cx="1241180" cy="261354"/>
          </a:xfrm>
          <a:prstGeom prst="rect">
            <a:avLst/>
          </a:prstGeom>
          <a:noFill/>
        </p:spPr>
        <p:txBody>
          <a:bodyPr wrap="square" rtlCol="0">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优势学科重点培养</a:t>
            </a:r>
          </a:p>
        </p:txBody>
      </p:sp>
      <p:sp>
        <p:nvSpPr>
          <p:cNvPr id="69" name="任意多边形 33"/>
          <p:cNvSpPr>
            <a:spLocks/>
          </p:cNvSpPr>
          <p:nvPr/>
        </p:nvSpPr>
        <p:spPr bwMode="auto">
          <a:xfrm flipH="1">
            <a:off x="2902591" y="1967156"/>
            <a:ext cx="2017862" cy="316562"/>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70" name="矩形 69"/>
          <p:cNvSpPr>
            <a:spLocks/>
          </p:cNvSpPr>
          <p:nvPr/>
        </p:nvSpPr>
        <p:spPr>
          <a:xfrm>
            <a:off x="2902591" y="2006718"/>
            <a:ext cx="2089870" cy="276999"/>
          </a:xfrm>
          <a:prstGeom prst="rect">
            <a:avLst/>
          </a:prstGeom>
        </p:spPr>
        <p:txBody>
          <a:bodyPr wrap="square">
            <a:spAutoFit/>
          </a:bodyPr>
          <a:lstStyle/>
          <a:p>
            <a:pPr>
              <a:lnSpc>
                <a:spcPct val="120000"/>
              </a:lnSpc>
            </a:pPr>
            <a:r>
              <a:rPr lang="zh-CN" altLang="en-US" sz="1000" dirty="0">
                <a:solidFill>
                  <a:schemeClr val="bg1"/>
                </a:solidFill>
                <a:latin typeface="微软雅黑" pitchFamily="34" charset="-122"/>
                <a:ea typeface="微软雅黑" pitchFamily="34" charset="-122"/>
              </a:rPr>
              <a:t>地理，政治，历史，生物为两层</a:t>
            </a:r>
          </a:p>
        </p:txBody>
      </p:sp>
      <p:cxnSp>
        <p:nvCxnSpPr>
          <p:cNvPr id="71" name="直线箭头连接符 67"/>
          <p:cNvCxnSpPr/>
          <p:nvPr/>
        </p:nvCxnSpPr>
        <p:spPr>
          <a:xfrm>
            <a:off x="5076056" y="2105711"/>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2" name="文本框 71"/>
          <p:cNvSpPr txBox="1"/>
          <p:nvPr/>
        </p:nvSpPr>
        <p:spPr>
          <a:xfrm>
            <a:off x="5741203" y="1971665"/>
            <a:ext cx="1336068" cy="276999"/>
          </a:xfrm>
          <a:prstGeom prst="rect">
            <a:avLst/>
          </a:prstGeom>
          <a:noFill/>
        </p:spPr>
        <p:txBody>
          <a:bodyPr wrap="square" rtlCol="0">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选考、学考</a:t>
            </a:r>
          </a:p>
        </p:txBody>
      </p:sp>
      <p:sp>
        <p:nvSpPr>
          <p:cNvPr id="73" name="任意多边形 33"/>
          <p:cNvSpPr>
            <a:spLocks/>
          </p:cNvSpPr>
          <p:nvPr/>
        </p:nvSpPr>
        <p:spPr bwMode="auto">
          <a:xfrm flipH="1">
            <a:off x="2902591" y="3011627"/>
            <a:ext cx="1992396" cy="482256"/>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74" name="矩形 73"/>
          <p:cNvSpPr>
            <a:spLocks/>
          </p:cNvSpPr>
          <p:nvPr/>
        </p:nvSpPr>
        <p:spPr>
          <a:xfrm>
            <a:off x="2904229" y="3031685"/>
            <a:ext cx="1992396" cy="461665"/>
          </a:xfrm>
          <a:prstGeom prst="rect">
            <a:avLst/>
          </a:prstGeom>
        </p:spPr>
        <p:txBody>
          <a:bodyPr wrap="square">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前</a:t>
            </a:r>
            <a:r>
              <a:rPr lang="en-US" altLang="zh-CN" sz="1000" dirty="0">
                <a:solidFill>
                  <a:schemeClr val="bg1"/>
                </a:solidFill>
                <a:latin typeface="微软雅黑" panose="020B0503020204020204" pitchFamily="34" charset="-122"/>
                <a:ea typeface="微软雅黑" panose="020B0503020204020204" pitchFamily="34" charset="-122"/>
              </a:rPr>
              <a:t>12</a:t>
            </a:r>
            <a:r>
              <a:rPr lang="zh-CN" altLang="en-US" sz="1000" dirty="0">
                <a:solidFill>
                  <a:schemeClr val="bg1"/>
                </a:solidFill>
                <a:latin typeface="微软雅黑" panose="020B0503020204020204" pitchFamily="34" charset="-122"/>
                <a:ea typeface="微软雅黑" panose="020B0503020204020204" pitchFamily="34" charset="-122"/>
              </a:rPr>
              <a:t>个班级普通班一组，后</a:t>
            </a:r>
            <a:r>
              <a:rPr lang="en-US" altLang="zh-CN" sz="1000" dirty="0">
                <a:solidFill>
                  <a:schemeClr val="bg1"/>
                </a:solidFill>
                <a:latin typeface="微软雅黑" panose="020B0503020204020204" pitchFamily="34" charset="-122"/>
                <a:ea typeface="微软雅黑" panose="020B0503020204020204" pitchFamily="34" charset="-122"/>
              </a:rPr>
              <a:t>12</a:t>
            </a:r>
            <a:r>
              <a:rPr lang="zh-CN" altLang="en-US" sz="1000" dirty="0">
                <a:solidFill>
                  <a:schemeClr val="bg1"/>
                </a:solidFill>
                <a:latin typeface="微软雅黑" panose="020B0503020204020204" pitchFamily="34" charset="-122"/>
                <a:ea typeface="微软雅黑" panose="020B0503020204020204" pitchFamily="34" charset="-122"/>
              </a:rPr>
              <a:t>班实验班一组</a:t>
            </a:r>
          </a:p>
        </p:txBody>
      </p:sp>
      <p:sp>
        <p:nvSpPr>
          <p:cNvPr id="75" name="矩形 74"/>
          <p:cNvSpPr/>
          <p:nvPr/>
        </p:nvSpPr>
        <p:spPr>
          <a:xfrm>
            <a:off x="2802205" y="2931790"/>
            <a:ext cx="4350495" cy="671635"/>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48"/>
          <p:cNvSpPr>
            <a:spLocks noChangeArrowheads="1"/>
          </p:cNvSpPr>
          <p:nvPr/>
        </p:nvSpPr>
        <p:spPr bwMode="auto">
          <a:xfrm>
            <a:off x="1499791" y="3071265"/>
            <a:ext cx="14880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b="1" dirty="0">
                <a:solidFill>
                  <a:srgbClr val="00B0F0"/>
                </a:solidFill>
                <a:latin typeface="微软雅黑" pitchFamily="34" charset="-122"/>
                <a:ea typeface="微软雅黑" pitchFamily="34" charset="-122"/>
                <a:sym typeface="微软雅黑" pitchFamily="34" charset="-122"/>
              </a:rPr>
              <a:t>班级分组</a:t>
            </a:r>
          </a:p>
        </p:txBody>
      </p:sp>
      <p:cxnSp>
        <p:nvCxnSpPr>
          <p:cNvPr id="77" name="直线箭头连接符 67"/>
          <p:cNvCxnSpPr/>
          <p:nvPr/>
        </p:nvCxnSpPr>
        <p:spPr>
          <a:xfrm>
            <a:off x="5079477" y="3262517"/>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8" name="文本框 77"/>
          <p:cNvSpPr txBox="1"/>
          <p:nvPr/>
        </p:nvSpPr>
        <p:spPr>
          <a:xfrm>
            <a:off x="5686765" y="3136821"/>
            <a:ext cx="1356565" cy="276999"/>
          </a:xfrm>
          <a:prstGeom prst="rect">
            <a:avLst/>
          </a:prstGeom>
          <a:noFill/>
        </p:spPr>
        <p:txBody>
          <a:bodyPr wrap="square" rtlCol="0">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合理安排教育资源</a:t>
            </a:r>
          </a:p>
        </p:txBody>
      </p:sp>
      <p:sp>
        <p:nvSpPr>
          <p:cNvPr id="29" name="任意多边形 33"/>
          <p:cNvSpPr>
            <a:spLocks/>
          </p:cNvSpPr>
          <p:nvPr/>
        </p:nvSpPr>
        <p:spPr bwMode="auto">
          <a:xfrm flipH="1">
            <a:off x="2892569" y="2355726"/>
            <a:ext cx="2017862" cy="369073"/>
          </a:xfrm>
          <a:custGeom>
            <a:avLst/>
            <a:gdLst>
              <a:gd name="T0" fmla="*/ 462757 w 4736306"/>
              <a:gd name="T1" fmla="*/ 0 h 925514"/>
              <a:gd name="T2" fmla="*/ 519906 w 4736306"/>
              <a:gd name="T3" fmla="*/ 5761 h 925514"/>
              <a:gd name="T4" fmla="*/ 519906 w 4736306"/>
              <a:gd name="T5" fmla="*/ 0 h 925514"/>
              <a:gd name="T6" fmla="*/ 4736306 w 4736306"/>
              <a:gd name="T7" fmla="*/ 0 h 925514"/>
              <a:gd name="T8" fmla="*/ 4736306 w 4736306"/>
              <a:gd name="T9" fmla="*/ 925514 h 925514"/>
              <a:gd name="T10" fmla="*/ 519906 w 4736306"/>
              <a:gd name="T11" fmla="*/ 925514 h 925514"/>
              <a:gd name="T12" fmla="*/ 519906 w 4736306"/>
              <a:gd name="T13" fmla="*/ 919753 h 925514"/>
              <a:gd name="T14" fmla="*/ 462757 w 4736306"/>
              <a:gd name="T15" fmla="*/ 925514 h 925514"/>
              <a:gd name="T16" fmla="*/ 0 w 4736306"/>
              <a:gd name="T17" fmla="*/ 462757 h 925514"/>
              <a:gd name="T18" fmla="*/ 462757 w 4736306"/>
              <a:gd name="T19" fmla="*/ 0 h 925514"/>
              <a:gd name="T20" fmla="*/ 0 w 4736306"/>
              <a:gd name="T21" fmla="*/ 0 h 925514"/>
              <a:gd name="T22" fmla="*/ 4736306 w 4736306"/>
              <a:gd name="T23" fmla="*/ 925514 h 92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00B0F0"/>
          </a:solidFill>
          <a:ln>
            <a:noFill/>
          </a:ln>
        </p:spPr>
        <p:txBody>
          <a:bodyPr anchor="ctr"/>
          <a:lstStyle/>
          <a:p>
            <a:endParaRPr lang="zh-CN" altLang="en-US"/>
          </a:p>
        </p:txBody>
      </p:sp>
      <p:sp>
        <p:nvSpPr>
          <p:cNvPr id="30" name="矩形 29"/>
          <p:cNvSpPr>
            <a:spLocks/>
          </p:cNvSpPr>
          <p:nvPr/>
        </p:nvSpPr>
        <p:spPr>
          <a:xfrm>
            <a:off x="2918035" y="2407889"/>
            <a:ext cx="1763824" cy="276999"/>
          </a:xfrm>
          <a:prstGeom prst="rect">
            <a:avLst/>
          </a:prstGeom>
        </p:spPr>
        <p:txBody>
          <a:bodyPr wrap="square">
            <a:spAutoFit/>
          </a:bodyPr>
          <a:lstStyle/>
          <a:p>
            <a:pPr>
              <a:lnSpc>
                <a:spcPct val="120000"/>
              </a:lnSpc>
            </a:pPr>
            <a:r>
              <a:rPr lang="zh-CN" altLang="en-US" sz="1000" dirty="0">
                <a:solidFill>
                  <a:schemeClr val="bg1"/>
                </a:solidFill>
                <a:latin typeface="微软雅黑" panose="020B0503020204020204" pitchFamily="34" charset="-122"/>
                <a:ea typeface="微软雅黑" panose="020B0503020204020204" pitchFamily="34" charset="-122"/>
              </a:rPr>
              <a:t>语文、数学、英语分为三层</a:t>
            </a:r>
          </a:p>
        </p:txBody>
      </p:sp>
      <p:cxnSp>
        <p:nvCxnSpPr>
          <p:cNvPr id="31" name="直线箭头连接符 67"/>
          <p:cNvCxnSpPr/>
          <p:nvPr/>
        </p:nvCxnSpPr>
        <p:spPr>
          <a:xfrm>
            <a:off x="5091065" y="2561780"/>
            <a:ext cx="489047" cy="0"/>
          </a:xfrm>
          <a:prstGeom prst="straightConnector1">
            <a:avLst/>
          </a:prstGeom>
          <a:ln w="5715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32" name="文本框 31"/>
          <p:cNvSpPr txBox="1"/>
          <p:nvPr/>
        </p:nvSpPr>
        <p:spPr>
          <a:xfrm>
            <a:off x="5756212" y="2427734"/>
            <a:ext cx="1336068" cy="261354"/>
          </a:xfrm>
          <a:prstGeom prst="rect">
            <a:avLst/>
          </a:prstGeom>
          <a:noFill/>
        </p:spPr>
        <p:txBody>
          <a:bodyPr wrap="square" rtlCol="0">
            <a:spAutoFit/>
          </a:bodyPr>
          <a:lstStyle/>
          <a:p>
            <a:pPr>
              <a:lnSpc>
                <a:spcPct val="120000"/>
              </a:lnSpc>
            </a:pPr>
            <a:r>
              <a:rPr lang="en-US" altLang="zh-CN" sz="1000" dirty="0">
                <a:solidFill>
                  <a:schemeClr val="bg1"/>
                </a:solidFill>
                <a:latin typeface="微软雅黑" panose="020B0503020204020204" pitchFamily="34" charset="-122"/>
                <a:ea typeface="微软雅黑" panose="020B0503020204020204" pitchFamily="34" charset="-122"/>
              </a:rPr>
              <a:t>A</a:t>
            </a:r>
            <a:r>
              <a:rPr lang="zh-CN" altLang="en-US" sz="1000" dirty="0">
                <a:solidFill>
                  <a:schemeClr val="bg1"/>
                </a:solidFill>
                <a:latin typeface="微软雅黑" panose="020B0503020204020204" pitchFamily="34" charset="-122"/>
                <a:ea typeface="微软雅黑" panose="020B0503020204020204" pitchFamily="34" charset="-122"/>
              </a:rPr>
              <a:t>、</a:t>
            </a:r>
            <a:r>
              <a:rPr lang="en-US" altLang="zh-CN" sz="1000" dirty="0">
                <a:solidFill>
                  <a:schemeClr val="bg1"/>
                </a:solidFill>
                <a:latin typeface="微软雅黑" panose="020B0503020204020204" pitchFamily="34" charset="-122"/>
                <a:ea typeface="微软雅黑" panose="020B0503020204020204" pitchFamily="34" charset="-122"/>
              </a:rPr>
              <a:t>B</a:t>
            </a:r>
            <a:r>
              <a:rPr lang="zh-CN" altLang="en-US" sz="1000" dirty="0">
                <a:solidFill>
                  <a:schemeClr val="bg1"/>
                </a:solidFill>
                <a:latin typeface="微软雅黑" panose="020B0503020204020204" pitchFamily="34" charset="-122"/>
                <a:ea typeface="微软雅黑" panose="020B0503020204020204" pitchFamily="34" charset="-122"/>
              </a:rPr>
              <a:t>、</a:t>
            </a:r>
            <a:r>
              <a:rPr lang="en-US" altLang="zh-CN" sz="1000" dirty="0">
                <a:solidFill>
                  <a:schemeClr val="bg1"/>
                </a:solidFill>
                <a:latin typeface="微软雅黑" panose="020B0503020204020204" pitchFamily="34" charset="-122"/>
                <a:ea typeface="微软雅黑" panose="020B0503020204020204" pitchFamily="34" charset="-122"/>
              </a:rPr>
              <a:t>C</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64701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down)">
                                      <p:cBhvr>
                                        <p:cTn id="25" dur="500"/>
                                        <p:tgtEl>
                                          <p:spTgt spid="40"/>
                                        </p:tgtEl>
                                      </p:cBhvr>
                                    </p:animEffect>
                                  </p:childTnLst>
                                </p:cTn>
                              </p:par>
                              <p:par>
                                <p:cTn id="26" presetID="22" presetClass="entr" presetSubtype="4"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wipe(down)">
                                      <p:cBhvr>
                                        <p:cTn id="33" dur="500"/>
                                        <p:tgtEl>
                                          <p:spTgt spid="5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wipe(down)">
                                      <p:cBhvr>
                                        <p:cTn id="36" dur="500"/>
                                        <p:tgtEl>
                                          <p:spTgt spid="5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animEffect transition="in" filter="wipe(down)">
                                      <p:cBhvr>
                                        <p:cTn id="39" dur="500"/>
                                        <p:tgtEl>
                                          <p:spTgt spid="6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wipe(down)">
                                      <p:cBhvr>
                                        <p:cTn id="42" dur="500"/>
                                        <p:tgtEl>
                                          <p:spTgt spid="64"/>
                                        </p:tgtEl>
                                      </p:cBhvr>
                                    </p:animEffect>
                                  </p:childTnLst>
                                </p:cTn>
                              </p:par>
                              <p:par>
                                <p:cTn id="43" presetID="22" presetClass="entr" presetSubtype="4" fill="hold" nodeType="withEffect">
                                  <p:stCondLst>
                                    <p:cond delay="0"/>
                                  </p:stCondLst>
                                  <p:childTnLst>
                                    <p:set>
                                      <p:cBhvr>
                                        <p:cTn id="44" dur="1" fill="hold">
                                          <p:stCondLst>
                                            <p:cond delay="0"/>
                                          </p:stCondLst>
                                        </p:cTn>
                                        <p:tgtEl>
                                          <p:spTgt spid="65"/>
                                        </p:tgtEl>
                                        <p:attrNameLst>
                                          <p:attrName>style.visibility</p:attrName>
                                        </p:attrNameLst>
                                      </p:cBhvr>
                                      <p:to>
                                        <p:strVal val="visible"/>
                                      </p:to>
                                    </p:set>
                                    <p:animEffect transition="in" filter="wipe(down)">
                                      <p:cBhvr>
                                        <p:cTn id="45" dur="500"/>
                                        <p:tgtEl>
                                          <p:spTgt spid="65"/>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wipe(down)">
                                      <p:cBhvr>
                                        <p:cTn id="48" dur="500"/>
                                        <p:tgtEl>
                                          <p:spTgt spid="69"/>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wipe(down)">
                                      <p:cBhvr>
                                        <p:cTn id="51" dur="500"/>
                                        <p:tgtEl>
                                          <p:spTgt spid="70"/>
                                        </p:tgtEl>
                                      </p:cBhvr>
                                    </p:animEffect>
                                  </p:childTnLst>
                                </p:cTn>
                              </p:par>
                              <p:par>
                                <p:cTn id="52" presetID="22" presetClass="entr" presetSubtype="4" fill="hold"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down)">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73"/>
                                        </p:tgtEl>
                                        <p:attrNameLst>
                                          <p:attrName>style.visibility</p:attrName>
                                        </p:attrNameLst>
                                      </p:cBhvr>
                                      <p:to>
                                        <p:strVal val="visible"/>
                                      </p:to>
                                    </p:set>
                                    <p:animEffect transition="in" filter="wipe(down)">
                                      <p:cBhvr>
                                        <p:cTn id="59" dur="500"/>
                                        <p:tgtEl>
                                          <p:spTgt spid="73"/>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wipe(down)">
                                      <p:cBhvr>
                                        <p:cTn id="62" dur="500"/>
                                        <p:tgtEl>
                                          <p:spTgt spid="74"/>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wipe(down)">
                                      <p:cBhvr>
                                        <p:cTn id="65" dur="500"/>
                                        <p:tgtEl>
                                          <p:spTgt spid="7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76"/>
                                        </p:tgtEl>
                                        <p:attrNameLst>
                                          <p:attrName>style.visibility</p:attrName>
                                        </p:attrNameLst>
                                      </p:cBhvr>
                                      <p:to>
                                        <p:strVal val="visible"/>
                                      </p:to>
                                    </p:set>
                                    <p:animEffect transition="in" filter="wipe(down)">
                                      <p:cBhvr>
                                        <p:cTn id="68" dur="500"/>
                                        <p:tgtEl>
                                          <p:spTgt spid="76"/>
                                        </p:tgtEl>
                                      </p:cBhvr>
                                    </p:animEffect>
                                  </p:childTnLst>
                                </p:cTn>
                              </p:par>
                              <p:par>
                                <p:cTn id="69" presetID="22" presetClass="entr" presetSubtype="4" fill="hold" nodeType="withEffect">
                                  <p:stCondLst>
                                    <p:cond delay="0"/>
                                  </p:stCondLst>
                                  <p:childTnLst>
                                    <p:set>
                                      <p:cBhvr>
                                        <p:cTn id="70" dur="1" fill="hold">
                                          <p:stCondLst>
                                            <p:cond delay="0"/>
                                          </p:stCondLst>
                                        </p:cTn>
                                        <p:tgtEl>
                                          <p:spTgt spid="77"/>
                                        </p:tgtEl>
                                        <p:attrNameLst>
                                          <p:attrName>style.visibility</p:attrName>
                                        </p:attrNameLst>
                                      </p:cBhvr>
                                      <p:to>
                                        <p:strVal val="visible"/>
                                      </p:to>
                                    </p:set>
                                    <p:animEffect transition="in" filter="wipe(down)">
                                      <p:cBhvr>
                                        <p:cTn id="71" dur="500"/>
                                        <p:tgtEl>
                                          <p:spTgt spid="7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down)">
                                      <p:cBhvr>
                                        <p:cTn id="76" dur="500"/>
                                        <p:tgtEl>
                                          <p:spTgt spid="29"/>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wipe(down)">
                                      <p:cBhvr>
                                        <p:cTn id="79" dur="500"/>
                                        <p:tgtEl>
                                          <p:spTgt spid="30"/>
                                        </p:tgtEl>
                                      </p:cBhvr>
                                    </p:animEffect>
                                  </p:childTnLst>
                                </p:cTn>
                              </p:par>
                              <p:par>
                                <p:cTn id="80" presetID="22" presetClass="entr" presetSubtype="4" fill="hold"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wipe(down)">
                                      <p:cBhvr>
                                        <p:cTn id="8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0" grpId="0" animBg="1"/>
      <p:bldP spid="12" grpId="0"/>
      <p:bldP spid="13" grpId="0" animBg="1"/>
      <p:bldP spid="14" grpId="0"/>
      <p:bldP spid="57" grpId="0" animBg="1"/>
      <p:bldP spid="58" grpId="0"/>
      <p:bldP spid="63" grpId="0" animBg="1"/>
      <p:bldP spid="64" grpId="0"/>
      <p:bldP spid="69" grpId="0" animBg="1"/>
      <p:bldP spid="70" grpId="0"/>
      <p:bldP spid="73" grpId="0" animBg="1"/>
      <p:bldP spid="74" grpId="0"/>
      <p:bldP spid="75" grpId="0" animBg="1"/>
      <p:bldP spid="76" grpId="0"/>
      <p:bldP spid="29" grpId="0" animBg="1"/>
      <p:bldP spid="3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文本框 38"/>
          <p:cNvSpPr txBox="1"/>
          <p:nvPr/>
        </p:nvSpPr>
        <p:spPr>
          <a:xfrm>
            <a:off x="303291" y="167488"/>
            <a:ext cx="5169267" cy="830997"/>
          </a:xfrm>
          <a:prstGeom prst="rect">
            <a:avLst/>
          </a:prstGeom>
          <a:noFill/>
        </p:spPr>
        <p:txBody>
          <a:bodyPr wrap="square" rtlCol="0">
            <a:spAutoFit/>
          </a:bodyPr>
          <a:lstStyle/>
          <a:p>
            <a:r>
              <a:rPr lang="zh-CN" altLang="en-US" sz="2400" b="1" dirty="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a:solidFill>
                  <a:srgbClr val="00B0F0"/>
                </a:solidFill>
                <a:latin typeface="微软雅黑" panose="020B0503020204020204" pitchFamily="34" charset="-122"/>
                <a:ea typeface="微软雅黑" panose="020B0503020204020204" pitchFamily="34" charset="-122"/>
                <a:cs typeface="+mj-cs"/>
              </a:rPr>
              <a:t>——</a:t>
            </a:r>
            <a:r>
              <a:rPr lang="zh-CN" altLang="en-US" sz="2400" b="1" dirty="0">
                <a:solidFill>
                  <a:srgbClr val="00B0F0"/>
                </a:solidFill>
                <a:latin typeface="微软雅黑" panose="020B0503020204020204" pitchFamily="34" charset="-122"/>
                <a:ea typeface="微软雅黑" panose="020B0503020204020204" pitchFamily="34" charset="-122"/>
                <a:cs typeface="+mj-cs"/>
              </a:rPr>
              <a:t>人大附中</a:t>
            </a:r>
            <a:endParaRPr lang="en-US" altLang="zh-CN" sz="2400" b="1" dirty="0">
              <a:solidFill>
                <a:srgbClr val="00B0F0"/>
              </a:solidFill>
              <a:latin typeface="微软雅黑" panose="020B0503020204020204" pitchFamily="34" charset="-122"/>
              <a:ea typeface="微软雅黑" panose="020B0503020204020204" pitchFamily="34" charset="-122"/>
              <a:cs typeface="+mj-cs"/>
            </a:endParaRPr>
          </a:p>
          <a:p>
            <a:r>
              <a:rPr lang="en-US" altLang="zh-CN" sz="2400" b="1" dirty="0">
                <a:solidFill>
                  <a:srgbClr val="00B0F0"/>
                </a:solidFill>
                <a:latin typeface="微软雅黑" panose="020B0503020204020204" pitchFamily="34" charset="-122"/>
                <a:ea typeface="微软雅黑" panose="020B0503020204020204" pitchFamily="34" charset="-122"/>
                <a:cs typeface="+mj-cs"/>
              </a:rPr>
              <a:t>&gt;&gt;</a:t>
            </a:r>
            <a:r>
              <a:rPr lang="zh-CN" altLang="en-US" sz="2400" b="1" dirty="0">
                <a:solidFill>
                  <a:srgbClr val="00B0F0"/>
                </a:solidFill>
                <a:latin typeface="微软雅黑" panose="020B0503020204020204" pitchFamily="34" charset="-122"/>
                <a:ea typeface="微软雅黑" panose="020B0503020204020204" pitchFamily="34" charset="-122"/>
                <a:cs typeface="+mj-cs"/>
              </a:rPr>
              <a:t>效果展示</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298966"/>
            <a:ext cx="4933006" cy="3266648"/>
          </a:xfrm>
          <a:prstGeom prst="rect">
            <a:avLst/>
          </a:prstGeom>
        </p:spPr>
      </p:pic>
      <p:sp>
        <p:nvSpPr>
          <p:cNvPr id="33" name="文本框 32"/>
          <p:cNvSpPr txBox="1"/>
          <p:nvPr/>
        </p:nvSpPr>
        <p:spPr>
          <a:xfrm>
            <a:off x="5940152" y="3435846"/>
            <a:ext cx="2474332" cy="1113638"/>
          </a:xfrm>
          <a:prstGeom prst="rect">
            <a:avLst/>
          </a:prstGeom>
          <a:noFill/>
        </p:spPr>
        <p:txBody>
          <a:bodyPr wrap="square" rtlCol="0">
            <a:spAutoFit/>
          </a:bodyPr>
          <a:lstStyle/>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志愿满足率：</a:t>
            </a:r>
            <a:r>
              <a:rPr lang="en-US" altLang="zh-CN" sz="1185" dirty="0">
                <a:solidFill>
                  <a:prstClr val="white"/>
                </a:solidFill>
                <a:latin typeface="微软雅黑" panose="020B0503020204020204" pitchFamily="34" charset="-122"/>
                <a:ea typeface="微软雅黑" panose="020B0503020204020204" pitchFamily="34" charset="-122"/>
              </a:rPr>
              <a:t>100%</a:t>
            </a:r>
          </a:p>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规则满足率：</a:t>
            </a:r>
            <a:r>
              <a:rPr lang="en-US" altLang="zh-CN" sz="1185" dirty="0">
                <a:solidFill>
                  <a:prstClr val="white"/>
                </a:solidFill>
                <a:latin typeface="微软雅黑" panose="020B0503020204020204" pitchFamily="34" charset="-122"/>
                <a:ea typeface="微软雅黑" panose="020B0503020204020204" pitchFamily="34" charset="-122"/>
              </a:rPr>
              <a:t>95.04%</a:t>
            </a:r>
          </a:p>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教室：</a:t>
            </a:r>
            <a:r>
              <a:rPr lang="en-US" altLang="zh-CN" sz="1185" dirty="0">
                <a:solidFill>
                  <a:prstClr val="white"/>
                </a:solidFill>
                <a:latin typeface="微软雅黑" panose="020B0503020204020204" pitchFamily="34" charset="-122"/>
                <a:ea typeface="微软雅黑" panose="020B0503020204020204" pitchFamily="34" charset="-122"/>
              </a:rPr>
              <a:t>+2</a:t>
            </a:r>
          </a:p>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教师：</a:t>
            </a:r>
            <a:r>
              <a:rPr lang="en-US" altLang="zh-CN" sz="1185" dirty="0">
                <a:solidFill>
                  <a:prstClr val="white"/>
                </a:solidFill>
                <a:latin typeface="微软雅黑" panose="020B0503020204020204" pitchFamily="34" charset="-122"/>
                <a:ea typeface="微软雅黑" panose="020B0503020204020204" pitchFamily="34" charset="-122"/>
              </a:rPr>
              <a:t>+0</a:t>
            </a:r>
            <a:endParaRPr lang="zh-CN" altLang="en-US" sz="1185" dirty="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3148824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5536" y="195486"/>
            <a:ext cx="63367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400" b="1" dirty="0">
                <a:solidFill>
                  <a:srgbClr val="00B0F0"/>
                </a:solidFill>
                <a:latin typeface="微软雅黑" panose="020B0503020204020204" pitchFamily="34" charset="-122"/>
                <a:ea typeface="微软雅黑" panose="020B0503020204020204" pitchFamily="34" charset="-122"/>
              </a:rPr>
              <a:t>案例解析</a:t>
            </a: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a:t>
            </a:r>
            <a:r>
              <a:rPr lang="zh-CN" altLang="en-US" sz="2400" b="1" dirty="0">
                <a:solidFill>
                  <a:srgbClr val="00B0F0"/>
                </a:solidFill>
                <a:latin typeface="微软雅黑" panose="020B0503020204020204" pitchFamily="34" charset="-122"/>
                <a:ea typeface="微软雅黑" panose="020B0503020204020204" pitchFamily="34" charset="-122"/>
              </a:rPr>
              <a:t>中国人民大学附属中学初中部</a:t>
            </a:r>
            <a:endPar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&gt;&gt;</a:t>
            </a:r>
            <a:r>
              <a:rPr kumimoji="0" lang="zh-CN" altLang="en-US"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效果展示</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152045"/>
            <a:ext cx="5395634" cy="3587847"/>
          </a:xfrm>
          <a:prstGeom prst="rect">
            <a:avLst/>
          </a:prstGeom>
        </p:spPr>
      </p:pic>
    </p:spTree>
    <p:extLst>
      <p:ext uri="{BB962C8B-B14F-4D97-AF65-F5344CB8AC3E}">
        <p14:creationId xmlns:p14="http://schemas.microsoft.com/office/powerpoint/2010/main" val="388018701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
        <p:nvSpPr>
          <p:cNvPr id="6" name="矩形 5"/>
          <p:cNvSpPr/>
          <p:nvPr/>
        </p:nvSpPr>
        <p:spPr>
          <a:xfrm>
            <a:off x="3405420" y="1894111"/>
            <a:ext cx="2430000" cy="2700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350"/>
          </a:p>
        </p:txBody>
      </p:sp>
      <p:sp>
        <p:nvSpPr>
          <p:cNvPr id="7" name="文本框 6"/>
          <p:cNvSpPr txBox="1"/>
          <p:nvPr/>
        </p:nvSpPr>
        <p:spPr>
          <a:xfrm>
            <a:off x="3559629" y="2235744"/>
            <a:ext cx="2106386" cy="2204450"/>
          </a:xfrm>
          <a:prstGeom prst="rect">
            <a:avLst/>
          </a:prstGeom>
          <a:noFill/>
          <a:ln>
            <a:noFill/>
          </a:ln>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分班思路</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35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语文、数学、英语、物理、音乐按单班行政班上课；</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体育两个班合班上课</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根据志愿组成固定教学班</a:t>
            </a:r>
          </a:p>
        </p:txBody>
      </p:sp>
      <p:sp>
        <p:nvSpPr>
          <p:cNvPr id="11" name="矩形 10"/>
          <p:cNvSpPr/>
          <p:nvPr/>
        </p:nvSpPr>
        <p:spPr>
          <a:xfrm>
            <a:off x="6359975" y="1894111"/>
            <a:ext cx="2430000" cy="2700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350"/>
          </a:p>
        </p:txBody>
      </p:sp>
      <p:sp>
        <p:nvSpPr>
          <p:cNvPr id="12" name="文本框 11"/>
          <p:cNvSpPr txBox="1"/>
          <p:nvPr/>
        </p:nvSpPr>
        <p:spPr>
          <a:xfrm>
            <a:off x="6523264" y="2235743"/>
            <a:ext cx="2106386" cy="1927451"/>
          </a:xfrm>
          <a:prstGeom prst="rect">
            <a:avLst/>
          </a:prstGeom>
          <a:noFill/>
          <a:ln>
            <a:noFill/>
          </a:ln>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排课思路</a:t>
            </a:r>
            <a:endParaRPr lang="en-US" altLang="zh-CN" sz="135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35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分层课尽量集中</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规避区教师进修教研时间</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保证教师教案进度尽量一致</a:t>
            </a:r>
          </a:p>
        </p:txBody>
      </p:sp>
      <p:sp>
        <p:nvSpPr>
          <p:cNvPr id="10" name="矩形 9"/>
          <p:cNvSpPr/>
          <p:nvPr/>
        </p:nvSpPr>
        <p:spPr>
          <a:xfrm>
            <a:off x="450865" y="1916368"/>
            <a:ext cx="2430000" cy="265548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350"/>
          </a:p>
        </p:txBody>
      </p:sp>
      <p:sp>
        <p:nvSpPr>
          <p:cNvPr id="13" name="文本框 12"/>
          <p:cNvSpPr txBox="1"/>
          <p:nvPr/>
        </p:nvSpPr>
        <p:spPr>
          <a:xfrm>
            <a:off x="620486" y="2235743"/>
            <a:ext cx="2106386" cy="1927451"/>
          </a:xfrm>
          <a:prstGeom prst="rect">
            <a:avLst/>
          </a:prstGeom>
          <a:noFill/>
          <a:ln>
            <a:noFill/>
          </a:ln>
        </p:spPr>
        <p:txBody>
          <a:bodyPr wrap="square" rtlCol="0">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分层信息</a:t>
            </a:r>
            <a:endParaRPr lang="en-US" altLang="zh-CN"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35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生</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化、历史、地理、政治分两层</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物理不分层</a:t>
            </a:r>
            <a:endParaRPr lang="en-US" altLang="zh-CN" sz="1200" dirty="0">
              <a:solidFill>
                <a:schemeClr val="bg1"/>
              </a:solidFill>
              <a:latin typeface="微软雅黑" panose="020B0503020204020204" pitchFamily="34" charset="-122"/>
              <a:ea typeface="微软雅黑" panose="020B0503020204020204" pitchFamily="34" charset="-122"/>
            </a:endParaRPr>
          </a:p>
          <a:p>
            <a:pPr marL="214313" indent="-214313">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语文、数学、外语不分层</a:t>
            </a:r>
          </a:p>
        </p:txBody>
      </p:sp>
      <p:sp>
        <p:nvSpPr>
          <p:cNvPr id="3" name="文本框 2"/>
          <p:cNvSpPr txBox="1"/>
          <p:nvPr/>
        </p:nvSpPr>
        <p:spPr>
          <a:xfrm>
            <a:off x="865415" y="1028700"/>
            <a:ext cx="7053943" cy="300082"/>
          </a:xfrm>
          <a:prstGeom prst="rect">
            <a:avLst/>
          </a:prstGeom>
          <a:noFill/>
        </p:spPr>
        <p:txBody>
          <a:bodyPr wrap="squar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rPr>
              <a:t>初三年级走班，</a:t>
            </a:r>
            <a:r>
              <a:rPr lang="en-US" altLang="zh-CN" sz="1350" dirty="0">
                <a:solidFill>
                  <a:schemeClr val="bg1"/>
                </a:solidFill>
                <a:latin typeface="微软雅黑" panose="020B0503020204020204" pitchFamily="34" charset="-122"/>
                <a:ea typeface="微软雅黑" panose="020B0503020204020204" pitchFamily="34" charset="-122"/>
              </a:rPr>
              <a:t>24</a:t>
            </a:r>
            <a:r>
              <a:rPr lang="zh-CN" altLang="en-US" sz="1350" dirty="0">
                <a:solidFill>
                  <a:schemeClr val="bg1"/>
                </a:solidFill>
                <a:latin typeface="微软雅黑" panose="020B0503020204020204" pitchFamily="34" charset="-122"/>
                <a:ea typeface="微软雅黑" panose="020B0503020204020204" pitchFamily="34" charset="-122"/>
              </a:rPr>
              <a:t>个班级，</a:t>
            </a:r>
            <a:r>
              <a:rPr lang="en-US" altLang="zh-CN" sz="1350" dirty="0">
                <a:solidFill>
                  <a:schemeClr val="bg1"/>
                </a:solidFill>
                <a:latin typeface="微软雅黑" panose="020B0503020204020204" pitchFamily="34" charset="-122"/>
                <a:ea typeface="微软雅黑" panose="020B0503020204020204" pitchFamily="34" charset="-122"/>
              </a:rPr>
              <a:t>383</a:t>
            </a:r>
            <a:r>
              <a:rPr lang="zh-CN" altLang="en-US" sz="1350" dirty="0">
                <a:solidFill>
                  <a:schemeClr val="bg1"/>
                </a:solidFill>
                <a:latin typeface="微软雅黑" panose="020B0503020204020204" pitchFamily="34" charset="-122"/>
                <a:ea typeface="微软雅黑" panose="020B0503020204020204" pitchFamily="34" charset="-122"/>
              </a:rPr>
              <a:t>名学生，语数外政史地物化生</a:t>
            </a:r>
            <a:r>
              <a:rPr lang="en-US" altLang="zh-CN" sz="1350" dirty="0">
                <a:solidFill>
                  <a:schemeClr val="bg1"/>
                </a:solidFill>
                <a:latin typeface="微软雅黑" panose="020B0503020204020204" pitchFamily="34" charset="-122"/>
                <a:ea typeface="微软雅黑" panose="020B0503020204020204" pitchFamily="34" charset="-122"/>
              </a:rPr>
              <a:t>36</a:t>
            </a:r>
            <a:r>
              <a:rPr lang="zh-CN" altLang="en-US" sz="1350" dirty="0">
                <a:solidFill>
                  <a:schemeClr val="bg1"/>
                </a:solidFill>
                <a:latin typeface="微软雅黑" panose="020B0503020204020204" pitchFamily="34" charset="-122"/>
                <a:ea typeface="微软雅黑" panose="020B0503020204020204" pitchFamily="34" charset="-122"/>
              </a:rPr>
              <a:t>名教师</a:t>
            </a:r>
          </a:p>
        </p:txBody>
      </p:sp>
    </p:spTree>
    <p:extLst>
      <p:ext uri="{BB962C8B-B14F-4D97-AF65-F5344CB8AC3E}">
        <p14:creationId xmlns:p14="http://schemas.microsoft.com/office/powerpoint/2010/main" val="11110960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 y="-138499"/>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zh-CN" altLang="en-US" sz="1350">
              <a:latin typeface="微软雅黑" panose="020B0503020204020204" pitchFamily="34" charset="-122"/>
              <a:ea typeface="微软雅黑" panose="020B0503020204020204" pitchFamily="34" charset="-122"/>
            </a:endParaRPr>
          </a:p>
        </p:txBody>
      </p:sp>
      <p:graphicFrame>
        <p:nvGraphicFramePr>
          <p:cNvPr id="11" name="图表 10"/>
          <p:cNvGraphicFramePr/>
          <p:nvPr>
            <p:extLst/>
          </p:nvPr>
        </p:nvGraphicFramePr>
        <p:xfrm>
          <a:off x="4155312" y="1347108"/>
          <a:ext cx="4804199" cy="30717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表格 5"/>
          <p:cNvGraphicFramePr>
            <a:graphicFrameLocks noGrp="1"/>
          </p:cNvGraphicFramePr>
          <p:nvPr>
            <p:extLst/>
          </p:nvPr>
        </p:nvGraphicFramePr>
        <p:xfrm>
          <a:off x="732745" y="1761132"/>
          <a:ext cx="2794227" cy="2541445"/>
        </p:xfrm>
        <a:graphic>
          <a:graphicData uri="http://schemas.openxmlformats.org/drawingml/2006/table">
            <a:tbl>
              <a:tblPr firstRow="1" firstCol="1" bandRow="1">
                <a:tableStyleId>{5C22544A-7EE6-4342-B048-85BDC9FD1C3A}</a:tableStyleId>
              </a:tblPr>
              <a:tblGrid>
                <a:gridCol w="931223"/>
                <a:gridCol w="940440"/>
                <a:gridCol w="922564"/>
              </a:tblGrid>
              <a:tr h="419295">
                <a:tc>
                  <a:txBody>
                    <a:bodyPr/>
                    <a:lstStyle/>
                    <a:p>
                      <a:pPr algn="ctr">
                        <a:lnSpc>
                          <a:spcPct val="150000"/>
                        </a:lnSpc>
                        <a:spcAft>
                          <a:spcPts val="0"/>
                        </a:spcAft>
                      </a:pP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solidFill>
                      <a:srgbClr val="093759"/>
                    </a:solidFill>
                  </a:tcPr>
                </a:tc>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上午课时</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下午课时</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r h="424430">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星期一</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a:effectLst/>
                          <a:latin typeface="微软雅黑" panose="020B0503020204020204" pitchFamily="34" charset="-122"/>
                          <a:ea typeface="微软雅黑" panose="020B0503020204020204" pitchFamily="34" charset="-122"/>
                        </a:rPr>
                        <a:t>5</a:t>
                      </a:r>
                      <a:endParaRPr lang="zh-CN" sz="11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4</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r h="424430">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星期二</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5</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a:effectLst/>
                          <a:latin typeface="微软雅黑" panose="020B0503020204020204" pitchFamily="34" charset="-122"/>
                          <a:ea typeface="微软雅黑" panose="020B0503020204020204" pitchFamily="34" charset="-122"/>
                        </a:rPr>
                        <a:t>4</a:t>
                      </a:r>
                      <a:endParaRPr lang="zh-CN" sz="11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r h="424430">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星期三</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5</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a:effectLst/>
                          <a:latin typeface="微软雅黑" panose="020B0503020204020204" pitchFamily="34" charset="-122"/>
                          <a:ea typeface="微软雅黑" panose="020B0503020204020204" pitchFamily="34" charset="-122"/>
                        </a:rPr>
                        <a:t>4</a:t>
                      </a:r>
                      <a:endParaRPr lang="zh-CN" sz="11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r h="424430">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星期四</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5</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4</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r h="424430">
                <a:tc>
                  <a:txBody>
                    <a:bodyPr/>
                    <a:lstStyle/>
                    <a:p>
                      <a:pPr algn="ctr">
                        <a:lnSpc>
                          <a:spcPct val="150000"/>
                        </a:lnSpc>
                        <a:spcAft>
                          <a:spcPts val="0"/>
                        </a:spcAft>
                      </a:pPr>
                      <a:r>
                        <a:rPr lang="zh-CN" sz="1100" kern="100" dirty="0">
                          <a:effectLst/>
                          <a:latin typeface="微软雅黑" panose="020B0503020204020204" pitchFamily="34" charset="-122"/>
                          <a:ea typeface="微软雅黑" panose="020B0503020204020204" pitchFamily="34" charset="-122"/>
                        </a:rPr>
                        <a:t>星期五</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a:effectLst/>
                          <a:latin typeface="微软雅黑" panose="020B0503020204020204" pitchFamily="34" charset="-122"/>
                          <a:ea typeface="微软雅黑" panose="020B0503020204020204" pitchFamily="34" charset="-122"/>
                        </a:rPr>
                        <a:t>5</a:t>
                      </a:r>
                      <a:endParaRPr lang="zh-CN" sz="11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c>
                  <a:txBody>
                    <a:bodyPr/>
                    <a:lstStyle/>
                    <a:p>
                      <a:pPr algn="ctr">
                        <a:lnSpc>
                          <a:spcPct val="150000"/>
                        </a:lnSpc>
                        <a:spcAft>
                          <a:spcPts val="0"/>
                        </a:spcAft>
                      </a:pPr>
                      <a:r>
                        <a:rPr lang="en-US" sz="1100" kern="100" dirty="0">
                          <a:effectLst/>
                          <a:latin typeface="微软雅黑" panose="020B0503020204020204" pitchFamily="34" charset="-122"/>
                          <a:ea typeface="微软雅黑" panose="020B0503020204020204" pitchFamily="34" charset="-122"/>
                        </a:rPr>
                        <a:t>4</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1435" marR="51435" marT="0" marB="0"/>
                </a:tc>
              </a:tr>
            </a:tbl>
          </a:graphicData>
        </a:graphic>
      </p:graphicFrame>
      <p:sp>
        <p:nvSpPr>
          <p:cNvPr id="12" name="文本框 11"/>
          <p:cNvSpPr txBox="1"/>
          <p:nvPr/>
        </p:nvSpPr>
        <p:spPr>
          <a:xfrm>
            <a:off x="1616529" y="1347107"/>
            <a:ext cx="1869622" cy="300082"/>
          </a:xfrm>
          <a:prstGeom prst="rect">
            <a:avLst/>
          </a:prstGeom>
          <a:noFill/>
        </p:spPr>
        <p:txBody>
          <a:bodyPr wrap="square" rtlCol="0">
            <a:spAutoFit/>
          </a:bodyPr>
          <a:lstStyle/>
          <a:p>
            <a:r>
              <a:rPr lang="zh-CN" altLang="en-US" sz="1350" b="1" dirty="0">
                <a:solidFill>
                  <a:schemeClr val="bg1"/>
                </a:solidFill>
              </a:rPr>
              <a:t>上课课时安排</a:t>
            </a:r>
          </a:p>
        </p:txBody>
      </p:sp>
      <p:sp>
        <p:nvSpPr>
          <p:cNvPr id="9" name="文本框 8">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Tree>
    <p:extLst>
      <p:ext uri="{BB962C8B-B14F-4D97-AF65-F5344CB8AC3E}">
        <p14:creationId xmlns:p14="http://schemas.microsoft.com/office/powerpoint/2010/main" val="3713066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标题 1"/>
          <p:cNvSpPr txBox="1">
            <a:spLocks/>
          </p:cNvSpPr>
          <p:nvPr/>
        </p:nvSpPr>
        <p:spPr>
          <a:xfrm>
            <a:off x="2240384" y="735546"/>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北京高考科目</a:t>
            </a:r>
            <a:r>
              <a:rPr lang="en-US" altLang="zh-CN" sz="1976" dirty="0">
                <a:latin typeface="微软雅黑" panose="020B0503020204020204" pitchFamily="34" charset="-122"/>
                <a:ea typeface="微软雅黑" panose="020B0503020204020204" pitchFamily="34" charset="-122"/>
              </a:rPr>
              <a:t>6</a:t>
            </a:r>
            <a:r>
              <a:rPr lang="zh-CN" altLang="en-US" sz="1976" dirty="0">
                <a:latin typeface="微软雅黑" panose="020B0503020204020204" pitchFamily="34" charset="-122"/>
                <a:ea typeface="微软雅黑" panose="020B0503020204020204" pitchFamily="34" charset="-122"/>
              </a:rPr>
              <a:t>选</a:t>
            </a:r>
            <a:r>
              <a:rPr lang="en-US" altLang="zh-CN" sz="1976" dirty="0">
                <a:latin typeface="微软雅黑" panose="020B0503020204020204" pitchFamily="34" charset="-122"/>
                <a:ea typeface="微软雅黑" panose="020B0503020204020204" pitchFamily="34" charset="-122"/>
              </a:rPr>
              <a:t>3</a:t>
            </a:r>
          </a:p>
        </p:txBody>
      </p:sp>
      <p:sp>
        <p:nvSpPr>
          <p:cNvPr id="21" name="KSO_Shape"/>
          <p:cNvSpPr/>
          <p:nvPr/>
        </p:nvSpPr>
        <p:spPr>
          <a:xfrm>
            <a:off x="2286057" y="1386611"/>
            <a:ext cx="1439287" cy="467447"/>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22" name="KSO_Shape"/>
          <p:cNvSpPr/>
          <p:nvPr/>
        </p:nvSpPr>
        <p:spPr>
          <a:xfrm>
            <a:off x="3771386" y="1386611"/>
            <a:ext cx="2924127" cy="46744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0" name="文本框 39"/>
          <p:cNvSpPr txBox="1"/>
          <p:nvPr/>
        </p:nvSpPr>
        <p:spPr>
          <a:xfrm>
            <a:off x="2546151" y="1416352"/>
            <a:ext cx="904294" cy="678455"/>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统一高考</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a:t>
            </a:r>
          </a:p>
        </p:txBody>
      </p:sp>
      <p:sp>
        <p:nvSpPr>
          <p:cNvPr id="41" name="文本框 40"/>
          <p:cNvSpPr txBox="1"/>
          <p:nvPr/>
        </p:nvSpPr>
        <p:spPr>
          <a:xfrm>
            <a:off x="3752792" y="1416352"/>
            <a:ext cx="2942721" cy="450573"/>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学业水平考试</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科，普通高中学业水平考试等级性考试成绩</a:t>
            </a:r>
          </a:p>
        </p:txBody>
      </p:sp>
      <p:sp>
        <p:nvSpPr>
          <p:cNvPr id="42" name="KSO_Shape"/>
          <p:cNvSpPr/>
          <p:nvPr/>
        </p:nvSpPr>
        <p:spPr>
          <a:xfrm>
            <a:off x="2286058" y="1885388"/>
            <a:ext cx="443327"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3" name="文本框 42"/>
          <p:cNvSpPr txBox="1"/>
          <p:nvPr/>
        </p:nvSpPr>
        <p:spPr>
          <a:xfrm>
            <a:off x="2243803" y="2070494"/>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语文</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4" name="KSO_Shape"/>
          <p:cNvSpPr/>
          <p:nvPr/>
        </p:nvSpPr>
        <p:spPr>
          <a:xfrm>
            <a:off x="2752291" y="1885388"/>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5" name="文本框 44"/>
          <p:cNvSpPr txBox="1"/>
          <p:nvPr/>
        </p:nvSpPr>
        <p:spPr>
          <a:xfrm>
            <a:off x="2728753" y="2070494"/>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数学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6" name="KSO_Shape"/>
          <p:cNvSpPr/>
          <p:nvPr/>
        </p:nvSpPr>
        <p:spPr>
          <a:xfrm>
            <a:off x="3248494" y="1885388"/>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7" name="文本框 46"/>
          <p:cNvSpPr txBox="1"/>
          <p:nvPr/>
        </p:nvSpPr>
        <p:spPr>
          <a:xfrm>
            <a:off x="3224956" y="2070494"/>
            <a:ext cx="527836" cy="971869"/>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外语</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algn="ctr"/>
            <a:endParaRPr lang="en-US" altLang="zh-CN" sz="423" dirty="0">
              <a:solidFill>
                <a:schemeClr val="bg1"/>
              </a:solidFill>
              <a:latin typeface="微软雅黑" panose="020B0503020204020204" pitchFamily="34" charset="-122"/>
              <a:ea typeface="微软雅黑" panose="020B0503020204020204" pitchFamily="34" charset="-122"/>
            </a:endParaRPr>
          </a:p>
          <a:p>
            <a:pPr algn="ctr"/>
            <a:r>
              <a:rPr lang="zh-CN" altLang="en-US" sz="582" dirty="0">
                <a:solidFill>
                  <a:schemeClr val="bg1"/>
                </a:solidFill>
                <a:latin typeface="微软雅黑" panose="020B0503020204020204" pitchFamily="34" charset="-122"/>
                <a:ea typeface="微软雅黑" panose="020B0503020204020204" pitchFamily="34" charset="-122"/>
              </a:rPr>
              <a:t>听力</a:t>
            </a:r>
            <a:endParaRPr lang="en-US" altLang="zh-CN" sz="582" dirty="0">
              <a:solidFill>
                <a:schemeClr val="bg1"/>
              </a:solidFill>
              <a:latin typeface="微软雅黑" panose="020B0503020204020204" pitchFamily="34" charset="-122"/>
              <a:ea typeface="微软雅黑" panose="020B0503020204020204" pitchFamily="34" charset="-122"/>
            </a:endParaRPr>
          </a:p>
          <a:p>
            <a:pPr algn="ctr"/>
            <a:r>
              <a:rPr lang="en-US" altLang="zh-CN" sz="582" dirty="0">
                <a:solidFill>
                  <a:schemeClr val="bg1"/>
                </a:solidFill>
                <a:latin typeface="微软雅黑" panose="020B0503020204020204" pitchFamily="34" charset="-122"/>
                <a:ea typeface="微软雅黑" panose="020B0503020204020204" pitchFamily="34" charset="-122"/>
              </a:rPr>
              <a:t>+</a:t>
            </a:r>
          </a:p>
          <a:p>
            <a:pPr algn="ctr"/>
            <a:r>
              <a:rPr lang="zh-CN" altLang="en-US" sz="582" dirty="0">
                <a:solidFill>
                  <a:schemeClr val="bg1"/>
                </a:solidFill>
                <a:latin typeface="微软雅黑" panose="020B0503020204020204" pitchFamily="34" charset="-122"/>
                <a:ea typeface="微软雅黑" panose="020B0503020204020204" pitchFamily="34" charset="-122"/>
              </a:rPr>
              <a:t>口语</a:t>
            </a:r>
            <a:endParaRPr lang="en-US" altLang="zh-CN" sz="582" dirty="0">
              <a:solidFill>
                <a:schemeClr val="bg1"/>
              </a:solidFill>
              <a:latin typeface="微软雅黑" panose="020B0503020204020204" pitchFamily="34" charset="-122"/>
              <a:ea typeface="微软雅黑" panose="020B0503020204020204" pitchFamily="34" charset="-122"/>
            </a:endParaRPr>
          </a:p>
          <a:p>
            <a:pPr algn="ctr"/>
            <a:r>
              <a:rPr lang="en-US" altLang="zh-CN" sz="582" dirty="0">
                <a:solidFill>
                  <a:schemeClr val="bg1"/>
                </a:solidFill>
                <a:latin typeface="微软雅黑" panose="020B0503020204020204" pitchFamily="34" charset="-122"/>
                <a:ea typeface="微软雅黑" panose="020B0503020204020204" pitchFamily="34" charset="-122"/>
              </a:rPr>
              <a:t>50</a:t>
            </a:r>
            <a:r>
              <a:rPr lang="zh-CN" altLang="en-US" sz="582" dirty="0">
                <a:solidFill>
                  <a:schemeClr val="bg1"/>
                </a:solidFill>
                <a:latin typeface="微软雅黑" panose="020B0503020204020204" pitchFamily="34" charset="-122"/>
                <a:ea typeface="微软雅黑" panose="020B0503020204020204" pitchFamily="34" charset="-122"/>
              </a:rPr>
              <a:t>分</a:t>
            </a:r>
          </a:p>
        </p:txBody>
      </p:sp>
      <p:sp>
        <p:nvSpPr>
          <p:cNvPr id="48" name="KSO_Shape"/>
          <p:cNvSpPr/>
          <p:nvPr/>
        </p:nvSpPr>
        <p:spPr>
          <a:xfrm>
            <a:off x="3763493" y="1885388"/>
            <a:ext cx="443327"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9" name="文本框 48"/>
          <p:cNvSpPr txBox="1"/>
          <p:nvPr/>
        </p:nvSpPr>
        <p:spPr>
          <a:xfrm>
            <a:off x="3721239" y="2070493"/>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物理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0" name="KSO_Shape"/>
          <p:cNvSpPr/>
          <p:nvPr/>
        </p:nvSpPr>
        <p:spPr>
          <a:xfrm>
            <a:off x="4240978" y="1885388"/>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1" name="文本框 50"/>
          <p:cNvSpPr txBox="1"/>
          <p:nvPr/>
        </p:nvSpPr>
        <p:spPr>
          <a:xfrm>
            <a:off x="4217153" y="1881672"/>
            <a:ext cx="527836" cy="939360"/>
          </a:xfrm>
          <a:prstGeom prst="rect">
            <a:avLst/>
          </a:prstGeom>
          <a:noFill/>
        </p:spPr>
        <p:txBody>
          <a:bodyPr wrap="square" rtlCol="0">
            <a:spAutoFit/>
          </a:bodyPr>
          <a:lstStyle/>
          <a:p>
            <a:pPr algn="ctr"/>
            <a:endParaRPr lang="en-US" altLang="zh-CN" sz="1270" dirty="0">
              <a:solidFill>
                <a:schemeClr val="bg1"/>
              </a:solidFill>
              <a:latin typeface="微软雅黑" panose="020B0503020204020204" pitchFamily="34" charset="-122"/>
              <a:ea typeface="微软雅黑" panose="020B0503020204020204" pitchFamily="34" charset="-122"/>
            </a:endParaRPr>
          </a:p>
          <a:p>
            <a:pPr algn="ctr"/>
            <a:r>
              <a:rPr lang="zh-CN" altLang="en-US" sz="1270" dirty="0">
                <a:solidFill>
                  <a:schemeClr val="bg1"/>
                </a:solidFill>
                <a:latin typeface="微软雅黑" panose="020B0503020204020204" pitchFamily="34" charset="-122"/>
                <a:ea typeface="微软雅黑" panose="020B0503020204020204" pitchFamily="34" charset="-122"/>
              </a:rPr>
              <a:t>化学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2" name="KSO_Shape"/>
          <p:cNvSpPr/>
          <p:nvPr/>
        </p:nvSpPr>
        <p:spPr>
          <a:xfrm>
            <a:off x="4737181" y="1885388"/>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3" name="文本框 52"/>
          <p:cNvSpPr txBox="1"/>
          <p:nvPr/>
        </p:nvSpPr>
        <p:spPr>
          <a:xfrm>
            <a:off x="4708042" y="2074427"/>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生物</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4" name="KSO_Shape"/>
          <p:cNvSpPr/>
          <p:nvPr/>
        </p:nvSpPr>
        <p:spPr>
          <a:xfrm>
            <a:off x="5234761" y="1883798"/>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5" name="文本框 54"/>
          <p:cNvSpPr txBox="1"/>
          <p:nvPr/>
        </p:nvSpPr>
        <p:spPr>
          <a:xfrm>
            <a:off x="5211224" y="2068904"/>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历史</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6" name="KSO_Shape"/>
          <p:cNvSpPr/>
          <p:nvPr/>
        </p:nvSpPr>
        <p:spPr>
          <a:xfrm>
            <a:off x="5738080" y="1883798"/>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7" name="文本框 56"/>
          <p:cNvSpPr txBox="1"/>
          <p:nvPr/>
        </p:nvSpPr>
        <p:spPr>
          <a:xfrm>
            <a:off x="5714542" y="2068904"/>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地理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8" name="矩形 57"/>
          <p:cNvSpPr/>
          <p:nvPr/>
        </p:nvSpPr>
        <p:spPr>
          <a:xfrm>
            <a:off x="4648310" y="3161170"/>
            <a:ext cx="1201366" cy="16112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47" dirty="0">
                <a:solidFill>
                  <a:schemeClr val="bg1"/>
                </a:solidFill>
                <a:latin typeface="等线" panose="02010600030101010101" pitchFamily="2" charset="-122"/>
                <a:ea typeface="等线" panose="02010600030101010101" pitchFamily="2" charset="-122"/>
              </a:rPr>
              <a:t>6</a:t>
            </a:r>
            <a:r>
              <a:rPr lang="zh-CN" altLang="en-US" sz="847" dirty="0">
                <a:solidFill>
                  <a:schemeClr val="bg1"/>
                </a:solidFill>
                <a:latin typeface="等线" panose="02010600030101010101" pitchFamily="2" charset="-122"/>
                <a:ea typeface="等线" panose="02010600030101010101" pitchFamily="2" charset="-122"/>
              </a:rPr>
              <a:t>选</a:t>
            </a:r>
            <a:r>
              <a:rPr lang="en-US" altLang="zh-CN" sz="847" dirty="0">
                <a:solidFill>
                  <a:schemeClr val="bg1"/>
                </a:solidFill>
                <a:latin typeface="等线" panose="02010600030101010101" pitchFamily="2" charset="-122"/>
                <a:ea typeface="等线" panose="02010600030101010101" pitchFamily="2" charset="-122"/>
              </a:rPr>
              <a:t>3</a:t>
            </a:r>
            <a:endParaRPr lang="zh-CN" altLang="en-US" sz="847" dirty="0">
              <a:solidFill>
                <a:schemeClr val="bg1"/>
              </a:solidFill>
              <a:latin typeface="等线" panose="02010600030101010101" pitchFamily="2" charset="-122"/>
              <a:ea typeface="等线" panose="02010600030101010101" pitchFamily="2" charset="-122"/>
            </a:endParaRPr>
          </a:p>
        </p:txBody>
      </p:sp>
      <p:sp>
        <p:nvSpPr>
          <p:cNvPr id="59" name="右中括号 58"/>
          <p:cNvSpPr/>
          <p:nvPr/>
        </p:nvSpPr>
        <p:spPr>
          <a:xfrm rot="5400000">
            <a:off x="5183827" y="1597013"/>
            <a:ext cx="99242" cy="2924127"/>
          </a:xfrm>
          <a:prstGeom prst="rightBracket">
            <a:avLst/>
          </a:prstGeom>
          <a:ln>
            <a:solidFill>
              <a:srgbClr val="D43C2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53"/>
          </a:p>
        </p:txBody>
      </p:sp>
      <p:sp>
        <p:nvSpPr>
          <p:cNvPr id="60" name="KSO_Shape"/>
          <p:cNvSpPr/>
          <p:nvPr/>
        </p:nvSpPr>
        <p:spPr>
          <a:xfrm>
            <a:off x="6233469" y="1883798"/>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61" name="文本框 60"/>
          <p:cNvSpPr txBox="1"/>
          <p:nvPr/>
        </p:nvSpPr>
        <p:spPr>
          <a:xfrm>
            <a:off x="6200573" y="1938616"/>
            <a:ext cx="527836" cy="874085"/>
          </a:xfrm>
          <a:prstGeom prst="rect">
            <a:avLst/>
          </a:prstGeom>
          <a:noFill/>
        </p:spPr>
        <p:txBody>
          <a:bodyPr wrap="square" rtlCol="0">
            <a:spAutoFit/>
          </a:bodyPr>
          <a:lstStyle/>
          <a:p>
            <a:pPr lvl="0" algn="ctr"/>
            <a:r>
              <a:rPr lang="zh-CN" altLang="en-US" sz="1058" dirty="0">
                <a:solidFill>
                  <a:prstClr val="white"/>
                </a:solidFill>
                <a:latin typeface="微软雅黑" panose="020B0503020204020204" pitchFamily="34" charset="-122"/>
                <a:ea typeface="微软雅黑" panose="020B0503020204020204" pitchFamily="34" charset="-122"/>
              </a:rPr>
              <a:t>思想</a:t>
            </a:r>
            <a:endParaRPr lang="en-US" altLang="zh-CN" sz="1058" dirty="0">
              <a:solidFill>
                <a:prstClr val="white"/>
              </a:solidFill>
              <a:latin typeface="微软雅黑" panose="020B0503020204020204" pitchFamily="34" charset="-122"/>
              <a:ea typeface="微软雅黑" panose="020B0503020204020204" pitchFamily="34" charset="-122"/>
            </a:endParaRPr>
          </a:p>
          <a:p>
            <a:pPr lvl="0" algn="ctr"/>
            <a:r>
              <a:rPr lang="zh-CN" altLang="en-US" sz="1058" dirty="0">
                <a:solidFill>
                  <a:prstClr val="white"/>
                </a:solidFill>
                <a:latin typeface="微软雅黑" panose="020B0503020204020204" pitchFamily="34" charset="-122"/>
                <a:ea typeface="微软雅黑" panose="020B0503020204020204" pitchFamily="34" charset="-122"/>
              </a:rPr>
              <a:t>品德</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62" name="标题 1"/>
          <p:cNvSpPr txBox="1">
            <a:spLocks/>
          </p:cNvSpPr>
          <p:nvPr/>
        </p:nvSpPr>
        <p:spPr>
          <a:xfrm>
            <a:off x="2355825" y="1099609"/>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058" dirty="0">
                <a:latin typeface="微软雅黑" panose="020B0503020204020204" pitchFamily="34" charset="-122"/>
                <a:ea typeface="微软雅黑" panose="020B0503020204020204" pitchFamily="34" charset="-122"/>
              </a:rPr>
              <a:t>总分满分</a:t>
            </a:r>
            <a:r>
              <a:rPr lang="en-US" altLang="zh-CN" sz="1058" dirty="0">
                <a:latin typeface="微软雅黑" panose="020B0503020204020204" pitchFamily="34" charset="-122"/>
                <a:ea typeface="微软雅黑" panose="020B0503020204020204" pitchFamily="34" charset="-122"/>
              </a:rPr>
              <a:t>750</a:t>
            </a:r>
            <a:r>
              <a:rPr lang="zh-CN" altLang="en-US" sz="1058" dirty="0">
                <a:latin typeface="微软雅黑" panose="020B0503020204020204" pitchFamily="34" charset="-122"/>
                <a:ea typeface="微软雅黑" panose="020B0503020204020204" pitchFamily="34" charset="-122"/>
              </a:rPr>
              <a:t>分（不含加减分）</a:t>
            </a:r>
          </a:p>
        </p:txBody>
      </p:sp>
      <p:sp>
        <p:nvSpPr>
          <p:cNvPr id="3" name="矩形 2"/>
          <p:cNvSpPr/>
          <p:nvPr/>
        </p:nvSpPr>
        <p:spPr>
          <a:xfrm>
            <a:off x="1175746" y="3374760"/>
            <a:ext cx="7584914" cy="1338828"/>
          </a:xfrm>
          <a:prstGeom prst="rect">
            <a:avLst/>
          </a:prstGeom>
        </p:spPr>
        <p:txBody>
          <a:bodyPr wrap="square">
            <a:spAutoFit/>
          </a:bodyPr>
          <a:lstStyle/>
          <a:p>
            <a:pPr indent="200025" algn="just">
              <a:lnSpc>
                <a:spcPct val="150000"/>
              </a:lnSpc>
            </a:pPr>
            <a:r>
              <a:rPr lang="zh-CN" altLang="en-US" sz="1350" kern="100" dirty="0">
                <a:solidFill>
                  <a:schemeClr val="bg1"/>
                </a:solidFill>
                <a:latin typeface="Calibri" panose="020F0502020204030204" pitchFamily="34" charset="0"/>
                <a:cs typeface="Times New Roman" panose="02020603050405020304" pitchFamily="18" charset="0"/>
              </a:rPr>
              <a:t>体育与健康合格性考试安排在高三第二学期，艺术</a:t>
            </a:r>
            <a:r>
              <a:rPr lang="en-US" altLang="zh-CN" sz="1350" kern="100" dirty="0">
                <a:solidFill>
                  <a:schemeClr val="bg1"/>
                </a:solidFill>
                <a:latin typeface="Calibri" panose="020F0502020204030204" pitchFamily="34" charset="0"/>
                <a:cs typeface="Times New Roman" panose="02020603050405020304" pitchFamily="18" charset="0"/>
              </a:rPr>
              <a:t>(</a:t>
            </a:r>
            <a:r>
              <a:rPr lang="zh-CN" altLang="en-US" sz="1350" kern="100" dirty="0">
                <a:solidFill>
                  <a:schemeClr val="bg1"/>
                </a:solidFill>
                <a:latin typeface="Calibri" panose="020F0502020204030204" pitchFamily="34" charset="0"/>
                <a:cs typeface="Times New Roman" panose="02020603050405020304" pitchFamily="18" charset="0"/>
              </a:rPr>
              <a:t>音乐、美术</a:t>
            </a:r>
            <a:r>
              <a:rPr lang="en-US" altLang="zh-CN" sz="1350" kern="100" dirty="0">
                <a:solidFill>
                  <a:schemeClr val="bg1"/>
                </a:solidFill>
                <a:latin typeface="Calibri" panose="020F0502020204030204" pitchFamily="34" charset="0"/>
                <a:cs typeface="Times New Roman" panose="02020603050405020304" pitchFamily="18" charset="0"/>
              </a:rPr>
              <a:t>)</a:t>
            </a:r>
            <a:r>
              <a:rPr lang="zh-CN" altLang="en-US" sz="1350" kern="100" dirty="0">
                <a:solidFill>
                  <a:schemeClr val="bg1"/>
                </a:solidFill>
                <a:latin typeface="Calibri" panose="020F0502020204030204" pitchFamily="34" charset="0"/>
                <a:cs typeface="Times New Roman" panose="02020603050405020304" pitchFamily="18" charset="0"/>
              </a:rPr>
              <a:t>合格性考试安排在高三第一学期末</a:t>
            </a:r>
            <a:r>
              <a:rPr lang="en-US" altLang="zh-CN" sz="1350" kern="100" dirty="0">
                <a:solidFill>
                  <a:schemeClr val="bg1"/>
                </a:solidFill>
                <a:latin typeface="Calibri" panose="020F0502020204030204" pitchFamily="34" charset="0"/>
                <a:cs typeface="Times New Roman" panose="02020603050405020304" pitchFamily="18" charset="0"/>
              </a:rPr>
              <a:t>,</a:t>
            </a:r>
            <a:r>
              <a:rPr lang="zh-CN" altLang="en-US" sz="1350" kern="100" dirty="0">
                <a:solidFill>
                  <a:schemeClr val="bg1"/>
                </a:solidFill>
                <a:latin typeface="Calibri" panose="020F0502020204030204" pitchFamily="34" charset="0"/>
                <a:cs typeface="Times New Roman" panose="02020603050405020304" pitchFamily="18" charset="0"/>
              </a:rPr>
              <a:t>其余</a:t>
            </a:r>
            <a:r>
              <a:rPr lang="en-US" altLang="zh-CN" sz="1350" kern="100" dirty="0">
                <a:solidFill>
                  <a:schemeClr val="bg1"/>
                </a:solidFill>
                <a:latin typeface="Calibri" panose="020F0502020204030204" pitchFamily="34" charset="0"/>
                <a:cs typeface="Times New Roman" panose="02020603050405020304" pitchFamily="18" charset="0"/>
              </a:rPr>
              <a:t>11</a:t>
            </a:r>
            <a:r>
              <a:rPr lang="zh-CN" altLang="en-US" sz="1350" kern="100" dirty="0">
                <a:solidFill>
                  <a:schemeClr val="bg1"/>
                </a:solidFill>
                <a:latin typeface="Calibri" panose="020F0502020204030204" pitchFamily="34" charset="0"/>
                <a:cs typeface="Times New Roman" panose="02020603050405020304" pitchFamily="18" charset="0"/>
              </a:rPr>
              <a:t>门科目合格性考试每学年组织</a:t>
            </a:r>
            <a:r>
              <a:rPr lang="en-US" altLang="zh-CN" sz="1350" kern="100" dirty="0">
                <a:solidFill>
                  <a:schemeClr val="bg1"/>
                </a:solidFill>
                <a:latin typeface="Calibri" panose="020F0502020204030204" pitchFamily="34" charset="0"/>
                <a:cs typeface="Times New Roman" panose="02020603050405020304" pitchFamily="18" charset="0"/>
              </a:rPr>
              <a:t>2</a:t>
            </a:r>
            <a:r>
              <a:rPr lang="zh-CN" altLang="en-US" sz="1350" kern="100" dirty="0">
                <a:solidFill>
                  <a:schemeClr val="bg1"/>
                </a:solidFill>
                <a:latin typeface="Calibri" panose="020F0502020204030204" pitchFamily="34" charset="0"/>
                <a:cs typeface="Times New Roman" panose="02020603050405020304" pitchFamily="18" charset="0"/>
              </a:rPr>
              <a:t>次，分别安排在每学期末。普通高中在校学生首次参加合格性考试时间为高一第二学期末。</a:t>
            </a:r>
            <a:r>
              <a:rPr lang="zh-CN" altLang="en-US" sz="1350" dirty="0"/>
              <a:t> 　</a:t>
            </a:r>
            <a:endParaRPr lang="en-US" altLang="zh-CN" sz="1350" dirty="0"/>
          </a:p>
          <a:p>
            <a:pPr indent="200025" algn="just">
              <a:lnSpc>
                <a:spcPct val="150000"/>
              </a:lnSpc>
            </a:pPr>
            <a:r>
              <a:rPr lang="zh-CN" altLang="en-US" sz="1350" kern="100" dirty="0">
                <a:solidFill>
                  <a:schemeClr val="bg1"/>
                </a:solidFill>
                <a:latin typeface="Calibri" panose="020F0502020204030204" pitchFamily="34" charset="0"/>
                <a:cs typeface="Times New Roman" panose="02020603050405020304" pitchFamily="18" charset="0"/>
              </a:rPr>
              <a:t>等级性考试每学年组织</a:t>
            </a:r>
            <a:r>
              <a:rPr lang="en-US" altLang="zh-CN" sz="1350" kern="100" dirty="0">
                <a:solidFill>
                  <a:schemeClr val="bg1"/>
                </a:solidFill>
                <a:latin typeface="Calibri" panose="020F0502020204030204" pitchFamily="34" charset="0"/>
                <a:cs typeface="Times New Roman" panose="02020603050405020304" pitchFamily="18" charset="0"/>
              </a:rPr>
              <a:t>1</a:t>
            </a:r>
            <a:r>
              <a:rPr lang="zh-CN" altLang="en-US" sz="1350" kern="100" dirty="0">
                <a:solidFill>
                  <a:schemeClr val="bg1"/>
                </a:solidFill>
                <a:latin typeface="Calibri" panose="020F0502020204030204" pitchFamily="34" charset="0"/>
                <a:cs typeface="Times New Roman" panose="02020603050405020304" pitchFamily="18" charset="0"/>
              </a:rPr>
              <a:t>次，安排在高三年级第二学期。</a:t>
            </a:r>
          </a:p>
        </p:txBody>
      </p:sp>
      <p:sp>
        <p:nvSpPr>
          <p:cNvPr id="30" name="文本框 29">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北京</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1057366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表 2"/>
          <p:cNvGraphicFramePr/>
          <p:nvPr>
            <p:extLst/>
          </p:nvPr>
        </p:nvGraphicFramePr>
        <p:xfrm>
          <a:off x="171451" y="1358715"/>
          <a:ext cx="4355771" cy="30862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图表 8"/>
          <p:cNvGraphicFramePr/>
          <p:nvPr>
            <p:extLst/>
          </p:nvPr>
        </p:nvGraphicFramePr>
        <p:xfrm>
          <a:off x="4661807" y="1265464"/>
          <a:ext cx="4270578" cy="3053444"/>
        </p:xfrm>
        <a:graphic>
          <a:graphicData uri="http://schemas.openxmlformats.org/drawingml/2006/chart">
            <c:chart xmlns:c="http://schemas.openxmlformats.org/drawingml/2006/chart" xmlns:r="http://schemas.openxmlformats.org/officeDocument/2006/relationships" r:id="rId4"/>
          </a:graphicData>
        </a:graphic>
      </p:graphicFrame>
      <p:sp>
        <p:nvSpPr>
          <p:cNvPr id="5" name="文本框 4">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Tree>
    <p:extLst>
      <p:ext uri="{BB962C8B-B14F-4D97-AF65-F5344CB8AC3E}">
        <p14:creationId xmlns:p14="http://schemas.microsoft.com/office/powerpoint/2010/main" val="41019640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057900" y="1347613"/>
            <a:ext cx="2120670" cy="1507511"/>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350"/>
          </a:p>
        </p:txBody>
      </p:sp>
      <p:sp>
        <p:nvSpPr>
          <p:cNvPr id="13" name="文本框 12"/>
          <p:cNvSpPr txBox="1"/>
          <p:nvPr/>
        </p:nvSpPr>
        <p:spPr>
          <a:xfrm>
            <a:off x="6141072" y="1505698"/>
            <a:ext cx="1954325" cy="1131079"/>
          </a:xfrm>
          <a:prstGeom prst="rect">
            <a:avLst/>
          </a:prstGeom>
          <a:noFill/>
        </p:spPr>
        <p:txBody>
          <a:bodyPr wrap="square" rtlCol="0">
            <a:spAutoFit/>
          </a:bodyPr>
          <a:lstStyle/>
          <a:p>
            <a:pPr>
              <a:lnSpc>
                <a:spcPct val="150000"/>
              </a:lnSpc>
            </a:pPr>
            <a:r>
              <a:rPr lang="en-US" altLang="zh-CN" sz="1500" dirty="0">
                <a:solidFill>
                  <a:schemeClr val="bg1"/>
                </a:solidFill>
                <a:latin typeface="微软雅黑" panose="020B0503020204020204" pitchFamily="34" charset="-122"/>
                <a:ea typeface="微软雅黑" panose="020B0503020204020204" pitchFamily="34" charset="-122"/>
              </a:rPr>
              <a:t>99%</a:t>
            </a:r>
            <a:r>
              <a:rPr lang="zh-CN" altLang="en-US" sz="1500" dirty="0">
                <a:solidFill>
                  <a:schemeClr val="bg1"/>
                </a:solidFill>
                <a:latin typeface="微软雅黑" panose="020B0503020204020204" pitchFamily="34" charset="-122"/>
                <a:ea typeface="微软雅黑" panose="020B0503020204020204" pitchFamily="34" charset="-122"/>
              </a:rPr>
              <a:t>（</a:t>
            </a:r>
            <a:r>
              <a:rPr lang="en-US" altLang="zh-CN" sz="1500" dirty="0">
                <a:solidFill>
                  <a:schemeClr val="bg1"/>
                </a:solidFill>
                <a:latin typeface="微软雅黑" panose="020B0503020204020204" pitchFamily="34" charset="-122"/>
                <a:ea typeface="微软雅黑" panose="020B0503020204020204" pitchFamily="34" charset="-122"/>
              </a:rPr>
              <a:t>346</a:t>
            </a:r>
            <a:r>
              <a:rPr lang="zh-CN" altLang="en-US" sz="1500" dirty="0">
                <a:solidFill>
                  <a:schemeClr val="bg1"/>
                </a:solidFill>
                <a:latin typeface="微软雅黑" panose="020B0503020204020204" pitchFamily="34" charset="-122"/>
                <a:ea typeface="微软雅黑" panose="020B0503020204020204" pitchFamily="34" charset="-122"/>
              </a:rPr>
              <a:t>名）学生仅有一间行政班教室</a:t>
            </a:r>
            <a:r>
              <a:rPr lang="en-US" altLang="zh-CN" sz="1500" dirty="0">
                <a:solidFill>
                  <a:schemeClr val="bg1"/>
                </a:solidFill>
                <a:latin typeface="微软雅黑" panose="020B0503020204020204" pitchFamily="34" charset="-122"/>
                <a:ea typeface="微软雅黑" panose="020B0503020204020204" pitchFamily="34" charset="-122"/>
              </a:rPr>
              <a:t>+</a:t>
            </a:r>
            <a:r>
              <a:rPr lang="zh-CN" altLang="en-US" sz="1500" dirty="0">
                <a:solidFill>
                  <a:schemeClr val="bg1"/>
                </a:solidFill>
                <a:latin typeface="微软雅黑" panose="020B0503020204020204" pitchFamily="34" charset="-122"/>
                <a:ea typeface="微软雅黑" panose="020B0503020204020204" pitchFamily="34" charset="-122"/>
              </a:rPr>
              <a:t>一间教学班教室</a:t>
            </a:r>
          </a:p>
        </p:txBody>
      </p:sp>
      <p:sp>
        <p:nvSpPr>
          <p:cNvPr id="16" name="任意多边形 15"/>
          <p:cNvSpPr/>
          <p:nvPr/>
        </p:nvSpPr>
        <p:spPr>
          <a:xfrm>
            <a:off x="3252651" y="1592034"/>
            <a:ext cx="2601142" cy="1263090"/>
          </a:xfrm>
          <a:custGeom>
            <a:avLst/>
            <a:gdLst>
              <a:gd name="connsiteX0" fmla="*/ 0 w 4876800"/>
              <a:gd name="connsiteY0" fmla="*/ 322461 h 2579687"/>
              <a:gd name="connsiteX1" fmla="*/ 3586957 w 4876800"/>
              <a:gd name="connsiteY1" fmla="*/ 322461 h 2579687"/>
              <a:gd name="connsiteX2" fmla="*/ 3586957 w 4876800"/>
              <a:gd name="connsiteY2" fmla="*/ 0 h 2579687"/>
              <a:gd name="connsiteX3" fmla="*/ 4876800 w 4876800"/>
              <a:gd name="connsiteY3" fmla="*/ 1289844 h 2579687"/>
              <a:gd name="connsiteX4" fmla="*/ 3586957 w 4876800"/>
              <a:gd name="connsiteY4" fmla="*/ 2579687 h 2579687"/>
              <a:gd name="connsiteX5" fmla="*/ 3586957 w 4876800"/>
              <a:gd name="connsiteY5" fmla="*/ 2257226 h 2579687"/>
              <a:gd name="connsiteX6" fmla="*/ 0 w 4876800"/>
              <a:gd name="connsiteY6" fmla="*/ 2257226 h 2579687"/>
              <a:gd name="connsiteX7" fmla="*/ 0 w 4876800"/>
              <a:gd name="connsiteY7" fmla="*/ 322461 h 257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6800" h="2579687">
                <a:moveTo>
                  <a:pt x="0" y="322461"/>
                </a:moveTo>
                <a:lnTo>
                  <a:pt x="3586957" y="322461"/>
                </a:lnTo>
                <a:lnTo>
                  <a:pt x="3586957" y="0"/>
                </a:lnTo>
                <a:lnTo>
                  <a:pt x="4876800" y="1289844"/>
                </a:lnTo>
                <a:lnTo>
                  <a:pt x="3586957" y="2579687"/>
                </a:lnTo>
                <a:lnTo>
                  <a:pt x="3586957" y="2257226"/>
                </a:lnTo>
                <a:lnTo>
                  <a:pt x="0" y="2257226"/>
                </a:lnTo>
                <a:lnTo>
                  <a:pt x="0" y="32246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811" tIns="255657" rIns="739349" bIns="255657" numCol="1" spcCol="1270" anchor="t" anchorCtr="0">
            <a:noAutofit/>
          </a:bodyPr>
          <a:lstStyle/>
          <a:p>
            <a:pPr marL="214313" lvl="1" indent="-214313" defTabSz="966788">
              <a:lnSpc>
                <a:spcPct val="90000"/>
              </a:lnSpc>
              <a:spcBef>
                <a:spcPct val="0"/>
              </a:spcBef>
              <a:spcAft>
                <a:spcPct val="15000"/>
              </a:spcAft>
              <a:buChar char="••"/>
            </a:pPr>
            <a:endParaRPr lang="en-US" altLang="zh-CN" sz="1350" dirty="0"/>
          </a:p>
          <a:p>
            <a:pPr marL="214313" lvl="1" indent="-214313" defTabSz="966788">
              <a:lnSpc>
                <a:spcPct val="90000"/>
              </a:lnSpc>
              <a:spcBef>
                <a:spcPct val="0"/>
              </a:spcBef>
              <a:spcAft>
                <a:spcPct val="15000"/>
              </a:spcAft>
              <a:buChar char="••"/>
            </a:pPr>
            <a:r>
              <a:rPr lang="zh-CN" altLang="en-US" sz="1350" dirty="0">
                <a:latin typeface="微软雅黑" panose="020B0503020204020204" pitchFamily="34" charset="-122"/>
                <a:ea typeface="微软雅黑" panose="020B0503020204020204" pitchFamily="34" charset="-122"/>
              </a:rPr>
              <a:t>原有行政班不变</a:t>
            </a:r>
          </a:p>
        </p:txBody>
      </p:sp>
      <p:sp>
        <p:nvSpPr>
          <p:cNvPr id="18" name="任意多边形 17"/>
          <p:cNvSpPr/>
          <p:nvPr/>
        </p:nvSpPr>
        <p:spPr>
          <a:xfrm>
            <a:off x="3252651" y="2917023"/>
            <a:ext cx="2601142" cy="1263090"/>
          </a:xfrm>
          <a:custGeom>
            <a:avLst/>
            <a:gdLst>
              <a:gd name="connsiteX0" fmla="*/ 0 w 4876800"/>
              <a:gd name="connsiteY0" fmla="*/ 322461 h 2579687"/>
              <a:gd name="connsiteX1" fmla="*/ 3586957 w 4876800"/>
              <a:gd name="connsiteY1" fmla="*/ 322461 h 2579687"/>
              <a:gd name="connsiteX2" fmla="*/ 3586957 w 4876800"/>
              <a:gd name="connsiteY2" fmla="*/ 0 h 2579687"/>
              <a:gd name="connsiteX3" fmla="*/ 4876800 w 4876800"/>
              <a:gd name="connsiteY3" fmla="*/ 1289844 h 2579687"/>
              <a:gd name="connsiteX4" fmla="*/ 3586957 w 4876800"/>
              <a:gd name="connsiteY4" fmla="*/ 2579687 h 2579687"/>
              <a:gd name="connsiteX5" fmla="*/ 3586957 w 4876800"/>
              <a:gd name="connsiteY5" fmla="*/ 2257226 h 2579687"/>
              <a:gd name="connsiteX6" fmla="*/ 0 w 4876800"/>
              <a:gd name="connsiteY6" fmla="*/ 2257226 h 2579687"/>
              <a:gd name="connsiteX7" fmla="*/ 0 w 4876800"/>
              <a:gd name="connsiteY7" fmla="*/ 322461 h 257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6800" h="2579687">
                <a:moveTo>
                  <a:pt x="0" y="322461"/>
                </a:moveTo>
                <a:lnTo>
                  <a:pt x="3586957" y="322461"/>
                </a:lnTo>
                <a:lnTo>
                  <a:pt x="3586957" y="0"/>
                </a:lnTo>
                <a:lnTo>
                  <a:pt x="4876800" y="1289844"/>
                </a:lnTo>
                <a:lnTo>
                  <a:pt x="3586957" y="2579687"/>
                </a:lnTo>
                <a:lnTo>
                  <a:pt x="3586957" y="2257226"/>
                </a:lnTo>
                <a:lnTo>
                  <a:pt x="0" y="2257226"/>
                </a:lnTo>
                <a:lnTo>
                  <a:pt x="0" y="32246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811" tIns="255657" rIns="739349" bIns="255657" numCol="1" spcCol="1270" anchor="t" anchorCtr="0">
            <a:noAutofit/>
          </a:bodyPr>
          <a:lstStyle/>
          <a:p>
            <a:pPr marL="214313" lvl="1" indent="-214313" defTabSz="966788">
              <a:lnSpc>
                <a:spcPct val="90000"/>
              </a:lnSpc>
              <a:spcBef>
                <a:spcPct val="0"/>
              </a:spcBef>
              <a:spcAft>
                <a:spcPct val="15000"/>
              </a:spcAft>
              <a:buChar char="••"/>
            </a:pPr>
            <a:r>
              <a:rPr lang="zh-CN" altLang="en-US" sz="1350" dirty="0">
                <a:latin typeface="微软雅黑" panose="020B0503020204020204" pitchFamily="34" charset="-122"/>
                <a:ea typeface="微软雅黑" panose="020B0503020204020204" pitchFamily="34" charset="-122"/>
              </a:rPr>
              <a:t>学生志愿</a:t>
            </a:r>
          </a:p>
          <a:p>
            <a:pPr marL="214313" lvl="1" indent="-214313" defTabSz="966788">
              <a:lnSpc>
                <a:spcPct val="90000"/>
              </a:lnSpc>
              <a:spcBef>
                <a:spcPct val="0"/>
              </a:spcBef>
              <a:spcAft>
                <a:spcPct val="15000"/>
              </a:spcAft>
              <a:buChar char="••"/>
            </a:pPr>
            <a:r>
              <a:rPr lang="zh-CN" altLang="en-US" sz="1350" dirty="0">
                <a:latin typeface="微软雅黑" panose="020B0503020204020204" pitchFamily="34" charset="-122"/>
                <a:ea typeface="微软雅黑" panose="020B0503020204020204" pitchFamily="34" charset="-122"/>
              </a:rPr>
              <a:t>教室学生容纳数</a:t>
            </a:r>
          </a:p>
          <a:p>
            <a:pPr marL="214313" lvl="1" indent="-214313" defTabSz="966788">
              <a:lnSpc>
                <a:spcPct val="90000"/>
              </a:lnSpc>
              <a:spcBef>
                <a:spcPct val="0"/>
              </a:spcBef>
              <a:spcAft>
                <a:spcPct val="15000"/>
              </a:spcAft>
              <a:buChar char="••"/>
            </a:pPr>
            <a:r>
              <a:rPr lang="zh-CN" altLang="en-US" sz="1350" dirty="0">
                <a:latin typeface="微软雅黑" panose="020B0503020204020204" pitchFamily="34" charset="-122"/>
                <a:ea typeface="微软雅黑" panose="020B0503020204020204" pitchFamily="34" charset="-122"/>
              </a:rPr>
              <a:t>男女比例</a:t>
            </a:r>
          </a:p>
          <a:p>
            <a:pPr marL="214313" lvl="1" indent="-214313" defTabSz="966788">
              <a:lnSpc>
                <a:spcPct val="90000"/>
              </a:lnSpc>
              <a:spcBef>
                <a:spcPct val="0"/>
              </a:spcBef>
              <a:spcAft>
                <a:spcPct val="15000"/>
              </a:spcAft>
              <a:buChar char="••"/>
            </a:pPr>
            <a:r>
              <a:rPr lang="zh-CN" altLang="en-US" sz="1350" dirty="0">
                <a:latin typeface="微软雅黑" panose="020B0503020204020204" pitchFamily="34" charset="-122"/>
                <a:ea typeface="微软雅黑" panose="020B0503020204020204" pitchFamily="34" charset="-122"/>
              </a:rPr>
              <a:t>原有行政班尽量不拆</a:t>
            </a:r>
          </a:p>
        </p:txBody>
      </p:sp>
      <p:sp>
        <p:nvSpPr>
          <p:cNvPr id="11" name="矩形 10"/>
          <p:cNvSpPr/>
          <p:nvPr/>
        </p:nvSpPr>
        <p:spPr>
          <a:xfrm>
            <a:off x="1201162" y="1650478"/>
            <a:ext cx="1737164" cy="111354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100" dirty="0">
                <a:latin typeface="微软雅黑" panose="020B0503020204020204" pitchFamily="34" charset="-122"/>
                <a:ea typeface="微软雅黑" panose="020B0503020204020204" pitchFamily="34" charset="-122"/>
              </a:rPr>
              <a:t>行政班</a:t>
            </a:r>
          </a:p>
        </p:txBody>
      </p:sp>
      <p:sp>
        <p:nvSpPr>
          <p:cNvPr id="14" name="矩形 13"/>
          <p:cNvSpPr/>
          <p:nvPr/>
        </p:nvSpPr>
        <p:spPr>
          <a:xfrm>
            <a:off x="1201162" y="3050238"/>
            <a:ext cx="1737164" cy="111354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100" dirty="0">
                <a:latin typeface="微软雅黑" panose="020B0503020204020204" pitchFamily="34" charset="-122"/>
                <a:ea typeface="微软雅黑" panose="020B0503020204020204" pitchFamily="34" charset="-122"/>
              </a:rPr>
              <a:t>教学班</a:t>
            </a:r>
          </a:p>
        </p:txBody>
      </p:sp>
      <p:sp>
        <p:nvSpPr>
          <p:cNvPr id="9" name="文本框 8">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
        <p:nvSpPr>
          <p:cNvPr id="12" name="矩形 11"/>
          <p:cNvSpPr/>
          <p:nvPr/>
        </p:nvSpPr>
        <p:spPr>
          <a:xfrm>
            <a:off x="6057900" y="3363839"/>
            <a:ext cx="2120670" cy="108012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1350"/>
          </a:p>
        </p:txBody>
      </p:sp>
      <p:sp>
        <p:nvSpPr>
          <p:cNvPr id="15" name="文本框 14"/>
          <p:cNvSpPr txBox="1"/>
          <p:nvPr/>
        </p:nvSpPr>
        <p:spPr>
          <a:xfrm>
            <a:off x="6168118" y="3479101"/>
            <a:ext cx="1954325" cy="784830"/>
          </a:xfrm>
          <a:prstGeom prst="rect">
            <a:avLst/>
          </a:prstGeom>
          <a:noFill/>
        </p:spPr>
        <p:txBody>
          <a:bodyPr wrap="square" rtlCol="0">
            <a:spAutoFit/>
          </a:bodyPr>
          <a:lstStyle/>
          <a:p>
            <a:pPr>
              <a:lnSpc>
                <a:spcPct val="150000"/>
              </a:lnSpc>
            </a:pPr>
            <a:r>
              <a:rPr lang="zh-CN" altLang="en-US" sz="1500" dirty="0" smtClean="0">
                <a:solidFill>
                  <a:schemeClr val="bg1"/>
                </a:solidFill>
                <a:latin typeface="微软雅黑" panose="020B0503020204020204" pitchFamily="34" charset="-122"/>
                <a:ea typeface="微软雅黑" panose="020B0503020204020204" pitchFamily="34" charset="-122"/>
              </a:rPr>
              <a:t>教师</a:t>
            </a:r>
            <a:r>
              <a:rPr lang="en-US" altLang="zh-CN" sz="1500" dirty="0" smtClean="0">
                <a:solidFill>
                  <a:schemeClr val="bg1"/>
                </a:solidFill>
                <a:latin typeface="微软雅黑" panose="020B0503020204020204" pitchFamily="34" charset="-122"/>
                <a:ea typeface="微软雅黑" panose="020B0503020204020204" pitchFamily="34" charset="-122"/>
              </a:rPr>
              <a:t>	+0</a:t>
            </a:r>
          </a:p>
          <a:p>
            <a:pPr>
              <a:lnSpc>
                <a:spcPct val="150000"/>
              </a:lnSpc>
            </a:pPr>
            <a:r>
              <a:rPr lang="zh-CN" altLang="en-US" sz="1500" dirty="0" smtClean="0">
                <a:solidFill>
                  <a:schemeClr val="bg1"/>
                </a:solidFill>
                <a:latin typeface="微软雅黑" panose="020B0503020204020204" pitchFamily="34" charset="-122"/>
                <a:ea typeface="微软雅黑" panose="020B0503020204020204" pitchFamily="34" charset="-122"/>
              </a:rPr>
              <a:t>教室</a:t>
            </a:r>
            <a:r>
              <a:rPr lang="en-US" altLang="zh-CN" sz="1500" dirty="0" smtClean="0">
                <a:solidFill>
                  <a:schemeClr val="bg1"/>
                </a:solidFill>
                <a:latin typeface="微软雅黑" panose="020B0503020204020204" pitchFamily="34" charset="-122"/>
                <a:ea typeface="微软雅黑" panose="020B0503020204020204" pitchFamily="34" charset="-122"/>
              </a:rPr>
              <a:t>	+1</a:t>
            </a:r>
            <a:endParaRPr lang="zh-CN" altLang="en-US" sz="15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305399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796359208"/>
              </p:ext>
            </p:extLst>
          </p:nvPr>
        </p:nvGraphicFramePr>
        <p:xfrm>
          <a:off x="1267741" y="4083918"/>
          <a:ext cx="6518961" cy="801590"/>
        </p:xfrm>
        <a:graphic>
          <a:graphicData uri="http://schemas.openxmlformats.org/drawingml/2006/table">
            <a:tbl>
              <a:tblPr firstRow="1" bandRow="1">
                <a:tableStyleId>{5C22544A-7EE6-4342-B048-85BDC9FD1C3A}</a:tableStyleId>
              </a:tblPr>
              <a:tblGrid>
                <a:gridCol w="724329">
                  <a:extLst>
                    <a:ext uri="{9D8B030D-6E8A-4147-A177-3AD203B41FA5}">
                      <a16:colId xmlns:a16="http://schemas.microsoft.com/office/drawing/2014/main" xmlns="" val="20000"/>
                    </a:ext>
                  </a:extLst>
                </a:gridCol>
                <a:gridCol w="724329">
                  <a:extLst>
                    <a:ext uri="{9D8B030D-6E8A-4147-A177-3AD203B41FA5}">
                      <a16:colId xmlns:a16="http://schemas.microsoft.com/office/drawing/2014/main" xmlns="" val="20001"/>
                    </a:ext>
                  </a:extLst>
                </a:gridCol>
                <a:gridCol w="724329">
                  <a:extLst>
                    <a:ext uri="{9D8B030D-6E8A-4147-A177-3AD203B41FA5}">
                      <a16:colId xmlns:a16="http://schemas.microsoft.com/office/drawing/2014/main" xmlns="" val="20002"/>
                    </a:ext>
                  </a:extLst>
                </a:gridCol>
                <a:gridCol w="724329">
                  <a:extLst>
                    <a:ext uri="{9D8B030D-6E8A-4147-A177-3AD203B41FA5}">
                      <a16:colId xmlns:a16="http://schemas.microsoft.com/office/drawing/2014/main" xmlns="" val="20003"/>
                    </a:ext>
                  </a:extLst>
                </a:gridCol>
                <a:gridCol w="724329"/>
                <a:gridCol w="724329"/>
                <a:gridCol w="724329"/>
                <a:gridCol w="724329"/>
                <a:gridCol w="724329"/>
              </a:tblGrid>
              <a:tr h="423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学生志愿满足率</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单科合班课满足率</a:t>
                      </a:r>
                      <a:endParaRPr lang="en-US" altLang="zh-CN" sz="700" dirty="0">
                        <a:solidFill>
                          <a:schemeClr val="bg1"/>
                        </a:solidFill>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教师连堂课满足率</a:t>
                      </a:r>
                      <a:endParaRPr lang="en-US" altLang="zh-CN" sz="700" dirty="0">
                        <a:solidFill>
                          <a:schemeClr val="bg1"/>
                        </a:solidFill>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全局固定点满足率</a:t>
                      </a:r>
                      <a:endParaRPr lang="en-US" altLang="zh-CN" sz="700" dirty="0">
                        <a:solidFill>
                          <a:schemeClr val="bg1"/>
                        </a:solidFill>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教案进度一致率</a:t>
                      </a:r>
                      <a:endParaRPr lang="en-US" altLang="zh-CN" sz="700" dirty="0">
                        <a:solidFill>
                          <a:schemeClr val="bg1"/>
                        </a:solidFill>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教师不跨上下午授课满足率</a:t>
                      </a:r>
                      <a:endParaRPr lang="zh-CN" altLang="en-US" sz="700" dirty="0"/>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教师连堂课数量限制满足率</a:t>
                      </a:r>
                      <a:endParaRPr lang="zh-CN" altLang="en-US" sz="700" dirty="0"/>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solidFill>
                            <a:schemeClr val="bg1"/>
                          </a:solidFill>
                        </a:rPr>
                        <a:t>教案不穿插满足率</a:t>
                      </a:r>
                      <a:endParaRPr lang="zh-CN" altLang="en-US" sz="700" dirty="0"/>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700" dirty="0"/>
                        <a:t>教师节次限制满足率</a:t>
                      </a:r>
                    </a:p>
                  </a:txBody>
                  <a:tcPr marL="68580" marR="68580" marT="34290" marB="34290" anchor="ctr"/>
                </a:tc>
                <a:extLst>
                  <a:ext uri="{0D108BD9-81ED-4DB2-BD59-A6C34878D82A}">
                    <a16:rowId xmlns:a16="http://schemas.microsoft.com/office/drawing/2014/main" xmlns="" val="10000"/>
                  </a:ext>
                </a:extLst>
              </a:tr>
              <a:tr h="377672">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83.33%</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tc>
                  <a:txBody>
                    <a:bodyPr/>
                    <a:lstStyle/>
                    <a:p>
                      <a:pPr algn="ctr"/>
                      <a:r>
                        <a:rPr lang="en-US" altLang="zh-CN" sz="700" dirty="0"/>
                        <a:t>100%</a:t>
                      </a:r>
                      <a:endParaRPr lang="zh-CN" altLang="en-US" sz="700" dirty="0"/>
                    </a:p>
                  </a:txBody>
                  <a:tcPr marL="68580" marR="68580" marT="34290" marB="34290" anchor="ctr"/>
                </a:tc>
                <a:extLst>
                  <a:ext uri="{0D108BD9-81ED-4DB2-BD59-A6C34878D82A}">
                    <a16:rowId xmlns:a16="http://schemas.microsoft.com/office/drawing/2014/main" xmlns="" val="10001"/>
                  </a:ext>
                </a:extLst>
              </a:tr>
            </a:tbl>
          </a:graphicData>
        </a:graphic>
      </p:graphicFrame>
      <p:graphicFrame>
        <p:nvGraphicFramePr>
          <p:cNvPr id="6" name="图表 5"/>
          <p:cNvGraphicFramePr/>
          <p:nvPr>
            <p:extLst>
              <p:ext uri="{D42A27DB-BD31-4B8C-83A1-F6EECF244321}">
                <p14:modId xmlns:p14="http://schemas.microsoft.com/office/powerpoint/2010/main" val="2552667112"/>
              </p:ext>
            </p:extLst>
          </p:nvPr>
        </p:nvGraphicFramePr>
        <p:xfrm>
          <a:off x="1129554" y="759278"/>
          <a:ext cx="6678167" cy="3180623"/>
        </p:xfrm>
        <a:graphic>
          <a:graphicData uri="http://schemas.openxmlformats.org/drawingml/2006/chart">
            <c:chart xmlns:c="http://schemas.openxmlformats.org/drawingml/2006/chart" xmlns:r="http://schemas.openxmlformats.org/officeDocument/2006/relationships" r:id="rId3"/>
          </a:graphicData>
        </a:graphic>
      </p:graphicFrame>
      <p:sp>
        <p:nvSpPr>
          <p:cNvPr id="5" name="文本框 4">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Tree>
    <p:extLst>
      <p:ext uri="{BB962C8B-B14F-4D97-AF65-F5344CB8AC3E}">
        <p14:creationId xmlns:p14="http://schemas.microsoft.com/office/powerpoint/2010/main" val="2620747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076309"/>
            <a:ext cx="4764361" cy="3583673"/>
          </a:xfrm>
          <a:prstGeom prst="rect">
            <a:avLst/>
          </a:prstGeom>
        </p:spPr>
      </p:pic>
      <p:sp>
        <p:nvSpPr>
          <p:cNvPr id="9" name="文本框 8">
            <a:extLst>
              <a:ext uri="{FF2B5EF4-FFF2-40B4-BE49-F238E27FC236}">
                <a16:creationId xmlns:a16="http://schemas.microsoft.com/office/drawing/2014/main" xmlns="" id="{A32AE844-67A6-49C1-90B5-8DF1DAF2B0F9}"/>
              </a:ext>
            </a:extLst>
          </p:cNvPr>
          <p:cNvSpPr txBox="1"/>
          <p:nvPr/>
        </p:nvSpPr>
        <p:spPr>
          <a:xfrm>
            <a:off x="87004" y="91845"/>
            <a:ext cx="4440218" cy="461665"/>
          </a:xfrm>
          <a:prstGeom prst="rect">
            <a:avLst/>
          </a:prstGeom>
          <a:noFill/>
        </p:spPr>
        <p:txBody>
          <a:bodyPr wrap="square" rtlCol="0">
            <a:spAutoFit/>
          </a:bodyPr>
          <a:lstStyle/>
          <a:p>
            <a:r>
              <a:rPr lang="zh-CN" altLang="en-US" sz="2400" b="1" dirty="0" smtClean="0">
                <a:solidFill>
                  <a:srgbClr val="00B0F0"/>
                </a:solidFill>
                <a:latin typeface="微软雅黑" panose="020B0503020204020204" pitchFamily="34" charset="-122"/>
                <a:ea typeface="微软雅黑" panose="020B0503020204020204" pitchFamily="34" charset="-122"/>
                <a:cs typeface="+mj-cs"/>
              </a:rPr>
              <a:t>案例解析</a:t>
            </a:r>
            <a:r>
              <a:rPr lang="en-US" altLang="zh-CN" sz="2400" b="1" dirty="0" smtClean="0">
                <a:solidFill>
                  <a:srgbClr val="00B0F0"/>
                </a:solidFill>
                <a:latin typeface="微软雅黑" panose="020B0503020204020204" pitchFamily="34" charset="-122"/>
                <a:ea typeface="微软雅黑" panose="020B0503020204020204" pitchFamily="34" charset="-122"/>
                <a:cs typeface="+mj-cs"/>
              </a:rPr>
              <a:t>——</a:t>
            </a:r>
            <a:r>
              <a:rPr lang="zh-CN" altLang="en-US" sz="2400" b="1" dirty="0" smtClean="0">
                <a:solidFill>
                  <a:srgbClr val="00B0F0"/>
                </a:solidFill>
                <a:latin typeface="微软雅黑" panose="020B0503020204020204" pitchFamily="34" charset="-122"/>
                <a:ea typeface="微软雅黑" panose="020B0503020204020204" pitchFamily="34" charset="-122"/>
                <a:cs typeface="+mj-cs"/>
              </a:rPr>
              <a:t>北京二十中</a:t>
            </a:r>
            <a:endParaRPr lang="zh-CN" altLang="en-US" sz="2400" b="1" dirty="0">
              <a:solidFill>
                <a:srgbClr val="00B0F0"/>
              </a:solidFill>
              <a:latin typeface="微软雅黑" panose="020B0503020204020204" pitchFamily="34" charset="-122"/>
              <a:ea typeface="微软雅黑" panose="020B0503020204020204" pitchFamily="34" charset="-122"/>
              <a:cs typeface="+mj-cs"/>
            </a:endParaRPr>
          </a:p>
        </p:txBody>
      </p:sp>
      <p:sp>
        <p:nvSpPr>
          <p:cNvPr id="10" name="文本框 9"/>
          <p:cNvSpPr txBox="1"/>
          <p:nvPr/>
        </p:nvSpPr>
        <p:spPr>
          <a:xfrm>
            <a:off x="5724128" y="3534732"/>
            <a:ext cx="2848284" cy="1113638"/>
          </a:xfrm>
          <a:prstGeom prst="rect">
            <a:avLst/>
          </a:prstGeom>
          <a:noFill/>
        </p:spPr>
        <p:txBody>
          <a:bodyPr wrap="square" rtlCol="0">
            <a:spAutoFit/>
          </a:bodyPr>
          <a:lstStyle/>
          <a:p>
            <a:pPr defTabSz="682654">
              <a:lnSpc>
                <a:spcPct val="140000"/>
              </a:lnSpc>
            </a:pPr>
            <a:r>
              <a:rPr lang="zh-CN" altLang="en-US" sz="1185" dirty="0" smtClean="0">
                <a:solidFill>
                  <a:prstClr val="white"/>
                </a:solidFill>
                <a:latin typeface="微软雅黑" panose="020B0503020204020204" pitchFamily="34" charset="-122"/>
                <a:ea typeface="微软雅黑" panose="020B0503020204020204" pitchFamily="34" charset="-122"/>
              </a:rPr>
              <a:t>学生志愿</a:t>
            </a:r>
            <a:r>
              <a:rPr lang="en-US" altLang="zh-CN" sz="1185" dirty="0" smtClean="0">
                <a:solidFill>
                  <a:prstClr val="white"/>
                </a:solidFill>
                <a:latin typeface="微软雅黑" panose="020B0503020204020204" pitchFamily="34" charset="-122"/>
                <a:ea typeface="微软雅黑" panose="020B0503020204020204" pitchFamily="34" charset="-122"/>
              </a:rPr>
              <a:t>100%</a:t>
            </a:r>
          </a:p>
          <a:p>
            <a:pPr defTabSz="682654">
              <a:lnSpc>
                <a:spcPct val="140000"/>
              </a:lnSpc>
            </a:pPr>
            <a:r>
              <a:rPr lang="zh-CN" altLang="en-US" sz="1185" dirty="0" smtClean="0">
                <a:solidFill>
                  <a:prstClr val="white"/>
                </a:solidFill>
                <a:latin typeface="微软雅黑" panose="020B0503020204020204" pitchFamily="34" charset="-122"/>
                <a:ea typeface="微软雅黑" panose="020B0503020204020204" pitchFamily="34" charset="-122"/>
              </a:rPr>
              <a:t>规则满足率</a:t>
            </a:r>
            <a:r>
              <a:rPr lang="en-US" altLang="zh-CN" sz="1185" dirty="0" smtClean="0">
                <a:solidFill>
                  <a:prstClr val="white"/>
                </a:solidFill>
                <a:latin typeface="微软雅黑" panose="020B0503020204020204" pitchFamily="34" charset="-122"/>
                <a:ea typeface="微软雅黑" panose="020B0503020204020204" pitchFamily="34" charset="-122"/>
              </a:rPr>
              <a:t>97.3%</a:t>
            </a:r>
          </a:p>
          <a:p>
            <a:pPr defTabSz="682654">
              <a:lnSpc>
                <a:spcPct val="140000"/>
              </a:lnSpc>
            </a:pPr>
            <a:r>
              <a:rPr lang="zh-CN" altLang="en-US" sz="1185" dirty="0" smtClean="0">
                <a:solidFill>
                  <a:prstClr val="white"/>
                </a:solidFill>
                <a:latin typeface="微软雅黑" panose="020B0503020204020204" pitchFamily="34" charset="-122"/>
                <a:ea typeface="微软雅黑" panose="020B0503020204020204" pitchFamily="34" charset="-122"/>
              </a:rPr>
              <a:t>教师</a:t>
            </a:r>
            <a:r>
              <a:rPr lang="en-US" altLang="zh-CN" sz="1185" dirty="0" smtClean="0">
                <a:solidFill>
                  <a:prstClr val="white"/>
                </a:solidFill>
                <a:latin typeface="微软雅黑" panose="020B0503020204020204" pitchFamily="34" charset="-122"/>
                <a:ea typeface="微软雅黑" panose="020B0503020204020204" pitchFamily="34" charset="-122"/>
              </a:rPr>
              <a:t>+0</a:t>
            </a:r>
          </a:p>
          <a:p>
            <a:pPr defTabSz="682654">
              <a:lnSpc>
                <a:spcPct val="140000"/>
              </a:lnSpc>
            </a:pPr>
            <a:r>
              <a:rPr lang="zh-CN" altLang="en-US" sz="1185" dirty="0" smtClean="0">
                <a:solidFill>
                  <a:prstClr val="white"/>
                </a:solidFill>
                <a:latin typeface="微软雅黑" panose="020B0503020204020204" pitchFamily="34" charset="-122"/>
                <a:ea typeface="微软雅黑" panose="020B0503020204020204" pitchFamily="34" charset="-122"/>
              </a:rPr>
              <a:t>教室</a:t>
            </a:r>
            <a:r>
              <a:rPr lang="en-US" altLang="zh-CN" sz="1185" dirty="0" smtClean="0">
                <a:solidFill>
                  <a:prstClr val="white"/>
                </a:solidFill>
                <a:latin typeface="微软雅黑" panose="020B0503020204020204" pitchFamily="34" charset="-122"/>
                <a:ea typeface="微软雅黑" panose="020B0503020204020204" pitchFamily="34" charset="-122"/>
              </a:rPr>
              <a:t>+1</a:t>
            </a:r>
            <a:endParaRPr lang="zh-CN" altLang="en-US" sz="1185" dirty="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672591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5536" y="195486"/>
            <a:ext cx="516926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400" b="1" dirty="0">
                <a:solidFill>
                  <a:srgbClr val="00B0F0"/>
                </a:solidFill>
                <a:latin typeface="微软雅黑" panose="020B0503020204020204" pitchFamily="34" charset="-122"/>
                <a:ea typeface="微软雅黑" panose="020B0503020204020204" pitchFamily="34" charset="-122"/>
              </a:rPr>
              <a:t>案例解析</a:t>
            </a: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北京中学</a:t>
            </a:r>
            <a:endPar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&gt;&gt;</a:t>
            </a:r>
            <a:r>
              <a:rPr kumimoji="0" lang="zh-CN" altLang="en-US"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效果展示</a:t>
            </a: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203598"/>
            <a:ext cx="4536504" cy="3608103"/>
          </a:xfrm>
          <a:prstGeom prst="rect">
            <a:avLst/>
          </a:prstGeom>
        </p:spPr>
      </p:pic>
      <p:sp>
        <p:nvSpPr>
          <p:cNvPr id="7" name="文本框 6"/>
          <p:cNvSpPr txBox="1"/>
          <p:nvPr/>
        </p:nvSpPr>
        <p:spPr>
          <a:xfrm>
            <a:off x="5526026" y="3831443"/>
            <a:ext cx="2848284" cy="602986"/>
          </a:xfrm>
          <a:prstGeom prst="rect">
            <a:avLst/>
          </a:prstGeom>
          <a:noFill/>
        </p:spPr>
        <p:txBody>
          <a:bodyPr wrap="square" rtlCol="0">
            <a:spAutoFit/>
          </a:bodyPr>
          <a:lstStyle/>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语数英：导修、研修、自修</a:t>
            </a:r>
            <a:endParaRPr lang="en-US" altLang="zh-CN" sz="1185" dirty="0">
              <a:solidFill>
                <a:prstClr val="white"/>
              </a:solidFill>
              <a:latin typeface="微软雅黑" panose="020B0503020204020204" pitchFamily="34" charset="-122"/>
              <a:ea typeface="微软雅黑" panose="020B0503020204020204" pitchFamily="34" charset="-122"/>
            </a:endParaRPr>
          </a:p>
          <a:p>
            <a:pPr defTabSz="682654">
              <a:lnSpc>
                <a:spcPct val="140000"/>
              </a:lnSpc>
            </a:pPr>
            <a:r>
              <a:rPr lang="zh-CN" altLang="en-US" sz="1185" dirty="0">
                <a:solidFill>
                  <a:prstClr val="white"/>
                </a:solidFill>
                <a:latin typeface="微软雅黑" panose="020B0503020204020204" pitchFamily="34" charset="-122"/>
                <a:ea typeface="微软雅黑" panose="020B0503020204020204" pitchFamily="34" charset="-122"/>
              </a:rPr>
              <a:t>其他科目：</a:t>
            </a:r>
            <a:r>
              <a:rPr lang="en-US" altLang="zh-CN" sz="1185" dirty="0">
                <a:solidFill>
                  <a:prstClr val="white"/>
                </a:solidFill>
                <a:latin typeface="微软雅黑" panose="020B0503020204020204" pitchFamily="34" charset="-122"/>
                <a:ea typeface="微软雅黑" panose="020B0503020204020204" pitchFamily="34" charset="-122"/>
              </a:rPr>
              <a:t>A</a:t>
            </a:r>
            <a:r>
              <a:rPr lang="zh-CN" altLang="en-US" sz="1185" dirty="0">
                <a:solidFill>
                  <a:prstClr val="white"/>
                </a:solidFill>
                <a:latin typeface="微软雅黑" panose="020B0503020204020204" pitchFamily="34" charset="-122"/>
                <a:ea typeface="微软雅黑" panose="020B0503020204020204" pitchFamily="34" charset="-122"/>
              </a:rPr>
              <a:t>、</a:t>
            </a:r>
            <a:r>
              <a:rPr lang="en-US" altLang="zh-CN" sz="1185" dirty="0">
                <a:solidFill>
                  <a:prstClr val="white"/>
                </a:solidFill>
                <a:latin typeface="微软雅黑" panose="020B0503020204020204" pitchFamily="34" charset="-122"/>
                <a:ea typeface="微软雅黑" panose="020B0503020204020204" pitchFamily="34" charset="-122"/>
              </a:rPr>
              <a:t>B</a:t>
            </a:r>
            <a:r>
              <a:rPr lang="zh-CN" altLang="en-US" sz="1185" dirty="0">
                <a:solidFill>
                  <a:prstClr val="white"/>
                </a:solidFill>
                <a:latin typeface="微软雅黑" panose="020B0503020204020204" pitchFamily="34" charset="-122"/>
                <a:ea typeface="微软雅黑" panose="020B0503020204020204" pitchFamily="34" charset="-122"/>
              </a:rPr>
              <a:t>、</a:t>
            </a:r>
            <a:r>
              <a:rPr lang="en-US" altLang="zh-CN" sz="1185" dirty="0">
                <a:solidFill>
                  <a:prstClr val="white"/>
                </a:solidFill>
                <a:latin typeface="微软雅黑" panose="020B0503020204020204" pitchFamily="34" charset="-122"/>
                <a:ea typeface="微软雅黑" panose="020B0503020204020204" pitchFamily="34" charset="-122"/>
              </a:rPr>
              <a:t>C</a:t>
            </a:r>
            <a:r>
              <a:rPr lang="zh-CN" altLang="en-US" sz="1185" dirty="0">
                <a:solidFill>
                  <a:prstClr val="white"/>
                </a:solidFill>
                <a:latin typeface="微软雅黑" panose="020B0503020204020204" pitchFamily="34" charset="-122"/>
                <a:ea typeface="微软雅黑" panose="020B0503020204020204" pitchFamily="34" charset="-122"/>
              </a:rPr>
              <a:t>、</a:t>
            </a:r>
            <a:r>
              <a:rPr lang="en-US" altLang="zh-CN" sz="1185" dirty="0">
                <a:solidFill>
                  <a:prstClr val="white"/>
                </a:solidFill>
                <a:latin typeface="微软雅黑" panose="020B0503020204020204" pitchFamily="34" charset="-122"/>
                <a:ea typeface="微软雅黑" panose="020B0503020204020204" pitchFamily="34" charset="-122"/>
              </a:rPr>
              <a:t>D</a:t>
            </a:r>
            <a:r>
              <a:rPr lang="zh-CN" altLang="en-US" sz="1185" dirty="0">
                <a:solidFill>
                  <a:prstClr val="white"/>
                </a:solidFill>
                <a:latin typeface="微软雅黑" panose="020B0503020204020204" pitchFamily="34" charset="-122"/>
                <a:ea typeface="微软雅黑" panose="020B0503020204020204" pitchFamily="34" charset="-122"/>
              </a:rPr>
              <a:t>（学考）</a:t>
            </a:r>
          </a:p>
        </p:txBody>
      </p:sp>
    </p:spTree>
    <p:extLst>
      <p:ext uri="{BB962C8B-B14F-4D97-AF65-F5344CB8AC3E}">
        <p14:creationId xmlns:p14="http://schemas.microsoft.com/office/powerpoint/2010/main" val="75304936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5536" y="195486"/>
            <a:ext cx="516926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400" b="1" dirty="0">
                <a:solidFill>
                  <a:srgbClr val="00B0F0"/>
                </a:solidFill>
                <a:latin typeface="微软雅黑" panose="020B0503020204020204" pitchFamily="34" charset="-122"/>
                <a:ea typeface="微软雅黑" panose="020B0503020204020204" pitchFamily="34" charset="-122"/>
              </a:rPr>
              <a:t>案例解析</a:t>
            </a: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a:t>
            </a:r>
            <a:r>
              <a:rPr lang="zh-CN" altLang="en-US" sz="2400" b="1" dirty="0">
                <a:solidFill>
                  <a:srgbClr val="00B0F0"/>
                </a:solidFill>
                <a:latin typeface="微软雅黑" panose="020B0503020204020204" pitchFamily="34" charset="-122"/>
                <a:ea typeface="微软雅黑" panose="020B0503020204020204" pitchFamily="34" charset="-122"/>
              </a:rPr>
              <a:t>北京理工大学附属中学</a:t>
            </a:r>
            <a:endPar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&gt;&gt;</a:t>
            </a:r>
            <a:r>
              <a:rPr kumimoji="0" lang="zh-CN" altLang="en-US" sz="2400"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mn-cs"/>
              </a:rPr>
              <a:t>效果展示</a:t>
            </a: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44143"/>
          <a:stretch>
            <a:fillRect/>
          </a:stretch>
        </p:blipFill>
        <p:spPr>
          <a:xfrm>
            <a:off x="539552" y="1172389"/>
            <a:ext cx="4392488" cy="3631609"/>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729769200"/>
              </p:ext>
            </p:extLst>
          </p:nvPr>
        </p:nvGraphicFramePr>
        <p:xfrm>
          <a:off x="5220072" y="3867894"/>
          <a:ext cx="2870485" cy="661116"/>
        </p:xfrm>
        <a:graphic>
          <a:graphicData uri="http://schemas.openxmlformats.org/drawingml/2006/table">
            <a:tbl>
              <a:tblPr>
                <a:tableStyleId>{5C22544A-7EE6-4342-B048-85BDC9FD1C3A}</a:tableStyleId>
              </a:tblPr>
              <a:tblGrid>
                <a:gridCol w="574139">
                  <a:extLst>
                    <a:ext uri="{9D8B030D-6E8A-4147-A177-3AD203B41FA5}">
                      <a16:colId xmlns="" xmlns:a16="http://schemas.microsoft.com/office/drawing/2014/main" val="20000"/>
                    </a:ext>
                  </a:extLst>
                </a:gridCol>
                <a:gridCol w="573720">
                  <a:extLst>
                    <a:ext uri="{9D8B030D-6E8A-4147-A177-3AD203B41FA5}">
                      <a16:colId xmlns="" xmlns:a16="http://schemas.microsoft.com/office/drawing/2014/main" val="20001"/>
                    </a:ext>
                  </a:extLst>
                </a:gridCol>
                <a:gridCol w="574139">
                  <a:extLst>
                    <a:ext uri="{9D8B030D-6E8A-4147-A177-3AD203B41FA5}">
                      <a16:colId xmlns="" xmlns:a16="http://schemas.microsoft.com/office/drawing/2014/main" val="20002"/>
                    </a:ext>
                  </a:extLst>
                </a:gridCol>
                <a:gridCol w="574348">
                  <a:extLst>
                    <a:ext uri="{9D8B030D-6E8A-4147-A177-3AD203B41FA5}">
                      <a16:colId xmlns="" xmlns:a16="http://schemas.microsoft.com/office/drawing/2014/main" val="20003"/>
                    </a:ext>
                  </a:extLst>
                </a:gridCol>
                <a:gridCol w="574139">
                  <a:extLst>
                    <a:ext uri="{9D8B030D-6E8A-4147-A177-3AD203B41FA5}">
                      <a16:colId xmlns="" xmlns:a16="http://schemas.microsoft.com/office/drawing/2014/main" val="20004"/>
                    </a:ext>
                  </a:extLst>
                </a:gridCol>
              </a:tblGrid>
              <a:tr h="220372">
                <a:tc>
                  <a:txBody>
                    <a:bodyPr/>
                    <a:lstStyle/>
                    <a:p>
                      <a:pPr algn="ctr" fontAlgn="ctr"/>
                      <a:r>
                        <a:rPr lang="zh-CN" altLang="en-US" sz="1300" u="none" strike="noStrike" dirty="0">
                          <a:effectLst/>
                          <a:latin typeface="等线" panose="02010600030101010101" pitchFamily="2" charset="-122"/>
                          <a:ea typeface="等线" panose="02010600030101010101" pitchFamily="2" charset="-122"/>
                        </a:rPr>
                        <a:t>　</a:t>
                      </a:r>
                      <a:endParaRPr lang="zh-CN" altLang="en-US"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sz="1300" u="none" strike="noStrike">
                          <a:effectLst/>
                          <a:latin typeface="等线" panose="02010600030101010101" pitchFamily="2" charset="-122"/>
                          <a:ea typeface="等线" panose="02010600030101010101" pitchFamily="2" charset="-122"/>
                        </a:rPr>
                        <a:t>A</a:t>
                      </a:r>
                      <a:r>
                        <a:rPr lang="zh-CN" altLang="en-US" sz="1300" u="none" strike="noStrike">
                          <a:effectLst/>
                          <a:latin typeface="等线" panose="02010600030101010101" pitchFamily="2" charset="-122"/>
                          <a:ea typeface="等线" panose="02010600030101010101" pitchFamily="2" charset="-122"/>
                        </a:rPr>
                        <a:t>层</a:t>
                      </a:r>
                      <a:endParaRPr lang="zh-CN" altLang="en-US" sz="1300" b="0" i="0" u="none" strike="noStrike">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sz="1300" u="none" strike="noStrike" dirty="0">
                          <a:effectLst/>
                          <a:latin typeface="等线" panose="02010600030101010101" pitchFamily="2" charset="-122"/>
                          <a:ea typeface="等线" panose="02010600030101010101" pitchFamily="2" charset="-122"/>
                        </a:rPr>
                        <a:t>B</a:t>
                      </a:r>
                      <a:r>
                        <a:rPr lang="zh-CN" altLang="en-US" sz="1300" u="none" strike="noStrike" dirty="0">
                          <a:effectLst/>
                          <a:latin typeface="等线" panose="02010600030101010101" pitchFamily="2" charset="-122"/>
                          <a:ea typeface="等线" panose="02010600030101010101" pitchFamily="2" charset="-122"/>
                        </a:rPr>
                        <a:t>层</a:t>
                      </a:r>
                      <a:endParaRPr lang="zh-CN" altLang="en-US"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sz="1300" u="none" strike="noStrike">
                          <a:effectLst/>
                          <a:latin typeface="等线" panose="02010600030101010101" pitchFamily="2" charset="-122"/>
                          <a:ea typeface="等线" panose="02010600030101010101" pitchFamily="2" charset="-122"/>
                        </a:rPr>
                        <a:t>C</a:t>
                      </a:r>
                      <a:r>
                        <a:rPr lang="zh-CN" altLang="en-US" sz="1300" u="none" strike="noStrike">
                          <a:effectLst/>
                          <a:latin typeface="等线" panose="02010600030101010101" pitchFamily="2" charset="-122"/>
                          <a:ea typeface="等线" panose="02010600030101010101" pitchFamily="2" charset="-122"/>
                        </a:rPr>
                        <a:t>层</a:t>
                      </a:r>
                      <a:endParaRPr lang="zh-CN" altLang="en-US" sz="1300" b="0" i="0" u="none" strike="noStrike">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sz="1300" u="none" strike="noStrike">
                          <a:effectLst/>
                          <a:latin typeface="等线" panose="02010600030101010101" pitchFamily="2" charset="-122"/>
                          <a:ea typeface="等线" panose="02010600030101010101" pitchFamily="2" charset="-122"/>
                        </a:rPr>
                        <a:t>D</a:t>
                      </a:r>
                      <a:r>
                        <a:rPr lang="zh-CN" altLang="en-US" sz="1300" u="none" strike="noStrike">
                          <a:effectLst/>
                          <a:latin typeface="等线" panose="02010600030101010101" pitchFamily="2" charset="-122"/>
                          <a:ea typeface="等线" panose="02010600030101010101" pitchFamily="2" charset="-122"/>
                        </a:rPr>
                        <a:t>层</a:t>
                      </a:r>
                      <a:endParaRPr lang="zh-CN" altLang="en-US" sz="1300" b="0" i="0" u="none" strike="noStrike">
                        <a:effectLst/>
                        <a:latin typeface="等线" panose="02010600030101010101" pitchFamily="2" charset="-122"/>
                        <a:ea typeface="等线" panose="02010600030101010101" pitchFamily="2" charset="-122"/>
                      </a:endParaRPr>
                    </a:p>
                  </a:txBody>
                  <a:tcPr marL="2745" marR="2745" marT="2745" marB="0" anchor="ctr"/>
                </a:tc>
                <a:extLst>
                  <a:ext uri="{0D108BD9-81ED-4DB2-BD59-A6C34878D82A}">
                    <a16:rowId xmlns="" xmlns:a16="http://schemas.microsoft.com/office/drawing/2014/main" val="10000"/>
                  </a:ext>
                </a:extLst>
              </a:tr>
              <a:tr h="220372">
                <a:tc>
                  <a:txBody>
                    <a:bodyPr/>
                    <a:lstStyle/>
                    <a:p>
                      <a:pPr algn="ctr" fontAlgn="ctr"/>
                      <a:r>
                        <a:rPr lang="zh-CN" altLang="en-US" sz="1300" u="none" strike="noStrike" dirty="0">
                          <a:effectLst/>
                          <a:latin typeface="等线" panose="02010600030101010101" pitchFamily="2" charset="-122"/>
                          <a:ea typeface="等线" panose="02010600030101010101" pitchFamily="2" charset="-122"/>
                        </a:rPr>
                        <a:t>物理</a:t>
                      </a:r>
                      <a:endParaRPr lang="zh-CN" altLang="en-US"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dirty="0">
                          <a:effectLst/>
                          <a:latin typeface="等线" panose="02010600030101010101" pitchFamily="2" charset="-122"/>
                          <a:ea typeface="等线" panose="02010600030101010101" pitchFamily="2" charset="-122"/>
                        </a:rPr>
                        <a:t>30</a:t>
                      </a:r>
                      <a:endParaRPr lang="en-US" altLang="zh-CN"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a:effectLst/>
                          <a:latin typeface="等线" panose="02010600030101010101" pitchFamily="2" charset="-122"/>
                          <a:ea typeface="等线" panose="02010600030101010101" pitchFamily="2" charset="-122"/>
                        </a:rPr>
                        <a:t>264</a:t>
                      </a:r>
                      <a:endParaRPr lang="en-US" altLang="zh-CN" sz="1300" b="0" i="0" u="none" strike="noStrike">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dirty="0">
                          <a:effectLst/>
                          <a:latin typeface="等线" panose="02010600030101010101" pitchFamily="2" charset="-122"/>
                          <a:ea typeface="等线" panose="02010600030101010101" pitchFamily="2" charset="-122"/>
                        </a:rPr>
                        <a:t>76</a:t>
                      </a:r>
                      <a:endParaRPr lang="en-US" altLang="zh-CN"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a:effectLst/>
                          <a:latin typeface="等线" panose="02010600030101010101" pitchFamily="2" charset="-122"/>
                          <a:ea typeface="等线" panose="02010600030101010101" pitchFamily="2" charset="-122"/>
                        </a:rPr>
                        <a:t>-</a:t>
                      </a:r>
                      <a:endParaRPr lang="en-US" altLang="zh-CN" sz="1300" b="0" i="0" u="none" strike="noStrike">
                        <a:effectLst/>
                        <a:latin typeface="等线" panose="02010600030101010101" pitchFamily="2" charset="-122"/>
                        <a:ea typeface="等线" panose="02010600030101010101" pitchFamily="2" charset="-122"/>
                      </a:endParaRPr>
                    </a:p>
                  </a:txBody>
                  <a:tcPr marL="2745" marR="2745" marT="2745" marB="0" anchor="ctr"/>
                </a:tc>
                <a:extLst>
                  <a:ext uri="{0D108BD9-81ED-4DB2-BD59-A6C34878D82A}">
                    <a16:rowId xmlns="" xmlns:a16="http://schemas.microsoft.com/office/drawing/2014/main" val="10001"/>
                  </a:ext>
                </a:extLst>
              </a:tr>
              <a:tr h="220372">
                <a:tc>
                  <a:txBody>
                    <a:bodyPr/>
                    <a:lstStyle/>
                    <a:p>
                      <a:pPr algn="ctr" fontAlgn="ctr"/>
                      <a:r>
                        <a:rPr lang="zh-CN" altLang="en-US" sz="1300" u="none" strike="noStrike" dirty="0">
                          <a:effectLst/>
                          <a:latin typeface="等线" panose="02010600030101010101" pitchFamily="2" charset="-122"/>
                          <a:ea typeface="等线" panose="02010600030101010101" pitchFamily="2" charset="-122"/>
                        </a:rPr>
                        <a:t>化学</a:t>
                      </a:r>
                      <a:endParaRPr lang="zh-CN" altLang="en-US"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a:effectLst/>
                          <a:latin typeface="等线" panose="02010600030101010101" pitchFamily="2" charset="-122"/>
                          <a:ea typeface="等线" panose="02010600030101010101" pitchFamily="2" charset="-122"/>
                        </a:rPr>
                        <a:t>68</a:t>
                      </a:r>
                      <a:endParaRPr lang="en-US" altLang="zh-CN" sz="1300" b="0" i="0" u="none" strike="noStrike">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dirty="0">
                          <a:effectLst/>
                          <a:latin typeface="等线" panose="02010600030101010101" pitchFamily="2" charset="-122"/>
                          <a:ea typeface="等线" panose="02010600030101010101" pitchFamily="2" charset="-122"/>
                        </a:rPr>
                        <a:t>130</a:t>
                      </a:r>
                      <a:endParaRPr lang="en-US" altLang="zh-CN" sz="1300" b="0" i="0" u="none" strike="noStrike" dirty="0">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a:effectLst/>
                          <a:latin typeface="等线" panose="02010600030101010101" pitchFamily="2" charset="-122"/>
                          <a:ea typeface="等线" panose="02010600030101010101" pitchFamily="2" charset="-122"/>
                        </a:rPr>
                        <a:t>125</a:t>
                      </a:r>
                      <a:endParaRPr lang="en-US" altLang="zh-CN" sz="1300" b="0" i="0" u="none" strike="noStrike">
                        <a:effectLst/>
                        <a:latin typeface="等线" panose="02010600030101010101" pitchFamily="2" charset="-122"/>
                        <a:ea typeface="等线" panose="02010600030101010101" pitchFamily="2" charset="-122"/>
                      </a:endParaRPr>
                    </a:p>
                  </a:txBody>
                  <a:tcPr marL="2745" marR="2745" marT="2745" marB="0" anchor="ctr"/>
                </a:tc>
                <a:tc>
                  <a:txBody>
                    <a:bodyPr/>
                    <a:lstStyle/>
                    <a:p>
                      <a:pPr algn="ctr" fontAlgn="ctr"/>
                      <a:r>
                        <a:rPr lang="en-US" altLang="zh-CN" sz="1300" u="none" strike="noStrike" dirty="0">
                          <a:effectLst/>
                          <a:latin typeface="等线" panose="02010600030101010101" pitchFamily="2" charset="-122"/>
                          <a:ea typeface="等线" panose="02010600030101010101" pitchFamily="2" charset="-122"/>
                        </a:rPr>
                        <a:t>48</a:t>
                      </a:r>
                      <a:endParaRPr lang="en-US" altLang="zh-CN" sz="1300" b="0" i="0" u="none" strike="noStrike" dirty="0">
                        <a:effectLst/>
                        <a:latin typeface="等线" panose="02010600030101010101" pitchFamily="2" charset="-122"/>
                        <a:ea typeface="等线" panose="02010600030101010101" pitchFamily="2" charset="-122"/>
                      </a:endParaRPr>
                    </a:p>
                  </a:txBody>
                  <a:tcPr marL="2745" marR="2745" marT="2745" marB="0" anchor="ctr"/>
                </a:tc>
                <a:extLst>
                  <a:ext uri="{0D108BD9-81ED-4DB2-BD59-A6C34878D82A}">
                    <a16:rowId xmlns="" xmlns:a16="http://schemas.microsoft.com/office/drawing/2014/main" val="10002"/>
                  </a:ext>
                </a:extLst>
              </a:tr>
            </a:tbl>
          </a:graphicData>
        </a:graphic>
      </p:graphicFrame>
      <p:sp>
        <p:nvSpPr>
          <p:cNvPr id="9" name="文本框 8"/>
          <p:cNvSpPr txBox="1"/>
          <p:nvPr/>
        </p:nvSpPr>
        <p:spPr>
          <a:xfrm>
            <a:off x="5148064" y="3363838"/>
            <a:ext cx="2783624" cy="400110"/>
          </a:xfrm>
          <a:prstGeom prst="rect">
            <a:avLst/>
          </a:prstGeom>
          <a:noFill/>
        </p:spPr>
        <p:txBody>
          <a:bodyPr wrap="square" rtlCol="0">
            <a:spAutoFit/>
          </a:bodyPr>
          <a:lstStyle/>
          <a:p>
            <a:pPr defTabSz="682654"/>
            <a:r>
              <a:rPr lang="zh-CN" altLang="en-US" sz="1000" dirty="0">
                <a:solidFill>
                  <a:prstClr val="white"/>
                </a:solidFill>
                <a:latin typeface="等线" panose="02010600030101010101" pitchFamily="2" charset="-122"/>
                <a:ea typeface="等线" panose="02010600030101010101" pitchFamily="2" charset="-122"/>
              </a:rPr>
              <a:t>高一年级</a:t>
            </a:r>
            <a:r>
              <a:rPr lang="en-US" altLang="zh-CN" sz="1000" dirty="0">
                <a:solidFill>
                  <a:prstClr val="white"/>
                </a:solidFill>
                <a:latin typeface="等线" panose="02010600030101010101" pitchFamily="2" charset="-122"/>
                <a:ea typeface="等线" panose="02010600030101010101" pitchFamily="2" charset="-122"/>
              </a:rPr>
              <a:t>9</a:t>
            </a:r>
            <a:r>
              <a:rPr lang="zh-CN" altLang="en-US" sz="1000" dirty="0">
                <a:solidFill>
                  <a:prstClr val="white"/>
                </a:solidFill>
                <a:latin typeface="等线" panose="02010600030101010101" pitchFamily="2" charset="-122"/>
                <a:ea typeface="等线" panose="02010600030101010101" pitchFamily="2" charset="-122"/>
              </a:rPr>
              <a:t>个班两个科目进行分层走班</a:t>
            </a:r>
            <a:endParaRPr lang="en-US" altLang="zh-CN" sz="1000" dirty="0">
              <a:solidFill>
                <a:prstClr val="white"/>
              </a:solidFill>
              <a:latin typeface="等线" panose="02010600030101010101" pitchFamily="2" charset="-122"/>
              <a:ea typeface="等线" panose="02010600030101010101" pitchFamily="2" charset="-122"/>
            </a:endParaRPr>
          </a:p>
          <a:p>
            <a:pPr defTabSz="682654"/>
            <a:r>
              <a:rPr lang="zh-CN" altLang="en-US" sz="1000" dirty="0">
                <a:solidFill>
                  <a:prstClr val="white"/>
                </a:solidFill>
                <a:latin typeface="等线" panose="02010600030101010101" pitchFamily="2" charset="-122"/>
                <a:ea typeface="等线" panose="02010600030101010101" pitchFamily="2" charset="-122"/>
              </a:rPr>
              <a:t>其中物理分为</a:t>
            </a:r>
            <a:r>
              <a:rPr lang="en-US" altLang="zh-CN" sz="1000" dirty="0">
                <a:solidFill>
                  <a:prstClr val="white"/>
                </a:solidFill>
                <a:latin typeface="等线" panose="02010600030101010101" pitchFamily="2" charset="-122"/>
                <a:ea typeface="等线" panose="02010600030101010101" pitchFamily="2" charset="-122"/>
              </a:rPr>
              <a:t>3</a:t>
            </a:r>
            <a:r>
              <a:rPr lang="zh-CN" altLang="en-US" sz="1000" dirty="0">
                <a:solidFill>
                  <a:prstClr val="white"/>
                </a:solidFill>
                <a:latin typeface="等线" panose="02010600030101010101" pitchFamily="2" charset="-122"/>
                <a:ea typeface="等线" panose="02010600030101010101" pitchFamily="2" charset="-122"/>
              </a:rPr>
              <a:t>层，化学分为</a:t>
            </a:r>
            <a:r>
              <a:rPr lang="en-US" altLang="zh-CN" sz="1000" dirty="0">
                <a:solidFill>
                  <a:prstClr val="white"/>
                </a:solidFill>
                <a:latin typeface="等线" panose="02010600030101010101" pitchFamily="2" charset="-122"/>
                <a:ea typeface="等线" panose="02010600030101010101" pitchFamily="2" charset="-122"/>
              </a:rPr>
              <a:t>4</a:t>
            </a:r>
            <a:r>
              <a:rPr lang="zh-CN" altLang="en-US" sz="1000" dirty="0">
                <a:solidFill>
                  <a:prstClr val="white"/>
                </a:solidFill>
                <a:latin typeface="等线" panose="02010600030101010101" pitchFamily="2" charset="-122"/>
                <a:ea typeface="等线" panose="02010600030101010101" pitchFamily="2" charset="-122"/>
              </a:rPr>
              <a:t>层</a:t>
            </a:r>
          </a:p>
        </p:txBody>
      </p:sp>
    </p:spTree>
    <p:extLst>
      <p:ext uri="{BB962C8B-B14F-4D97-AF65-F5344CB8AC3E}">
        <p14:creationId xmlns:p14="http://schemas.microsoft.com/office/powerpoint/2010/main" val="94568288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vert="horz" lIns="91012" tIns="45506" rIns="91012" bIns="45506" rtlCol="0">
            <a:normAutofit/>
          </a:bodyPr>
          <a:lstStyle/>
          <a:p>
            <a:pPr marL="0" indent="0">
              <a:buNone/>
            </a:pPr>
            <a:r>
              <a:rPr lang="en-US" altLang="zh-CN" dirty="0">
                <a:solidFill>
                  <a:schemeClr val="bg1"/>
                </a:solidFill>
              </a:rPr>
              <a:t>      </a:t>
            </a:r>
            <a:r>
              <a:rPr lang="zh-CN" altLang="en-US" dirty="0">
                <a:solidFill>
                  <a:schemeClr val="bg1"/>
                </a:solidFill>
              </a:rPr>
              <a:t>天津</a:t>
            </a:r>
            <a:r>
              <a:rPr lang="zh-CN" altLang="en-US" dirty="0" smtClean="0">
                <a:solidFill>
                  <a:schemeClr val="bg1"/>
                </a:solidFill>
              </a:rPr>
              <a:t>中学</a:t>
            </a:r>
            <a:endParaRPr lang="zh-CN" altLang="en-US" dirty="0">
              <a:solidFill>
                <a:schemeClr val="bg1"/>
              </a:solidFill>
            </a:endParaRPr>
          </a:p>
        </p:txBody>
      </p:sp>
      <p:sp>
        <p:nvSpPr>
          <p:cNvPr id="8" name="文本框 7"/>
          <p:cNvSpPr txBox="1"/>
          <p:nvPr/>
        </p:nvSpPr>
        <p:spPr>
          <a:xfrm>
            <a:off x="1337725" y="1922672"/>
            <a:ext cx="5831934" cy="2827586"/>
          </a:xfrm>
          <a:prstGeom prst="rect">
            <a:avLst/>
          </a:prstGeom>
          <a:noFill/>
        </p:spPr>
        <p:txBody>
          <a:bodyPr wrap="square" lIns="91012" tIns="45506" rIns="91012" bIns="45506" rtlCol="0">
            <a:spAutoFit/>
          </a:bodyPr>
          <a:lstStyle/>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走班年级：高二、高三全年级</a:t>
            </a:r>
          </a:p>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走班课程：6门（物、化、生、地、政、历）</a:t>
            </a:r>
          </a:p>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走班特点：</a:t>
            </a:r>
          </a:p>
          <a:p>
            <a:pPr marL="739413" lvl="1" indent="-284390">
              <a:lnSpc>
                <a:spcPct val="150000"/>
              </a:lnSpc>
              <a:buFont typeface="Arial" panose="020B0604020202020204" pitchFamily="34" charset="0"/>
              <a:buChar char="•"/>
            </a:pPr>
            <a:r>
              <a:rPr lang="zh-CN" altLang="en-US" sz="1693" dirty="0">
                <a:solidFill>
                  <a:srgbClr val="53C3B0"/>
                </a:solidFill>
                <a:latin typeface="等线" panose="02010600030101010101" pitchFamily="2" charset="-122"/>
                <a:ea typeface="等线" panose="02010600030101010101" pitchFamily="2" charset="-122"/>
              </a:rPr>
              <a:t>合格考科目</a:t>
            </a:r>
            <a:r>
              <a:rPr lang="en-US" altLang="zh-CN" sz="1693" dirty="0">
                <a:solidFill>
                  <a:srgbClr val="53C3B0"/>
                </a:solidFill>
                <a:latin typeface="等线" panose="02010600030101010101" pitchFamily="2" charset="-122"/>
                <a:ea typeface="等线" panose="02010600030101010101" pitchFamily="2" charset="-122"/>
              </a:rPr>
              <a:t>2</a:t>
            </a:r>
            <a:r>
              <a:rPr lang="zh-CN" altLang="en-US" sz="1693" dirty="0">
                <a:solidFill>
                  <a:srgbClr val="53C3B0"/>
                </a:solidFill>
                <a:latin typeface="等线" panose="02010600030101010101" pitchFamily="2" charset="-122"/>
                <a:ea typeface="等线" panose="02010600030101010101" pitchFamily="2" charset="-122"/>
              </a:rPr>
              <a:t>课时，等级考科目</a:t>
            </a:r>
            <a:r>
              <a:rPr lang="en-US" altLang="zh-CN" sz="1693" dirty="0">
                <a:solidFill>
                  <a:srgbClr val="53C3B0"/>
                </a:solidFill>
                <a:latin typeface="等线" panose="02010600030101010101" pitchFamily="2" charset="-122"/>
                <a:ea typeface="等线" panose="02010600030101010101" pitchFamily="2" charset="-122"/>
              </a:rPr>
              <a:t>6</a:t>
            </a:r>
            <a:r>
              <a:rPr lang="zh-CN" altLang="en-US" sz="1693" dirty="0">
                <a:solidFill>
                  <a:srgbClr val="53C3B0"/>
                </a:solidFill>
                <a:latin typeface="等线" panose="02010600030101010101" pitchFamily="2" charset="-122"/>
                <a:ea typeface="等线" panose="02010600030101010101" pitchFamily="2" charset="-122"/>
              </a:rPr>
              <a:t>课时</a:t>
            </a:r>
            <a:endParaRPr lang="en-US" altLang="zh-CN" sz="1693" dirty="0">
              <a:solidFill>
                <a:srgbClr val="53C3B0"/>
              </a:solidFill>
              <a:latin typeface="等线" panose="02010600030101010101" pitchFamily="2" charset="-122"/>
              <a:ea typeface="等线" panose="02010600030101010101" pitchFamily="2" charset="-122"/>
            </a:endParaRPr>
          </a:p>
          <a:p>
            <a:pPr marL="739413" lvl="1" indent="-284390">
              <a:lnSpc>
                <a:spcPct val="150000"/>
              </a:lnSpc>
              <a:buFont typeface="Arial" panose="020B0604020202020204" pitchFamily="34" charset="0"/>
              <a:buChar char="•"/>
            </a:pPr>
            <a:r>
              <a:rPr lang="zh-CN" altLang="en-US" sz="1693" dirty="0">
                <a:solidFill>
                  <a:srgbClr val="53C3B0"/>
                </a:solidFill>
                <a:latin typeface="等线" panose="02010600030101010101" pitchFamily="2" charset="-122"/>
                <a:ea typeface="等线" panose="02010600030101010101" pitchFamily="2" charset="-122"/>
              </a:rPr>
              <a:t>先分班后分层</a:t>
            </a:r>
            <a:endParaRPr lang="en-US" altLang="zh-CN" sz="1693" dirty="0">
              <a:solidFill>
                <a:srgbClr val="53C3B0"/>
              </a:solidFill>
              <a:latin typeface="等线" panose="02010600030101010101" pitchFamily="2" charset="-122"/>
              <a:ea typeface="等线" panose="02010600030101010101" pitchFamily="2" charset="-122"/>
            </a:endParaRPr>
          </a:p>
          <a:p>
            <a:pPr marL="739413" lvl="1" indent="-284390">
              <a:lnSpc>
                <a:spcPct val="150000"/>
              </a:lnSpc>
              <a:buFont typeface="Arial" panose="020B0604020202020204" pitchFamily="34" charset="0"/>
              <a:buChar char="•"/>
            </a:pPr>
            <a:r>
              <a:rPr lang="zh-CN" altLang="en-US" sz="1693" dirty="0">
                <a:solidFill>
                  <a:srgbClr val="53C3B0"/>
                </a:solidFill>
                <a:latin typeface="等线" panose="02010600030101010101" pitchFamily="2" charset="-122"/>
                <a:ea typeface="等线" panose="02010600030101010101" pitchFamily="2" charset="-122"/>
              </a:rPr>
              <a:t>尽量不让行政班课和分层课穿插</a:t>
            </a:r>
            <a:endParaRPr lang="en-US" altLang="zh-CN" sz="1693" dirty="0">
              <a:solidFill>
                <a:srgbClr val="53C3B0"/>
              </a:solidFill>
              <a:latin typeface="等线" panose="02010600030101010101" pitchFamily="2" charset="-122"/>
              <a:ea typeface="等线" panose="02010600030101010101" pitchFamily="2" charset="-122"/>
            </a:endParaRPr>
          </a:p>
          <a:p>
            <a:pPr lvl="1">
              <a:lnSpc>
                <a:spcPct val="150000"/>
              </a:lnSpc>
            </a:pPr>
            <a:endParaRPr lang="en-US" altLang="zh-CN" sz="1693" dirty="0">
              <a:solidFill>
                <a:srgbClr val="53C3B0"/>
              </a:solidFill>
              <a:latin typeface="等线" panose="02010600030101010101" pitchFamily="2" charset="-122"/>
              <a:ea typeface="等线" panose="02010600030101010101" pitchFamily="2" charset="-122"/>
            </a:endParaRPr>
          </a:p>
        </p:txBody>
      </p:sp>
      <p:sp>
        <p:nvSpPr>
          <p:cNvPr id="4" name="日期占位符 3"/>
          <p:cNvSpPr>
            <a:spLocks noGrp="1"/>
          </p:cNvSpPr>
          <p:nvPr>
            <p:ph type="dt" sz="half" idx="10"/>
          </p:nvPr>
        </p:nvSpPr>
        <p:spPr/>
        <p:txBody>
          <a:bodyPr/>
          <a:lstStyle/>
          <a:p>
            <a:fld id="{10F5AF73-2993-44C3-8F55-7F799E20BD6A}" type="datetime1">
              <a:rPr lang="zh-CN" altLang="en-US" smtClean="0"/>
              <a:t>2017/9/18</a:t>
            </a:fld>
            <a:endParaRPr lang="zh-CN" altLang="en-US"/>
          </a:p>
        </p:txBody>
      </p:sp>
      <p:sp>
        <p:nvSpPr>
          <p:cNvPr id="5" name="灯片编号占位符 4"/>
          <p:cNvSpPr>
            <a:spLocks noGrp="1"/>
          </p:cNvSpPr>
          <p:nvPr>
            <p:ph type="sldNum" sz="quarter" idx="12"/>
          </p:nvPr>
        </p:nvSpPr>
        <p:spPr/>
        <p:txBody>
          <a:bodyPr/>
          <a:lstStyle/>
          <a:p>
            <a:fld id="{DC947046-6B84-4C37-8F8B-11742CDB85ED}" type="slidenum">
              <a:rPr lang="zh-CN" altLang="en-US" smtClean="0"/>
              <a:t>56</a:t>
            </a:fld>
            <a:endParaRPr lang="zh-CN" altLang="en-US"/>
          </a:p>
        </p:txBody>
      </p:sp>
      <p:sp>
        <p:nvSpPr>
          <p:cNvPr id="9" name="标题 1"/>
          <p:cNvSpPr>
            <a:spLocks noGrp="1"/>
          </p:cNvSpPr>
          <p:nvPr>
            <p:ph type="title"/>
          </p:nvPr>
        </p:nvSpPr>
        <p:spPr>
          <a:xfrm>
            <a:off x="628650" y="273844"/>
            <a:ext cx="7886700" cy="994172"/>
          </a:xfrm>
        </p:spPr>
        <p:txBody>
          <a:bodyPr>
            <a:normAutofit/>
          </a:bodyPr>
          <a:lstStyle/>
          <a:p>
            <a:pPr algn="l"/>
            <a:r>
              <a:rPr lang="zh-CN" altLang="en-US" sz="2784" dirty="0">
                <a:solidFill>
                  <a:schemeClr val="bg1"/>
                </a:solidFill>
              </a:rPr>
              <a:t>各校走班排课特色</a:t>
            </a:r>
          </a:p>
        </p:txBody>
      </p:sp>
    </p:spTree>
    <p:extLst>
      <p:ext uri="{BB962C8B-B14F-4D97-AF65-F5344CB8AC3E}">
        <p14:creationId xmlns:p14="http://schemas.microsoft.com/office/powerpoint/2010/main" val="3921310641"/>
      </p:ext>
    </p:extLst>
  </p:cSld>
  <p:clrMapOvr>
    <a:masterClrMapping/>
  </p:clrMapOvr>
  <p:transition spd="slow">
    <p:cove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2784" dirty="0">
                <a:solidFill>
                  <a:schemeClr val="bg1"/>
                </a:solidFill>
              </a:rPr>
              <a:t>各校走班排课特色</a:t>
            </a:r>
          </a:p>
        </p:txBody>
      </p:sp>
      <p:sp>
        <p:nvSpPr>
          <p:cNvPr id="3" name="内容占位符 2"/>
          <p:cNvSpPr>
            <a:spLocks noGrp="1"/>
          </p:cNvSpPr>
          <p:nvPr>
            <p:ph idx="1"/>
          </p:nvPr>
        </p:nvSpPr>
        <p:spPr/>
        <p:txBody>
          <a:bodyPr/>
          <a:lstStyle/>
          <a:p>
            <a:pPr marL="0" indent="0">
              <a:buNone/>
            </a:pPr>
            <a:r>
              <a:rPr lang="en-US" altLang="zh-CN" dirty="0">
                <a:solidFill>
                  <a:schemeClr val="bg1"/>
                </a:solidFill>
              </a:rPr>
              <a:t>     </a:t>
            </a:r>
            <a:r>
              <a:rPr lang="zh-CN" altLang="en-US" dirty="0">
                <a:solidFill>
                  <a:schemeClr val="bg1"/>
                </a:solidFill>
              </a:rPr>
              <a:t>上海七宝中学</a:t>
            </a:r>
          </a:p>
        </p:txBody>
      </p:sp>
      <p:sp>
        <p:nvSpPr>
          <p:cNvPr id="4" name="文本框 3"/>
          <p:cNvSpPr txBox="1"/>
          <p:nvPr/>
        </p:nvSpPr>
        <p:spPr>
          <a:xfrm>
            <a:off x="1034585" y="1738852"/>
            <a:ext cx="7074831" cy="3218398"/>
          </a:xfrm>
          <a:prstGeom prst="rect">
            <a:avLst/>
          </a:prstGeom>
          <a:noFill/>
        </p:spPr>
        <p:txBody>
          <a:bodyPr wrap="square" lIns="91012" tIns="45506" rIns="91012" bIns="45506" rtlCol="0">
            <a:spAutoFit/>
          </a:bodyPr>
          <a:lstStyle/>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走班年级：高二（仅物、化）、高三全年级</a:t>
            </a:r>
          </a:p>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走班课程：6门（物、化、生、地、政、历）</a:t>
            </a:r>
          </a:p>
          <a:p>
            <a:pPr marL="455024" indent="-358331">
              <a:lnSpc>
                <a:spcPct val="150000"/>
              </a:lnSpc>
              <a:buFont typeface="+mj-ea"/>
              <a:buAutoNum type="circleNumDbPlain"/>
            </a:pPr>
            <a:r>
              <a:rPr lang="zh-CN" altLang="en-US" sz="1693" dirty="0">
                <a:solidFill>
                  <a:schemeClr val="bg1"/>
                </a:solidFill>
                <a:latin typeface="等线" panose="02010600030101010101" pitchFamily="2" charset="-122"/>
                <a:ea typeface="等线" panose="02010600030101010101" pitchFamily="2" charset="-122"/>
              </a:rPr>
              <a:t>走班特点：</a:t>
            </a:r>
          </a:p>
          <a:p>
            <a:pPr marL="836106" lvl="1" indent="-284390">
              <a:lnSpc>
                <a:spcPct val="150000"/>
              </a:lnSpc>
              <a:buFont typeface="Arial" panose="020B0604020202020204" pitchFamily="34" charset="0"/>
              <a:buChar char="•"/>
            </a:pPr>
            <a:r>
              <a:rPr lang="zh-CN" altLang="en-US" sz="1693" dirty="0">
                <a:solidFill>
                  <a:srgbClr val="53C3B0"/>
                </a:solidFill>
                <a:latin typeface="等线" panose="02010600030101010101" pitchFamily="2" charset="-122"/>
                <a:ea typeface="等线" panose="02010600030101010101" pitchFamily="2" charset="-122"/>
              </a:rPr>
              <a:t>分层原则：实验班一组，普通班一组，组内再分层走班</a:t>
            </a:r>
            <a:endParaRPr lang="en-US" altLang="zh-CN" sz="1693" dirty="0">
              <a:solidFill>
                <a:srgbClr val="53C3B0"/>
              </a:solidFill>
              <a:latin typeface="等线" panose="02010600030101010101" pitchFamily="2" charset="-122"/>
              <a:ea typeface="等线" panose="02010600030101010101" pitchFamily="2" charset="-122"/>
            </a:endParaRPr>
          </a:p>
          <a:p>
            <a:pPr marL="836106" lvl="1" indent="-284390">
              <a:lnSpc>
                <a:spcPct val="150000"/>
              </a:lnSpc>
              <a:buFont typeface="Arial" panose="020B0604020202020204" pitchFamily="34" charset="0"/>
              <a:buChar char="•"/>
            </a:pPr>
            <a:r>
              <a:rPr lang="zh-CN" altLang="en-US" sz="1693" dirty="0">
                <a:solidFill>
                  <a:srgbClr val="53C3B0"/>
                </a:solidFill>
                <a:latin typeface="等线" panose="02010600030101010101" pitchFamily="2" charset="-122"/>
                <a:ea typeface="等线" panose="02010600030101010101" pitchFamily="2" charset="-122"/>
              </a:rPr>
              <a:t>总原则：走班课程要求学生尽量同一个行政班志愿选一样的，</a:t>
            </a:r>
            <a:r>
              <a:rPr lang="en-US" altLang="zh-CN" sz="1693" dirty="0">
                <a:solidFill>
                  <a:srgbClr val="53C3B0"/>
                </a:solidFill>
                <a:latin typeface="等线" panose="02010600030101010101" pitchFamily="2" charset="-122"/>
                <a:ea typeface="等线" panose="02010600030101010101" pitchFamily="2" charset="-122"/>
              </a:rPr>
              <a:t>      </a:t>
            </a:r>
          </a:p>
          <a:p>
            <a:pPr marL="551717" lvl="1">
              <a:lnSpc>
                <a:spcPct val="150000"/>
              </a:lnSpc>
            </a:pPr>
            <a:r>
              <a:rPr lang="en-US" altLang="zh-CN" sz="1693" dirty="0">
                <a:solidFill>
                  <a:srgbClr val="53C3B0"/>
                </a:solidFill>
                <a:latin typeface="等线" panose="02010600030101010101" pitchFamily="2" charset="-122"/>
                <a:ea typeface="等线" panose="02010600030101010101" pitchFamily="2" charset="-122"/>
              </a:rPr>
              <a:t>              </a:t>
            </a:r>
            <a:r>
              <a:rPr lang="zh-CN" altLang="en-US" sz="1693" dirty="0">
                <a:solidFill>
                  <a:srgbClr val="53C3B0"/>
                </a:solidFill>
                <a:latin typeface="等线" panose="02010600030101010101" pitchFamily="2" charset="-122"/>
                <a:ea typeface="等线" panose="02010600030101010101" pitchFamily="2" charset="-122"/>
              </a:rPr>
              <a:t> 尽量分层走班也在一个教学班</a:t>
            </a:r>
          </a:p>
          <a:p>
            <a:pPr marL="96692">
              <a:lnSpc>
                <a:spcPct val="150000"/>
              </a:lnSpc>
            </a:pPr>
            <a:endParaRPr lang="zh-CN" altLang="en-US" sz="1693" dirty="0">
              <a:solidFill>
                <a:schemeClr val="tx1">
                  <a:lumMod val="95000"/>
                  <a:lumOff val="5000"/>
                </a:schemeClr>
              </a:solidFill>
              <a:latin typeface="等线" panose="02010600030101010101" pitchFamily="2" charset="-122"/>
              <a:ea typeface="等线" panose="02010600030101010101" pitchFamily="2" charset="-122"/>
            </a:endParaRPr>
          </a:p>
          <a:p>
            <a:pPr marL="96692">
              <a:lnSpc>
                <a:spcPct val="150000"/>
              </a:lnSpc>
            </a:pPr>
            <a:endParaRPr lang="zh-CN" altLang="en-US" sz="1693" dirty="0">
              <a:solidFill>
                <a:schemeClr val="tx1">
                  <a:lumMod val="95000"/>
                  <a:lumOff val="5000"/>
                </a:schemeClr>
              </a:solidFill>
              <a:latin typeface="等线" panose="02010600030101010101" pitchFamily="2" charset="-122"/>
              <a:ea typeface="等线" panose="02010600030101010101" pitchFamily="2" charset="-122"/>
            </a:endParaRPr>
          </a:p>
        </p:txBody>
      </p:sp>
      <p:sp>
        <p:nvSpPr>
          <p:cNvPr id="5" name="日期占位符 4"/>
          <p:cNvSpPr>
            <a:spLocks noGrp="1"/>
          </p:cNvSpPr>
          <p:nvPr>
            <p:ph type="dt" sz="half" idx="10"/>
          </p:nvPr>
        </p:nvSpPr>
        <p:spPr/>
        <p:txBody>
          <a:bodyPr/>
          <a:lstStyle/>
          <a:p>
            <a:fld id="{D58AAC6C-7F50-45F8-B621-E7DDB759F1A2}" type="datetime1">
              <a:rPr lang="zh-CN" altLang="en-US" smtClean="0"/>
              <a:t>2017/9/18</a:t>
            </a:fld>
            <a:endParaRPr lang="zh-CN" altLang="en-US"/>
          </a:p>
        </p:txBody>
      </p:sp>
      <p:sp>
        <p:nvSpPr>
          <p:cNvPr id="6" name="灯片编号占位符 5"/>
          <p:cNvSpPr>
            <a:spLocks noGrp="1"/>
          </p:cNvSpPr>
          <p:nvPr>
            <p:ph type="sldNum" sz="quarter" idx="12"/>
          </p:nvPr>
        </p:nvSpPr>
        <p:spPr/>
        <p:txBody>
          <a:bodyPr/>
          <a:lstStyle/>
          <a:p>
            <a:fld id="{DC947046-6B84-4C37-8F8B-11742CDB85ED}" type="slidenum">
              <a:rPr lang="zh-CN" altLang="en-US" smtClean="0"/>
              <a:t>57</a:t>
            </a:fld>
            <a:endParaRPr lang="zh-CN" altLang="en-US"/>
          </a:p>
        </p:txBody>
      </p:sp>
    </p:spTree>
    <p:extLst>
      <p:ext uri="{BB962C8B-B14F-4D97-AF65-F5344CB8AC3E}">
        <p14:creationId xmlns:p14="http://schemas.microsoft.com/office/powerpoint/2010/main" val="3168908510"/>
      </p:ext>
    </p:extLst>
  </p:cSld>
  <p:clrMapOvr>
    <a:masterClrMapping/>
  </p:clrMapOvr>
  <p:transition spd="slow">
    <p:cove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11517" y="2782469"/>
            <a:ext cx="7886700" cy="994172"/>
          </a:xfrm>
        </p:spPr>
        <p:txBody>
          <a:bodyPr/>
          <a:lstStyle/>
          <a:p>
            <a:r>
              <a:rPr lang="zh-CN" altLang="en-US" b="1" dirty="0">
                <a:latin typeface="微软雅黑" pitchFamily="34" charset="-122"/>
                <a:ea typeface="微软雅黑" pitchFamily="34" charset="-122"/>
              </a:rPr>
              <a:t>怎么管 </a:t>
            </a:r>
            <a:r>
              <a:rPr lang="en-US" altLang="zh-CN" b="1" dirty="0">
                <a:latin typeface="微软雅黑" pitchFamily="34" charset="-122"/>
                <a:ea typeface="微软雅黑" pitchFamily="34" charset="-122"/>
              </a:rPr>
              <a:t>?</a:t>
            </a:r>
            <a:endParaRPr lang="zh-CN" altLang="en-US" b="1" dirty="0">
              <a:latin typeface="微软雅黑" pitchFamily="34" charset="-122"/>
              <a:ea typeface="微软雅黑" pitchFamily="34" charset="-122"/>
            </a:endParaRPr>
          </a:p>
        </p:txBody>
      </p:sp>
      <p:sp>
        <p:nvSpPr>
          <p:cNvPr id="5" name="文本框 4"/>
          <p:cNvSpPr txBox="1"/>
          <p:nvPr/>
        </p:nvSpPr>
        <p:spPr>
          <a:xfrm>
            <a:off x="4061011" y="766483"/>
            <a:ext cx="1001276" cy="1685077"/>
          </a:xfrm>
          <a:prstGeom prst="rect">
            <a:avLst/>
          </a:prstGeom>
          <a:noFill/>
        </p:spPr>
        <p:txBody>
          <a:bodyPr wrap="square" rtlCol="0">
            <a:spAutoFit/>
          </a:bodyPr>
          <a:lstStyle/>
          <a:p>
            <a:r>
              <a:rPr lang="en-US" altLang="zh-CN" sz="10350" dirty="0">
                <a:solidFill>
                  <a:schemeClr val="bg1"/>
                </a:solidFill>
                <a:latin typeface="微软雅黑" pitchFamily="34" charset="-122"/>
                <a:ea typeface="微软雅黑" pitchFamily="34" charset="-122"/>
              </a:rPr>
              <a:t>3</a:t>
            </a:r>
            <a:endParaRPr lang="zh-CN" altLang="en-US" sz="103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86460552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3"/>
          <p:cNvGrpSpPr/>
          <p:nvPr/>
        </p:nvGrpSpPr>
        <p:grpSpPr>
          <a:xfrm>
            <a:off x="5603373" y="2198714"/>
            <a:ext cx="942961" cy="945255"/>
            <a:chOff x="1312099" y="2614471"/>
            <a:chExt cx="2020615" cy="2025531"/>
          </a:xfrm>
          <a:solidFill>
            <a:srgbClr val="53D2FF"/>
          </a:solidFill>
        </p:grpSpPr>
        <p:sp>
          <p:nvSpPr>
            <p:cNvPr id="28" name="Freeform 7"/>
            <p:cNvSpPr>
              <a:spLocks noEditPoints="1"/>
            </p:cNvSpPr>
            <p:nvPr/>
          </p:nvSpPr>
          <p:spPr bwMode="auto">
            <a:xfrm>
              <a:off x="1312099" y="2614471"/>
              <a:ext cx="2020615" cy="2025531"/>
            </a:xfrm>
            <a:custGeom>
              <a:avLst/>
              <a:gdLst>
                <a:gd name="T0" fmla="*/ 174 w 348"/>
                <a:gd name="T1" fmla="*/ 349 h 349"/>
                <a:gd name="T2" fmla="*/ 0 w 348"/>
                <a:gd name="T3" fmla="*/ 175 h 349"/>
                <a:gd name="T4" fmla="*/ 174 w 348"/>
                <a:gd name="T5" fmla="*/ 0 h 349"/>
                <a:gd name="T6" fmla="*/ 348 w 348"/>
                <a:gd name="T7" fmla="*/ 175 h 349"/>
                <a:gd name="T8" fmla="*/ 174 w 348"/>
                <a:gd name="T9" fmla="*/ 349 h 349"/>
                <a:gd name="T10" fmla="*/ 174 w 348"/>
                <a:gd name="T11" fmla="*/ 10 h 349"/>
                <a:gd name="T12" fmla="*/ 9 w 348"/>
                <a:gd name="T13" fmla="*/ 175 h 349"/>
                <a:gd name="T14" fmla="*/ 174 w 348"/>
                <a:gd name="T15" fmla="*/ 339 h 349"/>
                <a:gd name="T16" fmla="*/ 339 w 348"/>
                <a:gd name="T17" fmla="*/ 175 h 349"/>
                <a:gd name="T18" fmla="*/ 174 w 348"/>
                <a:gd name="T19" fmla="*/ 1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8" h="349">
                  <a:moveTo>
                    <a:pt x="174" y="349"/>
                  </a:moveTo>
                  <a:cubicBezTo>
                    <a:pt x="78" y="349"/>
                    <a:pt x="0" y="270"/>
                    <a:pt x="0" y="175"/>
                  </a:cubicBezTo>
                  <a:cubicBezTo>
                    <a:pt x="0" y="79"/>
                    <a:pt x="78" y="0"/>
                    <a:pt x="174" y="0"/>
                  </a:cubicBezTo>
                  <a:cubicBezTo>
                    <a:pt x="270" y="0"/>
                    <a:pt x="348" y="79"/>
                    <a:pt x="348" y="175"/>
                  </a:cubicBezTo>
                  <a:cubicBezTo>
                    <a:pt x="348" y="270"/>
                    <a:pt x="270" y="349"/>
                    <a:pt x="174" y="349"/>
                  </a:cubicBezTo>
                  <a:close/>
                  <a:moveTo>
                    <a:pt x="174" y="10"/>
                  </a:moveTo>
                  <a:cubicBezTo>
                    <a:pt x="83" y="10"/>
                    <a:pt x="9" y="84"/>
                    <a:pt x="9" y="175"/>
                  </a:cubicBezTo>
                  <a:cubicBezTo>
                    <a:pt x="9" y="265"/>
                    <a:pt x="83" y="339"/>
                    <a:pt x="174" y="339"/>
                  </a:cubicBezTo>
                  <a:cubicBezTo>
                    <a:pt x="265" y="339"/>
                    <a:pt x="339" y="265"/>
                    <a:pt x="339" y="175"/>
                  </a:cubicBezTo>
                  <a:cubicBezTo>
                    <a:pt x="339" y="84"/>
                    <a:pt x="265" y="10"/>
                    <a:pt x="17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29" name="Rectangle 8"/>
            <p:cNvSpPr>
              <a:spLocks noChangeArrowheads="1"/>
            </p:cNvSpPr>
            <p:nvPr/>
          </p:nvSpPr>
          <p:spPr bwMode="auto">
            <a:xfrm>
              <a:off x="2322407" y="2816041"/>
              <a:ext cx="12292" cy="2335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30" name="Rectangle 9"/>
            <p:cNvSpPr>
              <a:spLocks noChangeArrowheads="1"/>
            </p:cNvSpPr>
            <p:nvPr/>
          </p:nvSpPr>
          <p:spPr bwMode="auto">
            <a:xfrm>
              <a:off x="2322407" y="4187699"/>
              <a:ext cx="12292" cy="2384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31" name="Rectangle 10"/>
            <p:cNvSpPr>
              <a:spLocks noChangeArrowheads="1"/>
            </p:cNvSpPr>
            <p:nvPr/>
          </p:nvSpPr>
          <p:spPr bwMode="auto">
            <a:xfrm>
              <a:off x="1525960"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32" name="Freeform 12"/>
            <p:cNvSpPr/>
            <p:nvPr/>
          </p:nvSpPr>
          <p:spPr bwMode="auto">
            <a:xfrm>
              <a:off x="2637053" y="2914368"/>
              <a:ext cx="98327" cy="157323"/>
            </a:xfrm>
            <a:custGeom>
              <a:avLst/>
              <a:gdLst>
                <a:gd name="T0" fmla="*/ 4 w 40"/>
                <a:gd name="T1" fmla="*/ 64 h 64"/>
                <a:gd name="T2" fmla="*/ 0 w 40"/>
                <a:gd name="T3" fmla="*/ 60 h 64"/>
                <a:gd name="T4" fmla="*/ 35 w 40"/>
                <a:gd name="T5" fmla="*/ 0 h 64"/>
                <a:gd name="T6" fmla="*/ 40 w 40"/>
                <a:gd name="T7" fmla="*/ 3 h 64"/>
                <a:gd name="T8" fmla="*/ 4 w 40"/>
                <a:gd name="T9" fmla="*/ 64 h 64"/>
              </a:gdLst>
              <a:ahLst/>
              <a:cxnLst>
                <a:cxn ang="0">
                  <a:pos x="T0" y="T1"/>
                </a:cxn>
                <a:cxn ang="0">
                  <a:pos x="T2" y="T3"/>
                </a:cxn>
                <a:cxn ang="0">
                  <a:pos x="T4" y="T5"/>
                </a:cxn>
                <a:cxn ang="0">
                  <a:pos x="T6" y="T7"/>
                </a:cxn>
                <a:cxn ang="0">
                  <a:pos x="T8" y="T9"/>
                </a:cxn>
              </a:cxnLst>
              <a:rect l="0" t="0" r="r" b="b"/>
              <a:pathLst>
                <a:path w="40" h="64">
                  <a:moveTo>
                    <a:pt x="4" y="64"/>
                  </a:moveTo>
                  <a:lnTo>
                    <a:pt x="0" y="60"/>
                  </a:lnTo>
                  <a:lnTo>
                    <a:pt x="35" y="0"/>
                  </a:lnTo>
                  <a:lnTo>
                    <a:pt x="40" y="3"/>
                  </a:lnTo>
                  <a:lnTo>
                    <a:pt x="4"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3" name="Freeform 13"/>
            <p:cNvSpPr/>
            <p:nvPr/>
          </p:nvSpPr>
          <p:spPr bwMode="auto">
            <a:xfrm>
              <a:off x="2880411" y="3211807"/>
              <a:ext cx="149949" cy="93410"/>
            </a:xfrm>
            <a:custGeom>
              <a:avLst/>
              <a:gdLst>
                <a:gd name="T0" fmla="*/ 2 w 61"/>
                <a:gd name="T1" fmla="*/ 38 h 38"/>
                <a:gd name="T2" fmla="*/ 0 w 61"/>
                <a:gd name="T3" fmla="*/ 33 h 38"/>
                <a:gd name="T4" fmla="*/ 56 w 61"/>
                <a:gd name="T5" fmla="*/ 0 h 38"/>
                <a:gd name="T6" fmla="*/ 61 w 61"/>
                <a:gd name="T7" fmla="*/ 5 h 38"/>
                <a:gd name="T8" fmla="*/ 2 w 61"/>
                <a:gd name="T9" fmla="*/ 38 h 38"/>
              </a:gdLst>
              <a:ahLst/>
              <a:cxnLst>
                <a:cxn ang="0">
                  <a:pos x="T0" y="T1"/>
                </a:cxn>
                <a:cxn ang="0">
                  <a:pos x="T2" y="T3"/>
                </a:cxn>
                <a:cxn ang="0">
                  <a:pos x="T4" y="T5"/>
                </a:cxn>
                <a:cxn ang="0">
                  <a:pos x="T6" y="T7"/>
                </a:cxn>
                <a:cxn ang="0">
                  <a:pos x="T8" y="T9"/>
                </a:cxn>
              </a:cxnLst>
              <a:rect l="0" t="0" r="r" b="b"/>
              <a:pathLst>
                <a:path w="61" h="38">
                  <a:moveTo>
                    <a:pt x="2" y="38"/>
                  </a:moveTo>
                  <a:lnTo>
                    <a:pt x="0" y="33"/>
                  </a:lnTo>
                  <a:lnTo>
                    <a:pt x="56" y="0"/>
                  </a:lnTo>
                  <a:lnTo>
                    <a:pt x="61" y="5"/>
                  </a:lnTo>
                  <a:lnTo>
                    <a:pt x="2"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4" name="Freeform 14"/>
            <p:cNvSpPr/>
            <p:nvPr/>
          </p:nvSpPr>
          <p:spPr bwMode="auto">
            <a:xfrm>
              <a:off x="1916809" y="4170493"/>
              <a:ext cx="98327" cy="149949"/>
            </a:xfrm>
            <a:custGeom>
              <a:avLst/>
              <a:gdLst>
                <a:gd name="T0" fmla="*/ 4 w 40"/>
                <a:gd name="T1" fmla="*/ 61 h 61"/>
                <a:gd name="T2" fmla="*/ 0 w 40"/>
                <a:gd name="T3" fmla="*/ 56 h 61"/>
                <a:gd name="T4" fmla="*/ 35 w 40"/>
                <a:gd name="T5" fmla="*/ 0 h 61"/>
                <a:gd name="T6" fmla="*/ 40 w 40"/>
                <a:gd name="T7" fmla="*/ 2 h 61"/>
                <a:gd name="T8" fmla="*/ 4 w 40"/>
                <a:gd name="T9" fmla="*/ 61 h 61"/>
              </a:gdLst>
              <a:ahLst/>
              <a:cxnLst>
                <a:cxn ang="0">
                  <a:pos x="T0" y="T1"/>
                </a:cxn>
                <a:cxn ang="0">
                  <a:pos x="T2" y="T3"/>
                </a:cxn>
                <a:cxn ang="0">
                  <a:pos x="T4" y="T5"/>
                </a:cxn>
                <a:cxn ang="0">
                  <a:pos x="T6" y="T7"/>
                </a:cxn>
                <a:cxn ang="0">
                  <a:pos x="T8" y="T9"/>
                </a:cxn>
              </a:cxnLst>
              <a:rect l="0" t="0" r="r" b="b"/>
              <a:pathLst>
                <a:path w="40" h="61">
                  <a:moveTo>
                    <a:pt x="4" y="61"/>
                  </a:moveTo>
                  <a:lnTo>
                    <a:pt x="0" y="56"/>
                  </a:lnTo>
                  <a:lnTo>
                    <a:pt x="35" y="0"/>
                  </a:lnTo>
                  <a:lnTo>
                    <a:pt x="40" y="2"/>
                  </a:lnTo>
                  <a:lnTo>
                    <a:pt x="4" y="6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5" name="Freeform 15"/>
            <p:cNvSpPr/>
            <p:nvPr/>
          </p:nvSpPr>
          <p:spPr bwMode="auto">
            <a:xfrm>
              <a:off x="1631661" y="3932049"/>
              <a:ext cx="149949" cy="93410"/>
            </a:xfrm>
            <a:custGeom>
              <a:avLst/>
              <a:gdLst>
                <a:gd name="T0" fmla="*/ 2 w 61"/>
                <a:gd name="T1" fmla="*/ 38 h 38"/>
                <a:gd name="T2" fmla="*/ 0 w 61"/>
                <a:gd name="T3" fmla="*/ 35 h 38"/>
                <a:gd name="T4" fmla="*/ 59 w 61"/>
                <a:gd name="T5" fmla="*/ 0 h 38"/>
                <a:gd name="T6" fmla="*/ 61 w 61"/>
                <a:gd name="T7" fmla="*/ 5 h 38"/>
                <a:gd name="T8" fmla="*/ 2 w 61"/>
                <a:gd name="T9" fmla="*/ 38 h 38"/>
              </a:gdLst>
              <a:ahLst/>
              <a:cxnLst>
                <a:cxn ang="0">
                  <a:pos x="T0" y="T1"/>
                </a:cxn>
                <a:cxn ang="0">
                  <a:pos x="T2" y="T3"/>
                </a:cxn>
                <a:cxn ang="0">
                  <a:pos x="T4" y="T5"/>
                </a:cxn>
                <a:cxn ang="0">
                  <a:pos x="T6" y="T7"/>
                </a:cxn>
                <a:cxn ang="0">
                  <a:pos x="T8" y="T9"/>
                </a:cxn>
              </a:cxnLst>
              <a:rect l="0" t="0" r="r" b="b"/>
              <a:pathLst>
                <a:path w="61" h="38">
                  <a:moveTo>
                    <a:pt x="2" y="38"/>
                  </a:moveTo>
                  <a:lnTo>
                    <a:pt x="0" y="35"/>
                  </a:lnTo>
                  <a:lnTo>
                    <a:pt x="59" y="0"/>
                  </a:lnTo>
                  <a:lnTo>
                    <a:pt x="61" y="5"/>
                  </a:lnTo>
                  <a:lnTo>
                    <a:pt x="2"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6" name="Freeform 16"/>
            <p:cNvSpPr/>
            <p:nvPr/>
          </p:nvSpPr>
          <p:spPr bwMode="auto">
            <a:xfrm>
              <a:off x="1631661" y="3211807"/>
              <a:ext cx="149949" cy="98327"/>
            </a:xfrm>
            <a:custGeom>
              <a:avLst/>
              <a:gdLst>
                <a:gd name="T0" fmla="*/ 59 w 61"/>
                <a:gd name="T1" fmla="*/ 40 h 40"/>
                <a:gd name="T2" fmla="*/ 0 w 61"/>
                <a:gd name="T3" fmla="*/ 5 h 40"/>
                <a:gd name="T4" fmla="*/ 2 w 61"/>
                <a:gd name="T5" fmla="*/ 0 h 40"/>
                <a:gd name="T6" fmla="*/ 61 w 61"/>
                <a:gd name="T7" fmla="*/ 35 h 40"/>
                <a:gd name="T8" fmla="*/ 59 w 61"/>
                <a:gd name="T9" fmla="*/ 40 h 40"/>
              </a:gdLst>
              <a:ahLst/>
              <a:cxnLst>
                <a:cxn ang="0">
                  <a:pos x="T0" y="T1"/>
                </a:cxn>
                <a:cxn ang="0">
                  <a:pos x="T2" y="T3"/>
                </a:cxn>
                <a:cxn ang="0">
                  <a:pos x="T4" y="T5"/>
                </a:cxn>
                <a:cxn ang="0">
                  <a:pos x="T6" y="T7"/>
                </a:cxn>
                <a:cxn ang="0">
                  <a:pos x="T8" y="T9"/>
                </a:cxn>
              </a:cxnLst>
              <a:rect l="0" t="0" r="r" b="b"/>
              <a:pathLst>
                <a:path w="61" h="40">
                  <a:moveTo>
                    <a:pt x="59" y="40"/>
                  </a:moveTo>
                  <a:lnTo>
                    <a:pt x="0" y="5"/>
                  </a:lnTo>
                  <a:lnTo>
                    <a:pt x="2" y="0"/>
                  </a:lnTo>
                  <a:lnTo>
                    <a:pt x="61" y="35"/>
                  </a:lnTo>
                  <a:lnTo>
                    <a:pt x="59" y="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7" name="Freeform 17"/>
            <p:cNvSpPr/>
            <p:nvPr/>
          </p:nvSpPr>
          <p:spPr bwMode="auto">
            <a:xfrm>
              <a:off x="2880411" y="3932049"/>
              <a:ext cx="145033" cy="93410"/>
            </a:xfrm>
            <a:custGeom>
              <a:avLst/>
              <a:gdLst>
                <a:gd name="T0" fmla="*/ 56 w 59"/>
                <a:gd name="T1" fmla="*/ 38 h 38"/>
                <a:gd name="T2" fmla="*/ 0 w 59"/>
                <a:gd name="T3" fmla="*/ 5 h 38"/>
                <a:gd name="T4" fmla="*/ 2 w 59"/>
                <a:gd name="T5" fmla="*/ 0 h 38"/>
                <a:gd name="T6" fmla="*/ 59 w 59"/>
                <a:gd name="T7" fmla="*/ 35 h 38"/>
                <a:gd name="T8" fmla="*/ 56 w 59"/>
                <a:gd name="T9" fmla="*/ 38 h 38"/>
              </a:gdLst>
              <a:ahLst/>
              <a:cxnLst>
                <a:cxn ang="0">
                  <a:pos x="T0" y="T1"/>
                </a:cxn>
                <a:cxn ang="0">
                  <a:pos x="T2" y="T3"/>
                </a:cxn>
                <a:cxn ang="0">
                  <a:pos x="T4" y="T5"/>
                </a:cxn>
                <a:cxn ang="0">
                  <a:pos x="T6" y="T7"/>
                </a:cxn>
                <a:cxn ang="0">
                  <a:pos x="T8" y="T9"/>
                </a:cxn>
              </a:cxnLst>
              <a:rect l="0" t="0" r="r" b="b"/>
              <a:pathLst>
                <a:path w="59" h="38">
                  <a:moveTo>
                    <a:pt x="56" y="38"/>
                  </a:moveTo>
                  <a:lnTo>
                    <a:pt x="0" y="5"/>
                  </a:lnTo>
                  <a:lnTo>
                    <a:pt x="2" y="0"/>
                  </a:lnTo>
                  <a:lnTo>
                    <a:pt x="59" y="35"/>
                  </a:lnTo>
                  <a:lnTo>
                    <a:pt x="56"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8" name="Freeform 18"/>
            <p:cNvSpPr/>
            <p:nvPr/>
          </p:nvSpPr>
          <p:spPr bwMode="auto">
            <a:xfrm>
              <a:off x="2624761" y="4180325"/>
              <a:ext cx="93410" cy="152406"/>
            </a:xfrm>
            <a:custGeom>
              <a:avLst/>
              <a:gdLst>
                <a:gd name="T0" fmla="*/ 33 w 38"/>
                <a:gd name="T1" fmla="*/ 62 h 62"/>
                <a:gd name="T2" fmla="*/ 0 w 38"/>
                <a:gd name="T3" fmla="*/ 3 h 62"/>
                <a:gd name="T4" fmla="*/ 5 w 38"/>
                <a:gd name="T5" fmla="*/ 0 h 62"/>
                <a:gd name="T6" fmla="*/ 38 w 38"/>
                <a:gd name="T7" fmla="*/ 59 h 62"/>
                <a:gd name="T8" fmla="*/ 33 w 38"/>
                <a:gd name="T9" fmla="*/ 62 h 62"/>
              </a:gdLst>
              <a:ahLst/>
              <a:cxnLst>
                <a:cxn ang="0">
                  <a:pos x="T0" y="T1"/>
                </a:cxn>
                <a:cxn ang="0">
                  <a:pos x="T2" y="T3"/>
                </a:cxn>
                <a:cxn ang="0">
                  <a:pos x="T4" y="T5"/>
                </a:cxn>
                <a:cxn ang="0">
                  <a:pos x="T6" y="T7"/>
                </a:cxn>
                <a:cxn ang="0">
                  <a:pos x="T8" y="T9"/>
                </a:cxn>
              </a:cxnLst>
              <a:rect l="0" t="0" r="r" b="b"/>
              <a:pathLst>
                <a:path w="38" h="62">
                  <a:moveTo>
                    <a:pt x="33" y="62"/>
                  </a:moveTo>
                  <a:lnTo>
                    <a:pt x="0" y="3"/>
                  </a:lnTo>
                  <a:lnTo>
                    <a:pt x="5" y="0"/>
                  </a:lnTo>
                  <a:lnTo>
                    <a:pt x="38" y="59"/>
                  </a:lnTo>
                  <a:lnTo>
                    <a:pt x="33" y="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39" name="Freeform 19"/>
            <p:cNvSpPr/>
            <p:nvPr/>
          </p:nvSpPr>
          <p:spPr bwMode="auto">
            <a:xfrm>
              <a:off x="1899602" y="2934033"/>
              <a:ext cx="98327" cy="149949"/>
            </a:xfrm>
            <a:custGeom>
              <a:avLst/>
              <a:gdLst>
                <a:gd name="T0" fmla="*/ 35 w 40"/>
                <a:gd name="T1" fmla="*/ 61 h 61"/>
                <a:gd name="T2" fmla="*/ 0 w 40"/>
                <a:gd name="T3" fmla="*/ 2 h 61"/>
                <a:gd name="T4" fmla="*/ 4 w 40"/>
                <a:gd name="T5" fmla="*/ 0 h 61"/>
                <a:gd name="T6" fmla="*/ 40 w 40"/>
                <a:gd name="T7" fmla="*/ 59 h 61"/>
                <a:gd name="T8" fmla="*/ 35 w 40"/>
                <a:gd name="T9" fmla="*/ 61 h 61"/>
              </a:gdLst>
              <a:ahLst/>
              <a:cxnLst>
                <a:cxn ang="0">
                  <a:pos x="T0" y="T1"/>
                </a:cxn>
                <a:cxn ang="0">
                  <a:pos x="T2" y="T3"/>
                </a:cxn>
                <a:cxn ang="0">
                  <a:pos x="T4" y="T5"/>
                </a:cxn>
                <a:cxn ang="0">
                  <a:pos x="T6" y="T7"/>
                </a:cxn>
                <a:cxn ang="0">
                  <a:pos x="T8" y="T9"/>
                </a:cxn>
              </a:cxnLst>
              <a:rect l="0" t="0" r="r" b="b"/>
              <a:pathLst>
                <a:path w="40" h="61">
                  <a:moveTo>
                    <a:pt x="35" y="61"/>
                  </a:moveTo>
                  <a:lnTo>
                    <a:pt x="0" y="2"/>
                  </a:lnTo>
                  <a:lnTo>
                    <a:pt x="4" y="0"/>
                  </a:lnTo>
                  <a:lnTo>
                    <a:pt x="40" y="59"/>
                  </a:lnTo>
                  <a:lnTo>
                    <a:pt x="35" y="6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sp>
          <p:nvSpPr>
            <p:cNvPr id="40" name="Rectangle 10"/>
            <p:cNvSpPr>
              <a:spLocks noChangeArrowheads="1"/>
            </p:cNvSpPr>
            <p:nvPr/>
          </p:nvSpPr>
          <p:spPr bwMode="auto">
            <a:xfrm>
              <a:off x="2935710"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grpSp>
      <p:grpSp>
        <p:nvGrpSpPr>
          <p:cNvPr id="41" name="组合 22"/>
          <p:cNvGrpSpPr/>
          <p:nvPr/>
        </p:nvGrpSpPr>
        <p:grpSpPr>
          <a:xfrm rot="16200000">
            <a:off x="5871805" y="2464051"/>
            <a:ext cx="406094" cy="49328"/>
            <a:chOff x="2275701" y="3565783"/>
            <a:chExt cx="870194" cy="105702"/>
          </a:xfrm>
          <a:solidFill>
            <a:srgbClr val="53D2FF"/>
          </a:solidFill>
        </p:grpSpPr>
        <p:sp>
          <p:nvSpPr>
            <p:cNvPr id="42" name="Rectangle 11"/>
            <p:cNvSpPr>
              <a:spLocks noChangeArrowheads="1"/>
            </p:cNvSpPr>
            <p:nvPr/>
          </p:nvSpPr>
          <p:spPr bwMode="auto">
            <a:xfrm>
              <a:off x="2897619"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43" name="Rectangle 20"/>
            <p:cNvSpPr>
              <a:spLocks noChangeArrowheads="1"/>
            </p:cNvSpPr>
            <p:nvPr/>
          </p:nvSpPr>
          <p:spPr bwMode="auto">
            <a:xfrm>
              <a:off x="2327324" y="3612487"/>
              <a:ext cx="818571" cy="221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44" name="Oval 21"/>
            <p:cNvSpPr>
              <a:spLocks noChangeArrowheads="1"/>
            </p:cNvSpPr>
            <p:nvPr/>
          </p:nvSpPr>
          <p:spPr bwMode="auto">
            <a:xfrm>
              <a:off x="2275701" y="3565783"/>
              <a:ext cx="105702" cy="1057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grpSp>
        <p:nvGrpSpPr>
          <p:cNvPr id="45" name="组合 26"/>
          <p:cNvGrpSpPr/>
          <p:nvPr/>
        </p:nvGrpSpPr>
        <p:grpSpPr>
          <a:xfrm>
            <a:off x="6049711" y="2642663"/>
            <a:ext cx="406094" cy="49328"/>
            <a:chOff x="2275701" y="3565783"/>
            <a:chExt cx="870194" cy="105702"/>
          </a:xfrm>
          <a:solidFill>
            <a:srgbClr val="53D2FF"/>
          </a:solidFill>
        </p:grpSpPr>
        <p:sp>
          <p:nvSpPr>
            <p:cNvPr id="46" name="Rectangle 11"/>
            <p:cNvSpPr>
              <a:spLocks noChangeArrowheads="1"/>
            </p:cNvSpPr>
            <p:nvPr/>
          </p:nvSpPr>
          <p:spPr bwMode="auto">
            <a:xfrm>
              <a:off x="2897619"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47" name="Rectangle 20"/>
            <p:cNvSpPr>
              <a:spLocks noChangeArrowheads="1"/>
            </p:cNvSpPr>
            <p:nvPr/>
          </p:nvSpPr>
          <p:spPr bwMode="auto">
            <a:xfrm>
              <a:off x="2327324" y="3612487"/>
              <a:ext cx="818571" cy="221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48" name="Oval 21"/>
            <p:cNvSpPr>
              <a:spLocks noChangeArrowheads="1"/>
            </p:cNvSpPr>
            <p:nvPr/>
          </p:nvSpPr>
          <p:spPr bwMode="auto">
            <a:xfrm>
              <a:off x="2275701" y="3565783"/>
              <a:ext cx="105702" cy="1057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grpSp>
        <p:nvGrpSpPr>
          <p:cNvPr id="49" name="组合 31"/>
          <p:cNvGrpSpPr/>
          <p:nvPr/>
        </p:nvGrpSpPr>
        <p:grpSpPr>
          <a:xfrm rot="18000000">
            <a:off x="5961976" y="2486862"/>
            <a:ext cx="406094" cy="49328"/>
            <a:chOff x="2275701" y="3565783"/>
            <a:chExt cx="870194" cy="105702"/>
          </a:xfrm>
          <a:solidFill>
            <a:srgbClr val="53D2FF"/>
          </a:solidFill>
        </p:grpSpPr>
        <p:sp>
          <p:nvSpPr>
            <p:cNvPr id="50" name="Rectangle 11"/>
            <p:cNvSpPr>
              <a:spLocks noChangeArrowheads="1"/>
            </p:cNvSpPr>
            <p:nvPr/>
          </p:nvSpPr>
          <p:spPr bwMode="auto">
            <a:xfrm>
              <a:off x="2897619"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51" name="Rectangle 20"/>
            <p:cNvSpPr>
              <a:spLocks noChangeArrowheads="1"/>
            </p:cNvSpPr>
            <p:nvPr/>
          </p:nvSpPr>
          <p:spPr bwMode="auto">
            <a:xfrm>
              <a:off x="2327324" y="3612487"/>
              <a:ext cx="818571" cy="221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52" name="Oval 21"/>
            <p:cNvSpPr>
              <a:spLocks noChangeArrowheads="1"/>
            </p:cNvSpPr>
            <p:nvPr/>
          </p:nvSpPr>
          <p:spPr bwMode="auto">
            <a:xfrm>
              <a:off x="2275701" y="3565783"/>
              <a:ext cx="105702" cy="1057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grpSp>
        <p:nvGrpSpPr>
          <p:cNvPr id="53" name="组合 35"/>
          <p:cNvGrpSpPr/>
          <p:nvPr/>
        </p:nvGrpSpPr>
        <p:grpSpPr>
          <a:xfrm rot="19800000">
            <a:off x="6027458" y="2551864"/>
            <a:ext cx="406094" cy="49328"/>
            <a:chOff x="2275701" y="3565783"/>
            <a:chExt cx="870194" cy="105702"/>
          </a:xfrm>
          <a:solidFill>
            <a:srgbClr val="53D2FF"/>
          </a:solidFill>
        </p:grpSpPr>
        <p:sp>
          <p:nvSpPr>
            <p:cNvPr id="54" name="Rectangle 11"/>
            <p:cNvSpPr>
              <a:spLocks noChangeArrowheads="1"/>
            </p:cNvSpPr>
            <p:nvPr/>
          </p:nvSpPr>
          <p:spPr bwMode="auto">
            <a:xfrm>
              <a:off x="2897619" y="3612487"/>
              <a:ext cx="238443" cy="12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55" name="Rectangle 20"/>
            <p:cNvSpPr>
              <a:spLocks noChangeArrowheads="1"/>
            </p:cNvSpPr>
            <p:nvPr/>
          </p:nvSpPr>
          <p:spPr bwMode="auto">
            <a:xfrm>
              <a:off x="2327324" y="3612487"/>
              <a:ext cx="818571" cy="221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2672" tIns="21336" rIns="42672" bIns="21336" numCol="1" anchor="t" anchorCtr="0" compatLnSpc="1"/>
            <a:lstStyle/>
            <a:p>
              <a:endParaRPr lang="zh-CN" altLang="en-US" sz="839"/>
            </a:p>
          </p:txBody>
        </p:sp>
        <p:sp>
          <p:nvSpPr>
            <p:cNvPr id="56" name="Oval 21"/>
            <p:cNvSpPr>
              <a:spLocks noChangeArrowheads="1"/>
            </p:cNvSpPr>
            <p:nvPr/>
          </p:nvSpPr>
          <p:spPr bwMode="auto">
            <a:xfrm>
              <a:off x="2275701" y="3565783"/>
              <a:ext cx="105702" cy="1057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42672" tIns="21336" rIns="42672" bIns="21336" numCol="1" anchor="t" anchorCtr="0" compatLnSpc="1"/>
            <a:lstStyle/>
            <a:p>
              <a:endParaRPr lang="zh-CN" altLang="en-US" sz="839"/>
            </a:p>
          </p:txBody>
        </p:sp>
      </p:grpSp>
      <p:sp>
        <p:nvSpPr>
          <p:cNvPr id="57" name="TextBox 39"/>
          <p:cNvSpPr txBox="1"/>
          <p:nvPr/>
        </p:nvSpPr>
        <p:spPr>
          <a:xfrm>
            <a:off x="5583185" y="3211025"/>
            <a:ext cx="1050288" cy="264816"/>
          </a:xfrm>
          <a:prstGeom prst="rect">
            <a:avLst/>
          </a:prstGeom>
          <a:noFill/>
        </p:spPr>
        <p:txBody>
          <a:bodyPr wrap="none" rtlCol="0" anchor="ctr">
            <a:spAutoFit/>
          </a:bodyPr>
          <a:lstStyle/>
          <a:p>
            <a:r>
              <a:rPr lang="zh-CN" altLang="en-US" sz="1121" dirty="0">
                <a:solidFill>
                  <a:srgbClr val="53D2FF"/>
                </a:solidFill>
                <a:effectLst>
                  <a:outerShdw blurRad="266700" algn="tl" rotWithShape="0">
                    <a:schemeClr val="tx2">
                      <a:lumMod val="40000"/>
                      <a:lumOff val="60000"/>
                      <a:alpha val="55000"/>
                    </a:schemeClr>
                  </a:outerShdw>
                </a:effectLst>
                <a:latin typeface="微软雅黑" panose="020B0503020204020204" pitchFamily="34" charset="-122"/>
                <a:ea typeface="微软雅黑" panose="020B0503020204020204" pitchFamily="34" charset="-122"/>
              </a:rPr>
              <a:t>学生走班考勤</a:t>
            </a:r>
          </a:p>
        </p:txBody>
      </p:sp>
      <p:cxnSp>
        <p:nvCxnSpPr>
          <p:cNvPr id="58" name="直接连接符 40"/>
          <p:cNvCxnSpPr/>
          <p:nvPr/>
        </p:nvCxnSpPr>
        <p:spPr>
          <a:xfrm flipV="1">
            <a:off x="6074854" y="1829254"/>
            <a:ext cx="397484" cy="36946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42"/>
          <p:cNvCxnSpPr/>
          <p:nvPr/>
        </p:nvCxnSpPr>
        <p:spPr>
          <a:xfrm>
            <a:off x="6472337" y="1829254"/>
            <a:ext cx="485207"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1" name="TextBox 45"/>
          <p:cNvSpPr txBox="1"/>
          <p:nvPr/>
        </p:nvSpPr>
        <p:spPr>
          <a:xfrm>
            <a:off x="6585644" y="1739456"/>
            <a:ext cx="1378904" cy="236090"/>
          </a:xfrm>
          <a:prstGeom prst="rect">
            <a:avLst/>
          </a:prstGeom>
          <a:noFill/>
        </p:spPr>
        <p:txBody>
          <a:bodyPr wrap="none" rtlCol="0">
            <a:spAutoFit/>
          </a:bodyPr>
          <a:lstStyle/>
          <a:p>
            <a:pPr algn="ctr"/>
            <a:r>
              <a:rPr lang="zh-CN" altLang="en-US" sz="934" dirty="0">
                <a:solidFill>
                  <a:srgbClr val="53D2FF"/>
                </a:solidFill>
                <a:latin typeface="微软雅黑" panose="020B0503020204020204" pitchFamily="34" charset="-122"/>
                <a:ea typeface="微软雅黑" panose="020B0503020204020204" pitchFamily="34" charset="-122"/>
              </a:rPr>
              <a:t>          定时发布考勤表</a:t>
            </a:r>
          </a:p>
        </p:txBody>
      </p:sp>
      <p:cxnSp>
        <p:nvCxnSpPr>
          <p:cNvPr id="62" name="直接连接符 46"/>
          <p:cNvCxnSpPr/>
          <p:nvPr/>
        </p:nvCxnSpPr>
        <p:spPr>
          <a:xfrm flipV="1">
            <a:off x="6303697" y="2143148"/>
            <a:ext cx="147519" cy="128364"/>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47"/>
          <p:cNvCxnSpPr/>
          <p:nvPr/>
        </p:nvCxnSpPr>
        <p:spPr>
          <a:xfrm>
            <a:off x="6451217" y="2143148"/>
            <a:ext cx="506327"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5" name="TextBox 52"/>
          <p:cNvSpPr txBox="1"/>
          <p:nvPr/>
        </p:nvSpPr>
        <p:spPr>
          <a:xfrm>
            <a:off x="6895035" y="2067856"/>
            <a:ext cx="1542410" cy="236090"/>
          </a:xfrm>
          <a:prstGeom prst="rect">
            <a:avLst/>
          </a:prstGeom>
          <a:noFill/>
        </p:spPr>
        <p:txBody>
          <a:bodyPr wrap="none" rtlCol="0">
            <a:spAutoFit/>
          </a:bodyPr>
          <a:lstStyle/>
          <a:p>
            <a:pPr algn="ctr"/>
            <a:r>
              <a:rPr lang="zh-CN" altLang="en-US" sz="934" dirty="0">
                <a:solidFill>
                  <a:srgbClr val="53D2FF"/>
                </a:solidFill>
                <a:latin typeface="微软雅黑" panose="020B0503020204020204" pitchFamily="34" charset="-122"/>
                <a:ea typeface="微软雅黑" panose="020B0503020204020204" pitchFamily="34" charset="-122"/>
              </a:rPr>
              <a:t> 刷卡考勤／手环感知考勤</a:t>
            </a:r>
          </a:p>
        </p:txBody>
      </p:sp>
      <p:cxnSp>
        <p:nvCxnSpPr>
          <p:cNvPr id="66" name="直接连接符 56"/>
          <p:cNvCxnSpPr/>
          <p:nvPr/>
        </p:nvCxnSpPr>
        <p:spPr>
          <a:xfrm>
            <a:off x="6491346" y="2480985"/>
            <a:ext cx="466198"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8" name="TextBox 58"/>
          <p:cNvSpPr txBox="1"/>
          <p:nvPr/>
        </p:nvSpPr>
        <p:spPr>
          <a:xfrm>
            <a:off x="6958697" y="2397435"/>
            <a:ext cx="1747594" cy="236090"/>
          </a:xfrm>
          <a:prstGeom prst="rect">
            <a:avLst/>
          </a:prstGeom>
          <a:noFill/>
        </p:spPr>
        <p:txBody>
          <a:bodyPr wrap="none" rtlCol="0">
            <a:spAutoFit/>
          </a:bodyPr>
          <a:lstStyle/>
          <a:p>
            <a:pPr algn="ctr"/>
            <a:r>
              <a:rPr lang="zh-CN" altLang="en-US" sz="934" dirty="0">
                <a:solidFill>
                  <a:srgbClr val="53D2FF"/>
                </a:solidFill>
                <a:latin typeface="微软雅黑" panose="020B0503020204020204" pitchFamily="34" charset="-122"/>
                <a:ea typeface="微软雅黑" panose="020B0503020204020204" pitchFamily="34" charset="-122"/>
              </a:rPr>
              <a:t>考勤数据上报</a:t>
            </a:r>
            <a:r>
              <a:rPr lang="zh-CN" altLang="en-US" sz="934">
                <a:solidFill>
                  <a:srgbClr val="53D2FF"/>
                </a:solidFill>
                <a:latin typeface="微软雅黑" panose="020B0503020204020204" pitchFamily="34" charset="-122"/>
                <a:ea typeface="微软雅黑" panose="020B0503020204020204" pitchFamily="34" charset="-122"/>
              </a:rPr>
              <a:t>／班牌同步显示</a:t>
            </a:r>
            <a:endParaRPr lang="zh-CN" altLang="en-US" sz="934" dirty="0">
              <a:solidFill>
                <a:srgbClr val="53D2FF"/>
              </a:solidFill>
              <a:latin typeface="微软雅黑" panose="020B0503020204020204" pitchFamily="34" charset="-122"/>
              <a:ea typeface="微软雅黑" panose="020B0503020204020204" pitchFamily="34" charset="-122"/>
            </a:endParaRPr>
          </a:p>
        </p:txBody>
      </p:sp>
      <p:cxnSp>
        <p:nvCxnSpPr>
          <p:cNvPr id="69" name="直接连接符 65"/>
          <p:cNvCxnSpPr/>
          <p:nvPr/>
        </p:nvCxnSpPr>
        <p:spPr>
          <a:xfrm>
            <a:off x="6543956" y="2672302"/>
            <a:ext cx="240322" cy="16308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6"/>
          <p:cNvCxnSpPr/>
          <p:nvPr/>
        </p:nvCxnSpPr>
        <p:spPr>
          <a:xfrm>
            <a:off x="6788768" y="2835279"/>
            <a:ext cx="168776"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1" name="TextBox 67"/>
          <p:cNvSpPr txBox="1"/>
          <p:nvPr/>
        </p:nvSpPr>
        <p:spPr>
          <a:xfrm>
            <a:off x="7721607" y="2716399"/>
            <a:ext cx="1801303" cy="254942"/>
          </a:xfrm>
          <a:prstGeom prst="rect">
            <a:avLst/>
          </a:prstGeom>
          <a:noFill/>
        </p:spPr>
        <p:txBody>
          <a:bodyPr wrap="square" rtlCol="0">
            <a:spAutoFit/>
          </a:bodyPr>
          <a:lstStyle/>
          <a:p>
            <a:pPr>
              <a:lnSpc>
                <a:spcPct val="130000"/>
              </a:lnSpc>
            </a:pPr>
            <a:r>
              <a:rPr lang="zh-CN" altLang="en-US" sz="813" dirty="0">
                <a:solidFill>
                  <a:srgbClr val="00B0F0"/>
                </a:solidFill>
                <a:latin typeface="微软雅黑" panose="020B0503020204020204" pitchFamily="34" charset="-122"/>
                <a:ea typeface="微软雅黑" panose="020B0503020204020204" pitchFamily="34" charset="-122"/>
              </a:rPr>
              <a:t>多终端考勤数据查询</a:t>
            </a:r>
          </a:p>
        </p:txBody>
      </p:sp>
      <p:sp>
        <p:nvSpPr>
          <p:cNvPr id="72" name="TextBox 68"/>
          <p:cNvSpPr txBox="1"/>
          <p:nvPr/>
        </p:nvSpPr>
        <p:spPr>
          <a:xfrm>
            <a:off x="6937686" y="2730037"/>
            <a:ext cx="906018" cy="236090"/>
          </a:xfrm>
          <a:prstGeom prst="rect">
            <a:avLst/>
          </a:prstGeom>
          <a:noFill/>
        </p:spPr>
        <p:txBody>
          <a:bodyPr wrap="none" rtlCol="0">
            <a:spAutoFit/>
          </a:bodyPr>
          <a:lstStyle/>
          <a:p>
            <a:pPr algn="ctr"/>
            <a:r>
              <a:rPr lang="zh-CN" altLang="en-US" sz="934" dirty="0">
                <a:solidFill>
                  <a:srgbClr val="53D2FF"/>
                </a:solidFill>
                <a:latin typeface="微软雅黑" panose="020B0503020204020204" pitchFamily="34" charset="-122"/>
                <a:ea typeface="微软雅黑" panose="020B0503020204020204" pitchFamily="34" charset="-122"/>
              </a:rPr>
              <a:t>考勤统计分析</a:t>
            </a:r>
          </a:p>
        </p:txBody>
      </p:sp>
      <p:pic>
        <p:nvPicPr>
          <p:cNvPr id="3079" name="Picture 7" descr="E:\2017工程文件\数校\10-3.8发布会ppt设计\班牌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427" y="1374889"/>
            <a:ext cx="4649126" cy="2321060"/>
          </a:xfrm>
          <a:prstGeom prst="rect">
            <a:avLst/>
          </a:prstGeom>
          <a:noFill/>
          <a:extLst>
            <a:ext uri="{909E8E84-426E-40DD-AFC4-6F175D3DCCD1}">
              <a14:hiddenFill xmlns:a14="http://schemas.microsoft.com/office/drawing/2010/main">
                <a:solidFill>
                  <a:srgbClr val="FFFFFF"/>
                </a:solidFill>
              </a14:hiddenFill>
            </a:ext>
          </a:extLst>
        </p:spPr>
      </p:pic>
      <p:sp>
        <p:nvSpPr>
          <p:cNvPr id="60" name="文本框 59">
            <a:extLst>
              <a:ext uri="{FF2B5EF4-FFF2-40B4-BE49-F238E27FC236}">
                <a16:creationId xmlns="" xmlns:a16="http://schemas.microsoft.com/office/drawing/2014/main" id="{A32AE844-67A6-49C1-90B5-8DF1DAF2B0F9}"/>
              </a:ext>
            </a:extLst>
          </p:cNvPr>
          <p:cNvSpPr txBox="1"/>
          <p:nvPr/>
        </p:nvSpPr>
        <p:spPr>
          <a:xfrm>
            <a:off x="87003" y="91845"/>
            <a:ext cx="6323073"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基于智能班牌和穿戴设备的</a:t>
            </a:r>
            <a:r>
              <a:rPr lang="zh-CN" altLang="en-US" sz="2700" b="1" dirty="0" smtClean="0">
                <a:solidFill>
                  <a:srgbClr val="31A8F9"/>
                </a:solidFill>
                <a:latin typeface="微软雅黑" pitchFamily="34" charset="-122"/>
                <a:ea typeface="微软雅黑" pitchFamily="34" charset="-122"/>
              </a:rPr>
              <a:t>走班考勤</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4700191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1+#ppt_w/2"/>
                                          </p:val>
                                        </p:tav>
                                        <p:tav tm="100000">
                                          <p:val>
                                            <p:strVal val="#ppt_x"/>
                                          </p:val>
                                        </p:tav>
                                      </p:tavLst>
                                    </p:anim>
                                    <p:anim calcmode="lin" valueType="num">
                                      <p:cBhvr additive="base">
                                        <p:cTn id="12" dur="500" fill="hold"/>
                                        <p:tgtEl>
                                          <p:spTgt spid="4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wipe(down)">
                                      <p:cBhvr>
                                        <p:cTn id="20" dur="200"/>
                                        <p:tgtEl>
                                          <p:spTgt spid="58"/>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wipe(left)">
                                      <p:cBhvr>
                                        <p:cTn id="24" dur="200"/>
                                        <p:tgtEl>
                                          <p:spTgt spid="59"/>
                                        </p:tgtEl>
                                      </p:cBhvr>
                                    </p:animEffect>
                                  </p:childTnLst>
                                </p:cTn>
                              </p:par>
                            </p:childTnLst>
                          </p:cTn>
                        </p:par>
                        <p:par>
                          <p:cTn id="25" fill="hold">
                            <p:stCondLst>
                              <p:cond delay="1700"/>
                            </p:stCondLst>
                            <p:childTnLst>
                              <p:par>
                                <p:cTn id="26" presetID="10" presetClass="entr" presetSubtype="0" fill="hold" grpId="0" nodeType="afterEffect">
                                  <p:stCondLst>
                                    <p:cond delay="0"/>
                                  </p:stCondLst>
                                  <p:iterate type="lt">
                                    <p:tmPct val="10000"/>
                                  </p:iterate>
                                  <p:childTnLst>
                                    <p:set>
                                      <p:cBhvr>
                                        <p:cTn id="27" dur="1" fill="hold">
                                          <p:stCondLst>
                                            <p:cond delay="0"/>
                                          </p:stCondLst>
                                        </p:cTn>
                                        <p:tgtEl>
                                          <p:spTgt spid="61"/>
                                        </p:tgtEl>
                                        <p:attrNameLst>
                                          <p:attrName>style.visibility</p:attrName>
                                        </p:attrNameLst>
                                      </p:cBhvr>
                                      <p:to>
                                        <p:strVal val="visible"/>
                                      </p:to>
                                    </p:set>
                                    <p:animEffect transition="in" filter="fade">
                                      <p:cBhvr>
                                        <p:cTn id="28" dur="100"/>
                                        <p:tgtEl>
                                          <p:spTgt spid="61"/>
                                        </p:tgtEl>
                                      </p:cBhvr>
                                    </p:animEffect>
                                  </p:childTnLst>
                                </p:cTn>
                              </p:par>
                            </p:childTnLst>
                          </p:cTn>
                        </p:par>
                        <p:par>
                          <p:cTn id="29" fill="hold">
                            <p:stCondLst>
                              <p:cond delay="1860"/>
                            </p:stCondLst>
                            <p:childTnLst>
                              <p:par>
                                <p:cTn id="30" presetID="10" presetClass="entr" presetSubtype="0" fill="hold"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par>
                                <p:cTn id="33" presetID="10" presetClass="exit" presetSubtype="0" fill="hold" nodeType="withEffect">
                                  <p:stCondLst>
                                    <p:cond delay="0"/>
                                  </p:stCondLst>
                                  <p:childTnLst>
                                    <p:animEffect transition="out" filter="fade">
                                      <p:cBhvr>
                                        <p:cTn id="34" dur="500"/>
                                        <p:tgtEl>
                                          <p:spTgt spid="41"/>
                                        </p:tgtEl>
                                      </p:cBhvr>
                                    </p:animEffect>
                                    <p:set>
                                      <p:cBhvr>
                                        <p:cTn id="35" dur="1" fill="hold">
                                          <p:stCondLst>
                                            <p:cond delay="499"/>
                                          </p:stCondLst>
                                        </p:cTn>
                                        <p:tgtEl>
                                          <p:spTgt spid="41"/>
                                        </p:tgtEl>
                                        <p:attrNameLst>
                                          <p:attrName>style.visibility</p:attrName>
                                        </p:attrNameLst>
                                      </p:cBhvr>
                                      <p:to>
                                        <p:strVal val="hidden"/>
                                      </p:to>
                                    </p:set>
                                  </p:childTnLst>
                                </p:cTn>
                              </p:par>
                              <p:par>
                                <p:cTn id="36" presetID="22" presetClass="entr" presetSubtype="4" fill="hold" nodeType="withEffect">
                                  <p:stCondLst>
                                    <p:cond delay="0"/>
                                  </p:stCondLst>
                                  <p:childTnLst>
                                    <p:set>
                                      <p:cBhvr>
                                        <p:cTn id="37" dur="1" fill="hold">
                                          <p:stCondLst>
                                            <p:cond delay="0"/>
                                          </p:stCondLst>
                                        </p:cTn>
                                        <p:tgtEl>
                                          <p:spTgt spid="62"/>
                                        </p:tgtEl>
                                        <p:attrNameLst>
                                          <p:attrName>style.visibility</p:attrName>
                                        </p:attrNameLst>
                                      </p:cBhvr>
                                      <p:to>
                                        <p:strVal val="visible"/>
                                      </p:to>
                                    </p:set>
                                    <p:animEffect transition="in" filter="wipe(down)">
                                      <p:cBhvr>
                                        <p:cTn id="38" dur="200"/>
                                        <p:tgtEl>
                                          <p:spTgt spid="62"/>
                                        </p:tgtEl>
                                      </p:cBhvr>
                                    </p:animEffect>
                                  </p:childTnLst>
                                </p:cTn>
                              </p:par>
                            </p:childTnLst>
                          </p:cTn>
                        </p:par>
                        <p:par>
                          <p:cTn id="39" fill="hold">
                            <p:stCondLst>
                              <p:cond delay="2360"/>
                            </p:stCondLst>
                            <p:childTnLst>
                              <p:par>
                                <p:cTn id="40" presetID="22" presetClass="entr" presetSubtype="8" fill="hold" nodeType="after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wipe(left)">
                                      <p:cBhvr>
                                        <p:cTn id="42" dur="200"/>
                                        <p:tgtEl>
                                          <p:spTgt spid="63"/>
                                        </p:tgtEl>
                                      </p:cBhvr>
                                    </p:animEffect>
                                  </p:childTnLst>
                                </p:cTn>
                              </p:par>
                            </p:childTnLst>
                          </p:cTn>
                        </p:par>
                        <p:par>
                          <p:cTn id="43" fill="hold">
                            <p:stCondLst>
                              <p:cond delay="2560"/>
                            </p:stCondLst>
                            <p:childTnLst>
                              <p:par>
                                <p:cTn id="44" presetID="10" presetClass="entr" presetSubtype="0" fill="hold" grpId="0" nodeType="afterEffect">
                                  <p:stCondLst>
                                    <p:cond delay="0"/>
                                  </p:stCondLst>
                                  <p:iterate type="lt">
                                    <p:tmPct val="10000"/>
                                  </p:iterate>
                                  <p:childTnLst>
                                    <p:set>
                                      <p:cBhvr>
                                        <p:cTn id="45" dur="1" fill="hold">
                                          <p:stCondLst>
                                            <p:cond delay="0"/>
                                          </p:stCondLst>
                                        </p:cTn>
                                        <p:tgtEl>
                                          <p:spTgt spid="65"/>
                                        </p:tgtEl>
                                        <p:attrNameLst>
                                          <p:attrName>style.visibility</p:attrName>
                                        </p:attrNameLst>
                                      </p:cBhvr>
                                      <p:to>
                                        <p:strVal val="visible"/>
                                      </p:to>
                                    </p:set>
                                    <p:animEffect transition="in" filter="fade">
                                      <p:cBhvr>
                                        <p:cTn id="46" dur="100"/>
                                        <p:tgtEl>
                                          <p:spTgt spid="65"/>
                                        </p:tgtEl>
                                      </p:cBhvr>
                                    </p:animEffect>
                                  </p:childTnLst>
                                </p:cTn>
                              </p:par>
                            </p:childTnLst>
                          </p:cTn>
                        </p:par>
                        <p:par>
                          <p:cTn id="47" fill="hold">
                            <p:stCondLst>
                              <p:cond delay="2760"/>
                            </p:stCondLst>
                            <p:childTnLst>
                              <p:par>
                                <p:cTn id="48" presetID="10" presetClass="entr" presetSubtype="0" fill="hold" nodeType="after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500"/>
                                        <p:tgtEl>
                                          <p:spTgt spid="53"/>
                                        </p:tgtEl>
                                      </p:cBhvr>
                                    </p:animEffect>
                                  </p:childTnLst>
                                </p:cTn>
                              </p:par>
                              <p:par>
                                <p:cTn id="51" presetID="10" presetClass="exit" presetSubtype="0" fill="hold" nodeType="withEffect">
                                  <p:stCondLst>
                                    <p:cond delay="0"/>
                                  </p:stCondLst>
                                  <p:childTnLst>
                                    <p:animEffect transition="out" filter="fade">
                                      <p:cBhvr>
                                        <p:cTn id="52" dur="500"/>
                                        <p:tgtEl>
                                          <p:spTgt spid="49"/>
                                        </p:tgtEl>
                                      </p:cBhvr>
                                    </p:animEffect>
                                    <p:set>
                                      <p:cBhvr>
                                        <p:cTn id="53" dur="1" fill="hold">
                                          <p:stCondLst>
                                            <p:cond delay="499"/>
                                          </p:stCondLst>
                                        </p:cTn>
                                        <p:tgtEl>
                                          <p:spTgt spid="49"/>
                                        </p:tgtEl>
                                        <p:attrNameLst>
                                          <p:attrName>style.visibility</p:attrName>
                                        </p:attrNameLst>
                                      </p:cBhvr>
                                      <p:to>
                                        <p:strVal val="hidden"/>
                                      </p:to>
                                    </p:set>
                                  </p:childTnLst>
                                </p:cTn>
                              </p:par>
                              <p:par>
                                <p:cTn id="54" presetID="22" presetClass="entr" presetSubtype="8" fill="hold" nodeType="withEffect">
                                  <p:stCondLst>
                                    <p:cond delay="0"/>
                                  </p:stCondLst>
                                  <p:childTnLst>
                                    <p:set>
                                      <p:cBhvr>
                                        <p:cTn id="55" dur="1" fill="hold">
                                          <p:stCondLst>
                                            <p:cond delay="0"/>
                                          </p:stCondLst>
                                        </p:cTn>
                                        <p:tgtEl>
                                          <p:spTgt spid="66"/>
                                        </p:tgtEl>
                                        <p:attrNameLst>
                                          <p:attrName>style.visibility</p:attrName>
                                        </p:attrNameLst>
                                      </p:cBhvr>
                                      <p:to>
                                        <p:strVal val="visible"/>
                                      </p:to>
                                    </p:set>
                                    <p:animEffect transition="in" filter="wipe(left)">
                                      <p:cBhvr>
                                        <p:cTn id="56" dur="200"/>
                                        <p:tgtEl>
                                          <p:spTgt spid="66"/>
                                        </p:tgtEl>
                                      </p:cBhvr>
                                    </p:animEffect>
                                  </p:childTnLst>
                                </p:cTn>
                              </p:par>
                            </p:childTnLst>
                          </p:cTn>
                        </p:par>
                        <p:par>
                          <p:cTn id="57" fill="hold">
                            <p:stCondLst>
                              <p:cond delay="3260"/>
                            </p:stCondLst>
                            <p:childTnLst>
                              <p:par>
                                <p:cTn id="58" presetID="10" presetClass="entr" presetSubtype="0" fill="hold" grpId="0" nodeType="afterEffect">
                                  <p:stCondLst>
                                    <p:cond delay="0"/>
                                  </p:stCondLst>
                                  <p:iterate type="lt">
                                    <p:tmPct val="10000"/>
                                  </p:iterate>
                                  <p:childTnLst>
                                    <p:set>
                                      <p:cBhvr>
                                        <p:cTn id="59" dur="1" fill="hold">
                                          <p:stCondLst>
                                            <p:cond delay="0"/>
                                          </p:stCondLst>
                                        </p:cTn>
                                        <p:tgtEl>
                                          <p:spTgt spid="68"/>
                                        </p:tgtEl>
                                        <p:attrNameLst>
                                          <p:attrName>style.visibility</p:attrName>
                                        </p:attrNameLst>
                                      </p:cBhvr>
                                      <p:to>
                                        <p:strVal val="visible"/>
                                      </p:to>
                                    </p:set>
                                    <p:animEffect transition="in" filter="fade">
                                      <p:cBhvr>
                                        <p:cTn id="60" dur="100"/>
                                        <p:tgtEl>
                                          <p:spTgt spid="68"/>
                                        </p:tgtEl>
                                      </p:cBhvr>
                                    </p:animEffect>
                                  </p:childTnLst>
                                </p:cTn>
                              </p:par>
                            </p:childTnLst>
                          </p:cTn>
                        </p:par>
                        <p:par>
                          <p:cTn id="61" fill="hold">
                            <p:stCondLst>
                              <p:cond delay="3480"/>
                            </p:stCondLst>
                            <p:childTnLst>
                              <p:par>
                                <p:cTn id="62" presetID="10" presetClass="entr" presetSubtype="0" fill="hold" nodeType="after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fade">
                                      <p:cBhvr>
                                        <p:cTn id="64" dur="500"/>
                                        <p:tgtEl>
                                          <p:spTgt spid="45"/>
                                        </p:tgtEl>
                                      </p:cBhvr>
                                    </p:animEffect>
                                  </p:childTnLst>
                                </p:cTn>
                              </p:par>
                              <p:par>
                                <p:cTn id="65" presetID="10" presetClass="exit" presetSubtype="0" fill="hold" nodeType="withEffect">
                                  <p:stCondLst>
                                    <p:cond delay="0"/>
                                  </p:stCondLst>
                                  <p:childTnLst>
                                    <p:animEffect transition="out" filter="fade">
                                      <p:cBhvr>
                                        <p:cTn id="66" dur="500"/>
                                        <p:tgtEl>
                                          <p:spTgt spid="53"/>
                                        </p:tgtEl>
                                      </p:cBhvr>
                                    </p:animEffect>
                                    <p:set>
                                      <p:cBhvr>
                                        <p:cTn id="67" dur="1" fill="hold">
                                          <p:stCondLst>
                                            <p:cond delay="499"/>
                                          </p:stCondLst>
                                        </p:cTn>
                                        <p:tgtEl>
                                          <p:spTgt spid="53"/>
                                        </p:tgtEl>
                                        <p:attrNameLst>
                                          <p:attrName>style.visibility</p:attrName>
                                        </p:attrNameLst>
                                      </p:cBhvr>
                                      <p:to>
                                        <p:strVal val="hidden"/>
                                      </p:to>
                                    </p:set>
                                  </p:childTnLst>
                                </p:cTn>
                              </p:par>
                              <p:par>
                                <p:cTn id="68" presetID="22" presetClass="entr" presetSubtype="1" fill="hold" nodeType="withEffect">
                                  <p:stCondLst>
                                    <p:cond delay="0"/>
                                  </p:stCondLst>
                                  <p:childTnLst>
                                    <p:set>
                                      <p:cBhvr>
                                        <p:cTn id="69" dur="1" fill="hold">
                                          <p:stCondLst>
                                            <p:cond delay="0"/>
                                          </p:stCondLst>
                                        </p:cTn>
                                        <p:tgtEl>
                                          <p:spTgt spid="69"/>
                                        </p:tgtEl>
                                        <p:attrNameLst>
                                          <p:attrName>style.visibility</p:attrName>
                                        </p:attrNameLst>
                                      </p:cBhvr>
                                      <p:to>
                                        <p:strVal val="visible"/>
                                      </p:to>
                                    </p:set>
                                    <p:animEffect transition="in" filter="wipe(up)">
                                      <p:cBhvr>
                                        <p:cTn id="70" dur="200"/>
                                        <p:tgtEl>
                                          <p:spTgt spid="69"/>
                                        </p:tgtEl>
                                      </p:cBhvr>
                                    </p:animEffect>
                                  </p:childTnLst>
                                </p:cTn>
                              </p:par>
                            </p:childTnLst>
                          </p:cTn>
                        </p:par>
                        <p:par>
                          <p:cTn id="71" fill="hold">
                            <p:stCondLst>
                              <p:cond delay="3980"/>
                            </p:stCondLst>
                            <p:childTnLst>
                              <p:par>
                                <p:cTn id="72" presetID="22" presetClass="entr" presetSubtype="8" fill="hold" nodeType="afterEffect">
                                  <p:stCondLst>
                                    <p:cond delay="0"/>
                                  </p:stCondLst>
                                  <p:childTnLst>
                                    <p:set>
                                      <p:cBhvr>
                                        <p:cTn id="73" dur="1" fill="hold">
                                          <p:stCondLst>
                                            <p:cond delay="0"/>
                                          </p:stCondLst>
                                        </p:cTn>
                                        <p:tgtEl>
                                          <p:spTgt spid="70"/>
                                        </p:tgtEl>
                                        <p:attrNameLst>
                                          <p:attrName>style.visibility</p:attrName>
                                        </p:attrNameLst>
                                      </p:cBhvr>
                                      <p:to>
                                        <p:strVal val="visible"/>
                                      </p:to>
                                    </p:set>
                                    <p:animEffect transition="in" filter="wipe(left)">
                                      <p:cBhvr>
                                        <p:cTn id="74" dur="200"/>
                                        <p:tgtEl>
                                          <p:spTgt spid="70"/>
                                        </p:tgtEl>
                                      </p:cBhvr>
                                    </p:animEffect>
                                  </p:childTnLst>
                                </p:cTn>
                              </p:par>
                            </p:childTnLst>
                          </p:cTn>
                        </p:par>
                        <p:par>
                          <p:cTn id="75" fill="hold">
                            <p:stCondLst>
                              <p:cond delay="4180"/>
                            </p:stCondLst>
                            <p:childTnLst>
                              <p:par>
                                <p:cTn id="76" presetID="10" presetClass="entr" presetSubtype="0" fill="hold" grpId="0" nodeType="afterEffect">
                                  <p:stCondLst>
                                    <p:cond delay="0"/>
                                  </p:stCondLst>
                                  <p:iterate type="lt">
                                    <p:tmPct val="10000"/>
                                  </p:iterate>
                                  <p:childTnLst>
                                    <p:set>
                                      <p:cBhvr>
                                        <p:cTn id="77" dur="1" fill="hold">
                                          <p:stCondLst>
                                            <p:cond delay="0"/>
                                          </p:stCondLst>
                                        </p:cTn>
                                        <p:tgtEl>
                                          <p:spTgt spid="72"/>
                                        </p:tgtEl>
                                        <p:attrNameLst>
                                          <p:attrName>style.visibility</p:attrName>
                                        </p:attrNameLst>
                                      </p:cBhvr>
                                      <p:to>
                                        <p:strVal val="visible"/>
                                      </p:to>
                                    </p:set>
                                    <p:animEffect transition="in" filter="fade">
                                      <p:cBhvr>
                                        <p:cTn id="78" dur="100"/>
                                        <p:tgtEl>
                                          <p:spTgt spid="72"/>
                                        </p:tgtEl>
                                      </p:cBhvr>
                                    </p:animEffect>
                                  </p:childTnLst>
                                </p:cTn>
                              </p:par>
                            </p:childTnLst>
                          </p:cTn>
                        </p:par>
                        <p:par>
                          <p:cTn id="79" fill="hold">
                            <p:stCondLst>
                              <p:cond delay="4330"/>
                            </p:stCondLst>
                            <p:childTnLst>
                              <p:par>
                                <p:cTn id="80" presetID="10" presetClass="entr" presetSubtype="0" fill="hold" grpId="0" nodeType="afterEffect">
                                  <p:stCondLst>
                                    <p:cond delay="0"/>
                                  </p:stCondLst>
                                  <p:iterate type="lt">
                                    <p:tmPct val="10000"/>
                                  </p:iterate>
                                  <p:childTnLst>
                                    <p:set>
                                      <p:cBhvr>
                                        <p:cTn id="81" dur="1" fill="hold">
                                          <p:stCondLst>
                                            <p:cond delay="0"/>
                                          </p:stCondLst>
                                        </p:cTn>
                                        <p:tgtEl>
                                          <p:spTgt spid="71"/>
                                        </p:tgtEl>
                                        <p:attrNameLst>
                                          <p:attrName>style.visibility</p:attrName>
                                        </p:attrNameLst>
                                      </p:cBhvr>
                                      <p:to>
                                        <p:strVal val="visible"/>
                                      </p:to>
                                    </p:set>
                                    <p:animEffect transition="in" filter="fade">
                                      <p:cBhvr>
                                        <p:cTn id="82" dur="1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1" grpId="0"/>
      <p:bldP spid="65" grpId="0"/>
      <p:bldP spid="68" grpId="0"/>
      <p:bldP spid="71" grpId="0"/>
      <p:bldP spid="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1"/>
          <p:cNvSpPr txBox="1">
            <a:spLocks/>
          </p:cNvSpPr>
          <p:nvPr/>
        </p:nvSpPr>
        <p:spPr>
          <a:xfrm>
            <a:off x="1709683" y="607683"/>
            <a:ext cx="5595836" cy="674992"/>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2634" dirty="0">
                <a:latin typeface="微软雅黑" panose="020B0503020204020204" pitchFamily="34" charset="-122"/>
                <a:ea typeface="微软雅黑" panose="020B0503020204020204" pitchFamily="34" charset="-122"/>
              </a:rPr>
              <a:t>中考改革</a:t>
            </a:r>
            <a:endParaRPr lang="en-US" altLang="zh-CN" sz="2634" dirty="0">
              <a:latin typeface="微软雅黑" panose="020B0503020204020204" pitchFamily="34" charset="-122"/>
              <a:ea typeface="微软雅黑" panose="020B0503020204020204" pitchFamily="34" charset="-122"/>
            </a:endParaRPr>
          </a:p>
          <a:p>
            <a:pPr algn="ctr">
              <a:lnSpc>
                <a:spcPct val="150000"/>
              </a:lnSpc>
            </a:pPr>
            <a:r>
              <a:rPr lang="zh-CN" altLang="en-US" sz="1411" dirty="0">
                <a:latin typeface="微软雅黑" panose="020B0503020204020204" pitchFamily="34" charset="-122"/>
                <a:ea typeface="微软雅黑" panose="020B0503020204020204" pitchFamily="34" charset="-122"/>
              </a:rPr>
              <a:t>总分满分</a:t>
            </a:r>
            <a:r>
              <a:rPr lang="en-US" altLang="zh-CN" sz="1411" dirty="0">
                <a:latin typeface="微软雅黑" panose="020B0503020204020204" pitchFamily="34" charset="-122"/>
                <a:ea typeface="微软雅黑" panose="020B0503020204020204" pitchFamily="34" charset="-122"/>
              </a:rPr>
              <a:t>580</a:t>
            </a:r>
            <a:r>
              <a:rPr lang="zh-CN" altLang="en-US" sz="1411" dirty="0">
                <a:latin typeface="微软雅黑" panose="020B0503020204020204" pitchFamily="34" charset="-122"/>
                <a:ea typeface="微软雅黑" panose="020B0503020204020204" pitchFamily="34" charset="-122"/>
              </a:rPr>
              <a:t>分（不含加减分）</a:t>
            </a:r>
          </a:p>
        </p:txBody>
      </p:sp>
      <p:sp>
        <p:nvSpPr>
          <p:cNvPr id="30" name="KSO_Shape"/>
          <p:cNvSpPr/>
          <p:nvPr/>
        </p:nvSpPr>
        <p:spPr>
          <a:xfrm>
            <a:off x="1590496" y="1308999"/>
            <a:ext cx="1918799" cy="623181"/>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1" name="KSO_Shape"/>
          <p:cNvSpPr/>
          <p:nvPr/>
        </p:nvSpPr>
        <p:spPr>
          <a:xfrm>
            <a:off x="3570676" y="1308999"/>
            <a:ext cx="3247382" cy="62318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2" name="KSO_Shape"/>
          <p:cNvSpPr/>
          <p:nvPr/>
        </p:nvSpPr>
        <p:spPr>
          <a:xfrm>
            <a:off x="6884602" y="1308999"/>
            <a:ext cx="717653" cy="219207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3" name="文本框 32"/>
          <p:cNvSpPr txBox="1"/>
          <p:nvPr/>
        </p:nvSpPr>
        <p:spPr>
          <a:xfrm>
            <a:off x="1937241" y="1348649"/>
            <a:ext cx="1205568" cy="570028"/>
          </a:xfrm>
          <a:prstGeom prst="rect">
            <a:avLst/>
          </a:prstGeom>
          <a:noFill/>
        </p:spPr>
        <p:txBody>
          <a:bodyPr wrap="square" rtlCol="0">
            <a:spAutoFit/>
          </a:bodyPr>
          <a:lstStyle/>
          <a:p>
            <a:pPr algn="ctr"/>
            <a:r>
              <a:rPr lang="zh-CN" altLang="en-US" sz="1975" dirty="0">
                <a:solidFill>
                  <a:schemeClr val="bg1"/>
                </a:solidFill>
                <a:latin typeface="微软雅黑" panose="020B0503020204020204" pitchFamily="34" charset="-122"/>
                <a:ea typeface="微软雅黑" panose="020B0503020204020204" pitchFamily="34" charset="-122"/>
              </a:rPr>
              <a:t>必考科目</a:t>
            </a:r>
            <a:endParaRPr lang="en-US" altLang="zh-CN" sz="1975"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3</a:t>
            </a:r>
            <a:r>
              <a:rPr lang="zh-CN" altLang="en-US" sz="1129" dirty="0">
                <a:solidFill>
                  <a:schemeClr val="bg1"/>
                </a:solidFill>
                <a:latin typeface="微软雅黑" panose="020B0503020204020204" pitchFamily="34" charset="-122"/>
                <a:ea typeface="微软雅黑" panose="020B0503020204020204" pitchFamily="34" charset="-122"/>
              </a:rPr>
              <a:t>科</a:t>
            </a:r>
          </a:p>
        </p:txBody>
      </p:sp>
      <p:sp>
        <p:nvSpPr>
          <p:cNvPr id="34" name="文本框 33"/>
          <p:cNvSpPr txBox="1"/>
          <p:nvPr/>
        </p:nvSpPr>
        <p:spPr>
          <a:xfrm>
            <a:off x="3545886" y="1348648"/>
            <a:ext cx="3272170" cy="570028"/>
          </a:xfrm>
          <a:prstGeom prst="rect">
            <a:avLst/>
          </a:prstGeom>
          <a:noFill/>
        </p:spPr>
        <p:txBody>
          <a:bodyPr wrap="square" rtlCol="0">
            <a:spAutoFit/>
          </a:bodyPr>
          <a:lstStyle/>
          <a:p>
            <a:pPr algn="ctr"/>
            <a:r>
              <a:rPr lang="zh-CN" altLang="en-US" sz="1975" dirty="0">
                <a:solidFill>
                  <a:schemeClr val="bg1"/>
                </a:solidFill>
                <a:latin typeface="微软雅黑" panose="020B0503020204020204" pitchFamily="34" charset="-122"/>
                <a:ea typeface="微软雅黑" panose="020B0503020204020204" pitchFamily="34" charset="-122"/>
              </a:rPr>
              <a:t>选考科目</a:t>
            </a:r>
            <a:endParaRPr lang="en-US" altLang="zh-CN" sz="1975"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3</a:t>
            </a:r>
            <a:r>
              <a:rPr lang="zh-CN" altLang="en-US" sz="1129" dirty="0">
                <a:solidFill>
                  <a:schemeClr val="bg1"/>
                </a:solidFill>
                <a:latin typeface="微软雅黑" panose="020B0503020204020204" pitchFamily="34" charset="-122"/>
                <a:ea typeface="微软雅黑" panose="020B0503020204020204" pitchFamily="34" charset="-122"/>
              </a:rPr>
              <a:t>科，按原始分的</a:t>
            </a: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a:t>
            </a:r>
            <a:r>
              <a:rPr lang="en-US" altLang="zh-CN" sz="1129" dirty="0">
                <a:solidFill>
                  <a:schemeClr val="bg1"/>
                </a:solidFill>
                <a:latin typeface="微软雅黑" panose="020B0503020204020204" pitchFamily="34" charset="-122"/>
                <a:ea typeface="微软雅黑" panose="020B0503020204020204" pitchFamily="34" charset="-122"/>
              </a:rPr>
              <a:t>80%</a:t>
            </a:r>
            <a:r>
              <a:rPr lang="zh-CN" altLang="en-US" sz="1129" dirty="0">
                <a:solidFill>
                  <a:schemeClr val="bg1"/>
                </a:solidFill>
                <a:latin typeface="微软雅黑" panose="020B0503020204020204" pitchFamily="34" charset="-122"/>
                <a:ea typeface="微软雅黑" panose="020B0503020204020204" pitchFamily="34" charset="-122"/>
              </a:rPr>
              <a:t>、</a:t>
            </a:r>
            <a:r>
              <a:rPr lang="en-US" altLang="zh-CN" sz="1129" dirty="0">
                <a:solidFill>
                  <a:schemeClr val="bg1"/>
                </a:solidFill>
                <a:latin typeface="微软雅黑" panose="020B0503020204020204" pitchFamily="34" charset="-122"/>
                <a:ea typeface="微软雅黑" panose="020B0503020204020204" pitchFamily="34" charset="-122"/>
              </a:rPr>
              <a:t>60%</a:t>
            </a:r>
            <a:r>
              <a:rPr lang="zh-CN" altLang="en-US" sz="1129" dirty="0">
                <a:solidFill>
                  <a:schemeClr val="bg1"/>
                </a:solidFill>
                <a:latin typeface="微软雅黑" panose="020B0503020204020204" pitchFamily="34" charset="-122"/>
                <a:ea typeface="微软雅黑" panose="020B0503020204020204" pitchFamily="34" charset="-122"/>
              </a:rPr>
              <a:t>折算</a:t>
            </a:r>
          </a:p>
        </p:txBody>
      </p:sp>
      <p:sp>
        <p:nvSpPr>
          <p:cNvPr id="35" name="KSO_Shape"/>
          <p:cNvSpPr/>
          <p:nvPr/>
        </p:nvSpPr>
        <p:spPr>
          <a:xfrm>
            <a:off x="1590496" y="1973948"/>
            <a:ext cx="591026" cy="1529245"/>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6" name="文本框 35"/>
          <p:cNvSpPr txBox="1"/>
          <p:nvPr/>
        </p:nvSpPr>
        <p:spPr>
          <a:xfrm>
            <a:off x="6635598" y="1348648"/>
            <a:ext cx="1205568" cy="1894814"/>
          </a:xfrm>
          <a:prstGeom prst="rect">
            <a:avLst/>
          </a:prstGeom>
          <a:noFill/>
        </p:spPr>
        <p:txBody>
          <a:bodyPr wrap="square" rtlCol="0">
            <a:spAutoFit/>
          </a:bodyPr>
          <a:lstStyle/>
          <a:p>
            <a:pPr algn="ctr"/>
            <a:r>
              <a:rPr lang="zh-CN" altLang="en-US" sz="1975" dirty="0">
                <a:solidFill>
                  <a:schemeClr val="bg1"/>
                </a:solidFill>
                <a:latin typeface="微软雅黑" panose="020B0503020204020204" pitchFamily="34" charset="-122"/>
                <a:ea typeface="微软雅黑" panose="020B0503020204020204" pitchFamily="34" charset="-122"/>
              </a:rPr>
              <a:t>体育</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270" dirty="0">
                <a:solidFill>
                  <a:schemeClr val="bg1"/>
                </a:solidFill>
                <a:latin typeface="微软雅黑" panose="020B0503020204020204" pitchFamily="34" charset="-122"/>
                <a:ea typeface="微软雅黑" panose="020B0503020204020204" pitchFamily="34" charset="-122"/>
              </a:rPr>
              <a:t>40</a:t>
            </a:r>
            <a:r>
              <a:rPr lang="zh-CN" altLang="en-US" sz="1270"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zh-CN" altLang="en-US" sz="1129" dirty="0">
                <a:solidFill>
                  <a:schemeClr val="bg1"/>
                </a:solidFill>
                <a:latin typeface="微软雅黑" panose="020B0503020204020204" pitchFamily="34" charset="-122"/>
                <a:ea typeface="微软雅黑" panose="020B0503020204020204" pitchFamily="34" charset="-122"/>
              </a:rPr>
              <a:t>现场考核</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zh-CN" altLang="en-US" sz="1129" dirty="0">
                <a:solidFill>
                  <a:schemeClr val="bg1"/>
                </a:solidFill>
                <a:latin typeface="微软雅黑" panose="020B0503020204020204" pitchFamily="34" charset="-122"/>
                <a:ea typeface="微软雅黑" panose="020B0503020204020204" pitchFamily="34" charset="-122"/>
              </a:rPr>
              <a:t>（</a:t>
            </a:r>
            <a:r>
              <a:rPr lang="en-US" altLang="zh-CN" sz="1129" dirty="0">
                <a:solidFill>
                  <a:schemeClr val="bg1"/>
                </a:solidFill>
                <a:latin typeface="微软雅黑" panose="020B0503020204020204" pitchFamily="34" charset="-122"/>
                <a:ea typeface="微软雅黑" panose="020B0503020204020204" pitchFamily="34" charset="-122"/>
              </a:rPr>
              <a:t>30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693" dirty="0">
                <a:solidFill>
                  <a:schemeClr val="bg1"/>
                </a:solidFill>
                <a:latin typeface="微软雅黑" panose="020B0503020204020204" pitchFamily="34" charset="-122"/>
                <a:ea typeface="微软雅黑" panose="020B0503020204020204" pitchFamily="34" charset="-122"/>
              </a:rPr>
              <a:t>+</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zh-CN" altLang="en-US" sz="1129" dirty="0">
                <a:solidFill>
                  <a:schemeClr val="bg1"/>
                </a:solidFill>
                <a:latin typeface="微软雅黑" panose="020B0503020204020204" pitchFamily="34" charset="-122"/>
                <a:ea typeface="微软雅黑" panose="020B0503020204020204" pitchFamily="34" charset="-122"/>
              </a:rPr>
              <a:t>过程考核</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zh-CN" altLang="en-US" sz="1129" dirty="0">
                <a:solidFill>
                  <a:schemeClr val="bg1"/>
                </a:solidFill>
                <a:latin typeface="微软雅黑" panose="020B0503020204020204" pitchFamily="34" charset="-122"/>
                <a:ea typeface="微软雅黑" panose="020B0503020204020204" pitchFamily="34" charset="-122"/>
              </a:rPr>
              <a:t>（</a:t>
            </a:r>
            <a:r>
              <a:rPr lang="en-US" altLang="zh-CN" sz="1129" dirty="0">
                <a:solidFill>
                  <a:schemeClr val="bg1"/>
                </a:solidFill>
                <a:latin typeface="微软雅黑" panose="020B0503020204020204" pitchFamily="34" charset="-122"/>
                <a:ea typeface="微软雅黑" panose="020B0503020204020204" pitchFamily="34" charset="-122"/>
              </a:rPr>
              <a:t>10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1534163" y="2220723"/>
            <a:ext cx="703689" cy="70038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语文</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p>
        </p:txBody>
      </p:sp>
      <p:sp>
        <p:nvSpPr>
          <p:cNvPr id="38" name="KSO_Shape"/>
          <p:cNvSpPr/>
          <p:nvPr/>
        </p:nvSpPr>
        <p:spPr>
          <a:xfrm>
            <a:off x="2212058" y="1973948"/>
            <a:ext cx="615978" cy="1529245"/>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39" name="文本框 38"/>
          <p:cNvSpPr txBox="1"/>
          <p:nvPr/>
        </p:nvSpPr>
        <p:spPr>
          <a:xfrm>
            <a:off x="2180679" y="2220723"/>
            <a:ext cx="703689" cy="70038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数学</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p>
        </p:txBody>
      </p:sp>
      <p:sp>
        <p:nvSpPr>
          <p:cNvPr id="63" name="KSO_Shape"/>
          <p:cNvSpPr/>
          <p:nvPr/>
        </p:nvSpPr>
        <p:spPr>
          <a:xfrm>
            <a:off x="2873576" y="1973948"/>
            <a:ext cx="615978" cy="1529245"/>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64" name="文本框 63"/>
          <p:cNvSpPr txBox="1"/>
          <p:nvPr/>
        </p:nvSpPr>
        <p:spPr>
          <a:xfrm>
            <a:off x="2842197" y="2220724"/>
            <a:ext cx="703689" cy="1264770"/>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外语</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endParaRPr lang="en-US" altLang="zh-CN" sz="564" dirty="0">
              <a:solidFill>
                <a:schemeClr val="bg1"/>
              </a:solidFill>
              <a:latin typeface="微软雅黑" panose="020B0503020204020204" pitchFamily="34" charset="-122"/>
              <a:ea typeface="微软雅黑" panose="020B0503020204020204" pitchFamily="34" charset="-122"/>
            </a:endParaRPr>
          </a:p>
          <a:p>
            <a:pPr algn="ctr"/>
            <a:r>
              <a:rPr lang="zh-CN" altLang="en-US" sz="776" dirty="0">
                <a:solidFill>
                  <a:schemeClr val="bg1"/>
                </a:solidFill>
                <a:latin typeface="微软雅黑" panose="020B0503020204020204" pitchFamily="34" charset="-122"/>
                <a:ea typeface="微软雅黑" panose="020B0503020204020204" pitchFamily="34" charset="-122"/>
              </a:rPr>
              <a:t>听力</a:t>
            </a:r>
            <a:endParaRPr lang="en-US" altLang="zh-CN" sz="776" dirty="0">
              <a:solidFill>
                <a:schemeClr val="bg1"/>
              </a:solidFill>
              <a:latin typeface="微软雅黑" panose="020B0503020204020204" pitchFamily="34" charset="-122"/>
              <a:ea typeface="微软雅黑" panose="020B0503020204020204" pitchFamily="34" charset="-122"/>
            </a:endParaRPr>
          </a:p>
          <a:p>
            <a:pPr algn="ctr"/>
            <a:r>
              <a:rPr lang="en-US" altLang="zh-CN" sz="776" dirty="0">
                <a:solidFill>
                  <a:schemeClr val="bg1"/>
                </a:solidFill>
                <a:latin typeface="微软雅黑" panose="020B0503020204020204" pitchFamily="34" charset="-122"/>
                <a:ea typeface="微软雅黑" panose="020B0503020204020204" pitchFamily="34" charset="-122"/>
              </a:rPr>
              <a:t>+</a:t>
            </a:r>
          </a:p>
          <a:p>
            <a:pPr algn="ctr"/>
            <a:r>
              <a:rPr lang="zh-CN" altLang="en-US" sz="776" dirty="0">
                <a:solidFill>
                  <a:schemeClr val="bg1"/>
                </a:solidFill>
                <a:latin typeface="微软雅黑" panose="020B0503020204020204" pitchFamily="34" charset="-122"/>
                <a:ea typeface="微软雅黑" panose="020B0503020204020204" pitchFamily="34" charset="-122"/>
              </a:rPr>
              <a:t>口语</a:t>
            </a:r>
            <a:endParaRPr lang="en-US" altLang="zh-CN" sz="776" dirty="0">
              <a:solidFill>
                <a:schemeClr val="bg1"/>
              </a:solidFill>
              <a:latin typeface="微软雅黑" panose="020B0503020204020204" pitchFamily="34" charset="-122"/>
              <a:ea typeface="微软雅黑" panose="020B0503020204020204" pitchFamily="34" charset="-122"/>
            </a:endParaRPr>
          </a:p>
          <a:p>
            <a:pPr algn="ctr"/>
            <a:r>
              <a:rPr lang="en-US" altLang="zh-CN" sz="776" dirty="0">
                <a:solidFill>
                  <a:schemeClr val="bg1"/>
                </a:solidFill>
                <a:latin typeface="微软雅黑" panose="020B0503020204020204" pitchFamily="34" charset="-122"/>
                <a:ea typeface="微软雅黑" panose="020B0503020204020204" pitchFamily="34" charset="-122"/>
              </a:rPr>
              <a:t>40</a:t>
            </a:r>
            <a:r>
              <a:rPr lang="zh-CN" altLang="en-US" sz="776" dirty="0">
                <a:solidFill>
                  <a:schemeClr val="bg1"/>
                </a:solidFill>
                <a:latin typeface="微软雅黑" panose="020B0503020204020204" pitchFamily="34" charset="-122"/>
                <a:ea typeface="微软雅黑" panose="020B0503020204020204" pitchFamily="34" charset="-122"/>
              </a:rPr>
              <a:t>分</a:t>
            </a:r>
          </a:p>
        </p:txBody>
      </p:sp>
      <p:sp>
        <p:nvSpPr>
          <p:cNvPr id="65" name="KSO_Shape"/>
          <p:cNvSpPr/>
          <p:nvPr/>
        </p:nvSpPr>
        <p:spPr>
          <a:xfrm>
            <a:off x="3560153" y="1973948"/>
            <a:ext cx="591026" cy="1529245"/>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66" name="文本框 65"/>
          <p:cNvSpPr txBox="1"/>
          <p:nvPr/>
        </p:nvSpPr>
        <p:spPr>
          <a:xfrm>
            <a:off x="3503821" y="2220724"/>
            <a:ext cx="703689" cy="143853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物理</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综合社</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会实践</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活动</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en-US" altLang="zh-CN" sz="776" dirty="0">
                <a:solidFill>
                  <a:prstClr val="white"/>
                </a:solidFill>
                <a:latin typeface="微软雅黑" panose="020B0503020204020204" pitchFamily="34" charset="-122"/>
                <a:ea typeface="微软雅黑" panose="020B0503020204020204" pitchFamily="34" charset="-122"/>
              </a:rPr>
              <a:t>10</a:t>
            </a:r>
            <a:r>
              <a:rPr lang="zh-CN" altLang="en-US" sz="776" dirty="0">
                <a:solidFill>
                  <a:prstClr val="white"/>
                </a:solidFill>
                <a:latin typeface="微软雅黑" panose="020B0503020204020204" pitchFamily="34" charset="-122"/>
                <a:ea typeface="微软雅黑" panose="020B0503020204020204" pitchFamily="34" charset="-122"/>
              </a:rPr>
              <a:t>分</a:t>
            </a: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67" name="KSO_Shape"/>
          <p:cNvSpPr/>
          <p:nvPr/>
        </p:nvSpPr>
        <p:spPr>
          <a:xfrm>
            <a:off x="4196717" y="1973948"/>
            <a:ext cx="615978" cy="1529245"/>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68" name="文本框 67"/>
          <p:cNvSpPr txBox="1"/>
          <p:nvPr/>
        </p:nvSpPr>
        <p:spPr>
          <a:xfrm>
            <a:off x="4165338" y="2040709"/>
            <a:ext cx="703689" cy="1612301"/>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化学</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r>
              <a:rPr lang="zh-CN" altLang="en-US" sz="1129" dirty="0">
                <a:solidFill>
                  <a:schemeClr val="bg1"/>
                </a:solidFill>
                <a:latin typeface="微软雅黑" panose="020B0503020204020204" pitchFamily="34" charset="-122"/>
                <a:ea typeface="微软雅黑" panose="020B0503020204020204" pitchFamily="34" charset="-122"/>
              </a:rPr>
              <a:t>（生物）</a:t>
            </a:r>
            <a:endParaRPr lang="en-US" altLang="zh-CN" sz="1129"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综合社</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会实践</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活动</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en-US" altLang="zh-CN" sz="776" dirty="0">
                <a:solidFill>
                  <a:prstClr val="white"/>
                </a:solidFill>
                <a:latin typeface="微软雅黑" panose="020B0503020204020204" pitchFamily="34" charset="-122"/>
                <a:ea typeface="微软雅黑" panose="020B0503020204020204" pitchFamily="34" charset="-122"/>
              </a:rPr>
              <a:t>10</a:t>
            </a:r>
            <a:r>
              <a:rPr lang="zh-CN" altLang="en-US" sz="776" dirty="0">
                <a:solidFill>
                  <a:prstClr val="white"/>
                </a:solidFill>
                <a:latin typeface="微软雅黑" panose="020B0503020204020204" pitchFamily="34" charset="-122"/>
                <a:ea typeface="微软雅黑" panose="020B0503020204020204" pitchFamily="34" charset="-122"/>
              </a:rPr>
              <a:t>分</a:t>
            </a: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69" name="KSO_Shape"/>
          <p:cNvSpPr/>
          <p:nvPr/>
        </p:nvSpPr>
        <p:spPr>
          <a:xfrm>
            <a:off x="4858235" y="1973948"/>
            <a:ext cx="615978" cy="1529245"/>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70" name="文本框 69"/>
          <p:cNvSpPr txBox="1"/>
          <p:nvPr/>
        </p:nvSpPr>
        <p:spPr>
          <a:xfrm>
            <a:off x="4829792" y="2039553"/>
            <a:ext cx="703689" cy="1612236"/>
          </a:xfrm>
          <a:prstGeom prst="rect">
            <a:avLst/>
          </a:prstGeom>
          <a:noFill/>
        </p:spPr>
        <p:txBody>
          <a:bodyPr wrap="square" rtlCol="0">
            <a:spAutoFit/>
          </a:bodyPr>
          <a:lstStyle/>
          <a:p>
            <a:pPr algn="ctr"/>
            <a:r>
              <a:rPr lang="zh-CN" altLang="en-US" sz="1411" dirty="0">
                <a:solidFill>
                  <a:schemeClr val="bg1"/>
                </a:solidFill>
                <a:latin typeface="微软雅黑" panose="020B0503020204020204" pitchFamily="34" charset="-122"/>
                <a:ea typeface="微软雅黑" panose="020B0503020204020204" pitchFamily="34" charset="-122"/>
              </a:rPr>
              <a:t>思想</a:t>
            </a:r>
            <a:endParaRPr lang="en-US" altLang="zh-CN" sz="1411" dirty="0">
              <a:solidFill>
                <a:schemeClr val="bg1"/>
              </a:solidFill>
              <a:latin typeface="微软雅黑" panose="020B0503020204020204" pitchFamily="34" charset="-122"/>
              <a:ea typeface="微软雅黑" panose="020B0503020204020204" pitchFamily="34" charset="-122"/>
            </a:endParaRPr>
          </a:p>
          <a:p>
            <a:pPr algn="ctr"/>
            <a:r>
              <a:rPr lang="zh-CN" altLang="en-US" sz="1411" dirty="0">
                <a:solidFill>
                  <a:schemeClr val="bg1"/>
                </a:solidFill>
                <a:latin typeface="微软雅黑" panose="020B0503020204020204" pitchFamily="34" charset="-122"/>
                <a:ea typeface="微软雅黑" panose="020B0503020204020204" pitchFamily="34" charset="-122"/>
              </a:rPr>
              <a:t>品德</a:t>
            </a:r>
            <a:endParaRPr lang="en-US" altLang="zh-CN" sz="1411"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综合社</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会实践</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活动</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en-US" altLang="zh-CN" sz="776" dirty="0">
                <a:solidFill>
                  <a:prstClr val="white"/>
                </a:solidFill>
                <a:latin typeface="微软雅黑" panose="020B0503020204020204" pitchFamily="34" charset="-122"/>
                <a:ea typeface="微软雅黑" panose="020B0503020204020204" pitchFamily="34" charset="-122"/>
              </a:rPr>
              <a:t>10</a:t>
            </a:r>
            <a:r>
              <a:rPr lang="zh-CN" altLang="en-US" sz="776" dirty="0">
                <a:solidFill>
                  <a:prstClr val="white"/>
                </a:solidFill>
                <a:latin typeface="微软雅黑" panose="020B0503020204020204" pitchFamily="34" charset="-122"/>
                <a:ea typeface="微软雅黑" panose="020B0503020204020204" pitchFamily="34" charset="-122"/>
              </a:rPr>
              <a:t>分</a:t>
            </a: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71" name="KSO_Shape"/>
          <p:cNvSpPr/>
          <p:nvPr/>
        </p:nvSpPr>
        <p:spPr>
          <a:xfrm>
            <a:off x="5540561" y="1971828"/>
            <a:ext cx="615978" cy="1529245"/>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72" name="文本框 71"/>
          <p:cNvSpPr txBox="1"/>
          <p:nvPr/>
        </p:nvSpPr>
        <p:spPr>
          <a:xfrm>
            <a:off x="5509182" y="2218606"/>
            <a:ext cx="703689" cy="143853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历史</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综合社</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会实践</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活动</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en-US" altLang="zh-CN" sz="776" dirty="0">
                <a:solidFill>
                  <a:prstClr val="white"/>
                </a:solidFill>
                <a:latin typeface="微软雅黑" panose="020B0503020204020204" pitchFamily="34" charset="-122"/>
                <a:ea typeface="微软雅黑" panose="020B0503020204020204" pitchFamily="34" charset="-122"/>
              </a:rPr>
              <a:t>10</a:t>
            </a:r>
            <a:r>
              <a:rPr lang="zh-CN" altLang="en-US" sz="776" dirty="0">
                <a:solidFill>
                  <a:prstClr val="white"/>
                </a:solidFill>
                <a:latin typeface="微软雅黑" panose="020B0503020204020204" pitchFamily="34" charset="-122"/>
                <a:ea typeface="微软雅黑" panose="020B0503020204020204" pitchFamily="34" charset="-122"/>
              </a:rPr>
              <a:t>分</a:t>
            </a: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73" name="KSO_Shape"/>
          <p:cNvSpPr/>
          <p:nvPr/>
        </p:nvSpPr>
        <p:spPr>
          <a:xfrm>
            <a:off x="6202079" y="1971828"/>
            <a:ext cx="615978" cy="1529245"/>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1270">
              <a:solidFill>
                <a:srgbClr val="FFFFFF"/>
              </a:solidFill>
            </a:endParaRPr>
          </a:p>
        </p:txBody>
      </p:sp>
      <p:sp>
        <p:nvSpPr>
          <p:cNvPr id="74" name="文本框 73"/>
          <p:cNvSpPr txBox="1"/>
          <p:nvPr/>
        </p:nvSpPr>
        <p:spPr>
          <a:xfrm>
            <a:off x="6170699" y="2218606"/>
            <a:ext cx="703689" cy="1438535"/>
          </a:xfrm>
          <a:prstGeom prst="rect">
            <a:avLst/>
          </a:prstGeom>
          <a:noFill/>
        </p:spPr>
        <p:txBody>
          <a:bodyPr wrap="square" rtlCol="0">
            <a:spAutoFit/>
          </a:bodyPr>
          <a:lstStyle/>
          <a:p>
            <a:pPr algn="ctr"/>
            <a:r>
              <a:rPr lang="zh-CN" altLang="en-US" sz="1693" dirty="0">
                <a:solidFill>
                  <a:schemeClr val="bg1"/>
                </a:solidFill>
                <a:latin typeface="微软雅黑" panose="020B0503020204020204" pitchFamily="34" charset="-122"/>
                <a:ea typeface="微软雅黑" panose="020B0503020204020204" pitchFamily="34" charset="-122"/>
              </a:rPr>
              <a:t>地理</a:t>
            </a:r>
            <a:endParaRPr lang="en-US" altLang="zh-CN" sz="1693" dirty="0">
              <a:solidFill>
                <a:schemeClr val="bg1"/>
              </a:solidFill>
              <a:latin typeface="微软雅黑" panose="020B0503020204020204" pitchFamily="34" charset="-122"/>
              <a:ea typeface="微软雅黑" panose="020B0503020204020204" pitchFamily="34" charset="-122"/>
            </a:endParaRPr>
          </a:p>
          <a:p>
            <a:pPr algn="ctr"/>
            <a:endParaRPr lang="en-US" altLang="zh-CN" sz="1129" dirty="0">
              <a:solidFill>
                <a:schemeClr val="bg1"/>
              </a:solidFill>
              <a:latin typeface="微软雅黑" panose="020B0503020204020204" pitchFamily="34" charset="-122"/>
              <a:ea typeface="微软雅黑" panose="020B0503020204020204" pitchFamily="34" charset="-122"/>
            </a:endParaRPr>
          </a:p>
          <a:p>
            <a:pPr algn="ctr"/>
            <a:r>
              <a:rPr lang="en-US" altLang="zh-CN" sz="1129" dirty="0">
                <a:solidFill>
                  <a:schemeClr val="bg1"/>
                </a:solidFill>
                <a:latin typeface="微软雅黑" panose="020B0503020204020204" pitchFamily="34" charset="-122"/>
                <a:ea typeface="微软雅黑" panose="020B0503020204020204" pitchFamily="34" charset="-122"/>
              </a:rPr>
              <a:t>100</a:t>
            </a:r>
            <a:r>
              <a:rPr lang="zh-CN" altLang="en-US" sz="1129" dirty="0">
                <a:solidFill>
                  <a:schemeClr val="bg1"/>
                </a:solidFill>
                <a:latin typeface="微软雅黑" panose="020B0503020204020204" pitchFamily="34" charset="-122"/>
                <a:ea typeface="微软雅黑" panose="020B0503020204020204" pitchFamily="34" charset="-122"/>
              </a:rPr>
              <a:t>分</a:t>
            </a:r>
            <a:endParaRPr lang="en-US" altLang="zh-CN" sz="1129" dirty="0">
              <a:solidFill>
                <a:schemeClr val="bg1"/>
              </a:solidFill>
              <a:latin typeface="微软雅黑" panose="020B0503020204020204" pitchFamily="34" charset="-122"/>
              <a:ea typeface="微软雅黑" panose="020B0503020204020204" pitchFamily="34" charset="-122"/>
            </a:endParaRPr>
          </a:p>
          <a:p>
            <a:pPr lvl="0" algn="ctr"/>
            <a:endParaRPr lang="en-US" altLang="zh-CN" sz="564"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综合社</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会实践</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zh-CN" altLang="en-US" sz="776" dirty="0">
                <a:solidFill>
                  <a:prstClr val="white"/>
                </a:solidFill>
                <a:latin typeface="微软雅黑" panose="020B0503020204020204" pitchFamily="34" charset="-122"/>
                <a:ea typeface="微软雅黑" panose="020B0503020204020204" pitchFamily="34" charset="-122"/>
              </a:rPr>
              <a:t>活动</a:t>
            </a:r>
            <a:endParaRPr lang="en-US" altLang="zh-CN" sz="776" dirty="0">
              <a:solidFill>
                <a:prstClr val="white"/>
              </a:solidFill>
              <a:latin typeface="微软雅黑" panose="020B0503020204020204" pitchFamily="34" charset="-122"/>
              <a:ea typeface="微软雅黑" panose="020B0503020204020204" pitchFamily="34" charset="-122"/>
            </a:endParaRPr>
          </a:p>
          <a:p>
            <a:pPr lvl="0" algn="ctr"/>
            <a:r>
              <a:rPr lang="en-US" altLang="zh-CN" sz="776" dirty="0">
                <a:solidFill>
                  <a:prstClr val="white"/>
                </a:solidFill>
                <a:latin typeface="微软雅黑" panose="020B0503020204020204" pitchFamily="34" charset="-122"/>
                <a:ea typeface="微软雅黑" panose="020B0503020204020204" pitchFamily="34" charset="-122"/>
              </a:rPr>
              <a:t>10</a:t>
            </a:r>
            <a:r>
              <a:rPr lang="zh-CN" altLang="en-US" sz="776" dirty="0">
                <a:solidFill>
                  <a:prstClr val="white"/>
                </a:solidFill>
                <a:latin typeface="微软雅黑" panose="020B0503020204020204" pitchFamily="34" charset="-122"/>
                <a:ea typeface="微软雅黑" panose="020B0503020204020204" pitchFamily="34" charset="-122"/>
              </a:rPr>
              <a:t>分</a:t>
            </a:r>
          </a:p>
          <a:p>
            <a:pPr algn="ctr"/>
            <a:endParaRPr lang="zh-CN" altLang="en-US" sz="1129" dirty="0">
              <a:solidFill>
                <a:schemeClr val="bg1"/>
              </a:solidFill>
              <a:latin typeface="微软雅黑" panose="020B0503020204020204" pitchFamily="34" charset="-122"/>
              <a:ea typeface="微软雅黑" panose="020B0503020204020204" pitchFamily="34" charset="-122"/>
            </a:endParaRPr>
          </a:p>
        </p:txBody>
      </p:sp>
      <p:sp>
        <p:nvSpPr>
          <p:cNvPr id="75" name="矩形 74"/>
          <p:cNvSpPr/>
          <p:nvPr/>
        </p:nvSpPr>
        <p:spPr>
          <a:xfrm>
            <a:off x="3699480" y="3711235"/>
            <a:ext cx="1016059" cy="21464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88" dirty="0">
                <a:solidFill>
                  <a:schemeClr val="bg1"/>
                </a:solidFill>
                <a:latin typeface="等线" panose="02010600030101010101" pitchFamily="2" charset="-122"/>
                <a:ea typeface="等线" panose="02010600030101010101" pitchFamily="2" charset="-122"/>
              </a:rPr>
              <a:t>2</a:t>
            </a:r>
            <a:r>
              <a:rPr lang="zh-CN" altLang="en-US" sz="988" dirty="0">
                <a:solidFill>
                  <a:schemeClr val="bg1"/>
                </a:solidFill>
                <a:latin typeface="等线" panose="02010600030101010101" pitchFamily="2" charset="-122"/>
                <a:ea typeface="等线" panose="02010600030101010101" pitchFamily="2" charset="-122"/>
              </a:rPr>
              <a:t>选</a:t>
            </a:r>
            <a:r>
              <a:rPr lang="en-US" altLang="zh-CN" sz="988" dirty="0">
                <a:solidFill>
                  <a:schemeClr val="bg1"/>
                </a:solidFill>
                <a:latin typeface="等线" panose="02010600030101010101" pitchFamily="2" charset="-122"/>
                <a:ea typeface="等线" panose="02010600030101010101" pitchFamily="2" charset="-122"/>
              </a:rPr>
              <a:t>1</a:t>
            </a:r>
            <a:r>
              <a:rPr lang="zh-CN" altLang="en-US" sz="988" dirty="0">
                <a:solidFill>
                  <a:schemeClr val="bg1"/>
                </a:solidFill>
                <a:latin typeface="等线" panose="02010600030101010101" pitchFamily="2" charset="-122"/>
                <a:ea typeface="等线" panose="02010600030101010101" pitchFamily="2" charset="-122"/>
              </a:rPr>
              <a:t>或</a:t>
            </a:r>
            <a:r>
              <a:rPr lang="en-US" altLang="zh-CN" sz="988" dirty="0">
                <a:solidFill>
                  <a:schemeClr val="bg1"/>
                </a:solidFill>
                <a:latin typeface="等线" panose="02010600030101010101" pitchFamily="2" charset="-122"/>
                <a:ea typeface="等线" panose="02010600030101010101" pitchFamily="2" charset="-122"/>
              </a:rPr>
              <a:t>2</a:t>
            </a:r>
            <a:r>
              <a:rPr lang="zh-CN" altLang="en-US" sz="988" dirty="0">
                <a:solidFill>
                  <a:schemeClr val="bg1"/>
                </a:solidFill>
                <a:latin typeface="等线" panose="02010600030101010101" pitchFamily="2" charset="-122"/>
                <a:ea typeface="等线" panose="02010600030101010101" pitchFamily="2" charset="-122"/>
              </a:rPr>
              <a:t>选</a:t>
            </a:r>
            <a:r>
              <a:rPr lang="en-US" altLang="zh-CN" sz="988" dirty="0">
                <a:solidFill>
                  <a:schemeClr val="bg1"/>
                </a:solidFill>
                <a:latin typeface="等线" panose="02010600030101010101" pitchFamily="2" charset="-122"/>
                <a:ea typeface="等线" panose="02010600030101010101" pitchFamily="2" charset="-122"/>
              </a:rPr>
              <a:t>2</a:t>
            </a:r>
            <a:endParaRPr lang="zh-CN" altLang="en-US" sz="988" dirty="0">
              <a:solidFill>
                <a:schemeClr val="bg1"/>
              </a:solidFill>
              <a:latin typeface="等线" panose="02010600030101010101" pitchFamily="2" charset="-122"/>
              <a:ea typeface="等线" panose="02010600030101010101" pitchFamily="2" charset="-122"/>
            </a:endParaRPr>
          </a:p>
        </p:txBody>
      </p:sp>
      <p:sp>
        <p:nvSpPr>
          <p:cNvPr id="76" name="矩形 75"/>
          <p:cNvSpPr/>
          <p:nvPr/>
        </p:nvSpPr>
        <p:spPr>
          <a:xfrm>
            <a:off x="5060221" y="3716413"/>
            <a:ext cx="1601612" cy="2147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88" dirty="0">
                <a:solidFill>
                  <a:schemeClr val="bg1"/>
                </a:solidFill>
                <a:latin typeface="等线" panose="02010600030101010101" pitchFamily="2" charset="-122"/>
                <a:ea typeface="等线" panose="02010600030101010101" pitchFamily="2" charset="-122"/>
              </a:rPr>
              <a:t>3</a:t>
            </a:r>
            <a:r>
              <a:rPr lang="zh-CN" altLang="en-US" sz="988" dirty="0">
                <a:solidFill>
                  <a:schemeClr val="bg1"/>
                </a:solidFill>
                <a:latin typeface="等线" panose="02010600030101010101" pitchFamily="2" charset="-122"/>
                <a:ea typeface="等线" panose="02010600030101010101" pitchFamily="2" charset="-122"/>
              </a:rPr>
              <a:t>选</a:t>
            </a:r>
            <a:r>
              <a:rPr lang="en-US" altLang="zh-CN" sz="988" dirty="0">
                <a:solidFill>
                  <a:schemeClr val="bg1"/>
                </a:solidFill>
                <a:latin typeface="等线" panose="02010600030101010101" pitchFamily="2" charset="-122"/>
                <a:ea typeface="等线" panose="02010600030101010101" pitchFamily="2" charset="-122"/>
              </a:rPr>
              <a:t>2</a:t>
            </a:r>
            <a:r>
              <a:rPr lang="zh-CN" altLang="en-US" sz="988" dirty="0">
                <a:solidFill>
                  <a:schemeClr val="bg1"/>
                </a:solidFill>
                <a:latin typeface="等线" panose="02010600030101010101" pitchFamily="2" charset="-122"/>
                <a:ea typeface="等线" panose="02010600030101010101" pitchFamily="2" charset="-122"/>
              </a:rPr>
              <a:t>或</a:t>
            </a:r>
            <a:r>
              <a:rPr lang="en-US" altLang="zh-CN" sz="988" dirty="0">
                <a:solidFill>
                  <a:schemeClr val="bg1"/>
                </a:solidFill>
                <a:latin typeface="等线" panose="02010600030101010101" pitchFamily="2" charset="-122"/>
                <a:ea typeface="等线" panose="02010600030101010101" pitchFamily="2" charset="-122"/>
              </a:rPr>
              <a:t>3</a:t>
            </a:r>
            <a:r>
              <a:rPr lang="zh-CN" altLang="en-US" sz="988" dirty="0">
                <a:solidFill>
                  <a:schemeClr val="bg1"/>
                </a:solidFill>
                <a:latin typeface="等线" panose="02010600030101010101" pitchFamily="2" charset="-122"/>
                <a:ea typeface="等线" panose="02010600030101010101" pitchFamily="2" charset="-122"/>
              </a:rPr>
              <a:t>选</a:t>
            </a:r>
            <a:r>
              <a:rPr lang="en-US" altLang="zh-CN" sz="988" dirty="0">
                <a:solidFill>
                  <a:schemeClr val="bg1"/>
                </a:solidFill>
                <a:latin typeface="等线" panose="02010600030101010101" pitchFamily="2" charset="-122"/>
                <a:ea typeface="等线" panose="02010600030101010101" pitchFamily="2" charset="-122"/>
              </a:rPr>
              <a:t>1</a:t>
            </a:r>
            <a:endParaRPr lang="zh-CN" altLang="en-US" sz="988" dirty="0">
              <a:solidFill>
                <a:schemeClr val="bg1"/>
              </a:solidFill>
              <a:latin typeface="等线" panose="02010600030101010101" pitchFamily="2" charset="-122"/>
              <a:ea typeface="等线" panose="02010600030101010101" pitchFamily="2" charset="-122"/>
            </a:endParaRPr>
          </a:p>
        </p:txBody>
      </p:sp>
      <p:sp>
        <p:nvSpPr>
          <p:cNvPr id="77" name="右中括号 76"/>
          <p:cNvSpPr/>
          <p:nvPr/>
        </p:nvSpPr>
        <p:spPr>
          <a:xfrm rot="5400000">
            <a:off x="4141195" y="2958380"/>
            <a:ext cx="90458" cy="125254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70"/>
          </a:p>
        </p:txBody>
      </p:sp>
      <p:sp>
        <p:nvSpPr>
          <p:cNvPr id="78" name="右中括号 77"/>
          <p:cNvSpPr/>
          <p:nvPr/>
        </p:nvSpPr>
        <p:spPr>
          <a:xfrm rot="5400000">
            <a:off x="5799810" y="2611636"/>
            <a:ext cx="76668" cy="195982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270"/>
          </a:p>
        </p:txBody>
      </p:sp>
      <p:sp>
        <p:nvSpPr>
          <p:cNvPr id="3" name="矩形 2"/>
          <p:cNvSpPr/>
          <p:nvPr/>
        </p:nvSpPr>
        <p:spPr>
          <a:xfrm>
            <a:off x="1304882" y="4054308"/>
            <a:ext cx="6821314" cy="715581"/>
          </a:xfrm>
          <a:prstGeom prst="rect">
            <a:avLst/>
          </a:prstGeom>
        </p:spPr>
        <p:txBody>
          <a:bodyPr wrap="square">
            <a:spAutoFit/>
          </a:bodyPr>
          <a:lstStyle/>
          <a:p>
            <a:r>
              <a:rPr lang="zh-CN" altLang="en-US" sz="1350" kern="100" dirty="0">
                <a:solidFill>
                  <a:schemeClr val="bg1"/>
                </a:solidFill>
                <a:latin typeface="Calibri" panose="020F0502020204030204" pitchFamily="34" charset="0"/>
                <a:cs typeface="Times New Roman" panose="02020603050405020304" pitchFamily="18" charset="0"/>
              </a:rPr>
              <a:t>新中考考试科目为语文、数学、外语、历史、地理、思想品德、物理、生物（化学）、体育</a:t>
            </a:r>
            <a:r>
              <a:rPr lang="en-US" altLang="zh-CN" sz="1350" kern="100" dirty="0">
                <a:solidFill>
                  <a:schemeClr val="bg1"/>
                </a:solidFill>
                <a:latin typeface="Calibri" panose="020F0502020204030204" pitchFamily="34" charset="0"/>
                <a:cs typeface="Times New Roman" panose="02020603050405020304" pitchFamily="18" charset="0"/>
              </a:rPr>
              <a:t>9</a:t>
            </a:r>
            <a:r>
              <a:rPr lang="zh-CN" altLang="en-US" sz="1350" kern="100" dirty="0">
                <a:solidFill>
                  <a:schemeClr val="bg1"/>
                </a:solidFill>
                <a:latin typeface="Calibri" panose="020F0502020204030204" pitchFamily="34" charset="0"/>
                <a:cs typeface="Times New Roman" panose="02020603050405020304" pitchFamily="18" charset="0"/>
              </a:rPr>
              <a:t>门课程，总分</a:t>
            </a:r>
            <a:r>
              <a:rPr lang="en-US" altLang="zh-CN" sz="1350" kern="100" dirty="0">
                <a:solidFill>
                  <a:schemeClr val="bg1"/>
                </a:solidFill>
                <a:latin typeface="Calibri" panose="020F0502020204030204" pitchFamily="34" charset="0"/>
                <a:cs typeface="Times New Roman" panose="02020603050405020304" pitchFamily="18" charset="0"/>
              </a:rPr>
              <a:t>580</a:t>
            </a:r>
            <a:r>
              <a:rPr lang="zh-CN" altLang="en-US" sz="1350" kern="100" dirty="0">
                <a:solidFill>
                  <a:schemeClr val="bg1"/>
                </a:solidFill>
                <a:latin typeface="Calibri" panose="020F0502020204030204" pitchFamily="34" charset="0"/>
                <a:cs typeface="Times New Roman" panose="02020603050405020304" pitchFamily="18" charset="0"/>
              </a:rPr>
              <a:t>分。语数外为必考科目，外语增加了听力、口语考试，计分为</a:t>
            </a:r>
            <a:r>
              <a:rPr lang="en-US" altLang="zh-CN" sz="1350" kern="100" dirty="0">
                <a:solidFill>
                  <a:schemeClr val="bg1"/>
                </a:solidFill>
                <a:latin typeface="Calibri" panose="020F0502020204030204" pitchFamily="34" charset="0"/>
                <a:cs typeface="Times New Roman" panose="02020603050405020304" pitchFamily="18" charset="0"/>
              </a:rPr>
              <a:t>40</a:t>
            </a:r>
            <a:r>
              <a:rPr lang="zh-CN" altLang="en-US" sz="1350" kern="100" dirty="0">
                <a:solidFill>
                  <a:schemeClr val="bg1"/>
                </a:solidFill>
                <a:latin typeface="Calibri" panose="020F0502020204030204" pitchFamily="34" charset="0"/>
                <a:cs typeface="Times New Roman" panose="02020603050405020304" pitchFamily="18" charset="0"/>
              </a:rPr>
              <a:t>分，外语有两次考试机会。</a:t>
            </a:r>
          </a:p>
        </p:txBody>
      </p:sp>
      <p:sp>
        <p:nvSpPr>
          <p:cNvPr id="40" name="文本框 39">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新中考改革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北京</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3964275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7086600" y="4159250"/>
            <a:ext cx="2057400" cy="1228725"/>
          </a:xfrm>
          <a:prstGeom prst="rect">
            <a:avLst/>
          </a:prstGeom>
        </p:spPr>
        <p:txBody>
          <a:bodyPr/>
          <a:lstStyle/>
          <a:p>
            <a:fld id="{DC947046-6B84-4C37-8F8B-11742CDB85ED}" type="slidenum">
              <a:rPr lang="zh-CN" altLang="en-US" smtClean="0"/>
              <a:pPr/>
              <a:t>60</a:t>
            </a:fld>
            <a:endParaRPr lang="zh-CN" altLang="en-US" dirty="0"/>
          </a:p>
        </p:txBody>
      </p:sp>
      <p:sp>
        <p:nvSpPr>
          <p:cNvPr id="5" name="日期占位符 4"/>
          <p:cNvSpPr>
            <a:spLocks noGrp="1"/>
          </p:cNvSpPr>
          <p:nvPr>
            <p:ph type="dt" sz="half" idx="4294967295"/>
          </p:nvPr>
        </p:nvSpPr>
        <p:spPr>
          <a:xfrm>
            <a:off x="0" y="4800600"/>
            <a:ext cx="1882775" cy="342900"/>
          </a:xfrm>
          <a:prstGeom prst="rect">
            <a:avLst/>
          </a:prstGeom>
        </p:spPr>
        <p:txBody>
          <a:bodyPr/>
          <a:lstStyle/>
          <a:p>
            <a:fld id="{EAA98BB5-BCFA-43FC-847D-6BE44FA5BCC4}" type="datetime1">
              <a:rPr lang="zh-CN" altLang="en-US" smtClean="0"/>
              <a:t>2017/9/18</a:t>
            </a:fld>
            <a:endParaRPr lang="zh-CN" altLang="en-US"/>
          </a:p>
        </p:txBody>
      </p:sp>
      <p:sp>
        <p:nvSpPr>
          <p:cNvPr id="21" name="矩形 20"/>
          <p:cNvSpPr/>
          <p:nvPr/>
        </p:nvSpPr>
        <p:spPr>
          <a:xfrm>
            <a:off x="6373394" y="977707"/>
            <a:ext cx="2522412" cy="2206111"/>
          </a:xfrm>
          <a:prstGeom prst="rect">
            <a:avLst/>
          </a:prstGeom>
        </p:spPr>
        <p:txBody>
          <a:bodyPr wrap="square" lIns="50794" tIns="25397" rIns="50794" bIns="25397">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基础数校平台</a:t>
            </a:r>
            <a:endParaRPr lang="en-US" altLang="zh-CN" sz="1556" dirty="0">
              <a:solidFill>
                <a:schemeClr val="bg1"/>
              </a:solidFill>
              <a:latin typeface="华文细黑" pitchFamily="2" charset="-122"/>
              <a:ea typeface="华文细黑" pitchFamily="2" charset="-122"/>
              <a:sym typeface="+mn-ea"/>
            </a:endParaRPr>
          </a:p>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智能排课</a:t>
            </a:r>
            <a:r>
              <a:rPr lang="en-US" altLang="zh-CN" sz="1556" dirty="0">
                <a:solidFill>
                  <a:schemeClr val="bg1"/>
                </a:solidFill>
                <a:latin typeface="华文细黑" pitchFamily="2" charset="-122"/>
                <a:ea typeface="华文细黑" pitchFamily="2" charset="-122"/>
                <a:sym typeface="+mn-ea"/>
              </a:rPr>
              <a:t>/</a:t>
            </a:r>
            <a:r>
              <a:rPr lang="zh-CN" altLang="en-US" sz="1556" dirty="0">
                <a:solidFill>
                  <a:schemeClr val="bg1"/>
                </a:solidFill>
                <a:latin typeface="华文细黑" pitchFamily="2" charset="-122"/>
                <a:ea typeface="华文细黑" pitchFamily="2" charset="-122"/>
                <a:sym typeface="+mn-ea"/>
              </a:rPr>
              <a:t>选课基本数据</a:t>
            </a:r>
            <a:endParaRPr lang="en-US" altLang="zh-CN" sz="1556" dirty="0">
              <a:solidFill>
                <a:schemeClr val="bg1"/>
              </a:solidFill>
              <a:latin typeface="华文细黑" pitchFamily="2" charset="-122"/>
              <a:ea typeface="华文细黑" pitchFamily="2" charset="-122"/>
              <a:sym typeface="+mn-ea"/>
            </a:endParaRPr>
          </a:p>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智能班牌</a:t>
            </a:r>
            <a:endParaRPr lang="en-US" altLang="zh-CN" sz="1556" dirty="0">
              <a:solidFill>
                <a:schemeClr val="bg1"/>
              </a:solidFill>
              <a:latin typeface="华文细黑" pitchFamily="2" charset="-122"/>
              <a:ea typeface="华文细黑" pitchFamily="2" charset="-122"/>
              <a:sym typeface="+mn-ea"/>
            </a:endParaRPr>
          </a:p>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学生考勤系统</a:t>
            </a:r>
            <a:endParaRPr lang="en-US" altLang="zh-CN" sz="1556" dirty="0">
              <a:solidFill>
                <a:schemeClr val="bg1"/>
              </a:solidFill>
              <a:latin typeface="华文细黑" pitchFamily="2" charset="-122"/>
              <a:ea typeface="华文细黑" pitchFamily="2" charset="-122"/>
              <a:sym typeface="+mn-ea"/>
            </a:endParaRPr>
          </a:p>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开课管理</a:t>
            </a:r>
            <a:endParaRPr lang="en-US" altLang="zh-CN" sz="1556" dirty="0">
              <a:solidFill>
                <a:schemeClr val="bg1"/>
              </a:solidFill>
              <a:latin typeface="华文细黑" pitchFamily="2" charset="-122"/>
              <a:ea typeface="华文细黑" pitchFamily="2" charset="-122"/>
              <a:sym typeface="+mn-ea"/>
            </a:endParaRPr>
          </a:p>
          <a:p>
            <a:pPr marL="158728" indent="-158728">
              <a:lnSpc>
                <a:spcPct val="150000"/>
              </a:lnSpc>
              <a:buClr>
                <a:srgbClr val="CB7D40"/>
              </a:buClr>
              <a:buFont typeface="Wingdings" pitchFamily="2" charset="2"/>
              <a:buChar char="u"/>
            </a:pPr>
            <a:r>
              <a:rPr lang="zh-CN" altLang="en-US" sz="1556" dirty="0">
                <a:solidFill>
                  <a:schemeClr val="bg1"/>
                </a:solidFill>
                <a:latin typeface="华文细黑" pitchFamily="2" charset="-122"/>
                <a:ea typeface="华文细黑" pitchFamily="2" charset="-122"/>
                <a:sym typeface="+mn-ea"/>
              </a:rPr>
              <a:t>一卡通或手环</a:t>
            </a: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548" y="1118296"/>
            <a:ext cx="5999951" cy="3397670"/>
          </a:xfrm>
          <a:prstGeom prst="rect">
            <a:avLst/>
          </a:prstGeom>
        </p:spPr>
      </p:pic>
      <p:pic>
        <p:nvPicPr>
          <p:cNvPr id="3" name="手机QQ视频_201703161028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233173" y="32060"/>
            <a:ext cx="2896671" cy="5111440"/>
          </a:xfrm>
          <a:prstGeom prst="rect">
            <a:avLst/>
          </a:prstGeom>
        </p:spPr>
      </p:pic>
      <p:sp>
        <p:nvSpPr>
          <p:cNvPr id="9" name="矩形 8"/>
          <p:cNvSpPr/>
          <p:nvPr/>
        </p:nvSpPr>
        <p:spPr>
          <a:xfrm>
            <a:off x="446211" y="278516"/>
            <a:ext cx="3599062" cy="501676"/>
          </a:xfrm>
          <a:prstGeom prst="rect">
            <a:avLst/>
          </a:prstGeom>
        </p:spPr>
        <p:txBody>
          <a:bodyPr wrap="none">
            <a:spAutoFit/>
          </a:bodyPr>
          <a:lstStyle/>
          <a:p>
            <a:pPr defTabSz="682654"/>
            <a:r>
              <a:rPr lang="zh-CN" altLang="en-US" sz="2660" b="1" dirty="0" smtClean="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新</a:t>
            </a:r>
            <a:r>
              <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中高考学生走班考勤</a:t>
            </a:r>
          </a:p>
        </p:txBody>
      </p:sp>
    </p:spTree>
    <p:extLst>
      <p:ext uri="{BB962C8B-B14F-4D97-AF65-F5344CB8AC3E}">
        <p14:creationId xmlns:p14="http://schemas.microsoft.com/office/powerpoint/2010/main" val="3632960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6416276" y="4506325"/>
            <a:ext cx="1576106" cy="300082"/>
          </a:xfrm>
          <a:prstGeom prst="rect">
            <a:avLst/>
          </a:prstGeom>
          <a:noFill/>
        </p:spPr>
        <p:txBody>
          <a:bodyPr wrap="square" rtlCol="0">
            <a:spAutoFit/>
          </a:bodyPr>
          <a:lstStyle/>
          <a:p>
            <a:r>
              <a:rPr lang="zh-CN" altLang="en-US" sz="1350" dirty="0">
                <a:solidFill>
                  <a:schemeClr val="bg2"/>
                </a:solidFill>
                <a:latin typeface="微软雅黑" panose="020B0503020204020204" pitchFamily="34" charset="-122"/>
                <a:ea typeface="微软雅黑" panose="020B0503020204020204" pitchFamily="34" charset="-122"/>
              </a:rPr>
              <a:t>座位可视化考勤</a:t>
            </a:r>
            <a:endParaRPr lang="en-US" altLang="zh-CN" sz="1350" dirty="0">
              <a:solidFill>
                <a:schemeClr val="bg2"/>
              </a:solidFill>
              <a:latin typeface="微软雅黑" panose="020B0503020204020204" pitchFamily="34" charset="-122"/>
              <a:ea typeface="微软雅黑" panose="020B0503020204020204" pitchFamily="34" charset="-122"/>
            </a:endParaRPr>
          </a:p>
        </p:txBody>
      </p:sp>
      <p:pic>
        <p:nvPicPr>
          <p:cNvPr id="32" name="图片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3912" y="957355"/>
            <a:ext cx="1888470" cy="3358958"/>
          </a:xfrm>
          <a:prstGeom prst="rect">
            <a:avLst/>
          </a:prstGeom>
        </p:spPr>
      </p:pic>
      <p:pic>
        <p:nvPicPr>
          <p:cNvPr id="49" name="图片 48"/>
          <p:cNvPicPr>
            <a:picLocks noChangeAspect="1"/>
          </p:cNvPicPr>
          <p:nvPr/>
        </p:nvPicPr>
        <p:blipFill>
          <a:blip r:embed="rId3"/>
          <a:stretch>
            <a:fillRect/>
          </a:stretch>
        </p:blipFill>
        <p:spPr>
          <a:xfrm>
            <a:off x="808319" y="1577577"/>
            <a:ext cx="4102872" cy="1695251"/>
          </a:xfrm>
          <a:prstGeom prst="rect">
            <a:avLst/>
          </a:prstGeom>
        </p:spPr>
      </p:pic>
      <p:sp>
        <p:nvSpPr>
          <p:cNvPr id="20" name="文本框 19"/>
          <p:cNvSpPr txBox="1"/>
          <p:nvPr/>
        </p:nvSpPr>
        <p:spPr>
          <a:xfrm>
            <a:off x="808319" y="4021577"/>
            <a:ext cx="2178488" cy="507831"/>
          </a:xfrm>
          <a:prstGeom prst="rect">
            <a:avLst/>
          </a:prstGeom>
          <a:noFill/>
        </p:spPr>
        <p:txBody>
          <a:bodyPr wrap="square" rtlCol="0">
            <a:spAutoFit/>
          </a:bodyPr>
          <a:lstStyle/>
          <a:p>
            <a:r>
              <a:rPr lang="zh-CN" altLang="en-US" sz="1350" dirty="0">
                <a:solidFill>
                  <a:schemeClr val="bg2"/>
                </a:solidFill>
                <a:latin typeface="微软雅黑" panose="020B0503020204020204" pitchFamily="34" charset="-122"/>
                <a:ea typeface="微软雅黑" panose="020B0503020204020204" pitchFamily="34" charset="-122"/>
              </a:rPr>
              <a:t>老师大屏排座位</a:t>
            </a:r>
            <a:endParaRPr lang="en-US" altLang="zh-CN" sz="1350" dirty="0">
              <a:solidFill>
                <a:schemeClr val="bg2"/>
              </a:solidFill>
              <a:latin typeface="微软雅黑" panose="020B0503020204020204" pitchFamily="34" charset="-122"/>
              <a:ea typeface="微软雅黑" panose="020B0503020204020204" pitchFamily="34" charset="-122"/>
            </a:endParaRPr>
          </a:p>
          <a:p>
            <a:r>
              <a:rPr lang="zh-CN" altLang="en-US" sz="1350" dirty="0">
                <a:solidFill>
                  <a:schemeClr val="bg2"/>
                </a:solidFill>
                <a:latin typeface="微软雅黑" panose="020B0503020204020204" pitchFamily="34" charset="-122"/>
                <a:ea typeface="微软雅黑" panose="020B0503020204020204" pitchFamily="34" charset="-122"/>
              </a:rPr>
              <a:t>学生按座位表调整座位</a:t>
            </a:r>
            <a:endParaRPr lang="en-US" altLang="zh-CN" sz="1350" dirty="0">
              <a:solidFill>
                <a:schemeClr val="bg2"/>
              </a:solidFill>
              <a:latin typeface="微软雅黑" panose="020B0503020204020204" pitchFamily="34" charset="-122"/>
              <a:ea typeface="微软雅黑" panose="020B0503020204020204" pitchFamily="34" charset="-122"/>
            </a:endParaRPr>
          </a:p>
        </p:txBody>
      </p:sp>
      <p:sp>
        <p:nvSpPr>
          <p:cNvPr id="4" name="右箭头 3"/>
          <p:cNvSpPr/>
          <p:nvPr/>
        </p:nvSpPr>
        <p:spPr>
          <a:xfrm>
            <a:off x="5182689" y="2152086"/>
            <a:ext cx="686777" cy="482964"/>
          </a:xfrm>
          <a:prstGeom prst="rightArrow">
            <a:avLst/>
          </a:prstGeom>
          <a:solidFill>
            <a:schemeClr val="tx2">
              <a:lumMod val="50000"/>
              <a:lumOff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350"/>
          </a:p>
        </p:txBody>
      </p:sp>
      <p:sp>
        <p:nvSpPr>
          <p:cNvPr id="10" name="矩形 9"/>
          <p:cNvSpPr/>
          <p:nvPr/>
        </p:nvSpPr>
        <p:spPr>
          <a:xfrm>
            <a:off x="446211" y="278516"/>
            <a:ext cx="2574744" cy="501676"/>
          </a:xfrm>
          <a:prstGeom prst="rect">
            <a:avLst/>
          </a:prstGeom>
        </p:spPr>
        <p:txBody>
          <a:bodyPr wrap="none">
            <a:spAutoFit/>
          </a:bodyPr>
          <a:lstStyle/>
          <a:p>
            <a:pPr defTabSz="682654"/>
            <a:r>
              <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轻量级</a:t>
            </a:r>
            <a:r>
              <a:rPr lang="zh-CN" altLang="en-US" sz="2660" b="1" dirty="0" smtClean="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走</a:t>
            </a:r>
            <a:r>
              <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班考勤</a:t>
            </a:r>
          </a:p>
        </p:txBody>
      </p:sp>
    </p:spTree>
    <p:extLst>
      <p:ext uri="{BB962C8B-B14F-4D97-AF65-F5344CB8AC3E}">
        <p14:creationId xmlns:p14="http://schemas.microsoft.com/office/powerpoint/2010/main" val="1135553618"/>
      </p:ext>
    </p:extLst>
  </p:cSld>
  <p:clrMapOvr>
    <a:masterClrMapping/>
  </p:clrMapOvr>
  <p:transition spd="slow">
    <p:cove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文本框 38"/>
          <p:cNvSpPr txBox="1"/>
          <p:nvPr/>
        </p:nvSpPr>
        <p:spPr>
          <a:xfrm>
            <a:off x="6785518" y="1766398"/>
            <a:ext cx="2274261" cy="1962076"/>
          </a:xfrm>
          <a:prstGeom prst="rect">
            <a:avLst/>
          </a:prstGeom>
          <a:noFill/>
        </p:spPr>
        <p:txBody>
          <a:bodyPr wrap="square" rtlCol="0">
            <a:spAutoFit/>
          </a:bodyPr>
          <a:lstStyle/>
          <a:p>
            <a:r>
              <a:rPr lang="zh-CN" altLang="en-US" sz="1350" dirty="0">
                <a:solidFill>
                  <a:schemeClr val="tx1">
                    <a:lumMod val="50000"/>
                    <a:lumOff val="50000"/>
                  </a:schemeClr>
                </a:solidFill>
                <a:latin typeface="微软雅黑" panose="020B0503020204020204" pitchFamily="34" charset="-122"/>
                <a:ea typeface="微软雅黑" panose="020B0503020204020204" pitchFamily="34" charset="-122"/>
              </a:rPr>
              <a:t>背景：</a:t>
            </a:r>
            <a:endParaRPr lang="en-US" altLang="zh-CN" sz="1350" dirty="0">
              <a:solidFill>
                <a:schemeClr val="tx1">
                  <a:lumMod val="50000"/>
                  <a:lumOff val="50000"/>
                </a:schemeClr>
              </a:solidFill>
              <a:latin typeface="微软雅黑" panose="020B0503020204020204" pitchFamily="34" charset="-122"/>
              <a:ea typeface="微软雅黑" panose="020B0503020204020204" pitchFamily="34" charset="-122"/>
            </a:endParaRPr>
          </a:p>
          <a:p>
            <a:r>
              <a:rPr lang="zh-CN" altLang="en-US" sz="1350" dirty="0">
                <a:solidFill>
                  <a:schemeClr val="bg2"/>
                </a:solidFill>
                <a:latin typeface="微软雅黑" panose="020B0503020204020204" pitchFamily="34" charset="-122"/>
                <a:ea typeface="微软雅黑" panose="020B0503020204020204" pitchFamily="34" charset="-122"/>
              </a:rPr>
              <a:t>核对学生作业本上交情况</a:t>
            </a:r>
            <a:endParaRPr lang="en-US" altLang="zh-CN" sz="1350" dirty="0">
              <a:solidFill>
                <a:schemeClr val="bg2"/>
              </a:solidFill>
              <a:latin typeface="微软雅黑" panose="020B0503020204020204" pitchFamily="34" charset="-122"/>
              <a:ea typeface="微软雅黑" panose="020B0503020204020204" pitchFamily="34" charset="-122"/>
            </a:endParaRPr>
          </a:p>
          <a:p>
            <a:endParaRPr lang="en-US" altLang="zh-CN" sz="1350" dirty="0">
              <a:solidFill>
                <a:schemeClr val="bg2"/>
              </a:solidFill>
              <a:latin typeface="微软雅黑" panose="020B0503020204020204" pitchFamily="34" charset="-122"/>
              <a:ea typeface="微软雅黑" panose="020B0503020204020204" pitchFamily="34" charset="-122"/>
            </a:endParaRPr>
          </a:p>
          <a:p>
            <a:r>
              <a:rPr lang="zh-CN" altLang="en-US" sz="1350" dirty="0">
                <a:solidFill>
                  <a:schemeClr val="tx1">
                    <a:lumMod val="50000"/>
                    <a:lumOff val="50000"/>
                  </a:schemeClr>
                </a:solidFill>
                <a:latin typeface="微软雅黑" panose="020B0503020204020204" pitchFamily="34" charset="-122"/>
                <a:ea typeface="微软雅黑" panose="020B0503020204020204" pitchFamily="34" charset="-122"/>
              </a:rPr>
              <a:t>操作：</a:t>
            </a:r>
            <a:endParaRPr lang="en-US" altLang="zh-CN" sz="1350" dirty="0">
              <a:solidFill>
                <a:schemeClr val="tx1">
                  <a:lumMod val="50000"/>
                  <a:lumOff val="50000"/>
                </a:schemeClr>
              </a:solidFill>
              <a:latin typeface="微软雅黑" panose="020B0503020204020204" pitchFamily="34" charset="-122"/>
              <a:ea typeface="微软雅黑" panose="020B0503020204020204" pitchFamily="34" charset="-122"/>
            </a:endParaRPr>
          </a:p>
          <a:p>
            <a:r>
              <a:rPr lang="zh-CN" altLang="en-US" sz="1350" dirty="0">
                <a:solidFill>
                  <a:schemeClr val="bg2"/>
                </a:solidFill>
                <a:latin typeface="微软雅黑" panose="020B0503020204020204" pitchFamily="34" charset="-122"/>
                <a:ea typeface="微软雅黑" panose="020B0503020204020204" pitchFamily="34" charset="-122"/>
              </a:rPr>
              <a:t>扫描学生二维码记录</a:t>
            </a:r>
            <a:endParaRPr lang="en-US" altLang="zh-CN" sz="1350" dirty="0">
              <a:solidFill>
                <a:schemeClr val="bg2"/>
              </a:solidFill>
              <a:latin typeface="微软雅黑" panose="020B0503020204020204" pitchFamily="34" charset="-122"/>
              <a:ea typeface="微软雅黑" panose="020B0503020204020204" pitchFamily="34" charset="-122"/>
            </a:endParaRPr>
          </a:p>
          <a:p>
            <a:endParaRPr lang="en-US" altLang="zh-CN" sz="1350" dirty="0">
              <a:solidFill>
                <a:schemeClr val="bg2"/>
              </a:solidFill>
              <a:latin typeface="微软雅黑" panose="020B0503020204020204" pitchFamily="34" charset="-122"/>
              <a:ea typeface="微软雅黑" panose="020B0503020204020204" pitchFamily="34" charset="-122"/>
            </a:endParaRPr>
          </a:p>
          <a:p>
            <a:r>
              <a:rPr lang="zh-CN" altLang="en-US" sz="1350" dirty="0">
                <a:solidFill>
                  <a:schemeClr val="tx1">
                    <a:lumMod val="50000"/>
                    <a:lumOff val="50000"/>
                  </a:schemeClr>
                </a:solidFill>
                <a:latin typeface="微软雅黑" panose="020B0503020204020204" pitchFamily="34" charset="-122"/>
                <a:ea typeface="微软雅黑" panose="020B0503020204020204" pitchFamily="34" charset="-122"/>
              </a:rPr>
              <a:t>优势：</a:t>
            </a:r>
            <a:endParaRPr lang="en-US" altLang="zh-CN" sz="1350" dirty="0">
              <a:solidFill>
                <a:schemeClr val="tx1">
                  <a:lumMod val="50000"/>
                  <a:lumOff val="50000"/>
                </a:schemeClr>
              </a:solidFill>
              <a:latin typeface="微软雅黑" panose="020B0503020204020204" pitchFamily="34" charset="-122"/>
              <a:ea typeface="微软雅黑" panose="020B0503020204020204" pitchFamily="34" charset="-122"/>
            </a:endParaRPr>
          </a:p>
          <a:p>
            <a:r>
              <a:rPr lang="zh-CN" altLang="en-US" sz="1350" dirty="0">
                <a:solidFill>
                  <a:schemeClr val="bg2"/>
                </a:solidFill>
                <a:latin typeface="微软雅黑" panose="020B0503020204020204" pitchFamily="34" charset="-122"/>
                <a:ea typeface="微软雅黑" panose="020B0503020204020204" pitchFamily="34" charset="-122"/>
              </a:rPr>
              <a:t>快速记录，无疏漏</a:t>
            </a:r>
            <a:endParaRPr lang="en-US" altLang="zh-CN" sz="1350" dirty="0">
              <a:solidFill>
                <a:schemeClr val="bg2"/>
              </a:solidFill>
              <a:latin typeface="微软雅黑" panose="020B0503020204020204" pitchFamily="34" charset="-122"/>
              <a:ea typeface="微软雅黑" panose="020B0503020204020204" pitchFamily="34" charset="-122"/>
            </a:endParaRPr>
          </a:p>
          <a:p>
            <a:endParaRPr lang="en-US" altLang="zh-CN" sz="1350" dirty="0">
              <a:solidFill>
                <a:schemeClr val="bg2"/>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411" y="1372304"/>
            <a:ext cx="1677869" cy="2984370"/>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2082" y="1361380"/>
            <a:ext cx="1684011" cy="2995295"/>
          </a:xfrm>
          <a:prstGeom prst="rect">
            <a:avLst/>
          </a:prstGeom>
        </p:spPr>
      </p:pic>
      <p:sp>
        <p:nvSpPr>
          <p:cNvPr id="7" name="右箭头 6"/>
          <p:cNvSpPr/>
          <p:nvPr/>
        </p:nvSpPr>
        <p:spPr>
          <a:xfrm>
            <a:off x="2045170" y="2413783"/>
            <a:ext cx="386995" cy="357188"/>
          </a:xfrm>
          <a:prstGeom prst="rightArrow">
            <a:avLst/>
          </a:prstGeom>
          <a:solidFill>
            <a:schemeClr val="tx2">
              <a:lumMod val="50000"/>
              <a:lumOff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350"/>
          </a:p>
        </p:txBody>
      </p:sp>
      <p:sp>
        <p:nvSpPr>
          <p:cNvPr id="20" name="右箭头 19"/>
          <p:cNvSpPr/>
          <p:nvPr/>
        </p:nvSpPr>
        <p:spPr>
          <a:xfrm>
            <a:off x="4379159" y="2413783"/>
            <a:ext cx="386995" cy="357188"/>
          </a:xfrm>
          <a:prstGeom prst="rightArrow">
            <a:avLst/>
          </a:prstGeom>
          <a:solidFill>
            <a:schemeClr val="tx2">
              <a:lumMod val="50000"/>
              <a:lumOff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350"/>
          </a:p>
        </p:txBody>
      </p:sp>
      <p:pic>
        <p:nvPicPr>
          <p:cNvPr id="6" name="图片 5" descr="图片包含 文字&#10;&#10;已生成极高可信度的说明">
            <a:extLst>
              <a:ext uri="{FF2B5EF4-FFF2-40B4-BE49-F238E27FC236}">
                <a16:creationId xmlns:a16="http://schemas.microsoft.com/office/drawing/2014/main" xmlns="" id="{047F0F66-EEBC-4173-B599-C21CE871B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2495" y="1372304"/>
            <a:ext cx="1815855" cy="2984370"/>
          </a:xfrm>
          <a:prstGeom prst="rect">
            <a:avLst/>
          </a:prstGeom>
        </p:spPr>
      </p:pic>
      <p:sp>
        <p:nvSpPr>
          <p:cNvPr id="11" name="矩形 10"/>
          <p:cNvSpPr/>
          <p:nvPr/>
        </p:nvSpPr>
        <p:spPr>
          <a:xfrm>
            <a:off x="446211" y="278516"/>
            <a:ext cx="2574744" cy="501676"/>
          </a:xfrm>
          <a:prstGeom prst="rect">
            <a:avLst/>
          </a:prstGeom>
        </p:spPr>
        <p:txBody>
          <a:bodyPr wrap="none">
            <a:spAutoFit/>
          </a:bodyPr>
          <a:lstStyle/>
          <a:p>
            <a:pPr defTabSz="682654"/>
            <a:r>
              <a:rPr lang="zh-CN" altLang="en-US" sz="2660" b="1" dirty="0" smtClean="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二维码</a:t>
            </a:r>
            <a:r>
              <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作业</a:t>
            </a:r>
            <a:r>
              <a:rPr lang="zh-CN" altLang="en-US" sz="2660" b="1" dirty="0" smtClean="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管理</a:t>
            </a:r>
            <a:endPar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17601931"/>
      </p:ext>
    </p:extLst>
  </p:cSld>
  <p:clrMapOvr>
    <a:masterClrMapping/>
  </p:clrMapOvr>
  <p:transition spd="slow">
    <p:cove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G_45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2862" y="1131589"/>
            <a:ext cx="6033474" cy="3445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446211" y="278516"/>
            <a:ext cx="2233304" cy="501676"/>
          </a:xfrm>
          <a:prstGeom prst="rect">
            <a:avLst/>
          </a:prstGeom>
        </p:spPr>
        <p:txBody>
          <a:bodyPr wrap="none">
            <a:spAutoFit/>
          </a:bodyPr>
          <a:lstStyle/>
          <a:p>
            <a:pPr defTabSz="682654"/>
            <a:r>
              <a:rPr lang="zh-CN" altLang="en-US" sz="2660" b="1" dirty="0" smtClean="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rPr>
              <a:t>学生请假管理</a:t>
            </a:r>
            <a:endParaRPr lang="zh-CN" altLang="en-US" sz="2660" b="1" dirty="0">
              <a:solidFill>
                <a:srgbClr val="53D2FF"/>
              </a:solidFill>
              <a:effectLst>
                <a:outerShdw blurRad="266700" algn="tl" rotWithShape="0">
                  <a:srgbClr val="1F497D">
                    <a:lumMod val="40000"/>
                    <a:lumOff val="60000"/>
                    <a:alpha val="55000"/>
                  </a:srgb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879086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737822" y="2702422"/>
            <a:ext cx="7886700" cy="994172"/>
          </a:xfrm>
        </p:spPr>
        <p:txBody>
          <a:bodyPr/>
          <a:lstStyle/>
          <a:p>
            <a:r>
              <a:rPr lang="zh-CN" altLang="en-US" b="1" dirty="0">
                <a:latin typeface="微软雅黑" pitchFamily="34" charset="-122"/>
                <a:ea typeface="微软雅黑" pitchFamily="34" charset="-122"/>
              </a:rPr>
              <a:t>怎么评？</a:t>
            </a:r>
          </a:p>
        </p:txBody>
      </p:sp>
      <p:sp>
        <p:nvSpPr>
          <p:cNvPr id="5" name="文本框 4"/>
          <p:cNvSpPr txBox="1"/>
          <p:nvPr/>
        </p:nvSpPr>
        <p:spPr>
          <a:xfrm>
            <a:off x="4061011" y="766483"/>
            <a:ext cx="1001276" cy="1685077"/>
          </a:xfrm>
          <a:prstGeom prst="rect">
            <a:avLst/>
          </a:prstGeom>
          <a:noFill/>
        </p:spPr>
        <p:txBody>
          <a:bodyPr wrap="square" rtlCol="0">
            <a:spAutoFit/>
          </a:bodyPr>
          <a:lstStyle/>
          <a:p>
            <a:r>
              <a:rPr lang="en-US" altLang="zh-CN" sz="10350" dirty="0">
                <a:solidFill>
                  <a:schemeClr val="bg1"/>
                </a:solidFill>
                <a:latin typeface="微软雅黑" pitchFamily="34" charset="-122"/>
                <a:ea typeface="微软雅黑" pitchFamily="34" charset="-122"/>
              </a:rPr>
              <a:t>4</a:t>
            </a:r>
            <a:endParaRPr lang="zh-CN" altLang="en-US" sz="1035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257663990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extLst>
              <a:ext uri="{FF2B5EF4-FFF2-40B4-BE49-F238E27FC236}">
                <a16:creationId xmlns="" xmlns:a16="http://schemas.microsoft.com/office/drawing/2014/main" id="{7BCAB676-5597-415F-BED3-7140A4F0A25E}"/>
              </a:ext>
            </a:extLst>
          </p:cNvPr>
          <p:cNvSpPr txBox="1"/>
          <p:nvPr/>
        </p:nvSpPr>
        <p:spPr>
          <a:xfrm>
            <a:off x="1319242" y="2568524"/>
            <a:ext cx="1107996" cy="369332"/>
          </a:xfrm>
          <a:prstGeom prst="rect">
            <a:avLst/>
          </a:prstGeom>
          <a:noFill/>
        </p:spPr>
        <p:txBody>
          <a:bodyPr wrap="none" rtlCol="0">
            <a:spAutoFit/>
          </a:bodyPr>
          <a:lstStyle/>
          <a:p>
            <a:r>
              <a:rPr lang="zh-CN" altLang="en-US" dirty="0">
                <a:solidFill>
                  <a:srgbClr val="FFFFFF"/>
                </a:solidFill>
                <a:latin typeface="微软雅黑" panose="020B0503020204020204" pitchFamily="34" charset="-122"/>
                <a:ea typeface="微软雅黑" panose="020B0503020204020204" pitchFamily="34" charset="-122"/>
              </a:rPr>
              <a:t>教师评价</a:t>
            </a:r>
          </a:p>
        </p:txBody>
      </p:sp>
      <p:sp>
        <p:nvSpPr>
          <p:cNvPr id="14" name="矩形 13">
            <a:extLst>
              <a:ext uri="{FF2B5EF4-FFF2-40B4-BE49-F238E27FC236}">
                <a16:creationId xmlns="" xmlns:a16="http://schemas.microsoft.com/office/drawing/2014/main" id="{2EA53FF9-E18D-442D-B935-9077EE7930BE}"/>
              </a:ext>
            </a:extLst>
          </p:cNvPr>
          <p:cNvSpPr/>
          <p:nvPr/>
        </p:nvSpPr>
        <p:spPr>
          <a:xfrm>
            <a:off x="2684266" y="2292886"/>
            <a:ext cx="2252291" cy="938463"/>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微软雅黑" pitchFamily="34" charset="-122"/>
                <a:ea typeface="微软雅黑" pitchFamily="34" charset="-122"/>
              </a:rPr>
              <a:t>班级横向比较</a:t>
            </a:r>
          </a:p>
        </p:txBody>
      </p:sp>
      <p:sp>
        <p:nvSpPr>
          <p:cNvPr id="15" name="箭头: 右 14">
            <a:extLst>
              <a:ext uri="{FF2B5EF4-FFF2-40B4-BE49-F238E27FC236}">
                <a16:creationId xmlns="" xmlns:a16="http://schemas.microsoft.com/office/drawing/2014/main" id="{AEAC22CA-532C-45D5-A421-CAB951B54FBF}"/>
              </a:ext>
            </a:extLst>
          </p:cNvPr>
          <p:cNvSpPr/>
          <p:nvPr/>
        </p:nvSpPr>
        <p:spPr>
          <a:xfrm>
            <a:off x="5239753" y="2623618"/>
            <a:ext cx="454793" cy="276999"/>
          </a:xfrm>
          <a:prstGeom prst="rightArrow">
            <a:avLst/>
          </a:prstGeom>
          <a:solidFill>
            <a:schemeClr val="accent6">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1350" dirty="0">
              <a:solidFill>
                <a:srgbClr val="FFFFFF"/>
              </a:solidFill>
              <a:highlight>
                <a:srgbClr val="FFFF00"/>
              </a:highlight>
            </a:endParaRPr>
          </a:p>
        </p:txBody>
      </p:sp>
      <p:sp>
        <p:nvSpPr>
          <p:cNvPr id="16" name="矩形 15">
            <a:extLst>
              <a:ext uri="{FF2B5EF4-FFF2-40B4-BE49-F238E27FC236}">
                <a16:creationId xmlns="" xmlns:a16="http://schemas.microsoft.com/office/drawing/2014/main" id="{61310F43-0B80-4712-A599-3B1DEEF10CAE}"/>
              </a:ext>
            </a:extLst>
          </p:cNvPr>
          <p:cNvSpPr/>
          <p:nvPr/>
        </p:nvSpPr>
        <p:spPr>
          <a:xfrm>
            <a:off x="5997742" y="2286028"/>
            <a:ext cx="2252291" cy="938463"/>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350" dirty="0">
                <a:latin typeface="微软雅黑" pitchFamily="34" charset="-122"/>
                <a:ea typeface="微软雅黑" pitchFamily="34" charset="-122"/>
              </a:rPr>
              <a:t>使用均分差增量进行增值评价</a:t>
            </a:r>
          </a:p>
        </p:txBody>
      </p:sp>
      <p:sp>
        <p:nvSpPr>
          <p:cNvPr id="17" name="文本框 16">
            <a:extLst>
              <a:ext uri="{FF2B5EF4-FFF2-40B4-BE49-F238E27FC236}">
                <a16:creationId xmlns="" xmlns:a16="http://schemas.microsoft.com/office/drawing/2014/main" id="{93E9C395-41D1-4D7E-89A8-A60D0D827BDA}"/>
              </a:ext>
            </a:extLst>
          </p:cNvPr>
          <p:cNvSpPr txBox="1"/>
          <p:nvPr/>
        </p:nvSpPr>
        <p:spPr>
          <a:xfrm>
            <a:off x="1319242" y="3784744"/>
            <a:ext cx="1107996" cy="369332"/>
          </a:xfrm>
          <a:prstGeom prst="rect">
            <a:avLst/>
          </a:prstGeom>
          <a:noFill/>
        </p:spPr>
        <p:txBody>
          <a:bodyPr wrap="none" rtlCol="0">
            <a:spAutoFit/>
          </a:bodyPr>
          <a:lstStyle/>
          <a:p>
            <a:r>
              <a:rPr lang="zh-CN" altLang="en-US" dirty="0">
                <a:solidFill>
                  <a:srgbClr val="FFFFFF"/>
                </a:solidFill>
                <a:latin typeface="微软雅黑" panose="020B0503020204020204" pitchFamily="34" charset="-122"/>
                <a:ea typeface="微软雅黑" panose="020B0503020204020204" pitchFamily="34" charset="-122"/>
              </a:rPr>
              <a:t>学生评价</a:t>
            </a:r>
          </a:p>
        </p:txBody>
      </p:sp>
      <p:sp>
        <p:nvSpPr>
          <p:cNvPr id="18" name="矩形 17">
            <a:extLst>
              <a:ext uri="{FF2B5EF4-FFF2-40B4-BE49-F238E27FC236}">
                <a16:creationId xmlns="" xmlns:a16="http://schemas.microsoft.com/office/drawing/2014/main" id="{2864DBD7-87BC-40E3-9B35-FB4604DCCA21}"/>
              </a:ext>
            </a:extLst>
          </p:cNvPr>
          <p:cNvSpPr/>
          <p:nvPr/>
        </p:nvSpPr>
        <p:spPr>
          <a:xfrm>
            <a:off x="2684266" y="3509105"/>
            <a:ext cx="2252291" cy="938463"/>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微软雅黑" pitchFamily="34" charset="-122"/>
                <a:ea typeface="微软雅黑" pitchFamily="34" charset="-122"/>
              </a:rPr>
              <a:t>基于原始分累加的学业评价</a:t>
            </a:r>
          </a:p>
        </p:txBody>
      </p:sp>
      <p:sp>
        <p:nvSpPr>
          <p:cNvPr id="19" name="箭头: 右 18">
            <a:extLst>
              <a:ext uri="{FF2B5EF4-FFF2-40B4-BE49-F238E27FC236}">
                <a16:creationId xmlns="" xmlns:a16="http://schemas.microsoft.com/office/drawing/2014/main" id="{332EEDE3-0427-4904-8BEE-B75D05D03BF6}"/>
              </a:ext>
            </a:extLst>
          </p:cNvPr>
          <p:cNvSpPr/>
          <p:nvPr/>
        </p:nvSpPr>
        <p:spPr>
          <a:xfrm>
            <a:off x="5239753" y="3839837"/>
            <a:ext cx="454793" cy="276999"/>
          </a:xfrm>
          <a:prstGeom prst="rightArrow">
            <a:avLst/>
          </a:prstGeom>
          <a:solidFill>
            <a:schemeClr val="accent6">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1350" dirty="0">
              <a:solidFill>
                <a:srgbClr val="FFFFFF"/>
              </a:solidFill>
              <a:highlight>
                <a:srgbClr val="FFFF00"/>
              </a:highlight>
            </a:endParaRPr>
          </a:p>
        </p:txBody>
      </p:sp>
      <p:sp>
        <p:nvSpPr>
          <p:cNvPr id="20" name="矩形 19">
            <a:extLst>
              <a:ext uri="{FF2B5EF4-FFF2-40B4-BE49-F238E27FC236}">
                <a16:creationId xmlns="" xmlns:a16="http://schemas.microsoft.com/office/drawing/2014/main" id="{8D51942D-7680-4F12-9878-EF59387A1279}"/>
              </a:ext>
            </a:extLst>
          </p:cNvPr>
          <p:cNvSpPr/>
          <p:nvPr/>
        </p:nvSpPr>
        <p:spPr>
          <a:xfrm>
            <a:off x="5997742" y="3502247"/>
            <a:ext cx="2252291" cy="938463"/>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350" dirty="0">
                <a:latin typeface="微软雅黑" pitchFamily="34" charset="-122"/>
                <a:ea typeface="微软雅黑" pitchFamily="34" charset="-122"/>
              </a:rPr>
              <a:t>基于学生学科能力分析的学生个性化评价</a:t>
            </a:r>
          </a:p>
        </p:txBody>
      </p:sp>
      <p:sp>
        <p:nvSpPr>
          <p:cNvPr id="21" name="文本框 20">
            <a:extLst>
              <a:ext uri="{FF2B5EF4-FFF2-40B4-BE49-F238E27FC236}">
                <a16:creationId xmlns="" xmlns:a16="http://schemas.microsoft.com/office/drawing/2014/main" id="{AC50C819-A2DD-4456-9414-1C957720F22C}"/>
              </a:ext>
            </a:extLst>
          </p:cNvPr>
          <p:cNvSpPr txBox="1"/>
          <p:nvPr/>
        </p:nvSpPr>
        <p:spPr>
          <a:xfrm>
            <a:off x="1319242" y="1352305"/>
            <a:ext cx="1107996" cy="369332"/>
          </a:xfrm>
          <a:prstGeom prst="rect">
            <a:avLst/>
          </a:prstGeom>
          <a:noFill/>
        </p:spPr>
        <p:txBody>
          <a:bodyPr wrap="none" rtlCol="0">
            <a:spAutoFit/>
          </a:bodyPr>
          <a:lstStyle/>
          <a:p>
            <a:r>
              <a:rPr lang="zh-CN" altLang="en-US" dirty="0">
                <a:solidFill>
                  <a:srgbClr val="FFFFFF"/>
                </a:solidFill>
                <a:latin typeface="微软雅黑" panose="020B0503020204020204" pitchFamily="34" charset="-122"/>
                <a:ea typeface="微软雅黑" panose="020B0503020204020204" pitchFamily="34" charset="-122"/>
              </a:rPr>
              <a:t>学科评价</a:t>
            </a:r>
          </a:p>
        </p:txBody>
      </p:sp>
      <p:sp>
        <p:nvSpPr>
          <p:cNvPr id="22" name="矩形 21">
            <a:extLst>
              <a:ext uri="{FF2B5EF4-FFF2-40B4-BE49-F238E27FC236}">
                <a16:creationId xmlns="" xmlns:a16="http://schemas.microsoft.com/office/drawing/2014/main" id="{97FF9A79-1A0D-4F23-85BE-02385124F8EC}"/>
              </a:ext>
            </a:extLst>
          </p:cNvPr>
          <p:cNvSpPr/>
          <p:nvPr/>
        </p:nvSpPr>
        <p:spPr>
          <a:xfrm>
            <a:off x="2684266" y="1076666"/>
            <a:ext cx="2252291" cy="938463"/>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微软雅黑" pitchFamily="34" charset="-122"/>
                <a:ea typeface="微软雅黑" pitchFamily="34" charset="-122"/>
              </a:rPr>
              <a:t>单一行政班三率一平分析</a:t>
            </a:r>
          </a:p>
        </p:txBody>
      </p:sp>
      <p:sp>
        <p:nvSpPr>
          <p:cNvPr id="23" name="箭头: 右 22">
            <a:extLst>
              <a:ext uri="{FF2B5EF4-FFF2-40B4-BE49-F238E27FC236}">
                <a16:creationId xmlns="" xmlns:a16="http://schemas.microsoft.com/office/drawing/2014/main" id="{AC29B7D0-1B39-4CBA-9D6B-A79241322CE0}"/>
              </a:ext>
            </a:extLst>
          </p:cNvPr>
          <p:cNvSpPr/>
          <p:nvPr/>
        </p:nvSpPr>
        <p:spPr>
          <a:xfrm>
            <a:off x="5239753" y="1407398"/>
            <a:ext cx="454793" cy="276999"/>
          </a:xfrm>
          <a:prstGeom prst="rightArrow">
            <a:avLst/>
          </a:prstGeom>
          <a:solidFill>
            <a:schemeClr val="accent6">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1350" dirty="0">
              <a:solidFill>
                <a:srgbClr val="FFFFFF"/>
              </a:solidFill>
              <a:highlight>
                <a:srgbClr val="FFFF00"/>
              </a:highlight>
            </a:endParaRPr>
          </a:p>
        </p:txBody>
      </p:sp>
      <p:sp>
        <p:nvSpPr>
          <p:cNvPr id="24" name="矩形 23">
            <a:extLst>
              <a:ext uri="{FF2B5EF4-FFF2-40B4-BE49-F238E27FC236}">
                <a16:creationId xmlns="" xmlns:a16="http://schemas.microsoft.com/office/drawing/2014/main" id="{4A0493D9-BBAB-454D-8816-BA0A1574EA60}"/>
              </a:ext>
            </a:extLst>
          </p:cNvPr>
          <p:cNvSpPr/>
          <p:nvPr/>
        </p:nvSpPr>
        <p:spPr>
          <a:xfrm>
            <a:off x="5997742" y="1069808"/>
            <a:ext cx="2252291" cy="938463"/>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350" dirty="0">
                <a:latin typeface="微软雅黑" pitchFamily="34" charset="-122"/>
                <a:ea typeface="微软雅黑" pitchFamily="34" charset="-122"/>
              </a:rPr>
              <a:t>分层后面向教学班与行政班的多维度分析</a:t>
            </a:r>
          </a:p>
        </p:txBody>
      </p:sp>
      <p:sp>
        <p:nvSpPr>
          <p:cNvPr id="25" name="文本框 24">
            <a:extLst>
              <a:ext uri="{FF2B5EF4-FFF2-40B4-BE49-F238E27FC236}">
                <a16:creationId xmlns="" xmlns:a16="http://schemas.microsoft.com/office/drawing/2014/main" id="{A32AE844-67A6-49C1-90B5-8DF1DAF2B0F9}"/>
              </a:ext>
            </a:extLst>
          </p:cNvPr>
          <p:cNvSpPr txBox="1"/>
          <p:nvPr/>
        </p:nvSpPr>
        <p:spPr>
          <a:xfrm>
            <a:off x="87004" y="91845"/>
            <a:ext cx="5501282"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新中高考背景下的</a:t>
            </a:r>
            <a:r>
              <a:rPr lang="zh-CN" altLang="en-US" sz="2700" b="1" dirty="0" smtClean="0">
                <a:solidFill>
                  <a:srgbClr val="31A8F9"/>
                </a:solidFill>
                <a:latin typeface="微软雅黑" pitchFamily="34" charset="-122"/>
                <a:ea typeface="微软雅黑" pitchFamily="34" charset="-122"/>
              </a:rPr>
              <a:t>评价机制</a:t>
            </a:r>
            <a:r>
              <a:rPr lang="zh-CN" altLang="en-US" sz="2700" b="1" dirty="0" smtClean="0">
                <a:solidFill>
                  <a:schemeClr val="bg1"/>
                </a:solidFill>
                <a:latin typeface="微软雅黑" pitchFamily="34" charset="-122"/>
                <a:ea typeface="微软雅黑" pitchFamily="34" charset="-122"/>
              </a:rPr>
              <a:t>变化</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616823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8" name="组合 37"/>
          <p:cNvGrpSpPr/>
          <p:nvPr/>
        </p:nvGrpSpPr>
        <p:grpSpPr>
          <a:xfrm>
            <a:off x="926293" y="1024147"/>
            <a:ext cx="7462131" cy="4118353"/>
            <a:chOff x="1168088" y="1204900"/>
            <a:chExt cx="6891214" cy="3458635"/>
          </a:xfrm>
        </p:grpSpPr>
        <p:sp>
          <p:nvSpPr>
            <p:cNvPr id="3" name="MH_SubTitle_1"/>
            <p:cNvSpPr>
              <a:spLocks noChangeArrowheads="1"/>
            </p:cNvSpPr>
            <p:nvPr>
              <p:custDataLst>
                <p:tags r:id="rId1"/>
              </p:custDataLst>
            </p:nvPr>
          </p:nvSpPr>
          <p:spPr bwMode="gray">
            <a:xfrm>
              <a:off x="6495352" y="1780806"/>
              <a:ext cx="1563949" cy="300476"/>
            </a:xfrm>
            <a:prstGeom prst="roundRect">
              <a:avLst>
                <a:gd name="adj" fmla="val 50000"/>
              </a:avLst>
            </a:prstGeom>
            <a:solidFill>
              <a:srgbClr val="FF6F5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785" rtl="0" eaLnBrk="1" fontAlgn="auto" latinLnBrk="0" hangingPunct="1">
                <a:lnSpc>
                  <a:spcPct val="100000"/>
                </a:lnSpc>
                <a:spcBef>
                  <a:spcPts val="0"/>
                </a:spcBef>
                <a:spcAft>
                  <a:spcPts val="0"/>
                </a:spcAft>
                <a:buClrTx/>
                <a:buSzTx/>
                <a:buFontTx/>
                <a:buNone/>
                <a:tabLst/>
                <a:defRPr/>
              </a:pPr>
              <a:r>
                <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作业管理难度、学业过程性评价难度加大</a:t>
              </a:r>
            </a:p>
          </p:txBody>
        </p:sp>
        <p:sp>
          <p:nvSpPr>
            <p:cNvPr id="4" name="MH_SubTitle_2"/>
            <p:cNvSpPr>
              <a:spLocks noChangeArrowheads="1"/>
            </p:cNvSpPr>
            <p:nvPr>
              <p:custDataLst>
                <p:tags r:id="rId2"/>
              </p:custDataLst>
            </p:nvPr>
          </p:nvSpPr>
          <p:spPr bwMode="gray">
            <a:xfrm>
              <a:off x="6495353" y="2203043"/>
              <a:ext cx="1563949" cy="300476"/>
            </a:xfrm>
            <a:prstGeom prst="roundRect">
              <a:avLst>
                <a:gd name="adj" fmla="val 50000"/>
              </a:avLst>
            </a:prstGeom>
            <a:solidFill>
              <a:srgbClr val="63C7E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785" rtl="0" eaLnBrk="1" fontAlgn="auto" latinLnBrk="0" hangingPunct="1">
                <a:lnSpc>
                  <a:spcPct val="100000"/>
                </a:lnSpc>
                <a:spcBef>
                  <a:spcPts val="0"/>
                </a:spcBef>
                <a:spcAft>
                  <a:spcPts val="0"/>
                </a:spcAft>
                <a:buClrTx/>
                <a:buSzTx/>
                <a:buFontTx/>
                <a:buNone/>
                <a:tabLst/>
                <a:defRPr/>
              </a:pPr>
              <a:r>
                <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教师增量评价增多又变难</a:t>
              </a:r>
            </a:p>
          </p:txBody>
        </p:sp>
        <p:sp>
          <p:nvSpPr>
            <p:cNvPr id="5" name="MH_SubTitle_3"/>
            <p:cNvSpPr>
              <a:spLocks noChangeArrowheads="1"/>
            </p:cNvSpPr>
            <p:nvPr>
              <p:custDataLst>
                <p:tags r:id="rId3"/>
              </p:custDataLst>
            </p:nvPr>
          </p:nvSpPr>
          <p:spPr bwMode="gray">
            <a:xfrm>
              <a:off x="6495353" y="2626690"/>
              <a:ext cx="1563949" cy="301214"/>
            </a:xfrm>
            <a:prstGeom prst="roundRect">
              <a:avLst>
                <a:gd name="adj" fmla="val 50000"/>
              </a:avLst>
            </a:prstGeom>
            <a:solidFill>
              <a:srgbClr val="FEC02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685785" rtl="0" eaLnBrk="1" fontAlgn="auto" latinLnBrk="0" hangingPunct="1">
                <a:lnSpc>
                  <a:spcPct val="100000"/>
                </a:lnSpc>
                <a:spcBef>
                  <a:spcPts val="0"/>
                </a:spcBef>
                <a:spcAft>
                  <a:spcPts val="0"/>
                </a:spcAft>
                <a:buClrTx/>
                <a:buSzTx/>
                <a:buFontTx/>
                <a:buNone/>
                <a:tabLst/>
                <a:defRPr/>
              </a:pPr>
              <a:r>
                <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学业多维度评价复杂度增加</a:t>
              </a:r>
            </a:p>
          </p:txBody>
        </p:sp>
        <p:sp>
          <p:nvSpPr>
            <p:cNvPr id="6" name="MH_SubTitle_1"/>
            <p:cNvSpPr>
              <a:spLocks noChangeArrowheads="1"/>
            </p:cNvSpPr>
            <p:nvPr>
              <p:custDataLst>
                <p:tags r:id="rId4"/>
              </p:custDataLst>
            </p:nvPr>
          </p:nvSpPr>
          <p:spPr bwMode="gray">
            <a:xfrm>
              <a:off x="4506687" y="2176187"/>
              <a:ext cx="1363435" cy="321528"/>
            </a:xfrm>
            <a:prstGeom prst="roundRect">
              <a:avLst>
                <a:gd name="adj" fmla="val 50000"/>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评价难度增大</a:t>
              </a:r>
            </a:p>
          </p:txBody>
        </p:sp>
        <p:sp>
          <p:nvSpPr>
            <p:cNvPr id="7" name="MH_SubTitle_1"/>
            <p:cNvSpPr>
              <a:spLocks noChangeArrowheads="1"/>
            </p:cNvSpPr>
            <p:nvPr>
              <p:custDataLst>
                <p:tags r:id="rId5"/>
              </p:custDataLst>
            </p:nvPr>
          </p:nvSpPr>
          <p:spPr bwMode="gray">
            <a:xfrm>
              <a:off x="4506686" y="2933093"/>
              <a:ext cx="1714500" cy="321528"/>
            </a:xfrm>
            <a:prstGeom prst="roundRect">
              <a:avLst>
                <a:gd name="adj" fmla="val 50000"/>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选科后精准分析难</a:t>
              </a:r>
            </a:p>
          </p:txBody>
        </p:sp>
        <p:sp>
          <p:nvSpPr>
            <p:cNvPr id="8" name="MH_SubTitle_1"/>
            <p:cNvSpPr>
              <a:spLocks noChangeArrowheads="1"/>
            </p:cNvSpPr>
            <p:nvPr>
              <p:custDataLst>
                <p:tags r:id="rId6"/>
              </p:custDataLst>
            </p:nvPr>
          </p:nvSpPr>
          <p:spPr bwMode="gray">
            <a:xfrm>
              <a:off x="4487831" y="3599774"/>
              <a:ext cx="2099222" cy="321528"/>
            </a:xfrm>
            <a:prstGeom prst="roundRect">
              <a:avLst>
                <a:gd name="adj" fmla="val 50000"/>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分层教学与个性化学习</a:t>
              </a:r>
            </a:p>
          </p:txBody>
        </p:sp>
        <p:sp>
          <p:nvSpPr>
            <p:cNvPr id="9" name="MH_SubTitle_1"/>
            <p:cNvSpPr/>
            <p:nvPr>
              <p:custDataLst>
                <p:tags r:id="rId7"/>
              </p:custDataLst>
            </p:nvPr>
          </p:nvSpPr>
          <p:spPr>
            <a:xfrm>
              <a:off x="1264365" y="2218629"/>
              <a:ext cx="1140321" cy="228600"/>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cap="flat" cmpd="sng" algn="ctr">
              <a:solidFill>
                <a:srgbClr val="99CB38"/>
              </a:solidFill>
              <a:prstDash val="solid"/>
              <a:miter lim="800000"/>
            </a:ln>
            <a:effectLst/>
          </p:spPr>
          <p:txBody>
            <a:bodyPr lIns="0" tIns="0" rIns="14175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文理分科</a:t>
              </a:r>
            </a:p>
          </p:txBody>
        </p:sp>
        <p:sp>
          <p:nvSpPr>
            <p:cNvPr id="10" name="MH_SubTitle_2"/>
            <p:cNvSpPr/>
            <p:nvPr>
              <p:custDataLst>
                <p:tags r:id="rId8"/>
              </p:custDataLst>
            </p:nvPr>
          </p:nvSpPr>
          <p:spPr>
            <a:xfrm>
              <a:off x="1285075" y="2989477"/>
              <a:ext cx="1139429" cy="228600"/>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cap="flat" cmpd="sng" algn="ctr">
              <a:solidFill>
                <a:srgbClr val="99CB38"/>
              </a:solidFill>
              <a:prstDash val="solid"/>
              <a:miter lim="800000"/>
            </a:ln>
            <a:effectLst/>
          </p:spPr>
          <p:txBody>
            <a:bodyPr lIns="0" tIns="0" rIns="14175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行政班制</a:t>
              </a:r>
            </a:p>
          </p:txBody>
        </p:sp>
        <p:sp>
          <p:nvSpPr>
            <p:cNvPr id="11" name="MH_SubTitle_3"/>
            <p:cNvSpPr/>
            <p:nvPr>
              <p:custDataLst>
                <p:tags r:id="rId9"/>
              </p:custDataLst>
            </p:nvPr>
          </p:nvSpPr>
          <p:spPr>
            <a:xfrm>
              <a:off x="1262947" y="3654402"/>
              <a:ext cx="1140321" cy="228600"/>
            </a:xfrm>
            <a:custGeom>
              <a:avLst/>
              <a:gdLst>
                <a:gd name="connsiteX0" fmla="*/ 184972 w 2026745"/>
                <a:gd name="connsiteY0" fmla="*/ 0 h 406077"/>
                <a:gd name="connsiteX1" fmla="*/ 1841773 w 2026745"/>
                <a:gd name="connsiteY1" fmla="*/ 0 h 406077"/>
                <a:gd name="connsiteX2" fmla="*/ 2026745 w 2026745"/>
                <a:gd name="connsiteY2" fmla="*/ 184973 h 406077"/>
                <a:gd name="connsiteX3" fmla="*/ 2026745 w 2026745"/>
                <a:gd name="connsiteY3" fmla="*/ 221105 h 406077"/>
                <a:gd name="connsiteX4" fmla="*/ 1841773 w 2026745"/>
                <a:gd name="connsiteY4" fmla="*/ 406077 h 406077"/>
                <a:gd name="connsiteX5" fmla="*/ 184972 w 2026745"/>
                <a:gd name="connsiteY5" fmla="*/ 406077 h 406077"/>
                <a:gd name="connsiteX6" fmla="*/ 0 w 2026745"/>
                <a:gd name="connsiteY6" fmla="*/ 221105 h 406077"/>
                <a:gd name="connsiteX7" fmla="*/ 0 w 2026745"/>
                <a:gd name="connsiteY7" fmla="*/ 184973 h 406077"/>
                <a:gd name="connsiteX8" fmla="*/ 184972 w 2026745"/>
                <a:gd name="connsiteY8" fmla="*/ 0 h 40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7">
                  <a:moveTo>
                    <a:pt x="184972" y="0"/>
                  </a:moveTo>
                  <a:lnTo>
                    <a:pt x="1841773" y="0"/>
                  </a:lnTo>
                  <a:cubicBezTo>
                    <a:pt x="1943930" y="0"/>
                    <a:pt x="2026745" y="82816"/>
                    <a:pt x="2026745" y="184973"/>
                  </a:cubicBezTo>
                  <a:lnTo>
                    <a:pt x="2026745" y="221105"/>
                  </a:lnTo>
                  <a:cubicBezTo>
                    <a:pt x="2026745" y="323262"/>
                    <a:pt x="1943930" y="406077"/>
                    <a:pt x="1841773" y="406077"/>
                  </a:cubicBezTo>
                  <a:lnTo>
                    <a:pt x="184972" y="406077"/>
                  </a:lnTo>
                  <a:cubicBezTo>
                    <a:pt x="82815" y="406077"/>
                    <a:pt x="0" y="323262"/>
                    <a:pt x="0" y="221105"/>
                  </a:cubicBezTo>
                  <a:lnTo>
                    <a:pt x="0" y="184973"/>
                  </a:lnTo>
                  <a:cubicBezTo>
                    <a:pt x="0" y="82816"/>
                    <a:pt x="82815" y="0"/>
                    <a:pt x="184972" y="0"/>
                  </a:cubicBezTo>
                  <a:close/>
                </a:path>
              </a:pathLst>
            </a:custGeom>
            <a:solidFill>
              <a:srgbClr val="FFFFFF"/>
            </a:solidFill>
            <a:ln w="41275" cap="flat" cmpd="sng" algn="ctr">
              <a:solidFill>
                <a:srgbClr val="99CB38"/>
              </a:solidFill>
              <a:prstDash val="solid"/>
              <a:miter lim="800000"/>
            </a:ln>
            <a:effectLst/>
          </p:spPr>
          <p:txBody>
            <a:bodyPr lIns="0" tIns="0" rIns="14175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大班教学</a:t>
              </a:r>
            </a:p>
          </p:txBody>
        </p:sp>
        <p:sp>
          <p:nvSpPr>
            <p:cNvPr id="12" name="MH_SubTitle_4"/>
            <p:cNvSpPr/>
            <p:nvPr>
              <p:custDataLst>
                <p:tags r:id="rId10"/>
              </p:custDataLst>
            </p:nvPr>
          </p:nvSpPr>
          <p:spPr>
            <a:xfrm>
              <a:off x="2915384" y="2227108"/>
              <a:ext cx="1139429" cy="228600"/>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cap="flat" cmpd="sng" algn="ctr">
              <a:solidFill>
                <a:srgbClr val="99CB38"/>
              </a:solidFill>
              <a:prstDash val="solid"/>
              <a:miter lim="800000"/>
            </a:ln>
            <a:effectLst/>
          </p:spPr>
          <p:txBody>
            <a:bodyPr lIns="141750" tIns="0" rIns="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3+x</a:t>
              </a: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考试</a:t>
              </a:r>
            </a:p>
          </p:txBody>
        </p:sp>
        <p:sp>
          <p:nvSpPr>
            <p:cNvPr id="13" name="MH_SubTitle_5"/>
            <p:cNvSpPr/>
            <p:nvPr>
              <p:custDataLst>
                <p:tags r:id="rId11"/>
              </p:custDataLst>
            </p:nvPr>
          </p:nvSpPr>
          <p:spPr>
            <a:xfrm>
              <a:off x="2919146" y="2991731"/>
              <a:ext cx="1139429" cy="227708"/>
            </a:xfrm>
            <a:custGeom>
              <a:avLst/>
              <a:gdLst>
                <a:gd name="connsiteX0" fmla="*/ 184972 w 2026745"/>
                <a:gd name="connsiteY0" fmla="*/ 0 h 406076"/>
                <a:gd name="connsiteX1" fmla="*/ 1841773 w 2026745"/>
                <a:gd name="connsiteY1" fmla="*/ 0 h 406076"/>
                <a:gd name="connsiteX2" fmla="*/ 2026745 w 2026745"/>
                <a:gd name="connsiteY2" fmla="*/ 184972 h 406076"/>
                <a:gd name="connsiteX3" fmla="*/ 2026745 w 2026745"/>
                <a:gd name="connsiteY3" fmla="*/ 221104 h 406076"/>
                <a:gd name="connsiteX4" fmla="*/ 1841773 w 2026745"/>
                <a:gd name="connsiteY4" fmla="*/ 406076 h 406076"/>
                <a:gd name="connsiteX5" fmla="*/ 184972 w 2026745"/>
                <a:gd name="connsiteY5" fmla="*/ 406076 h 406076"/>
                <a:gd name="connsiteX6" fmla="*/ 0 w 2026745"/>
                <a:gd name="connsiteY6" fmla="*/ 221104 h 406076"/>
                <a:gd name="connsiteX7" fmla="*/ 0 w 2026745"/>
                <a:gd name="connsiteY7" fmla="*/ 184972 h 406076"/>
                <a:gd name="connsiteX8" fmla="*/ 184972 w 2026745"/>
                <a:gd name="connsiteY8" fmla="*/ 0 h 40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6">
                  <a:moveTo>
                    <a:pt x="184972" y="0"/>
                  </a:moveTo>
                  <a:lnTo>
                    <a:pt x="1841773" y="0"/>
                  </a:lnTo>
                  <a:cubicBezTo>
                    <a:pt x="1943930" y="0"/>
                    <a:pt x="2026745" y="82815"/>
                    <a:pt x="2026745" y="184972"/>
                  </a:cubicBezTo>
                  <a:lnTo>
                    <a:pt x="2026745" y="221104"/>
                  </a:lnTo>
                  <a:cubicBezTo>
                    <a:pt x="2026745" y="323261"/>
                    <a:pt x="1943930" y="406076"/>
                    <a:pt x="1841773" y="406076"/>
                  </a:cubicBezTo>
                  <a:lnTo>
                    <a:pt x="184972" y="406076"/>
                  </a:lnTo>
                  <a:cubicBezTo>
                    <a:pt x="82815" y="406076"/>
                    <a:pt x="0" y="323261"/>
                    <a:pt x="0" y="221104"/>
                  </a:cubicBezTo>
                  <a:lnTo>
                    <a:pt x="0" y="184972"/>
                  </a:lnTo>
                  <a:cubicBezTo>
                    <a:pt x="0" y="82815"/>
                    <a:pt x="82815" y="0"/>
                    <a:pt x="184972" y="0"/>
                  </a:cubicBezTo>
                  <a:close/>
                </a:path>
              </a:pathLst>
            </a:custGeom>
            <a:solidFill>
              <a:srgbClr val="FFFFFF"/>
            </a:solidFill>
            <a:ln w="41275" cap="flat" cmpd="sng" algn="ctr">
              <a:solidFill>
                <a:srgbClr val="99CB38"/>
              </a:solidFill>
              <a:prstDash val="solid"/>
              <a:miter lim="800000"/>
            </a:ln>
            <a:effectLst/>
          </p:spPr>
          <p:txBody>
            <a:bodyPr lIns="141750" tIns="0" rIns="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分层走班</a:t>
              </a:r>
            </a:p>
          </p:txBody>
        </p:sp>
        <p:sp>
          <p:nvSpPr>
            <p:cNvPr id="14" name="MH_SubTitle_6"/>
            <p:cNvSpPr/>
            <p:nvPr>
              <p:custDataLst>
                <p:tags r:id="rId12"/>
              </p:custDataLst>
            </p:nvPr>
          </p:nvSpPr>
          <p:spPr>
            <a:xfrm>
              <a:off x="2919146" y="3654402"/>
              <a:ext cx="1140322" cy="228600"/>
            </a:xfrm>
            <a:custGeom>
              <a:avLst/>
              <a:gdLst>
                <a:gd name="connsiteX0" fmla="*/ 184972 w 2026745"/>
                <a:gd name="connsiteY0" fmla="*/ 0 h 406077"/>
                <a:gd name="connsiteX1" fmla="*/ 1841773 w 2026745"/>
                <a:gd name="connsiteY1" fmla="*/ 0 h 406077"/>
                <a:gd name="connsiteX2" fmla="*/ 2026745 w 2026745"/>
                <a:gd name="connsiteY2" fmla="*/ 184973 h 406077"/>
                <a:gd name="connsiteX3" fmla="*/ 2026745 w 2026745"/>
                <a:gd name="connsiteY3" fmla="*/ 221105 h 406077"/>
                <a:gd name="connsiteX4" fmla="*/ 1841773 w 2026745"/>
                <a:gd name="connsiteY4" fmla="*/ 406077 h 406077"/>
                <a:gd name="connsiteX5" fmla="*/ 184972 w 2026745"/>
                <a:gd name="connsiteY5" fmla="*/ 406077 h 406077"/>
                <a:gd name="connsiteX6" fmla="*/ 0 w 2026745"/>
                <a:gd name="connsiteY6" fmla="*/ 221105 h 406077"/>
                <a:gd name="connsiteX7" fmla="*/ 0 w 2026745"/>
                <a:gd name="connsiteY7" fmla="*/ 184973 h 406077"/>
                <a:gd name="connsiteX8" fmla="*/ 184972 w 2026745"/>
                <a:gd name="connsiteY8" fmla="*/ 0 h 40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745" h="406077">
                  <a:moveTo>
                    <a:pt x="184972" y="0"/>
                  </a:moveTo>
                  <a:lnTo>
                    <a:pt x="1841773" y="0"/>
                  </a:lnTo>
                  <a:cubicBezTo>
                    <a:pt x="1943930" y="0"/>
                    <a:pt x="2026745" y="82816"/>
                    <a:pt x="2026745" y="184973"/>
                  </a:cubicBezTo>
                  <a:lnTo>
                    <a:pt x="2026745" y="221105"/>
                  </a:lnTo>
                  <a:cubicBezTo>
                    <a:pt x="2026745" y="323262"/>
                    <a:pt x="1943930" y="406077"/>
                    <a:pt x="1841773" y="406077"/>
                  </a:cubicBezTo>
                  <a:lnTo>
                    <a:pt x="184972" y="406077"/>
                  </a:lnTo>
                  <a:cubicBezTo>
                    <a:pt x="82815" y="406077"/>
                    <a:pt x="0" y="323262"/>
                    <a:pt x="0" y="221105"/>
                  </a:cubicBezTo>
                  <a:lnTo>
                    <a:pt x="0" y="184973"/>
                  </a:lnTo>
                  <a:cubicBezTo>
                    <a:pt x="0" y="82816"/>
                    <a:pt x="82815" y="0"/>
                    <a:pt x="184972" y="0"/>
                  </a:cubicBezTo>
                  <a:close/>
                </a:path>
              </a:pathLst>
            </a:custGeom>
            <a:solidFill>
              <a:srgbClr val="FFFFFF"/>
            </a:solidFill>
            <a:ln w="41275" cap="flat" cmpd="sng" algn="ctr">
              <a:solidFill>
                <a:srgbClr val="99CB38"/>
              </a:solidFill>
              <a:prstDash val="solid"/>
              <a:miter lim="800000"/>
            </a:ln>
            <a:effectLst/>
          </p:spPr>
          <p:txBody>
            <a:bodyPr lIns="141750" tIns="0" rIns="0" bIns="0" anchor="ctr">
              <a:normAutofit/>
            </a:bodyPr>
            <a:lstStyle/>
            <a:p>
              <a:pPr marL="0" marR="0" lvl="0" indent="0" algn="ctr" defTabSz="685785" rtl="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414141"/>
                  </a:solidFill>
                  <a:effectLst/>
                  <a:uLnTx/>
                  <a:uFillTx/>
                  <a:latin typeface="微软雅黑" panose="020B0503020204020204" pitchFamily="34" charset="-122"/>
                  <a:ea typeface="微软雅黑" panose="020B0503020204020204" pitchFamily="34" charset="-122"/>
                  <a:cs typeface="+mn-cs"/>
                </a:rPr>
                <a:t>个性化培优</a:t>
              </a:r>
            </a:p>
          </p:txBody>
        </p:sp>
        <p:sp>
          <p:nvSpPr>
            <p:cNvPr id="15" name="MH_Other_2"/>
            <p:cNvSpPr/>
            <p:nvPr>
              <p:custDataLst>
                <p:tags r:id="rId13"/>
              </p:custDataLst>
            </p:nvPr>
          </p:nvSpPr>
          <p:spPr>
            <a:xfrm>
              <a:off x="2181442" y="2170409"/>
              <a:ext cx="308074" cy="308074"/>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6" name="MH_Other_3"/>
            <p:cNvSpPr/>
            <p:nvPr>
              <p:custDataLst>
                <p:tags r:id="rId14"/>
              </p:custDataLst>
            </p:nvPr>
          </p:nvSpPr>
          <p:spPr>
            <a:xfrm>
              <a:off x="2201262" y="2941257"/>
              <a:ext cx="308074" cy="308074"/>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7" name="MH_Other_4"/>
            <p:cNvSpPr/>
            <p:nvPr>
              <p:custDataLst>
                <p:tags r:id="rId15"/>
              </p:custDataLst>
            </p:nvPr>
          </p:nvSpPr>
          <p:spPr>
            <a:xfrm>
              <a:off x="2180024" y="3606181"/>
              <a:ext cx="308074" cy="308074"/>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8" name="MH_Other_6"/>
            <p:cNvSpPr/>
            <p:nvPr>
              <p:custDataLst>
                <p:tags r:id="rId16"/>
              </p:custDataLst>
            </p:nvPr>
          </p:nvSpPr>
          <p:spPr>
            <a:xfrm>
              <a:off x="2845734" y="2178889"/>
              <a:ext cx="308967" cy="308074"/>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9" name="MH_Other_7"/>
            <p:cNvSpPr/>
            <p:nvPr>
              <p:custDataLst>
                <p:tags r:id="rId17"/>
              </p:custDataLst>
            </p:nvPr>
          </p:nvSpPr>
          <p:spPr>
            <a:xfrm>
              <a:off x="2849497" y="2942618"/>
              <a:ext cx="308967" cy="308967"/>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0" name="MH_Other_8"/>
            <p:cNvSpPr/>
            <p:nvPr>
              <p:custDataLst>
                <p:tags r:id="rId18"/>
              </p:custDataLst>
            </p:nvPr>
          </p:nvSpPr>
          <p:spPr>
            <a:xfrm>
              <a:off x="2850390" y="3606181"/>
              <a:ext cx="308074" cy="308074"/>
            </a:xfrm>
            <a:prstGeom prst="ellipse">
              <a:avLst/>
            </a:prstGeom>
            <a:solidFill>
              <a:srgbClr val="99CB38"/>
            </a:solidFill>
            <a:ln w="44450" cap="flat" cmpd="sng" algn="ctr">
              <a:solidFill>
                <a:srgbClr val="FFFFFF"/>
              </a:solidFill>
              <a:prstDash val="solid"/>
              <a:miter lim="800000"/>
            </a:ln>
            <a:effectLst/>
          </p:spPr>
          <p:txBody>
            <a:bodyPr anchor="ctr"/>
            <a:lstStyle/>
            <a:p>
              <a:pPr marL="0" marR="0" lvl="0" indent="0" algn="ctr" defTabSz="685785" rtl="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1" name="内容占位符 1"/>
            <p:cNvSpPr txBox="1"/>
            <p:nvPr/>
          </p:nvSpPr>
          <p:spPr bwMode="auto">
            <a:xfrm>
              <a:off x="1638011" y="1305459"/>
              <a:ext cx="2189883" cy="30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3714" tIns="26858" rIns="53714" bIns="26858" numCol="1" anchor="t" anchorCtr="0" compatLnSpc="1"/>
            <a:lstStyle>
              <a:lvl1pPr marL="342265" indent="-342265" algn="l" defTabSz="913130" rtl="0" eaLnBrk="0" fontAlgn="base" hangingPunct="0">
                <a:spcBef>
                  <a:spcPct val="20000"/>
                </a:spcBef>
                <a:spcAft>
                  <a:spcPct val="0"/>
                </a:spcAft>
                <a:buChar char="•"/>
                <a:defRPr kumimoji="1" sz="2680">
                  <a:solidFill>
                    <a:schemeClr val="tx1"/>
                  </a:solidFill>
                  <a:latin typeface="+mn-lt"/>
                  <a:ea typeface="+mn-ea"/>
                  <a:cs typeface="+mn-cs"/>
                </a:defRPr>
              </a:lvl1pPr>
              <a:lvl2pPr marL="741680" indent="-284480" algn="l" defTabSz="913130" rtl="0" eaLnBrk="0" fontAlgn="base" hangingPunct="0">
                <a:spcBef>
                  <a:spcPct val="20000"/>
                </a:spcBef>
                <a:spcAft>
                  <a:spcPct val="0"/>
                </a:spcAft>
                <a:buChar char="–"/>
                <a:defRPr kumimoji="1" sz="2490">
                  <a:solidFill>
                    <a:schemeClr val="tx1"/>
                  </a:solidFill>
                  <a:latin typeface="+mn-lt"/>
                  <a:ea typeface="+mn-ea"/>
                </a:defRPr>
              </a:lvl2pPr>
              <a:lvl3pPr marL="1141730" indent="-226695" algn="l" defTabSz="913130" rtl="0" eaLnBrk="0" fontAlgn="base" hangingPunct="0">
                <a:spcBef>
                  <a:spcPct val="20000"/>
                </a:spcBef>
                <a:spcAft>
                  <a:spcPct val="0"/>
                </a:spcAft>
                <a:buChar char="•"/>
                <a:defRPr kumimoji="1" sz="2300">
                  <a:solidFill>
                    <a:schemeClr val="tx1"/>
                  </a:solidFill>
                  <a:latin typeface="+mn-lt"/>
                  <a:ea typeface="+mn-ea"/>
                </a:defRPr>
              </a:lvl3pPr>
              <a:lvl4pPr marL="1598930" indent="-227965" algn="l" defTabSz="913130" rtl="0" eaLnBrk="0" fontAlgn="base" hangingPunct="0">
                <a:spcBef>
                  <a:spcPct val="20000"/>
                </a:spcBef>
                <a:spcAft>
                  <a:spcPct val="0"/>
                </a:spcAft>
                <a:buChar char="–"/>
                <a:defRPr kumimoji="1" sz="2010">
                  <a:solidFill>
                    <a:schemeClr val="tx1"/>
                  </a:solidFill>
                  <a:latin typeface="+mn-lt"/>
                  <a:ea typeface="+mn-ea"/>
                </a:defRPr>
              </a:lvl4pPr>
              <a:lvl5pPr marL="2056765" indent="-227965" algn="l" defTabSz="913130" rtl="0" eaLnBrk="0" fontAlgn="base" hangingPunct="0">
                <a:spcBef>
                  <a:spcPct val="20000"/>
                </a:spcBef>
                <a:spcAft>
                  <a:spcPct val="0"/>
                </a:spcAft>
                <a:buChar char="»"/>
                <a:defRPr kumimoji="1" sz="2010">
                  <a:solidFill>
                    <a:schemeClr val="tx1"/>
                  </a:solidFill>
                  <a:latin typeface="+mn-lt"/>
                  <a:ea typeface="+mn-ea"/>
                </a:defRPr>
              </a:lvl5pPr>
              <a:lvl6pPr marL="2495550" indent="-229235" algn="l" defTabSz="913765" rtl="0" eaLnBrk="1" fontAlgn="base" hangingPunct="1">
                <a:spcBef>
                  <a:spcPct val="20000"/>
                </a:spcBef>
                <a:spcAft>
                  <a:spcPct val="0"/>
                </a:spcAft>
                <a:buChar char="»"/>
                <a:defRPr kumimoji="1" sz="2010">
                  <a:solidFill>
                    <a:schemeClr val="tx1"/>
                  </a:solidFill>
                  <a:latin typeface="+mn-lt"/>
                  <a:ea typeface="+mn-ea"/>
                </a:defRPr>
              </a:lvl6pPr>
              <a:lvl7pPr marL="2933065" indent="-229235" algn="l" defTabSz="913765" rtl="0" eaLnBrk="1" fontAlgn="base" hangingPunct="1">
                <a:spcBef>
                  <a:spcPct val="20000"/>
                </a:spcBef>
                <a:spcAft>
                  <a:spcPct val="0"/>
                </a:spcAft>
                <a:buChar char="»"/>
                <a:defRPr kumimoji="1" sz="2010">
                  <a:solidFill>
                    <a:schemeClr val="tx1"/>
                  </a:solidFill>
                  <a:latin typeface="+mn-lt"/>
                  <a:ea typeface="+mn-ea"/>
                </a:defRPr>
              </a:lvl7pPr>
              <a:lvl8pPr marL="3371215" indent="-229235" algn="l" defTabSz="913765" rtl="0" eaLnBrk="1" fontAlgn="base" hangingPunct="1">
                <a:spcBef>
                  <a:spcPct val="20000"/>
                </a:spcBef>
                <a:spcAft>
                  <a:spcPct val="0"/>
                </a:spcAft>
                <a:buChar char="»"/>
                <a:defRPr kumimoji="1" sz="2010">
                  <a:solidFill>
                    <a:schemeClr val="tx1"/>
                  </a:solidFill>
                  <a:latin typeface="+mn-lt"/>
                  <a:ea typeface="+mn-ea"/>
                </a:defRPr>
              </a:lvl8pPr>
              <a:lvl9pPr marL="3808730" indent="-229235" algn="l" defTabSz="913765" rtl="0" eaLnBrk="1" fontAlgn="base" hangingPunct="1">
                <a:spcBef>
                  <a:spcPct val="20000"/>
                </a:spcBef>
                <a:spcAft>
                  <a:spcPct val="0"/>
                </a:spcAft>
                <a:buChar char="»"/>
                <a:defRPr kumimoji="1" sz="2010">
                  <a:solidFill>
                    <a:schemeClr val="tx1"/>
                  </a:solidFill>
                  <a:latin typeface="+mn-lt"/>
                  <a:ea typeface="+mn-ea"/>
                </a:defRPr>
              </a:lvl9pPr>
            </a:lstStyle>
            <a:p>
              <a:pPr marL="0" marR="0" lvl="0" indent="0" algn="l" defTabSz="684833" rtl="0" eaLnBrk="0" fontAlgn="base" latinLnBrk="0" hangingPunct="0">
                <a:lnSpc>
                  <a:spcPct val="100000"/>
                </a:lnSpc>
                <a:spcBef>
                  <a:spcPct val="20000"/>
                </a:spcBef>
                <a:spcAft>
                  <a:spcPct val="0"/>
                </a:spcAft>
                <a:buClrTx/>
                <a:buSzTx/>
                <a:buFontTx/>
                <a:buNone/>
                <a:tabLst/>
                <a:defRPr/>
              </a:pPr>
              <a:r>
                <a:rPr kumimoji="1"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新高考带来的校内新常态</a:t>
              </a:r>
            </a:p>
          </p:txBody>
        </p:sp>
        <p:sp>
          <p:nvSpPr>
            <p:cNvPr id="22" name="内容占位符 1"/>
            <p:cNvSpPr txBox="1">
              <a:spLocks/>
            </p:cNvSpPr>
            <p:nvPr/>
          </p:nvSpPr>
          <p:spPr bwMode="auto">
            <a:xfrm>
              <a:off x="4960274" y="1288407"/>
              <a:ext cx="2668778" cy="30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3714" tIns="26858" rIns="53714" bIns="26858" numCol="1" anchor="t" anchorCtr="0" compatLnSpc="1"/>
            <a:lstStyle>
              <a:lvl1pPr marL="342265" indent="-342265" algn="l" defTabSz="913130" rtl="0" eaLnBrk="0" fontAlgn="base" hangingPunct="0">
                <a:spcBef>
                  <a:spcPct val="20000"/>
                </a:spcBef>
                <a:spcAft>
                  <a:spcPct val="0"/>
                </a:spcAft>
                <a:buChar char="•"/>
                <a:defRPr kumimoji="1" sz="2680">
                  <a:solidFill>
                    <a:schemeClr val="tx1"/>
                  </a:solidFill>
                  <a:latin typeface="+mn-lt"/>
                  <a:ea typeface="+mn-ea"/>
                  <a:cs typeface="+mn-cs"/>
                </a:defRPr>
              </a:lvl1pPr>
              <a:lvl2pPr marL="741680" indent="-284480" algn="l" defTabSz="913130" rtl="0" eaLnBrk="0" fontAlgn="base" hangingPunct="0">
                <a:spcBef>
                  <a:spcPct val="20000"/>
                </a:spcBef>
                <a:spcAft>
                  <a:spcPct val="0"/>
                </a:spcAft>
                <a:buChar char="–"/>
                <a:defRPr kumimoji="1" sz="2490">
                  <a:solidFill>
                    <a:schemeClr val="tx1"/>
                  </a:solidFill>
                  <a:latin typeface="+mn-lt"/>
                  <a:ea typeface="+mn-ea"/>
                </a:defRPr>
              </a:lvl2pPr>
              <a:lvl3pPr marL="1141730" indent="-226695" algn="l" defTabSz="913130" rtl="0" eaLnBrk="0" fontAlgn="base" hangingPunct="0">
                <a:spcBef>
                  <a:spcPct val="20000"/>
                </a:spcBef>
                <a:spcAft>
                  <a:spcPct val="0"/>
                </a:spcAft>
                <a:buChar char="•"/>
                <a:defRPr kumimoji="1" sz="2300">
                  <a:solidFill>
                    <a:schemeClr val="tx1"/>
                  </a:solidFill>
                  <a:latin typeface="+mn-lt"/>
                  <a:ea typeface="+mn-ea"/>
                </a:defRPr>
              </a:lvl3pPr>
              <a:lvl4pPr marL="1598930" indent="-227965" algn="l" defTabSz="913130" rtl="0" eaLnBrk="0" fontAlgn="base" hangingPunct="0">
                <a:spcBef>
                  <a:spcPct val="20000"/>
                </a:spcBef>
                <a:spcAft>
                  <a:spcPct val="0"/>
                </a:spcAft>
                <a:buChar char="–"/>
                <a:defRPr kumimoji="1" sz="2010">
                  <a:solidFill>
                    <a:schemeClr val="tx1"/>
                  </a:solidFill>
                  <a:latin typeface="+mn-lt"/>
                  <a:ea typeface="+mn-ea"/>
                </a:defRPr>
              </a:lvl4pPr>
              <a:lvl5pPr marL="2056765" indent="-227965" algn="l" defTabSz="913130" rtl="0" eaLnBrk="0" fontAlgn="base" hangingPunct="0">
                <a:spcBef>
                  <a:spcPct val="20000"/>
                </a:spcBef>
                <a:spcAft>
                  <a:spcPct val="0"/>
                </a:spcAft>
                <a:buChar char="»"/>
                <a:defRPr kumimoji="1" sz="2010">
                  <a:solidFill>
                    <a:schemeClr val="tx1"/>
                  </a:solidFill>
                  <a:latin typeface="+mn-lt"/>
                  <a:ea typeface="+mn-ea"/>
                </a:defRPr>
              </a:lvl5pPr>
              <a:lvl6pPr marL="2495550" indent="-229235" algn="l" defTabSz="913765" rtl="0" eaLnBrk="1" fontAlgn="base" hangingPunct="1">
                <a:spcBef>
                  <a:spcPct val="20000"/>
                </a:spcBef>
                <a:spcAft>
                  <a:spcPct val="0"/>
                </a:spcAft>
                <a:buChar char="»"/>
                <a:defRPr kumimoji="1" sz="2010">
                  <a:solidFill>
                    <a:schemeClr val="tx1"/>
                  </a:solidFill>
                  <a:latin typeface="+mn-lt"/>
                  <a:ea typeface="+mn-ea"/>
                </a:defRPr>
              </a:lvl6pPr>
              <a:lvl7pPr marL="2933065" indent="-229235" algn="l" defTabSz="913765" rtl="0" eaLnBrk="1" fontAlgn="base" hangingPunct="1">
                <a:spcBef>
                  <a:spcPct val="20000"/>
                </a:spcBef>
                <a:spcAft>
                  <a:spcPct val="0"/>
                </a:spcAft>
                <a:buChar char="»"/>
                <a:defRPr kumimoji="1" sz="2010">
                  <a:solidFill>
                    <a:schemeClr val="tx1"/>
                  </a:solidFill>
                  <a:latin typeface="+mn-lt"/>
                  <a:ea typeface="+mn-ea"/>
                </a:defRPr>
              </a:lvl7pPr>
              <a:lvl8pPr marL="3371215" indent="-229235" algn="l" defTabSz="913765" rtl="0" eaLnBrk="1" fontAlgn="base" hangingPunct="1">
                <a:spcBef>
                  <a:spcPct val="20000"/>
                </a:spcBef>
                <a:spcAft>
                  <a:spcPct val="0"/>
                </a:spcAft>
                <a:buChar char="»"/>
                <a:defRPr kumimoji="1" sz="2010">
                  <a:solidFill>
                    <a:schemeClr val="tx1"/>
                  </a:solidFill>
                  <a:latin typeface="+mn-lt"/>
                  <a:ea typeface="+mn-ea"/>
                </a:defRPr>
              </a:lvl8pPr>
              <a:lvl9pPr marL="3808730" indent="-229235" algn="l" defTabSz="913765" rtl="0" eaLnBrk="1" fontAlgn="base" hangingPunct="1">
                <a:spcBef>
                  <a:spcPct val="20000"/>
                </a:spcBef>
                <a:spcAft>
                  <a:spcPct val="0"/>
                </a:spcAft>
                <a:buChar char="»"/>
                <a:defRPr kumimoji="1" sz="2010">
                  <a:solidFill>
                    <a:schemeClr val="tx1"/>
                  </a:solidFill>
                  <a:latin typeface="+mn-lt"/>
                  <a:ea typeface="+mn-ea"/>
                </a:defRPr>
              </a:lvl9pPr>
            </a:lstStyle>
            <a:p>
              <a:pPr marL="0" marR="0" lvl="0" indent="0" algn="l" defTabSz="684833" rtl="0" eaLnBrk="0" fontAlgn="base" latinLnBrk="0" hangingPunct="0">
                <a:lnSpc>
                  <a:spcPct val="100000"/>
                </a:lnSpc>
                <a:spcBef>
                  <a:spcPct val="20000"/>
                </a:spcBef>
                <a:spcAft>
                  <a:spcPct val="0"/>
                </a:spcAft>
                <a:buClrTx/>
                <a:buSzTx/>
                <a:buFontTx/>
                <a:buNone/>
                <a:tabLst/>
                <a:defRPr/>
              </a:pPr>
              <a:r>
                <a:rPr kumimoji="1"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新常态带来的校内变化与挑战</a:t>
              </a:r>
            </a:p>
          </p:txBody>
        </p:sp>
        <p:sp>
          <p:nvSpPr>
            <p:cNvPr id="23" name="KSO_Shape"/>
            <p:cNvSpPr/>
            <p:nvPr/>
          </p:nvSpPr>
          <p:spPr>
            <a:xfrm>
              <a:off x="2559167" y="2240349"/>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4" name="KSO_Shape"/>
            <p:cNvSpPr/>
            <p:nvPr/>
          </p:nvSpPr>
          <p:spPr>
            <a:xfrm>
              <a:off x="2563473" y="3002719"/>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6" name="KSO_Shape"/>
            <p:cNvSpPr/>
            <p:nvPr/>
          </p:nvSpPr>
          <p:spPr>
            <a:xfrm>
              <a:off x="2556857" y="3675626"/>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7" name="KSO_Shape"/>
            <p:cNvSpPr/>
            <p:nvPr/>
          </p:nvSpPr>
          <p:spPr>
            <a:xfrm>
              <a:off x="4195171" y="2242897"/>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8" name="KSO_Shape"/>
            <p:cNvSpPr/>
            <p:nvPr/>
          </p:nvSpPr>
          <p:spPr>
            <a:xfrm>
              <a:off x="4199476" y="3005266"/>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9" name="KSO_Shape"/>
            <p:cNvSpPr/>
            <p:nvPr/>
          </p:nvSpPr>
          <p:spPr>
            <a:xfrm>
              <a:off x="4192860" y="3678173"/>
              <a:ext cx="241868" cy="185150"/>
            </a:xfrm>
            <a:custGeom>
              <a:avLst/>
              <a:gdLst>
                <a:gd name="connsiteX0" fmla="*/ 277525 w 494328"/>
                <a:gd name="connsiteY0" fmla="*/ 292250 h 324036"/>
                <a:gd name="connsiteX1" fmla="*/ 309311 w 494328"/>
                <a:gd name="connsiteY1" fmla="*/ 292250 h 324036"/>
                <a:gd name="connsiteX2" fmla="*/ 309311 w 494328"/>
                <a:gd name="connsiteY2" fmla="*/ 324036 h 324036"/>
                <a:gd name="connsiteX3" fmla="*/ 277525 w 494328"/>
                <a:gd name="connsiteY3" fmla="*/ 324036 h 324036"/>
                <a:gd name="connsiteX4" fmla="*/ 323779 w 494328"/>
                <a:gd name="connsiteY4" fmla="*/ 243541 h 324036"/>
                <a:gd name="connsiteX5" fmla="*/ 355565 w 494328"/>
                <a:gd name="connsiteY5" fmla="*/ 243541 h 324036"/>
                <a:gd name="connsiteX6" fmla="*/ 355565 w 494328"/>
                <a:gd name="connsiteY6" fmla="*/ 275328 h 324036"/>
                <a:gd name="connsiteX7" fmla="*/ 323779 w 494328"/>
                <a:gd name="connsiteY7" fmla="*/ 275328 h 324036"/>
                <a:gd name="connsiteX8" fmla="*/ 277525 w 494328"/>
                <a:gd name="connsiteY8" fmla="*/ 243541 h 324036"/>
                <a:gd name="connsiteX9" fmla="*/ 309311 w 494328"/>
                <a:gd name="connsiteY9" fmla="*/ 243541 h 324036"/>
                <a:gd name="connsiteX10" fmla="*/ 309311 w 494328"/>
                <a:gd name="connsiteY10" fmla="*/ 275328 h 324036"/>
                <a:gd name="connsiteX11" fmla="*/ 277525 w 494328"/>
                <a:gd name="connsiteY11" fmla="*/ 275328 h 324036"/>
                <a:gd name="connsiteX12" fmla="*/ 370033 w 494328"/>
                <a:gd name="connsiteY12" fmla="*/ 194833 h 324036"/>
                <a:gd name="connsiteX13" fmla="*/ 401820 w 494328"/>
                <a:gd name="connsiteY13" fmla="*/ 194833 h 324036"/>
                <a:gd name="connsiteX14" fmla="*/ 401820 w 494328"/>
                <a:gd name="connsiteY14" fmla="*/ 226620 h 324036"/>
                <a:gd name="connsiteX15" fmla="*/ 370033 w 494328"/>
                <a:gd name="connsiteY15" fmla="*/ 226620 h 324036"/>
                <a:gd name="connsiteX16" fmla="*/ 323779 w 494328"/>
                <a:gd name="connsiteY16" fmla="*/ 194833 h 324036"/>
                <a:gd name="connsiteX17" fmla="*/ 355565 w 494328"/>
                <a:gd name="connsiteY17" fmla="*/ 194833 h 324036"/>
                <a:gd name="connsiteX18" fmla="*/ 355565 w 494328"/>
                <a:gd name="connsiteY18" fmla="*/ 226620 h 324036"/>
                <a:gd name="connsiteX19" fmla="*/ 323779 w 494328"/>
                <a:gd name="connsiteY19" fmla="*/ 226620 h 324036"/>
                <a:gd name="connsiteX20" fmla="*/ 277525 w 494328"/>
                <a:gd name="connsiteY20" fmla="*/ 194833 h 324036"/>
                <a:gd name="connsiteX21" fmla="*/ 309311 w 494328"/>
                <a:gd name="connsiteY21" fmla="*/ 194833 h 324036"/>
                <a:gd name="connsiteX22" fmla="*/ 309311 w 494328"/>
                <a:gd name="connsiteY22" fmla="*/ 226620 h 324036"/>
                <a:gd name="connsiteX23" fmla="*/ 277525 w 494328"/>
                <a:gd name="connsiteY23" fmla="*/ 226620 h 324036"/>
                <a:gd name="connsiteX24" fmla="*/ 231271 w 494328"/>
                <a:gd name="connsiteY24" fmla="*/ 194833 h 324036"/>
                <a:gd name="connsiteX25" fmla="*/ 263057 w 494328"/>
                <a:gd name="connsiteY25" fmla="*/ 194833 h 324036"/>
                <a:gd name="connsiteX26" fmla="*/ 263057 w 494328"/>
                <a:gd name="connsiteY26" fmla="*/ 226620 h 324036"/>
                <a:gd name="connsiteX27" fmla="*/ 231271 w 494328"/>
                <a:gd name="connsiteY27" fmla="*/ 226620 h 324036"/>
                <a:gd name="connsiteX28" fmla="*/ 185016 w 494328"/>
                <a:gd name="connsiteY28" fmla="*/ 194833 h 324036"/>
                <a:gd name="connsiteX29" fmla="*/ 216803 w 494328"/>
                <a:gd name="connsiteY29" fmla="*/ 194833 h 324036"/>
                <a:gd name="connsiteX30" fmla="*/ 216803 w 494328"/>
                <a:gd name="connsiteY30" fmla="*/ 226620 h 324036"/>
                <a:gd name="connsiteX31" fmla="*/ 185016 w 494328"/>
                <a:gd name="connsiteY31" fmla="*/ 226620 h 324036"/>
                <a:gd name="connsiteX32" fmla="*/ 138762 w 494328"/>
                <a:gd name="connsiteY32" fmla="*/ 194833 h 324036"/>
                <a:gd name="connsiteX33" fmla="*/ 170549 w 494328"/>
                <a:gd name="connsiteY33" fmla="*/ 194833 h 324036"/>
                <a:gd name="connsiteX34" fmla="*/ 170549 w 494328"/>
                <a:gd name="connsiteY34" fmla="*/ 226620 h 324036"/>
                <a:gd name="connsiteX35" fmla="*/ 138762 w 494328"/>
                <a:gd name="connsiteY35" fmla="*/ 226620 h 324036"/>
                <a:gd name="connsiteX36" fmla="*/ 92508 w 494328"/>
                <a:gd name="connsiteY36" fmla="*/ 194833 h 324036"/>
                <a:gd name="connsiteX37" fmla="*/ 124294 w 494328"/>
                <a:gd name="connsiteY37" fmla="*/ 194833 h 324036"/>
                <a:gd name="connsiteX38" fmla="*/ 124294 w 494328"/>
                <a:gd name="connsiteY38" fmla="*/ 226620 h 324036"/>
                <a:gd name="connsiteX39" fmla="*/ 92508 w 494328"/>
                <a:gd name="connsiteY39" fmla="*/ 226620 h 324036"/>
                <a:gd name="connsiteX40" fmla="*/ 46254 w 494328"/>
                <a:gd name="connsiteY40" fmla="*/ 194833 h 324036"/>
                <a:gd name="connsiteX41" fmla="*/ 78040 w 494328"/>
                <a:gd name="connsiteY41" fmla="*/ 194833 h 324036"/>
                <a:gd name="connsiteX42" fmla="*/ 78040 w 494328"/>
                <a:gd name="connsiteY42" fmla="*/ 226620 h 324036"/>
                <a:gd name="connsiteX43" fmla="*/ 46254 w 494328"/>
                <a:gd name="connsiteY43" fmla="*/ 226620 h 324036"/>
                <a:gd name="connsiteX44" fmla="*/ 0 w 494328"/>
                <a:gd name="connsiteY44" fmla="*/ 194833 h 324036"/>
                <a:gd name="connsiteX45" fmla="*/ 31787 w 494328"/>
                <a:gd name="connsiteY45" fmla="*/ 194833 h 324036"/>
                <a:gd name="connsiteX46" fmla="*/ 31787 w 494328"/>
                <a:gd name="connsiteY46" fmla="*/ 226620 h 324036"/>
                <a:gd name="connsiteX47" fmla="*/ 0 w 494328"/>
                <a:gd name="connsiteY47" fmla="*/ 226620 h 324036"/>
                <a:gd name="connsiteX48" fmla="*/ 416287 w 494328"/>
                <a:gd name="connsiteY48" fmla="*/ 170479 h 324036"/>
                <a:gd name="connsiteX49" fmla="*/ 448074 w 494328"/>
                <a:gd name="connsiteY49" fmla="*/ 170479 h 324036"/>
                <a:gd name="connsiteX50" fmla="*/ 448074 w 494328"/>
                <a:gd name="connsiteY50" fmla="*/ 202266 h 324036"/>
                <a:gd name="connsiteX51" fmla="*/ 416287 w 494328"/>
                <a:gd name="connsiteY51" fmla="*/ 202266 h 324036"/>
                <a:gd name="connsiteX52" fmla="*/ 462542 w 494328"/>
                <a:gd name="connsiteY52" fmla="*/ 146125 h 324036"/>
                <a:gd name="connsiteX53" fmla="*/ 494328 w 494328"/>
                <a:gd name="connsiteY53" fmla="*/ 146125 h 324036"/>
                <a:gd name="connsiteX54" fmla="*/ 494328 w 494328"/>
                <a:gd name="connsiteY54" fmla="*/ 177911 h 324036"/>
                <a:gd name="connsiteX55" fmla="*/ 462542 w 494328"/>
                <a:gd name="connsiteY55" fmla="*/ 177911 h 324036"/>
                <a:gd name="connsiteX56" fmla="*/ 370033 w 494328"/>
                <a:gd name="connsiteY56" fmla="*/ 146125 h 324036"/>
                <a:gd name="connsiteX57" fmla="*/ 401820 w 494328"/>
                <a:gd name="connsiteY57" fmla="*/ 146125 h 324036"/>
                <a:gd name="connsiteX58" fmla="*/ 401820 w 494328"/>
                <a:gd name="connsiteY58" fmla="*/ 177911 h 324036"/>
                <a:gd name="connsiteX59" fmla="*/ 370033 w 494328"/>
                <a:gd name="connsiteY59" fmla="*/ 177911 h 324036"/>
                <a:gd name="connsiteX60" fmla="*/ 323779 w 494328"/>
                <a:gd name="connsiteY60" fmla="*/ 146125 h 324036"/>
                <a:gd name="connsiteX61" fmla="*/ 355565 w 494328"/>
                <a:gd name="connsiteY61" fmla="*/ 146125 h 324036"/>
                <a:gd name="connsiteX62" fmla="*/ 355565 w 494328"/>
                <a:gd name="connsiteY62" fmla="*/ 177911 h 324036"/>
                <a:gd name="connsiteX63" fmla="*/ 323779 w 494328"/>
                <a:gd name="connsiteY63" fmla="*/ 177911 h 324036"/>
                <a:gd name="connsiteX64" fmla="*/ 277525 w 494328"/>
                <a:gd name="connsiteY64" fmla="*/ 146125 h 324036"/>
                <a:gd name="connsiteX65" fmla="*/ 309311 w 494328"/>
                <a:gd name="connsiteY65" fmla="*/ 146125 h 324036"/>
                <a:gd name="connsiteX66" fmla="*/ 309311 w 494328"/>
                <a:gd name="connsiteY66" fmla="*/ 177911 h 324036"/>
                <a:gd name="connsiteX67" fmla="*/ 277525 w 494328"/>
                <a:gd name="connsiteY67" fmla="*/ 177911 h 324036"/>
                <a:gd name="connsiteX68" fmla="*/ 231271 w 494328"/>
                <a:gd name="connsiteY68" fmla="*/ 146125 h 324036"/>
                <a:gd name="connsiteX69" fmla="*/ 263057 w 494328"/>
                <a:gd name="connsiteY69" fmla="*/ 146125 h 324036"/>
                <a:gd name="connsiteX70" fmla="*/ 263057 w 494328"/>
                <a:gd name="connsiteY70" fmla="*/ 177911 h 324036"/>
                <a:gd name="connsiteX71" fmla="*/ 231271 w 494328"/>
                <a:gd name="connsiteY71" fmla="*/ 177911 h 324036"/>
                <a:gd name="connsiteX72" fmla="*/ 185016 w 494328"/>
                <a:gd name="connsiteY72" fmla="*/ 146125 h 324036"/>
                <a:gd name="connsiteX73" fmla="*/ 216803 w 494328"/>
                <a:gd name="connsiteY73" fmla="*/ 146125 h 324036"/>
                <a:gd name="connsiteX74" fmla="*/ 216803 w 494328"/>
                <a:gd name="connsiteY74" fmla="*/ 177911 h 324036"/>
                <a:gd name="connsiteX75" fmla="*/ 185016 w 494328"/>
                <a:gd name="connsiteY75" fmla="*/ 177911 h 324036"/>
                <a:gd name="connsiteX76" fmla="*/ 138762 w 494328"/>
                <a:gd name="connsiteY76" fmla="*/ 146125 h 324036"/>
                <a:gd name="connsiteX77" fmla="*/ 170549 w 494328"/>
                <a:gd name="connsiteY77" fmla="*/ 146125 h 324036"/>
                <a:gd name="connsiteX78" fmla="*/ 170549 w 494328"/>
                <a:gd name="connsiteY78" fmla="*/ 177911 h 324036"/>
                <a:gd name="connsiteX79" fmla="*/ 138762 w 494328"/>
                <a:gd name="connsiteY79" fmla="*/ 177911 h 324036"/>
                <a:gd name="connsiteX80" fmla="*/ 92508 w 494328"/>
                <a:gd name="connsiteY80" fmla="*/ 146125 h 324036"/>
                <a:gd name="connsiteX81" fmla="*/ 124294 w 494328"/>
                <a:gd name="connsiteY81" fmla="*/ 146125 h 324036"/>
                <a:gd name="connsiteX82" fmla="*/ 124294 w 494328"/>
                <a:gd name="connsiteY82" fmla="*/ 177911 h 324036"/>
                <a:gd name="connsiteX83" fmla="*/ 92508 w 494328"/>
                <a:gd name="connsiteY83" fmla="*/ 177911 h 324036"/>
                <a:gd name="connsiteX84" fmla="*/ 46254 w 494328"/>
                <a:gd name="connsiteY84" fmla="*/ 146125 h 324036"/>
                <a:gd name="connsiteX85" fmla="*/ 78040 w 494328"/>
                <a:gd name="connsiteY85" fmla="*/ 146125 h 324036"/>
                <a:gd name="connsiteX86" fmla="*/ 78040 w 494328"/>
                <a:gd name="connsiteY86" fmla="*/ 177911 h 324036"/>
                <a:gd name="connsiteX87" fmla="*/ 46254 w 494328"/>
                <a:gd name="connsiteY87" fmla="*/ 177911 h 324036"/>
                <a:gd name="connsiteX88" fmla="*/ 0 w 494328"/>
                <a:gd name="connsiteY88" fmla="*/ 146125 h 324036"/>
                <a:gd name="connsiteX89" fmla="*/ 31787 w 494328"/>
                <a:gd name="connsiteY89" fmla="*/ 146125 h 324036"/>
                <a:gd name="connsiteX90" fmla="*/ 31787 w 494328"/>
                <a:gd name="connsiteY90" fmla="*/ 177911 h 324036"/>
                <a:gd name="connsiteX91" fmla="*/ 0 w 494328"/>
                <a:gd name="connsiteY91" fmla="*/ 177911 h 324036"/>
                <a:gd name="connsiteX92" fmla="*/ 416287 w 494328"/>
                <a:gd name="connsiteY92" fmla="*/ 121771 h 324036"/>
                <a:gd name="connsiteX93" fmla="*/ 448074 w 494328"/>
                <a:gd name="connsiteY93" fmla="*/ 121771 h 324036"/>
                <a:gd name="connsiteX94" fmla="*/ 448074 w 494328"/>
                <a:gd name="connsiteY94" fmla="*/ 153557 h 324036"/>
                <a:gd name="connsiteX95" fmla="*/ 416287 w 494328"/>
                <a:gd name="connsiteY95" fmla="*/ 153557 h 324036"/>
                <a:gd name="connsiteX96" fmla="*/ 370033 w 494328"/>
                <a:gd name="connsiteY96" fmla="*/ 97417 h 324036"/>
                <a:gd name="connsiteX97" fmla="*/ 401820 w 494328"/>
                <a:gd name="connsiteY97" fmla="*/ 97417 h 324036"/>
                <a:gd name="connsiteX98" fmla="*/ 401820 w 494328"/>
                <a:gd name="connsiteY98" fmla="*/ 129203 h 324036"/>
                <a:gd name="connsiteX99" fmla="*/ 370033 w 494328"/>
                <a:gd name="connsiteY99" fmla="*/ 129203 h 324036"/>
                <a:gd name="connsiteX100" fmla="*/ 323779 w 494328"/>
                <a:gd name="connsiteY100" fmla="*/ 97417 h 324036"/>
                <a:gd name="connsiteX101" fmla="*/ 355565 w 494328"/>
                <a:gd name="connsiteY101" fmla="*/ 97417 h 324036"/>
                <a:gd name="connsiteX102" fmla="*/ 355565 w 494328"/>
                <a:gd name="connsiteY102" fmla="*/ 129203 h 324036"/>
                <a:gd name="connsiteX103" fmla="*/ 323779 w 494328"/>
                <a:gd name="connsiteY103" fmla="*/ 129203 h 324036"/>
                <a:gd name="connsiteX104" fmla="*/ 277525 w 494328"/>
                <a:gd name="connsiteY104" fmla="*/ 97417 h 324036"/>
                <a:gd name="connsiteX105" fmla="*/ 309311 w 494328"/>
                <a:gd name="connsiteY105" fmla="*/ 97417 h 324036"/>
                <a:gd name="connsiteX106" fmla="*/ 309311 w 494328"/>
                <a:gd name="connsiteY106" fmla="*/ 129203 h 324036"/>
                <a:gd name="connsiteX107" fmla="*/ 277525 w 494328"/>
                <a:gd name="connsiteY107" fmla="*/ 129203 h 324036"/>
                <a:gd name="connsiteX108" fmla="*/ 231271 w 494328"/>
                <a:gd name="connsiteY108" fmla="*/ 97417 h 324036"/>
                <a:gd name="connsiteX109" fmla="*/ 263057 w 494328"/>
                <a:gd name="connsiteY109" fmla="*/ 97417 h 324036"/>
                <a:gd name="connsiteX110" fmla="*/ 263057 w 494328"/>
                <a:gd name="connsiteY110" fmla="*/ 129203 h 324036"/>
                <a:gd name="connsiteX111" fmla="*/ 231271 w 494328"/>
                <a:gd name="connsiteY111" fmla="*/ 129203 h 324036"/>
                <a:gd name="connsiteX112" fmla="*/ 185016 w 494328"/>
                <a:gd name="connsiteY112" fmla="*/ 97417 h 324036"/>
                <a:gd name="connsiteX113" fmla="*/ 216803 w 494328"/>
                <a:gd name="connsiteY113" fmla="*/ 97417 h 324036"/>
                <a:gd name="connsiteX114" fmla="*/ 216803 w 494328"/>
                <a:gd name="connsiteY114" fmla="*/ 129203 h 324036"/>
                <a:gd name="connsiteX115" fmla="*/ 185016 w 494328"/>
                <a:gd name="connsiteY115" fmla="*/ 129203 h 324036"/>
                <a:gd name="connsiteX116" fmla="*/ 138762 w 494328"/>
                <a:gd name="connsiteY116" fmla="*/ 97417 h 324036"/>
                <a:gd name="connsiteX117" fmla="*/ 170549 w 494328"/>
                <a:gd name="connsiteY117" fmla="*/ 97417 h 324036"/>
                <a:gd name="connsiteX118" fmla="*/ 170549 w 494328"/>
                <a:gd name="connsiteY118" fmla="*/ 129203 h 324036"/>
                <a:gd name="connsiteX119" fmla="*/ 138762 w 494328"/>
                <a:gd name="connsiteY119" fmla="*/ 129203 h 324036"/>
                <a:gd name="connsiteX120" fmla="*/ 92508 w 494328"/>
                <a:gd name="connsiteY120" fmla="*/ 97417 h 324036"/>
                <a:gd name="connsiteX121" fmla="*/ 124294 w 494328"/>
                <a:gd name="connsiteY121" fmla="*/ 97417 h 324036"/>
                <a:gd name="connsiteX122" fmla="*/ 124294 w 494328"/>
                <a:gd name="connsiteY122" fmla="*/ 129203 h 324036"/>
                <a:gd name="connsiteX123" fmla="*/ 92508 w 494328"/>
                <a:gd name="connsiteY123" fmla="*/ 129203 h 324036"/>
                <a:gd name="connsiteX124" fmla="*/ 46254 w 494328"/>
                <a:gd name="connsiteY124" fmla="*/ 97417 h 324036"/>
                <a:gd name="connsiteX125" fmla="*/ 78040 w 494328"/>
                <a:gd name="connsiteY125" fmla="*/ 97417 h 324036"/>
                <a:gd name="connsiteX126" fmla="*/ 78040 w 494328"/>
                <a:gd name="connsiteY126" fmla="*/ 129203 h 324036"/>
                <a:gd name="connsiteX127" fmla="*/ 46254 w 494328"/>
                <a:gd name="connsiteY127" fmla="*/ 129203 h 324036"/>
                <a:gd name="connsiteX128" fmla="*/ 0 w 494328"/>
                <a:gd name="connsiteY128" fmla="*/ 97417 h 324036"/>
                <a:gd name="connsiteX129" fmla="*/ 31787 w 494328"/>
                <a:gd name="connsiteY129" fmla="*/ 97417 h 324036"/>
                <a:gd name="connsiteX130" fmla="*/ 31787 w 494328"/>
                <a:gd name="connsiteY130" fmla="*/ 129203 h 324036"/>
                <a:gd name="connsiteX131" fmla="*/ 0 w 494328"/>
                <a:gd name="connsiteY131" fmla="*/ 129203 h 324036"/>
                <a:gd name="connsiteX132" fmla="*/ 323779 w 494328"/>
                <a:gd name="connsiteY132" fmla="*/ 48708 h 324036"/>
                <a:gd name="connsiteX133" fmla="*/ 355565 w 494328"/>
                <a:gd name="connsiteY133" fmla="*/ 48708 h 324036"/>
                <a:gd name="connsiteX134" fmla="*/ 355565 w 494328"/>
                <a:gd name="connsiteY134" fmla="*/ 80495 h 324036"/>
                <a:gd name="connsiteX135" fmla="*/ 323779 w 494328"/>
                <a:gd name="connsiteY135" fmla="*/ 80495 h 324036"/>
                <a:gd name="connsiteX136" fmla="*/ 277525 w 494328"/>
                <a:gd name="connsiteY136" fmla="*/ 48708 h 324036"/>
                <a:gd name="connsiteX137" fmla="*/ 309311 w 494328"/>
                <a:gd name="connsiteY137" fmla="*/ 48708 h 324036"/>
                <a:gd name="connsiteX138" fmla="*/ 309311 w 494328"/>
                <a:gd name="connsiteY138" fmla="*/ 80495 h 324036"/>
                <a:gd name="connsiteX139" fmla="*/ 277525 w 494328"/>
                <a:gd name="connsiteY139" fmla="*/ 80495 h 324036"/>
                <a:gd name="connsiteX140" fmla="*/ 277525 w 494328"/>
                <a:gd name="connsiteY140" fmla="*/ 0 h 324036"/>
                <a:gd name="connsiteX141" fmla="*/ 309311 w 494328"/>
                <a:gd name="connsiteY141" fmla="*/ 0 h 324036"/>
                <a:gd name="connsiteX142" fmla="*/ 309311 w 494328"/>
                <a:gd name="connsiteY142" fmla="*/ 31787 h 324036"/>
                <a:gd name="connsiteX143" fmla="*/ 277525 w 494328"/>
                <a:gd name="connsiteY143" fmla="*/ 31787 h 32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94328" h="324036">
                  <a:moveTo>
                    <a:pt x="277525" y="292250"/>
                  </a:moveTo>
                  <a:lnTo>
                    <a:pt x="309311" y="292250"/>
                  </a:lnTo>
                  <a:lnTo>
                    <a:pt x="309311" y="324036"/>
                  </a:lnTo>
                  <a:lnTo>
                    <a:pt x="277525" y="324036"/>
                  </a:lnTo>
                  <a:close/>
                  <a:moveTo>
                    <a:pt x="323779" y="243541"/>
                  </a:moveTo>
                  <a:lnTo>
                    <a:pt x="355565" y="243541"/>
                  </a:lnTo>
                  <a:lnTo>
                    <a:pt x="355565" y="275328"/>
                  </a:lnTo>
                  <a:lnTo>
                    <a:pt x="323779" y="275328"/>
                  </a:lnTo>
                  <a:close/>
                  <a:moveTo>
                    <a:pt x="277525" y="243541"/>
                  </a:moveTo>
                  <a:lnTo>
                    <a:pt x="309311" y="243541"/>
                  </a:lnTo>
                  <a:lnTo>
                    <a:pt x="309311" y="275328"/>
                  </a:lnTo>
                  <a:lnTo>
                    <a:pt x="277525" y="275328"/>
                  </a:lnTo>
                  <a:close/>
                  <a:moveTo>
                    <a:pt x="370033" y="194833"/>
                  </a:moveTo>
                  <a:lnTo>
                    <a:pt x="401820" y="194833"/>
                  </a:lnTo>
                  <a:lnTo>
                    <a:pt x="401820" y="226620"/>
                  </a:lnTo>
                  <a:lnTo>
                    <a:pt x="370033" y="226620"/>
                  </a:lnTo>
                  <a:close/>
                  <a:moveTo>
                    <a:pt x="323779" y="194833"/>
                  </a:moveTo>
                  <a:lnTo>
                    <a:pt x="355565" y="194833"/>
                  </a:lnTo>
                  <a:lnTo>
                    <a:pt x="355565" y="226620"/>
                  </a:lnTo>
                  <a:lnTo>
                    <a:pt x="323779" y="226620"/>
                  </a:lnTo>
                  <a:close/>
                  <a:moveTo>
                    <a:pt x="277525" y="194833"/>
                  </a:moveTo>
                  <a:lnTo>
                    <a:pt x="309311" y="194833"/>
                  </a:lnTo>
                  <a:lnTo>
                    <a:pt x="309311" y="226620"/>
                  </a:lnTo>
                  <a:lnTo>
                    <a:pt x="277525" y="226620"/>
                  </a:lnTo>
                  <a:close/>
                  <a:moveTo>
                    <a:pt x="231271" y="194833"/>
                  </a:moveTo>
                  <a:lnTo>
                    <a:pt x="263057" y="194833"/>
                  </a:lnTo>
                  <a:lnTo>
                    <a:pt x="263057" y="226620"/>
                  </a:lnTo>
                  <a:lnTo>
                    <a:pt x="231271" y="226620"/>
                  </a:lnTo>
                  <a:close/>
                  <a:moveTo>
                    <a:pt x="185016" y="194833"/>
                  </a:moveTo>
                  <a:lnTo>
                    <a:pt x="216803" y="194833"/>
                  </a:lnTo>
                  <a:lnTo>
                    <a:pt x="216803" y="226620"/>
                  </a:lnTo>
                  <a:lnTo>
                    <a:pt x="185016" y="226620"/>
                  </a:lnTo>
                  <a:close/>
                  <a:moveTo>
                    <a:pt x="138762" y="194833"/>
                  </a:moveTo>
                  <a:lnTo>
                    <a:pt x="170549" y="194833"/>
                  </a:lnTo>
                  <a:lnTo>
                    <a:pt x="170549" y="226620"/>
                  </a:lnTo>
                  <a:lnTo>
                    <a:pt x="138762" y="226620"/>
                  </a:lnTo>
                  <a:close/>
                  <a:moveTo>
                    <a:pt x="92508" y="194833"/>
                  </a:moveTo>
                  <a:lnTo>
                    <a:pt x="124294" y="194833"/>
                  </a:lnTo>
                  <a:lnTo>
                    <a:pt x="124294" y="226620"/>
                  </a:lnTo>
                  <a:lnTo>
                    <a:pt x="92508" y="226620"/>
                  </a:lnTo>
                  <a:close/>
                  <a:moveTo>
                    <a:pt x="46254" y="194833"/>
                  </a:moveTo>
                  <a:lnTo>
                    <a:pt x="78040" y="194833"/>
                  </a:lnTo>
                  <a:lnTo>
                    <a:pt x="78040" y="226620"/>
                  </a:lnTo>
                  <a:lnTo>
                    <a:pt x="46254" y="226620"/>
                  </a:lnTo>
                  <a:close/>
                  <a:moveTo>
                    <a:pt x="0" y="194833"/>
                  </a:moveTo>
                  <a:lnTo>
                    <a:pt x="31787" y="194833"/>
                  </a:lnTo>
                  <a:lnTo>
                    <a:pt x="31787" y="226620"/>
                  </a:lnTo>
                  <a:lnTo>
                    <a:pt x="0" y="226620"/>
                  </a:lnTo>
                  <a:close/>
                  <a:moveTo>
                    <a:pt x="416287" y="170479"/>
                  </a:moveTo>
                  <a:lnTo>
                    <a:pt x="448074" y="170479"/>
                  </a:lnTo>
                  <a:lnTo>
                    <a:pt x="448074" y="202266"/>
                  </a:lnTo>
                  <a:lnTo>
                    <a:pt x="416287" y="202266"/>
                  </a:lnTo>
                  <a:close/>
                  <a:moveTo>
                    <a:pt x="462542" y="146125"/>
                  </a:moveTo>
                  <a:lnTo>
                    <a:pt x="494328" y="146125"/>
                  </a:lnTo>
                  <a:lnTo>
                    <a:pt x="494328" y="177911"/>
                  </a:lnTo>
                  <a:lnTo>
                    <a:pt x="462542" y="177911"/>
                  </a:lnTo>
                  <a:close/>
                  <a:moveTo>
                    <a:pt x="370033" y="146125"/>
                  </a:moveTo>
                  <a:lnTo>
                    <a:pt x="401820" y="146125"/>
                  </a:lnTo>
                  <a:lnTo>
                    <a:pt x="401820" y="177911"/>
                  </a:lnTo>
                  <a:lnTo>
                    <a:pt x="370033" y="177911"/>
                  </a:lnTo>
                  <a:close/>
                  <a:moveTo>
                    <a:pt x="323779" y="146125"/>
                  </a:moveTo>
                  <a:lnTo>
                    <a:pt x="355565" y="146125"/>
                  </a:lnTo>
                  <a:lnTo>
                    <a:pt x="355565" y="177911"/>
                  </a:lnTo>
                  <a:lnTo>
                    <a:pt x="323779" y="177911"/>
                  </a:lnTo>
                  <a:close/>
                  <a:moveTo>
                    <a:pt x="277525" y="146125"/>
                  </a:moveTo>
                  <a:lnTo>
                    <a:pt x="309311" y="146125"/>
                  </a:lnTo>
                  <a:lnTo>
                    <a:pt x="309311" y="177911"/>
                  </a:lnTo>
                  <a:lnTo>
                    <a:pt x="277525" y="177911"/>
                  </a:lnTo>
                  <a:close/>
                  <a:moveTo>
                    <a:pt x="231271" y="146125"/>
                  </a:moveTo>
                  <a:lnTo>
                    <a:pt x="263057" y="146125"/>
                  </a:lnTo>
                  <a:lnTo>
                    <a:pt x="263057" y="177911"/>
                  </a:lnTo>
                  <a:lnTo>
                    <a:pt x="231271" y="177911"/>
                  </a:lnTo>
                  <a:close/>
                  <a:moveTo>
                    <a:pt x="185016" y="146125"/>
                  </a:moveTo>
                  <a:lnTo>
                    <a:pt x="216803" y="146125"/>
                  </a:lnTo>
                  <a:lnTo>
                    <a:pt x="216803" y="177911"/>
                  </a:lnTo>
                  <a:lnTo>
                    <a:pt x="185016" y="177911"/>
                  </a:lnTo>
                  <a:close/>
                  <a:moveTo>
                    <a:pt x="138762" y="146125"/>
                  </a:moveTo>
                  <a:lnTo>
                    <a:pt x="170549" y="146125"/>
                  </a:lnTo>
                  <a:lnTo>
                    <a:pt x="170549" y="177911"/>
                  </a:lnTo>
                  <a:lnTo>
                    <a:pt x="138762" y="177911"/>
                  </a:lnTo>
                  <a:close/>
                  <a:moveTo>
                    <a:pt x="92508" y="146125"/>
                  </a:moveTo>
                  <a:lnTo>
                    <a:pt x="124294" y="146125"/>
                  </a:lnTo>
                  <a:lnTo>
                    <a:pt x="124294" y="177911"/>
                  </a:lnTo>
                  <a:lnTo>
                    <a:pt x="92508" y="177911"/>
                  </a:lnTo>
                  <a:close/>
                  <a:moveTo>
                    <a:pt x="46254" y="146125"/>
                  </a:moveTo>
                  <a:lnTo>
                    <a:pt x="78040" y="146125"/>
                  </a:lnTo>
                  <a:lnTo>
                    <a:pt x="78040" y="177911"/>
                  </a:lnTo>
                  <a:lnTo>
                    <a:pt x="46254" y="177911"/>
                  </a:lnTo>
                  <a:close/>
                  <a:moveTo>
                    <a:pt x="0" y="146125"/>
                  </a:moveTo>
                  <a:lnTo>
                    <a:pt x="31787" y="146125"/>
                  </a:lnTo>
                  <a:lnTo>
                    <a:pt x="31787" y="177911"/>
                  </a:lnTo>
                  <a:lnTo>
                    <a:pt x="0" y="177911"/>
                  </a:lnTo>
                  <a:close/>
                  <a:moveTo>
                    <a:pt x="416287" y="121771"/>
                  </a:moveTo>
                  <a:lnTo>
                    <a:pt x="448074" y="121771"/>
                  </a:lnTo>
                  <a:lnTo>
                    <a:pt x="448074" y="153557"/>
                  </a:lnTo>
                  <a:lnTo>
                    <a:pt x="416287" y="153557"/>
                  </a:lnTo>
                  <a:close/>
                  <a:moveTo>
                    <a:pt x="370033" y="97417"/>
                  </a:moveTo>
                  <a:lnTo>
                    <a:pt x="401820" y="97417"/>
                  </a:lnTo>
                  <a:lnTo>
                    <a:pt x="401820" y="129203"/>
                  </a:lnTo>
                  <a:lnTo>
                    <a:pt x="370033" y="129203"/>
                  </a:lnTo>
                  <a:close/>
                  <a:moveTo>
                    <a:pt x="323779" y="97417"/>
                  </a:moveTo>
                  <a:lnTo>
                    <a:pt x="355565" y="97417"/>
                  </a:lnTo>
                  <a:lnTo>
                    <a:pt x="355565" y="129203"/>
                  </a:lnTo>
                  <a:lnTo>
                    <a:pt x="323779" y="129203"/>
                  </a:lnTo>
                  <a:close/>
                  <a:moveTo>
                    <a:pt x="277525" y="97417"/>
                  </a:moveTo>
                  <a:lnTo>
                    <a:pt x="309311" y="97417"/>
                  </a:lnTo>
                  <a:lnTo>
                    <a:pt x="309311" y="129203"/>
                  </a:lnTo>
                  <a:lnTo>
                    <a:pt x="277525" y="129203"/>
                  </a:lnTo>
                  <a:close/>
                  <a:moveTo>
                    <a:pt x="231271" y="97417"/>
                  </a:moveTo>
                  <a:lnTo>
                    <a:pt x="263057" y="97417"/>
                  </a:lnTo>
                  <a:lnTo>
                    <a:pt x="263057" y="129203"/>
                  </a:lnTo>
                  <a:lnTo>
                    <a:pt x="231271" y="129203"/>
                  </a:lnTo>
                  <a:close/>
                  <a:moveTo>
                    <a:pt x="185016" y="97417"/>
                  </a:moveTo>
                  <a:lnTo>
                    <a:pt x="216803" y="97417"/>
                  </a:lnTo>
                  <a:lnTo>
                    <a:pt x="216803" y="129203"/>
                  </a:lnTo>
                  <a:lnTo>
                    <a:pt x="185016" y="129203"/>
                  </a:lnTo>
                  <a:close/>
                  <a:moveTo>
                    <a:pt x="138762" y="97417"/>
                  </a:moveTo>
                  <a:lnTo>
                    <a:pt x="170549" y="97417"/>
                  </a:lnTo>
                  <a:lnTo>
                    <a:pt x="170549" y="129203"/>
                  </a:lnTo>
                  <a:lnTo>
                    <a:pt x="138762" y="129203"/>
                  </a:lnTo>
                  <a:close/>
                  <a:moveTo>
                    <a:pt x="92508" y="97417"/>
                  </a:moveTo>
                  <a:lnTo>
                    <a:pt x="124294" y="97417"/>
                  </a:lnTo>
                  <a:lnTo>
                    <a:pt x="124294" y="129203"/>
                  </a:lnTo>
                  <a:lnTo>
                    <a:pt x="92508" y="129203"/>
                  </a:lnTo>
                  <a:close/>
                  <a:moveTo>
                    <a:pt x="46254" y="97417"/>
                  </a:moveTo>
                  <a:lnTo>
                    <a:pt x="78040" y="97417"/>
                  </a:lnTo>
                  <a:lnTo>
                    <a:pt x="78040" y="129203"/>
                  </a:lnTo>
                  <a:lnTo>
                    <a:pt x="46254" y="129203"/>
                  </a:lnTo>
                  <a:close/>
                  <a:moveTo>
                    <a:pt x="0" y="97417"/>
                  </a:moveTo>
                  <a:lnTo>
                    <a:pt x="31787" y="97417"/>
                  </a:lnTo>
                  <a:lnTo>
                    <a:pt x="31787" y="129203"/>
                  </a:lnTo>
                  <a:lnTo>
                    <a:pt x="0" y="129203"/>
                  </a:lnTo>
                  <a:close/>
                  <a:moveTo>
                    <a:pt x="323779" y="48708"/>
                  </a:moveTo>
                  <a:lnTo>
                    <a:pt x="355565" y="48708"/>
                  </a:lnTo>
                  <a:lnTo>
                    <a:pt x="355565" y="80495"/>
                  </a:lnTo>
                  <a:lnTo>
                    <a:pt x="323779" y="80495"/>
                  </a:lnTo>
                  <a:close/>
                  <a:moveTo>
                    <a:pt x="277525" y="48708"/>
                  </a:moveTo>
                  <a:lnTo>
                    <a:pt x="309311" y="48708"/>
                  </a:lnTo>
                  <a:lnTo>
                    <a:pt x="309311" y="80495"/>
                  </a:lnTo>
                  <a:lnTo>
                    <a:pt x="277525" y="80495"/>
                  </a:lnTo>
                  <a:close/>
                  <a:moveTo>
                    <a:pt x="277525" y="0"/>
                  </a:moveTo>
                  <a:lnTo>
                    <a:pt x="309311" y="0"/>
                  </a:lnTo>
                  <a:lnTo>
                    <a:pt x="309311" y="31787"/>
                  </a:lnTo>
                  <a:lnTo>
                    <a:pt x="277525" y="317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cxnSp>
          <p:nvCxnSpPr>
            <p:cNvPr id="30" name="直接箭头连接符 29"/>
            <p:cNvCxnSpPr>
              <a:cxnSpLocks/>
              <a:stCxn id="6" idx="3"/>
              <a:endCxn id="3" idx="1"/>
            </p:cNvCxnSpPr>
            <p:nvPr/>
          </p:nvCxnSpPr>
          <p:spPr>
            <a:xfrm flipV="1">
              <a:off x="5870122" y="1931044"/>
              <a:ext cx="625230" cy="405907"/>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a:cxnSpLocks/>
              <a:endCxn id="4" idx="1"/>
            </p:cNvCxnSpPr>
            <p:nvPr/>
          </p:nvCxnSpPr>
          <p:spPr>
            <a:xfrm>
              <a:off x="5976257" y="2336952"/>
              <a:ext cx="519095" cy="16329"/>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a:cxnSpLocks/>
              <a:stCxn id="6" idx="3"/>
              <a:endCxn id="5" idx="1"/>
            </p:cNvCxnSpPr>
            <p:nvPr/>
          </p:nvCxnSpPr>
          <p:spPr>
            <a:xfrm>
              <a:off x="5870122" y="2336951"/>
              <a:ext cx="625230" cy="440347"/>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1172222" y="1204900"/>
              <a:ext cx="2953990" cy="3095042"/>
            </a:xfrm>
            <a:prstGeom prst="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矩形 33"/>
            <p:cNvSpPr/>
            <p:nvPr/>
          </p:nvSpPr>
          <p:spPr>
            <a:xfrm>
              <a:off x="4477425" y="1204900"/>
              <a:ext cx="3483675" cy="3095040"/>
            </a:xfrm>
            <a:prstGeom prst="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1168088" y="4154584"/>
              <a:ext cx="6866165" cy="508951"/>
            </a:xfrm>
            <a:prstGeom prst="rect">
              <a:avLst/>
            </a:prstGeom>
            <a:solidFill>
              <a:schemeClr val="accent2">
                <a:lumMod val="75000"/>
              </a:schemeClr>
            </a:solidFill>
            <a:ln w="9525" cap="flat" cmpd="sng" algn="ctr">
              <a:noFill/>
              <a:prstDash val="solid"/>
              <a:headEnd type="oval"/>
              <a:tailEnd type="triangle" w="med" len="med"/>
            </a:ln>
            <a:effectLst>
              <a:outerShdw blurRad="40000" dist="23000" dir="5400000" rotWithShape="0">
                <a:srgbClr val="000000">
                  <a:alpha val="35000"/>
                </a:srgbClr>
              </a:outerShdw>
            </a:effectLst>
          </p:spPr>
          <p:txBody>
            <a:bodyPr rtlCol="0" anchor="ctr"/>
            <a:lstStyle/>
            <a:p>
              <a:pPr marL="0" marR="0" lvl="0" indent="0" algn="ctr" defTabSz="514339" rtl="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lumMod val="95000"/>
                    </a:srgbClr>
                  </a:solidFill>
                  <a:effectLst/>
                  <a:uLnTx/>
                  <a:uFillTx/>
                  <a:latin typeface="微软雅黑" panose="020B0503020204020204" pitchFamily="34" charset="-122"/>
                  <a:ea typeface="微软雅黑" panose="020B0503020204020204" pitchFamily="34" charset="-122"/>
                  <a:cs typeface="+mn-cs"/>
                </a:rPr>
                <a:t>新高考分层走班后，带来学业评价压力陡升，个性化教学刻不容缓</a:t>
              </a:r>
              <a:endParaRPr kumimoji="0" lang="en-US" altLang="zh-CN" sz="1400" b="0" i="0" u="none" strike="noStrike" kern="0" cap="none" spc="0" normalizeH="0" baseline="0" noProof="0" dirty="0">
                <a:ln>
                  <a:noFill/>
                </a:ln>
                <a:solidFill>
                  <a:srgbClr val="FFFFFF">
                    <a:lumMod val="95000"/>
                  </a:srgbClr>
                </a:solidFill>
                <a:effectLst/>
                <a:uLnTx/>
                <a:uFillTx/>
                <a:latin typeface="微软雅黑" panose="020B0503020204020204" pitchFamily="34" charset="-122"/>
                <a:ea typeface="微软雅黑" panose="020B0503020204020204" pitchFamily="34" charset="-122"/>
                <a:cs typeface="+mn-cs"/>
              </a:endParaRPr>
            </a:p>
            <a:p>
              <a:pPr marL="0" marR="0" lvl="0" indent="0" algn="ctr" defTabSz="514339" rtl="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lumMod val="95000"/>
                    </a:srgbClr>
                  </a:solidFill>
                  <a:effectLst/>
                  <a:uLnTx/>
                  <a:uFillTx/>
                  <a:latin typeface="微软雅黑" panose="020B0503020204020204" pitchFamily="34" charset="-122"/>
                  <a:ea typeface="微软雅黑" panose="020B0503020204020204" pitchFamily="34" charset="-122"/>
                  <a:cs typeface="+mn-cs"/>
                </a:rPr>
                <a:t>通过教学过程数据化</a:t>
              </a:r>
              <a:r>
                <a:rPr kumimoji="0" lang="en-US" altLang="zh-CN" sz="1400" b="0" i="0" u="none" strike="noStrike" kern="0" cap="none" spc="0" normalizeH="0" baseline="0" noProof="0" dirty="0">
                  <a:ln>
                    <a:noFill/>
                  </a:ln>
                  <a:solidFill>
                    <a:srgbClr val="FFFFFF">
                      <a:lumMod val="95000"/>
                    </a:srgbClr>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0" cap="none" spc="0" normalizeH="0" baseline="0" noProof="0" dirty="0">
                  <a:ln>
                    <a:noFill/>
                  </a:ln>
                  <a:solidFill>
                    <a:srgbClr val="FFFFFF">
                      <a:lumMod val="95000"/>
                    </a:srgbClr>
                  </a:solidFill>
                  <a:effectLst/>
                  <a:uLnTx/>
                  <a:uFillTx/>
                  <a:latin typeface="微软雅黑" panose="020B0503020204020204" pitchFamily="34" charset="-122"/>
                  <a:ea typeface="微软雅黑" panose="020B0503020204020204" pitchFamily="34" charset="-122"/>
                  <a:cs typeface="+mn-cs"/>
                </a:rPr>
                <a:t>智能化的方式可以解决</a:t>
              </a:r>
            </a:p>
          </p:txBody>
        </p:sp>
      </p:grpSp>
      <p:sp>
        <p:nvSpPr>
          <p:cNvPr id="36" name="文本框 3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chemeClr val="bg1"/>
                </a:solidFill>
                <a:latin typeface="微软雅黑" pitchFamily="34" charset="-122"/>
                <a:ea typeface="微软雅黑" pitchFamily="34" charset="-122"/>
              </a:rPr>
              <a:t>学业评价与个性化教学方案</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42633152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Box 3"/>
          <p:cNvSpPr txBox="1"/>
          <p:nvPr/>
        </p:nvSpPr>
        <p:spPr>
          <a:xfrm>
            <a:off x="1731264" y="4476873"/>
            <a:ext cx="5766816" cy="467284"/>
          </a:xfrm>
          <a:prstGeom prst="rect">
            <a:avLst/>
          </a:prstGeom>
        </p:spPr>
        <p:style>
          <a:lnRef idx="1">
            <a:schemeClr val="accent1"/>
          </a:lnRef>
          <a:fillRef idx="3">
            <a:schemeClr val="accent1"/>
          </a:fillRef>
          <a:effectRef idx="2">
            <a:schemeClr val="accent1"/>
          </a:effectRef>
          <a:fontRef idx="minor">
            <a:schemeClr val="lt1"/>
          </a:fontRef>
        </p:style>
        <p:txBody>
          <a:bodyPr wrap="square" lIns="68426" tIns="34215" rIns="68426" bIns="34215">
            <a:spAutoFit/>
          </a:bodyPr>
          <a:lstStyle>
            <a:defPPr>
              <a:defRPr lang="zh-CN"/>
            </a:defPPr>
            <a:lvl1pPr algn="ctr" defTabSz="952500">
              <a:lnSpc>
                <a:spcPct val="150000"/>
              </a:lnSpc>
              <a:buNone/>
              <a:defRPr sz="1725">
                <a:solidFill>
                  <a:schemeClr val="bg1"/>
                </a:solidFill>
                <a:latin typeface="微软雅黑" panose="020B0503020204020204" pitchFamily="34" charset="-122"/>
                <a:ea typeface="微软雅黑" panose="020B0503020204020204" pitchFamily="34" charset="-122"/>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基于知识点的资源及</a:t>
            </a:r>
            <a:r>
              <a:rPr lang="zh-CN" altLang="en-US"/>
              <a:t>服务体系</a:t>
            </a:r>
            <a:endParaRPr lang="en-US" altLang="zh-CN" dirty="0"/>
          </a:p>
        </p:txBody>
      </p:sp>
      <p:sp>
        <p:nvSpPr>
          <p:cNvPr id="2" name="矩形 1"/>
          <p:cNvSpPr/>
          <p:nvPr/>
        </p:nvSpPr>
        <p:spPr>
          <a:xfrm>
            <a:off x="356789" y="822891"/>
            <a:ext cx="8043500" cy="533992"/>
          </a:xfrm>
          <a:prstGeom prst="rect">
            <a:avLst/>
          </a:prstGeom>
        </p:spPr>
        <p:txBody>
          <a:bodyPr wrap="square">
            <a:spAutoFit/>
          </a:bodyPr>
          <a:lstStyle/>
          <a:p>
            <a:pPr defTabSz="914400">
              <a:spcBef>
                <a:spcPct val="30000"/>
              </a:spcBef>
              <a:defRPr/>
            </a:pPr>
            <a:r>
              <a:rPr kumimoji="1" lang="zh-CN" altLang="en-US" sz="1435" dirty="0">
                <a:solidFill>
                  <a:schemeClr val="bg1"/>
                </a:solidFill>
                <a:latin typeface="微软雅黑" panose="020B0503020204020204" pitchFamily="34" charset="-122"/>
                <a:ea typeface="微软雅黑" panose="020B0503020204020204" pitchFamily="34" charset="-122"/>
              </a:rPr>
              <a:t>在尽量不改变教师原有教学习惯的基础上，伴随式采集教学过程大数据，为新高考下的学业监测、个性化教学提供完整解决方案！</a:t>
            </a:r>
          </a:p>
        </p:txBody>
      </p:sp>
      <p:pic>
        <p:nvPicPr>
          <p:cNvPr id="5" name="图片 4"/>
          <p:cNvPicPr>
            <a:picLocks noChangeAspect="1"/>
          </p:cNvPicPr>
          <p:nvPr/>
        </p:nvPicPr>
        <p:blipFill>
          <a:blip r:embed="rId3"/>
          <a:stretch>
            <a:fillRect/>
          </a:stretch>
        </p:blipFill>
        <p:spPr>
          <a:xfrm>
            <a:off x="1396799" y="1513779"/>
            <a:ext cx="6237793" cy="2802117"/>
          </a:xfrm>
          <a:prstGeom prst="rect">
            <a:avLst/>
          </a:prstGeom>
        </p:spPr>
      </p:pic>
      <p:sp>
        <p:nvSpPr>
          <p:cNvPr id="7" name="文本框 6">
            <a:extLst>
              <a:ext uri="{FF2B5EF4-FFF2-40B4-BE49-F238E27FC236}">
                <a16:creationId xmlns="" xmlns:a16="http://schemas.microsoft.com/office/drawing/2014/main" id="{A32AE844-67A6-49C1-90B5-8DF1DAF2B0F9}"/>
              </a:ext>
            </a:extLst>
          </p:cNvPr>
          <p:cNvSpPr txBox="1"/>
          <p:nvPr/>
        </p:nvSpPr>
        <p:spPr>
          <a:xfrm>
            <a:off x="87004" y="91845"/>
            <a:ext cx="7149292"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智学网</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教育大数据应用设计理念</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2179890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xmlns="" id="{956F6025-BF30-4CAA-AAFE-37B0EF2E433C}"/>
              </a:ext>
            </a:extLst>
          </p:cNvPr>
          <p:cNvGrpSpPr/>
          <p:nvPr/>
        </p:nvGrpSpPr>
        <p:grpSpPr>
          <a:xfrm>
            <a:off x="292861" y="1059582"/>
            <a:ext cx="8851139" cy="3422471"/>
            <a:chOff x="185357" y="1576465"/>
            <a:chExt cx="8851139" cy="3422471"/>
          </a:xfrm>
        </p:grpSpPr>
        <p:sp>
          <p:nvSpPr>
            <p:cNvPr id="5" name="出自【趣你的PPT】(微信:qunideppt)：最优质的PPT资源库"/>
            <p:cNvSpPr/>
            <p:nvPr/>
          </p:nvSpPr>
          <p:spPr>
            <a:xfrm>
              <a:off x="5296232" y="2787945"/>
              <a:ext cx="929879" cy="929879"/>
            </a:xfrm>
            <a:prstGeom prst="ellipse">
              <a:avLst/>
            </a:prstGeom>
            <a:solidFill>
              <a:srgbClr val="C3595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6" name="出自【趣你的PPT】(微信:qunideppt)：最优质的PPT资源库"/>
            <p:cNvSpPr/>
            <p:nvPr/>
          </p:nvSpPr>
          <p:spPr>
            <a:xfrm>
              <a:off x="4040123" y="4069057"/>
              <a:ext cx="928688" cy="929879"/>
            </a:xfrm>
            <a:prstGeom prst="ellipse">
              <a:avLst/>
            </a:prstGeom>
            <a:solidFill>
              <a:srgbClr val="C3595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7" name="出自【趣你的PPT】(微信:qunideppt)：最优质的PPT资源库"/>
            <p:cNvSpPr/>
            <p:nvPr/>
          </p:nvSpPr>
          <p:spPr>
            <a:xfrm>
              <a:off x="2789769" y="2787709"/>
              <a:ext cx="928688" cy="929879"/>
            </a:xfrm>
            <a:prstGeom prst="ellipse">
              <a:avLst/>
            </a:prstGeom>
            <a:solidFill>
              <a:srgbClr val="C3595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8" name="出自【趣你的PPT】(微信:qunideppt)：最优质的PPT资源库"/>
            <p:cNvSpPr/>
            <p:nvPr/>
          </p:nvSpPr>
          <p:spPr>
            <a:xfrm>
              <a:off x="4090197" y="1576465"/>
              <a:ext cx="928688" cy="929879"/>
            </a:xfrm>
            <a:prstGeom prst="ellipse">
              <a:avLst/>
            </a:prstGeom>
            <a:solidFill>
              <a:srgbClr val="C3595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dirty="0">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14" name="Group 11出自【趣你的PPT】(微信:qunideppt)：最优质的PPT资源库"/>
            <p:cNvGrpSpPr/>
            <p:nvPr/>
          </p:nvGrpSpPr>
          <p:grpSpPr>
            <a:xfrm>
              <a:off x="3351711" y="2115243"/>
              <a:ext cx="646510" cy="621506"/>
              <a:chOff x="1698625" y="2255838"/>
              <a:chExt cx="862013" cy="828675"/>
            </a:xfrm>
            <a:solidFill>
              <a:schemeClr val="bg1"/>
            </a:solidFill>
          </p:grpSpPr>
          <p:sp>
            <p:nvSpPr>
              <p:cNvPr id="15" name="出自【趣你的PPT】(微信:qunideppt)：最优质的PPT资源库"/>
              <p:cNvSpPr/>
              <p:nvPr/>
            </p:nvSpPr>
            <p:spPr bwMode="auto">
              <a:xfrm>
                <a:off x="1698625" y="3001963"/>
                <a:ext cx="61913" cy="82550"/>
              </a:xfrm>
              <a:custGeom>
                <a:avLst/>
                <a:gdLst>
                  <a:gd name="T0" fmla="*/ 39 w 39"/>
                  <a:gd name="T1" fmla="*/ 10 h 52"/>
                  <a:gd name="T2" fmla="*/ 22 w 39"/>
                  <a:gd name="T3" fmla="*/ 0 h 52"/>
                  <a:gd name="T4" fmla="*/ 0 w 39"/>
                  <a:gd name="T5" fmla="*/ 43 h 52"/>
                  <a:gd name="T6" fmla="*/ 17 w 39"/>
                  <a:gd name="T7" fmla="*/ 52 h 52"/>
                  <a:gd name="T8" fmla="*/ 39 w 39"/>
                  <a:gd name="T9" fmla="*/ 10 h 52"/>
                </a:gdLst>
                <a:ahLst/>
                <a:cxnLst>
                  <a:cxn ang="0">
                    <a:pos x="T0" y="T1"/>
                  </a:cxn>
                  <a:cxn ang="0">
                    <a:pos x="T2" y="T3"/>
                  </a:cxn>
                  <a:cxn ang="0">
                    <a:pos x="T4" y="T5"/>
                  </a:cxn>
                  <a:cxn ang="0">
                    <a:pos x="T6" y="T7"/>
                  </a:cxn>
                  <a:cxn ang="0">
                    <a:pos x="T8" y="T9"/>
                  </a:cxn>
                </a:cxnLst>
                <a:rect l="0" t="0" r="r" b="b"/>
                <a:pathLst>
                  <a:path w="39" h="52">
                    <a:moveTo>
                      <a:pt x="39" y="10"/>
                    </a:moveTo>
                    <a:lnTo>
                      <a:pt x="22" y="0"/>
                    </a:lnTo>
                    <a:lnTo>
                      <a:pt x="0" y="43"/>
                    </a:lnTo>
                    <a:lnTo>
                      <a:pt x="17" y="52"/>
                    </a:lnTo>
                    <a:lnTo>
                      <a:pt x="39" y="1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6" name="出自【趣你的PPT】(微信:qunideppt)：最优质的PPT资源库"/>
              <p:cNvSpPr/>
              <p:nvPr/>
            </p:nvSpPr>
            <p:spPr bwMode="auto">
              <a:xfrm>
                <a:off x="1751013" y="2898775"/>
                <a:ext cx="68263" cy="82550"/>
              </a:xfrm>
              <a:custGeom>
                <a:avLst/>
                <a:gdLst>
                  <a:gd name="T0" fmla="*/ 23 w 23"/>
                  <a:gd name="T1" fmla="*/ 6 h 28"/>
                  <a:gd name="T2" fmla="*/ 14 w 23"/>
                  <a:gd name="T3" fmla="*/ 0 h 28"/>
                  <a:gd name="T4" fmla="*/ 12 w 23"/>
                  <a:gd name="T5" fmla="*/ 4 h 28"/>
                  <a:gd name="T6" fmla="*/ 7 w 23"/>
                  <a:gd name="T7" fmla="*/ 12 h 28"/>
                  <a:gd name="T8" fmla="*/ 0 w 23"/>
                  <a:gd name="T9" fmla="*/ 23 h 28"/>
                  <a:gd name="T10" fmla="*/ 10 w 23"/>
                  <a:gd name="T11" fmla="*/ 28 h 28"/>
                  <a:gd name="T12" fmla="*/ 16 w 23"/>
                  <a:gd name="T13" fmla="*/ 17 h 28"/>
                  <a:gd name="T14" fmla="*/ 21 w 23"/>
                  <a:gd name="T15" fmla="*/ 9 h 28"/>
                  <a:gd name="T16" fmla="*/ 23 w 23"/>
                  <a:gd name="T1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23" y="6"/>
                    </a:moveTo>
                    <a:cubicBezTo>
                      <a:pt x="14" y="0"/>
                      <a:pt x="14" y="0"/>
                      <a:pt x="14" y="0"/>
                    </a:cubicBezTo>
                    <a:cubicBezTo>
                      <a:pt x="14" y="0"/>
                      <a:pt x="13" y="2"/>
                      <a:pt x="12" y="4"/>
                    </a:cubicBezTo>
                    <a:cubicBezTo>
                      <a:pt x="11" y="6"/>
                      <a:pt x="9" y="9"/>
                      <a:pt x="7" y="12"/>
                    </a:cubicBezTo>
                    <a:cubicBezTo>
                      <a:pt x="4" y="17"/>
                      <a:pt x="0" y="23"/>
                      <a:pt x="0" y="23"/>
                    </a:cubicBezTo>
                    <a:cubicBezTo>
                      <a:pt x="10" y="28"/>
                      <a:pt x="10" y="28"/>
                      <a:pt x="10" y="28"/>
                    </a:cubicBezTo>
                    <a:cubicBezTo>
                      <a:pt x="10" y="28"/>
                      <a:pt x="13" y="23"/>
                      <a:pt x="16" y="17"/>
                    </a:cubicBezTo>
                    <a:cubicBezTo>
                      <a:pt x="18" y="14"/>
                      <a:pt x="20" y="11"/>
                      <a:pt x="21" y="9"/>
                    </a:cubicBezTo>
                    <a:cubicBezTo>
                      <a:pt x="22" y="7"/>
                      <a:pt x="23" y="6"/>
                      <a:pt x="23"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7" name="出自【趣你的PPT】(微信:qunideppt)：最优质的PPT资源库"/>
              <p:cNvSpPr/>
              <p:nvPr/>
            </p:nvSpPr>
            <p:spPr bwMode="auto">
              <a:xfrm>
                <a:off x="1812925" y="2801938"/>
                <a:ext cx="71438" cy="82550"/>
              </a:xfrm>
              <a:custGeom>
                <a:avLst/>
                <a:gdLst>
                  <a:gd name="T0" fmla="*/ 24 w 24"/>
                  <a:gd name="T1" fmla="*/ 7 h 28"/>
                  <a:gd name="T2" fmla="*/ 16 w 24"/>
                  <a:gd name="T3" fmla="*/ 0 h 28"/>
                  <a:gd name="T4" fmla="*/ 8 w 24"/>
                  <a:gd name="T5" fmla="*/ 11 h 28"/>
                  <a:gd name="T6" fmla="*/ 3 w 24"/>
                  <a:gd name="T7" fmla="*/ 19 h 28"/>
                  <a:gd name="T8" fmla="*/ 0 w 24"/>
                  <a:gd name="T9" fmla="*/ 22 h 28"/>
                  <a:gd name="T10" fmla="*/ 9 w 24"/>
                  <a:gd name="T11" fmla="*/ 28 h 28"/>
                  <a:gd name="T12" fmla="*/ 11 w 24"/>
                  <a:gd name="T13" fmla="*/ 25 h 28"/>
                  <a:gd name="T14" fmla="*/ 17 w 24"/>
                  <a:gd name="T15" fmla="*/ 17 h 28"/>
                  <a:gd name="T16" fmla="*/ 24 w 24"/>
                  <a:gd name="T17"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24" y="7"/>
                    </a:moveTo>
                    <a:cubicBezTo>
                      <a:pt x="16" y="0"/>
                      <a:pt x="16" y="0"/>
                      <a:pt x="16" y="0"/>
                    </a:cubicBezTo>
                    <a:cubicBezTo>
                      <a:pt x="16" y="0"/>
                      <a:pt x="12" y="6"/>
                      <a:pt x="8" y="11"/>
                    </a:cubicBezTo>
                    <a:cubicBezTo>
                      <a:pt x="6" y="14"/>
                      <a:pt x="4" y="17"/>
                      <a:pt x="3" y="19"/>
                    </a:cubicBezTo>
                    <a:cubicBezTo>
                      <a:pt x="1" y="21"/>
                      <a:pt x="0" y="22"/>
                      <a:pt x="0" y="22"/>
                    </a:cubicBezTo>
                    <a:cubicBezTo>
                      <a:pt x="9" y="28"/>
                      <a:pt x="9" y="28"/>
                      <a:pt x="9" y="28"/>
                    </a:cubicBezTo>
                    <a:cubicBezTo>
                      <a:pt x="9" y="28"/>
                      <a:pt x="10" y="27"/>
                      <a:pt x="11" y="25"/>
                    </a:cubicBezTo>
                    <a:cubicBezTo>
                      <a:pt x="13" y="23"/>
                      <a:pt x="15" y="20"/>
                      <a:pt x="17" y="17"/>
                    </a:cubicBezTo>
                    <a:cubicBezTo>
                      <a:pt x="20" y="12"/>
                      <a:pt x="24" y="7"/>
                      <a:pt x="24"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8" name="出自【趣你的PPT】(微信:qunideppt)：最优质的PPT资源库"/>
              <p:cNvSpPr/>
              <p:nvPr/>
            </p:nvSpPr>
            <p:spPr bwMode="auto">
              <a:xfrm>
                <a:off x="1884363" y="2711450"/>
                <a:ext cx="73025" cy="79375"/>
              </a:xfrm>
              <a:custGeom>
                <a:avLst/>
                <a:gdLst>
                  <a:gd name="T0" fmla="*/ 25 w 25"/>
                  <a:gd name="T1" fmla="*/ 7 h 27"/>
                  <a:gd name="T2" fmla="*/ 16 w 25"/>
                  <a:gd name="T3" fmla="*/ 0 h 27"/>
                  <a:gd name="T4" fmla="*/ 14 w 25"/>
                  <a:gd name="T5" fmla="*/ 3 h 27"/>
                  <a:gd name="T6" fmla="*/ 8 w 25"/>
                  <a:gd name="T7" fmla="*/ 10 h 27"/>
                  <a:gd name="T8" fmla="*/ 0 w 25"/>
                  <a:gd name="T9" fmla="*/ 21 h 27"/>
                  <a:gd name="T10" fmla="*/ 8 w 25"/>
                  <a:gd name="T11" fmla="*/ 27 h 27"/>
                  <a:gd name="T12" fmla="*/ 16 w 25"/>
                  <a:gd name="T13" fmla="*/ 17 h 27"/>
                  <a:gd name="T14" fmla="*/ 22 w 25"/>
                  <a:gd name="T15" fmla="*/ 10 h 27"/>
                  <a:gd name="T16" fmla="*/ 25 w 25"/>
                  <a:gd name="T1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25" y="7"/>
                    </a:moveTo>
                    <a:cubicBezTo>
                      <a:pt x="16" y="0"/>
                      <a:pt x="16" y="0"/>
                      <a:pt x="16" y="0"/>
                    </a:cubicBezTo>
                    <a:cubicBezTo>
                      <a:pt x="16" y="0"/>
                      <a:pt x="15" y="1"/>
                      <a:pt x="14" y="3"/>
                    </a:cubicBezTo>
                    <a:cubicBezTo>
                      <a:pt x="12" y="5"/>
                      <a:pt x="10" y="8"/>
                      <a:pt x="8" y="10"/>
                    </a:cubicBezTo>
                    <a:cubicBezTo>
                      <a:pt x="4" y="15"/>
                      <a:pt x="0" y="21"/>
                      <a:pt x="0" y="21"/>
                    </a:cubicBezTo>
                    <a:cubicBezTo>
                      <a:pt x="8" y="27"/>
                      <a:pt x="8" y="27"/>
                      <a:pt x="8" y="27"/>
                    </a:cubicBezTo>
                    <a:cubicBezTo>
                      <a:pt x="8" y="27"/>
                      <a:pt x="12" y="22"/>
                      <a:pt x="16" y="17"/>
                    </a:cubicBezTo>
                    <a:cubicBezTo>
                      <a:pt x="18" y="14"/>
                      <a:pt x="20" y="12"/>
                      <a:pt x="22" y="10"/>
                    </a:cubicBezTo>
                    <a:cubicBezTo>
                      <a:pt x="23" y="8"/>
                      <a:pt x="25" y="7"/>
                      <a:pt x="25"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9" name="出自【趣你的PPT】(微信:qunideppt)：最优质的PPT资源库"/>
              <p:cNvSpPr/>
              <p:nvPr/>
            </p:nvSpPr>
            <p:spPr bwMode="auto">
              <a:xfrm>
                <a:off x="1957388" y="2622550"/>
                <a:ext cx="76200" cy="79375"/>
              </a:xfrm>
              <a:custGeom>
                <a:avLst/>
                <a:gdLst>
                  <a:gd name="T0" fmla="*/ 26 w 26"/>
                  <a:gd name="T1" fmla="*/ 8 h 27"/>
                  <a:gd name="T2" fmla="*/ 18 w 26"/>
                  <a:gd name="T3" fmla="*/ 0 h 27"/>
                  <a:gd name="T4" fmla="*/ 9 w 26"/>
                  <a:gd name="T5" fmla="*/ 10 h 27"/>
                  <a:gd name="T6" fmla="*/ 3 w 26"/>
                  <a:gd name="T7" fmla="*/ 17 h 27"/>
                  <a:gd name="T8" fmla="*/ 0 w 26"/>
                  <a:gd name="T9" fmla="*/ 20 h 27"/>
                  <a:gd name="T10" fmla="*/ 8 w 26"/>
                  <a:gd name="T11" fmla="*/ 27 h 27"/>
                  <a:gd name="T12" fmla="*/ 11 w 26"/>
                  <a:gd name="T13" fmla="*/ 24 h 27"/>
                  <a:gd name="T14" fmla="*/ 17 w 26"/>
                  <a:gd name="T15" fmla="*/ 17 h 27"/>
                  <a:gd name="T16" fmla="*/ 26 w 26"/>
                  <a:gd name="T1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7">
                    <a:moveTo>
                      <a:pt x="26" y="8"/>
                    </a:moveTo>
                    <a:cubicBezTo>
                      <a:pt x="18" y="0"/>
                      <a:pt x="18" y="0"/>
                      <a:pt x="18" y="0"/>
                    </a:cubicBezTo>
                    <a:cubicBezTo>
                      <a:pt x="18" y="0"/>
                      <a:pt x="14" y="5"/>
                      <a:pt x="9" y="10"/>
                    </a:cubicBezTo>
                    <a:cubicBezTo>
                      <a:pt x="7" y="12"/>
                      <a:pt x="4" y="15"/>
                      <a:pt x="3" y="17"/>
                    </a:cubicBezTo>
                    <a:cubicBezTo>
                      <a:pt x="1" y="19"/>
                      <a:pt x="0" y="20"/>
                      <a:pt x="0" y="20"/>
                    </a:cubicBezTo>
                    <a:cubicBezTo>
                      <a:pt x="8" y="27"/>
                      <a:pt x="8" y="27"/>
                      <a:pt x="8" y="27"/>
                    </a:cubicBezTo>
                    <a:cubicBezTo>
                      <a:pt x="8" y="27"/>
                      <a:pt x="9" y="26"/>
                      <a:pt x="11" y="24"/>
                    </a:cubicBezTo>
                    <a:cubicBezTo>
                      <a:pt x="12" y="22"/>
                      <a:pt x="15" y="20"/>
                      <a:pt x="17" y="17"/>
                    </a:cubicBezTo>
                    <a:cubicBezTo>
                      <a:pt x="21" y="13"/>
                      <a:pt x="26" y="8"/>
                      <a:pt x="26"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0" name="出自【趣你的PPT】(微信:qunideppt)：最优质的PPT资源库"/>
              <p:cNvSpPr/>
              <p:nvPr/>
            </p:nvSpPr>
            <p:spPr bwMode="auto">
              <a:xfrm>
                <a:off x="2036763" y="2543175"/>
                <a:ext cx="79375" cy="77788"/>
              </a:xfrm>
              <a:custGeom>
                <a:avLst/>
                <a:gdLst>
                  <a:gd name="T0" fmla="*/ 27 w 27"/>
                  <a:gd name="T1" fmla="*/ 8 h 26"/>
                  <a:gd name="T2" fmla="*/ 20 w 27"/>
                  <a:gd name="T3" fmla="*/ 0 h 26"/>
                  <a:gd name="T4" fmla="*/ 17 w 27"/>
                  <a:gd name="T5" fmla="*/ 2 h 26"/>
                  <a:gd name="T6" fmla="*/ 10 w 27"/>
                  <a:gd name="T7" fmla="*/ 9 h 26"/>
                  <a:gd name="T8" fmla="*/ 0 w 27"/>
                  <a:gd name="T9" fmla="*/ 18 h 26"/>
                  <a:gd name="T10" fmla="*/ 8 w 27"/>
                  <a:gd name="T11" fmla="*/ 26 h 26"/>
                  <a:gd name="T12" fmla="*/ 17 w 27"/>
                  <a:gd name="T13" fmla="*/ 17 h 26"/>
                  <a:gd name="T14" fmla="*/ 24 w 27"/>
                  <a:gd name="T15" fmla="*/ 10 h 26"/>
                  <a:gd name="T16" fmla="*/ 27 w 27"/>
                  <a:gd name="T17"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27" y="8"/>
                    </a:moveTo>
                    <a:cubicBezTo>
                      <a:pt x="20" y="0"/>
                      <a:pt x="20" y="0"/>
                      <a:pt x="20" y="0"/>
                    </a:cubicBezTo>
                    <a:cubicBezTo>
                      <a:pt x="20" y="0"/>
                      <a:pt x="19" y="1"/>
                      <a:pt x="17" y="2"/>
                    </a:cubicBezTo>
                    <a:cubicBezTo>
                      <a:pt x="15" y="4"/>
                      <a:pt x="13" y="6"/>
                      <a:pt x="10" y="9"/>
                    </a:cubicBezTo>
                    <a:cubicBezTo>
                      <a:pt x="5" y="13"/>
                      <a:pt x="0" y="18"/>
                      <a:pt x="0" y="18"/>
                    </a:cubicBezTo>
                    <a:cubicBezTo>
                      <a:pt x="8" y="26"/>
                      <a:pt x="8" y="26"/>
                      <a:pt x="8" y="26"/>
                    </a:cubicBezTo>
                    <a:cubicBezTo>
                      <a:pt x="8" y="26"/>
                      <a:pt x="13" y="21"/>
                      <a:pt x="17" y="17"/>
                    </a:cubicBezTo>
                    <a:cubicBezTo>
                      <a:pt x="20" y="14"/>
                      <a:pt x="22" y="12"/>
                      <a:pt x="24" y="10"/>
                    </a:cubicBezTo>
                    <a:cubicBezTo>
                      <a:pt x="26" y="9"/>
                      <a:pt x="27" y="8"/>
                      <a:pt x="27"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1" name="出自【趣你的PPT】(微信:qunideppt)：最优质的PPT资源库"/>
              <p:cNvSpPr/>
              <p:nvPr/>
            </p:nvSpPr>
            <p:spPr bwMode="auto">
              <a:xfrm>
                <a:off x="2125663" y="2466975"/>
                <a:ext cx="79375" cy="74613"/>
              </a:xfrm>
              <a:custGeom>
                <a:avLst/>
                <a:gdLst>
                  <a:gd name="T0" fmla="*/ 27 w 27"/>
                  <a:gd name="T1" fmla="*/ 9 h 25"/>
                  <a:gd name="T2" fmla="*/ 21 w 27"/>
                  <a:gd name="T3" fmla="*/ 0 h 25"/>
                  <a:gd name="T4" fmla="*/ 10 w 27"/>
                  <a:gd name="T5" fmla="*/ 8 h 25"/>
                  <a:gd name="T6" fmla="*/ 3 w 27"/>
                  <a:gd name="T7" fmla="*/ 14 h 25"/>
                  <a:gd name="T8" fmla="*/ 0 w 27"/>
                  <a:gd name="T9" fmla="*/ 17 h 25"/>
                  <a:gd name="T10" fmla="*/ 7 w 27"/>
                  <a:gd name="T11" fmla="*/ 25 h 25"/>
                  <a:gd name="T12" fmla="*/ 10 w 27"/>
                  <a:gd name="T13" fmla="*/ 22 h 25"/>
                  <a:gd name="T14" fmla="*/ 17 w 27"/>
                  <a:gd name="T15" fmla="*/ 17 h 25"/>
                  <a:gd name="T16" fmla="*/ 27 w 27"/>
                  <a:gd name="T17"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27" y="9"/>
                    </a:moveTo>
                    <a:cubicBezTo>
                      <a:pt x="21" y="0"/>
                      <a:pt x="21" y="0"/>
                      <a:pt x="21" y="0"/>
                    </a:cubicBezTo>
                    <a:cubicBezTo>
                      <a:pt x="21" y="0"/>
                      <a:pt x="15" y="4"/>
                      <a:pt x="10" y="8"/>
                    </a:cubicBezTo>
                    <a:cubicBezTo>
                      <a:pt x="7" y="10"/>
                      <a:pt x="5" y="13"/>
                      <a:pt x="3" y="14"/>
                    </a:cubicBezTo>
                    <a:cubicBezTo>
                      <a:pt x="1" y="16"/>
                      <a:pt x="0" y="17"/>
                      <a:pt x="0" y="17"/>
                    </a:cubicBezTo>
                    <a:cubicBezTo>
                      <a:pt x="7" y="25"/>
                      <a:pt x="7" y="25"/>
                      <a:pt x="7" y="25"/>
                    </a:cubicBezTo>
                    <a:cubicBezTo>
                      <a:pt x="7" y="25"/>
                      <a:pt x="8" y="24"/>
                      <a:pt x="10" y="22"/>
                    </a:cubicBezTo>
                    <a:cubicBezTo>
                      <a:pt x="12" y="21"/>
                      <a:pt x="14" y="19"/>
                      <a:pt x="17" y="17"/>
                    </a:cubicBezTo>
                    <a:cubicBezTo>
                      <a:pt x="22" y="13"/>
                      <a:pt x="27" y="9"/>
                      <a:pt x="27"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2" name="出自【趣你的PPT】(微信:qunideppt)：最优质的PPT资源库"/>
              <p:cNvSpPr/>
              <p:nvPr/>
            </p:nvSpPr>
            <p:spPr bwMode="auto">
              <a:xfrm>
                <a:off x="2216150" y="2400300"/>
                <a:ext cx="82550" cy="69850"/>
              </a:xfrm>
              <a:custGeom>
                <a:avLst/>
                <a:gdLst>
                  <a:gd name="T0" fmla="*/ 52 w 52"/>
                  <a:gd name="T1" fmla="*/ 15 h 44"/>
                  <a:gd name="T2" fmla="*/ 41 w 52"/>
                  <a:gd name="T3" fmla="*/ 0 h 44"/>
                  <a:gd name="T4" fmla="*/ 0 w 52"/>
                  <a:gd name="T5" fmla="*/ 27 h 44"/>
                  <a:gd name="T6" fmla="*/ 11 w 52"/>
                  <a:gd name="T7" fmla="*/ 44 h 44"/>
                  <a:gd name="T8" fmla="*/ 52 w 52"/>
                  <a:gd name="T9" fmla="*/ 15 h 44"/>
                </a:gdLst>
                <a:ahLst/>
                <a:cxnLst>
                  <a:cxn ang="0">
                    <a:pos x="T0" y="T1"/>
                  </a:cxn>
                  <a:cxn ang="0">
                    <a:pos x="T2" y="T3"/>
                  </a:cxn>
                  <a:cxn ang="0">
                    <a:pos x="T4" y="T5"/>
                  </a:cxn>
                  <a:cxn ang="0">
                    <a:pos x="T6" y="T7"/>
                  </a:cxn>
                  <a:cxn ang="0">
                    <a:pos x="T8" y="T9"/>
                  </a:cxn>
                </a:cxnLst>
                <a:rect l="0" t="0" r="r" b="b"/>
                <a:pathLst>
                  <a:path w="52" h="44">
                    <a:moveTo>
                      <a:pt x="52" y="15"/>
                    </a:moveTo>
                    <a:lnTo>
                      <a:pt x="41" y="0"/>
                    </a:lnTo>
                    <a:lnTo>
                      <a:pt x="0" y="27"/>
                    </a:lnTo>
                    <a:lnTo>
                      <a:pt x="11" y="44"/>
                    </a:lnTo>
                    <a:lnTo>
                      <a:pt x="52" y="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3" name="出自【趣你的PPT】(微信:qunideppt)：最优质的PPT资源库"/>
              <p:cNvSpPr/>
              <p:nvPr/>
            </p:nvSpPr>
            <p:spPr bwMode="auto">
              <a:xfrm>
                <a:off x="2312988" y="2338388"/>
                <a:ext cx="82550" cy="65088"/>
              </a:xfrm>
              <a:custGeom>
                <a:avLst/>
                <a:gdLst>
                  <a:gd name="T0" fmla="*/ 28 w 28"/>
                  <a:gd name="T1" fmla="*/ 9 h 22"/>
                  <a:gd name="T2" fmla="*/ 23 w 28"/>
                  <a:gd name="T3" fmla="*/ 0 h 22"/>
                  <a:gd name="T4" fmla="*/ 11 w 28"/>
                  <a:gd name="T5" fmla="*/ 6 h 22"/>
                  <a:gd name="T6" fmla="*/ 0 w 28"/>
                  <a:gd name="T7" fmla="*/ 13 h 22"/>
                  <a:gd name="T8" fmla="*/ 6 w 28"/>
                  <a:gd name="T9" fmla="*/ 22 h 22"/>
                  <a:gd name="T10" fmla="*/ 17 w 28"/>
                  <a:gd name="T11" fmla="*/ 15 h 22"/>
                  <a:gd name="T12" fmla="*/ 28 w 28"/>
                  <a:gd name="T13" fmla="*/ 9 h 22"/>
                </a:gdLst>
                <a:ahLst/>
                <a:cxnLst>
                  <a:cxn ang="0">
                    <a:pos x="T0" y="T1"/>
                  </a:cxn>
                  <a:cxn ang="0">
                    <a:pos x="T2" y="T3"/>
                  </a:cxn>
                  <a:cxn ang="0">
                    <a:pos x="T4" y="T5"/>
                  </a:cxn>
                  <a:cxn ang="0">
                    <a:pos x="T6" y="T7"/>
                  </a:cxn>
                  <a:cxn ang="0">
                    <a:pos x="T8" y="T9"/>
                  </a:cxn>
                  <a:cxn ang="0">
                    <a:pos x="T10" y="T11"/>
                  </a:cxn>
                  <a:cxn ang="0">
                    <a:pos x="T12" y="T13"/>
                  </a:cxn>
                </a:cxnLst>
                <a:rect l="0" t="0" r="r" b="b"/>
                <a:pathLst>
                  <a:path w="28" h="22">
                    <a:moveTo>
                      <a:pt x="28" y="9"/>
                    </a:moveTo>
                    <a:cubicBezTo>
                      <a:pt x="23" y="0"/>
                      <a:pt x="23" y="0"/>
                      <a:pt x="23" y="0"/>
                    </a:cubicBezTo>
                    <a:cubicBezTo>
                      <a:pt x="23" y="0"/>
                      <a:pt x="17" y="3"/>
                      <a:pt x="11" y="6"/>
                    </a:cubicBezTo>
                    <a:cubicBezTo>
                      <a:pt x="6" y="10"/>
                      <a:pt x="0" y="13"/>
                      <a:pt x="0" y="13"/>
                    </a:cubicBezTo>
                    <a:cubicBezTo>
                      <a:pt x="6" y="22"/>
                      <a:pt x="6" y="22"/>
                      <a:pt x="6" y="22"/>
                    </a:cubicBezTo>
                    <a:cubicBezTo>
                      <a:pt x="6" y="22"/>
                      <a:pt x="11" y="19"/>
                      <a:pt x="17" y="15"/>
                    </a:cubicBezTo>
                    <a:cubicBezTo>
                      <a:pt x="22" y="12"/>
                      <a:pt x="28" y="9"/>
                      <a:pt x="28"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4" name="出自【趣你的PPT】(微信:qunideppt)：最优质的PPT资源库"/>
              <p:cNvSpPr/>
              <p:nvPr/>
            </p:nvSpPr>
            <p:spPr bwMode="auto">
              <a:xfrm>
                <a:off x="2382838" y="2255838"/>
                <a:ext cx="177800" cy="155575"/>
              </a:xfrm>
              <a:custGeom>
                <a:avLst/>
                <a:gdLst>
                  <a:gd name="T0" fmla="*/ 0 w 112"/>
                  <a:gd name="T1" fmla="*/ 0 h 98"/>
                  <a:gd name="T2" fmla="*/ 112 w 112"/>
                  <a:gd name="T3" fmla="*/ 2 h 98"/>
                  <a:gd name="T4" fmla="*/ 54 w 112"/>
                  <a:gd name="T5" fmla="*/ 98 h 98"/>
                  <a:gd name="T6" fmla="*/ 0 w 112"/>
                  <a:gd name="T7" fmla="*/ 0 h 98"/>
                </a:gdLst>
                <a:ahLst/>
                <a:cxnLst>
                  <a:cxn ang="0">
                    <a:pos x="T0" y="T1"/>
                  </a:cxn>
                  <a:cxn ang="0">
                    <a:pos x="T2" y="T3"/>
                  </a:cxn>
                  <a:cxn ang="0">
                    <a:pos x="T4" y="T5"/>
                  </a:cxn>
                  <a:cxn ang="0">
                    <a:pos x="T6" y="T7"/>
                  </a:cxn>
                </a:cxnLst>
                <a:rect l="0" t="0" r="r" b="b"/>
                <a:pathLst>
                  <a:path w="112" h="98">
                    <a:moveTo>
                      <a:pt x="0" y="0"/>
                    </a:moveTo>
                    <a:lnTo>
                      <a:pt x="112" y="2"/>
                    </a:lnTo>
                    <a:lnTo>
                      <a:pt x="54" y="98"/>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25" name="Group 22出自【趣你的PPT】(微信:qunideppt)：最优质的PPT资源库"/>
            <p:cNvGrpSpPr/>
            <p:nvPr/>
          </p:nvGrpSpPr>
          <p:grpSpPr>
            <a:xfrm>
              <a:off x="5062639" y="2141436"/>
              <a:ext cx="608409" cy="644129"/>
              <a:chOff x="3979863" y="2290763"/>
              <a:chExt cx="811212" cy="858838"/>
            </a:xfrm>
            <a:solidFill>
              <a:schemeClr val="bg1"/>
            </a:solidFill>
          </p:grpSpPr>
          <p:sp>
            <p:nvSpPr>
              <p:cNvPr id="26" name="出自【趣你的PPT】(微信:qunideppt)：最优质的PPT资源库"/>
              <p:cNvSpPr/>
              <p:nvPr/>
            </p:nvSpPr>
            <p:spPr bwMode="auto">
              <a:xfrm>
                <a:off x="3979863" y="2290763"/>
                <a:ext cx="82550" cy="65088"/>
              </a:xfrm>
              <a:custGeom>
                <a:avLst/>
                <a:gdLst>
                  <a:gd name="T0" fmla="*/ 23 w 28"/>
                  <a:gd name="T1" fmla="*/ 22 h 22"/>
                  <a:gd name="T2" fmla="*/ 28 w 28"/>
                  <a:gd name="T3" fmla="*/ 12 h 22"/>
                  <a:gd name="T4" fmla="*/ 25 w 28"/>
                  <a:gd name="T5" fmla="*/ 10 h 22"/>
                  <a:gd name="T6" fmla="*/ 17 w 28"/>
                  <a:gd name="T7" fmla="*/ 6 h 22"/>
                  <a:gd name="T8" fmla="*/ 5 w 28"/>
                  <a:gd name="T9" fmla="*/ 0 h 22"/>
                  <a:gd name="T10" fmla="*/ 0 w 28"/>
                  <a:gd name="T11" fmla="*/ 9 h 22"/>
                  <a:gd name="T12" fmla="*/ 11 w 28"/>
                  <a:gd name="T13" fmla="*/ 15 h 22"/>
                  <a:gd name="T14" fmla="*/ 19 w 28"/>
                  <a:gd name="T15" fmla="*/ 20 h 22"/>
                  <a:gd name="T16" fmla="*/ 23 w 28"/>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23" y="22"/>
                    </a:moveTo>
                    <a:cubicBezTo>
                      <a:pt x="28" y="12"/>
                      <a:pt x="28" y="12"/>
                      <a:pt x="28" y="12"/>
                    </a:cubicBezTo>
                    <a:cubicBezTo>
                      <a:pt x="28" y="12"/>
                      <a:pt x="27" y="12"/>
                      <a:pt x="25" y="10"/>
                    </a:cubicBezTo>
                    <a:cubicBezTo>
                      <a:pt x="22" y="9"/>
                      <a:pt x="20" y="7"/>
                      <a:pt x="17" y="6"/>
                    </a:cubicBezTo>
                    <a:cubicBezTo>
                      <a:pt x="11" y="3"/>
                      <a:pt x="5" y="0"/>
                      <a:pt x="5" y="0"/>
                    </a:cubicBezTo>
                    <a:cubicBezTo>
                      <a:pt x="0" y="9"/>
                      <a:pt x="0" y="9"/>
                      <a:pt x="0" y="9"/>
                    </a:cubicBezTo>
                    <a:cubicBezTo>
                      <a:pt x="0" y="9"/>
                      <a:pt x="6" y="12"/>
                      <a:pt x="11" y="15"/>
                    </a:cubicBezTo>
                    <a:cubicBezTo>
                      <a:pt x="14" y="17"/>
                      <a:pt x="17" y="18"/>
                      <a:pt x="19" y="20"/>
                    </a:cubicBezTo>
                    <a:cubicBezTo>
                      <a:pt x="22" y="21"/>
                      <a:pt x="23" y="22"/>
                      <a:pt x="23"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27" name="Group 24"/>
              <p:cNvGrpSpPr/>
              <p:nvPr/>
            </p:nvGrpSpPr>
            <p:grpSpPr>
              <a:xfrm>
                <a:off x="4079875" y="2346325"/>
                <a:ext cx="711200" cy="803276"/>
                <a:chOff x="4079875" y="2346325"/>
                <a:chExt cx="711200" cy="803276"/>
              </a:xfrm>
              <a:grpFill/>
            </p:grpSpPr>
            <p:sp>
              <p:nvSpPr>
                <p:cNvPr id="28" name="出自【趣你的PPT】(微信:qunideppt)：最优质的PPT资源库"/>
                <p:cNvSpPr/>
                <p:nvPr/>
              </p:nvSpPr>
              <p:spPr bwMode="auto">
                <a:xfrm>
                  <a:off x="4079875" y="2346325"/>
                  <a:ext cx="82550" cy="68263"/>
                </a:xfrm>
                <a:custGeom>
                  <a:avLst/>
                  <a:gdLst>
                    <a:gd name="T0" fmla="*/ 22 w 28"/>
                    <a:gd name="T1" fmla="*/ 23 h 23"/>
                    <a:gd name="T2" fmla="*/ 28 w 28"/>
                    <a:gd name="T3" fmla="*/ 14 h 23"/>
                    <a:gd name="T4" fmla="*/ 17 w 28"/>
                    <a:gd name="T5" fmla="*/ 7 h 23"/>
                    <a:gd name="T6" fmla="*/ 6 w 28"/>
                    <a:gd name="T7" fmla="*/ 0 h 23"/>
                    <a:gd name="T8" fmla="*/ 0 w 28"/>
                    <a:gd name="T9" fmla="*/ 9 h 23"/>
                    <a:gd name="T10" fmla="*/ 11 w 28"/>
                    <a:gd name="T11" fmla="*/ 16 h 23"/>
                    <a:gd name="T12" fmla="*/ 22 w 28"/>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28" h="23">
                      <a:moveTo>
                        <a:pt x="22" y="23"/>
                      </a:moveTo>
                      <a:cubicBezTo>
                        <a:pt x="28" y="14"/>
                        <a:pt x="28" y="14"/>
                        <a:pt x="28" y="14"/>
                      </a:cubicBezTo>
                      <a:cubicBezTo>
                        <a:pt x="28" y="14"/>
                        <a:pt x="23" y="11"/>
                        <a:pt x="17" y="7"/>
                      </a:cubicBezTo>
                      <a:cubicBezTo>
                        <a:pt x="11" y="3"/>
                        <a:pt x="6" y="0"/>
                        <a:pt x="6" y="0"/>
                      </a:cubicBezTo>
                      <a:cubicBezTo>
                        <a:pt x="0" y="9"/>
                        <a:pt x="0" y="9"/>
                        <a:pt x="0" y="9"/>
                      </a:cubicBezTo>
                      <a:cubicBezTo>
                        <a:pt x="0" y="9"/>
                        <a:pt x="6" y="12"/>
                        <a:pt x="11" y="16"/>
                      </a:cubicBezTo>
                      <a:cubicBezTo>
                        <a:pt x="17" y="20"/>
                        <a:pt x="22" y="23"/>
                        <a:pt x="22"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9" name="出自【趣你的PPT】(微信:qunideppt)：最优质的PPT资源库"/>
                <p:cNvSpPr/>
                <p:nvPr/>
              </p:nvSpPr>
              <p:spPr bwMode="auto">
                <a:xfrm>
                  <a:off x="4176713" y="2411413"/>
                  <a:ext cx="82550" cy="71438"/>
                </a:xfrm>
                <a:custGeom>
                  <a:avLst/>
                  <a:gdLst>
                    <a:gd name="T0" fmla="*/ 21 w 28"/>
                    <a:gd name="T1" fmla="*/ 24 h 24"/>
                    <a:gd name="T2" fmla="*/ 28 w 28"/>
                    <a:gd name="T3" fmla="*/ 15 h 24"/>
                    <a:gd name="T4" fmla="*/ 25 w 28"/>
                    <a:gd name="T5" fmla="*/ 13 h 24"/>
                    <a:gd name="T6" fmla="*/ 17 w 28"/>
                    <a:gd name="T7" fmla="*/ 7 h 24"/>
                    <a:gd name="T8" fmla="*/ 6 w 28"/>
                    <a:gd name="T9" fmla="*/ 0 h 24"/>
                    <a:gd name="T10" fmla="*/ 0 w 28"/>
                    <a:gd name="T11" fmla="*/ 8 h 24"/>
                    <a:gd name="T12" fmla="*/ 11 w 28"/>
                    <a:gd name="T13" fmla="*/ 16 h 24"/>
                    <a:gd name="T14" fmla="*/ 18 w 28"/>
                    <a:gd name="T15" fmla="*/ 21 h 24"/>
                    <a:gd name="T16" fmla="*/ 21 w 2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4">
                      <a:moveTo>
                        <a:pt x="21" y="24"/>
                      </a:moveTo>
                      <a:cubicBezTo>
                        <a:pt x="28" y="15"/>
                        <a:pt x="28" y="15"/>
                        <a:pt x="28" y="15"/>
                      </a:cubicBezTo>
                      <a:cubicBezTo>
                        <a:pt x="28" y="15"/>
                        <a:pt x="27" y="14"/>
                        <a:pt x="25" y="13"/>
                      </a:cubicBezTo>
                      <a:cubicBezTo>
                        <a:pt x="23" y="11"/>
                        <a:pt x="20" y="9"/>
                        <a:pt x="17" y="7"/>
                      </a:cubicBezTo>
                      <a:cubicBezTo>
                        <a:pt x="12" y="3"/>
                        <a:pt x="6" y="0"/>
                        <a:pt x="6" y="0"/>
                      </a:cubicBezTo>
                      <a:cubicBezTo>
                        <a:pt x="0" y="8"/>
                        <a:pt x="0" y="8"/>
                        <a:pt x="0" y="8"/>
                      </a:cubicBezTo>
                      <a:cubicBezTo>
                        <a:pt x="0" y="8"/>
                        <a:pt x="5" y="12"/>
                        <a:pt x="11" y="16"/>
                      </a:cubicBezTo>
                      <a:cubicBezTo>
                        <a:pt x="14" y="18"/>
                        <a:pt x="16" y="20"/>
                        <a:pt x="18" y="21"/>
                      </a:cubicBezTo>
                      <a:cubicBezTo>
                        <a:pt x="20" y="23"/>
                        <a:pt x="21" y="24"/>
                        <a:pt x="21" y="2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0" name="出自【趣你的PPT】(微信:qunideppt)：最优质的PPT资源库"/>
                <p:cNvSpPr/>
                <p:nvPr/>
              </p:nvSpPr>
              <p:spPr bwMode="auto">
                <a:xfrm>
                  <a:off x="4270375" y="2479675"/>
                  <a:ext cx="79375" cy="76200"/>
                </a:xfrm>
                <a:custGeom>
                  <a:avLst/>
                  <a:gdLst>
                    <a:gd name="T0" fmla="*/ 20 w 27"/>
                    <a:gd name="T1" fmla="*/ 26 h 26"/>
                    <a:gd name="T2" fmla="*/ 27 w 27"/>
                    <a:gd name="T3" fmla="*/ 18 h 26"/>
                    <a:gd name="T4" fmla="*/ 17 w 27"/>
                    <a:gd name="T5" fmla="*/ 9 h 26"/>
                    <a:gd name="T6" fmla="*/ 9 w 27"/>
                    <a:gd name="T7" fmla="*/ 3 h 26"/>
                    <a:gd name="T8" fmla="*/ 6 w 27"/>
                    <a:gd name="T9" fmla="*/ 0 h 26"/>
                    <a:gd name="T10" fmla="*/ 0 w 27"/>
                    <a:gd name="T11" fmla="*/ 9 h 26"/>
                    <a:gd name="T12" fmla="*/ 3 w 27"/>
                    <a:gd name="T13" fmla="*/ 11 h 26"/>
                    <a:gd name="T14" fmla="*/ 10 w 27"/>
                    <a:gd name="T15" fmla="*/ 17 h 26"/>
                    <a:gd name="T16" fmla="*/ 20 w 27"/>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20" y="26"/>
                      </a:moveTo>
                      <a:cubicBezTo>
                        <a:pt x="27" y="18"/>
                        <a:pt x="27" y="18"/>
                        <a:pt x="27" y="18"/>
                      </a:cubicBezTo>
                      <a:cubicBezTo>
                        <a:pt x="27" y="18"/>
                        <a:pt x="22" y="13"/>
                        <a:pt x="17" y="9"/>
                      </a:cubicBezTo>
                      <a:cubicBezTo>
                        <a:pt x="14" y="7"/>
                        <a:pt x="11" y="4"/>
                        <a:pt x="9" y="3"/>
                      </a:cubicBezTo>
                      <a:cubicBezTo>
                        <a:pt x="8" y="1"/>
                        <a:pt x="6" y="0"/>
                        <a:pt x="6" y="0"/>
                      </a:cubicBezTo>
                      <a:cubicBezTo>
                        <a:pt x="0" y="9"/>
                        <a:pt x="0" y="9"/>
                        <a:pt x="0" y="9"/>
                      </a:cubicBezTo>
                      <a:cubicBezTo>
                        <a:pt x="0" y="9"/>
                        <a:pt x="1" y="10"/>
                        <a:pt x="3" y="11"/>
                      </a:cubicBezTo>
                      <a:cubicBezTo>
                        <a:pt x="5" y="13"/>
                        <a:pt x="7" y="15"/>
                        <a:pt x="10" y="17"/>
                      </a:cubicBezTo>
                      <a:cubicBezTo>
                        <a:pt x="15" y="21"/>
                        <a:pt x="20" y="26"/>
                        <a:pt x="20"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1" name="出自【趣你的PPT】(微信:qunideppt)：最优质的PPT资源库"/>
                <p:cNvSpPr/>
                <p:nvPr/>
              </p:nvSpPr>
              <p:spPr bwMode="auto">
                <a:xfrm>
                  <a:off x="4356100" y="2555875"/>
                  <a:ext cx="79375" cy="76200"/>
                </a:xfrm>
                <a:custGeom>
                  <a:avLst/>
                  <a:gdLst>
                    <a:gd name="T0" fmla="*/ 19 w 27"/>
                    <a:gd name="T1" fmla="*/ 26 h 26"/>
                    <a:gd name="T2" fmla="*/ 27 w 27"/>
                    <a:gd name="T3" fmla="*/ 19 h 26"/>
                    <a:gd name="T4" fmla="*/ 24 w 27"/>
                    <a:gd name="T5" fmla="*/ 16 h 26"/>
                    <a:gd name="T6" fmla="*/ 17 w 27"/>
                    <a:gd name="T7" fmla="*/ 9 h 26"/>
                    <a:gd name="T8" fmla="*/ 8 w 27"/>
                    <a:gd name="T9" fmla="*/ 0 h 26"/>
                    <a:gd name="T10" fmla="*/ 0 w 27"/>
                    <a:gd name="T11" fmla="*/ 8 h 26"/>
                    <a:gd name="T12" fmla="*/ 10 w 27"/>
                    <a:gd name="T13" fmla="*/ 17 h 26"/>
                    <a:gd name="T14" fmla="*/ 16 w 27"/>
                    <a:gd name="T15" fmla="*/ 23 h 26"/>
                    <a:gd name="T16" fmla="*/ 19 w 27"/>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6"/>
                      </a:moveTo>
                      <a:cubicBezTo>
                        <a:pt x="27" y="19"/>
                        <a:pt x="27" y="19"/>
                        <a:pt x="27" y="19"/>
                      </a:cubicBezTo>
                      <a:cubicBezTo>
                        <a:pt x="27" y="19"/>
                        <a:pt x="26" y="18"/>
                        <a:pt x="24" y="16"/>
                      </a:cubicBezTo>
                      <a:cubicBezTo>
                        <a:pt x="22" y="14"/>
                        <a:pt x="20" y="12"/>
                        <a:pt x="17" y="9"/>
                      </a:cubicBezTo>
                      <a:cubicBezTo>
                        <a:pt x="12" y="5"/>
                        <a:pt x="8" y="0"/>
                        <a:pt x="8" y="0"/>
                      </a:cubicBezTo>
                      <a:cubicBezTo>
                        <a:pt x="0" y="8"/>
                        <a:pt x="0" y="8"/>
                        <a:pt x="0" y="8"/>
                      </a:cubicBezTo>
                      <a:cubicBezTo>
                        <a:pt x="0" y="8"/>
                        <a:pt x="5" y="13"/>
                        <a:pt x="10" y="17"/>
                      </a:cubicBezTo>
                      <a:cubicBezTo>
                        <a:pt x="12" y="19"/>
                        <a:pt x="15" y="22"/>
                        <a:pt x="16" y="23"/>
                      </a:cubicBezTo>
                      <a:cubicBezTo>
                        <a:pt x="18" y="25"/>
                        <a:pt x="19" y="26"/>
                        <a:pt x="19" y="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2" name="出自【趣你的PPT】(微信:qunideppt)：最优质的PPT资源库"/>
                <p:cNvSpPr/>
                <p:nvPr/>
              </p:nvSpPr>
              <p:spPr bwMode="auto">
                <a:xfrm>
                  <a:off x="4438650" y="2638425"/>
                  <a:ext cx="76200" cy="79375"/>
                </a:xfrm>
                <a:custGeom>
                  <a:avLst/>
                  <a:gdLst>
                    <a:gd name="T0" fmla="*/ 18 w 26"/>
                    <a:gd name="T1" fmla="*/ 27 h 27"/>
                    <a:gd name="T2" fmla="*/ 26 w 26"/>
                    <a:gd name="T3" fmla="*/ 20 h 27"/>
                    <a:gd name="T4" fmla="*/ 17 w 26"/>
                    <a:gd name="T5" fmla="*/ 10 h 27"/>
                    <a:gd name="T6" fmla="*/ 8 w 26"/>
                    <a:gd name="T7" fmla="*/ 0 h 27"/>
                    <a:gd name="T8" fmla="*/ 0 w 26"/>
                    <a:gd name="T9" fmla="*/ 8 h 27"/>
                    <a:gd name="T10" fmla="*/ 9 w 26"/>
                    <a:gd name="T11" fmla="*/ 17 h 27"/>
                    <a:gd name="T12" fmla="*/ 18 w 26"/>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18" y="27"/>
                      </a:moveTo>
                      <a:cubicBezTo>
                        <a:pt x="26" y="20"/>
                        <a:pt x="26" y="20"/>
                        <a:pt x="26" y="20"/>
                      </a:cubicBezTo>
                      <a:cubicBezTo>
                        <a:pt x="26" y="20"/>
                        <a:pt x="22" y="15"/>
                        <a:pt x="17" y="10"/>
                      </a:cubicBezTo>
                      <a:cubicBezTo>
                        <a:pt x="13" y="5"/>
                        <a:pt x="8" y="0"/>
                        <a:pt x="8" y="0"/>
                      </a:cubicBezTo>
                      <a:cubicBezTo>
                        <a:pt x="0" y="8"/>
                        <a:pt x="0" y="8"/>
                        <a:pt x="0" y="8"/>
                      </a:cubicBezTo>
                      <a:cubicBezTo>
                        <a:pt x="0" y="8"/>
                        <a:pt x="5" y="12"/>
                        <a:pt x="9" y="17"/>
                      </a:cubicBezTo>
                      <a:cubicBezTo>
                        <a:pt x="14" y="22"/>
                        <a:pt x="18" y="27"/>
                        <a:pt x="18" y="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3" name="出自【趣你的PPT】(微信:qunideppt)：最优质的PPT资源库"/>
                <p:cNvSpPr/>
                <p:nvPr/>
              </p:nvSpPr>
              <p:spPr bwMode="auto">
                <a:xfrm>
                  <a:off x="4514850" y="2725738"/>
                  <a:ext cx="73025" cy="82550"/>
                </a:xfrm>
                <a:custGeom>
                  <a:avLst/>
                  <a:gdLst>
                    <a:gd name="T0" fmla="*/ 32 w 46"/>
                    <a:gd name="T1" fmla="*/ 52 h 52"/>
                    <a:gd name="T2" fmla="*/ 46 w 46"/>
                    <a:gd name="T3" fmla="*/ 39 h 52"/>
                    <a:gd name="T4" fmla="*/ 17 w 46"/>
                    <a:gd name="T5" fmla="*/ 0 h 52"/>
                    <a:gd name="T6" fmla="*/ 0 w 46"/>
                    <a:gd name="T7" fmla="*/ 13 h 52"/>
                    <a:gd name="T8" fmla="*/ 32 w 46"/>
                    <a:gd name="T9" fmla="*/ 52 h 52"/>
                  </a:gdLst>
                  <a:ahLst/>
                  <a:cxnLst>
                    <a:cxn ang="0">
                      <a:pos x="T0" y="T1"/>
                    </a:cxn>
                    <a:cxn ang="0">
                      <a:pos x="T2" y="T3"/>
                    </a:cxn>
                    <a:cxn ang="0">
                      <a:pos x="T4" y="T5"/>
                    </a:cxn>
                    <a:cxn ang="0">
                      <a:pos x="T6" y="T7"/>
                    </a:cxn>
                    <a:cxn ang="0">
                      <a:pos x="T8" y="T9"/>
                    </a:cxn>
                  </a:cxnLst>
                  <a:rect l="0" t="0" r="r" b="b"/>
                  <a:pathLst>
                    <a:path w="46" h="52">
                      <a:moveTo>
                        <a:pt x="32" y="52"/>
                      </a:moveTo>
                      <a:lnTo>
                        <a:pt x="46" y="39"/>
                      </a:lnTo>
                      <a:lnTo>
                        <a:pt x="17" y="0"/>
                      </a:lnTo>
                      <a:lnTo>
                        <a:pt x="0" y="13"/>
                      </a:lnTo>
                      <a:lnTo>
                        <a:pt x="32" y="5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4" name="出自【趣你的PPT】(微信:qunideppt)：最优质的PPT资源库"/>
                <p:cNvSpPr/>
                <p:nvPr/>
              </p:nvSpPr>
              <p:spPr bwMode="auto">
                <a:xfrm>
                  <a:off x="4584700" y="2819400"/>
                  <a:ext cx="71438" cy="82550"/>
                </a:xfrm>
                <a:custGeom>
                  <a:avLst/>
                  <a:gdLst>
                    <a:gd name="T0" fmla="*/ 15 w 24"/>
                    <a:gd name="T1" fmla="*/ 28 h 28"/>
                    <a:gd name="T2" fmla="*/ 24 w 24"/>
                    <a:gd name="T3" fmla="*/ 22 h 28"/>
                    <a:gd name="T4" fmla="*/ 22 w 24"/>
                    <a:gd name="T5" fmla="*/ 18 h 28"/>
                    <a:gd name="T6" fmla="*/ 17 w 24"/>
                    <a:gd name="T7" fmla="*/ 11 h 28"/>
                    <a:gd name="T8" fmla="*/ 9 w 24"/>
                    <a:gd name="T9" fmla="*/ 0 h 28"/>
                    <a:gd name="T10" fmla="*/ 0 w 24"/>
                    <a:gd name="T11" fmla="*/ 6 h 28"/>
                    <a:gd name="T12" fmla="*/ 8 w 24"/>
                    <a:gd name="T13" fmla="*/ 17 h 28"/>
                    <a:gd name="T14" fmla="*/ 13 w 24"/>
                    <a:gd name="T15" fmla="*/ 24 h 28"/>
                    <a:gd name="T16" fmla="*/ 15 w 24"/>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15" y="28"/>
                      </a:moveTo>
                      <a:cubicBezTo>
                        <a:pt x="24" y="22"/>
                        <a:pt x="24" y="22"/>
                        <a:pt x="24" y="22"/>
                      </a:cubicBezTo>
                      <a:cubicBezTo>
                        <a:pt x="24" y="22"/>
                        <a:pt x="23" y="21"/>
                        <a:pt x="22" y="18"/>
                      </a:cubicBezTo>
                      <a:cubicBezTo>
                        <a:pt x="20" y="16"/>
                        <a:pt x="19" y="13"/>
                        <a:pt x="17" y="11"/>
                      </a:cubicBezTo>
                      <a:cubicBezTo>
                        <a:pt x="13" y="5"/>
                        <a:pt x="9" y="0"/>
                        <a:pt x="9" y="0"/>
                      </a:cubicBezTo>
                      <a:cubicBezTo>
                        <a:pt x="0" y="6"/>
                        <a:pt x="0" y="6"/>
                        <a:pt x="0" y="6"/>
                      </a:cubicBezTo>
                      <a:cubicBezTo>
                        <a:pt x="0" y="6"/>
                        <a:pt x="4" y="11"/>
                        <a:pt x="8" y="17"/>
                      </a:cubicBezTo>
                      <a:cubicBezTo>
                        <a:pt x="10" y="19"/>
                        <a:pt x="11" y="22"/>
                        <a:pt x="13" y="24"/>
                      </a:cubicBezTo>
                      <a:cubicBezTo>
                        <a:pt x="14" y="26"/>
                        <a:pt x="15" y="28"/>
                        <a:pt x="15"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5" name="出自【趣你的PPT】(微信:qunideppt)：最优质的PPT资源库"/>
                <p:cNvSpPr/>
                <p:nvPr/>
              </p:nvSpPr>
              <p:spPr bwMode="auto">
                <a:xfrm>
                  <a:off x="4649788" y="2917825"/>
                  <a:ext cx="68263" cy="80963"/>
                </a:xfrm>
                <a:custGeom>
                  <a:avLst/>
                  <a:gdLst>
                    <a:gd name="T0" fmla="*/ 13 w 23"/>
                    <a:gd name="T1" fmla="*/ 28 h 28"/>
                    <a:gd name="T2" fmla="*/ 23 w 23"/>
                    <a:gd name="T3" fmla="*/ 23 h 28"/>
                    <a:gd name="T4" fmla="*/ 16 w 23"/>
                    <a:gd name="T5" fmla="*/ 11 h 28"/>
                    <a:gd name="T6" fmla="*/ 11 w 23"/>
                    <a:gd name="T7" fmla="*/ 3 h 28"/>
                    <a:gd name="T8" fmla="*/ 9 w 23"/>
                    <a:gd name="T9" fmla="*/ 0 h 28"/>
                    <a:gd name="T10" fmla="*/ 0 w 23"/>
                    <a:gd name="T11" fmla="*/ 6 h 28"/>
                    <a:gd name="T12" fmla="*/ 2 w 23"/>
                    <a:gd name="T13" fmla="*/ 9 h 28"/>
                    <a:gd name="T14" fmla="*/ 7 w 23"/>
                    <a:gd name="T15" fmla="*/ 17 h 28"/>
                    <a:gd name="T16" fmla="*/ 13 w 23"/>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13" y="28"/>
                      </a:moveTo>
                      <a:cubicBezTo>
                        <a:pt x="23" y="23"/>
                        <a:pt x="23" y="23"/>
                        <a:pt x="23" y="23"/>
                      </a:cubicBezTo>
                      <a:cubicBezTo>
                        <a:pt x="23" y="23"/>
                        <a:pt x="19" y="17"/>
                        <a:pt x="16" y="11"/>
                      </a:cubicBezTo>
                      <a:cubicBezTo>
                        <a:pt x="14" y="9"/>
                        <a:pt x="13" y="6"/>
                        <a:pt x="11" y="3"/>
                      </a:cubicBezTo>
                      <a:cubicBezTo>
                        <a:pt x="10" y="1"/>
                        <a:pt x="9" y="0"/>
                        <a:pt x="9" y="0"/>
                      </a:cubicBezTo>
                      <a:cubicBezTo>
                        <a:pt x="0" y="6"/>
                        <a:pt x="0" y="6"/>
                        <a:pt x="0" y="6"/>
                      </a:cubicBezTo>
                      <a:cubicBezTo>
                        <a:pt x="0" y="6"/>
                        <a:pt x="1" y="7"/>
                        <a:pt x="2" y="9"/>
                      </a:cubicBezTo>
                      <a:cubicBezTo>
                        <a:pt x="3" y="11"/>
                        <a:pt x="5" y="14"/>
                        <a:pt x="7" y="17"/>
                      </a:cubicBezTo>
                      <a:cubicBezTo>
                        <a:pt x="10" y="23"/>
                        <a:pt x="13" y="28"/>
                        <a:pt x="13"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6" name="出自【趣你的PPT】(微信:qunideppt)：最优质的PPT资源库"/>
                <p:cNvSpPr/>
                <p:nvPr/>
              </p:nvSpPr>
              <p:spPr bwMode="auto">
                <a:xfrm>
                  <a:off x="4638675" y="2973388"/>
                  <a:ext cx="152400" cy="176213"/>
                </a:xfrm>
                <a:custGeom>
                  <a:avLst/>
                  <a:gdLst>
                    <a:gd name="T0" fmla="*/ 96 w 96"/>
                    <a:gd name="T1" fmla="*/ 0 h 111"/>
                    <a:gd name="T2" fmla="*/ 94 w 96"/>
                    <a:gd name="T3" fmla="*/ 111 h 111"/>
                    <a:gd name="T4" fmla="*/ 0 w 96"/>
                    <a:gd name="T5" fmla="*/ 55 h 111"/>
                    <a:gd name="T6" fmla="*/ 96 w 96"/>
                    <a:gd name="T7" fmla="*/ 0 h 111"/>
                  </a:gdLst>
                  <a:ahLst/>
                  <a:cxnLst>
                    <a:cxn ang="0">
                      <a:pos x="T0" y="T1"/>
                    </a:cxn>
                    <a:cxn ang="0">
                      <a:pos x="T2" y="T3"/>
                    </a:cxn>
                    <a:cxn ang="0">
                      <a:pos x="T4" y="T5"/>
                    </a:cxn>
                    <a:cxn ang="0">
                      <a:pos x="T6" y="T7"/>
                    </a:cxn>
                  </a:cxnLst>
                  <a:rect l="0" t="0" r="r" b="b"/>
                  <a:pathLst>
                    <a:path w="96" h="111">
                      <a:moveTo>
                        <a:pt x="96" y="0"/>
                      </a:moveTo>
                      <a:lnTo>
                        <a:pt x="94" y="111"/>
                      </a:lnTo>
                      <a:lnTo>
                        <a:pt x="0" y="55"/>
                      </a:lnTo>
                      <a:lnTo>
                        <a:pt x="9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grpSp>
        <p:grpSp>
          <p:nvGrpSpPr>
            <p:cNvPr id="37" name="Group 34出自【趣你的PPT】(微信:qunideppt)：最优质的PPT资源库"/>
            <p:cNvGrpSpPr/>
            <p:nvPr/>
          </p:nvGrpSpPr>
          <p:grpSpPr>
            <a:xfrm>
              <a:off x="4994773" y="3784498"/>
              <a:ext cx="671513" cy="670322"/>
              <a:chOff x="3889375" y="4481513"/>
              <a:chExt cx="895350" cy="893762"/>
            </a:xfrm>
            <a:solidFill>
              <a:schemeClr val="bg1"/>
            </a:solidFill>
          </p:grpSpPr>
          <p:sp>
            <p:nvSpPr>
              <p:cNvPr id="38" name="出自【趣你的PPT】(微信:qunideppt)：最优质的PPT资源库"/>
              <p:cNvSpPr/>
              <p:nvPr/>
            </p:nvSpPr>
            <p:spPr bwMode="auto">
              <a:xfrm>
                <a:off x="4724400" y="4481513"/>
                <a:ext cx="60325" cy="82550"/>
              </a:xfrm>
              <a:custGeom>
                <a:avLst/>
                <a:gdLst>
                  <a:gd name="T0" fmla="*/ 0 w 21"/>
                  <a:gd name="T1" fmla="*/ 24 h 28"/>
                  <a:gd name="T2" fmla="*/ 10 w 21"/>
                  <a:gd name="T3" fmla="*/ 28 h 28"/>
                  <a:gd name="T4" fmla="*/ 12 w 21"/>
                  <a:gd name="T5" fmla="*/ 25 h 28"/>
                  <a:gd name="T6" fmla="*/ 16 w 21"/>
                  <a:gd name="T7" fmla="*/ 16 h 28"/>
                  <a:gd name="T8" fmla="*/ 21 w 21"/>
                  <a:gd name="T9" fmla="*/ 4 h 28"/>
                  <a:gd name="T10" fmla="*/ 11 w 21"/>
                  <a:gd name="T11" fmla="*/ 0 h 28"/>
                  <a:gd name="T12" fmla="*/ 6 w 21"/>
                  <a:gd name="T13" fmla="*/ 12 h 28"/>
                  <a:gd name="T14" fmla="*/ 2 w 21"/>
                  <a:gd name="T15" fmla="*/ 20 h 28"/>
                  <a:gd name="T16" fmla="*/ 0 w 21"/>
                  <a:gd name="T17"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8">
                    <a:moveTo>
                      <a:pt x="0" y="24"/>
                    </a:moveTo>
                    <a:cubicBezTo>
                      <a:pt x="10" y="28"/>
                      <a:pt x="10" y="28"/>
                      <a:pt x="10" y="28"/>
                    </a:cubicBezTo>
                    <a:cubicBezTo>
                      <a:pt x="10" y="28"/>
                      <a:pt x="11" y="27"/>
                      <a:pt x="12" y="25"/>
                    </a:cubicBezTo>
                    <a:cubicBezTo>
                      <a:pt x="13" y="22"/>
                      <a:pt x="14" y="19"/>
                      <a:pt x="16" y="16"/>
                    </a:cubicBezTo>
                    <a:cubicBezTo>
                      <a:pt x="18" y="10"/>
                      <a:pt x="21" y="4"/>
                      <a:pt x="21" y="4"/>
                    </a:cubicBezTo>
                    <a:cubicBezTo>
                      <a:pt x="11" y="0"/>
                      <a:pt x="11" y="0"/>
                      <a:pt x="11" y="0"/>
                    </a:cubicBezTo>
                    <a:cubicBezTo>
                      <a:pt x="11" y="0"/>
                      <a:pt x="9" y="6"/>
                      <a:pt x="6" y="12"/>
                    </a:cubicBezTo>
                    <a:cubicBezTo>
                      <a:pt x="5" y="15"/>
                      <a:pt x="3" y="18"/>
                      <a:pt x="2" y="20"/>
                    </a:cubicBezTo>
                    <a:cubicBezTo>
                      <a:pt x="1" y="22"/>
                      <a:pt x="0" y="24"/>
                      <a:pt x="0" y="2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9" name="出自【趣你的PPT】(微信:qunideppt)：最优质的PPT资源库"/>
              <p:cNvSpPr/>
              <p:nvPr/>
            </p:nvSpPr>
            <p:spPr bwMode="auto">
              <a:xfrm>
                <a:off x="4670425" y="4583113"/>
                <a:ext cx="65088" cy="85725"/>
              </a:xfrm>
              <a:custGeom>
                <a:avLst/>
                <a:gdLst>
                  <a:gd name="T0" fmla="*/ 0 w 22"/>
                  <a:gd name="T1" fmla="*/ 23 h 29"/>
                  <a:gd name="T2" fmla="*/ 9 w 22"/>
                  <a:gd name="T3" fmla="*/ 29 h 29"/>
                  <a:gd name="T4" fmla="*/ 15 w 22"/>
                  <a:gd name="T5" fmla="*/ 17 h 29"/>
                  <a:gd name="T6" fmla="*/ 20 w 22"/>
                  <a:gd name="T7" fmla="*/ 9 h 29"/>
                  <a:gd name="T8" fmla="*/ 22 w 22"/>
                  <a:gd name="T9" fmla="*/ 5 h 29"/>
                  <a:gd name="T10" fmla="*/ 12 w 22"/>
                  <a:gd name="T11" fmla="*/ 0 h 29"/>
                  <a:gd name="T12" fmla="*/ 10 w 22"/>
                  <a:gd name="T13" fmla="*/ 4 h 29"/>
                  <a:gd name="T14" fmla="*/ 6 w 22"/>
                  <a:gd name="T15" fmla="*/ 12 h 29"/>
                  <a:gd name="T16" fmla="*/ 0 w 22"/>
                  <a:gd name="T1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9">
                    <a:moveTo>
                      <a:pt x="0" y="23"/>
                    </a:moveTo>
                    <a:cubicBezTo>
                      <a:pt x="9" y="29"/>
                      <a:pt x="9" y="29"/>
                      <a:pt x="9" y="29"/>
                    </a:cubicBezTo>
                    <a:cubicBezTo>
                      <a:pt x="9" y="29"/>
                      <a:pt x="12" y="23"/>
                      <a:pt x="15" y="17"/>
                    </a:cubicBezTo>
                    <a:cubicBezTo>
                      <a:pt x="17" y="14"/>
                      <a:pt x="19" y="11"/>
                      <a:pt x="20" y="9"/>
                    </a:cubicBezTo>
                    <a:cubicBezTo>
                      <a:pt x="21" y="7"/>
                      <a:pt x="22" y="5"/>
                      <a:pt x="22" y="5"/>
                    </a:cubicBezTo>
                    <a:cubicBezTo>
                      <a:pt x="12" y="0"/>
                      <a:pt x="12" y="0"/>
                      <a:pt x="12" y="0"/>
                    </a:cubicBezTo>
                    <a:cubicBezTo>
                      <a:pt x="12" y="0"/>
                      <a:pt x="12" y="2"/>
                      <a:pt x="10" y="4"/>
                    </a:cubicBezTo>
                    <a:cubicBezTo>
                      <a:pt x="9" y="6"/>
                      <a:pt x="8" y="9"/>
                      <a:pt x="6" y="12"/>
                    </a:cubicBezTo>
                    <a:cubicBezTo>
                      <a:pt x="3" y="17"/>
                      <a:pt x="0" y="23"/>
                      <a:pt x="0"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0" name="出自【趣你的PPT】(微信:qunideppt)：最优质的PPT资源库"/>
              <p:cNvSpPr/>
              <p:nvPr/>
            </p:nvSpPr>
            <p:spPr bwMode="auto">
              <a:xfrm>
                <a:off x="4608513" y="4683125"/>
                <a:ext cx="68263" cy="82550"/>
              </a:xfrm>
              <a:custGeom>
                <a:avLst/>
                <a:gdLst>
                  <a:gd name="T0" fmla="*/ 0 w 23"/>
                  <a:gd name="T1" fmla="*/ 22 h 28"/>
                  <a:gd name="T2" fmla="*/ 8 w 23"/>
                  <a:gd name="T3" fmla="*/ 28 h 28"/>
                  <a:gd name="T4" fmla="*/ 11 w 23"/>
                  <a:gd name="T5" fmla="*/ 25 h 28"/>
                  <a:gd name="T6" fmla="*/ 16 w 23"/>
                  <a:gd name="T7" fmla="*/ 17 h 28"/>
                  <a:gd name="T8" fmla="*/ 23 w 23"/>
                  <a:gd name="T9" fmla="*/ 6 h 28"/>
                  <a:gd name="T10" fmla="*/ 14 w 23"/>
                  <a:gd name="T11" fmla="*/ 0 h 28"/>
                  <a:gd name="T12" fmla="*/ 7 w 23"/>
                  <a:gd name="T13" fmla="*/ 11 h 28"/>
                  <a:gd name="T14" fmla="*/ 2 w 23"/>
                  <a:gd name="T15" fmla="*/ 19 h 28"/>
                  <a:gd name="T16" fmla="*/ 0 w 23"/>
                  <a:gd name="T1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0" y="22"/>
                    </a:moveTo>
                    <a:cubicBezTo>
                      <a:pt x="8" y="28"/>
                      <a:pt x="8" y="28"/>
                      <a:pt x="8" y="28"/>
                    </a:cubicBezTo>
                    <a:cubicBezTo>
                      <a:pt x="8" y="28"/>
                      <a:pt x="9" y="27"/>
                      <a:pt x="11" y="25"/>
                    </a:cubicBezTo>
                    <a:cubicBezTo>
                      <a:pt x="12" y="23"/>
                      <a:pt x="14" y="20"/>
                      <a:pt x="16" y="17"/>
                    </a:cubicBezTo>
                    <a:cubicBezTo>
                      <a:pt x="19" y="11"/>
                      <a:pt x="23" y="6"/>
                      <a:pt x="23" y="6"/>
                    </a:cubicBezTo>
                    <a:cubicBezTo>
                      <a:pt x="14" y="0"/>
                      <a:pt x="14" y="0"/>
                      <a:pt x="14" y="0"/>
                    </a:cubicBezTo>
                    <a:cubicBezTo>
                      <a:pt x="14" y="0"/>
                      <a:pt x="10" y="6"/>
                      <a:pt x="7" y="11"/>
                    </a:cubicBezTo>
                    <a:cubicBezTo>
                      <a:pt x="5" y="14"/>
                      <a:pt x="3" y="17"/>
                      <a:pt x="2" y="19"/>
                    </a:cubicBezTo>
                    <a:cubicBezTo>
                      <a:pt x="1" y="21"/>
                      <a:pt x="0" y="22"/>
                      <a:pt x="0" y="2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1" name="出自【趣你的PPT】(微信:qunideppt)：最优质的PPT资源库"/>
              <p:cNvSpPr/>
              <p:nvPr/>
            </p:nvSpPr>
            <p:spPr bwMode="auto">
              <a:xfrm>
                <a:off x="4538663" y="4781550"/>
                <a:ext cx="73025" cy="79375"/>
              </a:xfrm>
              <a:custGeom>
                <a:avLst/>
                <a:gdLst>
                  <a:gd name="T0" fmla="*/ 0 w 25"/>
                  <a:gd name="T1" fmla="*/ 21 h 27"/>
                  <a:gd name="T2" fmla="*/ 9 w 25"/>
                  <a:gd name="T3" fmla="*/ 27 h 27"/>
                  <a:gd name="T4" fmla="*/ 17 w 25"/>
                  <a:gd name="T5" fmla="*/ 17 h 27"/>
                  <a:gd name="T6" fmla="*/ 22 w 25"/>
                  <a:gd name="T7" fmla="*/ 9 h 27"/>
                  <a:gd name="T8" fmla="*/ 25 w 25"/>
                  <a:gd name="T9" fmla="*/ 6 h 27"/>
                  <a:gd name="T10" fmla="*/ 16 w 25"/>
                  <a:gd name="T11" fmla="*/ 0 h 27"/>
                  <a:gd name="T12" fmla="*/ 14 w 25"/>
                  <a:gd name="T13" fmla="*/ 3 h 27"/>
                  <a:gd name="T14" fmla="*/ 8 w 25"/>
                  <a:gd name="T15" fmla="*/ 10 h 27"/>
                  <a:gd name="T16" fmla="*/ 0 w 25"/>
                  <a:gd name="T1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0" y="21"/>
                    </a:moveTo>
                    <a:cubicBezTo>
                      <a:pt x="9" y="27"/>
                      <a:pt x="9" y="27"/>
                      <a:pt x="9" y="27"/>
                    </a:cubicBezTo>
                    <a:cubicBezTo>
                      <a:pt x="9" y="27"/>
                      <a:pt x="13" y="22"/>
                      <a:pt x="17" y="17"/>
                    </a:cubicBezTo>
                    <a:cubicBezTo>
                      <a:pt x="19" y="14"/>
                      <a:pt x="21" y="11"/>
                      <a:pt x="22" y="9"/>
                    </a:cubicBezTo>
                    <a:cubicBezTo>
                      <a:pt x="24" y="7"/>
                      <a:pt x="25" y="6"/>
                      <a:pt x="25" y="6"/>
                    </a:cubicBezTo>
                    <a:cubicBezTo>
                      <a:pt x="16" y="0"/>
                      <a:pt x="16" y="0"/>
                      <a:pt x="16" y="0"/>
                    </a:cubicBezTo>
                    <a:cubicBezTo>
                      <a:pt x="16" y="0"/>
                      <a:pt x="15" y="1"/>
                      <a:pt x="14" y="3"/>
                    </a:cubicBezTo>
                    <a:cubicBezTo>
                      <a:pt x="12" y="5"/>
                      <a:pt x="11" y="8"/>
                      <a:pt x="8" y="10"/>
                    </a:cubicBezTo>
                    <a:cubicBezTo>
                      <a:pt x="4" y="16"/>
                      <a:pt x="0" y="21"/>
                      <a:pt x="0"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2" name="出自【趣你的PPT】(微信:qunideppt)：最优质的PPT资源库"/>
              <p:cNvSpPr/>
              <p:nvPr/>
            </p:nvSpPr>
            <p:spPr bwMode="auto">
              <a:xfrm>
                <a:off x="4465638" y="4872038"/>
                <a:ext cx="76200" cy="79375"/>
              </a:xfrm>
              <a:custGeom>
                <a:avLst/>
                <a:gdLst>
                  <a:gd name="T0" fmla="*/ 0 w 48"/>
                  <a:gd name="T1" fmla="*/ 37 h 50"/>
                  <a:gd name="T2" fmla="*/ 14 w 48"/>
                  <a:gd name="T3" fmla="*/ 50 h 50"/>
                  <a:gd name="T4" fmla="*/ 48 w 48"/>
                  <a:gd name="T5" fmla="*/ 13 h 50"/>
                  <a:gd name="T6" fmla="*/ 31 w 48"/>
                  <a:gd name="T7" fmla="*/ 0 h 50"/>
                  <a:gd name="T8" fmla="*/ 0 w 48"/>
                  <a:gd name="T9" fmla="*/ 37 h 50"/>
                </a:gdLst>
                <a:ahLst/>
                <a:cxnLst>
                  <a:cxn ang="0">
                    <a:pos x="T0" y="T1"/>
                  </a:cxn>
                  <a:cxn ang="0">
                    <a:pos x="T2" y="T3"/>
                  </a:cxn>
                  <a:cxn ang="0">
                    <a:pos x="T4" y="T5"/>
                  </a:cxn>
                  <a:cxn ang="0">
                    <a:pos x="T6" y="T7"/>
                  </a:cxn>
                  <a:cxn ang="0">
                    <a:pos x="T8" y="T9"/>
                  </a:cxn>
                </a:cxnLst>
                <a:rect l="0" t="0" r="r" b="b"/>
                <a:pathLst>
                  <a:path w="48" h="50">
                    <a:moveTo>
                      <a:pt x="0" y="37"/>
                    </a:moveTo>
                    <a:lnTo>
                      <a:pt x="14" y="50"/>
                    </a:lnTo>
                    <a:lnTo>
                      <a:pt x="48" y="13"/>
                    </a:lnTo>
                    <a:lnTo>
                      <a:pt x="31" y="0"/>
                    </a:lnTo>
                    <a:lnTo>
                      <a:pt x="0" y="3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3" name="出自【趣你的PPT】(微信:qunideppt)：最优质的PPT资源库"/>
              <p:cNvSpPr/>
              <p:nvPr/>
            </p:nvSpPr>
            <p:spPr bwMode="auto">
              <a:xfrm>
                <a:off x="4386263" y="4957763"/>
                <a:ext cx="76200" cy="76200"/>
              </a:xfrm>
              <a:custGeom>
                <a:avLst/>
                <a:gdLst>
                  <a:gd name="T0" fmla="*/ 0 w 26"/>
                  <a:gd name="T1" fmla="*/ 19 h 26"/>
                  <a:gd name="T2" fmla="*/ 7 w 26"/>
                  <a:gd name="T3" fmla="*/ 26 h 26"/>
                  <a:gd name="T4" fmla="*/ 17 w 26"/>
                  <a:gd name="T5" fmla="*/ 17 h 26"/>
                  <a:gd name="T6" fmla="*/ 26 w 26"/>
                  <a:gd name="T7" fmla="*/ 7 h 26"/>
                  <a:gd name="T8" fmla="*/ 18 w 26"/>
                  <a:gd name="T9" fmla="*/ 0 h 26"/>
                  <a:gd name="T10" fmla="*/ 9 w 26"/>
                  <a:gd name="T11" fmla="*/ 10 h 26"/>
                  <a:gd name="T12" fmla="*/ 0 w 26"/>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0" y="19"/>
                    </a:moveTo>
                    <a:cubicBezTo>
                      <a:pt x="7" y="26"/>
                      <a:pt x="7" y="26"/>
                      <a:pt x="7" y="26"/>
                    </a:cubicBezTo>
                    <a:cubicBezTo>
                      <a:pt x="7" y="26"/>
                      <a:pt x="12" y="22"/>
                      <a:pt x="17" y="17"/>
                    </a:cubicBezTo>
                    <a:cubicBezTo>
                      <a:pt x="21" y="12"/>
                      <a:pt x="26" y="7"/>
                      <a:pt x="26" y="7"/>
                    </a:cubicBezTo>
                    <a:cubicBezTo>
                      <a:pt x="18" y="0"/>
                      <a:pt x="18" y="0"/>
                      <a:pt x="18" y="0"/>
                    </a:cubicBezTo>
                    <a:cubicBezTo>
                      <a:pt x="18" y="0"/>
                      <a:pt x="14" y="5"/>
                      <a:pt x="9" y="10"/>
                    </a:cubicBezTo>
                    <a:cubicBezTo>
                      <a:pt x="5" y="14"/>
                      <a:pt x="0" y="19"/>
                      <a:pt x="0" y="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4" name="出自【趣你的PPT】(微信:qunideppt)：最优质的PPT资源库"/>
              <p:cNvSpPr/>
              <p:nvPr/>
            </p:nvSpPr>
            <p:spPr bwMode="auto">
              <a:xfrm>
                <a:off x="4300538" y="5038725"/>
                <a:ext cx="79375" cy="74613"/>
              </a:xfrm>
              <a:custGeom>
                <a:avLst/>
                <a:gdLst>
                  <a:gd name="T0" fmla="*/ 0 w 27"/>
                  <a:gd name="T1" fmla="*/ 17 h 25"/>
                  <a:gd name="T2" fmla="*/ 6 w 27"/>
                  <a:gd name="T3" fmla="*/ 25 h 25"/>
                  <a:gd name="T4" fmla="*/ 17 w 27"/>
                  <a:gd name="T5" fmla="*/ 16 h 25"/>
                  <a:gd name="T6" fmla="*/ 23 w 27"/>
                  <a:gd name="T7" fmla="*/ 10 h 25"/>
                  <a:gd name="T8" fmla="*/ 27 w 27"/>
                  <a:gd name="T9" fmla="*/ 8 h 25"/>
                  <a:gd name="T10" fmla="*/ 19 w 27"/>
                  <a:gd name="T11" fmla="*/ 0 h 25"/>
                  <a:gd name="T12" fmla="*/ 16 w 27"/>
                  <a:gd name="T13" fmla="*/ 2 h 25"/>
                  <a:gd name="T14" fmla="*/ 10 w 27"/>
                  <a:gd name="T15" fmla="*/ 8 h 25"/>
                  <a:gd name="T16" fmla="*/ 0 w 27"/>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0" y="17"/>
                    </a:moveTo>
                    <a:cubicBezTo>
                      <a:pt x="6" y="25"/>
                      <a:pt x="6" y="25"/>
                      <a:pt x="6" y="25"/>
                    </a:cubicBezTo>
                    <a:cubicBezTo>
                      <a:pt x="6" y="25"/>
                      <a:pt x="11" y="21"/>
                      <a:pt x="17" y="16"/>
                    </a:cubicBezTo>
                    <a:cubicBezTo>
                      <a:pt x="19" y="14"/>
                      <a:pt x="22" y="12"/>
                      <a:pt x="23" y="10"/>
                    </a:cubicBezTo>
                    <a:cubicBezTo>
                      <a:pt x="25" y="9"/>
                      <a:pt x="27" y="8"/>
                      <a:pt x="27" y="8"/>
                    </a:cubicBezTo>
                    <a:cubicBezTo>
                      <a:pt x="19" y="0"/>
                      <a:pt x="19" y="0"/>
                      <a:pt x="19" y="0"/>
                    </a:cubicBezTo>
                    <a:cubicBezTo>
                      <a:pt x="19" y="0"/>
                      <a:pt x="18" y="1"/>
                      <a:pt x="16" y="2"/>
                    </a:cubicBezTo>
                    <a:cubicBezTo>
                      <a:pt x="14" y="4"/>
                      <a:pt x="12" y="6"/>
                      <a:pt x="10" y="8"/>
                    </a:cubicBezTo>
                    <a:cubicBezTo>
                      <a:pt x="5" y="13"/>
                      <a:pt x="0" y="17"/>
                      <a:pt x="0"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5" name="出自【趣你的PPT】(微信:qunideppt)：最优质的PPT资源库"/>
              <p:cNvSpPr/>
              <p:nvPr/>
            </p:nvSpPr>
            <p:spPr bwMode="auto">
              <a:xfrm>
                <a:off x="4208463" y="5113338"/>
                <a:ext cx="79375" cy="73025"/>
              </a:xfrm>
              <a:custGeom>
                <a:avLst/>
                <a:gdLst>
                  <a:gd name="T0" fmla="*/ 0 w 27"/>
                  <a:gd name="T1" fmla="*/ 16 h 25"/>
                  <a:gd name="T2" fmla="*/ 6 w 27"/>
                  <a:gd name="T3" fmla="*/ 25 h 25"/>
                  <a:gd name="T4" fmla="*/ 9 w 27"/>
                  <a:gd name="T5" fmla="*/ 22 h 25"/>
                  <a:gd name="T6" fmla="*/ 17 w 27"/>
                  <a:gd name="T7" fmla="*/ 17 h 25"/>
                  <a:gd name="T8" fmla="*/ 27 w 27"/>
                  <a:gd name="T9" fmla="*/ 8 h 25"/>
                  <a:gd name="T10" fmla="*/ 21 w 27"/>
                  <a:gd name="T11" fmla="*/ 0 h 25"/>
                  <a:gd name="T12" fmla="*/ 10 w 27"/>
                  <a:gd name="T13" fmla="*/ 8 h 25"/>
                  <a:gd name="T14" fmla="*/ 3 w 27"/>
                  <a:gd name="T15" fmla="*/ 14 h 25"/>
                  <a:gd name="T16" fmla="*/ 0 w 27"/>
                  <a:gd name="T17"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0" y="16"/>
                    </a:moveTo>
                    <a:cubicBezTo>
                      <a:pt x="6" y="25"/>
                      <a:pt x="6" y="25"/>
                      <a:pt x="6" y="25"/>
                    </a:cubicBezTo>
                    <a:cubicBezTo>
                      <a:pt x="6" y="25"/>
                      <a:pt x="7" y="24"/>
                      <a:pt x="9" y="22"/>
                    </a:cubicBezTo>
                    <a:cubicBezTo>
                      <a:pt x="11" y="21"/>
                      <a:pt x="14" y="19"/>
                      <a:pt x="17" y="17"/>
                    </a:cubicBezTo>
                    <a:cubicBezTo>
                      <a:pt x="22" y="13"/>
                      <a:pt x="27" y="8"/>
                      <a:pt x="27" y="8"/>
                    </a:cubicBezTo>
                    <a:cubicBezTo>
                      <a:pt x="21" y="0"/>
                      <a:pt x="21" y="0"/>
                      <a:pt x="21" y="0"/>
                    </a:cubicBezTo>
                    <a:cubicBezTo>
                      <a:pt x="21" y="0"/>
                      <a:pt x="15" y="4"/>
                      <a:pt x="10" y="8"/>
                    </a:cubicBezTo>
                    <a:cubicBezTo>
                      <a:pt x="8" y="10"/>
                      <a:pt x="5" y="12"/>
                      <a:pt x="3" y="14"/>
                    </a:cubicBezTo>
                    <a:cubicBezTo>
                      <a:pt x="1" y="15"/>
                      <a:pt x="0" y="16"/>
                      <a:pt x="0" y="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6" name="出自【趣你的PPT】(微信:qunideppt)：最优质的PPT资源库"/>
              <p:cNvSpPr/>
              <p:nvPr/>
            </p:nvSpPr>
            <p:spPr bwMode="auto">
              <a:xfrm>
                <a:off x="4111625" y="5180013"/>
                <a:ext cx="82550" cy="71438"/>
              </a:xfrm>
              <a:custGeom>
                <a:avLst/>
                <a:gdLst>
                  <a:gd name="T0" fmla="*/ 0 w 28"/>
                  <a:gd name="T1" fmla="*/ 15 h 24"/>
                  <a:gd name="T2" fmla="*/ 6 w 28"/>
                  <a:gd name="T3" fmla="*/ 24 h 24"/>
                  <a:gd name="T4" fmla="*/ 17 w 28"/>
                  <a:gd name="T5" fmla="*/ 17 h 24"/>
                  <a:gd name="T6" fmla="*/ 28 w 28"/>
                  <a:gd name="T7" fmla="*/ 9 h 24"/>
                  <a:gd name="T8" fmla="*/ 22 w 28"/>
                  <a:gd name="T9" fmla="*/ 0 h 24"/>
                  <a:gd name="T10" fmla="*/ 11 w 28"/>
                  <a:gd name="T11" fmla="*/ 8 h 24"/>
                  <a:gd name="T12" fmla="*/ 0 w 28"/>
                  <a:gd name="T13" fmla="*/ 15 h 24"/>
                </a:gdLst>
                <a:ahLst/>
                <a:cxnLst>
                  <a:cxn ang="0">
                    <a:pos x="T0" y="T1"/>
                  </a:cxn>
                  <a:cxn ang="0">
                    <a:pos x="T2" y="T3"/>
                  </a:cxn>
                  <a:cxn ang="0">
                    <a:pos x="T4" y="T5"/>
                  </a:cxn>
                  <a:cxn ang="0">
                    <a:pos x="T6" y="T7"/>
                  </a:cxn>
                  <a:cxn ang="0">
                    <a:pos x="T8" y="T9"/>
                  </a:cxn>
                  <a:cxn ang="0">
                    <a:pos x="T10" y="T11"/>
                  </a:cxn>
                  <a:cxn ang="0">
                    <a:pos x="T12" y="T13"/>
                  </a:cxn>
                </a:cxnLst>
                <a:rect l="0" t="0" r="r" b="b"/>
                <a:pathLst>
                  <a:path w="28" h="24">
                    <a:moveTo>
                      <a:pt x="0" y="15"/>
                    </a:moveTo>
                    <a:cubicBezTo>
                      <a:pt x="6" y="24"/>
                      <a:pt x="6" y="24"/>
                      <a:pt x="6" y="24"/>
                    </a:cubicBezTo>
                    <a:cubicBezTo>
                      <a:pt x="6" y="24"/>
                      <a:pt x="11" y="20"/>
                      <a:pt x="17" y="17"/>
                    </a:cubicBezTo>
                    <a:cubicBezTo>
                      <a:pt x="23" y="13"/>
                      <a:pt x="28" y="9"/>
                      <a:pt x="28" y="9"/>
                    </a:cubicBezTo>
                    <a:cubicBezTo>
                      <a:pt x="22" y="0"/>
                      <a:pt x="22" y="0"/>
                      <a:pt x="22" y="0"/>
                    </a:cubicBezTo>
                    <a:cubicBezTo>
                      <a:pt x="22" y="0"/>
                      <a:pt x="17" y="4"/>
                      <a:pt x="11" y="8"/>
                    </a:cubicBezTo>
                    <a:cubicBezTo>
                      <a:pt x="6" y="11"/>
                      <a:pt x="0" y="15"/>
                      <a:pt x="0" y="1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7" name="出自【趣你的PPT】(微信:qunideppt)：最优质的PPT资源库"/>
              <p:cNvSpPr/>
              <p:nvPr/>
            </p:nvSpPr>
            <p:spPr bwMode="auto">
              <a:xfrm>
                <a:off x="4011613" y="5245100"/>
                <a:ext cx="85725" cy="65088"/>
              </a:xfrm>
              <a:custGeom>
                <a:avLst/>
                <a:gdLst>
                  <a:gd name="T0" fmla="*/ 0 w 29"/>
                  <a:gd name="T1" fmla="*/ 13 h 22"/>
                  <a:gd name="T2" fmla="*/ 5 w 29"/>
                  <a:gd name="T3" fmla="*/ 22 h 22"/>
                  <a:gd name="T4" fmla="*/ 9 w 29"/>
                  <a:gd name="T5" fmla="*/ 20 h 22"/>
                  <a:gd name="T6" fmla="*/ 17 w 29"/>
                  <a:gd name="T7" fmla="*/ 16 h 22"/>
                  <a:gd name="T8" fmla="*/ 29 w 29"/>
                  <a:gd name="T9" fmla="*/ 9 h 22"/>
                  <a:gd name="T10" fmla="*/ 23 w 29"/>
                  <a:gd name="T11" fmla="*/ 0 h 22"/>
                  <a:gd name="T12" fmla="*/ 12 w 29"/>
                  <a:gd name="T13" fmla="*/ 6 h 22"/>
                  <a:gd name="T14" fmla="*/ 4 w 29"/>
                  <a:gd name="T15" fmla="*/ 11 h 22"/>
                  <a:gd name="T16" fmla="*/ 0 w 29"/>
                  <a:gd name="T17"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0" y="13"/>
                    </a:moveTo>
                    <a:cubicBezTo>
                      <a:pt x="5" y="22"/>
                      <a:pt x="5" y="22"/>
                      <a:pt x="5" y="22"/>
                    </a:cubicBezTo>
                    <a:cubicBezTo>
                      <a:pt x="5" y="22"/>
                      <a:pt x="7" y="21"/>
                      <a:pt x="9" y="20"/>
                    </a:cubicBezTo>
                    <a:cubicBezTo>
                      <a:pt x="11" y="19"/>
                      <a:pt x="14" y="17"/>
                      <a:pt x="17" y="16"/>
                    </a:cubicBezTo>
                    <a:cubicBezTo>
                      <a:pt x="23" y="12"/>
                      <a:pt x="29" y="9"/>
                      <a:pt x="29" y="9"/>
                    </a:cubicBezTo>
                    <a:cubicBezTo>
                      <a:pt x="23" y="0"/>
                      <a:pt x="23" y="0"/>
                      <a:pt x="23" y="0"/>
                    </a:cubicBezTo>
                    <a:cubicBezTo>
                      <a:pt x="23" y="0"/>
                      <a:pt x="17" y="3"/>
                      <a:pt x="12" y="6"/>
                    </a:cubicBezTo>
                    <a:cubicBezTo>
                      <a:pt x="9" y="8"/>
                      <a:pt x="6" y="9"/>
                      <a:pt x="4" y="11"/>
                    </a:cubicBezTo>
                    <a:cubicBezTo>
                      <a:pt x="2" y="12"/>
                      <a:pt x="0" y="13"/>
                      <a:pt x="0" y="1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48" name="出自【趣你的PPT】(微信:qunideppt)：最优质的PPT资源库"/>
              <p:cNvSpPr/>
              <p:nvPr/>
            </p:nvSpPr>
            <p:spPr bwMode="auto">
              <a:xfrm>
                <a:off x="3889375" y="5216525"/>
                <a:ext cx="176213" cy="158750"/>
              </a:xfrm>
              <a:custGeom>
                <a:avLst/>
                <a:gdLst>
                  <a:gd name="T0" fmla="*/ 111 w 111"/>
                  <a:gd name="T1" fmla="*/ 100 h 100"/>
                  <a:gd name="T2" fmla="*/ 0 w 111"/>
                  <a:gd name="T3" fmla="*/ 90 h 100"/>
                  <a:gd name="T4" fmla="*/ 63 w 111"/>
                  <a:gd name="T5" fmla="*/ 0 h 100"/>
                  <a:gd name="T6" fmla="*/ 111 w 111"/>
                  <a:gd name="T7" fmla="*/ 100 h 100"/>
                </a:gdLst>
                <a:ahLst/>
                <a:cxnLst>
                  <a:cxn ang="0">
                    <a:pos x="T0" y="T1"/>
                  </a:cxn>
                  <a:cxn ang="0">
                    <a:pos x="T2" y="T3"/>
                  </a:cxn>
                  <a:cxn ang="0">
                    <a:pos x="T4" y="T5"/>
                  </a:cxn>
                  <a:cxn ang="0">
                    <a:pos x="T6" y="T7"/>
                  </a:cxn>
                </a:cxnLst>
                <a:rect l="0" t="0" r="r" b="b"/>
                <a:pathLst>
                  <a:path w="111" h="100">
                    <a:moveTo>
                      <a:pt x="111" y="100"/>
                    </a:moveTo>
                    <a:lnTo>
                      <a:pt x="0" y="90"/>
                    </a:lnTo>
                    <a:lnTo>
                      <a:pt x="63" y="0"/>
                    </a:lnTo>
                    <a:lnTo>
                      <a:pt x="111" y="1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9" name="Group 46出自【趣你的PPT】(微信:qunideppt)：最优质的PPT资源库"/>
            <p:cNvGrpSpPr/>
            <p:nvPr/>
          </p:nvGrpSpPr>
          <p:grpSpPr>
            <a:xfrm>
              <a:off x="3325517" y="3766639"/>
              <a:ext cx="650081" cy="672704"/>
              <a:chOff x="1663700" y="4457700"/>
              <a:chExt cx="866775" cy="896938"/>
            </a:xfrm>
            <a:solidFill>
              <a:schemeClr val="bg1"/>
            </a:solidFill>
          </p:grpSpPr>
          <p:sp>
            <p:nvSpPr>
              <p:cNvPr id="50" name="出自【趣你的PPT】(微信:qunideppt)：最优质的PPT资源库"/>
              <p:cNvSpPr/>
              <p:nvPr/>
            </p:nvSpPr>
            <p:spPr bwMode="auto">
              <a:xfrm>
                <a:off x="2447925" y="5289550"/>
                <a:ext cx="82550" cy="65088"/>
              </a:xfrm>
              <a:custGeom>
                <a:avLst/>
                <a:gdLst>
                  <a:gd name="T0" fmla="*/ 5 w 28"/>
                  <a:gd name="T1" fmla="*/ 0 h 22"/>
                  <a:gd name="T2" fmla="*/ 0 w 28"/>
                  <a:gd name="T3" fmla="*/ 10 h 22"/>
                  <a:gd name="T4" fmla="*/ 12 w 28"/>
                  <a:gd name="T5" fmla="*/ 16 h 22"/>
                  <a:gd name="T6" fmla="*/ 20 w 28"/>
                  <a:gd name="T7" fmla="*/ 20 h 22"/>
                  <a:gd name="T8" fmla="*/ 24 w 28"/>
                  <a:gd name="T9" fmla="*/ 22 h 22"/>
                  <a:gd name="T10" fmla="*/ 28 w 28"/>
                  <a:gd name="T11" fmla="*/ 12 h 22"/>
                  <a:gd name="T12" fmla="*/ 25 w 28"/>
                  <a:gd name="T13" fmla="*/ 10 h 22"/>
                  <a:gd name="T14" fmla="*/ 16 w 28"/>
                  <a:gd name="T15" fmla="*/ 6 h 22"/>
                  <a:gd name="T16" fmla="*/ 5 w 28"/>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5" y="0"/>
                    </a:moveTo>
                    <a:cubicBezTo>
                      <a:pt x="0" y="10"/>
                      <a:pt x="0" y="10"/>
                      <a:pt x="0" y="10"/>
                    </a:cubicBezTo>
                    <a:cubicBezTo>
                      <a:pt x="0" y="10"/>
                      <a:pt x="6" y="13"/>
                      <a:pt x="12" y="16"/>
                    </a:cubicBezTo>
                    <a:cubicBezTo>
                      <a:pt x="15" y="18"/>
                      <a:pt x="18" y="19"/>
                      <a:pt x="20" y="20"/>
                    </a:cubicBezTo>
                    <a:cubicBezTo>
                      <a:pt x="22" y="21"/>
                      <a:pt x="24" y="22"/>
                      <a:pt x="24" y="22"/>
                    </a:cubicBezTo>
                    <a:cubicBezTo>
                      <a:pt x="28" y="12"/>
                      <a:pt x="28" y="12"/>
                      <a:pt x="28" y="12"/>
                    </a:cubicBezTo>
                    <a:cubicBezTo>
                      <a:pt x="28" y="12"/>
                      <a:pt x="27" y="11"/>
                      <a:pt x="25" y="10"/>
                    </a:cubicBezTo>
                    <a:cubicBezTo>
                      <a:pt x="22" y="9"/>
                      <a:pt x="19" y="8"/>
                      <a:pt x="16" y="6"/>
                    </a:cubicBezTo>
                    <a:cubicBezTo>
                      <a:pt x="11" y="3"/>
                      <a:pt x="5" y="0"/>
                      <a:pt x="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1" name="出自【趣你的PPT】(微信:qunideppt)：最优质的PPT资源库"/>
              <p:cNvSpPr/>
              <p:nvPr/>
            </p:nvSpPr>
            <p:spPr bwMode="auto">
              <a:xfrm>
                <a:off x="2344738" y="5233988"/>
                <a:ext cx="82550" cy="66675"/>
              </a:xfrm>
              <a:custGeom>
                <a:avLst/>
                <a:gdLst>
                  <a:gd name="T0" fmla="*/ 6 w 28"/>
                  <a:gd name="T1" fmla="*/ 0 h 23"/>
                  <a:gd name="T2" fmla="*/ 0 w 28"/>
                  <a:gd name="T3" fmla="*/ 9 h 23"/>
                  <a:gd name="T4" fmla="*/ 4 w 28"/>
                  <a:gd name="T5" fmla="*/ 11 h 23"/>
                  <a:gd name="T6" fmla="*/ 12 w 28"/>
                  <a:gd name="T7" fmla="*/ 16 h 23"/>
                  <a:gd name="T8" fmla="*/ 23 w 28"/>
                  <a:gd name="T9" fmla="*/ 23 h 23"/>
                  <a:gd name="T10" fmla="*/ 28 w 28"/>
                  <a:gd name="T11" fmla="*/ 13 h 23"/>
                  <a:gd name="T12" fmla="*/ 17 w 28"/>
                  <a:gd name="T13" fmla="*/ 7 h 23"/>
                  <a:gd name="T14" fmla="*/ 9 w 28"/>
                  <a:gd name="T15" fmla="*/ 2 h 23"/>
                  <a:gd name="T16" fmla="*/ 6 w 28"/>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3">
                    <a:moveTo>
                      <a:pt x="6" y="0"/>
                    </a:moveTo>
                    <a:cubicBezTo>
                      <a:pt x="0" y="9"/>
                      <a:pt x="0" y="9"/>
                      <a:pt x="0" y="9"/>
                    </a:cubicBezTo>
                    <a:cubicBezTo>
                      <a:pt x="0" y="9"/>
                      <a:pt x="1" y="10"/>
                      <a:pt x="4" y="11"/>
                    </a:cubicBezTo>
                    <a:cubicBezTo>
                      <a:pt x="6" y="13"/>
                      <a:pt x="9" y="14"/>
                      <a:pt x="12" y="16"/>
                    </a:cubicBezTo>
                    <a:cubicBezTo>
                      <a:pt x="17" y="19"/>
                      <a:pt x="23" y="23"/>
                      <a:pt x="23" y="23"/>
                    </a:cubicBezTo>
                    <a:cubicBezTo>
                      <a:pt x="28" y="13"/>
                      <a:pt x="28" y="13"/>
                      <a:pt x="28" y="13"/>
                    </a:cubicBezTo>
                    <a:cubicBezTo>
                      <a:pt x="28" y="13"/>
                      <a:pt x="23" y="10"/>
                      <a:pt x="17" y="7"/>
                    </a:cubicBezTo>
                    <a:cubicBezTo>
                      <a:pt x="14" y="5"/>
                      <a:pt x="11" y="4"/>
                      <a:pt x="9" y="2"/>
                    </a:cubicBezTo>
                    <a:cubicBezTo>
                      <a:pt x="7" y="1"/>
                      <a:pt x="6" y="0"/>
                      <a:pt x="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2" name="出自【趣你的PPT】(微信:qunideppt)：最优质的PPT资源库"/>
              <p:cNvSpPr/>
              <p:nvPr/>
            </p:nvSpPr>
            <p:spPr bwMode="auto">
              <a:xfrm>
                <a:off x="2247900" y="5172075"/>
                <a:ext cx="82550" cy="66675"/>
              </a:xfrm>
              <a:custGeom>
                <a:avLst/>
                <a:gdLst>
                  <a:gd name="T0" fmla="*/ 6 w 28"/>
                  <a:gd name="T1" fmla="*/ 0 h 23"/>
                  <a:gd name="T2" fmla="*/ 0 w 28"/>
                  <a:gd name="T3" fmla="*/ 8 h 23"/>
                  <a:gd name="T4" fmla="*/ 11 w 28"/>
                  <a:gd name="T5" fmla="*/ 16 h 23"/>
                  <a:gd name="T6" fmla="*/ 22 w 28"/>
                  <a:gd name="T7" fmla="*/ 23 h 23"/>
                  <a:gd name="T8" fmla="*/ 28 w 28"/>
                  <a:gd name="T9" fmla="*/ 14 h 23"/>
                  <a:gd name="T10" fmla="*/ 17 w 28"/>
                  <a:gd name="T11" fmla="*/ 7 h 23"/>
                  <a:gd name="T12" fmla="*/ 6 w 28"/>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28" h="23">
                    <a:moveTo>
                      <a:pt x="6" y="0"/>
                    </a:moveTo>
                    <a:cubicBezTo>
                      <a:pt x="0" y="8"/>
                      <a:pt x="0" y="8"/>
                      <a:pt x="0" y="8"/>
                    </a:cubicBezTo>
                    <a:cubicBezTo>
                      <a:pt x="0" y="8"/>
                      <a:pt x="5" y="12"/>
                      <a:pt x="11" y="16"/>
                    </a:cubicBezTo>
                    <a:cubicBezTo>
                      <a:pt x="16" y="20"/>
                      <a:pt x="22" y="23"/>
                      <a:pt x="22" y="23"/>
                    </a:cubicBezTo>
                    <a:cubicBezTo>
                      <a:pt x="28" y="14"/>
                      <a:pt x="28" y="14"/>
                      <a:pt x="28" y="14"/>
                    </a:cubicBezTo>
                    <a:cubicBezTo>
                      <a:pt x="28" y="14"/>
                      <a:pt x="22" y="11"/>
                      <a:pt x="17" y="7"/>
                    </a:cubicBezTo>
                    <a:cubicBezTo>
                      <a:pt x="11" y="3"/>
                      <a:pt x="6" y="0"/>
                      <a:pt x="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3" name="出自【趣你的PPT】(微信:qunideppt)：最优质的PPT资源库"/>
              <p:cNvSpPr/>
              <p:nvPr/>
            </p:nvSpPr>
            <p:spPr bwMode="auto">
              <a:xfrm>
                <a:off x="2154238" y="5100638"/>
                <a:ext cx="79375" cy="74613"/>
              </a:xfrm>
              <a:custGeom>
                <a:avLst/>
                <a:gdLst>
                  <a:gd name="T0" fmla="*/ 7 w 27"/>
                  <a:gd name="T1" fmla="*/ 0 h 25"/>
                  <a:gd name="T2" fmla="*/ 0 w 27"/>
                  <a:gd name="T3" fmla="*/ 8 h 25"/>
                  <a:gd name="T4" fmla="*/ 10 w 27"/>
                  <a:gd name="T5" fmla="*/ 16 h 25"/>
                  <a:gd name="T6" fmla="*/ 18 w 27"/>
                  <a:gd name="T7" fmla="*/ 22 h 25"/>
                  <a:gd name="T8" fmla="*/ 21 w 27"/>
                  <a:gd name="T9" fmla="*/ 25 h 25"/>
                  <a:gd name="T10" fmla="*/ 27 w 27"/>
                  <a:gd name="T11" fmla="*/ 16 h 25"/>
                  <a:gd name="T12" fmla="*/ 24 w 27"/>
                  <a:gd name="T13" fmla="*/ 14 h 25"/>
                  <a:gd name="T14" fmla="*/ 17 w 27"/>
                  <a:gd name="T15" fmla="*/ 8 h 25"/>
                  <a:gd name="T16" fmla="*/ 7 w 27"/>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5">
                    <a:moveTo>
                      <a:pt x="7" y="0"/>
                    </a:moveTo>
                    <a:cubicBezTo>
                      <a:pt x="0" y="8"/>
                      <a:pt x="0" y="8"/>
                      <a:pt x="0" y="8"/>
                    </a:cubicBezTo>
                    <a:cubicBezTo>
                      <a:pt x="0" y="8"/>
                      <a:pt x="5" y="12"/>
                      <a:pt x="10" y="16"/>
                    </a:cubicBezTo>
                    <a:cubicBezTo>
                      <a:pt x="13" y="19"/>
                      <a:pt x="16" y="21"/>
                      <a:pt x="18" y="22"/>
                    </a:cubicBezTo>
                    <a:cubicBezTo>
                      <a:pt x="20" y="24"/>
                      <a:pt x="21" y="25"/>
                      <a:pt x="21" y="25"/>
                    </a:cubicBezTo>
                    <a:cubicBezTo>
                      <a:pt x="27" y="16"/>
                      <a:pt x="27" y="16"/>
                      <a:pt x="27" y="16"/>
                    </a:cubicBezTo>
                    <a:cubicBezTo>
                      <a:pt x="27" y="16"/>
                      <a:pt x="26" y="15"/>
                      <a:pt x="24" y="14"/>
                    </a:cubicBezTo>
                    <a:cubicBezTo>
                      <a:pt x="22" y="12"/>
                      <a:pt x="20" y="10"/>
                      <a:pt x="17" y="8"/>
                    </a:cubicBezTo>
                    <a:cubicBezTo>
                      <a:pt x="12" y="4"/>
                      <a:pt x="7"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4" name="出自【趣你的PPT】(微信:qunideppt)：最优质的PPT资源库"/>
              <p:cNvSpPr/>
              <p:nvPr/>
            </p:nvSpPr>
            <p:spPr bwMode="auto">
              <a:xfrm>
                <a:off x="2066925" y="5024438"/>
                <a:ext cx="79375" cy="76200"/>
              </a:xfrm>
              <a:custGeom>
                <a:avLst/>
                <a:gdLst>
                  <a:gd name="T0" fmla="*/ 7 w 27"/>
                  <a:gd name="T1" fmla="*/ 0 h 26"/>
                  <a:gd name="T2" fmla="*/ 0 w 27"/>
                  <a:gd name="T3" fmla="*/ 8 h 26"/>
                  <a:gd name="T4" fmla="*/ 3 w 27"/>
                  <a:gd name="T5" fmla="*/ 11 h 26"/>
                  <a:gd name="T6" fmla="*/ 10 w 27"/>
                  <a:gd name="T7" fmla="*/ 17 h 26"/>
                  <a:gd name="T8" fmla="*/ 20 w 27"/>
                  <a:gd name="T9" fmla="*/ 26 h 26"/>
                  <a:gd name="T10" fmla="*/ 27 w 27"/>
                  <a:gd name="T11" fmla="*/ 18 h 26"/>
                  <a:gd name="T12" fmla="*/ 17 w 27"/>
                  <a:gd name="T13" fmla="*/ 9 h 26"/>
                  <a:gd name="T14" fmla="*/ 10 w 27"/>
                  <a:gd name="T15" fmla="*/ 3 h 26"/>
                  <a:gd name="T16" fmla="*/ 7 w 27"/>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7" y="0"/>
                    </a:moveTo>
                    <a:cubicBezTo>
                      <a:pt x="0" y="8"/>
                      <a:pt x="0" y="8"/>
                      <a:pt x="0" y="8"/>
                    </a:cubicBezTo>
                    <a:cubicBezTo>
                      <a:pt x="0" y="8"/>
                      <a:pt x="1" y="9"/>
                      <a:pt x="3" y="11"/>
                    </a:cubicBezTo>
                    <a:cubicBezTo>
                      <a:pt x="5" y="12"/>
                      <a:pt x="7" y="15"/>
                      <a:pt x="10" y="17"/>
                    </a:cubicBezTo>
                    <a:cubicBezTo>
                      <a:pt x="15" y="21"/>
                      <a:pt x="20" y="26"/>
                      <a:pt x="20" y="26"/>
                    </a:cubicBezTo>
                    <a:cubicBezTo>
                      <a:pt x="27" y="18"/>
                      <a:pt x="27" y="18"/>
                      <a:pt x="27" y="18"/>
                    </a:cubicBezTo>
                    <a:cubicBezTo>
                      <a:pt x="27" y="18"/>
                      <a:pt x="22" y="13"/>
                      <a:pt x="17" y="9"/>
                    </a:cubicBezTo>
                    <a:cubicBezTo>
                      <a:pt x="14" y="7"/>
                      <a:pt x="12" y="5"/>
                      <a:pt x="10" y="3"/>
                    </a:cubicBezTo>
                    <a:cubicBezTo>
                      <a:pt x="8" y="1"/>
                      <a:pt x="7" y="0"/>
                      <a:pt x="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5" name="出自【趣你的PPT】(微信:qunideppt)：最优质的PPT资源库"/>
              <p:cNvSpPr/>
              <p:nvPr/>
            </p:nvSpPr>
            <p:spPr bwMode="auto">
              <a:xfrm>
                <a:off x="1984375" y="4941888"/>
                <a:ext cx="76200" cy="79375"/>
              </a:xfrm>
              <a:custGeom>
                <a:avLst/>
                <a:gdLst>
                  <a:gd name="T0" fmla="*/ 8 w 26"/>
                  <a:gd name="T1" fmla="*/ 0 h 27"/>
                  <a:gd name="T2" fmla="*/ 0 w 26"/>
                  <a:gd name="T3" fmla="*/ 8 h 27"/>
                  <a:gd name="T4" fmla="*/ 9 w 26"/>
                  <a:gd name="T5" fmla="*/ 17 h 27"/>
                  <a:gd name="T6" fmla="*/ 15 w 26"/>
                  <a:gd name="T7" fmla="*/ 24 h 27"/>
                  <a:gd name="T8" fmla="*/ 18 w 26"/>
                  <a:gd name="T9" fmla="*/ 27 h 27"/>
                  <a:gd name="T10" fmla="*/ 26 w 26"/>
                  <a:gd name="T11" fmla="*/ 19 h 27"/>
                  <a:gd name="T12" fmla="*/ 23 w 26"/>
                  <a:gd name="T13" fmla="*/ 16 h 27"/>
                  <a:gd name="T14" fmla="*/ 17 w 26"/>
                  <a:gd name="T15" fmla="*/ 10 h 27"/>
                  <a:gd name="T16" fmla="*/ 8 w 26"/>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7">
                    <a:moveTo>
                      <a:pt x="8" y="0"/>
                    </a:moveTo>
                    <a:cubicBezTo>
                      <a:pt x="0" y="8"/>
                      <a:pt x="0" y="8"/>
                      <a:pt x="0" y="8"/>
                    </a:cubicBezTo>
                    <a:cubicBezTo>
                      <a:pt x="0" y="8"/>
                      <a:pt x="4" y="12"/>
                      <a:pt x="9" y="17"/>
                    </a:cubicBezTo>
                    <a:cubicBezTo>
                      <a:pt x="11" y="20"/>
                      <a:pt x="14" y="22"/>
                      <a:pt x="15" y="24"/>
                    </a:cubicBezTo>
                    <a:cubicBezTo>
                      <a:pt x="17" y="26"/>
                      <a:pt x="18" y="27"/>
                      <a:pt x="18" y="27"/>
                    </a:cubicBezTo>
                    <a:cubicBezTo>
                      <a:pt x="26" y="19"/>
                      <a:pt x="26" y="19"/>
                      <a:pt x="26" y="19"/>
                    </a:cubicBezTo>
                    <a:cubicBezTo>
                      <a:pt x="26" y="19"/>
                      <a:pt x="25" y="18"/>
                      <a:pt x="23" y="16"/>
                    </a:cubicBezTo>
                    <a:cubicBezTo>
                      <a:pt x="21" y="15"/>
                      <a:pt x="19" y="12"/>
                      <a:pt x="17" y="10"/>
                    </a:cubicBezTo>
                    <a:cubicBezTo>
                      <a:pt x="12" y="5"/>
                      <a:pt x="8" y="0"/>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6" name="出自【趣你的PPT】(微信:qunideppt)：最优质的PPT资源库"/>
              <p:cNvSpPr/>
              <p:nvPr/>
            </p:nvSpPr>
            <p:spPr bwMode="auto">
              <a:xfrm>
                <a:off x="1908175" y="4857750"/>
                <a:ext cx="73025" cy="79375"/>
              </a:xfrm>
              <a:custGeom>
                <a:avLst/>
                <a:gdLst>
                  <a:gd name="T0" fmla="*/ 8 w 25"/>
                  <a:gd name="T1" fmla="*/ 0 h 27"/>
                  <a:gd name="T2" fmla="*/ 0 w 25"/>
                  <a:gd name="T3" fmla="*/ 6 h 27"/>
                  <a:gd name="T4" fmla="*/ 8 w 25"/>
                  <a:gd name="T5" fmla="*/ 17 h 27"/>
                  <a:gd name="T6" fmla="*/ 17 w 25"/>
                  <a:gd name="T7" fmla="*/ 27 h 27"/>
                  <a:gd name="T8" fmla="*/ 25 w 25"/>
                  <a:gd name="T9" fmla="*/ 20 h 27"/>
                  <a:gd name="T10" fmla="*/ 16 w 25"/>
                  <a:gd name="T11" fmla="*/ 10 h 27"/>
                  <a:gd name="T12" fmla="*/ 8 w 25"/>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8" y="0"/>
                    </a:moveTo>
                    <a:cubicBezTo>
                      <a:pt x="0" y="6"/>
                      <a:pt x="0" y="6"/>
                      <a:pt x="0" y="6"/>
                    </a:cubicBezTo>
                    <a:cubicBezTo>
                      <a:pt x="0" y="6"/>
                      <a:pt x="4" y="12"/>
                      <a:pt x="8" y="17"/>
                    </a:cubicBezTo>
                    <a:cubicBezTo>
                      <a:pt x="13" y="22"/>
                      <a:pt x="17" y="27"/>
                      <a:pt x="17" y="27"/>
                    </a:cubicBezTo>
                    <a:cubicBezTo>
                      <a:pt x="25" y="20"/>
                      <a:pt x="25" y="20"/>
                      <a:pt x="25" y="20"/>
                    </a:cubicBezTo>
                    <a:cubicBezTo>
                      <a:pt x="25" y="20"/>
                      <a:pt x="21" y="15"/>
                      <a:pt x="16" y="10"/>
                    </a:cubicBezTo>
                    <a:cubicBezTo>
                      <a:pt x="12" y="5"/>
                      <a:pt x="8" y="0"/>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7" name="出自【趣你的PPT】(微信:qunideppt)：最优质的PPT资源库"/>
              <p:cNvSpPr/>
              <p:nvPr/>
            </p:nvSpPr>
            <p:spPr bwMode="auto">
              <a:xfrm>
                <a:off x="1836738" y="4762500"/>
                <a:ext cx="71438" cy="82550"/>
              </a:xfrm>
              <a:custGeom>
                <a:avLst/>
                <a:gdLst>
                  <a:gd name="T0" fmla="*/ 8 w 24"/>
                  <a:gd name="T1" fmla="*/ 0 h 28"/>
                  <a:gd name="T2" fmla="*/ 0 w 24"/>
                  <a:gd name="T3" fmla="*/ 6 h 28"/>
                  <a:gd name="T4" fmla="*/ 7 w 24"/>
                  <a:gd name="T5" fmla="*/ 17 h 28"/>
                  <a:gd name="T6" fmla="*/ 13 w 24"/>
                  <a:gd name="T7" fmla="*/ 25 h 28"/>
                  <a:gd name="T8" fmla="*/ 16 w 24"/>
                  <a:gd name="T9" fmla="*/ 28 h 28"/>
                  <a:gd name="T10" fmla="*/ 24 w 24"/>
                  <a:gd name="T11" fmla="*/ 22 h 28"/>
                  <a:gd name="T12" fmla="*/ 21 w 24"/>
                  <a:gd name="T13" fmla="*/ 18 h 28"/>
                  <a:gd name="T14" fmla="*/ 16 w 24"/>
                  <a:gd name="T15" fmla="*/ 11 h 28"/>
                  <a:gd name="T16" fmla="*/ 8 w 2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8">
                    <a:moveTo>
                      <a:pt x="8" y="0"/>
                    </a:moveTo>
                    <a:cubicBezTo>
                      <a:pt x="0" y="6"/>
                      <a:pt x="0" y="6"/>
                      <a:pt x="0" y="6"/>
                    </a:cubicBezTo>
                    <a:cubicBezTo>
                      <a:pt x="0" y="6"/>
                      <a:pt x="4" y="12"/>
                      <a:pt x="7" y="17"/>
                    </a:cubicBezTo>
                    <a:cubicBezTo>
                      <a:pt x="9" y="20"/>
                      <a:pt x="11" y="23"/>
                      <a:pt x="13" y="25"/>
                    </a:cubicBezTo>
                    <a:cubicBezTo>
                      <a:pt x="14" y="27"/>
                      <a:pt x="16" y="28"/>
                      <a:pt x="16" y="28"/>
                    </a:cubicBezTo>
                    <a:cubicBezTo>
                      <a:pt x="24" y="22"/>
                      <a:pt x="24" y="22"/>
                      <a:pt x="24" y="22"/>
                    </a:cubicBezTo>
                    <a:cubicBezTo>
                      <a:pt x="24" y="22"/>
                      <a:pt x="23" y="20"/>
                      <a:pt x="21" y="18"/>
                    </a:cubicBezTo>
                    <a:cubicBezTo>
                      <a:pt x="20" y="16"/>
                      <a:pt x="18" y="14"/>
                      <a:pt x="16" y="11"/>
                    </a:cubicBezTo>
                    <a:cubicBezTo>
                      <a:pt x="12" y="6"/>
                      <a:pt x="8" y="0"/>
                      <a:pt x="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8" name="出自【趣你的PPT】(微信:qunideppt)：最优质的PPT资源库"/>
              <p:cNvSpPr/>
              <p:nvPr/>
            </p:nvSpPr>
            <p:spPr bwMode="auto">
              <a:xfrm>
                <a:off x="1771650" y="4665663"/>
                <a:ext cx="68263" cy="85725"/>
              </a:xfrm>
              <a:custGeom>
                <a:avLst/>
                <a:gdLst>
                  <a:gd name="T0" fmla="*/ 9 w 23"/>
                  <a:gd name="T1" fmla="*/ 0 h 29"/>
                  <a:gd name="T2" fmla="*/ 0 w 23"/>
                  <a:gd name="T3" fmla="*/ 6 h 29"/>
                  <a:gd name="T4" fmla="*/ 2 w 23"/>
                  <a:gd name="T5" fmla="*/ 10 h 29"/>
                  <a:gd name="T6" fmla="*/ 7 w 23"/>
                  <a:gd name="T7" fmla="*/ 17 h 29"/>
                  <a:gd name="T8" fmla="*/ 14 w 23"/>
                  <a:gd name="T9" fmla="*/ 29 h 29"/>
                  <a:gd name="T10" fmla="*/ 23 w 23"/>
                  <a:gd name="T11" fmla="*/ 23 h 29"/>
                  <a:gd name="T12" fmla="*/ 16 w 23"/>
                  <a:gd name="T13" fmla="*/ 12 h 29"/>
                  <a:gd name="T14" fmla="*/ 11 w 23"/>
                  <a:gd name="T15" fmla="*/ 4 h 29"/>
                  <a:gd name="T16" fmla="*/ 9 w 23"/>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9">
                    <a:moveTo>
                      <a:pt x="9" y="0"/>
                    </a:moveTo>
                    <a:cubicBezTo>
                      <a:pt x="0" y="6"/>
                      <a:pt x="0" y="6"/>
                      <a:pt x="0" y="6"/>
                    </a:cubicBezTo>
                    <a:cubicBezTo>
                      <a:pt x="0" y="6"/>
                      <a:pt x="1" y="7"/>
                      <a:pt x="2" y="10"/>
                    </a:cubicBezTo>
                    <a:cubicBezTo>
                      <a:pt x="3" y="12"/>
                      <a:pt x="5" y="15"/>
                      <a:pt x="7" y="17"/>
                    </a:cubicBezTo>
                    <a:cubicBezTo>
                      <a:pt x="11" y="23"/>
                      <a:pt x="14" y="29"/>
                      <a:pt x="14" y="29"/>
                    </a:cubicBezTo>
                    <a:cubicBezTo>
                      <a:pt x="23" y="23"/>
                      <a:pt x="23" y="23"/>
                      <a:pt x="23" y="23"/>
                    </a:cubicBezTo>
                    <a:cubicBezTo>
                      <a:pt x="23" y="23"/>
                      <a:pt x="20" y="17"/>
                      <a:pt x="16" y="12"/>
                    </a:cubicBezTo>
                    <a:cubicBezTo>
                      <a:pt x="14" y="9"/>
                      <a:pt x="12" y="6"/>
                      <a:pt x="11" y="4"/>
                    </a:cubicBezTo>
                    <a:cubicBezTo>
                      <a:pt x="10" y="2"/>
                      <a:pt x="9" y="0"/>
                      <a:pt x="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59" name="出自【趣你的PPT】(微信:qunideppt)：最优质的PPT资源库"/>
              <p:cNvSpPr/>
              <p:nvPr/>
            </p:nvSpPr>
            <p:spPr bwMode="auto">
              <a:xfrm>
                <a:off x="1716088" y="4565650"/>
                <a:ext cx="65088" cy="85725"/>
              </a:xfrm>
              <a:custGeom>
                <a:avLst/>
                <a:gdLst>
                  <a:gd name="T0" fmla="*/ 9 w 22"/>
                  <a:gd name="T1" fmla="*/ 0 h 29"/>
                  <a:gd name="T2" fmla="*/ 0 w 22"/>
                  <a:gd name="T3" fmla="*/ 5 h 29"/>
                  <a:gd name="T4" fmla="*/ 6 w 22"/>
                  <a:gd name="T5" fmla="*/ 17 h 29"/>
                  <a:gd name="T6" fmla="*/ 12 w 22"/>
                  <a:gd name="T7" fmla="*/ 29 h 29"/>
                  <a:gd name="T8" fmla="*/ 22 w 22"/>
                  <a:gd name="T9" fmla="*/ 23 h 29"/>
                  <a:gd name="T10" fmla="*/ 15 w 22"/>
                  <a:gd name="T11" fmla="*/ 12 h 29"/>
                  <a:gd name="T12" fmla="*/ 9 w 22"/>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22" h="29">
                    <a:moveTo>
                      <a:pt x="9" y="0"/>
                    </a:moveTo>
                    <a:cubicBezTo>
                      <a:pt x="0" y="5"/>
                      <a:pt x="0" y="5"/>
                      <a:pt x="0" y="5"/>
                    </a:cubicBezTo>
                    <a:cubicBezTo>
                      <a:pt x="0" y="5"/>
                      <a:pt x="3" y="11"/>
                      <a:pt x="6" y="17"/>
                    </a:cubicBezTo>
                    <a:cubicBezTo>
                      <a:pt x="9" y="23"/>
                      <a:pt x="12" y="29"/>
                      <a:pt x="12" y="29"/>
                    </a:cubicBezTo>
                    <a:cubicBezTo>
                      <a:pt x="22" y="23"/>
                      <a:pt x="22" y="23"/>
                      <a:pt x="22" y="23"/>
                    </a:cubicBezTo>
                    <a:cubicBezTo>
                      <a:pt x="22" y="23"/>
                      <a:pt x="18" y="18"/>
                      <a:pt x="15" y="12"/>
                    </a:cubicBezTo>
                    <a:cubicBezTo>
                      <a:pt x="12" y="6"/>
                      <a:pt x="9" y="0"/>
                      <a:pt x="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60" name="出自【趣你的PPT】(微信:qunideppt)：最优质的PPT资源库"/>
              <p:cNvSpPr/>
              <p:nvPr/>
            </p:nvSpPr>
            <p:spPr bwMode="auto">
              <a:xfrm>
                <a:off x="1663700" y="4457700"/>
                <a:ext cx="161925" cy="176213"/>
              </a:xfrm>
              <a:custGeom>
                <a:avLst/>
                <a:gdLst>
                  <a:gd name="T0" fmla="*/ 0 w 102"/>
                  <a:gd name="T1" fmla="*/ 111 h 111"/>
                  <a:gd name="T2" fmla="*/ 11 w 102"/>
                  <a:gd name="T3" fmla="*/ 0 h 111"/>
                  <a:gd name="T4" fmla="*/ 102 w 102"/>
                  <a:gd name="T5" fmla="*/ 67 h 111"/>
                  <a:gd name="T6" fmla="*/ 0 w 102"/>
                  <a:gd name="T7" fmla="*/ 111 h 111"/>
                </a:gdLst>
                <a:ahLst/>
                <a:cxnLst>
                  <a:cxn ang="0">
                    <a:pos x="T0" y="T1"/>
                  </a:cxn>
                  <a:cxn ang="0">
                    <a:pos x="T2" y="T3"/>
                  </a:cxn>
                  <a:cxn ang="0">
                    <a:pos x="T4" y="T5"/>
                  </a:cxn>
                  <a:cxn ang="0">
                    <a:pos x="T6" y="T7"/>
                  </a:cxn>
                </a:cxnLst>
                <a:rect l="0" t="0" r="r" b="b"/>
                <a:pathLst>
                  <a:path w="102" h="111">
                    <a:moveTo>
                      <a:pt x="0" y="111"/>
                    </a:moveTo>
                    <a:lnTo>
                      <a:pt x="11" y="0"/>
                    </a:lnTo>
                    <a:lnTo>
                      <a:pt x="102" y="67"/>
                    </a:lnTo>
                    <a:lnTo>
                      <a:pt x="0" y="1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61" name="出自【趣你的PPT】(微信:qunideppt)：最优质的PPT资源库"/>
            <p:cNvSpPr txBox="1">
              <a:spLocks noChangeArrowheads="1"/>
            </p:cNvSpPr>
            <p:nvPr/>
          </p:nvSpPr>
          <p:spPr bwMode="auto">
            <a:xfrm>
              <a:off x="3890138" y="2877622"/>
              <a:ext cx="123441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2100" b="1" dirty="0">
                  <a:solidFill>
                    <a:schemeClr val="bg1"/>
                  </a:solidFill>
                  <a:latin typeface="微软雅黑" panose="020B0503020204020204" pitchFamily="34" charset="-122"/>
                  <a:ea typeface="微软雅黑" panose="020B0503020204020204" pitchFamily="34" charset="-122"/>
                  <a:cs typeface="+mn-ea"/>
                  <a:sym typeface="+mn-lt"/>
                </a:rPr>
                <a:t>六大</a:t>
              </a:r>
              <a:endParaRPr lang="en-US" altLang="zh-CN" sz="2100" b="1" dirty="0">
                <a:solidFill>
                  <a:schemeClr val="bg1"/>
                </a:solidFill>
                <a:latin typeface="微软雅黑" panose="020B0503020204020204" pitchFamily="34" charset="-122"/>
                <a:ea typeface="微软雅黑" panose="020B0503020204020204" pitchFamily="34" charset="-122"/>
                <a:cs typeface="+mn-ea"/>
                <a:sym typeface="+mn-lt"/>
              </a:endParaRPr>
            </a:p>
            <a:p>
              <a:pPr algn="ctr" eaLnBrk="1" hangingPunct="1">
                <a:lnSpc>
                  <a:spcPct val="100000"/>
                </a:lnSpc>
                <a:spcBef>
                  <a:spcPct val="0"/>
                </a:spcBef>
                <a:buFontTx/>
                <a:buNone/>
              </a:pPr>
              <a:r>
                <a:rPr lang="zh-CN" altLang="en-US" sz="2100" b="1" dirty="0">
                  <a:solidFill>
                    <a:schemeClr val="bg1"/>
                  </a:solidFill>
                  <a:latin typeface="微软雅黑" panose="020B0503020204020204" pitchFamily="34" charset="-122"/>
                  <a:ea typeface="微软雅黑" panose="020B0503020204020204" pitchFamily="34" charset="-122"/>
                  <a:cs typeface="+mn-ea"/>
                  <a:sym typeface="+mn-lt"/>
                </a:rPr>
                <a:t>核心素养</a:t>
              </a:r>
              <a:endParaRPr lang="id-ID" altLang="zh-CN" sz="21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67" name="出自【趣你的PPT】(微信:qunideppt)：最优质的PPT资源库"/>
            <p:cNvSpPr txBox="1">
              <a:spLocks noChangeArrowheads="1"/>
            </p:cNvSpPr>
            <p:nvPr/>
          </p:nvSpPr>
          <p:spPr bwMode="auto">
            <a:xfrm>
              <a:off x="4211081" y="2088060"/>
              <a:ext cx="72327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1050" b="1" dirty="0">
                  <a:solidFill>
                    <a:schemeClr val="bg1"/>
                  </a:solidFill>
                  <a:latin typeface="微软雅黑" panose="020B0503020204020204" pitchFamily="34" charset="-122"/>
                  <a:ea typeface="微软雅黑" panose="020B0503020204020204" pitchFamily="34" charset="-122"/>
                  <a:cs typeface="+mn-ea"/>
                  <a:sym typeface="+mn-lt"/>
                </a:rPr>
                <a:t>评分体系</a:t>
              </a:r>
              <a:endParaRPr lang="id-ID" altLang="zh-CN" sz="1050" b="1" dirty="0">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68" name="Group 65出自【趣你的PPT】(微信:qunideppt)：最优质的PPT资源库"/>
            <p:cNvGrpSpPr/>
            <p:nvPr/>
          </p:nvGrpSpPr>
          <p:grpSpPr>
            <a:xfrm>
              <a:off x="4358816" y="4171094"/>
              <a:ext cx="291303" cy="383381"/>
              <a:chOff x="5081588" y="1744663"/>
              <a:chExt cx="552450" cy="727075"/>
            </a:xfrm>
            <a:solidFill>
              <a:schemeClr val="bg1"/>
            </a:solidFill>
          </p:grpSpPr>
          <p:sp>
            <p:nvSpPr>
              <p:cNvPr id="69" name="出自【趣你的PPT】(微信:qunideppt)：最优质的PPT资源库"/>
              <p:cNvSpPr>
                <a:spLocks noEditPoints="1"/>
              </p:cNvSpPr>
              <p:nvPr/>
            </p:nvSpPr>
            <p:spPr bwMode="auto">
              <a:xfrm>
                <a:off x="5081588" y="1744663"/>
                <a:ext cx="552450" cy="727075"/>
              </a:xfrm>
              <a:custGeom>
                <a:avLst/>
                <a:gdLst>
                  <a:gd name="T0" fmla="*/ 884 w 971"/>
                  <a:gd name="T1" fmla="*/ 207 h 1283"/>
                  <a:gd name="T2" fmla="*/ 715 w 971"/>
                  <a:gd name="T3" fmla="*/ 207 h 1283"/>
                  <a:gd name="T4" fmla="*/ 715 w 971"/>
                  <a:gd name="T5" fmla="*/ 192 h 1283"/>
                  <a:gd name="T6" fmla="*/ 673 w 971"/>
                  <a:gd name="T7" fmla="*/ 150 h 1283"/>
                  <a:gd name="T8" fmla="*/ 578 w 971"/>
                  <a:gd name="T9" fmla="*/ 150 h 1283"/>
                  <a:gd name="T10" fmla="*/ 589 w 971"/>
                  <a:gd name="T11" fmla="*/ 103 h 1283"/>
                  <a:gd name="T12" fmla="*/ 485 w 971"/>
                  <a:gd name="T13" fmla="*/ 0 h 1283"/>
                  <a:gd name="T14" fmla="*/ 382 w 971"/>
                  <a:gd name="T15" fmla="*/ 103 h 1283"/>
                  <a:gd name="T16" fmla="*/ 393 w 971"/>
                  <a:gd name="T17" fmla="*/ 150 h 1283"/>
                  <a:gd name="T18" fmla="*/ 297 w 971"/>
                  <a:gd name="T19" fmla="*/ 150 h 1283"/>
                  <a:gd name="T20" fmla="*/ 255 w 971"/>
                  <a:gd name="T21" fmla="*/ 192 h 1283"/>
                  <a:gd name="T22" fmla="*/ 255 w 971"/>
                  <a:gd name="T23" fmla="*/ 207 h 1283"/>
                  <a:gd name="T24" fmla="*/ 87 w 971"/>
                  <a:gd name="T25" fmla="*/ 207 h 1283"/>
                  <a:gd name="T26" fmla="*/ 0 w 971"/>
                  <a:gd name="T27" fmla="*/ 294 h 1283"/>
                  <a:gd name="T28" fmla="*/ 0 w 971"/>
                  <a:gd name="T29" fmla="*/ 1196 h 1283"/>
                  <a:gd name="T30" fmla="*/ 87 w 971"/>
                  <a:gd name="T31" fmla="*/ 1283 h 1283"/>
                  <a:gd name="T32" fmla="*/ 884 w 971"/>
                  <a:gd name="T33" fmla="*/ 1283 h 1283"/>
                  <a:gd name="T34" fmla="*/ 971 w 971"/>
                  <a:gd name="T35" fmla="*/ 1196 h 1283"/>
                  <a:gd name="T36" fmla="*/ 971 w 971"/>
                  <a:gd name="T37" fmla="*/ 294 h 1283"/>
                  <a:gd name="T38" fmla="*/ 884 w 971"/>
                  <a:gd name="T39" fmla="*/ 207 h 1283"/>
                  <a:gd name="T40" fmla="*/ 485 w 971"/>
                  <a:gd name="T41" fmla="*/ 59 h 1283"/>
                  <a:gd name="T42" fmla="*/ 530 w 971"/>
                  <a:gd name="T43" fmla="*/ 103 h 1283"/>
                  <a:gd name="T44" fmla="*/ 485 w 971"/>
                  <a:gd name="T45" fmla="*/ 148 h 1283"/>
                  <a:gd name="T46" fmla="*/ 441 w 971"/>
                  <a:gd name="T47" fmla="*/ 103 h 1283"/>
                  <a:gd name="T48" fmla="*/ 485 w 971"/>
                  <a:gd name="T49" fmla="*/ 59 h 1283"/>
                  <a:gd name="T50" fmla="*/ 825 w 971"/>
                  <a:gd name="T51" fmla="*/ 921 h 1283"/>
                  <a:gd name="T52" fmla="*/ 659 w 971"/>
                  <a:gd name="T53" fmla="*/ 921 h 1283"/>
                  <a:gd name="T54" fmla="*/ 659 w 971"/>
                  <a:gd name="T55" fmla="*/ 1087 h 1283"/>
                  <a:gd name="T56" fmla="*/ 146 w 971"/>
                  <a:gd name="T57" fmla="*/ 1087 h 1283"/>
                  <a:gd name="T58" fmla="*/ 146 w 971"/>
                  <a:gd name="T59" fmla="*/ 275 h 1283"/>
                  <a:gd name="T60" fmla="*/ 255 w 971"/>
                  <a:gd name="T61" fmla="*/ 275 h 1283"/>
                  <a:gd name="T62" fmla="*/ 255 w 971"/>
                  <a:gd name="T63" fmla="*/ 290 h 1283"/>
                  <a:gd name="T64" fmla="*/ 297 w 971"/>
                  <a:gd name="T65" fmla="*/ 332 h 1283"/>
                  <a:gd name="T66" fmla="*/ 673 w 971"/>
                  <a:gd name="T67" fmla="*/ 332 h 1283"/>
                  <a:gd name="T68" fmla="*/ 715 w 971"/>
                  <a:gd name="T69" fmla="*/ 290 h 1283"/>
                  <a:gd name="T70" fmla="*/ 715 w 971"/>
                  <a:gd name="T71" fmla="*/ 275 h 1283"/>
                  <a:gd name="T72" fmla="*/ 825 w 971"/>
                  <a:gd name="T73" fmla="*/ 275 h 1283"/>
                  <a:gd name="T74" fmla="*/ 825 w 971"/>
                  <a:gd name="T75" fmla="*/ 921 h 1283"/>
                  <a:gd name="T76" fmla="*/ 802 w 971"/>
                  <a:gd name="T77" fmla="*/ 953 h 1283"/>
                  <a:gd name="T78" fmla="*/ 691 w 971"/>
                  <a:gd name="T79" fmla="*/ 1065 h 1283"/>
                  <a:gd name="T80" fmla="*/ 691 w 971"/>
                  <a:gd name="T81" fmla="*/ 953 h 1283"/>
                  <a:gd name="T82" fmla="*/ 802 w 971"/>
                  <a:gd name="T83" fmla="*/ 953 h 1283"/>
                  <a:gd name="T84" fmla="*/ 903 w 971"/>
                  <a:gd name="T85" fmla="*/ 1196 h 1283"/>
                  <a:gd name="T86" fmla="*/ 884 w 971"/>
                  <a:gd name="T87" fmla="*/ 1215 h 1283"/>
                  <a:gd name="T88" fmla="*/ 87 w 971"/>
                  <a:gd name="T89" fmla="*/ 1215 h 1283"/>
                  <a:gd name="T90" fmla="*/ 68 w 971"/>
                  <a:gd name="T91" fmla="*/ 1196 h 1283"/>
                  <a:gd name="T92" fmla="*/ 68 w 971"/>
                  <a:gd name="T93" fmla="*/ 294 h 1283"/>
                  <a:gd name="T94" fmla="*/ 87 w 971"/>
                  <a:gd name="T95" fmla="*/ 275 h 1283"/>
                  <a:gd name="T96" fmla="*/ 114 w 971"/>
                  <a:gd name="T97" fmla="*/ 275 h 1283"/>
                  <a:gd name="T98" fmla="*/ 114 w 971"/>
                  <a:gd name="T99" fmla="*/ 1120 h 1283"/>
                  <a:gd name="T100" fmla="*/ 681 w 971"/>
                  <a:gd name="T101" fmla="*/ 1120 h 1283"/>
                  <a:gd name="T102" fmla="*/ 686 w 971"/>
                  <a:gd name="T103" fmla="*/ 1115 h 1283"/>
                  <a:gd name="T104" fmla="*/ 852 w 971"/>
                  <a:gd name="T105" fmla="*/ 948 h 1283"/>
                  <a:gd name="T106" fmla="*/ 857 w 971"/>
                  <a:gd name="T107" fmla="*/ 943 h 1283"/>
                  <a:gd name="T108" fmla="*/ 857 w 971"/>
                  <a:gd name="T109" fmla="*/ 275 h 1283"/>
                  <a:gd name="T110" fmla="*/ 884 w 971"/>
                  <a:gd name="T111" fmla="*/ 275 h 1283"/>
                  <a:gd name="T112" fmla="*/ 903 w 971"/>
                  <a:gd name="T113" fmla="*/ 294 h 1283"/>
                  <a:gd name="T114" fmla="*/ 903 w 971"/>
                  <a:gd name="T115" fmla="*/ 1196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71" h="1283">
                    <a:moveTo>
                      <a:pt x="884" y="207"/>
                    </a:moveTo>
                    <a:cubicBezTo>
                      <a:pt x="715" y="207"/>
                      <a:pt x="715" y="207"/>
                      <a:pt x="715" y="207"/>
                    </a:cubicBezTo>
                    <a:cubicBezTo>
                      <a:pt x="715" y="192"/>
                      <a:pt x="715" y="192"/>
                      <a:pt x="715" y="192"/>
                    </a:cubicBezTo>
                    <a:cubicBezTo>
                      <a:pt x="715" y="169"/>
                      <a:pt x="696" y="150"/>
                      <a:pt x="673" y="150"/>
                    </a:cubicBezTo>
                    <a:cubicBezTo>
                      <a:pt x="578" y="150"/>
                      <a:pt x="578" y="150"/>
                      <a:pt x="578" y="150"/>
                    </a:cubicBezTo>
                    <a:cubicBezTo>
                      <a:pt x="585" y="136"/>
                      <a:pt x="589" y="120"/>
                      <a:pt x="589" y="103"/>
                    </a:cubicBezTo>
                    <a:cubicBezTo>
                      <a:pt x="589" y="46"/>
                      <a:pt x="542" y="0"/>
                      <a:pt x="485" y="0"/>
                    </a:cubicBezTo>
                    <a:cubicBezTo>
                      <a:pt x="428" y="0"/>
                      <a:pt x="382" y="46"/>
                      <a:pt x="382" y="103"/>
                    </a:cubicBezTo>
                    <a:cubicBezTo>
                      <a:pt x="382" y="120"/>
                      <a:pt x="386" y="136"/>
                      <a:pt x="393" y="150"/>
                    </a:cubicBezTo>
                    <a:cubicBezTo>
                      <a:pt x="297" y="150"/>
                      <a:pt x="297" y="150"/>
                      <a:pt x="297" y="150"/>
                    </a:cubicBezTo>
                    <a:cubicBezTo>
                      <a:pt x="274" y="150"/>
                      <a:pt x="255" y="169"/>
                      <a:pt x="255" y="192"/>
                    </a:cubicBezTo>
                    <a:cubicBezTo>
                      <a:pt x="255" y="207"/>
                      <a:pt x="255" y="207"/>
                      <a:pt x="255" y="207"/>
                    </a:cubicBezTo>
                    <a:cubicBezTo>
                      <a:pt x="87" y="207"/>
                      <a:pt x="87" y="207"/>
                      <a:pt x="87" y="207"/>
                    </a:cubicBezTo>
                    <a:cubicBezTo>
                      <a:pt x="39" y="207"/>
                      <a:pt x="0" y="246"/>
                      <a:pt x="0" y="294"/>
                    </a:cubicBezTo>
                    <a:cubicBezTo>
                      <a:pt x="0" y="1196"/>
                      <a:pt x="0" y="1196"/>
                      <a:pt x="0" y="1196"/>
                    </a:cubicBezTo>
                    <a:cubicBezTo>
                      <a:pt x="0" y="1244"/>
                      <a:pt x="39" y="1283"/>
                      <a:pt x="87" y="1283"/>
                    </a:cubicBezTo>
                    <a:cubicBezTo>
                      <a:pt x="884" y="1283"/>
                      <a:pt x="884" y="1283"/>
                      <a:pt x="884" y="1283"/>
                    </a:cubicBezTo>
                    <a:cubicBezTo>
                      <a:pt x="932" y="1283"/>
                      <a:pt x="971" y="1244"/>
                      <a:pt x="971" y="1196"/>
                    </a:cubicBezTo>
                    <a:cubicBezTo>
                      <a:pt x="971" y="294"/>
                      <a:pt x="971" y="294"/>
                      <a:pt x="971" y="294"/>
                    </a:cubicBezTo>
                    <a:cubicBezTo>
                      <a:pt x="971" y="246"/>
                      <a:pt x="932" y="207"/>
                      <a:pt x="884" y="207"/>
                    </a:cubicBezTo>
                    <a:close/>
                    <a:moveTo>
                      <a:pt x="485" y="59"/>
                    </a:moveTo>
                    <a:cubicBezTo>
                      <a:pt x="510" y="59"/>
                      <a:pt x="530" y="79"/>
                      <a:pt x="530" y="103"/>
                    </a:cubicBezTo>
                    <a:cubicBezTo>
                      <a:pt x="530" y="128"/>
                      <a:pt x="510" y="148"/>
                      <a:pt x="485" y="148"/>
                    </a:cubicBezTo>
                    <a:cubicBezTo>
                      <a:pt x="461" y="148"/>
                      <a:pt x="441" y="128"/>
                      <a:pt x="441" y="103"/>
                    </a:cubicBezTo>
                    <a:cubicBezTo>
                      <a:pt x="441" y="79"/>
                      <a:pt x="461" y="59"/>
                      <a:pt x="485" y="59"/>
                    </a:cubicBezTo>
                    <a:close/>
                    <a:moveTo>
                      <a:pt x="825" y="921"/>
                    </a:moveTo>
                    <a:cubicBezTo>
                      <a:pt x="659" y="921"/>
                      <a:pt x="659" y="921"/>
                      <a:pt x="659" y="921"/>
                    </a:cubicBezTo>
                    <a:cubicBezTo>
                      <a:pt x="659" y="1087"/>
                      <a:pt x="659" y="1087"/>
                      <a:pt x="659" y="1087"/>
                    </a:cubicBezTo>
                    <a:cubicBezTo>
                      <a:pt x="146" y="1087"/>
                      <a:pt x="146" y="1087"/>
                      <a:pt x="146" y="1087"/>
                    </a:cubicBezTo>
                    <a:cubicBezTo>
                      <a:pt x="146" y="275"/>
                      <a:pt x="146" y="275"/>
                      <a:pt x="146" y="275"/>
                    </a:cubicBezTo>
                    <a:cubicBezTo>
                      <a:pt x="255" y="275"/>
                      <a:pt x="255" y="275"/>
                      <a:pt x="255" y="275"/>
                    </a:cubicBezTo>
                    <a:cubicBezTo>
                      <a:pt x="255" y="290"/>
                      <a:pt x="255" y="290"/>
                      <a:pt x="255" y="290"/>
                    </a:cubicBezTo>
                    <a:cubicBezTo>
                      <a:pt x="255" y="313"/>
                      <a:pt x="274" y="332"/>
                      <a:pt x="297" y="332"/>
                    </a:cubicBezTo>
                    <a:cubicBezTo>
                      <a:pt x="673" y="332"/>
                      <a:pt x="673" y="332"/>
                      <a:pt x="673" y="332"/>
                    </a:cubicBezTo>
                    <a:cubicBezTo>
                      <a:pt x="696" y="332"/>
                      <a:pt x="715" y="313"/>
                      <a:pt x="715" y="290"/>
                    </a:cubicBezTo>
                    <a:cubicBezTo>
                      <a:pt x="715" y="275"/>
                      <a:pt x="715" y="275"/>
                      <a:pt x="715" y="275"/>
                    </a:cubicBezTo>
                    <a:cubicBezTo>
                      <a:pt x="825" y="275"/>
                      <a:pt x="825" y="275"/>
                      <a:pt x="825" y="275"/>
                    </a:cubicBezTo>
                    <a:lnTo>
                      <a:pt x="825" y="921"/>
                    </a:lnTo>
                    <a:close/>
                    <a:moveTo>
                      <a:pt x="802" y="953"/>
                    </a:moveTo>
                    <a:cubicBezTo>
                      <a:pt x="770" y="985"/>
                      <a:pt x="726" y="1029"/>
                      <a:pt x="691" y="1065"/>
                    </a:cubicBezTo>
                    <a:cubicBezTo>
                      <a:pt x="691" y="953"/>
                      <a:pt x="691" y="953"/>
                      <a:pt x="691" y="953"/>
                    </a:cubicBezTo>
                    <a:lnTo>
                      <a:pt x="802" y="953"/>
                    </a:lnTo>
                    <a:close/>
                    <a:moveTo>
                      <a:pt x="903" y="1196"/>
                    </a:moveTo>
                    <a:cubicBezTo>
                      <a:pt x="903" y="1207"/>
                      <a:pt x="894" y="1215"/>
                      <a:pt x="884" y="1215"/>
                    </a:cubicBezTo>
                    <a:cubicBezTo>
                      <a:pt x="87" y="1215"/>
                      <a:pt x="87" y="1215"/>
                      <a:pt x="87" y="1215"/>
                    </a:cubicBezTo>
                    <a:cubicBezTo>
                      <a:pt x="76" y="1215"/>
                      <a:pt x="68" y="1207"/>
                      <a:pt x="68" y="1196"/>
                    </a:cubicBezTo>
                    <a:cubicBezTo>
                      <a:pt x="68" y="294"/>
                      <a:pt x="68" y="294"/>
                      <a:pt x="68" y="294"/>
                    </a:cubicBezTo>
                    <a:cubicBezTo>
                      <a:pt x="68" y="284"/>
                      <a:pt x="76" y="275"/>
                      <a:pt x="87" y="275"/>
                    </a:cubicBezTo>
                    <a:cubicBezTo>
                      <a:pt x="114" y="275"/>
                      <a:pt x="114" y="275"/>
                      <a:pt x="114" y="275"/>
                    </a:cubicBezTo>
                    <a:cubicBezTo>
                      <a:pt x="114" y="1120"/>
                      <a:pt x="114" y="1120"/>
                      <a:pt x="114" y="1120"/>
                    </a:cubicBezTo>
                    <a:cubicBezTo>
                      <a:pt x="681" y="1120"/>
                      <a:pt x="681" y="1120"/>
                      <a:pt x="681" y="1120"/>
                    </a:cubicBezTo>
                    <a:cubicBezTo>
                      <a:pt x="686" y="1115"/>
                      <a:pt x="686" y="1115"/>
                      <a:pt x="686" y="1115"/>
                    </a:cubicBezTo>
                    <a:cubicBezTo>
                      <a:pt x="732" y="1069"/>
                      <a:pt x="818" y="983"/>
                      <a:pt x="852" y="948"/>
                    </a:cubicBezTo>
                    <a:cubicBezTo>
                      <a:pt x="857" y="943"/>
                      <a:pt x="857" y="943"/>
                      <a:pt x="857" y="943"/>
                    </a:cubicBezTo>
                    <a:cubicBezTo>
                      <a:pt x="857" y="275"/>
                      <a:pt x="857" y="275"/>
                      <a:pt x="857" y="275"/>
                    </a:cubicBezTo>
                    <a:cubicBezTo>
                      <a:pt x="884" y="275"/>
                      <a:pt x="884" y="275"/>
                      <a:pt x="884" y="275"/>
                    </a:cubicBezTo>
                    <a:cubicBezTo>
                      <a:pt x="894" y="275"/>
                      <a:pt x="903" y="284"/>
                      <a:pt x="903" y="294"/>
                    </a:cubicBezTo>
                    <a:lnTo>
                      <a:pt x="903" y="119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70" name="出自【趣你的PPT】(微信:qunideppt)：最优质的PPT资源库"/>
              <p:cNvSpPr>
                <a:spLocks noChangeArrowheads="1"/>
              </p:cNvSpPr>
              <p:nvPr/>
            </p:nvSpPr>
            <p:spPr bwMode="auto">
              <a:xfrm>
                <a:off x="5208588" y="2003426"/>
                <a:ext cx="298450" cy="174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71" name="出自【趣你的PPT】(微信:qunideppt)：最优质的PPT资源库"/>
              <p:cNvSpPr>
                <a:spLocks noChangeArrowheads="1"/>
              </p:cNvSpPr>
              <p:nvPr/>
            </p:nvSpPr>
            <p:spPr bwMode="auto">
              <a:xfrm>
                <a:off x="5208588" y="2081213"/>
                <a:ext cx="298450" cy="174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72" name="出自【趣你的PPT】(微信:qunideppt)：最优质的PPT资源库"/>
              <p:cNvSpPr>
                <a:spLocks noChangeArrowheads="1"/>
              </p:cNvSpPr>
              <p:nvPr/>
            </p:nvSpPr>
            <p:spPr bwMode="auto">
              <a:xfrm>
                <a:off x="5208588" y="2154238"/>
                <a:ext cx="298450" cy="174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73" name="出自【趣你的PPT】(微信:qunideppt)：最优质的PPT资源库"/>
            <p:cNvSpPr txBox="1">
              <a:spLocks noChangeArrowheads="1"/>
            </p:cNvSpPr>
            <p:nvPr/>
          </p:nvSpPr>
          <p:spPr bwMode="auto">
            <a:xfrm>
              <a:off x="5399375" y="3323726"/>
              <a:ext cx="72327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1050" b="1" dirty="0">
                  <a:solidFill>
                    <a:schemeClr val="bg1"/>
                  </a:solidFill>
                  <a:latin typeface="微软雅黑" panose="020B0503020204020204" pitchFamily="34" charset="-122"/>
                  <a:ea typeface="微软雅黑" panose="020B0503020204020204" pitchFamily="34" charset="-122"/>
                  <a:cs typeface="+mn-ea"/>
                  <a:sym typeface="+mn-lt"/>
                </a:rPr>
                <a:t>综评分析</a:t>
              </a:r>
              <a:endParaRPr lang="id-ID" altLang="zh-CN" sz="1050" b="1" dirty="0">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74" name="Group 71出自【趣你的PPT】(微信:qunideppt)：最优质的PPT资源库"/>
            <p:cNvGrpSpPr/>
            <p:nvPr/>
          </p:nvGrpSpPr>
          <p:grpSpPr>
            <a:xfrm>
              <a:off x="4336799" y="1702014"/>
              <a:ext cx="381550" cy="361018"/>
              <a:chOff x="5738813" y="3094038"/>
              <a:chExt cx="708026" cy="669925"/>
            </a:xfrm>
            <a:solidFill>
              <a:schemeClr val="bg1"/>
            </a:solidFill>
          </p:grpSpPr>
          <p:sp>
            <p:nvSpPr>
              <p:cNvPr id="75" name="出自【趣你的PPT】(微信:qunideppt)：最优质的PPT资源库"/>
              <p:cNvSpPr>
                <a:spLocks noEditPoints="1"/>
              </p:cNvSpPr>
              <p:nvPr/>
            </p:nvSpPr>
            <p:spPr bwMode="auto">
              <a:xfrm>
                <a:off x="5738813" y="3292476"/>
                <a:ext cx="487363" cy="373063"/>
              </a:xfrm>
              <a:custGeom>
                <a:avLst/>
                <a:gdLst>
                  <a:gd name="T0" fmla="*/ 113 w 128"/>
                  <a:gd name="T1" fmla="*/ 0 h 98"/>
                  <a:gd name="T2" fmla="*/ 98 w 128"/>
                  <a:gd name="T3" fmla="*/ 15 h 98"/>
                  <a:gd name="T4" fmla="*/ 103 w 128"/>
                  <a:gd name="T5" fmla="*/ 27 h 98"/>
                  <a:gd name="T6" fmla="*/ 85 w 128"/>
                  <a:gd name="T7" fmla="*/ 54 h 98"/>
                  <a:gd name="T8" fmla="*/ 79 w 128"/>
                  <a:gd name="T9" fmla="*/ 53 h 98"/>
                  <a:gd name="T10" fmla="*/ 66 w 128"/>
                  <a:gd name="T11" fmla="*/ 61 h 98"/>
                  <a:gd name="T12" fmla="*/ 55 w 128"/>
                  <a:gd name="T13" fmla="*/ 55 h 98"/>
                  <a:gd name="T14" fmla="*/ 57 w 128"/>
                  <a:gd name="T15" fmla="*/ 49 h 98"/>
                  <a:gd name="T16" fmla="*/ 41 w 128"/>
                  <a:gd name="T17" fmla="*/ 34 h 98"/>
                  <a:gd name="T18" fmla="*/ 26 w 128"/>
                  <a:gd name="T19" fmla="*/ 49 h 98"/>
                  <a:gd name="T20" fmla="*/ 32 w 128"/>
                  <a:gd name="T21" fmla="*/ 60 h 98"/>
                  <a:gd name="T22" fmla="*/ 24 w 128"/>
                  <a:gd name="T23" fmla="*/ 71 h 98"/>
                  <a:gd name="T24" fmla="*/ 15 w 128"/>
                  <a:gd name="T25" fmla="*/ 68 h 98"/>
                  <a:gd name="T26" fmla="*/ 0 w 128"/>
                  <a:gd name="T27" fmla="*/ 83 h 98"/>
                  <a:gd name="T28" fmla="*/ 15 w 128"/>
                  <a:gd name="T29" fmla="*/ 98 h 98"/>
                  <a:gd name="T30" fmla="*/ 30 w 128"/>
                  <a:gd name="T31" fmla="*/ 83 h 98"/>
                  <a:gd name="T32" fmla="*/ 27 w 128"/>
                  <a:gd name="T33" fmla="*/ 73 h 98"/>
                  <a:gd name="T34" fmla="*/ 35 w 128"/>
                  <a:gd name="T35" fmla="*/ 63 h 98"/>
                  <a:gd name="T36" fmla="*/ 41 w 128"/>
                  <a:gd name="T37" fmla="*/ 64 h 98"/>
                  <a:gd name="T38" fmla="*/ 54 w 128"/>
                  <a:gd name="T39" fmla="*/ 58 h 98"/>
                  <a:gd name="T40" fmla="*/ 65 w 128"/>
                  <a:gd name="T41" fmla="*/ 64 h 98"/>
                  <a:gd name="T42" fmla="*/ 64 w 128"/>
                  <a:gd name="T43" fmla="*/ 68 h 98"/>
                  <a:gd name="T44" fmla="*/ 79 w 128"/>
                  <a:gd name="T45" fmla="*/ 83 h 98"/>
                  <a:gd name="T46" fmla="*/ 94 w 128"/>
                  <a:gd name="T47" fmla="*/ 68 h 98"/>
                  <a:gd name="T48" fmla="*/ 88 w 128"/>
                  <a:gd name="T49" fmla="*/ 56 h 98"/>
                  <a:gd name="T50" fmla="*/ 106 w 128"/>
                  <a:gd name="T51" fmla="*/ 29 h 98"/>
                  <a:gd name="T52" fmla="*/ 113 w 128"/>
                  <a:gd name="T53" fmla="*/ 30 h 98"/>
                  <a:gd name="T54" fmla="*/ 128 w 128"/>
                  <a:gd name="T55" fmla="*/ 15 h 98"/>
                  <a:gd name="T56" fmla="*/ 113 w 128"/>
                  <a:gd name="T57" fmla="*/ 0 h 98"/>
                  <a:gd name="T58" fmla="*/ 15 w 128"/>
                  <a:gd name="T59" fmla="*/ 91 h 98"/>
                  <a:gd name="T60" fmla="*/ 8 w 128"/>
                  <a:gd name="T61" fmla="*/ 83 h 98"/>
                  <a:gd name="T62" fmla="*/ 15 w 128"/>
                  <a:gd name="T63" fmla="*/ 76 h 98"/>
                  <a:gd name="T64" fmla="*/ 23 w 128"/>
                  <a:gd name="T65" fmla="*/ 83 h 98"/>
                  <a:gd name="T66" fmla="*/ 15 w 128"/>
                  <a:gd name="T67" fmla="*/ 91 h 98"/>
                  <a:gd name="T68" fmla="*/ 41 w 128"/>
                  <a:gd name="T69" fmla="*/ 57 h 98"/>
                  <a:gd name="T70" fmla="*/ 34 w 128"/>
                  <a:gd name="T71" fmla="*/ 49 h 98"/>
                  <a:gd name="T72" fmla="*/ 41 w 128"/>
                  <a:gd name="T73" fmla="*/ 42 h 98"/>
                  <a:gd name="T74" fmla="*/ 49 w 128"/>
                  <a:gd name="T75" fmla="*/ 49 h 98"/>
                  <a:gd name="T76" fmla="*/ 41 w 128"/>
                  <a:gd name="T77" fmla="*/ 57 h 98"/>
                  <a:gd name="T78" fmla="*/ 79 w 128"/>
                  <a:gd name="T79" fmla="*/ 76 h 98"/>
                  <a:gd name="T80" fmla="*/ 72 w 128"/>
                  <a:gd name="T81" fmla="*/ 68 h 98"/>
                  <a:gd name="T82" fmla="*/ 79 w 128"/>
                  <a:gd name="T83" fmla="*/ 60 h 98"/>
                  <a:gd name="T84" fmla="*/ 87 w 128"/>
                  <a:gd name="T85" fmla="*/ 68 h 98"/>
                  <a:gd name="T86" fmla="*/ 79 w 128"/>
                  <a:gd name="T87" fmla="*/ 76 h 98"/>
                  <a:gd name="T88" fmla="*/ 113 w 128"/>
                  <a:gd name="T89" fmla="*/ 23 h 98"/>
                  <a:gd name="T90" fmla="*/ 106 w 128"/>
                  <a:gd name="T91" fmla="*/ 15 h 98"/>
                  <a:gd name="T92" fmla="*/ 113 w 128"/>
                  <a:gd name="T93" fmla="*/ 8 h 98"/>
                  <a:gd name="T94" fmla="*/ 120 w 128"/>
                  <a:gd name="T95" fmla="*/ 15 h 98"/>
                  <a:gd name="T96" fmla="*/ 113 w 128"/>
                  <a:gd name="T97" fmla="*/ 2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98">
                    <a:moveTo>
                      <a:pt x="113" y="0"/>
                    </a:moveTo>
                    <a:cubicBezTo>
                      <a:pt x="105" y="0"/>
                      <a:pt x="98" y="7"/>
                      <a:pt x="98" y="15"/>
                    </a:cubicBezTo>
                    <a:cubicBezTo>
                      <a:pt x="98" y="20"/>
                      <a:pt x="100" y="24"/>
                      <a:pt x="103" y="27"/>
                    </a:cubicBezTo>
                    <a:cubicBezTo>
                      <a:pt x="85" y="54"/>
                      <a:pt x="85" y="54"/>
                      <a:pt x="85" y="54"/>
                    </a:cubicBezTo>
                    <a:cubicBezTo>
                      <a:pt x="83" y="53"/>
                      <a:pt x="81" y="53"/>
                      <a:pt x="79" y="53"/>
                    </a:cubicBezTo>
                    <a:cubicBezTo>
                      <a:pt x="73" y="53"/>
                      <a:pt x="68" y="56"/>
                      <a:pt x="66" y="61"/>
                    </a:cubicBezTo>
                    <a:cubicBezTo>
                      <a:pt x="55" y="55"/>
                      <a:pt x="55" y="55"/>
                      <a:pt x="55" y="55"/>
                    </a:cubicBezTo>
                    <a:cubicBezTo>
                      <a:pt x="56" y="53"/>
                      <a:pt x="57" y="51"/>
                      <a:pt x="57" y="49"/>
                    </a:cubicBezTo>
                    <a:cubicBezTo>
                      <a:pt x="57" y="41"/>
                      <a:pt x="50" y="34"/>
                      <a:pt x="41" y="34"/>
                    </a:cubicBezTo>
                    <a:cubicBezTo>
                      <a:pt x="33" y="34"/>
                      <a:pt x="26" y="41"/>
                      <a:pt x="26" y="49"/>
                    </a:cubicBezTo>
                    <a:cubicBezTo>
                      <a:pt x="26" y="54"/>
                      <a:pt x="28" y="58"/>
                      <a:pt x="32" y="60"/>
                    </a:cubicBezTo>
                    <a:cubicBezTo>
                      <a:pt x="24" y="71"/>
                      <a:pt x="24" y="71"/>
                      <a:pt x="24" y="71"/>
                    </a:cubicBezTo>
                    <a:cubicBezTo>
                      <a:pt x="21" y="69"/>
                      <a:pt x="18" y="68"/>
                      <a:pt x="15" y="68"/>
                    </a:cubicBezTo>
                    <a:cubicBezTo>
                      <a:pt x="7" y="68"/>
                      <a:pt x="0" y="75"/>
                      <a:pt x="0" y="83"/>
                    </a:cubicBezTo>
                    <a:cubicBezTo>
                      <a:pt x="0" y="91"/>
                      <a:pt x="7" y="98"/>
                      <a:pt x="15" y="98"/>
                    </a:cubicBezTo>
                    <a:cubicBezTo>
                      <a:pt x="23" y="98"/>
                      <a:pt x="30" y="91"/>
                      <a:pt x="30" y="83"/>
                    </a:cubicBezTo>
                    <a:cubicBezTo>
                      <a:pt x="30" y="79"/>
                      <a:pt x="29" y="76"/>
                      <a:pt x="27" y="73"/>
                    </a:cubicBezTo>
                    <a:cubicBezTo>
                      <a:pt x="35" y="63"/>
                      <a:pt x="35" y="63"/>
                      <a:pt x="35" y="63"/>
                    </a:cubicBezTo>
                    <a:cubicBezTo>
                      <a:pt x="37" y="64"/>
                      <a:pt x="39" y="64"/>
                      <a:pt x="41" y="64"/>
                    </a:cubicBezTo>
                    <a:cubicBezTo>
                      <a:pt x="46" y="64"/>
                      <a:pt x="51" y="62"/>
                      <a:pt x="54" y="58"/>
                    </a:cubicBezTo>
                    <a:cubicBezTo>
                      <a:pt x="65" y="64"/>
                      <a:pt x="65" y="64"/>
                      <a:pt x="65" y="64"/>
                    </a:cubicBezTo>
                    <a:cubicBezTo>
                      <a:pt x="64" y="66"/>
                      <a:pt x="64" y="67"/>
                      <a:pt x="64" y="68"/>
                    </a:cubicBezTo>
                    <a:cubicBezTo>
                      <a:pt x="64" y="76"/>
                      <a:pt x="71" y="83"/>
                      <a:pt x="79" y="83"/>
                    </a:cubicBezTo>
                    <a:cubicBezTo>
                      <a:pt x="87" y="83"/>
                      <a:pt x="94" y="76"/>
                      <a:pt x="94" y="68"/>
                    </a:cubicBezTo>
                    <a:cubicBezTo>
                      <a:pt x="94" y="63"/>
                      <a:pt x="92" y="59"/>
                      <a:pt x="88" y="56"/>
                    </a:cubicBezTo>
                    <a:cubicBezTo>
                      <a:pt x="106" y="29"/>
                      <a:pt x="106" y="29"/>
                      <a:pt x="106" y="29"/>
                    </a:cubicBezTo>
                    <a:cubicBezTo>
                      <a:pt x="108" y="30"/>
                      <a:pt x="111" y="30"/>
                      <a:pt x="113" y="30"/>
                    </a:cubicBezTo>
                    <a:cubicBezTo>
                      <a:pt x="121" y="30"/>
                      <a:pt x="128" y="24"/>
                      <a:pt x="128" y="15"/>
                    </a:cubicBezTo>
                    <a:cubicBezTo>
                      <a:pt x="128" y="7"/>
                      <a:pt x="121" y="0"/>
                      <a:pt x="113" y="0"/>
                    </a:cubicBezTo>
                    <a:close/>
                    <a:moveTo>
                      <a:pt x="15" y="91"/>
                    </a:moveTo>
                    <a:cubicBezTo>
                      <a:pt x="11" y="91"/>
                      <a:pt x="8" y="87"/>
                      <a:pt x="8" y="83"/>
                    </a:cubicBezTo>
                    <a:cubicBezTo>
                      <a:pt x="8" y="79"/>
                      <a:pt x="11" y="76"/>
                      <a:pt x="15" y="76"/>
                    </a:cubicBezTo>
                    <a:cubicBezTo>
                      <a:pt x="19" y="76"/>
                      <a:pt x="23" y="79"/>
                      <a:pt x="23" y="83"/>
                    </a:cubicBezTo>
                    <a:cubicBezTo>
                      <a:pt x="23" y="87"/>
                      <a:pt x="19" y="91"/>
                      <a:pt x="15" y="91"/>
                    </a:cubicBezTo>
                    <a:close/>
                    <a:moveTo>
                      <a:pt x="41" y="57"/>
                    </a:moveTo>
                    <a:cubicBezTo>
                      <a:pt x="37" y="57"/>
                      <a:pt x="34" y="53"/>
                      <a:pt x="34" y="49"/>
                    </a:cubicBezTo>
                    <a:cubicBezTo>
                      <a:pt x="34" y="45"/>
                      <a:pt x="37" y="42"/>
                      <a:pt x="41" y="42"/>
                    </a:cubicBezTo>
                    <a:cubicBezTo>
                      <a:pt x="46" y="42"/>
                      <a:pt x="49" y="45"/>
                      <a:pt x="49" y="49"/>
                    </a:cubicBezTo>
                    <a:cubicBezTo>
                      <a:pt x="49" y="53"/>
                      <a:pt x="46" y="57"/>
                      <a:pt x="41" y="57"/>
                    </a:cubicBezTo>
                    <a:close/>
                    <a:moveTo>
                      <a:pt x="79" y="76"/>
                    </a:moveTo>
                    <a:cubicBezTo>
                      <a:pt x="75" y="76"/>
                      <a:pt x="72" y="72"/>
                      <a:pt x="72" y="68"/>
                    </a:cubicBezTo>
                    <a:cubicBezTo>
                      <a:pt x="72" y="64"/>
                      <a:pt x="75" y="60"/>
                      <a:pt x="79" y="60"/>
                    </a:cubicBezTo>
                    <a:cubicBezTo>
                      <a:pt x="83" y="60"/>
                      <a:pt x="87" y="64"/>
                      <a:pt x="87" y="68"/>
                    </a:cubicBezTo>
                    <a:cubicBezTo>
                      <a:pt x="87" y="72"/>
                      <a:pt x="83" y="76"/>
                      <a:pt x="79" y="76"/>
                    </a:cubicBezTo>
                    <a:close/>
                    <a:moveTo>
                      <a:pt x="113" y="23"/>
                    </a:moveTo>
                    <a:cubicBezTo>
                      <a:pt x="109" y="23"/>
                      <a:pt x="106" y="19"/>
                      <a:pt x="106" y="15"/>
                    </a:cubicBezTo>
                    <a:cubicBezTo>
                      <a:pt x="106" y="11"/>
                      <a:pt x="109" y="8"/>
                      <a:pt x="113" y="8"/>
                    </a:cubicBezTo>
                    <a:cubicBezTo>
                      <a:pt x="117" y="8"/>
                      <a:pt x="120" y="11"/>
                      <a:pt x="120" y="15"/>
                    </a:cubicBezTo>
                    <a:cubicBezTo>
                      <a:pt x="120" y="19"/>
                      <a:pt x="117" y="23"/>
                      <a:pt x="113" y="2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76" name="出自【趣你的PPT】(微信:qunideppt)：最优质的PPT资源库"/>
              <p:cNvSpPr>
                <a:spLocks noEditPoints="1"/>
              </p:cNvSpPr>
              <p:nvPr/>
            </p:nvSpPr>
            <p:spPr bwMode="auto">
              <a:xfrm>
                <a:off x="5883276" y="3094038"/>
                <a:ext cx="563563" cy="669925"/>
              </a:xfrm>
              <a:custGeom>
                <a:avLst/>
                <a:gdLst>
                  <a:gd name="T0" fmla="*/ 132 w 148"/>
                  <a:gd name="T1" fmla="*/ 0 h 176"/>
                  <a:gd name="T2" fmla="*/ 44 w 148"/>
                  <a:gd name="T3" fmla="*/ 0 h 176"/>
                  <a:gd name="T4" fmla="*/ 27 w 148"/>
                  <a:gd name="T5" fmla="*/ 16 h 176"/>
                  <a:gd name="T6" fmla="*/ 27 w 148"/>
                  <a:gd name="T7" fmla="*/ 27 h 176"/>
                  <a:gd name="T8" fmla="*/ 16 w 148"/>
                  <a:gd name="T9" fmla="*/ 27 h 176"/>
                  <a:gd name="T10" fmla="*/ 0 w 148"/>
                  <a:gd name="T11" fmla="*/ 44 h 176"/>
                  <a:gd name="T12" fmla="*/ 0 w 148"/>
                  <a:gd name="T13" fmla="*/ 81 h 176"/>
                  <a:gd name="T14" fmla="*/ 3 w 148"/>
                  <a:gd name="T15" fmla="*/ 80 h 176"/>
                  <a:gd name="T16" fmla="*/ 11 w 148"/>
                  <a:gd name="T17" fmla="*/ 82 h 176"/>
                  <a:gd name="T18" fmla="*/ 11 w 148"/>
                  <a:gd name="T19" fmla="*/ 44 h 176"/>
                  <a:gd name="T20" fmla="*/ 16 w 148"/>
                  <a:gd name="T21" fmla="*/ 38 h 176"/>
                  <a:gd name="T22" fmla="*/ 104 w 148"/>
                  <a:gd name="T23" fmla="*/ 38 h 176"/>
                  <a:gd name="T24" fmla="*/ 110 w 148"/>
                  <a:gd name="T25" fmla="*/ 44 h 176"/>
                  <a:gd name="T26" fmla="*/ 110 w 148"/>
                  <a:gd name="T27" fmla="*/ 160 h 176"/>
                  <a:gd name="T28" fmla="*/ 104 w 148"/>
                  <a:gd name="T29" fmla="*/ 165 h 176"/>
                  <a:gd name="T30" fmla="*/ 16 w 148"/>
                  <a:gd name="T31" fmla="*/ 165 h 176"/>
                  <a:gd name="T32" fmla="*/ 11 w 148"/>
                  <a:gd name="T33" fmla="*/ 160 h 176"/>
                  <a:gd name="T34" fmla="*/ 11 w 148"/>
                  <a:gd name="T35" fmla="*/ 121 h 176"/>
                  <a:gd name="T36" fmla="*/ 3 w 148"/>
                  <a:gd name="T37" fmla="*/ 122 h 176"/>
                  <a:gd name="T38" fmla="*/ 0 w 148"/>
                  <a:gd name="T39" fmla="*/ 122 h 176"/>
                  <a:gd name="T40" fmla="*/ 0 w 148"/>
                  <a:gd name="T41" fmla="*/ 160 h 176"/>
                  <a:gd name="T42" fmla="*/ 16 w 148"/>
                  <a:gd name="T43" fmla="*/ 176 h 176"/>
                  <a:gd name="T44" fmla="*/ 104 w 148"/>
                  <a:gd name="T45" fmla="*/ 176 h 176"/>
                  <a:gd name="T46" fmla="*/ 121 w 148"/>
                  <a:gd name="T47" fmla="*/ 160 h 176"/>
                  <a:gd name="T48" fmla="*/ 121 w 148"/>
                  <a:gd name="T49" fmla="*/ 148 h 176"/>
                  <a:gd name="T50" fmla="*/ 132 w 148"/>
                  <a:gd name="T51" fmla="*/ 148 h 176"/>
                  <a:gd name="T52" fmla="*/ 148 w 148"/>
                  <a:gd name="T53" fmla="*/ 132 h 176"/>
                  <a:gd name="T54" fmla="*/ 148 w 148"/>
                  <a:gd name="T55" fmla="*/ 16 h 176"/>
                  <a:gd name="T56" fmla="*/ 132 w 148"/>
                  <a:gd name="T57" fmla="*/ 0 h 176"/>
                  <a:gd name="T58" fmla="*/ 137 w 148"/>
                  <a:gd name="T59" fmla="*/ 132 h 176"/>
                  <a:gd name="T60" fmla="*/ 132 w 148"/>
                  <a:gd name="T61" fmla="*/ 137 h 176"/>
                  <a:gd name="T62" fmla="*/ 121 w 148"/>
                  <a:gd name="T63" fmla="*/ 137 h 176"/>
                  <a:gd name="T64" fmla="*/ 121 w 148"/>
                  <a:gd name="T65" fmla="*/ 44 h 176"/>
                  <a:gd name="T66" fmla="*/ 104 w 148"/>
                  <a:gd name="T67" fmla="*/ 27 h 176"/>
                  <a:gd name="T68" fmla="*/ 38 w 148"/>
                  <a:gd name="T69" fmla="*/ 27 h 176"/>
                  <a:gd name="T70" fmla="*/ 38 w 148"/>
                  <a:gd name="T71" fmla="*/ 16 h 176"/>
                  <a:gd name="T72" fmla="*/ 44 w 148"/>
                  <a:gd name="T73" fmla="*/ 11 h 176"/>
                  <a:gd name="T74" fmla="*/ 132 w 148"/>
                  <a:gd name="T75" fmla="*/ 11 h 176"/>
                  <a:gd name="T76" fmla="*/ 137 w 148"/>
                  <a:gd name="T77" fmla="*/ 16 h 176"/>
                  <a:gd name="T78" fmla="*/ 137 w 148"/>
                  <a:gd name="T79" fmla="*/ 1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8" h="176">
                    <a:moveTo>
                      <a:pt x="132" y="0"/>
                    </a:moveTo>
                    <a:cubicBezTo>
                      <a:pt x="44" y="0"/>
                      <a:pt x="44" y="0"/>
                      <a:pt x="44" y="0"/>
                    </a:cubicBezTo>
                    <a:cubicBezTo>
                      <a:pt x="35" y="0"/>
                      <a:pt x="27" y="7"/>
                      <a:pt x="27" y="16"/>
                    </a:cubicBezTo>
                    <a:cubicBezTo>
                      <a:pt x="27" y="27"/>
                      <a:pt x="27" y="27"/>
                      <a:pt x="27" y="27"/>
                    </a:cubicBezTo>
                    <a:cubicBezTo>
                      <a:pt x="16" y="27"/>
                      <a:pt x="16" y="27"/>
                      <a:pt x="16" y="27"/>
                    </a:cubicBezTo>
                    <a:cubicBezTo>
                      <a:pt x="7" y="27"/>
                      <a:pt x="0" y="35"/>
                      <a:pt x="0" y="44"/>
                    </a:cubicBezTo>
                    <a:cubicBezTo>
                      <a:pt x="0" y="81"/>
                      <a:pt x="0" y="81"/>
                      <a:pt x="0" y="81"/>
                    </a:cubicBezTo>
                    <a:cubicBezTo>
                      <a:pt x="1" y="80"/>
                      <a:pt x="2" y="80"/>
                      <a:pt x="3" y="80"/>
                    </a:cubicBezTo>
                    <a:cubicBezTo>
                      <a:pt x="6" y="80"/>
                      <a:pt x="8" y="81"/>
                      <a:pt x="11" y="82"/>
                    </a:cubicBezTo>
                    <a:cubicBezTo>
                      <a:pt x="11" y="44"/>
                      <a:pt x="11" y="44"/>
                      <a:pt x="11" y="44"/>
                    </a:cubicBezTo>
                    <a:cubicBezTo>
                      <a:pt x="11" y="41"/>
                      <a:pt x="13" y="38"/>
                      <a:pt x="16" y="38"/>
                    </a:cubicBezTo>
                    <a:cubicBezTo>
                      <a:pt x="104" y="38"/>
                      <a:pt x="104" y="38"/>
                      <a:pt x="104" y="38"/>
                    </a:cubicBezTo>
                    <a:cubicBezTo>
                      <a:pt x="107" y="38"/>
                      <a:pt x="110" y="41"/>
                      <a:pt x="110" y="44"/>
                    </a:cubicBezTo>
                    <a:cubicBezTo>
                      <a:pt x="110" y="160"/>
                      <a:pt x="110" y="160"/>
                      <a:pt x="110" y="160"/>
                    </a:cubicBezTo>
                    <a:cubicBezTo>
                      <a:pt x="110" y="162"/>
                      <a:pt x="107" y="165"/>
                      <a:pt x="104" y="165"/>
                    </a:cubicBezTo>
                    <a:cubicBezTo>
                      <a:pt x="16" y="165"/>
                      <a:pt x="16" y="165"/>
                      <a:pt x="16" y="165"/>
                    </a:cubicBezTo>
                    <a:cubicBezTo>
                      <a:pt x="13" y="165"/>
                      <a:pt x="11" y="162"/>
                      <a:pt x="11" y="160"/>
                    </a:cubicBezTo>
                    <a:cubicBezTo>
                      <a:pt x="11" y="121"/>
                      <a:pt x="11" y="121"/>
                      <a:pt x="11" y="121"/>
                    </a:cubicBezTo>
                    <a:cubicBezTo>
                      <a:pt x="8" y="122"/>
                      <a:pt x="6" y="122"/>
                      <a:pt x="3" y="122"/>
                    </a:cubicBezTo>
                    <a:cubicBezTo>
                      <a:pt x="2" y="122"/>
                      <a:pt x="1" y="122"/>
                      <a:pt x="0" y="122"/>
                    </a:cubicBezTo>
                    <a:cubicBezTo>
                      <a:pt x="0" y="160"/>
                      <a:pt x="0" y="160"/>
                      <a:pt x="0" y="160"/>
                    </a:cubicBezTo>
                    <a:cubicBezTo>
                      <a:pt x="0" y="169"/>
                      <a:pt x="7" y="176"/>
                      <a:pt x="16" y="176"/>
                    </a:cubicBezTo>
                    <a:cubicBezTo>
                      <a:pt x="104" y="176"/>
                      <a:pt x="104" y="176"/>
                      <a:pt x="104" y="176"/>
                    </a:cubicBezTo>
                    <a:cubicBezTo>
                      <a:pt x="113" y="176"/>
                      <a:pt x="121" y="169"/>
                      <a:pt x="121" y="160"/>
                    </a:cubicBezTo>
                    <a:cubicBezTo>
                      <a:pt x="121" y="148"/>
                      <a:pt x="121" y="148"/>
                      <a:pt x="121" y="148"/>
                    </a:cubicBezTo>
                    <a:cubicBezTo>
                      <a:pt x="132" y="148"/>
                      <a:pt x="132" y="148"/>
                      <a:pt x="132" y="148"/>
                    </a:cubicBezTo>
                    <a:cubicBezTo>
                      <a:pt x="141" y="148"/>
                      <a:pt x="148" y="141"/>
                      <a:pt x="148" y="132"/>
                    </a:cubicBezTo>
                    <a:cubicBezTo>
                      <a:pt x="148" y="16"/>
                      <a:pt x="148" y="16"/>
                      <a:pt x="148" y="16"/>
                    </a:cubicBezTo>
                    <a:cubicBezTo>
                      <a:pt x="148" y="7"/>
                      <a:pt x="141" y="0"/>
                      <a:pt x="132" y="0"/>
                    </a:cubicBezTo>
                    <a:close/>
                    <a:moveTo>
                      <a:pt x="137" y="132"/>
                    </a:moveTo>
                    <a:cubicBezTo>
                      <a:pt x="137" y="135"/>
                      <a:pt x="135" y="137"/>
                      <a:pt x="132" y="137"/>
                    </a:cubicBezTo>
                    <a:cubicBezTo>
                      <a:pt x="121" y="137"/>
                      <a:pt x="121" y="137"/>
                      <a:pt x="121" y="137"/>
                    </a:cubicBezTo>
                    <a:cubicBezTo>
                      <a:pt x="121" y="44"/>
                      <a:pt x="121" y="44"/>
                      <a:pt x="121" y="44"/>
                    </a:cubicBezTo>
                    <a:cubicBezTo>
                      <a:pt x="121" y="35"/>
                      <a:pt x="113" y="27"/>
                      <a:pt x="104" y="27"/>
                    </a:cubicBezTo>
                    <a:cubicBezTo>
                      <a:pt x="38" y="27"/>
                      <a:pt x="38" y="27"/>
                      <a:pt x="38" y="27"/>
                    </a:cubicBezTo>
                    <a:cubicBezTo>
                      <a:pt x="38" y="16"/>
                      <a:pt x="38" y="16"/>
                      <a:pt x="38" y="16"/>
                    </a:cubicBezTo>
                    <a:cubicBezTo>
                      <a:pt x="38" y="13"/>
                      <a:pt x="41" y="11"/>
                      <a:pt x="44" y="11"/>
                    </a:cubicBezTo>
                    <a:cubicBezTo>
                      <a:pt x="132" y="11"/>
                      <a:pt x="132" y="11"/>
                      <a:pt x="132" y="11"/>
                    </a:cubicBezTo>
                    <a:cubicBezTo>
                      <a:pt x="135" y="11"/>
                      <a:pt x="137" y="13"/>
                      <a:pt x="137" y="16"/>
                    </a:cubicBezTo>
                    <a:lnTo>
                      <a:pt x="137" y="13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135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77" name="出自【趣你的PPT】(微信:qunideppt)：最优质的PPT资源库"/>
            <p:cNvSpPr txBox="1">
              <a:spLocks noChangeArrowheads="1"/>
            </p:cNvSpPr>
            <p:nvPr/>
          </p:nvSpPr>
          <p:spPr bwMode="auto">
            <a:xfrm>
              <a:off x="4138069" y="4623889"/>
              <a:ext cx="72327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1050" b="1" dirty="0">
                  <a:solidFill>
                    <a:schemeClr val="bg1"/>
                  </a:solidFill>
                  <a:latin typeface="微软雅黑" panose="020B0503020204020204" pitchFamily="34" charset="-122"/>
                  <a:ea typeface="微软雅黑" panose="020B0503020204020204" pitchFamily="34" charset="-122"/>
                  <a:cs typeface="+mn-ea"/>
                  <a:sym typeface="+mn-lt"/>
                </a:rPr>
                <a:t>成长记录</a:t>
              </a:r>
              <a:endParaRPr lang="id-ID" altLang="zh-CN" sz="105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82" name="出自【趣你的PPT】(微信:qunideppt)：最优质的PPT资源库"/>
            <p:cNvSpPr txBox="1">
              <a:spLocks noChangeArrowheads="1"/>
            </p:cNvSpPr>
            <p:nvPr/>
          </p:nvSpPr>
          <p:spPr bwMode="auto">
            <a:xfrm>
              <a:off x="2893863" y="3349920"/>
              <a:ext cx="72327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1050" b="1" dirty="0">
                  <a:solidFill>
                    <a:schemeClr val="bg1"/>
                  </a:solidFill>
                  <a:latin typeface="微软雅黑" panose="020B0503020204020204" pitchFamily="34" charset="-122"/>
                  <a:ea typeface="微软雅黑" panose="020B0503020204020204" pitchFamily="34" charset="-122"/>
                  <a:cs typeface="+mn-ea"/>
                  <a:sym typeface="+mn-lt"/>
                </a:rPr>
                <a:t>数据采集</a:t>
              </a:r>
              <a:endParaRPr lang="id-ID" altLang="zh-CN" sz="105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89" name="出自【趣你的PPT】(微信:qunideppt)：最优质的PPT资源库"/>
            <p:cNvSpPr>
              <a:spLocks noEditPoints="1"/>
            </p:cNvSpPr>
            <p:nvPr/>
          </p:nvSpPr>
          <p:spPr bwMode="auto">
            <a:xfrm>
              <a:off x="3076936" y="2871087"/>
              <a:ext cx="432197" cy="433388"/>
            </a:xfrm>
            <a:custGeom>
              <a:avLst/>
              <a:gdLst>
                <a:gd name="T0" fmla="*/ 1379 w 1470"/>
                <a:gd name="T1" fmla="*/ 652 h 1478"/>
                <a:gd name="T2" fmla="*/ 1428 w 1470"/>
                <a:gd name="T3" fmla="*/ 625 h 1478"/>
                <a:gd name="T4" fmla="*/ 1426 w 1470"/>
                <a:gd name="T5" fmla="*/ 552 h 1478"/>
                <a:gd name="T6" fmla="*/ 1359 w 1470"/>
                <a:gd name="T7" fmla="*/ 557 h 1478"/>
                <a:gd name="T8" fmla="*/ 1328 w 1470"/>
                <a:gd name="T9" fmla="*/ 516 h 1478"/>
                <a:gd name="T10" fmla="*/ 1264 w 1470"/>
                <a:gd name="T11" fmla="*/ 552 h 1478"/>
                <a:gd name="T12" fmla="*/ 1233 w 1470"/>
                <a:gd name="T13" fmla="*/ 584 h 1478"/>
                <a:gd name="T14" fmla="*/ 1199 w 1470"/>
                <a:gd name="T15" fmla="*/ 648 h 1478"/>
                <a:gd name="T16" fmla="*/ 1240 w 1470"/>
                <a:gd name="T17" fmla="*/ 678 h 1478"/>
                <a:gd name="T18" fmla="*/ 1243 w 1470"/>
                <a:gd name="T19" fmla="*/ 752 h 1478"/>
                <a:gd name="T20" fmla="*/ 1309 w 1470"/>
                <a:gd name="T21" fmla="*/ 746 h 1478"/>
                <a:gd name="T22" fmla="*/ 1340 w 1470"/>
                <a:gd name="T23" fmla="*/ 787 h 1478"/>
                <a:gd name="T24" fmla="*/ 1404 w 1470"/>
                <a:gd name="T25" fmla="*/ 751 h 1478"/>
                <a:gd name="T26" fmla="*/ 1435 w 1470"/>
                <a:gd name="T27" fmla="*/ 720 h 1478"/>
                <a:gd name="T28" fmla="*/ 1470 w 1470"/>
                <a:gd name="T29" fmla="*/ 655 h 1478"/>
                <a:gd name="T30" fmla="*/ 950 w 1470"/>
                <a:gd name="T31" fmla="*/ 732 h 1478"/>
                <a:gd name="T32" fmla="*/ 928 w 1470"/>
                <a:gd name="T33" fmla="*/ 619 h 1478"/>
                <a:gd name="T34" fmla="*/ 1057 w 1470"/>
                <a:gd name="T35" fmla="*/ 693 h 1478"/>
                <a:gd name="T36" fmla="*/ 1094 w 1470"/>
                <a:gd name="T37" fmla="*/ 610 h 1478"/>
                <a:gd name="T38" fmla="*/ 1030 w 1470"/>
                <a:gd name="T39" fmla="*/ 598 h 1478"/>
                <a:gd name="T40" fmla="*/ 985 w 1470"/>
                <a:gd name="T41" fmla="*/ 508 h 1478"/>
                <a:gd name="T42" fmla="*/ 928 w 1470"/>
                <a:gd name="T43" fmla="*/ 548 h 1478"/>
                <a:gd name="T44" fmla="*/ 870 w 1470"/>
                <a:gd name="T45" fmla="*/ 508 h 1478"/>
                <a:gd name="T46" fmla="*/ 848 w 1470"/>
                <a:gd name="T47" fmla="*/ 576 h 1478"/>
                <a:gd name="T48" fmla="*/ 767 w 1470"/>
                <a:gd name="T49" fmla="*/ 599 h 1478"/>
                <a:gd name="T50" fmla="*/ 800 w 1470"/>
                <a:gd name="T51" fmla="*/ 695 h 1478"/>
                <a:gd name="T52" fmla="*/ 768 w 1470"/>
                <a:gd name="T53" fmla="*/ 758 h 1478"/>
                <a:gd name="T54" fmla="*/ 850 w 1470"/>
                <a:gd name="T55" fmla="*/ 781 h 1478"/>
                <a:gd name="T56" fmla="*/ 877 w 1470"/>
                <a:gd name="T57" fmla="*/ 849 h 1478"/>
                <a:gd name="T58" fmla="*/ 945 w 1470"/>
                <a:gd name="T59" fmla="*/ 806 h 1478"/>
                <a:gd name="T60" fmla="*/ 996 w 1470"/>
                <a:gd name="T61" fmla="*/ 844 h 1478"/>
                <a:gd name="T62" fmla="*/ 1031 w 1470"/>
                <a:gd name="T63" fmla="*/ 756 h 1478"/>
                <a:gd name="T64" fmla="*/ 1098 w 1470"/>
                <a:gd name="T65" fmla="*/ 734 h 1478"/>
                <a:gd name="T66" fmla="*/ 465 w 1470"/>
                <a:gd name="T67" fmla="*/ 405 h 1478"/>
                <a:gd name="T68" fmla="*/ 1005 w 1470"/>
                <a:gd name="T69" fmla="*/ 271 h 1478"/>
                <a:gd name="T70" fmla="*/ 1257 w 1470"/>
                <a:gd name="T71" fmla="*/ 484 h 1478"/>
                <a:gd name="T72" fmla="*/ 1265 w 1470"/>
                <a:gd name="T73" fmla="*/ 367 h 1478"/>
                <a:gd name="T74" fmla="*/ 1366 w 1470"/>
                <a:gd name="T75" fmla="*/ 271 h 1478"/>
                <a:gd name="T76" fmla="*/ 1263 w 1470"/>
                <a:gd name="T77" fmla="*/ 172 h 1478"/>
                <a:gd name="T78" fmla="*/ 1254 w 1470"/>
                <a:gd name="T79" fmla="*/ 56 h 1478"/>
                <a:gd name="T80" fmla="*/ 1134 w 1470"/>
                <a:gd name="T81" fmla="*/ 17 h 1478"/>
                <a:gd name="T82" fmla="*/ 1050 w 1470"/>
                <a:gd name="T83" fmla="*/ 17 h 1478"/>
                <a:gd name="T84" fmla="*/ 932 w 1470"/>
                <a:gd name="T85" fmla="*/ 59 h 1478"/>
                <a:gd name="T86" fmla="*/ 924 w 1470"/>
                <a:gd name="T87" fmla="*/ 176 h 1478"/>
                <a:gd name="T88" fmla="*/ 823 w 1470"/>
                <a:gd name="T89" fmla="*/ 271 h 1478"/>
                <a:gd name="T90" fmla="*/ 925 w 1470"/>
                <a:gd name="T91" fmla="*/ 370 h 1478"/>
                <a:gd name="T92" fmla="*/ 935 w 1470"/>
                <a:gd name="T93" fmla="*/ 487 h 1478"/>
                <a:gd name="T94" fmla="*/ 1054 w 1470"/>
                <a:gd name="T95" fmla="*/ 526 h 1478"/>
                <a:gd name="T96" fmla="*/ 1139 w 1470"/>
                <a:gd name="T97" fmla="*/ 526 h 1478"/>
                <a:gd name="T98" fmla="*/ 1257 w 1470"/>
                <a:gd name="T99" fmla="*/ 484 h 1478"/>
                <a:gd name="T100" fmla="*/ 432 w 1470"/>
                <a:gd name="T101" fmla="*/ 1188 h 1478"/>
                <a:gd name="T102" fmla="*/ 0 w 1470"/>
                <a:gd name="T103" fmla="*/ 1382 h 1478"/>
                <a:gd name="T104" fmla="*/ 929 w 1470"/>
                <a:gd name="T105" fmla="*/ 1382 h 1478"/>
                <a:gd name="T106" fmla="*/ 440 w 1470"/>
                <a:gd name="T107" fmla="*/ 1070 h 1478"/>
                <a:gd name="T108" fmla="*/ 429 w 1470"/>
                <a:gd name="T109" fmla="*/ 1156 h 1478"/>
                <a:gd name="T110" fmla="*/ 523 w 1470"/>
                <a:gd name="T111" fmla="*/ 1117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70" h="1478">
                  <a:moveTo>
                    <a:pt x="1334" y="696"/>
                  </a:moveTo>
                  <a:cubicBezTo>
                    <a:pt x="1310" y="696"/>
                    <a:pt x="1290" y="676"/>
                    <a:pt x="1290" y="652"/>
                  </a:cubicBezTo>
                  <a:cubicBezTo>
                    <a:pt x="1290" y="627"/>
                    <a:pt x="1310" y="607"/>
                    <a:pt x="1334" y="607"/>
                  </a:cubicBezTo>
                  <a:cubicBezTo>
                    <a:pt x="1359" y="607"/>
                    <a:pt x="1379" y="627"/>
                    <a:pt x="1379" y="652"/>
                  </a:cubicBezTo>
                  <a:cubicBezTo>
                    <a:pt x="1379" y="676"/>
                    <a:pt x="1359" y="696"/>
                    <a:pt x="1334" y="696"/>
                  </a:cubicBezTo>
                  <a:close/>
                  <a:moveTo>
                    <a:pt x="1469" y="646"/>
                  </a:moveTo>
                  <a:cubicBezTo>
                    <a:pt x="1469" y="637"/>
                    <a:pt x="1462" y="630"/>
                    <a:pt x="1454" y="629"/>
                  </a:cubicBezTo>
                  <a:lnTo>
                    <a:pt x="1428" y="625"/>
                  </a:lnTo>
                  <a:cubicBezTo>
                    <a:pt x="1426" y="617"/>
                    <a:pt x="1423" y="610"/>
                    <a:pt x="1419" y="602"/>
                  </a:cubicBezTo>
                  <a:lnTo>
                    <a:pt x="1434" y="582"/>
                  </a:lnTo>
                  <a:cubicBezTo>
                    <a:pt x="1439" y="575"/>
                    <a:pt x="1439" y="565"/>
                    <a:pt x="1433" y="559"/>
                  </a:cubicBezTo>
                  <a:cubicBezTo>
                    <a:pt x="1430" y="556"/>
                    <a:pt x="1428" y="554"/>
                    <a:pt x="1426" y="552"/>
                  </a:cubicBezTo>
                  <a:cubicBezTo>
                    <a:pt x="1422" y="549"/>
                    <a:pt x="1418" y="547"/>
                    <a:pt x="1413" y="547"/>
                  </a:cubicBezTo>
                  <a:cubicBezTo>
                    <a:pt x="1409" y="547"/>
                    <a:pt x="1406" y="548"/>
                    <a:pt x="1402" y="551"/>
                  </a:cubicBezTo>
                  <a:lnTo>
                    <a:pt x="1382" y="567"/>
                  </a:lnTo>
                  <a:cubicBezTo>
                    <a:pt x="1375" y="562"/>
                    <a:pt x="1367" y="559"/>
                    <a:pt x="1359" y="557"/>
                  </a:cubicBezTo>
                  <a:lnTo>
                    <a:pt x="1355" y="532"/>
                  </a:lnTo>
                  <a:cubicBezTo>
                    <a:pt x="1354" y="523"/>
                    <a:pt x="1347" y="517"/>
                    <a:pt x="1338" y="516"/>
                  </a:cubicBezTo>
                  <a:cubicBezTo>
                    <a:pt x="1337" y="516"/>
                    <a:pt x="1335" y="516"/>
                    <a:pt x="1334" y="516"/>
                  </a:cubicBezTo>
                  <a:cubicBezTo>
                    <a:pt x="1332" y="516"/>
                    <a:pt x="1330" y="516"/>
                    <a:pt x="1328" y="516"/>
                  </a:cubicBezTo>
                  <a:cubicBezTo>
                    <a:pt x="1319" y="517"/>
                    <a:pt x="1312" y="524"/>
                    <a:pt x="1311" y="532"/>
                  </a:cubicBezTo>
                  <a:lnTo>
                    <a:pt x="1308" y="558"/>
                  </a:lnTo>
                  <a:cubicBezTo>
                    <a:pt x="1300" y="560"/>
                    <a:pt x="1292" y="563"/>
                    <a:pt x="1285" y="567"/>
                  </a:cubicBezTo>
                  <a:lnTo>
                    <a:pt x="1264" y="552"/>
                  </a:lnTo>
                  <a:cubicBezTo>
                    <a:pt x="1261" y="550"/>
                    <a:pt x="1257" y="549"/>
                    <a:pt x="1254" y="549"/>
                  </a:cubicBezTo>
                  <a:cubicBezTo>
                    <a:pt x="1249" y="549"/>
                    <a:pt x="1245" y="550"/>
                    <a:pt x="1241" y="553"/>
                  </a:cubicBezTo>
                  <a:cubicBezTo>
                    <a:pt x="1239" y="556"/>
                    <a:pt x="1236" y="558"/>
                    <a:pt x="1234" y="560"/>
                  </a:cubicBezTo>
                  <a:cubicBezTo>
                    <a:pt x="1228" y="567"/>
                    <a:pt x="1228" y="577"/>
                    <a:pt x="1233" y="584"/>
                  </a:cubicBezTo>
                  <a:lnTo>
                    <a:pt x="1249" y="604"/>
                  </a:lnTo>
                  <a:cubicBezTo>
                    <a:pt x="1245" y="611"/>
                    <a:pt x="1242" y="619"/>
                    <a:pt x="1240" y="627"/>
                  </a:cubicBezTo>
                  <a:lnTo>
                    <a:pt x="1214" y="631"/>
                  </a:lnTo>
                  <a:cubicBezTo>
                    <a:pt x="1206" y="632"/>
                    <a:pt x="1199" y="639"/>
                    <a:pt x="1199" y="648"/>
                  </a:cubicBezTo>
                  <a:cubicBezTo>
                    <a:pt x="1199" y="649"/>
                    <a:pt x="1199" y="651"/>
                    <a:pt x="1199" y="652"/>
                  </a:cubicBezTo>
                  <a:cubicBezTo>
                    <a:pt x="1199" y="654"/>
                    <a:pt x="1199" y="656"/>
                    <a:pt x="1199" y="658"/>
                  </a:cubicBezTo>
                  <a:cubicBezTo>
                    <a:pt x="1199" y="667"/>
                    <a:pt x="1206" y="674"/>
                    <a:pt x="1215" y="675"/>
                  </a:cubicBezTo>
                  <a:lnTo>
                    <a:pt x="1240" y="678"/>
                  </a:lnTo>
                  <a:cubicBezTo>
                    <a:pt x="1242" y="686"/>
                    <a:pt x="1246" y="694"/>
                    <a:pt x="1250" y="701"/>
                  </a:cubicBezTo>
                  <a:lnTo>
                    <a:pt x="1235" y="722"/>
                  </a:lnTo>
                  <a:cubicBezTo>
                    <a:pt x="1229" y="729"/>
                    <a:pt x="1230" y="739"/>
                    <a:pt x="1236" y="745"/>
                  </a:cubicBezTo>
                  <a:cubicBezTo>
                    <a:pt x="1238" y="747"/>
                    <a:pt x="1240" y="750"/>
                    <a:pt x="1243" y="752"/>
                  </a:cubicBezTo>
                  <a:cubicBezTo>
                    <a:pt x="1246" y="755"/>
                    <a:pt x="1251" y="756"/>
                    <a:pt x="1255" y="756"/>
                  </a:cubicBezTo>
                  <a:cubicBezTo>
                    <a:pt x="1259" y="756"/>
                    <a:pt x="1263" y="755"/>
                    <a:pt x="1266" y="753"/>
                  </a:cubicBezTo>
                  <a:lnTo>
                    <a:pt x="1286" y="737"/>
                  </a:lnTo>
                  <a:cubicBezTo>
                    <a:pt x="1294" y="741"/>
                    <a:pt x="1301" y="744"/>
                    <a:pt x="1309" y="746"/>
                  </a:cubicBezTo>
                  <a:lnTo>
                    <a:pt x="1313" y="772"/>
                  </a:lnTo>
                  <a:cubicBezTo>
                    <a:pt x="1314" y="780"/>
                    <a:pt x="1322" y="787"/>
                    <a:pt x="1331" y="787"/>
                  </a:cubicBezTo>
                  <a:cubicBezTo>
                    <a:pt x="1332" y="787"/>
                    <a:pt x="1333" y="787"/>
                    <a:pt x="1334" y="787"/>
                  </a:cubicBezTo>
                  <a:cubicBezTo>
                    <a:pt x="1336" y="787"/>
                    <a:pt x="1338" y="787"/>
                    <a:pt x="1340" y="787"/>
                  </a:cubicBezTo>
                  <a:cubicBezTo>
                    <a:pt x="1349" y="787"/>
                    <a:pt x="1356" y="780"/>
                    <a:pt x="1357" y="771"/>
                  </a:cubicBezTo>
                  <a:lnTo>
                    <a:pt x="1361" y="746"/>
                  </a:lnTo>
                  <a:cubicBezTo>
                    <a:pt x="1369" y="744"/>
                    <a:pt x="1376" y="740"/>
                    <a:pt x="1384" y="736"/>
                  </a:cubicBezTo>
                  <a:lnTo>
                    <a:pt x="1404" y="751"/>
                  </a:lnTo>
                  <a:cubicBezTo>
                    <a:pt x="1407" y="754"/>
                    <a:pt x="1411" y="755"/>
                    <a:pt x="1415" y="755"/>
                  </a:cubicBezTo>
                  <a:cubicBezTo>
                    <a:pt x="1419" y="755"/>
                    <a:pt x="1424" y="753"/>
                    <a:pt x="1427" y="750"/>
                  </a:cubicBezTo>
                  <a:cubicBezTo>
                    <a:pt x="1430" y="748"/>
                    <a:pt x="1432" y="746"/>
                    <a:pt x="1434" y="743"/>
                  </a:cubicBezTo>
                  <a:cubicBezTo>
                    <a:pt x="1440" y="737"/>
                    <a:pt x="1440" y="727"/>
                    <a:pt x="1435" y="720"/>
                  </a:cubicBezTo>
                  <a:lnTo>
                    <a:pt x="1419" y="700"/>
                  </a:lnTo>
                  <a:cubicBezTo>
                    <a:pt x="1424" y="692"/>
                    <a:pt x="1427" y="685"/>
                    <a:pt x="1429" y="677"/>
                  </a:cubicBezTo>
                  <a:lnTo>
                    <a:pt x="1454" y="673"/>
                  </a:lnTo>
                  <a:cubicBezTo>
                    <a:pt x="1463" y="672"/>
                    <a:pt x="1469" y="664"/>
                    <a:pt x="1470" y="655"/>
                  </a:cubicBezTo>
                  <a:cubicBezTo>
                    <a:pt x="1470" y="654"/>
                    <a:pt x="1470" y="653"/>
                    <a:pt x="1470" y="652"/>
                  </a:cubicBezTo>
                  <a:cubicBezTo>
                    <a:pt x="1470" y="650"/>
                    <a:pt x="1470" y="648"/>
                    <a:pt x="1469" y="646"/>
                  </a:cubicBezTo>
                  <a:close/>
                  <a:moveTo>
                    <a:pt x="982" y="700"/>
                  </a:moveTo>
                  <a:cubicBezTo>
                    <a:pt x="976" y="715"/>
                    <a:pt x="965" y="726"/>
                    <a:pt x="950" y="732"/>
                  </a:cubicBezTo>
                  <a:cubicBezTo>
                    <a:pt x="943" y="735"/>
                    <a:pt x="936" y="737"/>
                    <a:pt x="928" y="737"/>
                  </a:cubicBezTo>
                  <a:cubicBezTo>
                    <a:pt x="904" y="737"/>
                    <a:pt x="883" y="722"/>
                    <a:pt x="874" y="700"/>
                  </a:cubicBezTo>
                  <a:cubicBezTo>
                    <a:pt x="861" y="670"/>
                    <a:pt x="876" y="636"/>
                    <a:pt x="906" y="623"/>
                  </a:cubicBezTo>
                  <a:cubicBezTo>
                    <a:pt x="913" y="620"/>
                    <a:pt x="920" y="619"/>
                    <a:pt x="928" y="619"/>
                  </a:cubicBezTo>
                  <a:cubicBezTo>
                    <a:pt x="952" y="619"/>
                    <a:pt x="973" y="633"/>
                    <a:pt x="983" y="655"/>
                  </a:cubicBezTo>
                  <a:cubicBezTo>
                    <a:pt x="989" y="670"/>
                    <a:pt x="988" y="686"/>
                    <a:pt x="982" y="700"/>
                  </a:cubicBezTo>
                  <a:close/>
                  <a:moveTo>
                    <a:pt x="1090" y="713"/>
                  </a:moveTo>
                  <a:lnTo>
                    <a:pt x="1057" y="693"/>
                  </a:lnTo>
                  <a:cubicBezTo>
                    <a:pt x="1058" y="683"/>
                    <a:pt x="1058" y="671"/>
                    <a:pt x="1056" y="660"/>
                  </a:cubicBezTo>
                  <a:lnTo>
                    <a:pt x="1090" y="641"/>
                  </a:lnTo>
                  <a:cubicBezTo>
                    <a:pt x="1097" y="636"/>
                    <a:pt x="1100" y="627"/>
                    <a:pt x="1098" y="619"/>
                  </a:cubicBezTo>
                  <a:cubicBezTo>
                    <a:pt x="1097" y="616"/>
                    <a:pt x="1095" y="613"/>
                    <a:pt x="1094" y="610"/>
                  </a:cubicBezTo>
                  <a:cubicBezTo>
                    <a:pt x="1092" y="606"/>
                    <a:pt x="1090" y="601"/>
                    <a:pt x="1088" y="597"/>
                  </a:cubicBezTo>
                  <a:cubicBezTo>
                    <a:pt x="1085" y="591"/>
                    <a:pt x="1079" y="587"/>
                    <a:pt x="1072" y="587"/>
                  </a:cubicBezTo>
                  <a:cubicBezTo>
                    <a:pt x="1071" y="587"/>
                    <a:pt x="1069" y="588"/>
                    <a:pt x="1067" y="588"/>
                  </a:cubicBezTo>
                  <a:lnTo>
                    <a:pt x="1030" y="598"/>
                  </a:lnTo>
                  <a:cubicBezTo>
                    <a:pt x="1023" y="589"/>
                    <a:pt x="1015" y="582"/>
                    <a:pt x="1007" y="575"/>
                  </a:cubicBezTo>
                  <a:lnTo>
                    <a:pt x="1016" y="537"/>
                  </a:lnTo>
                  <a:cubicBezTo>
                    <a:pt x="1018" y="529"/>
                    <a:pt x="1014" y="520"/>
                    <a:pt x="1007" y="517"/>
                  </a:cubicBezTo>
                  <a:cubicBezTo>
                    <a:pt x="999" y="513"/>
                    <a:pt x="992" y="510"/>
                    <a:pt x="985" y="508"/>
                  </a:cubicBezTo>
                  <a:cubicBezTo>
                    <a:pt x="983" y="507"/>
                    <a:pt x="981" y="507"/>
                    <a:pt x="979" y="507"/>
                  </a:cubicBezTo>
                  <a:cubicBezTo>
                    <a:pt x="973" y="507"/>
                    <a:pt x="966" y="510"/>
                    <a:pt x="963" y="516"/>
                  </a:cubicBezTo>
                  <a:lnTo>
                    <a:pt x="944" y="549"/>
                  </a:lnTo>
                  <a:cubicBezTo>
                    <a:pt x="939" y="549"/>
                    <a:pt x="933" y="548"/>
                    <a:pt x="928" y="548"/>
                  </a:cubicBezTo>
                  <a:cubicBezTo>
                    <a:pt x="922" y="548"/>
                    <a:pt x="917" y="549"/>
                    <a:pt x="911" y="550"/>
                  </a:cubicBezTo>
                  <a:lnTo>
                    <a:pt x="891" y="516"/>
                  </a:lnTo>
                  <a:cubicBezTo>
                    <a:pt x="888" y="511"/>
                    <a:pt x="882" y="507"/>
                    <a:pt x="876" y="507"/>
                  </a:cubicBezTo>
                  <a:cubicBezTo>
                    <a:pt x="874" y="507"/>
                    <a:pt x="872" y="508"/>
                    <a:pt x="870" y="508"/>
                  </a:cubicBezTo>
                  <a:cubicBezTo>
                    <a:pt x="866" y="509"/>
                    <a:pt x="863" y="511"/>
                    <a:pt x="860" y="512"/>
                  </a:cubicBezTo>
                  <a:cubicBezTo>
                    <a:pt x="856" y="514"/>
                    <a:pt x="852" y="515"/>
                    <a:pt x="848" y="518"/>
                  </a:cubicBezTo>
                  <a:cubicBezTo>
                    <a:pt x="840" y="521"/>
                    <a:pt x="836" y="530"/>
                    <a:pt x="838" y="538"/>
                  </a:cubicBezTo>
                  <a:lnTo>
                    <a:pt x="848" y="576"/>
                  </a:lnTo>
                  <a:cubicBezTo>
                    <a:pt x="840" y="583"/>
                    <a:pt x="832" y="590"/>
                    <a:pt x="825" y="599"/>
                  </a:cubicBezTo>
                  <a:lnTo>
                    <a:pt x="788" y="590"/>
                  </a:lnTo>
                  <a:cubicBezTo>
                    <a:pt x="786" y="589"/>
                    <a:pt x="785" y="589"/>
                    <a:pt x="783" y="589"/>
                  </a:cubicBezTo>
                  <a:cubicBezTo>
                    <a:pt x="776" y="589"/>
                    <a:pt x="770" y="593"/>
                    <a:pt x="767" y="599"/>
                  </a:cubicBezTo>
                  <a:cubicBezTo>
                    <a:pt x="764" y="606"/>
                    <a:pt x="760" y="614"/>
                    <a:pt x="758" y="621"/>
                  </a:cubicBezTo>
                  <a:cubicBezTo>
                    <a:pt x="755" y="629"/>
                    <a:pt x="759" y="638"/>
                    <a:pt x="766" y="643"/>
                  </a:cubicBezTo>
                  <a:lnTo>
                    <a:pt x="800" y="662"/>
                  </a:lnTo>
                  <a:cubicBezTo>
                    <a:pt x="798" y="673"/>
                    <a:pt x="798" y="684"/>
                    <a:pt x="800" y="695"/>
                  </a:cubicBezTo>
                  <a:lnTo>
                    <a:pt x="767" y="715"/>
                  </a:lnTo>
                  <a:cubicBezTo>
                    <a:pt x="759" y="719"/>
                    <a:pt x="756" y="728"/>
                    <a:pt x="759" y="736"/>
                  </a:cubicBezTo>
                  <a:cubicBezTo>
                    <a:pt x="760" y="739"/>
                    <a:pt x="761" y="743"/>
                    <a:pt x="762" y="746"/>
                  </a:cubicBezTo>
                  <a:cubicBezTo>
                    <a:pt x="764" y="750"/>
                    <a:pt x="766" y="754"/>
                    <a:pt x="768" y="758"/>
                  </a:cubicBezTo>
                  <a:cubicBezTo>
                    <a:pt x="771" y="764"/>
                    <a:pt x="777" y="768"/>
                    <a:pt x="784" y="768"/>
                  </a:cubicBezTo>
                  <a:cubicBezTo>
                    <a:pt x="786" y="768"/>
                    <a:pt x="787" y="768"/>
                    <a:pt x="789" y="768"/>
                  </a:cubicBezTo>
                  <a:lnTo>
                    <a:pt x="826" y="757"/>
                  </a:lnTo>
                  <a:cubicBezTo>
                    <a:pt x="833" y="766"/>
                    <a:pt x="841" y="774"/>
                    <a:pt x="850" y="781"/>
                  </a:cubicBezTo>
                  <a:lnTo>
                    <a:pt x="840" y="818"/>
                  </a:lnTo>
                  <a:cubicBezTo>
                    <a:pt x="838" y="826"/>
                    <a:pt x="842" y="835"/>
                    <a:pt x="850" y="839"/>
                  </a:cubicBezTo>
                  <a:cubicBezTo>
                    <a:pt x="857" y="842"/>
                    <a:pt x="864" y="845"/>
                    <a:pt x="872" y="848"/>
                  </a:cubicBezTo>
                  <a:cubicBezTo>
                    <a:pt x="874" y="849"/>
                    <a:pt x="876" y="849"/>
                    <a:pt x="877" y="849"/>
                  </a:cubicBezTo>
                  <a:cubicBezTo>
                    <a:pt x="884" y="849"/>
                    <a:pt x="890" y="845"/>
                    <a:pt x="893" y="840"/>
                  </a:cubicBezTo>
                  <a:lnTo>
                    <a:pt x="912" y="806"/>
                  </a:lnTo>
                  <a:cubicBezTo>
                    <a:pt x="918" y="807"/>
                    <a:pt x="923" y="807"/>
                    <a:pt x="928" y="807"/>
                  </a:cubicBezTo>
                  <a:cubicBezTo>
                    <a:pt x="934" y="807"/>
                    <a:pt x="940" y="807"/>
                    <a:pt x="945" y="806"/>
                  </a:cubicBezTo>
                  <a:lnTo>
                    <a:pt x="965" y="839"/>
                  </a:lnTo>
                  <a:cubicBezTo>
                    <a:pt x="968" y="845"/>
                    <a:pt x="974" y="848"/>
                    <a:pt x="981" y="848"/>
                  </a:cubicBezTo>
                  <a:cubicBezTo>
                    <a:pt x="983" y="848"/>
                    <a:pt x="985" y="848"/>
                    <a:pt x="987" y="847"/>
                  </a:cubicBezTo>
                  <a:cubicBezTo>
                    <a:pt x="990" y="846"/>
                    <a:pt x="993" y="845"/>
                    <a:pt x="996" y="844"/>
                  </a:cubicBezTo>
                  <a:cubicBezTo>
                    <a:pt x="1000" y="842"/>
                    <a:pt x="1005" y="840"/>
                    <a:pt x="1009" y="838"/>
                  </a:cubicBezTo>
                  <a:cubicBezTo>
                    <a:pt x="1016" y="834"/>
                    <a:pt x="1020" y="825"/>
                    <a:pt x="1018" y="817"/>
                  </a:cubicBezTo>
                  <a:lnTo>
                    <a:pt x="1008" y="780"/>
                  </a:lnTo>
                  <a:cubicBezTo>
                    <a:pt x="1017" y="773"/>
                    <a:pt x="1024" y="765"/>
                    <a:pt x="1031" y="756"/>
                  </a:cubicBezTo>
                  <a:lnTo>
                    <a:pt x="1069" y="766"/>
                  </a:lnTo>
                  <a:cubicBezTo>
                    <a:pt x="1070" y="766"/>
                    <a:pt x="1072" y="766"/>
                    <a:pt x="1073" y="766"/>
                  </a:cubicBezTo>
                  <a:cubicBezTo>
                    <a:pt x="1080" y="766"/>
                    <a:pt x="1086" y="763"/>
                    <a:pt x="1089" y="756"/>
                  </a:cubicBezTo>
                  <a:cubicBezTo>
                    <a:pt x="1093" y="749"/>
                    <a:pt x="1096" y="742"/>
                    <a:pt x="1098" y="734"/>
                  </a:cubicBezTo>
                  <a:cubicBezTo>
                    <a:pt x="1101" y="726"/>
                    <a:pt x="1098" y="717"/>
                    <a:pt x="1090" y="713"/>
                  </a:cubicBezTo>
                  <a:close/>
                  <a:moveTo>
                    <a:pt x="465" y="977"/>
                  </a:moveTo>
                  <a:cubicBezTo>
                    <a:pt x="579" y="977"/>
                    <a:pt x="671" y="819"/>
                    <a:pt x="671" y="672"/>
                  </a:cubicBezTo>
                  <a:cubicBezTo>
                    <a:pt x="671" y="524"/>
                    <a:pt x="579" y="405"/>
                    <a:pt x="465" y="405"/>
                  </a:cubicBezTo>
                  <a:cubicBezTo>
                    <a:pt x="350" y="405"/>
                    <a:pt x="258" y="524"/>
                    <a:pt x="258" y="672"/>
                  </a:cubicBezTo>
                  <a:cubicBezTo>
                    <a:pt x="258" y="819"/>
                    <a:pt x="350" y="977"/>
                    <a:pt x="465" y="977"/>
                  </a:cubicBezTo>
                  <a:close/>
                  <a:moveTo>
                    <a:pt x="1094" y="360"/>
                  </a:moveTo>
                  <a:cubicBezTo>
                    <a:pt x="1045" y="360"/>
                    <a:pt x="1005" y="320"/>
                    <a:pt x="1005" y="271"/>
                  </a:cubicBezTo>
                  <a:cubicBezTo>
                    <a:pt x="1005" y="222"/>
                    <a:pt x="1045" y="182"/>
                    <a:pt x="1094" y="182"/>
                  </a:cubicBezTo>
                  <a:cubicBezTo>
                    <a:pt x="1143" y="182"/>
                    <a:pt x="1183" y="222"/>
                    <a:pt x="1183" y="271"/>
                  </a:cubicBezTo>
                  <a:cubicBezTo>
                    <a:pt x="1183" y="320"/>
                    <a:pt x="1143" y="360"/>
                    <a:pt x="1094" y="360"/>
                  </a:cubicBezTo>
                  <a:close/>
                  <a:moveTo>
                    <a:pt x="1257" y="484"/>
                  </a:moveTo>
                  <a:cubicBezTo>
                    <a:pt x="1261" y="484"/>
                    <a:pt x="1265" y="482"/>
                    <a:pt x="1269" y="479"/>
                  </a:cubicBezTo>
                  <a:cubicBezTo>
                    <a:pt x="1282" y="468"/>
                    <a:pt x="1294" y="456"/>
                    <a:pt x="1305" y="442"/>
                  </a:cubicBezTo>
                  <a:cubicBezTo>
                    <a:pt x="1311" y="436"/>
                    <a:pt x="1311" y="426"/>
                    <a:pt x="1306" y="420"/>
                  </a:cubicBezTo>
                  <a:lnTo>
                    <a:pt x="1265" y="367"/>
                  </a:lnTo>
                  <a:cubicBezTo>
                    <a:pt x="1273" y="353"/>
                    <a:pt x="1280" y="337"/>
                    <a:pt x="1284" y="321"/>
                  </a:cubicBezTo>
                  <a:lnTo>
                    <a:pt x="1349" y="312"/>
                  </a:lnTo>
                  <a:cubicBezTo>
                    <a:pt x="1358" y="310"/>
                    <a:pt x="1364" y="304"/>
                    <a:pt x="1365" y="295"/>
                  </a:cubicBezTo>
                  <a:cubicBezTo>
                    <a:pt x="1365" y="287"/>
                    <a:pt x="1366" y="279"/>
                    <a:pt x="1366" y="271"/>
                  </a:cubicBezTo>
                  <a:cubicBezTo>
                    <a:pt x="1366" y="262"/>
                    <a:pt x="1365" y="253"/>
                    <a:pt x="1364" y="243"/>
                  </a:cubicBezTo>
                  <a:cubicBezTo>
                    <a:pt x="1363" y="234"/>
                    <a:pt x="1357" y="228"/>
                    <a:pt x="1348" y="227"/>
                  </a:cubicBezTo>
                  <a:lnTo>
                    <a:pt x="1283" y="218"/>
                  </a:lnTo>
                  <a:cubicBezTo>
                    <a:pt x="1278" y="202"/>
                    <a:pt x="1272" y="187"/>
                    <a:pt x="1263" y="172"/>
                  </a:cubicBezTo>
                  <a:lnTo>
                    <a:pt x="1303" y="120"/>
                  </a:lnTo>
                  <a:cubicBezTo>
                    <a:pt x="1308" y="113"/>
                    <a:pt x="1308" y="104"/>
                    <a:pt x="1302" y="97"/>
                  </a:cubicBezTo>
                  <a:cubicBezTo>
                    <a:pt x="1291" y="84"/>
                    <a:pt x="1278" y="71"/>
                    <a:pt x="1265" y="60"/>
                  </a:cubicBezTo>
                  <a:cubicBezTo>
                    <a:pt x="1262" y="58"/>
                    <a:pt x="1258" y="56"/>
                    <a:pt x="1254" y="56"/>
                  </a:cubicBezTo>
                  <a:cubicBezTo>
                    <a:pt x="1250" y="56"/>
                    <a:pt x="1246" y="58"/>
                    <a:pt x="1242" y="60"/>
                  </a:cubicBezTo>
                  <a:lnTo>
                    <a:pt x="1190" y="101"/>
                  </a:lnTo>
                  <a:cubicBezTo>
                    <a:pt x="1176" y="92"/>
                    <a:pt x="1160" y="86"/>
                    <a:pt x="1144" y="82"/>
                  </a:cubicBezTo>
                  <a:lnTo>
                    <a:pt x="1134" y="17"/>
                  </a:lnTo>
                  <a:cubicBezTo>
                    <a:pt x="1133" y="8"/>
                    <a:pt x="1126" y="2"/>
                    <a:pt x="1118" y="1"/>
                  </a:cubicBezTo>
                  <a:cubicBezTo>
                    <a:pt x="1110" y="0"/>
                    <a:pt x="1102" y="0"/>
                    <a:pt x="1094" y="0"/>
                  </a:cubicBezTo>
                  <a:cubicBezTo>
                    <a:pt x="1085" y="0"/>
                    <a:pt x="1075" y="0"/>
                    <a:pt x="1066" y="2"/>
                  </a:cubicBezTo>
                  <a:cubicBezTo>
                    <a:pt x="1057" y="2"/>
                    <a:pt x="1051" y="9"/>
                    <a:pt x="1050" y="17"/>
                  </a:cubicBezTo>
                  <a:lnTo>
                    <a:pt x="1041" y="83"/>
                  </a:lnTo>
                  <a:cubicBezTo>
                    <a:pt x="1025" y="87"/>
                    <a:pt x="1010" y="94"/>
                    <a:pt x="995" y="102"/>
                  </a:cubicBezTo>
                  <a:lnTo>
                    <a:pt x="942" y="63"/>
                  </a:lnTo>
                  <a:cubicBezTo>
                    <a:pt x="939" y="60"/>
                    <a:pt x="935" y="59"/>
                    <a:pt x="932" y="59"/>
                  </a:cubicBezTo>
                  <a:cubicBezTo>
                    <a:pt x="927" y="59"/>
                    <a:pt x="923" y="61"/>
                    <a:pt x="920" y="63"/>
                  </a:cubicBezTo>
                  <a:cubicBezTo>
                    <a:pt x="907" y="75"/>
                    <a:pt x="894" y="87"/>
                    <a:pt x="883" y="101"/>
                  </a:cubicBezTo>
                  <a:cubicBezTo>
                    <a:pt x="878" y="107"/>
                    <a:pt x="878" y="117"/>
                    <a:pt x="883" y="123"/>
                  </a:cubicBezTo>
                  <a:lnTo>
                    <a:pt x="924" y="176"/>
                  </a:lnTo>
                  <a:cubicBezTo>
                    <a:pt x="915" y="190"/>
                    <a:pt x="909" y="206"/>
                    <a:pt x="905" y="222"/>
                  </a:cubicBezTo>
                  <a:lnTo>
                    <a:pt x="839" y="231"/>
                  </a:lnTo>
                  <a:cubicBezTo>
                    <a:pt x="831" y="233"/>
                    <a:pt x="825" y="239"/>
                    <a:pt x="824" y="248"/>
                  </a:cubicBezTo>
                  <a:cubicBezTo>
                    <a:pt x="823" y="256"/>
                    <a:pt x="823" y="264"/>
                    <a:pt x="823" y="271"/>
                  </a:cubicBezTo>
                  <a:cubicBezTo>
                    <a:pt x="823" y="281"/>
                    <a:pt x="823" y="290"/>
                    <a:pt x="824" y="300"/>
                  </a:cubicBezTo>
                  <a:cubicBezTo>
                    <a:pt x="825" y="308"/>
                    <a:pt x="832" y="315"/>
                    <a:pt x="840" y="316"/>
                  </a:cubicBezTo>
                  <a:lnTo>
                    <a:pt x="906" y="324"/>
                  </a:lnTo>
                  <a:cubicBezTo>
                    <a:pt x="910" y="340"/>
                    <a:pt x="917" y="356"/>
                    <a:pt x="925" y="370"/>
                  </a:cubicBezTo>
                  <a:lnTo>
                    <a:pt x="886" y="423"/>
                  </a:lnTo>
                  <a:cubicBezTo>
                    <a:pt x="881" y="430"/>
                    <a:pt x="881" y="439"/>
                    <a:pt x="886" y="446"/>
                  </a:cubicBezTo>
                  <a:cubicBezTo>
                    <a:pt x="898" y="459"/>
                    <a:pt x="910" y="471"/>
                    <a:pt x="924" y="482"/>
                  </a:cubicBezTo>
                  <a:cubicBezTo>
                    <a:pt x="927" y="485"/>
                    <a:pt x="931" y="487"/>
                    <a:pt x="935" y="487"/>
                  </a:cubicBezTo>
                  <a:cubicBezTo>
                    <a:pt x="939" y="487"/>
                    <a:pt x="943" y="485"/>
                    <a:pt x="946" y="483"/>
                  </a:cubicBezTo>
                  <a:lnTo>
                    <a:pt x="998" y="442"/>
                  </a:lnTo>
                  <a:cubicBezTo>
                    <a:pt x="1013" y="450"/>
                    <a:pt x="1029" y="457"/>
                    <a:pt x="1045" y="461"/>
                  </a:cubicBezTo>
                  <a:lnTo>
                    <a:pt x="1054" y="526"/>
                  </a:lnTo>
                  <a:cubicBezTo>
                    <a:pt x="1055" y="535"/>
                    <a:pt x="1062" y="541"/>
                    <a:pt x="1071" y="542"/>
                  </a:cubicBezTo>
                  <a:cubicBezTo>
                    <a:pt x="1079" y="542"/>
                    <a:pt x="1087" y="543"/>
                    <a:pt x="1094" y="543"/>
                  </a:cubicBezTo>
                  <a:cubicBezTo>
                    <a:pt x="1104" y="543"/>
                    <a:pt x="1113" y="542"/>
                    <a:pt x="1123" y="541"/>
                  </a:cubicBezTo>
                  <a:cubicBezTo>
                    <a:pt x="1131" y="540"/>
                    <a:pt x="1138" y="534"/>
                    <a:pt x="1139" y="526"/>
                  </a:cubicBezTo>
                  <a:lnTo>
                    <a:pt x="1147" y="460"/>
                  </a:lnTo>
                  <a:cubicBezTo>
                    <a:pt x="1163" y="455"/>
                    <a:pt x="1179" y="449"/>
                    <a:pt x="1193" y="440"/>
                  </a:cubicBezTo>
                  <a:lnTo>
                    <a:pt x="1246" y="480"/>
                  </a:lnTo>
                  <a:cubicBezTo>
                    <a:pt x="1249" y="482"/>
                    <a:pt x="1253" y="484"/>
                    <a:pt x="1257" y="484"/>
                  </a:cubicBezTo>
                  <a:close/>
                  <a:moveTo>
                    <a:pt x="656" y="1040"/>
                  </a:moveTo>
                  <a:lnTo>
                    <a:pt x="535" y="1423"/>
                  </a:lnTo>
                  <a:lnTo>
                    <a:pt x="497" y="1188"/>
                  </a:lnTo>
                  <a:lnTo>
                    <a:pt x="432" y="1188"/>
                  </a:lnTo>
                  <a:lnTo>
                    <a:pt x="394" y="1423"/>
                  </a:lnTo>
                  <a:lnTo>
                    <a:pt x="274" y="1040"/>
                  </a:lnTo>
                  <a:cubicBezTo>
                    <a:pt x="112" y="1102"/>
                    <a:pt x="0" y="1236"/>
                    <a:pt x="0" y="1377"/>
                  </a:cubicBezTo>
                  <a:cubicBezTo>
                    <a:pt x="0" y="1379"/>
                    <a:pt x="0" y="1380"/>
                    <a:pt x="0" y="1382"/>
                  </a:cubicBezTo>
                  <a:cubicBezTo>
                    <a:pt x="0" y="1383"/>
                    <a:pt x="0" y="1383"/>
                    <a:pt x="0" y="1384"/>
                  </a:cubicBezTo>
                  <a:cubicBezTo>
                    <a:pt x="0" y="1478"/>
                    <a:pt x="97" y="1470"/>
                    <a:pt x="465" y="1470"/>
                  </a:cubicBezTo>
                  <a:cubicBezTo>
                    <a:pt x="855" y="1470"/>
                    <a:pt x="929" y="1478"/>
                    <a:pt x="929" y="1384"/>
                  </a:cubicBezTo>
                  <a:cubicBezTo>
                    <a:pt x="929" y="1383"/>
                    <a:pt x="929" y="1383"/>
                    <a:pt x="929" y="1382"/>
                  </a:cubicBezTo>
                  <a:cubicBezTo>
                    <a:pt x="929" y="1380"/>
                    <a:pt x="929" y="1379"/>
                    <a:pt x="929" y="1377"/>
                  </a:cubicBezTo>
                  <a:cubicBezTo>
                    <a:pt x="929" y="1236"/>
                    <a:pt x="817" y="1102"/>
                    <a:pt x="656" y="1040"/>
                  </a:cubicBezTo>
                  <a:close/>
                  <a:moveTo>
                    <a:pt x="489" y="1070"/>
                  </a:moveTo>
                  <a:lnTo>
                    <a:pt x="440" y="1070"/>
                  </a:lnTo>
                  <a:cubicBezTo>
                    <a:pt x="435" y="1070"/>
                    <a:pt x="431" y="1072"/>
                    <a:pt x="427" y="1076"/>
                  </a:cubicBezTo>
                  <a:lnTo>
                    <a:pt x="408" y="1095"/>
                  </a:lnTo>
                  <a:cubicBezTo>
                    <a:pt x="402" y="1100"/>
                    <a:pt x="401" y="1110"/>
                    <a:pt x="406" y="1117"/>
                  </a:cubicBezTo>
                  <a:lnTo>
                    <a:pt x="429" y="1156"/>
                  </a:lnTo>
                  <a:cubicBezTo>
                    <a:pt x="432" y="1162"/>
                    <a:pt x="438" y="1165"/>
                    <a:pt x="445" y="1165"/>
                  </a:cubicBezTo>
                  <a:lnTo>
                    <a:pt x="484" y="1165"/>
                  </a:lnTo>
                  <a:cubicBezTo>
                    <a:pt x="491" y="1165"/>
                    <a:pt x="497" y="1162"/>
                    <a:pt x="500" y="1156"/>
                  </a:cubicBezTo>
                  <a:lnTo>
                    <a:pt x="523" y="1117"/>
                  </a:lnTo>
                  <a:cubicBezTo>
                    <a:pt x="528" y="1110"/>
                    <a:pt x="527" y="1100"/>
                    <a:pt x="521" y="1095"/>
                  </a:cubicBezTo>
                  <a:lnTo>
                    <a:pt x="502" y="1076"/>
                  </a:lnTo>
                  <a:cubicBezTo>
                    <a:pt x="498" y="1072"/>
                    <a:pt x="494" y="1070"/>
                    <a:pt x="489" y="1070"/>
                  </a:cubicBezTo>
                  <a:close/>
                </a:path>
              </a:pathLst>
            </a:custGeom>
            <a:solidFill>
              <a:schemeClr val="bg1"/>
            </a:solidFill>
            <a:ln>
              <a:noFill/>
            </a:ln>
          </p:spPr>
          <p:txBody>
            <a:bodyPr/>
            <a:lstStyle/>
            <a:p>
              <a:pPr>
                <a:defRPr/>
              </a:pPr>
              <a:endParaRPr lang="zh-CN" altLang="en-US" sz="1185"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90" name="出自【趣你的PPT】(微信:qunideppt)：最优质的PPT资源库"/>
            <p:cNvSpPr>
              <a:spLocks noEditPoints="1"/>
            </p:cNvSpPr>
            <p:nvPr/>
          </p:nvSpPr>
          <p:spPr bwMode="auto">
            <a:xfrm>
              <a:off x="5569845" y="2945108"/>
              <a:ext cx="370284" cy="373856"/>
            </a:xfrm>
            <a:custGeom>
              <a:avLst/>
              <a:gdLst>
                <a:gd name="T0" fmla="*/ 660 w 798"/>
                <a:gd name="T1" fmla="*/ 595 h 809"/>
                <a:gd name="T2" fmla="*/ 703 w 798"/>
                <a:gd name="T3" fmla="*/ 595 h 809"/>
                <a:gd name="T4" fmla="*/ 365 w 798"/>
                <a:gd name="T5" fmla="*/ 711 h 809"/>
                <a:gd name="T6" fmla="*/ 349 w 798"/>
                <a:gd name="T7" fmla="*/ 680 h 809"/>
                <a:gd name="T8" fmla="*/ 365 w 798"/>
                <a:gd name="T9" fmla="*/ 711 h 809"/>
                <a:gd name="T10" fmla="*/ 371 w 798"/>
                <a:gd name="T11" fmla="*/ 361 h 809"/>
                <a:gd name="T12" fmla="*/ 371 w 798"/>
                <a:gd name="T13" fmla="*/ 424 h 809"/>
                <a:gd name="T14" fmla="*/ 388 w 798"/>
                <a:gd name="T15" fmla="*/ 60 h 809"/>
                <a:gd name="T16" fmla="*/ 431 w 798"/>
                <a:gd name="T17" fmla="*/ 60 h 809"/>
                <a:gd name="T18" fmla="*/ 388 w 798"/>
                <a:gd name="T19" fmla="*/ 60 h 809"/>
                <a:gd name="T20" fmla="*/ 48 w 798"/>
                <a:gd name="T21" fmla="*/ 540 h 809"/>
                <a:gd name="T22" fmla="*/ 91 w 798"/>
                <a:gd name="T23" fmla="*/ 540 h 809"/>
                <a:gd name="T24" fmla="*/ 163 w 798"/>
                <a:gd name="T25" fmla="*/ 227 h 809"/>
                <a:gd name="T26" fmla="*/ 147 w 798"/>
                <a:gd name="T27" fmla="*/ 196 h 809"/>
                <a:gd name="T28" fmla="*/ 163 w 798"/>
                <a:gd name="T29" fmla="*/ 227 h 809"/>
                <a:gd name="T30" fmla="*/ 653 w 798"/>
                <a:gd name="T31" fmla="*/ 261 h 809"/>
                <a:gd name="T32" fmla="*/ 622 w 798"/>
                <a:gd name="T33" fmla="*/ 277 h 809"/>
                <a:gd name="T34" fmla="*/ 705 w 798"/>
                <a:gd name="T35" fmla="*/ 535 h 809"/>
                <a:gd name="T36" fmla="*/ 528 w 798"/>
                <a:gd name="T37" fmla="*/ 497 h 809"/>
                <a:gd name="T38" fmla="*/ 524 w 798"/>
                <a:gd name="T39" fmla="*/ 378 h 809"/>
                <a:gd name="T40" fmla="*/ 695 w 798"/>
                <a:gd name="T41" fmla="*/ 366 h 809"/>
                <a:gd name="T42" fmla="*/ 624 w 798"/>
                <a:gd name="T43" fmla="*/ 231 h 809"/>
                <a:gd name="T44" fmla="*/ 503 w 798"/>
                <a:gd name="T45" fmla="*/ 349 h 809"/>
                <a:gd name="T46" fmla="*/ 444 w 798"/>
                <a:gd name="T47" fmla="*/ 187 h 809"/>
                <a:gd name="T48" fmla="*/ 433 w 798"/>
                <a:gd name="T49" fmla="*/ 0 h 809"/>
                <a:gd name="T50" fmla="*/ 409 w 798"/>
                <a:gd name="T51" fmla="*/ 184 h 809"/>
                <a:gd name="T52" fmla="*/ 328 w 798"/>
                <a:gd name="T53" fmla="*/ 331 h 809"/>
                <a:gd name="T54" fmla="*/ 252 w 798"/>
                <a:gd name="T55" fmla="*/ 200 h 809"/>
                <a:gd name="T56" fmla="*/ 117 w 798"/>
                <a:gd name="T57" fmla="*/ 271 h 809"/>
                <a:gd name="T58" fmla="*/ 233 w 798"/>
                <a:gd name="T59" fmla="*/ 295 h 809"/>
                <a:gd name="T60" fmla="*/ 270 w 798"/>
                <a:gd name="T61" fmla="*/ 442 h 809"/>
                <a:gd name="T62" fmla="*/ 169 w 798"/>
                <a:gd name="T63" fmla="*/ 520 h 809"/>
                <a:gd name="T64" fmla="*/ 0 w 798"/>
                <a:gd name="T65" fmla="*/ 574 h 809"/>
                <a:gd name="T66" fmla="*/ 187 w 798"/>
                <a:gd name="T67" fmla="*/ 574 h 809"/>
                <a:gd name="T68" fmla="*/ 287 w 798"/>
                <a:gd name="T69" fmla="*/ 508 h 809"/>
                <a:gd name="T70" fmla="*/ 368 w 798"/>
                <a:gd name="T71" fmla="*/ 647 h 809"/>
                <a:gd name="T72" fmla="*/ 315 w 798"/>
                <a:gd name="T73" fmla="*/ 757 h 809"/>
                <a:gd name="T74" fmla="*/ 450 w 798"/>
                <a:gd name="T75" fmla="*/ 686 h 809"/>
                <a:gd name="T76" fmla="*/ 408 w 798"/>
                <a:gd name="T77" fmla="*/ 577 h 809"/>
                <a:gd name="T78" fmla="*/ 619 w 798"/>
                <a:gd name="T79" fmla="*/ 591 h 809"/>
                <a:gd name="T80" fmla="*/ 705 w 798"/>
                <a:gd name="T81" fmla="*/ 723 h 809"/>
                <a:gd name="T82" fmla="*/ 705 w 798"/>
                <a:gd name="T83" fmla="*/ 535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98" h="809">
                  <a:moveTo>
                    <a:pt x="681" y="616"/>
                  </a:moveTo>
                  <a:cubicBezTo>
                    <a:pt x="669" y="616"/>
                    <a:pt x="660" y="607"/>
                    <a:pt x="660" y="595"/>
                  </a:cubicBezTo>
                  <a:cubicBezTo>
                    <a:pt x="660" y="583"/>
                    <a:pt x="669" y="573"/>
                    <a:pt x="681" y="573"/>
                  </a:cubicBezTo>
                  <a:cubicBezTo>
                    <a:pt x="693" y="573"/>
                    <a:pt x="703" y="583"/>
                    <a:pt x="703" y="595"/>
                  </a:cubicBezTo>
                  <a:cubicBezTo>
                    <a:pt x="703" y="607"/>
                    <a:pt x="693" y="616"/>
                    <a:pt x="681" y="616"/>
                  </a:cubicBezTo>
                  <a:close/>
                  <a:moveTo>
                    <a:pt x="365" y="711"/>
                  </a:moveTo>
                  <a:cubicBezTo>
                    <a:pt x="357" y="716"/>
                    <a:pt x="346" y="712"/>
                    <a:pt x="342" y="704"/>
                  </a:cubicBezTo>
                  <a:cubicBezTo>
                    <a:pt x="337" y="695"/>
                    <a:pt x="340" y="685"/>
                    <a:pt x="349" y="680"/>
                  </a:cubicBezTo>
                  <a:cubicBezTo>
                    <a:pt x="358" y="676"/>
                    <a:pt x="368" y="679"/>
                    <a:pt x="373" y="687"/>
                  </a:cubicBezTo>
                  <a:cubicBezTo>
                    <a:pt x="377" y="696"/>
                    <a:pt x="374" y="707"/>
                    <a:pt x="365" y="711"/>
                  </a:cubicBezTo>
                  <a:close/>
                  <a:moveTo>
                    <a:pt x="340" y="392"/>
                  </a:moveTo>
                  <a:cubicBezTo>
                    <a:pt x="340" y="375"/>
                    <a:pt x="354" y="361"/>
                    <a:pt x="371" y="361"/>
                  </a:cubicBezTo>
                  <a:cubicBezTo>
                    <a:pt x="388" y="361"/>
                    <a:pt x="402" y="375"/>
                    <a:pt x="402" y="392"/>
                  </a:cubicBezTo>
                  <a:cubicBezTo>
                    <a:pt x="402" y="410"/>
                    <a:pt x="388" y="424"/>
                    <a:pt x="371" y="424"/>
                  </a:cubicBezTo>
                  <a:cubicBezTo>
                    <a:pt x="354" y="424"/>
                    <a:pt x="340" y="410"/>
                    <a:pt x="340" y="392"/>
                  </a:cubicBezTo>
                  <a:close/>
                  <a:moveTo>
                    <a:pt x="388" y="60"/>
                  </a:moveTo>
                  <a:cubicBezTo>
                    <a:pt x="388" y="48"/>
                    <a:pt x="397" y="38"/>
                    <a:pt x="409" y="38"/>
                  </a:cubicBezTo>
                  <a:cubicBezTo>
                    <a:pt x="421" y="38"/>
                    <a:pt x="431" y="48"/>
                    <a:pt x="431" y="60"/>
                  </a:cubicBezTo>
                  <a:cubicBezTo>
                    <a:pt x="431" y="72"/>
                    <a:pt x="421" y="82"/>
                    <a:pt x="409" y="82"/>
                  </a:cubicBezTo>
                  <a:cubicBezTo>
                    <a:pt x="397" y="82"/>
                    <a:pt x="388" y="72"/>
                    <a:pt x="388" y="60"/>
                  </a:cubicBezTo>
                  <a:close/>
                  <a:moveTo>
                    <a:pt x="70" y="562"/>
                  </a:moveTo>
                  <a:cubicBezTo>
                    <a:pt x="58" y="562"/>
                    <a:pt x="48" y="552"/>
                    <a:pt x="48" y="540"/>
                  </a:cubicBezTo>
                  <a:cubicBezTo>
                    <a:pt x="48" y="528"/>
                    <a:pt x="58" y="519"/>
                    <a:pt x="70" y="519"/>
                  </a:cubicBezTo>
                  <a:cubicBezTo>
                    <a:pt x="82" y="519"/>
                    <a:pt x="91" y="528"/>
                    <a:pt x="91" y="540"/>
                  </a:cubicBezTo>
                  <a:cubicBezTo>
                    <a:pt x="91" y="552"/>
                    <a:pt x="82" y="562"/>
                    <a:pt x="70" y="562"/>
                  </a:cubicBezTo>
                  <a:close/>
                  <a:moveTo>
                    <a:pt x="163" y="227"/>
                  </a:moveTo>
                  <a:cubicBezTo>
                    <a:pt x="155" y="232"/>
                    <a:pt x="144" y="229"/>
                    <a:pt x="140" y="220"/>
                  </a:cubicBezTo>
                  <a:cubicBezTo>
                    <a:pt x="135" y="211"/>
                    <a:pt x="139" y="201"/>
                    <a:pt x="147" y="196"/>
                  </a:cubicBezTo>
                  <a:cubicBezTo>
                    <a:pt x="156" y="192"/>
                    <a:pt x="166" y="195"/>
                    <a:pt x="171" y="204"/>
                  </a:cubicBezTo>
                  <a:cubicBezTo>
                    <a:pt x="175" y="212"/>
                    <a:pt x="172" y="223"/>
                    <a:pt x="163" y="227"/>
                  </a:cubicBezTo>
                  <a:close/>
                  <a:moveTo>
                    <a:pt x="630" y="253"/>
                  </a:moveTo>
                  <a:cubicBezTo>
                    <a:pt x="638" y="249"/>
                    <a:pt x="649" y="252"/>
                    <a:pt x="653" y="261"/>
                  </a:cubicBezTo>
                  <a:cubicBezTo>
                    <a:pt x="658" y="269"/>
                    <a:pt x="654" y="280"/>
                    <a:pt x="646" y="284"/>
                  </a:cubicBezTo>
                  <a:cubicBezTo>
                    <a:pt x="637" y="289"/>
                    <a:pt x="627" y="286"/>
                    <a:pt x="622" y="277"/>
                  </a:cubicBezTo>
                  <a:cubicBezTo>
                    <a:pt x="618" y="268"/>
                    <a:pt x="621" y="258"/>
                    <a:pt x="630" y="253"/>
                  </a:cubicBezTo>
                  <a:close/>
                  <a:moveTo>
                    <a:pt x="705" y="535"/>
                  </a:moveTo>
                  <a:cubicBezTo>
                    <a:pt x="679" y="535"/>
                    <a:pt x="656" y="546"/>
                    <a:pt x="639" y="562"/>
                  </a:cubicBezTo>
                  <a:lnTo>
                    <a:pt x="528" y="497"/>
                  </a:lnTo>
                  <a:cubicBezTo>
                    <a:pt x="535" y="480"/>
                    <a:pt x="540" y="461"/>
                    <a:pt x="540" y="442"/>
                  </a:cubicBezTo>
                  <a:cubicBezTo>
                    <a:pt x="540" y="419"/>
                    <a:pt x="534" y="397"/>
                    <a:pt x="524" y="378"/>
                  </a:cubicBezTo>
                  <a:lnTo>
                    <a:pt x="598" y="344"/>
                  </a:lnTo>
                  <a:cubicBezTo>
                    <a:pt x="621" y="374"/>
                    <a:pt x="661" y="384"/>
                    <a:pt x="695" y="366"/>
                  </a:cubicBezTo>
                  <a:cubicBezTo>
                    <a:pt x="732" y="347"/>
                    <a:pt x="746" y="300"/>
                    <a:pt x="727" y="263"/>
                  </a:cubicBezTo>
                  <a:cubicBezTo>
                    <a:pt x="707" y="226"/>
                    <a:pt x="661" y="211"/>
                    <a:pt x="624" y="231"/>
                  </a:cubicBezTo>
                  <a:cubicBezTo>
                    <a:pt x="593" y="247"/>
                    <a:pt x="579" y="280"/>
                    <a:pt x="584" y="312"/>
                  </a:cubicBezTo>
                  <a:lnTo>
                    <a:pt x="503" y="349"/>
                  </a:lnTo>
                  <a:cubicBezTo>
                    <a:pt x="485" y="331"/>
                    <a:pt x="462" y="317"/>
                    <a:pt x="437" y="311"/>
                  </a:cubicBezTo>
                  <a:lnTo>
                    <a:pt x="444" y="187"/>
                  </a:lnTo>
                  <a:cubicBezTo>
                    <a:pt x="490" y="181"/>
                    <a:pt x="526" y="142"/>
                    <a:pt x="526" y="94"/>
                  </a:cubicBezTo>
                  <a:cubicBezTo>
                    <a:pt x="526" y="42"/>
                    <a:pt x="484" y="0"/>
                    <a:pt x="433" y="0"/>
                  </a:cubicBezTo>
                  <a:cubicBezTo>
                    <a:pt x="381" y="0"/>
                    <a:pt x="339" y="42"/>
                    <a:pt x="339" y="94"/>
                  </a:cubicBezTo>
                  <a:cubicBezTo>
                    <a:pt x="339" y="138"/>
                    <a:pt x="369" y="174"/>
                    <a:pt x="409" y="184"/>
                  </a:cubicBezTo>
                  <a:lnTo>
                    <a:pt x="402" y="307"/>
                  </a:lnTo>
                  <a:cubicBezTo>
                    <a:pt x="374" y="308"/>
                    <a:pt x="349" y="316"/>
                    <a:pt x="328" y="331"/>
                  </a:cubicBezTo>
                  <a:lnTo>
                    <a:pt x="254" y="267"/>
                  </a:lnTo>
                  <a:cubicBezTo>
                    <a:pt x="263" y="246"/>
                    <a:pt x="263" y="222"/>
                    <a:pt x="252" y="200"/>
                  </a:cubicBezTo>
                  <a:cubicBezTo>
                    <a:pt x="232" y="163"/>
                    <a:pt x="186" y="148"/>
                    <a:pt x="149" y="168"/>
                  </a:cubicBezTo>
                  <a:cubicBezTo>
                    <a:pt x="112" y="187"/>
                    <a:pt x="97" y="234"/>
                    <a:pt x="117" y="271"/>
                  </a:cubicBezTo>
                  <a:cubicBezTo>
                    <a:pt x="136" y="308"/>
                    <a:pt x="183" y="323"/>
                    <a:pt x="220" y="303"/>
                  </a:cubicBezTo>
                  <a:cubicBezTo>
                    <a:pt x="224" y="301"/>
                    <a:pt x="229" y="298"/>
                    <a:pt x="233" y="295"/>
                  </a:cubicBezTo>
                  <a:lnTo>
                    <a:pt x="302" y="355"/>
                  </a:lnTo>
                  <a:cubicBezTo>
                    <a:pt x="282" y="378"/>
                    <a:pt x="270" y="409"/>
                    <a:pt x="270" y="442"/>
                  </a:cubicBezTo>
                  <a:cubicBezTo>
                    <a:pt x="270" y="453"/>
                    <a:pt x="272" y="465"/>
                    <a:pt x="274" y="475"/>
                  </a:cubicBezTo>
                  <a:lnTo>
                    <a:pt x="169" y="520"/>
                  </a:lnTo>
                  <a:cubicBezTo>
                    <a:pt x="152" y="496"/>
                    <a:pt x="124" y="481"/>
                    <a:pt x="93" y="481"/>
                  </a:cubicBezTo>
                  <a:cubicBezTo>
                    <a:pt x="41" y="481"/>
                    <a:pt x="0" y="523"/>
                    <a:pt x="0" y="574"/>
                  </a:cubicBezTo>
                  <a:cubicBezTo>
                    <a:pt x="0" y="626"/>
                    <a:pt x="41" y="668"/>
                    <a:pt x="93" y="668"/>
                  </a:cubicBezTo>
                  <a:cubicBezTo>
                    <a:pt x="145" y="668"/>
                    <a:pt x="187" y="626"/>
                    <a:pt x="187" y="574"/>
                  </a:cubicBezTo>
                  <a:cubicBezTo>
                    <a:pt x="187" y="566"/>
                    <a:pt x="185" y="559"/>
                    <a:pt x="184" y="551"/>
                  </a:cubicBezTo>
                  <a:lnTo>
                    <a:pt x="287" y="508"/>
                  </a:lnTo>
                  <a:cubicBezTo>
                    <a:pt x="305" y="540"/>
                    <a:pt x="336" y="564"/>
                    <a:pt x="373" y="573"/>
                  </a:cubicBezTo>
                  <a:lnTo>
                    <a:pt x="368" y="647"/>
                  </a:lnTo>
                  <a:cubicBezTo>
                    <a:pt x="361" y="648"/>
                    <a:pt x="354" y="650"/>
                    <a:pt x="347" y="654"/>
                  </a:cubicBezTo>
                  <a:cubicBezTo>
                    <a:pt x="310" y="673"/>
                    <a:pt x="296" y="720"/>
                    <a:pt x="315" y="757"/>
                  </a:cubicBezTo>
                  <a:cubicBezTo>
                    <a:pt x="335" y="794"/>
                    <a:pt x="381" y="809"/>
                    <a:pt x="418" y="789"/>
                  </a:cubicBezTo>
                  <a:cubicBezTo>
                    <a:pt x="456" y="769"/>
                    <a:pt x="470" y="723"/>
                    <a:pt x="450" y="686"/>
                  </a:cubicBezTo>
                  <a:cubicBezTo>
                    <a:pt x="440" y="666"/>
                    <a:pt x="422" y="653"/>
                    <a:pt x="403" y="648"/>
                  </a:cubicBezTo>
                  <a:lnTo>
                    <a:pt x="408" y="577"/>
                  </a:lnTo>
                  <a:cubicBezTo>
                    <a:pt x="449" y="576"/>
                    <a:pt x="485" y="556"/>
                    <a:pt x="509" y="527"/>
                  </a:cubicBezTo>
                  <a:lnTo>
                    <a:pt x="619" y="591"/>
                  </a:lnTo>
                  <a:cubicBezTo>
                    <a:pt x="614" y="603"/>
                    <a:pt x="611" y="616"/>
                    <a:pt x="611" y="629"/>
                  </a:cubicBezTo>
                  <a:cubicBezTo>
                    <a:pt x="611" y="681"/>
                    <a:pt x="653" y="723"/>
                    <a:pt x="705" y="723"/>
                  </a:cubicBezTo>
                  <a:cubicBezTo>
                    <a:pt x="756" y="723"/>
                    <a:pt x="798" y="681"/>
                    <a:pt x="798" y="629"/>
                  </a:cubicBezTo>
                  <a:cubicBezTo>
                    <a:pt x="798" y="577"/>
                    <a:pt x="756" y="535"/>
                    <a:pt x="705" y="535"/>
                  </a:cubicBezTo>
                  <a:close/>
                </a:path>
              </a:pathLst>
            </a:custGeom>
            <a:solidFill>
              <a:schemeClr val="bg1"/>
            </a:solidFill>
            <a:ln>
              <a:noFill/>
            </a:ln>
          </p:spPr>
          <p:txBody>
            <a:bodyPr/>
            <a:lstStyle/>
            <a:p>
              <a:pPr>
                <a:defRPr/>
              </a:pPr>
              <a:endParaRPr lang="zh-CN" altLang="en-US" sz="1185">
                <a:solidFill>
                  <a:schemeClr val="bg1"/>
                </a:solidFill>
                <a:latin typeface="微软雅黑" panose="020B0503020204020204" pitchFamily="34" charset="-122"/>
                <a:ea typeface="微软雅黑" panose="020B0503020204020204" pitchFamily="34" charset="-122"/>
                <a:cs typeface="+mn-ea"/>
                <a:sym typeface="+mn-lt"/>
              </a:endParaRPr>
            </a:p>
          </p:txBody>
        </p:sp>
        <p:cxnSp>
          <p:nvCxnSpPr>
            <p:cNvPr id="93" name="肘形连接符 92"/>
            <p:cNvCxnSpPr/>
            <p:nvPr/>
          </p:nvCxnSpPr>
          <p:spPr>
            <a:xfrm>
              <a:off x="5062639" y="2019397"/>
              <a:ext cx="3755921" cy="278159"/>
            </a:xfrm>
            <a:prstGeom prst="bentConnector3">
              <a:avLst>
                <a:gd name="adj1" fmla="val 40523"/>
              </a:avLst>
            </a:prstGeom>
            <a:ln>
              <a:prstDash val="dash"/>
            </a:ln>
          </p:spPr>
          <p:style>
            <a:lnRef idx="1">
              <a:schemeClr val="accent1"/>
            </a:lnRef>
            <a:fillRef idx="0">
              <a:schemeClr val="accent1"/>
            </a:fillRef>
            <a:effectRef idx="0">
              <a:schemeClr val="accent1"/>
            </a:effectRef>
            <a:fontRef idx="minor">
              <a:schemeClr val="tx1"/>
            </a:fontRef>
          </p:style>
        </p:cxnSp>
        <p:cxnSp>
          <p:nvCxnSpPr>
            <p:cNvPr id="95" name="肘形连接符 94"/>
            <p:cNvCxnSpPr/>
            <p:nvPr/>
          </p:nvCxnSpPr>
          <p:spPr>
            <a:xfrm>
              <a:off x="6099726" y="3634585"/>
              <a:ext cx="2936770" cy="301123"/>
            </a:xfrm>
            <a:prstGeom prst="bentConnector3">
              <a:avLst>
                <a:gd name="adj1" fmla="val 50000"/>
              </a:avLst>
            </a:prstGeom>
            <a:ln>
              <a:prstDash val="dash"/>
            </a:ln>
          </p:spPr>
          <p:style>
            <a:lnRef idx="1">
              <a:schemeClr val="accent1"/>
            </a:lnRef>
            <a:fillRef idx="0">
              <a:schemeClr val="accent1"/>
            </a:fillRef>
            <a:effectRef idx="0">
              <a:schemeClr val="accent1"/>
            </a:effectRef>
            <a:fontRef idx="minor">
              <a:schemeClr val="tx1"/>
            </a:fontRef>
          </p:style>
        </p:cxnSp>
        <p:cxnSp>
          <p:nvCxnSpPr>
            <p:cNvPr id="97" name="肘形连接符 96"/>
            <p:cNvCxnSpPr/>
            <p:nvPr/>
          </p:nvCxnSpPr>
          <p:spPr>
            <a:xfrm rot="10800000">
              <a:off x="210654" y="2523964"/>
              <a:ext cx="2498760" cy="483762"/>
            </a:xfrm>
            <a:prstGeom prst="bentConnector3">
              <a:avLst>
                <a:gd name="adj1" fmla="val 50436"/>
              </a:avLst>
            </a:prstGeom>
            <a:ln>
              <a:prstDash val="dash"/>
            </a:ln>
          </p:spPr>
          <p:style>
            <a:lnRef idx="1">
              <a:schemeClr val="accent1"/>
            </a:lnRef>
            <a:fillRef idx="0">
              <a:schemeClr val="accent1"/>
            </a:fillRef>
            <a:effectRef idx="0">
              <a:schemeClr val="accent1"/>
            </a:effectRef>
            <a:fontRef idx="minor">
              <a:schemeClr val="tx1"/>
            </a:fontRef>
          </p:style>
        </p:cxnSp>
        <p:cxnSp>
          <p:nvCxnSpPr>
            <p:cNvPr id="98" name="肘形连接符 97"/>
            <p:cNvCxnSpPr/>
            <p:nvPr/>
          </p:nvCxnSpPr>
          <p:spPr>
            <a:xfrm rot="10800000">
              <a:off x="878884" y="4479621"/>
              <a:ext cx="2968844" cy="420226"/>
            </a:xfrm>
            <a:prstGeom prst="bentConnector3">
              <a:avLst>
                <a:gd name="adj1" fmla="val 51833"/>
              </a:avLst>
            </a:prstGeom>
            <a:ln>
              <a:prstDash val="dash"/>
            </a:ln>
          </p:spPr>
          <p:style>
            <a:lnRef idx="1">
              <a:schemeClr val="accent1"/>
            </a:lnRef>
            <a:fillRef idx="0">
              <a:schemeClr val="accent1"/>
            </a:fillRef>
            <a:effectRef idx="0">
              <a:schemeClr val="accent1"/>
            </a:effectRef>
            <a:fontRef idx="minor">
              <a:schemeClr val="tx1"/>
            </a:fontRef>
          </p:style>
        </p:cxnSp>
        <p:pic>
          <p:nvPicPr>
            <p:cNvPr id="1026" name="Picture 2" descr="http://iflytek-store.lezhiyun.cn/resource/showImg?path=/storeAppIcon/94ca76c8-2dc0-4730-a7ec-9b23452abef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744" y="1809369"/>
              <a:ext cx="416719" cy="416719"/>
            </a:xfrm>
            <a:prstGeom prst="rect">
              <a:avLst/>
            </a:prstGeom>
            <a:noFill/>
            <a:extLst>
              <a:ext uri="{909E8E84-426E-40DD-AFC4-6F175D3DCCD1}">
                <a14:hiddenFill xmlns:a14="http://schemas.microsoft.com/office/drawing/2010/main">
                  <a:solidFill>
                    <a:srgbClr val="FFFFFF"/>
                  </a:solidFill>
                </a14:hiddenFill>
              </a:ext>
            </a:extLst>
          </p:spPr>
        </p:pic>
        <p:sp>
          <p:nvSpPr>
            <p:cNvPr id="101" name="文本框 100"/>
            <p:cNvSpPr txBox="1"/>
            <p:nvPr/>
          </p:nvSpPr>
          <p:spPr>
            <a:xfrm>
              <a:off x="7128792" y="1921216"/>
              <a:ext cx="1569660"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评价指标管理平台</a:t>
              </a:r>
            </a:p>
          </p:txBody>
        </p:sp>
        <p:sp>
          <p:nvSpPr>
            <p:cNvPr id="105" name="文本框 104"/>
            <p:cNvSpPr txBox="1"/>
            <p:nvPr/>
          </p:nvSpPr>
          <p:spPr>
            <a:xfrm>
              <a:off x="5184576" y="1690993"/>
              <a:ext cx="1223412"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统一评价标准</a:t>
              </a:r>
            </a:p>
          </p:txBody>
        </p:sp>
        <p:sp>
          <p:nvSpPr>
            <p:cNvPr id="111" name="文本框 110"/>
            <p:cNvSpPr txBox="1"/>
            <p:nvPr/>
          </p:nvSpPr>
          <p:spPr>
            <a:xfrm>
              <a:off x="624325" y="3614689"/>
              <a:ext cx="877163"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学生评价</a:t>
              </a:r>
            </a:p>
          </p:txBody>
        </p:sp>
        <p:sp>
          <p:nvSpPr>
            <p:cNvPr id="112" name="文本框 111"/>
            <p:cNvSpPr txBox="1"/>
            <p:nvPr/>
          </p:nvSpPr>
          <p:spPr>
            <a:xfrm>
              <a:off x="2503906" y="4577722"/>
              <a:ext cx="1223412" cy="300082"/>
            </a:xfrm>
            <a:prstGeom prst="rect">
              <a:avLst/>
            </a:prstGeom>
            <a:noFill/>
          </p:spPr>
          <p:txBody>
            <a:bodyPr wrap="none" rtlCol="0">
              <a:spAutoFit/>
            </a:bodyPr>
            <a:lstStyle>
              <a:defPPr>
                <a:defRPr lang="en-US"/>
              </a:defPPr>
              <a:lvl1pPr>
                <a:defRPr>
                  <a:solidFill>
                    <a:srgbClr val="215E6B"/>
                  </a:solidFill>
                  <a:latin typeface="微软雅黑" panose="020B0503020204020204" pitchFamily="34" charset="-122"/>
                  <a:ea typeface="微软雅黑" panose="020B0503020204020204" pitchFamily="34" charset="-122"/>
                </a:defRPr>
              </a:lvl1pPr>
            </a:lstStyle>
            <a:p>
              <a:r>
                <a:rPr lang="zh-CN" altLang="en-US" sz="1350" dirty="0">
                  <a:solidFill>
                    <a:schemeClr val="bg1"/>
                  </a:solidFill>
                  <a:cs typeface="+mn-ea"/>
                  <a:sym typeface="+mn-lt"/>
                </a:rPr>
                <a:t>记录学生成长</a:t>
              </a:r>
            </a:p>
          </p:txBody>
        </p:sp>
        <p:pic>
          <p:nvPicPr>
            <p:cNvPr id="1030" name="Picture 6" descr="http://iflytek-store.lezhiyun.cn/resource/showImg?path=/storeAppIcon/6e79ffd1-d21e-4507-99fd-eb67049533a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357" y="3044607"/>
              <a:ext cx="419472" cy="419472"/>
            </a:xfrm>
            <a:prstGeom prst="rect">
              <a:avLst/>
            </a:prstGeom>
            <a:noFill/>
            <a:extLst>
              <a:ext uri="{909E8E84-426E-40DD-AFC4-6F175D3DCCD1}">
                <a14:hiddenFill xmlns:a14="http://schemas.microsoft.com/office/drawing/2010/main">
                  <a:solidFill>
                    <a:srgbClr val="FFFFFF"/>
                  </a:solidFill>
                </a14:hiddenFill>
              </a:ext>
            </a:extLst>
          </p:spPr>
        </p:pic>
        <p:sp>
          <p:nvSpPr>
            <p:cNvPr id="114" name="文本框 113"/>
            <p:cNvSpPr txBox="1"/>
            <p:nvPr/>
          </p:nvSpPr>
          <p:spPr>
            <a:xfrm>
              <a:off x="624325" y="3131539"/>
              <a:ext cx="877163"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日常表现</a:t>
              </a:r>
            </a:p>
          </p:txBody>
        </p:sp>
        <p:pic>
          <p:nvPicPr>
            <p:cNvPr id="1032" name="Picture 8" descr="http://iflytek-store.lezhiyun.cn/resource/showImg?path=/storeAppIcon/3d79e3e5-c861-4c4d-81f3-c4f76926681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793" y="3540102"/>
              <a:ext cx="432198" cy="4321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tore.bjbzszxy.com/resource/showImg?path=/storeAppIcon/f50aed3d-4e00-4941-8ca2-bca6444bab9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446" y="2569459"/>
              <a:ext cx="420893" cy="420893"/>
            </a:xfrm>
            <a:prstGeom prst="rect">
              <a:avLst/>
            </a:prstGeom>
            <a:noFill/>
            <a:extLst>
              <a:ext uri="{909E8E84-426E-40DD-AFC4-6F175D3DCCD1}">
                <a14:hiddenFill xmlns:a14="http://schemas.microsoft.com/office/drawing/2010/main">
                  <a:solidFill>
                    <a:srgbClr val="FFFFFF"/>
                  </a:solidFill>
                </a14:hiddenFill>
              </a:ext>
            </a:extLst>
          </p:spPr>
        </p:pic>
        <p:sp>
          <p:nvSpPr>
            <p:cNvPr id="122" name="文本框 121"/>
            <p:cNvSpPr txBox="1"/>
            <p:nvPr/>
          </p:nvSpPr>
          <p:spPr>
            <a:xfrm>
              <a:off x="626261" y="2689162"/>
              <a:ext cx="877163"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学业成绩</a:t>
              </a:r>
            </a:p>
          </p:txBody>
        </p:sp>
        <p:sp>
          <p:nvSpPr>
            <p:cNvPr id="124" name="文本框 123"/>
            <p:cNvSpPr txBox="1"/>
            <p:nvPr/>
          </p:nvSpPr>
          <p:spPr>
            <a:xfrm>
              <a:off x="6261644" y="3282022"/>
              <a:ext cx="1223412" cy="300082"/>
            </a:xfrm>
            <a:prstGeom prst="rect">
              <a:avLst/>
            </a:prstGeom>
            <a:noFill/>
          </p:spPr>
          <p:txBody>
            <a:bodyPr wrap="none" rtlCol="0">
              <a:spAutoFit/>
            </a:bodyPr>
            <a:lstStyle>
              <a:defPPr>
                <a:defRPr lang="en-US"/>
              </a:defPPr>
              <a:lvl1pPr>
                <a:defRPr>
                  <a:solidFill>
                    <a:srgbClr val="215E6B"/>
                  </a:solidFill>
                  <a:latin typeface="微软雅黑" panose="020B0503020204020204" pitchFamily="34" charset="-122"/>
                  <a:ea typeface="微软雅黑" panose="020B0503020204020204" pitchFamily="34" charset="-122"/>
                </a:defRPr>
              </a:lvl1pPr>
            </a:lstStyle>
            <a:p>
              <a:r>
                <a:rPr lang="zh-CN" altLang="en-US" sz="1350" dirty="0">
                  <a:solidFill>
                    <a:schemeClr val="bg1"/>
                  </a:solidFill>
                  <a:cs typeface="+mn-ea"/>
                  <a:sym typeface="+mn-lt"/>
                </a:rPr>
                <a:t>综合全面衡量</a:t>
              </a:r>
            </a:p>
          </p:txBody>
        </p:sp>
        <p:sp>
          <p:nvSpPr>
            <p:cNvPr id="125" name="文本框 124"/>
            <p:cNvSpPr txBox="1"/>
            <p:nvPr/>
          </p:nvSpPr>
          <p:spPr>
            <a:xfrm>
              <a:off x="1450079" y="2522474"/>
              <a:ext cx="1915909" cy="300082"/>
            </a:xfrm>
            <a:prstGeom prst="rect">
              <a:avLst/>
            </a:prstGeom>
            <a:noFill/>
          </p:spPr>
          <p:txBody>
            <a:bodyPr wrap="none" rtlCol="0">
              <a:spAutoFit/>
            </a:bodyPr>
            <a:lstStyle>
              <a:defPPr>
                <a:defRPr lang="en-US"/>
              </a:defPPr>
              <a:lvl1pPr>
                <a:defRPr>
                  <a:solidFill>
                    <a:srgbClr val="215E6B"/>
                  </a:solidFill>
                  <a:latin typeface="微软雅黑" panose="020B0503020204020204" pitchFamily="34" charset="-122"/>
                  <a:ea typeface="微软雅黑" panose="020B0503020204020204" pitchFamily="34" charset="-122"/>
                </a:defRPr>
              </a:lvl1pPr>
            </a:lstStyle>
            <a:p>
              <a:r>
                <a:rPr lang="zh-CN" altLang="en-US" sz="1350" dirty="0">
                  <a:solidFill>
                    <a:schemeClr val="bg1"/>
                  </a:solidFill>
                  <a:cs typeface="+mn-ea"/>
                  <a:sym typeface="+mn-lt"/>
                </a:rPr>
                <a:t>过程性数据采集应用包</a:t>
              </a:r>
            </a:p>
          </p:txBody>
        </p:sp>
        <p:sp>
          <p:nvSpPr>
            <p:cNvPr id="103" name="文本框 102"/>
            <p:cNvSpPr txBox="1"/>
            <p:nvPr/>
          </p:nvSpPr>
          <p:spPr>
            <a:xfrm>
              <a:off x="1290313" y="4640983"/>
              <a:ext cx="877163"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成长档案</a:t>
              </a:r>
            </a:p>
          </p:txBody>
        </p:sp>
        <p:sp>
          <p:nvSpPr>
            <p:cNvPr id="104" name="文本框 103"/>
            <p:cNvSpPr txBox="1"/>
            <p:nvPr/>
          </p:nvSpPr>
          <p:spPr>
            <a:xfrm>
              <a:off x="8102273" y="3555719"/>
              <a:ext cx="877163" cy="300082"/>
            </a:xfrm>
            <a:prstGeom prst="rect">
              <a:avLst/>
            </a:prstGeom>
            <a:noFill/>
          </p:spPr>
          <p:txBody>
            <a:bodyPr wrap="none" rtlCol="0">
              <a:spAutoFit/>
            </a:bodyPr>
            <a:lstStyle/>
            <a:p>
              <a:r>
                <a:rPr lang="zh-CN" altLang="en-US" sz="1350" dirty="0">
                  <a:solidFill>
                    <a:schemeClr val="bg1"/>
                  </a:solidFill>
                  <a:latin typeface="微软雅黑" panose="020B0503020204020204" pitchFamily="34" charset="-122"/>
                  <a:ea typeface="微软雅黑" panose="020B0503020204020204" pitchFamily="34" charset="-122"/>
                  <a:cs typeface="+mn-ea"/>
                  <a:sym typeface="+mn-lt"/>
                </a:rPr>
                <a:t>综评报告</a:t>
              </a:r>
            </a:p>
          </p:txBody>
        </p:sp>
        <p:sp>
          <p:nvSpPr>
            <p:cNvPr id="106" name="文本框 105"/>
            <p:cNvSpPr txBox="1"/>
            <p:nvPr/>
          </p:nvSpPr>
          <p:spPr>
            <a:xfrm>
              <a:off x="622991" y="3999245"/>
              <a:ext cx="466794" cy="300082"/>
            </a:xfrm>
            <a:prstGeom prst="rect">
              <a:avLst/>
            </a:prstGeom>
            <a:noFill/>
          </p:spPr>
          <p:txBody>
            <a:bodyPr wrap="none" rtlCol="0">
              <a:spAutoFit/>
            </a:bodyPr>
            <a:lstStyle/>
            <a:p>
              <a:r>
                <a:rPr lang="en-US" altLang="zh-CN" sz="1350" dirty="0">
                  <a:solidFill>
                    <a:schemeClr val="bg1"/>
                  </a:solidFill>
                  <a:latin typeface="微软雅黑" panose="020B0503020204020204" pitchFamily="34" charset="-122"/>
                  <a:ea typeface="微软雅黑" panose="020B0503020204020204" pitchFamily="34" charset="-122"/>
                  <a:cs typeface="+mn-ea"/>
                  <a:sym typeface="+mn-lt"/>
                </a:rPr>
                <a:t>……</a:t>
              </a:r>
              <a:endParaRPr lang="zh-CN" altLang="en-US" sz="1350" dirty="0">
                <a:solidFill>
                  <a:schemeClr val="bg1"/>
                </a:solidFill>
                <a:latin typeface="微软雅黑" panose="020B0503020204020204" pitchFamily="34" charset="-122"/>
                <a:ea typeface="微软雅黑" panose="020B0503020204020204" pitchFamily="34" charset="-122"/>
                <a:cs typeface="+mn-ea"/>
                <a:sym typeface="+mn-lt"/>
              </a:endParaRPr>
            </a:p>
          </p:txBody>
        </p:sp>
        <p:pic>
          <p:nvPicPr>
            <p:cNvPr id="2" name="图片 1" descr="学生成长档案"/>
            <p:cNvPicPr>
              <a:picLocks noChangeAspect="1"/>
            </p:cNvPicPr>
            <p:nvPr/>
          </p:nvPicPr>
          <p:blipFill>
            <a:blip r:embed="rId7"/>
            <a:stretch>
              <a:fillRect/>
            </a:stretch>
          </p:blipFill>
          <p:spPr>
            <a:xfrm>
              <a:off x="834145" y="4554474"/>
              <a:ext cx="436721" cy="436721"/>
            </a:xfrm>
            <a:prstGeom prst="rect">
              <a:avLst/>
            </a:prstGeom>
          </p:spPr>
        </p:pic>
        <p:pic>
          <p:nvPicPr>
            <p:cNvPr id="9" name="图片 8" descr="教师成长档案"/>
            <p:cNvPicPr>
              <a:picLocks noChangeAspect="1"/>
            </p:cNvPicPr>
            <p:nvPr/>
          </p:nvPicPr>
          <p:blipFill>
            <a:blip r:embed="rId8"/>
            <a:stretch>
              <a:fillRect/>
            </a:stretch>
          </p:blipFill>
          <p:spPr>
            <a:xfrm>
              <a:off x="7674523" y="3416712"/>
              <a:ext cx="427673" cy="427673"/>
            </a:xfrm>
            <a:prstGeom prst="rect">
              <a:avLst/>
            </a:prstGeom>
          </p:spPr>
        </p:pic>
      </p:grpSp>
      <p:sp>
        <p:nvSpPr>
          <p:cNvPr id="94" name="文本框 93">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C0504D"/>
                </a:solidFill>
                <a:latin typeface="微软雅黑" pitchFamily="34" charset="-122"/>
                <a:ea typeface="微软雅黑" pitchFamily="34" charset="-122"/>
              </a:rPr>
              <a:t>综合素质评价</a:t>
            </a:r>
            <a:endParaRPr lang="zh-CN" altLang="en-US" sz="2700" b="1" dirty="0">
              <a:solidFill>
                <a:srgbClr val="C0504D"/>
              </a:solidFill>
              <a:latin typeface="微软雅黑" pitchFamily="34" charset="-122"/>
              <a:ea typeface="微软雅黑" pitchFamily="34" charset="-122"/>
            </a:endParaRPr>
          </a:p>
        </p:txBody>
      </p:sp>
    </p:spTree>
    <p:extLst>
      <p:ext uri="{BB962C8B-B14F-4D97-AF65-F5344CB8AC3E}">
        <p14:creationId xmlns:p14="http://schemas.microsoft.com/office/powerpoint/2010/main" val="579158051"/>
      </p:ext>
    </p:extLst>
  </p:cSld>
  <p:clrMapOvr>
    <a:masterClrMapping/>
  </p:clrMapOvr>
  <mc:AlternateContent xmlns:mc="http://schemas.openxmlformats.org/markup-compatibility/2006" xmlns:p14="http://schemas.microsoft.com/office/powerpoint/2010/main">
    <mc:Choice Requires="p14">
      <p:transition spd="slow">
        <p14:pan dir="u"/>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8DDD9B2-A354-4FF9-8305-4B22A11C5F40}"/>
              </a:ext>
            </a:extLst>
          </p:cNvPr>
          <p:cNvGrpSpPr/>
          <p:nvPr/>
        </p:nvGrpSpPr>
        <p:grpSpPr>
          <a:xfrm>
            <a:off x="1331640" y="762920"/>
            <a:ext cx="7005347" cy="3763249"/>
            <a:chOff x="251520" y="127512"/>
            <a:chExt cx="8566283" cy="4601779"/>
          </a:xfrm>
        </p:grpSpPr>
        <p:sp>
          <p:nvSpPr>
            <p:cNvPr id="4105" name="圆角矩形 6153"/>
            <p:cNvSpPr>
              <a:spLocks noChangeArrowheads="1"/>
            </p:cNvSpPr>
            <p:nvPr/>
          </p:nvSpPr>
          <p:spPr bwMode="auto">
            <a:xfrm>
              <a:off x="3036687" y="1150582"/>
              <a:ext cx="1655251" cy="576084"/>
            </a:xfrm>
            <a:prstGeom prst="roundRect">
              <a:avLst>
                <a:gd name="adj" fmla="val 16667"/>
              </a:avLst>
            </a:prstGeom>
            <a:solidFill>
              <a:srgbClr val="FB7C38"/>
            </a:solidFill>
            <a:ln w="9525">
              <a:solidFill>
                <a:srgbClr val="FB7C38"/>
              </a:solidFill>
              <a:round/>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06" name="文本框 6154"/>
            <p:cNvSpPr txBox="1">
              <a:spLocks noChangeArrowheads="1"/>
            </p:cNvSpPr>
            <p:nvPr/>
          </p:nvSpPr>
          <p:spPr bwMode="auto">
            <a:xfrm>
              <a:off x="3237791" y="1262554"/>
              <a:ext cx="1417200" cy="319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en-US" sz="1100" b="1" dirty="0">
                  <a:solidFill>
                    <a:schemeClr val="bg1"/>
                  </a:solidFill>
                  <a:latin typeface="微软雅黑" panose="020B0503020204020204" pitchFamily="34" charset="-122"/>
                  <a:ea typeface="微软雅黑" panose="020B0503020204020204" pitchFamily="34" charset="-122"/>
                  <a:cs typeface="+mn-ea"/>
                  <a:sym typeface="+mn-lt"/>
                </a:rPr>
                <a:t>建立评价体系</a:t>
              </a:r>
            </a:p>
          </p:txBody>
        </p:sp>
        <p:sp>
          <p:nvSpPr>
            <p:cNvPr id="4107" name="下箭头 43"/>
            <p:cNvSpPr>
              <a:spLocks noChangeArrowheads="1"/>
            </p:cNvSpPr>
            <p:nvPr/>
          </p:nvSpPr>
          <p:spPr bwMode="auto">
            <a:xfrm>
              <a:off x="3642063" y="1816334"/>
              <a:ext cx="396753" cy="595128"/>
            </a:xfrm>
            <a:prstGeom prst="downArrow">
              <a:avLst>
                <a:gd name="adj1" fmla="val 50000"/>
                <a:gd name="adj2" fmla="val 49993"/>
              </a:avLst>
            </a:prstGeom>
            <a:solidFill>
              <a:srgbClr val="969696"/>
            </a:solidFill>
            <a:ln w="12700">
              <a:solidFill>
                <a:srgbClr val="969696"/>
              </a:solidFill>
              <a:miter lim="800000"/>
              <a:headEnd/>
              <a:tailEnd/>
            </a:ln>
          </p:spPr>
          <p:txBody>
            <a:bodyPr lIns="90142" tIns="46976" rIns="90142" bIns="46976"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zh-CN" altLang="en-US" sz="1100">
                <a:solidFill>
                  <a:srgbClr val="FFFFFF"/>
                </a:solidFill>
                <a:latin typeface="微软雅黑" panose="020B0503020204020204" pitchFamily="34" charset="-122"/>
                <a:ea typeface="微软雅黑" panose="020B0503020204020204" pitchFamily="34" charset="-122"/>
                <a:cs typeface="+mn-ea"/>
                <a:sym typeface="+mn-lt"/>
              </a:endParaRPr>
            </a:p>
          </p:txBody>
        </p:sp>
        <p:grpSp>
          <p:nvGrpSpPr>
            <p:cNvPr id="4" name="组合 3">
              <a:extLst>
                <a:ext uri="{FF2B5EF4-FFF2-40B4-BE49-F238E27FC236}">
                  <a16:creationId xmlns:a16="http://schemas.microsoft.com/office/drawing/2014/main" xmlns="" id="{3EF0F1C6-9CC6-4E99-9B86-A3456753F76B}"/>
                </a:ext>
              </a:extLst>
            </p:cNvPr>
            <p:cNvGrpSpPr/>
            <p:nvPr/>
          </p:nvGrpSpPr>
          <p:grpSpPr>
            <a:xfrm>
              <a:off x="251520" y="2572541"/>
              <a:ext cx="2201188" cy="649088"/>
              <a:chOff x="467544" y="2570956"/>
              <a:chExt cx="2201188" cy="649088"/>
            </a:xfrm>
          </p:grpSpPr>
          <p:sp>
            <p:nvSpPr>
              <p:cNvPr id="4108" name="圆角矩形 6156"/>
              <p:cNvSpPr>
                <a:spLocks noChangeArrowheads="1"/>
              </p:cNvSpPr>
              <p:nvPr/>
            </p:nvSpPr>
            <p:spPr bwMode="auto">
              <a:xfrm>
                <a:off x="467544" y="2570956"/>
                <a:ext cx="2015503" cy="649088"/>
              </a:xfrm>
              <a:prstGeom prst="roundRect">
                <a:avLst>
                  <a:gd name="adj" fmla="val 16667"/>
                </a:avLst>
              </a:prstGeom>
              <a:solidFill>
                <a:srgbClr val="00B0F0"/>
              </a:solidFill>
              <a:ln w="9525">
                <a:noFill/>
                <a:bevel/>
                <a:headEnd/>
                <a:tailEnd/>
              </a:ln>
            </p:spPr>
            <p:txBody>
              <a:bodyPr wrap="none" lIns="90142" tIns="46976" rIns="90142" bIns="46976"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09" name="文本框 6157"/>
              <p:cNvSpPr txBox="1">
                <a:spLocks noChangeArrowheads="1"/>
              </p:cNvSpPr>
              <p:nvPr/>
            </p:nvSpPr>
            <p:spPr bwMode="auto">
              <a:xfrm>
                <a:off x="480244" y="2650869"/>
                <a:ext cx="2188488" cy="52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en-US" sz="1100" b="1" dirty="0">
                    <a:solidFill>
                      <a:schemeClr val="bg1"/>
                    </a:solidFill>
                    <a:latin typeface="微软雅黑" panose="020B0503020204020204" pitchFamily="34" charset="-122"/>
                    <a:ea typeface="微软雅黑" panose="020B0503020204020204" pitchFamily="34" charset="-122"/>
                    <a:cs typeface="+mn-ea"/>
                    <a:sym typeface="+mn-lt"/>
                  </a:rPr>
                  <a:t>不同周期，各个主体评价，按权重计算</a:t>
                </a:r>
              </a:p>
            </p:txBody>
          </p:sp>
        </p:grpSp>
        <p:grpSp>
          <p:nvGrpSpPr>
            <p:cNvPr id="5" name="组合 4">
              <a:extLst>
                <a:ext uri="{FF2B5EF4-FFF2-40B4-BE49-F238E27FC236}">
                  <a16:creationId xmlns:a16="http://schemas.microsoft.com/office/drawing/2014/main" xmlns="" id="{18737514-CF0C-474B-925F-0F9F30479D44}"/>
                </a:ext>
              </a:extLst>
            </p:cNvPr>
            <p:cNvGrpSpPr/>
            <p:nvPr/>
          </p:nvGrpSpPr>
          <p:grpSpPr>
            <a:xfrm>
              <a:off x="2844529" y="2572544"/>
              <a:ext cx="2066887" cy="649087"/>
              <a:chOff x="3060553" y="2572544"/>
              <a:chExt cx="2066887" cy="649087"/>
            </a:xfrm>
          </p:grpSpPr>
          <p:sp>
            <p:nvSpPr>
              <p:cNvPr id="4110" name="圆角矩形 6158"/>
              <p:cNvSpPr>
                <a:spLocks noChangeArrowheads="1"/>
              </p:cNvSpPr>
              <p:nvPr/>
            </p:nvSpPr>
            <p:spPr bwMode="auto">
              <a:xfrm>
                <a:off x="3060553" y="2572544"/>
                <a:ext cx="2015503" cy="649087"/>
              </a:xfrm>
              <a:prstGeom prst="roundRect">
                <a:avLst>
                  <a:gd name="adj" fmla="val 16667"/>
                </a:avLst>
              </a:prstGeom>
              <a:solidFill>
                <a:srgbClr val="53C3B0"/>
              </a:solidFill>
              <a:ln w="9525">
                <a:solidFill>
                  <a:srgbClr val="08DAB0"/>
                </a:solidFill>
                <a:miter lim="800000"/>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11" name="文本框 6159"/>
              <p:cNvSpPr txBox="1">
                <a:spLocks noChangeArrowheads="1"/>
              </p:cNvSpPr>
              <p:nvPr/>
            </p:nvSpPr>
            <p:spPr bwMode="auto">
              <a:xfrm>
                <a:off x="3265878" y="2658242"/>
                <a:ext cx="1861562" cy="52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zh-CN" sz="1100" b="1" dirty="0">
                    <a:solidFill>
                      <a:schemeClr val="bg1"/>
                    </a:solidFill>
                    <a:latin typeface="微软雅黑" panose="020B0503020204020204" pitchFamily="34" charset="-122"/>
                    <a:ea typeface="微软雅黑" panose="020B0503020204020204" pitchFamily="34" charset="-122"/>
                    <a:cs typeface="+mn-ea"/>
                    <a:sym typeface="+mn-lt"/>
                  </a:rPr>
                  <a:t>记录学生过程性资料，申诉机制</a:t>
                </a:r>
              </a:p>
            </p:txBody>
          </p:sp>
        </p:grpSp>
        <p:sp>
          <p:nvSpPr>
            <p:cNvPr id="4112" name="圆角矩形 6160"/>
            <p:cNvSpPr>
              <a:spLocks noChangeArrowheads="1"/>
            </p:cNvSpPr>
            <p:nvPr/>
          </p:nvSpPr>
          <p:spPr bwMode="auto">
            <a:xfrm>
              <a:off x="5494527" y="2599506"/>
              <a:ext cx="2015503" cy="649087"/>
            </a:xfrm>
            <a:prstGeom prst="roundRect">
              <a:avLst>
                <a:gd name="adj" fmla="val 16667"/>
              </a:avLst>
            </a:prstGeom>
            <a:solidFill>
              <a:srgbClr val="317FB7"/>
            </a:solidFill>
            <a:ln w="9525">
              <a:solidFill>
                <a:srgbClr val="6290D5"/>
              </a:solidFill>
              <a:round/>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13" name="文本框 6161"/>
            <p:cNvSpPr txBox="1">
              <a:spLocks noChangeArrowheads="1"/>
            </p:cNvSpPr>
            <p:nvPr/>
          </p:nvSpPr>
          <p:spPr bwMode="auto">
            <a:xfrm>
              <a:off x="5578546" y="2664144"/>
              <a:ext cx="2077397" cy="52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en-US" sz="1100" b="1" dirty="0">
                  <a:solidFill>
                    <a:schemeClr val="bg1"/>
                  </a:solidFill>
                  <a:latin typeface="微软雅黑" panose="020B0503020204020204" pitchFamily="34" charset="-122"/>
                  <a:ea typeface="微软雅黑" panose="020B0503020204020204" pitchFamily="34" charset="-122"/>
                  <a:cs typeface="+mn-ea"/>
                  <a:sym typeface="+mn-lt"/>
                </a:rPr>
                <a:t>从多个子系统获取各大核心素养数据</a:t>
              </a:r>
              <a:endParaRPr lang="zh-CN" altLang="en-US" sz="1200" dirty="0">
                <a:latin typeface="微软雅黑" panose="020B0503020204020204" pitchFamily="34" charset="-122"/>
                <a:ea typeface="微软雅黑" panose="020B0503020204020204" pitchFamily="34" charset="-122"/>
                <a:cs typeface="+mn-ea"/>
                <a:sym typeface="+mn-lt"/>
              </a:endParaRPr>
            </a:p>
          </p:txBody>
        </p:sp>
        <p:grpSp>
          <p:nvGrpSpPr>
            <p:cNvPr id="7" name="组合 6">
              <a:extLst>
                <a:ext uri="{FF2B5EF4-FFF2-40B4-BE49-F238E27FC236}">
                  <a16:creationId xmlns:a16="http://schemas.microsoft.com/office/drawing/2014/main" xmlns="" id="{1B9095DD-F3CF-4328-AD48-B96621C1D2C5}"/>
                </a:ext>
              </a:extLst>
            </p:cNvPr>
            <p:cNvGrpSpPr/>
            <p:nvPr/>
          </p:nvGrpSpPr>
          <p:grpSpPr>
            <a:xfrm>
              <a:off x="1970147" y="4153207"/>
              <a:ext cx="3740583" cy="576084"/>
              <a:chOff x="2343838" y="4083378"/>
              <a:chExt cx="3740583" cy="576084"/>
            </a:xfrm>
          </p:grpSpPr>
          <p:sp>
            <p:nvSpPr>
              <p:cNvPr id="4114" name="圆角矩形 6162"/>
              <p:cNvSpPr>
                <a:spLocks noChangeArrowheads="1"/>
              </p:cNvSpPr>
              <p:nvPr/>
            </p:nvSpPr>
            <p:spPr bwMode="auto">
              <a:xfrm>
                <a:off x="2343838" y="4083378"/>
                <a:ext cx="3740583" cy="576084"/>
              </a:xfrm>
              <a:prstGeom prst="roundRect">
                <a:avLst>
                  <a:gd name="adj" fmla="val 16667"/>
                </a:avLst>
              </a:prstGeom>
              <a:solidFill>
                <a:srgbClr val="FB7C38"/>
              </a:solidFill>
              <a:ln w="9525">
                <a:solidFill>
                  <a:srgbClr val="FB7C38"/>
                </a:solidFill>
                <a:bevel/>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15" name="文本框 6163"/>
              <p:cNvSpPr txBox="1">
                <a:spLocks noChangeArrowheads="1"/>
              </p:cNvSpPr>
              <p:nvPr/>
            </p:nvSpPr>
            <p:spPr bwMode="auto">
              <a:xfrm>
                <a:off x="2485081" y="4089937"/>
                <a:ext cx="3599340" cy="52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en-US" sz="1100" b="1" dirty="0">
                    <a:solidFill>
                      <a:schemeClr val="bg1"/>
                    </a:solidFill>
                    <a:latin typeface="微软雅黑" panose="020B0503020204020204" pitchFamily="34" charset="-122"/>
                    <a:ea typeface="微软雅黑" panose="020B0503020204020204" pitchFamily="34" charset="-122"/>
                    <a:cs typeface="+mn-ea"/>
                    <a:sym typeface="+mn-lt"/>
                  </a:rPr>
                  <a:t>计算总分，横、纵向统计分析，最后生成并打印每个学生的综评成绩报告</a:t>
                </a:r>
                <a:endParaRPr lang="zh-CN" altLang="en-US" sz="1200" dirty="0">
                  <a:latin typeface="微软雅黑" panose="020B0503020204020204" pitchFamily="34" charset="-122"/>
                  <a:ea typeface="微软雅黑" panose="020B0503020204020204" pitchFamily="34" charset="-122"/>
                  <a:cs typeface="+mn-ea"/>
                  <a:sym typeface="+mn-lt"/>
                </a:endParaRPr>
              </a:p>
            </p:txBody>
          </p:sp>
        </p:grpSp>
        <p:grpSp>
          <p:nvGrpSpPr>
            <p:cNvPr id="2" name="组合 1">
              <a:extLst>
                <a:ext uri="{FF2B5EF4-FFF2-40B4-BE49-F238E27FC236}">
                  <a16:creationId xmlns:a16="http://schemas.microsoft.com/office/drawing/2014/main" xmlns="" id="{39CB5284-E0C8-4C93-9CC1-A8B9EAC2D329}"/>
                </a:ext>
              </a:extLst>
            </p:cNvPr>
            <p:cNvGrpSpPr/>
            <p:nvPr/>
          </p:nvGrpSpPr>
          <p:grpSpPr>
            <a:xfrm>
              <a:off x="5004048" y="1274803"/>
              <a:ext cx="574498" cy="288835"/>
              <a:chOff x="4860836" y="1275957"/>
              <a:chExt cx="574498" cy="288835"/>
            </a:xfrm>
          </p:grpSpPr>
          <p:sp>
            <p:nvSpPr>
              <p:cNvPr id="4127" name="椭圆 6175"/>
              <p:cNvSpPr>
                <a:spLocks noChangeArrowheads="1"/>
              </p:cNvSpPr>
              <p:nvPr/>
            </p:nvSpPr>
            <p:spPr bwMode="auto">
              <a:xfrm>
                <a:off x="4860836" y="1420375"/>
                <a:ext cx="142831" cy="144417"/>
              </a:xfrm>
              <a:prstGeom prst="ellipse">
                <a:avLst/>
              </a:prstGeom>
              <a:solidFill>
                <a:srgbClr val="FB7C38"/>
              </a:solidFill>
              <a:ln w="9525">
                <a:solidFill>
                  <a:srgbClr val="FB7C38"/>
                </a:solidFill>
                <a:round/>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28" name="椭圆 6176"/>
              <p:cNvSpPr>
                <a:spLocks noChangeArrowheads="1"/>
              </p:cNvSpPr>
              <p:nvPr/>
            </p:nvSpPr>
            <p:spPr bwMode="auto">
              <a:xfrm>
                <a:off x="5076670" y="1348959"/>
                <a:ext cx="142831" cy="142831"/>
              </a:xfrm>
              <a:prstGeom prst="ellipse">
                <a:avLst/>
              </a:prstGeom>
              <a:solidFill>
                <a:srgbClr val="FB7C38"/>
              </a:solidFill>
              <a:ln w="9525">
                <a:solidFill>
                  <a:srgbClr val="FB7C38"/>
                </a:solidFill>
                <a:bevel/>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29" name="椭圆 6177"/>
              <p:cNvSpPr>
                <a:spLocks noChangeArrowheads="1"/>
              </p:cNvSpPr>
              <p:nvPr/>
            </p:nvSpPr>
            <p:spPr bwMode="auto">
              <a:xfrm>
                <a:off x="5292503" y="1275957"/>
                <a:ext cx="142831" cy="144418"/>
              </a:xfrm>
              <a:prstGeom prst="ellipse">
                <a:avLst/>
              </a:prstGeom>
              <a:solidFill>
                <a:srgbClr val="FB7C38"/>
              </a:solidFill>
              <a:ln w="9525">
                <a:solidFill>
                  <a:srgbClr val="FB7C38"/>
                </a:solidFill>
                <a:bevel/>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grpSp>
        <p:grpSp>
          <p:nvGrpSpPr>
            <p:cNvPr id="8" name="组合 7">
              <a:extLst>
                <a:ext uri="{FF2B5EF4-FFF2-40B4-BE49-F238E27FC236}">
                  <a16:creationId xmlns:a16="http://schemas.microsoft.com/office/drawing/2014/main" xmlns="" id="{E2CEE9AD-754B-49B7-BB62-22398A7AC397}"/>
                </a:ext>
              </a:extLst>
            </p:cNvPr>
            <p:cNvGrpSpPr/>
            <p:nvPr/>
          </p:nvGrpSpPr>
          <p:grpSpPr>
            <a:xfrm>
              <a:off x="5930698" y="127512"/>
              <a:ext cx="2887105" cy="1756606"/>
              <a:chOff x="5715901" y="202875"/>
              <a:chExt cx="2887105" cy="1756606"/>
            </a:xfrm>
          </p:grpSpPr>
          <p:sp>
            <p:nvSpPr>
              <p:cNvPr id="4130" name="椭圆 6178"/>
              <p:cNvSpPr>
                <a:spLocks noChangeArrowheads="1"/>
              </p:cNvSpPr>
              <p:nvPr/>
            </p:nvSpPr>
            <p:spPr bwMode="auto">
              <a:xfrm>
                <a:off x="5715901" y="202875"/>
                <a:ext cx="2728042" cy="1756606"/>
              </a:xfrm>
              <a:prstGeom prst="ellipse">
                <a:avLst/>
              </a:prstGeom>
              <a:solidFill>
                <a:srgbClr val="FEBAA5"/>
              </a:solidFill>
              <a:ln w="9525">
                <a:noFill/>
                <a:miter lim="800000"/>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6180" name="文本框 6179"/>
              <p:cNvSpPr txBox="1"/>
              <p:nvPr/>
            </p:nvSpPr>
            <p:spPr>
              <a:xfrm>
                <a:off x="5940002" y="648369"/>
                <a:ext cx="2663004" cy="940888"/>
              </a:xfrm>
              <a:prstGeom prst="rect">
                <a:avLst/>
              </a:prstGeom>
              <a:noFill/>
              <a:ln w="9525">
                <a:noFill/>
              </a:ln>
            </p:spPr>
            <p:txBody>
              <a:bodyPr>
                <a:spAutoFit/>
              </a:bodyPr>
              <a:lstStyle/>
              <a:p>
                <a:pPr marL="1904" indent="283760">
                  <a:buSzPct val="100000"/>
                  <a:buFont typeface="Arial" panose="020B0604020202020204" pitchFamily="34" charset="0"/>
                  <a:buChar char="•"/>
                </a:pPr>
                <a:r>
                  <a:rPr lang="zh-CN" altLang="en-US" sz="1100" b="1" noProof="1">
                    <a:solidFill>
                      <a:schemeClr val="bg1"/>
                    </a:solidFill>
                    <a:latin typeface="微软雅黑" panose="020B0503020204020204" pitchFamily="34" charset="-122"/>
                    <a:ea typeface="微软雅黑" panose="020B0503020204020204" pitchFamily="34" charset="-122"/>
                    <a:cs typeface="+mn-ea"/>
                    <a:sym typeface="+mn-lt"/>
                  </a:rPr>
                  <a:t>一级、二级、具体指标</a:t>
                </a:r>
              </a:p>
              <a:p>
                <a:pPr marL="1904" indent="283760">
                  <a:buSzPct val="100000"/>
                  <a:buFont typeface="Arial" panose="020B0604020202020204" pitchFamily="34" charset="0"/>
                  <a:buChar char="•"/>
                </a:pPr>
                <a:r>
                  <a:rPr lang="zh-CN" altLang="en-US" sz="1100" b="1" noProof="1">
                    <a:solidFill>
                      <a:schemeClr val="bg1"/>
                    </a:solidFill>
                    <a:latin typeface="微软雅黑" panose="020B0503020204020204" pitchFamily="34" charset="-122"/>
                    <a:ea typeface="微软雅黑" panose="020B0503020204020204" pitchFamily="34" charset="-122"/>
                    <a:cs typeface="+mn-ea"/>
                    <a:sym typeface="+mn-lt"/>
                  </a:rPr>
                  <a:t>评价方式、周期、主体权重</a:t>
                </a:r>
              </a:p>
              <a:p>
                <a:pPr marL="1904" indent="283760">
                  <a:buSzPct val="100000"/>
                  <a:buFont typeface="Arial" panose="020B0604020202020204" pitchFamily="34" charset="0"/>
                  <a:buChar char="•"/>
                </a:pPr>
                <a:r>
                  <a:rPr lang="zh-CN" altLang="en-US" sz="1100" b="1" noProof="1">
                    <a:solidFill>
                      <a:schemeClr val="bg1"/>
                    </a:solidFill>
                    <a:latin typeface="微软雅黑" panose="020B0503020204020204" pitchFamily="34" charset="-122"/>
                    <a:ea typeface="微软雅黑" panose="020B0503020204020204" pitchFamily="34" charset="-122"/>
                    <a:cs typeface="+mn-ea"/>
                    <a:sym typeface="+mn-lt"/>
                  </a:rPr>
                  <a:t>过程性档案记录</a:t>
                </a:r>
              </a:p>
              <a:p>
                <a:pPr marL="1904" indent="283760">
                  <a:buSzPct val="100000"/>
                  <a:buFont typeface="Arial" panose="020B0604020202020204" pitchFamily="34" charset="0"/>
                  <a:buChar char="•"/>
                </a:pPr>
                <a:r>
                  <a:rPr lang="zh-CN" altLang="en-US" sz="1100" b="1" noProof="1">
                    <a:solidFill>
                      <a:schemeClr val="bg1"/>
                    </a:solidFill>
                    <a:latin typeface="微软雅黑" panose="020B0503020204020204" pitchFamily="34" charset="-122"/>
                    <a:ea typeface="微软雅黑" panose="020B0503020204020204" pitchFamily="34" charset="-122"/>
                    <a:cs typeface="+mn-ea"/>
                    <a:sym typeface="+mn-lt"/>
                  </a:rPr>
                  <a:t>子系统的数据</a:t>
                </a:r>
              </a:p>
            </p:txBody>
          </p:sp>
        </p:grpSp>
        <p:sp>
          <p:nvSpPr>
            <p:cNvPr id="4132" name="下箭头 43"/>
            <p:cNvSpPr>
              <a:spLocks noChangeArrowheads="1"/>
            </p:cNvSpPr>
            <p:nvPr/>
          </p:nvSpPr>
          <p:spPr bwMode="auto">
            <a:xfrm>
              <a:off x="3665935" y="3389855"/>
              <a:ext cx="396753" cy="595128"/>
            </a:xfrm>
            <a:prstGeom prst="downArrow">
              <a:avLst>
                <a:gd name="adj1" fmla="val 50000"/>
                <a:gd name="adj2" fmla="val 49993"/>
              </a:avLst>
            </a:prstGeom>
            <a:solidFill>
              <a:srgbClr val="969696"/>
            </a:solidFill>
            <a:ln w="12700">
              <a:solidFill>
                <a:srgbClr val="969696"/>
              </a:solidFill>
              <a:bevel/>
              <a:headEnd/>
              <a:tailEnd/>
            </a:ln>
          </p:spPr>
          <p:txBody>
            <a:bodyPr lIns="90142" tIns="46976" rIns="90142" bIns="46976"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zh-CN" altLang="en-US" sz="1100">
                <a:solidFill>
                  <a:srgbClr val="FFFFFF"/>
                </a:solidFill>
                <a:latin typeface="微软雅黑" panose="020B0503020204020204" pitchFamily="34" charset="-122"/>
                <a:ea typeface="微软雅黑" panose="020B0503020204020204" pitchFamily="34" charset="-122"/>
                <a:cs typeface="+mn-ea"/>
                <a:sym typeface="+mn-lt"/>
              </a:endParaRPr>
            </a:p>
          </p:txBody>
        </p:sp>
        <p:sp>
          <p:nvSpPr>
            <p:cNvPr id="4133" name="加号 15"/>
            <p:cNvSpPr>
              <a:spLocks noChangeArrowheads="1"/>
            </p:cNvSpPr>
            <p:nvPr/>
          </p:nvSpPr>
          <p:spPr bwMode="auto">
            <a:xfrm>
              <a:off x="2330611" y="2683633"/>
              <a:ext cx="441189" cy="426905"/>
            </a:xfrm>
            <a:custGeom>
              <a:avLst/>
              <a:gdLst>
                <a:gd name="T0" fmla="*/ 92 w 696"/>
                <a:gd name="T1" fmla="*/ 256 h 672"/>
                <a:gd name="T2" fmla="*/ 268 w 696"/>
                <a:gd name="T3" fmla="*/ 256 h 672"/>
                <a:gd name="T4" fmla="*/ 268 w 696"/>
                <a:gd name="T5" fmla="*/ 89 h 672"/>
                <a:gd name="T6" fmla="*/ 427 w 696"/>
                <a:gd name="T7" fmla="*/ 89 h 672"/>
                <a:gd name="T8" fmla="*/ 427 w 696"/>
                <a:gd name="T9" fmla="*/ 256 h 672"/>
                <a:gd name="T10" fmla="*/ 603 w 696"/>
                <a:gd name="T11" fmla="*/ 256 h 672"/>
                <a:gd name="T12" fmla="*/ 603 w 696"/>
                <a:gd name="T13" fmla="*/ 415 h 672"/>
                <a:gd name="T14" fmla="*/ 427 w 696"/>
                <a:gd name="T15" fmla="*/ 415 h 672"/>
                <a:gd name="T16" fmla="*/ 427 w 696"/>
                <a:gd name="T17" fmla="*/ 582 h 672"/>
                <a:gd name="T18" fmla="*/ 268 w 696"/>
                <a:gd name="T19" fmla="*/ 582 h 672"/>
                <a:gd name="T20" fmla="*/ 268 w 696"/>
                <a:gd name="T21" fmla="*/ 415 h 672"/>
                <a:gd name="T22" fmla="*/ 92 w 696"/>
                <a:gd name="T23" fmla="*/ 415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6" h="672">
                  <a:moveTo>
                    <a:pt x="92" y="256"/>
                  </a:moveTo>
                  <a:lnTo>
                    <a:pt x="268" y="256"/>
                  </a:lnTo>
                  <a:lnTo>
                    <a:pt x="268" y="89"/>
                  </a:lnTo>
                  <a:lnTo>
                    <a:pt x="427" y="89"/>
                  </a:lnTo>
                  <a:lnTo>
                    <a:pt x="427" y="256"/>
                  </a:lnTo>
                  <a:lnTo>
                    <a:pt x="603" y="256"/>
                  </a:lnTo>
                  <a:lnTo>
                    <a:pt x="603" y="415"/>
                  </a:lnTo>
                  <a:lnTo>
                    <a:pt x="427" y="415"/>
                  </a:lnTo>
                  <a:lnTo>
                    <a:pt x="427" y="582"/>
                  </a:lnTo>
                  <a:lnTo>
                    <a:pt x="268" y="582"/>
                  </a:lnTo>
                  <a:lnTo>
                    <a:pt x="268" y="415"/>
                  </a:lnTo>
                  <a:lnTo>
                    <a:pt x="92" y="415"/>
                  </a:lnTo>
                  <a:close/>
                </a:path>
              </a:pathLst>
            </a:custGeom>
            <a:solidFill>
              <a:srgbClr val="969696"/>
            </a:solidFill>
            <a:ln w="12700">
              <a:noFill/>
              <a:miter lim="800000"/>
              <a:headEnd/>
              <a:tailEnd/>
            </a:ln>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zh-CN" altLang="en-US" sz="1400">
                <a:solidFill>
                  <a:srgbClr val="FFFFFF"/>
                </a:solidFill>
                <a:latin typeface="微软雅黑" panose="020B0503020204020204" pitchFamily="34" charset="-122"/>
                <a:ea typeface="微软雅黑" panose="020B0503020204020204" pitchFamily="34" charset="-122"/>
                <a:cs typeface="+mn-ea"/>
                <a:sym typeface="+mn-lt"/>
              </a:endParaRPr>
            </a:p>
          </p:txBody>
        </p:sp>
        <p:sp>
          <p:nvSpPr>
            <p:cNvPr id="4134" name="加号 15"/>
            <p:cNvSpPr>
              <a:spLocks noChangeArrowheads="1"/>
            </p:cNvSpPr>
            <p:nvPr/>
          </p:nvSpPr>
          <p:spPr bwMode="auto">
            <a:xfrm>
              <a:off x="4937001" y="2685219"/>
              <a:ext cx="441189" cy="425319"/>
            </a:xfrm>
            <a:custGeom>
              <a:avLst/>
              <a:gdLst>
                <a:gd name="T0" fmla="*/ 92 w 696"/>
                <a:gd name="T1" fmla="*/ 256 h 672"/>
                <a:gd name="T2" fmla="*/ 268 w 696"/>
                <a:gd name="T3" fmla="*/ 256 h 672"/>
                <a:gd name="T4" fmla="*/ 268 w 696"/>
                <a:gd name="T5" fmla="*/ 89 h 672"/>
                <a:gd name="T6" fmla="*/ 427 w 696"/>
                <a:gd name="T7" fmla="*/ 89 h 672"/>
                <a:gd name="T8" fmla="*/ 427 w 696"/>
                <a:gd name="T9" fmla="*/ 256 h 672"/>
                <a:gd name="T10" fmla="*/ 603 w 696"/>
                <a:gd name="T11" fmla="*/ 256 h 672"/>
                <a:gd name="T12" fmla="*/ 603 w 696"/>
                <a:gd name="T13" fmla="*/ 415 h 672"/>
                <a:gd name="T14" fmla="*/ 427 w 696"/>
                <a:gd name="T15" fmla="*/ 415 h 672"/>
                <a:gd name="T16" fmla="*/ 427 w 696"/>
                <a:gd name="T17" fmla="*/ 582 h 672"/>
                <a:gd name="T18" fmla="*/ 268 w 696"/>
                <a:gd name="T19" fmla="*/ 582 h 672"/>
                <a:gd name="T20" fmla="*/ 268 w 696"/>
                <a:gd name="T21" fmla="*/ 415 h 672"/>
                <a:gd name="T22" fmla="*/ 92 w 696"/>
                <a:gd name="T23" fmla="*/ 415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6" h="672">
                  <a:moveTo>
                    <a:pt x="92" y="256"/>
                  </a:moveTo>
                  <a:lnTo>
                    <a:pt x="268" y="256"/>
                  </a:lnTo>
                  <a:lnTo>
                    <a:pt x="268" y="89"/>
                  </a:lnTo>
                  <a:lnTo>
                    <a:pt x="427" y="89"/>
                  </a:lnTo>
                  <a:lnTo>
                    <a:pt x="427" y="256"/>
                  </a:lnTo>
                  <a:lnTo>
                    <a:pt x="603" y="256"/>
                  </a:lnTo>
                  <a:lnTo>
                    <a:pt x="603" y="415"/>
                  </a:lnTo>
                  <a:lnTo>
                    <a:pt x="427" y="415"/>
                  </a:lnTo>
                  <a:lnTo>
                    <a:pt x="427" y="582"/>
                  </a:lnTo>
                  <a:lnTo>
                    <a:pt x="268" y="582"/>
                  </a:lnTo>
                  <a:lnTo>
                    <a:pt x="268" y="415"/>
                  </a:lnTo>
                  <a:lnTo>
                    <a:pt x="92" y="415"/>
                  </a:lnTo>
                  <a:close/>
                </a:path>
              </a:pathLst>
            </a:custGeom>
            <a:solidFill>
              <a:srgbClr val="969696"/>
            </a:solidFill>
            <a:ln w="12700">
              <a:noFill/>
              <a:bevel/>
              <a:headEnd/>
              <a:tailEnd/>
            </a:ln>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zh-CN" altLang="en-US" sz="1400">
                <a:solidFill>
                  <a:srgbClr val="FFFFFF"/>
                </a:solidFill>
                <a:latin typeface="微软雅黑" panose="020B0503020204020204" pitchFamily="34" charset="-122"/>
                <a:ea typeface="微软雅黑" panose="020B0503020204020204" pitchFamily="34" charset="-122"/>
                <a:cs typeface="+mn-ea"/>
                <a:sym typeface="+mn-lt"/>
              </a:endParaRPr>
            </a:p>
          </p:txBody>
        </p:sp>
        <p:grpSp>
          <p:nvGrpSpPr>
            <p:cNvPr id="6" name="组合 5">
              <a:extLst>
                <a:ext uri="{FF2B5EF4-FFF2-40B4-BE49-F238E27FC236}">
                  <a16:creationId xmlns:a16="http://schemas.microsoft.com/office/drawing/2014/main" xmlns="" id="{E568D026-475A-48CE-BE81-C913C79B7387}"/>
                </a:ext>
              </a:extLst>
            </p:cNvPr>
            <p:cNvGrpSpPr/>
            <p:nvPr/>
          </p:nvGrpSpPr>
          <p:grpSpPr>
            <a:xfrm rot="21188324">
              <a:off x="5937302" y="4369040"/>
              <a:ext cx="564976" cy="144418"/>
              <a:chOff x="6201860" y="4300798"/>
              <a:chExt cx="564976" cy="144418"/>
            </a:xfrm>
          </p:grpSpPr>
          <p:sp>
            <p:nvSpPr>
              <p:cNvPr id="4136" name="椭圆 2"/>
              <p:cNvSpPr>
                <a:spLocks noChangeArrowheads="1"/>
              </p:cNvSpPr>
              <p:nvPr/>
            </p:nvSpPr>
            <p:spPr bwMode="auto">
              <a:xfrm>
                <a:off x="6201860" y="4300798"/>
                <a:ext cx="142831" cy="144418"/>
              </a:xfrm>
              <a:prstGeom prst="ellipse">
                <a:avLst/>
              </a:prstGeom>
              <a:solidFill>
                <a:srgbClr val="FB7C38"/>
              </a:solidFill>
              <a:ln w="9525">
                <a:solidFill>
                  <a:srgbClr val="FB7C38"/>
                </a:solidFill>
                <a:round/>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37" name="椭圆 3"/>
              <p:cNvSpPr>
                <a:spLocks noChangeArrowheads="1"/>
              </p:cNvSpPr>
              <p:nvPr/>
            </p:nvSpPr>
            <p:spPr bwMode="auto">
              <a:xfrm>
                <a:off x="6417694" y="4300798"/>
                <a:ext cx="142831" cy="142831"/>
              </a:xfrm>
              <a:prstGeom prst="ellipse">
                <a:avLst/>
              </a:prstGeom>
              <a:solidFill>
                <a:srgbClr val="FB7C38"/>
              </a:solidFill>
              <a:ln w="9525">
                <a:solidFill>
                  <a:srgbClr val="FB7C38"/>
                </a:solidFill>
                <a:bevel/>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sp>
            <p:nvSpPr>
              <p:cNvPr id="4138" name="椭圆 4"/>
              <p:cNvSpPr>
                <a:spLocks noChangeArrowheads="1"/>
              </p:cNvSpPr>
              <p:nvPr/>
            </p:nvSpPr>
            <p:spPr bwMode="auto">
              <a:xfrm>
                <a:off x="6624005" y="4300798"/>
                <a:ext cx="142831" cy="144418"/>
              </a:xfrm>
              <a:prstGeom prst="ellipse">
                <a:avLst/>
              </a:prstGeom>
              <a:solidFill>
                <a:srgbClr val="FB7C38"/>
              </a:solidFill>
              <a:ln w="9525">
                <a:solidFill>
                  <a:srgbClr val="FB7C38"/>
                </a:solidFill>
                <a:bevel/>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endParaRPr lang="zh-CN" altLang="en-US" sz="1200">
                  <a:latin typeface="微软雅黑" panose="020B0503020204020204" pitchFamily="34" charset="-122"/>
                  <a:ea typeface="微软雅黑" panose="020B0503020204020204" pitchFamily="34" charset="-122"/>
                  <a:cs typeface="+mn-ea"/>
                  <a:sym typeface="+mn-lt"/>
                </a:endParaRPr>
              </a:p>
            </p:txBody>
          </p:sp>
        </p:grpSp>
        <p:sp>
          <p:nvSpPr>
            <p:cNvPr id="4139" name="椭圆 5"/>
            <p:cNvSpPr>
              <a:spLocks noChangeArrowheads="1"/>
            </p:cNvSpPr>
            <p:nvPr/>
          </p:nvSpPr>
          <p:spPr bwMode="auto">
            <a:xfrm>
              <a:off x="6692933" y="3938859"/>
              <a:ext cx="909357" cy="772873"/>
            </a:xfrm>
            <a:prstGeom prst="ellipse">
              <a:avLst/>
            </a:prstGeom>
            <a:solidFill>
              <a:srgbClr val="FEBAA5"/>
            </a:solidFill>
            <a:ln w="9525">
              <a:noFill/>
              <a:miter lim="800000"/>
              <a:headEnd/>
              <a:tailEnd/>
            </a:ln>
          </p:spPr>
          <p:txBody>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zh-CN" altLang="en-US" sz="1200" b="1" dirty="0">
                  <a:solidFill>
                    <a:schemeClr val="bg1"/>
                  </a:solidFill>
                  <a:latin typeface="微软雅黑" panose="020B0503020204020204" pitchFamily="34" charset="-122"/>
                  <a:ea typeface="微软雅黑" panose="020B0503020204020204" pitchFamily="34" charset="-122"/>
                  <a:cs typeface="+mn-ea"/>
                  <a:sym typeface="+mn-lt"/>
                </a:rPr>
                <a:t>省市区级</a:t>
              </a:r>
            </a:p>
          </p:txBody>
        </p:sp>
      </p:grpSp>
      <p:sp>
        <p:nvSpPr>
          <p:cNvPr id="36" name="文本框 3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C0504D"/>
                </a:solidFill>
                <a:latin typeface="微软雅黑" pitchFamily="34" charset="-122"/>
                <a:ea typeface="微软雅黑" pitchFamily="34" charset="-122"/>
              </a:rPr>
              <a:t>综合素质评价</a:t>
            </a:r>
            <a:endParaRPr lang="zh-CN" altLang="en-US" sz="2700" b="1" dirty="0">
              <a:solidFill>
                <a:srgbClr val="C0504D"/>
              </a:solidFill>
              <a:latin typeface="微软雅黑" pitchFamily="34" charset="-122"/>
              <a:ea typeface="微软雅黑" pitchFamily="34" charset="-122"/>
            </a:endParaRPr>
          </a:p>
        </p:txBody>
      </p:sp>
    </p:spTree>
    <p:extLst>
      <p:ext uri="{BB962C8B-B14F-4D97-AF65-F5344CB8AC3E}">
        <p14:creationId xmlns:p14="http://schemas.microsoft.com/office/powerpoint/2010/main" val="28231394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KSO_Shape"/>
          <p:cNvSpPr/>
          <p:nvPr/>
        </p:nvSpPr>
        <p:spPr>
          <a:xfrm>
            <a:off x="1898540" y="1545636"/>
            <a:ext cx="1439287" cy="467447"/>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72" name="KSO_Shape"/>
          <p:cNvSpPr/>
          <p:nvPr/>
        </p:nvSpPr>
        <p:spPr>
          <a:xfrm>
            <a:off x="3383869" y="1545636"/>
            <a:ext cx="3438905" cy="46744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73" name="文本框 72"/>
          <p:cNvSpPr txBox="1"/>
          <p:nvPr/>
        </p:nvSpPr>
        <p:spPr>
          <a:xfrm>
            <a:off x="2158633" y="1575377"/>
            <a:ext cx="904294" cy="678455"/>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统一高考</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a:t>
            </a:r>
          </a:p>
        </p:txBody>
      </p:sp>
      <p:sp>
        <p:nvSpPr>
          <p:cNvPr id="74" name="文本框 73"/>
          <p:cNvSpPr txBox="1"/>
          <p:nvPr/>
        </p:nvSpPr>
        <p:spPr>
          <a:xfrm>
            <a:off x="3494396" y="1576017"/>
            <a:ext cx="3328377" cy="450573"/>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学业水平考试</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科，普通高中学业水平考试等级性考试成绩</a:t>
            </a:r>
          </a:p>
        </p:txBody>
      </p:sp>
      <p:sp>
        <p:nvSpPr>
          <p:cNvPr id="75" name="KSO_Shape"/>
          <p:cNvSpPr/>
          <p:nvPr/>
        </p:nvSpPr>
        <p:spPr>
          <a:xfrm>
            <a:off x="1898540" y="2044412"/>
            <a:ext cx="443327"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76" name="文本框 75"/>
          <p:cNvSpPr txBox="1"/>
          <p:nvPr/>
        </p:nvSpPr>
        <p:spPr>
          <a:xfrm>
            <a:off x="1856286" y="2229519"/>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语文</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77" name="KSO_Shape"/>
          <p:cNvSpPr/>
          <p:nvPr/>
        </p:nvSpPr>
        <p:spPr>
          <a:xfrm>
            <a:off x="2364773" y="2044412"/>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78" name="文本框 77"/>
          <p:cNvSpPr txBox="1"/>
          <p:nvPr/>
        </p:nvSpPr>
        <p:spPr>
          <a:xfrm>
            <a:off x="2341236" y="2229519"/>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数学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79" name="KSO_Shape"/>
          <p:cNvSpPr/>
          <p:nvPr/>
        </p:nvSpPr>
        <p:spPr>
          <a:xfrm>
            <a:off x="2860976" y="2044412"/>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80" name="文本框 79"/>
          <p:cNvSpPr txBox="1"/>
          <p:nvPr/>
        </p:nvSpPr>
        <p:spPr>
          <a:xfrm>
            <a:off x="2837439" y="2229518"/>
            <a:ext cx="527836" cy="613566"/>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外语</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algn="ctr"/>
            <a:endParaRPr lang="en-US" altLang="zh-CN" sz="423" dirty="0">
              <a:solidFill>
                <a:schemeClr val="bg1"/>
              </a:solidFill>
              <a:latin typeface="微软雅黑" panose="020B0503020204020204" pitchFamily="34" charset="-122"/>
              <a:ea typeface="微软雅黑" panose="020B0503020204020204" pitchFamily="34" charset="-122"/>
            </a:endParaRPr>
          </a:p>
        </p:txBody>
      </p:sp>
      <p:sp>
        <p:nvSpPr>
          <p:cNvPr id="81" name="KSO_Shape"/>
          <p:cNvSpPr/>
          <p:nvPr/>
        </p:nvSpPr>
        <p:spPr>
          <a:xfrm>
            <a:off x="3375976" y="2044412"/>
            <a:ext cx="443327"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82" name="文本框 81"/>
          <p:cNvSpPr txBox="1"/>
          <p:nvPr/>
        </p:nvSpPr>
        <p:spPr>
          <a:xfrm>
            <a:off x="3333721" y="2229518"/>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物理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83" name="KSO_Shape"/>
          <p:cNvSpPr/>
          <p:nvPr/>
        </p:nvSpPr>
        <p:spPr>
          <a:xfrm>
            <a:off x="3853461" y="2044412"/>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84" name="文本框 83"/>
          <p:cNvSpPr txBox="1"/>
          <p:nvPr/>
        </p:nvSpPr>
        <p:spPr>
          <a:xfrm>
            <a:off x="3829635" y="2040697"/>
            <a:ext cx="527836" cy="939360"/>
          </a:xfrm>
          <a:prstGeom prst="rect">
            <a:avLst/>
          </a:prstGeom>
          <a:noFill/>
        </p:spPr>
        <p:txBody>
          <a:bodyPr wrap="square" rtlCol="0">
            <a:spAutoFit/>
          </a:bodyPr>
          <a:lstStyle/>
          <a:p>
            <a:pPr algn="ctr"/>
            <a:endParaRPr lang="en-US" altLang="zh-CN" sz="1270" dirty="0">
              <a:solidFill>
                <a:schemeClr val="bg1"/>
              </a:solidFill>
              <a:latin typeface="微软雅黑" panose="020B0503020204020204" pitchFamily="34" charset="-122"/>
              <a:ea typeface="微软雅黑" panose="020B0503020204020204" pitchFamily="34" charset="-122"/>
            </a:endParaRPr>
          </a:p>
          <a:p>
            <a:pPr algn="ctr"/>
            <a:r>
              <a:rPr lang="zh-CN" altLang="en-US" sz="1270" dirty="0">
                <a:solidFill>
                  <a:schemeClr val="bg1"/>
                </a:solidFill>
                <a:latin typeface="微软雅黑" panose="020B0503020204020204" pitchFamily="34" charset="-122"/>
                <a:ea typeface="微软雅黑" panose="020B0503020204020204" pitchFamily="34" charset="-122"/>
              </a:rPr>
              <a:t>化学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85" name="KSO_Shape"/>
          <p:cNvSpPr/>
          <p:nvPr/>
        </p:nvSpPr>
        <p:spPr>
          <a:xfrm>
            <a:off x="4349664" y="2044412"/>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86" name="文本框 85"/>
          <p:cNvSpPr txBox="1"/>
          <p:nvPr/>
        </p:nvSpPr>
        <p:spPr>
          <a:xfrm>
            <a:off x="4320525" y="2233452"/>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生物</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87" name="KSO_Shape"/>
          <p:cNvSpPr/>
          <p:nvPr/>
        </p:nvSpPr>
        <p:spPr>
          <a:xfrm>
            <a:off x="4847244" y="2042822"/>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88" name="文本框 87"/>
          <p:cNvSpPr txBox="1"/>
          <p:nvPr/>
        </p:nvSpPr>
        <p:spPr>
          <a:xfrm>
            <a:off x="4823706" y="2227929"/>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历史</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89" name="KSO_Shape"/>
          <p:cNvSpPr/>
          <p:nvPr/>
        </p:nvSpPr>
        <p:spPr>
          <a:xfrm>
            <a:off x="5350562" y="2042822"/>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90" name="文本框 89"/>
          <p:cNvSpPr txBox="1"/>
          <p:nvPr/>
        </p:nvSpPr>
        <p:spPr>
          <a:xfrm>
            <a:off x="5327025" y="2227929"/>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地理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91" name="矩形 90"/>
          <p:cNvSpPr/>
          <p:nvPr/>
        </p:nvSpPr>
        <p:spPr>
          <a:xfrm>
            <a:off x="4466172" y="3320194"/>
            <a:ext cx="1201366" cy="16112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47" dirty="0">
                <a:solidFill>
                  <a:schemeClr val="bg1"/>
                </a:solidFill>
                <a:latin typeface="等线" panose="02010600030101010101" pitchFamily="2" charset="-122"/>
                <a:ea typeface="等线" panose="02010600030101010101" pitchFamily="2" charset="-122"/>
              </a:rPr>
              <a:t>7</a:t>
            </a:r>
            <a:r>
              <a:rPr lang="zh-CN" altLang="en-US" sz="847" dirty="0">
                <a:solidFill>
                  <a:schemeClr val="bg1"/>
                </a:solidFill>
                <a:latin typeface="等线" panose="02010600030101010101" pitchFamily="2" charset="-122"/>
                <a:ea typeface="等线" panose="02010600030101010101" pitchFamily="2" charset="-122"/>
              </a:rPr>
              <a:t>选</a:t>
            </a:r>
            <a:r>
              <a:rPr lang="en-US" altLang="zh-CN" sz="847" dirty="0">
                <a:solidFill>
                  <a:schemeClr val="bg1"/>
                </a:solidFill>
                <a:latin typeface="等线" panose="02010600030101010101" pitchFamily="2" charset="-122"/>
                <a:ea typeface="等线" panose="02010600030101010101" pitchFamily="2" charset="-122"/>
              </a:rPr>
              <a:t>3</a:t>
            </a:r>
            <a:endParaRPr lang="zh-CN" altLang="en-US" sz="847" dirty="0">
              <a:solidFill>
                <a:schemeClr val="bg1"/>
              </a:solidFill>
              <a:latin typeface="等线" panose="02010600030101010101" pitchFamily="2" charset="-122"/>
              <a:ea typeface="等线" panose="02010600030101010101" pitchFamily="2" charset="-122"/>
            </a:endParaRPr>
          </a:p>
        </p:txBody>
      </p:sp>
      <p:sp>
        <p:nvSpPr>
          <p:cNvPr id="92" name="右中括号 91"/>
          <p:cNvSpPr/>
          <p:nvPr/>
        </p:nvSpPr>
        <p:spPr>
          <a:xfrm rot="5400000">
            <a:off x="5055191" y="1620587"/>
            <a:ext cx="105984" cy="3201772"/>
          </a:xfrm>
          <a:prstGeom prst="rightBracket">
            <a:avLst/>
          </a:prstGeom>
          <a:ln>
            <a:solidFill>
              <a:srgbClr val="D43C2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53"/>
          </a:p>
        </p:txBody>
      </p:sp>
      <p:sp>
        <p:nvSpPr>
          <p:cNvPr id="93" name="KSO_Shape"/>
          <p:cNvSpPr/>
          <p:nvPr/>
        </p:nvSpPr>
        <p:spPr>
          <a:xfrm>
            <a:off x="5845951" y="2042822"/>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94" name="文本框 93"/>
          <p:cNvSpPr txBox="1"/>
          <p:nvPr/>
        </p:nvSpPr>
        <p:spPr>
          <a:xfrm>
            <a:off x="5813055" y="2097641"/>
            <a:ext cx="527836" cy="874085"/>
          </a:xfrm>
          <a:prstGeom prst="rect">
            <a:avLst/>
          </a:prstGeom>
          <a:noFill/>
        </p:spPr>
        <p:txBody>
          <a:bodyPr wrap="square" rtlCol="0">
            <a:spAutoFit/>
          </a:bodyPr>
          <a:lstStyle/>
          <a:p>
            <a:pPr lvl="0" algn="ctr"/>
            <a:r>
              <a:rPr lang="zh-CN" altLang="en-US" sz="1058" dirty="0">
                <a:solidFill>
                  <a:prstClr val="white"/>
                </a:solidFill>
                <a:latin typeface="微软雅黑" panose="020B0503020204020204" pitchFamily="34" charset="-122"/>
                <a:ea typeface="微软雅黑" panose="020B0503020204020204" pitchFamily="34" charset="-122"/>
              </a:rPr>
              <a:t>思想</a:t>
            </a:r>
            <a:endParaRPr lang="en-US" altLang="zh-CN" sz="1058" dirty="0">
              <a:solidFill>
                <a:prstClr val="white"/>
              </a:solidFill>
              <a:latin typeface="微软雅黑" panose="020B0503020204020204" pitchFamily="34" charset="-122"/>
              <a:ea typeface="微软雅黑" panose="020B0503020204020204" pitchFamily="34" charset="-122"/>
            </a:endParaRPr>
          </a:p>
          <a:p>
            <a:pPr lvl="0" algn="ctr"/>
            <a:r>
              <a:rPr lang="zh-CN" altLang="en-US" sz="1058" dirty="0">
                <a:solidFill>
                  <a:prstClr val="white"/>
                </a:solidFill>
                <a:latin typeface="微软雅黑" panose="020B0503020204020204" pitchFamily="34" charset="-122"/>
                <a:ea typeface="微软雅黑" panose="020B0503020204020204" pitchFamily="34" charset="-122"/>
              </a:rPr>
              <a:t>品德</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100" name="KSO_Shape"/>
          <p:cNvSpPr/>
          <p:nvPr/>
        </p:nvSpPr>
        <p:spPr>
          <a:xfrm>
            <a:off x="6354701" y="2043275"/>
            <a:ext cx="443327"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101" name="文本框 100"/>
          <p:cNvSpPr txBox="1"/>
          <p:nvPr/>
        </p:nvSpPr>
        <p:spPr>
          <a:xfrm>
            <a:off x="6312447" y="2228381"/>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技术</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100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118" name="标题 1"/>
          <p:cNvSpPr txBox="1">
            <a:spLocks/>
          </p:cNvSpPr>
          <p:nvPr/>
        </p:nvSpPr>
        <p:spPr>
          <a:xfrm>
            <a:off x="2195736" y="843558"/>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浙江高考科目</a:t>
            </a:r>
            <a:r>
              <a:rPr lang="en-US" altLang="zh-CN" sz="1976" dirty="0">
                <a:latin typeface="微软雅黑" panose="020B0503020204020204" pitchFamily="34" charset="-122"/>
                <a:ea typeface="微软雅黑" panose="020B0503020204020204" pitchFamily="34" charset="-122"/>
              </a:rPr>
              <a:t>7</a:t>
            </a:r>
            <a:r>
              <a:rPr lang="zh-CN" altLang="en-US" sz="1976" dirty="0">
                <a:latin typeface="微软雅黑" panose="020B0503020204020204" pitchFamily="34" charset="-122"/>
                <a:ea typeface="微软雅黑" panose="020B0503020204020204" pitchFamily="34" charset="-122"/>
              </a:rPr>
              <a:t>选</a:t>
            </a:r>
            <a:r>
              <a:rPr lang="en-US" altLang="zh-CN" sz="1976" dirty="0">
                <a:latin typeface="微软雅黑" panose="020B0503020204020204" pitchFamily="34" charset="-122"/>
                <a:ea typeface="微软雅黑" panose="020B0503020204020204" pitchFamily="34" charset="-122"/>
              </a:rPr>
              <a:t>3</a:t>
            </a:r>
          </a:p>
        </p:txBody>
      </p:sp>
      <p:sp>
        <p:nvSpPr>
          <p:cNvPr id="119" name="标题 1"/>
          <p:cNvSpPr txBox="1">
            <a:spLocks/>
          </p:cNvSpPr>
          <p:nvPr/>
        </p:nvSpPr>
        <p:spPr>
          <a:xfrm>
            <a:off x="2311178" y="1207621"/>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058" dirty="0">
                <a:latin typeface="微软雅黑" panose="020B0503020204020204" pitchFamily="34" charset="-122"/>
                <a:ea typeface="微软雅黑" panose="020B0503020204020204" pitchFamily="34" charset="-122"/>
              </a:rPr>
              <a:t>总分满分</a:t>
            </a:r>
            <a:r>
              <a:rPr lang="en-US" altLang="zh-CN" sz="1058" dirty="0">
                <a:latin typeface="微软雅黑" panose="020B0503020204020204" pitchFamily="34" charset="-122"/>
                <a:ea typeface="微软雅黑" panose="020B0503020204020204" pitchFamily="34" charset="-122"/>
              </a:rPr>
              <a:t>750</a:t>
            </a:r>
            <a:r>
              <a:rPr lang="zh-CN" altLang="en-US" sz="1058" dirty="0">
                <a:latin typeface="微软雅黑" panose="020B0503020204020204" pitchFamily="34" charset="-122"/>
                <a:ea typeface="微软雅黑" panose="020B0503020204020204" pitchFamily="34" charset="-122"/>
              </a:rPr>
              <a:t>分（不含加减分）</a:t>
            </a:r>
          </a:p>
        </p:txBody>
      </p:sp>
      <p:sp>
        <p:nvSpPr>
          <p:cNvPr id="2" name="矩形 1"/>
          <p:cNvSpPr/>
          <p:nvPr/>
        </p:nvSpPr>
        <p:spPr>
          <a:xfrm>
            <a:off x="1514500" y="3582642"/>
            <a:ext cx="5868230" cy="1027204"/>
          </a:xfrm>
          <a:prstGeom prst="rect">
            <a:avLst/>
          </a:prstGeom>
        </p:spPr>
        <p:txBody>
          <a:bodyPr wrap="square">
            <a:spAutoFit/>
          </a:bodyPr>
          <a:lstStyle/>
          <a:p>
            <a:pPr indent="200025" algn="just">
              <a:lnSpc>
                <a:spcPct val="150000"/>
              </a:lnSpc>
            </a:pPr>
            <a:r>
              <a:rPr lang="en-US" altLang="zh-CN" sz="1350" kern="100" dirty="0">
                <a:solidFill>
                  <a:schemeClr val="bg1"/>
                </a:solidFill>
                <a:latin typeface="Calibri" panose="020F0502020204030204" pitchFamily="34" charset="0"/>
                <a:cs typeface="Times New Roman" panose="02020603050405020304" pitchFamily="18" charset="0"/>
              </a:rPr>
              <a:t>6</a:t>
            </a:r>
            <a:r>
              <a:rPr lang="zh-CN" altLang="zh-CN" sz="1350" kern="100" dirty="0">
                <a:solidFill>
                  <a:schemeClr val="bg1"/>
                </a:solidFill>
                <a:latin typeface="Calibri" panose="020F0502020204030204" pitchFamily="34" charset="0"/>
                <a:cs typeface="Times New Roman" panose="02020603050405020304" pitchFamily="18" charset="0"/>
              </a:rPr>
              <a:t>月统一高考只考数学、语文、外语</a:t>
            </a:r>
            <a:r>
              <a:rPr lang="zh-CN" altLang="en-US" sz="1350" kern="100" dirty="0">
                <a:solidFill>
                  <a:schemeClr val="bg1"/>
                </a:solidFill>
                <a:latin typeface="Calibri" panose="020F0502020204030204" pitchFamily="34" charset="0"/>
                <a:cs typeface="Times New Roman" panose="02020603050405020304" pitchFamily="18" charset="0"/>
              </a:rPr>
              <a:t>，</a:t>
            </a:r>
            <a:r>
              <a:rPr lang="zh-CN" altLang="zh-CN" sz="1350" kern="100" dirty="0">
                <a:solidFill>
                  <a:schemeClr val="bg1"/>
                </a:solidFill>
                <a:latin typeface="Calibri" panose="020F0502020204030204" pitchFamily="34" charset="0"/>
                <a:cs typeface="Times New Roman" panose="02020603050405020304" pitchFamily="18" charset="0"/>
              </a:rPr>
              <a:t>外语每年</a:t>
            </a:r>
            <a:r>
              <a:rPr lang="en-US" altLang="zh-CN" sz="1350" kern="100" dirty="0">
                <a:solidFill>
                  <a:schemeClr val="bg1"/>
                </a:solidFill>
                <a:latin typeface="Calibri" panose="020F0502020204030204" pitchFamily="34" charset="0"/>
                <a:cs typeface="Times New Roman" panose="02020603050405020304" pitchFamily="18" charset="0"/>
              </a:rPr>
              <a:t>2</a:t>
            </a:r>
            <a:r>
              <a:rPr lang="zh-CN" altLang="zh-CN" sz="1350" kern="100" dirty="0">
                <a:solidFill>
                  <a:schemeClr val="bg1"/>
                </a:solidFill>
                <a:latin typeface="Calibri" panose="020F0502020204030204" pitchFamily="34" charset="0"/>
                <a:cs typeface="Times New Roman" panose="02020603050405020304" pitchFamily="18" charset="0"/>
              </a:rPr>
              <a:t>次，</a:t>
            </a:r>
            <a:r>
              <a:rPr lang="en-US" altLang="zh-CN" sz="1350" kern="100" dirty="0">
                <a:solidFill>
                  <a:schemeClr val="bg1"/>
                </a:solidFill>
                <a:latin typeface="Calibri" panose="020F0502020204030204" pitchFamily="34" charset="0"/>
                <a:cs typeface="Times New Roman" panose="02020603050405020304" pitchFamily="18" charset="0"/>
              </a:rPr>
              <a:t>6</a:t>
            </a:r>
            <a:r>
              <a:rPr lang="zh-CN" altLang="zh-CN" sz="1350" kern="100" dirty="0">
                <a:solidFill>
                  <a:schemeClr val="bg1"/>
                </a:solidFill>
                <a:latin typeface="Calibri" panose="020F0502020204030204" pitchFamily="34" charset="0"/>
                <a:cs typeface="Times New Roman" panose="02020603050405020304" pitchFamily="18" charset="0"/>
              </a:rPr>
              <a:t>月（对象限于当年高考考生）和</a:t>
            </a:r>
            <a:r>
              <a:rPr lang="en-US" altLang="zh-CN" sz="1350" kern="100" dirty="0">
                <a:solidFill>
                  <a:schemeClr val="bg1"/>
                </a:solidFill>
                <a:latin typeface="Calibri" panose="020F0502020204030204" pitchFamily="34" charset="0"/>
                <a:cs typeface="Times New Roman" panose="02020603050405020304" pitchFamily="18" charset="0"/>
              </a:rPr>
              <a:t>10</a:t>
            </a:r>
            <a:r>
              <a:rPr lang="zh-CN" altLang="zh-CN" sz="1350" kern="100" dirty="0">
                <a:solidFill>
                  <a:schemeClr val="bg1"/>
                </a:solidFill>
                <a:latin typeface="Calibri" panose="020F0502020204030204" pitchFamily="34" charset="0"/>
                <a:cs typeface="Times New Roman" panose="02020603050405020304" pitchFamily="18" charset="0"/>
              </a:rPr>
              <a:t>月，取分高者计入高考总分，语文、数学只能考</a:t>
            </a:r>
            <a:r>
              <a:rPr lang="en-US" altLang="zh-CN" sz="1350" kern="100" dirty="0">
                <a:solidFill>
                  <a:schemeClr val="bg1"/>
                </a:solidFill>
                <a:latin typeface="Calibri" panose="020F0502020204030204" pitchFamily="34" charset="0"/>
                <a:cs typeface="Times New Roman" panose="02020603050405020304" pitchFamily="18" charset="0"/>
              </a:rPr>
              <a:t>1</a:t>
            </a:r>
            <a:r>
              <a:rPr lang="zh-CN" altLang="zh-CN" sz="1350" kern="100" dirty="0">
                <a:solidFill>
                  <a:schemeClr val="bg1"/>
                </a:solidFill>
                <a:latin typeface="Calibri" panose="020F0502020204030204" pitchFamily="34" charset="0"/>
                <a:cs typeface="Times New Roman" panose="02020603050405020304" pitchFamily="18" charset="0"/>
              </a:rPr>
              <a:t>次</a:t>
            </a:r>
            <a:r>
              <a:rPr lang="zh-CN" altLang="en-US" sz="1350" kern="100" dirty="0">
                <a:solidFill>
                  <a:schemeClr val="bg1"/>
                </a:solidFill>
                <a:latin typeface="Calibri" panose="020F0502020204030204" pitchFamily="34" charset="0"/>
                <a:cs typeface="Times New Roman" panose="02020603050405020304" pitchFamily="18" charset="0"/>
              </a:rPr>
              <a:t>；</a:t>
            </a:r>
            <a:r>
              <a:rPr lang="zh-CN" altLang="zh-CN" sz="1350" kern="100" dirty="0">
                <a:solidFill>
                  <a:schemeClr val="bg1"/>
                </a:solidFill>
                <a:latin typeface="Calibri" panose="020F0502020204030204" pitchFamily="34" charset="0"/>
                <a:cs typeface="Times New Roman" panose="02020603050405020304" pitchFamily="18" charset="0"/>
              </a:rPr>
              <a:t>选考科目每</a:t>
            </a:r>
            <a:r>
              <a:rPr lang="zh-CN" altLang="zh-CN" sz="1350" kern="100" dirty="0">
                <a:solidFill>
                  <a:schemeClr val="bg1"/>
                </a:solidFill>
                <a:latin typeface="Calibri" panose="020F0502020204030204" pitchFamily="34" charset="0"/>
                <a:ea typeface="Batang" panose="02030600000101010101" pitchFamily="18" charset="-127"/>
                <a:cs typeface="Batang" panose="02030600000101010101" pitchFamily="18" charset="-127"/>
              </a:rPr>
              <a:t>年</a:t>
            </a:r>
            <a:r>
              <a:rPr lang="en-US" altLang="zh-CN" sz="1350" kern="100" dirty="0">
                <a:solidFill>
                  <a:schemeClr val="bg1"/>
                </a:solidFill>
                <a:latin typeface="宋体" panose="02010600030101010101" pitchFamily="2" charset="-122"/>
                <a:cs typeface="Times New Roman" panose="02020603050405020304" pitchFamily="18" charset="0"/>
              </a:rPr>
              <a:t>2</a:t>
            </a:r>
            <a:r>
              <a:rPr lang="zh-CN" altLang="zh-CN" sz="1350" kern="100" dirty="0">
                <a:solidFill>
                  <a:schemeClr val="bg1"/>
                </a:solidFill>
                <a:latin typeface="Calibri" panose="020F0502020204030204" pitchFamily="34" charset="0"/>
                <a:cs typeface="Times New Roman" panose="02020603050405020304" pitchFamily="18" charset="0"/>
              </a:rPr>
              <a:t>次</a:t>
            </a:r>
            <a:r>
              <a:rPr lang="en-US" altLang="zh-CN" sz="1350" kern="100" dirty="0">
                <a:solidFill>
                  <a:schemeClr val="bg1"/>
                </a:solidFill>
                <a:latin typeface="Calibri" panose="020F0502020204030204" pitchFamily="34" charset="0"/>
                <a:cs typeface="Times New Roman" panose="02020603050405020304" pitchFamily="18" charset="0"/>
              </a:rPr>
              <a:t>4</a:t>
            </a:r>
            <a:r>
              <a:rPr lang="zh-CN" altLang="zh-CN" sz="1350" kern="100" dirty="0">
                <a:solidFill>
                  <a:schemeClr val="bg1"/>
                </a:solidFill>
                <a:latin typeface="Calibri" panose="020F0502020204030204" pitchFamily="34" charset="0"/>
                <a:cs typeface="Times New Roman" panose="02020603050405020304" pitchFamily="18" charset="0"/>
              </a:rPr>
              <a:t>月和</a:t>
            </a:r>
            <a:r>
              <a:rPr lang="en-US" altLang="zh-CN" sz="1350" kern="100" dirty="0">
                <a:solidFill>
                  <a:schemeClr val="bg1"/>
                </a:solidFill>
                <a:latin typeface="Calibri" panose="020F0502020204030204" pitchFamily="34" charset="0"/>
                <a:cs typeface="Times New Roman" panose="02020603050405020304" pitchFamily="18" charset="0"/>
              </a:rPr>
              <a:t>10</a:t>
            </a:r>
            <a:r>
              <a:rPr lang="zh-CN" altLang="zh-CN" sz="1350" kern="100" dirty="0">
                <a:solidFill>
                  <a:schemeClr val="bg1"/>
                </a:solidFill>
                <a:latin typeface="Calibri" panose="020F0502020204030204" pitchFamily="34" charset="0"/>
                <a:cs typeface="Times New Roman" panose="02020603050405020304" pitchFamily="18" charset="0"/>
              </a:rPr>
              <a:t>月； </a:t>
            </a:r>
          </a:p>
        </p:txBody>
      </p:sp>
      <p:sp>
        <p:nvSpPr>
          <p:cNvPr id="32" name="文本框 31">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浙江</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2783539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48013" y="2139702"/>
            <a:ext cx="6647974" cy="646331"/>
          </a:xfrm>
          <a:prstGeom prst="rect">
            <a:avLst/>
          </a:prstGeom>
        </p:spPr>
        <p:txBody>
          <a:bodyPr wrap="none">
            <a:spAutoFit/>
          </a:bodyPr>
          <a:lstStyle/>
          <a:p>
            <a:pPr algn="ctr"/>
            <a:r>
              <a:rPr lang="zh-CN" altLang="en-US" sz="3600" b="1" dirty="0" smtClean="0">
                <a:solidFill>
                  <a:srgbClr val="C0504D"/>
                </a:solidFill>
                <a:latin typeface="微软雅黑" pitchFamily="34" charset="-122"/>
                <a:ea typeface="微软雅黑" pitchFamily="34" charset="-122"/>
              </a:rPr>
              <a:t>区、校两级</a:t>
            </a:r>
            <a:r>
              <a:rPr lang="zh-CN" altLang="en-US" sz="3600" b="1" dirty="0" smtClean="0">
                <a:solidFill>
                  <a:schemeClr val="bg2"/>
                </a:solidFill>
                <a:latin typeface="微软雅黑" pitchFamily="34" charset="-122"/>
                <a:ea typeface="微软雅黑" pitchFamily="34" charset="-122"/>
              </a:rPr>
              <a:t>新高考综合解决方案</a:t>
            </a:r>
            <a:endParaRPr lang="en-US" altLang="zh-CN" sz="3600" b="1" dirty="0">
              <a:solidFill>
                <a:schemeClr val="bg2"/>
              </a:solidFill>
              <a:latin typeface="微软雅黑" pitchFamily="34" charset="-122"/>
              <a:ea typeface="微软雅黑" pitchFamily="34" charset="-122"/>
            </a:endParaRPr>
          </a:p>
        </p:txBody>
      </p:sp>
    </p:spTree>
    <p:extLst>
      <p:ext uri="{BB962C8B-B14F-4D97-AF65-F5344CB8AC3E}">
        <p14:creationId xmlns:p14="http://schemas.microsoft.com/office/powerpoint/2010/main" val="459046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4294967295"/>
          </p:nvPr>
        </p:nvSpPr>
        <p:spPr>
          <a:xfrm>
            <a:off x="628650" y="4739893"/>
            <a:ext cx="2057400" cy="270430"/>
          </a:xfrm>
          <a:prstGeom prst="rect">
            <a:avLst/>
          </a:prstGeom>
        </p:spPr>
        <p:txBody>
          <a:bodyPr/>
          <a:lstStyle/>
          <a:p>
            <a:fld id="{FADCC8E6-10D8-454C-9340-21222072EA7C}" type="datetime1">
              <a:rPr lang="zh-CN" altLang="en-US" smtClean="0"/>
              <a:t>2017/9/18</a:t>
            </a:fld>
            <a:endParaRPr lang="zh-CN" altLang="en-US"/>
          </a:p>
        </p:txBody>
      </p:sp>
      <p:sp>
        <p:nvSpPr>
          <p:cNvPr id="3" name="灯片编号占位符 2"/>
          <p:cNvSpPr>
            <a:spLocks noGrp="1"/>
          </p:cNvSpPr>
          <p:nvPr>
            <p:ph type="sldNum" sz="quarter" idx="4294967295"/>
          </p:nvPr>
        </p:nvSpPr>
        <p:spPr>
          <a:xfrm>
            <a:off x="6857522" y="4163461"/>
            <a:ext cx="2057400" cy="1228110"/>
          </a:xfrm>
          <a:prstGeom prst="rect">
            <a:avLst/>
          </a:prstGeom>
        </p:spPr>
        <p:txBody>
          <a:bodyPr/>
          <a:lstStyle/>
          <a:p>
            <a:fld id="{DC947046-6B84-4C37-8F8B-11742CDB85ED}" type="slidenum">
              <a:rPr lang="zh-CN" altLang="en-US" smtClean="0"/>
              <a:pPr/>
              <a:t>71</a:t>
            </a:fld>
            <a:endParaRPr lang="zh-CN" altLang="en-US"/>
          </a:p>
        </p:txBody>
      </p:sp>
      <p:sp>
        <p:nvSpPr>
          <p:cNvPr id="4" name="文本框 3"/>
          <p:cNvSpPr txBox="1"/>
          <p:nvPr/>
        </p:nvSpPr>
        <p:spPr>
          <a:xfrm>
            <a:off x="890659" y="2322591"/>
            <a:ext cx="1159386" cy="526619"/>
          </a:xfrm>
          <a:prstGeom prst="rect">
            <a:avLst/>
          </a:prstGeom>
          <a:noFill/>
        </p:spPr>
        <p:txBody>
          <a:bodyPr wrap="square" rtlCol="0">
            <a:spAutoFit/>
          </a:bodyPr>
          <a:lstStyle/>
          <a:p>
            <a:pPr algn="ctr"/>
            <a:r>
              <a:rPr lang="zh-CN" altLang="en-US" sz="2822" dirty="0">
                <a:solidFill>
                  <a:schemeClr val="bg1"/>
                </a:solidFill>
                <a:latin typeface="微软雅黑" panose="020B0503020204020204" pitchFamily="34" charset="-122"/>
                <a:ea typeface="微软雅黑" panose="020B0503020204020204" pitchFamily="34" charset="-122"/>
              </a:rPr>
              <a:t>汇总</a:t>
            </a:r>
          </a:p>
        </p:txBody>
      </p:sp>
      <p:sp>
        <p:nvSpPr>
          <p:cNvPr id="5" name="文本框 4"/>
          <p:cNvSpPr txBox="1"/>
          <p:nvPr/>
        </p:nvSpPr>
        <p:spPr>
          <a:xfrm>
            <a:off x="2918001" y="2322591"/>
            <a:ext cx="1159386" cy="526619"/>
          </a:xfrm>
          <a:prstGeom prst="rect">
            <a:avLst/>
          </a:prstGeom>
          <a:noFill/>
        </p:spPr>
        <p:txBody>
          <a:bodyPr wrap="square" rtlCol="0">
            <a:spAutoFit/>
          </a:bodyPr>
          <a:lstStyle/>
          <a:p>
            <a:pPr algn="ctr"/>
            <a:r>
              <a:rPr lang="zh-CN" altLang="en-US" sz="2822" dirty="0">
                <a:solidFill>
                  <a:schemeClr val="bg1"/>
                </a:solidFill>
                <a:latin typeface="微软雅黑" panose="020B0503020204020204" pitchFamily="34" charset="-122"/>
                <a:ea typeface="微软雅黑" panose="020B0503020204020204" pitchFamily="34" charset="-122"/>
              </a:rPr>
              <a:t>分析</a:t>
            </a:r>
          </a:p>
        </p:txBody>
      </p:sp>
      <p:sp>
        <p:nvSpPr>
          <p:cNvPr id="6" name="文本框 5"/>
          <p:cNvSpPr txBox="1"/>
          <p:nvPr/>
        </p:nvSpPr>
        <p:spPr>
          <a:xfrm>
            <a:off x="4945342" y="2322591"/>
            <a:ext cx="1159386" cy="526619"/>
          </a:xfrm>
          <a:prstGeom prst="rect">
            <a:avLst/>
          </a:prstGeom>
          <a:noFill/>
        </p:spPr>
        <p:txBody>
          <a:bodyPr wrap="square" rtlCol="0">
            <a:spAutoFit/>
          </a:bodyPr>
          <a:lstStyle/>
          <a:p>
            <a:pPr algn="ctr"/>
            <a:r>
              <a:rPr lang="zh-CN" altLang="en-US" sz="2822" dirty="0">
                <a:solidFill>
                  <a:schemeClr val="bg1"/>
                </a:solidFill>
                <a:latin typeface="微软雅黑" panose="020B0503020204020204" pitchFamily="34" charset="-122"/>
                <a:ea typeface="微软雅黑" panose="020B0503020204020204" pitchFamily="34" charset="-122"/>
              </a:rPr>
              <a:t>指导</a:t>
            </a:r>
          </a:p>
        </p:txBody>
      </p:sp>
      <p:sp>
        <p:nvSpPr>
          <p:cNvPr id="7" name="文本框 6"/>
          <p:cNvSpPr txBox="1"/>
          <p:nvPr/>
        </p:nvSpPr>
        <p:spPr>
          <a:xfrm>
            <a:off x="6972684" y="2322591"/>
            <a:ext cx="1159386" cy="526619"/>
          </a:xfrm>
          <a:prstGeom prst="rect">
            <a:avLst/>
          </a:prstGeom>
          <a:noFill/>
        </p:spPr>
        <p:txBody>
          <a:bodyPr wrap="square" rtlCol="0">
            <a:spAutoFit/>
          </a:bodyPr>
          <a:lstStyle/>
          <a:p>
            <a:pPr algn="ctr"/>
            <a:r>
              <a:rPr lang="zh-CN" altLang="en-US" sz="2822" dirty="0">
                <a:solidFill>
                  <a:schemeClr val="bg1"/>
                </a:solidFill>
                <a:latin typeface="微软雅黑" panose="020B0503020204020204" pitchFamily="34" charset="-122"/>
                <a:ea typeface="微软雅黑" panose="020B0503020204020204" pitchFamily="34" charset="-122"/>
              </a:rPr>
              <a:t>应用</a:t>
            </a:r>
          </a:p>
        </p:txBody>
      </p:sp>
      <p:sp>
        <p:nvSpPr>
          <p:cNvPr id="8" name="右箭头 7"/>
          <p:cNvSpPr/>
          <p:nvPr/>
        </p:nvSpPr>
        <p:spPr>
          <a:xfrm>
            <a:off x="2347134" y="2446087"/>
            <a:ext cx="273778" cy="252447"/>
          </a:xfrm>
          <a:prstGeom prst="rightArrow">
            <a:avLst/>
          </a:prstGeom>
          <a:solidFill>
            <a:srgbClr val="31A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p>
        </p:txBody>
      </p:sp>
      <p:sp>
        <p:nvSpPr>
          <p:cNvPr id="9" name="右箭头 8"/>
          <p:cNvSpPr/>
          <p:nvPr/>
        </p:nvSpPr>
        <p:spPr>
          <a:xfrm>
            <a:off x="4374475" y="2446087"/>
            <a:ext cx="273778" cy="252447"/>
          </a:xfrm>
          <a:prstGeom prst="rightArrow">
            <a:avLst/>
          </a:prstGeom>
          <a:solidFill>
            <a:srgbClr val="31A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p>
        </p:txBody>
      </p:sp>
      <p:sp>
        <p:nvSpPr>
          <p:cNvPr id="10" name="右箭头 9"/>
          <p:cNvSpPr/>
          <p:nvPr/>
        </p:nvSpPr>
        <p:spPr>
          <a:xfrm>
            <a:off x="6401817" y="2446087"/>
            <a:ext cx="273778" cy="252447"/>
          </a:xfrm>
          <a:prstGeom prst="rightArrow">
            <a:avLst/>
          </a:prstGeom>
          <a:solidFill>
            <a:srgbClr val="31A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p>
        </p:txBody>
      </p:sp>
    </p:spTree>
    <p:extLst>
      <p:ext uri="{BB962C8B-B14F-4D97-AF65-F5344CB8AC3E}">
        <p14:creationId xmlns:p14="http://schemas.microsoft.com/office/powerpoint/2010/main" val="2340321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4294967295"/>
          </p:nvPr>
        </p:nvSpPr>
        <p:spPr>
          <a:xfrm>
            <a:off x="7086600" y="4159250"/>
            <a:ext cx="2057400" cy="1228725"/>
          </a:xfrm>
          <a:prstGeom prst="rect">
            <a:avLst/>
          </a:prstGeom>
        </p:spPr>
        <p:txBody>
          <a:bodyPr/>
          <a:lstStyle/>
          <a:p>
            <a:fld id="{DC947046-6B84-4C37-8F8B-11742CDB85ED}" type="slidenum">
              <a:rPr lang="zh-CN" altLang="en-US" smtClean="0"/>
              <a:pPr/>
              <a:t>72</a:t>
            </a:fld>
            <a:endParaRPr lang="zh-CN" altLang="en-US"/>
          </a:p>
        </p:txBody>
      </p:sp>
      <p:sp>
        <p:nvSpPr>
          <p:cNvPr id="2" name="日期占位符 1"/>
          <p:cNvSpPr>
            <a:spLocks noGrp="1"/>
          </p:cNvSpPr>
          <p:nvPr>
            <p:ph type="dt" sz="half" idx="4294967295"/>
          </p:nvPr>
        </p:nvSpPr>
        <p:spPr>
          <a:xfrm>
            <a:off x="0" y="4800600"/>
            <a:ext cx="1882775" cy="342900"/>
          </a:xfrm>
          <a:prstGeom prst="rect">
            <a:avLst/>
          </a:prstGeom>
        </p:spPr>
        <p:txBody>
          <a:bodyPr/>
          <a:lstStyle/>
          <a:p>
            <a:fld id="{FADCC8E6-10D8-454C-9340-21222072EA7C}" type="datetime1">
              <a:rPr lang="zh-CN" altLang="en-US" smtClean="0"/>
              <a:t>2017/9/18</a:t>
            </a:fld>
            <a:endParaRPr lang="zh-CN" altLang="en-US"/>
          </a:p>
        </p:txBody>
      </p:sp>
      <p:grpSp>
        <p:nvGrpSpPr>
          <p:cNvPr id="12" name="组合 11"/>
          <p:cNvGrpSpPr/>
          <p:nvPr/>
        </p:nvGrpSpPr>
        <p:grpSpPr>
          <a:xfrm>
            <a:off x="367669" y="1778154"/>
            <a:ext cx="3101825" cy="1968153"/>
            <a:chOff x="1543878" y="1676400"/>
            <a:chExt cx="4396406" cy="2789583"/>
          </a:xfrm>
        </p:grpSpPr>
        <p:sp>
          <p:nvSpPr>
            <p:cNvPr id="4" name="矩形 3"/>
            <p:cNvSpPr/>
            <p:nvPr/>
          </p:nvSpPr>
          <p:spPr>
            <a:xfrm>
              <a:off x="2054087" y="2186609"/>
              <a:ext cx="3710609" cy="2279374"/>
            </a:xfrm>
            <a:prstGeom prst="rect">
              <a:avLst/>
            </a:prstGeom>
            <a:noFill/>
            <a:ln w="28575">
              <a:solidFill>
                <a:srgbClr val="E841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latin typeface="微软雅黑" panose="020B0503020204020204" pitchFamily="34" charset="-122"/>
                <a:ea typeface="微软雅黑" panose="020B0503020204020204" pitchFamily="34" charset="-122"/>
              </a:endParaRPr>
            </a:p>
          </p:txBody>
        </p:sp>
        <p:sp>
          <p:nvSpPr>
            <p:cNvPr id="5" name="椭圆 4"/>
            <p:cNvSpPr/>
            <p:nvPr/>
          </p:nvSpPr>
          <p:spPr>
            <a:xfrm>
              <a:off x="1543878" y="1676400"/>
              <a:ext cx="1020417" cy="1020417"/>
            </a:xfrm>
            <a:prstGeom prst="ellipse">
              <a:avLst/>
            </a:prstGeom>
            <a:solidFill>
              <a:srgbClr val="E84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58" dirty="0">
                  <a:latin typeface="微软雅黑" panose="020B0503020204020204" pitchFamily="34" charset="-122"/>
                  <a:ea typeface="微软雅黑" panose="020B0503020204020204" pitchFamily="34" charset="-122"/>
                </a:rPr>
                <a:t>区</a:t>
              </a:r>
            </a:p>
          </p:txBody>
        </p:sp>
        <p:sp>
          <p:nvSpPr>
            <p:cNvPr id="6" name="文本框 5"/>
            <p:cNvSpPr txBox="1"/>
            <p:nvPr/>
          </p:nvSpPr>
          <p:spPr>
            <a:xfrm>
              <a:off x="2759763" y="2696818"/>
              <a:ext cx="3180521" cy="1423747"/>
            </a:xfrm>
            <a:prstGeom prst="rect">
              <a:avLst/>
            </a:prstGeom>
            <a:noFill/>
          </p:spPr>
          <p:txBody>
            <a:bodyPr wrap="square" rtlCol="0">
              <a:spAutoFit/>
            </a:bodyPr>
            <a:lstStyle/>
            <a:p>
              <a:r>
                <a:rPr lang="zh-CN" altLang="en-US" sz="1270" dirty="0">
                  <a:solidFill>
                    <a:srgbClr val="E84138"/>
                  </a:solidFill>
                  <a:latin typeface="微软雅黑" panose="020B0503020204020204" pitchFamily="34" charset="-122"/>
                  <a:ea typeface="微软雅黑" panose="020B0503020204020204" pitchFamily="34" charset="-122"/>
                </a:rPr>
                <a:t>区级新高考综合服务平台</a:t>
              </a:r>
              <a:endParaRPr lang="en-US" altLang="zh-CN" sz="1270" dirty="0">
                <a:solidFill>
                  <a:srgbClr val="E84138"/>
                </a:solidFill>
                <a:latin typeface="微软雅黑" panose="020B0503020204020204" pitchFamily="34" charset="-122"/>
                <a:ea typeface="微软雅黑" panose="020B0503020204020204" pitchFamily="34" charset="-122"/>
              </a:endParaRPr>
            </a:p>
            <a:p>
              <a:endParaRPr lang="en-US" altLang="zh-CN" sz="1270" dirty="0">
                <a:solidFill>
                  <a:schemeClr val="bg1"/>
                </a:solidFill>
                <a:latin typeface="微软雅黑" panose="020B0503020204020204" pitchFamily="34" charset="-122"/>
                <a:ea typeface="微软雅黑" panose="020B0503020204020204" pitchFamily="34" charset="-122"/>
              </a:endParaRPr>
            </a:p>
            <a:p>
              <a:pPr marL="201597" indent="-201597">
                <a:buFont typeface="Wingdings" panose="05000000000000000000" pitchFamily="2" charset="2"/>
                <a:buChar char="l"/>
              </a:pPr>
              <a:r>
                <a:rPr lang="zh-CN" altLang="en-US" sz="1129" dirty="0">
                  <a:solidFill>
                    <a:srgbClr val="FF0000"/>
                  </a:solidFill>
                  <a:latin typeface="微软雅黑" panose="020B0503020204020204" pitchFamily="34" charset="-122"/>
                  <a:ea typeface="微软雅黑" panose="020B0503020204020204" pitchFamily="34" charset="-122"/>
                </a:rPr>
                <a:t> </a:t>
              </a:r>
              <a:r>
                <a:rPr lang="zh-CN" altLang="en-US" sz="1129" dirty="0">
                  <a:solidFill>
                    <a:schemeClr val="bg1">
                      <a:lumMod val="50000"/>
                    </a:schemeClr>
                  </a:solidFill>
                  <a:latin typeface="微软雅黑" panose="020B0503020204020204" pitchFamily="34" charset="-122"/>
                  <a:ea typeface="微软雅黑" panose="020B0503020204020204" pitchFamily="34" charset="-122"/>
                </a:rPr>
                <a:t>选科指导</a:t>
              </a:r>
              <a:endParaRPr lang="en-US" altLang="zh-CN" sz="1129" dirty="0">
                <a:solidFill>
                  <a:schemeClr val="bg1">
                    <a:lumMod val="50000"/>
                  </a:schemeClr>
                </a:solidFill>
                <a:latin typeface="微软雅黑" panose="020B0503020204020204" pitchFamily="34" charset="-122"/>
                <a:ea typeface="微软雅黑" panose="020B0503020204020204" pitchFamily="34" charset="-122"/>
              </a:endParaRPr>
            </a:p>
            <a:p>
              <a:pPr marL="201597" indent="-201597">
                <a:buFont typeface="Wingdings" panose="05000000000000000000" pitchFamily="2" charset="2"/>
                <a:buChar char="l"/>
              </a:pPr>
              <a:r>
                <a:rPr lang="zh-CN" altLang="en-US" sz="1129" dirty="0">
                  <a:solidFill>
                    <a:srgbClr val="FF0000"/>
                  </a:solidFill>
                  <a:latin typeface="微软雅黑" panose="020B0503020204020204" pitchFamily="34" charset="-122"/>
                  <a:ea typeface="微软雅黑" panose="020B0503020204020204" pitchFamily="34" charset="-122"/>
                </a:rPr>
                <a:t> </a:t>
              </a:r>
              <a:r>
                <a:rPr lang="zh-CN" altLang="en-US" sz="1129" dirty="0">
                  <a:solidFill>
                    <a:schemeClr val="bg1">
                      <a:lumMod val="50000"/>
                    </a:schemeClr>
                  </a:solidFill>
                  <a:latin typeface="微软雅黑" panose="020B0503020204020204" pitchFamily="34" charset="-122"/>
                  <a:ea typeface="微软雅黑" panose="020B0503020204020204" pitchFamily="34" charset="-122"/>
                </a:rPr>
                <a:t>综合决策</a:t>
              </a:r>
              <a:endParaRPr lang="en-US" altLang="zh-CN" sz="1129" dirty="0">
                <a:solidFill>
                  <a:schemeClr val="bg1">
                    <a:lumMod val="50000"/>
                  </a:schemeClr>
                </a:solidFill>
                <a:latin typeface="微软雅黑" panose="020B0503020204020204" pitchFamily="34" charset="-122"/>
                <a:ea typeface="微软雅黑" panose="020B0503020204020204" pitchFamily="34" charset="-122"/>
              </a:endParaRPr>
            </a:p>
            <a:p>
              <a:pPr marL="201597" indent="-201597">
                <a:buFont typeface="Wingdings" panose="05000000000000000000" pitchFamily="2" charset="2"/>
                <a:buChar char="l"/>
              </a:pPr>
              <a:r>
                <a:rPr lang="zh-CN" altLang="en-US" sz="1129" dirty="0">
                  <a:solidFill>
                    <a:srgbClr val="FF0000"/>
                  </a:solidFill>
                  <a:latin typeface="微软雅黑" panose="020B0503020204020204" pitchFamily="34" charset="-122"/>
                  <a:ea typeface="微软雅黑" panose="020B0503020204020204" pitchFamily="34" charset="-122"/>
                </a:rPr>
                <a:t> </a:t>
              </a:r>
              <a:r>
                <a:rPr lang="zh-CN" altLang="en-US" sz="1129" dirty="0">
                  <a:solidFill>
                    <a:schemeClr val="bg1">
                      <a:lumMod val="50000"/>
                    </a:schemeClr>
                  </a:solidFill>
                  <a:latin typeface="微软雅黑" panose="020B0503020204020204" pitchFamily="34" charset="-122"/>
                  <a:ea typeface="微软雅黑" panose="020B0503020204020204" pitchFamily="34" charset="-122"/>
                </a:rPr>
                <a:t>资源评估</a:t>
              </a:r>
            </a:p>
          </p:txBody>
        </p:sp>
        <p:pic>
          <p:nvPicPr>
            <p:cNvPr id="7" name="图片 6" descr="云平台(1)"/>
            <p:cNvPicPr>
              <a:picLocks noChangeAspect="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369799" y="2676802"/>
              <a:ext cx="389963" cy="355299"/>
            </a:xfrm>
            <a:prstGeom prst="rect">
              <a:avLst/>
            </a:prstGeom>
          </p:spPr>
        </p:pic>
      </p:grpSp>
      <p:grpSp>
        <p:nvGrpSpPr>
          <p:cNvPr id="13" name="组合 12"/>
          <p:cNvGrpSpPr/>
          <p:nvPr/>
        </p:nvGrpSpPr>
        <p:grpSpPr>
          <a:xfrm>
            <a:off x="5203215" y="1778154"/>
            <a:ext cx="3101825" cy="1968153"/>
            <a:chOff x="7096539" y="1676400"/>
            <a:chExt cx="4396406" cy="2789583"/>
          </a:xfrm>
        </p:grpSpPr>
        <p:sp>
          <p:nvSpPr>
            <p:cNvPr id="8" name="矩形 7"/>
            <p:cNvSpPr/>
            <p:nvPr/>
          </p:nvSpPr>
          <p:spPr>
            <a:xfrm>
              <a:off x="7606748" y="2186609"/>
              <a:ext cx="3710609" cy="2279374"/>
            </a:xfrm>
            <a:prstGeom prst="rect">
              <a:avLst/>
            </a:prstGeom>
            <a:noFill/>
            <a:ln w="28575">
              <a:solidFill>
                <a:srgbClr val="3498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latin typeface="微软雅黑" panose="020B0503020204020204" pitchFamily="34" charset="-122"/>
                <a:ea typeface="微软雅黑" panose="020B0503020204020204" pitchFamily="34" charset="-122"/>
              </a:endParaRPr>
            </a:p>
          </p:txBody>
        </p:sp>
        <p:sp>
          <p:nvSpPr>
            <p:cNvPr id="9" name="椭圆 8"/>
            <p:cNvSpPr/>
            <p:nvPr/>
          </p:nvSpPr>
          <p:spPr>
            <a:xfrm>
              <a:off x="7096539" y="1676400"/>
              <a:ext cx="1020417" cy="1020417"/>
            </a:xfrm>
            <a:prstGeom prst="ellipse">
              <a:avLst/>
            </a:prstGeom>
            <a:solidFill>
              <a:srgbClr val="3498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58" dirty="0">
                  <a:latin typeface="微软雅黑" panose="020B0503020204020204" pitchFamily="34" charset="-122"/>
                  <a:ea typeface="微软雅黑" panose="020B0503020204020204" pitchFamily="34" charset="-122"/>
                </a:rPr>
                <a:t>校</a:t>
              </a:r>
            </a:p>
          </p:txBody>
        </p:sp>
        <p:sp>
          <p:nvSpPr>
            <p:cNvPr id="10" name="文本框 9"/>
            <p:cNvSpPr txBox="1"/>
            <p:nvPr/>
          </p:nvSpPr>
          <p:spPr>
            <a:xfrm>
              <a:off x="8312424" y="2696818"/>
              <a:ext cx="3180521" cy="1515901"/>
            </a:xfrm>
            <a:prstGeom prst="rect">
              <a:avLst/>
            </a:prstGeom>
            <a:noFill/>
          </p:spPr>
          <p:txBody>
            <a:bodyPr wrap="square" rtlCol="0">
              <a:spAutoFit/>
            </a:bodyPr>
            <a:lstStyle/>
            <a:p>
              <a:r>
                <a:rPr lang="zh-CN" altLang="en-US" sz="1270" dirty="0">
                  <a:solidFill>
                    <a:srgbClr val="3498DB"/>
                  </a:solidFill>
                  <a:latin typeface="微软雅黑" panose="020B0503020204020204" pitchFamily="34" charset="-122"/>
                  <a:ea typeface="微软雅黑" panose="020B0503020204020204" pitchFamily="34" charset="-122"/>
                </a:rPr>
                <a:t>学生发展指导体系</a:t>
              </a:r>
              <a:endParaRPr lang="en-US" altLang="zh-CN" sz="1270" dirty="0">
                <a:solidFill>
                  <a:srgbClr val="3498DB"/>
                </a:solidFill>
                <a:latin typeface="微软雅黑" panose="020B0503020204020204" pitchFamily="34" charset="-122"/>
                <a:ea typeface="微软雅黑" panose="020B0503020204020204" pitchFamily="34" charset="-122"/>
              </a:endParaRPr>
            </a:p>
            <a:p>
              <a:endParaRPr lang="en-US" altLang="zh-CN" sz="1270" dirty="0">
                <a:solidFill>
                  <a:srgbClr val="3498DB"/>
                </a:solidFill>
                <a:latin typeface="微软雅黑" panose="020B0503020204020204" pitchFamily="34" charset="-122"/>
                <a:ea typeface="微软雅黑" panose="020B0503020204020204" pitchFamily="34" charset="-122"/>
              </a:endParaRPr>
            </a:p>
            <a:p>
              <a:r>
                <a:rPr lang="zh-CN" altLang="en-US" sz="1270" dirty="0">
                  <a:solidFill>
                    <a:srgbClr val="3498DB"/>
                  </a:solidFill>
                  <a:latin typeface="微软雅黑" panose="020B0503020204020204" pitchFamily="34" charset="-122"/>
                  <a:ea typeface="微软雅黑" panose="020B0503020204020204" pitchFamily="34" charset="-122"/>
                </a:rPr>
                <a:t>新高考综合管理体系</a:t>
              </a:r>
              <a:endParaRPr lang="en-US" altLang="zh-CN" sz="1270" dirty="0">
                <a:solidFill>
                  <a:srgbClr val="3498DB"/>
                </a:solidFill>
                <a:latin typeface="微软雅黑" panose="020B0503020204020204" pitchFamily="34" charset="-122"/>
                <a:ea typeface="微软雅黑" panose="020B0503020204020204" pitchFamily="34" charset="-122"/>
              </a:endParaRPr>
            </a:p>
            <a:p>
              <a:endParaRPr lang="en-US" altLang="zh-CN" sz="1270" dirty="0">
                <a:solidFill>
                  <a:srgbClr val="3498DB"/>
                </a:solidFill>
                <a:latin typeface="微软雅黑" panose="020B0503020204020204" pitchFamily="34" charset="-122"/>
                <a:ea typeface="微软雅黑" panose="020B0503020204020204" pitchFamily="34" charset="-122"/>
              </a:endParaRPr>
            </a:p>
            <a:p>
              <a:r>
                <a:rPr lang="zh-CN" altLang="en-US" sz="1270" dirty="0">
                  <a:solidFill>
                    <a:srgbClr val="3498DB"/>
                  </a:solidFill>
                  <a:latin typeface="微软雅黑" panose="020B0503020204020204" pitchFamily="34" charset="-122"/>
                  <a:ea typeface="微软雅黑" panose="020B0503020204020204" pitchFamily="34" charset="-122"/>
                </a:rPr>
                <a:t>新高考综合评价体系</a:t>
              </a:r>
              <a:endParaRPr lang="en-US" altLang="zh-CN" sz="1270" dirty="0">
                <a:solidFill>
                  <a:srgbClr val="3498DB"/>
                </a:solidFill>
                <a:latin typeface="微软雅黑" panose="020B0503020204020204" pitchFamily="34" charset="-122"/>
                <a:ea typeface="微软雅黑" panose="020B0503020204020204" pitchFamily="34" charset="-122"/>
              </a:endParaRPr>
            </a:p>
          </p:txBody>
        </p:sp>
      </p:grpSp>
      <p:sp>
        <p:nvSpPr>
          <p:cNvPr id="15" name="右箭头 14"/>
          <p:cNvSpPr/>
          <p:nvPr/>
        </p:nvSpPr>
        <p:spPr>
          <a:xfrm>
            <a:off x="3724283" y="2429326"/>
            <a:ext cx="458144" cy="359970"/>
          </a:xfrm>
          <a:prstGeom prst="rightArrow">
            <a:avLst/>
          </a:prstGeom>
          <a:solidFill>
            <a:srgbClr val="E84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latin typeface="微软雅黑" panose="020B0503020204020204" pitchFamily="34" charset="-122"/>
              <a:ea typeface="微软雅黑" panose="020B0503020204020204" pitchFamily="34" charset="-122"/>
            </a:endParaRPr>
          </a:p>
        </p:txBody>
      </p:sp>
      <p:sp>
        <p:nvSpPr>
          <p:cNvPr id="16" name="右箭头 15"/>
          <p:cNvSpPr/>
          <p:nvPr/>
        </p:nvSpPr>
        <p:spPr>
          <a:xfrm rot="10800000">
            <a:off x="4695985" y="3138089"/>
            <a:ext cx="458144" cy="359970"/>
          </a:xfrm>
          <a:prstGeom prst="rightArrow">
            <a:avLst/>
          </a:prstGeom>
          <a:solidFill>
            <a:srgbClr val="3498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70">
              <a:latin typeface="微软雅黑" panose="020B0503020204020204" pitchFamily="34" charset="-122"/>
              <a:ea typeface="微软雅黑" panose="020B0503020204020204" pitchFamily="34" charset="-122"/>
            </a:endParaRPr>
          </a:p>
        </p:txBody>
      </p:sp>
      <p:sp>
        <p:nvSpPr>
          <p:cNvPr id="17" name="文本框 16"/>
          <p:cNvSpPr txBox="1"/>
          <p:nvPr/>
        </p:nvSpPr>
        <p:spPr>
          <a:xfrm>
            <a:off x="4410471" y="3834300"/>
            <a:ext cx="1290286" cy="287771"/>
          </a:xfrm>
          <a:prstGeom prst="rect">
            <a:avLst/>
          </a:prstGeom>
          <a:noFill/>
        </p:spPr>
        <p:txBody>
          <a:bodyPr wrap="square" rtlCol="0">
            <a:spAutoFit/>
          </a:bodyPr>
          <a:lstStyle/>
          <a:p>
            <a:r>
              <a:rPr lang="zh-CN" altLang="en-US" sz="1270" dirty="0">
                <a:solidFill>
                  <a:schemeClr val="bg1"/>
                </a:solidFill>
                <a:latin typeface="微软雅黑" panose="020B0503020204020204" pitchFamily="34" charset="-122"/>
                <a:ea typeface="微软雅黑" panose="020B0503020204020204" pitchFamily="34" charset="-122"/>
              </a:rPr>
              <a:t>提供数据基础</a:t>
            </a:r>
          </a:p>
        </p:txBody>
      </p:sp>
      <p:sp>
        <p:nvSpPr>
          <p:cNvPr id="19" name="文本框 18"/>
          <p:cNvSpPr txBox="1"/>
          <p:nvPr/>
        </p:nvSpPr>
        <p:spPr>
          <a:xfrm>
            <a:off x="3537284" y="1957098"/>
            <a:ext cx="1290286" cy="287771"/>
          </a:xfrm>
          <a:prstGeom prst="rect">
            <a:avLst/>
          </a:prstGeom>
          <a:noFill/>
        </p:spPr>
        <p:txBody>
          <a:bodyPr wrap="square" rtlCol="0">
            <a:spAutoFit/>
          </a:bodyPr>
          <a:lstStyle/>
          <a:p>
            <a:r>
              <a:rPr lang="zh-CN" altLang="en-US" sz="1270" dirty="0">
                <a:solidFill>
                  <a:schemeClr val="bg1"/>
                </a:solidFill>
                <a:latin typeface="微软雅黑" panose="020B0503020204020204" pitchFamily="34" charset="-122"/>
                <a:ea typeface="微软雅黑" panose="020B0503020204020204" pitchFamily="34" charset="-122"/>
              </a:rPr>
              <a:t>提供决策依据</a:t>
            </a:r>
          </a:p>
        </p:txBody>
      </p:sp>
      <p:sp>
        <p:nvSpPr>
          <p:cNvPr id="18" name="文本框 17">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C0504D"/>
                </a:solidFill>
                <a:latin typeface="微软雅黑" pitchFamily="34" charset="-122"/>
                <a:ea typeface="微软雅黑" pitchFamily="34" charset="-122"/>
              </a:rPr>
              <a:t>区校两级</a:t>
            </a:r>
            <a:r>
              <a:rPr lang="zh-CN" altLang="en-US" sz="2700" b="1" dirty="0" smtClean="0">
                <a:solidFill>
                  <a:schemeClr val="bg1"/>
                </a:solidFill>
                <a:latin typeface="微软雅黑" pitchFamily="34" charset="-122"/>
                <a:ea typeface="微软雅黑" pitchFamily="34" charset="-122"/>
              </a:rPr>
              <a:t>应用建设规划</a:t>
            </a:r>
            <a:endParaRPr lang="zh-CN" altLang="en-US" sz="27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2769325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36977" y="3402427"/>
            <a:ext cx="1625936" cy="989238"/>
            <a:chOff x="614790" y="5049354"/>
            <a:chExt cx="3334212" cy="2028574"/>
          </a:xfrm>
        </p:grpSpPr>
        <p:sp>
          <p:nvSpPr>
            <p:cNvPr id="11" name="圆角矩形 10"/>
            <p:cNvSpPr/>
            <p:nvPr/>
          </p:nvSpPr>
          <p:spPr>
            <a:xfrm>
              <a:off x="614790" y="5557852"/>
              <a:ext cx="2793441" cy="1520076"/>
            </a:xfrm>
            <a:prstGeom prst="roundRect">
              <a:avLst/>
            </a:prstGeom>
            <a:noFill/>
            <a:ln w="3810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15"/>
            </a:p>
          </p:txBody>
        </p:sp>
        <p:sp>
          <p:nvSpPr>
            <p:cNvPr id="6" name="椭圆 5"/>
            <p:cNvSpPr/>
            <p:nvPr/>
          </p:nvSpPr>
          <p:spPr>
            <a:xfrm>
              <a:off x="2833635" y="5049354"/>
              <a:ext cx="1115367" cy="1115367"/>
            </a:xfrm>
            <a:prstGeom prst="ellipse">
              <a:avLst/>
            </a:prstGeom>
            <a:solidFill>
              <a:srgbClr val="F4902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815"/>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9165" y="5358740"/>
              <a:ext cx="496595" cy="496595"/>
            </a:xfrm>
            <a:prstGeom prst="rect">
              <a:avLst/>
            </a:prstGeom>
          </p:spPr>
        </p:pic>
        <p:sp>
          <p:nvSpPr>
            <p:cNvPr id="13" name="文本框 12"/>
            <p:cNvSpPr txBox="1"/>
            <p:nvPr/>
          </p:nvSpPr>
          <p:spPr>
            <a:xfrm>
              <a:off x="1014885" y="5660868"/>
              <a:ext cx="2074257" cy="890697"/>
            </a:xfrm>
            <a:prstGeom prst="rect">
              <a:avLst/>
            </a:prstGeom>
            <a:noFill/>
          </p:spPr>
          <p:txBody>
            <a:bodyPr wrap="square" rtlCol="0">
              <a:spAutoFit/>
            </a:bodyPr>
            <a:lstStyle/>
            <a:p>
              <a:r>
                <a:rPr lang="zh-CN" altLang="en-US" sz="741" dirty="0">
                  <a:solidFill>
                    <a:srgbClr val="ED7D31"/>
                  </a:solidFill>
                  <a:latin typeface="微软雅黑" panose="020B0503020204020204" pitchFamily="34" charset="-122"/>
                  <a:ea typeface="微软雅黑" panose="020B0503020204020204" pitchFamily="34" charset="-122"/>
                </a:rPr>
                <a:t>学生学业成绩</a:t>
              </a:r>
              <a:endParaRPr lang="en-US" altLang="zh-CN" sz="741" dirty="0">
                <a:solidFill>
                  <a:srgbClr val="ED7D31"/>
                </a:solidFill>
                <a:latin typeface="微软雅黑" panose="020B0503020204020204" pitchFamily="34" charset="-122"/>
                <a:ea typeface="微软雅黑" panose="020B0503020204020204" pitchFamily="34" charset="-122"/>
              </a:endParaRPr>
            </a:p>
            <a:p>
              <a:r>
                <a:rPr lang="zh-CN" altLang="en-US" sz="741" dirty="0">
                  <a:solidFill>
                    <a:srgbClr val="ED7D31"/>
                  </a:solidFill>
                  <a:latin typeface="微软雅黑" panose="020B0503020204020204" pitchFamily="34" charset="-122"/>
                  <a:ea typeface="微软雅黑" panose="020B0503020204020204" pitchFamily="34" charset="-122"/>
                </a:rPr>
                <a:t>学生选科志愿</a:t>
              </a:r>
              <a:endParaRPr lang="en-US" altLang="zh-CN" sz="741" dirty="0">
                <a:solidFill>
                  <a:srgbClr val="ED7D31"/>
                </a:solidFill>
                <a:latin typeface="微软雅黑" panose="020B0503020204020204" pitchFamily="34" charset="-122"/>
                <a:ea typeface="微软雅黑" panose="020B0503020204020204" pitchFamily="34" charset="-122"/>
              </a:endParaRPr>
            </a:p>
            <a:p>
              <a:r>
                <a:rPr lang="zh-CN" altLang="en-US" sz="741" dirty="0">
                  <a:solidFill>
                    <a:srgbClr val="ED7D31"/>
                  </a:solidFill>
                  <a:latin typeface="微软雅黑" panose="020B0503020204020204" pitchFamily="34" charset="-122"/>
                  <a:ea typeface="微软雅黑" panose="020B0503020204020204" pitchFamily="34" charset="-122"/>
                </a:rPr>
                <a:t>学生升学去向</a:t>
              </a:r>
              <a:r>
                <a:rPr lang="en-US" altLang="zh-CN" sz="741" dirty="0">
                  <a:solidFill>
                    <a:srgbClr val="ED7D31"/>
                  </a:solidFill>
                  <a:latin typeface="微软雅黑" panose="020B0503020204020204" pitchFamily="34" charset="-122"/>
                  <a:ea typeface="微软雅黑" panose="020B0503020204020204" pitchFamily="34" charset="-122"/>
                </a:rPr>
                <a:t>……</a:t>
              </a:r>
              <a:endParaRPr lang="zh-CN" altLang="en-US" sz="741" dirty="0">
                <a:solidFill>
                  <a:srgbClr val="ED7D31"/>
                </a:solidFill>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236976" y="2035801"/>
            <a:ext cx="1642579" cy="921300"/>
            <a:chOff x="614790" y="2986785"/>
            <a:chExt cx="3368340" cy="1889251"/>
          </a:xfrm>
        </p:grpSpPr>
        <p:sp>
          <p:nvSpPr>
            <p:cNvPr id="9" name="圆角矩形 8"/>
            <p:cNvSpPr/>
            <p:nvPr/>
          </p:nvSpPr>
          <p:spPr>
            <a:xfrm>
              <a:off x="614790" y="3502065"/>
              <a:ext cx="2793443" cy="137397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15"/>
            </a:p>
          </p:txBody>
        </p:sp>
        <p:sp>
          <p:nvSpPr>
            <p:cNvPr id="3" name="椭圆 2"/>
            <p:cNvSpPr/>
            <p:nvPr/>
          </p:nvSpPr>
          <p:spPr>
            <a:xfrm>
              <a:off x="2867763" y="2986785"/>
              <a:ext cx="1115367" cy="1115367"/>
            </a:xfrm>
            <a:prstGeom prst="ellipse">
              <a:avLst/>
            </a:prstGeom>
            <a:solidFill>
              <a:srgbClr val="FCCD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sz="815"/>
            </a:p>
          </p:txBody>
        </p:sp>
        <p:pic>
          <p:nvPicPr>
            <p:cNvPr id="4" name="图片 3"/>
            <p:cNvPicPr>
              <a:picLocks noChangeAspect="1"/>
            </p:cNvPicPr>
            <p:nvPr/>
          </p:nvPicPr>
          <p:blipFill rotWithShape="1">
            <a:blip r:embed="rId3" cstate="print">
              <a:duotone>
                <a:prstClr val="black"/>
                <a:schemeClr val="bg1">
                  <a:tint val="45000"/>
                  <a:satMod val="400000"/>
                </a:schemeClr>
              </a:duotone>
              <a:extLst>
                <a:ext uri="{28A0092B-C50C-407E-A947-70E740481C1C}">
                  <a14:useLocalDpi xmlns:a14="http://schemas.microsoft.com/office/drawing/2010/main" val="0"/>
                </a:ext>
              </a:extLst>
            </a:blip>
            <a:srcRect l="11617" t="-528" r="21392" b="55078"/>
            <a:stretch/>
          </p:blipFill>
          <p:spPr>
            <a:xfrm>
              <a:off x="3126878" y="3292756"/>
              <a:ext cx="625141" cy="503424"/>
            </a:xfrm>
            <a:prstGeom prst="rect">
              <a:avLst/>
            </a:prstGeom>
          </p:spPr>
        </p:pic>
        <p:sp>
          <p:nvSpPr>
            <p:cNvPr id="14" name="文本框 13"/>
            <p:cNvSpPr txBox="1"/>
            <p:nvPr/>
          </p:nvSpPr>
          <p:spPr>
            <a:xfrm>
              <a:off x="1014886" y="3584906"/>
              <a:ext cx="2074256" cy="890694"/>
            </a:xfrm>
            <a:prstGeom prst="rect">
              <a:avLst/>
            </a:prstGeom>
            <a:noFill/>
          </p:spPr>
          <p:txBody>
            <a:bodyPr wrap="square" rtlCol="0">
              <a:spAutoFit/>
            </a:bodyPr>
            <a:lstStyle/>
            <a:p>
              <a:r>
                <a:rPr lang="zh-CN" altLang="en-US" sz="741" dirty="0">
                  <a:solidFill>
                    <a:srgbClr val="FFC000"/>
                  </a:solidFill>
                  <a:latin typeface="微软雅黑" panose="020B0503020204020204" pitchFamily="34" charset="-122"/>
                  <a:ea typeface="微软雅黑" panose="020B0503020204020204" pitchFamily="34" charset="-122"/>
                </a:rPr>
                <a:t>教师教学时间</a:t>
              </a:r>
              <a:endParaRPr lang="en-US" altLang="zh-CN" sz="741" dirty="0">
                <a:solidFill>
                  <a:srgbClr val="FFC000"/>
                </a:solidFill>
                <a:latin typeface="微软雅黑" panose="020B0503020204020204" pitchFamily="34" charset="-122"/>
                <a:ea typeface="微软雅黑" panose="020B0503020204020204" pitchFamily="34" charset="-122"/>
              </a:endParaRPr>
            </a:p>
            <a:p>
              <a:r>
                <a:rPr lang="zh-CN" altLang="en-US" sz="741" dirty="0">
                  <a:solidFill>
                    <a:srgbClr val="FFC000"/>
                  </a:solidFill>
                  <a:latin typeface="微软雅黑" panose="020B0503020204020204" pitchFamily="34" charset="-122"/>
                  <a:ea typeface="微软雅黑" panose="020B0503020204020204" pitchFamily="34" charset="-122"/>
                </a:rPr>
                <a:t>教师备课时间</a:t>
              </a:r>
              <a:endParaRPr lang="en-US" altLang="zh-CN" sz="741" dirty="0">
                <a:solidFill>
                  <a:srgbClr val="FFC000"/>
                </a:solidFill>
                <a:latin typeface="微软雅黑" panose="020B0503020204020204" pitchFamily="34" charset="-122"/>
                <a:ea typeface="微软雅黑" panose="020B0503020204020204" pitchFamily="34" charset="-122"/>
              </a:endParaRPr>
            </a:p>
            <a:p>
              <a:r>
                <a:rPr lang="zh-CN" altLang="en-US" sz="741" dirty="0">
                  <a:solidFill>
                    <a:srgbClr val="FFC000"/>
                  </a:solidFill>
                  <a:latin typeface="微软雅黑" panose="020B0503020204020204" pitchFamily="34" charset="-122"/>
                  <a:ea typeface="微软雅黑" panose="020B0503020204020204" pitchFamily="34" charset="-122"/>
                </a:rPr>
                <a:t>教师教学评价</a:t>
              </a:r>
              <a:r>
                <a:rPr lang="en-US" altLang="zh-CN" sz="741" dirty="0">
                  <a:solidFill>
                    <a:srgbClr val="FFC000"/>
                  </a:solidFill>
                  <a:latin typeface="微软雅黑" panose="020B0503020204020204" pitchFamily="34" charset="-122"/>
                  <a:ea typeface="微软雅黑" panose="020B0503020204020204" pitchFamily="34" charset="-122"/>
                </a:rPr>
                <a:t>……</a:t>
              </a:r>
              <a:endParaRPr lang="zh-CN" altLang="en-US" sz="741" dirty="0">
                <a:solidFill>
                  <a:srgbClr val="FFC000"/>
                </a:soli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236977" y="456274"/>
            <a:ext cx="1642579" cy="939625"/>
            <a:chOff x="614790" y="602901"/>
            <a:chExt cx="3368340" cy="1926831"/>
          </a:xfrm>
        </p:grpSpPr>
        <p:sp>
          <p:nvSpPr>
            <p:cNvPr id="12" name="圆角矩形 11"/>
            <p:cNvSpPr/>
            <p:nvPr/>
          </p:nvSpPr>
          <p:spPr>
            <a:xfrm>
              <a:off x="614790" y="1198068"/>
              <a:ext cx="2793443" cy="1331664"/>
            </a:xfrm>
            <a:prstGeom prst="roundRect">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15"/>
            </a:p>
          </p:txBody>
        </p:sp>
        <p:sp>
          <p:nvSpPr>
            <p:cNvPr id="7" name="椭圆 6"/>
            <p:cNvSpPr/>
            <p:nvPr/>
          </p:nvSpPr>
          <p:spPr>
            <a:xfrm>
              <a:off x="2867763" y="602901"/>
              <a:ext cx="1115367" cy="1115367"/>
            </a:xfrm>
            <a:prstGeom prst="ellipse">
              <a:avLst/>
            </a:prstGeom>
            <a:solidFill>
              <a:srgbClr val="3498DB"/>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815"/>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9141" y="870035"/>
              <a:ext cx="700613" cy="581097"/>
            </a:xfrm>
            <a:prstGeom prst="rect">
              <a:avLst/>
            </a:prstGeom>
          </p:spPr>
        </p:pic>
        <p:sp>
          <p:nvSpPr>
            <p:cNvPr id="15" name="文本框 14"/>
            <p:cNvSpPr txBox="1"/>
            <p:nvPr/>
          </p:nvSpPr>
          <p:spPr>
            <a:xfrm>
              <a:off x="1014882" y="1252147"/>
              <a:ext cx="2144282" cy="890695"/>
            </a:xfrm>
            <a:prstGeom prst="rect">
              <a:avLst/>
            </a:prstGeom>
            <a:noFill/>
          </p:spPr>
          <p:txBody>
            <a:bodyPr wrap="square" rtlCol="0">
              <a:spAutoFit/>
            </a:bodyPr>
            <a:lstStyle/>
            <a:p>
              <a:r>
                <a:rPr lang="zh-CN" altLang="en-US" sz="741" dirty="0">
                  <a:solidFill>
                    <a:srgbClr val="4472C4"/>
                  </a:solidFill>
                  <a:latin typeface="微软雅黑" panose="020B0503020204020204" pitchFamily="34" charset="-122"/>
                  <a:ea typeface="微软雅黑" panose="020B0503020204020204" pitchFamily="34" charset="-122"/>
                </a:rPr>
                <a:t>学校排课结果</a:t>
              </a:r>
              <a:endParaRPr lang="en-US" altLang="zh-CN" sz="741" dirty="0">
                <a:solidFill>
                  <a:srgbClr val="4472C4"/>
                </a:solidFill>
                <a:latin typeface="微软雅黑" panose="020B0503020204020204" pitchFamily="34" charset="-122"/>
                <a:ea typeface="微软雅黑" panose="020B0503020204020204" pitchFamily="34" charset="-122"/>
              </a:endParaRPr>
            </a:p>
            <a:p>
              <a:r>
                <a:rPr lang="zh-CN" altLang="en-US" sz="741" dirty="0">
                  <a:solidFill>
                    <a:srgbClr val="4472C4"/>
                  </a:solidFill>
                  <a:latin typeface="微软雅黑" panose="020B0503020204020204" pitchFamily="34" charset="-122"/>
                  <a:ea typeface="微软雅黑" panose="020B0503020204020204" pitchFamily="34" charset="-122"/>
                </a:rPr>
                <a:t>学校优势学科</a:t>
              </a:r>
              <a:endParaRPr lang="en-US" altLang="zh-CN" sz="741" dirty="0">
                <a:solidFill>
                  <a:srgbClr val="4472C4"/>
                </a:solidFill>
                <a:latin typeface="微软雅黑" panose="020B0503020204020204" pitchFamily="34" charset="-122"/>
                <a:ea typeface="微软雅黑" panose="020B0503020204020204" pitchFamily="34" charset="-122"/>
              </a:endParaRPr>
            </a:p>
            <a:p>
              <a:r>
                <a:rPr lang="zh-CN" altLang="en-US" sz="741" dirty="0">
                  <a:solidFill>
                    <a:srgbClr val="4472C4"/>
                  </a:solidFill>
                  <a:latin typeface="微软雅黑" panose="020B0503020204020204" pitchFamily="34" charset="-122"/>
                  <a:ea typeface="微软雅黑" panose="020B0503020204020204" pitchFamily="34" charset="-122"/>
                </a:rPr>
                <a:t>教育资源情况</a:t>
              </a:r>
              <a:r>
                <a:rPr lang="en-US" altLang="zh-CN" sz="741" dirty="0">
                  <a:solidFill>
                    <a:srgbClr val="4472C4"/>
                  </a:solidFill>
                  <a:latin typeface="微软雅黑" panose="020B0503020204020204" pitchFamily="34" charset="-122"/>
                  <a:ea typeface="微软雅黑" panose="020B0503020204020204" pitchFamily="34" charset="-122"/>
                </a:rPr>
                <a:t>……</a:t>
              </a:r>
              <a:endParaRPr lang="zh-CN" altLang="en-US" sz="741" dirty="0">
                <a:solidFill>
                  <a:srgbClr val="4472C4"/>
                </a:solidFill>
                <a:latin typeface="微软雅黑" panose="020B0503020204020204" pitchFamily="34" charset="-122"/>
                <a:ea typeface="微软雅黑" panose="020B0503020204020204" pitchFamily="34" charset="-122"/>
              </a:endParaRPr>
            </a:p>
          </p:txBody>
        </p:sp>
      </p:grpSp>
      <p:sp>
        <p:nvSpPr>
          <p:cNvPr id="23" name="弧形 22"/>
          <p:cNvSpPr/>
          <p:nvPr/>
        </p:nvSpPr>
        <p:spPr>
          <a:xfrm>
            <a:off x="637564" y="760287"/>
            <a:ext cx="2898038" cy="2050040"/>
          </a:xfrm>
          <a:prstGeom prst="arc">
            <a:avLst>
              <a:gd name="adj1" fmla="val 15560369"/>
              <a:gd name="adj2" fmla="val 21487654"/>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815"/>
          </a:p>
        </p:txBody>
      </p:sp>
      <p:cxnSp>
        <p:nvCxnSpPr>
          <p:cNvPr id="25" name="直接连接符 24"/>
          <p:cNvCxnSpPr>
            <a:stCxn id="3" idx="6"/>
          </p:cNvCxnSpPr>
          <p:nvPr/>
        </p:nvCxnSpPr>
        <p:spPr>
          <a:xfrm>
            <a:off x="1879556" y="2307756"/>
            <a:ext cx="1197890" cy="19720"/>
          </a:xfrm>
          <a:prstGeom prst="line">
            <a:avLst/>
          </a:prstGeom>
          <a:ln w="38100">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26" name="弧形 25"/>
          <p:cNvSpPr/>
          <p:nvPr/>
        </p:nvSpPr>
        <p:spPr>
          <a:xfrm>
            <a:off x="303271" y="1922495"/>
            <a:ext cx="3232332" cy="1797433"/>
          </a:xfrm>
          <a:prstGeom prst="arc">
            <a:avLst>
              <a:gd name="adj1" fmla="val 21550271"/>
              <a:gd name="adj2" fmla="val 5995597"/>
            </a:avLst>
          </a:prstGeom>
          <a:ln w="38100">
            <a:solidFill>
              <a:srgbClr val="ED7D3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815"/>
          </a:p>
        </p:txBody>
      </p:sp>
      <p:sp>
        <p:nvSpPr>
          <p:cNvPr id="27" name="文本框 26"/>
          <p:cNvSpPr txBox="1"/>
          <p:nvPr/>
        </p:nvSpPr>
        <p:spPr>
          <a:xfrm>
            <a:off x="3695100" y="1144274"/>
            <a:ext cx="1112323" cy="445763"/>
          </a:xfrm>
          <a:prstGeom prst="rect">
            <a:avLst/>
          </a:prstGeom>
          <a:noFill/>
        </p:spPr>
        <p:txBody>
          <a:bodyPr wrap="square" rtlCol="0">
            <a:spAutoFit/>
          </a:bodyPr>
          <a:lstStyle/>
          <a:p>
            <a:pPr algn="ctr"/>
            <a:r>
              <a:rPr lang="zh-CN" altLang="en-US" sz="815" dirty="0">
                <a:solidFill>
                  <a:srgbClr val="FF0000"/>
                </a:solidFill>
                <a:latin typeface="微软雅黑" panose="020B0503020204020204" pitchFamily="34" charset="-122"/>
                <a:ea typeface="微软雅黑" panose="020B0503020204020204" pitchFamily="34" charset="-122"/>
              </a:rPr>
              <a:t>全区</a:t>
            </a:r>
            <a:r>
              <a:rPr lang="zh-CN" altLang="en-US" sz="815" dirty="0">
                <a:solidFill>
                  <a:schemeClr val="bg1"/>
                </a:solidFill>
                <a:latin typeface="微软雅黑" panose="020B0503020204020204" pitchFamily="34" charset="-122"/>
                <a:ea typeface="微软雅黑" panose="020B0503020204020204" pitchFamily="34" charset="-122"/>
              </a:rPr>
              <a:t>统一监测管理</a:t>
            </a:r>
            <a:endParaRPr lang="en-US" altLang="zh-CN" sz="815" dirty="0">
              <a:solidFill>
                <a:schemeClr val="bg1"/>
              </a:solidFill>
              <a:latin typeface="微软雅黑" panose="020B0503020204020204" pitchFamily="34" charset="-122"/>
              <a:ea typeface="微软雅黑" panose="020B0503020204020204" pitchFamily="34" charset="-122"/>
            </a:endParaRPr>
          </a:p>
          <a:p>
            <a:pPr algn="ctr"/>
            <a:r>
              <a:rPr lang="zh-CN" altLang="en-US" sz="741" dirty="0">
                <a:solidFill>
                  <a:schemeClr val="accent1">
                    <a:lumMod val="60000"/>
                    <a:lumOff val="40000"/>
                  </a:schemeClr>
                </a:solidFill>
                <a:latin typeface="微软雅黑" panose="020B0503020204020204" pitchFamily="34" charset="-122"/>
                <a:ea typeface="微软雅黑" panose="020B0503020204020204" pitchFamily="34" charset="-122"/>
              </a:rPr>
              <a:t>宏观把控</a:t>
            </a:r>
            <a:endParaRPr lang="en-US" altLang="zh-CN" sz="741" dirty="0">
              <a:solidFill>
                <a:schemeClr val="accent1">
                  <a:lumMod val="60000"/>
                  <a:lumOff val="40000"/>
                </a:schemeClr>
              </a:solidFill>
              <a:latin typeface="微软雅黑" panose="020B0503020204020204" pitchFamily="34" charset="-122"/>
              <a:ea typeface="微软雅黑" panose="020B0503020204020204" pitchFamily="34" charset="-122"/>
            </a:endParaRPr>
          </a:p>
          <a:p>
            <a:pPr algn="ctr"/>
            <a:r>
              <a:rPr lang="zh-CN" altLang="en-US" sz="741" dirty="0">
                <a:solidFill>
                  <a:schemeClr val="accent1">
                    <a:lumMod val="60000"/>
                    <a:lumOff val="40000"/>
                  </a:schemeClr>
                </a:solidFill>
                <a:latin typeface="微软雅黑" panose="020B0503020204020204" pitchFamily="34" charset="-122"/>
                <a:ea typeface="微软雅黑" panose="020B0503020204020204" pitchFamily="34" charset="-122"/>
              </a:rPr>
              <a:t>提供指导性意见</a:t>
            </a:r>
          </a:p>
        </p:txBody>
      </p:sp>
      <p:sp>
        <p:nvSpPr>
          <p:cNvPr id="29" name="文本框 28"/>
          <p:cNvSpPr txBox="1"/>
          <p:nvPr/>
        </p:nvSpPr>
        <p:spPr>
          <a:xfrm>
            <a:off x="6467863" y="344253"/>
            <a:ext cx="1992569" cy="1369606"/>
          </a:xfrm>
          <a:prstGeom prst="rect">
            <a:avLst/>
          </a:prstGeom>
          <a:noFill/>
        </p:spPr>
        <p:txBody>
          <a:bodyPr wrap="square" rtlCol="0">
            <a:spAutoFit/>
          </a:bodyPr>
          <a:lstStyle/>
          <a:p>
            <a:r>
              <a:rPr lang="zh-CN" altLang="en-US" sz="1000" dirty="0">
                <a:solidFill>
                  <a:srgbClr val="92D050"/>
                </a:solidFill>
                <a:latin typeface="微软雅黑" panose="020B0503020204020204" pitchFamily="34" charset="-122"/>
                <a:ea typeface="微软雅黑" panose="020B0503020204020204" pitchFamily="34" charset="-122"/>
              </a:rPr>
              <a:t>区级选科指导平台</a:t>
            </a:r>
            <a:endParaRPr lang="en-US" altLang="zh-CN" sz="1000" dirty="0">
              <a:solidFill>
                <a:srgbClr val="92D050"/>
              </a:solidFill>
              <a:latin typeface="微软雅黑" panose="020B0503020204020204" pitchFamily="34" charset="-122"/>
              <a:ea typeface="微软雅黑" panose="020B0503020204020204" pitchFamily="34" charset="-122"/>
            </a:endParaRPr>
          </a:p>
          <a:p>
            <a:endParaRPr lang="en-US" altLang="zh-CN" sz="900" dirty="0">
              <a:solidFill>
                <a:srgbClr val="4A8522"/>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smtClean="0">
                <a:solidFill>
                  <a:srgbClr val="4A8522"/>
                </a:solidFill>
                <a:latin typeface="微软雅黑" panose="020B0503020204020204" pitchFamily="34" charset="-122"/>
                <a:ea typeface="微软雅黑" panose="020B0503020204020204" pitchFamily="34" charset="-122"/>
              </a:rPr>
              <a:t> </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区级学科等级临界人群分析</a:t>
            </a:r>
            <a:endParaRPr lang="en-US" altLang="zh-CN" sz="900" dirty="0" smtClean="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smtClean="0">
                <a:solidFill>
                  <a:srgbClr val="4A8522"/>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区级学校优势学科分析</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4A8522"/>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区级选课组合分析</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4A8522"/>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区级高校去向统计</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4A8522"/>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区级专业去向</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统计</a:t>
            </a:r>
            <a:endParaRPr lang="en-US" altLang="zh-CN" sz="900" dirty="0" smtClean="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zh-CN" altLang="en-US" sz="900" dirty="0">
                <a:solidFill>
                  <a:srgbClr val="4A8522"/>
                </a:solidFill>
                <a:latin typeface="微软雅黑" panose="020B0503020204020204" pitchFamily="34" charset="-122"/>
                <a:ea typeface="微软雅黑" panose="020B0503020204020204" pitchFamily="34" charset="-122"/>
              </a:rPr>
              <a:t> </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中</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高考分数线查询系统</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endParaRPr lang="zh-CN" altLang="en-US" sz="1000" dirty="0">
              <a:solidFill>
                <a:schemeClr val="accent6"/>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6467862" y="1991225"/>
            <a:ext cx="1789613" cy="1215717"/>
          </a:xfrm>
          <a:prstGeom prst="rect">
            <a:avLst/>
          </a:prstGeom>
          <a:noFill/>
        </p:spPr>
        <p:txBody>
          <a:bodyPr wrap="square" rtlCol="0">
            <a:spAutoFit/>
          </a:bodyPr>
          <a:lstStyle/>
          <a:p>
            <a:r>
              <a:rPr lang="zh-CN" altLang="en-US" sz="1000" dirty="0">
                <a:solidFill>
                  <a:srgbClr val="C00000"/>
                </a:solidFill>
                <a:latin typeface="微软雅黑" panose="020B0503020204020204" pitchFamily="34" charset="-122"/>
                <a:ea typeface="微软雅黑" panose="020B0503020204020204" pitchFamily="34" charset="-122"/>
              </a:rPr>
              <a:t>区级综合决策平台</a:t>
            </a:r>
            <a:endParaRPr lang="en-US" altLang="zh-CN" sz="1000" dirty="0">
              <a:solidFill>
                <a:srgbClr val="C00000"/>
              </a:solidFill>
              <a:latin typeface="微软雅黑" panose="020B0503020204020204" pitchFamily="34" charset="-122"/>
              <a:ea typeface="微软雅黑" panose="020B0503020204020204" pitchFamily="34" charset="-122"/>
            </a:endParaRPr>
          </a:p>
          <a:p>
            <a:endParaRPr lang="en-US" altLang="zh-CN" sz="900" dirty="0" smtClean="0">
              <a:solidFill>
                <a:srgbClr val="4A8522"/>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zh-CN" altLang="en-US" sz="900" dirty="0" smtClean="0">
                <a:solidFill>
                  <a:srgbClr val="C00000"/>
                </a:solidFill>
                <a:latin typeface="微软雅黑" panose="020B0503020204020204" pitchFamily="34" charset="-122"/>
                <a:ea typeface="微软雅黑" panose="020B0503020204020204" pitchFamily="34" charset="-122"/>
              </a:rPr>
              <a:t> </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区级核心数据概况地图</a:t>
            </a:r>
            <a:endParaRPr lang="en-US" altLang="zh-CN" sz="900" dirty="0" smtClean="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smtClean="0">
                <a:solidFill>
                  <a:srgbClr val="C00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区级排课策略指导</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C00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区级师资效益分析</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C00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区级教师产能</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分析</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C00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升学去向趋势分析</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C00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生源分布</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统计</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32" name="图片 31"/>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019349" y="344252"/>
            <a:ext cx="310181" cy="266998"/>
          </a:xfrm>
          <a:prstGeom prst="rect">
            <a:avLst/>
          </a:prstGeom>
        </p:spPr>
      </p:pic>
      <p:pic>
        <p:nvPicPr>
          <p:cNvPr id="35" name="图片 34"/>
          <p:cNvPicPr>
            <a:picLocks noChangeAspect="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038020" y="3812300"/>
            <a:ext cx="332270" cy="279107"/>
          </a:xfrm>
          <a:prstGeom prst="rect">
            <a:avLst/>
          </a:prstGeom>
        </p:spPr>
      </p:pic>
      <p:sp>
        <p:nvSpPr>
          <p:cNvPr id="28" name="文本框 27"/>
          <p:cNvSpPr txBox="1"/>
          <p:nvPr/>
        </p:nvSpPr>
        <p:spPr>
          <a:xfrm>
            <a:off x="6467862" y="3809732"/>
            <a:ext cx="1795979" cy="800219"/>
          </a:xfrm>
          <a:prstGeom prst="rect">
            <a:avLst/>
          </a:prstGeom>
          <a:noFill/>
        </p:spPr>
        <p:txBody>
          <a:bodyPr wrap="square" rtlCol="0">
            <a:spAutoFit/>
          </a:bodyPr>
          <a:lstStyle/>
          <a:p>
            <a:r>
              <a:rPr lang="zh-CN" altLang="en-US" sz="1000" dirty="0">
                <a:solidFill>
                  <a:srgbClr val="FFC000"/>
                </a:solidFill>
                <a:latin typeface="微软雅黑" panose="020B0503020204020204" pitchFamily="34" charset="-122"/>
                <a:ea typeface="微软雅黑" panose="020B0503020204020204" pitchFamily="34" charset="-122"/>
              </a:rPr>
              <a:t>区级资源评估平台</a:t>
            </a:r>
            <a:endParaRPr lang="en-US" altLang="zh-CN" sz="1000" dirty="0">
              <a:solidFill>
                <a:srgbClr val="FFC000"/>
              </a:solidFill>
              <a:latin typeface="微软雅黑" panose="020B0503020204020204" pitchFamily="34" charset="-122"/>
              <a:ea typeface="微软雅黑" panose="020B0503020204020204" pitchFamily="34" charset="-122"/>
            </a:endParaRPr>
          </a:p>
          <a:p>
            <a:endParaRPr lang="en-US" altLang="zh-CN" sz="900" dirty="0">
              <a:solidFill>
                <a:srgbClr val="4A8522"/>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zh-CN" altLang="en-US" sz="900" dirty="0">
                <a:solidFill>
                  <a:srgbClr val="FFC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教师资源评估</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FFC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教室资源评估</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a:p>
            <a:pPr marL="211636" indent="-211636">
              <a:buFont typeface="Wingdings" panose="05000000000000000000" pitchFamily="2" charset="2"/>
              <a:buChar char="l"/>
            </a:pPr>
            <a:r>
              <a:rPr lang="en-US" altLang="zh-CN" sz="900" dirty="0">
                <a:solidFill>
                  <a:srgbClr val="FFC000"/>
                </a:solidFill>
                <a:latin typeface="微软雅黑" panose="020B0503020204020204" pitchFamily="34" charset="-122"/>
                <a:ea typeface="微软雅黑" panose="020B0503020204020204" pitchFamily="34" charset="-122"/>
              </a:rPr>
              <a:t> </a:t>
            </a:r>
            <a:r>
              <a:rPr lang="zh-CN" altLang="en-US" sz="900" dirty="0">
                <a:solidFill>
                  <a:schemeClr val="bg1">
                    <a:lumMod val="65000"/>
                  </a:schemeClr>
                </a:solidFill>
                <a:latin typeface="微软雅黑" panose="020B0503020204020204" pitchFamily="34" charset="-122"/>
                <a:ea typeface="微软雅黑" panose="020B0503020204020204" pitchFamily="34" charset="-122"/>
              </a:rPr>
              <a:t>课程</a:t>
            </a:r>
            <a:r>
              <a:rPr lang="zh-CN" altLang="en-US" sz="900" dirty="0" smtClean="0">
                <a:solidFill>
                  <a:schemeClr val="bg1">
                    <a:lumMod val="65000"/>
                  </a:schemeClr>
                </a:solidFill>
                <a:latin typeface="微软雅黑" panose="020B0503020204020204" pitchFamily="34" charset="-122"/>
                <a:ea typeface="微软雅黑" panose="020B0503020204020204" pitchFamily="34" charset="-122"/>
              </a:rPr>
              <a:t>资源评估</a:t>
            </a:r>
            <a:endParaRPr lang="en-US" altLang="zh-CN" sz="9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4" name="Freeform 69"/>
          <p:cNvSpPr>
            <a:spLocks noEditPoints="1"/>
          </p:cNvSpPr>
          <p:nvPr/>
        </p:nvSpPr>
        <p:spPr bwMode="auto">
          <a:xfrm>
            <a:off x="6038020" y="1991225"/>
            <a:ext cx="332490" cy="284184"/>
          </a:xfrm>
          <a:custGeom>
            <a:avLst/>
            <a:gdLst>
              <a:gd name="T0" fmla="*/ 207 w 239"/>
              <a:gd name="T1" fmla="*/ 4 h 196"/>
              <a:gd name="T2" fmla="*/ 199 w 239"/>
              <a:gd name="T3" fmla="*/ 43 h 196"/>
              <a:gd name="T4" fmla="*/ 184 w 239"/>
              <a:gd name="T5" fmla="*/ 4 h 196"/>
              <a:gd name="T6" fmla="*/ 207 w 239"/>
              <a:gd name="T7" fmla="*/ 86 h 196"/>
              <a:gd name="T8" fmla="*/ 184 w 239"/>
              <a:gd name="T9" fmla="*/ 196 h 196"/>
              <a:gd name="T10" fmla="*/ 199 w 239"/>
              <a:gd name="T11" fmla="*/ 78 h 196"/>
              <a:gd name="T12" fmla="*/ 207 w 239"/>
              <a:gd name="T13" fmla="*/ 86 h 196"/>
              <a:gd name="T14" fmla="*/ 239 w 239"/>
              <a:gd name="T15" fmla="*/ 0 h 196"/>
              <a:gd name="T16" fmla="*/ 211 w 239"/>
              <a:gd name="T17" fmla="*/ 196 h 196"/>
              <a:gd name="T18" fmla="*/ 219 w 239"/>
              <a:gd name="T19" fmla="*/ 63 h 196"/>
              <a:gd name="T20" fmla="*/ 211 w 239"/>
              <a:gd name="T21" fmla="*/ 39 h 196"/>
              <a:gd name="T22" fmla="*/ 211 w 239"/>
              <a:gd name="T23" fmla="*/ 0 h 196"/>
              <a:gd name="T24" fmla="*/ 176 w 239"/>
              <a:gd name="T25" fmla="*/ 27 h 196"/>
              <a:gd name="T26" fmla="*/ 172 w 239"/>
              <a:gd name="T27" fmla="*/ 51 h 196"/>
              <a:gd name="T28" fmla="*/ 176 w 239"/>
              <a:gd name="T29" fmla="*/ 70 h 196"/>
              <a:gd name="T30" fmla="*/ 153 w 239"/>
              <a:gd name="T31" fmla="*/ 27 h 196"/>
              <a:gd name="T32" fmla="*/ 176 w 239"/>
              <a:gd name="T33" fmla="*/ 106 h 196"/>
              <a:gd name="T34" fmla="*/ 153 w 239"/>
              <a:gd name="T35" fmla="*/ 196 h 196"/>
              <a:gd name="T36" fmla="*/ 176 w 239"/>
              <a:gd name="T37" fmla="*/ 106 h 196"/>
              <a:gd name="T38" fmla="*/ 121 w 239"/>
              <a:gd name="T39" fmla="*/ 43 h 196"/>
              <a:gd name="T40" fmla="*/ 149 w 239"/>
              <a:gd name="T41" fmla="*/ 102 h 196"/>
              <a:gd name="T42" fmla="*/ 133 w 239"/>
              <a:gd name="T43" fmla="*/ 106 h 196"/>
              <a:gd name="T44" fmla="*/ 121 w 239"/>
              <a:gd name="T45" fmla="*/ 98 h 196"/>
              <a:gd name="T46" fmla="*/ 121 w 239"/>
              <a:gd name="T47" fmla="*/ 43 h 196"/>
              <a:gd name="T48" fmla="*/ 149 w 239"/>
              <a:gd name="T49" fmla="*/ 196 h 196"/>
              <a:gd name="T50" fmla="*/ 121 w 239"/>
              <a:gd name="T51" fmla="*/ 133 h 196"/>
              <a:gd name="T52" fmla="*/ 133 w 239"/>
              <a:gd name="T53" fmla="*/ 149 h 196"/>
              <a:gd name="T54" fmla="*/ 149 w 239"/>
              <a:gd name="T55" fmla="*/ 137 h 196"/>
              <a:gd name="T56" fmla="*/ 90 w 239"/>
              <a:gd name="T57" fmla="*/ 63 h 196"/>
              <a:gd name="T58" fmla="*/ 117 w 239"/>
              <a:gd name="T59" fmla="*/ 102 h 196"/>
              <a:gd name="T60" fmla="*/ 90 w 239"/>
              <a:gd name="T61" fmla="*/ 117 h 196"/>
              <a:gd name="T62" fmla="*/ 90 w 239"/>
              <a:gd name="T63" fmla="*/ 63 h 196"/>
              <a:gd name="T64" fmla="*/ 117 w 239"/>
              <a:gd name="T65" fmla="*/ 196 h 196"/>
              <a:gd name="T66" fmla="*/ 90 w 239"/>
              <a:gd name="T67" fmla="*/ 145 h 196"/>
              <a:gd name="T68" fmla="*/ 117 w 239"/>
              <a:gd name="T69" fmla="*/ 129 h 196"/>
              <a:gd name="T70" fmla="*/ 86 w 239"/>
              <a:gd name="T71" fmla="*/ 78 h 196"/>
              <a:gd name="T72" fmla="*/ 70 w 239"/>
              <a:gd name="T73" fmla="*/ 133 h 196"/>
              <a:gd name="T74" fmla="*/ 62 w 239"/>
              <a:gd name="T75" fmla="*/ 78 h 196"/>
              <a:gd name="T76" fmla="*/ 86 w 239"/>
              <a:gd name="T77" fmla="*/ 149 h 196"/>
              <a:gd name="T78" fmla="*/ 62 w 239"/>
              <a:gd name="T79" fmla="*/ 196 h 196"/>
              <a:gd name="T80" fmla="*/ 66 w 239"/>
              <a:gd name="T81" fmla="*/ 160 h 196"/>
              <a:gd name="T82" fmla="*/ 86 w 239"/>
              <a:gd name="T83" fmla="*/ 149 h 196"/>
              <a:gd name="T84" fmla="*/ 31 w 239"/>
              <a:gd name="T85" fmla="*/ 66 h 196"/>
              <a:gd name="T86" fmla="*/ 59 w 239"/>
              <a:gd name="T87" fmla="*/ 117 h 196"/>
              <a:gd name="T88" fmla="*/ 51 w 239"/>
              <a:gd name="T89" fmla="*/ 113 h 196"/>
              <a:gd name="T90" fmla="*/ 31 w 239"/>
              <a:gd name="T91" fmla="*/ 121 h 196"/>
              <a:gd name="T92" fmla="*/ 31 w 239"/>
              <a:gd name="T93" fmla="*/ 66 h 196"/>
              <a:gd name="T94" fmla="*/ 59 w 239"/>
              <a:gd name="T95" fmla="*/ 196 h 196"/>
              <a:gd name="T96" fmla="*/ 31 w 239"/>
              <a:gd name="T97" fmla="*/ 149 h 196"/>
              <a:gd name="T98" fmla="*/ 59 w 239"/>
              <a:gd name="T99" fmla="*/ 153 h 196"/>
              <a:gd name="T100" fmla="*/ 0 w 239"/>
              <a:gd name="T101" fmla="*/ 90 h 196"/>
              <a:gd name="T102" fmla="*/ 27 w 239"/>
              <a:gd name="T103" fmla="*/ 125 h 196"/>
              <a:gd name="T104" fmla="*/ 23 w 239"/>
              <a:gd name="T105" fmla="*/ 156 h 196"/>
              <a:gd name="T106" fmla="*/ 27 w 239"/>
              <a:gd name="T107" fmla="*/ 196 h 196"/>
              <a:gd name="T108" fmla="*/ 0 w 239"/>
              <a:gd name="T109" fmla="*/ 9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9" h="196">
                <a:moveTo>
                  <a:pt x="184" y="4"/>
                </a:moveTo>
                <a:lnTo>
                  <a:pt x="207" y="4"/>
                </a:lnTo>
                <a:lnTo>
                  <a:pt x="207" y="39"/>
                </a:lnTo>
                <a:lnTo>
                  <a:pt x="199" y="43"/>
                </a:lnTo>
                <a:lnTo>
                  <a:pt x="184" y="47"/>
                </a:lnTo>
                <a:lnTo>
                  <a:pt x="184" y="4"/>
                </a:lnTo>
                <a:lnTo>
                  <a:pt x="184" y="4"/>
                </a:lnTo>
                <a:close/>
                <a:moveTo>
                  <a:pt x="207" y="86"/>
                </a:moveTo>
                <a:lnTo>
                  <a:pt x="207" y="196"/>
                </a:lnTo>
                <a:lnTo>
                  <a:pt x="184" y="196"/>
                </a:lnTo>
                <a:lnTo>
                  <a:pt x="184" y="98"/>
                </a:lnTo>
                <a:lnTo>
                  <a:pt x="199" y="78"/>
                </a:lnTo>
                <a:lnTo>
                  <a:pt x="207" y="86"/>
                </a:lnTo>
                <a:lnTo>
                  <a:pt x="207" y="86"/>
                </a:lnTo>
                <a:close/>
                <a:moveTo>
                  <a:pt x="211" y="0"/>
                </a:moveTo>
                <a:lnTo>
                  <a:pt x="239" y="0"/>
                </a:lnTo>
                <a:lnTo>
                  <a:pt x="239" y="196"/>
                </a:lnTo>
                <a:lnTo>
                  <a:pt x="211" y="196"/>
                </a:lnTo>
                <a:lnTo>
                  <a:pt x="211" y="82"/>
                </a:lnTo>
                <a:lnTo>
                  <a:pt x="219" y="63"/>
                </a:lnTo>
                <a:lnTo>
                  <a:pt x="223" y="35"/>
                </a:lnTo>
                <a:lnTo>
                  <a:pt x="211" y="39"/>
                </a:lnTo>
                <a:lnTo>
                  <a:pt x="211" y="0"/>
                </a:lnTo>
                <a:lnTo>
                  <a:pt x="211" y="0"/>
                </a:lnTo>
                <a:close/>
                <a:moveTo>
                  <a:pt x="153" y="27"/>
                </a:moveTo>
                <a:lnTo>
                  <a:pt x="176" y="27"/>
                </a:lnTo>
                <a:lnTo>
                  <a:pt x="176" y="51"/>
                </a:lnTo>
                <a:lnTo>
                  <a:pt x="172" y="51"/>
                </a:lnTo>
                <a:lnTo>
                  <a:pt x="176" y="59"/>
                </a:lnTo>
                <a:lnTo>
                  <a:pt x="176" y="70"/>
                </a:lnTo>
                <a:lnTo>
                  <a:pt x="153" y="94"/>
                </a:lnTo>
                <a:lnTo>
                  <a:pt x="153" y="27"/>
                </a:lnTo>
                <a:lnTo>
                  <a:pt x="153" y="27"/>
                </a:lnTo>
                <a:close/>
                <a:moveTo>
                  <a:pt x="176" y="106"/>
                </a:moveTo>
                <a:lnTo>
                  <a:pt x="176" y="196"/>
                </a:lnTo>
                <a:lnTo>
                  <a:pt x="153" y="196"/>
                </a:lnTo>
                <a:lnTo>
                  <a:pt x="153" y="129"/>
                </a:lnTo>
                <a:lnTo>
                  <a:pt x="176" y="106"/>
                </a:lnTo>
                <a:lnTo>
                  <a:pt x="176" y="106"/>
                </a:lnTo>
                <a:close/>
                <a:moveTo>
                  <a:pt x="121" y="43"/>
                </a:moveTo>
                <a:lnTo>
                  <a:pt x="149" y="43"/>
                </a:lnTo>
                <a:lnTo>
                  <a:pt x="149" y="102"/>
                </a:lnTo>
                <a:lnTo>
                  <a:pt x="137" y="113"/>
                </a:lnTo>
                <a:lnTo>
                  <a:pt x="133" y="106"/>
                </a:lnTo>
                <a:lnTo>
                  <a:pt x="125" y="98"/>
                </a:lnTo>
                <a:lnTo>
                  <a:pt x="121" y="98"/>
                </a:lnTo>
                <a:lnTo>
                  <a:pt x="121" y="43"/>
                </a:lnTo>
                <a:lnTo>
                  <a:pt x="121" y="43"/>
                </a:lnTo>
                <a:close/>
                <a:moveTo>
                  <a:pt x="149" y="137"/>
                </a:moveTo>
                <a:lnTo>
                  <a:pt x="149" y="196"/>
                </a:lnTo>
                <a:lnTo>
                  <a:pt x="121" y="196"/>
                </a:lnTo>
                <a:lnTo>
                  <a:pt x="121" y="133"/>
                </a:lnTo>
                <a:lnTo>
                  <a:pt x="125" y="137"/>
                </a:lnTo>
                <a:lnTo>
                  <a:pt x="133" y="149"/>
                </a:lnTo>
                <a:lnTo>
                  <a:pt x="145" y="137"/>
                </a:lnTo>
                <a:lnTo>
                  <a:pt x="149" y="137"/>
                </a:lnTo>
                <a:lnTo>
                  <a:pt x="149" y="137"/>
                </a:lnTo>
                <a:close/>
                <a:moveTo>
                  <a:pt x="90" y="63"/>
                </a:moveTo>
                <a:lnTo>
                  <a:pt x="117" y="63"/>
                </a:lnTo>
                <a:lnTo>
                  <a:pt x="117" y="102"/>
                </a:lnTo>
                <a:lnTo>
                  <a:pt x="113" y="102"/>
                </a:lnTo>
                <a:lnTo>
                  <a:pt x="90" y="117"/>
                </a:lnTo>
                <a:lnTo>
                  <a:pt x="90" y="63"/>
                </a:lnTo>
                <a:lnTo>
                  <a:pt x="90" y="63"/>
                </a:lnTo>
                <a:close/>
                <a:moveTo>
                  <a:pt x="117" y="129"/>
                </a:moveTo>
                <a:lnTo>
                  <a:pt x="117" y="196"/>
                </a:lnTo>
                <a:lnTo>
                  <a:pt x="90" y="196"/>
                </a:lnTo>
                <a:lnTo>
                  <a:pt x="90" y="145"/>
                </a:lnTo>
                <a:lnTo>
                  <a:pt x="117" y="129"/>
                </a:lnTo>
                <a:lnTo>
                  <a:pt x="117" y="129"/>
                </a:lnTo>
                <a:close/>
                <a:moveTo>
                  <a:pt x="62" y="78"/>
                </a:moveTo>
                <a:lnTo>
                  <a:pt x="86" y="78"/>
                </a:lnTo>
                <a:lnTo>
                  <a:pt x="86" y="121"/>
                </a:lnTo>
                <a:lnTo>
                  <a:pt x="70" y="133"/>
                </a:lnTo>
                <a:lnTo>
                  <a:pt x="62" y="125"/>
                </a:lnTo>
                <a:lnTo>
                  <a:pt x="62" y="78"/>
                </a:lnTo>
                <a:lnTo>
                  <a:pt x="62" y="78"/>
                </a:lnTo>
                <a:close/>
                <a:moveTo>
                  <a:pt x="86" y="149"/>
                </a:moveTo>
                <a:lnTo>
                  <a:pt x="86" y="196"/>
                </a:lnTo>
                <a:lnTo>
                  <a:pt x="62" y="196"/>
                </a:lnTo>
                <a:lnTo>
                  <a:pt x="62" y="156"/>
                </a:lnTo>
                <a:lnTo>
                  <a:pt x="66" y="160"/>
                </a:lnTo>
                <a:lnTo>
                  <a:pt x="74" y="156"/>
                </a:lnTo>
                <a:lnTo>
                  <a:pt x="86" y="149"/>
                </a:lnTo>
                <a:lnTo>
                  <a:pt x="86" y="149"/>
                </a:lnTo>
                <a:close/>
                <a:moveTo>
                  <a:pt x="31" y="66"/>
                </a:moveTo>
                <a:lnTo>
                  <a:pt x="59" y="66"/>
                </a:lnTo>
                <a:lnTo>
                  <a:pt x="59" y="117"/>
                </a:lnTo>
                <a:lnTo>
                  <a:pt x="55" y="117"/>
                </a:lnTo>
                <a:lnTo>
                  <a:pt x="51" y="113"/>
                </a:lnTo>
                <a:lnTo>
                  <a:pt x="43" y="117"/>
                </a:lnTo>
                <a:lnTo>
                  <a:pt x="31" y="121"/>
                </a:lnTo>
                <a:lnTo>
                  <a:pt x="31" y="66"/>
                </a:lnTo>
                <a:lnTo>
                  <a:pt x="31" y="66"/>
                </a:lnTo>
                <a:close/>
                <a:moveTo>
                  <a:pt x="59" y="153"/>
                </a:moveTo>
                <a:lnTo>
                  <a:pt x="59" y="196"/>
                </a:lnTo>
                <a:lnTo>
                  <a:pt x="31" y="196"/>
                </a:lnTo>
                <a:lnTo>
                  <a:pt x="31" y="149"/>
                </a:lnTo>
                <a:lnTo>
                  <a:pt x="47" y="141"/>
                </a:lnTo>
                <a:lnTo>
                  <a:pt x="59" y="153"/>
                </a:lnTo>
                <a:lnTo>
                  <a:pt x="59" y="153"/>
                </a:lnTo>
                <a:close/>
                <a:moveTo>
                  <a:pt x="0" y="90"/>
                </a:moveTo>
                <a:lnTo>
                  <a:pt x="27" y="90"/>
                </a:lnTo>
                <a:lnTo>
                  <a:pt x="27" y="125"/>
                </a:lnTo>
                <a:lnTo>
                  <a:pt x="12" y="133"/>
                </a:lnTo>
                <a:lnTo>
                  <a:pt x="23" y="156"/>
                </a:lnTo>
                <a:lnTo>
                  <a:pt x="27" y="153"/>
                </a:lnTo>
                <a:lnTo>
                  <a:pt x="27" y="196"/>
                </a:lnTo>
                <a:lnTo>
                  <a:pt x="0" y="196"/>
                </a:lnTo>
                <a:lnTo>
                  <a:pt x="0" y="90"/>
                </a:lnTo>
                <a:close/>
              </a:path>
            </a:pathLst>
          </a:custGeom>
          <a:solidFill>
            <a:srgbClr val="C00000"/>
          </a:solidFill>
          <a:ln>
            <a:noFill/>
          </a:ln>
          <a:extLst/>
        </p:spPr>
        <p:txBody>
          <a:bodyPr vert="horz" wrap="square" lIns="67725" tIns="33862" rIns="67725" bIns="33862" numCol="1" anchor="t" anchorCtr="0" compatLnSpc="1">
            <a:prstTxWarp prst="textNoShape">
              <a:avLst/>
            </a:prstTxWarp>
          </a:bodyPr>
          <a:lstStyle/>
          <a:p>
            <a:endParaRPr lang="zh-CN" altLang="en-US" sz="1411">
              <a:solidFill>
                <a:prstClr val="black"/>
              </a:solidFill>
            </a:endParaRPr>
          </a:p>
        </p:txBody>
      </p:sp>
      <p:sp>
        <p:nvSpPr>
          <p:cNvPr id="22" name="云形 21"/>
          <p:cNvSpPr/>
          <p:nvPr/>
        </p:nvSpPr>
        <p:spPr>
          <a:xfrm>
            <a:off x="3035121" y="1636788"/>
            <a:ext cx="2241576" cy="1249528"/>
          </a:xfrm>
          <a:prstGeom prst="cloud">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85" dirty="0">
                <a:latin typeface="微软雅黑" panose="020B0503020204020204" pitchFamily="34" charset="-122"/>
                <a:ea typeface="微软雅黑" panose="020B0503020204020204" pitchFamily="34" charset="-122"/>
              </a:rPr>
              <a:t>区域新高考综合服务平台</a:t>
            </a:r>
          </a:p>
        </p:txBody>
      </p:sp>
      <p:sp>
        <p:nvSpPr>
          <p:cNvPr id="8" name="六边形 7"/>
          <p:cNvSpPr/>
          <p:nvPr/>
        </p:nvSpPr>
        <p:spPr>
          <a:xfrm>
            <a:off x="3929991" y="2991846"/>
            <a:ext cx="732356" cy="693453"/>
          </a:xfrm>
          <a:prstGeom prst="hexagon">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15" dirty="0">
                <a:latin typeface="微软雅黑" panose="020B0503020204020204" pitchFamily="34" charset="-122"/>
                <a:ea typeface="微软雅黑" panose="020B0503020204020204" pitchFamily="34" charset="-122"/>
              </a:rPr>
              <a:t>标准接入开放平台</a:t>
            </a:r>
          </a:p>
        </p:txBody>
      </p:sp>
      <p:sp>
        <p:nvSpPr>
          <p:cNvPr id="19" name="矩形 18"/>
          <p:cNvSpPr/>
          <p:nvPr/>
        </p:nvSpPr>
        <p:spPr>
          <a:xfrm>
            <a:off x="3524057" y="4005635"/>
            <a:ext cx="292448" cy="1049213"/>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89" dirty="0">
                <a:latin typeface="微软雅黑" panose="020B0503020204020204" pitchFamily="34" charset="-122"/>
                <a:ea typeface="微软雅黑" panose="020B0503020204020204" pitchFamily="34" charset="-122"/>
              </a:rPr>
              <a:t>数据标准和规范</a:t>
            </a:r>
          </a:p>
        </p:txBody>
      </p:sp>
      <p:sp>
        <p:nvSpPr>
          <p:cNvPr id="37" name="矩形 36"/>
          <p:cNvSpPr/>
          <p:nvPr/>
        </p:nvSpPr>
        <p:spPr>
          <a:xfrm>
            <a:off x="4149945" y="4005635"/>
            <a:ext cx="292448" cy="1049213"/>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89" dirty="0">
                <a:latin typeface="微软雅黑" panose="020B0503020204020204" pitchFamily="34" charset="-122"/>
                <a:ea typeface="微软雅黑" panose="020B0503020204020204" pitchFamily="34" charset="-122"/>
              </a:rPr>
              <a:t>认证标准范围</a:t>
            </a:r>
          </a:p>
        </p:txBody>
      </p:sp>
      <p:sp>
        <p:nvSpPr>
          <p:cNvPr id="38" name="矩形 37"/>
          <p:cNvSpPr/>
          <p:nvPr/>
        </p:nvSpPr>
        <p:spPr>
          <a:xfrm>
            <a:off x="4775834" y="4005635"/>
            <a:ext cx="292448" cy="1049213"/>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89" dirty="0">
                <a:latin typeface="微软雅黑" panose="020B0503020204020204" pitchFamily="34" charset="-122"/>
                <a:ea typeface="微软雅黑" panose="020B0503020204020204" pitchFamily="34" charset="-122"/>
              </a:rPr>
              <a:t>应用接入规范</a:t>
            </a:r>
          </a:p>
        </p:txBody>
      </p:sp>
      <p:cxnSp>
        <p:nvCxnSpPr>
          <p:cNvPr id="42" name="肘形连接符 41"/>
          <p:cNvCxnSpPr>
            <a:stCxn id="19" idx="0"/>
            <a:endCxn id="38" idx="0"/>
          </p:cNvCxnSpPr>
          <p:nvPr/>
        </p:nvCxnSpPr>
        <p:spPr>
          <a:xfrm rot="5400000" flipH="1" flipV="1">
            <a:off x="4296168" y="3379747"/>
            <a:ext cx="9406" cy="1251776"/>
          </a:xfrm>
          <a:prstGeom prst="bentConnector3">
            <a:avLst>
              <a:gd name="adj1" fmla="val 1800000"/>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37" idx="0"/>
          </p:cNvCxnSpPr>
          <p:nvPr/>
        </p:nvCxnSpPr>
        <p:spPr>
          <a:xfrm flipV="1">
            <a:off x="4296168" y="3685298"/>
            <a:ext cx="0" cy="320336"/>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右箭头 48"/>
          <p:cNvSpPr/>
          <p:nvPr/>
        </p:nvSpPr>
        <p:spPr>
          <a:xfrm>
            <a:off x="5454678" y="2035800"/>
            <a:ext cx="330929" cy="374265"/>
          </a:xfrm>
          <a:prstGeom prst="righ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15">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80951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4294967295"/>
          </p:nvPr>
        </p:nvSpPr>
        <p:spPr>
          <a:xfrm>
            <a:off x="7086600" y="4159250"/>
            <a:ext cx="2057400" cy="1228725"/>
          </a:xfrm>
          <a:prstGeom prst="rect">
            <a:avLst/>
          </a:prstGeom>
        </p:spPr>
        <p:txBody>
          <a:bodyPr/>
          <a:lstStyle/>
          <a:p>
            <a:fld id="{DC947046-6B84-4C37-8F8B-11742CDB85ED}" type="slidenum">
              <a:rPr lang="zh-CN" altLang="en-US" smtClean="0"/>
              <a:pPr/>
              <a:t>74</a:t>
            </a:fld>
            <a:endParaRPr lang="zh-CN" altLang="en-US"/>
          </a:p>
        </p:txBody>
      </p:sp>
      <p:sp>
        <p:nvSpPr>
          <p:cNvPr id="2" name="日期占位符 1"/>
          <p:cNvSpPr>
            <a:spLocks noGrp="1"/>
          </p:cNvSpPr>
          <p:nvPr>
            <p:ph type="dt" sz="half" idx="4294967295"/>
          </p:nvPr>
        </p:nvSpPr>
        <p:spPr>
          <a:xfrm>
            <a:off x="0" y="4800600"/>
            <a:ext cx="1882775" cy="342900"/>
          </a:xfrm>
          <a:prstGeom prst="rect">
            <a:avLst/>
          </a:prstGeom>
        </p:spPr>
        <p:txBody>
          <a:bodyPr/>
          <a:lstStyle/>
          <a:p>
            <a:fld id="{FADCC8E6-10D8-454C-9340-21222072EA7C}" type="datetime1">
              <a:rPr lang="zh-CN" altLang="en-US" smtClean="0"/>
              <a:t>2017/9/18</a:t>
            </a:fld>
            <a:endParaRPr lang="zh-CN" altLang="en-US"/>
          </a:p>
        </p:txBody>
      </p:sp>
      <p:pic>
        <p:nvPicPr>
          <p:cNvPr id="5" name="图片 4"/>
          <p:cNvPicPr/>
          <p:nvPr/>
        </p:nvPicPr>
        <p:blipFill rotWithShape="1">
          <a:blip r:embed="rId2"/>
          <a:srcRect t="25256" b="684"/>
          <a:stretch/>
        </p:blipFill>
        <p:spPr bwMode="auto">
          <a:xfrm>
            <a:off x="1359129" y="1194421"/>
            <a:ext cx="6620592" cy="3459351"/>
          </a:xfrm>
          <a:prstGeom prst="rect">
            <a:avLst/>
          </a:prstGeom>
          <a:ln>
            <a:noFill/>
          </a:ln>
          <a:extLst>
            <a:ext uri="{53640926-AAD7-44D8-BBD7-CCE9431645EC}">
              <a14:shadowObscured xmlns:a14="http://schemas.microsoft.com/office/drawing/2010/main"/>
            </a:ext>
          </a:extLst>
        </p:spPr>
      </p:pic>
      <p:sp>
        <p:nvSpPr>
          <p:cNvPr id="7" name="文本框 6">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单科临界群体分析</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622159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7086600" y="4159250"/>
            <a:ext cx="2057400" cy="1228725"/>
          </a:xfrm>
          <a:prstGeom prst="rect">
            <a:avLst/>
          </a:prstGeom>
        </p:spPr>
        <p:txBody>
          <a:bodyPr/>
          <a:lstStyle/>
          <a:p>
            <a:fld id="{DC947046-6B84-4C37-8F8B-11742CDB85ED}" type="slidenum">
              <a:rPr lang="zh-CN" altLang="en-US" smtClean="0"/>
              <a:pPr/>
              <a:t>75</a:t>
            </a:fld>
            <a:endParaRPr lang="zh-CN" altLang="en-US" dirty="0"/>
          </a:p>
        </p:txBody>
      </p:sp>
      <p:sp>
        <p:nvSpPr>
          <p:cNvPr id="5" name="日期占位符 4"/>
          <p:cNvSpPr>
            <a:spLocks noGrp="1"/>
          </p:cNvSpPr>
          <p:nvPr>
            <p:ph type="dt" sz="half" idx="4294967295"/>
          </p:nvPr>
        </p:nvSpPr>
        <p:spPr>
          <a:xfrm>
            <a:off x="0" y="4800600"/>
            <a:ext cx="1882775" cy="342900"/>
          </a:xfrm>
          <a:prstGeom prst="rect">
            <a:avLst/>
          </a:prstGeom>
        </p:spPr>
        <p:txBody>
          <a:bodyPr/>
          <a:lstStyle/>
          <a:p>
            <a:fld id="{EAA98BB5-BCFA-43FC-847D-6BE44FA5BCC4}" type="datetime1">
              <a:rPr lang="zh-CN" altLang="en-US" smtClean="0"/>
              <a:t>2017/9/18</a:t>
            </a:fld>
            <a:endParaRPr lang="zh-CN" altLang="en-US"/>
          </a:p>
        </p:txBody>
      </p:sp>
      <p:pic>
        <p:nvPicPr>
          <p:cNvPr id="6" name="图片 5"/>
          <p:cNvPicPr/>
          <p:nvPr/>
        </p:nvPicPr>
        <p:blipFill>
          <a:blip r:embed="rId2"/>
          <a:stretch>
            <a:fillRect/>
          </a:stretch>
        </p:blipFill>
        <p:spPr>
          <a:xfrm>
            <a:off x="1341215" y="1518124"/>
            <a:ext cx="6576075" cy="3029935"/>
          </a:xfrm>
          <a:prstGeom prst="rect">
            <a:avLst/>
          </a:prstGeom>
        </p:spPr>
      </p:pic>
      <p:sp>
        <p:nvSpPr>
          <p:cNvPr id="8" name="文本框 7">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成绩、走班频次相关性分析</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1157470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bwMode="auto">
          <a:xfrm>
            <a:off x="5890880" y="1461503"/>
            <a:ext cx="2147747" cy="2890790"/>
          </a:xfrm>
          <a:prstGeom prst="rect">
            <a:avLst/>
          </a:prstGeom>
          <a:solidFill>
            <a:srgbClr val="00B0F0"/>
          </a:solidFill>
          <a:ln w="9525" cap="flat" cmpd="sng" algn="ctr">
            <a:noFill/>
            <a:prstDash val="solid"/>
            <a:round/>
            <a:headEnd type="none" w="med" len="med"/>
            <a:tailEnd type="none" w="med" len="med"/>
          </a:ln>
          <a:effectLst>
            <a:outerShdw blurRad="50800" dist="203200" dir="3480000" algn="ctr" rotWithShape="0">
              <a:srgbClr val="000000">
                <a:alpha val="43137"/>
              </a:srgbClr>
            </a:outerShdw>
          </a:effectLst>
        </p:spPr>
        <p:txBody>
          <a:bodyPr vert="horz" wrap="square" lIns="67725" tIns="33862" rIns="67725" bIns="33862" numCol="1" rtlCol="0" anchor="t" anchorCtr="0" compatLnSpc="1"/>
          <a:lstStyle/>
          <a:p>
            <a:pPr defTabSz="677236" eaLnBrk="0" fontAlgn="base" hangingPunct="0">
              <a:spcBef>
                <a:spcPct val="0"/>
              </a:spcBef>
              <a:spcAft>
                <a:spcPct val="0"/>
              </a:spcAft>
            </a:pPr>
            <a:endParaRPr lang="zh-CN" altLang="en-US" sz="1407" b="1"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6011984" y="1984787"/>
            <a:ext cx="1919978" cy="1733551"/>
          </a:xfrm>
          <a:prstGeom prst="rect">
            <a:avLst/>
          </a:prstGeom>
          <a:noFill/>
        </p:spPr>
        <p:txBody>
          <a:bodyPr wrap="square" rtlCol="0">
            <a:spAutoFit/>
          </a:bodyPr>
          <a:lstStyle/>
          <a:p>
            <a:pPr>
              <a:lnSpc>
                <a:spcPct val="150000"/>
              </a:lnSpc>
            </a:pPr>
            <a:r>
              <a:rPr lang="zh-CN" altLang="en-US" sz="1185" dirty="0">
                <a:solidFill>
                  <a:schemeClr val="bg1"/>
                </a:solidFill>
                <a:latin typeface="微软雅黑" panose="020B0503020204020204" pitchFamily="34" charset="-122"/>
                <a:ea typeface="微软雅黑" panose="020B0503020204020204" pitchFamily="34" charset="-122"/>
              </a:rPr>
              <a:t>帮助学校在新高考和新课改的方针下合理高效的办学。为学生提供可靠的选科指导和分析结果，帮助学生以高中为起点，提前规划自己的职业生涯</a:t>
            </a:r>
            <a:endParaRPr lang="en-US" altLang="zh-CN" sz="1185" dirty="0">
              <a:solidFill>
                <a:schemeClr val="bg1"/>
              </a:solidFill>
              <a:latin typeface="微软雅黑" panose="020B0503020204020204" pitchFamily="34" charset="-122"/>
              <a:ea typeface="微软雅黑" panose="020B0503020204020204" pitchFamily="34" charset="-122"/>
            </a:endParaRPr>
          </a:p>
        </p:txBody>
      </p:sp>
      <p:sp>
        <p:nvSpPr>
          <p:cNvPr id="14" name="椭圆 13"/>
          <p:cNvSpPr/>
          <p:nvPr/>
        </p:nvSpPr>
        <p:spPr bwMode="auto">
          <a:xfrm>
            <a:off x="2572181" y="1663594"/>
            <a:ext cx="946196" cy="941779"/>
          </a:xfrm>
          <a:prstGeom prst="ellipse">
            <a:avLst/>
          </a:prstGeom>
          <a:solidFill>
            <a:srgbClr val="92D050"/>
          </a:solidFill>
          <a:ln w="9525" cap="flat" cmpd="sng" algn="ctr">
            <a:noFill/>
            <a:prstDash val="solid"/>
            <a:round/>
            <a:headEnd type="none" w="med" len="med"/>
            <a:tailEnd type="none" w="med" len="med"/>
          </a:ln>
        </p:spPr>
        <p:txBody>
          <a:bodyPr vert="horz" wrap="square" lIns="67725" tIns="33862" rIns="67725" bIns="33862" numCol="1" rtlCol="0" anchor="t" anchorCtr="0" compatLnSpc="1"/>
          <a:lstStyle/>
          <a:p>
            <a:pPr defTabSz="677236" eaLnBrk="0" fontAlgn="base" hangingPunct="0">
              <a:spcBef>
                <a:spcPct val="0"/>
              </a:spcBef>
              <a:spcAft>
                <a:spcPct val="0"/>
              </a:spcAft>
            </a:pPr>
            <a:endParaRPr lang="zh-CN" altLang="en-US" sz="1407" b="1">
              <a:latin typeface="微软雅黑" panose="020B0503020204020204" pitchFamily="34" charset="-122"/>
              <a:ea typeface="微软雅黑" panose="020B0503020204020204" pitchFamily="34" charset="-122"/>
            </a:endParaRPr>
          </a:p>
        </p:txBody>
      </p:sp>
      <p:sp>
        <p:nvSpPr>
          <p:cNvPr id="15" name="文本框 14"/>
          <p:cNvSpPr txBox="1"/>
          <p:nvPr/>
        </p:nvSpPr>
        <p:spPr>
          <a:xfrm>
            <a:off x="2650201" y="1877635"/>
            <a:ext cx="909223" cy="526554"/>
          </a:xfrm>
          <a:prstGeom prst="rect">
            <a:avLst/>
          </a:prstGeom>
          <a:noFill/>
        </p:spPr>
        <p:txBody>
          <a:bodyPr wrap="none" rtlCol="0">
            <a:spAutoFit/>
          </a:bodyPr>
          <a:lstStyle/>
          <a:p>
            <a:r>
              <a:rPr lang="zh-CN" altLang="en-US" sz="1411" dirty="0">
                <a:solidFill>
                  <a:schemeClr val="bg1"/>
                </a:solidFill>
                <a:latin typeface="微软雅黑" panose="020B0503020204020204" pitchFamily="34" charset="-122"/>
                <a:ea typeface="微软雅黑" panose="020B0503020204020204" pitchFamily="34" charset="-122"/>
              </a:rPr>
              <a:t>区级</a:t>
            </a:r>
            <a:endParaRPr lang="en-US" altLang="zh-CN" sz="1411" dirty="0">
              <a:solidFill>
                <a:schemeClr val="bg1"/>
              </a:solidFill>
              <a:latin typeface="微软雅黑" panose="020B0503020204020204" pitchFamily="34" charset="-122"/>
              <a:ea typeface="微软雅黑" panose="020B0503020204020204" pitchFamily="34" charset="-122"/>
            </a:endParaRPr>
          </a:p>
          <a:p>
            <a:r>
              <a:rPr lang="zh-CN" altLang="en-US" sz="1411" dirty="0">
                <a:solidFill>
                  <a:schemeClr val="bg1"/>
                </a:solidFill>
                <a:latin typeface="微软雅黑" panose="020B0503020204020204" pitchFamily="34" charset="-122"/>
                <a:ea typeface="微软雅黑" panose="020B0503020204020204" pitchFamily="34" charset="-122"/>
              </a:rPr>
              <a:t>选科指导</a:t>
            </a:r>
          </a:p>
        </p:txBody>
      </p:sp>
      <p:cxnSp>
        <p:nvCxnSpPr>
          <p:cNvPr id="17" name="直接连接符 16"/>
          <p:cNvCxnSpPr/>
          <p:nvPr/>
        </p:nvCxnSpPr>
        <p:spPr bwMode="auto">
          <a:xfrm>
            <a:off x="3665344" y="1649336"/>
            <a:ext cx="0" cy="956037"/>
          </a:xfrm>
          <a:prstGeom prst="line">
            <a:avLst/>
          </a:prstGeom>
          <a:solidFill>
            <a:schemeClr val="accent1"/>
          </a:solidFill>
          <a:ln w="19050" cap="flat" cmpd="sng" algn="ctr">
            <a:solidFill>
              <a:srgbClr val="92D050"/>
            </a:solidFill>
            <a:prstDash val="solid"/>
            <a:round/>
            <a:headEnd type="none" w="med" len="med"/>
            <a:tailEnd type="none" w="med" len="med"/>
          </a:ln>
        </p:spPr>
      </p:cxnSp>
      <p:sp>
        <p:nvSpPr>
          <p:cNvPr id="20" name="文本框 19"/>
          <p:cNvSpPr txBox="1"/>
          <p:nvPr/>
        </p:nvSpPr>
        <p:spPr>
          <a:xfrm>
            <a:off x="3878674" y="1851400"/>
            <a:ext cx="1616468" cy="639406"/>
          </a:xfrm>
          <a:prstGeom prst="rect">
            <a:avLst/>
          </a:prstGeom>
          <a:noFill/>
        </p:spPr>
        <p:txBody>
          <a:bodyPr wrap="none" rtlCol="0">
            <a:spAutoFit/>
          </a:bodyPr>
          <a:lstStyle/>
          <a:p>
            <a:pPr marL="211636" indent="-211636">
              <a:buFont typeface="Wingdings" panose="05000000000000000000" pitchFamily="2" charset="2"/>
              <a:buChar char="ü"/>
            </a:pPr>
            <a:r>
              <a:rPr lang="zh-CN" altLang="en-US" sz="1185" dirty="0">
                <a:solidFill>
                  <a:srgbClr val="00B050"/>
                </a:solidFill>
                <a:latin typeface="微软雅黑" panose="020B0503020204020204" pitchFamily="34" charset="-122"/>
                <a:ea typeface="微软雅黑" panose="020B0503020204020204" pitchFamily="34" charset="-122"/>
              </a:rPr>
              <a:t>学生高考选科指导</a:t>
            </a:r>
          </a:p>
          <a:p>
            <a:pPr marL="211636" indent="-211636">
              <a:buFont typeface="Wingdings" panose="05000000000000000000" pitchFamily="2" charset="2"/>
              <a:buChar char="ü"/>
            </a:pPr>
            <a:r>
              <a:rPr lang="zh-CN" altLang="en-US" sz="1185" dirty="0">
                <a:solidFill>
                  <a:srgbClr val="00B050"/>
                </a:solidFill>
                <a:latin typeface="微软雅黑" panose="020B0503020204020204" pitchFamily="34" charset="-122"/>
                <a:ea typeface="微软雅黑" panose="020B0503020204020204" pitchFamily="34" charset="-122"/>
              </a:rPr>
              <a:t>学生选科志愿汇总</a:t>
            </a:r>
          </a:p>
          <a:p>
            <a:pPr marL="211636" indent="-211636">
              <a:buFont typeface="Wingdings" panose="05000000000000000000" pitchFamily="2" charset="2"/>
              <a:buChar char="ü"/>
            </a:pPr>
            <a:r>
              <a:rPr lang="zh-CN" altLang="en-US" sz="1185" dirty="0">
                <a:solidFill>
                  <a:srgbClr val="00B050"/>
                </a:solidFill>
                <a:latin typeface="微软雅黑" panose="020B0503020204020204" pitchFamily="34" charset="-122"/>
                <a:ea typeface="微软雅黑" panose="020B0503020204020204" pitchFamily="34" charset="-122"/>
              </a:rPr>
              <a:t>高校招生信息分析</a:t>
            </a:r>
          </a:p>
        </p:txBody>
      </p:sp>
      <p:sp>
        <p:nvSpPr>
          <p:cNvPr id="21" name="椭圆 20"/>
          <p:cNvSpPr/>
          <p:nvPr/>
        </p:nvSpPr>
        <p:spPr bwMode="auto">
          <a:xfrm>
            <a:off x="3535804" y="2863679"/>
            <a:ext cx="946196" cy="941779"/>
          </a:xfrm>
          <a:prstGeom prst="ellipse">
            <a:avLst/>
          </a:prstGeom>
          <a:solidFill>
            <a:schemeClr val="accent1">
              <a:lumMod val="60000"/>
              <a:lumOff val="40000"/>
            </a:schemeClr>
          </a:solidFill>
          <a:ln w="9525" cap="flat" cmpd="sng" algn="ctr">
            <a:noFill/>
            <a:prstDash val="solid"/>
            <a:round/>
            <a:headEnd type="none" w="med" len="med"/>
            <a:tailEnd type="none" w="med" len="med"/>
          </a:ln>
        </p:spPr>
        <p:txBody>
          <a:bodyPr vert="horz" wrap="square" lIns="67725" tIns="33862" rIns="67725" bIns="33862" numCol="1" rtlCol="0" anchor="t" anchorCtr="0" compatLnSpc="1"/>
          <a:lstStyle/>
          <a:p>
            <a:pPr defTabSz="677236" eaLnBrk="0" fontAlgn="base" hangingPunct="0">
              <a:spcBef>
                <a:spcPct val="0"/>
              </a:spcBef>
              <a:spcAft>
                <a:spcPct val="0"/>
              </a:spcAft>
            </a:pPr>
            <a:endParaRPr lang="zh-CN" altLang="en-US" sz="1407" b="1">
              <a:latin typeface="微软雅黑" panose="020B0503020204020204" pitchFamily="34" charset="-122"/>
              <a:ea typeface="微软雅黑" panose="020B0503020204020204" pitchFamily="34" charset="-122"/>
            </a:endParaRPr>
          </a:p>
        </p:txBody>
      </p:sp>
      <p:sp>
        <p:nvSpPr>
          <p:cNvPr id="22" name="文本框 21"/>
          <p:cNvSpPr txBox="1"/>
          <p:nvPr/>
        </p:nvSpPr>
        <p:spPr>
          <a:xfrm>
            <a:off x="3681219" y="2988398"/>
            <a:ext cx="909223" cy="743665"/>
          </a:xfrm>
          <a:prstGeom prst="rect">
            <a:avLst/>
          </a:prstGeom>
          <a:noFill/>
        </p:spPr>
        <p:txBody>
          <a:bodyPr wrap="none" rtlCol="0">
            <a:spAutoFit/>
          </a:bodyPr>
          <a:lstStyle/>
          <a:p>
            <a:r>
              <a:rPr lang="zh-CN" altLang="en-US" sz="1411" dirty="0">
                <a:solidFill>
                  <a:schemeClr val="bg1"/>
                </a:solidFill>
                <a:latin typeface="微软雅黑" panose="020B0503020204020204" pitchFamily="34" charset="-122"/>
                <a:ea typeface="微软雅黑" panose="020B0503020204020204" pitchFamily="34" charset="-122"/>
              </a:rPr>
              <a:t>校级</a:t>
            </a:r>
            <a:endParaRPr lang="en-US" altLang="zh-CN" sz="1411" dirty="0">
              <a:solidFill>
                <a:schemeClr val="bg1"/>
              </a:solidFill>
              <a:latin typeface="微软雅黑" panose="020B0503020204020204" pitchFamily="34" charset="-122"/>
              <a:ea typeface="微软雅黑" panose="020B0503020204020204" pitchFamily="34" charset="-122"/>
            </a:endParaRPr>
          </a:p>
          <a:p>
            <a:r>
              <a:rPr lang="zh-CN" altLang="en-US" sz="1411" dirty="0">
                <a:solidFill>
                  <a:schemeClr val="bg1"/>
                </a:solidFill>
                <a:latin typeface="微软雅黑" panose="020B0503020204020204" pitchFamily="34" charset="-122"/>
                <a:ea typeface="微软雅黑" panose="020B0503020204020204" pitchFamily="34" charset="-122"/>
              </a:rPr>
              <a:t>走班排课</a:t>
            </a:r>
            <a:endParaRPr lang="en-US" altLang="zh-CN" sz="1411" dirty="0">
              <a:solidFill>
                <a:schemeClr val="bg1"/>
              </a:solidFill>
              <a:latin typeface="微软雅黑" panose="020B0503020204020204" pitchFamily="34" charset="-122"/>
              <a:ea typeface="微软雅黑" panose="020B0503020204020204" pitchFamily="34" charset="-122"/>
            </a:endParaRPr>
          </a:p>
          <a:p>
            <a:r>
              <a:rPr lang="zh-CN" altLang="en-US" sz="1411" dirty="0">
                <a:solidFill>
                  <a:schemeClr val="bg1"/>
                </a:solidFill>
                <a:latin typeface="微软雅黑" panose="020B0503020204020204" pitchFamily="34" charset="-122"/>
                <a:ea typeface="微软雅黑" panose="020B0503020204020204" pitchFamily="34" charset="-122"/>
              </a:rPr>
              <a:t>及管理</a:t>
            </a:r>
          </a:p>
        </p:txBody>
      </p:sp>
      <p:cxnSp>
        <p:nvCxnSpPr>
          <p:cNvPr id="23" name="直接连接符 22"/>
          <p:cNvCxnSpPr/>
          <p:nvPr/>
        </p:nvCxnSpPr>
        <p:spPr bwMode="auto">
          <a:xfrm>
            <a:off x="3345347" y="2868674"/>
            <a:ext cx="0" cy="956037"/>
          </a:xfrm>
          <a:prstGeom prst="line">
            <a:avLst/>
          </a:prstGeom>
          <a:solidFill>
            <a:schemeClr val="accent1"/>
          </a:solidFill>
          <a:ln w="19050" cap="flat" cmpd="sng" algn="ctr">
            <a:solidFill>
              <a:srgbClr val="5ACBFB"/>
            </a:solidFill>
            <a:prstDash val="solid"/>
            <a:round/>
            <a:headEnd type="none" w="med" len="med"/>
            <a:tailEnd type="none" w="med" len="med"/>
          </a:ln>
        </p:spPr>
      </p:cxnSp>
      <p:sp>
        <p:nvSpPr>
          <p:cNvPr id="24" name="文本框 23"/>
          <p:cNvSpPr txBox="1"/>
          <p:nvPr/>
        </p:nvSpPr>
        <p:spPr>
          <a:xfrm>
            <a:off x="1425370" y="3086164"/>
            <a:ext cx="1921039" cy="639406"/>
          </a:xfrm>
          <a:prstGeom prst="rect">
            <a:avLst/>
          </a:prstGeom>
          <a:noFill/>
        </p:spPr>
        <p:txBody>
          <a:bodyPr wrap="none" rtlCol="0">
            <a:spAutoFit/>
          </a:bodyPr>
          <a:lstStyle/>
          <a:p>
            <a:pPr marL="211636" indent="-211636">
              <a:buFont typeface="Wingdings" panose="05000000000000000000" pitchFamily="2" charset="2"/>
              <a:buChar char="ü"/>
            </a:pPr>
            <a:r>
              <a:rPr lang="zh-CN" altLang="en-US" sz="1185" dirty="0">
                <a:solidFill>
                  <a:schemeClr val="accent1">
                    <a:lumMod val="75000"/>
                  </a:schemeClr>
                </a:solidFill>
                <a:latin typeface="微软雅黑" panose="020B0503020204020204" pitchFamily="34" charset="-122"/>
                <a:ea typeface="微软雅黑" panose="020B0503020204020204" pitchFamily="34" charset="-122"/>
              </a:rPr>
              <a:t>走班制下的分层排课</a:t>
            </a:r>
          </a:p>
          <a:p>
            <a:pPr marL="211636" indent="-211636">
              <a:buFont typeface="Wingdings" panose="05000000000000000000" pitchFamily="2" charset="2"/>
              <a:buChar char="ü"/>
            </a:pPr>
            <a:r>
              <a:rPr lang="zh-CN" altLang="en-US" sz="1185" dirty="0">
                <a:solidFill>
                  <a:schemeClr val="accent1">
                    <a:lumMod val="75000"/>
                  </a:schemeClr>
                </a:solidFill>
                <a:latin typeface="微软雅黑" panose="020B0503020204020204" pitchFamily="34" charset="-122"/>
                <a:ea typeface="微软雅黑" panose="020B0503020204020204" pitchFamily="34" charset="-122"/>
              </a:rPr>
              <a:t>走班制下的学生考勤</a:t>
            </a:r>
          </a:p>
          <a:p>
            <a:pPr marL="211636" indent="-211636">
              <a:buFont typeface="Wingdings" panose="05000000000000000000" pitchFamily="2" charset="2"/>
              <a:buChar char="ü"/>
            </a:pPr>
            <a:r>
              <a:rPr lang="zh-CN" altLang="en-US" sz="1185" dirty="0">
                <a:solidFill>
                  <a:schemeClr val="accent1">
                    <a:lumMod val="75000"/>
                  </a:schemeClr>
                </a:solidFill>
                <a:latin typeface="微软雅黑" panose="020B0503020204020204" pitchFamily="34" charset="-122"/>
                <a:ea typeface="微软雅黑" panose="020B0503020204020204" pitchFamily="34" charset="-122"/>
              </a:rPr>
              <a:t>走班制下成绩跟踪分析</a:t>
            </a:r>
          </a:p>
        </p:txBody>
      </p:sp>
      <p:sp>
        <p:nvSpPr>
          <p:cNvPr id="29" name="文本框 28"/>
          <p:cNvSpPr txBox="1"/>
          <p:nvPr/>
        </p:nvSpPr>
        <p:spPr>
          <a:xfrm>
            <a:off x="5665893" y="1579572"/>
            <a:ext cx="639919" cy="639406"/>
          </a:xfrm>
          <a:prstGeom prst="rect">
            <a:avLst/>
          </a:prstGeom>
          <a:noFill/>
        </p:spPr>
        <p:txBody>
          <a:bodyPr wrap="none" rtlCol="0">
            <a:spAutoFit/>
          </a:bodyPr>
          <a:lstStyle/>
          <a:p>
            <a:r>
              <a:rPr lang="zh-CN" altLang="en-US" sz="3555" dirty="0">
                <a:solidFill>
                  <a:schemeClr val="bg1"/>
                </a:solidFill>
                <a:latin typeface="微软雅黑" panose="020B0503020204020204" pitchFamily="34" charset="-122"/>
                <a:ea typeface="微软雅黑" panose="020B0503020204020204" pitchFamily="34" charset="-122"/>
              </a:rPr>
              <a:t>“</a:t>
            </a:r>
          </a:p>
        </p:txBody>
      </p:sp>
      <p:sp>
        <p:nvSpPr>
          <p:cNvPr id="30" name="文本框 29"/>
          <p:cNvSpPr txBox="1"/>
          <p:nvPr/>
        </p:nvSpPr>
        <p:spPr>
          <a:xfrm>
            <a:off x="7179282" y="3822918"/>
            <a:ext cx="639919" cy="639406"/>
          </a:xfrm>
          <a:prstGeom prst="rect">
            <a:avLst/>
          </a:prstGeom>
          <a:noFill/>
        </p:spPr>
        <p:txBody>
          <a:bodyPr wrap="none" rtlCol="0">
            <a:spAutoFit/>
          </a:bodyPr>
          <a:lstStyle/>
          <a:p>
            <a:r>
              <a:rPr lang="zh-CN" altLang="en-US" sz="3555" dirty="0">
                <a:solidFill>
                  <a:schemeClr val="bg1"/>
                </a:solidFill>
                <a:latin typeface="微软雅黑" panose="020B0503020204020204" pitchFamily="34" charset="-122"/>
                <a:ea typeface="微软雅黑" panose="020B0503020204020204" pitchFamily="34" charset="-122"/>
              </a:rPr>
              <a:t>”</a:t>
            </a:r>
          </a:p>
        </p:txBody>
      </p:sp>
      <p:sp>
        <p:nvSpPr>
          <p:cNvPr id="16" name="文本框 1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助力学校教育教学工作开展</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32792850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2001856"/>
            <a:ext cx="1352003" cy="1337672"/>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8198" y="2021976"/>
            <a:ext cx="1632423" cy="1313234"/>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4080" y="2016815"/>
            <a:ext cx="1340225" cy="1323556"/>
          </a:xfrm>
          <a:prstGeom prst="rect">
            <a:avLst/>
          </a:prstGeom>
        </p:spPr>
      </p:pic>
      <p:sp>
        <p:nvSpPr>
          <p:cNvPr id="11" name="文本框 10"/>
          <p:cNvSpPr txBox="1"/>
          <p:nvPr/>
        </p:nvSpPr>
        <p:spPr>
          <a:xfrm>
            <a:off x="1665042" y="780878"/>
            <a:ext cx="5709185" cy="44595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2298" b="0"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新高考战略合作伙伴</a:t>
            </a:r>
            <a:endParaRPr kumimoji="0" lang="en-US" altLang="zh-CN" sz="2298" b="0"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561237" y="3493698"/>
            <a:ext cx="2316743" cy="29117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1292"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中国人民大学附属中学</a:t>
            </a:r>
          </a:p>
        </p:txBody>
      </p:sp>
      <p:sp>
        <p:nvSpPr>
          <p:cNvPr id="13" name="文本框 12"/>
          <p:cNvSpPr txBox="1"/>
          <p:nvPr/>
        </p:nvSpPr>
        <p:spPr>
          <a:xfrm>
            <a:off x="4414394" y="3493697"/>
            <a:ext cx="2316743" cy="29117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1292"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上海市七宝中学</a:t>
            </a:r>
          </a:p>
        </p:txBody>
      </p:sp>
      <p:sp>
        <p:nvSpPr>
          <p:cNvPr id="15" name="文本框 14"/>
          <p:cNvSpPr txBox="1"/>
          <p:nvPr/>
        </p:nvSpPr>
        <p:spPr>
          <a:xfrm>
            <a:off x="6841205" y="3493698"/>
            <a:ext cx="1225973" cy="29117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1292"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rPr>
              <a:t>天津中学</a:t>
            </a:r>
          </a:p>
        </p:txBody>
      </p:sp>
      <p:sp>
        <p:nvSpPr>
          <p:cNvPr id="14" name="文本框 13"/>
          <p:cNvSpPr txBox="1"/>
          <p:nvPr/>
        </p:nvSpPr>
        <p:spPr>
          <a:xfrm>
            <a:off x="2591688" y="3493697"/>
            <a:ext cx="2316743" cy="29117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292" dirty="0" smtClean="0">
                <a:solidFill>
                  <a:prstClr val="black"/>
                </a:solidFill>
                <a:latin typeface="黑体" panose="02010609060101010101" pitchFamily="49" charset="-122"/>
                <a:ea typeface="黑体" panose="02010609060101010101" pitchFamily="49" charset="-122"/>
              </a:rPr>
              <a:t>北京一零一中学</a:t>
            </a:r>
            <a:endParaRPr kumimoji="0" lang="zh-CN" altLang="en-US" sz="1292"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mn-cs"/>
            </a:endParaRPr>
          </a:p>
        </p:txBody>
      </p:sp>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31840" y="2006630"/>
            <a:ext cx="1333342" cy="1328124"/>
          </a:xfrm>
          <a:prstGeom prst="rect">
            <a:avLst/>
          </a:prstGeom>
        </p:spPr>
      </p:pic>
    </p:spTree>
    <p:extLst>
      <p:ext uri="{BB962C8B-B14F-4D97-AF65-F5344CB8AC3E}">
        <p14:creationId xmlns:p14="http://schemas.microsoft.com/office/powerpoint/2010/main" val="26519264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27054" y="2074091"/>
            <a:ext cx="7466260" cy="695447"/>
          </a:xfrm>
          <a:prstGeom prst="rect">
            <a:avLst/>
          </a:prstGeom>
          <a:noFill/>
        </p:spPr>
        <p:txBody>
          <a:bodyPr wrap="square" rtlCol="0" anchor="ctr">
            <a:spAutoFit/>
          </a:bodyPr>
          <a:lstStyle/>
          <a:p>
            <a:pPr algn="dist"/>
            <a:r>
              <a:rPr lang="zh-CN" altLang="en-US" sz="3919" dirty="0" smtClean="0">
                <a:solidFill>
                  <a:schemeClr val="bg1"/>
                </a:solidFill>
                <a:latin typeface="微软雅黑" panose="020B0503020204020204" pitchFamily="34" charset="-122"/>
                <a:ea typeface="微软雅黑" panose="020B0503020204020204" pitchFamily="34" charset="-122"/>
              </a:rPr>
              <a:t>智慧校园不单</a:t>
            </a:r>
            <a:r>
              <a:rPr lang="zh-CN" altLang="en-US" sz="3919" dirty="0">
                <a:solidFill>
                  <a:schemeClr val="bg1"/>
                </a:solidFill>
                <a:latin typeface="微软雅黑" panose="020B0503020204020204" pitchFamily="34" charset="-122"/>
                <a:ea typeface="微软雅黑" panose="020B0503020204020204" pitchFamily="34" charset="-122"/>
              </a:rPr>
              <a:t>单只有新高考</a:t>
            </a:r>
            <a:endParaRPr lang="zh-CN" altLang="en-US" sz="2939"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53403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21776" y="2428606"/>
            <a:ext cx="8310698" cy="21723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endParaRPr lang="zh-CN" altLang="en-US" sz="1143" dirty="0">
              <a:solidFill>
                <a:schemeClr val="bg1"/>
              </a:solidFill>
              <a:latin typeface="微软雅黑" pitchFamily="34" charset="-122"/>
              <a:ea typeface="微软雅黑" pitchFamily="34" charset="-122"/>
            </a:endParaRPr>
          </a:p>
        </p:txBody>
      </p:sp>
      <p:sp>
        <p:nvSpPr>
          <p:cNvPr id="40" name="矩形: 圆角 39">
            <a:extLst>
              <a:ext uri="{FF2B5EF4-FFF2-40B4-BE49-F238E27FC236}">
                <a16:creationId xmlns="" xmlns:a16="http://schemas.microsoft.com/office/drawing/2014/main" id="{EAC7FEEB-C9FA-490C-8745-20EDDBCAD8E6}"/>
              </a:ext>
            </a:extLst>
          </p:cNvPr>
          <p:cNvSpPr/>
          <p:nvPr/>
        </p:nvSpPr>
        <p:spPr>
          <a:xfrm>
            <a:off x="7104916" y="2719741"/>
            <a:ext cx="1398440" cy="1295138"/>
          </a:xfrm>
          <a:prstGeom prst="roundRect">
            <a:avLst/>
          </a:prstGeom>
          <a:solidFill>
            <a:srgbClr val="1E4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TextBox 19"/>
          <p:cNvSpPr txBox="1"/>
          <p:nvPr/>
        </p:nvSpPr>
        <p:spPr>
          <a:xfrm>
            <a:off x="3978434" y="4133109"/>
            <a:ext cx="1689693" cy="313932"/>
          </a:xfrm>
          <a:prstGeom prst="rect">
            <a:avLst/>
          </a:prstGeom>
          <a:solidFill>
            <a:schemeClr val="accent5">
              <a:lumMod val="50000"/>
            </a:schemeClr>
          </a:solidFill>
        </p:spPr>
        <p:txBody>
          <a:bodyPr wrap="none" lIns="36576" tIns="18288" rIns="36576" bIns="18288" rtlCol="0">
            <a:spAutoFit/>
          </a:bodyPr>
          <a:lstStyle/>
          <a:p>
            <a:pPr algn="ctr"/>
            <a:r>
              <a:rPr lang="zh-CN" altLang="en-US" b="1" dirty="0">
                <a:solidFill>
                  <a:srgbClr val="FFC000"/>
                </a:solidFill>
                <a:latin typeface="微软雅黑" pitchFamily="34" charset="-122"/>
                <a:ea typeface="微软雅黑" pitchFamily="34" charset="-122"/>
              </a:rPr>
              <a:t>数字校园能力层</a:t>
            </a:r>
          </a:p>
        </p:txBody>
      </p:sp>
      <p:sp>
        <p:nvSpPr>
          <p:cNvPr id="33" name="矩形: 圆角 32">
            <a:extLst>
              <a:ext uri="{FF2B5EF4-FFF2-40B4-BE49-F238E27FC236}">
                <a16:creationId xmlns="" xmlns:a16="http://schemas.microsoft.com/office/drawing/2014/main" id="{06DDD5A1-2093-424E-8A2F-07D8D638FB6C}"/>
              </a:ext>
            </a:extLst>
          </p:cNvPr>
          <p:cNvSpPr/>
          <p:nvPr/>
        </p:nvSpPr>
        <p:spPr>
          <a:xfrm>
            <a:off x="2213610" y="2746866"/>
            <a:ext cx="2622397" cy="1295138"/>
          </a:xfrm>
          <a:prstGeom prst="roundRect">
            <a:avLst/>
          </a:prstGeom>
          <a:solidFill>
            <a:srgbClr val="1E4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 name="矩形: 圆角 4">
            <a:extLst>
              <a:ext uri="{FF2B5EF4-FFF2-40B4-BE49-F238E27FC236}">
                <a16:creationId xmlns="" xmlns:a16="http://schemas.microsoft.com/office/drawing/2014/main" id="{37756E20-6138-4149-8A9B-1280315248DE}"/>
              </a:ext>
            </a:extLst>
          </p:cNvPr>
          <p:cNvSpPr/>
          <p:nvPr/>
        </p:nvSpPr>
        <p:spPr>
          <a:xfrm>
            <a:off x="687271" y="2758195"/>
            <a:ext cx="1452121" cy="1295138"/>
          </a:xfrm>
          <a:prstGeom prst="roundRect">
            <a:avLst/>
          </a:prstGeom>
          <a:solidFill>
            <a:srgbClr val="1E4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矩形 12"/>
          <p:cNvSpPr/>
          <p:nvPr/>
        </p:nvSpPr>
        <p:spPr>
          <a:xfrm>
            <a:off x="844819" y="2854459"/>
            <a:ext cx="1227667" cy="89873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t"/>
          <a:lstStyle/>
          <a:p>
            <a:pPr algn="ctr"/>
            <a:r>
              <a:rPr lang="zh-CN" altLang="en-US" sz="1350" b="1" dirty="0">
                <a:solidFill>
                  <a:schemeClr val="bg1"/>
                </a:solidFill>
                <a:latin typeface="微软雅黑" pitchFamily="34" charset="-122"/>
                <a:ea typeface="微软雅黑" pitchFamily="34" charset="-122"/>
              </a:rPr>
              <a:t>基础能力</a:t>
            </a:r>
          </a:p>
        </p:txBody>
      </p:sp>
      <p:sp>
        <p:nvSpPr>
          <p:cNvPr id="46" name="TextBox 45"/>
          <p:cNvSpPr txBox="1"/>
          <p:nvPr/>
        </p:nvSpPr>
        <p:spPr>
          <a:xfrm>
            <a:off x="759579" y="3111538"/>
            <a:ext cx="1379813" cy="819455"/>
          </a:xfrm>
          <a:prstGeom prst="rect">
            <a:avLst/>
          </a:prstGeom>
          <a:noFill/>
        </p:spPr>
        <p:txBody>
          <a:bodyPr wrap="square" rtlCol="0">
            <a:spAutoFit/>
          </a:bodyPr>
          <a:lstStyle/>
          <a:p>
            <a:pPr algn="l">
              <a:lnSpc>
                <a:spcPct val="150000"/>
              </a:lnSpc>
            </a:pPr>
            <a:r>
              <a:rPr lang="zh-CN" altLang="en-US" sz="1050" dirty="0">
                <a:solidFill>
                  <a:schemeClr val="bg1">
                    <a:lumMod val="95000"/>
                  </a:schemeClr>
                </a:solidFill>
                <a:latin typeface="微软雅黑" pitchFamily="34" charset="-122"/>
                <a:ea typeface="微软雅黑" pitchFamily="34" charset="-122"/>
              </a:rPr>
              <a:t>应用中心  数据清洗</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数据订阅  消息服务</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认证鉴权</a:t>
            </a:r>
            <a:r>
              <a:rPr lang="en-US" altLang="zh-CN" sz="1050" dirty="0">
                <a:solidFill>
                  <a:schemeClr val="bg1">
                    <a:lumMod val="95000"/>
                  </a:schemeClr>
                </a:solidFill>
                <a:latin typeface="微软雅黑" pitchFamily="34" charset="-122"/>
                <a:ea typeface="微软雅黑" pitchFamily="34" charset="-122"/>
              </a:rPr>
              <a:t>  </a:t>
            </a:r>
            <a:r>
              <a:rPr lang="zh-CN" altLang="en-US" sz="1050" dirty="0">
                <a:solidFill>
                  <a:schemeClr val="bg1">
                    <a:lumMod val="95000"/>
                  </a:schemeClr>
                </a:solidFill>
                <a:latin typeface="微软雅黑" pitchFamily="34" charset="-122"/>
                <a:ea typeface="微软雅黑" pitchFamily="34" charset="-122"/>
              </a:rPr>
              <a:t>统一门户</a:t>
            </a:r>
          </a:p>
        </p:txBody>
      </p:sp>
      <p:sp>
        <p:nvSpPr>
          <p:cNvPr id="11" name="矩形 10"/>
          <p:cNvSpPr/>
          <p:nvPr/>
        </p:nvSpPr>
        <p:spPr>
          <a:xfrm>
            <a:off x="2327993" y="2838780"/>
            <a:ext cx="2319794" cy="89873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t"/>
          <a:lstStyle/>
          <a:p>
            <a:pPr algn="ctr"/>
            <a:r>
              <a:rPr lang="zh-CN" altLang="en-US" sz="1350" b="1" dirty="0">
                <a:solidFill>
                  <a:schemeClr val="bg1"/>
                </a:solidFill>
                <a:latin typeface="微软雅黑" pitchFamily="34" charset="-122"/>
                <a:ea typeface="微软雅黑" pitchFamily="34" charset="-122"/>
              </a:rPr>
              <a:t>大数据能力</a:t>
            </a:r>
          </a:p>
        </p:txBody>
      </p:sp>
      <p:sp>
        <p:nvSpPr>
          <p:cNvPr id="48" name="TextBox 47"/>
          <p:cNvSpPr txBox="1"/>
          <p:nvPr/>
        </p:nvSpPr>
        <p:spPr>
          <a:xfrm>
            <a:off x="2231520" y="3086851"/>
            <a:ext cx="2645686" cy="819455"/>
          </a:xfrm>
          <a:prstGeom prst="rect">
            <a:avLst/>
          </a:prstGeom>
          <a:noFill/>
        </p:spPr>
        <p:txBody>
          <a:bodyPr wrap="square" rtlCol="0">
            <a:spAutoFit/>
          </a:bodyPr>
          <a:lstStyle/>
          <a:p>
            <a:pPr algn="l">
              <a:lnSpc>
                <a:spcPct val="150000"/>
              </a:lnSpc>
            </a:pPr>
            <a:r>
              <a:rPr lang="zh-CN" altLang="en-US" sz="1050" dirty="0">
                <a:solidFill>
                  <a:schemeClr val="bg1">
                    <a:lumMod val="95000"/>
                  </a:schemeClr>
                </a:solidFill>
                <a:latin typeface="微软雅黑" pitchFamily="34" charset="-122"/>
                <a:ea typeface="微软雅黑" pitchFamily="34" charset="-122"/>
              </a:rPr>
              <a:t>趋势预测与过程分析    用户行为分析</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推荐系统与智能干预    综合评价体系模型</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商业智能与可视化分析</a:t>
            </a:r>
            <a:endParaRPr lang="en-US" altLang="zh-CN" sz="1050" dirty="0">
              <a:solidFill>
                <a:schemeClr val="bg1">
                  <a:lumMod val="95000"/>
                </a:schemeClr>
              </a:solidFill>
              <a:latin typeface="微软雅黑" pitchFamily="34" charset="-122"/>
              <a:ea typeface="微软雅黑" pitchFamily="34" charset="-122"/>
            </a:endParaRPr>
          </a:p>
        </p:txBody>
      </p:sp>
      <p:sp>
        <p:nvSpPr>
          <p:cNvPr id="12" name="矩形 11"/>
          <p:cNvSpPr/>
          <p:nvPr/>
        </p:nvSpPr>
        <p:spPr>
          <a:xfrm>
            <a:off x="7118370" y="2838778"/>
            <a:ext cx="1268791" cy="89873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t"/>
          <a:lstStyle/>
          <a:p>
            <a:pPr algn="ctr"/>
            <a:r>
              <a:rPr lang="zh-CN" altLang="en-US" sz="1350" b="1" dirty="0">
                <a:solidFill>
                  <a:schemeClr val="bg1"/>
                </a:solidFill>
                <a:latin typeface="微软雅黑" pitchFamily="34" charset="-122"/>
                <a:ea typeface="微软雅黑" pitchFamily="34" charset="-122"/>
              </a:rPr>
              <a:t>人工智能</a:t>
            </a:r>
          </a:p>
        </p:txBody>
      </p:sp>
      <p:sp>
        <p:nvSpPr>
          <p:cNvPr id="49" name="TextBox 48"/>
          <p:cNvSpPr txBox="1"/>
          <p:nvPr/>
        </p:nvSpPr>
        <p:spPr>
          <a:xfrm>
            <a:off x="7176292" y="3145090"/>
            <a:ext cx="1464020" cy="577081"/>
          </a:xfrm>
          <a:prstGeom prst="rect">
            <a:avLst/>
          </a:prstGeom>
          <a:noFill/>
        </p:spPr>
        <p:txBody>
          <a:bodyPr wrap="square" rtlCol="0">
            <a:spAutoFit/>
          </a:bodyPr>
          <a:lstStyle/>
          <a:p>
            <a:pPr algn="l">
              <a:lnSpc>
                <a:spcPct val="150000"/>
              </a:lnSpc>
            </a:pPr>
            <a:r>
              <a:rPr lang="zh-CN" altLang="en-US" sz="1050" dirty="0">
                <a:solidFill>
                  <a:schemeClr val="bg1">
                    <a:lumMod val="95000"/>
                  </a:schemeClr>
                </a:solidFill>
                <a:latin typeface="微软雅黑" pitchFamily="34" charset="-122"/>
                <a:ea typeface="微软雅黑" pitchFamily="34" charset="-122"/>
              </a:rPr>
              <a:t>语音识别 语音合成</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图像识别 智能评测</a:t>
            </a:r>
            <a:endParaRPr lang="en-US" altLang="zh-CN" sz="1050" dirty="0">
              <a:solidFill>
                <a:schemeClr val="bg1">
                  <a:lumMod val="95000"/>
                </a:schemeClr>
              </a:solidFill>
              <a:latin typeface="微软雅黑" pitchFamily="34" charset="-122"/>
              <a:ea typeface="微软雅黑" pitchFamily="34" charset="-122"/>
            </a:endParaRPr>
          </a:p>
        </p:txBody>
      </p:sp>
      <p:pic>
        <p:nvPicPr>
          <p:cNvPr id="7170" name="Picture 2" descr="D:\Program Files\Tencent\Tencent Files\图片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8742" y="4160640"/>
            <a:ext cx="278927" cy="260736"/>
          </a:xfrm>
          <a:prstGeom prst="rect">
            <a:avLst/>
          </a:prstGeom>
          <a:solidFill>
            <a:schemeClr val="accent5">
              <a:lumMod val="50000"/>
            </a:schemeClr>
          </a:solidFill>
          <a:extLst/>
        </p:spPr>
      </p:pic>
      <p:sp>
        <p:nvSpPr>
          <p:cNvPr id="35" name="矩形 34"/>
          <p:cNvSpPr/>
          <p:nvPr/>
        </p:nvSpPr>
        <p:spPr>
          <a:xfrm>
            <a:off x="421776" y="980427"/>
            <a:ext cx="8310697" cy="1329542"/>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endParaRPr lang="zh-CN" altLang="en-US" sz="1143" dirty="0">
              <a:solidFill>
                <a:schemeClr val="bg1"/>
              </a:solidFill>
              <a:latin typeface="微软雅黑" pitchFamily="34" charset="-122"/>
              <a:ea typeface="微软雅黑" pitchFamily="34" charset="-122"/>
            </a:endParaRPr>
          </a:p>
        </p:txBody>
      </p:sp>
      <p:sp>
        <p:nvSpPr>
          <p:cNvPr id="37" name="矩形 36"/>
          <p:cNvSpPr/>
          <p:nvPr/>
        </p:nvSpPr>
        <p:spPr>
          <a:xfrm>
            <a:off x="2961164" y="1245249"/>
            <a:ext cx="868408" cy="374285"/>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智慧学习</a:t>
            </a:r>
          </a:p>
        </p:txBody>
      </p:sp>
      <p:sp>
        <p:nvSpPr>
          <p:cNvPr id="38" name="矩形 37"/>
          <p:cNvSpPr/>
          <p:nvPr/>
        </p:nvSpPr>
        <p:spPr>
          <a:xfrm>
            <a:off x="6154336" y="1249896"/>
            <a:ext cx="888344" cy="375420"/>
          </a:xfrm>
          <a:prstGeom prst="rect">
            <a:avLst/>
          </a:prstGeom>
          <a:solidFill>
            <a:schemeClr val="accent4">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智慧成长</a:t>
            </a:r>
          </a:p>
        </p:txBody>
      </p:sp>
      <p:sp>
        <p:nvSpPr>
          <p:cNvPr id="39" name="矩形 38"/>
          <p:cNvSpPr/>
          <p:nvPr/>
        </p:nvSpPr>
        <p:spPr>
          <a:xfrm>
            <a:off x="5065123" y="1245249"/>
            <a:ext cx="915404" cy="366194"/>
          </a:xfrm>
          <a:prstGeom prst="rect">
            <a:avLst/>
          </a:prstGeom>
          <a:solidFill>
            <a:schemeClr val="accent5">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智慧课堂</a:t>
            </a:r>
          </a:p>
        </p:txBody>
      </p:sp>
      <p:sp>
        <p:nvSpPr>
          <p:cNvPr id="36" name="TextBox 35"/>
          <p:cNvSpPr txBox="1"/>
          <p:nvPr/>
        </p:nvSpPr>
        <p:spPr>
          <a:xfrm>
            <a:off x="3829572" y="1866262"/>
            <a:ext cx="1689693" cy="313932"/>
          </a:xfrm>
          <a:prstGeom prst="rect">
            <a:avLst/>
          </a:prstGeom>
          <a:noFill/>
        </p:spPr>
        <p:txBody>
          <a:bodyPr wrap="none" lIns="36576" tIns="18288" rIns="36576" bIns="18288" rtlCol="0">
            <a:spAutoFit/>
          </a:bodyPr>
          <a:lstStyle/>
          <a:p>
            <a:pPr algn="ctr"/>
            <a:r>
              <a:rPr lang="zh-CN" altLang="en-US" b="1" dirty="0">
                <a:solidFill>
                  <a:srgbClr val="FFC000"/>
                </a:solidFill>
                <a:latin typeface="微软雅黑" pitchFamily="34" charset="-122"/>
                <a:ea typeface="微软雅黑" pitchFamily="34" charset="-122"/>
              </a:rPr>
              <a:t>数字校园应用层</a:t>
            </a:r>
          </a:p>
        </p:txBody>
      </p:sp>
      <p:pic>
        <p:nvPicPr>
          <p:cNvPr id="7171" name="Picture 3" descr="D:\Program Files\Tencent\Tencent Files\图片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7422" y="1884355"/>
            <a:ext cx="260783" cy="286697"/>
          </a:xfrm>
          <a:prstGeom prst="rect">
            <a:avLst/>
          </a:prstGeom>
          <a:noFill/>
          <a:extLst/>
        </p:spPr>
      </p:pic>
      <p:sp>
        <p:nvSpPr>
          <p:cNvPr id="27" name="矩形 26"/>
          <p:cNvSpPr/>
          <p:nvPr/>
        </p:nvSpPr>
        <p:spPr>
          <a:xfrm>
            <a:off x="860799" y="1249897"/>
            <a:ext cx="892154" cy="363935"/>
          </a:xfrm>
          <a:prstGeom prst="rect">
            <a:avLst/>
          </a:prstGeom>
          <a:solidFill>
            <a:schemeClr val="accent1">
              <a:lumMod val="75000"/>
              <a:lumOff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智慧管理</a:t>
            </a:r>
          </a:p>
        </p:txBody>
      </p:sp>
      <p:sp>
        <p:nvSpPr>
          <p:cNvPr id="29" name="矩形 28"/>
          <p:cNvSpPr/>
          <p:nvPr/>
        </p:nvSpPr>
        <p:spPr>
          <a:xfrm>
            <a:off x="3996107" y="1247688"/>
            <a:ext cx="899561" cy="364159"/>
          </a:xfrm>
          <a:prstGeom prst="rect">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智慧教务</a:t>
            </a:r>
          </a:p>
        </p:txBody>
      </p:sp>
      <p:sp>
        <p:nvSpPr>
          <p:cNvPr id="3" name="矩形 2">
            <a:extLst>
              <a:ext uri="{FF2B5EF4-FFF2-40B4-BE49-F238E27FC236}">
                <a16:creationId xmlns="" xmlns:a16="http://schemas.microsoft.com/office/drawing/2014/main" id="{31562764-3739-4F42-A400-8BD301E1FF7A}"/>
              </a:ext>
            </a:extLst>
          </p:cNvPr>
          <p:cNvSpPr/>
          <p:nvPr/>
        </p:nvSpPr>
        <p:spPr>
          <a:xfrm>
            <a:off x="1932964" y="1249896"/>
            <a:ext cx="871411" cy="375420"/>
          </a:xfrm>
          <a:prstGeom prst="rect">
            <a:avLst/>
          </a:prstGeom>
          <a:solidFill>
            <a:schemeClr val="accent3">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智慧环境</a:t>
            </a:r>
          </a:p>
        </p:txBody>
      </p:sp>
      <p:sp>
        <p:nvSpPr>
          <p:cNvPr id="32" name="矩形 31">
            <a:extLst>
              <a:ext uri="{FF2B5EF4-FFF2-40B4-BE49-F238E27FC236}">
                <a16:creationId xmlns="" xmlns:a16="http://schemas.microsoft.com/office/drawing/2014/main" id="{F9722926-9644-4D39-A3BB-989DDEB985B7}"/>
              </a:ext>
            </a:extLst>
          </p:cNvPr>
          <p:cNvSpPr/>
          <p:nvPr/>
        </p:nvSpPr>
        <p:spPr>
          <a:xfrm>
            <a:off x="7216078" y="1249896"/>
            <a:ext cx="888344" cy="375420"/>
          </a:xfrm>
          <a:prstGeom prst="rect">
            <a:avLst/>
          </a:prstGeom>
          <a:solidFill>
            <a:schemeClr val="accent1">
              <a:lumMod val="90000"/>
              <a:lumOff val="1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ctr"/>
          <a:lstStyle/>
          <a:p>
            <a:pPr algn="ctr"/>
            <a:r>
              <a:rPr lang="zh-CN" altLang="en-US" sz="1350" b="1" dirty="0">
                <a:solidFill>
                  <a:schemeClr val="bg2"/>
                </a:solidFill>
                <a:latin typeface="微软雅黑" pitchFamily="34" charset="-122"/>
                <a:ea typeface="微软雅黑" pitchFamily="34" charset="-122"/>
              </a:rPr>
              <a:t>智慧</a:t>
            </a:r>
            <a:r>
              <a:rPr lang="zh-CN" altLang="en-US" sz="1350" b="1" dirty="0" smtClean="0">
                <a:solidFill>
                  <a:schemeClr val="bg2"/>
                </a:solidFill>
                <a:latin typeface="微软雅黑" pitchFamily="34" charset="-122"/>
                <a:ea typeface="微软雅黑" pitchFamily="34" charset="-122"/>
              </a:rPr>
              <a:t>评价</a:t>
            </a:r>
            <a:endParaRPr lang="zh-CN" altLang="en-US" sz="1350" dirty="0"/>
          </a:p>
        </p:txBody>
      </p:sp>
      <p:sp>
        <p:nvSpPr>
          <p:cNvPr id="34" name="矩形: 圆角 33">
            <a:extLst>
              <a:ext uri="{FF2B5EF4-FFF2-40B4-BE49-F238E27FC236}">
                <a16:creationId xmlns="" xmlns:a16="http://schemas.microsoft.com/office/drawing/2014/main" id="{44F33A09-65B5-455C-AD6D-4695177E28D3}"/>
              </a:ext>
            </a:extLst>
          </p:cNvPr>
          <p:cNvSpPr/>
          <p:nvPr/>
        </p:nvSpPr>
        <p:spPr>
          <a:xfrm>
            <a:off x="4950194" y="2725907"/>
            <a:ext cx="2060862" cy="1295138"/>
          </a:xfrm>
          <a:prstGeom prst="roundRect">
            <a:avLst/>
          </a:prstGeom>
          <a:solidFill>
            <a:srgbClr val="1E4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7" name="TextBox 46"/>
          <p:cNvSpPr txBox="1"/>
          <p:nvPr/>
        </p:nvSpPr>
        <p:spPr>
          <a:xfrm>
            <a:off x="5050782" y="3145090"/>
            <a:ext cx="2054133" cy="577081"/>
          </a:xfrm>
          <a:prstGeom prst="rect">
            <a:avLst/>
          </a:prstGeom>
          <a:noFill/>
        </p:spPr>
        <p:txBody>
          <a:bodyPr wrap="square" rtlCol="0">
            <a:spAutoFit/>
          </a:bodyPr>
          <a:lstStyle/>
          <a:p>
            <a:pPr algn="l">
              <a:lnSpc>
                <a:spcPct val="150000"/>
              </a:lnSpc>
            </a:pPr>
            <a:r>
              <a:rPr lang="zh-CN" altLang="en-US" sz="1050" dirty="0">
                <a:solidFill>
                  <a:schemeClr val="bg1">
                    <a:lumMod val="95000"/>
                  </a:schemeClr>
                </a:solidFill>
                <a:latin typeface="微软雅黑" pitchFamily="34" charset="-122"/>
                <a:ea typeface="微软雅黑" pitchFamily="34" charset="-122"/>
              </a:rPr>
              <a:t>知识路径体系     全教材版本</a:t>
            </a:r>
            <a:endParaRPr lang="en-US" altLang="zh-CN" sz="1050" dirty="0">
              <a:solidFill>
                <a:schemeClr val="bg1">
                  <a:lumMod val="95000"/>
                </a:schemeClr>
              </a:solidFill>
              <a:latin typeface="微软雅黑" pitchFamily="34" charset="-122"/>
              <a:ea typeface="微软雅黑" pitchFamily="34" charset="-122"/>
            </a:endParaRPr>
          </a:p>
          <a:p>
            <a:pPr algn="l">
              <a:lnSpc>
                <a:spcPct val="150000"/>
              </a:lnSpc>
            </a:pPr>
            <a:r>
              <a:rPr lang="zh-CN" altLang="en-US" sz="1050" dirty="0">
                <a:solidFill>
                  <a:schemeClr val="bg1">
                    <a:lumMod val="95000"/>
                  </a:schemeClr>
                </a:solidFill>
                <a:latin typeface="微软雅黑" pitchFamily="34" charset="-122"/>
                <a:ea typeface="微软雅黑" pitchFamily="34" charset="-122"/>
              </a:rPr>
              <a:t>资源汇聚与共享  统一转码服务</a:t>
            </a:r>
            <a:endParaRPr lang="en-US" altLang="zh-CN" sz="1050" dirty="0">
              <a:solidFill>
                <a:schemeClr val="bg1">
                  <a:lumMod val="95000"/>
                </a:schemeClr>
              </a:solidFill>
              <a:latin typeface="微软雅黑" pitchFamily="34" charset="-122"/>
              <a:ea typeface="微软雅黑" pitchFamily="34" charset="-122"/>
            </a:endParaRPr>
          </a:p>
        </p:txBody>
      </p:sp>
      <p:sp>
        <p:nvSpPr>
          <p:cNvPr id="10" name="矩形 9"/>
          <p:cNvSpPr/>
          <p:nvPr/>
        </p:nvSpPr>
        <p:spPr>
          <a:xfrm>
            <a:off x="5123770" y="2843129"/>
            <a:ext cx="1713709" cy="89873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36576" tIns="18288" rIns="36576" bIns="18288" rtlCol="0" anchor="t"/>
          <a:lstStyle/>
          <a:p>
            <a:pPr algn="ctr"/>
            <a:r>
              <a:rPr lang="zh-CN" altLang="en-US" sz="1350" b="1" dirty="0">
                <a:solidFill>
                  <a:schemeClr val="bg1"/>
                </a:solidFill>
                <a:latin typeface="微软雅黑" pitchFamily="34" charset="-122"/>
                <a:ea typeface="微软雅黑" pitchFamily="34" charset="-122"/>
              </a:rPr>
              <a:t>资源能力</a:t>
            </a:r>
          </a:p>
        </p:txBody>
      </p:sp>
      <p:sp>
        <p:nvSpPr>
          <p:cNvPr id="41" name="文本框 40">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智慧校园全景</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3731217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oup 213"/>
          <p:cNvGraphicFramePr>
            <a:graphicFrameLocks noGrp="1"/>
          </p:cNvGraphicFramePr>
          <p:nvPr>
            <p:extLst/>
          </p:nvPr>
        </p:nvGraphicFramePr>
        <p:xfrm>
          <a:off x="1489209" y="1228570"/>
          <a:ext cx="5700440" cy="2108645"/>
        </p:xfrm>
        <a:graphic>
          <a:graphicData uri="http://schemas.openxmlformats.org/drawingml/2006/table">
            <a:tbl>
              <a:tblPr/>
              <a:tblGrid>
                <a:gridCol w="1637263">
                  <a:extLst>
                    <a:ext uri="{9D8B030D-6E8A-4147-A177-3AD203B41FA5}">
                      <a16:colId xmlns="" xmlns:a16="http://schemas.microsoft.com/office/drawing/2014/main" val="20000"/>
                    </a:ext>
                  </a:extLst>
                </a:gridCol>
                <a:gridCol w="423200">
                  <a:extLst>
                    <a:ext uri="{9D8B030D-6E8A-4147-A177-3AD203B41FA5}">
                      <a16:colId xmlns="" xmlns:a16="http://schemas.microsoft.com/office/drawing/2014/main" val="20001"/>
                    </a:ext>
                  </a:extLst>
                </a:gridCol>
                <a:gridCol w="127739">
                  <a:extLst>
                    <a:ext uri="{9D8B030D-6E8A-4147-A177-3AD203B41FA5}">
                      <a16:colId xmlns="" xmlns:a16="http://schemas.microsoft.com/office/drawing/2014/main" val="20002"/>
                    </a:ext>
                  </a:extLst>
                </a:gridCol>
                <a:gridCol w="211045">
                  <a:extLst>
                    <a:ext uri="{9D8B030D-6E8A-4147-A177-3AD203B41FA5}">
                      <a16:colId xmlns="" xmlns:a16="http://schemas.microsoft.com/office/drawing/2014/main" val="20003"/>
                    </a:ext>
                  </a:extLst>
                </a:gridCol>
                <a:gridCol w="127738">
                  <a:extLst>
                    <a:ext uri="{9D8B030D-6E8A-4147-A177-3AD203B41FA5}">
                      <a16:colId xmlns="" xmlns:a16="http://schemas.microsoft.com/office/drawing/2014/main" val="20004"/>
                    </a:ext>
                  </a:extLst>
                </a:gridCol>
                <a:gridCol w="209934">
                  <a:extLst>
                    <a:ext uri="{9D8B030D-6E8A-4147-A177-3AD203B41FA5}">
                      <a16:colId xmlns="" xmlns:a16="http://schemas.microsoft.com/office/drawing/2014/main" val="20005"/>
                    </a:ext>
                  </a:extLst>
                </a:gridCol>
                <a:gridCol w="127738">
                  <a:extLst>
                    <a:ext uri="{9D8B030D-6E8A-4147-A177-3AD203B41FA5}">
                      <a16:colId xmlns="" xmlns:a16="http://schemas.microsoft.com/office/drawing/2014/main" val="20006"/>
                    </a:ext>
                  </a:extLst>
                </a:gridCol>
                <a:gridCol w="211045">
                  <a:extLst>
                    <a:ext uri="{9D8B030D-6E8A-4147-A177-3AD203B41FA5}">
                      <a16:colId xmlns="" xmlns:a16="http://schemas.microsoft.com/office/drawing/2014/main" val="20007"/>
                    </a:ext>
                  </a:extLst>
                </a:gridCol>
                <a:gridCol w="127739">
                  <a:extLst>
                    <a:ext uri="{9D8B030D-6E8A-4147-A177-3AD203B41FA5}">
                      <a16:colId xmlns="" xmlns:a16="http://schemas.microsoft.com/office/drawing/2014/main" val="20008"/>
                    </a:ext>
                  </a:extLst>
                </a:gridCol>
                <a:gridCol w="183275">
                  <a:extLst>
                    <a:ext uri="{9D8B030D-6E8A-4147-A177-3AD203B41FA5}">
                      <a16:colId xmlns="" xmlns:a16="http://schemas.microsoft.com/office/drawing/2014/main" val="20009"/>
                    </a:ext>
                  </a:extLst>
                </a:gridCol>
                <a:gridCol w="127739">
                  <a:extLst>
                    <a:ext uri="{9D8B030D-6E8A-4147-A177-3AD203B41FA5}">
                      <a16:colId xmlns="" xmlns:a16="http://schemas.microsoft.com/office/drawing/2014/main" val="20010"/>
                    </a:ext>
                  </a:extLst>
                </a:gridCol>
                <a:gridCol w="238814">
                  <a:extLst>
                    <a:ext uri="{9D8B030D-6E8A-4147-A177-3AD203B41FA5}">
                      <a16:colId xmlns="" xmlns:a16="http://schemas.microsoft.com/office/drawing/2014/main" val="20011"/>
                    </a:ext>
                  </a:extLst>
                </a:gridCol>
                <a:gridCol w="194384">
                  <a:extLst>
                    <a:ext uri="{9D8B030D-6E8A-4147-A177-3AD203B41FA5}">
                      <a16:colId xmlns="" xmlns:a16="http://schemas.microsoft.com/office/drawing/2014/main" val="20012"/>
                    </a:ext>
                  </a:extLst>
                </a:gridCol>
                <a:gridCol w="127738">
                  <a:extLst>
                    <a:ext uri="{9D8B030D-6E8A-4147-A177-3AD203B41FA5}">
                      <a16:colId xmlns="" xmlns:a16="http://schemas.microsoft.com/office/drawing/2014/main" val="20013"/>
                    </a:ext>
                  </a:extLst>
                </a:gridCol>
                <a:gridCol w="269916">
                  <a:extLst>
                    <a:ext uri="{9D8B030D-6E8A-4147-A177-3AD203B41FA5}">
                      <a16:colId xmlns="" xmlns:a16="http://schemas.microsoft.com/office/drawing/2014/main" val="20014"/>
                    </a:ext>
                  </a:extLst>
                </a:gridCol>
                <a:gridCol w="127738">
                  <a:extLst>
                    <a:ext uri="{9D8B030D-6E8A-4147-A177-3AD203B41FA5}">
                      <a16:colId xmlns="" xmlns:a16="http://schemas.microsoft.com/office/drawing/2014/main" val="20015"/>
                    </a:ext>
                  </a:extLst>
                </a:gridCol>
                <a:gridCol w="267695">
                  <a:extLst>
                    <a:ext uri="{9D8B030D-6E8A-4147-A177-3AD203B41FA5}">
                      <a16:colId xmlns="" xmlns:a16="http://schemas.microsoft.com/office/drawing/2014/main" val="20016"/>
                    </a:ext>
                  </a:extLst>
                </a:gridCol>
                <a:gridCol w="127738">
                  <a:extLst>
                    <a:ext uri="{9D8B030D-6E8A-4147-A177-3AD203B41FA5}">
                      <a16:colId xmlns="" xmlns:a16="http://schemas.microsoft.com/office/drawing/2014/main" val="20017"/>
                    </a:ext>
                  </a:extLst>
                </a:gridCol>
                <a:gridCol w="267695">
                  <a:extLst>
                    <a:ext uri="{9D8B030D-6E8A-4147-A177-3AD203B41FA5}">
                      <a16:colId xmlns="" xmlns:a16="http://schemas.microsoft.com/office/drawing/2014/main" val="20018"/>
                    </a:ext>
                  </a:extLst>
                </a:gridCol>
                <a:gridCol w="127738">
                  <a:extLst>
                    <a:ext uri="{9D8B030D-6E8A-4147-A177-3AD203B41FA5}">
                      <a16:colId xmlns="" xmlns:a16="http://schemas.microsoft.com/office/drawing/2014/main" val="20019"/>
                    </a:ext>
                  </a:extLst>
                </a:gridCol>
                <a:gridCol w="436529">
                  <a:extLst>
                    <a:ext uri="{9D8B030D-6E8A-4147-A177-3AD203B41FA5}">
                      <a16:colId xmlns="" xmlns:a16="http://schemas.microsoft.com/office/drawing/2014/main" val="20020"/>
                    </a:ext>
                  </a:extLst>
                </a:gridCol>
              </a:tblGrid>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dirty="0">
                          <a:ln>
                            <a:noFill/>
                          </a:ln>
                          <a:solidFill>
                            <a:srgbClr val="000000"/>
                          </a:solidFill>
                          <a:effectLst/>
                          <a:latin typeface="+mn-ea"/>
                          <a:ea typeface="+mn-ea"/>
                          <a:cs typeface="仿宋_GB2312" charset="-122"/>
                        </a:rPr>
                        <a:t>等级</a:t>
                      </a:r>
                      <a:endParaRPr kumimoji="0" lang="zh-CN" altLang="en-US" sz="900" b="1" i="0" u="none" strike="noStrike" cap="none" normalizeH="0" baseline="0" dirty="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2</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3</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6</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8</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9</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10</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extLst>
                  <a:ext uri="{0D108BD9-81ED-4DB2-BD59-A6C34878D82A}">
                    <a16:rowId xmlns="" xmlns:a16="http://schemas.microsoft.com/office/drawing/2014/main" val="10000"/>
                  </a:ext>
                </a:extLst>
              </a:tr>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a:ln>
                            <a:noFill/>
                          </a:ln>
                          <a:solidFill>
                            <a:srgbClr val="000000"/>
                          </a:solidFill>
                          <a:effectLst/>
                          <a:latin typeface="+mn-ea"/>
                          <a:ea typeface="+mn-ea"/>
                          <a:cs typeface="仿宋_GB2312" charset="-122"/>
                        </a:rPr>
                        <a:t>人数比例</a:t>
                      </a:r>
                      <a:r>
                        <a:rPr kumimoji="0" lang="en-US" altLang="zh-CN" sz="900" b="1" i="0" u="none" strike="noStrike" cap="none" normalizeH="0" baseline="0">
                          <a:ln>
                            <a:noFill/>
                          </a:ln>
                          <a:solidFill>
                            <a:srgbClr val="000000"/>
                          </a:solidFill>
                          <a:effectLst/>
                          <a:latin typeface="+mn-ea"/>
                          <a:ea typeface="+mn-ea"/>
                          <a:cs typeface="仿宋_GB2312" charset="-122"/>
                        </a:rPr>
                        <a:t>(%)</a:t>
                      </a:r>
                      <a:endParaRPr kumimoji="0" lang="zh-CN" altLang="zh-CN" sz="900" b="1" i="0" u="none" strike="noStrike" cap="none" normalizeH="0" baseline="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2</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3</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6</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8</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extLst>
                  <a:ext uri="{0D108BD9-81ED-4DB2-BD59-A6C34878D82A}">
                    <a16:rowId xmlns="" xmlns:a16="http://schemas.microsoft.com/office/drawing/2014/main" val="10001"/>
                  </a:ext>
                </a:extLst>
              </a:tr>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dirty="0">
                          <a:ln>
                            <a:noFill/>
                          </a:ln>
                          <a:solidFill>
                            <a:srgbClr val="000000"/>
                          </a:solidFill>
                          <a:effectLst/>
                          <a:latin typeface="+mn-ea"/>
                          <a:ea typeface="+mn-ea"/>
                          <a:cs typeface="仿宋_GB2312" charset="-122"/>
                        </a:rPr>
                        <a:t>赋分（计入高考总分）</a:t>
                      </a:r>
                      <a:endParaRPr kumimoji="0" lang="zh-CN" altLang="en-US" sz="900" b="1" i="0" u="none" strike="noStrike" cap="none" normalizeH="0" baseline="0" dirty="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100</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97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94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91</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88</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85</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82</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79</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76</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73</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extLst>
                  <a:ext uri="{0D108BD9-81ED-4DB2-BD59-A6C34878D82A}">
                    <a16:rowId xmlns="" xmlns:a16="http://schemas.microsoft.com/office/drawing/2014/main" val="10002"/>
                  </a:ext>
                </a:extLst>
              </a:tr>
              <a:tr h="149885">
                <a:tc gridSpan="21">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ts val="700"/>
                        </a:lnSpc>
                        <a:spcBef>
                          <a:spcPct val="0"/>
                        </a:spcBef>
                        <a:spcAft>
                          <a:spcPct val="0"/>
                        </a:spcAft>
                        <a:buClrTx/>
                        <a:buSzTx/>
                        <a:buFontTx/>
                        <a:buNone/>
                        <a:tabLst/>
                      </a:pPr>
                      <a:endParaRPr kumimoji="0" lang="en-US" altLang="zh-CN" sz="900" b="1" i="0" u="none" strike="noStrike" cap="none" normalizeH="0" baseline="0" dirty="0">
                        <a:ln>
                          <a:noFill/>
                        </a:ln>
                        <a:solidFill>
                          <a:srgbClr val="000000"/>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10003"/>
                  </a:ext>
                </a:extLst>
              </a:tr>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a:ln>
                            <a:noFill/>
                          </a:ln>
                          <a:solidFill>
                            <a:srgbClr val="000000"/>
                          </a:solidFill>
                          <a:effectLst/>
                          <a:latin typeface="+mn-ea"/>
                          <a:ea typeface="+mn-ea"/>
                          <a:cs typeface="仿宋_GB2312" charset="-122"/>
                        </a:rPr>
                        <a:t>等级</a:t>
                      </a:r>
                      <a:endParaRPr kumimoji="0" lang="zh-CN" altLang="en-US" sz="900" b="1" i="0" u="none" strike="noStrike" cap="none" normalizeH="0" baseline="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12</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13</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15</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16</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17</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18</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19</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20</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21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extLst>
                  <a:ext uri="{0D108BD9-81ED-4DB2-BD59-A6C34878D82A}">
                    <a16:rowId xmlns="" xmlns:a16="http://schemas.microsoft.com/office/drawing/2014/main" val="10004"/>
                  </a:ext>
                </a:extLst>
              </a:tr>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dirty="0">
                          <a:ln>
                            <a:noFill/>
                          </a:ln>
                          <a:solidFill>
                            <a:srgbClr val="000000"/>
                          </a:solidFill>
                          <a:effectLst/>
                          <a:latin typeface="+mn-ea"/>
                          <a:ea typeface="+mn-ea"/>
                          <a:cs typeface="仿宋_GB2312" charset="-122"/>
                        </a:rPr>
                        <a:t>人数比例</a:t>
                      </a:r>
                      <a:r>
                        <a:rPr kumimoji="0" lang="en-US" altLang="zh-CN" sz="900" b="1" i="0" u="none" strike="noStrike" cap="none" normalizeH="0" baseline="0" dirty="0">
                          <a:ln>
                            <a:noFill/>
                          </a:ln>
                          <a:solidFill>
                            <a:srgbClr val="000000"/>
                          </a:solidFill>
                          <a:effectLst/>
                          <a:latin typeface="+mn-ea"/>
                          <a:ea typeface="+mn-ea"/>
                          <a:cs typeface="仿宋_GB2312" charset="-122"/>
                        </a:rPr>
                        <a:t>(%)</a:t>
                      </a:r>
                      <a:endParaRPr kumimoji="0" lang="zh-CN" altLang="zh-CN" sz="900" b="1" i="0" u="none" strike="noStrike" cap="none" normalizeH="0" baseline="0" dirty="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6</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3</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2</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zh-CN" altLang="zh-CN" sz="900" b="1" i="0" u="none" strike="noStrike" cap="none" normalizeH="0" baseline="0" dirty="0">
                          <a:ln>
                            <a:noFill/>
                          </a:ln>
                          <a:solidFill>
                            <a:srgbClr val="000000"/>
                          </a:solidFill>
                          <a:effectLst/>
                          <a:latin typeface="+mn-ea"/>
                          <a:ea typeface="+mn-ea"/>
                          <a:cs typeface="仿宋_GB2312" charset="-122"/>
                        </a:rPr>
                        <a:t>≤</a:t>
                      </a:r>
                      <a:r>
                        <a:rPr kumimoji="0" lang="en-US" altLang="zh-CN" sz="900" b="1" i="0" u="none" strike="noStrike" cap="none" normalizeH="0" baseline="0" dirty="0">
                          <a:ln>
                            <a:noFill/>
                          </a:ln>
                          <a:solidFill>
                            <a:srgbClr val="000000"/>
                          </a:solidFill>
                          <a:effectLst/>
                          <a:latin typeface="+mn-ea"/>
                          <a:ea typeface="+mn-ea"/>
                          <a:cs typeface="仿宋_GB2312" charset="-122"/>
                        </a:rPr>
                        <a:t>1</a:t>
                      </a:r>
                      <a:endParaRPr kumimoji="0" lang="zh-CN" altLang="zh-CN" sz="900" b="1" i="0" u="none" strike="noStrike" cap="none" normalizeH="0" baseline="0" dirty="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extLst>
                  <a:ext uri="{0D108BD9-81ED-4DB2-BD59-A6C34878D82A}">
                    <a16:rowId xmlns="" xmlns:a16="http://schemas.microsoft.com/office/drawing/2014/main" val="10005"/>
                  </a:ext>
                </a:extLst>
              </a:tr>
              <a:tr h="326460">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0" fontAlgn="t" latinLnBrk="0" hangingPunct="0">
                        <a:lnSpc>
                          <a:spcPct val="150000"/>
                        </a:lnSpc>
                        <a:spcBef>
                          <a:spcPct val="0"/>
                        </a:spcBef>
                        <a:spcAft>
                          <a:spcPct val="0"/>
                        </a:spcAft>
                        <a:buClrTx/>
                        <a:buSzTx/>
                        <a:buFontTx/>
                        <a:buNone/>
                        <a:tabLst/>
                      </a:pPr>
                      <a:r>
                        <a:rPr kumimoji="0" lang="zh-CN" altLang="en-US" sz="900" b="1" i="0" u="none" strike="noStrike" cap="none" normalizeH="0" baseline="0">
                          <a:ln>
                            <a:noFill/>
                          </a:ln>
                          <a:solidFill>
                            <a:srgbClr val="000000"/>
                          </a:solidFill>
                          <a:effectLst/>
                          <a:latin typeface="+mn-ea"/>
                          <a:ea typeface="+mn-ea"/>
                          <a:cs typeface="仿宋_GB2312" charset="-122"/>
                        </a:rPr>
                        <a:t>赋分（计入高考总分）</a:t>
                      </a:r>
                      <a:endParaRPr kumimoji="0" lang="zh-CN" altLang="en-US" sz="900" b="1" i="0" u="none" strike="noStrike" cap="none" normalizeH="0" baseline="0">
                        <a:ln>
                          <a:noFill/>
                        </a:ln>
                        <a:solidFill>
                          <a:schemeClr val="tx2"/>
                        </a:solidFill>
                        <a:effectLst/>
                        <a:latin typeface="+mn-ea"/>
                        <a:ea typeface="+mn-ea"/>
                        <a:cs typeface="仿宋_GB2312" charset="-122"/>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70</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67</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64</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61</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58</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55</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52</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a:ln>
                            <a:noFill/>
                          </a:ln>
                          <a:solidFill>
                            <a:srgbClr val="000000"/>
                          </a:solidFill>
                          <a:effectLst/>
                          <a:latin typeface="+mn-ea"/>
                          <a:ea typeface="+mn-ea"/>
                        </a:rPr>
                        <a:t>49</a:t>
                      </a:r>
                      <a:endParaRPr kumimoji="0" lang="zh-CN" altLang="zh-CN" sz="900" b="1" i="0" u="none" strike="noStrike" cap="none" normalizeH="0" baseline="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46</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gridSpan="2">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43</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tc hMerge="1">
                  <a:txBody>
                    <a:bodyPr/>
                    <a:lstStyle/>
                    <a:p>
                      <a:endParaRPr lang="zh-CN" altLang="en-US"/>
                    </a:p>
                  </a:txBody>
                  <a:tcPr/>
                </a:tc>
                <a:tc>
                  <a:txBody>
                    <a:bodyPr/>
                    <a:lstStyle>
                      <a:lvl1pPr eaLnBrk="0" hangingPunct="0">
                        <a:spcBef>
                          <a:spcPct val="20000"/>
                        </a:spcBef>
                        <a:buClr>
                          <a:schemeClr val="hlink"/>
                        </a:buClr>
                        <a:buFont typeface="Wingdings" panose="05000000000000000000" pitchFamily="2" charset="2"/>
                        <a:defRPr sz="2400" b="1">
                          <a:solidFill>
                            <a:schemeClr val="tx2"/>
                          </a:solidFill>
                          <a:latin typeface="Verdana" panose="020B0604030504040204" pitchFamily="34" charset="0"/>
                        </a:defRPr>
                      </a:lvl1pPr>
                      <a:lvl2pPr marL="742950" indent="-285750" eaLnBrk="0" hangingPunct="0">
                        <a:spcBef>
                          <a:spcPct val="20000"/>
                        </a:spcBef>
                        <a:buClr>
                          <a:schemeClr val="accent1"/>
                        </a:buClr>
                        <a:buFont typeface="Wingdings" panose="05000000000000000000" pitchFamily="2" charset="2"/>
                        <a:defRPr sz="2000">
                          <a:solidFill>
                            <a:schemeClr val="tx1"/>
                          </a:solidFill>
                          <a:latin typeface="Arial" panose="020B0604020202020204" pitchFamily="34" charset="0"/>
                        </a:defRPr>
                      </a:lvl2pPr>
                      <a:lvl3pPr marL="1143000" indent="-228600" eaLnBrk="0" hangingPunct="0">
                        <a:spcBef>
                          <a:spcPct val="20000"/>
                        </a:spcBef>
                        <a:buClr>
                          <a:schemeClr val="tx1"/>
                        </a:buClr>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t" latinLnBrk="0" hangingPunct="0">
                        <a:lnSpc>
                          <a:spcPct val="150000"/>
                        </a:lnSpc>
                        <a:spcBef>
                          <a:spcPct val="0"/>
                        </a:spcBef>
                        <a:spcAft>
                          <a:spcPct val="0"/>
                        </a:spcAft>
                        <a:buClrTx/>
                        <a:buSzTx/>
                        <a:buFontTx/>
                        <a:buNone/>
                        <a:tabLst/>
                      </a:pPr>
                      <a:r>
                        <a:rPr kumimoji="0" lang="en-US" altLang="zh-CN" sz="900" b="1" i="0" u="none" strike="noStrike" cap="none" normalizeH="0" baseline="0" dirty="0">
                          <a:ln>
                            <a:noFill/>
                          </a:ln>
                          <a:solidFill>
                            <a:srgbClr val="000000"/>
                          </a:solidFill>
                          <a:effectLst/>
                          <a:latin typeface="+mn-ea"/>
                          <a:ea typeface="+mn-ea"/>
                        </a:rPr>
                        <a:t>40</a:t>
                      </a:r>
                      <a:endParaRPr kumimoji="0" lang="zh-CN" altLang="zh-CN" sz="900" b="1" i="0" u="none" strike="noStrike" cap="none" normalizeH="0" baseline="0" dirty="0">
                        <a:ln>
                          <a:noFill/>
                        </a:ln>
                        <a:solidFill>
                          <a:schemeClr val="tx2"/>
                        </a:solidFill>
                        <a:effectLst/>
                        <a:latin typeface="+mn-ea"/>
                        <a:ea typeface="+mn-ea"/>
                      </a:endParaRPr>
                    </a:p>
                  </a:txBody>
                  <a:tcPr marL="51451" marR="51451" marT="25731" marB="2573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7D7"/>
                    </a:solidFill>
                  </a:tcPr>
                </a:tc>
                <a:extLst>
                  <a:ext uri="{0D108BD9-81ED-4DB2-BD59-A6C34878D82A}">
                    <a16:rowId xmlns="" xmlns:a16="http://schemas.microsoft.com/office/drawing/2014/main" val="10006"/>
                  </a:ext>
                </a:extLst>
              </a:tr>
            </a:tbl>
          </a:graphicData>
        </a:graphic>
      </p:graphicFrame>
      <p:sp>
        <p:nvSpPr>
          <p:cNvPr id="3" name="矩形 2"/>
          <p:cNvSpPr/>
          <p:nvPr/>
        </p:nvSpPr>
        <p:spPr>
          <a:xfrm>
            <a:off x="3900846" y="951570"/>
            <a:ext cx="877163" cy="300082"/>
          </a:xfrm>
          <a:prstGeom prst="rect">
            <a:avLst/>
          </a:prstGeom>
        </p:spPr>
        <p:txBody>
          <a:bodyPr wrap="none">
            <a:spAutoFit/>
          </a:bodyPr>
          <a:lstStyle/>
          <a:p>
            <a:pPr algn="ctr"/>
            <a:r>
              <a:rPr lang="zh-CN" altLang="en-US" sz="1350" dirty="0">
                <a:solidFill>
                  <a:schemeClr val="bg1"/>
                </a:solidFill>
                <a:latin typeface="微软雅黑" panose="020B0503020204020204" pitchFamily="34" charset="-122"/>
                <a:ea typeface="微软雅黑" panose="020B0503020204020204" pitchFamily="34" charset="-122"/>
              </a:rPr>
              <a:t>赋分方式</a:t>
            </a:r>
            <a:endParaRPr lang="en-US" altLang="zh-CN" sz="1350"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9563" y="3489852"/>
            <a:ext cx="7721711" cy="1338828"/>
          </a:xfrm>
          <a:prstGeom prst="rect">
            <a:avLst/>
          </a:prstGeom>
        </p:spPr>
        <p:txBody>
          <a:bodyPr wrap="square">
            <a:spAutoFit/>
          </a:bodyPr>
          <a:lstStyle/>
          <a:p>
            <a:pPr indent="200978" algn="just">
              <a:lnSpc>
                <a:spcPct val="150000"/>
              </a:lnSpc>
            </a:pPr>
            <a:r>
              <a:rPr lang="zh-CN" altLang="zh-CN" sz="1350" b="1" kern="100" dirty="0">
                <a:solidFill>
                  <a:schemeClr val="bg1"/>
                </a:solidFill>
                <a:latin typeface="Calibri" panose="020F0502020204030204" pitchFamily="34" charset="0"/>
                <a:cs typeface="Times New Roman" panose="02020603050405020304" pitchFamily="18" charset="0"/>
              </a:rPr>
              <a:t>计分方式：</a:t>
            </a:r>
            <a:r>
              <a:rPr lang="zh-CN" altLang="zh-CN" sz="1350" kern="100" dirty="0">
                <a:solidFill>
                  <a:schemeClr val="bg1"/>
                </a:solidFill>
                <a:latin typeface="Calibri" panose="020F0502020204030204" pitchFamily="34" charset="0"/>
                <a:cs typeface="Times New Roman" panose="02020603050405020304" pitchFamily="18" charset="0"/>
              </a:rPr>
              <a:t> 学考按</a:t>
            </a:r>
            <a:r>
              <a:rPr lang="en-US" altLang="zh-CN" sz="1350" kern="100" dirty="0">
                <a:solidFill>
                  <a:schemeClr val="bg1"/>
                </a:solidFill>
                <a:latin typeface="Calibri" panose="020F0502020204030204" pitchFamily="34" charset="0"/>
                <a:cs typeface="Times New Roman" panose="02020603050405020304" pitchFamily="18" charset="0"/>
              </a:rPr>
              <a:t>70</a:t>
            </a:r>
            <a:r>
              <a:rPr lang="zh-CN" altLang="zh-CN" sz="1350" kern="100" dirty="0">
                <a:solidFill>
                  <a:schemeClr val="bg1"/>
                </a:solidFill>
                <a:latin typeface="Calibri" panose="020F0502020204030204" pitchFamily="34" charset="0"/>
                <a:cs typeface="Times New Roman" panose="02020603050405020304" pitchFamily="18" charset="0"/>
              </a:rPr>
              <a:t>分满分的得分，选考按</a:t>
            </a:r>
            <a:r>
              <a:rPr lang="en-US" altLang="zh-CN" sz="1350" kern="100" dirty="0">
                <a:solidFill>
                  <a:schemeClr val="bg1"/>
                </a:solidFill>
                <a:latin typeface="Calibri" panose="020F0502020204030204" pitchFamily="34" charset="0"/>
                <a:cs typeface="Times New Roman" panose="02020603050405020304" pitchFamily="18" charset="0"/>
              </a:rPr>
              <a:t>100</a:t>
            </a:r>
            <a:r>
              <a:rPr lang="zh-CN" altLang="zh-CN" sz="1350" kern="100" dirty="0">
                <a:solidFill>
                  <a:schemeClr val="bg1"/>
                </a:solidFill>
                <a:latin typeface="Calibri" panose="020F0502020204030204" pitchFamily="34" charset="0"/>
                <a:cs typeface="Times New Roman" panose="02020603050405020304" pitchFamily="18" charset="0"/>
              </a:rPr>
              <a:t>分满分的得分为依据</a:t>
            </a:r>
            <a:r>
              <a:rPr lang="zh-CN" altLang="zh-CN" sz="1350" kern="100" dirty="0">
                <a:solidFill>
                  <a:schemeClr val="bg1"/>
                </a:solidFill>
                <a:latin typeface="Calibri" panose="020F0502020204030204" pitchFamily="34" charset="0"/>
                <a:cs typeface="宋体" panose="02010600030101010101" pitchFamily="2" charset="-122"/>
              </a:rPr>
              <a:t>学考设</a:t>
            </a:r>
            <a:r>
              <a:rPr lang="en-US" altLang="zh-CN" sz="1350" kern="100" dirty="0">
                <a:solidFill>
                  <a:schemeClr val="bg1"/>
                </a:solidFill>
                <a:latin typeface="Calibri" panose="020F0502020204030204" pitchFamily="34" charset="0"/>
                <a:cs typeface="Times New Roman" panose="02020603050405020304" pitchFamily="18" charset="0"/>
              </a:rPr>
              <a:t>A</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B</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C</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D</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E 5</a:t>
            </a:r>
            <a:r>
              <a:rPr lang="zh-CN" altLang="zh-CN" sz="1350" kern="100" dirty="0">
                <a:solidFill>
                  <a:schemeClr val="bg1"/>
                </a:solidFill>
                <a:latin typeface="Calibri" panose="020F0502020204030204" pitchFamily="34" charset="0"/>
                <a:cs typeface="Times New Roman" panose="02020603050405020304" pitchFamily="18" charset="0"/>
              </a:rPr>
              <a:t>个等级，分别对应的</a:t>
            </a:r>
            <a:r>
              <a:rPr lang="zh-CN" altLang="zh-CN" sz="1350" kern="100" dirty="0">
                <a:solidFill>
                  <a:schemeClr val="bg1"/>
                </a:solidFill>
                <a:latin typeface="Calibri" panose="020F0502020204030204" pitchFamily="34" charset="0"/>
                <a:ea typeface="Meiryo" panose="020B0604030504040204" pitchFamily="34" charset="-128"/>
                <a:cs typeface="Times New Roman" panose="02020603050405020304" pitchFamily="18" charset="0"/>
              </a:rPr>
              <a:t>⼈</a:t>
            </a:r>
            <a:r>
              <a:rPr lang="zh-CN" altLang="zh-CN" sz="1350" kern="100" dirty="0">
                <a:solidFill>
                  <a:schemeClr val="bg1"/>
                </a:solidFill>
                <a:latin typeface="Calibri" panose="020F0502020204030204" pitchFamily="34" charset="0"/>
                <a:cs typeface="Times New Roman" panose="02020603050405020304" pitchFamily="18" charset="0"/>
              </a:rPr>
              <a:t>数比例约是</a:t>
            </a:r>
            <a:r>
              <a:rPr lang="en-US" altLang="zh-CN" sz="1350" kern="100" dirty="0">
                <a:solidFill>
                  <a:schemeClr val="bg1"/>
                </a:solidFill>
                <a:latin typeface="Calibri" panose="020F0502020204030204" pitchFamily="34" charset="0"/>
                <a:cs typeface="Times New Roman" panose="02020603050405020304" pitchFamily="18" charset="0"/>
              </a:rPr>
              <a:t>15%</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30%</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30%</a:t>
            </a:r>
            <a:r>
              <a:rPr lang="zh-CN" altLang="zh-CN" sz="1350" kern="100" dirty="0">
                <a:solidFill>
                  <a:schemeClr val="bg1"/>
                </a:solidFill>
                <a:latin typeface="Calibri" panose="020F0502020204030204" pitchFamily="34" charset="0"/>
                <a:cs typeface="Times New Roman" panose="02020603050405020304" pitchFamily="18" charset="0"/>
              </a:rPr>
              <a:t>、</a:t>
            </a:r>
            <a:r>
              <a:rPr lang="en-US" altLang="zh-CN" sz="1350" kern="100" dirty="0">
                <a:solidFill>
                  <a:schemeClr val="bg1"/>
                </a:solidFill>
                <a:latin typeface="Calibri" panose="020F0502020204030204" pitchFamily="34" charset="0"/>
                <a:cs typeface="Times New Roman" panose="02020603050405020304" pitchFamily="18" charset="0"/>
              </a:rPr>
              <a:t>20%</a:t>
            </a:r>
            <a:r>
              <a:rPr lang="zh-CN" altLang="zh-CN" sz="1350" kern="100" dirty="0">
                <a:solidFill>
                  <a:schemeClr val="bg1"/>
                </a:solidFill>
                <a:latin typeface="Calibri" panose="020F0502020204030204" pitchFamily="34" charset="0"/>
                <a:cs typeface="Times New Roman" panose="02020603050405020304" pitchFamily="18" charset="0"/>
              </a:rPr>
              <a:t>、其中</a:t>
            </a:r>
            <a:r>
              <a:rPr lang="en-US" altLang="zh-CN" sz="1350" kern="100" dirty="0">
                <a:solidFill>
                  <a:schemeClr val="bg1"/>
                </a:solidFill>
                <a:latin typeface="Calibri" panose="020F0502020204030204" pitchFamily="34" charset="0"/>
                <a:cs typeface="Times New Roman" panose="02020603050405020304" pitchFamily="18" charset="0"/>
              </a:rPr>
              <a:t>E</a:t>
            </a:r>
            <a:r>
              <a:rPr lang="zh-CN" altLang="zh-CN" sz="1350" kern="100" dirty="0">
                <a:solidFill>
                  <a:schemeClr val="bg1"/>
                </a:solidFill>
                <a:latin typeface="Calibri" panose="020F0502020204030204" pitchFamily="34" charset="0"/>
                <a:cs typeface="Times New Roman" panose="02020603050405020304" pitchFamily="18" charset="0"/>
              </a:rPr>
              <a:t>为不</a:t>
            </a:r>
            <a:r>
              <a:rPr lang="zh-CN" altLang="zh-CN" sz="1350" kern="100" dirty="0">
                <a:solidFill>
                  <a:schemeClr val="bg1"/>
                </a:solidFill>
                <a:latin typeface="Calibri" panose="020F0502020204030204" pitchFamily="34" charset="0"/>
                <a:ea typeface="Batang" panose="02030600000101010101" pitchFamily="18" charset="-127"/>
                <a:cs typeface="Batang" panose="02030600000101010101" pitchFamily="18" charset="-127"/>
              </a:rPr>
              <a:t>不</a:t>
            </a:r>
            <a:r>
              <a:rPr lang="zh-CN" altLang="zh-CN" sz="1350" kern="100" dirty="0">
                <a:solidFill>
                  <a:schemeClr val="bg1"/>
                </a:solidFill>
                <a:latin typeface="Calibri" panose="020F0502020204030204" pitchFamily="34" charset="0"/>
                <a:cs typeface="宋体" panose="02010600030101010101" pitchFamily="2" charset="-122"/>
              </a:rPr>
              <a:t>合格等级，</a:t>
            </a:r>
            <a:r>
              <a:rPr lang="en-US" altLang="zh-CN" sz="1350" kern="100" dirty="0">
                <a:solidFill>
                  <a:schemeClr val="bg1"/>
                </a:solidFill>
                <a:latin typeface="Calibri" panose="020F0502020204030204" pitchFamily="34" charset="0"/>
                <a:cs typeface="Times New Roman" panose="02020603050405020304" pitchFamily="18" charset="0"/>
              </a:rPr>
              <a:t>E</a:t>
            </a:r>
            <a:r>
              <a:rPr lang="zh-CN" altLang="zh-CN" sz="1350" kern="100" dirty="0">
                <a:solidFill>
                  <a:schemeClr val="bg1"/>
                </a:solidFill>
                <a:latin typeface="Calibri" panose="020F0502020204030204" pitchFamily="34" charset="0"/>
                <a:cs typeface="Times New Roman" panose="02020603050405020304" pitchFamily="18" charset="0"/>
              </a:rPr>
              <a:t>等比例</a:t>
            </a:r>
            <a:r>
              <a:rPr lang="zh-CN" altLang="zh-CN" sz="1350" kern="100" dirty="0">
                <a:solidFill>
                  <a:schemeClr val="bg1"/>
                </a:solidFill>
                <a:latin typeface="Calibri" panose="020F0502020204030204" pitchFamily="34" charset="0"/>
                <a:ea typeface="Batang" panose="02030600000101010101" pitchFamily="18" charset="-127"/>
                <a:cs typeface="Batang" panose="02030600000101010101" pitchFamily="18" charset="-127"/>
              </a:rPr>
              <a:t>不</a:t>
            </a:r>
            <a:r>
              <a:rPr lang="zh-CN" altLang="zh-CN" sz="1350" kern="100" dirty="0">
                <a:solidFill>
                  <a:schemeClr val="bg1"/>
                </a:solidFill>
                <a:latin typeface="Calibri" panose="020F0502020204030204" pitchFamily="34" charset="0"/>
                <a:cs typeface="宋体" panose="02010600030101010101" pitchFamily="2" charset="-122"/>
              </a:rPr>
              <a:t>超过</a:t>
            </a:r>
            <a:r>
              <a:rPr lang="en-US" altLang="zh-CN" sz="1350" kern="100" dirty="0">
                <a:solidFill>
                  <a:schemeClr val="bg1"/>
                </a:solidFill>
                <a:latin typeface="Calibri" panose="020F0502020204030204" pitchFamily="34" charset="0"/>
                <a:cs typeface="Times New Roman" panose="02020603050405020304" pitchFamily="18" charset="0"/>
              </a:rPr>
              <a:t>5%</a:t>
            </a:r>
            <a:r>
              <a:rPr lang="zh-CN" altLang="zh-CN" sz="1350" kern="100" dirty="0">
                <a:solidFill>
                  <a:schemeClr val="bg1"/>
                </a:solidFill>
                <a:latin typeface="Calibri" panose="020F0502020204030204" pitchFamily="34" charset="0"/>
                <a:cs typeface="Times New Roman" panose="02020603050405020304" pitchFamily="18" charset="0"/>
              </a:rPr>
              <a:t>。高考选考科目加试</a:t>
            </a:r>
            <a:r>
              <a:rPr lang="en-US" altLang="zh-CN" sz="1350" kern="100" dirty="0">
                <a:solidFill>
                  <a:schemeClr val="bg1"/>
                </a:solidFill>
                <a:latin typeface="Calibri" panose="020F0502020204030204" pitchFamily="34" charset="0"/>
                <a:cs typeface="Times New Roman" panose="02020603050405020304" pitchFamily="18" charset="0"/>
              </a:rPr>
              <a:t>30</a:t>
            </a:r>
            <a:r>
              <a:rPr lang="zh-CN" altLang="zh-CN" sz="1350" kern="100" dirty="0">
                <a:solidFill>
                  <a:schemeClr val="bg1"/>
                </a:solidFill>
                <a:latin typeface="Calibri" panose="020F0502020204030204" pitchFamily="34" charset="0"/>
                <a:cs typeface="Times New Roman" panose="02020603050405020304" pitchFamily="18" charset="0"/>
              </a:rPr>
              <a:t>分题</a:t>
            </a:r>
            <a:r>
              <a:rPr lang="zh-CN" altLang="zh-CN" sz="1350" kern="100" dirty="0">
                <a:solidFill>
                  <a:schemeClr val="bg1"/>
                </a:solidFill>
                <a:latin typeface="Meiryo" panose="020B0604030504040204" pitchFamily="34" charset="-128"/>
                <a:cs typeface="Meiryo" panose="020B0604030504040204" pitchFamily="34" charset="-128"/>
              </a:rPr>
              <a:t>目</a:t>
            </a:r>
            <a:r>
              <a:rPr lang="zh-CN" altLang="zh-CN" sz="1350" kern="100" dirty="0">
                <a:solidFill>
                  <a:schemeClr val="bg1"/>
                </a:solidFill>
                <a:latin typeface="Calibri" panose="020F0502020204030204" pitchFamily="34" charset="0"/>
                <a:cs typeface="宋体" panose="02010600030101010101" pitchFamily="2" charset="-122"/>
              </a:rPr>
              <a:t>，划</a:t>
            </a:r>
            <a:r>
              <a:rPr lang="en-US" altLang="zh-CN" sz="1350" kern="100" dirty="0">
                <a:solidFill>
                  <a:schemeClr val="bg1"/>
                </a:solidFill>
                <a:latin typeface="Calibri" panose="020F0502020204030204" pitchFamily="34" charset="0"/>
                <a:cs typeface="Times New Roman" panose="02020603050405020304" pitchFamily="18" charset="0"/>
              </a:rPr>
              <a:t>21</a:t>
            </a:r>
            <a:r>
              <a:rPr lang="zh-CN" altLang="zh-CN" sz="1350" kern="100" dirty="0">
                <a:solidFill>
                  <a:schemeClr val="bg1"/>
                </a:solidFill>
                <a:latin typeface="Calibri" panose="020F0502020204030204" pitchFamily="34" charset="0"/>
                <a:cs typeface="Times New Roman" panose="02020603050405020304" pitchFamily="18" charset="0"/>
              </a:rPr>
              <a:t>个等级，以学考合格为前提赋分，合格起点赋分</a:t>
            </a:r>
            <a:r>
              <a:rPr lang="en-US" altLang="zh-CN" sz="1350" kern="100" dirty="0">
                <a:solidFill>
                  <a:schemeClr val="bg1"/>
                </a:solidFill>
                <a:latin typeface="Calibri" panose="020F0502020204030204" pitchFamily="34" charset="0"/>
                <a:cs typeface="Times New Roman" panose="02020603050405020304" pitchFamily="18" charset="0"/>
              </a:rPr>
              <a:t>40</a:t>
            </a:r>
            <a:r>
              <a:rPr lang="zh-CN" altLang="zh-CN" sz="1350" kern="100" dirty="0">
                <a:solidFill>
                  <a:schemeClr val="bg1"/>
                </a:solidFill>
                <a:latin typeface="Calibri" panose="020F0502020204030204" pitchFamily="34" charset="0"/>
                <a:cs typeface="Times New Roman" panose="02020603050405020304" pitchFamily="18" charset="0"/>
              </a:rPr>
              <a:t>分，满分</a:t>
            </a:r>
            <a:r>
              <a:rPr lang="en-US" altLang="zh-CN" sz="1350" kern="100" dirty="0">
                <a:solidFill>
                  <a:schemeClr val="bg1"/>
                </a:solidFill>
                <a:latin typeface="Calibri" panose="020F0502020204030204" pitchFamily="34" charset="0"/>
                <a:cs typeface="Times New Roman" panose="02020603050405020304" pitchFamily="18" charset="0"/>
              </a:rPr>
              <a:t>100</a:t>
            </a:r>
            <a:r>
              <a:rPr lang="zh-CN" altLang="zh-CN" sz="1350" kern="100" dirty="0">
                <a:solidFill>
                  <a:schemeClr val="bg1"/>
                </a:solidFill>
                <a:latin typeface="Calibri" panose="020F0502020204030204" pitchFamily="34" charset="0"/>
                <a:cs typeface="Times New Roman" panose="02020603050405020304" pitchFamily="18" charset="0"/>
              </a:rPr>
              <a:t>分，得分共分</a:t>
            </a:r>
            <a:r>
              <a:rPr lang="en-US" altLang="zh-CN" sz="1350" kern="100" dirty="0">
                <a:solidFill>
                  <a:schemeClr val="bg1"/>
                </a:solidFill>
                <a:latin typeface="Calibri" panose="020F0502020204030204" pitchFamily="34" charset="0"/>
                <a:cs typeface="Times New Roman" panose="02020603050405020304" pitchFamily="18" charset="0"/>
              </a:rPr>
              <a:t>21</a:t>
            </a:r>
            <a:r>
              <a:rPr lang="zh-CN" altLang="zh-CN" sz="1350" kern="100" dirty="0">
                <a:solidFill>
                  <a:schemeClr val="bg1"/>
                </a:solidFill>
                <a:latin typeface="Calibri" panose="020F0502020204030204" pitchFamily="34" charset="0"/>
                <a:cs typeface="Times New Roman" panose="02020603050405020304" pitchFamily="18" charset="0"/>
              </a:rPr>
              <a:t>个等级，每个等级分差为</a:t>
            </a:r>
            <a:r>
              <a:rPr lang="en-US" altLang="zh-CN" sz="1350" kern="100" dirty="0">
                <a:solidFill>
                  <a:schemeClr val="bg1"/>
                </a:solidFill>
                <a:latin typeface="Calibri" panose="020F0502020204030204" pitchFamily="34" charset="0"/>
                <a:cs typeface="Times New Roman" panose="02020603050405020304" pitchFamily="18" charset="0"/>
              </a:rPr>
              <a:t>3</a:t>
            </a:r>
            <a:r>
              <a:rPr lang="zh-CN" altLang="zh-CN" sz="1350" kern="100" dirty="0">
                <a:solidFill>
                  <a:schemeClr val="bg1"/>
                </a:solidFill>
                <a:latin typeface="Calibri" panose="020F0502020204030204" pitchFamily="34" charset="0"/>
                <a:cs typeface="Times New Roman" panose="02020603050405020304" pitchFamily="18" charset="0"/>
              </a:rPr>
              <a:t>分，各个等级</a:t>
            </a:r>
            <a:r>
              <a:rPr lang="zh-CN" altLang="zh-CN" sz="1350" kern="100" dirty="0">
                <a:solidFill>
                  <a:schemeClr val="bg1"/>
                </a:solidFill>
                <a:latin typeface="Calibri" panose="020F0502020204030204" pitchFamily="34" charset="0"/>
                <a:cs typeface="宋体" panose="02010600030101010101" pitchFamily="2" charset="-122"/>
              </a:rPr>
              <a:t>人</a:t>
            </a:r>
            <a:r>
              <a:rPr lang="zh-CN" altLang="zh-CN" sz="1350" kern="100" dirty="0">
                <a:solidFill>
                  <a:schemeClr val="bg1"/>
                </a:solidFill>
                <a:latin typeface="Calibri" panose="020F0502020204030204" pitchFamily="34" charset="0"/>
                <a:cs typeface="Times New Roman" panose="02020603050405020304" pitchFamily="18" charset="0"/>
              </a:rPr>
              <a:t>数比例根据事先公布的比例确定等级。</a:t>
            </a:r>
          </a:p>
        </p:txBody>
      </p:sp>
      <p:sp>
        <p:nvSpPr>
          <p:cNvPr id="6" name="文本框 5">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浙江</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3753022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68"/>
          <p:cNvSpPr/>
          <p:nvPr/>
        </p:nvSpPr>
        <p:spPr>
          <a:xfrm flipV="1">
            <a:off x="1050607" y="2572596"/>
            <a:ext cx="7409498" cy="57150"/>
          </a:xfrm>
          <a:prstGeom prst="rect">
            <a:avLst/>
          </a:prstGeom>
          <a:gradFill>
            <a:gsLst>
              <a:gs pos="100000">
                <a:srgbClr val="FFC000"/>
              </a:gs>
              <a:gs pos="0">
                <a:srgbClr val="00B0AE"/>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9" name="Line 105"/>
          <p:cNvSpPr>
            <a:spLocks noChangeShapeType="1"/>
          </p:cNvSpPr>
          <p:nvPr/>
        </p:nvSpPr>
        <p:spPr bwMode="black">
          <a:xfrm>
            <a:off x="2939177" y="3085752"/>
            <a:ext cx="0" cy="251222"/>
          </a:xfrm>
          <a:prstGeom prst="line">
            <a:avLst/>
          </a:prstGeom>
          <a:noFill/>
          <a:ln w="19050">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80" name="Line 102"/>
          <p:cNvSpPr>
            <a:spLocks noChangeShapeType="1"/>
          </p:cNvSpPr>
          <p:nvPr/>
        </p:nvSpPr>
        <p:spPr bwMode="black">
          <a:xfrm>
            <a:off x="5378042" y="3071165"/>
            <a:ext cx="0" cy="251222"/>
          </a:xfrm>
          <a:prstGeom prst="line">
            <a:avLst/>
          </a:prstGeom>
          <a:ln w="19050">
            <a:solidFill>
              <a:srgbClr val="FFC000"/>
            </a:solidFill>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0">
            <a:schemeClr val="accent4"/>
          </a:fillRef>
          <a:effectRef idx="0">
            <a:schemeClr val="accent4"/>
          </a:effectRef>
          <a:fontRef idx="minor">
            <a:schemeClr val="tx1"/>
          </a:fontRef>
        </p:style>
        <p:txBody>
          <a:bodyPr/>
          <a:lstStyle/>
          <a:p>
            <a:endParaRPr lang="zh-CN" altLang="en-US" sz="1350"/>
          </a:p>
        </p:txBody>
      </p:sp>
      <p:sp>
        <p:nvSpPr>
          <p:cNvPr id="81" name="Line 102"/>
          <p:cNvSpPr>
            <a:spLocks noChangeShapeType="1"/>
          </p:cNvSpPr>
          <p:nvPr/>
        </p:nvSpPr>
        <p:spPr bwMode="black">
          <a:xfrm>
            <a:off x="7784001" y="3093326"/>
            <a:ext cx="0" cy="251222"/>
          </a:xfrm>
          <a:prstGeom prst="line">
            <a:avLst/>
          </a:prstGeom>
          <a:noFill/>
          <a:ln w="19050">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82" name="Line 99"/>
          <p:cNvSpPr>
            <a:spLocks noChangeShapeType="1"/>
          </p:cNvSpPr>
          <p:nvPr/>
        </p:nvSpPr>
        <p:spPr bwMode="black">
          <a:xfrm>
            <a:off x="4149788" y="1871167"/>
            <a:ext cx="0" cy="251222"/>
          </a:xfrm>
          <a:prstGeom prst="line">
            <a:avLst/>
          </a:prstGeom>
          <a:ln w="19050"/>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0">
            <a:schemeClr val="accent4"/>
          </a:fillRef>
          <a:effectRef idx="0">
            <a:schemeClr val="accent4"/>
          </a:effectRef>
          <a:fontRef idx="minor">
            <a:schemeClr val="tx1"/>
          </a:fontRef>
        </p:style>
        <p:txBody>
          <a:bodyPr/>
          <a:lstStyle/>
          <a:p>
            <a:endParaRPr lang="zh-CN" altLang="en-US" sz="1350"/>
          </a:p>
        </p:txBody>
      </p:sp>
      <p:sp>
        <p:nvSpPr>
          <p:cNvPr id="83" name="Line 102"/>
          <p:cNvSpPr>
            <a:spLocks noChangeShapeType="1"/>
          </p:cNvSpPr>
          <p:nvPr/>
        </p:nvSpPr>
        <p:spPr bwMode="black">
          <a:xfrm>
            <a:off x="6535818" y="1860022"/>
            <a:ext cx="0" cy="251222"/>
          </a:xfrm>
          <a:prstGeom prst="line">
            <a:avLst/>
          </a:prstGeom>
          <a:noFill/>
          <a:ln w="19050">
            <a:solidFill>
              <a:srgbClr val="FFC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84" name="Line 99"/>
          <p:cNvSpPr>
            <a:spLocks noChangeShapeType="1"/>
          </p:cNvSpPr>
          <p:nvPr/>
        </p:nvSpPr>
        <p:spPr bwMode="black">
          <a:xfrm>
            <a:off x="1701386" y="1871167"/>
            <a:ext cx="0" cy="251222"/>
          </a:xfrm>
          <a:prstGeom prst="line">
            <a:avLst/>
          </a:prstGeom>
          <a:ln w="19050"/>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4"/>
          </a:lnRef>
          <a:fillRef idx="0">
            <a:schemeClr val="accent4"/>
          </a:fillRef>
          <a:effectRef idx="0">
            <a:schemeClr val="accent4"/>
          </a:effectRef>
          <a:fontRef idx="minor">
            <a:schemeClr val="tx1"/>
          </a:fontRef>
        </p:style>
        <p:txBody>
          <a:bodyPr/>
          <a:lstStyle/>
          <a:p>
            <a:endParaRPr lang="zh-CN" altLang="en-US" sz="1350"/>
          </a:p>
        </p:txBody>
      </p:sp>
      <p:sp>
        <p:nvSpPr>
          <p:cNvPr id="85" name="Line 100"/>
          <p:cNvSpPr>
            <a:spLocks noChangeShapeType="1"/>
          </p:cNvSpPr>
          <p:nvPr/>
        </p:nvSpPr>
        <p:spPr bwMode="black">
          <a:xfrm flipH="1">
            <a:off x="3660457" y="1860127"/>
            <a:ext cx="978218" cy="476"/>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86" name="Text Box 104"/>
          <p:cNvSpPr txBox="1">
            <a:spLocks noChangeArrowheads="1"/>
          </p:cNvSpPr>
          <p:nvPr/>
        </p:nvSpPr>
        <p:spPr bwMode="black">
          <a:xfrm>
            <a:off x="1103984" y="702868"/>
            <a:ext cx="1540347"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accent2"/>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校园网站门户</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移动门户</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微信企业号</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p>
        </p:txBody>
      </p:sp>
      <p:sp>
        <p:nvSpPr>
          <p:cNvPr id="87" name="Line 106"/>
          <p:cNvSpPr>
            <a:spLocks noChangeShapeType="1"/>
          </p:cNvSpPr>
          <p:nvPr/>
        </p:nvSpPr>
        <p:spPr bwMode="black">
          <a:xfrm flipH="1">
            <a:off x="2343865" y="3336974"/>
            <a:ext cx="1190625" cy="0"/>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nvGrpSpPr>
          <p:cNvPr id="88" name="组合 87"/>
          <p:cNvGrpSpPr/>
          <p:nvPr/>
        </p:nvGrpSpPr>
        <p:grpSpPr>
          <a:xfrm>
            <a:off x="3754756" y="2162069"/>
            <a:ext cx="794861" cy="795814"/>
            <a:chOff x="7831" y="4003"/>
            <a:chExt cx="1669" cy="1671"/>
          </a:xfrm>
        </p:grpSpPr>
        <p:sp>
          <p:nvSpPr>
            <p:cNvPr id="89" name="Oval 16"/>
            <p:cNvSpPr>
              <a:spLocks noChangeArrowheads="1"/>
            </p:cNvSpPr>
            <p:nvPr/>
          </p:nvSpPr>
          <p:spPr bwMode="gray">
            <a:xfrm>
              <a:off x="7831" y="4003"/>
              <a:ext cx="1669" cy="1671"/>
            </a:xfrm>
            <a:prstGeom prst="ellipse">
              <a:avLst/>
            </a:prstGeom>
            <a:solidFill>
              <a:srgbClr val="00B050"/>
            </a:solidFill>
          </p:spPr>
          <p:style>
            <a:lnRef idx="3">
              <a:schemeClr val="lt1"/>
            </a:lnRef>
            <a:fillRef idx="1">
              <a:schemeClr val="accent4"/>
            </a:fillRef>
            <a:effectRef idx="1">
              <a:schemeClr val="accent4"/>
            </a:effectRef>
            <a:fontRef idx="minor">
              <a:schemeClr val="lt1"/>
            </a:fontRef>
          </p:style>
          <p:txBody>
            <a:bodyPr wrap="none" anchor="ctr"/>
            <a:lstStyle/>
            <a:p>
              <a:pPr>
                <a:defRPr/>
              </a:pPr>
              <a:endParaRPr lang="zh-CN" altLang="en-US" sz="1200">
                <a:solidFill>
                  <a:srgbClr val="3399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90" name="Text Box 24"/>
            <p:cNvSpPr txBox="1">
              <a:spLocks noChangeArrowheads="1"/>
            </p:cNvSpPr>
            <p:nvPr/>
          </p:nvSpPr>
          <p:spPr bwMode="gray">
            <a:xfrm>
              <a:off x="7865" y="4319"/>
              <a:ext cx="1601"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0" hangingPunct="0"/>
              <a:r>
                <a:rPr lang="zh-CN" altLang="en-US" sz="1350" b="1" dirty="0">
                  <a:solidFill>
                    <a:srgbClr val="FFFFFF"/>
                  </a:solidFill>
                  <a:latin typeface="微软雅黑" panose="020B0503020204020204" pitchFamily="34" charset="-122"/>
                  <a:ea typeface="微软雅黑" panose="020B0503020204020204" pitchFamily="34" charset="-122"/>
                </a:rPr>
                <a:t>行政</a:t>
              </a:r>
              <a:endParaRPr lang="en-US" altLang="zh-CN" sz="1350" b="1" dirty="0">
                <a:solidFill>
                  <a:srgbClr val="FFFFFF"/>
                </a:solidFill>
                <a:latin typeface="微软雅黑" panose="020B0503020204020204" pitchFamily="34" charset="-122"/>
                <a:ea typeface="微软雅黑" panose="020B0503020204020204" pitchFamily="34" charset="-122"/>
              </a:endParaRPr>
            </a:p>
            <a:p>
              <a:pPr algn="ctr" eaLnBrk="0" hangingPunct="0"/>
              <a:r>
                <a:rPr lang="zh-CN" altLang="en-US" sz="1350" b="1" dirty="0">
                  <a:solidFill>
                    <a:srgbClr val="FFFFFF"/>
                  </a:solidFill>
                  <a:latin typeface="微软雅黑" panose="020B0503020204020204" pitchFamily="34" charset="-122"/>
                  <a:ea typeface="微软雅黑" panose="020B0503020204020204" pitchFamily="34" charset="-122"/>
                </a:rPr>
                <a:t>管理</a:t>
              </a:r>
            </a:p>
          </p:txBody>
        </p:sp>
      </p:grpSp>
      <p:sp>
        <p:nvSpPr>
          <p:cNvPr id="91" name="Line 100"/>
          <p:cNvSpPr>
            <a:spLocks noChangeShapeType="1"/>
          </p:cNvSpPr>
          <p:nvPr/>
        </p:nvSpPr>
        <p:spPr bwMode="black">
          <a:xfrm flipH="1">
            <a:off x="4765776" y="3314787"/>
            <a:ext cx="1223963" cy="0"/>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nvGrpSpPr>
          <p:cNvPr id="92" name="组合 91"/>
          <p:cNvGrpSpPr/>
          <p:nvPr/>
        </p:nvGrpSpPr>
        <p:grpSpPr>
          <a:xfrm>
            <a:off x="1299210" y="2161593"/>
            <a:ext cx="772026" cy="780410"/>
            <a:chOff x="3242" y="3950"/>
            <a:chExt cx="1621" cy="1639"/>
          </a:xfrm>
        </p:grpSpPr>
        <p:sp>
          <p:nvSpPr>
            <p:cNvPr id="93" name="Oval 22"/>
            <p:cNvSpPr>
              <a:spLocks noChangeArrowheads="1"/>
            </p:cNvSpPr>
            <p:nvPr/>
          </p:nvSpPr>
          <p:spPr bwMode="gray">
            <a:xfrm>
              <a:off x="3242" y="3950"/>
              <a:ext cx="1621" cy="1639"/>
            </a:xfrm>
            <a:prstGeom prst="ellipse">
              <a:avLst/>
            </a:prstGeom>
          </p:spPr>
          <p:style>
            <a:lnRef idx="3">
              <a:schemeClr val="lt1"/>
            </a:lnRef>
            <a:fillRef idx="1">
              <a:schemeClr val="accent5"/>
            </a:fillRef>
            <a:effectRef idx="1">
              <a:schemeClr val="accent5"/>
            </a:effectRef>
            <a:fontRef idx="minor">
              <a:schemeClr val="lt1"/>
            </a:fontRef>
          </p:style>
          <p:txBody>
            <a:bodyPr wrap="none" anchor="ctr"/>
            <a:lstStyle/>
            <a:p>
              <a:pPr>
                <a:defRPr/>
              </a:pPr>
              <a:endParaRPr lang="zh-CN" altLang="en-US" sz="1350">
                <a:solidFill>
                  <a:srgbClr val="3399FF"/>
                </a:solidFill>
                <a:latin typeface="微软雅黑" panose="020B0503020204020204" pitchFamily="34" charset="-122"/>
                <a:ea typeface="微软雅黑" panose="020B0503020204020204" pitchFamily="34" charset="-122"/>
              </a:endParaRPr>
            </a:p>
          </p:txBody>
        </p:sp>
        <p:sp>
          <p:nvSpPr>
            <p:cNvPr id="94" name="Text Box 18"/>
            <p:cNvSpPr txBox="1">
              <a:spLocks noChangeArrowheads="1"/>
            </p:cNvSpPr>
            <p:nvPr/>
          </p:nvSpPr>
          <p:spPr bwMode="gray">
            <a:xfrm>
              <a:off x="3398" y="4250"/>
              <a:ext cx="1308" cy="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eaLnBrk="0" hangingPunct="0">
                <a:defRPr sz="1600" b="1">
                  <a:solidFill>
                    <a:srgbClr val="FFFFFF"/>
                  </a:solidFill>
                  <a:latin typeface="微软雅黑" panose="020B0503020204020204" pitchFamily="34" charset="-122"/>
                  <a:ea typeface="微软雅黑" panose="020B0503020204020204" pitchFamily="34" charset="-122"/>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r>
                <a:rPr lang="zh-CN" altLang="en-US" sz="1350" dirty="0" smtClean="0"/>
                <a:t>多端门户</a:t>
              </a:r>
              <a:endParaRPr lang="zh-CN" altLang="en-US" sz="1350" dirty="0"/>
            </a:p>
          </p:txBody>
        </p:sp>
      </p:grpSp>
      <p:grpSp>
        <p:nvGrpSpPr>
          <p:cNvPr id="95" name="组合 94"/>
          <p:cNvGrpSpPr/>
          <p:nvPr/>
        </p:nvGrpSpPr>
        <p:grpSpPr>
          <a:xfrm>
            <a:off x="6168390" y="2195883"/>
            <a:ext cx="821055" cy="782479"/>
            <a:chOff x="12763" y="4300"/>
            <a:chExt cx="1724" cy="1643"/>
          </a:xfrm>
        </p:grpSpPr>
        <p:sp>
          <p:nvSpPr>
            <p:cNvPr id="96" name="Oval 28"/>
            <p:cNvSpPr>
              <a:spLocks noChangeArrowheads="1"/>
            </p:cNvSpPr>
            <p:nvPr/>
          </p:nvSpPr>
          <p:spPr bwMode="gray">
            <a:xfrm>
              <a:off x="12763" y="4300"/>
              <a:ext cx="1665" cy="1643"/>
            </a:xfrm>
            <a:prstGeom prst="ellipse">
              <a:avLst/>
            </a:prstGeom>
            <a:solidFill>
              <a:srgbClr val="FF7C80"/>
            </a:solidFill>
          </p:spPr>
          <p:style>
            <a:lnRef idx="3">
              <a:schemeClr val="lt1"/>
            </a:lnRef>
            <a:fillRef idx="1">
              <a:schemeClr val="accent6"/>
            </a:fillRef>
            <a:effectRef idx="1">
              <a:schemeClr val="accent6"/>
            </a:effectRef>
            <a:fontRef idx="minor">
              <a:schemeClr val="lt1"/>
            </a:fontRef>
          </p:style>
          <p:txBody>
            <a:bodyPr wrap="none" anchor="ctr"/>
            <a:lstStyle/>
            <a:p>
              <a:pPr>
                <a:defRPr/>
              </a:pPr>
              <a:endParaRPr lang="zh-CN" altLang="en-US" sz="1350">
                <a:solidFill>
                  <a:srgbClr val="3399FF"/>
                </a:solidFill>
                <a:latin typeface="微软雅黑" panose="020B0503020204020204" pitchFamily="34" charset="-122"/>
                <a:ea typeface="微软雅黑" panose="020B0503020204020204" pitchFamily="34" charset="-122"/>
              </a:endParaRPr>
            </a:p>
          </p:txBody>
        </p:sp>
        <p:sp>
          <p:nvSpPr>
            <p:cNvPr id="97" name="Text Box 30"/>
            <p:cNvSpPr txBox="1">
              <a:spLocks noChangeArrowheads="1"/>
            </p:cNvSpPr>
            <p:nvPr/>
          </p:nvSpPr>
          <p:spPr bwMode="gray">
            <a:xfrm>
              <a:off x="12763" y="4678"/>
              <a:ext cx="1724"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0" hangingPunct="0"/>
              <a:r>
                <a:rPr lang="zh-CN" altLang="en-US" sz="1200" b="1" dirty="0">
                  <a:solidFill>
                    <a:srgbClr val="FFFFFF"/>
                  </a:solidFill>
                  <a:latin typeface="微软雅黑" panose="020B0503020204020204" pitchFamily="34" charset="-122"/>
                  <a:ea typeface="微软雅黑" panose="020B0503020204020204" pitchFamily="34" charset="-122"/>
                </a:rPr>
                <a:t>教师专</a:t>
              </a:r>
              <a:endParaRPr lang="en-US" altLang="zh-CN" sz="1200" b="1" dirty="0">
                <a:solidFill>
                  <a:srgbClr val="FFFFFF"/>
                </a:solidFill>
                <a:latin typeface="微软雅黑" panose="020B0503020204020204" pitchFamily="34" charset="-122"/>
                <a:ea typeface="微软雅黑" panose="020B0503020204020204" pitchFamily="34" charset="-122"/>
              </a:endParaRPr>
            </a:p>
            <a:p>
              <a:pPr algn="ctr" eaLnBrk="0" hangingPunct="0"/>
              <a:r>
                <a:rPr lang="zh-CN" altLang="en-US" sz="1200" b="1" dirty="0">
                  <a:solidFill>
                    <a:srgbClr val="FFFFFF"/>
                  </a:solidFill>
                  <a:latin typeface="微软雅黑" panose="020B0503020204020204" pitchFamily="34" charset="-122"/>
                  <a:ea typeface="微软雅黑" panose="020B0503020204020204" pitchFamily="34" charset="-122"/>
                </a:rPr>
                <a:t>业发展</a:t>
              </a:r>
            </a:p>
          </p:txBody>
        </p:sp>
      </p:grpSp>
      <p:sp>
        <p:nvSpPr>
          <p:cNvPr id="98" name="Line 103"/>
          <p:cNvSpPr>
            <a:spLocks noChangeShapeType="1"/>
          </p:cNvSpPr>
          <p:nvPr/>
        </p:nvSpPr>
        <p:spPr bwMode="black">
          <a:xfrm flipH="1">
            <a:off x="5842874" y="1860023"/>
            <a:ext cx="1328738" cy="0"/>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nvGrpSpPr>
          <p:cNvPr id="99" name="组合 98"/>
          <p:cNvGrpSpPr/>
          <p:nvPr/>
        </p:nvGrpSpPr>
        <p:grpSpPr>
          <a:xfrm>
            <a:off x="7393782" y="2200645"/>
            <a:ext cx="788194" cy="798195"/>
            <a:chOff x="15205" y="4310"/>
            <a:chExt cx="1655" cy="1676"/>
          </a:xfrm>
        </p:grpSpPr>
        <p:sp>
          <p:nvSpPr>
            <p:cNvPr id="100" name="Oval 28"/>
            <p:cNvSpPr>
              <a:spLocks noChangeArrowheads="1"/>
            </p:cNvSpPr>
            <p:nvPr/>
          </p:nvSpPr>
          <p:spPr bwMode="gray">
            <a:xfrm>
              <a:off x="15205" y="4310"/>
              <a:ext cx="1655" cy="1676"/>
            </a:xfrm>
            <a:prstGeom prst="ellipse">
              <a:avLst/>
            </a:prstGeom>
          </p:spPr>
          <p:style>
            <a:lnRef idx="3">
              <a:schemeClr val="lt1"/>
            </a:lnRef>
            <a:fillRef idx="1">
              <a:schemeClr val="accent6"/>
            </a:fillRef>
            <a:effectRef idx="1">
              <a:schemeClr val="accent6"/>
            </a:effectRef>
            <a:fontRef idx="minor">
              <a:schemeClr val="lt1"/>
            </a:fontRef>
          </p:style>
          <p:txBody>
            <a:bodyPr wrap="none" anchor="ctr"/>
            <a:lstStyle/>
            <a:p>
              <a:pPr>
                <a:defRPr/>
              </a:pPr>
              <a:endParaRPr lang="zh-CN" altLang="en-US" sz="1350">
                <a:solidFill>
                  <a:srgbClr val="3399FF"/>
                </a:solidFill>
                <a:latin typeface="微软雅黑" panose="020B0503020204020204" pitchFamily="34" charset="-122"/>
                <a:ea typeface="微软雅黑" panose="020B0503020204020204" pitchFamily="34" charset="-122"/>
              </a:endParaRPr>
            </a:p>
          </p:txBody>
        </p:sp>
        <p:sp>
          <p:nvSpPr>
            <p:cNvPr id="101" name="Text Box 24"/>
            <p:cNvSpPr txBox="1">
              <a:spLocks noChangeArrowheads="1"/>
            </p:cNvSpPr>
            <p:nvPr/>
          </p:nvSpPr>
          <p:spPr bwMode="gray">
            <a:xfrm>
              <a:off x="15205" y="4696"/>
              <a:ext cx="1601"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eaLnBrk="0" hangingPunct="0">
                <a:defRPr b="1">
                  <a:solidFill>
                    <a:srgbClr val="FFFFFF"/>
                  </a:solidFill>
                  <a:latin typeface="微软雅黑" panose="020B0503020204020204" pitchFamily="34" charset="-122"/>
                  <a:ea typeface="微软雅黑" panose="020B0503020204020204" pitchFamily="34" charset="-122"/>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r>
                <a:rPr lang="zh-CN" altLang="en-US" sz="1350" dirty="0"/>
                <a:t>校园</a:t>
              </a:r>
              <a:endParaRPr lang="en-US" altLang="zh-CN" sz="1350" dirty="0"/>
            </a:p>
            <a:p>
              <a:r>
                <a:rPr lang="zh-CN" altLang="en-US" sz="1350" dirty="0"/>
                <a:t>环境</a:t>
              </a:r>
            </a:p>
          </p:txBody>
        </p:sp>
      </p:grpSp>
      <p:sp>
        <p:nvSpPr>
          <p:cNvPr id="102" name="Line 100"/>
          <p:cNvSpPr>
            <a:spLocks noChangeShapeType="1"/>
          </p:cNvSpPr>
          <p:nvPr/>
        </p:nvSpPr>
        <p:spPr bwMode="black">
          <a:xfrm flipH="1">
            <a:off x="7171735" y="3336948"/>
            <a:ext cx="1223963" cy="0"/>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grpSp>
        <p:nvGrpSpPr>
          <p:cNvPr id="103" name="组合 102"/>
          <p:cNvGrpSpPr/>
          <p:nvPr/>
        </p:nvGrpSpPr>
        <p:grpSpPr>
          <a:xfrm>
            <a:off x="2529364" y="2161593"/>
            <a:ext cx="821055" cy="795814"/>
            <a:chOff x="5384" y="4054"/>
            <a:chExt cx="1724" cy="1671"/>
          </a:xfrm>
        </p:grpSpPr>
        <p:sp>
          <p:nvSpPr>
            <p:cNvPr id="104" name="Oval 28"/>
            <p:cNvSpPr>
              <a:spLocks noChangeArrowheads="1"/>
            </p:cNvSpPr>
            <p:nvPr/>
          </p:nvSpPr>
          <p:spPr bwMode="gray">
            <a:xfrm>
              <a:off x="5395" y="4054"/>
              <a:ext cx="1701" cy="1671"/>
            </a:xfrm>
            <a:prstGeom prst="ellipse">
              <a:avLst/>
            </a:prstGeom>
            <a:solidFill>
              <a:srgbClr val="FF3399"/>
            </a:solidFill>
          </p:spPr>
          <p:style>
            <a:lnRef idx="3">
              <a:schemeClr val="lt1"/>
            </a:lnRef>
            <a:fillRef idx="1">
              <a:schemeClr val="accent6"/>
            </a:fillRef>
            <a:effectRef idx="1">
              <a:schemeClr val="accent6"/>
            </a:effectRef>
            <a:fontRef idx="minor">
              <a:schemeClr val="lt1"/>
            </a:fontRef>
          </p:style>
          <p:txBody>
            <a:bodyPr wrap="none" anchor="ctr"/>
            <a:lstStyle/>
            <a:p>
              <a:pPr>
                <a:defRPr/>
              </a:pPr>
              <a:endParaRPr lang="zh-CN" altLang="en-US" sz="1350">
                <a:solidFill>
                  <a:srgbClr val="3399FF"/>
                </a:solidFill>
                <a:latin typeface="微软雅黑" panose="020B0503020204020204" pitchFamily="34" charset="-122"/>
                <a:ea typeface="微软雅黑" panose="020B0503020204020204" pitchFamily="34" charset="-122"/>
              </a:endParaRPr>
            </a:p>
          </p:txBody>
        </p:sp>
        <p:sp>
          <p:nvSpPr>
            <p:cNvPr id="105" name="Text Box 30"/>
            <p:cNvSpPr txBox="1">
              <a:spLocks noChangeArrowheads="1"/>
            </p:cNvSpPr>
            <p:nvPr/>
          </p:nvSpPr>
          <p:spPr bwMode="gray">
            <a:xfrm>
              <a:off x="5384" y="4370"/>
              <a:ext cx="1724"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0" hangingPunct="0"/>
              <a:r>
                <a:rPr lang="zh-CN" altLang="en-US" sz="1350" b="1" dirty="0">
                  <a:solidFill>
                    <a:srgbClr val="FFFFFF"/>
                  </a:solidFill>
                  <a:latin typeface="微软雅黑" panose="020B0503020204020204" pitchFamily="34" charset="-122"/>
                  <a:ea typeface="微软雅黑" panose="020B0503020204020204" pitchFamily="34" charset="-122"/>
                </a:rPr>
                <a:t>教务</a:t>
              </a:r>
              <a:endParaRPr lang="en-US" altLang="zh-CN" sz="1350" b="1" dirty="0">
                <a:solidFill>
                  <a:srgbClr val="FFFFFF"/>
                </a:solidFill>
                <a:latin typeface="微软雅黑" panose="020B0503020204020204" pitchFamily="34" charset="-122"/>
                <a:ea typeface="微软雅黑" panose="020B0503020204020204" pitchFamily="34" charset="-122"/>
              </a:endParaRPr>
            </a:p>
            <a:p>
              <a:pPr algn="ctr" eaLnBrk="0" hangingPunct="0"/>
              <a:r>
                <a:rPr lang="zh-CN" altLang="en-US" sz="1350" b="1" dirty="0">
                  <a:solidFill>
                    <a:srgbClr val="FFFFFF"/>
                  </a:solidFill>
                  <a:latin typeface="微软雅黑" panose="020B0503020204020204" pitchFamily="34" charset="-122"/>
                  <a:ea typeface="微软雅黑" panose="020B0503020204020204" pitchFamily="34" charset="-122"/>
                </a:rPr>
                <a:t>教学</a:t>
              </a:r>
            </a:p>
          </p:txBody>
        </p:sp>
      </p:grpSp>
      <p:grpSp>
        <p:nvGrpSpPr>
          <p:cNvPr id="106" name="组合 105"/>
          <p:cNvGrpSpPr/>
          <p:nvPr/>
        </p:nvGrpSpPr>
        <p:grpSpPr>
          <a:xfrm>
            <a:off x="4953477" y="2161592"/>
            <a:ext cx="811054" cy="796290"/>
            <a:chOff x="10346" y="4228"/>
            <a:chExt cx="1703" cy="1672"/>
          </a:xfrm>
        </p:grpSpPr>
        <p:sp>
          <p:nvSpPr>
            <p:cNvPr id="107" name="Oval 22"/>
            <p:cNvSpPr>
              <a:spLocks noChangeArrowheads="1"/>
            </p:cNvSpPr>
            <p:nvPr/>
          </p:nvSpPr>
          <p:spPr bwMode="gray">
            <a:xfrm>
              <a:off x="10346" y="4228"/>
              <a:ext cx="1703" cy="1672"/>
            </a:xfrm>
            <a:prstGeom prst="ellipse">
              <a:avLst/>
            </a:prstGeom>
          </p:spPr>
          <p:style>
            <a:lnRef idx="3">
              <a:schemeClr val="lt1"/>
            </a:lnRef>
            <a:fillRef idx="1">
              <a:schemeClr val="accent5"/>
            </a:fillRef>
            <a:effectRef idx="1">
              <a:schemeClr val="accent5"/>
            </a:effectRef>
            <a:fontRef idx="minor">
              <a:schemeClr val="lt1"/>
            </a:fontRef>
          </p:style>
          <p:txBody>
            <a:bodyPr wrap="none" anchor="ctr"/>
            <a:lstStyle/>
            <a:p>
              <a:pPr>
                <a:defRPr/>
              </a:pPr>
              <a:endParaRPr lang="zh-CN" altLang="en-US" sz="1350">
                <a:solidFill>
                  <a:srgbClr val="3399FF"/>
                </a:solidFill>
                <a:latin typeface="微软雅黑" panose="020B0503020204020204" pitchFamily="34" charset="-122"/>
                <a:ea typeface="微软雅黑" panose="020B0503020204020204" pitchFamily="34" charset="-122"/>
              </a:endParaRPr>
            </a:p>
          </p:txBody>
        </p:sp>
        <p:sp>
          <p:nvSpPr>
            <p:cNvPr id="108" name="Text Box 18"/>
            <p:cNvSpPr txBox="1">
              <a:spLocks noChangeArrowheads="1"/>
            </p:cNvSpPr>
            <p:nvPr/>
          </p:nvSpPr>
          <p:spPr bwMode="gray">
            <a:xfrm>
              <a:off x="10642" y="4581"/>
              <a:ext cx="1115" cy="1066"/>
            </a:xfrm>
            <a:prstGeom prst="rect">
              <a:avLst/>
            </a:prstGeom>
            <a:noFill/>
            <a:ln w="9525">
              <a:noFill/>
              <a:miter lim="800000"/>
            </a:ln>
            <a:effectLst/>
          </p:spPr>
          <p:txBody>
            <a:bodyPr wrap="none">
              <a:spAutoFit/>
            </a:bodyPr>
            <a:lstStyle/>
            <a:p>
              <a:pPr algn="ctr" eaLnBrk="0" hangingPunct="0">
                <a:defRPr/>
              </a:pPr>
              <a:r>
                <a:rPr lang="zh-CN" altLang="en-US" sz="135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学生</a:t>
              </a:r>
              <a:endParaRPr lang="en-US" altLang="zh-CN" sz="135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eaLnBrk="0" hangingPunct="0">
                <a:defRPr/>
              </a:pPr>
              <a:r>
                <a:rPr lang="zh-CN" altLang="en-US" sz="135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成长</a:t>
              </a:r>
            </a:p>
          </p:txBody>
        </p:sp>
      </p:grpSp>
      <p:sp>
        <p:nvSpPr>
          <p:cNvPr id="109" name="Text Box 94"/>
          <p:cNvSpPr txBox="1">
            <a:spLocks noChangeArrowheads="1"/>
          </p:cNvSpPr>
          <p:nvPr/>
        </p:nvSpPr>
        <p:spPr bwMode="black">
          <a:xfrm>
            <a:off x="7171849" y="3509380"/>
            <a:ext cx="1541145"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信息发布系统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电子班牌</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校园文化展示平台</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p>
        </p:txBody>
      </p:sp>
      <p:sp>
        <p:nvSpPr>
          <p:cNvPr id="110" name="Text Box 104"/>
          <p:cNvSpPr txBox="1">
            <a:spLocks noChangeArrowheads="1"/>
          </p:cNvSpPr>
          <p:nvPr/>
        </p:nvSpPr>
        <p:spPr bwMode="black">
          <a:xfrm>
            <a:off x="3552815" y="703024"/>
            <a:ext cx="1643776"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accent2"/>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资产管理</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任务协同系统</a:t>
            </a:r>
            <a:endParaRPr lang="en-US" altLang="zh-CN"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信件中心系统</a:t>
            </a:r>
            <a:endParaRPr lang="en-US" altLang="zh-CN"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校园办公系统</a:t>
            </a:r>
            <a:r>
              <a:rPr lang="en-US" altLang="zh-CN"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11" name="Text Box 94"/>
          <p:cNvSpPr txBox="1">
            <a:spLocks noChangeArrowheads="1"/>
          </p:cNvSpPr>
          <p:nvPr/>
        </p:nvSpPr>
        <p:spPr bwMode="black">
          <a:xfrm>
            <a:off x="2290287" y="3509380"/>
            <a:ext cx="1283494"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成绩分析系统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在线选课系统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协同备课系统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智能排课系统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p>
        </p:txBody>
      </p:sp>
      <p:sp>
        <p:nvSpPr>
          <p:cNvPr id="112" name="Text Box 94"/>
          <p:cNvSpPr txBox="1">
            <a:spLocks noChangeArrowheads="1"/>
          </p:cNvSpPr>
          <p:nvPr/>
        </p:nvSpPr>
        <p:spPr bwMode="black">
          <a:xfrm>
            <a:off x="5712790" y="702824"/>
            <a:ext cx="1590156"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人事综合考评系统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教师成长档案系统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科研系统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hlink"/>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教师考勤</a:t>
            </a:r>
            <a:r>
              <a:rPr lang="en-US" altLang="zh-CN" sz="1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13" name="Text Box 104"/>
          <p:cNvSpPr txBox="1">
            <a:spLocks noChangeArrowheads="1"/>
          </p:cNvSpPr>
          <p:nvPr/>
        </p:nvSpPr>
        <p:spPr bwMode="black">
          <a:xfrm>
            <a:off x="4660106" y="3509380"/>
            <a:ext cx="1640085"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0" hangingPunct="0">
              <a:lnSpc>
                <a:spcPct val="130000"/>
              </a:lnSpc>
              <a:buClr>
                <a:schemeClr val="accent2"/>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学生成长档案系统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研学系统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学生日常表现系统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zh-CN" altLang="en-US"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家长评价系统</a:t>
            </a:r>
            <a:endPar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hangingPunct="0">
              <a:lnSpc>
                <a:spcPct val="130000"/>
              </a:lnSpc>
              <a:buClr>
                <a:schemeClr val="accent2"/>
              </a:buClr>
              <a:buFont typeface="Wingdings" panose="05000000000000000000" pitchFamily="2" charset="2"/>
              <a:buChar char="§"/>
            </a:pPr>
            <a:r>
              <a:rPr lang="en-US" altLang="zh-CN" sz="1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p>
        </p:txBody>
      </p:sp>
      <p:sp>
        <p:nvSpPr>
          <p:cNvPr id="114" name="Line 100"/>
          <p:cNvSpPr>
            <a:spLocks noChangeShapeType="1"/>
          </p:cNvSpPr>
          <p:nvPr/>
        </p:nvSpPr>
        <p:spPr bwMode="black">
          <a:xfrm flipH="1">
            <a:off x="1197769" y="1860127"/>
            <a:ext cx="1006793" cy="476"/>
          </a:xfrm>
          <a:prstGeom prst="line">
            <a:avLst/>
          </a:prstGeom>
          <a:noFill/>
          <a:ln w="19050">
            <a:solidFill>
              <a:srgbClr val="FFC00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350"/>
          </a:p>
        </p:txBody>
      </p:sp>
      <p:sp>
        <p:nvSpPr>
          <p:cNvPr id="115" name="圆角矩形 114"/>
          <p:cNvSpPr/>
          <p:nvPr/>
        </p:nvSpPr>
        <p:spPr>
          <a:xfrm>
            <a:off x="1357229"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a:ln w="0"/>
                <a:solidFill>
                  <a:srgbClr val="FFFFFF"/>
                </a:solidFill>
                <a:latin typeface="Arial"/>
                <a:ea typeface="微软雅黑"/>
              </a:rPr>
              <a:t>财务处</a:t>
            </a:r>
          </a:p>
        </p:txBody>
      </p:sp>
      <p:sp>
        <p:nvSpPr>
          <p:cNvPr id="116" name="圆角矩形 115"/>
          <p:cNvSpPr/>
          <p:nvPr/>
        </p:nvSpPr>
        <p:spPr>
          <a:xfrm>
            <a:off x="2291807"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a:ln w="0"/>
                <a:solidFill>
                  <a:srgbClr val="FFFFFF"/>
                </a:solidFill>
                <a:latin typeface="Arial"/>
                <a:ea typeface="微软雅黑"/>
              </a:rPr>
              <a:t>后勤</a:t>
            </a:r>
          </a:p>
        </p:txBody>
      </p:sp>
      <p:sp>
        <p:nvSpPr>
          <p:cNvPr id="117" name="圆角矩形 116"/>
          <p:cNvSpPr/>
          <p:nvPr/>
        </p:nvSpPr>
        <p:spPr>
          <a:xfrm>
            <a:off x="3226385"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a:ln w="0"/>
                <a:solidFill>
                  <a:srgbClr val="FFFFFF"/>
                </a:solidFill>
                <a:latin typeface="Arial"/>
                <a:ea typeface="微软雅黑"/>
              </a:rPr>
              <a:t>政教处</a:t>
            </a:r>
          </a:p>
        </p:txBody>
      </p:sp>
      <p:sp>
        <p:nvSpPr>
          <p:cNvPr id="118" name="圆角矩形 117"/>
          <p:cNvSpPr/>
          <p:nvPr/>
        </p:nvSpPr>
        <p:spPr>
          <a:xfrm>
            <a:off x="4160964"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smtClean="0">
                <a:ln w="0"/>
                <a:solidFill>
                  <a:srgbClr val="FFFFFF"/>
                </a:solidFill>
                <a:latin typeface="Arial"/>
                <a:ea typeface="微软雅黑"/>
              </a:rPr>
              <a:t>大队部</a:t>
            </a:r>
            <a:endParaRPr lang="zh-CN" altLang="en-US" sz="1293" kern="0" dirty="0">
              <a:ln w="0"/>
              <a:solidFill>
                <a:srgbClr val="FFFFFF"/>
              </a:solidFill>
              <a:latin typeface="Arial"/>
              <a:ea typeface="微软雅黑"/>
            </a:endParaRPr>
          </a:p>
        </p:txBody>
      </p:sp>
      <p:sp>
        <p:nvSpPr>
          <p:cNvPr id="119" name="圆角矩形 118"/>
          <p:cNvSpPr/>
          <p:nvPr/>
        </p:nvSpPr>
        <p:spPr>
          <a:xfrm>
            <a:off x="5095542"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a:ln w="0"/>
                <a:solidFill>
                  <a:srgbClr val="FFFFFF"/>
                </a:solidFill>
                <a:latin typeface="Arial"/>
                <a:ea typeface="微软雅黑"/>
              </a:rPr>
              <a:t>宣传处</a:t>
            </a:r>
          </a:p>
        </p:txBody>
      </p:sp>
      <p:sp>
        <p:nvSpPr>
          <p:cNvPr id="120" name="圆角矩形 119"/>
          <p:cNvSpPr/>
          <p:nvPr/>
        </p:nvSpPr>
        <p:spPr>
          <a:xfrm>
            <a:off x="6030120"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zh-CN" altLang="en-US" sz="1293" kern="0" dirty="0">
                <a:ln w="0"/>
                <a:solidFill>
                  <a:srgbClr val="FFFFFF"/>
                </a:solidFill>
                <a:latin typeface="Arial"/>
                <a:ea typeface="微软雅黑"/>
              </a:rPr>
              <a:t>门卫</a:t>
            </a:r>
          </a:p>
        </p:txBody>
      </p:sp>
      <p:sp>
        <p:nvSpPr>
          <p:cNvPr id="121" name="圆角矩形 120"/>
          <p:cNvSpPr/>
          <p:nvPr/>
        </p:nvSpPr>
        <p:spPr>
          <a:xfrm>
            <a:off x="6964699" y="4591557"/>
            <a:ext cx="853348" cy="284449"/>
          </a:xfrm>
          <a:prstGeom prst="roundRect">
            <a:avLst/>
          </a:prstGeom>
          <a:solidFill>
            <a:srgbClr val="1D6195"/>
          </a:solidFill>
          <a:ln w="25400" cap="flat" cmpd="sng" algn="ctr">
            <a:noFill/>
            <a:prstDash val="solid"/>
          </a:ln>
          <a:effectLst/>
        </p:spPr>
        <p:txBody>
          <a:bodyPr lIns="68598" tIns="34299" rIns="68598" bIns="34299" rtlCol="0" anchor="ctr"/>
          <a:lstStyle/>
          <a:p>
            <a:pPr indent="1138" algn="ctr" defTabSz="656814">
              <a:lnSpc>
                <a:spcPct val="150000"/>
              </a:lnSpc>
              <a:defRPr/>
            </a:pPr>
            <a:r>
              <a:rPr lang="en-US" altLang="zh-CN" sz="1293" kern="0" dirty="0">
                <a:ln w="0"/>
                <a:solidFill>
                  <a:srgbClr val="FFFFFF"/>
                </a:solidFill>
                <a:latin typeface="Arial"/>
                <a:ea typeface="微软雅黑"/>
              </a:rPr>
              <a:t>… </a:t>
            </a:r>
            <a:endParaRPr lang="zh-CN" altLang="en-US" sz="1293" kern="0" dirty="0">
              <a:ln w="0"/>
              <a:solidFill>
                <a:srgbClr val="FFFFFF"/>
              </a:solidFill>
              <a:latin typeface="Arial"/>
              <a:ea typeface="微软雅黑"/>
            </a:endParaRPr>
          </a:p>
        </p:txBody>
      </p:sp>
      <p:sp>
        <p:nvSpPr>
          <p:cNvPr id="122" name="矩形 121"/>
          <p:cNvSpPr/>
          <p:nvPr/>
        </p:nvSpPr>
        <p:spPr bwMode="auto">
          <a:xfrm>
            <a:off x="1228463" y="4342580"/>
            <a:ext cx="7017223" cy="821458"/>
          </a:xfrm>
          <a:prstGeom prst="rect">
            <a:avLst/>
          </a:prstGeom>
          <a:solidFill>
            <a:srgbClr val="CE0F36"/>
          </a:solidFill>
          <a:ln w="9525" cap="flat" cmpd="sng" algn="ctr">
            <a:noFill/>
            <a:prstDash val="solid"/>
            <a:headEnd type="none" w="med" len="med"/>
            <a:tailEnd type="none" w="med" len="med"/>
          </a:ln>
          <a:effectLst>
            <a:outerShdw blurRad="40000" dist="23000" dir="5400000" rotWithShape="0">
              <a:srgbClr val="000000">
                <a:alpha val="35000"/>
              </a:srgbClr>
            </a:outerShdw>
          </a:effectLst>
          <a:extLst/>
        </p:spPr>
        <p:txBody>
          <a:bodyPr lIns="65679" tIns="32840" rIns="65679" bIns="32840" anchor="ctr"/>
          <a:lstStyle/>
          <a:p>
            <a:pPr marL="0" lvl="1" algn="ctr" defTabSz="656814">
              <a:spcBef>
                <a:spcPct val="20000"/>
              </a:spcBef>
              <a:buClr>
                <a:srgbClr val="6666FF"/>
              </a:buClr>
              <a:defRPr/>
            </a:pPr>
            <a:r>
              <a:rPr lang="zh-CN" altLang="en-US" sz="1796" kern="0" dirty="0" smtClean="0">
                <a:solidFill>
                  <a:srgbClr val="FFFFFF"/>
                </a:solidFill>
                <a:latin typeface="微软雅黑" panose="020B0503020204020204" pitchFamily="34" charset="-122"/>
                <a:ea typeface="微软雅黑" panose="020B0503020204020204" pitchFamily="34" charset="-122"/>
              </a:rPr>
              <a:t>与全国上千所学校协作研发，形成完整教育生态链，涉及</a:t>
            </a:r>
            <a:r>
              <a:rPr lang="zh-CN" altLang="en-US" sz="1796" kern="0" dirty="0">
                <a:solidFill>
                  <a:srgbClr val="FFFFFF"/>
                </a:solidFill>
                <a:latin typeface="微软雅黑" panose="020B0503020204020204" pitchFamily="34" charset="-122"/>
                <a:ea typeface="微软雅黑" panose="020B0503020204020204" pitchFamily="34" charset="-122"/>
              </a:rPr>
              <a:t>校园十余个部门</a:t>
            </a:r>
            <a:r>
              <a:rPr lang="zh-CN" altLang="en-US" sz="1796" kern="0" dirty="0" smtClean="0">
                <a:solidFill>
                  <a:srgbClr val="FFFFFF"/>
                </a:solidFill>
                <a:latin typeface="微软雅黑" panose="020B0503020204020204" pitchFamily="34" charset="-122"/>
                <a:ea typeface="微软雅黑" panose="020B0503020204020204" pitchFamily="34" charset="-122"/>
              </a:rPr>
              <a:t>近</a:t>
            </a:r>
            <a:r>
              <a:rPr lang="en-US" altLang="zh-CN" sz="1796" kern="0" dirty="0" smtClean="0">
                <a:solidFill>
                  <a:srgbClr val="FFFFFF"/>
                </a:solidFill>
                <a:latin typeface="微软雅黑" panose="020B0503020204020204" pitchFamily="34" charset="-122"/>
                <a:ea typeface="微软雅黑" panose="020B0503020204020204" pitchFamily="34" charset="-122"/>
              </a:rPr>
              <a:t>70</a:t>
            </a:r>
            <a:r>
              <a:rPr lang="zh-CN" altLang="en-US" sz="1796" kern="0" dirty="0" smtClean="0">
                <a:solidFill>
                  <a:srgbClr val="FFFFFF"/>
                </a:solidFill>
                <a:latin typeface="微软雅黑" panose="020B0503020204020204" pitchFamily="34" charset="-122"/>
                <a:ea typeface="微软雅黑" panose="020B0503020204020204" pitchFamily="34" charset="-122"/>
              </a:rPr>
              <a:t>余常用</a:t>
            </a:r>
            <a:r>
              <a:rPr lang="zh-CN" altLang="en-US" sz="1796" kern="0" dirty="0">
                <a:solidFill>
                  <a:srgbClr val="FFFFFF"/>
                </a:solidFill>
                <a:latin typeface="微软雅黑" panose="020B0503020204020204" pitchFamily="34" charset="-122"/>
                <a:ea typeface="微软雅黑" panose="020B0503020204020204" pitchFamily="34" charset="-122"/>
              </a:rPr>
              <a:t>功能模块</a:t>
            </a:r>
            <a:endParaRPr lang="en-US" altLang="zh-CN" sz="1796" kern="0" dirty="0">
              <a:solidFill>
                <a:srgbClr val="FFFFFF"/>
              </a:solidFill>
              <a:latin typeface="微软雅黑" panose="020B0503020204020204" pitchFamily="34" charset="-122"/>
              <a:ea typeface="微软雅黑" panose="020B0503020204020204" pitchFamily="34" charset="-122"/>
            </a:endParaRPr>
          </a:p>
        </p:txBody>
      </p:sp>
      <p:sp>
        <p:nvSpPr>
          <p:cNvPr id="48" name="文本框 47">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智慧校园产品线分类</a:t>
            </a:r>
            <a:endParaRPr lang="zh-CN" altLang="en-US" sz="2700" b="1" dirty="0">
              <a:solidFill>
                <a:srgbClr val="31A8F9"/>
              </a:solidFill>
              <a:latin typeface="微软雅黑" pitchFamily="34" charset="-122"/>
              <a:ea typeface="微软雅黑" pitchFamily="34" charset="-122"/>
            </a:endParaRPr>
          </a:p>
        </p:txBody>
      </p:sp>
    </p:spTree>
    <p:extLst>
      <p:ext uri="{BB962C8B-B14F-4D97-AF65-F5344CB8AC3E}">
        <p14:creationId xmlns:p14="http://schemas.microsoft.com/office/powerpoint/2010/main" val="3623716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30" y="2251710"/>
            <a:ext cx="4320540" cy="808673"/>
          </a:xfrm>
          <a:prstGeom prst="rect">
            <a:avLst/>
          </a:prstGeom>
          <a:gradFill flip="none" rotWithShape="1">
            <a:gsLst>
              <a:gs pos="0">
                <a:srgbClr val="7B5A85"/>
              </a:gs>
              <a:gs pos="100000">
                <a:srgbClr val="C35954"/>
              </a:gs>
            </a:gsLst>
            <a:lin ang="0" scaled="1"/>
            <a:tileRect/>
          </a:gradFill>
          <a:ln>
            <a:noFill/>
          </a:ln>
          <a:effectLst>
            <a:outerShdw blurRad="88900" dist="88900" dir="5400000" sx="99000" sy="99000" algn="t"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3" name="Rectangle 3"/>
          <p:cNvSpPr txBox="1">
            <a:spLocks noChangeArrowheads="1"/>
          </p:cNvSpPr>
          <p:nvPr/>
        </p:nvSpPr>
        <p:spPr bwMode="auto">
          <a:xfrm>
            <a:off x="2699792" y="2139702"/>
            <a:ext cx="3764773" cy="717216"/>
          </a:xfrm>
          <a:prstGeom prst="rect">
            <a:avLst/>
          </a:prstGeom>
          <a:noFill/>
          <a:extLst/>
        </p:spPr>
        <p:txBody>
          <a:bodyPr wrap="square" lIns="67500" tIns="35100" rIns="67500" bIns="3510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eaLnBrk="0" fontAlgn="base" hangingPunct="0">
              <a:lnSpc>
                <a:spcPct val="150000"/>
              </a:lnSpc>
              <a:spcAft>
                <a:spcPct val="0"/>
              </a:spcAft>
            </a:pPr>
            <a:r>
              <a:rPr lang="zh-CN" altLang="en-US" sz="2800" dirty="0">
                <a:latin typeface="微软雅黑" panose="020B0503020204020204" pitchFamily="34" charset="-122"/>
                <a:ea typeface="微软雅黑" panose="020B0503020204020204" pitchFamily="34" charset="-122"/>
              </a:rPr>
              <a:t>谢谢聆听，欢迎交流</a:t>
            </a:r>
          </a:p>
        </p:txBody>
      </p:sp>
      <p:cxnSp>
        <p:nvCxnSpPr>
          <p:cNvPr id="8" name="Straight Connector 7"/>
          <p:cNvCxnSpPr/>
          <p:nvPr/>
        </p:nvCxnSpPr>
        <p:spPr>
          <a:xfrm>
            <a:off x="2689614" y="2752807"/>
            <a:ext cx="37647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808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标题 1"/>
          <p:cNvSpPr txBox="1">
            <a:spLocks/>
          </p:cNvSpPr>
          <p:nvPr/>
        </p:nvSpPr>
        <p:spPr>
          <a:xfrm>
            <a:off x="2240384" y="1188068"/>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976" dirty="0">
                <a:latin typeface="微软雅黑" panose="020B0503020204020204" pitchFamily="34" charset="-122"/>
                <a:ea typeface="微软雅黑" panose="020B0503020204020204" pitchFamily="34" charset="-122"/>
              </a:rPr>
              <a:t>上海高考科目</a:t>
            </a:r>
            <a:r>
              <a:rPr lang="en-US" altLang="zh-CN" sz="1976" dirty="0">
                <a:latin typeface="微软雅黑" panose="020B0503020204020204" pitchFamily="34" charset="-122"/>
                <a:ea typeface="微软雅黑" panose="020B0503020204020204" pitchFamily="34" charset="-122"/>
              </a:rPr>
              <a:t>6</a:t>
            </a:r>
            <a:r>
              <a:rPr lang="zh-CN" altLang="en-US" sz="1976" dirty="0">
                <a:latin typeface="微软雅黑" panose="020B0503020204020204" pitchFamily="34" charset="-122"/>
                <a:ea typeface="微软雅黑" panose="020B0503020204020204" pitchFamily="34" charset="-122"/>
              </a:rPr>
              <a:t>选</a:t>
            </a:r>
            <a:r>
              <a:rPr lang="en-US" altLang="zh-CN" sz="1976" dirty="0">
                <a:latin typeface="微软雅黑" panose="020B0503020204020204" pitchFamily="34" charset="-122"/>
                <a:ea typeface="微软雅黑" panose="020B0503020204020204" pitchFamily="34" charset="-122"/>
              </a:rPr>
              <a:t>3</a:t>
            </a:r>
          </a:p>
        </p:txBody>
      </p:sp>
      <p:sp>
        <p:nvSpPr>
          <p:cNvPr id="21" name="KSO_Shape"/>
          <p:cNvSpPr/>
          <p:nvPr/>
        </p:nvSpPr>
        <p:spPr>
          <a:xfrm>
            <a:off x="2153152" y="1828948"/>
            <a:ext cx="1439287" cy="467447"/>
          </a:xfrm>
          <a:prstGeom prst="roundRect">
            <a:avLst/>
          </a:prstGeom>
          <a:solidFill>
            <a:srgbClr val="3F9F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22" name="KSO_Shape"/>
          <p:cNvSpPr/>
          <p:nvPr/>
        </p:nvSpPr>
        <p:spPr>
          <a:xfrm>
            <a:off x="3638480" y="1828948"/>
            <a:ext cx="2924127" cy="46744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0" name="文本框 39"/>
          <p:cNvSpPr txBox="1"/>
          <p:nvPr/>
        </p:nvSpPr>
        <p:spPr>
          <a:xfrm>
            <a:off x="2413245" y="1858689"/>
            <a:ext cx="904294" cy="678455"/>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统一高考</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a:t>
            </a:r>
          </a:p>
        </p:txBody>
      </p:sp>
      <p:sp>
        <p:nvSpPr>
          <p:cNvPr id="41" name="文本框 40"/>
          <p:cNvSpPr txBox="1"/>
          <p:nvPr/>
        </p:nvSpPr>
        <p:spPr>
          <a:xfrm>
            <a:off x="3619886" y="1858689"/>
            <a:ext cx="2942721" cy="450573"/>
          </a:xfrm>
          <a:prstGeom prst="rect">
            <a:avLst/>
          </a:prstGeom>
          <a:noFill/>
        </p:spPr>
        <p:txBody>
          <a:bodyPr wrap="square" rtlCol="0">
            <a:spAutoFit/>
          </a:bodyPr>
          <a:lstStyle/>
          <a:p>
            <a:pPr algn="ctr"/>
            <a:r>
              <a:rPr lang="zh-CN" altLang="en-US" sz="1481" dirty="0">
                <a:solidFill>
                  <a:schemeClr val="bg1"/>
                </a:solidFill>
                <a:latin typeface="微软雅黑" panose="020B0503020204020204" pitchFamily="34" charset="-122"/>
                <a:ea typeface="微软雅黑" panose="020B0503020204020204" pitchFamily="34" charset="-122"/>
              </a:rPr>
              <a:t>学业水平考试</a:t>
            </a:r>
            <a:endParaRPr lang="en-US" altLang="zh-CN" sz="1481"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3</a:t>
            </a:r>
            <a:r>
              <a:rPr lang="zh-CN" altLang="en-US" sz="847" dirty="0">
                <a:solidFill>
                  <a:schemeClr val="bg1"/>
                </a:solidFill>
                <a:latin typeface="微软雅黑" panose="020B0503020204020204" pitchFamily="34" charset="-122"/>
                <a:ea typeface="微软雅黑" panose="020B0503020204020204" pitchFamily="34" charset="-122"/>
              </a:rPr>
              <a:t>科，普通高中学业水平考试等级性考试成绩</a:t>
            </a:r>
          </a:p>
        </p:txBody>
      </p:sp>
      <p:sp>
        <p:nvSpPr>
          <p:cNvPr id="42" name="KSO_Shape"/>
          <p:cNvSpPr/>
          <p:nvPr/>
        </p:nvSpPr>
        <p:spPr>
          <a:xfrm>
            <a:off x="2153152" y="2327725"/>
            <a:ext cx="443327"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3" name="文本框 42"/>
          <p:cNvSpPr txBox="1"/>
          <p:nvPr/>
        </p:nvSpPr>
        <p:spPr>
          <a:xfrm>
            <a:off x="2110898" y="2512831"/>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语文</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4" name="KSO_Shape"/>
          <p:cNvSpPr/>
          <p:nvPr/>
        </p:nvSpPr>
        <p:spPr>
          <a:xfrm>
            <a:off x="2619385" y="2327725"/>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5" name="文本框 44"/>
          <p:cNvSpPr txBox="1"/>
          <p:nvPr/>
        </p:nvSpPr>
        <p:spPr>
          <a:xfrm>
            <a:off x="2595848" y="2512831"/>
            <a:ext cx="527836" cy="548483"/>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数学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p>
        </p:txBody>
      </p:sp>
      <p:sp>
        <p:nvSpPr>
          <p:cNvPr id="46" name="KSO_Shape"/>
          <p:cNvSpPr/>
          <p:nvPr/>
        </p:nvSpPr>
        <p:spPr>
          <a:xfrm>
            <a:off x="3115588" y="2327725"/>
            <a:ext cx="462044" cy="1147083"/>
          </a:xfrm>
          <a:prstGeom prst="roundRect">
            <a:avLst/>
          </a:prstGeom>
          <a:solidFill>
            <a:srgbClr val="7BCBA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7" name="文本框 46"/>
          <p:cNvSpPr txBox="1"/>
          <p:nvPr/>
        </p:nvSpPr>
        <p:spPr>
          <a:xfrm>
            <a:off x="3092051" y="2512831"/>
            <a:ext cx="527836" cy="703141"/>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外语</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150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algn="ctr"/>
            <a:endParaRPr lang="en-US" altLang="zh-CN" sz="423" dirty="0">
              <a:solidFill>
                <a:schemeClr val="bg1"/>
              </a:solidFill>
              <a:latin typeface="微软雅黑" panose="020B0503020204020204" pitchFamily="34" charset="-122"/>
              <a:ea typeface="微软雅黑" panose="020B0503020204020204" pitchFamily="34" charset="-122"/>
            </a:endParaRPr>
          </a:p>
          <a:p>
            <a:pPr algn="ctr"/>
            <a:endParaRPr lang="en-US" altLang="zh-CN" sz="582" dirty="0">
              <a:solidFill>
                <a:schemeClr val="bg1"/>
              </a:solidFill>
              <a:latin typeface="微软雅黑" panose="020B0503020204020204" pitchFamily="34" charset="-122"/>
              <a:ea typeface="微软雅黑" panose="020B0503020204020204" pitchFamily="34" charset="-122"/>
            </a:endParaRPr>
          </a:p>
        </p:txBody>
      </p:sp>
      <p:sp>
        <p:nvSpPr>
          <p:cNvPr id="48" name="KSO_Shape"/>
          <p:cNvSpPr/>
          <p:nvPr/>
        </p:nvSpPr>
        <p:spPr>
          <a:xfrm>
            <a:off x="3630588" y="2327725"/>
            <a:ext cx="443327"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49" name="文本框 48"/>
          <p:cNvSpPr txBox="1"/>
          <p:nvPr/>
        </p:nvSpPr>
        <p:spPr>
          <a:xfrm>
            <a:off x="3588333" y="2512831"/>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物理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0" name="KSO_Shape"/>
          <p:cNvSpPr/>
          <p:nvPr/>
        </p:nvSpPr>
        <p:spPr>
          <a:xfrm>
            <a:off x="4108073" y="2327725"/>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1" name="文本框 50"/>
          <p:cNvSpPr txBox="1"/>
          <p:nvPr/>
        </p:nvSpPr>
        <p:spPr>
          <a:xfrm>
            <a:off x="4084248" y="2324009"/>
            <a:ext cx="527836" cy="939360"/>
          </a:xfrm>
          <a:prstGeom prst="rect">
            <a:avLst/>
          </a:prstGeom>
          <a:noFill/>
        </p:spPr>
        <p:txBody>
          <a:bodyPr wrap="square" rtlCol="0">
            <a:spAutoFit/>
          </a:bodyPr>
          <a:lstStyle/>
          <a:p>
            <a:pPr algn="ctr"/>
            <a:endParaRPr lang="en-US" altLang="zh-CN" sz="1270" dirty="0">
              <a:solidFill>
                <a:schemeClr val="bg1"/>
              </a:solidFill>
              <a:latin typeface="微软雅黑" panose="020B0503020204020204" pitchFamily="34" charset="-122"/>
              <a:ea typeface="微软雅黑" panose="020B0503020204020204" pitchFamily="34" charset="-122"/>
            </a:endParaRPr>
          </a:p>
          <a:p>
            <a:pPr algn="ctr"/>
            <a:r>
              <a:rPr lang="zh-CN" altLang="en-US" sz="1270" dirty="0">
                <a:solidFill>
                  <a:schemeClr val="bg1"/>
                </a:solidFill>
                <a:latin typeface="微软雅黑" panose="020B0503020204020204" pitchFamily="34" charset="-122"/>
                <a:ea typeface="微软雅黑" panose="020B0503020204020204" pitchFamily="34" charset="-122"/>
              </a:rPr>
              <a:t>化学</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2" name="KSO_Shape"/>
          <p:cNvSpPr/>
          <p:nvPr/>
        </p:nvSpPr>
        <p:spPr>
          <a:xfrm>
            <a:off x="4604276" y="2327725"/>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3" name="文本框 52"/>
          <p:cNvSpPr txBox="1"/>
          <p:nvPr/>
        </p:nvSpPr>
        <p:spPr>
          <a:xfrm>
            <a:off x="4575137" y="2516764"/>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生物</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4" name="KSO_Shape"/>
          <p:cNvSpPr/>
          <p:nvPr/>
        </p:nvSpPr>
        <p:spPr>
          <a:xfrm>
            <a:off x="5101856" y="2326135"/>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5" name="文本框 54"/>
          <p:cNvSpPr txBox="1"/>
          <p:nvPr/>
        </p:nvSpPr>
        <p:spPr>
          <a:xfrm>
            <a:off x="5078319" y="2511241"/>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历史</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6" name="KSO_Shape"/>
          <p:cNvSpPr/>
          <p:nvPr/>
        </p:nvSpPr>
        <p:spPr>
          <a:xfrm>
            <a:off x="5605174" y="2326135"/>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57" name="文本框 56"/>
          <p:cNvSpPr txBox="1"/>
          <p:nvPr/>
        </p:nvSpPr>
        <p:spPr>
          <a:xfrm>
            <a:off x="5581637" y="2511241"/>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地理</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58" name="矩形 57"/>
          <p:cNvSpPr/>
          <p:nvPr/>
        </p:nvSpPr>
        <p:spPr>
          <a:xfrm>
            <a:off x="4515405" y="3603507"/>
            <a:ext cx="1201366" cy="16112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47" dirty="0">
                <a:solidFill>
                  <a:schemeClr val="bg1"/>
                </a:solidFill>
                <a:latin typeface="等线" panose="02010600030101010101" pitchFamily="2" charset="-122"/>
                <a:ea typeface="等线" panose="02010600030101010101" pitchFamily="2" charset="-122"/>
              </a:rPr>
              <a:t>6</a:t>
            </a:r>
            <a:r>
              <a:rPr lang="zh-CN" altLang="en-US" sz="847" dirty="0">
                <a:solidFill>
                  <a:schemeClr val="bg1"/>
                </a:solidFill>
                <a:latin typeface="等线" panose="02010600030101010101" pitchFamily="2" charset="-122"/>
                <a:ea typeface="等线" panose="02010600030101010101" pitchFamily="2" charset="-122"/>
              </a:rPr>
              <a:t>选</a:t>
            </a:r>
            <a:r>
              <a:rPr lang="en-US" altLang="zh-CN" sz="847" dirty="0">
                <a:solidFill>
                  <a:schemeClr val="bg1"/>
                </a:solidFill>
                <a:latin typeface="等线" panose="02010600030101010101" pitchFamily="2" charset="-122"/>
                <a:ea typeface="等线" panose="02010600030101010101" pitchFamily="2" charset="-122"/>
              </a:rPr>
              <a:t>3</a:t>
            </a:r>
            <a:endParaRPr lang="zh-CN" altLang="en-US" sz="847" dirty="0">
              <a:solidFill>
                <a:schemeClr val="bg1"/>
              </a:solidFill>
              <a:latin typeface="等线" panose="02010600030101010101" pitchFamily="2" charset="-122"/>
              <a:ea typeface="等线" panose="02010600030101010101" pitchFamily="2" charset="-122"/>
            </a:endParaRPr>
          </a:p>
        </p:txBody>
      </p:sp>
      <p:sp>
        <p:nvSpPr>
          <p:cNvPr id="59" name="右中括号 58"/>
          <p:cNvSpPr/>
          <p:nvPr/>
        </p:nvSpPr>
        <p:spPr>
          <a:xfrm rot="5400000">
            <a:off x="5050922" y="2039351"/>
            <a:ext cx="99242" cy="2924127"/>
          </a:xfrm>
          <a:prstGeom prst="rightBracket">
            <a:avLst/>
          </a:prstGeom>
          <a:ln>
            <a:solidFill>
              <a:srgbClr val="D43C2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53"/>
          </a:p>
        </p:txBody>
      </p:sp>
      <p:sp>
        <p:nvSpPr>
          <p:cNvPr id="60" name="KSO_Shape"/>
          <p:cNvSpPr/>
          <p:nvPr/>
        </p:nvSpPr>
        <p:spPr>
          <a:xfrm>
            <a:off x="6100564" y="2326135"/>
            <a:ext cx="462044" cy="1147083"/>
          </a:xfrm>
          <a:prstGeom prst="roundRect">
            <a:avLst/>
          </a:prstGeom>
          <a:solidFill>
            <a:srgbClr val="7CA1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ctr">
              <a:defRPr/>
            </a:pPr>
            <a:endParaRPr lang="zh-CN" altLang="en-US" sz="953">
              <a:solidFill>
                <a:srgbClr val="FFFFFF"/>
              </a:solidFill>
            </a:endParaRPr>
          </a:p>
        </p:txBody>
      </p:sp>
      <p:sp>
        <p:nvSpPr>
          <p:cNvPr id="62" name="标题 1"/>
          <p:cNvSpPr txBox="1">
            <a:spLocks/>
          </p:cNvSpPr>
          <p:nvPr/>
        </p:nvSpPr>
        <p:spPr>
          <a:xfrm>
            <a:off x="2365184" y="1531657"/>
            <a:ext cx="4197424" cy="506310"/>
          </a:xfrm>
          <a:prstGeom prst="rect">
            <a:avLst/>
          </a:prstGeom>
        </p:spPr>
        <p:txBody>
          <a:bodyPr/>
          <a:lstStyle>
            <a:lvl1pPr algn="l" defTabSz="959937" rtl="0" eaLnBrk="1" latinLnBrk="0" hangingPunct="1">
              <a:lnSpc>
                <a:spcPct val="90000"/>
              </a:lnSpc>
              <a:spcBef>
                <a:spcPct val="0"/>
              </a:spcBef>
              <a:buNone/>
              <a:defRPr sz="4619" kern="1200">
                <a:solidFill>
                  <a:schemeClr val="bg1"/>
                </a:solidFill>
                <a:latin typeface="等线" panose="02010600030101010101" pitchFamily="2" charset="-122"/>
                <a:ea typeface="等线" panose="02010600030101010101" pitchFamily="2" charset="-122"/>
                <a:cs typeface="+mj-cs"/>
              </a:defRPr>
            </a:lvl1pPr>
          </a:lstStyle>
          <a:p>
            <a:pPr algn="ctr"/>
            <a:r>
              <a:rPr lang="zh-CN" altLang="en-US" sz="1058" dirty="0">
                <a:latin typeface="微软雅黑" panose="020B0503020204020204" pitchFamily="34" charset="-122"/>
                <a:ea typeface="微软雅黑" panose="020B0503020204020204" pitchFamily="34" charset="-122"/>
              </a:rPr>
              <a:t>总分满分</a:t>
            </a:r>
            <a:r>
              <a:rPr lang="en-US" altLang="zh-CN" sz="1058" dirty="0">
                <a:latin typeface="微软雅黑" panose="020B0503020204020204" pitchFamily="34" charset="-122"/>
                <a:ea typeface="微软雅黑" panose="020B0503020204020204" pitchFamily="34" charset="-122"/>
              </a:rPr>
              <a:t>660</a:t>
            </a:r>
            <a:r>
              <a:rPr lang="zh-CN" altLang="en-US" sz="1058" dirty="0">
                <a:latin typeface="微软雅黑" panose="020B0503020204020204" pitchFamily="34" charset="-122"/>
                <a:ea typeface="微软雅黑" panose="020B0503020204020204" pitchFamily="34" charset="-122"/>
              </a:rPr>
              <a:t>分（不含加减分）</a:t>
            </a:r>
          </a:p>
        </p:txBody>
      </p:sp>
      <p:sp>
        <p:nvSpPr>
          <p:cNvPr id="3" name="矩形 2"/>
          <p:cNvSpPr/>
          <p:nvPr/>
        </p:nvSpPr>
        <p:spPr>
          <a:xfrm>
            <a:off x="1546470" y="3835888"/>
            <a:ext cx="5603390" cy="1338828"/>
          </a:xfrm>
          <a:prstGeom prst="rect">
            <a:avLst/>
          </a:prstGeom>
        </p:spPr>
        <p:txBody>
          <a:bodyPr wrap="square">
            <a:spAutoFit/>
          </a:bodyPr>
          <a:lstStyle/>
          <a:p>
            <a:pPr indent="200978" algn="just">
              <a:lnSpc>
                <a:spcPct val="150000"/>
              </a:lnSpc>
            </a:pPr>
            <a:r>
              <a:rPr lang="en-US" altLang="zh-CN" sz="1350" b="1" kern="100" dirty="0">
                <a:solidFill>
                  <a:schemeClr val="bg1"/>
                </a:solidFill>
                <a:latin typeface="Calibri" panose="020F0502020204030204" pitchFamily="34" charset="0"/>
                <a:cs typeface="Times New Roman" panose="02020603050405020304" pitchFamily="18" charset="0"/>
              </a:rPr>
              <a:t>6</a:t>
            </a:r>
            <a:r>
              <a:rPr lang="zh-CN" altLang="zh-CN" sz="1350" b="1" kern="100" dirty="0">
                <a:solidFill>
                  <a:schemeClr val="bg1"/>
                </a:solidFill>
                <a:latin typeface="Calibri" panose="020F0502020204030204" pitchFamily="34" charset="0"/>
                <a:cs typeface="Times New Roman" panose="02020603050405020304" pitchFamily="18" charset="0"/>
              </a:rPr>
              <a:t>月统⼀高考只考数学、语文、外语，外语可以考</a:t>
            </a:r>
            <a:r>
              <a:rPr lang="en-US" altLang="zh-CN" sz="1350" b="1" kern="100" dirty="0">
                <a:solidFill>
                  <a:schemeClr val="bg1"/>
                </a:solidFill>
                <a:latin typeface="Calibri" panose="020F0502020204030204" pitchFamily="34" charset="0"/>
                <a:cs typeface="Times New Roman" panose="02020603050405020304" pitchFamily="18" charset="0"/>
              </a:rPr>
              <a:t>2</a:t>
            </a:r>
            <a:r>
              <a:rPr lang="zh-CN" altLang="zh-CN" sz="1350" b="1" kern="100" dirty="0">
                <a:solidFill>
                  <a:schemeClr val="bg1"/>
                </a:solidFill>
                <a:latin typeface="Calibri" panose="020F0502020204030204" pitchFamily="34" charset="0"/>
                <a:cs typeface="Times New Roman" panose="02020603050405020304" pitchFamily="18" charset="0"/>
              </a:rPr>
              <a:t>次，</a:t>
            </a:r>
            <a:r>
              <a:rPr lang="en-US" altLang="zh-CN" sz="1350" b="1" kern="100" dirty="0">
                <a:solidFill>
                  <a:schemeClr val="bg1"/>
                </a:solidFill>
                <a:latin typeface="Calibri" panose="020F0502020204030204" pitchFamily="34" charset="0"/>
                <a:cs typeface="Times New Roman" panose="02020603050405020304" pitchFamily="18" charset="0"/>
              </a:rPr>
              <a:t>1</a:t>
            </a:r>
            <a:r>
              <a:rPr lang="zh-CN" altLang="zh-CN" sz="1350" b="1" kern="100" dirty="0">
                <a:solidFill>
                  <a:schemeClr val="bg1"/>
                </a:solidFill>
                <a:latin typeface="Calibri" panose="020F0502020204030204" pitchFamily="34" charset="0"/>
                <a:cs typeface="Times New Roman" panose="02020603050405020304" pitchFamily="18" charset="0"/>
              </a:rPr>
              <a:t>月和</a:t>
            </a:r>
            <a:r>
              <a:rPr lang="en-US" altLang="zh-CN" sz="1350" b="1" kern="100" dirty="0">
                <a:solidFill>
                  <a:schemeClr val="bg1"/>
                </a:solidFill>
                <a:latin typeface="Calibri" panose="020F0502020204030204" pitchFamily="34" charset="0"/>
                <a:cs typeface="Times New Roman" panose="02020603050405020304" pitchFamily="18" charset="0"/>
              </a:rPr>
              <a:t>6</a:t>
            </a:r>
            <a:r>
              <a:rPr lang="zh-CN" altLang="zh-CN" sz="1350" b="1" kern="100" dirty="0">
                <a:solidFill>
                  <a:schemeClr val="bg1"/>
                </a:solidFill>
                <a:latin typeface="Calibri" panose="020F0502020204030204" pitchFamily="34" charset="0"/>
                <a:cs typeface="Times New Roman" panose="02020603050405020304" pitchFamily="18" charset="0"/>
              </a:rPr>
              <a:t>月，取分高者计入高考总分，语文、数学只能考</a:t>
            </a:r>
            <a:r>
              <a:rPr lang="en-US" altLang="zh-CN" sz="1350" b="1" kern="100" dirty="0">
                <a:solidFill>
                  <a:schemeClr val="bg1"/>
                </a:solidFill>
                <a:latin typeface="Calibri" panose="020F0502020204030204" pitchFamily="34" charset="0"/>
                <a:cs typeface="Times New Roman" panose="02020603050405020304" pitchFamily="18" charset="0"/>
              </a:rPr>
              <a:t>1</a:t>
            </a:r>
            <a:r>
              <a:rPr lang="zh-CN" altLang="zh-CN" sz="1350" b="1" kern="100" dirty="0">
                <a:solidFill>
                  <a:schemeClr val="bg1"/>
                </a:solidFill>
                <a:latin typeface="Calibri" panose="020F0502020204030204" pitchFamily="34" charset="0"/>
                <a:cs typeface="Times New Roman" panose="02020603050405020304" pitchFamily="18" charset="0"/>
              </a:rPr>
              <a:t>次</a:t>
            </a:r>
            <a:r>
              <a:rPr lang="zh-CN" altLang="en-US" sz="1350" b="1" kern="100" dirty="0">
                <a:solidFill>
                  <a:schemeClr val="bg1"/>
                </a:solidFill>
                <a:latin typeface="Calibri" panose="020F0502020204030204" pitchFamily="34" charset="0"/>
                <a:cs typeface="Times New Roman" panose="02020603050405020304" pitchFamily="18" charset="0"/>
              </a:rPr>
              <a:t>；合格性及等级性考试时间分散在高中三年，随教随考随清</a:t>
            </a:r>
          </a:p>
          <a:p>
            <a:pPr indent="200978" algn="just">
              <a:lnSpc>
                <a:spcPct val="150000"/>
              </a:lnSpc>
            </a:pPr>
            <a:endParaRPr lang="zh-CN" altLang="zh-CN" sz="1350" b="1" kern="100" dirty="0">
              <a:solidFill>
                <a:schemeClr val="bg1"/>
              </a:solidFill>
              <a:latin typeface="Calibri" panose="020F0502020204030204" pitchFamily="34" charset="0"/>
              <a:cs typeface="Times New Roman" panose="02020603050405020304" pitchFamily="18" charset="0"/>
            </a:endParaRPr>
          </a:p>
        </p:txBody>
      </p:sp>
      <p:sp>
        <p:nvSpPr>
          <p:cNvPr id="30" name="文本框 29"/>
          <p:cNvSpPr txBox="1"/>
          <p:nvPr/>
        </p:nvSpPr>
        <p:spPr>
          <a:xfrm>
            <a:off x="6067218" y="2492905"/>
            <a:ext cx="527836" cy="743922"/>
          </a:xfrm>
          <a:prstGeom prst="rect">
            <a:avLst/>
          </a:prstGeom>
          <a:noFill/>
        </p:spPr>
        <p:txBody>
          <a:bodyPr wrap="square" rtlCol="0">
            <a:spAutoFit/>
          </a:bodyPr>
          <a:lstStyle/>
          <a:p>
            <a:pPr algn="ctr"/>
            <a:r>
              <a:rPr lang="zh-CN" altLang="en-US" sz="1270" dirty="0">
                <a:solidFill>
                  <a:schemeClr val="bg1"/>
                </a:solidFill>
                <a:latin typeface="微软雅黑" panose="020B0503020204020204" pitchFamily="34" charset="-122"/>
                <a:ea typeface="微软雅黑" panose="020B0503020204020204" pitchFamily="34" charset="-122"/>
              </a:rPr>
              <a:t>政治</a:t>
            </a:r>
            <a:endParaRPr lang="en-US" altLang="zh-CN" sz="1270" dirty="0">
              <a:solidFill>
                <a:schemeClr val="bg1"/>
              </a:solidFill>
              <a:latin typeface="微软雅黑" panose="020B0503020204020204" pitchFamily="34" charset="-122"/>
              <a:ea typeface="微软雅黑" panose="020B0503020204020204" pitchFamily="34" charset="-122"/>
            </a:endParaRPr>
          </a:p>
          <a:p>
            <a:pPr algn="ctr"/>
            <a:endParaRPr lang="en-US" altLang="zh-CN" sz="847" dirty="0">
              <a:solidFill>
                <a:schemeClr val="bg1"/>
              </a:solidFill>
              <a:latin typeface="微软雅黑" panose="020B0503020204020204" pitchFamily="34" charset="-122"/>
              <a:ea typeface="微软雅黑" panose="020B0503020204020204" pitchFamily="34" charset="-122"/>
            </a:endParaRPr>
          </a:p>
          <a:p>
            <a:pPr algn="ctr"/>
            <a:r>
              <a:rPr lang="en-US" altLang="zh-CN" sz="847" dirty="0">
                <a:solidFill>
                  <a:schemeClr val="bg1"/>
                </a:solidFill>
                <a:latin typeface="微软雅黑" panose="020B0503020204020204" pitchFamily="34" charset="-122"/>
                <a:ea typeface="微软雅黑" panose="020B0503020204020204" pitchFamily="34" charset="-122"/>
              </a:rPr>
              <a:t>70</a:t>
            </a:r>
            <a:r>
              <a:rPr lang="zh-CN" altLang="en-US" sz="847" dirty="0">
                <a:solidFill>
                  <a:schemeClr val="bg1"/>
                </a:solidFill>
                <a:latin typeface="微软雅黑" panose="020B0503020204020204" pitchFamily="34" charset="-122"/>
                <a:ea typeface="微软雅黑" panose="020B0503020204020204" pitchFamily="34" charset="-122"/>
              </a:rPr>
              <a:t>分</a:t>
            </a:r>
            <a:endParaRPr lang="en-US" altLang="zh-CN" sz="847" dirty="0">
              <a:solidFill>
                <a:schemeClr val="bg1"/>
              </a:solidFill>
              <a:latin typeface="微软雅黑" panose="020B0503020204020204" pitchFamily="34" charset="-122"/>
              <a:ea typeface="微软雅黑" panose="020B0503020204020204" pitchFamily="34" charset="-122"/>
            </a:endParaRPr>
          </a:p>
          <a:p>
            <a:pPr lvl="0" algn="ctr"/>
            <a:endParaRPr lang="en-US" altLang="zh-CN" sz="423" dirty="0">
              <a:solidFill>
                <a:prstClr val="white"/>
              </a:solidFill>
              <a:latin typeface="微软雅黑" panose="020B0503020204020204" pitchFamily="34" charset="-122"/>
              <a:ea typeface="微软雅黑" panose="020B0503020204020204" pitchFamily="34" charset="-122"/>
            </a:endParaRPr>
          </a:p>
          <a:p>
            <a:pPr algn="ctr"/>
            <a:endParaRPr lang="zh-CN" altLang="en-US" sz="847" dirty="0">
              <a:solidFill>
                <a:schemeClr val="bg1"/>
              </a:solidFill>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 xmlns:a16="http://schemas.microsoft.com/office/drawing/2014/main" id="{A32AE844-67A6-49C1-90B5-8DF1DAF2B0F9}"/>
              </a:ext>
            </a:extLst>
          </p:cNvPr>
          <p:cNvSpPr txBox="1"/>
          <p:nvPr/>
        </p:nvSpPr>
        <p:spPr>
          <a:xfrm>
            <a:off x="87004" y="91845"/>
            <a:ext cx="4440218" cy="507831"/>
          </a:xfrm>
          <a:prstGeom prst="rect">
            <a:avLst/>
          </a:prstGeom>
          <a:noFill/>
        </p:spPr>
        <p:txBody>
          <a:bodyPr wrap="square" rtlCol="0">
            <a:spAutoFit/>
          </a:bodyPr>
          <a:lstStyle/>
          <a:p>
            <a:r>
              <a:rPr lang="zh-CN" altLang="en-US" sz="2700" b="1" dirty="0" smtClean="0">
                <a:solidFill>
                  <a:srgbClr val="31A8F9"/>
                </a:solidFill>
                <a:latin typeface="微软雅黑" pitchFamily="34" charset="-122"/>
                <a:ea typeface="微软雅黑" pitchFamily="34" charset="-122"/>
              </a:rPr>
              <a:t>新高考改革</a:t>
            </a:r>
            <a:r>
              <a:rPr lang="en-US" altLang="zh-CN" sz="2700" b="1" dirty="0" smtClean="0">
                <a:solidFill>
                  <a:srgbClr val="31A8F9"/>
                </a:solidFill>
                <a:latin typeface="微软雅黑" pitchFamily="34" charset="-122"/>
                <a:ea typeface="微软雅黑" pitchFamily="34" charset="-122"/>
              </a:rPr>
              <a:t>——</a:t>
            </a:r>
            <a:r>
              <a:rPr lang="zh-CN" altLang="en-US" sz="2700" b="1" dirty="0" smtClean="0">
                <a:solidFill>
                  <a:srgbClr val="31A8F9"/>
                </a:solidFill>
                <a:latin typeface="微软雅黑" pitchFamily="34" charset="-122"/>
                <a:ea typeface="微软雅黑" pitchFamily="34" charset="-122"/>
              </a:rPr>
              <a:t>上海</a:t>
            </a:r>
            <a:endParaRPr lang="zh-CN" altLang="en-US" sz="2700" b="1"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612735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1"/>
  <p:tag name="MH_CATEGORY" val="#TuWHP#"/>
  <p:tag name="MH_LAYOUT" val="SubTitleText"/>
</p:tagLst>
</file>

<file path=ppt/tags/tag10.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2"/>
</p:tagLst>
</file>

<file path=ppt/tags/tag14.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3"/>
</p:tagLst>
</file>

<file path=ppt/tags/tag15.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4"/>
</p:tagLst>
</file>

<file path=ppt/tags/tag16.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5"/>
</p:tagLst>
</file>

<file path=ppt/tags/tag17.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SubTitle"/>
  <p:tag name="MH_ORDER" val="6"/>
</p:tagLst>
</file>

<file path=ppt/tags/tag18.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1938Mw9kkyV2XgRVpibQw"/>
</p:tagLst>
</file>

<file path=ppt/tags/tag20.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4"/>
</p:tagLst>
</file>

<file path=ppt/tags/tag21.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6"/>
</p:tagLst>
</file>

<file path=ppt/tags/tag22.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7"/>
</p:tagLst>
</file>

<file path=ppt/tags/tag23.xml><?xml version="1.0" encoding="utf-8"?>
<p:tagLst xmlns:a="http://schemas.openxmlformats.org/drawingml/2006/main" xmlns:r="http://schemas.openxmlformats.org/officeDocument/2006/relationships" xmlns:p="http://schemas.openxmlformats.org/presentationml/2006/main">
  <p:tag name="MH" val="20170425213542"/>
  <p:tag name="MH_LIBRARY" val="GRAPHIC"/>
  <p:tag name="MH_TYPE" val="Other"/>
  <p:tag name="MH_ORDER" val="8"/>
</p:tagLst>
</file>

<file path=ppt/tags/tag3.xml><?xml version="1.0" encoding="utf-8"?>
<p:tagLst xmlns:a="http://schemas.openxmlformats.org/drawingml/2006/main" xmlns:r="http://schemas.openxmlformats.org/officeDocument/2006/relationships" xmlns:p="http://schemas.openxmlformats.org/presentationml/2006/main">
  <p:tag name="MH" val="20160223174045"/>
  <p:tag name="MH_LIBRARY" val="GRAPHIC"/>
  <p:tag name="MH_ORDER" val="Freeform 23"/>
</p:tagLst>
</file>

<file path=ppt/tags/tag4.xml><?xml version="1.0" encoding="utf-8"?>
<p:tagLst xmlns:a="http://schemas.openxmlformats.org/drawingml/2006/main" xmlns:r="http://schemas.openxmlformats.org/officeDocument/2006/relationships" xmlns:p="http://schemas.openxmlformats.org/presentationml/2006/main">
  <p:tag name="MH" val="20160223174045"/>
  <p:tag name="MH_LIBRARY" val="GRAPHIC"/>
  <p:tag name="MH_ORDER" val="Freeform 23"/>
</p:tagLst>
</file>

<file path=ppt/tags/tag5.xml><?xml version="1.0" encoding="utf-8"?>
<p:tagLst xmlns:a="http://schemas.openxmlformats.org/drawingml/2006/main" xmlns:r="http://schemas.openxmlformats.org/officeDocument/2006/relationships" xmlns:p="http://schemas.openxmlformats.org/presentationml/2006/main">
  <p:tag name="MH" val="20160223174045"/>
  <p:tag name="MH_LIBRARY" val="GRAPHIC"/>
  <p:tag name="MH_ORDER" val="Freeform 23"/>
</p:tagLst>
</file>

<file path=ppt/tags/tag6.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70425211712"/>
  <p:tag name="MH_LIBRARY" val="GRAPHIC"/>
  <p:tag name="MH_TYPE" val="SubTitle"/>
  <p:tag name="MH_ORDER" val="1"/>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65254</TotalTime>
  <Words>7904</Words>
  <Application>Microsoft Office PowerPoint</Application>
  <PresentationFormat>全屏显示(16:9)</PresentationFormat>
  <Paragraphs>1397</Paragraphs>
  <Slides>81</Slides>
  <Notes>54</Notes>
  <HiddenSlides>1</HiddenSlides>
  <MMClips>1</MMClips>
  <ScaleCrop>false</ScaleCrop>
  <HeadingPairs>
    <vt:vector size="6" baseType="variant">
      <vt:variant>
        <vt:lpstr>已用的字体</vt:lpstr>
      </vt:variant>
      <vt:variant>
        <vt:i4>21</vt:i4>
      </vt:variant>
      <vt:variant>
        <vt:lpstr>主题</vt:lpstr>
      </vt:variant>
      <vt:variant>
        <vt:i4>4</vt:i4>
      </vt:variant>
      <vt:variant>
        <vt:lpstr>幻灯片标题</vt:lpstr>
      </vt:variant>
      <vt:variant>
        <vt:i4>81</vt:i4>
      </vt:variant>
    </vt:vector>
  </HeadingPairs>
  <TitlesOfParts>
    <vt:vector size="106" baseType="lpstr">
      <vt:lpstr>Batang</vt:lpstr>
      <vt:lpstr>맑은 고딕</vt:lpstr>
      <vt:lpstr>맑은 고딕</vt:lpstr>
      <vt:lpstr>Meiryo</vt:lpstr>
      <vt:lpstr>PingFangSC-Medium</vt:lpstr>
      <vt:lpstr>PingFangSC-Regular</vt:lpstr>
      <vt:lpstr>等线</vt:lpstr>
      <vt:lpstr>等线 Light</vt:lpstr>
      <vt:lpstr>方正大黑简体</vt:lpstr>
      <vt:lpstr>仿宋_GB2312</vt:lpstr>
      <vt:lpstr>黑体</vt:lpstr>
      <vt:lpstr>华文黑体</vt:lpstr>
      <vt:lpstr>华文细黑</vt:lpstr>
      <vt:lpstr>宋体</vt:lpstr>
      <vt:lpstr>微软雅黑</vt:lpstr>
      <vt:lpstr>Arial</vt:lpstr>
      <vt:lpstr>Calibri</vt:lpstr>
      <vt:lpstr>Calibri Light</vt:lpstr>
      <vt:lpstr>Tahoma</vt:lpstr>
      <vt:lpstr>Times New Roman</vt:lpstr>
      <vt:lpstr>Wingdings</vt:lpstr>
      <vt:lpstr>1_Office 主题</vt:lpstr>
      <vt:lpstr>Office 主题</vt:lpstr>
      <vt:lpstr>3_Office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怎么选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怎么排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各校走班排课特色</vt:lpstr>
      <vt:lpstr>各校走班排课特色</vt:lpstr>
      <vt:lpstr>怎么管 ?</vt:lpstr>
      <vt:lpstr>PowerPoint 演示文稿</vt:lpstr>
      <vt:lpstr>PowerPoint 演示文稿</vt:lpstr>
      <vt:lpstr>PowerPoint 演示文稿</vt:lpstr>
      <vt:lpstr>PowerPoint 演示文稿</vt:lpstr>
      <vt:lpstr>PowerPoint 演示文稿</vt:lpstr>
      <vt:lpstr>怎么评？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GDong</dc:creator>
  <cp:lastModifiedBy>乔岳</cp:lastModifiedBy>
  <cp:revision>1743</cp:revision>
  <dcterms:created xsi:type="dcterms:W3CDTF">2012-04-11T02:39:08Z</dcterms:created>
  <dcterms:modified xsi:type="dcterms:W3CDTF">2017-09-18T04:18:01Z</dcterms:modified>
</cp:coreProperties>
</file>