
<file path=[Content_Types].xml><?xml version="1.0" encoding="utf-8"?>
<Types xmlns="http://schemas.openxmlformats.org/package/2006/content-types">
  <Default Extension="png" ContentType="image/png"/>
  <Default Extension="wdp" ContentType="image/vnd.ms-photo"/>
  <Default Extension="jpeg" ContentType="image/jpeg"/>
  <Default Extension="wmf" ContentType="image/x-wmf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1.xml" ContentType="application/vnd.openxmlformats-officedocument.theme+xml"/>
  <Override PartName="/ppt/theme/theme10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8" r:id="rId3"/>
    <p:sldMasterId id="2147483664" r:id="rId4"/>
    <p:sldMasterId id="2147483679" r:id="rId5"/>
    <p:sldMasterId id="2147483694" r:id="rId6"/>
    <p:sldMasterId id="2147483709" r:id="rId7"/>
    <p:sldMasterId id="2147483724" r:id="rId8"/>
    <p:sldMasterId id="2147483732" r:id="rId9"/>
    <p:sldMasterId id="2147483739" r:id="rId10"/>
  </p:sldMasterIdLst>
  <p:notesMasterIdLst>
    <p:notesMasterId r:id="rId12"/>
  </p:notesMasterIdLst>
  <p:sldIdLst>
    <p:sldId id="1543" r:id="rId11"/>
    <p:sldId id="1544" r:id="rId13"/>
    <p:sldId id="1583" r:id="rId14"/>
    <p:sldId id="1577" r:id="rId15"/>
    <p:sldId id="1573" r:id="rId16"/>
    <p:sldId id="1564" r:id="rId17"/>
    <p:sldId id="1650" r:id="rId18"/>
    <p:sldId id="1657" r:id="rId19"/>
    <p:sldId id="1546" r:id="rId20"/>
    <p:sldId id="1617" r:id="rId21"/>
    <p:sldId id="1616" r:id="rId22"/>
    <p:sldId id="1618" r:id="rId23"/>
    <p:sldId id="1619" r:id="rId24"/>
    <p:sldId id="1644" r:id="rId25"/>
    <p:sldId id="1580" r:id="rId26"/>
    <p:sldId id="1622" r:id="rId27"/>
    <p:sldId id="1627" r:id="rId28"/>
    <p:sldId id="1631" r:id="rId29"/>
    <p:sldId id="1632" r:id="rId30"/>
    <p:sldId id="1633" r:id="rId31"/>
    <p:sldId id="1638" r:id="rId32"/>
    <p:sldId id="1639" r:id="rId33"/>
    <p:sldId id="1640" r:id="rId34"/>
    <p:sldId id="1641" r:id="rId35"/>
    <p:sldId id="1624" r:id="rId36"/>
    <p:sldId id="1626" r:id="rId37"/>
    <p:sldId id="1625" r:id="rId38"/>
    <p:sldId id="1654" r:id="rId39"/>
    <p:sldId id="1648" r:id="rId40"/>
    <p:sldId id="1628" r:id="rId41"/>
    <p:sldId id="1645" r:id="rId42"/>
    <p:sldId id="1629" r:id="rId43"/>
    <p:sldId id="1656" r:id="rId44"/>
    <p:sldId id="1651" r:id="rId45"/>
    <p:sldId id="1623" r:id="rId46"/>
    <p:sldId id="1649" r:id="rId47"/>
    <p:sldId id="1643" r:id="rId48"/>
    <p:sldId id="1630" r:id="rId49"/>
    <p:sldId id="1647" r:id="rId50"/>
    <p:sldId id="1609" r:id="rId51"/>
    <p:sldId id="1652" r:id="rId52"/>
    <p:sldId id="1642" r:id="rId53"/>
    <p:sldId id="1620" r:id="rId54"/>
    <p:sldId id="1602" r:id="rId55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5365" algn="l" defTabSz="913765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3765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199765" algn="l" defTabSz="913765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3765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刘婷13" initials="刘婷13" lastIdx="1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005780"/>
    <a:srgbClr val="6C81A8"/>
    <a:srgbClr val="00CCFC"/>
    <a:srgbClr val="102D75"/>
    <a:srgbClr val="041968"/>
    <a:srgbClr val="F5F5F5"/>
    <a:srgbClr val="5F769F"/>
    <a:srgbClr val="313D53"/>
    <a:srgbClr val="2D3F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33" autoAdjust="0"/>
    <p:restoredTop sz="80072" autoAdjust="0"/>
  </p:normalViewPr>
  <p:slideViewPr>
    <p:cSldViewPr snapToGrid="0">
      <p:cViewPr varScale="1">
        <p:scale>
          <a:sx n="90" d="100"/>
          <a:sy n="90" d="100"/>
        </p:scale>
        <p:origin x="1116" y="90"/>
      </p:cViewPr>
      <p:guideLst>
        <p:guide orient="horz" pos="2190"/>
        <p:guide pos="3816"/>
        <p:guide orient="horz" pos="4006"/>
        <p:guide orient="horz" pos="5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36942"/>
    </p:cViewPr>
  </p:sorterViewPr>
  <p:notesViewPr>
    <p:cSldViewPr snapToGrid="0">
      <p:cViewPr varScale="1">
        <p:scale>
          <a:sx n="55" d="100"/>
          <a:sy n="55" d="100"/>
        </p:scale>
        <p:origin x="1968" y="72"/>
      </p:cViewPr>
      <p:guideLst/>
    </p:cSldViewPr>
  </p:notesViewPr>
  <p:gridSpacing cx="72006" cy="72006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Master" Target="slideMasters/slideMaster8.xml"/><Relationship Id="rId8" Type="http://schemas.openxmlformats.org/officeDocument/2006/relationships/slideMaster" Target="slideMasters/slideMaster7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9" Type="http://schemas.openxmlformats.org/officeDocument/2006/relationships/commentAuthors" Target="commentAuthors.xml"/><Relationship Id="rId58" Type="http://schemas.openxmlformats.org/officeDocument/2006/relationships/tableStyles" Target="tableStyles.xml"/><Relationship Id="rId57" Type="http://schemas.openxmlformats.org/officeDocument/2006/relationships/viewProps" Target="viewProps.xml"/><Relationship Id="rId56" Type="http://schemas.openxmlformats.org/officeDocument/2006/relationships/presProps" Target="presProps.xml"/><Relationship Id="rId55" Type="http://schemas.openxmlformats.org/officeDocument/2006/relationships/slide" Target="slides/slide44.xml"/><Relationship Id="rId54" Type="http://schemas.openxmlformats.org/officeDocument/2006/relationships/slide" Target="slides/slide43.xml"/><Relationship Id="rId53" Type="http://schemas.openxmlformats.org/officeDocument/2006/relationships/slide" Target="slides/slide42.xml"/><Relationship Id="rId52" Type="http://schemas.openxmlformats.org/officeDocument/2006/relationships/slide" Target="slides/slide41.xml"/><Relationship Id="rId51" Type="http://schemas.openxmlformats.org/officeDocument/2006/relationships/slide" Target="slides/slide40.xml"/><Relationship Id="rId50" Type="http://schemas.openxmlformats.org/officeDocument/2006/relationships/slide" Target="slides/slide39.xml"/><Relationship Id="rId5" Type="http://schemas.openxmlformats.org/officeDocument/2006/relationships/slideMaster" Target="slideMasters/slideMaster4.xml"/><Relationship Id="rId49" Type="http://schemas.openxmlformats.org/officeDocument/2006/relationships/slide" Target="slides/slide38.xml"/><Relationship Id="rId48" Type="http://schemas.openxmlformats.org/officeDocument/2006/relationships/slide" Target="slides/slide37.xml"/><Relationship Id="rId47" Type="http://schemas.openxmlformats.org/officeDocument/2006/relationships/slide" Target="slides/slide36.xml"/><Relationship Id="rId46" Type="http://schemas.openxmlformats.org/officeDocument/2006/relationships/slide" Target="slides/slide35.xml"/><Relationship Id="rId45" Type="http://schemas.openxmlformats.org/officeDocument/2006/relationships/slide" Target="slides/slide34.xml"/><Relationship Id="rId44" Type="http://schemas.openxmlformats.org/officeDocument/2006/relationships/slide" Target="slides/slide33.xml"/><Relationship Id="rId43" Type="http://schemas.openxmlformats.org/officeDocument/2006/relationships/slide" Target="slides/slide32.xml"/><Relationship Id="rId42" Type="http://schemas.openxmlformats.org/officeDocument/2006/relationships/slide" Target="slides/slide31.xml"/><Relationship Id="rId41" Type="http://schemas.openxmlformats.org/officeDocument/2006/relationships/slide" Target="slides/slide30.xml"/><Relationship Id="rId40" Type="http://schemas.openxmlformats.org/officeDocument/2006/relationships/slide" Target="slides/slide29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28.xml"/><Relationship Id="rId38" Type="http://schemas.openxmlformats.org/officeDocument/2006/relationships/slide" Target="slides/slide27.xml"/><Relationship Id="rId37" Type="http://schemas.openxmlformats.org/officeDocument/2006/relationships/slide" Target="slides/slide26.xml"/><Relationship Id="rId36" Type="http://schemas.openxmlformats.org/officeDocument/2006/relationships/slide" Target="slides/slide25.xml"/><Relationship Id="rId35" Type="http://schemas.openxmlformats.org/officeDocument/2006/relationships/slide" Target="slides/slide24.xml"/><Relationship Id="rId34" Type="http://schemas.openxmlformats.org/officeDocument/2006/relationships/slide" Target="slides/slide23.xml"/><Relationship Id="rId33" Type="http://schemas.openxmlformats.org/officeDocument/2006/relationships/slide" Target="slides/slide22.xml"/><Relationship Id="rId32" Type="http://schemas.openxmlformats.org/officeDocument/2006/relationships/slide" Target="slides/slide21.xml"/><Relationship Id="rId31" Type="http://schemas.openxmlformats.org/officeDocument/2006/relationships/slide" Target="slides/slide20.xml"/><Relationship Id="rId30" Type="http://schemas.openxmlformats.org/officeDocument/2006/relationships/slide" Target="slides/slide19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18.xml"/><Relationship Id="rId28" Type="http://schemas.openxmlformats.org/officeDocument/2006/relationships/slide" Target="slides/slide17.xml"/><Relationship Id="rId27" Type="http://schemas.openxmlformats.org/officeDocument/2006/relationships/slide" Target="slides/slide16.xml"/><Relationship Id="rId26" Type="http://schemas.openxmlformats.org/officeDocument/2006/relationships/slide" Target="slides/slide15.xml"/><Relationship Id="rId25" Type="http://schemas.openxmlformats.org/officeDocument/2006/relationships/slide" Target="slides/slide14.xml"/><Relationship Id="rId24" Type="http://schemas.openxmlformats.org/officeDocument/2006/relationships/slide" Target="slides/slide13.xml"/><Relationship Id="rId23" Type="http://schemas.openxmlformats.org/officeDocument/2006/relationships/slide" Target="slides/slide12.xml"/><Relationship Id="rId22" Type="http://schemas.openxmlformats.org/officeDocument/2006/relationships/slide" Target="slides/slide11.xml"/><Relationship Id="rId21" Type="http://schemas.openxmlformats.org/officeDocument/2006/relationships/slide" Target="slides/slide10.xml"/><Relationship Id="rId20" Type="http://schemas.openxmlformats.org/officeDocument/2006/relationships/slide" Target="slides/slide9.xml"/><Relationship Id="rId2" Type="http://schemas.openxmlformats.org/officeDocument/2006/relationships/theme" Target="theme/theme1.xml"/><Relationship Id="rId19" Type="http://schemas.openxmlformats.org/officeDocument/2006/relationships/slide" Target="slides/slide8.xml"/><Relationship Id="rId18" Type="http://schemas.openxmlformats.org/officeDocument/2006/relationships/slide" Target="slides/slide7.xml"/><Relationship Id="rId17" Type="http://schemas.openxmlformats.org/officeDocument/2006/relationships/slide" Target="slides/slide6.xml"/><Relationship Id="rId16" Type="http://schemas.openxmlformats.org/officeDocument/2006/relationships/slide" Target="slides/slide5.xml"/><Relationship Id="rId15" Type="http://schemas.openxmlformats.org/officeDocument/2006/relationships/slide" Target="slides/slide4.xml"/><Relationship Id="rId14" Type="http://schemas.openxmlformats.org/officeDocument/2006/relationships/slide" Target="slides/slide3.xml"/><Relationship Id="rId13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1" Type="http://schemas.openxmlformats.org/officeDocument/2006/relationships/slide" Target="slides/slide1.xml"/><Relationship Id="rId10" Type="http://schemas.openxmlformats.org/officeDocument/2006/relationships/slideMaster" Target="slideMasters/slideMaster9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 typeface="Arial" panose="020B0604020202020204" pitchFamily="34" charset="0"/>
              <a:buNone/>
              <a:defRPr sz="1200" smtClean="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 typeface="Arial" panose="020B0604020202020204" pitchFamily="34" charset="0"/>
              <a:buNone/>
              <a:defRPr sz="1200" smtClean="0"/>
            </a:lvl1pPr>
          </a:lstStyle>
          <a:p>
            <a:pPr>
              <a:defRPr/>
            </a:pPr>
            <a:fld id="{20FFA1BE-0886-4386-A334-A89279278A53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dirty="0" smtClean="0"/>
              <a:t>单击此处编辑母版文本样式</a:t>
            </a:r>
            <a:endParaRPr lang="zh-CN" altLang="en-US" noProof="0" dirty="0" smtClean="0"/>
          </a:p>
          <a:p>
            <a:pPr lvl="1"/>
            <a:r>
              <a:rPr lang="zh-CN" altLang="en-US" noProof="0" dirty="0" smtClean="0"/>
              <a:t>第二级</a:t>
            </a:r>
            <a:endParaRPr lang="zh-CN" altLang="en-US" noProof="0" dirty="0" smtClean="0"/>
          </a:p>
          <a:p>
            <a:pPr lvl="2"/>
            <a:r>
              <a:rPr lang="zh-CN" altLang="en-US" noProof="0" dirty="0" smtClean="0"/>
              <a:t>第三级</a:t>
            </a:r>
            <a:endParaRPr lang="zh-CN" altLang="en-US" noProof="0" dirty="0" smtClean="0"/>
          </a:p>
          <a:p>
            <a:pPr lvl="3"/>
            <a:r>
              <a:rPr lang="zh-CN" altLang="en-US" noProof="0" dirty="0" smtClean="0"/>
              <a:t>第四级</a:t>
            </a:r>
            <a:endParaRPr lang="zh-CN" altLang="en-US" noProof="0" dirty="0" smtClean="0"/>
          </a:p>
          <a:p>
            <a:pPr lvl="4"/>
            <a:r>
              <a:rPr lang="zh-CN" altLang="en-US" noProof="0" dirty="0" smtClean="0"/>
              <a:t>第五级</a:t>
            </a:r>
            <a:endParaRPr lang="zh-CN" altLang="en-US" noProof="0" dirty="0" smtClean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 typeface="Arial" panose="020B0604020202020204" pitchFamily="34" charset="0"/>
              <a:buNone/>
              <a:defRPr sz="1200" smtClean="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buFont typeface="Arial" panose="020B0604020202020204" pitchFamily="34" charset="0"/>
              <a:buNone/>
              <a:defRPr sz="1200" smtClean="0"/>
            </a:lvl1pPr>
          </a:lstStyle>
          <a:p>
            <a:pPr>
              <a:defRPr/>
            </a:pPr>
            <a:fld id="{EAFE5A3D-6CA1-4B2F-9B6B-2A32A6B16AF3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365" algn="l" defTabSz="9137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37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65" algn="l" defTabSz="9137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37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63488-6B03-4622-B94F-7501FE869C57}" type="slidenum">
              <a:rPr lang="zh-CN" altLang="en-US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通过详尽的指标体系，实时反映校园的运行状态，将采集的数据形象化、直观化、具体化，为高层管理层提供的“一站式”管理决策驾驶舱。</a:t>
            </a:r>
            <a:endParaRPr lang="en-US" altLang="zh-CN" dirty="0" smtClean="0"/>
          </a:p>
          <a:p>
            <a:r>
              <a:rPr lang="zh-CN" altLang="en-US" dirty="0" smtClean="0"/>
              <a:t>洞察细节，全局掌控，从物到数从数到物，为领导还原校园运营状况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FE5A3D-6CA1-4B2F-9B6B-2A32A6B16A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FE5A3D-6CA1-4B2F-9B6B-2A32A6B16A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dirty="0" smtClean="0"/>
              <a:t>基于海康威视</a:t>
            </a:r>
            <a:r>
              <a:rPr lang="en-US" altLang="zh-CN" dirty="0" smtClean="0"/>
              <a:t>AI CLOUD</a:t>
            </a:r>
            <a:r>
              <a:rPr lang="zh-CN" altLang="en-US" dirty="0" smtClean="0"/>
              <a:t>总体框架，我们提出了智能感知、边缘计算、物信融合、可视呈现的智慧校园总体设计理念，首先，以智能前端延伸感知触角，既丰富数据资源，同时经过智能筛选，有效提高信息密度减低带宽压力；</a:t>
            </a:r>
            <a:endParaRPr lang="zh-CN" altLang="en-US" dirty="0" smtClean="0"/>
          </a:p>
          <a:p>
            <a:r>
              <a:rPr lang="zh-CN" altLang="en-US" dirty="0" smtClean="0"/>
              <a:t>提供边缘计算能力实现场景智能化，通过建立全场景泛在物联，汇聚丰富物联数据以智能算法分析引擎和</a:t>
            </a:r>
            <a:r>
              <a:rPr lang="en-US" altLang="zh-CN" dirty="0" smtClean="0"/>
              <a:t>AI</a:t>
            </a:r>
            <a:r>
              <a:rPr lang="zh-CN" altLang="en-US" dirty="0" smtClean="0"/>
              <a:t>开放平台为驱动实现泛在数据结构化，融合校园信息网数据，提供多种维度数据分析，更为客观的将物理世界映射入数字世界；</a:t>
            </a:r>
            <a:endParaRPr lang="en-US" altLang="zh-CN" dirty="0" smtClean="0"/>
          </a:p>
          <a:p>
            <a:r>
              <a:rPr lang="zh-CN" altLang="en-US" dirty="0" smtClean="0"/>
              <a:t>在专家的指导下构建业务经验模型，配合物信融合的海量数据，快速迭代实现各部门智能业务创新应用，并以可自定义的方式实现可视化呈现。</a:t>
            </a:r>
            <a:endParaRPr lang="en-US" altLang="zh-CN" dirty="0" smtClean="0"/>
          </a:p>
          <a:p>
            <a:endParaRPr lang="zh-CN" altLang="en-US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FE5A3D-6CA1-4B2F-9B6B-2A32A6B16A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海康威视智慧校园解决方案总体架构为一体四层三体系。一体化的统一物联接入和开放式的平台架构，四层和三体系照着念一下，顺便发挥一下就好了。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FE5A3D-6CA1-4B2F-9B6B-2A32A6B16A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基于海康多年教育行业经验积累和技术能力的发展，以我们的校园</a:t>
            </a:r>
            <a:r>
              <a:rPr lang="en-US" altLang="zh-CN" dirty="0" err="1" smtClean="0"/>
              <a:t>AIoT</a:t>
            </a:r>
            <a:r>
              <a:rPr lang="zh-CN" altLang="en-US" dirty="0" smtClean="0"/>
              <a:t>平台为业务支撑基座，为学校多个业务部门提供更贴近用户的业务应用，构建智安、便捷、绿色的智慧校园新格局。</a:t>
            </a:r>
            <a:endParaRPr lang="en-US" altLang="zh-CN" dirty="0" smtClean="0"/>
          </a:p>
          <a:p>
            <a:r>
              <a:rPr lang="zh-CN" altLang="en-US" dirty="0" smtClean="0"/>
              <a:t>具体业务应用酌情自己展开讲。。。</a:t>
            </a:r>
            <a:endParaRPr lang="en-US" altLang="zh-CN" dirty="0" smtClean="0"/>
          </a:p>
          <a:p>
            <a:r>
              <a:rPr lang="zh-CN" altLang="en-US" dirty="0" smtClean="0"/>
              <a:t>业务架构提供数据管理与</a:t>
            </a:r>
            <a:r>
              <a:rPr lang="en-US" altLang="zh-CN" dirty="0" smtClean="0"/>
              <a:t>AI</a:t>
            </a:r>
            <a:r>
              <a:rPr lang="zh-CN" altLang="en-US" dirty="0" smtClean="0"/>
              <a:t>赋能，有效梳理业务数据、物联数据、人员数据把物理世界完整映射到数字世界中。另一方面通过</a:t>
            </a:r>
            <a:r>
              <a:rPr lang="en-US" altLang="zh-CN" dirty="0" smtClean="0"/>
              <a:t>AI</a:t>
            </a:r>
            <a:r>
              <a:rPr lang="zh-CN" altLang="en-US" dirty="0" smtClean="0"/>
              <a:t>赋能，提升数据价值，降低有效信息的获取成本，通过物信融合在校园安全、师生服务、后勤管理方面提升业务突破能力。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FE5A3D-6CA1-4B2F-9B6B-2A32A6B16A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采用各类物联感知传感设备对校园内的视频监控、变配电、给排水、电梯、动环等关键系统进行智能数据采集，传感设备支持</a:t>
            </a:r>
            <a:r>
              <a:rPr lang="en-US" altLang="zh-CN" dirty="0" smtClean="0"/>
              <a:t>NB-</a:t>
            </a:r>
            <a:r>
              <a:rPr lang="en-US" altLang="zh-CN" dirty="0" err="1" smtClean="0"/>
              <a:t>IoT</a:t>
            </a:r>
            <a:r>
              <a:rPr lang="zh-CN" altLang="en-US" dirty="0" smtClean="0"/>
              <a:t>、</a:t>
            </a:r>
            <a:r>
              <a:rPr lang="en-US" altLang="zh-CN" dirty="0" err="1" smtClean="0"/>
              <a:t>LoRa</a:t>
            </a:r>
            <a:r>
              <a:rPr lang="zh-CN" altLang="en-US" dirty="0" smtClean="0"/>
              <a:t>等主流无线通信协议；边缘计算智能网关向下兼容</a:t>
            </a:r>
            <a:r>
              <a:rPr lang="en-US" altLang="zh-CN" dirty="0" smtClean="0"/>
              <a:t>Modbus-RTU</a:t>
            </a:r>
            <a:r>
              <a:rPr lang="zh-CN" altLang="en-US" dirty="0" smtClean="0"/>
              <a:t>、</a:t>
            </a:r>
            <a:r>
              <a:rPr lang="en-US" altLang="zh-CN" dirty="0" smtClean="0"/>
              <a:t>IEC104</a:t>
            </a:r>
            <a:r>
              <a:rPr lang="zh-CN" altLang="en-US" dirty="0" smtClean="0"/>
              <a:t>、</a:t>
            </a:r>
            <a:r>
              <a:rPr lang="en-US" altLang="zh-CN" dirty="0" err="1" smtClean="0"/>
              <a:t>BACnet</a:t>
            </a:r>
            <a:r>
              <a:rPr lang="zh-CN" altLang="en-US" dirty="0" smtClean="0"/>
              <a:t>等标准通信规约，融入各业务场景核心算法，支持高速率低延迟的末端控制策略；开放式物联组件功能，支持可视化引擎、物联设备管理和</a:t>
            </a:r>
            <a:r>
              <a:rPr lang="en-US" altLang="zh-CN" dirty="0" smtClean="0"/>
              <a:t>API</a:t>
            </a:r>
            <a:r>
              <a:rPr lang="zh-CN" altLang="en-US" dirty="0" smtClean="0"/>
              <a:t>等。</a:t>
            </a:r>
            <a:endParaRPr lang="en-US" altLang="zh-CN" dirty="0" smtClean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dirty="0" smtClean="0"/>
              <a:t>分布式边缘计算智能网关，海量业务数据就近处理，安全、敏捷、高效，构建多设备、多系统全连接的物联架构，实现统一管理统一呈现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FE5A3D-6CA1-4B2F-9B6B-2A32A6B16A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FE5A3D-6CA1-4B2F-9B6B-2A32A6B16A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若需要大一点的图，请隐藏本页使用下一页，动画模式播放。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FE5A3D-6CA1-4B2F-9B6B-2A32A6B16A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b="1" dirty="0" smtClean="0">
                <a:solidFill>
                  <a:srgbClr val="FFC000"/>
                </a:solidFill>
              </a:rPr>
              <a:t>注：</a:t>
            </a:r>
            <a:r>
              <a:rPr lang="zh-CN" altLang="en-US" dirty="0" smtClean="0">
                <a:solidFill>
                  <a:schemeClr val="bg1"/>
                </a:solidFill>
              </a:rPr>
              <a:t>此部分功能基线暂未实现，需要定制</a:t>
            </a:r>
            <a:endParaRPr lang="zh-CN" altLang="en-US" dirty="0" smtClean="0">
              <a:solidFill>
                <a:schemeClr val="bg1"/>
              </a:solidFill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FE5A3D-6CA1-4B2F-9B6B-2A32A6B16A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4"/>
          <p:cNvSpPr>
            <a:spLocks noGrp="1"/>
          </p:cNvSpPr>
          <p:nvPr>
            <p:ph type="title"/>
          </p:nvPr>
        </p:nvSpPr>
        <p:spPr>
          <a:xfrm>
            <a:off x="1016004" y="253993"/>
            <a:ext cx="9144033" cy="58578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282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4"/>
          <p:cNvSpPr>
            <a:spLocks noGrp="1"/>
          </p:cNvSpPr>
          <p:nvPr>
            <p:ph type="title"/>
          </p:nvPr>
        </p:nvSpPr>
        <p:spPr>
          <a:xfrm>
            <a:off x="1016004" y="253993"/>
            <a:ext cx="9144033" cy="58578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282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8" y="0"/>
            <a:ext cx="12187066" cy="6858000"/>
          </a:xfrm>
          <a:prstGeom prst="rect">
            <a:avLst/>
          </a:prstGeom>
        </p:spPr>
      </p:pic>
      <p:cxnSp>
        <p:nvCxnSpPr>
          <p:cNvPr id="5" name="直接连接符 4"/>
          <p:cNvCxnSpPr/>
          <p:nvPr userDrawn="1"/>
        </p:nvCxnSpPr>
        <p:spPr>
          <a:xfrm>
            <a:off x="1250002" y="3252594"/>
            <a:ext cx="36559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 userDrawn="1"/>
        </p:nvCxnSpPr>
        <p:spPr>
          <a:xfrm>
            <a:off x="2469" y="3386998"/>
            <a:ext cx="4688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 userDrawn="1"/>
        </p:nvCxnSpPr>
        <p:spPr>
          <a:xfrm>
            <a:off x="819894" y="3521403"/>
            <a:ext cx="36559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标题 4"/>
          <p:cNvSpPr>
            <a:spLocks noGrp="1"/>
          </p:cNvSpPr>
          <p:nvPr>
            <p:ph type="title" hasCustomPrompt="1"/>
          </p:nvPr>
        </p:nvSpPr>
        <p:spPr>
          <a:xfrm>
            <a:off x="2415756" y="3094104"/>
            <a:ext cx="1470559" cy="585788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defRPr sz="353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 smtClean="0"/>
              <a:t>a</a:t>
            </a:r>
            <a:endParaRPr lang="zh-CN" altLang="en-US" dirty="0"/>
          </a:p>
        </p:txBody>
      </p:sp>
      <p:cxnSp>
        <p:nvCxnSpPr>
          <p:cNvPr id="10" name="直接连接符 9"/>
          <p:cNvCxnSpPr/>
          <p:nvPr userDrawn="1"/>
        </p:nvCxnSpPr>
        <p:spPr>
          <a:xfrm>
            <a:off x="11169372" y="3225713"/>
            <a:ext cx="10201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 userDrawn="1"/>
        </p:nvCxnSpPr>
        <p:spPr>
          <a:xfrm>
            <a:off x="9921838" y="3360117"/>
            <a:ext cx="227016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 userDrawn="1"/>
        </p:nvCxnSpPr>
        <p:spPr>
          <a:xfrm>
            <a:off x="10739264" y="3494522"/>
            <a:ext cx="145026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副标题 2"/>
          <p:cNvSpPr>
            <a:spLocks noGrp="1"/>
          </p:cNvSpPr>
          <p:nvPr>
            <p:ph type="subTitle" idx="1"/>
          </p:nvPr>
        </p:nvSpPr>
        <p:spPr>
          <a:xfrm>
            <a:off x="5052068" y="3094104"/>
            <a:ext cx="4869771" cy="585788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lang="zh-CN" altLang="en-US" sz="353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 algn="ctr">
              <a:spcBef>
                <a:spcPct val="0"/>
              </a:spcBef>
              <a:buNone/>
            </a:pPr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全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8" y="0"/>
            <a:ext cx="12187066" cy="6858000"/>
          </a:xfrm>
          <a:prstGeom prst="rect">
            <a:avLst/>
          </a:prstGeom>
        </p:spPr>
      </p:pic>
      <p:grpSp>
        <p:nvGrpSpPr>
          <p:cNvPr id="5" name="成组"/>
          <p:cNvGrpSpPr/>
          <p:nvPr userDrawn="1"/>
        </p:nvGrpSpPr>
        <p:grpSpPr>
          <a:xfrm>
            <a:off x="-2856816" y="2080481"/>
            <a:ext cx="18523334" cy="2514206"/>
            <a:chOff x="0" y="0"/>
            <a:chExt cx="60534668" cy="8216480"/>
          </a:xfrm>
        </p:grpSpPr>
        <p:sp>
          <p:nvSpPr>
            <p:cNvPr id="6" name="线条"/>
            <p:cNvSpPr/>
            <p:nvPr/>
          </p:nvSpPr>
          <p:spPr>
            <a:xfrm>
              <a:off x="38661840" y="1080737"/>
              <a:ext cx="11725204" cy="29377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51" extrusionOk="0">
                  <a:moveTo>
                    <a:pt x="0" y="21435"/>
                  </a:moveTo>
                  <a:cubicBezTo>
                    <a:pt x="2998" y="21600"/>
                    <a:pt x="5992" y="20534"/>
                    <a:pt x="8934" y="18253"/>
                  </a:cubicBezTo>
                  <a:cubicBezTo>
                    <a:pt x="13370" y="14814"/>
                    <a:pt x="17643" y="8656"/>
                    <a:pt x="21600" y="0"/>
                  </a:cubicBezTo>
                </a:path>
              </a:pathLst>
            </a:custGeom>
            <a:noFill/>
            <a:ln w="12700" cap="flat">
              <a:solidFill>
                <a:schemeClr val="accent4">
                  <a:hueOff val="-461056"/>
                  <a:satOff val="4338"/>
                  <a:lumOff val="-10213"/>
                  <a:alpha val="49994"/>
                </a:scheme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7" name="线条"/>
            <p:cNvSpPr/>
            <p:nvPr/>
          </p:nvSpPr>
          <p:spPr>
            <a:xfrm>
              <a:off x="37982833" y="4305189"/>
              <a:ext cx="22415178" cy="25499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750" extrusionOk="0">
                  <a:moveTo>
                    <a:pt x="0" y="971"/>
                  </a:moveTo>
                  <a:cubicBezTo>
                    <a:pt x="1960" y="-757"/>
                    <a:pt x="3941" y="-176"/>
                    <a:pt x="5880" y="2696"/>
                  </a:cubicBezTo>
                  <a:cubicBezTo>
                    <a:pt x="8941" y="7229"/>
                    <a:pt x="11856" y="17406"/>
                    <a:pt x="14963" y="19393"/>
                  </a:cubicBezTo>
                  <a:cubicBezTo>
                    <a:pt x="17230" y="20843"/>
                    <a:pt x="19507" y="17864"/>
                    <a:pt x="21600" y="10709"/>
                  </a:cubicBezTo>
                </a:path>
              </a:pathLst>
            </a:custGeom>
            <a:noFill/>
            <a:ln w="25400" cap="flat">
              <a:solidFill>
                <a:srgbClr val="54B8E7">
                  <a:alpha val="49994"/>
                </a:srgb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8" name="线条"/>
            <p:cNvSpPr/>
            <p:nvPr/>
          </p:nvSpPr>
          <p:spPr>
            <a:xfrm>
              <a:off x="42438527" y="0"/>
              <a:ext cx="7035935" cy="35074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5508" y="20189"/>
                    <a:pt x="10785" y="16288"/>
                    <a:pt x="15433" y="10191"/>
                  </a:cubicBezTo>
                  <a:cubicBezTo>
                    <a:pt x="17668" y="7257"/>
                    <a:pt x="19737" y="3840"/>
                    <a:pt x="21600" y="0"/>
                  </a:cubicBezTo>
                </a:path>
              </a:pathLst>
            </a:custGeom>
            <a:noFill/>
            <a:ln w="12700" cap="flat">
              <a:solidFill>
                <a:schemeClr val="accent4">
                  <a:hueOff val="-461056"/>
                  <a:satOff val="4338"/>
                  <a:lumOff val="-10213"/>
                  <a:alpha val="49994"/>
                </a:scheme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9" name="线条"/>
            <p:cNvSpPr/>
            <p:nvPr/>
          </p:nvSpPr>
          <p:spPr>
            <a:xfrm>
              <a:off x="39645900" y="2561187"/>
              <a:ext cx="17724810" cy="5276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25" h="21180" extrusionOk="0">
                  <a:moveTo>
                    <a:pt x="0" y="11705"/>
                  </a:moveTo>
                  <a:cubicBezTo>
                    <a:pt x="1904" y="9389"/>
                    <a:pt x="3999" y="9494"/>
                    <a:pt x="5881" y="11999"/>
                  </a:cubicBezTo>
                  <a:cubicBezTo>
                    <a:pt x="7118" y="13646"/>
                    <a:pt x="8210" y="16280"/>
                    <a:pt x="9426" y="18084"/>
                  </a:cubicBezTo>
                  <a:cubicBezTo>
                    <a:pt x="11319" y="20893"/>
                    <a:pt x="13417" y="21600"/>
                    <a:pt x="15480" y="20964"/>
                  </a:cubicBezTo>
                  <a:cubicBezTo>
                    <a:pt x="16300" y="20711"/>
                    <a:pt x="17116" y="20244"/>
                    <a:pt x="17876" y="19188"/>
                  </a:cubicBezTo>
                  <a:cubicBezTo>
                    <a:pt x="20176" y="15991"/>
                    <a:pt x="21600" y="8256"/>
                    <a:pt x="21408" y="0"/>
                  </a:cubicBezTo>
                </a:path>
              </a:pathLst>
            </a:custGeom>
            <a:noFill/>
            <a:ln w="12700" cap="flat">
              <a:solidFill>
                <a:srgbClr val="54B8E7">
                  <a:alpha val="49994"/>
                </a:srgb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10" name="线条"/>
            <p:cNvSpPr/>
            <p:nvPr/>
          </p:nvSpPr>
          <p:spPr>
            <a:xfrm>
              <a:off x="35746734" y="5627744"/>
              <a:ext cx="24787934" cy="25887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176" extrusionOk="0">
                  <a:moveTo>
                    <a:pt x="0" y="6502"/>
                  </a:moveTo>
                  <a:cubicBezTo>
                    <a:pt x="1410" y="6369"/>
                    <a:pt x="2817" y="7909"/>
                    <a:pt x="4186" y="11086"/>
                  </a:cubicBezTo>
                  <a:cubicBezTo>
                    <a:pt x="5159" y="13342"/>
                    <a:pt x="6113" y="16424"/>
                    <a:pt x="7109" y="17546"/>
                  </a:cubicBezTo>
                  <a:cubicBezTo>
                    <a:pt x="8206" y="18782"/>
                    <a:pt x="9315" y="17607"/>
                    <a:pt x="10375" y="14693"/>
                  </a:cubicBezTo>
                  <a:cubicBezTo>
                    <a:pt x="11878" y="10562"/>
                    <a:pt x="13266" y="2991"/>
                    <a:pt x="14816" y="736"/>
                  </a:cubicBezTo>
                  <a:cubicBezTo>
                    <a:pt x="15614" y="-424"/>
                    <a:pt x="16425" y="-124"/>
                    <a:pt x="17223" y="1016"/>
                  </a:cubicBezTo>
                  <a:cubicBezTo>
                    <a:pt x="18297" y="2549"/>
                    <a:pt x="19345" y="5602"/>
                    <a:pt x="20270" y="10949"/>
                  </a:cubicBezTo>
                  <a:cubicBezTo>
                    <a:pt x="20760" y="13783"/>
                    <a:pt x="21208" y="17222"/>
                    <a:pt x="21600" y="21176"/>
                  </a:cubicBezTo>
                </a:path>
              </a:pathLst>
            </a:custGeom>
            <a:noFill/>
            <a:ln w="25400" cap="flat">
              <a:solidFill>
                <a:srgbClr val="54B8E7">
                  <a:alpha val="49994"/>
                </a:srgb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11" name="线条"/>
            <p:cNvSpPr/>
            <p:nvPr/>
          </p:nvSpPr>
          <p:spPr>
            <a:xfrm>
              <a:off x="0" y="4002852"/>
              <a:ext cx="20757020" cy="22796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29" extrusionOk="0">
                  <a:moveTo>
                    <a:pt x="21600" y="10428"/>
                  </a:moveTo>
                  <a:cubicBezTo>
                    <a:pt x="19098" y="16083"/>
                    <a:pt x="16531" y="19339"/>
                    <a:pt x="13945" y="20135"/>
                  </a:cubicBezTo>
                  <a:cubicBezTo>
                    <a:pt x="9185" y="21600"/>
                    <a:pt x="4441" y="14749"/>
                    <a:pt x="0" y="0"/>
                  </a:cubicBezTo>
                </a:path>
              </a:pathLst>
            </a:custGeom>
            <a:noFill/>
            <a:ln w="25400" cap="flat">
              <a:solidFill>
                <a:srgbClr val="54B8E7">
                  <a:alpha val="49994"/>
                </a:srgb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12" name="线条"/>
            <p:cNvSpPr/>
            <p:nvPr/>
          </p:nvSpPr>
          <p:spPr>
            <a:xfrm>
              <a:off x="2043228" y="2678436"/>
              <a:ext cx="18837229" cy="3541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393" extrusionOk="0">
                  <a:moveTo>
                    <a:pt x="21600" y="17669"/>
                  </a:moveTo>
                  <a:cubicBezTo>
                    <a:pt x="18738" y="20711"/>
                    <a:pt x="15753" y="19712"/>
                    <a:pt x="13008" y="14795"/>
                  </a:cubicBezTo>
                  <a:cubicBezTo>
                    <a:pt x="11001" y="11201"/>
                    <a:pt x="9172" y="5573"/>
                    <a:pt x="7123" y="2544"/>
                  </a:cubicBezTo>
                  <a:cubicBezTo>
                    <a:pt x="4802" y="-889"/>
                    <a:pt x="2316" y="-846"/>
                    <a:pt x="0" y="2666"/>
                  </a:cubicBezTo>
                </a:path>
              </a:pathLst>
            </a:custGeom>
            <a:noFill/>
            <a:ln w="12700" cap="flat">
              <a:solidFill>
                <a:schemeClr val="accent4">
                  <a:hueOff val="-461056"/>
                  <a:satOff val="4338"/>
                  <a:lumOff val="-10213"/>
                  <a:alpha val="49994"/>
                </a:scheme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</p:grpSp>
      <p:grpSp>
        <p:nvGrpSpPr>
          <p:cNvPr id="13" name="成组"/>
          <p:cNvGrpSpPr/>
          <p:nvPr userDrawn="1"/>
        </p:nvGrpSpPr>
        <p:grpSpPr>
          <a:xfrm>
            <a:off x="-819999" y="1011150"/>
            <a:ext cx="18523334" cy="2514206"/>
            <a:chOff x="0" y="0"/>
            <a:chExt cx="60534669" cy="8216480"/>
          </a:xfrm>
        </p:grpSpPr>
        <p:sp>
          <p:nvSpPr>
            <p:cNvPr id="14" name="线条"/>
            <p:cNvSpPr/>
            <p:nvPr/>
          </p:nvSpPr>
          <p:spPr>
            <a:xfrm>
              <a:off x="38661841" y="1080737"/>
              <a:ext cx="11725203" cy="29377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51" extrusionOk="0">
                  <a:moveTo>
                    <a:pt x="0" y="21435"/>
                  </a:moveTo>
                  <a:cubicBezTo>
                    <a:pt x="2998" y="21600"/>
                    <a:pt x="5992" y="20534"/>
                    <a:pt x="8934" y="18253"/>
                  </a:cubicBezTo>
                  <a:cubicBezTo>
                    <a:pt x="13370" y="14814"/>
                    <a:pt x="17643" y="8656"/>
                    <a:pt x="21600" y="0"/>
                  </a:cubicBezTo>
                </a:path>
              </a:pathLst>
            </a:custGeom>
            <a:noFill/>
            <a:ln w="12700" cap="flat">
              <a:solidFill>
                <a:schemeClr val="accent4">
                  <a:hueOff val="-461056"/>
                  <a:satOff val="4338"/>
                  <a:lumOff val="-10213"/>
                  <a:alpha val="49994"/>
                </a:scheme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15" name="线条"/>
            <p:cNvSpPr/>
            <p:nvPr/>
          </p:nvSpPr>
          <p:spPr>
            <a:xfrm>
              <a:off x="37982831" y="4305189"/>
              <a:ext cx="22415179" cy="25499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750" extrusionOk="0">
                  <a:moveTo>
                    <a:pt x="0" y="971"/>
                  </a:moveTo>
                  <a:cubicBezTo>
                    <a:pt x="1960" y="-757"/>
                    <a:pt x="3941" y="-176"/>
                    <a:pt x="5880" y="2696"/>
                  </a:cubicBezTo>
                  <a:cubicBezTo>
                    <a:pt x="8941" y="7229"/>
                    <a:pt x="11856" y="17406"/>
                    <a:pt x="14963" y="19393"/>
                  </a:cubicBezTo>
                  <a:cubicBezTo>
                    <a:pt x="17230" y="20843"/>
                    <a:pt x="19507" y="17864"/>
                    <a:pt x="21600" y="10709"/>
                  </a:cubicBezTo>
                </a:path>
              </a:pathLst>
            </a:custGeom>
            <a:noFill/>
            <a:ln w="25400" cap="flat">
              <a:solidFill>
                <a:srgbClr val="54B8E7">
                  <a:alpha val="49994"/>
                </a:srgb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16" name="线条"/>
            <p:cNvSpPr/>
            <p:nvPr/>
          </p:nvSpPr>
          <p:spPr>
            <a:xfrm>
              <a:off x="42438525" y="0"/>
              <a:ext cx="7035936" cy="35074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5508" y="20189"/>
                    <a:pt x="10785" y="16288"/>
                    <a:pt x="15433" y="10191"/>
                  </a:cubicBezTo>
                  <a:cubicBezTo>
                    <a:pt x="17668" y="7257"/>
                    <a:pt x="19737" y="3840"/>
                    <a:pt x="21600" y="0"/>
                  </a:cubicBezTo>
                </a:path>
              </a:pathLst>
            </a:custGeom>
            <a:noFill/>
            <a:ln w="12700" cap="flat">
              <a:solidFill>
                <a:schemeClr val="accent4">
                  <a:hueOff val="-461056"/>
                  <a:satOff val="4338"/>
                  <a:lumOff val="-10213"/>
                  <a:alpha val="49994"/>
                </a:scheme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17" name="线条"/>
            <p:cNvSpPr/>
            <p:nvPr/>
          </p:nvSpPr>
          <p:spPr>
            <a:xfrm>
              <a:off x="39645899" y="2561187"/>
              <a:ext cx="17724810" cy="5276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25" h="21180" extrusionOk="0">
                  <a:moveTo>
                    <a:pt x="0" y="11705"/>
                  </a:moveTo>
                  <a:cubicBezTo>
                    <a:pt x="1904" y="9389"/>
                    <a:pt x="3999" y="9494"/>
                    <a:pt x="5881" y="11999"/>
                  </a:cubicBezTo>
                  <a:cubicBezTo>
                    <a:pt x="7118" y="13646"/>
                    <a:pt x="8210" y="16280"/>
                    <a:pt x="9426" y="18084"/>
                  </a:cubicBezTo>
                  <a:cubicBezTo>
                    <a:pt x="11319" y="20893"/>
                    <a:pt x="13417" y="21600"/>
                    <a:pt x="15480" y="20964"/>
                  </a:cubicBezTo>
                  <a:cubicBezTo>
                    <a:pt x="16300" y="20711"/>
                    <a:pt x="17116" y="20244"/>
                    <a:pt x="17876" y="19188"/>
                  </a:cubicBezTo>
                  <a:cubicBezTo>
                    <a:pt x="20176" y="15991"/>
                    <a:pt x="21600" y="8256"/>
                    <a:pt x="21408" y="0"/>
                  </a:cubicBezTo>
                </a:path>
              </a:pathLst>
            </a:custGeom>
            <a:noFill/>
            <a:ln w="12700" cap="flat">
              <a:solidFill>
                <a:srgbClr val="54B8E7">
                  <a:alpha val="49994"/>
                </a:srgb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18" name="线条"/>
            <p:cNvSpPr/>
            <p:nvPr/>
          </p:nvSpPr>
          <p:spPr>
            <a:xfrm>
              <a:off x="35746735" y="5627744"/>
              <a:ext cx="24787935" cy="25887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176" extrusionOk="0">
                  <a:moveTo>
                    <a:pt x="0" y="6502"/>
                  </a:moveTo>
                  <a:cubicBezTo>
                    <a:pt x="1410" y="6369"/>
                    <a:pt x="2817" y="7909"/>
                    <a:pt x="4186" y="11086"/>
                  </a:cubicBezTo>
                  <a:cubicBezTo>
                    <a:pt x="5159" y="13342"/>
                    <a:pt x="6113" y="16424"/>
                    <a:pt x="7109" y="17546"/>
                  </a:cubicBezTo>
                  <a:cubicBezTo>
                    <a:pt x="8206" y="18782"/>
                    <a:pt x="9315" y="17607"/>
                    <a:pt x="10375" y="14693"/>
                  </a:cubicBezTo>
                  <a:cubicBezTo>
                    <a:pt x="11878" y="10562"/>
                    <a:pt x="13266" y="2991"/>
                    <a:pt x="14816" y="736"/>
                  </a:cubicBezTo>
                  <a:cubicBezTo>
                    <a:pt x="15614" y="-424"/>
                    <a:pt x="16425" y="-124"/>
                    <a:pt x="17223" y="1016"/>
                  </a:cubicBezTo>
                  <a:cubicBezTo>
                    <a:pt x="18297" y="2549"/>
                    <a:pt x="19345" y="5602"/>
                    <a:pt x="20270" y="10949"/>
                  </a:cubicBezTo>
                  <a:cubicBezTo>
                    <a:pt x="20760" y="13783"/>
                    <a:pt x="21208" y="17222"/>
                    <a:pt x="21600" y="21176"/>
                  </a:cubicBezTo>
                </a:path>
              </a:pathLst>
            </a:custGeom>
            <a:noFill/>
            <a:ln w="25400" cap="flat">
              <a:solidFill>
                <a:srgbClr val="54B8E7">
                  <a:alpha val="49994"/>
                </a:srgb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19" name="线条"/>
            <p:cNvSpPr/>
            <p:nvPr/>
          </p:nvSpPr>
          <p:spPr>
            <a:xfrm>
              <a:off x="0" y="4002852"/>
              <a:ext cx="20757020" cy="22796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29" extrusionOk="0">
                  <a:moveTo>
                    <a:pt x="21600" y="10428"/>
                  </a:moveTo>
                  <a:cubicBezTo>
                    <a:pt x="19098" y="16083"/>
                    <a:pt x="16531" y="19339"/>
                    <a:pt x="13945" y="20135"/>
                  </a:cubicBezTo>
                  <a:cubicBezTo>
                    <a:pt x="9185" y="21600"/>
                    <a:pt x="4441" y="14749"/>
                    <a:pt x="0" y="0"/>
                  </a:cubicBezTo>
                </a:path>
              </a:pathLst>
            </a:custGeom>
            <a:noFill/>
            <a:ln w="25400" cap="flat">
              <a:solidFill>
                <a:srgbClr val="54B8E7">
                  <a:alpha val="49994"/>
                </a:srgb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20" name="线条"/>
            <p:cNvSpPr/>
            <p:nvPr/>
          </p:nvSpPr>
          <p:spPr>
            <a:xfrm>
              <a:off x="2043228" y="2678436"/>
              <a:ext cx="18837228" cy="3541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393" extrusionOk="0">
                  <a:moveTo>
                    <a:pt x="21600" y="17669"/>
                  </a:moveTo>
                  <a:cubicBezTo>
                    <a:pt x="18738" y="20711"/>
                    <a:pt x="15753" y="19712"/>
                    <a:pt x="13008" y="14795"/>
                  </a:cubicBezTo>
                  <a:cubicBezTo>
                    <a:pt x="11001" y="11201"/>
                    <a:pt x="9172" y="5573"/>
                    <a:pt x="7123" y="2544"/>
                  </a:cubicBezTo>
                  <a:cubicBezTo>
                    <a:pt x="4802" y="-889"/>
                    <a:pt x="2316" y="-846"/>
                    <a:pt x="0" y="2666"/>
                  </a:cubicBezTo>
                </a:path>
              </a:pathLst>
            </a:custGeom>
            <a:noFill/>
            <a:ln w="12700" cap="flat">
              <a:solidFill>
                <a:schemeClr val="accent4">
                  <a:hueOff val="-461056"/>
                  <a:satOff val="4338"/>
                  <a:lumOff val="-10213"/>
                  <a:alpha val="49994"/>
                </a:scheme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</p:grpSp>
      <p:pic>
        <p:nvPicPr>
          <p:cNvPr id="3" name="图片 4" descr="图片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14342" y="2718055"/>
            <a:ext cx="4633121" cy="1421890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800000">
            <a:off x="7503519" y="-408600"/>
            <a:ext cx="6964739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-1792880" y="2229092"/>
            <a:ext cx="6964739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6966" y="-1827091"/>
            <a:ext cx="6964739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5183718" y="981078"/>
            <a:ext cx="5232400" cy="3603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defTabSz="855980" eaLnBrk="1" hangingPunct="1">
              <a:defRPr/>
            </a:pPr>
            <a:endParaRPr lang="zh-CN" altLang="zh-CN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912284" y="4437064"/>
            <a:ext cx="9886949" cy="792162"/>
          </a:xfrm>
        </p:spPr>
        <p:txBody>
          <a:bodyPr/>
          <a:lstStyle>
            <a:lvl1pPr algn="ctr">
              <a:defRPr sz="2880" baseline="0">
                <a:solidFill>
                  <a:schemeClr val="tx1"/>
                </a:solidFill>
                <a:latin typeface="黑体" panose="02010609060101010101" pitchFamily="2" charset="-122"/>
              </a:defRPr>
            </a:lvl1pPr>
          </a:lstStyle>
          <a:p>
            <a:r>
              <a:rPr lang="zh-CN" altLang="en-US" dirty="0"/>
              <a:t>海康威视</a:t>
            </a:r>
            <a:r>
              <a:rPr lang="en-US" altLang="zh-CN" dirty="0"/>
              <a:t>-</a:t>
            </a:r>
            <a:r>
              <a:rPr lang="zh-CN" altLang="en-US" dirty="0"/>
              <a:t>致力于人人轻松享有安全的品质生活</a:t>
            </a:r>
            <a:endParaRPr lang="zh-CN" altLang="en-US" dirty="0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678519" y="5373688"/>
            <a:ext cx="8257116" cy="6477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1800">
                <a:solidFill>
                  <a:srgbClr val="FF0000"/>
                </a:solidFill>
                <a:ea typeface="黑体" panose="02010609060101010101" pitchFamily="2" charset="-122"/>
              </a:defRPr>
            </a:lvl1pPr>
          </a:lstStyle>
          <a:p>
            <a:r>
              <a:rPr lang="zh-CN" altLang="en-US"/>
              <a:t>提示：此为企业简介素材稿，实际使用时，务必根据受众进行修改！</a:t>
            </a:r>
            <a:endParaRPr lang="zh-CN" altLang="en-US"/>
          </a:p>
        </p:txBody>
      </p:sp>
      <p:pic>
        <p:nvPicPr>
          <p:cNvPr id="6" name="Picture 2" descr="C:\Users\fanliyuan\Desktop\PPT模板-20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070" y="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27541" y="1125539"/>
            <a:ext cx="10745058" cy="5039766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176001" y="6651441"/>
            <a:ext cx="1068916" cy="14446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6C86C-99A5-43C3-8359-C1D1FC3763DC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6"/>
          </a:xfrm>
        </p:spPr>
        <p:txBody>
          <a:bodyPr anchor="t"/>
          <a:lstStyle>
            <a:lvl1pPr algn="l">
              <a:defRPr sz="4800" b="1" cap="all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4"/>
            <a:ext cx="10363200" cy="1500187"/>
          </a:xfrm>
        </p:spPr>
        <p:txBody>
          <a:bodyPr anchor="b"/>
          <a:lstStyle>
            <a:lvl1pPr marL="0" indent="0">
              <a:buNone/>
              <a:defRPr sz="2400"/>
            </a:lvl1pPr>
            <a:lvl2pPr marL="548640" indent="0">
              <a:buNone/>
              <a:defRPr sz="2160"/>
            </a:lvl2pPr>
            <a:lvl3pPr marL="1097280" indent="0">
              <a:buNone/>
              <a:defRPr sz="1920"/>
            </a:lvl3pPr>
            <a:lvl4pPr marL="1645920" indent="0">
              <a:buNone/>
              <a:defRPr sz="1680"/>
            </a:lvl4pPr>
            <a:lvl5pPr marL="2194560" indent="0">
              <a:buNone/>
              <a:defRPr sz="1680"/>
            </a:lvl5pPr>
            <a:lvl6pPr marL="2743200" indent="0">
              <a:buNone/>
              <a:defRPr sz="1680"/>
            </a:lvl6pPr>
            <a:lvl7pPr marL="3291205" indent="0">
              <a:buNone/>
              <a:defRPr sz="1680"/>
            </a:lvl7pPr>
            <a:lvl8pPr marL="3840480" indent="0">
              <a:buNone/>
              <a:defRPr sz="1680"/>
            </a:lvl8pPr>
            <a:lvl9pPr marL="4389120" indent="0">
              <a:buNone/>
              <a:defRPr sz="168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3F2FBB-948C-49FA-8FBE-55994BDE7AA1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35517" y="1125537"/>
            <a:ext cx="5509683" cy="5327650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48400" y="1125537"/>
            <a:ext cx="5511800" cy="5327650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5C459-9C63-4D5A-930C-5784C094C8AB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3408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124745"/>
            <a:ext cx="5386918" cy="639762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205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1764508"/>
            <a:ext cx="5386918" cy="4760838"/>
          </a:xfrm>
        </p:spPr>
        <p:txBody>
          <a:bodyPr/>
          <a:lstStyle>
            <a:lvl1pPr>
              <a:defRPr sz="2880"/>
            </a:lvl1pPr>
            <a:lvl2pPr>
              <a:defRPr sz="240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124745"/>
            <a:ext cx="5389034" cy="639762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205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1764508"/>
            <a:ext cx="5389034" cy="4760838"/>
          </a:xfrm>
        </p:spPr>
        <p:txBody>
          <a:bodyPr/>
          <a:lstStyle>
            <a:lvl1pPr>
              <a:defRPr sz="2880"/>
            </a:lvl1pPr>
            <a:lvl2pPr>
              <a:defRPr sz="240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CAB05-73B9-45D3-B729-1A2BE445CC8D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1016004" y="253993"/>
            <a:ext cx="9144033" cy="58578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282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0160037" y="253993"/>
            <a:ext cx="1778006" cy="3685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E6676-EC46-4BCE-A79C-5AC68D72B206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6268DD-5206-48F9-BD72-3F4E785B22AD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052"/>
            <a:ext cx="4011084" cy="1162050"/>
          </a:xfrm>
        </p:spPr>
        <p:txBody>
          <a:bodyPr anchor="b"/>
          <a:lstStyle>
            <a:lvl1pPr algn="l"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205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045F5-8509-4B4C-8FC0-71B495B77D8E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205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205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559F6-7921-462A-BFE8-FCE64E62473A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F2551-06DA-4B93-A83F-94303E179217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53502" y="333377"/>
            <a:ext cx="2806700" cy="6119813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27053" y="333377"/>
            <a:ext cx="8223249" cy="6119813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50BE1-F4CA-4DB9-9015-8CC1705B0989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527052" y="333377"/>
            <a:ext cx="11233149" cy="611981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EF41F-F96A-4064-8C09-5C24C74B6825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7052" y="333376"/>
            <a:ext cx="9120716" cy="5032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535517" y="1125537"/>
            <a:ext cx="11224683" cy="5327650"/>
          </a:xfrm>
        </p:spPr>
        <p:txBody>
          <a:bodyPr/>
          <a:lstStyle/>
          <a:p>
            <a:pPr lvl="0"/>
            <a:endParaRPr lang="zh-CN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205F2-C564-4A4A-A9D3-3EB8602E190E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63071" y="1017168"/>
            <a:ext cx="10515600" cy="3454026"/>
          </a:xfrm>
        </p:spPr>
        <p:txBody>
          <a:bodyPr>
            <a:normAutofit/>
          </a:bodyPr>
          <a:lstStyle>
            <a:lvl1pPr marL="0" indent="0">
              <a:buNone/>
              <a:defRPr sz="144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205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2" name="文本占位符 2"/>
          <p:cNvSpPr>
            <a:spLocks noGrp="1"/>
          </p:cNvSpPr>
          <p:nvPr>
            <p:ph type="body" idx="13"/>
          </p:nvPr>
        </p:nvSpPr>
        <p:spPr>
          <a:xfrm>
            <a:off x="363072" y="270663"/>
            <a:ext cx="9536854" cy="491032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160" b="1" dirty="0">
                <a:solidFill>
                  <a:srgbClr val="151B63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553372" y="6574973"/>
            <a:ext cx="638630" cy="283029"/>
          </a:xfrm>
        </p:spPr>
        <p:txBody>
          <a:bodyPr/>
          <a:lstStyle>
            <a:lvl1pPr algn="r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0A1CD384-E031-43D8-B7AE-A18ED5490055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5183718" y="981078"/>
            <a:ext cx="5232400" cy="3603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defTabSz="855980" eaLnBrk="1" hangingPunct="1">
              <a:defRPr/>
            </a:pPr>
            <a:endParaRPr lang="zh-CN" altLang="zh-CN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912284" y="4437064"/>
            <a:ext cx="9886949" cy="792162"/>
          </a:xfrm>
        </p:spPr>
        <p:txBody>
          <a:bodyPr/>
          <a:lstStyle>
            <a:lvl1pPr algn="ctr">
              <a:defRPr sz="2880" baseline="0">
                <a:solidFill>
                  <a:schemeClr val="tx1"/>
                </a:solidFill>
                <a:latin typeface="黑体" panose="02010609060101010101" pitchFamily="2" charset="-122"/>
              </a:defRPr>
            </a:lvl1pPr>
          </a:lstStyle>
          <a:p>
            <a:r>
              <a:rPr lang="zh-CN" altLang="en-US" dirty="0"/>
              <a:t>海康威视</a:t>
            </a:r>
            <a:r>
              <a:rPr lang="en-US" altLang="zh-CN" dirty="0"/>
              <a:t>-</a:t>
            </a:r>
            <a:r>
              <a:rPr lang="zh-CN" altLang="en-US" dirty="0"/>
              <a:t>致力于人人轻松享有安全的品质生活</a:t>
            </a:r>
            <a:endParaRPr lang="zh-CN" altLang="en-US" dirty="0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678519" y="5373688"/>
            <a:ext cx="8257116" cy="6477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1800">
                <a:solidFill>
                  <a:srgbClr val="FF0000"/>
                </a:solidFill>
                <a:ea typeface="黑体" panose="02010609060101010101" pitchFamily="2" charset="-122"/>
              </a:defRPr>
            </a:lvl1pPr>
          </a:lstStyle>
          <a:p>
            <a:r>
              <a:rPr lang="zh-CN" altLang="en-US"/>
              <a:t>提示：此为企业简介素材稿，实际使用时，务必根据受众进行修改！</a:t>
            </a:r>
            <a:endParaRPr lang="zh-CN" altLang="en-US"/>
          </a:p>
        </p:txBody>
      </p:sp>
      <p:pic>
        <p:nvPicPr>
          <p:cNvPr id="6" name="Picture 2" descr="C:\Users\fanliyuan\Desktop\PPT模板-20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070" y="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8" y="0"/>
            <a:ext cx="12187066" cy="6858000"/>
          </a:xfrm>
          <a:prstGeom prst="rect">
            <a:avLst/>
          </a:prstGeom>
        </p:spPr>
      </p:pic>
      <p:cxnSp>
        <p:nvCxnSpPr>
          <p:cNvPr id="5" name="直接连接符 4"/>
          <p:cNvCxnSpPr/>
          <p:nvPr userDrawn="1"/>
        </p:nvCxnSpPr>
        <p:spPr>
          <a:xfrm>
            <a:off x="1250002" y="3252594"/>
            <a:ext cx="36559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 userDrawn="1"/>
        </p:nvCxnSpPr>
        <p:spPr>
          <a:xfrm>
            <a:off x="2468" y="3386998"/>
            <a:ext cx="4688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 userDrawn="1"/>
        </p:nvCxnSpPr>
        <p:spPr>
          <a:xfrm>
            <a:off x="819894" y="3521403"/>
            <a:ext cx="36559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标题 4"/>
          <p:cNvSpPr>
            <a:spLocks noGrp="1"/>
          </p:cNvSpPr>
          <p:nvPr>
            <p:ph type="title" hasCustomPrompt="1"/>
          </p:nvPr>
        </p:nvSpPr>
        <p:spPr>
          <a:xfrm>
            <a:off x="2415755" y="3094104"/>
            <a:ext cx="1470559" cy="585788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defRPr sz="353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 smtClean="0"/>
              <a:t>a</a:t>
            </a:r>
            <a:endParaRPr lang="zh-CN" altLang="en-US" dirty="0"/>
          </a:p>
        </p:txBody>
      </p:sp>
      <p:cxnSp>
        <p:nvCxnSpPr>
          <p:cNvPr id="10" name="直接连接符 9"/>
          <p:cNvCxnSpPr/>
          <p:nvPr userDrawn="1"/>
        </p:nvCxnSpPr>
        <p:spPr>
          <a:xfrm>
            <a:off x="11169372" y="3225713"/>
            <a:ext cx="10201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 userDrawn="1"/>
        </p:nvCxnSpPr>
        <p:spPr>
          <a:xfrm>
            <a:off x="9921838" y="3360117"/>
            <a:ext cx="227016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 userDrawn="1"/>
        </p:nvCxnSpPr>
        <p:spPr>
          <a:xfrm>
            <a:off x="10739264" y="3494522"/>
            <a:ext cx="145026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副标题 2"/>
          <p:cNvSpPr>
            <a:spLocks noGrp="1"/>
          </p:cNvSpPr>
          <p:nvPr>
            <p:ph type="subTitle" idx="1"/>
          </p:nvPr>
        </p:nvSpPr>
        <p:spPr>
          <a:xfrm>
            <a:off x="5052067" y="3094104"/>
            <a:ext cx="4869771" cy="585788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lang="zh-CN" altLang="en-US" sz="353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 algn="ctr">
              <a:spcBef>
                <a:spcPct val="0"/>
              </a:spcBef>
              <a:buNone/>
            </a:pPr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27541" y="1125539"/>
            <a:ext cx="10745058" cy="5039766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176001" y="6651441"/>
            <a:ext cx="1068916" cy="14446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6C86C-99A5-43C3-8359-C1D1FC3763DC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6"/>
          </a:xfrm>
        </p:spPr>
        <p:txBody>
          <a:bodyPr anchor="t"/>
          <a:lstStyle>
            <a:lvl1pPr algn="l">
              <a:defRPr sz="4800" b="1" cap="all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4"/>
            <a:ext cx="10363200" cy="1500187"/>
          </a:xfrm>
        </p:spPr>
        <p:txBody>
          <a:bodyPr anchor="b"/>
          <a:lstStyle>
            <a:lvl1pPr marL="0" indent="0">
              <a:buNone/>
              <a:defRPr sz="2400"/>
            </a:lvl1pPr>
            <a:lvl2pPr marL="548640" indent="0">
              <a:buNone/>
              <a:defRPr sz="2160"/>
            </a:lvl2pPr>
            <a:lvl3pPr marL="1097280" indent="0">
              <a:buNone/>
              <a:defRPr sz="1920"/>
            </a:lvl3pPr>
            <a:lvl4pPr marL="1645920" indent="0">
              <a:buNone/>
              <a:defRPr sz="1680"/>
            </a:lvl4pPr>
            <a:lvl5pPr marL="2194560" indent="0">
              <a:buNone/>
              <a:defRPr sz="1680"/>
            </a:lvl5pPr>
            <a:lvl6pPr marL="2743200" indent="0">
              <a:buNone/>
              <a:defRPr sz="1680"/>
            </a:lvl6pPr>
            <a:lvl7pPr marL="3291205" indent="0">
              <a:buNone/>
              <a:defRPr sz="1680"/>
            </a:lvl7pPr>
            <a:lvl8pPr marL="3840480" indent="0">
              <a:buNone/>
              <a:defRPr sz="1680"/>
            </a:lvl8pPr>
            <a:lvl9pPr marL="4389120" indent="0">
              <a:buNone/>
              <a:defRPr sz="168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3F2FBB-948C-49FA-8FBE-55994BDE7AA1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35517" y="1125537"/>
            <a:ext cx="5509683" cy="5327650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48400" y="1125537"/>
            <a:ext cx="5511800" cy="5327650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5C459-9C63-4D5A-930C-5784C094C8AB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3408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124745"/>
            <a:ext cx="5386918" cy="639762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205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1764508"/>
            <a:ext cx="5386918" cy="4760838"/>
          </a:xfrm>
        </p:spPr>
        <p:txBody>
          <a:bodyPr/>
          <a:lstStyle>
            <a:lvl1pPr>
              <a:defRPr sz="2880"/>
            </a:lvl1pPr>
            <a:lvl2pPr>
              <a:defRPr sz="240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124745"/>
            <a:ext cx="5389034" cy="639762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205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1764508"/>
            <a:ext cx="5389034" cy="4760838"/>
          </a:xfrm>
        </p:spPr>
        <p:txBody>
          <a:bodyPr/>
          <a:lstStyle>
            <a:lvl1pPr>
              <a:defRPr sz="2880"/>
            </a:lvl1pPr>
            <a:lvl2pPr>
              <a:defRPr sz="240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CAB05-73B9-45D3-B729-1A2BE445CC8D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E6676-EC46-4BCE-A79C-5AC68D72B206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6268DD-5206-48F9-BD72-3F4E785B22AD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052"/>
            <a:ext cx="4011084" cy="1162050"/>
          </a:xfrm>
        </p:spPr>
        <p:txBody>
          <a:bodyPr anchor="b"/>
          <a:lstStyle>
            <a:lvl1pPr algn="l"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205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045F5-8509-4B4C-8FC0-71B495B77D8E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205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205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559F6-7921-462A-BFE8-FCE64E62473A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F2551-06DA-4B93-A83F-94303E179217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53502" y="333377"/>
            <a:ext cx="2806700" cy="6119813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27053" y="333377"/>
            <a:ext cx="8223249" cy="6119813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50BE1-F4CA-4DB9-9015-8CC1705B0989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全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8" y="0"/>
            <a:ext cx="12187066" cy="6858000"/>
          </a:xfrm>
          <a:prstGeom prst="rect">
            <a:avLst/>
          </a:prstGeom>
        </p:spPr>
      </p:pic>
      <p:pic>
        <p:nvPicPr>
          <p:cNvPr id="3" name="图片 4" descr="图片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35179" y="2812493"/>
            <a:ext cx="4346284" cy="1333819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527052" y="333377"/>
            <a:ext cx="11233149" cy="611981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EF41F-F96A-4064-8C09-5C24C74B6825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7052" y="333376"/>
            <a:ext cx="9120716" cy="5032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535517" y="1125537"/>
            <a:ext cx="11224683" cy="5327650"/>
          </a:xfrm>
        </p:spPr>
        <p:txBody>
          <a:bodyPr/>
          <a:lstStyle/>
          <a:p>
            <a:pPr lvl="0"/>
            <a:endParaRPr lang="zh-CN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205F2-C564-4A4A-A9D3-3EB8602E190E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63071" y="1017168"/>
            <a:ext cx="10515600" cy="3454026"/>
          </a:xfrm>
        </p:spPr>
        <p:txBody>
          <a:bodyPr>
            <a:normAutofit/>
          </a:bodyPr>
          <a:lstStyle>
            <a:lvl1pPr marL="0" indent="0">
              <a:buNone/>
              <a:defRPr sz="144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205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2" name="文本占位符 2"/>
          <p:cNvSpPr>
            <a:spLocks noGrp="1"/>
          </p:cNvSpPr>
          <p:nvPr>
            <p:ph type="body" idx="13"/>
          </p:nvPr>
        </p:nvSpPr>
        <p:spPr>
          <a:xfrm>
            <a:off x="363072" y="270663"/>
            <a:ext cx="9536854" cy="491032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160" b="1" dirty="0">
                <a:solidFill>
                  <a:srgbClr val="151B63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553372" y="6574973"/>
            <a:ext cx="638630" cy="283029"/>
          </a:xfrm>
        </p:spPr>
        <p:txBody>
          <a:bodyPr/>
          <a:lstStyle>
            <a:lvl1pPr algn="r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0A1CD384-E031-43D8-B7AE-A18ED5490055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5183718" y="981078"/>
            <a:ext cx="5232400" cy="3603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defTabSz="855980" eaLnBrk="1" hangingPunct="1">
              <a:defRPr/>
            </a:pPr>
            <a:endParaRPr lang="zh-CN" altLang="zh-CN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912284" y="4437064"/>
            <a:ext cx="9886949" cy="792162"/>
          </a:xfrm>
        </p:spPr>
        <p:txBody>
          <a:bodyPr/>
          <a:lstStyle>
            <a:lvl1pPr algn="ctr">
              <a:defRPr sz="2880" baseline="0">
                <a:solidFill>
                  <a:schemeClr val="tx1"/>
                </a:solidFill>
                <a:latin typeface="黑体" panose="02010609060101010101" pitchFamily="2" charset="-122"/>
              </a:defRPr>
            </a:lvl1pPr>
          </a:lstStyle>
          <a:p>
            <a:r>
              <a:rPr lang="zh-CN" altLang="en-US" dirty="0"/>
              <a:t>海康威视</a:t>
            </a:r>
            <a:r>
              <a:rPr lang="en-US" altLang="zh-CN" dirty="0"/>
              <a:t>-</a:t>
            </a:r>
            <a:r>
              <a:rPr lang="zh-CN" altLang="en-US" dirty="0"/>
              <a:t>致力于人人轻松享有安全的品质生活</a:t>
            </a:r>
            <a:endParaRPr lang="zh-CN" altLang="en-US" dirty="0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678519" y="5373688"/>
            <a:ext cx="8257116" cy="6477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1800">
                <a:solidFill>
                  <a:srgbClr val="FF0000"/>
                </a:solidFill>
                <a:ea typeface="黑体" panose="02010609060101010101" pitchFamily="2" charset="-122"/>
              </a:defRPr>
            </a:lvl1pPr>
          </a:lstStyle>
          <a:p>
            <a:r>
              <a:rPr lang="zh-CN" altLang="en-US"/>
              <a:t>提示：此为企业简介素材稿，实际使用时，务必根据受众进行修改！</a:t>
            </a:r>
            <a:endParaRPr lang="zh-CN" altLang="en-US"/>
          </a:p>
        </p:txBody>
      </p:sp>
      <p:pic>
        <p:nvPicPr>
          <p:cNvPr id="6" name="Picture 2" descr="C:\Users\fanliyuan\Desktop\PPT模板-20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070" y="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27541" y="1125539"/>
            <a:ext cx="10745058" cy="5039766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176001" y="6651441"/>
            <a:ext cx="1068916" cy="14446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6C86C-99A5-43C3-8359-C1D1FC3763DC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6"/>
          </a:xfrm>
        </p:spPr>
        <p:txBody>
          <a:bodyPr anchor="t"/>
          <a:lstStyle>
            <a:lvl1pPr algn="l">
              <a:defRPr sz="4800" b="1" cap="all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4"/>
            <a:ext cx="10363200" cy="1500187"/>
          </a:xfrm>
        </p:spPr>
        <p:txBody>
          <a:bodyPr anchor="b"/>
          <a:lstStyle>
            <a:lvl1pPr marL="0" indent="0">
              <a:buNone/>
              <a:defRPr sz="2400"/>
            </a:lvl1pPr>
            <a:lvl2pPr marL="548640" indent="0">
              <a:buNone/>
              <a:defRPr sz="2160"/>
            </a:lvl2pPr>
            <a:lvl3pPr marL="1097280" indent="0">
              <a:buNone/>
              <a:defRPr sz="1920"/>
            </a:lvl3pPr>
            <a:lvl4pPr marL="1645920" indent="0">
              <a:buNone/>
              <a:defRPr sz="1680"/>
            </a:lvl4pPr>
            <a:lvl5pPr marL="2194560" indent="0">
              <a:buNone/>
              <a:defRPr sz="1680"/>
            </a:lvl5pPr>
            <a:lvl6pPr marL="2743200" indent="0">
              <a:buNone/>
              <a:defRPr sz="1680"/>
            </a:lvl6pPr>
            <a:lvl7pPr marL="3291205" indent="0">
              <a:buNone/>
              <a:defRPr sz="1680"/>
            </a:lvl7pPr>
            <a:lvl8pPr marL="3840480" indent="0">
              <a:buNone/>
              <a:defRPr sz="1680"/>
            </a:lvl8pPr>
            <a:lvl9pPr marL="4389120" indent="0">
              <a:buNone/>
              <a:defRPr sz="168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3F2FBB-948C-49FA-8FBE-55994BDE7AA1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35517" y="1125537"/>
            <a:ext cx="5509683" cy="5327650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48400" y="1125537"/>
            <a:ext cx="5511800" cy="5327650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5C459-9C63-4D5A-930C-5784C094C8AB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3408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124745"/>
            <a:ext cx="5386918" cy="639762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205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1764508"/>
            <a:ext cx="5386918" cy="4760838"/>
          </a:xfrm>
        </p:spPr>
        <p:txBody>
          <a:bodyPr/>
          <a:lstStyle>
            <a:lvl1pPr>
              <a:defRPr sz="2880"/>
            </a:lvl1pPr>
            <a:lvl2pPr>
              <a:defRPr sz="240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124745"/>
            <a:ext cx="5389034" cy="639762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205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1764508"/>
            <a:ext cx="5389034" cy="4760838"/>
          </a:xfrm>
        </p:spPr>
        <p:txBody>
          <a:bodyPr/>
          <a:lstStyle>
            <a:lvl1pPr>
              <a:defRPr sz="2880"/>
            </a:lvl1pPr>
            <a:lvl2pPr>
              <a:defRPr sz="240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CAB05-73B9-45D3-B729-1A2BE445CC8D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E6676-EC46-4BCE-A79C-5AC68D72B206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6268DD-5206-48F9-BD72-3F4E785B22AD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全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8" y="0"/>
            <a:ext cx="12187066" cy="6858000"/>
          </a:xfrm>
          <a:prstGeom prst="rect">
            <a:avLst/>
          </a:prstGeom>
        </p:spPr>
      </p:pic>
      <p:grpSp>
        <p:nvGrpSpPr>
          <p:cNvPr id="5" name="成组"/>
          <p:cNvGrpSpPr/>
          <p:nvPr userDrawn="1"/>
        </p:nvGrpSpPr>
        <p:grpSpPr>
          <a:xfrm>
            <a:off x="-2856816" y="2080481"/>
            <a:ext cx="18523334" cy="2514206"/>
            <a:chOff x="0" y="0"/>
            <a:chExt cx="60534668" cy="8216480"/>
          </a:xfrm>
        </p:grpSpPr>
        <p:sp>
          <p:nvSpPr>
            <p:cNvPr id="6" name="线条"/>
            <p:cNvSpPr/>
            <p:nvPr/>
          </p:nvSpPr>
          <p:spPr>
            <a:xfrm>
              <a:off x="38661840" y="1080737"/>
              <a:ext cx="11725204" cy="29377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51" extrusionOk="0">
                  <a:moveTo>
                    <a:pt x="0" y="21435"/>
                  </a:moveTo>
                  <a:cubicBezTo>
                    <a:pt x="2998" y="21600"/>
                    <a:pt x="5992" y="20534"/>
                    <a:pt x="8934" y="18253"/>
                  </a:cubicBezTo>
                  <a:cubicBezTo>
                    <a:pt x="13370" y="14814"/>
                    <a:pt x="17643" y="8656"/>
                    <a:pt x="21600" y="0"/>
                  </a:cubicBezTo>
                </a:path>
              </a:pathLst>
            </a:custGeom>
            <a:noFill/>
            <a:ln w="12700" cap="flat">
              <a:solidFill>
                <a:schemeClr val="accent4">
                  <a:hueOff val="-461056"/>
                  <a:satOff val="4338"/>
                  <a:lumOff val="-10213"/>
                  <a:alpha val="49994"/>
                </a:scheme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7" name="线条"/>
            <p:cNvSpPr/>
            <p:nvPr/>
          </p:nvSpPr>
          <p:spPr>
            <a:xfrm>
              <a:off x="37982833" y="4305189"/>
              <a:ext cx="22415178" cy="25499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750" extrusionOk="0">
                  <a:moveTo>
                    <a:pt x="0" y="971"/>
                  </a:moveTo>
                  <a:cubicBezTo>
                    <a:pt x="1960" y="-757"/>
                    <a:pt x="3941" y="-176"/>
                    <a:pt x="5880" y="2696"/>
                  </a:cubicBezTo>
                  <a:cubicBezTo>
                    <a:pt x="8941" y="7229"/>
                    <a:pt x="11856" y="17406"/>
                    <a:pt x="14963" y="19393"/>
                  </a:cubicBezTo>
                  <a:cubicBezTo>
                    <a:pt x="17230" y="20843"/>
                    <a:pt x="19507" y="17864"/>
                    <a:pt x="21600" y="10709"/>
                  </a:cubicBezTo>
                </a:path>
              </a:pathLst>
            </a:custGeom>
            <a:noFill/>
            <a:ln w="25400" cap="flat">
              <a:solidFill>
                <a:srgbClr val="54B8E7">
                  <a:alpha val="49994"/>
                </a:srgb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8" name="线条"/>
            <p:cNvSpPr/>
            <p:nvPr/>
          </p:nvSpPr>
          <p:spPr>
            <a:xfrm>
              <a:off x="42438527" y="0"/>
              <a:ext cx="7035935" cy="35074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5508" y="20189"/>
                    <a:pt x="10785" y="16288"/>
                    <a:pt x="15433" y="10191"/>
                  </a:cubicBezTo>
                  <a:cubicBezTo>
                    <a:pt x="17668" y="7257"/>
                    <a:pt x="19737" y="3840"/>
                    <a:pt x="21600" y="0"/>
                  </a:cubicBezTo>
                </a:path>
              </a:pathLst>
            </a:custGeom>
            <a:noFill/>
            <a:ln w="12700" cap="flat">
              <a:solidFill>
                <a:schemeClr val="accent4">
                  <a:hueOff val="-461056"/>
                  <a:satOff val="4338"/>
                  <a:lumOff val="-10213"/>
                  <a:alpha val="49994"/>
                </a:scheme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9" name="线条"/>
            <p:cNvSpPr/>
            <p:nvPr/>
          </p:nvSpPr>
          <p:spPr>
            <a:xfrm>
              <a:off x="39645900" y="2561187"/>
              <a:ext cx="17724810" cy="5276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25" h="21180" extrusionOk="0">
                  <a:moveTo>
                    <a:pt x="0" y="11705"/>
                  </a:moveTo>
                  <a:cubicBezTo>
                    <a:pt x="1904" y="9389"/>
                    <a:pt x="3999" y="9494"/>
                    <a:pt x="5881" y="11999"/>
                  </a:cubicBezTo>
                  <a:cubicBezTo>
                    <a:pt x="7118" y="13646"/>
                    <a:pt x="8210" y="16280"/>
                    <a:pt x="9426" y="18084"/>
                  </a:cubicBezTo>
                  <a:cubicBezTo>
                    <a:pt x="11319" y="20893"/>
                    <a:pt x="13417" y="21600"/>
                    <a:pt x="15480" y="20964"/>
                  </a:cubicBezTo>
                  <a:cubicBezTo>
                    <a:pt x="16300" y="20711"/>
                    <a:pt x="17116" y="20244"/>
                    <a:pt x="17876" y="19188"/>
                  </a:cubicBezTo>
                  <a:cubicBezTo>
                    <a:pt x="20176" y="15991"/>
                    <a:pt x="21600" y="8256"/>
                    <a:pt x="21408" y="0"/>
                  </a:cubicBezTo>
                </a:path>
              </a:pathLst>
            </a:custGeom>
            <a:noFill/>
            <a:ln w="12700" cap="flat">
              <a:solidFill>
                <a:srgbClr val="54B8E7">
                  <a:alpha val="49994"/>
                </a:srgb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10" name="线条"/>
            <p:cNvSpPr/>
            <p:nvPr/>
          </p:nvSpPr>
          <p:spPr>
            <a:xfrm>
              <a:off x="35746734" y="5627744"/>
              <a:ext cx="24787934" cy="25887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176" extrusionOk="0">
                  <a:moveTo>
                    <a:pt x="0" y="6502"/>
                  </a:moveTo>
                  <a:cubicBezTo>
                    <a:pt x="1410" y="6369"/>
                    <a:pt x="2817" y="7909"/>
                    <a:pt x="4186" y="11086"/>
                  </a:cubicBezTo>
                  <a:cubicBezTo>
                    <a:pt x="5159" y="13342"/>
                    <a:pt x="6113" y="16424"/>
                    <a:pt x="7109" y="17546"/>
                  </a:cubicBezTo>
                  <a:cubicBezTo>
                    <a:pt x="8206" y="18782"/>
                    <a:pt x="9315" y="17607"/>
                    <a:pt x="10375" y="14693"/>
                  </a:cubicBezTo>
                  <a:cubicBezTo>
                    <a:pt x="11878" y="10562"/>
                    <a:pt x="13266" y="2991"/>
                    <a:pt x="14816" y="736"/>
                  </a:cubicBezTo>
                  <a:cubicBezTo>
                    <a:pt x="15614" y="-424"/>
                    <a:pt x="16425" y="-124"/>
                    <a:pt x="17223" y="1016"/>
                  </a:cubicBezTo>
                  <a:cubicBezTo>
                    <a:pt x="18297" y="2549"/>
                    <a:pt x="19345" y="5602"/>
                    <a:pt x="20270" y="10949"/>
                  </a:cubicBezTo>
                  <a:cubicBezTo>
                    <a:pt x="20760" y="13783"/>
                    <a:pt x="21208" y="17222"/>
                    <a:pt x="21600" y="21176"/>
                  </a:cubicBezTo>
                </a:path>
              </a:pathLst>
            </a:custGeom>
            <a:noFill/>
            <a:ln w="25400" cap="flat">
              <a:solidFill>
                <a:srgbClr val="54B8E7">
                  <a:alpha val="49994"/>
                </a:srgb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11" name="线条"/>
            <p:cNvSpPr/>
            <p:nvPr/>
          </p:nvSpPr>
          <p:spPr>
            <a:xfrm>
              <a:off x="0" y="4002852"/>
              <a:ext cx="20757020" cy="22796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29" extrusionOk="0">
                  <a:moveTo>
                    <a:pt x="21600" y="10428"/>
                  </a:moveTo>
                  <a:cubicBezTo>
                    <a:pt x="19098" y="16083"/>
                    <a:pt x="16531" y="19339"/>
                    <a:pt x="13945" y="20135"/>
                  </a:cubicBezTo>
                  <a:cubicBezTo>
                    <a:pt x="9185" y="21600"/>
                    <a:pt x="4441" y="14749"/>
                    <a:pt x="0" y="0"/>
                  </a:cubicBezTo>
                </a:path>
              </a:pathLst>
            </a:custGeom>
            <a:noFill/>
            <a:ln w="25400" cap="flat">
              <a:solidFill>
                <a:srgbClr val="54B8E7">
                  <a:alpha val="49994"/>
                </a:srgb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12" name="线条"/>
            <p:cNvSpPr/>
            <p:nvPr/>
          </p:nvSpPr>
          <p:spPr>
            <a:xfrm>
              <a:off x="2043228" y="2678436"/>
              <a:ext cx="18837229" cy="3541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393" extrusionOk="0">
                  <a:moveTo>
                    <a:pt x="21600" y="17669"/>
                  </a:moveTo>
                  <a:cubicBezTo>
                    <a:pt x="18738" y="20711"/>
                    <a:pt x="15753" y="19712"/>
                    <a:pt x="13008" y="14795"/>
                  </a:cubicBezTo>
                  <a:cubicBezTo>
                    <a:pt x="11001" y="11201"/>
                    <a:pt x="9172" y="5573"/>
                    <a:pt x="7123" y="2544"/>
                  </a:cubicBezTo>
                  <a:cubicBezTo>
                    <a:pt x="4802" y="-889"/>
                    <a:pt x="2316" y="-846"/>
                    <a:pt x="0" y="2666"/>
                  </a:cubicBezTo>
                </a:path>
              </a:pathLst>
            </a:custGeom>
            <a:noFill/>
            <a:ln w="12700" cap="flat">
              <a:solidFill>
                <a:schemeClr val="accent4">
                  <a:hueOff val="-461056"/>
                  <a:satOff val="4338"/>
                  <a:lumOff val="-10213"/>
                  <a:alpha val="49994"/>
                </a:scheme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</p:grpSp>
      <p:grpSp>
        <p:nvGrpSpPr>
          <p:cNvPr id="13" name="成组"/>
          <p:cNvGrpSpPr/>
          <p:nvPr userDrawn="1"/>
        </p:nvGrpSpPr>
        <p:grpSpPr>
          <a:xfrm>
            <a:off x="-819999" y="1011150"/>
            <a:ext cx="18523334" cy="2514206"/>
            <a:chOff x="0" y="0"/>
            <a:chExt cx="60534669" cy="8216480"/>
          </a:xfrm>
        </p:grpSpPr>
        <p:sp>
          <p:nvSpPr>
            <p:cNvPr id="14" name="线条"/>
            <p:cNvSpPr/>
            <p:nvPr/>
          </p:nvSpPr>
          <p:spPr>
            <a:xfrm>
              <a:off x="38661841" y="1080737"/>
              <a:ext cx="11725203" cy="29377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51" extrusionOk="0">
                  <a:moveTo>
                    <a:pt x="0" y="21435"/>
                  </a:moveTo>
                  <a:cubicBezTo>
                    <a:pt x="2998" y="21600"/>
                    <a:pt x="5992" y="20534"/>
                    <a:pt x="8934" y="18253"/>
                  </a:cubicBezTo>
                  <a:cubicBezTo>
                    <a:pt x="13370" y="14814"/>
                    <a:pt x="17643" y="8656"/>
                    <a:pt x="21600" y="0"/>
                  </a:cubicBezTo>
                </a:path>
              </a:pathLst>
            </a:custGeom>
            <a:noFill/>
            <a:ln w="12700" cap="flat">
              <a:solidFill>
                <a:schemeClr val="accent4">
                  <a:hueOff val="-461056"/>
                  <a:satOff val="4338"/>
                  <a:lumOff val="-10213"/>
                  <a:alpha val="49994"/>
                </a:scheme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15" name="线条"/>
            <p:cNvSpPr/>
            <p:nvPr/>
          </p:nvSpPr>
          <p:spPr>
            <a:xfrm>
              <a:off x="37982831" y="4305189"/>
              <a:ext cx="22415179" cy="25499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750" extrusionOk="0">
                  <a:moveTo>
                    <a:pt x="0" y="971"/>
                  </a:moveTo>
                  <a:cubicBezTo>
                    <a:pt x="1960" y="-757"/>
                    <a:pt x="3941" y="-176"/>
                    <a:pt x="5880" y="2696"/>
                  </a:cubicBezTo>
                  <a:cubicBezTo>
                    <a:pt x="8941" y="7229"/>
                    <a:pt x="11856" y="17406"/>
                    <a:pt x="14963" y="19393"/>
                  </a:cubicBezTo>
                  <a:cubicBezTo>
                    <a:pt x="17230" y="20843"/>
                    <a:pt x="19507" y="17864"/>
                    <a:pt x="21600" y="10709"/>
                  </a:cubicBezTo>
                </a:path>
              </a:pathLst>
            </a:custGeom>
            <a:noFill/>
            <a:ln w="25400" cap="flat">
              <a:solidFill>
                <a:srgbClr val="54B8E7">
                  <a:alpha val="49994"/>
                </a:srgb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16" name="线条"/>
            <p:cNvSpPr/>
            <p:nvPr/>
          </p:nvSpPr>
          <p:spPr>
            <a:xfrm>
              <a:off x="42438525" y="0"/>
              <a:ext cx="7035936" cy="35074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5508" y="20189"/>
                    <a:pt x="10785" y="16288"/>
                    <a:pt x="15433" y="10191"/>
                  </a:cubicBezTo>
                  <a:cubicBezTo>
                    <a:pt x="17668" y="7257"/>
                    <a:pt x="19737" y="3840"/>
                    <a:pt x="21600" y="0"/>
                  </a:cubicBezTo>
                </a:path>
              </a:pathLst>
            </a:custGeom>
            <a:noFill/>
            <a:ln w="12700" cap="flat">
              <a:solidFill>
                <a:schemeClr val="accent4">
                  <a:hueOff val="-461056"/>
                  <a:satOff val="4338"/>
                  <a:lumOff val="-10213"/>
                  <a:alpha val="49994"/>
                </a:scheme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17" name="线条"/>
            <p:cNvSpPr/>
            <p:nvPr/>
          </p:nvSpPr>
          <p:spPr>
            <a:xfrm>
              <a:off x="39645899" y="2561187"/>
              <a:ext cx="17724810" cy="5276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25" h="21180" extrusionOk="0">
                  <a:moveTo>
                    <a:pt x="0" y="11705"/>
                  </a:moveTo>
                  <a:cubicBezTo>
                    <a:pt x="1904" y="9389"/>
                    <a:pt x="3999" y="9494"/>
                    <a:pt x="5881" y="11999"/>
                  </a:cubicBezTo>
                  <a:cubicBezTo>
                    <a:pt x="7118" y="13646"/>
                    <a:pt x="8210" y="16280"/>
                    <a:pt x="9426" y="18084"/>
                  </a:cubicBezTo>
                  <a:cubicBezTo>
                    <a:pt x="11319" y="20893"/>
                    <a:pt x="13417" y="21600"/>
                    <a:pt x="15480" y="20964"/>
                  </a:cubicBezTo>
                  <a:cubicBezTo>
                    <a:pt x="16300" y="20711"/>
                    <a:pt x="17116" y="20244"/>
                    <a:pt x="17876" y="19188"/>
                  </a:cubicBezTo>
                  <a:cubicBezTo>
                    <a:pt x="20176" y="15991"/>
                    <a:pt x="21600" y="8256"/>
                    <a:pt x="21408" y="0"/>
                  </a:cubicBezTo>
                </a:path>
              </a:pathLst>
            </a:custGeom>
            <a:noFill/>
            <a:ln w="12700" cap="flat">
              <a:solidFill>
                <a:srgbClr val="54B8E7">
                  <a:alpha val="49994"/>
                </a:srgb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18" name="线条"/>
            <p:cNvSpPr/>
            <p:nvPr/>
          </p:nvSpPr>
          <p:spPr>
            <a:xfrm>
              <a:off x="35746735" y="5627744"/>
              <a:ext cx="24787935" cy="25887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176" extrusionOk="0">
                  <a:moveTo>
                    <a:pt x="0" y="6502"/>
                  </a:moveTo>
                  <a:cubicBezTo>
                    <a:pt x="1410" y="6369"/>
                    <a:pt x="2817" y="7909"/>
                    <a:pt x="4186" y="11086"/>
                  </a:cubicBezTo>
                  <a:cubicBezTo>
                    <a:pt x="5159" y="13342"/>
                    <a:pt x="6113" y="16424"/>
                    <a:pt x="7109" y="17546"/>
                  </a:cubicBezTo>
                  <a:cubicBezTo>
                    <a:pt x="8206" y="18782"/>
                    <a:pt x="9315" y="17607"/>
                    <a:pt x="10375" y="14693"/>
                  </a:cubicBezTo>
                  <a:cubicBezTo>
                    <a:pt x="11878" y="10562"/>
                    <a:pt x="13266" y="2991"/>
                    <a:pt x="14816" y="736"/>
                  </a:cubicBezTo>
                  <a:cubicBezTo>
                    <a:pt x="15614" y="-424"/>
                    <a:pt x="16425" y="-124"/>
                    <a:pt x="17223" y="1016"/>
                  </a:cubicBezTo>
                  <a:cubicBezTo>
                    <a:pt x="18297" y="2549"/>
                    <a:pt x="19345" y="5602"/>
                    <a:pt x="20270" y="10949"/>
                  </a:cubicBezTo>
                  <a:cubicBezTo>
                    <a:pt x="20760" y="13783"/>
                    <a:pt x="21208" y="17222"/>
                    <a:pt x="21600" y="21176"/>
                  </a:cubicBezTo>
                </a:path>
              </a:pathLst>
            </a:custGeom>
            <a:noFill/>
            <a:ln w="25400" cap="flat">
              <a:solidFill>
                <a:srgbClr val="54B8E7">
                  <a:alpha val="49994"/>
                </a:srgb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19" name="线条"/>
            <p:cNvSpPr/>
            <p:nvPr/>
          </p:nvSpPr>
          <p:spPr>
            <a:xfrm>
              <a:off x="0" y="4002852"/>
              <a:ext cx="20757020" cy="22796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29" extrusionOk="0">
                  <a:moveTo>
                    <a:pt x="21600" y="10428"/>
                  </a:moveTo>
                  <a:cubicBezTo>
                    <a:pt x="19098" y="16083"/>
                    <a:pt x="16531" y="19339"/>
                    <a:pt x="13945" y="20135"/>
                  </a:cubicBezTo>
                  <a:cubicBezTo>
                    <a:pt x="9185" y="21600"/>
                    <a:pt x="4441" y="14749"/>
                    <a:pt x="0" y="0"/>
                  </a:cubicBezTo>
                </a:path>
              </a:pathLst>
            </a:custGeom>
            <a:noFill/>
            <a:ln w="25400" cap="flat">
              <a:solidFill>
                <a:srgbClr val="54B8E7">
                  <a:alpha val="49994"/>
                </a:srgb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20" name="线条"/>
            <p:cNvSpPr/>
            <p:nvPr/>
          </p:nvSpPr>
          <p:spPr>
            <a:xfrm>
              <a:off x="2043228" y="2678436"/>
              <a:ext cx="18837228" cy="3541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393" extrusionOk="0">
                  <a:moveTo>
                    <a:pt x="21600" y="17669"/>
                  </a:moveTo>
                  <a:cubicBezTo>
                    <a:pt x="18738" y="20711"/>
                    <a:pt x="15753" y="19712"/>
                    <a:pt x="13008" y="14795"/>
                  </a:cubicBezTo>
                  <a:cubicBezTo>
                    <a:pt x="11001" y="11201"/>
                    <a:pt x="9172" y="5573"/>
                    <a:pt x="7123" y="2544"/>
                  </a:cubicBezTo>
                  <a:cubicBezTo>
                    <a:pt x="4802" y="-889"/>
                    <a:pt x="2316" y="-846"/>
                    <a:pt x="0" y="2666"/>
                  </a:cubicBezTo>
                </a:path>
              </a:pathLst>
            </a:custGeom>
            <a:noFill/>
            <a:ln w="12700" cap="flat">
              <a:solidFill>
                <a:schemeClr val="accent4">
                  <a:hueOff val="-461056"/>
                  <a:satOff val="4338"/>
                  <a:lumOff val="-10213"/>
                  <a:alpha val="49994"/>
                </a:scheme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</p:grpSp>
      <p:pic>
        <p:nvPicPr>
          <p:cNvPr id="3" name="图片 4" descr="图片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14341" y="2718055"/>
            <a:ext cx="4633121" cy="1421890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052"/>
            <a:ext cx="4011084" cy="1162050"/>
          </a:xfrm>
        </p:spPr>
        <p:txBody>
          <a:bodyPr anchor="b"/>
          <a:lstStyle>
            <a:lvl1pPr algn="l"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205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045F5-8509-4B4C-8FC0-71B495B77D8E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205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205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559F6-7921-462A-BFE8-FCE64E62473A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F2551-06DA-4B93-A83F-94303E179217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53502" y="333377"/>
            <a:ext cx="2806700" cy="6119813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27053" y="333377"/>
            <a:ext cx="8223249" cy="6119813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50BE1-F4CA-4DB9-9015-8CC1705B0989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527052" y="333377"/>
            <a:ext cx="11233149" cy="611981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EF41F-F96A-4064-8C09-5C24C74B6825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7052" y="333376"/>
            <a:ext cx="9120716" cy="5032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535517" y="1125537"/>
            <a:ext cx="11224683" cy="5327650"/>
          </a:xfrm>
        </p:spPr>
        <p:txBody>
          <a:bodyPr/>
          <a:lstStyle/>
          <a:p>
            <a:pPr lvl="0"/>
            <a:endParaRPr lang="zh-CN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205F2-C564-4A4A-A9D3-3EB8602E190E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63071" y="1017168"/>
            <a:ext cx="10515600" cy="3454026"/>
          </a:xfrm>
        </p:spPr>
        <p:txBody>
          <a:bodyPr>
            <a:normAutofit/>
          </a:bodyPr>
          <a:lstStyle>
            <a:lvl1pPr marL="0" indent="0">
              <a:buNone/>
              <a:defRPr sz="144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205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2" name="文本占位符 2"/>
          <p:cNvSpPr>
            <a:spLocks noGrp="1"/>
          </p:cNvSpPr>
          <p:nvPr>
            <p:ph type="body" idx="13"/>
          </p:nvPr>
        </p:nvSpPr>
        <p:spPr>
          <a:xfrm>
            <a:off x="363072" y="270663"/>
            <a:ext cx="9536854" cy="491032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160" b="1" dirty="0">
                <a:solidFill>
                  <a:srgbClr val="151B63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553372" y="6574973"/>
            <a:ext cx="638630" cy="283029"/>
          </a:xfrm>
        </p:spPr>
        <p:txBody>
          <a:bodyPr/>
          <a:lstStyle>
            <a:lvl1pPr algn="r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0A1CD384-E031-43D8-B7AE-A18ED5490055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5183718" y="981078"/>
            <a:ext cx="5232400" cy="3603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defTabSz="855980" eaLnBrk="1" hangingPunct="1">
              <a:defRPr/>
            </a:pPr>
            <a:endParaRPr lang="zh-CN" altLang="zh-CN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912284" y="4437064"/>
            <a:ext cx="9886949" cy="792162"/>
          </a:xfrm>
        </p:spPr>
        <p:txBody>
          <a:bodyPr/>
          <a:lstStyle>
            <a:lvl1pPr algn="ctr">
              <a:defRPr sz="2880" baseline="0">
                <a:solidFill>
                  <a:schemeClr val="tx1"/>
                </a:solidFill>
                <a:latin typeface="黑体" panose="02010609060101010101" pitchFamily="2" charset="-122"/>
              </a:defRPr>
            </a:lvl1pPr>
          </a:lstStyle>
          <a:p>
            <a:r>
              <a:rPr lang="zh-CN" altLang="en-US" dirty="0"/>
              <a:t>海康威视</a:t>
            </a:r>
            <a:r>
              <a:rPr lang="en-US" altLang="zh-CN" dirty="0"/>
              <a:t>-</a:t>
            </a:r>
            <a:r>
              <a:rPr lang="zh-CN" altLang="en-US" dirty="0"/>
              <a:t>致力于人人轻松享有安全的品质生活</a:t>
            </a:r>
            <a:endParaRPr lang="zh-CN" altLang="en-US" dirty="0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678519" y="5373688"/>
            <a:ext cx="8257116" cy="6477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1800">
                <a:solidFill>
                  <a:srgbClr val="FF0000"/>
                </a:solidFill>
                <a:ea typeface="黑体" panose="02010609060101010101" pitchFamily="2" charset="-122"/>
              </a:defRPr>
            </a:lvl1pPr>
          </a:lstStyle>
          <a:p>
            <a:r>
              <a:rPr lang="zh-CN" altLang="en-US"/>
              <a:t>提示：此为企业简介素材稿，实际使用时，务必根据受众进行修改！</a:t>
            </a:r>
            <a:endParaRPr lang="zh-CN" altLang="en-US"/>
          </a:p>
        </p:txBody>
      </p:sp>
      <p:pic>
        <p:nvPicPr>
          <p:cNvPr id="6" name="Picture 2" descr="C:\Users\fanliyuan\Desktop\PPT模板-20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070" y="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27541" y="1125539"/>
            <a:ext cx="10745058" cy="5039766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176001" y="6651441"/>
            <a:ext cx="1068916" cy="14446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6C86C-99A5-43C3-8359-C1D1FC3763DC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6"/>
          </a:xfrm>
        </p:spPr>
        <p:txBody>
          <a:bodyPr anchor="t"/>
          <a:lstStyle>
            <a:lvl1pPr algn="l">
              <a:defRPr sz="4800" b="1" cap="all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4"/>
            <a:ext cx="10363200" cy="1500187"/>
          </a:xfrm>
        </p:spPr>
        <p:txBody>
          <a:bodyPr anchor="b"/>
          <a:lstStyle>
            <a:lvl1pPr marL="0" indent="0">
              <a:buNone/>
              <a:defRPr sz="2400"/>
            </a:lvl1pPr>
            <a:lvl2pPr marL="548640" indent="0">
              <a:buNone/>
              <a:defRPr sz="2160"/>
            </a:lvl2pPr>
            <a:lvl3pPr marL="1097280" indent="0">
              <a:buNone/>
              <a:defRPr sz="1920"/>
            </a:lvl3pPr>
            <a:lvl4pPr marL="1645920" indent="0">
              <a:buNone/>
              <a:defRPr sz="1680"/>
            </a:lvl4pPr>
            <a:lvl5pPr marL="2194560" indent="0">
              <a:buNone/>
              <a:defRPr sz="1680"/>
            </a:lvl5pPr>
            <a:lvl6pPr marL="2743200" indent="0">
              <a:buNone/>
              <a:defRPr sz="1680"/>
            </a:lvl6pPr>
            <a:lvl7pPr marL="3291205" indent="0">
              <a:buNone/>
              <a:defRPr sz="1680"/>
            </a:lvl7pPr>
            <a:lvl8pPr marL="3840480" indent="0">
              <a:buNone/>
              <a:defRPr sz="1680"/>
            </a:lvl8pPr>
            <a:lvl9pPr marL="4389120" indent="0">
              <a:buNone/>
              <a:defRPr sz="168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3F2FBB-948C-49FA-8FBE-55994BDE7AA1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800000">
            <a:off x="7503519" y="-408600"/>
            <a:ext cx="6964739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35517" y="1125537"/>
            <a:ext cx="5509683" cy="5327650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48400" y="1125537"/>
            <a:ext cx="5511800" cy="5327650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5C459-9C63-4D5A-930C-5784C094C8AB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3408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124745"/>
            <a:ext cx="5386918" cy="639762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205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1764508"/>
            <a:ext cx="5386918" cy="4760838"/>
          </a:xfrm>
        </p:spPr>
        <p:txBody>
          <a:bodyPr/>
          <a:lstStyle>
            <a:lvl1pPr>
              <a:defRPr sz="2880"/>
            </a:lvl1pPr>
            <a:lvl2pPr>
              <a:defRPr sz="240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124745"/>
            <a:ext cx="5389034" cy="639762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205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1764508"/>
            <a:ext cx="5389034" cy="4760838"/>
          </a:xfrm>
        </p:spPr>
        <p:txBody>
          <a:bodyPr/>
          <a:lstStyle>
            <a:lvl1pPr>
              <a:defRPr sz="2880"/>
            </a:lvl1pPr>
            <a:lvl2pPr>
              <a:defRPr sz="240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CAB05-73B9-45D3-B729-1A2BE445CC8D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E6676-EC46-4BCE-A79C-5AC68D72B206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6268DD-5206-48F9-BD72-3F4E785B22AD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052"/>
            <a:ext cx="4011084" cy="1162050"/>
          </a:xfrm>
        </p:spPr>
        <p:txBody>
          <a:bodyPr anchor="b"/>
          <a:lstStyle>
            <a:lvl1pPr algn="l"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205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045F5-8509-4B4C-8FC0-71B495B77D8E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205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205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559F6-7921-462A-BFE8-FCE64E62473A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F2551-06DA-4B93-A83F-94303E179217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53502" y="333377"/>
            <a:ext cx="2806700" cy="6119813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27053" y="333377"/>
            <a:ext cx="8223249" cy="6119813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50BE1-F4CA-4DB9-9015-8CC1705B0989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527052" y="333377"/>
            <a:ext cx="11233149" cy="611981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EF41F-F96A-4064-8C09-5C24C74B6825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7052" y="333376"/>
            <a:ext cx="9120716" cy="5032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535517" y="1125537"/>
            <a:ext cx="11224683" cy="5327650"/>
          </a:xfrm>
        </p:spPr>
        <p:txBody>
          <a:bodyPr/>
          <a:lstStyle/>
          <a:p>
            <a:pPr lvl="0"/>
            <a:endParaRPr lang="zh-CN" alt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205F2-C564-4A4A-A9D3-3EB8602E190E}" type="slidenum">
              <a:rPr lang="en-US" altLang="zh-CN">
                <a:solidFill>
                  <a:prstClr val="black"/>
                </a:solidFill>
              </a:rPr>
            </a:fld>
            <a:endParaRPr lang="en-US" altLang="zh-CN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-1792880" y="2229092"/>
            <a:ext cx="6964739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6966" y="-1827091"/>
            <a:ext cx="6964739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63071" y="1017168"/>
            <a:ext cx="10515600" cy="3454026"/>
          </a:xfrm>
        </p:spPr>
        <p:txBody>
          <a:bodyPr>
            <a:normAutofit/>
          </a:bodyPr>
          <a:lstStyle>
            <a:lvl1pPr marL="0" indent="0">
              <a:buNone/>
              <a:defRPr sz="144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205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2" name="文本占位符 2"/>
          <p:cNvSpPr>
            <a:spLocks noGrp="1"/>
          </p:cNvSpPr>
          <p:nvPr>
            <p:ph type="body" idx="13"/>
          </p:nvPr>
        </p:nvSpPr>
        <p:spPr>
          <a:xfrm>
            <a:off x="363072" y="270663"/>
            <a:ext cx="9536854" cy="491032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2160" b="1" dirty="0">
                <a:solidFill>
                  <a:srgbClr val="151B63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553372" y="6574973"/>
            <a:ext cx="638630" cy="283029"/>
          </a:xfrm>
        </p:spPr>
        <p:txBody>
          <a:bodyPr/>
          <a:lstStyle>
            <a:lvl1pPr algn="r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0A1CD384-E031-43D8-B7AE-A18ED5490055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4"/>
          <p:cNvSpPr>
            <a:spLocks noGrp="1"/>
          </p:cNvSpPr>
          <p:nvPr>
            <p:ph type="title"/>
          </p:nvPr>
        </p:nvSpPr>
        <p:spPr>
          <a:xfrm>
            <a:off x="1016004" y="253993"/>
            <a:ext cx="9144033" cy="58578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282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" y="0"/>
            <a:ext cx="12187066" cy="6858000"/>
          </a:xfrm>
          <a:prstGeom prst="rect">
            <a:avLst/>
          </a:prstGeom>
        </p:spPr>
      </p:pic>
      <p:cxnSp>
        <p:nvCxnSpPr>
          <p:cNvPr id="5" name="直接连接符 4"/>
          <p:cNvCxnSpPr/>
          <p:nvPr userDrawn="1"/>
        </p:nvCxnSpPr>
        <p:spPr>
          <a:xfrm>
            <a:off x="1250002" y="3252594"/>
            <a:ext cx="36559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 userDrawn="1"/>
        </p:nvCxnSpPr>
        <p:spPr>
          <a:xfrm>
            <a:off x="2468" y="3386998"/>
            <a:ext cx="4688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 userDrawn="1"/>
        </p:nvCxnSpPr>
        <p:spPr>
          <a:xfrm>
            <a:off x="819894" y="3521403"/>
            <a:ext cx="36559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标题 4"/>
          <p:cNvSpPr>
            <a:spLocks noGrp="1"/>
          </p:cNvSpPr>
          <p:nvPr>
            <p:ph type="title" hasCustomPrompt="1"/>
          </p:nvPr>
        </p:nvSpPr>
        <p:spPr>
          <a:xfrm>
            <a:off x="2415755" y="3094104"/>
            <a:ext cx="1470559" cy="585788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defRPr sz="353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 smtClean="0"/>
              <a:t>a</a:t>
            </a:r>
            <a:endParaRPr lang="zh-CN" altLang="en-US" dirty="0"/>
          </a:p>
        </p:txBody>
      </p:sp>
      <p:cxnSp>
        <p:nvCxnSpPr>
          <p:cNvPr id="10" name="直接连接符 9"/>
          <p:cNvCxnSpPr/>
          <p:nvPr userDrawn="1"/>
        </p:nvCxnSpPr>
        <p:spPr>
          <a:xfrm>
            <a:off x="11169372" y="3225713"/>
            <a:ext cx="10201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 userDrawn="1"/>
        </p:nvCxnSpPr>
        <p:spPr>
          <a:xfrm>
            <a:off x="9921838" y="3360117"/>
            <a:ext cx="227016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 userDrawn="1"/>
        </p:nvCxnSpPr>
        <p:spPr>
          <a:xfrm>
            <a:off x="10739264" y="3494522"/>
            <a:ext cx="145026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副标题 2"/>
          <p:cNvSpPr>
            <a:spLocks noGrp="1"/>
          </p:cNvSpPr>
          <p:nvPr>
            <p:ph type="subTitle" idx="1"/>
          </p:nvPr>
        </p:nvSpPr>
        <p:spPr>
          <a:xfrm>
            <a:off x="5052067" y="3094104"/>
            <a:ext cx="4869771" cy="585788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lang="zh-CN" altLang="en-US" sz="353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 algn="ctr">
              <a:spcBef>
                <a:spcPct val="0"/>
              </a:spcBef>
              <a:buNone/>
            </a:pPr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全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" y="0"/>
            <a:ext cx="12187066" cy="6858000"/>
          </a:xfrm>
          <a:prstGeom prst="rect">
            <a:avLst/>
          </a:prstGeom>
        </p:spPr>
      </p:pic>
      <p:pic>
        <p:nvPicPr>
          <p:cNvPr id="3" name="图片 4" descr="图片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35179" y="2812493"/>
            <a:ext cx="4346284" cy="1333819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全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" y="0"/>
            <a:ext cx="12187066" cy="6858000"/>
          </a:xfrm>
          <a:prstGeom prst="rect">
            <a:avLst/>
          </a:prstGeom>
        </p:spPr>
      </p:pic>
      <p:grpSp>
        <p:nvGrpSpPr>
          <p:cNvPr id="5" name="成组"/>
          <p:cNvGrpSpPr/>
          <p:nvPr userDrawn="1"/>
        </p:nvGrpSpPr>
        <p:grpSpPr>
          <a:xfrm>
            <a:off x="-2856816" y="2080481"/>
            <a:ext cx="18523334" cy="2514206"/>
            <a:chOff x="0" y="0"/>
            <a:chExt cx="60534668" cy="8216480"/>
          </a:xfrm>
        </p:grpSpPr>
        <p:sp>
          <p:nvSpPr>
            <p:cNvPr id="6" name="线条"/>
            <p:cNvSpPr/>
            <p:nvPr/>
          </p:nvSpPr>
          <p:spPr>
            <a:xfrm>
              <a:off x="38661840" y="1080737"/>
              <a:ext cx="11725204" cy="29377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51" extrusionOk="0">
                  <a:moveTo>
                    <a:pt x="0" y="21435"/>
                  </a:moveTo>
                  <a:cubicBezTo>
                    <a:pt x="2998" y="21600"/>
                    <a:pt x="5992" y="20534"/>
                    <a:pt x="8934" y="18253"/>
                  </a:cubicBezTo>
                  <a:cubicBezTo>
                    <a:pt x="13370" y="14814"/>
                    <a:pt x="17643" y="8656"/>
                    <a:pt x="21600" y="0"/>
                  </a:cubicBezTo>
                </a:path>
              </a:pathLst>
            </a:custGeom>
            <a:noFill/>
            <a:ln w="12700" cap="flat">
              <a:solidFill>
                <a:schemeClr val="accent4">
                  <a:hueOff val="-461056"/>
                  <a:satOff val="4338"/>
                  <a:lumOff val="-10224"/>
                  <a:alpha val="49994"/>
                </a:scheme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7" name="线条"/>
            <p:cNvSpPr/>
            <p:nvPr/>
          </p:nvSpPr>
          <p:spPr>
            <a:xfrm>
              <a:off x="37982833" y="4305189"/>
              <a:ext cx="22415178" cy="25499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750" extrusionOk="0">
                  <a:moveTo>
                    <a:pt x="0" y="971"/>
                  </a:moveTo>
                  <a:cubicBezTo>
                    <a:pt x="1960" y="-757"/>
                    <a:pt x="3941" y="-176"/>
                    <a:pt x="5880" y="2696"/>
                  </a:cubicBezTo>
                  <a:cubicBezTo>
                    <a:pt x="8941" y="7229"/>
                    <a:pt x="11856" y="17406"/>
                    <a:pt x="14963" y="19393"/>
                  </a:cubicBezTo>
                  <a:cubicBezTo>
                    <a:pt x="17230" y="20843"/>
                    <a:pt x="19507" y="17864"/>
                    <a:pt x="21600" y="10709"/>
                  </a:cubicBezTo>
                </a:path>
              </a:pathLst>
            </a:custGeom>
            <a:noFill/>
            <a:ln w="25400" cap="flat">
              <a:solidFill>
                <a:srgbClr val="54B8E7">
                  <a:alpha val="49994"/>
                </a:srgb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8" name="线条"/>
            <p:cNvSpPr/>
            <p:nvPr/>
          </p:nvSpPr>
          <p:spPr>
            <a:xfrm>
              <a:off x="42438527" y="0"/>
              <a:ext cx="7035935" cy="35074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5508" y="20189"/>
                    <a:pt x="10785" y="16288"/>
                    <a:pt x="15433" y="10191"/>
                  </a:cubicBezTo>
                  <a:cubicBezTo>
                    <a:pt x="17668" y="7257"/>
                    <a:pt x="19737" y="3840"/>
                    <a:pt x="21600" y="0"/>
                  </a:cubicBezTo>
                </a:path>
              </a:pathLst>
            </a:custGeom>
            <a:noFill/>
            <a:ln w="12700" cap="flat">
              <a:solidFill>
                <a:schemeClr val="accent4">
                  <a:hueOff val="-461056"/>
                  <a:satOff val="4338"/>
                  <a:lumOff val="-10224"/>
                  <a:alpha val="49994"/>
                </a:scheme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9" name="线条"/>
            <p:cNvSpPr/>
            <p:nvPr/>
          </p:nvSpPr>
          <p:spPr>
            <a:xfrm>
              <a:off x="39645900" y="2561187"/>
              <a:ext cx="17724810" cy="5276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25" h="21180" extrusionOk="0">
                  <a:moveTo>
                    <a:pt x="0" y="11705"/>
                  </a:moveTo>
                  <a:cubicBezTo>
                    <a:pt x="1904" y="9389"/>
                    <a:pt x="3999" y="9494"/>
                    <a:pt x="5881" y="11999"/>
                  </a:cubicBezTo>
                  <a:cubicBezTo>
                    <a:pt x="7118" y="13646"/>
                    <a:pt x="8210" y="16280"/>
                    <a:pt x="9426" y="18084"/>
                  </a:cubicBezTo>
                  <a:cubicBezTo>
                    <a:pt x="11319" y="20893"/>
                    <a:pt x="13417" y="21600"/>
                    <a:pt x="15480" y="20964"/>
                  </a:cubicBezTo>
                  <a:cubicBezTo>
                    <a:pt x="16300" y="20711"/>
                    <a:pt x="17116" y="20244"/>
                    <a:pt x="17876" y="19188"/>
                  </a:cubicBezTo>
                  <a:cubicBezTo>
                    <a:pt x="20176" y="15991"/>
                    <a:pt x="21600" y="8256"/>
                    <a:pt x="21408" y="0"/>
                  </a:cubicBezTo>
                </a:path>
              </a:pathLst>
            </a:custGeom>
            <a:noFill/>
            <a:ln w="12700" cap="flat">
              <a:solidFill>
                <a:srgbClr val="54B8E7">
                  <a:alpha val="49994"/>
                </a:srgb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10" name="线条"/>
            <p:cNvSpPr/>
            <p:nvPr/>
          </p:nvSpPr>
          <p:spPr>
            <a:xfrm>
              <a:off x="35746734" y="5627744"/>
              <a:ext cx="24787934" cy="25887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176" extrusionOk="0">
                  <a:moveTo>
                    <a:pt x="0" y="6502"/>
                  </a:moveTo>
                  <a:cubicBezTo>
                    <a:pt x="1410" y="6369"/>
                    <a:pt x="2817" y="7909"/>
                    <a:pt x="4186" y="11086"/>
                  </a:cubicBezTo>
                  <a:cubicBezTo>
                    <a:pt x="5159" y="13342"/>
                    <a:pt x="6113" y="16424"/>
                    <a:pt x="7109" y="17546"/>
                  </a:cubicBezTo>
                  <a:cubicBezTo>
                    <a:pt x="8206" y="18782"/>
                    <a:pt x="9315" y="17607"/>
                    <a:pt x="10375" y="14693"/>
                  </a:cubicBezTo>
                  <a:cubicBezTo>
                    <a:pt x="11878" y="10562"/>
                    <a:pt x="13266" y="2991"/>
                    <a:pt x="14816" y="736"/>
                  </a:cubicBezTo>
                  <a:cubicBezTo>
                    <a:pt x="15614" y="-424"/>
                    <a:pt x="16425" y="-124"/>
                    <a:pt x="17223" y="1016"/>
                  </a:cubicBezTo>
                  <a:cubicBezTo>
                    <a:pt x="18297" y="2549"/>
                    <a:pt x="19345" y="5602"/>
                    <a:pt x="20270" y="10949"/>
                  </a:cubicBezTo>
                  <a:cubicBezTo>
                    <a:pt x="20760" y="13783"/>
                    <a:pt x="21208" y="17222"/>
                    <a:pt x="21600" y="21176"/>
                  </a:cubicBezTo>
                </a:path>
              </a:pathLst>
            </a:custGeom>
            <a:noFill/>
            <a:ln w="25400" cap="flat">
              <a:solidFill>
                <a:srgbClr val="54B8E7">
                  <a:alpha val="49994"/>
                </a:srgb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11" name="线条"/>
            <p:cNvSpPr/>
            <p:nvPr/>
          </p:nvSpPr>
          <p:spPr>
            <a:xfrm>
              <a:off x="0" y="4002852"/>
              <a:ext cx="20757020" cy="22796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29" extrusionOk="0">
                  <a:moveTo>
                    <a:pt x="21600" y="10428"/>
                  </a:moveTo>
                  <a:cubicBezTo>
                    <a:pt x="19098" y="16083"/>
                    <a:pt x="16531" y="19339"/>
                    <a:pt x="13945" y="20135"/>
                  </a:cubicBezTo>
                  <a:cubicBezTo>
                    <a:pt x="9185" y="21600"/>
                    <a:pt x="4441" y="14749"/>
                    <a:pt x="0" y="0"/>
                  </a:cubicBezTo>
                </a:path>
              </a:pathLst>
            </a:custGeom>
            <a:noFill/>
            <a:ln w="25400" cap="flat">
              <a:solidFill>
                <a:srgbClr val="54B8E7">
                  <a:alpha val="49994"/>
                </a:srgb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12" name="线条"/>
            <p:cNvSpPr/>
            <p:nvPr/>
          </p:nvSpPr>
          <p:spPr>
            <a:xfrm>
              <a:off x="2043228" y="2678436"/>
              <a:ext cx="18837229" cy="3541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393" extrusionOk="0">
                  <a:moveTo>
                    <a:pt x="21600" y="17669"/>
                  </a:moveTo>
                  <a:cubicBezTo>
                    <a:pt x="18738" y="20711"/>
                    <a:pt x="15753" y="19712"/>
                    <a:pt x="13008" y="14795"/>
                  </a:cubicBezTo>
                  <a:cubicBezTo>
                    <a:pt x="11001" y="11201"/>
                    <a:pt x="9172" y="5573"/>
                    <a:pt x="7123" y="2544"/>
                  </a:cubicBezTo>
                  <a:cubicBezTo>
                    <a:pt x="4802" y="-889"/>
                    <a:pt x="2316" y="-846"/>
                    <a:pt x="0" y="2666"/>
                  </a:cubicBezTo>
                </a:path>
              </a:pathLst>
            </a:custGeom>
            <a:noFill/>
            <a:ln w="12700" cap="flat">
              <a:solidFill>
                <a:schemeClr val="accent4">
                  <a:hueOff val="-461056"/>
                  <a:satOff val="4338"/>
                  <a:lumOff val="-10224"/>
                  <a:alpha val="49994"/>
                </a:scheme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</p:grpSp>
      <p:grpSp>
        <p:nvGrpSpPr>
          <p:cNvPr id="13" name="成组"/>
          <p:cNvGrpSpPr/>
          <p:nvPr userDrawn="1"/>
        </p:nvGrpSpPr>
        <p:grpSpPr>
          <a:xfrm>
            <a:off x="-819999" y="1011150"/>
            <a:ext cx="18523334" cy="2514206"/>
            <a:chOff x="0" y="0"/>
            <a:chExt cx="60534669" cy="8216480"/>
          </a:xfrm>
        </p:grpSpPr>
        <p:sp>
          <p:nvSpPr>
            <p:cNvPr id="14" name="线条"/>
            <p:cNvSpPr/>
            <p:nvPr/>
          </p:nvSpPr>
          <p:spPr>
            <a:xfrm>
              <a:off x="38661841" y="1080737"/>
              <a:ext cx="11725203" cy="29377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51" extrusionOk="0">
                  <a:moveTo>
                    <a:pt x="0" y="21435"/>
                  </a:moveTo>
                  <a:cubicBezTo>
                    <a:pt x="2998" y="21600"/>
                    <a:pt x="5992" y="20534"/>
                    <a:pt x="8934" y="18253"/>
                  </a:cubicBezTo>
                  <a:cubicBezTo>
                    <a:pt x="13370" y="14814"/>
                    <a:pt x="17643" y="8656"/>
                    <a:pt x="21600" y="0"/>
                  </a:cubicBezTo>
                </a:path>
              </a:pathLst>
            </a:custGeom>
            <a:noFill/>
            <a:ln w="12700" cap="flat">
              <a:solidFill>
                <a:schemeClr val="accent4">
                  <a:hueOff val="-461056"/>
                  <a:satOff val="4338"/>
                  <a:lumOff val="-10224"/>
                  <a:alpha val="49994"/>
                </a:scheme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15" name="线条"/>
            <p:cNvSpPr/>
            <p:nvPr/>
          </p:nvSpPr>
          <p:spPr>
            <a:xfrm>
              <a:off x="37982831" y="4305189"/>
              <a:ext cx="22415179" cy="25499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750" extrusionOk="0">
                  <a:moveTo>
                    <a:pt x="0" y="971"/>
                  </a:moveTo>
                  <a:cubicBezTo>
                    <a:pt x="1960" y="-757"/>
                    <a:pt x="3941" y="-176"/>
                    <a:pt x="5880" y="2696"/>
                  </a:cubicBezTo>
                  <a:cubicBezTo>
                    <a:pt x="8941" y="7229"/>
                    <a:pt x="11856" y="17406"/>
                    <a:pt x="14963" y="19393"/>
                  </a:cubicBezTo>
                  <a:cubicBezTo>
                    <a:pt x="17230" y="20843"/>
                    <a:pt x="19507" y="17864"/>
                    <a:pt x="21600" y="10709"/>
                  </a:cubicBezTo>
                </a:path>
              </a:pathLst>
            </a:custGeom>
            <a:noFill/>
            <a:ln w="25400" cap="flat">
              <a:solidFill>
                <a:srgbClr val="54B8E7">
                  <a:alpha val="49994"/>
                </a:srgb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16" name="线条"/>
            <p:cNvSpPr/>
            <p:nvPr/>
          </p:nvSpPr>
          <p:spPr>
            <a:xfrm>
              <a:off x="42438525" y="0"/>
              <a:ext cx="7035936" cy="35074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5508" y="20189"/>
                    <a:pt x="10785" y="16288"/>
                    <a:pt x="15433" y="10191"/>
                  </a:cubicBezTo>
                  <a:cubicBezTo>
                    <a:pt x="17668" y="7257"/>
                    <a:pt x="19737" y="3840"/>
                    <a:pt x="21600" y="0"/>
                  </a:cubicBezTo>
                </a:path>
              </a:pathLst>
            </a:custGeom>
            <a:noFill/>
            <a:ln w="12700" cap="flat">
              <a:solidFill>
                <a:schemeClr val="accent4">
                  <a:hueOff val="-461056"/>
                  <a:satOff val="4338"/>
                  <a:lumOff val="-10224"/>
                  <a:alpha val="49994"/>
                </a:scheme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17" name="线条"/>
            <p:cNvSpPr/>
            <p:nvPr/>
          </p:nvSpPr>
          <p:spPr>
            <a:xfrm>
              <a:off x="39645899" y="2561187"/>
              <a:ext cx="17724810" cy="5276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25" h="21180" extrusionOk="0">
                  <a:moveTo>
                    <a:pt x="0" y="11705"/>
                  </a:moveTo>
                  <a:cubicBezTo>
                    <a:pt x="1904" y="9389"/>
                    <a:pt x="3999" y="9494"/>
                    <a:pt x="5881" y="11999"/>
                  </a:cubicBezTo>
                  <a:cubicBezTo>
                    <a:pt x="7118" y="13646"/>
                    <a:pt x="8210" y="16280"/>
                    <a:pt x="9426" y="18084"/>
                  </a:cubicBezTo>
                  <a:cubicBezTo>
                    <a:pt x="11319" y="20893"/>
                    <a:pt x="13417" y="21600"/>
                    <a:pt x="15480" y="20964"/>
                  </a:cubicBezTo>
                  <a:cubicBezTo>
                    <a:pt x="16300" y="20711"/>
                    <a:pt x="17116" y="20244"/>
                    <a:pt x="17876" y="19188"/>
                  </a:cubicBezTo>
                  <a:cubicBezTo>
                    <a:pt x="20176" y="15991"/>
                    <a:pt x="21600" y="8256"/>
                    <a:pt x="21408" y="0"/>
                  </a:cubicBezTo>
                </a:path>
              </a:pathLst>
            </a:custGeom>
            <a:noFill/>
            <a:ln w="12700" cap="flat">
              <a:solidFill>
                <a:srgbClr val="54B8E7">
                  <a:alpha val="49994"/>
                </a:srgb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18" name="线条"/>
            <p:cNvSpPr/>
            <p:nvPr/>
          </p:nvSpPr>
          <p:spPr>
            <a:xfrm>
              <a:off x="35746735" y="5627744"/>
              <a:ext cx="24787935" cy="25887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176" extrusionOk="0">
                  <a:moveTo>
                    <a:pt x="0" y="6502"/>
                  </a:moveTo>
                  <a:cubicBezTo>
                    <a:pt x="1410" y="6369"/>
                    <a:pt x="2817" y="7909"/>
                    <a:pt x="4186" y="11086"/>
                  </a:cubicBezTo>
                  <a:cubicBezTo>
                    <a:pt x="5159" y="13342"/>
                    <a:pt x="6113" y="16424"/>
                    <a:pt x="7109" y="17546"/>
                  </a:cubicBezTo>
                  <a:cubicBezTo>
                    <a:pt x="8206" y="18782"/>
                    <a:pt x="9315" y="17607"/>
                    <a:pt x="10375" y="14693"/>
                  </a:cubicBezTo>
                  <a:cubicBezTo>
                    <a:pt x="11878" y="10562"/>
                    <a:pt x="13266" y="2991"/>
                    <a:pt x="14816" y="736"/>
                  </a:cubicBezTo>
                  <a:cubicBezTo>
                    <a:pt x="15614" y="-424"/>
                    <a:pt x="16425" y="-124"/>
                    <a:pt x="17223" y="1016"/>
                  </a:cubicBezTo>
                  <a:cubicBezTo>
                    <a:pt x="18297" y="2549"/>
                    <a:pt x="19345" y="5602"/>
                    <a:pt x="20270" y="10949"/>
                  </a:cubicBezTo>
                  <a:cubicBezTo>
                    <a:pt x="20760" y="13783"/>
                    <a:pt x="21208" y="17222"/>
                    <a:pt x="21600" y="21176"/>
                  </a:cubicBezTo>
                </a:path>
              </a:pathLst>
            </a:custGeom>
            <a:noFill/>
            <a:ln w="25400" cap="flat">
              <a:solidFill>
                <a:srgbClr val="54B8E7">
                  <a:alpha val="49994"/>
                </a:srgb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19" name="线条"/>
            <p:cNvSpPr/>
            <p:nvPr/>
          </p:nvSpPr>
          <p:spPr>
            <a:xfrm>
              <a:off x="0" y="4002852"/>
              <a:ext cx="20757020" cy="22796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329" extrusionOk="0">
                  <a:moveTo>
                    <a:pt x="21600" y="10428"/>
                  </a:moveTo>
                  <a:cubicBezTo>
                    <a:pt x="19098" y="16083"/>
                    <a:pt x="16531" y="19339"/>
                    <a:pt x="13945" y="20135"/>
                  </a:cubicBezTo>
                  <a:cubicBezTo>
                    <a:pt x="9185" y="21600"/>
                    <a:pt x="4441" y="14749"/>
                    <a:pt x="0" y="0"/>
                  </a:cubicBezTo>
                </a:path>
              </a:pathLst>
            </a:custGeom>
            <a:noFill/>
            <a:ln w="25400" cap="flat">
              <a:solidFill>
                <a:srgbClr val="54B8E7">
                  <a:alpha val="49994"/>
                </a:srgb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  <p:sp>
          <p:nvSpPr>
            <p:cNvPr id="20" name="线条"/>
            <p:cNvSpPr/>
            <p:nvPr/>
          </p:nvSpPr>
          <p:spPr>
            <a:xfrm>
              <a:off x="2043228" y="2678436"/>
              <a:ext cx="18837228" cy="3541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393" extrusionOk="0">
                  <a:moveTo>
                    <a:pt x="21600" y="17669"/>
                  </a:moveTo>
                  <a:cubicBezTo>
                    <a:pt x="18738" y="20711"/>
                    <a:pt x="15753" y="19712"/>
                    <a:pt x="13008" y="14795"/>
                  </a:cubicBezTo>
                  <a:cubicBezTo>
                    <a:pt x="11001" y="11201"/>
                    <a:pt x="9172" y="5573"/>
                    <a:pt x="7123" y="2544"/>
                  </a:cubicBezTo>
                  <a:cubicBezTo>
                    <a:pt x="4802" y="-889"/>
                    <a:pt x="2316" y="-846"/>
                    <a:pt x="0" y="2666"/>
                  </a:cubicBezTo>
                </a:path>
              </a:pathLst>
            </a:custGeom>
            <a:noFill/>
            <a:ln w="12700" cap="flat">
              <a:solidFill>
                <a:schemeClr val="accent4">
                  <a:hueOff val="-461056"/>
                  <a:satOff val="4338"/>
                  <a:lumOff val="-10224"/>
                  <a:alpha val="49994"/>
                </a:schemeClr>
              </a:solidFill>
              <a:prstDash val="solid"/>
              <a:miter lim="400000"/>
            </a:ln>
            <a:effectLst/>
          </p:spPr>
          <p:txBody>
            <a:bodyPr wrap="square" lIns="35255" tIns="35255" rIns="35255" bIns="35255" numCol="1" anchor="ctr">
              <a:noAutofit/>
            </a:bodyPr>
            <a:lstStyle/>
            <a:p>
              <a:pPr defTabSz="405130" eaLnBrk="1" fontAlgn="auto">
                <a:spcBef>
                  <a:spcPts val="0"/>
                </a:spcBef>
                <a:spcAft>
                  <a:spcPts val="0"/>
                </a:spcAft>
                <a:defRPr sz="90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9000" kern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endParaRPr>
            </a:p>
          </p:txBody>
        </p:sp>
      </p:grpSp>
      <p:pic>
        <p:nvPicPr>
          <p:cNvPr id="3" name="图片 4" descr="图片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14341" y="2718055"/>
            <a:ext cx="4633121" cy="1421890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800000">
            <a:off x="7503519" y="-408600"/>
            <a:ext cx="6964739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-1792880" y="2229092"/>
            <a:ext cx="6964739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26966" y="-1827091"/>
            <a:ext cx="6964739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1350" y="67734"/>
            <a:ext cx="1261534" cy="865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灯片编号占位符 8"/>
          <p:cNvSpPr>
            <a:spLocks noGrp="1"/>
          </p:cNvSpPr>
          <p:nvPr>
            <p:ph type="sldNum" sz="quarter" idx="10"/>
          </p:nvPr>
        </p:nvSpPr>
        <p:spPr>
          <a:xfrm>
            <a:off x="9012767" y="6377517"/>
            <a:ext cx="2844800" cy="364067"/>
          </a:xfrm>
        </p:spPr>
        <p:txBody>
          <a:bodyPr/>
          <a:lstStyle>
            <a:lvl1pPr>
              <a:defRPr b="1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</a:lstStyle>
          <a:p>
            <a:fld id="{8E64CC09-6E3D-4F35-AEB9-5A3DE7057F4C}" type="slidenum">
              <a:rPr lang="zh-CN" altLang="en-US"/>
            </a:fld>
            <a:endParaRPr lang="zh-CN" altLang="en-US"/>
          </a:p>
        </p:txBody>
      </p:sp>
      <p:sp>
        <p:nvSpPr>
          <p:cNvPr id="4" name="页脚占位符 9"/>
          <p:cNvSpPr>
            <a:spLocks noGrp="1"/>
          </p:cNvSpPr>
          <p:nvPr>
            <p:ph type="ftr" sz="quarter" idx="11"/>
          </p:nvPr>
        </p:nvSpPr>
        <p:spPr>
          <a:xfrm>
            <a:off x="0" y="6390217"/>
            <a:ext cx="12192000" cy="364067"/>
          </a:xfrm>
        </p:spPr>
        <p:txBody>
          <a:bodyPr/>
          <a:lstStyle>
            <a:lvl1pPr>
              <a:defRPr>
                <a:solidFill>
                  <a:srgbClr val="002060"/>
                </a:solidFill>
                <a:latin typeface="仿宋_GB2312" panose="02010609030101010101" pitchFamily="49" charset="-122"/>
                <a:ea typeface="仿宋_GB2312" panose="02010609030101010101" pitchFamily="49" charset="-122"/>
              </a:defRPr>
            </a:lvl1pPr>
          </a:lstStyle>
          <a:p>
            <a:pPr>
              <a:defRPr/>
            </a:pPr>
            <a:r>
              <a:rPr lang="zh-CN" altLang="en-US"/>
              <a:t>上海汽车集团股份有限公司乘用车公司</a:t>
            </a:r>
            <a:endParaRPr lang="zh-CN" altLang="en-US"/>
          </a:p>
          <a:p>
            <a:pPr>
              <a:defRPr/>
            </a:pPr>
            <a:r>
              <a:rPr lang="en-US" altLang="zh-CN"/>
              <a:t>SAIC Motor Passenger Vehicle Co.</a:t>
            </a:r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4"/>
            <a:ext cx="12192000" cy="685465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7754" y="464963"/>
            <a:ext cx="10515600" cy="619255"/>
          </a:xfrm>
        </p:spPr>
        <p:txBody>
          <a:bodyPr>
            <a:normAutofit/>
          </a:bodyPr>
          <a:lstStyle>
            <a:lvl1pPr>
              <a:defRPr sz="2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kumimoji="1" lang="zh-CN" altLang="en-US" dirty="0" smtClean="0"/>
              <a:t>单击此处编辑母版标题样式</a:t>
            </a:r>
            <a:endParaRPr kumimoji="1"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4"/>
            <a:ext cx="12192000" cy="68546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全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8" y="0"/>
            <a:ext cx="12187066" cy="6858000"/>
          </a:xfrm>
          <a:prstGeom prst="rect">
            <a:avLst/>
          </a:prstGeom>
        </p:spPr>
      </p:pic>
      <p:pic>
        <p:nvPicPr>
          <p:cNvPr id="3" name="图片 4" descr="图片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35179" y="2812494"/>
            <a:ext cx="4346284" cy="1333819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全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" y="0"/>
            <a:ext cx="1218706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607323" y="1"/>
            <a:ext cx="162000" cy="847167"/>
          </a:xfrm>
          <a:prstGeom prst="rect">
            <a:avLst/>
          </a:prstGeom>
          <a:solidFill>
            <a:srgbClr val="5F5E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0" name="矩形 9"/>
          <p:cNvSpPr/>
          <p:nvPr userDrawn="1"/>
        </p:nvSpPr>
        <p:spPr>
          <a:xfrm>
            <a:off x="809027" y="242048"/>
            <a:ext cx="161367" cy="605119"/>
          </a:xfrm>
          <a:prstGeom prst="rect">
            <a:avLst/>
          </a:prstGeom>
          <a:solidFill>
            <a:srgbClr val="C426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 sz="1600" dirty="0">
              <a:solidFill>
                <a:srgbClr val="C4261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9838678" y="379620"/>
            <a:ext cx="1584000" cy="206163"/>
          </a:xfrm>
          <a:prstGeom prst="rect">
            <a:avLst/>
          </a:prstGeom>
        </p:spPr>
      </p:pic>
      <p:sp>
        <p:nvSpPr>
          <p:cNvPr id="12" name="标题 1"/>
          <p:cNvSpPr>
            <a:spLocks noGrp="1"/>
          </p:cNvSpPr>
          <p:nvPr>
            <p:ph type="title"/>
          </p:nvPr>
        </p:nvSpPr>
        <p:spPr>
          <a:xfrm>
            <a:off x="1010096" y="274450"/>
            <a:ext cx="8846574" cy="540314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11484919" y="379620"/>
            <a:ext cx="445312" cy="2061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607323" y="1"/>
            <a:ext cx="162000" cy="847167"/>
          </a:xfrm>
          <a:prstGeom prst="rect">
            <a:avLst/>
          </a:prstGeom>
          <a:solidFill>
            <a:srgbClr val="5F5E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3" name="矩形 2"/>
          <p:cNvSpPr/>
          <p:nvPr userDrawn="1"/>
        </p:nvSpPr>
        <p:spPr>
          <a:xfrm>
            <a:off x="809027" y="242048"/>
            <a:ext cx="161367" cy="605119"/>
          </a:xfrm>
          <a:prstGeom prst="rect">
            <a:avLst/>
          </a:prstGeom>
          <a:solidFill>
            <a:srgbClr val="C426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 sz="1600" dirty="0">
              <a:solidFill>
                <a:srgbClr val="C4261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9838678" y="379620"/>
            <a:ext cx="1584000" cy="20616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11484919" y="379620"/>
            <a:ext cx="445312" cy="2061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VER CORPOR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/>
          <p:nvPr/>
        </p:nvSpPr>
        <p:spPr>
          <a:xfrm>
            <a:off x="577094" y="68629"/>
            <a:ext cx="6392355" cy="646048"/>
          </a:xfrm>
          <a:prstGeom prst="rect">
            <a:avLst/>
          </a:prstGeom>
        </p:spPr>
        <p:txBody>
          <a:bodyPr lIns="91426" tIns="45712" rIns="91426" bIns="45712"/>
          <a:lstStyle>
            <a:lvl1pPr algn="ctr" defTabSz="1219200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endParaRPr lang="zh-CN" altLang="en-US" sz="32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8" t="19792" r="4028" b="13459"/>
          <a:stretch>
            <a:fillRect/>
          </a:stretch>
        </p:blipFill>
        <p:spPr>
          <a:xfrm>
            <a:off x="9936427" y="282125"/>
            <a:ext cx="2069117" cy="432000"/>
          </a:xfrm>
          <a:prstGeom prst="rect">
            <a:avLst/>
          </a:prstGeom>
        </p:spPr>
      </p:pic>
      <p:pic>
        <p:nvPicPr>
          <p:cNvPr id="6" name="Picture 13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6" y="41025"/>
            <a:ext cx="635049" cy="172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</a:fld>
            <a:endParaRPr lang="en-US" dirty="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0160037" y="253993"/>
            <a:ext cx="1778006" cy="3685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正文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478654" y="0"/>
            <a:ext cx="162000" cy="847166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8390"/>
            <a:endParaRPr lang="zh-CN" altLang="en-US" sz="2100">
              <a:solidFill>
                <a:srgbClr val="FFFFFF"/>
              </a:solidFill>
            </a:endParaRPr>
          </a:p>
        </p:txBody>
      </p:sp>
      <p:sp>
        <p:nvSpPr>
          <p:cNvPr id="10" name="矩形 9"/>
          <p:cNvSpPr/>
          <p:nvPr userDrawn="1"/>
        </p:nvSpPr>
        <p:spPr>
          <a:xfrm>
            <a:off x="680350" y="242048"/>
            <a:ext cx="161366" cy="605118"/>
          </a:xfrm>
          <a:prstGeom prst="rect">
            <a:avLst/>
          </a:prstGeom>
          <a:solidFill>
            <a:srgbClr val="D700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8390"/>
            <a:endParaRPr lang="zh-CN" altLang="en-US" sz="1600" dirty="0">
              <a:solidFill>
                <a:srgbClr val="C4261D"/>
              </a:solidFill>
              <a:latin typeface="微软雅黑" panose="020B0503020204020204" pitchFamily="34" charset="-122"/>
            </a:endParaRPr>
          </a:p>
        </p:txBody>
      </p:sp>
      <p:sp>
        <p:nvSpPr>
          <p:cNvPr id="13" name="标题 1"/>
          <p:cNvSpPr>
            <a:spLocks noGrp="1"/>
          </p:cNvSpPr>
          <p:nvPr>
            <p:ph type="title"/>
          </p:nvPr>
        </p:nvSpPr>
        <p:spPr>
          <a:xfrm>
            <a:off x="904240" y="309516"/>
            <a:ext cx="8648594" cy="38382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kumimoji="0" lang="zh-CN" altLang="en-US" sz="2400" b="1" i="0" u="none" strike="noStrike" kern="1200" cap="none" spc="150" normalizeH="0" baseline="0" dirty="0">
                <a:ln>
                  <a:noFill/>
                </a:ln>
                <a:solidFill>
                  <a:srgbClr val="D7000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678" y="379619"/>
            <a:ext cx="1584000" cy="206162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6786000"/>
            <a:ext cx="9792000" cy="72000"/>
          </a:xfrm>
          <a:prstGeom prst="rect">
            <a:avLst/>
          </a:prstGeom>
          <a:solidFill>
            <a:srgbClr val="D7000F"/>
          </a:solidFill>
          <a:ln>
            <a:solidFill>
              <a:srgbClr val="C4261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8" tIns="45704" rIns="91408" bIns="45704" rtlCol="0" anchor="ctr"/>
          <a:lstStyle/>
          <a:p>
            <a:pPr algn="ctr" defTabSz="1088390"/>
            <a:endParaRPr lang="zh-CN" altLang="en-US" sz="2100">
              <a:solidFill>
                <a:srgbClr val="FFFFFF"/>
              </a:solidFill>
            </a:endParaRPr>
          </a:p>
        </p:txBody>
      </p:sp>
      <p:sp>
        <p:nvSpPr>
          <p:cNvPr id="15" name="矩形 14"/>
          <p:cNvSpPr/>
          <p:nvPr userDrawn="1"/>
        </p:nvSpPr>
        <p:spPr>
          <a:xfrm>
            <a:off x="9838678" y="6786000"/>
            <a:ext cx="2358000" cy="72000"/>
          </a:xfrm>
          <a:prstGeom prst="rect">
            <a:avLst/>
          </a:prstGeom>
          <a:solidFill>
            <a:srgbClr val="717171"/>
          </a:solidFill>
          <a:ln>
            <a:solidFill>
              <a:srgbClr val="615D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8" tIns="45704" rIns="91408" bIns="45704" rtlCol="0" anchor="ctr"/>
          <a:lstStyle/>
          <a:p>
            <a:pPr algn="ctr" defTabSz="1088390"/>
            <a:endParaRPr lang="zh-CN" altLang="en-US" sz="2100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7" Type="http://schemas.openxmlformats.org/officeDocument/2006/relationships/theme" Target="../theme/theme2.xml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6" Type="http://schemas.openxmlformats.org/officeDocument/2006/relationships/theme" Target="../theme/theme3.xml"/><Relationship Id="rId15" Type="http://schemas.openxmlformats.org/officeDocument/2006/relationships/image" Target="../media/image8.jpeg"/><Relationship Id="rId14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4.xml"/><Relationship Id="rId1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7.xml"/><Relationship Id="rId8" Type="http://schemas.openxmlformats.org/officeDocument/2006/relationships/slideLayout" Target="../slideLayouts/slideLayout36.xml"/><Relationship Id="rId7" Type="http://schemas.openxmlformats.org/officeDocument/2006/relationships/slideLayout" Target="../slideLayouts/slideLayout35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6" Type="http://schemas.openxmlformats.org/officeDocument/2006/relationships/theme" Target="../theme/theme4.xml"/><Relationship Id="rId15" Type="http://schemas.openxmlformats.org/officeDocument/2006/relationships/image" Target="../media/image8.jpeg"/><Relationship Id="rId14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9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1.xml"/><Relationship Id="rId8" Type="http://schemas.openxmlformats.org/officeDocument/2006/relationships/slideLayout" Target="../slideLayouts/slideLayout50.xml"/><Relationship Id="rId7" Type="http://schemas.openxmlformats.org/officeDocument/2006/relationships/slideLayout" Target="../slideLayouts/slideLayout49.xml"/><Relationship Id="rId6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6" Type="http://schemas.openxmlformats.org/officeDocument/2006/relationships/theme" Target="../theme/theme5.xml"/><Relationship Id="rId15" Type="http://schemas.openxmlformats.org/officeDocument/2006/relationships/image" Target="../media/image8.jpeg"/><Relationship Id="rId14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2.xml"/><Relationship Id="rId1" Type="http://schemas.openxmlformats.org/officeDocument/2006/relationships/slideLayout" Target="../slideLayouts/slideLayout43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5.xml"/><Relationship Id="rId8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2.xml"/><Relationship Id="rId5" Type="http://schemas.openxmlformats.org/officeDocument/2006/relationships/slideLayout" Target="../slideLayouts/slideLayout61.xml"/><Relationship Id="rId4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9.xml"/><Relationship Id="rId2" Type="http://schemas.openxmlformats.org/officeDocument/2006/relationships/slideLayout" Target="../slideLayouts/slideLayout58.xml"/><Relationship Id="rId16" Type="http://schemas.openxmlformats.org/officeDocument/2006/relationships/theme" Target="../theme/theme6.xml"/><Relationship Id="rId15" Type="http://schemas.openxmlformats.org/officeDocument/2006/relationships/image" Target="../media/image8.jpeg"/><Relationship Id="rId14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6.xml"/><Relationship Id="rId1" Type="http://schemas.openxmlformats.org/officeDocument/2006/relationships/slideLayout" Target="../slideLayouts/slideLayout57.xml"/></Relationships>
</file>

<file path=ppt/slideMasters/_rels/slideMaster7.xml.rels><?xml version="1.0" encoding="UTF-8" standalone="yes"?>
<Relationships xmlns="http://schemas.openxmlformats.org/package/2006/relationships"><Relationship Id="rId9" Type="http://schemas.openxmlformats.org/officeDocument/2006/relationships/theme" Target="../theme/theme7.xml"/><Relationship Id="rId8" Type="http://schemas.openxmlformats.org/officeDocument/2006/relationships/image" Target="../media/image6.png"/><Relationship Id="rId7" Type="http://schemas.openxmlformats.org/officeDocument/2006/relationships/slideLayout" Target="../slideLayouts/slideLayout77.xml"/><Relationship Id="rId6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5.xml"/><Relationship Id="rId4" Type="http://schemas.openxmlformats.org/officeDocument/2006/relationships/slideLayout" Target="../slideLayouts/slideLayout74.xml"/><Relationship Id="rId3" Type="http://schemas.openxmlformats.org/officeDocument/2006/relationships/slideLayout" Target="../slideLayouts/slideLayout73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theme" Target="../theme/theme8.xml"/><Relationship Id="rId7" Type="http://schemas.openxmlformats.org/officeDocument/2006/relationships/image" Target="../media/image14.jpeg"/><Relationship Id="rId6" Type="http://schemas.openxmlformats.org/officeDocument/2006/relationships/slideLayout" Target="../slideLayouts/slideLayout83.xml"/><Relationship Id="rId5" Type="http://schemas.openxmlformats.org/officeDocument/2006/relationships/slideLayout" Target="../slideLayouts/slideLayout82.xml"/><Relationship Id="rId4" Type="http://schemas.openxmlformats.org/officeDocument/2006/relationships/slideLayout" Target="../slideLayouts/slideLayout81.xml"/><Relationship Id="rId3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/Relationships>
</file>

<file path=ppt/slideMasters/_rels/slideMaster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2.xml"/><Relationship Id="rId8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0.xml"/><Relationship Id="rId6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6.xml"/><Relationship Id="rId2" Type="http://schemas.openxmlformats.org/officeDocument/2006/relationships/slideLayout" Target="../slideLayouts/slideLayout85.xml"/><Relationship Id="rId14" Type="http://schemas.openxmlformats.org/officeDocument/2006/relationships/theme" Target="../theme/theme9.xml"/><Relationship Id="rId13" Type="http://schemas.openxmlformats.org/officeDocument/2006/relationships/image" Target="../media/image6.png"/><Relationship Id="rId12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3.xml"/><Relationship Id="rId1" Type="http://schemas.openxmlformats.org/officeDocument/2006/relationships/slideLayout" Target="../slideLayouts/slideLayout8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645160" rtl="0" eaLnBrk="1" latinLnBrk="0" hangingPunct="1">
        <a:lnSpc>
          <a:spcPct val="90000"/>
        </a:lnSpc>
        <a:spcBef>
          <a:spcPct val="0"/>
        </a:spcBef>
        <a:buNone/>
        <a:defRPr sz="3105" kern="1200">
          <a:solidFill>
            <a:schemeClr val="bg1"/>
          </a:solidFill>
          <a:latin typeface="方正兰亭黑_GBK" panose="02000000000000000000" charset="-122"/>
          <a:ea typeface="方正兰亭黑_GBK" panose="02000000000000000000" charset="-122"/>
          <a:cs typeface="方正兰亭黑_GBK" panose="02000000000000000000" charset="-122"/>
        </a:defRPr>
      </a:lvl1pPr>
    </p:titleStyle>
    <p:bodyStyle>
      <a:lvl1pPr marL="161290" indent="-161290" algn="l" defTabSz="645160" rtl="0" eaLnBrk="1" latinLnBrk="0" hangingPunct="1">
        <a:lnSpc>
          <a:spcPct val="90000"/>
        </a:lnSpc>
        <a:spcBef>
          <a:spcPts val="705"/>
        </a:spcBef>
        <a:buFont typeface="Arial" panose="020B0604020202020204"/>
        <a:buChar char="•"/>
        <a:defRPr sz="1975" kern="1200">
          <a:solidFill>
            <a:schemeClr val="bg1"/>
          </a:solidFill>
          <a:latin typeface="方正兰亭黑_GBK" panose="02000000000000000000" charset="-122"/>
          <a:ea typeface="方正兰亭黑_GBK" panose="02000000000000000000" charset="-122"/>
          <a:cs typeface="方正兰亭黑_GBK" panose="02000000000000000000" charset="-122"/>
        </a:defRPr>
      </a:lvl1pPr>
      <a:lvl2pPr marL="483870" indent="-161290" algn="l" defTabSz="645160" rtl="0" eaLnBrk="1" latinLnBrk="0" hangingPunct="1">
        <a:lnSpc>
          <a:spcPct val="90000"/>
        </a:lnSpc>
        <a:spcBef>
          <a:spcPts val="355"/>
        </a:spcBef>
        <a:buFont typeface="Arial" panose="020B0604020202020204"/>
        <a:buChar char="•"/>
        <a:defRPr sz="1695" kern="1200">
          <a:solidFill>
            <a:schemeClr val="bg1"/>
          </a:solidFill>
          <a:latin typeface="方正兰亭黑_GBK" panose="02000000000000000000" charset="-122"/>
          <a:ea typeface="方正兰亭黑_GBK" panose="02000000000000000000" charset="-122"/>
          <a:cs typeface="方正兰亭黑_GBK" panose="02000000000000000000" charset="-122"/>
        </a:defRPr>
      </a:lvl2pPr>
      <a:lvl3pPr marL="806450" indent="-161290" algn="l" defTabSz="645160" rtl="0" eaLnBrk="1" latinLnBrk="0" hangingPunct="1">
        <a:lnSpc>
          <a:spcPct val="90000"/>
        </a:lnSpc>
        <a:spcBef>
          <a:spcPts val="355"/>
        </a:spcBef>
        <a:buFont typeface="Arial" panose="020B0604020202020204"/>
        <a:buChar char="•"/>
        <a:defRPr sz="1410" kern="1200">
          <a:solidFill>
            <a:schemeClr val="bg1"/>
          </a:solidFill>
          <a:latin typeface="方正兰亭黑_GBK" panose="02000000000000000000" charset="-122"/>
          <a:ea typeface="方正兰亭黑_GBK" panose="02000000000000000000" charset="-122"/>
          <a:cs typeface="方正兰亭黑_GBK" panose="02000000000000000000" charset="-122"/>
        </a:defRPr>
      </a:lvl3pPr>
      <a:lvl4pPr marL="1129030" indent="-161290" algn="l" defTabSz="645160" rtl="0" eaLnBrk="1" latinLnBrk="0" hangingPunct="1">
        <a:lnSpc>
          <a:spcPct val="90000"/>
        </a:lnSpc>
        <a:spcBef>
          <a:spcPts val="355"/>
        </a:spcBef>
        <a:buFont typeface="Arial" panose="020B0604020202020204"/>
        <a:buChar char="•"/>
        <a:defRPr sz="1270" kern="1200">
          <a:solidFill>
            <a:schemeClr val="bg1"/>
          </a:solidFill>
          <a:latin typeface="方正兰亭黑_GBK" panose="02000000000000000000" charset="-122"/>
          <a:ea typeface="方正兰亭黑_GBK" panose="02000000000000000000" charset="-122"/>
          <a:cs typeface="方正兰亭黑_GBK" panose="02000000000000000000" charset="-122"/>
        </a:defRPr>
      </a:lvl4pPr>
      <a:lvl5pPr marL="1451610" indent="-161290" algn="l" defTabSz="645160" rtl="0" eaLnBrk="1" latinLnBrk="0" hangingPunct="1">
        <a:lnSpc>
          <a:spcPct val="90000"/>
        </a:lnSpc>
        <a:spcBef>
          <a:spcPts val="355"/>
        </a:spcBef>
        <a:buFont typeface="Arial" panose="020B0604020202020204"/>
        <a:buChar char="•"/>
        <a:defRPr sz="1270" kern="1200">
          <a:solidFill>
            <a:schemeClr val="bg1"/>
          </a:solidFill>
          <a:latin typeface="方正兰亭黑_GBK" panose="02000000000000000000" charset="-122"/>
          <a:ea typeface="方正兰亭黑_GBK" panose="02000000000000000000" charset="-122"/>
          <a:cs typeface="方正兰亭黑_GBK" panose="02000000000000000000" charset="-122"/>
        </a:defRPr>
      </a:lvl5pPr>
      <a:lvl6pPr marL="1774190" indent="-161290" algn="l" defTabSz="645160" rtl="0" eaLnBrk="1" latinLnBrk="0" hangingPunct="1">
        <a:lnSpc>
          <a:spcPct val="90000"/>
        </a:lnSpc>
        <a:spcBef>
          <a:spcPts val="355"/>
        </a:spcBef>
        <a:buFont typeface="Arial" panose="020B0604020202020204"/>
        <a:buChar char="•"/>
        <a:defRPr sz="1270" kern="1200">
          <a:solidFill>
            <a:schemeClr val="tx1"/>
          </a:solidFill>
          <a:latin typeface="+mn-lt"/>
          <a:ea typeface="+mn-ea"/>
          <a:cs typeface="+mn-cs"/>
        </a:defRPr>
      </a:lvl6pPr>
      <a:lvl7pPr marL="2096770" indent="-161290" algn="l" defTabSz="645160" rtl="0" eaLnBrk="1" latinLnBrk="0" hangingPunct="1">
        <a:lnSpc>
          <a:spcPct val="90000"/>
        </a:lnSpc>
        <a:spcBef>
          <a:spcPts val="355"/>
        </a:spcBef>
        <a:buFont typeface="Arial" panose="020B0604020202020204"/>
        <a:buChar char="•"/>
        <a:defRPr sz="1270" kern="1200">
          <a:solidFill>
            <a:schemeClr val="tx1"/>
          </a:solidFill>
          <a:latin typeface="+mn-lt"/>
          <a:ea typeface="+mn-ea"/>
          <a:cs typeface="+mn-cs"/>
        </a:defRPr>
      </a:lvl7pPr>
      <a:lvl8pPr marL="2419350" indent="-161290" algn="l" defTabSz="645160" rtl="0" eaLnBrk="1" latinLnBrk="0" hangingPunct="1">
        <a:lnSpc>
          <a:spcPct val="90000"/>
        </a:lnSpc>
        <a:spcBef>
          <a:spcPts val="355"/>
        </a:spcBef>
        <a:buFont typeface="Arial" panose="020B0604020202020204"/>
        <a:buChar char="•"/>
        <a:defRPr sz="1270" kern="1200">
          <a:solidFill>
            <a:schemeClr val="tx1"/>
          </a:solidFill>
          <a:latin typeface="+mn-lt"/>
          <a:ea typeface="+mn-ea"/>
          <a:cs typeface="+mn-cs"/>
        </a:defRPr>
      </a:lvl8pPr>
      <a:lvl9pPr marL="2741930" indent="-161290" algn="l" defTabSz="645160" rtl="0" eaLnBrk="1" latinLnBrk="0" hangingPunct="1">
        <a:lnSpc>
          <a:spcPct val="90000"/>
        </a:lnSpc>
        <a:spcBef>
          <a:spcPts val="355"/>
        </a:spcBef>
        <a:buFont typeface="Arial" panose="020B0604020202020204"/>
        <a:buChar char="•"/>
        <a:defRPr sz="12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45160" rtl="0" eaLnBrk="1" latinLnBrk="0" hangingPunct="1">
        <a:defRPr sz="1270" kern="1200">
          <a:solidFill>
            <a:schemeClr val="tx1"/>
          </a:solidFill>
          <a:latin typeface="+mn-lt"/>
          <a:ea typeface="+mn-ea"/>
          <a:cs typeface="+mn-cs"/>
        </a:defRPr>
      </a:lvl1pPr>
      <a:lvl2pPr marL="322580" algn="l" defTabSz="645160" rtl="0" eaLnBrk="1" latinLnBrk="0" hangingPunct="1">
        <a:defRPr sz="1270" kern="1200">
          <a:solidFill>
            <a:schemeClr val="tx1"/>
          </a:solidFill>
          <a:latin typeface="+mn-lt"/>
          <a:ea typeface="+mn-ea"/>
          <a:cs typeface="+mn-cs"/>
        </a:defRPr>
      </a:lvl2pPr>
      <a:lvl3pPr marL="645160" algn="l" defTabSz="645160" rtl="0" eaLnBrk="1" latinLnBrk="0" hangingPunct="1">
        <a:defRPr sz="1270" kern="1200">
          <a:solidFill>
            <a:schemeClr val="tx1"/>
          </a:solidFill>
          <a:latin typeface="+mn-lt"/>
          <a:ea typeface="+mn-ea"/>
          <a:cs typeface="+mn-cs"/>
        </a:defRPr>
      </a:lvl3pPr>
      <a:lvl4pPr marL="967740" algn="l" defTabSz="645160" rtl="0" eaLnBrk="1" latinLnBrk="0" hangingPunct="1">
        <a:defRPr sz="1270" kern="1200">
          <a:solidFill>
            <a:schemeClr val="tx1"/>
          </a:solidFill>
          <a:latin typeface="+mn-lt"/>
          <a:ea typeface="+mn-ea"/>
          <a:cs typeface="+mn-cs"/>
        </a:defRPr>
      </a:lvl4pPr>
      <a:lvl5pPr marL="1290320" algn="l" defTabSz="645160" rtl="0" eaLnBrk="1" latinLnBrk="0" hangingPunct="1">
        <a:defRPr sz="1270" kern="1200">
          <a:solidFill>
            <a:schemeClr val="tx1"/>
          </a:solidFill>
          <a:latin typeface="+mn-lt"/>
          <a:ea typeface="+mn-ea"/>
          <a:cs typeface="+mn-cs"/>
        </a:defRPr>
      </a:lvl5pPr>
      <a:lvl6pPr marL="1612900" algn="l" defTabSz="645160" rtl="0" eaLnBrk="1" latinLnBrk="0" hangingPunct="1">
        <a:defRPr sz="1270" kern="1200">
          <a:solidFill>
            <a:schemeClr val="tx1"/>
          </a:solidFill>
          <a:latin typeface="+mn-lt"/>
          <a:ea typeface="+mn-ea"/>
          <a:cs typeface="+mn-cs"/>
        </a:defRPr>
      </a:lvl6pPr>
      <a:lvl7pPr marL="1935480" algn="l" defTabSz="645160" rtl="0" eaLnBrk="1" latinLnBrk="0" hangingPunct="1">
        <a:defRPr sz="1270" kern="1200">
          <a:solidFill>
            <a:schemeClr val="tx1"/>
          </a:solidFill>
          <a:latin typeface="+mn-lt"/>
          <a:ea typeface="+mn-ea"/>
          <a:cs typeface="+mn-cs"/>
        </a:defRPr>
      </a:lvl7pPr>
      <a:lvl8pPr marL="2258060" algn="l" defTabSz="645160" rtl="0" eaLnBrk="1" latinLnBrk="0" hangingPunct="1">
        <a:defRPr sz="1270" kern="1200">
          <a:solidFill>
            <a:schemeClr val="tx1"/>
          </a:solidFill>
          <a:latin typeface="+mn-lt"/>
          <a:ea typeface="+mn-ea"/>
          <a:cs typeface="+mn-cs"/>
        </a:defRPr>
      </a:lvl8pPr>
      <a:lvl9pPr marL="2580640" algn="l" defTabSz="645160" rtl="0" eaLnBrk="1" latinLnBrk="0" hangingPunct="1">
        <a:defRPr sz="12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3348"/>
            <a:ext cx="12192000" cy="685465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644525" rtl="0" eaLnBrk="1" latinLnBrk="0" hangingPunct="1">
        <a:lnSpc>
          <a:spcPct val="90000"/>
        </a:lnSpc>
        <a:spcBef>
          <a:spcPct val="0"/>
        </a:spcBef>
        <a:buNone/>
        <a:defRPr sz="3105" kern="1200">
          <a:solidFill>
            <a:schemeClr val="bg1"/>
          </a:solidFill>
          <a:latin typeface="方正兰亭黑_GBK" panose="02000000000000000000" charset="-122"/>
          <a:ea typeface="方正兰亭黑_GBK" panose="02000000000000000000" charset="-122"/>
          <a:cs typeface="方正兰亭黑_GBK" panose="02000000000000000000" charset="-122"/>
        </a:defRPr>
      </a:lvl1pPr>
    </p:titleStyle>
    <p:bodyStyle>
      <a:lvl1pPr marL="161290" indent="-161290" algn="l" defTabSz="644525" rtl="0" eaLnBrk="1" latinLnBrk="0" hangingPunct="1">
        <a:lnSpc>
          <a:spcPct val="90000"/>
        </a:lnSpc>
        <a:spcBef>
          <a:spcPts val="705"/>
        </a:spcBef>
        <a:buFont typeface="Arial" panose="020B0604020202020204"/>
        <a:buChar char="•"/>
        <a:defRPr sz="1975" kern="1200">
          <a:solidFill>
            <a:schemeClr val="bg1"/>
          </a:solidFill>
          <a:latin typeface="方正兰亭黑_GBK" panose="02000000000000000000" charset="-122"/>
          <a:ea typeface="方正兰亭黑_GBK" panose="02000000000000000000" charset="-122"/>
          <a:cs typeface="方正兰亭黑_GBK" panose="02000000000000000000" charset="-122"/>
        </a:defRPr>
      </a:lvl1pPr>
      <a:lvl2pPr marL="483870" indent="-161290" algn="l" defTabSz="644525" rtl="0" eaLnBrk="1" latinLnBrk="0" hangingPunct="1">
        <a:lnSpc>
          <a:spcPct val="90000"/>
        </a:lnSpc>
        <a:spcBef>
          <a:spcPts val="355"/>
        </a:spcBef>
        <a:buFont typeface="Arial" panose="020B0604020202020204"/>
        <a:buChar char="•"/>
        <a:defRPr sz="1695" kern="1200">
          <a:solidFill>
            <a:schemeClr val="bg1"/>
          </a:solidFill>
          <a:latin typeface="方正兰亭黑_GBK" panose="02000000000000000000" charset="-122"/>
          <a:ea typeface="方正兰亭黑_GBK" panose="02000000000000000000" charset="-122"/>
          <a:cs typeface="方正兰亭黑_GBK" panose="02000000000000000000" charset="-122"/>
        </a:defRPr>
      </a:lvl2pPr>
      <a:lvl3pPr marL="806450" indent="-161290" algn="l" defTabSz="644525" rtl="0" eaLnBrk="1" latinLnBrk="0" hangingPunct="1">
        <a:lnSpc>
          <a:spcPct val="90000"/>
        </a:lnSpc>
        <a:spcBef>
          <a:spcPts val="355"/>
        </a:spcBef>
        <a:buFont typeface="Arial" panose="020B0604020202020204"/>
        <a:buChar char="•"/>
        <a:defRPr sz="1410" kern="1200">
          <a:solidFill>
            <a:schemeClr val="bg1"/>
          </a:solidFill>
          <a:latin typeface="方正兰亭黑_GBK" panose="02000000000000000000" charset="-122"/>
          <a:ea typeface="方正兰亭黑_GBK" panose="02000000000000000000" charset="-122"/>
          <a:cs typeface="方正兰亭黑_GBK" panose="02000000000000000000" charset="-122"/>
        </a:defRPr>
      </a:lvl3pPr>
      <a:lvl4pPr marL="1129030" indent="-161290" algn="l" defTabSz="644525" rtl="0" eaLnBrk="1" latinLnBrk="0" hangingPunct="1">
        <a:lnSpc>
          <a:spcPct val="90000"/>
        </a:lnSpc>
        <a:spcBef>
          <a:spcPts val="355"/>
        </a:spcBef>
        <a:buFont typeface="Arial" panose="020B0604020202020204"/>
        <a:buChar char="•"/>
        <a:defRPr sz="1270" kern="1200">
          <a:solidFill>
            <a:schemeClr val="bg1"/>
          </a:solidFill>
          <a:latin typeface="方正兰亭黑_GBK" panose="02000000000000000000" charset="-122"/>
          <a:ea typeface="方正兰亭黑_GBK" panose="02000000000000000000" charset="-122"/>
          <a:cs typeface="方正兰亭黑_GBK" panose="02000000000000000000" charset="-122"/>
        </a:defRPr>
      </a:lvl4pPr>
      <a:lvl5pPr marL="1451610" indent="-161290" algn="l" defTabSz="644525" rtl="0" eaLnBrk="1" latinLnBrk="0" hangingPunct="1">
        <a:lnSpc>
          <a:spcPct val="90000"/>
        </a:lnSpc>
        <a:spcBef>
          <a:spcPts val="355"/>
        </a:spcBef>
        <a:buFont typeface="Arial" panose="020B0604020202020204"/>
        <a:buChar char="•"/>
        <a:defRPr sz="1270" kern="1200">
          <a:solidFill>
            <a:schemeClr val="bg1"/>
          </a:solidFill>
          <a:latin typeface="方正兰亭黑_GBK" panose="02000000000000000000" charset="-122"/>
          <a:ea typeface="方正兰亭黑_GBK" panose="02000000000000000000" charset="-122"/>
          <a:cs typeface="方正兰亭黑_GBK" panose="02000000000000000000" charset="-122"/>
        </a:defRPr>
      </a:lvl5pPr>
      <a:lvl6pPr marL="1774190" indent="-161290" algn="l" defTabSz="644525" rtl="0" eaLnBrk="1" latinLnBrk="0" hangingPunct="1">
        <a:lnSpc>
          <a:spcPct val="90000"/>
        </a:lnSpc>
        <a:spcBef>
          <a:spcPts val="355"/>
        </a:spcBef>
        <a:buFont typeface="Arial" panose="020B0604020202020204"/>
        <a:buChar char="•"/>
        <a:defRPr sz="1270" kern="1200">
          <a:solidFill>
            <a:schemeClr val="tx1"/>
          </a:solidFill>
          <a:latin typeface="+mn-lt"/>
          <a:ea typeface="+mn-ea"/>
          <a:cs typeface="+mn-cs"/>
        </a:defRPr>
      </a:lvl6pPr>
      <a:lvl7pPr marL="2096770" indent="-161290" algn="l" defTabSz="644525" rtl="0" eaLnBrk="1" latinLnBrk="0" hangingPunct="1">
        <a:lnSpc>
          <a:spcPct val="90000"/>
        </a:lnSpc>
        <a:spcBef>
          <a:spcPts val="355"/>
        </a:spcBef>
        <a:buFont typeface="Arial" panose="020B0604020202020204"/>
        <a:buChar char="•"/>
        <a:defRPr sz="1270" kern="1200">
          <a:solidFill>
            <a:schemeClr val="tx1"/>
          </a:solidFill>
          <a:latin typeface="+mn-lt"/>
          <a:ea typeface="+mn-ea"/>
          <a:cs typeface="+mn-cs"/>
        </a:defRPr>
      </a:lvl7pPr>
      <a:lvl8pPr marL="2418715" indent="-161290" algn="l" defTabSz="644525" rtl="0" eaLnBrk="1" latinLnBrk="0" hangingPunct="1">
        <a:lnSpc>
          <a:spcPct val="90000"/>
        </a:lnSpc>
        <a:spcBef>
          <a:spcPts val="355"/>
        </a:spcBef>
        <a:buFont typeface="Arial" panose="020B0604020202020204"/>
        <a:buChar char="•"/>
        <a:defRPr sz="1270" kern="1200">
          <a:solidFill>
            <a:schemeClr val="tx1"/>
          </a:solidFill>
          <a:latin typeface="+mn-lt"/>
          <a:ea typeface="+mn-ea"/>
          <a:cs typeface="+mn-cs"/>
        </a:defRPr>
      </a:lvl8pPr>
      <a:lvl9pPr marL="2741295" indent="-161290" algn="l" defTabSz="644525" rtl="0" eaLnBrk="1" latinLnBrk="0" hangingPunct="1">
        <a:lnSpc>
          <a:spcPct val="90000"/>
        </a:lnSpc>
        <a:spcBef>
          <a:spcPts val="355"/>
        </a:spcBef>
        <a:buFont typeface="Arial" panose="020B0604020202020204"/>
        <a:buChar char="•"/>
        <a:defRPr sz="12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44525" rtl="0" eaLnBrk="1" latinLnBrk="0" hangingPunct="1">
        <a:defRPr sz="1270" kern="1200">
          <a:solidFill>
            <a:schemeClr val="tx1"/>
          </a:solidFill>
          <a:latin typeface="+mn-lt"/>
          <a:ea typeface="+mn-ea"/>
          <a:cs typeface="+mn-cs"/>
        </a:defRPr>
      </a:lvl1pPr>
      <a:lvl2pPr marL="322580" algn="l" defTabSz="644525" rtl="0" eaLnBrk="1" latinLnBrk="0" hangingPunct="1">
        <a:defRPr sz="1270" kern="1200">
          <a:solidFill>
            <a:schemeClr val="tx1"/>
          </a:solidFill>
          <a:latin typeface="+mn-lt"/>
          <a:ea typeface="+mn-ea"/>
          <a:cs typeface="+mn-cs"/>
        </a:defRPr>
      </a:lvl2pPr>
      <a:lvl3pPr marL="645160" algn="l" defTabSz="644525" rtl="0" eaLnBrk="1" latinLnBrk="0" hangingPunct="1">
        <a:defRPr sz="1270" kern="1200">
          <a:solidFill>
            <a:schemeClr val="tx1"/>
          </a:solidFill>
          <a:latin typeface="+mn-lt"/>
          <a:ea typeface="+mn-ea"/>
          <a:cs typeface="+mn-cs"/>
        </a:defRPr>
      </a:lvl3pPr>
      <a:lvl4pPr marL="967740" algn="l" defTabSz="644525" rtl="0" eaLnBrk="1" latinLnBrk="0" hangingPunct="1">
        <a:defRPr sz="1270" kern="1200">
          <a:solidFill>
            <a:schemeClr val="tx1"/>
          </a:solidFill>
          <a:latin typeface="+mn-lt"/>
          <a:ea typeface="+mn-ea"/>
          <a:cs typeface="+mn-cs"/>
        </a:defRPr>
      </a:lvl4pPr>
      <a:lvl5pPr marL="1290320" algn="l" defTabSz="644525" rtl="0" eaLnBrk="1" latinLnBrk="0" hangingPunct="1">
        <a:defRPr sz="1270" kern="1200">
          <a:solidFill>
            <a:schemeClr val="tx1"/>
          </a:solidFill>
          <a:latin typeface="+mn-lt"/>
          <a:ea typeface="+mn-ea"/>
          <a:cs typeface="+mn-cs"/>
        </a:defRPr>
      </a:lvl5pPr>
      <a:lvl6pPr marL="1612900" algn="l" defTabSz="644525" rtl="0" eaLnBrk="1" latinLnBrk="0" hangingPunct="1">
        <a:defRPr sz="1270" kern="1200">
          <a:solidFill>
            <a:schemeClr val="tx1"/>
          </a:solidFill>
          <a:latin typeface="+mn-lt"/>
          <a:ea typeface="+mn-ea"/>
          <a:cs typeface="+mn-cs"/>
        </a:defRPr>
      </a:lvl6pPr>
      <a:lvl7pPr marL="1935480" algn="l" defTabSz="644525" rtl="0" eaLnBrk="1" latinLnBrk="0" hangingPunct="1">
        <a:defRPr sz="1270" kern="1200">
          <a:solidFill>
            <a:schemeClr val="tx1"/>
          </a:solidFill>
          <a:latin typeface="+mn-lt"/>
          <a:ea typeface="+mn-ea"/>
          <a:cs typeface="+mn-cs"/>
        </a:defRPr>
      </a:lvl7pPr>
      <a:lvl8pPr marL="2258060" algn="l" defTabSz="644525" rtl="0" eaLnBrk="1" latinLnBrk="0" hangingPunct="1">
        <a:defRPr sz="1270" kern="1200">
          <a:solidFill>
            <a:schemeClr val="tx1"/>
          </a:solidFill>
          <a:latin typeface="+mn-lt"/>
          <a:ea typeface="+mn-ea"/>
          <a:cs typeface="+mn-cs"/>
        </a:defRPr>
      </a:lvl8pPr>
      <a:lvl9pPr marL="2580005" algn="l" defTabSz="644525" rtl="0" eaLnBrk="1" latinLnBrk="0" hangingPunct="1">
        <a:defRPr sz="12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9" descr="内页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527052" y="333376"/>
            <a:ext cx="9120716" cy="5032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5517" y="1125537"/>
            <a:ext cx="11224683" cy="5327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176001" y="6446521"/>
            <a:ext cx="1068916" cy="1444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08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defTabSz="855980" eaLnBrk="1" hangingPunct="1">
              <a:defRPr/>
            </a:pPr>
            <a:fld id="{391019ED-C865-4062-BCDA-E9D997333C7B}" type="slidenum">
              <a:rPr lang="en-US" altLang="zh-CN" smtClean="0">
                <a:solidFill>
                  <a:prstClr val="black"/>
                </a:solidFill>
              </a:rPr>
            </a:fld>
            <a:endParaRPr lang="en-US" altLang="zh-CN" dirty="0">
              <a:solidFill>
                <a:prstClr val="black"/>
              </a:solidFill>
            </a:endParaRPr>
          </a:p>
        </p:txBody>
      </p:sp>
      <p:sp>
        <p:nvSpPr>
          <p:cNvPr id="7" name="TextBox 10"/>
          <p:cNvSpPr txBox="1"/>
          <p:nvPr userDrawn="1"/>
        </p:nvSpPr>
        <p:spPr>
          <a:xfrm>
            <a:off x="406400" y="6659565"/>
            <a:ext cx="3327400" cy="256659"/>
          </a:xfrm>
          <a:prstGeom prst="rect">
            <a:avLst/>
          </a:prstGeom>
          <a:noFill/>
        </p:spPr>
        <p:txBody>
          <a:bodyPr tIns="64800" bIns="4320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r>
              <a:rPr lang="zh-CN" altLang="en-US" sz="960" dirty="0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用智慧驱动生产力</a:t>
            </a:r>
            <a:r>
              <a:rPr lang="en-US" altLang="zh-CN" sz="960" dirty="0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!   </a:t>
            </a:r>
            <a:r>
              <a:rPr lang="en-US" altLang="zh-CN" sz="840" i="1" dirty="0">
                <a:solidFill>
                  <a:prstClr val="white"/>
                </a:solidFill>
                <a:latin typeface="Arial Narrow" panose="020B0606020202030204" pitchFamily="34" charset="0"/>
                <a:ea typeface="微软雅黑" panose="020B0503020204020204" pitchFamily="34" charset="-122"/>
              </a:rPr>
              <a:t>More Intelligence, More Productivity</a:t>
            </a:r>
            <a:r>
              <a:rPr lang="zh-CN" altLang="en-US" sz="840" i="1" dirty="0">
                <a:solidFill>
                  <a:prstClr val="white"/>
                </a:solidFill>
                <a:latin typeface="Arial Narrow" panose="020B0606020202030204" pitchFamily="34" charset="0"/>
                <a:ea typeface="微软雅黑" panose="020B0503020204020204" pitchFamily="34" charset="-122"/>
              </a:rPr>
              <a:t>！</a:t>
            </a:r>
            <a:endParaRPr lang="en-US" altLang="zh-CN" sz="840" i="1" dirty="0">
              <a:solidFill>
                <a:prstClr val="white"/>
              </a:solidFill>
              <a:latin typeface="Arial Narrow" panose="020B0606020202030204" pitchFamily="34" charset="0"/>
              <a:ea typeface="微软雅黑" panose="020B0503020204020204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120" b="1">
          <a:solidFill>
            <a:schemeClr val="tx2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120" b="1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120" b="1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120" b="1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120" b="1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5pPr>
      <a:lvl6pPr marL="548640" algn="l" rtl="0" fontAlgn="base">
        <a:spcBef>
          <a:spcPct val="0"/>
        </a:spcBef>
        <a:spcAft>
          <a:spcPct val="0"/>
        </a:spcAft>
        <a:defRPr sz="3120" b="1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6pPr>
      <a:lvl7pPr marL="1097280" algn="l" rtl="0" fontAlgn="base">
        <a:spcBef>
          <a:spcPct val="0"/>
        </a:spcBef>
        <a:spcAft>
          <a:spcPct val="0"/>
        </a:spcAft>
        <a:defRPr sz="3120" b="1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7pPr>
      <a:lvl8pPr marL="1645920" algn="l" rtl="0" fontAlgn="base">
        <a:spcBef>
          <a:spcPct val="0"/>
        </a:spcBef>
        <a:spcAft>
          <a:spcPct val="0"/>
        </a:spcAft>
        <a:defRPr sz="3120" b="1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8pPr>
      <a:lvl9pPr marL="2194560" algn="l" rtl="0" fontAlgn="base">
        <a:spcBef>
          <a:spcPct val="0"/>
        </a:spcBef>
        <a:spcAft>
          <a:spcPct val="0"/>
        </a:spcAft>
        <a:defRPr sz="3120" b="1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9pPr>
    </p:titleStyle>
    <p:bodyStyle>
      <a:lvl1pPr marL="411480" indent="-41148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n"/>
        <a:defRPr sz="312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891540" indent="-34290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p"/>
        <a:defRPr sz="264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marL="1371600" indent="-27432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Ø"/>
        <a:defRPr sz="288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marL="1920240" indent="-27432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§"/>
        <a:defRPr sz="192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marL="2468880" indent="-27432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panose="020B0604020202020204" pitchFamily="34" charset="0"/>
        <a:buChar char="-"/>
        <a:defRPr sz="168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3017520" indent="-274320" algn="l" rtl="0" fontAlgn="base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panose="020B0604020202020204" pitchFamily="34" charset="0"/>
        <a:buChar char="-"/>
        <a:defRPr sz="1680">
          <a:solidFill>
            <a:schemeClr val="tx1"/>
          </a:solidFill>
          <a:latin typeface="+mn-lt"/>
          <a:ea typeface="+mn-ea"/>
        </a:defRPr>
      </a:lvl6pPr>
      <a:lvl7pPr marL="3566160" indent="-274320" algn="l" rtl="0" fontAlgn="base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panose="020B0604020202020204" pitchFamily="34" charset="0"/>
        <a:buChar char="-"/>
        <a:defRPr sz="1680">
          <a:solidFill>
            <a:schemeClr val="tx1"/>
          </a:solidFill>
          <a:latin typeface="+mn-lt"/>
          <a:ea typeface="+mn-ea"/>
        </a:defRPr>
      </a:lvl7pPr>
      <a:lvl8pPr marL="4114165" indent="-274320" algn="l" rtl="0" fontAlgn="base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panose="020B0604020202020204" pitchFamily="34" charset="0"/>
        <a:buChar char="-"/>
        <a:defRPr sz="1680">
          <a:solidFill>
            <a:schemeClr val="tx1"/>
          </a:solidFill>
          <a:latin typeface="+mn-lt"/>
          <a:ea typeface="+mn-ea"/>
        </a:defRPr>
      </a:lvl8pPr>
      <a:lvl9pPr marL="4663440" indent="-274320" algn="l" rtl="0" fontAlgn="base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panose="020B0604020202020204" pitchFamily="34" charset="0"/>
        <a:buChar char="-"/>
        <a:defRPr sz="168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205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9" descr="内页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527052" y="333376"/>
            <a:ext cx="9120716" cy="5032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5517" y="1125537"/>
            <a:ext cx="11224683" cy="5327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176001" y="6446521"/>
            <a:ext cx="1068916" cy="1444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08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defTabSz="855980" eaLnBrk="1" hangingPunct="1">
              <a:defRPr/>
            </a:pPr>
            <a:fld id="{391019ED-C865-4062-BCDA-E9D997333C7B}" type="slidenum">
              <a:rPr lang="en-US" altLang="zh-CN" smtClean="0">
                <a:solidFill>
                  <a:prstClr val="black"/>
                </a:solidFill>
              </a:rPr>
            </a:fld>
            <a:endParaRPr lang="en-US" altLang="zh-CN" dirty="0">
              <a:solidFill>
                <a:prstClr val="black"/>
              </a:solidFill>
            </a:endParaRPr>
          </a:p>
        </p:txBody>
      </p:sp>
      <p:sp>
        <p:nvSpPr>
          <p:cNvPr id="7" name="TextBox 10"/>
          <p:cNvSpPr txBox="1"/>
          <p:nvPr userDrawn="1"/>
        </p:nvSpPr>
        <p:spPr>
          <a:xfrm>
            <a:off x="406400" y="6659565"/>
            <a:ext cx="3327400" cy="256659"/>
          </a:xfrm>
          <a:prstGeom prst="rect">
            <a:avLst/>
          </a:prstGeom>
          <a:noFill/>
        </p:spPr>
        <p:txBody>
          <a:bodyPr tIns="64800" bIns="4320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r>
              <a:rPr lang="zh-CN" altLang="en-US" sz="960" dirty="0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用智慧驱动生产力</a:t>
            </a:r>
            <a:r>
              <a:rPr lang="en-US" altLang="zh-CN" sz="960" dirty="0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!   </a:t>
            </a:r>
            <a:r>
              <a:rPr lang="en-US" altLang="zh-CN" sz="840" i="1" dirty="0">
                <a:solidFill>
                  <a:prstClr val="white"/>
                </a:solidFill>
                <a:latin typeface="Arial Narrow" panose="020B0606020202030204" pitchFamily="34" charset="0"/>
                <a:ea typeface="微软雅黑" panose="020B0503020204020204" pitchFamily="34" charset="-122"/>
              </a:rPr>
              <a:t>More Intelligence, More Productivity</a:t>
            </a:r>
            <a:r>
              <a:rPr lang="zh-CN" altLang="en-US" sz="840" i="1" dirty="0">
                <a:solidFill>
                  <a:prstClr val="white"/>
                </a:solidFill>
                <a:latin typeface="Arial Narrow" panose="020B0606020202030204" pitchFamily="34" charset="0"/>
                <a:ea typeface="微软雅黑" panose="020B0503020204020204" pitchFamily="34" charset="-122"/>
              </a:rPr>
              <a:t>！</a:t>
            </a:r>
            <a:endParaRPr lang="en-US" altLang="zh-CN" sz="840" i="1" dirty="0">
              <a:solidFill>
                <a:prstClr val="white"/>
              </a:solidFill>
              <a:latin typeface="Arial Narrow" panose="020B0606020202030204" pitchFamily="34" charset="0"/>
              <a:ea typeface="微软雅黑" panose="020B0503020204020204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120" b="1">
          <a:solidFill>
            <a:schemeClr val="tx2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120" b="1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120" b="1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120" b="1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120" b="1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5pPr>
      <a:lvl6pPr marL="548640" algn="l" rtl="0" fontAlgn="base">
        <a:spcBef>
          <a:spcPct val="0"/>
        </a:spcBef>
        <a:spcAft>
          <a:spcPct val="0"/>
        </a:spcAft>
        <a:defRPr sz="3120" b="1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6pPr>
      <a:lvl7pPr marL="1097280" algn="l" rtl="0" fontAlgn="base">
        <a:spcBef>
          <a:spcPct val="0"/>
        </a:spcBef>
        <a:spcAft>
          <a:spcPct val="0"/>
        </a:spcAft>
        <a:defRPr sz="3120" b="1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7pPr>
      <a:lvl8pPr marL="1645920" algn="l" rtl="0" fontAlgn="base">
        <a:spcBef>
          <a:spcPct val="0"/>
        </a:spcBef>
        <a:spcAft>
          <a:spcPct val="0"/>
        </a:spcAft>
        <a:defRPr sz="3120" b="1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8pPr>
      <a:lvl9pPr marL="2194560" algn="l" rtl="0" fontAlgn="base">
        <a:spcBef>
          <a:spcPct val="0"/>
        </a:spcBef>
        <a:spcAft>
          <a:spcPct val="0"/>
        </a:spcAft>
        <a:defRPr sz="3120" b="1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9pPr>
    </p:titleStyle>
    <p:bodyStyle>
      <a:lvl1pPr marL="411480" indent="-41148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n"/>
        <a:defRPr sz="312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891540" indent="-34290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p"/>
        <a:defRPr sz="264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marL="1371600" indent="-27432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Ø"/>
        <a:defRPr sz="288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marL="1920240" indent="-27432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§"/>
        <a:defRPr sz="192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marL="2468880" indent="-27432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panose="020B0604020202020204" pitchFamily="34" charset="0"/>
        <a:buChar char="-"/>
        <a:defRPr sz="168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3017520" indent="-274320" algn="l" rtl="0" fontAlgn="base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panose="020B0604020202020204" pitchFamily="34" charset="0"/>
        <a:buChar char="-"/>
        <a:defRPr sz="1680">
          <a:solidFill>
            <a:schemeClr val="tx1"/>
          </a:solidFill>
          <a:latin typeface="+mn-lt"/>
          <a:ea typeface="+mn-ea"/>
        </a:defRPr>
      </a:lvl6pPr>
      <a:lvl7pPr marL="3566160" indent="-274320" algn="l" rtl="0" fontAlgn="base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panose="020B0604020202020204" pitchFamily="34" charset="0"/>
        <a:buChar char="-"/>
        <a:defRPr sz="1680">
          <a:solidFill>
            <a:schemeClr val="tx1"/>
          </a:solidFill>
          <a:latin typeface="+mn-lt"/>
          <a:ea typeface="+mn-ea"/>
        </a:defRPr>
      </a:lvl7pPr>
      <a:lvl8pPr marL="4114165" indent="-274320" algn="l" rtl="0" fontAlgn="base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panose="020B0604020202020204" pitchFamily="34" charset="0"/>
        <a:buChar char="-"/>
        <a:defRPr sz="1680">
          <a:solidFill>
            <a:schemeClr val="tx1"/>
          </a:solidFill>
          <a:latin typeface="+mn-lt"/>
          <a:ea typeface="+mn-ea"/>
        </a:defRPr>
      </a:lvl8pPr>
      <a:lvl9pPr marL="4663440" indent="-274320" algn="l" rtl="0" fontAlgn="base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panose="020B0604020202020204" pitchFamily="34" charset="0"/>
        <a:buChar char="-"/>
        <a:defRPr sz="168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205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9" descr="内页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527052" y="333376"/>
            <a:ext cx="9120716" cy="5032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5517" y="1125537"/>
            <a:ext cx="11224683" cy="5327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176001" y="6446521"/>
            <a:ext cx="1068916" cy="1444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08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defTabSz="855980" eaLnBrk="1" hangingPunct="1">
              <a:defRPr/>
            </a:pPr>
            <a:fld id="{391019ED-C865-4062-BCDA-E9D997333C7B}" type="slidenum">
              <a:rPr lang="en-US" altLang="zh-CN" smtClean="0">
                <a:solidFill>
                  <a:prstClr val="black"/>
                </a:solidFill>
              </a:rPr>
            </a:fld>
            <a:endParaRPr lang="en-US" altLang="zh-CN" dirty="0">
              <a:solidFill>
                <a:prstClr val="black"/>
              </a:solidFill>
            </a:endParaRPr>
          </a:p>
        </p:txBody>
      </p:sp>
      <p:sp>
        <p:nvSpPr>
          <p:cNvPr id="7" name="TextBox 10"/>
          <p:cNvSpPr txBox="1"/>
          <p:nvPr userDrawn="1"/>
        </p:nvSpPr>
        <p:spPr>
          <a:xfrm>
            <a:off x="406400" y="6659565"/>
            <a:ext cx="3327400" cy="256659"/>
          </a:xfrm>
          <a:prstGeom prst="rect">
            <a:avLst/>
          </a:prstGeom>
          <a:noFill/>
        </p:spPr>
        <p:txBody>
          <a:bodyPr tIns="64800" bIns="4320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r>
              <a:rPr lang="zh-CN" altLang="en-US" sz="960" dirty="0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用智慧驱动生产力</a:t>
            </a:r>
            <a:r>
              <a:rPr lang="en-US" altLang="zh-CN" sz="960" dirty="0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!   </a:t>
            </a:r>
            <a:r>
              <a:rPr lang="en-US" altLang="zh-CN" sz="840" i="1" dirty="0">
                <a:solidFill>
                  <a:prstClr val="white"/>
                </a:solidFill>
                <a:latin typeface="Arial Narrow" panose="020B0606020202030204" pitchFamily="34" charset="0"/>
                <a:ea typeface="微软雅黑" panose="020B0503020204020204" pitchFamily="34" charset="-122"/>
              </a:rPr>
              <a:t>More Intelligence, More Productivity</a:t>
            </a:r>
            <a:r>
              <a:rPr lang="zh-CN" altLang="en-US" sz="840" i="1" dirty="0">
                <a:solidFill>
                  <a:prstClr val="white"/>
                </a:solidFill>
                <a:latin typeface="Arial Narrow" panose="020B0606020202030204" pitchFamily="34" charset="0"/>
                <a:ea typeface="微软雅黑" panose="020B0503020204020204" pitchFamily="34" charset="-122"/>
              </a:rPr>
              <a:t>！</a:t>
            </a:r>
            <a:endParaRPr lang="en-US" altLang="zh-CN" sz="840" i="1" dirty="0">
              <a:solidFill>
                <a:prstClr val="white"/>
              </a:solidFill>
              <a:latin typeface="Arial Narrow" panose="020B0606020202030204" pitchFamily="34" charset="0"/>
              <a:ea typeface="微软雅黑" panose="020B0503020204020204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120" b="1">
          <a:solidFill>
            <a:schemeClr val="tx2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120" b="1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120" b="1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120" b="1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120" b="1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5pPr>
      <a:lvl6pPr marL="548640" algn="l" rtl="0" fontAlgn="base">
        <a:spcBef>
          <a:spcPct val="0"/>
        </a:spcBef>
        <a:spcAft>
          <a:spcPct val="0"/>
        </a:spcAft>
        <a:defRPr sz="3120" b="1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6pPr>
      <a:lvl7pPr marL="1097280" algn="l" rtl="0" fontAlgn="base">
        <a:spcBef>
          <a:spcPct val="0"/>
        </a:spcBef>
        <a:spcAft>
          <a:spcPct val="0"/>
        </a:spcAft>
        <a:defRPr sz="3120" b="1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7pPr>
      <a:lvl8pPr marL="1645920" algn="l" rtl="0" fontAlgn="base">
        <a:spcBef>
          <a:spcPct val="0"/>
        </a:spcBef>
        <a:spcAft>
          <a:spcPct val="0"/>
        </a:spcAft>
        <a:defRPr sz="3120" b="1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8pPr>
      <a:lvl9pPr marL="2194560" algn="l" rtl="0" fontAlgn="base">
        <a:spcBef>
          <a:spcPct val="0"/>
        </a:spcBef>
        <a:spcAft>
          <a:spcPct val="0"/>
        </a:spcAft>
        <a:defRPr sz="3120" b="1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9pPr>
    </p:titleStyle>
    <p:bodyStyle>
      <a:lvl1pPr marL="411480" indent="-41148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n"/>
        <a:defRPr sz="312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891540" indent="-34290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p"/>
        <a:defRPr sz="264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marL="1371600" indent="-27432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Ø"/>
        <a:defRPr sz="288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marL="1920240" indent="-27432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§"/>
        <a:defRPr sz="192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marL="2468880" indent="-27432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panose="020B0604020202020204" pitchFamily="34" charset="0"/>
        <a:buChar char="-"/>
        <a:defRPr sz="168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3017520" indent="-274320" algn="l" rtl="0" fontAlgn="base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panose="020B0604020202020204" pitchFamily="34" charset="0"/>
        <a:buChar char="-"/>
        <a:defRPr sz="1680">
          <a:solidFill>
            <a:schemeClr val="tx1"/>
          </a:solidFill>
          <a:latin typeface="+mn-lt"/>
          <a:ea typeface="+mn-ea"/>
        </a:defRPr>
      </a:lvl6pPr>
      <a:lvl7pPr marL="3566160" indent="-274320" algn="l" rtl="0" fontAlgn="base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panose="020B0604020202020204" pitchFamily="34" charset="0"/>
        <a:buChar char="-"/>
        <a:defRPr sz="1680">
          <a:solidFill>
            <a:schemeClr val="tx1"/>
          </a:solidFill>
          <a:latin typeface="+mn-lt"/>
          <a:ea typeface="+mn-ea"/>
        </a:defRPr>
      </a:lvl7pPr>
      <a:lvl8pPr marL="4114165" indent="-274320" algn="l" rtl="0" fontAlgn="base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panose="020B0604020202020204" pitchFamily="34" charset="0"/>
        <a:buChar char="-"/>
        <a:defRPr sz="1680">
          <a:solidFill>
            <a:schemeClr val="tx1"/>
          </a:solidFill>
          <a:latin typeface="+mn-lt"/>
          <a:ea typeface="+mn-ea"/>
        </a:defRPr>
      </a:lvl8pPr>
      <a:lvl9pPr marL="4663440" indent="-274320" algn="l" rtl="0" fontAlgn="base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panose="020B0604020202020204" pitchFamily="34" charset="0"/>
        <a:buChar char="-"/>
        <a:defRPr sz="168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205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9" descr="内页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527052" y="333376"/>
            <a:ext cx="9120716" cy="5032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5517" y="1125537"/>
            <a:ext cx="11224683" cy="5327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176001" y="6446521"/>
            <a:ext cx="1068916" cy="1444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08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defTabSz="855980" eaLnBrk="1" hangingPunct="1">
              <a:defRPr/>
            </a:pPr>
            <a:fld id="{391019ED-C865-4062-BCDA-E9D997333C7B}" type="slidenum">
              <a:rPr lang="en-US" altLang="zh-CN" smtClean="0">
                <a:solidFill>
                  <a:prstClr val="black"/>
                </a:solidFill>
              </a:rPr>
            </a:fld>
            <a:endParaRPr lang="en-US" altLang="zh-CN" dirty="0">
              <a:solidFill>
                <a:prstClr val="black"/>
              </a:solidFill>
            </a:endParaRPr>
          </a:p>
        </p:txBody>
      </p:sp>
      <p:sp>
        <p:nvSpPr>
          <p:cNvPr id="7" name="TextBox 10"/>
          <p:cNvSpPr txBox="1"/>
          <p:nvPr userDrawn="1"/>
        </p:nvSpPr>
        <p:spPr>
          <a:xfrm>
            <a:off x="406400" y="6659565"/>
            <a:ext cx="3327400" cy="256659"/>
          </a:xfrm>
          <a:prstGeom prst="rect">
            <a:avLst/>
          </a:prstGeom>
          <a:noFill/>
        </p:spPr>
        <p:txBody>
          <a:bodyPr tIns="64800" bIns="4320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r>
              <a:rPr lang="zh-CN" altLang="en-US" sz="960" dirty="0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用智慧驱动生产力</a:t>
            </a:r>
            <a:r>
              <a:rPr lang="en-US" altLang="zh-CN" sz="960" dirty="0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!   </a:t>
            </a:r>
            <a:r>
              <a:rPr lang="en-US" altLang="zh-CN" sz="840" i="1" dirty="0">
                <a:solidFill>
                  <a:prstClr val="white"/>
                </a:solidFill>
                <a:latin typeface="Arial Narrow" panose="020B0606020202030204" pitchFamily="34" charset="0"/>
                <a:ea typeface="微软雅黑" panose="020B0503020204020204" pitchFamily="34" charset="-122"/>
              </a:rPr>
              <a:t>More Intelligence, More Productivity</a:t>
            </a:r>
            <a:r>
              <a:rPr lang="zh-CN" altLang="en-US" sz="840" i="1" dirty="0">
                <a:solidFill>
                  <a:prstClr val="white"/>
                </a:solidFill>
                <a:latin typeface="Arial Narrow" panose="020B0606020202030204" pitchFamily="34" charset="0"/>
                <a:ea typeface="微软雅黑" panose="020B0503020204020204" pitchFamily="34" charset="-122"/>
              </a:rPr>
              <a:t>！</a:t>
            </a:r>
            <a:endParaRPr lang="en-US" altLang="zh-CN" sz="840" i="1" dirty="0">
              <a:solidFill>
                <a:prstClr val="white"/>
              </a:solidFill>
              <a:latin typeface="Arial Narrow" panose="020B0606020202030204" pitchFamily="34" charset="0"/>
              <a:ea typeface="微软雅黑" panose="020B0503020204020204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120" b="1">
          <a:solidFill>
            <a:schemeClr val="tx2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120" b="1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120" b="1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120" b="1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120" b="1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5pPr>
      <a:lvl6pPr marL="548640" algn="l" rtl="0" fontAlgn="base">
        <a:spcBef>
          <a:spcPct val="0"/>
        </a:spcBef>
        <a:spcAft>
          <a:spcPct val="0"/>
        </a:spcAft>
        <a:defRPr sz="3120" b="1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6pPr>
      <a:lvl7pPr marL="1097280" algn="l" rtl="0" fontAlgn="base">
        <a:spcBef>
          <a:spcPct val="0"/>
        </a:spcBef>
        <a:spcAft>
          <a:spcPct val="0"/>
        </a:spcAft>
        <a:defRPr sz="3120" b="1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7pPr>
      <a:lvl8pPr marL="1645920" algn="l" rtl="0" fontAlgn="base">
        <a:spcBef>
          <a:spcPct val="0"/>
        </a:spcBef>
        <a:spcAft>
          <a:spcPct val="0"/>
        </a:spcAft>
        <a:defRPr sz="3120" b="1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8pPr>
      <a:lvl9pPr marL="2194560" algn="l" rtl="0" fontAlgn="base">
        <a:spcBef>
          <a:spcPct val="0"/>
        </a:spcBef>
        <a:spcAft>
          <a:spcPct val="0"/>
        </a:spcAft>
        <a:defRPr sz="3120" b="1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9pPr>
    </p:titleStyle>
    <p:bodyStyle>
      <a:lvl1pPr marL="411480" indent="-41148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n"/>
        <a:defRPr sz="312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891540" indent="-34290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p"/>
        <a:defRPr sz="264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marL="1371600" indent="-27432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Ø"/>
        <a:defRPr sz="288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marL="1920240" indent="-27432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§"/>
        <a:defRPr sz="192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marL="2468880" indent="-27432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panose="020B0604020202020204" pitchFamily="34" charset="0"/>
        <a:buChar char="-"/>
        <a:defRPr sz="168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3017520" indent="-274320" algn="l" rtl="0" fontAlgn="base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panose="020B0604020202020204" pitchFamily="34" charset="0"/>
        <a:buChar char="-"/>
        <a:defRPr sz="1680">
          <a:solidFill>
            <a:schemeClr val="tx1"/>
          </a:solidFill>
          <a:latin typeface="+mn-lt"/>
          <a:ea typeface="+mn-ea"/>
        </a:defRPr>
      </a:lvl6pPr>
      <a:lvl7pPr marL="3566160" indent="-274320" algn="l" rtl="0" fontAlgn="base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panose="020B0604020202020204" pitchFamily="34" charset="0"/>
        <a:buChar char="-"/>
        <a:defRPr sz="1680">
          <a:solidFill>
            <a:schemeClr val="tx1"/>
          </a:solidFill>
          <a:latin typeface="+mn-lt"/>
          <a:ea typeface="+mn-ea"/>
        </a:defRPr>
      </a:lvl7pPr>
      <a:lvl8pPr marL="4114165" indent="-274320" algn="l" rtl="0" fontAlgn="base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panose="020B0604020202020204" pitchFamily="34" charset="0"/>
        <a:buChar char="-"/>
        <a:defRPr sz="1680">
          <a:solidFill>
            <a:schemeClr val="tx1"/>
          </a:solidFill>
          <a:latin typeface="+mn-lt"/>
          <a:ea typeface="+mn-ea"/>
        </a:defRPr>
      </a:lvl8pPr>
      <a:lvl9pPr marL="4663440" indent="-274320" algn="l" rtl="0" fontAlgn="base">
        <a:lnSpc>
          <a:spcPct val="120000"/>
        </a:lnSpc>
        <a:spcBef>
          <a:spcPct val="20000"/>
        </a:spcBef>
        <a:spcAft>
          <a:spcPct val="0"/>
        </a:spcAft>
        <a:buClr>
          <a:srgbClr val="FF0000"/>
        </a:buClr>
        <a:buFont typeface="Arial" panose="020B0604020202020204" pitchFamily="34" charset="0"/>
        <a:buChar char="-"/>
        <a:defRPr sz="168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205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645160" rtl="0" eaLnBrk="1" latinLnBrk="0" hangingPunct="1">
        <a:lnSpc>
          <a:spcPct val="90000"/>
        </a:lnSpc>
        <a:spcBef>
          <a:spcPct val="0"/>
        </a:spcBef>
        <a:buNone/>
        <a:defRPr sz="3105" kern="1200">
          <a:solidFill>
            <a:schemeClr val="bg1"/>
          </a:solidFill>
          <a:latin typeface="方正兰亭黑_GBK" panose="02000000000000000000" charset="-122"/>
          <a:ea typeface="方正兰亭黑_GBK" panose="02000000000000000000" charset="-122"/>
          <a:cs typeface="方正兰亭黑_GBK" panose="02000000000000000000" charset="-122"/>
        </a:defRPr>
      </a:lvl1pPr>
    </p:titleStyle>
    <p:bodyStyle>
      <a:lvl1pPr marL="161290" indent="-161290" algn="l" defTabSz="645160" rtl="0" eaLnBrk="1" latinLnBrk="0" hangingPunct="1">
        <a:lnSpc>
          <a:spcPct val="90000"/>
        </a:lnSpc>
        <a:spcBef>
          <a:spcPts val="705"/>
        </a:spcBef>
        <a:buFont typeface="Arial" panose="020B0604020202020204"/>
        <a:buChar char="•"/>
        <a:defRPr sz="1975" kern="1200">
          <a:solidFill>
            <a:schemeClr val="bg1"/>
          </a:solidFill>
          <a:latin typeface="方正兰亭黑_GBK" panose="02000000000000000000" charset="-122"/>
          <a:ea typeface="方正兰亭黑_GBK" panose="02000000000000000000" charset="-122"/>
          <a:cs typeface="方正兰亭黑_GBK" panose="02000000000000000000" charset="-122"/>
        </a:defRPr>
      </a:lvl1pPr>
      <a:lvl2pPr marL="483870" indent="-161290" algn="l" defTabSz="645160" rtl="0" eaLnBrk="1" latinLnBrk="0" hangingPunct="1">
        <a:lnSpc>
          <a:spcPct val="90000"/>
        </a:lnSpc>
        <a:spcBef>
          <a:spcPts val="355"/>
        </a:spcBef>
        <a:buFont typeface="Arial" panose="020B0604020202020204"/>
        <a:buChar char="•"/>
        <a:defRPr sz="1695" kern="1200">
          <a:solidFill>
            <a:schemeClr val="bg1"/>
          </a:solidFill>
          <a:latin typeface="方正兰亭黑_GBK" panose="02000000000000000000" charset="-122"/>
          <a:ea typeface="方正兰亭黑_GBK" panose="02000000000000000000" charset="-122"/>
          <a:cs typeface="方正兰亭黑_GBK" panose="02000000000000000000" charset="-122"/>
        </a:defRPr>
      </a:lvl2pPr>
      <a:lvl3pPr marL="806450" indent="-161290" algn="l" defTabSz="645160" rtl="0" eaLnBrk="1" latinLnBrk="0" hangingPunct="1">
        <a:lnSpc>
          <a:spcPct val="90000"/>
        </a:lnSpc>
        <a:spcBef>
          <a:spcPts val="355"/>
        </a:spcBef>
        <a:buFont typeface="Arial" panose="020B0604020202020204"/>
        <a:buChar char="•"/>
        <a:defRPr sz="1410" kern="1200">
          <a:solidFill>
            <a:schemeClr val="bg1"/>
          </a:solidFill>
          <a:latin typeface="方正兰亭黑_GBK" panose="02000000000000000000" charset="-122"/>
          <a:ea typeface="方正兰亭黑_GBK" panose="02000000000000000000" charset="-122"/>
          <a:cs typeface="方正兰亭黑_GBK" panose="02000000000000000000" charset="-122"/>
        </a:defRPr>
      </a:lvl3pPr>
      <a:lvl4pPr marL="1129030" indent="-161290" algn="l" defTabSz="645160" rtl="0" eaLnBrk="1" latinLnBrk="0" hangingPunct="1">
        <a:lnSpc>
          <a:spcPct val="90000"/>
        </a:lnSpc>
        <a:spcBef>
          <a:spcPts val="355"/>
        </a:spcBef>
        <a:buFont typeface="Arial" panose="020B0604020202020204"/>
        <a:buChar char="•"/>
        <a:defRPr sz="1270" kern="1200">
          <a:solidFill>
            <a:schemeClr val="bg1"/>
          </a:solidFill>
          <a:latin typeface="方正兰亭黑_GBK" panose="02000000000000000000" charset="-122"/>
          <a:ea typeface="方正兰亭黑_GBK" panose="02000000000000000000" charset="-122"/>
          <a:cs typeface="方正兰亭黑_GBK" panose="02000000000000000000" charset="-122"/>
        </a:defRPr>
      </a:lvl4pPr>
      <a:lvl5pPr marL="1451610" indent="-161290" algn="l" defTabSz="645160" rtl="0" eaLnBrk="1" latinLnBrk="0" hangingPunct="1">
        <a:lnSpc>
          <a:spcPct val="90000"/>
        </a:lnSpc>
        <a:spcBef>
          <a:spcPts val="355"/>
        </a:spcBef>
        <a:buFont typeface="Arial" panose="020B0604020202020204"/>
        <a:buChar char="•"/>
        <a:defRPr sz="1270" kern="1200">
          <a:solidFill>
            <a:schemeClr val="bg1"/>
          </a:solidFill>
          <a:latin typeface="方正兰亭黑_GBK" panose="02000000000000000000" charset="-122"/>
          <a:ea typeface="方正兰亭黑_GBK" panose="02000000000000000000" charset="-122"/>
          <a:cs typeface="方正兰亭黑_GBK" panose="02000000000000000000" charset="-122"/>
        </a:defRPr>
      </a:lvl5pPr>
      <a:lvl6pPr marL="1774190" indent="-161290" algn="l" defTabSz="645160" rtl="0" eaLnBrk="1" latinLnBrk="0" hangingPunct="1">
        <a:lnSpc>
          <a:spcPct val="90000"/>
        </a:lnSpc>
        <a:spcBef>
          <a:spcPts val="355"/>
        </a:spcBef>
        <a:buFont typeface="Arial" panose="020B0604020202020204"/>
        <a:buChar char="•"/>
        <a:defRPr sz="1270" kern="1200">
          <a:solidFill>
            <a:schemeClr val="tx1"/>
          </a:solidFill>
          <a:latin typeface="+mn-lt"/>
          <a:ea typeface="+mn-ea"/>
          <a:cs typeface="+mn-cs"/>
        </a:defRPr>
      </a:lvl6pPr>
      <a:lvl7pPr marL="2096770" indent="-161290" algn="l" defTabSz="645160" rtl="0" eaLnBrk="1" latinLnBrk="0" hangingPunct="1">
        <a:lnSpc>
          <a:spcPct val="90000"/>
        </a:lnSpc>
        <a:spcBef>
          <a:spcPts val="355"/>
        </a:spcBef>
        <a:buFont typeface="Arial" panose="020B0604020202020204"/>
        <a:buChar char="•"/>
        <a:defRPr sz="1270" kern="1200">
          <a:solidFill>
            <a:schemeClr val="tx1"/>
          </a:solidFill>
          <a:latin typeface="+mn-lt"/>
          <a:ea typeface="+mn-ea"/>
          <a:cs typeface="+mn-cs"/>
        </a:defRPr>
      </a:lvl7pPr>
      <a:lvl8pPr marL="2419350" indent="-161290" algn="l" defTabSz="645160" rtl="0" eaLnBrk="1" latinLnBrk="0" hangingPunct="1">
        <a:lnSpc>
          <a:spcPct val="90000"/>
        </a:lnSpc>
        <a:spcBef>
          <a:spcPts val="355"/>
        </a:spcBef>
        <a:buFont typeface="Arial" panose="020B0604020202020204"/>
        <a:buChar char="•"/>
        <a:defRPr sz="1270" kern="1200">
          <a:solidFill>
            <a:schemeClr val="tx1"/>
          </a:solidFill>
          <a:latin typeface="+mn-lt"/>
          <a:ea typeface="+mn-ea"/>
          <a:cs typeface="+mn-cs"/>
        </a:defRPr>
      </a:lvl8pPr>
      <a:lvl9pPr marL="2741930" indent="-161290" algn="l" defTabSz="645160" rtl="0" eaLnBrk="1" latinLnBrk="0" hangingPunct="1">
        <a:lnSpc>
          <a:spcPct val="90000"/>
        </a:lnSpc>
        <a:spcBef>
          <a:spcPts val="355"/>
        </a:spcBef>
        <a:buFont typeface="Arial" panose="020B0604020202020204"/>
        <a:buChar char="•"/>
        <a:defRPr sz="12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45160" rtl="0" eaLnBrk="1" latinLnBrk="0" hangingPunct="1">
        <a:defRPr sz="1270" kern="1200">
          <a:solidFill>
            <a:schemeClr val="tx1"/>
          </a:solidFill>
          <a:latin typeface="+mn-lt"/>
          <a:ea typeface="+mn-ea"/>
          <a:cs typeface="+mn-cs"/>
        </a:defRPr>
      </a:lvl1pPr>
      <a:lvl2pPr marL="322580" algn="l" defTabSz="645160" rtl="0" eaLnBrk="1" latinLnBrk="0" hangingPunct="1">
        <a:defRPr sz="1270" kern="1200">
          <a:solidFill>
            <a:schemeClr val="tx1"/>
          </a:solidFill>
          <a:latin typeface="+mn-lt"/>
          <a:ea typeface="+mn-ea"/>
          <a:cs typeface="+mn-cs"/>
        </a:defRPr>
      </a:lvl2pPr>
      <a:lvl3pPr marL="645160" algn="l" defTabSz="645160" rtl="0" eaLnBrk="1" latinLnBrk="0" hangingPunct="1">
        <a:defRPr sz="1270" kern="1200">
          <a:solidFill>
            <a:schemeClr val="tx1"/>
          </a:solidFill>
          <a:latin typeface="+mn-lt"/>
          <a:ea typeface="+mn-ea"/>
          <a:cs typeface="+mn-cs"/>
        </a:defRPr>
      </a:lvl3pPr>
      <a:lvl4pPr marL="967740" algn="l" defTabSz="645160" rtl="0" eaLnBrk="1" latinLnBrk="0" hangingPunct="1">
        <a:defRPr sz="1270" kern="1200">
          <a:solidFill>
            <a:schemeClr val="tx1"/>
          </a:solidFill>
          <a:latin typeface="+mn-lt"/>
          <a:ea typeface="+mn-ea"/>
          <a:cs typeface="+mn-cs"/>
        </a:defRPr>
      </a:lvl4pPr>
      <a:lvl5pPr marL="1290320" algn="l" defTabSz="645160" rtl="0" eaLnBrk="1" latinLnBrk="0" hangingPunct="1">
        <a:defRPr sz="1270" kern="1200">
          <a:solidFill>
            <a:schemeClr val="tx1"/>
          </a:solidFill>
          <a:latin typeface="+mn-lt"/>
          <a:ea typeface="+mn-ea"/>
          <a:cs typeface="+mn-cs"/>
        </a:defRPr>
      </a:lvl5pPr>
      <a:lvl6pPr marL="1612900" algn="l" defTabSz="645160" rtl="0" eaLnBrk="1" latinLnBrk="0" hangingPunct="1">
        <a:defRPr sz="1270" kern="1200">
          <a:solidFill>
            <a:schemeClr val="tx1"/>
          </a:solidFill>
          <a:latin typeface="+mn-lt"/>
          <a:ea typeface="+mn-ea"/>
          <a:cs typeface="+mn-cs"/>
        </a:defRPr>
      </a:lvl6pPr>
      <a:lvl7pPr marL="1935480" algn="l" defTabSz="645160" rtl="0" eaLnBrk="1" latinLnBrk="0" hangingPunct="1">
        <a:defRPr sz="1270" kern="1200">
          <a:solidFill>
            <a:schemeClr val="tx1"/>
          </a:solidFill>
          <a:latin typeface="+mn-lt"/>
          <a:ea typeface="+mn-ea"/>
          <a:cs typeface="+mn-cs"/>
        </a:defRPr>
      </a:lvl7pPr>
      <a:lvl8pPr marL="2258060" algn="l" defTabSz="645160" rtl="0" eaLnBrk="1" latinLnBrk="0" hangingPunct="1">
        <a:defRPr sz="1270" kern="1200">
          <a:solidFill>
            <a:schemeClr val="tx1"/>
          </a:solidFill>
          <a:latin typeface="+mn-lt"/>
          <a:ea typeface="+mn-ea"/>
          <a:cs typeface="+mn-cs"/>
        </a:defRPr>
      </a:lvl8pPr>
      <a:lvl9pPr marL="2580640" algn="l" defTabSz="645160" rtl="0" eaLnBrk="1" latinLnBrk="0" hangingPunct="1">
        <a:defRPr sz="12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1" y="543339"/>
            <a:ext cx="10515600" cy="11473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dirty="0" smtClean="0"/>
              <a:t>单击此处编辑母版文本样式</a:t>
            </a:r>
            <a:endParaRPr kumimoji="1" lang="zh-CN" altLang="en-US" dirty="0" smtClean="0"/>
          </a:p>
          <a:p>
            <a:pPr lvl="1"/>
            <a:r>
              <a:rPr kumimoji="1" lang="zh-CN" altLang="en-US" dirty="0" smtClean="0"/>
              <a:t>二级</a:t>
            </a:r>
            <a:endParaRPr kumimoji="1" lang="zh-CN" altLang="en-US" dirty="0" smtClean="0"/>
          </a:p>
          <a:p>
            <a:pPr lvl="2"/>
            <a:r>
              <a:rPr kumimoji="1" lang="zh-CN" altLang="en-US" dirty="0" smtClean="0"/>
              <a:t>三级</a:t>
            </a:r>
            <a:endParaRPr kumimoji="1" lang="zh-CN" altLang="en-US" dirty="0" smtClean="0"/>
          </a:p>
          <a:p>
            <a:pPr lvl="3"/>
            <a:r>
              <a:rPr kumimoji="1" lang="zh-CN" altLang="en-US" dirty="0" smtClean="0"/>
              <a:t>四级</a:t>
            </a:r>
            <a:endParaRPr kumimoji="1" lang="zh-CN" altLang="en-US" dirty="0" smtClean="0"/>
          </a:p>
          <a:p>
            <a:pPr lvl="4"/>
            <a:r>
              <a:rPr kumimoji="1" lang="zh-CN" altLang="en-US" dirty="0" smtClean="0"/>
              <a:t>五级</a:t>
            </a:r>
            <a:endParaRPr kumimoji="1"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方正兰亭黑_GBK" panose="02000000000000000000" charset="-122"/>
                <a:ea typeface="方正兰亭黑_GBK" panose="02000000000000000000" charset="-122"/>
                <a:cs typeface="方正兰亭黑_GBK" panose="02000000000000000000" charset="-122"/>
              </a:defRPr>
            </a:lvl1pPr>
          </a:lstStyle>
          <a:p>
            <a:fld id="{151A1BC5-7B30-5B47-BD09-B9253205264D}" type="datetimeFigureOut">
              <a:rPr kumimoji="1" lang="zh-CN" altLang="en-US" smtClean="0">
                <a:solidFill>
                  <a:prstClr val="white"/>
                </a:solidFill>
              </a:rPr>
            </a:fld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方正兰亭黑_GBK" panose="02000000000000000000" charset="-122"/>
                <a:ea typeface="方正兰亭黑_GBK" panose="02000000000000000000" charset="-122"/>
                <a:cs typeface="方正兰亭黑_GBK" panose="02000000000000000000" charset="-122"/>
              </a:defRPr>
            </a:lvl1pPr>
          </a:lstStyle>
          <a:p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方正兰亭黑_GBK" panose="02000000000000000000" charset="-122"/>
                <a:ea typeface="方正兰亭黑_GBK" panose="02000000000000000000" charset="-122"/>
                <a:cs typeface="方正兰亭黑_GBK" panose="02000000000000000000" charset="-122"/>
              </a:defRPr>
            </a:lvl1pPr>
          </a:lstStyle>
          <a:p>
            <a:fld id="{424449B0-2AB9-2B4D-8B0F-3D9C3782E85B}" type="slidenum">
              <a:rPr kumimoji="1" lang="zh-CN" altLang="en-US" smtClean="0">
                <a:solidFill>
                  <a:prstClr val="white"/>
                </a:solidFill>
              </a:rPr>
            </a:fld>
            <a:endParaRPr kumimoji="1" lang="zh-CN" altLang="en-US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方正兰亭黑_GBK" panose="02000000000000000000" charset="-122"/>
          <a:ea typeface="方正兰亭黑_GBK" panose="02000000000000000000" charset="-122"/>
          <a:cs typeface="方正兰亭黑_GBK" panose="02000000000000000000" charset="-122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/>
        <a:buChar char="•"/>
        <a:defRPr sz="2800" kern="1200">
          <a:solidFill>
            <a:schemeClr val="bg1"/>
          </a:solidFill>
          <a:latin typeface="方正兰亭黑_GBK" panose="02000000000000000000" charset="-122"/>
          <a:ea typeface="方正兰亭黑_GBK" panose="02000000000000000000" charset="-122"/>
          <a:cs typeface="方正兰亭黑_GBK" panose="02000000000000000000" charset="-12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400" kern="1200">
          <a:solidFill>
            <a:schemeClr val="bg1"/>
          </a:solidFill>
          <a:latin typeface="方正兰亭黑_GBK" panose="02000000000000000000" charset="-122"/>
          <a:ea typeface="方正兰亭黑_GBK" panose="02000000000000000000" charset="-122"/>
          <a:cs typeface="方正兰亭黑_GBK" panose="02000000000000000000" charset="-122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000" kern="1200">
          <a:solidFill>
            <a:schemeClr val="bg1"/>
          </a:solidFill>
          <a:latin typeface="方正兰亭黑_GBK" panose="02000000000000000000" charset="-122"/>
          <a:ea typeface="方正兰亭黑_GBK" panose="02000000000000000000" charset="-122"/>
          <a:cs typeface="方正兰亭黑_GBK" panose="02000000000000000000" charset="-122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bg1"/>
          </a:solidFill>
          <a:latin typeface="方正兰亭黑_GBK" panose="02000000000000000000" charset="-122"/>
          <a:ea typeface="方正兰亭黑_GBK" panose="02000000000000000000" charset="-122"/>
          <a:cs typeface="方正兰亭黑_GBK" panose="02000000000000000000" charset="-122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bg1"/>
          </a:solidFill>
          <a:latin typeface="方正兰亭黑_GBK" panose="02000000000000000000" charset="-122"/>
          <a:ea typeface="方正兰亭黑_GBK" panose="02000000000000000000" charset="-122"/>
          <a:cs typeface="方正兰亭黑_GBK" panose="02000000000000000000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</a:fld>
            <a:endParaRPr lang="en-US" dirty="0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9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45.png"/><Relationship Id="rId8" Type="http://schemas.openxmlformats.org/officeDocument/2006/relationships/image" Target="../media/image44.png"/><Relationship Id="rId7" Type="http://schemas.openxmlformats.org/officeDocument/2006/relationships/image" Target="../media/image43.png"/><Relationship Id="rId6" Type="http://schemas.openxmlformats.org/officeDocument/2006/relationships/image" Target="../media/image42.png"/><Relationship Id="rId5" Type="http://schemas.openxmlformats.org/officeDocument/2006/relationships/image" Target="../media/image22.png"/><Relationship Id="rId4" Type="http://schemas.openxmlformats.org/officeDocument/2006/relationships/image" Target="../media/image41.png"/><Relationship Id="rId3" Type="http://schemas.openxmlformats.org/officeDocument/2006/relationships/image" Target="../media/image35.png"/><Relationship Id="rId21" Type="http://schemas.openxmlformats.org/officeDocument/2006/relationships/notesSlide" Target="../notesSlides/notesSlide5.xml"/><Relationship Id="rId20" Type="http://schemas.openxmlformats.org/officeDocument/2006/relationships/slideLayout" Target="../slideLayouts/slideLayout89.xml"/><Relationship Id="rId2" Type="http://schemas.openxmlformats.org/officeDocument/2006/relationships/image" Target="../media/image23.png"/><Relationship Id="rId19" Type="http://schemas.openxmlformats.org/officeDocument/2006/relationships/image" Target="../media/image55.png"/><Relationship Id="rId18" Type="http://schemas.openxmlformats.org/officeDocument/2006/relationships/image" Target="../media/image54.png"/><Relationship Id="rId17" Type="http://schemas.openxmlformats.org/officeDocument/2006/relationships/image" Target="../media/image53.png"/><Relationship Id="rId16" Type="http://schemas.openxmlformats.org/officeDocument/2006/relationships/image" Target="../media/image52.png"/><Relationship Id="rId15" Type="http://schemas.openxmlformats.org/officeDocument/2006/relationships/image" Target="../media/image51.png"/><Relationship Id="rId14" Type="http://schemas.openxmlformats.org/officeDocument/2006/relationships/image" Target="../media/image50.png"/><Relationship Id="rId13" Type="http://schemas.openxmlformats.org/officeDocument/2006/relationships/image" Target="../media/image49.png"/><Relationship Id="rId12" Type="http://schemas.openxmlformats.org/officeDocument/2006/relationships/image" Target="../media/image48.png"/><Relationship Id="rId11" Type="http://schemas.openxmlformats.org/officeDocument/2006/relationships/image" Target="../media/image47.png"/><Relationship Id="rId10" Type="http://schemas.openxmlformats.org/officeDocument/2006/relationships/image" Target="../media/image46.png"/><Relationship Id="rId1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35.png"/><Relationship Id="rId8" Type="http://schemas.openxmlformats.org/officeDocument/2006/relationships/image" Target="../media/image23.png"/><Relationship Id="rId7" Type="http://schemas.openxmlformats.org/officeDocument/2006/relationships/image" Target="../media/image34.png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3" Type="http://schemas.openxmlformats.org/officeDocument/2006/relationships/image" Target="../media/image58.wmf"/><Relationship Id="rId22" Type="http://schemas.openxmlformats.org/officeDocument/2006/relationships/slideLayout" Target="../slideLayouts/slideLayout89.xml"/><Relationship Id="rId21" Type="http://schemas.openxmlformats.org/officeDocument/2006/relationships/image" Target="../media/image51.png"/><Relationship Id="rId20" Type="http://schemas.openxmlformats.org/officeDocument/2006/relationships/image" Target="../media/image50.png"/><Relationship Id="rId2" Type="http://schemas.openxmlformats.org/officeDocument/2006/relationships/image" Target="../media/image57.png"/><Relationship Id="rId19" Type="http://schemas.openxmlformats.org/officeDocument/2006/relationships/image" Target="../media/image49.png"/><Relationship Id="rId18" Type="http://schemas.openxmlformats.org/officeDocument/2006/relationships/image" Target="../media/image48.png"/><Relationship Id="rId17" Type="http://schemas.openxmlformats.org/officeDocument/2006/relationships/image" Target="../media/image47.png"/><Relationship Id="rId16" Type="http://schemas.openxmlformats.org/officeDocument/2006/relationships/image" Target="../media/image46.png"/><Relationship Id="rId15" Type="http://schemas.openxmlformats.org/officeDocument/2006/relationships/image" Target="../media/image45.png"/><Relationship Id="rId14" Type="http://schemas.openxmlformats.org/officeDocument/2006/relationships/image" Target="../media/image44.png"/><Relationship Id="rId13" Type="http://schemas.openxmlformats.org/officeDocument/2006/relationships/image" Target="../media/image43.png"/><Relationship Id="rId12" Type="http://schemas.openxmlformats.org/officeDocument/2006/relationships/image" Target="../media/image42.png"/><Relationship Id="rId11" Type="http://schemas.openxmlformats.org/officeDocument/2006/relationships/image" Target="../media/image22.png"/><Relationship Id="rId10" Type="http://schemas.openxmlformats.org/officeDocument/2006/relationships/image" Target="../media/image41.png"/><Relationship Id="rId1" Type="http://schemas.openxmlformats.org/officeDocument/2006/relationships/image" Target="../media/image5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89.xml"/><Relationship Id="rId1" Type="http://schemas.openxmlformats.org/officeDocument/2006/relationships/image" Target="../media/image6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9.xml"/><Relationship Id="rId1" Type="http://schemas.openxmlformats.org/officeDocument/2006/relationships/image" Target="../media/image6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9.xml"/><Relationship Id="rId1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89.xml"/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image" Target="../media/image64.pn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89.xml"/><Relationship Id="rId4" Type="http://schemas.openxmlformats.org/officeDocument/2006/relationships/image" Target="../media/image70.png"/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image" Target="../media/image67.pn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79.png"/><Relationship Id="rId8" Type="http://schemas.openxmlformats.org/officeDocument/2006/relationships/image" Target="../media/image78.png"/><Relationship Id="rId7" Type="http://schemas.openxmlformats.org/officeDocument/2006/relationships/image" Target="../media/image77.png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2" Type="http://schemas.openxmlformats.org/officeDocument/2006/relationships/slideLayout" Target="../slideLayouts/slideLayout89.xml"/><Relationship Id="rId11" Type="http://schemas.openxmlformats.org/officeDocument/2006/relationships/image" Target="../media/image81.png"/><Relationship Id="rId10" Type="http://schemas.openxmlformats.org/officeDocument/2006/relationships/image" Target="../media/image80.png"/><Relationship Id="rId1" Type="http://schemas.openxmlformats.org/officeDocument/2006/relationships/image" Target="../media/image71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90.png"/><Relationship Id="rId8" Type="http://schemas.openxmlformats.org/officeDocument/2006/relationships/image" Target="../media/image89.png"/><Relationship Id="rId7" Type="http://schemas.openxmlformats.org/officeDocument/2006/relationships/image" Target="../media/image88.png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1" Type="http://schemas.openxmlformats.org/officeDocument/2006/relationships/slideLayout" Target="../slideLayouts/slideLayout89.xml"/><Relationship Id="rId40" Type="http://schemas.microsoft.com/office/2007/relationships/hdphoto" Target="../media/image121.wdp"/><Relationship Id="rId4" Type="http://schemas.openxmlformats.org/officeDocument/2006/relationships/image" Target="../media/image85.png"/><Relationship Id="rId39" Type="http://schemas.openxmlformats.org/officeDocument/2006/relationships/image" Target="../media/image120.png"/><Relationship Id="rId38" Type="http://schemas.openxmlformats.org/officeDocument/2006/relationships/image" Target="../media/image119.png"/><Relationship Id="rId37" Type="http://schemas.microsoft.com/office/2007/relationships/hdphoto" Target="../media/image118.wdp"/><Relationship Id="rId36" Type="http://schemas.openxmlformats.org/officeDocument/2006/relationships/image" Target="../media/image117.png"/><Relationship Id="rId35" Type="http://schemas.openxmlformats.org/officeDocument/2006/relationships/image" Target="../media/image116.jpeg"/><Relationship Id="rId34" Type="http://schemas.microsoft.com/office/2007/relationships/hdphoto" Target="../media/image115.wdp"/><Relationship Id="rId33" Type="http://schemas.openxmlformats.org/officeDocument/2006/relationships/image" Target="../media/image114.png"/><Relationship Id="rId32" Type="http://schemas.openxmlformats.org/officeDocument/2006/relationships/image" Target="../media/image113.png"/><Relationship Id="rId31" Type="http://schemas.openxmlformats.org/officeDocument/2006/relationships/image" Target="../media/image112.jpeg"/><Relationship Id="rId30" Type="http://schemas.openxmlformats.org/officeDocument/2006/relationships/image" Target="../media/image111.jpeg"/><Relationship Id="rId3" Type="http://schemas.openxmlformats.org/officeDocument/2006/relationships/image" Target="../media/image84.png"/><Relationship Id="rId29" Type="http://schemas.microsoft.com/office/2007/relationships/hdphoto" Target="../media/image110.wdp"/><Relationship Id="rId28" Type="http://schemas.openxmlformats.org/officeDocument/2006/relationships/image" Target="../media/image109.png"/><Relationship Id="rId27" Type="http://schemas.microsoft.com/office/2007/relationships/hdphoto" Target="../media/image108.wdp"/><Relationship Id="rId26" Type="http://schemas.openxmlformats.org/officeDocument/2006/relationships/image" Target="../media/image107.png"/><Relationship Id="rId25" Type="http://schemas.microsoft.com/office/2007/relationships/hdphoto" Target="../media/image106.wdp"/><Relationship Id="rId24" Type="http://schemas.openxmlformats.org/officeDocument/2006/relationships/image" Target="../media/image105.png"/><Relationship Id="rId23" Type="http://schemas.microsoft.com/office/2007/relationships/hdphoto" Target="../media/image104.wdp"/><Relationship Id="rId22" Type="http://schemas.openxmlformats.org/officeDocument/2006/relationships/image" Target="../media/image103.png"/><Relationship Id="rId21" Type="http://schemas.openxmlformats.org/officeDocument/2006/relationships/image" Target="../media/image102.png"/><Relationship Id="rId20" Type="http://schemas.openxmlformats.org/officeDocument/2006/relationships/image" Target="../media/image101.png"/><Relationship Id="rId2" Type="http://schemas.openxmlformats.org/officeDocument/2006/relationships/image" Target="../media/image83.png"/><Relationship Id="rId19" Type="http://schemas.microsoft.com/office/2007/relationships/hdphoto" Target="../media/image100.wdp"/><Relationship Id="rId18" Type="http://schemas.openxmlformats.org/officeDocument/2006/relationships/image" Target="../media/image99.png"/><Relationship Id="rId17" Type="http://schemas.openxmlformats.org/officeDocument/2006/relationships/image" Target="../media/image98.png"/><Relationship Id="rId16" Type="http://schemas.openxmlformats.org/officeDocument/2006/relationships/image" Target="../media/image97.png"/><Relationship Id="rId15" Type="http://schemas.openxmlformats.org/officeDocument/2006/relationships/image" Target="../media/image96.jpeg"/><Relationship Id="rId14" Type="http://schemas.microsoft.com/office/2007/relationships/hdphoto" Target="../media/image95.wdp"/><Relationship Id="rId13" Type="http://schemas.openxmlformats.org/officeDocument/2006/relationships/image" Target="../media/image94.png"/><Relationship Id="rId12" Type="http://schemas.microsoft.com/office/2007/relationships/hdphoto" Target="../media/image93.wdp"/><Relationship Id="rId11" Type="http://schemas.openxmlformats.org/officeDocument/2006/relationships/image" Target="../media/image92.png"/><Relationship Id="rId10" Type="http://schemas.openxmlformats.org/officeDocument/2006/relationships/image" Target="../media/image91.png"/><Relationship Id="rId1" Type="http://schemas.openxmlformats.org/officeDocument/2006/relationships/image" Target="../media/image8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9.xml"/><Relationship Id="rId1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6.png"/><Relationship Id="rId8" Type="http://schemas.openxmlformats.org/officeDocument/2006/relationships/image" Target="../media/image125.jpeg"/><Relationship Id="rId7" Type="http://schemas.openxmlformats.org/officeDocument/2006/relationships/image" Target="../media/image124.jpeg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4" Type="http://schemas.openxmlformats.org/officeDocument/2006/relationships/slideLayout" Target="../slideLayouts/slideLayout89.xml"/><Relationship Id="rId13" Type="http://schemas.microsoft.com/office/2007/relationships/hdphoto" Target="../media/image130.wdp"/><Relationship Id="rId12" Type="http://schemas.openxmlformats.org/officeDocument/2006/relationships/image" Target="../media/image129.png"/><Relationship Id="rId11" Type="http://schemas.microsoft.com/office/2007/relationships/hdphoto" Target="../media/image128.wdp"/><Relationship Id="rId10" Type="http://schemas.openxmlformats.org/officeDocument/2006/relationships/image" Target="../media/image127.png"/><Relationship Id="rId1" Type="http://schemas.openxmlformats.org/officeDocument/2006/relationships/tags" Target="../tags/tag1.xml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89.xml"/><Relationship Id="rId5" Type="http://schemas.openxmlformats.org/officeDocument/2006/relationships/image" Target="../media/image135.png"/><Relationship Id="rId4" Type="http://schemas.openxmlformats.org/officeDocument/2006/relationships/image" Target="../media/image134.png"/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image" Target="../media/image131.png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4.png"/><Relationship Id="rId8" Type="http://schemas.openxmlformats.org/officeDocument/2006/relationships/image" Target="../media/image143.png"/><Relationship Id="rId7" Type="http://schemas.openxmlformats.org/officeDocument/2006/relationships/image" Target="../media/image142.png"/><Relationship Id="rId6" Type="http://schemas.openxmlformats.org/officeDocument/2006/relationships/image" Target="../media/image141.png"/><Relationship Id="rId5" Type="http://schemas.openxmlformats.org/officeDocument/2006/relationships/image" Target="../media/image140.png"/><Relationship Id="rId4" Type="http://schemas.openxmlformats.org/officeDocument/2006/relationships/image" Target="../media/image139.png"/><Relationship Id="rId3" Type="http://schemas.openxmlformats.org/officeDocument/2006/relationships/image" Target="../media/image138.png"/><Relationship Id="rId2" Type="http://schemas.openxmlformats.org/officeDocument/2006/relationships/image" Target="../media/image137.png"/><Relationship Id="rId19" Type="http://schemas.openxmlformats.org/officeDocument/2006/relationships/slideLayout" Target="../slideLayouts/slideLayout89.xml"/><Relationship Id="rId18" Type="http://schemas.openxmlformats.org/officeDocument/2006/relationships/image" Target="../media/image153.png"/><Relationship Id="rId17" Type="http://schemas.openxmlformats.org/officeDocument/2006/relationships/image" Target="../media/image152.png"/><Relationship Id="rId16" Type="http://schemas.openxmlformats.org/officeDocument/2006/relationships/image" Target="../media/image151.png"/><Relationship Id="rId15" Type="http://schemas.openxmlformats.org/officeDocument/2006/relationships/image" Target="../media/image150.png"/><Relationship Id="rId14" Type="http://schemas.openxmlformats.org/officeDocument/2006/relationships/image" Target="../media/image149.png"/><Relationship Id="rId13" Type="http://schemas.openxmlformats.org/officeDocument/2006/relationships/image" Target="../media/image148.png"/><Relationship Id="rId12" Type="http://schemas.openxmlformats.org/officeDocument/2006/relationships/image" Target="../media/image147.png"/><Relationship Id="rId11" Type="http://schemas.openxmlformats.org/officeDocument/2006/relationships/image" Target="../media/image146.png"/><Relationship Id="rId10" Type="http://schemas.openxmlformats.org/officeDocument/2006/relationships/image" Target="../media/image145.png"/><Relationship Id="rId1" Type="http://schemas.openxmlformats.org/officeDocument/2006/relationships/image" Target="../media/image136.png"/></Relationships>
</file>

<file path=ppt/slides/_rels/slide2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89.xml"/><Relationship Id="rId6" Type="http://schemas.openxmlformats.org/officeDocument/2006/relationships/image" Target="../media/image159.png"/><Relationship Id="rId5" Type="http://schemas.openxmlformats.org/officeDocument/2006/relationships/image" Target="../media/image158.png"/><Relationship Id="rId4" Type="http://schemas.openxmlformats.org/officeDocument/2006/relationships/image" Target="../media/image157.png"/><Relationship Id="rId3" Type="http://schemas.openxmlformats.org/officeDocument/2006/relationships/image" Target="../media/image156.png"/><Relationship Id="rId2" Type="http://schemas.microsoft.com/office/2007/relationships/hdphoto" Target="../media/image155.wdp"/><Relationship Id="rId1" Type="http://schemas.openxmlformats.org/officeDocument/2006/relationships/image" Target="../media/image154.png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8.png"/><Relationship Id="rId8" Type="http://schemas.openxmlformats.org/officeDocument/2006/relationships/image" Target="../media/image167.png"/><Relationship Id="rId7" Type="http://schemas.openxmlformats.org/officeDocument/2006/relationships/image" Target="../media/image166.png"/><Relationship Id="rId6" Type="http://schemas.openxmlformats.org/officeDocument/2006/relationships/image" Target="../media/image165.png"/><Relationship Id="rId5" Type="http://schemas.openxmlformats.org/officeDocument/2006/relationships/image" Target="../media/image164.png"/><Relationship Id="rId4" Type="http://schemas.openxmlformats.org/officeDocument/2006/relationships/image" Target="../media/image163.png"/><Relationship Id="rId3" Type="http://schemas.openxmlformats.org/officeDocument/2006/relationships/image" Target="../media/image162.png"/><Relationship Id="rId2" Type="http://schemas.openxmlformats.org/officeDocument/2006/relationships/image" Target="../media/image161.png"/><Relationship Id="rId13" Type="http://schemas.openxmlformats.org/officeDocument/2006/relationships/slideLayout" Target="../slideLayouts/slideLayout89.xml"/><Relationship Id="rId12" Type="http://schemas.microsoft.com/office/2007/relationships/hdphoto" Target="../media/image171.wdp"/><Relationship Id="rId11" Type="http://schemas.openxmlformats.org/officeDocument/2006/relationships/image" Target="../media/image170.png"/><Relationship Id="rId10" Type="http://schemas.openxmlformats.org/officeDocument/2006/relationships/image" Target="../media/image169.png"/><Relationship Id="rId1" Type="http://schemas.openxmlformats.org/officeDocument/2006/relationships/image" Target="../media/image160.png"/></Relationships>
</file>

<file path=ppt/slides/_rels/slide2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89.xml"/><Relationship Id="rId6" Type="http://schemas.openxmlformats.org/officeDocument/2006/relationships/image" Target="../media/image174.png"/><Relationship Id="rId5" Type="http://schemas.openxmlformats.org/officeDocument/2006/relationships/image" Target="../media/image37.png"/><Relationship Id="rId4" Type="http://schemas.openxmlformats.org/officeDocument/2006/relationships/image" Target="../media/image39.png"/><Relationship Id="rId3" Type="http://schemas.openxmlformats.org/officeDocument/2006/relationships/image" Target="../media/image38.png"/><Relationship Id="rId2" Type="http://schemas.openxmlformats.org/officeDocument/2006/relationships/image" Target="../media/image173.png"/><Relationship Id="rId1" Type="http://schemas.openxmlformats.org/officeDocument/2006/relationships/image" Target="../media/image172.jpeg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1.png"/><Relationship Id="rId8" Type="http://schemas.microsoft.com/office/2007/relationships/hdphoto" Target="../media/image180.wdp"/><Relationship Id="rId7" Type="http://schemas.openxmlformats.org/officeDocument/2006/relationships/image" Target="../media/image179.png"/><Relationship Id="rId6" Type="http://schemas.microsoft.com/office/2007/relationships/hdphoto" Target="../media/image178.wdp"/><Relationship Id="rId5" Type="http://schemas.openxmlformats.org/officeDocument/2006/relationships/image" Target="../media/image177.png"/><Relationship Id="rId4" Type="http://schemas.openxmlformats.org/officeDocument/2006/relationships/image" Target="../media/image176.png"/><Relationship Id="rId3" Type="http://schemas.microsoft.com/office/2007/relationships/media" Target="../media/media1.mp4"/><Relationship Id="rId2" Type="http://schemas.openxmlformats.org/officeDocument/2006/relationships/video" Target="../media/media1.mp4"/><Relationship Id="rId18" Type="http://schemas.openxmlformats.org/officeDocument/2006/relationships/slideLayout" Target="../slideLayouts/slideLayout89.xml"/><Relationship Id="rId17" Type="http://schemas.openxmlformats.org/officeDocument/2006/relationships/image" Target="../media/image189.png"/><Relationship Id="rId16" Type="http://schemas.openxmlformats.org/officeDocument/2006/relationships/image" Target="../media/image188.png"/><Relationship Id="rId15" Type="http://schemas.openxmlformats.org/officeDocument/2006/relationships/image" Target="../media/image187.png"/><Relationship Id="rId14" Type="http://schemas.microsoft.com/office/2007/relationships/hdphoto" Target="../media/image186.wdp"/><Relationship Id="rId13" Type="http://schemas.openxmlformats.org/officeDocument/2006/relationships/image" Target="../media/image185.png"/><Relationship Id="rId12" Type="http://schemas.microsoft.com/office/2007/relationships/hdphoto" Target="../media/image184.wdp"/><Relationship Id="rId11" Type="http://schemas.openxmlformats.org/officeDocument/2006/relationships/image" Target="../media/image183.png"/><Relationship Id="rId10" Type="http://schemas.microsoft.com/office/2007/relationships/hdphoto" Target="../media/image182.wdp"/><Relationship Id="rId1" Type="http://schemas.openxmlformats.org/officeDocument/2006/relationships/image" Target="../media/image175.png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8.png"/><Relationship Id="rId8" Type="http://schemas.openxmlformats.org/officeDocument/2006/relationships/image" Target="../media/image197.png"/><Relationship Id="rId7" Type="http://schemas.openxmlformats.org/officeDocument/2006/relationships/image" Target="../media/image196.png"/><Relationship Id="rId6" Type="http://schemas.openxmlformats.org/officeDocument/2006/relationships/image" Target="../media/image195.png"/><Relationship Id="rId5" Type="http://schemas.openxmlformats.org/officeDocument/2006/relationships/image" Target="../media/image194.png"/><Relationship Id="rId4" Type="http://schemas.openxmlformats.org/officeDocument/2006/relationships/image" Target="../media/image193.png"/><Relationship Id="rId3" Type="http://schemas.openxmlformats.org/officeDocument/2006/relationships/image" Target="../media/image192.png"/><Relationship Id="rId2" Type="http://schemas.openxmlformats.org/officeDocument/2006/relationships/image" Target="../media/image191.png"/><Relationship Id="rId13" Type="http://schemas.openxmlformats.org/officeDocument/2006/relationships/notesSlide" Target="../notesSlides/notesSlide8.xml"/><Relationship Id="rId12" Type="http://schemas.openxmlformats.org/officeDocument/2006/relationships/slideLayout" Target="../slideLayouts/slideLayout89.xml"/><Relationship Id="rId11" Type="http://schemas.openxmlformats.org/officeDocument/2006/relationships/image" Target="../media/image200.png"/><Relationship Id="rId10" Type="http://schemas.openxmlformats.org/officeDocument/2006/relationships/image" Target="../media/image199.png"/><Relationship Id="rId1" Type="http://schemas.openxmlformats.org/officeDocument/2006/relationships/image" Target="../media/image19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7" Type="http://schemas.openxmlformats.org/officeDocument/2006/relationships/image" Target="../media/image202.png"/><Relationship Id="rId6" Type="http://schemas.openxmlformats.org/officeDocument/2006/relationships/image" Target="../media/image199.png"/><Relationship Id="rId5" Type="http://schemas.openxmlformats.org/officeDocument/2006/relationships/image" Target="../media/image201.png"/><Relationship Id="rId4" Type="http://schemas.openxmlformats.org/officeDocument/2006/relationships/image" Target="../media/image198.png"/><Relationship Id="rId3" Type="http://schemas.openxmlformats.org/officeDocument/2006/relationships/image" Target="../media/image197.png"/><Relationship Id="rId2" Type="http://schemas.openxmlformats.org/officeDocument/2006/relationships/image" Target="../media/image191.png"/><Relationship Id="rId1" Type="http://schemas.openxmlformats.org/officeDocument/2006/relationships/image" Target="../media/image19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9.xml"/><Relationship Id="rId1" Type="http://schemas.openxmlformats.org/officeDocument/2006/relationships/image" Target="../media/image20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image" Target="../media/image211.jpeg"/><Relationship Id="rId8" Type="http://schemas.openxmlformats.org/officeDocument/2006/relationships/image" Target="../media/image210.jpeg"/><Relationship Id="rId7" Type="http://schemas.openxmlformats.org/officeDocument/2006/relationships/image" Target="../media/image209.jpeg"/><Relationship Id="rId6" Type="http://schemas.openxmlformats.org/officeDocument/2006/relationships/image" Target="../media/image208.jpeg"/><Relationship Id="rId5" Type="http://schemas.openxmlformats.org/officeDocument/2006/relationships/image" Target="../media/image207.jpeg"/><Relationship Id="rId4" Type="http://schemas.openxmlformats.org/officeDocument/2006/relationships/image" Target="../media/image206.jpeg"/><Relationship Id="rId3" Type="http://schemas.openxmlformats.org/officeDocument/2006/relationships/image" Target="../media/image205.jpeg"/><Relationship Id="rId2" Type="http://schemas.openxmlformats.org/officeDocument/2006/relationships/image" Target="../media/image204.jpeg"/><Relationship Id="rId12" Type="http://schemas.openxmlformats.org/officeDocument/2006/relationships/slideLayout" Target="../slideLayouts/slideLayout89.xml"/><Relationship Id="rId11" Type="http://schemas.openxmlformats.org/officeDocument/2006/relationships/image" Target="../media/image213.png"/><Relationship Id="rId10" Type="http://schemas.openxmlformats.org/officeDocument/2006/relationships/image" Target="../media/image212.jpeg"/><Relationship Id="rId1" Type="http://schemas.openxmlformats.org/officeDocument/2006/relationships/tags" Target="../tags/tag5.xml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9.xml"/><Relationship Id="rId8" Type="http://schemas.openxmlformats.org/officeDocument/2006/relationships/image" Target="../media/image219.jpeg"/><Relationship Id="rId7" Type="http://schemas.openxmlformats.org/officeDocument/2006/relationships/image" Target="../media/image218.png"/><Relationship Id="rId6" Type="http://schemas.microsoft.com/office/2007/relationships/media" Target="../media/media2.mp4"/><Relationship Id="rId5" Type="http://schemas.openxmlformats.org/officeDocument/2006/relationships/video" Target="NULL" TargetMode="External"/><Relationship Id="rId4" Type="http://schemas.openxmlformats.org/officeDocument/2006/relationships/image" Target="../media/image217.jpeg"/><Relationship Id="rId3" Type="http://schemas.openxmlformats.org/officeDocument/2006/relationships/image" Target="../media/image216.jpeg"/><Relationship Id="rId2" Type="http://schemas.openxmlformats.org/officeDocument/2006/relationships/image" Target="../media/image215.jpeg"/><Relationship Id="rId1" Type="http://schemas.openxmlformats.org/officeDocument/2006/relationships/image" Target="../media/image214.jpeg"/></Relationships>
</file>

<file path=ppt/slides/_rels/slide3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89.xml"/><Relationship Id="rId6" Type="http://schemas.openxmlformats.org/officeDocument/2006/relationships/image" Target="../media/image225.png"/><Relationship Id="rId5" Type="http://schemas.openxmlformats.org/officeDocument/2006/relationships/image" Target="../media/image224.png"/><Relationship Id="rId4" Type="http://schemas.openxmlformats.org/officeDocument/2006/relationships/image" Target="../media/image223.png"/><Relationship Id="rId3" Type="http://schemas.openxmlformats.org/officeDocument/2006/relationships/image" Target="../media/image222.png"/><Relationship Id="rId2" Type="http://schemas.openxmlformats.org/officeDocument/2006/relationships/image" Target="../media/image221.png"/><Relationship Id="rId1" Type="http://schemas.openxmlformats.org/officeDocument/2006/relationships/image" Target="../media/image220.jpeg"/></Relationships>
</file>

<file path=ppt/slides/_rels/slide3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89.xml"/><Relationship Id="rId5" Type="http://schemas.openxmlformats.org/officeDocument/2006/relationships/image" Target="../media/image230.png"/><Relationship Id="rId4" Type="http://schemas.openxmlformats.org/officeDocument/2006/relationships/image" Target="../media/image229.png"/><Relationship Id="rId3" Type="http://schemas.openxmlformats.org/officeDocument/2006/relationships/image" Target="../media/image228.png"/><Relationship Id="rId2" Type="http://schemas.openxmlformats.org/officeDocument/2006/relationships/image" Target="../media/image227.png"/><Relationship Id="rId1" Type="http://schemas.openxmlformats.org/officeDocument/2006/relationships/image" Target="../media/image226.png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84.xml"/><Relationship Id="rId3" Type="http://schemas.openxmlformats.org/officeDocument/2006/relationships/image" Target="../media/image233.png"/><Relationship Id="rId2" Type="http://schemas.openxmlformats.org/officeDocument/2006/relationships/image" Target="../media/image232.jpeg"/><Relationship Id="rId1" Type="http://schemas.openxmlformats.org/officeDocument/2006/relationships/image" Target="../media/image231.png"/></Relationships>
</file>

<file path=ppt/slides/_rels/slide3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89.xml"/><Relationship Id="rId2" Type="http://schemas.openxmlformats.org/officeDocument/2006/relationships/image" Target="../media/image235.png"/><Relationship Id="rId1" Type="http://schemas.openxmlformats.org/officeDocument/2006/relationships/image" Target="../media/image234.png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3.png"/><Relationship Id="rId8" Type="http://schemas.openxmlformats.org/officeDocument/2006/relationships/image" Target="../media/image242.png"/><Relationship Id="rId7" Type="http://schemas.openxmlformats.org/officeDocument/2006/relationships/image" Target="../media/image241.png"/><Relationship Id="rId6" Type="http://schemas.openxmlformats.org/officeDocument/2006/relationships/image" Target="../media/image240.png"/><Relationship Id="rId5" Type="http://schemas.openxmlformats.org/officeDocument/2006/relationships/image" Target="../media/image239.png"/><Relationship Id="rId4" Type="http://schemas.openxmlformats.org/officeDocument/2006/relationships/image" Target="../media/image238.png"/><Relationship Id="rId3" Type="http://schemas.openxmlformats.org/officeDocument/2006/relationships/image" Target="../media/image237.png"/><Relationship Id="rId2" Type="http://schemas.openxmlformats.org/officeDocument/2006/relationships/tags" Target="../tags/tag6.xml"/><Relationship Id="rId13" Type="http://schemas.openxmlformats.org/officeDocument/2006/relationships/slideLayout" Target="../slideLayouts/slideLayout89.xml"/><Relationship Id="rId12" Type="http://schemas.openxmlformats.org/officeDocument/2006/relationships/image" Target="../media/image246.png"/><Relationship Id="rId11" Type="http://schemas.openxmlformats.org/officeDocument/2006/relationships/image" Target="../media/image245.png"/><Relationship Id="rId10" Type="http://schemas.openxmlformats.org/officeDocument/2006/relationships/image" Target="../media/image244.png"/><Relationship Id="rId1" Type="http://schemas.openxmlformats.org/officeDocument/2006/relationships/image" Target="../media/image236.png"/></Relationships>
</file>

<file path=ppt/slides/_rels/slide3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89.xml"/><Relationship Id="rId6" Type="http://schemas.openxmlformats.org/officeDocument/2006/relationships/image" Target="../media/image251.png"/><Relationship Id="rId5" Type="http://schemas.openxmlformats.org/officeDocument/2006/relationships/image" Target="../media/image250.png"/><Relationship Id="rId4" Type="http://schemas.openxmlformats.org/officeDocument/2006/relationships/image" Target="../media/image249.png"/><Relationship Id="rId3" Type="http://schemas.openxmlformats.org/officeDocument/2006/relationships/image" Target="../media/image248.png"/><Relationship Id="rId2" Type="http://schemas.openxmlformats.org/officeDocument/2006/relationships/image" Target="../media/image247.png"/><Relationship Id="rId1" Type="http://schemas.openxmlformats.org/officeDocument/2006/relationships/image" Target="../media/image175.png"/></Relationships>
</file>

<file path=ppt/slides/_rels/slide3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89.xml"/><Relationship Id="rId3" Type="http://schemas.openxmlformats.org/officeDocument/2006/relationships/image" Target="../media/image254.png"/><Relationship Id="rId2" Type="http://schemas.openxmlformats.org/officeDocument/2006/relationships/image" Target="../media/image253.png"/><Relationship Id="rId1" Type="http://schemas.openxmlformats.org/officeDocument/2006/relationships/image" Target="../media/image252.png"/></Relationships>
</file>

<file path=ppt/slides/_rels/slide3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89.xml"/><Relationship Id="rId3" Type="http://schemas.openxmlformats.org/officeDocument/2006/relationships/image" Target="../media/image40.png"/><Relationship Id="rId2" Type="http://schemas.openxmlformats.org/officeDocument/2006/relationships/image" Target="../media/image31.png"/><Relationship Id="rId1" Type="http://schemas.openxmlformats.org/officeDocument/2006/relationships/image" Target="../media/image255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89.xml"/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9.xml"/><Relationship Id="rId1" Type="http://schemas.openxmlformats.org/officeDocument/2006/relationships/image" Target="../media/image15.png"/></Relationships>
</file>

<file path=ppt/slides/_rels/slide4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89.xml"/><Relationship Id="rId5" Type="http://schemas.openxmlformats.org/officeDocument/2006/relationships/image" Target="../media/image260.jpeg"/><Relationship Id="rId4" Type="http://schemas.openxmlformats.org/officeDocument/2006/relationships/image" Target="../media/image259.jpeg"/><Relationship Id="rId3" Type="http://schemas.openxmlformats.org/officeDocument/2006/relationships/image" Target="../media/image258.png"/><Relationship Id="rId2" Type="http://schemas.microsoft.com/office/2007/relationships/hdphoto" Target="../media/image257.wdp"/><Relationship Id="rId1" Type="http://schemas.openxmlformats.org/officeDocument/2006/relationships/image" Target="../media/image256.jpeg"/></Relationships>
</file>

<file path=ppt/slides/_rels/slide4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89.xml"/><Relationship Id="rId3" Type="http://schemas.openxmlformats.org/officeDocument/2006/relationships/image" Target="../media/image261.png"/><Relationship Id="rId2" Type="http://schemas.microsoft.com/office/2007/relationships/media" Target="../media/media3.mp4"/><Relationship Id="rId1" Type="http://schemas.openxmlformats.org/officeDocument/2006/relationships/video" Target="../media/media3.mp4"/></Relationships>
</file>

<file path=ppt/slides/_rels/slide4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68.jpeg"/><Relationship Id="rId8" Type="http://schemas.openxmlformats.org/officeDocument/2006/relationships/image" Target="../media/image267.png"/><Relationship Id="rId7" Type="http://schemas.microsoft.com/office/2007/relationships/media" Target="../media/media4.mp4"/><Relationship Id="rId6" Type="http://schemas.openxmlformats.org/officeDocument/2006/relationships/video" Target="../media/media4.mp4"/><Relationship Id="rId5" Type="http://schemas.openxmlformats.org/officeDocument/2006/relationships/image" Target="../media/image266.png"/><Relationship Id="rId4" Type="http://schemas.openxmlformats.org/officeDocument/2006/relationships/image" Target="../media/image265.png"/><Relationship Id="rId3" Type="http://schemas.openxmlformats.org/officeDocument/2006/relationships/image" Target="../media/image264.png"/><Relationship Id="rId2" Type="http://schemas.openxmlformats.org/officeDocument/2006/relationships/image" Target="../media/image263.png"/><Relationship Id="rId13" Type="http://schemas.openxmlformats.org/officeDocument/2006/relationships/slideLayout" Target="../slideLayouts/slideLayout89.xml"/><Relationship Id="rId12" Type="http://schemas.openxmlformats.org/officeDocument/2006/relationships/image" Target="../media/image176.png"/><Relationship Id="rId11" Type="http://schemas.microsoft.com/office/2007/relationships/media" Target="../media/media1.mp4"/><Relationship Id="rId10" Type="http://schemas.openxmlformats.org/officeDocument/2006/relationships/video" Target="../media/media1.mp4"/><Relationship Id="rId1" Type="http://schemas.openxmlformats.org/officeDocument/2006/relationships/image" Target="../media/image262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9.xml"/><Relationship Id="rId1" Type="http://schemas.openxmlformats.org/officeDocument/2006/relationships/image" Target="../media/image26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9.xml"/><Relationship Id="rId1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89.xml"/><Relationship Id="rId1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4.xml"/><Relationship Id="rId1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9.xml"/><Relationship Id="rId1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.png"/><Relationship Id="rId8" Type="http://schemas.openxmlformats.org/officeDocument/2006/relationships/image" Target="../media/image29.png"/><Relationship Id="rId7" Type="http://schemas.openxmlformats.org/officeDocument/2006/relationships/image" Target="../media/image28.png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1" Type="http://schemas.openxmlformats.org/officeDocument/2006/relationships/notesSlide" Target="../notesSlides/notesSlide3.xml"/><Relationship Id="rId20" Type="http://schemas.openxmlformats.org/officeDocument/2006/relationships/slideLayout" Target="../slideLayouts/slideLayout89.xml"/><Relationship Id="rId2" Type="http://schemas.openxmlformats.org/officeDocument/2006/relationships/image" Target="../media/image23.png"/><Relationship Id="rId19" Type="http://schemas.openxmlformats.org/officeDocument/2006/relationships/image" Target="../media/image40.png"/><Relationship Id="rId18" Type="http://schemas.openxmlformats.org/officeDocument/2006/relationships/image" Target="../media/image39.png"/><Relationship Id="rId17" Type="http://schemas.openxmlformats.org/officeDocument/2006/relationships/image" Target="../media/image38.png"/><Relationship Id="rId16" Type="http://schemas.openxmlformats.org/officeDocument/2006/relationships/image" Target="../media/image37.png"/><Relationship Id="rId15" Type="http://schemas.openxmlformats.org/officeDocument/2006/relationships/image" Target="../media/image36.png"/><Relationship Id="rId14" Type="http://schemas.openxmlformats.org/officeDocument/2006/relationships/image" Target="../media/image35.png"/><Relationship Id="rId13" Type="http://schemas.openxmlformats.org/officeDocument/2006/relationships/image" Target="../media/image34.png"/><Relationship Id="rId12" Type="http://schemas.openxmlformats.org/officeDocument/2006/relationships/image" Target="../media/image33.png"/><Relationship Id="rId11" Type="http://schemas.openxmlformats.org/officeDocument/2006/relationships/image" Target="../media/image32.png"/><Relationship Id="rId10" Type="http://schemas.openxmlformats.org/officeDocument/2006/relationships/image" Target="../media/image31.png"/><Relationship Id="rId1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矩形 77"/>
          <p:cNvSpPr/>
          <p:nvPr/>
        </p:nvSpPr>
        <p:spPr>
          <a:xfrm>
            <a:off x="4113345" y="3791551"/>
            <a:ext cx="36920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字魂59号-创粗黑" panose="00000500000000000000" pitchFamily="2" charset="-122"/>
              </a:rPr>
              <a:t>——</a:t>
            </a:r>
            <a:r>
              <a:rPr lang="zh-CN" altLang="en-US" sz="2400" b="1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字魂59号-创粗黑" panose="00000500000000000000" pitchFamily="2" charset="-122"/>
              </a:rPr>
              <a:t>物信融合</a:t>
            </a:r>
            <a:r>
              <a:rPr lang="zh-CN" altLang="en-US" sz="2400" b="1" dirty="0" smtClean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字魂59号-创粗黑" panose="00000500000000000000" pitchFamily="2" charset="-122"/>
              </a:rPr>
              <a:t>，智赋</a:t>
            </a:r>
            <a:r>
              <a:rPr lang="zh-CN" altLang="en-US" sz="2400" b="1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字魂59号-创粗黑" panose="00000500000000000000" pitchFamily="2" charset="-122"/>
              </a:rPr>
              <a:t>高校</a:t>
            </a:r>
            <a:r>
              <a:rPr lang="en-US" altLang="zh-CN" sz="2400" b="1" dirty="0" smtClean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字魂59号-创粗黑" panose="00000500000000000000" pitchFamily="2" charset="-122"/>
              </a:rPr>
              <a:t>——</a:t>
            </a:r>
            <a:endParaRPr lang="zh-CN" altLang="en-US" sz="2400" b="1" dirty="0">
              <a:solidFill>
                <a:schemeClr val="bg1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sym typeface="字魂59号-创粗黑" panose="00000500000000000000" pitchFamily="2" charset="-122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2789265" y="2545567"/>
            <a:ext cx="6340197" cy="830997"/>
          </a:xfrm>
          <a:prstGeom prst="rect">
            <a:avLst/>
          </a:prstGeom>
          <a:noFill/>
          <a:effectLst>
            <a:glow rad="876300">
              <a:schemeClr val="accent5">
                <a:satMod val="175000"/>
                <a:alpha val="73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zh-CN" altLang="en-US" sz="4800" b="1" dirty="0">
                <a:solidFill>
                  <a:schemeClr val="bg1"/>
                </a:solidFill>
                <a:effectLst>
                  <a:glow rad="292100">
                    <a:schemeClr val="accent5">
                      <a:satMod val="175000"/>
                      <a:alpha val="31000"/>
                    </a:schemeClr>
                  </a:glow>
                </a:effectLst>
                <a:latin typeface="字魂59号-创粗黑" panose="00000500000000000000" pitchFamily="2" charset="-122"/>
                <a:ea typeface="字魂59号-创粗黑" panose="00000500000000000000" pitchFamily="2" charset="-122"/>
                <a:sym typeface="字魂59号-创粗黑" panose="00000500000000000000" pitchFamily="2" charset="-122"/>
              </a:rPr>
              <a:t>智慧</a:t>
            </a:r>
            <a:r>
              <a:rPr lang="zh-CN" altLang="en-US" sz="4800" b="1" dirty="0" smtClean="0">
                <a:solidFill>
                  <a:schemeClr val="bg1"/>
                </a:solidFill>
                <a:effectLst>
                  <a:glow rad="292100">
                    <a:schemeClr val="accent5">
                      <a:satMod val="175000"/>
                      <a:alpha val="31000"/>
                    </a:schemeClr>
                  </a:glow>
                </a:effectLst>
                <a:latin typeface="字魂59号-创粗黑" panose="00000500000000000000" pitchFamily="2" charset="-122"/>
                <a:ea typeface="字魂59号-创粗黑" panose="00000500000000000000" pitchFamily="2" charset="-122"/>
                <a:sym typeface="字魂59号-创粗黑" panose="00000500000000000000" pitchFamily="2" charset="-122"/>
              </a:rPr>
              <a:t>校园综合解决方案</a:t>
            </a:r>
            <a:endParaRPr lang="zh-CN" altLang="en-US" sz="4800" b="1" dirty="0">
              <a:solidFill>
                <a:schemeClr val="bg1"/>
              </a:solidFill>
              <a:effectLst>
                <a:glow rad="292100">
                  <a:schemeClr val="accent5">
                    <a:satMod val="175000"/>
                    <a:alpha val="31000"/>
                  </a:schemeClr>
                </a:glow>
              </a:effectLst>
              <a:latin typeface="字魂59号-创粗黑" panose="00000500000000000000" pitchFamily="2" charset="-122"/>
              <a:ea typeface="字魂59号-创粗黑" panose="00000500000000000000" pitchFamily="2" charset="-122"/>
              <a:sym typeface="字魂59号-创粗黑" panose="00000500000000000000" pitchFamily="2" charset="-122"/>
            </a:endParaRPr>
          </a:p>
        </p:txBody>
      </p:sp>
      <p:sp>
        <p:nvSpPr>
          <p:cNvPr id="4" name="TextBox 12"/>
          <p:cNvSpPr txBox="1"/>
          <p:nvPr/>
        </p:nvSpPr>
        <p:spPr>
          <a:xfrm>
            <a:off x="91543" y="101981"/>
            <a:ext cx="21207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2019</a:t>
            </a:r>
            <a:r>
              <a:rPr lang="zh-CN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25</a:t>
            </a:r>
            <a:r>
              <a:rPr lang="zh-CN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标题 1"/>
          <p:cNvSpPr txBox="1"/>
          <p:nvPr/>
        </p:nvSpPr>
        <p:spPr>
          <a:xfrm>
            <a:off x="480334" y="373833"/>
            <a:ext cx="2233049" cy="43088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defTabSz="913765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None/>
              <a:defRPr sz="3000" b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2800" dirty="0"/>
              <a:t>系统架构</a:t>
            </a:r>
            <a:endParaRPr lang="zh-CN" altLang="en-US" sz="2800" dirty="0"/>
          </a:p>
        </p:txBody>
      </p:sp>
      <p:sp>
        <p:nvSpPr>
          <p:cNvPr id="96" name="矩形 95">
            <a:hlinkClick r:id="" action="ppaction://noaction"/>
          </p:cNvPr>
          <p:cNvSpPr/>
          <p:nvPr/>
        </p:nvSpPr>
        <p:spPr>
          <a:xfrm>
            <a:off x="1408255" y="1445706"/>
            <a:ext cx="9664213" cy="960679"/>
          </a:xfrm>
          <a:prstGeom prst="rect">
            <a:avLst/>
          </a:prstGeom>
          <a:noFill/>
          <a:ln w="12700" cap="flat" cmpd="sng" algn="ctr">
            <a:solidFill>
              <a:srgbClr val="00B050"/>
            </a:solidFill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12192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1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98" name="矩形 97"/>
          <p:cNvSpPr/>
          <p:nvPr/>
        </p:nvSpPr>
        <p:spPr>
          <a:xfrm>
            <a:off x="1408255" y="3981246"/>
            <a:ext cx="9670910" cy="706828"/>
          </a:xfrm>
          <a:prstGeom prst="rect">
            <a:avLst/>
          </a:prstGeom>
          <a:solidFill>
            <a:srgbClr val="0766BD">
              <a:alpha val="50000"/>
            </a:srgbClr>
          </a:solidFill>
          <a:ln w="9525" cap="flat" cmpd="sng" algn="ctr">
            <a:noFill/>
            <a:prstDash val="solid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12192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1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99" name="矩形 98"/>
          <p:cNvSpPr/>
          <p:nvPr/>
        </p:nvSpPr>
        <p:spPr>
          <a:xfrm>
            <a:off x="1408255" y="4734168"/>
            <a:ext cx="9670910" cy="1380882"/>
          </a:xfrm>
          <a:prstGeom prst="rect">
            <a:avLst/>
          </a:prstGeom>
          <a:solidFill>
            <a:srgbClr val="054E91">
              <a:alpha val="50000"/>
            </a:srgbClr>
          </a:solidFill>
          <a:ln w="19050" cap="flat" cmpd="sng" algn="ctr">
            <a:noFill/>
            <a:prstDash val="solid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12192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1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00" name="圆角矩形 294"/>
          <p:cNvSpPr/>
          <p:nvPr/>
        </p:nvSpPr>
        <p:spPr bwMode="auto">
          <a:xfrm>
            <a:off x="1536515" y="4319872"/>
            <a:ext cx="1571062" cy="252000"/>
          </a:xfrm>
          <a:prstGeom prst="rect">
            <a:avLst/>
          </a:prstGeom>
          <a:noFill/>
          <a:ln w="12700" cap="flat" cmpd="sng" algn="ctr">
            <a:solidFill>
              <a:srgbClr val="F8F8F8">
                <a:alpha val="50196"/>
              </a:srgbClr>
            </a:solidFill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计算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01" name="圆角矩形 302"/>
          <p:cNvSpPr/>
          <p:nvPr/>
        </p:nvSpPr>
        <p:spPr>
          <a:xfrm>
            <a:off x="3107577" y="4319872"/>
            <a:ext cx="1512040" cy="252000"/>
          </a:xfrm>
          <a:prstGeom prst="rect">
            <a:avLst/>
          </a:prstGeom>
          <a:noFill/>
          <a:ln w="12700" cap="flat" cmpd="sng" algn="ctr">
            <a:solidFill>
              <a:srgbClr val="F8F8F8">
                <a:alpha val="50196"/>
              </a:srgbClr>
            </a:solidFill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存储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02" name="矩形 101"/>
          <p:cNvSpPr/>
          <p:nvPr/>
        </p:nvSpPr>
        <p:spPr>
          <a:xfrm>
            <a:off x="7770899" y="4319872"/>
            <a:ext cx="1575640" cy="252000"/>
          </a:xfrm>
          <a:prstGeom prst="rect">
            <a:avLst/>
          </a:prstGeom>
          <a:noFill/>
          <a:ln w="12700" cap="flat" cmpd="sng" algn="ctr">
            <a:solidFill>
              <a:srgbClr val="F8F8F8">
                <a:alpha val="50196"/>
              </a:srgbClr>
            </a:solidFill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网络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03" name="矩形 102"/>
          <p:cNvSpPr/>
          <p:nvPr/>
        </p:nvSpPr>
        <p:spPr>
          <a:xfrm>
            <a:off x="9346541" y="4319872"/>
            <a:ext cx="1575639" cy="252000"/>
          </a:xfrm>
          <a:prstGeom prst="rect">
            <a:avLst/>
          </a:prstGeom>
          <a:noFill/>
          <a:ln w="12700" cap="flat" cmpd="sng" algn="ctr">
            <a:solidFill>
              <a:srgbClr val="5B9BD5">
                <a:lumMod val="40000"/>
                <a:lumOff val="60000"/>
              </a:srgbClr>
            </a:solidFill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zh-CN" altLang="en-US" sz="1200" kern="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安全</a:t>
            </a:r>
            <a:endParaRPr lang="zh-CN" altLang="en-US" sz="1200" kern="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04" name="矩形 103"/>
          <p:cNvSpPr/>
          <p:nvPr/>
        </p:nvSpPr>
        <p:spPr>
          <a:xfrm>
            <a:off x="4619618" y="4319872"/>
            <a:ext cx="1575642" cy="252000"/>
          </a:xfrm>
          <a:prstGeom prst="rect">
            <a:avLst/>
          </a:prstGeom>
          <a:noFill/>
          <a:ln w="12700" cap="flat" cmpd="sng" algn="ctr">
            <a:solidFill>
              <a:srgbClr val="F8F8F8">
                <a:alpha val="50196"/>
              </a:srgbClr>
            </a:solidFill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模型词典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05" name="矩形 104"/>
          <p:cNvSpPr/>
          <p:nvPr/>
        </p:nvSpPr>
        <p:spPr>
          <a:xfrm>
            <a:off x="6195260" y="4319872"/>
            <a:ext cx="1575640" cy="252000"/>
          </a:xfrm>
          <a:prstGeom prst="rect">
            <a:avLst/>
          </a:prstGeom>
          <a:noFill/>
          <a:ln w="12700" cap="flat" cmpd="sng" algn="ctr">
            <a:solidFill>
              <a:srgbClr val="F8F8F8">
                <a:alpha val="50196"/>
              </a:srgbClr>
            </a:solidFill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物联接入服务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06" name="矩形 105"/>
          <p:cNvSpPr/>
          <p:nvPr/>
        </p:nvSpPr>
        <p:spPr bwMode="auto">
          <a:xfrm>
            <a:off x="1536515" y="4028788"/>
            <a:ext cx="9385665" cy="248268"/>
          </a:xfrm>
          <a:prstGeom prst="rect">
            <a:avLst/>
          </a:prstGeom>
          <a:noFill/>
          <a:ln w="12700" cap="flat" cmpd="sng" algn="ctr">
            <a:noFill/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AI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能力调度管理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07" name="矩形 106"/>
          <p:cNvSpPr/>
          <p:nvPr/>
        </p:nvSpPr>
        <p:spPr>
          <a:xfrm>
            <a:off x="5182855" y="2482380"/>
            <a:ext cx="1732937" cy="221588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endParaRPr lang="zh-CN" altLang="en-US" sz="105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08" name="矩形 107"/>
          <p:cNvSpPr/>
          <p:nvPr/>
        </p:nvSpPr>
        <p:spPr>
          <a:xfrm>
            <a:off x="7396948" y="2482380"/>
            <a:ext cx="1748323" cy="221588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endParaRPr lang="zh-CN" altLang="en-US" sz="105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09" name="矩形 108"/>
          <p:cNvSpPr/>
          <p:nvPr/>
        </p:nvSpPr>
        <p:spPr>
          <a:xfrm>
            <a:off x="9377317" y="2482380"/>
            <a:ext cx="823974" cy="221588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endParaRPr lang="zh-CN" altLang="en-US" sz="105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10" name="矩形 109"/>
          <p:cNvSpPr/>
          <p:nvPr/>
        </p:nvSpPr>
        <p:spPr>
          <a:xfrm>
            <a:off x="10160221" y="2482380"/>
            <a:ext cx="823974" cy="221588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endParaRPr lang="zh-CN" altLang="en-US" sz="105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11" name="矩形 110"/>
          <p:cNvSpPr/>
          <p:nvPr/>
        </p:nvSpPr>
        <p:spPr>
          <a:xfrm>
            <a:off x="891157" y="3981246"/>
            <a:ext cx="467234" cy="706828"/>
          </a:xfrm>
          <a:prstGeom prst="rect">
            <a:avLst/>
          </a:prstGeom>
          <a:solidFill>
            <a:srgbClr val="0766BD">
              <a:alpha val="50000"/>
            </a:srgbClr>
          </a:solidFill>
          <a:ln w="9525" cap="flat" cmpd="sng" algn="ctr">
            <a:noFill/>
            <a:prstDash val="solid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1219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1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 IAAS</a:t>
            </a:r>
            <a:endParaRPr lang="zh-CN" altLang="en-US" sz="11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12" name="矩形 111"/>
          <p:cNvSpPr/>
          <p:nvPr/>
        </p:nvSpPr>
        <p:spPr>
          <a:xfrm>
            <a:off x="891156" y="4734168"/>
            <a:ext cx="467234" cy="1380882"/>
          </a:xfrm>
          <a:prstGeom prst="rect">
            <a:avLst/>
          </a:prstGeom>
          <a:solidFill>
            <a:srgbClr val="054E91">
              <a:alpha val="50000"/>
            </a:srgbClr>
          </a:solidFill>
          <a:ln w="19050" cap="flat" cmpd="sng" algn="ctr">
            <a:noFill/>
            <a:prstDash val="solid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1219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100" b="1" dirty="0" err="1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AIoT</a:t>
            </a:r>
            <a:endParaRPr lang="zh-CN" altLang="en-US" sz="11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13" name="圆角矩形 304"/>
          <p:cNvSpPr/>
          <p:nvPr/>
        </p:nvSpPr>
        <p:spPr bwMode="auto">
          <a:xfrm>
            <a:off x="1513150" y="5111589"/>
            <a:ext cx="1575639" cy="264509"/>
          </a:xfrm>
          <a:prstGeom prst="rect">
            <a:avLst/>
          </a:prstGeom>
          <a:noFill/>
          <a:ln w="12700" cap="flat" cmpd="sng" algn="ctr">
            <a:solidFill>
              <a:srgbClr val="F8F8F8">
                <a:alpha val="50196"/>
              </a:srgbClr>
            </a:solidFill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人脸识别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14" name="圆角矩形 304"/>
          <p:cNvSpPr/>
          <p:nvPr/>
        </p:nvSpPr>
        <p:spPr bwMode="auto">
          <a:xfrm>
            <a:off x="3088789" y="5111589"/>
            <a:ext cx="1512040" cy="264509"/>
          </a:xfrm>
          <a:prstGeom prst="rect">
            <a:avLst/>
          </a:prstGeom>
          <a:noFill/>
          <a:ln w="12700" cap="flat" cmpd="sng" algn="ctr">
            <a:solidFill>
              <a:srgbClr val="F8F8F8">
                <a:alpha val="50196"/>
              </a:srgbClr>
            </a:solidFill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人体识别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15" name="圆角矩形 304"/>
          <p:cNvSpPr/>
          <p:nvPr/>
        </p:nvSpPr>
        <p:spPr bwMode="auto">
          <a:xfrm>
            <a:off x="4600830" y="5111589"/>
            <a:ext cx="1575642" cy="264509"/>
          </a:xfrm>
          <a:prstGeom prst="rect">
            <a:avLst/>
          </a:prstGeom>
          <a:noFill/>
          <a:ln w="12700" cap="flat" cmpd="sng" algn="ctr">
            <a:solidFill>
              <a:srgbClr val="F8F8F8">
                <a:alpha val="50196"/>
              </a:srgbClr>
            </a:solidFill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电子卡口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16" name="圆角矩形 304"/>
          <p:cNvSpPr/>
          <p:nvPr/>
        </p:nvSpPr>
        <p:spPr bwMode="auto">
          <a:xfrm>
            <a:off x="6176472" y="5111589"/>
            <a:ext cx="1575640" cy="264509"/>
          </a:xfrm>
          <a:prstGeom prst="rect">
            <a:avLst/>
          </a:prstGeom>
          <a:noFill/>
          <a:ln w="12700" cap="flat" cmpd="sng" algn="ctr">
            <a:solidFill>
              <a:srgbClr val="F8F8F8">
                <a:alpha val="50196"/>
              </a:srgbClr>
            </a:solidFill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停车场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17" name="圆角矩形 304"/>
          <p:cNvSpPr/>
          <p:nvPr/>
        </p:nvSpPr>
        <p:spPr bwMode="auto">
          <a:xfrm>
            <a:off x="7752111" y="5111589"/>
            <a:ext cx="1575640" cy="264509"/>
          </a:xfrm>
          <a:prstGeom prst="rect">
            <a:avLst/>
          </a:prstGeom>
          <a:noFill/>
          <a:ln w="12700" cap="flat" cmpd="sng" algn="ctr">
            <a:solidFill>
              <a:srgbClr val="F8F8F8">
                <a:alpha val="50196"/>
              </a:srgbClr>
            </a:solidFill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一卡通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18" name="圆角矩形 304"/>
          <p:cNvSpPr/>
          <p:nvPr/>
        </p:nvSpPr>
        <p:spPr bwMode="auto">
          <a:xfrm>
            <a:off x="9327753" y="5111589"/>
            <a:ext cx="1575639" cy="264509"/>
          </a:xfrm>
          <a:prstGeom prst="rect">
            <a:avLst/>
          </a:prstGeom>
          <a:noFill/>
          <a:ln w="12700" cap="flat" cmpd="sng" algn="ctr">
            <a:solidFill>
              <a:srgbClr val="F8F8F8">
                <a:alpha val="50196"/>
              </a:srgbClr>
            </a:solidFill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报警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21" name="矩形 120">
            <a:hlinkClick r:id="" action="ppaction://noaction"/>
          </p:cNvPr>
          <p:cNvSpPr/>
          <p:nvPr/>
        </p:nvSpPr>
        <p:spPr>
          <a:xfrm>
            <a:off x="1408255" y="2459113"/>
            <a:ext cx="9667220" cy="953556"/>
          </a:xfrm>
          <a:prstGeom prst="rect">
            <a:avLst/>
          </a:prstGeom>
          <a:solidFill>
            <a:srgbClr val="00B0F0">
              <a:alpha val="50000"/>
            </a:srgbClr>
          </a:solidFill>
          <a:ln w="19050" cap="flat" cmpd="sng" algn="ctr">
            <a:noFill/>
            <a:prstDash val="solid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12192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1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22" name="矩形 121"/>
          <p:cNvSpPr/>
          <p:nvPr/>
        </p:nvSpPr>
        <p:spPr>
          <a:xfrm>
            <a:off x="2898749" y="2487419"/>
            <a:ext cx="1581584" cy="259416"/>
          </a:xfrm>
          <a:prstGeom prst="rect">
            <a:avLst/>
          </a:prstGeom>
          <a:noFill/>
          <a:ln w="12700" cap="flat" cmpd="sng" algn="ctr">
            <a:noFill/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b="1" dirty="0" smtClean="0">
                <a:solidFill>
                  <a:srgbClr val="ED7D3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校园物联系统</a:t>
            </a:r>
            <a:endParaRPr lang="zh-CN" altLang="en-US" sz="1200" b="1" dirty="0">
              <a:solidFill>
                <a:srgbClr val="ED7D3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23" name="矩形 122"/>
          <p:cNvSpPr/>
          <p:nvPr/>
        </p:nvSpPr>
        <p:spPr>
          <a:xfrm>
            <a:off x="6726587" y="2479222"/>
            <a:ext cx="1861878" cy="259417"/>
          </a:xfrm>
          <a:prstGeom prst="rect">
            <a:avLst/>
          </a:prstGeom>
          <a:noFill/>
          <a:ln w="12700" cap="flat" cmpd="sng" algn="ctr">
            <a:noFill/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校园管理服务</a:t>
            </a:r>
            <a:endParaRPr lang="zh-CN" altLang="en-US" sz="12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24" name="矩形 123"/>
          <p:cNvSpPr/>
          <p:nvPr/>
        </p:nvSpPr>
        <p:spPr>
          <a:xfrm>
            <a:off x="1543681" y="2490340"/>
            <a:ext cx="1198206" cy="259417"/>
          </a:xfrm>
          <a:prstGeom prst="rect">
            <a:avLst/>
          </a:prstGeom>
          <a:noFill/>
          <a:ln w="12700" cap="flat" cmpd="sng" algn="ctr">
            <a:noFill/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校园数据中心</a:t>
            </a:r>
            <a:endParaRPr lang="zh-CN" altLang="en-US" sz="1200" b="1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25" name="矩形 124"/>
          <p:cNvSpPr/>
          <p:nvPr/>
        </p:nvSpPr>
        <p:spPr>
          <a:xfrm>
            <a:off x="9502877" y="2458672"/>
            <a:ext cx="1352606" cy="264509"/>
          </a:xfrm>
          <a:prstGeom prst="rect">
            <a:avLst/>
          </a:prstGeom>
          <a:noFill/>
          <a:ln w="12700" cap="flat" cmpd="sng" algn="ctr">
            <a:noFill/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开放式平台</a:t>
            </a:r>
            <a:endParaRPr lang="zh-CN" altLang="en-US" sz="12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26" name="矩形 125">
            <a:hlinkClick r:id="" action="ppaction://noaction"/>
          </p:cNvPr>
          <p:cNvSpPr/>
          <p:nvPr/>
        </p:nvSpPr>
        <p:spPr>
          <a:xfrm>
            <a:off x="891157" y="2459113"/>
            <a:ext cx="467234" cy="953556"/>
          </a:xfrm>
          <a:prstGeom prst="rect">
            <a:avLst/>
          </a:prstGeom>
          <a:solidFill>
            <a:srgbClr val="00B0F0">
              <a:alpha val="50000"/>
            </a:srgbClr>
          </a:solidFill>
          <a:ln w="19050" cap="flat" cmpd="sng" algn="ctr">
            <a:noFill/>
            <a:prstDash val="solid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1219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1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PAAS</a:t>
            </a:r>
            <a:endParaRPr lang="zh-CN" altLang="en-US" sz="11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cxnSp>
        <p:nvCxnSpPr>
          <p:cNvPr id="127" name="直接连接符 126"/>
          <p:cNvCxnSpPr/>
          <p:nvPr/>
        </p:nvCxnSpPr>
        <p:spPr>
          <a:xfrm>
            <a:off x="2768106" y="2798531"/>
            <a:ext cx="1" cy="449681"/>
          </a:xfrm>
          <a:prstGeom prst="line">
            <a:avLst/>
          </a:prstGeom>
          <a:noFill/>
          <a:ln w="6350" cap="flat" cmpd="sng" algn="ctr">
            <a:solidFill>
              <a:srgbClr val="FFFFFF">
                <a:alpha val="56078"/>
              </a:srgbClr>
            </a:solidFill>
            <a:prstDash val="dash"/>
            <a:miter lim="800000"/>
          </a:ln>
          <a:effectLst/>
        </p:spPr>
      </p:cxnSp>
      <p:cxnSp>
        <p:nvCxnSpPr>
          <p:cNvPr id="128" name="直接连接符 127"/>
          <p:cNvCxnSpPr/>
          <p:nvPr/>
        </p:nvCxnSpPr>
        <p:spPr>
          <a:xfrm>
            <a:off x="6201553" y="2798531"/>
            <a:ext cx="0" cy="449681"/>
          </a:xfrm>
          <a:prstGeom prst="line">
            <a:avLst/>
          </a:prstGeom>
          <a:noFill/>
          <a:ln w="6350" cap="flat" cmpd="sng" algn="ctr">
            <a:solidFill>
              <a:srgbClr val="FFFFFF">
                <a:alpha val="56078"/>
              </a:srgbClr>
            </a:solidFill>
            <a:prstDash val="dash"/>
            <a:miter lim="800000"/>
          </a:ln>
          <a:effectLst/>
        </p:spPr>
      </p:cxnSp>
      <p:cxnSp>
        <p:nvCxnSpPr>
          <p:cNvPr id="129" name="直接连接符 128"/>
          <p:cNvCxnSpPr/>
          <p:nvPr/>
        </p:nvCxnSpPr>
        <p:spPr>
          <a:xfrm>
            <a:off x="9277673" y="2798531"/>
            <a:ext cx="3" cy="449650"/>
          </a:xfrm>
          <a:prstGeom prst="line">
            <a:avLst/>
          </a:prstGeom>
          <a:noFill/>
          <a:ln w="6350" cap="flat" cmpd="sng" algn="ctr">
            <a:solidFill>
              <a:srgbClr val="FFFFFF">
                <a:alpha val="56078"/>
              </a:srgbClr>
            </a:solidFill>
            <a:prstDash val="dash"/>
            <a:miter lim="800000"/>
          </a:ln>
          <a:effectLst/>
        </p:spPr>
      </p:cxnSp>
      <p:sp>
        <p:nvSpPr>
          <p:cNvPr id="130" name="矩形 129">
            <a:hlinkClick r:id="" action="ppaction://noaction"/>
          </p:cNvPr>
          <p:cNvSpPr/>
          <p:nvPr/>
        </p:nvSpPr>
        <p:spPr>
          <a:xfrm>
            <a:off x="1408255" y="3455539"/>
            <a:ext cx="9667219" cy="485227"/>
          </a:xfrm>
          <a:prstGeom prst="rect">
            <a:avLst/>
          </a:prstGeom>
          <a:solidFill>
            <a:srgbClr val="0980ED">
              <a:alpha val="50000"/>
            </a:srgbClr>
          </a:solidFill>
          <a:ln w="19050" cap="flat" cmpd="sng" algn="ctr">
            <a:noFill/>
            <a:prstDash val="solid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12192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1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35" name="矩形 134"/>
          <p:cNvSpPr/>
          <p:nvPr/>
        </p:nvSpPr>
        <p:spPr>
          <a:xfrm>
            <a:off x="1774536" y="3593798"/>
            <a:ext cx="1347999" cy="273607"/>
          </a:xfrm>
          <a:prstGeom prst="rect">
            <a:avLst/>
          </a:prstGeom>
          <a:noFill/>
          <a:ln w="12700" cap="flat" cmpd="sng" algn="ctr">
            <a:solidFill>
              <a:srgbClr val="FFFFFF">
                <a:alpha val="50196"/>
              </a:srgbClr>
            </a:solidFill>
            <a:prstDash val="solid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数据资源池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36" name="矩形 135"/>
          <p:cNvSpPr/>
          <p:nvPr/>
        </p:nvSpPr>
        <p:spPr>
          <a:xfrm>
            <a:off x="5064774" y="3606600"/>
            <a:ext cx="1151850" cy="252000"/>
          </a:xfrm>
          <a:prstGeom prst="rect">
            <a:avLst/>
          </a:prstGeom>
          <a:noFill/>
          <a:ln w="12700" cap="flat" cmpd="sng" algn="ctr">
            <a:solidFill>
              <a:srgbClr val="FFFFFF">
                <a:alpha val="50196"/>
              </a:srgbClr>
            </a:solidFill>
            <a:prstDash val="solid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搜索库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37" name="矩形 136"/>
          <p:cNvSpPr/>
          <p:nvPr/>
        </p:nvSpPr>
        <p:spPr>
          <a:xfrm>
            <a:off x="8052798" y="3596598"/>
            <a:ext cx="1151850" cy="252000"/>
          </a:xfrm>
          <a:prstGeom prst="rect">
            <a:avLst/>
          </a:prstGeom>
          <a:noFill/>
          <a:ln w="12700" cap="flat" cmpd="sng" algn="ctr">
            <a:solidFill>
              <a:srgbClr val="FFFFFF">
                <a:alpha val="50196"/>
              </a:srgbClr>
            </a:solidFill>
            <a:prstDash val="solid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数据仓库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38" name="矩形 137"/>
          <p:cNvSpPr/>
          <p:nvPr/>
        </p:nvSpPr>
        <p:spPr>
          <a:xfrm>
            <a:off x="9513124" y="3596598"/>
            <a:ext cx="1151850" cy="252000"/>
          </a:xfrm>
          <a:prstGeom prst="rect">
            <a:avLst/>
          </a:prstGeom>
          <a:noFill/>
          <a:ln w="12700" cap="flat" cmpd="sng" algn="ctr">
            <a:solidFill>
              <a:srgbClr val="FFFFFF">
                <a:alpha val="50196"/>
              </a:srgbClr>
            </a:solidFill>
            <a:prstDash val="solid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物联数据库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39" name="矩形 138"/>
          <p:cNvSpPr/>
          <p:nvPr/>
        </p:nvSpPr>
        <p:spPr>
          <a:xfrm>
            <a:off x="3567542" y="3606600"/>
            <a:ext cx="1151850" cy="252000"/>
          </a:xfrm>
          <a:prstGeom prst="rect">
            <a:avLst/>
          </a:prstGeom>
          <a:noFill/>
          <a:ln w="12700" cap="flat" cmpd="sng" algn="ctr">
            <a:solidFill>
              <a:srgbClr val="FFFFFF">
                <a:alpha val="50196"/>
              </a:srgbClr>
            </a:solidFill>
            <a:prstDash val="solid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校园主题库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40" name="矩形 139"/>
          <p:cNvSpPr/>
          <p:nvPr/>
        </p:nvSpPr>
        <p:spPr>
          <a:xfrm>
            <a:off x="6592472" y="3601791"/>
            <a:ext cx="1151850" cy="252000"/>
          </a:xfrm>
          <a:prstGeom prst="rect">
            <a:avLst/>
          </a:prstGeom>
          <a:noFill/>
          <a:ln w="12700" cap="flat" cmpd="sng" algn="ctr">
            <a:solidFill>
              <a:srgbClr val="FFFFFF">
                <a:alpha val="50196"/>
              </a:srgbClr>
            </a:solidFill>
            <a:prstDash val="solid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专题库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41" name="矩形 140">
            <a:hlinkClick r:id="" action="ppaction://noaction"/>
          </p:cNvPr>
          <p:cNvSpPr/>
          <p:nvPr/>
        </p:nvSpPr>
        <p:spPr>
          <a:xfrm>
            <a:off x="891156" y="3447125"/>
            <a:ext cx="467234" cy="485227"/>
          </a:xfrm>
          <a:prstGeom prst="rect">
            <a:avLst/>
          </a:prstGeom>
          <a:solidFill>
            <a:srgbClr val="0980ED">
              <a:alpha val="50000"/>
            </a:srgbClr>
          </a:solidFill>
          <a:ln w="19050" cap="flat" cmpd="sng" algn="ctr">
            <a:noFill/>
            <a:prstDash val="solid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1219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1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DAAS</a:t>
            </a:r>
            <a:endParaRPr lang="zh-CN" altLang="en-US" sz="11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cxnSp>
        <p:nvCxnSpPr>
          <p:cNvPr id="143" name="直接连接符 142"/>
          <p:cNvCxnSpPr/>
          <p:nvPr/>
        </p:nvCxnSpPr>
        <p:spPr>
          <a:xfrm>
            <a:off x="1442916" y="1814102"/>
            <a:ext cx="9667221" cy="698"/>
          </a:xfrm>
          <a:prstGeom prst="line">
            <a:avLst/>
          </a:prstGeom>
          <a:noFill/>
          <a:ln w="6350" cap="flat" cmpd="sng" algn="ctr">
            <a:solidFill>
              <a:srgbClr val="FFFFFF">
                <a:alpha val="56078"/>
              </a:srgbClr>
            </a:solidFill>
            <a:prstDash val="dash"/>
            <a:miter lim="800000"/>
          </a:ln>
          <a:effectLst/>
        </p:spPr>
      </p:cxnSp>
      <p:sp>
        <p:nvSpPr>
          <p:cNvPr id="151" name="圆角矩形 294"/>
          <p:cNvSpPr/>
          <p:nvPr/>
        </p:nvSpPr>
        <p:spPr bwMode="auto">
          <a:xfrm>
            <a:off x="1513150" y="2773195"/>
            <a:ext cx="1092312" cy="253702"/>
          </a:xfrm>
          <a:prstGeom prst="rect">
            <a:avLst/>
          </a:prstGeom>
          <a:noFill/>
          <a:ln w="12700" cap="flat" cmpd="sng" algn="ctr">
            <a:solidFill>
              <a:srgbClr val="F8F8F8">
                <a:alpha val="50196"/>
              </a:srgbClr>
            </a:solidFill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数据汇聚治理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52" name="圆角矩形 294"/>
          <p:cNvSpPr/>
          <p:nvPr/>
        </p:nvSpPr>
        <p:spPr bwMode="auto">
          <a:xfrm>
            <a:off x="1513150" y="3109063"/>
            <a:ext cx="1092312" cy="241745"/>
          </a:xfrm>
          <a:prstGeom prst="rect">
            <a:avLst/>
          </a:prstGeom>
          <a:noFill/>
          <a:ln w="12700" cap="flat" cmpd="sng" algn="ctr">
            <a:solidFill>
              <a:srgbClr val="F8F8F8">
                <a:alpha val="50196"/>
              </a:srgbClr>
            </a:solidFill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数据共享应用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55" name="圆角矩形 294"/>
          <p:cNvSpPr/>
          <p:nvPr/>
        </p:nvSpPr>
        <p:spPr bwMode="auto">
          <a:xfrm>
            <a:off x="2924407" y="2771923"/>
            <a:ext cx="1555925" cy="268785"/>
          </a:xfrm>
          <a:prstGeom prst="rect">
            <a:avLst/>
          </a:prstGeom>
          <a:noFill/>
          <a:ln w="12700" cap="flat" cmpd="sng" algn="ctr">
            <a:solidFill>
              <a:srgbClr val="F8F8F8">
                <a:alpha val="50196"/>
              </a:srgbClr>
            </a:solidFill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物联网数据存储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56" name="圆角矩形 294"/>
          <p:cNvSpPr/>
          <p:nvPr/>
        </p:nvSpPr>
        <p:spPr bwMode="auto">
          <a:xfrm>
            <a:off x="2924408" y="3093436"/>
            <a:ext cx="1548876" cy="253273"/>
          </a:xfrm>
          <a:prstGeom prst="rect">
            <a:avLst/>
          </a:prstGeom>
          <a:noFill/>
          <a:ln w="12700" cap="flat" cmpd="sng" algn="ctr">
            <a:solidFill>
              <a:srgbClr val="F8F8F8">
                <a:alpha val="50196"/>
              </a:srgbClr>
            </a:solidFill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物联网数据管理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57" name="圆角矩形 294"/>
          <p:cNvSpPr/>
          <p:nvPr/>
        </p:nvSpPr>
        <p:spPr bwMode="auto">
          <a:xfrm>
            <a:off x="6365578" y="2754168"/>
            <a:ext cx="855749" cy="254973"/>
          </a:xfrm>
          <a:prstGeom prst="rect">
            <a:avLst/>
          </a:prstGeom>
          <a:noFill/>
          <a:ln w="12700" cap="flat" cmpd="sng" algn="ctr">
            <a:solidFill>
              <a:srgbClr val="FFFF00">
                <a:alpha val="50196"/>
              </a:srgbClr>
            </a:solidFill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宿舍管理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58" name="圆角矩形 294"/>
          <p:cNvSpPr/>
          <p:nvPr/>
        </p:nvSpPr>
        <p:spPr bwMode="auto">
          <a:xfrm>
            <a:off x="6365578" y="3076919"/>
            <a:ext cx="855749" cy="254973"/>
          </a:xfrm>
          <a:prstGeom prst="rect">
            <a:avLst/>
          </a:prstGeom>
          <a:noFill/>
          <a:ln w="12700" cap="flat" cmpd="sng" algn="ctr">
            <a:solidFill>
              <a:srgbClr val="FFFF00">
                <a:alpha val="50196"/>
              </a:srgbClr>
            </a:solidFill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事件管理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59" name="圆角矩形 294"/>
          <p:cNvSpPr/>
          <p:nvPr/>
        </p:nvSpPr>
        <p:spPr bwMode="auto">
          <a:xfrm>
            <a:off x="7301149" y="2754391"/>
            <a:ext cx="855749" cy="254973"/>
          </a:xfrm>
          <a:prstGeom prst="rect">
            <a:avLst/>
          </a:prstGeom>
          <a:noFill/>
          <a:ln w="12700" cap="flat" cmpd="sng" algn="ctr">
            <a:solidFill>
              <a:srgbClr val="FFFF00">
                <a:alpha val="50196"/>
              </a:srgbClr>
            </a:solidFill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门禁管理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60" name="圆角矩形 294"/>
          <p:cNvSpPr/>
          <p:nvPr/>
        </p:nvSpPr>
        <p:spPr bwMode="auto">
          <a:xfrm>
            <a:off x="7315482" y="3091737"/>
            <a:ext cx="855749" cy="254973"/>
          </a:xfrm>
          <a:prstGeom prst="rect">
            <a:avLst/>
          </a:prstGeom>
          <a:noFill/>
          <a:ln w="12700" cap="flat" cmpd="sng" algn="ctr">
            <a:solidFill>
              <a:srgbClr val="FFFF00">
                <a:alpha val="50196"/>
              </a:srgbClr>
            </a:solidFill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车辆管理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61" name="圆角矩形 294"/>
          <p:cNvSpPr/>
          <p:nvPr/>
        </p:nvSpPr>
        <p:spPr bwMode="auto">
          <a:xfrm>
            <a:off x="8245490" y="2754168"/>
            <a:ext cx="855749" cy="254973"/>
          </a:xfrm>
          <a:prstGeom prst="rect">
            <a:avLst/>
          </a:prstGeom>
          <a:noFill/>
          <a:ln w="12700" cap="flat" cmpd="sng" algn="ctr">
            <a:solidFill>
              <a:srgbClr val="FFFF00">
                <a:alpha val="50196"/>
              </a:srgbClr>
            </a:solidFill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人员管理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62" name="圆角矩形 294"/>
          <p:cNvSpPr/>
          <p:nvPr/>
        </p:nvSpPr>
        <p:spPr bwMode="auto">
          <a:xfrm>
            <a:off x="8245490" y="3091736"/>
            <a:ext cx="855749" cy="254973"/>
          </a:xfrm>
          <a:prstGeom prst="rect">
            <a:avLst/>
          </a:prstGeom>
          <a:noFill/>
          <a:ln w="12700" cap="flat" cmpd="sng" algn="ctr">
            <a:solidFill>
              <a:srgbClr val="FFFF00">
                <a:alpha val="50196"/>
              </a:srgbClr>
            </a:solidFill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设备管理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71" name="圆角矩形 294"/>
          <p:cNvSpPr/>
          <p:nvPr/>
        </p:nvSpPr>
        <p:spPr bwMode="auto">
          <a:xfrm>
            <a:off x="9471106" y="2739085"/>
            <a:ext cx="1383057" cy="276803"/>
          </a:xfrm>
          <a:prstGeom prst="rect">
            <a:avLst/>
          </a:prstGeom>
          <a:noFill/>
          <a:ln w="12700" cap="flat" cmpd="sng" algn="ctr">
            <a:solidFill>
              <a:srgbClr val="FFFF00">
                <a:alpha val="50196"/>
              </a:srgbClr>
            </a:solidFill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en-US" altLang="zh-CN" sz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OpenAPI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网关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72" name="圆角矩形 294"/>
          <p:cNvSpPr/>
          <p:nvPr/>
        </p:nvSpPr>
        <p:spPr bwMode="auto">
          <a:xfrm>
            <a:off x="9471633" y="3055089"/>
            <a:ext cx="1383057" cy="276803"/>
          </a:xfrm>
          <a:prstGeom prst="rect">
            <a:avLst/>
          </a:prstGeom>
          <a:noFill/>
          <a:ln w="12700" cap="flat" cmpd="sng" algn="ctr">
            <a:solidFill>
              <a:srgbClr val="F8F8F8">
                <a:alpha val="50196"/>
              </a:srgbClr>
            </a:solidFill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数据</a:t>
            </a: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协议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73" name="矩形 172">
            <a:hlinkClick r:id="" action="ppaction://noaction"/>
          </p:cNvPr>
          <p:cNvSpPr/>
          <p:nvPr/>
        </p:nvSpPr>
        <p:spPr>
          <a:xfrm>
            <a:off x="891157" y="1421934"/>
            <a:ext cx="467233" cy="982838"/>
          </a:xfrm>
          <a:prstGeom prst="rect">
            <a:avLst/>
          </a:prstGeom>
          <a:solidFill>
            <a:srgbClr val="1B4CAD"/>
          </a:solidFill>
          <a:ln w="9525" cap="flat" cmpd="sng" algn="ctr">
            <a:noFill/>
            <a:prstDash val="solid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1219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1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S</a:t>
            </a:r>
            <a:r>
              <a:rPr lang="en-US" altLang="zh-CN" sz="11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AAS</a:t>
            </a:r>
            <a:endParaRPr lang="zh-CN" altLang="en-US" sz="11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75" name="矩形 174">
            <a:hlinkClick r:id="" action="ppaction://noaction"/>
          </p:cNvPr>
          <p:cNvSpPr/>
          <p:nvPr/>
        </p:nvSpPr>
        <p:spPr>
          <a:xfrm>
            <a:off x="547463" y="1421933"/>
            <a:ext cx="282826" cy="4693116"/>
          </a:xfrm>
          <a:prstGeom prst="rect">
            <a:avLst/>
          </a:prstGeom>
          <a:solidFill>
            <a:srgbClr val="43A5A7">
              <a:lumMod val="40000"/>
              <a:lumOff val="60000"/>
              <a:alpha val="38000"/>
            </a:srgbClr>
          </a:solidFill>
          <a:ln w="19050" cap="flat" cmpd="sng" algn="ctr">
            <a:noFill/>
            <a:prstDash val="solid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1219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100" b="1" kern="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76" name="矩形 175">
            <a:hlinkClick r:id="" action="ppaction://noaction"/>
          </p:cNvPr>
          <p:cNvSpPr/>
          <p:nvPr/>
        </p:nvSpPr>
        <p:spPr>
          <a:xfrm>
            <a:off x="11137945" y="1421932"/>
            <a:ext cx="282826" cy="4693116"/>
          </a:xfrm>
          <a:prstGeom prst="rect">
            <a:avLst/>
          </a:prstGeom>
          <a:solidFill>
            <a:srgbClr val="43A5A7">
              <a:lumMod val="40000"/>
              <a:lumOff val="60000"/>
              <a:alpha val="38000"/>
            </a:srgbClr>
          </a:solidFill>
          <a:ln w="19050" cap="flat" cmpd="sng" algn="ctr">
            <a:noFill/>
            <a:prstDash val="solid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1219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100" b="1" kern="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77" name="矩形 176">
            <a:hlinkClick r:id="" action="ppaction://noaction"/>
          </p:cNvPr>
          <p:cNvSpPr/>
          <p:nvPr/>
        </p:nvSpPr>
        <p:spPr>
          <a:xfrm>
            <a:off x="11476714" y="1421931"/>
            <a:ext cx="282826" cy="4693116"/>
          </a:xfrm>
          <a:prstGeom prst="rect">
            <a:avLst/>
          </a:prstGeom>
          <a:solidFill>
            <a:srgbClr val="43A5A7">
              <a:lumMod val="40000"/>
              <a:lumOff val="60000"/>
              <a:alpha val="38000"/>
            </a:srgbClr>
          </a:solidFill>
          <a:ln w="19050" cap="flat" cmpd="sng" algn="ctr">
            <a:noFill/>
            <a:prstDash val="solid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1219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100" b="1" kern="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78" name="文本框 177"/>
          <p:cNvSpPr txBox="1"/>
          <p:nvPr/>
        </p:nvSpPr>
        <p:spPr>
          <a:xfrm>
            <a:off x="480334" y="3222435"/>
            <a:ext cx="400110" cy="153214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4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标准规范体系</a:t>
            </a:r>
            <a:endParaRPr lang="zh-CN" altLang="en-US" sz="1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9" name="文本框 178"/>
          <p:cNvSpPr txBox="1"/>
          <p:nvPr/>
        </p:nvSpPr>
        <p:spPr>
          <a:xfrm>
            <a:off x="11072469" y="3272719"/>
            <a:ext cx="400110" cy="153214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4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运维管理体系</a:t>
            </a:r>
            <a:endParaRPr lang="zh-CN" altLang="en-US" sz="1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0" name="文本框 179"/>
          <p:cNvSpPr txBox="1"/>
          <p:nvPr/>
        </p:nvSpPr>
        <p:spPr>
          <a:xfrm>
            <a:off x="11406845" y="3262780"/>
            <a:ext cx="400110" cy="153214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4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安全保障体系</a:t>
            </a:r>
            <a:endParaRPr lang="zh-CN" altLang="en-US" sz="1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3" name="TextBox 236"/>
          <p:cNvSpPr txBox="1"/>
          <p:nvPr/>
        </p:nvSpPr>
        <p:spPr>
          <a:xfrm>
            <a:off x="4888595" y="2504739"/>
            <a:ext cx="1048992" cy="258532"/>
          </a:xfrm>
          <a:prstGeom prst="rect">
            <a:avLst/>
          </a:prstGeom>
          <a:noFill/>
          <a:ln w="12700" cap="flat" cmpd="sng" algn="ctr">
            <a:noFill/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>
            <a:defPPr>
              <a:defRPr lang="zh-CN"/>
            </a:defPPr>
            <a:lvl1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 sz="1200" b="1">
                <a:solidFill>
                  <a:srgbClr val="ED7D3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r>
              <a:rPr lang="en-US" altLang="zh-CN" dirty="0"/>
              <a:t>AI</a:t>
            </a:r>
            <a:r>
              <a:rPr lang="zh-CN" altLang="en-US" dirty="0"/>
              <a:t>开放平台</a:t>
            </a:r>
            <a:endParaRPr lang="zh-CN" altLang="en-US" dirty="0"/>
          </a:p>
        </p:txBody>
      </p:sp>
      <p:sp>
        <p:nvSpPr>
          <p:cNvPr id="184" name="TextBox 236"/>
          <p:cNvSpPr txBox="1"/>
          <p:nvPr/>
        </p:nvSpPr>
        <p:spPr>
          <a:xfrm>
            <a:off x="4824037" y="3093436"/>
            <a:ext cx="1167676" cy="245901"/>
          </a:xfrm>
          <a:prstGeom prst="rect">
            <a:avLst/>
          </a:prstGeom>
          <a:noFill/>
          <a:ln w="12700" cap="flat" cmpd="sng" algn="ctr">
            <a:solidFill>
              <a:srgbClr val="F8F8F8">
                <a:alpha val="50196"/>
              </a:srgbClr>
            </a:solidFill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>
            <a:defPPr>
              <a:defRPr lang="zh-CN"/>
            </a:defPPr>
            <a:lvl1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 sz="120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r>
              <a:rPr lang="zh-CN" altLang="en-US" dirty="0"/>
              <a:t>算法训练平台</a:t>
            </a:r>
            <a:endParaRPr lang="zh-CN" altLang="en-US" dirty="0"/>
          </a:p>
        </p:txBody>
      </p:sp>
      <p:sp>
        <p:nvSpPr>
          <p:cNvPr id="185" name="TextBox 236"/>
          <p:cNvSpPr txBox="1"/>
          <p:nvPr/>
        </p:nvSpPr>
        <p:spPr>
          <a:xfrm>
            <a:off x="4824037" y="2775621"/>
            <a:ext cx="1167676" cy="247751"/>
          </a:xfrm>
          <a:prstGeom prst="rect">
            <a:avLst/>
          </a:prstGeom>
          <a:noFill/>
          <a:ln w="12700" cap="flat" cmpd="sng" algn="ctr">
            <a:solidFill>
              <a:srgbClr val="F8F8F8">
                <a:alpha val="50196"/>
              </a:srgbClr>
            </a:solidFill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>
            <a:defPPr>
              <a:defRPr lang="zh-CN"/>
            </a:defPPr>
            <a:lvl1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 sz="120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r>
              <a:rPr lang="zh-CN" altLang="en-US" dirty="0"/>
              <a:t>应用训练平台</a:t>
            </a:r>
            <a:endParaRPr lang="zh-CN" altLang="en-US" dirty="0"/>
          </a:p>
        </p:txBody>
      </p:sp>
      <p:sp>
        <p:nvSpPr>
          <p:cNvPr id="230" name="圆角矩形 304"/>
          <p:cNvSpPr/>
          <p:nvPr/>
        </p:nvSpPr>
        <p:spPr bwMode="auto">
          <a:xfrm>
            <a:off x="1513150" y="5447752"/>
            <a:ext cx="1575639" cy="264509"/>
          </a:xfrm>
          <a:prstGeom prst="rect">
            <a:avLst/>
          </a:prstGeom>
          <a:noFill/>
          <a:ln w="12700" cap="flat" cmpd="sng" algn="ctr">
            <a:solidFill>
              <a:srgbClr val="F8F8F8">
                <a:alpha val="50196"/>
              </a:srgbClr>
            </a:solidFill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给排水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31" name="圆角矩形 304"/>
          <p:cNvSpPr/>
          <p:nvPr/>
        </p:nvSpPr>
        <p:spPr bwMode="auto">
          <a:xfrm>
            <a:off x="3088789" y="5447752"/>
            <a:ext cx="1512040" cy="264509"/>
          </a:xfrm>
          <a:prstGeom prst="rect">
            <a:avLst/>
          </a:prstGeom>
          <a:noFill/>
          <a:ln w="12700" cap="flat" cmpd="sng" algn="ctr">
            <a:solidFill>
              <a:srgbClr val="F8F8F8">
                <a:alpha val="50196"/>
              </a:srgbClr>
            </a:solidFill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变配电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32" name="圆角矩形 304"/>
          <p:cNvSpPr/>
          <p:nvPr/>
        </p:nvSpPr>
        <p:spPr bwMode="auto">
          <a:xfrm>
            <a:off x="4600830" y="5447752"/>
            <a:ext cx="1575642" cy="264509"/>
          </a:xfrm>
          <a:prstGeom prst="rect">
            <a:avLst/>
          </a:prstGeom>
          <a:noFill/>
          <a:ln w="12700" cap="flat" cmpd="sng" algn="ctr">
            <a:solidFill>
              <a:srgbClr val="F8F8F8">
                <a:alpha val="50196"/>
              </a:srgbClr>
            </a:solidFill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送排风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33" name="圆角矩形 304"/>
          <p:cNvSpPr/>
          <p:nvPr/>
        </p:nvSpPr>
        <p:spPr bwMode="auto">
          <a:xfrm>
            <a:off x="6176472" y="5447752"/>
            <a:ext cx="1575640" cy="264509"/>
          </a:xfrm>
          <a:prstGeom prst="rect">
            <a:avLst/>
          </a:prstGeom>
          <a:noFill/>
          <a:ln w="12700" cap="flat" cmpd="sng" algn="ctr">
            <a:solidFill>
              <a:srgbClr val="F8F8F8">
                <a:alpha val="50196"/>
              </a:srgbClr>
            </a:solidFill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en-US" altLang="zh-CN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UPS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34" name="圆角矩形 304"/>
          <p:cNvSpPr/>
          <p:nvPr/>
        </p:nvSpPr>
        <p:spPr bwMode="auto">
          <a:xfrm>
            <a:off x="7752111" y="5447752"/>
            <a:ext cx="1575640" cy="264509"/>
          </a:xfrm>
          <a:prstGeom prst="rect">
            <a:avLst/>
          </a:prstGeom>
          <a:noFill/>
          <a:ln w="12700" cap="flat" cmpd="sng" algn="ctr">
            <a:solidFill>
              <a:srgbClr val="F8F8F8">
                <a:alpha val="50196"/>
              </a:srgbClr>
            </a:solidFill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空调新风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35" name="圆角矩形 304"/>
          <p:cNvSpPr/>
          <p:nvPr/>
        </p:nvSpPr>
        <p:spPr bwMode="auto">
          <a:xfrm>
            <a:off x="9327753" y="5447752"/>
            <a:ext cx="1575639" cy="264509"/>
          </a:xfrm>
          <a:prstGeom prst="rect">
            <a:avLst/>
          </a:prstGeom>
          <a:noFill/>
          <a:ln w="12700" cap="flat" cmpd="sng" algn="ctr">
            <a:solidFill>
              <a:srgbClr val="F8F8F8">
                <a:alpha val="50196"/>
              </a:srgbClr>
            </a:solidFill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电梯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36" name="圆角矩形 304"/>
          <p:cNvSpPr/>
          <p:nvPr/>
        </p:nvSpPr>
        <p:spPr bwMode="auto">
          <a:xfrm>
            <a:off x="1510862" y="5775303"/>
            <a:ext cx="1575639" cy="264509"/>
          </a:xfrm>
          <a:prstGeom prst="rect">
            <a:avLst/>
          </a:prstGeom>
          <a:noFill/>
          <a:ln w="12700" cap="flat" cmpd="sng" algn="ctr">
            <a:solidFill>
              <a:srgbClr val="F8F8F8">
                <a:alpha val="50196"/>
              </a:srgbClr>
            </a:solidFill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消防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37" name="圆角矩形 304"/>
          <p:cNvSpPr/>
          <p:nvPr/>
        </p:nvSpPr>
        <p:spPr bwMode="auto">
          <a:xfrm>
            <a:off x="3086501" y="5775303"/>
            <a:ext cx="1512040" cy="264509"/>
          </a:xfrm>
          <a:prstGeom prst="rect">
            <a:avLst/>
          </a:prstGeom>
          <a:noFill/>
          <a:ln w="12700" cap="flat" cmpd="sng" algn="ctr">
            <a:solidFill>
              <a:srgbClr val="F8F8F8">
                <a:alpha val="50196"/>
              </a:srgbClr>
            </a:solidFill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动环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38" name="圆角矩形 304"/>
          <p:cNvSpPr/>
          <p:nvPr/>
        </p:nvSpPr>
        <p:spPr bwMode="auto">
          <a:xfrm>
            <a:off x="4598542" y="5775303"/>
            <a:ext cx="1575642" cy="264509"/>
          </a:xfrm>
          <a:prstGeom prst="rect">
            <a:avLst/>
          </a:prstGeom>
          <a:noFill/>
          <a:ln w="12700" cap="flat" cmpd="sng" algn="ctr">
            <a:solidFill>
              <a:srgbClr val="F8F8F8">
                <a:alpha val="50196"/>
              </a:srgbClr>
            </a:solidFill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广播系统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39" name="圆角矩形 304"/>
          <p:cNvSpPr/>
          <p:nvPr/>
        </p:nvSpPr>
        <p:spPr bwMode="auto">
          <a:xfrm>
            <a:off x="6174184" y="5775303"/>
            <a:ext cx="1575640" cy="264509"/>
          </a:xfrm>
          <a:prstGeom prst="rect">
            <a:avLst/>
          </a:prstGeom>
          <a:noFill/>
          <a:ln w="12700" cap="flat" cmpd="sng" algn="ctr">
            <a:solidFill>
              <a:srgbClr val="F8F8F8">
                <a:alpha val="50196"/>
              </a:srgbClr>
            </a:solidFill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照明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40" name="圆角矩形 304"/>
          <p:cNvSpPr/>
          <p:nvPr/>
        </p:nvSpPr>
        <p:spPr bwMode="auto">
          <a:xfrm>
            <a:off x="7749823" y="5775303"/>
            <a:ext cx="1575640" cy="264509"/>
          </a:xfrm>
          <a:prstGeom prst="rect">
            <a:avLst/>
          </a:prstGeom>
          <a:noFill/>
          <a:ln w="12700" cap="flat" cmpd="sng" algn="ctr">
            <a:solidFill>
              <a:srgbClr val="F8F8F8">
                <a:alpha val="50196"/>
              </a:srgbClr>
            </a:solidFill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信息发布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41" name="圆角矩形 304"/>
          <p:cNvSpPr/>
          <p:nvPr/>
        </p:nvSpPr>
        <p:spPr bwMode="auto">
          <a:xfrm>
            <a:off x="9325465" y="5775303"/>
            <a:ext cx="1575639" cy="264509"/>
          </a:xfrm>
          <a:prstGeom prst="rect">
            <a:avLst/>
          </a:prstGeom>
          <a:noFill/>
          <a:ln w="12700" cap="flat" cmpd="sng" algn="ctr">
            <a:solidFill>
              <a:srgbClr val="F8F8F8">
                <a:alpha val="50196"/>
              </a:srgbClr>
            </a:solidFill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en-US" altLang="zh-CN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……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43" name="矩形 242"/>
          <p:cNvSpPr/>
          <p:nvPr/>
        </p:nvSpPr>
        <p:spPr bwMode="auto">
          <a:xfrm>
            <a:off x="1564427" y="4794677"/>
            <a:ext cx="9385665" cy="248268"/>
          </a:xfrm>
          <a:prstGeom prst="rect">
            <a:avLst/>
          </a:prstGeom>
          <a:noFill/>
          <a:ln w="12700" cap="flat" cmpd="sng" algn="ctr">
            <a:noFill/>
            <a:prstDash val="sysDash"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物</a:t>
            </a: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联统一接入 </a:t>
            </a:r>
            <a:r>
              <a:rPr lang="en-US" altLang="zh-CN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/ </a:t>
            </a: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开放式平台架构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cxnSp>
        <p:nvCxnSpPr>
          <p:cNvPr id="93" name="直接连接符 92"/>
          <p:cNvCxnSpPr/>
          <p:nvPr/>
        </p:nvCxnSpPr>
        <p:spPr>
          <a:xfrm>
            <a:off x="4664919" y="2798531"/>
            <a:ext cx="0" cy="449681"/>
          </a:xfrm>
          <a:prstGeom prst="line">
            <a:avLst/>
          </a:prstGeom>
          <a:noFill/>
          <a:ln w="6350" cap="flat" cmpd="sng" algn="ctr">
            <a:solidFill>
              <a:srgbClr val="FFFFFF">
                <a:alpha val="56078"/>
              </a:srgbClr>
            </a:solidFill>
            <a:prstDash val="dash"/>
            <a:miter lim="800000"/>
          </a:ln>
          <a:effectLst/>
        </p:spPr>
      </p:cxnSp>
      <p:sp>
        <p:nvSpPr>
          <p:cNvPr id="4" name="文本框 3"/>
          <p:cNvSpPr txBox="1"/>
          <p:nvPr/>
        </p:nvSpPr>
        <p:spPr>
          <a:xfrm>
            <a:off x="5624795" y="147872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ED7D3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智慧服务</a:t>
            </a:r>
            <a:endParaRPr lang="zh-CN" altLang="en-US" dirty="0">
              <a:solidFill>
                <a:srgbClr val="ED7D31"/>
              </a:solidFill>
            </a:endParaRPr>
          </a:p>
        </p:txBody>
      </p:sp>
      <p:sp>
        <p:nvSpPr>
          <p:cNvPr id="131" name="文本框 130"/>
          <p:cNvSpPr txBox="1"/>
          <p:nvPr/>
        </p:nvSpPr>
        <p:spPr>
          <a:xfrm>
            <a:off x="3011689" y="1461395"/>
            <a:ext cx="10502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 smtClean="0">
                <a:solidFill>
                  <a:srgbClr val="ED7D3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智慧管理</a:t>
            </a:r>
            <a:r>
              <a:rPr lang="en-US" altLang="zh-CN" sz="1600" dirty="0" err="1" smtClean="0"/>
              <a:t>i</a:t>
            </a:r>
            <a:endParaRPr lang="zh-CN" altLang="en-US" sz="1600" dirty="0"/>
          </a:p>
        </p:txBody>
      </p:sp>
      <p:sp>
        <p:nvSpPr>
          <p:cNvPr id="132" name="文本框 131"/>
          <p:cNvSpPr txBox="1"/>
          <p:nvPr/>
        </p:nvSpPr>
        <p:spPr>
          <a:xfrm>
            <a:off x="7562257" y="147872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ED7D3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智慧教学</a:t>
            </a:r>
            <a:endParaRPr lang="zh-CN" altLang="en-US" dirty="0">
              <a:solidFill>
                <a:srgbClr val="ED7D31"/>
              </a:solidFill>
            </a:endParaRPr>
          </a:p>
        </p:txBody>
      </p:sp>
      <p:sp>
        <p:nvSpPr>
          <p:cNvPr id="133" name="文本框 132"/>
          <p:cNvSpPr txBox="1"/>
          <p:nvPr/>
        </p:nvSpPr>
        <p:spPr>
          <a:xfrm>
            <a:off x="9442189" y="147872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ED7D3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智慧环境</a:t>
            </a:r>
            <a:endParaRPr lang="zh-CN" altLang="en-US" dirty="0">
              <a:solidFill>
                <a:srgbClr val="ED7D31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5202826" y="2149775"/>
            <a:ext cx="800219" cy="2585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自助服务</a:t>
            </a:r>
            <a:endParaRPr lang="zh-CN" altLang="en-US" sz="1200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87" name="矩形 86"/>
          <p:cNvSpPr/>
          <p:nvPr/>
        </p:nvSpPr>
        <p:spPr>
          <a:xfrm>
            <a:off x="5079854" y="1879787"/>
            <a:ext cx="1107996" cy="2585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网上办事大厅</a:t>
            </a:r>
            <a:endParaRPr lang="zh-CN" altLang="en-US" sz="1200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88" name="矩形 87"/>
          <p:cNvSpPr/>
          <p:nvPr/>
        </p:nvSpPr>
        <p:spPr>
          <a:xfrm>
            <a:off x="6085128" y="2149775"/>
            <a:ext cx="1107996" cy="2585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校园信息发布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286059" y="1861320"/>
            <a:ext cx="8002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智慧餐饮</a:t>
            </a:r>
            <a:endParaRPr lang="zh-CN" altLang="en-US" sz="1200" dirty="0"/>
          </a:p>
        </p:txBody>
      </p:sp>
      <p:sp>
        <p:nvSpPr>
          <p:cNvPr id="5" name="矩形 4"/>
          <p:cNvSpPr/>
          <p:nvPr/>
        </p:nvSpPr>
        <p:spPr>
          <a:xfrm>
            <a:off x="1552268" y="1814811"/>
            <a:ext cx="8002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智慧宿舍</a:t>
            </a:r>
            <a:endParaRPr lang="zh-CN" altLang="en-US" sz="1200" dirty="0"/>
          </a:p>
        </p:txBody>
      </p:sp>
      <p:sp>
        <p:nvSpPr>
          <p:cNvPr id="6" name="矩形 5"/>
          <p:cNvSpPr/>
          <p:nvPr/>
        </p:nvSpPr>
        <p:spPr>
          <a:xfrm>
            <a:off x="1493401" y="2131308"/>
            <a:ext cx="9541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智慧图书馆</a:t>
            </a:r>
            <a:endParaRPr lang="zh-CN" altLang="en-US" sz="1200" dirty="0"/>
          </a:p>
        </p:txBody>
      </p:sp>
      <p:sp>
        <p:nvSpPr>
          <p:cNvPr id="7" name="矩形 6"/>
          <p:cNvSpPr/>
          <p:nvPr/>
        </p:nvSpPr>
        <p:spPr>
          <a:xfrm>
            <a:off x="7290721" y="1861320"/>
            <a:ext cx="8002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智慧课堂</a:t>
            </a:r>
            <a:endParaRPr lang="zh-CN" altLang="en-US" sz="1200" dirty="0"/>
          </a:p>
        </p:txBody>
      </p:sp>
      <p:sp>
        <p:nvSpPr>
          <p:cNvPr id="8" name="矩形 7"/>
          <p:cNvSpPr/>
          <p:nvPr/>
        </p:nvSpPr>
        <p:spPr>
          <a:xfrm>
            <a:off x="2406519" y="2131308"/>
            <a:ext cx="8659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迎新</a:t>
            </a:r>
            <a:r>
              <a:rPr lang="en-US" altLang="zh-CN" sz="12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/</a:t>
            </a:r>
            <a:r>
              <a:rPr lang="zh-CN" altLang="en-US" sz="12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离</a:t>
            </a:r>
            <a:r>
              <a:rPr lang="zh-CN" altLang="en-US" sz="1200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校</a:t>
            </a:r>
            <a:endParaRPr lang="zh-CN" altLang="en-US" sz="1200" dirty="0"/>
          </a:p>
        </p:txBody>
      </p:sp>
      <p:sp>
        <p:nvSpPr>
          <p:cNvPr id="9" name="矩形 8"/>
          <p:cNvSpPr/>
          <p:nvPr/>
        </p:nvSpPr>
        <p:spPr>
          <a:xfrm>
            <a:off x="2420749" y="1861320"/>
            <a:ext cx="8002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教务系统</a:t>
            </a:r>
            <a:endParaRPr lang="zh-CN" altLang="en-US" sz="1200" dirty="0"/>
          </a:p>
        </p:txBody>
      </p:sp>
      <p:sp>
        <p:nvSpPr>
          <p:cNvPr id="10" name="矩形 9"/>
          <p:cNvSpPr/>
          <p:nvPr/>
        </p:nvSpPr>
        <p:spPr>
          <a:xfrm>
            <a:off x="3235815" y="1861320"/>
            <a:ext cx="9541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一卡通系统</a:t>
            </a:r>
            <a:endParaRPr lang="zh-CN" altLang="en-US" sz="1200" dirty="0"/>
          </a:p>
        </p:txBody>
      </p:sp>
      <p:sp>
        <p:nvSpPr>
          <p:cNvPr id="11" name="矩形 10"/>
          <p:cNvSpPr/>
          <p:nvPr/>
        </p:nvSpPr>
        <p:spPr>
          <a:xfrm>
            <a:off x="9170224" y="1861320"/>
            <a:ext cx="8002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设备管理</a:t>
            </a:r>
            <a:endParaRPr lang="zh-CN" altLang="en-US" sz="1200" dirty="0"/>
          </a:p>
        </p:txBody>
      </p:sp>
      <p:sp>
        <p:nvSpPr>
          <p:cNvPr id="12" name="矩形 11"/>
          <p:cNvSpPr/>
          <p:nvPr/>
        </p:nvSpPr>
        <p:spPr>
          <a:xfrm>
            <a:off x="3270902" y="2131308"/>
            <a:ext cx="8002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安防管理</a:t>
            </a:r>
            <a:endParaRPr lang="zh-CN" altLang="en-US" sz="1200" dirty="0"/>
          </a:p>
        </p:txBody>
      </p:sp>
      <p:sp>
        <p:nvSpPr>
          <p:cNvPr id="13" name="矩形 12"/>
          <p:cNvSpPr/>
          <p:nvPr/>
        </p:nvSpPr>
        <p:spPr>
          <a:xfrm>
            <a:off x="9170224" y="2149775"/>
            <a:ext cx="800219" cy="2585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能耗监管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19" name="矩形 118"/>
          <p:cNvSpPr/>
          <p:nvPr/>
        </p:nvSpPr>
        <p:spPr>
          <a:xfrm>
            <a:off x="7276657" y="2131308"/>
            <a:ext cx="9541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dirty="0" smtClean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多媒体教室</a:t>
            </a:r>
            <a:endParaRPr lang="zh-CN" altLang="en-US" sz="1200" dirty="0">
              <a:solidFill>
                <a:schemeClr val="accent4"/>
              </a:solidFill>
            </a:endParaRPr>
          </a:p>
        </p:txBody>
      </p:sp>
      <p:sp>
        <p:nvSpPr>
          <p:cNvPr id="120" name="矩形 119"/>
          <p:cNvSpPr/>
          <p:nvPr/>
        </p:nvSpPr>
        <p:spPr>
          <a:xfrm>
            <a:off x="8169186" y="1882718"/>
            <a:ext cx="8002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教学资源</a:t>
            </a:r>
            <a:endParaRPr lang="zh-CN" altLang="en-US" sz="1200" dirty="0"/>
          </a:p>
        </p:txBody>
      </p:sp>
      <p:sp>
        <p:nvSpPr>
          <p:cNvPr id="134" name="矩形 133"/>
          <p:cNvSpPr/>
          <p:nvPr/>
        </p:nvSpPr>
        <p:spPr>
          <a:xfrm>
            <a:off x="8182249" y="2131308"/>
            <a:ext cx="8002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dirty="0" smtClean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应用终端</a:t>
            </a:r>
            <a:endParaRPr lang="zh-CN" altLang="en-US" sz="1200" dirty="0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190986" y="1861320"/>
            <a:ext cx="8002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消防管理</a:t>
            </a:r>
            <a:endParaRPr lang="zh-CN" altLang="en-US" sz="1200" dirty="0"/>
          </a:p>
        </p:txBody>
      </p:sp>
      <p:sp>
        <p:nvSpPr>
          <p:cNvPr id="142" name="矩形 141"/>
          <p:cNvSpPr/>
          <p:nvPr/>
        </p:nvSpPr>
        <p:spPr>
          <a:xfrm>
            <a:off x="4194706" y="2131308"/>
            <a:ext cx="8002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dirty="0" smtClean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学工系统</a:t>
            </a:r>
            <a:endParaRPr lang="zh-CN" altLang="en-US" sz="1200" dirty="0">
              <a:solidFill>
                <a:schemeClr val="accent4"/>
              </a:solidFill>
            </a:endParaRPr>
          </a:p>
        </p:txBody>
      </p:sp>
      <p:sp>
        <p:nvSpPr>
          <p:cNvPr id="144" name="矩形 143"/>
          <p:cNvSpPr/>
          <p:nvPr/>
        </p:nvSpPr>
        <p:spPr>
          <a:xfrm>
            <a:off x="10031284" y="1876560"/>
            <a:ext cx="8002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智能控制</a:t>
            </a:r>
            <a:endParaRPr lang="zh-CN" altLang="en-US" sz="1200" dirty="0"/>
          </a:p>
        </p:txBody>
      </p:sp>
      <p:sp>
        <p:nvSpPr>
          <p:cNvPr id="145" name="矩形 144"/>
          <p:cNvSpPr/>
          <p:nvPr/>
        </p:nvSpPr>
        <p:spPr>
          <a:xfrm>
            <a:off x="10031284" y="2165015"/>
            <a:ext cx="800219" cy="2585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711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创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客空间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cxnSp>
        <p:nvCxnSpPr>
          <p:cNvPr id="146" name="直接连接符 145"/>
          <p:cNvCxnSpPr/>
          <p:nvPr/>
        </p:nvCxnSpPr>
        <p:spPr>
          <a:xfrm>
            <a:off x="5064774" y="1844600"/>
            <a:ext cx="0" cy="578947"/>
          </a:xfrm>
          <a:prstGeom prst="line">
            <a:avLst/>
          </a:prstGeom>
          <a:noFill/>
          <a:ln w="6350" cap="flat" cmpd="sng" algn="ctr">
            <a:solidFill>
              <a:srgbClr val="FFFFFF">
                <a:alpha val="56078"/>
              </a:srgbClr>
            </a:solidFill>
            <a:prstDash val="dash"/>
            <a:miter lim="800000"/>
          </a:ln>
          <a:effectLst/>
        </p:spPr>
      </p:cxnSp>
      <p:cxnSp>
        <p:nvCxnSpPr>
          <p:cNvPr id="147" name="直接连接符 146"/>
          <p:cNvCxnSpPr/>
          <p:nvPr/>
        </p:nvCxnSpPr>
        <p:spPr>
          <a:xfrm>
            <a:off x="7202245" y="1799949"/>
            <a:ext cx="0" cy="578947"/>
          </a:xfrm>
          <a:prstGeom prst="line">
            <a:avLst/>
          </a:prstGeom>
          <a:noFill/>
          <a:ln w="6350" cap="flat" cmpd="sng" algn="ctr">
            <a:solidFill>
              <a:srgbClr val="FFFFFF">
                <a:alpha val="56078"/>
              </a:srgbClr>
            </a:solidFill>
            <a:prstDash val="dash"/>
            <a:miter lim="800000"/>
          </a:ln>
          <a:effectLst/>
        </p:spPr>
      </p:cxnSp>
      <p:cxnSp>
        <p:nvCxnSpPr>
          <p:cNvPr id="148" name="直接连接符 147"/>
          <p:cNvCxnSpPr/>
          <p:nvPr/>
        </p:nvCxnSpPr>
        <p:spPr>
          <a:xfrm>
            <a:off x="9101239" y="1814102"/>
            <a:ext cx="0" cy="578947"/>
          </a:xfrm>
          <a:prstGeom prst="line">
            <a:avLst/>
          </a:prstGeom>
          <a:noFill/>
          <a:ln w="6350" cap="flat" cmpd="sng" algn="ctr">
            <a:solidFill>
              <a:srgbClr val="FFFFFF">
                <a:alpha val="56078"/>
              </a:srgbClr>
            </a:solidFill>
            <a:prstDash val="dash"/>
            <a:miter lim="800000"/>
          </a:ln>
          <a:effectLst/>
        </p:spPr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梯形 138"/>
          <p:cNvSpPr/>
          <p:nvPr/>
        </p:nvSpPr>
        <p:spPr>
          <a:xfrm>
            <a:off x="70777" y="4001203"/>
            <a:ext cx="11976846" cy="2580593"/>
          </a:xfrm>
          <a:custGeom>
            <a:avLst/>
            <a:gdLst>
              <a:gd name="connsiteX0" fmla="*/ 0 w 11362865"/>
              <a:gd name="connsiteY0" fmla="*/ 2316542 h 2316542"/>
              <a:gd name="connsiteX1" fmla="*/ 0 w 11362865"/>
              <a:gd name="connsiteY1" fmla="*/ 0 h 2316542"/>
              <a:gd name="connsiteX2" fmla="*/ 11362865 w 11362865"/>
              <a:gd name="connsiteY2" fmla="*/ 0 h 2316542"/>
              <a:gd name="connsiteX3" fmla="*/ 11362865 w 11362865"/>
              <a:gd name="connsiteY3" fmla="*/ 2316542 h 2316542"/>
              <a:gd name="connsiteX4" fmla="*/ 0 w 11362865"/>
              <a:gd name="connsiteY4" fmla="*/ 2316542 h 2316542"/>
              <a:gd name="connsiteX0-1" fmla="*/ 0 w 11362865"/>
              <a:gd name="connsiteY0-2" fmla="*/ 2325507 h 2325507"/>
              <a:gd name="connsiteX1-3" fmla="*/ 0 w 11362865"/>
              <a:gd name="connsiteY1-4" fmla="*/ 8965 h 2325507"/>
              <a:gd name="connsiteX2-5" fmla="*/ 11031171 w 11362865"/>
              <a:gd name="connsiteY2-6" fmla="*/ 0 h 2325507"/>
              <a:gd name="connsiteX3-7" fmla="*/ 11362865 w 11362865"/>
              <a:gd name="connsiteY3-8" fmla="*/ 2325507 h 2325507"/>
              <a:gd name="connsiteX4-9" fmla="*/ 0 w 11362865"/>
              <a:gd name="connsiteY4-10" fmla="*/ 2325507 h 2325507"/>
              <a:gd name="connsiteX0-11" fmla="*/ 0 w 11362865"/>
              <a:gd name="connsiteY0-12" fmla="*/ 2325507 h 2325507"/>
              <a:gd name="connsiteX1-13" fmla="*/ 618565 w 11362865"/>
              <a:gd name="connsiteY1-14" fmla="*/ 8965 h 2325507"/>
              <a:gd name="connsiteX2-15" fmla="*/ 11031171 w 11362865"/>
              <a:gd name="connsiteY2-16" fmla="*/ 0 h 2325507"/>
              <a:gd name="connsiteX3-17" fmla="*/ 11362865 w 11362865"/>
              <a:gd name="connsiteY3-18" fmla="*/ 2325507 h 2325507"/>
              <a:gd name="connsiteX4-19" fmla="*/ 0 w 11362865"/>
              <a:gd name="connsiteY4-20" fmla="*/ 2325507 h 2325507"/>
              <a:gd name="connsiteX0-21" fmla="*/ 0 w 11362865"/>
              <a:gd name="connsiteY0-22" fmla="*/ 2325507 h 2325507"/>
              <a:gd name="connsiteX1-23" fmla="*/ 618565 w 11362865"/>
              <a:gd name="connsiteY1-24" fmla="*/ 8965 h 2325507"/>
              <a:gd name="connsiteX2-25" fmla="*/ 10945268 w 11362865"/>
              <a:gd name="connsiteY2-26" fmla="*/ 0 h 2325507"/>
              <a:gd name="connsiteX3-27" fmla="*/ 11362865 w 11362865"/>
              <a:gd name="connsiteY3-28" fmla="*/ 2325507 h 2325507"/>
              <a:gd name="connsiteX4-29" fmla="*/ 0 w 11362865"/>
              <a:gd name="connsiteY4-30" fmla="*/ 2325507 h 2325507"/>
              <a:gd name="connsiteX0-31" fmla="*/ 0 w 11362865"/>
              <a:gd name="connsiteY0-32" fmla="*/ 2341005 h 2341005"/>
              <a:gd name="connsiteX1-33" fmla="*/ 618565 w 11362865"/>
              <a:gd name="connsiteY1-34" fmla="*/ 24463 h 2341005"/>
              <a:gd name="connsiteX2-35" fmla="*/ 10768823 w 11362865"/>
              <a:gd name="connsiteY2-36" fmla="*/ 0 h 2341005"/>
              <a:gd name="connsiteX3-37" fmla="*/ 11362865 w 11362865"/>
              <a:gd name="connsiteY3-38" fmla="*/ 2341005 h 2341005"/>
              <a:gd name="connsiteX4-39" fmla="*/ 0 w 11362865"/>
              <a:gd name="connsiteY4-40" fmla="*/ 2341005 h 234100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1362865" h="2341005">
                <a:moveTo>
                  <a:pt x="0" y="2341005"/>
                </a:moveTo>
                <a:lnTo>
                  <a:pt x="618565" y="24463"/>
                </a:lnTo>
                <a:lnTo>
                  <a:pt x="10768823" y="0"/>
                </a:lnTo>
                <a:lnTo>
                  <a:pt x="11362865" y="2341005"/>
                </a:lnTo>
                <a:lnTo>
                  <a:pt x="0" y="2341005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50000"/>
            </a:schemeClr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tIns="0" rtlCol="0" anchor="t" anchorCtr="0"/>
          <a:lstStyle/>
          <a:p>
            <a:pPr marL="0" marR="0" lvl="0" indent="0" algn="ctr" defTabSz="8610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2" name="矩形 111"/>
          <p:cNvSpPr/>
          <p:nvPr/>
        </p:nvSpPr>
        <p:spPr bwMode="auto">
          <a:xfrm>
            <a:off x="8950057" y="2220593"/>
            <a:ext cx="1100908" cy="1219093"/>
          </a:xfrm>
          <a:prstGeom prst="rect">
            <a:avLst/>
          </a:prstGeom>
          <a:solidFill>
            <a:sysClr val="windowText" lastClr="000000">
              <a:lumMod val="95000"/>
              <a:lumOff val="5000"/>
              <a:alpha val="14000"/>
            </a:sysClr>
          </a:solidFill>
          <a:ln w="12700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600" kern="0">
              <a:solidFill>
                <a:srgbClr val="E7E6E6">
                  <a:lumMod val="20000"/>
                  <a:lumOff val="8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3" name="矩形 112"/>
          <p:cNvSpPr/>
          <p:nvPr/>
        </p:nvSpPr>
        <p:spPr bwMode="auto">
          <a:xfrm>
            <a:off x="10132272" y="2212206"/>
            <a:ext cx="1112333" cy="1219093"/>
          </a:xfrm>
          <a:prstGeom prst="rect">
            <a:avLst/>
          </a:prstGeom>
          <a:solidFill>
            <a:sysClr val="windowText" lastClr="000000">
              <a:lumMod val="95000"/>
              <a:lumOff val="5000"/>
              <a:alpha val="14000"/>
            </a:sysClr>
          </a:solidFill>
          <a:ln w="12700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600" kern="0">
              <a:solidFill>
                <a:srgbClr val="E7E6E6">
                  <a:lumMod val="20000"/>
                  <a:lumOff val="8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4" name="矩形 113"/>
          <p:cNvSpPr/>
          <p:nvPr/>
        </p:nvSpPr>
        <p:spPr bwMode="auto">
          <a:xfrm>
            <a:off x="3927977" y="2232673"/>
            <a:ext cx="1117248" cy="1219093"/>
          </a:xfrm>
          <a:prstGeom prst="rect">
            <a:avLst/>
          </a:prstGeom>
          <a:solidFill>
            <a:sysClr val="windowText" lastClr="000000">
              <a:lumMod val="95000"/>
              <a:lumOff val="5000"/>
              <a:alpha val="14000"/>
            </a:sysClr>
          </a:solidFill>
          <a:ln w="12700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600" kern="0">
              <a:solidFill>
                <a:srgbClr val="E7E6E6">
                  <a:lumMod val="20000"/>
                  <a:lumOff val="8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5" name="矩形 114"/>
          <p:cNvSpPr/>
          <p:nvPr/>
        </p:nvSpPr>
        <p:spPr bwMode="auto">
          <a:xfrm>
            <a:off x="5188812" y="2238293"/>
            <a:ext cx="1110987" cy="1219093"/>
          </a:xfrm>
          <a:prstGeom prst="rect">
            <a:avLst/>
          </a:prstGeom>
          <a:solidFill>
            <a:sysClr val="windowText" lastClr="000000">
              <a:lumMod val="95000"/>
              <a:lumOff val="5000"/>
              <a:alpha val="14000"/>
            </a:sysClr>
          </a:solidFill>
          <a:ln w="12700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600" kern="0">
              <a:solidFill>
                <a:srgbClr val="E7E6E6">
                  <a:lumMod val="20000"/>
                  <a:lumOff val="8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6" name="矩形 115"/>
          <p:cNvSpPr/>
          <p:nvPr/>
        </p:nvSpPr>
        <p:spPr bwMode="auto">
          <a:xfrm>
            <a:off x="6428218" y="2222119"/>
            <a:ext cx="1116695" cy="1219093"/>
          </a:xfrm>
          <a:prstGeom prst="rect">
            <a:avLst/>
          </a:prstGeom>
          <a:solidFill>
            <a:sysClr val="windowText" lastClr="000000">
              <a:lumMod val="95000"/>
              <a:lumOff val="5000"/>
              <a:alpha val="14000"/>
            </a:sysClr>
          </a:solidFill>
          <a:ln w="12700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600" kern="0">
              <a:solidFill>
                <a:srgbClr val="E7E6E6">
                  <a:lumMod val="20000"/>
                  <a:lumOff val="8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7" name="矩形 116"/>
          <p:cNvSpPr/>
          <p:nvPr/>
        </p:nvSpPr>
        <p:spPr bwMode="auto">
          <a:xfrm>
            <a:off x="7694293" y="2222349"/>
            <a:ext cx="1100983" cy="1219093"/>
          </a:xfrm>
          <a:prstGeom prst="rect">
            <a:avLst/>
          </a:prstGeom>
          <a:solidFill>
            <a:sysClr val="windowText" lastClr="000000">
              <a:lumMod val="95000"/>
              <a:lumOff val="5000"/>
              <a:alpha val="14000"/>
            </a:sysClr>
          </a:solidFill>
          <a:ln w="12700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600" kern="0">
              <a:solidFill>
                <a:srgbClr val="E7E6E6">
                  <a:lumMod val="20000"/>
                  <a:lumOff val="8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8" name="矩形 117"/>
          <p:cNvSpPr/>
          <p:nvPr/>
        </p:nvSpPr>
        <p:spPr bwMode="auto">
          <a:xfrm>
            <a:off x="2674306" y="2219518"/>
            <a:ext cx="1109027" cy="1219093"/>
          </a:xfrm>
          <a:prstGeom prst="rect">
            <a:avLst/>
          </a:prstGeom>
          <a:solidFill>
            <a:sysClr val="windowText" lastClr="000000">
              <a:lumMod val="95000"/>
              <a:lumOff val="5000"/>
              <a:alpha val="14000"/>
            </a:sysClr>
          </a:solidFill>
          <a:ln w="12700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600" kern="0">
              <a:solidFill>
                <a:srgbClr val="E7E6E6">
                  <a:lumMod val="20000"/>
                  <a:lumOff val="8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9" name="矩形 118"/>
          <p:cNvSpPr/>
          <p:nvPr/>
        </p:nvSpPr>
        <p:spPr bwMode="auto">
          <a:xfrm>
            <a:off x="5539938" y="4389753"/>
            <a:ext cx="1819806" cy="106895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lIns="91440" tIns="45720" rIns="91440" bIns="45720" rtlCol="0" anchor="ctr" anchorCtr="0">
            <a:noAutofit/>
          </a:bodyPr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1400" b="1" ker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0" name="矩形 119"/>
          <p:cNvSpPr/>
          <p:nvPr/>
        </p:nvSpPr>
        <p:spPr bwMode="auto">
          <a:xfrm>
            <a:off x="7557423" y="4383109"/>
            <a:ext cx="1819806" cy="106895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lIns="91440" tIns="45720" rIns="91440" bIns="45720" rtlCol="0" anchor="ctr" anchorCtr="0">
            <a:noAutofit/>
          </a:bodyPr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1400" b="1" ker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1" name="矩形 120"/>
          <p:cNvSpPr/>
          <p:nvPr/>
        </p:nvSpPr>
        <p:spPr bwMode="auto">
          <a:xfrm>
            <a:off x="9500077" y="4389752"/>
            <a:ext cx="1819806" cy="106895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lIns="91440" tIns="45720" rIns="91440" bIns="45720" rtlCol="0" anchor="ctr" anchorCtr="0">
            <a:noAutofit/>
          </a:bodyPr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1400" b="1" ker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2" name="矩形 121"/>
          <p:cNvSpPr/>
          <p:nvPr/>
        </p:nvSpPr>
        <p:spPr bwMode="auto">
          <a:xfrm>
            <a:off x="3526523" y="4395073"/>
            <a:ext cx="1819806" cy="106895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lIns="91440" tIns="45720" rIns="91440" bIns="45720" rtlCol="0" anchor="ctr" anchorCtr="0">
            <a:noAutofit/>
          </a:bodyPr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1400" b="1" ker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" name="标题 1"/>
          <p:cNvSpPr txBox="1"/>
          <p:nvPr/>
        </p:nvSpPr>
        <p:spPr>
          <a:xfrm>
            <a:off x="398169" y="382509"/>
            <a:ext cx="10084962" cy="43088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  <a:defRPr lang="zh-CN" altLang="en-US" sz="3200" b="1" kern="1200" dirty="0">
                <a:gradFill flip="none" rotWithShape="1">
                  <a:gsLst>
                    <a:gs pos="0">
                      <a:srgbClr val="00B0F0">
                        <a:tint val="66000"/>
                        <a:satMod val="160000"/>
                      </a:srgbClr>
                    </a:gs>
                    <a:gs pos="50000">
                      <a:srgbClr val="00B0F0">
                        <a:tint val="44500"/>
                        <a:satMod val="160000"/>
                      </a:srgbClr>
                    </a:gs>
                    <a:gs pos="100000">
                      <a:srgbClr val="00B0F0">
                        <a:tint val="23500"/>
                        <a:satMod val="16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defTabSz="913765" fontAlgn="auto">
              <a:spcBef>
                <a:spcPts val="0"/>
              </a:spcBef>
              <a:spcAft>
                <a:spcPts val="1200"/>
              </a:spcAft>
            </a:pPr>
            <a:r>
              <a:rPr lang="zh-CN" altLang="en-US" sz="28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业务架构：智安、便捷、绿色，构建智慧校园新格局</a:t>
            </a:r>
            <a:endParaRPr lang="zh-CN" altLang="en-US" sz="2800" i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4" name="TextBox 152"/>
          <p:cNvSpPr>
            <a:spLocks noChangeArrowheads="1"/>
          </p:cNvSpPr>
          <p:nvPr/>
        </p:nvSpPr>
        <p:spPr bwMode="auto">
          <a:xfrm>
            <a:off x="1670459" y="3537327"/>
            <a:ext cx="927507" cy="415498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wrap="square">
            <a:spAutoFit/>
          </a:bodyPr>
          <a:lstStyle/>
          <a:p>
            <a:pPr algn="ctr" defTabSz="914400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zh-CN" altLang="en-US" sz="1400" b="1" kern="0" dirty="0">
              <a:solidFill>
                <a:srgbClr val="E7E6E6">
                  <a:lumMod val="20000"/>
                  <a:lumOff val="8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5" name="圆角矩形 124"/>
          <p:cNvSpPr/>
          <p:nvPr/>
        </p:nvSpPr>
        <p:spPr>
          <a:xfrm>
            <a:off x="613477" y="5763156"/>
            <a:ext cx="796990" cy="645906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600" b="1" kern="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物联设备</a:t>
            </a:r>
            <a:endParaRPr lang="zh-CN" altLang="en-US" sz="1600" b="1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6" name="圆角矩形 125"/>
          <p:cNvSpPr/>
          <p:nvPr/>
        </p:nvSpPr>
        <p:spPr>
          <a:xfrm>
            <a:off x="613477" y="4434218"/>
            <a:ext cx="747814" cy="744550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6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能力</a:t>
            </a:r>
            <a:r>
              <a:rPr lang="zh-CN" altLang="en-US" sz="1600" b="1" kern="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支撑</a:t>
            </a:r>
            <a:endParaRPr lang="zh-CN" altLang="en-US" sz="1600" b="1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7" name="圆角矩形 126"/>
          <p:cNvSpPr/>
          <p:nvPr/>
        </p:nvSpPr>
        <p:spPr>
          <a:xfrm>
            <a:off x="1526682" y="5688745"/>
            <a:ext cx="9803634" cy="764150"/>
          </a:xfrm>
          <a:prstGeom prst="round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lIns="91440" tIns="45720" rIns="91440" bIns="45720" rtlCol="0" anchor="ctr" anchorCtr="0">
            <a:noAutofit/>
          </a:bodyPr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1400" b="1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28" name="组合 127"/>
          <p:cNvGrpSpPr/>
          <p:nvPr/>
        </p:nvGrpSpPr>
        <p:grpSpPr>
          <a:xfrm>
            <a:off x="1682673" y="5765859"/>
            <a:ext cx="479352" cy="651502"/>
            <a:chOff x="1514150" y="5570559"/>
            <a:chExt cx="479352" cy="651502"/>
          </a:xfrm>
        </p:grpSpPr>
        <p:pic>
          <p:nvPicPr>
            <p:cNvPr id="129" name="图片 128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549002" y="5570559"/>
              <a:ext cx="444500" cy="444500"/>
            </a:xfrm>
            <a:prstGeom prst="rect">
              <a:avLst/>
            </a:prstGeom>
          </p:spPr>
        </p:pic>
        <p:sp>
          <p:nvSpPr>
            <p:cNvPr id="130" name="文本框 129"/>
            <p:cNvSpPr txBox="1"/>
            <p:nvPr/>
          </p:nvSpPr>
          <p:spPr>
            <a:xfrm>
              <a:off x="1514150" y="5975840"/>
              <a:ext cx="44114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视频</a:t>
              </a:r>
              <a:endPara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</p:grpSp>
      <p:grpSp>
        <p:nvGrpSpPr>
          <p:cNvPr id="131" name="组合 130"/>
          <p:cNvGrpSpPr/>
          <p:nvPr/>
        </p:nvGrpSpPr>
        <p:grpSpPr>
          <a:xfrm>
            <a:off x="2316566" y="5787514"/>
            <a:ext cx="441147" cy="629847"/>
            <a:chOff x="2140484" y="5576487"/>
            <a:chExt cx="441147" cy="629847"/>
          </a:xfrm>
        </p:grpSpPr>
        <p:pic>
          <p:nvPicPr>
            <p:cNvPr id="132" name="图片 13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17075" y="5576487"/>
              <a:ext cx="344488" cy="339397"/>
            </a:xfrm>
            <a:prstGeom prst="rect">
              <a:avLst/>
            </a:prstGeom>
          </p:spPr>
        </p:pic>
        <p:sp>
          <p:nvSpPr>
            <p:cNvPr id="133" name="文本框 132"/>
            <p:cNvSpPr txBox="1"/>
            <p:nvPr/>
          </p:nvSpPr>
          <p:spPr>
            <a:xfrm>
              <a:off x="2140484" y="5960113"/>
              <a:ext cx="44114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人脸</a:t>
              </a:r>
              <a:endPara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</p:grpSp>
      <p:grpSp>
        <p:nvGrpSpPr>
          <p:cNvPr id="134" name="组合 133"/>
          <p:cNvGrpSpPr/>
          <p:nvPr/>
        </p:nvGrpSpPr>
        <p:grpSpPr>
          <a:xfrm>
            <a:off x="2871166" y="5791308"/>
            <a:ext cx="449740" cy="626053"/>
            <a:chOff x="2712934" y="5565210"/>
            <a:chExt cx="449740" cy="626053"/>
          </a:xfrm>
        </p:grpSpPr>
        <p:pic>
          <p:nvPicPr>
            <p:cNvPr id="135" name="图片 134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00724" y="5565210"/>
              <a:ext cx="361950" cy="361950"/>
            </a:xfrm>
            <a:prstGeom prst="rect">
              <a:avLst/>
            </a:prstGeom>
          </p:spPr>
        </p:pic>
        <p:sp>
          <p:nvSpPr>
            <p:cNvPr id="136" name="文本框 135"/>
            <p:cNvSpPr txBox="1"/>
            <p:nvPr/>
          </p:nvSpPr>
          <p:spPr>
            <a:xfrm>
              <a:off x="2712934" y="5945042"/>
              <a:ext cx="44114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人体</a:t>
              </a:r>
              <a:endPara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</p:grpSp>
      <p:grpSp>
        <p:nvGrpSpPr>
          <p:cNvPr id="137" name="组合 136"/>
          <p:cNvGrpSpPr/>
          <p:nvPr/>
        </p:nvGrpSpPr>
        <p:grpSpPr>
          <a:xfrm>
            <a:off x="3454427" y="5800832"/>
            <a:ext cx="441147" cy="616529"/>
            <a:chOff x="3349863" y="5574735"/>
            <a:chExt cx="441147" cy="616529"/>
          </a:xfrm>
        </p:grpSpPr>
        <p:pic>
          <p:nvPicPr>
            <p:cNvPr id="138" name="图片 13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01835" y="5574735"/>
              <a:ext cx="342900" cy="342900"/>
            </a:xfrm>
            <a:prstGeom prst="rect">
              <a:avLst/>
            </a:prstGeom>
          </p:spPr>
        </p:pic>
        <p:sp>
          <p:nvSpPr>
            <p:cNvPr id="139" name="文本框 138"/>
            <p:cNvSpPr txBox="1"/>
            <p:nvPr/>
          </p:nvSpPr>
          <p:spPr>
            <a:xfrm>
              <a:off x="3349863" y="5945043"/>
              <a:ext cx="44114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轨迹</a:t>
              </a:r>
              <a:endPara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</p:grpSp>
      <p:grpSp>
        <p:nvGrpSpPr>
          <p:cNvPr id="140" name="组合 139"/>
          <p:cNvGrpSpPr/>
          <p:nvPr/>
        </p:nvGrpSpPr>
        <p:grpSpPr>
          <a:xfrm>
            <a:off x="4144705" y="5718696"/>
            <a:ext cx="548794" cy="698665"/>
            <a:chOff x="4014383" y="5492600"/>
            <a:chExt cx="548794" cy="698665"/>
          </a:xfrm>
        </p:grpSpPr>
        <p:pic>
          <p:nvPicPr>
            <p:cNvPr id="141" name="图片 140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14383" y="5492600"/>
              <a:ext cx="548794" cy="485658"/>
            </a:xfrm>
            <a:prstGeom prst="rect">
              <a:avLst/>
            </a:prstGeom>
          </p:spPr>
        </p:pic>
        <p:sp>
          <p:nvSpPr>
            <p:cNvPr id="142" name="文本框 141"/>
            <p:cNvSpPr txBox="1"/>
            <p:nvPr/>
          </p:nvSpPr>
          <p:spPr>
            <a:xfrm>
              <a:off x="4045622" y="5945044"/>
              <a:ext cx="44114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车体</a:t>
              </a:r>
              <a:endPara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</p:grpSp>
      <p:grpSp>
        <p:nvGrpSpPr>
          <p:cNvPr id="143" name="组合 142"/>
          <p:cNvGrpSpPr/>
          <p:nvPr/>
        </p:nvGrpSpPr>
        <p:grpSpPr>
          <a:xfrm>
            <a:off x="4816510" y="5794957"/>
            <a:ext cx="441147" cy="622404"/>
            <a:chOff x="4786817" y="5539701"/>
            <a:chExt cx="441147" cy="622404"/>
          </a:xfrm>
        </p:grpSpPr>
        <p:pic>
          <p:nvPicPr>
            <p:cNvPr id="144" name="图片 143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35118" y="5539701"/>
              <a:ext cx="355600" cy="355600"/>
            </a:xfrm>
            <a:prstGeom prst="rect">
              <a:avLst/>
            </a:prstGeom>
          </p:spPr>
        </p:pic>
        <p:sp>
          <p:nvSpPr>
            <p:cNvPr id="145" name="文本框 144"/>
            <p:cNvSpPr txBox="1"/>
            <p:nvPr/>
          </p:nvSpPr>
          <p:spPr>
            <a:xfrm>
              <a:off x="4786817" y="5915884"/>
              <a:ext cx="44114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号牌</a:t>
              </a:r>
              <a:endPara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</p:grpSp>
      <p:grpSp>
        <p:nvGrpSpPr>
          <p:cNvPr id="146" name="组合 145"/>
          <p:cNvGrpSpPr/>
          <p:nvPr/>
        </p:nvGrpSpPr>
        <p:grpSpPr>
          <a:xfrm>
            <a:off x="5443728" y="5788661"/>
            <a:ext cx="484427" cy="628700"/>
            <a:chOff x="5460382" y="5542812"/>
            <a:chExt cx="484427" cy="628700"/>
          </a:xfrm>
        </p:grpSpPr>
        <p:pic>
          <p:nvPicPr>
            <p:cNvPr id="147" name="图片 146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41387" y="5542812"/>
              <a:ext cx="355600" cy="355600"/>
            </a:xfrm>
            <a:prstGeom prst="rect">
              <a:avLst/>
            </a:prstGeom>
          </p:spPr>
        </p:pic>
        <p:sp>
          <p:nvSpPr>
            <p:cNvPr id="148" name="文本框 147"/>
            <p:cNvSpPr txBox="1"/>
            <p:nvPr/>
          </p:nvSpPr>
          <p:spPr>
            <a:xfrm>
              <a:off x="5460382" y="5925291"/>
              <a:ext cx="48442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100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RFID</a:t>
              </a:r>
              <a:endPara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</p:grpSp>
      <p:grpSp>
        <p:nvGrpSpPr>
          <p:cNvPr id="149" name="组合 148"/>
          <p:cNvGrpSpPr/>
          <p:nvPr/>
        </p:nvGrpSpPr>
        <p:grpSpPr>
          <a:xfrm>
            <a:off x="6819255" y="5814201"/>
            <a:ext cx="697628" cy="603160"/>
            <a:chOff x="7986628" y="5539437"/>
            <a:chExt cx="697628" cy="603160"/>
          </a:xfrm>
        </p:grpSpPr>
        <p:pic>
          <p:nvPicPr>
            <p:cNvPr id="150" name="图片 149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11070" y="5539437"/>
              <a:ext cx="394014" cy="312710"/>
            </a:xfrm>
            <a:prstGeom prst="rect">
              <a:avLst/>
            </a:prstGeom>
          </p:spPr>
        </p:pic>
        <p:sp>
          <p:nvSpPr>
            <p:cNvPr id="151" name="文本框 150"/>
            <p:cNvSpPr txBox="1"/>
            <p:nvPr/>
          </p:nvSpPr>
          <p:spPr>
            <a:xfrm>
              <a:off x="7986628" y="5896376"/>
              <a:ext cx="69762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信息发布</a:t>
              </a:r>
              <a:endPara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</p:grpSp>
      <p:grpSp>
        <p:nvGrpSpPr>
          <p:cNvPr id="152" name="组合 151"/>
          <p:cNvGrpSpPr/>
          <p:nvPr/>
        </p:nvGrpSpPr>
        <p:grpSpPr>
          <a:xfrm>
            <a:off x="6030146" y="5749922"/>
            <a:ext cx="697628" cy="667439"/>
            <a:chOff x="6056567" y="5510141"/>
            <a:chExt cx="697628" cy="667439"/>
          </a:xfrm>
        </p:grpSpPr>
        <p:sp>
          <p:nvSpPr>
            <p:cNvPr id="153" name="文本框 152"/>
            <p:cNvSpPr txBox="1"/>
            <p:nvPr/>
          </p:nvSpPr>
          <p:spPr>
            <a:xfrm>
              <a:off x="6056567" y="5931359"/>
              <a:ext cx="69762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人像采集</a:t>
              </a:r>
              <a:endPara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pic>
          <p:nvPicPr>
            <p:cNvPr id="154" name="图片 15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222871" y="5510141"/>
              <a:ext cx="393700" cy="393700"/>
            </a:xfrm>
            <a:prstGeom prst="rect">
              <a:avLst/>
            </a:prstGeom>
          </p:spPr>
        </p:pic>
      </p:grpSp>
      <p:grpSp>
        <p:nvGrpSpPr>
          <p:cNvPr id="155" name="组合 154"/>
          <p:cNvGrpSpPr/>
          <p:nvPr/>
        </p:nvGrpSpPr>
        <p:grpSpPr>
          <a:xfrm>
            <a:off x="7702954" y="5754309"/>
            <a:ext cx="446358" cy="663052"/>
            <a:chOff x="8858089" y="5490756"/>
            <a:chExt cx="446358" cy="663052"/>
          </a:xfrm>
        </p:grpSpPr>
        <p:sp>
          <p:nvSpPr>
            <p:cNvPr id="156" name="文本框 155"/>
            <p:cNvSpPr txBox="1"/>
            <p:nvPr/>
          </p:nvSpPr>
          <p:spPr>
            <a:xfrm>
              <a:off x="8863300" y="5907587"/>
              <a:ext cx="44114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消防</a:t>
              </a:r>
              <a:endPara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pic>
          <p:nvPicPr>
            <p:cNvPr id="157" name="图片 15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58089" y="5490756"/>
              <a:ext cx="441755" cy="441755"/>
            </a:xfrm>
            <a:prstGeom prst="rect">
              <a:avLst/>
            </a:prstGeom>
          </p:spPr>
        </p:pic>
      </p:grpSp>
      <p:grpSp>
        <p:nvGrpSpPr>
          <p:cNvPr id="158" name="组合 157"/>
          <p:cNvGrpSpPr/>
          <p:nvPr/>
        </p:nvGrpSpPr>
        <p:grpSpPr>
          <a:xfrm>
            <a:off x="8335383" y="5793773"/>
            <a:ext cx="441147" cy="623588"/>
            <a:chOff x="9876886" y="5561892"/>
            <a:chExt cx="441147" cy="623588"/>
          </a:xfrm>
        </p:grpSpPr>
        <p:sp>
          <p:nvSpPr>
            <p:cNvPr id="159" name="文本框 158"/>
            <p:cNvSpPr txBox="1"/>
            <p:nvPr/>
          </p:nvSpPr>
          <p:spPr>
            <a:xfrm>
              <a:off x="9876886" y="5939259"/>
              <a:ext cx="44114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报警</a:t>
              </a:r>
              <a:endPara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pic>
          <p:nvPicPr>
            <p:cNvPr id="160" name="图片 15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15994" y="5561892"/>
              <a:ext cx="351678" cy="351678"/>
            </a:xfrm>
            <a:prstGeom prst="rect">
              <a:avLst/>
            </a:prstGeom>
          </p:spPr>
        </p:pic>
      </p:grpSp>
      <p:grpSp>
        <p:nvGrpSpPr>
          <p:cNvPr id="161" name="组合 160"/>
          <p:cNvGrpSpPr/>
          <p:nvPr/>
        </p:nvGrpSpPr>
        <p:grpSpPr>
          <a:xfrm>
            <a:off x="8962601" y="5774230"/>
            <a:ext cx="441147" cy="643131"/>
            <a:chOff x="3140621" y="6186728"/>
            <a:chExt cx="441147" cy="643131"/>
          </a:xfrm>
        </p:grpSpPr>
        <p:sp>
          <p:nvSpPr>
            <p:cNvPr id="162" name="文本框 161"/>
            <p:cNvSpPr txBox="1"/>
            <p:nvPr/>
          </p:nvSpPr>
          <p:spPr>
            <a:xfrm>
              <a:off x="3140621" y="6583638"/>
              <a:ext cx="44114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照明</a:t>
              </a:r>
              <a:endPara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pic>
          <p:nvPicPr>
            <p:cNvPr id="163" name="图片 162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1624" y="6186728"/>
              <a:ext cx="387500" cy="387500"/>
            </a:xfrm>
            <a:prstGeom prst="rect">
              <a:avLst/>
            </a:prstGeom>
          </p:spPr>
        </p:pic>
      </p:grpSp>
      <p:grpSp>
        <p:nvGrpSpPr>
          <p:cNvPr id="164" name="组合 163"/>
          <p:cNvGrpSpPr/>
          <p:nvPr/>
        </p:nvGrpSpPr>
        <p:grpSpPr>
          <a:xfrm>
            <a:off x="9589819" y="5789526"/>
            <a:ext cx="441147" cy="627835"/>
            <a:chOff x="3867425" y="6314064"/>
            <a:chExt cx="441147" cy="627835"/>
          </a:xfrm>
        </p:grpSpPr>
        <p:sp>
          <p:nvSpPr>
            <p:cNvPr id="165" name="文本框 164"/>
            <p:cNvSpPr txBox="1"/>
            <p:nvPr/>
          </p:nvSpPr>
          <p:spPr>
            <a:xfrm>
              <a:off x="3867425" y="6695678"/>
              <a:ext cx="44114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广播</a:t>
              </a:r>
              <a:endPara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pic>
          <p:nvPicPr>
            <p:cNvPr id="166" name="图片 165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9843" y="6314064"/>
              <a:ext cx="312754" cy="312754"/>
            </a:xfrm>
            <a:prstGeom prst="rect">
              <a:avLst/>
            </a:prstGeom>
          </p:spPr>
        </p:pic>
      </p:grpSp>
      <p:grpSp>
        <p:nvGrpSpPr>
          <p:cNvPr id="167" name="组合 166"/>
          <p:cNvGrpSpPr/>
          <p:nvPr/>
        </p:nvGrpSpPr>
        <p:grpSpPr>
          <a:xfrm>
            <a:off x="10217037" y="5783743"/>
            <a:ext cx="441147" cy="633618"/>
            <a:chOff x="4464404" y="6196241"/>
            <a:chExt cx="441147" cy="633618"/>
          </a:xfrm>
        </p:grpSpPr>
        <p:sp>
          <p:nvSpPr>
            <p:cNvPr id="168" name="文本框 167"/>
            <p:cNvSpPr txBox="1"/>
            <p:nvPr/>
          </p:nvSpPr>
          <p:spPr>
            <a:xfrm>
              <a:off x="4464404" y="6583638"/>
              <a:ext cx="44114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动环</a:t>
              </a:r>
              <a:endPara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pic>
          <p:nvPicPr>
            <p:cNvPr id="169" name="图片 168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8695" y="6196241"/>
              <a:ext cx="369515" cy="369515"/>
            </a:xfrm>
            <a:prstGeom prst="rect">
              <a:avLst/>
            </a:prstGeom>
          </p:spPr>
        </p:pic>
      </p:grpSp>
      <p:grpSp>
        <p:nvGrpSpPr>
          <p:cNvPr id="170" name="组合 169"/>
          <p:cNvGrpSpPr/>
          <p:nvPr/>
        </p:nvGrpSpPr>
        <p:grpSpPr>
          <a:xfrm>
            <a:off x="10786230" y="5812198"/>
            <a:ext cx="441147" cy="605163"/>
            <a:chOff x="6561669" y="6320259"/>
            <a:chExt cx="441147" cy="605163"/>
          </a:xfrm>
        </p:grpSpPr>
        <p:sp>
          <p:nvSpPr>
            <p:cNvPr id="171" name="文本框 170"/>
            <p:cNvSpPr txBox="1"/>
            <p:nvPr/>
          </p:nvSpPr>
          <p:spPr>
            <a:xfrm>
              <a:off x="6561669" y="6679201"/>
              <a:ext cx="44114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能耗</a:t>
              </a:r>
              <a:endPara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pic>
          <p:nvPicPr>
            <p:cNvPr id="172" name="图片 17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8289" y="6320259"/>
              <a:ext cx="314713" cy="314713"/>
            </a:xfrm>
            <a:prstGeom prst="rect">
              <a:avLst/>
            </a:prstGeom>
          </p:spPr>
        </p:pic>
      </p:grpSp>
      <p:cxnSp>
        <p:nvCxnSpPr>
          <p:cNvPr id="173" name="直接连接符 172"/>
          <p:cNvCxnSpPr/>
          <p:nvPr/>
        </p:nvCxnSpPr>
        <p:spPr>
          <a:xfrm>
            <a:off x="734382" y="3938985"/>
            <a:ext cx="10620000" cy="0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lumMod val="95000"/>
              </a:sysClr>
            </a:solidFill>
            <a:prstDash val="solid"/>
            <a:miter lim="800000"/>
            <a:tailEnd type="none" w="sm" len="lg"/>
          </a:ln>
          <a:effectLst/>
        </p:spPr>
      </p:cxnSp>
      <p:sp>
        <p:nvSpPr>
          <p:cNvPr id="174" name="矩形 173"/>
          <p:cNvSpPr/>
          <p:nvPr/>
        </p:nvSpPr>
        <p:spPr bwMode="auto">
          <a:xfrm>
            <a:off x="1512192" y="4395689"/>
            <a:ext cx="1819806" cy="106895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lIns="91440" tIns="45720" rIns="91440" bIns="45720" rtlCol="0" anchor="ctr" anchorCtr="0">
            <a:noAutofit/>
          </a:bodyPr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1400" b="1" ker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5" name="文本框 174"/>
          <p:cNvSpPr txBox="1"/>
          <p:nvPr/>
        </p:nvSpPr>
        <p:spPr>
          <a:xfrm>
            <a:off x="5737957" y="4490432"/>
            <a:ext cx="1466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kern="0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</a:t>
            </a:r>
            <a:r>
              <a:rPr lang="en-US" altLang="zh-CN" sz="1400" b="1" kern="0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sz="1400" b="1" kern="0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分析</a:t>
            </a:r>
            <a:endParaRPr lang="zh-CN" altLang="en-US" sz="1400" b="1" kern="0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6" name="虚尾箭头 175"/>
          <p:cNvSpPr/>
          <p:nvPr/>
        </p:nvSpPr>
        <p:spPr bwMode="auto">
          <a:xfrm rot="16200000">
            <a:off x="2310819" y="3848275"/>
            <a:ext cx="233833" cy="484632"/>
          </a:xfrm>
          <a:prstGeom prst="stripedRightArrow">
            <a:avLst/>
          </a:pr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600" b="1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7" name="文本框 176"/>
          <p:cNvSpPr txBox="1"/>
          <p:nvPr/>
        </p:nvSpPr>
        <p:spPr>
          <a:xfrm>
            <a:off x="7563559" y="4490788"/>
            <a:ext cx="1736400" cy="2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400" b="1" kern="0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sz="1400" b="1" kern="0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算法训练</a:t>
            </a:r>
            <a:endParaRPr lang="zh-CN" altLang="en-US" sz="1400" b="1" kern="0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8" name="文本框 177"/>
          <p:cNvSpPr txBox="1"/>
          <p:nvPr/>
        </p:nvSpPr>
        <p:spPr>
          <a:xfrm>
            <a:off x="1644362" y="4495843"/>
            <a:ext cx="16221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kern="0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物联接入管理</a:t>
            </a:r>
            <a:endParaRPr lang="zh-CN" altLang="en-US" sz="1400" b="1" kern="0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9" name="文本框 178"/>
          <p:cNvSpPr txBox="1"/>
          <p:nvPr/>
        </p:nvSpPr>
        <p:spPr>
          <a:xfrm>
            <a:off x="3525607" y="4488272"/>
            <a:ext cx="17751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kern="0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人员库</a:t>
            </a:r>
            <a:endParaRPr lang="zh-CN" altLang="en-US" sz="1400" b="1" kern="0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0" name="文本框 179"/>
          <p:cNvSpPr txBox="1"/>
          <p:nvPr/>
        </p:nvSpPr>
        <p:spPr>
          <a:xfrm>
            <a:off x="9549562" y="4490393"/>
            <a:ext cx="1919697" cy="294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kern="0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数据智能分析</a:t>
            </a:r>
            <a:endParaRPr lang="zh-CN" altLang="en-US" sz="1400" b="1" kern="0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1" name="文本框 180"/>
          <p:cNvSpPr txBox="1"/>
          <p:nvPr/>
        </p:nvSpPr>
        <p:spPr>
          <a:xfrm>
            <a:off x="5560344" y="4771255"/>
            <a:ext cx="182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关键区域智能监控</a:t>
            </a:r>
            <a:endParaRPr lang="en-US" altLang="zh-CN" sz="12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人员检测布控</a:t>
            </a:r>
            <a:endParaRPr lang="en-US" altLang="zh-CN" sz="12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车辆检测布控</a:t>
            </a:r>
            <a:endParaRPr lang="en-US" altLang="zh-CN" sz="12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2" name="文本框 181"/>
          <p:cNvSpPr txBox="1"/>
          <p:nvPr/>
        </p:nvSpPr>
        <p:spPr>
          <a:xfrm>
            <a:off x="7544913" y="4766677"/>
            <a:ext cx="182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特有场景算法训练</a:t>
            </a:r>
            <a:endParaRPr lang="en-US" altLang="zh-CN" sz="12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提供智能算法能力</a:t>
            </a:r>
            <a:endParaRPr lang="en-US" altLang="zh-CN" sz="12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算法优化</a:t>
            </a: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迭代</a:t>
            </a:r>
            <a:endParaRPr lang="en-US" altLang="zh-CN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3" name="文本框 182"/>
          <p:cNvSpPr txBox="1"/>
          <p:nvPr/>
        </p:nvSpPr>
        <p:spPr>
          <a:xfrm>
            <a:off x="1519453" y="4863660"/>
            <a:ext cx="182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设备</a:t>
            </a: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终端定义和管理</a:t>
            </a:r>
            <a:endParaRPr lang="en-US" altLang="zh-CN" sz="12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物联网数据存储和分析</a:t>
            </a:r>
            <a:endParaRPr lang="en-US" altLang="zh-CN" sz="12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4" name="文本框 183"/>
          <p:cNvSpPr txBox="1"/>
          <p:nvPr/>
        </p:nvSpPr>
        <p:spPr>
          <a:xfrm>
            <a:off x="3506148" y="4767763"/>
            <a:ext cx="182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人员身份统一管理</a:t>
            </a:r>
            <a:endParaRPr lang="en-US" altLang="zh-CN" sz="12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人脸认证和管理</a:t>
            </a:r>
            <a:endParaRPr lang="en-US" altLang="zh-CN" sz="12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人车数据关联统一管理</a:t>
            </a:r>
            <a:endParaRPr lang="en-US" altLang="zh-CN" sz="12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5" name="文本框 184"/>
          <p:cNvSpPr txBox="1"/>
          <p:nvPr/>
        </p:nvSpPr>
        <p:spPr>
          <a:xfrm>
            <a:off x="9529004" y="4759619"/>
            <a:ext cx="18525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关系图谱分析</a:t>
            </a:r>
            <a:endParaRPr lang="en-US" altLang="zh-CN" sz="12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人员行为分析</a:t>
            </a:r>
            <a:endParaRPr lang="en-US" altLang="zh-CN" sz="12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能耗分析</a:t>
            </a:r>
            <a:endParaRPr lang="en-US" altLang="zh-CN" sz="12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6" name="虚尾箭头 185"/>
          <p:cNvSpPr/>
          <p:nvPr/>
        </p:nvSpPr>
        <p:spPr bwMode="auto">
          <a:xfrm rot="16200000">
            <a:off x="4296813" y="3856636"/>
            <a:ext cx="233833" cy="484632"/>
          </a:xfrm>
          <a:prstGeom prst="stripedRightArrow">
            <a:avLst/>
          </a:pr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600" b="1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8" name="虚尾箭头 187"/>
          <p:cNvSpPr/>
          <p:nvPr/>
        </p:nvSpPr>
        <p:spPr bwMode="auto">
          <a:xfrm rot="16200000">
            <a:off x="8350409" y="3869203"/>
            <a:ext cx="233833" cy="484632"/>
          </a:xfrm>
          <a:prstGeom prst="stripedRightArrow">
            <a:avLst/>
          </a:pr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600" b="1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9" name="虚尾箭头 188"/>
          <p:cNvSpPr/>
          <p:nvPr/>
        </p:nvSpPr>
        <p:spPr bwMode="auto">
          <a:xfrm rot="16200000">
            <a:off x="10361718" y="3856636"/>
            <a:ext cx="233833" cy="484632"/>
          </a:xfrm>
          <a:prstGeom prst="stripedRightArrow">
            <a:avLst/>
          </a:pr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600" b="1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0" name="圆角矩形 189"/>
          <p:cNvSpPr/>
          <p:nvPr/>
        </p:nvSpPr>
        <p:spPr>
          <a:xfrm>
            <a:off x="1484897" y="1811538"/>
            <a:ext cx="1116000" cy="325360"/>
          </a:xfrm>
          <a:prstGeom prst="roundRect">
            <a:avLst/>
          </a:prstGeom>
          <a:solidFill>
            <a:srgbClr val="050915"/>
          </a:solidFill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智能安防</a:t>
            </a:r>
            <a:endParaRPr kumimoji="0" lang="zh-CN" altLang="en-US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1" name="矩形 190"/>
          <p:cNvSpPr/>
          <p:nvPr/>
        </p:nvSpPr>
        <p:spPr bwMode="auto">
          <a:xfrm>
            <a:off x="1484898" y="2224303"/>
            <a:ext cx="1120991" cy="1219093"/>
          </a:xfrm>
          <a:prstGeom prst="rect">
            <a:avLst/>
          </a:prstGeom>
          <a:solidFill>
            <a:sysClr val="windowText" lastClr="000000">
              <a:lumMod val="95000"/>
              <a:lumOff val="5000"/>
              <a:alpha val="14000"/>
            </a:sysClr>
          </a:solidFill>
          <a:ln w="12700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600" kern="0">
              <a:solidFill>
                <a:srgbClr val="E7E6E6">
                  <a:lumMod val="20000"/>
                  <a:lumOff val="8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2" name="文本框 191"/>
          <p:cNvSpPr txBox="1"/>
          <p:nvPr/>
        </p:nvSpPr>
        <p:spPr>
          <a:xfrm>
            <a:off x="1475368" y="3511531"/>
            <a:ext cx="2329851" cy="33855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600" b="1" ker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智安校园</a:t>
            </a:r>
            <a:endParaRPr lang="zh-CN" altLang="en-US" dirty="0"/>
          </a:p>
        </p:txBody>
      </p:sp>
      <p:sp>
        <p:nvSpPr>
          <p:cNvPr id="193" name="圆角矩形 192"/>
          <p:cNvSpPr/>
          <p:nvPr/>
        </p:nvSpPr>
        <p:spPr>
          <a:xfrm>
            <a:off x="613477" y="2423945"/>
            <a:ext cx="732824" cy="684786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6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业务应用</a:t>
            </a:r>
            <a:endParaRPr lang="zh-CN" altLang="en-US" sz="1600" b="1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94" name="直接连接符 193"/>
          <p:cNvCxnSpPr/>
          <p:nvPr/>
        </p:nvCxnSpPr>
        <p:spPr>
          <a:xfrm>
            <a:off x="710315" y="1743648"/>
            <a:ext cx="10620000" cy="0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lumMod val="95000"/>
              </a:sysClr>
            </a:solidFill>
            <a:prstDash val="solid"/>
            <a:miter lim="800000"/>
            <a:tailEnd type="none" w="sm" len="lg"/>
          </a:ln>
          <a:effectLst/>
        </p:spPr>
      </p:cxnSp>
      <p:sp>
        <p:nvSpPr>
          <p:cNvPr id="195" name="文本框 194"/>
          <p:cNvSpPr txBox="1"/>
          <p:nvPr/>
        </p:nvSpPr>
        <p:spPr>
          <a:xfrm>
            <a:off x="3927977" y="3511531"/>
            <a:ext cx="4894194" cy="33855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600" b="1" ker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便捷校园</a:t>
            </a:r>
            <a:endParaRPr lang="zh-CN" altLang="en-US" dirty="0"/>
          </a:p>
        </p:txBody>
      </p:sp>
      <p:sp>
        <p:nvSpPr>
          <p:cNvPr id="196" name="文本框 195"/>
          <p:cNvSpPr txBox="1"/>
          <p:nvPr/>
        </p:nvSpPr>
        <p:spPr>
          <a:xfrm>
            <a:off x="8927126" y="3511531"/>
            <a:ext cx="2367866" cy="33855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600" b="1" ker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绿色校园</a:t>
            </a:r>
            <a:endParaRPr lang="zh-CN" altLang="en-US" dirty="0"/>
          </a:p>
        </p:txBody>
      </p:sp>
      <p:sp>
        <p:nvSpPr>
          <p:cNvPr id="198" name="圆角矩形 197"/>
          <p:cNvSpPr/>
          <p:nvPr/>
        </p:nvSpPr>
        <p:spPr>
          <a:xfrm>
            <a:off x="613477" y="1087630"/>
            <a:ext cx="732824" cy="684786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6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用户</a:t>
            </a:r>
            <a:endParaRPr lang="zh-CN" altLang="en-US" sz="1600" b="1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9" name="文本框 198"/>
          <p:cNvSpPr txBox="1"/>
          <p:nvPr/>
        </p:nvSpPr>
        <p:spPr>
          <a:xfrm>
            <a:off x="1653484" y="2387227"/>
            <a:ext cx="8002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校区</a:t>
            </a: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</a:t>
            </a:r>
            <a:endParaRPr lang="en-US" altLang="zh-CN" sz="12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人员管理</a:t>
            </a:r>
            <a:endParaRPr lang="en-US" altLang="zh-CN" sz="12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车辆管理</a:t>
            </a:r>
            <a:endParaRPr lang="en-US" altLang="zh-CN" sz="12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案事件</a:t>
            </a: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库</a:t>
            </a:r>
            <a:endParaRPr lang="en-US" altLang="zh-CN" sz="12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0" name="文本框 199"/>
          <p:cNvSpPr txBox="1"/>
          <p:nvPr/>
        </p:nvSpPr>
        <p:spPr>
          <a:xfrm>
            <a:off x="6442869" y="2430291"/>
            <a:ext cx="11029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刷脸出入</a:t>
            </a:r>
            <a:endParaRPr lang="en-US" altLang="zh-CN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快速</a:t>
            </a: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指引</a:t>
            </a:r>
            <a:endParaRPr lang="en-US" altLang="zh-CN" sz="12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刷</a:t>
            </a: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脸借书</a:t>
            </a:r>
            <a:endParaRPr lang="en-US" altLang="zh-CN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自助预约签到</a:t>
            </a:r>
            <a:endParaRPr lang="en-US" altLang="zh-CN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1" name="文本框 200"/>
          <p:cNvSpPr txBox="1"/>
          <p:nvPr/>
        </p:nvSpPr>
        <p:spPr>
          <a:xfrm>
            <a:off x="7669406" y="2440824"/>
            <a:ext cx="11765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无感考勤</a:t>
            </a:r>
            <a:endParaRPr lang="en-US" altLang="zh-CN" sz="12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跨校</a:t>
            </a: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区教学</a:t>
            </a:r>
            <a:endParaRPr lang="en-US" altLang="zh-CN" sz="12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精品录</a:t>
            </a: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播</a:t>
            </a:r>
            <a:endParaRPr lang="en-US" altLang="zh-CN" sz="12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课堂数据报告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2" name="文本框 201"/>
          <p:cNvSpPr txBox="1"/>
          <p:nvPr/>
        </p:nvSpPr>
        <p:spPr>
          <a:xfrm>
            <a:off x="2670052" y="2375982"/>
            <a:ext cx="11113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消防联网</a:t>
            </a:r>
            <a:endParaRPr lang="en-US" altLang="zh-CN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安消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联动</a:t>
            </a:r>
            <a:endParaRPr lang="en-US" altLang="zh-CN" sz="12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应急指挥</a:t>
            </a:r>
            <a:endParaRPr lang="en-US" altLang="zh-CN" sz="12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3" name="文本框 202"/>
          <p:cNvSpPr txBox="1"/>
          <p:nvPr/>
        </p:nvSpPr>
        <p:spPr>
          <a:xfrm>
            <a:off x="10144643" y="2319175"/>
            <a:ext cx="11030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能耗统计</a:t>
            </a:r>
            <a:endParaRPr lang="en-US" altLang="zh-CN" sz="12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能耗趋势</a:t>
            </a:r>
            <a:endParaRPr lang="en-US" altLang="zh-CN" sz="12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智能调优</a:t>
            </a:r>
            <a:endParaRPr lang="en-US" altLang="zh-CN" sz="12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智慧照明</a:t>
            </a:r>
            <a:endParaRPr lang="en-US" altLang="zh-CN" sz="12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智能空调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4" name="文本框 203"/>
          <p:cNvSpPr txBox="1"/>
          <p:nvPr/>
        </p:nvSpPr>
        <p:spPr>
          <a:xfrm>
            <a:off x="8980057" y="2445378"/>
            <a:ext cx="10310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200" dirty="0" err="1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IoT</a:t>
            </a: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设备管理</a:t>
            </a:r>
            <a:endParaRPr lang="en-US" altLang="zh-CN" sz="12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200" dirty="0" err="1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IoT</a:t>
            </a: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数据接入</a:t>
            </a:r>
            <a:endParaRPr lang="en-US" altLang="zh-CN" sz="12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一键巡查</a:t>
            </a:r>
            <a:endParaRPr lang="en-US" altLang="zh-CN" sz="12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5" name="圆角矩形 204"/>
          <p:cNvSpPr/>
          <p:nvPr/>
        </p:nvSpPr>
        <p:spPr>
          <a:xfrm>
            <a:off x="3929224" y="1828688"/>
            <a:ext cx="1116000" cy="325360"/>
          </a:xfrm>
          <a:prstGeom prst="roundRect">
            <a:avLst/>
          </a:prstGeom>
          <a:solidFill>
            <a:srgbClr val="050915"/>
          </a:solidFill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宿舍管理</a:t>
            </a:r>
            <a:endParaRPr kumimoji="0" lang="zh-CN" altLang="en-US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6" name="圆角矩形 205"/>
          <p:cNvSpPr/>
          <p:nvPr/>
        </p:nvSpPr>
        <p:spPr>
          <a:xfrm>
            <a:off x="5183799" y="1841490"/>
            <a:ext cx="1116000" cy="325360"/>
          </a:xfrm>
          <a:prstGeom prst="roundRect">
            <a:avLst/>
          </a:prstGeom>
          <a:solidFill>
            <a:srgbClr val="050915"/>
          </a:solidFill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智慧餐饮</a:t>
            </a:r>
            <a:endParaRPr kumimoji="0" lang="zh-CN" altLang="en-US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7" name="圆角矩形 206"/>
          <p:cNvSpPr/>
          <p:nvPr/>
        </p:nvSpPr>
        <p:spPr>
          <a:xfrm>
            <a:off x="6428913" y="1827400"/>
            <a:ext cx="1116000" cy="325360"/>
          </a:xfrm>
          <a:prstGeom prst="roundRect">
            <a:avLst/>
          </a:prstGeom>
          <a:solidFill>
            <a:srgbClr val="050915"/>
          </a:solidFill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图书馆服务</a:t>
            </a:r>
            <a:endParaRPr kumimoji="0" lang="zh-CN" altLang="en-US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8" name="圆角矩形 207"/>
          <p:cNvSpPr/>
          <p:nvPr/>
        </p:nvSpPr>
        <p:spPr>
          <a:xfrm>
            <a:off x="7669406" y="1820470"/>
            <a:ext cx="1116000" cy="325360"/>
          </a:xfrm>
          <a:prstGeom prst="roundRect">
            <a:avLst/>
          </a:prstGeom>
          <a:solidFill>
            <a:srgbClr val="050915"/>
          </a:solidFill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课堂</a:t>
            </a:r>
            <a:endParaRPr kumimoji="0" lang="zh-CN" altLang="en-US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9" name="圆角矩形 208"/>
          <p:cNvSpPr/>
          <p:nvPr/>
        </p:nvSpPr>
        <p:spPr>
          <a:xfrm>
            <a:off x="2659689" y="1811538"/>
            <a:ext cx="1116000" cy="325360"/>
          </a:xfrm>
          <a:prstGeom prst="roundRect">
            <a:avLst/>
          </a:prstGeom>
          <a:solidFill>
            <a:srgbClr val="050915"/>
          </a:solidFill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智慧消防</a:t>
            </a:r>
            <a:endParaRPr kumimoji="0" lang="zh-CN" altLang="en-US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0" name="圆角矩形 209"/>
          <p:cNvSpPr/>
          <p:nvPr/>
        </p:nvSpPr>
        <p:spPr>
          <a:xfrm>
            <a:off x="10128605" y="1820470"/>
            <a:ext cx="1116000" cy="325360"/>
          </a:xfrm>
          <a:prstGeom prst="roundRect">
            <a:avLst/>
          </a:prstGeom>
          <a:solidFill>
            <a:srgbClr val="050915"/>
          </a:solidFill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能耗监管</a:t>
            </a:r>
            <a:endParaRPr kumimoji="0" lang="zh-CN" altLang="en-US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1" name="圆角矩形 210"/>
          <p:cNvSpPr/>
          <p:nvPr/>
        </p:nvSpPr>
        <p:spPr>
          <a:xfrm>
            <a:off x="8934964" y="1828866"/>
            <a:ext cx="1116000" cy="325360"/>
          </a:xfrm>
          <a:prstGeom prst="roundRect">
            <a:avLst/>
          </a:prstGeom>
          <a:solidFill>
            <a:srgbClr val="050915"/>
          </a:solidFill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物联管理</a:t>
            </a:r>
            <a:endParaRPr kumimoji="0" lang="zh-CN" altLang="en-US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15" name="直接连接符 214"/>
          <p:cNvCxnSpPr/>
          <p:nvPr/>
        </p:nvCxnSpPr>
        <p:spPr>
          <a:xfrm>
            <a:off x="743711" y="5592894"/>
            <a:ext cx="10620000" cy="0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lumMod val="95000"/>
              </a:sysClr>
            </a:solidFill>
            <a:prstDash val="solid"/>
            <a:miter lim="800000"/>
            <a:tailEnd type="none" w="sm" len="lg"/>
          </a:ln>
          <a:effectLst/>
        </p:spPr>
      </p:cxnSp>
      <p:sp>
        <p:nvSpPr>
          <p:cNvPr id="216" name="文本框 215"/>
          <p:cNvSpPr txBox="1"/>
          <p:nvPr/>
        </p:nvSpPr>
        <p:spPr>
          <a:xfrm>
            <a:off x="3910738" y="2355192"/>
            <a:ext cx="11029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出入记录</a:t>
            </a:r>
            <a:endParaRPr lang="en-US" altLang="zh-CN" sz="12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归寝考勤</a:t>
            </a:r>
            <a:endParaRPr lang="en-US" altLang="zh-CN" sz="12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晚归统计</a:t>
            </a:r>
            <a:endParaRPr lang="en-US" altLang="zh-CN" sz="12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移动</a:t>
            </a: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端推送</a:t>
            </a:r>
            <a:endParaRPr lang="en-US" altLang="zh-CN" sz="12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7" name="文本框 216"/>
          <p:cNvSpPr txBox="1"/>
          <p:nvPr/>
        </p:nvSpPr>
        <p:spPr>
          <a:xfrm>
            <a:off x="5248142" y="2419746"/>
            <a:ext cx="982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明厨亮灶</a:t>
            </a:r>
            <a:endParaRPr lang="en-US" altLang="zh-CN" sz="12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自助结算</a:t>
            </a:r>
            <a:endParaRPr lang="en-US" altLang="zh-CN" sz="12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刷</a:t>
            </a: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脸消费</a:t>
            </a:r>
            <a:endParaRPr lang="en-US" altLang="zh-CN" sz="12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错峰就餐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8" name="文本框 217"/>
          <p:cNvSpPr txBox="1"/>
          <p:nvPr/>
        </p:nvSpPr>
        <p:spPr>
          <a:xfrm>
            <a:off x="5683091" y="4019800"/>
            <a:ext cx="14911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6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校园</a:t>
            </a:r>
            <a:r>
              <a:rPr lang="en-US" altLang="zh-CN" sz="1600" b="1" dirty="0" err="1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AIoT</a:t>
            </a:r>
            <a:r>
              <a:rPr lang="zh-CN" altLang="en-US" sz="16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平台</a:t>
            </a:r>
            <a:endParaRPr lang="zh-CN" altLang="en-US" sz="16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32" name="组合 231"/>
          <p:cNvGrpSpPr/>
          <p:nvPr/>
        </p:nvGrpSpPr>
        <p:grpSpPr>
          <a:xfrm>
            <a:off x="2008742" y="1198783"/>
            <a:ext cx="1307380" cy="440944"/>
            <a:chOff x="2008742" y="1198783"/>
            <a:chExt cx="1307380" cy="440944"/>
          </a:xfrm>
        </p:grpSpPr>
        <p:pic>
          <p:nvPicPr>
            <p:cNvPr id="220" name="图片 219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8742" y="1198783"/>
              <a:ext cx="440944" cy="440944"/>
            </a:xfrm>
            <a:prstGeom prst="rect">
              <a:avLst/>
            </a:prstGeom>
          </p:spPr>
        </p:pic>
        <p:sp>
          <p:nvSpPr>
            <p:cNvPr id="224" name="圆角矩形 223"/>
            <p:cNvSpPr/>
            <p:nvPr/>
          </p:nvSpPr>
          <p:spPr>
            <a:xfrm>
              <a:off x="2365804" y="1245046"/>
              <a:ext cx="950318" cy="363135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400" kern="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保卫处</a:t>
              </a:r>
              <a:endParaRPr lang="zh-CN" altLang="en-US" sz="1400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31" name="组合 230"/>
          <p:cNvGrpSpPr/>
          <p:nvPr/>
        </p:nvGrpSpPr>
        <p:grpSpPr>
          <a:xfrm>
            <a:off x="4521254" y="1226846"/>
            <a:ext cx="1242039" cy="378566"/>
            <a:chOff x="4217657" y="1228341"/>
            <a:chExt cx="1242039" cy="378566"/>
          </a:xfrm>
        </p:grpSpPr>
        <p:pic>
          <p:nvPicPr>
            <p:cNvPr id="221" name="图片 220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17657" y="1228341"/>
              <a:ext cx="375603" cy="375603"/>
            </a:xfrm>
            <a:prstGeom prst="rect">
              <a:avLst/>
            </a:prstGeom>
          </p:spPr>
        </p:pic>
        <p:sp>
          <p:nvSpPr>
            <p:cNvPr id="225" name="圆角矩形 224"/>
            <p:cNvSpPr/>
            <p:nvPr/>
          </p:nvSpPr>
          <p:spPr>
            <a:xfrm>
              <a:off x="4509378" y="1243772"/>
              <a:ext cx="950318" cy="363135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400" kern="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后勤部</a:t>
              </a:r>
              <a:endParaRPr lang="zh-CN" altLang="en-US" sz="1400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30" name="组合 229"/>
          <p:cNvGrpSpPr/>
          <p:nvPr/>
        </p:nvGrpSpPr>
        <p:grpSpPr>
          <a:xfrm>
            <a:off x="6968425" y="1208653"/>
            <a:ext cx="1347077" cy="396759"/>
            <a:chOff x="6468509" y="1205842"/>
            <a:chExt cx="1347077" cy="396759"/>
          </a:xfrm>
        </p:grpSpPr>
        <p:pic>
          <p:nvPicPr>
            <p:cNvPr id="222" name="图片 221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68509" y="1205842"/>
              <a:ext cx="396759" cy="396759"/>
            </a:xfrm>
            <a:prstGeom prst="rect">
              <a:avLst/>
            </a:prstGeom>
          </p:spPr>
        </p:pic>
        <p:sp>
          <p:nvSpPr>
            <p:cNvPr id="226" name="圆角矩形 225"/>
            <p:cNvSpPr/>
            <p:nvPr/>
          </p:nvSpPr>
          <p:spPr>
            <a:xfrm>
              <a:off x="6865268" y="1223776"/>
              <a:ext cx="950318" cy="363135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400" kern="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信息中心</a:t>
              </a:r>
              <a:endParaRPr lang="zh-CN" altLang="en-US" sz="1400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28" name="组合 227"/>
          <p:cNvGrpSpPr/>
          <p:nvPr/>
        </p:nvGrpSpPr>
        <p:grpSpPr>
          <a:xfrm>
            <a:off x="9520635" y="1224137"/>
            <a:ext cx="1269324" cy="371650"/>
            <a:chOff x="9032098" y="1195302"/>
            <a:chExt cx="1269324" cy="371650"/>
          </a:xfrm>
        </p:grpSpPr>
        <p:pic>
          <p:nvPicPr>
            <p:cNvPr id="223" name="图片 222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32098" y="1195302"/>
              <a:ext cx="371650" cy="371650"/>
            </a:xfrm>
            <a:prstGeom prst="rect">
              <a:avLst/>
            </a:prstGeom>
          </p:spPr>
        </p:pic>
        <p:sp>
          <p:nvSpPr>
            <p:cNvPr id="227" name="圆角矩形 226"/>
            <p:cNvSpPr/>
            <p:nvPr/>
          </p:nvSpPr>
          <p:spPr>
            <a:xfrm>
              <a:off x="9351104" y="1201063"/>
              <a:ext cx="950318" cy="363135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400" kern="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教务处</a:t>
              </a:r>
              <a:endParaRPr lang="zh-CN" altLang="en-US" sz="1400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标题 1"/>
          <p:cNvSpPr txBox="1"/>
          <p:nvPr/>
        </p:nvSpPr>
        <p:spPr>
          <a:xfrm>
            <a:off x="480334" y="373833"/>
            <a:ext cx="3334921" cy="43088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  <a:defRPr lang="zh-CN" altLang="en-US" sz="3200" b="1" kern="1200" dirty="0">
                <a:gradFill flip="none" rotWithShape="1">
                  <a:gsLst>
                    <a:gs pos="0">
                      <a:srgbClr val="00B0F0">
                        <a:tint val="66000"/>
                        <a:satMod val="160000"/>
                      </a:srgbClr>
                    </a:gs>
                    <a:gs pos="50000">
                      <a:srgbClr val="00B0F0">
                        <a:tint val="44500"/>
                        <a:satMod val="160000"/>
                      </a:srgbClr>
                    </a:gs>
                    <a:gs pos="100000">
                      <a:srgbClr val="00B0F0">
                        <a:tint val="23500"/>
                        <a:satMod val="16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defTabSz="913765" fontAlgn="auto">
              <a:spcBef>
                <a:spcPts val="0"/>
              </a:spcBef>
              <a:spcAft>
                <a:spcPts val="1200"/>
              </a:spcAft>
            </a:pPr>
            <a:r>
              <a:rPr lang="zh-CN" altLang="en-US" sz="28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部署架构</a:t>
            </a:r>
            <a:endParaRPr lang="zh-CN" altLang="en-US" sz="2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7" name="圆角矩形 86"/>
          <p:cNvSpPr/>
          <p:nvPr/>
        </p:nvSpPr>
        <p:spPr>
          <a:xfrm>
            <a:off x="1092375" y="5232847"/>
            <a:ext cx="9770029" cy="995818"/>
          </a:xfrm>
          <a:prstGeom prst="roundRect">
            <a:avLst/>
          </a:prstGeom>
          <a:noFill/>
          <a:ln w="19050" cap="flat" cmpd="sng" algn="ctr">
            <a:solidFill>
              <a:sysClr val="window" lastClr="FFFFFF"/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88" name="图片 87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85724" y="2442257"/>
            <a:ext cx="1461600" cy="1432800"/>
          </a:xfrm>
          <a:prstGeom prst="rect">
            <a:avLst/>
          </a:prstGeom>
        </p:spPr>
      </p:pic>
      <p:grpSp>
        <p:nvGrpSpPr>
          <p:cNvPr id="89" name="组合 88"/>
          <p:cNvGrpSpPr/>
          <p:nvPr/>
        </p:nvGrpSpPr>
        <p:grpSpPr>
          <a:xfrm>
            <a:off x="3002861" y="3061735"/>
            <a:ext cx="713668" cy="542893"/>
            <a:chOff x="431016" y="4521557"/>
            <a:chExt cx="625393" cy="536693"/>
          </a:xfrm>
        </p:grpSpPr>
        <p:pic>
          <p:nvPicPr>
            <p:cNvPr id="90" name="图片 8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1641" y="4521557"/>
              <a:ext cx="291169" cy="291169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1" name="图片 9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1016" y="4724211"/>
              <a:ext cx="291169" cy="291169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2" name="图片 9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240" y="4767081"/>
              <a:ext cx="291169" cy="291169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93" name="内容占位符 2"/>
          <p:cNvSpPr txBox="1"/>
          <p:nvPr/>
        </p:nvSpPr>
        <p:spPr>
          <a:xfrm>
            <a:off x="8389150" y="3792248"/>
            <a:ext cx="1435008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120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IT</a:t>
            </a: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业务系统平台</a:t>
            </a:r>
            <a:endParaRPr kumimoji="0" lang="zh-CN" altLang="en-US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4" name="矩形 93"/>
          <p:cNvSpPr/>
          <p:nvPr/>
        </p:nvSpPr>
        <p:spPr>
          <a:xfrm>
            <a:off x="6586117" y="3391986"/>
            <a:ext cx="121058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校园信息网</a:t>
            </a:r>
            <a:endParaRPr lang="zh-CN" altLang="en-US" sz="1600" b="1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96" name="曲线连接符 95"/>
          <p:cNvCxnSpPr>
            <a:stCxn id="105" idx="2"/>
            <a:endCxn id="110" idx="1"/>
          </p:cNvCxnSpPr>
          <p:nvPr/>
        </p:nvCxnSpPr>
        <p:spPr>
          <a:xfrm rot="5400000">
            <a:off x="4427771" y="1552831"/>
            <a:ext cx="1336973" cy="1873444"/>
          </a:xfrm>
          <a:prstGeom prst="curvedConnector2">
            <a:avLst/>
          </a:prstGeom>
          <a:noFill/>
          <a:ln w="9525" cap="flat" cmpd="sng" algn="ctr">
            <a:solidFill>
              <a:sysClr val="window" lastClr="FFFFFF"/>
            </a:solidFill>
            <a:prstDash val="dashDot"/>
            <a:miter lim="800000"/>
            <a:headEnd type="triangle" w="lg" len="lg"/>
            <a:tailEnd type="none" w="med" len="med"/>
          </a:ln>
          <a:effectLst/>
        </p:spPr>
      </p:cxnSp>
      <p:pic>
        <p:nvPicPr>
          <p:cNvPr id="98" name="Picture 15" descr="防火墙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124" y="3009568"/>
            <a:ext cx="289553" cy="103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1" name="组合 100"/>
          <p:cNvGrpSpPr/>
          <p:nvPr/>
        </p:nvGrpSpPr>
        <p:grpSpPr>
          <a:xfrm>
            <a:off x="8641970" y="3029316"/>
            <a:ext cx="738090" cy="559248"/>
            <a:chOff x="431016" y="4521557"/>
            <a:chExt cx="625393" cy="536693"/>
          </a:xfrm>
        </p:grpSpPr>
        <p:pic>
          <p:nvPicPr>
            <p:cNvPr id="102" name="图片 10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1641" y="4521557"/>
              <a:ext cx="291169" cy="291169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3" name="图片 10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1016" y="4724211"/>
              <a:ext cx="291169" cy="291169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4" name="图片 10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240" y="4767081"/>
              <a:ext cx="291169" cy="291169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05" name="图片 10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315" y="1008697"/>
            <a:ext cx="1077328" cy="812370"/>
          </a:xfrm>
          <a:prstGeom prst="rect">
            <a:avLst/>
          </a:prstGeom>
        </p:spPr>
      </p:pic>
      <p:pic>
        <p:nvPicPr>
          <p:cNvPr id="106" name="图片 10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9387" y="2969946"/>
            <a:ext cx="697729" cy="658235"/>
          </a:xfrm>
          <a:prstGeom prst="rect">
            <a:avLst/>
          </a:prstGeom>
        </p:spPr>
      </p:pic>
      <p:sp>
        <p:nvSpPr>
          <p:cNvPr id="107" name="内容占位符 2"/>
          <p:cNvSpPr txBox="1"/>
          <p:nvPr/>
        </p:nvSpPr>
        <p:spPr>
          <a:xfrm>
            <a:off x="10370747" y="3752887"/>
            <a:ext cx="1435008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120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校园</a:t>
            </a:r>
            <a:r>
              <a:rPr kumimoji="0" lang="en-US" altLang="zh-CN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IT</a:t>
            </a: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业务系统</a:t>
            </a:r>
            <a:endParaRPr kumimoji="0" lang="zh-CN" altLang="en-US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8" name="矩形 107"/>
          <p:cNvSpPr/>
          <p:nvPr/>
        </p:nvSpPr>
        <p:spPr>
          <a:xfrm>
            <a:off x="4413019" y="3385804"/>
            <a:ext cx="14157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6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校园</a:t>
            </a:r>
            <a:r>
              <a:rPr lang="zh-CN" altLang="en-US" sz="1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</a:t>
            </a:r>
            <a:r>
              <a:rPr lang="zh-CN" altLang="en-US" sz="16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专网</a:t>
            </a:r>
            <a:endParaRPr lang="zh-CN" altLang="en-US" sz="1600" b="1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9" name="矩形 108"/>
          <p:cNvSpPr/>
          <p:nvPr/>
        </p:nvSpPr>
        <p:spPr>
          <a:xfrm>
            <a:off x="5572520" y="4060664"/>
            <a:ext cx="85424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安全隔离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0" name="图片 10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97092" y="2441023"/>
            <a:ext cx="1462443" cy="1434034"/>
          </a:xfrm>
          <a:prstGeom prst="rect">
            <a:avLst/>
          </a:prstGeom>
        </p:spPr>
      </p:pic>
      <p:grpSp>
        <p:nvGrpSpPr>
          <p:cNvPr id="111" name="组合 110"/>
          <p:cNvGrpSpPr/>
          <p:nvPr/>
        </p:nvGrpSpPr>
        <p:grpSpPr>
          <a:xfrm flipH="1">
            <a:off x="1877127" y="3668109"/>
            <a:ext cx="2915108" cy="1576043"/>
            <a:chOff x="3796844" y="1281726"/>
            <a:chExt cx="2968179" cy="2546653"/>
          </a:xfrm>
        </p:grpSpPr>
        <p:cxnSp>
          <p:nvCxnSpPr>
            <p:cNvPr id="112" name="曲线连接符 111"/>
            <p:cNvCxnSpPr/>
            <p:nvPr/>
          </p:nvCxnSpPr>
          <p:spPr>
            <a:xfrm rot="5400000" flipH="1" flipV="1">
              <a:off x="3253818" y="1824752"/>
              <a:ext cx="2496412" cy="1410359"/>
            </a:xfrm>
            <a:prstGeom prst="curvedConnector3">
              <a:avLst>
                <a:gd name="adj1" fmla="val 46559"/>
              </a:avLst>
            </a:prstGeom>
            <a:noFill/>
            <a:ln w="6350" cap="flat" cmpd="sng" algn="ctr">
              <a:solidFill>
                <a:sysClr val="window" lastClr="FFFFFF"/>
              </a:solidFill>
              <a:prstDash val="dashDot"/>
              <a:miter lim="800000"/>
              <a:tailEnd type="triangle" w="lg" len="lg"/>
            </a:ln>
            <a:effectLst/>
          </p:spPr>
        </p:cxnSp>
        <p:cxnSp>
          <p:nvCxnSpPr>
            <p:cNvPr id="113" name="曲线连接符 112"/>
            <p:cNvCxnSpPr/>
            <p:nvPr/>
          </p:nvCxnSpPr>
          <p:spPr>
            <a:xfrm rot="16200000" flipV="1">
              <a:off x="4712789" y="1776145"/>
              <a:ext cx="2546652" cy="1557816"/>
            </a:xfrm>
            <a:prstGeom prst="curvedConnector3">
              <a:avLst>
                <a:gd name="adj1" fmla="val 50000"/>
              </a:avLst>
            </a:prstGeom>
            <a:noFill/>
            <a:ln w="6350" cap="flat" cmpd="sng" algn="ctr">
              <a:solidFill>
                <a:sysClr val="window" lastClr="FFFFFF"/>
              </a:solidFill>
              <a:prstDash val="dashDot"/>
              <a:miter lim="800000"/>
              <a:tailEnd type="triangle" w="lg" len="lg"/>
            </a:ln>
            <a:effectLst/>
          </p:spPr>
        </p:cxnSp>
      </p:grpSp>
      <p:grpSp>
        <p:nvGrpSpPr>
          <p:cNvPr id="114" name="组合 113"/>
          <p:cNvGrpSpPr/>
          <p:nvPr/>
        </p:nvGrpSpPr>
        <p:grpSpPr>
          <a:xfrm rot="21210286">
            <a:off x="2437608" y="4498580"/>
            <a:ext cx="1887393" cy="739287"/>
            <a:chOff x="2092987" y="3321186"/>
            <a:chExt cx="1887393" cy="661623"/>
          </a:xfrm>
        </p:grpSpPr>
        <p:sp>
          <p:nvSpPr>
            <p:cNvPr id="115" name="内容占位符 2"/>
            <p:cNvSpPr txBox="1"/>
            <p:nvPr/>
          </p:nvSpPr>
          <p:spPr>
            <a:xfrm rot="389714">
              <a:off x="2092987" y="3441552"/>
              <a:ext cx="1887393" cy="541257"/>
            </a:xfrm>
            <a:prstGeom prst="rect">
              <a:avLst/>
            </a:prstGeom>
            <a:ln>
              <a:noFill/>
            </a:ln>
          </p:spPr>
          <p:txBody>
            <a:bodyPr>
              <a:noAutofit/>
            </a:bodyPr>
            <a:lstStyle>
              <a:defPPr>
                <a:defRPr lang="ko-KR"/>
              </a:defPPr>
              <a:lvl1pPr indent="0" algn="ctr" latinLnBrk="0">
                <a:lnSpc>
                  <a:spcPct val="15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400">
                  <a:solidFill>
                    <a:schemeClr val="bg1"/>
                  </a:solidFill>
                  <a:latin typeface="华康俪金黑W8" panose="020B0809000000000000" pitchFamily="49" charset="-122"/>
                  <a:ea typeface="华康俪金黑W8" panose="020B0809000000000000" pitchFamily="49" charset="-122"/>
                </a:defRPr>
              </a:lvl1pPr>
              <a:lvl2pPr marL="685800" indent="-228600" latinLnBrk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bg1"/>
                  </a:solidFill>
                </a:defRPr>
              </a:lvl2pPr>
              <a:lvl3pPr marL="1143000" indent="-228600" latinLnBrk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bg1"/>
                  </a:solidFill>
                </a:defRPr>
              </a:lvl3pPr>
              <a:lvl4pPr marL="1600200" indent="-228600" latinLnBrk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bg1"/>
                  </a:solidFill>
                </a:defRPr>
              </a:lvl4pPr>
              <a:lvl5pPr marL="2057400" indent="-228600" latinLnBrk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bg1"/>
                  </a:solidFill>
                </a:defRPr>
              </a:lvl5pPr>
              <a:lvl6pPr marL="2514600" indent="-228600" latinLnBrk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 latinLnBrk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 latinLnBrk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 latinLnBrk="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5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en-US" altLang="zh-CN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华康俪金黑W8" panose="020B0809000000000000" pitchFamily="49" charset="-122"/>
                </a:rPr>
                <a:t>10111100111</a:t>
              </a:r>
              <a:endParaRPr kumimoji="0" lang="zh-CN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华康俪金黑W8" panose="020B0809000000000000" pitchFamily="49" charset="-122"/>
              </a:endParaRPr>
            </a:p>
          </p:txBody>
        </p:sp>
        <p:pic>
          <p:nvPicPr>
            <p:cNvPr id="116" name="图片 11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4731" y="3321186"/>
              <a:ext cx="152400" cy="152400"/>
            </a:xfrm>
            <a:prstGeom prst="rect">
              <a:avLst/>
            </a:prstGeom>
          </p:spPr>
        </p:pic>
        <p:pic>
          <p:nvPicPr>
            <p:cNvPr id="117" name="图片 11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1346" y="3383845"/>
              <a:ext cx="151071" cy="151071"/>
            </a:xfrm>
            <a:prstGeom prst="rect">
              <a:avLst/>
            </a:prstGeom>
          </p:spPr>
        </p:pic>
      </p:grpSp>
      <p:sp>
        <p:nvSpPr>
          <p:cNvPr id="119" name="文本框 118"/>
          <p:cNvSpPr txBox="1"/>
          <p:nvPr/>
        </p:nvSpPr>
        <p:spPr>
          <a:xfrm>
            <a:off x="5672106" y="2436812"/>
            <a:ext cx="8737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统计分析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0" name="内容占位符 2"/>
          <p:cNvSpPr txBox="1"/>
          <p:nvPr/>
        </p:nvSpPr>
        <p:spPr>
          <a:xfrm>
            <a:off x="5494315" y="672449"/>
            <a:ext cx="1261884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120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智能应用系统</a:t>
            </a:r>
            <a:endParaRPr kumimoji="0" lang="zh-CN" altLang="en-US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1" name="内容占位符 2"/>
          <p:cNvSpPr txBox="1"/>
          <p:nvPr/>
        </p:nvSpPr>
        <p:spPr>
          <a:xfrm>
            <a:off x="2711755" y="2330143"/>
            <a:ext cx="1350241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120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校园</a:t>
            </a:r>
            <a:r>
              <a:rPr kumimoji="0" lang="en-US" altLang="zh-CN" sz="14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AIoT</a:t>
            </a: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平台</a:t>
            </a:r>
            <a:endParaRPr kumimoji="0" lang="zh-CN" altLang="en-US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2" name="矩形 121"/>
          <p:cNvSpPr/>
          <p:nvPr/>
        </p:nvSpPr>
        <p:spPr>
          <a:xfrm>
            <a:off x="5663049" y="2660271"/>
            <a:ext cx="8002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汇聚融合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24" name="组合 123"/>
          <p:cNvGrpSpPr/>
          <p:nvPr/>
        </p:nvGrpSpPr>
        <p:grpSpPr>
          <a:xfrm>
            <a:off x="1254497" y="5482421"/>
            <a:ext cx="479352" cy="651502"/>
            <a:chOff x="1514150" y="5570559"/>
            <a:chExt cx="479352" cy="651502"/>
          </a:xfrm>
        </p:grpSpPr>
        <p:pic>
          <p:nvPicPr>
            <p:cNvPr id="125" name="图片 124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9002" y="5570559"/>
              <a:ext cx="444500" cy="444500"/>
            </a:xfrm>
            <a:prstGeom prst="rect">
              <a:avLst/>
            </a:prstGeom>
          </p:spPr>
        </p:pic>
        <p:sp>
          <p:nvSpPr>
            <p:cNvPr id="126" name="文本框 125"/>
            <p:cNvSpPr txBox="1"/>
            <p:nvPr/>
          </p:nvSpPr>
          <p:spPr>
            <a:xfrm>
              <a:off x="1514150" y="5975840"/>
              <a:ext cx="44114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视频</a:t>
              </a:r>
              <a:endPara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</p:grpSp>
      <p:grpSp>
        <p:nvGrpSpPr>
          <p:cNvPr id="127" name="组合 126"/>
          <p:cNvGrpSpPr/>
          <p:nvPr/>
        </p:nvGrpSpPr>
        <p:grpSpPr>
          <a:xfrm>
            <a:off x="1888390" y="5504076"/>
            <a:ext cx="441147" cy="629847"/>
            <a:chOff x="2140484" y="5576487"/>
            <a:chExt cx="441147" cy="629847"/>
          </a:xfrm>
        </p:grpSpPr>
        <p:pic>
          <p:nvPicPr>
            <p:cNvPr id="128" name="图片 127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17075" y="5576487"/>
              <a:ext cx="344488" cy="339397"/>
            </a:xfrm>
            <a:prstGeom prst="rect">
              <a:avLst/>
            </a:prstGeom>
          </p:spPr>
        </p:pic>
        <p:sp>
          <p:nvSpPr>
            <p:cNvPr id="129" name="文本框 128"/>
            <p:cNvSpPr txBox="1"/>
            <p:nvPr/>
          </p:nvSpPr>
          <p:spPr>
            <a:xfrm>
              <a:off x="2140484" y="5960113"/>
              <a:ext cx="44114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人脸</a:t>
              </a:r>
              <a:endPara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</p:grpSp>
      <p:grpSp>
        <p:nvGrpSpPr>
          <p:cNvPr id="130" name="组合 129"/>
          <p:cNvGrpSpPr/>
          <p:nvPr/>
        </p:nvGrpSpPr>
        <p:grpSpPr>
          <a:xfrm>
            <a:off x="2442990" y="5507870"/>
            <a:ext cx="449740" cy="626053"/>
            <a:chOff x="2712934" y="5565210"/>
            <a:chExt cx="449740" cy="626053"/>
          </a:xfrm>
        </p:grpSpPr>
        <p:pic>
          <p:nvPicPr>
            <p:cNvPr id="131" name="图片 130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800724" y="5565210"/>
              <a:ext cx="361950" cy="361950"/>
            </a:xfrm>
            <a:prstGeom prst="rect">
              <a:avLst/>
            </a:prstGeom>
          </p:spPr>
        </p:pic>
        <p:sp>
          <p:nvSpPr>
            <p:cNvPr id="132" name="文本框 131"/>
            <p:cNvSpPr txBox="1"/>
            <p:nvPr/>
          </p:nvSpPr>
          <p:spPr>
            <a:xfrm>
              <a:off x="2712934" y="5945042"/>
              <a:ext cx="44114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人体</a:t>
              </a:r>
              <a:endPara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</p:grpSp>
      <p:grpSp>
        <p:nvGrpSpPr>
          <p:cNvPr id="133" name="组合 132"/>
          <p:cNvGrpSpPr/>
          <p:nvPr/>
        </p:nvGrpSpPr>
        <p:grpSpPr>
          <a:xfrm>
            <a:off x="3026251" y="5517394"/>
            <a:ext cx="441147" cy="616529"/>
            <a:chOff x="3349863" y="5574735"/>
            <a:chExt cx="441147" cy="616529"/>
          </a:xfrm>
        </p:grpSpPr>
        <p:pic>
          <p:nvPicPr>
            <p:cNvPr id="134" name="图片 133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401835" y="5574735"/>
              <a:ext cx="342900" cy="342900"/>
            </a:xfrm>
            <a:prstGeom prst="rect">
              <a:avLst/>
            </a:prstGeom>
          </p:spPr>
        </p:pic>
        <p:sp>
          <p:nvSpPr>
            <p:cNvPr id="135" name="文本框 134"/>
            <p:cNvSpPr txBox="1"/>
            <p:nvPr/>
          </p:nvSpPr>
          <p:spPr>
            <a:xfrm>
              <a:off x="3349863" y="5945043"/>
              <a:ext cx="44114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轨迹</a:t>
              </a:r>
              <a:endPara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</p:grpSp>
      <p:grpSp>
        <p:nvGrpSpPr>
          <p:cNvPr id="136" name="组合 135"/>
          <p:cNvGrpSpPr/>
          <p:nvPr/>
        </p:nvGrpSpPr>
        <p:grpSpPr>
          <a:xfrm>
            <a:off x="3716529" y="5435258"/>
            <a:ext cx="548794" cy="698665"/>
            <a:chOff x="4014383" y="5492600"/>
            <a:chExt cx="548794" cy="698665"/>
          </a:xfrm>
        </p:grpSpPr>
        <p:pic>
          <p:nvPicPr>
            <p:cNvPr id="137" name="图片 136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014383" y="5492600"/>
              <a:ext cx="548794" cy="485658"/>
            </a:xfrm>
            <a:prstGeom prst="rect">
              <a:avLst/>
            </a:prstGeom>
          </p:spPr>
        </p:pic>
        <p:sp>
          <p:nvSpPr>
            <p:cNvPr id="138" name="文本框 137"/>
            <p:cNvSpPr txBox="1"/>
            <p:nvPr/>
          </p:nvSpPr>
          <p:spPr>
            <a:xfrm>
              <a:off x="4045622" y="5945044"/>
              <a:ext cx="44114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车体</a:t>
              </a:r>
              <a:endPara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</p:grpSp>
      <p:grpSp>
        <p:nvGrpSpPr>
          <p:cNvPr id="139" name="组合 138"/>
          <p:cNvGrpSpPr/>
          <p:nvPr/>
        </p:nvGrpSpPr>
        <p:grpSpPr>
          <a:xfrm>
            <a:off x="4388334" y="5511519"/>
            <a:ext cx="441147" cy="622404"/>
            <a:chOff x="4786817" y="5539701"/>
            <a:chExt cx="441147" cy="622404"/>
          </a:xfrm>
        </p:grpSpPr>
        <p:pic>
          <p:nvPicPr>
            <p:cNvPr id="140" name="图片 139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835118" y="5539701"/>
              <a:ext cx="355600" cy="355600"/>
            </a:xfrm>
            <a:prstGeom prst="rect">
              <a:avLst/>
            </a:prstGeom>
          </p:spPr>
        </p:pic>
        <p:sp>
          <p:nvSpPr>
            <p:cNvPr id="141" name="文本框 140"/>
            <p:cNvSpPr txBox="1"/>
            <p:nvPr/>
          </p:nvSpPr>
          <p:spPr>
            <a:xfrm>
              <a:off x="4786817" y="5915884"/>
              <a:ext cx="44114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号牌</a:t>
              </a:r>
              <a:endPara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</p:grpSp>
      <p:grpSp>
        <p:nvGrpSpPr>
          <p:cNvPr id="142" name="组合 141"/>
          <p:cNvGrpSpPr/>
          <p:nvPr/>
        </p:nvGrpSpPr>
        <p:grpSpPr>
          <a:xfrm>
            <a:off x="5015552" y="5505223"/>
            <a:ext cx="484427" cy="628700"/>
            <a:chOff x="5460382" y="5542812"/>
            <a:chExt cx="484427" cy="628700"/>
          </a:xfrm>
        </p:grpSpPr>
        <p:pic>
          <p:nvPicPr>
            <p:cNvPr id="143" name="图片 142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541387" y="5542812"/>
              <a:ext cx="355600" cy="355600"/>
            </a:xfrm>
            <a:prstGeom prst="rect">
              <a:avLst/>
            </a:prstGeom>
          </p:spPr>
        </p:pic>
        <p:sp>
          <p:nvSpPr>
            <p:cNvPr id="144" name="文本框 143"/>
            <p:cNvSpPr txBox="1"/>
            <p:nvPr/>
          </p:nvSpPr>
          <p:spPr>
            <a:xfrm>
              <a:off x="5460382" y="5925291"/>
              <a:ext cx="48442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100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RFID</a:t>
              </a:r>
              <a:endPara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</p:grpSp>
      <p:grpSp>
        <p:nvGrpSpPr>
          <p:cNvPr id="145" name="组合 144"/>
          <p:cNvGrpSpPr/>
          <p:nvPr/>
        </p:nvGrpSpPr>
        <p:grpSpPr>
          <a:xfrm>
            <a:off x="6391079" y="5530763"/>
            <a:ext cx="697628" cy="603160"/>
            <a:chOff x="7986628" y="5539437"/>
            <a:chExt cx="697628" cy="603160"/>
          </a:xfrm>
        </p:grpSpPr>
        <p:pic>
          <p:nvPicPr>
            <p:cNvPr id="146" name="图片 145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111070" y="5539437"/>
              <a:ext cx="394014" cy="312710"/>
            </a:xfrm>
            <a:prstGeom prst="rect">
              <a:avLst/>
            </a:prstGeom>
          </p:spPr>
        </p:pic>
        <p:sp>
          <p:nvSpPr>
            <p:cNvPr id="147" name="文本框 146"/>
            <p:cNvSpPr txBox="1"/>
            <p:nvPr/>
          </p:nvSpPr>
          <p:spPr>
            <a:xfrm>
              <a:off x="7986628" y="5896376"/>
              <a:ext cx="69762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信息发布</a:t>
              </a:r>
              <a:endPara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</p:grpSp>
      <p:grpSp>
        <p:nvGrpSpPr>
          <p:cNvPr id="148" name="组合 147"/>
          <p:cNvGrpSpPr/>
          <p:nvPr/>
        </p:nvGrpSpPr>
        <p:grpSpPr>
          <a:xfrm>
            <a:off x="5601970" y="5466484"/>
            <a:ext cx="697628" cy="667439"/>
            <a:chOff x="6056567" y="5510141"/>
            <a:chExt cx="697628" cy="667439"/>
          </a:xfrm>
        </p:grpSpPr>
        <p:sp>
          <p:nvSpPr>
            <p:cNvPr id="149" name="文本框 148"/>
            <p:cNvSpPr txBox="1"/>
            <p:nvPr/>
          </p:nvSpPr>
          <p:spPr>
            <a:xfrm>
              <a:off x="6056567" y="5931359"/>
              <a:ext cx="69762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人像采集</a:t>
              </a:r>
              <a:endPara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pic>
          <p:nvPicPr>
            <p:cNvPr id="150" name="图片 149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222871" y="5510141"/>
              <a:ext cx="393700" cy="393700"/>
            </a:xfrm>
            <a:prstGeom prst="rect">
              <a:avLst/>
            </a:prstGeom>
          </p:spPr>
        </p:pic>
      </p:grpSp>
      <p:grpSp>
        <p:nvGrpSpPr>
          <p:cNvPr id="151" name="组合 150"/>
          <p:cNvGrpSpPr/>
          <p:nvPr/>
        </p:nvGrpSpPr>
        <p:grpSpPr>
          <a:xfrm>
            <a:off x="7274778" y="5470871"/>
            <a:ext cx="446358" cy="663052"/>
            <a:chOff x="8858089" y="5490756"/>
            <a:chExt cx="446358" cy="663052"/>
          </a:xfrm>
        </p:grpSpPr>
        <p:sp>
          <p:nvSpPr>
            <p:cNvPr id="152" name="文本框 151"/>
            <p:cNvSpPr txBox="1"/>
            <p:nvPr/>
          </p:nvSpPr>
          <p:spPr>
            <a:xfrm>
              <a:off x="8863300" y="5907587"/>
              <a:ext cx="44114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消防</a:t>
              </a:r>
              <a:endPara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pic>
          <p:nvPicPr>
            <p:cNvPr id="153" name="图片 152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58089" y="5490756"/>
              <a:ext cx="441755" cy="441755"/>
            </a:xfrm>
            <a:prstGeom prst="rect">
              <a:avLst/>
            </a:prstGeom>
          </p:spPr>
        </p:pic>
      </p:grpSp>
      <p:grpSp>
        <p:nvGrpSpPr>
          <p:cNvPr id="154" name="组合 153"/>
          <p:cNvGrpSpPr/>
          <p:nvPr/>
        </p:nvGrpSpPr>
        <p:grpSpPr>
          <a:xfrm>
            <a:off x="7907207" y="5510335"/>
            <a:ext cx="441147" cy="623588"/>
            <a:chOff x="9876886" y="5561892"/>
            <a:chExt cx="441147" cy="623588"/>
          </a:xfrm>
        </p:grpSpPr>
        <p:sp>
          <p:nvSpPr>
            <p:cNvPr id="155" name="文本框 154"/>
            <p:cNvSpPr txBox="1"/>
            <p:nvPr/>
          </p:nvSpPr>
          <p:spPr>
            <a:xfrm>
              <a:off x="9876886" y="5939259"/>
              <a:ext cx="44114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报警</a:t>
              </a:r>
              <a:endPara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pic>
          <p:nvPicPr>
            <p:cNvPr id="156" name="图片 155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15994" y="5561892"/>
              <a:ext cx="351678" cy="351678"/>
            </a:xfrm>
            <a:prstGeom prst="rect">
              <a:avLst/>
            </a:prstGeom>
          </p:spPr>
        </p:pic>
      </p:grpSp>
      <p:grpSp>
        <p:nvGrpSpPr>
          <p:cNvPr id="157" name="组合 156"/>
          <p:cNvGrpSpPr/>
          <p:nvPr/>
        </p:nvGrpSpPr>
        <p:grpSpPr>
          <a:xfrm>
            <a:off x="8534425" y="5490792"/>
            <a:ext cx="441147" cy="643131"/>
            <a:chOff x="3140621" y="6186728"/>
            <a:chExt cx="441147" cy="643131"/>
          </a:xfrm>
        </p:grpSpPr>
        <p:sp>
          <p:nvSpPr>
            <p:cNvPr id="158" name="文本框 157"/>
            <p:cNvSpPr txBox="1"/>
            <p:nvPr/>
          </p:nvSpPr>
          <p:spPr>
            <a:xfrm>
              <a:off x="3140621" y="6583638"/>
              <a:ext cx="44114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照明</a:t>
              </a:r>
              <a:endPara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pic>
          <p:nvPicPr>
            <p:cNvPr id="159" name="图片 158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1624" y="6186728"/>
              <a:ext cx="387500" cy="387500"/>
            </a:xfrm>
            <a:prstGeom prst="rect">
              <a:avLst/>
            </a:prstGeom>
          </p:spPr>
        </p:pic>
      </p:grpSp>
      <p:grpSp>
        <p:nvGrpSpPr>
          <p:cNvPr id="160" name="组合 159"/>
          <p:cNvGrpSpPr/>
          <p:nvPr/>
        </p:nvGrpSpPr>
        <p:grpSpPr>
          <a:xfrm>
            <a:off x="9161643" y="5506088"/>
            <a:ext cx="441147" cy="627835"/>
            <a:chOff x="3867425" y="6314064"/>
            <a:chExt cx="441147" cy="627835"/>
          </a:xfrm>
        </p:grpSpPr>
        <p:sp>
          <p:nvSpPr>
            <p:cNvPr id="161" name="文本框 160"/>
            <p:cNvSpPr txBox="1"/>
            <p:nvPr/>
          </p:nvSpPr>
          <p:spPr>
            <a:xfrm>
              <a:off x="3867425" y="6695678"/>
              <a:ext cx="44114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广播</a:t>
              </a:r>
              <a:endPara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pic>
          <p:nvPicPr>
            <p:cNvPr id="162" name="图片 161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9843" y="6314064"/>
              <a:ext cx="312754" cy="312754"/>
            </a:xfrm>
            <a:prstGeom prst="rect">
              <a:avLst/>
            </a:prstGeom>
          </p:spPr>
        </p:pic>
      </p:grpSp>
      <p:grpSp>
        <p:nvGrpSpPr>
          <p:cNvPr id="163" name="组合 162"/>
          <p:cNvGrpSpPr/>
          <p:nvPr/>
        </p:nvGrpSpPr>
        <p:grpSpPr>
          <a:xfrm>
            <a:off x="9788861" y="5500305"/>
            <a:ext cx="441147" cy="633618"/>
            <a:chOff x="4464404" y="6196241"/>
            <a:chExt cx="441147" cy="633618"/>
          </a:xfrm>
        </p:grpSpPr>
        <p:sp>
          <p:nvSpPr>
            <p:cNvPr id="164" name="文本框 163"/>
            <p:cNvSpPr txBox="1"/>
            <p:nvPr/>
          </p:nvSpPr>
          <p:spPr>
            <a:xfrm>
              <a:off x="4464404" y="6583638"/>
              <a:ext cx="44114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动环</a:t>
              </a:r>
              <a:endPara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pic>
          <p:nvPicPr>
            <p:cNvPr id="165" name="图片 164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8695" y="6196241"/>
              <a:ext cx="369515" cy="369515"/>
            </a:xfrm>
            <a:prstGeom prst="rect">
              <a:avLst/>
            </a:prstGeom>
          </p:spPr>
        </p:pic>
      </p:grpSp>
      <p:grpSp>
        <p:nvGrpSpPr>
          <p:cNvPr id="166" name="组合 165"/>
          <p:cNvGrpSpPr/>
          <p:nvPr/>
        </p:nvGrpSpPr>
        <p:grpSpPr>
          <a:xfrm>
            <a:off x="10358054" y="5528760"/>
            <a:ext cx="441147" cy="605163"/>
            <a:chOff x="6561669" y="6320259"/>
            <a:chExt cx="441147" cy="605163"/>
          </a:xfrm>
        </p:grpSpPr>
        <p:sp>
          <p:nvSpPr>
            <p:cNvPr id="167" name="文本框 166"/>
            <p:cNvSpPr txBox="1"/>
            <p:nvPr/>
          </p:nvSpPr>
          <p:spPr>
            <a:xfrm>
              <a:off x="6561669" y="6679201"/>
              <a:ext cx="44114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能耗</a:t>
              </a:r>
              <a:endPara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pic>
          <p:nvPicPr>
            <p:cNvPr id="168" name="图片 167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8289" y="6320259"/>
              <a:ext cx="314713" cy="314713"/>
            </a:xfrm>
            <a:prstGeom prst="rect">
              <a:avLst/>
            </a:prstGeom>
          </p:spPr>
        </p:pic>
      </p:grpSp>
      <p:cxnSp>
        <p:nvCxnSpPr>
          <p:cNvPr id="169" name="曲线连接符 168"/>
          <p:cNvCxnSpPr>
            <a:stCxn id="88" idx="3"/>
            <a:endCxn id="105" idx="2"/>
          </p:cNvCxnSpPr>
          <p:nvPr/>
        </p:nvCxnSpPr>
        <p:spPr>
          <a:xfrm rot="10800000">
            <a:off x="6032980" y="1821067"/>
            <a:ext cx="2352745" cy="1337590"/>
          </a:xfrm>
          <a:prstGeom prst="curvedConnector2">
            <a:avLst/>
          </a:prstGeom>
          <a:noFill/>
          <a:ln w="6350" cap="flat" cmpd="sng" algn="ctr">
            <a:solidFill>
              <a:sysClr val="window" lastClr="FFFFFF"/>
            </a:solidFill>
            <a:prstDash val="dashDot"/>
            <a:miter lim="800000"/>
            <a:tailEnd type="triangle" w="lg" len="lg"/>
          </a:ln>
          <a:effectLst/>
        </p:spPr>
      </p:cxnSp>
      <p:cxnSp>
        <p:nvCxnSpPr>
          <p:cNvPr id="44" name="直接箭头连接符 43"/>
          <p:cNvCxnSpPr/>
          <p:nvPr/>
        </p:nvCxnSpPr>
        <p:spPr>
          <a:xfrm flipH="1">
            <a:off x="9847325" y="3266730"/>
            <a:ext cx="731302" cy="0"/>
          </a:xfrm>
          <a:prstGeom prst="straightConnector1">
            <a:avLst/>
          </a:prstGeom>
          <a:noFill/>
          <a:ln w="6350" cap="flat" cmpd="sng" algn="ctr">
            <a:solidFill>
              <a:sysClr val="window" lastClr="FFFFFF"/>
            </a:solidFill>
            <a:prstDash val="dashDot"/>
            <a:miter lim="800000"/>
            <a:tailEnd type="triangle" w="lg" len="lg"/>
          </a:ln>
          <a:effectLst/>
        </p:spPr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294"/>
          <p:cNvSpPr/>
          <p:nvPr/>
        </p:nvSpPr>
        <p:spPr bwMode="auto">
          <a:xfrm>
            <a:off x="5770909" y="1835022"/>
            <a:ext cx="2232000" cy="339920"/>
          </a:xfrm>
          <a:prstGeom prst="roundRect">
            <a:avLst>
              <a:gd name="adj" fmla="val 17867"/>
            </a:avLst>
          </a:prstGeom>
          <a:solidFill>
            <a:srgbClr val="003370"/>
          </a:solidFill>
          <a:ln w="12700">
            <a:miter lim="400000"/>
          </a:ln>
        </p:spPr>
        <p:txBody>
          <a:bodyPr lIns="35718" tIns="35718" rIns="35718" bIns="35718" anchor="ctr"/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  <a:defRPr sz="3200">
                <a:solidFill>
                  <a:srgbClr val="1597FC"/>
                </a:solidFill>
                <a:effectLst>
                  <a:outerShdw blurRad="25400" dist="23998" dir="2700000" rotWithShape="0">
                    <a:srgbClr val="000000">
                      <a:alpha val="31033"/>
                    </a:srgbClr>
                  </a:outerShdw>
                </a:effectLst>
              </a:defRPr>
            </a:pPr>
            <a:endParaRPr sz="900">
              <a:solidFill>
                <a:srgbClr val="1597FC"/>
              </a:solidFill>
              <a:effectLst>
                <a:outerShdw blurRad="25400" dist="23998" dir="2700000" rotWithShape="0">
                  <a:srgbClr val="000000">
                    <a:alpha val="31033"/>
                  </a:srgbClr>
                </a:outerShdw>
              </a:effectLst>
              <a:latin typeface="等线" panose="02010600030101010101" charset="-122"/>
              <a:ea typeface="+mn-ea"/>
            </a:endParaRPr>
          </a:p>
        </p:txBody>
      </p:sp>
      <p:sp>
        <p:nvSpPr>
          <p:cNvPr id="100" name="Shape 294"/>
          <p:cNvSpPr/>
          <p:nvPr/>
        </p:nvSpPr>
        <p:spPr bwMode="auto">
          <a:xfrm>
            <a:off x="1199011" y="1825009"/>
            <a:ext cx="2232000" cy="339920"/>
          </a:xfrm>
          <a:prstGeom prst="roundRect">
            <a:avLst>
              <a:gd name="adj" fmla="val 17867"/>
            </a:avLst>
          </a:prstGeom>
          <a:solidFill>
            <a:srgbClr val="003370"/>
          </a:solidFill>
          <a:ln w="12700">
            <a:miter lim="400000"/>
          </a:ln>
        </p:spPr>
        <p:txBody>
          <a:bodyPr lIns="35718" tIns="35718" rIns="35718" bIns="35718" anchor="ctr"/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  <a:defRPr sz="3200">
                <a:solidFill>
                  <a:srgbClr val="1597FC"/>
                </a:solidFill>
                <a:effectLst>
                  <a:outerShdw blurRad="25400" dist="23998" dir="2700000" rotWithShape="0">
                    <a:srgbClr val="000000">
                      <a:alpha val="31033"/>
                    </a:srgbClr>
                  </a:outerShdw>
                </a:effectLst>
              </a:defRPr>
            </a:pPr>
            <a:endParaRPr sz="900">
              <a:solidFill>
                <a:srgbClr val="1597FC"/>
              </a:solidFill>
              <a:effectLst>
                <a:outerShdw blurRad="25400" dist="23998" dir="2700000" rotWithShape="0">
                  <a:srgbClr val="000000">
                    <a:alpha val="31033"/>
                  </a:srgbClr>
                </a:outerShdw>
              </a:effectLst>
              <a:latin typeface="等线" panose="02010600030101010101" charset="-122"/>
              <a:ea typeface="+mn-ea"/>
            </a:endParaRPr>
          </a:p>
        </p:txBody>
      </p:sp>
      <p:sp>
        <p:nvSpPr>
          <p:cNvPr id="101" name="Shape 294"/>
          <p:cNvSpPr/>
          <p:nvPr/>
        </p:nvSpPr>
        <p:spPr bwMode="auto">
          <a:xfrm>
            <a:off x="5740542" y="1387336"/>
            <a:ext cx="2232000" cy="339920"/>
          </a:xfrm>
          <a:prstGeom prst="roundRect">
            <a:avLst>
              <a:gd name="adj" fmla="val 17867"/>
            </a:avLst>
          </a:prstGeom>
          <a:solidFill>
            <a:srgbClr val="003370"/>
          </a:solidFill>
          <a:ln w="12700">
            <a:miter lim="400000"/>
          </a:ln>
        </p:spPr>
        <p:txBody>
          <a:bodyPr lIns="35718" tIns="35718" rIns="35718" bIns="35718" anchor="ctr"/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  <a:defRPr sz="3200">
                <a:solidFill>
                  <a:srgbClr val="1597FC"/>
                </a:solidFill>
                <a:effectLst>
                  <a:outerShdw blurRad="25400" dist="23998" dir="2700000" rotWithShape="0">
                    <a:srgbClr val="000000">
                      <a:alpha val="31033"/>
                    </a:srgbClr>
                  </a:outerShdw>
                </a:effectLst>
              </a:defRPr>
            </a:pPr>
            <a:endParaRPr sz="900">
              <a:solidFill>
                <a:srgbClr val="1597FC"/>
              </a:solidFill>
              <a:effectLst>
                <a:outerShdw blurRad="25400" dist="23998" dir="2700000" rotWithShape="0">
                  <a:srgbClr val="000000">
                    <a:alpha val="31033"/>
                  </a:srgbClr>
                </a:outerShdw>
              </a:effectLst>
              <a:latin typeface="等线" panose="02010600030101010101" charset="-122"/>
              <a:ea typeface="+mn-ea"/>
            </a:endParaRPr>
          </a:p>
        </p:txBody>
      </p:sp>
      <p:sp>
        <p:nvSpPr>
          <p:cNvPr id="102" name="Shape 292"/>
          <p:cNvSpPr/>
          <p:nvPr/>
        </p:nvSpPr>
        <p:spPr bwMode="auto">
          <a:xfrm>
            <a:off x="1197638" y="2285336"/>
            <a:ext cx="6806410" cy="524698"/>
          </a:xfrm>
          <a:prstGeom prst="roundRect">
            <a:avLst>
              <a:gd name="adj" fmla="val 12173"/>
            </a:avLst>
          </a:prstGeom>
          <a:solidFill>
            <a:srgbClr val="1597FC"/>
          </a:solidFill>
          <a:ln w="12700">
            <a:miter lim="400000"/>
          </a:ln>
        </p:spPr>
        <p:txBody>
          <a:bodyPr lIns="35718" tIns="35718" rIns="35718" bIns="35718" anchor="ctr"/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  <a:defRPr sz="3200">
                <a:solidFill>
                  <a:srgbClr val="1597FC"/>
                </a:solidFill>
                <a:effectLst>
                  <a:outerShdw blurRad="25400" dist="23998" dir="2700000" rotWithShape="0">
                    <a:srgbClr val="000000">
                      <a:alpha val="31033"/>
                    </a:srgbClr>
                  </a:outerShdw>
                </a:effectLst>
              </a:defRPr>
            </a:pPr>
            <a:endParaRPr sz="1000">
              <a:solidFill>
                <a:srgbClr val="1597FC"/>
              </a:solidFill>
              <a:effectLst>
                <a:outerShdw blurRad="25400" dist="23998" dir="2700000" rotWithShape="0">
                  <a:srgbClr val="000000">
                    <a:alpha val="31033"/>
                  </a:srgbClr>
                </a:outerShdw>
              </a:effectLst>
              <a:latin typeface="等线" panose="02010600030101010101" charset="-122"/>
              <a:ea typeface="+mn-ea"/>
            </a:endParaRPr>
          </a:p>
        </p:txBody>
      </p:sp>
      <p:sp>
        <p:nvSpPr>
          <p:cNvPr id="103" name="标题 1"/>
          <p:cNvSpPr txBox="1"/>
          <p:nvPr/>
        </p:nvSpPr>
        <p:spPr>
          <a:xfrm>
            <a:off x="480335" y="440291"/>
            <a:ext cx="9072740" cy="43088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  <a:defRPr lang="zh-CN" altLang="en-US" sz="3200" b="1" kern="1200" dirty="0">
                <a:gradFill flip="none" rotWithShape="1">
                  <a:gsLst>
                    <a:gs pos="0">
                      <a:srgbClr val="00B0F0">
                        <a:tint val="66000"/>
                        <a:satMod val="160000"/>
                      </a:srgbClr>
                    </a:gs>
                    <a:gs pos="50000">
                      <a:srgbClr val="00B0F0">
                        <a:tint val="44500"/>
                        <a:satMod val="160000"/>
                      </a:srgbClr>
                    </a:gs>
                    <a:gs pos="100000">
                      <a:srgbClr val="00B0F0">
                        <a:tint val="23500"/>
                        <a:satMod val="16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defTabSz="913765" fontAlgn="auto">
              <a:spcBef>
                <a:spcPts val="0"/>
              </a:spcBef>
              <a:spcAft>
                <a:spcPts val="1200"/>
              </a:spcAft>
            </a:pPr>
            <a:r>
              <a:rPr lang="en-US" altLang="zh-CN" sz="2800" dirty="0" err="1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AIoT</a:t>
            </a:r>
            <a:r>
              <a:rPr lang="zh-CN" altLang="en-US" sz="28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平台：多设备、多系统全连接，统一管理统一呈现</a:t>
            </a:r>
            <a:endParaRPr lang="zh-CN" altLang="en-US" sz="2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4" name="Shape 292"/>
          <p:cNvSpPr/>
          <p:nvPr/>
        </p:nvSpPr>
        <p:spPr bwMode="auto">
          <a:xfrm>
            <a:off x="1197638" y="5246922"/>
            <a:ext cx="6806410" cy="1168495"/>
          </a:xfrm>
          <a:prstGeom prst="roundRect">
            <a:avLst>
              <a:gd name="adj" fmla="val 12173"/>
            </a:avLst>
          </a:prstGeom>
          <a:solidFill>
            <a:srgbClr val="1597FC"/>
          </a:solidFill>
          <a:ln w="12700">
            <a:miter lim="400000"/>
          </a:ln>
        </p:spPr>
        <p:txBody>
          <a:bodyPr lIns="35718" tIns="35718" rIns="35718" bIns="35718" anchor="ctr"/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  <a:defRPr sz="3200">
                <a:solidFill>
                  <a:srgbClr val="1597FC"/>
                </a:solidFill>
                <a:effectLst>
                  <a:outerShdw blurRad="25400" dist="23998" dir="2700000" rotWithShape="0">
                    <a:srgbClr val="000000">
                      <a:alpha val="31033"/>
                    </a:srgbClr>
                  </a:outerShdw>
                </a:effectLst>
              </a:defRPr>
            </a:pPr>
            <a:endParaRPr sz="1000">
              <a:solidFill>
                <a:srgbClr val="1597FC"/>
              </a:solidFill>
              <a:effectLst>
                <a:outerShdw blurRad="25400" dist="23998" dir="2700000" rotWithShape="0">
                  <a:srgbClr val="000000">
                    <a:alpha val="31033"/>
                  </a:srgbClr>
                </a:outerShdw>
              </a:effectLst>
              <a:latin typeface="等线" panose="02010600030101010101" charset="-122"/>
              <a:ea typeface="+mn-ea"/>
            </a:endParaRPr>
          </a:p>
        </p:txBody>
      </p:sp>
      <p:sp>
        <p:nvSpPr>
          <p:cNvPr id="105" name="Shape 294"/>
          <p:cNvSpPr/>
          <p:nvPr/>
        </p:nvSpPr>
        <p:spPr bwMode="auto">
          <a:xfrm>
            <a:off x="1307555" y="5350226"/>
            <a:ext cx="846541" cy="254462"/>
          </a:xfrm>
          <a:prstGeom prst="roundRect">
            <a:avLst>
              <a:gd name="adj" fmla="val 17867"/>
            </a:avLst>
          </a:prstGeom>
          <a:solidFill>
            <a:srgbClr val="003370"/>
          </a:solidFill>
          <a:ln w="12700">
            <a:miter lim="400000"/>
          </a:ln>
        </p:spPr>
        <p:txBody>
          <a:bodyPr lIns="35718" tIns="35718" rIns="35718" bIns="35718" anchor="ctr"/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  <a:defRPr sz="3200">
                <a:solidFill>
                  <a:srgbClr val="1597FC"/>
                </a:solidFill>
                <a:effectLst>
                  <a:outerShdw blurRad="25400" dist="23998" dir="2700000" rotWithShape="0">
                    <a:srgbClr val="000000">
                      <a:alpha val="31033"/>
                    </a:srgbClr>
                  </a:outerShdw>
                </a:effectLst>
              </a:defRPr>
            </a:pPr>
            <a:endParaRPr sz="1000">
              <a:solidFill>
                <a:srgbClr val="1597FC"/>
              </a:solidFill>
              <a:effectLst>
                <a:outerShdw blurRad="25400" dist="23998" dir="2700000" rotWithShape="0">
                  <a:srgbClr val="000000">
                    <a:alpha val="31033"/>
                  </a:srgbClr>
                </a:outerShdw>
              </a:effectLst>
              <a:latin typeface="等线" panose="02010600030101010101" charset="-122"/>
              <a:ea typeface="+mn-ea"/>
            </a:endParaRPr>
          </a:p>
        </p:txBody>
      </p:sp>
      <p:sp>
        <p:nvSpPr>
          <p:cNvPr id="106" name="Shape 302"/>
          <p:cNvSpPr>
            <a:spLocks noChangeArrowheads="1"/>
          </p:cNvSpPr>
          <p:nvPr/>
        </p:nvSpPr>
        <p:spPr bwMode="auto">
          <a:xfrm>
            <a:off x="1429616" y="5361032"/>
            <a:ext cx="765225" cy="23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50" b="1" dirty="0">
                <a:solidFill>
                  <a:srgbClr val="1597F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视频监控</a:t>
            </a:r>
            <a:endParaRPr lang="zh-CN" altLang="en-US" sz="1050" b="1" dirty="0">
              <a:solidFill>
                <a:srgbClr val="1597F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7" name="Shape 294"/>
          <p:cNvSpPr/>
          <p:nvPr/>
        </p:nvSpPr>
        <p:spPr bwMode="auto">
          <a:xfrm>
            <a:off x="2264013" y="5350226"/>
            <a:ext cx="846541" cy="254462"/>
          </a:xfrm>
          <a:prstGeom prst="roundRect">
            <a:avLst>
              <a:gd name="adj" fmla="val 17867"/>
            </a:avLst>
          </a:prstGeom>
          <a:solidFill>
            <a:srgbClr val="003370"/>
          </a:solidFill>
          <a:ln w="12700">
            <a:miter lim="400000"/>
          </a:ln>
        </p:spPr>
        <p:txBody>
          <a:bodyPr lIns="35718" tIns="35718" rIns="35718" bIns="35718" anchor="ctr"/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  <a:defRPr sz="3200">
                <a:solidFill>
                  <a:srgbClr val="1597FC"/>
                </a:solidFill>
                <a:effectLst>
                  <a:outerShdw blurRad="25400" dist="23998" dir="2700000" rotWithShape="0">
                    <a:srgbClr val="000000">
                      <a:alpha val="31033"/>
                    </a:srgbClr>
                  </a:outerShdw>
                </a:effectLst>
              </a:defRPr>
            </a:pPr>
            <a:endParaRPr sz="1000">
              <a:solidFill>
                <a:srgbClr val="1597FC"/>
              </a:solidFill>
              <a:effectLst>
                <a:outerShdw blurRad="25400" dist="23998" dir="2700000" rotWithShape="0">
                  <a:srgbClr val="000000">
                    <a:alpha val="31033"/>
                  </a:srgbClr>
                </a:outerShdw>
              </a:effectLst>
              <a:latin typeface="等线" panose="02010600030101010101" charset="-122"/>
              <a:ea typeface="+mn-ea"/>
            </a:endParaRPr>
          </a:p>
        </p:txBody>
      </p:sp>
      <p:sp>
        <p:nvSpPr>
          <p:cNvPr id="108" name="Shape 302"/>
          <p:cNvSpPr>
            <a:spLocks noChangeArrowheads="1"/>
          </p:cNvSpPr>
          <p:nvPr/>
        </p:nvSpPr>
        <p:spPr bwMode="auto">
          <a:xfrm>
            <a:off x="2505343" y="5355749"/>
            <a:ext cx="399930" cy="23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50" b="1" dirty="0">
                <a:solidFill>
                  <a:srgbClr val="1597F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报警</a:t>
            </a:r>
            <a:endParaRPr lang="zh-CN" altLang="en-US" sz="1050" b="1" dirty="0">
              <a:solidFill>
                <a:srgbClr val="1597F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9" name="Shape 294"/>
          <p:cNvSpPr/>
          <p:nvPr/>
        </p:nvSpPr>
        <p:spPr bwMode="auto">
          <a:xfrm>
            <a:off x="3220471" y="5361032"/>
            <a:ext cx="846541" cy="254462"/>
          </a:xfrm>
          <a:prstGeom prst="roundRect">
            <a:avLst>
              <a:gd name="adj" fmla="val 17867"/>
            </a:avLst>
          </a:prstGeom>
          <a:solidFill>
            <a:srgbClr val="003370"/>
          </a:solidFill>
          <a:ln w="12700">
            <a:miter lim="400000"/>
          </a:ln>
        </p:spPr>
        <p:txBody>
          <a:bodyPr lIns="35718" tIns="35718" rIns="35718" bIns="35718" anchor="ctr"/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  <a:defRPr sz="3200">
                <a:solidFill>
                  <a:srgbClr val="1597FC"/>
                </a:solidFill>
                <a:effectLst>
                  <a:outerShdw blurRad="25400" dist="23998" dir="2700000" rotWithShape="0">
                    <a:srgbClr val="000000">
                      <a:alpha val="31033"/>
                    </a:srgbClr>
                  </a:outerShdw>
                </a:effectLst>
              </a:defRPr>
            </a:pPr>
            <a:endParaRPr sz="1000">
              <a:solidFill>
                <a:srgbClr val="1597FC"/>
              </a:solidFill>
              <a:effectLst>
                <a:outerShdw blurRad="25400" dist="23998" dir="2700000" rotWithShape="0">
                  <a:srgbClr val="000000">
                    <a:alpha val="31033"/>
                  </a:srgbClr>
                </a:outerShdw>
              </a:effectLst>
              <a:latin typeface="等线" panose="02010600030101010101" charset="-122"/>
              <a:ea typeface="+mn-ea"/>
            </a:endParaRPr>
          </a:p>
        </p:txBody>
      </p:sp>
      <p:sp>
        <p:nvSpPr>
          <p:cNvPr id="110" name="Shape 302"/>
          <p:cNvSpPr>
            <a:spLocks noChangeArrowheads="1"/>
          </p:cNvSpPr>
          <p:nvPr/>
        </p:nvSpPr>
        <p:spPr bwMode="auto">
          <a:xfrm>
            <a:off x="3422044" y="5368303"/>
            <a:ext cx="605211" cy="23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50" b="1" dirty="0">
                <a:solidFill>
                  <a:srgbClr val="1597F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给排水</a:t>
            </a:r>
            <a:endParaRPr lang="zh-CN" altLang="en-US" sz="1050" b="1" dirty="0">
              <a:solidFill>
                <a:srgbClr val="1597F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11" name="Shape 294"/>
          <p:cNvSpPr/>
          <p:nvPr/>
        </p:nvSpPr>
        <p:spPr bwMode="auto">
          <a:xfrm>
            <a:off x="4176929" y="5356696"/>
            <a:ext cx="846541" cy="254462"/>
          </a:xfrm>
          <a:prstGeom prst="roundRect">
            <a:avLst>
              <a:gd name="adj" fmla="val 17867"/>
            </a:avLst>
          </a:prstGeom>
          <a:solidFill>
            <a:srgbClr val="003370"/>
          </a:solidFill>
          <a:ln w="12700">
            <a:miter lim="400000"/>
          </a:ln>
        </p:spPr>
        <p:txBody>
          <a:bodyPr lIns="35718" tIns="35718" rIns="35718" bIns="35718" anchor="ctr"/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  <a:defRPr sz="3200">
                <a:solidFill>
                  <a:srgbClr val="1597FC"/>
                </a:solidFill>
                <a:effectLst>
                  <a:outerShdw blurRad="25400" dist="23998" dir="2700000" rotWithShape="0">
                    <a:srgbClr val="000000">
                      <a:alpha val="31033"/>
                    </a:srgbClr>
                  </a:outerShdw>
                </a:effectLst>
              </a:defRPr>
            </a:pPr>
            <a:endParaRPr sz="1000">
              <a:solidFill>
                <a:srgbClr val="1597FC"/>
              </a:solidFill>
              <a:effectLst>
                <a:outerShdw blurRad="25400" dist="23998" dir="2700000" rotWithShape="0">
                  <a:srgbClr val="000000">
                    <a:alpha val="31033"/>
                  </a:srgbClr>
                </a:outerShdw>
              </a:effectLst>
              <a:latin typeface="等线" panose="02010600030101010101" charset="-122"/>
              <a:ea typeface="+mn-ea"/>
            </a:endParaRPr>
          </a:p>
        </p:txBody>
      </p:sp>
      <p:sp>
        <p:nvSpPr>
          <p:cNvPr id="112" name="Shape 302"/>
          <p:cNvSpPr>
            <a:spLocks noChangeArrowheads="1"/>
          </p:cNvSpPr>
          <p:nvPr/>
        </p:nvSpPr>
        <p:spPr bwMode="auto">
          <a:xfrm>
            <a:off x="4378502" y="5363967"/>
            <a:ext cx="605211" cy="23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50" b="1" dirty="0" smtClean="0">
                <a:solidFill>
                  <a:srgbClr val="1597F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变配电</a:t>
            </a:r>
            <a:endParaRPr lang="zh-CN" altLang="en-US" sz="1050" b="1" dirty="0">
              <a:solidFill>
                <a:srgbClr val="1597F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13" name="Shape 294"/>
          <p:cNvSpPr/>
          <p:nvPr/>
        </p:nvSpPr>
        <p:spPr bwMode="auto">
          <a:xfrm>
            <a:off x="5133387" y="5361032"/>
            <a:ext cx="846541" cy="254462"/>
          </a:xfrm>
          <a:prstGeom prst="roundRect">
            <a:avLst>
              <a:gd name="adj" fmla="val 17867"/>
            </a:avLst>
          </a:prstGeom>
          <a:solidFill>
            <a:srgbClr val="003370"/>
          </a:solidFill>
          <a:ln w="12700">
            <a:miter lim="400000"/>
          </a:ln>
        </p:spPr>
        <p:txBody>
          <a:bodyPr lIns="35718" tIns="35718" rIns="35718" bIns="35718" anchor="ctr"/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  <a:defRPr sz="3200">
                <a:solidFill>
                  <a:srgbClr val="1597FC"/>
                </a:solidFill>
                <a:effectLst>
                  <a:outerShdw blurRad="25400" dist="23998" dir="2700000" rotWithShape="0">
                    <a:srgbClr val="000000">
                      <a:alpha val="31033"/>
                    </a:srgbClr>
                  </a:outerShdw>
                </a:effectLst>
              </a:defRPr>
            </a:pPr>
            <a:endParaRPr sz="1000">
              <a:solidFill>
                <a:srgbClr val="1597FC"/>
              </a:solidFill>
              <a:effectLst>
                <a:outerShdw blurRad="25400" dist="23998" dir="2700000" rotWithShape="0">
                  <a:srgbClr val="000000">
                    <a:alpha val="31033"/>
                  </a:srgbClr>
                </a:outerShdw>
              </a:effectLst>
              <a:latin typeface="等线" panose="02010600030101010101" charset="-122"/>
              <a:ea typeface="+mn-ea"/>
            </a:endParaRPr>
          </a:p>
        </p:txBody>
      </p:sp>
      <p:sp>
        <p:nvSpPr>
          <p:cNvPr id="114" name="Shape 302"/>
          <p:cNvSpPr>
            <a:spLocks noChangeArrowheads="1"/>
          </p:cNvSpPr>
          <p:nvPr/>
        </p:nvSpPr>
        <p:spPr bwMode="auto">
          <a:xfrm>
            <a:off x="5334960" y="5368303"/>
            <a:ext cx="605211" cy="23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50" b="1" dirty="0">
                <a:solidFill>
                  <a:srgbClr val="1597F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送排风</a:t>
            </a:r>
            <a:endParaRPr lang="zh-CN" altLang="en-US" sz="1050" b="1" dirty="0">
              <a:solidFill>
                <a:srgbClr val="1597F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15" name="Shape 294"/>
          <p:cNvSpPr/>
          <p:nvPr/>
        </p:nvSpPr>
        <p:spPr bwMode="auto">
          <a:xfrm>
            <a:off x="6092645" y="5370171"/>
            <a:ext cx="846541" cy="254462"/>
          </a:xfrm>
          <a:prstGeom prst="roundRect">
            <a:avLst>
              <a:gd name="adj" fmla="val 17867"/>
            </a:avLst>
          </a:prstGeom>
          <a:solidFill>
            <a:srgbClr val="003370"/>
          </a:solidFill>
          <a:ln w="12700">
            <a:miter lim="400000"/>
          </a:ln>
        </p:spPr>
        <p:txBody>
          <a:bodyPr lIns="35718" tIns="35718" rIns="35718" bIns="35718" anchor="ctr"/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  <a:defRPr sz="3200">
                <a:solidFill>
                  <a:srgbClr val="1597FC"/>
                </a:solidFill>
                <a:effectLst>
                  <a:outerShdw blurRad="25400" dist="23998" dir="2700000" rotWithShape="0">
                    <a:srgbClr val="000000">
                      <a:alpha val="31033"/>
                    </a:srgbClr>
                  </a:outerShdw>
                </a:effectLst>
              </a:defRPr>
            </a:pPr>
            <a:endParaRPr sz="1000">
              <a:solidFill>
                <a:srgbClr val="1597FC"/>
              </a:solidFill>
              <a:effectLst>
                <a:outerShdw blurRad="25400" dist="23998" dir="2700000" rotWithShape="0">
                  <a:srgbClr val="000000">
                    <a:alpha val="31033"/>
                  </a:srgbClr>
                </a:outerShdw>
              </a:effectLst>
              <a:latin typeface="等线" panose="02010600030101010101" charset="-122"/>
              <a:ea typeface="+mn-ea"/>
            </a:endParaRPr>
          </a:p>
        </p:txBody>
      </p:sp>
      <p:sp>
        <p:nvSpPr>
          <p:cNvPr id="116" name="Shape 302"/>
          <p:cNvSpPr>
            <a:spLocks noChangeArrowheads="1"/>
          </p:cNvSpPr>
          <p:nvPr/>
        </p:nvSpPr>
        <p:spPr bwMode="auto">
          <a:xfrm>
            <a:off x="6294218" y="5377442"/>
            <a:ext cx="605211" cy="23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050" b="1" dirty="0" smtClean="0">
                <a:solidFill>
                  <a:srgbClr val="1597F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UPS</a:t>
            </a:r>
            <a:endParaRPr lang="zh-CN" altLang="en-US" sz="1050" b="1" dirty="0">
              <a:solidFill>
                <a:srgbClr val="1597F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17" name="Shape 294"/>
          <p:cNvSpPr/>
          <p:nvPr/>
        </p:nvSpPr>
        <p:spPr bwMode="auto">
          <a:xfrm>
            <a:off x="7045653" y="5361032"/>
            <a:ext cx="846541" cy="254462"/>
          </a:xfrm>
          <a:prstGeom prst="roundRect">
            <a:avLst>
              <a:gd name="adj" fmla="val 17867"/>
            </a:avLst>
          </a:prstGeom>
          <a:solidFill>
            <a:srgbClr val="003370"/>
          </a:solidFill>
          <a:ln w="12700">
            <a:miter lim="400000"/>
          </a:ln>
        </p:spPr>
        <p:txBody>
          <a:bodyPr lIns="35718" tIns="35718" rIns="35718" bIns="35718" anchor="ctr"/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  <a:defRPr sz="3200">
                <a:solidFill>
                  <a:srgbClr val="1597FC"/>
                </a:solidFill>
                <a:effectLst>
                  <a:outerShdw blurRad="25400" dist="23998" dir="2700000" rotWithShape="0">
                    <a:srgbClr val="000000">
                      <a:alpha val="31033"/>
                    </a:srgbClr>
                  </a:outerShdw>
                </a:effectLst>
              </a:defRPr>
            </a:pPr>
            <a:endParaRPr sz="1000">
              <a:solidFill>
                <a:srgbClr val="1597FC"/>
              </a:solidFill>
              <a:effectLst>
                <a:outerShdw blurRad="25400" dist="23998" dir="2700000" rotWithShape="0">
                  <a:srgbClr val="000000">
                    <a:alpha val="31033"/>
                  </a:srgbClr>
                </a:outerShdw>
              </a:effectLst>
              <a:latin typeface="等线" panose="02010600030101010101" charset="-122"/>
              <a:ea typeface="+mn-ea"/>
            </a:endParaRPr>
          </a:p>
        </p:txBody>
      </p:sp>
      <p:sp>
        <p:nvSpPr>
          <p:cNvPr id="118" name="Shape 302"/>
          <p:cNvSpPr>
            <a:spLocks noChangeArrowheads="1"/>
          </p:cNvSpPr>
          <p:nvPr/>
        </p:nvSpPr>
        <p:spPr bwMode="auto">
          <a:xfrm>
            <a:off x="7326738" y="5358364"/>
            <a:ext cx="605211" cy="23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50" b="1" dirty="0">
                <a:solidFill>
                  <a:srgbClr val="1597F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消防</a:t>
            </a:r>
            <a:endParaRPr lang="zh-CN" altLang="en-US" sz="1050" b="1" dirty="0">
              <a:solidFill>
                <a:srgbClr val="1597F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19" name="Shape 294"/>
          <p:cNvSpPr/>
          <p:nvPr/>
        </p:nvSpPr>
        <p:spPr bwMode="auto">
          <a:xfrm>
            <a:off x="1307555" y="5704856"/>
            <a:ext cx="846541" cy="254462"/>
          </a:xfrm>
          <a:prstGeom prst="roundRect">
            <a:avLst>
              <a:gd name="adj" fmla="val 17867"/>
            </a:avLst>
          </a:prstGeom>
          <a:solidFill>
            <a:srgbClr val="003370"/>
          </a:solidFill>
          <a:ln w="12700">
            <a:miter lim="400000"/>
          </a:ln>
        </p:spPr>
        <p:txBody>
          <a:bodyPr lIns="35718" tIns="35718" rIns="35718" bIns="35718" anchor="ctr"/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  <a:defRPr sz="3200">
                <a:solidFill>
                  <a:srgbClr val="1597FC"/>
                </a:solidFill>
                <a:effectLst>
                  <a:outerShdw blurRad="25400" dist="23998" dir="2700000" rotWithShape="0">
                    <a:srgbClr val="000000">
                      <a:alpha val="31033"/>
                    </a:srgbClr>
                  </a:outerShdw>
                </a:effectLst>
              </a:defRPr>
            </a:pPr>
            <a:endParaRPr sz="1000">
              <a:solidFill>
                <a:srgbClr val="1597FC"/>
              </a:solidFill>
              <a:effectLst>
                <a:outerShdw blurRad="25400" dist="23998" dir="2700000" rotWithShape="0">
                  <a:srgbClr val="000000">
                    <a:alpha val="31033"/>
                  </a:srgbClr>
                </a:outerShdw>
              </a:effectLst>
              <a:latin typeface="等线" panose="02010600030101010101" charset="-122"/>
              <a:ea typeface="+mn-ea"/>
            </a:endParaRPr>
          </a:p>
        </p:txBody>
      </p:sp>
      <p:sp>
        <p:nvSpPr>
          <p:cNvPr id="120" name="Shape 302"/>
          <p:cNvSpPr>
            <a:spLocks noChangeArrowheads="1"/>
          </p:cNvSpPr>
          <p:nvPr/>
        </p:nvSpPr>
        <p:spPr bwMode="auto">
          <a:xfrm>
            <a:off x="1489250" y="5712127"/>
            <a:ext cx="605211" cy="23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50" b="1" dirty="0" smtClean="0">
                <a:solidFill>
                  <a:srgbClr val="1597F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变配电</a:t>
            </a:r>
            <a:endParaRPr lang="zh-CN" altLang="en-US" sz="1050" b="1" dirty="0">
              <a:solidFill>
                <a:srgbClr val="1597F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21" name="Shape 294"/>
          <p:cNvSpPr/>
          <p:nvPr/>
        </p:nvSpPr>
        <p:spPr bwMode="auto">
          <a:xfrm>
            <a:off x="1304602" y="6058341"/>
            <a:ext cx="846541" cy="254462"/>
          </a:xfrm>
          <a:prstGeom prst="roundRect">
            <a:avLst>
              <a:gd name="adj" fmla="val 17867"/>
            </a:avLst>
          </a:prstGeom>
          <a:solidFill>
            <a:srgbClr val="003370"/>
          </a:solidFill>
          <a:ln w="12700">
            <a:miter lim="400000"/>
          </a:ln>
        </p:spPr>
        <p:txBody>
          <a:bodyPr lIns="35718" tIns="35718" rIns="35718" bIns="35718" anchor="ctr"/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  <a:defRPr sz="3200">
                <a:solidFill>
                  <a:srgbClr val="1597FC"/>
                </a:solidFill>
                <a:effectLst>
                  <a:outerShdw blurRad="25400" dist="23998" dir="2700000" rotWithShape="0">
                    <a:srgbClr val="000000">
                      <a:alpha val="31033"/>
                    </a:srgbClr>
                  </a:outerShdw>
                </a:effectLst>
              </a:defRPr>
            </a:pPr>
            <a:endParaRPr sz="1000">
              <a:solidFill>
                <a:srgbClr val="1597FC"/>
              </a:solidFill>
              <a:effectLst>
                <a:outerShdw blurRad="25400" dist="23998" dir="2700000" rotWithShape="0">
                  <a:srgbClr val="000000">
                    <a:alpha val="31033"/>
                  </a:srgbClr>
                </a:outerShdw>
              </a:effectLst>
              <a:latin typeface="等线" panose="02010600030101010101" charset="-122"/>
              <a:ea typeface="+mn-ea"/>
            </a:endParaRPr>
          </a:p>
        </p:txBody>
      </p:sp>
      <p:sp>
        <p:nvSpPr>
          <p:cNvPr id="122" name="Shape 302"/>
          <p:cNvSpPr>
            <a:spLocks noChangeArrowheads="1"/>
          </p:cNvSpPr>
          <p:nvPr/>
        </p:nvSpPr>
        <p:spPr bwMode="auto">
          <a:xfrm>
            <a:off x="1486297" y="6065612"/>
            <a:ext cx="605211" cy="23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50" b="1" dirty="0">
                <a:solidFill>
                  <a:srgbClr val="1597F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停车场</a:t>
            </a:r>
            <a:endParaRPr lang="zh-CN" altLang="en-US" sz="1050" b="1" dirty="0">
              <a:solidFill>
                <a:srgbClr val="1597F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23" name="Shape 294"/>
          <p:cNvSpPr/>
          <p:nvPr/>
        </p:nvSpPr>
        <p:spPr bwMode="auto">
          <a:xfrm>
            <a:off x="2270396" y="5704856"/>
            <a:ext cx="846541" cy="254462"/>
          </a:xfrm>
          <a:prstGeom prst="roundRect">
            <a:avLst>
              <a:gd name="adj" fmla="val 17867"/>
            </a:avLst>
          </a:prstGeom>
          <a:solidFill>
            <a:srgbClr val="003370"/>
          </a:solidFill>
          <a:ln w="12700">
            <a:miter lim="400000"/>
          </a:ln>
        </p:spPr>
        <p:txBody>
          <a:bodyPr lIns="35718" tIns="35718" rIns="35718" bIns="35718" anchor="ctr"/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  <a:defRPr sz="3200">
                <a:solidFill>
                  <a:srgbClr val="1597FC"/>
                </a:solidFill>
                <a:effectLst>
                  <a:outerShdw blurRad="25400" dist="23998" dir="2700000" rotWithShape="0">
                    <a:srgbClr val="000000">
                      <a:alpha val="31033"/>
                    </a:srgbClr>
                  </a:outerShdw>
                </a:effectLst>
              </a:defRPr>
            </a:pPr>
            <a:endParaRPr sz="1000">
              <a:solidFill>
                <a:srgbClr val="1597FC"/>
              </a:solidFill>
              <a:effectLst>
                <a:outerShdw blurRad="25400" dist="23998" dir="2700000" rotWithShape="0">
                  <a:srgbClr val="000000">
                    <a:alpha val="31033"/>
                  </a:srgbClr>
                </a:outerShdw>
              </a:effectLst>
              <a:latin typeface="等线" panose="02010600030101010101" charset="-122"/>
              <a:ea typeface="+mn-ea"/>
            </a:endParaRPr>
          </a:p>
        </p:txBody>
      </p:sp>
      <p:sp>
        <p:nvSpPr>
          <p:cNvPr id="124" name="Shape 302"/>
          <p:cNvSpPr>
            <a:spLocks noChangeArrowheads="1"/>
          </p:cNvSpPr>
          <p:nvPr/>
        </p:nvSpPr>
        <p:spPr bwMode="auto">
          <a:xfrm>
            <a:off x="2521664" y="5712127"/>
            <a:ext cx="605211" cy="23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50" b="1" dirty="0">
                <a:solidFill>
                  <a:srgbClr val="1597F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动环</a:t>
            </a:r>
            <a:endParaRPr lang="zh-CN" altLang="en-US" sz="1050" b="1" dirty="0">
              <a:solidFill>
                <a:srgbClr val="1597F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25" name="Shape 294"/>
          <p:cNvSpPr/>
          <p:nvPr/>
        </p:nvSpPr>
        <p:spPr bwMode="auto">
          <a:xfrm>
            <a:off x="3215804" y="5718331"/>
            <a:ext cx="846541" cy="254462"/>
          </a:xfrm>
          <a:prstGeom prst="roundRect">
            <a:avLst>
              <a:gd name="adj" fmla="val 17867"/>
            </a:avLst>
          </a:prstGeom>
          <a:solidFill>
            <a:srgbClr val="003370"/>
          </a:solidFill>
          <a:ln w="12700">
            <a:miter lim="400000"/>
          </a:ln>
        </p:spPr>
        <p:txBody>
          <a:bodyPr lIns="35718" tIns="35718" rIns="35718" bIns="35718" anchor="ctr"/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  <a:defRPr sz="3200">
                <a:solidFill>
                  <a:srgbClr val="1597FC"/>
                </a:solidFill>
                <a:effectLst>
                  <a:outerShdw blurRad="25400" dist="23998" dir="2700000" rotWithShape="0">
                    <a:srgbClr val="000000">
                      <a:alpha val="31033"/>
                    </a:srgbClr>
                  </a:outerShdw>
                </a:effectLst>
              </a:defRPr>
            </a:pPr>
            <a:endParaRPr sz="1000">
              <a:solidFill>
                <a:srgbClr val="1597FC"/>
              </a:solidFill>
              <a:effectLst>
                <a:outerShdw blurRad="25400" dist="23998" dir="2700000" rotWithShape="0">
                  <a:srgbClr val="000000">
                    <a:alpha val="31033"/>
                  </a:srgbClr>
                </a:outerShdw>
              </a:effectLst>
              <a:latin typeface="等线" panose="02010600030101010101" charset="-122"/>
              <a:ea typeface="+mn-ea"/>
            </a:endParaRPr>
          </a:p>
        </p:txBody>
      </p:sp>
      <p:sp>
        <p:nvSpPr>
          <p:cNvPr id="126" name="Shape 302"/>
          <p:cNvSpPr>
            <a:spLocks noChangeArrowheads="1"/>
          </p:cNvSpPr>
          <p:nvPr/>
        </p:nvSpPr>
        <p:spPr bwMode="auto">
          <a:xfrm>
            <a:off x="3337865" y="5725602"/>
            <a:ext cx="605211" cy="23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50" b="1" dirty="0" smtClean="0">
                <a:solidFill>
                  <a:srgbClr val="1597F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能耗计算</a:t>
            </a:r>
            <a:endParaRPr lang="zh-CN" altLang="en-US" sz="1050" b="1" dirty="0">
              <a:solidFill>
                <a:srgbClr val="1597F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27" name="Shape 294"/>
          <p:cNvSpPr/>
          <p:nvPr/>
        </p:nvSpPr>
        <p:spPr bwMode="auto">
          <a:xfrm>
            <a:off x="4176929" y="5717463"/>
            <a:ext cx="846541" cy="254462"/>
          </a:xfrm>
          <a:prstGeom prst="roundRect">
            <a:avLst>
              <a:gd name="adj" fmla="val 17867"/>
            </a:avLst>
          </a:prstGeom>
          <a:solidFill>
            <a:srgbClr val="003370"/>
          </a:solidFill>
          <a:ln w="12700">
            <a:miter lim="400000"/>
          </a:ln>
        </p:spPr>
        <p:txBody>
          <a:bodyPr lIns="35718" tIns="35718" rIns="35718" bIns="35718" anchor="ctr"/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  <a:defRPr sz="3200">
                <a:solidFill>
                  <a:srgbClr val="1597FC"/>
                </a:solidFill>
                <a:effectLst>
                  <a:outerShdw blurRad="25400" dist="23998" dir="2700000" rotWithShape="0">
                    <a:srgbClr val="000000">
                      <a:alpha val="31033"/>
                    </a:srgbClr>
                  </a:outerShdw>
                </a:effectLst>
              </a:defRPr>
            </a:pPr>
            <a:endParaRPr sz="1000">
              <a:solidFill>
                <a:srgbClr val="1597FC"/>
              </a:solidFill>
              <a:effectLst>
                <a:outerShdw blurRad="25400" dist="23998" dir="2700000" rotWithShape="0">
                  <a:srgbClr val="000000">
                    <a:alpha val="31033"/>
                  </a:srgbClr>
                </a:outerShdw>
              </a:effectLst>
              <a:latin typeface="等线" panose="02010600030101010101" charset="-122"/>
              <a:ea typeface="+mn-ea"/>
            </a:endParaRPr>
          </a:p>
        </p:txBody>
      </p:sp>
      <p:sp>
        <p:nvSpPr>
          <p:cNvPr id="128" name="Shape 302"/>
          <p:cNvSpPr>
            <a:spLocks noChangeArrowheads="1"/>
          </p:cNvSpPr>
          <p:nvPr/>
        </p:nvSpPr>
        <p:spPr bwMode="auto">
          <a:xfrm>
            <a:off x="4308929" y="5724735"/>
            <a:ext cx="605211" cy="23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50" b="1" dirty="0">
                <a:solidFill>
                  <a:srgbClr val="1597F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暖通空调</a:t>
            </a:r>
            <a:endParaRPr lang="zh-CN" altLang="en-US" sz="1050" b="1" dirty="0">
              <a:solidFill>
                <a:srgbClr val="1597F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29" name="Shape 294"/>
          <p:cNvSpPr/>
          <p:nvPr/>
        </p:nvSpPr>
        <p:spPr bwMode="auto">
          <a:xfrm>
            <a:off x="5133405" y="5715850"/>
            <a:ext cx="846541" cy="254462"/>
          </a:xfrm>
          <a:prstGeom prst="roundRect">
            <a:avLst>
              <a:gd name="adj" fmla="val 17867"/>
            </a:avLst>
          </a:prstGeom>
          <a:solidFill>
            <a:srgbClr val="003370"/>
          </a:solidFill>
          <a:ln w="12700">
            <a:miter lim="400000"/>
          </a:ln>
        </p:spPr>
        <p:txBody>
          <a:bodyPr lIns="35718" tIns="35718" rIns="35718" bIns="35718" anchor="ctr"/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  <a:defRPr sz="3200">
                <a:solidFill>
                  <a:srgbClr val="1597FC"/>
                </a:solidFill>
                <a:effectLst>
                  <a:outerShdw blurRad="25400" dist="23998" dir="2700000" rotWithShape="0">
                    <a:srgbClr val="000000">
                      <a:alpha val="31033"/>
                    </a:srgbClr>
                  </a:outerShdw>
                </a:effectLst>
              </a:defRPr>
            </a:pPr>
            <a:endParaRPr sz="1000">
              <a:solidFill>
                <a:srgbClr val="1597FC"/>
              </a:solidFill>
              <a:effectLst>
                <a:outerShdw blurRad="25400" dist="23998" dir="2700000" rotWithShape="0">
                  <a:srgbClr val="000000">
                    <a:alpha val="31033"/>
                  </a:srgbClr>
                </a:outerShdw>
              </a:effectLst>
              <a:latin typeface="等线" panose="02010600030101010101" charset="-122"/>
              <a:ea typeface="+mn-ea"/>
            </a:endParaRPr>
          </a:p>
        </p:txBody>
      </p:sp>
      <p:sp>
        <p:nvSpPr>
          <p:cNvPr id="130" name="Shape 302"/>
          <p:cNvSpPr>
            <a:spLocks noChangeArrowheads="1"/>
          </p:cNvSpPr>
          <p:nvPr/>
        </p:nvSpPr>
        <p:spPr bwMode="auto">
          <a:xfrm>
            <a:off x="5285283" y="5723122"/>
            <a:ext cx="605211" cy="23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50" b="1" dirty="0">
                <a:solidFill>
                  <a:srgbClr val="1597F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空调新风</a:t>
            </a:r>
            <a:endParaRPr lang="zh-CN" altLang="en-US" sz="1050" b="1" dirty="0">
              <a:solidFill>
                <a:srgbClr val="1597F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31" name="Shape 294"/>
          <p:cNvSpPr/>
          <p:nvPr/>
        </p:nvSpPr>
        <p:spPr bwMode="auto">
          <a:xfrm>
            <a:off x="6096246" y="5718331"/>
            <a:ext cx="846541" cy="254462"/>
          </a:xfrm>
          <a:prstGeom prst="roundRect">
            <a:avLst>
              <a:gd name="adj" fmla="val 17867"/>
            </a:avLst>
          </a:prstGeom>
          <a:solidFill>
            <a:srgbClr val="003370"/>
          </a:solidFill>
          <a:ln w="12700">
            <a:miter lim="400000"/>
          </a:ln>
        </p:spPr>
        <p:txBody>
          <a:bodyPr lIns="35718" tIns="35718" rIns="35718" bIns="35718" anchor="ctr"/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  <a:defRPr sz="3200">
                <a:solidFill>
                  <a:srgbClr val="1597FC"/>
                </a:solidFill>
                <a:effectLst>
                  <a:outerShdw blurRad="25400" dist="23998" dir="2700000" rotWithShape="0">
                    <a:srgbClr val="000000">
                      <a:alpha val="31033"/>
                    </a:srgbClr>
                  </a:outerShdw>
                </a:effectLst>
              </a:defRPr>
            </a:pPr>
            <a:endParaRPr sz="1000">
              <a:solidFill>
                <a:srgbClr val="1597FC"/>
              </a:solidFill>
              <a:effectLst>
                <a:outerShdw blurRad="25400" dist="23998" dir="2700000" rotWithShape="0">
                  <a:srgbClr val="000000">
                    <a:alpha val="31033"/>
                  </a:srgbClr>
                </a:outerShdw>
              </a:effectLst>
              <a:latin typeface="等线" panose="02010600030101010101" charset="-122"/>
              <a:ea typeface="+mn-ea"/>
            </a:endParaRPr>
          </a:p>
        </p:txBody>
      </p:sp>
      <p:sp>
        <p:nvSpPr>
          <p:cNvPr id="132" name="Shape 302"/>
          <p:cNvSpPr>
            <a:spLocks noChangeArrowheads="1"/>
          </p:cNvSpPr>
          <p:nvPr/>
        </p:nvSpPr>
        <p:spPr bwMode="auto">
          <a:xfrm>
            <a:off x="6337575" y="5725602"/>
            <a:ext cx="605211" cy="23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50" b="1" dirty="0">
                <a:solidFill>
                  <a:srgbClr val="1597F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电梯</a:t>
            </a:r>
            <a:endParaRPr lang="zh-CN" altLang="en-US" sz="1050" b="1" dirty="0">
              <a:solidFill>
                <a:srgbClr val="1597F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33" name="Shape 294"/>
          <p:cNvSpPr/>
          <p:nvPr/>
        </p:nvSpPr>
        <p:spPr bwMode="auto">
          <a:xfrm>
            <a:off x="7052144" y="5707391"/>
            <a:ext cx="846541" cy="254462"/>
          </a:xfrm>
          <a:prstGeom prst="roundRect">
            <a:avLst>
              <a:gd name="adj" fmla="val 17867"/>
            </a:avLst>
          </a:prstGeom>
          <a:solidFill>
            <a:srgbClr val="003370"/>
          </a:solidFill>
          <a:ln w="12700">
            <a:miter lim="400000"/>
          </a:ln>
        </p:spPr>
        <p:txBody>
          <a:bodyPr lIns="35718" tIns="35718" rIns="35718" bIns="35718" anchor="ctr"/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  <a:defRPr sz="3200">
                <a:solidFill>
                  <a:srgbClr val="1597FC"/>
                </a:solidFill>
                <a:effectLst>
                  <a:outerShdw blurRad="25400" dist="23998" dir="2700000" rotWithShape="0">
                    <a:srgbClr val="000000">
                      <a:alpha val="31033"/>
                    </a:srgbClr>
                  </a:outerShdw>
                </a:effectLst>
              </a:defRPr>
            </a:pPr>
            <a:endParaRPr sz="1000">
              <a:solidFill>
                <a:srgbClr val="1597FC"/>
              </a:solidFill>
              <a:effectLst>
                <a:outerShdw blurRad="25400" dist="23998" dir="2700000" rotWithShape="0">
                  <a:srgbClr val="000000">
                    <a:alpha val="31033"/>
                  </a:srgbClr>
                </a:outerShdw>
              </a:effectLst>
              <a:latin typeface="等线" panose="02010600030101010101" charset="-122"/>
              <a:ea typeface="+mn-ea"/>
            </a:endParaRPr>
          </a:p>
        </p:txBody>
      </p:sp>
      <p:sp>
        <p:nvSpPr>
          <p:cNvPr id="134" name="Shape 302"/>
          <p:cNvSpPr>
            <a:spLocks noChangeArrowheads="1"/>
          </p:cNvSpPr>
          <p:nvPr/>
        </p:nvSpPr>
        <p:spPr bwMode="auto">
          <a:xfrm>
            <a:off x="7087188" y="5721632"/>
            <a:ext cx="801557" cy="23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50" b="1" dirty="0" smtClean="0">
                <a:solidFill>
                  <a:srgbClr val="1597F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电瓶车充电</a:t>
            </a:r>
            <a:endParaRPr lang="zh-CN" altLang="en-US" sz="1050" b="1" dirty="0">
              <a:solidFill>
                <a:srgbClr val="1597F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35" name="Shape 294"/>
          <p:cNvSpPr/>
          <p:nvPr/>
        </p:nvSpPr>
        <p:spPr bwMode="auto">
          <a:xfrm>
            <a:off x="2262454" y="6054928"/>
            <a:ext cx="846541" cy="254462"/>
          </a:xfrm>
          <a:prstGeom prst="roundRect">
            <a:avLst>
              <a:gd name="adj" fmla="val 17867"/>
            </a:avLst>
          </a:prstGeom>
          <a:solidFill>
            <a:srgbClr val="003370"/>
          </a:solidFill>
          <a:ln w="12700">
            <a:miter lim="400000"/>
          </a:ln>
        </p:spPr>
        <p:txBody>
          <a:bodyPr lIns="35718" tIns="35718" rIns="35718" bIns="35718" anchor="ctr"/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  <a:defRPr sz="3200">
                <a:solidFill>
                  <a:srgbClr val="1597FC"/>
                </a:solidFill>
                <a:effectLst>
                  <a:outerShdw blurRad="25400" dist="23998" dir="2700000" rotWithShape="0">
                    <a:srgbClr val="000000">
                      <a:alpha val="31033"/>
                    </a:srgbClr>
                  </a:outerShdw>
                </a:effectLst>
              </a:defRPr>
            </a:pPr>
            <a:endParaRPr sz="1000">
              <a:solidFill>
                <a:srgbClr val="1597FC"/>
              </a:solidFill>
              <a:effectLst>
                <a:outerShdw blurRad="25400" dist="23998" dir="2700000" rotWithShape="0">
                  <a:srgbClr val="000000">
                    <a:alpha val="31033"/>
                  </a:srgbClr>
                </a:outerShdw>
              </a:effectLst>
              <a:latin typeface="等线" panose="02010600030101010101" charset="-122"/>
              <a:ea typeface="+mn-ea"/>
            </a:endParaRPr>
          </a:p>
        </p:txBody>
      </p:sp>
      <p:sp>
        <p:nvSpPr>
          <p:cNvPr id="136" name="Shape 302"/>
          <p:cNvSpPr>
            <a:spLocks noChangeArrowheads="1"/>
          </p:cNvSpPr>
          <p:nvPr/>
        </p:nvSpPr>
        <p:spPr bwMode="auto">
          <a:xfrm>
            <a:off x="2394454" y="6062200"/>
            <a:ext cx="605211" cy="23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50" b="1" dirty="0">
                <a:solidFill>
                  <a:srgbClr val="1597F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广播系统</a:t>
            </a:r>
            <a:endParaRPr lang="zh-CN" altLang="en-US" sz="1050" b="1" dirty="0">
              <a:solidFill>
                <a:srgbClr val="1597F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37" name="Shape 294"/>
          <p:cNvSpPr/>
          <p:nvPr/>
        </p:nvSpPr>
        <p:spPr bwMode="auto">
          <a:xfrm>
            <a:off x="3225743" y="6066157"/>
            <a:ext cx="846541" cy="254462"/>
          </a:xfrm>
          <a:prstGeom prst="roundRect">
            <a:avLst>
              <a:gd name="adj" fmla="val 17867"/>
            </a:avLst>
          </a:prstGeom>
          <a:solidFill>
            <a:srgbClr val="003370"/>
          </a:solidFill>
          <a:ln w="12700">
            <a:miter lim="400000"/>
          </a:ln>
        </p:spPr>
        <p:txBody>
          <a:bodyPr lIns="35718" tIns="35718" rIns="35718" bIns="35718" anchor="ctr"/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  <a:defRPr sz="3200">
                <a:solidFill>
                  <a:srgbClr val="1597FC"/>
                </a:solidFill>
                <a:effectLst>
                  <a:outerShdw blurRad="25400" dist="23998" dir="2700000" rotWithShape="0">
                    <a:srgbClr val="000000">
                      <a:alpha val="31033"/>
                    </a:srgbClr>
                  </a:outerShdw>
                </a:effectLst>
              </a:defRPr>
            </a:pPr>
            <a:endParaRPr sz="1000">
              <a:solidFill>
                <a:srgbClr val="1597FC"/>
              </a:solidFill>
              <a:effectLst>
                <a:outerShdw blurRad="25400" dist="23998" dir="2700000" rotWithShape="0">
                  <a:srgbClr val="000000">
                    <a:alpha val="31033"/>
                  </a:srgbClr>
                </a:outerShdw>
              </a:effectLst>
              <a:latin typeface="等线" panose="02010600030101010101" charset="-122"/>
              <a:ea typeface="+mn-ea"/>
            </a:endParaRPr>
          </a:p>
        </p:txBody>
      </p:sp>
      <p:sp>
        <p:nvSpPr>
          <p:cNvPr id="138" name="Shape 302"/>
          <p:cNvSpPr>
            <a:spLocks noChangeArrowheads="1"/>
          </p:cNvSpPr>
          <p:nvPr/>
        </p:nvSpPr>
        <p:spPr bwMode="auto">
          <a:xfrm>
            <a:off x="3347804" y="6063489"/>
            <a:ext cx="605211" cy="23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50" b="1" dirty="0">
                <a:solidFill>
                  <a:srgbClr val="1597F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信息发布</a:t>
            </a:r>
            <a:endParaRPr lang="zh-CN" altLang="en-US" sz="1050" b="1" dirty="0">
              <a:solidFill>
                <a:srgbClr val="1597F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39" name="Shape 294"/>
          <p:cNvSpPr/>
          <p:nvPr/>
        </p:nvSpPr>
        <p:spPr bwMode="auto">
          <a:xfrm>
            <a:off x="4192412" y="6054928"/>
            <a:ext cx="846541" cy="254462"/>
          </a:xfrm>
          <a:prstGeom prst="roundRect">
            <a:avLst>
              <a:gd name="adj" fmla="val 17867"/>
            </a:avLst>
          </a:prstGeom>
          <a:solidFill>
            <a:srgbClr val="003370"/>
          </a:solidFill>
          <a:ln w="12700">
            <a:miter lim="400000"/>
          </a:ln>
        </p:spPr>
        <p:txBody>
          <a:bodyPr lIns="35718" tIns="35718" rIns="35718" bIns="35718" anchor="ctr"/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  <a:defRPr sz="3200">
                <a:solidFill>
                  <a:srgbClr val="1597FC"/>
                </a:solidFill>
                <a:effectLst>
                  <a:outerShdw blurRad="25400" dist="23998" dir="2700000" rotWithShape="0">
                    <a:srgbClr val="000000">
                      <a:alpha val="31033"/>
                    </a:srgbClr>
                  </a:outerShdw>
                </a:effectLst>
              </a:defRPr>
            </a:pPr>
            <a:endParaRPr sz="1000">
              <a:solidFill>
                <a:srgbClr val="1597FC"/>
              </a:solidFill>
              <a:effectLst>
                <a:outerShdw blurRad="25400" dist="23998" dir="2700000" rotWithShape="0">
                  <a:srgbClr val="000000">
                    <a:alpha val="31033"/>
                  </a:srgbClr>
                </a:outerShdw>
              </a:effectLst>
              <a:latin typeface="等线" panose="02010600030101010101" charset="-122"/>
              <a:ea typeface="+mn-ea"/>
            </a:endParaRPr>
          </a:p>
        </p:txBody>
      </p:sp>
      <p:sp>
        <p:nvSpPr>
          <p:cNvPr id="140" name="Shape 302"/>
          <p:cNvSpPr>
            <a:spLocks noChangeArrowheads="1"/>
          </p:cNvSpPr>
          <p:nvPr/>
        </p:nvSpPr>
        <p:spPr bwMode="auto">
          <a:xfrm>
            <a:off x="4324412" y="6062200"/>
            <a:ext cx="605211" cy="23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50" b="1" dirty="0">
                <a:solidFill>
                  <a:srgbClr val="1597F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智能照明</a:t>
            </a:r>
            <a:endParaRPr lang="zh-CN" altLang="en-US" sz="1050" b="1" dirty="0">
              <a:solidFill>
                <a:srgbClr val="1597F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41" name="Shape 294"/>
          <p:cNvSpPr/>
          <p:nvPr/>
        </p:nvSpPr>
        <p:spPr bwMode="auto">
          <a:xfrm>
            <a:off x="5148870" y="6065932"/>
            <a:ext cx="846541" cy="254462"/>
          </a:xfrm>
          <a:prstGeom prst="roundRect">
            <a:avLst>
              <a:gd name="adj" fmla="val 17867"/>
            </a:avLst>
          </a:prstGeom>
          <a:solidFill>
            <a:srgbClr val="003370"/>
          </a:solidFill>
          <a:ln w="12700">
            <a:miter lim="400000"/>
          </a:ln>
        </p:spPr>
        <p:txBody>
          <a:bodyPr lIns="35718" tIns="35718" rIns="35718" bIns="35718" anchor="ctr"/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  <a:defRPr sz="3200">
                <a:solidFill>
                  <a:srgbClr val="1597FC"/>
                </a:solidFill>
                <a:effectLst>
                  <a:outerShdw blurRad="25400" dist="23998" dir="2700000" rotWithShape="0">
                    <a:srgbClr val="000000">
                      <a:alpha val="31033"/>
                    </a:srgbClr>
                  </a:outerShdw>
                </a:effectLst>
              </a:defRPr>
            </a:pPr>
            <a:endParaRPr sz="1000">
              <a:solidFill>
                <a:srgbClr val="1597FC"/>
              </a:solidFill>
              <a:effectLst>
                <a:outerShdw blurRad="25400" dist="23998" dir="2700000" rotWithShape="0">
                  <a:srgbClr val="000000">
                    <a:alpha val="31033"/>
                  </a:srgbClr>
                </a:outerShdw>
              </a:effectLst>
              <a:latin typeface="等线" panose="02010600030101010101" charset="-122"/>
              <a:ea typeface="+mn-ea"/>
            </a:endParaRPr>
          </a:p>
        </p:txBody>
      </p:sp>
      <p:sp>
        <p:nvSpPr>
          <p:cNvPr id="142" name="Shape 302"/>
          <p:cNvSpPr>
            <a:spLocks noChangeArrowheads="1"/>
          </p:cNvSpPr>
          <p:nvPr/>
        </p:nvSpPr>
        <p:spPr bwMode="auto">
          <a:xfrm>
            <a:off x="5340504" y="6073203"/>
            <a:ext cx="605211" cy="23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50" b="1" dirty="0" smtClean="0">
                <a:solidFill>
                  <a:srgbClr val="1597F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冷热源</a:t>
            </a:r>
            <a:endParaRPr lang="zh-CN" altLang="en-US" sz="1050" b="1" dirty="0">
              <a:solidFill>
                <a:srgbClr val="1597F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43" name="Shape 294"/>
          <p:cNvSpPr/>
          <p:nvPr/>
        </p:nvSpPr>
        <p:spPr bwMode="auto">
          <a:xfrm>
            <a:off x="6102584" y="6065483"/>
            <a:ext cx="846541" cy="254462"/>
          </a:xfrm>
          <a:prstGeom prst="roundRect">
            <a:avLst>
              <a:gd name="adj" fmla="val 17867"/>
            </a:avLst>
          </a:prstGeom>
          <a:solidFill>
            <a:srgbClr val="003370"/>
          </a:solidFill>
          <a:ln w="12700">
            <a:miter lim="400000"/>
          </a:ln>
        </p:spPr>
        <p:txBody>
          <a:bodyPr lIns="35718" tIns="35718" rIns="35718" bIns="35718" anchor="ctr"/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  <a:defRPr sz="3200">
                <a:solidFill>
                  <a:srgbClr val="1597FC"/>
                </a:solidFill>
                <a:effectLst>
                  <a:outerShdw blurRad="25400" dist="23998" dir="2700000" rotWithShape="0">
                    <a:srgbClr val="000000">
                      <a:alpha val="31033"/>
                    </a:srgbClr>
                  </a:outerShdw>
                </a:effectLst>
              </a:defRPr>
            </a:pPr>
            <a:endParaRPr sz="1000">
              <a:solidFill>
                <a:srgbClr val="1597FC"/>
              </a:solidFill>
              <a:effectLst>
                <a:outerShdw blurRad="25400" dist="23998" dir="2700000" rotWithShape="0">
                  <a:srgbClr val="000000">
                    <a:alpha val="31033"/>
                  </a:srgbClr>
                </a:outerShdw>
              </a:effectLst>
              <a:latin typeface="等线" panose="02010600030101010101" charset="-122"/>
              <a:ea typeface="+mn-ea"/>
            </a:endParaRPr>
          </a:p>
        </p:txBody>
      </p:sp>
      <p:sp>
        <p:nvSpPr>
          <p:cNvPr id="144" name="Shape 302"/>
          <p:cNvSpPr>
            <a:spLocks noChangeArrowheads="1"/>
          </p:cNvSpPr>
          <p:nvPr/>
        </p:nvSpPr>
        <p:spPr bwMode="auto">
          <a:xfrm>
            <a:off x="6304157" y="6072754"/>
            <a:ext cx="605211" cy="23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50" b="1" dirty="0">
                <a:solidFill>
                  <a:srgbClr val="1597F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空压机</a:t>
            </a:r>
            <a:endParaRPr lang="zh-CN" altLang="en-US" sz="1050" b="1" dirty="0">
              <a:solidFill>
                <a:srgbClr val="1597F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45" name="Shape 294"/>
          <p:cNvSpPr/>
          <p:nvPr/>
        </p:nvSpPr>
        <p:spPr bwMode="auto">
          <a:xfrm>
            <a:off x="7057588" y="6057212"/>
            <a:ext cx="846541" cy="254462"/>
          </a:xfrm>
          <a:prstGeom prst="roundRect">
            <a:avLst>
              <a:gd name="adj" fmla="val 17867"/>
            </a:avLst>
          </a:prstGeom>
          <a:solidFill>
            <a:srgbClr val="003370"/>
          </a:solidFill>
          <a:ln w="12700">
            <a:miter lim="400000"/>
          </a:ln>
        </p:spPr>
        <p:txBody>
          <a:bodyPr lIns="35718" tIns="35718" rIns="35718" bIns="35718" anchor="ctr"/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  <a:defRPr sz="3200">
                <a:solidFill>
                  <a:srgbClr val="1597FC"/>
                </a:solidFill>
                <a:effectLst>
                  <a:outerShdw blurRad="25400" dist="23998" dir="2700000" rotWithShape="0">
                    <a:srgbClr val="000000">
                      <a:alpha val="31033"/>
                    </a:srgbClr>
                  </a:outerShdw>
                </a:effectLst>
              </a:defRPr>
            </a:pPr>
            <a:endParaRPr sz="1000">
              <a:solidFill>
                <a:srgbClr val="1597FC"/>
              </a:solidFill>
              <a:effectLst>
                <a:outerShdw blurRad="25400" dist="23998" dir="2700000" rotWithShape="0">
                  <a:srgbClr val="000000">
                    <a:alpha val="31033"/>
                  </a:srgbClr>
                </a:outerShdw>
              </a:effectLst>
              <a:latin typeface="等线" panose="02010600030101010101" charset="-122"/>
              <a:ea typeface="+mn-ea"/>
            </a:endParaRPr>
          </a:p>
        </p:txBody>
      </p:sp>
      <p:sp>
        <p:nvSpPr>
          <p:cNvPr id="146" name="Shape 302"/>
          <p:cNvSpPr>
            <a:spLocks noChangeArrowheads="1"/>
          </p:cNvSpPr>
          <p:nvPr/>
        </p:nvSpPr>
        <p:spPr bwMode="auto">
          <a:xfrm>
            <a:off x="7199527" y="6044605"/>
            <a:ext cx="605211" cy="23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/>
          <a:p>
            <a:pPr algn="ctr" defTabSz="412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050" b="1" dirty="0" smtClean="0">
                <a:solidFill>
                  <a:srgbClr val="1597F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……</a:t>
            </a:r>
            <a:endParaRPr lang="zh-CN" altLang="en-US" sz="1050" b="1" dirty="0">
              <a:solidFill>
                <a:srgbClr val="1597F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47" name="圆角矩形 146"/>
          <p:cNvSpPr/>
          <p:nvPr/>
        </p:nvSpPr>
        <p:spPr>
          <a:xfrm>
            <a:off x="559639" y="5072419"/>
            <a:ext cx="7633272" cy="1472398"/>
          </a:xfrm>
          <a:prstGeom prst="roundRect">
            <a:avLst>
              <a:gd name="adj" fmla="val 5067"/>
            </a:avLst>
          </a:prstGeom>
          <a:noFill/>
          <a:ln w="9525" cap="flat" cmpd="sng" algn="ctr">
            <a:solidFill>
              <a:sysClr val="window" lastClr="FFFFFF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148" name="TextBox 72"/>
          <p:cNvSpPr txBox="1"/>
          <p:nvPr/>
        </p:nvSpPr>
        <p:spPr>
          <a:xfrm>
            <a:off x="4434611" y="4241412"/>
            <a:ext cx="707091" cy="626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>
            <a:defPPr>
              <a:defRPr lang="zh-CN"/>
            </a:defPPr>
            <a:lvl1pPr algn="ctr" defTabSz="412750">
              <a:defRPr sz="1400" b="1">
                <a:solidFill>
                  <a:schemeClr val="bg1"/>
                </a:solidFill>
                <a:latin typeface="Agency FB" panose="020B0503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marL="0" marR="0" lvl="0" indent="0" algn="ctr" defTabSz="4127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微软雅黑" panose="020B0503020204020204" pitchFamily="34" charset="-122"/>
              </a:rPr>
              <a:t>蓝</a:t>
            </a:r>
            <a:r>
              <a:rPr kumimoji="0" lang="zh-CN" alt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微软雅黑" panose="020B0503020204020204" pitchFamily="34" charset="-122"/>
              </a:rPr>
              <a:t>牙</a:t>
            </a:r>
            <a:endParaRPr kumimoji="0" lang="en-US" altLang="zh-CN" sz="12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gency FB" panose="020B0503020202020204" pitchFamily="34" charset="0"/>
              <a:ea typeface="微软雅黑" panose="020B0503020204020204" pitchFamily="34" charset="-122"/>
            </a:endParaRPr>
          </a:p>
          <a:p>
            <a:pPr marL="0" marR="0" lvl="0" indent="0" algn="ctr" defTabSz="4127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微软雅黑" panose="020B0503020204020204" pitchFamily="34" charset="-122"/>
              </a:rPr>
              <a:t>ZigBee</a:t>
            </a:r>
            <a:endParaRPr kumimoji="0" lang="en-US" altLang="zh-CN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gency FB" panose="020B0503020202020204" pitchFamily="34" charset="0"/>
              <a:ea typeface="微软雅黑" panose="020B0503020204020204" pitchFamily="34" charset="-122"/>
            </a:endParaRPr>
          </a:p>
          <a:p>
            <a:pPr marL="0" marR="0" lvl="0" indent="0" algn="ctr" defTabSz="4127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微软雅黑" panose="020B0503020204020204" pitchFamily="34" charset="-122"/>
              </a:rPr>
              <a:t>EnOcean</a:t>
            </a:r>
            <a:endParaRPr kumimoji="0" lang="zh-CN" altLang="en-US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gency FB" panose="020B0503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49" name="TextBox 57"/>
          <p:cNvSpPr txBox="1"/>
          <p:nvPr/>
        </p:nvSpPr>
        <p:spPr>
          <a:xfrm>
            <a:off x="6168678" y="4646365"/>
            <a:ext cx="939620" cy="25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>
            <a:defPPr>
              <a:defRPr lang="zh-CN"/>
            </a:defPPr>
            <a:lvl1pPr algn="ctr" defTabSz="412750">
              <a:defRPr sz="1400" b="1">
                <a:solidFill>
                  <a:schemeClr val="bg1"/>
                </a:solidFill>
                <a:latin typeface="Agency FB" panose="020B0503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marL="0" marR="0" lvl="0" indent="0" algn="ctr" defTabSz="4127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微软雅黑" panose="020B0503020204020204" pitchFamily="34" charset="-122"/>
              </a:rPr>
              <a:t>ModBus</a:t>
            </a:r>
            <a:r>
              <a:rPr kumimoji="0" lang="en-US" altLang="zh-CN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微软雅黑" panose="020B0503020204020204" pitchFamily="34" charset="-122"/>
              </a:rPr>
              <a:t>/RS485</a:t>
            </a:r>
            <a:endParaRPr kumimoji="0" lang="zh-CN" altLang="en-US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gency FB" panose="020B0503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50" name="TextBox 86"/>
          <p:cNvSpPr txBox="1"/>
          <p:nvPr/>
        </p:nvSpPr>
        <p:spPr>
          <a:xfrm>
            <a:off x="865520" y="3886894"/>
            <a:ext cx="1239783" cy="25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>
            <a:defPPr>
              <a:defRPr lang="zh-CN"/>
            </a:defPPr>
            <a:lvl1pPr algn="ctr" defTabSz="412750">
              <a:defRPr sz="1400" b="1">
                <a:solidFill>
                  <a:schemeClr val="bg1"/>
                </a:solidFill>
                <a:latin typeface="Agency FB" panose="020B0503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marL="0" marR="0" lvl="0" indent="0" algn="ctr" defTabSz="4127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微软雅黑" panose="020B0503020204020204" pitchFamily="34" charset="-122"/>
              </a:rPr>
              <a:t>NB-</a:t>
            </a:r>
            <a:r>
              <a:rPr kumimoji="0" lang="en-US" altLang="zh-CN" sz="12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微软雅黑" panose="020B0503020204020204" pitchFamily="34" charset="-122"/>
              </a:rPr>
              <a:t>IoT</a:t>
            </a:r>
            <a:endParaRPr kumimoji="0" lang="zh-CN" altLang="en-US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gency FB" panose="020B0503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51" name="Shape 294"/>
          <p:cNvSpPr/>
          <p:nvPr/>
        </p:nvSpPr>
        <p:spPr bwMode="auto">
          <a:xfrm>
            <a:off x="2255367" y="3805654"/>
            <a:ext cx="1175644" cy="352589"/>
          </a:xfrm>
          <a:prstGeom prst="roundRect">
            <a:avLst>
              <a:gd name="adj" fmla="val 17867"/>
            </a:avLst>
          </a:prstGeom>
          <a:solidFill>
            <a:srgbClr val="003370"/>
          </a:solidFill>
          <a:ln w="12700">
            <a:miter lim="400000"/>
          </a:ln>
        </p:spPr>
        <p:txBody>
          <a:bodyPr lIns="35718" tIns="35718" rIns="35718" bIns="35718" anchor="ctr"/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  <a:defRPr sz="3200">
                <a:solidFill>
                  <a:srgbClr val="1597FC"/>
                </a:solidFill>
                <a:effectLst>
                  <a:outerShdw blurRad="25400" dist="23998" dir="2700000" rotWithShape="0">
                    <a:srgbClr val="000000">
                      <a:alpha val="31033"/>
                    </a:srgbClr>
                  </a:outerShdw>
                </a:effectLst>
              </a:defRPr>
            </a:pPr>
            <a:endParaRPr sz="1000">
              <a:solidFill>
                <a:srgbClr val="1597FC"/>
              </a:solidFill>
              <a:effectLst>
                <a:outerShdw blurRad="25400" dist="23998" dir="2700000" rotWithShape="0">
                  <a:srgbClr val="000000">
                    <a:alpha val="31033"/>
                  </a:srgbClr>
                </a:outerShdw>
              </a:effectLst>
              <a:latin typeface="等线" panose="02010600030101010101" charset="-122"/>
              <a:ea typeface="+mn-ea"/>
            </a:endParaRPr>
          </a:p>
        </p:txBody>
      </p:sp>
      <p:sp>
        <p:nvSpPr>
          <p:cNvPr id="152" name="Shape 302"/>
          <p:cNvSpPr>
            <a:spLocks noChangeArrowheads="1"/>
          </p:cNvSpPr>
          <p:nvPr/>
        </p:nvSpPr>
        <p:spPr bwMode="auto">
          <a:xfrm>
            <a:off x="2249900" y="3843704"/>
            <a:ext cx="1126943" cy="287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/>
          <a:p>
            <a:pPr algn="ctr" defTabSz="412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400" b="1" dirty="0">
                <a:solidFill>
                  <a:prstClr val="white"/>
                </a:solidFill>
                <a:latin typeface="Agency FB" panose="020B0503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校园</a:t>
            </a:r>
            <a:r>
              <a:rPr lang="zh-CN" altLang="en-US" sz="1400" b="1" dirty="0" smtClean="0">
                <a:solidFill>
                  <a:prstClr val="white"/>
                </a:solidFill>
                <a:latin typeface="Agency FB" panose="020B0503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无线</a:t>
            </a:r>
            <a:r>
              <a:rPr lang="en-US" altLang="zh-CN" sz="1400" b="1" dirty="0" smtClean="0">
                <a:solidFill>
                  <a:prstClr val="white"/>
                </a:solidFill>
                <a:latin typeface="Agency FB" panose="020B0503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AP</a:t>
            </a:r>
            <a:endParaRPr lang="zh-CN" altLang="en-US" sz="1400" b="1" dirty="0">
              <a:solidFill>
                <a:prstClr val="white"/>
              </a:solidFill>
              <a:latin typeface="Agency FB" panose="020B0503020202020204" pitchFamily="34" charset="0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53" name="Shape 294"/>
          <p:cNvSpPr/>
          <p:nvPr/>
        </p:nvSpPr>
        <p:spPr bwMode="auto">
          <a:xfrm>
            <a:off x="3869630" y="3797455"/>
            <a:ext cx="1175644" cy="352589"/>
          </a:xfrm>
          <a:prstGeom prst="roundRect">
            <a:avLst>
              <a:gd name="adj" fmla="val 17867"/>
            </a:avLst>
          </a:prstGeom>
          <a:solidFill>
            <a:srgbClr val="003370"/>
          </a:solidFill>
          <a:ln w="12700">
            <a:miter lim="400000"/>
          </a:ln>
        </p:spPr>
        <p:txBody>
          <a:bodyPr lIns="35718" tIns="35718" rIns="35718" bIns="35718" anchor="ctr"/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  <a:defRPr sz="3200">
                <a:solidFill>
                  <a:srgbClr val="1597FC"/>
                </a:solidFill>
                <a:effectLst>
                  <a:outerShdw blurRad="25400" dist="23998" dir="2700000" rotWithShape="0">
                    <a:srgbClr val="000000">
                      <a:alpha val="31033"/>
                    </a:srgbClr>
                  </a:outerShdw>
                </a:effectLst>
              </a:defRPr>
            </a:pPr>
            <a:endParaRPr sz="1000">
              <a:solidFill>
                <a:srgbClr val="1597FC"/>
              </a:solidFill>
              <a:effectLst>
                <a:outerShdw blurRad="25400" dist="23998" dir="2700000" rotWithShape="0">
                  <a:srgbClr val="000000">
                    <a:alpha val="31033"/>
                  </a:srgbClr>
                </a:outerShdw>
              </a:effectLst>
              <a:latin typeface="等线" panose="02010600030101010101" charset="-122"/>
              <a:ea typeface="+mn-ea"/>
            </a:endParaRPr>
          </a:p>
        </p:txBody>
      </p:sp>
      <p:sp>
        <p:nvSpPr>
          <p:cNvPr id="154" name="Shape 302"/>
          <p:cNvSpPr>
            <a:spLocks noChangeArrowheads="1"/>
          </p:cNvSpPr>
          <p:nvPr/>
        </p:nvSpPr>
        <p:spPr bwMode="auto">
          <a:xfrm>
            <a:off x="3893980" y="3825566"/>
            <a:ext cx="1126943" cy="287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/>
          <a:p>
            <a:pPr algn="ctr" defTabSz="412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400" b="1" dirty="0" smtClean="0">
                <a:solidFill>
                  <a:prstClr val="white"/>
                </a:solidFill>
                <a:latin typeface="Agency FB" panose="020B0503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IP</a:t>
            </a:r>
            <a:r>
              <a:rPr lang="zh-CN" altLang="en-US" sz="1400" b="1" dirty="0" smtClean="0">
                <a:solidFill>
                  <a:prstClr val="white"/>
                </a:solidFill>
                <a:latin typeface="Agency FB" panose="020B0503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网关</a:t>
            </a:r>
            <a:endParaRPr lang="zh-CN" altLang="en-US" sz="1400" b="1" dirty="0">
              <a:solidFill>
                <a:prstClr val="white"/>
              </a:solidFill>
              <a:latin typeface="Agency FB" panose="020B0503020202020204" pitchFamily="34" charset="0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55" name="Shape 294"/>
          <p:cNvSpPr/>
          <p:nvPr/>
        </p:nvSpPr>
        <p:spPr bwMode="auto">
          <a:xfrm>
            <a:off x="5535541" y="3578982"/>
            <a:ext cx="1175644" cy="352589"/>
          </a:xfrm>
          <a:prstGeom prst="roundRect">
            <a:avLst>
              <a:gd name="adj" fmla="val 17867"/>
            </a:avLst>
          </a:prstGeom>
          <a:solidFill>
            <a:srgbClr val="003370"/>
          </a:solidFill>
          <a:ln w="12700">
            <a:miter lim="400000"/>
          </a:ln>
        </p:spPr>
        <p:txBody>
          <a:bodyPr lIns="35718" tIns="35718" rIns="35718" bIns="35718" anchor="ctr"/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  <a:defRPr sz="3200">
                <a:solidFill>
                  <a:srgbClr val="1597FC"/>
                </a:solidFill>
                <a:effectLst>
                  <a:outerShdw blurRad="25400" dist="23998" dir="2700000" rotWithShape="0">
                    <a:srgbClr val="000000">
                      <a:alpha val="31033"/>
                    </a:srgbClr>
                  </a:outerShdw>
                </a:effectLst>
              </a:defRPr>
            </a:pPr>
            <a:endParaRPr sz="1000">
              <a:solidFill>
                <a:srgbClr val="1597FC"/>
              </a:solidFill>
              <a:effectLst>
                <a:outerShdw blurRad="25400" dist="23998" dir="2700000" rotWithShape="0">
                  <a:srgbClr val="000000">
                    <a:alpha val="31033"/>
                  </a:srgbClr>
                </a:outerShdw>
              </a:effectLst>
              <a:latin typeface="等线" panose="02010600030101010101" charset="-122"/>
              <a:ea typeface="+mn-ea"/>
            </a:endParaRPr>
          </a:p>
        </p:txBody>
      </p:sp>
      <p:sp>
        <p:nvSpPr>
          <p:cNvPr id="156" name="Shape 302"/>
          <p:cNvSpPr>
            <a:spLocks noChangeArrowheads="1"/>
          </p:cNvSpPr>
          <p:nvPr/>
        </p:nvSpPr>
        <p:spPr bwMode="auto">
          <a:xfrm>
            <a:off x="5559891" y="3607093"/>
            <a:ext cx="1126943" cy="287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/>
          <a:p>
            <a:pPr algn="ctr" defTabSz="412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400" b="1" dirty="0" smtClean="0">
                <a:solidFill>
                  <a:prstClr val="white"/>
                </a:solidFill>
                <a:latin typeface="Agency FB" panose="020B0503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Lora</a:t>
            </a:r>
            <a:r>
              <a:rPr lang="zh-CN" altLang="en-US" sz="1400" b="1" dirty="0" smtClean="0">
                <a:solidFill>
                  <a:prstClr val="white"/>
                </a:solidFill>
                <a:latin typeface="Agency FB" panose="020B0503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网关</a:t>
            </a:r>
            <a:endParaRPr lang="zh-CN" altLang="en-US" sz="1400" b="1" dirty="0">
              <a:solidFill>
                <a:prstClr val="white"/>
              </a:solidFill>
              <a:latin typeface="Agency FB" panose="020B0503020202020204" pitchFamily="34" charset="0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57" name="Shape 294"/>
          <p:cNvSpPr/>
          <p:nvPr/>
        </p:nvSpPr>
        <p:spPr bwMode="auto">
          <a:xfrm>
            <a:off x="5535541" y="4248731"/>
            <a:ext cx="1175644" cy="352589"/>
          </a:xfrm>
          <a:prstGeom prst="roundRect">
            <a:avLst>
              <a:gd name="adj" fmla="val 17867"/>
            </a:avLst>
          </a:prstGeom>
          <a:solidFill>
            <a:srgbClr val="003370"/>
          </a:solidFill>
          <a:ln w="12700">
            <a:miter lim="400000"/>
          </a:ln>
        </p:spPr>
        <p:txBody>
          <a:bodyPr lIns="35718" tIns="35718" rIns="35718" bIns="35718" anchor="ctr"/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  <a:defRPr sz="3200">
                <a:solidFill>
                  <a:srgbClr val="1597FC"/>
                </a:solidFill>
                <a:effectLst>
                  <a:outerShdw blurRad="25400" dist="23998" dir="2700000" rotWithShape="0">
                    <a:srgbClr val="000000">
                      <a:alpha val="31033"/>
                    </a:srgbClr>
                  </a:outerShdw>
                </a:effectLst>
              </a:defRPr>
            </a:pPr>
            <a:endParaRPr sz="1000">
              <a:solidFill>
                <a:srgbClr val="1597FC"/>
              </a:solidFill>
              <a:effectLst>
                <a:outerShdw blurRad="25400" dist="23998" dir="2700000" rotWithShape="0">
                  <a:srgbClr val="000000">
                    <a:alpha val="31033"/>
                  </a:srgbClr>
                </a:outerShdw>
              </a:effectLst>
              <a:latin typeface="等线" panose="02010600030101010101" charset="-122"/>
              <a:ea typeface="+mn-ea"/>
            </a:endParaRPr>
          </a:p>
        </p:txBody>
      </p:sp>
      <p:sp>
        <p:nvSpPr>
          <p:cNvPr id="158" name="Shape 302"/>
          <p:cNvSpPr>
            <a:spLocks noChangeArrowheads="1"/>
          </p:cNvSpPr>
          <p:nvPr/>
        </p:nvSpPr>
        <p:spPr bwMode="auto">
          <a:xfrm>
            <a:off x="5559891" y="4276842"/>
            <a:ext cx="1126943" cy="287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/>
          <a:p>
            <a:pPr algn="ctr" defTabSz="412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400" b="1" dirty="0" smtClean="0">
                <a:solidFill>
                  <a:prstClr val="white"/>
                </a:solidFill>
                <a:latin typeface="Agency FB" panose="020B0503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Lora</a:t>
            </a:r>
            <a:r>
              <a:rPr lang="zh-CN" altLang="en-US" sz="1400" b="1" dirty="0" smtClean="0">
                <a:solidFill>
                  <a:prstClr val="white"/>
                </a:solidFill>
                <a:latin typeface="Agency FB" panose="020B0503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节点</a:t>
            </a:r>
            <a:endParaRPr lang="zh-CN" altLang="en-US" sz="1400" b="1" dirty="0">
              <a:solidFill>
                <a:prstClr val="white"/>
              </a:solidFill>
              <a:latin typeface="Agency FB" panose="020B0503020202020204" pitchFamily="34" charset="0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59" name="TextBox 85"/>
          <p:cNvSpPr txBox="1"/>
          <p:nvPr/>
        </p:nvSpPr>
        <p:spPr>
          <a:xfrm>
            <a:off x="683002" y="5361911"/>
            <a:ext cx="497583" cy="933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>
            <a:defPPr>
              <a:defRPr lang="zh-CN"/>
            </a:defPPr>
            <a:lvl1pPr algn="ctr" defTabSz="412750">
              <a:defRPr sz="1400" b="1">
                <a:solidFill>
                  <a:schemeClr val="bg1"/>
                </a:solidFill>
                <a:latin typeface="Agency FB" panose="020B0503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marL="0" marR="0" lvl="0" indent="0" algn="ctr" defTabSz="4127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微软雅黑" panose="020B0503020204020204" pitchFamily="34" charset="-122"/>
              </a:rPr>
              <a:t>物</a:t>
            </a:r>
            <a:endParaRPr kumimoji="0" lang="en-US" altLang="zh-CN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gency FB" panose="020B0503020202020204" pitchFamily="34" charset="0"/>
              <a:ea typeface="微软雅黑" panose="020B0503020204020204" pitchFamily="34" charset="-122"/>
            </a:endParaRPr>
          </a:p>
          <a:p>
            <a:pPr marL="0" marR="0" lvl="0" indent="0" algn="ctr" defTabSz="4127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微软雅黑" panose="020B0503020204020204" pitchFamily="34" charset="-122"/>
              </a:rPr>
              <a:t>联</a:t>
            </a:r>
            <a:endParaRPr kumimoji="0" lang="en-US" altLang="zh-CN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gency FB" panose="020B0503020202020204" pitchFamily="34" charset="0"/>
              <a:ea typeface="微软雅黑" panose="020B0503020204020204" pitchFamily="34" charset="-122"/>
            </a:endParaRPr>
          </a:p>
          <a:p>
            <a:pPr marL="0" marR="0" lvl="0" indent="0" algn="ctr" defTabSz="4127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微软雅黑" panose="020B0503020204020204" pitchFamily="34" charset="-122"/>
              </a:rPr>
              <a:t>感</a:t>
            </a:r>
            <a:endParaRPr kumimoji="0" lang="en-US" altLang="zh-CN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gency FB" panose="020B0503020202020204" pitchFamily="34" charset="0"/>
              <a:ea typeface="微软雅黑" panose="020B0503020204020204" pitchFamily="34" charset="-122"/>
            </a:endParaRPr>
          </a:p>
          <a:p>
            <a:pPr marL="0" marR="0" lvl="0" indent="0" algn="ctr" defTabSz="4127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微软雅黑" panose="020B0503020204020204" pitchFamily="34" charset="-122"/>
              </a:rPr>
              <a:t>知</a:t>
            </a:r>
            <a:endParaRPr kumimoji="0" lang="en-US" altLang="zh-CN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gency FB" panose="020B0503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160" name="图片 159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564" y="4203601"/>
            <a:ext cx="355490" cy="355490"/>
          </a:xfrm>
          <a:prstGeom prst="rect">
            <a:avLst/>
          </a:prstGeom>
        </p:spPr>
      </p:pic>
      <p:cxnSp>
        <p:nvCxnSpPr>
          <p:cNvPr id="161" name="直接箭头连接符 160"/>
          <p:cNvCxnSpPr>
            <a:stCxn id="153" idx="2"/>
          </p:cNvCxnSpPr>
          <p:nvPr/>
        </p:nvCxnSpPr>
        <p:spPr>
          <a:xfrm>
            <a:off x="4457452" y="4150044"/>
            <a:ext cx="0" cy="952616"/>
          </a:xfrm>
          <a:prstGeom prst="straightConnector1">
            <a:avLst/>
          </a:prstGeom>
          <a:noFill/>
          <a:ln w="9525" cap="flat" cmpd="sng" algn="ctr">
            <a:solidFill>
              <a:srgbClr val="5B9BD5">
                <a:lumMod val="75000"/>
              </a:srgbClr>
            </a:solidFill>
            <a:prstDash val="sysDash"/>
            <a:miter lim="800000"/>
            <a:headEnd type="triangle" w="med" len="med"/>
            <a:tailEnd type="triangle" w="med" len="med"/>
          </a:ln>
          <a:effectLst/>
        </p:spPr>
      </p:cxnSp>
      <p:cxnSp>
        <p:nvCxnSpPr>
          <p:cNvPr id="162" name="直接箭头连接符 161"/>
          <p:cNvCxnSpPr/>
          <p:nvPr/>
        </p:nvCxnSpPr>
        <p:spPr>
          <a:xfrm flipH="1">
            <a:off x="6123363" y="4591695"/>
            <a:ext cx="1" cy="480724"/>
          </a:xfrm>
          <a:prstGeom prst="straightConnector1">
            <a:avLst/>
          </a:prstGeom>
          <a:noFill/>
          <a:ln w="9525" cap="flat" cmpd="sng" algn="ctr">
            <a:solidFill>
              <a:srgbClr val="5B9BD5">
                <a:lumMod val="75000"/>
              </a:srgbClr>
            </a:solidFill>
            <a:prstDash val="sysDash"/>
            <a:miter lim="800000"/>
            <a:headEnd type="triangle" w="med" len="med"/>
            <a:tailEnd type="triangle" w="med" len="med"/>
          </a:ln>
          <a:effectLst/>
        </p:spPr>
      </p:cxnSp>
      <p:cxnSp>
        <p:nvCxnSpPr>
          <p:cNvPr id="163" name="直接箭头连接符 162"/>
          <p:cNvCxnSpPr/>
          <p:nvPr/>
        </p:nvCxnSpPr>
        <p:spPr>
          <a:xfrm flipH="1">
            <a:off x="6119795" y="3950821"/>
            <a:ext cx="3568" cy="288000"/>
          </a:xfrm>
          <a:prstGeom prst="straightConnector1">
            <a:avLst/>
          </a:prstGeom>
          <a:noFill/>
          <a:ln w="9525" cap="flat" cmpd="sng" algn="ctr">
            <a:solidFill>
              <a:srgbClr val="5B9BD5">
                <a:lumMod val="75000"/>
              </a:srgbClr>
            </a:solidFill>
            <a:prstDash val="sysDash"/>
            <a:miter lim="800000"/>
            <a:headEnd type="triangle" w="med" len="med"/>
            <a:tailEnd type="triangle" w="med" len="med"/>
          </a:ln>
          <a:effectLst/>
        </p:spPr>
      </p:cxnSp>
      <p:sp>
        <p:nvSpPr>
          <p:cNvPr id="164" name="圆角矩形 163"/>
          <p:cNvSpPr/>
          <p:nvPr/>
        </p:nvSpPr>
        <p:spPr>
          <a:xfrm>
            <a:off x="559639" y="3053763"/>
            <a:ext cx="7633272" cy="1877725"/>
          </a:xfrm>
          <a:prstGeom prst="roundRect">
            <a:avLst>
              <a:gd name="adj" fmla="val 5067"/>
            </a:avLst>
          </a:prstGeom>
          <a:noFill/>
          <a:ln w="9525" cap="flat" cmpd="sng" algn="ctr">
            <a:solidFill>
              <a:sysClr val="window" lastClr="FFFFFF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165" name="TextBox 85"/>
          <p:cNvSpPr txBox="1"/>
          <p:nvPr/>
        </p:nvSpPr>
        <p:spPr>
          <a:xfrm>
            <a:off x="708554" y="3394911"/>
            <a:ext cx="497583" cy="933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>
            <a:defPPr>
              <a:defRPr lang="zh-CN"/>
            </a:defPPr>
            <a:lvl1pPr algn="ctr" defTabSz="412750">
              <a:defRPr sz="1400" b="1">
                <a:solidFill>
                  <a:schemeClr val="bg1"/>
                </a:solidFill>
                <a:latin typeface="Agency FB" panose="020B0503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marL="0" marR="0" lvl="0" indent="0" algn="ctr" defTabSz="4127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微软雅黑" panose="020B0503020204020204" pitchFamily="34" charset="-122"/>
              </a:rPr>
              <a:t>物</a:t>
            </a:r>
            <a:endParaRPr kumimoji="0" lang="en-US" altLang="zh-CN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gency FB" panose="020B0503020202020204" pitchFamily="34" charset="0"/>
              <a:ea typeface="微软雅黑" panose="020B0503020204020204" pitchFamily="34" charset="-122"/>
            </a:endParaRPr>
          </a:p>
          <a:p>
            <a:pPr marL="0" marR="0" lvl="0" indent="0" algn="ctr" defTabSz="4127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微软雅黑" panose="020B0503020204020204" pitchFamily="34" charset="-122"/>
              </a:rPr>
              <a:t>联</a:t>
            </a:r>
            <a:endParaRPr kumimoji="0" lang="en-US" altLang="zh-CN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gency FB" panose="020B0503020202020204" pitchFamily="34" charset="0"/>
              <a:ea typeface="微软雅黑" panose="020B0503020204020204" pitchFamily="34" charset="-122"/>
            </a:endParaRPr>
          </a:p>
          <a:p>
            <a:pPr marL="0" marR="0" lvl="0" indent="0" algn="ctr" defTabSz="4127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微软雅黑" panose="020B0503020204020204" pitchFamily="34" charset="-122"/>
              </a:rPr>
              <a:t>接</a:t>
            </a:r>
            <a:endParaRPr kumimoji="0" lang="en-US" altLang="zh-CN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gency FB" panose="020B0503020202020204" pitchFamily="34" charset="0"/>
              <a:ea typeface="微软雅黑" panose="020B0503020204020204" pitchFamily="34" charset="-122"/>
            </a:endParaRPr>
          </a:p>
          <a:p>
            <a:pPr marL="0" marR="0" lvl="0" indent="0" algn="ctr" defTabSz="4127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微软雅黑" panose="020B0503020204020204" pitchFamily="34" charset="-122"/>
              </a:rPr>
              <a:t>入</a:t>
            </a:r>
            <a:endParaRPr kumimoji="0" lang="zh-CN" altLang="en-US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gency FB" panose="020B0503020202020204" pitchFamily="34" charset="0"/>
              <a:ea typeface="微软雅黑" panose="020B0503020204020204" pitchFamily="34" charset="-122"/>
            </a:endParaRPr>
          </a:p>
        </p:txBody>
      </p:sp>
      <p:cxnSp>
        <p:nvCxnSpPr>
          <p:cNvPr id="166" name="直接箭头连接符 165"/>
          <p:cNvCxnSpPr/>
          <p:nvPr/>
        </p:nvCxnSpPr>
        <p:spPr>
          <a:xfrm>
            <a:off x="1744465" y="3186495"/>
            <a:ext cx="0" cy="1885924"/>
          </a:xfrm>
          <a:prstGeom prst="straightConnector1">
            <a:avLst/>
          </a:prstGeom>
          <a:noFill/>
          <a:ln w="9525" cap="flat" cmpd="sng" algn="ctr">
            <a:solidFill>
              <a:srgbClr val="5B9BD5">
                <a:lumMod val="75000"/>
              </a:srgbClr>
            </a:solidFill>
            <a:prstDash val="sys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67" name="直接连接符 166"/>
          <p:cNvCxnSpPr/>
          <p:nvPr/>
        </p:nvCxnSpPr>
        <p:spPr>
          <a:xfrm>
            <a:off x="1753337" y="3194694"/>
            <a:ext cx="5620888" cy="0"/>
          </a:xfrm>
          <a:prstGeom prst="line">
            <a:avLst/>
          </a:prstGeom>
          <a:noFill/>
          <a:ln w="9525" cap="flat" cmpd="sng" algn="ctr">
            <a:solidFill>
              <a:srgbClr val="5B9BD5">
                <a:lumMod val="75000"/>
              </a:srgbClr>
            </a:solidFill>
            <a:prstDash val="sys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68" name="直接箭头连接符 167"/>
          <p:cNvCxnSpPr/>
          <p:nvPr/>
        </p:nvCxnSpPr>
        <p:spPr>
          <a:xfrm>
            <a:off x="7374225" y="3186495"/>
            <a:ext cx="0" cy="1885924"/>
          </a:xfrm>
          <a:prstGeom prst="straightConnector1">
            <a:avLst/>
          </a:prstGeom>
          <a:noFill/>
          <a:ln w="9525" cap="flat" cmpd="sng" algn="ctr">
            <a:solidFill>
              <a:srgbClr val="5B9BD5">
                <a:lumMod val="75000"/>
              </a:srgbClr>
            </a:solidFill>
            <a:prstDash val="sysDash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69" name="TextBox 85"/>
          <p:cNvSpPr txBox="1"/>
          <p:nvPr/>
        </p:nvSpPr>
        <p:spPr>
          <a:xfrm>
            <a:off x="7161567" y="3878674"/>
            <a:ext cx="920085" cy="441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>
            <a:defPPr>
              <a:defRPr lang="zh-CN"/>
            </a:defPPr>
            <a:lvl1pPr algn="ctr" defTabSz="412750">
              <a:defRPr sz="1200" b="1">
                <a:solidFill>
                  <a:schemeClr val="bg1"/>
                </a:solidFill>
                <a:latin typeface="Agency FB" panose="020B0503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marL="0" marR="0" lvl="0" indent="0" algn="ctr" defTabSz="4127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微软雅黑" panose="020B0503020204020204" pitchFamily="34" charset="-122"/>
              </a:rPr>
              <a:t>协议</a:t>
            </a:r>
            <a:endParaRPr kumimoji="0" lang="en-US" altLang="zh-CN" sz="12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gency FB" panose="020B0503020202020204" pitchFamily="34" charset="0"/>
              <a:ea typeface="微软雅黑" panose="020B0503020204020204" pitchFamily="34" charset="-122"/>
            </a:endParaRPr>
          </a:p>
          <a:p>
            <a:pPr marL="0" marR="0" lvl="0" indent="0" algn="ctr" defTabSz="4127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微软雅黑" panose="020B0503020204020204" pitchFamily="34" charset="-122"/>
              </a:rPr>
              <a:t>/</a:t>
            </a:r>
            <a:r>
              <a:rPr kumimoji="0" lang="en-US" altLang="zh-CN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微软雅黑" panose="020B0503020204020204" pitchFamily="34" charset="-122"/>
              </a:rPr>
              <a:t>SDK</a:t>
            </a:r>
            <a:endParaRPr kumimoji="0" lang="zh-CN" altLang="en-US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gency FB" panose="020B0503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70" name="TextBox 85"/>
          <p:cNvSpPr txBox="1"/>
          <p:nvPr/>
        </p:nvSpPr>
        <p:spPr>
          <a:xfrm>
            <a:off x="3600934" y="3420455"/>
            <a:ext cx="920085" cy="25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>
            <a:defPPr>
              <a:defRPr lang="zh-CN"/>
            </a:defPPr>
            <a:lvl1pPr algn="ctr" defTabSz="412750">
              <a:defRPr sz="1200" b="1">
                <a:solidFill>
                  <a:schemeClr val="bg1"/>
                </a:solidFill>
                <a:latin typeface="Agency FB" panose="020B0503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marL="0" marR="0" lvl="0" indent="0" algn="ctr" defTabSz="4127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微软雅黑" panose="020B0503020204020204" pitchFamily="34" charset="-122"/>
              </a:rPr>
              <a:t>协议</a:t>
            </a:r>
            <a:r>
              <a:rPr kumimoji="0" lang="en-US" altLang="zh-CN" sz="12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微软雅黑" panose="020B0503020204020204" pitchFamily="34" charset="-122"/>
              </a:rPr>
              <a:t>/</a:t>
            </a:r>
            <a:r>
              <a:rPr kumimoji="0" lang="en-US" altLang="zh-CN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微软雅黑" panose="020B0503020204020204" pitchFamily="34" charset="-122"/>
              </a:rPr>
              <a:t>SDK</a:t>
            </a:r>
            <a:endParaRPr kumimoji="0" lang="zh-CN" altLang="en-US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gency FB" panose="020B0503020202020204" pitchFamily="34" charset="0"/>
              <a:ea typeface="微软雅黑" panose="020B0503020204020204" pitchFamily="34" charset="-122"/>
            </a:endParaRPr>
          </a:p>
        </p:txBody>
      </p:sp>
      <p:cxnSp>
        <p:nvCxnSpPr>
          <p:cNvPr id="171" name="直接箭头连接符 170"/>
          <p:cNvCxnSpPr>
            <a:endCxn id="155" idx="0"/>
          </p:cNvCxnSpPr>
          <p:nvPr/>
        </p:nvCxnSpPr>
        <p:spPr>
          <a:xfrm>
            <a:off x="6123363" y="3578982"/>
            <a:ext cx="0" cy="0"/>
          </a:xfrm>
          <a:prstGeom prst="straightConnector1">
            <a:avLst/>
          </a:prstGeom>
          <a:noFill/>
          <a:ln w="9525" cap="flat" cmpd="sng" algn="ctr">
            <a:solidFill>
              <a:sysClr val="window" lastClr="FFFFFF"/>
            </a:solidFill>
            <a:prstDash val="sysDash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72" name="TextBox 85"/>
          <p:cNvSpPr txBox="1"/>
          <p:nvPr/>
        </p:nvSpPr>
        <p:spPr>
          <a:xfrm>
            <a:off x="6142376" y="3303716"/>
            <a:ext cx="747077" cy="25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>
            <a:defPPr>
              <a:defRPr lang="zh-CN"/>
            </a:defPPr>
            <a:lvl1pPr algn="ctr" defTabSz="412750">
              <a:defRPr sz="1200" b="1">
                <a:solidFill>
                  <a:schemeClr val="bg1"/>
                </a:solidFill>
                <a:latin typeface="Agency FB" panose="020B0503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marL="0" marR="0" lvl="0" indent="0" algn="ctr" defTabSz="4127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微软雅黑" panose="020B0503020204020204" pitchFamily="34" charset="-122"/>
              </a:rPr>
              <a:t>协议</a:t>
            </a:r>
            <a:r>
              <a:rPr kumimoji="0" lang="en-US" altLang="zh-CN" sz="12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微软雅黑" panose="020B0503020204020204" pitchFamily="34" charset="-122"/>
              </a:rPr>
              <a:t>/</a:t>
            </a:r>
            <a:r>
              <a:rPr kumimoji="0" lang="en-US" altLang="zh-CN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微软雅黑" panose="020B0503020204020204" pitchFamily="34" charset="-122"/>
              </a:rPr>
              <a:t>SDK</a:t>
            </a:r>
            <a:endParaRPr kumimoji="0" lang="zh-CN" altLang="en-US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gency FB" panose="020B0503020202020204" pitchFamily="34" charset="0"/>
              <a:ea typeface="微软雅黑" panose="020B0503020204020204" pitchFamily="34" charset="-122"/>
            </a:endParaRPr>
          </a:p>
        </p:txBody>
      </p:sp>
      <p:cxnSp>
        <p:nvCxnSpPr>
          <p:cNvPr id="173" name="直接箭头连接符 172"/>
          <p:cNvCxnSpPr/>
          <p:nvPr/>
        </p:nvCxnSpPr>
        <p:spPr>
          <a:xfrm>
            <a:off x="6113643" y="3208565"/>
            <a:ext cx="0" cy="381600"/>
          </a:xfrm>
          <a:prstGeom prst="straightConnector1">
            <a:avLst/>
          </a:prstGeom>
          <a:noFill/>
          <a:ln w="9525" cap="flat" cmpd="sng" algn="ctr">
            <a:solidFill>
              <a:srgbClr val="5B9BD5">
                <a:lumMod val="75000"/>
              </a:srgbClr>
            </a:solidFill>
            <a:prstDash val="sys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74" name="直接箭头连接符 173"/>
          <p:cNvCxnSpPr/>
          <p:nvPr/>
        </p:nvCxnSpPr>
        <p:spPr>
          <a:xfrm>
            <a:off x="4457451" y="3194694"/>
            <a:ext cx="0" cy="610960"/>
          </a:xfrm>
          <a:prstGeom prst="straightConnector1">
            <a:avLst/>
          </a:prstGeom>
          <a:noFill/>
          <a:ln w="9525" cap="flat" cmpd="sng" algn="ctr">
            <a:solidFill>
              <a:srgbClr val="5B9BD5">
                <a:lumMod val="75000"/>
              </a:srgbClr>
            </a:solidFill>
            <a:prstDash val="sys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75" name="直接箭头连接符 174"/>
          <p:cNvCxnSpPr/>
          <p:nvPr/>
        </p:nvCxnSpPr>
        <p:spPr>
          <a:xfrm>
            <a:off x="2823877" y="3186495"/>
            <a:ext cx="0" cy="610960"/>
          </a:xfrm>
          <a:prstGeom prst="straightConnector1">
            <a:avLst/>
          </a:prstGeom>
          <a:noFill/>
          <a:ln w="9525" cap="flat" cmpd="sng" algn="ctr">
            <a:solidFill>
              <a:srgbClr val="5B9BD5">
                <a:lumMod val="75000"/>
              </a:srgbClr>
            </a:solidFill>
            <a:prstDash val="sysDash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76" name="圆角矩形 175"/>
          <p:cNvSpPr/>
          <p:nvPr/>
        </p:nvSpPr>
        <p:spPr>
          <a:xfrm>
            <a:off x="559639" y="1241473"/>
            <a:ext cx="7633272" cy="1649931"/>
          </a:xfrm>
          <a:prstGeom prst="roundRect">
            <a:avLst>
              <a:gd name="adj" fmla="val 5067"/>
            </a:avLst>
          </a:prstGeom>
          <a:noFill/>
          <a:ln w="9525" cap="flat" cmpd="sng" algn="ctr">
            <a:solidFill>
              <a:sysClr val="window" lastClr="FFFFFF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177" name="TextBox 85"/>
          <p:cNvSpPr txBox="1"/>
          <p:nvPr/>
        </p:nvSpPr>
        <p:spPr>
          <a:xfrm>
            <a:off x="683002" y="1628566"/>
            <a:ext cx="497583" cy="933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>
            <a:defPPr>
              <a:defRPr lang="zh-CN"/>
            </a:defPPr>
            <a:lvl1pPr algn="ctr" defTabSz="412750">
              <a:defRPr sz="1400" b="1">
                <a:solidFill>
                  <a:schemeClr val="bg1"/>
                </a:solidFill>
                <a:latin typeface="Agency FB" panose="020B0503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marL="0" marR="0" lvl="0" indent="0" algn="ctr" defTabSz="4127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微软雅黑" panose="020B0503020204020204" pitchFamily="34" charset="-122"/>
              </a:rPr>
              <a:t>物</a:t>
            </a:r>
            <a:endParaRPr kumimoji="0" lang="en-US" altLang="zh-CN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gency FB" panose="020B0503020202020204" pitchFamily="34" charset="0"/>
              <a:ea typeface="微软雅黑" panose="020B0503020204020204" pitchFamily="34" charset="-122"/>
            </a:endParaRPr>
          </a:p>
          <a:p>
            <a:pPr marL="0" marR="0" lvl="0" indent="0" algn="ctr" defTabSz="4127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微软雅黑" panose="020B0503020204020204" pitchFamily="34" charset="-122"/>
              </a:rPr>
              <a:t>联</a:t>
            </a:r>
            <a:endParaRPr kumimoji="0" lang="en-US" altLang="zh-CN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gency FB" panose="020B0503020202020204" pitchFamily="34" charset="0"/>
              <a:ea typeface="微软雅黑" panose="020B0503020204020204" pitchFamily="34" charset="-122"/>
            </a:endParaRPr>
          </a:p>
          <a:p>
            <a:pPr marL="0" marR="0" lvl="0" indent="0" algn="ctr" defTabSz="4127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微软雅黑" panose="020B0503020204020204" pitchFamily="34" charset="-122"/>
              </a:rPr>
              <a:t>组</a:t>
            </a:r>
            <a:endParaRPr kumimoji="0" lang="en-US" altLang="zh-CN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gency FB" panose="020B0503020202020204" pitchFamily="34" charset="0"/>
              <a:ea typeface="微软雅黑" panose="020B0503020204020204" pitchFamily="34" charset="-122"/>
            </a:endParaRPr>
          </a:p>
          <a:p>
            <a:pPr marL="0" marR="0" lvl="0" indent="0" algn="ctr" defTabSz="4127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微软雅黑" panose="020B0503020204020204" pitchFamily="34" charset="-122"/>
              </a:rPr>
              <a:t>件</a:t>
            </a:r>
            <a:endParaRPr kumimoji="0" lang="zh-CN" altLang="en-US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gency FB" panose="020B0503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78" name="Shape 294"/>
          <p:cNvSpPr/>
          <p:nvPr/>
        </p:nvSpPr>
        <p:spPr bwMode="auto">
          <a:xfrm>
            <a:off x="1607760" y="2483228"/>
            <a:ext cx="846541" cy="254462"/>
          </a:xfrm>
          <a:prstGeom prst="roundRect">
            <a:avLst>
              <a:gd name="adj" fmla="val 17867"/>
            </a:avLst>
          </a:prstGeom>
          <a:solidFill>
            <a:srgbClr val="003370"/>
          </a:solidFill>
          <a:ln w="12700">
            <a:miter lim="400000"/>
          </a:ln>
        </p:spPr>
        <p:txBody>
          <a:bodyPr lIns="35718" tIns="35718" rIns="35718" bIns="35718" anchor="ctr"/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  <a:defRPr sz="3200">
                <a:solidFill>
                  <a:srgbClr val="1597FC"/>
                </a:solidFill>
                <a:effectLst>
                  <a:outerShdw blurRad="25400" dist="23998" dir="2700000" rotWithShape="0">
                    <a:srgbClr val="000000">
                      <a:alpha val="31033"/>
                    </a:srgbClr>
                  </a:outerShdw>
                </a:effectLst>
              </a:defRPr>
            </a:pPr>
            <a:endParaRPr sz="1000">
              <a:solidFill>
                <a:srgbClr val="1597FC"/>
              </a:solidFill>
              <a:effectLst>
                <a:outerShdw blurRad="25400" dist="23998" dir="2700000" rotWithShape="0">
                  <a:srgbClr val="000000">
                    <a:alpha val="31033"/>
                  </a:srgbClr>
                </a:outerShdw>
              </a:effectLst>
              <a:latin typeface="等线" panose="02010600030101010101" charset="-122"/>
              <a:ea typeface="+mn-ea"/>
            </a:endParaRPr>
          </a:p>
        </p:txBody>
      </p:sp>
      <p:sp>
        <p:nvSpPr>
          <p:cNvPr id="179" name="Shape 302"/>
          <p:cNvSpPr>
            <a:spLocks noChangeArrowheads="1"/>
          </p:cNvSpPr>
          <p:nvPr/>
        </p:nvSpPr>
        <p:spPr bwMode="auto">
          <a:xfrm>
            <a:off x="1744465" y="2490186"/>
            <a:ext cx="605211" cy="23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50" b="1" dirty="0" smtClean="0">
                <a:solidFill>
                  <a:srgbClr val="1597F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设备驱动</a:t>
            </a:r>
            <a:endParaRPr lang="zh-CN" altLang="en-US" sz="1050" b="1" dirty="0">
              <a:solidFill>
                <a:srgbClr val="1597F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80" name="Shape 294"/>
          <p:cNvSpPr/>
          <p:nvPr/>
        </p:nvSpPr>
        <p:spPr bwMode="auto">
          <a:xfrm>
            <a:off x="2862555" y="2483228"/>
            <a:ext cx="846541" cy="254462"/>
          </a:xfrm>
          <a:prstGeom prst="roundRect">
            <a:avLst>
              <a:gd name="adj" fmla="val 17867"/>
            </a:avLst>
          </a:prstGeom>
          <a:solidFill>
            <a:srgbClr val="003370"/>
          </a:solidFill>
          <a:ln w="12700">
            <a:miter lim="400000"/>
          </a:ln>
        </p:spPr>
        <p:txBody>
          <a:bodyPr lIns="35718" tIns="35718" rIns="35718" bIns="35718" anchor="ctr"/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  <a:defRPr sz="3200">
                <a:solidFill>
                  <a:srgbClr val="1597FC"/>
                </a:solidFill>
                <a:effectLst>
                  <a:outerShdw blurRad="25400" dist="23998" dir="2700000" rotWithShape="0">
                    <a:srgbClr val="000000">
                      <a:alpha val="31033"/>
                    </a:srgbClr>
                  </a:outerShdw>
                </a:effectLst>
              </a:defRPr>
            </a:pPr>
            <a:endParaRPr sz="1000">
              <a:solidFill>
                <a:srgbClr val="1597FC"/>
              </a:solidFill>
              <a:effectLst>
                <a:outerShdw blurRad="25400" dist="23998" dir="2700000" rotWithShape="0">
                  <a:srgbClr val="000000">
                    <a:alpha val="31033"/>
                  </a:srgbClr>
                </a:outerShdw>
              </a:effectLst>
              <a:latin typeface="等线" panose="02010600030101010101" charset="-122"/>
              <a:ea typeface="+mn-ea"/>
            </a:endParaRPr>
          </a:p>
        </p:txBody>
      </p:sp>
      <p:sp>
        <p:nvSpPr>
          <p:cNvPr id="181" name="Shape 302"/>
          <p:cNvSpPr>
            <a:spLocks noChangeArrowheads="1"/>
          </p:cNvSpPr>
          <p:nvPr/>
        </p:nvSpPr>
        <p:spPr bwMode="auto">
          <a:xfrm>
            <a:off x="2999260" y="2490186"/>
            <a:ext cx="605211" cy="23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50" b="1" dirty="0" smtClean="0">
                <a:solidFill>
                  <a:srgbClr val="1597F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设备驱动</a:t>
            </a:r>
            <a:endParaRPr lang="zh-CN" altLang="en-US" sz="1050" b="1" dirty="0">
              <a:solidFill>
                <a:srgbClr val="1597F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82" name="Shape 294"/>
          <p:cNvSpPr/>
          <p:nvPr/>
        </p:nvSpPr>
        <p:spPr bwMode="auto">
          <a:xfrm>
            <a:off x="5572609" y="2483228"/>
            <a:ext cx="846541" cy="254462"/>
          </a:xfrm>
          <a:prstGeom prst="roundRect">
            <a:avLst>
              <a:gd name="adj" fmla="val 17867"/>
            </a:avLst>
          </a:prstGeom>
          <a:solidFill>
            <a:srgbClr val="003370"/>
          </a:solidFill>
          <a:ln w="12700">
            <a:miter lim="400000"/>
          </a:ln>
        </p:spPr>
        <p:txBody>
          <a:bodyPr lIns="35718" tIns="35718" rIns="35718" bIns="35718" anchor="ctr"/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  <a:defRPr sz="3200">
                <a:solidFill>
                  <a:srgbClr val="1597FC"/>
                </a:solidFill>
                <a:effectLst>
                  <a:outerShdw blurRad="25400" dist="23998" dir="2700000" rotWithShape="0">
                    <a:srgbClr val="000000">
                      <a:alpha val="31033"/>
                    </a:srgbClr>
                  </a:outerShdw>
                </a:effectLst>
              </a:defRPr>
            </a:pPr>
            <a:endParaRPr sz="1000">
              <a:solidFill>
                <a:srgbClr val="1597FC"/>
              </a:solidFill>
              <a:effectLst>
                <a:outerShdw blurRad="25400" dist="23998" dir="2700000" rotWithShape="0">
                  <a:srgbClr val="000000">
                    <a:alpha val="31033"/>
                  </a:srgbClr>
                </a:outerShdw>
              </a:effectLst>
              <a:latin typeface="等线" panose="02010600030101010101" charset="-122"/>
              <a:ea typeface="+mn-ea"/>
            </a:endParaRPr>
          </a:p>
        </p:txBody>
      </p:sp>
      <p:sp>
        <p:nvSpPr>
          <p:cNvPr id="183" name="Shape 302"/>
          <p:cNvSpPr>
            <a:spLocks noChangeArrowheads="1"/>
          </p:cNvSpPr>
          <p:nvPr/>
        </p:nvSpPr>
        <p:spPr bwMode="auto">
          <a:xfrm>
            <a:off x="5709314" y="2490186"/>
            <a:ext cx="605211" cy="23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50" b="1" dirty="0" smtClean="0">
                <a:solidFill>
                  <a:srgbClr val="1597F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设备驱动</a:t>
            </a:r>
            <a:endParaRPr lang="zh-CN" altLang="en-US" sz="1050" b="1" dirty="0">
              <a:solidFill>
                <a:srgbClr val="1597F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84" name="Shape 294"/>
          <p:cNvSpPr/>
          <p:nvPr/>
        </p:nvSpPr>
        <p:spPr bwMode="auto">
          <a:xfrm>
            <a:off x="6803687" y="2483228"/>
            <a:ext cx="846541" cy="254462"/>
          </a:xfrm>
          <a:prstGeom prst="roundRect">
            <a:avLst>
              <a:gd name="adj" fmla="val 17867"/>
            </a:avLst>
          </a:prstGeom>
          <a:solidFill>
            <a:srgbClr val="003370"/>
          </a:solidFill>
          <a:ln w="12700">
            <a:miter lim="400000"/>
          </a:ln>
        </p:spPr>
        <p:txBody>
          <a:bodyPr lIns="35718" tIns="35718" rIns="35718" bIns="35718" anchor="ctr"/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  <a:defRPr sz="3200">
                <a:solidFill>
                  <a:srgbClr val="1597FC"/>
                </a:solidFill>
                <a:effectLst>
                  <a:outerShdw blurRad="25400" dist="23998" dir="2700000" rotWithShape="0">
                    <a:srgbClr val="000000">
                      <a:alpha val="31033"/>
                    </a:srgbClr>
                  </a:outerShdw>
                </a:effectLst>
              </a:defRPr>
            </a:pPr>
            <a:endParaRPr sz="1000">
              <a:solidFill>
                <a:srgbClr val="1597FC"/>
              </a:solidFill>
              <a:effectLst>
                <a:outerShdw blurRad="25400" dist="23998" dir="2700000" rotWithShape="0">
                  <a:srgbClr val="000000">
                    <a:alpha val="31033"/>
                  </a:srgbClr>
                </a:outerShdw>
              </a:effectLst>
              <a:latin typeface="等线" panose="02010600030101010101" charset="-122"/>
              <a:ea typeface="+mn-ea"/>
            </a:endParaRPr>
          </a:p>
        </p:txBody>
      </p:sp>
      <p:sp>
        <p:nvSpPr>
          <p:cNvPr id="185" name="Shape 302"/>
          <p:cNvSpPr>
            <a:spLocks noChangeArrowheads="1"/>
          </p:cNvSpPr>
          <p:nvPr/>
        </p:nvSpPr>
        <p:spPr bwMode="auto">
          <a:xfrm>
            <a:off x="6940392" y="2490186"/>
            <a:ext cx="605211" cy="23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50" b="1" dirty="0" smtClean="0">
                <a:solidFill>
                  <a:srgbClr val="1597F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设备驱动</a:t>
            </a:r>
            <a:endParaRPr lang="zh-CN" altLang="en-US" sz="1050" b="1" dirty="0">
              <a:solidFill>
                <a:srgbClr val="1597F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86" name="TextBox 85"/>
          <p:cNvSpPr txBox="1"/>
          <p:nvPr/>
        </p:nvSpPr>
        <p:spPr>
          <a:xfrm>
            <a:off x="4053131" y="2324717"/>
            <a:ext cx="1175442" cy="25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>
            <a:defPPr>
              <a:defRPr lang="zh-CN"/>
            </a:defPPr>
            <a:lvl1pPr algn="ctr" defTabSz="412750">
              <a:defRPr sz="1200" b="1">
                <a:solidFill>
                  <a:schemeClr val="bg1"/>
                </a:solidFill>
                <a:latin typeface="Agency FB" panose="020B0503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marL="0" marR="0" lvl="0" indent="0" algn="ctr" defTabSz="4127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微软雅黑" panose="020B0503020204020204" pitchFamily="34" charset="-122"/>
              </a:rPr>
              <a:t>设备接入框架</a:t>
            </a:r>
            <a:endParaRPr kumimoji="0" lang="zh-CN" altLang="en-US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gency FB" panose="020B0503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87" name="Shape 302"/>
          <p:cNvSpPr>
            <a:spLocks noChangeArrowheads="1"/>
          </p:cNvSpPr>
          <p:nvPr/>
        </p:nvSpPr>
        <p:spPr bwMode="auto">
          <a:xfrm>
            <a:off x="1373206" y="1874091"/>
            <a:ext cx="1903124" cy="25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/>
          <a:p>
            <a:pPr algn="ctr" defTabSz="412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b="1" dirty="0" smtClean="0">
                <a:solidFill>
                  <a:prstClr val="white"/>
                </a:solidFill>
                <a:latin typeface="Agency FB" panose="020B0503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物联网数据存储与分析</a:t>
            </a:r>
            <a:endParaRPr lang="zh-CN" altLang="en-US" sz="1200" b="1" dirty="0">
              <a:solidFill>
                <a:prstClr val="white"/>
              </a:solidFill>
              <a:latin typeface="Agency FB" panose="020B0503020202020204" pitchFamily="34" charset="0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88" name="Shape 294"/>
          <p:cNvSpPr/>
          <p:nvPr/>
        </p:nvSpPr>
        <p:spPr bwMode="auto">
          <a:xfrm>
            <a:off x="1199011" y="1387336"/>
            <a:ext cx="2232000" cy="339920"/>
          </a:xfrm>
          <a:prstGeom prst="roundRect">
            <a:avLst>
              <a:gd name="adj" fmla="val 17867"/>
            </a:avLst>
          </a:prstGeom>
          <a:solidFill>
            <a:srgbClr val="003370"/>
          </a:solidFill>
          <a:ln w="12700">
            <a:miter lim="400000"/>
          </a:ln>
        </p:spPr>
        <p:txBody>
          <a:bodyPr lIns="35718" tIns="35718" rIns="35718" bIns="35718" anchor="ctr"/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  <a:defRPr sz="3200">
                <a:solidFill>
                  <a:srgbClr val="1597FC"/>
                </a:solidFill>
                <a:effectLst>
                  <a:outerShdw blurRad="25400" dist="23998" dir="2700000" rotWithShape="0">
                    <a:srgbClr val="000000">
                      <a:alpha val="31033"/>
                    </a:srgbClr>
                  </a:outerShdw>
                </a:effectLst>
              </a:defRPr>
            </a:pPr>
            <a:endParaRPr sz="900">
              <a:solidFill>
                <a:srgbClr val="1597FC"/>
              </a:solidFill>
              <a:effectLst>
                <a:outerShdw blurRad="25400" dist="23998" dir="2700000" rotWithShape="0">
                  <a:srgbClr val="000000">
                    <a:alpha val="31033"/>
                  </a:srgbClr>
                </a:outerShdw>
              </a:effectLst>
              <a:latin typeface="等线" panose="02010600030101010101" charset="-122"/>
              <a:ea typeface="+mn-ea"/>
            </a:endParaRPr>
          </a:p>
        </p:txBody>
      </p:sp>
      <p:sp>
        <p:nvSpPr>
          <p:cNvPr id="189" name="Shape 302"/>
          <p:cNvSpPr>
            <a:spLocks noChangeArrowheads="1"/>
          </p:cNvSpPr>
          <p:nvPr/>
        </p:nvSpPr>
        <p:spPr bwMode="auto">
          <a:xfrm>
            <a:off x="1339290" y="1434496"/>
            <a:ext cx="1903124" cy="25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/>
          <a:p>
            <a:pPr algn="ctr" defTabSz="412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b="1" dirty="0" smtClean="0">
                <a:solidFill>
                  <a:prstClr val="white"/>
                </a:solidFill>
                <a:latin typeface="Agency FB" panose="020B0503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可视化引擎</a:t>
            </a:r>
            <a:endParaRPr lang="zh-CN" altLang="en-US" sz="1200" b="1" dirty="0">
              <a:solidFill>
                <a:prstClr val="white"/>
              </a:solidFill>
              <a:latin typeface="Agency FB" panose="020B0503020202020204" pitchFamily="34" charset="0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90" name="Shape 302"/>
          <p:cNvSpPr>
            <a:spLocks noChangeArrowheads="1"/>
          </p:cNvSpPr>
          <p:nvPr/>
        </p:nvSpPr>
        <p:spPr bwMode="auto">
          <a:xfrm>
            <a:off x="5923751" y="1891944"/>
            <a:ext cx="1903124" cy="25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/>
          <a:p>
            <a:pPr algn="ctr" defTabSz="412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b="1" dirty="0" smtClean="0">
                <a:solidFill>
                  <a:prstClr val="white"/>
                </a:solidFill>
                <a:latin typeface="Agency FB" panose="020B0503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物联网设备定义与管理</a:t>
            </a:r>
            <a:endParaRPr lang="zh-CN" altLang="en-US" sz="1200" b="1" dirty="0">
              <a:solidFill>
                <a:prstClr val="white"/>
              </a:solidFill>
              <a:latin typeface="Agency FB" panose="020B0503020202020204" pitchFamily="34" charset="0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91" name="Shape 302"/>
          <p:cNvSpPr>
            <a:spLocks noChangeArrowheads="1"/>
          </p:cNvSpPr>
          <p:nvPr/>
        </p:nvSpPr>
        <p:spPr bwMode="auto">
          <a:xfrm>
            <a:off x="5870318" y="1434518"/>
            <a:ext cx="1903124" cy="25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/>
          <a:p>
            <a:pPr algn="ctr" defTabSz="412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200" b="1" dirty="0" smtClean="0">
                <a:solidFill>
                  <a:prstClr val="white"/>
                </a:solidFill>
                <a:latin typeface="Agency FB" panose="020B0503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API</a:t>
            </a:r>
            <a:r>
              <a:rPr lang="zh-CN" altLang="en-US" sz="1200" b="1" dirty="0" smtClean="0">
                <a:solidFill>
                  <a:prstClr val="white"/>
                </a:solidFill>
                <a:latin typeface="Agency FB" panose="020B0503020202020204" pitchFamily="34" charset="0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网关</a:t>
            </a:r>
            <a:endParaRPr lang="zh-CN" altLang="en-US" sz="1200" b="1" dirty="0">
              <a:solidFill>
                <a:prstClr val="white"/>
              </a:solidFill>
              <a:latin typeface="Agency FB" panose="020B0503020202020204" pitchFamily="34" charset="0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92" name="TextBox 85"/>
          <p:cNvSpPr txBox="1"/>
          <p:nvPr/>
        </p:nvSpPr>
        <p:spPr>
          <a:xfrm>
            <a:off x="3824519" y="1390754"/>
            <a:ext cx="1547413" cy="441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>
            <a:defPPr>
              <a:defRPr lang="zh-CN"/>
            </a:defPPr>
            <a:lvl1pPr algn="ctr" defTabSz="412750">
              <a:defRPr sz="1200" b="1">
                <a:solidFill>
                  <a:schemeClr val="bg1"/>
                </a:solidFill>
                <a:latin typeface="Agency FB" panose="020B0503020202020204" pitchFamily="34" charset="0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defTabSz="914400" fontAlgn="auto">
              <a:lnSpc>
                <a:spcPct val="150000"/>
              </a:lnSpc>
              <a:tabLst>
                <a:tab pos="139065" algn="l"/>
                <a:tab pos="481965" algn="l"/>
              </a:tabLst>
              <a:defRPr/>
            </a:pPr>
            <a:r>
              <a:rPr lang="zh-CN" altLang="en-US" sz="1600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开放式平台架构</a:t>
            </a:r>
            <a:endParaRPr lang="zh-CN" altLang="en-US" sz="1600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93" name="Shape 283"/>
          <p:cNvSpPr>
            <a:spLocks noChangeArrowheads="1"/>
          </p:cNvSpPr>
          <p:nvPr/>
        </p:nvSpPr>
        <p:spPr bwMode="auto">
          <a:xfrm>
            <a:off x="9212132" y="1975362"/>
            <a:ext cx="1715131" cy="379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/>
          <a:p>
            <a:pPr defTabSz="41275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20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校园</a:t>
            </a:r>
            <a:r>
              <a:rPr lang="en-US" altLang="zh-CN" sz="2000" b="1" dirty="0" err="1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AIoT</a:t>
            </a:r>
            <a:r>
              <a:rPr lang="zh-CN" altLang="en-US" sz="20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平台</a:t>
            </a:r>
            <a:endParaRPr lang="zh-CN" altLang="en-US" sz="2000" b="1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94" name="矩形 193"/>
          <p:cNvSpPr/>
          <p:nvPr/>
        </p:nvSpPr>
        <p:spPr>
          <a:xfrm>
            <a:off x="8476638" y="2503995"/>
            <a:ext cx="3186120" cy="2657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5718" tIns="35718" rIns="35718" bIns="35718" anchor="ctr">
            <a:spAutoFit/>
          </a:bodyPr>
          <a:lstStyle/>
          <a:p>
            <a:pPr marL="285750" indent="-285750" algn="just" defTabSz="4127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n"/>
            </a:pPr>
            <a:r>
              <a:rPr lang="zh-CN" altLang="en-US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分布式边缘计算智能网关，融入业务场景核心算法，实时监测、统计与分析</a:t>
            </a:r>
            <a:r>
              <a:rPr lang="zh-CN" altLang="en-US" sz="1400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endParaRPr lang="en-US" altLang="zh-CN" sz="1400" dirty="0" smtClean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 algn="just" defTabSz="4127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n"/>
            </a:pPr>
            <a:r>
              <a:rPr lang="zh-CN" altLang="en-US" sz="1400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支持</a:t>
            </a:r>
            <a:r>
              <a:rPr lang="zh-CN" altLang="en-US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采集多类传感设备，支持多维度数据分析，支持本地存储和断点续传，更安全的末端控制策略</a:t>
            </a:r>
            <a:r>
              <a:rPr lang="zh-CN" altLang="en-US" sz="1400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endParaRPr lang="en-US" altLang="zh-CN" sz="1400" dirty="0" smtClean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 algn="just" defTabSz="4127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n"/>
            </a:pPr>
            <a:r>
              <a:rPr lang="zh-CN" altLang="en-US" sz="1400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高</a:t>
            </a:r>
            <a:r>
              <a:rPr lang="zh-CN" altLang="en-US" sz="1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速率，低延迟，稳定性强，降低带宽流量。</a:t>
            </a:r>
            <a:endParaRPr lang="zh-CN" altLang="en-US" sz="14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任意多边形 49"/>
          <p:cNvSpPr/>
          <p:nvPr/>
        </p:nvSpPr>
        <p:spPr>
          <a:xfrm>
            <a:off x="713556" y="1569644"/>
            <a:ext cx="10758260" cy="832335"/>
          </a:xfrm>
          <a:custGeom>
            <a:avLst/>
            <a:gdLst>
              <a:gd name="connsiteX0" fmla="*/ 0 w 8912511"/>
              <a:gd name="connsiteY0" fmla="*/ 85802 h 514800"/>
              <a:gd name="connsiteX1" fmla="*/ 85802 w 8912511"/>
              <a:gd name="connsiteY1" fmla="*/ 0 h 514800"/>
              <a:gd name="connsiteX2" fmla="*/ 8826709 w 8912511"/>
              <a:gd name="connsiteY2" fmla="*/ 0 h 514800"/>
              <a:gd name="connsiteX3" fmla="*/ 8912511 w 8912511"/>
              <a:gd name="connsiteY3" fmla="*/ 85802 h 514800"/>
              <a:gd name="connsiteX4" fmla="*/ 8912511 w 8912511"/>
              <a:gd name="connsiteY4" fmla="*/ 428998 h 514800"/>
              <a:gd name="connsiteX5" fmla="*/ 8826709 w 8912511"/>
              <a:gd name="connsiteY5" fmla="*/ 514800 h 514800"/>
              <a:gd name="connsiteX6" fmla="*/ 85802 w 8912511"/>
              <a:gd name="connsiteY6" fmla="*/ 514800 h 514800"/>
              <a:gd name="connsiteX7" fmla="*/ 0 w 8912511"/>
              <a:gd name="connsiteY7" fmla="*/ 428998 h 514800"/>
              <a:gd name="connsiteX8" fmla="*/ 0 w 8912511"/>
              <a:gd name="connsiteY8" fmla="*/ 85802 h 51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912511" h="514800">
                <a:moveTo>
                  <a:pt x="0" y="85802"/>
                </a:moveTo>
                <a:cubicBezTo>
                  <a:pt x="0" y="38415"/>
                  <a:pt x="38415" y="0"/>
                  <a:pt x="85802" y="0"/>
                </a:cubicBezTo>
                <a:lnTo>
                  <a:pt x="8826709" y="0"/>
                </a:lnTo>
                <a:cubicBezTo>
                  <a:pt x="8874096" y="0"/>
                  <a:pt x="8912511" y="38415"/>
                  <a:pt x="8912511" y="85802"/>
                </a:cubicBezTo>
                <a:lnTo>
                  <a:pt x="8912511" y="428998"/>
                </a:lnTo>
                <a:cubicBezTo>
                  <a:pt x="8912511" y="476385"/>
                  <a:pt x="8874096" y="514800"/>
                  <a:pt x="8826709" y="514800"/>
                </a:cubicBezTo>
                <a:lnTo>
                  <a:pt x="85802" y="514800"/>
                </a:lnTo>
                <a:cubicBezTo>
                  <a:pt x="38415" y="514800"/>
                  <a:pt x="0" y="476385"/>
                  <a:pt x="0" y="428998"/>
                </a:cubicBezTo>
                <a:lnTo>
                  <a:pt x="0" y="85802"/>
                </a:lnTo>
                <a:close/>
              </a:path>
            </a:pathLst>
          </a:custGeom>
          <a:noFill/>
          <a:ln w="12700" cap="flat" cmpd="sng" algn="ctr">
            <a:solidFill>
              <a:srgbClr val="989898"/>
            </a:solidFill>
            <a:prstDash val="sysDash"/>
            <a:miter lim="800000"/>
          </a:ln>
          <a:effectLst/>
        </p:spPr>
        <p:txBody>
          <a:bodyPr spcFirstLastPara="0" vert="horz" wrap="square" lIns="101330" tIns="101330" rIns="101330" bIns="101330" numCol="1" spcCol="1270" anchor="ctr" anchorCtr="0">
            <a:noAutofit/>
          </a:bodyPr>
          <a:lstStyle/>
          <a:p>
            <a:pPr marL="0" marR="0" lvl="0" indent="0" algn="ctr" defTabSz="8890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1" name="剪去对角的矩形 90"/>
          <p:cNvSpPr/>
          <p:nvPr/>
        </p:nvSpPr>
        <p:spPr>
          <a:xfrm>
            <a:off x="3885416" y="1641402"/>
            <a:ext cx="3785312" cy="687197"/>
          </a:xfrm>
          <a:prstGeom prst="snip2DiagRect">
            <a:avLst>
              <a:gd name="adj1" fmla="val 0"/>
              <a:gd name="adj2" fmla="val 36313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342900" marR="0" lvl="0" indent="-34290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一站式算法定制服务</a:t>
            </a:r>
            <a:endParaRPr kumimoji="0" lang="en-US" altLang="zh-CN" sz="2000" b="1" i="0" u="none" strike="noStrike" kern="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2" name="剪去对角的矩形 91"/>
          <p:cNvSpPr/>
          <p:nvPr/>
        </p:nvSpPr>
        <p:spPr>
          <a:xfrm>
            <a:off x="968944" y="1608970"/>
            <a:ext cx="2343405" cy="687197"/>
          </a:xfrm>
          <a:prstGeom prst="snip2DiagRect">
            <a:avLst>
              <a:gd name="adj1" fmla="val 0"/>
              <a:gd name="adj2" fmla="val 36313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342900" marR="0" lvl="0" indent="-34290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零基础入门</a:t>
            </a:r>
            <a:endParaRPr kumimoji="0" lang="en-US" altLang="zh-CN" sz="2000" b="1" i="0" u="none" strike="noStrike" kern="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3" name="剪去对角的矩形 92"/>
          <p:cNvSpPr/>
          <p:nvPr/>
        </p:nvSpPr>
        <p:spPr>
          <a:xfrm>
            <a:off x="7571626" y="1657070"/>
            <a:ext cx="3900190" cy="687197"/>
          </a:xfrm>
          <a:prstGeom prst="snip2DiagRect">
            <a:avLst>
              <a:gd name="adj1" fmla="val 0"/>
              <a:gd name="adj2" fmla="val 36313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342900" marR="0" lvl="0" indent="-34290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面向场景化智能应用</a:t>
            </a:r>
            <a:endParaRPr kumimoji="0" lang="en-US" altLang="zh-CN" sz="2000" b="1" i="0" u="none" strike="noStrike" kern="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99" name="组合 98"/>
          <p:cNvGrpSpPr>
            <a:grpSpLocks noChangeAspect="1"/>
          </p:cNvGrpSpPr>
          <p:nvPr/>
        </p:nvGrpSpPr>
        <p:grpSpPr>
          <a:xfrm>
            <a:off x="1062270" y="2862103"/>
            <a:ext cx="10409546" cy="3032652"/>
            <a:chOff x="508802" y="2676399"/>
            <a:chExt cx="11566158" cy="3369613"/>
          </a:xfrm>
        </p:grpSpPr>
        <p:sp>
          <p:nvSpPr>
            <p:cNvPr id="94" name="矩形 93"/>
            <p:cNvSpPr/>
            <p:nvPr/>
          </p:nvSpPr>
          <p:spPr>
            <a:xfrm>
              <a:off x="9662244" y="2984640"/>
              <a:ext cx="2412716" cy="113749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14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AI</a:t>
              </a:r>
              <a:r>
                <a:rPr lang="zh-CN" altLang="en-US" sz="14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场景化应用</a:t>
              </a:r>
              <a:r>
                <a:rPr lang="zh-CN" altLang="en-US" sz="140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设计</a:t>
              </a:r>
              <a:endParaRPr lang="en-US" altLang="zh-CN" sz="14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40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云边部署，快速</a:t>
              </a:r>
              <a:r>
                <a:rPr lang="zh-CN" altLang="en-US" sz="14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交付</a:t>
              </a:r>
              <a:endParaRPr lang="en-US" altLang="zh-CN" sz="1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4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算法持续迭代优化</a:t>
              </a:r>
              <a:endParaRPr lang="zh-CN" altLang="en-US" sz="1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98" name="组合 97"/>
            <p:cNvGrpSpPr>
              <a:grpSpLocks noChangeAspect="1"/>
            </p:cNvGrpSpPr>
            <p:nvPr/>
          </p:nvGrpSpPr>
          <p:grpSpPr>
            <a:xfrm>
              <a:off x="508802" y="2676399"/>
              <a:ext cx="10465231" cy="3369613"/>
              <a:chOff x="508802" y="2676399"/>
              <a:chExt cx="10465231" cy="3369613"/>
            </a:xfrm>
          </p:grpSpPr>
          <p:sp>
            <p:nvSpPr>
              <p:cNvPr id="51" name="椭圆 50"/>
              <p:cNvSpPr/>
              <p:nvPr/>
            </p:nvSpPr>
            <p:spPr>
              <a:xfrm>
                <a:off x="2678532" y="4165368"/>
                <a:ext cx="1472045" cy="1472045"/>
              </a:xfrm>
              <a:prstGeom prst="ellipse">
                <a:avLst/>
              </a:prstGeom>
              <a:solidFill>
                <a:srgbClr val="327C7D"/>
              </a:solidFill>
              <a:ln w="34925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数据</a:t>
                </a:r>
                <a:endParaRPr kumimoji="0" lang="en-US" altLang="zh-CN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服务</a:t>
                </a:r>
                <a:endPara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52" name="椭圆 51"/>
              <p:cNvSpPr/>
              <p:nvPr/>
            </p:nvSpPr>
            <p:spPr>
              <a:xfrm>
                <a:off x="6023969" y="4165670"/>
                <a:ext cx="1472045" cy="1472045"/>
              </a:xfrm>
              <a:prstGeom prst="ellipse">
                <a:avLst/>
              </a:prstGeom>
              <a:solidFill>
                <a:srgbClr val="327C7D"/>
              </a:solidFill>
              <a:ln w="34925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训练</a:t>
                </a:r>
                <a:endParaRPr kumimoji="0" lang="en-US" altLang="zh-CN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服务</a:t>
                </a:r>
                <a:endParaRPr kumimoji="0" lang="en-US" altLang="zh-CN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53" name="椭圆 52"/>
              <p:cNvSpPr/>
              <p:nvPr/>
            </p:nvSpPr>
            <p:spPr>
              <a:xfrm>
                <a:off x="9501988" y="4197247"/>
                <a:ext cx="1472045" cy="1472045"/>
              </a:xfrm>
              <a:prstGeom prst="ellipse">
                <a:avLst/>
              </a:prstGeom>
              <a:solidFill>
                <a:srgbClr val="327C7D"/>
              </a:solidFill>
              <a:ln w="34925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应用</a:t>
                </a:r>
                <a:endParaRPr kumimoji="0" lang="en-US" altLang="zh-CN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服务</a:t>
                </a:r>
                <a:endParaRPr kumimoji="0" lang="zh-CN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54" name="半闭框 53"/>
              <p:cNvSpPr/>
              <p:nvPr/>
            </p:nvSpPr>
            <p:spPr>
              <a:xfrm rot="8099014">
                <a:off x="4347075" y="4556118"/>
                <a:ext cx="550863" cy="546100"/>
              </a:xfrm>
              <a:prstGeom prst="halfFrame">
                <a:avLst>
                  <a:gd name="adj1" fmla="val 21906"/>
                  <a:gd name="adj2" fmla="val 20661"/>
                </a:avLst>
              </a:prstGeom>
              <a:solidFill>
                <a:srgbClr val="40A3E7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55" name="半闭框 54"/>
              <p:cNvSpPr/>
              <p:nvPr/>
            </p:nvSpPr>
            <p:spPr>
              <a:xfrm rot="8099014">
                <a:off x="7864100" y="4551649"/>
                <a:ext cx="550863" cy="546100"/>
              </a:xfrm>
              <a:prstGeom prst="halfFrame">
                <a:avLst>
                  <a:gd name="adj1" fmla="val 21906"/>
                  <a:gd name="adj2" fmla="val 20661"/>
                </a:avLst>
              </a:prstGeom>
              <a:solidFill>
                <a:srgbClr val="A9D18E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56" name="椭圆 55"/>
              <p:cNvSpPr/>
              <p:nvPr/>
            </p:nvSpPr>
            <p:spPr>
              <a:xfrm>
                <a:off x="3119030" y="5349811"/>
                <a:ext cx="586686" cy="586686"/>
              </a:xfrm>
              <a:prstGeom prst="ellipse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0A3E7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57" name="椭圆 56"/>
              <p:cNvSpPr/>
              <p:nvPr/>
            </p:nvSpPr>
            <p:spPr>
              <a:xfrm>
                <a:off x="6466648" y="5344371"/>
                <a:ext cx="586686" cy="586686"/>
              </a:xfrm>
              <a:prstGeom prst="ellipse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A9D18E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58" name="椭圆 57"/>
              <p:cNvSpPr/>
              <p:nvPr/>
            </p:nvSpPr>
            <p:spPr>
              <a:xfrm>
                <a:off x="9962928" y="5459326"/>
                <a:ext cx="586686" cy="586686"/>
              </a:xfrm>
              <a:prstGeom prst="ellipse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5A6B7B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59" name="Freeform 135"/>
              <p:cNvSpPr/>
              <p:nvPr/>
            </p:nvSpPr>
            <p:spPr bwMode="auto">
              <a:xfrm>
                <a:off x="3287211" y="5446717"/>
                <a:ext cx="220804" cy="277481"/>
              </a:xfrm>
              <a:custGeom>
                <a:avLst/>
                <a:gdLst>
                  <a:gd name="T0" fmla="*/ 4 w 79"/>
                  <a:gd name="T1" fmla="*/ 99 h 99"/>
                  <a:gd name="T2" fmla="*/ 0 w 79"/>
                  <a:gd name="T3" fmla="*/ 95 h 99"/>
                  <a:gd name="T4" fmla="*/ 0 w 79"/>
                  <a:gd name="T5" fmla="*/ 12 h 99"/>
                  <a:gd name="T6" fmla="*/ 12 w 79"/>
                  <a:gd name="T7" fmla="*/ 0 h 99"/>
                  <a:gd name="T8" fmla="*/ 75 w 79"/>
                  <a:gd name="T9" fmla="*/ 0 h 99"/>
                  <a:gd name="T10" fmla="*/ 79 w 79"/>
                  <a:gd name="T11" fmla="*/ 4 h 99"/>
                  <a:gd name="T12" fmla="*/ 75 w 79"/>
                  <a:gd name="T13" fmla="*/ 8 h 99"/>
                  <a:gd name="T14" fmla="*/ 12 w 79"/>
                  <a:gd name="T15" fmla="*/ 8 h 99"/>
                  <a:gd name="T16" fmla="*/ 8 w 79"/>
                  <a:gd name="T17" fmla="*/ 12 h 99"/>
                  <a:gd name="T18" fmla="*/ 8 w 79"/>
                  <a:gd name="T19" fmla="*/ 95 h 99"/>
                  <a:gd name="T20" fmla="*/ 4 w 79"/>
                  <a:gd name="T21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" h="99">
                    <a:moveTo>
                      <a:pt x="4" y="99"/>
                    </a:moveTo>
                    <a:cubicBezTo>
                      <a:pt x="2" y="99"/>
                      <a:pt x="0" y="97"/>
                      <a:pt x="0" y="95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75" y="0"/>
                      <a:pt x="75" y="0"/>
                      <a:pt x="75" y="0"/>
                    </a:cubicBezTo>
                    <a:cubicBezTo>
                      <a:pt x="78" y="0"/>
                      <a:pt x="79" y="1"/>
                      <a:pt x="79" y="4"/>
                    </a:cubicBezTo>
                    <a:cubicBezTo>
                      <a:pt x="79" y="6"/>
                      <a:pt x="78" y="8"/>
                      <a:pt x="75" y="8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0" y="8"/>
                      <a:pt x="8" y="9"/>
                      <a:pt x="8" y="12"/>
                    </a:cubicBezTo>
                    <a:cubicBezTo>
                      <a:pt x="8" y="95"/>
                      <a:pt x="8" y="95"/>
                      <a:pt x="8" y="95"/>
                    </a:cubicBezTo>
                    <a:cubicBezTo>
                      <a:pt x="8" y="97"/>
                      <a:pt x="6" y="99"/>
                      <a:pt x="4" y="99"/>
                    </a:cubicBezTo>
                    <a:close/>
                  </a:path>
                </a:pathLst>
              </a:custGeom>
              <a:solidFill>
                <a:srgbClr val="40A3E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0" name="Freeform 136"/>
              <p:cNvSpPr/>
              <p:nvPr/>
            </p:nvSpPr>
            <p:spPr bwMode="auto">
              <a:xfrm>
                <a:off x="3287211" y="5539998"/>
                <a:ext cx="309362" cy="290470"/>
              </a:xfrm>
              <a:custGeom>
                <a:avLst/>
                <a:gdLst>
                  <a:gd name="T0" fmla="*/ 99 w 111"/>
                  <a:gd name="T1" fmla="*/ 104 h 104"/>
                  <a:gd name="T2" fmla="*/ 12 w 111"/>
                  <a:gd name="T3" fmla="*/ 104 h 104"/>
                  <a:gd name="T4" fmla="*/ 0 w 111"/>
                  <a:gd name="T5" fmla="*/ 92 h 104"/>
                  <a:gd name="T6" fmla="*/ 0 w 111"/>
                  <a:gd name="T7" fmla="*/ 63 h 104"/>
                  <a:gd name="T8" fmla="*/ 4 w 111"/>
                  <a:gd name="T9" fmla="*/ 59 h 104"/>
                  <a:gd name="T10" fmla="*/ 8 w 111"/>
                  <a:gd name="T11" fmla="*/ 63 h 104"/>
                  <a:gd name="T12" fmla="*/ 8 w 111"/>
                  <a:gd name="T13" fmla="*/ 92 h 104"/>
                  <a:gd name="T14" fmla="*/ 12 w 111"/>
                  <a:gd name="T15" fmla="*/ 96 h 104"/>
                  <a:gd name="T16" fmla="*/ 99 w 111"/>
                  <a:gd name="T17" fmla="*/ 96 h 104"/>
                  <a:gd name="T18" fmla="*/ 103 w 111"/>
                  <a:gd name="T19" fmla="*/ 92 h 104"/>
                  <a:gd name="T20" fmla="*/ 103 w 111"/>
                  <a:gd name="T21" fmla="*/ 4 h 104"/>
                  <a:gd name="T22" fmla="*/ 107 w 111"/>
                  <a:gd name="T23" fmla="*/ 0 h 104"/>
                  <a:gd name="T24" fmla="*/ 111 w 111"/>
                  <a:gd name="T25" fmla="*/ 4 h 104"/>
                  <a:gd name="T26" fmla="*/ 111 w 111"/>
                  <a:gd name="T27" fmla="*/ 92 h 104"/>
                  <a:gd name="T28" fmla="*/ 99 w 111"/>
                  <a:gd name="T29" fmla="*/ 104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1" h="104">
                    <a:moveTo>
                      <a:pt x="99" y="104"/>
                    </a:moveTo>
                    <a:cubicBezTo>
                      <a:pt x="12" y="104"/>
                      <a:pt x="12" y="104"/>
                      <a:pt x="12" y="104"/>
                    </a:cubicBezTo>
                    <a:cubicBezTo>
                      <a:pt x="5" y="104"/>
                      <a:pt x="0" y="98"/>
                      <a:pt x="0" y="92"/>
                    </a:cubicBezTo>
                    <a:cubicBezTo>
                      <a:pt x="0" y="63"/>
                      <a:pt x="0" y="63"/>
                      <a:pt x="0" y="63"/>
                    </a:cubicBezTo>
                    <a:cubicBezTo>
                      <a:pt x="0" y="61"/>
                      <a:pt x="2" y="59"/>
                      <a:pt x="4" y="59"/>
                    </a:cubicBezTo>
                    <a:cubicBezTo>
                      <a:pt x="6" y="59"/>
                      <a:pt x="8" y="61"/>
                      <a:pt x="8" y="63"/>
                    </a:cubicBezTo>
                    <a:cubicBezTo>
                      <a:pt x="8" y="92"/>
                      <a:pt x="8" y="92"/>
                      <a:pt x="8" y="92"/>
                    </a:cubicBezTo>
                    <a:cubicBezTo>
                      <a:pt x="8" y="94"/>
                      <a:pt x="10" y="96"/>
                      <a:pt x="12" y="96"/>
                    </a:cubicBezTo>
                    <a:cubicBezTo>
                      <a:pt x="99" y="96"/>
                      <a:pt x="99" y="96"/>
                      <a:pt x="99" y="96"/>
                    </a:cubicBezTo>
                    <a:cubicBezTo>
                      <a:pt x="102" y="96"/>
                      <a:pt x="103" y="94"/>
                      <a:pt x="103" y="92"/>
                    </a:cubicBezTo>
                    <a:cubicBezTo>
                      <a:pt x="103" y="4"/>
                      <a:pt x="103" y="4"/>
                      <a:pt x="103" y="4"/>
                    </a:cubicBezTo>
                    <a:cubicBezTo>
                      <a:pt x="103" y="1"/>
                      <a:pt x="105" y="0"/>
                      <a:pt x="107" y="0"/>
                    </a:cubicBezTo>
                    <a:cubicBezTo>
                      <a:pt x="110" y="0"/>
                      <a:pt x="111" y="1"/>
                      <a:pt x="111" y="4"/>
                    </a:cubicBezTo>
                    <a:cubicBezTo>
                      <a:pt x="111" y="92"/>
                      <a:pt x="111" y="92"/>
                      <a:pt x="111" y="92"/>
                    </a:cubicBezTo>
                    <a:cubicBezTo>
                      <a:pt x="111" y="98"/>
                      <a:pt x="106" y="104"/>
                      <a:pt x="99" y="104"/>
                    </a:cubicBezTo>
                    <a:close/>
                  </a:path>
                </a:pathLst>
              </a:custGeom>
              <a:solidFill>
                <a:srgbClr val="40A3E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1" name="Freeform 137"/>
              <p:cNvSpPr/>
              <p:nvPr/>
            </p:nvSpPr>
            <p:spPr bwMode="auto">
              <a:xfrm>
                <a:off x="3485581" y="5450259"/>
                <a:ext cx="110992" cy="110992"/>
              </a:xfrm>
              <a:custGeom>
                <a:avLst/>
                <a:gdLst>
                  <a:gd name="T0" fmla="*/ 36 w 40"/>
                  <a:gd name="T1" fmla="*/ 40 h 40"/>
                  <a:gd name="T2" fmla="*/ 4 w 40"/>
                  <a:gd name="T3" fmla="*/ 40 h 40"/>
                  <a:gd name="T4" fmla="*/ 0 w 40"/>
                  <a:gd name="T5" fmla="*/ 36 h 40"/>
                  <a:gd name="T6" fmla="*/ 0 w 40"/>
                  <a:gd name="T7" fmla="*/ 4 h 40"/>
                  <a:gd name="T8" fmla="*/ 4 w 40"/>
                  <a:gd name="T9" fmla="*/ 0 h 40"/>
                  <a:gd name="T10" fmla="*/ 8 w 40"/>
                  <a:gd name="T11" fmla="*/ 4 h 40"/>
                  <a:gd name="T12" fmla="*/ 8 w 40"/>
                  <a:gd name="T13" fmla="*/ 32 h 40"/>
                  <a:gd name="T14" fmla="*/ 36 w 40"/>
                  <a:gd name="T15" fmla="*/ 32 h 40"/>
                  <a:gd name="T16" fmla="*/ 40 w 40"/>
                  <a:gd name="T17" fmla="*/ 36 h 40"/>
                  <a:gd name="T18" fmla="*/ 36 w 40"/>
                  <a:gd name="T19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" h="40">
                    <a:moveTo>
                      <a:pt x="36" y="40"/>
                    </a:moveTo>
                    <a:cubicBezTo>
                      <a:pt x="4" y="40"/>
                      <a:pt x="4" y="40"/>
                      <a:pt x="4" y="40"/>
                    </a:cubicBezTo>
                    <a:cubicBezTo>
                      <a:pt x="2" y="40"/>
                      <a:pt x="0" y="38"/>
                      <a:pt x="0" y="36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1"/>
                      <a:pt x="2" y="0"/>
                      <a:pt x="4" y="0"/>
                    </a:cubicBezTo>
                    <a:cubicBezTo>
                      <a:pt x="7" y="0"/>
                      <a:pt x="8" y="1"/>
                      <a:pt x="8" y="4"/>
                    </a:cubicBezTo>
                    <a:cubicBezTo>
                      <a:pt x="8" y="32"/>
                      <a:pt x="8" y="32"/>
                      <a:pt x="8" y="32"/>
                    </a:cubicBezTo>
                    <a:cubicBezTo>
                      <a:pt x="36" y="32"/>
                      <a:pt x="36" y="32"/>
                      <a:pt x="36" y="32"/>
                    </a:cubicBezTo>
                    <a:cubicBezTo>
                      <a:pt x="39" y="32"/>
                      <a:pt x="40" y="33"/>
                      <a:pt x="40" y="36"/>
                    </a:cubicBezTo>
                    <a:cubicBezTo>
                      <a:pt x="40" y="38"/>
                      <a:pt x="39" y="40"/>
                      <a:pt x="36" y="40"/>
                    </a:cubicBezTo>
                    <a:close/>
                  </a:path>
                </a:pathLst>
              </a:custGeom>
              <a:solidFill>
                <a:srgbClr val="40A3E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2" name="Freeform 138"/>
              <p:cNvSpPr/>
              <p:nvPr/>
            </p:nvSpPr>
            <p:spPr bwMode="auto">
              <a:xfrm>
                <a:off x="3485581" y="5444355"/>
                <a:ext cx="114535" cy="116896"/>
              </a:xfrm>
              <a:custGeom>
                <a:avLst/>
                <a:gdLst>
                  <a:gd name="T0" fmla="*/ 36 w 41"/>
                  <a:gd name="T1" fmla="*/ 42 h 42"/>
                  <a:gd name="T2" fmla="*/ 33 w 41"/>
                  <a:gd name="T3" fmla="*/ 40 h 42"/>
                  <a:gd name="T4" fmla="*/ 2 w 41"/>
                  <a:gd name="T5" fmla="*/ 7 h 42"/>
                  <a:gd name="T6" fmla="*/ 2 w 41"/>
                  <a:gd name="T7" fmla="*/ 2 h 42"/>
                  <a:gd name="T8" fmla="*/ 7 w 41"/>
                  <a:gd name="T9" fmla="*/ 2 h 42"/>
                  <a:gd name="T10" fmla="*/ 39 w 41"/>
                  <a:gd name="T11" fmla="*/ 35 h 42"/>
                  <a:gd name="T12" fmla="*/ 39 w 41"/>
                  <a:gd name="T13" fmla="*/ 40 h 42"/>
                  <a:gd name="T14" fmla="*/ 36 w 41"/>
                  <a:gd name="T15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" h="42">
                    <a:moveTo>
                      <a:pt x="36" y="42"/>
                    </a:moveTo>
                    <a:cubicBezTo>
                      <a:pt x="35" y="42"/>
                      <a:pt x="34" y="41"/>
                      <a:pt x="33" y="40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0" y="6"/>
                      <a:pt x="0" y="3"/>
                      <a:pt x="2" y="2"/>
                    </a:cubicBezTo>
                    <a:cubicBezTo>
                      <a:pt x="3" y="0"/>
                      <a:pt x="6" y="0"/>
                      <a:pt x="7" y="2"/>
                    </a:cubicBezTo>
                    <a:cubicBezTo>
                      <a:pt x="39" y="35"/>
                      <a:pt x="39" y="35"/>
                      <a:pt x="39" y="35"/>
                    </a:cubicBezTo>
                    <a:cubicBezTo>
                      <a:pt x="41" y="36"/>
                      <a:pt x="41" y="39"/>
                      <a:pt x="39" y="40"/>
                    </a:cubicBezTo>
                    <a:cubicBezTo>
                      <a:pt x="38" y="41"/>
                      <a:pt x="37" y="42"/>
                      <a:pt x="36" y="42"/>
                    </a:cubicBezTo>
                    <a:close/>
                  </a:path>
                </a:pathLst>
              </a:custGeom>
              <a:solidFill>
                <a:srgbClr val="40A3E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3" name="Freeform 139"/>
              <p:cNvSpPr/>
              <p:nvPr/>
            </p:nvSpPr>
            <p:spPr bwMode="auto">
              <a:xfrm>
                <a:off x="3373408" y="5617929"/>
                <a:ext cx="136969" cy="139331"/>
              </a:xfrm>
              <a:custGeom>
                <a:avLst/>
                <a:gdLst>
                  <a:gd name="T0" fmla="*/ 45 w 49"/>
                  <a:gd name="T1" fmla="*/ 50 h 50"/>
                  <a:gd name="T2" fmla="*/ 4 w 49"/>
                  <a:gd name="T3" fmla="*/ 50 h 50"/>
                  <a:gd name="T4" fmla="*/ 0 w 49"/>
                  <a:gd name="T5" fmla="*/ 46 h 50"/>
                  <a:gd name="T6" fmla="*/ 0 w 49"/>
                  <a:gd name="T7" fmla="*/ 4 h 50"/>
                  <a:gd name="T8" fmla="*/ 4 w 49"/>
                  <a:gd name="T9" fmla="*/ 0 h 50"/>
                  <a:gd name="T10" fmla="*/ 37 w 49"/>
                  <a:gd name="T11" fmla="*/ 0 h 50"/>
                  <a:gd name="T12" fmla="*/ 41 w 49"/>
                  <a:gd name="T13" fmla="*/ 4 h 50"/>
                  <a:gd name="T14" fmla="*/ 37 w 49"/>
                  <a:gd name="T15" fmla="*/ 8 h 50"/>
                  <a:gd name="T16" fmla="*/ 8 w 49"/>
                  <a:gd name="T17" fmla="*/ 8 h 50"/>
                  <a:gd name="T18" fmla="*/ 8 w 49"/>
                  <a:gd name="T19" fmla="*/ 42 h 50"/>
                  <a:gd name="T20" fmla="*/ 41 w 49"/>
                  <a:gd name="T21" fmla="*/ 42 h 50"/>
                  <a:gd name="T22" fmla="*/ 41 w 49"/>
                  <a:gd name="T23" fmla="*/ 36 h 50"/>
                  <a:gd name="T24" fmla="*/ 45 w 49"/>
                  <a:gd name="T25" fmla="*/ 32 h 50"/>
                  <a:gd name="T26" fmla="*/ 49 w 49"/>
                  <a:gd name="T27" fmla="*/ 36 h 50"/>
                  <a:gd name="T28" fmla="*/ 49 w 49"/>
                  <a:gd name="T29" fmla="*/ 46 h 50"/>
                  <a:gd name="T30" fmla="*/ 45 w 49"/>
                  <a:gd name="T31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9" h="50">
                    <a:moveTo>
                      <a:pt x="45" y="50"/>
                    </a:moveTo>
                    <a:cubicBezTo>
                      <a:pt x="4" y="50"/>
                      <a:pt x="4" y="50"/>
                      <a:pt x="4" y="50"/>
                    </a:cubicBezTo>
                    <a:cubicBezTo>
                      <a:pt x="2" y="50"/>
                      <a:pt x="0" y="48"/>
                      <a:pt x="0" y="46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39" y="0"/>
                      <a:pt x="41" y="2"/>
                      <a:pt x="41" y="4"/>
                    </a:cubicBezTo>
                    <a:cubicBezTo>
                      <a:pt x="41" y="7"/>
                      <a:pt x="39" y="8"/>
                      <a:pt x="37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41" y="42"/>
                      <a:pt x="41" y="42"/>
                      <a:pt x="41" y="42"/>
                    </a:cubicBezTo>
                    <a:cubicBezTo>
                      <a:pt x="41" y="36"/>
                      <a:pt x="41" y="36"/>
                      <a:pt x="41" y="36"/>
                    </a:cubicBezTo>
                    <a:cubicBezTo>
                      <a:pt x="41" y="34"/>
                      <a:pt x="43" y="32"/>
                      <a:pt x="45" y="32"/>
                    </a:cubicBezTo>
                    <a:cubicBezTo>
                      <a:pt x="47" y="32"/>
                      <a:pt x="49" y="34"/>
                      <a:pt x="49" y="36"/>
                    </a:cubicBezTo>
                    <a:cubicBezTo>
                      <a:pt x="49" y="46"/>
                      <a:pt x="49" y="46"/>
                      <a:pt x="49" y="46"/>
                    </a:cubicBezTo>
                    <a:cubicBezTo>
                      <a:pt x="49" y="48"/>
                      <a:pt x="47" y="50"/>
                      <a:pt x="45" y="50"/>
                    </a:cubicBezTo>
                    <a:close/>
                  </a:path>
                </a:pathLst>
              </a:custGeom>
              <a:solidFill>
                <a:srgbClr val="40A3E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4" name="Freeform 140"/>
              <p:cNvSpPr/>
              <p:nvPr/>
            </p:nvSpPr>
            <p:spPr bwMode="auto">
              <a:xfrm>
                <a:off x="3412373" y="5617929"/>
                <a:ext cx="126342" cy="102727"/>
              </a:xfrm>
              <a:custGeom>
                <a:avLst/>
                <a:gdLst>
                  <a:gd name="T0" fmla="*/ 16 w 45"/>
                  <a:gd name="T1" fmla="*/ 37 h 37"/>
                  <a:gd name="T2" fmla="*/ 13 w 45"/>
                  <a:gd name="T3" fmla="*/ 35 h 37"/>
                  <a:gd name="T4" fmla="*/ 1 w 45"/>
                  <a:gd name="T5" fmla="*/ 23 h 37"/>
                  <a:gd name="T6" fmla="*/ 1 w 45"/>
                  <a:gd name="T7" fmla="*/ 17 h 37"/>
                  <a:gd name="T8" fmla="*/ 7 w 45"/>
                  <a:gd name="T9" fmla="*/ 17 h 37"/>
                  <a:gd name="T10" fmla="*/ 16 w 45"/>
                  <a:gd name="T11" fmla="*/ 27 h 37"/>
                  <a:gd name="T12" fmla="*/ 37 w 45"/>
                  <a:gd name="T13" fmla="*/ 2 h 37"/>
                  <a:gd name="T14" fmla="*/ 43 w 45"/>
                  <a:gd name="T15" fmla="*/ 1 h 37"/>
                  <a:gd name="T16" fmla="*/ 43 w 45"/>
                  <a:gd name="T17" fmla="*/ 7 h 37"/>
                  <a:gd name="T18" fmla="*/ 19 w 45"/>
                  <a:gd name="T19" fmla="*/ 35 h 37"/>
                  <a:gd name="T20" fmla="*/ 16 w 45"/>
                  <a:gd name="T21" fmla="*/ 36 h 37"/>
                  <a:gd name="T22" fmla="*/ 16 w 45"/>
                  <a:gd name="T23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5" h="37">
                    <a:moveTo>
                      <a:pt x="16" y="37"/>
                    </a:moveTo>
                    <a:cubicBezTo>
                      <a:pt x="15" y="37"/>
                      <a:pt x="14" y="36"/>
                      <a:pt x="13" y="35"/>
                    </a:cubicBezTo>
                    <a:cubicBezTo>
                      <a:pt x="1" y="23"/>
                      <a:pt x="1" y="23"/>
                      <a:pt x="1" y="23"/>
                    </a:cubicBezTo>
                    <a:cubicBezTo>
                      <a:pt x="0" y="22"/>
                      <a:pt x="0" y="19"/>
                      <a:pt x="1" y="17"/>
                    </a:cubicBezTo>
                    <a:cubicBezTo>
                      <a:pt x="3" y="16"/>
                      <a:pt x="5" y="16"/>
                      <a:pt x="7" y="17"/>
                    </a:cubicBezTo>
                    <a:cubicBezTo>
                      <a:pt x="16" y="27"/>
                      <a:pt x="16" y="27"/>
                      <a:pt x="16" y="27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9" y="0"/>
                      <a:pt x="41" y="0"/>
                      <a:pt x="43" y="1"/>
                    </a:cubicBezTo>
                    <a:cubicBezTo>
                      <a:pt x="45" y="3"/>
                      <a:pt x="45" y="5"/>
                      <a:pt x="43" y="7"/>
                    </a:cubicBezTo>
                    <a:cubicBezTo>
                      <a:pt x="19" y="35"/>
                      <a:pt x="19" y="35"/>
                      <a:pt x="19" y="35"/>
                    </a:cubicBezTo>
                    <a:cubicBezTo>
                      <a:pt x="19" y="36"/>
                      <a:pt x="18" y="36"/>
                      <a:pt x="16" y="36"/>
                    </a:cubicBezTo>
                    <a:cubicBezTo>
                      <a:pt x="16" y="36"/>
                      <a:pt x="16" y="37"/>
                      <a:pt x="16" y="37"/>
                    </a:cubicBezTo>
                    <a:close/>
                  </a:path>
                </a:pathLst>
              </a:custGeom>
              <a:solidFill>
                <a:srgbClr val="40A3E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5" name="Freeform 112"/>
              <p:cNvSpPr/>
              <p:nvPr/>
            </p:nvSpPr>
            <p:spPr bwMode="auto">
              <a:xfrm>
                <a:off x="10044750" y="5576082"/>
                <a:ext cx="423041" cy="259831"/>
              </a:xfrm>
              <a:custGeom>
                <a:avLst/>
                <a:gdLst>
                  <a:gd name="T0" fmla="*/ 105 w 137"/>
                  <a:gd name="T1" fmla="*/ 84 h 84"/>
                  <a:gd name="T2" fmla="*/ 100 w 137"/>
                  <a:gd name="T3" fmla="*/ 84 h 84"/>
                  <a:gd name="T4" fmla="*/ 96 w 137"/>
                  <a:gd name="T5" fmla="*/ 80 h 84"/>
                  <a:gd name="T6" fmla="*/ 100 w 137"/>
                  <a:gd name="T7" fmla="*/ 76 h 84"/>
                  <a:gd name="T8" fmla="*/ 105 w 137"/>
                  <a:gd name="T9" fmla="*/ 76 h 84"/>
                  <a:gd name="T10" fmla="*/ 129 w 137"/>
                  <a:gd name="T11" fmla="*/ 52 h 84"/>
                  <a:gd name="T12" fmla="*/ 105 w 137"/>
                  <a:gd name="T13" fmla="*/ 29 h 84"/>
                  <a:gd name="T14" fmla="*/ 102 w 137"/>
                  <a:gd name="T15" fmla="*/ 29 h 84"/>
                  <a:gd name="T16" fmla="*/ 97 w 137"/>
                  <a:gd name="T17" fmla="*/ 27 h 84"/>
                  <a:gd name="T18" fmla="*/ 66 w 137"/>
                  <a:gd name="T19" fmla="*/ 8 h 84"/>
                  <a:gd name="T20" fmla="*/ 33 w 137"/>
                  <a:gd name="T21" fmla="*/ 34 h 84"/>
                  <a:gd name="T22" fmla="*/ 29 w 137"/>
                  <a:gd name="T23" fmla="*/ 37 h 84"/>
                  <a:gd name="T24" fmla="*/ 28 w 137"/>
                  <a:gd name="T25" fmla="*/ 37 h 84"/>
                  <a:gd name="T26" fmla="*/ 28 w 137"/>
                  <a:gd name="T27" fmla="*/ 37 h 84"/>
                  <a:gd name="T28" fmla="*/ 8 w 137"/>
                  <a:gd name="T29" fmla="*/ 56 h 84"/>
                  <a:gd name="T30" fmla="*/ 28 w 137"/>
                  <a:gd name="T31" fmla="*/ 76 h 84"/>
                  <a:gd name="T32" fmla="*/ 35 w 137"/>
                  <a:gd name="T33" fmla="*/ 76 h 84"/>
                  <a:gd name="T34" fmla="*/ 39 w 137"/>
                  <a:gd name="T35" fmla="*/ 80 h 84"/>
                  <a:gd name="T36" fmla="*/ 35 w 137"/>
                  <a:gd name="T37" fmla="*/ 84 h 84"/>
                  <a:gd name="T38" fmla="*/ 28 w 137"/>
                  <a:gd name="T39" fmla="*/ 84 h 84"/>
                  <a:gd name="T40" fmla="*/ 0 w 137"/>
                  <a:gd name="T41" fmla="*/ 56 h 84"/>
                  <a:gd name="T42" fmla="*/ 26 w 137"/>
                  <a:gd name="T43" fmla="*/ 29 h 84"/>
                  <a:gd name="T44" fmla="*/ 66 w 137"/>
                  <a:gd name="T45" fmla="*/ 0 h 84"/>
                  <a:gd name="T46" fmla="*/ 103 w 137"/>
                  <a:gd name="T47" fmla="*/ 21 h 84"/>
                  <a:gd name="T48" fmla="*/ 105 w 137"/>
                  <a:gd name="T49" fmla="*/ 21 h 84"/>
                  <a:gd name="T50" fmla="*/ 137 w 137"/>
                  <a:gd name="T51" fmla="*/ 52 h 84"/>
                  <a:gd name="T52" fmla="*/ 105 w 137"/>
                  <a:gd name="T53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37" h="84">
                    <a:moveTo>
                      <a:pt x="105" y="84"/>
                    </a:moveTo>
                    <a:cubicBezTo>
                      <a:pt x="100" y="84"/>
                      <a:pt x="100" y="84"/>
                      <a:pt x="100" y="84"/>
                    </a:cubicBezTo>
                    <a:cubicBezTo>
                      <a:pt x="98" y="84"/>
                      <a:pt x="96" y="82"/>
                      <a:pt x="96" y="80"/>
                    </a:cubicBezTo>
                    <a:cubicBezTo>
                      <a:pt x="96" y="78"/>
                      <a:pt x="98" y="76"/>
                      <a:pt x="100" y="76"/>
                    </a:cubicBezTo>
                    <a:cubicBezTo>
                      <a:pt x="105" y="76"/>
                      <a:pt x="105" y="76"/>
                      <a:pt x="105" y="76"/>
                    </a:cubicBezTo>
                    <a:cubicBezTo>
                      <a:pt x="118" y="76"/>
                      <a:pt x="129" y="65"/>
                      <a:pt x="129" y="52"/>
                    </a:cubicBezTo>
                    <a:cubicBezTo>
                      <a:pt x="129" y="39"/>
                      <a:pt x="118" y="29"/>
                      <a:pt x="105" y="29"/>
                    </a:cubicBezTo>
                    <a:cubicBezTo>
                      <a:pt x="104" y="29"/>
                      <a:pt x="103" y="29"/>
                      <a:pt x="102" y="29"/>
                    </a:cubicBezTo>
                    <a:cubicBezTo>
                      <a:pt x="100" y="29"/>
                      <a:pt x="98" y="28"/>
                      <a:pt x="97" y="27"/>
                    </a:cubicBezTo>
                    <a:cubicBezTo>
                      <a:pt x="91" y="15"/>
                      <a:pt x="79" y="8"/>
                      <a:pt x="66" y="8"/>
                    </a:cubicBezTo>
                    <a:cubicBezTo>
                      <a:pt x="51" y="8"/>
                      <a:pt x="37" y="18"/>
                      <a:pt x="33" y="34"/>
                    </a:cubicBezTo>
                    <a:cubicBezTo>
                      <a:pt x="33" y="35"/>
                      <a:pt x="31" y="37"/>
                      <a:pt x="29" y="37"/>
                    </a:cubicBezTo>
                    <a:cubicBezTo>
                      <a:pt x="28" y="37"/>
                      <a:pt x="28" y="37"/>
                      <a:pt x="28" y="37"/>
                    </a:cubicBezTo>
                    <a:cubicBezTo>
                      <a:pt x="28" y="37"/>
                      <a:pt x="28" y="37"/>
                      <a:pt x="28" y="37"/>
                    </a:cubicBezTo>
                    <a:cubicBezTo>
                      <a:pt x="17" y="37"/>
                      <a:pt x="8" y="45"/>
                      <a:pt x="8" y="56"/>
                    </a:cubicBezTo>
                    <a:cubicBezTo>
                      <a:pt x="8" y="67"/>
                      <a:pt x="17" y="76"/>
                      <a:pt x="28" y="76"/>
                    </a:cubicBezTo>
                    <a:cubicBezTo>
                      <a:pt x="35" y="76"/>
                      <a:pt x="35" y="76"/>
                      <a:pt x="35" y="76"/>
                    </a:cubicBezTo>
                    <a:cubicBezTo>
                      <a:pt x="37" y="76"/>
                      <a:pt x="39" y="78"/>
                      <a:pt x="39" y="80"/>
                    </a:cubicBezTo>
                    <a:cubicBezTo>
                      <a:pt x="39" y="82"/>
                      <a:pt x="37" y="84"/>
                      <a:pt x="35" y="84"/>
                    </a:cubicBezTo>
                    <a:cubicBezTo>
                      <a:pt x="28" y="84"/>
                      <a:pt x="28" y="84"/>
                      <a:pt x="28" y="84"/>
                    </a:cubicBezTo>
                    <a:cubicBezTo>
                      <a:pt x="13" y="84"/>
                      <a:pt x="0" y="72"/>
                      <a:pt x="0" y="56"/>
                    </a:cubicBezTo>
                    <a:cubicBezTo>
                      <a:pt x="0" y="42"/>
                      <a:pt x="12" y="30"/>
                      <a:pt x="26" y="29"/>
                    </a:cubicBezTo>
                    <a:cubicBezTo>
                      <a:pt x="32" y="11"/>
                      <a:pt x="48" y="0"/>
                      <a:pt x="66" y="0"/>
                    </a:cubicBezTo>
                    <a:cubicBezTo>
                      <a:pt x="82" y="0"/>
                      <a:pt x="95" y="8"/>
                      <a:pt x="103" y="21"/>
                    </a:cubicBezTo>
                    <a:cubicBezTo>
                      <a:pt x="104" y="21"/>
                      <a:pt x="104" y="21"/>
                      <a:pt x="105" y="21"/>
                    </a:cubicBezTo>
                    <a:cubicBezTo>
                      <a:pt x="122" y="21"/>
                      <a:pt x="137" y="35"/>
                      <a:pt x="137" y="52"/>
                    </a:cubicBezTo>
                    <a:cubicBezTo>
                      <a:pt x="137" y="70"/>
                      <a:pt x="122" y="84"/>
                      <a:pt x="105" y="84"/>
                    </a:cubicBezTo>
                    <a:close/>
                  </a:path>
                </a:pathLst>
              </a:custGeom>
              <a:solidFill>
                <a:srgbClr val="5A6B7B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6" name="Freeform 113"/>
              <p:cNvSpPr/>
              <p:nvPr/>
            </p:nvSpPr>
            <p:spPr bwMode="auto">
              <a:xfrm>
                <a:off x="10245825" y="5765406"/>
                <a:ext cx="24808" cy="165822"/>
              </a:xfrm>
              <a:custGeom>
                <a:avLst/>
                <a:gdLst>
                  <a:gd name="T0" fmla="*/ 4 w 8"/>
                  <a:gd name="T1" fmla="*/ 54 h 54"/>
                  <a:gd name="T2" fmla="*/ 0 w 8"/>
                  <a:gd name="T3" fmla="*/ 50 h 54"/>
                  <a:gd name="T4" fmla="*/ 0 w 8"/>
                  <a:gd name="T5" fmla="*/ 4 h 54"/>
                  <a:gd name="T6" fmla="*/ 4 w 8"/>
                  <a:gd name="T7" fmla="*/ 0 h 54"/>
                  <a:gd name="T8" fmla="*/ 8 w 8"/>
                  <a:gd name="T9" fmla="*/ 4 h 54"/>
                  <a:gd name="T10" fmla="*/ 8 w 8"/>
                  <a:gd name="T11" fmla="*/ 50 h 54"/>
                  <a:gd name="T12" fmla="*/ 4 w 8"/>
                  <a:gd name="T13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54">
                    <a:moveTo>
                      <a:pt x="4" y="54"/>
                    </a:moveTo>
                    <a:cubicBezTo>
                      <a:pt x="1" y="54"/>
                      <a:pt x="0" y="52"/>
                      <a:pt x="0" y="5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50"/>
                      <a:pt x="8" y="50"/>
                      <a:pt x="8" y="50"/>
                    </a:cubicBezTo>
                    <a:cubicBezTo>
                      <a:pt x="8" y="52"/>
                      <a:pt x="6" y="54"/>
                      <a:pt x="4" y="54"/>
                    </a:cubicBezTo>
                    <a:close/>
                  </a:path>
                </a:pathLst>
              </a:custGeom>
              <a:solidFill>
                <a:srgbClr val="5A6B7B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7" name="Freeform 114"/>
              <p:cNvSpPr/>
              <p:nvPr/>
            </p:nvSpPr>
            <p:spPr bwMode="auto">
              <a:xfrm>
                <a:off x="10187070" y="5851581"/>
                <a:ext cx="138402" cy="79647"/>
              </a:xfrm>
              <a:custGeom>
                <a:avLst/>
                <a:gdLst>
                  <a:gd name="T0" fmla="*/ 23 w 45"/>
                  <a:gd name="T1" fmla="*/ 26 h 26"/>
                  <a:gd name="T2" fmla="*/ 20 w 45"/>
                  <a:gd name="T3" fmla="*/ 25 h 26"/>
                  <a:gd name="T4" fmla="*/ 2 w 45"/>
                  <a:gd name="T5" fmla="*/ 7 h 26"/>
                  <a:gd name="T6" fmla="*/ 2 w 45"/>
                  <a:gd name="T7" fmla="*/ 1 h 26"/>
                  <a:gd name="T8" fmla="*/ 7 w 45"/>
                  <a:gd name="T9" fmla="*/ 1 h 26"/>
                  <a:gd name="T10" fmla="*/ 23 w 45"/>
                  <a:gd name="T11" fmla="*/ 16 h 26"/>
                  <a:gd name="T12" fmla="*/ 38 w 45"/>
                  <a:gd name="T13" fmla="*/ 1 h 26"/>
                  <a:gd name="T14" fmla="*/ 44 w 45"/>
                  <a:gd name="T15" fmla="*/ 1 h 26"/>
                  <a:gd name="T16" fmla="*/ 44 w 45"/>
                  <a:gd name="T17" fmla="*/ 7 h 26"/>
                  <a:gd name="T18" fmla="*/ 25 w 45"/>
                  <a:gd name="T19" fmla="*/ 25 h 26"/>
                  <a:gd name="T20" fmla="*/ 23 w 45"/>
                  <a:gd name="T21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5" h="26">
                    <a:moveTo>
                      <a:pt x="23" y="26"/>
                    </a:moveTo>
                    <a:cubicBezTo>
                      <a:pt x="22" y="26"/>
                      <a:pt x="21" y="26"/>
                      <a:pt x="20" y="25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0" y="5"/>
                      <a:pt x="0" y="3"/>
                      <a:pt x="2" y="1"/>
                    </a:cubicBezTo>
                    <a:cubicBezTo>
                      <a:pt x="3" y="0"/>
                      <a:pt x="6" y="0"/>
                      <a:pt x="7" y="1"/>
                    </a:cubicBezTo>
                    <a:cubicBezTo>
                      <a:pt x="23" y="16"/>
                      <a:pt x="23" y="16"/>
                      <a:pt x="23" y="16"/>
                    </a:cubicBezTo>
                    <a:cubicBezTo>
                      <a:pt x="38" y="1"/>
                      <a:pt x="38" y="1"/>
                      <a:pt x="38" y="1"/>
                    </a:cubicBezTo>
                    <a:cubicBezTo>
                      <a:pt x="39" y="0"/>
                      <a:pt x="42" y="0"/>
                      <a:pt x="44" y="1"/>
                    </a:cubicBezTo>
                    <a:cubicBezTo>
                      <a:pt x="45" y="3"/>
                      <a:pt x="45" y="5"/>
                      <a:pt x="44" y="7"/>
                    </a:cubicBezTo>
                    <a:cubicBezTo>
                      <a:pt x="25" y="25"/>
                      <a:pt x="25" y="25"/>
                      <a:pt x="25" y="25"/>
                    </a:cubicBezTo>
                    <a:cubicBezTo>
                      <a:pt x="25" y="26"/>
                      <a:pt x="24" y="26"/>
                      <a:pt x="23" y="26"/>
                    </a:cubicBezTo>
                    <a:close/>
                  </a:path>
                </a:pathLst>
              </a:custGeom>
              <a:solidFill>
                <a:srgbClr val="5A6B7B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8" name="Freeform 233"/>
              <p:cNvSpPr>
                <a:spLocks noEditPoints="1"/>
              </p:cNvSpPr>
              <p:nvPr/>
            </p:nvSpPr>
            <p:spPr bwMode="auto">
              <a:xfrm>
                <a:off x="6595886" y="5609199"/>
                <a:ext cx="94463" cy="94463"/>
              </a:xfrm>
              <a:custGeom>
                <a:avLst/>
                <a:gdLst>
                  <a:gd name="T0" fmla="*/ 33 w 37"/>
                  <a:gd name="T1" fmla="*/ 37 h 37"/>
                  <a:gd name="T2" fmla="*/ 4 w 37"/>
                  <a:gd name="T3" fmla="*/ 37 h 37"/>
                  <a:gd name="T4" fmla="*/ 0 w 37"/>
                  <a:gd name="T5" fmla="*/ 33 h 37"/>
                  <a:gd name="T6" fmla="*/ 0 w 37"/>
                  <a:gd name="T7" fmla="*/ 4 h 37"/>
                  <a:gd name="T8" fmla="*/ 4 w 37"/>
                  <a:gd name="T9" fmla="*/ 0 h 37"/>
                  <a:gd name="T10" fmla="*/ 33 w 37"/>
                  <a:gd name="T11" fmla="*/ 0 h 37"/>
                  <a:gd name="T12" fmla="*/ 37 w 37"/>
                  <a:gd name="T13" fmla="*/ 4 h 37"/>
                  <a:gd name="T14" fmla="*/ 37 w 37"/>
                  <a:gd name="T15" fmla="*/ 33 h 37"/>
                  <a:gd name="T16" fmla="*/ 33 w 37"/>
                  <a:gd name="T17" fmla="*/ 37 h 37"/>
                  <a:gd name="T18" fmla="*/ 8 w 37"/>
                  <a:gd name="T19" fmla="*/ 29 h 37"/>
                  <a:gd name="T20" fmla="*/ 29 w 37"/>
                  <a:gd name="T21" fmla="*/ 29 h 37"/>
                  <a:gd name="T22" fmla="*/ 29 w 37"/>
                  <a:gd name="T23" fmla="*/ 8 h 37"/>
                  <a:gd name="T24" fmla="*/ 8 w 37"/>
                  <a:gd name="T25" fmla="*/ 8 h 37"/>
                  <a:gd name="T26" fmla="*/ 8 w 37"/>
                  <a:gd name="T27" fmla="*/ 29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7" h="37">
                    <a:moveTo>
                      <a:pt x="33" y="37"/>
                    </a:moveTo>
                    <a:cubicBezTo>
                      <a:pt x="4" y="37"/>
                      <a:pt x="4" y="37"/>
                      <a:pt x="4" y="37"/>
                    </a:cubicBezTo>
                    <a:cubicBezTo>
                      <a:pt x="2" y="37"/>
                      <a:pt x="0" y="35"/>
                      <a:pt x="0" y="3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36" y="0"/>
                      <a:pt x="37" y="2"/>
                      <a:pt x="37" y="4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7" y="35"/>
                      <a:pt x="36" y="37"/>
                      <a:pt x="33" y="37"/>
                    </a:cubicBezTo>
                    <a:close/>
                    <a:moveTo>
                      <a:pt x="8" y="29"/>
                    </a:moveTo>
                    <a:cubicBezTo>
                      <a:pt x="29" y="29"/>
                      <a:pt x="29" y="29"/>
                      <a:pt x="29" y="29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8" y="8"/>
                      <a:pt x="8" y="8"/>
                      <a:pt x="8" y="8"/>
                    </a:cubicBezTo>
                    <a:lnTo>
                      <a:pt x="8" y="29"/>
                    </a:lnTo>
                    <a:close/>
                  </a:path>
                </a:pathLst>
              </a:custGeom>
              <a:solidFill>
                <a:srgbClr val="A9D18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9" name="Freeform 234"/>
              <p:cNvSpPr>
                <a:spLocks noEditPoints="1"/>
              </p:cNvSpPr>
              <p:nvPr/>
            </p:nvSpPr>
            <p:spPr bwMode="auto">
              <a:xfrm>
                <a:off x="6595886" y="5483249"/>
                <a:ext cx="94463" cy="94463"/>
              </a:xfrm>
              <a:custGeom>
                <a:avLst/>
                <a:gdLst>
                  <a:gd name="T0" fmla="*/ 33 w 37"/>
                  <a:gd name="T1" fmla="*/ 37 h 37"/>
                  <a:gd name="T2" fmla="*/ 4 w 37"/>
                  <a:gd name="T3" fmla="*/ 37 h 37"/>
                  <a:gd name="T4" fmla="*/ 0 w 37"/>
                  <a:gd name="T5" fmla="*/ 33 h 37"/>
                  <a:gd name="T6" fmla="*/ 0 w 37"/>
                  <a:gd name="T7" fmla="*/ 4 h 37"/>
                  <a:gd name="T8" fmla="*/ 4 w 37"/>
                  <a:gd name="T9" fmla="*/ 0 h 37"/>
                  <a:gd name="T10" fmla="*/ 33 w 37"/>
                  <a:gd name="T11" fmla="*/ 0 h 37"/>
                  <a:gd name="T12" fmla="*/ 37 w 37"/>
                  <a:gd name="T13" fmla="*/ 4 h 37"/>
                  <a:gd name="T14" fmla="*/ 37 w 37"/>
                  <a:gd name="T15" fmla="*/ 33 h 37"/>
                  <a:gd name="T16" fmla="*/ 33 w 37"/>
                  <a:gd name="T17" fmla="*/ 37 h 37"/>
                  <a:gd name="T18" fmla="*/ 8 w 37"/>
                  <a:gd name="T19" fmla="*/ 29 h 37"/>
                  <a:gd name="T20" fmla="*/ 29 w 37"/>
                  <a:gd name="T21" fmla="*/ 29 h 37"/>
                  <a:gd name="T22" fmla="*/ 29 w 37"/>
                  <a:gd name="T23" fmla="*/ 8 h 37"/>
                  <a:gd name="T24" fmla="*/ 8 w 37"/>
                  <a:gd name="T25" fmla="*/ 8 h 37"/>
                  <a:gd name="T26" fmla="*/ 8 w 37"/>
                  <a:gd name="T27" fmla="*/ 29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7" h="37">
                    <a:moveTo>
                      <a:pt x="33" y="37"/>
                    </a:moveTo>
                    <a:cubicBezTo>
                      <a:pt x="4" y="37"/>
                      <a:pt x="4" y="37"/>
                      <a:pt x="4" y="37"/>
                    </a:cubicBezTo>
                    <a:cubicBezTo>
                      <a:pt x="2" y="37"/>
                      <a:pt x="0" y="35"/>
                      <a:pt x="0" y="3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1"/>
                      <a:pt x="2" y="0"/>
                      <a:pt x="4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36" y="0"/>
                      <a:pt x="37" y="1"/>
                      <a:pt x="37" y="4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7" y="35"/>
                      <a:pt x="36" y="37"/>
                      <a:pt x="33" y="37"/>
                    </a:cubicBezTo>
                    <a:close/>
                    <a:moveTo>
                      <a:pt x="8" y="29"/>
                    </a:moveTo>
                    <a:cubicBezTo>
                      <a:pt x="29" y="29"/>
                      <a:pt x="29" y="29"/>
                      <a:pt x="29" y="29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8" y="8"/>
                      <a:pt x="8" y="8"/>
                      <a:pt x="8" y="8"/>
                    </a:cubicBezTo>
                    <a:lnTo>
                      <a:pt x="8" y="29"/>
                    </a:lnTo>
                    <a:close/>
                  </a:path>
                </a:pathLst>
              </a:custGeom>
              <a:solidFill>
                <a:srgbClr val="A9D18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0" name="Freeform 235"/>
              <p:cNvSpPr>
                <a:spLocks noEditPoints="1"/>
              </p:cNvSpPr>
              <p:nvPr/>
            </p:nvSpPr>
            <p:spPr bwMode="auto">
              <a:xfrm>
                <a:off x="6595886" y="5733838"/>
                <a:ext cx="94463" cy="94463"/>
              </a:xfrm>
              <a:custGeom>
                <a:avLst/>
                <a:gdLst>
                  <a:gd name="T0" fmla="*/ 33 w 37"/>
                  <a:gd name="T1" fmla="*/ 37 h 37"/>
                  <a:gd name="T2" fmla="*/ 4 w 37"/>
                  <a:gd name="T3" fmla="*/ 37 h 37"/>
                  <a:gd name="T4" fmla="*/ 0 w 37"/>
                  <a:gd name="T5" fmla="*/ 33 h 37"/>
                  <a:gd name="T6" fmla="*/ 0 w 37"/>
                  <a:gd name="T7" fmla="*/ 4 h 37"/>
                  <a:gd name="T8" fmla="*/ 4 w 37"/>
                  <a:gd name="T9" fmla="*/ 0 h 37"/>
                  <a:gd name="T10" fmla="*/ 33 w 37"/>
                  <a:gd name="T11" fmla="*/ 0 h 37"/>
                  <a:gd name="T12" fmla="*/ 37 w 37"/>
                  <a:gd name="T13" fmla="*/ 4 h 37"/>
                  <a:gd name="T14" fmla="*/ 37 w 37"/>
                  <a:gd name="T15" fmla="*/ 33 h 37"/>
                  <a:gd name="T16" fmla="*/ 33 w 37"/>
                  <a:gd name="T17" fmla="*/ 37 h 37"/>
                  <a:gd name="T18" fmla="*/ 8 w 37"/>
                  <a:gd name="T19" fmla="*/ 29 h 37"/>
                  <a:gd name="T20" fmla="*/ 29 w 37"/>
                  <a:gd name="T21" fmla="*/ 29 h 37"/>
                  <a:gd name="T22" fmla="*/ 29 w 37"/>
                  <a:gd name="T23" fmla="*/ 8 h 37"/>
                  <a:gd name="T24" fmla="*/ 8 w 37"/>
                  <a:gd name="T25" fmla="*/ 8 h 37"/>
                  <a:gd name="T26" fmla="*/ 8 w 37"/>
                  <a:gd name="T27" fmla="*/ 29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7" h="37">
                    <a:moveTo>
                      <a:pt x="33" y="37"/>
                    </a:moveTo>
                    <a:cubicBezTo>
                      <a:pt x="4" y="37"/>
                      <a:pt x="4" y="37"/>
                      <a:pt x="4" y="37"/>
                    </a:cubicBezTo>
                    <a:cubicBezTo>
                      <a:pt x="2" y="37"/>
                      <a:pt x="0" y="35"/>
                      <a:pt x="0" y="3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36" y="0"/>
                      <a:pt x="37" y="2"/>
                      <a:pt x="37" y="4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7" y="35"/>
                      <a:pt x="36" y="37"/>
                      <a:pt x="33" y="37"/>
                    </a:cubicBezTo>
                    <a:close/>
                    <a:moveTo>
                      <a:pt x="8" y="29"/>
                    </a:moveTo>
                    <a:cubicBezTo>
                      <a:pt x="29" y="29"/>
                      <a:pt x="29" y="29"/>
                      <a:pt x="29" y="29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8" y="8"/>
                      <a:pt x="8" y="8"/>
                      <a:pt x="8" y="8"/>
                    </a:cubicBezTo>
                    <a:lnTo>
                      <a:pt x="8" y="29"/>
                    </a:lnTo>
                    <a:close/>
                  </a:path>
                </a:pathLst>
              </a:custGeom>
              <a:solidFill>
                <a:srgbClr val="A9D18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1" name="Freeform 236"/>
              <p:cNvSpPr>
                <a:spLocks noEditPoints="1"/>
              </p:cNvSpPr>
              <p:nvPr/>
            </p:nvSpPr>
            <p:spPr bwMode="auto">
              <a:xfrm>
                <a:off x="6720525" y="5609199"/>
                <a:ext cx="94463" cy="94463"/>
              </a:xfrm>
              <a:custGeom>
                <a:avLst/>
                <a:gdLst>
                  <a:gd name="T0" fmla="*/ 33 w 37"/>
                  <a:gd name="T1" fmla="*/ 37 h 37"/>
                  <a:gd name="T2" fmla="*/ 4 w 37"/>
                  <a:gd name="T3" fmla="*/ 37 h 37"/>
                  <a:gd name="T4" fmla="*/ 0 w 37"/>
                  <a:gd name="T5" fmla="*/ 33 h 37"/>
                  <a:gd name="T6" fmla="*/ 0 w 37"/>
                  <a:gd name="T7" fmla="*/ 4 h 37"/>
                  <a:gd name="T8" fmla="*/ 4 w 37"/>
                  <a:gd name="T9" fmla="*/ 0 h 37"/>
                  <a:gd name="T10" fmla="*/ 33 w 37"/>
                  <a:gd name="T11" fmla="*/ 0 h 37"/>
                  <a:gd name="T12" fmla="*/ 37 w 37"/>
                  <a:gd name="T13" fmla="*/ 4 h 37"/>
                  <a:gd name="T14" fmla="*/ 37 w 37"/>
                  <a:gd name="T15" fmla="*/ 33 h 37"/>
                  <a:gd name="T16" fmla="*/ 33 w 37"/>
                  <a:gd name="T17" fmla="*/ 37 h 37"/>
                  <a:gd name="T18" fmla="*/ 8 w 37"/>
                  <a:gd name="T19" fmla="*/ 29 h 37"/>
                  <a:gd name="T20" fmla="*/ 29 w 37"/>
                  <a:gd name="T21" fmla="*/ 29 h 37"/>
                  <a:gd name="T22" fmla="*/ 29 w 37"/>
                  <a:gd name="T23" fmla="*/ 8 h 37"/>
                  <a:gd name="T24" fmla="*/ 8 w 37"/>
                  <a:gd name="T25" fmla="*/ 8 h 37"/>
                  <a:gd name="T26" fmla="*/ 8 w 37"/>
                  <a:gd name="T27" fmla="*/ 29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7" h="37">
                    <a:moveTo>
                      <a:pt x="33" y="37"/>
                    </a:moveTo>
                    <a:cubicBezTo>
                      <a:pt x="4" y="37"/>
                      <a:pt x="4" y="37"/>
                      <a:pt x="4" y="37"/>
                    </a:cubicBezTo>
                    <a:cubicBezTo>
                      <a:pt x="2" y="37"/>
                      <a:pt x="0" y="35"/>
                      <a:pt x="0" y="3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35" y="0"/>
                      <a:pt x="37" y="2"/>
                      <a:pt x="37" y="4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7" y="35"/>
                      <a:pt x="35" y="37"/>
                      <a:pt x="33" y="37"/>
                    </a:cubicBezTo>
                    <a:close/>
                    <a:moveTo>
                      <a:pt x="8" y="29"/>
                    </a:moveTo>
                    <a:cubicBezTo>
                      <a:pt x="29" y="29"/>
                      <a:pt x="29" y="29"/>
                      <a:pt x="29" y="29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8" y="8"/>
                      <a:pt x="8" y="8"/>
                      <a:pt x="8" y="8"/>
                    </a:cubicBezTo>
                    <a:lnTo>
                      <a:pt x="8" y="29"/>
                    </a:lnTo>
                    <a:close/>
                  </a:path>
                </a:pathLst>
              </a:custGeom>
              <a:solidFill>
                <a:srgbClr val="A9D18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2" name="Freeform 237"/>
              <p:cNvSpPr>
                <a:spLocks noEditPoints="1"/>
              </p:cNvSpPr>
              <p:nvPr/>
            </p:nvSpPr>
            <p:spPr bwMode="auto">
              <a:xfrm>
                <a:off x="6720525" y="5483249"/>
                <a:ext cx="94463" cy="94463"/>
              </a:xfrm>
              <a:custGeom>
                <a:avLst/>
                <a:gdLst>
                  <a:gd name="T0" fmla="*/ 33 w 37"/>
                  <a:gd name="T1" fmla="*/ 37 h 37"/>
                  <a:gd name="T2" fmla="*/ 4 w 37"/>
                  <a:gd name="T3" fmla="*/ 37 h 37"/>
                  <a:gd name="T4" fmla="*/ 0 w 37"/>
                  <a:gd name="T5" fmla="*/ 33 h 37"/>
                  <a:gd name="T6" fmla="*/ 0 w 37"/>
                  <a:gd name="T7" fmla="*/ 4 h 37"/>
                  <a:gd name="T8" fmla="*/ 4 w 37"/>
                  <a:gd name="T9" fmla="*/ 0 h 37"/>
                  <a:gd name="T10" fmla="*/ 33 w 37"/>
                  <a:gd name="T11" fmla="*/ 0 h 37"/>
                  <a:gd name="T12" fmla="*/ 37 w 37"/>
                  <a:gd name="T13" fmla="*/ 4 h 37"/>
                  <a:gd name="T14" fmla="*/ 37 w 37"/>
                  <a:gd name="T15" fmla="*/ 33 h 37"/>
                  <a:gd name="T16" fmla="*/ 33 w 37"/>
                  <a:gd name="T17" fmla="*/ 37 h 37"/>
                  <a:gd name="T18" fmla="*/ 8 w 37"/>
                  <a:gd name="T19" fmla="*/ 29 h 37"/>
                  <a:gd name="T20" fmla="*/ 29 w 37"/>
                  <a:gd name="T21" fmla="*/ 29 h 37"/>
                  <a:gd name="T22" fmla="*/ 29 w 37"/>
                  <a:gd name="T23" fmla="*/ 8 h 37"/>
                  <a:gd name="T24" fmla="*/ 8 w 37"/>
                  <a:gd name="T25" fmla="*/ 8 h 37"/>
                  <a:gd name="T26" fmla="*/ 8 w 37"/>
                  <a:gd name="T27" fmla="*/ 29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7" h="37">
                    <a:moveTo>
                      <a:pt x="33" y="37"/>
                    </a:moveTo>
                    <a:cubicBezTo>
                      <a:pt x="4" y="37"/>
                      <a:pt x="4" y="37"/>
                      <a:pt x="4" y="37"/>
                    </a:cubicBezTo>
                    <a:cubicBezTo>
                      <a:pt x="2" y="37"/>
                      <a:pt x="0" y="35"/>
                      <a:pt x="0" y="3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1"/>
                      <a:pt x="2" y="0"/>
                      <a:pt x="4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35" y="0"/>
                      <a:pt x="37" y="1"/>
                      <a:pt x="37" y="4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7" y="35"/>
                      <a:pt x="35" y="37"/>
                      <a:pt x="33" y="37"/>
                    </a:cubicBezTo>
                    <a:close/>
                    <a:moveTo>
                      <a:pt x="8" y="29"/>
                    </a:moveTo>
                    <a:cubicBezTo>
                      <a:pt x="29" y="29"/>
                      <a:pt x="29" y="29"/>
                      <a:pt x="29" y="29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8" y="8"/>
                      <a:pt x="8" y="8"/>
                      <a:pt x="8" y="8"/>
                    </a:cubicBezTo>
                    <a:lnTo>
                      <a:pt x="8" y="29"/>
                    </a:lnTo>
                    <a:close/>
                  </a:path>
                </a:pathLst>
              </a:custGeom>
              <a:solidFill>
                <a:srgbClr val="A9D18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3" name="Freeform 238"/>
              <p:cNvSpPr>
                <a:spLocks noEditPoints="1"/>
              </p:cNvSpPr>
              <p:nvPr/>
            </p:nvSpPr>
            <p:spPr bwMode="auto">
              <a:xfrm>
                <a:off x="6720525" y="5733838"/>
                <a:ext cx="94463" cy="94463"/>
              </a:xfrm>
              <a:custGeom>
                <a:avLst/>
                <a:gdLst>
                  <a:gd name="T0" fmla="*/ 33 w 37"/>
                  <a:gd name="T1" fmla="*/ 37 h 37"/>
                  <a:gd name="T2" fmla="*/ 4 w 37"/>
                  <a:gd name="T3" fmla="*/ 37 h 37"/>
                  <a:gd name="T4" fmla="*/ 0 w 37"/>
                  <a:gd name="T5" fmla="*/ 33 h 37"/>
                  <a:gd name="T6" fmla="*/ 0 w 37"/>
                  <a:gd name="T7" fmla="*/ 4 h 37"/>
                  <a:gd name="T8" fmla="*/ 4 w 37"/>
                  <a:gd name="T9" fmla="*/ 0 h 37"/>
                  <a:gd name="T10" fmla="*/ 33 w 37"/>
                  <a:gd name="T11" fmla="*/ 0 h 37"/>
                  <a:gd name="T12" fmla="*/ 37 w 37"/>
                  <a:gd name="T13" fmla="*/ 4 h 37"/>
                  <a:gd name="T14" fmla="*/ 37 w 37"/>
                  <a:gd name="T15" fmla="*/ 33 h 37"/>
                  <a:gd name="T16" fmla="*/ 33 w 37"/>
                  <a:gd name="T17" fmla="*/ 37 h 37"/>
                  <a:gd name="T18" fmla="*/ 8 w 37"/>
                  <a:gd name="T19" fmla="*/ 29 h 37"/>
                  <a:gd name="T20" fmla="*/ 29 w 37"/>
                  <a:gd name="T21" fmla="*/ 29 h 37"/>
                  <a:gd name="T22" fmla="*/ 29 w 37"/>
                  <a:gd name="T23" fmla="*/ 8 h 37"/>
                  <a:gd name="T24" fmla="*/ 8 w 37"/>
                  <a:gd name="T25" fmla="*/ 8 h 37"/>
                  <a:gd name="T26" fmla="*/ 8 w 37"/>
                  <a:gd name="T27" fmla="*/ 29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7" h="37">
                    <a:moveTo>
                      <a:pt x="33" y="37"/>
                    </a:moveTo>
                    <a:cubicBezTo>
                      <a:pt x="4" y="37"/>
                      <a:pt x="4" y="37"/>
                      <a:pt x="4" y="37"/>
                    </a:cubicBezTo>
                    <a:cubicBezTo>
                      <a:pt x="2" y="37"/>
                      <a:pt x="0" y="35"/>
                      <a:pt x="0" y="3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35" y="0"/>
                      <a:pt x="37" y="2"/>
                      <a:pt x="37" y="4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7" y="35"/>
                      <a:pt x="35" y="37"/>
                      <a:pt x="33" y="37"/>
                    </a:cubicBezTo>
                    <a:close/>
                    <a:moveTo>
                      <a:pt x="8" y="29"/>
                    </a:moveTo>
                    <a:cubicBezTo>
                      <a:pt x="29" y="29"/>
                      <a:pt x="29" y="29"/>
                      <a:pt x="29" y="29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8" y="8"/>
                      <a:pt x="8" y="8"/>
                      <a:pt x="8" y="8"/>
                    </a:cubicBezTo>
                    <a:lnTo>
                      <a:pt x="8" y="29"/>
                    </a:lnTo>
                    <a:close/>
                  </a:path>
                </a:pathLst>
              </a:custGeom>
              <a:solidFill>
                <a:srgbClr val="A9D18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4" name="Freeform 239"/>
              <p:cNvSpPr>
                <a:spLocks noEditPoints="1"/>
              </p:cNvSpPr>
              <p:nvPr/>
            </p:nvSpPr>
            <p:spPr bwMode="auto">
              <a:xfrm>
                <a:off x="6846475" y="5609199"/>
                <a:ext cx="94463" cy="94463"/>
              </a:xfrm>
              <a:custGeom>
                <a:avLst/>
                <a:gdLst>
                  <a:gd name="T0" fmla="*/ 33 w 37"/>
                  <a:gd name="T1" fmla="*/ 37 h 37"/>
                  <a:gd name="T2" fmla="*/ 4 w 37"/>
                  <a:gd name="T3" fmla="*/ 37 h 37"/>
                  <a:gd name="T4" fmla="*/ 0 w 37"/>
                  <a:gd name="T5" fmla="*/ 33 h 37"/>
                  <a:gd name="T6" fmla="*/ 0 w 37"/>
                  <a:gd name="T7" fmla="*/ 4 h 37"/>
                  <a:gd name="T8" fmla="*/ 4 w 37"/>
                  <a:gd name="T9" fmla="*/ 0 h 37"/>
                  <a:gd name="T10" fmla="*/ 33 w 37"/>
                  <a:gd name="T11" fmla="*/ 0 h 37"/>
                  <a:gd name="T12" fmla="*/ 37 w 37"/>
                  <a:gd name="T13" fmla="*/ 4 h 37"/>
                  <a:gd name="T14" fmla="*/ 37 w 37"/>
                  <a:gd name="T15" fmla="*/ 33 h 37"/>
                  <a:gd name="T16" fmla="*/ 33 w 37"/>
                  <a:gd name="T17" fmla="*/ 37 h 37"/>
                  <a:gd name="T18" fmla="*/ 8 w 37"/>
                  <a:gd name="T19" fmla="*/ 29 h 37"/>
                  <a:gd name="T20" fmla="*/ 29 w 37"/>
                  <a:gd name="T21" fmla="*/ 29 h 37"/>
                  <a:gd name="T22" fmla="*/ 29 w 37"/>
                  <a:gd name="T23" fmla="*/ 8 h 37"/>
                  <a:gd name="T24" fmla="*/ 8 w 37"/>
                  <a:gd name="T25" fmla="*/ 8 h 37"/>
                  <a:gd name="T26" fmla="*/ 8 w 37"/>
                  <a:gd name="T27" fmla="*/ 29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7" h="37">
                    <a:moveTo>
                      <a:pt x="33" y="37"/>
                    </a:moveTo>
                    <a:cubicBezTo>
                      <a:pt x="4" y="37"/>
                      <a:pt x="4" y="37"/>
                      <a:pt x="4" y="37"/>
                    </a:cubicBezTo>
                    <a:cubicBezTo>
                      <a:pt x="2" y="37"/>
                      <a:pt x="0" y="35"/>
                      <a:pt x="0" y="3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35" y="0"/>
                      <a:pt x="37" y="2"/>
                      <a:pt x="37" y="4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7" y="35"/>
                      <a:pt x="35" y="37"/>
                      <a:pt x="33" y="37"/>
                    </a:cubicBezTo>
                    <a:close/>
                    <a:moveTo>
                      <a:pt x="8" y="29"/>
                    </a:moveTo>
                    <a:cubicBezTo>
                      <a:pt x="29" y="29"/>
                      <a:pt x="29" y="29"/>
                      <a:pt x="29" y="29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8" y="8"/>
                      <a:pt x="8" y="8"/>
                      <a:pt x="8" y="8"/>
                    </a:cubicBezTo>
                    <a:lnTo>
                      <a:pt x="8" y="29"/>
                    </a:lnTo>
                    <a:close/>
                  </a:path>
                </a:pathLst>
              </a:custGeom>
              <a:solidFill>
                <a:srgbClr val="A9D18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5" name="Freeform 240"/>
              <p:cNvSpPr>
                <a:spLocks noEditPoints="1"/>
              </p:cNvSpPr>
              <p:nvPr/>
            </p:nvSpPr>
            <p:spPr bwMode="auto">
              <a:xfrm>
                <a:off x="6846475" y="5483249"/>
                <a:ext cx="94463" cy="94463"/>
              </a:xfrm>
              <a:custGeom>
                <a:avLst/>
                <a:gdLst>
                  <a:gd name="T0" fmla="*/ 33 w 37"/>
                  <a:gd name="T1" fmla="*/ 37 h 37"/>
                  <a:gd name="T2" fmla="*/ 4 w 37"/>
                  <a:gd name="T3" fmla="*/ 37 h 37"/>
                  <a:gd name="T4" fmla="*/ 0 w 37"/>
                  <a:gd name="T5" fmla="*/ 33 h 37"/>
                  <a:gd name="T6" fmla="*/ 0 w 37"/>
                  <a:gd name="T7" fmla="*/ 4 h 37"/>
                  <a:gd name="T8" fmla="*/ 4 w 37"/>
                  <a:gd name="T9" fmla="*/ 0 h 37"/>
                  <a:gd name="T10" fmla="*/ 33 w 37"/>
                  <a:gd name="T11" fmla="*/ 0 h 37"/>
                  <a:gd name="T12" fmla="*/ 37 w 37"/>
                  <a:gd name="T13" fmla="*/ 4 h 37"/>
                  <a:gd name="T14" fmla="*/ 37 w 37"/>
                  <a:gd name="T15" fmla="*/ 33 h 37"/>
                  <a:gd name="T16" fmla="*/ 33 w 37"/>
                  <a:gd name="T17" fmla="*/ 37 h 37"/>
                  <a:gd name="T18" fmla="*/ 8 w 37"/>
                  <a:gd name="T19" fmla="*/ 29 h 37"/>
                  <a:gd name="T20" fmla="*/ 29 w 37"/>
                  <a:gd name="T21" fmla="*/ 29 h 37"/>
                  <a:gd name="T22" fmla="*/ 29 w 37"/>
                  <a:gd name="T23" fmla="*/ 8 h 37"/>
                  <a:gd name="T24" fmla="*/ 8 w 37"/>
                  <a:gd name="T25" fmla="*/ 8 h 37"/>
                  <a:gd name="T26" fmla="*/ 8 w 37"/>
                  <a:gd name="T27" fmla="*/ 29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7" h="37">
                    <a:moveTo>
                      <a:pt x="33" y="37"/>
                    </a:moveTo>
                    <a:cubicBezTo>
                      <a:pt x="4" y="37"/>
                      <a:pt x="4" y="37"/>
                      <a:pt x="4" y="37"/>
                    </a:cubicBezTo>
                    <a:cubicBezTo>
                      <a:pt x="2" y="37"/>
                      <a:pt x="0" y="35"/>
                      <a:pt x="0" y="3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1"/>
                      <a:pt x="2" y="0"/>
                      <a:pt x="4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35" y="0"/>
                      <a:pt x="37" y="1"/>
                      <a:pt x="37" y="4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7" y="35"/>
                      <a:pt x="35" y="37"/>
                      <a:pt x="33" y="37"/>
                    </a:cubicBezTo>
                    <a:close/>
                    <a:moveTo>
                      <a:pt x="8" y="29"/>
                    </a:moveTo>
                    <a:cubicBezTo>
                      <a:pt x="29" y="29"/>
                      <a:pt x="29" y="29"/>
                      <a:pt x="29" y="29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8" y="8"/>
                      <a:pt x="8" y="8"/>
                      <a:pt x="8" y="8"/>
                    </a:cubicBezTo>
                    <a:lnTo>
                      <a:pt x="8" y="29"/>
                    </a:lnTo>
                    <a:close/>
                  </a:path>
                </a:pathLst>
              </a:custGeom>
              <a:solidFill>
                <a:srgbClr val="A9D18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6" name="Freeform 241"/>
              <p:cNvSpPr>
                <a:spLocks noEditPoints="1"/>
              </p:cNvSpPr>
              <p:nvPr/>
            </p:nvSpPr>
            <p:spPr bwMode="auto">
              <a:xfrm>
                <a:off x="6846475" y="5733838"/>
                <a:ext cx="94463" cy="94463"/>
              </a:xfrm>
              <a:custGeom>
                <a:avLst/>
                <a:gdLst>
                  <a:gd name="T0" fmla="*/ 33 w 37"/>
                  <a:gd name="T1" fmla="*/ 37 h 37"/>
                  <a:gd name="T2" fmla="*/ 4 w 37"/>
                  <a:gd name="T3" fmla="*/ 37 h 37"/>
                  <a:gd name="T4" fmla="*/ 0 w 37"/>
                  <a:gd name="T5" fmla="*/ 33 h 37"/>
                  <a:gd name="T6" fmla="*/ 0 w 37"/>
                  <a:gd name="T7" fmla="*/ 4 h 37"/>
                  <a:gd name="T8" fmla="*/ 4 w 37"/>
                  <a:gd name="T9" fmla="*/ 0 h 37"/>
                  <a:gd name="T10" fmla="*/ 33 w 37"/>
                  <a:gd name="T11" fmla="*/ 0 h 37"/>
                  <a:gd name="T12" fmla="*/ 37 w 37"/>
                  <a:gd name="T13" fmla="*/ 4 h 37"/>
                  <a:gd name="T14" fmla="*/ 37 w 37"/>
                  <a:gd name="T15" fmla="*/ 33 h 37"/>
                  <a:gd name="T16" fmla="*/ 33 w 37"/>
                  <a:gd name="T17" fmla="*/ 37 h 37"/>
                  <a:gd name="T18" fmla="*/ 8 w 37"/>
                  <a:gd name="T19" fmla="*/ 29 h 37"/>
                  <a:gd name="T20" fmla="*/ 29 w 37"/>
                  <a:gd name="T21" fmla="*/ 29 h 37"/>
                  <a:gd name="T22" fmla="*/ 29 w 37"/>
                  <a:gd name="T23" fmla="*/ 8 h 37"/>
                  <a:gd name="T24" fmla="*/ 8 w 37"/>
                  <a:gd name="T25" fmla="*/ 8 h 37"/>
                  <a:gd name="T26" fmla="*/ 8 w 37"/>
                  <a:gd name="T27" fmla="*/ 29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7" h="37">
                    <a:moveTo>
                      <a:pt x="33" y="37"/>
                    </a:moveTo>
                    <a:cubicBezTo>
                      <a:pt x="4" y="37"/>
                      <a:pt x="4" y="37"/>
                      <a:pt x="4" y="37"/>
                    </a:cubicBezTo>
                    <a:cubicBezTo>
                      <a:pt x="2" y="37"/>
                      <a:pt x="0" y="35"/>
                      <a:pt x="0" y="3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35" y="0"/>
                      <a:pt x="37" y="2"/>
                      <a:pt x="37" y="4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7" y="35"/>
                      <a:pt x="35" y="37"/>
                      <a:pt x="33" y="37"/>
                    </a:cubicBezTo>
                    <a:close/>
                    <a:moveTo>
                      <a:pt x="8" y="29"/>
                    </a:moveTo>
                    <a:cubicBezTo>
                      <a:pt x="29" y="29"/>
                      <a:pt x="29" y="29"/>
                      <a:pt x="29" y="29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8" y="8"/>
                      <a:pt x="8" y="8"/>
                      <a:pt x="8" y="8"/>
                    </a:cubicBezTo>
                    <a:lnTo>
                      <a:pt x="8" y="29"/>
                    </a:lnTo>
                    <a:close/>
                  </a:path>
                </a:pathLst>
              </a:custGeom>
              <a:solidFill>
                <a:srgbClr val="A9D18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cxnSp>
            <p:nvCxnSpPr>
              <p:cNvPr id="77" name="肘形连接符 76"/>
              <p:cNvCxnSpPr/>
              <p:nvPr/>
            </p:nvCxnSpPr>
            <p:spPr>
              <a:xfrm rot="16200000" flipH="1">
                <a:off x="1913441" y="3596909"/>
                <a:ext cx="1674355" cy="529821"/>
              </a:xfrm>
              <a:prstGeom prst="bentConnector3">
                <a:avLst>
                  <a:gd name="adj1" fmla="val 93235"/>
                </a:avLst>
              </a:prstGeom>
              <a:noFill/>
              <a:ln w="15875" cap="flat" cmpd="sng" algn="ctr">
                <a:solidFill>
                  <a:srgbClr val="40A3E7"/>
                </a:solidFill>
                <a:prstDash val="solid"/>
                <a:miter lim="800000"/>
                <a:headEnd type="oval"/>
              </a:ln>
              <a:effectLst/>
            </p:spPr>
          </p:cxnSp>
          <p:cxnSp>
            <p:nvCxnSpPr>
              <p:cNvPr id="78" name="肘形连接符 77"/>
              <p:cNvCxnSpPr/>
              <p:nvPr/>
            </p:nvCxnSpPr>
            <p:spPr>
              <a:xfrm rot="16200000" flipH="1">
                <a:off x="5246923" y="3609166"/>
                <a:ext cx="1671751" cy="503307"/>
              </a:xfrm>
              <a:prstGeom prst="bentConnector3">
                <a:avLst>
                  <a:gd name="adj1" fmla="val 95581"/>
                </a:avLst>
              </a:prstGeom>
              <a:noFill/>
              <a:ln w="15875" cap="flat" cmpd="sng" algn="ctr">
                <a:solidFill>
                  <a:srgbClr val="7488A0"/>
                </a:solidFill>
                <a:prstDash val="solid"/>
                <a:miter lim="800000"/>
                <a:headEnd type="oval"/>
              </a:ln>
              <a:effectLst/>
            </p:spPr>
          </p:cxnSp>
          <p:cxnSp>
            <p:nvCxnSpPr>
              <p:cNvPr id="79" name="肘形连接符 78"/>
              <p:cNvCxnSpPr/>
              <p:nvPr/>
            </p:nvCxnSpPr>
            <p:spPr>
              <a:xfrm rot="16200000" flipH="1">
                <a:off x="8703940" y="3612664"/>
                <a:ext cx="1671753" cy="503308"/>
              </a:xfrm>
              <a:prstGeom prst="bentConnector3">
                <a:avLst>
                  <a:gd name="adj1" fmla="val 98999"/>
                </a:avLst>
              </a:prstGeom>
              <a:noFill/>
              <a:ln w="15875" cap="flat" cmpd="sng" algn="ctr">
                <a:solidFill>
                  <a:srgbClr val="5A6B7B"/>
                </a:solidFill>
                <a:prstDash val="solid"/>
                <a:miter lim="800000"/>
                <a:headEnd type="oval"/>
              </a:ln>
              <a:effectLst/>
            </p:spPr>
          </p:cxnSp>
          <p:grpSp>
            <p:nvGrpSpPr>
              <p:cNvPr id="80" name="组合 79"/>
              <p:cNvGrpSpPr/>
              <p:nvPr/>
            </p:nvGrpSpPr>
            <p:grpSpPr>
              <a:xfrm>
                <a:off x="2314474" y="3317983"/>
                <a:ext cx="364058" cy="364058"/>
                <a:chOff x="2840006" y="5639181"/>
                <a:chExt cx="533017" cy="533017"/>
              </a:xfrm>
            </p:grpSpPr>
            <p:sp>
              <p:nvSpPr>
                <p:cNvPr id="81" name="椭圆 80"/>
                <p:cNvSpPr/>
                <p:nvPr/>
              </p:nvSpPr>
              <p:spPr>
                <a:xfrm>
                  <a:off x="2840006" y="5639181"/>
                  <a:ext cx="533017" cy="533017"/>
                </a:xfrm>
                <a:prstGeom prst="ellipse">
                  <a:avLst/>
                </a:prstGeom>
                <a:solidFill>
                  <a:srgbClr val="00B050"/>
                </a:solidFill>
                <a:ln w="254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pic>
              <p:nvPicPr>
                <p:cNvPr id="82" name="图片 81"/>
                <p:cNvPicPr>
                  <a:picLocks noChangeAspect="1"/>
                </p:cNvPicPr>
                <p:nvPr/>
              </p:nvPicPr>
              <p:blipFill>
                <a:blip r:embed="rId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50772" y="5749947"/>
                  <a:ext cx="311483" cy="311483"/>
                </a:xfrm>
                <a:prstGeom prst="rect">
                  <a:avLst/>
                </a:prstGeom>
              </p:spPr>
            </p:pic>
          </p:grpSp>
          <p:grpSp>
            <p:nvGrpSpPr>
              <p:cNvPr id="83" name="组合 82"/>
              <p:cNvGrpSpPr/>
              <p:nvPr/>
            </p:nvGrpSpPr>
            <p:grpSpPr>
              <a:xfrm>
                <a:off x="5652346" y="3318285"/>
                <a:ext cx="364058" cy="364058"/>
                <a:chOff x="2840006" y="5639181"/>
                <a:chExt cx="533017" cy="533017"/>
              </a:xfrm>
            </p:grpSpPr>
            <p:sp>
              <p:nvSpPr>
                <p:cNvPr id="84" name="椭圆 83"/>
                <p:cNvSpPr/>
                <p:nvPr/>
              </p:nvSpPr>
              <p:spPr>
                <a:xfrm>
                  <a:off x="2840006" y="5639181"/>
                  <a:ext cx="533017" cy="533017"/>
                </a:xfrm>
                <a:prstGeom prst="ellipse">
                  <a:avLst/>
                </a:prstGeom>
                <a:solidFill>
                  <a:srgbClr val="00B050"/>
                </a:solidFill>
                <a:ln w="254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pic>
              <p:nvPicPr>
                <p:cNvPr id="85" name="图片 84"/>
                <p:cNvPicPr>
                  <a:picLocks noChangeAspect="1"/>
                </p:cNvPicPr>
                <p:nvPr/>
              </p:nvPicPr>
              <p:blipFill>
                <a:blip r:embed="rId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50772" y="5749947"/>
                  <a:ext cx="311483" cy="311483"/>
                </a:xfrm>
                <a:prstGeom prst="rect">
                  <a:avLst/>
                </a:prstGeom>
              </p:spPr>
            </p:pic>
          </p:grpSp>
          <p:grpSp>
            <p:nvGrpSpPr>
              <p:cNvPr id="86" name="组合 85"/>
              <p:cNvGrpSpPr/>
              <p:nvPr/>
            </p:nvGrpSpPr>
            <p:grpSpPr>
              <a:xfrm>
                <a:off x="9137930" y="3433239"/>
                <a:ext cx="364058" cy="364058"/>
                <a:chOff x="2840006" y="5639181"/>
                <a:chExt cx="533017" cy="533017"/>
              </a:xfrm>
            </p:grpSpPr>
            <p:sp>
              <p:nvSpPr>
                <p:cNvPr id="87" name="椭圆 86"/>
                <p:cNvSpPr/>
                <p:nvPr/>
              </p:nvSpPr>
              <p:spPr>
                <a:xfrm>
                  <a:off x="2840006" y="5639181"/>
                  <a:ext cx="533017" cy="533017"/>
                </a:xfrm>
                <a:prstGeom prst="ellipse">
                  <a:avLst/>
                </a:prstGeom>
                <a:solidFill>
                  <a:srgbClr val="00B050"/>
                </a:solidFill>
                <a:ln w="254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pic>
              <p:nvPicPr>
                <p:cNvPr id="88" name="图片 87"/>
                <p:cNvPicPr>
                  <a:picLocks noChangeAspect="1"/>
                </p:cNvPicPr>
                <p:nvPr/>
              </p:nvPicPr>
              <p:blipFill>
                <a:blip r:embed="rId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50772" y="5749947"/>
                  <a:ext cx="311483" cy="311483"/>
                </a:xfrm>
                <a:prstGeom prst="rect">
                  <a:avLst/>
                </a:prstGeom>
              </p:spPr>
            </p:pic>
          </p:grpSp>
          <p:sp>
            <p:nvSpPr>
              <p:cNvPr id="89" name="文本框 88"/>
              <p:cNvSpPr txBox="1"/>
              <p:nvPr/>
            </p:nvSpPr>
            <p:spPr>
              <a:xfrm>
                <a:off x="2777403" y="2917526"/>
                <a:ext cx="2311402" cy="11374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eaLnBrk="1" fontAlgn="auto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zh-CN" altLang="en-US" sz="1400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数据采集过程</a:t>
                </a:r>
                <a:r>
                  <a:rPr lang="zh-CN" altLang="en-US" sz="1400" dirty="0" smtClean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设计</a:t>
                </a:r>
                <a:endParaRPr lang="en-US" altLang="zh-CN" sz="140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eaLnBrk="1" fontAlgn="auto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zh-CN" altLang="en-US" sz="1400" dirty="0" smtClean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线上标注平台</a:t>
                </a:r>
                <a:endParaRPr lang="en-US" altLang="zh-CN" sz="140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eaLnBrk="1" fontAlgn="auto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zh-CN" altLang="en-US" sz="1400" dirty="0" smtClean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批量数据标注服务</a:t>
                </a:r>
                <a:endParaRPr lang="zh-CN" altLang="en-US" sz="14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0" name="文本框 89"/>
              <p:cNvSpPr txBox="1"/>
              <p:nvPr/>
            </p:nvSpPr>
            <p:spPr>
              <a:xfrm>
                <a:off x="6176661" y="2912121"/>
                <a:ext cx="2311402" cy="11374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eaLnBrk="1" fontAlgn="auto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zh-CN" altLang="en-US" sz="1400" dirty="0" smtClean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零门槛定制算法模型</a:t>
                </a:r>
                <a:endParaRPr lang="en-US" altLang="zh-CN" sz="140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eaLnBrk="1" fontAlgn="auto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zh-CN" altLang="en-US" sz="1400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线</a:t>
                </a:r>
                <a:r>
                  <a:rPr lang="zh-CN" altLang="en-US" sz="1400" dirty="0" smtClean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上</a:t>
                </a:r>
                <a:r>
                  <a:rPr lang="en-US" altLang="zh-CN" sz="1400" dirty="0" smtClean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GPU</a:t>
                </a:r>
                <a:r>
                  <a:rPr lang="zh-CN" altLang="en-US" sz="1400" dirty="0" smtClean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训练集群</a:t>
                </a:r>
                <a:endParaRPr lang="en-US" altLang="zh-CN" sz="140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eaLnBrk="1" fontAlgn="auto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zh-CN" altLang="en-US" sz="1400" dirty="0" smtClean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模型多平台支持</a:t>
                </a:r>
                <a:endParaRPr lang="zh-CN" altLang="en-US" sz="14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5" name="等腰三角形 94"/>
              <p:cNvSpPr/>
              <p:nvPr/>
            </p:nvSpPr>
            <p:spPr>
              <a:xfrm rot="5400000">
                <a:off x="947164" y="3964288"/>
                <a:ext cx="1397589" cy="615952"/>
              </a:xfrm>
              <a:prstGeom prst="triangle">
                <a:avLst/>
              </a:prstGeom>
              <a:solidFill>
                <a:srgbClr val="327C7D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96" name="内容占位符 1"/>
              <p:cNvSpPr txBox="1"/>
              <p:nvPr/>
            </p:nvSpPr>
            <p:spPr>
              <a:xfrm>
                <a:off x="508802" y="2676399"/>
                <a:ext cx="505118" cy="3254657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 anchor="ctr" anchorCtr="1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fontAlgn="auto">
                  <a:lnSpc>
                    <a:spcPct val="80000"/>
                  </a:lnSpc>
                  <a:spcAft>
                    <a:spcPts val="0"/>
                  </a:spcAft>
                  <a:buClr>
                    <a:srgbClr val="FF0000"/>
                  </a:buClr>
                  <a:buFont typeface="Arial" panose="020B0604020202020204" pitchFamily="34" charset="0"/>
                  <a:buNone/>
                </a:pPr>
                <a:r>
                  <a:rPr lang="zh-CN" altLang="en-US" sz="2400" b="1" dirty="0" smtClean="0">
                    <a:solidFill>
                      <a:prstClr val="white"/>
                    </a:solidFill>
                    <a:cs typeface="+mn-ea"/>
                    <a:sym typeface="+mn-lt"/>
                  </a:rPr>
                  <a:t>开</a:t>
                </a:r>
                <a:endParaRPr lang="en-US" altLang="zh-CN" sz="2400" b="1" dirty="0" smtClean="0">
                  <a:solidFill>
                    <a:prstClr val="white"/>
                  </a:solidFill>
                  <a:cs typeface="+mn-ea"/>
                  <a:sym typeface="+mn-lt"/>
                </a:endParaRPr>
              </a:p>
              <a:p>
                <a:pPr marL="0" indent="0" algn="ctr" fontAlgn="auto">
                  <a:lnSpc>
                    <a:spcPct val="80000"/>
                  </a:lnSpc>
                  <a:spcAft>
                    <a:spcPts val="0"/>
                  </a:spcAft>
                  <a:buClr>
                    <a:srgbClr val="FF0000"/>
                  </a:buClr>
                  <a:buFont typeface="Arial" panose="020B0604020202020204" pitchFamily="34" charset="0"/>
                  <a:buNone/>
                </a:pPr>
                <a:r>
                  <a:rPr lang="zh-CN" altLang="en-US" sz="2400" b="1" dirty="0" smtClean="0">
                    <a:solidFill>
                      <a:prstClr val="white"/>
                    </a:solidFill>
                    <a:cs typeface="+mn-ea"/>
                    <a:sym typeface="+mn-lt"/>
                  </a:rPr>
                  <a:t>放</a:t>
                </a:r>
                <a:endParaRPr lang="en-US" altLang="zh-CN" sz="2400" b="1" dirty="0" smtClean="0">
                  <a:solidFill>
                    <a:prstClr val="white"/>
                  </a:solidFill>
                  <a:cs typeface="+mn-ea"/>
                  <a:sym typeface="+mn-lt"/>
                </a:endParaRPr>
              </a:p>
              <a:p>
                <a:pPr marL="0" indent="0" algn="ctr" fontAlgn="auto">
                  <a:lnSpc>
                    <a:spcPct val="80000"/>
                  </a:lnSpc>
                  <a:spcAft>
                    <a:spcPts val="0"/>
                  </a:spcAft>
                  <a:buClr>
                    <a:srgbClr val="FF0000"/>
                  </a:buClr>
                  <a:buFont typeface="Arial" panose="020B0604020202020204" pitchFamily="34" charset="0"/>
                  <a:buNone/>
                </a:pPr>
                <a:r>
                  <a:rPr lang="zh-CN" altLang="en-US" sz="2400" b="1" dirty="0" smtClean="0">
                    <a:solidFill>
                      <a:prstClr val="white"/>
                    </a:solidFill>
                    <a:cs typeface="+mn-ea"/>
                    <a:sym typeface="+mn-lt"/>
                  </a:rPr>
                  <a:t>三</a:t>
                </a:r>
                <a:endParaRPr lang="en-US" altLang="zh-CN" sz="2400" b="1" dirty="0" smtClean="0">
                  <a:solidFill>
                    <a:prstClr val="white"/>
                  </a:solidFill>
                  <a:cs typeface="+mn-ea"/>
                  <a:sym typeface="+mn-lt"/>
                </a:endParaRPr>
              </a:p>
              <a:p>
                <a:pPr marL="0" indent="0" algn="ctr" fontAlgn="auto">
                  <a:lnSpc>
                    <a:spcPct val="80000"/>
                  </a:lnSpc>
                  <a:spcAft>
                    <a:spcPts val="0"/>
                  </a:spcAft>
                  <a:buClr>
                    <a:srgbClr val="FF0000"/>
                  </a:buClr>
                  <a:buFont typeface="Arial" panose="020B0604020202020204" pitchFamily="34" charset="0"/>
                  <a:buNone/>
                </a:pPr>
                <a:r>
                  <a:rPr lang="zh-CN" altLang="en-US" sz="2400" b="1" dirty="0" smtClean="0">
                    <a:solidFill>
                      <a:prstClr val="white"/>
                    </a:solidFill>
                    <a:cs typeface="+mn-ea"/>
                    <a:sym typeface="+mn-lt"/>
                  </a:rPr>
                  <a:t>大</a:t>
                </a:r>
                <a:endParaRPr lang="en-US" altLang="zh-CN" sz="2400" b="1" dirty="0" smtClean="0">
                  <a:solidFill>
                    <a:prstClr val="white"/>
                  </a:solidFill>
                  <a:cs typeface="+mn-ea"/>
                  <a:sym typeface="+mn-lt"/>
                </a:endParaRPr>
              </a:p>
              <a:p>
                <a:pPr marL="0" indent="0" algn="ctr" fontAlgn="auto">
                  <a:lnSpc>
                    <a:spcPct val="80000"/>
                  </a:lnSpc>
                  <a:spcAft>
                    <a:spcPts val="0"/>
                  </a:spcAft>
                  <a:buClr>
                    <a:srgbClr val="FF0000"/>
                  </a:buClr>
                  <a:buFont typeface="Arial" panose="020B0604020202020204" pitchFamily="34" charset="0"/>
                  <a:buNone/>
                </a:pPr>
                <a:r>
                  <a:rPr lang="zh-CN" altLang="en-US" sz="2400" b="1" dirty="0" smtClean="0">
                    <a:solidFill>
                      <a:prstClr val="white"/>
                    </a:solidFill>
                    <a:cs typeface="+mn-ea"/>
                    <a:sym typeface="+mn-lt"/>
                  </a:rPr>
                  <a:t>能</a:t>
                </a:r>
                <a:endParaRPr lang="en-US" altLang="zh-CN" sz="2400" b="1" dirty="0" smtClean="0">
                  <a:solidFill>
                    <a:prstClr val="white"/>
                  </a:solidFill>
                  <a:cs typeface="+mn-ea"/>
                  <a:sym typeface="+mn-lt"/>
                </a:endParaRPr>
              </a:p>
              <a:p>
                <a:pPr marL="0" indent="0" algn="ctr" fontAlgn="auto">
                  <a:lnSpc>
                    <a:spcPct val="80000"/>
                  </a:lnSpc>
                  <a:spcAft>
                    <a:spcPts val="0"/>
                  </a:spcAft>
                  <a:buClr>
                    <a:srgbClr val="FF0000"/>
                  </a:buClr>
                  <a:buFont typeface="Arial" panose="020B0604020202020204" pitchFamily="34" charset="0"/>
                  <a:buNone/>
                </a:pPr>
                <a:r>
                  <a:rPr lang="zh-CN" altLang="en-US" sz="2400" b="1" dirty="0" smtClean="0">
                    <a:solidFill>
                      <a:prstClr val="white"/>
                    </a:solidFill>
                    <a:cs typeface="+mn-ea"/>
                    <a:sym typeface="+mn-lt"/>
                  </a:rPr>
                  <a:t>力</a:t>
                </a:r>
                <a:endParaRPr lang="en-US" altLang="zh-CN" sz="2400" b="1" dirty="0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</p:grpSp>
      </p:grpSp>
      <p:sp>
        <p:nvSpPr>
          <p:cNvPr id="97" name="标题 1"/>
          <p:cNvSpPr txBox="1"/>
          <p:nvPr/>
        </p:nvSpPr>
        <p:spPr>
          <a:xfrm>
            <a:off x="480334" y="373833"/>
            <a:ext cx="9294287" cy="43088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  <a:defRPr lang="zh-CN" altLang="en-US" sz="3200" b="1" kern="1200" dirty="0">
                <a:gradFill flip="none" rotWithShape="1">
                  <a:gsLst>
                    <a:gs pos="0">
                      <a:srgbClr val="00B0F0">
                        <a:tint val="66000"/>
                        <a:satMod val="160000"/>
                      </a:srgbClr>
                    </a:gs>
                    <a:gs pos="50000">
                      <a:srgbClr val="00B0F0">
                        <a:tint val="44500"/>
                        <a:satMod val="160000"/>
                      </a:srgbClr>
                    </a:gs>
                    <a:gs pos="100000">
                      <a:srgbClr val="00B0F0">
                        <a:tint val="23500"/>
                        <a:satMod val="16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defTabSz="913765" fontAlgn="auto">
              <a:spcBef>
                <a:spcPts val="0"/>
              </a:spcBef>
              <a:spcAft>
                <a:spcPts val="1200"/>
              </a:spcAft>
            </a:pPr>
            <a:r>
              <a:rPr lang="en-US" altLang="zh-CN" sz="28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AI</a:t>
            </a:r>
            <a:r>
              <a:rPr lang="zh-CN" altLang="en-US" sz="28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开放平台：个性化场景，一站式服务，快速落地持续优化</a:t>
            </a:r>
            <a:endParaRPr lang="zh-CN" altLang="en-US" sz="2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2"/>
          <p:cNvSpPr txBox="1"/>
          <p:nvPr/>
        </p:nvSpPr>
        <p:spPr>
          <a:xfrm>
            <a:off x="1786833" y="2768709"/>
            <a:ext cx="1497257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defTabSz="914400">
              <a:defRPr b="1" spc="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经典综艺体简" panose="02010609000101010101" pitchFamily="49" charset="-122"/>
              </a:defRPr>
            </a:lvl1pPr>
          </a:lstStyle>
          <a:p>
            <a:pPr algn="ctr"/>
            <a:r>
              <a:rPr lang="en-US" altLang="zh-CN" sz="6600" dirty="0" smtClean="0">
                <a:latin typeface="Agency FB" panose="020B0503020202020204" pitchFamily="34" charset="0"/>
              </a:rPr>
              <a:t>01</a:t>
            </a:r>
            <a:endParaRPr lang="en-US" altLang="zh-CN" sz="6600" dirty="0">
              <a:latin typeface="Agency FB" panose="020B0503020202020204" pitchFamily="34" charset="0"/>
            </a:endParaRPr>
          </a:p>
        </p:txBody>
      </p:sp>
      <p:sp>
        <p:nvSpPr>
          <p:cNvPr id="13" name="Text Placeholder 12"/>
          <p:cNvSpPr txBox="1"/>
          <p:nvPr/>
        </p:nvSpPr>
        <p:spPr>
          <a:xfrm>
            <a:off x="4145720" y="2768709"/>
            <a:ext cx="1497257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defTabSz="914400">
              <a:defRPr b="1" spc="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经典综艺体简" panose="02010609000101010101" pitchFamily="49" charset="-122"/>
              </a:defRPr>
            </a:lvl1pPr>
          </a:lstStyle>
          <a:p>
            <a:pPr algn="ctr"/>
            <a:r>
              <a:rPr lang="en-US" altLang="zh-CN" sz="6600" dirty="0" smtClean="0">
                <a:latin typeface="Agency FB" panose="020B0503020202020204" pitchFamily="34" charset="0"/>
              </a:rPr>
              <a:t>02</a:t>
            </a:r>
            <a:endParaRPr lang="en-US" altLang="zh-CN" sz="6600" dirty="0">
              <a:latin typeface="Agency FB" panose="020B0503020202020204" pitchFamily="34" charset="0"/>
            </a:endParaRPr>
          </a:p>
        </p:txBody>
      </p:sp>
      <p:sp>
        <p:nvSpPr>
          <p:cNvPr id="14" name="Text Placeholder 12"/>
          <p:cNvSpPr txBox="1"/>
          <p:nvPr/>
        </p:nvSpPr>
        <p:spPr>
          <a:xfrm>
            <a:off x="6504607" y="2768709"/>
            <a:ext cx="1497257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defTabSz="914400">
              <a:defRPr b="1" spc="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经典综艺体简" panose="02010609000101010101" pitchFamily="49" charset="-122"/>
              </a:defRPr>
            </a:lvl1pPr>
          </a:lstStyle>
          <a:p>
            <a:pPr algn="ctr"/>
            <a:r>
              <a:rPr lang="en-US" altLang="zh-CN" sz="6600" dirty="0" smtClean="0">
                <a:latin typeface="Agency FB" panose="020B0503020202020204" pitchFamily="34" charset="0"/>
              </a:rPr>
              <a:t>03</a:t>
            </a:r>
            <a:endParaRPr lang="en-US" altLang="zh-CN" sz="6600" dirty="0">
              <a:latin typeface="Agency FB" panose="020B0503020202020204" pitchFamily="34" charset="0"/>
            </a:endParaRPr>
          </a:p>
        </p:txBody>
      </p:sp>
      <p:sp>
        <p:nvSpPr>
          <p:cNvPr id="15" name="Text Placeholder 12"/>
          <p:cNvSpPr txBox="1"/>
          <p:nvPr/>
        </p:nvSpPr>
        <p:spPr>
          <a:xfrm>
            <a:off x="8863494" y="2768709"/>
            <a:ext cx="1497257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defTabSz="914400">
              <a:defRPr b="1" spc="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经典综艺体简" panose="02010609000101010101" pitchFamily="49" charset="-122"/>
              </a:defRPr>
            </a:lvl1pPr>
          </a:lstStyle>
          <a:p>
            <a:pPr algn="ctr"/>
            <a:r>
              <a:rPr lang="en-US" altLang="zh-CN" sz="6600" dirty="0" smtClean="0">
                <a:latin typeface="Agency FB" panose="020B0503020202020204" pitchFamily="34" charset="0"/>
              </a:rPr>
              <a:t>04</a:t>
            </a:r>
            <a:endParaRPr lang="en-US" altLang="zh-CN" sz="6600" dirty="0">
              <a:latin typeface="Agency FB" panose="020B0503020202020204" pitchFamily="34" charset="0"/>
            </a:endParaRPr>
          </a:p>
        </p:txBody>
      </p:sp>
      <p:sp>
        <p:nvSpPr>
          <p:cNvPr id="16" name="Text Placeholder 12"/>
          <p:cNvSpPr txBox="1"/>
          <p:nvPr/>
        </p:nvSpPr>
        <p:spPr>
          <a:xfrm>
            <a:off x="1532159" y="4392097"/>
            <a:ext cx="2006603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algn="ctr" defTabSz="914400">
              <a:defRPr b="1" spc="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经典综艺体简" panose="02010609000101010101" pitchFamily="49" charset="-122"/>
              </a:defRPr>
            </a:lvl1pPr>
          </a:lstStyle>
          <a:p>
            <a:r>
              <a:rPr lang="zh-CN" altLang="en-US" dirty="0"/>
              <a:t>背景趋势</a:t>
            </a:r>
            <a:endParaRPr lang="en-US" altLang="zh-CN" dirty="0"/>
          </a:p>
        </p:txBody>
      </p:sp>
      <p:sp>
        <p:nvSpPr>
          <p:cNvPr id="17" name="Text Placeholder 12"/>
          <p:cNvSpPr txBox="1"/>
          <p:nvPr/>
        </p:nvSpPr>
        <p:spPr>
          <a:xfrm>
            <a:off x="3783588" y="4392097"/>
            <a:ext cx="2221520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algn="ctr" defTabSz="914400">
              <a:defRPr b="1" spc="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经典综艺体简" panose="02010609000101010101" pitchFamily="49" charset="-122"/>
              </a:defRPr>
            </a:lvl1pPr>
          </a:lstStyle>
          <a:p>
            <a:r>
              <a:rPr lang="zh-CN" altLang="en-US" dirty="0" smtClean="0"/>
              <a:t>方案设计</a:t>
            </a:r>
            <a:endParaRPr lang="en-US" altLang="zh-CN" dirty="0"/>
          </a:p>
        </p:txBody>
      </p:sp>
      <p:sp>
        <p:nvSpPr>
          <p:cNvPr id="18" name="Text Placeholder 12"/>
          <p:cNvSpPr txBox="1"/>
          <p:nvPr/>
        </p:nvSpPr>
        <p:spPr>
          <a:xfrm>
            <a:off x="6142475" y="4342402"/>
            <a:ext cx="2221520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algn="ctr" defTabSz="914400">
              <a:defRPr sz="2400" b="1" spc="60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经典综艺体简" panose="02010609000101010101" pitchFamily="49" charset="-122"/>
              </a:defRPr>
            </a:lvl1pPr>
          </a:lstStyle>
          <a:p>
            <a:r>
              <a:rPr lang="zh-CN" altLang="en-US" sz="2800" dirty="0" smtClean="0"/>
              <a:t>智慧应用</a:t>
            </a:r>
            <a:endParaRPr lang="en-US" altLang="zh-CN" sz="2800" dirty="0"/>
          </a:p>
        </p:txBody>
      </p:sp>
      <p:sp>
        <p:nvSpPr>
          <p:cNvPr id="19" name="Text Placeholder 12"/>
          <p:cNvSpPr txBox="1"/>
          <p:nvPr/>
        </p:nvSpPr>
        <p:spPr>
          <a:xfrm>
            <a:off x="8501362" y="4392097"/>
            <a:ext cx="2221520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defTabSz="914400">
              <a:defRPr b="1" spc="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经典综艺体简" panose="02010609000101010101" pitchFamily="49" charset="-122"/>
              </a:defRPr>
            </a:lvl1pPr>
          </a:lstStyle>
          <a:p>
            <a:pPr algn="ctr"/>
            <a:r>
              <a:rPr lang="zh-CN" altLang="en-US" dirty="0" smtClean="0"/>
              <a:t>典型案例</a:t>
            </a:r>
            <a:endParaRPr lang="en-US" altLang="zh-CN" dirty="0"/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458" y="2246930"/>
            <a:ext cx="2151553" cy="2151553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: 圆角 1"/>
          <p:cNvSpPr/>
          <p:nvPr/>
        </p:nvSpPr>
        <p:spPr>
          <a:xfrm>
            <a:off x="941990" y="3126189"/>
            <a:ext cx="6765675" cy="895350"/>
          </a:xfrm>
          <a:prstGeom prst="roundRect">
            <a:avLst/>
          </a:prstGeom>
          <a:solidFill>
            <a:srgbClr val="E7E6E6">
              <a:lumMod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 smtClean="0">
              <a:solidFill>
                <a:prstClr val="white"/>
              </a:solidFill>
              <a:latin typeface="字魂59号-创粗黑" panose="020F0502020204030204"/>
              <a:cs typeface="+mn-ea"/>
              <a:sym typeface="+mn-lt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6279229" y="3126189"/>
            <a:ext cx="2478443" cy="895350"/>
          </a:xfrm>
          <a:prstGeom prst="rect">
            <a:avLst/>
          </a:prstGeom>
          <a:solidFill>
            <a:sysClr val="window" lastClr="FFFFFF">
              <a:lumMod val="6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20F0502020204030204"/>
              <a:cs typeface="+mn-ea"/>
              <a:sym typeface="+mn-lt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8757672" y="3126189"/>
            <a:ext cx="1093200" cy="895350"/>
            <a:chOff x="8023276" y="2039663"/>
            <a:chExt cx="1093200" cy="895350"/>
          </a:xfrm>
        </p:grpSpPr>
        <p:sp>
          <p:nvSpPr>
            <p:cNvPr id="24" name="等腰三角形 23"/>
            <p:cNvSpPr/>
            <p:nvPr/>
          </p:nvSpPr>
          <p:spPr>
            <a:xfrm rot="5400000">
              <a:off x="8115601" y="1947338"/>
              <a:ext cx="895350" cy="1080000"/>
            </a:xfrm>
            <a:prstGeom prst="triangle">
              <a:avLst/>
            </a:prstGeom>
            <a:solidFill>
              <a:sysClr val="window" lastClr="FFFFFF">
                <a:lumMod val="75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 smtClean="0">
                <a:solidFill>
                  <a:prstClr val="white"/>
                </a:solidFill>
                <a:latin typeface="字魂59号-创粗黑" panose="020F0502020204030204"/>
                <a:cs typeface="+mn-ea"/>
                <a:sym typeface="+mn-lt"/>
              </a:endParaRPr>
            </a:p>
          </p:txBody>
        </p:sp>
        <p:sp>
          <p:nvSpPr>
            <p:cNvPr id="25" name="任意多边形: 形状 6"/>
            <p:cNvSpPr/>
            <p:nvPr/>
          </p:nvSpPr>
          <p:spPr>
            <a:xfrm rot="5400000">
              <a:off x="8786152" y="2304251"/>
              <a:ext cx="292098" cy="368550"/>
            </a:xfrm>
            <a:custGeom>
              <a:avLst/>
              <a:gdLst>
                <a:gd name="connsiteX0" fmla="*/ 0 w 305538"/>
                <a:gd name="connsiteY0" fmla="*/ 368550 h 368550"/>
                <a:gd name="connsiteX1" fmla="*/ 152769 w 305538"/>
                <a:gd name="connsiteY1" fmla="*/ 0 h 368550"/>
                <a:gd name="connsiteX2" fmla="*/ 305538 w 305538"/>
                <a:gd name="connsiteY2" fmla="*/ 368550 h 368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5538" h="368550">
                  <a:moveTo>
                    <a:pt x="0" y="368550"/>
                  </a:moveTo>
                  <a:lnTo>
                    <a:pt x="152769" y="0"/>
                  </a:lnTo>
                  <a:lnTo>
                    <a:pt x="305538" y="368550"/>
                  </a:lnTo>
                  <a:close/>
                </a:path>
              </a:pathLst>
            </a:custGeom>
            <a:solidFill>
              <a:srgbClr val="03A58E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 smtClean="0">
                <a:solidFill>
                  <a:prstClr val="white"/>
                </a:solidFill>
                <a:latin typeface="字魂59号-创粗黑" panose="020F0502020204030204"/>
                <a:cs typeface="+mn-ea"/>
                <a:sym typeface="+mn-lt"/>
              </a:endParaRPr>
            </a:p>
          </p:txBody>
        </p:sp>
      </p:grpSp>
      <p:sp>
        <p:nvSpPr>
          <p:cNvPr id="26" name="矩形 25"/>
          <p:cNvSpPr/>
          <p:nvPr/>
        </p:nvSpPr>
        <p:spPr>
          <a:xfrm>
            <a:off x="1315636" y="3126189"/>
            <a:ext cx="2478443" cy="895350"/>
          </a:xfrm>
          <a:prstGeom prst="rect">
            <a:avLst/>
          </a:prstGeom>
          <a:solidFill>
            <a:srgbClr val="4653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 smtClean="0">
              <a:solidFill>
                <a:prstClr val="white"/>
              </a:solidFill>
              <a:latin typeface="字魂59号-创粗黑" panose="020F0502020204030204"/>
              <a:cs typeface="+mn-ea"/>
              <a:sym typeface="+mn-lt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3794082" y="3126189"/>
            <a:ext cx="2478443" cy="895350"/>
          </a:xfrm>
          <a:prstGeom prst="rect">
            <a:avLst/>
          </a:prstGeom>
          <a:solidFill>
            <a:srgbClr val="0544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 smtClean="0">
              <a:solidFill>
                <a:prstClr val="white"/>
              </a:solidFill>
              <a:latin typeface="字魂59号-创粗黑" panose="020F0502020204030204"/>
              <a:cs typeface="+mn-ea"/>
              <a:sym typeface="+mn-lt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1232548" y="4303204"/>
            <a:ext cx="257346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构建校园全方位安防系统，融合多维数据，建立高校指挥中心，深度串联人、车、事三大元素，安消联动，实现从技防到智防的跨越</a:t>
            </a:r>
            <a:r>
              <a:rPr lang="zh-CN" altLang="en-US" sz="1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。</a:t>
            </a:r>
            <a:endParaRPr lang="zh-CN" altLang="en-US" sz="1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6215558" y="4303204"/>
            <a:ext cx="2741559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140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基于校园物联网系统，实现物联感知设备信息化运维，结合视频</a:t>
            </a:r>
            <a:r>
              <a:rPr kumimoji="0" lang="en-US" altLang="zh-CN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AI</a:t>
            </a: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分析，对校园能耗管理提供节能减排调优策略，构建绿色节约校园，为智慧校园建设添加动力。</a:t>
            </a: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3688303" y="1425952"/>
            <a:ext cx="27332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140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聚焦校园特色场景（教室、宿舍、图书馆、食堂等），结合</a:t>
            </a:r>
            <a:r>
              <a:rPr kumimoji="0" lang="en-US" altLang="zh-CN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AI</a:t>
            </a: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视频</a:t>
            </a: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智能</a:t>
            </a: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分析，深化场景应用，为师生提供便捷、优质的校园服务。</a:t>
            </a: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sp>
        <p:nvSpPr>
          <p:cNvPr id="31" name="标题 1"/>
          <p:cNvSpPr txBox="1"/>
          <p:nvPr/>
        </p:nvSpPr>
        <p:spPr>
          <a:xfrm>
            <a:off x="9977255" y="2925675"/>
            <a:ext cx="1386914" cy="1508105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  <a:defRPr lang="zh-CN" altLang="en-US" sz="3200" b="1" kern="1200" dirty="0">
                <a:gradFill flip="none" rotWithShape="1">
                  <a:gsLst>
                    <a:gs pos="0">
                      <a:srgbClr val="00B0F0">
                        <a:tint val="66000"/>
                        <a:satMod val="160000"/>
                      </a:srgbClr>
                    </a:gs>
                    <a:gs pos="50000">
                      <a:srgbClr val="00B0F0">
                        <a:tint val="44500"/>
                        <a:satMod val="160000"/>
                      </a:srgbClr>
                    </a:gs>
                    <a:gs pos="100000">
                      <a:srgbClr val="00B0F0">
                        <a:tint val="23500"/>
                        <a:satMod val="16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defTabSz="913765" fontAlgn="auto">
              <a:spcBef>
                <a:spcPts val="0"/>
              </a:spcBef>
              <a:spcAft>
                <a:spcPts val="1200"/>
              </a:spcAft>
            </a:pPr>
            <a:r>
              <a:rPr sz="4400" b="0" i="1" dirty="0" smtClean="0">
                <a:solidFill>
                  <a:srgbClr val="03A5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智慧</a:t>
            </a:r>
            <a:endParaRPr lang="en-US" altLang="zh-CN" sz="4400" b="0" i="1" dirty="0" smtClean="0">
              <a:solidFill>
                <a:srgbClr val="03A58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行楷" panose="02010800040101010101" pitchFamily="2" charset="-122"/>
              <a:ea typeface="华文行楷" panose="02010800040101010101" pitchFamily="2" charset="-122"/>
            </a:endParaRPr>
          </a:p>
          <a:p>
            <a:pPr defTabSz="913765" fontAlgn="auto">
              <a:spcBef>
                <a:spcPts val="0"/>
              </a:spcBef>
              <a:spcAft>
                <a:spcPts val="1200"/>
              </a:spcAft>
            </a:pPr>
            <a:r>
              <a:rPr sz="4400" b="0" i="1" dirty="0" smtClean="0">
                <a:solidFill>
                  <a:srgbClr val="03A5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校园</a:t>
            </a:r>
            <a:endParaRPr sz="4400" b="0" i="1" dirty="0">
              <a:solidFill>
                <a:srgbClr val="03A58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20003" y="3287111"/>
            <a:ext cx="583507" cy="583507"/>
          </a:xfrm>
          <a:prstGeom prst="rect">
            <a:avLst/>
          </a:prstGeom>
        </p:spPr>
      </p:pic>
      <p:sp>
        <p:nvSpPr>
          <p:cNvPr id="33" name="文本框 32"/>
          <p:cNvSpPr txBox="1"/>
          <p:nvPr/>
        </p:nvSpPr>
        <p:spPr>
          <a:xfrm>
            <a:off x="1755167" y="2017733"/>
            <a:ext cx="13131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2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智安校园</a:t>
            </a:r>
            <a:endParaRPr lang="zh-CN" altLang="en-US" sz="2200" b="1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4503" y="3320869"/>
            <a:ext cx="620839" cy="505984"/>
          </a:xfrm>
          <a:prstGeom prst="rect">
            <a:avLst/>
          </a:prstGeom>
        </p:spPr>
      </p:pic>
      <p:sp>
        <p:nvSpPr>
          <p:cNvPr id="35" name="文本框 34"/>
          <p:cNvSpPr txBox="1"/>
          <p:nvPr/>
        </p:nvSpPr>
        <p:spPr>
          <a:xfrm>
            <a:off x="6952214" y="2017733"/>
            <a:ext cx="13131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2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绿色校园</a:t>
            </a:r>
            <a:endParaRPr lang="zh-CN" altLang="en-US" sz="2200" b="1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4398334" y="4303204"/>
            <a:ext cx="13131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2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便捷校园</a:t>
            </a:r>
            <a:endParaRPr lang="zh-CN" altLang="en-US" sz="2200" b="1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7" name="Oval 22"/>
          <p:cNvSpPr>
            <a:spLocks noChangeAspect="1"/>
          </p:cNvSpPr>
          <p:nvPr/>
        </p:nvSpPr>
        <p:spPr>
          <a:xfrm rot="8034055">
            <a:off x="9697575" y="2621958"/>
            <a:ext cx="1946273" cy="2037942"/>
          </a:xfrm>
          <a:prstGeom prst="ellipse">
            <a:avLst/>
          </a:prstGeom>
          <a:noFill/>
          <a:ln w="12700" cap="flat" cmpd="sng" algn="ctr">
            <a:gradFill>
              <a:gsLst>
                <a:gs pos="0">
                  <a:srgbClr val="01E2BC">
                    <a:alpha val="83000"/>
                  </a:srgbClr>
                </a:gs>
                <a:gs pos="36000">
                  <a:srgbClr val="01E2BC">
                    <a:alpha val="72000"/>
                  </a:srgbClr>
                </a:gs>
                <a:gs pos="62000">
                  <a:srgbClr val="01E2BC">
                    <a:alpha val="62000"/>
                  </a:srgbClr>
                </a:gs>
                <a:gs pos="89000">
                  <a:srgbClr val="01E2BC">
                    <a:alpha val="2000"/>
                  </a:srgbClr>
                </a:gs>
              </a:gsLst>
              <a:lin ang="5400000" scaled="1"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bg-BG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847" y="3278044"/>
            <a:ext cx="612883" cy="544745"/>
          </a:xfrm>
          <a:prstGeom prst="rect">
            <a:avLst/>
          </a:prstGeom>
        </p:spPr>
      </p:pic>
      <p:sp>
        <p:nvSpPr>
          <p:cNvPr id="39" name="标题 1"/>
          <p:cNvSpPr>
            <a:spLocks noGrp="1"/>
          </p:cNvSpPr>
          <p:nvPr>
            <p:ph type="title"/>
          </p:nvPr>
        </p:nvSpPr>
        <p:spPr>
          <a:xfrm>
            <a:off x="322156" y="379829"/>
            <a:ext cx="8517044" cy="387798"/>
          </a:xfrm>
        </p:spPr>
        <p:txBody>
          <a:bodyPr vert="horz" wrap="square" lIns="0" tIns="0" rIns="0" bIns="0" rtlCol="0" anchor="ctr">
            <a:spAutoFit/>
          </a:bodyPr>
          <a:lstStyle/>
          <a:p>
            <a:pPr defTabSz="913765">
              <a:spcBef>
                <a:spcPts val="0"/>
              </a:spcBef>
              <a:spcAft>
                <a:spcPts val="1200"/>
              </a:spcAft>
            </a:pPr>
            <a:r>
              <a:rPr lang="zh-CN" altLang="en-US" sz="28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智慧应用：智安、便捷、绿色，构建智慧高校新格局</a:t>
            </a:r>
            <a:endParaRPr lang="zh-CN" altLang="en-US" sz="28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"/>
          <p:cNvSpPr txBox="1"/>
          <p:nvPr/>
        </p:nvSpPr>
        <p:spPr>
          <a:xfrm>
            <a:off x="2143990" y="1626121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kern="0" noProof="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</a:t>
            </a:r>
            <a:endParaRPr kumimoji="0" lang="zh-CN" altLang="en-US" sz="2400" b="1" i="0" u="none" strike="noStrike" kern="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5" name="矩形 84"/>
          <p:cNvSpPr/>
          <p:nvPr/>
        </p:nvSpPr>
        <p:spPr>
          <a:xfrm>
            <a:off x="465184" y="398231"/>
            <a:ext cx="3775393" cy="3877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defTabSz="913765" eaLnBrk="1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zh-CN" altLang="en-US" sz="28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智安校园</a:t>
            </a:r>
            <a:endParaRPr lang="zh-CN" altLang="en-US" sz="28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9" name="文本框 4"/>
          <p:cNvSpPr txBox="1"/>
          <p:nvPr/>
        </p:nvSpPr>
        <p:spPr>
          <a:xfrm>
            <a:off x="4625165" y="1615282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kern="0" noProof="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车</a:t>
            </a:r>
            <a:endParaRPr kumimoji="0" lang="zh-CN" altLang="en-US" sz="2400" b="1" i="0" u="none" strike="noStrike" kern="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0" name="文本框 4"/>
          <p:cNvSpPr txBox="1"/>
          <p:nvPr/>
        </p:nvSpPr>
        <p:spPr>
          <a:xfrm>
            <a:off x="9420116" y="1625876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kern="0" noProof="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事件</a:t>
            </a:r>
            <a:endParaRPr kumimoji="0" lang="zh-CN" altLang="en-US" sz="2400" b="1" i="0" u="none" strike="noStrike" kern="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738870" y="4061272"/>
            <a:ext cx="1361945" cy="338554"/>
            <a:chOff x="1801278" y="3597567"/>
            <a:chExt cx="1361945" cy="338554"/>
          </a:xfrm>
        </p:grpSpPr>
        <p:sp>
          <p:nvSpPr>
            <p:cNvPr id="96" name="文本框 4"/>
            <p:cNvSpPr txBox="1"/>
            <p:nvPr/>
          </p:nvSpPr>
          <p:spPr>
            <a:xfrm>
              <a:off x="2157820" y="3597567"/>
              <a:ext cx="100540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600" kern="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访客管理</a:t>
              </a:r>
              <a:endParaRPr kumimoji="0" lang="zh-CN" altLang="en-US" sz="160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5" name="ïŝḷïḓe"/>
            <p:cNvSpPr/>
            <p:nvPr/>
          </p:nvSpPr>
          <p:spPr bwMode="auto">
            <a:xfrm>
              <a:off x="1801278" y="3617000"/>
              <a:ext cx="356542" cy="299688"/>
            </a:xfrm>
            <a:custGeom>
              <a:avLst/>
              <a:gdLst>
                <a:gd name="connsiteX0" fmla="*/ 536415 w 607227"/>
                <a:gd name="connsiteY0" fmla="*/ 12631 h 510399"/>
                <a:gd name="connsiteX1" fmla="*/ 557192 w 607227"/>
                <a:gd name="connsiteY1" fmla="*/ 21221 h 510399"/>
                <a:gd name="connsiteX2" fmla="*/ 598584 w 607227"/>
                <a:gd name="connsiteY2" fmla="*/ 62633 h 510399"/>
                <a:gd name="connsiteX3" fmla="*/ 598584 w 607227"/>
                <a:gd name="connsiteY3" fmla="*/ 104044 h 510399"/>
                <a:gd name="connsiteX4" fmla="*/ 511175 w 607227"/>
                <a:gd name="connsiteY4" fmla="*/ 191324 h 510399"/>
                <a:gd name="connsiteX5" fmla="*/ 444948 w 607227"/>
                <a:gd name="connsiteY5" fmla="*/ 257453 h 510399"/>
                <a:gd name="connsiteX6" fmla="*/ 339441 w 607227"/>
                <a:gd name="connsiteY6" fmla="*/ 362805 h 510399"/>
                <a:gd name="connsiteX7" fmla="*/ 297968 w 607227"/>
                <a:gd name="connsiteY7" fmla="*/ 404217 h 510399"/>
                <a:gd name="connsiteX8" fmla="*/ 277191 w 607227"/>
                <a:gd name="connsiteY8" fmla="*/ 412807 h 510399"/>
                <a:gd name="connsiteX9" fmla="*/ 256495 w 607227"/>
                <a:gd name="connsiteY9" fmla="*/ 404217 h 510399"/>
                <a:gd name="connsiteX10" fmla="*/ 215023 w 607227"/>
                <a:gd name="connsiteY10" fmla="*/ 362805 h 510399"/>
                <a:gd name="connsiteX11" fmla="*/ 138814 w 607227"/>
                <a:gd name="connsiteY11" fmla="*/ 286790 h 510399"/>
                <a:gd name="connsiteX12" fmla="*/ 138814 w 607227"/>
                <a:gd name="connsiteY12" fmla="*/ 245378 h 510399"/>
                <a:gd name="connsiteX13" fmla="*/ 180286 w 607227"/>
                <a:gd name="connsiteY13" fmla="*/ 203967 h 510399"/>
                <a:gd name="connsiteX14" fmla="*/ 201063 w 607227"/>
                <a:gd name="connsiteY14" fmla="*/ 195376 h 510399"/>
                <a:gd name="connsiteX15" fmla="*/ 221759 w 607227"/>
                <a:gd name="connsiteY15" fmla="*/ 203967 h 510399"/>
                <a:gd name="connsiteX16" fmla="*/ 277191 w 607227"/>
                <a:gd name="connsiteY16" fmla="*/ 259317 h 510399"/>
                <a:gd name="connsiteX17" fmla="*/ 444948 w 607227"/>
                <a:gd name="connsiteY17" fmla="*/ 91807 h 510399"/>
                <a:gd name="connsiteX18" fmla="*/ 503951 w 607227"/>
                <a:gd name="connsiteY18" fmla="*/ 32891 h 510399"/>
                <a:gd name="connsiteX19" fmla="*/ 515719 w 607227"/>
                <a:gd name="connsiteY19" fmla="*/ 21221 h 510399"/>
                <a:gd name="connsiteX20" fmla="*/ 536415 w 607227"/>
                <a:gd name="connsiteY20" fmla="*/ 12631 h 510399"/>
                <a:gd name="connsiteX21" fmla="*/ 61847 w 607227"/>
                <a:gd name="connsiteY21" fmla="*/ 0 h 510399"/>
                <a:gd name="connsiteX22" fmla="*/ 449328 w 607227"/>
                <a:gd name="connsiteY22" fmla="*/ 0 h 510399"/>
                <a:gd name="connsiteX23" fmla="*/ 491858 w 607227"/>
                <a:gd name="connsiteY23" fmla="*/ 17019 h 510399"/>
                <a:gd name="connsiteX24" fmla="*/ 442591 w 607227"/>
                <a:gd name="connsiteY24" fmla="*/ 66130 h 510399"/>
                <a:gd name="connsiteX25" fmla="*/ 66230 w 607227"/>
                <a:gd name="connsiteY25" fmla="*/ 66130 h 510399"/>
                <a:gd name="connsiteX26" fmla="*/ 66230 w 607227"/>
                <a:gd name="connsiteY26" fmla="*/ 444269 h 510399"/>
                <a:gd name="connsiteX27" fmla="*/ 444945 w 607227"/>
                <a:gd name="connsiteY27" fmla="*/ 444269 h 510399"/>
                <a:gd name="connsiteX28" fmla="*/ 444945 w 607227"/>
                <a:gd name="connsiteY28" fmla="*/ 285590 h 510399"/>
                <a:gd name="connsiteX29" fmla="*/ 511175 w 607227"/>
                <a:gd name="connsiteY29" fmla="*/ 219460 h 510399"/>
                <a:gd name="connsiteX30" fmla="*/ 511175 w 607227"/>
                <a:gd name="connsiteY30" fmla="*/ 448645 h 510399"/>
                <a:gd name="connsiteX31" fmla="*/ 449328 w 607227"/>
                <a:gd name="connsiteY31" fmla="*/ 510399 h 510399"/>
                <a:gd name="connsiteX32" fmla="*/ 61847 w 607227"/>
                <a:gd name="connsiteY32" fmla="*/ 510399 h 510399"/>
                <a:gd name="connsiteX33" fmla="*/ 0 w 607227"/>
                <a:gd name="connsiteY33" fmla="*/ 448645 h 510399"/>
                <a:gd name="connsiteX34" fmla="*/ 0 w 607227"/>
                <a:gd name="connsiteY34" fmla="*/ 61673 h 510399"/>
                <a:gd name="connsiteX35" fmla="*/ 61847 w 607227"/>
                <a:gd name="connsiteY35" fmla="*/ 0 h 510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07227" h="510399">
                  <a:moveTo>
                    <a:pt x="536415" y="12631"/>
                  </a:moveTo>
                  <a:cubicBezTo>
                    <a:pt x="543882" y="12631"/>
                    <a:pt x="551430" y="15467"/>
                    <a:pt x="557192" y="21221"/>
                  </a:cubicBezTo>
                  <a:lnTo>
                    <a:pt x="598584" y="62633"/>
                  </a:lnTo>
                  <a:cubicBezTo>
                    <a:pt x="610108" y="74059"/>
                    <a:pt x="610108" y="92618"/>
                    <a:pt x="598584" y="104044"/>
                  </a:cubicBezTo>
                  <a:lnTo>
                    <a:pt x="511175" y="191324"/>
                  </a:lnTo>
                  <a:lnTo>
                    <a:pt x="444948" y="257453"/>
                  </a:lnTo>
                  <a:lnTo>
                    <a:pt x="339441" y="362805"/>
                  </a:lnTo>
                  <a:lnTo>
                    <a:pt x="297968" y="404217"/>
                  </a:lnTo>
                  <a:cubicBezTo>
                    <a:pt x="292206" y="409971"/>
                    <a:pt x="284739" y="412807"/>
                    <a:pt x="277191" y="412807"/>
                  </a:cubicBezTo>
                  <a:cubicBezTo>
                    <a:pt x="269724" y="412807"/>
                    <a:pt x="262177" y="409971"/>
                    <a:pt x="256495" y="404217"/>
                  </a:cubicBezTo>
                  <a:lnTo>
                    <a:pt x="215023" y="362805"/>
                  </a:lnTo>
                  <a:lnTo>
                    <a:pt x="138814" y="286790"/>
                  </a:lnTo>
                  <a:cubicBezTo>
                    <a:pt x="127370" y="275363"/>
                    <a:pt x="127370" y="256805"/>
                    <a:pt x="138814" y="245378"/>
                  </a:cubicBezTo>
                  <a:lnTo>
                    <a:pt x="180286" y="203967"/>
                  </a:lnTo>
                  <a:cubicBezTo>
                    <a:pt x="186049" y="198213"/>
                    <a:pt x="193515" y="195376"/>
                    <a:pt x="201063" y="195376"/>
                  </a:cubicBezTo>
                  <a:cubicBezTo>
                    <a:pt x="208530" y="195376"/>
                    <a:pt x="215997" y="198213"/>
                    <a:pt x="221759" y="203967"/>
                  </a:cubicBezTo>
                  <a:lnTo>
                    <a:pt x="277191" y="259317"/>
                  </a:lnTo>
                  <a:lnTo>
                    <a:pt x="444948" y="91807"/>
                  </a:lnTo>
                  <a:lnTo>
                    <a:pt x="503951" y="32891"/>
                  </a:lnTo>
                  <a:lnTo>
                    <a:pt x="515719" y="21221"/>
                  </a:lnTo>
                  <a:cubicBezTo>
                    <a:pt x="521401" y="15467"/>
                    <a:pt x="528949" y="12631"/>
                    <a:pt x="536415" y="12631"/>
                  </a:cubicBezTo>
                  <a:close/>
                  <a:moveTo>
                    <a:pt x="61847" y="0"/>
                  </a:moveTo>
                  <a:lnTo>
                    <a:pt x="449328" y="0"/>
                  </a:lnTo>
                  <a:cubicBezTo>
                    <a:pt x="465804" y="0"/>
                    <a:pt x="480738" y="6483"/>
                    <a:pt x="491858" y="17019"/>
                  </a:cubicBezTo>
                  <a:lnTo>
                    <a:pt x="442591" y="66130"/>
                  </a:lnTo>
                  <a:lnTo>
                    <a:pt x="66230" y="66130"/>
                  </a:lnTo>
                  <a:lnTo>
                    <a:pt x="66230" y="444269"/>
                  </a:lnTo>
                  <a:lnTo>
                    <a:pt x="444945" y="444269"/>
                  </a:lnTo>
                  <a:lnTo>
                    <a:pt x="444945" y="285590"/>
                  </a:lnTo>
                  <a:lnTo>
                    <a:pt x="511175" y="219460"/>
                  </a:lnTo>
                  <a:lnTo>
                    <a:pt x="511175" y="448645"/>
                  </a:lnTo>
                  <a:cubicBezTo>
                    <a:pt x="511175" y="482683"/>
                    <a:pt x="483417" y="510399"/>
                    <a:pt x="449328" y="510399"/>
                  </a:cubicBezTo>
                  <a:lnTo>
                    <a:pt x="61847" y="510399"/>
                  </a:lnTo>
                  <a:cubicBezTo>
                    <a:pt x="27758" y="510399"/>
                    <a:pt x="0" y="482683"/>
                    <a:pt x="0" y="448645"/>
                  </a:cubicBezTo>
                  <a:lnTo>
                    <a:pt x="0" y="61673"/>
                  </a:lnTo>
                  <a:cubicBezTo>
                    <a:pt x="0" y="27635"/>
                    <a:pt x="27758" y="0"/>
                    <a:pt x="6184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4253390" y="3572461"/>
            <a:ext cx="1366940" cy="338554"/>
            <a:chOff x="4263628" y="3603534"/>
            <a:chExt cx="1366940" cy="338554"/>
          </a:xfrm>
        </p:grpSpPr>
        <p:sp>
          <p:nvSpPr>
            <p:cNvPr id="97" name="文本框 4"/>
            <p:cNvSpPr txBox="1"/>
            <p:nvPr/>
          </p:nvSpPr>
          <p:spPr>
            <a:xfrm>
              <a:off x="4625165" y="3603534"/>
              <a:ext cx="100540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600" kern="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抓拍测速</a:t>
              </a:r>
              <a:endParaRPr kumimoji="0" lang="zh-CN" altLang="en-US" sz="160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6" name="ïŝḷïḓe"/>
            <p:cNvSpPr/>
            <p:nvPr/>
          </p:nvSpPr>
          <p:spPr bwMode="auto">
            <a:xfrm>
              <a:off x="4263628" y="3607375"/>
              <a:ext cx="356542" cy="299688"/>
            </a:xfrm>
            <a:custGeom>
              <a:avLst/>
              <a:gdLst>
                <a:gd name="connsiteX0" fmla="*/ 536415 w 607227"/>
                <a:gd name="connsiteY0" fmla="*/ 12631 h 510399"/>
                <a:gd name="connsiteX1" fmla="*/ 557192 w 607227"/>
                <a:gd name="connsiteY1" fmla="*/ 21221 h 510399"/>
                <a:gd name="connsiteX2" fmla="*/ 598584 w 607227"/>
                <a:gd name="connsiteY2" fmla="*/ 62633 h 510399"/>
                <a:gd name="connsiteX3" fmla="*/ 598584 w 607227"/>
                <a:gd name="connsiteY3" fmla="*/ 104044 h 510399"/>
                <a:gd name="connsiteX4" fmla="*/ 511175 w 607227"/>
                <a:gd name="connsiteY4" fmla="*/ 191324 h 510399"/>
                <a:gd name="connsiteX5" fmla="*/ 444948 w 607227"/>
                <a:gd name="connsiteY5" fmla="*/ 257453 h 510399"/>
                <a:gd name="connsiteX6" fmla="*/ 339441 w 607227"/>
                <a:gd name="connsiteY6" fmla="*/ 362805 h 510399"/>
                <a:gd name="connsiteX7" fmla="*/ 297968 w 607227"/>
                <a:gd name="connsiteY7" fmla="*/ 404217 h 510399"/>
                <a:gd name="connsiteX8" fmla="*/ 277191 w 607227"/>
                <a:gd name="connsiteY8" fmla="*/ 412807 h 510399"/>
                <a:gd name="connsiteX9" fmla="*/ 256495 w 607227"/>
                <a:gd name="connsiteY9" fmla="*/ 404217 h 510399"/>
                <a:gd name="connsiteX10" fmla="*/ 215023 w 607227"/>
                <a:gd name="connsiteY10" fmla="*/ 362805 h 510399"/>
                <a:gd name="connsiteX11" fmla="*/ 138814 w 607227"/>
                <a:gd name="connsiteY11" fmla="*/ 286790 h 510399"/>
                <a:gd name="connsiteX12" fmla="*/ 138814 w 607227"/>
                <a:gd name="connsiteY12" fmla="*/ 245378 h 510399"/>
                <a:gd name="connsiteX13" fmla="*/ 180286 w 607227"/>
                <a:gd name="connsiteY13" fmla="*/ 203967 h 510399"/>
                <a:gd name="connsiteX14" fmla="*/ 201063 w 607227"/>
                <a:gd name="connsiteY14" fmla="*/ 195376 h 510399"/>
                <a:gd name="connsiteX15" fmla="*/ 221759 w 607227"/>
                <a:gd name="connsiteY15" fmla="*/ 203967 h 510399"/>
                <a:gd name="connsiteX16" fmla="*/ 277191 w 607227"/>
                <a:gd name="connsiteY16" fmla="*/ 259317 h 510399"/>
                <a:gd name="connsiteX17" fmla="*/ 444948 w 607227"/>
                <a:gd name="connsiteY17" fmla="*/ 91807 h 510399"/>
                <a:gd name="connsiteX18" fmla="*/ 503951 w 607227"/>
                <a:gd name="connsiteY18" fmla="*/ 32891 h 510399"/>
                <a:gd name="connsiteX19" fmla="*/ 515719 w 607227"/>
                <a:gd name="connsiteY19" fmla="*/ 21221 h 510399"/>
                <a:gd name="connsiteX20" fmla="*/ 536415 w 607227"/>
                <a:gd name="connsiteY20" fmla="*/ 12631 h 510399"/>
                <a:gd name="connsiteX21" fmla="*/ 61847 w 607227"/>
                <a:gd name="connsiteY21" fmla="*/ 0 h 510399"/>
                <a:gd name="connsiteX22" fmla="*/ 449328 w 607227"/>
                <a:gd name="connsiteY22" fmla="*/ 0 h 510399"/>
                <a:gd name="connsiteX23" fmla="*/ 491858 w 607227"/>
                <a:gd name="connsiteY23" fmla="*/ 17019 h 510399"/>
                <a:gd name="connsiteX24" fmla="*/ 442591 w 607227"/>
                <a:gd name="connsiteY24" fmla="*/ 66130 h 510399"/>
                <a:gd name="connsiteX25" fmla="*/ 66230 w 607227"/>
                <a:gd name="connsiteY25" fmla="*/ 66130 h 510399"/>
                <a:gd name="connsiteX26" fmla="*/ 66230 w 607227"/>
                <a:gd name="connsiteY26" fmla="*/ 444269 h 510399"/>
                <a:gd name="connsiteX27" fmla="*/ 444945 w 607227"/>
                <a:gd name="connsiteY27" fmla="*/ 444269 h 510399"/>
                <a:gd name="connsiteX28" fmla="*/ 444945 w 607227"/>
                <a:gd name="connsiteY28" fmla="*/ 285590 h 510399"/>
                <a:gd name="connsiteX29" fmla="*/ 511175 w 607227"/>
                <a:gd name="connsiteY29" fmla="*/ 219460 h 510399"/>
                <a:gd name="connsiteX30" fmla="*/ 511175 w 607227"/>
                <a:gd name="connsiteY30" fmla="*/ 448645 h 510399"/>
                <a:gd name="connsiteX31" fmla="*/ 449328 w 607227"/>
                <a:gd name="connsiteY31" fmla="*/ 510399 h 510399"/>
                <a:gd name="connsiteX32" fmla="*/ 61847 w 607227"/>
                <a:gd name="connsiteY32" fmla="*/ 510399 h 510399"/>
                <a:gd name="connsiteX33" fmla="*/ 0 w 607227"/>
                <a:gd name="connsiteY33" fmla="*/ 448645 h 510399"/>
                <a:gd name="connsiteX34" fmla="*/ 0 w 607227"/>
                <a:gd name="connsiteY34" fmla="*/ 61673 h 510399"/>
                <a:gd name="connsiteX35" fmla="*/ 61847 w 607227"/>
                <a:gd name="connsiteY35" fmla="*/ 0 h 510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07227" h="510399">
                  <a:moveTo>
                    <a:pt x="536415" y="12631"/>
                  </a:moveTo>
                  <a:cubicBezTo>
                    <a:pt x="543882" y="12631"/>
                    <a:pt x="551430" y="15467"/>
                    <a:pt x="557192" y="21221"/>
                  </a:cubicBezTo>
                  <a:lnTo>
                    <a:pt x="598584" y="62633"/>
                  </a:lnTo>
                  <a:cubicBezTo>
                    <a:pt x="610108" y="74059"/>
                    <a:pt x="610108" y="92618"/>
                    <a:pt x="598584" y="104044"/>
                  </a:cubicBezTo>
                  <a:lnTo>
                    <a:pt x="511175" y="191324"/>
                  </a:lnTo>
                  <a:lnTo>
                    <a:pt x="444948" y="257453"/>
                  </a:lnTo>
                  <a:lnTo>
                    <a:pt x="339441" y="362805"/>
                  </a:lnTo>
                  <a:lnTo>
                    <a:pt x="297968" y="404217"/>
                  </a:lnTo>
                  <a:cubicBezTo>
                    <a:pt x="292206" y="409971"/>
                    <a:pt x="284739" y="412807"/>
                    <a:pt x="277191" y="412807"/>
                  </a:cubicBezTo>
                  <a:cubicBezTo>
                    <a:pt x="269724" y="412807"/>
                    <a:pt x="262177" y="409971"/>
                    <a:pt x="256495" y="404217"/>
                  </a:cubicBezTo>
                  <a:lnTo>
                    <a:pt x="215023" y="362805"/>
                  </a:lnTo>
                  <a:lnTo>
                    <a:pt x="138814" y="286790"/>
                  </a:lnTo>
                  <a:cubicBezTo>
                    <a:pt x="127370" y="275363"/>
                    <a:pt x="127370" y="256805"/>
                    <a:pt x="138814" y="245378"/>
                  </a:cubicBezTo>
                  <a:lnTo>
                    <a:pt x="180286" y="203967"/>
                  </a:lnTo>
                  <a:cubicBezTo>
                    <a:pt x="186049" y="198213"/>
                    <a:pt x="193515" y="195376"/>
                    <a:pt x="201063" y="195376"/>
                  </a:cubicBezTo>
                  <a:cubicBezTo>
                    <a:pt x="208530" y="195376"/>
                    <a:pt x="215997" y="198213"/>
                    <a:pt x="221759" y="203967"/>
                  </a:cubicBezTo>
                  <a:lnTo>
                    <a:pt x="277191" y="259317"/>
                  </a:lnTo>
                  <a:lnTo>
                    <a:pt x="444948" y="91807"/>
                  </a:lnTo>
                  <a:lnTo>
                    <a:pt x="503951" y="32891"/>
                  </a:lnTo>
                  <a:lnTo>
                    <a:pt x="515719" y="21221"/>
                  </a:lnTo>
                  <a:cubicBezTo>
                    <a:pt x="521401" y="15467"/>
                    <a:pt x="528949" y="12631"/>
                    <a:pt x="536415" y="12631"/>
                  </a:cubicBezTo>
                  <a:close/>
                  <a:moveTo>
                    <a:pt x="61847" y="0"/>
                  </a:moveTo>
                  <a:lnTo>
                    <a:pt x="449328" y="0"/>
                  </a:lnTo>
                  <a:cubicBezTo>
                    <a:pt x="465804" y="0"/>
                    <a:pt x="480738" y="6483"/>
                    <a:pt x="491858" y="17019"/>
                  </a:cubicBezTo>
                  <a:lnTo>
                    <a:pt x="442591" y="66130"/>
                  </a:lnTo>
                  <a:lnTo>
                    <a:pt x="66230" y="66130"/>
                  </a:lnTo>
                  <a:lnTo>
                    <a:pt x="66230" y="444269"/>
                  </a:lnTo>
                  <a:lnTo>
                    <a:pt x="444945" y="444269"/>
                  </a:lnTo>
                  <a:lnTo>
                    <a:pt x="444945" y="285590"/>
                  </a:lnTo>
                  <a:lnTo>
                    <a:pt x="511175" y="219460"/>
                  </a:lnTo>
                  <a:lnTo>
                    <a:pt x="511175" y="448645"/>
                  </a:lnTo>
                  <a:cubicBezTo>
                    <a:pt x="511175" y="482683"/>
                    <a:pt x="483417" y="510399"/>
                    <a:pt x="449328" y="510399"/>
                  </a:cubicBezTo>
                  <a:lnTo>
                    <a:pt x="61847" y="510399"/>
                  </a:lnTo>
                  <a:cubicBezTo>
                    <a:pt x="27758" y="510399"/>
                    <a:pt x="0" y="482683"/>
                    <a:pt x="0" y="448645"/>
                  </a:cubicBezTo>
                  <a:lnTo>
                    <a:pt x="0" y="61673"/>
                  </a:lnTo>
                  <a:cubicBezTo>
                    <a:pt x="0" y="27635"/>
                    <a:pt x="27758" y="0"/>
                    <a:pt x="6184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6698018" y="3534116"/>
            <a:ext cx="1352320" cy="338554"/>
            <a:chOff x="9266187" y="3628934"/>
            <a:chExt cx="1352320" cy="338554"/>
          </a:xfrm>
        </p:grpSpPr>
        <p:sp>
          <p:nvSpPr>
            <p:cNvPr id="98" name="文本框 4"/>
            <p:cNvSpPr txBox="1"/>
            <p:nvPr/>
          </p:nvSpPr>
          <p:spPr>
            <a:xfrm>
              <a:off x="9613104" y="3628934"/>
              <a:ext cx="100540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600" kern="0" noProof="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消防联网</a:t>
              </a:r>
              <a:endParaRPr kumimoji="0" lang="zh-CN" altLang="en-US" sz="160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7" name="ïŝḷïḓe"/>
            <p:cNvSpPr/>
            <p:nvPr/>
          </p:nvSpPr>
          <p:spPr bwMode="auto">
            <a:xfrm>
              <a:off x="9266187" y="3644123"/>
              <a:ext cx="356542" cy="299688"/>
            </a:xfrm>
            <a:custGeom>
              <a:avLst/>
              <a:gdLst>
                <a:gd name="connsiteX0" fmla="*/ 536415 w 607227"/>
                <a:gd name="connsiteY0" fmla="*/ 12631 h 510399"/>
                <a:gd name="connsiteX1" fmla="*/ 557192 w 607227"/>
                <a:gd name="connsiteY1" fmla="*/ 21221 h 510399"/>
                <a:gd name="connsiteX2" fmla="*/ 598584 w 607227"/>
                <a:gd name="connsiteY2" fmla="*/ 62633 h 510399"/>
                <a:gd name="connsiteX3" fmla="*/ 598584 w 607227"/>
                <a:gd name="connsiteY3" fmla="*/ 104044 h 510399"/>
                <a:gd name="connsiteX4" fmla="*/ 511175 w 607227"/>
                <a:gd name="connsiteY4" fmla="*/ 191324 h 510399"/>
                <a:gd name="connsiteX5" fmla="*/ 444948 w 607227"/>
                <a:gd name="connsiteY5" fmla="*/ 257453 h 510399"/>
                <a:gd name="connsiteX6" fmla="*/ 339441 w 607227"/>
                <a:gd name="connsiteY6" fmla="*/ 362805 h 510399"/>
                <a:gd name="connsiteX7" fmla="*/ 297968 w 607227"/>
                <a:gd name="connsiteY7" fmla="*/ 404217 h 510399"/>
                <a:gd name="connsiteX8" fmla="*/ 277191 w 607227"/>
                <a:gd name="connsiteY8" fmla="*/ 412807 h 510399"/>
                <a:gd name="connsiteX9" fmla="*/ 256495 w 607227"/>
                <a:gd name="connsiteY9" fmla="*/ 404217 h 510399"/>
                <a:gd name="connsiteX10" fmla="*/ 215023 w 607227"/>
                <a:gd name="connsiteY10" fmla="*/ 362805 h 510399"/>
                <a:gd name="connsiteX11" fmla="*/ 138814 w 607227"/>
                <a:gd name="connsiteY11" fmla="*/ 286790 h 510399"/>
                <a:gd name="connsiteX12" fmla="*/ 138814 w 607227"/>
                <a:gd name="connsiteY12" fmla="*/ 245378 h 510399"/>
                <a:gd name="connsiteX13" fmla="*/ 180286 w 607227"/>
                <a:gd name="connsiteY13" fmla="*/ 203967 h 510399"/>
                <a:gd name="connsiteX14" fmla="*/ 201063 w 607227"/>
                <a:gd name="connsiteY14" fmla="*/ 195376 h 510399"/>
                <a:gd name="connsiteX15" fmla="*/ 221759 w 607227"/>
                <a:gd name="connsiteY15" fmla="*/ 203967 h 510399"/>
                <a:gd name="connsiteX16" fmla="*/ 277191 w 607227"/>
                <a:gd name="connsiteY16" fmla="*/ 259317 h 510399"/>
                <a:gd name="connsiteX17" fmla="*/ 444948 w 607227"/>
                <a:gd name="connsiteY17" fmla="*/ 91807 h 510399"/>
                <a:gd name="connsiteX18" fmla="*/ 503951 w 607227"/>
                <a:gd name="connsiteY18" fmla="*/ 32891 h 510399"/>
                <a:gd name="connsiteX19" fmla="*/ 515719 w 607227"/>
                <a:gd name="connsiteY19" fmla="*/ 21221 h 510399"/>
                <a:gd name="connsiteX20" fmla="*/ 536415 w 607227"/>
                <a:gd name="connsiteY20" fmla="*/ 12631 h 510399"/>
                <a:gd name="connsiteX21" fmla="*/ 61847 w 607227"/>
                <a:gd name="connsiteY21" fmla="*/ 0 h 510399"/>
                <a:gd name="connsiteX22" fmla="*/ 449328 w 607227"/>
                <a:gd name="connsiteY22" fmla="*/ 0 h 510399"/>
                <a:gd name="connsiteX23" fmla="*/ 491858 w 607227"/>
                <a:gd name="connsiteY23" fmla="*/ 17019 h 510399"/>
                <a:gd name="connsiteX24" fmla="*/ 442591 w 607227"/>
                <a:gd name="connsiteY24" fmla="*/ 66130 h 510399"/>
                <a:gd name="connsiteX25" fmla="*/ 66230 w 607227"/>
                <a:gd name="connsiteY25" fmla="*/ 66130 h 510399"/>
                <a:gd name="connsiteX26" fmla="*/ 66230 w 607227"/>
                <a:gd name="connsiteY26" fmla="*/ 444269 h 510399"/>
                <a:gd name="connsiteX27" fmla="*/ 444945 w 607227"/>
                <a:gd name="connsiteY27" fmla="*/ 444269 h 510399"/>
                <a:gd name="connsiteX28" fmla="*/ 444945 w 607227"/>
                <a:gd name="connsiteY28" fmla="*/ 285590 h 510399"/>
                <a:gd name="connsiteX29" fmla="*/ 511175 w 607227"/>
                <a:gd name="connsiteY29" fmla="*/ 219460 h 510399"/>
                <a:gd name="connsiteX30" fmla="*/ 511175 w 607227"/>
                <a:gd name="connsiteY30" fmla="*/ 448645 h 510399"/>
                <a:gd name="connsiteX31" fmla="*/ 449328 w 607227"/>
                <a:gd name="connsiteY31" fmla="*/ 510399 h 510399"/>
                <a:gd name="connsiteX32" fmla="*/ 61847 w 607227"/>
                <a:gd name="connsiteY32" fmla="*/ 510399 h 510399"/>
                <a:gd name="connsiteX33" fmla="*/ 0 w 607227"/>
                <a:gd name="connsiteY33" fmla="*/ 448645 h 510399"/>
                <a:gd name="connsiteX34" fmla="*/ 0 w 607227"/>
                <a:gd name="connsiteY34" fmla="*/ 61673 h 510399"/>
                <a:gd name="connsiteX35" fmla="*/ 61847 w 607227"/>
                <a:gd name="connsiteY35" fmla="*/ 0 h 510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07227" h="510399">
                  <a:moveTo>
                    <a:pt x="536415" y="12631"/>
                  </a:moveTo>
                  <a:cubicBezTo>
                    <a:pt x="543882" y="12631"/>
                    <a:pt x="551430" y="15467"/>
                    <a:pt x="557192" y="21221"/>
                  </a:cubicBezTo>
                  <a:lnTo>
                    <a:pt x="598584" y="62633"/>
                  </a:lnTo>
                  <a:cubicBezTo>
                    <a:pt x="610108" y="74059"/>
                    <a:pt x="610108" y="92618"/>
                    <a:pt x="598584" y="104044"/>
                  </a:cubicBezTo>
                  <a:lnTo>
                    <a:pt x="511175" y="191324"/>
                  </a:lnTo>
                  <a:lnTo>
                    <a:pt x="444948" y="257453"/>
                  </a:lnTo>
                  <a:lnTo>
                    <a:pt x="339441" y="362805"/>
                  </a:lnTo>
                  <a:lnTo>
                    <a:pt x="297968" y="404217"/>
                  </a:lnTo>
                  <a:cubicBezTo>
                    <a:pt x="292206" y="409971"/>
                    <a:pt x="284739" y="412807"/>
                    <a:pt x="277191" y="412807"/>
                  </a:cubicBezTo>
                  <a:cubicBezTo>
                    <a:pt x="269724" y="412807"/>
                    <a:pt x="262177" y="409971"/>
                    <a:pt x="256495" y="404217"/>
                  </a:cubicBezTo>
                  <a:lnTo>
                    <a:pt x="215023" y="362805"/>
                  </a:lnTo>
                  <a:lnTo>
                    <a:pt x="138814" y="286790"/>
                  </a:lnTo>
                  <a:cubicBezTo>
                    <a:pt x="127370" y="275363"/>
                    <a:pt x="127370" y="256805"/>
                    <a:pt x="138814" y="245378"/>
                  </a:cubicBezTo>
                  <a:lnTo>
                    <a:pt x="180286" y="203967"/>
                  </a:lnTo>
                  <a:cubicBezTo>
                    <a:pt x="186049" y="198213"/>
                    <a:pt x="193515" y="195376"/>
                    <a:pt x="201063" y="195376"/>
                  </a:cubicBezTo>
                  <a:cubicBezTo>
                    <a:pt x="208530" y="195376"/>
                    <a:pt x="215997" y="198213"/>
                    <a:pt x="221759" y="203967"/>
                  </a:cubicBezTo>
                  <a:lnTo>
                    <a:pt x="277191" y="259317"/>
                  </a:lnTo>
                  <a:lnTo>
                    <a:pt x="444948" y="91807"/>
                  </a:lnTo>
                  <a:lnTo>
                    <a:pt x="503951" y="32891"/>
                  </a:lnTo>
                  <a:lnTo>
                    <a:pt x="515719" y="21221"/>
                  </a:lnTo>
                  <a:cubicBezTo>
                    <a:pt x="521401" y="15467"/>
                    <a:pt x="528949" y="12631"/>
                    <a:pt x="536415" y="12631"/>
                  </a:cubicBezTo>
                  <a:close/>
                  <a:moveTo>
                    <a:pt x="61847" y="0"/>
                  </a:moveTo>
                  <a:lnTo>
                    <a:pt x="449328" y="0"/>
                  </a:lnTo>
                  <a:cubicBezTo>
                    <a:pt x="465804" y="0"/>
                    <a:pt x="480738" y="6483"/>
                    <a:pt x="491858" y="17019"/>
                  </a:cubicBezTo>
                  <a:lnTo>
                    <a:pt x="442591" y="66130"/>
                  </a:lnTo>
                  <a:lnTo>
                    <a:pt x="66230" y="66130"/>
                  </a:lnTo>
                  <a:lnTo>
                    <a:pt x="66230" y="444269"/>
                  </a:lnTo>
                  <a:lnTo>
                    <a:pt x="444945" y="444269"/>
                  </a:lnTo>
                  <a:lnTo>
                    <a:pt x="444945" y="285590"/>
                  </a:lnTo>
                  <a:lnTo>
                    <a:pt x="511175" y="219460"/>
                  </a:lnTo>
                  <a:lnTo>
                    <a:pt x="511175" y="448645"/>
                  </a:lnTo>
                  <a:cubicBezTo>
                    <a:pt x="511175" y="482683"/>
                    <a:pt x="483417" y="510399"/>
                    <a:pt x="449328" y="510399"/>
                  </a:cubicBezTo>
                  <a:lnTo>
                    <a:pt x="61847" y="510399"/>
                  </a:lnTo>
                  <a:cubicBezTo>
                    <a:pt x="27758" y="510399"/>
                    <a:pt x="0" y="482683"/>
                    <a:pt x="0" y="448645"/>
                  </a:cubicBezTo>
                  <a:lnTo>
                    <a:pt x="0" y="61673"/>
                  </a:lnTo>
                  <a:cubicBezTo>
                    <a:pt x="0" y="27635"/>
                    <a:pt x="27758" y="0"/>
                    <a:pt x="6184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11" name="菱形 110"/>
          <p:cNvSpPr/>
          <p:nvPr/>
        </p:nvSpPr>
        <p:spPr>
          <a:xfrm>
            <a:off x="428138" y="5461552"/>
            <a:ext cx="11412184" cy="963352"/>
          </a:xfrm>
          <a:prstGeom prst="diamond">
            <a:avLst/>
          </a:prstGeom>
          <a:gradFill>
            <a:gsLst>
              <a:gs pos="0">
                <a:srgbClr val="135375">
                  <a:alpha val="20000"/>
                </a:srgbClr>
              </a:gs>
              <a:gs pos="54000">
                <a:srgbClr val="007AA5">
                  <a:alpha val="40000"/>
                </a:srgbClr>
              </a:gs>
              <a:gs pos="100000">
                <a:srgbClr val="007AA5">
                  <a:alpha val="50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655684" y="2216504"/>
            <a:ext cx="10934083" cy="1146180"/>
            <a:chOff x="541384" y="2215902"/>
            <a:chExt cx="10934083" cy="1146180"/>
          </a:xfrm>
        </p:grpSpPr>
        <p:cxnSp>
          <p:nvCxnSpPr>
            <p:cNvPr id="60" name="直接连接符 66"/>
            <p:cNvCxnSpPr/>
            <p:nvPr/>
          </p:nvCxnSpPr>
          <p:spPr>
            <a:xfrm>
              <a:off x="2986515" y="2796683"/>
              <a:ext cx="1152000" cy="0"/>
            </a:xfrm>
            <a:prstGeom prst="lin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ysDot"/>
              <a:headEnd type="oval"/>
              <a:tailEnd type="oval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61" name="直接连接符 67"/>
            <p:cNvCxnSpPr/>
            <p:nvPr/>
          </p:nvCxnSpPr>
          <p:spPr>
            <a:xfrm>
              <a:off x="5443930" y="2778296"/>
              <a:ext cx="1152000" cy="0"/>
            </a:xfrm>
            <a:prstGeom prst="lin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ysDot"/>
              <a:headEnd type="oval"/>
              <a:tailEnd type="oval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62" name="直接连接符 71"/>
            <p:cNvCxnSpPr/>
            <p:nvPr/>
          </p:nvCxnSpPr>
          <p:spPr>
            <a:xfrm flipH="1">
              <a:off x="10323467" y="2763934"/>
              <a:ext cx="1152000" cy="0"/>
            </a:xfrm>
            <a:prstGeom prst="lin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ysDot"/>
              <a:headEnd type="oval"/>
              <a:tailEnd type="non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63" name="直接连接符 70"/>
            <p:cNvCxnSpPr/>
            <p:nvPr/>
          </p:nvCxnSpPr>
          <p:spPr>
            <a:xfrm>
              <a:off x="541384" y="2796683"/>
              <a:ext cx="1152000" cy="0"/>
            </a:xfrm>
            <a:prstGeom prst="lin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ysDot"/>
              <a:headEnd type="oval"/>
              <a:tailEnd type="non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68" name="椭圆 28"/>
            <p:cNvSpPr/>
            <p:nvPr/>
          </p:nvSpPr>
          <p:spPr>
            <a:xfrm>
              <a:off x="6698103" y="2228602"/>
              <a:ext cx="1108080" cy="1108080"/>
            </a:xfrm>
            <a:prstGeom prst="ellipse">
              <a:avLst/>
            </a:prstGeom>
            <a:solidFill>
              <a:srgbClr val="6AA4AC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ker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4" name="椭圆 45"/>
            <p:cNvSpPr/>
            <p:nvPr/>
          </p:nvSpPr>
          <p:spPr>
            <a:xfrm>
              <a:off x="9151887" y="2215902"/>
              <a:ext cx="1108080" cy="1108080"/>
            </a:xfrm>
            <a:prstGeom prst="ellipse">
              <a:avLst/>
            </a:prstGeom>
            <a:solidFill>
              <a:srgbClr val="6AA4AC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ker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9" name="椭圆 27"/>
            <p:cNvSpPr/>
            <p:nvPr/>
          </p:nvSpPr>
          <p:spPr>
            <a:xfrm>
              <a:off x="1768999" y="2254002"/>
              <a:ext cx="1108080" cy="1108080"/>
            </a:xfrm>
            <a:prstGeom prst="ellipse">
              <a:avLst/>
            </a:prstGeom>
            <a:solidFill>
              <a:srgbClr val="6AA4AC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4240077" y="2241302"/>
              <a:ext cx="1108080" cy="1108080"/>
            </a:xfrm>
            <a:prstGeom prst="ellipse">
              <a:avLst/>
            </a:prstGeom>
            <a:solidFill>
              <a:srgbClr val="6AA4AC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31" name="直接连接符 67"/>
            <p:cNvCxnSpPr/>
            <p:nvPr/>
          </p:nvCxnSpPr>
          <p:spPr>
            <a:xfrm>
              <a:off x="7906185" y="2778296"/>
              <a:ext cx="1152000" cy="0"/>
            </a:xfrm>
            <a:prstGeom prst="lin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ysDot"/>
              <a:headEnd type="oval"/>
              <a:tailEnd type="oval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</p:grpSp>
      <p:sp>
        <p:nvSpPr>
          <p:cNvPr id="35" name="文本框 4"/>
          <p:cNvSpPr txBox="1"/>
          <p:nvPr/>
        </p:nvSpPr>
        <p:spPr>
          <a:xfrm>
            <a:off x="6966332" y="1588522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kern="0" noProof="0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消防</a:t>
            </a:r>
            <a:endParaRPr kumimoji="0" lang="zh-CN" altLang="en-US" sz="2400" b="1" i="0" u="none" strike="noStrike" kern="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6" name="MH_Other_6"/>
          <p:cNvPicPr>
            <a:picLocks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113" y="2625684"/>
            <a:ext cx="716607" cy="340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859" y="2552415"/>
            <a:ext cx="656959" cy="459939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036" y="2487921"/>
            <a:ext cx="510381" cy="510381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135" y="2437716"/>
            <a:ext cx="642615" cy="546223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9172485" y="3572461"/>
            <a:ext cx="1366940" cy="338554"/>
            <a:chOff x="6683903" y="3641634"/>
            <a:chExt cx="1366940" cy="338554"/>
          </a:xfrm>
        </p:grpSpPr>
        <p:sp>
          <p:nvSpPr>
            <p:cNvPr id="40" name="文本框 4"/>
            <p:cNvSpPr txBox="1"/>
            <p:nvPr/>
          </p:nvSpPr>
          <p:spPr>
            <a:xfrm>
              <a:off x="7045440" y="3641634"/>
              <a:ext cx="100540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600" kern="0" noProof="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案事件库</a:t>
              </a:r>
              <a:endParaRPr kumimoji="0" lang="zh-CN" altLang="en-US" sz="160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1" name="ïŝḷïḓe"/>
            <p:cNvSpPr/>
            <p:nvPr/>
          </p:nvSpPr>
          <p:spPr bwMode="auto">
            <a:xfrm>
              <a:off x="6683903" y="3645475"/>
              <a:ext cx="356542" cy="299688"/>
            </a:xfrm>
            <a:custGeom>
              <a:avLst/>
              <a:gdLst>
                <a:gd name="connsiteX0" fmla="*/ 536415 w 607227"/>
                <a:gd name="connsiteY0" fmla="*/ 12631 h 510399"/>
                <a:gd name="connsiteX1" fmla="*/ 557192 w 607227"/>
                <a:gd name="connsiteY1" fmla="*/ 21221 h 510399"/>
                <a:gd name="connsiteX2" fmla="*/ 598584 w 607227"/>
                <a:gd name="connsiteY2" fmla="*/ 62633 h 510399"/>
                <a:gd name="connsiteX3" fmla="*/ 598584 w 607227"/>
                <a:gd name="connsiteY3" fmla="*/ 104044 h 510399"/>
                <a:gd name="connsiteX4" fmla="*/ 511175 w 607227"/>
                <a:gd name="connsiteY4" fmla="*/ 191324 h 510399"/>
                <a:gd name="connsiteX5" fmla="*/ 444948 w 607227"/>
                <a:gd name="connsiteY5" fmla="*/ 257453 h 510399"/>
                <a:gd name="connsiteX6" fmla="*/ 339441 w 607227"/>
                <a:gd name="connsiteY6" fmla="*/ 362805 h 510399"/>
                <a:gd name="connsiteX7" fmla="*/ 297968 w 607227"/>
                <a:gd name="connsiteY7" fmla="*/ 404217 h 510399"/>
                <a:gd name="connsiteX8" fmla="*/ 277191 w 607227"/>
                <a:gd name="connsiteY8" fmla="*/ 412807 h 510399"/>
                <a:gd name="connsiteX9" fmla="*/ 256495 w 607227"/>
                <a:gd name="connsiteY9" fmla="*/ 404217 h 510399"/>
                <a:gd name="connsiteX10" fmla="*/ 215023 w 607227"/>
                <a:gd name="connsiteY10" fmla="*/ 362805 h 510399"/>
                <a:gd name="connsiteX11" fmla="*/ 138814 w 607227"/>
                <a:gd name="connsiteY11" fmla="*/ 286790 h 510399"/>
                <a:gd name="connsiteX12" fmla="*/ 138814 w 607227"/>
                <a:gd name="connsiteY12" fmla="*/ 245378 h 510399"/>
                <a:gd name="connsiteX13" fmla="*/ 180286 w 607227"/>
                <a:gd name="connsiteY13" fmla="*/ 203967 h 510399"/>
                <a:gd name="connsiteX14" fmla="*/ 201063 w 607227"/>
                <a:gd name="connsiteY14" fmla="*/ 195376 h 510399"/>
                <a:gd name="connsiteX15" fmla="*/ 221759 w 607227"/>
                <a:gd name="connsiteY15" fmla="*/ 203967 h 510399"/>
                <a:gd name="connsiteX16" fmla="*/ 277191 w 607227"/>
                <a:gd name="connsiteY16" fmla="*/ 259317 h 510399"/>
                <a:gd name="connsiteX17" fmla="*/ 444948 w 607227"/>
                <a:gd name="connsiteY17" fmla="*/ 91807 h 510399"/>
                <a:gd name="connsiteX18" fmla="*/ 503951 w 607227"/>
                <a:gd name="connsiteY18" fmla="*/ 32891 h 510399"/>
                <a:gd name="connsiteX19" fmla="*/ 515719 w 607227"/>
                <a:gd name="connsiteY19" fmla="*/ 21221 h 510399"/>
                <a:gd name="connsiteX20" fmla="*/ 536415 w 607227"/>
                <a:gd name="connsiteY20" fmla="*/ 12631 h 510399"/>
                <a:gd name="connsiteX21" fmla="*/ 61847 w 607227"/>
                <a:gd name="connsiteY21" fmla="*/ 0 h 510399"/>
                <a:gd name="connsiteX22" fmla="*/ 449328 w 607227"/>
                <a:gd name="connsiteY22" fmla="*/ 0 h 510399"/>
                <a:gd name="connsiteX23" fmla="*/ 491858 w 607227"/>
                <a:gd name="connsiteY23" fmla="*/ 17019 h 510399"/>
                <a:gd name="connsiteX24" fmla="*/ 442591 w 607227"/>
                <a:gd name="connsiteY24" fmla="*/ 66130 h 510399"/>
                <a:gd name="connsiteX25" fmla="*/ 66230 w 607227"/>
                <a:gd name="connsiteY25" fmla="*/ 66130 h 510399"/>
                <a:gd name="connsiteX26" fmla="*/ 66230 w 607227"/>
                <a:gd name="connsiteY26" fmla="*/ 444269 h 510399"/>
                <a:gd name="connsiteX27" fmla="*/ 444945 w 607227"/>
                <a:gd name="connsiteY27" fmla="*/ 444269 h 510399"/>
                <a:gd name="connsiteX28" fmla="*/ 444945 w 607227"/>
                <a:gd name="connsiteY28" fmla="*/ 285590 h 510399"/>
                <a:gd name="connsiteX29" fmla="*/ 511175 w 607227"/>
                <a:gd name="connsiteY29" fmla="*/ 219460 h 510399"/>
                <a:gd name="connsiteX30" fmla="*/ 511175 w 607227"/>
                <a:gd name="connsiteY30" fmla="*/ 448645 h 510399"/>
                <a:gd name="connsiteX31" fmla="*/ 449328 w 607227"/>
                <a:gd name="connsiteY31" fmla="*/ 510399 h 510399"/>
                <a:gd name="connsiteX32" fmla="*/ 61847 w 607227"/>
                <a:gd name="connsiteY32" fmla="*/ 510399 h 510399"/>
                <a:gd name="connsiteX33" fmla="*/ 0 w 607227"/>
                <a:gd name="connsiteY33" fmla="*/ 448645 h 510399"/>
                <a:gd name="connsiteX34" fmla="*/ 0 w 607227"/>
                <a:gd name="connsiteY34" fmla="*/ 61673 h 510399"/>
                <a:gd name="connsiteX35" fmla="*/ 61847 w 607227"/>
                <a:gd name="connsiteY35" fmla="*/ 0 h 510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07227" h="510399">
                  <a:moveTo>
                    <a:pt x="536415" y="12631"/>
                  </a:moveTo>
                  <a:cubicBezTo>
                    <a:pt x="543882" y="12631"/>
                    <a:pt x="551430" y="15467"/>
                    <a:pt x="557192" y="21221"/>
                  </a:cubicBezTo>
                  <a:lnTo>
                    <a:pt x="598584" y="62633"/>
                  </a:lnTo>
                  <a:cubicBezTo>
                    <a:pt x="610108" y="74059"/>
                    <a:pt x="610108" y="92618"/>
                    <a:pt x="598584" y="104044"/>
                  </a:cubicBezTo>
                  <a:lnTo>
                    <a:pt x="511175" y="191324"/>
                  </a:lnTo>
                  <a:lnTo>
                    <a:pt x="444948" y="257453"/>
                  </a:lnTo>
                  <a:lnTo>
                    <a:pt x="339441" y="362805"/>
                  </a:lnTo>
                  <a:lnTo>
                    <a:pt x="297968" y="404217"/>
                  </a:lnTo>
                  <a:cubicBezTo>
                    <a:pt x="292206" y="409971"/>
                    <a:pt x="284739" y="412807"/>
                    <a:pt x="277191" y="412807"/>
                  </a:cubicBezTo>
                  <a:cubicBezTo>
                    <a:pt x="269724" y="412807"/>
                    <a:pt x="262177" y="409971"/>
                    <a:pt x="256495" y="404217"/>
                  </a:cubicBezTo>
                  <a:lnTo>
                    <a:pt x="215023" y="362805"/>
                  </a:lnTo>
                  <a:lnTo>
                    <a:pt x="138814" y="286790"/>
                  </a:lnTo>
                  <a:cubicBezTo>
                    <a:pt x="127370" y="275363"/>
                    <a:pt x="127370" y="256805"/>
                    <a:pt x="138814" y="245378"/>
                  </a:cubicBezTo>
                  <a:lnTo>
                    <a:pt x="180286" y="203967"/>
                  </a:lnTo>
                  <a:cubicBezTo>
                    <a:pt x="186049" y="198213"/>
                    <a:pt x="193515" y="195376"/>
                    <a:pt x="201063" y="195376"/>
                  </a:cubicBezTo>
                  <a:cubicBezTo>
                    <a:pt x="208530" y="195376"/>
                    <a:pt x="215997" y="198213"/>
                    <a:pt x="221759" y="203967"/>
                  </a:cubicBezTo>
                  <a:lnTo>
                    <a:pt x="277191" y="259317"/>
                  </a:lnTo>
                  <a:lnTo>
                    <a:pt x="444948" y="91807"/>
                  </a:lnTo>
                  <a:lnTo>
                    <a:pt x="503951" y="32891"/>
                  </a:lnTo>
                  <a:lnTo>
                    <a:pt x="515719" y="21221"/>
                  </a:lnTo>
                  <a:cubicBezTo>
                    <a:pt x="521401" y="15467"/>
                    <a:pt x="528949" y="12631"/>
                    <a:pt x="536415" y="12631"/>
                  </a:cubicBezTo>
                  <a:close/>
                  <a:moveTo>
                    <a:pt x="61847" y="0"/>
                  </a:moveTo>
                  <a:lnTo>
                    <a:pt x="449328" y="0"/>
                  </a:lnTo>
                  <a:cubicBezTo>
                    <a:pt x="465804" y="0"/>
                    <a:pt x="480738" y="6483"/>
                    <a:pt x="491858" y="17019"/>
                  </a:cubicBezTo>
                  <a:lnTo>
                    <a:pt x="442591" y="66130"/>
                  </a:lnTo>
                  <a:lnTo>
                    <a:pt x="66230" y="66130"/>
                  </a:lnTo>
                  <a:lnTo>
                    <a:pt x="66230" y="444269"/>
                  </a:lnTo>
                  <a:lnTo>
                    <a:pt x="444945" y="444269"/>
                  </a:lnTo>
                  <a:lnTo>
                    <a:pt x="444945" y="285590"/>
                  </a:lnTo>
                  <a:lnTo>
                    <a:pt x="511175" y="219460"/>
                  </a:lnTo>
                  <a:lnTo>
                    <a:pt x="511175" y="448645"/>
                  </a:lnTo>
                  <a:cubicBezTo>
                    <a:pt x="511175" y="482683"/>
                    <a:pt x="483417" y="510399"/>
                    <a:pt x="449328" y="510399"/>
                  </a:cubicBezTo>
                  <a:lnTo>
                    <a:pt x="61847" y="510399"/>
                  </a:lnTo>
                  <a:cubicBezTo>
                    <a:pt x="27758" y="510399"/>
                    <a:pt x="0" y="482683"/>
                    <a:pt x="0" y="448645"/>
                  </a:cubicBezTo>
                  <a:lnTo>
                    <a:pt x="0" y="61673"/>
                  </a:lnTo>
                  <a:cubicBezTo>
                    <a:pt x="0" y="27635"/>
                    <a:pt x="27758" y="0"/>
                    <a:pt x="6184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2" name="文本框 4"/>
          <p:cNvSpPr txBox="1"/>
          <p:nvPr/>
        </p:nvSpPr>
        <p:spPr>
          <a:xfrm>
            <a:off x="5331110" y="5692063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kern="0" noProof="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</a:t>
            </a:r>
            <a:r>
              <a:rPr lang="zh-CN" altLang="en-US" sz="2400" b="1" kern="0" noProof="0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区安全</a:t>
            </a:r>
            <a:endParaRPr kumimoji="0" lang="zh-CN" altLang="en-US" sz="2400" b="1" i="0" u="none" strike="noStrike" kern="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6698018" y="4063712"/>
            <a:ext cx="1352320" cy="338554"/>
            <a:chOff x="9266187" y="4162035"/>
            <a:chExt cx="1352320" cy="338554"/>
          </a:xfrm>
        </p:grpSpPr>
        <p:sp>
          <p:nvSpPr>
            <p:cNvPr id="43" name="文本框 4"/>
            <p:cNvSpPr txBox="1"/>
            <p:nvPr/>
          </p:nvSpPr>
          <p:spPr>
            <a:xfrm>
              <a:off x="9613104" y="4162035"/>
              <a:ext cx="100540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600" kern="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安消一体</a:t>
              </a:r>
              <a:endParaRPr kumimoji="0" lang="zh-CN" altLang="en-US" sz="160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4" name="ïŝḷïḓe"/>
            <p:cNvSpPr/>
            <p:nvPr/>
          </p:nvSpPr>
          <p:spPr bwMode="auto">
            <a:xfrm>
              <a:off x="9266187" y="4177224"/>
              <a:ext cx="356542" cy="299688"/>
            </a:xfrm>
            <a:custGeom>
              <a:avLst/>
              <a:gdLst>
                <a:gd name="connsiteX0" fmla="*/ 536415 w 607227"/>
                <a:gd name="connsiteY0" fmla="*/ 12631 h 510399"/>
                <a:gd name="connsiteX1" fmla="*/ 557192 w 607227"/>
                <a:gd name="connsiteY1" fmla="*/ 21221 h 510399"/>
                <a:gd name="connsiteX2" fmla="*/ 598584 w 607227"/>
                <a:gd name="connsiteY2" fmla="*/ 62633 h 510399"/>
                <a:gd name="connsiteX3" fmla="*/ 598584 w 607227"/>
                <a:gd name="connsiteY3" fmla="*/ 104044 h 510399"/>
                <a:gd name="connsiteX4" fmla="*/ 511175 w 607227"/>
                <a:gd name="connsiteY4" fmla="*/ 191324 h 510399"/>
                <a:gd name="connsiteX5" fmla="*/ 444948 w 607227"/>
                <a:gd name="connsiteY5" fmla="*/ 257453 h 510399"/>
                <a:gd name="connsiteX6" fmla="*/ 339441 w 607227"/>
                <a:gd name="connsiteY6" fmla="*/ 362805 h 510399"/>
                <a:gd name="connsiteX7" fmla="*/ 297968 w 607227"/>
                <a:gd name="connsiteY7" fmla="*/ 404217 h 510399"/>
                <a:gd name="connsiteX8" fmla="*/ 277191 w 607227"/>
                <a:gd name="connsiteY8" fmla="*/ 412807 h 510399"/>
                <a:gd name="connsiteX9" fmla="*/ 256495 w 607227"/>
                <a:gd name="connsiteY9" fmla="*/ 404217 h 510399"/>
                <a:gd name="connsiteX10" fmla="*/ 215023 w 607227"/>
                <a:gd name="connsiteY10" fmla="*/ 362805 h 510399"/>
                <a:gd name="connsiteX11" fmla="*/ 138814 w 607227"/>
                <a:gd name="connsiteY11" fmla="*/ 286790 h 510399"/>
                <a:gd name="connsiteX12" fmla="*/ 138814 w 607227"/>
                <a:gd name="connsiteY12" fmla="*/ 245378 h 510399"/>
                <a:gd name="connsiteX13" fmla="*/ 180286 w 607227"/>
                <a:gd name="connsiteY13" fmla="*/ 203967 h 510399"/>
                <a:gd name="connsiteX14" fmla="*/ 201063 w 607227"/>
                <a:gd name="connsiteY14" fmla="*/ 195376 h 510399"/>
                <a:gd name="connsiteX15" fmla="*/ 221759 w 607227"/>
                <a:gd name="connsiteY15" fmla="*/ 203967 h 510399"/>
                <a:gd name="connsiteX16" fmla="*/ 277191 w 607227"/>
                <a:gd name="connsiteY16" fmla="*/ 259317 h 510399"/>
                <a:gd name="connsiteX17" fmla="*/ 444948 w 607227"/>
                <a:gd name="connsiteY17" fmla="*/ 91807 h 510399"/>
                <a:gd name="connsiteX18" fmla="*/ 503951 w 607227"/>
                <a:gd name="connsiteY18" fmla="*/ 32891 h 510399"/>
                <a:gd name="connsiteX19" fmla="*/ 515719 w 607227"/>
                <a:gd name="connsiteY19" fmla="*/ 21221 h 510399"/>
                <a:gd name="connsiteX20" fmla="*/ 536415 w 607227"/>
                <a:gd name="connsiteY20" fmla="*/ 12631 h 510399"/>
                <a:gd name="connsiteX21" fmla="*/ 61847 w 607227"/>
                <a:gd name="connsiteY21" fmla="*/ 0 h 510399"/>
                <a:gd name="connsiteX22" fmla="*/ 449328 w 607227"/>
                <a:gd name="connsiteY22" fmla="*/ 0 h 510399"/>
                <a:gd name="connsiteX23" fmla="*/ 491858 w 607227"/>
                <a:gd name="connsiteY23" fmla="*/ 17019 h 510399"/>
                <a:gd name="connsiteX24" fmla="*/ 442591 w 607227"/>
                <a:gd name="connsiteY24" fmla="*/ 66130 h 510399"/>
                <a:gd name="connsiteX25" fmla="*/ 66230 w 607227"/>
                <a:gd name="connsiteY25" fmla="*/ 66130 h 510399"/>
                <a:gd name="connsiteX26" fmla="*/ 66230 w 607227"/>
                <a:gd name="connsiteY26" fmla="*/ 444269 h 510399"/>
                <a:gd name="connsiteX27" fmla="*/ 444945 w 607227"/>
                <a:gd name="connsiteY27" fmla="*/ 444269 h 510399"/>
                <a:gd name="connsiteX28" fmla="*/ 444945 w 607227"/>
                <a:gd name="connsiteY28" fmla="*/ 285590 h 510399"/>
                <a:gd name="connsiteX29" fmla="*/ 511175 w 607227"/>
                <a:gd name="connsiteY29" fmla="*/ 219460 h 510399"/>
                <a:gd name="connsiteX30" fmla="*/ 511175 w 607227"/>
                <a:gd name="connsiteY30" fmla="*/ 448645 h 510399"/>
                <a:gd name="connsiteX31" fmla="*/ 449328 w 607227"/>
                <a:gd name="connsiteY31" fmla="*/ 510399 h 510399"/>
                <a:gd name="connsiteX32" fmla="*/ 61847 w 607227"/>
                <a:gd name="connsiteY32" fmla="*/ 510399 h 510399"/>
                <a:gd name="connsiteX33" fmla="*/ 0 w 607227"/>
                <a:gd name="connsiteY33" fmla="*/ 448645 h 510399"/>
                <a:gd name="connsiteX34" fmla="*/ 0 w 607227"/>
                <a:gd name="connsiteY34" fmla="*/ 61673 h 510399"/>
                <a:gd name="connsiteX35" fmla="*/ 61847 w 607227"/>
                <a:gd name="connsiteY35" fmla="*/ 0 h 510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07227" h="510399">
                  <a:moveTo>
                    <a:pt x="536415" y="12631"/>
                  </a:moveTo>
                  <a:cubicBezTo>
                    <a:pt x="543882" y="12631"/>
                    <a:pt x="551430" y="15467"/>
                    <a:pt x="557192" y="21221"/>
                  </a:cubicBezTo>
                  <a:lnTo>
                    <a:pt x="598584" y="62633"/>
                  </a:lnTo>
                  <a:cubicBezTo>
                    <a:pt x="610108" y="74059"/>
                    <a:pt x="610108" y="92618"/>
                    <a:pt x="598584" y="104044"/>
                  </a:cubicBezTo>
                  <a:lnTo>
                    <a:pt x="511175" y="191324"/>
                  </a:lnTo>
                  <a:lnTo>
                    <a:pt x="444948" y="257453"/>
                  </a:lnTo>
                  <a:lnTo>
                    <a:pt x="339441" y="362805"/>
                  </a:lnTo>
                  <a:lnTo>
                    <a:pt x="297968" y="404217"/>
                  </a:lnTo>
                  <a:cubicBezTo>
                    <a:pt x="292206" y="409971"/>
                    <a:pt x="284739" y="412807"/>
                    <a:pt x="277191" y="412807"/>
                  </a:cubicBezTo>
                  <a:cubicBezTo>
                    <a:pt x="269724" y="412807"/>
                    <a:pt x="262177" y="409971"/>
                    <a:pt x="256495" y="404217"/>
                  </a:cubicBezTo>
                  <a:lnTo>
                    <a:pt x="215023" y="362805"/>
                  </a:lnTo>
                  <a:lnTo>
                    <a:pt x="138814" y="286790"/>
                  </a:lnTo>
                  <a:cubicBezTo>
                    <a:pt x="127370" y="275363"/>
                    <a:pt x="127370" y="256805"/>
                    <a:pt x="138814" y="245378"/>
                  </a:cubicBezTo>
                  <a:lnTo>
                    <a:pt x="180286" y="203967"/>
                  </a:lnTo>
                  <a:cubicBezTo>
                    <a:pt x="186049" y="198213"/>
                    <a:pt x="193515" y="195376"/>
                    <a:pt x="201063" y="195376"/>
                  </a:cubicBezTo>
                  <a:cubicBezTo>
                    <a:pt x="208530" y="195376"/>
                    <a:pt x="215997" y="198213"/>
                    <a:pt x="221759" y="203967"/>
                  </a:cubicBezTo>
                  <a:lnTo>
                    <a:pt x="277191" y="259317"/>
                  </a:lnTo>
                  <a:lnTo>
                    <a:pt x="444948" y="91807"/>
                  </a:lnTo>
                  <a:lnTo>
                    <a:pt x="503951" y="32891"/>
                  </a:lnTo>
                  <a:lnTo>
                    <a:pt x="515719" y="21221"/>
                  </a:lnTo>
                  <a:cubicBezTo>
                    <a:pt x="521401" y="15467"/>
                    <a:pt x="528949" y="12631"/>
                    <a:pt x="536415" y="12631"/>
                  </a:cubicBezTo>
                  <a:close/>
                  <a:moveTo>
                    <a:pt x="61847" y="0"/>
                  </a:moveTo>
                  <a:lnTo>
                    <a:pt x="449328" y="0"/>
                  </a:lnTo>
                  <a:cubicBezTo>
                    <a:pt x="465804" y="0"/>
                    <a:pt x="480738" y="6483"/>
                    <a:pt x="491858" y="17019"/>
                  </a:cubicBezTo>
                  <a:lnTo>
                    <a:pt x="442591" y="66130"/>
                  </a:lnTo>
                  <a:lnTo>
                    <a:pt x="66230" y="66130"/>
                  </a:lnTo>
                  <a:lnTo>
                    <a:pt x="66230" y="444269"/>
                  </a:lnTo>
                  <a:lnTo>
                    <a:pt x="444945" y="444269"/>
                  </a:lnTo>
                  <a:lnTo>
                    <a:pt x="444945" y="285590"/>
                  </a:lnTo>
                  <a:lnTo>
                    <a:pt x="511175" y="219460"/>
                  </a:lnTo>
                  <a:lnTo>
                    <a:pt x="511175" y="448645"/>
                  </a:lnTo>
                  <a:cubicBezTo>
                    <a:pt x="511175" y="482683"/>
                    <a:pt x="483417" y="510399"/>
                    <a:pt x="449328" y="510399"/>
                  </a:cubicBezTo>
                  <a:lnTo>
                    <a:pt x="61847" y="510399"/>
                  </a:lnTo>
                  <a:cubicBezTo>
                    <a:pt x="27758" y="510399"/>
                    <a:pt x="0" y="482683"/>
                    <a:pt x="0" y="448645"/>
                  </a:cubicBezTo>
                  <a:lnTo>
                    <a:pt x="0" y="61673"/>
                  </a:lnTo>
                  <a:cubicBezTo>
                    <a:pt x="0" y="27635"/>
                    <a:pt x="27758" y="0"/>
                    <a:pt x="6184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9167490" y="4092225"/>
            <a:ext cx="1366940" cy="338554"/>
            <a:chOff x="6678908" y="4163550"/>
            <a:chExt cx="1366940" cy="338554"/>
          </a:xfrm>
        </p:grpSpPr>
        <p:sp>
          <p:nvSpPr>
            <p:cNvPr id="45" name="文本框 4"/>
            <p:cNvSpPr txBox="1"/>
            <p:nvPr/>
          </p:nvSpPr>
          <p:spPr>
            <a:xfrm>
              <a:off x="7040445" y="4163550"/>
              <a:ext cx="100540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600" kern="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事件分析</a:t>
              </a:r>
              <a:endParaRPr kumimoji="0" lang="zh-CN" altLang="en-US" sz="160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6" name="ïŝḷïḓe"/>
            <p:cNvSpPr/>
            <p:nvPr/>
          </p:nvSpPr>
          <p:spPr bwMode="auto">
            <a:xfrm>
              <a:off x="6678908" y="4167391"/>
              <a:ext cx="356542" cy="299688"/>
            </a:xfrm>
            <a:custGeom>
              <a:avLst/>
              <a:gdLst>
                <a:gd name="connsiteX0" fmla="*/ 536415 w 607227"/>
                <a:gd name="connsiteY0" fmla="*/ 12631 h 510399"/>
                <a:gd name="connsiteX1" fmla="*/ 557192 w 607227"/>
                <a:gd name="connsiteY1" fmla="*/ 21221 h 510399"/>
                <a:gd name="connsiteX2" fmla="*/ 598584 w 607227"/>
                <a:gd name="connsiteY2" fmla="*/ 62633 h 510399"/>
                <a:gd name="connsiteX3" fmla="*/ 598584 w 607227"/>
                <a:gd name="connsiteY3" fmla="*/ 104044 h 510399"/>
                <a:gd name="connsiteX4" fmla="*/ 511175 w 607227"/>
                <a:gd name="connsiteY4" fmla="*/ 191324 h 510399"/>
                <a:gd name="connsiteX5" fmla="*/ 444948 w 607227"/>
                <a:gd name="connsiteY5" fmla="*/ 257453 h 510399"/>
                <a:gd name="connsiteX6" fmla="*/ 339441 w 607227"/>
                <a:gd name="connsiteY6" fmla="*/ 362805 h 510399"/>
                <a:gd name="connsiteX7" fmla="*/ 297968 w 607227"/>
                <a:gd name="connsiteY7" fmla="*/ 404217 h 510399"/>
                <a:gd name="connsiteX8" fmla="*/ 277191 w 607227"/>
                <a:gd name="connsiteY8" fmla="*/ 412807 h 510399"/>
                <a:gd name="connsiteX9" fmla="*/ 256495 w 607227"/>
                <a:gd name="connsiteY9" fmla="*/ 404217 h 510399"/>
                <a:gd name="connsiteX10" fmla="*/ 215023 w 607227"/>
                <a:gd name="connsiteY10" fmla="*/ 362805 h 510399"/>
                <a:gd name="connsiteX11" fmla="*/ 138814 w 607227"/>
                <a:gd name="connsiteY11" fmla="*/ 286790 h 510399"/>
                <a:gd name="connsiteX12" fmla="*/ 138814 w 607227"/>
                <a:gd name="connsiteY12" fmla="*/ 245378 h 510399"/>
                <a:gd name="connsiteX13" fmla="*/ 180286 w 607227"/>
                <a:gd name="connsiteY13" fmla="*/ 203967 h 510399"/>
                <a:gd name="connsiteX14" fmla="*/ 201063 w 607227"/>
                <a:gd name="connsiteY14" fmla="*/ 195376 h 510399"/>
                <a:gd name="connsiteX15" fmla="*/ 221759 w 607227"/>
                <a:gd name="connsiteY15" fmla="*/ 203967 h 510399"/>
                <a:gd name="connsiteX16" fmla="*/ 277191 w 607227"/>
                <a:gd name="connsiteY16" fmla="*/ 259317 h 510399"/>
                <a:gd name="connsiteX17" fmla="*/ 444948 w 607227"/>
                <a:gd name="connsiteY17" fmla="*/ 91807 h 510399"/>
                <a:gd name="connsiteX18" fmla="*/ 503951 w 607227"/>
                <a:gd name="connsiteY18" fmla="*/ 32891 h 510399"/>
                <a:gd name="connsiteX19" fmla="*/ 515719 w 607227"/>
                <a:gd name="connsiteY19" fmla="*/ 21221 h 510399"/>
                <a:gd name="connsiteX20" fmla="*/ 536415 w 607227"/>
                <a:gd name="connsiteY20" fmla="*/ 12631 h 510399"/>
                <a:gd name="connsiteX21" fmla="*/ 61847 w 607227"/>
                <a:gd name="connsiteY21" fmla="*/ 0 h 510399"/>
                <a:gd name="connsiteX22" fmla="*/ 449328 w 607227"/>
                <a:gd name="connsiteY22" fmla="*/ 0 h 510399"/>
                <a:gd name="connsiteX23" fmla="*/ 491858 w 607227"/>
                <a:gd name="connsiteY23" fmla="*/ 17019 h 510399"/>
                <a:gd name="connsiteX24" fmla="*/ 442591 w 607227"/>
                <a:gd name="connsiteY24" fmla="*/ 66130 h 510399"/>
                <a:gd name="connsiteX25" fmla="*/ 66230 w 607227"/>
                <a:gd name="connsiteY25" fmla="*/ 66130 h 510399"/>
                <a:gd name="connsiteX26" fmla="*/ 66230 w 607227"/>
                <a:gd name="connsiteY26" fmla="*/ 444269 h 510399"/>
                <a:gd name="connsiteX27" fmla="*/ 444945 w 607227"/>
                <a:gd name="connsiteY27" fmla="*/ 444269 h 510399"/>
                <a:gd name="connsiteX28" fmla="*/ 444945 w 607227"/>
                <a:gd name="connsiteY28" fmla="*/ 285590 h 510399"/>
                <a:gd name="connsiteX29" fmla="*/ 511175 w 607227"/>
                <a:gd name="connsiteY29" fmla="*/ 219460 h 510399"/>
                <a:gd name="connsiteX30" fmla="*/ 511175 w 607227"/>
                <a:gd name="connsiteY30" fmla="*/ 448645 h 510399"/>
                <a:gd name="connsiteX31" fmla="*/ 449328 w 607227"/>
                <a:gd name="connsiteY31" fmla="*/ 510399 h 510399"/>
                <a:gd name="connsiteX32" fmla="*/ 61847 w 607227"/>
                <a:gd name="connsiteY32" fmla="*/ 510399 h 510399"/>
                <a:gd name="connsiteX33" fmla="*/ 0 w 607227"/>
                <a:gd name="connsiteY33" fmla="*/ 448645 h 510399"/>
                <a:gd name="connsiteX34" fmla="*/ 0 w 607227"/>
                <a:gd name="connsiteY34" fmla="*/ 61673 h 510399"/>
                <a:gd name="connsiteX35" fmla="*/ 61847 w 607227"/>
                <a:gd name="connsiteY35" fmla="*/ 0 h 510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07227" h="510399">
                  <a:moveTo>
                    <a:pt x="536415" y="12631"/>
                  </a:moveTo>
                  <a:cubicBezTo>
                    <a:pt x="543882" y="12631"/>
                    <a:pt x="551430" y="15467"/>
                    <a:pt x="557192" y="21221"/>
                  </a:cubicBezTo>
                  <a:lnTo>
                    <a:pt x="598584" y="62633"/>
                  </a:lnTo>
                  <a:cubicBezTo>
                    <a:pt x="610108" y="74059"/>
                    <a:pt x="610108" y="92618"/>
                    <a:pt x="598584" y="104044"/>
                  </a:cubicBezTo>
                  <a:lnTo>
                    <a:pt x="511175" y="191324"/>
                  </a:lnTo>
                  <a:lnTo>
                    <a:pt x="444948" y="257453"/>
                  </a:lnTo>
                  <a:lnTo>
                    <a:pt x="339441" y="362805"/>
                  </a:lnTo>
                  <a:lnTo>
                    <a:pt x="297968" y="404217"/>
                  </a:lnTo>
                  <a:cubicBezTo>
                    <a:pt x="292206" y="409971"/>
                    <a:pt x="284739" y="412807"/>
                    <a:pt x="277191" y="412807"/>
                  </a:cubicBezTo>
                  <a:cubicBezTo>
                    <a:pt x="269724" y="412807"/>
                    <a:pt x="262177" y="409971"/>
                    <a:pt x="256495" y="404217"/>
                  </a:cubicBezTo>
                  <a:lnTo>
                    <a:pt x="215023" y="362805"/>
                  </a:lnTo>
                  <a:lnTo>
                    <a:pt x="138814" y="286790"/>
                  </a:lnTo>
                  <a:cubicBezTo>
                    <a:pt x="127370" y="275363"/>
                    <a:pt x="127370" y="256805"/>
                    <a:pt x="138814" y="245378"/>
                  </a:cubicBezTo>
                  <a:lnTo>
                    <a:pt x="180286" y="203967"/>
                  </a:lnTo>
                  <a:cubicBezTo>
                    <a:pt x="186049" y="198213"/>
                    <a:pt x="193515" y="195376"/>
                    <a:pt x="201063" y="195376"/>
                  </a:cubicBezTo>
                  <a:cubicBezTo>
                    <a:pt x="208530" y="195376"/>
                    <a:pt x="215997" y="198213"/>
                    <a:pt x="221759" y="203967"/>
                  </a:cubicBezTo>
                  <a:lnTo>
                    <a:pt x="277191" y="259317"/>
                  </a:lnTo>
                  <a:lnTo>
                    <a:pt x="444948" y="91807"/>
                  </a:lnTo>
                  <a:lnTo>
                    <a:pt x="503951" y="32891"/>
                  </a:lnTo>
                  <a:lnTo>
                    <a:pt x="515719" y="21221"/>
                  </a:lnTo>
                  <a:cubicBezTo>
                    <a:pt x="521401" y="15467"/>
                    <a:pt x="528949" y="12631"/>
                    <a:pt x="536415" y="12631"/>
                  </a:cubicBezTo>
                  <a:close/>
                  <a:moveTo>
                    <a:pt x="61847" y="0"/>
                  </a:moveTo>
                  <a:lnTo>
                    <a:pt x="449328" y="0"/>
                  </a:lnTo>
                  <a:cubicBezTo>
                    <a:pt x="465804" y="0"/>
                    <a:pt x="480738" y="6483"/>
                    <a:pt x="491858" y="17019"/>
                  </a:cubicBezTo>
                  <a:lnTo>
                    <a:pt x="442591" y="66130"/>
                  </a:lnTo>
                  <a:lnTo>
                    <a:pt x="66230" y="66130"/>
                  </a:lnTo>
                  <a:lnTo>
                    <a:pt x="66230" y="444269"/>
                  </a:lnTo>
                  <a:lnTo>
                    <a:pt x="444945" y="444269"/>
                  </a:lnTo>
                  <a:lnTo>
                    <a:pt x="444945" y="285590"/>
                  </a:lnTo>
                  <a:lnTo>
                    <a:pt x="511175" y="219460"/>
                  </a:lnTo>
                  <a:lnTo>
                    <a:pt x="511175" y="448645"/>
                  </a:lnTo>
                  <a:cubicBezTo>
                    <a:pt x="511175" y="482683"/>
                    <a:pt x="483417" y="510399"/>
                    <a:pt x="449328" y="510399"/>
                  </a:cubicBezTo>
                  <a:lnTo>
                    <a:pt x="61847" y="510399"/>
                  </a:lnTo>
                  <a:cubicBezTo>
                    <a:pt x="27758" y="510399"/>
                    <a:pt x="0" y="482683"/>
                    <a:pt x="0" y="448645"/>
                  </a:cubicBezTo>
                  <a:lnTo>
                    <a:pt x="0" y="61673"/>
                  </a:lnTo>
                  <a:cubicBezTo>
                    <a:pt x="0" y="27635"/>
                    <a:pt x="27758" y="0"/>
                    <a:pt x="6184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4253390" y="4092225"/>
            <a:ext cx="1366940" cy="338554"/>
            <a:chOff x="4252837" y="4124099"/>
            <a:chExt cx="1366940" cy="338554"/>
          </a:xfrm>
        </p:grpSpPr>
        <p:sp>
          <p:nvSpPr>
            <p:cNvPr id="48" name="文本框 4"/>
            <p:cNvSpPr txBox="1"/>
            <p:nvPr/>
          </p:nvSpPr>
          <p:spPr>
            <a:xfrm>
              <a:off x="4614374" y="4124099"/>
              <a:ext cx="100540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600" kern="0" noProof="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违章管理</a:t>
              </a:r>
              <a:endParaRPr kumimoji="0" lang="zh-CN" altLang="en-US" sz="160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9" name="ïŝḷïḓe"/>
            <p:cNvSpPr/>
            <p:nvPr/>
          </p:nvSpPr>
          <p:spPr bwMode="auto">
            <a:xfrm>
              <a:off x="4252837" y="4127940"/>
              <a:ext cx="356542" cy="299688"/>
            </a:xfrm>
            <a:custGeom>
              <a:avLst/>
              <a:gdLst>
                <a:gd name="connsiteX0" fmla="*/ 536415 w 607227"/>
                <a:gd name="connsiteY0" fmla="*/ 12631 h 510399"/>
                <a:gd name="connsiteX1" fmla="*/ 557192 w 607227"/>
                <a:gd name="connsiteY1" fmla="*/ 21221 h 510399"/>
                <a:gd name="connsiteX2" fmla="*/ 598584 w 607227"/>
                <a:gd name="connsiteY2" fmla="*/ 62633 h 510399"/>
                <a:gd name="connsiteX3" fmla="*/ 598584 w 607227"/>
                <a:gd name="connsiteY3" fmla="*/ 104044 h 510399"/>
                <a:gd name="connsiteX4" fmla="*/ 511175 w 607227"/>
                <a:gd name="connsiteY4" fmla="*/ 191324 h 510399"/>
                <a:gd name="connsiteX5" fmla="*/ 444948 w 607227"/>
                <a:gd name="connsiteY5" fmla="*/ 257453 h 510399"/>
                <a:gd name="connsiteX6" fmla="*/ 339441 w 607227"/>
                <a:gd name="connsiteY6" fmla="*/ 362805 h 510399"/>
                <a:gd name="connsiteX7" fmla="*/ 297968 w 607227"/>
                <a:gd name="connsiteY7" fmla="*/ 404217 h 510399"/>
                <a:gd name="connsiteX8" fmla="*/ 277191 w 607227"/>
                <a:gd name="connsiteY8" fmla="*/ 412807 h 510399"/>
                <a:gd name="connsiteX9" fmla="*/ 256495 w 607227"/>
                <a:gd name="connsiteY9" fmla="*/ 404217 h 510399"/>
                <a:gd name="connsiteX10" fmla="*/ 215023 w 607227"/>
                <a:gd name="connsiteY10" fmla="*/ 362805 h 510399"/>
                <a:gd name="connsiteX11" fmla="*/ 138814 w 607227"/>
                <a:gd name="connsiteY11" fmla="*/ 286790 h 510399"/>
                <a:gd name="connsiteX12" fmla="*/ 138814 w 607227"/>
                <a:gd name="connsiteY12" fmla="*/ 245378 h 510399"/>
                <a:gd name="connsiteX13" fmla="*/ 180286 w 607227"/>
                <a:gd name="connsiteY13" fmla="*/ 203967 h 510399"/>
                <a:gd name="connsiteX14" fmla="*/ 201063 w 607227"/>
                <a:gd name="connsiteY14" fmla="*/ 195376 h 510399"/>
                <a:gd name="connsiteX15" fmla="*/ 221759 w 607227"/>
                <a:gd name="connsiteY15" fmla="*/ 203967 h 510399"/>
                <a:gd name="connsiteX16" fmla="*/ 277191 w 607227"/>
                <a:gd name="connsiteY16" fmla="*/ 259317 h 510399"/>
                <a:gd name="connsiteX17" fmla="*/ 444948 w 607227"/>
                <a:gd name="connsiteY17" fmla="*/ 91807 h 510399"/>
                <a:gd name="connsiteX18" fmla="*/ 503951 w 607227"/>
                <a:gd name="connsiteY18" fmla="*/ 32891 h 510399"/>
                <a:gd name="connsiteX19" fmla="*/ 515719 w 607227"/>
                <a:gd name="connsiteY19" fmla="*/ 21221 h 510399"/>
                <a:gd name="connsiteX20" fmla="*/ 536415 w 607227"/>
                <a:gd name="connsiteY20" fmla="*/ 12631 h 510399"/>
                <a:gd name="connsiteX21" fmla="*/ 61847 w 607227"/>
                <a:gd name="connsiteY21" fmla="*/ 0 h 510399"/>
                <a:gd name="connsiteX22" fmla="*/ 449328 w 607227"/>
                <a:gd name="connsiteY22" fmla="*/ 0 h 510399"/>
                <a:gd name="connsiteX23" fmla="*/ 491858 w 607227"/>
                <a:gd name="connsiteY23" fmla="*/ 17019 h 510399"/>
                <a:gd name="connsiteX24" fmla="*/ 442591 w 607227"/>
                <a:gd name="connsiteY24" fmla="*/ 66130 h 510399"/>
                <a:gd name="connsiteX25" fmla="*/ 66230 w 607227"/>
                <a:gd name="connsiteY25" fmla="*/ 66130 h 510399"/>
                <a:gd name="connsiteX26" fmla="*/ 66230 w 607227"/>
                <a:gd name="connsiteY26" fmla="*/ 444269 h 510399"/>
                <a:gd name="connsiteX27" fmla="*/ 444945 w 607227"/>
                <a:gd name="connsiteY27" fmla="*/ 444269 h 510399"/>
                <a:gd name="connsiteX28" fmla="*/ 444945 w 607227"/>
                <a:gd name="connsiteY28" fmla="*/ 285590 h 510399"/>
                <a:gd name="connsiteX29" fmla="*/ 511175 w 607227"/>
                <a:gd name="connsiteY29" fmla="*/ 219460 h 510399"/>
                <a:gd name="connsiteX30" fmla="*/ 511175 w 607227"/>
                <a:gd name="connsiteY30" fmla="*/ 448645 h 510399"/>
                <a:gd name="connsiteX31" fmla="*/ 449328 w 607227"/>
                <a:gd name="connsiteY31" fmla="*/ 510399 h 510399"/>
                <a:gd name="connsiteX32" fmla="*/ 61847 w 607227"/>
                <a:gd name="connsiteY32" fmla="*/ 510399 h 510399"/>
                <a:gd name="connsiteX33" fmla="*/ 0 w 607227"/>
                <a:gd name="connsiteY33" fmla="*/ 448645 h 510399"/>
                <a:gd name="connsiteX34" fmla="*/ 0 w 607227"/>
                <a:gd name="connsiteY34" fmla="*/ 61673 h 510399"/>
                <a:gd name="connsiteX35" fmla="*/ 61847 w 607227"/>
                <a:gd name="connsiteY35" fmla="*/ 0 h 510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07227" h="510399">
                  <a:moveTo>
                    <a:pt x="536415" y="12631"/>
                  </a:moveTo>
                  <a:cubicBezTo>
                    <a:pt x="543882" y="12631"/>
                    <a:pt x="551430" y="15467"/>
                    <a:pt x="557192" y="21221"/>
                  </a:cubicBezTo>
                  <a:lnTo>
                    <a:pt x="598584" y="62633"/>
                  </a:lnTo>
                  <a:cubicBezTo>
                    <a:pt x="610108" y="74059"/>
                    <a:pt x="610108" y="92618"/>
                    <a:pt x="598584" y="104044"/>
                  </a:cubicBezTo>
                  <a:lnTo>
                    <a:pt x="511175" y="191324"/>
                  </a:lnTo>
                  <a:lnTo>
                    <a:pt x="444948" y="257453"/>
                  </a:lnTo>
                  <a:lnTo>
                    <a:pt x="339441" y="362805"/>
                  </a:lnTo>
                  <a:lnTo>
                    <a:pt x="297968" y="404217"/>
                  </a:lnTo>
                  <a:cubicBezTo>
                    <a:pt x="292206" y="409971"/>
                    <a:pt x="284739" y="412807"/>
                    <a:pt x="277191" y="412807"/>
                  </a:cubicBezTo>
                  <a:cubicBezTo>
                    <a:pt x="269724" y="412807"/>
                    <a:pt x="262177" y="409971"/>
                    <a:pt x="256495" y="404217"/>
                  </a:cubicBezTo>
                  <a:lnTo>
                    <a:pt x="215023" y="362805"/>
                  </a:lnTo>
                  <a:lnTo>
                    <a:pt x="138814" y="286790"/>
                  </a:lnTo>
                  <a:cubicBezTo>
                    <a:pt x="127370" y="275363"/>
                    <a:pt x="127370" y="256805"/>
                    <a:pt x="138814" y="245378"/>
                  </a:cubicBezTo>
                  <a:lnTo>
                    <a:pt x="180286" y="203967"/>
                  </a:lnTo>
                  <a:cubicBezTo>
                    <a:pt x="186049" y="198213"/>
                    <a:pt x="193515" y="195376"/>
                    <a:pt x="201063" y="195376"/>
                  </a:cubicBezTo>
                  <a:cubicBezTo>
                    <a:pt x="208530" y="195376"/>
                    <a:pt x="215997" y="198213"/>
                    <a:pt x="221759" y="203967"/>
                  </a:cubicBezTo>
                  <a:lnTo>
                    <a:pt x="277191" y="259317"/>
                  </a:lnTo>
                  <a:lnTo>
                    <a:pt x="444948" y="91807"/>
                  </a:lnTo>
                  <a:lnTo>
                    <a:pt x="503951" y="32891"/>
                  </a:lnTo>
                  <a:lnTo>
                    <a:pt x="515719" y="21221"/>
                  </a:lnTo>
                  <a:cubicBezTo>
                    <a:pt x="521401" y="15467"/>
                    <a:pt x="528949" y="12631"/>
                    <a:pt x="536415" y="12631"/>
                  </a:cubicBezTo>
                  <a:close/>
                  <a:moveTo>
                    <a:pt x="61847" y="0"/>
                  </a:moveTo>
                  <a:lnTo>
                    <a:pt x="449328" y="0"/>
                  </a:lnTo>
                  <a:cubicBezTo>
                    <a:pt x="465804" y="0"/>
                    <a:pt x="480738" y="6483"/>
                    <a:pt x="491858" y="17019"/>
                  </a:cubicBezTo>
                  <a:lnTo>
                    <a:pt x="442591" y="66130"/>
                  </a:lnTo>
                  <a:lnTo>
                    <a:pt x="66230" y="66130"/>
                  </a:lnTo>
                  <a:lnTo>
                    <a:pt x="66230" y="444269"/>
                  </a:lnTo>
                  <a:lnTo>
                    <a:pt x="444945" y="444269"/>
                  </a:lnTo>
                  <a:lnTo>
                    <a:pt x="444945" y="285590"/>
                  </a:lnTo>
                  <a:lnTo>
                    <a:pt x="511175" y="219460"/>
                  </a:lnTo>
                  <a:lnTo>
                    <a:pt x="511175" y="448645"/>
                  </a:lnTo>
                  <a:cubicBezTo>
                    <a:pt x="511175" y="482683"/>
                    <a:pt x="483417" y="510399"/>
                    <a:pt x="449328" y="510399"/>
                  </a:cubicBezTo>
                  <a:lnTo>
                    <a:pt x="61847" y="510399"/>
                  </a:lnTo>
                  <a:cubicBezTo>
                    <a:pt x="27758" y="510399"/>
                    <a:pt x="0" y="482683"/>
                    <a:pt x="0" y="448645"/>
                  </a:cubicBezTo>
                  <a:lnTo>
                    <a:pt x="0" y="61673"/>
                  </a:lnTo>
                  <a:cubicBezTo>
                    <a:pt x="0" y="27635"/>
                    <a:pt x="27758" y="0"/>
                    <a:pt x="6184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1738870" y="4598689"/>
            <a:ext cx="1361945" cy="338554"/>
            <a:chOff x="1787829" y="4667160"/>
            <a:chExt cx="1361945" cy="338554"/>
          </a:xfrm>
        </p:grpSpPr>
        <p:sp>
          <p:nvSpPr>
            <p:cNvPr id="55" name="文本框 4"/>
            <p:cNvSpPr txBox="1"/>
            <p:nvPr/>
          </p:nvSpPr>
          <p:spPr>
            <a:xfrm>
              <a:off x="2144371" y="4667160"/>
              <a:ext cx="100540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600" kern="0" noProof="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人员</a:t>
              </a:r>
              <a:r>
                <a:rPr lang="zh-CN" altLang="en-US" sz="1600" kern="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布控</a:t>
              </a:r>
              <a:endParaRPr kumimoji="0" lang="zh-CN" altLang="en-US" sz="160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6" name="ïŝḷïḓe"/>
            <p:cNvSpPr/>
            <p:nvPr/>
          </p:nvSpPr>
          <p:spPr bwMode="auto">
            <a:xfrm>
              <a:off x="1787829" y="4686593"/>
              <a:ext cx="356542" cy="299688"/>
            </a:xfrm>
            <a:custGeom>
              <a:avLst/>
              <a:gdLst>
                <a:gd name="connsiteX0" fmla="*/ 536415 w 607227"/>
                <a:gd name="connsiteY0" fmla="*/ 12631 h 510399"/>
                <a:gd name="connsiteX1" fmla="*/ 557192 w 607227"/>
                <a:gd name="connsiteY1" fmla="*/ 21221 h 510399"/>
                <a:gd name="connsiteX2" fmla="*/ 598584 w 607227"/>
                <a:gd name="connsiteY2" fmla="*/ 62633 h 510399"/>
                <a:gd name="connsiteX3" fmla="*/ 598584 w 607227"/>
                <a:gd name="connsiteY3" fmla="*/ 104044 h 510399"/>
                <a:gd name="connsiteX4" fmla="*/ 511175 w 607227"/>
                <a:gd name="connsiteY4" fmla="*/ 191324 h 510399"/>
                <a:gd name="connsiteX5" fmla="*/ 444948 w 607227"/>
                <a:gd name="connsiteY5" fmla="*/ 257453 h 510399"/>
                <a:gd name="connsiteX6" fmla="*/ 339441 w 607227"/>
                <a:gd name="connsiteY6" fmla="*/ 362805 h 510399"/>
                <a:gd name="connsiteX7" fmla="*/ 297968 w 607227"/>
                <a:gd name="connsiteY7" fmla="*/ 404217 h 510399"/>
                <a:gd name="connsiteX8" fmla="*/ 277191 w 607227"/>
                <a:gd name="connsiteY8" fmla="*/ 412807 h 510399"/>
                <a:gd name="connsiteX9" fmla="*/ 256495 w 607227"/>
                <a:gd name="connsiteY9" fmla="*/ 404217 h 510399"/>
                <a:gd name="connsiteX10" fmla="*/ 215023 w 607227"/>
                <a:gd name="connsiteY10" fmla="*/ 362805 h 510399"/>
                <a:gd name="connsiteX11" fmla="*/ 138814 w 607227"/>
                <a:gd name="connsiteY11" fmla="*/ 286790 h 510399"/>
                <a:gd name="connsiteX12" fmla="*/ 138814 w 607227"/>
                <a:gd name="connsiteY12" fmla="*/ 245378 h 510399"/>
                <a:gd name="connsiteX13" fmla="*/ 180286 w 607227"/>
                <a:gd name="connsiteY13" fmla="*/ 203967 h 510399"/>
                <a:gd name="connsiteX14" fmla="*/ 201063 w 607227"/>
                <a:gd name="connsiteY14" fmla="*/ 195376 h 510399"/>
                <a:gd name="connsiteX15" fmla="*/ 221759 w 607227"/>
                <a:gd name="connsiteY15" fmla="*/ 203967 h 510399"/>
                <a:gd name="connsiteX16" fmla="*/ 277191 w 607227"/>
                <a:gd name="connsiteY16" fmla="*/ 259317 h 510399"/>
                <a:gd name="connsiteX17" fmla="*/ 444948 w 607227"/>
                <a:gd name="connsiteY17" fmla="*/ 91807 h 510399"/>
                <a:gd name="connsiteX18" fmla="*/ 503951 w 607227"/>
                <a:gd name="connsiteY18" fmla="*/ 32891 h 510399"/>
                <a:gd name="connsiteX19" fmla="*/ 515719 w 607227"/>
                <a:gd name="connsiteY19" fmla="*/ 21221 h 510399"/>
                <a:gd name="connsiteX20" fmla="*/ 536415 w 607227"/>
                <a:gd name="connsiteY20" fmla="*/ 12631 h 510399"/>
                <a:gd name="connsiteX21" fmla="*/ 61847 w 607227"/>
                <a:gd name="connsiteY21" fmla="*/ 0 h 510399"/>
                <a:gd name="connsiteX22" fmla="*/ 449328 w 607227"/>
                <a:gd name="connsiteY22" fmla="*/ 0 h 510399"/>
                <a:gd name="connsiteX23" fmla="*/ 491858 w 607227"/>
                <a:gd name="connsiteY23" fmla="*/ 17019 h 510399"/>
                <a:gd name="connsiteX24" fmla="*/ 442591 w 607227"/>
                <a:gd name="connsiteY24" fmla="*/ 66130 h 510399"/>
                <a:gd name="connsiteX25" fmla="*/ 66230 w 607227"/>
                <a:gd name="connsiteY25" fmla="*/ 66130 h 510399"/>
                <a:gd name="connsiteX26" fmla="*/ 66230 w 607227"/>
                <a:gd name="connsiteY26" fmla="*/ 444269 h 510399"/>
                <a:gd name="connsiteX27" fmla="*/ 444945 w 607227"/>
                <a:gd name="connsiteY27" fmla="*/ 444269 h 510399"/>
                <a:gd name="connsiteX28" fmla="*/ 444945 w 607227"/>
                <a:gd name="connsiteY28" fmla="*/ 285590 h 510399"/>
                <a:gd name="connsiteX29" fmla="*/ 511175 w 607227"/>
                <a:gd name="connsiteY29" fmla="*/ 219460 h 510399"/>
                <a:gd name="connsiteX30" fmla="*/ 511175 w 607227"/>
                <a:gd name="connsiteY30" fmla="*/ 448645 h 510399"/>
                <a:gd name="connsiteX31" fmla="*/ 449328 w 607227"/>
                <a:gd name="connsiteY31" fmla="*/ 510399 h 510399"/>
                <a:gd name="connsiteX32" fmla="*/ 61847 w 607227"/>
                <a:gd name="connsiteY32" fmla="*/ 510399 h 510399"/>
                <a:gd name="connsiteX33" fmla="*/ 0 w 607227"/>
                <a:gd name="connsiteY33" fmla="*/ 448645 h 510399"/>
                <a:gd name="connsiteX34" fmla="*/ 0 w 607227"/>
                <a:gd name="connsiteY34" fmla="*/ 61673 h 510399"/>
                <a:gd name="connsiteX35" fmla="*/ 61847 w 607227"/>
                <a:gd name="connsiteY35" fmla="*/ 0 h 510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07227" h="510399">
                  <a:moveTo>
                    <a:pt x="536415" y="12631"/>
                  </a:moveTo>
                  <a:cubicBezTo>
                    <a:pt x="543882" y="12631"/>
                    <a:pt x="551430" y="15467"/>
                    <a:pt x="557192" y="21221"/>
                  </a:cubicBezTo>
                  <a:lnTo>
                    <a:pt x="598584" y="62633"/>
                  </a:lnTo>
                  <a:cubicBezTo>
                    <a:pt x="610108" y="74059"/>
                    <a:pt x="610108" y="92618"/>
                    <a:pt x="598584" y="104044"/>
                  </a:cubicBezTo>
                  <a:lnTo>
                    <a:pt x="511175" y="191324"/>
                  </a:lnTo>
                  <a:lnTo>
                    <a:pt x="444948" y="257453"/>
                  </a:lnTo>
                  <a:lnTo>
                    <a:pt x="339441" y="362805"/>
                  </a:lnTo>
                  <a:lnTo>
                    <a:pt x="297968" y="404217"/>
                  </a:lnTo>
                  <a:cubicBezTo>
                    <a:pt x="292206" y="409971"/>
                    <a:pt x="284739" y="412807"/>
                    <a:pt x="277191" y="412807"/>
                  </a:cubicBezTo>
                  <a:cubicBezTo>
                    <a:pt x="269724" y="412807"/>
                    <a:pt x="262177" y="409971"/>
                    <a:pt x="256495" y="404217"/>
                  </a:cubicBezTo>
                  <a:lnTo>
                    <a:pt x="215023" y="362805"/>
                  </a:lnTo>
                  <a:lnTo>
                    <a:pt x="138814" y="286790"/>
                  </a:lnTo>
                  <a:cubicBezTo>
                    <a:pt x="127370" y="275363"/>
                    <a:pt x="127370" y="256805"/>
                    <a:pt x="138814" y="245378"/>
                  </a:cubicBezTo>
                  <a:lnTo>
                    <a:pt x="180286" y="203967"/>
                  </a:lnTo>
                  <a:cubicBezTo>
                    <a:pt x="186049" y="198213"/>
                    <a:pt x="193515" y="195376"/>
                    <a:pt x="201063" y="195376"/>
                  </a:cubicBezTo>
                  <a:cubicBezTo>
                    <a:pt x="208530" y="195376"/>
                    <a:pt x="215997" y="198213"/>
                    <a:pt x="221759" y="203967"/>
                  </a:cubicBezTo>
                  <a:lnTo>
                    <a:pt x="277191" y="259317"/>
                  </a:lnTo>
                  <a:lnTo>
                    <a:pt x="444948" y="91807"/>
                  </a:lnTo>
                  <a:lnTo>
                    <a:pt x="503951" y="32891"/>
                  </a:lnTo>
                  <a:lnTo>
                    <a:pt x="515719" y="21221"/>
                  </a:lnTo>
                  <a:cubicBezTo>
                    <a:pt x="521401" y="15467"/>
                    <a:pt x="528949" y="12631"/>
                    <a:pt x="536415" y="12631"/>
                  </a:cubicBezTo>
                  <a:close/>
                  <a:moveTo>
                    <a:pt x="61847" y="0"/>
                  </a:moveTo>
                  <a:lnTo>
                    <a:pt x="449328" y="0"/>
                  </a:lnTo>
                  <a:cubicBezTo>
                    <a:pt x="465804" y="0"/>
                    <a:pt x="480738" y="6483"/>
                    <a:pt x="491858" y="17019"/>
                  </a:cubicBezTo>
                  <a:lnTo>
                    <a:pt x="442591" y="66130"/>
                  </a:lnTo>
                  <a:lnTo>
                    <a:pt x="66230" y="66130"/>
                  </a:lnTo>
                  <a:lnTo>
                    <a:pt x="66230" y="444269"/>
                  </a:lnTo>
                  <a:lnTo>
                    <a:pt x="444945" y="444269"/>
                  </a:lnTo>
                  <a:lnTo>
                    <a:pt x="444945" y="285590"/>
                  </a:lnTo>
                  <a:lnTo>
                    <a:pt x="511175" y="219460"/>
                  </a:lnTo>
                  <a:lnTo>
                    <a:pt x="511175" y="448645"/>
                  </a:lnTo>
                  <a:cubicBezTo>
                    <a:pt x="511175" y="482683"/>
                    <a:pt x="483417" y="510399"/>
                    <a:pt x="449328" y="510399"/>
                  </a:cubicBezTo>
                  <a:lnTo>
                    <a:pt x="61847" y="510399"/>
                  </a:lnTo>
                  <a:cubicBezTo>
                    <a:pt x="27758" y="510399"/>
                    <a:pt x="0" y="482683"/>
                    <a:pt x="0" y="448645"/>
                  </a:cubicBezTo>
                  <a:lnTo>
                    <a:pt x="0" y="61673"/>
                  </a:lnTo>
                  <a:cubicBezTo>
                    <a:pt x="0" y="27635"/>
                    <a:pt x="27758" y="0"/>
                    <a:pt x="6184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72" name="组合 71"/>
          <p:cNvGrpSpPr/>
          <p:nvPr/>
        </p:nvGrpSpPr>
        <p:grpSpPr>
          <a:xfrm>
            <a:off x="4253390" y="4605745"/>
            <a:ext cx="1366940" cy="338554"/>
            <a:chOff x="4252837" y="4124099"/>
            <a:chExt cx="1366940" cy="338554"/>
          </a:xfrm>
        </p:grpSpPr>
        <p:sp>
          <p:nvSpPr>
            <p:cNvPr id="73" name="文本框 4"/>
            <p:cNvSpPr txBox="1"/>
            <p:nvPr/>
          </p:nvSpPr>
          <p:spPr>
            <a:xfrm>
              <a:off x="4614374" y="4124099"/>
              <a:ext cx="100540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600" kern="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流量统计</a:t>
              </a:r>
              <a:endParaRPr kumimoji="0" lang="zh-CN" altLang="en-US" sz="160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4" name="ïŝḷïḓe"/>
            <p:cNvSpPr/>
            <p:nvPr/>
          </p:nvSpPr>
          <p:spPr bwMode="auto">
            <a:xfrm>
              <a:off x="4252837" y="4152242"/>
              <a:ext cx="356542" cy="299688"/>
            </a:xfrm>
            <a:custGeom>
              <a:avLst/>
              <a:gdLst>
                <a:gd name="connsiteX0" fmla="*/ 536415 w 607227"/>
                <a:gd name="connsiteY0" fmla="*/ 12631 h 510399"/>
                <a:gd name="connsiteX1" fmla="*/ 557192 w 607227"/>
                <a:gd name="connsiteY1" fmla="*/ 21221 h 510399"/>
                <a:gd name="connsiteX2" fmla="*/ 598584 w 607227"/>
                <a:gd name="connsiteY2" fmla="*/ 62633 h 510399"/>
                <a:gd name="connsiteX3" fmla="*/ 598584 w 607227"/>
                <a:gd name="connsiteY3" fmla="*/ 104044 h 510399"/>
                <a:gd name="connsiteX4" fmla="*/ 511175 w 607227"/>
                <a:gd name="connsiteY4" fmla="*/ 191324 h 510399"/>
                <a:gd name="connsiteX5" fmla="*/ 444948 w 607227"/>
                <a:gd name="connsiteY5" fmla="*/ 257453 h 510399"/>
                <a:gd name="connsiteX6" fmla="*/ 339441 w 607227"/>
                <a:gd name="connsiteY6" fmla="*/ 362805 h 510399"/>
                <a:gd name="connsiteX7" fmla="*/ 297968 w 607227"/>
                <a:gd name="connsiteY7" fmla="*/ 404217 h 510399"/>
                <a:gd name="connsiteX8" fmla="*/ 277191 w 607227"/>
                <a:gd name="connsiteY8" fmla="*/ 412807 h 510399"/>
                <a:gd name="connsiteX9" fmla="*/ 256495 w 607227"/>
                <a:gd name="connsiteY9" fmla="*/ 404217 h 510399"/>
                <a:gd name="connsiteX10" fmla="*/ 215023 w 607227"/>
                <a:gd name="connsiteY10" fmla="*/ 362805 h 510399"/>
                <a:gd name="connsiteX11" fmla="*/ 138814 w 607227"/>
                <a:gd name="connsiteY11" fmla="*/ 286790 h 510399"/>
                <a:gd name="connsiteX12" fmla="*/ 138814 w 607227"/>
                <a:gd name="connsiteY12" fmla="*/ 245378 h 510399"/>
                <a:gd name="connsiteX13" fmla="*/ 180286 w 607227"/>
                <a:gd name="connsiteY13" fmla="*/ 203967 h 510399"/>
                <a:gd name="connsiteX14" fmla="*/ 201063 w 607227"/>
                <a:gd name="connsiteY14" fmla="*/ 195376 h 510399"/>
                <a:gd name="connsiteX15" fmla="*/ 221759 w 607227"/>
                <a:gd name="connsiteY15" fmla="*/ 203967 h 510399"/>
                <a:gd name="connsiteX16" fmla="*/ 277191 w 607227"/>
                <a:gd name="connsiteY16" fmla="*/ 259317 h 510399"/>
                <a:gd name="connsiteX17" fmla="*/ 444948 w 607227"/>
                <a:gd name="connsiteY17" fmla="*/ 91807 h 510399"/>
                <a:gd name="connsiteX18" fmla="*/ 503951 w 607227"/>
                <a:gd name="connsiteY18" fmla="*/ 32891 h 510399"/>
                <a:gd name="connsiteX19" fmla="*/ 515719 w 607227"/>
                <a:gd name="connsiteY19" fmla="*/ 21221 h 510399"/>
                <a:gd name="connsiteX20" fmla="*/ 536415 w 607227"/>
                <a:gd name="connsiteY20" fmla="*/ 12631 h 510399"/>
                <a:gd name="connsiteX21" fmla="*/ 61847 w 607227"/>
                <a:gd name="connsiteY21" fmla="*/ 0 h 510399"/>
                <a:gd name="connsiteX22" fmla="*/ 449328 w 607227"/>
                <a:gd name="connsiteY22" fmla="*/ 0 h 510399"/>
                <a:gd name="connsiteX23" fmla="*/ 491858 w 607227"/>
                <a:gd name="connsiteY23" fmla="*/ 17019 h 510399"/>
                <a:gd name="connsiteX24" fmla="*/ 442591 w 607227"/>
                <a:gd name="connsiteY24" fmla="*/ 66130 h 510399"/>
                <a:gd name="connsiteX25" fmla="*/ 66230 w 607227"/>
                <a:gd name="connsiteY25" fmla="*/ 66130 h 510399"/>
                <a:gd name="connsiteX26" fmla="*/ 66230 w 607227"/>
                <a:gd name="connsiteY26" fmla="*/ 444269 h 510399"/>
                <a:gd name="connsiteX27" fmla="*/ 444945 w 607227"/>
                <a:gd name="connsiteY27" fmla="*/ 444269 h 510399"/>
                <a:gd name="connsiteX28" fmla="*/ 444945 w 607227"/>
                <a:gd name="connsiteY28" fmla="*/ 285590 h 510399"/>
                <a:gd name="connsiteX29" fmla="*/ 511175 w 607227"/>
                <a:gd name="connsiteY29" fmla="*/ 219460 h 510399"/>
                <a:gd name="connsiteX30" fmla="*/ 511175 w 607227"/>
                <a:gd name="connsiteY30" fmla="*/ 448645 h 510399"/>
                <a:gd name="connsiteX31" fmla="*/ 449328 w 607227"/>
                <a:gd name="connsiteY31" fmla="*/ 510399 h 510399"/>
                <a:gd name="connsiteX32" fmla="*/ 61847 w 607227"/>
                <a:gd name="connsiteY32" fmla="*/ 510399 h 510399"/>
                <a:gd name="connsiteX33" fmla="*/ 0 w 607227"/>
                <a:gd name="connsiteY33" fmla="*/ 448645 h 510399"/>
                <a:gd name="connsiteX34" fmla="*/ 0 w 607227"/>
                <a:gd name="connsiteY34" fmla="*/ 61673 h 510399"/>
                <a:gd name="connsiteX35" fmla="*/ 61847 w 607227"/>
                <a:gd name="connsiteY35" fmla="*/ 0 h 510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07227" h="510399">
                  <a:moveTo>
                    <a:pt x="536415" y="12631"/>
                  </a:moveTo>
                  <a:cubicBezTo>
                    <a:pt x="543882" y="12631"/>
                    <a:pt x="551430" y="15467"/>
                    <a:pt x="557192" y="21221"/>
                  </a:cubicBezTo>
                  <a:lnTo>
                    <a:pt x="598584" y="62633"/>
                  </a:lnTo>
                  <a:cubicBezTo>
                    <a:pt x="610108" y="74059"/>
                    <a:pt x="610108" y="92618"/>
                    <a:pt x="598584" y="104044"/>
                  </a:cubicBezTo>
                  <a:lnTo>
                    <a:pt x="511175" y="191324"/>
                  </a:lnTo>
                  <a:lnTo>
                    <a:pt x="444948" y="257453"/>
                  </a:lnTo>
                  <a:lnTo>
                    <a:pt x="339441" y="362805"/>
                  </a:lnTo>
                  <a:lnTo>
                    <a:pt x="297968" y="404217"/>
                  </a:lnTo>
                  <a:cubicBezTo>
                    <a:pt x="292206" y="409971"/>
                    <a:pt x="284739" y="412807"/>
                    <a:pt x="277191" y="412807"/>
                  </a:cubicBezTo>
                  <a:cubicBezTo>
                    <a:pt x="269724" y="412807"/>
                    <a:pt x="262177" y="409971"/>
                    <a:pt x="256495" y="404217"/>
                  </a:cubicBezTo>
                  <a:lnTo>
                    <a:pt x="215023" y="362805"/>
                  </a:lnTo>
                  <a:lnTo>
                    <a:pt x="138814" y="286790"/>
                  </a:lnTo>
                  <a:cubicBezTo>
                    <a:pt x="127370" y="275363"/>
                    <a:pt x="127370" y="256805"/>
                    <a:pt x="138814" y="245378"/>
                  </a:cubicBezTo>
                  <a:lnTo>
                    <a:pt x="180286" y="203967"/>
                  </a:lnTo>
                  <a:cubicBezTo>
                    <a:pt x="186049" y="198213"/>
                    <a:pt x="193515" y="195376"/>
                    <a:pt x="201063" y="195376"/>
                  </a:cubicBezTo>
                  <a:cubicBezTo>
                    <a:pt x="208530" y="195376"/>
                    <a:pt x="215997" y="198213"/>
                    <a:pt x="221759" y="203967"/>
                  </a:cubicBezTo>
                  <a:lnTo>
                    <a:pt x="277191" y="259317"/>
                  </a:lnTo>
                  <a:lnTo>
                    <a:pt x="444948" y="91807"/>
                  </a:lnTo>
                  <a:lnTo>
                    <a:pt x="503951" y="32891"/>
                  </a:lnTo>
                  <a:lnTo>
                    <a:pt x="515719" y="21221"/>
                  </a:lnTo>
                  <a:cubicBezTo>
                    <a:pt x="521401" y="15467"/>
                    <a:pt x="528949" y="12631"/>
                    <a:pt x="536415" y="12631"/>
                  </a:cubicBezTo>
                  <a:close/>
                  <a:moveTo>
                    <a:pt x="61847" y="0"/>
                  </a:moveTo>
                  <a:lnTo>
                    <a:pt x="449328" y="0"/>
                  </a:lnTo>
                  <a:cubicBezTo>
                    <a:pt x="465804" y="0"/>
                    <a:pt x="480738" y="6483"/>
                    <a:pt x="491858" y="17019"/>
                  </a:cubicBezTo>
                  <a:lnTo>
                    <a:pt x="442591" y="66130"/>
                  </a:lnTo>
                  <a:lnTo>
                    <a:pt x="66230" y="66130"/>
                  </a:lnTo>
                  <a:lnTo>
                    <a:pt x="66230" y="444269"/>
                  </a:lnTo>
                  <a:lnTo>
                    <a:pt x="444945" y="444269"/>
                  </a:lnTo>
                  <a:lnTo>
                    <a:pt x="444945" y="285590"/>
                  </a:lnTo>
                  <a:lnTo>
                    <a:pt x="511175" y="219460"/>
                  </a:lnTo>
                  <a:lnTo>
                    <a:pt x="511175" y="448645"/>
                  </a:lnTo>
                  <a:cubicBezTo>
                    <a:pt x="511175" y="482683"/>
                    <a:pt x="483417" y="510399"/>
                    <a:pt x="449328" y="510399"/>
                  </a:cubicBezTo>
                  <a:lnTo>
                    <a:pt x="61847" y="510399"/>
                  </a:lnTo>
                  <a:cubicBezTo>
                    <a:pt x="27758" y="510399"/>
                    <a:pt x="0" y="482683"/>
                    <a:pt x="0" y="448645"/>
                  </a:cubicBezTo>
                  <a:lnTo>
                    <a:pt x="0" y="61673"/>
                  </a:lnTo>
                  <a:cubicBezTo>
                    <a:pt x="0" y="27635"/>
                    <a:pt x="27758" y="0"/>
                    <a:pt x="6184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75" name="组合 74"/>
          <p:cNvGrpSpPr/>
          <p:nvPr/>
        </p:nvGrpSpPr>
        <p:grpSpPr>
          <a:xfrm>
            <a:off x="4253390" y="5103565"/>
            <a:ext cx="1366940" cy="338554"/>
            <a:chOff x="4252837" y="4124099"/>
            <a:chExt cx="1366940" cy="338554"/>
          </a:xfrm>
        </p:grpSpPr>
        <p:sp>
          <p:nvSpPr>
            <p:cNvPr id="76" name="文本框 4"/>
            <p:cNvSpPr txBox="1"/>
            <p:nvPr/>
          </p:nvSpPr>
          <p:spPr>
            <a:xfrm>
              <a:off x="4614374" y="4124099"/>
              <a:ext cx="100540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600" kern="0" noProof="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轨迹分析</a:t>
              </a:r>
              <a:endParaRPr kumimoji="0" lang="zh-CN" altLang="en-US" sz="160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7" name="ïŝḷïḓe"/>
            <p:cNvSpPr/>
            <p:nvPr/>
          </p:nvSpPr>
          <p:spPr bwMode="auto">
            <a:xfrm>
              <a:off x="4252837" y="4127940"/>
              <a:ext cx="356542" cy="299688"/>
            </a:xfrm>
            <a:custGeom>
              <a:avLst/>
              <a:gdLst>
                <a:gd name="connsiteX0" fmla="*/ 536415 w 607227"/>
                <a:gd name="connsiteY0" fmla="*/ 12631 h 510399"/>
                <a:gd name="connsiteX1" fmla="*/ 557192 w 607227"/>
                <a:gd name="connsiteY1" fmla="*/ 21221 h 510399"/>
                <a:gd name="connsiteX2" fmla="*/ 598584 w 607227"/>
                <a:gd name="connsiteY2" fmla="*/ 62633 h 510399"/>
                <a:gd name="connsiteX3" fmla="*/ 598584 w 607227"/>
                <a:gd name="connsiteY3" fmla="*/ 104044 h 510399"/>
                <a:gd name="connsiteX4" fmla="*/ 511175 w 607227"/>
                <a:gd name="connsiteY4" fmla="*/ 191324 h 510399"/>
                <a:gd name="connsiteX5" fmla="*/ 444948 w 607227"/>
                <a:gd name="connsiteY5" fmla="*/ 257453 h 510399"/>
                <a:gd name="connsiteX6" fmla="*/ 339441 w 607227"/>
                <a:gd name="connsiteY6" fmla="*/ 362805 h 510399"/>
                <a:gd name="connsiteX7" fmla="*/ 297968 w 607227"/>
                <a:gd name="connsiteY7" fmla="*/ 404217 h 510399"/>
                <a:gd name="connsiteX8" fmla="*/ 277191 w 607227"/>
                <a:gd name="connsiteY8" fmla="*/ 412807 h 510399"/>
                <a:gd name="connsiteX9" fmla="*/ 256495 w 607227"/>
                <a:gd name="connsiteY9" fmla="*/ 404217 h 510399"/>
                <a:gd name="connsiteX10" fmla="*/ 215023 w 607227"/>
                <a:gd name="connsiteY10" fmla="*/ 362805 h 510399"/>
                <a:gd name="connsiteX11" fmla="*/ 138814 w 607227"/>
                <a:gd name="connsiteY11" fmla="*/ 286790 h 510399"/>
                <a:gd name="connsiteX12" fmla="*/ 138814 w 607227"/>
                <a:gd name="connsiteY12" fmla="*/ 245378 h 510399"/>
                <a:gd name="connsiteX13" fmla="*/ 180286 w 607227"/>
                <a:gd name="connsiteY13" fmla="*/ 203967 h 510399"/>
                <a:gd name="connsiteX14" fmla="*/ 201063 w 607227"/>
                <a:gd name="connsiteY14" fmla="*/ 195376 h 510399"/>
                <a:gd name="connsiteX15" fmla="*/ 221759 w 607227"/>
                <a:gd name="connsiteY15" fmla="*/ 203967 h 510399"/>
                <a:gd name="connsiteX16" fmla="*/ 277191 w 607227"/>
                <a:gd name="connsiteY16" fmla="*/ 259317 h 510399"/>
                <a:gd name="connsiteX17" fmla="*/ 444948 w 607227"/>
                <a:gd name="connsiteY17" fmla="*/ 91807 h 510399"/>
                <a:gd name="connsiteX18" fmla="*/ 503951 w 607227"/>
                <a:gd name="connsiteY18" fmla="*/ 32891 h 510399"/>
                <a:gd name="connsiteX19" fmla="*/ 515719 w 607227"/>
                <a:gd name="connsiteY19" fmla="*/ 21221 h 510399"/>
                <a:gd name="connsiteX20" fmla="*/ 536415 w 607227"/>
                <a:gd name="connsiteY20" fmla="*/ 12631 h 510399"/>
                <a:gd name="connsiteX21" fmla="*/ 61847 w 607227"/>
                <a:gd name="connsiteY21" fmla="*/ 0 h 510399"/>
                <a:gd name="connsiteX22" fmla="*/ 449328 w 607227"/>
                <a:gd name="connsiteY22" fmla="*/ 0 h 510399"/>
                <a:gd name="connsiteX23" fmla="*/ 491858 w 607227"/>
                <a:gd name="connsiteY23" fmla="*/ 17019 h 510399"/>
                <a:gd name="connsiteX24" fmla="*/ 442591 w 607227"/>
                <a:gd name="connsiteY24" fmla="*/ 66130 h 510399"/>
                <a:gd name="connsiteX25" fmla="*/ 66230 w 607227"/>
                <a:gd name="connsiteY25" fmla="*/ 66130 h 510399"/>
                <a:gd name="connsiteX26" fmla="*/ 66230 w 607227"/>
                <a:gd name="connsiteY26" fmla="*/ 444269 h 510399"/>
                <a:gd name="connsiteX27" fmla="*/ 444945 w 607227"/>
                <a:gd name="connsiteY27" fmla="*/ 444269 h 510399"/>
                <a:gd name="connsiteX28" fmla="*/ 444945 w 607227"/>
                <a:gd name="connsiteY28" fmla="*/ 285590 h 510399"/>
                <a:gd name="connsiteX29" fmla="*/ 511175 w 607227"/>
                <a:gd name="connsiteY29" fmla="*/ 219460 h 510399"/>
                <a:gd name="connsiteX30" fmla="*/ 511175 w 607227"/>
                <a:gd name="connsiteY30" fmla="*/ 448645 h 510399"/>
                <a:gd name="connsiteX31" fmla="*/ 449328 w 607227"/>
                <a:gd name="connsiteY31" fmla="*/ 510399 h 510399"/>
                <a:gd name="connsiteX32" fmla="*/ 61847 w 607227"/>
                <a:gd name="connsiteY32" fmla="*/ 510399 h 510399"/>
                <a:gd name="connsiteX33" fmla="*/ 0 w 607227"/>
                <a:gd name="connsiteY33" fmla="*/ 448645 h 510399"/>
                <a:gd name="connsiteX34" fmla="*/ 0 w 607227"/>
                <a:gd name="connsiteY34" fmla="*/ 61673 h 510399"/>
                <a:gd name="connsiteX35" fmla="*/ 61847 w 607227"/>
                <a:gd name="connsiteY35" fmla="*/ 0 h 510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07227" h="510399">
                  <a:moveTo>
                    <a:pt x="536415" y="12631"/>
                  </a:moveTo>
                  <a:cubicBezTo>
                    <a:pt x="543882" y="12631"/>
                    <a:pt x="551430" y="15467"/>
                    <a:pt x="557192" y="21221"/>
                  </a:cubicBezTo>
                  <a:lnTo>
                    <a:pt x="598584" y="62633"/>
                  </a:lnTo>
                  <a:cubicBezTo>
                    <a:pt x="610108" y="74059"/>
                    <a:pt x="610108" y="92618"/>
                    <a:pt x="598584" y="104044"/>
                  </a:cubicBezTo>
                  <a:lnTo>
                    <a:pt x="511175" y="191324"/>
                  </a:lnTo>
                  <a:lnTo>
                    <a:pt x="444948" y="257453"/>
                  </a:lnTo>
                  <a:lnTo>
                    <a:pt x="339441" y="362805"/>
                  </a:lnTo>
                  <a:lnTo>
                    <a:pt x="297968" y="404217"/>
                  </a:lnTo>
                  <a:cubicBezTo>
                    <a:pt x="292206" y="409971"/>
                    <a:pt x="284739" y="412807"/>
                    <a:pt x="277191" y="412807"/>
                  </a:cubicBezTo>
                  <a:cubicBezTo>
                    <a:pt x="269724" y="412807"/>
                    <a:pt x="262177" y="409971"/>
                    <a:pt x="256495" y="404217"/>
                  </a:cubicBezTo>
                  <a:lnTo>
                    <a:pt x="215023" y="362805"/>
                  </a:lnTo>
                  <a:lnTo>
                    <a:pt x="138814" y="286790"/>
                  </a:lnTo>
                  <a:cubicBezTo>
                    <a:pt x="127370" y="275363"/>
                    <a:pt x="127370" y="256805"/>
                    <a:pt x="138814" y="245378"/>
                  </a:cubicBezTo>
                  <a:lnTo>
                    <a:pt x="180286" y="203967"/>
                  </a:lnTo>
                  <a:cubicBezTo>
                    <a:pt x="186049" y="198213"/>
                    <a:pt x="193515" y="195376"/>
                    <a:pt x="201063" y="195376"/>
                  </a:cubicBezTo>
                  <a:cubicBezTo>
                    <a:pt x="208530" y="195376"/>
                    <a:pt x="215997" y="198213"/>
                    <a:pt x="221759" y="203967"/>
                  </a:cubicBezTo>
                  <a:lnTo>
                    <a:pt x="277191" y="259317"/>
                  </a:lnTo>
                  <a:lnTo>
                    <a:pt x="444948" y="91807"/>
                  </a:lnTo>
                  <a:lnTo>
                    <a:pt x="503951" y="32891"/>
                  </a:lnTo>
                  <a:lnTo>
                    <a:pt x="515719" y="21221"/>
                  </a:lnTo>
                  <a:cubicBezTo>
                    <a:pt x="521401" y="15467"/>
                    <a:pt x="528949" y="12631"/>
                    <a:pt x="536415" y="12631"/>
                  </a:cubicBezTo>
                  <a:close/>
                  <a:moveTo>
                    <a:pt x="61847" y="0"/>
                  </a:moveTo>
                  <a:lnTo>
                    <a:pt x="449328" y="0"/>
                  </a:lnTo>
                  <a:cubicBezTo>
                    <a:pt x="465804" y="0"/>
                    <a:pt x="480738" y="6483"/>
                    <a:pt x="491858" y="17019"/>
                  </a:cubicBezTo>
                  <a:lnTo>
                    <a:pt x="442591" y="66130"/>
                  </a:lnTo>
                  <a:lnTo>
                    <a:pt x="66230" y="66130"/>
                  </a:lnTo>
                  <a:lnTo>
                    <a:pt x="66230" y="444269"/>
                  </a:lnTo>
                  <a:lnTo>
                    <a:pt x="444945" y="444269"/>
                  </a:lnTo>
                  <a:lnTo>
                    <a:pt x="444945" y="285590"/>
                  </a:lnTo>
                  <a:lnTo>
                    <a:pt x="511175" y="219460"/>
                  </a:lnTo>
                  <a:lnTo>
                    <a:pt x="511175" y="448645"/>
                  </a:lnTo>
                  <a:cubicBezTo>
                    <a:pt x="511175" y="482683"/>
                    <a:pt x="483417" y="510399"/>
                    <a:pt x="449328" y="510399"/>
                  </a:cubicBezTo>
                  <a:lnTo>
                    <a:pt x="61847" y="510399"/>
                  </a:lnTo>
                  <a:cubicBezTo>
                    <a:pt x="27758" y="510399"/>
                    <a:pt x="0" y="482683"/>
                    <a:pt x="0" y="448645"/>
                  </a:cubicBezTo>
                  <a:lnTo>
                    <a:pt x="0" y="61673"/>
                  </a:lnTo>
                  <a:cubicBezTo>
                    <a:pt x="0" y="27635"/>
                    <a:pt x="27758" y="0"/>
                    <a:pt x="6184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69" name="组合 68"/>
          <p:cNvGrpSpPr/>
          <p:nvPr/>
        </p:nvGrpSpPr>
        <p:grpSpPr>
          <a:xfrm>
            <a:off x="6690491" y="4581306"/>
            <a:ext cx="1352320" cy="338554"/>
            <a:chOff x="9266187" y="4162035"/>
            <a:chExt cx="1352320" cy="338554"/>
          </a:xfrm>
        </p:grpSpPr>
        <p:sp>
          <p:nvSpPr>
            <p:cNvPr id="70" name="文本框 4"/>
            <p:cNvSpPr txBox="1"/>
            <p:nvPr/>
          </p:nvSpPr>
          <p:spPr>
            <a:xfrm>
              <a:off x="9613104" y="4162035"/>
              <a:ext cx="100540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600" kern="0" noProof="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应急指挥</a:t>
              </a:r>
              <a:endParaRPr kumimoji="0" lang="zh-CN" altLang="en-US" sz="160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1" name="ïŝḷïḓe"/>
            <p:cNvSpPr/>
            <p:nvPr/>
          </p:nvSpPr>
          <p:spPr bwMode="auto">
            <a:xfrm>
              <a:off x="9266187" y="4177224"/>
              <a:ext cx="356542" cy="299688"/>
            </a:xfrm>
            <a:custGeom>
              <a:avLst/>
              <a:gdLst>
                <a:gd name="connsiteX0" fmla="*/ 536415 w 607227"/>
                <a:gd name="connsiteY0" fmla="*/ 12631 h 510399"/>
                <a:gd name="connsiteX1" fmla="*/ 557192 w 607227"/>
                <a:gd name="connsiteY1" fmla="*/ 21221 h 510399"/>
                <a:gd name="connsiteX2" fmla="*/ 598584 w 607227"/>
                <a:gd name="connsiteY2" fmla="*/ 62633 h 510399"/>
                <a:gd name="connsiteX3" fmla="*/ 598584 w 607227"/>
                <a:gd name="connsiteY3" fmla="*/ 104044 h 510399"/>
                <a:gd name="connsiteX4" fmla="*/ 511175 w 607227"/>
                <a:gd name="connsiteY4" fmla="*/ 191324 h 510399"/>
                <a:gd name="connsiteX5" fmla="*/ 444948 w 607227"/>
                <a:gd name="connsiteY5" fmla="*/ 257453 h 510399"/>
                <a:gd name="connsiteX6" fmla="*/ 339441 w 607227"/>
                <a:gd name="connsiteY6" fmla="*/ 362805 h 510399"/>
                <a:gd name="connsiteX7" fmla="*/ 297968 w 607227"/>
                <a:gd name="connsiteY7" fmla="*/ 404217 h 510399"/>
                <a:gd name="connsiteX8" fmla="*/ 277191 w 607227"/>
                <a:gd name="connsiteY8" fmla="*/ 412807 h 510399"/>
                <a:gd name="connsiteX9" fmla="*/ 256495 w 607227"/>
                <a:gd name="connsiteY9" fmla="*/ 404217 h 510399"/>
                <a:gd name="connsiteX10" fmla="*/ 215023 w 607227"/>
                <a:gd name="connsiteY10" fmla="*/ 362805 h 510399"/>
                <a:gd name="connsiteX11" fmla="*/ 138814 w 607227"/>
                <a:gd name="connsiteY11" fmla="*/ 286790 h 510399"/>
                <a:gd name="connsiteX12" fmla="*/ 138814 w 607227"/>
                <a:gd name="connsiteY12" fmla="*/ 245378 h 510399"/>
                <a:gd name="connsiteX13" fmla="*/ 180286 w 607227"/>
                <a:gd name="connsiteY13" fmla="*/ 203967 h 510399"/>
                <a:gd name="connsiteX14" fmla="*/ 201063 w 607227"/>
                <a:gd name="connsiteY14" fmla="*/ 195376 h 510399"/>
                <a:gd name="connsiteX15" fmla="*/ 221759 w 607227"/>
                <a:gd name="connsiteY15" fmla="*/ 203967 h 510399"/>
                <a:gd name="connsiteX16" fmla="*/ 277191 w 607227"/>
                <a:gd name="connsiteY16" fmla="*/ 259317 h 510399"/>
                <a:gd name="connsiteX17" fmla="*/ 444948 w 607227"/>
                <a:gd name="connsiteY17" fmla="*/ 91807 h 510399"/>
                <a:gd name="connsiteX18" fmla="*/ 503951 w 607227"/>
                <a:gd name="connsiteY18" fmla="*/ 32891 h 510399"/>
                <a:gd name="connsiteX19" fmla="*/ 515719 w 607227"/>
                <a:gd name="connsiteY19" fmla="*/ 21221 h 510399"/>
                <a:gd name="connsiteX20" fmla="*/ 536415 w 607227"/>
                <a:gd name="connsiteY20" fmla="*/ 12631 h 510399"/>
                <a:gd name="connsiteX21" fmla="*/ 61847 w 607227"/>
                <a:gd name="connsiteY21" fmla="*/ 0 h 510399"/>
                <a:gd name="connsiteX22" fmla="*/ 449328 w 607227"/>
                <a:gd name="connsiteY22" fmla="*/ 0 h 510399"/>
                <a:gd name="connsiteX23" fmla="*/ 491858 w 607227"/>
                <a:gd name="connsiteY23" fmla="*/ 17019 h 510399"/>
                <a:gd name="connsiteX24" fmla="*/ 442591 w 607227"/>
                <a:gd name="connsiteY24" fmla="*/ 66130 h 510399"/>
                <a:gd name="connsiteX25" fmla="*/ 66230 w 607227"/>
                <a:gd name="connsiteY25" fmla="*/ 66130 h 510399"/>
                <a:gd name="connsiteX26" fmla="*/ 66230 w 607227"/>
                <a:gd name="connsiteY26" fmla="*/ 444269 h 510399"/>
                <a:gd name="connsiteX27" fmla="*/ 444945 w 607227"/>
                <a:gd name="connsiteY27" fmla="*/ 444269 h 510399"/>
                <a:gd name="connsiteX28" fmla="*/ 444945 w 607227"/>
                <a:gd name="connsiteY28" fmla="*/ 285590 h 510399"/>
                <a:gd name="connsiteX29" fmla="*/ 511175 w 607227"/>
                <a:gd name="connsiteY29" fmla="*/ 219460 h 510399"/>
                <a:gd name="connsiteX30" fmla="*/ 511175 w 607227"/>
                <a:gd name="connsiteY30" fmla="*/ 448645 h 510399"/>
                <a:gd name="connsiteX31" fmla="*/ 449328 w 607227"/>
                <a:gd name="connsiteY31" fmla="*/ 510399 h 510399"/>
                <a:gd name="connsiteX32" fmla="*/ 61847 w 607227"/>
                <a:gd name="connsiteY32" fmla="*/ 510399 h 510399"/>
                <a:gd name="connsiteX33" fmla="*/ 0 w 607227"/>
                <a:gd name="connsiteY33" fmla="*/ 448645 h 510399"/>
                <a:gd name="connsiteX34" fmla="*/ 0 w 607227"/>
                <a:gd name="connsiteY34" fmla="*/ 61673 h 510399"/>
                <a:gd name="connsiteX35" fmla="*/ 61847 w 607227"/>
                <a:gd name="connsiteY35" fmla="*/ 0 h 510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07227" h="510399">
                  <a:moveTo>
                    <a:pt x="536415" y="12631"/>
                  </a:moveTo>
                  <a:cubicBezTo>
                    <a:pt x="543882" y="12631"/>
                    <a:pt x="551430" y="15467"/>
                    <a:pt x="557192" y="21221"/>
                  </a:cubicBezTo>
                  <a:lnTo>
                    <a:pt x="598584" y="62633"/>
                  </a:lnTo>
                  <a:cubicBezTo>
                    <a:pt x="610108" y="74059"/>
                    <a:pt x="610108" y="92618"/>
                    <a:pt x="598584" y="104044"/>
                  </a:cubicBezTo>
                  <a:lnTo>
                    <a:pt x="511175" y="191324"/>
                  </a:lnTo>
                  <a:lnTo>
                    <a:pt x="444948" y="257453"/>
                  </a:lnTo>
                  <a:lnTo>
                    <a:pt x="339441" y="362805"/>
                  </a:lnTo>
                  <a:lnTo>
                    <a:pt x="297968" y="404217"/>
                  </a:lnTo>
                  <a:cubicBezTo>
                    <a:pt x="292206" y="409971"/>
                    <a:pt x="284739" y="412807"/>
                    <a:pt x="277191" y="412807"/>
                  </a:cubicBezTo>
                  <a:cubicBezTo>
                    <a:pt x="269724" y="412807"/>
                    <a:pt x="262177" y="409971"/>
                    <a:pt x="256495" y="404217"/>
                  </a:cubicBezTo>
                  <a:lnTo>
                    <a:pt x="215023" y="362805"/>
                  </a:lnTo>
                  <a:lnTo>
                    <a:pt x="138814" y="286790"/>
                  </a:lnTo>
                  <a:cubicBezTo>
                    <a:pt x="127370" y="275363"/>
                    <a:pt x="127370" y="256805"/>
                    <a:pt x="138814" y="245378"/>
                  </a:cubicBezTo>
                  <a:lnTo>
                    <a:pt x="180286" y="203967"/>
                  </a:lnTo>
                  <a:cubicBezTo>
                    <a:pt x="186049" y="198213"/>
                    <a:pt x="193515" y="195376"/>
                    <a:pt x="201063" y="195376"/>
                  </a:cubicBezTo>
                  <a:cubicBezTo>
                    <a:pt x="208530" y="195376"/>
                    <a:pt x="215997" y="198213"/>
                    <a:pt x="221759" y="203967"/>
                  </a:cubicBezTo>
                  <a:lnTo>
                    <a:pt x="277191" y="259317"/>
                  </a:lnTo>
                  <a:lnTo>
                    <a:pt x="444948" y="91807"/>
                  </a:lnTo>
                  <a:lnTo>
                    <a:pt x="503951" y="32891"/>
                  </a:lnTo>
                  <a:lnTo>
                    <a:pt x="515719" y="21221"/>
                  </a:lnTo>
                  <a:cubicBezTo>
                    <a:pt x="521401" y="15467"/>
                    <a:pt x="528949" y="12631"/>
                    <a:pt x="536415" y="12631"/>
                  </a:cubicBezTo>
                  <a:close/>
                  <a:moveTo>
                    <a:pt x="61847" y="0"/>
                  </a:moveTo>
                  <a:lnTo>
                    <a:pt x="449328" y="0"/>
                  </a:lnTo>
                  <a:cubicBezTo>
                    <a:pt x="465804" y="0"/>
                    <a:pt x="480738" y="6483"/>
                    <a:pt x="491858" y="17019"/>
                  </a:cubicBezTo>
                  <a:lnTo>
                    <a:pt x="442591" y="66130"/>
                  </a:lnTo>
                  <a:lnTo>
                    <a:pt x="66230" y="66130"/>
                  </a:lnTo>
                  <a:lnTo>
                    <a:pt x="66230" y="444269"/>
                  </a:lnTo>
                  <a:lnTo>
                    <a:pt x="444945" y="444269"/>
                  </a:lnTo>
                  <a:lnTo>
                    <a:pt x="444945" y="285590"/>
                  </a:lnTo>
                  <a:lnTo>
                    <a:pt x="511175" y="219460"/>
                  </a:lnTo>
                  <a:lnTo>
                    <a:pt x="511175" y="448645"/>
                  </a:lnTo>
                  <a:cubicBezTo>
                    <a:pt x="511175" y="482683"/>
                    <a:pt x="483417" y="510399"/>
                    <a:pt x="449328" y="510399"/>
                  </a:cubicBezTo>
                  <a:lnTo>
                    <a:pt x="61847" y="510399"/>
                  </a:lnTo>
                  <a:cubicBezTo>
                    <a:pt x="27758" y="510399"/>
                    <a:pt x="0" y="482683"/>
                    <a:pt x="0" y="448645"/>
                  </a:cubicBezTo>
                  <a:lnTo>
                    <a:pt x="0" y="61673"/>
                  </a:lnTo>
                  <a:cubicBezTo>
                    <a:pt x="0" y="27635"/>
                    <a:pt x="27758" y="0"/>
                    <a:pt x="6184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78" name="组合 77"/>
          <p:cNvGrpSpPr/>
          <p:nvPr/>
        </p:nvGrpSpPr>
        <p:grpSpPr>
          <a:xfrm>
            <a:off x="1738870" y="3537436"/>
            <a:ext cx="1361945" cy="338554"/>
            <a:chOff x="1787829" y="4667160"/>
            <a:chExt cx="1361945" cy="338554"/>
          </a:xfrm>
        </p:grpSpPr>
        <p:sp>
          <p:nvSpPr>
            <p:cNvPr id="80" name="文本框 4"/>
            <p:cNvSpPr txBox="1"/>
            <p:nvPr/>
          </p:nvSpPr>
          <p:spPr>
            <a:xfrm>
              <a:off x="2144371" y="4667160"/>
              <a:ext cx="100540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600" kern="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周界管理</a:t>
              </a:r>
              <a:endParaRPr kumimoji="0" lang="zh-CN" altLang="en-US" sz="160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1" name="ïŝḷïḓe"/>
            <p:cNvSpPr/>
            <p:nvPr/>
          </p:nvSpPr>
          <p:spPr bwMode="auto">
            <a:xfrm>
              <a:off x="1787829" y="4686593"/>
              <a:ext cx="356542" cy="299688"/>
            </a:xfrm>
            <a:custGeom>
              <a:avLst/>
              <a:gdLst>
                <a:gd name="connsiteX0" fmla="*/ 536415 w 607227"/>
                <a:gd name="connsiteY0" fmla="*/ 12631 h 510399"/>
                <a:gd name="connsiteX1" fmla="*/ 557192 w 607227"/>
                <a:gd name="connsiteY1" fmla="*/ 21221 h 510399"/>
                <a:gd name="connsiteX2" fmla="*/ 598584 w 607227"/>
                <a:gd name="connsiteY2" fmla="*/ 62633 h 510399"/>
                <a:gd name="connsiteX3" fmla="*/ 598584 w 607227"/>
                <a:gd name="connsiteY3" fmla="*/ 104044 h 510399"/>
                <a:gd name="connsiteX4" fmla="*/ 511175 w 607227"/>
                <a:gd name="connsiteY4" fmla="*/ 191324 h 510399"/>
                <a:gd name="connsiteX5" fmla="*/ 444948 w 607227"/>
                <a:gd name="connsiteY5" fmla="*/ 257453 h 510399"/>
                <a:gd name="connsiteX6" fmla="*/ 339441 w 607227"/>
                <a:gd name="connsiteY6" fmla="*/ 362805 h 510399"/>
                <a:gd name="connsiteX7" fmla="*/ 297968 w 607227"/>
                <a:gd name="connsiteY7" fmla="*/ 404217 h 510399"/>
                <a:gd name="connsiteX8" fmla="*/ 277191 w 607227"/>
                <a:gd name="connsiteY8" fmla="*/ 412807 h 510399"/>
                <a:gd name="connsiteX9" fmla="*/ 256495 w 607227"/>
                <a:gd name="connsiteY9" fmla="*/ 404217 h 510399"/>
                <a:gd name="connsiteX10" fmla="*/ 215023 w 607227"/>
                <a:gd name="connsiteY10" fmla="*/ 362805 h 510399"/>
                <a:gd name="connsiteX11" fmla="*/ 138814 w 607227"/>
                <a:gd name="connsiteY11" fmla="*/ 286790 h 510399"/>
                <a:gd name="connsiteX12" fmla="*/ 138814 w 607227"/>
                <a:gd name="connsiteY12" fmla="*/ 245378 h 510399"/>
                <a:gd name="connsiteX13" fmla="*/ 180286 w 607227"/>
                <a:gd name="connsiteY13" fmla="*/ 203967 h 510399"/>
                <a:gd name="connsiteX14" fmla="*/ 201063 w 607227"/>
                <a:gd name="connsiteY14" fmla="*/ 195376 h 510399"/>
                <a:gd name="connsiteX15" fmla="*/ 221759 w 607227"/>
                <a:gd name="connsiteY15" fmla="*/ 203967 h 510399"/>
                <a:gd name="connsiteX16" fmla="*/ 277191 w 607227"/>
                <a:gd name="connsiteY16" fmla="*/ 259317 h 510399"/>
                <a:gd name="connsiteX17" fmla="*/ 444948 w 607227"/>
                <a:gd name="connsiteY17" fmla="*/ 91807 h 510399"/>
                <a:gd name="connsiteX18" fmla="*/ 503951 w 607227"/>
                <a:gd name="connsiteY18" fmla="*/ 32891 h 510399"/>
                <a:gd name="connsiteX19" fmla="*/ 515719 w 607227"/>
                <a:gd name="connsiteY19" fmla="*/ 21221 h 510399"/>
                <a:gd name="connsiteX20" fmla="*/ 536415 w 607227"/>
                <a:gd name="connsiteY20" fmla="*/ 12631 h 510399"/>
                <a:gd name="connsiteX21" fmla="*/ 61847 w 607227"/>
                <a:gd name="connsiteY21" fmla="*/ 0 h 510399"/>
                <a:gd name="connsiteX22" fmla="*/ 449328 w 607227"/>
                <a:gd name="connsiteY22" fmla="*/ 0 h 510399"/>
                <a:gd name="connsiteX23" fmla="*/ 491858 w 607227"/>
                <a:gd name="connsiteY23" fmla="*/ 17019 h 510399"/>
                <a:gd name="connsiteX24" fmla="*/ 442591 w 607227"/>
                <a:gd name="connsiteY24" fmla="*/ 66130 h 510399"/>
                <a:gd name="connsiteX25" fmla="*/ 66230 w 607227"/>
                <a:gd name="connsiteY25" fmla="*/ 66130 h 510399"/>
                <a:gd name="connsiteX26" fmla="*/ 66230 w 607227"/>
                <a:gd name="connsiteY26" fmla="*/ 444269 h 510399"/>
                <a:gd name="connsiteX27" fmla="*/ 444945 w 607227"/>
                <a:gd name="connsiteY27" fmla="*/ 444269 h 510399"/>
                <a:gd name="connsiteX28" fmla="*/ 444945 w 607227"/>
                <a:gd name="connsiteY28" fmla="*/ 285590 h 510399"/>
                <a:gd name="connsiteX29" fmla="*/ 511175 w 607227"/>
                <a:gd name="connsiteY29" fmla="*/ 219460 h 510399"/>
                <a:gd name="connsiteX30" fmla="*/ 511175 w 607227"/>
                <a:gd name="connsiteY30" fmla="*/ 448645 h 510399"/>
                <a:gd name="connsiteX31" fmla="*/ 449328 w 607227"/>
                <a:gd name="connsiteY31" fmla="*/ 510399 h 510399"/>
                <a:gd name="connsiteX32" fmla="*/ 61847 w 607227"/>
                <a:gd name="connsiteY32" fmla="*/ 510399 h 510399"/>
                <a:gd name="connsiteX33" fmla="*/ 0 w 607227"/>
                <a:gd name="connsiteY33" fmla="*/ 448645 h 510399"/>
                <a:gd name="connsiteX34" fmla="*/ 0 w 607227"/>
                <a:gd name="connsiteY34" fmla="*/ 61673 h 510399"/>
                <a:gd name="connsiteX35" fmla="*/ 61847 w 607227"/>
                <a:gd name="connsiteY35" fmla="*/ 0 h 510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07227" h="510399">
                  <a:moveTo>
                    <a:pt x="536415" y="12631"/>
                  </a:moveTo>
                  <a:cubicBezTo>
                    <a:pt x="543882" y="12631"/>
                    <a:pt x="551430" y="15467"/>
                    <a:pt x="557192" y="21221"/>
                  </a:cubicBezTo>
                  <a:lnTo>
                    <a:pt x="598584" y="62633"/>
                  </a:lnTo>
                  <a:cubicBezTo>
                    <a:pt x="610108" y="74059"/>
                    <a:pt x="610108" y="92618"/>
                    <a:pt x="598584" y="104044"/>
                  </a:cubicBezTo>
                  <a:lnTo>
                    <a:pt x="511175" y="191324"/>
                  </a:lnTo>
                  <a:lnTo>
                    <a:pt x="444948" y="257453"/>
                  </a:lnTo>
                  <a:lnTo>
                    <a:pt x="339441" y="362805"/>
                  </a:lnTo>
                  <a:lnTo>
                    <a:pt x="297968" y="404217"/>
                  </a:lnTo>
                  <a:cubicBezTo>
                    <a:pt x="292206" y="409971"/>
                    <a:pt x="284739" y="412807"/>
                    <a:pt x="277191" y="412807"/>
                  </a:cubicBezTo>
                  <a:cubicBezTo>
                    <a:pt x="269724" y="412807"/>
                    <a:pt x="262177" y="409971"/>
                    <a:pt x="256495" y="404217"/>
                  </a:cubicBezTo>
                  <a:lnTo>
                    <a:pt x="215023" y="362805"/>
                  </a:lnTo>
                  <a:lnTo>
                    <a:pt x="138814" y="286790"/>
                  </a:lnTo>
                  <a:cubicBezTo>
                    <a:pt x="127370" y="275363"/>
                    <a:pt x="127370" y="256805"/>
                    <a:pt x="138814" y="245378"/>
                  </a:cubicBezTo>
                  <a:lnTo>
                    <a:pt x="180286" y="203967"/>
                  </a:lnTo>
                  <a:cubicBezTo>
                    <a:pt x="186049" y="198213"/>
                    <a:pt x="193515" y="195376"/>
                    <a:pt x="201063" y="195376"/>
                  </a:cubicBezTo>
                  <a:cubicBezTo>
                    <a:pt x="208530" y="195376"/>
                    <a:pt x="215997" y="198213"/>
                    <a:pt x="221759" y="203967"/>
                  </a:cubicBezTo>
                  <a:lnTo>
                    <a:pt x="277191" y="259317"/>
                  </a:lnTo>
                  <a:lnTo>
                    <a:pt x="444948" y="91807"/>
                  </a:lnTo>
                  <a:lnTo>
                    <a:pt x="503951" y="32891"/>
                  </a:lnTo>
                  <a:lnTo>
                    <a:pt x="515719" y="21221"/>
                  </a:lnTo>
                  <a:cubicBezTo>
                    <a:pt x="521401" y="15467"/>
                    <a:pt x="528949" y="12631"/>
                    <a:pt x="536415" y="12631"/>
                  </a:cubicBezTo>
                  <a:close/>
                  <a:moveTo>
                    <a:pt x="61847" y="0"/>
                  </a:moveTo>
                  <a:lnTo>
                    <a:pt x="449328" y="0"/>
                  </a:lnTo>
                  <a:cubicBezTo>
                    <a:pt x="465804" y="0"/>
                    <a:pt x="480738" y="6483"/>
                    <a:pt x="491858" y="17019"/>
                  </a:cubicBezTo>
                  <a:lnTo>
                    <a:pt x="442591" y="66130"/>
                  </a:lnTo>
                  <a:lnTo>
                    <a:pt x="66230" y="66130"/>
                  </a:lnTo>
                  <a:lnTo>
                    <a:pt x="66230" y="444269"/>
                  </a:lnTo>
                  <a:lnTo>
                    <a:pt x="444945" y="444269"/>
                  </a:lnTo>
                  <a:lnTo>
                    <a:pt x="444945" y="285590"/>
                  </a:lnTo>
                  <a:lnTo>
                    <a:pt x="511175" y="219460"/>
                  </a:lnTo>
                  <a:lnTo>
                    <a:pt x="511175" y="448645"/>
                  </a:lnTo>
                  <a:cubicBezTo>
                    <a:pt x="511175" y="482683"/>
                    <a:pt x="483417" y="510399"/>
                    <a:pt x="449328" y="510399"/>
                  </a:cubicBezTo>
                  <a:lnTo>
                    <a:pt x="61847" y="510399"/>
                  </a:lnTo>
                  <a:cubicBezTo>
                    <a:pt x="27758" y="510399"/>
                    <a:pt x="0" y="482683"/>
                    <a:pt x="0" y="448645"/>
                  </a:cubicBezTo>
                  <a:lnTo>
                    <a:pt x="0" y="61673"/>
                  </a:lnTo>
                  <a:cubicBezTo>
                    <a:pt x="0" y="27635"/>
                    <a:pt x="27758" y="0"/>
                    <a:pt x="6184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标题 1"/>
          <p:cNvSpPr txBox="1"/>
          <p:nvPr/>
        </p:nvSpPr>
        <p:spPr>
          <a:xfrm>
            <a:off x="480334" y="395290"/>
            <a:ext cx="9576585" cy="43088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  <a:defRPr lang="zh-CN" altLang="en-US" sz="3200" b="1" kern="1200" dirty="0">
                <a:gradFill flip="none" rotWithShape="1">
                  <a:gsLst>
                    <a:gs pos="0">
                      <a:srgbClr val="00B0F0">
                        <a:tint val="66000"/>
                        <a:satMod val="160000"/>
                      </a:srgbClr>
                    </a:gs>
                    <a:gs pos="50000">
                      <a:srgbClr val="00B0F0">
                        <a:tint val="44500"/>
                        <a:satMod val="160000"/>
                      </a:srgbClr>
                    </a:gs>
                    <a:gs pos="100000">
                      <a:srgbClr val="00B0F0">
                        <a:tint val="23500"/>
                        <a:satMod val="16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defTabSz="913765" fontAlgn="auto">
              <a:spcBef>
                <a:spcPts val="0"/>
              </a:spcBef>
              <a:spcAft>
                <a:spcPts val="1200"/>
              </a:spcAft>
            </a:pPr>
            <a:r>
              <a:rPr lang="zh-CN" altLang="en-US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三层</a:t>
            </a:r>
            <a:r>
              <a:rPr lang="zh-CN" altLang="en-US" sz="28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防护体系：</a:t>
            </a:r>
            <a:r>
              <a:rPr lang="en-US" altLang="zh-CN" sz="28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AI</a:t>
            </a:r>
            <a:r>
              <a:rPr lang="zh-CN" altLang="en-US" sz="28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智能视频监控，构建全方位校园安全防护</a:t>
            </a:r>
            <a:endParaRPr lang="zh-CN" altLang="en-US" sz="2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71" name="组合 70"/>
          <p:cNvGrpSpPr/>
          <p:nvPr/>
        </p:nvGrpSpPr>
        <p:grpSpPr>
          <a:xfrm>
            <a:off x="680152" y="1305341"/>
            <a:ext cx="9153285" cy="5146398"/>
            <a:chOff x="480334" y="1442530"/>
            <a:chExt cx="9153285" cy="5146398"/>
          </a:xfrm>
        </p:grpSpPr>
        <p:pic>
          <p:nvPicPr>
            <p:cNvPr id="72" name="图片 71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333"/>
            <a:stretch>
              <a:fillRect/>
            </a:stretch>
          </p:blipFill>
          <p:spPr>
            <a:xfrm>
              <a:off x="488415" y="1445427"/>
              <a:ext cx="9145204" cy="5143501"/>
            </a:xfrm>
            <a:prstGeom prst="rect">
              <a:avLst/>
            </a:prstGeom>
          </p:spPr>
        </p:pic>
        <p:sp>
          <p:nvSpPr>
            <p:cNvPr id="73" name="矩形 72"/>
            <p:cNvSpPr/>
            <p:nvPr/>
          </p:nvSpPr>
          <p:spPr>
            <a:xfrm>
              <a:off x="480334" y="1442530"/>
              <a:ext cx="9145597" cy="5146398"/>
            </a:xfrm>
            <a:prstGeom prst="rect">
              <a:avLst/>
            </a:prstGeom>
            <a:solidFill>
              <a:sysClr val="window" lastClr="FFFFFF">
                <a:lumMod val="95000"/>
                <a:alpha val="20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 kern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74" name="组合 73"/>
            <p:cNvGrpSpPr/>
            <p:nvPr/>
          </p:nvGrpSpPr>
          <p:grpSpPr>
            <a:xfrm>
              <a:off x="1251155" y="2848009"/>
              <a:ext cx="2952329" cy="648072"/>
              <a:chOff x="971600" y="1585216"/>
              <a:chExt cx="2952329" cy="648072"/>
            </a:xfrm>
          </p:grpSpPr>
          <p:sp>
            <p:nvSpPr>
              <p:cNvPr id="125" name="圆角矩形 124"/>
              <p:cNvSpPr/>
              <p:nvPr/>
            </p:nvSpPr>
            <p:spPr bwMode="auto">
              <a:xfrm>
                <a:off x="971601" y="1693228"/>
                <a:ext cx="2952328" cy="432048"/>
              </a:xfrm>
              <a:prstGeom prst="roundRect">
                <a:avLst/>
              </a:prstGeom>
              <a:solidFill>
                <a:srgbClr val="43A5A7">
                  <a:lumMod val="50000"/>
                </a:srgbClr>
              </a:solidFill>
              <a:ln w="9525">
                <a:noFill/>
                <a:prstDash val="solid"/>
                <a:headEnd type="none" w="med" len="med"/>
                <a:tailEnd type="none" w="med" len="med"/>
              </a:ln>
              <a:effectLst/>
              <a:scene3d>
                <a:camera prst="orthographicFront" fov="0">
                  <a:rot lat="0" lon="0" rev="0"/>
                </a:camera>
                <a:lightRig rig="glow" dir="t">
                  <a:rot lat="0" lon="0" rev="6360000"/>
                </a:lightRig>
              </a:scene3d>
              <a:sp3d prstMaterial="flat">
                <a:contourClr>
                  <a:srgbClr val="C0504D">
                    <a:satMod val="300000"/>
                  </a:srgbClr>
                </a:contourClr>
              </a:sp3d>
            </p:spPr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normAutofit/>
              </a:bodyPr>
              <a:lstStyle/>
              <a:p>
                <a:pPr algn="ctr" eaLnBrk="1" fontAlgn="auto" hangingPunct="1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None/>
                  <a:defRPr/>
                </a:pPr>
                <a:endParaRPr lang="zh-CN" altLang="en-US" sz="1600" kern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6" name="椭圆 125"/>
              <p:cNvSpPr/>
              <p:nvPr/>
            </p:nvSpPr>
            <p:spPr bwMode="auto">
              <a:xfrm>
                <a:off x="1573725" y="1585216"/>
                <a:ext cx="648072" cy="648072"/>
              </a:xfrm>
              <a:prstGeom prst="ellipse">
                <a:avLst/>
              </a:prstGeom>
              <a:solidFill>
                <a:srgbClr val="43A5A7">
                  <a:lumMod val="50000"/>
                </a:srgbClr>
              </a:solidFill>
              <a:ln w="9525">
                <a:noFill/>
                <a:prstDash val="solid"/>
                <a:headEnd type="none" w="med" len="med"/>
                <a:tailEnd type="none" w="med" len="med"/>
              </a:ln>
              <a:effectLst/>
              <a:scene3d>
                <a:camera prst="orthographicFront" fov="0">
                  <a:rot lat="0" lon="0" rev="0"/>
                </a:camera>
                <a:lightRig rig="glow" dir="t">
                  <a:rot lat="0" lon="0" rev="6360000"/>
                </a:lightRig>
              </a:scene3d>
              <a:sp3d prstMaterial="flat">
                <a:contourClr>
                  <a:srgbClr val="C0504D">
                    <a:satMod val="300000"/>
                  </a:srgbClr>
                </a:contourClr>
              </a:sp3d>
            </p:spPr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normAutofit/>
              </a:bodyPr>
              <a:lstStyle/>
              <a:p>
                <a:pPr algn="ctr" eaLnBrk="1" fontAlgn="auto" hangingPunct="1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None/>
                  <a:defRPr/>
                </a:pPr>
                <a:endParaRPr lang="zh-CN" altLang="en-US" sz="1600" kern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7" name="矩形 126"/>
              <p:cNvSpPr/>
              <p:nvPr/>
            </p:nvSpPr>
            <p:spPr>
              <a:xfrm>
                <a:off x="971600" y="1724586"/>
                <a:ext cx="2952329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1600" b="1" kern="0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室内              </a:t>
                </a:r>
                <a:r>
                  <a:rPr lang="zh-CN" altLang="en-US" sz="1200" kern="0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摄像机</a:t>
                </a:r>
                <a:r>
                  <a:rPr lang="en-US" altLang="zh-CN" sz="1200" kern="0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/</a:t>
                </a:r>
                <a:r>
                  <a:rPr lang="zh-CN" altLang="en-US" sz="1200" kern="0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门禁</a:t>
                </a:r>
                <a:r>
                  <a:rPr lang="en-US" altLang="zh-CN" sz="1200" kern="0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/</a:t>
                </a:r>
                <a:r>
                  <a:rPr lang="zh-CN" altLang="en-US" sz="1200" kern="0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探测器</a:t>
                </a:r>
                <a:endParaRPr lang="zh-CN" altLang="en-US" sz="1200" kern="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pic>
            <p:nvPicPr>
              <p:cNvPr id="128" name="图片 127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664310" y="1693228"/>
                <a:ext cx="466901" cy="442489"/>
              </a:xfrm>
              <a:prstGeom prst="rect">
                <a:avLst/>
              </a:prstGeom>
              <a:effectLst>
                <a:glow rad="101600">
                  <a:srgbClr val="4F81BD">
                    <a:satMod val="175000"/>
                    <a:alpha val="40000"/>
                  </a:srgbClr>
                </a:glow>
              </a:effectLst>
            </p:spPr>
          </p:pic>
        </p:grpSp>
        <p:sp>
          <p:nvSpPr>
            <p:cNvPr id="75" name="矩形 74"/>
            <p:cNvSpPr/>
            <p:nvPr/>
          </p:nvSpPr>
          <p:spPr>
            <a:xfrm>
              <a:off x="488416" y="1445426"/>
              <a:ext cx="1729254" cy="418045"/>
            </a:xfrm>
            <a:prstGeom prst="rect">
              <a:avLst/>
            </a:prstGeom>
            <a:solidFill>
              <a:srgbClr val="43A5A7">
                <a:lumMod val="5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b="1" kern="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重点要害部位</a:t>
              </a:r>
              <a:endParaRPr lang="zh-CN" altLang="en-US" sz="1600" b="1" kern="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6" name="圆角矩形 75"/>
            <p:cNvSpPr/>
            <p:nvPr/>
          </p:nvSpPr>
          <p:spPr bwMode="auto">
            <a:xfrm>
              <a:off x="5113813" y="2505106"/>
              <a:ext cx="3546000" cy="432048"/>
            </a:xfrm>
            <a:prstGeom prst="roundRect">
              <a:avLst/>
            </a:prstGeom>
            <a:solidFill>
              <a:srgbClr val="43A5A7">
                <a:lumMod val="50000"/>
              </a:srgbClr>
            </a:solidFill>
            <a:ln w="9525">
              <a:noFill/>
              <a:prstDash val="solid"/>
              <a:headEnd type="none" w="med" len="med"/>
              <a:tailEnd type="none" w="med" len="med"/>
            </a:ln>
            <a:effectLst/>
            <a:scene3d>
              <a:camera prst="orthographicFront" fov="0">
                <a:rot lat="0" lon="0" rev="0"/>
              </a:camera>
              <a:lightRig rig="glow" dir="t">
                <a:rot lat="0" lon="0" rev="6360000"/>
              </a:lightRig>
            </a:scene3d>
            <a:sp3d prstMaterial="flat">
              <a:contourClr>
                <a:srgbClr val="C0504D">
                  <a:satMod val="300000"/>
                </a:srgbClr>
              </a:contourClr>
            </a:sp3d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rmAutofit/>
            </a:bodyPr>
            <a:lstStyle/>
            <a:p>
              <a:pPr algn="ctr" eaLnBrk="1" fontAlgn="auto" hangingPunct="1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endParaRPr lang="zh-CN" altLang="en-US" sz="1600" kern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7" name="椭圆 76"/>
            <p:cNvSpPr/>
            <p:nvPr/>
          </p:nvSpPr>
          <p:spPr bwMode="auto">
            <a:xfrm>
              <a:off x="5905901" y="2397094"/>
              <a:ext cx="648072" cy="648072"/>
            </a:xfrm>
            <a:prstGeom prst="ellipse">
              <a:avLst/>
            </a:prstGeom>
            <a:solidFill>
              <a:srgbClr val="43A5A7">
                <a:lumMod val="50000"/>
              </a:srgbClr>
            </a:solidFill>
            <a:ln w="9525">
              <a:noFill/>
              <a:prstDash val="solid"/>
              <a:headEnd type="none" w="med" len="med"/>
              <a:tailEnd type="none" w="med" len="med"/>
            </a:ln>
            <a:effectLst/>
            <a:scene3d>
              <a:camera prst="orthographicFront" fov="0">
                <a:rot lat="0" lon="0" rev="0"/>
              </a:camera>
              <a:lightRig rig="glow" dir="t">
                <a:rot lat="0" lon="0" rev="6360000"/>
              </a:lightRig>
            </a:scene3d>
            <a:sp3d prstMaterial="flat">
              <a:contourClr>
                <a:srgbClr val="C0504D">
                  <a:satMod val="300000"/>
                </a:srgbClr>
              </a:contourClr>
            </a:sp3d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rmAutofit/>
            </a:bodyPr>
            <a:lstStyle/>
            <a:p>
              <a:pPr algn="ctr" eaLnBrk="1" fontAlgn="auto" hangingPunct="1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endParaRPr lang="zh-CN" altLang="en-US" sz="1600" kern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8" name="矩形 77"/>
            <p:cNvSpPr/>
            <p:nvPr/>
          </p:nvSpPr>
          <p:spPr>
            <a:xfrm>
              <a:off x="5113812" y="2536464"/>
              <a:ext cx="3715069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b="1" kern="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出入口              </a:t>
              </a:r>
              <a:r>
                <a:rPr lang="zh-CN" altLang="en-US" sz="1200" kern="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门禁、人脸采集、特征采集</a:t>
              </a:r>
              <a:endParaRPr lang="zh-CN" altLang="en-US" sz="12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79" name="图片 7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08528" y="2491245"/>
              <a:ext cx="707313" cy="414551"/>
            </a:xfrm>
            <a:prstGeom prst="rect">
              <a:avLst/>
            </a:prstGeom>
            <a:effectLst>
              <a:glow rad="101600">
                <a:srgbClr val="4F81BD">
                  <a:satMod val="175000"/>
                  <a:alpha val="40000"/>
                </a:srgbClr>
              </a:glow>
            </a:effectLst>
          </p:spPr>
        </p:pic>
        <p:grpSp>
          <p:nvGrpSpPr>
            <p:cNvPr id="80" name="组合 79"/>
            <p:cNvGrpSpPr/>
            <p:nvPr/>
          </p:nvGrpSpPr>
          <p:grpSpPr>
            <a:xfrm>
              <a:off x="3525875" y="3987815"/>
              <a:ext cx="3070283" cy="648072"/>
              <a:chOff x="4852434" y="3032711"/>
              <a:chExt cx="3070283" cy="648072"/>
            </a:xfrm>
          </p:grpSpPr>
          <p:sp>
            <p:nvSpPr>
              <p:cNvPr id="121" name="圆角矩形 120"/>
              <p:cNvSpPr/>
              <p:nvPr/>
            </p:nvSpPr>
            <p:spPr bwMode="auto">
              <a:xfrm>
                <a:off x="4852434" y="3140723"/>
                <a:ext cx="2998275" cy="432048"/>
              </a:xfrm>
              <a:prstGeom prst="roundRect">
                <a:avLst/>
              </a:prstGeom>
              <a:solidFill>
                <a:srgbClr val="43A5A7">
                  <a:lumMod val="50000"/>
                </a:srgbClr>
              </a:solidFill>
              <a:ln w="9525">
                <a:noFill/>
                <a:prstDash val="solid"/>
                <a:headEnd type="none" w="med" len="med"/>
                <a:tailEnd type="none" w="med" len="med"/>
              </a:ln>
              <a:effectLst/>
              <a:scene3d>
                <a:camera prst="orthographicFront" fov="0">
                  <a:rot lat="0" lon="0" rev="0"/>
                </a:camera>
                <a:lightRig rig="glow" dir="t">
                  <a:rot lat="0" lon="0" rev="6360000"/>
                </a:lightRig>
              </a:scene3d>
              <a:sp3d prstMaterial="flat">
                <a:contourClr>
                  <a:srgbClr val="C0504D">
                    <a:satMod val="300000"/>
                  </a:srgbClr>
                </a:contourClr>
              </a:sp3d>
            </p:spPr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normAutofit/>
              </a:bodyPr>
              <a:lstStyle/>
              <a:p>
                <a:pPr algn="ctr" eaLnBrk="1" fontAlgn="auto" hangingPunct="1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None/>
                  <a:defRPr/>
                </a:pPr>
                <a:endParaRPr lang="zh-CN" altLang="en-US" sz="1600" kern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2" name="椭圆 121"/>
              <p:cNvSpPr/>
              <p:nvPr/>
            </p:nvSpPr>
            <p:spPr bwMode="auto">
              <a:xfrm>
                <a:off x="5644522" y="3032711"/>
                <a:ext cx="648072" cy="648072"/>
              </a:xfrm>
              <a:prstGeom prst="ellipse">
                <a:avLst/>
              </a:prstGeom>
              <a:solidFill>
                <a:srgbClr val="43A5A7">
                  <a:lumMod val="50000"/>
                </a:srgbClr>
              </a:solidFill>
              <a:ln w="9525">
                <a:noFill/>
                <a:prstDash val="solid"/>
                <a:headEnd type="none" w="med" len="med"/>
                <a:tailEnd type="none" w="med" len="med"/>
              </a:ln>
              <a:effectLst/>
              <a:scene3d>
                <a:camera prst="orthographicFront" fov="0">
                  <a:rot lat="0" lon="0" rev="0"/>
                </a:camera>
                <a:lightRig rig="glow" dir="t">
                  <a:rot lat="0" lon="0" rev="6360000"/>
                </a:lightRig>
              </a:scene3d>
              <a:sp3d prstMaterial="flat">
                <a:contourClr>
                  <a:srgbClr val="C0504D">
                    <a:satMod val="300000"/>
                  </a:srgbClr>
                </a:contourClr>
              </a:sp3d>
            </p:spPr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normAutofit/>
              </a:bodyPr>
              <a:lstStyle/>
              <a:p>
                <a:pPr algn="ctr" eaLnBrk="1" fontAlgn="auto" hangingPunct="1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None/>
                  <a:defRPr/>
                </a:pPr>
                <a:endParaRPr lang="zh-CN" altLang="en-US" sz="1600" kern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3" name="矩形 122"/>
              <p:cNvSpPr/>
              <p:nvPr/>
            </p:nvSpPr>
            <p:spPr>
              <a:xfrm>
                <a:off x="4852434" y="3172081"/>
                <a:ext cx="3070283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1600" b="1" kern="0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公共区               </a:t>
                </a:r>
                <a:r>
                  <a:rPr lang="zh-CN" altLang="en-US" sz="1200" kern="0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报警</a:t>
                </a:r>
                <a:r>
                  <a:rPr lang="en-US" altLang="zh-CN" sz="1200" kern="0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/PT</a:t>
                </a:r>
                <a:r>
                  <a:rPr lang="zh-CN" altLang="en-US" sz="1200" kern="0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筒机</a:t>
                </a:r>
                <a:endParaRPr lang="zh-CN" altLang="en-US" sz="1200" kern="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pic>
            <p:nvPicPr>
              <p:cNvPr id="124" name="图片 123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736682" y="3142378"/>
                <a:ext cx="459672" cy="434619"/>
              </a:xfrm>
              <a:prstGeom prst="rect">
                <a:avLst/>
              </a:prstGeom>
              <a:effectLst>
                <a:glow rad="101600">
                  <a:srgbClr val="4F81BD">
                    <a:satMod val="175000"/>
                    <a:alpha val="40000"/>
                  </a:srgbClr>
                </a:glow>
              </a:effectLst>
            </p:spPr>
          </p:pic>
        </p:grpSp>
        <p:sp>
          <p:nvSpPr>
            <p:cNvPr id="81" name="矩形 80"/>
            <p:cNvSpPr/>
            <p:nvPr/>
          </p:nvSpPr>
          <p:spPr>
            <a:xfrm>
              <a:off x="481246" y="1866944"/>
              <a:ext cx="1728912" cy="429345"/>
            </a:xfrm>
            <a:prstGeom prst="rect">
              <a:avLst/>
            </a:prstGeom>
            <a:solidFill>
              <a:srgbClr val="43A5A7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b="1" kern="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重点公共区域</a:t>
              </a:r>
              <a:endParaRPr lang="zh-CN" altLang="en-US" sz="1600" b="1" kern="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82" name="组合 81"/>
            <p:cNvGrpSpPr/>
            <p:nvPr/>
          </p:nvGrpSpPr>
          <p:grpSpPr>
            <a:xfrm>
              <a:off x="549810" y="3459539"/>
              <a:ext cx="9076121" cy="2882262"/>
              <a:chOff x="443437" y="3210927"/>
              <a:chExt cx="9076121" cy="2882262"/>
            </a:xfrm>
          </p:grpSpPr>
          <p:grpSp>
            <p:nvGrpSpPr>
              <p:cNvPr id="92" name="组合 91"/>
              <p:cNvGrpSpPr/>
              <p:nvPr/>
            </p:nvGrpSpPr>
            <p:grpSpPr>
              <a:xfrm>
                <a:off x="6543764" y="3210927"/>
                <a:ext cx="2975794" cy="648072"/>
                <a:chOff x="971601" y="2286224"/>
                <a:chExt cx="2975794" cy="648072"/>
              </a:xfrm>
            </p:grpSpPr>
            <p:sp>
              <p:nvSpPr>
                <p:cNvPr id="117" name="圆角矩形 116"/>
                <p:cNvSpPr/>
                <p:nvPr/>
              </p:nvSpPr>
              <p:spPr bwMode="auto">
                <a:xfrm>
                  <a:off x="971601" y="2394236"/>
                  <a:ext cx="2782250" cy="432048"/>
                </a:xfrm>
                <a:prstGeom prst="roundRect">
                  <a:avLst/>
                </a:prstGeom>
                <a:solidFill>
                  <a:srgbClr val="43A5A7">
                    <a:lumMod val="75000"/>
                  </a:srgbClr>
                </a:solidFill>
                <a:ln w="9525">
                  <a:noFill/>
                  <a:prstDash val="solid"/>
                  <a:headEnd type="none" w="med" len="med"/>
                  <a:tailEnd type="none" w="med" len="med"/>
                </a:ln>
                <a:effectLst/>
                <a:scene3d>
                  <a:camera prst="orthographicFront" fov="0">
                    <a:rot lat="0" lon="0" rev="0"/>
                  </a:camera>
                  <a:lightRig rig="glow" dir="t">
                    <a:rot lat="0" lon="0" rev="6360000"/>
                  </a:lightRig>
                </a:scene3d>
                <a:sp3d prstMaterial="flat">
                  <a:contourClr>
                    <a:srgbClr val="C0504D">
                      <a:satMod val="300000"/>
                    </a:srgbClr>
                  </a:contourClr>
                </a:sp3d>
              </p:spPr>
              <p:txBody>
  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  <a:normAutofit/>
                </a:bodyPr>
                <a:lstStyle/>
                <a:p>
                  <a:pPr algn="ctr" eaLnBrk="1" fontAlgn="auto" hangingPunct="1">
                    <a:lnSpc>
                      <a:spcPct val="150000"/>
                    </a:lnSpc>
                    <a:spcBef>
                      <a:spcPts val="600"/>
                    </a:spcBef>
                    <a:spcAft>
                      <a:spcPts val="600"/>
                    </a:spcAft>
                    <a:buFont typeface="Arial" panose="020B0604020202020204" pitchFamily="34" charset="0"/>
                    <a:buNone/>
                    <a:defRPr/>
                  </a:pPr>
                  <a:endParaRPr lang="zh-CN" altLang="en-US" sz="1600" kern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18" name="椭圆 117"/>
                <p:cNvSpPr/>
                <p:nvPr/>
              </p:nvSpPr>
              <p:spPr bwMode="auto">
                <a:xfrm>
                  <a:off x="1573725" y="2286224"/>
                  <a:ext cx="648072" cy="648072"/>
                </a:xfrm>
                <a:prstGeom prst="ellipse">
                  <a:avLst/>
                </a:prstGeom>
                <a:solidFill>
                  <a:srgbClr val="43A5A7">
                    <a:lumMod val="75000"/>
                  </a:srgbClr>
                </a:solidFill>
                <a:ln w="9525">
                  <a:noFill/>
                  <a:prstDash val="solid"/>
                  <a:headEnd type="none" w="med" len="med"/>
                  <a:tailEnd type="none" w="med" len="med"/>
                </a:ln>
                <a:effectLst/>
                <a:scene3d>
                  <a:camera prst="orthographicFront" fov="0">
                    <a:rot lat="0" lon="0" rev="0"/>
                  </a:camera>
                  <a:lightRig rig="glow" dir="t">
                    <a:rot lat="0" lon="0" rev="6360000"/>
                  </a:lightRig>
                </a:scene3d>
                <a:sp3d prstMaterial="flat">
                  <a:contourClr>
                    <a:srgbClr val="C0504D">
                      <a:satMod val="300000"/>
                    </a:srgbClr>
                  </a:contourClr>
                </a:sp3d>
              </p:spPr>
              <p:txBody>
  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  <a:normAutofit/>
                </a:bodyPr>
                <a:lstStyle/>
                <a:p>
                  <a:pPr algn="ctr" eaLnBrk="1" fontAlgn="auto" hangingPunct="1">
                    <a:lnSpc>
                      <a:spcPct val="150000"/>
                    </a:lnSpc>
                    <a:spcBef>
                      <a:spcPts val="600"/>
                    </a:spcBef>
                    <a:spcAft>
                      <a:spcPts val="600"/>
                    </a:spcAft>
                    <a:buFont typeface="Arial" panose="020B0604020202020204" pitchFamily="34" charset="0"/>
                    <a:buNone/>
                    <a:defRPr/>
                  </a:pPr>
                  <a:endParaRPr lang="zh-CN" altLang="en-US" sz="1600" kern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19" name="矩形 118"/>
                <p:cNvSpPr/>
                <p:nvPr/>
              </p:nvSpPr>
              <p:spPr>
                <a:xfrm>
                  <a:off x="995066" y="2402986"/>
                  <a:ext cx="2952329" cy="33855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sz="1600" b="1" kern="0" dirty="0" smtClean="0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道路              </a:t>
                  </a:r>
                  <a:r>
                    <a:rPr lang="zh-CN" altLang="en-US" sz="1200" kern="0" dirty="0" smtClean="0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卡口</a:t>
                  </a:r>
                  <a:r>
                    <a:rPr lang="en-US" altLang="zh-CN" sz="1200" kern="0" dirty="0" smtClean="0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/</a:t>
                  </a:r>
                  <a:r>
                    <a:rPr lang="zh-CN" altLang="en-US" sz="1200" kern="0" dirty="0" smtClean="0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雷达</a:t>
                  </a:r>
                  <a:r>
                    <a:rPr lang="en-US" altLang="zh-CN" sz="1200" kern="0" dirty="0" smtClean="0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/</a:t>
                  </a:r>
                  <a:r>
                    <a:rPr lang="zh-CN" altLang="en-US" sz="1200" kern="0" dirty="0" smtClean="0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测速屏</a:t>
                  </a:r>
                  <a:endParaRPr lang="zh-CN" altLang="en-US" sz="1050" kern="0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pic>
              <p:nvPicPr>
                <p:cNvPr id="120" name="图片 119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616180" y="2467393"/>
                  <a:ext cx="563160" cy="281011"/>
                </a:xfrm>
                <a:prstGeom prst="rect">
                  <a:avLst/>
                </a:prstGeom>
                <a:effectLst>
                  <a:glow rad="101600">
                    <a:srgbClr val="4F81BD">
                      <a:satMod val="175000"/>
                      <a:alpha val="40000"/>
                    </a:srgbClr>
                  </a:glow>
                </a:effectLst>
              </p:spPr>
            </p:pic>
          </p:grpSp>
          <p:grpSp>
            <p:nvGrpSpPr>
              <p:cNvPr id="93" name="组合 92"/>
              <p:cNvGrpSpPr/>
              <p:nvPr/>
            </p:nvGrpSpPr>
            <p:grpSpPr>
              <a:xfrm>
                <a:off x="5553294" y="5359460"/>
                <a:ext cx="2782251" cy="648072"/>
                <a:chOff x="4852434" y="1577576"/>
                <a:chExt cx="2782251" cy="648072"/>
              </a:xfrm>
            </p:grpSpPr>
            <p:sp>
              <p:nvSpPr>
                <p:cNvPr id="113" name="圆角矩形 112"/>
                <p:cNvSpPr/>
                <p:nvPr/>
              </p:nvSpPr>
              <p:spPr bwMode="auto">
                <a:xfrm>
                  <a:off x="4852434" y="1685588"/>
                  <a:ext cx="2782251" cy="432048"/>
                </a:xfrm>
                <a:prstGeom prst="roundRect">
                  <a:avLst/>
                </a:prstGeom>
                <a:solidFill>
                  <a:srgbClr val="43A5A7">
                    <a:lumMod val="75000"/>
                  </a:srgbClr>
                </a:solidFill>
                <a:ln w="9525">
                  <a:noFill/>
                  <a:prstDash val="solid"/>
                  <a:headEnd type="none" w="med" len="med"/>
                  <a:tailEnd type="none" w="med" len="med"/>
                </a:ln>
                <a:effectLst/>
                <a:scene3d>
                  <a:camera prst="orthographicFront" fov="0">
                    <a:rot lat="0" lon="0" rev="0"/>
                  </a:camera>
                  <a:lightRig rig="glow" dir="t">
                    <a:rot lat="0" lon="0" rev="6360000"/>
                  </a:lightRig>
                </a:scene3d>
                <a:sp3d prstMaterial="flat">
                  <a:contourClr>
                    <a:srgbClr val="C0504D">
                      <a:satMod val="300000"/>
                    </a:srgbClr>
                  </a:contourClr>
                </a:sp3d>
              </p:spPr>
              <p:txBody>
  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  <a:normAutofit/>
                </a:bodyPr>
                <a:lstStyle/>
                <a:p>
                  <a:pPr algn="ctr" eaLnBrk="1" fontAlgn="auto" hangingPunct="1">
                    <a:lnSpc>
                      <a:spcPct val="150000"/>
                    </a:lnSpc>
                    <a:spcBef>
                      <a:spcPts val="600"/>
                    </a:spcBef>
                    <a:spcAft>
                      <a:spcPts val="600"/>
                    </a:spcAft>
                    <a:buFont typeface="Arial" panose="020B0604020202020204" pitchFamily="34" charset="0"/>
                    <a:buNone/>
                    <a:defRPr/>
                  </a:pPr>
                  <a:endParaRPr lang="zh-CN" altLang="en-US" sz="1600" kern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14" name="椭圆 113"/>
                <p:cNvSpPr/>
                <p:nvPr/>
              </p:nvSpPr>
              <p:spPr bwMode="auto">
                <a:xfrm>
                  <a:off x="5644522" y="1577576"/>
                  <a:ext cx="648072" cy="648072"/>
                </a:xfrm>
                <a:prstGeom prst="ellipse">
                  <a:avLst/>
                </a:prstGeom>
                <a:solidFill>
                  <a:srgbClr val="43A5A7">
                    <a:lumMod val="75000"/>
                  </a:srgbClr>
                </a:solidFill>
                <a:ln w="9525">
                  <a:noFill/>
                  <a:prstDash val="solid"/>
                  <a:headEnd type="none" w="med" len="med"/>
                  <a:tailEnd type="none" w="med" len="med"/>
                </a:ln>
                <a:effectLst/>
                <a:scene3d>
                  <a:camera prst="orthographicFront" fov="0">
                    <a:rot lat="0" lon="0" rev="0"/>
                  </a:camera>
                  <a:lightRig rig="glow" dir="t">
                    <a:rot lat="0" lon="0" rev="6360000"/>
                  </a:lightRig>
                </a:scene3d>
                <a:sp3d prstMaterial="flat">
                  <a:contourClr>
                    <a:srgbClr val="C0504D">
                      <a:satMod val="300000"/>
                    </a:srgbClr>
                  </a:contourClr>
                </a:sp3d>
              </p:spPr>
              <p:txBody>
  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  <a:normAutofit/>
                </a:bodyPr>
                <a:lstStyle/>
                <a:p>
                  <a:pPr algn="ctr" eaLnBrk="1" fontAlgn="auto" hangingPunct="1">
                    <a:lnSpc>
                      <a:spcPct val="150000"/>
                    </a:lnSpc>
                    <a:spcBef>
                      <a:spcPts val="600"/>
                    </a:spcBef>
                    <a:spcAft>
                      <a:spcPts val="600"/>
                    </a:spcAft>
                    <a:buFont typeface="Arial" panose="020B0604020202020204" pitchFamily="34" charset="0"/>
                    <a:buNone/>
                    <a:defRPr/>
                  </a:pPr>
                  <a:endParaRPr lang="zh-CN" altLang="en-US" sz="1600" kern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15" name="矩形 114"/>
                <p:cNvSpPr/>
                <p:nvPr/>
              </p:nvSpPr>
              <p:spPr>
                <a:xfrm>
                  <a:off x="4852434" y="1716946"/>
                  <a:ext cx="2782251" cy="33855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sz="1600" b="1" kern="0" dirty="0" smtClean="0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教学楼             </a:t>
                  </a:r>
                  <a:r>
                    <a:rPr lang="zh-CN" altLang="en-US" sz="1200" kern="0" dirty="0" smtClean="0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一键报警、半球</a:t>
                  </a:r>
                  <a:endParaRPr lang="zh-CN" altLang="en-US" sz="1200" kern="0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pic>
              <p:nvPicPr>
                <p:cNvPr id="116" name="图片 115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5728478" y="1679905"/>
                  <a:ext cx="467876" cy="443413"/>
                </a:xfrm>
                <a:prstGeom prst="rect">
                  <a:avLst/>
                </a:prstGeom>
                <a:effectLst>
                  <a:glow rad="101600">
                    <a:srgbClr val="4F81BD">
                      <a:satMod val="175000"/>
                      <a:alpha val="40000"/>
                    </a:srgbClr>
                  </a:glow>
                </a:effectLst>
              </p:spPr>
            </p:pic>
          </p:grpSp>
          <p:grpSp>
            <p:nvGrpSpPr>
              <p:cNvPr id="94" name="组合 93"/>
              <p:cNvGrpSpPr/>
              <p:nvPr/>
            </p:nvGrpSpPr>
            <p:grpSpPr>
              <a:xfrm>
                <a:off x="1501659" y="5445117"/>
                <a:ext cx="2402325" cy="648072"/>
                <a:chOff x="971600" y="776196"/>
                <a:chExt cx="2402325" cy="648072"/>
              </a:xfrm>
            </p:grpSpPr>
            <p:grpSp>
              <p:nvGrpSpPr>
                <p:cNvPr id="108" name="组合 107"/>
                <p:cNvGrpSpPr/>
                <p:nvPr/>
              </p:nvGrpSpPr>
              <p:grpSpPr>
                <a:xfrm>
                  <a:off x="971601" y="776196"/>
                  <a:ext cx="2160240" cy="648072"/>
                  <a:chOff x="3753852" y="-1280678"/>
                  <a:chExt cx="2160240" cy="648072"/>
                </a:xfrm>
              </p:grpSpPr>
              <p:sp>
                <p:nvSpPr>
                  <p:cNvPr id="111" name="圆角矩形 110"/>
                  <p:cNvSpPr/>
                  <p:nvPr/>
                </p:nvSpPr>
                <p:spPr bwMode="auto">
                  <a:xfrm>
                    <a:off x="3753852" y="-1172666"/>
                    <a:ext cx="2160240" cy="432048"/>
                  </a:xfrm>
                  <a:prstGeom prst="roundRect">
                    <a:avLst/>
                  </a:prstGeom>
                  <a:solidFill>
                    <a:srgbClr val="43A5A7">
                      <a:lumMod val="75000"/>
                    </a:srgbClr>
                  </a:solidFill>
                  <a:ln w="9525">
                    <a:noFill/>
                    <a:prstDash val="solid"/>
                    <a:headEnd type="none" w="med" len="med"/>
                    <a:tailEnd type="none" w="med" len="med"/>
                  </a:ln>
                  <a:effectLst/>
                  <a:scene3d>
                    <a:camera prst="orthographicFront" fov="0">
                      <a:rot lat="0" lon="0" rev="0"/>
                    </a:camera>
                    <a:lightRig rig="glow" dir="t">
                      <a:rot lat="0" lon="0" rev="6360000"/>
                    </a:lightRig>
                  </a:scene3d>
                  <a:sp3d prstMaterial="flat">
                    <a:contourClr>
                      <a:srgbClr val="C0504D">
                        <a:satMod val="300000"/>
                      </a:srgbClr>
                    </a:contourClr>
                  </a:sp3d>
                </p:spPr>
                <p:txBody>
    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    <a:normAutofit/>
                  </a:bodyPr>
                  <a:lstStyle/>
                  <a:p>
                    <a:pPr algn="ctr" eaLnBrk="1" fontAlgn="auto" hangingPunct="1">
                      <a:lnSpc>
                        <a:spcPct val="15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  <a:buFont typeface="Arial" panose="020B0604020202020204" pitchFamily="34" charset="0"/>
                      <a:buNone/>
                      <a:defRPr/>
                    </a:pPr>
                    <a:endParaRPr lang="zh-CN" altLang="en-US" sz="1600" kern="0" smtClean="0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112" name="椭圆 111"/>
                  <p:cNvSpPr/>
                  <p:nvPr/>
                </p:nvSpPr>
                <p:spPr bwMode="auto">
                  <a:xfrm>
                    <a:off x="4355976" y="-1280678"/>
                    <a:ext cx="648072" cy="648072"/>
                  </a:xfrm>
                  <a:prstGeom prst="ellipse">
                    <a:avLst/>
                  </a:prstGeom>
                  <a:solidFill>
                    <a:srgbClr val="43A5A7">
                      <a:lumMod val="75000"/>
                    </a:srgbClr>
                  </a:solidFill>
                  <a:ln w="9525">
                    <a:noFill/>
                    <a:prstDash val="solid"/>
                    <a:headEnd type="none" w="med" len="med"/>
                    <a:tailEnd type="none" w="med" len="med"/>
                  </a:ln>
                  <a:effectLst/>
                  <a:scene3d>
                    <a:camera prst="orthographicFront" fov="0">
                      <a:rot lat="0" lon="0" rev="0"/>
                    </a:camera>
                    <a:lightRig rig="glow" dir="t">
                      <a:rot lat="0" lon="0" rev="6360000"/>
                    </a:lightRig>
                  </a:scene3d>
                  <a:sp3d prstMaterial="flat">
                    <a:contourClr>
                      <a:srgbClr val="C0504D">
                        <a:satMod val="300000"/>
                      </a:srgbClr>
                    </a:contourClr>
                  </a:sp3d>
                </p:spPr>
                <p:txBody>
    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    <a:normAutofit/>
                  </a:bodyPr>
                  <a:lstStyle/>
                  <a:p>
                    <a:pPr algn="ctr" eaLnBrk="1" fontAlgn="auto" hangingPunct="1">
                      <a:lnSpc>
                        <a:spcPct val="15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  <a:buFont typeface="Arial" panose="020B0604020202020204" pitchFamily="34" charset="0"/>
                      <a:buNone/>
                      <a:defRPr/>
                    </a:pPr>
                    <a:endParaRPr lang="zh-CN" altLang="en-US" sz="1600" kern="0" smtClean="0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</p:grpSp>
            <p:sp>
              <p:nvSpPr>
                <p:cNvPr id="109" name="矩形 108"/>
                <p:cNvSpPr/>
                <p:nvPr/>
              </p:nvSpPr>
              <p:spPr>
                <a:xfrm>
                  <a:off x="971600" y="915566"/>
                  <a:ext cx="2402325" cy="33855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sz="1600" b="1" kern="0" dirty="0" smtClean="0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校门           </a:t>
                  </a:r>
                  <a:r>
                    <a:rPr lang="zh-CN" altLang="en-US" sz="1200" kern="0" dirty="0" smtClean="0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人员通道</a:t>
                  </a:r>
                  <a:r>
                    <a:rPr lang="en-US" altLang="zh-CN" sz="1200" kern="0" dirty="0" smtClean="0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/</a:t>
                  </a:r>
                  <a:r>
                    <a:rPr lang="zh-CN" altLang="en-US" sz="1200" kern="0" dirty="0" smtClean="0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收费</a:t>
                  </a:r>
                  <a:endParaRPr lang="zh-CN" altLang="en-US" sz="1200" kern="0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pic>
              <p:nvPicPr>
                <p:cNvPr id="110" name="图片 109" descr="C:\Users\lihaoyf\Desktop\DS-TCG225最终效果图（缩小版）.png"/>
                <p:cNvPicPr/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45733" y="986225"/>
                  <a:ext cx="468280" cy="289198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glow rad="101600">
                    <a:srgbClr val="4F81BD">
                      <a:satMod val="175000"/>
                      <a:alpha val="40000"/>
                    </a:srgbClr>
                  </a:glow>
                </a:effectLst>
              </p:spPr>
            </p:pic>
          </p:grpSp>
          <p:grpSp>
            <p:nvGrpSpPr>
              <p:cNvPr id="95" name="组合 94"/>
              <p:cNvGrpSpPr/>
              <p:nvPr/>
            </p:nvGrpSpPr>
            <p:grpSpPr>
              <a:xfrm>
                <a:off x="443437" y="4684956"/>
                <a:ext cx="2952328" cy="648072"/>
                <a:chOff x="4852434" y="776196"/>
                <a:chExt cx="2952328" cy="648072"/>
              </a:xfrm>
            </p:grpSpPr>
            <p:sp>
              <p:nvSpPr>
                <p:cNvPr id="102" name="圆角矩形 101"/>
                <p:cNvSpPr/>
                <p:nvPr/>
              </p:nvSpPr>
              <p:spPr bwMode="auto">
                <a:xfrm>
                  <a:off x="4852434" y="884208"/>
                  <a:ext cx="2952328" cy="432048"/>
                </a:xfrm>
                <a:prstGeom prst="roundRect">
                  <a:avLst/>
                </a:prstGeom>
                <a:solidFill>
                  <a:srgbClr val="43A5A7">
                    <a:lumMod val="75000"/>
                  </a:srgbClr>
                </a:solidFill>
                <a:ln w="9525">
                  <a:noFill/>
                  <a:prstDash val="solid"/>
                  <a:headEnd type="none" w="med" len="med"/>
                  <a:tailEnd type="none" w="med" len="med"/>
                </a:ln>
                <a:effectLst/>
                <a:scene3d>
                  <a:camera prst="orthographicFront" fov="0">
                    <a:rot lat="0" lon="0" rev="0"/>
                  </a:camera>
                  <a:lightRig rig="glow" dir="t">
                    <a:rot lat="0" lon="0" rev="6360000"/>
                  </a:lightRig>
                </a:scene3d>
                <a:sp3d prstMaterial="flat">
                  <a:contourClr>
                    <a:srgbClr val="C0504D">
                      <a:satMod val="300000"/>
                    </a:srgbClr>
                  </a:contourClr>
                </a:sp3d>
              </p:spPr>
              <p:txBody>
  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  <a:normAutofit/>
                </a:bodyPr>
                <a:lstStyle/>
                <a:p>
                  <a:pPr algn="ctr" eaLnBrk="1" fontAlgn="auto" hangingPunct="1">
                    <a:lnSpc>
                      <a:spcPct val="150000"/>
                    </a:lnSpc>
                    <a:spcBef>
                      <a:spcPts val="600"/>
                    </a:spcBef>
                    <a:spcAft>
                      <a:spcPts val="600"/>
                    </a:spcAft>
                    <a:buFont typeface="Arial" panose="020B0604020202020204" pitchFamily="34" charset="0"/>
                    <a:buNone/>
                    <a:defRPr/>
                  </a:pPr>
                  <a:endParaRPr lang="zh-CN" altLang="en-US" sz="1600" kern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03" name="椭圆 102"/>
                <p:cNvSpPr/>
                <p:nvPr/>
              </p:nvSpPr>
              <p:spPr bwMode="auto">
                <a:xfrm>
                  <a:off x="5644522" y="776196"/>
                  <a:ext cx="648072" cy="648072"/>
                </a:xfrm>
                <a:prstGeom prst="ellipse">
                  <a:avLst/>
                </a:prstGeom>
                <a:solidFill>
                  <a:srgbClr val="43A5A7">
                    <a:lumMod val="75000"/>
                  </a:srgbClr>
                </a:solidFill>
                <a:ln w="9525">
                  <a:noFill/>
                  <a:prstDash val="solid"/>
                  <a:headEnd type="none" w="med" len="med"/>
                  <a:tailEnd type="none" w="med" len="med"/>
                </a:ln>
                <a:effectLst/>
                <a:scene3d>
                  <a:camera prst="orthographicFront" fov="0">
                    <a:rot lat="0" lon="0" rev="0"/>
                  </a:camera>
                  <a:lightRig rig="glow" dir="t">
                    <a:rot lat="0" lon="0" rev="6360000"/>
                  </a:lightRig>
                </a:scene3d>
                <a:sp3d prstMaterial="flat">
                  <a:contourClr>
                    <a:srgbClr val="C0504D">
                      <a:satMod val="300000"/>
                    </a:srgbClr>
                  </a:contourClr>
                </a:sp3d>
              </p:spPr>
              <p:txBody>
  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  <a:normAutofit/>
                </a:bodyPr>
                <a:lstStyle/>
                <a:p>
                  <a:pPr algn="ctr" eaLnBrk="1" fontAlgn="auto" hangingPunct="1">
                    <a:lnSpc>
                      <a:spcPct val="150000"/>
                    </a:lnSpc>
                    <a:spcBef>
                      <a:spcPts val="600"/>
                    </a:spcBef>
                    <a:spcAft>
                      <a:spcPts val="600"/>
                    </a:spcAft>
                    <a:buFont typeface="Arial" panose="020B0604020202020204" pitchFamily="34" charset="0"/>
                    <a:buNone/>
                    <a:defRPr/>
                  </a:pPr>
                  <a:endParaRPr lang="zh-CN" altLang="en-US" sz="1600" kern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04" name="矩形 103"/>
                <p:cNvSpPr/>
                <p:nvPr/>
              </p:nvSpPr>
              <p:spPr>
                <a:xfrm>
                  <a:off x="4852434" y="915566"/>
                  <a:ext cx="2952328" cy="33855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zh-CN" altLang="en-US" sz="1600" b="1" kern="0" dirty="0" smtClean="0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门卫室             </a:t>
                  </a:r>
                  <a:r>
                    <a:rPr lang="zh-CN" altLang="en-US" sz="1200" kern="0" dirty="0" smtClean="0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一键报警、客户端</a:t>
                  </a:r>
                  <a:endParaRPr lang="zh-CN" altLang="en-US" sz="1200" kern="0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grpSp>
              <p:nvGrpSpPr>
                <p:cNvPr id="105" name="组合 104"/>
                <p:cNvGrpSpPr/>
                <p:nvPr/>
              </p:nvGrpSpPr>
              <p:grpSpPr>
                <a:xfrm>
                  <a:off x="5677339" y="914897"/>
                  <a:ext cx="543248" cy="447625"/>
                  <a:chOff x="3682877" y="2279800"/>
                  <a:chExt cx="4322390" cy="3561558"/>
                </a:xfrm>
                <a:effectLst>
                  <a:glow rad="101600">
                    <a:srgbClr val="4F81BD">
                      <a:satMod val="175000"/>
                      <a:alpha val="40000"/>
                    </a:srgbClr>
                  </a:glow>
                </a:effectLst>
              </p:grpSpPr>
              <p:pic>
                <p:nvPicPr>
                  <p:cNvPr id="106" name="图片 105"/>
                  <p:cNvPicPr/>
                  <p:nvPr/>
                </p:nvPicPr>
                <p:blipFill rotWithShape="1">
                  <a:blip r:embed="rId7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1937" t="23266" r="47878" b="12925"/>
                  <a:stretch>
                    <a:fillRect/>
                  </a:stretch>
                </p:blipFill>
                <p:spPr bwMode="auto">
                  <a:xfrm>
                    <a:off x="3682877" y="2279800"/>
                    <a:ext cx="4322390" cy="356155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pic>
                <p:nvPicPr>
                  <p:cNvPr id="107" name="图片 106"/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 rot="21446424">
                    <a:off x="4238504" y="2819702"/>
                    <a:ext cx="3425220" cy="1846218"/>
                  </a:xfrm>
                  <a:prstGeom prst="rect">
                    <a:avLst/>
                  </a:prstGeom>
                  <a:ln>
                    <a:noFill/>
                  </a:ln>
                  <a:effectLst/>
                  <a:scene3d>
                    <a:camera prst="perspectiveContrastingLeftFacing" fov="2700000">
                      <a:rot lat="300000" lon="19799999" rev="21599994"/>
                    </a:camera>
                    <a:lightRig rig="threePt" dir="t">
                      <a:rot lat="0" lon="0" rev="2400000"/>
                    </a:lightRig>
                  </a:scene3d>
                  <a:sp3d>
                    <a:bevelT w="0" h="0"/>
                  </a:sp3d>
                </p:spPr>
              </p:pic>
            </p:grpSp>
          </p:grpSp>
          <p:grpSp>
            <p:nvGrpSpPr>
              <p:cNvPr id="96" name="组合 95"/>
              <p:cNvGrpSpPr/>
              <p:nvPr/>
            </p:nvGrpSpPr>
            <p:grpSpPr>
              <a:xfrm>
                <a:off x="7188343" y="4344004"/>
                <a:ext cx="2002961" cy="648072"/>
                <a:chOff x="4369239" y="78863"/>
                <a:chExt cx="2002961" cy="648072"/>
              </a:xfrm>
            </p:grpSpPr>
            <p:grpSp>
              <p:nvGrpSpPr>
                <p:cNvPr id="97" name="组合 96"/>
                <p:cNvGrpSpPr/>
                <p:nvPr/>
              </p:nvGrpSpPr>
              <p:grpSpPr>
                <a:xfrm>
                  <a:off x="4369239" y="78863"/>
                  <a:ext cx="2002961" cy="648072"/>
                  <a:chOff x="4787567" y="4484141"/>
                  <a:chExt cx="2002961" cy="648072"/>
                </a:xfrm>
              </p:grpSpPr>
              <p:sp>
                <p:nvSpPr>
                  <p:cNvPr id="99" name="圆角矩形 98"/>
                  <p:cNvSpPr/>
                  <p:nvPr/>
                </p:nvSpPr>
                <p:spPr bwMode="auto">
                  <a:xfrm>
                    <a:off x="4808395" y="4592153"/>
                    <a:ext cx="1982133" cy="432048"/>
                  </a:xfrm>
                  <a:prstGeom prst="roundRect">
                    <a:avLst/>
                  </a:prstGeom>
                  <a:solidFill>
                    <a:srgbClr val="43A5A7">
                      <a:lumMod val="75000"/>
                    </a:srgbClr>
                  </a:solidFill>
                  <a:ln w="9525">
                    <a:noFill/>
                    <a:prstDash val="solid"/>
                    <a:headEnd type="none" w="med" len="med"/>
                    <a:tailEnd type="none" w="med" len="med"/>
                  </a:ln>
                  <a:effectLst/>
                  <a:scene3d>
                    <a:camera prst="orthographicFront" fov="0">
                      <a:rot lat="0" lon="0" rev="0"/>
                    </a:camera>
                    <a:lightRig rig="glow" dir="t">
                      <a:rot lat="0" lon="0" rev="6360000"/>
                    </a:lightRig>
                  </a:scene3d>
                  <a:sp3d prstMaterial="flat">
                    <a:contourClr>
                      <a:srgbClr val="C0504D">
                        <a:satMod val="300000"/>
                      </a:srgbClr>
                    </a:contourClr>
                  </a:sp3d>
                </p:spPr>
                <p:txBody>
    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    <a:normAutofit/>
                  </a:bodyPr>
                  <a:lstStyle/>
                  <a:p>
                    <a:pPr algn="ctr" eaLnBrk="1" fontAlgn="auto" hangingPunct="1">
                      <a:lnSpc>
                        <a:spcPct val="15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  <a:buFont typeface="Arial" panose="020B0604020202020204" pitchFamily="34" charset="0"/>
                      <a:buNone/>
                      <a:defRPr/>
                    </a:pPr>
                    <a:endParaRPr lang="zh-CN" altLang="en-US" sz="1600" kern="0" smtClean="0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100" name="椭圆 99"/>
                  <p:cNvSpPr/>
                  <p:nvPr/>
                </p:nvSpPr>
                <p:spPr bwMode="auto">
                  <a:xfrm>
                    <a:off x="5350368" y="4484141"/>
                    <a:ext cx="648072" cy="648072"/>
                  </a:xfrm>
                  <a:prstGeom prst="ellipse">
                    <a:avLst/>
                  </a:prstGeom>
                  <a:solidFill>
                    <a:srgbClr val="43A5A7">
                      <a:lumMod val="75000"/>
                    </a:srgbClr>
                  </a:solidFill>
                  <a:ln w="9525">
                    <a:noFill/>
                    <a:prstDash val="solid"/>
                    <a:headEnd type="none" w="med" len="med"/>
                    <a:tailEnd type="none" w="med" len="med"/>
                  </a:ln>
                  <a:effectLst/>
                  <a:scene3d>
                    <a:camera prst="orthographicFront" fov="0">
                      <a:rot lat="0" lon="0" rev="0"/>
                    </a:camera>
                    <a:lightRig rig="glow" dir="t">
                      <a:rot lat="0" lon="0" rev="6360000"/>
                    </a:lightRig>
                  </a:scene3d>
                  <a:sp3d prstMaterial="flat">
                    <a:contourClr>
                      <a:srgbClr val="C0504D">
                        <a:satMod val="300000"/>
                      </a:srgbClr>
                    </a:contourClr>
                  </a:sp3d>
                </p:spPr>
                <p:txBody>
    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    <a:normAutofit/>
                  </a:bodyPr>
                  <a:lstStyle/>
                  <a:p>
                    <a:pPr algn="ctr" eaLnBrk="1" fontAlgn="auto" hangingPunct="1">
                      <a:lnSpc>
                        <a:spcPct val="15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  <a:buFont typeface="Arial" panose="020B0604020202020204" pitchFamily="34" charset="0"/>
                      <a:buNone/>
                      <a:defRPr/>
                    </a:pPr>
                    <a:endParaRPr lang="zh-CN" altLang="en-US" sz="1600" kern="0" smtClean="0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101" name="矩形 100"/>
                  <p:cNvSpPr/>
                  <p:nvPr/>
                </p:nvSpPr>
                <p:spPr>
                  <a:xfrm>
                    <a:off x="4787567" y="4623511"/>
                    <a:ext cx="2002961" cy="33855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zh-CN" altLang="en-US" sz="1600" b="1" kern="0" dirty="0" smtClean="0"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临时           </a:t>
                    </a:r>
                    <a:r>
                      <a:rPr lang="en-US" altLang="zh-CN" sz="1200" kern="0" dirty="0" smtClean="0"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4G</a:t>
                    </a:r>
                    <a:r>
                      <a:rPr lang="zh-CN" altLang="en-US" sz="1200" kern="0" dirty="0" smtClean="0"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传输</a:t>
                    </a:r>
                    <a:endParaRPr lang="zh-CN" altLang="en-US" sz="1200" kern="0" dirty="0" smtClean="0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</p:grpSp>
            <p:pic>
              <p:nvPicPr>
                <p:cNvPr id="98" name="图片 97"/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5043929" y="163748"/>
                  <a:ext cx="386565" cy="494216"/>
                </a:xfrm>
                <a:prstGeom prst="rect">
                  <a:avLst/>
                </a:prstGeom>
              </p:spPr>
            </p:pic>
          </p:grpSp>
        </p:grpSp>
        <p:sp>
          <p:nvSpPr>
            <p:cNvPr id="83" name="圆角矩形 82"/>
            <p:cNvSpPr/>
            <p:nvPr/>
          </p:nvSpPr>
          <p:spPr bwMode="auto">
            <a:xfrm>
              <a:off x="4124935" y="4993842"/>
              <a:ext cx="3034830" cy="432048"/>
            </a:xfrm>
            <a:prstGeom prst="roundRect">
              <a:avLst/>
            </a:prstGeom>
            <a:solidFill>
              <a:srgbClr val="43A5A7">
                <a:lumMod val="60000"/>
                <a:lumOff val="40000"/>
              </a:srgbClr>
            </a:solidFill>
            <a:ln w="9525">
              <a:noFill/>
              <a:prstDash val="solid"/>
              <a:headEnd type="none" w="med" len="med"/>
              <a:tailEnd type="none" w="med" len="med"/>
            </a:ln>
            <a:effectLst/>
            <a:scene3d>
              <a:camera prst="orthographicFront" fov="0">
                <a:rot lat="0" lon="0" rev="0"/>
              </a:camera>
              <a:lightRig rig="glow" dir="t">
                <a:rot lat="0" lon="0" rev="6360000"/>
              </a:lightRig>
            </a:scene3d>
            <a:sp3d prstMaterial="flat">
              <a:contourClr>
                <a:srgbClr val="C0504D">
                  <a:satMod val="300000"/>
                </a:srgbClr>
              </a:contourClr>
            </a:sp3d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rmAutofit/>
            </a:bodyPr>
            <a:lstStyle/>
            <a:p>
              <a:pPr algn="ctr" eaLnBrk="1" fontAlgn="auto" hangingPunct="1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endParaRPr lang="zh-CN" altLang="en-US" sz="1600" kern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4" name="椭圆 83"/>
            <p:cNvSpPr/>
            <p:nvPr/>
          </p:nvSpPr>
          <p:spPr bwMode="auto">
            <a:xfrm>
              <a:off x="4987707" y="4924670"/>
              <a:ext cx="648072" cy="648072"/>
            </a:xfrm>
            <a:prstGeom prst="ellipse">
              <a:avLst/>
            </a:prstGeom>
            <a:solidFill>
              <a:srgbClr val="43A5A7">
                <a:lumMod val="60000"/>
                <a:lumOff val="40000"/>
              </a:srgbClr>
            </a:solidFill>
            <a:ln w="9525">
              <a:noFill/>
              <a:prstDash val="solid"/>
              <a:headEnd type="none" w="med" len="med"/>
              <a:tailEnd type="none" w="med" len="med"/>
            </a:ln>
            <a:effectLst/>
            <a:scene3d>
              <a:camera prst="orthographicFront" fov="0">
                <a:rot lat="0" lon="0" rev="0"/>
              </a:camera>
              <a:lightRig rig="glow" dir="t">
                <a:rot lat="0" lon="0" rev="6360000"/>
              </a:lightRig>
            </a:scene3d>
            <a:sp3d prstMaterial="flat">
              <a:contourClr>
                <a:srgbClr val="C0504D">
                  <a:satMod val="300000"/>
                </a:srgbClr>
              </a:contourClr>
            </a:sp3d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rmAutofit/>
            </a:bodyPr>
            <a:lstStyle/>
            <a:p>
              <a:pPr algn="ctr" eaLnBrk="1" fontAlgn="auto" hangingPunct="1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endParaRPr lang="zh-CN" altLang="en-US" sz="1600" kern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5" name="矩形 84"/>
            <p:cNvSpPr/>
            <p:nvPr/>
          </p:nvSpPr>
          <p:spPr>
            <a:xfrm>
              <a:off x="4208052" y="5025119"/>
              <a:ext cx="3022397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b="1" kern="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制高点              </a:t>
              </a:r>
              <a:r>
                <a:rPr lang="zh-CN" altLang="en-US" sz="1200" kern="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黑光摄像机</a:t>
              </a:r>
              <a:r>
                <a:rPr lang="en-US" altLang="zh-CN" sz="1200" kern="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1200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鹰眼</a:t>
              </a:r>
              <a:endParaRPr lang="zh-CN" altLang="en-US" sz="12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86" name="图片 85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135500" y="4991686"/>
              <a:ext cx="352485" cy="514040"/>
            </a:xfrm>
            <a:prstGeom prst="rect">
              <a:avLst/>
            </a:prstGeom>
            <a:effectLst>
              <a:glow rad="101600">
                <a:srgbClr val="4F81BD">
                  <a:satMod val="175000"/>
                  <a:alpha val="40000"/>
                </a:srgbClr>
              </a:glow>
            </a:effectLst>
          </p:spPr>
        </p:pic>
        <p:sp>
          <p:nvSpPr>
            <p:cNvPr id="87" name="圆角矩形 86"/>
            <p:cNvSpPr/>
            <p:nvPr/>
          </p:nvSpPr>
          <p:spPr bwMode="auto">
            <a:xfrm>
              <a:off x="3536027" y="1854677"/>
              <a:ext cx="2160240" cy="432048"/>
            </a:xfrm>
            <a:prstGeom prst="roundRect">
              <a:avLst/>
            </a:prstGeom>
            <a:solidFill>
              <a:srgbClr val="43A5A7">
                <a:lumMod val="60000"/>
                <a:lumOff val="40000"/>
              </a:srgbClr>
            </a:solidFill>
            <a:ln w="9525">
              <a:noFill/>
              <a:prstDash val="solid"/>
              <a:headEnd type="none" w="med" len="med"/>
              <a:tailEnd type="none" w="med" len="med"/>
            </a:ln>
            <a:effectLst/>
            <a:scene3d>
              <a:camera prst="orthographicFront" fov="0">
                <a:rot lat="0" lon="0" rev="0"/>
              </a:camera>
              <a:lightRig rig="glow" dir="t">
                <a:rot lat="0" lon="0" rev="6360000"/>
              </a:lightRig>
            </a:scene3d>
            <a:sp3d prstMaterial="flat">
              <a:contourClr>
                <a:srgbClr val="C0504D">
                  <a:satMod val="300000"/>
                </a:srgbClr>
              </a:contourClr>
            </a:sp3d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rmAutofit/>
            </a:bodyPr>
            <a:lstStyle/>
            <a:p>
              <a:pPr algn="ctr" eaLnBrk="1" fontAlgn="auto" hangingPunct="1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endParaRPr lang="zh-CN" altLang="en-US" sz="1600" kern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8" name="椭圆 87"/>
            <p:cNvSpPr/>
            <p:nvPr/>
          </p:nvSpPr>
          <p:spPr bwMode="auto">
            <a:xfrm>
              <a:off x="4138151" y="1746665"/>
              <a:ext cx="648072" cy="648072"/>
            </a:xfrm>
            <a:prstGeom prst="ellipse">
              <a:avLst/>
            </a:prstGeom>
            <a:solidFill>
              <a:srgbClr val="43A5A7">
                <a:lumMod val="60000"/>
                <a:lumOff val="40000"/>
              </a:srgbClr>
            </a:solidFill>
            <a:ln w="9525">
              <a:noFill/>
              <a:prstDash val="solid"/>
              <a:headEnd type="none" w="med" len="med"/>
              <a:tailEnd type="none" w="med" len="med"/>
            </a:ln>
            <a:effectLst/>
            <a:scene3d>
              <a:camera prst="orthographicFront" fov="0">
                <a:rot lat="0" lon="0" rev="0"/>
              </a:camera>
              <a:lightRig rig="glow" dir="t">
                <a:rot lat="0" lon="0" rev="6360000"/>
              </a:lightRig>
            </a:scene3d>
            <a:sp3d prstMaterial="flat">
              <a:contourClr>
                <a:srgbClr val="C0504D">
                  <a:satMod val="300000"/>
                </a:srgbClr>
              </a:contourClr>
            </a:sp3d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rmAutofit/>
            </a:bodyPr>
            <a:lstStyle/>
            <a:p>
              <a:pPr algn="ctr" eaLnBrk="1" fontAlgn="auto" hangingPunct="1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endParaRPr lang="zh-CN" altLang="en-US" sz="1600" kern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9" name="矩形 88"/>
            <p:cNvSpPr/>
            <p:nvPr/>
          </p:nvSpPr>
          <p:spPr>
            <a:xfrm>
              <a:off x="3536026" y="1886035"/>
              <a:ext cx="223224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b="1" kern="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停车              </a:t>
              </a:r>
              <a:r>
                <a:rPr lang="zh-CN" altLang="en-US" sz="1200" kern="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违章</a:t>
              </a:r>
              <a:r>
                <a:rPr lang="en-US" altLang="zh-CN" sz="1200" kern="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1200" kern="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违停</a:t>
              </a:r>
              <a:endParaRPr lang="zh-CN" altLang="en-US" sz="105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90" name="图片 89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293229" y="1800097"/>
              <a:ext cx="348394" cy="511147"/>
            </a:xfrm>
            <a:prstGeom prst="rect">
              <a:avLst/>
            </a:prstGeom>
            <a:effectLst>
              <a:glow rad="101600">
                <a:srgbClr val="4F81BD">
                  <a:satMod val="175000"/>
                  <a:alpha val="40000"/>
                </a:srgbClr>
              </a:glow>
            </a:effectLst>
          </p:spPr>
        </p:pic>
        <p:sp>
          <p:nvSpPr>
            <p:cNvPr id="91" name="矩形 90"/>
            <p:cNvSpPr/>
            <p:nvPr/>
          </p:nvSpPr>
          <p:spPr>
            <a:xfrm>
              <a:off x="481247" y="2293523"/>
              <a:ext cx="1729254" cy="418045"/>
            </a:xfrm>
            <a:prstGeom prst="rect">
              <a:avLst/>
            </a:prstGeom>
            <a:solidFill>
              <a:srgbClr val="43A5A7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b="1" kern="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一般安全区域</a:t>
              </a:r>
              <a:endParaRPr lang="zh-CN" altLang="en-US" sz="1600" b="1" kern="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37" name="组合 136"/>
          <p:cNvGrpSpPr/>
          <p:nvPr/>
        </p:nvGrpSpPr>
        <p:grpSpPr>
          <a:xfrm>
            <a:off x="10521911" y="2625453"/>
            <a:ext cx="1670089" cy="2270425"/>
            <a:chOff x="10533848" y="2769832"/>
            <a:chExt cx="1670089" cy="2270425"/>
          </a:xfrm>
        </p:grpSpPr>
        <p:sp>
          <p:nvSpPr>
            <p:cNvPr id="129" name="文本框 128"/>
            <p:cNvSpPr txBox="1"/>
            <p:nvPr/>
          </p:nvSpPr>
          <p:spPr>
            <a:xfrm>
              <a:off x="10533848" y="2769832"/>
              <a:ext cx="1640834" cy="351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600" b="1" dirty="0" smtClean="0">
                  <a:solidFill>
                    <a:srgbClr val="FFC000"/>
                  </a:solidFill>
                  <a:latin typeface="Arial" panose="020B0604020202020204"/>
                  <a:ea typeface="微软雅黑" panose="020B0503020204020204" pitchFamily="34" charset="-122"/>
                  <a:cs typeface="+mn-ea"/>
                </a:rPr>
                <a:t>周界防护</a:t>
              </a:r>
              <a:endParaRPr lang="zh-CN" altLang="en-US" sz="1600" b="1" dirty="0">
                <a:solidFill>
                  <a:srgbClr val="FFC000"/>
                </a:solidFill>
                <a:latin typeface="Arial" panose="020B0604020202020204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30" name="文本框 129"/>
            <p:cNvSpPr txBox="1"/>
            <p:nvPr/>
          </p:nvSpPr>
          <p:spPr>
            <a:xfrm>
              <a:off x="10533848" y="3279323"/>
              <a:ext cx="164083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600">
                  <a:solidFill>
                    <a:prstClr val="white"/>
                  </a:solidFill>
                  <a:latin typeface="Arial" panose="020B0604020202020204"/>
                  <a:ea typeface="微软雅黑" panose="020B0503020204020204" pitchFamily="34" charset="-122"/>
                  <a:cs typeface="+mn-ea"/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pitchFamily="34" charset="-122"/>
                </a:rPr>
                <a:t>重点</a:t>
              </a:r>
              <a:r>
                <a:rPr kumimoji="0" lang="zh-CN" alt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pitchFamily="34" charset="-122"/>
                </a:rPr>
                <a:t>区域监控</a:t>
              </a:r>
              <a:endPara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endParaRPr>
            </a:p>
          </p:txBody>
        </p:sp>
        <p:sp>
          <p:nvSpPr>
            <p:cNvPr id="131" name="文本框 130"/>
            <p:cNvSpPr txBox="1"/>
            <p:nvPr/>
          </p:nvSpPr>
          <p:spPr>
            <a:xfrm>
              <a:off x="10563103" y="4701703"/>
              <a:ext cx="164083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600">
                  <a:solidFill>
                    <a:prstClr val="white"/>
                  </a:solidFill>
                  <a:latin typeface="Arial" panose="020B0604020202020204"/>
                  <a:ea typeface="微软雅黑" panose="020B0503020204020204" pitchFamily="34" charset="-122"/>
                  <a:cs typeface="+mn-ea"/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pitchFamily="34" charset="-122"/>
                </a:rPr>
                <a:t>视频巡更</a:t>
              </a:r>
              <a:endPara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endParaRPr>
            </a:p>
          </p:txBody>
        </p:sp>
        <p:sp>
          <p:nvSpPr>
            <p:cNvPr id="132" name="文本框 131"/>
            <p:cNvSpPr txBox="1"/>
            <p:nvPr/>
          </p:nvSpPr>
          <p:spPr>
            <a:xfrm>
              <a:off x="10533848" y="3756081"/>
              <a:ext cx="164083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600">
                  <a:solidFill>
                    <a:prstClr val="white"/>
                  </a:solidFill>
                  <a:latin typeface="Arial" panose="020B0604020202020204"/>
                  <a:ea typeface="微软雅黑" panose="020B0503020204020204" pitchFamily="34" charset="-122"/>
                  <a:cs typeface="+mn-ea"/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pitchFamily="34" charset="-122"/>
                </a:rPr>
                <a:t>人脸门禁</a:t>
              </a:r>
              <a:endPara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endParaRPr>
            </a:p>
          </p:txBody>
        </p:sp>
        <p:sp>
          <p:nvSpPr>
            <p:cNvPr id="133" name="文本框 132"/>
            <p:cNvSpPr txBox="1"/>
            <p:nvPr/>
          </p:nvSpPr>
          <p:spPr>
            <a:xfrm>
              <a:off x="10563103" y="4222783"/>
              <a:ext cx="164083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600">
                  <a:solidFill>
                    <a:prstClr val="white"/>
                  </a:solidFill>
                  <a:latin typeface="Arial" panose="020B0604020202020204"/>
                  <a:ea typeface="微软雅黑" panose="020B0503020204020204" pitchFamily="34" charset="-122"/>
                  <a:cs typeface="+mn-ea"/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pitchFamily="34" charset="-122"/>
                </a:rPr>
                <a:t>卡口测速</a:t>
              </a:r>
              <a:endPara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34" name="组合 133"/>
          <p:cNvGrpSpPr>
            <a:grpSpLocks noChangeAspect="1"/>
          </p:cNvGrpSpPr>
          <p:nvPr/>
        </p:nvGrpSpPr>
        <p:grpSpPr>
          <a:xfrm>
            <a:off x="9805779" y="3644395"/>
            <a:ext cx="459880" cy="349176"/>
            <a:chOff x="7973083" y="3009066"/>
            <a:chExt cx="656971" cy="498823"/>
          </a:xfrm>
          <a:solidFill>
            <a:srgbClr val="FFC000"/>
          </a:solidFill>
        </p:grpSpPr>
        <p:sp>
          <p:nvSpPr>
            <p:cNvPr id="135" name="半闭框 134"/>
            <p:cNvSpPr/>
            <p:nvPr/>
          </p:nvSpPr>
          <p:spPr bwMode="auto">
            <a:xfrm rot="8340830">
              <a:off x="8158325" y="3009066"/>
              <a:ext cx="471729" cy="498823"/>
            </a:xfrm>
            <a:prstGeom prst="halfFrame">
              <a:avLst>
                <a:gd name="adj1" fmla="val 10421"/>
                <a:gd name="adj2" fmla="val 10886"/>
              </a:avLst>
            </a:prstGeom>
            <a:grpFill/>
            <a:ln>
              <a:solidFill>
                <a:srgbClr val="FFC000">
                  <a:lumMod val="60000"/>
                  <a:lumOff val="40000"/>
                </a:srgbClr>
              </a:solidFill>
            </a:ln>
            <a:effectLst>
              <a:glow rad="63500">
                <a:srgbClr val="5B9BD5">
                  <a:satMod val="175000"/>
                  <a:alpha val="40000"/>
                </a:srgbClr>
              </a:glow>
            </a:effectLst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36" name="半闭框 135"/>
            <p:cNvSpPr>
              <a:spLocks noChangeAspect="1"/>
            </p:cNvSpPr>
            <p:nvPr/>
          </p:nvSpPr>
          <p:spPr bwMode="auto">
            <a:xfrm rot="8340830">
              <a:off x="7973083" y="3072207"/>
              <a:ext cx="320166" cy="338555"/>
            </a:xfrm>
            <a:prstGeom prst="halfFrame">
              <a:avLst>
                <a:gd name="adj1" fmla="val 10421"/>
                <a:gd name="adj2" fmla="val 10886"/>
              </a:avLst>
            </a:prstGeom>
            <a:grpFill/>
            <a:ln>
              <a:solidFill>
                <a:srgbClr val="FFC000">
                  <a:lumMod val="60000"/>
                  <a:lumOff val="40000"/>
                </a:srgbClr>
              </a:solidFill>
            </a:ln>
            <a:effectLst>
              <a:glow rad="63500">
                <a:srgbClr val="5B9BD5">
                  <a:satMod val="175000"/>
                  <a:alpha val="40000"/>
                </a:srgbClr>
              </a:glow>
            </a:effectLst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标题 1"/>
          <p:cNvSpPr txBox="1"/>
          <p:nvPr/>
        </p:nvSpPr>
        <p:spPr>
          <a:xfrm>
            <a:off x="395971" y="447405"/>
            <a:ext cx="9787220" cy="43088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  <a:defRPr lang="zh-CN" altLang="en-US" sz="3200" b="1" kern="1200" dirty="0">
                <a:gradFill flip="none" rotWithShape="1">
                  <a:gsLst>
                    <a:gs pos="0">
                      <a:srgbClr val="00B0F0">
                        <a:tint val="66000"/>
                        <a:satMod val="160000"/>
                      </a:srgbClr>
                    </a:gs>
                    <a:gs pos="50000">
                      <a:srgbClr val="00B0F0">
                        <a:tint val="44500"/>
                        <a:satMod val="160000"/>
                      </a:srgbClr>
                    </a:gs>
                    <a:gs pos="100000">
                      <a:srgbClr val="00B0F0">
                        <a:tint val="23500"/>
                        <a:satMod val="16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defTabSz="913765" fontAlgn="auto">
              <a:spcBef>
                <a:spcPts val="0"/>
              </a:spcBef>
              <a:spcAft>
                <a:spcPts val="1200"/>
              </a:spcAft>
            </a:pPr>
            <a:r>
              <a:rPr lang="zh-CN" altLang="en-US" sz="28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周界管理</a:t>
            </a:r>
            <a:endParaRPr lang="zh-CN" altLang="en-US" sz="2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3" name="矩形 82"/>
          <p:cNvSpPr/>
          <p:nvPr/>
        </p:nvSpPr>
        <p:spPr>
          <a:xfrm>
            <a:off x="7612818" y="1361739"/>
            <a:ext cx="3544871" cy="3436177"/>
          </a:xfrm>
          <a:prstGeom prst="rect">
            <a:avLst/>
          </a:prstGeom>
          <a:solidFill>
            <a:sysClr val="window" lastClr="FFFFFF">
              <a:alpha val="2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white"/>
              </a:solidFill>
              <a:latin typeface="Arial" panose="020B0604020202020204"/>
              <a:ea typeface="微软雅黑" panose="020B0503020204020204" pitchFamily="34" charset="-122"/>
            </a:endParaRPr>
          </a:p>
        </p:txBody>
      </p:sp>
      <p:sp>
        <p:nvSpPr>
          <p:cNvPr id="84" name="矩形 83"/>
          <p:cNvSpPr/>
          <p:nvPr/>
        </p:nvSpPr>
        <p:spPr>
          <a:xfrm>
            <a:off x="5219770" y="1361739"/>
            <a:ext cx="1947923" cy="3436177"/>
          </a:xfrm>
          <a:prstGeom prst="rect">
            <a:avLst/>
          </a:prstGeom>
          <a:solidFill>
            <a:sysClr val="window" lastClr="FFFFFF">
              <a:alpha val="2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white"/>
              </a:solidFill>
              <a:latin typeface="Arial" panose="020B0604020202020204"/>
              <a:ea typeface="微软雅黑" panose="020B0503020204020204" pitchFamily="34" charset="-122"/>
            </a:endParaRPr>
          </a:p>
        </p:txBody>
      </p:sp>
      <p:sp>
        <p:nvSpPr>
          <p:cNvPr id="85" name="矩形 84"/>
          <p:cNvSpPr/>
          <p:nvPr/>
        </p:nvSpPr>
        <p:spPr>
          <a:xfrm>
            <a:off x="811737" y="1370023"/>
            <a:ext cx="3883479" cy="3428484"/>
          </a:xfrm>
          <a:prstGeom prst="rect">
            <a:avLst/>
          </a:prstGeom>
          <a:solidFill>
            <a:sysClr val="window" lastClr="FFFFFF">
              <a:alpha val="2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white"/>
              </a:solidFill>
              <a:latin typeface="Arial" panose="020B0604020202020204"/>
              <a:ea typeface="微软雅黑" panose="020B0503020204020204" pitchFamily="34" charset="-122"/>
            </a:endParaRPr>
          </a:p>
        </p:txBody>
      </p:sp>
      <p:sp>
        <p:nvSpPr>
          <p:cNvPr id="86" name="矩形 85"/>
          <p:cNvSpPr/>
          <p:nvPr/>
        </p:nvSpPr>
        <p:spPr>
          <a:xfrm>
            <a:off x="5285849" y="1904794"/>
            <a:ext cx="1808152" cy="1202464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7" name="矩形 86"/>
          <p:cNvSpPr/>
          <p:nvPr/>
        </p:nvSpPr>
        <p:spPr>
          <a:xfrm>
            <a:off x="2821648" y="1904793"/>
            <a:ext cx="1808152" cy="120512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8" name="Rectangle 33"/>
          <p:cNvSpPr/>
          <p:nvPr/>
        </p:nvSpPr>
        <p:spPr>
          <a:xfrm>
            <a:off x="912460" y="1399840"/>
            <a:ext cx="3727644" cy="46085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600" b="1" kern="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入侵探测</a:t>
            </a:r>
            <a:endParaRPr lang="en-US" sz="1600" b="1" kern="0" dirty="0">
              <a:solidFill>
                <a:srgbClr val="FFC000"/>
              </a:solidFill>
              <a:latin typeface="Arial" panose="020B0604020202020204"/>
              <a:ea typeface="+mn-ea"/>
            </a:endParaRPr>
          </a:p>
        </p:txBody>
      </p:sp>
      <p:sp>
        <p:nvSpPr>
          <p:cNvPr id="89" name="Rectangle 33"/>
          <p:cNvSpPr/>
          <p:nvPr/>
        </p:nvSpPr>
        <p:spPr>
          <a:xfrm>
            <a:off x="5284510" y="1399840"/>
            <a:ext cx="1809491" cy="46085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600" b="1" kern="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入侵提示</a:t>
            </a:r>
            <a:endParaRPr lang="en-US" sz="1600" b="1" kern="0" dirty="0">
              <a:solidFill>
                <a:srgbClr val="FFC000"/>
              </a:solidFill>
              <a:latin typeface="Arial" panose="020B0604020202020204"/>
              <a:ea typeface="+mn-ea"/>
            </a:endParaRPr>
          </a:p>
        </p:txBody>
      </p:sp>
      <p:sp>
        <p:nvSpPr>
          <p:cNvPr id="90" name="Rectangle 33"/>
          <p:cNvSpPr/>
          <p:nvPr/>
        </p:nvSpPr>
        <p:spPr>
          <a:xfrm>
            <a:off x="7692206" y="1408123"/>
            <a:ext cx="3401232" cy="46085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600" b="1" kern="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入侵响应</a:t>
            </a:r>
            <a:endParaRPr lang="en-US" sz="1600" b="1" kern="0" dirty="0">
              <a:solidFill>
                <a:srgbClr val="FFC000"/>
              </a:solidFill>
              <a:latin typeface="Arial" panose="020B0604020202020204"/>
              <a:ea typeface="+mn-ea"/>
            </a:endParaRPr>
          </a:p>
        </p:txBody>
      </p:sp>
      <p:sp>
        <p:nvSpPr>
          <p:cNvPr id="91" name="矩形 90"/>
          <p:cNvSpPr/>
          <p:nvPr/>
        </p:nvSpPr>
        <p:spPr>
          <a:xfrm>
            <a:off x="912460" y="1906102"/>
            <a:ext cx="1808152" cy="1205127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ker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2" name="图片 9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118" y="2066064"/>
            <a:ext cx="534625" cy="486518"/>
          </a:xfrm>
          <a:prstGeom prst="rect">
            <a:avLst/>
          </a:prstGeom>
          <a:ln>
            <a:noFill/>
          </a:ln>
        </p:spPr>
      </p:pic>
      <p:pic>
        <p:nvPicPr>
          <p:cNvPr id="93" name="图片 9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48" y="2036649"/>
            <a:ext cx="665295" cy="545350"/>
          </a:xfrm>
          <a:prstGeom prst="rect">
            <a:avLst/>
          </a:prstGeom>
          <a:ln>
            <a:noFill/>
          </a:ln>
        </p:spPr>
      </p:pic>
      <p:pic>
        <p:nvPicPr>
          <p:cNvPr id="94" name="图片 9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3" t="12742" r="9285" b="31169"/>
          <a:stretch>
            <a:fillRect/>
          </a:stretch>
        </p:blipFill>
        <p:spPr>
          <a:xfrm flipH="1">
            <a:off x="2841775" y="2106060"/>
            <a:ext cx="824383" cy="542121"/>
          </a:xfrm>
          <a:prstGeom prst="rect">
            <a:avLst/>
          </a:prstGeom>
          <a:ln>
            <a:noFill/>
          </a:ln>
        </p:spPr>
      </p:pic>
      <p:pic>
        <p:nvPicPr>
          <p:cNvPr id="95" name="图片 9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92" t="7613" r="27058" b="17050"/>
          <a:stretch>
            <a:fillRect/>
          </a:stretch>
        </p:blipFill>
        <p:spPr>
          <a:xfrm>
            <a:off x="3872453" y="1925399"/>
            <a:ext cx="521224" cy="827559"/>
          </a:xfrm>
          <a:prstGeom prst="rect">
            <a:avLst/>
          </a:prstGeom>
          <a:ln>
            <a:noFill/>
          </a:ln>
        </p:spPr>
      </p:pic>
      <p:sp>
        <p:nvSpPr>
          <p:cNvPr id="96" name="文本框 95"/>
          <p:cNvSpPr txBox="1"/>
          <p:nvPr/>
        </p:nvSpPr>
        <p:spPr>
          <a:xfrm>
            <a:off x="1044192" y="2730714"/>
            <a:ext cx="792696" cy="3462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144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1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红外对射</a:t>
            </a:r>
            <a:endParaRPr lang="zh-CN" altLang="en-US" sz="11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7" name="文本框 96"/>
          <p:cNvSpPr txBox="1"/>
          <p:nvPr/>
        </p:nvSpPr>
        <p:spPr>
          <a:xfrm>
            <a:off x="1902303" y="2730714"/>
            <a:ext cx="838897" cy="3163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144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1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电子围栏</a:t>
            </a:r>
            <a:endParaRPr lang="zh-CN" altLang="en-US" sz="11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8" name="文本框 97"/>
          <p:cNvSpPr txBox="1"/>
          <p:nvPr/>
        </p:nvSpPr>
        <p:spPr>
          <a:xfrm>
            <a:off x="2852344" y="2730714"/>
            <a:ext cx="1020108" cy="3163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144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1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热成像周界</a:t>
            </a:r>
            <a:endParaRPr lang="zh-CN" altLang="en-US" sz="11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9" name="文本框 98"/>
          <p:cNvSpPr txBox="1"/>
          <p:nvPr/>
        </p:nvSpPr>
        <p:spPr>
          <a:xfrm>
            <a:off x="3778440" y="2730714"/>
            <a:ext cx="851360" cy="3163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144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1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视频周界</a:t>
            </a:r>
            <a:endParaRPr lang="zh-CN" altLang="en-US" sz="11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12460" y="4449344"/>
            <a:ext cx="3717340" cy="30302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 defTabSz="9144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2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检测有人穿越警戒线、进入特定区域</a:t>
            </a:r>
            <a:endParaRPr lang="zh-CN" altLang="en-US" sz="12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1" name="图片 10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1887" y="2152033"/>
            <a:ext cx="358536" cy="523242"/>
          </a:xfrm>
          <a:prstGeom prst="rect">
            <a:avLst/>
          </a:prstGeom>
          <a:ln>
            <a:noFill/>
          </a:ln>
        </p:spPr>
      </p:pic>
      <p:pic>
        <p:nvPicPr>
          <p:cNvPr id="102" name="Picture 4" descr="alert horn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029"/>
          <a:stretch>
            <a:fillRect/>
          </a:stretch>
        </p:blipFill>
        <p:spPr bwMode="auto">
          <a:xfrm rot="2752587">
            <a:off x="5505156" y="2077277"/>
            <a:ext cx="643174" cy="46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" name="文本框 102"/>
          <p:cNvSpPr txBox="1"/>
          <p:nvPr/>
        </p:nvSpPr>
        <p:spPr>
          <a:xfrm>
            <a:off x="5730975" y="2730714"/>
            <a:ext cx="1080005" cy="3163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144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1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声光报警器</a:t>
            </a:r>
            <a:endParaRPr lang="zh-CN" altLang="en-US" sz="11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" name="矩形 103"/>
          <p:cNvSpPr/>
          <p:nvPr/>
        </p:nvSpPr>
        <p:spPr>
          <a:xfrm>
            <a:off x="7692206" y="1904795"/>
            <a:ext cx="3401232" cy="1202463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" name="文本框 104"/>
          <p:cNvSpPr txBox="1"/>
          <p:nvPr/>
        </p:nvSpPr>
        <p:spPr>
          <a:xfrm>
            <a:off x="8658540" y="2680674"/>
            <a:ext cx="1150162" cy="3163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144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1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监控中心大屏</a:t>
            </a:r>
            <a:endParaRPr lang="zh-CN" altLang="en-US" sz="11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6" name="文本框 105"/>
          <p:cNvSpPr txBox="1"/>
          <p:nvPr/>
        </p:nvSpPr>
        <p:spPr>
          <a:xfrm>
            <a:off x="7561464" y="4422625"/>
            <a:ext cx="3596226" cy="3323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 defTabSz="9144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2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全平台告警联动，视频核查，精准定位，快速响应</a:t>
            </a:r>
            <a:endParaRPr lang="zh-CN" altLang="en-US" sz="12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7" name="图片 10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2260" y="2156414"/>
            <a:ext cx="509288" cy="426363"/>
          </a:xfrm>
          <a:prstGeom prst="rect">
            <a:avLst/>
          </a:prstGeom>
          <a:ln>
            <a:noFill/>
          </a:ln>
        </p:spPr>
      </p:pic>
      <p:pic>
        <p:nvPicPr>
          <p:cNvPr id="108" name="图片 10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859" y="2065907"/>
            <a:ext cx="174835" cy="556818"/>
          </a:xfrm>
          <a:prstGeom prst="rect">
            <a:avLst/>
          </a:prstGeom>
          <a:ln>
            <a:noFill/>
          </a:ln>
        </p:spPr>
      </p:pic>
      <p:grpSp>
        <p:nvGrpSpPr>
          <p:cNvPr id="109" name="组合 108"/>
          <p:cNvGrpSpPr/>
          <p:nvPr/>
        </p:nvGrpSpPr>
        <p:grpSpPr>
          <a:xfrm>
            <a:off x="8670512" y="2127843"/>
            <a:ext cx="938164" cy="483503"/>
            <a:chOff x="5793029" y="4977705"/>
            <a:chExt cx="1622619" cy="1031989"/>
          </a:xfrm>
        </p:grpSpPr>
        <p:pic>
          <p:nvPicPr>
            <p:cNvPr id="110" name="图片 1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901" t="34493" r="18321" b="3261"/>
            <a:stretch>
              <a:fillRect/>
            </a:stretch>
          </p:blipFill>
          <p:spPr bwMode="auto">
            <a:xfrm>
              <a:off x="5793029" y="4977705"/>
              <a:ext cx="1622619" cy="1031989"/>
            </a:xfrm>
            <a:prstGeom prst="rect">
              <a:avLst/>
            </a:prstGeom>
            <a:solidFill>
              <a:srgbClr val="E7E6E6"/>
            </a:solidFill>
            <a:ln>
              <a:noFill/>
            </a:ln>
          </p:spPr>
        </p:pic>
        <p:pic>
          <p:nvPicPr>
            <p:cNvPr id="111" name="图片 11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8794" y="5074790"/>
              <a:ext cx="594163" cy="4489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2" name="图片 11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9070" y="5074790"/>
              <a:ext cx="594163" cy="44890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13" name="文本框 112"/>
          <p:cNvSpPr txBox="1"/>
          <p:nvPr/>
        </p:nvSpPr>
        <p:spPr>
          <a:xfrm>
            <a:off x="9609765" y="2680674"/>
            <a:ext cx="963641" cy="3163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144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1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岗亭客户端</a:t>
            </a:r>
            <a:endParaRPr lang="zh-CN" altLang="en-US" sz="11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4" name="文本框 113"/>
          <p:cNvSpPr txBox="1"/>
          <p:nvPr/>
        </p:nvSpPr>
        <p:spPr>
          <a:xfrm>
            <a:off x="10400508" y="2680674"/>
            <a:ext cx="872865" cy="3163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144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1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移动手持</a:t>
            </a:r>
            <a:endParaRPr lang="zh-CN" altLang="en-US" sz="11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17" name="组合 116"/>
          <p:cNvGrpSpPr/>
          <p:nvPr/>
        </p:nvGrpSpPr>
        <p:grpSpPr>
          <a:xfrm>
            <a:off x="3495739" y="1852151"/>
            <a:ext cx="553469" cy="350204"/>
            <a:chOff x="4070229" y="1865207"/>
            <a:chExt cx="614965" cy="389116"/>
          </a:xfrm>
        </p:grpSpPr>
        <p:sp>
          <p:nvSpPr>
            <p:cNvPr id="118" name="椭圆 117"/>
            <p:cNvSpPr/>
            <p:nvPr/>
          </p:nvSpPr>
          <p:spPr>
            <a:xfrm>
              <a:off x="4106137" y="1865207"/>
              <a:ext cx="395486" cy="389116"/>
            </a:xfrm>
            <a:prstGeom prst="ellipse">
              <a:avLst/>
            </a:prstGeom>
            <a:noFill/>
            <a:ln w="1270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200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9" name="文本框 118"/>
            <p:cNvSpPr txBox="1"/>
            <p:nvPr/>
          </p:nvSpPr>
          <p:spPr>
            <a:xfrm>
              <a:off x="4070229" y="1913284"/>
              <a:ext cx="614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200" kern="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推荐</a:t>
              </a:r>
              <a:endParaRPr lang="zh-CN" altLang="en-US" sz="1200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120" name="图片 119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9091" l="0" r="997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339" y="2267639"/>
            <a:ext cx="665697" cy="203912"/>
          </a:xfrm>
          <a:prstGeom prst="rect">
            <a:avLst/>
          </a:prstGeom>
        </p:spPr>
      </p:pic>
      <p:sp>
        <p:nvSpPr>
          <p:cNvPr id="121" name="文本框 120"/>
          <p:cNvSpPr txBox="1"/>
          <p:nvPr/>
        </p:nvSpPr>
        <p:spPr>
          <a:xfrm>
            <a:off x="7612817" y="2741897"/>
            <a:ext cx="133708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1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周界防范服务器</a:t>
            </a:r>
            <a:endParaRPr lang="en-US" altLang="zh-CN" sz="11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（去误报）</a:t>
            </a:r>
            <a:endParaRPr lang="zh-CN" altLang="en-US" sz="7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2" name="文本框 121"/>
          <p:cNvSpPr txBox="1"/>
          <p:nvPr/>
        </p:nvSpPr>
        <p:spPr>
          <a:xfrm>
            <a:off x="5284510" y="4434657"/>
            <a:ext cx="1809491" cy="3323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 defTabSz="9144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2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声光警示，震慑驱离</a:t>
            </a:r>
            <a:endParaRPr lang="zh-CN" altLang="en-US" sz="12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23" name="组合 122"/>
          <p:cNvGrpSpPr/>
          <p:nvPr/>
        </p:nvGrpSpPr>
        <p:grpSpPr>
          <a:xfrm>
            <a:off x="912460" y="3255226"/>
            <a:ext cx="10164816" cy="1170884"/>
            <a:chOff x="912460" y="3292067"/>
            <a:chExt cx="10164816" cy="1170884"/>
          </a:xfrm>
        </p:grpSpPr>
        <p:pic>
          <p:nvPicPr>
            <p:cNvPr id="124" name="Picture 2" descr="https://timgsa.baidu.com/timg?image&amp;quality=80&amp;size=b9999_10000&amp;sec=1532944325939&amp;di=56b593251cd70ca53b94eb54d88bbf25&amp;imgtype=0&amp;src=http%3A%2F%2Fi0.sinaimg.cn%2Fcj%2Fsf%2Fnews%2F2016-02-01%2FU12666P1591T2D19305F240DT20160201091717.jpg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4510" y="3292067"/>
              <a:ext cx="1811304" cy="11328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5" name="图片 124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2460" y="3292067"/>
              <a:ext cx="1808152" cy="11708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6" name="图片 16" descr="E:\VSPlayer(V7.0.0)\安装程序打包\Bin\VSPlayer\Screenshot\2016-09-12_192723.png"/>
            <p:cNvPicPr>
              <a:picLocks noChangeAspect="1" noChangeArrowheads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75"/>
            <a:stretch>
              <a:fillRect/>
            </a:stretch>
          </p:blipFill>
          <p:spPr bwMode="auto">
            <a:xfrm>
              <a:off x="2821648" y="3292067"/>
              <a:ext cx="1808152" cy="11697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7" name="图片 126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5306829" y="3374034"/>
              <a:ext cx="222742" cy="325067"/>
            </a:xfrm>
            <a:prstGeom prst="rect">
              <a:avLst/>
            </a:prstGeom>
            <a:ln>
              <a:noFill/>
            </a:ln>
          </p:spPr>
        </p:pic>
        <p:cxnSp>
          <p:nvCxnSpPr>
            <p:cNvPr id="128" name="直接连接符 127"/>
            <p:cNvCxnSpPr>
              <a:stCxn id="124" idx="1"/>
              <a:endCxn id="124" idx="3"/>
            </p:cNvCxnSpPr>
            <p:nvPr/>
          </p:nvCxnSpPr>
          <p:spPr>
            <a:xfrm>
              <a:off x="5284510" y="3858485"/>
              <a:ext cx="1811304" cy="0"/>
            </a:xfrm>
            <a:prstGeom prst="line">
              <a:avLst/>
            </a:prstGeom>
            <a:noFill/>
            <a:ln w="635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</p:cxnSp>
        <p:pic>
          <p:nvPicPr>
            <p:cNvPr id="129" name="Picture 4" descr="https://timgsa.baidu.com/timg?image&amp;quality=80&amp;size=b9999_10000&amp;sec=1532945894363&amp;di=9dd508912c10d5b7ea68e2c831ea1847&amp;imgtype=0&amp;src=http%3A%2F%2Fimg52.afzhan.com%2F9%2F20160525%2F635997695731677507526.jpg"/>
            <p:cNvPicPr>
              <a:picLocks noChangeAspect="1" noChangeArrowheads="1"/>
            </p:cNvPicPr>
            <p:nvPr/>
          </p:nvPicPr>
          <p:blipFill rotWithShape="1"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1460" b="99270" l="9906" r="8962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79" r="36736"/>
            <a:stretch>
              <a:fillRect/>
            </a:stretch>
          </p:blipFill>
          <p:spPr bwMode="auto">
            <a:xfrm>
              <a:off x="9404153" y="3321835"/>
              <a:ext cx="404549" cy="9797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30" name="组合 129"/>
            <p:cNvGrpSpPr/>
            <p:nvPr/>
          </p:nvGrpSpPr>
          <p:grpSpPr>
            <a:xfrm>
              <a:off x="7689313" y="3321835"/>
              <a:ext cx="3387963" cy="981806"/>
              <a:chOff x="8378939" y="3614963"/>
              <a:chExt cx="3764403" cy="1090895"/>
            </a:xfrm>
          </p:grpSpPr>
          <p:pic>
            <p:nvPicPr>
              <p:cNvPr id="135" name="图片 134"/>
              <p:cNvPicPr>
                <a:picLocks noChangeAspect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8378939" y="3628104"/>
                <a:ext cx="1486730" cy="1077754"/>
              </a:xfrm>
              <a:prstGeom prst="rect">
                <a:avLst/>
              </a:prstGeom>
            </p:spPr>
          </p:pic>
          <p:pic>
            <p:nvPicPr>
              <p:cNvPr id="136" name="图片 135"/>
              <p:cNvPicPr>
                <a:picLocks noChangeAspect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0875859" y="3614963"/>
                <a:ext cx="1267483" cy="1077635"/>
              </a:xfrm>
              <a:prstGeom prst="rect">
                <a:avLst/>
              </a:prstGeom>
            </p:spPr>
          </p:pic>
          <p:pic>
            <p:nvPicPr>
              <p:cNvPr id="137" name="Picture 2" descr="https://timgsa.baidu.com/timg?image&amp;quality=80&amp;size=b9999_10000&amp;sec=1532944325939&amp;di=56b593251cd70ca53b94eb54d88bbf25&amp;imgtype=0&amp;src=http%3A%2F%2Fi0.sinaimg.cn%2Fcj%2Fsf%2Fnews%2F2016-02-01%2FU12666P1591T2D19305F240DT20160201091717.jpg"/>
              <p:cNvPicPr>
                <a:picLocks noChangeAspect="1" noChangeArrowheads="1"/>
              </p:cNvPicPr>
              <p:nvPr/>
            </p:nvPicPr>
            <p:blipFill>
              <a:blip r:embed="rId22" cstate="print">
                <a:extLst>
                  <a:ext uri="{BEBA8EAE-BF5A-486C-A8C5-ECC9F3942E4B}">
                    <a14:imgProps xmlns:a14="http://schemas.microsoft.com/office/drawing/2010/main">
                      <a14:imgLayer r:embed="rId2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307512" y="4135437"/>
                <a:ext cx="484187" cy="4159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8" name="Picture 2" descr="https://timgsa.baidu.com/timg?image&amp;quality=80&amp;size=b9999_10000&amp;sec=1532944325939&amp;di=56b593251cd70ca53b94eb54d88bbf25&amp;imgtype=0&amp;src=http%3A%2F%2Fi0.sinaimg.cn%2Fcj%2Fsf%2Fnews%2F2016-02-01%2FU12666P1591T2D19305F240DT20160201091717.jpg"/>
              <p:cNvPicPr>
                <a:picLocks noChangeAspect="1" noChangeArrowheads="1"/>
              </p:cNvPicPr>
              <p:nvPr/>
            </p:nvPicPr>
            <p:blipFill>
              <a:blip r:embed="rId24" cstate="print">
                <a:extLst>
                  <a:ext uri="{BEBA8EAE-BF5A-486C-A8C5-ECC9F3942E4B}">
                    <a14:imgProps xmlns:a14="http://schemas.microsoft.com/office/drawing/2010/main">
                      <a14:imgLayer r:embed="rId25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24863" y="3733800"/>
                <a:ext cx="423862" cy="37941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9" name="Picture 2" descr="https://timgsa.baidu.com/timg?image&amp;quality=80&amp;size=b9999_10000&amp;sec=1532944325939&amp;di=56b593251cd70ca53b94eb54d88bbf25&amp;imgtype=0&amp;src=http%3A%2F%2Fi0.sinaimg.cn%2Fcj%2Fsf%2Fnews%2F2016-02-01%2FU12666P1591T2D19305F240DT20160201091717.jpg"/>
              <p:cNvPicPr>
                <a:picLocks noChangeAspect="1" noChangeArrowheads="1"/>
              </p:cNvPicPr>
              <p:nvPr/>
            </p:nvPicPr>
            <p:blipFill rotWithShape="1">
              <a:blip r:embed="rId26" cstate="print">
                <a:extLst>
                  <a:ext uri="{BEBA8EAE-BF5A-486C-A8C5-ECC9F3942E4B}">
                    <a14:imgProps xmlns:a14="http://schemas.microsoft.com/office/drawing/2010/main">
                      <a14:imgLayer r:embed="rId27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22991"/>
              <a:stretch>
                <a:fillRect/>
              </a:stretch>
            </p:blipFill>
            <p:spPr bwMode="auto">
              <a:xfrm>
                <a:off x="10341295" y="4098211"/>
                <a:ext cx="313449" cy="4067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31" name="组合 130"/>
            <p:cNvGrpSpPr/>
            <p:nvPr/>
          </p:nvGrpSpPr>
          <p:grpSpPr>
            <a:xfrm>
              <a:off x="9383295" y="3618738"/>
              <a:ext cx="546098" cy="166199"/>
              <a:chOff x="-569790" y="2086079"/>
              <a:chExt cx="606775" cy="184666"/>
            </a:xfrm>
          </p:grpSpPr>
          <p:sp>
            <p:nvSpPr>
              <p:cNvPr id="133" name="矩形 132"/>
              <p:cNvSpPr/>
              <p:nvPr/>
            </p:nvSpPr>
            <p:spPr>
              <a:xfrm>
                <a:off x="-481693" y="2116832"/>
                <a:ext cx="313449" cy="133011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kern="0" dirty="0">
                  <a:solidFill>
                    <a:prstClr val="white"/>
                  </a:solidFill>
                  <a:latin typeface="Arial" panose="020B060402020202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4" name="文本框 133"/>
              <p:cNvSpPr txBox="1"/>
              <p:nvPr/>
            </p:nvSpPr>
            <p:spPr>
              <a:xfrm>
                <a:off x="-569790" y="2086079"/>
                <a:ext cx="606775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600" kern="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入侵告警</a:t>
                </a:r>
                <a:endParaRPr lang="zh-CN" altLang="en-US" sz="600" kern="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pic>
          <p:nvPicPr>
            <p:cNvPr id="132" name="Picture 2" descr="https://timgsa.baidu.com/timg?image&amp;quality=80&amp;size=b9999_10000&amp;sec=1533778596&amp;di=cd7cba65a1dd50c3f2ec1c5ac489e713&amp;imgtype=jpg&amp;er=1&amp;src=http%3A%2F%2Fimg007.hc360.cn%2Fg3%2FM00%2F45%2F40%2FwKhQvVKoSLuET-GPAAAAAPWHxcc928.jpg"/>
            <p:cNvPicPr>
              <a:picLocks noChangeAspect="1" noChangeArrowheads="1"/>
            </p:cNvPicPr>
            <p:nvPr/>
          </p:nvPicPr>
          <p:blipFill rotWithShape="1">
            <a:blip r:embed="rId28" cstate="print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ackgroundRemoval t="2469" b="89877" l="9935" r="89849">
                          <a14:foregroundMark x1="20518" y1="54074" x2="17495" y2="51605"/>
                          <a14:foregroundMark x1="22678" y1="55802" x2="19654" y2="55802"/>
                          <a14:foregroundMark x1="23110" y1="57778" x2="19654" y2="58025"/>
                          <a14:foregroundMark x1="15983" y1="39012" x2="20086" y2="35802"/>
                          <a14:foregroundMark x1="23542" y1="34074" x2="30670" y2="34074"/>
                          <a14:foregroundMark x1="34773" y1="32346" x2="42549" y2="31852"/>
                          <a14:foregroundMark x1="15767" y1="44691" x2="15983" y2="49383"/>
                          <a14:backgroundMark x1="36501" y1="32346" x2="21598" y2="34815"/>
                          <a14:backgroundMark x1="16847" y1="39012" x2="16199" y2="41728"/>
                          <a14:backgroundMark x1="19006" y1="54321" x2="21598" y2="56543"/>
                          <a14:backgroundMark x1="20950" y1="53333" x2="23542" y2="57037"/>
                          <a14:backgroundMark x1="20302" y1="53333" x2="18575" y2="52840"/>
                          <a14:backgroundMark x1="20518" y1="58272" x2="20518" y2="5827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56" t="4176" r="10909" b="8260"/>
            <a:stretch>
              <a:fillRect/>
            </a:stretch>
          </p:blipFill>
          <p:spPr bwMode="auto">
            <a:xfrm flipH="1">
              <a:off x="6263832" y="3333662"/>
              <a:ext cx="210670" cy="2212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0" name="组合 139"/>
          <p:cNvGrpSpPr/>
          <p:nvPr/>
        </p:nvGrpSpPr>
        <p:grpSpPr>
          <a:xfrm>
            <a:off x="9398889" y="5112698"/>
            <a:ext cx="1745142" cy="1300482"/>
            <a:chOff x="8823779" y="3050945"/>
            <a:chExt cx="2418455" cy="1807414"/>
          </a:xfrm>
        </p:grpSpPr>
        <p:grpSp>
          <p:nvGrpSpPr>
            <p:cNvPr id="141" name="组合 140"/>
            <p:cNvGrpSpPr/>
            <p:nvPr/>
          </p:nvGrpSpPr>
          <p:grpSpPr>
            <a:xfrm>
              <a:off x="8823779" y="3050945"/>
              <a:ext cx="2418455" cy="1799583"/>
              <a:chOff x="8823779" y="3050945"/>
              <a:chExt cx="2418455" cy="1799583"/>
            </a:xfrm>
          </p:grpSpPr>
          <p:grpSp>
            <p:nvGrpSpPr>
              <p:cNvPr id="143" name="组合 142"/>
              <p:cNvGrpSpPr/>
              <p:nvPr/>
            </p:nvGrpSpPr>
            <p:grpSpPr>
              <a:xfrm>
                <a:off x="8823779" y="3050945"/>
                <a:ext cx="2418455" cy="1799583"/>
                <a:chOff x="10017579" y="3050946"/>
                <a:chExt cx="2418455" cy="1799583"/>
              </a:xfrm>
            </p:grpSpPr>
            <p:pic>
              <p:nvPicPr>
                <p:cNvPr id="145" name="Picture 4" descr="https://timgsa.baidu.com/timg?image&amp;quality=80&amp;size=b9999_10000&amp;sec=1533542624&amp;di=73f94db0009bb6404ee336ec399ec0cf&amp;imgtype=jpg&amp;er=1&amp;src=http%3A%2F%2Fa2.att.hudong.com%2F00%2F99%2F300001077759129247996358331.jpg"/>
                <p:cNvPicPr>
                  <a:picLocks noChangeAspect="1" noChangeArrowheads="1"/>
                </p:cNvPicPr>
                <p:nvPr/>
              </p:nvPicPr>
              <p:blipFill>
                <a:blip r:embed="rId3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017579" y="3050946"/>
                  <a:ext cx="2418455" cy="179958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46" name="Picture 6" descr="https://timgsa.baidu.com/timg?image&amp;quality=80&amp;size=b9999_10000&amp;sec=1533542479&amp;di=bf9e482454ec139889aa7432f1c9fc9c&amp;imgtype=jpg&amp;er=1&amp;src=http%3A%2F%2Fwww.hbpygt.com%2Fimages%2FT11hLyXnJaXXcy516X_114801.jpg_400x400.jpg"/>
                <p:cNvPicPr>
                  <a:picLocks noChangeAspect="1" noChangeArrowheads="1"/>
                </p:cNvPicPr>
                <p:nvPr/>
              </p:nvPicPr>
              <p:blipFill rotWithShape="1">
                <a:blip r:embed="rId3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1845" t="14357" r="21583" b="22643"/>
                <a:stretch>
                  <a:fillRect/>
                </a:stretch>
              </p:blipFill>
              <p:spPr bwMode="auto">
                <a:xfrm>
                  <a:off x="11870762" y="3158067"/>
                  <a:ext cx="245038" cy="27288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pic>
            <p:nvPicPr>
              <p:cNvPr id="144" name="图片 143"/>
              <p:cNvPicPr>
                <a:picLocks noChangeAspect="1"/>
              </p:cNvPicPr>
              <p:nvPr/>
            </p:nvPicPr>
            <p:blipFill>
              <a:blip r:embed="rId3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52702" y="3065524"/>
                <a:ext cx="275948" cy="257026"/>
              </a:xfrm>
              <a:prstGeom prst="rect">
                <a:avLst/>
              </a:prstGeom>
            </p:spPr>
          </p:pic>
        </p:grpSp>
        <p:pic>
          <p:nvPicPr>
            <p:cNvPr id="142" name="图片 141"/>
            <p:cNvPicPr>
              <a:picLocks noChangeAspect="1"/>
            </p:cNvPicPr>
            <p:nvPr/>
          </p:nvPicPr>
          <p:blipFill rotWithShape="1">
            <a:blip r:embed="rId33">
              <a:extLst>
                <a:ext uri="{BEBA8EAE-BF5A-486C-A8C5-ECC9F3942E4B}">
                  <a14:imgProps xmlns:a14="http://schemas.microsoft.com/office/drawing/2010/main">
                    <a14:imgLayer r:embed="rId34">
                      <a14:imgEffect>
                        <a14:backgroundRemoval t="9735" b="100000" l="5587" r="59218"/>
                      </a14:imgEffect>
                    </a14:imgLayer>
                  </a14:imgProps>
                </a:ext>
              </a:extLst>
            </a:blip>
            <a:srcRect l="6996" t="11989" r="38609"/>
            <a:stretch>
              <a:fillRect/>
            </a:stretch>
          </p:blipFill>
          <p:spPr>
            <a:xfrm>
              <a:off x="9402322" y="3436337"/>
              <a:ext cx="696098" cy="1422022"/>
            </a:xfrm>
            <a:prstGeom prst="rect">
              <a:avLst/>
            </a:prstGeom>
          </p:spPr>
        </p:pic>
      </p:grpSp>
      <p:grpSp>
        <p:nvGrpSpPr>
          <p:cNvPr id="147" name="组合 146"/>
          <p:cNvGrpSpPr/>
          <p:nvPr/>
        </p:nvGrpSpPr>
        <p:grpSpPr>
          <a:xfrm>
            <a:off x="7329433" y="5121884"/>
            <a:ext cx="1745142" cy="1439278"/>
            <a:chOff x="5037278" y="1849395"/>
            <a:chExt cx="2401506" cy="1984979"/>
          </a:xfrm>
        </p:grpSpPr>
        <p:grpSp>
          <p:nvGrpSpPr>
            <p:cNvPr id="148" name="组合 147"/>
            <p:cNvGrpSpPr/>
            <p:nvPr/>
          </p:nvGrpSpPr>
          <p:grpSpPr>
            <a:xfrm>
              <a:off x="5037278" y="1849395"/>
              <a:ext cx="2401506" cy="1799583"/>
              <a:chOff x="5073961" y="3086303"/>
              <a:chExt cx="2401506" cy="1799583"/>
            </a:xfrm>
          </p:grpSpPr>
          <p:grpSp>
            <p:nvGrpSpPr>
              <p:cNvPr id="150" name="组合 149"/>
              <p:cNvGrpSpPr/>
              <p:nvPr/>
            </p:nvGrpSpPr>
            <p:grpSpPr>
              <a:xfrm>
                <a:off x="5073961" y="3086303"/>
                <a:ext cx="2401506" cy="1799583"/>
                <a:chOff x="5073961" y="3086303"/>
                <a:chExt cx="2401506" cy="1799583"/>
              </a:xfrm>
            </p:grpSpPr>
            <p:pic>
              <p:nvPicPr>
                <p:cNvPr id="152" name="Picture 2" descr="https://timgsa.baidu.com/timg?image&amp;quality=80&amp;size=b9999_10000&amp;sec=1531925133901&amp;di=f11809bcea7c10d06e8bb4375074b651&amp;imgtype=0&amp;src=http%3A%2F%2Fpic26.nipic.com%2F20130106%2F11533909_125939695173_2.jpg"/>
                <p:cNvPicPr>
                  <a:picLocks noChangeAspect="1" noChangeArrowheads="1"/>
                </p:cNvPicPr>
                <p:nvPr/>
              </p:nvPicPr>
              <p:blipFill rotWithShape="1">
                <a:blip r:embed="rId3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2507" r="13264" b="8420"/>
                <a:stretch>
                  <a:fillRect/>
                </a:stretch>
              </p:blipFill>
              <p:spPr bwMode="auto">
                <a:xfrm>
                  <a:off x="5073961" y="3086303"/>
                  <a:ext cx="2401506" cy="179958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53" name="图片 152"/>
                <p:cNvPicPr>
                  <a:picLocks noChangeAspect="1"/>
                </p:cNvPicPr>
                <p:nvPr/>
              </p:nvPicPr>
              <p:blipFill>
                <a:blip r:embed="rId36" cstate="print">
                  <a:extLst>
                    <a:ext uri="{BEBA8EAE-BF5A-486C-A8C5-ECC9F3942E4B}">
                      <a14:imgProps xmlns:a14="http://schemas.microsoft.com/office/drawing/2010/main">
                        <a14:imgLayer r:embed="rId37">
                          <a14:imgEffect>
                            <a14:backgroundRemoval t="1374" b="99725" l="4386" r="9693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073961" y="3086303"/>
                  <a:ext cx="298525" cy="476594"/>
                </a:xfrm>
                <a:prstGeom prst="rect">
                  <a:avLst/>
                </a:prstGeom>
              </p:spPr>
            </p:pic>
          </p:grpSp>
          <p:sp>
            <p:nvSpPr>
              <p:cNvPr id="151" name="等腰三角形 150"/>
              <p:cNvSpPr/>
              <p:nvPr/>
            </p:nvSpPr>
            <p:spPr>
              <a:xfrm rot="19334636">
                <a:off x="5248366" y="3459790"/>
                <a:ext cx="248240" cy="298533"/>
              </a:xfrm>
              <a:prstGeom prst="triangle">
                <a:avLst/>
              </a:prstGeom>
              <a:solidFill>
                <a:srgbClr val="5BA9FB">
                  <a:alpha val="69804"/>
                </a:srgbClr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49" name="平行四边形 148"/>
            <p:cNvSpPr/>
            <p:nvPr/>
          </p:nvSpPr>
          <p:spPr>
            <a:xfrm rot="2517444">
              <a:off x="5506984" y="2471457"/>
              <a:ext cx="1760619" cy="1362917"/>
            </a:xfrm>
            <a:prstGeom prst="parallelogram">
              <a:avLst>
                <a:gd name="adj" fmla="val 61548"/>
              </a:avLst>
            </a:prstGeom>
            <a:noFill/>
            <a:ln w="12700" cap="flat" cmpd="sng" algn="ctr">
              <a:solidFill>
                <a:srgbClr val="C4261D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154" name="组合 153"/>
          <p:cNvGrpSpPr/>
          <p:nvPr/>
        </p:nvGrpSpPr>
        <p:grpSpPr>
          <a:xfrm>
            <a:off x="5254986" y="5128637"/>
            <a:ext cx="1758467" cy="1300481"/>
            <a:chOff x="1318897" y="3086303"/>
            <a:chExt cx="2406752" cy="1799583"/>
          </a:xfrm>
        </p:grpSpPr>
        <p:pic>
          <p:nvPicPr>
            <p:cNvPr id="155" name="图片 154"/>
            <p:cNvPicPr>
              <a:picLocks noChangeAspect="1"/>
            </p:cNvPicPr>
            <p:nvPr/>
          </p:nvPicPr>
          <p:blipFill>
            <a:blip r:embed="rId3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8897" y="3086303"/>
              <a:ext cx="2406752" cy="1799583"/>
            </a:xfrm>
            <a:prstGeom prst="rect">
              <a:avLst/>
            </a:prstGeom>
          </p:spPr>
        </p:pic>
        <p:pic>
          <p:nvPicPr>
            <p:cNvPr id="156" name="图片 155"/>
            <p:cNvPicPr>
              <a:picLocks noChangeAspect="1"/>
            </p:cNvPicPr>
            <p:nvPr/>
          </p:nvPicPr>
          <p:blipFill>
            <a:blip r:embed="rId39" cstate="print">
              <a:extLst>
                <a:ext uri="{BEBA8EAE-BF5A-486C-A8C5-ECC9F3942E4B}">
                  <a14:imgProps xmlns:a14="http://schemas.microsoft.com/office/drawing/2010/main">
                    <a14:imgLayer r:embed="rId40">
                      <a14:imgEffect>
                        <a14:backgroundRemoval t="1374" b="99725" l="4386" r="9693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304046" y="3094291"/>
              <a:ext cx="298525" cy="476594"/>
            </a:xfrm>
            <a:prstGeom prst="rect">
              <a:avLst/>
            </a:prstGeom>
          </p:spPr>
        </p:pic>
      </p:grpSp>
      <p:cxnSp>
        <p:nvCxnSpPr>
          <p:cNvPr id="157" name="肘形连接符 156"/>
          <p:cNvCxnSpPr>
            <a:endCxn id="155" idx="1"/>
          </p:cNvCxnSpPr>
          <p:nvPr/>
        </p:nvCxnSpPr>
        <p:spPr>
          <a:xfrm>
            <a:off x="2720612" y="4841507"/>
            <a:ext cx="2534374" cy="937371"/>
          </a:xfrm>
          <a:prstGeom prst="bentConnector3">
            <a:avLst>
              <a:gd name="adj1" fmla="val -132"/>
            </a:avLst>
          </a:prstGeom>
          <a:noFill/>
          <a:ln w="9525" cap="flat">
            <a:solidFill>
              <a:srgbClr val="FFC000"/>
            </a:solidFill>
            <a:prstDash val="solid"/>
            <a:miter lim="800000"/>
            <a:headEnd type="diamond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cxnSp>
      <p:sp>
        <p:nvSpPr>
          <p:cNvPr id="158" name="文本框 157"/>
          <p:cNvSpPr txBox="1"/>
          <p:nvPr/>
        </p:nvSpPr>
        <p:spPr>
          <a:xfrm>
            <a:off x="5188560" y="6125917"/>
            <a:ext cx="1214612" cy="33669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 defTabSz="9144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2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消防通道占用</a:t>
            </a:r>
            <a:endParaRPr lang="zh-CN" altLang="en-US" sz="12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9" name="文本框 158"/>
          <p:cNvSpPr txBox="1"/>
          <p:nvPr/>
        </p:nvSpPr>
        <p:spPr>
          <a:xfrm>
            <a:off x="7241068" y="6115714"/>
            <a:ext cx="1214612" cy="33669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 defTabSz="9144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2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危险区域提醒</a:t>
            </a:r>
            <a:endParaRPr lang="zh-CN" altLang="en-US" sz="12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0" name="文本框 159"/>
          <p:cNvSpPr txBox="1"/>
          <p:nvPr/>
        </p:nvSpPr>
        <p:spPr>
          <a:xfrm>
            <a:off x="9315515" y="6093668"/>
            <a:ext cx="1214612" cy="33669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 defTabSz="9144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2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重点区域管控</a:t>
            </a:r>
            <a:endParaRPr lang="zh-CN" altLang="en-US" sz="12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1" name="虚尾箭头 160"/>
          <p:cNvSpPr/>
          <p:nvPr/>
        </p:nvSpPr>
        <p:spPr>
          <a:xfrm>
            <a:off x="4851263" y="1361739"/>
            <a:ext cx="247290" cy="515258"/>
          </a:xfrm>
          <a:prstGeom prst="stripedRightArrow">
            <a:avLst>
              <a:gd name="adj1" fmla="val 54929"/>
              <a:gd name="adj2" fmla="val 50000"/>
            </a:avLst>
          </a:prstGeom>
          <a:solidFill>
            <a:srgbClr val="FFC000"/>
          </a:solidFill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62" name="虚尾箭头 161"/>
          <p:cNvSpPr/>
          <p:nvPr/>
        </p:nvSpPr>
        <p:spPr>
          <a:xfrm>
            <a:off x="7281577" y="1361739"/>
            <a:ext cx="247290" cy="515258"/>
          </a:xfrm>
          <a:prstGeom prst="stripedRightArrow">
            <a:avLst>
              <a:gd name="adj1" fmla="val 54929"/>
              <a:gd name="adj2" fmla="val 50000"/>
            </a:avLst>
          </a:prstGeom>
          <a:solidFill>
            <a:srgbClr val="FFC000"/>
          </a:solidFill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2"/>
          <p:cNvSpPr txBox="1"/>
          <p:nvPr/>
        </p:nvSpPr>
        <p:spPr>
          <a:xfrm>
            <a:off x="1786833" y="2768709"/>
            <a:ext cx="1497257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defTabSz="914400">
              <a:defRPr b="1" spc="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经典综艺体简" panose="02010609000101010101" pitchFamily="49" charset="-122"/>
              </a:defRPr>
            </a:lvl1pPr>
          </a:lstStyle>
          <a:p>
            <a:pPr algn="ctr"/>
            <a:r>
              <a:rPr lang="en-US" altLang="zh-CN" sz="6600" dirty="0" smtClean="0">
                <a:latin typeface="Agency FB" panose="020B0503020202020204" pitchFamily="34" charset="0"/>
              </a:rPr>
              <a:t>01</a:t>
            </a:r>
            <a:endParaRPr lang="en-US" altLang="zh-CN" sz="6600" dirty="0">
              <a:latin typeface="Agency FB" panose="020B0503020202020204" pitchFamily="34" charset="0"/>
            </a:endParaRPr>
          </a:p>
        </p:txBody>
      </p:sp>
      <p:sp>
        <p:nvSpPr>
          <p:cNvPr id="13" name="Text Placeholder 12"/>
          <p:cNvSpPr txBox="1"/>
          <p:nvPr/>
        </p:nvSpPr>
        <p:spPr>
          <a:xfrm>
            <a:off x="4145720" y="2768709"/>
            <a:ext cx="1497257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defTabSz="914400">
              <a:defRPr b="1" spc="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经典综艺体简" panose="02010609000101010101" pitchFamily="49" charset="-122"/>
              </a:defRPr>
            </a:lvl1pPr>
          </a:lstStyle>
          <a:p>
            <a:pPr algn="ctr"/>
            <a:r>
              <a:rPr lang="en-US" altLang="zh-CN" sz="6600" dirty="0" smtClean="0">
                <a:latin typeface="Agency FB" panose="020B0503020202020204" pitchFamily="34" charset="0"/>
              </a:rPr>
              <a:t>02</a:t>
            </a:r>
            <a:endParaRPr lang="en-US" altLang="zh-CN" sz="6600" dirty="0">
              <a:latin typeface="Agency FB" panose="020B0503020202020204" pitchFamily="34" charset="0"/>
            </a:endParaRPr>
          </a:p>
        </p:txBody>
      </p:sp>
      <p:sp>
        <p:nvSpPr>
          <p:cNvPr id="14" name="Text Placeholder 12"/>
          <p:cNvSpPr txBox="1"/>
          <p:nvPr/>
        </p:nvSpPr>
        <p:spPr>
          <a:xfrm>
            <a:off x="6504607" y="2768709"/>
            <a:ext cx="1497257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defTabSz="914400">
              <a:defRPr b="1" spc="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经典综艺体简" panose="02010609000101010101" pitchFamily="49" charset="-122"/>
              </a:defRPr>
            </a:lvl1pPr>
          </a:lstStyle>
          <a:p>
            <a:pPr algn="ctr"/>
            <a:r>
              <a:rPr lang="en-US" altLang="zh-CN" sz="6600" dirty="0" smtClean="0">
                <a:latin typeface="Agency FB" panose="020B0503020202020204" pitchFamily="34" charset="0"/>
              </a:rPr>
              <a:t>03</a:t>
            </a:r>
            <a:endParaRPr lang="en-US" altLang="zh-CN" sz="6600" dirty="0">
              <a:latin typeface="Agency FB" panose="020B0503020202020204" pitchFamily="34" charset="0"/>
            </a:endParaRPr>
          </a:p>
        </p:txBody>
      </p:sp>
      <p:sp>
        <p:nvSpPr>
          <p:cNvPr id="15" name="Text Placeholder 12"/>
          <p:cNvSpPr txBox="1"/>
          <p:nvPr/>
        </p:nvSpPr>
        <p:spPr>
          <a:xfrm>
            <a:off x="8863494" y="2768709"/>
            <a:ext cx="1497257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defTabSz="914400">
              <a:defRPr b="1" spc="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经典综艺体简" panose="02010609000101010101" pitchFamily="49" charset="-122"/>
              </a:defRPr>
            </a:lvl1pPr>
          </a:lstStyle>
          <a:p>
            <a:pPr algn="ctr"/>
            <a:r>
              <a:rPr lang="en-US" altLang="zh-CN" sz="6600" dirty="0" smtClean="0">
                <a:latin typeface="Agency FB" panose="020B0503020202020204" pitchFamily="34" charset="0"/>
              </a:rPr>
              <a:t>04</a:t>
            </a:r>
            <a:endParaRPr lang="en-US" altLang="zh-CN" sz="6600" dirty="0">
              <a:latin typeface="Agency FB" panose="020B0503020202020204" pitchFamily="34" charset="0"/>
            </a:endParaRPr>
          </a:p>
        </p:txBody>
      </p:sp>
      <p:sp>
        <p:nvSpPr>
          <p:cNvPr id="16" name="Text Placeholder 12"/>
          <p:cNvSpPr txBox="1"/>
          <p:nvPr/>
        </p:nvSpPr>
        <p:spPr>
          <a:xfrm>
            <a:off x="1532159" y="4332463"/>
            <a:ext cx="2006603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defTabSz="914400">
              <a:defRPr b="1" spc="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经典综艺体简" panose="02010609000101010101" pitchFamily="49" charset="-122"/>
              </a:defRPr>
            </a:lvl1pPr>
          </a:lstStyle>
          <a:p>
            <a:pPr algn="ctr"/>
            <a:r>
              <a:rPr lang="zh-CN" altLang="en-US" sz="2800" dirty="0" smtClean="0">
                <a:solidFill>
                  <a:srgbClr val="FFC000"/>
                </a:solidFill>
              </a:rPr>
              <a:t>背景趋势</a:t>
            </a:r>
            <a:endParaRPr lang="en-US" altLang="zh-CN" sz="2800" dirty="0">
              <a:solidFill>
                <a:srgbClr val="FFC000"/>
              </a:solidFill>
            </a:endParaRPr>
          </a:p>
        </p:txBody>
      </p:sp>
      <p:sp>
        <p:nvSpPr>
          <p:cNvPr id="17" name="Text Placeholder 12"/>
          <p:cNvSpPr txBox="1"/>
          <p:nvPr/>
        </p:nvSpPr>
        <p:spPr>
          <a:xfrm>
            <a:off x="3783588" y="4392097"/>
            <a:ext cx="2221520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defTabSz="914400">
              <a:defRPr b="1" spc="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经典综艺体简" panose="02010609000101010101" pitchFamily="49" charset="-122"/>
              </a:defRPr>
            </a:lvl1pPr>
          </a:lstStyle>
          <a:p>
            <a:pPr algn="ctr"/>
            <a:r>
              <a:rPr lang="zh-CN" altLang="en-US" dirty="0" smtClean="0"/>
              <a:t>方案设计</a:t>
            </a:r>
            <a:endParaRPr lang="en-US" altLang="zh-CN" dirty="0"/>
          </a:p>
        </p:txBody>
      </p:sp>
      <p:sp>
        <p:nvSpPr>
          <p:cNvPr id="18" name="Text Placeholder 12"/>
          <p:cNvSpPr txBox="1"/>
          <p:nvPr/>
        </p:nvSpPr>
        <p:spPr>
          <a:xfrm>
            <a:off x="6142475" y="4392097"/>
            <a:ext cx="2221520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defTabSz="914400">
              <a:defRPr b="1" spc="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经典综艺体简" panose="02010609000101010101" pitchFamily="49" charset="-122"/>
              </a:defRPr>
            </a:lvl1pPr>
          </a:lstStyle>
          <a:p>
            <a:pPr algn="ctr"/>
            <a:r>
              <a:rPr lang="zh-CN" altLang="en-US" dirty="0" smtClean="0"/>
              <a:t>智慧应用</a:t>
            </a:r>
            <a:endParaRPr lang="en-US" altLang="zh-CN" dirty="0"/>
          </a:p>
        </p:txBody>
      </p:sp>
      <p:sp>
        <p:nvSpPr>
          <p:cNvPr id="19" name="Text Placeholder 12"/>
          <p:cNvSpPr txBox="1"/>
          <p:nvPr/>
        </p:nvSpPr>
        <p:spPr>
          <a:xfrm>
            <a:off x="8501362" y="4392097"/>
            <a:ext cx="2221520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defTabSz="914400">
              <a:defRPr b="1" spc="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经典综艺体简" panose="02010609000101010101" pitchFamily="49" charset="-122"/>
              </a:defRPr>
            </a:lvl1pPr>
          </a:lstStyle>
          <a:p>
            <a:pPr algn="ctr"/>
            <a:r>
              <a:rPr lang="zh-CN" altLang="en-US" dirty="0" smtClean="0"/>
              <a:t>典型案例</a:t>
            </a:r>
            <a:endParaRPr lang="en-US" altLang="zh-CN" dirty="0"/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095" y="2246930"/>
            <a:ext cx="2151553" cy="2151553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/>
          <p:nvPr/>
        </p:nvSpPr>
        <p:spPr>
          <a:xfrm>
            <a:off x="395971" y="447405"/>
            <a:ext cx="9787220" cy="43088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  <a:defRPr lang="zh-CN" altLang="en-US" sz="3200" b="1" kern="1200" dirty="0">
                <a:gradFill flip="none" rotWithShape="1">
                  <a:gsLst>
                    <a:gs pos="0">
                      <a:srgbClr val="00B0F0">
                        <a:tint val="66000"/>
                        <a:satMod val="160000"/>
                      </a:srgbClr>
                    </a:gs>
                    <a:gs pos="50000">
                      <a:srgbClr val="00B0F0">
                        <a:tint val="44500"/>
                        <a:satMod val="160000"/>
                      </a:srgbClr>
                    </a:gs>
                    <a:gs pos="100000">
                      <a:srgbClr val="00B0F0">
                        <a:tint val="23500"/>
                        <a:satMod val="16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defTabSz="913765" fontAlgn="auto">
              <a:spcBef>
                <a:spcPts val="0"/>
              </a:spcBef>
              <a:spcAft>
                <a:spcPts val="1200"/>
              </a:spcAft>
            </a:pPr>
            <a:r>
              <a:rPr lang="zh-CN" altLang="en-US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访客</a:t>
            </a:r>
            <a:r>
              <a:rPr lang="zh-CN" altLang="en-US" sz="28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管理</a:t>
            </a:r>
            <a:endParaRPr lang="zh-CN" altLang="en-US" sz="2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1" name="燕尾形 40"/>
          <p:cNvSpPr/>
          <p:nvPr/>
        </p:nvSpPr>
        <p:spPr>
          <a:xfrm>
            <a:off x="1071946" y="2305858"/>
            <a:ext cx="1874328" cy="552646"/>
          </a:xfrm>
          <a:prstGeom prst="chevron">
            <a:avLst/>
          </a:prstGeom>
          <a:solidFill>
            <a:srgbClr val="000000">
              <a:lumMod val="50000"/>
              <a:lumOff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等线" panose="02010600030101010101" charset="-122"/>
            </a:endParaRPr>
          </a:p>
        </p:txBody>
      </p:sp>
      <p:sp>
        <p:nvSpPr>
          <p:cNvPr id="42" name="燕尾形 41"/>
          <p:cNvSpPr/>
          <p:nvPr/>
        </p:nvSpPr>
        <p:spPr>
          <a:xfrm>
            <a:off x="3085144" y="2321878"/>
            <a:ext cx="1875834" cy="552646"/>
          </a:xfrm>
          <a:prstGeom prst="chevron">
            <a:avLst/>
          </a:prstGeom>
          <a:solidFill>
            <a:schemeClr val="accent1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600" kern="0" smtClean="0">
              <a:solidFill>
                <a:schemeClr val="bg1"/>
              </a:solidFill>
              <a:latin typeface="Calibri" panose="020F0502020204030204"/>
              <a:ea typeface="等线" panose="02010600030101010101" charset="-122"/>
            </a:endParaRPr>
          </a:p>
        </p:txBody>
      </p:sp>
      <p:sp>
        <p:nvSpPr>
          <p:cNvPr id="43" name="燕尾形 42"/>
          <p:cNvSpPr/>
          <p:nvPr/>
        </p:nvSpPr>
        <p:spPr>
          <a:xfrm>
            <a:off x="5099848" y="2321604"/>
            <a:ext cx="1875834" cy="552646"/>
          </a:xfrm>
          <a:prstGeom prst="chevron">
            <a:avLst/>
          </a:prstGeom>
          <a:solidFill>
            <a:srgbClr val="000000">
              <a:lumMod val="50000"/>
              <a:lumOff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等线" panose="02010600030101010101" charset="-122"/>
            </a:endParaRPr>
          </a:p>
        </p:txBody>
      </p:sp>
      <p:sp>
        <p:nvSpPr>
          <p:cNvPr id="44" name="燕尾形 43"/>
          <p:cNvSpPr/>
          <p:nvPr/>
        </p:nvSpPr>
        <p:spPr>
          <a:xfrm>
            <a:off x="7114552" y="2321330"/>
            <a:ext cx="1875834" cy="552646"/>
          </a:xfrm>
          <a:prstGeom prst="chevron">
            <a:avLst/>
          </a:prstGeom>
          <a:solidFill>
            <a:schemeClr val="accent1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600" kern="0">
              <a:solidFill>
                <a:schemeClr val="bg1"/>
              </a:solidFill>
              <a:latin typeface="Calibri" panose="020F0502020204030204"/>
              <a:ea typeface="等线" panose="02010600030101010101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1461037" y="2405987"/>
            <a:ext cx="1005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b="1" dirty="0" smtClean="0">
                <a:solidFill>
                  <a:schemeClr val="bg1"/>
                </a:solidFill>
                <a:latin typeface="思源黑体 CN Light" panose="020B0300000000000000" charset="-122"/>
                <a:ea typeface="思源黑体 CN Light" panose="020B0300000000000000" charset="-122"/>
              </a:rPr>
              <a:t>预约</a:t>
            </a:r>
            <a:endParaRPr lang="zh-CN" altLang="en-US" b="1" dirty="0">
              <a:solidFill>
                <a:schemeClr val="bg1"/>
              </a:solidFill>
              <a:latin typeface="思源黑体 CN Light" panose="020B0300000000000000" charset="-122"/>
              <a:ea typeface="思源黑体 CN Light" panose="020B0300000000000000" charset="-122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3445218" y="2422400"/>
            <a:ext cx="1178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b="1" dirty="0">
                <a:solidFill>
                  <a:schemeClr val="bg1"/>
                </a:solidFill>
                <a:latin typeface="思源黑体 CN Light" panose="020B0300000000000000" charset="-122"/>
                <a:ea typeface="思源黑体 CN Light" panose="020B0300000000000000" charset="-122"/>
              </a:rPr>
              <a:t>登记</a:t>
            </a:r>
            <a:endParaRPr lang="zh-CN" altLang="en-US" b="1" dirty="0">
              <a:solidFill>
                <a:schemeClr val="bg1"/>
              </a:solidFill>
              <a:latin typeface="思源黑体 CN Light" panose="020B0300000000000000" charset="-122"/>
              <a:ea typeface="思源黑体 CN Light" panose="020B0300000000000000" charset="-122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5598792" y="2412987"/>
            <a:ext cx="978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b="1" dirty="0" smtClean="0">
                <a:solidFill>
                  <a:schemeClr val="bg1"/>
                </a:solidFill>
                <a:latin typeface="思源黑体 CN Light" panose="020B0300000000000000" charset="-122"/>
                <a:ea typeface="思源黑体 CN Light" panose="020B0300000000000000" charset="-122"/>
              </a:rPr>
              <a:t>授权</a:t>
            </a:r>
            <a:endParaRPr lang="zh-CN" altLang="en-US" b="1" dirty="0">
              <a:solidFill>
                <a:schemeClr val="bg1"/>
              </a:solidFill>
              <a:latin typeface="思源黑体 CN Light" panose="020B0300000000000000" charset="-122"/>
              <a:ea typeface="思源黑体 CN Light" panose="020B0300000000000000" charset="-122"/>
            </a:endParaRPr>
          </a:p>
        </p:txBody>
      </p:sp>
      <p:sp>
        <p:nvSpPr>
          <p:cNvPr id="48" name="Freeform: Shape 6"/>
          <p:cNvSpPr/>
          <p:nvPr/>
        </p:nvSpPr>
        <p:spPr bwMode="auto">
          <a:xfrm>
            <a:off x="1878858" y="2031395"/>
            <a:ext cx="130252" cy="168732"/>
          </a:xfrm>
          <a:custGeom>
            <a:avLst/>
            <a:gdLst>
              <a:gd name="T0" fmla="*/ 150813 w 21600"/>
              <a:gd name="T1" fmla="*/ 150813 h 21600"/>
              <a:gd name="T2" fmla="*/ 150813 w 21600"/>
              <a:gd name="T3" fmla="*/ 150813 h 21600"/>
              <a:gd name="T4" fmla="*/ 150813 w 21600"/>
              <a:gd name="T5" fmla="*/ 150813 h 21600"/>
              <a:gd name="T6" fmla="*/ 150813 w 21600"/>
              <a:gd name="T7" fmla="*/ 150813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lnTo>
                  <a:pt x="21599" y="21599"/>
                </a:lnTo>
                <a:lnTo>
                  <a:pt x="0" y="21599"/>
                </a:lnTo>
                <a:lnTo>
                  <a:pt x="10800" y="0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</a:endParaRPr>
          </a:p>
        </p:txBody>
      </p:sp>
      <p:sp>
        <p:nvSpPr>
          <p:cNvPr id="49" name="Freeform: Shape 8"/>
          <p:cNvSpPr/>
          <p:nvPr/>
        </p:nvSpPr>
        <p:spPr bwMode="auto">
          <a:xfrm rot="10800000" flipH="1">
            <a:off x="3957935" y="2976615"/>
            <a:ext cx="130252" cy="168732"/>
          </a:xfrm>
          <a:custGeom>
            <a:avLst/>
            <a:gdLst>
              <a:gd name="T0" fmla="*/ 150813 w 21600"/>
              <a:gd name="T1" fmla="*/ 150813 h 21600"/>
              <a:gd name="T2" fmla="*/ 150813 w 21600"/>
              <a:gd name="T3" fmla="*/ 150813 h 21600"/>
              <a:gd name="T4" fmla="*/ 150813 w 21600"/>
              <a:gd name="T5" fmla="*/ 150813 h 21600"/>
              <a:gd name="T6" fmla="*/ 150813 w 21600"/>
              <a:gd name="T7" fmla="*/ 150813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lnTo>
                  <a:pt x="21599" y="21599"/>
                </a:lnTo>
                <a:lnTo>
                  <a:pt x="0" y="21599"/>
                </a:lnTo>
                <a:lnTo>
                  <a:pt x="1080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sz="1600" kern="0">
              <a:solidFill>
                <a:schemeClr val="bg1"/>
              </a:solidFill>
              <a:latin typeface="Calibri" panose="020F0502020204030204"/>
              <a:ea typeface="等线" panose="02010600030101010101" charset="-122"/>
            </a:endParaRPr>
          </a:p>
        </p:txBody>
      </p:sp>
      <p:sp>
        <p:nvSpPr>
          <p:cNvPr id="50" name="Freeform: Shape 6"/>
          <p:cNvSpPr/>
          <p:nvPr/>
        </p:nvSpPr>
        <p:spPr bwMode="auto">
          <a:xfrm>
            <a:off x="5975957" y="2031395"/>
            <a:ext cx="130252" cy="168732"/>
          </a:xfrm>
          <a:custGeom>
            <a:avLst/>
            <a:gdLst>
              <a:gd name="T0" fmla="*/ 150813 w 21600"/>
              <a:gd name="T1" fmla="*/ 150813 h 21600"/>
              <a:gd name="T2" fmla="*/ 150813 w 21600"/>
              <a:gd name="T3" fmla="*/ 150813 h 21600"/>
              <a:gd name="T4" fmla="*/ 150813 w 21600"/>
              <a:gd name="T5" fmla="*/ 150813 h 21600"/>
              <a:gd name="T6" fmla="*/ 150813 w 21600"/>
              <a:gd name="T7" fmla="*/ 150813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lnTo>
                  <a:pt x="21599" y="21599"/>
                </a:lnTo>
                <a:lnTo>
                  <a:pt x="0" y="21599"/>
                </a:lnTo>
                <a:lnTo>
                  <a:pt x="10800" y="0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</a:endParaRPr>
          </a:p>
        </p:txBody>
      </p:sp>
      <p:sp>
        <p:nvSpPr>
          <p:cNvPr id="51" name="Freeform: Shape 8"/>
          <p:cNvSpPr/>
          <p:nvPr/>
        </p:nvSpPr>
        <p:spPr bwMode="auto">
          <a:xfrm rot="10800000" flipH="1">
            <a:off x="7987343" y="2976615"/>
            <a:ext cx="130252" cy="168732"/>
          </a:xfrm>
          <a:custGeom>
            <a:avLst/>
            <a:gdLst>
              <a:gd name="T0" fmla="*/ 150813 w 21600"/>
              <a:gd name="T1" fmla="*/ 150813 h 21600"/>
              <a:gd name="T2" fmla="*/ 150813 w 21600"/>
              <a:gd name="T3" fmla="*/ 150813 h 21600"/>
              <a:gd name="T4" fmla="*/ 150813 w 21600"/>
              <a:gd name="T5" fmla="*/ 150813 h 21600"/>
              <a:gd name="T6" fmla="*/ 150813 w 21600"/>
              <a:gd name="T7" fmla="*/ 150813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lnTo>
                  <a:pt x="21599" y="21599"/>
                </a:lnTo>
                <a:lnTo>
                  <a:pt x="0" y="21599"/>
                </a:lnTo>
                <a:lnTo>
                  <a:pt x="1080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sz="1600" kern="0">
              <a:solidFill>
                <a:schemeClr val="bg1"/>
              </a:solidFill>
              <a:latin typeface="Calibri" panose="020F0502020204030204"/>
              <a:ea typeface="等线" panose="02010600030101010101" charset="-122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7426008" y="2417759"/>
            <a:ext cx="1005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b="1" dirty="0" smtClean="0">
                <a:solidFill>
                  <a:schemeClr val="bg1"/>
                </a:solidFill>
                <a:latin typeface="思源黑体 CN Light" panose="020B0300000000000000" charset="-122"/>
                <a:ea typeface="思源黑体 CN Light" panose="020B0300000000000000" charset="-122"/>
              </a:rPr>
              <a:t>通行</a:t>
            </a:r>
            <a:endParaRPr lang="zh-CN" altLang="en-US" b="1" dirty="0">
              <a:solidFill>
                <a:schemeClr val="bg1"/>
              </a:solidFill>
              <a:latin typeface="思源黑体 CN Light" panose="020B0300000000000000" charset="-122"/>
              <a:ea typeface="思源黑体 CN Light" panose="020B0300000000000000" charset="-122"/>
            </a:endParaRPr>
          </a:p>
        </p:txBody>
      </p:sp>
      <p:grpSp>
        <p:nvGrpSpPr>
          <p:cNvPr id="53" name="组合 52"/>
          <p:cNvGrpSpPr/>
          <p:nvPr/>
        </p:nvGrpSpPr>
        <p:grpSpPr>
          <a:xfrm>
            <a:off x="1120627" y="5127309"/>
            <a:ext cx="1155500" cy="873646"/>
            <a:chOff x="1059975" y="2316268"/>
            <a:chExt cx="1588080" cy="1362180"/>
          </a:xfrm>
        </p:grpSpPr>
        <p:sp>
          <p:nvSpPr>
            <p:cNvPr id="54" name="MH_Other_1"/>
            <p:cNvSpPr/>
            <p:nvPr>
              <p:custDataLst>
                <p:tags r:id="rId1"/>
              </p:custDataLst>
            </p:nvPr>
          </p:nvSpPr>
          <p:spPr>
            <a:xfrm>
              <a:off x="1489037" y="2316268"/>
              <a:ext cx="1159018" cy="1362179"/>
            </a:xfrm>
            <a:prstGeom prst="rect">
              <a:avLst/>
            </a:prstGeom>
            <a:solidFill>
              <a:srgbClr val="F0F0F0">
                <a:lumMod val="9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015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55" name="MH_Other_1"/>
            <p:cNvSpPr/>
            <p:nvPr>
              <p:custDataLst>
                <p:tags r:id="rId2"/>
              </p:custDataLst>
            </p:nvPr>
          </p:nvSpPr>
          <p:spPr>
            <a:xfrm>
              <a:off x="1059975" y="2316269"/>
              <a:ext cx="1159018" cy="1362179"/>
            </a:xfrm>
            <a:prstGeom prst="rect">
              <a:avLst/>
            </a:prstGeom>
            <a:solidFill>
              <a:srgbClr val="7F7F7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015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56" name="MH_Other_3"/>
          <p:cNvSpPr/>
          <p:nvPr>
            <p:custDataLst>
              <p:tags r:id="rId3"/>
            </p:custDataLst>
          </p:nvPr>
        </p:nvSpPr>
        <p:spPr>
          <a:xfrm>
            <a:off x="1120627" y="4245795"/>
            <a:ext cx="8129521" cy="2161560"/>
          </a:xfrm>
          <a:prstGeom prst="rect">
            <a:avLst/>
          </a:prstGeom>
          <a:noFill/>
          <a:ln w="12700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/>
        </p:spPr>
        <p:txBody>
          <a:bodyPr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15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8" name="五边形 57"/>
          <p:cNvSpPr/>
          <p:nvPr/>
        </p:nvSpPr>
        <p:spPr>
          <a:xfrm flipH="1">
            <a:off x="868309" y="4362183"/>
            <a:ext cx="1369718" cy="396617"/>
          </a:xfrm>
          <a:prstGeom prst="homePlate">
            <a:avLst>
              <a:gd name="adj" fmla="val 35992"/>
            </a:avLst>
          </a:prstGeom>
          <a:solidFill>
            <a:srgbClr val="2E75B6"/>
          </a:solidFill>
          <a:ln w="28575" cap="flat" cmpd="sng" algn="ctr">
            <a:solidFill>
              <a:srgbClr val="2E75B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9" name="椭圆 58"/>
          <p:cNvSpPr/>
          <p:nvPr/>
        </p:nvSpPr>
        <p:spPr>
          <a:xfrm>
            <a:off x="1027249" y="4454930"/>
            <a:ext cx="211122" cy="211122"/>
          </a:xfrm>
          <a:prstGeom prst="ellipse">
            <a:avLst/>
          </a:prstGeom>
          <a:solidFill>
            <a:srgbClr val="F2F2F2"/>
          </a:solidFill>
          <a:ln w="28575" cap="flat" cmpd="sng" algn="ctr">
            <a:solidFill>
              <a:srgbClr val="2E75B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1193232" y="4375538"/>
            <a:ext cx="9430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b="1" dirty="0" smtClean="0">
                <a:solidFill>
                  <a:schemeClr val="bg1"/>
                </a:solidFill>
                <a:latin typeface="思源黑体 CN Light" panose="020B0300000000000000" charset="-122"/>
                <a:ea typeface="思源黑体 CN Light" panose="020B0300000000000000" charset="-122"/>
              </a:rPr>
              <a:t>流程</a:t>
            </a:r>
            <a:endParaRPr lang="zh-CN" altLang="en-US" b="1" dirty="0">
              <a:solidFill>
                <a:schemeClr val="bg1"/>
              </a:solidFill>
              <a:latin typeface="思源黑体 CN Light" panose="020B0300000000000000" charset="-122"/>
              <a:ea typeface="思源黑体 CN Light" panose="020B0300000000000000" charset="-122"/>
            </a:endParaRPr>
          </a:p>
        </p:txBody>
      </p:sp>
      <p:sp>
        <p:nvSpPr>
          <p:cNvPr id="61" name="矩形 60"/>
          <p:cNvSpPr/>
          <p:nvPr/>
        </p:nvSpPr>
        <p:spPr>
          <a:xfrm>
            <a:off x="2490345" y="4296541"/>
            <a:ext cx="658869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200" eaLnBrk="1" fontAlgn="ctr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预约：</a:t>
            </a:r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访客线上预约、临时访客均可现场信息自动登记</a:t>
            </a:r>
            <a:endParaRPr lang="en-US" altLang="zh-CN" sz="14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1219200" eaLnBrk="1" fontAlgn="ctr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身份核验：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现场人证核</a:t>
            </a:r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验，黑名单比对，多重身份确认后才能入场，抓拍留档，便于事后追溯</a:t>
            </a:r>
            <a:endParaRPr lang="en-US" altLang="zh-CN" sz="14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1219200" eaLnBrk="1" fontAlgn="ctr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刷脸通行</a:t>
            </a:r>
            <a:r>
              <a:rPr lang="zh-CN" altLang="en-US" sz="1400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权限下发，自助刷脸通行，降低管理成本</a:t>
            </a:r>
            <a:endParaRPr lang="en-US" altLang="zh-CN" sz="14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1219200" eaLnBrk="1" fontAlgn="ctr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刷</a:t>
            </a:r>
            <a:r>
              <a:rPr lang="zh-CN" altLang="en-US" sz="14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脸签离</a:t>
            </a:r>
            <a:r>
              <a:rPr lang="zh-CN" altLang="en-US" sz="14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</a:t>
            </a:r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过程电子留档，智能化管理模式，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提升管理</a:t>
            </a:r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形象。</a:t>
            </a:r>
            <a:endParaRPr lang="en-US" altLang="zh-CN" sz="14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1219200" eaLnBrk="1" fontAlgn="ctr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异常记录：</a:t>
            </a:r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预约访客违约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超时</a:t>
            </a:r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，告警提醒，及时发现遗留隐患</a:t>
            </a:r>
            <a:endParaRPr lang="en-US" altLang="zh-CN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2" name="MH_Other_3"/>
          <p:cNvSpPr/>
          <p:nvPr>
            <p:custDataLst>
              <p:tags r:id="rId4"/>
            </p:custDataLst>
          </p:nvPr>
        </p:nvSpPr>
        <p:spPr>
          <a:xfrm>
            <a:off x="9362761" y="4244747"/>
            <a:ext cx="1689503" cy="2161560"/>
          </a:xfrm>
          <a:prstGeom prst="rect">
            <a:avLst/>
          </a:prstGeom>
          <a:noFill/>
          <a:ln w="12700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/>
        </p:spPr>
        <p:txBody>
          <a:bodyPr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15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3" name="矩形 62"/>
          <p:cNvSpPr/>
          <p:nvPr/>
        </p:nvSpPr>
        <p:spPr>
          <a:xfrm>
            <a:off x="9538949" y="5026754"/>
            <a:ext cx="15377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200" eaLnBrk="1" fontAlgn="ctr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电子化流程</a:t>
            </a:r>
            <a:endParaRPr lang="en-US" altLang="zh-CN" sz="1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1219200" eaLnBrk="1" fontAlgn="ctr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降低人力成本</a:t>
            </a:r>
            <a:endParaRPr lang="en-US" altLang="zh-CN" sz="1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1219200" eaLnBrk="1" fontAlgn="ctr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提升管理形象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4" name="五边形 63"/>
          <p:cNvSpPr/>
          <p:nvPr/>
        </p:nvSpPr>
        <p:spPr>
          <a:xfrm rot="10800000" flipH="1">
            <a:off x="9945150" y="4375538"/>
            <a:ext cx="1369718" cy="396617"/>
          </a:xfrm>
          <a:prstGeom prst="homePlate">
            <a:avLst>
              <a:gd name="adj" fmla="val 35992"/>
            </a:avLst>
          </a:prstGeom>
          <a:solidFill>
            <a:srgbClr val="7F7F7F"/>
          </a:solidFill>
          <a:ln w="28575" cap="flat" cmpd="sng" algn="ctr">
            <a:solidFill>
              <a:srgbClr val="7F7F7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5" name="椭圆 64"/>
          <p:cNvSpPr/>
          <p:nvPr/>
        </p:nvSpPr>
        <p:spPr>
          <a:xfrm rot="10800000">
            <a:off x="10944806" y="4468286"/>
            <a:ext cx="211122" cy="211122"/>
          </a:xfrm>
          <a:prstGeom prst="ellipse">
            <a:avLst/>
          </a:prstGeom>
          <a:solidFill>
            <a:srgbClr val="F2F2F2"/>
          </a:solidFill>
          <a:ln w="28575" cap="flat" cmpd="sng" algn="ctr">
            <a:solidFill>
              <a:srgbClr val="7F7F7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9852324" y="4391940"/>
            <a:ext cx="1302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b="1" dirty="0" smtClean="0">
                <a:solidFill>
                  <a:schemeClr val="bg1"/>
                </a:solidFill>
                <a:latin typeface="思源黑体 CN Light" panose="020B0300000000000000" charset="-122"/>
                <a:ea typeface="思源黑体 CN Light" panose="020B0300000000000000" charset="-122"/>
              </a:rPr>
              <a:t>价值</a:t>
            </a:r>
            <a:endParaRPr lang="zh-CN" altLang="en-US" b="1" dirty="0">
              <a:solidFill>
                <a:schemeClr val="bg1"/>
              </a:solidFill>
              <a:latin typeface="思源黑体 CN Light" panose="020B0300000000000000" charset="-122"/>
              <a:ea typeface="思源黑体 CN Light" panose="020B0300000000000000" charset="-122"/>
            </a:endParaRPr>
          </a:p>
        </p:txBody>
      </p:sp>
      <p:sp>
        <p:nvSpPr>
          <p:cNvPr id="67" name="燕尾形 66"/>
          <p:cNvSpPr/>
          <p:nvPr/>
        </p:nvSpPr>
        <p:spPr>
          <a:xfrm>
            <a:off x="9129255" y="2311129"/>
            <a:ext cx="1874328" cy="552646"/>
          </a:xfrm>
          <a:prstGeom prst="chevron">
            <a:avLst/>
          </a:prstGeom>
          <a:solidFill>
            <a:srgbClr val="000000">
              <a:lumMod val="50000"/>
              <a:lumOff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等线" panose="02010600030101010101" charset="-122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9655930" y="2412987"/>
            <a:ext cx="1005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b="1" dirty="0" smtClean="0">
                <a:solidFill>
                  <a:schemeClr val="bg1"/>
                </a:solidFill>
                <a:latin typeface="思源黑体 CN Light" panose="020B0300000000000000" charset="-122"/>
                <a:ea typeface="思源黑体 CN Light" panose="020B0300000000000000" charset="-122"/>
              </a:rPr>
              <a:t>离开</a:t>
            </a:r>
            <a:endParaRPr lang="zh-CN" altLang="en-US" b="1" dirty="0">
              <a:solidFill>
                <a:schemeClr val="bg1"/>
              </a:solidFill>
              <a:latin typeface="思源黑体 CN Light" panose="020B0300000000000000" charset="-122"/>
              <a:ea typeface="思源黑体 CN Light" panose="020B0300000000000000" charset="-122"/>
            </a:endParaRPr>
          </a:p>
        </p:txBody>
      </p:sp>
      <p:sp>
        <p:nvSpPr>
          <p:cNvPr id="69" name="Freeform: Shape 6"/>
          <p:cNvSpPr/>
          <p:nvPr/>
        </p:nvSpPr>
        <p:spPr bwMode="auto">
          <a:xfrm>
            <a:off x="10028579" y="2036581"/>
            <a:ext cx="130252" cy="168732"/>
          </a:xfrm>
          <a:custGeom>
            <a:avLst/>
            <a:gdLst>
              <a:gd name="T0" fmla="*/ 150813 w 21600"/>
              <a:gd name="T1" fmla="*/ 150813 h 21600"/>
              <a:gd name="T2" fmla="*/ 150813 w 21600"/>
              <a:gd name="T3" fmla="*/ 150813 h 21600"/>
              <a:gd name="T4" fmla="*/ 150813 w 21600"/>
              <a:gd name="T5" fmla="*/ 150813 h 21600"/>
              <a:gd name="T6" fmla="*/ 150813 w 21600"/>
              <a:gd name="T7" fmla="*/ 150813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10800" y="0"/>
                </a:moveTo>
                <a:lnTo>
                  <a:pt x="21599" y="21599"/>
                </a:lnTo>
                <a:lnTo>
                  <a:pt x="0" y="21599"/>
                </a:lnTo>
                <a:lnTo>
                  <a:pt x="10800" y="0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</a:endParaRPr>
          </a:p>
        </p:txBody>
      </p:sp>
      <p:pic>
        <p:nvPicPr>
          <p:cNvPr id="70" name="Picture 2" descr="操作屏45度1副本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936" y="3174452"/>
            <a:ext cx="1210248" cy="917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1" name="组合 70"/>
          <p:cNvGrpSpPr>
            <a:grpSpLocks noChangeAspect="1"/>
          </p:cNvGrpSpPr>
          <p:nvPr/>
        </p:nvGrpSpPr>
        <p:grpSpPr>
          <a:xfrm>
            <a:off x="1297205" y="1304515"/>
            <a:ext cx="430966" cy="811246"/>
            <a:chOff x="467870" y="3754038"/>
            <a:chExt cx="865406" cy="1731436"/>
          </a:xfrm>
        </p:grpSpPr>
        <p:pic>
          <p:nvPicPr>
            <p:cNvPr id="72" name="图片 7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67870" y="3754038"/>
              <a:ext cx="865406" cy="1731436"/>
            </a:xfrm>
            <a:prstGeom prst="rect">
              <a:avLst/>
            </a:prstGeom>
          </p:spPr>
        </p:pic>
        <p:pic>
          <p:nvPicPr>
            <p:cNvPr id="73" name="图片 7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2610" y="3954888"/>
              <a:ext cx="769881" cy="1331519"/>
            </a:xfrm>
            <a:prstGeom prst="rect">
              <a:avLst/>
            </a:prstGeom>
          </p:spPr>
        </p:pic>
        <p:pic>
          <p:nvPicPr>
            <p:cNvPr id="74" name="图片 7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8492" y="3949407"/>
              <a:ext cx="791428" cy="1362631"/>
            </a:xfrm>
            <a:prstGeom prst="rect">
              <a:avLst/>
            </a:prstGeom>
          </p:spPr>
        </p:pic>
      </p:grpSp>
      <p:pic>
        <p:nvPicPr>
          <p:cNvPr id="75" name="图片 7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922" y="3111194"/>
            <a:ext cx="1705345" cy="1205820"/>
          </a:xfrm>
          <a:prstGeom prst="rect">
            <a:avLst/>
          </a:prstGeom>
        </p:spPr>
      </p:pic>
      <p:pic>
        <p:nvPicPr>
          <p:cNvPr id="76" name="Picture 2"/>
          <p:cNvPicPr>
            <a:picLocks noChangeAspect="1" noChangeArrowheads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018" b="95536" l="10000" r="97059">
                        <a14:foregroundMark x1="49412" y1="11607" x2="49412" y2="11607"/>
                        <a14:foregroundMark x1="82941" y1="64732" x2="82941" y2="647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4612" y="1253696"/>
            <a:ext cx="596887" cy="786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" name="Picture 3"/>
          <p:cNvPicPr>
            <a:picLocks noChangeAspect="1" noChangeArrowheads="1"/>
          </p:cNvPicPr>
          <p:nvPr/>
        </p:nvPicPr>
        <p:blipFill>
          <a:blip r:embed="rId12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260" b="94915" l="3965" r="97357">
                        <a14:foregroundMark x1="22026" y1="44068" x2="22026" y2="44068"/>
                        <a14:foregroundMark x1="14978" y1="49153" x2="14978" y2="49153"/>
                        <a14:foregroundMark x1="67841" y1="2260" x2="67841" y2="22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0125" y="1370298"/>
            <a:ext cx="937083" cy="730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1"/>
          <p:cNvSpPr txBox="1"/>
          <p:nvPr/>
        </p:nvSpPr>
        <p:spPr>
          <a:xfrm>
            <a:off x="480334" y="373833"/>
            <a:ext cx="5046626" cy="43088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  <a:defRPr lang="zh-CN" altLang="en-US" sz="3200" b="1" kern="1200" dirty="0">
                <a:gradFill flip="none" rotWithShape="1">
                  <a:gsLst>
                    <a:gs pos="0">
                      <a:srgbClr val="00B0F0">
                        <a:tint val="66000"/>
                        <a:satMod val="160000"/>
                      </a:srgbClr>
                    </a:gs>
                    <a:gs pos="50000">
                      <a:srgbClr val="00B0F0">
                        <a:tint val="44500"/>
                        <a:satMod val="160000"/>
                      </a:srgbClr>
                    </a:gs>
                    <a:gs pos="100000">
                      <a:srgbClr val="00B0F0">
                        <a:tint val="23500"/>
                        <a:satMod val="16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defTabSz="913765" fontAlgn="auto">
              <a:spcBef>
                <a:spcPts val="0"/>
              </a:spcBef>
              <a:spcAft>
                <a:spcPts val="1200"/>
              </a:spcAft>
            </a:pPr>
            <a:r>
              <a:rPr lang="zh-CN" altLang="en-US" sz="280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人员管理：人员布控</a:t>
            </a:r>
            <a:endParaRPr lang="zh-CN" altLang="en-US" sz="280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5" name="Picture 3"/>
          <p:cNvPicPr preferRelativeResize="0">
            <a:picLocks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687" y="3755232"/>
            <a:ext cx="3262680" cy="215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88" y="1696273"/>
            <a:ext cx="3260975" cy="215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541" y="3755231"/>
            <a:ext cx="3262680" cy="215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组合 27"/>
          <p:cNvGrpSpPr/>
          <p:nvPr/>
        </p:nvGrpSpPr>
        <p:grpSpPr>
          <a:xfrm>
            <a:off x="884550" y="4264893"/>
            <a:ext cx="2214954" cy="1015278"/>
            <a:chOff x="2002834" y="3376840"/>
            <a:chExt cx="2214954" cy="1015278"/>
          </a:xfrm>
        </p:grpSpPr>
        <p:sp>
          <p:nvSpPr>
            <p:cNvPr id="29" name="矩形 28"/>
            <p:cNvSpPr/>
            <p:nvPr/>
          </p:nvSpPr>
          <p:spPr>
            <a:xfrm>
              <a:off x="2002834" y="3739632"/>
              <a:ext cx="2214954" cy="652486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eaLnBrk="1" fontAlgn="auto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4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根据人脸部及人体特征条件手动筛选，检索目标</a:t>
              </a:r>
              <a:endParaRPr lang="zh-CN" altLang="en-US" sz="1400" dirty="0">
                <a:solidFill>
                  <a:prstClr val="white"/>
                </a:solidFill>
                <a:latin typeface="Times New Roman" panose="02020603050405020304"/>
                <a:ea typeface="微软雅黑" panose="020B0503020204020204" pitchFamily="34" charset="-122"/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>
              <a:off x="2242982" y="3376840"/>
              <a:ext cx="1685152" cy="36279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 eaLnBrk="1" fontAlgn="auto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600" b="1" dirty="0" smtClean="0">
                  <a:solidFill>
                    <a:srgbClr val="FFC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人员检索</a:t>
              </a:r>
              <a:endParaRPr lang="zh-CN" altLang="en-US" sz="1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3461194" y="2174134"/>
            <a:ext cx="2667740" cy="1013844"/>
            <a:chOff x="1912215" y="3325188"/>
            <a:chExt cx="2667740" cy="1013844"/>
          </a:xfrm>
        </p:grpSpPr>
        <p:sp>
          <p:nvSpPr>
            <p:cNvPr id="32" name="矩形 31"/>
            <p:cNvSpPr/>
            <p:nvPr/>
          </p:nvSpPr>
          <p:spPr>
            <a:xfrm>
              <a:off x="1912215" y="3686546"/>
              <a:ext cx="2667740" cy="652486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eaLnBrk="1" fontAlgn="auto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4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建立多个重点目标库用于对重点人员进行布控，及接受告警</a:t>
              </a:r>
              <a:endParaRPr lang="zh-CN" altLang="en-US" sz="1400" dirty="0">
                <a:solidFill>
                  <a:prstClr val="white"/>
                </a:solidFill>
                <a:latin typeface="Times New Roman" panose="02020603050405020304"/>
                <a:ea typeface="微软雅黑" panose="020B0503020204020204" pitchFamily="34" charset="-122"/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1951243" y="3325188"/>
              <a:ext cx="2241974" cy="36279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 eaLnBrk="1" fontAlgn="auto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600" b="1" dirty="0" smtClean="0">
                  <a:solidFill>
                    <a:srgbClr val="FFC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目标布控</a:t>
              </a:r>
              <a:endParaRPr lang="zh-CN" altLang="en-US" sz="1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6128934" y="4116705"/>
            <a:ext cx="2810683" cy="982070"/>
            <a:chOff x="1535242" y="3636161"/>
            <a:chExt cx="2810683" cy="982070"/>
          </a:xfrm>
        </p:grpSpPr>
        <p:sp>
          <p:nvSpPr>
            <p:cNvPr id="35" name="矩形 34"/>
            <p:cNvSpPr/>
            <p:nvPr/>
          </p:nvSpPr>
          <p:spPr>
            <a:xfrm>
              <a:off x="1535242" y="3965745"/>
              <a:ext cx="2810683" cy="652486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eaLnBrk="1" fontAlgn="auto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4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对重点目标视频追踪，目标再次出现时提示查看实时、历史画面</a:t>
              </a:r>
              <a:endParaRPr lang="zh-CN" altLang="en-US" sz="1400" dirty="0">
                <a:solidFill>
                  <a:prstClr val="white"/>
                </a:solidFill>
                <a:latin typeface="Times New Roman" panose="02020603050405020304"/>
                <a:ea typeface="微软雅黑" panose="020B0503020204020204" pitchFamily="34" charset="-122"/>
              </a:endParaRPr>
            </a:p>
          </p:txBody>
        </p:sp>
        <p:sp>
          <p:nvSpPr>
            <p:cNvPr id="36" name="矩形 35"/>
            <p:cNvSpPr/>
            <p:nvPr/>
          </p:nvSpPr>
          <p:spPr>
            <a:xfrm>
              <a:off x="1976677" y="3636161"/>
              <a:ext cx="1616658" cy="36279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 eaLnBrk="1" fontAlgn="auto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600" b="1" dirty="0" smtClean="0">
                  <a:solidFill>
                    <a:srgbClr val="FFC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人员追踪</a:t>
              </a:r>
              <a:endParaRPr lang="zh-CN" altLang="en-US" sz="1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9010107" y="2255478"/>
            <a:ext cx="2294819" cy="965706"/>
            <a:chOff x="1679134" y="3290034"/>
            <a:chExt cx="1657955" cy="1271916"/>
          </a:xfrm>
        </p:grpSpPr>
        <p:sp>
          <p:nvSpPr>
            <p:cNvPr id="38" name="矩形 37"/>
            <p:cNvSpPr/>
            <p:nvPr/>
          </p:nvSpPr>
          <p:spPr>
            <a:xfrm>
              <a:off x="1745048" y="3702571"/>
              <a:ext cx="1592041" cy="85937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eaLnBrk="1" fontAlgn="auto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4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根据人脸部及人体特征条件手动筛选，检索目标</a:t>
              </a:r>
              <a:endParaRPr lang="zh-CN" altLang="en-US" sz="1400" dirty="0">
                <a:solidFill>
                  <a:prstClr val="white"/>
                </a:solidFill>
                <a:latin typeface="Times New Roman" panose="02020603050405020304"/>
                <a:ea typeface="微软雅黑" panose="020B0503020204020204" pitchFamily="34" charset="-122"/>
              </a:endParaRPr>
            </a:p>
          </p:txBody>
        </p:sp>
        <p:sp>
          <p:nvSpPr>
            <p:cNvPr id="39" name="矩形 38"/>
            <p:cNvSpPr/>
            <p:nvPr/>
          </p:nvSpPr>
          <p:spPr>
            <a:xfrm>
              <a:off x="1679134" y="3290034"/>
              <a:ext cx="1651146" cy="47782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 eaLnBrk="1" fontAlgn="auto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600" b="1" dirty="0" smtClean="0">
                  <a:solidFill>
                    <a:srgbClr val="FFC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轨迹</a:t>
              </a:r>
              <a:r>
                <a:rPr lang="zh-CN" altLang="en-US" sz="1600" b="1" dirty="0">
                  <a:solidFill>
                    <a:srgbClr val="FFC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分析</a:t>
              </a:r>
              <a:endParaRPr lang="zh-CN" altLang="en-US" sz="1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40" name="Picture 3"/>
          <p:cNvPicPr preferRelativeResize="0">
            <a:picLocks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6436" y="1662651"/>
            <a:ext cx="3262680" cy="2151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图片 40"/>
          <p:cNvPicPr/>
          <p:nvPr/>
        </p:nvPicPr>
        <p:blipFill>
          <a:blip r:embed="rId2"/>
          <a:stretch>
            <a:fillRect/>
          </a:stretch>
        </p:blipFill>
        <p:spPr>
          <a:xfrm>
            <a:off x="895060" y="1961234"/>
            <a:ext cx="2246400" cy="1580400"/>
          </a:xfrm>
          <a:prstGeom prst="rect">
            <a:avLst/>
          </a:prstGeom>
        </p:spPr>
      </p:pic>
      <p:pic>
        <p:nvPicPr>
          <p:cNvPr id="42" name="图片 4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08" y="3995667"/>
            <a:ext cx="2257200" cy="158040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</p:pic>
      <p:pic>
        <p:nvPicPr>
          <p:cNvPr id="43" name="图片 42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55" t="11370" r="17120"/>
          <a:stretch>
            <a:fillRect/>
          </a:stretch>
        </p:blipFill>
        <p:spPr bwMode="auto">
          <a:xfrm>
            <a:off x="9010107" y="4010833"/>
            <a:ext cx="2256910" cy="1580400"/>
          </a:xfrm>
          <a:prstGeom prst="rect">
            <a:avLst/>
          </a:prstGeom>
          <a:ln w="9525" cap="flat" cmpd="sng" algn="ctr">
            <a:solidFill>
              <a:srgbClr val="5B9BD5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44" name="图片 43"/>
          <p:cNvPicPr/>
          <p:nvPr/>
        </p:nvPicPr>
        <p:blipFill>
          <a:blip r:embed="rId5"/>
          <a:stretch>
            <a:fillRect/>
          </a:stretch>
        </p:blipFill>
        <p:spPr>
          <a:xfrm>
            <a:off x="6362401" y="1911646"/>
            <a:ext cx="2257200" cy="1580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图片 129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1424" y="4078692"/>
            <a:ext cx="2786400" cy="1875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7" name="图片 6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0740" y="1944512"/>
            <a:ext cx="2786400" cy="1875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68" name="直接箭头连接符 67"/>
          <p:cNvCxnSpPr/>
          <p:nvPr/>
        </p:nvCxnSpPr>
        <p:spPr>
          <a:xfrm flipH="1" flipV="1">
            <a:off x="5055285" y="3850544"/>
            <a:ext cx="1129733" cy="23141"/>
          </a:xfrm>
          <a:prstGeom prst="straightConnector1">
            <a:avLst/>
          </a:prstGeom>
          <a:noFill/>
          <a:ln w="6350" cap="flat" cmpd="sng" algn="ctr">
            <a:solidFill>
              <a:sysClr val="window" lastClr="FFFFFF">
                <a:lumMod val="50000"/>
              </a:sysClr>
            </a:solidFill>
            <a:prstDash val="lgDash"/>
            <a:miter lim="800000"/>
            <a:tailEnd type="triangle"/>
          </a:ln>
          <a:effectLst/>
        </p:spPr>
      </p:cxnSp>
      <p:sp>
        <p:nvSpPr>
          <p:cNvPr id="69" name="圆角矩形 68"/>
          <p:cNvSpPr/>
          <p:nvPr/>
        </p:nvSpPr>
        <p:spPr>
          <a:xfrm>
            <a:off x="395971" y="1729942"/>
            <a:ext cx="2015260" cy="4224350"/>
          </a:xfrm>
          <a:prstGeom prst="roundRect">
            <a:avLst/>
          </a:prstGeom>
          <a:noFill/>
          <a:ln w="19050" cap="flat" cmpd="sng" algn="ctr">
            <a:solidFill>
              <a:srgbClr val="43A5A7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0" name="圆角矩形 69"/>
          <p:cNvSpPr/>
          <p:nvPr/>
        </p:nvSpPr>
        <p:spPr>
          <a:xfrm>
            <a:off x="6302676" y="1729942"/>
            <a:ext cx="2041499" cy="4224350"/>
          </a:xfrm>
          <a:prstGeom prst="roundRect">
            <a:avLst/>
          </a:prstGeom>
          <a:noFill/>
          <a:ln w="19050" cap="flat" cmpd="sng" algn="ctr">
            <a:solidFill>
              <a:srgbClr val="43A5A7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圆角矩形 70"/>
          <p:cNvSpPr/>
          <p:nvPr/>
        </p:nvSpPr>
        <p:spPr>
          <a:xfrm>
            <a:off x="2822901" y="1729942"/>
            <a:ext cx="2117063" cy="4224350"/>
          </a:xfrm>
          <a:prstGeom prst="roundRect">
            <a:avLst/>
          </a:prstGeom>
          <a:noFill/>
          <a:ln w="19050" cap="flat" cmpd="sng" algn="ctr">
            <a:solidFill>
              <a:srgbClr val="43A5A7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副标题 1"/>
          <p:cNvSpPr txBox="1"/>
          <p:nvPr/>
        </p:nvSpPr>
        <p:spPr>
          <a:xfrm>
            <a:off x="2904808" y="2851123"/>
            <a:ext cx="998825" cy="340997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</a:pPr>
            <a:r>
              <a:rPr lang="zh-CN" altLang="en-US" sz="14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超速提醒</a:t>
            </a:r>
            <a:endParaRPr lang="zh-CN" altLang="en-US" sz="1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副标题 1"/>
          <p:cNvSpPr txBox="1"/>
          <p:nvPr/>
        </p:nvSpPr>
        <p:spPr>
          <a:xfrm>
            <a:off x="2772548" y="5176986"/>
            <a:ext cx="1256393" cy="340997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</a:pPr>
            <a:r>
              <a:rPr lang="zh-CN" altLang="en-US" sz="1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停车</a:t>
            </a:r>
            <a:r>
              <a:rPr lang="zh-CN" altLang="en-US" sz="14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引导</a:t>
            </a:r>
            <a:endParaRPr lang="zh-CN" altLang="en-US" sz="1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4" name="副标题 1"/>
          <p:cNvSpPr txBox="1"/>
          <p:nvPr/>
        </p:nvSpPr>
        <p:spPr>
          <a:xfrm>
            <a:off x="2827050" y="4111317"/>
            <a:ext cx="1256393" cy="340997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</a:pPr>
            <a:r>
              <a:rPr lang="zh-CN" altLang="en-US" sz="14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机动车流量</a:t>
            </a:r>
            <a:endParaRPr lang="zh-CN" altLang="en-US" sz="1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5" name="副标题 1"/>
          <p:cNvSpPr txBox="1"/>
          <p:nvPr/>
        </p:nvSpPr>
        <p:spPr>
          <a:xfrm>
            <a:off x="3851045" y="2855763"/>
            <a:ext cx="998825" cy="340997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</a:pPr>
            <a:r>
              <a:rPr lang="zh-CN" altLang="en-US" sz="14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进出控制</a:t>
            </a:r>
            <a:endParaRPr lang="en-US" altLang="zh-CN" sz="1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6" name="副标题 1"/>
          <p:cNvSpPr txBox="1"/>
          <p:nvPr/>
        </p:nvSpPr>
        <p:spPr>
          <a:xfrm>
            <a:off x="712877" y="2853770"/>
            <a:ext cx="1325841" cy="294101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</a:pPr>
            <a:r>
              <a:rPr lang="zh-CN" altLang="en-US" sz="14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进出管理</a:t>
            </a:r>
            <a:endParaRPr lang="zh-CN" altLang="en-US" sz="14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7" name="图片 76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43A5A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293" y="2239932"/>
            <a:ext cx="646791" cy="646791"/>
          </a:xfrm>
          <a:prstGeom prst="rect">
            <a:avLst/>
          </a:prstGeom>
        </p:spPr>
      </p:pic>
      <p:sp>
        <p:nvSpPr>
          <p:cNvPr id="78" name="副标题 1"/>
          <p:cNvSpPr txBox="1"/>
          <p:nvPr/>
        </p:nvSpPr>
        <p:spPr>
          <a:xfrm>
            <a:off x="783284" y="3970602"/>
            <a:ext cx="1205302" cy="304743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</a:pPr>
            <a:r>
              <a:rPr lang="zh-CN" altLang="en-US" sz="14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行车管理</a:t>
            </a:r>
            <a:endParaRPr lang="zh-CN" altLang="en-US" sz="14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9" name="图片 78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43A5A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30" y="3418235"/>
            <a:ext cx="1007392" cy="711938"/>
          </a:xfrm>
          <a:prstGeom prst="rect">
            <a:avLst/>
          </a:prstGeom>
        </p:spPr>
      </p:pic>
      <p:sp>
        <p:nvSpPr>
          <p:cNvPr id="80" name="副标题 1"/>
          <p:cNvSpPr txBox="1"/>
          <p:nvPr/>
        </p:nvSpPr>
        <p:spPr>
          <a:xfrm>
            <a:off x="762510" y="5283742"/>
            <a:ext cx="1236297" cy="304744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</a:pPr>
            <a:r>
              <a:rPr lang="zh-CN" altLang="en-US" sz="14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停车管理</a:t>
            </a:r>
            <a:endParaRPr lang="zh-CN" altLang="en-US" sz="14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1" name="图片 80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43A5A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899" y="4598304"/>
            <a:ext cx="632220" cy="632220"/>
          </a:xfrm>
          <a:prstGeom prst="rect">
            <a:avLst/>
          </a:prstGeom>
        </p:spPr>
      </p:pic>
      <p:grpSp>
        <p:nvGrpSpPr>
          <p:cNvPr id="82" name="组合 81"/>
          <p:cNvGrpSpPr/>
          <p:nvPr/>
        </p:nvGrpSpPr>
        <p:grpSpPr>
          <a:xfrm>
            <a:off x="6378322" y="2421194"/>
            <a:ext cx="928508" cy="764242"/>
            <a:chOff x="851535" y="4780247"/>
            <a:chExt cx="928508" cy="717493"/>
          </a:xfrm>
        </p:grpSpPr>
        <p:sp>
          <p:nvSpPr>
            <p:cNvPr id="83" name="副标题 1"/>
            <p:cNvSpPr txBox="1"/>
            <p:nvPr/>
          </p:nvSpPr>
          <p:spPr>
            <a:xfrm>
              <a:off x="851535" y="5225502"/>
              <a:ext cx="928508" cy="272238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algn="ctr" eaLnBrk="1" fontAlgn="auto" hangingPunct="1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zh-CN" altLang="en-US" sz="1400" kern="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进出管理</a:t>
              </a:r>
              <a:endParaRPr lang="zh-CN" altLang="en-US" sz="1400" kern="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84" name="图片 83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rgbClr val="43A5A7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6431" y="4780247"/>
              <a:ext cx="345164" cy="345164"/>
            </a:xfrm>
            <a:prstGeom prst="rect">
              <a:avLst/>
            </a:prstGeom>
          </p:spPr>
        </p:pic>
      </p:grpSp>
      <p:grpSp>
        <p:nvGrpSpPr>
          <p:cNvPr id="85" name="组合 84"/>
          <p:cNvGrpSpPr/>
          <p:nvPr/>
        </p:nvGrpSpPr>
        <p:grpSpPr>
          <a:xfrm>
            <a:off x="6383843" y="3564693"/>
            <a:ext cx="977137" cy="735491"/>
            <a:chOff x="2461499" y="4695867"/>
            <a:chExt cx="977137" cy="690501"/>
          </a:xfrm>
        </p:grpSpPr>
        <p:sp>
          <p:nvSpPr>
            <p:cNvPr id="86" name="副标题 1"/>
            <p:cNvSpPr txBox="1"/>
            <p:nvPr/>
          </p:nvSpPr>
          <p:spPr>
            <a:xfrm>
              <a:off x="2461499" y="5114130"/>
              <a:ext cx="977137" cy="272238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algn="ctr" eaLnBrk="1" fontAlgn="auto" hangingPunct="1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zh-CN" altLang="en-US" sz="1400" kern="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超速管理</a:t>
              </a:r>
              <a:endParaRPr lang="zh-CN" altLang="en-US" sz="1400" kern="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87" name="图片 86"/>
            <p:cNvPicPr>
              <a:picLocks noChangeAspect="1"/>
            </p:cNvPicPr>
            <p:nvPr/>
          </p:nvPicPr>
          <p:blipFill>
            <a:blip r:embed="rId7" cstate="print">
              <a:duotone>
                <a:prstClr val="black"/>
                <a:srgbClr val="43A5A7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83201" y="4695867"/>
              <a:ext cx="345164" cy="345164"/>
            </a:xfrm>
            <a:prstGeom prst="rect">
              <a:avLst/>
            </a:prstGeom>
          </p:spPr>
        </p:pic>
      </p:grpSp>
      <p:pic>
        <p:nvPicPr>
          <p:cNvPr id="88" name="图片 87"/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rgbClr val="43A5A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031" y="2349397"/>
            <a:ext cx="505498" cy="505498"/>
          </a:xfrm>
          <a:prstGeom prst="rect">
            <a:avLst/>
          </a:prstGeom>
        </p:spPr>
      </p:pic>
      <p:pic>
        <p:nvPicPr>
          <p:cNvPr id="89" name="图片 88"/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rgbClr val="43A5A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507" y="4750604"/>
            <a:ext cx="423492" cy="423492"/>
          </a:xfrm>
          <a:prstGeom prst="rect">
            <a:avLst/>
          </a:prstGeom>
        </p:spPr>
      </p:pic>
      <p:pic>
        <p:nvPicPr>
          <p:cNvPr id="90" name="图片 89"/>
          <p:cNvPicPr>
            <a:picLocks noChangeAspect="1"/>
          </p:cNvPicPr>
          <p:nvPr/>
        </p:nvPicPr>
        <p:blipFill>
          <a:blip r:embed="rId10" cstate="print">
            <a:duotone>
              <a:prstClr val="black"/>
              <a:srgbClr val="43A5A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986" y="3519193"/>
            <a:ext cx="618265" cy="618265"/>
          </a:xfrm>
          <a:prstGeom prst="rect">
            <a:avLst/>
          </a:prstGeom>
        </p:spPr>
      </p:pic>
      <p:pic>
        <p:nvPicPr>
          <p:cNvPr id="91" name="图片 90"/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rgbClr val="43A5A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521" y="3603764"/>
            <a:ext cx="433370" cy="433370"/>
          </a:xfrm>
          <a:prstGeom prst="rect">
            <a:avLst/>
          </a:prstGeom>
        </p:spPr>
      </p:pic>
      <p:grpSp>
        <p:nvGrpSpPr>
          <p:cNvPr id="92" name="组合 91"/>
          <p:cNvGrpSpPr/>
          <p:nvPr/>
        </p:nvGrpSpPr>
        <p:grpSpPr>
          <a:xfrm>
            <a:off x="7303333" y="2431948"/>
            <a:ext cx="954731" cy="754746"/>
            <a:chOff x="4055691" y="4799475"/>
            <a:chExt cx="954731" cy="708578"/>
          </a:xfrm>
        </p:grpSpPr>
        <p:sp>
          <p:nvSpPr>
            <p:cNvPr id="93" name="副标题 1"/>
            <p:cNvSpPr txBox="1"/>
            <p:nvPr/>
          </p:nvSpPr>
          <p:spPr>
            <a:xfrm>
              <a:off x="4055691" y="5235815"/>
              <a:ext cx="954731" cy="272238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algn="ctr" eaLnBrk="1" fontAlgn="auto" hangingPunct="1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zh-CN" altLang="en-US" sz="1400" kern="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违章教育</a:t>
              </a:r>
              <a:endParaRPr lang="zh-CN" altLang="en-US" sz="1400" kern="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94" name="图片 93"/>
            <p:cNvPicPr>
              <a:picLocks noChangeAspect="1"/>
            </p:cNvPicPr>
            <p:nvPr/>
          </p:nvPicPr>
          <p:blipFill>
            <a:blip r:embed="rId12" cstate="print">
              <a:duotone>
                <a:prstClr val="black"/>
                <a:srgbClr val="43A5A7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0119" y="4799475"/>
              <a:ext cx="359931" cy="358140"/>
            </a:xfrm>
            <a:prstGeom prst="rect">
              <a:avLst/>
            </a:prstGeom>
          </p:spPr>
        </p:pic>
      </p:grpSp>
      <p:grpSp>
        <p:nvGrpSpPr>
          <p:cNvPr id="95" name="组合 94"/>
          <p:cNvGrpSpPr/>
          <p:nvPr/>
        </p:nvGrpSpPr>
        <p:grpSpPr>
          <a:xfrm>
            <a:off x="7390829" y="4675224"/>
            <a:ext cx="904900" cy="810653"/>
            <a:chOff x="8693925" y="4145282"/>
            <a:chExt cx="904900" cy="761065"/>
          </a:xfrm>
        </p:grpSpPr>
        <p:sp>
          <p:nvSpPr>
            <p:cNvPr id="96" name="副标题 1"/>
            <p:cNvSpPr txBox="1"/>
            <p:nvPr/>
          </p:nvSpPr>
          <p:spPr>
            <a:xfrm>
              <a:off x="8693925" y="4634109"/>
              <a:ext cx="904900" cy="272238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algn="ctr" eaLnBrk="1" fontAlgn="auto" hangingPunct="1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zh-CN" altLang="en-US" sz="1400" kern="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统计分析</a:t>
              </a:r>
              <a:endParaRPr lang="zh-CN" altLang="en-US" sz="1400" kern="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97" name="图片 96"/>
            <p:cNvPicPr>
              <a:picLocks noChangeAspect="1"/>
            </p:cNvPicPr>
            <p:nvPr/>
          </p:nvPicPr>
          <p:blipFill>
            <a:blip r:embed="rId13" cstate="print">
              <a:duotone>
                <a:prstClr val="black"/>
                <a:srgbClr val="43A5A7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62042" y="4145282"/>
              <a:ext cx="454167" cy="454167"/>
            </a:xfrm>
            <a:prstGeom prst="rect">
              <a:avLst/>
            </a:prstGeom>
          </p:spPr>
        </p:pic>
      </p:grpSp>
      <p:sp>
        <p:nvSpPr>
          <p:cNvPr id="98" name="副标题 1"/>
          <p:cNvSpPr txBox="1"/>
          <p:nvPr/>
        </p:nvSpPr>
        <p:spPr>
          <a:xfrm>
            <a:off x="3735568" y="4098617"/>
            <a:ext cx="1256393" cy="340997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</a:pPr>
            <a:r>
              <a:rPr lang="zh-CN" altLang="en-US" sz="1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进出趋势</a:t>
            </a:r>
            <a:endParaRPr lang="zh-CN" altLang="en-US" sz="1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9" name="图片 98"/>
          <p:cNvPicPr>
            <a:picLocks noChangeAspect="1"/>
          </p:cNvPicPr>
          <p:nvPr/>
        </p:nvPicPr>
        <p:blipFill>
          <a:blip r:embed="rId14" cstate="print">
            <a:duotone>
              <a:prstClr val="black"/>
              <a:srgbClr val="43A5A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380" y="2407245"/>
            <a:ext cx="583265" cy="428871"/>
          </a:xfrm>
          <a:prstGeom prst="rect">
            <a:avLst/>
          </a:prstGeom>
        </p:spPr>
      </p:pic>
      <p:sp>
        <p:nvSpPr>
          <p:cNvPr id="100" name="副标题 1"/>
          <p:cNvSpPr txBox="1"/>
          <p:nvPr/>
        </p:nvSpPr>
        <p:spPr>
          <a:xfrm>
            <a:off x="3736765" y="5176855"/>
            <a:ext cx="1256393" cy="340997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</a:pPr>
            <a:r>
              <a:rPr lang="zh-CN" altLang="en-US" sz="1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违章提醒</a:t>
            </a:r>
            <a:endParaRPr lang="zh-CN" altLang="en-US" sz="1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1" name="图片 100"/>
          <p:cNvPicPr>
            <a:picLocks noChangeAspect="1"/>
          </p:cNvPicPr>
          <p:nvPr/>
        </p:nvPicPr>
        <p:blipFill>
          <a:blip r:embed="rId15" cstate="print">
            <a:duotone>
              <a:prstClr val="black"/>
              <a:srgbClr val="43A5A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383" y="4750367"/>
            <a:ext cx="457181" cy="457181"/>
          </a:xfrm>
          <a:prstGeom prst="rect">
            <a:avLst/>
          </a:prstGeom>
        </p:spPr>
      </p:pic>
      <p:grpSp>
        <p:nvGrpSpPr>
          <p:cNvPr id="102" name="组合 101"/>
          <p:cNvGrpSpPr/>
          <p:nvPr/>
        </p:nvGrpSpPr>
        <p:grpSpPr>
          <a:xfrm>
            <a:off x="7363334" y="3564692"/>
            <a:ext cx="959890" cy="740063"/>
            <a:chOff x="8190536" y="3160511"/>
            <a:chExt cx="956333" cy="732783"/>
          </a:xfrm>
        </p:grpSpPr>
        <p:sp>
          <p:nvSpPr>
            <p:cNvPr id="103" name="副标题 1"/>
            <p:cNvSpPr txBox="1"/>
            <p:nvPr/>
          </p:nvSpPr>
          <p:spPr>
            <a:xfrm>
              <a:off x="8190536" y="3621056"/>
              <a:ext cx="956333" cy="272238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algn="ctr" eaLnBrk="1" fontAlgn="auto" hangingPunct="1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zh-CN" altLang="en-US" sz="1400" kern="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违停管理</a:t>
              </a:r>
              <a:endParaRPr lang="zh-CN" altLang="en-US" sz="1400" kern="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104" name="图片 103"/>
            <p:cNvPicPr>
              <a:picLocks noChangeAspect="1"/>
            </p:cNvPicPr>
            <p:nvPr/>
          </p:nvPicPr>
          <p:blipFill>
            <a:blip r:embed="rId16" cstate="email">
              <a:duotone>
                <a:prstClr val="black"/>
                <a:srgbClr val="43A5A7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8416267" y="3160511"/>
              <a:ext cx="380175" cy="397151"/>
            </a:xfrm>
            <a:prstGeom prst="rect">
              <a:avLst/>
            </a:prstGeom>
          </p:spPr>
        </p:pic>
      </p:grpSp>
      <p:grpSp>
        <p:nvGrpSpPr>
          <p:cNvPr id="105" name="组合 104"/>
          <p:cNvGrpSpPr/>
          <p:nvPr/>
        </p:nvGrpSpPr>
        <p:grpSpPr>
          <a:xfrm>
            <a:off x="6388471" y="4742387"/>
            <a:ext cx="960025" cy="743492"/>
            <a:chOff x="8144979" y="2015970"/>
            <a:chExt cx="960025" cy="698012"/>
          </a:xfrm>
        </p:grpSpPr>
        <p:sp>
          <p:nvSpPr>
            <p:cNvPr id="106" name="副标题 1"/>
            <p:cNvSpPr txBox="1"/>
            <p:nvPr/>
          </p:nvSpPr>
          <p:spPr>
            <a:xfrm>
              <a:off x="8144979" y="2441744"/>
              <a:ext cx="960025" cy="272238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algn="ctr" eaLnBrk="1" fontAlgn="auto" hangingPunct="1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zh-CN" altLang="en-US" sz="1400" kern="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停车诱导</a:t>
              </a:r>
              <a:endParaRPr lang="zh-CN" altLang="en-US" sz="1400" kern="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107" name="图片 106"/>
            <p:cNvPicPr>
              <a:picLocks noChangeAspect="1"/>
            </p:cNvPicPr>
            <p:nvPr/>
          </p:nvPicPr>
          <p:blipFill>
            <a:blip r:embed="rId17" cstate="email">
              <a:duotone>
                <a:prstClr val="black"/>
                <a:srgbClr val="43A5A7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8400135" y="2015970"/>
              <a:ext cx="407081" cy="377055"/>
            </a:xfrm>
            <a:prstGeom prst="rect">
              <a:avLst/>
            </a:prstGeom>
          </p:spPr>
        </p:pic>
      </p:grpSp>
      <p:grpSp>
        <p:nvGrpSpPr>
          <p:cNvPr id="108" name="组合 107"/>
          <p:cNvGrpSpPr/>
          <p:nvPr/>
        </p:nvGrpSpPr>
        <p:grpSpPr>
          <a:xfrm>
            <a:off x="5160813" y="3422058"/>
            <a:ext cx="942561" cy="879695"/>
            <a:chOff x="6382028" y="3094758"/>
            <a:chExt cx="942561" cy="879695"/>
          </a:xfrm>
        </p:grpSpPr>
        <p:sp>
          <p:nvSpPr>
            <p:cNvPr id="109" name="椭圆 108"/>
            <p:cNvSpPr/>
            <p:nvPr/>
          </p:nvSpPr>
          <p:spPr>
            <a:xfrm>
              <a:off x="6412030" y="3094758"/>
              <a:ext cx="879695" cy="879695"/>
            </a:xfrm>
            <a:prstGeom prst="ellipse">
              <a:avLst/>
            </a:prstGeom>
            <a:solidFill>
              <a:sysClr val="window" lastClr="FFFFFF">
                <a:lumMod val="85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400" kern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0" name="副标题 1"/>
            <p:cNvSpPr txBox="1"/>
            <p:nvPr/>
          </p:nvSpPr>
          <p:spPr>
            <a:xfrm>
              <a:off x="6382028" y="3159265"/>
              <a:ext cx="920940" cy="358984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algn="ctr" eaLnBrk="1" fontAlgn="auto" hangingPunct="1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en-US" altLang="zh-CN" sz="1400" b="1" kern="0" dirty="0" smtClean="0">
                  <a:solidFill>
                    <a:srgbClr val="43A5A7">
                      <a:lumMod val="5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Drive</a:t>
              </a:r>
              <a:endParaRPr lang="zh-CN" altLang="en-US" sz="1400" b="1" kern="0" dirty="0" smtClean="0">
                <a:solidFill>
                  <a:srgbClr val="43A5A7">
                    <a:lumMod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1" name="副标题 1"/>
            <p:cNvSpPr txBox="1"/>
            <p:nvPr/>
          </p:nvSpPr>
          <p:spPr>
            <a:xfrm>
              <a:off x="6403649" y="3591678"/>
              <a:ext cx="920940" cy="358984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algn="ctr" eaLnBrk="1" fontAlgn="auto" hangingPunct="1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en-US" altLang="zh-CN" sz="1400" b="1" kern="0" dirty="0" smtClean="0">
                  <a:solidFill>
                    <a:srgbClr val="43A5A7">
                      <a:lumMod val="5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Enable</a:t>
              </a:r>
              <a:endParaRPr lang="zh-CN" altLang="en-US" sz="1400" b="1" kern="0" dirty="0" smtClean="0">
                <a:solidFill>
                  <a:srgbClr val="43A5A7">
                    <a:lumMod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12" name="组合 40"/>
            <p:cNvGrpSpPr/>
            <p:nvPr/>
          </p:nvGrpSpPr>
          <p:grpSpPr>
            <a:xfrm>
              <a:off x="6595105" y="3427335"/>
              <a:ext cx="473705" cy="216769"/>
              <a:chOff x="2901266" y="3868397"/>
              <a:chExt cx="477005" cy="218279"/>
            </a:xfrm>
            <a:solidFill>
              <a:srgbClr val="43A5A7"/>
            </a:solidFill>
          </p:grpSpPr>
          <p:grpSp>
            <p:nvGrpSpPr>
              <p:cNvPr id="113" name="组合 41"/>
              <p:cNvGrpSpPr/>
              <p:nvPr/>
            </p:nvGrpSpPr>
            <p:grpSpPr>
              <a:xfrm>
                <a:off x="2999240" y="3868397"/>
                <a:ext cx="379031" cy="98538"/>
                <a:chOff x="-3054350" y="4198938"/>
                <a:chExt cx="1154112" cy="300038"/>
              </a:xfrm>
              <a:grpFill/>
            </p:grpSpPr>
            <p:sp>
              <p:nvSpPr>
                <p:cNvPr id="118" name="Freeform 9"/>
                <p:cNvSpPr/>
                <p:nvPr/>
              </p:nvSpPr>
              <p:spPr bwMode="auto">
                <a:xfrm>
                  <a:off x="-3054350" y="4198938"/>
                  <a:ext cx="250825" cy="300038"/>
                </a:xfrm>
                <a:custGeom>
                  <a:avLst/>
                  <a:gdLst/>
                  <a:ahLst/>
                  <a:cxnLst>
                    <a:cxn ang="0">
                      <a:pos x="0" y="38"/>
                    </a:cxn>
                    <a:cxn ang="0">
                      <a:pos x="0" y="0"/>
                    </a:cxn>
                    <a:cxn ang="0">
                      <a:pos x="158" y="78"/>
                    </a:cxn>
                    <a:cxn ang="0">
                      <a:pos x="158" y="111"/>
                    </a:cxn>
                    <a:cxn ang="0">
                      <a:pos x="0" y="189"/>
                    </a:cxn>
                    <a:cxn ang="0">
                      <a:pos x="0" y="152"/>
                    </a:cxn>
                    <a:cxn ang="0">
                      <a:pos x="113" y="95"/>
                    </a:cxn>
                    <a:cxn ang="0">
                      <a:pos x="0" y="38"/>
                    </a:cxn>
                  </a:cxnLst>
                  <a:rect l="0" t="0" r="r" b="b"/>
                  <a:pathLst>
                    <a:path w="158" h="189">
                      <a:moveTo>
                        <a:pt x="0" y="38"/>
                      </a:moveTo>
                      <a:lnTo>
                        <a:pt x="0" y="0"/>
                      </a:lnTo>
                      <a:lnTo>
                        <a:pt x="158" y="78"/>
                      </a:lnTo>
                      <a:lnTo>
                        <a:pt x="158" y="111"/>
                      </a:lnTo>
                      <a:lnTo>
                        <a:pt x="0" y="189"/>
                      </a:lnTo>
                      <a:lnTo>
                        <a:pt x="0" y="152"/>
                      </a:lnTo>
                      <a:lnTo>
                        <a:pt x="113" y="95"/>
                      </a:lnTo>
                      <a:lnTo>
                        <a:pt x="0" y="38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68544" tIns="34272" rIns="68544" bIns="34272" numCol="1" anchor="t" anchorCtr="0" compatLnSpc="1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400" kern="0" smtClean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19" name="Freeform 10"/>
                <p:cNvSpPr/>
                <p:nvPr/>
              </p:nvSpPr>
              <p:spPr bwMode="auto">
                <a:xfrm>
                  <a:off x="-2600325" y="4198938"/>
                  <a:ext cx="247650" cy="300038"/>
                </a:xfrm>
                <a:custGeom>
                  <a:avLst/>
                  <a:gdLst/>
                  <a:ahLst/>
                  <a:cxnLst>
                    <a:cxn ang="0">
                      <a:pos x="0" y="38"/>
                    </a:cxn>
                    <a:cxn ang="0">
                      <a:pos x="0" y="0"/>
                    </a:cxn>
                    <a:cxn ang="0">
                      <a:pos x="156" y="78"/>
                    </a:cxn>
                    <a:cxn ang="0">
                      <a:pos x="156" y="111"/>
                    </a:cxn>
                    <a:cxn ang="0">
                      <a:pos x="0" y="189"/>
                    </a:cxn>
                    <a:cxn ang="0">
                      <a:pos x="0" y="152"/>
                    </a:cxn>
                    <a:cxn ang="0">
                      <a:pos x="111" y="95"/>
                    </a:cxn>
                    <a:cxn ang="0">
                      <a:pos x="0" y="38"/>
                    </a:cxn>
                  </a:cxnLst>
                  <a:rect l="0" t="0" r="r" b="b"/>
                  <a:pathLst>
                    <a:path w="156" h="189">
                      <a:moveTo>
                        <a:pt x="0" y="38"/>
                      </a:moveTo>
                      <a:lnTo>
                        <a:pt x="0" y="0"/>
                      </a:lnTo>
                      <a:lnTo>
                        <a:pt x="156" y="78"/>
                      </a:lnTo>
                      <a:lnTo>
                        <a:pt x="156" y="111"/>
                      </a:lnTo>
                      <a:lnTo>
                        <a:pt x="0" y="189"/>
                      </a:lnTo>
                      <a:lnTo>
                        <a:pt x="0" y="152"/>
                      </a:lnTo>
                      <a:lnTo>
                        <a:pt x="111" y="95"/>
                      </a:lnTo>
                      <a:lnTo>
                        <a:pt x="0" y="38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68544" tIns="34272" rIns="68544" bIns="34272" numCol="1" anchor="t" anchorCtr="0" compatLnSpc="1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400" kern="0" smtClean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20" name="Freeform 11"/>
                <p:cNvSpPr/>
                <p:nvPr/>
              </p:nvSpPr>
              <p:spPr bwMode="auto">
                <a:xfrm>
                  <a:off x="-2151063" y="4198938"/>
                  <a:ext cx="250825" cy="300038"/>
                </a:xfrm>
                <a:custGeom>
                  <a:avLst/>
                  <a:gdLst/>
                  <a:ahLst/>
                  <a:cxnLst>
                    <a:cxn ang="0">
                      <a:pos x="0" y="38"/>
                    </a:cxn>
                    <a:cxn ang="0">
                      <a:pos x="0" y="0"/>
                    </a:cxn>
                    <a:cxn ang="0">
                      <a:pos x="158" y="78"/>
                    </a:cxn>
                    <a:cxn ang="0">
                      <a:pos x="158" y="111"/>
                    </a:cxn>
                    <a:cxn ang="0">
                      <a:pos x="0" y="189"/>
                    </a:cxn>
                    <a:cxn ang="0">
                      <a:pos x="0" y="152"/>
                    </a:cxn>
                    <a:cxn ang="0">
                      <a:pos x="114" y="95"/>
                    </a:cxn>
                    <a:cxn ang="0">
                      <a:pos x="0" y="38"/>
                    </a:cxn>
                  </a:cxnLst>
                  <a:rect l="0" t="0" r="r" b="b"/>
                  <a:pathLst>
                    <a:path w="158" h="189">
                      <a:moveTo>
                        <a:pt x="0" y="38"/>
                      </a:moveTo>
                      <a:lnTo>
                        <a:pt x="0" y="0"/>
                      </a:lnTo>
                      <a:lnTo>
                        <a:pt x="158" y="78"/>
                      </a:lnTo>
                      <a:lnTo>
                        <a:pt x="158" y="111"/>
                      </a:lnTo>
                      <a:lnTo>
                        <a:pt x="0" y="189"/>
                      </a:lnTo>
                      <a:lnTo>
                        <a:pt x="0" y="152"/>
                      </a:lnTo>
                      <a:lnTo>
                        <a:pt x="114" y="95"/>
                      </a:lnTo>
                      <a:lnTo>
                        <a:pt x="0" y="38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68544" tIns="34272" rIns="68544" bIns="34272" numCol="1" anchor="t" anchorCtr="0" compatLnSpc="1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400" kern="0" smtClean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114" name="组合 42"/>
              <p:cNvGrpSpPr/>
              <p:nvPr/>
            </p:nvGrpSpPr>
            <p:grpSpPr>
              <a:xfrm rot="10800000">
                <a:off x="2901266" y="3988138"/>
                <a:ext cx="379031" cy="98538"/>
                <a:chOff x="-3054350" y="4198938"/>
                <a:chExt cx="1154112" cy="300038"/>
              </a:xfrm>
              <a:grpFill/>
            </p:grpSpPr>
            <p:sp>
              <p:nvSpPr>
                <p:cNvPr id="115" name="Freeform 9"/>
                <p:cNvSpPr/>
                <p:nvPr/>
              </p:nvSpPr>
              <p:spPr bwMode="auto">
                <a:xfrm>
                  <a:off x="-3054350" y="4198938"/>
                  <a:ext cx="250825" cy="300038"/>
                </a:xfrm>
                <a:custGeom>
                  <a:avLst/>
                  <a:gdLst/>
                  <a:ahLst/>
                  <a:cxnLst>
                    <a:cxn ang="0">
                      <a:pos x="0" y="38"/>
                    </a:cxn>
                    <a:cxn ang="0">
                      <a:pos x="0" y="0"/>
                    </a:cxn>
                    <a:cxn ang="0">
                      <a:pos x="158" y="78"/>
                    </a:cxn>
                    <a:cxn ang="0">
                      <a:pos x="158" y="111"/>
                    </a:cxn>
                    <a:cxn ang="0">
                      <a:pos x="0" y="189"/>
                    </a:cxn>
                    <a:cxn ang="0">
                      <a:pos x="0" y="152"/>
                    </a:cxn>
                    <a:cxn ang="0">
                      <a:pos x="113" y="95"/>
                    </a:cxn>
                    <a:cxn ang="0">
                      <a:pos x="0" y="38"/>
                    </a:cxn>
                  </a:cxnLst>
                  <a:rect l="0" t="0" r="r" b="b"/>
                  <a:pathLst>
                    <a:path w="158" h="189">
                      <a:moveTo>
                        <a:pt x="0" y="38"/>
                      </a:moveTo>
                      <a:lnTo>
                        <a:pt x="0" y="0"/>
                      </a:lnTo>
                      <a:lnTo>
                        <a:pt x="158" y="78"/>
                      </a:lnTo>
                      <a:lnTo>
                        <a:pt x="158" y="111"/>
                      </a:lnTo>
                      <a:lnTo>
                        <a:pt x="0" y="189"/>
                      </a:lnTo>
                      <a:lnTo>
                        <a:pt x="0" y="152"/>
                      </a:lnTo>
                      <a:lnTo>
                        <a:pt x="113" y="95"/>
                      </a:lnTo>
                      <a:lnTo>
                        <a:pt x="0" y="38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68544" tIns="34272" rIns="68544" bIns="34272" numCol="1" anchor="t" anchorCtr="0" compatLnSpc="1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400" kern="0" smtClean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16" name="Freeform 10"/>
                <p:cNvSpPr/>
                <p:nvPr/>
              </p:nvSpPr>
              <p:spPr bwMode="auto">
                <a:xfrm>
                  <a:off x="-2600325" y="4198938"/>
                  <a:ext cx="247650" cy="300038"/>
                </a:xfrm>
                <a:custGeom>
                  <a:avLst/>
                  <a:gdLst/>
                  <a:ahLst/>
                  <a:cxnLst>
                    <a:cxn ang="0">
                      <a:pos x="0" y="38"/>
                    </a:cxn>
                    <a:cxn ang="0">
                      <a:pos x="0" y="0"/>
                    </a:cxn>
                    <a:cxn ang="0">
                      <a:pos x="156" y="78"/>
                    </a:cxn>
                    <a:cxn ang="0">
                      <a:pos x="156" y="111"/>
                    </a:cxn>
                    <a:cxn ang="0">
                      <a:pos x="0" y="189"/>
                    </a:cxn>
                    <a:cxn ang="0">
                      <a:pos x="0" y="152"/>
                    </a:cxn>
                    <a:cxn ang="0">
                      <a:pos x="111" y="95"/>
                    </a:cxn>
                    <a:cxn ang="0">
                      <a:pos x="0" y="38"/>
                    </a:cxn>
                  </a:cxnLst>
                  <a:rect l="0" t="0" r="r" b="b"/>
                  <a:pathLst>
                    <a:path w="156" h="189">
                      <a:moveTo>
                        <a:pt x="0" y="38"/>
                      </a:moveTo>
                      <a:lnTo>
                        <a:pt x="0" y="0"/>
                      </a:lnTo>
                      <a:lnTo>
                        <a:pt x="156" y="78"/>
                      </a:lnTo>
                      <a:lnTo>
                        <a:pt x="156" y="111"/>
                      </a:lnTo>
                      <a:lnTo>
                        <a:pt x="0" y="189"/>
                      </a:lnTo>
                      <a:lnTo>
                        <a:pt x="0" y="152"/>
                      </a:lnTo>
                      <a:lnTo>
                        <a:pt x="111" y="95"/>
                      </a:lnTo>
                      <a:lnTo>
                        <a:pt x="0" y="38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68544" tIns="34272" rIns="68544" bIns="34272" numCol="1" anchor="t" anchorCtr="0" compatLnSpc="1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400" kern="0" smtClean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17" name="Freeform 11"/>
                <p:cNvSpPr/>
                <p:nvPr/>
              </p:nvSpPr>
              <p:spPr bwMode="auto">
                <a:xfrm>
                  <a:off x="-2151063" y="4198938"/>
                  <a:ext cx="250825" cy="300038"/>
                </a:xfrm>
                <a:custGeom>
                  <a:avLst/>
                  <a:gdLst/>
                  <a:ahLst/>
                  <a:cxnLst>
                    <a:cxn ang="0">
                      <a:pos x="0" y="38"/>
                    </a:cxn>
                    <a:cxn ang="0">
                      <a:pos x="0" y="0"/>
                    </a:cxn>
                    <a:cxn ang="0">
                      <a:pos x="158" y="78"/>
                    </a:cxn>
                    <a:cxn ang="0">
                      <a:pos x="158" y="111"/>
                    </a:cxn>
                    <a:cxn ang="0">
                      <a:pos x="0" y="189"/>
                    </a:cxn>
                    <a:cxn ang="0">
                      <a:pos x="0" y="152"/>
                    </a:cxn>
                    <a:cxn ang="0">
                      <a:pos x="114" y="95"/>
                    </a:cxn>
                    <a:cxn ang="0">
                      <a:pos x="0" y="38"/>
                    </a:cxn>
                  </a:cxnLst>
                  <a:rect l="0" t="0" r="r" b="b"/>
                  <a:pathLst>
                    <a:path w="158" h="189">
                      <a:moveTo>
                        <a:pt x="0" y="38"/>
                      </a:moveTo>
                      <a:lnTo>
                        <a:pt x="0" y="0"/>
                      </a:lnTo>
                      <a:lnTo>
                        <a:pt x="158" y="78"/>
                      </a:lnTo>
                      <a:lnTo>
                        <a:pt x="158" y="111"/>
                      </a:lnTo>
                      <a:lnTo>
                        <a:pt x="0" y="189"/>
                      </a:lnTo>
                      <a:lnTo>
                        <a:pt x="0" y="152"/>
                      </a:lnTo>
                      <a:lnTo>
                        <a:pt x="114" y="95"/>
                      </a:lnTo>
                      <a:lnTo>
                        <a:pt x="0" y="38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68544" tIns="34272" rIns="68544" bIns="34272" numCol="1" anchor="t" anchorCtr="0" compatLnSpc="1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1400" kern="0" smtClean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</p:grpSp>
      <p:cxnSp>
        <p:nvCxnSpPr>
          <p:cNvPr id="121" name="直接箭头连接符 120"/>
          <p:cNvCxnSpPr/>
          <p:nvPr/>
        </p:nvCxnSpPr>
        <p:spPr>
          <a:xfrm flipH="1" flipV="1">
            <a:off x="5095142" y="2603813"/>
            <a:ext cx="1013309" cy="8584"/>
          </a:xfrm>
          <a:prstGeom prst="straightConnector1">
            <a:avLst/>
          </a:prstGeom>
          <a:noFill/>
          <a:ln w="6350" cap="flat" cmpd="sng" algn="ctr">
            <a:solidFill>
              <a:sysClr val="window" lastClr="FFFFFF">
                <a:lumMod val="50000"/>
              </a:sysClr>
            </a:solidFill>
            <a:prstDash val="lgDash"/>
            <a:miter lim="800000"/>
            <a:tailEnd type="triangle"/>
          </a:ln>
          <a:effectLst/>
        </p:spPr>
      </p:cxnSp>
      <p:cxnSp>
        <p:nvCxnSpPr>
          <p:cNvPr id="122" name="直接箭头连接符 121"/>
          <p:cNvCxnSpPr/>
          <p:nvPr/>
        </p:nvCxnSpPr>
        <p:spPr>
          <a:xfrm flipH="1" flipV="1">
            <a:off x="5150357" y="4978957"/>
            <a:ext cx="1038049" cy="8022"/>
          </a:xfrm>
          <a:prstGeom prst="straightConnector1">
            <a:avLst/>
          </a:prstGeom>
          <a:noFill/>
          <a:ln w="6350" cap="flat" cmpd="sng" algn="ctr">
            <a:solidFill>
              <a:sysClr val="window" lastClr="FFFFFF">
                <a:lumMod val="50000"/>
              </a:sysClr>
            </a:solidFill>
            <a:prstDash val="lgDash"/>
            <a:miter lim="800000"/>
            <a:tailEnd type="triangle"/>
          </a:ln>
          <a:effectLst/>
        </p:spPr>
      </p:cxnSp>
      <p:sp>
        <p:nvSpPr>
          <p:cNvPr id="123" name="Line 3"/>
          <p:cNvSpPr>
            <a:spLocks noChangeShapeType="1"/>
          </p:cNvSpPr>
          <p:nvPr/>
        </p:nvSpPr>
        <p:spPr bwMode="auto">
          <a:xfrm>
            <a:off x="8770280" y="1729942"/>
            <a:ext cx="2880000" cy="0"/>
          </a:xfrm>
          <a:prstGeom prst="line">
            <a:avLst/>
          </a:prstGeom>
          <a:noFill/>
          <a:ln w="38100">
            <a:solidFill>
              <a:srgbClr val="E7E6E6">
                <a:lumMod val="50000"/>
              </a:srgbClr>
            </a:solidFill>
            <a:round/>
          </a:ln>
        </p:spPr>
        <p:txBody>
          <a:bodyPr wrap="none" lIns="68571" tIns="34286" rIns="68571" bIns="34286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 smtClean="0">
              <a:solidFill>
                <a:prstClr val="black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pic>
        <p:nvPicPr>
          <p:cNvPr id="124" name="图片 123"/>
          <p:cNvPicPr>
            <a:picLocks noChangeAspect="1"/>
          </p:cNvPicPr>
          <p:nvPr/>
        </p:nvPicPr>
        <p:blipFill>
          <a:blip r:embed="rId18" cstate="print">
            <a:duotone>
              <a:prstClr val="black"/>
              <a:srgbClr val="44546A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6994">
            <a:off x="10057623" y="3630062"/>
            <a:ext cx="609283" cy="609283"/>
          </a:xfrm>
          <a:prstGeom prst="rect">
            <a:avLst/>
          </a:prstGeom>
        </p:spPr>
      </p:pic>
      <p:pic>
        <p:nvPicPr>
          <p:cNvPr id="125" name="图片 124"/>
          <p:cNvPicPr>
            <a:picLocks noChangeAspect="1"/>
          </p:cNvPicPr>
          <p:nvPr/>
        </p:nvPicPr>
        <p:blipFill>
          <a:blip r:embed="rId18" cstate="print">
            <a:duotone>
              <a:prstClr val="black"/>
              <a:srgbClr val="44546A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6994">
            <a:off x="10148968" y="1558466"/>
            <a:ext cx="609283" cy="609283"/>
          </a:xfrm>
          <a:prstGeom prst="rect">
            <a:avLst/>
          </a:prstGeom>
        </p:spPr>
      </p:pic>
      <p:sp>
        <p:nvSpPr>
          <p:cNvPr id="126" name="文本框 125"/>
          <p:cNvSpPr txBox="1"/>
          <p:nvPr/>
        </p:nvSpPr>
        <p:spPr>
          <a:xfrm>
            <a:off x="8770280" y="1892315"/>
            <a:ext cx="1261884" cy="307777"/>
          </a:xfrm>
          <a:prstGeom prst="rect">
            <a:avLst/>
          </a:prstGeom>
          <a:solidFill>
            <a:srgbClr val="43A5A7">
              <a:lumMod val="75000"/>
            </a:srgbClr>
          </a:solidFill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kern="0" dirty="0" smtClean="0">
                <a:solidFill>
                  <a:prstClr val="white"/>
                </a:solidFill>
                <a:latin typeface="Times New Roman" panose="02020603050405020304"/>
                <a:ea typeface="微软雅黑" panose="020B0503020204020204" pitchFamily="34" charset="-122"/>
              </a:rPr>
              <a:t>车辆布控管理</a:t>
            </a:r>
            <a:endParaRPr lang="zh-CN" altLang="en-US" sz="1400" kern="0" dirty="0" smtClean="0">
              <a:solidFill>
                <a:prstClr val="white"/>
              </a:solidFill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127" name="文本框 126"/>
          <p:cNvSpPr txBox="1"/>
          <p:nvPr/>
        </p:nvSpPr>
        <p:spPr>
          <a:xfrm>
            <a:off x="8800624" y="4022655"/>
            <a:ext cx="1303562" cy="307777"/>
          </a:xfrm>
          <a:prstGeom prst="rect">
            <a:avLst/>
          </a:prstGeom>
          <a:solidFill>
            <a:srgbClr val="43A5A7">
              <a:lumMod val="75000"/>
            </a:srgbClr>
          </a:solidFill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1400">
                <a:solidFill>
                  <a:prstClr val="white"/>
                </a:solidFill>
                <a:latin typeface="Times New Roman" panose="02020603050405020304"/>
                <a:ea typeface="微软雅黑" panose="020B0503020204020204" pitchFamily="34" charset="-122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pitchFamily="34" charset="-122"/>
              </a:rPr>
              <a:t>车辆轨迹分析</a:t>
            </a: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128" name="标题 1"/>
          <p:cNvSpPr txBox="1"/>
          <p:nvPr/>
        </p:nvSpPr>
        <p:spPr>
          <a:xfrm>
            <a:off x="395971" y="447405"/>
            <a:ext cx="9787220" cy="43088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  <a:defRPr lang="zh-CN" altLang="en-US" sz="3200" b="1" kern="1200" dirty="0">
                <a:gradFill flip="none" rotWithShape="1">
                  <a:gsLst>
                    <a:gs pos="0">
                      <a:srgbClr val="00B0F0">
                        <a:tint val="66000"/>
                        <a:satMod val="160000"/>
                      </a:srgbClr>
                    </a:gs>
                    <a:gs pos="50000">
                      <a:srgbClr val="00B0F0">
                        <a:tint val="44500"/>
                        <a:satMod val="160000"/>
                      </a:srgbClr>
                    </a:gs>
                    <a:gs pos="100000">
                      <a:srgbClr val="00B0F0">
                        <a:tint val="23500"/>
                        <a:satMod val="16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defTabSz="913765" fontAlgn="auto">
              <a:spcBef>
                <a:spcPts val="0"/>
              </a:spcBef>
              <a:spcAft>
                <a:spcPts val="1200"/>
              </a:spcAft>
            </a:pPr>
            <a:r>
              <a:rPr lang="zh-CN" altLang="en-US" sz="28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车辆管理：维护校内交通秩序，监测和定位布控车辆</a:t>
            </a:r>
            <a:endParaRPr lang="zh-CN" altLang="en-US" sz="2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31" name="文本框 130"/>
          <p:cNvSpPr txBox="1"/>
          <p:nvPr/>
        </p:nvSpPr>
        <p:spPr>
          <a:xfrm>
            <a:off x="3023789" y="1140887"/>
            <a:ext cx="18896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</a:t>
            </a:r>
            <a:r>
              <a:rPr lang="zh-CN" altLang="en-US" sz="20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区交通秩序</a:t>
            </a:r>
            <a:endParaRPr lang="zh-CN" altLang="en-US" sz="2000" b="1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2" name="文本框 131"/>
          <p:cNvSpPr txBox="1"/>
          <p:nvPr/>
        </p:nvSpPr>
        <p:spPr>
          <a:xfrm>
            <a:off x="9174505" y="1210964"/>
            <a:ext cx="2140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车辆轨迹分析</a:t>
            </a:r>
            <a:endParaRPr lang="zh-CN" altLang="en-US" sz="2000" b="1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标题 1"/>
          <p:cNvSpPr txBox="1"/>
          <p:nvPr/>
        </p:nvSpPr>
        <p:spPr>
          <a:xfrm>
            <a:off x="395971" y="447405"/>
            <a:ext cx="9787220" cy="43088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  <a:defRPr lang="zh-CN" altLang="en-US" sz="3200" b="1" kern="1200" dirty="0">
                <a:gradFill flip="none" rotWithShape="1">
                  <a:gsLst>
                    <a:gs pos="0">
                      <a:srgbClr val="00B0F0">
                        <a:tint val="66000"/>
                        <a:satMod val="160000"/>
                      </a:srgbClr>
                    </a:gs>
                    <a:gs pos="50000">
                      <a:srgbClr val="00B0F0">
                        <a:tint val="44500"/>
                        <a:satMod val="160000"/>
                      </a:srgbClr>
                    </a:gs>
                    <a:gs pos="100000">
                      <a:srgbClr val="00B0F0">
                        <a:tint val="23500"/>
                        <a:satMod val="16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defTabSz="913765" fontAlgn="auto">
              <a:spcBef>
                <a:spcPts val="0"/>
              </a:spcBef>
              <a:spcAft>
                <a:spcPts val="1200"/>
              </a:spcAft>
            </a:pPr>
            <a:r>
              <a:rPr lang="zh-CN" altLang="en-US" sz="28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案事件库：基于智能监控，联动人员布控，协助快速破案</a:t>
            </a:r>
            <a:endParaRPr lang="zh-CN" altLang="en-US" sz="2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9" name="图片 48"/>
          <p:cNvPicPr/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2275" t="14320" r="1540"/>
          <a:stretch>
            <a:fillRect/>
          </a:stretch>
        </p:blipFill>
        <p:spPr bwMode="auto">
          <a:xfrm>
            <a:off x="777857" y="1600382"/>
            <a:ext cx="2196000" cy="133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0" name="图片 49"/>
          <p:cNvPicPr/>
          <p:nvPr/>
        </p:nvPicPr>
        <p:blipFill>
          <a:blip r:embed="rId3"/>
          <a:stretch>
            <a:fillRect/>
          </a:stretch>
        </p:blipFill>
        <p:spPr>
          <a:xfrm>
            <a:off x="3594458" y="1600382"/>
            <a:ext cx="2196000" cy="133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" name="图片 50"/>
          <p:cNvPicPr/>
          <p:nvPr/>
        </p:nvPicPr>
        <p:blipFill rotWithShape="1">
          <a:blip r:embed="rId4"/>
          <a:srcRect r="26330"/>
          <a:stretch>
            <a:fillRect/>
          </a:stretch>
        </p:blipFill>
        <p:spPr bwMode="auto">
          <a:xfrm>
            <a:off x="6411059" y="1600382"/>
            <a:ext cx="2196000" cy="133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2" name="图片 51"/>
          <p:cNvPicPr/>
          <p:nvPr/>
        </p:nvPicPr>
        <p:blipFill rotWithShape="1">
          <a:blip r:embed="rId5"/>
          <a:srcRect l="593" t="5860" r="25000" b="8346"/>
          <a:stretch>
            <a:fillRect/>
          </a:stretch>
        </p:blipFill>
        <p:spPr bwMode="auto">
          <a:xfrm>
            <a:off x="9227659" y="1600382"/>
            <a:ext cx="2196000" cy="133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3" name="文本框 52"/>
          <p:cNvSpPr txBox="1"/>
          <p:nvPr/>
        </p:nvSpPr>
        <p:spPr>
          <a:xfrm>
            <a:off x="1274415" y="1176880"/>
            <a:ext cx="1187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事件录入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4162921" y="1176880"/>
            <a:ext cx="1182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事件办理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6996561" y="1176880"/>
            <a:ext cx="1195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流程审批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9813866" y="1176880"/>
            <a:ext cx="1167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事件查询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777857" y="3784537"/>
            <a:ext cx="1377988" cy="593793"/>
          </a:xfrm>
          <a:prstGeom prst="rect">
            <a:avLst/>
          </a:prstGeom>
          <a:solidFill>
            <a:srgbClr val="43A5A7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600" b="1" kern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案发</a:t>
            </a:r>
            <a:endParaRPr lang="zh-CN" altLang="en-US" sz="1600" b="1" kern="0" dirty="0" smtClean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2714591" y="3784536"/>
            <a:ext cx="2087730" cy="593793"/>
          </a:xfrm>
          <a:prstGeom prst="rect">
            <a:avLst/>
          </a:prstGeom>
          <a:solidFill>
            <a:srgbClr val="43A5A7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kern="0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从视频监控中找到涉案人员第一张照片</a:t>
            </a:r>
            <a:endParaRPr lang="zh-CN" altLang="en-US" sz="1400" kern="0" dirty="0" smtClean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5361067" y="3784536"/>
            <a:ext cx="1650987" cy="593793"/>
          </a:xfrm>
          <a:prstGeom prst="rect">
            <a:avLst/>
          </a:prstGeom>
          <a:solidFill>
            <a:srgbClr val="43A5A7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kern="0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</a:t>
            </a:r>
            <a:r>
              <a:rPr lang="zh-CN" altLang="en-US" sz="1600" b="1" kern="0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人脸库</a:t>
            </a:r>
            <a:r>
              <a:rPr lang="zh-CN" altLang="en-US" sz="1400" kern="0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检索</a:t>
            </a:r>
            <a:endParaRPr lang="en-US" altLang="zh-CN" sz="1400" kern="0" dirty="0" smtClean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kern="0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人脸照片</a:t>
            </a:r>
            <a:endParaRPr lang="zh-CN" altLang="en-US" sz="1400" kern="0" dirty="0" smtClean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1" name="组合 60"/>
          <p:cNvGrpSpPr/>
          <p:nvPr/>
        </p:nvGrpSpPr>
        <p:grpSpPr>
          <a:xfrm>
            <a:off x="777857" y="4376354"/>
            <a:ext cx="1377987" cy="1222976"/>
            <a:chOff x="1272751" y="2889023"/>
            <a:chExt cx="1377987" cy="1222976"/>
          </a:xfrm>
        </p:grpSpPr>
        <p:sp>
          <p:nvSpPr>
            <p:cNvPr id="62" name="Rectangle 107"/>
            <p:cNvSpPr/>
            <p:nvPr/>
          </p:nvSpPr>
          <p:spPr>
            <a:xfrm>
              <a:off x="1272751" y="2903309"/>
              <a:ext cx="1377987" cy="1208690"/>
            </a:xfrm>
            <a:prstGeom prst="rect">
              <a:avLst/>
            </a:prstGeom>
            <a:solidFill>
              <a:sysClr val="window" lastClr="FFFFFF">
                <a:alpha val="23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Arial" panose="020B0604020202020204"/>
                <a:ea typeface="微软雅黑" panose="020B0503020204020204" pitchFamily="34" charset="-122"/>
              </a:endParaRPr>
            </a:p>
          </p:txBody>
        </p:sp>
        <p:sp>
          <p:nvSpPr>
            <p:cNvPr id="63" name="TextBox 7"/>
            <p:cNvSpPr txBox="1">
              <a:spLocks noChangeArrowheads="1"/>
            </p:cNvSpPr>
            <p:nvPr/>
          </p:nvSpPr>
          <p:spPr bwMode="auto">
            <a:xfrm>
              <a:off x="1280610" y="2889023"/>
              <a:ext cx="1370128" cy="997196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fontAlgn="auto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20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群众报案</a:t>
              </a:r>
              <a:endParaRPr lang="en-US" altLang="zh-CN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fontAlgn="auto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20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一</a:t>
              </a:r>
              <a:r>
                <a:rPr lang="zh-CN" altLang="en-US" sz="12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键告警</a:t>
              </a:r>
              <a:endPara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fontAlgn="auto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20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人</a:t>
              </a:r>
              <a:r>
                <a:rPr lang="zh-CN" altLang="en-US" sz="12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脸抓拍机</a:t>
              </a:r>
              <a:endPara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defTabSz="815975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120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……</a:t>
              </a:r>
              <a:endPara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4" name="矩形 63"/>
          <p:cNvSpPr/>
          <p:nvPr/>
        </p:nvSpPr>
        <p:spPr>
          <a:xfrm>
            <a:off x="7570800" y="4635575"/>
            <a:ext cx="1650987" cy="593793"/>
          </a:xfrm>
          <a:prstGeom prst="rect">
            <a:avLst/>
          </a:prstGeom>
          <a:solidFill>
            <a:srgbClr val="1597F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400" dirty="0">
                <a:solidFill>
                  <a:prstClr val="white"/>
                </a:solidFill>
                <a:latin typeface="Agency FB" panose="020B0503020202020204" pitchFamily="34" charset="0"/>
                <a:ea typeface="微软雅黑" panose="020B0503020204020204" pitchFamily="34" charset="-122"/>
              </a:rPr>
              <a:t>在</a:t>
            </a:r>
            <a:r>
              <a:rPr lang="zh-CN" altLang="en-US" sz="1600" b="1" dirty="0">
                <a:solidFill>
                  <a:srgbClr val="FFC000"/>
                </a:solidFill>
                <a:latin typeface="Agency FB" panose="020B0503020202020204" pitchFamily="34" charset="0"/>
                <a:ea typeface="微软雅黑" panose="020B0503020204020204" pitchFamily="34" charset="-122"/>
              </a:rPr>
              <a:t>陌生人</a:t>
            </a:r>
            <a:r>
              <a:rPr lang="zh-CN" altLang="en-US" sz="1600" b="1" dirty="0" smtClean="0">
                <a:solidFill>
                  <a:srgbClr val="FFC000"/>
                </a:solidFill>
                <a:latin typeface="Agency FB" panose="020B0503020202020204" pitchFamily="34" charset="0"/>
                <a:ea typeface="微软雅黑" panose="020B0503020204020204" pitchFamily="34" charset="-122"/>
              </a:rPr>
              <a:t>库</a:t>
            </a:r>
            <a:r>
              <a:rPr lang="zh-CN" altLang="en-US" sz="1400" dirty="0" smtClean="0">
                <a:solidFill>
                  <a:prstClr val="white"/>
                </a:solidFill>
                <a:latin typeface="Agency FB" panose="020B0503020202020204" pitchFamily="34" charset="0"/>
                <a:ea typeface="微软雅黑" panose="020B0503020204020204" pitchFamily="34" charset="-122"/>
              </a:rPr>
              <a:t>检索</a:t>
            </a:r>
            <a:endParaRPr lang="en-US" altLang="zh-CN" sz="1400" dirty="0" smtClean="0">
              <a:solidFill>
                <a:prstClr val="white"/>
              </a:solidFill>
              <a:latin typeface="Agency FB" panose="020B0503020202020204" pitchFamily="34" charset="0"/>
              <a:ea typeface="微软雅黑" panose="020B0503020204020204" pitchFamily="34" charset="-122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400" dirty="0" smtClean="0">
                <a:solidFill>
                  <a:prstClr val="white"/>
                </a:solidFill>
                <a:latin typeface="Agency FB" panose="020B0503020202020204" pitchFamily="34" charset="0"/>
                <a:ea typeface="微软雅黑" panose="020B0503020204020204" pitchFamily="34" charset="-122"/>
              </a:rPr>
              <a:t>人</a:t>
            </a:r>
            <a:r>
              <a:rPr lang="zh-CN" altLang="en-US" sz="1400" dirty="0">
                <a:solidFill>
                  <a:prstClr val="white"/>
                </a:solidFill>
                <a:latin typeface="Agency FB" panose="020B0503020202020204" pitchFamily="34" charset="0"/>
                <a:ea typeface="微软雅黑" panose="020B0503020204020204" pitchFamily="34" charset="-122"/>
              </a:rPr>
              <a:t>脸照片</a:t>
            </a:r>
            <a:endParaRPr lang="zh-CN" altLang="en-US" sz="1400" dirty="0">
              <a:solidFill>
                <a:prstClr val="white"/>
              </a:solidFill>
              <a:latin typeface="Agency FB" panose="020B0503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65" name="矩形 64"/>
          <p:cNvSpPr/>
          <p:nvPr/>
        </p:nvSpPr>
        <p:spPr>
          <a:xfrm>
            <a:off x="7570800" y="3782561"/>
            <a:ext cx="1650987" cy="593793"/>
          </a:xfrm>
          <a:prstGeom prst="rect">
            <a:avLst/>
          </a:prstGeom>
          <a:solidFill>
            <a:srgbClr val="43A5A7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600" b="1" kern="0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人员管理</a:t>
            </a:r>
            <a:r>
              <a:rPr lang="zh-CN" altLang="en-US" sz="1400" b="1" kern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</a:t>
            </a:r>
            <a:endParaRPr lang="en-US" altLang="zh-CN" sz="1600" b="1" kern="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600" b="1" kern="0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全息档案</a:t>
            </a:r>
            <a:endParaRPr lang="zh-CN" altLang="en-US" sz="1600" b="1" kern="0" dirty="0" smtClean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6" name="矩形 65"/>
          <p:cNvSpPr/>
          <p:nvPr/>
        </p:nvSpPr>
        <p:spPr>
          <a:xfrm>
            <a:off x="9780532" y="3782561"/>
            <a:ext cx="1650987" cy="593793"/>
          </a:xfrm>
          <a:prstGeom prst="rect">
            <a:avLst/>
          </a:prstGeom>
          <a:solidFill>
            <a:srgbClr val="43A5A7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kern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报警</a:t>
            </a:r>
            <a:r>
              <a:rPr lang="zh-CN" altLang="en-US" sz="1400" kern="0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抓捕</a:t>
            </a:r>
            <a:endParaRPr lang="zh-CN" altLang="en-US" sz="1400" kern="0" dirty="0" smtClean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9780532" y="4635575"/>
            <a:ext cx="1650987" cy="593793"/>
          </a:xfrm>
          <a:prstGeom prst="rect">
            <a:avLst/>
          </a:prstGeom>
          <a:solidFill>
            <a:srgbClr val="1597F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600" b="1" dirty="0">
                <a:solidFill>
                  <a:srgbClr val="FFC000"/>
                </a:solidFill>
                <a:latin typeface="Agency FB" panose="020B0503020202020204" pitchFamily="34" charset="0"/>
                <a:ea typeface="微软雅黑" panose="020B0503020204020204" pitchFamily="34" charset="-122"/>
              </a:rPr>
              <a:t>轨迹</a:t>
            </a:r>
            <a:r>
              <a:rPr lang="zh-CN" altLang="en-US" sz="1600" b="1" dirty="0" smtClean="0">
                <a:solidFill>
                  <a:srgbClr val="FFC000"/>
                </a:solidFill>
                <a:latin typeface="Agency FB" panose="020B0503020202020204" pitchFamily="34" charset="0"/>
                <a:ea typeface="微软雅黑" panose="020B0503020204020204" pitchFamily="34" charset="-122"/>
              </a:rPr>
              <a:t>分析</a:t>
            </a:r>
            <a:endParaRPr lang="en-US" altLang="zh-CN" sz="1600" b="1" dirty="0" smtClean="0">
              <a:solidFill>
                <a:srgbClr val="FFC000"/>
              </a:solidFill>
              <a:latin typeface="Agency FB" panose="020B0503020202020204" pitchFamily="34" charset="0"/>
              <a:ea typeface="微软雅黑" panose="020B0503020204020204" pitchFamily="34" charset="-122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400" dirty="0" smtClean="0">
                <a:solidFill>
                  <a:prstClr val="white"/>
                </a:solidFill>
                <a:latin typeface="Agency FB" panose="020B0503020202020204" pitchFamily="34" charset="0"/>
                <a:ea typeface="微软雅黑" panose="020B0503020204020204" pitchFamily="34" charset="-122"/>
              </a:rPr>
              <a:t>协助破案</a:t>
            </a:r>
            <a:endParaRPr lang="zh-CN" altLang="en-US" sz="1400" dirty="0">
              <a:solidFill>
                <a:prstClr val="white"/>
              </a:solidFill>
              <a:latin typeface="Agency FB" panose="020B0503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68" name="矩形 67"/>
          <p:cNvSpPr/>
          <p:nvPr/>
        </p:nvSpPr>
        <p:spPr>
          <a:xfrm>
            <a:off x="9780531" y="5488589"/>
            <a:ext cx="1650987" cy="59379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ea typeface="微软雅黑" panose="020B0503020204020204" pitchFamily="34" charset="-122"/>
              </a:rPr>
              <a:t>转入</a:t>
            </a:r>
            <a:r>
              <a:rPr kumimoji="0" lang="zh-CN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gency FB" panose="020B0503020202020204" pitchFamily="34" charset="0"/>
                <a:ea typeface="微软雅黑" panose="020B0503020204020204" pitchFamily="34" charset="-122"/>
              </a:rPr>
              <a:t>黑名库，</a:t>
            </a:r>
            <a:endParaRPr kumimoji="0" lang="en-US" altLang="zh-CN" sz="1600" b="1" i="0" u="none" strike="noStrike" kern="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gency FB" panose="020B0503020202020204" pitchFamily="34" charset="0"/>
              <a:ea typeface="微软雅黑" panose="020B0503020204020204" pitchFamily="34" charset="-122"/>
            </a:endParaRPr>
          </a:p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gency FB" panose="020B0503020202020204" pitchFamily="34" charset="0"/>
                <a:ea typeface="微软雅黑" panose="020B0503020204020204" pitchFamily="34" charset="-122"/>
              </a:rPr>
              <a:t>人员布控</a:t>
            </a:r>
            <a:endParaRPr kumimoji="0" lang="zh-CN" altLang="en-US" sz="1600" b="1" i="0" u="none" strike="noStrike" kern="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gency FB" panose="020B0503020202020204" pitchFamily="34" charset="0"/>
              <a:ea typeface="微软雅黑" panose="020B0503020204020204" pitchFamily="34" charset="-122"/>
            </a:endParaRPr>
          </a:p>
        </p:txBody>
      </p:sp>
      <p:cxnSp>
        <p:nvCxnSpPr>
          <p:cNvPr id="69" name="肘形连接符 68"/>
          <p:cNvCxnSpPr>
            <a:stCxn id="60" idx="2"/>
            <a:endCxn id="64" idx="1"/>
          </p:cNvCxnSpPr>
          <p:nvPr/>
        </p:nvCxnSpPr>
        <p:spPr>
          <a:xfrm rot="16200000" flipH="1">
            <a:off x="6601609" y="3963280"/>
            <a:ext cx="554143" cy="1384239"/>
          </a:xfrm>
          <a:prstGeom prst="bentConnector2">
            <a:avLst/>
          </a:prstGeom>
          <a:noFill/>
          <a:ln w="9525" cap="flat">
            <a:solidFill>
              <a:sysClr val="window" lastClr="FFFFFF">
                <a:lumMod val="75000"/>
              </a:sysClr>
            </a:solidFill>
            <a:prstDash val="solid"/>
            <a:miter lim="800000"/>
            <a:headEnd type="diamond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cxnSp>
      <p:cxnSp>
        <p:nvCxnSpPr>
          <p:cNvPr id="70" name="肘形连接符 69"/>
          <p:cNvCxnSpPr>
            <a:stCxn id="64" idx="2"/>
            <a:endCxn id="68" idx="1"/>
          </p:cNvCxnSpPr>
          <p:nvPr/>
        </p:nvCxnSpPr>
        <p:spPr>
          <a:xfrm rot="16200000" flipH="1">
            <a:off x="8810353" y="4815308"/>
            <a:ext cx="556118" cy="1384237"/>
          </a:xfrm>
          <a:prstGeom prst="bentConnector2">
            <a:avLst/>
          </a:prstGeom>
          <a:noFill/>
          <a:ln w="9525" cap="flat">
            <a:solidFill>
              <a:sysClr val="window" lastClr="FFFFFF">
                <a:lumMod val="75000"/>
              </a:sysClr>
            </a:solidFill>
            <a:prstDash val="solid"/>
            <a:miter lim="800000"/>
            <a:headEnd type="diamond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cxnSp>
      <p:cxnSp>
        <p:nvCxnSpPr>
          <p:cNvPr id="71" name="直接箭头连接符 70"/>
          <p:cNvCxnSpPr>
            <a:stCxn id="58" idx="3"/>
            <a:endCxn id="59" idx="1"/>
          </p:cNvCxnSpPr>
          <p:nvPr/>
        </p:nvCxnSpPr>
        <p:spPr>
          <a:xfrm flipV="1">
            <a:off x="2155845" y="4081433"/>
            <a:ext cx="558746" cy="1"/>
          </a:xfrm>
          <a:prstGeom prst="straightConnector1">
            <a:avLst/>
          </a:prstGeom>
          <a:noFill/>
          <a:ln w="9525" cap="flat">
            <a:solidFill>
              <a:sysClr val="window" lastClr="FFFFFF">
                <a:lumMod val="75000"/>
              </a:sysClr>
            </a:solidFill>
            <a:prstDash val="solid"/>
            <a:miter lim="800000"/>
            <a:headEnd type="diamond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cxnSp>
      <p:cxnSp>
        <p:nvCxnSpPr>
          <p:cNvPr id="72" name="直接箭头连接符 71"/>
          <p:cNvCxnSpPr>
            <a:stCxn id="60" idx="3"/>
            <a:endCxn id="65" idx="1"/>
          </p:cNvCxnSpPr>
          <p:nvPr/>
        </p:nvCxnSpPr>
        <p:spPr>
          <a:xfrm flipV="1">
            <a:off x="7012054" y="4079458"/>
            <a:ext cx="558746" cy="1975"/>
          </a:xfrm>
          <a:prstGeom prst="straightConnector1">
            <a:avLst/>
          </a:prstGeom>
          <a:noFill/>
          <a:ln w="9525" cap="flat">
            <a:solidFill>
              <a:sysClr val="window" lastClr="FFFFFF">
                <a:lumMod val="75000"/>
              </a:sysClr>
            </a:solidFill>
            <a:prstDash val="solid"/>
            <a:miter lim="800000"/>
            <a:headEnd type="diamond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cxnSp>
      <p:cxnSp>
        <p:nvCxnSpPr>
          <p:cNvPr id="73" name="直接箭头连接符 72"/>
          <p:cNvCxnSpPr>
            <a:stCxn id="65" idx="3"/>
            <a:endCxn id="66" idx="1"/>
          </p:cNvCxnSpPr>
          <p:nvPr/>
        </p:nvCxnSpPr>
        <p:spPr>
          <a:xfrm>
            <a:off x="9221787" y="4079458"/>
            <a:ext cx="558745" cy="0"/>
          </a:xfrm>
          <a:prstGeom prst="straightConnector1">
            <a:avLst/>
          </a:prstGeom>
          <a:noFill/>
          <a:ln w="9525" cap="flat">
            <a:solidFill>
              <a:sysClr val="window" lastClr="FFFFFF">
                <a:lumMod val="75000"/>
              </a:sysClr>
            </a:solidFill>
            <a:prstDash val="solid"/>
            <a:miter lim="800000"/>
            <a:headEnd type="diamond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cxnSp>
      <p:cxnSp>
        <p:nvCxnSpPr>
          <p:cNvPr id="74" name="直接箭头连接符 73"/>
          <p:cNvCxnSpPr>
            <a:stCxn id="64" idx="3"/>
            <a:endCxn id="67" idx="1"/>
          </p:cNvCxnSpPr>
          <p:nvPr/>
        </p:nvCxnSpPr>
        <p:spPr>
          <a:xfrm>
            <a:off x="9221787" y="4932472"/>
            <a:ext cx="558745" cy="0"/>
          </a:xfrm>
          <a:prstGeom prst="straightConnector1">
            <a:avLst/>
          </a:prstGeom>
          <a:noFill/>
          <a:ln w="9525" cap="flat">
            <a:solidFill>
              <a:sysClr val="window" lastClr="FFFFFF">
                <a:lumMod val="75000"/>
              </a:sysClr>
            </a:solidFill>
            <a:prstDash val="solid"/>
            <a:miter lim="800000"/>
            <a:headEnd type="diamond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cxnSp>
      <p:sp>
        <p:nvSpPr>
          <p:cNvPr id="75" name="矩形 74"/>
          <p:cNvSpPr/>
          <p:nvPr/>
        </p:nvSpPr>
        <p:spPr>
          <a:xfrm>
            <a:off x="6986654" y="3767228"/>
            <a:ext cx="656400" cy="312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4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成功</a:t>
            </a:r>
            <a:endParaRPr lang="en-US" altLang="zh-CN" sz="1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6" name="矩形 75"/>
          <p:cNvSpPr/>
          <p:nvPr/>
        </p:nvSpPr>
        <p:spPr>
          <a:xfrm>
            <a:off x="9172959" y="4622031"/>
            <a:ext cx="656400" cy="312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4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成功</a:t>
            </a:r>
            <a:endParaRPr lang="en-US" altLang="zh-CN" sz="1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7" name="矩形 76"/>
          <p:cNvSpPr/>
          <p:nvPr/>
        </p:nvSpPr>
        <p:spPr>
          <a:xfrm>
            <a:off x="6560460" y="4597441"/>
            <a:ext cx="656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4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失败</a:t>
            </a:r>
            <a:endParaRPr lang="en-US" altLang="zh-CN" sz="1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8" name="矩形 77"/>
          <p:cNvSpPr/>
          <p:nvPr/>
        </p:nvSpPr>
        <p:spPr>
          <a:xfrm>
            <a:off x="8760212" y="5447027"/>
            <a:ext cx="656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4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失败</a:t>
            </a:r>
            <a:endParaRPr lang="en-US" altLang="zh-CN" sz="1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cxnSp>
        <p:nvCxnSpPr>
          <p:cNvPr id="79" name="直接箭头连接符 78"/>
          <p:cNvCxnSpPr>
            <a:stCxn id="59" idx="3"/>
            <a:endCxn id="60" idx="1"/>
          </p:cNvCxnSpPr>
          <p:nvPr/>
        </p:nvCxnSpPr>
        <p:spPr>
          <a:xfrm>
            <a:off x="4802321" y="4081433"/>
            <a:ext cx="558746" cy="0"/>
          </a:xfrm>
          <a:prstGeom prst="straightConnector1">
            <a:avLst/>
          </a:prstGeom>
          <a:noFill/>
          <a:ln w="9525" cap="flat">
            <a:solidFill>
              <a:sysClr val="window" lastClr="FFFFFF">
                <a:lumMod val="75000"/>
              </a:sysClr>
            </a:solidFill>
            <a:prstDash val="solid"/>
            <a:miter lim="800000"/>
            <a:headEnd type="diamond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cxnSp>
      <p:sp>
        <p:nvSpPr>
          <p:cNvPr id="80" name="虚尾箭头 79"/>
          <p:cNvSpPr/>
          <p:nvPr/>
        </p:nvSpPr>
        <p:spPr>
          <a:xfrm>
            <a:off x="3080313" y="2008753"/>
            <a:ext cx="407688" cy="515258"/>
          </a:xfrm>
          <a:prstGeom prst="stripedRightArrow">
            <a:avLst/>
          </a:prstGeom>
          <a:solidFill>
            <a:srgbClr val="057578"/>
          </a:solidFill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81" name="虚尾箭头 80"/>
          <p:cNvSpPr/>
          <p:nvPr/>
        </p:nvSpPr>
        <p:spPr>
          <a:xfrm>
            <a:off x="5896914" y="2008753"/>
            <a:ext cx="407688" cy="515258"/>
          </a:xfrm>
          <a:prstGeom prst="stripedRightArrow">
            <a:avLst/>
          </a:prstGeom>
          <a:solidFill>
            <a:srgbClr val="057578"/>
          </a:solidFill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82" name="虚尾箭头 81"/>
          <p:cNvSpPr/>
          <p:nvPr/>
        </p:nvSpPr>
        <p:spPr>
          <a:xfrm>
            <a:off x="8711385" y="1952026"/>
            <a:ext cx="407688" cy="515258"/>
          </a:xfrm>
          <a:prstGeom prst="stripedRightArrow">
            <a:avLst/>
          </a:prstGeom>
          <a:solidFill>
            <a:srgbClr val="057578"/>
          </a:solidFill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83" name="虚尾箭头 82"/>
          <p:cNvSpPr/>
          <p:nvPr/>
        </p:nvSpPr>
        <p:spPr>
          <a:xfrm rot="16200000">
            <a:off x="1263006" y="3197589"/>
            <a:ext cx="407688" cy="515258"/>
          </a:xfrm>
          <a:prstGeom prst="stripedRightArrow">
            <a:avLst/>
          </a:prstGeom>
          <a:solidFill>
            <a:srgbClr val="057578"/>
          </a:solidFill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86" name="圆角矩形 85"/>
          <p:cNvSpPr/>
          <p:nvPr/>
        </p:nvSpPr>
        <p:spPr>
          <a:xfrm>
            <a:off x="2435218" y="3479804"/>
            <a:ext cx="9172582" cy="2793995"/>
          </a:xfrm>
          <a:prstGeom prst="roundRect">
            <a:avLst>
              <a:gd name="adj" fmla="val 5067"/>
            </a:avLst>
          </a:prstGeom>
          <a:noFill/>
          <a:ln w="9525" cap="flat" cmpd="sng" algn="ctr">
            <a:solidFill>
              <a:sysClr val="window" lastClr="FFFFFF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</a:endParaRPr>
          </a:p>
        </p:txBody>
      </p:sp>
      <p:pic>
        <p:nvPicPr>
          <p:cNvPr id="88" name="图片 8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779" y="5334122"/>
            <a:ext cx="770222" cy="770222"/>
          </a:xfrm>
          <a:prstGeom prst="rect">
            <a:avLst/>
          </a:prstGeom>
        </p:spPr>
      </p:pic>
      <p:sp>
        <p:nvSpPr>
          <p:cNvPr id="89" name="文本框 88"/>
          <p:cNvSpPr txBox="1"/>
          <p:nvPr/>
        </p:nvSpPr>
        <p:spPr>
          <a:xfrm>
            <a:off x="3488001" y="5543961"/>
            <a:ext cx="1741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人员布控流程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3" name="虚尾箭头 92"/>
          <p:cNvSpPr/>
          <p:nvPr/>
        </p:nvSpPr>
        <p:spPr>
          <a:xfrm rot="16200000">
            <a:off x="4340848" y="2921055"/>
            <a:ext cx="407688" cy="515258"/>
          </a:xfrm>
          <a:prstGeom prst="stripedRightArrow">
            <a:avLst/>
          </a:prstGeom>
          <a:solidFill>
            <a:srgbClr val="057578"/>
          </a:solidFill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标题 1"/>
          <p:cNvSpPr txBox="1"/>
          <p:nvPr/>
        </p:nvSpPr>
        <p:spPr>
          <a:xfrm>
            <a:off x="362859" y="358191"/>
            <a:ext cx="9787220" cy="43088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  <a:defRPr lang="zh-CN" altLang="en-US" sz="3200" b="1" kern="1200" dirty="0">
                <a:gradFill flip="none" rotWithShape="1">
                  <a:gsLst>
                    <a:gs pos="0">
                      <a:srgbClr val="00B0F0">
                        <a:tint val="66000"/>
                        <a:satMod val="160000"/>
                      </a:srgbClr>
                    </a:gs>
                    <a:gs pos="50000">
                      <a:srgbClr val="00B0F0">
                        <a:tint val="44500"/>
                        <a:satMod val="160000"/>
                      </a:srgbClr>
                    </a:gs>
                    <a:gs pos="100000">
                      <a:srgbClr val="00B0F0">
                        <a:tint val="23500"/>
                        <a:satMod val="16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defTabSz="913765" fontAlgn="auto">
              <a:spcBef>
                <a:spcPts val="0"/>
              </a:spcBef>
              <a:spcAft>
                <a:spcPts val="1200"/>
              </a:spcAft>
            </a:pPr>
            <a:r>
              <a:rPr lang="zh-CN" altLang="en-US" sz="280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消防管理：全覆盖，多维度，安消一体，快速响应</a:t>
            </a:r>
            <a:endParaRPr lang="zh-CN" altLang="en-US" sz="280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7" name="圆角矩形 76"/>
          <p:cNvSpPr/>
          <p:nvPr/>
        </p:nvSpPr>
        <p:spPr>
          <a:xfrm>
            <a:off x="2146098" y="4934598"/>
            <a:ext cx="864000" cy="756000"/>
          </a:xfrm>
          <a:prstGeom prst="roundRect">
            <a:avLst>
              <a:gd name="adj" fmla="val 0"/>
            </a:avLst>
          </a:prstGeom>
          <a:solidFill>
            <a:srgbClr val="C3DBE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72000" rIns="72000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消防水</a:t>
            </a:r>
            <a:r>
              <a:rPr lang="zh-CN" altLang="en-US" sz="1400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系统监测</a:t>
            </a:r>
            <a:endParaRPr lang="en-US" altLang="zh-CN" sz="1400" kern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8" name="圆角矩形 77"/>
          <p:cNvSpPr/>
          <p:nvPr/>
        </p:nvSpPr>
        <p:spPr>
          <a:xfrm>
            <a:off x="4963803" y="4934598"/>
            <a:ext cx="864000" cy="756000"/>
          </a:xfrm>
          <a:prstGeom prst="roundRect">
            <a:avLst>
              <a:gd name="adj" fmla="val 0"/>
            </a:avLst>
          </a:prstGeom>
          <a:solidFill>
            <a:srgbClr val="C3DBE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72000" rIns="72000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可燃气</a:t>
            </a:r>
            <a:r>
              <a:rPr lang="zh-CN" altLang="en-US" sz="1400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体</a:t>
            </a:r>
            <a:endParaRPr lang="en-US" altLang="zh-CN" sz="1400" kern="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探测</a:t>
            </a:r>
            <a:endParaRPr lang="en-US" altLang="zh-CN" sz="1400" kern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9" name="圆角矩形 78"/>
          <p:cNvSpPr/>
          <p:nvPr/>
        </p:nvSpPr>
        <p:spPr>
          <a:xfrm>
            <a:off x="3085333" y="4934598"/>
            <a:ext cx="864000" cy="756000"/>
          </a:xfrm>
          <a:prstGeom prst="roundRect">
            <a:avLst>
              <a:gd name="adj" fmla="val 0"/>
            </a:avLst>
          </a:prstGeom>
          <a:solidFill>
            <a:srgbClr val="C3DBE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72000" rIns="72000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电气</a:t>
            </a:r>
            <a:r>
              <a:rPr lang="zh-CN" altLang="en-US" sz="1400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火灾</a:t>
            </a:r>
            <a:endParaRPr lang="en-US" altLang="zh-CN" sz="1400" kern="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监测</a:t>
            </a:r>
            <a:endParaRPr lang="en-US" altLang="zh-CN" sz="1400" kern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0" name="圆角矩形 79"/>
          <p:cNvSpPr/>
          <p:nvPr/>
        </p:nvSpPr>
        <p:spPr>
          <a:xfrm>
            <a:off x="1206863" y="4934598"/>
            <a:ext cx="864000" cy="756000"/>
          </a:xfrm>
          <a:prstGeom prst="roundRect">
            <a:avLst>
              <a:gd name="adj" fmla="val 0"/>
            </a:avLst>
          </a:prstGeom>
          <a:solidFill>
            <a:srgbClr val="C3DBE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72000" rIns="72000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4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火灾报警系统监测</a:t>
            </a:r>
            <a:endParaRPr lang="en-US" altLang="zh-CN" sz="1400" kern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" name="诚信烟农"/>
          <p:cNvSpPr/>
          <p:nvPr/>
        </p:nvSpPr>
        <p:spPr>
          <a:xfrm>
            <a:off x="3670601" y="3278768"/>
            <a:ext cx="5135865" cy="603469"/>
          </a:xfrm>
          <a:prstGeom prst="roundRect">
            <a:avLst/>
          </a:prstGeom>
          <a:solidFill>
            <a:srgbClr val="31778D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0" rIns="0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kern="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安消一体</a:t>
            </a:r>
            <a:endParaRPr lang="zh-CN" altLang="en-US" sz="2400" b="1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2" name="圆角矩形 81"/>
          <p:cNvSpPr/>
          <p:nvPr/>
        </p:nvSpPr>
        <p:spPr>
          <a:xfrm>
            <a:off x="4024568" y="4934598"/>
            <a:ext cx="864000" cy="756000"/>
          </a:xfrm>
          <a:prstGeom prst="roundRect">
            <a:avLst>
              <a:gd name="adj" fmla="val 0"/>
            </a:avLst>
          </a:prstGeom>
          <a:solidFill>
            <a:srgbClr val="C3DBE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72000" rIns="72000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烟雾</a:t>
            </a:r>
            <a:endParaRPr lang="en-US" altLang="zh-CN" sz="1400" kern="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探测</a:t>
            </a:r>
            <a:endParaRPr lang="en-US" altLang="zh-CN" sz="1400" kern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3" name="矩形 82"/>
          <p:cNvSpPr/>
          <p:nvPr/>
        </p:nvSpPr>
        <p:spPr>
          <a:xfrm>
            <a:off x="503717" y="3166281"/>
            <a:ext cx="441985" cy="120032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统一平台</a:t>
            </a:r>
            <a:endParaRPr lang="zh-CN" altLang="en-US" b="1" dirty="0" smtClean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4" name="矩形 83"/>
          <p:cNvSpPr/>
          <p:nvPr/>
        </p:nvSpPr>
        <p:spPr>
          <a:xfrm>
            <a:off x="522746" y="1338415"/>
            <a:ext cx="403926" cy="120032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安消应用</a:t>
            </a:r>
            <a:endParaRPr lang="zh-CN" altLang="en-US" b="1" dirty="0" smtClean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5" name="矩形 84"/>
          <p:cNvSpPr/>
          <p:nvPr/>
        </p:nvSpPr>
        <p:spPr>
          <a:xfrm>
            <a:off x="544676" y="4872702"/>
            <a:ext cx="360067" cy="120032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防控体系</a:t>
            </a:r>
            <a:endParaRPr lang="zh-CN" altLang="en-US" b="1" dirty="0" smtClean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6" name="圆角矩形 85"/>
          <p:cNvSpPr/>
          <p:nvPr/>
        </p:nvSpPr>
        <p:spPr>
          <a:xfrm>
            <a:off x="1370289" y="1440015"/>
            <a:ext cx="1332000" cy="396000"/>
          </a:xfrm>
          <a:prstGeom prst="roundRect">
            <a:avLst/>
          </a:prstGeom>
          <a:solidFill>
            <a:srgbClr val="4E61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36000" tIns="60960" rIns="36000" bIns="60960" numCol="1" spcCol="0" rtlCol="0" fromWordArt="0" anchor="ctr" anchorCtr="0" forceAA="0" compatLnSpc="1">
            <a:no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kern="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安消设备管理</a:t>
            </a:r>
            <a:endParaRPr lang="zh-CN" altLang="en-US" sz="1400" b="1" kern="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7" name="圆角矩形 86"/>
          <p:cNvSpPr/>
          <p:nvPr/>
        </p:nvSpPr>
        <p:spPr>
          <a:xfrm>
            <a:off x="2768345" y="1440015"/>
            <a:ext cx="1332000" cy="396000"/>
          </a:xfrm>
          <a:prstGeom prst="roundRect">
            <a:avLst/>
          </a:prstGeom>
          <a:solidFill>
            <a:srgbClr val="4E61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36000" tIns="60960" rIns="36000" bIns="60960" numCol="1" spcCol="0" rtlCol="0" fromWordArt="0" anchor="ctr" anchorCtr="0" forceAA="0" compatLnSpc="1">
            <a:no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kern="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消防数据监测</a:t>
            </a:r>
            <a:endParaRPr lang="zh-CN" altLang="en-US" sz="1400" b="1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8" name="圆角矩形 87"/>
          <p:cNvSpPr/>
          <p:nvPr/>
        </p:nvSpPr>
        <p:spPr>
          <a:xfrm>
            <a:off x="4166401" y="1440015"/>
            <a:ext cx="1332000" cy="396000"/>
          </a:xfrm>
          <a:prstGeom prst="roundRect">
            <a:avLst/>
          </a:prstGeom>
          <a:solidFill>
            <a:srgbClr val="4E61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36000" tIns="60960" rIns="36000" bIns="60960" numCol="1" spcCol="0" rtlCol="0" fromWordArt="0" anchor="ctr" anchorCtr="0" forceAA="0" compatLnSpc="1">
            <a:no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kern="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报警视频复核</a:t>
            </a:r>
            <a:endParaRPr lang="zh-CN" altLang="en-US" sz="1400" b="1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9" name="圆角矩形 88"/>
          <p:cNvSpPr/>
          <p:nvPr/>
        </p:nvSpPr>
        <p:spPr>
          <a:xfrm>
            <a:off x="6962513" y="1440015"/>
            <a:ext cx="1332000" cy="396000"/>
          </a:xfrm>
          <a:prstGeom prst="roundRect">
            <a:avLst/>
          </a:prstGeom>
          <a:solidFill>
            <a:srgbClr val="4E61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36000" tIns="60960" rIns="36000" bIns="60960" numCol="1" spcCol="0" rtlCol="0" fromWordArt="0" anchor="ctr" anchorCtr="0" forceAA="0" compatLnSpc="1">
            <a:no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kern="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统计分析报表</a:t>
            </a:r>
            <a:endParaRPr lang="zh-CN" altLang="en-US" sz="1400" b="1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0" name="圆角矩形 89"/>
          <p:cNvSpPr/>
          <p:nvPr/>
        </p:nvSpPr>
        <p:spPr>
          <a:xfrm>
            <a:off x="1374617" y="2016388"/>
            <a:ext cx="1332000" cy="396000"/>
          </a:xfrm>
          <a:prstGeom prst="roundRect">
            <a:avLst/>
          </a:prstGeom>
          <a:solidFill>
            <a:srgbClr val="4E61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36000" tIns="60960" rIns="36000" bIns="60960" numCol="1" spcCol="0" rtlCol="0" fromWordArt="0" anchor="ctr" anchorCtr="0" forceAA="0" compatLnSpc="1">
            <a:no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kern="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设备状态监测</a:t>
            </a:r>
            <a:endParaRPr lang="zh-CN" altLang="en-US" sz="1400" b="1" kern="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1" name="圆角矩形 90"/>
          <p:cNvSpPr/>
          <p:nvPr/>
        </p:nvSpPr>
        <p:spPr>
          <a:xfrm>
            <a:off x="5566619" y="2016388"/>
            <a:ext cx="1332000" cy="396000"/>
          </a:xfrm>
          <a:prstGeom prst="roundRect">
            <a:avLst/>
          </a:prstGeom>
          <a:solidFill>
            <a:srgbClr val="4E61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60960" rIns="0" bIns="60960" numCol="1" spcCol="0" rtlCol="0" fromWordArt="0" anchor="ctr" anchorCtr="0" forceAA="0" compatLnSpc="1">
            <a:no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kern="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火灾门禁联动</a:t>
            </a:r>
            <a:endParaRPr lang="zh-CN" altLang="en-US" sz="1400" b="1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" name="圆角矩形 91"/>
          <p:cNvSpPr/>
          <p:nvPr/>
        </p:nvSpPr>
        <p:spPr>
          <a:xfrm>
            <a:off x="4169285" y="2016388"/>
            <a:ext cx="1332000" cy="396000"/>
          </a:xfrm>
          <a:prstGeom prst="roundRect">
            <a:avLst/>
          </a:prstGeom>
          <a:solidFill>
            <a:srgbClr val="4E61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36000" tIns="60960" rIns="36000" bIns="60960" numCol="1" spcCol="0" rtlCol="0" fromWordArt="0" anchor="ctr" anchorCtr="0" forceAA="0" compatLnSpc="1">
            <a:no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kern="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安消图上应用</a:t>
            </a:r>
            <a:endParaRPr lang="zh-CN" altLang="en-US" sz="1400" b="1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3" name="圆角矩形 92"/>
          <p:cNvSpPr/>
          <p:nvPr/>
        </p:nvSpPr>
        <p:spPr>
          <a:xfrm>
            <a:off x="5564457" y="1440015"/>
            <a:ext cx="1332000" cy="396000"/>
          </a:xfrm>
          <a:prstGeom prst="roundRect">
            <a:avLst/>
          </a:prstGeom>
          <a:solidFill>
            <a:srgbClr val="4E61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60960" rIns="0" bIns="60960" numCol="1" spcCol="0" rtlCol="0" fromWordArt="0" anchor="ctr" anchorCtr="0" forceAA="0" compatLnSpc="1">
            <a:no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kern="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应急疏散可视化</a:t>
            </a:r>
            <a:endParaRPr lang="zh-CN" altLang="en-US" sz="1400" b="1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4" name="圆角矩形 93"/>
          <p:cNvSpPr/>
          <p:nvPr/>
        </p:nvSpPr>
        <p:spPr>
          <a:xfrm>
            <a:off x="6963953" y="2016388"/>
            <a:ext cx="1332000" cy="396000"/>
          </a:xfrm>
          <a:prstGeom prst="roundRect">
            <a:avLst/>
          </a:prstGeom>
          <a:solidFill>
            <a:srgbClr val="4E61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36000" tIns="60960" rIns="36000" bIns="60960" numCol="1" spcCol="0" rtlCol="0" fromWordArt="0" anchor="ctr" anchorCtr="0" forceAA="0" compatLnSpc="1">
            <a:no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kern="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智能防火监测</a:t>
            </a:r>
            <a:endParaRPr lang="zh-CN" altLang="en-US" sz="1400" b="1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5" name="圆角矩形 94"/>
          <p:cNvSpPr/>
          <p:nvPr/>
        </p:nvSpPr>
        <p:spPr>
          <a:xfrm>
            <a:off x="2771951" y="2016388"/>
            <a:ext cx="1332000" cy="396000"/>
          </a:xfrm>
          <a:prstGeom prst="roundRect">
            <a:avLst/>
          </a:prstGeom>
          <a:solidFill>
            <a:srgbClr val="4E61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36000" tIns="60960" rIns="36000" bIns="60960" numCol="1" spcCol="0" rtlCol="0" fromWordArt="0" anchor="ctr" anchorCtr="0" forceAA="0" compatLnSpc="1">
            <a:no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kern="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消防报警管理</a:t>
            </a:r>
            <a:endParaRPr lang="zh-CN" altLang="en-US" sz="1400" b="1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6" name="圆角矩形 95"/>
          <p:cNvSpPr/>
          <p:nvPr/>
        </p:nvSpPr>
        <p:spPr>
          <a:xfrm>
            <a:off x="5903038" y="4934598"/>
            <a:ext cx="864000" cy="756000"/>
          </a:xfrm>
          <a:prstGeom prst="roundRect">
            <a:avLst>
              <a:gd name="adj" fmla="val 0"/>
            </a:avLst>
          </a:prstGeom>
          <a:solidFill>
            <a:srgbClr val="C3DBE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72000" rIns="72000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可视化</a:t>
            </a:r>
            <a:endParaRPr lang="en-US" altLang="zh-CN" sz="1400" kern="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巡查</a:t>
            </a:r>
            <a:endParaRPr lang="en-US" altLang="zh-CN" sz="1400" kern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7" name="组合 96"/>
          <p:cNvGrpSpPr/>
          <p:nvPr/>
        </p:nvGrpSpPr>
        <p:grpSpPr>
          <a:xfrm>
            <a:off x="1743155" y="4213205"/>
            <a:ext cx="8954283" cy="405177"/>
            <a:chOff x="8166785" y="4239195"/>
            <a:chExt cx="1868764" cy="945704"/>
          </a:xfrm>
        </p:grpSpPr>
        <p:sp>
          <p:nvSpPr>
            <p:cNvPr id="98" name="išḷídè"/>
            <p:cNvSpPr/>
            <p:nvPr/>
          </p:nvSpPr>
          <p:spPr bwMode="auto">
            <a:xfrm>
              <a:off x="8166785" y="4239195"/>
              <a:ext cx="934952" cy="945704"/>
            </a:xfrm>
            <a:custGeom>
              <a:avLst/>
              <a:gdLst>
                <a:gd name="T0" fmla="*/ 1250754 w 347"/>
                <a:gd name="T1" fmla="*/ 108997 h 370"/>
                <a:gd name="T2" fmla="*/ 0 w 347"/>
                <a:gd name="T3" fmla="*/ 1390650 h 370"/>
                <a:gd name="T4" fmla="*/ 1303338 w 347"/>
                <a:gd name="T5" fmla="*/ 1390650 h 370"/>
                <a:gd name="T6" fmla="*/ 1303338 w 347"/>
                <a:gd name="T7" fmla="*/ 0 h 370"/>
                <a:gd name="T8" fmla="*/ 1250754 w 347"/>
                <a:gd name="T9" fmla="*/ 108997 h 3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7" h="370">
                  <a:moveTo>
                    <a:pt x="333" y="29"/>
                  </a:moveTo>
                  <a:cubicBezTo>
                    <a:pt x="242" y="286"/>
                    <a:pt x="0" y="370"/>
                    <a:pt x="0" y="370"/>
                  </a:cubicBezTo>
                  <a:cubicBezTo>
                    <a:pt x="347" y="370"/>
                    <a:pt x="347" y="370"/>
                    <a:pt x="347" y="370"/>
                  </a:cubicBezTo>
                  <a:cubicBezTo>
                    <a:pt x="347" y="0"/>
                    <a:pt x="347" y="0"/>
                    <a:pt x="347" y="0"/>
                  </a:cubicBezTo>
                  <a:cubicBezTo>
                    <a:pt x="345" y="0"/>
                    <a:pt x="339" y="13"/>
                    <a:pt x="333" y="29"/>
                  </a:cubicBezTo>
                  <a:close/>
                </a:path>
              </a:pathLst>
            </a:custGeom>
            <a:solidFill>
              <a:srgbClr val="649EB2">
                <a:alpha val="7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square" lIns="91440" tIns="45720" rIns="91440" bIns="4572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ern="0" smtClean="0">
                <a:solidFill>
                  <a:srgbClr val="000000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99" name="íṧļïḋé"/>
            <p:cNvSpPr/>
            <p:nvPr/>
          </p:nvSpPr>
          <p:spPr bwMode="auto">
            <a:xfrm>
              <a:off x="9101845" y="4239195"/>
              <a:ext cx="933704" cy="945704"/>
            </a:xfrm>
            <a:custGeom>
              <a:avLst/>
              <a:gdLst>
                <a:gd name="T0" fmla="*/ 15 w 347"/>
                <a:gd name="T1" fmla="*/ 29 h 370"/>
                <a:gd name="T2" fmla="*/ 0 w 347"/>
                <a:gd name="T3" fmla="*/ 0 h 370"/>
                <a:gd name="T4" fmla="*/ 0 w 347"/>
                <a:gd name="T5" fmla="*/ 370 h 370"/>
                <a:gd name="T6" fmla="*/ 347 w 347"/>
                <a:gd name="T7" fmla="*/ 370 h 370"/>
                <a:gd name="T8" fmla="*/ 15 w 347"/>
                <a:gd name="T9" fmla="*/ 29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7" h="370">
                  <a:moveTo>
                    <a:pt x="15" y="29"/>
                  </a:moveTo>
                  <a:cubicBezTo>
                    <a:pt x="9" y="13"/>
                    <a:pt x="3" y="0"/>
                    <a:pt x="0" y="0"/>
                  </a:cubicBezTo>
                  <a:cubicBezTo>
                    <a:pt x="0" y="370"/>
                    <a:pt x="0" y="370"/>
                    <a:pt x="0" y="370"/>
                  </a:cubicBezTo>
                  <a:cubicBezTo>
                    <a:pt x="347" y="370"/>
                    <a:pt x="347" y="370"/>
                    <a:pt x="347" y="370"/>
                  </a:cubicBezTo>
                  <a:cubicBezTo>
                    <a:pt x="347" y="370"/>
                    <a:pt x="105" y="286"/>
                    <a:pt x="15" y="29"/>
                  </a:cubicBezTo>
                  <a:close/>
                </a:path>
              </a:pathLst>
            </a:custGeom>
            <a:solidFill>
              <a:srgbClr val="649EB2"/>
            </a:solidFill>
            <a:ln>
              <a:noFill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ern="0" smtClean="0">
                <a:solidFill>
                  <a:srgbClr val="000000"/>
                </a:solidFill>
                <a:latin typeface="Calibri" panose="020F0502020204030204"/>
                <a:ea typeface="+mn-ea"/>
              </a:endParaRPr>
            </a:p>
          </p:txBody>
        </p:sp>
      </p:grpSp>
      <p:cxnSp>
        <p:nvCxnSpPr>
          <p:cNvPr id="100" name="肘形连接符 99"/>
          <p:cNvCxnSpPr>
            <a:stCxn id="91" idx="2"/>
            <a:endCxn id="81" idx="0"/>
          </p:cNvCxnSpPr>
          <p:nvPr/>
        </p:nvCxnSpPr>
        <p:spPr>
          <a:xfrm rot="16200000" flipH="1">
            <a:off x="5802386" y="2842620"/>
            <a:ext cx="866380" cy="5915"/>
          </a:xfrm>
          <a:prstGeom prst="bentConnector3">
            <a:avLst>
              <a:gd name="adj1" fmla="val 50000"/>
            </a:avLst>
          </a:prstGeom>
          <a:noFill/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ys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01" name="肘形连接符 100"/>
          <p:cNvCxnSpPr>
            <a:stCxn id="94" idx="2"/>
            <a:endCxn id="81" idx="0"/>
          </p:cNvCxnSpPr>
          <p:nvPr/>
        </p:nvCxnSpPr>
        <p:spPr>
          <a:xfrm rot="5400000">
            <a:off x="6501054" y="2149869"/>
            <a:ext cx="866380" cy="1391419"/>
          </a:xfrm>
          <a:prstGeom prst="bentConnector3">
            <a:avLst>
              <a:gd name="adj1" fmla="val 50000"/>
            </a:avLst>
          </a:prstGeom>
          <a:noFill/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ys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02" name="肘形连接符 101"/>
          <p:cNvCxnSpPr>
            <a:stCxn id="109" idx="2"/>
            <a:endCxn id="81" idx="0"/>
          </p:cNvCxnSpPr>
          <p:nvPr/>
        </p:nvCxnSpPr>
        <p:spPr>
          <a:xfrm rot="5400000">
            <a:off x="7199721" y="1451202"/>
            <a:ext cx="866380" cy="2788753"/>
          </a:xfrm>
          <a:prstGeom prst="bentConnector3">
            <a:avLst>
              <a:gd name="adj1" fmla="val 50000"/>
            </a:avLst>
          </a:prstGeom>
          <a:noFill/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ys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03" name="肘形连接符 102"/>
          <p:cNvCxnSpPr>
            <a:stCxn id="92" idx="2"/>
            <a:endCxn id="81" idx="0"/>
          </p:cNvCxnSpPr>
          <p:nvPr/>
        </p:nvCxnSpPr>
        <p:spPr>
          <a:xfrm rot="16200000" flipH="1">
            <a:off x="5103719" y="2143953"/>
            <a:ext cx="866380" cy="1403249"/>
          </a:xfrm>
          <a:prstGeom prst="bentConnector3">
            <a:avLst>
              <a:gd name="adj1" fmla="val 50000"/>
            </a:avLst>
          </a:prstGeom>
          <a:noFill/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ys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04" name="肘形连接符 103"/>
          <p:cNvCxnSpPr>
            <a:stCxn id="95" idx="2"/>
            <a:endCxn id="81" idx="0"/>
          </p:cNvCxnSpPr>
          <p:nvPr/>
        </p:nvCxnSpPr>
        <p:spPr>
          <a:xfrm rot="16200000" flipH="1">
            <a:off x="4405052" y="1445286"/>
            <a:ext cx="866380" cy="2800583"/>
          </a:xfrm>
          <a:prstGeom prst="bentConnector3">
            <a:avLst>
              <a:gd name="adj1" fmla="val 50000"/>
            </a:avLst>
          </a:prstGeom>
          <a:noFill/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ys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05" name="肘形连接符 104"/>
          <p:cNvCxnSpPr>
            <a:stCxn id="90" idx="2"/>
            <a:endCxn id="81" idx="0"/>
          </p:cNvCxnSpPr>
          <p:nvPr/>
        </p:nvCxnSpPr>
        <p:spPr>
          <a:xfrm rot="16200000" flipH="1">
            <a:off x="3706385" y="746619"/>
            <a:ext cx="866380" cy="4197917"/>
          </a:xfrm>
          <a:prstGeom prst="bentConnector3">
            <a:avLst>
              <a:gd name="adj1" fmla="val 50000"/>
            </a:avLst>
          </a:prstGeom>
          <a:noFill/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ysDash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06" name="圆角矩形 105"/>
          <p:cNvSpPr/>
          <p:nvPr/>
        </p:nvSpPr>
        <p:spPr>
          <a:xfrm>
            <a:off x="9758624" y="1440015"/>
            <a:ext cx="1332000" cy="396000"/>
          </a:xfrm>
          <a:prstGeom prst="roundRect">
            <a:avLst/>
          </a:prstGeom>
          <a:solidFill>
            <a:srgbClr val="4E61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36000" tIns="60960" rIns="36000" bIns="60960" numCol="1" spcCol="0" rtlCol="0" fromWordArt="0" anchor="ctr" anchorCtr="0" forceAA="0" compatLnSpc="1">
            <a:no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kern="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消防培训</a:t>
            </a:r>
            <a:endParaRPr lang="zh-CN" altLang="en-US" sz="1400" b="1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7" name="圆角矩形 106"/>
          <p:cNvSpPr/>
          <p:nvPr/>
        </p:nvSpPr>
        <p:spPr>
          <a:xfrm>
            <a:off x="9758624" y="2016388"/>
            <a:ext cx="1332000" cy="396000"/>
          </a:xfrm>
          <a:prstGeom prst="roundRect">
            <a:avLst/>
          </a:prstGeom>
          <a:solidFill>
            <a:srgbClr val="4E61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36000" tIns="60960" rIns="36000" bIns="60960" numCol="1" spcCol="0" rtlCol="0" fromWordArt="0" anchor="ctr" anchorCtr="0" forceAA="0" compatLnSpc="1">
            <a:no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kern="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消控室监控</a:t>
            </a:r>
            <a:endParaRPr lang="zh-CN" altLang="en-US" sz="1400" b="1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8" name="圆角矩形 107"/>
          <p:cNvSpPr/>
          <p:nvPr/>
        </p:nvSpPr>
        <p:spPr>
          <a:xfrm>
            <a:off x="8360569" y="1440015"/>
            <a:ext cx="1332000" cy="396000"/>
          </a:xfrm>
          <a:prstGeom prst="roundRect">
            <a:avLst/>
          </a:prstGeom>
          <a:solidFill>
            <a:srgbClr val="4E61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36000" tIns="60960" rIns="36000" bIns="60960" numCol="1" spcCol="0" rtlCol="0" fromWordArt="0" anchor="ctr" anchorCtr="0" forceAA="0" compatLnSpc="1">
            <a:no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消防通道监控</a:t>
            </a:r>
            <a:endParaRPr lang="zh-CN" altLang="en-US" sz="1400" b="1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9" name="圆角矩形 108"/>
          <p:cNvSpPr/>
          <p:nvPr/>
        </p:nvSpPr>
        <p:spPr>
          <a:xfrm>
            <a:off x="8361287" y="2016388"/>
            <a:ext cx="1332000" cy="396000"/>
          </a:xfrm>
          <a:prstGeom prst="roundRect">
            <a:avLst/>
          </a:prstGeom>
          <a:solidFill>
            <a:srgbClr val="4E617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36000" tIns="60960" rIns="36000" bIns="60960" numCol="1" spcCol="0" rtlCol="0" fromWordArt="0" anchor="ctr" anchorCtr="0" forceAA="0" compatLnSpc="1">
            <a:no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消防巡查</a:t>
            </a:r>
            <a:endParaRPr lang="zh-CN" altLang="en-US" sz="1400" b="1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10" name="肘形连接符 109"/>
          <p:cNvCxnSpPr>
            <a:stCxn id="107" idx="2"/>
            <a:endCxn id="81" idx="0"/>
          </p:cNvCxnSpPr>
          <p:nvPr/>
        </p:nvCxnSpPr>
        <p:spPr>
          <a:xfrm rot="5400000">
            <a:off x="7898389" y="752533"/>
            <a:ext cx="866380" cy="4186090"/>
          </a:xfrm>
          <a:prstGeom prst="bentConnector3">
            <a:avLst>
              <a:gd name="adj1" fmla="val 50000"/>
            </a:avLst>
          </a:prstGeom>
          <a:noFill/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ysDash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11" name="圆角矩形 110"/>
          <p:cNvSpPr/>
          <p:nvPr/>
        </p:nvSpPr>
        <p:spPr>
          <a:xfrm>
            <a:off x="6842273" y="4934598"/>
            <a:ext cx="864000" cy="756000"/>
          </a:xfrm>
          <a:prstGeom prst="roundRect">
            <a:avLst>
              <a:gd name="adj" fmla="val 0"/>
            </a:avLst>
          </a:prstGeom>
          <a:solidFill>
            <a:srgbClr val="C3DBE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72000" rIns="72000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重点区域温度监测</a:t>
            </a:r>
            <a:endParaRPr lang="en-US" altLang="zh-CN" sz="1400" kern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" name="圆角矩形 111"/>
          <p:cNvSpPr/>
          <p:nvPr/>
        </p:nvSpPr>
        <p:spPr>
          <a:xfrm>
            <a:off x="8720743" y="4934598"/>
            <a:ext cx="864000" cy="756000"/>
          </a:xfrm>
          <a:prstGeom prst="roundRect">
            <a:avLst>
              <a:gd name="adj" fmla="val 0"/>
            </a:avLst>
          </a:prstGeom>
          <a:solidFill>
            <a:srgbClr val="C3DBE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72000" rIns="72000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消控室值守监控</a:t>
            </a:r>
            <a:endParaRPr lang="en-US" altLang="zh-CN" sz="1400" kern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3" name="圆角矩形 112"/>
          <p:cNvSpPr/>
          <p:nvPr/>
        </p:nvSpPr>
        <p:spPr>
          <a:xfrm>
            <a:off x="7781508" y="4934598"/>
            <a:ext cx="864000" cy="756000"/>
          </a:xfrm>
          <a:prstGeom prst="roundRect">
            <a:avLst>
              <a:gd name="adj" fmla="val 0"/>
            </a:avLst>
          </a:prstGeom>
          <a:solidFill>
            <a:srgbClr val="C3DBE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72000" rIns="72000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可视化烟雾</a:t>
            </a:r>
            <a:r>
              <a:rPr lang="zh-CN" altLang="en-US" sz="1400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探测</a:t>
            </a:r>
            <a:endParaRPr lang="en-US" altLang="zh-CN" sz="1400" kern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4" name="圆角矩形 113"/>
          <p:cNvSpPr/>
          <p:nvPr/>
        </p:nvSpPr>
        <p:spPr>
          <a:xfrm>
            <a:off x="9659978" y="4934598"/>
            <a:ext cx="864000" cy="756000"/>
          </a:xfrm>
          <a:prstGeom prst="roundRect">
            <a:avLst>
              <a:gd name="adj" fmla="val 0"/>
            </a:avLst>
          </a:prstGeom>
          <a:solidFill>
            <a:srgbClr val="C3DBE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72000" rIns="72000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消防通道视频监控</a:t>
            </a:r>
            <a:endParaRPr lang="en-US" altLang="zh-CN" sz="1400" kern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5" name="圆角矩形 114"/>
          <p:cNvSpPr/>
          <p:nvPr/>
        </p:nvSpPr>
        <p:spPr>
          <a:xfrm>
            <a:off x="10599218" y="4934598"/>
            <a:ext cx="864000" cy="756000"/>
          </a:xfrm>
          <a:prstGeom prst="roundRect">
            <a:avLst>
              <a:gd name="adj" fmla="val 0"/>
            </a:avLst>
          </a:prstGeom>
          <a:solidFill>
            <a:srgbClr val="C3DBE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72000" rIns="72000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门禁</a:t>
            </a:r>
            <a:endParaRPr lang="en-US" altLang="zh-CN" sz="1400" kern="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kern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</a:t>
            </a:r>
            <a:endParaRPr lang="en-US" altLang="zh-CN" sz="1400" kern="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16" name="组合 115"/>
          <p:cNvGrpSpPr/>
          <p:nvPr/>
        </p:nvGrpSpPr>
        <p:grpSpPr>
          <a:xfrm>
            <a:off x="1418638" y="5858904"/>
            <a:ext cx="432000" cy="432000"/>
            <a:chOff x="1256078" y="6080551"/>
            <a:chExt cx="432000" cy="432000"/>
          </a:xfrm>
        </p:grpSpPr>
        <p:sp>
          <p:nvSpPr>
            <p:cNvPr id="117" name="椭圆 116"/>
            <p:cNvSpPr/>
            <p:nvPr/>
          </p:nvSpPr>
          <p:spPr>
            <a:xfrm>
              <a:off x="1256078" y="6080551"/>
              <a:ext cx="432000" cy="432000"/>
            </a:xfrm>
            <a:prstGeom prst="ellipse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reflection blurRad="6350" stA="50000" endA="300" endPos="38500" dist="50800" dir="5400000" sy="-100000" algn="bl" rotWithShape="0"/>
            </a:effectLst>
          </p:spPr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b="1" kern="0" smtClean="0">
                <a:solidFill>
                  <a:prstClr val="black"/>
                </a:solidFill>
                <a:latin typeface="Calibri" panose="020F0502020204030204"/>
                <a:ea typeface="等线" panose="02010600030101010101" charset="-122"/>
              </a:endParaRPr>
            </a:p>
          </p:txBody>
        </p:sp>
        <p:pic>
          <p:nvPicPr>
            <p:cNvPr id="118" name="图片 117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8078" y="6132231"/>
              <a:ext cx="288000" cy="288000"/>
            </a:xfrm>
            <a:prstGeom prst="rect">
              <a:avLst/>
            </a:prstGeom>
          </p:spPr>
        </p:pic>
      </p:grpSp>
      <p:grpSp>
        <p:nvGrpSpPr>
          <p:cNvPr id="119" name="组合 118"/>
          <p:cNvGrpSpPr/>
          <p:nvPr/>
        </p:nvGrpSpPr>
        <p:grpSpPr>
          <a:xfrm>
            <a:off x="9891760" y="5858904"/>
            <a:ext cx="432000" cy="432000"/>
            <a:chOff x="5815236" y="4027917"/>
            <a:chExt cx="432000" cy="432000"/>
          </a:xfrm>
        </p:grpSpPr>
        <p:sp>
          <p:nvSpPr>
            <p:cNvPr id="120" name="椭圆 119"/>
            <p:cNvSpPr/>
            <p:nvPr/>
          </p:nvSpPr>
          <p:spPr>
            <a:xfrm>
              <a:off x="5815236" y="4027917"/>
              <a:ext cx="432000" cy="432000"/>
            </a:xfrm>
            <a:prstGeom prst="ellipse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reflection blurRad="6350" stA="50000" endA="300" endPos="38500" dist="50800" dir="5400000" sy="-100000" algn="bl" rotWithShape="0"/>
            </a:effectLst>
          </p:spPr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b="1" kern="0" smtClean="0">
                <a:solidFill>
                  <a:prstClr val="black"/>
                </a:solidFill>
                <a:latin typeface="Calibri" panose="020F0502020204030204"/>
                <a:ea typeface="等线" panose="02010600030101010101" charset="-122"/>
              </a:endParaRPr>
            </a:p>
          </p:txBody>
        </p:sp>
        <p:pic>
          <p:nvPicPr>
            <p:cNvPr id="121" name="图片 12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0580" y="4117917"/>
              <a:ext cx="233280" cy="216000"/>
            </a:xfrm>
            <a:prstGeom prst="rect">
              <a:avLst/>
            </a:prstGeom>
          </p:spPr>
        </p:pic>
      </p:grpSp>
      <p:grpSp>
        <p:nvGrpSpPr>
          <p:cNvPr id="122" name="组合 121"/>
          <p:cNvGrpSpPr/>
          <p:nvPr/>
        </p:nvGrpSpPr>
        <p:grpSpPr>
          <a:xfrm>
            <a:off x="4243012" y="5858904"/>
            <a:ext cx="432000" cy="432000"/>
            <a:chOff x="4003504" y="6065812"/>
            <a:chExt cx="432000" cy="432000"/>
          </a:xfrm>
        </p:grpSpPr>
        <p:sp>
          <p:nvSpPr>
            <p:cNvPr id="123" name="椭圆 122"/>
            <p:cNvSpPr/>
            <p:nvPr/>
          </p:nvSpPr>
          <p:spPr>
            <a:xfrm>
              <a:off x="4003504" y="6065812"/>
              <a:ext cx="432000" cy="432000"/>
            </a:xfrm>
            <a:prstGeom prst="ellipse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reflection blurRad="6350" stA="50000" endA="300" endPos="38500" dist="50800" dir="5400000" sy="-100000" algn="bl" rotWithShape="0"/>
            </a:effectLst>
          </p:spPr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b="1" kern="0" smtClean="0">
                <a:solidFill>
                  <a:prstClr val="black"/>
                </a:solidFill>
                <a:latin typeface="Calibri" panose="020F0502020204030204"/>
                <a:ea typeface="等线" panose="02010600030101010101" charset="-122"/>
              </a:endParaRPr>
            </a:p>
          </p:txBody>
        </p:sp>
        <p:pic>
          <p:nvPicPr>
            <p:cNvPr id="124" name="图片 12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97104" y="6209812"/>
              <a:ext cx="244800" cy="144000"/>
            </a:xfrm>
            <a:prstGeom prst="rect">
              <a:avLst/>
            </a:prstGeom>
          </p:spPr>
        </p:pic>
      </p:grpSp>
      <p:grpSp>
        <p:nvGrpSpPr>
          <p:cNvPr id="125" name="组合 124"/>
          <p:cNvGrpSpPr/>
          <p:nvPr/>
        </p:nvGrpSpPr>
        <p:grpSpPr>
          <a:xfrm>
            <a:off x="5184470" y="5858904"/>
            <a:ext cx="432000" cy="432000"/>
            <a:chOff x="4922970" y="6065812"/>
            <a:chExt cx="432000" cy="432000"/>
          </a:xfrm>
        </p:grpSpPr>
        <p:sp>
          <p:nvSpPr>
            <p:cNvPr id="126" name="椭圆 125"/>
            <p:cNvSpPr/>
            <p:nvPr/>
          </p:nvSpPr>
          <p:spPr>
            <a:xfrm>
              <a:off x="4922970" y="6065812"/>
              <a:ext cx="432000" cy="432000"/>
            </a:xfrm>
            <a:prstGeom prst="ellipse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reflection blurRad="6350" stA="50000" endA="300" endPos="38500" dist="50800" dir="5400000" sy="-100000" algn="bl" rotWithShape="0"/>
            </a:effectLst>
          </p:spPr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b="1" kern="0" smtClean="0">
                <a:solidFill>
                  <a:prstClr val="black"/>
                </a:solidFill>
                <a:latin typeface="Calibri" panose="020F0502020204030204"/>
                <a:ea typeface="等线" panose="02010600030101010101" charset="-122"/>
              </a:endParaRPr>
            </a:p>
          </p:txBody>
        </p:sp>
        <p:pic>
          <p:nvPicPr>
            <p:cNvPr id="127" name="图片 12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94969" y="6113514"/>
              <a:ext cx="288000" cy="288000"/>
            </a:xfrm>
            <a:prstGeom prst="rect">
              <a:avLst/>
            </a:prstGeom>
          </p:spPr>
        </p:pic>
      </p:grpSp>
      <p:grpSp>
        <p:nvGrpSpPr>
          <p:cNvPr id="128" name="组合 127"/>
          <p:cNvGrpSpPr/>
          <p:nvPr/>
        </p:nvGrpSpPr>
        <p:grpSpPr>
          <a:xfrm>
            <a:off x="3301554" y="5858904"/>
            <a:ext cx="432000" cy="432000"/>
            <a:chOff x="3088030" y="6065812"/>
            <a:chExt cx="432000" cy="432000"/>
          </a:xfrm>
        </p:grpSpPr>
        <p:sp>
          <p:nvSpPr>
            <p:cNvPr id="129" name="椭圆 128"/>
            <p:cNvSpPr/>
            <p:nvPr/>
          </p:nvSpPr>
          <p:spPr>
            <a:xfrm>
              <a:off x="3088030" y="6065812"/>
              <a:ext cx="432000" cy="432000"/>
            </a:xfrm>
            <a:prstGeom prst="ellipse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reflection blurRad="6350" stA="50000" endA="300" endPos="38500" dist="50800" dir="5400000" sy="-100000" algn="bl" rotWithShape="0"/>
            </a:effectLst>
          </p:spPr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b="1" kern="0" smtClean="0">
                <a:solidFill>
                  <a:prstClr val="black"/>
                </a:solidFill>
                <a:latin typeface="Calibri" panose="020F0502020204030204"/>
                <a:ea typeface="等线" panose="02010600030101010101" charset="-122"/>
              </a:endParaRPr>
            </a:p>
          </p:txBody>
        </p:sp>
        <p:pic>
          <p:nvPicPr>
            <p:cNvPr id="130" name="图片 1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8029" y="6163941"/>
              <a:ext cx="252000" cy="252000"/>
            </a:xfrm>
            <a:prstGeom prst="rect">
              <a:avLst/>
            </a:prstGeom>
          </p:spPr>
        </p:pic>
      </p:grpSp>
      <p:grpSp>
        <p:nvGrpSpPr>
          <p:cNvPr id="131" name="组合 130"/>
          <p:cNvGrpSpPr/>
          <p:nvPr/>
        </p:nvGrpSpPr>
        <p:grpSpPr>
          <a:xfrm>
            <a:off x="2360096" y="5858904"/>
            <a:ext cx="432000" cy="432000"/>
            <a:chOff x="2170559" y="6065812"/>
            <a:chExt cx="432000" cy="432000"/>
          </a:xfrm>
        </p:grpSpPr>
        <p:sp>
          <p:nvSpPr>
            <p:cNvPr id="132" name="椭圆 131"/>
            <p:cNvSpPr/>
            <p:nvPr/>
          </p:nvSpPr>
          <p:spPr>
            <a:xfrm>
              <a:off x="2170559" y="6065812"/>
              <a:ext cx="432000" cy="432000"/>
            </a:xfrm>
            <a:prstGeom prst="ellipse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reflection blurRad="6350" stA="50000" endA="300" endPos="38500" dist="50800" dir="5400000" sy="-100000" algn="bl" rotWithShape="0"/>
            </a:effectLst>
          </p:spPr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b="1" kern="0" smtClean="0">
                <a:solidFill>
                  <a:prstClr val="black"/>
                </a:solidFill>
                <a:latin typeface="Calibri" panose="020F0502020204030204"/>
                <a:ea typeface="等线" panose="02010600030101010101" charset="-122"/>
              </a:endParaRPr>
            </a:p>
          </p:txBody>
        </p:sp>
        <p:pic>
          <p:nvPicPr>
            <p:cNvPr id="133" name="图片 13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42558" y="6127941"/>
              <a:ext cx="288000" cy="288000"/>
            </a:xfrm>
            <a:prstGeom prst="rect">
              <a:avLst/>
            </a:prstGeom>
          </p:spPr>
        </p:pic>
      </p:grpSp>
      <p:grpSp>
        <p:nvGrpSpPr>
          <p:cNvPr id="134" name="组合 133"/>
          <p:cNvGrpSpPr/>
          <p:nvPr/>
        </p:nvGrpSpPr>
        <p:grpSpPr>
          <a:xfrm>
            <a:off x="6125928" y="5858904"/>
            <a:ext cx="432000" cy="432000"/>
            <a:chOff x="5775625" y="6078702"/>
            <a:chExt cx="432000" cy="432000"/>
          </a:xfrm>
        </p:grpSpPr>
        <p:sp>
          <p:nvSpPr>
            <p:cNvPr id="135" name="椭圆 134"/>
            <p:cNvSpPr/>
            <p:nvPr/>
          </p:nvSpPr>
          <p:spPr>
            <a:xfrm>
              <a:off x="5775625" y="6078702"/>
              <a:ext cx="432000" cy="432000"/>
            </a:xfrm>
            <a:prstGeom prst="ellipse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reflection blurRad="6350" stA="50000" endA="300" endPos="38500" dist="50800" dir="5400000" sy="-100000" algn="bl" rotWithShape="0"/>
            </a:effectLst>
          </p:spPr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b="1" kern="0" smtClean="0">
                <a:solidFill>
                  <a:prstClr val="black"/>
                </a:solidFill>
                <a:latin typeface="Calibri" panose="020F0502020204030204"/>
                <a:ea typeface="等线" panose="02010600030101010101" charset="-122"/>
              </a:endParaRPr>
            </a:p>
          </p:txBody>
        </p:sp>
        <p:pic>
          <p:nvPicPr>
            <p:cNvPr id="136" name="图片 13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65625" y="6170551"/>
              <a:ext cx="252000" cy="252000"/>
            </a:xfrm>
            <a:prstGeom prst="rect">
              <a:avLst/>
            </a:prstGeom>
          </p:spPr>
        </p:pic>
      </p:grpSp>
      <p:grpSp>
        <p:nvGrpSpPr>
          <p:cNvPr id="137" name="组合 136"/>
          <p:cNvGrpSpPr/>
          <p:nvPr/>
        </p:nvGrpSpPr>
        <p:grpSpPr>
          <a:xfrm>
            <a:off x="10833218" y="5858904"/>
            <a:ext cx="432000" cy="432000"/>
            <a:chOff x="10670658" y="6082424"/>
            <a:chExt cx="432000" cy="432000"/>
          </a:xfrm>
        </p:grpSpPr>
        <p:sp>
          <p:nvSpPr>
            <p:cNvPr id="138" name="椭圆 137"/>
            <p:cNvSpPr/>
            <p:nvPr/>
          </p:nvSpPr>
          <p:spPr>
            <a:xfrm>
              <a:off x="10670658" y="6082424"/>
              <a:ext cx="432000" cy="432000"/>
            </a:xfrm>
            <a:prstGeom prst="ellipse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reflection blurRad="6350" stA="50000" endA="300" endPos="38500" dist="50800" dir="5400000" sy="-100000" algn="bl" rotWithShape="0"/>
            </a:effectLst>
          </p:spPr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b="1" kern="0" smtClean="0">
                <a:solidFill>
                  <a:prstClr val="black"/>
                </a:solidFill>
                <a:latin typeface="Calibri" panose="020F0502020204030204"/>
                <a:ea typeface="等线" panose="02010600030101010101" charset="-122"/>
              </a:endParaRPr>
            </a:p>
          </p:txBody>
        </p:sp>
        <p:pic>
          <p:nvPicPr>
            <p:cNvPr id="139" name="图片 13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7577" y="6162491"/>
              <a:ext cx="252000" cy="252000"/>
            </a:xfrm>
            <a:prstGeom prst="rect">
              <a:avLst/>
            </a:prstGeom>
          </p:spPr>
        </p:pic>
      </p:grpSp>
      <p:grpSp>
        <p:nvGrpSpPr>
          <p:cNvPr id="140" name="组合 139"/>
          <p:cNvGrpSpPr/>
          <p:nvPr/>
        </p:nvGrpSpPr>
        <p:grpSpPr>
          <a:xfrm>
            <a:off x="7067386" y="5858904"/>
            <a:ext cx="432000" cy="432000"/>
            <a:chOff x="6858368" y="6073941"/>
            <a:chExt cx="432000" cy="432000"/>
          </a:xfrm>
        </p:grpSpPr>
        <p:sp>
          <p:nvSpPr>
            <p:cNvPr id="141" name="椭圆 140"/>
            <p:cNvSpPr/>
            <p:nvPr/>
          </p:nvSpPr>
          <p:spPr>
            <a:xfrm>
              <a:off x="6858368" y="6073941"/>
              <a:ext cx="432000" cy="432000"/>
            </a:xfrm>
            <a:prstGeom prst="ellipse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reflection blurRad="6350" stA="50000" endA="300" endPos="38500" dist="50800" dir="5400000" sy="-100000" algn="bl" rotWithShape="0"/>
            </a:effectLst>
          </p:spPr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b="1" kern="0" smtClean="0">
                <a:solidFill>
                  <a:prstClr val="black"/>
                </a:solidFill>
                <a:latin typeface="Calibri" panose="020F0502020204030204"/>
                <a:ea typeface="等线" panose="02010600030101010101" charset="-122"/>
              </a:endParaRPr>
            </a:p>
          </p:txBody>
        </p:sp>
        <p:pic>
          <p:nvPicPr>
            <p:cNvPr id="142" name="图片 14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04773" y="6120346"/>
              <a:ext cx="339190" cy="339190"/>
            </a:xfrm>
            <a:prstGeom prst="rect">
              <a:avLst/>
            </a:prstGeom>
          </p:spPr>
        </p:pic>
      </p:grpSp>
      <p:grpSp>
        <p:nvGrpSpPr>
          <p:cNvPr id="143" name="组合 142"/>
          <p:cNvGrpSpPr/>
          <p:nvPr/>
        </p:nvGrpSpPr>
        <p:grpSpPr>
          <a:xfrm>
            <a:off x="8950302" y="5858904"/>
            <a:ext cx="432000" cy="432000"/>
            <a:chOff x="8833466" y="6052139"/>
            <a:chExt cx="432000" cy="432000"/>
          </a:xfrm>
        </p:grpSpPr>
        <p:sp>
          <p:nvSpPr>
            <p:cNvPr id="144" name="椭圆 143"/>
            <p:cNvSpPr/>
            <p:nvPr/>
          </p:nvSpPr>
          <p:spPr>
            <a:xfrm>
              <a:off x="8833466" y="6052139"/>
              <a:ext cx="432000" cy="432000"/>
            </a:xfrm>
            <a:prstGeom prst="ellipse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reflection blurRad="6350" stA="50000" endA="300" endPos="38500" dist="50800" dir="5400000" sy="-100000" algn="bl" rotWithShape="0"/>
            </a:effectLst>
          </p:spPr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b="1" kern="0" smtClean="0">
                <a:solidFill>
                  <a:prstClr val="black"/>
                </a:solidFill>
                <a:latin typeface="Calibri" panose="020F0502020204030204"/>
                <a:ea typeface="等线" panose="02010600030101010101" charset="-122"/>
              </a:endParaRPr>
            </a:p>
          </p:txBody>
        </p:sp>
        <p:pic>
          <p:nvPicPr>
            <p:cNvPr id="145" name="图片 14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23466" y="6124654"/>
              <a:ext cx="252000" cy="252000"/>
            </a:xfrm>
            <a:prstGeom prst="rect">
              <a:avLst/>
            </a:prstGeom>
          </p:spPr>
        </p:pic>
      </p:grpSp>
      <p:grpSp>
        <p:nvGrpSpPr>
          <p:cNvPr id="146" name="组合 145"/>
          <p:cNvGrpSpPr/>
          <p:nvPr/>
        </p:nvGrpSpPr>
        <p:grpSpPr>
          <a:xfrm>
            <a:off x="8008844" y="5858904"/>
            <a:ext cx="432000" cy="432000"/>
            <a:chOff x="7690742" y="6078702"/>
            <a:chExt cx="432000" cy="432000"/>
          </a:xfrm>
        </p:grpSpPr>
        <p:sp>
          <p:nvSpPr>
            <p:cNvPr id="147" name="椭圆 146"/>
            <p:cNvSpPr/>
            <p:nvPr/>
          </p:nvSpPr>
          <p:spPr>
            <a:xfrm>
              <a:off x="7690742" y="6078702"/>
              <a:ext cx="432000" cy="432000"/>
            </a:xfrm>
            <a:prstGeom prst="ellipse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reflection blurRad="6350" stA="50000" endA="300" endPos="38500" dist="50800" dir="5400000" sy="-100000" algn="bl" rotWithShape="0"/>
            </a:effectLst>
          </p:spPr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b="1" kern="0" smtClean="0">
                <a:solidFill>
                  <a:prstClr val="black"/>
                </a:solidFill>
                <a:latin typeface="Calibri" panose="020F0502020204030204"/>
                <a:ea typeface="等线" panose="02010600030101010101" charset="-122"/>
              </a:endParaRPr>
            </a:p>
          </p:txBody>
        </p:sp>
        <p:pic>
          <p:nvPicPr>
            <p:cNvPr id="148" name="图片 147"/>
            <p:cNvPicPr>
              <a:picLocks noChangeAspect="1"/>
            </p:cNvPicPr>
            <p:nvPr/>
          </p:nvPicPr>
          <p:blipFill>
            <a:blip r:embed="rId11">
              <a:duotone>
                <a:prstClr val="black"/>
                <a:srgbClr val="768395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67340" y="6141935"/>
              <a:ext cx="267104" cy="26710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标题 1"/>
          <p:cNvSpPr txBox="1"/>
          <p:nvPr/>
        </p:nvSpPr>
        <p:spPr>
          <a:xfrm>
            <a:off x="480334" y="287206"/>
            <a:ext cx="9270058" cy="43088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  <a:defRPr lang="zh-CN" altLang="en-US" sz="3200" b="1" kern="1200" dirty="0">
                <a:gradFill flip="none" rotWithShape="1">
                  <a:gsLst>
                    <a:gs pos="0">
                      <a:srgbClr val="00B0F0">
                        <a:tint val="66000"/>
                        <a:satMod val="160000"/>
                      </a:srgbClr>
                    </a:gs>
                    <a:gs pos="50000">
                      <a:srgbClr val="00B0F0">
                        <a:tint val="44500"/>
                        <a:satMod val="160000"/>
                      </a:srgbClr>
                    </a:gs>
                    <a:gs pos="100000">
                      <a:srgbClr val="00B0F0">
                        <a:tint val="23500"/>
                        <a:satMod val="16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defTabSz="913765" fontAlgn="auto">
              <a:spcBef>
                <a:spcPts val="0"/>
              </a:spcBef>
              <a:spcAft>
                <a:spcPts val="1200"/>
              </a:spcAft>
            </a:pPr>
            <a:r>
              <a:rPr lang="zh-CN" altLang="en-US" sz="28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便捷校园：全面智慧</a:t>
            </a:r>
            <a:r>
              <a:rPr lang="zh-CN" altLang="en-US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感知</a:t>
            </a:r>
            <a:r>
              <a:rPr lang="zh-CN" altLang="en-US" sz="28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，呵护校园十二时辰美好生活</a:t>
            </a:r>
            <a:endParaRPr lang="zh-CN" altLang="en-US" sz="2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70" name="图片 6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80" y="1686636"/>
            <a:ext cx="7352272" cy="41293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1000" dist="5000" dir="5400000" sy="-100000" algn="bl" rotWithShape="0"/>
          </a:effectLst>
        </p:spPr>
      </p:pic>
      <p:grpSp>
        <p:nvGrpSpPr>
          <p:cNvPr id="71" name="组合 70"/>
          <p:cNvGrpSpPr/>
          <p:nvPr/>
        </p:nvGrpSpPr>
        <p:grpSpPr>
          <a:xfrm>
            <a:off x="2088316" y="2492820"/>
            <a:ext cx="2389003" cy="643083"/>
            <a:chOff x="3931604" y="2400735"/>
            <a:chExt cx="2389003" cy="643083"/>
          </a:xfrm>
        </p:grpSpPr>
        <p:grpSp>
          <p:nvGrpSpPr>
            <p:cNvPr id="72" name="组合 71"/>
            <p:cNvGrpSpPr/>
            <p:nvPr/>
          </p:nvGrpSpPr>
          <p:grpSpPr>
            <a:xfrm>
              <a:off x="3931604" y="2400735"/>
              <a:ext cx="2389003" cy="643083"/>
              <a:chOff x="3250032" y="2711455"/>
              <a:chExt cx="2389003" cy="643083"/>
            </a:xfrm>
          </p:grpSpPr>
          <p:grpSp>
            <p:nvGrpSpPr>
              <p:cNvPr id="76" name="组合 75"/>
              <p:cNvGrpSpPr/>
              <p:nvPr/>
            </p:nvGrpSpPr>
            <p:grpSpPr>
              <a:xfrm flipH="1">
                <a:off x="3276551" y="2711455"/>
                <a:ext cx="1466899" cy="462435"/>
                <a:chOff x="3515360" y="2352040"/>
                <a:chExt cx="1955216" cy="591820"/>
              </a:xfrm>
            </p:grpSpPr>
            <p:sp>
              <p:nvSpPr>
                <p:cNvPr id="83" name="剪去对角的矩形 82"/>
                <p:cNvSpPr/>
                <p:nvPr/>
              </p:nvSpPr>
              <p:spPr>
                <a:xfrm>
                  <a:off x="3515360" y="2352040"/>
                  <a:ext cx="696877" cy="591820"/>
                </a:xfrm>
                <a:prstGeom prst="snip2DiagRect">
                  <a:avLst/>
                </a:prstGeom>
                <a:solidFill>
                  <a:srgbClr val="00B0F0">
                    <a:alpha val="48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84" name="矩形 83"/>
                <p:cNvSpPr/>
                <p:nvPr/>
              </p:nvSpPr>
              <p:spPr>
                <a:xfrm>
                  <a:off x="4203249" y="2441034"/>
                  <a:ext cx="1267327" cy="487002"/>
                </a:xfrm>
                <a:prstGeom prst="rect">
                  <a:avLst/>
                </a:prstGeom>
                <a:solidFill>
                  <a:srgbClr val="00B0F0">
                    <a:alpha val="48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cxnSp>
            <p:nvCxnSpPr>
              <p:cNvPr id="77" name="直接连接符 76"/>
              <p:cNvCxnSpPr/>
              <p:nvPr/>
            </p:nvCxnSpPr>
            <p:spPr>
              <a:xfrm flipH="1" flipV="1">
                <a:off x="5387364" y="2951638"/>
                <a:ext cx="79838" cy="190500"/>
              </a:xfrm>
              <a:prstGeom prst="line">
                <a:avLst/>
              </a:prstGeom>
              <a:noFill/>
              <a:ln w="12700" cap="flat" cmpd="sng" algn="ctr">
                <a:solidFill>
                  <a:srgbClr val="00B0F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78" name="直接连接符 77"/>
              <p:cNvCxnSpPr/>
              <p:nvPr/>
            </p:nvCxnSpPr>
            <p:spPr>
              <a:xfrm flipH="1" flipV="1">
                <a:off x="4738684" y="2942673"/>
                <a:ext cx="648681" cy="10085"/>
              </a:xfrm>
              <a:prstGeom prst="line">
                <a:avLst/>
              </a:prstGeom>
              <a:noFill/>
              <a:ln w="12700" cap="flat" cmpd="sng" algn="ctr">
                <a:solidFill>
                  <a:srgbClr val="00B0F0"/>
                </a:solidFill>
                <a:prstDash val="solid"/>
                <a:miter lim="800000"/>
              </a:ln>
              <a:effectLst/>
            </p:spPr>
          </p:cxnSp>
          <p:sp>
            <p:nvSpPr>
              <p:cNvPr id="79" name="TextBox 61"/>
              <p:cNvSpPr txBox="1"/>
              <p:nvPr/>
            </p:nvSpPr>
            <p:spPr>
              <a:xfrm>
                <a:off x="3250032" y="2798777"/>
                <a:ext cx="105019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智慧餐厅</a:t>
                </a:r>
                <a:endParaRPr kumimoji="0" lang="zh-CN" alt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80" name="组合 79"/>
              <p:cNvGrpSpPr/>
              <p:nvPr/>
            </p:nvGrpSpPr>
            <p:grpSpPr>
              <a:xfrm>
                <a:off x="5415515" y="3128478"/>
                <a:ext cx="223520" cy="226060"/>
                <a:chOff x="3241040" y="962660"/>
                <a:chExt cx="223520" cy="226060"/>
              </a:xfrm>
            </p:grpSpPr>
            <p:sp>
              <p:nvSpPr>
                <p:cNvPr id="81" name="椭圆 80"/>
                <p:cNvSpPr/>
                <p:nvPr/>
              </p:nvSpPr>
              <p:spPr>
                <a:xfrm>
                  <a:off x="3241040" y="962660"/>
                  <a:ext cx="223520" cy="226060"/>
                </a:xfrm>
                <a:prstGeom prst="ellipse">
                  <a:avLst/>
                </a:prstGeom>
                <a:solidFill>
                  <a:srgbClr val="00B0F0">
                    <a:alpha val="48000"/>
                  </a:srgbClr>
                </a:solidFill>
                <a:ln w="12700" cap="flat" cmpd="sng" algn="ctr">
                  <a:solidFill>
                    <a:sysClr val="window" lastClr="FFFFFF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82" name="椭圆 81"/>
                <p:cNvSpPr/>
                <p:nvPr/>
              </p:nvSpPr>
              <p:spPr>
                <a:xfrm>
                  <a:off x="3271677" y="990600"/>
                  <a:ext cx="160497" cy="167005"/>
                </a:xfrm>
                <a:prstGeom prst="ellipse">
                  <a:avLst/>
                </a:prstGeom>
                <a:solidFill>
                  <a:srgbClr val="00B0F0">
                    <a:alpha val="48000"/>
                  </a:srgbClr>
                </a:solidFill>
                <a:ln w="12700" cap="flat" cmpd="sng" algn="ctr">
                  <a:solidFill>
                    <a:sysClr val="window" lastClr="FFFFFF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</p:grpSp>
        <p:grpSp>
          <p:nvGrpSpPr>
            <p:cNvPr id="73" name="组合 72"/>
            <p:cNvGrpSpPr/>
            <p:nvPr/>
          </p:nvGrpSpPr>
          <p:grpSpPr>
            <a:xfrm>
              <a:off x="4980059" y="2432579"/>
              <a:ext cx="375611" cy="380999"/>
              <a:chOff x="2452387" y="1349613"/>
              <a:chExt cx="375611" cy="380999"/>
            </a:xfrm>
          </p:grpSpPr>
          <p:sp>
            <p:nvSpPr>
              <p:cNvPr id="74" name="矩形 73"/>
              <p:cNvSpPr/>
              <p:nvPr/>
            </p:nvSpPr>
            <p:spPr bwMode="auto">
              <a:xfrm>
                <a:off x="2452387" y="1349613"/>
                <a:ext cx="375611" cy="380999"/>
              </a:xfrm>
              <a:prstGeom prst="rect">
                <a:avLst/>
              </a:prstGeom>
              <a:gradFill>
                <a:gsLst>
                  <a:gs pos="0">
                    <a:srgbClr val="5F7F80"/>
                  </a:gs>
                  <a:gs pos="100000">
                    <a:srgbClr val="204248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pic>
            <p:nvPicPr>
              <p:cNvPr id="75" name="图片 74"/>
              <p:cNvPicPr>
                <a:picLocks noChangeAspect="1"/>
              </p:cNvPicPr>
              <p:nvPr/>
            </p:nvPicPr>
            <p:blipFill>
              <a:blip r:embed="rId2" cstate="print">
                <a:duotone>
                  <a:prstClr val="black"/>
                  <a:srgbClr val="FF9D1B">
                    <a:tint val="45000"/>
                    <a:satMod val="400000"/>
                  </a:srgb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79822" y="1381562"/>
                <a:ext cx="320739" cy="320739"/>
              </a:xfrm>
              <a:prstGeom prst="rect">
                <a:avLst/>
              </a:prstGeom>
              <a:ln>
                <a:noFill/>
              </a:ln>
            </p:spPr>
          </p:pic>
        </p:grpSp>
      </p:grpSp>
      <p:grpSp>
        <p:nvGrpSpPr>
          <p:cNvPr id="85" name="组合 84"/>
          <p:cNvGrpSpPr/>
          <p:nvPr/>
        </p:nvGrpSpPr>
        <p:grpSpPr>
          <a:xfrm>
            <a:off x="1876139" y="3475851"/>
            <a:ext cx="2408297" cy="643083"/>
            <a:chOff x="2993305" y="3043818"/>
            <a:chExt cx="2408297" cy="643083"/>
          </a:xfrm>
        </p:grpSpPr>
        <p:grpSp>
          <p:nvGrpSpPr>
            <p:cNvPr id="86" name="组合 85"/>
            <p:cNvGrpSpPr/>
            <p:nvPr/>
          </p:nvGrpSpPr>
          <p:grpSpPr>
            <a:xfrm>
              <a:off x="2993305" y="3043818"/>
              <a:ext cx="2408297" cy="643083"/>
              <a:chOff x="3230738" y="2711455"/>
              <a:chExt cx="2408297" cy="643083"/>
            </a:xfrm>
          </p:grpSpPr>
          <p:grpSp>
            <p:nvGrpSpPr>
              <p:cNvPr id="90" name="组合 89"/>
              <p:cNvGrpSpPr/>
              <p:nvPr/>
            </p:nvGrpSpPr>
            <p:grpSpPr>
              <a:xfrm flipH="1">
                <a:off x="3269804" y="2711455"/>
                <a:ext cx="1473646" cy="462435"/>
                <a:chOff x="3515360" y="2352040"/>
                <a:chExt cx="1964209" cy="591820"/>
              </a:xfrm>
            </p:grpSpPr>
            <p:sp>
              <p:nvSpPr>
                <p:cNvPr id="97" name="剪去对角的矩形 96"/>
                <p:cNvSpPr/>
                <p:nvPr/>
              </p:nvSpPr>
              <p:spPr>
                <a:xfrm>
                  <a:off x="3515360" y="2352040"/>
                  <a:ext cx="696877" cy="591820"/>
                </a:xfrm>
                <a:prstGeom prst="snip2DiagRect">
                  <a:avLst/>
                </a:prstGeom>
                <a:solidFill>
                  <a:srgbClr val="00B0F0">
                    <a:alpha val="48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98" name="矩形 97"/>
                <p:cNvSpPr/>
                <p:nvPr/>
              </p:nvSpPr>
              <p:spPr>
                <a:xfrm>
                  <a:off x="4212242" y="2447341"/>
                  <a:ext cx="1267327" cy="496519"/>
                </a:xfrm>
                <a:prstGeom prst="rect">
                  <a:avLst/>
                </a:prstGeom>
                <a:solidFill>
                  <a:srgbClr val="00B0F0">
                    <a:alpha val="48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cxnSp>
            <p:nvCxnSpPr>
              <p:cNvPr id="91" name="直接连接符 90"/>
              <p:cNvCxnSpPr/>
              <p:nvPr/>
            </p:nvCxnSpPr>
            <p:spPr>
              <a:xfrm flipH="1" flipV="1">
                <a:off x="5387364" y="2951638"/>
                <a:ext cx="79838" cy="190500"/>
              </a:xfrm>
              <a:prstGeom prst="line">
                <a:avLst/>
              </a:prstGeom>
              <a:noFill/>
              <a:ln w="12700" cap="flat" cmpd="sng" algn="ctr">
                <a:solidFill>
                  <a:srgbClr val="00B0F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92" name="直接连接符 91"/>
              <p:cNvCxnSpPr/>
              <p:nvPr/>
            </p:nvCxnSpPr>
            <p:spPr>
              <a:xfrm flipH="1" flipV="1">
                <a:off x="4738684" y="2942673"/>
                <a:ext cx="648681" cy="10085"/>
              </a:xfrm>
              <a:prstGeom prst="line">
                <a:avLst/>
              </a:prstGeom>
              <a:noFill/>
              <a:ln w="12700" cap="flat" cmpd="sng" algn="ctr">
                <a:solidFill>
                  <a:srgbClr val="00B0F0"/>
                </a:solidFill>
                <a:prstDash val="solid"/>
                <a:miter lim="800000"/>
              </a:ln>
              <a:effectLst/>
            </p:spPr>
          </p:cxnSp>
          <p:sp>
            <p:nvSpPr>
              <p:cNvPr id="93" name="TextBox 61"/>
              <p:cNvSpPr txBox="1"/>
              <p:nvPr/>
            </p:nvSpPr>
            <p:spPr>
              <a:xfrm>
                <a:off x="3230738" y="2825125"/>
                <a:ext cx="110944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智慧图书馆</a:t>
                </a:r>
                <a:endParaRPr kumimoji="0" lang="zh-CN" alt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94" name="组合 93"/>
              <p:cNvGrpSpPr/>
              <p:nvPr/>
            </p:nvGrpSpPr>
            <p:grpSpPr>
              <a:xfrm>
                <a:off x="5415515" y="3128478"/>
                <a:ext cx="223520" cy="226060"/>
                <a:chOff x="3241040" y="962660"/>
                <a:chExt cx="223520" cy="226060"/>
              </a:xfrm>
            </p:grpSpPr>
            <p:sp>
              <p:nvSpPr>
                <p:cNvPr id="95" name="椭圆 94"/>
                <p:cNvSpPr/>
                <p:nvPr/>
              </p:nvSpPr>
              <p:spPr>
                <a:xfrm>
                  <a:off x="3241040" y="962660"/>
                  <a:ext cx="223520" cy="226060"/>
                </a:xfrm>
                <a:prstGeom prst="ellipse">
                  <a:avLst/>
                </a:prstGeom>
                <a:solidFill>
                  <a:srgbClr val="00B0F0">
                    <a:alpha val="48000"/>
                  </a:srgbClr>
                </a:solidFill>
                <a:ln w="12700" cap="flat" cmpd="sng" algn="ctr">
                  <a:solidFill>
                    <a:sysClr val="window" lastClr="FFFFFF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96" name="椭圆 95"/>
                <p:cNvSpPr/>
                <p:nvPr/>
              </p:nvSpPr>
              <p:spPr>
                <a:xfrm>
                  <a:off x="3271677" y="990600"/>
                  <a:ext cx="160497" cy="167005"/>
                </a:xfrm>
                <a:prstGeom prst="ellipse">
                  <a:avLst/>
                </a:prstGeom>
                <a:solidFill>
                  <a:srgbClr val="00B0F0">
                    <a:alpha val="48000"/>
                  </a:srgbClr>
                </a:solidFill>
                <a:ln w="12700" cap="flat" cmpd="sng" algn="ctr">
                  <a:solidFill>
                    <a:sysClr val="window" lastClr="FFFFFF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</p:grpSp>
        <p:grpSp>
          <p:nvGrpSpPr>
            <p:cNvPr id="87" name="组合 86"/>
            <p:cNvGrpSpPr/>
            <p:nvPr/>
          </p:nvGrpSpPr>
          <p:grpSpPr>
            <a:xfrm>
              <a:off x="4086712" y="3079842"/>
              <a:ext cx="375611" cy="380999"/>
              <a:chOff x="10278572" y="2529043"/>
              <a:chExt cx="375611" cy="380999"/>
            </a:xfrm>
          </p:grpSpPr>
          <p:sp>
            <p:nvSpPr>
              <p:cNvPr id="88" name="矩形 87"/>
              <p:cNvSpPr/>
              <p:nvPr/>
            </p:nvSpPr>
            <p:spPr bwMode="auto">
              <a:xfrm>
                <a:off x="10278572" y="2529043"/>
                <a:ext cx="375611" cy="380999"/>
              </a:xfrm>
              <a:prstGeom prst="rect">
                <a:avLst/>
              </a:prstGeom>
              <a:gradFill>
                <a:gsLst>
                  <a:gs pos="0">
                    <a:srgbClr val="5F7F80"/>
                  </a:gs>
                  <a:gs pos="100000">
                    <a:srgbClr val="204248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pic>
            <p:nvPicPr>
              <p:cNvPr id="89" name="图片 88"/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prstClr val="black"/>
                  <a:srgbClr val="FF9D1B">
                    <a:tint val="45000"/>
                    <a:satMod val="400000"/>
                  </a:srgb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291321" y="2560331"/>
                <a:ext cx="353626" cy="303839"/>
              </a:xfrm>
              <a:prstGeom prst="rect">
                <a:avLst/>
              </a:prstGeom>
              <a:ln>
                <a:noFill/>
              </a:ln>
            </p:spPr>
          </p:pic>
        </p:grpSp>
      </p:grpSp>
      <p:grpSp>
        <p:nvGrpSpPr>
          <p:cNvPr id="99" name="组合 98"/>
          <p:cNvGrpSpPr/>
          <p:nvPr/>
        </p:nvGrpSpPr>
        <p:grpSpPr>
          <a:xfrm>
            <a:off x="5591834" y="3892804"/>
            <a:ext cx="2422194" cy="569615"/>
            <a:chOff x="6759316" y="3708300"/>
            <a:chExt cx="2422194" cy="569615"/>
          </a:xfrm>
        </p:grpSpPr>
        <p:grpSp>
          <p:nvGrpSpPr>
            <p:cNvPr id="100" name="组合 99"/>
            <p:cNvGrpSpPr/>
            <p:nvPr/>
          </p:nvGrpSpPr>
          <p:grpSpPr>
            <a:xfrm>
              <a:off x="7685035" y="3708300"/>
              <a:ext cx="1496475" cy="456585"/>
              <a:chOff x="3515360" y="2352040"/>
              <a:chExt cx="1615440" cy="591820"/>
            </a:xfrm>
          </p:grpSpPr>
          <p:sp>
            <p:nvSpPr>
              <p:cNvPr id="110" name="剪去对角的矩形 109"/>
              <p:cNvSpPr/>
              <p:nvPr/>
            </p:nvSpPr>
            <p:spPr>
              <a:xfrm>
                <a:off x="3515360" y="2352040"/>
                <a:ext cx="594360" cy="591820"/>
              </a:xfrm>
              <a:prstGeom prst="snip2DiagRect">
                <a:avLst/>
              </a:prstGeom>
              <a:solidFill>
                <a:srgbClr val="00B0F0">
                  <a:alpha val="48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1" name="矩形 110"/>
              <p:cNvSpPr/>
              <p:nvPr/>
            </p:nvSpPr>
            <p:spPr>
              <a:xfrm>
                <a:off x="4109720" y="2448560"/>
                <a:ext cx="1021080" cy="495300"/>
              </a:xfrm>
              <a:prstGeom prst="rect">
                <a:avLst/>
              </a:prstGeom>
              <a:solidFill>
                <a:srgbClr val="00B0F0">
                  <a:alpha val="48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cxnSp>
          <p:nvCxnSpPr>
            <p:cNvPr id="101" name="直接连接符 100"/>
            <p:cNvCxnSpPr/>
            <p:nvPr/>
          </p:nvCxnSpPr>
          <p:spPr>
            <a:xfrm flipV="1">
              <a:off x="6963676" y="3957330"/>
              <a:ext cx="111760" cy="152400"/>
            </a:xfrm>
            <a:prstGeom prst="line">
              <a:avLst/>
            </a:prstGeom>
            <a:noFill/>
            <a:ln w="12700" cap="flat" cmpd="sng" algn="ctr">
              <a:solidFill>
                <a:srgbClr val="00B0F0"/>
              </a:solidFill>
              <a:prstDash val="solid"/>
              <a:miter lim="800000"/>
            </a:ln>
            <a:effectLst/>
          </p:spPr>
        </p:cxnSp>
        <p:cxnSp>
          <p:nvCxnSpPr>
            <p:cNvPr id="102" name="直接连接符 101"/>
            <p:cNvCxnSpPr/>
            <p:nvPr/>
          </p:nvCxnSpPr>
          <p:spPr>
            <a:xfrm>
              <a:off x="7075436" y="3957330"/>
              <a:ext cx="609600" cy="0"/>
            </a:xfrm>
            <a:prstGeom prst="line">
              <a:avLst/>
            </a:prstGeom>
            <a:noFill/>
            <a:ln w="12700" cap="flat" cmpd="sng" algn="ctr">
              <a:solidFill>
                <a:srgbClr val="00B0F0"/>
              </a:solidFill>
              <a:prstDash val="solid"/>
              <a:miter lim="800000"/>
            </a:ln>
            <a:effectLst/>
          </p:spPr>
        </p:cxnSp>
        <p:sp>
          <p:nvSpPr>
            <p:cNvPr id="103" name="TextBox 61"/>
            <p:cNvSpPr txBox="1"/>
            <p:nvPr/>
          </p:nvSpPr>
          <p:spPr>
            <a:xfrm>
              <a:off x="8229760" y="3804548"/>
              <a:ext cx="8487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AI</a:t>
              </a:r>
              <a:r>
                <a:rPr kumimoji="0" lang="zh-CN" alt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课堂</a:t>
              </a:r>
              <a:endPara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04" name="组合 103"/>
            <p:cNvGrpSpPr/>
            <p:nvPr/>
          </p:nvGrpSpPr>
          <p:grpSpPr>
            <a:xfrm>
              <a:off x="6759316" y="4051855"/>
              <a:ext cx="223520" cy="226060"/>
              <a:chOff x="3241040" y="962660"/>
              <a:chExt cx="223520" cy="226060"/>
            </a:xfrm>
          </p:grpSpPr>
          <p:sp>
            <p:nvSpPr>
              <p:cNvPr id="108" name="椭圆 107"/>
              <p:cNvSpPr/>
              <p:nvPr/>
            </p:nvSpPr>
            <p:spPr>
              <a:xfrm>
                <a:off x="3241040" y="962660"/>
                <a:ext cx="223520" cy="226060"/>
              </a:xfrm>
              <a:prstGeom prst="ellipse">
                <a:avLst/>
              </a:prstGeom>
              <a:solidFill>
                <a:srgbClr val="00B0F0">
                  <a:alpha val="48000"/>
                </a:srgbClr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9" name="椭圆 108"/>
              <p:cNvSpPr/>
              <p:nvPr/>
            </p:nvSpPr>
            <p:spPr>
              <a:xfrm>
                <a:off x="3271677" y="990600"/>
                <a:ext cx="160497" cy="167005"/>
              </a:xfrm>
              <a:prstGeom prst="ellipse">
                <a:avLst/>
              </a:prstGeom>
              <a:solidFill>
                <a:srgbClr val="00B0F0">
                  <a:alpha val="48000"/>
                </a:srgbClr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105" name="组合 104"/>
            <p:cNvGrpSpPr/>
            <p:nvPr/>
          </p:nvGrpSpPr>
          <p:grpSpPr>
            <a:xfrm>
              <a:off x="7752462" y="3737967"/>
              <a:ext cx="375611" cy="380999"/>
              <a:chOff x="10378986" y="3406857"/>
              <a:chExt cx="375611" cy="380999"/>
            </a:xfrm>
          </p:grpSpPr>
          <p:sp>
            <p:nvSpPr>
              <p:cNvPr id="106" name="矩形 105"/>
              <p:cNvSpPr/>
              <p:nvPr/>
            </p:nvSpPr>
            <p:spPr bwMode="auto">
              <a:xfrm>
                <a:off x="10378986" y="3406857"/>
                <a:ext cx="375611" cy="380999"/>
              </a:xfrm>
              <a:prstGeom prst="rect">
                <a:avLst/>
              </a:prstGeom>
              <a:gradFill>
                <a:gsLst>
                  <a:gs pos="0">
                    <a:srgbClr val="5F7F80"/>
                  </a:gs>
                  <a:gs pos="100000">
                    <a:srgbClr val="204248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pic>
            <p:nvPicPr>
              <p:cNvPr id="107" name="图片 106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prstClr val="black"/>
                  <a:srgbClr val="FF9D1B">
                    <a:tint val="45000"/>
                    <a:satMod val="400000"/>
                  </a:srgb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404160" y="3452774"/>
                <a:ext cx="325890" cy="289163"/>
              </a:xfrm>
              <a:prstGeom prst="rect">
                <a:avLst/>
              </a:prstGeom>
              <a:ln>
                <a:noFill/>
              </a:ln>
            </p:spPr>
          </p:pic>
        </p:grpSp>
      </p:grpSp>
      <p:grpSp>
        <p:nvGrpSpPr>
          <p:cNvPr id="112" name="组合 111"/>
          <p:cNvGrpSpPr/>
          <p:nvPr/>
        </p:nvGrpSpPr>
        <p:grpSpPr>
          <a:xfrm>
            <a:off x="5603346" y="2369212"/>
            <a:ext cx="2422194" cy="569615"/>
            <a:chOff x="7022806" y="2107349"/>
            <a:chExt cx="2422194" cy="569615"/>
          </a:xfrm>
        </p:grpSpPr>
        <p:grpSp>
          <p:nvGrpSpPr>
            <p:cNvPr id="113" name="组合 112"/>
            <p:cNvGrpSpPr/>
            <p:nvPr/>
          </p:nvGrpSpPr>
          <p:grpSpPr>
            <a:xfrm>
              <a:off x="7948525" y="2107349"/>
              <a:ext cx="1496475" cy="456585"/>
              <a:chOff x="3515360" y="2352040"/>
              <a:chExt cx="1615440" cy="591820"/>
            </a:xfrm>
          </p:grpSpPr>
          <p:sp>
            <p:nvSpPr>
              <p:cNvPr id="123" name="剪去对角的矩形 122"/>
              <p:cNvSpPr/>
              <p:nvPr/>
            </p:nvSpPr>
            <p:spPr>
              <a:xfrm>
                <a:off x="3515360" y="2352040"/>
                <a:ext cx="594360" cy="591820"/>
              </a:xfrm>
              <a:prstGeom prst="snip2DiagRect">
                <a:avLst/>
              </a:prstGeom>
              <a:solidFill>
                <a:srgbClr val="00B0F0">
                  <a:alpha val="48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4" name="矩形 123"/>
              <p:cNvSpPr/>
              <p:nvPr/>
            </p:nvSpPr>
            <p:spPr>
              <a:xfrm>
                <a:off x="4109720" y="2448560"/>
                <a:ext cx="1021080" cy="495300"/>
              </a:xfrm>
              <a:prstGeom prst="rect">
                <a:avLst/>
              </a:prstGeom>
              <a:solidFill>
                <a:srgbClr val="00B0F0">
                  <a:alpha val="48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cxnSp>
          <p:nvCxnSpPr>
            <p:cNvPr id="114" name="直接连接符 113"/>
            <p:cNvCxnSpPr/>
            <p:nvPr/>
          </p:nvCxnSpPr>
          <p:spPr>
            <a:xfrm flipV="1">
              <a:off x="7227166" y="2356379"/>
              <a:ext cx="111760" cy="152400"/>
            </a:xfrm>
            <a:prstGeom prst="line">
              <a:avLst/>
            </a:prstGeom>
            <a:noFill/>
            <a:ln w="12700" cap="flat" cmpd="sng" algn="ctr">
              <a:solidFill>
                <a:srgbClr val="00B0F0"/>
              </a:solidFill>
              <a:prstDash val="solid"/>
              <a:miter lim="800000"/>
            </a:ln>
            <a:effectLst/>
          </p:spPr>
        </p:cxnSp>
        <p:cxnSp>
          <p:nvCxnSpPr>
            <p:cNvPr id="115" name="直接连接符 114"/>
            <p:cNvCxnSpPr/>
            <p:nvPr/>
          </p:nvCxnSpPr>
          <p:spPr>
            <a:xfrm>
              <a:off x="7338926" y="2356379"/>
              <a:ext cx="609600" cy="0"/>
            </a:xfrm>
            <a:prstGeom prst="line">
              <a:avLst/>
            </a:prstGeom>
            <a:noFill/>
            <a:ln w="12700" cap="flat" cmpd="sng" algn="ctr">
              <a:solidFill>
                <a:srgbClr val="00B0F0"/>
              </a:solidFill>
              <a:prstDash val="solid"/>
              <a:miter lim="800000"/>
            </a:ln>
            <a:effectLst/>
          </p:spPr>
        </p:cxnSp>
        <p:sp>
          <p:nvSpPr>
            <p:cNvPr id="116" name="TextBox 61"/>
            <p:cNvSpPr txBox="1"/>
            <p:nvPr/>
          </p:nvSpPr>
          <p:spPr>
            <a:xfrm>
              <a:off x="8433273" y="2221266"/>
              <a:ext cx="10117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智慧宿舍</a:t>
              </a:r>
              <a:endPara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17" name="组合 116"/>
            <p:cNvGrpSpPr/>
            <p:nvPr/>
          </p:nvGrpSpPr>
          <p:grpSpPr>
            <a:xfrm>
              <a:off x="7022806" y="2450904"/>
              <a:ext cx="223520" cy="226060"/>
              <a:chOff x="3241040" y="962660"/>
              <a:chExt cx="223520" cy="226060"/>
            </a:xfrm>
          </p:grpSpPr>
          <p:sp>
            <p:nvSpPr>
              <p:cNvPr id="121" name="椭圆 120"/>
              <p:cNvSpPr/>
              <p:nvPr/>
            </p:nvSpPr>
            <p:spPr>
              <a:xfrm>
                <a:off x="3241040" y="962660"/>
                <a:ext cx="223520" cy="226060"/>
              </a:xfrm>
              <a:prstGeom prst="ellipse">
                <a:avLst/>
              </a:prstGeom>
              <a:solidFill>
                <a:srgbClr val="00B0F0">
                  <a:alpha val="48000"/>
                </a:srgbClr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2" name="椭圆 121"/>
              <p:cNvSpPr/>
              <p:nvPr/>
            </p:nvSpPr>
            <p:spPr>
              <a:xfrm>
                <a:off x="3271677" y="990600"/>
                <a:ext cx="160497" cy="167005"/>
              </a:xfrm>
              <a:prstGeom prst="ellipse">
                <a:avLst/>
              </a:prstGeom>
              <a:solidFill>
                <a:srgbClr val="00B0F0">
                  <a:alpha val="48000"/>
                </a:srgbClr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118" name="组合 117"/>
            <p:cNvGrpSpPr/>
            <p:nvPr/>
          </p:nvGrpSpPr>
          <p:grpSpPr>
            <a:xfrm>
              <a:off x="8006269" y="2138168"/>
              <a:ext cx="375611" cy="380999"/>
              <a:chOff x="10406423" y="1726350"/>
              <a:chExt cx="375611" cy="380999"/>
            </a:xfrm>
          </p:grpSpPr>
          <p:sp>
            <p:nvSpPr>
              <p:cNvPr id="119" name="矩形 118"/>
              <p:cNvSpPr/>
              <p:nvPr/>
            </p:nvSpPr>
            <p:spPr bwMode="auto">
              <a:xfrm>
                <a:off x="10406423" y="1726350"/>
                <a:ext cx="375611" cy="380999"/>
              </a:xfrm>
              <a:prstGeom prst="rect">
                <a:avLst/>
              </a:prstGeom>
              <a:gradFill>
                <a:gsLst>
                  <a:gs pos="0">
                    <a:srgbClr val="5F7F80"/>
                  </a:gs>
                  <a:gs pos="100000">
                    <a:srgbClr val="204248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pic>
            <p:nvPicPr>
              <p:cNvPr id="120" name="图片 119"/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prstClr val="black"/>
                  <a:srgbClr val="FF9D1B">
                    <a:tint val="45000"/>
                    <a:satMod val="400000"/>
                  </a:srgbClr>
                </a:duotone>
              </a:blip>
              <a:stretch>
                <a:fillRect/>
              </a:stretch>
            </p:blipFill>
            <p:spPr>
              <a:xfrm>
                <a:off x="10455564" y="1772956"/>
                <a:ext cx="264084" cy="287785"/>
              </a:xfrm>
              <a:prstGeom prst="rect">
                <a:avLst/>
              </a:prstGeom>
              <a:ln>
                <a:noFill/>
              </a:ln>
            </p:spPr>
          </p:pic>
        </p:grpSp>
      </p:grpSp>
      <p:grpSp>
        <p:nvGrpSpPr>
          <p:cNvPr id="125" name="组合 124"/>
          <p:cNvGrpSpPr>
            <a:grpSpLocks noChangeAspect="1"/>
          </p:cNvGrpSpPr>
          <p:nvPr/>
        </p:nvGrpSpPr>
        <p:grpSpPr>
          <a:xfrm>
            <a:off x="4484104" y="3070944"/>
            <a:ext cx="1416316" cy="1339733"/>
            <a:chOff x="5219312" y="2947714"/>
            <a:chExt cx="995464" cy="970578"/>
          </a:xfrm>
        </p:grpSpPr>
        <p:grpSp>
          <p:nvGrpSpPr>
            <p:cNvPr id="126" name="组合 125"/>
            <p:cNvGrpSpPr/>
            <p:nvPr/>
          </p:nvGrpSpPr>
          <p:grpSpPr>
            <a:xfrm>
              <a:off x="5219312" y="2947714"/>
              <a:ext cx="995464" cy="970578"/>
              <a:chOff x="9469484" y="2239803"/>
              <a:chExt cx="995464" cy="970578"/>
            </a:xfrm>
          </p:grpSpPr>
          <p:sp>
            <p:nvSpPr>
              <p:cNvPr id="129" name="椭圆 128"/>
              <p:cNvSpPr/>
              <p:nvPr/>
            </p:nvSpPr>
            <p:spPr bwMode="auto">
              <a:xfrm>
                <a:off x="9515062" y="2279367"/>
                <a:ext cx="895585" cy="906670"/>
              </a:xfrm>
              <a:prstGeom prst="ellipse">
                <a:avLst/>
              </a:prstGeom>
              <a:solidFill>
                <a:srgbClr val="30879C">
                  <a:alpha val="7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b="1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30" name="椭圆 129"/>
              <p:cNvSpPr/>
              <p:nvPr/>
            </p:nvSpPr>
            <p:spPr bwMode="auto">
              <a:xfrm>
                <a:off x="9469484" y="2239803"/>
                <a:ext cx="995464" cy="970578"/>
              </a:xfrm>
              <a:prstGeom prst="ellipse">
                <a:avLst/>
              </a:prstGeom>
              <a:noFill/>
              <a:ln w="12700">
                <a:solidFill>
                  <a:srgbClr val="30879C"/>
                </a:solidFill>
              </a:ln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b="1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  <p:pic>
          <p:nvPicPr>
            <p:cNvPr id="127" name="图片 126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rgbClr val="FF9D1B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5535372" y="3124671"/>
              <a:ext cx="385263" cy="385263"/>
            </a:xfrm>
            <a:prstGeom prst="rect">
              <a:avLst/>
            </a:prstGeom>
            <a:ln>
              <a:noFill/>
            </a:ln>
          </p:spPr>
        </p:pic>
        <p:sp>
          <p:nvSpPr>
            <p:cNvPr id="128" name="文本框 127"/>
            <p:cNvSpPr txBox="1"/>
            <p:nvPr/>
          </p:nvSpPr>
          <p:spPr>
            <a:xfrm>
              <a:off x="5453587" y="3543116"/>
              <a:ext cx="508357" cy="2229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400" b="1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一脸通</a:t>
              </a:r>
              <a:endParaRPr lang="zh-CN" altLang="en-US" sz="14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31" name="组合 130"/>
          <p:cNvGrpSpPr/>
          <p:nvPr/>
        </p:nvGrpSpPr>
        <p:grpSpPr>
          <a:xfrm>
            <a:off x="8213411" y="3312461"/>
            <a:ext cx="656971" cy="498823"/>
            <a:chOff x="7973083" y="3009066"/>
            <a:chExt cx="656971" cy="498823"/>
          </a:xfrm>
        </p:grpSpPr>
        <p:sp>
          <p:nvSpPr>
            <p:cNvPr id="132" name="半闭框 131"/>
            <p:cNvSpPr/>
            <p:nvPr/>
          </p:nvSpPr>
          <p:spPr bwMode="auto">
            <a:xfrm rot="8340830">
              <a:off x="8158325" y="3009066"/>
              <a:ext cx="471729" cy="498823"/>
            </a:xfrm>
            <a:prstGeom prst="halfFrame">
              <a:avLst>
                <a:gd name="adj1" fmla="val 10421"/>
                <a:gd name="adj2" fmla="val 10886"/>
              </a:avLst>
            </a:prstGeom>
            <a:solidFill>
              <a:srgbClr val="30879C">
                <a:alpha val="80000"/>
              </a:srgbClr>
            </a:solidFill>
            <a:ln>
              <a:noFill/>
            </a:ln>
            <a:effectLst>
              <a:glow rad="63500">
                <a:srgbClr val="5B9BD5">
                  <a:satMod val="175000"/>
                  <a:alpha val="40000"/>
                </a:srgbClr>
              </a:glow>
            </a:effectLst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33" name="半闭框 132"/>
            <p:cNvSpPr>
              <a:spLocks noChangeAspect="1"/>
            </p:cNvSpPr>
            <p:nvPr/>
          </p:nvSpPr>
          <p:spPr bwMode="auto">
            <a:xfrm rot="8340830">
              <a:off x="7973083" y="3072207"/>
              <a:ext cx="320166" cy="338555"/>
            </a:xfrm>
            <a:prstGeom prst="halfFrame">
              <a:avLst>
                <a:gd name="adj1" fmla="val 10421"/>
                <a:gd name="adj2" fmla="val 10886"/>
              </a:avLst>
            </a:prstGeom>
            <a:solidFill>
              <a:srgbClr val="30879C">
                <a:alpha val="80000"/>
              </a:srgbClr>
            </a:solidFill>
            <a:ln>
              <a:noFill/>
            </a:ln>
            <a:effectLst>
              <a:glow rad="63500">
                <a:srgbClr val="5B9BD5">
                  <a:satMod val="175000"/>
                  <a:alpha val="40000"/>
                </a:srgbClr>
              </a:glow>
            </a:effectLst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  <p:sp>
        <p:nvSpPr>
          <p:cNvPr id="134" name="矩形 133"/>
          <p:cNvSpPr/>
          <p:nvPr/>
        </p:nvSpPr>
        <p:spPr>
          <a:xfrm>
            <a:off x="9084006" y="2573667"/>
            <a:ext cx="29822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方正黑体简体" panose="03000509000000000000" pitchFamily="2" charset="-122"/>
              </a:rPr>
              <a:t>AI</a:t>
            </a:r>
            <a:r>
              <a:rPr lang="zh-CN" altLang="en-US" sz="2000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方正黑体简体" panose="03000509000000000000" pitchFamily="2" charset="-122"/>
              </a:rPr>
              <a:t>赋能</a:t>
            </a:r>
            <a:r>
              <a:rPr lang="zh-CN" altLang="en-US" sz="2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方正黑体简体" panose="03000509000000000000" pitchFamily="2" charset="-122"/>
              </a:rPr>
              <a:t>业务</a:t>
            </a:r>
            <a:r>
              <a:rPr lang="zh-CN" altLang="en-US" sz="20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方正黑体简体" panose="03000509000000000000" pitchFamily="2" charset="-122"/>
              </a:rPr>
              <a:t>闭环，</a:t>
            </a:r>
            <a:endParaRPr lang="en-US" altLang="zh-CN" sz="20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方正黑体简体" panose="03000509000000000000" pitchFamily="2" charset="-122"/>
            </a:endParaRPr>
          </a:p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方正黑体简体" panose="03000509000000000000" pitchFamily="2" charset="-122"/>
              </a:rPr>
              <a:t>全场景</a:t>
            </a:r>
            <a:r>
              <a:rPr lang="zh-CN" altLang="en-US" sz="20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方正黑体简体" panose="03000509000000000000" pitchFamily="2" charset="-122"/>
              </a:rPr>
              <a:t>一脸通</a:t>
            </a:r>
            <a:r>
              <a:rPr lang="zh-CN" altLang="en-US" sz="20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方正黑体简体" panose="03000509000000000000" pitchFamily="2" charset="-122"/>
              </a:rPr>
              <a:t>体验，</a:t>
            </a:r>
            <a:endParaRPr lang="en-US" altLang="zh-CN" sz="20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方正黑体简体" panose="03000509000000000000" pitchFamily="2" charset="-122"/>
            </a:endParaRPr>
          </a:p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方正黑体简体" panose="03000509000000000000" pitchFamily="2" charset="-122"/>
              </a:rPr>
              <a:t>直观</a:t>
            </a:r>
            <a:r>
              <a:rPr lang="zh-CN" altLang="en-US" sz="20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方正黑体简体" panose="03000509000000000000" pitchFamily="2" charset="-122"/>
              </a:rPr>
              <a:t>感知</a:t>
            </a:r>
            <a:r>
              <a:rPr lang="zh-CN" altLang="en-US" sz="2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方正黑体简体" panose="03000509000000000000" pitchFamily="2" charset="-122"/>
              </a:rPr>
              <a:t>校园</a:t>
            </a:r>
            <a:r>
              <a:rPr lang="zh-CN" altLang="en-US" sz="20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方正黑体简体" panose="03000509000000000000" pitchFamily="2" charset="-122"/>
              </a:rPr>
              <a:t>运行，</a:t>
            </a:r>
            <a:endParaRPr lang="en-US" altLang="zh-CN" sz="20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方正黑体简体" panose="03000509000000000000" pitchFamily="2" charset="-122"/>
            </a:endParaRPr>
          </a:p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方正黑体简体" panose="03000509000000000000" pitchFamily="2" charset="-122"/>
              </a:rPr>
              <a:t>精细智能</a:t>
            </a:r>
            <a:r>
              <a:rPr lang="zh-CN" altLang="en-US" sz="20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方正黑体简体" panose="03000509000000000000" pitchFamily="2" charset="-122"/>
              </a:rPr>
              <a:t>服务保障。</a:t>
            </a:r>
            <a:endParaRPr lang="en-US" altLang="zh-CN" sz="20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方正黑体简体" panose="03000509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梯形 138"/>
          <p:cNvSpPr/>
          <p:nvPr/>
        </p:nvSpPr>
        <p:spPr>
          <a:xfrm>
            <a:off x="214832" y="4674556"/>
            <a:ext cx="8218818" cy="1047605"/>
          </a:xfrm>
          <a:custGeom>
            <a:avLst/>
            <a:gdLst>
              <a:gd name="connsiteX0" fmla="*/ 0 w 11362865"/>
              <a:gd name="connsiteY0" fmla="*/ 2316542 h 2316542"/>
              <a:gd name="connsiteX1" fmla="*/ 0 w 11362865"/>
              <a:gd name="connsiteY1" fmla="*/ 0 h 2316542"/>
              <a:gd name="connsiteX2" fmla="*/ 11362865 w 11362865"/>
              <a:gd name="connsiteY2" fmla="*/ 0 h 2316542"/>
              <a:gd name="connsiteX3" fmla="*/ 11362865 w 11362865"/>
              <a:gd name="connsiteY3" fmla="*/ 2316542 h 2316542"/>
              <a:gd name="connsiteX4" fmla="*/ 0 w 11362865"/>
              <a:gd name="connsiteY4" fmla="*/ 2316542 h 2316542"/>
              <a:gd name="connsiteX0-1" fmla="*/ 0 w 11362865"/>
              <a:gd name="connsiteY0-2" fmla="*/ 2325507 h 2325507"/>
              <a:gd name="connsiteX1-3" fmla="*/ 0 w 11362865"/>
              <a:gd name="connsiteY1-4" fmla="*/ 8965 h 2325507"/>
              <a:gd name="connsiteX2-5" fmla="*/ 11031171 w 11362865"/>
              <a:gd name="connsiteY2-6" fmla="*/ 0 h 2325507"/>
              <a:gd name="connsiteX3-7" fmla="*/ 11362865 w 11362865"/>
              <a:gd name="connsiteY3-8" fmla="*/ 2325507 h 2325507"/>
              <a:gd name="connsiteX4-9" fmla="*/ 0 w 11362865"/>
              <a:gd name="connsiteY4-10" fmla="*/ 2325507 h 2325507"/>
              <a:gd name="connsiteX0-11" fmla="*/ 0 w 11362865"/>
              <a:gd name="connsiteY0-12" fmla="*/ 2325507 h 2325507"/>
              <a:gd name="connsiteX1-13" fmla="*/ 618565 w 11362865"/>
              <a:gd name="connsiteY1-14" fmla="*/ 8965 h 2325507"/>
              <a:gd name="connsiteX2-15" fmla="*/ 11031171 w 11362865"/>
              <a:gd name="connsiteY2-16" fmla="*/ 0 h 2325507"/>
              <a:gd name="connsiteX3-17" fmla="*/ 11362865 w 11362865"/>
              <a:gd name="connsiteY3-18" fmla="*/ 2325507 h 2325507"/>
              <a:gd name="connsiteX4-19" fmla="*/ 0 w 11362865"/>
              <a:gd name="connsiteY4-20" fmla="*/ 2325507 h 2325507"/>
              <a:gd name="connsiteX0-21" fmla="*/ 0 w 11362865"/>
              <a:gd name="connsiteY0-22" fmla="*/ 2325507 h 2325507"/>
              <a:gd name="connsiteX1-23" fmla="*/ 618565 w 11362865"/>
              <a:gd name="connsiteY1-24" fmla="*/ 8965 h 2325507"/>
              <a:gd name="connsiteX2-25" fmla="*/ 10945268 w 11362865"/>
              <a:gd name="connsiteY2-26" fmla="*/ 0 h 2325507"/>
              <a:gd name="connsiteX3-27" fmla="*/ 11362865 w 11362865"/>
              <a:gd name="connsiteY3-28" fmla="*/ 2325507 h 2325507"/>
              <a:gd name="connsiteX4-29" fmla="*/ 0 w 11362865"/>
              <a:gd name="connsiteY4-30" fmla="*/ 2325507 h 2325507"/>
              <a:gd name="connsiteX0-31" fmla="*/ 0 w 11362865"/>
              <a:gd name="connsiteY0-32" fmla="*/ 2341005 h 2341005"/>
              <a:gd name="connsiteX1-33" fmla="*/ 618565 w 11362865"/>
              <a:gd name="connsiteY1-34" fmla="*/ 24463 h 2341005"/>
              <a:gd name="connsiteX2-35" fmla="*/ 10768823 w 11362865"/>
              <a:gd name="connsiteY2-36" fmla="*/ 0 h 2341005"/>
              <a:gd name="connsiteX3-37" fmla="*/ 11362865 w 11362865"/>
              <a:gd name="connsiteY3-38" fmla="*/ 2341005 h 2341005"/>
              <a:gd name="connsiteX4-39" fmla="*/ 0 w 11362865"/>
              <a:gd name="connsiteY4-40" fmla="*/ 2341005 h 234100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1362865" h="2341005">
                <a:moveTo>
                  <a:pt x="0" y="2341005"/>
                </a:moveTo>
                <a:lnTo>
                  <a:pt x="618565" y="24463"/>
                </a:lnTo>
                <a:lnTo>
                  <a:pt x="10768823" y="0"/>
                </a:lnTo>
                <a:lnTo>
                  <a:pt x="11362865" y="2341005"/>
                </a:lnTo>
                <a:lnTo>
                  <a:pt x="0" y="2341005"/>
                </a:lnTo>
                <a:close/>
              </a:path>
            </a:pathLst>
          </a:custGeom>
          <a:solidFill>
            <a:schemeClr val="tx2">
              <a:lumMod val="75000"/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6" name="矩形 125"/>
          <p:cNvSpPr/>
          <p:nvPr/>
        </p:nvSpPr>
        <p:spPr>
          <a:xfrm>
            <a:off x="-801" y="1854008"/>
            <a:ext cx="12192000" cy="1125165"/>
          </a:xfrm>
          <a:prstGeom prst="rect">
            <a:avLst/>
          </a:prstGeom>
          <a:solidFill>
            <a:schemeClr val="tx2">
              <a:lumMod val="75000"/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9" name="矩形 98"/>
          <p:cNvSpPr/>
          <p:nvPr/>
        </p:nvSpPr>
        <p:spPr>
          <a:xfrm>
            <a:off x="470512" y="358951"/>
            <a:ext cx="10797949" cy="3877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defTabSz="913765" eaLnBrk="1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zh-CN" altLang="en-US" sz="28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人脸库</a:t>
            </a:r>
            <a:r>
              <a:rPr lang="zh-CN" altLang="en-US" sz="28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：统一人脸标识，提供人脸比对赋能，打造一脸通行</a:t>
            </a:r>
            <a:endParaRPr lang="zh-CN" altLang="en-US" sz="28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10" name="组合 109"/>
          <p:cNvGrpSpPr/>
          <p:nvPr/>
        </p:nvGrpSpPr>
        <p:grpSpPr>
          <a:xfrm>
            <a:off x="8421667" y="2057471"/>
            <a:ext cx="3370110" cy="2556268"/>
            <a:chOff x="281062" y="2182063"/>
            <a:chExt cx="3585958" cy="3106129"/>
          </a:xfrm>
        </p:grpSpPr>
        <p:grpSp>
          <p:nvGrpSpPr>
            <p:cNvPr id="109" name="组合 108"/>
            <p:cNvGrpSpPr/>
            <p:nvPr/>
          </p:nvGrpSpPr>
          <p:grpSpPr>
            <a:xfrm>
              <a:off x="281062" y="2182063"/>
              <a:ext cx="3585958" cy="3106129"/>
              <a:chOff x="281062" y="2182063"/>
              <a:chExt cx="3585958" cy="3106129"/>
            </a:xfrm>
          </p:grpSpPr>
          <p:pic>
            <p:nvPicPr>
              <p:cNvPr id="107" name="Picture 67" descr="2"/>
              <p:cNvPicPr>
                <a:picLocks noChangeAspect="1" noChangeArrowheads="1"/>
              </p:cNvPicPr>
              <p:nvPr/>
            </p:nvPicPr>
            <p:blipFill rotWithShape="1">
              <a:blip r:embed="rId1" cstate="screen"/>
              <a:srcRect b="20502"/>
              <a:stretch>
                <a:fillRect/>
              </a:stretch>
            </p:blipFill>
            <p:spPr bwMode="auto">
              <a:xfrm>
                <a:off x="287203" y="2182063"/>
                <a:ext cx="3579817" cy="2620943"/>
              </a:xfrm>
              <a:prstGeom prst="rect">
                <a:avLst/>
              </a:prstGeom>
              <a:noFill/>
              <a:ln>
                <a:noFill/>
              </a:ln>
              <a:effectLst>
                <a:reflection blurRad="6350" stA="20000" endPos="10000" dir="5400000" sy="-100000" algn="bl" rotWithShape="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8" name="Picture 67" descr="2"/>
              <p:cNvPicPr>
                <a:picLocks noChangeAspect="1" noChangeArrowheads="1"/>
              </p:cNvPicPr>
              <p:nvPr/>
            </p:nvPicPr>
            <p:blipFill rotWithShape="1">
              <a:blip r:embed="rId1" cstate="screen"/>
              <a:srcRect t="78397"/>
              <a:stretch>
                <a:fillRect/>
              </a:stretch>
            </p:blipFill>
            <p:spPr bwMode="auto">
              <a:xfrm>
                <a:off x="281062" y="4791140"/>
                <a:ext cx="3579817" cy="497052"/>
              </a:xfrm>
              <a:prstGeom prst="rect">
                <a:avLst/>
              </a:prstGeom>
              <a:noFill/>
              <a:ln>
                <a:noFill/>
              </a:ln>
              <a:effectLst>
                <a:reflection blurRad="6350" stA="20000" endPos="10000" dir="5400000" sy="-100000" algn="bl" rotWithShape="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06" name="大连理工大学（打码）">
              <a:hlinkClick r:id="" action="ppaction://media"/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3"/>
                </p:ext>
              </p:extLst>
            </p:nvPr>
          </p:nvPicPr>
          <p:blipFill>
            <a:blip r:embed="rId4"/>
            <a:stretch>
              <a:fillRect/>
            </a:stretch>
          </p:blipFill>
          <p:spPr>
            <a:xfrm>
              <a:off x="394637" y="2344709"/>
              <a:ext cx="3323216" cy="2283785"/>
            </a:xfrm>
            <a:prstGeom prst="rect">
              <a:avLst/>
            </a:prstGeom>
            <a:ln>
              <a:noFill/>
            </a:ln>
            <a:effectLst/>
            <a:scene3d>
              <a:camera prst="orthographicFront"/>
              <a:lightRig rig="balanced" dir="t"/>
            </a:scene3d>
            <a:sp3d prstMaterial="softEdge">
              <a:bevelT w="203200" h="101600" prst="cross"/>
              <a:contourClr>
                <a:srgbClr val="FFFFFF"/>
              </a:contourClr>
            </a:sp3d>
          </p:spPr>
        </p:pic>
      </p:grpSp>
      <p:sp>
        <p:nvSpPr>
          <p:cNvPr id="52" name="文本框 51"/>
          <p:cNvSpPr txBox="1"/>
          <p:nvPr/>
        </p:nvSpPr>
        <p:spPr>
          <a:xfrm>
            <a:off x="3542944" y="1546093"/>
            <a:ext cx="10054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algn="ctr">
              <a:defRPr sz="1400" b="1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rPr>
              <a:t>信息中心</a:t>
            </a:r>
            <a:endParaRPr kumimoji="0" lang="en-US" altLang="zh-CN" sz="1600" b="1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3387102" y="4029449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rPr>
              <a:t>赋</a:t>
            </a:r>
            <a:r>
              <a:rPr kumimoji="0" lang="zh-CN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rPr>
              <a:t>能智能应用</a:t>
            </a:r>
            <a:endParaRPr kumimoji="0" lang="en-US" altLang="zh-CN" sz="1600" b="1" i="0" u="none" strike="noStrike" kern="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</a:endParaRPr>
          </a:p>
        </p:txBody>
      </p:sp>
      <p:pic>
        <p:nvPicPr>
          <p:cNvPr id="54" name="图片 53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75480" y="2067541"/>
            <a:ext cx="487568" cy="502063"/>
          </a:xfrm>
          <a:prstGeom prst="rect">
            <a:avLst/>
          </a:prstGeom>
        </p:spPr>
      </p:pic>
      <p:pic>
        <p:nvPicPr>
          <p:cNvPr id="55" name="图片 54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53318" y="2067541"/>
            <a:ext cx="487568" cy="502063"/>
          </a:xfrm>
          <a:prstGeom prst="rect">
            <a:avLst/>
          </a:prstGeom>
        </p:spPr>
      </p:pic>
      <p:sp>
        <p:nvSpPr>
          <p:cNvPr id="56" name="圆角矩形 55"/>
          <p:cNvSpPr/>
          <p:nvPr/>
        </p:nvSpPr>
        <p:spPr>
          <a:xfrm>
            <a:off x="5475480" y="2002923"/>
            <a:ext cx="1018546" cy="623733"/>
          </a:xfrm>
          <a:prstGeom prst="roundRect">
            <a:avLst/>
          </a:prstGeom>
          <a:noFill/>
          <a:ln w="19050" cap="flat" cmpd="sng" algn="ctr">
            <a:solidFill>
              <a:schemeClr val="bg1"/>
            </a:solidFill>
            <a:prstDash val="sysDot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400" kern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</a:endParaRPr>
          </a:p>
        </p:txBody>
      </p:sp>
      <p:sp>
        <p:nvSpPr>
          <p:cNvPr id="57" name="圆角矩形 56"/>
          <p:cNvSpPr/>
          <p:nvPr/>
        </p:nvSpPr>
        <p:spPr>
          <a:xfrm>
            <a:off x="6911629" y="1983156"/>
            <a:ext cx="1051733" cy="623733"/>
          </a:xfrm>
          <a:prstGeom prst="roundRect">
            <a:avLst/>
          </a:prstGeom>
          <a:noFill/>
          <a:ln w="19050" cap="flat" cmpd="sng" algn="ctr">
            <a:solidFill>
              <a:schemeClr val="bg1"/>
            </a:solidFill>
            <a:prstDash val="sysDot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400" kern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</a:endParaRPr>
          </a:p>
        </p:txBody>
      </p:sp>
      <p:pic>
        <p:nvPicPr>
          <p:cNvPr id="58" name="图片 57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38899" y="2047774"/>
            <a:ext cx="487568" cy="502063"/>
          </a:xfrm>
          <a:prstGeom prst="rect">
            <a:avLst/>
          </a:prstGeom>
        </p:spPr>
      </p:pic>
      <p:pic>
        <p:nvPicPr>
          <p:cNvPr id="59" name="图片 5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96100" y="2047774"/>
            <a:ext cx="487568" cy="502063"/>
          </a:xfrm>
          <a:prstGeom prst="rect">
            <a:avLst/>
          </a:prstGeom>
        </p:spPr>
      </p:pic>
      <p:pic>
        <p:nvPicPr>
          <p:cNvPr id="62" name="图片 61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36053" y="2013540"/>
            <a:ext cx="576217" cy="593349"/>
          </a:xfrm>
          <a:prstGeom prst="rect">
            <a:avLst/>
          </a:prstGeom>
        </p:spPr>
      </p:pic>
      <p:pic>
        <p:nvPicPr>
          <p:cNvPr id="63" name="图片 62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64065" y="2114478"/>
            <a:ext cx="385738" cy="39720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64" name="圆角矩形 63"/>
          <p:cNvSpPr/>
          <p:nvPr/>
        </p:nvSpPr>
        <p:spPr>
          <a:xfrm>
            <a:off x="899217" y="2002923"/>
            <a:ext cx="1696720" cy="623733"/>
          </a:xfrm>
          <a:prstGeom prst="roundRect">
            <a:avLst/>
          </a:prstGeom>
          <a:noFill/>
          <a:ln w="19050" cap="flat" cmpd="sng" algn="ctr">
            <a:solidFill>
              <a:schemeClr val="bg1"/>
            </a:solidFill>
            <a:prstDash val="sysDot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65" name="图片 64"/>
          <p:cNvPicPr>
            <a:picLocks noChangeAspect="1"/>
          </p:cNvPicPr>
          <p:nvPr/>
        </p:nvPicPr>
        <p:blipFill>
          <a:blip r:embed="rId11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33684" y="1709394"/>
            <a:ext cx="1213186" cy="1052689"/>
          </a:xfrm>
          <a:prstGeom prst="rect">
            <a:avLst/>
          </a:prstGeom>
        </p:spPr>
      </p:pic>
      <p:sp>
        <p:nvSpPr>
          <p:cNvPr id="66" name="文本框 65"/>
          <p:cNvSpPr txBox="1"/>
          <p:nvPr/>
        </p:nvSpPr>
        <p:spPr>
          <a:xfrm>
            <a:off x="1045973" y="2664455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rPr>
              <a:t>移动端</a:t>
            </a:r>
            <a:endParaRPr kumimoji="0" lang="en-US" altLang="zh-CN" sz="14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1818028" y="2661668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rPr>
              <a:t>自助</a:t>
            </a: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rPr>
              <a:t>机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3658520" y="2669284"/>
            <a:ext cx="723274" cy="3077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rPr>
              <a:t>人脸库</a:t>
            </a:r>
            <a:endParaRPr kumimoji="0" lang="en-US" altLang="zh-CN" sz="1400" b="1" i="0" u="none" strike="noStrike" kern="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5596601" y="2679909"/>
            <a:ext cx="732894" cy="3077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rPr>
              <a:t>中间库</a:t>
            </a:r>
            <a:endParaRPr kumimoji="0" lang="en-US" altLang="zh-CN" sz="14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</a:endParaRPr>
          </a:p>
        </p:txBody>
      </p:sp>
      <p:cxnSp>
        <p:nvCxnSpPr>
          <p:cNvPr id="70" name="直接连接符 69"/>
          <p:cNvCxnSpPr/>
          <p:nvPr/>
        </p:nvCxnSpPr>
        <p:spPr>
          <a:xfrm>
            <a:off x="755811" y="4391927"/>
            <a:ext cx="7200000" cy="0"/>
          </a:xfrm>
          <a:prstGeom prst="line">
            <a:avLst/>
          </a:prstGeom>
          <a:noFill/>
          <a:ln w="12700" cap="flat" cmpd="sng" algn="ctr">
            <a:solidFill>
              <a:srgbClr val="2E75B6"/>
            </a:solidFill>
            <a:prstDash val="lgDash"/>
            <a:miter lim="800000"/>
          </a:ln>
          <a:effectLst/>
        </p:spPr>
      </p:cxnSp>
      <p:pic>
        <p:nvPicPr>
          <p:cNvPr id="73" name="图片 72"/>
          <p:cNvPicPr>
            <a:picLocks noChangeAspect="1"/>
          </p:cNvPicPr>
          <p:nvPr/>
        </p:nvPicPr>
        <p:blipFill>
          <a:blip r:embed="rId13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52851" y="4901786"/>
            <a:ext cx="385135" cy="396587"/>
          </a:xfrm>
          <a:prstGeom prst="rect">
            <a:avLst/>
          </a:prstGeom>
        </p:spPr>
      </p:pic>
      <p:sp>
        <p:nvSpPr>
          <p:cNvPr id="74" name="文本框 73"/>
          <p:cNvSpPr txBox="1"/>
          <p:nvPr/>
        </p:nvSpPr>
        <p:spPr>
          <a:xfrm>
            <a:off x="2733791" y="3297041"/>
            <a:ext cx="956993" cy="52322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rPr>
              <a:t>人</a:t>
            </a: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rPr>
              <a:t>脸数据</a:t>
            </a:r>
            <a:endParaRPr kumimoji="0" lang="en-US" altLang="zh-CN" sz="14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rPr>
              <a:t>按需同步</a:t>
            </a:r>
            <a:endParaRPr kumimoji="0" lang="en-US" altLang="zh-CN" sz="14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848920" y="4967289"/>
            <a:ext cx="8002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rPr>
              <a:t>课堂点名</a:t>
            </a:r>
            <a:endParaRPr kumimoji="0" lang="en-US" altLang="zh-CN" sz="12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</a:endParaRP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kern="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</a:rPr>
              <a:t>学生</a:t>
            </a:r>
            <a:r>
              <a:rPr kumimoji="0" lang="zh-CN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rPr>
              <a:t>考勤</a:t>
            </a:r>
            <a:endParaRPr kumimoji="0" lang="en-US" altLang="zh-CN" sz="12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</a:endParaRP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rPr>
              <a:t>教学预约</a:t>
            </a:r>
            <a:endParaRPr kumimoji="0" lang="en-US" altLang="zh-CN" sz="12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</a:endParaRPr>
          </a:p>
        </p:txBody>
      </p:sp>
      <p:pic>
        <p:nvPicPr>
          <p:cNvPr id="77" name="图片 76"/>
          <p:cNvPicPr>
            <a:picLocks noChangeAspect="1"/>
          </p:cNvPicPr>
          <p:nvPr/>
        </p:nvPicPr>
        <p:blipFill>
          <a:blip r:embed="rId13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98650" y="4901786"/>
            <a:ext cx="385134" cy="396587"/>
          </a:xfrm>
          <a:prstGeom prst="rect">
            <a:avLst/>
          </a:prstGeom>
        </p:spPr>
      </p:pic>
      <p:sp>
        <p:nvSpPr>
          <p:cNvPr id="78" name="文本框 77"/>
          <p:cNvSpPr txBox="1"/>
          <p:nvPr/>
        </p:nvSpPr>
        <p:spPr>
          <a:xfrm>
            <a:off x="2295647" y="4967289"/>
            <a:ext cx="8002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rPr>
              <a:t>宿舍管理</a:t>
            </a:r>
            <a:endParaRPr kumimoji="0" lang="en-US" altLang="zh-CN" sz="12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</a:endParaRP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rPr>
              <a:t>人脸消费</a:t>
            </a:r>
            <a:endParaRPr kumimoji="0" lang="en-US" altLang="zh-CN" sz="12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</a:endParaRP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kern="0" noProof="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</a:rPr>
              <a:t>客流统计</a:t>
            </a:r>
            <a:endParaRPr kumimoji="0" lang="en-US" altLang="zh-CN" sz="12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</a:endParaRPr>
          </a:p>
        </p:txBody>
      </p:sp>
      <p:pic>
        <p:nvPicPr>
          <p:cNvPr id="80" name="图片 79"/>
          <p:cNvPicPr>
            <a:picLocks noChangeAspect="1"/>
          </p:cNvPicPr>
          <p:nvPr/>
        </p:nvPicPr>
        <p:blipFill>
          <a:blip r:embed="rId13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44448" y="4901786"/>
            <a:ext cx="385134" cy="396587"/>
          </a:xfrm>
          <a:prstGeom prst="rect">
            <a:avLst/>
          </a:prstGeom>
        </p:spPr>
      </p:pic>
      <p:sp>
        <p:nvSpPr>
          <p:cNvPr id="81" name="文本框 80"/>
          <p:cNvSpPr txBox="1"/>
          <p:nvPr/>
        </p:nvSpPr>
        <p:spPr>
          <a:xfrm>
            <a:off x="3742374" y="4967289"/>
            <a:ext cx="8002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rPr>
              <a:t>人员</a:t>
            </a:r>
            <a:r>
              <a:rPr kumimoji="0" lang="zh-CN" altLang="en-US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rPr>
              <a:t>管</a:t>
            </a:r>
            <a:r>
              <a:rPr kumimoji="0" lang="zh-CN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rPr>
              <a:t>控</a:t>
            </a:r>
            <a:endParaRPr kumimoji="0" lang="en-US" altLang="zh-CN" sz="12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</a:endParaRP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rPr>
              <a:t>人脸</a:t>
            </a:r>
            <a:r>
              <a:rPr kumimoji="0" lang="zh-CN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rPr>
              <a:t>报警</a:t>
            </a:r>
            <a:endParaRPr kumimoji="0" lang="en-US" altLang="zh-CN" sz="12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</a:endParaRP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rPr>
              <a:t>轨迹分析</a:t>
            </a:r>
            <a:endParaRPr kumimoji="0" lang="en-US" altLang="zh-CN" sz="12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</a:endParaRPr>
          </a:p>
        </p:txBody>
      </p:sp>
      <p:pic>
        <p:nvPicPr>
          <p:cNvPr id="83" name="图片 82"/>
          <p:cNvPicPr>
            <a:picLocks noChangeAspect="1"/>
          </p:cNvPicPr>
          <p:nvPr/>
        </p:nvPicPr>
        <p:blipFill>
          <a:blip r:embed="rId13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90246" y="4901786"/>
            <a:ext cx="385134" cy="396587"/>
          </a:xfrm>
          <a:prstGeom prst="rect">
            <a:avLst/>
          </a:prstGeom>
        </p:spPr>
      </p:pic>
      <p:sp>
        <p:nvSpPr>
          <p:cNvPr id="84" name="文本框 83"/>
          <p:cNvSpPr txBox="1"/>
          <p:nvPr/>
        </p:nvSpPr>
        <p:spPr>
          <a:xfrm>
            <a:off x="5189100" y="4967289"/>
            <a:ext cx="8002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rPr>
              <a:t>刷</a:t>
            </a:r>
            <a:r>
              <a:rPr kumimoji="0" lang="zh-CN" altLang="en-US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rPr>
              <a:t>脸</a:t>
            </a:r>
            <a:r>
              <a:rPr kumimoji="0" lang="zh-CN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rPr>
              <a:t>进出</a:t>
            </a:r>
            <a:endParaRPr kumimoji="0" lang="en-US" altLang="zh-CN" sz="12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</a:endParaRP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rPr>
              <a:t>刷</a:t>
            </a:r>
            <a:r>
              <a:rPr kumimoji="0" lang="zh-CN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rPr>
              <a:t>脸借书</a:t>
            </a:r>
            <a:endParaRPr kumimoji="0" lang="en-US" altLang="zh-CN" sz="12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</a:endParaRP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rPr>
              <a:t>刷</a:t>
            </a:r>
            <a:r>
              <a:rPr kumimoji="0" lang="zh-CN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rPr>
              <a:t>脸占座</a:t>
            </a:r>
            <a:endParaRPr kumimoji="0" lang="en-US" altLang="zh-CN" sz="12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</a:endParaRPr>
          </a:p>
        </p:txBody>
      </p:sp>
      <p:pic>
        <p:nvPicPr>
          <p:cNvPr id="86" name="图片 85"/>
          <p:cNvPicPr>
            <a:picLocks noChangeAspect="1"/>
          </p:cNvPicPr>
          <p:nvPr/>
        </p:nvPicPr>
        <p:blipFill>
          <a:blip r:embed="rId13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36045" y="4901786"/>
            <a:ext cx="385135" cy="396587"/>
          </a:xfrm>
          <a:prstGeom prst="rect">
            <a:avLst/>
          </a:prstGeom>
        </p:spPr>
      </p:pic>
      <p:sp>
        <p:nvSpPr>
          <p:cNvPr id="87" name="文本框 86"/>
          <p:cNvSpPr txBox="1"/>
          <p:nvPr/>
        </p:nvSpPr>
        <p:spPr>
          <a:xfrm>
            <a:off x="6635826" y="4967289"/>
            <a:ext cx="8002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rPr>
              <a:t>刷</a:t>
            </a:r>
            <a:r>
              <a:rPr kumimoji="0" lang="zh-CN" altLang="en-US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rPr>
              <a:t>脸</a:t>
            </a:r>
            <a:r>
              <a:rPr kumimoji="0" lang="zh-CN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rPr>
              <a:t>进出</a:t>
            </a:r>
            <a:endParaRPr kumimoji="0" lang="en-US" altLang="zh-CN" sz="12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</a:endParaRP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rPr>
              <a:t>客流统计</a:t>
            </a:r>
            <a:endParaRPr kumimoji="0" lang="en-US" altLang="zh-CN" sz="12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</a:endParaRP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kern="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</a:rPr>
              <a:t>倒</a:t>
            </a:r>
            <a:r>
              <a:rPr lang="zh-CN" altLang="en-US" sz="1200" kern="0" dirty="0" smtClean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</a:rPr>
              <a:t>地预警</a:t>
            </a:r>
            <a:endParaRPr kumimoji="0" lang="en-US" altLang="zh-CN" sz="12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</a:endParaRPr>
          </a:p>
        </p:txBody>
      </p:sp>
      <p:cxnSp>
        <p:nvCxnSpPr>
          <p:cNvPr id="88" name="直接箭头连接符 87"/>
          <p:cNvCxnSpPr/>
          <p:nvPr/>
        </p:nvCxnSpPr>
        <p:spPr>
          <a:xfrm>
            <a:off x="2611257" y="2311306"/>
            <a:ext cx="864000" cy="0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miter lim="800000"/>
            <a:tailEnd type="triangle" w="lg" len="lg"/>
          </a:ln>
          <a:effectLst/>
        </p:spPr>
      </p:cxnSp>
      <p:sp>
        <p:nvSpPr>
          <p:cNvPr id="89" name="文本框 88"/>
          <p:cNvSpPr txBox="1"/>
          <p:nvPr/>
        </p:nvSpPr>
        <p:spPr>
          <a:xfrm>
            <a:off x="6879690" y="2670528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400" kern="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</a:rPr>
              <a:t>校方</a:t>
            </a: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rPr>
              <a:t>数据库</a:t>
            </a:r>
            <a:endParaRPr kumimoji="0" lang="en-US" altLang="zh-CN" sz="14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</a:endParaRPr>
          </a:p>
        </p:txBody>
      </p:sp>
      <p:sp>
        <p:nvSpPr>
          <p:cNvPr id="90" name="文本框 89"/>
          <p:cNvSpPr txBox="1"/>
          <p:nvPr/>
        </p:nvSpPr>
        <p:spPr>
          <a:xfrm>
            <a:off x="2627229" y="1997679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rPr>
              <a:t>人脸照片</a:t>
            </a:r>
            <a:endParaRPr kumimoji="0" lang="en-US" altLang="zh-CN" sz="12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</a:endParaRPr>
          </a:p>
        </p:txBody>
      </p:sp>
      <p:cxnSp>
        <p:nvCxnSpPr>
          <p:cNvPr id="91" name="直接箭头连接符 90"/>
          <p:cNvCxnSpPr/>
          <p:nvPr/>
        </p:nvCxnSpPr>
        <p:spPr>
          <a:xfrm flipH="1" flipV="1">
            <a:off x="4579847" y="2287227"/>
            <a:ext cx="864000" cy="12577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miter lim="800000"/>
            <a:tailEnd type="triangle" w="lg" len="lg"/>
          </a:ln>
          <a:effectLst/>
        </p:spPr>
      </p:cxnSp>
      <p:sp>
        <p:nvSpPr>
          <p:cNvPr id="92" name="文本框 91"/>
          <p:cNvSpPr txBox="1"/>
          <p:nvPr/>
        </p:nvSpPr>
        <p:spPr>
          <a:xfrm>
            <a:off x="4650160" y="1974341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rPr>
              <a:t>人员信息</a:t>
            </a:r>
            <a:endParaRPr kumimoji="0" lang="en-US" altLang="zh-CN" sz="12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</a:endParaRPr>
          </a:p>
        </p:txBody>
      </p:sp>
      <p:cxnSp>
        <p:nvCxnSpPr>
          <p:cNvPr id="93" name="直接箭头连接符 92"/>
          <p:cNvCxnSpPr/>
          <p:nvPr/>
        </p:nvCxnSpPr>
        <p:spPr>
          <a:xfrm flipH="1" flipV="1">
            <a:off x="6509557" y="2290331"/>
            <a:ext cx="386541" cy="2584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miter lim="800000"/>
            <a:tailEnd type="triangle" w="lg" len="lg"/>
          </a:ln>
          <a:effectLst/>
        </p:spPr>
      </p:cxnSp>
      <p:sp>
        <p:nvSpPr>
          <p:cNvPr id="94" name="文本框 93"/>
          <p:cNvSpPr txBox="1"/>
          <p:nvPr/>
        </p:nvSpPr>
        <p:spPr>
          <a:xfrm>
            <a:off x="4381005" y="3270843"/>
            <a:ext cx="902811" cy="52322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  <a:prstDash val="dash"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400" b="0" i="0" u="none" strike="noStrike" kern="0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API</a:t>
            </a:r>
            <a:r>
              <a:rPr lang="zh-CN" altLang="en-US" dirty="0"/>
              <a:t>接口</a:t>
            </a:r>
            <a:endParaRPr lang="en-US" altLang="zh-CN" dirty="0"/>
          </a:p>
          <a:p>
            <a:r>
              <a:rPr lang="zh-CN" altLang="en-US" dirty="0"/>
              <a:t>权限控制</a:t>
            </a:r>
            <a:endParaRPr lang="en-US" altLang="zh-CN" dirty="0"/>
          </a:p>
        </p:txBody>
      </p:sp>
      <p:pic>
        <p:nvPicPr>
          <p:cNvPr id="95" name="图片 94"/>
          <p:cNvPicPr>
            <a:picLocks noChangeAspect="1"/>
          </p:cNvPicPr>
          <p:nvPr/>
        </p:nvPicPr>
        <p:blipFill>
          <a:blip r:embed="rId1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144" y="3335605"/>
            <a:ext cx="359976" cy="359977"/>
          </a:xfrm>
          <a:prstGeom prst="rect">
            <a:avLst/>
          </a:prstGeom>
        </p:spPr>
      </p:pic>
      <p:sp>
        <p:nvSpPr>
          <p:cNvPr id="96" name="文本框 95"/>
          <p:cNvSpPr txBox="1"/>
          <p:nvPr/>
        </p:nvSpPr>
        <p:spPr>
          <a:xfrm>
            <a:off x="6277120" y="3358092"/>
            <a:ext cx="902811" cy="30777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  <a:prstDash val="dash"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400" b="0" i="0" u="none" strike="noStrike" kern="0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接口运营</a:t>
            </a:r>
            <a:endParaRPr lang="en-US" altLang="zh-CN" dirty="0"/>
          </a:p>
        </p:txBody>
      </p:sp>
      <p:sp>
        <p:nvSpPr>
          <p:cNvPr id="97" name="文本框 96"/>
          <p:cNvSpPr txBox="1"/>
          <p:nvPr/>
        </p:nvSpPr>
        <p:spPr>
          <a:xfrm>
            <a:off x="2630677" y="2361301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rPr>
              <a:t>照片</a:t>
            </a:r>
            <a:r>
              <a:rPr kumimoji="0" lang="zh-CN" altLang="en-US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rPr>
              <a:t>清洗</a:t>
            </a:r>
            <a:endParaRPr kumimoji="0" lang="en-US" altLang="zh-CN" sz="12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</a:endParaRPr>
          </a:p>
        </p:txBody>
      </p:sp>
      <p:sp>
        <p:nvSpPr>
          <p:cNvPr id="98" name="文本框 97"/>
          <p:cNvSpPr txBox="1"/>
          <p:nvPr/>
        </p:nvSpPr>
        <p:spPr>
          <a:xfrm>
            <a:off x="4666764" y="2350732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rPr>
              <a:t>统一标准</a:t>
            </a:r>
            <a:endParaRPr kumimoji="0" lang="en-US" altLang="zh-CN" sz="12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</a:endParaRPr>
          </a:p>
        </p:txBody>
      </p:sp>
      <p:sp>
        <p:nvSpPr>
          <p:cNvPr id="100" name="矩形 99"/>
          <p:cNvSpPr/>
          <p:nvPr/>
        </p:nvSpPr>
        <p:spPr>
          <a:xfrm>
            <a:off x="880794" y="4698032"/>
            <a:ext cx="7232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400" b="1" kern="0" dirty="0">
                <a:solidFill>
                  <a:srgbClr val="FFC000"/>
                </a:solidFill>
                <a:latin typeface="Arial" panose="020B0604020202020204"/>
                <a:ea typeface="微软雅黑" panose="020B0503020204020204" pitchFamily="34" charset="-122"/>
              </a:rPr>
              <a:t>教务处</a:t>
            </a:r>
            <a:endParaRPr lang="en-US" altLang="zh-CN" sz="1400" b="1" kern="0" dirty="0">
              <a:solidFill>
                <a:srgbClr val="FFC000"/>
              </a:solidFill>
              <a:latin typeface="Arial" panose="020B0604020202020204"/>
              <a:ea typeface="微软雅黑" panose="020B0503020204020204" pitchFamily="34" charset="-122"/>
            </a:endParaRPr>
          </a:p>
        </p:txBody>
      </p:sp>
      <p:sp>
        <p:nvSpPr>
          <p:cNvPr id="101" name="矩形 100"/>
          <p:cNvSpPr/>
          <p:nvPr/>
        </p:nvSpPr>
        <p:spPr>
          <a:xfrm>
            <a:off x="2325798" y="4698032"/>
            <a:ext cx="7232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400" b="1" kern="0" dirty="0">
                <a:solidFill>
                  <a:srgbClr val="FFC000"/>
                </a:solidFill>
                <a:latin typeface="Arial" panose="020B0604020202020204"/>
                <a:ea typeface="微软雅黑" panose="020B0503020204020204" pitchFamily="34" charset="-122"/>
              </a:rPr>
              <a:t>后勤处</a:t>
            </a:r>
            <a:endParaRPr lang="en-US" altLang="zh-CN" sz="1400" b="1" kern="0" dirty="0">
              <a:solidFill>
                <a:srgbClr val="FFC000"/>
              </a:solidFill>
              <a:latin typeface="Arial" panose="020B0604020202020204"/>
              <a:ea typeface="微软雅黑" panose="020B0503020204020204" pitchFamily="34" charset="-122"/>
            </a:endParaRPr>
          </a:p>
        </p:txBody>
      </p:sp>
      <p:sp>
        <p:nvSpPr>
          <p:cNvPr id="102" name="矩形 101"/>
          <p:cNvSpPr/>
          <p:nvPr/>
        </p:nvSpPr>
        <p:spPr>
          <a:xfrm>
            <a:off x="3770802" y="4698032"/>
            <a:ext cx="7232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400" b="1" kern="0" dirty="0">
                <a:solidFill>
                  <a:srgbClr val="FFC000"/>
                </a:solidFill>
                <a:latin typeface="Arial" panose="020B0604020202020204"/>
                <a:ea typeface="微软雅黑" panose="020B0503020204020204" pitchFamily="34" charset="-122"/>
              </a:rPr>
              <a:t>保卫处</a:t>
            </a:r>
            <a:endParaRPr lang="en-US" altLang="zh-CN" sz="1400" b="1" kern="0" dirty="0">
              <a:solidFill>
                <a:srgbClr val="FFC000"/>
              </a:solidFill>
              <a:latin typeface="Arial" panose="020B0604020202020204"/>
              <a:ea typeface="微软雅黑" panose="020B0503020204020204" pitchFamily="34" charset="-122"/>
            </a:endParaRPr>
          </a:p>
        </p:txBody>
      </p:sp>
      <p:sp>
        <p:nvSpPr>
          <p:cNvPr id="103" name="矩形 102"/>
          <p:cNvSpPr/>
          <p:nvPr/>
        </p:nvSpPr>
        <p:spPr>
          <a:xfrm>
            <a:off x="5215806" y="4698032"/>
            <a:ext cx="7232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400" b="1" kern="0" dirty="0">
                <a:solidFill>
                  <a:srgbClr val="FFC000"/>
                </a:solidFill>
                <a:latin typeface="Arial" panose="020B0604020202020204"/>
                <a:ea typeface="微软雅黑" panose="020B0503020204020204" pitchFamily="34" charset="-122"/>
              </a:rPr>
              <a:t>图书馆</a:t>
            </a:r>
            <a:endParaRPr lang="en-US" altLang="zh-CN" sz="1400" b="1" kern="0" dirty="0">
              <a:solidFill>
                <a:srgbClr val="FFC000"/>
              </a:solidFill>
              <a:latin typeface="Arial" panose="020B0604020202020204"/>
              <a:ea typeface="微软雅黑" panose="020B0503020204020204" pitchFamily="34" charset="-122"/>
            </a:endParaRPr>
          </a:p>
        </p:txBody>
      </p:sp>
      <p:sp>
        <p:nvSpPr>
          <p:cNvPr id="104" name="矩形 103"/>
          <p:cNvSpPr/>
          <p:nvPr/>
        </p:nvSpPr>
        <p:spPr>
          <a:xfrm>
            <a:off x="6660811" y="4698032"/>
            <a:ext cx="7232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400" b="1" kern="0" dirty="0">
                <a:solidFill>
                  <a:srgbClr val="FFC000"/>
                </a:solidFill>
                <a:latin typeface="Arial" panose="020B0604020202020204"/>
                <a:ea typeface="微软雅黑" panose="020B0503020204020204" pitchFamily="34" charset="-122"/>
              </a:rPr>
              <a:t>运动场</a:t>
            </a:r>
            <a:endParaRPr lang="en-US" altLang="zh-CN" sz="1400" b="1" kern="0" dirty="0">
              <a:solidFill>
                <a:srgbClr val="FFC000"/>
              </a:solidFill>
              <a:latin typeface="Arial" panose="020B0604020202020204"/>
              <a:ea typeface="微软雅黑" panose="020B0503020204020204" pitchFamily="34" charset="-122"/>
            </a:endParaRPr>
          </a:p>
        </p:txBody>
      </p:sp>
      <p:sp>
        <p:nvSpPr>
          <p:cNvPr id="111" name="虚尾箭头 110"/>
          <p:cNvSpPr/>
          <p:nvPr/>
        </p:nvSpPr>
        <p:spPr bwMode="auto">
          <a:xfrm rot="5400000" flipV="1">
            <a:off x="1505864" y="4281050"/>
            <a:ext cx="233833" cy="484632"/>
          </a:xfrm>
          <a:prstGeom prst="stripedRightArrow">
            <a:avLst/>
          </a:prstGeom>
          <a:solidFill>
            <a:srgbClr val="1296DB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600" b="1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3" name="虚尾箭头 112"/>
          <p:cNvSpPr/>
          <p:nvPr/>
        </p:nvSpPr>
        <p:spPr bwMode="auto">
          <a:xfrm rot="5400000" flipV="1">
            <a:off x="2941245" y="4281050"/>
            <a:ext cx="233833" cy="484632"/>
          </a:xfrm>
          <a:prstGeom prst="stripedRightArrow">
            <a:avLst/>
          </a:prstGeom>
          <a:solidFill>
            <a:srgbClr val="1296DB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600" b="1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4" name="虚尾箭头 113"/>
          <p:cNvSpPr/>
          <p:nvPr/>
        </p:nvSpPr>
        <p:spPr bwMode="auto">
          <a:xfrm rot="5400000" flipV="1">
            <a:off x="4376626" y="4267475"/>
            <a:ext cx="233833" cy="484632"/>
          </a:xfrm>
          <a:prstGeom prst="stripedRightArrow">
            <a:avLst/>
          </a:prstGeom>
          <a:solidFill>
            <a:srgbClr val="1296DB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600" b="1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5" name="虚尾箭头 114"/>
          <p:cNvSpPr/>
          <p:nvPr/>
        </p:nvSpPr>
        <p:spPr bwMode="auto">
          <a:xfrm rot="5400000" flipV="1">
            <a:off x="5812007" y="4269745"/>
            <a:ext cx="233833" cy="484632"/>
          </a:xfrm>
          <a:prstGeom prst="stripedRightArrow">
            <a:avLst/>
          </a:prstGeom>
          <a:solidFill>
            <a:srgbClr val="1296DB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600" b="1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6" name="虚尾箭头 115"/>
          <p:cNvSpPr/>
          <p:nvPr/>
        </p:nvSpPr>
        <p:spPr bwMode="auto">
          <a:xfrm rot="5400000" flipV="1">
            <a:off x="7247387" y="4269745"/>
            <a:ext cx="233833" cy="484632"/>
          </a:xfrm>
          <a:prstGeom prst="stripedRightArrow">
            <a:avLst/>
          </a:prstGeom>
          <a:solidFill>
            <a:srgbClr val="1296DB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600" b="1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119" name="组合 118"/>
          <p:cNvGrpSpPr/>
          <p:nvPr/>
        </p:nvGrpSpPr>
        <p:grpSpPr>
          <a:xfrm>
            <a:off x="3810703" y="3020889"/>
            <a:ext cx="475741" cy="957322"/>
            <a:chOff x="7356459" y="3321183"/>
            <a:chExt cx="475741" cy="957322"/>
          </a:xfrm>
        </p:grpSpPr>
        <p:pic>
          <p:nvPicPr>
            <p:cNvPr id="117" name="图片 116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8387" y="3707710"/>
              <a:ext cx="473813" cy="570795"/>
            </a:xfrm>
            <a:prstGeom prst="rect">
              <a:avLst/>
            </a:prstGeom>
          </p:spPr>
        </p:pic>
        <p:pic>
          <p:nvPicPr>
            <p:cNvPr id="118" name="图片 117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6459" y="3321183"/>
              <a:ext cx="473813" cy="570795"/>
            </a:xfrm>
            <a:prstGeom prst="rect">
              <a:avLst/>
            </a:prstGeom>
          </p:spPr>
        </p:pic>
      </p:grpSp>
      <p:pic>
        <p:nvPicPr>
          <p:cNvPr id="121" name="图片 120"/>
          <p:cNvPicPr>
            <a:picLocks noChangeAspect="1"/>
          </p:cNvPicPr>
          <p:nvPr/>
        </p:nvPicPr>
        <p:blipFill>
          <a:blip r:embed="rId1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407265" y="3405770"/>
            <a:ext cx="406517" cy="243910"/>
          </a:xfrm>
          <a:prstGeom prst="rect">
            <a:avLst/>
          </a:prstGeom>
        </p:spPr>
      </p:pic>
      <p:sp>
        <p:nvSpPr>
          <p:cNvPr id="124" name="文本框 123"/>
          <p:cNvSpPr txBox="1"/>
          <p:nvPr/>
        </p:nvSpPr>
        <p:spPr>
          <a:xfrm>
            <a:off x="3361454" y="5828738"/>
            <a:ext cx="14670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algn="ctr">
              <a:defRPr sz="1400" b="1"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kern="0" noProof="0" dirty="0" smtClean="0">
                <a:solidFill>
                  <a:srgbClr val="FFC000"/>
                </a:solidFill>
                <a:latin typeface="Arial" panose="020B0604020202020204"/>
                <a:ea typeface="微软雅黑" panose="020B0503020204020204" pitchFamily="34" charset="-122"/>
              </a:rPr>
              <a:t>校园一脸通</a:t>
            </a:r>
            <a:endParaRPr kumimoji="0" lang="en-US" altLang="zh-CN" sz="2000" b="1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106"/>
                </p:tgtEl>
              </p:cMediaNode>
            </p:video>
          </p:childTnLst>
        </p:cTn>
      </p:par>
    </p:tnLst>
    <p:bldLst>
      <p:bldP spid="127" grpId="0" animBg="1"/>
      <p:bldP spid="12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文本框 37"/>
          <p:cNvSpPr txBox="1"/>
          <p:nvPr/>
        </p:nvSpPr>
        <p:spPr>
          <a:xfrm>
            <a:off x="10004033" y="3122860"/>
            <a:ext cx="1882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b="1" dirty="0" smtClean="0">
                <a:solidFill>
                  <a:srgbClr val="FF9D1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身份识别精准化宿舍管理科学化</a:t>
            </a:r>
            <a:endParaRPr lang="en-US" altLang="zh-CN" b="1" dirty="0" smtClean="0">
              <a:solidFill>
                <a:srgbClr val="FF9D1B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40" name="图片 39"/>
          <p:cNvPicPr preferRelativeResize="0"/>
          <p:nvPr/>
        </p:nvPicPr>
        <p:blipFill rotWithShape="1">
          <a:blip r:embed="rId1"/>
          <a:srcRect b="14568"/>
          <a:stretch>
            <a:fillRect/>
          </a:stretch>
        </p:blipFill>
        <p:spPr>
          <a:xfrm>
            <a:off x="4460161" y="5203495"/>
            <a:ext cx="1818000" cy="1202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" name="图片 40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1286615" y="5191131"/>
            <a:ext cx="1818000" cy="1202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5" name="文本框 44"/>
          <p:cNvSpPr txBox="1"/>
          <p:nvPr/>
        </p:nvSpPr>
        <p:spPr>
          <a:xfrm>
            <a:off x="1286615" y="2204502"/>
            <a:ext cx="19759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① 学生</a:t>
            </a:r>
            <a:r>
              <a:rPr lang="zh-CN" altLang="en-US" sz="1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录入人脸</a:t>
            </a:r>
            <a:r>
              <a:rPr lang="zh-CN" altLang="en-US" sz="14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照片办理入住，分配宿舍。</a:t>
            </a:r>
            <a:endParaRPr lang="zh-CN" altLang="en-US" sz="1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4354127" y="2189464"/>
            <a:ext cx="1930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② 学生进行刷脸识别，身份鉴权。</a:t>
            </a:r>
            <a:endParaRPr lang="zh-CN" altLang="en-US" sz="1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7226300" y="2180791"/>
            <a:ext cx="19434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③ 自动记录进出记录，实时统计数据。</a:t>
            </a:r>
            <a:endParaRPr lang="zh-CN" altLang="en-US" sz="1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4470386" y="4615660"/>
            <a:ext cx="19981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⑤ 每日统计考勤数据，异常情况预警提示。</a:t>
            </a:r>
            <a:endParaRPr lang="zh-CN" altLang="en-US" sz="1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799511" y="2806317"/>
            <a:ext cx="8845445" cy="1689893"/>
            <a:chOff x="799511" y="2806317"/>
            <a:chExt cx="8845445" cy="1689893"/>
          </a:xfrm>
        </p:grpSpPr>
        <p:sp>
          <p:nvSpPr>
            <p:cNvPr id="42" name="矩形 41"/>
            <p:cNvSpPr/>
            <p:nvPr/>
          </p:nvSpPr>
          <p:spPr bwMode="auto">
            <a:xfrm>
              <a:off x="799511" y="2926475"/>
              <a:ext cx="8845445" cy="1420867"/>
            </a:xfrm>
            <a:prstGeom prst="rect">
              <a:avLst/>
            </a:prstGeom>
            <a:noFill/>
            <a:ln w="12700">
              <a:solidFill>
                <a:sysClr val="window" lastClr="FFFFFF"/>
              </a:solidFill>
              <a:round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pic>
          <p:nvPicPr>
            <p:cNvPr id="43" name="图片 4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7470" y="3103801"/>
              <a:ext cx="1413897" cy="1163170"/>
            </a:xfrm>
            <a:prstGeom prst="rect">
              <a:avLst/>
            </a:prstGeom>
          </p:spPr>
        </p:pic>
        <p:cxnSp>
          <p:nvCxnSpPr>
            <p:cNvPr id="46" name="直接箭头连接符 45"/>
            <p:cNvCxnSpPr/>
            <p:nvPr/>
          </p:nvCxnSpPr>
          <p:spPr>
            <a:xfrm flipV="1">
              <a:off x="2748443" y="3687011"/>
              <a:ext cx="1172508" cy="4489"/>
            </a:xfrm>
            <a:prstGeom prst="straightConnector1">
              <a:avLst/>
            </a:prstGeom>
            <a:noFill/>
            <a:ln w="12700" cap="flat" cmpd="sng" algn="ctr">
              <a:solidFill>
                <a:srgbClr val="5B9BD5">
                  <a:lumMod val="75000"/>
                </a:srgbClr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48" name="文本框 47"/>
            <p:cNvSpPr txBox="1"/>
            <p:nvPr/>
          </p:nvSpPr>
          <p:spPr>
            <a:xfrm>
              <a:off x="2793523" y="3301027"/>
              <a:ext cx="108234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40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进入宿舍区</a:t>
              </a:r>
              <a:endParaRPr lang="zh-CN" altLang="en-US" sz="1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6053690" y="2949912"/>
              <a:ext cx="72327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40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有权限</a:t>
              </a:r>
              <a:endParaRPr lang="zh-CN" altLang="en-US" sz="1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53" name="组合 52"/>
            <p:cNvGrpSpPr/>
            <p:nvPr/>
          </p:nvGrpSpPr>
          <p:grpSpPr>
            <a:xfrm>
              <a:off x="5678778" y="3288914"/>
              <a:ext cx="1168060" cy="670993"/>
              <a:chOff x="6352102" y="2839421"/>
              <a:chExt cx="1178686" cy="670993"/>
            </a:xfrm>
          </p:grpSpPr>
          <p:cxnSp>
            <p:nvCxnSpPr>
              <p:cNvPr id="54" name="直接箭头连接符 53"/>
              <p:cNvCxnSpPr/>
              <p:nvPr/>
            </p:nvCxnSpPr>
            <p:spPr>
              <a:xfrm flipV="1">
                <a:off x="6358280" y="3502794"/>
                <a:ext cx="1172508" cy="4489"/>
              </a:xfrm>
              <a:prstGeom prst="straightConnector1">
                <a:avLst/>
              </a:prstGeom>
              <a:noFill/>
              <a:ln w="12700" cap="flat" cmpd="sng" algn="ctr">
                <a:solidFill>
                  <a:srgbClr val="5B9BD5">
                    <a:lumMod val="75000"/>
                  </a:srgbClr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55" name="直接连接符 54"/>
              <p:cNvCxnSpPr/>
              <p:nvPr/>
            </p:nvCxnSpPr>
            <p:spPr>
              <a:xfrm>
                <a:off x="6352102" y="2841666"/>
                <a:ext cx="1272" cy="668748"/>
              </a:xfrm>
              <a:prstGeom prst="line">
                <a:avLst/>
              </a:prstGeom>
              <a:noFill/>
              <a:ln w="9525" cap="flat" cmpd="sng" algn="ctr">
                <a:solidFill>
                  <a:srgbClr val="5B9BD5">
                    <a:lumMod val="75000"/>
                  </a:srgbClr>
                </a:solidFill>
                <a:prstDash val="solid"/>
                <a:miter lim="800000"/>
                <a:tailEnd type="none" w="sm" len="lg"/>
              </a:ln>
              <a:effectLst/>
            </p:spPr>
          </p:cxnSp>
          <p:cxnSp>
            <p:nvCxnSpPr>
              <p:cNvPr id="56" name="直接箭头连接符 55"/>
              <p:cNvCxnSpPr/>
              <p:nvPr/>
            </p:nvCxnSpPr>
            <p:spPr>
              <a:xfrm flipV="1">
                <a:off x="6353374" y="2839421"/>
                <a:ext cx="1172508" cy="4489"/>
              </a:xfrm>
              <a:prstGeom prst="straightConnector1">
                <a:avLst/>
              </a:prstGeom>
              <a:noFill/>
              <a:ln w="12700" cap="flat" cmpd="sng" algn="ctr">
                <a:solidFill>
                  <a:srgbClr val="5B9BD5">
                    <a:lumMod val="75000"/>
                  </a:srgbClr>
                </a:solidFill>
                <a:prstDash val="solid"/>
                <a:miter lim="800000"/>
                <a:tailEnd type="triangle"/>
              </a:ln>
              <a:effectLst/>
            </p:spPr>
          </p:cxnSp>
        </p:grpSp>
        <p:sp>
          <p:nvSpPr>
            <p:cNvPr id="57" name="文本框 56"/>
            <p:cNvSpPr txBox="1"/>
            <p:nvPr/>
          </p:nvSpPr>
          <p:spPr>
            <a:xfrm>
              <a:off x="6039116" y="3606206"/>
              <a:ext cx="94165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400" dirty="0" smtClean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无权限</a:t>
              </a:r>
              <a:endParaRPr lang="zh-CN" altLang="en-US" sz="1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58" name="图片 5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55352" y="3738927"/>
              <a:ext cx="441960" cy="441960"/>
            </a:xfrm>
            <a:prstGeom prst="rect">
              <a:avLst/>
            </a:prstGeom>
          </p:spPr>
        </p:pic>
        <p:grpSp>
          <p:nvGrpSpPr>
            <p:cNvPr id="59" name="组合 58"/>
            <p:cNvGrpSpPr/>
            <p:nvPr/>
          </p:nvGrpSpPr>
          <p:grpSpPr>
            <a:xfrm>
              <a:off x="3997485" y="3122860"/>
              <a:ext cx="1614657" cy="1037002"/>
              <a:chOff x="4348306" y="2442779"/>
              <a:chExt cx="1614657" cy="997807"/>
            </a:xfrm>
          </p:grpSpPr>
          <p:pic>
            <p:nvPicPr>
              <p:cNvPr id="60" name="图片 59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48306" y="2442779"/>
                <a:ext cx="997807" cy="997807"/>
              </a:xfrm>
              <a:prstGeom prst="rect">
                <a:avLst/>
              </a:prstGeom>
            </p:spPr>
          </p:pic>
          <p:pic>
            <p:nvPicPr>
              <p:cNvPr id="61" name="图片 60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5031792" y="2442779"/>
                <a:ext cx="931171" cy="997807"/>
              </a:xfrm>
              <a:prstGeom prst="rect">
                <a:avLst/>
              </a:prstGeom>
            </p:spPr>
          </p:pic>
        </p:grpSp>
        <p:pic>
          <p:nvPicPr>
            <p:cNvPr id="63" name="图片 6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0099" y="2806317"/>
              <a:ext cx="1662668" cy="1689893"/>
            </a:xfrm>
            <a:prstGeom prst="rect">
              <a:avLst/>
            </a:prstGeom>
          </p:spPr>
        </p:pic>
        <p:pic>
          <p:nvPicPr>
            <p:cNvPr id="65" name="图片 64"/>
            <p:cNvPicPr>
              <a:picLocks noChangeAspect="1"/>
            </p:cNvPicPr>
            <p:nvPr/>
          </p:nvPicPr>
          <p:blipFill>
            <a:blip r:embed="rId7" cstate="print">
              <a:duotone>
                <a:prstClr val="black"/>
                <a:srgbClr val="70AD47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58447" y="3177135"/>
              <a:ext cx="467893" cy="467893"/>
            </a:xfrm>
            <a:prstGeom prst="rect">
              <a:avLst/>
            </a:prstGeom>
          </p:spPr>
        </p:pic>
      </p:grpSp>
      <p:sp>
        <p:nvSpPr>
          <p:cNvPr id="67" name="文本框 66"/>
          <p:cNvSpPr txBox="1"/>
          <p:nvPr/>
        </p:nvSpPr>
        <p:spPr>
          <a:xfrm>
            <a:off x="1428153" y="4615660"/>
            <a:ext cx="19318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⑥ 移动端定时推送，查看归寝人员详情。</a:t>
            </a:r>
            <a:endParaRPr lang="zh-CN" altLang="en-US" sz="1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7243453" y="4616609"/>
            <a:ext cx="19291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④ 异常人员闯入，告警联动抓拍。</a:t>
            </a:r>
            <a:endParaRPr lang="zh-CN" altLang="en-US" sz="1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0" name="图片 69"/>
          <p:cNvPicPr preferRelativeResize="0"/>
          <p:nvPr/>
        </p:nvPicPr>
        <p:blipFill>
          <a:blip r:embed="rId8"/>
          <a:stretch>
            <a:fillRect/>
          </a:stretch>
        </p:blipFill>
        <p:spPr>
          <a:xfrm>
            <a:off x="1269462" y="913283"/>
            <a:ext cx="1818000" cy="1202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" name="图片 70"/>
          <p:cNvPicPr preferRelativeResize="0"/>
          <p:nvPr/>
        </p:nvPicPr>
        <p:blipFill>
          <a:blip r:embed="rId9"/>
          <a:stretch>
            <a:fillRect/>
          </a:stretch>
        </p:blipFill>
        <p:spPr>
          <a:xfrm>
            <a:off x="7354647" y="5223722"/>
            <a:ext cx="1818000" cy="1202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3" name="矩形 72"/>
          <p:cNvSpPr/>
          <p:nvPr/>
        </p:nvSpPr>
        <p:spPr>
          <a:xfrm>
            <a:off x="449767" y="419420"/>
            <a:ext cx="1802545" cy="3877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defTabSz="913765" eaLnBrk="1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zh-CN" altLang="en-US" sz="28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人脸宿管</a:t>
            </a:r>
            <a:endParaRPr lang="zh-CN" altLang="en-US" sz="28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4" name="虚尾箭头 73"/>
          <p:cNvSpPr/>
          <p:nvPr/>
        </p:nvSpPr>
        <p:spPr bwMode="auto">
          <a:xfrm>
            <a:off x="3454412" y="1626780"/>
            <a:ext cx="447737" cy="295407"/>
          </a:xfrm>
          <a:prstGeom prst="stripedRightArrow">
            <a:avLst/>
          </a:prstGeom>
          <a:solidFill>
            <a:srgbClr val="057578"/>
          </a:solidFill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kern="0">
              <a:solidFill>
                <a:prstClr val="white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75" name="虚尾箭头 74"/>
          <p:cNvSpPr/>
          <p:nvPr/>
        </p:nvSpPr>
        <p:spPr bwMode="auto">
          <a:xfrm>
            <a:off x="6639478" y="1623264"/>
            <a:ext cx="447737" cy="295407"/>
          </a:xfrm>
          <a:prstGeom prst="stripedRightArrow">
            <a:avLst/>
          </a:prstGeom>
          <a:solidFill>
            <a:srgbClr val="057578"/>
          </a:solidFill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kern="0">
              <a:solidFill>
                <a:prstClr val="white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76" name="虚尾箭头 75"/>
          <p:cNvSpPr/>
          <p:nvPr/>
        </p:nvSpPr>
        <p:spPr bwMode="auto">
          <a:xfrm rot="10800000">
            <a:off x="6635261" y="5465860"/>
            <a:ext cx="447737" cy="295407"/>
          </a:xfrm>
          <a:prstGeom prst="stripedRightArrow">
            <a:avLst/>
          </a:prstGeom>
          <a:solidFill>
            <a:srgbClr val="057578"/>
          </a:solidFill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kern="0">
              <a:solidFill>
                <a:prstClr val="white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77" name="虚尾箭头 76"/>
          <p:cNvSpPr/>
          <p:nvPr/>
        </p:nvSpPr>
        <p:spPr bwMode="auto">
          <a:xfrm rot="10800000">
            <a:off x="3604640" y="5465859"/>
            <a:ext cx="447737" cy="295407"/>
          </a:xfrm>
          <a:prstGeom prst="stripedRightArrow">
            <a:avLst/>
          </a:prstGeom>
          <a:solidFill>
            <a:srgbClr val="057578"/>
          </a:solidFill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kern="0">
              <a:solidFill>
                <a:prstClr val="white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  <p:pic>
        <p:nvPicPr>
          <p:cNvPr id="78" name="图片 77"/>
          <p:cNvPicPr/>
          <p:nvPr/>
        </p:nvPicPr>
        <p:blipFill>
          <a:blip r:embed="rId10"/>
          <a:stretch>
            <a:fillRect/>
          </a:stretch>
        </p:blipFill>
        <p:spPr>
          <a:xfrm>
            <a:off x="4443008" y="921760"/>
            <a:ext cx="1818000" cy="1202400"/>
          </a:xfrm>
          <a:prstGeom prst="rect">
            <a:avLst/>
          </a:prstGeom>
        </p:spPr>
      </p:pic>
      <p:pic>
        <p:nvPicPr>
          <p:cNvPr id="79" name="图片 78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532" y="913283"/>
            <a:ext cx="1816962" cy="12038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文本框 37"/>
          <p:cNvSpPr txBox="1"/>
          <p:nvPr/>
        </p:nvSpPr>
        <p:spPr>
          <a:xfrm>
            <a:off x="10231826" y="2898169"/>
            <a:ext cx="1882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b="1" dirty="0" smtClean="0">
                <a:solidFill>
                  <a:srgbClr val="FF9D1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身份识别精准化宿舍管理科学化</a:t>
            </a:r>
            <a:endParaRPr lang="en-US" altLang="zh-CN" b="1" dirty="0" smtClean="0">
              <a:solidFill>
                <a:srgbClr val="FF9D1B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40" name="图片 39"/>
          <p:cNvPicPr preferRelativeResize="0"/>
          <p:nvPr/>
        </p:nvPicPr>
        <p:blipFill rotWithShape="1">
          <a:blip r:embed="rId1"/>
          <a:srcRect b="14568"/>
          <a:stretch>
            <a:fillRect/>
          </a:stretch>
        </p:blipFill>
        <p:spPr>
          <a:xfrm>
            <a:off x="4297276" y="3802876"/>
            <a:ext cx="2438775" cy="1706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" name="图片 40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1229253" y="3766413"/>
            <a:ext cx="2437200" cy="170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5" name="文本框 44"/>
          <p:cNvSpPr txBox="1"/>
          <p:nvPr/>
        </p:nvSpPr>
        <p:spPr>
          <a:xfrm>
            <a:off x="1220152" y="3098224"/>
            <a:ext cx="243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① 学生</a:t>
            </a:r>
            <a:r>
              <a:rPr lang="zh-CN" altLang="en-US" sz="1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录入人脸</a:t>
            </a:r>
            <a:r>
              <a:rPr lang="zh-CN" altLang="en-US" sz="14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照片办理入住，分配宿舍。</a:t>
            </a:r>
            <a:endParaRPr lang="zh-CN" altLang="en-US" sz="1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4262583" y="3079237"/>
            <a:ext cx="2462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② 学生进行刷脸识别，身份鉴权。</a:t>
            </a:r>
            <a:endParaRPr lang="zh-CN" altLang="en-US" sz="1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7494718" y="3079237"/>
            <a:ext cx="243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③ 自动记录进出记录，实时统计数据。</a:t>
            </a:r>
            <a:endParaRPr lang="zh-CN" altLang="en-US" sz="1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4244291" y="5661680"/>
            <a:ext cx="2544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⑤ 每日统计考勤数据，异常情况预警提示。</a:t>
            </a:r>
            <a:endParaRPr lang="zh-CN" altLang="en-US" sz="1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1218575" y="5661680"/>
            <a:ext cx="243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⑥ 移动端定时推送，查看归寝人员详情。</a:t>
            </a:r>
            <a:endParaRPr lang="zh-CN" altLang="en-US" sz="1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7503819" y="5661680"/>
            <a:ext cx="2557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④ 异常人员闯入，告警联动抓拍。</a:t>
            </a:r>
            <a:endParaRPr lang="zh-CN" altLang="en-US" sz="1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0" name="图片 6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220152" y="1283067"/>
            <a:ext cx="2437200" cy="170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" name="图片 70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7503819" y="3738680"/>
            <a:ext cx="2437200" cy="170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3" name="矩形 72"/>
          <p:cNvSpPr/>
          <p:nvPr/>
        </p:nvSpPr>
        <p:spPr>
          <a:xfrm>
            <a:off x="489196" y="227246"/>
            <a:ext cx="1802545" cy="3877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defTabSz="913765" eaLnBrk="1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zh-CN" altLang="en-US" sz="28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人脸宿管</a:t>
            </a:r>
            <a:endParaRPr lang="zh-CN" altLang="en-US" sz="28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4" name="虚尾箭头 73"/>
          <p:cNvSpPr/>
          <p:nvPr/>
        </p:nvSpPr>
        <p:spPr bwMode="auto">
          <a:xfrm>
            <a:off x="3771178" y="1988563"/>
            <a:ext cx="447737" cy="295407"/>
          </a:xfrm>
          <a:prstGeom prst="stripedRightArrow">
            <a:avLst/>
          </a:prstGeom>
          <a:solidFill>
            <a:srgbClr val="057578"/>
          </a:solidFill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kern="0">
              <a:solidFill>
                <a:prstClr val="white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75" name="虚尾箭头 74"/>
          <p:cNvSpPr/>
          <p:nvPr/>
        </p:nvSpPr>
        <p:spPr bwMode="auto">
          <a:xfrm>
            <a:off x="6908461" y="1988563"/>
            <a:ext cx="447737" cy="295407"/>
          </a:xfrm>
          <a:prstGeom prst="stripedRightArrow">
            <a:avLst/>
          </a:prstGeom>
          <a:solidFill>
            <a:srgbClr val="057578"/>
          </a:solidFill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kern="0">
              <a:solidFill>
                <a:prstClr val="white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76" name="虚尾箭头 75"/>
          <p:cNvSpPr/>
          <p:nvPr/>
        </p:nvSpPr>
        <p:spPr bwMode="auto">
          <a:xfrm rot="10800000">
            <a:off x="6917563" y="4471909"/>
            <a:ext cx="447737" cy="295407"/>
          </a:xfrm>
          <a:prstGeom prst="stripedRightArrow">
            <a:avLst/>
          </a:prstGeom>
          <a:solidFill>
            <a:srgbClr val="057578"/>
          </a:solidFill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kern="0">
              <a:solidFill>
                <a:prstClr val="white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77" name="虚尾箭头 76"/>
          <p:cNvSpPr/>
          <p:nvPr/>
        </p:nvSpPr>
        <p:spPr bwMode="auto">
          <a:xfrm rot="10800000">
            <a:off x="3780279" y="4324206"/>
            <a:ext cx="447737" cy="295407"/>
          </a:xfrm>
          <a:prstGeom prst="stripedRightArrow">
            <a:avLst/>
          </a:prstGeom>
          <a:solidFill>
            <a:srgbClr val="057578"/>
          </a:solidFill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kern="0">
              <a:solidFill>
                <a:prstClr val="white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  <p:pic>
        <p:nvPicPr>
          <p:cNvPr id="36" name="图片 3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4718" y="1283067"/>
            <a:ext cx="2437200" cy="170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图片 1"/>
          <p:cNvPicPr/>
          <p:nvPr/>
        </p:nvPicPr>
        <p:blipFill>
          <a:blip r:embed="rId6"/>
          <a:stretch>
            <a:fillRect/>
          </a:stretch>
        </p:blipFill>
        <p:spPr>
          <a:xfrm>
            <a:off x="4288175" y="1283067"/>
            <a:ext cx="2437200" cy="17064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8066" y="2604374"/>
            <a:ext cx="8858256" cy="16948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7" grpId="0"/>
      <p:bldP spid="51" grpId="0"/>
      <p:bldP spid="64" grpId="0"/>
      <p:bldP spid="67" grpId="0"/>
      <p:bldP spid="69" grpId="0"/>
      <p:bldP spid="74" grpId="0" animBg="1"/>
      <p:bldP spid="75" grpId="0" animBg="1"/>
      <p:bldP spid="76" grpId="0" animBg="1"/>
      <p:bldP spid="7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49767" y="419421"/>
            <a:ext cx="8654904" cy="3877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defTabSz="913765" eaLnBrk="1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zh-CN" altLang="en-US" sz="28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人脸宿管：出入动态实时感知，变化态势及时发现</a:t>
            </a:r>
            <a:endParaRPr lang="zh-CN" altLang="en-US" sz="28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12" y="1922650"/>
            <a:ext cx="5862999" cy="32979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矩形 1"/>
          <p:cNvSpPr/>
          <p:nvPr/>
        </p:nvSpPr>
        <p:spPr>
          <a:xfrm>
            <a:off x="7910623" y="1647124"/>
            <a:ext cx="3030280" cy="3593805"/>
          </a:xfrm>
          <a:prstGeom prst="rect">
            <a:avLst/>
          </a:prstGeom>
          <a:solidFill>
            <a:srgbClr val="102D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7538484" y="1922650"/>
            <a:ext cx="2966484" cy="3606281"/>
          </a:xfrm>
          <a:prstGeom prst="rect">
            <a:avLst/>
          </a:prstGeom>
          <a:solidFill>
            <a:schemeClr val="bg1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 dirty="0"/>
          </a:p>
        </p:txBody>
      </p:sp>
      <p:sp>
        <p:nvSpPr>
          <p:cNvPr id="9" name="矩形 8"/>
          <p:cNvSpPr/>
          <p:nvPr/>
        </p:nvSpPr>
        <p:spPr>
          <a:xfrm>
            <a:off x="8187072" y="2417456"/>
            <a:ext cx="25358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归寝情况实时反馈</a:t>
            </a:r>
            <a:endParaRPr lang="en-US" altLang="zh-CN" sz="16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历史数据统计分析</a:t>
            </a:r>
            <a:endParaRPr lang="en-US" altLang="zh-CN" sz="16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陌生人数据实时展示</a:t>
            </a:r>
            <a:endParaRPr lang="en-US" altLang="zh-CN" sz="16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危险隐患及早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发现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保障宿舍环境安全</a:t>
            </a:r>
            <a:endParaRPr lang="en-US" altLang="zh-CN" sz="16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助力管理科学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便捷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íṥḻíḍé"/>
          <p:cNvSpPr/>
          <p:nvPr/>
        </p:nvSpPr>
        <p:spPr bwMode="auto">
          <a:xfrm flipH="1">
            <a:off x="8437602" y="4499520"/>
            <a:ext cx="3263498" cy="0"/>
          </a:xfrm>
          <a:prstGeom prst="line">
            <a:avLst/>
          </a:prstGeom>
          <a:noFill/>
          <a:ln w="292100" cap="sq">
            <a:solidFill>
              <a:srgbClr val="282425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marL="0" marR="0" lvl="0" indent="0" algn="ctr" defTabSz="11277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3200" b="0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sp>
        <p:nvSpPr>
          <p:cNvPr id="299" name="ïšľiḓè"/>
          <p:cNvSpPr/>
          <p:nvPr/>
        </p:nvSpPr>
        <p:spPr bwMode="auto">
          <a:xfrm flipH="1">
            <a:off x="766940" y="2426827"/>
            <a:ext cx="8229534" cy="0"/>
          </a:xfrm>
          <a:prstGeom prst="line">
            <a:avLst/>
          </a:prstGeom>
          <a:noFill/>
          <a:ln w="292100" cap="sq">
            <a:solidFill>
              <a:srgbClr val="106778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marL="0" marR="0" lvl="0" indent="0" algn="ctr" defTabSz="11277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3200" b="0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sp>
        <p:nvSpPr>
          <p:cNvPr id="300" name="íśḷïďé"/>
          <p:cNvSpPr/>
          <p:nvPr/>
        </p:nvSpPr>
        <p:spPr bwMode="auto">
          <a:xfrm>
            <a:off x="3783526" y="3467330"/>
            <a:ext cx="483901" cy="1038984"/>
          </a:xfrm>
          <a:custGeom>
            <a:avLst/>
            <a:gdLst>
              <a:gd name="T0" fmla="*/ 326 w 326"/>
              <a:gd name="T1" fmla="*/ 604 h 604"/>
              <a:gd name="T2" fmla="*/ 326 w 326"/>
              <a:gd name="T3" fmla="*/ 604 h 604"/>
              <a:gd name="T4" fmla="*/ 292 w 326"/>
              <a:gd name="T5" fmla="*/ 602 h 604"/>
              <a:gd name="T6" fmla="*/ 260 w 326"/>
              <a:gd name="T7" fmla="*/ 598 h 604"/>
              <a:gd name="T8" fmla="*/ 228 w 326"/>
              <a:gd name="T9" fmla="*/ 590 h 604"/>
              <a:gd name="T10" fmla="*/ 198 w 326"/>
              <a:gd name="T11" fmla="*/ 580 h 604"/>
              <a:gd name="T12" fmla="*/ 170 w 326"/>
              <a:gd name="T13" fmla="*/ 568 h 604"/>
              <a:gd name="T14" fmla="*/ 144 w 326"/>
              <a:gd name="T15" fmla="*/ 552 h 604"/>
              <a:gd name="T16" fmla="*/ 118 w 326"/>
              <a:gd name="T17" fmla="*/ 534 h 604"/>
              <a:gd name="T18" fmla="*/ 96 w 326"/>
              <a:gd name="T19" fmla="*/ 516 h 604"/>
              <a:gd name="T20" fmla="*/ 74 w 326"/>
              <a:gd name="T21" fmla="*/ 494 h 604"/>
              <a:gd name="T22" fmla="*/ 56 w 326"/>
              <a:gd name="T23" fmla="*/ 470 h 604"/>
              <a:gd name="T24" fmla="*/ 40 w 326"/>
              <a:gd name="T25" fmla="*/ 446 h 604"/>
              <a:gd name="T26" fmla="*/ 26 w 326"/>
              <a:gd name="T27" fmla="*/ 420 h 604"/>
              <a:gd name="T28" fmla="*/ 16 w 326"/>
              <a:gd name="T29" fmla="*/ 392 h 604"/>
              <a:gd name="T30" fmla="*/ 8 w 326"/>
              <a:gd name="T31" fmla="*/ 362 h 604"/>
              <a:gd name="T32" fmla="*/ 2 w 326"/>
              <a:gd name="T33" fmla="*/ 332 h 604"/>
              <a:gd name="T34" fmla="*/ 0 w 326"/>
              <a:gd name="T35" fmla="*/ 302 h 604"/>
              <a:gd name="T36" fmla="*/ 0 w 326"/>
              <a:gd name="T37" fmla="*/ 302 h 604"/>
              <a:gd name="T38" fmla="*/ 2 w 326"/>
              <a:gd name="T39" fmla="*/ 270 h 604"/>
              <a:gd name="T40" fmla="*/ 8 w 326"/>
              <a:gd name="T41" fmla="*/ 240 h 604"/>
              <a:gd name="T42" fmla="*/ 16 w 326"/>
              <a:gd name="T43" fmla="*/ 212 h 604"/>
              <a:gd name="T44" fmla="*/ 26 w 326"/>
              <a:gd name="T45" fmla="*/ 184 h 604"/>
              <a:gd name="T46" fmla="*/ 40 w 326"/>
              <a:gd name="T47" fmla="*/ 158 h 604"/>
              <a:gd name="T48" fmla="*/ 56 w 326"/>
              <a:gd name="T49" fmla="*/ 132 h 604"/>
              <a:gd name="T50" fmla="*/ 74 w 326"/>
              <a:gd name="T51" fmla="*/ 110 h 604"/>
              <a:gd name="T52" fmla="*/ 96 w 326"/>
              <a:gd name="T53" fmla="*/ 88 h 604"/>
              <a:gd name="T54" fmla="*/ 118 w 326"/>
              <a:gd name="T55" fmla="*/ 68 h 604"/>
              <a:gd name="T56" fmla="*/ 144 w 326"/>
              <a:gd name="T57" fmla="*/ 52 h 604"/>
              <a:gd name="T58" fmla="*/ 170 w 326"/>
              <a:gd name="T59" fmla="*/ 36 h 604"/>
              <a:gd name="T60" fmla="*/ 198 w 326"/>
              <a:gd name="T61" fmla="*/ 24 h 604"/>
              <a:gd name="T62" fmla="*/ 228 w 326"/>
              <a:gd name="T63" fmla="*/ 14 h 604"/>
              <a:gd name="T64" fmla="*/ 260 w 326"/>
              <a:gd name="T65" fmla="*/ 6 h 604"/>
              <a:gd name="T66" fmla="*/ 292 w 326"/>
              <a:gd name="T67" fmla="*/ 2 h 604"/>
              <a:gd name="T68" fmla="*/ 326 w 326"/>
              <a:gd name="T69" fmla="*/ 0 h 6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26" h="604">
                <a:moveTo>
                  <a:pt x="326" y="604"/>
                </a:moveTo>
                <a:lnTo>
                  <a:pt x="326" y="604"/>
                </a:lnTo>
                <a:lnTo>
                  <a:pt x="292" y="602"/>
                </a:lnTo>
                <a:lnTo>
                  <a:pt x="260" y="598"/>
                </a:lnTo>
                <a:lnTo>
                  <a:pt x="228" y="590"/>
                </a:lnTo>
                <a:lnTo>
                  <a:pt x="198" y="580"/>
                </a:lnTo>
                <a:lnTo>
                  <a:pt x="170" y="568"/>
                </a:lnTo>
                <a:lnTo>
                  <a:pt x="144" y="552"/>
                </a:lnTo>
                <a:lnTo>
                  <a:pt x="118" y="534"/>
                </a:lnTo>
                <a:lnTo>
                  <a:pt x="96" y="516"/>
                </a:lnTo>
                <a:lnTo>
                  <a:pt x="74" y="494"/>
                </a:lnTo>
                <a:lnTo>
                  <a:pt x="56" y="470"/>
                </a:lnTo>
                <a:lnTo>
                  <a:pt x="40" y="446"/>
                </a:lnTo>
                <a:lnTo>
                  <a:pt x="26" y="420"/>
                </a:lnTo>
                <a:lnTo>
                  <a:pt x="16" y="392"/>
                </a:lnTo>
                <a:lnTo>
                  <a:pt x="8" y="362"/>
                </a:lnTo>
                <a:lnTo>
                  <a:pt x="2" y="332"/>
                </a:lnTo>
                <a:lnTo>
                  <a:pt x="0" y="302"/>
                </a:lnTo>
                <a:lnTo>
                  <a:pt x="0" y="302"/>
                </a:lnTo>
                <a:lnTo>
                  <a:pt x="2" y="270"/>
                </a:lnTo>
                <a:lnTo>
                  <a:pt x="8" y="240"/>
                </a:lnTo>
                <a:lnTo>
                  <a:pt x="16" y="212"/>
                </a:lnTo>
                <a:lnTo>
                  <a:pt x="26" y="184"/>
                </a:lnTo>
                <a:lnTo>
                  <a:pt x="40" y="158"/>
                </a:lnTo>
                <a:lnTo>
                  <a:pt x="56" y="132"/>
                </a:lnTo>
                <a:lnTo>
                  <a:pt x="74" y="110"/>
                </a:lnTo>
                <a:lnTo>
                  <a:pt x="96" y="88"/>
                </a:lnTo>
                <a:lnTo>
                  <a:pt x="118" y="68"/>
                </a:lnTo>
                <a:lnTo>
                  <a:pt x="144" y="52"/>
                </a:lnTo>
                <a:lnTo>
                  <a:pt x="170" y="36"/>
                </a:lnTo>
                <a:lnTo>
                  <a:pt x="198" y="24"/>
                </a:lnTo>
                <a:lnTo>
                  <a:pt x="228" y="14"/>
                </a:lnTo>
                <a:lnTo>
                  <a:pt x="260" y="6"/>
                </a:lnTo>
                <a:lnTo>
                  <a:pt x="292" y="2"/>
                </a:lnTo>
                <a:lnTo>
                  <a:pt x="326" y="0"/>
                </a:lnTo>
              </a:path>
            </a:pathLst>
          </a:custGeom>
          <a:noFill/>
          <a:ln w="292100" cap="rnd">
            <a:solidFill>
              <a:srgbClr val="8A8B8E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marL="0" marR="0" lvl="0" indent="0" algn="ctr" defTabSz="11277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3200" b="0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sp>
        <p:nvSpPr>
          <p:cNvPr id="301" name="ïsḷíḋe"/>
          <p:cNvSpPr/>
          <p:nvPr/>
        </p:nvSpPr>
        <p:spPr bwMode="auto">
          <a:xfrm flipH="1">
            <a:off x="4262835" y="3467330"/>
            <a:ext cx="2762524" cy="0"/>
          </a:xfrm>
          <a:prstGeom prst="line">
            <a:avLst/>
          </a:prstGeom>
          <a:noFill/>
          <a:ln w="292100" cap="rnd">
            <a:solidFill>
              <a:srgbClr val="6AA4AC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marL="0" marR="0" lvl="0" indent="0" algn="ctr" defTabSz="11277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3200" b="0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sp>
        <p:nvSpPr>
          <p:cNvPr id="302" name="îṥľîḍe"/>
          <p:cNvSpPr/>
          <p:nvPr/>
        </p:nvSpPr>
        <p:spPr bwMode="auto">
          <a:xfrm flipH="1">
            <a:off x="4250511" y="4509353"/>
            <a:ext cx="4064308" cy="0"/>
          </a:xfrm>
          <a:prstGeom prst="line">
            <a:avLst/>
          </a:prstGeom>
          <a:noFill/>
          <a:ln w="292100" cap="rnd">
            <a:solidFill>
              <a:srgbClr val="8A8B8E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marL="0" marR="0" lvl="0" indent="0" algn="ctr" defTabSz="11277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3200" b="0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sp>
        <p:nvSpPr>
          <p:cNvPr id="303" name="íşliďé"/>
          <p:cNvSpPr/>
          <p:nvPr/>
        </p:nvSpPr>
        <p:spPr bwMode="auto">
          <a:xfrm flipH="1">
            <a:off x="7025357" y="3467330"/>
            <a:ext cx="2165304" cy="0"/>
          </a:xfrm>
          <a:prstGeom prst="line">
            <a:avLst/>
          </a:prstGeom>
          <a:noFill/>
          <a:ln w="292100" cap="rnd">
            <a:solidFill>
              <a:srgbClr val="6AA4AC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marL="0" marR="0" lvl="0" indent="0" algn="ctr" defTabSz="11277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3200" b="0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sp>
        <p:nvSpPr>
          <p:cNvPr id="304" name="ïśļíḋê"/>
          <p:cNvSpPr/>
          <p:nvPr/>
        </p:nvSpPr>
        <p:spPr bwMode="auto">
          <a:xfrm>
            <a:off x="2929013" y="2290119"/>
            <a:ext cx="275639" cy="273417"/>
          </a:xfrm>
          <a:prstGeom prst="ellipse">
            <a:avLst/>
          </a:prstGeom>
          <a:solidFill>
            <a:srgbClr val="FFFFFF"/>
          </a:solidFill>
          <a:ln w="25400" cap="flat" cmpd="sng" algn="ctr">
            <a:solidFill>
              <a:srgbClr val="106778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11277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3200" b="0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305" name="íṩlïḓe"/>
          <p:cNvSpPr/>
          <p:nvPr/>
        </p:nvSpPr>
        <p:spPr bwMode="auto">
          <a:xfrm>
            <a:off x="5256668" y="4366568"/>
            <a:ext cx="275639" cy="273417"/>
          </a:xfrm>
          <a:prstGeom prst="ellipse">
            <a:avLst/>
          </a:prstGeom>
          <a:solidFill>
            <a:srgbClr val="FFFFFF"/>
          </a:solidFill>
          <a:ln w="25400" cap="flat" cmpd="sng" algn="ctr">
            <a:solidFill>
              <a:srgbClr val="8A8B8E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11277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3200" b="0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306" name="iṣḻíḓè"/>
          <p:cNvSpPr/>
          <p:nvPr/>
        </p:nvSpPr>
        <p:spPr bwMode="auto">
          <a:xfrm>
            <a:off x="7584295" y="2302659"/>
            <a:ext cx="275639" cy="273417"/>
          </a:xfrm>
          <a:prstGeom prst="ellipse">
            <a:avLst/>
          </a:prstGeom>
          <a:solidFill>
            <a:srgbClr val="FFFFFF"/>
          </a:solidFill>
          <a:ln w="25400" cap="flat" cmpd="sng" algn="ctr">
            <a:solidFill>
              <a:srgbClr val="106778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11277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3200" b="0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307" name="işlïḑê"/>
          <p:cNvSpPr/>
          <p:nvPr/>
        </p:nvSpPr>
        <p:spPr bwMode="auto">
          <a:xfrm>
            <a:off x="6887538" y="3330622"/>
            <a:ext cx="275639" cy="273417"/>
          </a:xfrm>
          <a:prstGeom prst="ellipse">
            <a:avLst/>
          </a:prstGeom>
          <a:solidFill>
            <a:srgbClr val="FFFFFF"/>
          </a:solidFill>
          <a:ln w="25400" cap="flat" cmpd="sng" algn="ctr">
            <a:solidFill>
              <a:srgbClr val="6AA4AC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11277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3200" b="0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308" name="iṩľíḑé"/>
          <p:cNvSpPr/>
          <p:nvPr/>
        </p:nvSpPr>
        <p:spPr bwMode="auto">
          <a:xfrm>
            <a:off x="4098980" y="3330622"/>
            <a:ext cx="275639" cy="273417"/>
          </a:xfrm>
          <a:prstGeom prst="ellipse">
            <a:avLst/>
          </a:prstGeom>
          <a:solidFill>
            <a:srgbClr val="FFFFFF"/>
          </a:solidFill>
          <a:ln w="25400" cap="flat" cmpd="sng" algn="ctr">
            <a:solidFill>
              <a:srgbClr val="6AA4AC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11277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3200" b="0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309" name="iṡliḋé"/>
          <p:cNvSpPr/>
          <p:nvPr/>
        </p:nvSpPr>
        <p:spPr bwMode="auto">
          <a:xfrm>
            <a:off x="8177000" y="4366568"/>
            <a:ext cx="275639" cy="273417"/>
          </a:xfrm>
          <a:prstGeom prst="ellipse">
            <a:avLst/>
          </a:prstGeom>
          <a:solidFill>
            <a:srgbClr val="FFFFFF"/>
          </a:solidFill>
          <a:ln w="25400" cap="flat" cmpd="sng" algn="ctr">
            <a:solidFill>
              <a:srgbClr val="8A8B8E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11277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3200" b="0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310" name="iṡḻïďê"/>
          <p:cNvSpPr/>
          <p:nvPr/>
        </p:nvSpPr>
        <p:spPr bwMode="auto">
          <a:xfrm>
            <a:off x="4912431" y="2378220"/>
            <a:ext cx="98005" cy="97215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11277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3200" b="0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311" name="ïŝḻiḍê"/>
          <p:cNvSpPr/>
          <p:nvPr/>
        </p:nvSpPr>
        <p:spPr bwMode="auto">
          <a:xfrm>
            <a:off x="6248363" y="2378220"/>
            <a:ext cx="98005" cy="97215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11277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3200" b="0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312" name="işlïďe"/>
          <p:cNvSpPr/>
          <p:nvPr/>
        </p:nvSpPr>
        <p:spPr bwMode="auto">
          <a:xfrm>
            <a:off x="8190701" y="3411128"/>
            <a:ext cx="99538" cy="98733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11277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3200" b="0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313" name="íšḷîḋê"/>
          <p:cNvSpPr/>
          <p:nvPr/>
        </p:nvSpPr>
        <p:spPr bwMode="auto">
          <a:xfrm>
            <a:off x="4213833" y="4457708"/>
            <a:ext cx="98005" cy="97215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11277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3200" b="0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314" name="ísḻîďè"/>
          <p:cNvSpPr/>
          <p:nvPr/>
        </p:nvSpPr>
        <p:spPr bwMode="auto">
          <a:xfrm>
            <a:off x="6805651" y="4460746"/>
            <a:ext cx="98005" cy="97215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11277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3200" b="0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315" name="ïşľiḍè"/>
          <p:cNvSpPr/>
          <p:nvPr/>
        </p:nvSpPr>
        <p:spPr bwMode="auto">
          <a:xfrm>
            <a:off x="9725983" y="4450915"/>
            <a:ext cx="98005" cy="97215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11277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3200" b="0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316" name="ïS1îdé"/>
          <p:cNvSpPr txBox="1"/>
          <p:nvPr/>
        </p:nvSpPr>
        <p:spPr bwMode="auto">
          <a:xfrm>
            <a:off x="2994952" y="1165073"/>
            <a:ext cx="1087767" cy="270609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sp3d prstMaterial="matte">
            <a:bevelT w="1270" h="1270"/>
          </a:sp3d>
        </p:spPr>
        <p:txBody>
          <a:bodyPr wrap="none" lIns="0" tIns="0" rIns="0" bIns="0" anchor="ctr" anchorCtr="0">
            <a:noAutofit/>
            <a:sp3d extrusionH="57150">
              <a:bevelT w="0" h="0"/>
            </a:sp3d>
          </a:bodyPr>
          <a:lstStyle>
            <a:defPPr>
              <a:defRPr lang="zh-CN"/>
            </a:defPPr>
            <a:lvl1pPr marL="0" marR="0" lvl="0" indent="0" defTabSz="11277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defRPr b="1" kern="0">
                <a:solidFill>
                  <a:srgbClr val="FFC000"/>
                </a:solidFill>
                <a:latin typeface="Agency FB" panose="020B0503020202020204" pitchFamily="34" charset="0"/>
                <a:ea typeface="黑体" panose="02010609060101010101" pitchFamily="2" charset="-122"/>
              </a:defRPr>
            </a:lvl1pPr>
          </a:lstStyle>
          <a:p>
            <a:r>
              <a:rPr lang="en-US" altLang="zh-CN" dirty="0"/>
              <a:t>2014</a:t>
            </a:r>
            <a:r>
              <a:rPr lang="zh-CN" altLang="en-US" dirty="0"/>
              <a:t>年</a:t>
            </a:r>
            <a:endParaRPr lang="zh-CN" altLang="en-US" dirty="0"/>
          </a:p>
        </p:txBody>
      </p:sp>
      <p:sp>
        <p:nvSpPr>
          <p:cNvPr id="317" name="í$ľíḓè"/>
          <p:cNvSpPr txBox="1"/>
          <p:nvPr/>
        </p:nvSpPr>
        <p:spPr bwMode="auto">
          <a:xfrm>
            <a:off x="2974970" y="1586165"/>
            <a:ext cx="2782326" cy="422789"/>
          </a:xfrm>
          <a:prstGeom prst="rect">
            <a:avLst/>
          </a:prstGeom>
        </p:spPr>
        <p:txBody>
          <a:bodyPr wrap="square" lIns="0" tIns="0" rIns="0" bIns="0" anchor="ctr">
            <a:noAutofit/>
            <a:scene3d>
              <a:camera prst="orthographicFront"/>
              <a:lightRig rig="threePt" dir="t"/>
            </a:scene3d>
            <a:sp3d>
              <a:bevelT w="0" h="0"/>
            </a:sp3d>
          </a:bodyPr>
          <a:lstStyle/>
          <a:p>
            <a:pPr marL="0" marR="0" lvl="0" indent="0" defTabSz="112776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050" kern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发布</a:t>
            </a:r>
            <a:r>
              <a:rPr lang="zh-CN" altLang="en-US" sz="105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国家标准</a:t>
            </a:r>
            <a:r>
              <a:rPr lang="en-US" altLang="zh-CN" sz="105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05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普通高等学校安全技术防范系统要求</a:t>
            </a:r>
            <a:r>
              <a:rPr lang="en-US" altLang="zh-CN" sz="105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endParaRPr lang="en-US" altLang="zh-CN" sz="1050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8" name="ïṡliḍê"/>
          <p:cNvSpPr txBox="1"/>
          <p:nvPr/>
        </p:nvSpPr>
        <p:spPr bwMode="auto">
          <a:xfrm>
            <a:off x="6849359" y="1675865"/>
            <a:ext cx="3142541" cy="497106"/>
          </a:xfrm>
          <a:prstGeom prst="rect">
            <a:avLst/>
          </a:prstGeom>
        </p:spPr>
        <p:txBody>
          <a:bodyPr wrap="square" lIns="0" tIns="0" rIns="0" bIns="0" anchor="ctr" anchorCtr="0">
            <a:noAutofit/>
            <a:scene3d>
              <a:camera prst="orthographicFront"/>
              <a:lightRig rig="threePt" dir="t"/>
            </a:scene3d>
            <a:sp3d>
              <a:bevelT w="0" h="0"/>
            </a:sp3d>
          </a:bodyPr>
          <a:lstStyle/>
          <a:p>
            <a:pPr marL="0" marR="0" lvl="0" indent="0" defTabSz="112776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050" kern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发布</a:t>
            </a:r>
            <a:r>
              <a:rPr lang="en-US" altLang="zh-CN" sz="1050" kern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050" kern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国家教育信息化建设</a:t>
            </a:r>
            <a:r>
              <a:rPr lang="en-US" altLang="zh-CN" sz="1050" kern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2.0</a:t>
            </a:r>
            <a:r>
              <a:rPr lang="zh-CN" altLang="en-US" sz="1050" kern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规划</a:t>
            </a:r>
            <a:r>
              <a:rPr lang="en-US" altLang="zh-CN" sz="1050" kern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105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，支持各级各类学校建设智慧校园，综合利用互联网、大数据和人工智能技术探索未来教育新模式。</a:t>
            </a:r>
            <a:endParaRPr lang="zh-CN" altLang="en-US" sz="1050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defTabSz="112776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5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9" name="ïśḻíḋè"/>
          <p:cNvSpPr txBox="1"/>
          <p:nvPr/>
        </p:nvSpPr>
        <p:spPr bwMode="auto">
          <a:xfrm>
            <a:off x="4025476" y="5414668"/>
            <a:ext cx="3309389" cy="606517"/>
          </a:xfrm>
          <a:prstGeom prst="rect">
            <a:avLst/>
          </a:prstGeom>
        </p:spPr>
        <p:txBody>
          <a:bodyPr wrap="square" lIns="0" tIns="0" rIns="0" bIns="0" anchor="ctr">
            <a:noAutofit/>
            <a:scene3d>
              <a:camera prst="orthographicFront"/>
              <a:lightRig rig="threePt" dir="t"/>
            </a:scene3d>
            <a:sp3d>
              <a:bevelT w="0" h="0"/>
            </a:sp3d>
          </a:bodyPr>
          <a:lstStyle/>
          <a:p>
            <a:pPr marL="0" marR="0" lvl="0" indent="0" algn="just" defTabSz="112776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05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发布国家标准</a:t>
            </a:r>
            <a:r>
              <a:rPr lang="en-US" altLang="zh-CN" sz="105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05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智慧校园总体框架</a:t>
            </a:r>
            <a:r>
              <a:rPr lang="en-US" altLang="zh-CN" sz="1050" kern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1050" kern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，规定</a:t>
            </a:r>
            <a:r>
              <a:rPr lang="zh-CN" altLang="en-US" sz="105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了智慧校园</a:t>
            </a:r>
            <a:r>
              <a:rPr lang="zh-CN" altLang="en-US" sz="1050" kern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建设总体</a:t>
            </a:r>
            <a:r>
              <a:rPr lang="zh-CN" altLang="en-US" sz="105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框架，包括智慧教学环境、智慧教学资源、智慧校园管理、智慧校园</a:t>
            </a:r>
            <a:r>
              <a:rPr lang="zh-CN" altLang="en-US" sz="1050" kern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服务等</a:t>
            </a:r>
            <a:r>
              <a:rPr lang="zh-CN" altLang="en-US" sz="105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的系统架构及基本要求</a:t>
            </a:r>
            <a:r>
              <a:rPr lang="zh-CN" altLang="en-US" sz="1050" kern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1050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0" name="íSļïḍé"/>
          <p:cNvSpPr txBox="1"/>
          <p:nvPr/>
        </p:nvSpPr>
        <p:spPr bwMode="auto">
          <a:xfrm>
            <a:off x="7859934" y="5503208"/>
            <a:ext cx="3171689" cy="597822"/>
          </a:xfrm>
          <a:prstGeom prst="rect">
            <a:avLst/>
          </a:prstGeom>
        </p:spPr>
        <p:txBody>
          <a:bodyPr wrap="square" lIns="0" tIns="0" rIns="0" bIns="0" anchor="ctr">
            <a:noAutofit/>
            <a:scene3d>
              <a:camera prst="orthographicFront"/>
              <a:lightRig rig="threePt" dir="t"/>
            </a:scene3d>
            <a:sp3d>
              <a:bevelT w="0" h="0"/>
            </a:sp3d>
          </a:bodyPr>
          <a:lstStyle/>
          <a:p>
            <a:pPr algn="just" defTabSz="112776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05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习近平在中共中央政治局第九次集体学习时</a:t>
            </a:r>
            <a:r>
              <a:rPr lang="zh-CN" altLang="en-US" sz="1050" kern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强调，</a:t>
            </a:r>
            <a:r>
              <a:rPr lang="zh-CN" altLang="en-US" sz="105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加强人工智能在教育、医疗</a:t>
            </a:r>
            <a:r>
              <a:rPr lang="zh-CN" altLang="en-US" sz="105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卫生等</a:t>
            </a:r>
            <a:r>
              <a:rPr lang="zh-CN" altLang="en-US" sz="105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领域的深度应用</a:t>
            </a:r>
            <a:r>
              <a:rPr lang="zh-CN" altLang="en-US" sz="105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，让</a:t>
            </a:r>
            <a:r>
              <a:rPr lang="zh-CN" altLang="en-US" sz="105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民众感受到技术带来的</a:t>
            </a:r>
            <a:r>
              <a:rPr lang="zh-CN" altLang="en-US" sz="105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便捷，创新</a:t>
            </a:r>
            <a:r>
              <a:rPr lang="zh-CN" altLang="en-US" sz="105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智能服务体系。</a:t>
            </a:r>
            <a:endParaRPr lang="en-US" altLang="zh-CN" sz="105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just" defTabSz="112776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5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1" name="ïSḻïḓe"/>
          <p:cNvSpPr txBox="1"/>
          <p:nvPr/>
        </p:nvSpPr>
        <p:spPr bwMode="auto">
          <a:xfrm>
            <a:off x="6903656" y="1165073"/>
            <a:ext cx="1087767" cy="219732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sp3d prstMaterial="matte">
            <a:bevelT w="1270" h="1270"/>
          </a:sp3d>
        </p:spPr>
        <p:txBody>
          <a:bodyPr wrap="none" lIns="0" tIns="0" rIns="0" bIns="0" anchor="ctr" anchorCtr="0">
            <a:noAutofit/>
            <a:sp3d extrusionH="57150">
              <a:bevelT w="0" h="0"/>
            </a:sp3d>
          </a:bodyPr>
          <a:lstStyle/>
          <a:p>
            <a:pPr marL="0" marR="0" lvl="0" indent="0" defTabSz="11277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defRPr/>
            </a:pPr>
            <a:r>
              <a:rPr lang="en-US" altLang="zh-CN" b="1" kern="0" dirty="0">
                <a:solidFill>
                  <a:srgbClr val="FFC000"/>
                </a:solidFill>
                <a:latin typeface="Agency FB" panose="020B0503020202020204" pitchFamily="34" charset="0"/>
                <a:ea typeface="黑体" panose="02010609060101010101" pitchFamily="2" charset="-122"/>
              </a:rPr>
              <a:t>2018</a:t>
            </a:r>
            <a:r>
              <a:rPr kumimoji="0" lang="zh-CN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Franklin Gothic Book"/>
                <a:ea typeface="黑体" panose="02010609060101010101" pitchFamily="2" charset="-122"/>
              </a:rPr>
              <a:t>年</a:t>
            </a:r>
            <a:endParaRPr kumimoji="0" lang="zh-CN" altLang="en-US" b="1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Franklin Gothic Book"/>
              <a:ea typeface="黑体" panose="02010609060101010101" pitchFamily="2" charset="-122"/>
            </a:endParaRPr>
          </a:p>
        </p:txBody>
      </p:sp>
      <p:sp>
        <p:nvSpPr>
          <p:cNvPr id="322" name="îŝ1idé"/>
          <p:cNvSpPr txBox="1"/>
          <p:nvPr/>
        </p:nvSpPr>
        <p:spPr bwMode="auto">
          <a:xfrm>
            <a:off x="4025476" y="4985133"/>
            <a:ext cx="1087767" cy="20675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sp3d prstMaterial="matte">
            <a:bevelT w="1270" h="1270"/>
          </a:sp3d>
        </p:spPr>
        <p:txBody>
          <a:bodyPr wrap="none" lIns="0" tIns="0" rIns="0" bIns="0" anchor="ctr" anchorCtr="0">
            <a:noAutofit/>
            <a:sp3d extrusionH="57150">
              <a:bevelT w="0" h="0"/>
            </a:sp3d>
          </a:bodyPr>
          <a:lstStyle>
            <a:defPPr>
              <a:defRPr lang="zh-CN"/>
            </a:defPPr>
            <a:lvl1pPr marL="0" marR="0" lvl="0" indent="0" defTabSz="11277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defRPr b="1" kern="0">
                <a:solidFill>
                  <a:srgbClr val="FFC000"/>
                </a:solidFill>
                <a:latin typeface="Agency FB" panose="020B0503020202020204" pitchFamily="34" charset="0"/>
                <a:ea typeface="黑体" panose="02010609060101010101" pitchFamily="2" charset="-122"/>
              </a:defRPr>
            </a:lvl1pPr>
          </a:lstStyle>
          <a:p>
            <a:r>
              <a:rPr lang="en-US" altLang="zh-CN" dirty="0" smtClean="0"/>
              <a:t>2018</a:t>
            </a:r>
            <a:r>
              <a:rPr lang="zh-CN" altLang="en-US" dirty="0" smtClean="0"/>
              <a:t>年</a:t>
            </a:r>
            <a:endParaRPr lang="zh-CN" altLang="en-US" dirty="0"/>
          </a:p>
        </p:txBody>
      </p:sp>
      <p:sp>
        <p:nvSpPr>
          <p:cNvPr id="323" name="ïŝ1iḋê"/>
          <p:cNvSpPr txBox="1"/>
          <p:nvPr/>
        </p:nvSpPr>
        <p:spPr bwMode="auto">
          <a:xfrm>
            <a:off x="7859934" y="4981331"/>
            <a:ext cx="1087767" cy="20675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sp3d prstMaterial="matte">
            <a:bevelT w="1270" h="1270"/>
          </a:sp3d>
        </p:spPr>
        <p:txBody>
          <a:bodyPr wrap="none" lIns="0" tIns="0" rIns="0" bIns="0" anchor="ctr" anchorCtr="0">
            <a:noAutofit/>
            <a:sp3d extrusionH="57150">
              <a:bevelT w="0" h="0"/>
            </a:sp3d>
          </a:bodyPr>
          <a:lstStyle>
            <a:defPPr>
              <a:defRPr lang="zh-CN"/>
            </a:defPPr>
            <a:lvl1pPr marL="0" marR="0" lvl="0" indent="0" defTabSz="11277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defRPr b="1" kern="0">
                <a:solidFill>
                  <a:srgbClr val="FFC000"/>
                </a:solidFill>
                <a:latin typeface="Agency FB" panose="020B0503020202020204" pitchFamily="34" charset="0"/>
                <a:ea typeface="黑体" panose="02010609060101010101" pitchFamily="2" charset="-122"/>
              </a:defRPr>
            </a:lvl1pPr>
          </a:lstStyle>
          <a:p>
            <a:r>
              <a:rPr lang="en-US" altLang="zh-CN" dirty="0"/>
              <a:t>2019</a:t>
            </a:r>
            <a:r>
              <a:rPr lang="zh-CN" altLang="en-US" dirty="0"/>
              <a:t>年</a:t>
            </a:r>
            <a:endParaRPr lang="zh-CN" altLang="en-US" dirty="0"/>
          </a:p>
        </p:txBody>
      </p:sp>
      <p:sp>
        <p:nvSpPr>
          <p:cNvPr id="324" name="iṩḻiḍé"/>
          <p:cNvSpPr/>
          <p:nvPr/>
        </p:nvSpPr>
        <p:spPr bwMode="auto">
          <a:xfrm>
            <a:off x="9150847" y="2426827"/>
            <a:ext cx="480838" cy="1040504"/>
          </a:xfrm>
          <a:custGeom>
            <a:avLst/>
            <a:gdLst>
              <a:gd name="T0" fmla="*/ 0 w 324"/>
              <a:gd name="T1" fmla="*/ 0 h 604"/>
              <a:gd name="T2" fmla="*/ 0 w 324"/>
              <a:gd name="T3" fmla="*/ 0 h 604"/>
              <a:gd name="T4" fmla="*/ 34 w 324"/>
              <a:gd name="T5" fmla="*/ 2 h 604"/>
              <a:gd name="T6" fmla="*/ 66 w 324"/>
              <a:gd name="T7" fmla="*/ 6 h 604"/>
              <a:gd name="T8" fmla="*/ 96 w 324"/>
              <a:gd name="T9" fmla="*/ 14 h 604"/>
              <a:gd name="T10" fmla="*/ 126 w 324"/>
              <a:gd name="T11" fmla="*/ 24 h 604"/>
              <a:gd name="T12" fmla="*/ 154 w 324"/>
              <a:gd name="T13" fmla="*/ 36 h 604"/>
              <a:gd name="T14" fmla="*/ 182 w 324"/>
              <a:gd name="T15" fmla="*/ 52 h 604"/>
              <a:gd name="T16" fmla="*/ 206 w 324"/>
              <a:gd name="T17" fmla="*/ 70 h 604"/>
              <a:gd name="T18" fmla="*/ 230 w 324"/>
              <a:gd name="T19" fmla="*/ 88 h 604"/>
              <a:gd name="T20" fmla="*/ 250 w 324"/>
              <a:gd name="T21" fmla="*/ 110 h 604"/>
              <a:gd name="T22" fmla="*/ 270 w 324"/>
              <a:gd name="T23" fmla="*/ 134 h 604"/>
              <a:gd name="T24" fmla="*/ 286 w 324"/>
              <a:gd name="T25" fmla="*/ 158 h 604"/>
              <a:gd name="T26" fmla="*/ 300 w 324"/>
              <a:gd name="T27" fmla="*/ 184 h 604"/>
              <a:gd name="T28" fmla="*/ 310 w 324"/>
              <a:gd name="T29" fmla="*/ 212 h 604"/>
              <a:gd name="T30" fmla="*/ 318 w 324"/>
              <a:gd name="T31" fmla="*/ 242 h 604"/>
              <a:gd name="T32" fmla="*/ 324 w 324"/>
              <a:gd name="T33" fmla="*/ 272 h 604"/>
              <a:gd name="T34" fmla="*/ 324 w 324"/>
              <a:gd name="T35" fmla="*/ 302 h 604"/>
              <a:gd name="T36" fmla="*/ 324 w 324"/>
              <a:gd name="T37" fmla="*/ 302 h 604"/>
              <a:gd name="T38" fmla="*/ 324 w 324"/>
              <a:gd name="T39" fmla="*/ 332 h 604"/>
              <a:gd name="T40" fmla="*/ 318 w 324"/>
              <a:gd name="T41" fmla="*/ 362 h 604"/>
              <a:gd name="T42" fmla="*/ 310 w 324"/>
              <a:gd name="T43" fmla="*/ 392 h 604"/>
              <a:gd name="T44" fmla="*/ 300 w 324"/>
              <a:gd name="T45" fmla="*/ 420 h 604"/>
              <a:gd name="T46" fmla="*/ 286 w 324"/>
              <a:gd name="T47" fmla="*/ 446 h 604"/>
              <a:gd name="T48" fmla="*/ 270 w 324"/>
              <a:gd name="T49" fmla="*/ 470 h 604"/>
              <a:gd name="T50" fmla="*/ 250 w 324"/>
              <a:gd name="T51" fmla="*/ 494 h 604"/>
              <a:gd name="T52" fmla="*/ 230 w 324"/>
              <a:gd name="T53" fmla="*/ 516 h 604"/>
              <a:gd name="T54" fmla="*/ 206 w 324"/>
              <a:gd name="T55" fmla="*/ 534 h 604"/>
              <a:gd name="T56" fmla="*/ 182 w 324"/>
              <a:gd name="T57" fmla="*/ 552 h 604"/>
              <a:gd name="T58" fmla="*/ 154 w 324"/>
              <a:gd name="T59" fmla="*/ 568 h 604"/>
              <a:gd name="T60" fmla="*/ 126 w 324"/>
              <a:gd name="T61" fmla="*/ 580 h 604"/>
              <a:gd name="T62" fmla="*/ 96 w 324"/>
              <a:gd name="T63" fmla="*/ 590 h 604"/>
              <a:gd name="T64" fmla="*/ 66 w 324"/>
              <a:gd name="T65" fmla="*/ 598 h 604"/>
              <a:gd name="T66" fmla="*/ 34 w 324"/>
              <a:gd name="T67" fmla="*/ 602 h 604"/>
              <a:gd name="T68" fmla="*/ 0 w 324"/>
              <a:gd name="T69" fmla="*/ 604 h 6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24" h="604">
                <a:moveTo>
                  <a:pt x="0" y="0"/>
                </a:moveTo>
                <a:lnTo>
                  <a:pt x="0" y="0"/>
                </a:lnTo>
                <a:lnTo>
                  <a:pt x="34" y="2"/>
                </a:lnTo>
                <a:lnTo>
                  <a:pt x="66" y="6"/>
                </a:lnTo>
                <a:lnTo>
                  <a:pt x="96" y="14"/>
                </a:lnTo>
                <a:lnTo>
                  <a:pt x="126" y="24"/>
                </a:lnTo>
                <a:lnTo>
                  <a:pt x="154" y="36"/>
                </a:lnTo>
                <a:lnTo>
                  <a:pt x="182" y="52"/>
                </a:lnTo>
                <a:lnTo>
                  <a:pt x="206" y="70"/>
                </a:lnTo>
                <a:lnTo>
                  <a:pt x="230" y="88"/>
                </a:lnTo>
                <a:lnTo>
                  <a:pt x="250" y="110"/>
                </a:lnTo>
                <a:lnTo>
                  <a:pt x="270" y="134"/>
                </a:lnTo>
                <a:lnTo>
                  <a:pt x="286" y="158"/>
                </a:lnTo>
                <a:lnTo>
                  <a:pt x="300" y="184"/>
                </a:lnTo>
                <a:lnTo>
                  <a:pt x="310" y="212"/>
                </a:lnTo>
                <a:lnTo>
                  <a:pt x="318" y="242"/>
                </a:lnTo>
                <a:lnTo>
                  <a:pt x="324" y="272"/>
                </a:lnTo>
                <a:lnTo>
                  <a:pt x="324" y="302"/>
                </a:lnTo>
                <a:lnTo>
                  <a:pt x="324" y="302"/>
                </a:lnTo>
                <a:lnTo>
                  <a:pt x="324" y="332"/>
                </a:lnTo>
                <a:lnTo>
                  <a:pt x="318" y="362"/>
                </a:lnTo>
                <a:lnTo>
                  <a:pt x="310" y="392"/>
                </a:lnTo>
                <a:lnTo>
                  <a:pt x="300" y="420"/>
                </a:lnTo>
                <a:lnTo>
                  <a:pt x="286" y="446"/>
                </a:lnTo>
                <a:lnTo>
                  <a:pt x="270" y="470"/>
                </a:lnTo>
                <a:lnTo>
                  <a:pt x="250" y="494"/>
                </a:lnTo>
                <a:lnTo>
                  <a:pt x="230" y="516"/>
                </a:lnTo>
                <a:lnTo>
                  <a:pt x="206" y="534"/>
                </a:lnTo>
                <a:lnTo>
                  <a:pt x="182" y="552"/>
                </a:lnTo>
                <a:lnTo>
                  <a:pt x="154" y="568"/>
                </a:lnTo>
                <a:lnTo>
                  <a:pt x="126" y="580"/>
                </a:lnTo>
                <a:lnTo>
                  <a:pt x="96" y="590"/>
                </a:lnTo>
                <a:lnTo>
                  <a:pt x="66" y="598"/>
                </a:lnTo>
                <a:lnTo>
                  <a:pt x="34" y="602"/>
                </a:lnTo>
                <a:lnTo>
                  <a:pt x="0" y="604"/>
                </a:lnTo>
              </a:path>
            </a:pathLst>
          </a:custGeom>
          <a:noFill/>
          <a:ln w="292100" cap="rnd">
            <a:solidFill>
              <a:srgbClr val="6AA4AC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marL="0" marR="0" lvl="0" indent="0" algn="ctr" defTabSz="11277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3200" b="0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sp>
        <p:nvSpPr>
          <p:cNvPr id="325" name="iṥḷîḍe"/>
          <p:cNvSpPr/>
          <p:nvPr/>
        </p:nvSpPr>
        <p:spPr bwMode="auto">
          <a:xfrm>
            <a:off x="9085042" y="2378220"/>
            <a:ext cx="98005" cy="97215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11277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3200" b="0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326" name="ïṩḷïḋê"/>
          <p:cNvSpPr/>
          <p:nvPr/>
        </p:nvSpPr>
        <p:spPr bwMode="auto">
          <a:xfrm>
            <a:off x="9108624" y="3411128"/>
            <a:ext cx="98005" cy="98734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112776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3200" b="0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grpSp>
        <p:nvGrpSpPr>
          <p:cNvPr id="327" name="ïṩ1íḓé"/>
          <p:cNvGrpSpPr/>
          <p:nvPr/>
        </p:nvGrpSpPr>
        <p:grpSpPr>
          <a:xfrm rot="7377629">
            <a:off x="933337" y="1733042"/>
            <a:ext cx="1507683" cy="1497105"/>
            <a:chOff x="811876" y="3094925"/>
            <a:chExt cx="1690688" cy="1665287"/>
          </a:xfrm>
        </p:grpSpPr>
        <p:sp>
          <p:nvSpPr>
            <p:cNvPr id="328" name="ísļiḍé"/>
            <p:cNvSpPr>
              <a:spLocks noChangeAspect="1"/>
            </p:cNvSpPr>
            <p:nvPr/>
          </p:nvSpPr>
          <p:spPr bwMode="auto">
            <a:xfrm>
              <a:off x="811876" y="3099687"/>
              <a:ext cx="1690688" cy="1660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29" name="ïŝliḑé"/>
            <p:cNvSpPr/>
            <p:nvPr/>
          </p:nvSpPr>
          <p:spPr bwMode="auto">
            <a:xfrm>
              <a:off x="1772314" y="4282375"/>
              <a:ext cx="492125" cy="209550"/>
            </a:xfrm>
            <a:custGeom>
              <a:avLst/>
              <a:gdLst>
                <a:gd name="T0" fmla="*/ 0 w 234"/>
                <a:gd name="T1" fmla="*/ 0 h 104"/>
                <a:gd name="T2" fmla="*/ 62 w 234"/>
                <a:gd name="T3" fmla="*/ 104 h 104"/>
                <a:gd name="T4" fmla="*/ 234 w 234"/>
                <a:gd name="T5" fmla="*/ 62 h 104"/>
                <a:gd name="T6" fmla="*/ 218 w 234"/>
                <a:gd name="T7" fmla="*/ 35 h 104"/>
                <a:gd name="T8" fmla="*/ 194 w 234"/>
                <a:gd name="T9" fmla="*/ 11 h 104"/>
                <a:gd name="T10" fmla="*/ 161 w 234"/>
                <a:gd name="T11" fmla="*/ 2 h 104"/>
                <a:gd name="T12" fmla="*/ 0 w 234"/>
                <a:gd name="T13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4" h="104">
                  <a:moveTo>
                    <a:pt x="0" y="0"/>
                  </a:moveTo>
                  <a:cubicBezTo>
                    <a:pt x="62" y="104"/>
                    <a:pt x="62" y="104"/>
                    <a:pt x="62" y="104"/>
                  </a:cubicBezTo>
                  <a:cubicBezTo>
                    <a:pt x="234" y="62"/>
                    <a:pt x="234" y="62"/>
                    <a:pt x="234" y="62"/>
                  </a:cubicBezTo>
                  <a:cubicBezTo>
                    <a:pt x="218" y="35"/>
                    <a:pt x="218" y="35"/>
                    <a:pt x="218" y="35"/>
                  </a:cubicBezTo>
                  <a:cubicBezTo>
                    <a:pt x="213" y="25"/>
                    <a:pt x="205" y="17"/>
                    <a:pt x="194" y="11"/>
                  </a:cubicBezTo>
                  <a:cubicBezTo>
                    <a:pt x="184" y="5"/>
                    <a:pt x="172" y="2"/>
                    <a:pt x="161" y="2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8A8B8E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30" name="í$ḷîďe"/>
            <p:cNvSpPr/>
            <p:nvPr/>
          </p:nvSpPr>
          <p:spPr bwMode="auto">
            <a:xfrm>
              <a:off x="1902489" y="4464937"/>
              <a:ext cx="122238" cy="26988"/>
            </a:xfrm>
            <a:custGeom>
              <a:avLst/>
              <a:gdLst>
                <a:gd name="T0" fmla="*/ 77 w 77"/>
                <a:gd name="T1" fmla="*/ 0 h 17"/>
                <a:gd name="T2" fmla="*/ 0 w 77"/>
                <a:gd name="T3" fmla="*/ 17 h 17"/>
                <a:gd name="T4" fmla="*/ 77 w 77"/>
                <a:gd name="T5" fmla="*/ 0 h 17"/>
                <a:gd name="T6" fmla="*/ 77 w 77"/>
                <a:gd name="T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7" h="17">
                  <a:moveTo>
                    <a:pt x="77" y="0"/>
                  </a:moveTo>
                  <a:lnTo>
                    <a:pt x="0" y="17"/>
                  </a:lnTo>
                  <a:lnTo>
                    <a:pt x="77" y="0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D9D8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31" name="ïŝļiḓe"/>
            <p:cNvSpPr/>
            <p:nvPr/>
          </p:nvSpPr>
          <p:spPr bwMode="auto">
            <a:xfrm>
              <a:off x="1902489" y="4464937"/>
              <a:ext cx="122238" cy="26988"/>
            </a:xfrm>
            <a:custGeom>
              <a:avLst/>
              <a:gdLst>
                <a:gd name="T0" fmla="*/ 77 w 77"/>
                <a:gd name="T1" fmla="*/ 0 h 17"/>
                <a:gd name="T2" fmla="*/ 0 w 77"/>
                <a:gd name="T3" fmla="*/ 17 h 17"/>
                <a:gd name="T4" fmla="*/ 77 w 77"/>
                <a:gd name="T5" fmla="*/ 0 h 17"/>
                <a:gd name="T6" fmla="*/ 77 w 77"/>
                <a:gd name="T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7" h="17">
                  <a:moveTo>
                    <a:pt x="77" y="0"/>
                  </a:moveTo>
                  <a:lnTo>
                    <a:pt x="0" y="17"/>
                  </a:lnTo>
                  <a:lnTo>
                    <a:pt x="77" y="0"/>
                  </a:lnTo>
                  <a:lnTo>
                    <a:pt x="7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32" name="íşľïḋé"/>
            <p:cNvSpPr/>
            <p:nvPr/>
          </p:nvSpPr>
          <p:spPr bwMode="auto">
            <a:xfrm>
              <a:off x="1596101" y="4282375"/>
              <a:ext cx="306388" cy="476250"/>
            </a:xfrm>
            <a:custGeom>
              <a:avLst/>
              <a:gdLst>
                <a:gd name="T0" fmla="*/ 84 w 146"/>
                <a:gd name="T1" fmla="*/ 0 h 235"/>
                <a:gd name="T2" fmla="*/ 146 w 146"/>
                <a:gd name="T3" fmla="*/ 104 h 235"/>
                <a:gd name="T4" fmla="*/ 26 w 146"/>
                <a:gd name="T5" fmla="*/ 235 h 235"/>
                <a:gd name="T6" fmla="*/ 10 w 146"/>
                <a:gd name="T7" fmla="*/ 208 h 235"/>
                <a:gd name="T8" fmla="*/ 0 w 146"/>
                <a:gd name="T9" fmla="*/ 175 h 235"/>
                <a:gd name="T10" fmla="*/ 8 w 146"/>
                <a:gd name="T11" fmla="*/ 141 h 235"/>
                <a:gd name="T12" fmla="*/ 84 w 146"/>
                <a:gd name="T13" fmla="*/ 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6" h="235">
                  <a:moveTo>
                    <a:pt x="84" y="0"/>
                  </a:moveTo>
                  <a:cubicBezTo>
                    <a:pt x="146" y="104"/>
                    <a:pt x="146" y="104"/>
                    <a:pt x="146" y="104"/>
                  </a:cubicBezTo>
                  <a:cubicBezTo>
                    <a:pt x="26" y="235"/>
                    <a:pt x="26" y="235"/>
                    <a:pt x="26" y="235"/>
                  </a:cubicBezTo>
                  <a:cubicBezTo>
                    <a:pt x="10" y="208"/>
                    <a:pt x="10" y="208"/>
                    <a:pt x="10" y="208"/>
                  </a:cubicBezTo>
                  <a:cubicBezTo>
                    <a:pt x="4" y="198"/>
                    <a:pt x="1" y="187"/>
                    <a:pt x="0" y="175"/>
                  </a:cubicBezTo>
                  <a:cubicBezTo>
                    <a:pt x="0" y="163"/>
                    <a:pt x="3" y="151"/>
                    <a:pt x="8" y="141"/>
                  </a:cubicBezTo>
                  <a:cubicBezTo>
                    <a:pt x="84" y="0"/>
                    <a:pt x="84" y="0"/>
                    <a:pt x="84" y="0"/>
                  </a:cubicBezTo>
                </a:path>
              </a:pathLst>
            </a:custGeom>
            <a:solidFill>
              <a:srgbClr val="8A8B8E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33" name="ïsľíḓe"/>
            <p:cNvSpPr/>
            <p:nvPr/>
          </p:nvSpPr>
          <p:spPr bwMode="auto">
            <a:xfrm>
              <a:off x="1880264" y="4491925"/>
              <a:ext cx="22225" cy="25400"/>
            </a:xfrm>
            <a:custGeom>
              <a:avLst/>
              <a:gdLst>
                <a:gd name="T0" fmla="*/ 14 w 14"/>
                <a:gd name="T1" fmla="*/ 0 h 16"/>
                <a:gd name="T2" fmla="*/ 0 w 14"/>
                <a:gd name="T3" fmla="*/ 16 h 16"/>
                <a:gd name="T4" fmla="*/ 0 w 14"/>
                <a:gd name="T5" fmla="*/ 16 h 16"/>
                <a:gd name="T6" fmla="*/ 14 w 14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6">
                  <a:moveTo>
                    <a:pt x="14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34" name="ís1íḍé"/>
            <p:cNvSpPr/>
            <p:nvPr/>
          </p:nvSpPr>
          <p:spPr bwMode="auto">
            <a:xfrm>
              <a:off x="1880264" y="4491925"/>
              <a:ext cx="22225" cy="25400"/>
            </a:xfrm>
            <a:custGeom>
              <a:avLst/>
              <a:gdLst>
                <a:gd name="T0" fmla="*/ 14 w 14"/>
                <a:gd name="T1" fmla="*/ 0 h 16"/>
                <a:gd name="T2" fmla="*/ 0 w 14"/>
                <a:gd name="T3" fmla="*/ 16 h 16"/>
                <a:gd name="T4" fmla="*/ 0 w 14"/>
                <a:gd name="T5" fmla="*/ 16 h 16"/>
                <a:gd name="T6" fmla="*/ 14 w 14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6">
                  <a:moveTo>
                    <a:pt x="14" y="0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1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35" name="îšḻiḍe"/>
            <p:cNvSpPr/>
            <p:nvPr/>
          </p:nvSpPr>
          <p:spPr bwMode="auto">
            <a:xfrm>
              <a:off x="1057939" y="3207637"/>
              <a:ext cx="714375" cy="976313"/>
            </a:xfrm>
            <a:custGeom>
              <a:avLst/>
              <a:gdLst>
                <a:gd name="T0" fmla="*/ 450 w 450"/>
                <a:gd name="T1" fmla="*/ 551 h 615"/>
                <a:gd name="T2" fmla="*/ 338 w 450"/>
                <a:gd name="T3" fmla="*/ 615 h 615"/>
                <a:gd name="T4" fmla="*/ 0 w 450"/>
                <a:gd name="T5" fmla="*/ 62 h 615"/>
                <a:gd name="T6" fmla="*/ 111 w 450"/>
                <a:gd name="T7" fmla="*/ 0 h 615"/>
                <a:gd name="T8" fmla="*/ 450 w 450"/>
                <a:gd name="T9" fmla="*/ 551 h 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0" h="615">
                  <a:moveTo>
                    <a:pt x="450" y="551"/>
                  </a:moveTo>
                  <a:lnTo>
                    <a:pt x="338" y="615"/>
                  </a:lnTo>
                  <a:lnTo>
                    <a:pt x="0" y="62"/>
                  </a:lnTo>
                  <a:lnTo>
                    <a:pt x="111" y="0"/>
                  </a:lnTo>
                  <a:lnTo>
                    <a:pt x="450" y="55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36" name="íśļîdé"/>
            <p:cNvSpPr/>
            <p:nvPr/>
          </p:nvSpPr>
          <p:spPr bwMode="auto">
            <a:xfrm>
              <a:off x="1057939" y="3207637"/>
              <a:ext cx="714375" cy="976313"/>
            </a:xfrm>
            <a:custGeom>
              <a:avLst/>
              <a:gdLst>
                <a:gd name="T0" fmla="*/ 450 w 450"/>
                <a:gd name="T1" fmla="*/ 551 h 615"/>
                <a:gd name="T2" fmla="*/ 338 w 450"/>
                <a:gd name="T3" fmla="*/ 615 h 615"/>
                <a:gd name="T4" fmla="*/ 0 w 450"/>
                <a:gd name="T5" fmla="*/ 62 h 615"/>
                <a:gd name="T6" fmla="*/ 111 w 450"/>
                <a:gd name="T7" fmla="*/ 0 h 615"/>
                <a:gd name="T8" fmla="*/ 450 w 450"/>
                <a:gd name="T9" fmla="*/ 551 h 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0" h="615">
                  <a:moveTo>
                    <a:pt x="450" y="551"/>
                  </a:moveTo>
                  <a:lnTo>
                    <a:pt x="338" y="615"/>
                  </a:lnTo>
                  <a:lnTo>
                    <a:pt x="0" y="62"/>
                  </a:lnTo>
                  <a:lnTo>
                    <a:pt x="111" y="0"/>
                  </a:lnTo>
                  <a:lnTo>
                    <a:pt x="450" y="55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37" name="isľíḑè"/>
            <p:cNvSpPr/>
            <p:nvPr/>
          </p:nvSpPr>
          <p:spPr bwMode="auto">
            <a:xfrm>
              <a:off x="1013489" y="3094925"/>
              <a:ext cx="265113" cy="323850"/>
            </a:xfrm>
            <a:custGeom>
              <a:avLst/>
              <a:gdLst>
                <a:gd name="T0" fmla="*/ 17 w 126"/>
                <a:gd name="T1" fmla="*/ 1 h 159"/>
                <a:gd name="T2" fmla="*/ 21 w 126"/>
                <a:gd name="T3" fmla="*/ 104 h 159"/>
                <a:gd name="T4" fmla="*/ 109 w 126"/>
                <a:gd name="T5" fmla="*/ 158 h 159"/>
                <a:gd name="T6" fmla="*/ 105 w 126"/>
                <a:gd name="T7" fmla="*/ 55 h 159"/>
                <a:gd name="T8" fmla="*/ 17 w 126"/>
                <a:gd name="T9" fmla="*/ 1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59">
                  <a:moveTo>
                    <a:pt x="17" y="1"/>
                  </a:moveTo>
                  <a:cubicBezTo>
                    <a:pt x="0" y="30"/>
                    <a:pt x="0" y="70"/>
                    <a:pt x="21" y="104"/>
                  </a:cubicBezTo>
                  <a:cubicBezTo>
                    <a:pt x="41" y="139"/>
                    <a:pt x="76" y="159"/>
                    <a:pt x="109" y="158"/>
                  </a:cubicBezTo>
                  <a:cubicBezTo>
                    <a:pt x="126" y="129"/>
                    <a:pt x="126" y="89"/>
                    <a:pt x="105" y="55"/>
                  </a:cubicBezTo>
                  <a:cubicBezTo>
                    <a:pt x="85" y="20"/>
                    <a:pt x="50" y="0"/>
                    <a:pt x="17" y="1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38" name="íšľîḋè"/>
            <p:cNvSpPr/>
            <p:nvPr/>
          </p:nvSpPr>
          <p:spPr bwMode="auto">
            <a:xfrm>
              <a:off x="1491326" y="3823587"/>
              <a:ext cx="384175" cy="620713"/>
            </a:xfrm>
            <a:custGeom>
              <a:avLst/>
              <a:gdLst>
                <a:gd name="T0" fmla="*/ 49 w 183"/>
                <a:gd name="T1" fmla="*/ 178 h 306"/>
                <a:gd name="T2" fmla="*/ 182 w 183"/>
                <a:gd name="T3" fmla="*/ 306 h 306"/>
                <a:gd name="T4" fmla="*/ 134 w 183"/>
                <a:gd name="T5" fmla="*/ 128 h 306"/>
                <a:gd name="T6" fmla="*/ 1 w 183"/>
                <a:gd name="T7" fmla="*/ 0 h 306"/>
                <a:gd name="T8" fmla="*/ 49 w 183"/>
                <a:gd name="T9" fmla="*/ 178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3" h="306">
                  <a:moveTo>
                    <a:pt x="49" y="178"/>
                  </a:moveTo>
                  <a:cubicBezTo>
                    <a:pt x="83" y="235"/>
                    <a:pt x="129" y="278"/>
                    <a:pt x="182" y="306"/>
                  </a:cubicBezTo>
                  <a:cubicBezTo>
                    <a:pt x="183" y="247"/>
                    <a:pt x="167" y="185"/>
                    <a:pt x="134" y="128"/>
                  </a:cubicBezTo>
                  <a:cubicBezTo>
                    <a:pt x="100" y="71"/>
                    <a:pt x="53" y="28"/>
                    <a:pt x="1" y="0"/>
                  </a:cubicBezTo>
                  <a:cubicBezTo>
                    <a:pt x="0" y="59"/>
                    <a:pt x="16" y="121"/>
                    <a:pt x="49" y="178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39" name="işľîḍê"/>
            <p:cNvSpPr/>
            <p:nvPr/>
          </p:nvSpPr>
          <p:spPr bwMode="auto">
            <a:xfrm>
              <a:off x="1759614" y="4239512"/>
              <a:ext cx="114300" cy="204788"/>
            </a:xfrm>
            <a:custGeom>
              <a:avLst/>
              <a:gdLst>
                <a:gd name="T0" fmla="*/ 3 w 54"/>
                <a:gd name="T1" fmla="*/ 0 h 101"/>
                <a:gd name="T2" fmla="*/ 0 w 54"/>
                <a:gd name="T3" fmla="*/ 10 h 101"/>
                <a:gd name="T4" fmla="*/ 54 w 54"/>
                <a:gd name="T5" fmla="*/ 101 h 101"/>
                <a:gd name="T6" fmla="*/ 42 w 54"/>
                <a:gd name="T7" fmla="*/ 10 h 101"/>
                <a:gd name="T8" fmla="*/ 3 w 54"/>
                <a:gd name="T9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101">
                  <a:moveTo>
                    <a:pt x="3" y="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54" y="101"/>
                    <a:pt x="54" y="101"/>
                    <a:pt x="54" y="101"/>
                  </a:cubicBezTo>
                  <a:cubicBezTo>
                    <a:pt x="54" y="71"/>
                    <a:pt x="50" y="40"/>
                    <a:pt x="42" y="10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solidFill>
              <a:srgbClr val="D9D8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40" name="ïṥlïḓê"/>
            <p:cNvSpPr/>
            <p:nvPr/>
          </p:nvSpPr>
          <p:spPr bwMode="auto">
            <a:xfrm>
              <a:off x="1937414" y="3421950"/>
              <a:ext cx="117475" cy="74613"/>
            </a:xfrm>
            <a:custGeom>
              <a:avLst/>
              <a:gdLst>
                <a:gd name="T0" fmla="*/ 55 w 56"/>
                <a:gd name="T1" fmla="*/ 4 h 37"/>
                <a:gd name="T2" fmla="*/ 49 w 56"/>
                <a:gd name="T3" fmla="*/ 0 h 37"/>
                <a:gd name="T4" fmla="*/ 42 w 56"/>
                <a:gd name="T5" fmla="*/ 1 h 37"/>
                <a:gd name="T6" fmla="*/ 5 w 56"/>
                <a:gd name="T7" fmla="*/ 23 h 37"/>
                <a:gd name="T8" fmla="*/ 1 w 56"/>
                <a:gd name="T9" fmla="*/ 29 h 37"/>
                <a:gd name="T10" fmla="*/ 2 w 56"/>
                <a:gd name="T11" fmla="*/ 36 h 37"/>
                <a:gd name="T12" fmla="*/ 3 w 56"/>
                <a:gd name="T13" fmla="*/ 37 h 37"/>
                <a:gd name="T14" fmla="*/ 56 w 56"/>
                <a:gd name="T15" fmla="*/ 6 h 37"/>
                <a:gd name="T16" fmla="*/ 55 w 56"/>
                <a:gd name="T17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37">
                  <a:moveTo>
                    <a:pt x="55" y="4"/>
                  </a:moveTo>
                  <a:cubicBezTo>
                    <a:pt x="54" y="2"/>
                    <a:pt x="52" y="1"/>
                    <a:pt x="49" y="0"/>
                  </a:cubicBezTo>
                  <a:cubicBezTo>
                    <a:pt x="47" y="0"/>
                    <a:pt x="44" y="0"/>
                    <a:pt x="42" y="1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3" y="24"/>
                    <a:pt x="2" y="26"/>
                    <a:pt x="1" y="29"/>
                  </a:cubicBezTo>
                  <a:cubicBezTo>
                    <a:pt x="0" y="31"/>
                    <a:pt x="1" y="34"/>
                    <a:pt x="2" y="36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56" y="6"/>
                    <a:pt x="56" y="6"/>
                    <a:pt x="56" y="6"/>
                  </a:cubicBezTo>
                  <a:lnTo>
                    <a:pt x="55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41" name="íśļiḑe"/>
            <p:cNvSpPr/>
            <p:nvPr/>
          </p:nvSpPr>
          <p:spPr bwMode="auto">
            <a:xfrm>
              <a:off x="1943764" y="3434650"/>
              <a:ext cx="274638" cy="365125"/>
            </a:xfrm>
            <a:custGeom>
              <a:avLst/>
              <a:gdLst>
                <a:gd name="T0" fmla="*/ 86 w 131"/>
                <a:gd name="T1" fmla="*/ 57 h 180"/>
                <a:gd name="T2" fmla="*/ 53 w 131"/>
                <a:gd name="T3" fmla="*/ 0 h 180"/>
                <a:gd name="T4" fmla="*/ 0 w 131"/>
                <a:gd name="T5" fmla="*/ 31 h 180"/>
                <a:gd name="T6" fmla="*/ 33 w 131"/>
                <a:gd name="T7" fmla="*/ 88 h 180"/>
                <a:gd name="T8" fmla="*/ 102 w 131"/>
                <a:gd name="T9" fmla="*/ 176 h 180"/>
                <a:gd name="T10" fmla="*/ 105 w 131"/>
                <a:gd name="T11" fmla="*/ 179 h 180"/>
                <a:gd name="T12" fmla="*/ 107 w 131"/>
                <a:gd name="T13" fmla="*/ 180 h 180"/>
                <a:gd name="T14" fmla="*/ 109 w 131"/>
                <a:gd name="T15" fmla="*/ 179 h 180"/>
                <a:gd name="T16" fmla="*/ 129 w 131"/>
                <a:gd name="T17" fmla="*/ 167 h 180"/>
                <a:gd name="T18" fmla="*/ 131 w 131"/>
                <a:gd name="T19" fmla="*/ 165 h 180"/>
                <a:gd name="T20" fmla="*/ 131 w 131"/>
                <a:gd name="T21" fmla="*/ 163 h 180"/>
                <a:gd name="T22" fmla="*/ 130 w 131"/>
                <a:gd name="T23" fmla="*/ 159 h 180"/>
                <a:gd name="T24" fmla="*/ 86 w 131"/>
                <a:gd name="T25" fmla="*/ 57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1" h="180">
                  <a:moveTo>
                    <a:pt x="86" y="57"/>
                  </a:moveTo>
                  <a:cubicBezTo>
                    <a:pt x="53" y="0"/>
                    <a:pt x="53" y="0"/>
                    <a:pt x="53" y="0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33" y="88"/>
                    <a:pt x="33" y="88"/>
                    <a:pt x="33" y="88"/>
                  </a:cubicBezTo>
                  <a:cubicBezTo>
                    <a:pt x="55" y="125"/>
                    <a:pt x="80" y="156"/>
                    <a:pt x="102" y="176"/>
                  </a:cubicBezTo>
                  <a:cubicBezTo>
                    <a:pt x="102" y="177"/>
                    <a:pt x="105" y="179"/>
                    <a:pt x="105" y="179"/>
                  </a:cubicBezTo>
                  <a:cubicBezTo>
                    <a:pt x="105" y="179"/>
                    <a:pt x="106" y="180"/>
                    <a:pt x="107" y="180"/>
                  </a:cubicBezTo>
                  <a:cubicBezTo>
                    <a:pt x="108" y="180"/>
                    <a:pt x="109" y="180"/>
                    <a:pt x="109" y="179"/>
                  </a:cubicBezTo>
                  <a:cubicBezTo>
                    <a:pt x="129" y="167"/>
                    <a:pt x="129" y="167"/>
                    <a:pt x="129" y="167"/>
                  </a:cubicBezTo>
                  <a:cubicBezTo>
                    <a:pt x="130" y="167"/>
                    <a:pt x="131" y="166"/>
                    <a:pt x="131" y="165"/>
                  </a:cubicBezTo>
                  <a:cubicBezTo>
                    <a:pt x="131" y="165"/>
                    <a:pt x="131" y="164"/>
                    <a:pt x="131" y="163"/>
                  </a:cubicBezTo>
                  <a:cubicBezTo>
                    <a:pt x="131" y="163"/>
                    <a:pt x="131" y="160"/>
                    <a:pt x="130" y="159"/>
                  </a:cubicBezTo>
                  <a:cubicBezTo>
                    <a:pt x="123" y="130"/>
                    <a:pt x="108" y="94"/>
                    <a:pt x="86" y="57"/>
                  </a:cubicBezTo>
                </a:path>
              </a:pathLst>
            </a:custGeom>
            <a:solidFill>
              <a:srgbClr val="8A8B8E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42" name="ïś1îḋé"/>
            <p:cNvSpPr/>
            <p:nvPr/>
          </p:nvSpPr>
          <p:spPr bwMode="auto">
            <a:xfrm>
              <a:off x="1654839" y="3460050"/>
              <a:ext cx="117475" cy="76200"/>
            </a:xfrm>
            <a:custGeom>
              <a:avLst/>
              <a:gdLst>
                <a:gd name="T0" fmla="*/ 55 w 56"/>
                <a:gd name="T1" fmla="*/ 4 h 37"/>
                <a:gd name="T2" fmla="*/ 49 w 56"/>
                <a:gd name="T3" fmla="*/ 0 h 37"/>
                <a:gd name="T4" fmla="*/ 42 w 56"/>
                <a:gd name="T5" fmla="*/ 1 h 37"/>
                <a:gd name="T6" fmla="*/ 5 w 56"/>
                <a:gd name="T7" fmla="*/ 23 h 37"/>
                <a:gd name="T8" fmla="*/ 1 w 56"/>
                <a:gd name="T9" fmla="*/ 29 h 37"/>
                <a:gd name="T10" fmla="*/ 2 w 56"/>
                <a:gd name="T11" fmla="*/ 36 h 37"/>
                <a:gd name="T12" fmla="*/ 3 w 56"/>
                <a:gd name="T13" fmla="*/ 37 h 37"/>
                <a:gd name="T14" fmla="*/ 56 w 56"/>
                <a:gd name="T15" fmla="*/ 6 h 37"/>
                <a:gd name="T16" fmla="*/ 55 w 56"/>
                <a:gd name="T17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37">
                  <a:moveTo>
                    <a:pt x="55" y="4"/>
                  </a:moveTo>
                  <a:cubicBezTo>
                    <a:pt x="54" y="2"/>
                    <a:pt x="52" y="1"/>
                    <a:pt x="49" y="0"/>
                  </a:cubicBezTo>
                  <a:cubicBezTo>
                    <a:pt x="47" y="0"/>
                    <a:pt x="44" y="0"/>
                    <a:pt x="42" y="1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3" y="24"/>
                    <a:pt x="1" y="26"/>
                    <a:pt x="1" y="29"/>
                  </a:cubicBezTo>
                  <a:cubicBezTo>
                    <a:pt x="0" y="31"/>
                    <a:pt x="1" y="34"/>
                    <a:pt x="2" y="36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5" y="4"/>
                    <a:pt x="55" y="4"/>
                    <a:pt x="55" y="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43" name="ïšľîďé"/>
            <p:cNvSpPr/>
            <p:nvPr/>
          </p:nvSpPr>
          <p:spPr bwMode="auto">
            <a:xfrm>
              <a:off x="1661189" y="3472750"/>
              <a:ext cx="276225" cy="365125"/>
            </a:xfrm>
            <a:custGeom>
              <a:avLst/>
              <a:gdLst>
                <a:gd name="T0" fmla="*/ 86 w 131"/>
                <a:gd name="T1" fmla="*/ 57 h 180"/>
                <a:gd name="T2" fmla="*/ 53 w 131"/>
                <a:gd name="T3" fmla="*/ 0 h 180"/>
                <a:gd name="T4" fmla="*/ 0 w 131"/>
                <a:gd name="T5" fmla="*/ 31 h 180"/>
                <a:gd name="T6" fmla="*/ 33 w 131"/>
                <a:gd name="T7" fmla="*/ 88 h 180"/>
                <a:gd name="T8" fmla="*/ 102 w 131"/>
                <a:gd name="T9" fmla="*/ 176 h 180"/>
                <a:gd name="T10" fmla="*/ 105 w 131"/>
                <a:gd name="T11" fmla="*/ 179 h 180"/>
                <a:gd name="T12" fmla="*/ 107 w 131"/>
                <a:gd name="T13" fmla="*/ 180 h 180"/>
                <a:gd name="T14" fmla="*/ 109 w 131"/>
                <a:gd name="T15" fmla="*/ 179 h 180"/>
                <a:gd name="T16" fmla="*/ 129 w 131"/>
                <a:gd name="T17" fmla="*/ 167 h 180"/>
                <a:gd name="T18" fmla="*/ 131 w 131"/>
                <a:gd name="T19" fmla="*/ 165 h 180"/>
                <a:gd name="T20" fmla="*/ 131 w 131"/>
                <a:gd name="T21" fmla="*/ 163 h 180"/>
                <a:gd name="T22" fmla="*/ 130 w 131"/>
                <a:gd name="T23" fmla="*/ 159 h 180"/>
                <a:gd name="T24" fmla="*/ 86 w 131"/>
                <a:gd name="T25" fmla="*/ 57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1" h="180">
                  <a:moveTo>
                    <a:pt x="86" y="57"/>
                  </a:moveTo>
                  <a:cubicBezTo>
                    <a:pt x="53" y="0"/>
                    <a:pt x="53" y="0"/>
                    <a:pt x="53" y="0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33" y="88"/>
                    <a:pt x="33" y="88"/>
                    <a:pt x="33" y="88"/>
                  </a:cubicBezTo>
                  <a:cubicBezTo>
                    <a:pt x="55" y="125"/>
                    <a:pt x="80" y="156"/>
                    <a:pt x="102" y="176"/>
                  </a:cubicBezTo>
                  <a:cubicBezTo>
                    <a:pt x="102" y="177"/>
                    <a:pt x="105" y="179"/>
                    <a:pt x="105" y="179"/>
                  </a:cubicBezTo>
                  <a:cubicBezTo>
                    <a:pt x="105" y="179"/>
                    <a:pt x="106" y="180"/>
                    <a:pt x="107" y="180"/>
                  </a:cubicBezTo>
                  <a:cubicBezTo>
                    <a:pt x="108" y="180"/>
                    <a:pt x="108" y="179"/>
                    <a:pt x="109" y="179"/>
                  </a:cubicBezTo>
                  <a:cubicBezTo>
                    <a:pt x="129" y="167"/>
                    <a:pt x="129" y="167"/>
                    <a:pt x="129" y="167"/>
                  </a:cubicBezTo>
                  <a:cubicBezTo>
                    <a:pt x="130" y="167"/>
                    <a:pt x="130" y="166"/>
                    <a:pt x="131" y="165"/>
                  </a:cubicBezTo>
                  <a:cubicBezTo>
                    <a:pt x="131" y="165"/>
                    <a:pt x="131" y="164"/>
                    <a:pt x="131" y="163"/>
                  </a:cubicBezTo>
                  <a:cubicBezTo>
                    <a:pt x="131" y="163"/>
                    <a:pt x="130" y="160"/>
                    <a:pt x="130" y="159"/>
                  </a:cubicBezTo>
                  <a:cubicBezTo>
                    <a:pt x="123" y="130"/>
                    <a:pt x="108" y="94"/>
                    <a:pt x="86" y="57"/>
                  </a:cubicBezTo>
                </a:path>
              </a:pathLst>
            </a:custGeom>
            <a:solidFill>
              <a:srgbClr val="8A8B8E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44" name="išļîďè"/>
            <p:cNvSpPr/>
            <p:nvPr/>
          </p:nvSpPr>
          <p:spPr bwMode="auto">
            <a:xfrm>
              <a:off x="1951701" y="3510850"/>
              <a:ext cx="161925" cy="20638"/>
            </a:xfrm>
            <a:custGeom>
              <a:avLst/>
              <a:gdLst>
                <a:gd name="T0" fmla="*/ 0 w 102"/>
                <a:gd name="T1" fmla="*/ 0 h 13"/>
                <a:gd name="T2" fmla="*/ 6 w 102"/>
                <a:gd name="T3" fmla="*/ 12 h 13"/>
                <a:gd name="T4" fmla="*/ 102 w 102"/>
                <a:gd name="T5" fmla="*/ 13 h 13"/>
                <a:gd name="T6" fmla="*/ 95 w 102"/>
                <a:gd name="T7" fmla="*/ 2 h 13"/>
                <a:gd name="T8" fmla="*/ 0 w 102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13">
                  <a:moveTo>
                    <a:pt x="0" y="0"/>
                  </a:moveTo>
                  <a:lnTo>
                    <a:pt x="6" y="12"/>
                  </a:lnTo>
                  <a:lnTo>
                    <a:pt x="102" y="13"/>
                  </a:lnTo>
                  <a:lnTo>
                    <a:pt x="95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8B8E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45" name="ïṧḷïḓè"/>
            <p:cNvSpPr/>
            <p:nvPr/>
          </p:nvSpPr>
          <p:spPr bwMode="auto">
            <a:xfrm>
              <a:off x="1951701" y="3510850"/>
              <a:ext cx="161925" cy="20638"/>
            </a:xfrm>
            <a:custGeom>
              <a:avLst/>
              <a:gdLst>
                <a:gd name="T0" fmla="*/ 0 w 102"/>
                <a:gd name="T1" fmla="*/ 0 h 13"/>
                <a:gd name="T2" fmla="*/ 6 w 102"/>
                <a:gd name="T3" fmla="*/ 12 h 13"/>
                <a:gd name="T4" fmla="*/ 102 w 102"/>
                <a:gd name="T5" fmla="*/ 13 h 13"/>
                <a:gd name="T6" fmla="*/ 95 w 102"/>
                <a:gd name="T7" fmla="*/ 2 h 13"/>
                <a:gd name="T8" fmla="*/ 0 w 102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13">
                  <a:moveTo>
                    <a:pt x="0" y="0"/>
                  </a:moveTo>
                  <a:lnTo>
                    <a:pt x="6" y="12"/>
                  </a:lnTo>
                  <a:lnTo>
                    <a:pt x="102" y="13"/>
                  </a:lnTo>
                  <a:lnTo>
                    <a:pt x="95" y="2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46" name="ísľídè"/>
            <p:cNvSpPr/>
            <p:nvPr/>
          </p:nvSpPr>
          <p:spPr bwMode="auto">
            <a:xfrm>
              <a:off x="1656426" y="3507675"/>
              <a:ext cx="149225" cy="19050"/>
            </a:xfrm>
            <a:custGeom>
              <a:avLst/>
              <a:gdLst>
                <a:gd name="T0" fmla="*/ 65 w 71"/>
                <a:gd name="T1" fmla="*/ 1 h 10"/>
                <a:gd name="T2" fmla="*/ 71 w 71"/>
                <a:gd name="T3" fmla="*/ 10 h 10"/>
                <a:gd name="T4" fmla="*/ 71 w 71"/>
                <a:gd name="T5" fmla="*/ 10 h 10"/>
                <a:gd name="T6" fmla="*/ 65 w 71"/>
                <a:gd name="T7" fmla="*/ 1 h 10"/>
                <a:gd name="T8" fmla="*/ 4 w 71"/>
                <a:gd name="T9" fmla="*/ 0 h 10"/>
                <a:gd name="T10" fmla="*/ 0 w 71"/>
                <a:gd name="T11" fmla="*/ 6 h 10"/>
                <a:gd name="T12" fmla="*/ 0 w 71"/>
                <a:gd name="T13" fmla="*/ 8 h 10"/>
                <a:gd name="T14" fmla="*/ 0 w 71"/>
                <a:gd name="T15" fmla="*/ 6 h 10"/>
                <a:gd name="T16" fmla="*/ 4 w 71"/>
                <a:gd name="T17" fmla="*/ 0 h 10"/>
                <a:gd name="T18" fmla="*/ 4 w 71"/>
                <a:gd name="T1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" h="10">
                  <a:moveTo>
                    <a:pt x="65" y="1"/>
                  </a:moveTo>
                  <a:cubicBezTo>
                    <a:pt x="71" y="10"/>
                    <a:pt x="71" y="10"/>
                    <a:pt x="71" y="10"/>
                  </a:cubicBezTo>
                  <a:cubicBezTo>
                    <a:pt x="71" y="10"/>
                    <a:pt x="71" y="10"/>
                    <a:pt x="71" y="10"/>
                  </a:cubicBezTo>
                  <a:cubicBezTo>
                    <a:pt x="65" y="1"/>
                    <a:pt x="65" y="1"/>
                    <a:pt x="65" y="1"/>
                  </a:cubicBezTo>
                  <a:moveTo>
                    <a:pt x="4" y="0"/>
                  </a:moveTo>
                  <a:cubicBezTo>
                    <a:pt x="2" y="2"/>
                    <a:pt x="0" y="3"/>
                    <a:pt x="0" y="6"/>
                  </a:cubicBezTo>
                  <a:cubicBezTo>
                    <a:pt x="0" y="6"/>
                    <a:pt x="0" y="7"/>
                    <a:pt x="0" y="8"/>
                  </a:cubicBezTo>
                  <a:cubicBezTo>
                    <a:pt x="0" y="7"/>
                    <a:pt x="0" y="6"/>
                    <a:pt x="0" y="6"/>
                  </a:cubicBezTo>
                  <a:cubicBezTo>
                    <a:pt x="0" y="3"/>
                    <a:pt x="2" y="2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CCCB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47" name="ïslíḑê"/>
            <p:cNvSpPr/>
            <p:nvPr/>
          </p:nvSpPr>
          <p:spPr bwMode="auto">
            <a:xfrm>
              <a:off x="1656426" y="3507675"/>
              <a:ext cx="53975" cy="19050"/>
            </a:xfrm>
            <a:custGeom>
              <a:avLst/>
              <a:gdLst>
                <a:gd name="T0" fmla="*/ 4 w 25"/>
                <a:gd name="T1" fmla="*/ 0 h 10"/>
                <a:gd name="T2" fmla="*/ 0 w 25"/>
                <a:gd name="T3" fmla="*/ 6 h 10"/>
                <a:gd name="T4" fmla="*/ 0 w 25"/>
                <a:gd name="T5" fmla="*/ 8 h 10"/>
                <a:gd name="T6" fmla="*/ 0 w 25"/>
                <a:gd name="T7" fmla="*/ 9 h 10"/>
                <a:gd name="T8" fmla="*/ 10 w 25"/>
                <a:gd name="T9" fmla="*/ 10 h 10"/>
                <a:gd name="T10" fmla="*/ 25 w 25"/>
                <a:gd name="T11" fmla="*/ 1 h 10"/>
                <a:gd name="T12" fmla="*/ 4 w 25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10">
                  <a:moveTo>
                    <a:pt x="4" y="0"/>
                  </a:moveTo>
                  <a:cubicBezTo>
                    <a:pt x="2" y="2"/>
                    <a:pt x="0" y="3"/>
                    <a:pt x="0" y="6"/>
                  </a:cubicBezTo>
                  <a:cubicBezTo>
                    <a:pt x="0" y="6"/>
                    <a:pt x="0" y="7"/>
                    <a:pt x="0" y="8"/>
                  </a:cubicBezTo>
                  <a:cubicBezTo>
                    <a:pt x="0" y="8"/>
                    <a:pt x="0" y="9"/>
                    <a:pt x="0" y="9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CCCB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48" name="iṩḷîḓé"/>
            <p:cNvSpPr/>
            <p:nvPr/>
          </p:nvSpPr>
          <p:spPr bwMode="auto">
            <a:xfrm>
              <a:off x="1678651" y="3509262"/>
              <a:ext cx="127000" cy="17463"/>
            </a:xfrm>
            <a:custGeom>
              <a:avLst/>
              <a:gdLst>
                <a:gd name="T0" fmla="*/ 20 w 80"/>
                <a:gd name="T1" fmla="*/ 0 h 11"/>
                <a:gd name="T2" fmla="*/ 0 w 80"/>
                <a:gd name="T3" fmla="*/ 11 h 11"/>
                <a:gd name="T4" fmla="*/ 80 w 80"/>
                <a:gd name="T5" fmla="*/ 11 h 11"/>
                <a:gd name="T6" fmla="*/ 73 w 80"/>
                <a:gd name="T7" fmla="*/ 0 h 11"/>
                <a:gd name="T8" fmla="*/ 20 w 80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11">
                  <a:moveTo>
                    <a:pt x="20" y="0"/>
                  </a:moveTo>
                  <a:lnTo>
                    <a:pt x="0" y="11"/>
                  </a:lnTo>
                  <a:lnTo>
                    <a:pt x="80" y="11"/>
                  </a:lnTo>
                  <a:lnTo>
                    <a:pt x="73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8A8B8E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49" name="íśļîḓê"/>
            <p:cNvSpPr/>
            <p:nvPr/>
          </p:nvSpPr>
          <p:spPr bwMode="auto">
            <a:xfrm>
              <a:off x="1678651" y="3509262"/>
              <a:ext cx="127000" cy="17463"/>
            </a:xfrm>
            <a:custGeom>
              <a:avLst/>
              <a:gdLst>
                <a:gd name="T0" fmla="*/ 20 w 80"/>
                <a:gd name="T1" fmla="*/ 0 h 11"/>
                <a:gd name="T2" fmla="*/ 0 w 80"/>
                <a:gd name="T3" fmla="*/ 11 h 11"/>
                <a:gd name="T4" fmla="*/ 80 w 80"/>
                <a:gd name="T5" fmla="*/ 11 h 11"/>
                <a:gd name="T6" fmla="*/ 73 w 80"/>
                <a:gd name="T7" fmla="*/ 0 h 11"/>
                <a:gd name="T8" fmla="*/ 20 w 80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11">
                  <a:moveTo>
                    <a:pt x="20" y="0"/>
                  </a:moveTo>
                  <a:lnTo>
                    <a:pt x="0" y="11"/>
                  </a:lnTo>
                  <a:lnTo>
                    <a:pt x="80" y="11"/>
                  </a:lnTo>
                  <a:lnTo>
                    <a:pt x="73" y="0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50" name="iŝľiḋê"/>
            <p:cNvSpPr/>
            <p:nvPr/>
          </p:nvSpPr>
          <p:spPr bwMode="auto">
            <a:xfrm>
              <a:off x="1429414" y="3523550"/>
              <a:ext cx="1073150" cy="371475"/>
            </a:xfrm>
            <a:custGeom>
              <a:avLst/>
              <a:gdLst>
                <a:gd name="T0" fmla="*/ 510 w 510"/>
                <a:gd name="T1" fmla="*/ 55 h 183"/>
                <a:gd name="T2" fmla="*/ 478 w 510"/>
                <a:gd name="T3" fmla="*/ 27 h 183"/>
                <a:gd name="T4" fmla="*/ 451 w 510"/>
                <a:gd name="T5" fmla="*/ 11 h 183"/>
                <a:gd name="T6" fmla="*/ 419 w 510"/>
                <a:gd name="T7" fmla="*/ 5 h 183"/>
                <a:gd name="T8" fmla="*/ 0 w 510"/>
                <a:gd name="T9" fmla="*/ 0 h 183"/>
                <a:gd name="T10" fmla="*/ 108 w 510"/>
                <a:gd name="T11" fmla="*/ 183 h 183"/>
                <a:gd name="T12" fmla="*/ 193 w 510"/>
                <a:gd name="T13" fmla="*/ 133 h 183"/>
                <a:gd name="T14" fmla="*/ 510 w 510"/>
                <a:gd name="T15" fmla="*/ 5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0" h="183">
                  <a:moveTo>
                    <a:pt x="510" y="55"/>
                  </a:moveTo>
                  <a:cubicBezTo>
                    <a:pt x="478" y="27"/>
                    <a:pt x="478" y="27"/>
                    <a:pt x="478" y="27"/>
                  </a:cubicBezTo>
                  <a:cubicBezTo>
                    <a:pt x="470" y="21"/>
                    <a:pt x="461" y="15"/>
                    <a:pt x="451" y="11"/>
                  </a:cubicBezTo>
                  <a:cubicBezTo>
                    <a:pt x="440" y="7"/>
                    <a:pt x="430" y="5"/>
                    <a:pt x="419" y="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8" y="183"/>
                    <a:pt x="108" y="183"/>
                    <a:pt x="108" y="183"/>
                  </a:cubicBezTo>
                  <a:cubicBezTo>
                    <a:pt x="193" y="133"/>
                    <a:pt x="193" y="133"/>
                    <a:pt x="193" y="133"/>
                  </a:cubicBezTo>
                  <a:cubicBezTo>
                    <a:pt x="510" y="55"/>
                    <a:pt x="510" y="55"/>
                    <a:pt x="510" y="55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51" name="iSľîḍe"/>
            <p:cNvSpPr/>
            <p:nvPr/>
          </p:nvSpPr>
          <p:spPr bwMode="auto">
            <a:xfrm>
              <a:off x="1642139" y="3642612"/>
              <a:ext cx="788988" cy="252413"/>
            </a:xfrm>
            <a:custGeom>
              <a:avLst/>
              <a:gdLst>
                <a:gd name="T0" fmla="*/ 497 w 497"/>
                <a:gd name="T1" fmla="*/ 5 h 159"/>
                <a:gd name="T2" fmla="*/ 122 w 497"/>
                <a:gd name="T3" fmla="*/ 95 h 159"/>
                <a:gd name="T4" fmla="*/ 9 w 497"/>
                <a:gd name="T5" fmla="*/ 159 h 159"/>
                <a:gd name="T6" fmla="*/ 0 w 497"/>
                <a:gd name="T7" fmla="*/ 143 h 159"/>
                <a:gd name="T8" fmla="*/ 113 w 497"/>
                <a:gd name="T9" fmla="*/ 78 h 159"/>
                <a:gd name="T10" fmla="*/ 490 w 497"/>
                <a:gd name="T11" fmla="*/ 0 h 159"/>
                <a:gd name="T12" fmla="*/ 497 w 497"/>
                <a:gd name="T13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7" h="159">
                  <a:moveTo>
                    <a:pt x="497" y="5"/>
                  </a:moveTo>
                  <a:lnTo>
                    <a:pt x="122" y="95"/>
                  </a:lnTo>
                  <a:lnTo>
                    <a:pt x="9" y="159"/>
                  </a:lnTo>
                  <a:lnTo>
                    <a:pt x="0" y="143"/>
                  </a:lnTo>
                  <a:lnTo>
                    <a:pt x="113" y="78"/>
                  </a:lnTo>
                  <a:lnTo>
                    <a:pt x="490" y="0"/>
                  </a:lnTo>
                  <a:lnTo>
                    <a:pt x="497" y="5"/>
                  </a:lnTo>
                  <a:close/>
                </a:path>
              </a:pathLst>
            </a:custGeom>
            <a:solidFill>
              <a:srgbClr val="CCCB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52" name="íṡḷiďê"/>
            <p:cNvSpPr/>
            <p:nvPr/>
          </p:nvSpPr>
          <p:spPr bwMode="auto">
            <a:xfrm>
              <a:off x="1642139" y="3642612"/>
              <a:ext cx="788988" cy="252413"/>
            </a:xfrm>
            <a:custGeom>
              <a:avLst/>
              <a:gdLst>
                <a:gd name="T0" fmla="*/ 497 w 497"/>
                <a:gd name="T1" fmla="*/ 5 h 159"/>
                <a:gd name="T2" fmla="*/ 122 w 497"/>
                <a:gd name="T3" fmla="*/ 95 h 159"/>
                <a:gd name="T4" fmla="*/ 9 w 497"/>
                <a:gd name="T5" fmla="*/ 159 h 159"/>
                <a:gd name="T6" fmla="*/ 0 w 497"/>
                <a:gd name="T7" fmla="*/ 143 h 159"/>
                <a:gd name="T8" fmla="*/ 113 w 497"/>
                <a:gd name="T9" fmla="*/ 78 h 159"/>
                <a:gd name="T10" fmla="*/ 490 w 497"/>
                <a:gd name="T11" fmla="*/ 0 h 159"/>
                <a:gd name="T12" fmla="*/ 497 w 497"/>
                <a:gd name="T13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7" h="159">
                  <a:moveTo>
                    <a:pt x="497" y="5"/>
                  </a:moveTo>
                  <a:lnTo>
                    <a:pt x="122" y="95"/>
                  </a:lnTo>
                  <a:lnTo>
                    <a:pt x="9" y="159"/>
                  </a:lnTo>
                  <a:lnTo>
                    <a:pt x="0" y="143"/>
                  </a:lnTo>
                  <a:lnTo>
                    <a:pt x="113" y="78"/>
                  </a:lnTo>
                  <a:lnTo>
                    <a:pt x="490" y="0"/>
                  </a:lnTo>
                  <a:lnTo>
                    <a:pt x="497" y="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53" name="íŝlîḋè"/>
            <p:cNvSpPr/>
            <p:nvPr/>
          </p:nvSpPr>
          <p:spPr bwMode="auto">
            <a:xfrm>
              <a:off x="864264" y="4033137"/>
              <a:ext cx="115888" cy="76200"/>
            </a:xfrm>
            <a:custGeom>
              <a:avLst/>
              <a:gdLst>
                <a:gd name="T0" fmla="*/ 1 w 55"/>
                <a:gd name="T1" fmla="*/ 36 h 38"/>
                <a:gd name="T2" fmla="*/ 0 w 55"/>
                <a:gd name="T3" fmla="*/ 29 h 38"/>
                <a:gd name="T4" fmla="*/ 5 w 55"/>
                <a:gd name="T5" fmla="*/ 24 h 38"/>
                <a:gd name="T6" fmla="*/ 42 w 55"/>
                <a:gd name="T7" fmla="*/ 2 h 38"/>
                <a:gd name="T8" fmla="*/ 49 w 55"/>
                <a:gd name="T9" fmla="*/ 1 h 38"/>
                <a:gd name="T10" fmla="*/ 54 w 55"/>
                <a:gd name="T11" fmla="*/ 5 h 38"/>
                <a:gd name="T12" fmla="*/ 55 w 55"/>
                <a:gd name="T13" fmla="*/ 7 h 38"/>
                <a:gd name="T14" fmla="*/ 2 w 55"/>
                <a:gd name="T15" fmla="*/ 38 h 38"/>
                <a:gd name="T16" fmla="*/ 1 w 55"/>
                <a:gd name="T17" fmla="*/ 3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38">
                  <a:moveTo>
                    <a:pt x="1" y="36"/>
                  </a:moveTo>
                  <a:cubicBezTo>
                    <a:pt x="0" y="34"/>
                    <a:pt x="0" y="32"/>
                    <a:pt x="0" y="29"/>
                  </a:cubicBezTo>
                  <a:cubicBezTo>
                    <a:pt x="1" y="27"/>
                    <a:pt x="3" y="25"/>
                    <a:pt x="5" y="24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4" y="0"/>
                    <a:pt x="46" y="0"/>
                    <a:pt x="49" y="1"/>
                  </a:cubicBezTo>
                  <a:cubicBezTo>
                    <a:pt x="51" y="1"/>
                    <a:pt x="53" y="3"/>
                    <a:pt x="54" y="5"/>
                  </a:cubicBezTo>
                  <a:cubicBezTo>
                    <a:pt x="55" y="7"/>
                    <a:pt x="55" y="7"/>
                    <a:pt x="55" y="7"/>
                  </a:cubicBezTo>
                  <a:cubicBezTo>
                    <a:pt x="2" y="38"/>
                    <a:pt x="2" y="38"/>
                    <a:pt x="2" y="38"/>
                  </a:cubicBezTo>
                  <a:lnTo>
                    <a:pt x="1" y="36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54" name="ï$1íḑé"/>
            <p:cNvSpPr/>
            <p:nvPr/>
          </p:nvSpPr>
          <p:spPr bwMode="auto">
            <a:xfrm>
              <a:off x="869026" y="4045837"/>
              <a:ext cx="277813" cy="363538"/>
            </a:xfrm>
            <a:custGeom>
              <a:avLst/>
              <a:gdLst>
                <a:gd name="T0" fmla="*/ 34 w 132"/>
                <a:gd name="T1" fmla="*/ 88 h 179"/>
                <a:gd name="T2" fmla="*/ 0 w 132"/>
                <a:gd name="T3" fmla="*/ 31 h 179"/>
                <a:gd name="T4" fmla="*/ 53 w 132"/>
                <a:gd name="T5" fmla="*/ 0 h 179"/>
                <a:gd name="T6" fmla="*/ 87 w 132"/>
                <a:gd name="T7" fmla="*/ 56 h 179"/>
                <a:gd name="T8" fmla="*/ 131 w 132"/>
                <a:gd name="T9" fmla="*/ 159 h 179"/>
                <a:gd name="T10" fmla="*/ 132 w 132"/>
                <a:gd name="T11" fmla="*/ 162 h 179"/>
                <a:gd name="T12" fmla="*/ 131 w 132"/>
                <a:gd name="T13" fmla="*/ 165 h 179"/>
                <a:gd name="T14" fmla="*/ 130 w 132"/>
                <a:gd name="T15" fmla="*/ 167 h 179"/>
                <a:gd name="T16" fmla="*/ 110 w 132"/>
                <a:gd name="T17" fmla="*/ 178 h 179"/>
                <a:gd name="T18" fmla="*/ 107 w 132"/>
                <a:gd name="T19" fmla="*/ 179 h 179"/>
                <a:gd name="T20" fmla="*/ 105 w 132"/>
                <a:gd name="T21" fmla="*/ 178 h 179"/>
                <a:gd name="T22" fmla="*/ 102 w 132"/>
                <a:gd name="T23" fmla="*/ 176 h 179"/>
                <a:gd name="T24" fmla="*/ 34 w 132"/>
                <a:gd name="T25" fmla="*/ 88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2" h="179">
                  <a:moveTo>
                    <a:pt x="34" y="88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109" y="93"/>
                    <a:pt x="124" y="130"/>
                    <a:pt x="131" y="159"/>
                  </a:cubicBezTo>
                  <a:cubicBezTo>
                    <a:pt x="131" y="159"/>
                    <a:pt x="132" y="162"/>
                    <a:pt x="132" y="162"/>
                  </a:cubicBezTo>
                  <a:cubicBezTo>
                    <a:pt x="132" y="163"/>
                    <a:pt x="132" y="164"/>
                    <a:pt x="131" y="165"/>
                  </a:cubicBezTo>
                  <a:cubicBezTo>
                    <a:pt x="131" y="166"/>
                    <a:pt x="130" y="166"/>
                    <a:pt x="130" y="167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09" y="179"/>
                    <a:pt x="108" y="179"/>
                    <a:pt x="107" y="179"/>
                  </a:cubicBezTo>
                  <a:cubicBezTo>
                    <a:pt x="106" y="179"/>
                    <a:pt x="106" y="179"/>
                    <a:pt x="105" y="178"/>
                  </a:cubicBezTo>
                  <a:cubicBezTo>
                    <a:pt x="105" y="178"/>
                    <a:pt x="103" y="176"/>
                    <a:pt x="102" y="176"/>
                  </a:cubicBezTo>
                  <a:cubicBezTo>
                    <a:pt x="80" y="155"/>
                    <a:pt x="56" y="124"/>
                    <a:pt x="34" y="88"/>
                  </a:cubicBezTo>
                </a:path>
              </a:pathLst>
            </a:custGeom>
            <a:solidFill>
              <a:srgbClr val="8A8B8E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55" name="ïṣľîḋè"/>
            <p:cNvSpPr/>
            <p:nvPr/>
          </p:nvSpPr>
          <p:spPr bwMode="auto">
            <a:xfrm>
              <a:off x="1034126" y="3814062"/>
              <a:ext cx="119063" cy="74613"/>
            </a:xfrm>
            <a:custGeom>
              <a:avLst/>
              <a:gdLst>
                <a:gd name="T0" fmla="*/ 2 w 56"/>
                <a:gd name="T1" fmla="*/ 36 h 37"/>
                <a:gd name="T2" fmla="*/ 1 w 56"/>
                <a:gd name="T3" fmla="*/ 29 h 37"/>
                <a:gd name="T4" fmla="*/ 5 w 56"/>
                <a:gd name="T5" fmla="*/ 23 h 37"/>
                <a:gd name="T6" fmla="*/ 42 w 56"/>
                <a:gd name="T7" fmla="*/ 1 h 37"/>
                <a:gd name="T8" fmla="*/ 49 w 56"/>
                <a:gd name="T9" fmla="*/ 0 h 37"/>
                <a:gd name="T10" fmla="*/ 55 w 56"/>
                <a:gd name="T11" fmla="*/ 5 h 37"/>
                <a:gd name="T12" fmla="*/ 56 w 56"/>
                <a:gd name="T13" fmla="*/ 6 h 37"/>
                <a:gd name="T14" fmla="*/ 3 w 56"/>
                <a:gd name="T15" fmla="*/ 37 h 37"/>
                <a:gd name="T16" fmla="*/ 2 w 56"/>
                <a:gd name="T17" fmla="*/ 3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37">
                  <a:moveTo>
                    <a:pt x="2" y="36"/>
                  </a:moveTo>
                  <a:cubicBezTo>
                    <a:pt x="1" y="34"/>
                    <a:pt x="0" y="31"/>
                    <a:pt x="1" y="29"/>
                  </a:cubicBezTo>
                  <a:cubicBezTo>
                    <a:pt x="1" y="26"/>
                    <a:pt x="3" y="24"/>
                    <a:pt x="5" y="23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4" y="0"/>
                    <a:pt x="47" y="0"/>
                    <a:pt x="49" y="0"/>
                  </a:cubicBezTo>
                  <a:cubicBezTo>
                    <a:pt x="52" y="1"/>
                    <a:pt x="53" y="3"/>
                    <a:pt x="55" y="5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2" y="36"/>
                    <a:pt x="2" y="36"/>
                    <a:pt x="2" y="36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56" name="ïŝḷîḋé"/>
            <p:cNvSpPr/>
            <p:nvPr/>
          </p:nvSpPr>
          <p:spPr bwMode="auto">
            <a:xfrm>
              <a:off x="1040476" y="3825175"/>
              <a:ext cx="276225" cy="365125"/>
            </a:xfrm>
            <a:custGeom>
              <a:avLst/>
              <a:gdLst>
                <a:gd name="T0" fmla="*/ 33 w 131"/>
                <a:gd name="T1" fmla="*/ 88 h 180"/>
                <a:gd name="T2" fmla="*/ 0 w 131"/>
                <a:gd name="T3" fmla="*/ 31 h 180"/>
                <a:gd name="T4" fmla="*/ 53 w 131"/>
                <a:gd name="T5" fmla="*/ 0 h 180"/>
                <a:gd name="T6" fmla="*/ 86 w 131"/>
                <a:gd name="T7" fmla="*/ 57 h 180"/>
                <a:gd name="T8" fmla="*/ 130 w 131"/>
                <a:gd name="T9" fmla="*/ 160 h 180"/>
                <a:gd name="T10" fmla="*/ 131 w 131"/>
                <a:gd name="T11" fmla="*/ 163 h 180"/>
                <a:gd name="T12" fmla="*/ 131 w 131"/>
                <a:gd name="T13" fmla="*/ 166 h 180"/>
                <a:gd name="T14" fmla="*/ 129 w 131"/>
                <a:gd name="T15" fmla="*/ 167 h 180"/>
                <a:gd name="T16" fmla="*/ 109 w 131"/>
                <a:gd name="T17" fmla="*/ 179 h 180"/>
                <a:gd name="T18" fmla="*/ 107 w 131"/>
                <a:gd name="T19" fmla="*/ 180 h 180"/>
                <a:gd name="T20" fmla="*/ 104 w 131"/>
                <a:gd name="T21" fmla="*/ 179 h 180"/>
                <a:gd name="T22" fmla="*/ 102 w 131"/>
                <a:gd name="T23" fmla="*/ 176 h 180"/>
                <a:gd name="T24" fmla="*/ 33 w 131"/>
                <a:gd name="T25" fmla="*/ 88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1" h="180">
                  <a:moveTo>
                    <a:pt x="33" y="88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108" y="94"/>
                    <a:pt x="123" y="130"/>
                    <a:pt x="130" y="160"/>
                  </a:cubicBezTo>
                  <a:cubicBezTo>
                    <a:pt x="130" y="160"/>
                    <a:pt x="131" y="163"/>
                    <a:pt x="131" y="163"/>
                  </a:cubicBezTo>
                  <a:cubicBezTo>
                    <a:pt x="131" y="164"/>
                    <a:pt x="131" y="165"/>
                    <a:pt x="131" y="166"/>
                  </a:cubicBezTo>
                  <a:cubicBezTo>
                    <a:pt x="130" y="166"/>
                    <a:pt x="130" y="167"/>
                    <a:pt x="129" y="167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08" y="180"/>
                    <a:pt x="108" y="180"/>
                    <a:pt x="107" y="180"/>
                  </a:cubicBezTo>
                  <a:cubicBezTo>
                    <a:pt x="106" y="180"/>
                    <a:pt x="105" y="179"/>
                    <a:pt x="104" y="179"/>
                  </a:cubicBezTo>
                  <a:cubicBezTo>
                    <a:pt x="104" y="179"/>
                    <a:pt x="102" y="177"/>
                    <a:pt x="102" y="176"/>
                  </a:cubicBezTo>
                  <a:cubicBezTo>
                    <a:pt x="79" y="156"/>
                    <a:pt x="55" y="125"/>
                    <a:pt x="33" y="88"/>
                  </a:cubicBezTo>
                </a:path>
              </a:pathLst>
            </a:custGeom>
            <a:solidFill>
              <a:srgbClr val="8A8B8E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57" name="íṣ1îḍè"/>
            <p:cNvSpPr/>
            <p:nvPr/>
          </p:nvSpPr>
          <p:spPr bwMode="auto">
            <a:xfrm>
              <a:off x="1062701" y="3814062"/>
              <a:ext cx="80963" cy="131763"/>
            </a:xfrm>
            <a:custGeom>
              <a:avLst/>
              <a:gdLst>
                <a:gd name="T0" fmla="*/ 0 w 39"/>
                <a:gd name="T1" fmla="*/ 55 h 65"/>
                <a:gd name="T2" fmla="*/ 0 w 39"/>
                <a:gd name="T3" fmla="*/ 55 h 65"/>
                <a:gd name="T4" fmla="*/ 6 w 39"/>
                <a:gd name="T5" fmla="*/ 65 h 65"/>
                <a:gd name="T6" fmla="*/ 6 w 39"/>
                <a:gd name="T7" fmla="*/ 65 h 65"/>
                <a:gd name="T8" fmla="*/ 0 w 39"/>
                <a:gd name="T9" fmla="*/ 55 h 65"/>
                <a:gd name="T10" fmla="*/ 30 w 39"/>
                <a:gd name="T11" fmla="*/ 1 h 65"/>
                <a:gd name="T12" fmla="*/ 29 w 39"/>
                <a:gd name="T13" fmla="*/ 1 h 65"/>
                <a:gd name="T14" fmla="*/ 29 w 39"/>
                <a:gd name="T15" fmla="*/ 1 h 65"/>
                <a:gd name="T16" fmla="*/ 30 w 39"/>
                <a:gd name="T17" fmla="*/ 1 h 65"/>
                <a:gd name="T18" fmla="*/ 34 w 39"/>
                <a:gd name="T19" fmla="*/ 0 h 65"/>
                <a:gd name="T20" fmla="*/ 32 w 39"/>
                <a:gd name="T21" fmla="*/ 0 h 65"/>
                <a:gd name="T22" fmla="*/ 34 w 39"/>
                <a:gd name="T23" fmla="*/ 0 h 65"/>
                <a:gd name="T24" fmla="*/ 36 w 39"/>
                <a:gd name="T25" fmla="*/ 0 h 65"/>
                <a:gd name="T26" fmla="*/ 39 w 39"/>
                <a:gd name="T27" fmla="*/ 2 h 65"/>
                <a:gd name="T28" fmla="*/ 39 w 39"/>
                <a:gd name="T29" fmla="*/ 2 h 65"/>
                <a:gd name="T30" fmla="*/ 36 w 39"/>
                <a:gd name="T31" fmla="*/ 0 h 65"/>
                <a:gd name="T32" fmla="*/ 34 w 39"/>
                <a:gd name="T33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" h="65">
                  <a:moveTo>
                    <a:pt x="0" y="55"/>
                  </a:moveTo>
                  <a:cubicBezTo>
                    <a:pt x="0" y="55"/>
                    <a:pt x="0" y="55"/>
                    <a:pt x="0" y="55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0" y="55"/>
                    <a:pt x="0" y="55"/>
                    <a:pt x="0" y="55"/>
                  </a:cubicBezTo>
                  <a:moveTo>
                    <a:pt x="30" y="1"/>
                  </a:moveTo>
                  <a:cubicBezTo>
                    <a:pt x="30" y="1"/>
                    <a:pt x="30" y="1"/>
                    <a:pt x="29" y="1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30" y="1"/>
                    <a:pt x="30" y="1"/>
                    <a:pt x="30" y="1"/>
                  </a:cubicBezTo>
                  <a:moveTo>
                    <a:pt x="34" y="0"/>
                  </a:moveTo>
                  <a:cubicBezTo>
                    <a:pt x="33" y="0"/>
                    <a:pt x="33" y="0"/>
                    <a:pt x="32" y="0"/>
                  </a:cubicBezTo>
                  <a:cubicBezTo>
                    <a:pt x="33" y="0"/>
                    <a:pt x="33" y="0"/>
                    <a:pt x="34" y="0"/>
                  </a:cubicBezTo>
                  <a:cubicBezTo>
                    <a:pt x="35" y="0"/>
                    <a:pt x="35" y="0"/>
                    <a:pt x="36" y="0"/>
                  </a:cubicBezTo>
                  <a:cubicBezTo>
                    <a:pt x="37" y="1"/>
                    <a:pt x="38" y="1"/>
                    <a:pt x="39" y="2"/>
                  </a:cubicBezTo>
                  <a:cubicBezTo>
                    <a:pt x="39" y="2"/>
                    <a:pt x="39" y="2"/>
                    <a:pt x="39" y="2"/>
                  </a:cubicBezTo>
                  <a:cubicBezTo>
                    <a:pt x="38" y="1"/>
                    <a:pt x="37" y="1"/>
                    <a:pt x="36" y="0"/>
                  </a:cubicBezTo>
                  <a:cubicBezTo>
                    <a:pt x="35" y="0"/>
                    <a:pt x="35" y="0"/>
                    <a:pt x="34" y="0"/>
                  </a:cubicBezTo>
                </a:path>
              </a:pathLst>
            </a:custGeom>
            <a:solidFill>
              <a:srgbClr val="CCCB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58" name="ïSľîḍe"/>
            <p:cNvSpPr/>
            <p:nvPr/>
          </p:nvSpPr>
          <p:spPr bwMode="auto">
            <a:xfrm>
              <a:off x="1102389" y="3814062"/>
              <a:ext cx="41275" cy="39688"/>
            </a:xfrm>
            <a:custGeom>
              <a:avLst/>
              <a:gdLst>
                <a:gd name="T0" fmla="*/ 15 w 20"/>
                <a:gd name="T1" fmla="*/ 0 h 20"/>
                <a:gd name="T2" fmla="*/ 13 w 20"/>
                <a:gd name="T3" fmla="*/ 0 h 20"/>
                <a:gd name="T4" fmla="*/ 11 w 20"/>
                <a:gd name="T5" fmla="*/ 1 h 20"/>
                <a:gd name="T6" fmla="*/ 10 w 20"/>
                <a:gd name="T7" fmla="*/ 1 h 20"/>
                <a:gd name="T8" fmla="*/ 0 w 20"/>
                <a:gd name="T9" fmla="*/ 20 h 20"/>
                <a:gd name="T10" fmla="*/ 16 w 20"/>
                <a:gd name="T11" fmla="*/ 11 h 20"/>
                <a:gd name="T12" fmla="*/ 20 w 20"/>
                <a:gd name="T13" fmla="*/ 2 h 20"/>
                <a:gd name="T14" fmla="*/ 17 w 20"/>
                <a:gd name="T15" fmla="*/ 0 h 20"/>
                <a:gd name="T16" fmla="*/ 15 w 20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20">
                  <a:moveTo>
                    <a:pt x="15" y="0"/>
                  </a:moveTo>
                  <a:cubicBezTo>
                    <a:pt x="14" y="0"/>
                    <a:pt x="14" y="0"/>
                    <a:pt x="13" y="0"/>
                  </a:cubicBezTo>
                  <a:cubicBezTo>
                    <a:pt x="12" y="0"/>
                    <a:pt x="12" y="1"/>
                    <a:pt x="11" y="1"/>
                  </a:cubicBezTo>
                  <a:cubicBezTo>
                    <a:pt x="11" y="1"/>
                    <a:pt x="11" y="1"/>
                    <a:pt x="10" y="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9" y="1"/>
                    <a:pt x="18" y="1"/>
                    <a:pt x="17" y="0"/>
                  </a:cubicBezTo>
                  <a:cubicBezTo>
                    <a:pt x="16" y="0"/>
                    <a:pt x="16" y="0"/>
                    <a:pt x="15" y="0"/>
                  </a:cubicBezTo>
                </a:path>
              </a:pathLst>
            </a:custGeom>
            <a:solidFill>
              <a:srgbClr val="C1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59" name="îṥľïḍe"/>
            <p:cNvSpPr/>
            <p:nvPr/>
          </p:nvSpPr>
          <p:spPr bwMode="auto">
            <a:xfrm>
              <a:off x="1062701" y="3836287"/>
              <a:ext cx="73025" cy="109538"/>
            </a:xfrm>
            <a:custGeom>
              <a:avLst/>
              <a:gdLst>
                <a:gd name="T0" fmla="*/ 46 w 46"/>
                <a:gd name="T1" fmla="*/ 0 h 69"/>
                <a:gd name="T2" fmla="*/ 25 w 46"/>
                <a:gd name="T3" fmla="*/ 11 h 69"/>
                <a:gd name="T4" fmla="*/ 0 w 46"/>
                <a:gd name="T5" fmla="*/ 56 h 69"/>
                <a:gd name="T6" fmla="*/ 8 w 46"/>
                <a:gd name="T7" fmla="*/ 69 h 69"/>
                <a:gd name="T8" fmla="*/ 46 w 46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69">
                  <a:moveTo>
                    <a:pt x="46" y="0"/>
                  </a:moveTo>
                  <a:lnTo>
                    <a:pt x="25" y="11"/>
                  </a:lnTo>
                  <a:lnTo>
                    <a:pt x="0" y="56"/>
                  </a:lnTo>
                  <a:lnTo>
                    <a:pt x="8" y="69"/>
                  </a:lnTo>
                  <a:lnTo>
                    <a:pt x="4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60" name="îşľïḓé"/>
            <p:cNvSpPr/>
            <p:nvPr/>
          </p:nvSpPr>
          <p:spPr bwMode="auto">
            <a:xfrm>
              <a:off x="916651" y="4058537"/>
              <a:ext cx="84138" cy="147638"/>
            </a:xfrm>
            <a:custGeom>
              <a:avLst/>
              <a:gdLst>
                <a:gd name="T0" fmla="*/ 0 w 53"/>
                <a:gd name="T1" fmla="*/ 81 h 93"/>
                <a:gd name="T2" fmla="*/ 0 w 53"/>
                <a:gd name="T3" fmla="*/ 81 h 93"/>
                <a:gd name="T4" fmla="*/ 8 w 53"/>
                <a:gd name="T5" fmla="*/ 93 h 93"/>
                <a:gd name="T6" fmla="*/ 8 w 53"/>
                <a:gd name="T7" fmla="*/ 93 h 93"/>
                <a:gd name="T8" fmla="*/ 0 w 53"/>
                <a:gd name="T9" fmla="*/ 81 h 93"/>
                <a:gd name="T10" fmla="*/ 45 w 53"/>
                <a:gd name="T11" fmla="*/ 0 h 93"/>
                <a:gd name="T12" fmla="*/ 45 w 53"/>
                <a:gd name="T13" fmla="*/ 0 h 93"/>
                <a:gd name="T14" fmla="*/ 53 w 53"/>
                <a:gd name="T15" fmla="*/ 12 h 93"/>
                <a:gd name="T16" fmla="*/ 53 w 53"/>
                <a:gd name="T17" fmla="*/ 12 h 93"/>
                <a:gd name="T18" fmla="*/ 45 w 53"/>
                <a:gd name="T1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" h="93">
                  <a:moveTo>
                    <a:pt x="0" y="81"/>
                  </a:moveTo>
                  <a:lnTo>
                    <a:pt x="0" y="81"/>
                  </a:lnTo>
                  <a:lnTo>
                    <a:pt x="8" y="93"/>
                  </a:lnTo>
                  <a:lnTo>
                    <a:pt x="8" y="93"/>
                  </a:lnTo>
                  <a:lnTo>
                    <a:pt x="0" y="81"/>
                  </a:lnTo>
                  <a:close/>
                  <a:moveTo>
                    <a:pt x="45" y="0"/>
                  </a:moveTo>
                  <a:lnTo>
                    <a:pt x="45" y="0"/>
                  </a:lnTo>
                  <a:lnTo>
                    <a:pt x="53" y="12"/>
                  </a:lnTo>
                  <a:lnTo>
                    <a:pt x="53" y="12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CCCB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61" name="îŝ1íḋe"/>
            <p:cNvSpPr/>
            <p:nvPr/>
          </p:nvSpPr>
          <p:spPr bwMode="auto">
            <a:xfrm>
              <a:off x="916651" y="4058537"/>
              <a:ext cx="84138" cy="147638"/>
            </a:xfrm>
            <a:custGeom>
              <a:avLst/>
              <a:gdLst>
                <a:gd name="T0" fmla="*/ 0 w 53"/>
                <a:gd name="T1" fmla="*/ 81 h 93"/>
                <a:gd name="T2" fmla="*/ 0 w 53"/>
                <a:gd name="T3" fmla="*/ 81 h 93"/>
                <a:gd name="T4" fmla="*/ 8 w 53"/>
                <a:gd name="T5" fmla="*/ 93 h 93"/>
                <a:gd name="T6" fmla="*/ 8 w 53"/>
                <a:gd name="T7" fmla="*/ 93 h 93"/>
                <a:gd name="T8" fmla="*/ 0 w 53"/>
                <a:gd name="T9" fmla="*/ 81 h 93"/>
                <a:gd name="T10" fmla="*/ 45 w 53"/>
                <a:gd name="T11" fmla="*/ 0 h 93"/>
                <a:gd name="T12" fmla="*/ 45 w 53"/>
                <a:gd name="T13" fmla="*/ 0 h 93"/>
                <a:gd name="T14" fmla="*/ 53 w 53"/>
                <a:gd name="T15" fmla="*/ 12 h 93"/>
                <a:gd name="T16" fmla="*/ 53 w 53"/>
                <a:gd name="T17" fmla="*/ 12 h 93"/>
                <a:gd name="T18" fmla="*/ 45 w 53"/>
                <a:gd name="T1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" h="93">
                  <a:moveTo>
                    <a:pt x="0" y="81"/>
                  </a:moveTo>
                  <a:lnTo>
                    <a:pt x="0" y="81"/>
                  </a:lnTo>
                  <a:lnTo>
                    <a:pt x="8" y="93"/>
                  </a:lnTo>
                  <a:lnTo>
                    <a:pt x="8" y="93"/>
                  </a:lnTo>
                  <a:lnTo>
                    <a:pt x="0" y="81"/>
                  </a:lnTo>
                  <a:moveTo>
                    <a:pt x="45" y="0"/>
                  </a:moveTo>
                  <a:lnTo>
                    <a:pt x="45" y="0"/>
                  </a:lnTo>
                  <a:lnTo>
                    <a:pt x="53" y="12"/>
                  </a:lnTo>
                  <a:lnTo>
                    <a:pt x="53" y="12"/>
                  </a:lnTo>
                  <a:lnTo>
                    <a:pt x="4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62" name="iŝľîḋé"/>
            <p:cNvSpPr/>
            <p:nvPr/>
          </p:nvSpPr>
          <p:spPr bwMode="auto">
            <a:xfrm>
              <a:off x="916651" y="4058537"/>
              <a:ext cx="84138" cy="147638"/>
            </a:xfrm>
            <a:custGeom>
              <a:avLst/>
              <a:gdLst>
                <a:gd name="T0" fmla="*/ 45 w 53"/>
                <a:gd name="T1" fmla="*/ 0 h 93"/>
                <a:gd name="T2" fmla="*/ 0 w 53"/>
                <a:gd name="T3" fmla="*/ 81 h 93"/>
                <a:gd name="T4" fmla="*/ 8 w 53"/>
                <a:gd name="T5" fmla="*/ 93 h 93"/>
                <a:gd name="T6" fmla="*/ 53 w 53"/>
                <a:gd name="T7" fmla="*/ 12 h 93"/>
                <a:gd name="T8" fmla="*/ 45 w 53"/>
                <a:gd name="T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93">
                  <a:moveTo>
                    <a:pt x="45" y="0"/>
                  </a:moveTo>
                  <a:lnTo>
                    <a:pt x="0" y="81"/>
                  </a:lnTo>
                  <a:lnTo>
                    <a:pt x="8" y="93"/>
                  </a:lnTo>
                  <a:lnTo>
                    <a:pt x="53" y="12"/>
                  </a:lnTo>
                  <a:lnTo>
                    <a:pt x="4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63" name="ísḻïḍé"/>
            <p:cNvSpPr/>
            <p:nvPr/>
          </p:nvSpPr>
          <p:spPr bwMode="auto">
            <a:xfrm>
              <a:off x="811876" y="3625150"/>
              <a:ext cx="666750" cy="958850"/>
            </a:xfrm>
            <a:custGeom>
              <a:avLst/>
              <a:gdLst>
                <a:gd name="T0" fmla="*/ 11 w 317"/>
                <a:gd name="T1" fmla="*/ 473 h 473"/>
                <a:gd name="T2" fmla="*/ 2 w 317"/>
                <a:gd name="T3" fmla="*/ 432 h 473"/>
                <a:gd name="T4" fmla="*/ 1 w 317"/>
                <a:gd name="T5" fmla="*/ 400 h 473"/>
                <a:gd name="T6" fmla="*/ 11 w 317"/>
                <a:gd name="T7" fmla="*/ 370 h 473"/>
                <a:gd name="T8" fmla="*/ 209 w 317"/>
                <a:gd name="T9" fmla="*/ 0 h 473"/>
                <a:gd name="T10" fmla="*/ 317 w 317"/>
                <a:gd name="T11" fmla="*/ 183 h 473"/>
                <a:gd name="T12" fmla="*/ 232 w 317"/>
                <a:gd name="T13" fmla="*/ 233 h 473"/>
                <a:gd name="T14" fmla="*/ 11 w 317"/>
                <a:gd name="T15" fmla="*/ 473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7" h="473">
                  <a:moveTo>
                    <a:pt x="11" y="473"/>
                  </a:moveTo>
                  <a:cubicBezTo>
                    <a:pt x="2" y="432"/>
                    <a:pt x="2" y="432"/>
                    <a:pt x="2" y="432"/>
                  </a:cubicBezTo>
                  <a:cubicBezTo>
                    <a:pt x="0" y="422"/>
                    <a:pt x="0" y="411"/>
                    <a:pt x="1" y="400"/>
                  </a:cubicBezTo>
                  <a:cubicBezTo>
                    <a:pt x="3" y="389"/>
                    <a:pt x="6" y="379"/>
                    <a:pt x="11" y="370"/>
                  </a:cubicBezTo>
                  <a:cubicBezTo>
                    <a:pt x="209" y="0"/>
                    <a:pt x="209" y="0"/>
                    <a:pt x="209" y="0"/>
                  </a:cubicBezTo>
                  <a:cubicBezTo>
                    <a:pt x="317" y="183"/>
                    <a:pt x="317" y="183"/>
                    <a:pt x="317" y="183"/>
                  </a:cubicBezTo>
                  <a:cubicBezTo>
                    <a:pt x="232" y="233"/>
                    <a:pt x="232" y="233"/>
                    <a:pt x="232" y="233"/>
                  </a:cubicBezTo>
                  <a:cubicBezTo>
                    <a:pt x="11" y="473"/>
                    <a:pt x="11" y="473"/>
                    <a:pt x="11" y="473"/>
                  </a:cubicBezTo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64" name="iś1ídê"/>
            <p:cNvSpPr/>
            <p:nvPr/>
          </p:nvSpPr>
          <p:spPr bwMode="auto">
            <a:xfrm>
              <a:off x="881726" y="3971225"/>
              <a:ext cx="596900" cy="560388"/>
            </a:xfrm>
            <a:custGeom>
              <a:avLst/>
              <a:gdLst>
                <a:gd name="T0" fmla="*/ 1 w 376"/>
                <a:gd name="T1" fmla="*/ 353 h 353"/>
                <a:gd name="T2" fmla="*/ 263 w 376"/>
                <a:gd name="T3" fmla="*/ 79 h 353"/>
                <a:gd name="T4" fmla="*/ 376 w 376"/>
                <a:gd name="T5" fmla="*/ 16 h 353"/>
                <a:gd name="T6" fmla="*/ 367 w 376"/>
                <a:gd name="T7" fmla="*/ 0 h 353"/>
                <a:gd name="T8" fmla="*/ 253 w 376"/>
                <a:gd name="T9" fmla="*/ 64 h 353"/>
                <a:gd name="T10" fmla="*/ 0 w 376"/>
                <a:gd name="T11" fmla="*/ 345 h 353"/>
                <a:gd name="T12" fmla="*/ 1 w 376"/>
                <a:gd name="T13" fmla="*/ 353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6" h="353">
                  <a:moveTo>
                    <a:pt x="1" y="353"/>
                  </a:moveTo>
                  <a:lnTo>
                    <a:pt x="263" y="79"/>
                  </a:lnTo>
                  <a:lnTo>
                    <a:pt x="376" y="16"/>
                  </a:lnTo>
                  <a:lnTo>
                    <a:pt x="367" y="0"/>
                  </a:lnTo>
                  <a:lnTo>
                    <a:pt x="253" y="64"/>
                  </a:lnTo>
                  <a:lnTo>
                    <a:pt x="0" y="345"/>
                  </a:lnTo>
                  <a:lnTo>
                    <a:pt x="1" y="353"/>
                  </a:lnTo>
                  <a:close/>
                </a:path>
              </a:pathLst>
            </a:custGeom>
            <a:solidFill>
              <a:srgbClr val="CCCB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65" name="ïSľîďè"/>
            <p:cNvSpPr/>
            <p:nvPr/>
          </p:nvSpPr>
          <p:spPr bwMode="auto">
            <a:xfrm>
              <a:off x="881726" y="3971225"/>
              <a:ext cx="596900" cy="560388"/>
            </a:xfrm>
            <a:custGeom>
              <a:avLst/>
              <a:gdLst>
                <a:gd name="T0" fmla="*/ 1 w 376"/>
                <a:gd name="T1" fmla="*/ 353 h 353"/>
                <a:gd name="T2" fmla="*/ 263 w 376"/>
                <a:gd name="T3" fmla="*/ 79 h 353"/>
                <a:gd name="T4" fmla="*/ 376 w 376"/>
                <a:gd name="T5" fmla="*/ 16 h 353"/>
                <a:gd name="T6" fmla="*/ 367 w 376"/>
                <a:gd name="T7" fmla="*/ 0 h 353"/>
                <a:gd name="T8" fmla="*/ 253 w 376"/>
                <a:gd name="T9" fmla="*/ 64 h 353"/>
                <a:gd name="T10" fmla="*/ 0 w 376"/>
                <a:gd name="T11" fmla="*/ 345 h 353"/>
                <a:gd name="T12" fmla="*/ 1 w 376"/>
                <a:gd name="T13" fmla="*/ 353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6" h="353">
                  <a:moveTo>
                    <a:pt x="1" y="353"/>
                  </a:moveTo>
                  <a:lnTo>
                    <a:pt x="263" y="79"/>
                  </a:lnTo>
                  <a:lnTo>
                    <a:pt x="376" y="16"/>
                  </a:lnTo>
                  <a:lnTo>
                    <a:pt x="367" y="0"/>
                  </a:lnTo>
                  <a:lnTo>
                    <a:pt x="253" y="64"/>
                  </a:lnTo>
                  <a:lnTo>
                    <a:pt x="0" y="345"/>
                  </a:lnTo>
                  <a:lnTo>
                    <a:pt x="1" y="35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66" name="iṥḻíďé"/>
            <p:cNvSpPr/>
            <p:nvPr/>
          </p:nvSpPr>
          <p:spPr bwMode="auto">
            <a:xfrm>
              <a:off x="1429414" y="3523550"/>
              <a:ext cx="100013" cy="1588"/>
            </a:xfrm>
            <a:custGeom>
              <a:avLst/>
              <a:gdLst>
                <a:gd name="T0" fmla="*/ 0 w 63"/>
                <a:gd name="T1" fmla="*/ 0 h 1"/>
                <a:gd name="T2" fmla="*/ 0 w 63"/>
                <a:gd name="T3" fmla="*/ 0 h 1"/>
                <a:gd name="T4" fmla="*/ 63 w 63"/>
                <a:gd name="T5" fmla="*/ 1 h 1"/>
                <a:gd name="T6" fmla="*/ 63 w 63"/>
                <a:gd name="T7" fmla="*/ 1 h 1"/>
                <a:gd name="T8" fmla="*/ 0 w 6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1">
                  <a:moveTo>
                    <a:pt x="0" y="0"/>
                  </a:moveTo>
                  <a:lnTo>
                    <a:pt x="0" y="0"/>
                  </a:lnTo>
                  <a:lnTo>
                    <a:pt x="63" y="1"/>
                  </a:lnTo>
                  <a:lnTo>
                    <a:pt x="63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8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67" name="íṩḻiḑé"/>
            <p:cNvSpPr/>
            <p:nvPr/>
          </p:nvSpPr>
          <p:spPr bwMode="auto">
            <a:xfrm>
              <a:off x="1429414" y="3523550"/>
              <a:ext cx="100013" cy="1588"/>
            </a:xfrm>
            <a:custGeom>
              <a:avLst/>
              <a:gdLst>
                <a:gd name="T0" fmla="*/ 0 w 63"/>
                <a:gd name="T1" fmla="*/ 0 h 1"/>
                <a:gd name="T2" fmla="*/ 0 w 63"/>
                <a:gd name="T3" fmla="*/ 0 h 1"/>
                <a:gd name="T4" fmla="*/ 63 w 63"/>
                <a:gd name="T5" fmla="*/ 1 h 1"/>
                <a:gd name="T6" fmla="*/ 63 w 63"/>
                <a:gd name="T7" fmla="*/ 1 h 1"/>
                <a:gd name="T8" fmla="*/ 0 w 6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1">
                  <a:moveTo>
                    <a:pt x="0" y="0"/>
                  </a:moveTo>
                  <a:lnTo>
                    <a:pt x="0" y="0"/>
                  </a:lnTo>
                  <a:lnTo>
                    <a:pt x="63" y="1"/>
                  </a:lnTo>
                  <a:lnTo>
                    <a:pt x="63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68" name="îṧlîḑe"/>
            <p:cNvSpPr/>
            <p:nvPr/>
          </p:nvSpPr>
          <p:spPr bwMode="auto">
            <a:xfrm>
              <a:off x="1429414" y="3523550"/>
              <a:ext cx="284163" cy="346075"/>
            </a:xfrm>
            <a:custGeom>
              <a:avLst/>
              <a:gdLst>
                <a:gd name="T0" fmla="*/ 0 w 179"/>
                <a:gd name="T1" fmla="*/ 0 h 218"/>
                <a:gd name="T2" fmla="*/ 120 w 179"/>
                <a:gd name="T3" fmla="*/ 194 h 218"/>
                <a:gd name="T4" fmla="*/ 134 w 179"/>
                <a:gd name="T5" fmla="*/ 218 h 218"/>
                <a:gd name="T6" fmla="*/ 179 w 179"/>
                <a:gd name="T7" fmla="*/ 192 h 218"/>
                <a:gd name="T8" fmla="*/ 63 w 179"/>
                <a:gd name="T9" fmla="*/ 1 h 218"/>
                <a:gd name="T10" fmla="*/ 0 w 179"/>
                <a:gd name="T11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9" h="218">
                  <a:moveTo>
                    <a:pt x="0" y="0"/>
                  </a:moveTo>
                  <a:lnTo>
                    <a:pt x="120" y="194"/>
                  </a:lnTo>
                  <a:lnTo>
                    <a:pt x="134" y="218"/>
                  </a:lnTo>
                  <a:lnTo>
                    <a:pt x="179" y="192"/>
                  </a:lnTo>
                  <a:lnTo>
                    <a:pt x="63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CD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69" name="íṧľïḓè"/>
            <p:cNvSpPr/>
            <p:nvPr/>
          </p:nvSpPr>
          <p:spPr bwMode="auto">
            <a:xfrm>
              <a:off x="1429414" y="3523550"/>
              <a:ext cx="284163" cy="346075"/>
            </a:xfrm>
            <a:custGeom>
              <a:avLst/>
              <a:gdLst>
                <a:gd name="T0" fmla="*/ 0 w 179"/>
                <a:gd name="T1" fmla="*/ 0 h 218"/>
                <a:gd name="T2" fmla="*/ 120 w 179"/>
                <a:gd name="T3" fmla="*/ 194 h 218"/>
                <a:gd name="T4" fmla="*/ 134 w 179"/>
                <a:gd name="T5" fmla="*/ 218 h 218"/>
                <a:gd name="T6" fmla="*/ 179 w 179"/>
                <a:gd name="T7" fmla="*/ 192 h 218"/>
                <a:gd name="T8" fmla="*/ 63 w 179"/>
                <a:gd name="T9" fmla="*/ 1 h 218"/>
                <a:gd name="T10" fmla="*/ 0 w 179"/>
                <a:gd name="T11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9" h="218">
                  <a:moveTo>
                    <a:pt x="0" y="0"/>
                  </a:moveTo>
                  <a:lnTo>
                    <a:pt x="120" y="194"/>
                  </a:lnTo>
                  <a:lnTo>
                    <a:pt x="134" y="218"/>
                  </a:lnTo>
                  <a:lnTo>
                    <a:pt x="179" y="192"/>
                  </a:lnTo>
                  <a:lnTo>
                    <a:pt x="63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70" name="îṡļíḍe"/>
            <p:cNvSpPr/>
            <p:nvPr/>
          </p:nvSpPr>
          <p:spPr bwMode="auto">
            <a:xfrm>
              <a:off x="1642139" y="3828350"/>
              <a:ext cx="88900" cy="66675"/>
            </a:xfrm>
            <a:custGeom>
              <a:avLst/>
              <a:gdLst>
                <a:gd name="T0" fmla="*/ 45 w 56"/>
                <a:gd name="T1" fmla="*/ 0 h 42"/>
                <a:gd name="T2" fmla="*/ 0 w 56"/>
                <a:gd name="T3" fmla="*/ 26 h 42"/>
                <a:gd name="T4" fmla="*/ 9 w 56"/>
                <a:gd name="T5" fmla="*/ 42 h 42"/>
                <a:gd name="T6" fmla="*/ 56 w 56"/>
                <a:gd name="T7" fmla="*/ 16 h 42"/>
                <a:gd name="T8" fmla="*/ 45 w 56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42">
                  <a:moveTo>
                    <a:pt x="45" y="0"/>
                  </a:moveTo>
                  <a:lnTo>
                    <a:pt x="0" y="26"/>
                  </a:lnTo>
                  <a:lnTo>
                    <a:pt x="9" y="42"/>
                  </a:lnTo>
                  <a:lnTo>
                    <a:pt x="56" y="16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AEAD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71" name="ïṩḻiḑé"/>
            <p:cNvSpPr/>
            <p:nvPr/>
          </p:nvSpPr>
          <p:spPr bwMode="auto">
            <a:xfrm>
              <a:off x="1642139" y="3828350"/>
              <a:ext cx="88900" cy="66675"/>
            </a:xfrm>
            <a:custGeom>
              <a:avLst/>
              <a:gdLst>
                <a:gd name="T0" fmla="*/ 45 w 56"/>
                <a:gd name="T1" fmla="*/ 0 h 42"/>
                <a:gd name="T2" fmla="*/ 0 w 56"/>
                <a:gd name="T3" fmla="*/ 26 h 42"/>
                <a:gd name="T4" fmla="*/ 9 w 56"/>
                <a:gd name="T5" fmla="*/ 42 h 42"/>
                <a:gd name="T6" fmla="*/ 56 w 56"/>
                <a:gd name="T7" fmla="*/ 16 h 42"/>
                <a:gd name="T8" fmla="*/ 45 w 56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42">
                  <a:moveTo>
                    <a:pt x="45" y="0"/>
                  </a:moveTo>
                  <a:lnTo>
                    <a:pt x="0" y="26"/>
                  </a:lnTo>
                  <a:lnTo>
                    <a:pt x="9" y="42"/>
                  </a:lnTo>
                  <a:lnTo>
                    <a:pt x="56" y="16"/>
                  </a:lnTo>
                  <a:lnTo>
                    <a:pt x="4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72" name="ïş1iḑe"/>
            <p:cNvSpPr/>
            <p:nvPr/>
          </p:nvSpPr>
          <p:spPr bwMode="auto">
            <a:xfrm>
              <a:off x="1242089" y="3625150"/>
              <a:ext cx="236538" cy="371475"/>
            </a:xfrm>
            <a:custGeom>
              <a:avLst/>
              <a:gdLst>
                <a:gd name="T0" fmla="*/ 6 w 149"/>
                <a:gd name="T1" fmla="*/ 0 h 234"/>
                <a:gd name="T2" fmla="*/ 6 w 149"/>
                <a:gd name="T3" fmla="*/ 0 h 234"/>
                <a:gd name="T4" fmla="*/ 0 w 149"/>
                <a:gd name="T5" fmla="*/ 10 h 234"/>
                <a:gd name="T6" fmla="*/ 130 w 149"/>
                <a:gd name="T7" fmla="*/ 223 h 234"/>
                <a:gd name="T8" fmla="*/ 140 w 149"/>
                <a:gd name="T9" fmla="*/ 218 h 234"/>
                <a:gd name="T10" fmla="*/ 149 w 149"/>
                <a:gd name="T11" fmla="*/ 234 h 234"/>
                <a:gd name="T12" fmla="*/ 6 w 149"/>
                <a:gd name="T13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234">
                  <a:moveTo>
                    <a:pt x="6" y="0"/>
                  </a:moveTo>
                  <a:lnTo>
                    <a:pt x="6" y="0"/>
                  </a:lnTo>
                  <a:lnTo>
                    <a:pt x="0" y="10"/>
                  </a:lnTo>
                  <a:lnTo>
                    <a:pt x="130" y="223"/>
                  </a:lnTo>
                  <a:lnTo>
                    <a:pt x="140" y="218"/>
                  </a:lnTo>
                  <a:lnTo>
                    <a:pt x="149" y="23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73" name="îşļíḓe"/>
            <p:cNvSpPr/>
            <p:nvPr/>
          </p:nvSpPr>
          <p:spPr bwMode="auto">
            <a:xfrm>
              <a:off x="1242089" y="3625150"/>
              <a:ext cx="236538" cy="371475"/>
            </a:xfrm>
            <a:custGeom>
              <a:avLst/>
              <a:gdLst>
                <a:gd name="T0" fmla="*/ 6 w 149"/>
                <a:gd name="T1" fmla="*/ 0 h 234"/>
                <a:gd name="T2" fmla="*/ 6 w 149"/>
                <a:gd name="T3" fmla="*/ 0 h 234"/>
                <a:gd name="T4" fmla="*/ 0 w 149"/>
                <a:gd name="T5" fmla="*/ 10 h 234"/>
                <a:gd name="T6" fmla="*/ 130 w 149"/>
                <a:gd name="T7" fmla="*/ 223 h 234"/>
                <a:gd name="T8" fmla="*/ 140 w 149"/>
                <a:gd name="T9" fmla="*/ 218 h 234"/>
                <a:gd name="T10" fmla="*/ 149 w 149"/>
                <a:gd name="T11" fmla="*/ 234 h 234"/>
                <a:gd name="T12" fmla="*/ 6 w 149"/>
                <a:gd name="T13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234">
                  <a:moveTo>
                    <a:pt x="6" y="0"/>
                  </a:moveTo>
                  <a:lnTo>
                    <a:pt x="6" y="0"/>
                  </a:lnTo>
                  <a:lnTo>
                    <a:pt x="0" y="10"/>
                  </a:lnTo>
                  <a:lnTo>
                    <a:pt x="130" y="223"/>
                  </a:lnTo>
                  <a:lnTo>
                    <a:pt x="140" y="218"/>
                  </a:lnTo>
                  <a:lnTo>
                    <a:pt x="149" y="234"/>
                  </a:lnTo>
                  <a:lnTo>
                    <a:pt x="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74" name="íśľiḍe"/>
            <p:cNvSpPr/>
            <p:nvPr/>
          </p:nvSpPr>
          <p:spPr bwMode="auto">
            <a:xfrm>
              <a:off x="1448464" y="3971225"/>
              <a:ext cx="30163" cy="33338"/>
            </a:xfrm>
            <a:custGeom>
              <a:avLst/>
              <a:gdLst>
                <a:gd name="T0" fmla="*/ 10 w 19"/>
                <a:gd name="T1" fmla="*/ 0 h 21"/>
                <a:gd name="T2" fmla="*/ 0 w 19"/>
                <a:gd name="T3" fmla="*/ 5 h 21"/>
                <a:gd name="T4" fmla="*/ 10 w 19"/>
                <a:gd name="T5" fmla="*/ 21 h 21"/>
                <a:gd name="T6" fmla="*/ 19 w 19"/>
                <a:gd name="T7" fmla="*/ 16 h 21"/>
                <a:gd name="T8" fmla="*/ 10 w 19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1">
                  <a:moveTo>
                    <a:pt x="10" y="0"/>
                  </a:moveTo>
                  <a:lnTo>
                    <a:pt x="0" y="5"/>
                  </a:lnTo>
                  <a:lnTo>
                    <a:pt x="10" y="21"/>
                  </a:lnTo>
                  <a:lnTo>
                    <a:pt x="19" y="1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C1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75" name="ïśḷíďé"/>
            <p:cNvSpPr/>
            <p:nvPr/>
          </p:nvSpPr>
          <p:spPr bwMode="auto">
            <a:xfrm>
              <a:off x="1448464" y="3971225"/>
              <a:ext cx="30163" cy="33338"/>
            </a:xfrm>
            <a:custGeom>
              <a:avLst/>
              <a:gdLst>
                <a:gd name="T0" fmla="*/ 10 w 19"/>
                <a:gd name="T1" fmla="*/ 0 h 21"/>
                <a:gd name="T2" fmla="*/ 0 w 19"/>
                <a:gd name="T3" fmla="*/ 5 h 21"/>
                <a:gd name="T4" fmla="*/ 10 w 19"/>
                <a:gd name="T5" fmla="*/ 21 h 21"/>
                <a:gd name="T6" fmla="*/ 19 w 19"/>
                <a:gd name="T7" fmla="*/ 16 h 21"/>
                <a:gd name="T8" fmla="*/ 10 w 19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1">
                  <a:moveTo>
                    <a:pt x="10" y="0"/>
                  </a:moveTo>
                  <a:lnTo>
                    <a:pt x="0" y="5"/>
                  </a:lnTo>
                  <a:lnTo>
                    <a:pt x="10" y="21"/>
                  </a:lnTo>
                  <a:lnTo>
                    <a:pt x="19" y="16"/>
                  </a:lnTo>
                  <a:lnTo>
                    <a:pt x="1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76" name="iş1îḋe"/>
            <p:cNvSpPr/>
            <p:nvPr/>
          </p:nvSpPr>
          <p:spPr bwMode="auto">
            <a:xfrm>
              <a:off x="1040476" y="3142550"/>
              <a:ext cx="158750" cy="125413"/>
            </a:xfrm>
            <a:custGeom>
              <a:avLst/>
              <a:gdLst>
                <a:gd name="T0" fmla="*/ 31 w 75"/>
                <a:gd name="T1" fmla="*/ 24 h 62"/>
                <a:gd name="T2" fmla="*/ 75 w 75"/>
                <a:gd name="T3" fmla="*/ 22 h 62"/>
                <a:gd name="T4" fmla="*/ 23 w 75"/>
                <a:gd name="T5" fmla="*/ 10 h 62"/>
                <a:gd name="T6" fmla="*/ 8 w 75"/>
                <a:gd name="T7" fmla="*/ 62 h 62"/>
                <a:gd name="T8" fmla="*/ 31 w 75"/>
                <a:gd name="T9" fmla="*/ 2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62">
                  <a:moveTo>
                    <a:pt x="31" y="24"/>
                  </a:moveTo>
                  <a:cubicBezTo>
                    <a:pt x="45" y="16"/>
                    <a:pt x="61" y="16"/>
                    <a:pt x="75" y="22"/>
                  </a:cubicBezTo>
                  <a:cubicBezTo>
                    <a:pt x="61" y="6"/>
                    <a:pt x="39" y="0"/>
                    <a:pt x="23" y="10"/>
                  </a:cubicBezTo>
                  <a:cubicBezTo>
                    <a:pt x="6" y="20"/>
                    <a:pt x="0" y="42"/>
                    <a:pt x="8" y="62"/>
                  </a:cubicBezTo>
                  <a:cubicBezTo>
                    <a:pt x="10" y="46"/>
                    <a:pt x="18" y="32"/>
                    <a:pt x="31" y="24"/>
                  </a:cubicBezTo>
                </a:path>
              </a:pathLst>
            </a:custGeom>
            <a:solidFill>
              <a:srgbClr val="CCCB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77" name="ïṩlîḓé"/>
            <p:cNvSpPr/>
            <p:nvPr/>
          </p:nvSpPr>
          <p:spPr bwMode="auto">
            <a:xfrm>
              <a:off x="1078576" y="3148900"/>
              <a:ext cx="46038" cy="68263"/>
            </a:xfrm>
            <a:custGeom>
              <a:avLst/>
              <a:gdLst>
                <a:gd name="T0" fmla="*/ 29 w 29"/>
                <a:gd name="T1" fmla="*/ 41 h 43"/>
                <a:gd name="T2" fmla="*/ 25 w 29"/>
                <a:gd name="T3" fmla="*/ 43 h 43"/>
                <a:gd name="T4" fmla="*/ 0 w 29"/>
                <a:gd name="T5" fmla="*/ 2 h 43"/>
                <a:gd name="T6" fmla="*/ 4 w 29"/>
                <a:gd name="T7" fmla="*/ 0 h 43"/>
                <a:gd name="T8" fmla="*/ 29 w 29"/>
                <a:gd name="T9" fmla="*/ 41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3">
                  <a:moveTo>
                    <a:pt x="29" y="41"/>
                  </a:moveTo>
                  <a:lnTo>
                    <a:pt x="25" y="43"/>
                  </a:lnTo>
                  <a:lnTo>
                    <a:pt x="0" y="2"/>
                  </a:lnTo>
                  <a:lnTo>
                    <a:pt x="4" y="0"/>
                  </a:lnTo>
                  <a:lnTo>
                    <a:pt x="29" y="4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78" name="iSlíḋê"/>
            <p:cNvSpPr/>
            <p:nvPr/>
          </p:nvSpPr>
          <p:spPr bwMode="auto">
            <a:xfrm>
              <a:off x="1040476" y="3171125"/>
              <a:ext cx="46038" cy="68263"/>
            </a:xfrm>
            <a:custGeom>
              <a:avLst/>
              <a:gdLst>
                <a:gd name="T0" fmla="*/ 4 w 29"/>
                <a:gd name="T1" fmla="*/ 0 h 43"/>
                <a:gd name="T2" fmla="*/ 0 w 29"/>
                <a:gd name="T3" fmla="*/ 1 h 43"/>
                <a:gd name="T4" fmla="*/ 25 w 29"/>
                <a:gd name="T5" fmla="*/ 43 h 43"/>
                <a:gd name="T6" fmla="*/ 29 w 29"/>
                <a:gd name="T7" fmla="*/ 41 h 43"/>
                <a:gd name="T8" fmla="*/ 4 w 29"/>
                <a:gd name="T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3">
                  <a:moveTo>
                    <a:pt x="4" y="0"/>
                  </a:moveTo>
                  <a:lnTo>
                    <a:pt x="0" y="1"/>
                  </a:lnTo>
                  <a:lnTo>
                    <a:pt x="25" y="43"/>
                  </a:lnTo>
                  <a:lnTo>
                    <a:pt x="29" y="4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79" name="ïsļíḓe"/>
            <p:cNvSpPr/>
            <p:nvPr/>
          </p:nvSpPr>
          <p:spPr bwMode="auto">
            <a:xfrm>
              <a:off x="1116676" y="3126675"/>
              <a:ext cx="44450" cy="68263"/>
            </a:xfrm>
            <a:custGeom>
              <a:avLst/>
              <a:gdLst>
                <a:gd name="T0" fmla="*/ 3 w 28"/>
                <a:gd name="T1" fmla="*/ 0 h 43"/>
                <a:gd name="T2" fmla="*/ 0 w 28"/>
                <a:gd name="T3" fmla="*/ 2 h 43"/>
                <a:gd name="T4" fmla="*/ 25 w 28"/>
                <a:gd name="T5" fmla="*/ 43 h 43"/>
                <a:gd name="T6" fmla="*/ 28 w 28"/>
                <a:gd name="T7" fmla="*/ 42 h 43"/>
                <a:gd name="T8" fmla="*/ 3 w 28"/>
                <a:gd name="T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43">
                  <a:moveTo>
                    <a:pt x="3" y="0"/>
                  </a:moveTo>
                  <a:lnTo>
                    <a:pt x="0" y="2"/>
                  </a:lnTo>
                  <a:lnTo>
                    <a:pt x="25" y="43"/>
                  </a:lnTo>
                  <a:lnTo>
                    <a:pt x="28" y="42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80" name="îṧ1ïḋè"/>
            <p:cNvSpPr/>
            <p:nvPr/>
          </p:nvSpPr>
          <p:spPr bwMode="auto">
            <a:xfrm>
              <a:off x="1116676" y="3126675"/>
              <a:ext cx="44450" cy="68263"/>
            </a:xfrm>
            <a:custGeom>
              <a:avLst/>
              <a:gdLst>
                <a:gd name="T0" fmla="*/ 3 w 28"/>
                <a:gd name="T1" fmla="*/ 0 h 43"/>
                <a:gd name="T2" fmla="*/ 0 w 28"/>
                <a:gd name="T3" fmla="*/ 2 h 43"/>
                <a:gd name="T4" fmla="*/ 25 w 28"/>
                <a:gd name="T5" fmla="*/ 43 h 43"/>
                <a:gd name="T6" fmla="*/ 28 w 28"/>
                <a:gd name="T7" fmla="*/ 42 h 43"/>
                <a:gd name="T8" fmla="*/ 3 w 28"/>
                <a:gd name="T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43">
                  <a:moveTo>
                    <a:pt x="3" y="0"/>
                  </a:moveTo>
                  <a:lnTo>
                    <a:pt x="0" y="2"/>
                  </a:lnTo>
                  <a:lnTo>
                    <a:pt x="25" y="43"/>
                  </a:lnTo>
                  <a:lnTo>
                    <a:pt x="28" y="42"/>
                  </a:lnTo>
                  <a:lnTo>
                    <a:pt x="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81" name="ïṩ1îḋé"/>
            <p:cNvSpPr/>
            <p:nvPr/>
          </p:nvSpPr>
          <p:spPr bwMode="auto">
            <a:xfrm>
              <a:off x="1050001" y="3098100"/>
              <a:ext cx="96838" cy="23813"/>
            </a:xfrm>
            <a:custGeom>
              <a:avLst/>
              <a:gdLst>
                <a:gd name="T0" fmla="*/ 2 w 46"/>
                <a:gd name="T1" fmla="*/ 0 h 12"/>
                <a:gd name="T2" fmla="*/ 0 w 46"/>
                <a:gd name="T3" fmla="*/ 0 h 12"/>
                <a:gd name="T4" fmla="*/ 0 w 46"/>
                <a:gd name="T5" fmla="*/ 0 h 12"/>
                <a:gd name="T6" fmla="*/ 2 w 46"/>
                <a:gd name="T7" fmla="*/ 0 h 12"/>
                <a:gd name="T8" fmla="*/ 46 w 46"/>
                <a:gd name="T9" fmla="*/ 12 h 12"/>
                <a:gd name="T10" fmla="*/ 2 w 46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" h="12">
                  <a:moveTo>
                    <a:pt x="2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17" y="0"/>
                    <a:pt x="32" y="4"/>
                    <a:pt x="46" y="12"/>
                  </a:cubicBezTo>
                  <a:cubicBezTo>
                    <a:pt x="32" y="4"/>
                    <a:pt x="17" y="0"/>
                    <a:pt x="2" y="0"/>
                  </a:cubicBezTo>
                </a:path>
              </a:pathLst>
            </a:custGeom>
            <a:solidFill>
              <a:srgbClr val="E6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82" name="ïSḷîḑè"/>
            <p:cNvSpPr/>
            <p:nvPr/>
          </p:nvSpPr>
          <p:spPr bwMode="auto">
            <a:xfrm>
              <a:off x="1234151" y="3207637"/>
              <a:ext cx="538163" cy="874713"/>
            </a:xfrm>
            <a:custGeom>
              <a:avLst/>
              <a:gdLst>
                <a:gd name="T0" fmla="*/ 0 w 256"/>
                <a:gd name="T1" fmla="*/ 0 h 432"/>
                <a:gd name="T2" fmla="*/ 13 w 256"/>
                <a:gd name="T3" fmla="*/ 83 h 432"/>
                <a:gd name="T4" fmla="*/ 155 w 256"/>
                <a:gd name="T5" fmla="*/ 323 h 432"/>
                <a:gd name="T6" fmla="*/ 256 w 256"/>
                <a:gd name="T7" fmla="*/ 432 h 432"/>
                <a:gd name="T8" fmla="*/ 201 w 256"/>
                <a:gd name="T9" fmla="*/ 339 h 432"/>
                <a:gd name="T10" fmla="*/ 194 w 256"/>
                <a:gd name="T11" fmla="*/ 327 h 432"/>
                <a:gd name="T12" fmla="*/ 183 w 256"/>
                <a:gd name="T13" fmla="*/ 308 h 432"/>
                <a:gd name="T14" fmla="*/ 0 w 256"/>
                <a:gd name="T15" fmla="*/ 0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6" h="432">
                  <a:moveTo>
                    <a:pt x="0" y="0"/>
                  </a:moveTo>
                  <a:cubicBezTo>
                    <a:pt x="16" y="27"/>
                    <a:pt x="20" y="57"/>
                    <a:pt x="13" y="83"/>
                  </a:cubicBezTo>
                  <a:cubicBezTo>
                    <a:pt x="155" y="323"/>
                    <a:pt x="155" y="323"/>
                    <a:pt x="155" y="323"/>
                  </a:cubicBezTo>
                  <a:cubicBezTo>
                    <a:pt x="194" y="350"/>
                    <a:pt x="229" y="387"/>
                    <a:pt x="256" y="432"/>
                  </a:cubicBezTo>
                  <a:cubicBezTo>
                    <a:pt x="201" y="339"/>
                    <a:pt x="201" y="339"/>
                    <a:pt x="201" y="339"/>
                  </a:cubicBezTo>
                  <a:cubicBezTo>
                    <a:pt x="194" y="327"/>
                    <a:pt x="194" y="327"/>
                    <a:pt x="194" y="327"/>
                  </a:cubicBezTo>
                  <a:cubicBezTo>
                    <a:pt x="183" y="308"/>
                    <a:pt x="183" y="308"/>
                    <a:pt x="183" y="308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A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83" name="ïšľïdè"/>
            <p:cNvSpPr/>
            <p:nvPr/>
          </p:nvSpPr>
          <p:spPr bwMode="auto">
            <a:xfrm>
              <a:off x="1050001" y="3098100"/>
              <a:ext cx="227013" cy="277813"/>
            </a:xfrm>
            <a:custGeom>
              <a:avLst/>
              <a:gdLst>
                <a:gd name="T0" fmla="*/ 2 w 108"/>
                <a:gd name="T1" fmla="*/ 0 h 137"/>
                <a:gd name="T2" fmla="*/ 0 w 108"/>
                <a:gd name="T3" fmla="*/ 0 h 137"/>
                <a:gd name="T4" fmla="*/ 32 w 108"/>
                <a:gd name="T5" fmla="*/ 28 h 137"/>
                <a:gd name="T6" fmla="*/ 37 w 108"/>
                <a:gd name="T7" fmla="*/ 27 h 137"/>
                <a:gd name="T8" fmla="*/ 38 w 108"/>
                <a:gd name="T9" fmla="*/ 27 h 137"/>
                <a:gd name="T10" fmla="*/ 32 w 108"/>
                <a:gd name="T11" fmla="*/ 16 h 137"/>
                <a:gd name="T12" fmla="*/ 34 w 108"/>
                <a:gd name="T13" fmla="*/ 14 h 137"/>
                <a:gd name="T14" fmla="*/ 42 w 108"/>
                <a:gd name="T15" fmla="*/ 28 h 137"/>
                <a:gd name="T16" fmla="*/ 71 w 108"/>
                <a:gd name="T17" fmla="*/ 44 h 137"/>
                <a:gd name="T18" fmla="*/ 50 w 108"/>
                <a:gd name="T19" fmla="*/ 40 h 137"/>
                <a:gd name="T20" fmla="*/ 50 w 108"/>
                <a:gd name="T21" fmla="*/ 40 h 137"/>
                <a:gd name="T22" fmla="*/ 53 w 108"/>
                <a:gd name="T23" fmla="*/ 47 h 137"/>
                <a:gd name="T24" fmla="*/ 51 w 108"/>
                <a:gd name="T25" fmla="*/ 48 h 137"/>
                <a:gd name="T26" fmla="*/ 46 w 108"/>
                <a:gd name="T27" fmla="*/ 40 h 137"/>
                <a:gd name="T28" fmla="*/ 42 w 108"/>
                <a:gd name="T29" fmla="*/ 41 h 137"/>
                <a:gd name="T30" fmla="*/ 61 w 108"/>
                <a:gd name="T31" fmla="*/ 70 h 137"/>
                <a:gd name="T32" fmla="*/ 101 w 108"/>
                <a:gd name="T33" fmla="*/ 137 h 137"/>
                <a:gd name="T34" fmla="*/ 88 w 108"/>
                <a:gd name="T35" fmla="*/ 54 h 137"/>
                <a:gd name="T36" fmla="*/ 88 w 108"/>
                <a:gd name="T37" fmla="*/ 54 h 137"/>
                <a:gd name="T38" fmla="*/ 88 w 108"/>
                <a:gd name="T39" fmla="*/ 54 h 137"/>
                <a:gd name="T40" fmla="*/ 46 w 108"/>
                <a:gd name="T41" fmla="*/ 12 h 137"/>
                <a:gd name="T42" fmla="*/ 2 w 108"/>
                <a:gd name="T43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8" h="137">
                  <a:moveTo>
                    <a:pt x="2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9" y="5"/>
                    <a:pt x="20" y="14"/>
                    <a:pt x="32" y="28"/>
                  </a:cubicBezTo>
                  <a:cubicBezTo>
                    <a:pt x="33" y="27"/>
                    <a:pt x="35" y="27"/>
                    <a:pt x="37" y="27"/>
                  </a:cubicBezTo>
                  <a:cubicBezTo>
                    <a:pt x="37" y="27"/>
                    <a:pt x="38" y="27"/>
                    <a:pt x="38" y="27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53" y="29"/>
                    <a:pt x="63" y="35"/>
                    <a:pt x="71" y="44"/>
                  </a:cubicBezTo>
                  <a:cubicBezTo>
                    <a:pt x="64" y="41"/>
                    <a:pt x="57" y="40"/>
                    <a:pt x="50" y="40"/>
                  </a:cubicBezTo>
                  <a:cubicBezTo>
                    <a:pt x="50" y="40"/>
                    <a:pt x="50" y="40"/>
                    <a:pt x="50" y="40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5" y="40"/>
                    <a:pt x="43" y="40"/>
                    <a:pt x="42" y="41"/>
                  </a:cubicBezTo>
                  <a:cubicBezTo>
                    <a:pt x="49" y="49"/>
                    <a:pt x="55" y="59"/>
                    <a:pt x="61" y="70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108" y="111"/>
                    <a:pt x="104" y="81"/>
                    <a:pt x="88" y="54"/>
                  </a:cubicBezTo>
                  <a:cubicBezTo>
                    <a:pt x="88" y="54"/>
                    <a:pt x="88" y="54"/>
                    <a:pt x="88" y="54"/>
                  </a:cubicBezTo>
                  <a:cubicBezTo>
                    <a:pt x="88" y="54"/>
                    <a:pt x="88" y="54"/>
                    <a:pt x="88" y="54"/>
                  </a:cubicBezTo>
                  <a:cubicBezTo>
                    <a:pt x="78" y="35"/>
                    <a:pt x="63" y="21"/>
                    <a:pt x="46" y="12"/>
                  </a:cubicBezTo>
                  <a:cubicBezTo>
                    <a:pt x="32" y="4"/>
                    <a:pt x="17" y="0"/>
                    <a:pt x="2" y="0"/>
                  </a:cubicBezTo>
                </a:path>
              </a:pathLst>
            </a:custGeom>
            <a:solidFill>
              <a:srgbClr val="DA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84" name="ïṡ1ïḑé"/>
            <p:cNvSpPr/>
            <p:nvPr/>
          </p:nvSpPr>
          <p:spPr bwMode="auto">
            <a:xfrm>
              <a:off x="1559589" y="3861687"/>
              <a:ext cx="303213" cy="461963"/>
            </a:xfrm>
            <a:custGeom>
              <a:avLst/>
              <a:gdLst>
                <a:gd name="T0" fmla="*/ 144 w 144"/>
                <a:gd name="T1" fmla="*/ 228 h 228"/>
                <a:gd name="T2" fmla="*/ 144 w 144"/>
                <a:gd name="T3" fmla="*/ 228 h 228"/>
                <a:gd name="T4" fmla="*/ 144 w 144"/>
                <a:gd name="T5" fmla="*/ 228 h 228"/>
                <a:gd name="T6" fmla="*/ 0 w 144"/>
                <a:gd name="T7" fmla="*/ 0 h 228"/>
                <a:gd name="T8" fmla="*/ 73 w 144"/>
                <a:gd name="T9" fmla="*/ 125 h 228"/>
                <a:gd name="T10" fmla="*/ 108 w 144"/>
                <a:gd name="T11" fmla="*/ 189 h 228"/>
                <a:gd name="T12" fmla="*/ 137 w 144"/>
                <a:gd name="T13" fmla="*/ 196 h 228"/>
                <a:gd name="T14" fmla="*/ 144 w 144"/>
                <a:gd name="T15" fmla="*/ 228 h 228"/>
                <a:gd name="T16" fmla="*/ 101 w 144"/>
                <a:gd name="T17" fmla="*/ 109 h 228"/>
                <a:gd name="T18" fmla="*/ 101 w 144"/>
                <a:gd name="T19" fmla="*/ 109 h 228"/>
                <a:gd name="T20" fmla="*/ 101 w 144"/>
                <a:gd name="T21" fmla="*/ 109 h 228"/>
                <a:gd name="T22" fmla="*/ 0 w 144"/>
                <a:gd name="T23" fmla="*/ 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4" h="228">
                  <a:moveTo>
                    <a:pt x="144" y="228"/>
                  </a:moveTo>
                  <a:cubicBezTo>
                    <a:pt x="144" y="228"/>
                    <a:pt x="144" y="228"/>
                    <a:pt x="144" y="228"/>
                  </a:cubicBezTo>
                  <a:cubicBezTo>
                    <a:pt x="144" y="228"/>
                    <a:pt x="144" y="228"/>
                    <a:pt x="144" y="228"/>
                  </a:cubicBezTo>
                  <a:moveTo>
                    <a:pt x="0" y="0"/>
                  </a:moveTo>
                  <a:cubicBezTo>
                    <a:pt x="73" y="125"/>
                    <a:pt x="73" y="125"/>
                    <a:pt x="73" y="125"/>
                  </a:cubicBezTo>
                  <a:cubicBezTo>
                    <a:pt x="86" y="146"/>
                    <a:pt x="98" y="168"/>
                    <a:pt x="108" y="189"/>
                  </a:cubicBezTo>
                  <a:cubicBezTo>
                    <a:pt x="137" y="196"/>
                    <a:pt x="137" y="196"/>
                    <a:pt x="137" y="196"/>
                  </a:cubicBezTo>
                  <a:cubicBezTo>
                    <a:pt x="140" y="207"/>
                    <a:pt x="142" y="218"/>
                    <a:pt x="144" y="228"/>
                  </a:cubicBezTo>
                  <a:cubicBezTo>
                    <a:pt x="138" y="188"/>
                    <a:pt x="123" y="147"/>
                    <a:pt x="101" y="109"/>
                  </a:cubicBezTo>
                  <a:cubicBezTo>
                    <a:pt x="101" y="109"/>
                    <a:pt x="101" y="109"/>
                    <a:pt x="101" y="109"/>
                  </a:cubicBezTo>
                  <a:cubicBezTo>
                    <a:pt x="101" y="109"/>
                    <a:pt x="101" y="109"/>
                    <a:pt x="101" y="109"/>
                  </a:cubicBezTo>
                  <a:cubicBezTo>
                    <a:pt x="74" y="64"/>
                    <a:pt x="39" y="27"/>
                    <a:pt x="0" y="0"/>
                  </a:cubicBezTo>
                </a:path>
              </a:pathLst>
            </a:custGeom>
            <a:solidFill>
              <a:srgbClr val="DA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85" name="iṣlïďé"/>
            <p:cNvSpPr/>
            <p:nvPr/>
          </p:nvSpPr>
          <p:spPr bwMode="auto">
            <a:xfrm>
              <a:off x="1788189" y="4245862"/>
              <a:ext cx="85725" cy="195263"/>
            </a:xfrm>
            <a:custGeom>
              <a:avLst/>
              <a:gdLst>
                <a:gd name="T0" fmla="*/ 0 w 41"/>
                <a:gd name="T1" fmla="*/ 0 h 97"/>
                <a:gd name="T2" fmla="*/ 41 w 41"/>
                <a:gd name="T3" fmla="*/ 97 h 97"/>
                <a:gd name="T4" fmla="*/ 36 w 41"/>
                <a:gd name="T5" fmla="*/ 39 h 97"/>
                <a:gd name="T6" fmla="*/ 36 w 41"/>
                <a:gd name="T7" fmla="*/ 39 h 97"/>
                <a:gd name="T8" fmla="*/ 36 w 41"/>
                <a:gd name="T9" fmla="*/ 39 h 97"/>
                <a:gd name="T10" fmla="*/ 29 w 41"/>
                <a:gd name="T11" fmla="*/ 7 h 97"/>
                <a:gd name="T12" fmla="*/ 0 w 41"/>
                <a:gd name="T13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97">
                  <a:moveTo>
                    <a:pt x="0" y="0"/>
                  </a:moveTo>
                  <a:cubicBezTo>
                    <a:pt x="17" y="34"/>
                    <a:pt x="31" y="67"/>
                    <a:pt x="41" y="97"/>
                  </a:cubicBezTo>
                  <a:cubicBezTo>
                    <a:pt x="41" y="78"/>
                    <a:pt x="39" y="59"/>
                    <a:pt x="36" y="39"/>
                  </a:cubicBezTo>
                  <a:cubicBezTo>
                    <a:pt x="36" y="39"/>
                    <a:pt x="36" y="39"/>
                    <a:pt x="36" y="39"/>
                  </a:cubicBezTo>
                  <a:cubicBezTo>
                    <a:pt x="36" y="39"/>
                    <a:pt x="36" y="39"/>
                    <a:pt x="36" y="39"/>
                  </a:cubicBezTo>
                  <a:cubicBezTo>
                    <a:pt x="34" y="29"/>
                    <a:pt x="32" y="18"/>
                    <a:pt x="29" y="7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3C1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86" name="islïḑè"/>
            <p:cNvSpPr/>
            <p:nvPr/>
          </p:nvSpPr>
          <p:spPr bwMode="auto">
            <a:xfrm>
              <a:off x="1642139" y="3869625"/>
              <a:ext cx="14288" cy="25400"/>
            </a:xfrm>
            <a:custGeom>
              <a:avLst/>
              <a:gdLst>
                <a:gd name="T0" fmla="*/ 0 w 9"/>
                <a:gd name="T1" fmla="*/ 0 h 16"/>
                <a:gd name="T2" fmla="*/ 0 w 9"/>
                <a:gd name="T3" fmla="*/ 0 h 16"/>
                <a:gd name="T4" fmla="*/ 9 w 9"/>
                <a:gd name="T5" fmla="*/ 16 h 16"/>
                <a:gd name="T6" fmla="*/ 0 w 9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6">
                  <a:moveTo>
                    <a:pt x="0" y="0"/>
                  </a:moveTo>
                  <a:lnTo>
                    <a:pt x="0" y="0"/>
                  </a:lnTo>
                  <a:lnTo>
                    <a:pt x="9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8B6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87" name="îṥḻïḍe"/>
            <p:cNvSpPr/>
            <p:nvPr/>
          </p:nvSpPr>
          <p:spPr bwMode="auto">
            <a:xfrm>
              <a:off x="1642139" y="3869625"/>
              <a:ext cx="14288" cy="25400"/>
            </a:xfrm>
            <a:custGeom>
              <a:avLst/>
              <a:gdLst>
                <a:gd name="T0" fmla="*/ 0 w 9"/>
                <a:gd name="T1" fmla="*/ 0 h 16"/>
                <a:gd name="T2" fmla="*/ 0 w 9"/>
                <a:gd name="T3" fmla="*/ 0 h 16"/>
                <a:gd name="T4" fmla="*/ 9 w 9"/>
                <a:gd name="T5" fmla="*/ 16 h 16"/>
                <a:gd name="T6" fmla="*/ 0 w 9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6">
                  <a:moveTo>
                    <a:pt x="0" y="0"/>
                  </a:moveTo>
                  <a:lnTo>
                    <a:pt x="0" y="0"/>
                  </a:lnTo>
                  <a:lnTo>
                    <a:pt x="9" y="16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88" name="iśļíḍê"/>
            <p:cNvSpPr/>
            <p:nvPr/>
          </p:nvSpPr>
          <p:spPr bwMode="auto">
            <a:xfrm>
              <a:off x="1619914" y="3831525"/>
              <a:ext cx="22225" cy="38100"/>
            </a:xfrm>
            <a:custGeom>
              <a:avLst/>
              <a:gdLst>
                <a:gd name="T0" fmla="*/ 0 w 14"/>
                <a:gd name="T1" fmla="*/ 0 h 24"/>
                <a:gd name="T2" fmla="*/ 14 w 14"/>
                <a:gd name="T3" fmla="*/ 24 h 24"/>
                <a:gd name="T4" fmla="*/ 14 w 14"/>
                <a:gd name="T5" fmla="*/ 24 h 24"/>
                <a:gd name="T6" fmla="*/ 0 w 14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4">
                  <a:moveTo>
                    <a:pt x="0" y="0"/>
                  </a:moveTo>
                  <a:lnTo>
                    <a:pt x="14" y="24"/>
                  </a:lnTo>
                  <a:lnTo>
                    <a:pt x="14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AB8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89" name="îšḷîdê"/>
            <p:cNvSpPr/>
            <p:nvPr/>
          </p:nvSpPr>
          <p:spPr bwMode="auto">
            <a:xfrm>
              <a:off x="1619914" y="3831525"/>
              <a:ext cx="22225" cy="38100"/>
            </a:xfrm>
            <a:custGeom>
              <a:avLst/>
              <a:gdLst>
                <a:gd name="T0" fmla="*/ 0 w 14"/>
                <a:gd name="T1" fmla="*/ 0 h 24"/>
                <a:gd name="T2" fmla="*/ 14 w 14"/>
                <a:gd name="T3" fmla="*/ 24 h 24"/>
                <a:gd name="T4" fmla="*/ 14 w 14"/>
                <a:gd name="T5" fmla="*/ 24 h 24"/>
                <a:gd name="T6" fmla="*/ 0 w 14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4">
                  <a:moveTo>
                    <a:pt x="0" y="0"/>
                  </a:moveTo>
                  <a:lnTo>
                    <a:pt x="14" y="24"/>
                  </a:lnTo>
                  <a:lnTo>
                    <a:pt x="14" y="2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90" name="iSḷíḑé"/>
            <p:cNvSpPr/>
            <p:nvPr/>
          </p:nvSpPr>
          <p:spPr bwMode="auto">
            <a:xfrm>
              <a:off x="1642139" y="3869625"/>
              <a:ext cx="14288" cy="25400"/>
            </a:xfrm>
            <a:custGeom>
              <a:avLst/>
              <a:gdLst>
                <a:gd name="T0" fmla="*/ 0 w 9"/>
                <a:gd name="T1" fmla="*/ 0 h 16"/>
                <a:gd name="T2" fmla="*/ 0 w 9"/>
                <a:gd name="T3" fmla="*/ 0 h 16"/>
                <a:gd name="T4" fmla="*/ 9 w 9"/>
                <a:gd name="T5" fmla="*/ 16 h 16"/>
                <a:gd name="T6" fmla="*/ 0 w 9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6">
                  <a:moveTo>
                    <a:pt x="0" y="0"/>
                  </a:moveTo>
                  <a:lnTo>
                    <a:pt x="0" y="0"/>
                  </a:lnTo>
                  <a:lnTo>
                    <a:pt x="9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E9C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91" name="íS1iḍè"/>
            <p:cNvSpPr/>
            <p:nvPr/>
          </p:nvSpPr>
          <p:spPr bwMode="auto">
            <a:xfrm>
              <a:off x="1642139" y="3869625"/>
              <a:ext cx="14288" cy="25400"/>
            </a:xfrm>
            <a:custGeom>
              <a:avLst/>
              <a:gdLst>
                <a:gd name="T0" fmla="*/ 0 w 9"/>
                <a:gd name="T1" fmla="*/ 0 h 16"/>
                <a:gd name="T2" fmla="*/ 0 w 9"/>
                <a:gd name="T3" fmla="*/ 0 h 16"/>
                <a:gd name="T4" fmla="*/ 9 w 9"/>
                <a:gd name="T5" fmla="*/ 16 h 16"/>
                <a:gd name="T6" fmla="*/ 0 w 9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6">
                  <a:moveTo>
                    <a:pt x="0" y="0"/>
                  </a:moveTo>
                  <a:lnTo>
                    <a:pt x="0" y="0"/>
                  </a:lnTo>
                  <a:lnTo>
                    <a:pt x="9" y="16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92" name="iSliḋé"/>
            <p:cNvSpPr/>
            <p:nvPr/>
          </p:nvSpPr>
          <p:spPr bwMode="auto">
            <a:xfrm>
              <a:off x="1116676" y="3152075"/>
              <a:ext cx="82550" cy="34925"/>
            </a:xfrm>
            <a:custGeom>
              <a:avLst/>
              <a:gdLst>
                <a:gd name="T0" fmla="*/ 10 w 39"/>
                <a:gd name="T1" fmla="*/ 1 h 17"/>
                <a:gd name="T2" fmla="*/ 18 w 39"/>
                <a:gd name="T3" fmla="*/ 13 h 17"/>
                <a:gd name="T4" fmla="*/ 18 w 39"/>
                <a:gd name="T5" fmla="*/ 13 h 17"/>
                <a:gd name="T6" fmla="*/ 39 w 39"/>
                <a:gd name="T7" fmla="*/ 17 h 17"/>
                <a:gd name="T8" fmla="*/ 10 w 39"/>
                <a:gd name="T9" fmla="*/ 1 h 17"/>
                <a:gd name="T10" fmla="*/ 5 w 39"/>
                <a:gd name="T11" fmla="*/ 0 h 17"/>
                <a:gd name="T12" fmla="*/ 0 w 39"/>
                <a:gd name="T13" fmla="*/ 1 h 17"/>
                <a:gd name="T14" fmla="*/ 10 w 39"/>
                <a:gd name="T15" fmla="*/ 14 h 17"/>
                <a:gd name="T16" fmla="*/ 14 w 39"/>
                <a:gd name="T17" fmla="*/ 13 h 17"/>
                <a:gd name="T18" fmla="*/ 6 w 39"/>
                <a:gd name="T19" fmla="*/ 0 h 17"/>
                <a:gd name="T20" fmla="*/ 5 w 39"/>
                <a:gd name="T2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17">
                  <a:moveTo>
                    <a:pt x="10" y="1"/>
                  </a:moveTo>
                  <a:cubicBezTo>
                    <a:pt x="18" y="13"/>
                    <a:pt x="18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25" y="13"/>
                    <a:pt x="32" y="14"/>
                    <a:pt x="39" y="17"/>
                  </a:cubicBezTo>
                  <a:cubicBezTo>
                    <a:pt x="31" y="8"/>
                    <a:pt x="21" y="2"/>
                    <a:pt x="10" y="1"/>
                  </a:cubicBezTo>
                  <a:moveTo>
                    <a:pt x="5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3" y="5"/>
                    <a:pt x="7" y="9"/>
                    <a:pt x="10" y="14"/>
                  </a:cubicBezTo>
                  <a:cubicBezTo>
                    <a:pt x="11" y="13"/>
                    <a:pt x="13" y="13"/>
                    <a:pt x="14" y="13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5" y="0"/>
                    <a:pt x="5" y="0"/>
                  </a:cubicBezTo>
                </a:path>
              </a:pathLst>
            </a:custGeom>
            <a:solidFill>
              <a:srgbClr val="B8B6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93" name="íSḻïḓè"/>
            <p:cNvSpPr/>
            <p:nvPr/>
          </p:nvSpPr>
          <p:spPr bwMode="auto">
            <a:xfrm>
              <a:off x="1116676" y="3126675"/>
              <a:ext cx="44450" cy="68263"/>
            </a:xfrm>
            <a:custGeom>
              <a:avLst/>
              <a:gdLst>
                <a:gd name="T0" fmla="*/ 3 w 28"/>
                <a:gd name="T1" fmla="*/ 0 h 43"/>
                <a:gd name="T2" fmla="*/ 0 w 28"/>
                <a:gd name="T3" fmla="*/ 2 h 43"/>
                <a:gd name="T4" fmla="*/ 8 w 28"/>
                <a:gd name="T5" fmla="*/ 16 h 43"/>
                <a:gd name="T6" fmla="*/ 19 w 28"/>
                <a:gd name="T7" fmla="*/ 33 h 43"/>
                <a:gd name="T8" fmla="*/ 25 w 28"/>
                <a:gd name="T9" fmla="*/ 43 h 43"/>
                <a:gd name="T10" fmla="*/ 28 w 28"/>
                <a:gd name="T11" fmla="*/ 42 h 43"/>
                <a:gd name="T12" fmla="*/ 24 w 28"/>
                <a:gd name="T13" fmla="*/ 33 h 43"/>
                <a:gd name="T14" fmla="*/ 13 w 28"/>
                <a:gd name="T15" fmla="*/ 17 h 43"/>
                <a:gd name="T16" fmla="*/ 3 w 28"/>
                <a:gd name="T1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43">
                  <a:moveTo>
                    <a:pt x="3" y="0"/>
                  </a:moveTo>
                  <a:lnTo>
                    <a:pt x="0" y="2"/>
                  </a:lnTo>
                  <a:lnTo>
                    <a:pt x="8" y="16"/>
                  </a:lnTo>
                  <a:lnTo>
                    <a:pt x="19" y="33"/>
                  </a:lnTo>
                  <a:lnTo>
                    <a:pt x="25" y="43"/>
                  </a:lnTo>
                  <a:lnTo>
                    <a:pt x="28" y="42"/>
                  </a:lnTo>
                  <a:lnTo>
                    <a:pt x="24" y="33"/>
                  </a:lnTo>
                  <a:lnTo>
                    <a:pt x="13" y="1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A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  <p:sp>
          <p:nvSpPr>
            <p:cNvPr id="394" name="iṧlíḍe"/>
            <p:cNvSpPr/>
            <p:nvPr/>
          </p:nvSpPr>
          <p:spPr bwMode="auto">
            <a:xfrm>
              <a:off x="1116676" y="3126675"/>
              <a:ext cx="44450" cy="68263"/>
            </a:xfrm>
            <a:custGeom>
              <a:avLst/>
              <a:gdLst>
                <a:gd name="T0" fmla="*/ 3 w 28"/>
                <a:gd name="T1" fmla="*/ 0 h 43"/>
                <a:gd name="T2" fmla="*/ 0 w 28"/>
                <a:gd name="T3" fmla="*/ 2 h 43"/>
                <a:gd name="T4" fmla="*/ 8 w 28"/>
                <a:gd name="T5" fmla="*/ 16 h 43"/>
                <a:gd name="T6" fmla="*/ 19 w 28"/>
                <a:gd name="T7" fmla="*/ 33 h 43"/>
                <a:gd name="T8" fmla="*/ 25 w 28"/>
                <a:gd name="T9" fmla="*/ 43 h 43"/>
                <a:gd name="T10" fmla="*/ 28 w 28"/>
                <a:gd name="T11" fmla="*/ 42 h 43"/>
                <a:gd name="T12" fmla="*/ 24 w 28"/>
                <a:gd name="T13" fmla="*/ 33 h 43"/>
                <a:gd name="T14" fmla="*/ 13 w 28"/>
                <a:gd name="T15" fmla="*/ 17 h 43"/>
                <a:gd name="T16" fmla="*/ 3 w 28"/>
                <a:gd name="T1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43">
                  <a:moveTo>
                    <a:pt x="3" y="0"/>
                  </a:moveTo>
                  <a:lnTo>
                    <a:pt x="0" y="2"/>
                  </a:lnTo>
                  <a:lnTo>
                    <a:pt x="8" y="16"/>
                  </a:lnTo>
                  <a:lnTo>
                    <a:pt x="19" y="33"/>
                  </a:lnTo>
                  <a:lnTo>
                    <a:pt x="25" y="43"/>
                  </a:lnTo>
                  <a:lnTo>
                    <a:pt x="28" y="42"/>
                  </a:lnTo>
                  <a:lnTo>
                    <a:pt x="24" y="33"/>
                  </a:lnTo>
                  <a:lnTo>
                    <a:pt x="13" y="17"/>
                  </a:lnTo>
                  <a:lnTo>
                    <a:pt x="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12776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/>
                <a:ea typeface="+mn-ea"/>
              </a:endParaRPr>
            </a:p>
          </p:txBody>
        </p:sp>
      </p:grpSp>
      <p:sp>
        <p:nvSpPr>
          <p:cNvPr id="395" name="标题 1"/>
          <p:cNvSpPr>
            <a:spLocks noGrp="1"/>
          </p:cNvSpPr>
          <p:nvPr>
            <p:ph type="title"/>
          </p:nvPr>
        </p:nvSpPr>
        <p:spPr>
          <a:xfrm>
            <a:off x="322156" y="379829"/>
            <a:ext cx="8717730" cy="387798"/>
          </a:xfrm>
        </p:spPr>
        <p:txBody>
          <a:bodyPr vert="horz" wrap="square" lIns="0" tIns="0" rIns="0" bIns="0" rtlCol="0" anchor="ctr">
            <a:spAutoFit/>
          </a:bodyPr>
          <a:lstStyle/>
          <a:p>
            <a:pPr defTabSz="913765">
              <a:spcBef>
                <a:spcPts val="0"/>
              </a:spcBef>
              <a:spcAft>
                <a:spcPts val="1200"/>
              </a:spcAft>
            </a:pPr>
            <a:r>
              <a:rPr lang="zh-CN" altLang="en-US" sz="28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政策</a:t>
            </a:r>
            <a:r>
              <a:rPr lang="zh-CN" altLang="en-US" sz="28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背景</a:t>
            </a:r>
            <a:r>
              <a:rPr lang="en-US" altLang="zh-CN" sz="28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——</a:t>
            </a:r>
            <a:r>
              <a:rPr lang="zh-CN" altLang="en-US" sz="28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政策与</a:t>
            </a:r>
            <a:r>
              <a:rPr lang="zh-CN" altLang="en-US" sz="28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标准大力加</a:t>
            </a:r>
            <a:r>
              <a:rPr lang="zh-CN" altLang="en-US" sz="28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</a:t>
            </a:r>
            <a:endParaRPr lang="zh-CN" altLang="en-US" sz="28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49767" y="419420"/>
            <a:ext cx="10031420" cy="3877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defTabSz="913765" eaLnBrk="1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zh-CN" altLang="en-US" sz="28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智慧餐饮：后厨全流程可视可管，明厨亮灶，确保食品安全</a:t>
            </a:r>
            <a:endParaRPr lang="zh-CN" altLang="en-US" sz="28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896508" y="1268749"/>
            <a:ext cx="10378753" cy="5106296"/>
            <a:chOff x="896508" y="1268749"/>
            <a:chExt cx="10378753" cy="5106296"/>
          </a:xfrm>
        </p:grpSpPr>
        <p:grpSp>
          <p:nvGrpSpPr>
            <p:cNvPr id="40" name="组合 39"/>
            <p:cNvGrpSpPr/>
            <p:nvPr/>
          </p:nvGrpSpPr>
          <p:grpSpPr>
            <a:xfrm>
              <a:off x="896508" y="1275486"/>
              <a:ext cx="10378753" cy="5099559"/>
              <a:chOff x="1055188" y="1175398"/>
              <a:chExt cx="10179703" cy="5001761"/>
            </a:xfrm>
          </p:grpSpPr>
          <p:grpSp>
            <p:nvGrpSpPr>
              <p:cNvPr id="41" name="1817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    <p:cNvGrpSpPr>
                <a:grpSpLocks noChangeAspect="1"/>
              </p:cNvGrpSpPr>
              <p:nvPr>
                <p:custDataLst>
                  <p:tags r:id="rId1"/>
                </p:custDataLst>
              </p:nvPr>
            </p:nvGrpSpPr>
            <p:grpSpPr>
              <a:xfrm>
                <a:off x="1055188" y="1180592"/>
                <a:ext cx="10179703" cy="4996567"/>
                <a:chOff x="2473661" y="1133475"/>
                <a:chExt cx="7258117" cy="3562548"/>
              </a:xfrm>
            </p:grpSpPr>
            <p:grpSp>
              <p:nvGrpSpPr>
                <p:cNvPr id="53" name="îṩľïdê"/>
                <p:cNvGrpSpPr/>
                <p:nvPr/>
              </p:nvGrpSpPr>
              <p:grpSpPr>
                <a:xfrm>
                  <a:off x="2474737" y="1133475"/>
                  <a:ext cx="7242527" cy="2859757"/>
                  <a:chOff x="2207567" y="1340767"/>
                  <a:chExt cx="7242527" cy="2859757"/>
                </a:xfrm>
              </p:grpSpPr>
              <p:sp>
                <p:nvSpPr>
                  <p:cNvPr id="66" name="iṧḻiḑê"/>
                  <p:cNvSpPr/>
                  <p:nvPr/>
                </p:nvSpPr>
                <p:spPr>
                  <a:xfrm>
                    <a:off x="2207567" y="1340767"/>
                    <a:ext cx="1399257" cy="1399257"/>
                  </a:xfrm>
                  <a:prstGeom prst="rect">
                    <a:avLst/>
                  </a:prstGeom>
                  <a:pattFill prst="pct5">
                    <a:fgClr>
                      <a:srgbClr val="E4E6EA"/>
                    </a:fgClr>
                    <a:bgClr>
                      <a:srgbClr val="ADB5BF"/>
                    </a:bgClr>
                  </a:patt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67" name="iSḻiḋê"/>
                  <p:cNvSpPr/>
                  <p:nvPr/>
                </p:nvSpPr>
                <p:spPr>
                  <a:xfrm>
                    <a:off x="3668384" y="1340767"/>
                    <a:ext cx="1399257" cy="1399257"/>
                  </a:xfrm>
                  <a:prstGeom prst="rect">
                    <a:avLst/>
                  </a:prstGeom>
                  <a:pattFill prst="pct5">
                    <a:fgClr>
                      <a:srgbClr val="E4E6EA"/>
                    </a:fgClr>
                    <a:bgClr>
                      <a:srgbClr val="ADB5BF"/>
                    </a:bgClr>
                  </a:patt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68" name="îšlïḋe"/>
                  <p:cNvSpPr/>
                  <p:nvPr/>
                </p:nvSpPr>
                <p:spPr>
                  <a:xfrm>
                    <a:off x="5129202" y="1340767"/>
                    <a:ext cx="1399257" cy="1399257"/>
                  </a:xfrm>
                  <a:prstGeom prst="rect">
                    <a:avLst/>
                  </a:prstGeom>
                  <a:pattFill prst="pct5">
                    <a:fgClr>
                      <a:srgbClr val="E4E6EA"/>
                    </a:fgClr>
                    <a:bgClr>
                      <a:srgbClr val="ADB5BF"/>
                    </a:bgClr>
                  </a:patt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69" name="işḻïḋê"/>
                  <p:cNvSpPr/>
                  <p:nvPr/>
                </p:nvSpPr>
                <p:spPr>
                  <a:xfrm>
                    <a:off x="6590019" y="1340767"/>
                    <a:ext cx="1399257" cy="1399257"/>
                  </a:xfrm>
                  <a:prstGeom prst="rect">
                    <a:avLst/>
                  </a:prstGeom>
                  <a:pattFill prst="pct5">
                    <a:fgClr>
                      <a:srgbClr val="E4E6EA"/>
                    </a:fgClr>
                    <a:bgClr>
                      <a:srgbClr val="ADB5BF"/>
                    </a:bgClr>
                  </a:patt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70" name="iṣliḓè"/>
                  <p:cNvSpPr/>
                  <p:nvPr/>
                </p:nvSpPr>
                <p:spPr>
                  <a:xfrm>
                    <a:off x="8050837" y="1340767"/>
                    <a:ext cx="1399257" cy="1399257"/>
                  </a:xfrm>
                  <a:prstGeom prst="rect">
                    <a:avLst/>
                  </a:prstGeom>
                  <a:pattFill prst="pct5">
                    <a:fgClr>
                      <a:srgbClr val="E4E6EA"/>
                    </a:fgClr>
                    <a:bgClr>
                      <a:srgbClr val="ADB5BF"/>
                    </a:bgClr>
                  </a:patt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71" name="išļïďê"/>
                  <p:cNvSpPr/>
                  <p:nvPr/>
                </p:nvSpPr>
                <p:spPr>
                  <a:xfrm>
                    <a:off x="2207567" y="2801267"/>
                    <a:ext cx="1399257" cy="1399257"/>
                  </a:xfrm>
                  <a:prstGeom prst="rect">
                    <a:avLst/>
                  </a:prstGeom>
                  <a:pattFill prst="pct5">
                    <a:fgClr>
                      <a:srgbClr val="E4E6EA"/>
                    </a:fgClr>
                    <a:bgClr>
                      <a:srgbClr val="ADB5BF"/>
                    </a:bgClr>
                  </a:patt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72" name="îSḷíde"/>
                  <p:cNvSpPr/>
                  <p:nvPr/>
                </p:nvSpPr>
                <p:spPr>
                  <a:xfrm>
                    <a:off x="3668384" y="2801267"/>
                    <a:ext cx="1399257" cy="1399257"/>
                  </a:xfrm>
                  <a:prstGeom prst="rect">
                    <a:avLst/>
                  </a:prstGeom>
                  <a:pattFill prst="pct5">
                    <a:fgClr>
                      <a:srgbClr val="E4E6EA"/>
                    </a:fgClr>
                    <a:bgClr>
                      <a:srgbClr val="ADB5BF"/>
                    </a:bgClr>
                  </a:patt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73" name="iṡľïḋé"/>
                  <p:cNvSpPr/>
                  <p:nvPr/>
                </p:nvSpPr>
                <p:spPr>
                  <a:xfrm>
                    <a:off x="5129202" y="2801267"/>
                    <a:ext cx="1399257" cy="1399257"/>
                  </a:xfrm>
                  <a:prstGeom prst="rect">
                    <a:avLst/>
                  </a:prstGeom>
                  <a:pattFill prst="pct5">
                    <a:fgClr>
                      <a:srgbClr val="E4E6EA"/>
                    </a:fgClr>
                    <a:bgClr>
                      <a:srgbClr val="ADB5BF"/>
                    </a:bgClr>
                  </a:patt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74" name="íṥľiďê"/>
                  <p:cNvSpPr/>
                  <p:nvPr/>
                </p:nvSpPr>
                <p:spPr>
                  <a:xfrm>
                    <a:off x="6590019" y="2801267"/>
                    <a:ext cx="1399257" cy="1399257"/>
                  </a:xfrm>
                  <a:prstGeom prst="rect">
                    <a:avLst/>
                  </a:prstGeom>
                  <a:pattFill prst="pct5">
                    <a:fgClr>
                      <a:srgbClr val="E4E6EA"/>
                    </a:fgClr>
                    <a:bgClr>
                      <a:srgbClr val="ADB5BF"/>
                    </a:bgClr>
                  </a:patt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75" name="ï$ľidê"/>
                  <p:cNvSpPr/>
                  <p:nvPr/>
                </p:nvSpPr>
                <p:spPr>
                  <a:xfrm>
                    <a:off x="8050837" y="2801267"/>
                    <a:ext cx="1399257" cy="1399257"/>
                  </a:xfrm>
                  <a:prstGeom prst="rect">
                    <a:avLst/>
                  </a:prstGeom>
                  <a:pattFill prst="pct5">
                    <a:fgClr>
                      <a:srgbClr val="E4E6EA"/>
                    </a:fgClr>
                    <a:bgClr>
                      <a:srgbClr val="ADB5BF"/>
                    </a:bgClr>
                  </a:patt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</p:grpSp>
            <p:sp>
              <p:nvSpPr>
                <p:cNvPr id="54" name="iṧḻíde"/>
                <p:cNvSpPr txBox="1"/>
                <p:nvPr/>
              </p:nvSpPr>
              <p:spPr>
                <a:xfrm>
                  <a:off x="2473661" y="4241875"/>
                  <a:ext cx="7258117" cy="4541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1066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12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结合国内各省市发布的明厨亮灶标准，后厨需要重点覆盖的区域包含原料储存、清洗、切配、烹饪、留样、餐具洗消、出入口等；</a:t>
                  </a:r>
                  <a:endParaRPr kumimoji="0" lang="en-US" altLang="zh-CN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  <a:p>
                  <a:pPr marL="0" marR="0" lvl="0" indent="0" algn="ctr" defTabSz="10668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20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FFC000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确保后厨全流程可视、可管，守护师生“舌尖上的安全”。</a:t>
                  </a:r>
                  <a:endParaRPr kumimoji="0" lang="en-US" altLang="zh-CN" sz="2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C000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cxnSp>
              <p:nvCxnSpPr>
                <p:cNvPr id="55" name="直接连接符 54"/>
                <p:cNvCxnSpPr/>
                <p:nvPr/>
              </p:nvCxnSpPr>
              <p:spPr>
                <a:xfrm>
                  <a:off x="2473661" y="4068721"/>
                  <a:ext cx="7238365" cy="0"/>
                </a:xfrm>
                <a:prstGeom prst="line">
                  <a:avLst/>
                </a:prstGeom>
                <a:noFill/>
                <a:ln w="6350" cap="flat" cmpd="sng" algn="ctr">
                  <a:solidFill>
                    <a:sysClr val="windowText" lastClr="000000">
                      <a:lumMod val="60000"/>
                      <a:lumOff val="40000"/>
                    </a:sysClr>
                  </a:solidFill>
                  <a:prstDash val="solid"/>
                  <a:miter lim="800000"/>
                </a:ln>
                <a:effectLst/>
              </p:spPr>
            </p:cxnSp>
            <p:sp>
              <p:nvSpPr>
                <p:cNvPr id="56" name="íṣḷîḓê"/>
                <p:cNvSpPr/>
                <p:nvPr/>
              </p:nvSpPr>
              <p:spPr>
                <a:xfrm>
                  <a:off x="2474737" y="2276872"/>
                  <a:ext cx="1399257" cy="255860"/>
                </a:xfrm>
                <a:prstGeom prst="rect">
                  <a:avLst/>
                </a:prstGeom>
                <a:solidFill>
                  <a:sysClr val="windowText" lastClr="00000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14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进货检验</a:t>
                  </a:r>
                  <a:endParaRPr kumimoji="0" lang="zh-CN" altLang="en-US" sz="1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57" name="í$lîďe"/>
                <p:cNvSpPr/>
                <p:nvPr/>
              </p:nvSpPr>
              <p:spPr>
                <a:xfrm>
                  <a:off x="3935554" y="2276872"/>
                  <a:ext cx="1399257" cy="255860"/>
                </a:xfrm>
                <a:prstGeom prst="rect">
                  <a:avLst/>
                </a:prstGeom>
                <a:solidFill>
                  <a:sysClr val="windowText" lastClr="000000">
                    <a:alpha val="90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14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入库</a:t>
                  </a:r>
                  <a:endParaRPr kumimoji="0" lang="zh-CN" altLang="en-US" sz="1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58" name="ïşḻïďê"/>
                <p:cNvSpPr/>
                <p:nvPr/>
              </p:nvSpPr>
              <p:spPr>
                <a:xfrm>
                  <a:off x="5396371" y="2276872"/>
                  <a:ext cx="1399257" cy="255860"/>
                </a:xfrm>
                <a:prstGeom prst="rect">
                  <a:avLst/>
                </a:prstGeom>
                <a:solidFill>
                  <a:sysClr val="windowText" lastClr="000000">
                    <a:alpha val="90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14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清洗</a:t>
                  </a:r>
                  <a:endParaRPr kumimoji="0" lang="zh-CN" altLang="en-US" sz="1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59" name="íŝ1ïďè"/>
                <p:cNvSpPr/>
                <p:nvPr/>
              </p:nvSpPr>
              <p:spPr>
                <a:xfrm>
                  <a:off x="6857188" y="2276872"/>
                  <a:ext cx="1399257" cy="255860"/>
                </a:xfrm>
                <a:prstGeom prst="rect">
                  <a:avLst/>
                </a:prstGeom>
                <a:solidFill>
                  <a:sysClr val="windowText" lastClr="000000">
                    <a:alpha val="90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14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切配</a:t>
                  </a:r>
                  <a:endParaRPr kumimoji="0" lang="zh-CN" altLang="en-US" sz="1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60" name="ïṩliḓé"/>
                <p:cNvSpPr/>
                <p:nvPr/>
              </p:nvSpPr>
              <p:spPr>
                <a:xfrm>
                  <a:off x="8318005" y="2276872"/>
                  <a:ext cx="1399257" cy="255860"/>
                </a:xfrm>
                <a:prstGeom prst="rect">
                  <a:avLst/>
                </a:prstGeom>
                <a:solidFill>
                  <a:sysClr val="windowText" lastClr="000000">
                    <a:alpha val="90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14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烹制</a:t>
                  </a:r>
                  <a:endParaRPr kumimoji="0" lang="zh-CN" altLang="en-US" sz="1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61" name="îşľiḑè"/>
                <p:cNvSpPr/>
                <p:nvPr/>
              </p:nvSpPr>
              <p:spPr>
                <a:xfrm>
                  <a:off x="2474737" y="3733776"/>
                  <a:ext cx="1399257" cy="255860"/>
                </a:xfrm>
                <a:prstGeom prst="rect">
                  <a:avLst/>
                </a:prstGeom>
                <a:solidFill>
                  <a:sysClr val="windowText" lastClr="000000">
                    <a:alpha val="90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14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销售</a:t>
                  </a:r>
                  <a:endParaRPr kumimoji="0" lang="zh-CN" altLang="en-US" sz="1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62" name="ïsľîḑê"/>
                <p:cNvSpPr/>
                <p:nvPr/>
              </p:nvSpPr>
              <p:spPr>
                <a:xfrm>
                  <a:off x="3935554" y="3733776"/>
                  <a:ext cx="1399257" cy="255860"/>
                </a:xfrm>
                <a:prstGeom prst="rect">
                  <a:avLst/>
                </a:prstGeom>
                <a:solidFill>
                  <a:sysClr val="windowText" lastClr="000000">
                    <a:alpha val="90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14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回收</a:t>
                  </a:r>
                  <a:endParaRPr kumimoji="0" lang="zh-CN" altLang="en-US" sz="1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63" name="îṧ1iḑe"/>
                <p:cNvSpPr/>
                <p:nvPr/>
              </p:nvSpPr>
              <p:spPr>
                <a:xfrm>
                  <a:off x="5396371" y="3733776"/>
                  <a:ext cx="1399257" cy="255860"/>
                </a:xfrm>
                <a:prstGeom prst="rect">
                  <a:avLst/>
                </a:prstGeom>
                <a:solidFill>
                  <a:sysClr val="windowText" lastClr="000000">
                    <a:alpha val="90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14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餐具清洗消毒</a:t>
                  </a:r>
                  <a:endParaRPr kumimoji="0" lang="zh-CN" altLang="en-US" sz="1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64" name="íṩḻiďè"/>
                <p:cNvSpPr/>
                <p:nvPr/>
              </p:nvSpPr>
              <p:spPr>
                <a:xfrm>
                  <a:off x="6857188" y="3733776"/>
                  <a:ext cx="1399257" cy="255860"/>
                </a:xfrm>
                <a:prstGeom prst="rect">
                  <a:avLst/>
                </a:prstGeom>
                <a:solidFill>
                  <a:sysClr val="windowText" lastClr="000000">
                    <a:alpha val="90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14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留样</a:t>
                  </a:r>
                  <a:endParaRPr kumimoji="0" lang="zh-CN" altLang="en-US" sz="1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65" name="iṣļîḓè"/>
                <p:cNvSpPr/>
                <p:nvPr/>
              </p:nvSpPr>
              <p:spPr>
                <a:xfrm>
                  <a:off x="8318005" y="3733776"/>
                  <a:ext cx="1399257" cy="255860"/>
                </a:xfrm>
                <a:prstGeom prst="rect">
                  <a:avLst/>
                </a:prstGeom>
                <a:solidFill>
                  <a:sysClr val="windowText" lastClr="000000">
                    <a:alpha val="90000"/>
                  </a:sys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14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出入口</a:t>
                  </a:r>
                  <a:endParaRPr kumimoji="0" lang="zh-CN" altLang="en-US" sz="1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42" name="组合 41"/>
              <p:cNvGrpSpPr/>
              <p:nvPr/>
            </p:nvGrpSpPr>
            <p:grpSpPr>
              <a:xfrm>
                <a:off x="1061544" y="1175398"/>
                <a:ext cx="10164954" cy="3669082"/>
                <a:chOff x="1061544" y="1175398"/>
                <a:chExt cx="10164954" cy="3669082"/>
              </a:xfrm>
            </p:grpSpPr>
            <p:pic>
              <p:nvPicPr>
                <p:cNvPr id="44" name="图片 43"/>
                <p:cNvPicPr>
                  <a:picLocks noChangeAspect="1"/>
                </p:cNvPicPr>
                <p:nvPr/>
              </p:nvPicPr>
              <p:blipFill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-1" r="26616" b="10083"/>
                <a:stretch>
                  <a:fillRect/>
                </a:stretch>
              </p:blipFill>
              <p:spPr>
                <a:xfrm>
                  <a:off x="3104668" y="1181850"/>
                  <a:ext cx="1960946" cy="1601810"/>
                </a:xfrm>
                <a:prstGeom prst="rect">
                  <a:avLst/>
                </a:prstGeom>
              </p:spPr>
            </p:pic>
            <p:pic>
              <p:nvPicPr>
                <p:cNvPr id="45" name="图片 44"/>
                <p:cNvPicPr>
                  <a:picLocks noChangeAspect="1"/>
                </p:cNvPicPr>
                <p:nvPr/>
              </p:nvPicPr>
              <p:blipFill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550" r="10734"/>
                <a:stretch>
                  <a:fillRect/>
                </a:stretch>
              </p:blipFill>
              <p:spPr>
                <a:xfrm>
                  <a:off x="5151091" y="1180592"/>
                  <a:ext cx="1961808" cy="1600522"/>
                </a:xfrm>
                <a:prstGeom prst="rect">
                  <a:avLst/>
                </a:prstGeom>
              </p:spPr>
            </p:pic>
            <p:pic>
              <p:nvPicPr>
                <p:cNvPr id="46" name="图片 45"/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409" r="13901"/>
                <a:stretch>
                  <a:fillRect/>
                </a:stretch>
              </p:blipFill>
              <p:spPr>
                <a:xfrm>
                  <a:off x="7203200" y="1180592"/>
                  <a:ext cx="1962497" cy="1600522"/>
                </a:xfrm>
                <a:prstGeom prst="rect">
                  <a:avLst/>
                </a:prstGeom>
              </p:spPr>
            </p:pic>
            <p:pic>
              <p:nvPicPr>
                <p:cNvPr id="47" name="图片 46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5335" b="8359"/>
                <a:stretch>
                  <a:fillRect/>
                </a:stretch>
              </p:blipFill>
              <p:spPr>
                <a:xfrm>
                  <a:off x="9252034" y="1175398"/>
                  <a:ext cx="1974464" cy="1618587"/>
                </a:xfrm>
                <a:prstGeom prst="rect">
                  <a:avLst/>
                </a:prstGeom>
              </p:spPr>
            </p:pic>
            <p:pic>
              <p:nvPicPr>
                <p:cNvPr id="48" name="图片 47"/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7991" b="7208"/>
                <a:stretch>
                  <a:fillRect/>
                </a:stretch>
              </p:blipFill>
              <p:spPr>
                <a:xfrm>
                  <a:off x="1061544" y="3239671"/>
                  <a:ext cx="1956785" cy="1585519"/>
                </a:xfrm>
                <a:prstGeom prst="rect">
                  <a:avLst/>
                </a:prstGeom>
              </p:spPr>
            </p:pic>
            <p:pic>
              <p:nvPicPr>
                <p:cNvPr id="49" name="图片 48"/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11497" b="7068"/>
                <a:stretch>
                  <a:fillRect/>
                </a:stretch>
              </p:blipFill>
              <p:spPr>
                <a:xfrm>
                  <a:off x="3104669" y="3239411"/>
                  <a:ext cx="1952853" cy="1585779"/>
                </a:xfrm>
                <a:prstGeom prst="rect">
                  <a:avLst/>
                </a:prstGeom>
              </p:spPr>
            </p:pic>
            <p:pic>
              <p:nvPicPr>
                <p:cNvPr id="50" name="图片 49"/>
                <p:cNvPicPr>
                  <a:picLocks noChangeAspect="1"/>
                </p:cNvPicPr>
                <p:nvPr/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8170"/>
                <a:stretch>
                  <a:fillRect/>
                </a:stretch>
              </p:blipFill>
              <p:spPr>
                <a:xfrm>
                  <a:off x="5151091" y="3239151"/>
                  <a:ext cx="1961808" cy="1605329"/>
                </a:xfrm>
                <a:prstGeom prst="rect">
                  <a:avLst/>
                </a:prstGeom>
              </p:spPr>
            </p:pic>
            <p:pic>
              <p:nvPicPr>
                <p:cNvPr id="51" name="图片 50"/>
                <p:cNvPicPr>
                  <a:picLocks noChangeAspect="1"/>
                </p:cNvPicPr>
                <p:nvPr/>
              </p:nvPicPr>
              <p:blipFill rotWithShape="1"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41" t="19752" r="1098" b="1286"/>
                <a:stretch>
                  <a:fillRect/>
                </a:stretch>
              </p:blipFill>
              <p:spPr>
                <a:xfrm>
                  <a:off x="7203200" y="3239151"/>
                  <a:ext cx="1962497" cy="1597077"/>
                </a:xfrm>
                <a:prstGeom prst="rect">
                  <a:avLst/>
                </a:prstGeom>
              </p:spPr>
            </p:pic>
            <p:pic>
              <p:nvPicPr>
                <p:cNvPr id="52" name="图片 51"/>
                <p:cNvPicPr>
                  <a:picLocks noChangeAspect="1"/>
                </p:cNvPicPr>
                <p:nvPr/>
              </p:nvPicPr>
              <p:blipFill rotWithShape="1"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1539"/>
                <a:stretch>
                  <a:fillRect/>
                </a:stretch>
              </p:blipFill>
              <p:spPr>
                <a:xfrm>
                  <a:off x="9249196" y="3239151"/>
                  <a:ext cx="1965336" cy="1586039"/>
                </a:xfrm>
                <a:prstGeom prst="rect">
                  <a:avLst/>
                </a:prstGeom>
              </p:spPr>
            </p:pic>
          </p:grpSp>
        </p:grpSp>
        <p:pic>
          <p:nvPicPr>
            <p:cNvPr id="2" name="图片 1"/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901281" y="1268749"/>
              <a:ext cx="1994400" cy="16344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矩形 42"/>
          <p:cNvSpPr/>
          <p:nvPr/>
        </p:nvSpPr>
        <p:spPr>
          <a:xfrm>
            <a:off x="524194" y="374231"/>
            <a:ext cx="9427880" cy="3877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defTabSz="913765" eaLnBrk="1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zh-CN" altLang="en-US" sz="28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智慧餐饮</a:t>
            </a:r>
            <a:r>
              <a:rPr lang="zh-CN" altLang="en-US" sz="28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：实时智能感知，强化精准</a:t>
            </a:r>
            <a:r>
              <a:rPr lang="zh-CN" altLang="en-US" sz="28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监管，</a:t>
            </a:r>
            <a:r>
              <a:rPr lang="zh-CN" altLang="en-US" sz="28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打造阳光</a:t>
            </a:r>
            <a:r>
              <a:rPr lang="zh-CN" altLang="en-US" sz="28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厨房</a:t>
            </a:r>
            <a:endParaRPr lang="zh-CN" altLang="en-US" sz="28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Picture 2" descr="C:\Users\qihui\Documents\我接收到的文件\00000002767000000_1552255887 65(300-056).jpg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75" t="9618" r="11431" b="7965"/>
          <a:stretch>
            <a:fillRect/>
          </a:stretch>
        </p:blipFill>
        <p:spPr bwMode="auto">
          <a:xfrm>
            <a:off x="1200569" y="1245304"/>
            <a:ext cx="3134719" cy="215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组合 22"/>
          <p:cNvGrpSpPr/>
          <p:nvPr/>
        </p:nvGrpSpPr>
        <p:grpSpPr>
          <a:xfrm>
            <a:off x="1200570" y="1838043"/>
            <a:ext cx="9917825" cy="4295353"/>
            <a:chOff x="117446" y="1830507"/>
            <a:chExt cx="8179490" cy="3778646"/>
          </a:xfrm>
        </p:grpSpPr>
        <p:pic>
          <p:nvPicPr>
            <p:cNvPr id="44" name="图片 4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2668" y="3706394"/>
              <a:ext cx="2585284" cy="1902759"/>
            </a:xfrm>
            <a:prstGeom prst="rect">
              <a:avLst/>
            </a:prstGeom>
          </p:spPr>
        </p:pic>
        <p:pic>
          <p:nvPicPr>
            <p:cNvPr id="45" name="Picture 4" descr="https://timgsa.baidu.com/timg?image&amp;quality=80&amp;size=b9999_10000&amp;sec=1519984624224&amp;di=1196f14bc4f0974736997d4bd7c0ea48&amp;imgtype=jpg&amp;src=http%3A%2F%2Fimg0.imgtn.bdimg.com%2Fit%2Fu%3D4179635650%2C2426670484%26fm%3D214%26gp%3D0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446" y="3706394"/>
              <a:ext cx="2585284" cy="19027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6" name="组合 45"/>
            <p:cNvGrpSpPr/>
            <p:nvPr/>
          </p:nvGrpSpPr>
          <p:grpSpPr>
            <a:xfrm>
              <a:off x="2196028" y="1830507"/>
              <a:ext cx="281908" cy="314903"/>
              <a:chOff x="2915528" y="1501282"/>
              <a:chExt cx="320738" cy="312619"/>
            </a:xfrm>
          </p:grpSpPr>
          <p:sp>
            <p:nvSpPr>
              <p:cNvPr id="48" name="矩形 47"/>
              <p:cNvSpPr/>
              <p:nvPr/>
            </p:nvSpPr>
            <p:spPr bwMode="auto">
              <a:xfrm>
                <a:off x="2915528" y="1501282"/>
                <a:ext cx="320737" cy="312619"/>
              </a:xfrm>
              <a:prstGeom prst="rect">
                <a:avLst/>
              </a:prstGeom>
              <a:noFill/>
              <a:ln w="12700" cap="flat" cmpd="sng" algn="ctr">
                <a:solidFill>
                  <a:srgbClr val="C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2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9" name="矩形 48"/>
              <p:cNvSpPr/>
              <p:nvPr/>
            </p:nvSpPr>
            <p:spPr bwMode="auto">
              <a:xfrm>
                <a:off x="2915528" y="1501282"/>
                <a:ext cx="320738" cy="312619"/>
              </a:xfrm>
              <a:prstGeom prst="rect">
                <a:avLst/>
              </a:prstGeom>
              <a:noFill/>
              <a:ln w="12700" cap="flat" cmpd="sng" algn="ctr">
                <a:solidFill>
                  <a:srgbClr val="C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</a:endParaRPr>
              </a:p>
            </p:txBody>
          </p:sp>
        </p:grpSp>
        <p:pic>
          <p:nvPicPr>
            <p:cNvPr id="47" name="Picture 2" descr="https://timgsa.baidu.com/timg?image&amp;quality=80&amp;size=b9999_10000&amp;sec=1547115872053&amp;di=2a339a640dc9146c413d086eb1d7a05e&amp;imgtype=0&amp;src=http%3A%2F%2Fimg000.hc360.cn%2Fhb%2FMTQ3MzAxNjQxODM1Ni0xNzkzNDA2Nzg1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9767" y="3718210"/>
              <a:ext cx="2637169" cy="18909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0" name="后厨AI开放平台超脑0328">
            <a:hlinkClick r:id="" action="ppaction://media"/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>
                  <p14:trim end="21255.666016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529216" y="1245304"/>
            <a:ext cx="3134718" cy="2159821"/>
          </a:xfrm>
          <a:prstGeom prst="rect">
            <a:avLst/>
          </a:prstGeom>
        </p:spPr>
      </p:pic>
      <p:sp>
        <p:nvSpPr>
          <p:cNvPr id="51" name="矩形 50"/>
          <p:cNvSpPr/>
          <p:nvPr/>
        </p:nvSpPr>
        <p:spPr>
          <a:xfrm>
            <a:off x="1689575" y="3455686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zh-CN" altLang="en-US" b="1" kern="0" dirty="0" smtClean="0">
                <a:solidFill>
                  <a:srgbClr val="FFFFFF"/>
                </a:solidFill>
                <a:latin typeface="Arial" panose="020B0604020202020204"/>
                <a:ea typeface="微软雅黑" panose="020B0503020204020204" pitchFamily="34" charset="-122"/>
              </a:rPr>
              <a:t>后厨人员持证监管</a:t>
            </a:r>
            <a:endParaRPr lang="zh-CN" altLang="en-US" b="1" kern="0" dirty="0">
              <a:solidFill>
                <a:srgbClr val="FFFFFF"/>
              </a:solidFill>
              <a:latin typeface="Arial" panose="020B0604020202020204"/>
              <a:ea typeface="微软雅黑" panose="020B0503020204020204" pitchFamily="34" charset="-122"/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4709109" y="3455686"/>
            <a:ext cx="24801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zh-CN" altLang="en-US" b="1" kern="0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工作服</a:t>
            </a:r>
            <a:r>
              <a:rPr lang="en-US" altLang="zh-CN" b="1" kern="0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b="1" kern="0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口罩</a:t>
            </a:r>
            <a:r>
              <a:rPr lang="en-US" altLang="zh-CN" b="1" kern="0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b="1" kern="0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帽子识别</a:t>
            </a:r>
            <a:endParaRPr lang="zh-CN" altLang="en-US" b="1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3" name="图片 5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862" y="1245304"/>
            <a:ext cx="3260533" cy="2159821"/>
          </a:xfrm>
          <a:prstGeom prst="rect">
            <a:avLst/>
          </a:prstGeom>
        </p:spPr>
      </p:pic>
      <p:sp>
        <p:nvSpPr>
          <p:cNvPr id="54" name="矩形 53"/>
          <p:cNvSpPr/>
          <p:nvPr/>
        </p:nvSpPr>
        <p:spPr>
          <a:xfrm>
            <a:off x="1688619" y="6250445"/>
            <a:ext cx="20313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zh-CN" altLang="en-US" b="1" kern="0" dirty="0" smtClean="0">
                <a:solidFill>
                  <a:srgbClr val="FFFFFF"/>
                </a:solidFill>
                <a:latin typeface="Arial" panose="020B0604020202020204"/>
                <a:ea typeface="微软雅黑" panose="020B0503020204020204" pitchFamily="34" charset="-122"/>
              </a:rPr>
              <a:t>后厨消毒过程监管</a:t>
            </a:r>
            <a:endParaRPr lang="zh-CN" altLang="en-US" b="1" kern="0" dirty="0">
              <a:solidFill>
                <a:srgbClr val="FFFFFF"/>
              </a:solidFill>
              <a:latin typeface="Arial" panose="020B0604020202020204"/>
              <a:ea typeface="微软雅黑" panose="020B0503020204020204" pitchFamily="34" charset="-122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5189316" y="6250445"/>
            <a:ext cx="20313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zh-CN" altLang="en-US" b="1" kern="0" dirty="0">
                <a:solidFill>
                  <a:srgbClr val="FFFFFF"/>
                </a:solidFill>
                <a:latin typeface="Arial" panose="020B0604020202020204"/>
                <a:ea typeface="微软雅黑" panose="020B0503020204020204" pitchFamily="34" charset="-122"/>
              </a:rPr>
              <a:t>后厨鼠患防治监管</a:t>
            </a:r>
            <a:endParaRPr lang="zh-CN" altLang="en-US" b="1" kern="0" dirty="0">
              <a:solidFill>
                <a:srgbClr val="FFFFFF"/>
              </a:solidFill>
              <a:latin typeface="Arial" panose="020B0604020202020204"/>
              <a:ea typeface="微软雅黑" panose="020B0503020204020204" pitchFamily="34" charset="-122"/>
            </a:endParaRPr>
          </a:p>
        </p:txBody>
      </p:sp>
      <p:sp>
        <p:nvSpPr>
          <p:cNvPr id="56" name="矩形 55"/>
          <p:cNvSpPr/>
          <p:nvPr/>
        </p:nvSpPr>
        <p:spPr>
          <a:xfrm>
            <a:off x="8472463" y="6250445"/>
            <a:ext cx="20313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zh-CN" altLang="en-US" b="1" kern="0" dirty="0">
                <a:solidFill>
                  <a:srgbClr val="FFFFFF"/>
                </a:solidFill>
                <a:latin typeface="Arial" panose="020B0604020202020204"/>
                <a:ea typeface="微软雅黑" panose="020B0503020204020204" pitchFamily="34" charset="-122"/>
              </a:rPr>
              <a:t>后</a:t>
            </a:r>
            <a:r>
              <a:rPr lang="zh-CN" altLang="en-US" b="1" kern="0" dirty="0" smtClean="0">
                <a:solidFill>
                  <a:srgbClr val="FFFFFF"/>
                </a:solidFill>
                <a:latin typeface="Arial" panose="020B0604020202020204"/>
                <a:ea typeface="微软雅黑" panose="020B0503020204020204" pitchFamily="34" charset="-122"/>
              </a:rPr>
              <a:t>厨</a:t>
            </a:r>
            <a:r>
              <a:rPr lang="zh-CN" altLang="en-US" b="1" kern="0" dirty="0">
                <a:solidFill>
                  <a:srgbClr val="FFFFFF"/>
                </a:solidFill>
                <a:latin typeface="Arial" panose="020B0604020202020204"/>
                <a:ea typeface="微软雅黑" panose="020B0503020204020204" pitchFamily="34" charset="-122"/>
              </a:rPr>
              <a:t>蚊蝇</a:t>
            </a:r>
            <a:r>
              <a:rPr lang="zh-CN" altLang="en-US" b="1" kern="0" dirty="0" smtClean="0">
                <a:solidFill>
                  <a:srgbClr val="FFFFFF"/>
                </a:solidFill>
                <a:latin typeface="Arial" panose="020B0604020202020204"/>
                <a:ea typeface="微软雅黑" panose="020B0503020204020204" pitchFamily="34" charset="-122"/>
              </a:rPr>
              <a:t>防治</a:t>
            </a:r>
            <a:r>
              <a:rPr lang="zh-CN" altLang="en-US" b="1" kern="0" dirty="0">
                <a:solidFill>
                  <a:srgbClr val="FFFFFF"/>
                </a:solidFill>
                <a:latin typeface="Arial" panose="020B0604020202020204"/>
                <a:ea typeface="微软雅黑" panose="020B0503020204020204" pitchFamily="34" charset="-122"/>
              </a:rPr>
              <a:t>监管</a:t>
            </a:r>
            <a:endParaRPr lang="zh-CN" altLang="en-US" b="1" kern="0" dirty="0">
              <a:solidFill>
                <a:srgbClr val="FFFFFF"/>
              </a:solidFill>
              <a:latin typeface="Arial" panose="020B0604020202020204"/>
              <a:ea typeface="微软雅黑" panose="020B0503020204020204" pitchFamily="34" charset="-122"/>
            </a:endParaRPr>
          </a:p>
        </p:txBody>
      </p:sp>
      <p:sp>
        <p:nvSpPr>
          <p:cNvPr id="57" name="矩形 56"/>
          <p:cNvSpPr/>
          <p:nvPr/>
        </p:nvSpPr>
        <p:spPr>
          <a:xfrm>
            <a:off x="8241630" y="3459290"/>
            <a:ext cx="22621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zh-CN" altLang="en-US" b="1" kern="0" dirty="0" smtClean="0">
                <a:solidFill>
                  <a:srgbClr val="FFFFFF"/>
                </a:solidFill>
                <a:latin typeface="Arial" panose="020B0604020202020204"/>
                <a:ea typeface="微软雅黑" panose="020B0503020204020204" pitchFamily="34" charset="-122"/>
              </a:rPr>
              <a:t>仓储温湿度环境监测</a:t>
            </a:r>
            <a:endParaRPr lang="zh-CN" altLang="en-US" b="1" kern="0" dirty="0">
              <a:solidFill>
                <a:srgbClr val="FFFFFF"/>
              </a:solidFill>
              <a:latin typeface="Arial" panose="020B0604020202020204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27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0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49767" y="419420"/>
            <a:ext cx="9038362" cy="3877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defTabSz="913765" eaLnBrk="1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zh-CN" altLang="en-US" sz="28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智慧餐饮：智能结算，刷脸消费，高效便捷</a:t>
            </a:r>
            <a:endParaRPr lang="zh-CN" altLang="en-US" sz="28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PA-矩形 8"/>
          <p:cNvSpPr/>
          <p:nvPr/>
        </p:nvSpPr>
        <p:spPr>
          <a:xfrm>
            <a:off x="235099" y="1602621"/>
            <a:ext cx="11684000" cy="3492499"/>
          </a:xfrm>
          <a:prstGeom prst="rect">
            <a:avLst/>
          </a:prstGeom>
          <a:solidFill>
            <a:srgbClr val="5B9BD5">
              <a:lumMod val="60000"/>
              <a:lumOff val="40000"/>
              <a:alpha val="32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+mn-cs"/>
              <a:sym typeface="字魂59号-创粗黑" panose="00000500000000000000" pitchFamily="2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045815" y="467125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选择菜品</a:t>
            </a:r>
            <a:endParaRPr lang="zh-CN" altLang="en-US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5565633" y="467125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b="1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智能计算</a:t>
            </a:r>
            <a:endParaRPr kumimoji="0" lang="zh-CN" altLang="en-US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9907695" y="467125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b="1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刷脸结算</a:t>
            </a:r>
            <a:endParaRPr kumimoji="0" lang="zh-CN" altLang="en-US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4" name="图片 23"/>
          <p:cNvPicPr/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4" b="62"/>
          <a:stretch>
            <a:fillRect/>
          </a:stretch>
        </p:blipFill>
        <p:spPr>
          <a:xfrm>
            <a:off x="4753831" y="1947403"/>
            <a:ext cx="2833200" cy="2533969"/>
          </a:xfrm>
          <a:prstGeom prst="rect">
            <a:avLst/>
          </a:prstGeom>
        </p:spPr>
      </p:pic>
      <p:sp>
        <p:nvSpPr>
          <p:cNvPr id="25" name="虚尾箭头 24"/>
          <p:cNvSpPr/>
          <p:nvPr/>
        </p:nvSpPr>
        <p:spPr bwMode="auto">
          <a:xfrm>
            <a:off x="3611849" y="2819923"/>
            <a:ext cx="893620" cy="636832"/>
          </a:xfrm>
          <a:prstGeom prst="stripedRightArrow">
            <a:avLst/>
          </a:prstGeom>
          <a:solidFill>
            <a:srgbClr val="057578"/>
          </a:solidFill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kern="0">
              <a:solidFill>
                <a:prstClr val="white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26" name="虚尾箭头 25"/>
          <p:cNvSpPr/>
          <p:nvPr/>
        </p:nvSpPr>
        <p:spPr bwMode="auto">
          <a:xfrm>
            <a:off x="7835393" y="2810180"/>
            <a:ext cx="893620" cy="636832"/>
          </a:xfrm>
          <a:prstGeom prst="stripedRightArrow">
            <a:avLst/>
          </a:prstGeom>
          <a:solidFill>
            <a:srgbClr val="057578"/>
          </a:solidFill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kern="0">
              <a:solidFill>
                <a:prstClr val="white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28" name="TextBox 10"/>
          <p:cNvSpPr txBox="1"/>
          <p:nvPr/>
        </p:nvSpPr>
        <p:spPr>
          <a:xfrm>
            <a:off x="5234031" y="5453627"/>
            <a:ext cx="1723450" cy="892504"/>
          </a:xfrm>
          <a:prstGeom prst="rect">
            <a:avLst/>
          </a:prstGeom>
          <a:noFill/>
        </p:spPr>
        <p:txBody>
          <a:bodyPr wrap="none" lIns="243791" tIns="121896" rIns="243791" bIns="121896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24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更智能</a:t>
            </a:r>
            <a:r>
              <a:rPr lang="zh-CN" altLang="en-US" sz="24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endParaRPr lang="en-US" altLang="zh-CN" sz="24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出品</a:t>
            </a:r>
            <a:r>
              <a:rPr lang="zh-CN" altLang="en-US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</a:t>
            </a:r>
            <a:endParaRPr lang="zh-CN" altLang="en-US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TextBox 35"/>
          <p:cNvSpPr txBox="1"/>
          <p:nvPr/>
        </p:nvSpPr>
        <p:spPr>
          <a:xfrm>
            <a:off x="1641827" y="5455741"/>
            <a:ext cx="1723450" cy="923281"/>
          </a:xfrm>
          <a:prstGeom prst="rect">
            <a:avLst/>
          </a:prstGeom>
          <a:noFill/>
        </p:spPr>
        <p:txBody>
          <a:bodyPr wrap="none" lIns="243791" tIns="121896" rIns="243791" bIns="121896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24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更高效的</a:t>
            </a:r>
            <a:endParaRPr lang="en-US" altLang="zh-CN" sz="24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结算模式</a:t>
            </a:r>
            <a:endParaRPr lang="zh-CN" altLang="en-US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TextBox 62"/>
          <p:cNvSpPr txBox="1"/>
          <p:nvPr/>
        </p:nvSpPr>
        <p:spPr>
          <a:xfrm>
            <a:off x="8971539" y="5455741"/>
            <a:ext cx="1723450" cy="923281"/>
          </a:xfrm>
          <a:prstGeom prst="rect">
            <a:avLst/>
          </a:prstGeom>
          <a:noFill/>
        </p:spPr>
        <p:txBody>
          <a:bodyPr wrap="none" lIns="243791" tIns="121896" rIns="243791" bIns="121896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2400" b="1" dirty="0">
                <a:solidFill>
                  <a:prstClr val="white"/>
                </a:solidFill>
                <a:latin typeface="Hiragino Sans GB W3" pitchFamily="34" charset="-122"/>
                <a:ea typeface="Hiragino Sans GB W3" pitchFamily="34" charset="-122"/>
              </a:rPr>
              <a:t>更健康的</a:t>
            </a:r>
            <a:endParaRPr lang="en-US" altLang="zh-CN" sz="2400" b="1" dirty="0">
              <a:solidFill>
                <a:prstClr val="white"/>
              </a:solidFill>
              <a:latin typeface="Hiragino Sans GB W3" pitchFamily="34" charset="-122"/>
              <a:ea typeface="Hiragino Sans GB W3" pitchFamily="34" charset="-122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dirty="0">
                <a:solidFill>
                  <a:prstClr val="white"/>
                </a:solidFill>
                <a:latin typeface="Hiragino Sans GB W3" pitchFamily="34" charset="-122"/>
                <a:ea typeface="Hiragino Sans GB W3" pitchFamily="34" charset="-122"/>
              </a:rPr>
              <a:t>人文关怀</a:t>
            </a:r>
            <a:endParaRPr lang="zh-CN" altLang="en-US" dirty="0">
              <a:solidFill>
                <a:prstClr val="white"/>
              </a:solidFill>
              <a:latin typeface="Hiragino Sans GB W3" pitchFamily="34" charset="-122"/>
              <a:ea typeface="Hiragino Sans GB W3" pitchFamily="34" charset="-122"/>
            </a:endParaRPr>
          </a:p>
        </p:txBody>
      </p:sp>
      <p:pic>
        <p:nvPicPr>
          <p:cNvPr id="31" name="图片 3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399" y="5667579"/>
            <a:ext cx="568800" cy="507600"/>
          </a:xfrm>
          <a:prstGeom prst="rect">
            <a:avLst/>
          </a:prstGeom>
        </p:spPr>
      </p:pic>
      <p:pic>
        <p:nvPicPr>
          <p:cNvPr id="32" name="图片 3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231" y="5646079"/>
            <a:ext cx="568800" cy="507600"/>
          </a:xfrm>
          <a:prstGeom prst="rect">
            <a:avLst/>
          </a:prstGeom>
        </p:spPr>
      </p:pic>
      <p:pic>
        <p:nvPicPr>
          <p:cNvPr id="33" name="图片 3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0730" y="5646079"/>
            <a:ext cx="568800" cy="507600"/>
          </a:xfrm>
          <a:prstGeom prst="rect">
            <a:avLst/>
          </a:prstGeom>
        </p:spPr>
      </p:pic>
      <p:pic>
        <p:nvPicPr>
          <p:cNvPr id="2" name="图片 1"/>
          <p:cNvPicPr/>
          <p:nvPr/>
        </p:nvPicPr>
        <p:blipFill rotWithShape="1">
          <a:blip r:embed="rId5"/>
          <a:srcRect t="9612"/>
          <a:stretch>
            <a:fillRect/>
          </a:stretch>
        </p:blipFill>
        <p:spPr>
          <a:xfrm>
            <a:off x="8791859" y="1947403"/>
            <a:ext cx="2833200" cy="2534400"/>
          </a:xfrm>
          <a:prstGeom prst="rect">
            <a:avLst/>
          </a:prstGeom>
        </p:spPr>
      </p:pic>
      <p:pic>
        <p:nvPicPr>
          <p:cNvPr id="4" name="图片 3"/>
          <p:cNvPicPr/>
          <p:nvPr/>
        </p:nvPicPr>
        <p:blipFill>
          <a:blip r:embed="rId6"/>
          <a:stretch>
            <a:fillRect/>
          </a:stretch>
        </p:blipFill>
        <p:spPr>
          <a:xfrm>
            <a:off x="524198" y="1947403"/>
            <a:ext cx="2833200" cy="2534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/>
          <p:nvPr/>
        </p:nvSpPr>
        <p:spPr>
          <a:xfrm>
            <a:off x="269366" y="525903"/>
            <a:ext cx="1999702" cy="3877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3765" fontAlgn="auto">
              <a:spcBef>
                <a:spcPts val="0"/>
              </a:spcBef>
              <a:spcAft>
                <a:spcPts val="1200"/>
              </a:spcAft>
            </a:pPr>
            <a:r>
              <a:rPr lang="en-US" altLang="zh-CN" sz="28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AI</a:t>
            </a:r>
            <a:r>
              <a:rPr lang="zh-CN" altLang="en-US" sz="28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课堂</a:t>
            </a:r>
            <a:endParaRPr lang="zh-CN" altLang="en-US" sz="28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48" name="组合 47"/>
          <p:cNvGrpSpPr/>
          <p:nvPr/>
        </p:nvGrpSpPr>
        <p:grpSpPr>
          <a:xfrm>
            <a:off x="283698" y="1973717"/>
            <a:ext cx="1932558" cy="701227"/>
            <a:chOff x="475003" y="1205649"/>
            <a:chExt cx="1932558" cy="701227"/>
          </a:xfrm>
        </p:grpSpPr>
        <p:sp>
          <p:nvSpPr>
            <p:cNvPr id="49" name="菱形 48"/>
            <p:cNvSpPr/>
            <p:nvPr/>
          </p:nvSpPr>
          <p:spPr>
            <a:xfrm>
              <a:off x="475003" y="1205649"/>
              <a:ext cx="1932558" cy="535094"/>
            </a:xfrm>
            <a:prstGeom prst="diamond">
              <a:avLst/>
            </a:prstGeom>
            <a:gradFill>
              <a:gsLst>
                <a:gs pos="0">
                  <a:srgbClr val="F9FEFF">
                    <a:alpha val="10000"/>
                  </a:srgbClr>
                </a:gs>
                <a:gs pos="100000">
                  <a:srgbClr val="5B9BD5">
                    <a:lumMod val="40000"/>
                    <a:lumOff val="60000"/>
                    <a:alpha val="60000"/>
                  </a:srgbClr>
                </a:gs>
              </a:gsLst>
              <a:lin ang="540000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CN" altLang="en-US" sz="3200" ker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762250" y="1537544"/>
              <a:ext cx="13580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AI</a:t>
              </a:r>
              <a:r>
                <a:rPr lang="zh-CN" altLang="en-US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常态应用</a:t>
              </a:r>
              <a:endParaRPr lang="zh-CN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51" name="图片 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1772" y="1528301"/>
            <a:ext cx="1436400" cy="709051"/>
          </a:xfrm>
          <a:prstGeom prst="rect">
            <a:avLst/>
          </a:prstGeom>
        </p:spPr>
      </p:pic>
      <p:sp>
        <p:nvSpPr>
          <p:cNvPr id="52" name="文本框 51"/>
          <p:cNvSpPr txBox="1"/>
          <p:nvPr/>
        </p:nvSpPr>
        <p:spPr>
          <a:xfrm>
            <a:off x="737768" y="2948657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无感考勤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737768" y="3898436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辅助监考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737768" y="4868793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智能巡课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5" name="组合 54"/>
          <p:cNvGrpSpPr/>
          <p:nvPr/>
        </p:nvGrpSpPr>
        <p:grpSpPr>
          <a:xfrm>
            <a:off x="2706387" y="1973717"/>
            <a:ext cx="1932558" cy="701227"/>
            <a:chOff x="475003" y="2384709"/>
            <a:chExt cx="1932558" cy="701227"/>
          </a:xfrm>
        </p:grpSpPr>
        <p:sp>
          <p:nvSpPr>
            <p:cNvPr id="56" name="菱形 55"/>
            <p:cNvSpPr/>
            <p:nvPr/>
          </p:nvSpPr>
          <p:spPr>
            <a:xfrm>
              <a:off x="475003" y="2384709"/>
              <a:ext cx="1932558" cy="535094"/>
            </a:xfrm>
            <a:prstGeom prst="diamond">
              <a:avLst/>
            </a:prstGeom>
            <a:gradFill>
              <a:gsLst>
                <a:gs pos="0">
                  <a:srgbClr val="F9FEFF">
                    <a:alpha val="10000"/>
                  </a:srgbClr>
                </a:gs>
                <a:gs pos="100000">
                  <a:srgbClr val="5B9BD5">
                    <a:lumMod val="40000"/>
                    <a:lumOff val="60000"/>
                    <a:alpha val="60000"/>
                  </a:srgbClr>
                </a:gs>
              </a:gsLst>
              <a:lin ang="540000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CN" altLang="en-US" sz="3200" ker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7" name="文本框 56"/>
            <p:cNvSpPr txBox="1"/>
            <p:nvPr/>
          </p:nvSpPr>
          <p:spPr>
            <a:xfrm>
              <a:off x="762248" y="2716604"/>
              <a:ext cx="13580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AI</a:t>
              </a:r>
              <a:r>
                <a:rPr lang="zh-CN" altLang="en-US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教辅</a:t>
              </a:r>
              <a:r>
                <a:rPr lang="zh-CN" altLang="en-US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应用</a:t>
              </a:r>
              <a:endParaRPr lang="zh-CN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58" name="图片 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64" y="1533871"/>
            <a:ext cx="1436400" cy="703481"/>
          </a:xfrm>
          <a:prstGeom prst="rect">
            <a:avLst/>
          </a:prstGeom>
        </p:spPr>
      </p:pic>
      <p:sp>
        <p:nvSpPr>
          <p:cNvPr id="59" name="文本框 58"/>
          <p:cNvSpPr txBox="1"/>
          <p:nvPr/>
        </p:nvSpPr>
        <p:spPr>
          <a:xfrm>
            <a:off x="2979625" y="2948657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课例反思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报告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2979625" y="3898436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教师成长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报告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1" name="组合 60"/>
          <p:cNvGrpSpPr/>
          <p:nvPr/>
        </p:nvGrpSpPr>
        <p:grpSpPr>
          <a:xfrm>
            <a:off x="5129076" y="1973717"/>
            <a:ext cx="1932558" cy="701227"/>
            <a:chOff x="475003" y="3563769"/>
            <a:chExt cx="1932558" cy="701227"/>
          </a:xfrm>
        </p:grpSpPr>
        <p:sp>
          <p:nvSpPr>
            <p:cNvPr id="62" name="菱形 61"/>
            <p:cNvSpPr/>
            <p:nvPr/>
          </p:nvSpPr>
          <p:spPr>
            <a:xfrm>
              <a:off x="475003" y="3563769"/>
              <a:ext cx="1932558" cy="535094"/>
            </a:xfrm>
            <a:prstGeom prst="diamond">
              <a:avLst/>
            </a:prstGeom>
            <a:gradFill>
              <a:gsLst>
                <a:gs pos="0">
                  <a:srgbClr val="F9FEFF">
                    <a:alpha val="10000"/>
                  </a:srgbClr>
                </a:gs>
                <a:gs pos="100000">
                  <a:srgbClr val="5B9BD5">
                    <a:lumMod val="40000"/>
                    <a:lumOff val="60000"/>
                    <a:alpha val="60000"/>
                  </a:srgbClr>
                </a:gs>
              </a:gsLst>
              <a:lin ang="540000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CN" altLang="en-US" sz="3200" ker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3" name="文本框 62"/>
            <p:cNvSpPr txBox="1"/>
            <p:nvPr/>
          </p:nvSpPr>
          <p:spPr>
            <a:xfrm>
              <a:off x="762249" y="3895664"/>
              <a:ext cx="13580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AI</a:t>
              </a:r>
              <a:r>
                <a:rPr lang="zh-CN" altLang="en-US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互动</a:t>
              </a:r>
              <a:r>
                <a:rPr lang="zh-CN" altLang="en-US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应用</a:t>
              </a:r>
              <a:endParaRPr lang="zh-CN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64" name="图片 6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153" y="1429377"/>
            <a:ext cx="1436400" cy="807975"/>
          </a:xfrm>
          <a:prstGeom prst="rect">
            <a:avLst/>
          </a:prstGeom>
        </p:spPr>
      </p:pic>
      <p:sp>
        <p:nvSpPr>
          <p:cNvPr id="65" name="文本框 64"/>
          <p:cNvSpPr txBox="1"/>
          <p:nvPr/>
        </p:nvSpPr>
        <p:spPr>
          <a:xfrm>
            <a:off x="5485897" y="2948657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在线座位表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5280713" y="3889244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音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视频双流互动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5485897" y="4868793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专网和公网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8" name="组合 67"/>
          <p:cNvGrpSpPr/>
          <p:nvPr/>
        </p:nvGrpSpPr>
        <p:grpSpPr>
          <a:xfrm>
            <a:off x="7551765" y="1973717"/>
            <a:ext cx="1932558" cy="701227"/>
            <a:chOff x="475003" y="4742829"/>
            <a:chExt cx="1932558" cy="701227"/>
          </a:xfrm>
        </p:grpSpPr>
        <p:sp>
          <p:nvSpPr>
            <p:cNvPr id="69" name="菱形 68"/>
            <p:cNvSpPr/>
            <p:nvPr/>
          </p:nvSpPr>
          <p:spPr>
            <a:xfrm>
              <a:off x="475003" y="4742829"/>
              <a:ext cx="1932558" cy="535094"/>
            </a:xfrm>
            <a:prstGeom prst="diamond">
              <a:avLst/>
            </a:prstGeom>
            <a:gradFill>
              <a:gsLst>
                <a:gs pos="0">
                  <a:srgbClr val="F9FEFF">
                    <a:alpha val="10000"/>
                  </a:srgbClr>
                </a:gs>
                <a:gs pos="100000">
                  <a:srgbClr val="5B9BD5">
                    <a:lumMod val="40000"/>
                    <a:lumOff val="60000"/>
                    <a:alpha val="60000"/>
                  </a:srgbClr>
                </a:gs>
              </a:gsLst>
              <a:lin ang="540000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CN" altLang="en-US" sz="3200" ker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0" name="文本框 69"/>
            <p:cNvSpPr txBox="1"/>
            <p:nvPr/>
          </p:nvSpPr>
          <p:spPr>
            <a:xfrm>
              <a:off x="887283" y="5074724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教学</a:t>
              </a:r>
              <a:r>
                <a:rPr lang="zh-CN" altLang="en-US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应用</a:t>
              </a:r>
              <a:endParaRPr lang="zh-CN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71" name="图片 70"/>
          <p:cNvPicPr>
            <a:picLocks noChangeAspect="1"/>
          </p:cNvPicPr>
          <p:nvPr/>
        </p:nvPicPr>
        <p:blipFill rotWithShape="1">
          <a:blip r:embed="rId4"/>
          <a:srcRect t="15983"/>
          <a:stretch>
            <a:fillRect/>
          </a:stretch>
        </p:blipFill>
        <p:spPr>
          <a:xfrm>
            <a:off x="7799843" y="1495431"/>
            <a:ext cx="1436400" cy="741921"/>
          </a:xfrm>
          <a:prstGeom prst="rect">
            <a:avLst/>
          </a:prstGeom>
        </p:spPr>
      </p:pic>
      <p:sp>
        <p:nvSpPr>
          <p:cNvPr id="72" name="文本框 71"/>
          <p:cNvSpPr txBox="1"/>
          <p:nvPr/>
        </p:nvSpPr>
        <p:spPr>
          <a:xfrm>
            <a:off x="7979454" y="2948657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教学助手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文本框 72"/>
          <p:cNvSpPr txBox="1"/>
          <p:nvPr/>
        </p:nvSpPr>
        <p:spPr>
          <a:xfrm>
            <a:off x="7979454" y="3889244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班级管理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4" name="文本框 73"/>
          <p:cNvSpPr txBox="1"/>
          <p:nvPr/>
        </p:nvSpPr>
        <p:spPr>
          <a:xfrm>
            <a:off x="7987469" y="4868793"/>
            <a:ext cx="9893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移动</a:t>
            </a:r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5" name="组合 74"/>
          <p:cNvGrpSpPr/>
          <p:nvPr/>
        </p:nvGrpSpPr>
        <p:grpSpPr>
          <a:xfrm>
            <a:off x="9974453" y="1973717"/>
            <a:ext cx="1932558" cy="701227"/>
            <a:chOff x="475003" y="5813017"/>
            <a:chExt cx="1932558" cy="701227"/>
          </a:xfrm>
        </p:grpSpPr>
        <p:sp>
          <p:nvSpPr>
            <p:cNvPr id="76" name="菱形 75"/>
            <p:cNvSpPr/>
            <p:nvPr/>
          </p:nvSpPr>
          <p:spPr>
            <a:xfrm>
              <a:off x="475003" y="5813017"/>
              <a:ext cx="1932558" cy="535094"/>
            </a:xfrm>
            <a:prstGeom prst="diamond">
              <a:avLst/>
            </a:prstGeom>
            <a:gradFill>
              <a:gsLst>
                <a:gs pos="0">
                  <a:srgbClr val="F9FEFF">
                    <a:alpha val="10000"/>
                  </a:srgbClr>
                </a:gs>
                <a:gs pos="100000">
                  <a:srgbClr val="5B9BD5">
                    <a:lumMod val="40000"/>
                    <a:lumOff val="60000"/>
                    <a:alpha val="60000"/>
                  </a:srgbClr>
                </a:gs>
              </a:gsLst>
              <a:lin ang="540000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CN" altLang="en-US" sz="3200" ker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7" name="文本框 76"/>
            <p:cNvSpPr txBox="1"/>
            <p:nvPr/>
          </p:nvSpPr>
          <p:spPr>
            <a:xfrm>
              <a:off x="887285" y="6144912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资源</a:t>
              </a:r>
              <a:r>
                <a:rPr lang="zh-CN" altLang="en-US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应用</a:t>
              </a:r>
              <a:endParaRPr lang="zh-CN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78" name="图片 7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22531" y="1531923"/>
            <a:ext cx="1436400" cy="705429"/>
          </a:xfrm>
          <a:prstGeom prst="rect">
            <a:avLst/>
          </a:prstGeom>
        </p:spPr>
      </p:pic>
      <p:sp>
        <p:nvSpPr>
          <p:cNvPr id="79" name="文本框 78"/>
          <p:cNvSpPr txBox="1"/>
          <p:nvPr/>
        </p:nvSpPr>
        <p:spPr>
          <a:xfrm>
            <a:off x="10464861" y="2948657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直播点播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10464861" y="3889244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课程评价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10362268" y="4868793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领导驾驶舱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2" name="直接连接符 81"/>
          <p:cNvCxnSpPr/>
          <p:nvPr/>
        </p:nvCxnSpPr>
        <p:spPr>
          <a:xfrm>
            <a:off x="2478281" y="3469871"/>
            <a:ext cx="0" cy="1331373"/>
          </a:xfrm>
          <a:prstGeom prst="line">
            <a:avLst/>
          </a:prstGeom>
          <a:ln w="190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接连接符 82"/>
          <p:cNvCxnSpPr/>
          <p:nvPr/>
        </p:nvCxnSpPr>
        <p:spPr>
          <a:xfrm>
            <a:off x="4896741" y="3469871"/>
            <a:ext cx="0" cy="1331373"/>
          </a:xfrm>
          <a:prstGeom prst="line">
            <a:avLst/>
          </a:prstGeom>
          <a:ln w="190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接连接符 83"/>
          <p:cNvCxnSpPr/>
          <p:nvPr/>
        </p:nvCxnSpPr>
        <p:spPr>
          <a:xfrm>
            <a:off x="7315201" y="3469871"/>
            <a:ext cx="0" cy="1331373"/>
          </a:xfrm>
          <a:prstGeom prst="line">
            <a:avLst/>
          </a:prstGeom>
          <a:ln w="190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接连接符 84"/>
          <p:cNvCxnSpPr/>
          <p:nvPr/>
        </p:nvCxnSpPr>
        <p:spPr>
          <a:xfrm>
            <a:off x="9733661" y="3469871"/>
            <a:ext cx="0" cy="1331373"/>
          </a:xfrm>
          <a:prstGeom prst="line">
            <a:avLst/>
          </a:prstGeom>
          <a:ln w="190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文本框 85"/>
          <p:cNvSpPr txBox="1"/>
          <p:nvPr/>
        </p:nvSpPr>
        <p:spPr>
          <a:xfrm>
            <a:off x="609527" y="3281739"/>
            <a:ext cx="12618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新高考走班考勤</a:t>
            </a:r>
            <a:endParaRPr lang="zh-CN" altLang="en-US" sz="1200" dirty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7" name="文本框 86"/>
          <p:cNvSpPr txBox="1"/>
          <p:nvPr/>
        </p:nvSpPr>
        <p:spPr>
          <a:xfrm>
            <a:off x="532583" y="4227798"/>
            <a:ext cx="14157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释放教师部分精力</a:t>
            </a:r>
            <a:endParaRPr lang="zh-CN" altLang="en-US" sz="1200" dirty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8" name="文本框 87"/>
          <p:cNvSpPr txBox="1"/>
          <p:nvPr/>
        </p:nvSpPr>
        <p:spPr>
          <a:xfrm>
            <a:off x="455639" y="5207347"/>
            <a:ext cx="1569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高效准确的训课报告</a:t>
            </a:r>
            <a:endParaRPr lang="zh-CN" altLang="en-US" sz="1200" dirty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9" name="文本框 88"/>
          <p:cNvSpPr txBox="1"/>
          <p:nvPr/>
        </p:nvSpPr>
        <p:spPr>
          <a:xfrm>
            <a:off x="2701599" y="3281739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学生行为变化、参与度变化</a:t>
            </a:r>
            <a:endParaRPr lang="en-US" altLang="zh-CN" sz="1200" dirty="0" smtClean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学生行为时长、授课模型</a:t>
            </a:r>
            <a:endParaRPr lang="zh-CN" altLang="en-US" sz="1200" dirty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0" name="文本框 89"/>
          <p:cNvSpPr txBox="1"/>
          <p:nvPr/>
        </p:nvSpPr>
        <p:spPr>
          <a:xfrm>
            <a:off x="2701598" y="4227798"/>
            <a:ext cx="2031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教师授课模型、课堂互动趋势、参与度每日趋势</a:t>
            </a:r>
            <a:endParaRPr lang="zh-CN" altLang="en-US" sz="1200" dirty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1" name="文本框 90"/>
          <p:cNvSpPr txBox="1"/>
          <p:nvPr/>
        </p:nvSpPr>
        <p:spPr>
          <a:xfrm>
            <a:off x="5383306" y="3281739"/>
            <a:ext cx="14157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200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传统课堂的融入感</a:t>
            </a:r>
            <a:endParaRPr lang="zh-CN" altLang="en-US" sz="1200" dirty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" name="文本框 91"/>
          <p:cNvSpPr txBox="1"/>
          <p:nvPr/>
        </p:nvSpPr>
        <p:spPr>
          <a:xfrm>
            <a:off x="5126596" y="4227798"/>
            <a:ext cx="1935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课件画面和授课画面同时投放，信息传递更完整</a:t>
            </a:r>
            <a:endParaRPr lang="zh-CN" altLang="en-US" sz="1200" dirty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3" name="文本框 92"/>
          <p:cNvSpPr txBox="1"/>
          <p:nvPr/>
        </p:nvSpPr>
        <p:spPr>
          <a:xfrm>
            <a:off x="5129077" y="5207347"/>
            <a:ext cx="19325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灵活的架构，满足区域教育均衡和跨市教育扶贫</a:t>
            </a:r>
            <a:endParaRPr lang="zh-CN" altLang="en-US" sz="1200" dirty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4" name="文本框 93"/>
          <p:cNvSpPr txBox="1"/>
          <p:nvPr/>
        </p:nvSpPr>
        <p:spPr>
          <a:xfrm>
            <a:off x="7547881" y="3281739"/>
            <a:ext cx="1936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贯穿课前、课中、课后的授课应用</a:t>
            </a:r>
            <a:endParaRPr lang="zh-CN" altLang="en-US" sz="1200" dirty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5" name="文本框 94"/>
          <p:cNvSpPr txBox="1"/>
          <p:nvPr/>
        </p:nvSpPr>
        <p:spPr>
          <a:xfrm>
            <a:off x="7547880" y="4227798"/>
            <a:ext cx="1932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班级文化建设</a:t>
            </a:r>
            <a:endParaRPr lang="en-US" altLang="zh-CN" sz="1200" dirty="0" smtClean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200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校园信息发布</a:t>
            </a:r>
            <a:endParaRPr lang="zh-CN" altLang="en-US" sz="1200" dirty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6" name="文本框 95"/>
          <p:cNvSpPr txBox="1"/>
          <p:nvPr/>
        </p:nvSpPr>
        <p:spPr>
          <a:xfrm>
            <a:off x="7547880" y="5207347"/>
            <a:ext cx="1932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资源浏览、在线巡课</a:t>
            </a:r>
            <a:endParaRPr lang="en-US" altLang="zh-CN" sz="1200" dirty="0" smtClean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200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在线请假</a:t>
            </a:r>
            <a:endParaRPr lang="zh-CN" altLang="en-US" sz="1200" dirty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7" name="文本框 96"/>
          <p:cNvSpPr txBox="1"/>
          <p:nvPr/>
        </p:nvSpPr>
        <p:spPr>
          <a:xfrm>
            <a:off x="9974453" y="3281739"/>
            <a:ext cx="19283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名师</a:t>
            </a:r>
            <a:r>
              <a:rPr lang="zh-CN" altLang="en-US" sz="1200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课堂、名校空间</a:t>
            </a:r>
            <a:endParaRPr lang="en-US" altLang="zh-CN" sz="1200" dirty="0" smtClean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200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r>
              <a:rPr lang="en-US" altLang="zh-CN" sz="1200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200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复习</a:t>
            </a:r>
            <a:endParaRPr lang="zh-CN" altLang="en-US" sz="1200" dirty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8" name="文本框 97"/>
          <p:cNvSpPr txBox="1"/>
          <p:nvPr/>
        </p:nvSpPr>
        <p:spPr>
          <a:xfrm>
            <a:off x="10105789" y="4227798"/>
            <a:ext cx="17235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200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在线听评课、教研活动</a:t>
            </a:r>
            <a:endParaRPr lang="zh-CN" altLang="en-US" sz="1200" dirty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9" name="文本框 98"/>
          <p:cNvSpPr txBox="1"/>
          <p:nvPr/>
        </p:nvSpPr>
        <p:spPr>
          <a:xfrm>
            <a:off x="10182734" y="5207347"/>
            <a:ext cx="1569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200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基础信息、资源统计</a:t>
            </a:r>
            <a:endParaRPr lang="en-US" altLang="zh-CN" sz="1200" dirty="0" smtClean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200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</a:t>
            </a:r>
            <a:r>
              <a:rPr lang="zh-CN" altLang="en-US" sz="1200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分析、开课地图</a:t>
            </a:r>
            <a:endParaRPr lang="zh-CN" altLang="en-US" sz="1200" dirty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7819796" y="1491807"/>
            <a:ext cx="2741878" cy="3630282"/>
          </a:xfrm>
          <a:prstGeom prst="rect">
            <a:avLst/>
          </a:prstGeom>
          <a:solidFill>
            <a:srgbClr val="6C81A8">
              <a:alpha val="5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8" name="图片 7"/>
          <p:cNvPicPr/>
          <p:nvPr/>
        </p:nvPicPr>
        <p:blipFill>
          <a:blip r:embed="rId1"/>
          <a:stretch>
            <a:fillRect/>
          </a:stretch>
        </p:blipFill>
        <p:spPr>
          <a:xfrm>
            <a:off x="7905746" y="1699609"/>
            <a:ext cx="2561225" cy="1591078"/>
          </a:xfrm>
          <a:prstGeom prst="rect">
            <a:avLst/>
          </a:prstGeom>
        </p:spPr>
      </p:pic>
      <p:sp>
        <p:nvSpPr>
          <p:cNvPr id="9" name="标题 1"/>
          <p:cNvSpPr txBox="1"/>
          <p:nvPr/>
        </p:nvSpPr>
        <p:spPr>
          <a:xfrm>
            <a:off x="858052" y="350879"/>
            <a:ext cx="9106024" cy="43088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  <a:defRPr lang="zh-CN" altLang="en-US" sz="3200" b="1" kern="1200" dirty="0">
                <a:gradFill flip="none" rotWithShape="1">
                  <a:gsLst>
                    <a:gs pos="0">
                      <a:srgbClr val="00B0F0">
                        <a:tint val="66000"/>
                        <a:satMod val="160000"/>
                      </a:srgbClr>
                    </a:gs>
                    <a:gs pos="50000">
                      <a:srgbClr val="00B0F0">
                        <a:tint val="44500"/>
                        <a:satMod val="160000"/>
                      </a:srgbClr>
                    </a:gs>
                    <a:gs pos="100000">
                      <a:srgbClr val="00B0F0">
                        <a:tint val="23500"/>
                        <a:satMod val="16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defTabSz="913765" fontAlgn="auto">
              <a:spcBef>
                <a:spcPts val="0"/>
              </a:spcBef>
              <a:spcAft>
                <a:spcPts val="1200"/>
              </a:spcAft>
            </a:pPr>
            <a:r>
              <a:rPr sz="28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智慧图书馆</a:t>
            </a:r>
            <a:r>
              <a:rPr lang="zh-CN" altLang="en-US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sz="28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提升管理效率、体验方便、快捷</a:t>
            </a:r>
            <a:endParaRPr sz="2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008709" y="5493576"/>
            <a:ext cx="82028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刷脸快速入馆、智能签到、刷脸借书</a:t>
            </a:r>
            <a:r>
              <a:rPr lang="zh-CN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服务模式智能升级</a:t>
            </a:r>
            <a:r>
              <a:rPr lang="zh-CN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为广大师生提供更便捷的</a:t>
            </a:r>
            <a:r>
              <a:rPr lang="zh-CN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</a:t>
            </a:r>
            <a:endParaRPr lang="zh-CN" altLang="en-US" sz="16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/>
          <p:cNvPicPr/>
          <p:nvPr/>
        </p:nvPicPr>
        <p:blipFill rotWithShape="1">
          <a:blip r:embed="rId2" cstate="hqprint"/>
          <a:srcRect/>
          <a:stretch>
            <a:fillRect/>
          </a:stretch>
        </p:blipFill>
        <p:spPr>
          <a:xfrm>
            <a:off x="7903771" y="3434539"/>
            <a:ext cx="2563200" cy="1591200"/>
          </a:xfrm>
          <a:prstGeom prst="rect">
            <a:avLst/>
          </a:prstGeom>
        </p:spPr>
      </p:pic>
      <p:pic>
        <p:nvPicPr>
          <p:cNvPr id="24" name="图片 23"/>
          <p:cNvPicPr/>
          <p:nvPr/>
        </p:nvPicPr>
        <p:blipFill rotWithShape="1">
          <a:blip r:embed="rId3" cstate="hqprint"/>
          <a:srcRect t="7739" b="3007"/>
          <a:stretch>
            <a:fillRect/>
          </a:stretch>
        </p:blipFill>
        <p:spPr>
          <a:xfrm>
            <a:off x="1396409" y="1491807"/>
            <a:ext cx="6290582" cy="36302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>
            <a:spLocks noGrp="1"/>
          </p:cNvSpPr>
          <p:nvPr>
            <p:ph type="title"/>
          </p:nvPr>
        </p:nvSpPr>
        <p:spPr>
          <a:xfrm>
            <a:off x="428033" y="389454"/>
            <a:ext cx="2197123" cy="387798"/>
          </a:xfrm>
        </p:spPr>
        <p:txBody>
          <a:bodyPr vert="horz" wrap="square" lIns="0" tIns="0" rIns="0" bIns="0" rtlCol="0" anchor="ctr">
            <a:spAutoFit/>
          </a:bodyPr>
          <a:lstStyle/>
          <a:p>
            <a:pPr defTabSz="913765">
              <a:spcBef>
                <a:spcPts val="0"/>
              </a:spcBef>
              <a:spcAft>
                <a:spcPts val="1200"/>
              </a:spcAft>
            </a:pPr>
            <a:r>
              <a:rPr lang="zh-CN" altLang="en-US" sz="28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绿色校园</a:t>
            </a:r>
            <a:endParaRPr lang="zh-CN" altLang="en-US" sz="28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37" name="iṧľïdê"/>
          <p:cNvGrpSpPr/>
          <p:nvPr/>
        </p:nvGrpSpPr>
        <p:grpSpPr>
          <a:xfrm>
            <a:off x="5604078" y="6057547"/>
            <a:ext cx="1012854" cy="152400"/>
            <a:chOff x="5589573" y="4196716"/>
            <a:chExt cx="1012854" cy="152400"/>
          </a:xfrm>
          <a:solidFill>
            <a:schemeClr val="bg2">
              <a:lumMod val="50000"/>
            </a:schemeClr>
          </a:solidFill>
        </p:grpSpPr>
        <p:sp>
          <p:nvSpPr>
            <p:cNvPr id="38" name="îṣļïḓè"/>
            <p:cNvSpPr/>
            <p:nvPr/>
          </p:nvSpPr>
          <p:spPr>
            <a:xfrm>
              <a:off x="6019799" y="4196716"/>
              <a:ext cx="152400" cy="1524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39" name="ï$ļíḓe"/>
            <p:cNvSpPr/>
            <p:nvPr/>
          </p:nvSpPr>
          <p:spPr>
            <a:xfrm flipV="1">
              <a:off x="6237119" y="4223386"/>
              <a:ext cx="99060" cy="990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40" name="îśḻîḑe"/>
            <p:cNvSpPr/>
            <p:nvPr/>
          </p:nvSpPr>
          <p:spPr>
            <a:xfrm flipV="1">
              <a:off x="5855819" y="4223386"/>
              <a:ext cx="99060" cy="990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41" name="íşľiḑè"/>
            <p:cNvSpPr/>
            <p:nvPr/>
          </p:nvSpPr>
          <p:spPr>
            <a:xfrm flipV="1">
              <a:off x="6401099" y="4232797"/>
              <a:ext cx="80239" cy="8023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42" name="ïṩlíde"/>
            <p:cNvSpPr/>
            <p:nvPr/>
          </p:nvSpPr>
          <p:spPr>
            <a:xfrm flipV="1">
              <a:off x="5710660" y="4232797"/>
              <a:ext cx="80239" cy="8023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43" name="îşlíḍé"/>
            <p:cNvSpPr/>
            <p:nvPr/>
          </p:nvSpPr>
          <p:spPr>
            <a:xfrm flipV="1">
              <a:off x="6546260" y="4244833"/>
              <a:ext cx="56167" cy="5616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44" name="ïṡļîďé"/>
            <p:cNvSpPr/>
            <p:nvPr/>
          </p:nvSpPr>
          <p:spPr>
            <a:xfrm flipV="1">
              <a:off x="5589573" y="4244833"/>
              <a:ext cx="56167" cy="5616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>
                    <a:lumMod val="40000"/>
                    <a:lumOff val="60000"/>
                  </a:schemeClr>
                </a:solidFill>
              </a:endParaRP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1288472" y="1628455"/>
            <a:ext cx="4424400" cy="2748084"/>
            <a:chOff x="6056117" y="2946399"/>
            <a:chExt cx="4713482" cy="2692402"/>
          </a:xfrm>
        </p:grpSpPr>
        <p:sp>
          <p:nvSpPr>
            <p:cNvPr id="46" name="任意多边形 45"/>
            <p:cNvSpPr/>
            <p:nvPr/>
          </p:nvSpPr>
          <p:spPr>
            <a:xfrm>
              <a:off x="6062323" y="2946400"/>
              <a:ext cx="4707276" cy="2692400"/>
            </a:xfrm>
            <a:custGeom>
              <a:avLst/>
              <a:gdLst>
                <a:gd name="connsiteX0" fmla="*/ 327102 w 4707276"/>
                <a:gd name="connsiteY0" fmla="*/ 0 h 2692400"/>
                <a:gd name="connsiteX1" fmla="*/ 4490823 w 4707276"/>
                <a:gd name="connsiteY1" fmla="*/ 0 h 2692400"/>
                <a:gd name="connsiteX2" fmla="*/ 4707276 w 4707276"/>
                <a:gd name="connsiteY2" fmla="*/ 208110 h 2692400"/>
                <a:gd name="connsiteX3" fmla="*/ 4707276 w 4707276"/>
                <a:gd name="connsiteY3" fmla="*/ 2641883 h 2692400"/>
                <a:gd name="connsiteX4" fmla="*/ 4649275 w 4707276"/>
                <a:gd name="connsiteY4" fmla="*/ 2692400 h 2692400"/>
                <a:gd name="connsiteX5" fmla="*/ 1684677 w 4707276"/>
                <a:gd name="connsiteY5" fmla="*/ 2692400 h 2692400"/>
                <a:gd name="connsiteX6" fmla="*/ 1662452 w 4707276"/>
                <a:gd name="connsiteY6" fmla="*/ 2603500 h 2692400"/>
                <a:gd name="connsiteX7" fmla="*/ 665502 w 4707276"/>
                <a:gd name="connsiteY7" fmla="*/ 2603500 h 2692400"/>
                <a:gd name="connsiteX8" fmla="*/ 643277 w 4707276"/>
                <a:gd name="connsiteY8" fmla="*/ 2692400 h 2692400"/>
                <a:gd name="connsiteX9" fmla="*/ 421679 w 4707276"/>
                <a:gd name="connsiteY9" fmla="*/ 2692400 h 2692400"/>
                <a:gd name="connsiteX10" fmla="*/ 138343 w 4707276"/>
                <a:gd name="connsiteY10" fmla="*/ 2409065 h 2692400"/>
                <a:gd name="connsiteX11" fmla="*/ 138343 w 4707276"/>
                <a:gd name="connsiteY11" fmla="*/ 2072480 h 2692400"/>
                <a:gd name="connsiteX12" fmla="*/ 0 w 4707276"/>
                <a:gd name="connsiteY12" fmla="*/ 1916770 h 2692400"/>
                <a:gd name="connsiteX13" fmla="*/ 0 w 4707276"/>
                <a:gd name="connsiteY13" fmla="*/ 356531 h 2692400"/>
                <a:gd name="connsiteX14" fmla="*/ 138345 w 4707276"/>
                <a:gd name="connsiteY14" fmla="*/ 200819 h 2692400"/>
                <a:gd name="connsiteX15" fmla="*/ 138345 w 4707276"/>
                <a:gd name="connsiteY15" fmla="*/ 201445 h 269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07276" h="2692400">
                  <a:moveTo>
                    <a:pt x="327102" y="0"/>
                  </a:moveTo>
                  <a:lnTo>
                    <a:pt x="4490823" y="0"/>
                  </a:lnTo>
                  <a:lnTo>
                    <a:pt x="4707276" y="208110"/>
                  </a:lnTo>
                  <a:lnTo>
                    <a:pt x="4707276" y="2641883"/>
                  </a:lnTo>
                  <a:lnTo>
                    <a:pt x="4649275" y="2692400"/>
                  </a:lnTo>
                  <a:lnTo>
                    <a:pt x="1684677" y="2692400"/>
                  </a:lnTo>
                  <a:lnTo>
                    <a:pt x="1662452" y="2603500"/>
                  </a:lnTo>
                  <a:lnTo>
                    <a:pt x="665502" y="2603500"/>
                  </a:lnTo>
                  <a:lnTo>
                    <a:pt x="643277" y="2692400"/>
                  </a:lnTo>
                  <a:lnTo>
                    <a:pt x="421679" y="2692400"/>
                  </a:lnTo>
                  <a:lnTo>
                    <a:pt x="138343" y="2409065"/>
                  </a:lnTo>
                  <a:lnTo>
                    <a:pt x="138343" y="2072480"/>
                  </a:lnTo>
                  <a:lnTo>
                    <a:pt x="0" y="1916770"/>
                  </a:lnTo>
                  <a:lnTo>
                    <a:pt x="0" y="356531"/>
                  </a:lnTo>
                  <a:lnTo>
                    <a:pt x="138345" y="200819"/>
                  </a:lnTo>
                  <a:lnTo>
                    <a:pt x="138345" y="201445"/>
                  </a:lnTo>
                  <a:close/>
                </a:path>
              </a:pathLst>
            </a:custGeom>
            <a:noFill/>
            <a:ln w="25400">
              <a:solidFill>
                <a:srgbClr val="10FBFE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7" name="梯形 46"/>
            <p:cNvSpPr/>
            <p:nvPr/>
          </p:nvSpPr>
          <p:spPr>
            <a:xfrm rot="5400000">
              <a:off x="5444137" y="3907634"/>
              <a:ext cx="1371598" cy="147638"/>
            </a:xfrm>
            <a:prstGeom prst="trapezoid">
              <a:avLst>
                <a:gd name="adj" fmla="val 66935"/>
              </a:avLst>
            </a:prstGeom>
            <a:solidFill>
              <a:srgbClr val="10FBF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直角三角形 47"/>
            <p:cNvSpPr/>
            <p:nvPr/>
          </p:nvSpPr>
          <p:spPr>
            <a:xfrm>
              <a:off x="6203755" y="5445125"/>
              <a:ext cx="193676" cy="193676"/>
            </a:xfrm>
            <a:prstGeom prst="rtTriangle">
              <a:avLst/>
            </a:prstGeom>
            <a:solidFill>
              <a:srgbClr val="10FBF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梯形 48"/>
            <p:cNvSpPr/>
            <p:nvPr/>
          </p:nvSpPr>
          <p:spPr>
            <a:xfrm rot="10800000">
              <a:off x="7313618" y="2946399"/>
              <a:ext cx="3113427" cy="114301"/>
            </a:xfrm>
            <a:prstGeom prst="trapezoid">
              <a:avLst>
                <a:gd name="adj" fmla="val 66935"/>
              </a:avLst>
            </a:prstGeom>
            <a:solidFill>
              <a:srgbClr val="10FBF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任意多边形 49"/>
            <p:cNvSpPr/>
            <p:nvPr/>
          </p:nvSpPr>
          <p:spPr>
            <a:xfrm>
              <a:off x="10338760" y="2957431"/>
              <a:ext cx="430663" cy="2681369"/>
            </a:xfrm>
            <a:custGeom>
              <a:avLst/>
              <a:gdLst>
                <a:gd name="connsiteX0" fmla="*/ 83972 w 430663"/>
                <a:gd name="connsiteY0" fmla="*/ 81 h 2681369"/>
                <a:gd name="connsiteX1" fmla="*/ 211289 w 430663"/>
                <a:gd name="connsiteY1" fmla="*/ 396 h 2681369"/>
                <a:gd name="connsiteX2" fmla="*/ 422109 w 430663"/>
                <a:gd name="connsiteY2" fmla="*/ 202488 h 2681369"/>
                <a:gd name="connsiteX3" fmla="*/ 430663 w 430663"/>
                <a:gd name="connsiteY3" fmla="*/ 2631007 h 2681369"/>
                <a:gd name="connsiteX4" fmla="*/ 372839 w 430663"/>
                <a:gd name="connsiteY4" fmla="*/ 2681369 h 2681369"/>
                <a:gd name="connsiteX5" fmla="*/ 215741 w 430663"/>
                <a:gd name="connsiteY5" fmla="*/ 2681369 h 2681369"/>
                <a:gd name="connsiteX6" fmla="*/ 215142 w 430663"/>
                <a:gd name="connsiteY6" fmla="*/ 2669463 h 2681369"/>
                <a:gd name="connsiteX7" fmla="*/ 321623 w 430663"/>
                <a:gd name="connsiteY7" fmla="*/ 2669463 h 2681369"/>
                <a:gd name="connsiteX8" fmla="*/ 321623 w 430663"/>
                <a:gd name="connsiteY8" fmla="*/ 2493726 h 2681369"/>
                <a:gd name="connsiteX9" fmla="*/ 388931 w 430663"/>
                <a:gd name="connsiteY9" fmla="*/ 2476899 h 2681369"/>
                <a:gd name="connsiteX10" fmla="*/ 388931 w 430663"/>
                <a:gd name="connsiteY10" fmla="*/ 1194199 h 2681369"/>
                <a:gd name="connsiteX11" fmla="*/ 321623 w 430663"/>
                <a:gd name="connsiteY11" fmla="*/ 1177372 h 2681369"/>
                <a:gd name="connsiteX12" fmla="*/ 321623 w 430663"/>
                <a:gd name="connsiteY12" fmla="*/ 246779 h 2681369"/>
                <a:gd name="connsiteX13" fmla="*/ 316302 w 430663"/>
                <a:gd name="connsiteY13" fmla="*/ 246779 h 2681369"/>
                <a:gd name="connsiteX14" fmla="*/ 291893 w 430663"/>
                <a:gd name="connsiteY14" fmla="*/ 222942 h 2681369"/>
                <a:gd name="connsiteX15" fmla="*/ 160173 w 430663"/>
                <a:gd name="connsiteY15" fmla="*/ 102475 h 2681369"/>
                <a:gd name="connsiteX16" fmla="*/ 0 w 430663"/>
                <a:gd name="connsiteY16" fmla="*/ 101361 h 2681369"/>
                <a:gd name="connsiteX17" fmla="*/ 83972 w 430663"/>
                <a:gd name="connsiteY17" fmla="*/ 81 h 2681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0663" h="2681369">
                  <a:moveTo>
                    <a:pt x="83972" y="81"/>
                  </a:moveTo>
                  <a:cubicBezTo>
                    <a:pt x="133555" y="-608"/>
                    <a:pt x="161706" y="3466"/>
                    <a:pt x="211289" y="396"/>
                  </a:cubicBezTo>
                  <a:cubicBezTo>
                    <a:pt x="302993" y="90778"/>
                    <a:pt x="313735" y="88293"/>
                    <a:pt x="422109" y="202488"/>
                  </a:cubicBezTo>
                  <a:lnTo>
                    <a:pt x="430663" y="2631007"/>
                  </a:lnTo>
                  <a:lnTo>
                    <a:pt x="372839" y="2681369"/>
                  </a:lnTo>
                  <a:lnTo>
                    <a:pt x="215741" y="2681369"/>
                  </a:lnTo>
                  <a:lnTo>
                    <a:pt x="215142" y="2669463"/>
                  </a:lnTo>
                  <a:lnTo>
                    <a:pt x="321623" y="2669463"/>
                  </a:lnTo>
                  <a:lnTo>
                    <a:pt x="321623" y="2493726"/>
                  </a:lnTo>
                  <a:lnTo>
                    <a:pt x="388931" y="2476899"/>
                  </a:lnTo>
                  <a:lnTo>
                    <a:pt x="388931" y="1194199"/>
                  </a:lnTo>
                  <a:lnTo>
                    <a:pt x="321623" y="1177372"/>
                  </a:lnTo>
                  <a:lnTo>
                    <a:pt x="321623" y="246779"/>
                  </a:lnTo>
                  <a:lnTo>
                    <a:pt x="316302" y="246779"/>
                  </a:lnTo>
                  <a:lnTo>
                    <a:pt x="291893" y="222942"/>
                  </a:lnTo>
                  <a:cubicBezTo>
                    <a:pt x="234408" y="168238"/>
                    <a:pt x="224162" y="168618"/>
                    <a:pt x="160173" y="102475"/>
                  </a:cubicBezTo>
                  <a:lnTo>
                    <a:pt x="0" y="101361"/>
                  </a:lnTo>
                  <a:cubicBezTo>
                    <a:pt x="27699" y="45958"/>
                    <a:pt x="44836" y="6893"/>
                    <a:pt x="83972" y="81"/>
                  </a:cubicBezTo>
                  <a:close/>
                </a:path>
              </a:pathLst>
            </a:custGeom>
            <a:solidFill>
              <a:srgbClr val="10FBF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6615321" y="1635729"/>
            <a:ext cx="4423131" cy="2746800"/>
            <a:chOff x="6056117" y="2946399"/>
            <a:chExt cx="4713482" cy="2692402"/>
          </a:xfrm>
        </p:grpSpPr>
        <p:sp>
          <p:nvSpPr>
            <p:cNvPr id="52" name="任意多边形 51"/>
            <p:cNvSpPr/>
            <p:nvPr/>
          </p:nvSpPr>
          <p:spPr>
            <a:xfrm>
              <a:off x="6062323" y="2946400"/>
              <a:ext cx="4707276" cy="2692400"/>
            </a:xfrm>
            <a:custGeom>
              <a:avLst/>
              <a:gdLst>
                <a:gd name="connsiteX0" fmla="*/ 327102 w 4707276"/>
                <a:gd name="connsiteY0" fmla="*/ 0 h 2692400"/>
                <a:gd name="connsiteX1" fmla="*/ 4490823 w 4707276"/>
                <a:gd name="connsiteY1" fmla="*/ 0 h 2692400"/>
                <a:gd name="connsiteX2" fmla="*/ 4707276 w 4707276"/>
                <a:gd name="connsiteY2" fmla="*/ 208110 h 2692400"/>
                <a:gd name="connsiteX3" fmla="*/ 4707276 w 4707276"/>
                <a:gd name="connsiteY3" fmla="*/ 2641883 h 2692400"/>
                <a:gd name="connsiteX4" fmla="*/ 4649275 w 4707276"/>
                <a:gd name="connsiteY4" fmla="*/ 2692400 h 2692400"/>
                <a:gd name="connsiteX5" fmla="*/ 1684677 w 4707276"/>
                <a:gd name="connsiteY5" fmla="*/ 2692400 h 2692400"/>
                <a:gd name="connsiteX6" fmla="*/ 1662452 w 4707276"/>
                <a:gd name="connsiteY6" fmla="*/ 2603500 h 2692400"/>
                <a:gd name="connsiteX7" fmla="*/ 665502 w 4707276"/>
                <a:gd name="connsiteY7" fmla="*/ 2603500 h 2692400"/>
                <a:gd name="connsiteX8" fmla="*/ 643277 w 4707276"/>
                <a:gd name="connsiteY8" fmla="*/ 2692400 h 2692400"/>
                <a:gd name="connsiteX9" fmla="*/ 421679 w 4707276"/>
                <a:gd name="connsiteY9" fmla="*/ 2692400 h 2692400"/>
                <a:gd name="connsiteX10" fmla="*/ 138343 w 4707276"/>
                <a:gd name="connsiteY10" fmla="*/ 2409065 h 2692400"/>
                <a:gd name="connsiteX11" fmla="*/ 138343 w 4707276"/>
                <a:gd name="connsiteY11" fmla="*/ 2072480 h 2692400"/>
                <a:gd name="connsiteX12" fmla="*/ 0 w 4707276"/>
                <a:gd name="connsiteY12" fmla="*/ 1916770 h 2692400"/>
                <a:gd name="connsiteX13" fmla="*/ 0 w 4707276"/>
                <a:gd name="connsiteY13" fmla="*/ 356531 h 2692400"/>
                <a:gd name="connsiteX14" fmla="*/ 138345 w 4707276"/>
                <a:gd name="connsiteY14" fmla="*/ 200819 h 2692400"/>
                <a:gd name="connsiteX15" fmla="*/ 138345 w 4707276"/>
                <a:gd name="connsiteY15" fmla="*/ 201445 h 269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07276" h="2692400">
                  <a:moveTo>
                    <a:pt x="327102" y="0"/>
                  </a:moveTo>
                  <a:lnTo>
                    <a:pt x="4490823" y="0"/>
                  </a:lnTo>
                  <a:lnTo>
                    <a:pt x="4707276" y="208110"/>
                  </a:lnTo>
                  <a:lnTo>
                    <a:pt x="4707276" y="2641883"/>
                  </a:lnTo>
                  <a:lnTo>
                    <a:pt x="4649275" y="2692400"/>
                  </a:lnTo>
                  <a:lnTo>
                    <a:pt x="1684677" y="2692400"/>
                  </a:lnTo>
                  <a:lnTo>
                    <a:pt x="1662452" y="2603500"/>
                  </a:lnTo>
                  <a:lnTo>
                    <a:pt x="665502" y="2603500"/>
                  </a:lnTo>
                  <a:lnTo>
                    <a:pt x="643277" y="2692400"/>
                  </a:lnTo>
                  <a:lnTo>
                    <a:pt x="421679" y="2692400"/>
                  </a:lnTo>
                  <a:lnTo>
                    <a:pt x="138343" y="2409065"/>
                  </a:lnTo>
                  <a:lnTo>
                    <a:pt x="138343" y="2072480"/>
                  </a:lnTo>
                  <a:lnTo>
                    <a:pt x="0" y="1916770"/>
                  </a:lnTo>
                  <a:lnTo>
                    <a:pt x="0" y="356531"/>
                  </a:lnTo>
                  <a:lnTo>
                    <a:pt x="138345" y="200819"/>
                  </a:lnTo>
                  <a:lnTo>
                    <a:pt x="138345" y="201445"/>
                  </a:lnTo>
                  <a:close/>
                </a:path>
              </a:pathLst>
            </a:custGeom>
            <a:noFill/>
            <a:ln w="25400">
              <a:solidFill>
                <a:srgbClr val="10FBFE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53" name="梯形 52"/>
            <p:cNvSpPr/>
            <p:nvPr/>
          </p:nvSpPr>
          <p:spPr>
            <a:xfrm rot="5400000">
              <a:off x="5444137" y="3907634"/>
              <a:ext cx="1371598" cy="147638"/>
            </a:xfrm>
            <a:prstGeom prst="trapezoid">
              <a:avLst>
                <a:gd name="adj" fmla="val 66935"/>
              </a:avLst>
            </a:prstGeom>
            <a:solidFill>
              <a:srgbClr val="10FBF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直角三角形 53"/>
            <p:cNvSpPr/>
            <p:nvPr/>
          </p:nvSpPr>
          <p:spPr>
            <a:xfrm>
              <a:off x="6203755" y="5445125"/>
              <a:ext cx="193676" cy="193676"/>
            </a:xfrm>
            <a:prstGeom prst="rtTriangle">
              <a:avLst/>
            </a:prstGeom>
            <a:solidFill>
              <a:srgbClr val="10FBF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梯形 54"/>
            <p:cNvSpPr/>
            <p:nvPr/>
          </p:nvSpPr>
          <p:spPr>
            <a:xfrm rot="10800000">
              <a:off x="7313618" y="2946399"/>
              <a:ext cx="3113427" cy="114301"/>
            </a:xfrm>
            <a:prstGeom prst="trapezoid">
              <a:avLst>
                <a:gd name="adj" fmla="val 66935"/>
              </a:avLst>
            </a:prstGeom>
            <a:solidFill>
              <a:srgbClr val="10FBF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任意多边形 55"/>
            <p:cNvSpPr/>
            <p:nvPr/>
          </p:nvSpPr>
          <p:spPr>
            <a:xfrm>
              <a:off x="10338760" y="2957431"/>
              <a:ext cx="430663" cy="2681369"/>
            </a:xfrm>
            <a:custGeom>
              <a:avLst/>
              <a:gdLst>
                <a:gd name="connsiteX0" fmla="*/ 83972 w 430663"/>
                <a:gd name="connsiteY0" fmla="*/ 81 h 2681369"/>
                <a:gd name="connsiteX1" fmla="*/ 211289 w 430663"/>
                <a:gd name="connsiteY1" fmla="*/ 396 h 2681369"/>
                <a:gd name="connsiteX2" fmla="*/ 422109 w 430663"/>
                <a:gd name="connsiteY2" fmla="*/ 202488 h 2681369"/>
                <a:gd name="connsiteX3" fmla="*/ 430663 w 430663"/>
                <a:gd name="connsiteY3" fmla="*/ 2631007 h 2681369"/>
                <a:gd name="connsiteX4" fmla="*/ 372839 w 430663"/>
                <a:gd name="connsiteY4" fmla="*/ 2681369 h 2681369"/>
                <a:gd name="connsiteX5" fmla="*/ 215741 w 430663"/>
                <a:gd name="connsiteY5" fmla="*/ 2681369 h 2681369"/>
                <a:gd name="connsiteX6" fmla="*/ 215142 w 430663"/>
                <a:gd name="connsiteY6" fmla="*/ 2669463 h 2681369"/>
                <a:gd name="connsiteX7" fmla="*/ 321623 w 430663"/>
                <a:gd name="connsiteY7" fmla="*/ 2669463 h 2681369"/>
                <a:gd name="connsiteX8" fmla="*/ 321623 w 430663"/>
                <a:gd name="connsiteY8" fmla="*/ 2493726 h 2681369"/>
                <a:gd name="connsiteX9" fmla="*/ 388931 w 430663"/>
                <a:gd name="connsiteY9" fmla="*/ 2476899 h 2681369"/>
                <a:gd name="connsiteX10" fmla="*/ 388931 w 430663"/>
                <a:gd name="connsiteY10" fmla="*/ 1194199 h 2681369"/>
                <a:gd name="connsiteX11" fmla="*/ 321623 w 430663"/>
                <a:gd name="connsiteY11" fmla="*/ 1177372 h 2681369"/>
                <a:gd name="connsiteX12" fmla="*/ 321623 w 430663"/>
                <a:gd name="connsiteY12" fmla="*/ 246779 h 2681369"/>
                <a:gd name="connsiteX13" fmla="*/ 316302 w 430663"/>
                <a:gd name="connsiteY13" fmla="*/ 246779 h 2681369"/>
                <a:gd name="connsiteX14" fmla="*/ 291893 w 430663"/>
                <a:gd name="connsiteY14" fmla="*/ 222942 h 2681369"/>
                <a:gd name="connsiteX15" fmla="*/ 160173 w 430663"/>
                <a:gd name="connsiteY15" fmla="*/ 102475 h 2681369"/>
                <a:gd name="connsiteX16" fmla="*/ 0 w 430663"/>
                <a:gd name="connsiteY16" fmla="*/ 101361 h 2681369"/>
                <a:gd name="connsiteX17" fmla="*/ 83972 w 430663"/>
                <a:gd name="connsiteY17" fmla="*/ 81 h 2681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0663" h="2681369">
                  <a:moveTo>
                    <a:pt x="83972" y="81"/>
                  </a:moveTo>
                  <a:cubicBezTo>
                    <a:pt x="133555" y="-608"/>
                    <a:pt x="161706" y="3466"/>
                    <a:pt x="211289" y="396"/>
                  </a:cubicBezTo>
                  <a:cubicBezTo>
                    <a:pt x="302993" y="90778"/>
                    <a:pt x="313735" y="88293"/>
                    <a:pt x="422109" y="202488"/>
                  </a:cubicBezTo>
                  <a:lnTo>
                    <a:pt x="430663" y="2631007"/>
                  </a:lnTo>
                  <a:lnTo>
                    <a:pt x="372839" y="2681369"/>
                  </a:lnTo>
                  <a:lnTo>
                    <a:pt x="215741" y="2681369"/>
                  </a:lnTo>
                  <a:lnTo>
                    <a:pt x="215142" y="2669463"/>
                  </a:lnTo>
                  <a:lnTo>
                    <a:pt x="321623" y="2669463"/>
                  </a:lnTo>
                  <a:lnTo>
                    <a:pt x="321623" y="2493726"/>
                  </a:lnTo>
                  <a:lnTo>
                    <a:pt x="388931" y="2476899"/>
                  </a:lnTo>
                  <a:lnTo>
                    <a:pt x="388931" y="1194199"/>
                  </a:lnTo>
                  <a:lnTo>
                    <a:pt x="321623" y="1177372"/>
                  </a:lnTo>
                  <a:lnTo>
                    <a:pt x="321623" y="246779"/>
                  </a:lnTo>
                  <a:lnTo>
                    <a:pt x="316302" y="246779"/>
                  </a:lnTo>
                  <a:lnTo>
                    <a:pt x="291893" y="222942"/>
                  </a:lnTo>
                  <a:cubicBezTo>
                    <a:pt x="234408" y="168238"/>
                    <a:pt x="224162" y="168618"/>
                    <a:pt x="160173" y="102475"/>
                  </a:cubicBezTo>
                  <a:lnTo>
                    <a:pt x="0" y="101361"/>
                  </a:lnTo>
                  <a:cubicBezTo>
                    <a:pt x="27699" y="45958"/>
                    <a:pt x="44836" y="6893"/>
                    <a:pt x="83972" y="81"/>
                  </a:cubicBezTo>
                  <a:close/>
                </a:path>
              </a:pathLst>
            </a:custGeom>
            <a:solidFill>
              <a:srgbClr val="10FBF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3" name="文本框 4"/>
          <p:cNvSpPr txBox="1"/>
          <p:nvPr/>
        </p:nvSpPr>
        <p:spPr>
          <a:xfrm>
            <a:off x="2892843" y="1094692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b="1" kern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物联管理</a:t>
            </a:r>
            <a:endParaRPr kumimoji="0" lang="zh-CN" altLang="en-US" sz="2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4" name="文本框 4"/>
          <p:cNvSpPr txBox="1"/>
          <p:nvPr/>
        </p:nvSpPr>
        <p:spPr>
          <a:xfrm>
            <a:off x="8556793" y="1121558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zh-CN" altLang="en-US" sz="2000" b="1" kern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能耗智管</a:t>
            </a:r>
            <a:endParaRPr lang="zh-CN" altLang="en-US" sz="2000" b="1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2439688" y="4495942"/>
            <a:ext cx="430887" cy="151348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设备台账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7831694" y="4495942"/>
            <a:ext cx="430887" cy="121374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>
            <a:defPPr>
              <a:defRPr lang="zh-CN"/>
            </a:defPPr>
            <a:lvl1pPr marL="285750" indent="-285750">
              <a:buFont typeface="Wingdings" panose="05000000000000000000" pitchFamily="2" charset="2"/>
              <a:buChar char="Ø"/>
              <a:defRPr sz="1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 smtClean="0"/>
              <a:t>能耗趋势</a:t>
            </a:r>
            <a:endParaRPr lang="zh-CN" altLang="en-US" dirty="0"/>
          </a:p>
        </p:txBody>
      </p:sp>
      <p:sp>
        <p:nvSpPr>
          <p:cNvPr id="70" name="文本框 69"/>
          <p:cNvSpPr txBox="1"/>
          <p:nvPr/>
        </p:nvSpPr>
        <p:spPr>
          <a:xfrm>
            <a:off x="4055252" y="4495942"/>
            <a:ext cx="430887" cy="151348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>
            <a:defPPr>
              <a:defRPr lang="zh-CN"/>
            </a:defPPr>
            <a:lvl1pPr marL="285750" indent="-285750">
              <a:buFont typeface="Wingdings" panose="05000000000000000000" pitchFamily="2" charset="2"/>
              <a:buChar char="Ø"/>
              <a:defRPr sz="1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 smtClean="0"/>
              <a:t>AI</a:t>
            </a:r>
            <a:r>
              <a:rPr lang="zh-CN" altLang="en-US" dirty="0" smtClean="0"/>
              <a:t>一键巡查</a:t>
            </a:r>
            <a:endParaRPr lang="zh-CN" altLang="en-US" dirty="0"/>
          </a:p>
        </p:txBody>
      </p:sp>
      <p:sp>
        <p:nvSpPr>
          <p:cNvPr id="79" name="文本框 78"/>
          <p:cNvSpPr txBox="1"/>
          <p:nvPr/>
        </p:nvSpPr>
        <p:spPr>
          <a:xfrm>
            <a:off x="2978209" y="4495942"/>
            <a:ext cx="430887" cy="122832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巡检工单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3516730" y="4495942"/>
            <a:ext cx="430887" cy="122832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整改派单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2" name="文本框 81"/>
          <p:cNvSpPr txBox="1"/>
          <p:nvPr/>
        </p:nvSpPr>
        <p:spPr>
          <a:xfrm>
            <a:off x="8333294" y="4495942"/>
            <a:ext cx="430887" cy="121374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>
            <a:defPPr>
              <a:defRPr lang="zh-CN"/>
            </a:defPPr>
            <a:lvl1pPr marL="285750" indent="-285750">
              <a:buFont typeface="Wingdings" panose="05000000000000000000" pitchFamily="2" charset="2"/>
              <a:buChar char="Ø"/>
              <a:defRPr sz="1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 smtClean="0"/>
              <a:t>智能调优</a:t>
            </a:r>
            <a:endParaRPr lang="zh-CN" altLang="en-US" dirty="0"/>
          </a:p>
        </p:txBody>
      </p:sp>
      <p:sp>
        <p:nvSpPr>
          <p:cNvPr id="83" name="文本框 82"/>
          <p:cNvSpPr txBox="1"/>
          <p:nvPr/>
        </p:nvSpPr>
        <p:spPr>
          <a:xfrm>
            <a:off x="8834894" y="4495942"/>
            <a:ext cx="430887" cy="121374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>
            <a:defPPr>
              <a:defRPr lang="zh-CN"/>
            </a:defPPr>
            <a:lvl1pPr marL="285750" indent="-285750">
              <a:buFont typeface="Wingdings" panose="05000000000000000000" pitchFamily="2" charset="2"/>
              <a:buChar char="Ø"/>
              <a:defRPr sz="1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 smtClean="0"/>
              <a:t>智能照明</a:t>
            </a:r>
            <a:endParaRPr lang="zh-CN" altLang="en-US" dirty="0"/>
          </a:p>
        </p:txBody>
      </p:sp>
      <p:sp>
        <p:nvSpPr>
          <p:cNvPr id="84" name="文本框 83"/>
          <p:cNvSpPr txBox="1"/>
          <p:nvPr/>
        </p:nvSpPr>
        <p:spPr>
          <a:xfrm>
            <a:off x="9336494" y="4495942"/>
            <a:ext cx="430887" cy="121374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>
            <a:defPPr>
              <a:defRPr lang="zh-CN"/>
            </a:defPPr>
            <a:lvl1pPr marL="285750" indent="-285750">
              <a:buFont typeface="Wingdings" panose="05000000000000000000" pitchFamily="2" charset="2"/>
              <a:buChar char="Ø"/>
              <a:defRPr sz="1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 smtClean="0"/>
              <a:t>智能空调</a:t>
            </a:r>
            <a:endParaRPr lang="zh-CN" altLang="en-US" dirty="0"/>
          </a:p>
        </p:txBody>
      </p:sp>
      <p:pic>
        <p:nvPicPr>
          <p:cNvPr id="86" name="图片 85"/>
          <p:cNvPicPr/>
          <p:nvPr/>
        </p:nvPicPr>
        <p:blipFill>
          <a:blip r:embed="rId1"/>
          <a:stretch>
            <a:fillRect/>
          </a:stretch>
        </p:blipFill>
        <p:spPr>
          <a:xfrm>
            <a:off x="6645351" y="1661761"/>
            <a:ext cx="4346628" cy="268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9388" y="1635729"/>
            <a:ext cx="4441571" cy="27936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1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标题 1"/>
          <p:cNvSpPr txBox="1"/>
          <p:nvPr/>
        </p:nvSpPr>
        <p:spPr>
          <a:xfrm>
            <a:off x="443947" y="309341"/>
            <a:ext cx="9179024" cy="472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  <a:defRPr lang="zh-CN" altLang="en-US" sz="3200" b="1" kern="1200" dirty="0">
                <a:gradFill flip="none" rotWithShape="1">
                  <a:gsLst>
                    <a:gs pos="0">
                      <a:srgbClr val="00B0F0">
                        <a:tint val="66000"/>
                        <a:satMod val="160000"/>
                      </a:srgbClr>
                    </a:gs>
                    <a:gs pos="50000">
                      <a:srgbClr val="00B0F0">
                        <a:tint val="44500"/>
                        <a:satMod val="160000"/>
                      </a:srgbClr>
                    </a:gs>
                    <a:gs pos="100000">
                      <a:srgbClr val="00B0F0">
                        <a:tint val="23500"/>
                        <a:satMod val="16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设备运维：远程实时监管，提升运维工作流程化专业度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55" name="图片 54"/>
          <p:cNvPicPr>
            <a:picLocks noChangeAspect="1"/>
          </p:cNvPicPr>
          <p:nvPr/>
        </p:nvPicPr>
        <p:blipFill>
          <a:blip r:embed="rId1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360" y="1938074"/>
            <a:ext cx="575475" cy="580389"/>
          </a:xfrm>
          <a:prstGeom prst="rect">
            <a:avLst/>
          </a:prstGeom>
        </p:spPr>
      </p:pic>
      <p:sp>
        <p:nvSpPr>
          <p:cNvPr id="56" name="流程图: 可选过程 55"/>
          <p:cNvSpPr/>
          <p:nvPr/>
        </p:nvSpPr>
        <p:spPr>
          <a:xfrm>
            <a:off x="1270391" y="3082914"/>
            <a:ext cx="1029713" cy="509746"/>
          </a:xfrm>
          <a:prstGeom prst="flowChartAlternateProcess">
            <a:avLst/>
          </a:prstGeom>
          <a:noFill/>
          <a:ln w="25400" cap="flat" cmpd="sng" algn="ctr">
            <a:solidFill>
              <a:srgbClr val="5B9BD5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日常</a:t>
            </a:r>
            <a:endParaRPr kumimoji="0" lang="en-US" altLang="zh-CN" sz="11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线下巡检</a:t>
            </a:r>
            <a:endParaRPr kumimoji="0" lang="en-US" altLang="zh-CN" sz="11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" name="流程图: 文档 56"/>
          <p:cNvSpPr/>
          <p:nvPr/>
        </p:nvSpPr>
        <p:spPr>
          <a:xfrm>
            <a:off x="2064996" y="4803523"/>
            <a:ext cx="1029713" cy="508778"/>
          </a:xfrm>
          <a:prstGeom prst="flowChartDocument">
            <a:avLst/>
          </a:prstGeom>
          <a:noFill/>
          <a:ln w="25400" cap="flat" cmpd="sng" algn="ctr">
            <a:solidFill>
              <a:srgbClr val="5B9BD5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月度</a:t>
            </a:r>
            <a:endParaRPr kumimoji="0" lang="en-US" altLang="zh-CN" sz="11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运维报告</a:t>
            </a:r>
            <a:endParaRPr kumimoji="0" lang="zh-CN" altLang="en-US" sz="11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流程图: 可选过程 57"/>
          <p:cNvSpPr/>
          <p:nvPr/>
        </p:nvSpPr>
        <p:spPr>
          <a:xfrm>
            <a:off x="2867594" y="3082518"/>
            <a:ext cx="1029713" cy="509746"/>
          </a:xfrm>
          <a:prstGeom prst="flowChartAlternateProcess">
            <a:avLst/>
          </a:prstGeom>
          <a:noFill/>
          <a:ln w="25400" cap="flat" cmpd="sng" algn="ctr">
            <a:solidFill>
              <a:srgbClr val="5B9BD5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事后</a:t>
            </a:r>
            <a:endParaRPr kumimoji="0" lang="en-US" altLang="zh-CN" sz="11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抢修</a:t>
            </a:r>
            <a:r>
              <a:rPr kumimoji="0" lang="en-US" altLang="zh-CN" sz="11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&amp;</a:t>
            </a:r>
            <a:r>
              <a:rPr kumimoji="0" lang="zh-CN" altLang="en-US" sz="11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消缺</a:t>
            </a:r>
            <a:endParaRPr kumimoji="0" lang="zh-CN" altLang="en-US" sz="11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文本框 58"/>
          <p:cNvSpPr txBox="1"/>
          <p:nvPr/>
        </p:nvSpPr>
        <p:spPr>
          <a:xfrm>
            <a:off x="1772956" y="2531658"/>
            <a:ext cx="15913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能源运行与维护</a:t>
            </a:r>
            <a:endParaRPr lang="zh-CN" altLang="en-US" sz="12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0" name="流程图: 可选过程 59"/>
          <p:cNvSpPr/>
          <p:nvPr/>
        </p:nvSpPr>
        <p:spPr>
          <a:xfrm>
            <a:off x="1270391" y="3959429"/>
            <a:ext cx="1029713" cy="509746"/>
          </a:xfrm>
          <a:prstGeom prst="flowChartAlternateProcess">
            <a:avLst/>
          </a:prstGeom>
          <a:noFill/>
          <a:ln w="25400" cap="flat" cmpd="sng" algn="ctr">
            <a:solidFill>
              <a:srgbClr val="5B9BD5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纸质</a:t>
            </a:r>
            <a:endParaRPr kumimoji="0" lang="en-US" altLang="zh-CN" sz="11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运维工单</a:t>
            </a:r>
            <a:endParaRPr kumimoji="0" lang="zh-CN" altLang="en-US" sz="11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" name="流程图: 可选过程 60"/>
          <p:cNvSpPr/>
          <p:nvPr/>
        </p:nvSpPr>
        <p:spPr>
          <a:xfrm>
            <a:off x="2864865" y="3959428"/>
            <a:ext cx="1029713" cy="509746"/>
          </a:xfrm>
          <a:prstGeom prst="flowChartAlternateProcess">
            <a:avLst/>
          </a:prstGeom>
          <a:noFill/>
          <a:ln w="25400" cap="flat" cmpd="sng" algn="ctr">
            <a:solidFill>
              <a:srgbClr val="5B9BD5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纸质</a:t>
            </a:r>
            <a:endParaRPr kumimoji="0" lang="en-US" altLang="zh-CN" sz="11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1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设备台账</a:t>
            </a:r>
            <a:endParaRPr kumimoji="0" lang="zh-CN" altLang="en-US" sz="11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2" name="直接连接符 61"/>
          <p:cNvCxnSpPr>
            <a:stCxn id="56" idx="2"/>
            <a:endCxn id="60" idx="0"/>
          </p:cNvCxnSpPr>
          <p:nvPr/>
        </p:nvCxnSpPr>
        <p:spPr>
          <a:xfrm>
            <a:off x="1785249" y="3592660"/>
            <a:ext cx="0" cy="366769"/>
          </a:xfrm>
          <a:prstGeom prst="line">
            <a:avLst/>
          </a:prstGeom>
          <a:noFill/>
          <a:ln w="9525" cap="flat" cmpd="sng" algn="ctr">
            <a:solidFill>
              <a:sysClr val="window" lastClr="FFFFFF"/>
            </a:solidFill>
            <a:prstDash val="solid"/>
          </a:ln>
          <a:effectLst/>
        </p:spPr>
      </p:cxnSp>
      <p:cxnSp>
        <p:nvCxnSpPr>
          <p:cNvPr id="63" name="直接连接符 62"/>
          <p:cNvCxnSpPr>
            <a:stCxn id="58" idx="2"/>
            <a:endCxn id="61" idx="0"/>
          </p:cNvCxnSpPr>
          <p:nvPr/>
        </p:nvCxnSpPr>
        <p:spPr>
          <a:xfrm flipH="1">
            <a:off x="3379722" y="3592263"/>
            <a:ext cx="2729" cy="367164"/>
          </a:xfrm>
          <a:prstGeom prst="line">
            <a:avLst/>
          </a:prstGeom>
          <a:noFill/>
          <a:ln w="9525" cap="flat" cmpd="sng" algn="ctr">
            <a:solidFill>
              <a:sysClr val="window" lastClr="FFFFFF"/>
            </a:solidFill>
            <a:prstDash val="solid"/>
          </a:ln>
          <a:effectLst/>
        </p:spPr>
      </p:cxnSp>
      <p:cxnSp>
        <p:nvCxnSpPr>
          <p:cNvPr id="64" name="肘形连接符 63"/>
          <p:cNvCxnSpPr>
            <a:stCxn id="60" idx="2"/>
            <a:endCxn id="57" idx="0"/>
          </p:cNvCxnSpPr>
          <p:nvPr/>
        </p:nvCxnSpPr>
        <p:spPr>
          <a:xfrm rot="16200000" flipH="1">
            <a:off x="2015377" y="4239046"/>
            <a:ext cx="334348" cy="794604"/>
          </a:xfrm>
          <a:prstGeom prst="bentConnector3">
            <a:avLst/>
          </a:prstGeom>
          <a:noFill/>
          <a:ln w="9525" cap="flat" cmpd="sng" algn="ctr">
            <a:solidFill>
              <a:sysClr val="window" lastClr="FFFFFF"/>
            </a:solidFill>
            <a:prstDash val="solid"/>
          </a:ln>
          <a:effectLst/>
        </p:spPr>
      </p:cxnSp>
      <p:cxnSp>
        <p:nvCxnSpPr>
          <p:cNvPr id="65" name="肘形连接符 64"/>
          <p:cNvCxnSpPr>
            <a:stCxn id="61" idx="2"/>
            <a:endCxn id="57" idx="0"/>
          </p:cNvCxnSpPr>
          <p:nvPr/>
        </p:nvCxnSpPr>
        <p:spPr>
          <a:xfrm rot="5400000">
            <a:off x="2812613" y="4236414"/>
            <a:ext cx="334350" cy="799869"/>
          </a:xfrm>
          <a:prstGeom prst="bentConnector3">
            <a:avLst/>
          </a:prstGeom>
          <a:noFill/>
          <a:ln w="9525" cap="flat" cmpd="sng" algn="ctr">
            <a:solidFill>
              <a:sysClr val="window" lastClr="FFFFFF"/>
            </a:solidFill>
            <a:prstDash val="solid"/>
          </a:ln>
          <a:effectLst/>
        </p:spPr>
      </p:cxnSp>
      <p:sp>
        <p:nvSpPr>
          <p:cNvPr id="67" name="文本框 66"/>
          <p:cNvSpPr txBox="1"/>
          <p:nvPr/>
        </p:nvSpPr>
        <p:spPr>
          <a:xfrm>
            <a:off x="8971331" y="3023487"/>
            <a:ext cx="2554542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71450" marR="0" lvl="0" indent="-17145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defRPr/>
            </a:pPr>
            <a:r>
              <a:rPr kumimoji="0" lang="zh-CN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制度流程化，流程表单化，表单信息化，提升运维工作的专业度和效率；</a:t>
            </a:r>
            <a:endParaRPr kumimoji="0" lang="en-US" altLang="zh-CN" sz="12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marR="0" lvl="0" indent="-17145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defRPr/>
            </a:pPr>
            <a:r>
              <a:rPr kumimoji="0" lang="zh-CN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完备的台账管理和缺陷管理，提升消缺效率，有助于提升设备运行稳定性，延长设备寿命。</a:t>
            </a:r>
            <a:endParaRPr kumimoji="0" lang="en-US" altLang="zh-CN" sz="12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9" name="MH_Other_3"/>
          <p:cNvSpPr/>
          <p:nvPr>
            <p:custDataLst>
              <p:tags r:id="rId2"/>
            </p:custDataLst>
          </p:nvPr>
        </p:nvSpPr>
        <p:spPr>
          <a:xfrm>
            <a:off x="8821932" y="2155323"/>
            <a:ext cx="2915762" cy="3115589"/>
          </a:xfrm>
          <a:prstGeom prst="rect">
            <a:avLst/>
          </a:prstGeom>
          <a:noFill/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miter lim="800000"/>
          </a:ln>
          <a:effectLst/>
        </p:spPr>
        <p:txBody>
          <a:bodyPr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1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0" name="五边形 69"/>
          <p:cNvSpPr/>
          <p:nvPr/>
        </p:nvSpPr>
        <p:spPr>
          <a:xfrm flipH="1">
            <a:off x="8607711" y="2208635"/>
            <a:ext cx="1681924" cy="409972"/>
          </a:xfrm>
          <a:prstGeom prst="homePlate">
            <a:avLst>
              <a:gd name="adj" fmla="val 35992"/>
            </a:avLst>
          </a:prstGeom>
          <a:solidFill>
            <a:srgbClr val="1F4E79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" name="椭圆 70"/>
          <p:cNvSpPr/>
          <p:nvPr/>
        </p:nvSpPr>
        <p:spPr>
          <a:xfrm>
            <a:off x="8766654" y="2301382"/>
            <a:ext cx="211122" cy="211122"/>
          </a:xfrm>
          <a:prstGeom prst="ellipse">
            <a:avLst/>
          </a:prstGeom>
          <a:solidFill>
            <a:srgbClr val="F2F2F2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9176228" y="2262917"/>
            <a:ext cx="1113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</a:rPr>
              <a:t>应用价值</a:t>
            </a:r>
            <a:endParaRPr kumimoji="0" lang="zh-CN" alt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Light" panose="020B0300000000000000" charset="-122"/>
              <a:ea typeface="思源黑体 CN Light" panose="020B0300000000000000" charset="-122"/>
            </a:endParaRPr>
          </a:p>
        </p:txBody>
      </p:sp>
      <p:sp>
        <p:nvSpPr>
          <p:cNvPr id="73" name="虚尾箭头 72"/>
          <p:cNvSpPr/>
          <p:nvPr/>
        </p:nvSpPr>
        <p:spPr>
          <a:xfrm>
            <a:off x="4618715" y="3396813"/>
            <a:ext cx="358208" cy="418104"/>
          </a:xfrm>
          <a:prstGeom prst="stripedRightArrow">
            <a:avLst/>
          </a:prstGeom>
          <a:solidFill>
            <a:srgbClr val="5B9BD5">
              <a:lumMod val="50000"/>
            </a:srgbClr>
          </a:solidFill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74" name="图片 73"/>
          <p:cNvPicPr preferRelativeResize="0"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08" y="3152623"/>
            <a:ext cx="410592" cy="369535"/>
          </a:xfrm>
          <a:prstGeom prst="rect">
            <a:avLst/>
          </a:prstGeom>
        </p:spPr>
      </p:pic>
      <p:pic>
        <p:nvPicPr>
          <p:cNvPr id="75" name="图片 74"/>
          <p:cNvPicPr preferRelativeResize="0"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1610" y="3150757"/>
            <a:ext cx="410592" cy="369535"/>
          </a:xfrm>
          <a:prstGeom prst="rect">
            <a:avLst/>
          </a:prstGeom>
        </p:spPr>
      </p:pic>
      <p:pic>
        <p:nvPicPr>
          <p:cNvPr id="76" name="图片 75"/>
          <p:cNvPicPr preferRelativeResize="0"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15" y="4029533"/>
            <a:ext cx="410592" cy="369535"/>
          </a:xfrm>
          <a:prstGeom prst="rect">
            <a:avLst/>
          </a:prstGeom>
        </p:spPr>
      </p:pic>
      <p:pic>
        <p:nvPicPr>
          <p:cNvPr id="77" name="图片 76"/>
          <p:cNvPicPr preferRelativeResize="0"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1610" y="4003782"/>
            <a:ext cx="410592" cy="369535"/>
          </a:xfrm>
          <a:prstGeom prst="rect">
            <a:avLst/>
          </a:prstGeom>
        </p:spPr>
      </p:pic>
      <p:pic>
        <p:nvPicPr>
          <p:cNvPr id="78" name="图片 77"/>
          <p:cNvPicPr preferRelativeResize="0"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203" y="4845813"/>
            <a:ext cx="396154" cy="371150"/>
          </a:xfrm>
          <a:prstGeom prst="rect">
            <a:avLst/>
          </a:prstGeom>
        </p:spPr>
      </p:pic>
      <p:pic>
        <p:nvPicPr>
          <p:cNvPr id="79" name="图片 7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018" y="2680801"/>
            <a:ext cx="402615" cy="362717"/>
          </a:xfrm>
          <a:prstGeom prst="rect">
            <a:avLst/>
          </a:prstGeom>
        </p:spPr>
      </p:pic>
      <p:pic>
        <p:nvPicPr>
          <p:cNvPr id="80" name="图片 79"/>
          <p:cNvPicPr>
            <a:picLocks noChangeAspect="1"/>
          </p:cNvPicPr>
          <p:nvPr/>
        </p:nvPicPr>
        <p:blipFill>
          <a:blip r:embed="rId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018" y="3587217"/>
            <a:ext cx="402615" cy="373090"/>
          </a:xfrm>
          <a:prstGeom prst="rect">
            <a:avLst/>
          </a:prstGeom>
        </p:spPr>
      </p:pic>
      <p:pic>
        <p:nvPicPr>
          <p:cNvPr id="81" name="图片 80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48716" y="5405593"/>
            <a:ext cx="402615" cy="373090"/>
          </a:xfrm>
          <a:prstGeom prst="rect">
            <a:avLst/>
          </a:prstGeom>
        </p:spPr>
      </p:pic>
      <p:sp>
        <p:nvSpPr>
          <p:cNvPr id="82" name="圆角矩形 81"/>
          <p:cNvSpPr/>
          <p:nvPr/>
        </p:nvSpPr>
        <p:spPr>
          <a:xfrm flipV="1">
            <a:off x="5434856" y="2370033"/>
            <a:ext cx="2507760" cy="59435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 smtClean="0">
              <a:solidFill>
                <a:prstClr val="white"/>
              </a:solidFill>
              <a:latin typeface="Calibri" panose="020F0502020204030204"/>
              <a:ea typeface="微软雅黑" panose="020B0503020204020204" pitchFamily="34" charset="-122"/>
            </a:endParaRPr>
          </a:p>
        </p:txBody>
      </p:sp>
      <p:sp>
        <p:nvSpPr>
          <p:cNvPr id="83" name="圆角矩形 82"/>
          <p:cNvSpPr/>
          <p:nvPr/>
        </p:nvSpPr>
        <p:spPr>
          <a:xfrm>
            <a:off x="5388906" y="1938074"/>
            <a:ext cx="2507760" cy="331083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600" b="1" kern="0" dirty="0" smtClean="0">
                <a:solidFill>
                  <a:prstClr val="white"/>
                </a:solidFill>
                <a:latin typeface="Calibri" panose="020F0502020204030204"/>
                <a:ea typeface="微软雅黑" panose="020B0503020204020204" pitchFamily="34" charset="-122"/>
              </a:rPr>
              <a:t>校园</a:t>
            </a:r>
            <a:r>
              <a:rPr lang="en-US" altLang="zh-CN" sz="1600" b="1" kern="0" dirty="0" err="1" smtClean="0">
                <a:solidFill>
                  <a:prstClr val="white"/>
                </a:solidFill>
                <a:latin typeface="Calibri" panose="020F0502020204030204"/>
                <a:ea typeface="微软雅黑" panose="020B0503020204020204" pitchFamily="34" charset="-122"/>
              </a:rPr>
              <a:t>AIoT</a:t>
            </a:r>
            <a:r>
              <a:rPr lang="zh-CN" altLang="en-US" sz="1600" b="1" kern="0" dirty="0" smtClean="0">
                <a:solidFill>
                  <a:prstClr val="white"/>
                </a:solidFill>
                <a:latin typeface="Calibri" panose="020F0502020204030204"/>
                <a:ea typeface="微软雅黑" panose="020B0503020204020204" pitchFamily="34" charset="-122"/>
              </a:rPr>
              <a:t>平台</a:t>
            </a:r>
            <a:endParaRPr lang="zh-CN" altLang="en-US" sz="1600" b="1" kern="0" dirty="0" smtClean="0">
              <a:solidFill>
                <a:prstClr val="white"/>
              </a:solidFill>
              <a:latin typeface="Calibri" panose="020F0502020204030204"/>
              <a:ea typeface="微软雅黑" panose="020B0503020204020204" pitchFamily="34" charset="-122"/>
            </a:endParaRPr>
          </a:p>
        </p:txBody>
      </p:sp>
      <p:pic>
        <p:nvPicPr>
          <p:cNvPr id="84" name="图片 83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716" y="4497989"/>
            <a:ext cx="402615" cy="373090"/>
          </a:xfrm>
          <a:prstGeom prst="rect">
            <a:avLst/>
          </a:prstGeom>
        </p:spPr>
      </p:pic>
      <p:sp>
        <p:nvSpPr>
          <p:cNvPr id="85" name="文本框 84"/>
          <p:cNvSpPr txBox="1"/>
          <p:nvPr/>
        </p:nvSpPr>
        <p:spPr>
          <a:xfrm>
            <a:off x="6229892" y="3043882"/>
            <a:ext cx="8257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100" b="1" dirty="0" smtClean="0">
                <a:solidFill>
                  <a:prstClr val="white"/>
                </a:solidFill>
                <a:latin typeface="微软雅黑" panose="020B0503020204020204" pitchFamily="34" charset="-122"/>
              </a:rPr>
              <a:t>实时监测</a:t>
            </a:r>
            <a:endParaRPr lang="zh-CN" altLang="en-US" sz="1100" b="1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  <p:sp>
        <p:nvSpPr>
          <p:cNvPr id="86" name="文本框 85"/>
          <p:cNvSpPr txBox="1"/>
          <p:nvPr/>
        </p:nvSpPr>
        <p:spPr>
          <a:xfrm>
            <a:off x="6229891" y="4870317"/>
            <a:ext cx="8257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100" b="1" dirty="0" smtClean="0">
                <a:solidFill>
                  <a:prstClr val="white"/>
                </a:solidFill>
                <a:latin typeface="微软雅黑" panose="020B0503020204020204" pitchFamily="34" charset="-122"/>
              </a:rPr>
              <a:t>抢修工单</a:t>
            </a:r>
            <a:endParaRPr lang="zh-CN" altLang="en-US" sz="1100" b="1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  <p:sp>
        <p:nvSpPr>
          <p:cNvPr id="87" name="文本框 86"/>
          <p:cNvSpPr txBox="1"/>
          <p:nvPr/>
        </p:nvSpPr>
        <p:spPr>
          <a:xfrm>
            <a:off x="5425488" y="3972396"/>
            <a:ext cx="8257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100" b="1" dirty="0" smtClean="0">
                <a:solidFill>
                  <a:prstClr val="white"/>
                </a:solidFill>
                <a:latin typeface="微软雅黑" panose="020B0503020204020204" pitchFamily="34" charset="-122"/>
              </a:rPr>
              <a:t>巡检工单</a:t>
            </a:r>
            <a:endParaRPr lang="zh-CN" altLang="en-US" sz="1100" b="1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  <p:pic>
        <p:nvPicPr>
          <p:cNvPr id="88" name="图片 87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716" y="2680800"/>
            <a:ext cx="402615" cy="362717"/>
          </a:xfrm>
          <a:prstGeom prst="rect">
            <a:avLst/>
          </a:prstGeom>
        </p:spPr>
      </p:pic>
      <p:sp>
        <p:nvSpPr>
          <p:cNvPr id="89" name="文本框 88"/>
          <p:cNvSpPr txBox="1"/>
          <p:nvPr/>
        </p:nvSpPr>
        <p:spPr>
          <a:xfrm>
            <a:off x="5418564" y="3043882"/>
            <a:ext cx="8257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100" b="1" dirty="0" smtClean="0">
                <a:solidFill>
                  <a:prstClr val="white"/>
                </a:solidFill>
                <a:latin typeface="微软雅黑" panose="020B0503020204020204" pitchFamily="34" charset="-122"/>
              </a:rPr>
              <a:t>实时监测</a:t>
            </a:r>
            <a:endParaRPr lang="zh-CN" altLang="en-US" sz="1100" b="1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  <p:sp>
        <p:nvSpPr>
          <p:cNvPr id="90" name="文本框 89"/>
          <p:cNvSpPr txBox="1"/>
          <p:nvPr/>
        </p:nvSpPr>
        <p:spPr>
          <a:xfrm>
            <a:off x="6229892" y="3946645"/>
            <a:ext cx="8257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100" b="1" dirty="0" smtClean="0">
                <a:solidFill>
                  <a:prstClr val="white"/>
                </a:solidFill>
                <a:latin typeface="微软雅黑" panose="020B0503020204020204" pitchFamily="34" charset="-122"/>
              </a:rPr>
              <a:t>预告警</a:t>
            </a:r>
            <a:endParaRPr lang="zh-CN" altLang="en-US" sz="1100" b="1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  <p:sp>
        <p:nvSpPr>
          <p:cNvPr id="91" name="文本框 90"/>
          <p:cNvSpPr txBox="1"/>
          <p:nvPr/>
        </p:nvSpPr>
        <p:spPr>
          <a:xfrm>
            <a:off x="6243452" y="5768238"/>
            <a:ext cx="8257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100" b="1" dirty="0" smtClean="0">
                <a:solidFill>
                  <a:prstClr val="white"/>
                </a:solidFill>
                <a:latin typeface="微软雅黑" panose="020B0503020204020204" pitchFamily="34" charset="-122"/>
              </a:rPr>
              <a:t>抢修</a:t>
            </a:r>
            <a:endParaRPr lang="zh-CN" altLang="en-US" sz="1100" b="1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  <p:pic>
        <p:nvPicPr>
          <p:cNvPr id="92" name="图片 91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1186" y="2680798"/>
            <a:ext cx="402615" cy="362717"/>
          </a:xfrm>
          <a:prstGeom prst="rect">
            <a:avLst/>
          </a:prstGeom>
        </p:spPr>
      </p:pic>
      <p:pic>
        <p:nvPicPr>
          <p:cNvPr id="93" name="图片 92"/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577" y="3583928"/>
            <a:ext cx="408452" cy="362717"/>
          </a:xfrm>
          <a:prstGeom prst="rect">
            <a:avLst/>
          </a:prstGeom>
        </p:spPr>
      </p:pic>
      <p:cxnSp>
        <p:nvCxnSpPr>
          <p:cNvPr id="94" name="直接箭头连接符 93"/>
          <p:cNvCxnSpPr>
            <a:stCxn id="89" idx="2"/>
            <a:endCxn id="80" idx="0"/>
          </p:cNvCxnSpPr>
          <p:nvPr/>
        </p:nvCxnSpPr>
        <p:spPr>
          <a:xfrm flipH="1">
            <a:off x="5830326" y="3305492"/>
            <a:ext cx="1136" cy="281725"/>
          </a:xfrm>
          <a:prstGeom prst="straightConnector1">
            <a:avLst/>
          </a:prstGeom>
          <a:noFill/>
          <a:ln w="9525" cap="flat" cmpd="sng" algn="ctr">
            <a:solidFill>
              <a:sysClr val="window" lastClr="FFFFFF"/>
            </a:solidFill>
            <a:prstDash val="solid"/>
            <a:tailEnd type="triangle"/>
          </a:ln>
          <a:effectLst/>
        </p:spPr>
      </p:cxnSp>
      <p:sp>
        <p:nvSpPr>
          <p:cNvPr id="95" name="文本框 94"/>
          <p:cNvSpPr txBox="1"/>
          <p:nvPr/>
        </p:nvSpPr>
        <p:spPr>
          <a:xfrm>
            <a:off x="7019595" y="3042994"/>
            <a:ext cx="8257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100" b="1" dirty="0" smtClean="0">
                <a:solidFill>
                  <a:prstClr val="white"/>
                </a:solidFill>
                <a:latin typeface="微软雅黑" panose="020B0503020204020204" pitchFamily="34" charset="-122"/>
              </a:rPr>
              <a:t>设备台账</a:t>
            </a:r>
            <a:endParaRPr lang="zh-CN" altLang="en-US" sz="1100" b="1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  <p:sp>
        <p:nvSpPr>
          <p:cNvPr id="96" name="文本框 95"/>
          <p:cNvSpPr txBox="1"/>
          <p:nvPr/>
        </p:nvSpPr>
        <p:spPr>
          <a:xfrm>
            <a:off x="7019595" y="3934206"/>
            <a:ext cx="8257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100" b="1" dirty="0" smtClean="0">
                <a:solidFill>
                  <a:prstClr val="white"/>
                </a:solidFill>
                <a:latin typeface="微软雅黑" panose="020B0503020204020204" pitchFamily="34" charset="-122"/>
              </a:rPr>
              <a:t>备品备件</a:t>
            </a:r>
            <a:endParaRPr lang="zh-CN" altLang="en-US" sz="1100" b="1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  <p:sp>
        <p:nvSpPr>
          <p:cNvPr id="97" name="文本框 96"/>
          <p:cNvSpPr txBox="1"/>
          <p:nvPr/>
        </p:nvSpPr>
        <p:spPr>
          <a:xfrm>
            <a:off x="7019594" y="4870317"/>
            <a:ext cx="8257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100" b="1" dirty="0" smtClean="0">
                <a:solidFill>
                  <a:prstClr val="white"/>
                </a:solidFill>
                <a:latin typeface="微软雅黑" panose="020B0503020204020204" pitchFamily="34" charset="-122"/>
              </a:rPr>
              <a:t>消缺工单</a:t>
            </a:r>
            <a:endParaRPr lang="zh-CN" altLang="en-US" sz="1100" b="1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  <p:cxnSp>
        <p:nvCxnSpPr>
          <p:cNvPr id="98" name="直接箭头连接符 97"/>
          <p:cNvCxnSpPr/>
          <p:nvPr/>
        </p:nvCxnSpPr>
        <p:spPr>
          <a:xfrm flipH="1">
            <a:off x="6642786" y="5125516"/>
            <a:ext cx="1138" cy="263258"/>
          </a:xfrm>
          <a:prstGeom prst="straightConnector1">
            <a:avLst/>
          </a:prstGeom>
          <a:noFill/>
          <a:ln w="9525" cap="flat" cmpd="sng" algn="ctr">
            <a:solidFill>
              <a:sysClr val="window" lastClr="FFFFFF"/>
            </a:solidFill>
            <a:prstDash val="solid"/>
            <a:tailEnd type="triangle"/>
          </a:ln>
          <a:effectLst/>
        </p:spPr>
      </p:cxnSp>
      <p:cxnSp>
        <p:nvCxnSpPr>
          <p:cNvPr id="99" name="直接箭头连接符 98"/>
          <p:cNvCxnSpPr/>
          <p:nvPr/>
        </p:nvCxnSpPr>
        <p:spPr>
          <a:xfrm flipH="1">
            <a:off x="6651778" y="4201004"/>
            <a:ext cx="1138" cy="263258"/>
          </a:xfrm>
          <a:prstGeom prst="straightConnector1">
            <a:avLst/>
          </a:prstGeom>
          <a:noFill/>
          <a:ln w="9525" cap="flat" cmpd="sng" algn="ctr">
            <a:solidFill>
              <a:sysClr val="window" lastClr="FFFFFF"/>
            </a:solidFill>
            <a:prstDash val="solid"/>
            <a:tailEnd type="triangle"/>
          </a:ln>
          <a:effectLst/>
        </p:spPr>
      </p:cxnSp>
      <p:cxnSp>
        <p:nvCxnSpPr>
          <p:cNvPr id="100" name="直接箭头连接符 99"/>
          <p:cNvCxnSpPr/>
          <p:nvPr/>
        </p:nvCxnSpPr>
        <p:spPr>
          <a:xfrm flipH="1">
            <a:off x="6649454" y="3306774"/>
            <a:ext cx="1138" cy="263258"/>
          </a:xfrm>
          <a:prstGeom prst="straightConnector1">
            <a:avLst/>
          </a:prstGeom>
          <a:noFill/>
          <a:ln w="9525" cap="flat" cmpd="sng" algn="ctr">
            <a:solidFill>
              <a:sysClr val="window" lastClr="FFFFFF"/>
            </a:solidFill>
            <a:prstDash val="solid"/>
            <a:tailEnd type="triangle"/>
          </a:ln>
          <a:effectLst/>
        </p:spPr>
      </p:cxnSp>
      <p:cxnSp>
        <p:nvCxnSpPr>
          <p:cNvPr id="101" name="直接箭头连接符 100"/>
          <p:cNvCxnSpPr/>
          <p:nvPr/>
        </p:nvCxnSpPr>
        <p:spPr>
          <a:xfrm flipH="1">
            <a:off x="7448832" y="4207501"/>
            <a:ext cx="1138" cy="263258"/>
          </a:xfrm>
          <a:prstGeom prst="straightConnector1">
            <a:avLst/>
          </a:prstGeom>
          <a:noFill/>
          <a:ln w="9525" cap="flat" cmpd="sng" algn="ctr">
            <a:solidFill>
              <a:sysClr val="window" lastClr="FFFFFF"/>
            </a:solidFill>
            <a:prstDash val="solid"/>
            <a:tailEnd type="triangle"/>
          </a:ln>
          <a:effectLst/>
        </p:spPr>
      </p:cxnSp>
      <p:cxnSp>
        <p:nvCxnSpPr>
          <p:cNvPr id="102" name="直接箭头连接符 101"/>
          <p:cNvCxnSpPr/>
          <p:nvPr/>
        </p:nvCxnSpPr>
        <p:spPr>
          <a:xfrm flipH="1">
            <a:off x="7465665" y="3316817"/>
            <a:ext cx="1138" cy="263258"/>
          </a:xfrm>
          <a:prstGeom prst="straightConnector1">
            <a:avLst/>
          </a:prstGeom>
          <a:noFill/>
          <a:ln w="9525" cap="flat" cmpd="sng" algn="ctr">
            <a:solidFill>
              <a:sysClr val="window" lastClr="FFFFFF"/>
            </a:solidFill>
            <a:prstDash val="solid"/>
            <a:tailEnd type="triangle"/>
          </a:ln>
          <a:effectLst/>
        </p:spPr>
      </p:cxnSp>
      <p:pic>
        <p:nvPicPr>
          <p:cNvPr id="103" name="图片 102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7854" y="3593154"/>
            <a:ext cx="403200" cy="374400"/>
          </a:xfrm>
          <a:prstGeom prst="rect">
            <a:avLst/>
          </a:prstGeom>
        </p:spPr>
      </p:pic>
      <p:pic>
        <p:nvPicPr>
          <p:cNvPr id="104" name="图片 103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907" y="4501140"/>
            <a:ext cx="363894" cy="3691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2448917"/>
            <a:ext cx="12193200" cy="2476800"/>
          </a:xfrm>
          <a:prstGeom prst="rect">
            <a:avLst/>
          </a:prstGeom>
          <a:gradFill flip="none" rotWithShape="1">
            <a:gsLst>
              <a:gs pos="0">
                <a:srgbClr val="313D53">
                  <a:alpha val="60000"/>
                </a:srgbClr>
              </a:gs>
              <a:gs pos="100000">
                <a:srgbClr val="2D3F57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标题 1"/>
          <p:cNvSpPr txBox="1"/>
          <p:nvPr/>
        </p:nvSpPr>
        <p:spPr>
          <a:xfrm>
            <a:off x="480333" y="373833"/>
            <a:ext cx="8794296" cy="43088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  <a:defRPr lang="zh-CN" altLang="en-US" sz="3200" b="1" kern="1200" dirty="0">
                <a:gradFill flip="none" rotWithShape="1">
                  <a:gsLst>
                    <a:gs pos="0">
                      <a:srgbClr val="00B0F0">
                        <a:tint val="66000"/>
                        <a:satMod val="160000"/>
                      </a:srgbClr>
                    </a:gs>
                    <a:gs pos="50000">
                      <a:srgbClr val="00B0F0">
                        <a:tint val="44500"/>
                        <a:satMod val="160000"/>
                      </a:srgbClr>
                    </a:gs>
                    <a:gs pos="100000">
                      <a:srgbClr val="00B0F0">
                        <a:tint val="23500"/>
                        <a:satMod val="16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defTabSz="913765" fontAlgn="auto">
              <a:spcBef>
                <a:spcPts val="0"/>
              </a:spcBef>
              <a:spcAft>
                <a:spcPts val="1200"/>
              </a:spcAft>
            </a:pPr>
            <a:r>
              <a:rPr lang="zh-CN" altLang="en-US" sz="28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能耗智管：能耗数据可视，为综合调优策提供有效支撑</a:t>
            </a:r>
            <a:endParaRPr lang="zh-CN" altLang="en-US" sz="2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2" name="íṩļiďê"/>
          <p:cNvSpPr txBox="1"/>
          <p:nvPr/>
        </p:nvSpPr>
        <p:spPr>
          <a:xfrm>
            <a:off x="1000633" y="5899270"/>
            <a:ext cx="8108546" cy="79899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zh-CN" altLang="en-US" sz="1400" dirty="0">
                <a:solidFill>
                  <a:prstClr val="white"/>
                </a:solidFill>
                <a:latin typeface="Arial" panose="020B0604020202020204"/>
                <a:ea typeface="微软雅黑" panose="020B0503020204020204" pitchFamily="34" charset="-122"/>
              </a:rPr>
              <a:t>减少人工抄表的工作量</a:t>
            </a:r>
            <a:r>
              <a:rPr lang="zh-CN" altLang="en-US" sz="1400" dirty="0" smtClean="0">
                <a:solidFill>
                  <a:prstClr val="white"/>
                </a:solidFill>
                <a:latin typeface="Arial" panose="020B0604020202020204"/>
                <a:ea typeface="微软雅黑" panose="020B0503020204020204" pitchFamily="34" charset="-122"/>
              </a:rPr>
              <a:t>，提升</a:t>
            </a:r>
            <a:r>
              <a:rPr lang="zh-CN" altLang="en-US" sz="1400" dirty="0">
                <a:solidFill>
                  <a:prstClr val="white"/>
                </a:solidFill>
                <a:latin typeface="Arial" panose="020B0604020202020204"/>
                <a:ea typeface="微软雅黑" panose="020B0503020204020204" pitchFamily="34" charset="-122"/>
              </a:rPr>
              <a:t>能耗统计</a:t>
            </a:r>
            <a:r>
              <a:rPr lang="zh-CN" altLang="en-US" sz="1400" dirty="0" smtClean="0">
                <a:solidFill>
                  <a:prstClr val="white"/>
                </a:solidFill>
                <a:latin typeface="Arial" panose="020B0604020202020204"/>
                <a:ea typeface="微软雅黑" panose="020B0503020204020204" pitchFamily="34" charset="-122"/>
              </a:rPr>
              <a:t>准确性，减少</a:t>
            </a:r>
            <a:r>
              <a:rPr lang="zh-CN" altLang="en-US" sz="1400" dirty="0">
                <a:solidFill>
                  <a:prstClr val="white"/>
                </a:solidFill>
                <a:latin typeface="Arial" panose="020B0604020202020204"/>
                <a:ea typeface="微软雅黑" panose="020B0503020204020204" pitchFamily="34" charset="-122"/>
              </a:rPr>
              <a:t>费用核查流程，提升用能费用管理效率；</a:t>
            </a:r>
            <a:endParaRPr lang="zh-CN" altLang="en-US" sz="1400" dirty="0">
              <a:solidFill>
                <a:prstClr val="white"/>
              </a:solidFill>
              <a:latin typeface="Arial" panose="020B0604020202020204"/>
              <a:ea typeface="微软雅黑" panose="020B0503020204020204" pitchFamily="34" charset="-122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zh-CN" altLang="en-US" sz="1400" dirty="0" smtClean="0">
                <a:solidFill>
                  <a:prstClr val="white"/>
                </a:solidFill>
                <a:latin typeface="Arial" panose="020B0604020202020204"/>
                <a:ea typeface="微软雅黑" panose="020B0503020204020204" pitchFamily="34" charset="-122"/>
              </a:rPr>
              <a:t>智能优化</a:t>
            </a:r>
            <a:r>
              <a:rPr lang="zh-CN" altLang="en-US" sz="1400" dirty="0">
                <a:solidFill>
                  <a:prstClr val="white"/>
                </a:solidFill>
                <a:latin typeface="Arial" panose="020B0604020202020204"/>
                <a:ea typeface="微软雅黑" panose="020B0503020204020204" pitchFamily="34" charset="-122"/>
              </a:rPr>
              <a:t>建议，支撑管理层的节能决策，减少不必要的费用浪费，</a:t>
            </a:r>
            <a:r>
              <a:rPr lang="zh-CN" altLang="en-US" sz="1400" dirty="0" smtClean="0">
                <a:solidFill>
                  <a:prstClr val="white"/>
                </a:solidFill>
                <a:latin typeface="Arial" panose="020B0604020202020204"/>
                <a:ea typeface="微软雅黑" panose="020B0503020204020204" pitchFamily="34" charset="-122"/>
              </a:rPr>
              <a:t>提升校园用</a:t>
            </a:r>
            <a:r>
              <a:rPr lang="zh-CN" altLang="en-US" sz="1400" dirty="0">
                <a:solidFill>
                  <a:prstClr val="white"/>
                </a:solidFill>
                <a:latin typeface="Arial" panose="020B0604020202020204"/>
                <a:ea typeface="微软雅黑" panose="020B0503020204020204" pitchFamily="34" charset="-122"/>
              </a:rPr>
              <a:t>能费用管理的专业度</a:t>
            </a:r>
            <a:endParaRPr lang="en-US" sz="900" dirty="0">
              <a:solidFill>
                <a:prstClr val="white"/>
              </a:solidFill>
              <a:latin typeface="Arial" panose="020B0604020202020204"/>
              <a:ea typeface="微软雅黑" panose="020B0503020204020204" pitchFamily="34" charset="-122"/>
            </a:endParaRPr>
          </a:p>
        </p:txBody>
      </p:sp>
      <p:grpSp>
        <p:nvGrpSpPr>
          <p:cNvPr id="43" name="îṥḻíḍê"/>
          <p:cNvGrpSpPr/>
          <p:nvPr/>
        </p:nvGrpSpPr>
        <p:grpSpPr>
          <a:xfrm>
            <a:off x="395752" y="2448917"/>
            <a:ext cx="1742858" cy="2648510"/>
            <a:chOff x="673100" y="2221468"/>
            <a:chExt cx="1742858" cy="2648510"/>
          </a:xfrm>
        </p:grpSpPr>
        <p:sp>
          <p:nvSpPr>
            <p:cNvPr id="44" name="ïşľíḓé"/>
            <p:cNvSpPr/>
            <p:nvPr/>
          </p:nvSpPr>
          <p:spPr>
            <a:xfrm rot="5400000">
              <a:off x="220274" y="2687568"/>
              <a:ext cx="2648510" cy="1716309"/>
            </a:xfrm>
            <a:prstGeom prst="homePlate">
              <a:avLst>
                <a:gd name="adj" fmla="val 11812"/>
              </a:avLst>
            </a:prstGeom>
            <a:solidFill>
              <a:srgbClr val="282F54">
                <a:alpha val="84000"/>
              </a:srgbClr>
            </a:solidFill>
            <a:ln w="3175" cap="flat" cmpd="sng" algn="ctr">
              <a:noFill/>
              <a:prstDash val="solid"/>
              <a:round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/>
            </a:bodyPr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b="1" i="1" kern="0" smtClean="0">
                <a:solidFill>
                  <a:srgbClr val="000000"/>
                </a:solidFill>
                <a:latin typeface="Arial" panose="020B0604020202020204"/>
                <a:ea typeface="微软雅黑" panose="020B0503020204020204" pitchFamily="34" charset="-122"/>
              </a:endParaRPr>
            </a:p>
          </p:txBody>
        </p:sp>
        <p:sp>
          <p:nvSpPr>
            <p:cNvPr id="45" name="îṡḻíḋe"/>
            <p:cNvSpPr/>
            <p:nvPr/>
          </p:nvSpPr>
          <p:spPr>
            <a:xfrm>
              <a:off x="1371412" y="2400391"/>
              <a:ext cx="346234" cy="332652"/>
            </a:xfrm>
            <a:custGeom>
              <a:avLst/>
              <a:gdLst>
                <a:gd name="T0" fmla="*/ 4061 w 4135"/>
                <a:gd name="T1" fmla="*/ 1951 h 3979"/>
                <a:gd name="T2" fmla="*/ 4045 w 4135"/>
                <a:gd name="T3" fmla="*/ 1672 h 3979"/>
                <a:gd name="T4" fmla="*/ 2217 w 4135"/>
                <a:gd name="T5" fmla="*/ 73 h 3979"/>
                <a:gd name="T6" fmla="*/ 1920 w 4135"/>
                <a:gd name="T7" fmla="*/ 76 h 3979"/>
                <a:gd name="T8" fmla="*/ 86 w 4135"/>
                <a:gd name="T9" fmla="*/ 1757 h 3979"/>
                <a:gd name="T10" fmla="*/ 77 w 4135"/>
                <a:gd name="T11" fmla="*/ 2036 h 3979"/>
                <a:gd name="T12" fmla="*/ 123 w 4135"/>
                <a:gd name="T13" fmla="*/ 2084 h 3979"/>
                <a:gd name="T14" fmla="*/ 398 w 4135"/>
                <a:gd name="T15" fmla="*/ 2105 h 3979"/>
                <a:gd name="T16" fmla="*/ 535 w 4135"/>
                <a:gd name="T17" fmla="*/ 1982 h 3979"/>
                <a:gd name="T18" fmla="*/ 535 w 4135"/>
                <a:gd name="T19" fmla="*/ 3780 h 3979"/>
                <a:gd name="T20" fmla="*/ 735 w 4135"/>
                <a:gd name="T21" fmla="*/ 3979 h 3979"/>
                <a:gd name="T22" fmla="*/ 1450 w 4135"/>
                <a:gd name="T23" fmla="*/ 3979 h 3979"/>
                <a:gd name="T24" fmla="*/ 1649 w 4135"/>
                <a:gd name="T25" fmla="*/ 3780 h 3979"/>
                <a:gd name="T26" fmla="*/ 1649 w 4135"/>
                <a:gd name="T27" fmla="*/ 2522 h 3979"/>
                <a:gd name="T28" fmla="*/ 2561 w 4135"/>
                <a:gd name="T29" fmla="*/ 2522 h 3979"/>
                <a:gd name="T30" fmla="*/ 2561 w 4135"/>
                <a:gd name="T31" fmla="*/ 3780 h 3979"/>
                <a:gd name="T32" fmla="*/ 2749 w 4135"/>
                <a:gd name="T33" fmla="*/ 3979 h 3979"/>
                <a:gd name="T34" fmla="*/ 3506 w 4135"/>
                <a:gd name="T35" fmla="*/ 3979 h 3979"/>
                <a:gd name="T36" fmla="*/ 3706 w 4135"/>
                <a:gd name="T37" fmla="*/ 3779 h 3979"/>
                <a:gd name="T38" fmla="*/ 3706 w 4135"/>
                <a:gd name="T39" fmla="*/ 2008 h 3979"/>
                <a:gd name="T40" fmla="*/ 3790 w 4135"/>
                <a:gd name="T41" fmla="*/ 2082 h 3979"/>
                <a:gd name="T42" fmla="*/ 4009 w 4135"/>
                <a:gd name="T43" fmla="*/ 2008 h 3979"/>
                <a:gd name="T44" fmla="*/ 4061 w 4135"/>
                <a:gd name="T45" fmla="*/ 1951 h 3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135" h="3979">
                  <a:moveTo>
                    <a:pt x="4061" y="1951"/>
                  </a:moveTo>
                  <a:cubicBezTo>
                    <a:pt x="4135" y="1870"/>
                    <a:pt x="4128" y="1745"/>
                    <a:pt x="4045" y="1672"/>
                  </a:cubicBezTo>
                  <a:lnTo>
                    <a:pt x="2217" y="73"/>
                  </a:lnTo>
                  <a:cubicBezTo>
                    <a:pt x="2134" y="0"/>
                    <a:pt x="2001" y="2"/>
                    <a:pt x="1920" y="76"/>
                  </a:cubicBezTo>
                  <a:lnTo>
                    <a:pt x="86" y="1757"/>
                  </a:lnTo>
                  <a:cubicBezTo>
                    <a:pt x="4" y="1832"/>
                    <a:pt x="0" y="1957"/>
                    <a:pt x="77" y="2036"/>
                  </a:cubicBezTo>
                  <a:lnTo>
                    <a:pt x="123" y="2084"/>
                  </a:lnTo>
                  <a:cubicBezTo>
                    <a:pt x="199" y="2163"/>
                    <a:pt x="322" y="2173"/>
                    <a:pt x="398" y="2105"/>
                  </a:cubicBezTo>
                  <a:lnTo>
                    <a:pt x="535" y="1982"/>
                  </a:lnTo>
                  <a:lnTo>
                    <a:pt x="535" y="3780"/>
                  </a:lnTo>
                  <a:cubicBezTo>
                    <a:pt x="535" y="3890"/>
                    <a:pt x="624" y="3979"/>
                    <a:pt x="735" y="3979"/>
                  </a:cubicBezTo>
                  <a:lnTo>
                    <a:pt x="1450" y="3979"/>
                  </a:lnTo>
                  <a:cubicBezTo>
                    <a:pt x="1560" y="3979"/>
                    <a:pt x="1649" y="3890"/>
                    <a:pt x="1649" y="3780"/>
                  </a:cubicBezTo>
                  <a:lnTo>
                    <a:pt x="1649" y="2522"/>
                  </a:lnTo>
                  <a:lnTo>
                    <a:pt x="2561" y="2522"/>
                  </a:lnTo>
                  <a:lnTo>
                    <a:pt x="2561" y="3780"/>
                  </a:lnTo>
                  <a:cubicBezTo>
                    <a:pt x="2560" y="3890"/>
                    <a:pt x="2638" y="3979"/>
                    <a:pt x="2749" y="3979"/>
                  </a:cubicBezTo>
                  <a:lnTo>
                    <a:pt x="3506" y="3979"/>
                  </a:lnTo>
                  <a:cubicBezTo>
                    <a:pt x="3616" y="3979"/>
                    <a:pt x="3706" y="3890"/>
                    <a:pt x="3706" y="3779"/>
                  </a:cubicBezTo>
                  <a:lnTo>
                    <a:pt x="3706" y="2008"/>
                  </a:lnTo>
                  <a:cubicBezTo>
                    <a:pt x="3706" y="2008"/>
                    <a:pt x="3744" y="2041"/>
                    <a:pt x="3790" y="2082"/>
                  </a:cubicBezTo>
                  <a:cubicBezTo>
                    <a:pt x="3837" y="2123"/>
                    <a:pt x="3935" y="2090"/>
                    <a:pt x="4009" y="2008"/>
                  </a:cubicBezTo>
                  <a:lnTo>
                    <a:pt x="4061" y="1951"/>
                  </a:lnTo>
                  <a:close/>
                </a:path>
              </a:pathLst>
            </a:custGeom>
            <a:solidFill>
              <a:srgbClr val="FFFFFF"/>
            </a:solidFill>
            <a:ln w="3175" cap="flat" cmpd="sng" algn="ctr">
              <a:noFill/>
              <a:prstDash val="solid"/>
              <a:round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fontScale="92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b="1" i="1">
                <a:solidFill>
                  <a:srgbClr val="000000"/>
                </a:solidFill>
                <a:latin typeface="Arial" panose="020B0604020202020204"/>
                <a:ea typeface="微软雅黑" panose="020B0503020204020204" pitchFamily="34" charset="-122"/>
              </a:endParaRPr>
            </a:p>
          </p:txBody>
        </p:sp>
        <p:grpSp>
          <p:nvGrpSpPr>
            <p:cNvPr id="46" name="îš1íḑê"/>
            <p:cNvGrpSpPr/>
            <p:nvPr/>
          </p:nvGrpSpPr>
          <p:grpSpPr>
            <a:xfrm>
              <a:off x="673100" y="2855323"/>
              <a:ext cx="1742858" cy="1662870"/>
              <a:chOff x="1842772" y="3115319"/>
              <a:chExt cx="1518993" cy="1662870"/>
            </a:xfrm>
          </p:grpSpPr>
          <p:sp>
            <p:nvSpPr>
              <p:cNvPr id="47" name="ïšliďê"/>
              <p:cNvSpPr txBox="1"/>
              <p:nvPr/>
            </p:nvSpPr>
            <p:spPr>
              <a:xfrm>
                <a:off x="1842772" y="3562083"/>
                <a:ext cx="1518993" cy="121610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40" tIns="45720" rIns="91440" bIns="45720" anchor="t" anchorCtr="0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1100" dirty="0" smtClean="0">
                    <a:solidFill>
                      <a:srgbClr val="FFFFFF"/>
                    </a:solidFill>
                    <a:latin typeface="Arial" panose="020B0604020202020204"/>
                    <a:ea typeface="微软雅黑" panose="020B0503020204020204" pitchFamily="34" charset="-122"/>
                  </a:rPr>
                  <a:t>结合实时用能数据和历史数据记录统计，以总体用能曲线展示能源消耗情况。</a:t>
                </a:r>
                <a:endParaRPr lang="en-US" altLang="zh-CN" sz="1100" dirty="0">
                  <a:solidFill>
                    <a:srgbClr val="FFFFFF"/>
                  </a:solidFill>
                  <a:latin typeface="Arial" panose="020B060402020202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48" name="išľíḓè"/>
              <p:cNvSpPr/>
              <p:nvPr/>
            </p:nvSpPr>
            <p:spPr>
              <a:xfrm>
                <a:off x="1842772" y="3115319"/>
                <a:ext cx="1518993" cy="446763"/>
              </a:xfrm>
              <a:prstGeom prst="rect">
                <a:avLst/>
              </a:prstGeom>
            </p:spPr>
            <p:txBody>
              <a:bodyPr wrap="square" lIns="91440" tIns="45720" rIns="91440" bIns="45720" anchor="ctr" anchorCtr="0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1600" b="1" dirty="0" smtClean="0">
                    <a:solidFill>
                      <a:srgbClr val="FFFFFF"/>
                    </a:solidFill>
                    <a:latin typeface="Arial" panose="020B0604020202020204"/>
                    <a:ea typeface="微软雅黑" panose="020B0503020204020204" pitchFamily="34" charset="-122"/>
                  </a:rPr>
                  <a:t>能耗趋势</a:t>
                </a:r>
                <a:endParaRPr lang="zh-CN" altLang="en-US" sz="1600" b="1" dirty="0">
                  <a:solidFill>
                    <a:srgbClr val="FFFFFF"/>
                  </a:solidFill>
                  <a:latin typeface="Arial" panose="020B0604020202020204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49" name="iṩḻídê"/>
          <p:cNvGrpSpPr/>
          <p:nvPr/>
        </p:nvGrpSpPr>
        <p:grpSpPr>
          <a:xfrm>
            <a:off x="2085010" y="2448917"/>
            <a:ext cx="1742858" cy="2648510"/>
            <a:chOff x="2206399" y="2221468"/>
            <a:chExt cx="1742858" cy="2648510"/>
          </a:xfrm>
        </p:grpSpPr>
        <p:sp>
          <p:nvSpPr>
            <p:cNvPr id="50" name="íṣ1iḓê"/>
            <p:cNvSpPr/>
            <p:nvPr/>
          </p:nvSpPr>
          <p:spPr>
            <a:xfrm rot="5400000">
              <a:off x="1753573" y="2687568"/>
              <a:ext cx="2648510" cy="1716309"/>
            </a:xfrm>
            <a:prstGeom prst="homePlate">
              <a:avLst>
                <a:gd name="adj" fmla="val 11812"/>
              </a:avLst>
            </a:prstGeom>
            <a:solidFill>
              <a:srgbClr val="000000">
                <a:lumMod val="50000"/>
                <a:lumOff val="50000"/>
                <a:alpha val="85000"/>
              </a:srgbClr>
            </a:solidFill>
            <a:ln w="3175" cap="flat" cmpd="sng" algn="ctr">
              <a:noFill/>
              <a:prstDash val="solid"/>
              <a:round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/>
            </a:bodyPr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2000" b="1" i="1" kern="0">
                <a:solidFill>
                  <a:srgbClr val="000000"/>
                </a:solidFill>
                <a:latin typeface="Arial" panose="020B0604020202020204"/>
                <a:ea typeface="微软雅黑" panose="020B0503020204020204" pitchFamily="34" charset="-122"/>
              </a:endParaRPr>
            </a:p>
          </p:txBody>
        </p:sp>
        <p:sp>
          <p:nvSpPr>
            <p:cNvPr id="51" name="iṥḻîḍé"/>
            <p:cNvSpPr/>
            <p:nvPr/>
          </p:nvSpPr>
          <p:spPr>
            <a:xfrm>
              <a:off x="2904711" y="2400391"/>
              <a:ext cx="346234" cy="332652"/>
            </a:xfrm>
            <a:custGeom>
              <a:avLst/>
              <a:gdLst>
                <a:gd name="T0" fmla="*/ 4061 w 4135"/>
                <a:gd name="T1" fmla="*/ 1951 h 3979"/>
                <a:gd name="T2" fmla="*/ 4045 w 4135"/>
                <a:gd name="T3" fmla="*/ 1672 h 3979"/>
                <a:gd name="T4" fmla="*/ 2217 w 4135"/>
                <a:gd name="T5" fmla="*/ 73 h 3979"/>
                <a:gd name="T6" fmla="*/ 1920 w 4135"/>
                <a:gd name="T7" fmla="*/ 76 h 3979"/>
                <a:gd name="T8" fmla="*/ 86 w 4135"/>
                <a:gd name="T9" fmla="*/ 1757 h 3979"/>
                <a:gd name="T10" fmla="*/ 77 w 4135"/>
                <a:gd name="T11" fmla="*/ 2036 h 3979"/>
                <a:gd name="T12" fmla="*/ 123 w 4135"/>
                <a:gd name="T13" fmla="*/ 2084 h 3979"/>
                <a:gd name="T14" fmla="*/ 398 w 4135"/>
                <a:gd name="T15" fmla="*/ 2105 h 3979"/>
                <a:gd name="T16" fmla="*/ 535 w 4135"/>
                <a:gd name="T17" fmla="*/ 1982 h 3979"/>
                <a:gd name="T18" fmla="*/ 535 w 4135"/>
                <a:gd name="T19" fmla="*/ 3780 h 3979"/>
                <a:gd name="T20" fmla="*/ 735 w 4135"/>
                <a:gd name="T21" fmla="*/ 3979 h 3979"/>
                <a:gd name="T22" fmla="*/ 1450 w 4135"/>
                <a:gd name="T23" fmla="*/ 3979 h 3979"/>
                <a:gd name="T24" fmla="*/ 1649 w 4135"/>
                <a:gd name="T25" fmla="*/ 3780 h 3979"/>
                <a:gd name="T26" fmla="*/ 1649 w 4135"/>
                <a:gd name="T27" fmla="*/ 2522 h 3979"/>
                <a:gd name="T28" fmla="*/ 2561 w 4135"/>
                <a:gd name="T29" fmla="*/ 2522 h 3979"/>
                <a:gd name="T30" fmla="*/ 2561 w 4135"/>
                <a:gd name="T31" fmla="*/ 3780 h 3979"/>
                <a:gd name="T32" fmla="*/ 2749 w 4135"/>
                <a:gd name="T33" fmla="*/ 3979 h 3979"/>
                <a:gd name="T34" fmla="*/ 3506 w 4135"/>
                <a:gd name="T35" fmla="*/ 3979 h 3979"/>
                <a:gd name="T36" fmla="*/ 3706 w 4135"/>
                <a:gd name="T37" fmla="*/ 3779 h 3979"/>
                <a:gd name="T38" fmla="*/ 3706 w 4135"/>
                <a:gd name="T39" fmla="*/ 2008 h 3979"/>
                <a:gd name="T40" fmla="*/ 3790 w 4135"/>
                <a:gd name="T41" fmla="*/ 2082 h 3979"/>
                <a:gd name="T42" fmla="*/ 4009 w 4135"/>
                <a:gd name="T43" fmla="*/ 2008 h 3979"/>
                <a:gd name="T44" fmla="*/ 4061 w 4135"/>
                <a:gd name="T45" fmla="*/ 1951 h 3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135" h="3979">
                  <a:moveTo>
                    <a:pt x="4061" y="1951"/>
                  </a:moveTo>
                  <a:cubicBezTo>
                    <a:pt x="4135" y="1870"/>
                    <a:pt x="4128" y="1745"/>
                    <a:pt x="4045" y="1672"/>
                  </a:cubicBezTo>
                  <a:lnTo>
                    <a:pt x="2217" y="73"/>
                  </a:lnTo>
                  <a:cubicBezTo>
                    <a:pt x="2134" y="0"/>
                    <a:pt x="2001" y="2"/>
                    <a:pt x="1920" y="76"/>
                  </a:cubicBezTo>
                  <a:lnTo>
                    <a:pt x="86" y="1757"/>
                  </a:lnTo>
                  <a:cubicBezTo>
                    <a:pt x="4" y="1832"/>
                    <a:pt x="0" y="1957"/>
                    <a:pt x="77" y="2036"/>
                  </a:cubicBezTo>
                  <a:lnTo>
                    <a:pt x="123" y="2084"/>
                  </a:lnTo>
                  <a:cubicBezTo>
                    <a:pt x="199" y="2163"/>
                    <a:pt x="322" y="2173"/>
                    <a:pt x="398" y="2105"/>
                  </a:cubicBezTo>
                  <a:lnTo>
                    <a:pt x="535" y="1982"/>
                  </a:lnTo>
                  <a:lnTo>
                    <a:pt x="535" y="3780"/>
                  </a:lnTo>
                  <a:cubicBezTo>
                    <a:pt x="535" y="3890"/>
                    <a:pt x="624" y="3979"/>
                    <a:pt x="735" y="3979"/>
                  </a:cubicBezTo>
                  <a:lnTo>
                    <a:pt x="1450" y="3979"/>
                  </a:lnTo>
                  <a:cubicBezTo>
                    <a:pt x="1560" y="3979"/>
                    <a:pt x="1649" y="3890"/>
                    <a:pt x="1649" y="3780"/>
                  </a:cubicBezTo>
                  <a:lnTo>
                    <a:pt x="1649" y="2522"/>
                  </a:lnTo>
                  <a:lnTo>
                    <a:pt x="2561" y="2522"/>
                  </a:lnTo>
                  <a:lnTo>
                    <a:pt x="2561" y="3780"/>
                  </a:lnTo>
                  <a:cubicBezTo>
                    <a:pt x="2560" y="3890"/>
                    <a:pt x="2638" y="3979"/>
                    <a:pt x="2749" y="3979"/>
                  </a:cubicBezTo>
                  <a:lnTo>
                    <a:pt x="3506" y="3979"/>
                  </a:lnTo>
                  <a:cubicBezTo>
                    <a:pt x="3616" y="3979"/>
                    <a:pt x="3706" y="3890"/>
                    <a:pt x="3706" y="3779"/>
                  </a:cubicBezTo>
                  <a:lnTo>
                    <a:pt x="3706" y="2008"/>
                  </a:lnTo>
                  <a:cubicBezTo>
                    <a:pt x="3706" y="2008"/>
                    <a:pt x="3744" y="2041"/>
                    <a:pt x="3790" y="2082"/>
                  </a:cubicBezTo>
                  <a:cubicBezTo>
                    <a:pt x="3837" y="2123"/>
                    <a:pt x="3935" y="2090"/>
                    <a:pt x="4009" y="2008"/>
                  </a:cubicBezTo>
                  <a:lnTo>
                    <a:pt x="4061" y="1951"/>
                  </a:lnTo>
                  <a:close/>
                </a:path>
              </a:pathLst>
            </a:custGeom>
            <a:solidFill>
              <a:srgbClr val="FFFFFF"/>
            </a:solidFill>
            <a:ln w="3175" cap="flat" cmpd="sng" algn="ctr">
              <a:noFill/>
              <a:prstDash val="solid"/>
              <a:round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fontScale="92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b="1" i="1">
                <a:solidFill>
                  <a:srgbClr val="000000"/>
                </a:solidFill>
                <a:latin typeface="Arial" panose="020B0604020202020204"/>
                <a:ea typeface="微软雅黑" panose="020B0503020204020204" pitchFamily="34" charset="-122"/>
              </a:endParaRPr>
            </a:p>
          </p:txBody>
        </p:sp>
        <p:grpSp>
          <p:nvGrpSpPr>
            <p:cNvPr id="52" name="ïṣḻíḋê"/>
            <p:cNvGrpSpPr/>
            <p:nvPr/>
          </p:nvGrpSpPr>
          <p:grpSpPr>
            <a:xfrm>
              <a:off x="2206399" y="2855323"/>
              <a:ext cx="1742858" cy="1662870"/>
              <a:chOff x="1842772" y="3115319"/>
              <a:chExt cx="1518993" cy="1662870"/>
            </a:xfrm>
          </p:grpSpPr>
          <p:sp>
            <p:nvSpPr>
              <p:cNvPr id="53" name="i$ḷiḑè"/>
              <p:cNvSpPr txBox="1"/>
              <p:nvPr/>
            </p:nvSpPr>
            <p:spPr>
              <a:xfrm>
                <a:off x="1842772" y="3562083"/>
                <a:ext cx="1518993" cy="121610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40" tIns="45720" rIns="91440" bIns="45720" anchor="t" anchorCtr="0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1100" dirty="0" smtClean="0">
                    <a:solidFill>
                      <a:srgbClr val="FFFFFF"/>
                    </a:solidFill>
                    <a:latin typeface="Arial" panose="020B0604020202020204"/>
                    <a:ea typeface="微软雅黑" panose="020B0503020204020204" pitchFamily="34" charset="-122"/>
                  </a:rPr>
                  <a:t>通过用能占比分析、同环比分析、标准对比，得出能效调优建议。</a:t>
                </a:r>
                <a:endParaRPr lang="en-US" altLang="zh-CN" sz="1100" dirty="0">
                  <a:solidFill>
                    <a:srgbClr val="FFFFFF"/>
                  </a:solidFill>
                  <a:latin typeface="Arial" panose="020B060402020202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54" name="îs1íḋe"/>
              <p:cNvSpPr/>
              <p:nvPr/>
            </p:nvSpPr>
            <p:spPr>
              <a:xfrm>
                <a:off x="1842772" y="3115319"/>
                <a:ext cx="1518993" cy="446763"/>
              </a:xfrm>
              <a:prstGeom prst="rect">
                <a:avLst/>
              </a:prstGeom>
            </p:spPr>
            <p:txBody>
              <a:bodyPr wrap="square" lIns="91440" tIns="45720" rIns="91440" bIns="45720" anchor="ctr" anchorCtr="0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1600" b="1" dirty="0" smtClean="0">
                    <a:solidFill>
                      <a:srgbClr val="FFFFFF"/>
                    </a:solidFill>
                    <a:latin typeface="Arial" panose="020B0604020202020204"/>
                    <a:ea typeface="微软雅黑" panose="020B0503020204020204" pitchFamily="34" charset="-122"/>
                  </a:rPr>
                  <a:t>智能调优</a:t>
                </a:r>
                <a:endParaRPr lang="zh-CN" altLang="en-US" sz="1600" b="1" dirty="0">
                  <a:solidFill>
                    <a:srgbClr val="FFFFFF"/>
                  </a:solidFill>
                  <a:latin typeface="Arial" panose="020B0604020202020204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55" name="ïŝlîḋè"/>
          <p:cNvGrpSpPr/>
          <p:nvPr/>
        </p:nvGrpSpPr>
        <p:grpSpPr>
          <a:xfrm>
            <a:off x="3774268" y="2448917"/>
            <a:ext cx="1742858" cy="2648510"/>
            <a:chOff x="3739698" y="2221468"/>
            <a:chExt cx="1742858" cy="2648510"/>
          </a:xfrm>
        </p:grpSpPr>
        <p:sp>
          <p:nvSpPr>
            <p:cNvPr id="56" name="îś1ïḓè"/>
            <p:cNvSpPr/>
            <p:nvPr/>
          </p:nvSpPr>
          <p:spPr>
            <a:xfrm rot="5400000">
              <a:off x="3286872" y="2687568"/>
              <a:ext cx="2648510" cy="1716309"/>
            </a:xfrm>
            <a:prstGeom prst="homePlate">
              <a:avLst>
                <a:gd name="adj" fmla="val 11812"/>
              </a:avLst>
            </a:prstGeom>
            <a:solidFill>
              <a:srgbClr val="282F54">
                <a:alpha val="84000"/>
              </a:srgbClr>
            </a:solidFill>
            <a:ln w="3175" cap="flat" cmpd="sng" algn="ctr">
              <a:noFill/>
              <a:prstDash val="solid"/>
              <a:round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/>
            </a:bodyPr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zh-CN" altLang="en-US" sz="2000" b="1" i="1" kern="0">
                <a:solidFill>
                  <a:srgbClr val="000000"/>
                </a:solidFill>
                <a:latin typeface="Arial" panose="020B0604020202020204"/>
                <a:ea typeface="微软雅黑" panose="020B0503020204020204" pitchFamily="34" charset="-122"/>
              </a:endParaRPr>
            </a:p>
          </p:txBody>
        </p:sp>
        <p:sp>
          <p:nvSpPr>
            <p:cNvPr id="57" name="íŝ1iďe"/>
            <p:cNvSpPr/>
            <p:nvPr/>
          </p:nvSpPr>
          <p:spPr>
            <a:xfrm>
              <a:off x="4438010" y="2400391"/>
              <a:ext cx="346234" cy="332652"/>
            </a:xfrm>
            <a:custGeom>
              <a:avLst/>
              <a:gdLst>
                <a:gd name="T0" fmla="*/ 4061 w 4135"/>
                <a:gd name="T1" fmla="*/ 1951 h 3979"/>
                <a:gd name="T2" fmla="*/ 4045 w 4135"/>
                <a:gd name="T3" fmla="*/ 1672 h 3979"/>
                <a:gd name="T4" fmla="*/ 2217 w 4135"/>
                <a:gd name="T5" fmla="*/ 73 h 3979"/>
                <a:gd name="T6" fmla="*/ 1920 w 4135"/>
                <a:gd name="T7" fmla="*/ 76 h 3979"/>
                <a:gd name="T8" fmla="*/ 86 w 4135"/>
                <a:gd name="T9" fmla="*/ 1757 h 3979"/>
                <a:gd name="T10" fmla="*/ 77 w 4135"/>
                <a:gd name="T11" fmla="*/ 2036 h 3979"/>
                <a:gd name="T12" fmla="*/ 123 w 4135"/>
                <a:gd name="T13" fmla="*/ 2084 h 3979"/>
                <a:gd name="T14" fmla="*/ 398 w 4135"/>
                <a:gd name="T15" fmla="*/ 2105 h 3979"/>
                <a:gd name="T16" fmla="*/ 535 w 4135"/>
                <a:gd name="T17" fmla="*/ 1982 h 3979"/>
                <a:gd name="T18" fmla="*/ 535 w 4135"/>
                <a:gd name="T19" fmla="*/ 3780 h 3979"/>
                <a:gd name="T20" fmla="*/ 735 w 4135"/>
                <a:gd name="T21" fmla="*/ 3979 h 3979"/>
                <a:gd name="T22" fmla="*/ 1450 w 4135"/>
                <a:gd name="T23" fmla="*/ 3979 h 3979"/>
                <a:gd name="T24" fmla="*/ 1649 w 4135"/>
                <a:gd name="T25" fmla="*/ 3780 h 3979"/>
                <a:gd name="T26" fmla="*/ 1649 w 4135"/>
                <a:gd name="T27" fmla="*/ 2522 h 3979"/>
                <a:gd name="T28" fmla="*/ 2561 w 4135"/>
                <a:gd name="T29" fmla="*/ 2522 h 3979"/>
                <a:gd name="T30" fmla="*/ 2561 w 4135"/>
                <a:gd name="T31" fmla="*/ 3780 h 3979"/>
                <a:gd name="T32" fmla="*/ 2749 w 4135"/>
                <a:gd name="T33" fmla="*/ 3979 h 3979"/>
                <a:gd name="T34" fmla="*/ 3506 w 4135"/>
                <a:gd name="T35" fmla="*/ 3979 h 3979"/>
                <a:gd name="T36" fmla="*/ 3706 w 4135"/>
                <a:gd name="T37" fmla="*/ 3779 h 3979"/>
                <a:gd name="T38" fmla="*/ 3706 w 4135"/>
                <a:gd name="T39" fmla="*/ 2008 h 3979"/>
                <a:gd name="T40" fmla="*/ 3790 w 4135"/>
                <a:gd name="T41" fmla="*/ 2082 h 3979"/>
                <a:gd name="T42" fmla="*/ 4009 w 4135"/>
                <a:gd name="T43" fmla="*/ 2008 h 3979"/>
                <a:gd name="T44" fmla="*/ 4061 w 4135"/>
                <a:gd name="T45" fmla="*/ 1951 h 3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135" h="3979">
                  <a:moveTo>
                    <a:pt x="4061" y="1951"/>
                  </a:moveTo>
                  <a:cubicBezTo>
                    <a:pt x="4135" y="1870"/>
                    <a:pt x="4128" y="1745"/>
                    <a:pt x="4045" y="1672"/>
                  </a:cubicBezTo>
                  <a:lnTo>
                    <a:pt x="2217" y="73"/>
                  </a:lnTo>
                  <a:cubicBezTo>
                    <a:pt x="2134" y="0"/>
                    <a:pt x="2001" y="2"/>
                    <a:pt x="1920" y="76"/>
                  </a:cubicBezTo>
                  <a:lnTo>
                    <a:pt x="86" y="1757"/>
                  </a:lnTo>
                  <a:cubicBezTo>
                    <a:pt x="4" y="1832"/>
                    <a:pt x="0" y="1957"/>
                    <a:pt x="77" y="2036"/>
                  </a:cubicBezTo>
                  <a:lnTo>
                    <a:pt x="123" y="2084"/>
                  </a:lnTo>
                  <a:cubicBezTo>
                    <a:pt x="199" y="2163"/>
                    <a:pt x="322" y="2173"/>
                    <a:pt x="398" y="2105"/>
                  </a:cubicBezTo>
                  <a:lnTo>
                    <a:pt x="535" y="1982"/>
                  </a:lnTo>
                  <a:lnTo>
                    <a:pt x="535" y="3780"/>
                  </a:lnTo>
                  <a:cubicBezTo>
                    <a:pt x="535" y="3890"/>
                    <a:pt x="624" y="3979"/>
                    <a:pt x="735" y="3979"/>
                  </a:cubicBezTo>
                  <a:lnTo>
                    <a:pt x="1450" y="3979"/>
                  </a:lnTo>
                  <a:cubicBezTo>
                    <a:pt x="1560" y="3979"/>
                    <a:pt x="1649" y="3890"/>
                    <a:pt x="1649" y="3780"/>
                  </a:cubicBezTo>
                  <a:lnTo>
                    <a:pt x="1649" y="2522"/>
                  </a:lnTo>
                  <a:lnTo>
                    <a:pt x="2561" y="2522"/>
                  </a:lnTo>
                  <a:lnTo>
                    <a:pt x="2561" y="3780"/>
                  </a:lnTo>
                  <a:cubicBezTo>
                    <a:pt x="2560" y="3890"/>
                    <a:pt x="2638" y="3979"/>
                    <a:pt x="2749" y="3979"/>
                  </a:cubicBezTo>
                  <a:lnTo>
                    <a:pt x="3506" y="3979"/>
                  </a:lnTo>
                  <a:cubicBezTo>
                    <a:pt x="3616" y="3979"/>
                    <a:pt x="3706" y="3890"/>
                    <a:pt x="3706" y="3779"/>
                  </a:cubicBezTo>
                  <a:lnTo>
                    <a:pt x="3706" y="2008"/>
                  </a:lnTo>
                  <a:cubicBezTo>
                    <a:pt x="3706" y="2008"/>
                    <a:pt x="3744" y="2041"/>
                    <a:pt x="3790" y="2082"/>
                  </a:cubicBezTo>
                  <a:cubicBezTo>
                    <a:pt x="3837" y="2123"/>
                    <a:pt x="3935" y="2090"/>
                    <a:pt x="4009" y="2008"/>
                  </a:cubicBezTo>
                  <a:lnTo>
                    <a:pt x="4061" y="1951"/>
                  </a:lnTo>
                  <a:close/>
                </a:path>
              </a:pathLst>
            </a:custGeom>
            <a:solidFill>
              <a:srgbClr val="FFFFFF"/>
            </a:solidFill>
            <a:ln w="3175" cap="flat" cmpd="sng" algn="ctr">
              <a:noFill/>
              <a:prstDash val="solid"/>
              <a:round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fontScale="92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b="1" i="1">
                <a:solidFill>
                  <a:srgbClr val="000000"/>
                </a:solidFill>
                <a:latin typeface="Arial" panose="020B0604020202020204"/>
                <a:ea typeface="微软雅黑" panose="020B0503020204020204" pitchFamily="34" charset="-122"/>
              </a:endParaRPr>
            </a:p>
          </p:txBody>
        </p:sp>
        <p:grpSp>
          <p:nvGrpSpPr>
            <p:cNvPr id="58" name="íṥlíde"/>
            <p:cNvGrpSpPr/>
            <p:nvPr/>
          </p:nvGrpSpPr>
          <p:grpSpPr>
            <a:xfrm>
              <a:off x="3739698" y="2855323"/>
              <a:ext cx="1742858" cy="1662870"/>
              <a:chOff x="1842772" y="3115319"/>
              <a:chExt cx="1518993" cy="1662870"/>
            </a:xfrm>
          </p:grpSpPr>
          <p:sp>
            <p:nvSpPr>
              <p:cNvPr id="59" name="îṥḷidê"/>
              <p:cNvSpPr txBox="1"/>
              <p:nvPr/>
            </p:nvSpPr>
            <p:spPr>
              <a:xfrm>
                <a:off x="1842772" y="3562083"/>
                <a:ext cx="1518993" cy="121610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40" tIns="45720" rIns="91440" bIns="45720" anchor="t" anchorCtr="0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1100" dirty="0" smtClean="0">
                    <a:solidFill>
                      <a:srgbClr val="FFFFFF"/>
                    </a:solidFill>
                    <a:latin typeface="Arial" panose="020B0604020202020204"/>
                    <a:ea typeface="微软雅黑" panose="020B0503020204020204" pitchFamily="34" charset="-122"/>
                  </a:rPr>
                  <a:t>利用视频</a:t>
                </a:r>
                <a:r>
                  <a:rPr lang="en-US" altLang="zh-CN" sz="1100" dirty="0" smtClean="0">
                    <a:solidFill>
                      <a:srgbClr val="FFFFFF"/>
                    </a:solidFill>
                    <a:latin typeface="Arial" panose="020B0604020202020204"/>
                    <a:ea typeface="微软雅黑" panose="020B0503020204020204" pitchFamily="34" charset="-122"/>
                  </a:rPr>
                  <a:t>AI</a:t>
                </a:r>
                <a:r>
                  <a:rPr lang="zh-CN" altLang="en-US" sz="1100" dirty="0" smtClean="0">
                    <a:solidFill>
                      <a:srgbClr val="FFFFFF"/>
                    </a:solidFill>
                    <a:latin typeface="Arial" panose="020B0604020202020204"/>
                    <a:ea typeface="微软雅黑" panose="020B0503020204020204" pitchFamily="34" charset="-122"/>
                  </a:rPr>
                  <a:t>技术</a:t>
                </a:r>
                <a:r>
                  <a:rPr lang="zh-CN" altLang="en-US" sz="1100" dirty="0">
                    <a:solidFill>
                      <a:srgbClr val="FFFFFF"/>
                    </a:solidFill>
                    <a:latin typeface="Arial" panose="020B0604020202020204"/>
                    <a:ea typeface="微软雅黑" panose="020B0503020204020204" pitchFamily="34" charset="-122"/>
                  </a:rPr>
                  <a:t>检测，</a:t>
                </a:r>
                <a:r>
                  <a:rPr lang="zh-CN" altLang="en-US" sz="1100" dirty="0" smtClean="0">
                    <a:solidFill>
                      <a:srgbClr val="FFFFFF"/>
                    </a:solidFill>
                    <a:latin typeface="Arial" panose="020B0604020202020204"/>
                    <a:ea typeface="微软雅黑" panose="020B0503020204020204" pitchFamily="34" charset="-122"/>
                  </a:rPr>
                  <a:t>结合空调用能，当某区域无人时，联动控制系统关闭空调设备。</a:t>
                </a:r>
                <a:endParaRPr lang="en-US" altLang="zh-CN" sz="1100" dirty="0">
                  <a:solidFill>
                    <a:srgbClr val="FFFFFF"/>
                  </a:solidFill>
                  <a:latin typeface="Arial" panose="020B060402020202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60" name="iṡľîḋé"/>
              <p:cNvSpPr/>
              <p:nvPr/>
            </p:nvSpPr>
            <p:spPr>
              <a:xfrm>
                <a:off x="1842772" y="3115319"/>
                <a:ext cx="1518993" cy="446763"/>
              </a:xfrm>
              <a:prstGeom prst="rect">
                <a:avLst/>
              </a:prstGeom>
            </p:spPr>
            <p:txBody>
              <a:bodyPr wrap="square" lIns="91440" tIns="45720" rIns="91440" bIns="45720" anchor="ctr" anchorCtr="0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1600" b="1" dirty="0" smtClean="0">
                    <a:solidFill>
                      <a:srgbClr val="FFFFFF"/>
                    </a:solidFill>
                    <a:latin typeface="Arial" panose="020B0604020202020204"/>
                    <a:ea typeface="微软雅黑" panose="020B0503020204020204" pitchFamily="34" charset="-122"/>
                  </a:rPr>
                  <a:t>智能空调</a:t>
                </a:r>
                <a:endParaRPr lang="zh-CN" altLang="en-US" sz="1600" b="1" dirty="0">
                  <a:solidFill>
                    <a:srgbClr val="FFFFFF"/>
                  </a:solidFill>
                  <a:latin typeface="Arial" panose="020B0604020202020204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61" name="îṧļíḋé"/>
          <p:cNvGrpSpPr/>
          <p:nvPr/>
        </p:nvGrpSpPr>
        <p:grpSpPr>
          <a:xfrm>
            <a:off x="5463527" y="2448917"/>
            <a:ext cx="1742858" cy="2648510"/>
            <a:chOff x="5272997" y="2221468"/>
            <a:chExt cx="1742858" cy="2648510"/>
          </a:xfrm>
        </p:grpSpPr>
        <p:sp>
          <p:nvSpPr>
            <p:cNvPr id="62" name="išlïḓé"/>
            <p:cNvSpPr/>
            <p:nvPr/>
          </p:nvSpPr>
          <p:spPr>
            <a:xfrm rot="5400000">
              <a:off x="4820171" y="2687568"/>
              <a:ext cx="2648510" cy="1716309"/>
            </a:xfrm>
            <a:prstGeom prst="homePlate">
              <a:avLst>
                <a:gd name="adj" fmla="val 11812"/>
              </a:avLst>
            </a:prstGeom>
            <a:solidFill>
              <a:srgbClr val="000000">
                <a:lumMod val="50000"/>
                <a:lumOff val="50000"/>
                <a:alpha val="85000"/>
              </a:srgbClr>
            </a:solidFill>
            <a:ln w="3175" cap="flat" cmpd="sng" algn="ctr">
              <a:noFill/>
              <a:prstDash val="solid"/>
              <a:round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/>
            </a:bodyPr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b="1" i="1" kern="0" smtClean="0">
                <a:solidFill>
                  <a:srgbClr val="000000"/>
                </a:solidFill>
                <a:latin typeface="Arial" panose="020B0604020202020204"/>
                <a:ea typeface="微软雅黑" panose="020B0503020204020204" pitchFamily="34" charset="-122"/>
              </a:endParaRPr>
            </a:p>
          </p:txBody>
        </p:sp>
        <p:sp>
          <p:nvSpPr>
            <p:cNvPr id="63" name="iSlïḑè"/>
            <p:cNvSpPr/>
            <p:nvPr/>
          </p:nvSpPr>
          <p:spPr>
            <a:xfrm>
              <a:off x="5971309" y="2400391"/>
              <a:ext cx="346234" cy="332652"/>
            </a:xfrm>
            <a:custGeom>
              <a:avLst/>
              <a:gdLst>
                <a:gd name="T0" fmla="*/ 4061 w 4135"/>
                <a:gd name="T1" fmla="*/ 1951 h 3979"/>
                <a:gd name="T2" fmla="*/ 4045 w 4135"/>
                <a:gd name="T3" fmla="*/ 1672 h 3979"/>
                <a:gd name="T4" fmla="*/ 2217 w 4135"/>
                <a:gd name="T5" fmla="*/ 73 h 3979"/>
                <a:gd name="T6" fmla="*/ 1920 w 4135"/>
                <a:gd name="T7" fmla="*/ 76 h 3979"/>
                <a:gd name="T8" fmla="*/ 86 w 4135"/>
                <a:gd name="T9" fmla="*/ 1757 h 3979"/>
                <a:gd name="T10" fmla="*/ 77 w 4135"/>
                <a:gd name="T11" fmla="*/ 2036 h 3979"/>
                <a:gd name="T12" fmla="*/ 123 w 4135"/>
                <a:gd name="T13" fmla="*/ 2084 h 3979"/>
                <a:gd name="T14" fmla="*/ 398 w 4135"/>
                <a:gd name="T15" fmla="*/ 2105 h 3979"/>
                <a:gd name="T16" fmla="*/ 535 w 4135"/>
                <a:gd name="T17" fmla="*/ 1982 h 3979"/>
                <a:gd name="T18" fmla="*/ 535 w 4135"/>
                <a:gd name="T19" fmla="*/ 3780 h 3979"/>
                <a:gd name="T20" fmla="*/ 735 w 4135"/>
                <a:gd name="T21" fmla="*/ 3979 h 3979"/>
                <a:gd name="T22" fmla="*/ 1450 w 4135"/>
                <a:gd name="T23" fmla="*/ 3979 h 3979"/>
                <a:gd name="T24" fmla="*/ 1649 w 4135"/>
                <a:gd name="T25" fmla="*/ 3780 h 3979"/>
                <a:gd name="T26" fmla="*/ 1649 w 4135"/>
                <a:gd name="T27" fmla="*/ 2522 h 3979"/>
                <a:gd name="T28" fmla="*/ 2561 w 4135"/>
                <a:gd name="T29" fmla="*/ 2522 h 3979"/>
                <a:gd name="T30" fmla="*/ 2561 w 4135"/>
                <a:gd name="T31" fmla="*/ 3780 h 3979"/>
                <a:gd name="T32" fmla="*/ 2749 w 4135"/>
                <a:gd name="T33" fmla="*/ 3979 h 3979"/>
                <a:gd name="T34" fmla="*/ 3506 w 4135"/>
                <a:gd name="T35" fmla="*/ 3979 h 3979"/>
                <a:gd name="T36" fmla="*/ 3706 w 4135"/>
                <a:gd name="T37" fmla="*/ 3779 h 3979"/>
                <a:gd name="T38" fmla="*/ 3706 w 4135"/>
                <a:gd name="T39" fmla="*/ 2008 h 3979"/>
                <a:gd name="T40" fmla="*/ 3790 w 4135"/>
                <a:gd name="T41" fmla="*/ 2082 h 3979"/>
                <a:gd name="T42" fmla="*/ 4009 w 4135"/>
                <a:gd name="T43" fmla="*/ 2008 h 3979"/>
                <a:gd name="T44" fmla="*/ 4061 w 4135"/>
                <a:gd name="T45" fmla="*/ 1951 h 3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135" h="3979">
                  <a:moveTo>
                    <a:pt x="4061" y="1951"/>
                  </a:moveTo>
                  <a:cubicBezTo>
                    <a:pt x="4135" y="1870"/>
                    <a:pt x="4128" y="1745"/>
                    <a:pt x="4045" y="1672"/>
                  </a:cubicBezTo>
                  <a:lnTo>
                    <a:pt x="2217" y="73"/>
                  </a:lnTo>
                  <a:cubicBezTo>
                    <a:pt x="2134" y="0"/>
                    <a:pt x="2001" y="2"/>
                    <a:pt x="1920" y="76"/>
                  </a:cubicBezTo>
                  <a:lnTo>
                    <a:pt x="86" y="1757"/>
                  </a:lnTo>
                  <a:cubicBezTo>
                    <a:pt x="4" y="1832"/>
                    <a:pt x="0" y="1957"/>
                    <a:pt x="77" y="2036"/>
                  </a:cubicBezTo>
                  <a:lnTo>
                    <a:pt x="123" y="2084"/>
                  </a:lnTo>
                  <a:cubicBezTo>
                    <a:pt x="199" y="2163"/>
                    <a:pt x="322" y="2173"/>
                    <a:pt x="398" y="2105"/>
                  </a:cubicBezTo>
                  <a:lnTo>
                    <a:pt x="535" y="1982"/>
                  </a:lnTo>
                  <a:lnTo>
                    <a:pt x="535" y="3780"/>
                  </a:lnTo>
                  <a:cubicBezTo>
                    <a:pt x="535" y="3890"/>
                    <a:pt x="624" y="3979"/>
                    <a:pt x="735" y="3979"/>
                  </a:cubicBezTo>
                  <a:lnTo>
                    <a:pt x="1450" y="3979"/>
                  </a:lnTo>
                  <a:cubicBezTo>
                    <a:pt x="1560" y="3979"/>
                    <a:pt x="1649" y="3890"/>
                    <a:pt x="1649" y="3780"/>
                  </a:cubicBezTo>
                  <a:lnTo>
                    <a:pt x="1649" y="2522"/>
                  </a:lnTo>
                  <a:lnTo>
                    <a:pt x="2561" y="2522"/>
                  </a:lnTo>
                  <a:lnTo>
                    <a:pt x="2561" y="3780"/>
                  </a:lnTo>
                  <a:cubicBezTo>
                    <a:pt x="2560" y="3890"/>
                    <a:pt x="2638" y="3979"/>
                    <a:pt x="2749" y="3979"/>
                  </a:cubicBezTo>
                  <a:lnTo>
                    <a:pt x="3506" y="3979"/>
                  </a:lnTo>
                  <a:cubicBezTo>
                    <a:pt x="3616" y="3979"/>
                    <a:pt x="3706" y="3890"/>
                    <a:pt x="3706" y="3779"/>
                  </a:cubicBezTo>
                  <a:lnTo>
                    <a:pt x="3706" y="2008"/>
                  </a:lnTo>
                  <a:cubicBezTo>
                    <a:pt x="3706" y="2008"/>
                    <a:pt x="3744" y="2041"/>
                    <a:pt x="3790" y="2082"/>
                  </a:cubicBezTo>
                  <a:cubicBezTo>
                    <a:pt x="3837" y="2123"/>
                    <a:pt x="3935" y="2090"/>
                    <a:pt x="4009" y="2008"/>
                  </a:cubicBezTo>
                  <a:lnTo>
                    <a:pt x="4061" y="1951"/>
                  </a:lnTo>
                  <a:close/>
                </a:path>
              </a:pathLst>
            </a:custGeom>
            <a:solidFill>
              <a:srgbClr val="FFFFFF"/>
            </a:solidFill>
            <a:ln w="3175" cap="flat" cmpd="sng" algn="ctr">
              <a:noFill/>
              <a:prstDash val="solid"/>
              <a:round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fontScale="92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b="1" i="1">
                <a:solidFill>
                  <a:srgbClr val="000000"/>
                </a:solidFill>
                <a:latin typeface="Arial" panose="020B0604020202020204"/>
                <a:ea typeface="微软雅黑" panose="020B0503020204020204" pitchFamily="34" charset="-122"/>
              </a:endParaRPr>
            </a:p>
          </p:txBody>
        </p:sp>
        <p:grpSp>
          <p:nvGrpSpPr>
            <p:cNvPr id="64" name="íṩḷïḋê"/>
            <p:cNvGrpSpPr/>
            <p:nvPr/>
          </p:nvGrpSpPr>
          <p:grpSpPr>
            <a:xfrm>
              <a:off x="5272997" y="2855323"/>
              <a:ext cx="1742858" cy="1662870"/>
              <a:chOff x="1842772" y="3115319"/>
              <a:chExt cx="1518993" cy="1662870"/>
            </a:xfrm>
          </p:grpSpPr>
          <p:sp>
            <p:nvSpPr>
              <p:cNvPr id="65" name="ïṡḷíḋé"/>
              <p:cNvSpPr txBox="1"/>
              <p:nvPr/>
            </p:nvSpPr>
            <p:spPr>
              <a:xfrm>
                <a:off x="1842772" y="3562083"/>
                <a:ext cx="1518993" cy="121610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40" tIns="45720" rIns="91440" bIns="45720" anchor="t" anchorCtr="0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1100" dirty="0">
                    <a:solidFill>
                      <a:srgbClr val="FFFFFF"/>
                    </a:solidFill>
                    <a:latin typeface="Arial" panose="020B0604020202020204"/>
                    <a:ea typeface="微软雅黑" panose="020B0503020204020204" pitchFamily="34" charset="-122"/>
                  </a:rPr>
                  <a:t>利用视频</a:t>
                </a:r>
                <a:r>
                  <a:rPr lang="en-US" altLang="zh-CN" sz="1100" dirty="0">
                    <a:solidFill>
                      <a:srgbClr val="FFFFFF"/>
                    </a:solidFill>
                    <a:latin typeface="Arial" panose="020B0604020202020204"/>
                    <a:ea typeface="微软雅黑" panose="020B0503020204020204" pitchFamily="34" charset="-122"/>
                  </a:rPr>
                  <a:t>AI</a:t>
                </a:r>
                <a:r>
                  <a:rPr lang="zh-CN" altLang="en-US" sz="1100" dirty="0">
                    <a:solidFill>
                      <a:srgbClr val="FFFFFF"/>
                    </a:solidFill>
                    <a:latin typeface="Arial" panose="020B0604020202020204"/>
                    <a:ea typeface="微软雅黑" panose="020B0503020204020204" pitchFamily="34" charset="-122"/>
                  </a:rPr>
                  <a:t>技术检测，结合空调用能，当某区域无人时，联动控制系统关闭空调设备。</a:t>
                </a:r>
                <a:endParaRPr lang="en-US" altLang="zh-CN" sz="1100" dirty="0">
                  <a:solidFill>
                    <a:srgbClr val="FFFFFF"/>
                  </a:solidFill>
                  <a:latin typeface="Arial" panose="020B060402020202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66" name="íṧľîḑe"/>
              <p:cNvSpPr/>
              <p:nvPr/>
            </p:nvSpPr>
            <p:spPr>
              <a:xfrm>
                <a:off x="1842772" y="3115319"/>
                <a:ext cx="1518993" cy="446763"/>
              </a:xfrm>
              <a:prstGeom prst="rect">
                <a:avLst/>
              </a:prstGeom>
            </p:spPr>
            <p:txBody>
              <a:bodyPr wrap="square" lIns="91440" tIns="45720" rIns="91440" bIns="45720" anchor="ctr" anchorCtr="0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1600" b="1" dirty="0" smtClean="0">
                    <a:solidFill>
                      <a:srgbClr val="FFFFFF"/>
                    </a:solidFill>
                    <a:latin typeface="Arial" panose="020B0604020202020204"/>
                    <a:ea typeface="微软雅黑" panose="020B0503020204020204" pitchFamily="34" charset="-122"/>
                  </a:rPr>
                  <a:t>智能照明</a:t>
                </a:r>
                <a:endParaRPr lang="zh-CN" altLang="en-US" sz="1600" b="1" dirty="0">
                  <a:solidFill>
                    <a:srgbClr val="FFFFFF"/>
                  </a:solidFill>
                  <a:latin typeface="Arial" panose="020B0604020202020204"/>
                  <a:ea typeface="微软雅黑" panose="020B0503020204020204" pitchFamily="34" charset="-122"/>
                </a:endParaRPr>
              </a:p>
            </p:txBody>
          </p:sp>
        </p:grpSp>
      </p:grpSp>
      <p:pic>
        <p:nvPicPr>
          <p:cNvPr id="67" name="Picture 67" descr="2"/>
          <p:cNvPicPr>
            <a:picLocks noChangeAspect="1" noChangeArrowheads="1"/>
          </p:cNvPicPr>
          <p:nvPr/>
        </p:nvPicPr>
        <p:blipFill>
          <a:blip r:embed="rId1" cstate="screen"/>
          <a:srcRect/>
          <a:stretch>
            <a:fillRect/>
          </a:stretch>
        </p:blipFill>
        <p:spPr bwMode="auto">
          <a:xfrm>
            <a:off x="7550724" y="2165395"/>
            <a:ext cx="4468884" cy="3740106"/>
          </a:xfrm>
          <a:prstGeom prst="rect">
            <a:avLst/>
          </a:prstGeom>
          <a:noFill/>
          <a:ln>
            <a:noFill/>
          </a:ln>
          <a:effectLst>
            <a:reflection blurRad="6350" stA="20000" endPos="1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" name="íṥḷídè"/>
          <p:cNvSpPr txBox="1"/>
          <p:nvPr/>
        </p:nvSpPr>
        <p:spPr bwMode="auto">
          <a:xfrm>
            <a:off x="1692769" y="1641894"/>
            <a:ext cx="1504820" cy="299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zh-CN" altLang="en-US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能耗趋势</a:t>
            </a:r>
            <a:endParaRPr lang="en-US" altLang="zh-CN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9" name="íṥḷídè"/>
          <p:cNvSpPr txBox="1"/>
          <p:nvPr/>
        </p:nvSpPr>
        <p:spPr bwMode="auto">
          <a:xfrm>
            <a:off x="4374882" y="1643738"/>
            <a:ext cx="1504820" cy="299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zh-CN" altLang="en-US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智能调优</a:t>
            </a:r>
            <a:endParaRPr lang="en-US" altLang="zh-CN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0" name="íṥḷídè"/>
          <p:cNvSpPr txBox="1"/>
          <p:nvPr/>
        </p:nvSpPr>
        <p:spPr bwMode="auto">
          <a:xfrm>
            <a:off x="6775553" y="1633617"/>
            <a:ext cx="1504820" cy="299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zh-CN" altLang="en-US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智能空调</a:t>
            </a:r>
            <a:endParaRPr lang="en-US" altLang="zh-CN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íṥḷídè"/>
          <p:cNvSpPr txBox="1"/>
          <p:nvPr/>
        </p:nvSpPr>
        <p:spPr bwMode="auto">
          <a:xfrm>
            <a:off x="9109179" y="1633617"/>
            <a:ext cx="1504820" cy="299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zh-CN" altLang="en-US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智能照明</a:t>
            </a:r>
            <a:endParaRPr lang="en-US" altLang="zh-CN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2" name="图片 7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1071" y="2312702"/>
            <a:ext cx="4183361" cy="2613015"/>
          </a:xfrm>
          <a:prstGeom prst="rect">
            <a:avLst/>
          </a:prstGeom>
        </p:spPr>
      </p:pic>
      <p:pic>
        <p:nvPicPr>
          <p:cNvPr id="73" name="图片 72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817" y="1535727"/>
            <a:ext cx="537336" cy="508610"/>
          </a:xfrm>
          <a:prstGeom prst="rect">
            <a:avLst/>
          </a:prstGeom>
        </p:spPr>
      </p:pic>
      <p:pic>
        <p:nvPicPr>
          <p:cNvPr id="74" name="图片 7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732" y="1535727"/>
            <a:ext cx="568800" cy="507600"/>
          </a:xfrm>
          <a:prstGeom prst="rect">
            <a:avLst/>
          </a:prstGeom>
        </p:spPr>
      </p:pic>
      <p:pic>
        <p:nvPicPr>
          <p:cNvPr id="75" name="图片 7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628" y="1535727"/>
            <a:ext cx="568800" cy="507600"/>
          </a:xfrm>
          <a:prstGeom prst="rect">
            <a:avLst/>
          </a:prstGeom>
        </p:spPr>
      </p:pic>
      <p:pic>
        <p:nvPicPr>
          <p:cNvPr id="76" name="图片 7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097" y="1535727"/>
            <a:ext cx="568800" cy="568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图片 96"/>
          <p:cNvPicPr/>
          <p:nvPr/>
        </p:nvPicPr>
        <p:blipFill rotWithShape="1">
          <a:blip r:embed="rId1"/>
          <a:srcRect l="648"/>
          <a:stretch>
            <a:fillRect/>
          </a:stretch>
        </p:blipFill>
        <p:spPr>
          <a:xfrm>
            <a:off x="508039" y="1997342"/>
            <a:ext cx="3042000" cy="192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2">
                <a:lumMod val="2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6" name="图片 6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3319" y="2008480"/>
            <a:ext cx="3042491" cy="19271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2">
                <a:lumMod val="2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0" name="标题 1"/>
          <p:cNvSpPr txBox="1"/>
          <p:nvPr/>
        </p:nvSpPr>
        <p:spPr>
          <a:xfrm>
            <a:off x="480333" y="373833"/>
            <a:ext cx="7718269" cy="43088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  <a:defRPr lang="zh-CN" altLang="en-US" sz="3200" b="1" kern="1200" dirty="0">
                <a:gradFill flip="none" rotWithShape="1">
                  <a:gsLst>
                    <a:gs pos="0">
                      <a:srgbClr val="00B0F0">
                        <a:tint val="66000"/>
                        <a:satMod val="160000"/>
                      </a:srgbClr>
                    </a:gs>
                    <a:gs pos="50000">
                      <a:srgbClr val="00B0F0">
                        <a:tint val="44500"/>
                        <a:satMod val="160000"/>
                      </a:srgbClr>
                    </a:gs>
                    <a:gs pos="100000">
                      <a:srgbClr val="00B0F0">
                        <a:tint val="23500"/>
                        <a:satMod val="16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defTabSz="913765" fontAlgn="auto">
              <a:spcBef>
                <a:spcPts val="0"/>
              </a:spcBef>
              <a:spcAft>
                <a:spcPts val="1200"/>
              </a:spcAft>
            </a:pPr>
            <a:r>
              <a:rPr lang="en-US" altLang="zh-CN" sz="280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AI</a:t>
            </a:r>
            <a:r>
              <a:rPr lang="zh-CN" altLang="en-US" sz="280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一键巡查：实现人力精准投放，提高管理效率</a:t>
            </a:r>
            <a:endParaRPr lang="zh-CN" altLang="en-US" sz="280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51" name="íṧ1îḍê"/>
          <p:cNvGrpSpPr/>
          <p:nvPr/>
        </p:nvGrpSpPr>
        <p:grpSpPr>
          <a:xfrm>
            <a:off x="3780312" y="1687263"/>
            <a:ext cx="4616542" cy="2628878"/>
            <a:chOff x="2448695" y="1658843"/>
            <a:chExt cx="7294608" cy="4153896"/>
          </a:xfrm>
        </p:grpSpPr>
        <p:grpSp>
          <p:nvGrpSpPr>
            <p:cNvPr id="52" name="îśḻîďé"/>
            <p:cNvGrpSpPr/>
            <p:nvPr/>
          </p:nvGrpSpPr>
          <p:grpSpPr bwMode="auto">
            <a:xfrm>
              <a:off x="2448695" y="1658843"/>
              <a:ext cx="7294608" cy="4153896"/>
              <a:chOff x="8540751" y="4843463"/>
              <a:chExt cx="8012112" cy="4562475"/>
            </a:xfrm>
            <a:effectLst/>
          </p:grpSpPr>
          <p:sp>
            <p:nvSpPr>
              <p:cNvPr id="54" name="išľïďé"/>
              <p:cNvSpPr/>
              <p:nvPr/>
            </p:nvSpPr>
            <p:spPr bwMode="auto">
              <a:xfrm>
                <a:off x="9321800" y="4843463"/>
                <a:ext cx="6480176" cy="4421188"/>
              </a:xfrm>
              <a:custGeom>
                <a:avLst/>
                <a:gdLst>
                  <a:gd name="T0" fmla="*/ 17508 w 18000"/>
                  <a:gd name="T1" fmla="*/ 12280 h 12281"/>
                  <a:gd name="T2" fmla="*/ 491 w 18000"/>
                  <a:gd name="T3" fmla="*/ 12280 h 12281"/>
                  <a:gd name="T4" fmla="*/ 0 w 18000"/>
                  <a:gd name="T5" fmla="*/ 11792 h 12281"/>
                  <a:gd name="T6" fmla="*/ 0 w 18000"/>
                  <a:gd name="T7" fmla="*/ 488 h 12281"/>
                  <a:gd name="T8" fmla="*/ 491 w 18000"/>
                  <a:gd name="T9" fmla="*/ 0 h 12281"/>
                  <a:gd name="T10" fmla="*/ 17508 w 18000"/>
                  <a:gd name="T11" fmla="*/ 0 h 12281"/>
                  <a:gd name="T12" fmla="*/ 17999 w 18000"/>
                  <a:gd name="T13" fmla="*/ 488 h 12281"/>
                  <a:gd name="T14" fmla="*/ 17999 w 18000"/>
                  <a:gd name="T15" fmla="*/ 11792 h 12281"/>
                  <a:gd name="T16" fmla="*/ 17508 w 18000"/>
                  <a:gd name="T17" fmla="*/ 12280 h 1228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8000"/>
                  <a:gd name="T28" fmla="*/ 0 h 12281"/>
                  <a:gd name="T29" fmla="*/ 18000 w 18000"/>
                  <a:gd name="T30" fmla="*/ 12281 h 1228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8000" h="12281">
                    <a:moveTo>
                      <a:pt x="17508" y="12280"/>
                    </a:moveTo>
                    <a:lnTo>
                      <a:pt x="491" y="12280"/>
                    </a:lnTo>
                    <a:cubicBezTo>
                      <a:pt x="220" y="12280"/>
                      <a:pt x="0" y="12061"/>
                      <a:pt x="0" y="11792"/>
                    </a:cubicBezTo>
                    <a:lnTo>
                      <a:pt x="0" y="488"/>
                    </a:lnTo>
                    <a:cubicBezTo>
                      <a:pt x="0" y="219"/>
                      <a:pt x="220" y="0"/>
                      <a:pt x="491" y="0"/>
                    </a:cubicBezTo>
                    <a:lnTo>
                      <a:pt x="17508" y="0"/>
                    </a:lnTo>
                    <a:cubicBezTo>
                      <a:pt x="17779" y="0"/>
                      <a:pt x="17999" y="219"/>
                      <a:pt x="17999" y="488"/>
                    </a:cubicBezTo>
                    <a:lnTo>
                      <a:pt x="17999" y="11792"/>
                    </a:lnTo>
                    <a:cubicBezTo>
                      <a:pt x="17999" y="12061"/>
                      <a:pt x="17779" y="12280"/>
                      <a:pt x="17508" y="12280"/>
                    </a:cubicBezTo>
                  </a:path>
                </a:pathLst>
              </a:custGeom>
              <a:solidFill>
                <a:srgbClr val="768395">
                  <a:lumMod val="50000"/>
                </a:srgbClr>
              </a:solidFill>
              <a:ln>
                <a:noFill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ern="0" smtClean="0">
                  <a:solidFill>
                    <a:prstClr val="white"/>
                  </a:solidFill>
                  <a:latin typeface="Arial" panose="020B060402020202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55" name="ísľïde"/>
              <p:cNvSpPr/>
              <p:nvPr/>
            </p:nvSpPr>
            <p:spPr bwMode="auto">
              <a:xfrm>
                <a:off x="8542336" y="9169402"/>
                <a:ext cx="8008936" cy="142874"/>
              </a:xfrm>
              <a:custGeom>
                <a:avLst/>
                <a:gdLst>
                  <a:gd name="T0" fmla="*/ 22247 w 22248"/>
                  <a:gd name="T1" fmla="*/ 398 h 657"/>
                  <a:gd name="T2" fmla="*/ 21410 w 22248"/>
                  <a:gd name="T3" fmla="*/ 656 h 657"/>
                  <a:gd name="T4" fmla="*/ 870 w 22248"/>
                  <a:gd name="T5" fmla="*/ 656 h 657"/>
                  <a:gd name="T6" fmla="*/ 0 w 22248"/>
                  <a:gd name="T7" fmla="*/ 398 h 657"/>
                  <a:gd name="T8" fmla="*/ 0 w 22248"/>
                  <a:gd name="T9" fmla="*/ 0 h 657"/>
                  <a:gd name="T10" fmla="*/ 22247 w 22248"/>
                  <a:gd name="T11" fmla="*/ 0 h 657"/>
                  <a:gd name="T12" fmla="*/ 22247 w 22248"/>
                  <a:gd name="T13" fmla="*/ 398 h 65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248"/>
                  <a:gd name="T22" fmla="*/ 0 h 657"/>
                  <a:gd name="T23" fmla="*/ 22248 w 22248"/>
                  <a:gd name="T24" fmla="*/ 657 h 65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248" h="657">
                    <a:moveTo>
                      <a:pt x="22247" y="398"/>
                    </a:moveTo>
                    <a:cubicBezTo>
                      <a:pt x="22247" y="398"/>
                      <a:pt x="21890" y="656"/>
                      <a:pt x="21410" y="656"/>
                    </a:cubicBezTo>
                    <a:lnTo>
                      <a:pt x="870" y="656"/>
                    </a:lnTo>
                    <a:cubicBezTo>
                      <a:pt x="462" y="656"/>
                      <a:pt x="0" y="398"/>
                      <a:pt x="0" y="398"/>
                    </a:cubicBezTo>
                    <a:lnTo>
                      <a:pt x="0" y="0"/>
                    </a:lnTo>
                    <a:lnTo>
                      <a:pt x="22247" y="0"/>
                    </a:lnTo>
                    <a:lnTo>
                      <a:pt x="22247" y="398"/>
                    </a:lnTo>
                  </a:path>
                </a:pathLst>
              </a:custGeom>
              <a:solidFill>
                <a:srgbClr val="FFFFFF">
                  <a:lumMod val="95000"/>
                </a:srgbClr>
              </a:solidFill>
              <a:ln>
                <a:noFill/>
              </a:ln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ern="0" smtClean="0">
                  <a:solidFill>
                    <a:prstClr val="white"/>
                  </a:solidFill>
                  <a:latin typeface="Arial" panose="020B060402020202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56" name="ïşḷiḓê"/>
              <p:cNvSpPr/>
              <p:nvPr/>
            </p:nvSpPr>
            <p:spPr bwMode="auto">
              <a:xfrm>
                <a:off x="8542339" y="9169399"/>
                <a:ext cx="8008939" cy="236539"/>
              </a:xfrm>
              <a:custGeom>
                <a:avLst/>
                <a:gdLst>
                  <a:gd name="T0" fmla="*/ 22247 w 22248"/>
                  <a:gd name="T1" fmla="*/ 398 h 657"/>
                  <a:gd name="T2" fmla="*/ 21410 w 22248"/>
                  <a:gd name="T3" fmla="*/ 656 h 657"/>
                  <a:gd name="T4" fmla="*/ 870 w 22248"/>
                  <a:gd name="T5" fmla="*/ 656 h 657"/>
                  <a:gd name="T6" fmla="*/ 0 w 22248"/>
                  <a:gd name="T7" fmla="*/ 398 h 657"/>
                  <a:gd name="T8" fmla="*/ 0 w 22248"/>
                  <a:gd name="T9" fmla="*/ 0 h 657"/>
                  <a:gd name="T10" fmla="*/ 22247 w 22248"/>
                  <a:gd name="T11" fmla="*/ 0 h 657"/>
                  <a:gd name="T12" fmla="*/ 22247 w 22248"/>
                  <a:gd name="T13" fmla="*/ 398 h 65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248"/>
                  <a:gd name="T22" fmla="*/ 0 h 657"/>
                  <a:gd name="T23" fmla="*/ 22248 w 22248"/>
                  <a:gd name="T24" fmla="*/ 657 h 65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248" h="657">
                    <a:moveTo>
                      <a:pt x="22247" y="398"/>
                    </a:moveTo>
                    <a:cubicBezTo>
                      <a:pt x="22247" y="398"/>
                      <a:pt x="21890" y="656"/>
                      <a:pt x="21410" y="656"/>
                    </a:cubicBezTo>
                    <a:lnTo>
                      <a:pt x="870" y="656"/>
                    </a:lnTo>
                    <a:cubicBezTo>
                      <a:pt x="462" y="656"/>
                      <a:pt x="0" y="398"/>
                      <a:pt x="0" y="398"/>
                    </a:cubicBezTo>
                    <a:lnTo>
                      <a:pt x="0" y="0"/>
                    </a:lnTo>
                    <a:lnTo>
                      <a:pt x="22247" y="0"/>
                    </a:lnTo>
                    <a:lnTo>
                      <a:pt x="22247" y="398"/>
                    </a:lnTo>
                  </a:path>
                </a:pathLst>
              </a:custGeom>
              <a:noFill/>
              <a:ln w="10080">
                <a:solidFill>
                  <a:srgbClr val="768395"/>
                </a:solidFill>
                <a:miter lim="800000"/>
              </a:ln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ern="0" smtClean="0">
                  <a:solidFill>
                    <a:prstClr val="white"/>
                  </a:solidFill>
                  <a:latin typeface="Arial" panose="020B060402020202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57" name="îṩļïḍê"/>
              <p:cNvSpPr/>
              <p:nvPr/>
            </p:nvSpPr>
            <p:spPr bwMode="auto">
              <a:xfrm>
                <a:off x="8540751" y="9312275"/>
                <a:ext cx="8012112" cy="93663"/>
              </a:xfrm>
              <a:custGeom>
                <a:avLst/>
                <a:gdLst>
                  <a:gd name="T0" fmla="*/ 0 w 22256"/>
                  <a:gd name="T1" fmla="*/ 0 h 262"/>
                  <a:gd name="T2" fmla="*/ 870 w 22256"/>
                  <a:gd name="T3" fmla="*/ 261 h 262"/>
                  <a:gd name="T4" fmla="*/ 21418 w 22256"/>
                  <a:gd name="T5" fmla="*/ 261 h 262"/>
                  <a:gd name="T6" fmla="*/ 22255 w 22256"/>
                  <a:gd name="T7" fmla="*/ 0 h 262"/>
                  <a:gd name="T8" fmla="*/ 0 w 22256"/>
                  <a:gd name="T9" fmla="*/ 0 h 26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256"/>
                  <a:gd name="T16" fmla="*/ 0 h 262"/>
                  <a:gd name="T17" fmla="*/ 22256 w 22256"/>
                  <a:gd name="T18" fmla="*/ 262 h 26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256" h="262">
                    <a:moveTo>
                      <a:pt x="0" y="0"/>
                    </a:moveTo>
                    <a:cubicBezTo>
                      <a:pt x="0" y="0"/>
                      <a:pt x="462" y="261"/>
                      <a:pt x="870" y="261"/>
                    </a:cubicBezTo>
                    <a:lnTo>
                      <a:pt x="21418" y="261"/>
                    </a:lnTo>
                    <a:cubicBezTo>
                      <a:pt x="21898" y="261"/>
                      <a:pt x="22255" y="0"/>
                      <a:pt x="22255" y="0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768395">
                  <a:lumMod val="50000"/>
                </a:srgbClr>
              </a:solidFill>
              <a:ln>
                <a:noFill/>
              </a:ln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ern="0" smtClean="0">
                  <a:solidFill>
                    <a:prstClr val="white"/>
                  </a:solidFill>
                  <a:latin typeface="Arial" panose="020B060402020202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58" name="îṡḻïdê"/>
              <p:cNvSpPr/>
              <p:nvPr/>
            </p:nvSpPr>
            <p:spPr bwMode="auto">
              <a:xfrm>
                <a:off x="11979275" y="9167813"/>
                <a:ext cx="1141413" cy="88900"/>
              </a:xfrm>
              <a:custGeom>
                <a:avLst/>
                <a:gdLst>
                  <a:gd name="T0" fmla="*/ 0 w 3171"/>
                  <a:gd name="T1" fmla="*/ 0 h 249"/>
                  <a:gd name="T2" fmla="*/ 349 w 3171"/>
                  <a:gd name="T3" fmla="*/ 248 h 249"/>
                  <a:gd name="T4" fmla="*/ 2821 w 3171"/>
                  <a:gd name="T5" fmla="*/ 248 h 249"/>
                  <a:gd name="T6" fmla="*/ 3170 w 3171"/>
                  <a:gd name="T7" fmla="*/ 0 h 249"/>
                  <a:gd name="T8" fmla="*/ 0 w 3171"/>
                  <a:gd name="T9" fmla="*/ 0 h 2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171"/>
                  <a:gd name="T16" fmla="*/ 0 h 249"/>
                  <a:gd name="T17" fmla="*/ 3171 w 3171"/>
                  <a:gd name="T18" fmla="*/ 249 h 24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171" h="249">
                    <a:moveTo>
                      <a:pt x="0" y="0"/>
                    </a:moveTo>
                    <a:cubicBezTo>
                      <a:pt x="49" y="144"/>
                      <a:pt x="187" y="248"/>
                      <a:pt x="349" y="248"/>
                    </a:cubicBezTo>
                    <a:lnTo>
                      <a:pt x="2821" y="248"/>
                    </a:lnTo>
                    <a:cubicBezTo>
                      <a:pt x="2983" y="248"/>
                      <a:pt x="3120" y="144"/>
                      <a:pt x="3170" y="0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768395">
                  <a:lumMod val="50000"/>
                </a:srgbClr>
              </a:solidFill>
              <a:ln>
                <a:noFill/>
              </a:ln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ern="0" smtClean="0">
                  <a:solidFill>
                    <a:prstClr val="white"/>
                  </a:solidFill>
                  <a:latin typeface="Arial" panose="020B060402020202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59" name="ïs1íďe"/>
              <p:cNvSpPr/>
              <p:nvPr/>
            </p:nvSpPr>
            <p:spPr bwMode="auto">
              <a:xfrm>
                <a:off x="12571413" y="4937125"/>
                <a:ext cx="38100" cy="36513"/>
              </a:xfrm>
              <a:custGeom>
                <a:avLst/>
                <a:gdLst>
                  <a:gd name="T0" fmla="*/ 51 w 104"/>
                  <a:gd name="T1" fmla="*/ 102 h 103"/>
                  <a:gd name="T2" fmla="*/ 0 w 104"/>
                  <a:gd name="T3" fmla="*/ 51 h 103"/>
                  <a:gd name="T4" fmla="*/ 51 w 104"/>
                  <a:gd name="T5" fmla="*/ 0 h 103"/>
                  <a:gd name="T6" fmla="*/ 103 w 104"/>
                  <a:gd name="T7" fmla="*/ 51 h 103"/>
                  <a:gd name="T8" fmla="*/ 51 w 104"/>
                  <a:gd name="T9" fmla="*/ 102 h 10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4"/>
                  <a:gd name="T16" fmla="*/ 0 h 103"/>
                  <a:gd name="T17" fmla="*/ 104 w 104"/>
                  <a:gd name="T18" fmla="*/ 103 h 10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4" h="103">
                    <a:moveTo>
                      <a:pt x="51" y="102"/>
                    </a:moveTo>
                    <a:cubicBezTo>
                      <a:pt x="23" y="102"/>
                      <a:pt x="0" y="79"/>
                      <a:pt x="0" y="51"/>
                    </a:cubicBezTo>
                    <a:cubicBezTo>
                      <a:pt x="0" y="22"/>
                      <a:pt x="23" y="0"/>
                      <a:pt x="51" y="0"/>
                    </a:cubicBezTo>
                    <a:cubicBezTo>
                      <a:pt x="80" y="0"/>
                      <a:pt x="103" y="22"/>
                      <a:pt x="103" y="51"/>
                    </a:cubicBezTo>
                    <a:cubicBezTo>
                      <a:pt x="103" y="79"/>
                      <a:pt x="80" y="102"/>
                      <a:pt x="51" y="102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ern="0" smtClean="0">
                  <a:solidFill>
                    <a:prstClr val="white"/>
                  </a:solidFill>
                  <a:latin typeface="Arial" panose="020B0604020202020204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53" name="îSľïḍé"/>
            <p:cNvSpPr/>
            <p:nvPr/>
          </p:nvSpPr>
          <p:spPr>
            <a:xfrm>
              <a:off x="3387047" y="1980045"/>
              <a:ext cx="5417906" cy="3417867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lIns="91440" tIns="45720" rIns="91440" bIns="4572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ern="0" smtClean="0">
                <a:solidFill>
                  <a:prstClr val="white"/>
                </a:solidFill>
                <a:latin typeface="Arial" panose="020B0604020202020204"/>
                <a:ea typeface="微软雅黑" panose="020B0503020204020204" pitchFamily="34" charset="-122"/>
              </a:endParaRPr>
            </a:p>
          </p:txBody>
        </p:sp>
      </p:grpSp>
      <p:sp>
        <p:nvSpPr>
          <p:cNvPr id="60" name="iṡḻíḑè"/>
          <p:cNvSpPr txBox="1"/>
          <p:nvPr/>
        </p:nvSpPr>
        <p:spPr bwMode="auto">
          <a:xfrm>
            <a:off x="401732" y="4101636"/>
            <a:ext cx="3029895" cy="419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>
                <a:solidFill>
                  <a:srgbClr val="FFC000"/>
                </a:solidFill>
                <a:latin typeface="Arial" panose="020B0604020202020204"/>
                <a:ea typeface="微软雅黑" panose="020B0503020204020204" pitchFamily="34" charset="-122"/>
              </a:rPr>
              <a:t>开启</a:t>
            </a:r>
            <a:r>
              <a:rPr lang="en-US" altLang="zh-CN" sz="2000" b="1" dirty="0" smtClean="0">
                <a:solidFill>
                  <a:srgbClr val="FFC000"/>
                </a:solidFill>
                <a:latin typeface="Arial" panose="020B0604020202020204"/>
                <a:ea typeface="微软雅黑" panose="020B0503020204020204" pitchFamily="34" charset="-122"/>
              </a:rPr>
              <a:t>AI</a:t>
            </a:r>
            <a:r>
              <a:rPr lang="zh-CN" altLang="en-US" sz="2000" b="1" dirty="0">
                <a:solidFill>
                  <a:srgbClr val="FFC000"/>
                </a:solidFill>
                <a:latin typeface="Arial" panose="020B0604020202020204"/>
                <a:ea typeface="微软雅黑" panose="020B0503020204020204" pitchFamily="34" charset="-122"/>
              </a:rPr>
              <a:t>一</a:t>
            </a:r>
            <a:r>
              <a:rPr lang="zh-CN" altLang="en-US" sz="2000" b="1" dirty="0" smtClean="0">
                <a:solidFill>
                  <a:srgbClr val="FFC000"/>
                </a:solidFill>
                <a:latin typeface="Arial" panose="020B0604020202020204"/>
                <a:ea typeface="微软雅黑" panose="020B0503020204020204" pitchFamily="34" charset="-122"/>
              </a:rPr>
              <a:t>键巡查</a:t>
            </a:r>
            <a:endParaRPr lang="en-US" altLang="zh-CN" sz="2000" b="1" dirty="0">
              <a:solidFill>
                <a:srgbClr val="FFC000"/>
              </a:solidFill>
              <a:latin typeface="Arial" panose="020B0604020202020204"/>
              <a:ea typeface="微软雅黑" panose="020B0503020204020204" pitchFamily="34" charset="-122"/>
            </a:endParaRPr>
          </a:p>
        </p:txBody>
      </p:sp>
      <p:sp>
        <p:nvSpPr>
          <p:cNvPr id="61" name="ïSḻïḋê"/>
          <p:cNvSpPr txBox="1"/>
          <p:nvPr/>
        </p:nvSpPr>
        <p:spPr bwMode="auto">
          <a:xfrm>
            <a:off x="8395937" y="4101636"/>
            <a:ext cx="3029895" cy="419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>
                <a:solidFill>
                  <a:srgbClr val="FFC000"/>
                </a:solidFill>
                <a:latin typeface="Arial" panose="020B0604020202020204"/>
                <a:ea typeface="微软雅黑" panose="020B0503020204020204" pitchFamily="34" charset="-122"/>
              </a:rPr>
              <a:t>处理结果存档</a:t>
            </a:r>
            <a:endParaRPr lang="en-US" altLang="zh-CN" sz="2000" b="1" dirty="0">
              <a:solidFill>
                <a:srgbClr val="FFC000"/>
              </a:solidFill>
              <a:latin typeface="Arial" panose="020B0604020202020204"/>
              <a:ea typeface="微软雅黑" panose="020B0503020204020204" pitchFamily="34" charset="-122"/>
            </a:endParaRPr>
          </a:p>
        </p:txBody>
      </p:sp>
      <p:sp>
        <p:nvSpPr>
          <p:cNvPr id="62" name="îşḷïḋê"/>
          <p:cNvSpPr txBox="1"/>
          <p:nvPr/>
        </p:nvSpPr>
        <p:spPr>
          <a:xfrm>
            <a:off x="4199708" y="4521134"/>
            <a:ext cx="3924350" cy="419234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>
                <a:solidFill>
                  <a:srgbClr val="FFC000"/>
                </a:solidFill>
                <a:latin typeface="Arial" panose="020B0604020202020204"/>
                <a:ea typeface="微软雅黑" panose="020B0503020204020204" pitchFamily="34" charset="-122"/>
              </a:rPr>
              <a:t>查看异常详情</a:t>
            </a:r>
            <a:endParaRPr lang="en-US" altLang="zh-CN" sz="2000" b="1" dirty="0">
              <a:solidFill>
                <a:srgbClr val="FFC000"/>
              </a:solidFill>
              <a:latin typeface="Arial" panose="020B0604020202020204"/>
              <a:ea typeface="微软雅黑" panose="020B0503020204020204" pitchFamily="34" charset="-122"/>
            </a:endParaRPr>
          </a:p>
        </p:txBody>
      </p:sp>
      <p:sp>
        <p:nvSpPr>
          <p:cNvPr id="63" name="虚尾箭头 62"/>
          <p:cNvSpPr/>
          <p:nvPr/>
        </p:nvSpPr>
        <p:spPr>
          <a:xfrm>
            <a:off x="7857285" y="2757310"/>
            <a:ext cx="407688" cy="515258"/>
          </a:xfrm>
          <a:prstGeom prst="stripedRightArrow">
            <a:avLst/>
          </a:prstGeom>
          <a:solidFill>
            <a:srgbClr val="057578"/>
          </a:solidFill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 smtClean="0">
              <a:solidFill>
                <a:prstClr val="white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  <p:pic>
        <p:nvPicPr>
          <p:cNvPr id="64" name="图片 6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0222" y="1881394"/>
            <a:ext cx="3412778" cy="2157897"/>
          </a:xfrm>
          <a:prstGeom prst="rect">
            <a:avLst/>
          </a:prstGeom>
          <a:ln>
            <a:solidFill>
              <a:sysClr val="window" lastClr="FFFFFF"/>
            </a:solidFill>
          </a:ln>
        </p:spPr>
      </p:pic>
      <p:sp>
        <p:nvSpPr>
          <p:cNvPr id="65" name="虚尾箭头 64"/>
          <p:cNvSpPr/>
          <p:nvPr/>
        </p:nvSpPr>
        <p:spPr>
          <a:xfrm>
            <a:off x="3686350" y="2702713"/>
            <a:ext cx="407688" cy="515258"/>
          </a:xfrm>
          <a:prstGeom prst="stripedRightArrow">
            <a:avLst/>
          </a:prstGeom>
          <a:solidFill>
            <a:srgbClr val="057578"/>
          </a:solidFill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 smtClean="0">
              <a:solidFill>
                <a:prstClr val="white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  <p:grpSp>
        <p:nvGrpSpPr>
          <p:cNvPr id="67" name="组合 66"/>
          <p:cNvGrpSpPr/>
          <p:nvPr/>
        </p:nvGrpSpPr>
        <p:grpSpPr>
          <a:xfrm>
            <a:off x="1091697" y="5167223"/>
            <a:ext cx="447851" cy="451464"/>
            <a:chOff x="1127964" y="5432356"/>
            <a:chExt cx="447851" cy="451464"/>
          </a:xfrm>
        </p:grpSpPr>
        <p:sp>
          <p:nvSpPr>
            <p:cNvPr id="68" name="Oval 9"/>
            <p:cNvSpPr>
              <a:spLocks noChangeArrowheads="1"/>
            </p:cNvSpPr>
            <p:nvPr/>
          </p:nvSpPr>
          <p:spPr bwMode="auto">
            <a:xfrm>
              <a:off x="1127964" y="5432356"/>
              <a:ext cx="447851" cy="451464"/>
            </a:xfrm>
            <a:prstGeom prst="ellipse">
              <a:avLst/>
            </a:prstGeom>
            <a:solidFill>
              <a:srgbClr val="6AA4AC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defTabSz="1219200" eaLnBrk="1" fontAlgn="auto" hangingPunct="1">
                <a:defRPr/>
              </a:pPr>
              <a:endParaRPr lang="zh-CN" altLang="en-US" sz="1600" kern="0">
                <a:solidFill>
                  <a:prstClr val="white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  <p:sp>
          <p:nvSpPr>
            <p:cNvPr id="69" name="Freeform 10"/>
            <p:cNvSpPr/>
            <p:nvPr/>
          </p:nvSpPr>
          <p:spPr bwMode="auto">
            <a:xfrm>
              <a:off x="1366518" y="5533682"/>
              <a:ext cx="146283" cy="243182"/>
            </a:xfrm>
            <a:custGeom>
              <a:avLst/>
              <a:gdLst>
                <a:gd name="T0" fmla="*/ 216 w 252"/>
                <a:gd name="T1" fmla="*/ 252 h 418"/>
                <a:gd name="T2" fmla="*/ 136 w 252"/>
                <a:gd name="T3" fmla="*/ 321 h 418"/>
                <a:gd name="T4" fmla="*/ 58 w 252"/>
                <a:gd name="T5" fmla="*/ 388 h 418"/>
                <a:gd name="T6" fmla="*/ 0 w 252"/>
                <a:gd name="T7" fmla="*/ 350 h 418"/>
                <a:gd name="T8" fmla="*/ 34 w 252"/>
                <a:gd name="T9" fmla="*/ 321 h 418"/>
                <a:gd name="T10" fmla="*/ 115 w 252"/>
                <a:gd name="T11" fmla="*/ 252 h 418"/>
                <a:gd name="T12" fmla="*/ 112 w 252"/>
                <a:gd name="T13" fmla="*/ 154 h 418"/>
                <a:gd name="T14" fmla="*/ 34 w 252"/>
                <a:gd name="T15" fmla="*/ 88 h 418"/>
                <a:gd name="T16" fmla="*/ 0 w 252"/>
                <a:gd name="T17" fmla="*/ 58 h 418"/>
                <a:gd name="T18" fmla="*/ 55 w 252"/>
                <a:gd name="T19" fmla="*/ 19 h 418"/>
                <a:gd name="T20" fmla="*/ 136 w 252"/>
                <a:gd name="T21" fmla="*/ 88 h 418"/>
                <a:gd name="T22" fmla="*/ 213 w 252"/>
                <a:gd name="T23" fmla="*/ 154 h 418"/>
                <a:gd name="T24" fmla="*/ 216 w 252"/>
                <a:gd name="T25" fmla="*/ 252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1" h="418">
                  <a:moveTo>
                    <a:pt x="216" y="252"/>
                  </a:moveTo>
                  <a:lnTo>
                    <a:pt x="136" y="321"/>
                  </a:lnTo>
                  <a:cubicBezTo>
                    <a:pt x="110" y="343"/>
                    <a:pt x="84" y="365"/>
                    <a:pt x="58" y="388"/>
                  </a:cubicBezTo>
                  <a:cubicBezTo>
                    <a:pt x="21" y="418"/>
                    <a:pt x="5" y="397"/>
                    <a:pt x="0" y="350"/>
                  </a:cubicBezTo>
                  <a:lnTo>
                    <a:pt x="34" y="321"/>
                  </a:lnTo>
                  <a:lnTo>
                    <a:pt x="115" y="252"/>
                  </a:lnTo>
                  <a:cubicBezTo>
                    <a:pt x="143" y="221"/>
                    <a:pt x="150" y="189"/>
                    <a:pt x="112" y="154"/>
                  </a:cubicBezTo>
                  <a:cubicBezTo>
                    <a:pt x="86" y="132"/>
                    <a:pt x="60" y="110"/>
                    <a:pt x="34" y="88"/>
                  </a:cubicBezTo>
                  <a:lnTo>
                    <a:pt x="0" y="58"/>
                  </a:lnTo>
                  <a:cubicBezTo>
                    <a:pt x="4" y="4"/>
                    <a:pt x="25" y="0"/>
                    <a:pt x="55" y="19"/>
                  </a:cubicBezTo>
                  <a:lnTo>
                    <a:pt x="136" y="88"/>
                  </a:lnTo>
                  <a:cubicBezTo>
                    <a:pt x="162" y="110"/>
                    <a:pt x="188" y="132"/>
                    <a:pt x="213" y="154"/>
                  </a:cubicBezTo>
                  <a:cubicBezTo>
                    <a:pt x="252" y="189"/>
                    <a:pt x="244" y="221"/>
                    <a:pt x="216" y="2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1219200" eaLnBrk="1" fontAlgn="auto" hangingPunct="1">
                <a:defRPr/>
              </a:pPr>
              <a:endParaRPr lang="zh-CN" altLang="en-US" sz="1600" kern="0">
                <a:solidFill>
                  <a:prstClr val="white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  <p:sp>
          <p:nvSpPr>
            <p:cNvPr id="70" name="Freeform 11"/>
            <p:cNvSpPr/>
            <p:nvPr/>
          </p:nvSpPr>
          <p:spPr bwMode="auto">
            <a:xfrm>
              <a:off x="1228111" y="5533682"/>
              <a:ext cx="146283" cy="243182"/>
            </a:xfrm>
            <a:custGeom>
              <a:avLst/>
              <a:gdLst>
                <a:gd name="T0" fmla="*/ 217 w 252"/>
                <a:gd name="T1" fmla="*/ 252 h 418"/>
                <a:gd name="T2" fmla="*/ 136 w 252"/>
                <a:gd name="T3" fmla="*/ 321 h 418"/>
                <a:gd name="T4" fmla="*/ 59 w 252"/>
                <a:gd name="T5" fmla="*/ 388 h 418"/>
                <a:gd name="T6" fmla="*/ 0 w 252"/>
                <a:gd name="T7" fmla="*/ 350 h 418"/>
                <a:gd name="T8" fmla="*/ 35 w 252"/>
                <a:gd name="T9" fmla="*/ 321 h 418"/>
                <a:gd name="T10" fmla="*/ 115 w 252"/>
                <a:gd name="T11" fmla="*/ 252 h 418"/>
                <a:gd name="T12" fmla="*/ 112 w 252"/>
                <a:gd name="T13" fmla="*/ 154 h 418"/>
                <a:gd name="T14" fmla="*/ 35 w 252"/>
                <a:gd name="T15" fmla="*/ 88 h 418"/>
                <a:gd name="T16" fmla="*/ 0 w 252"/>
                <a:gd name="T17" fmla="*/ 58 h 418"/>
                <a:gd name="T18" fmla="*/ 56 w 252"/>
                <a:gd name="T19" fmla="*/ 19 h 418"/>
                <a:gd name="T20" fmla="*/ 136 w 252"/>
                <a:gd name="T21" fmla="*/ 88 h 418"/>
                <a:gd name="T22" fmla="*/ 214 w 252"/>
                <a:gd name="T23" fmla="*/ 154 h 418"/>
                <a:gd name="T24" fmla="*/ 217 w 252"/>
                <a:gd name="T25" fmla="*/ 252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1" h="418">
                  <a:moveTo>
                    <a:pt x="217" y="252"/>
                  </a:moveTo>
                  <a:lnTo>
                    <a:pt x="136" y="321"/>
                  </a:lnTo>
                  <a:cubicBezTo>
                    <a:pt x="110" y="343"/>
                    <a:pt x="84" y="365"/>
                    <a:pt x="59" y="388"/>
                  </a:cubicBezTo>
                  <a:cubicBezTo>
                    <a:pt x="21" y="418"/>
                    <a:pt x="6" y="397"/>
                    <a:pt x="0" y="350"/>
                  </a:cubicBezTo>
                  <a:lnTo>
                    <a:pt x="35" y="321"/>
                  </a:lnTo>
                  <a:lnTo>
                    <a:pt x="115" y="252"/>
                  </a:lnTo>
                  <a:cubicBezTo>
                    <a:pt x="143" y="221"/>
                    <a:pt x="150" y="189"/>
                    <a:pt x="112" y="154"/>
                  </a:cubicBezTo>
                  <a:cubicBezTo>
                    <a:pt x="86" y="132"/>
                    <a:pt x="60" y="110"/>
                    <a:pt x="35" y="88"/>
                  </a:cubicBezTo>
                  <a:lnTo>
                    <a:pt x="0" y="58"/>
                  </a:lnTo>
                  <a:cubicBezTo>
                    <a:pt x="4" y="4"/>
                    <a:pt x="26" y="0"/>
                    <a:pt x="56" y="19"/>
                  </a:cubicBezTo>
                  <a:lnTo>
                    <a:pt x="136" y="88"/>
                  </a:lnTo>
                  <a:cubicBezTo>
                    <a:pt x="162" y="110"/>
                    <a:pt x="188" y="132"/>
                    <a:pt x="214" y="154"/>
                  </a:cubicBezTo>
                  <a:cubicBezTo>
                    <a:pt x="252" y="189"/>
                    <a:pt x="245" y="221"/>
                    <a:pt x="217" y="2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1219200" eaLnBrk="1" fontAlgn="auto" hangingPunct="1">
                <a:defRPr/>
              </a:pPr>
              <a:endParaRPr lang="zh-CN" altLang="en-US" sz="1600" kern="0">
                <a:solidFill>
                  <a:prstClr val="white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</p:grpSp>
      <p:sp>
        <p:nvSpPr>
          <p:cNvPr id="71" name="文本框 70"/>
          <p:cNvSpPr txBox="1"/>
          <p:nvPr/>
        </p:nvSpPr>
        <p:spPr>
          <a:xfrm>
            <a:off x="1711268" y="5249355"/>
            <a:ext cx="20313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6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值班人员在离岗检测</a:t>
            </a:r>
            <a:endParaRPr lang="zh-CN" altLang="en-US" sz="16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2" name="组合 71"/>
          <p:cNvGrpSpPr/>
          <p:nvPr/>
        </p:nvGrpSpPr>
        <p:grpSpPr>
          <a:xfrm>
            <a:off x="8403949" y="5167223"/>
            <a:ext cx="447851" cy="451464"/>
            <a:chOff x="1127964" y="5432356"/>
            <a:chExt cx="447851" cy="451464"/>
          </a:xfrm>
        </p:grpSpPr>
        <p:sp>
          <p:nvSpPr>
            <p:cNvPr id="73" name="Oval 9"/>
            <p:cNvSpPr>
              <a:spLocks noChangeArrowheads="1"/>
            </p:cNvSpPr>
            <p:nvPr/>
          </p:nvSpPr>
          <p:spPr bwMode="auto">
            <a:xfrm>
              <a:off x="1127964" y="5432356"/>
              <a:ext cx="447851" cy="451464"/>
            </a:xfrm>
            <a:prstGeom prst="ellipse">
              <a:avLst/>
            </a:prstGeom>
            <a:solidFill>
              <a:srgbClr val="6AA4AC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defTabSz="1219200" eaLnBrk="1" fontAlgn="auto" hangingPunct="1">
                <a:defRPr/>
              </a:pPr>
              <a:endParaRPr lang="zh-CN" altLang="en-US" sz="1600" kern="0">
                <a:solidFill>
                  <a:prstClr val="white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  <p:sp>
          <p:nvSpPr>
            <p:cNvPr id="74" name="Freeform 10"/>
            <p:cNvSpPr/>
            <p:nvPr/>
          </p:nvSpPr>
          <p:spPr bwMode="auto">
            <a:xfrm>
              <a:off x="1366518" y="5533682"/>
              <a:ext cx="146283" cy="243182"/>
            </a:xfrm>
            <a:custGeom>
              <a:avLst/>
              <a:gdLst>
                <a:gd name="T0" fmla="*/ 216 w 252"/>
                <a:gd name="T1" fmla="*/ 252 h 418"/>
                <a:gd name="T2" fmla="*/ 136 w 252"/>
                <a:gd name="T3" fmla="*/ 321 h 418"/>
                <a:gd name="T4" fmla="*/ 58 w 252"/>
                <a:gd name="T5" fmla="*/ 388 h 418"/>
                <a:gd name="T6" fmla="*/ 0 w 252"/>
                <a:gd name="T7" fmla="*/ 350 h 418"/>
                <a:gd name="T8" fmla="*/ 34 w 252"/>
                <a:gd name="T9" fmla="*/ 321 h 418"/>
                <a:gd name="T10" fmla="*/ 115 w 252"/>
                <a:gd name="T11" fmla="*/ 252 h 418"/>
                <a:gd name="T12" fmla="*/ 112 w 252"/>
                <a:gd name="T13" fmla="*/ 154 h 418"/>
                <a:gd name="T14" fmla="*/ 34 w 252"/>
                <a:gd name="T15" fmla="*/ 88 h 418"/>
                <a:gd name="T16" fmla="*/ 0 w 252"/>
                <a:gd name="T17" fmla="*/ 58 h 418"/>
                <a:gd name="T18" fmla="*/ 55 w 252"/>
                <a:gd name="T19" fmla="*/ 19 h 418"/>
                <a:gd name="T20" fmla="*/ 136 w 252"/>
                <a:gd name="T21" fmla="*/ 88 h 418"/>
                <a:gd name="T22" fmla="*/ 213 w 252"/>
                <a:gd name="T23" fmla="*/ 154 h 418"/>
                <a:gd name="T24" fmla="*/ 216 w 252"/>
                <a:gd name="T25" fmla="*/ 252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1" h="418">
                  <a:moveTo>
                    <a:pt x="216" y="252"/>
                  </a:moveTo>
                  <a:lnTo>
                    <a:pt x="136" y="321"/>
                  </a:lnTo>
                  <a:cubicBezTo>
                    <a:pt x="110" y="343"/>
                    <a:pt x="84" y="365"/>
                    <a:pt x="58" y="388"/>
                  </a:cubicBezTo>
                  <a:cubicBezTo>
                    <a:pt x="21" y="418"/>
                    <a:pt x="5" y="397"/>
                    <a:pt x="0" y="350"/>
                  </a:cubicBezTo>
                  <a:lnTo>
                    <a:pt x="34" y="321"/>
                  </a:lnTo>
                  <a:lnTo>
                    <a:pt x="115" y="252"/>
                  </a:lnTo>
                  <a:cubicBezTo>
                    <a:pt x="143" y="221"/>
                    <a:pt x="150" y="189"/>
                    <a:pt x="112" y="154"/>
                  </a:cubicBezTo>
                  <a:cubicBezTo>
                    <a:pt x="86" y="132"/>
                    <a:pt x="60" y="110"/>
                    <a:pt x="34" y="88"/>
                  </a:cubicBezTo>
                  <a:lnTo>
                    <a:pt x="0" y="58"/>
                  </a:lnTo>
                  <a:cubicBezTo>
                    <a:pt x="4" y="4"/>
                    <a:pt x="25" y="0"/>
                    <a:pt x="55" y="19"/>
                  </a:cubicBezTo>
                  <a:lnTo>
                    <a:pt x="136" y="88"/>
                  </a:lnTo>
                  <a:cubicBezTo>
                    <a:pt x="162" y="110"/>
                    <a:pt x="188" y="132"/>
                    <a:pt x="213" y="154"/>
                  </a:cubicBezTo>
                  <a:cubicBezTo>
                    <a:pt x="252" y="189"/>
                    <a:pt x="244" y="221"/>
                    <a:pt x="216" y="2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1219200" eaLnBrk="1" fontAlgn="auto" hangingPunct="1">
                <a:defRPr/>
              </a:pPr>
              <a:endParaRPr lang="zh-CN" altLang="en-US" sz="1600" kern="0">
                <a:solidFill>
                  <a:prstClr val="white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  <p:sp>
          <p:nvSpPr>
            <p:cNvPr id="75" name="Freeform 11"/>
            <p:cNvSpPr/>
            <p:nvPr/>
          </p:nvSpPr>
          <p:spPr bwMode="auto">
            <a:xfrm>
              <a:off x="1228111" y="5533682"/>
              <a:ext cx="146283" cy="243182"/>
            </a:xfrm>
            <a:custGeom>
              <a:avLst/>
              <a:gdLst>
                <a:gd name="T0" fmla="*/ 217 w 252"/>
                <a:gd name="T1" fmla="*/ 252 h 418"/>
                <a:gd name="T2" fmla="*/ 136 w 252"/>
                <a:gd name="T3" fmla="*/ 321 h 418"/>
                <a:gd name="T4" fmla="*/ 59 w 252"/>
                <a:gd name="T5" fmla="*/ 388 h 418"/>
                <a:gd name="T6" fmla="*/ 0 w 252"/>
                <a:gd name="T7" fmla="*/ 350 h 418"/>
                <a:gd name="T8" fmla="*/ 35 w 252"/>
                <a:gd name="T9" fmla="*/ 321 h 418"/>
                <a:gd name="T10" fmla="*/ 115 w 252"/>
                <a:gd name="T11" fmla="*/ 252 h 418"/>
                <a:gd name="T12" fmla="*/ 112 w 252"/>
                <a:gd name="T13" fmla="*/ 154 h 418"/>
                <a:gd name="T14" fmla="*/ 35 w 252"/>
                <a:gd name="T15" fmla="*/ 88 h 418"/>
                <a:gd name="T16" fmla="*/ 0 w 252"/>
                <a:gd name="T17" fmla="*/ 58 h 418"/>
                <a:gd name="T18" fmla="*/ 56 w 252"/>
                <a:gd name="T19" fmla="*/ 19 h 418"/>
                <a:gd name="T20" fmla="*/ 136 w 252"/>
                <a:gd name="T21" fmla="*/ 88 h 418"/>
                <a:gd name="T22" fmla="*/ 214 w 252"/>
                <a:gd name="T23" fmla="*/ 154 h 418"/>
                <a:gd name="T24" fmla="*/ 217 w 252"/>
                <a:gd name="T25" fmla="*/ 252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1" h="418">
                  <a:moveTo>
                    <a:pt x="217" y="252"/>
                  </a:moveTo>
                  <a:lnTo>
                    <a:pt x="136" y="321"/>
                  </a:lnTo>
                  <a:cubicBezTo>
                    <a:pt x="110" y="343"/>
                    <a:pt x="84" y="365"/>
                    <a:pt x="59" y="388"/>
                  </a:cubicBezTo>
                  <a:cubicBezTo>
                    <a:pt x="21" y="418"/>
                    <a:pt x="6" y="397"/>
                    <a:pt x="0" y="350"/>
                  </a:cubicBezTo>
                  <a:lnTo>
                    <a:pt x="35" y="321"/>
                  </a:lnTo>
                  <a:lnTo>
                    <a:pt x="115" y="252"/>
                  </a:lnTo>
                  <a:cubicBezTo>
                    <a:pt x="143" y="221"/>
                    <a:pt x="150" y="189"/>
                    <a:pt x="112" y="154"/>
                  </a:cubicBezTo>
                  <a:cubicBezTo>
                    <a:pt x="86" y="132"/>
                    <a:pt x="60" y="110"/>
                    <a:pt x="35" y="88"/>
                  </a:cubicBezTo>
                  <a:lnTo>
                    <a:pt x="0" y="58"/>
                  </a:lnTo>
                  <a:cubicBezTo>
                    <a:pt x="4" y="4"/>
                    <a:pt x="26" y="0"/>
                    <a:pt x="56" y="19"/>
                  </a:cubicBezTo>
                  <a:lnTo>
                    <a:pt x="136" y="88"/>
                  </a:lnTo>
                  <a:cubicBezTo>
                    <a:pt x="162" y="110"/>
                    <a:pt x="188" y="132"/>
                    <a:pt x="214" y="154"/>
                  </a:cubicBezTo>
                  <a:cubicBezTo>
                    <a:pt x="252" y="189"/>
                    <a:pt x="245" y="221"/>
                    <a:pt x="217" y="2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1219200" eaLnBrk="1" fontAlgn="auto" hangingPunct="1">
                <a:defRPr/>
              </a:pPr>
              <a:endParaRPr lang="zh-CN" altLang="en-US" sz="1600" kern="0">
                <a:solidFill>
                  <a:prstClr val="white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</p:grpSp>
      <p:sp>
        <p:nvSpPr>
          <p:cNvPr id="76" name="文本框 75"/>
          <p:cNvSpPr txBox="1"/>
          <p:nvPr/>
        </p:nvSpPr>
        <p:spPr>
          <a:xfrm>
            <a:off x="9024280" y="5249355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6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设备间温度检测</a:t>
            </a:r>
            <a:endParaRPr lang="zh-CN" altLang="en-US" sz="16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7" name="组合 76"/>
          <p:cNvGrpSpPr/>
          <p:nvPr/>
        </p:nvGrpSpPr>
        <p:grpSpPr>
          <a:xfrm>
            <a:off x="4804921" y="5167223"/>
            <a:ext cx="447851" cy="451464"/>
            <a:chOff x="1127964" y="5432356"/>
            <a:chExt cx="447851" cy="451464"/>
          </a:xfrm>
        </p:grpSpPr>
        <p:sp>
          <p:nvSpPr>
            <p:cNvPr id="78" name="Oval 9"/>
            <p:cNvSpPr>
              <a:spLocks noChangeArrowheads="1"/>
            </p:cNvSpPr>
            <p:nvPr/>
          </p:nvSpPr>
          <p:spPr bwMode="auto">
            <a:xfrm>
              <a:off x="1127964" y="5432356"/>
              <a:ext cx="447851" cy="451464"/>
            </a:xfrm>
            <a:prstGeom prst="ellipse">
              <a:avLst/>
            </a:prstGeom>
            <a:solidFill>
              <a:srgbClr val="6AA4AC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defTabSz="1219200" eaLnBrk="1" fontAlgn="auto" hangingPunct="1">
                <a:defRPr/>
              </a:pPr>
              <a:endParaRPr lang="zh-CN" altLang="en-US" sz="1600" kern="0">
                <a:solidFill>
                  <a:prstClr val="white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  <p:sp>
          <p:nvSpPr>
            <p:cNvPr id="79" name="Freeform 10"/>
            <p:cNvSpPr/>
            <p:nvPr/>
          </p:nvSpPr>
          <p:spPr bwMode="auto">
            <a:xfrm>
              <a:off x="1366518" y="5533682"/>
              <a:ext cx="146283" cy="243182"/>
            </a:xfrm>
            <a:custGeom>
              <a:avLst/>
              <a:gdLst>
                <a:gd name="T0" fmla="*/ 216 w 252"/>
                <a:gd name="T1" fmla="*/ 252 h 418"/>
                <a:gd name="T2" fmla="*/ 136 w 252"/>
                <a:gd name="T3" fmla="*/ 321 h 418"/>
                <a:gd name="T4" fmla="*/ 58 w 252"/>
                <a:gd name="T5" fmla="*/ 388 h 418"/>
                <a:gd name="T6" fmla="*/ 0 w 252"/>
                <a:gd name="T7" fmla="*/ 350 h 418"/>
                <a:gd name="T8" fmla="*/ 34 w 252"/>
                <a:gd name="T9" fmla="*/ 321 h 418"/>
                <a:gd name="T10" fmla="*/ 115 w 252"/>
                <a:gd name="T11" fmla="*/ 252 h 418"/>
                <a:gd name="T12" fmla="*/ 112 w 252"/>
                <a:gd name="T13" fmla="*/ 154 h 418"/>
                <a:gd name="T14" fmla="*/ 34 w 252"/>
                <a:gd name="T15" fmla="*/ 88 h 418"/>
                <a:gd name="T16" fmla="*/ 0 w 252"/>
                <a:gd name="T17" fmla="*/ 58 h 418"/>
                <a:gd name="T18" fmla="*/ 55 w 252"/>
                <a:gd name="T19" fmla="*/ 19 h 418"/>
                <a:gd name="T20" fmla="*/ 136 w 252"/>
                <a:gd name="T21" fmla="*/ 88 h 418"/>
                <a:gd name="T22" fmla="*/ 213 w 252"/>
                <a:gd name="T23" fmla="*/ 154 h 418"/>
                <a:gd name="T24" fmla="*/ 216 w 252"/>
                <a:gd name="T25" fmla="*/ 252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1" h="418">
                  <a:moveTo>
                    <a:pt x="216" y="252"/>
                  </a:moveTo>
                  <a:lnTo>
                    <a:pt x="136" y="321"/>
                  </a:lnTo>
                  <a:cubicBezTo>
                    <a:pt x="110" y="343"/>
                    <a:pt x="84" y="365"/>
                    <a:pt x="58" y="388"/>
                  </a:cubicBezTo>
                  <a:cubicBezTo>
                    <a:pt x="21" y="418"/>
                    <a:pt x="5" y="397"/>
                    <a:pt x="0" y="350"/>
                  </a:cubicBezTo>
                  <a:lnTo>
                    <a:pt x="34" y="321"/>
                  </a:lnTo>
                  <a:lnTo>
                    <a:pt x="115" y="252"/>
                  </a:lnTo>
                  <a:cubicBezTo>
                    <a:pt x="143" y="221"/>
                    <a:pt x="150" y="189"/>
                    <a:pt x="112" y="154"/>
                  </a:cubicBezTo>
                  <a:cubicBezTo>
                    <a:pt x="86" y="132"/>
                    <a:pt x="60" y="110"/>
                    <a:pt x="34" y="88"/>
                  </a:cubicBezTo>
                  <a:lnTo>
                    <a:pt x="0" y="58"/>
                  </a:lnTo>
                  <a:cubicBezTo>
                    <a:pt x="4" y="4"/>
                    <a:pt x="25" y="0"/>
                    <a:pt x="55" y="19"/>
                  </a:cubicBezTo>
                  <a:lnTo>
                    <a:pt x="136" y="88"/>
                  </a:lnTo>
                  <a:cubicBezTo>
                    <a:pt x="162" y="110"/>
                    <a:pt x="188" y="132"/>
                    <a:pt x="213" y="154"/>
                  </a:cubicBezTo>
                  <a:cubicBezTo>
                    <a:pt x="252" y="189"/>
                    <a:pt x="244" y="221"/>
                    <a:pt x="216" y="2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1219200" eaLnBrk="1" fontAlgn="auto" hangingPunct="1">
                <a:defRPr/>
              </a:pPr>
              <a:endParaRPr lang="zh-CN" altLang="en-US" sz="1600" kern="0">
                <a:solidFill>
                  <a:prstClr val="white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  <p:sp>
          <p:nvSpPr>
            <p:cNvPr id="80" name="Freeform 11"/>
            <p:cNvSpPr/>
            <p:nvPr/>
          </p:nvSpPr>
          <p:spPr bwMode="auto">
            <a:xfrm>
              <a:off x="1228111" y="5533682"/>
              <a:ext cx="146283" cy="243182"/>
            </a:xfrm>
            <a:custGeom>
              <a:avLst/>
              <a:gdLst>
                <a:gd name="T0" fmla="*/ 217 w 252"/>
                <a:gd name="T1" fmla="*/ 252 h 418"/>
                <a:gd name="T2" fmla="*/ 136 w 252"/>
                <a:gd name="T3" fmla="*/ 321 h 418"/>
                <a:gd name="T4" fmla="*/ 59 w 252"/>
                <a:gd name="T5" fmla="*/ 388 h 418"/>
                <a:gd name="T6" fmla="*/ 0 w 252"/>
                <a:gd name="T7" fmla="*/ 350 h 418"/>
                <a:gd name="T8" fmla="*/ 35 w 252"/>
                <a:gd name="T9" fmla="*/ 321 h 418"/>
                <a:gd name="T10" fmla="*/ 115 w 252"/>
                <a:gd name="T11" fmla="*/ 252 h 418"/>
                <a:gd name="T12" fmla="*/ 112 w 252"/>
                <a:gd name="T13" fmla="*/ 154 h 418"/>
                <a:gd name="T14" fmla="*/ 35 w 252"/>
                <a:gd name="T15" fmla="*/ 88 h 418"/>
                <a:gd name="T16" fmla="*/ 0 w 252"/>
                <a:gd name="T17" fmla="*/ 58 h 418"/>
                <a:gd name="T18" fmla="*/ 56 w 252"/>
                <a:gd name="T19" fmla="*/ 19 h 418"/>
                <a:gd name="T20" fmla="*/ 136 w 252"/>
                <a:gd name="T21" fmla="*/ 88 h 418"/>
                <a:gd name="T22" fmla="*/ 214 w 252"/>
                <a:gd name="T23" fmla="*/ 154 h 418"/>
                <a:gd name="T24" fmla="*/ 217 w 252"/>
                <a:gd name="T25" fmla="*/ 252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1" h="418">
                  <a:moveTo>
                    <a:pt x="217" y="252"/>
                  </a:moveTo>
                  <a:lnTo>
                    <a:pt x="136" y="321"/>
                  </a:lnTo>
                  <a:cubicBezTo>
                    <a:pt x="110" y="343"/>
                    <a:pt x="84" y="365"/>
                    <a:pt x="59" y="388"/>
                  </a:cubicBezTo>
                  <a:cubicBezTo>
                    <a:pt x="21" y="418"/>
                    <a:pt x="6" y="397"/>
                    <a:pt x="0" y="350"/>
                  </a:cubicBezTo>
                  <a:lnTo>
                    <a:pt x="35" y="321"/>
                  </a:lnTo>
                  <a:lnTo>
                    <a:pt x="115" y="252"/>
                  </a:lnTo>
                  <a:cubicBezTo>
                    <a:pt x="143" y="221"/>
                    <a:pt x="150" y="189"/>
                    <a:pt x="112" y="154"/>
                  </a:cubicBezTo>
                  <a:cubicBezTo>
                    <a:pt x="86" y="132"/>
                    <a:pt x="60" y="110"/>
                    <a:pt x="35" y="88"/>
                  </a:cubicBezTo>
                  <a:lnTo>
                    <a:pt x="0" y="58"/>
                  </a:lnTo>
                  <a:cubicBezTo>
                    <a:pt x="4" y="4"/>
                    <a:pt x="26" y="0"/>
                    <a:pt x="56" y="19"/>
                  </a:cubicBezTo>
                  <a:lnTo>
                    <a:pt x="136" y="88"/>
                  </a:lnTo>
                  <a:cubicBezTo>
                    <a:pt x="162" y="110"/>
                    <a:pt x="188" y="132"/>
                    <a:pt x="214" y="154"/>
                  </a:cubicBezTo>
                  <a:cubicBezTo>
                    <a:pt x="252" y="189"/>
                    <a:pt x="245" y="221"/>
                    <a:pt x="217" y="2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1219200" eaLnBrk="1" fontAlgn="auto" hangingPunct="1">
                <a:defRPr/>
              </a:pPr>
              <a:endParaRPr lang="zh-CN" altLang="en-US" sz="1600" kern="0">
                <a:solidFill>
                  <a:prstClr val="white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</p:grpSp>
      <p:sp>
        <p:nvSpPr>
          <p:cNvPr id="81" name="文本框 80"/>
          <p:cNvSpPr txBox="1"/>
          <p:nvPr/>
        </p:nvSpPr>
        <p:spPr>
          <a:xfrm>
            <a:off x="5424492" y="5249355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6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垃圾桶溢出检测</a:t>
            </a:r>
            <a:endParaRPr lang="zh-CN" altLang="en-US" sz="16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2" name="组合 81"/>
          <p:cNvGrpSpPr/>
          <p:nvPr/>
        </p:nvGrpSpPr>
        <p:grpSpPr>
          <a:xfrm>
            <a:off x="1091697" y="5846827"/>
            <a:ext cx="447851" cy="451464"/>
            <a:chOff x="1127964" y="5432356"/>
            <a:chExt cx="447851" cy="451464"/>
          </a:xfrm>
        </p:grpSpPr>
        <p:sp>
          <p:nvSpPr>
            <p:cNvPr id="83" name="Oval 9"/>
            <p:cNvSpPr>
              <a:spLocks noChangeArrowheads="1"/>
            </p:cNvSpPr>
            <p:nvPr/>
          </p:nvSpPr>
          <p:spPr bwMode="auto">
            <a:xfrm>
              <a:off x="1127964" y="5432356"/>
              <a:ext cx="447851" cy="451464"/>
            </a:xfrm>
            <a:prstGeom prst="ellipse">
              <a:avLst/>
            </a:prstGeom>
            <a:solidFill>
              <a:srgbClr val="6AA4AC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defTabSz="1219200" eaLnBrk="1" fontAlgn="auto" hangingPunct="1">
                <a:defRPr/>
              </a:pPr>
              <a:endParaRPr lang="zh-CN" altLang="en-US" sz="1600" kern="0">
                <a:solidFill>
                  <a:prstClr val="white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  <p:sp>
          <p:nvSpPr>
            <p:cNvPr id="84" name="Freeform 10"/>
            <p:cNvSpPr/>
            <p:nvPr/>
          </p:nvSpPr>
          <p:spPr bwMode="auto">
            <a:xfrm>
              <a:off x="1366518" y="5533682"/>
              <a:ext cx="146283" cy="243182"/>
            </a:xfrm>
            <a:custGeom>
              <a:avLst/>
              <a:gdLst>
                <a:gd name="T0" fmla="*/ 216 w 252"/>
                <a:gd name="T1" fmla="*/ 252 h 418"/>
                <a:gd name="T2" fmla="*/ 136 w 252"/>
                <a:gd name="T3" fmla="*/ 321 h 418"/>
                <a:gd name="T4" fmla="*/ 58 w 252"/>
                <a:gd name="T5" fmla="*/ 388 h 418"/>
                <a:gd name="T6" fmla="*/ 0 w 252"/>
                <a:gd name="T7" fmla="*/ 350 h 418"/>
                <a:gd name="T8" fmla="*/ 34 w 252"/>
                <a:gd name="T9" fmla="*/ 321 h 418"/>
                <a:gd name="T10" fmla="*/ 115 w 252"/>
                <a:gd name="T11" fmla="*/ 252 h 418"/>
                <a:gd name="T12" fmla="*/ 112 w 252"/>
                <a:gd name="T13" fmla="*/ 154 h 418"/>
                <a:gd name="T14" fmla="*/ 34 w 252"/>
                <a:gd name="T15" fmla="*/ 88 h 418"/>
                <a:gd name="T16" fmla="*/ 0 w 252"/>
                <a:gd name="T17" fmla="*/ 58 h 418"/>
                <a:gd name="T18" fmla="*/ 55 w 252"/>
                <a:gd name="T19" fmla="*/ 19 h 418"/>
                <a:gd name="T20" fmla="*/ 136 w 252"/>
                <a:gd name="T21" fmla="*/ 88 h 418"/>
                <a:gd name="T22" fmla="*/ 213 w 252"/>
                <a:gd name="T23" fmla="*/ 154 h 418"/>
                <a:gd name="T24" fmla="*/ 216 w 252"/>
                <a:gd name="T25" fmla="*/ 252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1" h="418">
                  <a:moveTo>
                    <a:pt x="216" y="252"/>
                  </a:moveTo>
                  <a:lnTo>
                    <a:pt x="136" y="321"/>
                  </a:lnTo>
                  <a:cubicBezTo>
                    <a:pt x="110" y="343"/>
                    <a:pt x="84" y="365"/>
                    <a:pt x="58" y="388"/>
                  </a:cubicBezTo>
                  <a:cubicBezTo>
                    <a:pt x="21" y="418"/>
                    <a:pt x="5" y="397"/>
                    <a:pt x="0" y="350"/>
                  </a:cubicBezTo>
                  <a:lnTo>
                    <a:pt x="34" y="321"/>
                  </a:lnTo>
                  <a:lnTo>
                    <a:pt x="115" y="252"/>
                  </a:lnTo>
                  <a:cubicBezTo>
                    <a:pt x="143" y="221"/>
                    <a:pt x="150" y="189"/>
                    <a:pt x="112" y="154"/>
                  </a:cubicBezTo>
                  <a:cubicBezTo>
                    <a:pt x="86" y="132"/>
                    <a:pt x="60" y="110"/>
                    <a:pt x="34" y="88"/>
                  </a:cubicBezTo>
                  <a:lnTo>
                    <a:pt x="0" y="58"/>
                  </a:lnTo>
                  <a:cubicBezTo>
                    <a:pt x="4" y="4"/>
                    <a:pt x="25" y="0"/>
                    <a:pt x="55" y="19"/>
                  </a:cubicBezTo>
                  <a:lnTo>
                    <a:pt x="136" y="88"/>
                  </a:lnTo>
                  <a:cubicBezTo>
                    <a:pt x="162" y="110"/>
                    <a:pt x="188" y="132"/>
                    <a:pt x="213" y="154"/>
                  </a:cubicBezTo>
                  <a:cubicBezTo>
                    <a:pt x="252" y="189"/>
                    <a:pt x="244" y="221"/>
                    <a:pt x="216" y="2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1219200" eaLnBrk="1" fontAlgn="auto" hangingPunct="1">
                <a:defRPr/>
              </a:pPr>
              <a:endParaRPr lang="zh-CN" altLang="en-US" sz="1600" kern="0">
                <a:solidFill>
                  <a:prstClr val="white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  <p:sp>
          <p:nvSpPr>
            <p:cNvPr id="85" name="Freeform 11"/>
            <p:cNvSpPr/>
            <p:nvPr/>
          </p:nvSpPr>
          <p:spPr bwMode="auto">
            <a:xfrm>
              <a:off x="1228111" y="5533682"/>
              <a:ext cx="146283" cy="243182"/>
            </a:xfrm>
            <a:custGeom>
              <a:avLst/>
              <a:gdLst>
                <a:gd name="T0" fmla="*/ 217 w 252"/>
                <a:gd name="T1" fmla="*/ 252 h 418"/>
                <a:gd name="T2" fmla="*/ 136 w 252"/>
                <a:gd name="T3" fmla="*/ 321 h 418"/>
                <a:gd name="T4" fmla="*/ 59 w 252"/>
                <a:gd name="T5" fmla="*/ 388 h 418"/>
                <a:gd name="T6" fmla="*/ 0 w 252"/>
                <a:gd name="T7" fmla="*/ 350 h 418"/>
                <a:gd name="T8" fmla="*/ 35 w 252"/>
                <a:gd name="T9" fmla="*/ 321 h 418"/>
                <a:gd name="T10" fmla="*/ 115 w 252"/>
                <a:gd name="T11" fmla="*/ 252 h 418"/>
                <a:gd name="T12" fmla="*/ 112 w 252"/>
                <a:gd name="T13" fmla="*/ 154 h 418"/>
                <a:gd name="T14" fmla="*/ 35 w 252"/>
                <a:gd name="T15" fmla="*/ 88 h 418"/>
                <a:gd name="T16" fmla="*/ 0 w 252"/>
                <a:gd name="T17" fmla="*/ 58 h 418"/>
                <a:gd name="T18" fmla="*/ 56 w 252"/>
                <a:gd name="T19" fmla="*/ 19 h 418"/>
                <a:gd name="T20" fmla="*/ 136 w 252"/>
                <a:gd name="T21" fmla="*/ 88 h 418"/>
                <a:gd name="T22" fmla="*/ 214 w 252"/>
                <a:gd name="T23" fmla="*/ 154 h 418"/>
                <a:gd name="T24" fmla="*/ 217 w 252"/>
                <a:gd name="T25" fmla="*/ 252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1" h="418">
                  <a:moveTo>
                    <a:pt x="217" y="252"/>
                  </a:moveTo>
                  <a:lnTo>
                    <a:pt x="136" y="321"/>
                  </a:lnTo>
                  <a:cubicBezTo>
                    <a:pt x="110" y="343"/>
                    <a:pt x="84" y="365"/>
                    <a:pt x="59" y="388"/>
                  </a:cubicBezTo>
                  <a:cubicBezTo>
                    <a:pt x="21" y="418"/>
                    <a:pt x="6" y="397"/>
                    <a:pt x="0" y="350"/>
                  </a:cubicBezTo>
                  <a:lnTo>
                    <a:pt x="35" y="321"/>
                  </a:lnTo>
                  <a:lnTo>
                    <a:pt x="115" y="252"/>
                  </a:lnTo>
                  <a:cubicBezTo>
                    <a:pt x="143" y="221"/>
                    <a:pt x="150" y="189"/>
                    <a:pt x="112" y="154"/>
                  </a:cubicBezTo>
                  <a:cubicBezTo>
                    <a:pt x="86" y="132"/>
                    <a:pt x="60" y="110"/>
                    <a:pt x="35" y="88"/>
                  </a:cubicBezTo>
                  <a:lnTo>
                    <a:pt x="0" y="58"/>
                  </a:lnTo>
                  <a:cubicBezTo>
                    <a:pt x="4" y="4"/>
                    <a:pt x="26" y="0"/>
                    <a:pt x="56" y="19"/>
                  </a:cubicBezTo>
                  <a:lnTo>
                    <a:pt x="136" y="88"/>
                  </a:lnTo>
                  <a:cubicBezTo>
                    <a:pt x="162" y="110"/>
                    <a:pt x="188" y="132"/>
                    <a:pt x="214" y="154"/>
                  </a:cubicBezTo>
                  <a:cubicBezTo>
                    <a:pt x="252" y="189"/>
                    <a:pt x="245" y="221"/>
                    <a:pt x="217" y="2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1219200" eaLnBrk="1" fontAlgn="auto" hangingPunct="1">
                <a:defRPr/>
              </a:pPr>
              <a:endParaRPr lang="zh-CN" altLang="en-US" sz="1600" kern="0">
                <a:solidFill>
                  <a:prstClr val="white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</p:grpSp>
      <p:sp>
        <p:nvSpPr>
          <p:cNvPr id="86" name="文本框 85"/>
          <p:cNvSpPr txBox="1"/>
          <p:nvPr/>
        </p:nvSpPr>
        <p:spPr>
          <a:xfrm>
            <a:off x="1711268" y="5928959"/>
            <a:ext cx="18261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6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公共设施损坏检测</a:t>
            </a:r>
            <a:endParaRPr lang="zh-CN" altLang="en-US" sz="16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7" name="组合 86"/>
          <p:cNvGrpSpPr/>
          <p:nvPr/>
        </p:nvGrpSpPr>
        <p:grpSpPr>
          <a:xfrm>
            <a:off x="4804921" y="5846827"/>
            <a:ext cx="447851" cy="451464"/>
            <a:chOff x="1127964" y="5432356"/>
            <a:chExt cx="447851" cy="451464"/>
          </a:xfrm>
        </p:grpSpPr>
        <p:sp>
          <p:nvSpPr>
            <p:cNvPr id="88" name="Oval 9"/>
            <p:cNvSpPr>
              <a:spLocks noChangeArrowheads="1"/>
            </p:cNvSpPr>
            <p:nvPr/>
          </p:nvSpPr>
          <p:spPr bwMode="auto">
            <a:xfrm>
              <a:off x="1127964" y="5432356"/>
              <a:ext cx="447851" cy="451464"/>
            </a:xfrm>
            <a:prstGeom prst="ellipse">
              <a:avLst/>
            </a:prstGeom>
            <a:solidFill>
              <a:srgbClr val="6AA4AC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defTabSz="1219200" eaLnBrk="1" fontAlgn="auto" hangingPunct="1">
                <a:defRPr/>
              </a:pPr>
              <a:endParaRPr lang="zh-CN" altLang="en-US" sz="1600" kern="0">
                <a:solidFill>
                  <a:prstClr val="white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  <p:sp>
          <p:nvSpPr>
            <p:cNvPr id="89" name="Freeform 10"/>
            <p:cNvSpPr/>
            <p:nvPr/>
          </p:nvSpPr>
          <p:spPr bwMode="auto">
            <a:xfrm>
              <a:off x="1366518" y="5533682"/>
              <a:ext cx="146283" cy="243182"/>
            </a:xfrm>
            <a:custGeom>
              <a:avLst/>
              <a:gdLst>
                <a:gd name="T0" fmla="*/ 216 w 252"/>
                <a:gd name="T1" fmla="*/ 252 h 418"/>
                <a:gd name="T2" fmla="*/ 136 w 252"/>
                <a:gd name="T3" fmla="*/ 321 h 418"/>
                <a:gd name="T4" fmla="*/ 58 w 252"/>
                <a:gd name="T5" fmla="*/ 388 h 418"/>
                <a:gd name="T6" fmla="*/ 0 w 252"/>
                <a:gd name="T7" fmla="*/ 350 h 418"/>
                <a:gd name="T8" fmla="*/ 34 w 252"/>
                <a:gd name="T9" fmla="*/ 321 h 418"/>
                <a:gd name="T10" fmla="*/ 115 w 252"/>
                <a:gd name="T11" fmla="*/ 252 h 418"/>
                <a:gd name="T12" fmla="*/ 112 w 252"/>
                <a:gd name="T13" fmla="*/ 154 h 418"/>
                <a:gd name="T14" fmla="*/ 34 w 252"/>
                <a:gd name="T15" fmla="*/ 88 h 418"/>
                <a:gd name="T16" fmla="*/ 0 w 252"/>
                <a:gd name="T17" fmla="*/ 58 h 418"/>
                <a:gd name="T18" fmla="*/ 55 w 252"/>
                <a:gd name="T19" fmla="*/ 19 h 418"/>
                <a:gd name="T20" fmla="*/ 136 w 252"/>
                <a:gd name="T21" fmla="*/ 88 h 418"/>
                <a:gd name="T22" fmla="*/ 213 w 252"/>
                <a:gd name="T23" fmla="*/ 154 h 418"/>
                <a:gd name="T24" fmla="*/ 216 w 252"/>
                <a:gd name="T25" fmla="*/ 252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1" h="418">
                  <a:moveTo>
                    <a:pt x="216" y="252"/>
                  </a:moveTo>
                  <a:lnTo>
                    <a:pt x="136" y="321"/>
                  </a:lnTo>
                  <a:cubicBezTo>
                    <a:pt x="110" y="343"/>
                    <a:pt x="84" y="365"/>
                    <a:pt x="58" y="388"/>
                  </a:cubicBezTo>
                  <a:cubicBezTo>
                    <a:pt x="21" y="418"/>
                    <a:pt x="5" y="397"/>
                    <a:pt x="0" y="350"/>
                  </a:cubicBezTo>
                  <a:lnTo>
                    <a:pt x="34" y="321"/>
                  </a:lnTo>
                  <a:lnTo>
                    <a:pt x="115" y="252"/>
                  </a:lnTo>
                  <a:cubicBezTo>
                    <a:pt x="143" y="221"/>
                    <a:pt x="150" y="189"/>
                    <a:pt x="112" y="154"/>
                  </a:cubicBezTo>
                  <a:cubicBezTo>
                    <a:pt x="86" y="132"/>
                    <a:pt x="60" y="110"/>
                    <a:pt x="34" y="88"/>
                  </a:cubicBezTo>
                  <a:lnTo>
                    <a:pt x="0" y="58"/>
                  </a:lnTo>
                  <a:cubicBezTo>
                    <a:pt x="4" y="4"/>
                    <a:pt x="25" y="0"/>
                    <a:pt x="55" y="19"/>
                  </a:cubicBezTo>
                  <a:lnTo>
                    <a:pt x="136" y="88"/>
                  </a:lnTo>
                  <a:cubicBezTo>
                    <a:pt x="162" y="110"/>
                    <a:pt x="188" y="132"/>
                    <a:pt x="213" y="154"/>
                  </a:cubicBezTo>
                  <a:cubicBezTo>
                    <a:pt x="252" y="189"/>
                    <a:pt x="244" y="221"/>
                    <a:pt x="216" y="2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1219200" eaLnBrk="1" fontAlgn="auto" hangingPunct="1">
                <a:defRPr/>
              </a:pPr>
              <a:endParaRPr lang="zh-CN" altLang="en-US" sz="1600" kern="0">
                <a:solidFill>
                  <a:prstClr val="white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  <p:sp>
          <p:nvSpPr>
            <p:cNvPr id="90" name="Freeform 11"/>
            <p:cNvSpPr/>
            <p:nvPr/>
          </p:nvSpPr>
          <p:spPr bwMode="auto">
            <a:xfrm>
              <a:off x="1228111" y="5533682"/>
              <a:ext cx="146283" cy="243182"/>
            </a:xfrm>
            <a:custGeom>
              <a:avLst/>
              <a:gdLst>
                <a:gd name="T0" fmla="*/ 217 w 252"/>
                <a:gd name="T1" fmla="*/ 252 h 418"/>
                <a:gd name="T2" fmla="*/ 136 w 252"/>
                <a:gd name="T3" fmla="*/ 321 h 418"/>
                <a:gd name="T4" fmla="*/ 59 w 252"/>
                <a:gd name="T5" fmla="*/ 388 h 418"/>
                <a:gd name="T6" fmla="*/ 0 w 252"/>
                <a:gd name="T7" fmla="*/ 350 h 418"/>
                <a:gd name="T8" fmla="*/ 35 w 252"/>
                <a:gd name="T9" fmla="*/ 321 h 418"/>
                <a:gd name="T10" fmla="*/ 115 w 252"/>
                <a:gd name="T11" fmla="*/ 252 h 418"/>
                <a:gd name="T12" fmla="*/ 112 w 252"/>
                <a:gd name="T13" fmla="*/ 154 h 418"/>
                <a:gd name="T14" fmla="*/ 35 w 252"/>
                <a:gd name="T15" fmla="*/ 88 h 418"/>
                <a:gd name="T16" fmla="*/ 0 w 252"/>
                <a:gd name="T17" fmla="*/ 58 h 418"/>
                <a:gd name="T18" fmla="*/ 56 w 252"/>
                <a:gd name="T19" fmla="*/ 19 h 418"/>
                <a:gd name="T20" fmla="*/ 136 w 252"/>
                <a:gd name="T21" fmla="*/ 88 h 418"/>
                <a:gd name="T22" fmla="*/ 214 w 252"/>
                <a:gd name="T23" fmla="*/ 154 h 418"/>
                <a:gd name="T24" fmla="*/ 217 w 252"/>
                <a:gd name="T25" fmla="*/ 252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1" h="418">
                  <a:moveTo>
                    <a:pt x="217" y="252"/>
                  </a:moveTo>
                  <a:lnTo>
                    <a:pt x="136" y="321"/>
                  </a:lnTo>
                  <a:cubicBezTo>
                    <a:pt x="110" y="343"/>
                    <a:pt x="84" y="365"/>
                    <a:pt x="59" y="388"/>
                  </a:cubicBezTo>
                  <a:cubicBezTo>
                    <a:pt x="21" y="418"/>
                    <a:pt x="6" y="397"/>
                    <a:pt x="0" y="350"/>
                  </a:cubicBezTo>
                  <a:lnTo>
                    <a:pt x="35" y="321"/>
                  </a:lnTo>
                  <a:lnTo>
                    <a:pt x="115" y="252"/>
                  </a:lnTo>
                  <a:cubicBezTo>
                    <a:pt x="143" y="221"/>
                    <a:pt x="150" y="189"/>
                    <a:pt x="112" y="154"/>
                  </a:cubicBezTo>
                  <a:cubicBezTo>
                    <a:pt x="86" y="132"/>
                    <a:pt x="60" y="110"/>
                    <a:pt x="35" y="88"/>
                  </a:cubicBezTo>
                  <a:lnTo>
                    <a:pt x="0" y="58"/>
                  </a:lnTo>
                  <a:cubicBezTo>
                    <a:pt x="4" y="4"/>
                    <a:pt x="26" y="0"/>
                    <a:pt x="56" y="19"/>
                  </a:cubicBezTo>
                  <a:lnTo>
                    <a:pt x="136" y="88"/>
                  </a:lnTo>
                  <a:cubicBezTo>
                    <a:pt x="162" y="110"/>
                    <a:pt x="188" y="132"/>
                    <a:pt x="214" y="154"/>
                  </a:cubicBezTo>
                  <a:cubicBezTo>
                    <a:pt x="252" y="189"/>
                    <a:pt x="245" y="221"/>
                    <a:pt x="217" y="2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1219200" eaLnBrk="1" fontAlgn="auto" hangingPunct="1">
                <a:defRPr/>
              </a:pPr>
              <a:endParaRPr lang="zh-CN" altLang="en-US" sz="1600" kern="0">
                <a:solidFill>
                  <a:prstClr val="white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</p:grpSp>
      <p:sp>
        <p:nvSpPr>
          <p:cNvPr id="91" name="文本框 90"/>
          <p:cNvSpPr txBox="1"/>
          <p:nvPr/>
        </p:nvSpPr>
        <p:spPr>
          <a:xfrm>
            <a:off x="5424492" y="5928959"/>
            <a:ext cx="18261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6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消防通道占有检测</a:t>
            </a:r>
            <a:endParaRPr lang="zh-CN" altLang="en-US" sz="16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2" name="组合 91"/>
          <p:cNvGrpSpPr/>
          <p:nvPr/>
        </p:nvGrpSpPr>
        <p:grpSpPr>
          <a:xfrm>
            <a:off x="8403949" y="5846827"/>
            <a:ext cx="447851" cy="451464"/>
            <a:chOff x="1127964" y="5432356"/>
            <a:chExt cx="447851" cy="451464"/>
          </a:xfrm>
        </p:grpSpPr>
        <p:sp>
          <p:nvSpPr>
            <p:cNvPr id="93" name="Oval 9"/>
            <p:cNvSpPr>
              <a:spLocks noChangeArrowheads="1"/>
            </p:cNvSpPr>
            <p:nvPr/>
          </p:nvSpPr>
          <p:spPr bwMode="auto">
            <a:xfrm>
              <a:off x="1127964" y="5432356"/>
              <a:ext cx="447851" cy="451464"/>
            </a:xfrm>
            <a:prstGeom prst="ellipse">
              <a:avLst/>
            </a:prstGeom>
            <a:solidFill>
              <a:srgbClr val="6AA4AC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defTabSz="1219200" eaLnBrk="1" fontAlgn="auto" hangingPunct="1">
                <a:defRPr/>
              </a:pPr>
              <a:endParaRPr lang="zh-CN" altLang="en-US" sz="1600" kern="0">
                <a:solidFill>
                  <a:prstClr val="white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  <p:sp>
          <p:nvSpPr>
            <p:cNvPr id="94" name="Freeform 10"/>
            <p:cNvSpPr/>
            <p:nvPr/>
          </p:nvSpPr>
          <p:spPr bwMode="auto">
            <a:xfrm>
              <a:off x="1366518" y="5533682"/>
              <a:ext cx="146283" cy="243182"/>
            </a:xfrm>
            <a:custGeom>
              <a:avLst/>
              <a:gdLst>
                <a:gd name="T0" fmla="*/ 216 w 252"/>
                <a:gd name="T1" fmla="*/ 252 h 418"/>
                <a:gd name="T2" fmla="*/ 136 w 252"/>
                <a:gd name="T3" fmla="*/ 321 h 418"/>
                <a:gd name="T4" fmla="*/ 58 w 252"/>
                <a:gd name="T5" fmla="*/ 388 h 418"/>
                <a:gd name="T6" fmla="*/ 0 w 252"/>
                <a:gd name="T7" fmla="*/ 350 h 418"/>
                <a:gd name="T8" fmla="*/ 34 w 252"/>
                <a:gd name="T9" fmla="*/ 321 h 418"/>
                <a:gd name="T10" fmla="*/ 115 w 252"/>
                <a:gd name="T11" fmla="*/ 252 h 418"/>
                <a:gd name="T12" fmla="*/ 112 w 252"/>
                <a:gd name="T13" fmla="*/ 154 h 418"/>
                <a:gd name="T14" fmla="*/ 34 w 252"/>
                <a:gd name="T15" fmla="*/ 88 h 418"/>
                <a:gd name="T16" fmla="*/ 0 w 252"/>
                <a:gd name="T17" fmla="*/ 58 h 418"/>
                <a:gd name="T18" fmla="*/ 55 w 252"/>
                <a:gd name="T19" fmla="*/ 19 h 418"/>
                <a:gd name="T20" fmla="*/ 136 w 252"/>
                <a:gd name="T21" fmla="*/ 88 h 418"/>
                <a:gd name="T22" fmla="*/ 213 w 252"/>
                <a:gd name="T23" fmla="*/ 154 h 418"/>
                <a:gd name="T24" fmla="*/ 216 w 252"/>
                <a:gd name="T25" fmla="*/ 252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1" h="418">
                  <a:moveTo>
                    <a:pt x="216" y="252"/>
                  </a:moveTo>
                  <a:lnTo>
                    <a:pt x="136" y="321"/>
                  </a:lnTo>
                  <a:cubicBezTo>
                    <a:pt x="110" y="343"/>
                    <a:pt x="84" y="365"/>
                    <a:pt x="58" y="388"/>
                  </a:cubicBezTo>
                  <a:cubicBezTo>
                    <a:pt x="21" y="418"/>
                    <a:pt x="5" y="397"/>
                    <a:pt x="0" y="350"/>
                  </a:cubicBezTo>
                  <a:lnTo>
                    <a:pt x="34" y="321"/>
                  </a:lnTo>
                  <a:lnTo>
                    <a:pt x="115" y="252"/>
                  </a:lnTo>
                  <a:cubicBezTo>
                    <a:pt x="143" y="221"/>
                    <a:pt x="150" y="189"/>
                    <a:pt x="112" y="154"/>
                  </a:cubicBezTo>
                  <a:cubicBezTo>
                    <a:pt x="86" y="132"/>
                    <a:pt x="60" y="110"/>
                    <a:pt x="34" y="88"/>
                  </a:cubicBezTo>
                  <a:lnTo>
                    <a:pt x="0" y="58"/>
                  </a:lnTo>
                  <a:cubicBezTo>
                    <a:pt x="4" y="4"/>
                    <a:pt x="25" y="0"/>
                    <a:pt x="55" y="19"/>
                  </a:cubicBezTo>
                  <a:lnTo>
                    <a:pt x="136" y="88"/>
                  </a:lnTo>
                  <a:cubicBezTo>
                    <a:pt x="162" y="110"/>
                    <a:pt x="188" y="132"/>
                    <a:pt x="213" y="154"/>
                  </a:cubicBezTo>
                  <a:cubicBezTo>
                    <a:pt x="252" y="189"/>
                    <a:pt x="244" y="221"/>
                    <a:pt x="216" y="2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1219200" eaLnBrk="1" fontAlgn="auto" hangingPunct="1">
                <a:defRPr/>
              </a:pPr>
              <a:endParaRPr lang="zh-CN" altLang="en-US" sz="1600" kern="0">
                <a:solidFill>
                  <a:prstClr val="white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  <p:sp>
          <p:nvSpPr>
            <p:cNvPr id="95" name="Freeform 11"/>
            <p:cNvSpPr/>
            <p:nvPr/>
          </p:nvSpPr>
          <p:spPr bwMode="auto">
            <a:xfrm>
              <a:off x="1228111" y="5533682"/>
              <a:ext cx="146283" cy="243182"/>
            </a:xfrm>
            <a:custGeom>
              <a:avLst/>
              <a:gdLst>
                <a:gd name="T0" fmla="*/ 217 w 252"/>
                <a:gd name="T1" fmla="*/ 252 h 418"/>
                <a:gd name="T2" fmla="*/ 136 w 252"/>
                <a:gd name="T3" fmla="*/ 321 h 418"/>
                <a:gd name="T4" fmla="*/ 59 w 252"/>
                <a:gd name="T5" fmla="*/ 388 h 418"/>
                <a:gd name="T6" fmla="*/ 0 w 252"/>
                <a:gd name="T7" fmla="*/ 350 h 418"/>
                <a:gd name="T8" fmla="*/ 35 w 252"/>
                <a:gd name="T9" fmla="*/ 321 h 418"/>
                <a:gd name="T10" fmla="*/ 115 w 252"/>
                <a:gd name="T11" fmla="*/ 252 h 418"/>
                <a:gd name="T12" fmla="*/ 112 w 252"/>
                <a:gd name="T13" fmla="*/ 154 h 418"/>
                <a:gd name="T14" fmla="*/ 35 w 252"/>
                <a:gd name="T15" fmla="*/ 88 h 418"/>
                <a:gd name="T16" fmla="*/ 0 w 252"/>
                <a:gd name="T17" fmla="*/ 58 h 418"/>
                <a:gd name="T18" fmla="*/ 56 w 252"/>
                <a:gd name="T19" fmla="*/ 19 h 418"/>
                <a:gd name="T20" fmla="*/ 136 w 252"/>
                <a:gd name="T21" fmla="*/ 88 h 418"/>
                <a:gd name="T22" fmla="*/ 214 w 252"/>
                <a:gd name="T23" fmla="*/ 154 h 418"/>
                <a:gd name="T24" fmla="*/ 217 w 252"/>
                <a:gd name="T25" fmla="*/ 252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1" h="418">
                  <a:moveTo>
                    <a:pt x="217" y="252"/>
                  </a:moveTo>
                  <a:lnTo>
                    <a:pt x="136" y="321"/>
                  </a:lnTo>
                  <a:cubicBezTo>
                    <a:pt x="110" y="343"/>
                    <a:pt x="84" y="365"/>
                    <a:pt x="59" y="388"/>
                  </a:cubicBezTo>
                  <a:cubicBezTo>
                    <a:pt x="21" y="418"/>
                    <a:pt x="6" y="397"/>
                    <a:pt x="0" y="350"/>
                  </a:cubicBezTo>
                  <a:lnTo>
                    <a:pt x="35" y="321"/>
                  </a:lnTo>
                  <a:lnTo>
                    <a:pt x="115" y="252"/>
                  </a:lnTo>
                  <a:cubicBezTo>
                    <a:pt x="143" y="221"/>
                    <a:pt x="150" y="189"/>
                    <a:pt x="112" y="154"/>
                  </a:cubicBezTo>
                  <a:cubicBezTo>
                    <a:pt x="86" y="132"/>
                    <a:pt x="60" y="110"/>
                    <a:pt x="35" y="88"/>
                  </a:cubicBezTo>
                  <a:lnTo>
                    <a:pt x="0" y="58"/>
                  </a:lnTo>
                  <a:cubicBezTo>
                    <a:pt x="4" y="4"/>
                    <a:pt x="26" y="0"/>
                    <a:pt x="56" y="19"/>
                  </a:cubicBezTo>
                  <a:lnTo>
                    <a:pt x="136" y="88"/>
                  </a:lnTo>
                  <a:cubicBezTo>
                    <a:pt x="162" y="110"/>
                    <a:pt x="188" y="132"/>
                    <a:pt x="214" y="154"/>
                  </a:cubicBezTo>
                  <a:cubicBezTo>
                    <a:pt x="252" y="189"/>
                    <a:pt x="245" y="221"/>
                    <a:pt x="217" y="2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defTabSz="1219200" eaLnBrk="1" fontAlgn="auto" hangingPunct="1">
                <a:defRPr/>
              </a:pPr>
              <a:endParaRPr lang="zh-CN" altLang="en-US" sz="1600" kern="0">
                <a:solidFill>
                  <a:prstClr val="white"/>
                </a:solidFill>
                <a:latin typeface="Calibri" panose="020F0502020204030204"/>
                <a:cs typeface="+mn-ea"/>
                <a:sym typeface="+mn-lt"/>
              </a:endParaRPr>
            </a:p>
          </p:txBody>
        </p:sp>
      </p:grpSp>
      <p:sp>
        <p:nvSpPr>
          <p:cNvPr id="96" name="文本框 95"/>
          <p:cNvSpPr txBox="1"/>
          <p:nvPr/>
        </p:nvSpPr>
        <p:spPr>
          <a:xfrm>
            <a:off x="9024280" y="5928959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6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流浪犬出没检测</a:t>
            </a:r>
            <a:endParaRPr lang="zh-CN" altLang="en-US" sz="16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/>
          <p:nvPr/>
        </p:nvPicPr>
        <p:blipFill rotWithShape="1">
          <a:blip r:embed="rId1"/>
          <a:srcRect t="1106"/>
          <a:stretch>
            <a:fillRect/>
          </a:stretch>
        </p:blipFill>
        <p:spPr>
          <a:xfrm>
            <a:off x="8200507" y="2175514"/>
            <a:ext cx="3546000" cy="2199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标题 1"/>
          <p:cNvSpPr txBox="1"/>
          <p:nvPr/>
        </p:nvSpPr>
        <p:spPr>
          <a:xfrm>
            <a:off x="252367" y="356036"/>
            <a:ext cx="10587656" cy="43088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  <a:defRPr lang="zh-CN" altLang="en-US" sz="3200" b="1" kern="1200" dirty="0">
                <a:gradFill flip="none" rotWithShape="1">
                  <a:gsLst>
                    <a:gs pos="0">
                      <a:srgbClr val="00B0F0">
                        <a:tint val="66000"/>
                        <a:satMod val="160000"/>
                      </a:srgbClr>
                    </a:gs>
                    <a:gs pos="50000">
                      <a:srgbClr val="00B0F0">
                        <a:tint val="44500"/>
                        <a:satMod val="160000"/>
                      </a:srgbClr>
                    </a:gs>
                    <a:gs pos="100000">
                      <a:srgbClr val="00B0F0">
                        <a:tint val="23500"/>
                        <a:satMod val="16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defTabSz="913765" fontAlgn="auto">
              <a:spcBef>
                <a:spcPts val="0"/>
              </a:spcBef>
              <a:spcAft>
                <a:spcPts val="1200"/>
              </a:spcAft>
            </a:pPr>
            <a:r>
              <a:rPr lang="zh-CN" altLang="en-US" sz="28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校园数字指挥中心：物信融合可视化呈现，纵览校园全局</a:t>
            </a:r>
            <a:endParaRPr lang="zh-CN" altLang="en-US" sz="28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372" y="2161000"/>
            <a:ext cx="3546525" cy="21997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图片 11"/>
          <p:cNvPicPr/>
          <p:nvPr/>
        </p:nvPicPr>
        <p:blipFill>
          <a:blip r:embed="rId3"/>
          <a:stretch>
            <a:fillRect/>
          </a:stretch>
        </p:blipFill>
        <p:spPr>
          <a:xfrm>
            <a:off x="4264389" y="2187083"/>
            <a:ext cx="3546000" cy="21997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文本框 13"/>
          <p:cNvSpPr txBox="1"/>
          <p:nvPr/>
        </p:nvSpPr>
        <p:spPr>
          <a:xfrm>
            <a:off x="5053139" y="4626997"/>
            <a:ext cx="196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AR</a:t>
            </a:r>
            <a:r>
              <a:rPr lang="zh-CN" altLang="en-US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实景指挥视图</a:t>
            </a:r>
            <a:endParaRPr lang="zh-CN" altLang="en-US" b="1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9186600" y="4626997"/>
            <a:ext cx="196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3D</a:t>
            </a:r>
            <a:r>
              <a:rPr lang="zh-CN" altLang="en-US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指挥视图</a:t>
            </a:r>
            <a:endParaRPr lang="zh-CN" altLang="en-US" b="1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236384" y="4626997"/>
            <a:ext cx="196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数字化运营看板</a:t>
            </a:r>
            <a:endParaRPr lang="zh-CN" altLang="en-US" b="1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671511" y="1828210"/>
            <a:ext cx="10848976" cy="3730032"/>
            <a:chOff x="664806" y="2227791"/>
            <a:chExt cx="10848976" cy="3730032"/>
          </a:xfrm>
        </p:grpSpPr>
        <p:grpSp>
          <p:nvGrpSpPr>
            <p:cNvPr id="22" name="ïś1idé"/>
            <p:cNvGrpSpPr/>
            <p:nvPr/>
          </p:nvGrpSpPr>
          <p:grpSpPr>
            <a:xfrm>
              <a:off x="5378148" y="2233530"/>
              <a:ext cx="6135634" cy="3689833"/>
              <a:chOff x="6096000" y="2209800"/>
              <a:chExt cx="5424488" cy="3262166"/>
            </a:xfrm>
          </p:grpSpPr>
          <p:sp>
            <p:nvSpPr>
              <p:cNvPr id="35" name="iŝlíḓé"/>
              <p:cNvSpPr/>
              <p:nvPr/>
            </p:nvSpPr>
            <p:spPr>
              <a:xfrm>
                <a:off x="6096000" y="2209800"/>
                <a:ext cx="1668324" cy="1522730"/>
              </a:xfrm>
              <a:prstGeom prst="rect">
                <a:avLst/>
              </a:prstGeom>
              <a:solidFill>
                <a:schemeClr val="bg2">
                  <a:lumMod val="25000"/>
                </a:schemeClr>
              </a:solidFill>
              <a:ln w="38100" cap="flat" cmpd="sng" algn="ctr">
                <a:noFill/>
                <a:prstDash val="solid"/>
                <a:miter lim="800000"/>
              </a:ln>
              <a:effectLst/>
            </p:spPr>
            <p:txBody>
              <a:bodyPr wrap="none" lIns="90000" tIns="46800" rIns="90000" bIns="46800" rtlCol="0" anchor="ctr">
                <a:norm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/>
                    <a:ea typeface="微软雅黑" panose="020B0503020204020204" pitchFamily="34" charset="-122"/>
                    <a:cs typeface="+mn-cs"/>
                  </a:rPr>
                  <a:t>边缘计算</a:t>
                </a:r>
                <a:endParaRPr kumimoji="0" lang="zh-CN" alt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36" name="iṥ1íḍé"/>
              <p:cNvSpPr/>
              <p:nvPr/>
            </p:nvSpPr>
            <p:spPr>
              <a:xfrm>
                <a:off x="9852164" y="2209800"/>
                <a:ext cx="1668324" cy="1522730"/>
              </a:xfrm>
              <a:prstGeom prst="rect">
                <a:avLst/>
              </a:prstGeom>
              <a:solidFill>
                <a:schemeClr val="bg2">
                  <a:lumMod val="25000"/>
                </a:schemeClr>
              </a:solidFill>
              <a:ln w="38100" cap="flat" cmpd="sng" algn="ctr">
                <a:noFill/>
                <a:prstDash val="solid"/>
                <a:miter lim="800000"/>
              </a:ln>
              <a:effectLst/>
            </p:spPr>
            <p:txBody>
              <a:bodyPr wrap="none" lIns="90000" tIns="46800" rIns="90000" bIns="46800" rtlCol="0" anchor="ctr">
                <a:norm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zh-CN" altLang="en-US" sz="2000" b="1" kern="0" dirty="0">
                    <a:solidFill>
                      <a:schemeClr val="bg1"/>
                    </a:solidFill>
                    <a:latin typeface="Arial" panose="020B0604020202020204"/>
                    <a:ea typeface="微软雅黑" panose="020B0503020204020204" pitchFamily="34" charset="-122"/>
                  </a:rPr>
                  <a:t>物联大数据</a:t>
                </a:r>
                <a:endParaRPr lang="zh-CN" altLang="en-US" sz="2000" b="1" kern="0" dirty="0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37" name="îṩlíḍé"/>
              <p:cNvSpPr/>
              <p:nvPr/>
            </p:nvSpPr>
            <p:spPr>
              <a:xfrm>
                <a:off x="7986953" y="3949236"/>
                <a:ext cx="1668324" cy="1522730"/>
              </a:xfrm>
              <a:prstGeom prst="rect">
                <a:avLst/>
              </a:prstGeom>
              <a:solidFill>
                <a:srgbClr val="005780"/>
              </a:solidFill>
              <a:ln w="38100" cap="flat" cmpd="sng" algn="ctr">
                <a:noFill/>
                <a:prstDash val="solid"/>
                <a:miter lim="800000"/>
              </a:ln>
              <a:effectLst/>
            </p:spPr>
            <p:txBody>
              <a:bodyPr wrap="none" lIns="90000" tIns="46800" rIns="90000" bIns="46800" rtlCol="0" anchor="ctr">
                <a:norm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000" b="1" kern="0" dirty="0" smtClean="0">
                    <a:solidFill>
                      <a:schemeClr val="bg1"/>
                    </a:solidFill>
                    <a:latin typeface="Arial" panose="020B0604020202020204"/>
                    <a:ea typeface="微软雅黑" panose="020B0503020204020204" pitchFamily="34" charset="-122"/>
                  </a:rPr>
                  <a:t>视频</a:t>
                </a:r>
                <a:r>
                  <a:rPr lang="en-US" altLang="zh-CN" sz="2000" b="1" kern="0" dirty="0" smtClean="0">
                    <a:solidFill>
                      <a:schemeClr val="bg1"/>
                    </a:solidFill>
                    <a:latin typeface="Arial" panose="020B0604020202020204"/>
                    <a:ea typeface="微软雅黑" panose="020B0503020204020204" pitchFamily="34" charset="-122"/>
                  </a:rPr>
                  <a:t>AI</a:t>
                </a:r>
                <a:endParaRPr kumimoji="0" lang="zh-CN" alt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38" name="íṣḷíde"/>
              <p:cNvSpPr/>
              <p:nvPr/>
            </p:nvSpPr>
            <p:spPr>
              <a:xfrm>
                <a:off x="7986953" y="2209800"/>
                <a:ext cx="1668324" cy="1522730"/>
              </a:xfrm>
              <a:prstGeom prst="rect">
                <a:avLst/>
              </a:prstGeom>
              <a:pattFill prst="pct5">
                <a:fgClr>
                  <a:srgbClr val="E4E6EA"/>
                </a:fgClr>
                <a:bgClr>
                  <a:srgbClr val="ADB5BF"/>
                </a:bgClr>
              </a:pattFill>
              <a:ln w="12700" cap="flat" cmpd="sng" algn="ctr">
                <a:noFill/>
                <a:prstDash val="solid"/>
                <a:miter lim="800000"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accent1">
                        <a:shade val="50000"/>
                      </a:schemeClr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rot="0" spcFirstLastPara="0" vert="horz" wrap="none" lIns="90000" tIns="46800" rIns="90000" bIns="46800" numCol="1" spcCol="0" rtlCol="0" fromWordArt="0" anchor="ctr" anchorCtr="0" forceAA="0" compatLnSpc="1">
                <a:norm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grpSp>
          <p:nvGrpSpPr>
            <p:cNvPr id="23" name="ïSlide"/>
            <p:cNvGrpSpPr/>
            <p:nvPr/>
          </p:nvGrpSpPr>
          <p:grpSpPr>
            <a:xfrm>
              <a:off x="664806" y="2227791"/>
              <a:ext cx="4344488" cy="1123323"/>
              <a:chOff x="719137" y="2442364"/>
              <a:chExt cx="5376847" cy="1123323"/>
            </a:xfrm>
          </p:grpSpPr>
          <p:sp>
            <p:nvSpPr>
              <p:cNvPr id="33" name="íśļíḍé"/>
              <p:cNvSpPr/>
              <p:nvPr/>
            </p:nvSpPr>
            <p:spPr bwMode="auto">
              <a:xfrm>
                <a:off x="719137" y="2962824"/>
                <a:ext cx="5376845" cy="602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0000" tIns="46800" rIns="90000" bIns="46800" anchor="t" anchorCtr="0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lvl="0"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1200" dirty="0">
                    <a:solidFill>
                      <a:schemeClr val="bg1"/>
                    </a:solidFill>
                    <a:latin typeface="Arial" panose="020B0604020202020204"/>
                    <a:ea typeface="微软雅黑" panose="020B0503020204020204" pitchFamily="34" charset="-122"/>
                  </a:rPr>
                  <a:t>基于深度学习的视频智能算法</a:t>
                </a:r>
                <a:r>
                  <a:rPr lang="zh-CN" altLang="en-US" sz="1200" dirty="0" smtClean="0">
                    <a:solidFill>
                      <a:schemeClr val="bg1"/>
                    </a:solidFill>
                    <a:latin typeface="Arial" panose="020B0604020202020204"/>
                    <a:ea typeface="微软雅黑" panose="020B0503020204020204" pitchFamily="34" charset="-122"/>
                  </a:rPr>
                  <a:t>；海量</a:t>
                </a:r>
                <a:r>
                  <a:rPr lang="zh-CN" altLang="en-US" sz="1200" dirty="0">
                    <a:solidFill>
                      <a:schemeClr val="bg1"/>
                    </a:solidFill>
                    <a:latin typeface="Arial" panose="020B0604020202020204"/>
                    <a:ea typeface="微软雅黑" panose="020B0503020204020204" pitchFamily="34" charset="-122"/>
                  </a:rPr>
                  <a:t>智能分析模型训练素材库</a:t>
                </a:r>
                <a:endParaRPr lang="zh-CN" altLang="en-US" sz="1200" dirty="0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34" charset="-122"/>
                </a:endParaRPr>
              </a:p>
              <a:p>
                <a:pPr lvl="0"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1200" dirty="0">
                    <a:solidFill>
                      <a:schemeClr val="bg1"/>
                    </a:solidFill>
                    <a:latin typeface="Arial" panose="020B0604020202020204"/>
                    <a:ea typeface="微软雅黑" panose="020B0503020204020204" pitchFamily="34" charset="-122"/>
                  </a:rPr>
                  <a:t>高质量视频</a:t>
                </a:r>
                <a:r>
                  <a:rPr lang="en-US" altLang="zh-CN" sz="1200" dirty="0">
                    <a:solidFill>
                      <a:schemeClr val="bg1"/>
                    </a:solidFill>
                    <a:latin typeface="Arial" panose="020B0604020202020204"/>
                    <a:ea typeface="微软雅黑" panose="020B0503020204020204" pitchFamily="34" charset="-122"/>
                  </a:rPr>
                  <a:t>/</a:t>
                </a:r>
                <a:r>
                  <a:rPr lang="zh-CN" altLang="en-US" sz="1200" dirty="0">
                    <a:solidFill>
                      <a:schemeClr val="bg1"/>
                    </a:solidFill>
                    <a:latin typeface="Arial" panose="020B0604020202020204"/>
                    <a:ea typeface="微软雅黑" panose="020B0503020204020204" pitchFamily="34" charset="-122"/>
                  </a:rPr>
                  <a:t>图像</a:t>
                </a:r>
                <a:r>
                  <a:rPr lang="zh-CN" altLang="en-US" sz="1200" dirty="0" smtClean="0">
                    <a:solidFill>
                      <a:schemeClr val="bg1"/>
                    </a:solidFill>
                    <a:latin typeface="Arial" panose="020B0604020202020204"/>
                    <a:ea typeface="微软雅黑" panose="020B0503020204020204" pitchFamily="34" charset="-122"/>
                  </a:rPr>
                  <a:t>数据源；可</a:t>
                </a:r>
                <a:r>
                  <a:rPr lang="zh-CN" altLang="en-US" sz="1200" dirty="0">
                    <a:solidFill>
                      <a:schemeClr val="bg1"/>
                    </a:solidFill>
                    <a:latin typeface="Arial" panose="020B0604020202020204"/>
                    <a:ea typeface="微软雅黑" panose="020B0503020204020204" pitchFamily="34" charset="-122"/>
                  </a:rPr>
                  <a:t>持续提升性能的业务</a:t>
                </a:r>
                <a:r>
                  <a:rPr lang="zh-CN" altLang="en-US" sz="1200" dirty="0" smtClean="0">
                    <a:solidFill>
                      <a:schemeClr val="bg1"/>
                    </a:solidFill>
                    <a:latin typeface="Arial" panose="020B0604020202020204"/>
                    <a:ea typeface="微软雅黑" panose="020B0503020204020204" pitchFamily="34" charset="-122"/>
                  </a:rPr>
                  <a:t>分析模型。</a:t>
                </a:r>
                <a:endParaRPr lang="zh-CN" altLang="en-US" sz="1200" dirty="0">
                  <a:solidFill>
                    <a:schemeClr val="bg1"/>
                  </a:solidFill>
                  <a:latin typeface="Arial" panose="020B060402020202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34" name="íṡľíḋè"/>
              <p:cNvSpPr txBox="1"/>
              <p:nvPr/>
            </p:nvSpPr>
            <p:spPr bwMode="auto">
              <a:xfrm>
                <a:off x="719137" y="2442364"/>
                <a:ext cx="5376847" cy="441805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 anchor="ctr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1600" b="1" noProof="0" dirty="0" smtClean="0">
                    <a:solidFill>
                      <a:srgbClr val="FFC000"/>
                    </a:solidFill>
                    <a:latin typeface="Arial" panose="020B0604020202020204"/>
                    <a:ea typeface="微软雅黑" panose="020B0503020204020204" pitchFamily="34" charset="-122"/>
                  </a:rPr>
                  <a:t>视频</a:t>
                </a:r>
                <a:r>
                  <a:rPr lang="en-US" altLang="zh-CN" sz="1600" b="1" noProof="0" dirty="0" smtClean="0">
                    <a:solidFill>
                      <a:srgbClr val="FFC000"/>
                    </a:solidFill>
                    <a:latin typeface="Arial" panose="020B0604020202020204"/>
                    <a:ea typeface="微软雅黑" panose="020B0503020204020204" pitchFamily="34" charset="-122"/>
                  </a:rPr>
                  <a:t>AI</a:t>
                </a:r>
                <a:endPara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24" name="íSlïḋé"/>
            <p:cNvGrpSpPr/>
            <p:nvPr/>
          </p:nvGrpSpPr>
          <p:grpSpPr>
            <a:xfrm>
              <a:off x="664806" y="3576190"/>
              <a:ext cx="4344488" cy="1123323"/>
              <a:chOff x="719137" y="2591226"/>
              <a:chExt cx="5376847" cy="1123323"/>
            </a:xfrm>
          </p:grpSpPr>
          <p:sp>
            <p:nvSpPr>
              <p:cNvPr id="31" name="í$ḷíḍê"/>
              <p:cNvSpPr/>
              <p:nvPr/>
            </p:nvSpPr>
            <p:spPr bwMode="auto">
              <a:xfrm>
                <a:off x="719137" y="3111686"/>
                <a:ext cx="5376845" cy="602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0000" tIns="46800" rIns="90000" bIns="46800" anchor="t" anchorCtr="0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/>
                    <a:ea typeface="微软雅黑" panose="020B0503020204020204" pitchFamily="34" charset="-122"/>
                  </a:rPr>
                  <a:t>基于</a:t>
                </a:r>
                <a:r>
                  <a:rPr kumimoji="0" lang="zh-CN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/>
                    <a:ea typeface="微软雅黑" panose="020B0503020204020204" pitchFamily="34" charset="-122"/>
                  </a:rPr>
                  <a:t>智能网络摄像机</a:t>
                </a:r>
                <a:r>
                  <a:rPr kumimoji="0" lang="zh-CN" altLang="en-US" sz="1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/>
                    <a:ea typeface="微软雅黑" panose="020B0503020204020204" pitchFamily="34" charset="-122"/>
                  </a:rPr>
                  <a:t>对校园安防、人脸消费等</a:t>
                </a:r>
                <a:r>
                  <a:rPr kumimoji="0" lang="zh-CN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/>
                    <a:ea typeface="微软雅黑" panose="020B0503020204020204" pitchFamily="34" charset="-122"/>
                  </a:rPr>
                  <a:t>业务场景的应用，</a:t>
                </a:r>
                <a:r>
                  <a:rPr kumimoji="0" lang="zh-CN" altLang="en-US" sz="1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/>
                    <a:ea typeface="微软雅黑" panose="020B0503020204020204" pitchFamily="34" charset="-122"/>
                  </a:rPr>
                  <a:t>提高</a:t>
                </a:r>
                <a:r>
                  <a:rPr lang="zh-CN" altLang="en-US" sz="1200" dirty="0">
                    <a:solidFill>
                      <a:schemeClr val="bg1"/>
                    </a:solidFill>
                    <a:latin typeface="Arial" panose="020B0604020202020204"/>
                    <a:ea typeface="微软雅黑" panose="020B0503020204020204" pitchFamily="34" charset="-122"/>
                  </a:rPr>
                  <a:t>事件</a:t>
                </a:r>
                <a:r>
                  <a:rPr kumimoji="0" lang="zh-CN" altLang="en-US" sz="1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/>
                    <a:ea typeface="微软雅黑" panose="020B0503020204020204" pitchFamily="34" charset="-122"/>
                  </a:rPr>
                  <a:t>处理效率和服务质量。</a:t>
                </a:r>
                <a:endPara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32" name="iṡḷiḓè"/>
              <p:cNvSpPr txBox="1"/>
              <p:nvPr/>
            </p:nvSpPr>
            <p:spPr bwMode="auto">
              <a:xfrm>
                <a:off x="719137" y="2591226"/>
                <a:ext cx="5376847" cy="441805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 anchor="ctr">
                <a:normAutofit/>
              </a:bodyPr>
              <a:lstStyle>
                <a:defPPr>
                  <a:defRPr lang="zh-CN"/>
                </a:defPPr>
                <a:lvl1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sz="1600" b="1">
                    <a:solidFill>
                      <a:schemeClr val="bg1"/>
                    </a:solidFill>
                    <a:latin typeface="Arial" panose="020B0604020202020204"/>
                    <a:ea typeface="微软雅黑" panose="020B0503020204020204" pitchFamily="34" charset="-122"/>
                  </a:defRPr>
                </a:lvl1pPr>
                <a:lvl2pPr marL="457200" defTabSz="914400" eaLnBrk="1" latinLnBrk="0" hangingPunct="1">
                  <a:defRPr sz="1800"/>
                </a:lvl2pPr>
                <a:lvl3pPr marL="914400" defTabSz="914400" eaLnBrk="1" latinLnBrk="0" hangingPunct="1">
                  <a:defRPr sz="1800"/>
                </a:lvl3pPr>
                <a:lvl4pPr marL="1371600" defTabSz="914400" eaLnBrk="1" latinLnBrk="0" hangingPunct="1">
                  <a:defRPr sz="1800"/>
                </a:lvl4pPr>
                <a:lvl5pPr marL="1828800" defTabSz="914400" eaLnBrk="1" latinLnBrk="0" hangingPunct="1">
                  <a:defRPr sz="1800"/>
                </a:lvl5pPr>
                <a:lvl6pPr marL="2286000" defTabSz="914400">
                  <a:defRPr sz="1800"/>
                </a:lvl6pPr>
                <a:lvl7pPr marL="2743200" defTabSz="914400">
                  <a:defRPr sz="1800"/>
                </a:lvl7pPr>
                <a:lvl8pPr marL="3200400" defTabSz="914400">
                  <a:defRPr sz="1800"/>
                </a:lvl8pPr>
                <a:lvl9pPr marL="3657600" defTabSz="914400">
                  <a:defRPr sz="1800"/>
                </a:lvl9pPr>
              </a:lstStyle>
              <a:p>
                <a:r>
                  <a:rPr lang="zh-CN" altLang="en-US" dirty="0">
                    <a:solidFill>
                      <a:srgbClr val="FFC000"/>
                    </a:solidFill>
                  </a:rPr>
                  <a:t>边缘计算</a:t>
                </a:r>
                <a:endParaRPr lang="en-US" altLang="zh-CN" dirty="0">
                  <a:solidFill>
                    <a:srgbClr val="FFC000"/>
                  </a:solidFill>
                </a:endParaRPr>
              </a:p>
            </p:txBody>
          </p:sp>
        </p:grpSp>
        <p:grpSp>
          <p:nvGrpSpPr>
            <p:cNvPr id="25" name="íṡļiḋê"/>
            <p:cNvGrpSpPr/>
            <p:nvPr/>
          </p:nvGrpSpPr>
          <p:grpSpPr>
            <a:xfrm>
              <a:off x="664806" y="4903323"/>
              <a:ext cx="4344488" cy="1054500"/>
              <a:chOff x="719137" y="2718822"/>
              <a:chExt cx="5376847" cy="1054500"/>
            </a:xfrm>
          </p:grpSpPr>
          <p:sp>
            <p:nvSpPr>
              <p:cNvPr id="29" name="iṣ1ïďé"/>
              <p:cNvSpPr/>
              <p:nvPr/>
            </p:nvSpPr>
            <p:spPr bwMode="auto">
              <a:xfrm>
                <a:off x="719137" y="3170459"/>
                <a:ext cx="5376845" cy="602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0000" tIns="46800" rIns="90000" bIns="46800" anchor="t" anchorCtr="0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/>
                    <a:ea typeface="微软雅黑" panose="020B0503020204020204" pitchFamily="34" charset="-122"/>
                  </a:rPr>
                  <a:t>主要应用</a:t>
                </a:r>
                <a:r>
                  <a:rPr kumimoji="0" lang="zh-CN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/>
                    <a:ea typeface="微软雅黑" panose="020B0503020204020204" pitchFamily="34" charset="-122"/>
                  </a:rPr>
                  <a:t>于对视频、图像及其他结构化数据的长期监测与分析</a:t>
                </a:r>
                <a:r>
                  <a:rPr kumimoji="0" lang="zh-CN" altLang="en-US" sz="1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/>
                    <a:ea typeface="微软雅黑" panose="020B0503020204020204" pitchFamily="34" charset="-122"/>
                  </a:rPr>
                  <a:t>，可应用于人员异常行为监测、能耗智管等业务场景。</a:t>
                </a:r>
                <a:endPara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30" name="ïsliḓe"/>
              <p:cNvSpPr txBox="1"/>
              <p:nvPr/>
            </p:nvSpPr>
            <p:spPr bwMode="auto">
              <a:xfrm>
                <a:off x="719137" y="2718822"/>
                <a:ext cx="5376847" cy="441805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 anchor="ctr">
                <a:normAutofit/>
              </a:bodyPr>
              <a:lstStyle>
                <a:defPPr>
                  <a:defRPr lang="zh-CN"/>
                </a:defPPr>
                <a:lvl1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sz="1600" b="1">
                    <a:solidFill>
                      <a:schemeClr val="bg1"/>
                    </a:solidFill>
                    <a:latin typeface="Arial" panose="020B0604020202020204"/>
                    <a:ea typeface="微软雅黑" panose="020B0503020204020204" pitchFamily="34" charset="-122"/>
                  </a:defRPr>
                </a:lvl1pPr>
                <a:lvl2pPr marL="457200" defTabSz="914400" eaLnBrk="1" latinLnBrk="0" hangingPunct="1">
                  <a:defRPr sz="1800"/>
                </a:lvl2pPr>
                <a:lvl3pPr marL="914400" defTabSz="914400" eaLnBrk="1" latinLnBrk="0" hangingPunct="1">
                  <a:defRPr sz="1800"/>
                </a:lvl3pPr>
                <a:lvl4pPr marL="1371600" defTabSz="914400" eaLnBrk="1" latinLnBrk="0" hangingPunct="1">
                  <a:defRPr sz="1800"/>
                </a:lvl4pPr>
                <a:lvl5pPr marL="1828800" defTabSz="914400" eaLnBrk="1" latinLnBrk="0" hangingPunct="1">
                  <a:defRPr sz="1800"/>
                </a:lvl5pPr>
                <a:lvl6pPr marL="2286000" defTabSz="914400">
                  <a:defRPr sz="1800"/>
                </a:lvl6pPr>
                <a:lvl7pPr marL="2743200" defTabSz="914400">
                  <a:defRPr sz="1800"/>
                </a:lvl7pPr>
                <a:lvl8pPr marL="3200400" defTabSz="914400">
                  <a:defRPr sz="1800"/>
                </a:lvl8pPr>
                <a:lvl9pPr marL="3657600" defTabSz="914400">
                  <a:defRPr sz="1800"/>
                </a:lvl9pPr>
              </a:lstStyle>
              <a:p>
                <a:r>
                  <a:rPr lang="zh-CN" altLang="en-US" dirty="0">
                    <a:solidFill>
                      <a:srgbClr val="FFC000"/>
                    </a:solidFill>
                  </a:rPr>
                  <a:t>物联大数据</a:t>
                </a:r>
                <a:endParaRPr lang="en-US" altLang="zh-CN" dirty="0">
                  <a:solidFill>
                    <a:srgbClr val="FFC000"/>
                  </a:solidFill>
                </a:endParaRPr>
              </a:p>
            </p:txBody>
          </p:sp>
        </p:grpSp>
        <p:pic>
          <p:nvPicPr>
            <p:cNvPr id="26" name="图片 25"/>
            <p:cNvPicPr>
              <a:picLocks noChangeAspect="1"/>
            </p:cNvPicPr>
            <p:nvPr/>
          </p:nvPicPr>
          <p:blipFill rotWithShape="1"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74" r="24427"/>
            <a:stretch>
              <a:fillRect/>
            </a:stretch>
          </p:blipFill>
          <p:spPr>
            <a:xfrm>
              <a:off x="5378146" y="4201005"/>
              <a:ext cx="1887043" cy="1722359"/>
            </a:xfrm>
            <a:prstGeom prst="rect">
              <a:avLst/>
            </a:prstGeom>
          </p:spPr>
        </p:pic>
      </p:grpSp>
      <p:sp>
        <p:nvSpPr>
          <p:cNvPr id="39" name="标题 1"/>
          <p:cNvSpPr>
            <a:spLocks noGrp="1"/>
          </p:cNvSpPr>
          <p:nvPr>
            <p:ph type="title"/>
          </p:nvPr>
        </p:nvSpPr>
        <p:spPr>
          <a:xfrm>
            <a:off x="322156" y="379829"/>
            <a:ext cx="2197123" cy="387798"/>
          </a:xfrm>
        </p:spPr>
        <p:txBody>
          <a:bodyPr vert="horz" wrap="square" lIns="0" tIns="0" rIns="0" bIns="0" rtlCol="0" anchor="ctr">
            <a:spAutoFit/>
          </a:bodyPr>
          <a:lstStyle/>
          <a:p>
            <a:pPr defTabSz="913765">
              <a:spcBef>
                <a:spcPts val="0"/>
              </a:spcBef>
              <a:spcAft>
                <a:spcPts val="1200"/>
              </a:spcAft>
            </a:pPr>
            <a:r>
              <a:rPr lang="zh-CN" altLang="en-US" sz="28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关键技术</a:t>
            </a:r>
            <a:endParaRPr lang="zh-CN" altLang="en-US" sz="28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5" name="图片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8" r="16247"/>
          <a:stretch>
            <a:fillRect/>
          </a:stretch>
        </p:blipFill>
        <p:spPr>
          <a:xfrm>
            <a:off x="7524348" y="1838042"/>
            <a:ext cx="1886400" cy="17208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0" t="2362" r="28616" b="4571"/>
          <a:stretch>
            <a:fillRect/>
          </a:stretch>
        </p:blipFill>
        <p:spPr>
          <a:xfrm>
            <a:off x="9633447" y="3801423"/>
            <a:ext cx="1886400" cy="1720800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2"/>
          <p:cNvSpPr txBox="1"/>
          <p:nvPr/>
        </p:nvSpPr>
        <p:spPr>
          <a:xfrm>
            <a:off x="1786833" y="2768709"/>
            <a:ext cx="1497257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defTabSz="914400">
              <a:defRPr b="1" spc="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经典综艺体简" panose="02010609000101010101" pitchFamily="49" charset="-122"/>
              </a:defRPr>
            </a:lvl1pPr>
          </a:lstStyle>
          <a:p>
            <a:pPr algn="ctr"/>
            <a:r>
              <a:rPr lang="en-US" altLang="zh-CN" sz="6600" dirty="0" smtClean="0">
                <a:latin typeface="Agency FB" panose="020B0503020202020204" pitchFamily="34" charset="0"/>
              </a:rPr>
              <a:t>01</a:t>
            </a:r>
            <a:endParaRPr lang="en-US" altLang="zh-CN" sz="6600" dirty="0">
              <a:latin typeface="Agency FB" panose="020B0503020202020204" pitchFamily="34" charset="0"/>
            </a:endParaRPr>
          </a:p>
        </p:txBody>
      </p:sp>
      <p:sp>
        <p:nvSpPr>
          <p:cNvPr id="5" name="Text Placeholder 12"/>
          <p:cNvSpPr txBox="1"/>
          <p:nvPr/>
        </p:nvSpPr>
        <p:spPr>
          <a:xfrm>
            <a:off x="4145720" y="2768709"/>
            <a:ext cx="1497257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defTabSz="914400">
              <a:defRPr b="1" spc="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经典综艺体简" panose="02010609000101010101" pitchFamily="49" charset="-122"/>
              </a:defRPr>
            </a:lvl1pPr>
          </a:lstStyle>
          <a:p>
            <a:pPr algn="ctr"/>
            <a:r>
              <a:rPr lang="en-US" altLang="zh-CN" sz="6600" dirty="0" smtClean="0">
                <a:latin typeface="Agency FB" panose="020B0503020202020204" pitchFamily="34" charset="0"/>
              </a:rPr>
              <a:t>02</a:t>
            </a:r>
            <a:endParaRPr lang="en-US" altLang="zh-CN" sz="6600" dirty="0">
              <a:latin typeface="Agency FB" panose="020B0503020202020204" pitchFamily="34" charset="0"/>
            </a:endParaRPr>
          </a:p>
        </p:txBody>
      </p:sp>
      <p:sp>
        <p:nvSpPr>
          <p:cNvPr id="6" name="Text Placeholder 12"/>
          <p:cNvSpPr txBox="1"/>
          <p:nvPr/>
        </p:nvSpPr>
        <p:spPr>
          <a:xfrm>
            <a:off x="6504607" y="2768709"/>
            <a:ext cx="1497257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defTabSz="914400">
              <a:defRPr b="1" spc="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经典综艺体简" panose="02010609000101010101" pitchFamily="49" charset="-122"/>
              </a:defRPr>
            </a:lvl1pPr>
          </a:lstStyle>
          <a:p>
            <a:pPr algn="ctr"/>
            <a:r>
              <a:rPr lang="en-US" altLang="zh-CN" sz="6600" dirty="0" smtClean="0">
                <a:latin typeface="Agency FB" panose="020B0503020202020204" pitchFamily="34" charset="0"/>
              </a:rPr>
              <a:t>03</a:t>
            </a:r>
            <a:endParaRPr lang="en-US" altLang="zh-CN" sz="6600" dirty="0">
              <a:latin typeface="Agency FB" panose="020B0503020202020204" pitchFamily="34" charset="0"/>
            </a:endParaRPr>
          </a:p>
        </p:txBody>
      </p:sp>
      <p:sp>
        <p:nvSpPr>
          <p:cNvPr id="7" name="Text Placeholder 12"/>
          <p:cNvSpPr txBox="1"/>
          <p:nvPr/>
        </p:nvSpPr>
        <p:spPr>
          <a:xfrm>
            <a:off x="8863494" y="2768709"/>
            <a:ext cx="1497257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defTabSz="914400">
              <a:defRPr b="1" spc="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经典综艺体简" panose="02010609000101010101" pitchFamily="49" charset="-122"/>
              </a:defRPr>
            </a:lvl1pPr>
          </a:lstStyle>
          <a:p>
            <a:pPr algn="ctr"/>
            <a:r>
              <a:rPr lang="en-US" altLang="zh-CN" sz="6600" dirty="0" smtClean="0">
                <a:latin typeface="Agency FB" panose="020B0503020202020204" pitchFamily="34" charset="0"/>
              </a:rPr>
              <a:t>04</a:t>
            </a:r>
            <a:endParaRPr lang="en-US" altLang="zh-CN" sz="6600" dirty="0">
              <a:latin typeface="Agency FB" panose="020B0503020202020204" pitchFamily="34" charset="0"/>
            </a:endParaRPr>
          </a:p>
        </p:txBody>
      </p:sp>
      <p:sp>
        <p:nvSpPr>
          <p:cNvPr id="8" name="Text Placeholder 12"/>
          <p:cNvSpPr txBox="1"/>
          <p:nvPr/>
        </p:nvSpPr>
        <p:spPr>
          <a:xfrm>
            <a:off x="1532159" y="4401038"/>
            <a:ext cx="2006603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algn="ctr" defTabSz="914400">
              <a:defRPr b="1" spc="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经典综艺体简" panose="02010609000101010101" pitchFamily="49" charset="-122"/>
              </a:defRPr>
            </a:lvl1pPr>
          </a:lstStyle>
          <a:p>
            <a:r>
              <a:rPr lang="zh-CN" altLang="en-US" dirty="0"/>
              <a:t>背景趋势</a:t>
            </a:r>
            <a:endParaRPr lang="en-US" altLang="zh-CN" dirty="0"/>
          </a:p>
        </p:txBody>
      </p:sp>
      <p:sp>
        <p:nvSpPr>
          <p:cNvPr id="9" name="Text Placeholder 12"/>
          <p:cNvSpPr txBox="1"/>
          <p:nvPr/>
        </p:nvSpPr>
        <p:spPr>
          <a:xfrm>
            <a:off x="3783588" y="4402036"/>
            <a:ext cx="2221520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algn="ctr" defTabSz="914400">
              <a:defRPr b="1" spc="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经典综艺体简" panose="02010609000101010101" pitchFamily="49" charset="-122"/>
              </a:defRPr>
            </a:lvl1pPr>
          </a:lstStyle>
          <a:p>
            <a:r>
              <a:rPr lang="zh-CN" altLang="en-US" dirty="0" smtClean="0"/>
              <a:t>方案设计</a:t>
            </a:r>
            <a:endParaRPr lang="en-US" altLang="zh-CN" dirty="0"/>
          </a:p>
        </p:txBody>
      </p:sp>
      <p:sp>
        <p:nvSpPr>
          <p:cNvPr id="10" name="Text Placeholder 12"/>
          <p:cNvSpPr txBox="1"/>
          <p:nvPr/>
        </p:nvSpPr>
        <p:spPr>
          <a:xfrm>
            <a:off x="6142475" y="4402036"/>
            <a:ext cx="2221520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algn="ctr" defTabSz="914400">
              <a:defRPr b="1" spc="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经典综艺体简" panose="02010609000101010101" pitchFamily="49" charset="-122"/>
              </a:defRPr>
            </a:lvl1pPr>
          </a:lstStyle>
          <a:p>
            <a:r>
              <a:rPr lang="zh-CN" altLang="en-US" dirty="0" smtClean="0"/>
              <a:t>智慧应用</a:t>
            </a:r>
            <a:endParaRPr lang="en-US" altLang="zh-CN" dirty="0"/>
          </a:p>
        </p:txBody>
      </p:sp>
      <p:sp>
        <p:nvSpPr>
          <p:cNvPr id="11" name="Text Placeholder 12"/>
          <p:cNvSpPr txBox="1"/>
          <p:nvPr/>
        </p:nvSpPr>
        <p:spPr>
          <a:xfrm>
            <a:off x="8501362" y="4352341"/>
            <a:ext cx="2221520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algn="ctr" defTabSz="914400">
              <a:defRPr sz="2400" b="1" spc="60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经典综艺体简" panose="02010609000101010101" pitchFamily="49" charset="-122"/>
              </a:defRPr>
            </a:lvl1pPr>
          </a:lstStyle>
          <a:p>
            <a:r>
              <a:rPr lang="zh-CN" altLang="en-US" sz="2800" dirty="0"/>
              <a:t>典型案例</a:t>
            </a:r>
            <a:endParaRPr lang="en-US" altLang="zh-CN" sz="2800" dirty="0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5661" y="2246930"/>
            <a:ext cx="2151553" cy="21515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 txBox="1"/>
          <p:nvPr/>
        </p:nvSpPr>
        <p:spPr>
          <a:xfrm>
            <a:off x="480334" y="358444"/>
            <a:ext cx="3334921" cy="461665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  <a:defRPr lang="zh-CN" altLang="en-US" sz="3200" b="1" kern="1200" dirty="0">
                <a:gradFill flip="none" rotWithShape="1">
                  <a:gsLst>
                    <a:gs pos="0">
                      <a:srgbClr val="00B0F0">
                        <a:tint val="66000"/>
                        <a:satMod val="160000"/>
                      </a:srgbClr>
                    </a:gs>
                    <a:gs pos="50000">
                      <a:srgbClr val="00B0F0">
                        <a:tint val="44500"/>
                        <a:satMod val="160000"/>
                      </a:srgbClr>
                    </a:gs>
                    <a:gs pos="100000">
                      <a:srgbClr val="00B0F0">
                        <a:tint val="23500"/>
                        <a:satMod val="16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defTabSz="913765" fontAlgn="auto">
              <a:spcBef>
                <a:spcPts val="0"/>
              </a:spcBef>
              <a:spcAft>
                <a:spcPts val="1200"/>
              </a:spcAft>
            </a:pPr>
            <a:r>
              <a:rPr lang="zh-CN" altLang="en-US" sz="3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中国科学技术大学</a:t>
            </a:r>
            <a:endParaRPr lang="zh-CN" altLang="en-US" sz="30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34" y="1304778"/>
            <a:ext cx="5671457" cy="3929043"/>
          </a:xfrm>
          <a:prstGeom prst="rect">
            <a:avLst/>
          </a:prstGeom>
          <a:ln>
            <a:noFill/>
          </a:ln>
          <a:effectLst>
            <a:glow rad="63500">
              <a:srgbClr val="0070C0">
                <a:alpha val="40000"/>
              </a:srgb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01"/>
          <a:stretch>
            <a:fillRect/>
          </a:stretch>
        </p:blipFill>
        <p:spPr>
          <a:xfrm>
            <a:off x="6878667" y="3370521"/>
            <a:ext cx="3584717" cy="1872066"/>
          </a:xfrm>
          <a:prstGeom prst="rect">
            <a:avLst/>
          </a:prstGeom>
          <a:ln>
            <a:noFill/>
          </a:ln>
          <a:effectLst>
            <a:glow rad="63500">
              <a:srgbClr val="0070C0">
                <a:alpha val="40000"/>
              </a:srgb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1" r="26493" b="13271"/>
          <a:stretch>
            <a:fillRect/>
          </a:stretch>
        </p:blipFill>
        <p:spPr>
          <a:xfrm>
            <a:off x="8767743" y="1304779"/>
            <a:ext cx="1695641" cy="1938152"/>
          </a:xfrm>
          <a:prstGeom prst="rect">
            <a:avLst/>
          </a:prstGeom>
          <a:ln>
            <a:noFill/>
          </a:ln>
          <a:effectLst>
            <a:glow rad="63500">
              <a:srgbClr val="0070C0">
                <a:alpha val="40000"/>
              </a:srgb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图片 24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0"/>
          <a:stretch>
            <a:fillRect/>
          </a:stretch>
        </p:blipFill>
        <p:spPr>
          <a:xfrm>
            <a:off x="6878667" y="1304777"/>
            <a:ext cx="1695600" cy="1938154"/>
          </a:xfrm>
          <a:prstGeom prst="rect">
            <a:avLst/>
          </a:prstGeom>
          <a:ln>
            <a:noFill/>
          </a:ln>
          <a:effectLst>
            <a:glow rad="63500">
              <a:srgbClr val="0070C0">
                <a:alpha val="40000"/>
              </a:srgb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文本框 1"/>
          <p:cNvSpPr txBox="1"/>
          <p:nvPr/>
        </p:nvSpPr>
        <p:spPr>
          <a:xfrm>
            <a:off x="1199848" y="5718490"/>
            <a:ext cx="95334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通过建设</a:t>
            </a:r>
            <a:r>
              <a:rPr lang="zh-CN" altLang="en-US" sz="1600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视频高清全覆盖、周界防范、人员布控、车辆管控、紧急报警、</a:t>
            </a:r>
            <a:r>
              <a:rPr lang="en-US" altLang="zh-CN" sz="1600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AR</a:t>
            </a:r>
            <a:r>
              <a:rPr lang="zh-CN" altLang="en-US" sz="1600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实景指挥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等应用</a:t>
            </a:r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筑成校园安全保障体系，守护校园和谐环境，打造智慧型平安校园。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 txBox="1"/>
          <p:nvPr/>
        </p:nvSpPr>
        <p:spPr>
          <a:xfrm>
            <a:off x="480334" y="358444"/>
            <a:ext cx="3334921" cy="461665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  <a:defRPr lang="zh-CN" altLang="en-US" sz="3200" b="1" kern="1200" dirty="0">
                <a:gradFill flip="none" rotWithShape="1">
                  <a:gsLst>
                    <a:gs pos="0">
                      <a:srgbClr val="00B0F0">
                        <a:tint val="66000"/>
                        <a:satMod val="160000"/>
                      </a:srgbClr>
                    </a:gs>
                    <a:gs pos="50000">
                      <a:srgbClr val="00B0F0">
                        <a:tint val="44500"/>
                        <a:satMod val="160000"/>
                      </a:srgbClr>
                    </a:gs>
                    <a:gs pos="100000">
                      <a:srgbClr val="00B0F0">
                        <a:tint val="23500"/>
                        <a:satMod val="16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defTabSz="913765" fontAlgn="auto">
              <a:spcBef>
                <a:spcPts val="0"/>
              </a:spcBef>
              <a:spcAft>
                <a:spcPts val="1200"/>
              </a:spcAft>
            </a:pPr>
            <a:r>
              <a:rPr lang="zh-CN" altLang="en-US" sz="30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华中科技大学</a:t>
            </a:r>
            <a:endParaRPr lang="zh-CN" altLang="en-US" sz="30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794070" y="1735415"/>
            <a:ext cx="3577749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抓获各类现行</a:t>
            </a:r>
            <a:r>
              <a:rPr lang="en-US" altLang="zh-CN" sz="3200" b="1" dirty="0" smtClean="0">
                <a:solidFill>
                  <a:srgbClr val="FFC000"/>
                </a:solidFill>
                <a:latin typeface="Agency FB" panose="020B0503020202020204" pitchFamily="34" charset="0"/>
                <a:ea typeface="微软雅黑" panose="020B0503020204020204" pitchFamily="34" charset="-122"/>
              </a:rPr>
              <a:t>110</a:t>
            </a: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余起</a:t>
            </a:r>
            <a:endParaRPr lang="en-US" altLang="zh-CN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人脸识别系统</a:t>
            </a:r>
            <a:r>
              <a:rPr lang="en-US" altLang="zh-CN" sz="3200" b="1" dirty="0">
                <a:solidFill>
                  <a:srgbClr val="FFC000"/>
                </a:solidFill>
                <a:latin typeface="Agency FB" panose="020B0503020202020204" pitchFamily="34" charset="0"/>
                <a:ea typeface="微软雅黑" panose="020B0503020204020204" pitchFamily="34" charset="-122"/>
              </a:rPr>
              <a:t>50</a:t>
            </a: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余起</a:t>
            </a:r>
            <a:endParaRPr lang="en-US" altLang="zh-CN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追回丢失和被盗的物品</a:t>
            </a:r>
            <a:r>
              <a:rPr lang="en-US" altLang="zh-CN" sz="3200" b="1" dirty="0">
                <a:solidFill>
                  <a:srgbClr val="FFC000"/>
                </a:solidFill>
                <a:latin typeface="Agency FB" panose="020B0503020202020204" pitchFamily="34" charset="0"/>
                <a:ea typeface="微软雅黑" panose="020B0503020204020204" pitchFamily="34" charset="-122"/>
              </a:rPr>
              <a:t>128</a:t>
            </a: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件</a:t>
            </a:r>
            <a:endParaRPr lang="en-US" altLang="zh-CN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学校发案率下降</a:t>
            </a:r>
            <a:r>
              <a:rPr lang="en-US" altLang="zh-CN" sz="3200" b="1" dirty="0">
                <a:solidFill>
                  <a:srgbClr val="FFC000"/>
                </a:solidFill>
                <a:latin typeface="Agency FB" panose="020B0503020202020204" pitchFamily="34" charset="0"/>
                <a:ea typeface="微软雅黑" panose="020B0503020204020204" pitchFamily="34" charset="-122"/>
              </a:rPr>
              <a:t>48</a:t>
            </a:r>
            <a:r>
              <a:rPr lang="en-US" altLang="zh-CN" sz="3200" b="1" dirty="0" smtClean="0">
                <a:solidFill>
                  <a:srgbClr val="FFC000"/>
                </a:solidFill>
                <a:latin typeface="Agency FB" panose="020B0503020202020204" pitchFamily="34" charset="0"/>
                <a:ea typeface="微软雅黑" panose="020B0503020204020204" pitchFamily="34" charset="-122"/>
              </a:rPr>
              <a:t>%</a:t>
            </a:r>
            <a:endParaRPr lang="en-US" altLang="zh-CN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破案率提升</a:t>
            </a:r>
            <a:r>
              <a:rPr lang="en-US" altLang="zh-CN" sz="3200" b="1" dirty="0">
                <a:solidFill>
                  <a:srgbClr val="FFC000"/>
                </a:solidFill>
                <a:latin typeface="Agency FB" panose="020B0503020202020204" pitchFamily="34" charset="0"/>
                <a:ea typeface="微软雅黑" panose="020B0503020204020204" pitchFamily="34" charset="-122"/>
              </a:rPr>
              <a:t>40%</a:t>
            </a:r>
            <a:endParaRPr lang="zh-CN" altLang="en-US" sz="3200" b="1" dirty="0">
              <a:solidFill>
                <a:srgbClr val="FFC000"/>
              </a:solidFill>
              <a:latin typeface="Agency FB" panose="020B0503020202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11" name="íṧ1îḍê"/>
          <p:cNvGrpSpPr>
            <a:grpSpLocks noChangeAspect="1"/>
          </p:cNvGrpSpPr>
          <p:nvPr/>
        </p:nvGrpSpPr>
        <p:grpSpPr>
          <a:xfrm>
            <a:off x="591490" y="1710448"/>
            <a:ext cx="6853929" cy="3902952"/>
            <a:chOff x="2448695" y="1658843"/>
            <a:chExt cx="7294608" cy="4153896"/>
          </a:xfrm>
        </p:grpSpPr>
        <p:grpSp>
          <p:nvGrpSpPr>
            <p:cNvPr id="13" name="îśḻîďé"/>
            <p:cNvGrpSpPr/>
            <p:nvPr/>
          </p:nvGrpSpPr>
          <p:grpSpPr bwMode="auto">
            <a:xfrm>
              <a:off x="2448695" y="1658843"/>
              <a:ext cx="7294608" cy="4153896"/>
              <a:chOff x="8540751" y="4843463"/>
              <a:chExt cx="8012112" cy="4562475"/>
            </a:xfrm>
            <a:effectLst/>
          </p:grpSpPr>
          <p:sp>
            <p:nvSpPr>
              <p:cNvPr id="15" name="išľïďé"/>
              <p:cNvSpPr/>
              <p:nvPr/>
            </p:nvSpPr>
            <p:spPr bwMode="auto">
              <a:xfrm>
                <a:off x="9321800" y="4843463"/>
                <a:ext cx="6480176" cy="4421188"/>
              </a:xfrm>
              <a:custGeom>
                <a:avLst/>
                <a:gdLst>
                  <a:gd name="T0" fmla="*/ 17508 w 18000"/>
                  <a:gd name="T1" fmla="*/ 12280 h 12281"/>
                  <a:gd name="T2" fmla="*/ 491 w 18000"/>
                  <a:gd name="T3" fmla="*/ 12280 h 12281"/>
                  <a:gd name="T4" fmla="*/ 0 w 18000"/>
                  <a:gd name="T5" fmla="*/ 11792 h 12281"/>
                  <a:gd name="T6" fmla="*/ 0 w 18000"/>
                  <a:gd name="T7" fmla="*/ 488 h 12281"/>
                  <a:gd name="T8" fmla="*/ 491 w 18000"/>
                  <a:gd name="T9" fmla="*/ 0 h 12281"/>
                  <a:gd name="T10" fmla="*/ 17508 w 18000"/>
                  <a:gd name="T11" fmla="*/ 0 h 12281"/>
                  <a:gd name="T12" fmla="*/ 17999 w 18000"/>
                  <a:gd name="T13" fmla="*/ 488 h 12281"/>
                  <a:gd name="T14" fmla="*/ 17999 w 18000"/>
                  <a:gd name="T15" fmla="*/ 11792 h 12281"/>
                  <a:gd name="T16" fmla="*/ 17508 w 18000"/>
                  <a:gd name="T17" fmla="*/ 12280 h 1228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8000"/>
                  <a:gd name="T28" fmla="*/ 0 h 12281"/>
                  <a:gd name="T29" fmla="*/ 18000 w 18000"/>
                  <a:gd name="T30" fmla="*/ 12281 h 1228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8000" h="12281">
                    <a:moveTo>
                      <a:pt x="17508" y="12280"/>
                    </a:moveTo>
                    <a:lnTo>
                      <a:pt x="491" y="12280"/>
                    </a:lnTo>
                    <a:cubicBezTo>
                      <a:pt x="220" y="12280"/>
                      <a:pt x="0" y="12061"/>
                      <a:pt x="0" y="11792"/>
                    </a:cubicBezTo>
                    <a:lnTo>
                      <a:pt x="0" y="488"/>
                    </a:lnTo>
                    <a:cubicBezTo>
                      <a:pt x="0" y="219"/>
                      <a:pt x="220" y="0"/>
                      <a:pt x="491" y="0"/>
                    </a:cubicBezTo>
                    <a:lnTo>
                      <a:pt x="17508" y="0"/>
                    </a:lnTo>
                    <a:cubicBezTo>
                      <a:pt x="17779" y="0"/>
                      <a:pt x="17999" y="219"/>
                      <a:pt x="17999" y="488"/>
                    </a:cubicBezTo>
                    <a:lnTo>
                      <a:pt x="17999" y="11792"/>
                    </a:lnTo>
                    <a:cubicBezTo>
                      <a:pt x="17999" y="12061"/>
                      <a:pt x="17779" y="12280"/>
                      <a:pt x="17508" y="12280"/>
                    </a:cubicBezTo>
                  </a:path>
                </a:pathLst>
              </a:custGeom>
              <a:solidFill>
                <a:srgbClr val="768395">
                  <a:lumMod val="50000"/>
                </a:srgbClr>
              </a:solidFill>
              <a:ln>
                <a:noFill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" name="ísľïde"/>
              <p:cNvSpPr/>
              <p:nvPr/>
            </p:nvSpPr>
            <p:spPr bwMode="auto">
              <a:xfrm>
                <a:off x="8542336" y="9169402"/>
                <a:ext cx="8008936" cy="142874"/>
              </a:xfrm>
              <a:custGeom>
                <a:avLst/>
                <a:gdLst>
                  <a:gd name="T0" fmla="*/ 22247 w 22248"/>
                  <a:gd name="T1" fmla="*/ 398 h 657"/>
                  <a:gd name="T2" fmla="*/ 21410 w 22248"/>
                  <a:gd name="T3" fmla="*/ 656 h 657"/>
                  <a:gd name="T4" fmla="*/ 870 w 22248"/>
                  <a:gd name="T5" fmla="*/ 656 h 657"/>
                  <a:gd name="T6" fmla="*/ 0 w 22248"/>
                  <a:gd name="T7" fmla="*/ 398 h 657"/>
                  <a:gd name="T8" fmla="*/ 0 w 22248"/>
                  <a:gd name="T9" fmla="*/ 0 h 657"/>
                  <a:gd name="T10" fmla="*/ 22247 w 22248"/>
                  <a:gd name="T11" fmla="*/ 0 h 657"/>
                  <a:gd name="T12" fmla="*/ 22247 w 22248"/>
                  <a:gd name="T13" fmla="*/ 398 h 65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248"/>
                  <a:gd name="T22" fmla="*/ 0 h 657"/>
                  <a:gd name="T23" fmla="*/ 22248 w 22248"/>
                  <a:gd name="T24" fmla="*/ 657 h 65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248" h="657">
                    <a:moveTo>
                      <a:pt x="22247" y="398"/>
                    </a:moveTo>
                    <a:cubicBezTo>
                      <a:pt x="22247" y="398"/>
                      <a:pt x="21890" y="656"/>
                      <a:pt x="21410" y="656"/>
                    </a:cubicBezTo>
                    <a:lnTo>
                      <a:pt x="870" y="656"/>
                    </a:lnTo>
                    <a:cubicBezTo>
                      <a:pt x="462" y="656"/>
                      <a:pt x="0" y="398"/>
                      <a:pt x="0" y="398"/>
                    </a:cubicBezTo>
                    <a:lnTo>
                      <a:pt x="0" y="0"/>
                    </a:lnTo>
                    <a:lnTo>
                      <a:pt x="22247" y="0"/>
                    </a:lnTo>
                    <a:lnTo>
                      <a:pt x="22247" y="398"/>
                    </a:lnTo>
                  </a:path>
                </a:pathLst>
              </a:custGeom>
              <a:solidFill>
                <a:srgbClr val="FFFFFF">
                  <a:lumMod val="95000"/>
                </a:srgbClr>
              </a:solidFill>
              <a:ln>
                <a:noFill/>
              </a:ln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17" name="ïşḷiḓê"/>
              <p:cNvSpPr/>
              <p:nvPr/>
            </p:nvSpPr>
            <p:spPr bwMode="auto">
              <a:xfrm>
                <a:off x="8542339" y="9169399"/>
                <a:ext cx="8008939" cy="236539"/>
              </a:xfrm>
              <a:custGeom>
                <a:avLst/>
                <a:gdLst>
                  <a:gd name="T0" fmla="*/ 22247 w 22248"/>
                  <a:gd name="T1" fmla="*/ 398 h 657"/>
                  <a:gd name="T2" fmla="*/ 21410 w 22248"/>
                  <a:gd name="T3" fmla="*/ 656 h 657"/>
                  <a:gd name="T4" fmla="*/ 870 w 22248"/>
                  <a:gd name="T5" fmla="*/ 656 h 657"/>
                  <a:gd name="T6" fmla="*/ 0 w 22248"/>
                  <a:gd name="T7" fmla="*/ 398 h 657"/>
                  <a:gd name="T8" fmla="*/ 0 w 22248"/>
                  <a:gd name="T9" fmla="*/ 0 h 657"/>
                  <a:gd name="T10" fmla="*/ 22247 w 22248"/>
                  <a:gd name="T11" fmla="*/ 0 h 657"/>
                  <a:gd name="T12" fmla="*/ 22247 w 22248"/>
                  <a:gd name="T13" fmla="*/ 398 h 65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248"/>
                  <a:gd name="T22" fmla="*/ 0 h 657"/>
                  <a:gd name="T23" fmla="*/ 22248 w 22248"/>
                  <a:gd name="T24" fmla="*/ 657 h 65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248" h="657">
                    <a:moveTo>
                      <a:pt x="22247" y="398"/>
                    </a:moveTo>
                    <a:cubicBezTo>
                      <a:pt x="22247" y="398"/>
                      <a:pt x="21890" y="656"/>
                      <a:pt x="21410" y="656"/>
                    </a:cubicBezTo>
                    <a:lnTo>
                      <a:pt x="870" y="656"/>
                    </a:lnTo>
                    <a:cubicBezTo>
                      <a:pt x="462" y="656"/>
                      <a:pt x="0" y="398"/>
                      <a:pt x="0" y="398"/>
                    </a:cubicBezTo>
                    <a:lnTo>
                      <a:pt x="0" y="0"/>
                    </a:lnTo>
                    <a:lnTo>
                      <a:pt x="22247" y="0"/>
                    </a:lnTo>
                    <a:lnTo>
                      <a:pt x="22247" y="398"/>
                    </a:lnTo>
                  </a:path>
                </a:pathLst>
              </a:custGeom>
              <a:noFill/>
              <a:ln w="10080">
                <a:solidFill>
                  <a:srgbClr val="768395"/>
                </a:solidFill>
                <a:miter lim="800000"/>
              </a:ln>
            </p:spPr>
            <p:txBody>
              <a:bodyPr wrap="square" lIns="91440" tIns="45720" rIns="91440" bIns="45720" anchor="ctr">
                <a:normAutofit fontScale="47500" lnSpcReduction="20000"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18" name="îṩļïḍê"/>
              <p:cNvSpPr/>
              <p:nvPr/>
            </p:nvSpPr>
            <p:spPr bwMode="auto">
              <a:xfrm>
                <a:off x="8540751" y="9312275"/>
                <a:ext cx="8012112" cy="93663"/>
              </a:xfrm>
              <a:custGeom>
                <a:avLst/>
                <a:gdLst>
                  <a:gd name="T0" fmla="*/ 0 w 22256"/>
                  <a:gd name="T1" fmla="*/ 0 h 262"/>
                  <a:gd name="T2" fmla="*/ 870 w 22256"/>
                  <a:gd name="T3" fmla="*/ 261 h 262"/>
                  <a:gd name="T4" fmla="*/ 21418 w 22256"/>
                  <a:gd name="T5" fmla="*/ 261 h 262"/>
                  <a:gd name="T6" fmla="*/ 22255 w 22256"/>
                  <a:gd name="T7" fmla="*/ 0 h 262"/>
                  <a:gd name="T8" fmla="*/ 0 w 22256"/>
                  <a:gd name="T9" fmla="*/ 0 h 26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256"/>
                  <a:gd name="T16" fmla="*/ 0 h 262"/>
                  <a:gd name="T17" fmla="*/ 22256 w 22256"/>
                  <a:gd name="T18" fmla="*/ 262 h 26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256" h="262">
                    <a:moveTo>
                      <a:pt x="0" y="0"/>
                    </a:moveTo>
                    <a:cubicBezTo>
                      <a:pt x="0" y="0"/>
                      <a:pt x="462" y="261"/>
                      <a:pt x="870" y="261"/>
                    </a:cubicBezTo>
                    <a:lnTo>
                      <a:pt x="21418" y="261"/>
                    </a:lnTo>
                    <a:cubicBezTo>
                      <a:pt x="21898" y="261"/>
                      <a:pt x="22255" y="0"/>
                      <a:pt x="22255" y="0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768395">
                  <a:lumMod val="50000"/>
                </a:srgbClr>
              </a:solidFill>
              <a:ln>
                <a:noFill/>
              </a:ln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19" name="îṡḻïdê"/>
              <p:cNvSpPr/>
              <p:nvPr/>
            </p:nvSpPr>
            <p:spPr bwMode="auto">
              <a:xfrm>
                <a:off x="11979275" y="9167813"/>
                <a:ext cx="1141413" cy="88900"/>
              </a:xfrm>
              <a:custGeom>
                <a:avLst/>
                <a:gdLst>
                  <a:gd name="T0" fmla="*/ 0 w 3171"/>
                  <a:gd name="T1" fmla="*/ 0 h 249"/>
                  <a:gd name="T2" fmla="*/ 349 w 3171"/>
                  <a:gd name="T3" fmla="*/ 248 h 249"/>
                  <a:gd name="T4" fmla="*/ 2821 w 3171"/>
                  <a:gd name="T5" fmla="*/ 248 h 249"/>
                  <a:gd name="T6" fmla="*/ 3170 w 3171"/>
                  <a:gd name="T7" fmla="*/ 0 h 249"/>
                  <a:gd name="T8" fmla="*/ 0 w 3171"/>
                  <a:gd name="T9" fmla="*/ 0 h 2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171"/>
                  <a:gd name="T16" fmla="*/ 0 h 249"/>
                  <a:gd name="T17" fmla="*/ 3171 w 3171"/>
                  <a:gd name="T18" fmla="*/ 249 h 24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171" h="249">
                    <a:moveTo>
                      <a:pt x="0" y="0"/>
                    </a:moveTo>
                    <a:cubicBezTo>
                      <a:pt x="49" y="144"/>
                      <a:pt x="187" y="248"/>
                      <a:pt x="349" y="248"/>
                    </a:cubicBezTo>
                    <a:lnTo>
                      <a:pt x="2821" y="248"/>
                    </a:lnTo>
                    <a:cubicBezTo>
                      <a:pt x="2983" y="248"/>
                      <a:pt x="3120" y="144"/>
                      <a:pt x="3170" y="0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768395">
                  <a:lumMod val="50000"/>
                </a:srgbClr>
              </a:solidFill>
              <a:ln>
                <a:noFill/>
              </a:ln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20" name="ïs1íďe"/>
              <p:cNvSpPr/>
              <p:nvPr/>
            </p:nvSpPr>
            <p:spPr bwMode="auto">
              <a:xfrm>
                <a:off x="12571413" y="4937125"/>
                <a:ext cx="38100" cy="36513"/>
              </a:xfrm>
              <a:custGeom>
                <a:avLst/>
                <a:gdLst>
                  <a:gd name="T0" fmla="*/ 51 w 104"/>
                  <a:gd name="T1" fmla="*/ 102 h 103"/>
                  <a:gd name="T2" fmla="*/ 0 w 104"/>
                  <a:gd name="T3" fmla="*/ 51 h 103"/>
                  <a:gd name="T4" fmla="*/ 51 w 104"/>
                  <a:gd name="T5" fmla="*/ 0 h 103"/>
                  <a:gd name="T6" fmla="*/ 103 w 104"/>
                  <a:gd name="T7" fmla="*/ 51 h 103"/>
                  <a:gd name="T8" fmla="*/ 51 w 104"/>
                  <a:gd name="T9" fmla="*/ 102 h 10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4"/>
                  <a:gd name="T16" fmla="*/ 0 h 103"/>
                  <a:gd name="T17" fmla="*/ 104 w 104"/>
                  <a:gd name="T18" fmla="*/ 103 h 10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4" h="103">
                    <a:moveTo>
                      <a:pt x="51" y="102"/>
                    </a:moveTo>
                    <a:cubicBezTo>
                      <a:pt x="23" y="102"/>
                      <a:pt x="0" y="79"/>
                      <a:pt x="0" y="51"/>
                    </a:cubicBezTo>
                    <a:cubicBezTo>
                      <a:pt x="0" y="22"/>
                      <a:pt x="23" y="0"/>
                      <a:pt x="51" y="0"/>
                    </a:cubicBezTo>
                    <a:cubicBezTo>
                      <a:pt x="80" y="0"/>
                      <a:pt x="103" y="22"/>
                      <a:pt x="103" y="51"/>
                    </a:cubicBezTo>
                    <a:cubicBezTo>
                      <a:pt x="103" y="79"/>
                      <a:pt x="80" y="102"/>
                      <a:pt x="51" y="102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4" name="îSľïḍé"/>
            <p:cNvSpPr/>
            <p:nvPr/>
          </p:nvSpPr>
          <p:spPr>
            <a:xfrm>
              <a:off x="3387047" y="1980045"/>
              <a:ext cx="5417906" cy="3417867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lIns="91440" tIns="45720" rIns="91440" bIns="4572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7" name="华中科技大学微信版2_clip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462464" y="2012246"/>
            <a:ext cx="5101293" cy="32113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标题 1"/>
          <p:cNvSpPr txBox="1"/>
          <p:nvPr/>
        </p:nvSpPr>
        <p:spPr>
          <a:xfrm>
            <a:off x="480334" y="358444"/>
            <a:ext cx="3334921" cy="461665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  <a:defRPr lang="zh-CN" altLang="en-US" sz="3200" b="1" kern="1200" dirty="0">
                <a:gradFill flip="none" rotWithShape="1">
                  <a:gsLst>
                    <a:gs pos="0">
                      <a:srgbClr val="00B0F0">
                        <a:tint val="66000"/>
                        <a:satMod val="160000"/>
                      </a:srgbClr>
                    </a:gs>
                    <a:gs pos="50000">
                      <a:srgbClr val="00B0F0">
                        <a:tint val="44500"/>
                        <a:satMod val="160000"/>
                      </a:srgbClr>
                    </a:gs>
                    <a:gs pos="100000">
                      <a:srgbClr val="00B0F0">
                        <a:tint val="23500"/>
                        <a:satMod val="16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defTabSz="913765" fontAlgn="auto">
              <a:spcBef>
                <a:spcPts val="0"/>
              </a:spcBef>
              <a:spcAft>
                <a:spcPts val="1200"/>
              </a:spcAft>
            </a:pPr>
            <a:r>
              <a:rPr lang="zh-CN" altLang="en-US" sz="30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大连理工大学</a:t>
            </a:r>
            <a:endParaRPr lang="zh-CN" altLang="en-US" sz="30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3" name="矩形 72"/>
          <p:cNvSpPr/>
          <p:nvPr/>
        </p:nvSpPr>
        <p:spPr>
          <a:xfrm>
            <a:off x="735019" y="3236119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大连理工大学</a:t>
            </a:r>
            <a:endParaRPr lang="zh-CN" altLang="en-US" dirty="0">
              <a:solidFill>
                <a:prstClr val="white"/>
              </a:solidFill>
              <a:latin typeface="Arial" panose="020B0604020202020204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74" name="Oval 5"/>
          <p:cNvSpPr/>
          <p:nvPr/>
        </p:nvSpPr>
        <p:spPr bwMode="auto">
          <a:xfrm>
            <a:off x="3499397" y="1665958"/>
            <a:ext cx="720080" cy="720080"/>
          </a:xfrm>
          <a:prstGeom prst="ellipse">
            <a:avLst/>
          </a:prstGeom>
          <a:solidFill>
            <a:srgbClr val="1296DB"/>
          </a:solidFill>
          <a:ln w="76200">
            <a:solidFill>
              <a:srgbClr val="5B9BD5">
                <a:alpha val="50000"/>
              </a:srgbClr>
            </a:solidFill>
            <a:round/>
          </a:ln>
        </p:spPr>
        <p:txBody>
          <a:bodyPr rot="0" spcFirstLastPara="0" vert="horz" wrap="none" lIns="0" tIns="0" rIns="0" bIns="0" anchor="ctr" anchorCtr="1" forceAA="0" compatLnSpc="1"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2800" kern="0" dirty="0" smtClean="0">
              <a:solidFill>
                <a:prstClr val="white">
                  <a:lumMod val="100000"/>
                </a:prstClr>
              </a:solidFill>
              <a:latin typeface="Impact" panose="020B0806030902050204" pitchFamily="34" charset="0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75" name="Oval 5"/>
          <p:cNvSpPr/>
          <p:nvPr/>
        </p:nvSpPr>
        <p:spPr bwMode="auto">
          <a:xfrm>
            <a:off x="7740979" y="1671240"/>
            <a:ext cx="720080" cy="720080"/>
          </a:xfrm>
          <a:prstGeom prst="ellipse">
            <a:avLst/>
          </a:prstGeom>
          <a:solidFill>
            <a:srgbClr val="1296DB"/>
          </a:solidFill>
          <a:ln w="76200">
            <a:solidFill>
              <a:srgbClr val="5B9BD5">
                <a:alpha val="50000"/>
              </a:srgbClr>
            </a:solidFill>
            <a:round/>
          </a:ln>
        </p:spPr>
        <p:txBody>
          <a:bodyPr rot="0" spcFirstLastPara="0" vert="horz" wrap="none" lIns="0" tIns="0" rIns="0" bIns="0" anchor="ctr" anchorCtr="1" forceAA="0" compatLnSpc="1"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2800" kern="0" dirty="0" smtClean="0">
              <a:solidFill>
                <a:prstClr val="white">
                  <a:lumMod val="100000"/>
                </a:prstClr>
              </a:solidFill>
              <a:latin typeface="Impact" panose="020B0806030902050204" pitchFamily="34" charset="0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76" name="Oval 5"/>
          <p:cNvSpPr/>
          <p:nvPr/>
        </p:nvSpPr>
        <p:spPr bwMode="auto">
          <a:xfrm>
            <a:off x="3492624" y="2702826"/>
            <a:ext cx="720080" cy="720080"/>
          </a:xfrm>
          <a:prstGeom prst="ellipse">
            <a:avLst/>
          </a:prstGeom>
          <a:solidFill>
            <a:srgbClr val="1296DB"/>
          </a:solidFill>
          <a:ln w="76200">
            <a:solidFill>
              <a:srgbClr val="5B9BD5">
                <a:alpha val="50000"/>
              </a:srgbClr>
            </a:solidFill>
            <a:round/>
          </a:ln>
        </p:spPr>
        <p:txBody>
          <a:bodyPr rot="0" spcFirstLastPara="0" vert="horz" wrap="none" lIns="0" tIns="0" rIns="0" bIns="0" anchor="ctr" anchorCtr="1" forceAA="0" compatLnSpc="1"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2800" kern="0" dirty="0" smtClean="0">
              <a:solidFill>
                <a:prstClr val="white">
                  <a:lumMod val="100000"/>
                </a:prstClr>
              </a:solidFill>
              <a:latin typeface="Impact" panose="020B0806030902050204" pitchFamily="34" charset="0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77" name="Oval 5"/>
          <p:cNvSpPr/>
          <p:nvPr/>
        </p:nvSpPr>
        <p:spPr bwMode="auto">
          <a:xfrm>
            <a:off x="7744110" y="2708743"/>
            <a:ext cx="720080" cy="720080"/>
          </a:xfrm>
          <a:prstGeom prst="ellipse">
            <a:avLst/>
          </a:prstGeom>
          <a:solidFill>
            <a:srgbClr val="1296DB"/>
          </a:solidFill>
          <a:ln w="76200">
            <a:solidFill>
              <a:srgbClr val="5B9BD5">
                <a:alpha val="50000"/>
              </a:srgbClr>
            </a:solidFill>
            <a:round/>
          </a:ln>
        </p:spPr>
        <p:txBody>
          <a:bodyPr rot="0" spcFirstLastPara="0" vert="horz" wrap="none" lIns="0" tIns="0" rIns="0" bIns="0" anchor="ctr" anchorCtr="1" forceAA="0" compatLnSpc="1"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2800" kern="0" dirty="0" smtClean="0">
              <a:solidFill>
                <a:prstClr val="white">
                  <a:lumMod val="100000"/>
                </a:prstClr>
              </a:solidFill>
              <a:latin typeface="Impact" panose="020B0806030902050204" pitchFamily="34" charset="0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78" name="图片 77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833" y="2871751"/>
            <a:ext cx="460316" cy="374241"/>
          </a:xfrm>
          <a:prstGeom prst="rect">
            <a:avLst/>
          </a:prstGeom>
        </p:spPr>
      </p:pic>
      <p:sp>
        <p:nvSpPr>
          <p:cNvPr id="79" name="文本框 35"/>
          <p:cNvSpPr txBox="1"/>
          <p:nvPr/>
        </p:nvSpPr>
        <p:spPr>
          <a:xfrm>
            <a:off x="4358567" y="1666363"/>
            <a:ext cx="2844229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自助采集服务</a:t>
            </a:r>
            <a:endParaRPr lang="zh-CN" altLang="en-US" sz="20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80" name="文本框 36"/>
          <p:cNvSpPr txBox="1"/>
          <p:nvPr/>
        </p:nvSpPr>
        <p:spPr>
          <a:xfrm>
            <a:off x="4358567" y="2093512"/>
            <a:ext cx="3074155" cy="30284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自助服务  活体检测  人证核验  自动更新</a:t>
            </a:r>
            <a:endParaRPr lang="en-US" altLang="zh-CN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81" name="文本框 35"/>
          <p:cNvSpPr txBox="1"/>
          <p:nvPr/>
        </p:nvSpPr>
        <p:spPr>
          <a:xfrm>
            <a:off x="8600149" y="1669879"/>
            <a:ext cx="2844229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信息交换服务</a:t>
            </a:r>
            <a:endParaRPr lang="zh-CN" altLang="en-US" sz="20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82" name="文本框 36"/>
          <p:cNvSpPr txBox="1"/>
          <p:nvPr/>
        </p:nvSpPr>
        <p:spPr>
          <a:xfrm>
            <a:off x="8600149" y="2116278"/>
            <a:ext cx="3263598" cy="30284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AI Cloud  </a:t>
            </a: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底库评分  数据同步  自动更新</a:t>
            </a:r>
            <a:endParaRPr lang="en-US" altLang="zh-CN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83" name="文本框 35"/>
          <p:cNvSpPr txBox="1"/>
          <p:nvPr/>
        </p:nvSpPr>
        <p:spPr>
          <a:xfrm>
            <a:off x="4358567" y="2702826"/>
            <a:ext cx="2844229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签到</a:t>
            </a:r>
            <a:r>
              <a:rPr lang="zh-CN" altLang="en-US" sz="20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管理服务</a:t>
            </a:r>
            <a:endParaRPr lang="zh-CN" altLang="en-US" sz="20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84" name="文本框 36"/>
          <p:cNvSpPr txBox="1"/>
          <p:nvPr/>
        </p:nvSpPr>
        <p:spPr>
          <a:xfrm>
            <a:off x="4358567" y="3129975"/>
            <a:ext cx="3074155" cy="30284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迎新签到  会议签到  门禁考勤  </a:t>
            </a:r>
            <a:endParaRPr lang="en-US" altLang="zh-CN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85" name="文本框 35"/>
          <p:cNvSpPr txBox="1"/>
          <p:nvPr/>
        </p:nvSpPr>
        <p:spPr>
          <a:xfrm>
            <a:off x="8610053" y="2709654"/>
            <a:ext cx="2844229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宿舍管理服务</a:t>
            </a:r>
            <a:endParaRPr lang="zh-CN" altLang="en-US" sz="20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86" name="文本框 36"/>
          <p:cNvSpPr txBox="1"/>
          <p:nvPr/>
        </p:nvSpPr>
        <p:spPr>
          <a:xfrm>
            <a:off x="8610053" y="3136803"/>
            <a:ext cx="3074155" cy="30284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住宿</a:t>
            </a: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安排  进出记录  异常报警  手机查询</a:t>
            </a:r>
            <a:endParaRPr lang="en-US" altLang="zh-CN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87" name="图片 8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069" y="1811748"/>
            <a:ext cx="431800" cy="431800"/>
          </a:xfrm>
          <a:prstGeom prst="rect">
            <a:avLst/>
          </a:prstGeom>
        </p:spPr>
      </p:pic>
      <p:pic>
        <p:nvPicPr>
          <p:cNvPr id="88" name="图片 8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347" y="2846960"/>
            <a:ext cx="418372" cy="418372"/>
          </a:xfrm>
          <a:prstGeom prst="rect">
            <a:avLst/>
          </a:prstGeom>
        </p:spPr>
      </p:pic>
      <p:pic>
        <p:nvPicPr>
          <p:cNvPr id="89" name="图片 8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487" y="1812224"/>
            <a:ext cx="431800" cy="431800"/>
          </a:xfrm>
          <a:prstGeom prst="rect">
            <a:avLst/>
          </a:prstGeom>
        </p:spPr>
      </p:pic>
      <p:pic>
        <p:nvPicPr>
          <p:cNvPr id="90" name="图片 8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19" y="1625146"/>
            <a:ext cx="1543202" cy="1549400"/>
          </a:xfrm>
          <a:prstGeom prst="rect">
            <a:avLst/>
          </a:prstGeom>
        </p:spPr>
      </p:pic>
      <p:pic>
        <p:nvPicPr>
          <p:cNvPr id="91" name="4051f786c5c3a60c96adf4877e24d035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 rotWithShape="1">
          <a:blip r:embed="rId8"/>
          <a:srcRect l="6716" r="5053"/>
          <a:stretch>
            <a:fillRect/>
          </a:stretch>
        </p:blipFill>
        <p:spPr>
          <a:xfrm>
            <a:off x="7885060" y="4187975"/>
            <a:ext cx="2905719" cy="1866240"/>
          </a:xfrm>
          <a:prstGeom prst="rect">
            <a:avLst/>
          </a:prstGeom>
          <a:solidFill>
            <a:srgbClr val="4F81BD"/>
          </a:solidFill>
          <a:ln>
            <a:noFill/>
          </a:ln>
          <a:effectLst>
            <a:innerShdw blurRad="469900">
              <a:srgbClr val="000000">
                <a:alpha val="86000"/>
              </a:srgbClr>
            </a:innerShdw>
          </a:effectLst>
          <a:scene3d>
            <a:camera prst="orthographicFront"/>
            <a:lightRig rig="soft" dir="t"/>
          </a:scene3d>
          <a:sp3d/>
        </p:spPr>
      </p:pic>
      <p:pic>
        <p:nvPicPr>
          <p:cNvPr id="92" name="图片 91" descr="https://mmbiz.qpic.cn/mmbiz_jpg/hj4zU9ry0Ws2H5jEnC9onoM4wt6G0rn6VJGfIGUA1saJVOclHhBojBuukLnib8L9Jibq4wUwzicveKdLRBMprGBdA/640?wx_fmt=jpe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07504" y="4157328"/>
            <a:ext cx="2905200" cy="1864800"/>
          </a:xfrm>
          <a:prstGeom prst="rect">
            <a:avLst/>
          </a:prstGeom>
          <a:solidFill>
            <a:srgbClr val="4F81BD"/>
          </a:solidFill>
          <a:ln>
            <a:noFill/>
          </a:ln>
          <a:effectLst>
            <a:innerShdw blurRad="469900">
              <a:srgbClr val="000000">
                <a:alpha val="86000"/>
              </a:srgbClr>
            </a:innerShdw>
          </a:effectLst>
          <a:scene3d>
            <a:camera prst="orthographicFront"/>
            <a:lightRig rig="soft" dir="t"/>
          </a:scene3d>
          <a:sp3d/>
        </p:spPr>
      </p:pic>
      <p:grpSp>
        <p:nvGrpSpPr>
          <p:cNvPr id="93" name="组合 92"/>
          <p:cNvGrpSpPr/>
          <p:nvPr/>
        </p:nvGrpSpPr>
        <p:grpSpPr>
          <a:xfrm>
            <a:off x="3960330" y="3915271"/>
            <a:ext cx="4154888" cy="2365990"/>
            <a:chOff x="7979507" y="1385808"/>
            <a:chExt cx="4154888" cy="2365990"/>
          </a:xfrm>
        </p:grpSpPr>
        <p:grpSp>
          <p:nvGrpSpPr>
            <p:cNvPr id="94" name="íṧ1îḍê"/>
            <p:cNvGrpSpPr>
              <a:grpSpLocks noChangeAspect="1"/>
            </p:cNvGrpSpPr>
            <p:nvPr/>
          </p:nvGrpSpPr>
          <p:grpSpPr>
            <a:xfrm>
              <a:off x="7979507" y="1385808"/>
              <a:ext cx="4154888" cy="2365990"/>
              <a:chOff x="2448695" y="1658843"/>
              <a:chExt cx="7294608" cy="4153896"/>
            </a:xfrm>
          </p:grpSpPr>
          <p:grpSp>
            <p:nvGrpSpPr>
              <p:cNvPr id="96" name="îśḻîďé"/>
              <p:cNvGrpSpPr/>
              <p:nvPr/>
            </p:nvGrpSpPr>
            <p:grpSpPr bwMode="auto">
              <a:xfrm>
                <a:off x="2448695" y="1658843"/>
                <a:ext cx="7294608" cy="4153896"/>
                <a:chOff x="8540751" y="4843463"/>
                <a:chExt cx="8012112" cy="4562475"/>
              </a:xfrm>
              <a:effectLst/>
            </p:grpSpPr>
            <p:sp>
              <p:nvSpPr>
                <p:cNvPr id="98" name="išľïďé"/>
                <p:cNvSpPr/>
                <p:nvPr/>
              </p:nvSpPr>
              <p:spPr bwMode="auto">
                <a:xfrm>
                  <a:off x="9321800" y="4843463"/>
                  <a:ext cx="6480176" cy="4421188"/>
                </a:xfrm>
                <a:custGeom>
                  <a:avLst/>
                  <a:gdLst>
                    <a:gd name="T0" fmla="*/ 17508 w 18000"/>
                    <a:gd name="T1" fmla="*/ 12280 h 12281"/>
                    <a:gd name="T2" fmla="*/ 491 w 18000"/>
                    <a:gd name="T3" fmla="*/ 12280 h 12281"/>
                    <a:gd name="T4" fmla="*/ 0 w 18000"/>
                    <a:gd name="T5" fmla="*/ 11792 h 12281"/>
                    <a:gd name="T6" fmla="*/ 0 w 18000"/>
                    <a:gd name="T7" fmla="*/ 488 h 12281"/>
                    <a:gd name="T8" fmla="*/ 491 w 18000"/>
                    <a:gd name="T9" fmla="*/ 0 h 12281"/>
                    <a:gd name="T10" fmla="*/ 17508 w 18000"/>
                    <a:gd name="T11" fmla="*/ 0 h 12281"/>
                    <a:gd name="T12" fmla="*/ 17999 w 18000"/>
                    <a:gd name="T13" fmla="*/ 488 h 12281"/>
                    <a:gd name="T14" fmla="*/ 17999 w 18000"/>
                    <a:gd name="T15" fmla="*/ 11792 h 12281"/>
                    <a:gd name="T16" fmla="*/ 17508 w 18000"/>
                    <a:gd name="T17" fmla="*/ 12280 h 12281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8000"/>
                    <a:gd name="T28" fmla="*/ 0 h 12281"/>
                    <a:gd name="T29" fmla="*/ 18000 w 18000"/>
                    <a:gd name="T30" fmla="*/ 12281 h 12281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8000" h="12281">
                      <a:moveTo>
                        <a:pt x="17508" y="12280"/>
                      </a:moveTo>
                      <a:lnTo>
                        <a:pt x="491" y="12280"/>
                      </a:lnTo>
                      <a:cubicBezTo>
                        <a:pt x="220" y="12280"/>
                        <a:pt x="0" y="12061"/>
                        <a:pt x="0" y="11792"/>
                      </a:cubicBezTo>
                      <a:lnTo>
                        <a:pt x="0" y="488"/>
                      </a:lnTo>
                      <a:cubicBezTo>
                        <a:pt x="0" y="219"/>
                        <a:pt x="220" y="0"/>
                        <a:pt x="491" y="0"/>
                      </a:cubicBezTo>
                      <a:lnTo>
                        <a:pt x="17508" y="0"/>
                      </a:lnTo>
                      <a:cubicBezTo>
                        <a:pt x="17779" y="0"/>
                        <a:pt x="17999" y="219"/>
                        <a:pt x="17999" y="488"/>
                      </a:cubicBezTo>
                      <a:lnTo>
                        <a:pt x="17999" y="11792"/>
                      </a:lnTo>
                      <a:cubicBezTo>
                        <a:pt x="17999" y="12061"/>
                        <a:pt x="17779" y="12280"/>
                        <a:pt x="17508" y="12280"/>
                      </a:cubicBezTo>
                    </a:path>
                  </a:pathLst>
                </a:custGeom>
                <a:solidFill>
                  <a:srgbClr val="768395">
                    <a:lumMod val="50000"/>
                  </a:srgbClr>
                </a:solidFill>
                <a:ln>
                  <a:noFill/>
                </a:ln>
              </p:spPr>
              <p:txBody>
                <a:bodyPr wrap="square" lIns="91440" tIns="45720" rIns="91440" bIns="45720" anchor="ctr">
                  <a:norm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99" name="ísľïde"/>
                <p:cNvSpPr/>
                <p:nvPr/>
              </p:nvSpPr>
              <p:spPr bwMode="auto">
                <a:xfrm>
                  <a:off x="8542336" y="9169402"/>
                  <a:ext cx="8008936" cy="142874"/>
                </a:xfrm>
                <a:custGeom>
                  <a:avLst/>
                  <a:gdLst>
                    <a:gd name="T0" fmla="*/ 22247 w 22248"/>
                    <a:gd name="T1" fmla="*/ 398 h 657"/>
                    <a:gd name="T2" fmla="*/ 21410 w 22248"/>
                    <a:gd name="T3" fmla="*/ 656 h 657"/>
                    <a:gd name="T4" fmla="*/ 870 w 22248"/>
                    <a:gd name="T5" fmla="*/ 656 h 657"/>
                    <a:gd name="T6" fmla="*/ 0 w 22248"/>
                    <a:gd name="T7" fmla="*/ 398 h 657"/>
                    <a:gd name="T8" fmla="*/ 0 w 22248"/>
                    <a:gd name="T9" fmla="*/ 0 h 657"/>
                    <a:gd name="T10" fmla="*/ 22247 w 22248"/>
                    <a:gd name="T11" fmla="*/ 0 h 657"/>
                    <a:gd name="T12" fmla="*/ 22247 w 22248"/>
                    <a:gd name="T13" fmla="*/ 398 h 657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2248"/>
                    <a:gd name="T22" fmla="*/ 0 h 657"/>
                    <a:gd name="T23" fmla="*/ 22248 w 22248"/>
                    <a:gd name="T24" fmla="*/ 657 h 657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2248" h="657">
                      <a:moveTo>
                        <a:pt x="22247" y="398"/>
                      </a:moveTo>
                      <a:cubicBezTo>
                        <a:pt x="22247" y="398"/>
                        <a:pt x="21890" y="656"/>
                        <a:pt x="21410" y="656"/>
                      </a:cubicBezTo>
                      <a:lnTo>
                        <a:pt x="870" y="656"/>
                      </a:lnTo>
                      <a:cubicBezTo>
                        <a:pt x="462" y="656"/>
                        <a:pt x="0" y="398"/>
                        <a:pt x="0" y="398"/>
                      </a:cubicBezTo>
                      <a:lnTo>
                        <a:pt x="0" y="0"/>
                      </a:lnTo>
                      <a:lnTo>
                        <a:pt x="22247" y="0"/>
                      </a:lnTo>
                      <a:lnTo>
                        <a:pt x="22247" y="398"/>
                      </a:lnTo>
                    </a:path>
                  </a:pathLst>
                </a:custGeom>
                <a:solidFill>
                  <a:srgbClr val="FFFFFF">
                    <a:lumMod val="95000"/>
                  </a:srgbClr>
                </a:solidFill>
                <a:ln>
                  <a:noFill/>
                </a:ln>
              </p:spPr>
              <p:txBody>
                <a:bodyPr wrap="square" lIns="91440" tIns="45720" rIns="91440" bIns="45720" anchor="ctr">
                  <a:normAutofit fontScale="25000" lnSpcReduction="20000"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00" name="ïşḷiḓê"/>
                <p:cNvSpPr/>
                <p:nvPr/>
              </p:nvSpPr>
              <p:spPr bwMode="auto">
                <a:xfrm>
                  <a:off x="8542339" y="9169399"/>
                  <a:ext cx="8008939" cy="236539"/>
                </a:xfrm>
                <a:custGeom>
                  <a:avLst/>
                  <a:gdLst>
                    <a:gd name="T0" fmla="*/ 22247 w 22248"/>
                    <a:gd name="T1" fmla="*/ 398 h 657"/>
                    <a:gd name="T2" fmla="*/ 21410 w 22248"/>
                    <a:gd name="T3" fmla="*/ 656 h 657"/>
                    <a:gd name="T4" fmla="*/ 870 w 22248"/>
                    <a:gd name="T5" fmla="*/ 656 h 657"/>
                    <a:gd name="T6" fmla="*/ 0 w 22248"/>
                    <a:gd name="T7" fmla="*/ 398 h 657"/>
                    <a:gd name="T8" fmla="*/ 0 w 22248"/>
                    <a:gd name="T9" fmla="*/ 0 h 657"/>
                    <a:gd name="T10" fmla="*/ 22247 w 22248"/>
                    <a:gd name="T11" fmla="*/ 0 h 657"/>
                    <a:gd name="T12" fmla="*/ 22247 w 22248"/>
                    <a:gd name="T13" fmla="*/ 398 h 657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2248"/>
                    <a:gd name="T22" fmla="*/ 0 h 657"/>
                    <a:gd name="T23" fmla="*/ 22248 w 22248"/>
                    <a:gd name="T24" fmla="*/ 657 h 657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2248" h="657">
                      <a:moveTo>
                        <a:pt x="22247" y="398"/>
                      </a:moveTo>
                      <a:cubicBezTo>
                        <a:pt x="22247" y="398"/>
                        <a:pt x="21890" y="656"/>
                        <a:pt x="21410" y="656"/>
                      </a:cubicBezTo>
                      <a:lnTo>
                        <a:pt x="870" y="656"/>
                      </a:lnTo>
                      <a:cubicBezTo>
                        <a:pt x="462" y="656"/>
                        <a:pt x="0" y="398"/>
                        <a:pt x="0" y="398"/>
                      </a:cubicBezTo>
                      <a:lnTo>
                        <a:pt x="0" y="0"/>
                      </a:lnTo>
                      <a:lnTo>
                        <a:pt x="22247" y="0"/>
                      </a:lnTo>
                      <a:lnTo>
                        <a:pt x="22247" y="398"/>
                      </a:lnTo>
                    </a:path>
                  </a:pathLst>
                </a:custGeom>
                <a:noFill/>
                <a:ln w="10080">
                  <a:solidFill>
                    <a:srgbClr val="768395"/>
                  </a:solidFill>
                  <a:miter lim="800000"/>
                </a:ln>
              </p:spPr>
              <p:txBody>
                <a:bodyPr wrap="square" lIns="91440" tIns="45720" rIns="91440" bIns="45720" anchor="ctr">
                  <a:normAutofit fontScale="25000" lnSpcReduction="20000"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01" name="îṩļïḍê"/>
                <p:cNvSpPr/>
                <p:nvPr/>
              </p:nvSpPr>
              <p:spPr bwMode="auto">
                <a:xfrm>
                  <a:off x="8540751" y="9312275"/>
                  <a:ext cx="8012112" cy="93663"/>
                </a:xfrm>
                <a:custGeom>
                  <a:avLst/>
                  <a:gdLst>
                    <a:gd name="T0" fmla="*/ 0 w 22256"/>
                    <a:gd name="T1" fmla="*/ 0 h 262"/>
                    <a:gd name="T2" fmla="*/ 870 w 22256"/>
                    <a:gd name="T3" fmla="*/ 261 h 262"/>
                    <a:gd name="T4" fmla="*/ 21418 w 22256"/>
                    <a:gd name="T5" fmla="*/ 261 h 262"/>
                    <a:gd name="T6" fmla="*/ 22255 w 22256"/>
                    <a:gd name="T7" fmla="*/ 0 h 262"/>
                    <a:gd name="T8" fmla="*/ 0 w 22256"/>
                    <a:gd name="T9" fmla="*/ 0 h 26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256"/>
                    <a:gd name="T16" fmla="*/ 0 h 262"/>
                    <a:gd name="T17" fmla="*/ 22256 w 22256"/>
                    <a:gd name="T18" fmla="*/ 262 h 26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256" h="262">
                      <a:moveTo>
                        <a:pt x="0" y="0"/>
                      </a:moveTo>
                      <a:cubicBezTo>
                        <a:pt x="0" y="0"/>
                        <a:pt x="462" y="261"/>
                        <a:pt x="870" y="261"/>
                      </a:cubicBezTo>
                      <a:lnTo>
                        <a:pt x="21418" y="261"/>
                      </a:lnTo>
                      <a:cubicBezTo>
                        <a:pt x="21898" y="261"/>
                        <a:pt x="22255" y="0"/>
                        <a:pt x="22255" y="0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768395">
                    <a:lumMod val="50000"/>
                  </a:srgbClr>
                </a:solidFill>
                <a:ln>
                  <a:noFill/>
                </a:ln>
              </p:spPr>
              <p:txBody>
                <a:bodyPr wrap="square" lIns="91440" tIns="45720" rIns="91440" bIns="45720" anchor="ctr">
                  <a:normAutofit fontScale="25000" lnSpcReduction="20000"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02" name="îṡḻïdê"/>
                <p:cNvSpPr/>
                <p:nvPr/>
              </p:nvSpPr>
              <p:spPr bwMode="auto">
                <a:xfrm>
                  <a:off x="11979275" y="9167813"/>
                  <a:ext cx="1141413" cy="88900"/>
                </a:xfrm>
                <a:custGeom>
                  <a:avLst/>
                  <a:gdLst>
                    <a:gd name="T0" fmla="*/ 0 w 3171"/>
                    <a:gd name="T1" fmla="*/ 0 h 249"/>
                    <a:gd name="T2" fmla="*/ 349 w 3171"/>
                    <a:gd name="T3" fmla="*/ 248 h 249"/>
                    <a:gd name="T4" fmla="*/ 2821 w 3171"/>
                    <a:gd name="T5" fmla="*/ 248 h 249"/>
                    <a:gd name="T6" fmla="*/ 3170 w 3171"/>
                    <a:gd name="T7" fmla="*/ 0 h 249"/>
                    <a:gd name="T8" fmla="*/ 0 w 3171"/>
                    <a:gd name="T9" fmla="*/ 0 h 24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171"/>
                    <a:gd name="T16" fmla="*/ 0 h 249"/>
                    <a:gd name="T17" fmla="*/ 3171 w 3171"/>
                    <a:gd name="T18" fmla="*/ 249 h 24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171" h="249">
                      <a:moveTo>
                        <a:pt x="0" y="0"/>
                      </a:moveTo>
                      <a:cubicBezTo>
                        <a:pt x="49" y="144"/>
                        <a:pt x="187" y="248"/>
                        <a:pt x="349" y="248"/>
                      </a:cubicBezTo>
                      <a:lnTo>
                        <a:pt x="2821" y="248"/>
                      </a:lnTo>
                      <a:cubicBezTo>
                        <a:pt x="2983" y="248"/>
                        <a:pt x="3120" y="144"/>
                        <a:pt x="3170" y="0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768395">
                    <a:lumMod val="50000"/>
                  </a:srgbClr>
                </a:solidFill>
                <a:ln>
                  <a:noFill/>
                </a:ln>
              </p:spPr>
              <p:txBody>
                <a:bodyPr wrap="square" lIns="91440" tIns="45720" rIns="91440" bIns="45720" anchor="ctr">
                  <a:normAutofit fontScale="25000" lnSpcReduction="20000"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03" name="ïs1íďe"/>
                <p:cNvSpPr/>
                <p:nvPr/>
              </p:nvSpPr>
              <p:spPr bwMode="auto">
                <a:xfrm>
                  <a:off x="12571413" y="4937125"/>
                  <a:ext cx="38100" cy="36513"/>
                </a:xfrm>
                <a:custGeom>
                  <a:avLst/>
                  <a:gdLst>
                    <a:gd name="T0" fmla="*/ 51 w 104"/>
                    <a:gd name="T1" fmla="*/ 102 h 103"/>
                    <a:gd name="T2" fmla="*/ 0 w 104"/>
                    <a:gd name="T3" fmla="*/ 51 h 103"/>
                    <a:gd name="T4" fmla="*/ 51 w 104"/>
                    <a:gd name="T5" fmla="*/ 0 h 103"/>
                    <a:gd name="T6" fmla="*/ 103 w 104"/>
                    <a:gd name="T7" fmla="*/ 51 h 103"/>
                    <a:gd name="T8" fmla="*/ 51 w 104"/>
                    <a:gd name="T9" fmla="*/ 102 h 10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4"/>
                    <a:gd name="T16" fmla="*/ 0 h 103"/>
                    <a:gd name="T17" fmla="*/ 104 w 104"/>
                    <a:gd name="T18" fmla="*/ 103 h 10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4" h="103">
                      <a:moveTo>
                        <a:pt x="51" y="102"/>
                      </a:moveTo>
                      <a:cubicBezTo>
                        <a:pt x="23" y="102"/>
                        <a:pt x="0" y="79"/>
                        <a:pt x="0" y="51"/>
                      </a:cubicBezTo>
                      <a:cubicBezTo>
                        <a:pt x="0" y="22"/>
                        <a:pt x="23" y="0"/>
                        <a:pt x="51" y="0"/>
                      </a:cubicBezTo>
                      <a:cubicBezTo>
                        <a:pt x="80" y="0"/>
                        <a:pt x="103" y="22"/>
                        <a:pt x="103" y="51"/>
                      </a:cubicBezTo>
                      <a:cubicBezTo>
                        <a:pt x="103" y="79"/>
                        <a:pt x="80" y="102"/>
                        <a:pt x="51" y="102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wrap="square" lIns="91440" tIns="45720" rIns="91440" bIns="45720" anchor="ctr">
                  <a:normAutofit fontScale="25000" lnSpcReduction="20000"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97" name="îSľïḍé"/>
              <p:cNvSpPr/>
              <p:nvPr/>
            </p:nvSpPr>
            <p:spPr>
              <a:xfrm>
                <a:off x="3387047" y="1980045"/>
                <a:ext cx="5417906" cy="3417867"/>
              </a:xfrm>
              <a:prstGeom prst="rect">
                <a:avLst/>
              </a:prstGeom>
              <a:solidFill>
                <a:srgbClr val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pic>
          <p:nvPicPr>
            <p:cNvPr id="95" name="大连理工大学（打码）">
              <a:hlinkClick r:id="" action="ppaction://media"/>
            </p:cNvPr>
            <p:cNvPicPr>
              <a:picLocks noChangeAspect="1"/>
            </p:cNvPicPr>
            <p:nvPr>
              <a:videoFile r:link="rId10"/>
              <p:extLst>
                <p:ext uri="{DAA4B4D4-6D71-4841-9C94-3DE7FCFB9230}">
                  <p14:media xmlns:p14="http://schemas.microsoft.com/office/powerpoint/2010/main" r:embed="rId11"/>
                </p:ext>
              </p:extLst>
            </p:nvPr>
          </p:nvPicPr>
          <p:blipFill rotWithShape="1">
            <a:blip r:embed="rId12"/>
            <a:srcRect r="16693"/>
            <a:stretch>
              <a:fillRect/>
            </a:stretch>
          </p:blipFill>
          <p:spPr>
            <a:xfrm>
              <a:off x="8513977" y="1571667"/>
              <a:ext cx="3083808" cy="1943851"/>
            </a:xfrm>
            <a:prstGeom prst="rect">
              <a:avLst/>
            </a:prstGeom>
            <a:solidFill>
              <a:srgbClr val="4F81BD"/>
            </a:solidFill>
            <a:ln>
              <a:noFill/>
            </a:ln>
            <a:effectLst>
              <a:innerShdw blurRad="469900">
                <a:srgbClr val="000000">
                  <a:alpha val="86000"/>
                </a:srgbClr>
              </a:innerShdw>
            </a:effectLst>
            <a:scene3d>
              <a:camera prst="orthographicFront"/>
              <a:lightRig rig="soft" dir="t"/>
            </a:scene3d>
            <a:sp3d/>
          </p:spPr>
        </p:pic>
      </p:grpSp>
      <p:grpSp>
        <p:nvGrpSpPr>
          <p:cNvPr id="104" name="iṧľïdê"/>
          <p:cNvGrpSpPr/>
          <p:nvPr/>
        </p:nvGrpSpPr>
        <p:grpSpPr>
          <a:xfrm>
            <a:off x="5743466" y="6465153"/>
            <a:ext cx="1012854" cy="152400"/>
            <a:chOff x="5589573" y="4196716"/>
            <a:chExt cx="1012854" cy="152400"/>
          </a:xfrm>
          <a:solidFill>
            <a:schemeClr val="bg2">
              <a:lumMod val="50000"/>
            </a:schemeClr>
          </a:solidFill>
        </p:grpSpPr>
        <p:sp>
          <p:nvSpPr>
            <p:cNvPr id="105" name="îṣļïḓè"/>
            <p:cNvSpPr/>
            <p:nvPr/>
          </p:nvSpPr>
          <p:spPr>
            <a:xfrm>
              <a:off x="6019799" y="4196716"/>
              <a:ext cx="152400" cy="15240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768395">
                    <a:lumMod val="40000"/>
                    <a:lumOff val="60000"/>
                  </a:srgbClr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106" name="ï$ļíḓe"/>
            <p:cNvSpPr/>
            <p:nvPr/>
          </p:nvSpPr>
          <p:spPr>
            <a:xfrm flipV="1">
              <a:off x="6237119" y="4223386"/>
              <a:ext cx="99060" cy="9906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768395">
                    <a:lumMod val="40000"/>
                    <a:lumOff val="60000"/>
                  </a:srgbClr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107" name="îśḻîḑe"/>
            <p:cNvSpPr/>
            <p:nvPr/>
          </p:nvSpPr>
          <p:spPr>
            <a:xfrm flipV="1">
              <a:off x="5855819" y="4223386"/>
              <a:ext cx="99060" cy="9906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768395">
                    <a:lumMod val="40000"/>
                    <a:lumOff val="60000"/>
                  </a:srgbClr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108" name="íşľiḑè"/>
            <p:cNvSpPr/>
            <p:nvPr/>
          </p:nvSpPr>
          <p:spPr>
            <a:xfrm flipV="1">
              <a:off x="6401099" y="4232797"/>
              <a:ext cx="80239" cy="8023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768395">
                    <a:lumMod val="40000"/>
                    <a:lumOff val="60000"/>
                  </a:srgbClr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109" name="ïṩlíde"/>
            <p:cNvSpPr/>
            <p:nvPr/>
          </p:nvSpPr>
          <p:spPr>
            <a:xfrm flipV="1">
              <a:off x="5710660" y="4232797"/>
              <a:ext cx="80239" cy="8023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768395">
                    <a:lumMod val="40000"/>
                    <a:lumOff val="60000"/>
                  </a:srgbClr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110" name="îşlíḍé"/>
            <p:cNvSpPr/>
            <p:nvPr/>
          </p:nvSpPr>
          <p:spPr>
            <a:xfrm flipV="1">
              <a:off x="6546260" y="4244833"/>
              <a:ext cx="56167" cy="56167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768395">
                    <a:lumMod val="40000"/>
                    <a:lumOff val="60000"/>
                  </a:srgbClr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  <p:sp>
          <p:nvSpPr>
            <p:cNvPr id="111" name="ïṡļîďé"/>
            <p:cNvSpPr/>
            <p:nvPr/>
          </p:nvSpPr>
          <p:spPr>
            <a:xfrm flipV="1">
              <a:off x="5589573" y="4244833"/>
              <a:ext cx="56167" cy="56167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768395">
                    <a:lumMod val="40000"/>
                    <a:lumOff val="60000"/>
                  </a:srgbClr>
                </a:solidFill>
                <a:effectLst/>
                <a:uLnTx/>
                <a:uFillTx/>
                <a:latin typeface="等线" panose="02010600030101010101" charset="-122"/>
                <a:ea typeface="+mn-ea"/>
                <a:cs typeface="+mn-cs"/>
              </a:endParaRPr>
            </a:p>
          </p:txBody>
        </p:sp>
      </p:grpSp>
      <p:sp>
        <p:nvSpPr>
          <p:cNvPr id="112" name="虚尾箭头 111"/>
          <p:cNvSpPr/>
          <p:nvPr/>
        </p:nvSpPr>
        <p:spPr>
          <a:xfrm>
            <a:off x="7681216" y="4785018"/>
            <a:ext cx="407688" cy="515258"/>
          </a:xfrm>
          <a:prstGeom prst="stripedRightArrow">
            <a:avLst/>
          </a:prstGeom>
          <a:solidFill>
            <a:srgbClr val="057578"/>
          </a:solidFill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13" name="虚尾箭头 112"/>
          <p:cNvSpPr/>
          <p:nvPr/>
        </p:nvSpPr>
        <p:spPr>
          <a:xfrm>
            <a:off x="3970110" y="4833729"/>
            <a:ext cx="407688" cy="515258"/>
          </a:xfrm>
          <a:prstGeom prst="stripedRightArrow">
            <a:avLst/>
          </a:prstGeom>
          <a:solidFill>
            <a:srgbClr val="057578"/>
          </a:solidFill>
          <a:ln w="1270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  <a:scene3d>
            <a:camera prst="orthographicFront">
              <a:rot lat="0" lon="10800000" rev="0"/>
            </a:camera>
            <a:lightRig rig="threePt" dir="t"/>
          </a:scene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53" fill="hold"/>
                                        <p:tgtEl>
                                          <p:spTgt spid="9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91"/>
                </p:tgtEl>
              </p:cMediaNode>
            </p:video>
            <p:video>
              <p:cMediaNode vol="0">
                <p:cTn id="8" repeatCount="indefinite" fill="hold" display="0">
                  <p:stCondLst>
                    <p:cond delay="indefinite"/>
                  </p:stCondLst>
                </p:cTn>
                <p:tgtEl>
                  <p:spTgt spid="95"/>
                </p:tgtEl>
              </p:cMediaNode>
            </p:vide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67666" y="2113171"/>
            <a:ext cx="5816767" cy="212365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 defTabSz="1016000" latinLnBrk="1"/>
            <a:r>
              <a:rPr lang="zh-CN" altLang="en-US" sz="6600" b="1" dirty="0">
                <a:solidFill>
                  <a:prstClr val="white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智慧 </a:t>
            </a:r>
            <a:r>
              <a:rPr lang="en-US" altLang="zh-CN" sz="4400" b="1" dirty="0">
                <a:solidFill>
                  <a:prstClr val="white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·</a:t>
            </a:r>
            <a:r>
              <a:rPr lang="en-US" altLang="zh-CN" sz="6600" b="1" dirty="0">
                <a:solidFill>
                  <a:prstClr val="white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 </a:t>
            </a:r>
            <a:r>
              <a:rPr lang="zh-CN" altLang="en-US" sz="6600" b="1" dirty="0">
                <a:solidFill>
                  <a:prstClr val="white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校园</a:t>
            </a:r>
            <a:endParaRPr lang="en-US" altLang="zh-CN" sz="6600" b="1" dirty="0" smtClean="0">
              <a:solidFill>
                <a:prstClr val="white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  <a:p>
            <a:pPr algn="ctr" defTabSz="1016000" latinLnBrk="1"/>
            <a:r>
              <a:rPr lang="zh-CN" altLang="en-US" sz="6600" b="1" dirty="0">
                <a:solidFill>
                  <a:prstClr val="white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智能</a:t>
            </a:r>
            <a:r>
              <a:rPr lang="zh-CN" altLang="en-US" sz="6600" b="1" dirty="0" smtClean="0">
                <a:solidFill>
                  <a:prstClr val="white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 </a:t>
            </a:r>
            <a:r>
              <a:rPr lang="en-US" altLang="zh-CN" sz="4800" b="1" dirty="0">
                <a:solidFill>
                  <a:prstClr val="white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·</a:t>
            </a:r>
            <a:r>
              <a:rPr lang="en-US" altLang="zh-CN" sz="6600" b="1" dirty="0">
                <a:solidFill>
                  <a:prstClr val="white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 </a:t>
            </a:r>
            <a:r>
              <a:rPr lang="zh-CN" altLang="en-US" sz="6600" b="1" dirty="0">
                <a:solidFill>
                  <a:prstClr val="white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教育</a:t>
            </a:r>
            <a:endParaRPr lang="zh-CN" altLang="en-US" sz="6600" b="1" dirty="0">
              <a:solidFill>
                <a:prstClr val="white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pic>
        <p:nvPicPr>
          <p:cNvPr id="3" name="Picture 3" descr="C:\Users\zhongguojian\Desktop\中英文组合slogan2-03.pn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962" y="5486401"/>
            <a:ext cx="2333483" cy="715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1"/>
          <p:cNvSpPr txBox="1"/>
          <p:nvPr/>
        </p:nvSpPr>
        <p:spPr>
          <a:xfrm>
            <a:off x="7940975" y="6202300"/>
            <a:ext cx="4251025" cy="33855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defTabSz="1016000" latinLnBrk="1"/>
            <a:r>
              <a:rPr lang="en-US" altLang="zh-CN" sz="1600" b="1" dirty="0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©</a:t>
            </a:r>
            <a:r>
              <a:rPr lang="en-US" altLang="zh-CN" sz="1600" b="1" dirty="0" smtClean="0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2019 </a:t>
            </a:r>
            <a:r>
              <a:rPr lang="zh-CN" altLang="en-US" sz="1600" b="1" dirty="0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杭州海康威</a:t>
            </a:r>
            <a:r>
              <a:rPr lang="zh-CN" altLang="en-US" sz="1600" b="1" dirty="0" smtClean="0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视数字技术股份有限公司</a:t>
            </a:r>
            <a:endParaRPr lang="en-US" altLang="zh-CN" sz="1600" b="1" dirty="0">
              <a:solidFill>
                <a:prstClr val="white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îśḻïḑe"/>
          <p:cNvSpPr/>
          <p:nvPr/>
        </p:nvSpPr>
        <p:spPr>
          <a:xfrm rot="5400000">
            <a:off x="2124100" y="256656"/>
            <a:ext cx="4503177" cy="7096859"/>
          </a:xfrm>
          <a:prstGeom prst="trapezoid">
            <a:avLst>
              <a:gd name="adj" fmla="val 22515"/>
            </a:avLst>
          </a:prstGeom>
          <a:gradFill>
            <a:gsLst>
              <a:gs pos="0">
                <a:schemeClr val="bg2">
                  <a:lumMod val="25000"/>
                </a:schemeClr>
              </a:gs>
              <a:gs pos="100000">
                <a:schemeClr val="accent1">
                  <a:alpha val="0"/>
                  <a:lumMod val="19000"/>
                  <a:lumOff val="81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600" kern="0">
              <a:solidFill>
                <a:prstClr val="white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3" name="标题 1"/>
          <p:cNvSpPr>
            <a:spLocks noGrp="1"/>
          </p:cNvSpPr>
          <p:nvPr>
            <p:ph type="title"/>
          </p:nvPr>
        </p:nvSpPr>
        <p:spPr>
          <a:xfrm>
            <a:off x="455914" y="454955"/>
            <a:ext cx="7318865" cy="387798"/>
          </a:xfrm>
        </p:spPr>
        <p:txBody>
          <a:bodyPr vert="horz" wrap="square" lIns="0" tIns="0" rIns="0" bIns="0" rtlCol="0" anchor="ctr">
            <a:spAutoFit/>
          </a:bodyPr>
          <a:lstStyle/>
          <a:p>
            <a:pPr defTabSz="913765">
              <a:spcBef>
                <a:spcPts val="0"/>
              </a:spcBef>
              <a:spcAft>
                <a:spcPts val="1200"/>
              </a:spcAft>
            </a:pPr>
            <a:r>
              <a:rPr lang="zh-CN" altLang="en-US" sz="28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发展</a:t>
            </a:r>
            <a:r>
              <a:rPr lang="zh-CN" altLang="en-US" sz="28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趋势</a:t>
            </a:r>
            <a:r>
              <a:rPr lang="en-US" altLang="zh-CN" sz="28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——</a:t>
            </a:r>
            <a:r>
              <a:rPr lang="zh-CN" altLang="en-US" sz="28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科技赋能智慧校园新发展</a:t>
            </a:r>
            <a:endParaRPr lang="zh-CN" altLang="en-US" sz="28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3735731" y="4509154"/>
            <a:ext cx="1107996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刷脸入校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1589351" y="3458561"/>
            <a:ext cx="997196" cy="3323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智慧停车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2508405" y="4319753"/>
            <a:ext cx="1005403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zh-CN" altLang="en-US" sz="1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刷脸消费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3384866" y="3452406"/>
            <a:ext cx="1005403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zh-CN" altLang="en-US" sz="1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轨迹分析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5810146" y="3485060"/>
            <a:ext cx="1358064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一键巡查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4539407" y="3939391"/>
            <a:ext cx="1301959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zh-CN" sz="1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AR</a:t>
            </a:r>
            <a:r>
              <a:rPr lang="zh-CN" altLang="en-US" sz="1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实景指挥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5681435" y="2718101"/>
            <a:ext cx="1228221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zh-CN" sz="1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sz="1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识脸找人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5701337" y="4372648"/>
            <a:ext cx="1107996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学生画像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4287657" y="2595763"/>
            <a:ext cx="896399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课堂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2663878" y="2863993"/>
            <a:ext cx="1005403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明厨亮灶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1709521" y="2208745"/>
            <a:ext cx="1005403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智慧照明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1837761" y="4985481"/>
            <a:ext cx="877163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一脸通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9" name="组合 68"/>
          <p:cNvGrpSpPr/>
          <p:nvPr/>
        </p:nvGrpSpPr>
        <p:grpSpPr>
          <a:xfrm>
            <a:off x="7361091" y="2440894"/>
            <a:ext cx="4830909" cy="3053481"/>
            <a:chOff x="7361091" y="2440894"/>
            <a:chExt cx="4830909" cy="3053481"/>
          </a:xfrm>
        </p:grpSpPr>
        <p:grpSp>
          <p:nvGrpSpPr>
            <p:cNvPr id="58" name="íṣḷîḍé"/>
            <p:cNvGrpSpPr/>
            <p:nvPr/>
          </p:nvGrpSpPr>
          <p:grpSpPr>
            <a:xfrm>
              <a:off x="7361091" y="2440894"/>
              <a:ext cx="4830909" cy="3053481"/>
              <a:chOff x="6096000" y="1233923"/>
              <a:chExt cx="6096000" cy="3918758"/>
            </a:xfrm>
          </p:grpSpPr>
          <p:sp>
            <p:nvSpPr>
              <p:cNvPr id="60" name="iṡlîḑè"/>
              <p:cNvSpPr/>
              <p:nvPr/>
            </p:nvSpPr>
            <p:spPr>
              <a:xfrm>
                <a:off x="6806470" y="1233923"/>
                <a:ext cx="5385530" cy="3560534"/>
              </a:xfrm>
              <a:custGeom>
                <a:avLst/>
                <a:gdLst>
                  <a:gd name="connsiteX0" fmla="*/ 312516 w 5385530"/>
                  <a:gd name="connsiteY0" fmla="*/ 0 h 3708952"/>
                  <a:gd name="connsiteX1" fmla="*/ 5385530 w 5385530"/>
                  <a:gd name="connsiteY1" fmla="*/ 0 h 3708952"/>
                  <a:gd name="connsiteX2" fmla="*/ 5385530 w 5385530"/>
                  <a:gd name="connsiteY2" fmla="*/ 3708952 h 3708952"/>
                  <a:gd name="connsiteX3" fmla="*/ 0 w 5385530"/>
                  <a:gd name="connsiteY3" fmla="*/ 3708952 h 3708952"/>
                  <a:gd name="connsiteX4" fmla="*/ 0 w 5385530"/>
                  <a:gd name="connsiteY4" fmla="*/ 312516 h 3708952"/>
                  <a:gd name="connsiteX5" fmla="*/ 312516 w 5385530"/>
                  <a:gd name="connsiteY5" fmla="*/ 0 h 3708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385530" h="3708952">
                    <a:moveTo>
                      <a:pt x="312516" y="0"/>
                    </a:moveTo>
                    <a:lnTo>
                      <a:pt x="5385530" y="0"/>
                    </a:lnTo>
                    <a:lnTo>
                      <a:pt x="5385530" y="3708952"/>
                    </a:lnTo>
                    <a:lnTo>
                      <a:pt x="0" y="3708952"/>
                    </a:lnTo>
                    <a:lnTo>
                      <a:pt x="0" y="312516"/>
                    </a:lnTo>
                    <a:cubicBezTo>
                      <a:pt x="0" y="139918"/>
                      <a:pt x="139918" y="0"/>
                      <a:pt x="312516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</a:p>
            </p:txBody>
          </p:sp>
          <p:sp>
            <p:nvSpPr>
              <p:cNvPr id="61" name="ïşḷíḋe"/>
              <p:cNvSpPr/>
              <p:nvPr/>
            </p:nvSpPr>
            <p:spPr>
              <a:xfrm>
                <a:off x="7048459" y="1416289"/>
                <a:ext cx="5143539" cy="3200400"/>
              </a:xfrm>
              <a:prstGeom prst="rect">
                <a:avLst/>
              </a:prstGeom>
              <a:pattFill prst="pct5">
                <a:fgClr>
                  <a:srgbClr val="E4E6EA"/>
                </a:fgClr>
                <a:bgClr>
                  <a:srgbClr val="ADB5BF"/>
                </a:bgClr>
              </a:pattFill>
              <a:ln w="12700" cap="flat" cmpd="sng" algn="ctr">
                <a:noFill/>
                <a:prstDash val="solid"/>
                <a:miter lim="800000"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accent1">
                        <a:shade val="50000"/>
                      </a:schemeClr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</a:p>
            </p:txBody>
          </p:sp>
          <p:sp>
            <p:nvSpPr>
              <p:cNvPr id="62" name="íṧ1ïdè"/>
              <p:cNvSpPr/>
              <p:nvPr/>
            </p:nvSpPr>
            <p:spPr>
              <a:xfrm>
                <a:off x="6160593" y="4794461"/>
                <a:ext cx="6031406" cy="358220"/>
              </a:xfrm>
              <a:custGeom>
                <a:avLst/>
                <a:gdLst>
                  <a:gd name="connsiteX0" fmla="*/ 0 w 6031406"/>
                  <a:gd name="connsiteY0" fmla="*/ 0 h 358220"/>
                  <a:gd name="connsiteX1" fmla="*/ 6031406 w 6031406"/>
                  <a:gd name="connsiteY1" fmla="*/ 0 h 358220"/>
                  <a:gd name="connsiteX2" fmla="*/ 6031406 w 6031406"/>
                  <a:gd name="connsiteY2" fmla="*/ 358220 h 358220"/>
                  <a:gd name="connsiteX3" fmla="*/ 179110 w 6031406"/>
                  <a:gd name="connsiteY3" fmla="*/ 358220 h 358220"/>
                  <a:gd name="connsiteX4" fmla="*/ 0 w 6031406"/>
                  <a:gd name="connsiteY4" fmla="*/ 179110 h 358220"/>
                  <a:gd name="connsiteX5" fmla="*/ 0 w 6031406"/>
                  <a:gd name="connsiteY5" fmla="*/ 0 h 358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31406" h="358220">
                    <a:moveTo>
                      <a:pt x="0" y="0"/>
                    </a:moveTo>
                    <a:lnTo>
                      <a:pt x="6031406" y="0"/>
                    </a:lnTo>
                    <a:lnTo>
                      <a:pt x="6031406" y="358220"/>
                    </a:lnTo>
                    <a:lnTo>
                      <a:pt x="179110" y="358220"/>
                    </a:lnTo>
                    <a:cubicBezTo>
                      <a:pt x="80190" y="358220"/>
                      <a:pt x="0" y="278030"/>
                      <a:pt x="0" y="17911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anchor="ctr">
                <a:normAutofit fontScale="85000" lnSpcReduction="20000"/>
              </a:bodyPr>
              <a:lstStyle/>
              <a:p>
                <a:pPr algn="ctr"/>
              </a:p>
            </p:txBody>
          </p:sp>
          <p:sp>
            <p:nvSpPr>
              <p:cNvPr id="63" name="ïślïḍé"/>
              <p:cNvSpPr/>
              <p:nvPr/>
            </p:nvSpPr>
            <p:spPr>
              <a:xfrm>
                <a:off x="9575436" y="1282949"/>
                <a:ext cx="68628" cy="68628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algn="ctr"/>
              </a:p>
            </p:txBody>
          </p:sp>
          <p:sp>
            <p:nvSpPr>
              <p:cNvPr id="64" name="ïSľïḋè"/>
              <p:cNvSpPr/>
              <p:nvPr/>
            </p:nvSpPr>
            <p:spPr>
              <a:xfrm>
                <a:off x="6096000" y="4794466"/>
                <a:ext cx="6096000" cy="247434"/>
              </a:xfrm>
              <a:custGeom>
                <a:avLst/>
                <a:gdLst>
                  <a:gd name="connsiteX0" fmla="*/ 0 w 6096000"/>
                  <a:gd name="connsiteY0" fmla="*/ 0 h 247434"/>
                  <a:gd name="connsiteX1" fmla="*/ 6096000 w 6096000"/>
                  <a:gd name="connsiteY1" fmla="*/ 0 h 247434"/>
                  <a:gd name="connsiteX2" fmla="*/ 6096000 w 6096000"/>
                  <a:gd name="connsiteY2" fmla="*/ 247434 h 247434"/>
                  <a:gd name="connsiteX3" fmla="*/ 123717 w 6096000"/>
                  <a:gd name="connsiteY3" fmla="*/ 247434 h 247434"/>
                  <a:gd name="connsiteX4" fmla="*/ 0 w 6096000"/>
                  <a:gd name="connsiteY4" fmla="*/ 123717 h 247434"/>
                  <a:gd name="connsiteX5" fmla="*/ 0 w 6096000"/>
                  <a:gd name="connsiteY5" fmla="*/ 0 h 247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96000" h="247434">
                    <a:moveTo>
                      <a:pt x="0" y="0"/>
                    </a:moveTo>
                    <a:lnTo>
                      <a:pt x="6096000" y="0"/>
                    </a:lnTo>
                    <a:lnTo>
                      <a:pt x="6096000" y="247434"/>
                    </a:lnTo>
                    <a:lnTo>
                      <a:pt x="123717" y="247434"/>
                    </a:lnTo>
                    <a:cubicBezTo>
                      <a:pt x="55390" y="247434"/>
                      <a:pt x="0" y="192044"/>
                      <a:pt x="0" y="12371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anchor="ctr">
                <a:normAutofit fontScale="40000" lnSpcReduction="20000"/>
              </a:bodyPr>
              <a:lstStyle/>
              <a:p>
                <a:pPr algn="ctr"/>
              </a:p>
            </p:txBody>
          </p:sp>
          <p:sp>
            <p:nvSpPr>
              <p:cNvPr id="65" name="îšļíḋe"/>
              <p:cNvSpPr/>
              <p:nvPr/>
            </p:nvSpPr>
            <p:spPr>
              <a:xfrm flipV="1">
                <a:off x="8996693" y="4794457"/>
                <a:ext cx="1432978" cy="148417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algn="ctr"/>
              </a:p>
            </p:txBody>
          </p:sp>
        </p:grpSp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1948" y="2583458"/>
              <a:ext cx="4100052" cy="2554630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2"/>
          <p:cNvSpPr txBox="1"/>
          <p:nvPr/>
        </p:nvSpPr>
        <p:spPr>
          <a:xfrm>
            <a:off x="1786833" y="2768709"/>
            <a:ext cx="1497257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defTabSz="914400">
              <a:defRPr b="1" spc="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经典综艺体简" panose="02010609000101010101" pitchFamily="49" charset="-122"/>
              </a:defRPr>
            </a:lvl1pPr>
          </a:lstStyle>
          <a:p>
            <a:pPr algn="ctr"/>
            <a:r>
              <a:rPr lang="en-US" altLang="zh-CN" sz="6600" dirty="0" smtClean="0">
                <a:latin typeface="Agency FB" panose="020B0503020202020204" pitchFamily="34" charset="0"/>
              </a:rPr>
              <a:t>01</a:t>
            </a:r>
            <a:endParaRPr lang="en-US" altLang="zh-CN" sz="6600" dirty="0">
              <a:latin typeface="Agency FB" panose="020B0503020202020204" pitchFamily="34" charset="0"/>
            </a:endParaRPr>
          </a:p>
        </p:txBody>
      </p:sp>
      <p:sp>
        <p:nvSpPr>
          <p:cNvPr id="13" name="Text Placeholder 12"/>
          <p:cNvSpPr txBox="1"/>
          <p:nvPr/>
        </p:nvSpPr>
        <p:spPr>
          <a:xfrm>
            <a:off x="4145720" y="2768709"/>
            <a:ext cx="1497257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defTabSz="914400">
              <a:defRPr b="1" spc="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经典综艺体简" panose="02010609000101010101" pitchFamily="49" charset="-122"/>
              </a:defRPr>
            </a:lvl1pPr>
          </a:lstStyle>
          <a:p>
            <a:pPr algn="ctr"/>
            <a:r>
              <a:rPr lang="en-US" altLang="zh-CN" sz="6600" dirty="0" smtClean="0">
                <a:latin typeface="Agency FB" panose="020B0503020202020204" pitchFamily="34" charset="0"/>
              </a:rPr>
              <a:t>02</a:t>
            </a:r>
            <a:endParaRPr lang="en-US" altLang="zh-CN" sz="6600" dirty="0">
              <a:latin typeface="Agency FB" panose="020B0503020202020204" pitchFamily="34" charset="0"/>
            </a:endParaRPr>
          </a:p>
        </p:txBody>
      </p:sp>
      <p:sp>
        <p:nvSpPr>
          <p:cNvPr id="14" name="Text Placeholder 12"/>
          <p:cNvSpPr txBox="1"/>
          <p:nvPr/>
        </p:nvSpPr>
        <p:spPr>
          <a:xfrm>
            <a:off x="6504607" y="2768709"/>
            <a:ext cx="1497257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defTabSz="914400">
              <a:defRPr b="1" spc="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经典综艺体简" panose="02010609000101010101" pitchFamily="49" charset="-122"/>
              </a:defRPr>
            </a:lvl1pPr>
          </a:lstStyle>
          <a:p>
            <a:pPr algn="ctr"/>
            <a:r>
              <a:rPr lang="en-US" altLang="zh-CN" sz="6600" dirty="0" smtClean="0">
                <a:latin typeface="Agency FB" panose="020B0503020202020204" pitchFamily="34" charset="0"/>
              </a:rPr>
              <a:t>03</a:t>
            </a:r>
            <a:endParaRPr lang="en-US" altLang="zh-CN" sz="6600" dirty="0">
              <a:latin typeface="Agency FB" panose="020B0503020202020204" pitchFamily="34" charset="0"/>
            </a:endParaRPr>
          </a:p>
        </p:txBody>
      </p:sp>
      <p:sp>
        <p:nvSpPr>
          <p:cNvPr id="15" name="Text Placeholder 12"/>
          <p:cNvSpPr txBox="1"/>
          <p:nvPr/>
        </p:nvSpPr>
        <p:spPr>
          <a:xfrm>
            <a:off x="8863494" y="2768709"/>
            <a:ext cx="1497257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defTabSz="914400">
              <a:defRPr b="1" spc="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经典综艺体简" panose="02010609000101010101" pitchFamily="49" charset="-122"/>
              </a:defRPr>
            </a:lvl1pPr>
          </a:lstStyle>
          <a:p>
            <a:pPr algn="ctr"/>
            <a:r>
              <a:rPr lang="en-US" altLang="zh-CN" sz="6600" dirty="0" smtClean="0">
                <a:latin typeface="Agency FB" panose="020B0503020202020204" pitchFamily="34" charset="0"/>
              </a:rPr>
              <a:t>04</a:t>
            </a:r>
            <a:endParaRPr lang="en-US" altLang="zh-CN" sz="6600" dirty="0">
              <a:latin typeface="Agency FB" panose="020B0503020202020204" pitchFamily="34" charset="0"/>
            </a:endParaRPr>
          </a:p>
        </p:txBody>
      </p:sp>
      <p:sp>
        <p:nvSpPr>
          <p:cNvPr id="16" name="Text Placeholder 12"/>
          <p:cNvSpPr txBox="1"/>
          <p:nvPr/>
        </p:nvSpPr>
        <p:spPr>
          <a:xfrm>
            <a:off x="1532159" y="4392097"/>
            <a:ext cx="2006603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algn="ctr" defTabSz="914400">
              <a:defRPr b="1" spc="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经典综艺体简" panose="02010609000101010101" pitchFamily="49" charset="-122"/>
              </a:defRPr>
            </a:lvl1pPr>
          </a:lstStyle>
          <a:p>
            <a:r>
              <a:rPr lang="zh-CN" altLang="en-US" dirty="0"/>
              <a:t>背景趋势</a:t>
            </a:r>
            <a:endParaRPr lang="en-US" altLang="zh-CN" dirty="0"/>
          </a:p>
        </p:txBody>
      </p:sp>
      <p:sp>
        <p:nvSpPr>
          <p:cNvPr id="17" name="Text Placeholder 12"/>
          <p:cNvSpPr txBox="1"/>
          <p:nvPr/>
        </p:nvSpPr>
        <p:spPr>
          <a:xfrm>
            <a:off x="3783588" y="4342402"/>
            <a:ext cx="2221520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algn="ctr" defTabSz="914400">
              <a:defRPr sz="2400" b="1" spc="60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经典综艺体简" panose="02010609000101010101" pitchFamily="49" charset="-122"/>
              </a:defRPr>
            </a:lvl1pPr>
          </a:lstStyle>
          <a:p>
            <a:r>
              <a:rPr lang="zh-CN" altLang="en-US" sz="2800" dirty="0" smtClean="0"/>
              <a:t>方案设计</a:t>
            </a:r>
            <a:endParaRPr lang="en-US" altLang="zh-CN" sz="2800" dirty="0"/>
          </a:p>
        </p:txBody>
      </p:sp>
      <p:sp>
        <p:nvSpPr>
          <p:cNvPr id="18" name="Text Placeholder 12"/>
          <p:cNvSpPr txBox="1"/>
          <p:nvPr/>
        </p:nvSpPr>
        <p:spPr>
          <a:xfrm>
            <a:off x="6142475" y="4392097"/>
            <a:ext cx="2221520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defTabSz="914400">
              <a:defRPr b="1" spc="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经典综艺体简" panose="02010609000101010101" pitchFamily="49" charset="-122"/>
              </a:defRPr>
            </a:lvl1pPr>
          </a:lstStyle>
          <a:p>
            <a:pPr algn="ctr"/>
            <a:r>
              <a:rPr lang="zh-CN" altLang="en-US" dirty="0" smtClean="0"/>
              <a:t>智慧应用</a:t>
            </a:r>
            <a:endParaRPr lang="en-US" altLang="zh-CN" dirty="0"/>
          </a:p>
        </p:txBody>
      </p:sp>
      <p:sp>
        <p:nvSpPr>
          <p:cNvPr id="19" name="Text Placeholder 12"/>
          <p:cNvSpPr txBox="1"/>
          <p:nvPr/>
        </p:nvSpPr>
        <p:spPr>
          <a:xfrm>
            <a:off x="8501362" y="4392097"/>
            <a:ext cx="2221520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defTabSz="914400">
              <a:defRPr b="1" spc="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经典综艺体简" panose="02010609000101010101" pitchFamily="49" charset="-122"/>
              </a:defRPr>
            </a:lvl1pPr>
          </a:lstStyle>
          <a:p>
            <a:pPr algn="ctr"/>
            <a:r>
              <a:rPr lang="zh-CN" altLang="en-US" dirty="0" smtClean="0"/>
              <a:t>典型案例</a:t>
            </a:r>
            <a:endParaRPr lang="en-US" altLang="zh-CN" dirty="0"/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815" y="2246930"/>
            <a:ext cx="2151553" cy="2151553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/>
          <p:nvPr/>
        </p:nvSpPr>
        <p:spPr>
          <a:xfrm>
            <a:off x="-379593" y="305401"/>
            <a:ext cx="2964020" cy="3877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3765" fontAlgn="auto">
              <a:spcBef>
                <a:spcPts val="0"/>
              </a:spcBef>
              <a:spcAft>
                <a:spcPts val="1200"/>
              </a:spcAft>
            </a:pPr>
            <a:r>
              <a:rPr lang="zh-CN" altLang="en-US" sz="28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建设目标</a:t>
            </a:r>
            <a:endParaRPr lang="zh-CN" altLang="en-US" sz="28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5" name="ïṡlidé"/>
          <p:cNvGrpSpPr/>
          <p:nvPr/>
        </p:nvGrpSpPr>
        <p:grpSpPr>
          <a:xfrm>
            <a:off x="756572" y="2268667"/>
            <a:ext cx="4875074" cy="2876257"/>
            <a:chOff x="831000" y="2226137"/>
            <a:chExt cx="4875074" cy="2876257"/>
          </a:xfrm>
        </p:grpSpPr>
        <p:grpSp>
          <p:nvGrpSpPr>
            <p:cNvPr id="6" name="ïśļîdé"/>
            <p:cNvGrpSpPr/>
            <p:nvPr/>
          </p:nvGrpSpPr>
          <p:grpSpPr>
            <a:xfrm>
              <a:off x="831000" y="2226137"/>
              <a:ext cx="4875074" cy="2876257"/>
              <a:chOff x="1660525" y="3814763"/>
              <a:chExt cx="10310812" cy="6083300"/>
            </a:xfrm>
            <a:solidFill>
              <a:srgbClr val="768394">
                <a:lumMod val="20000"/>
                <a:lumOff val="80000"/>
              </a:srgbClr>
            </a:solidFill>
          </p:grpSpPr>
          <p:sp>
            <p:nvSpPr>
              <p:cNvPr id="8" name="îSḻïḓè"/>
              <p:cNvSpPr/>
              <p:nvPr/>
            </p:nvSpPr>
            <p:spPr bwMode="auto">
              <a:xfrm>
                <a:off x="2898775" y="4237038"/>
                <a:ext cx="7829550" cy="4830763"/>
              </a:xfrm>
              <a:custGeom>
                <a:avLst/>
                <a:gdLst>
                  <a:gd name="T0" fmla="*/ 0 w 4932"/>
                  <a:gd name="T1" fmla="*/ 3043 h 3043"/>
                  <a:gd name="T2" fmla="*/ 4932 w 4932"/>
                  <a:gd name="T3" fmla="*/ 3043 h 3043"/>
                  <a:gd name="T4" fmla="*/ 4932 w 4932"/>
                  <a:gd name="T5" fmla="*/ 0 h 3043"/>
                  <a:gd name="T6" fmla="*/ 0 w 4932"/>
                  <a:gd name="T7" fmla="*/ 0 h 3043"/>
                  <a:gd name="T8" fmla="*/ 0 w 4932"/>
                  <a:gd name="T9" fmla="*/ 3043 h 3043"/>
                  <a:gd name="T10" fmla="*/ 41 w 4932"/>
                  <a:gd name="T11" fmla="*/ 40 h 3043"/>
                  <a:gd name="T12" fmla="*/ 4891 w 4932"/>
                  <a:gd name="T13" fmla="*/ 40 h 3043"/>
                  <a:gd name="T14" fmla="*/ 4891 w 4932"/>
                  <a:gd name="T15" fmla="*/ 3003 h 3043"/>
                  <a:gd name="T16" fmla="*/ 41 w 4932"/>
                  <a:gd name="T17" fmla="*/ 3003 h 3043"/>
                  <a:gd name="T18" fmla="*/ 41 w 4932"/>
                  <a:gd name="T19" fmla="*/ 40 h 30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932" h="3043">
                    <a:moveTo>
                      <a:pt x="0" y="3043"/>
                    </a:moveTo>
                    <a:lnTo>
                      <a:pt x="4932" y="3043"/>
                    </a:lnTo>
                    <a:lnTo>
                      <a:pt x="4932" y="0"/>
                    </a:lnTo>
                    <a:lnTo>
                      <a:pt x="0" y="0"/>
                    </a:lnTo>
                    <a:lnTo>
                      <a:pt x="0" y="3043"/>
                    </a:lnTo>
                    <a:close/>
                    <a:moveTo>
                      <a:pt x="41" y="40"/>
                    </a:moveTo>
                    <a:lnTo>
                      <a:pt x="4891" y="40"/>
                    </a:lnTo>
                    <a:lnTo>
                      <a:pt x="4891" y="3003"/>
                    </a:lnTo>
                    <a:lnTo>
                      <a:pt x="41" y="3003"/>
                    </a:lnTo>
                    <a:lnTo>
                      <a:pt x="41" y="4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9" name="ïšḷiďe"/>
              <p:cNvSpPr/>
              <p:nvPr/>
            </p:nvSpPr>
            <p:spPr bwMode="auto">
              <a:xfrm>
                <a:off x="6777038" y="4057651"/>
                <a:ext cx="76200" cy="71438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" name="îśľîḍé"/>
              <p:cNvSpPr/>
              <p:nvPr/>
            </p:nvSpPr>
            <p:spPr bwMode="auto">
              <a:xfrm>
                <a:off x="1660525" y="3814763"/>
                <a:ext cx="10310812" cy="6083300"/>
              </a:xfrm>
              <a:custGeom>
                <a:avLst/>
                <a:gdLst>
                  <a:gd name="T0" fmla="*/ 2333 w 2547"/>
                  <a:gd name="T1" fmla="*/ 1380 h 1525"/>
                  <a:gd name="T2" fmla="*/ 2333 w 2547"/>
                  <a:gd name="T3" fmla="*/ 115 h 1525"/>
                  <a:gd name="T4" fmla="*/ 2218 w 2547"/>
                  <a:gd name="T5" fmla="*/ 0 h 1525"/>
                  <a:gd name="T6" fmla="*/ 329 w 2547"/>
                  <a:gd name="T7" fmla="*/ 0 h 1525"/>
                  <a:gd name="T8" fmla="*/ 214 w 2547"/>
                  <a:gd name="T9" fmla="*/ 115 h 1525"/>
                  <a:gd name="T10" fmla="*/ 214 w 2547"/>
                  <a:gd name="T11" fmla="*/ 1380 h 1525"/>
                  <a:gd name="T12" fmla="*/ 0 w 2547"/>
                  <a:gd name="T13" fmla="*/ 1380 h 1525"/>
                  <a:gd name="T14" fmla="*/ 0 w 2547"/>
                  <a:gd name="T15" fmla="*/ 1418 h 1525"/>
                  <a:gd name="T16" fmla="*/ 107 w 2547"/>
                  <a:gd name="T17" fmla="*/ 1525 h 1525"/>
                  <a:gd name="T18" fmla="*/ 2440 w 2547"/>
                  <a:gd name="T19" fmla="*/ 1525 h 1525"/>
                  <a:gd name="T20" fmla="*/ 2547 w 2547"/>
                  <a:gd name="T21" fmla="*/ 1418 h 1525"/>
                  <a:gd name="T22" fmla="*/ 2547 w 2547"/>
                  <a:gd name="T23" fmla="*/ 1380 h 1525"/>
                  <a:gd name="T24" fmla="*/ 2333 w 2547"/>
                  <a:gd name="T25" fmla="*/ 1380 h 1525"/>
                  <a:gd name="T26" fmla="*/ 246 w 2547"/>
                  <a:gd name="T27" fmla="*/ 115 h 1525"/>
                  <a:gd name="T28" fmla="*/ 329 w 2547"/>
                  <a:gd name="T29" fmla="*/ 32 h 1525"/>
                  <a:gd name="T30" fmla="*/ 2218 w 2547"/>
                  <a:gd name="T31" fmla="*/ 32 h 1525"/>
                  <a:gd name="T32" fmla="*/ 2301 w 2547"/>
                  <a:gd name="T33" fmla="*/ 115 h 1525"/>
                  <a:gd name="T34" fmla="*/ 2301 w 2547"/>
                  <a:gd name="T35" fmla="*/ 1380 h 1525"/>
                  <a:gd name="T36" fmla="*/ 246 w 2547"/>
                  <a:gd name="T37" fmla="*/ 1380 h 1525"/>
                  <a:gd name="T38" fmla="*/ 246 w 2547"/>
                  <a:gd name="T39" fmla="*/ 115 h 1525"/>
                  <a:gd name="T40" fmla="*/ 1486 w 2547"/>
                  <a:gd name="T41" fmla="*/ 1412 h 1525"/>
                  <a:gd name="T42" fmla="*/ 1446 w 2547"/>
                  <a:gd name="T43" fmla="*/ 1448 h 1525"/>
                  <a:gd name="T44" fmla="*/ 1100 w 2547"/>
                  <a:gd name="T45" fmla="*/ 1448 h 1525"/>
                  <a:gd name="T46" fmla="*/ 1061 w 2547"/>
                  <a:gd name="T47" fmla="*/ 1412 h 1525"/>
                  <a:gd name="T48" fmla="*/ 1486 w 2547"/>
                  <a:gd name="T49" fmla="*/ 1412 h 1525"/>
                  <a:gd name="T50" fmla="*/ 2515 w 2547"/>
                  <a:gd name="T51" fmla="*/ 1418 h 1525"/>
                  <a:gd name="T52" fmla="*/ 2440 w 2547"/>
                  <a:gd name="T53" fmla="*/ 1493 h 1525"/>
                  <a:gd name="T54" fmla="*/ 107 w 2547"/>
                  <a:gd name="T55" fmla="*/ 1493 h 1525"/>
                  <a:gd name="T56" fmla="*/ 32 w 2547"/>
                  <a:gd name="T57" fmla="*/ 1418 h 1525"/>
                  <a:gd name="T58" fmla="*/ 32 w 2547"/>
                  <a:gd name="T59" fmla="*/ 1412 h 1525"/>
                  <a:gd name="T60" fmla="*/ 1045 w 2547"/>
                  <a:gd name="T61" fmla="*/ 1412 h 1525"/>
                  <a:gd name="T62" fmla="*/ 1100 w 2547"/>
                  <a:gd name="T63" fmla="*/ 1464 h 1525"/>
                  <a:gd name="T64" fmla="*/ 1446 w 2547"/>
                  <a:gd name="T65" fmla="*/ 1464 h 1525"/>
                  <a:gd name="T66" fmla="*/ 1502 w 2547"/>
                  <a:gd name="T67" fmla="*/ 1412 h 1525"/>
                  <a:gd name="T68" fmla="*/ 2515 w 2547"/>
                  <a:gd name="T69" fmla="*/ 1412 h 1525"/>
                  <a:gd name="T70" fmla="*/ 2515 w 2547"/>
                  <a:gd name="T71" fmla="*/ 1418 h 1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547" h="1525">
                    <a:moveTo>
                      <a:pt x="2333" y="1380"/>
                    </a:moveTo>
                    <a:cubicBezTo>
                      <a:pt x="2333" y="115"/>
                      <a:pt x="2333" y="115"/>
                      <a:pt x="2333" y="115"/>
                    </a:cubicBezTo>
                    <a:cubicBezTo>
                      <a:pt x="2333" y="51"/>
                      <a:pt x="2281" y="0"/>
                      <a:pt x="2218" y="0"/>
                    </a:cubicBezTo>
                    <a:cubicBezTo>
                      <a:pt x="329" y="0"/>
                      <a:pt x="329" y="0"/>
                      <a:pt x="329" y="0"/>
                    </a:cubicBezTo>
                    <a:cubicBezTo>
                      <a:pt x="265" y="0"/>
                      <a:pt x="214" y="51"/>
                      <a:pt x="214" y="115"/>
                    </a:cubicBezTo>
                    <a:cubicBezTo>
                      <a:pt x="214" y="1380"/>
                      <a:pt x="214" y="1380"/>
                      <a:pt x="214" y="1380"/>
                    </a:cubicBezTo>
                    <a:cubicBezTo>
                      <a:pt x="0" y="1380"/>
                      <a:pt x="0" y="1380"/>
                      <a:pt x="0" y="1380"/>
                    </a:cubicBezTo>
                    <a:cubicBezTo>
                      <a:pt x="0" y="1418"/>
                      <a:pt x="0" y="1418"/>
                      <a:pt x="0" y="1418"/>
                    </a:cubicBezTo>
                    <a:cubicBezTo>
                      <a:pt x="0" y="1477"/>
                      <a:pt x="48" y="1525"/>
                      <a:pt x="107" y="1525"/>
                    </a:cubicBezTo>
                    <a:cubicBezTo>
                      <a:pt x="2440" y="1525"/>
                      <a:pt x="2440" y="1525"/>
                      <a:pt x="2440" y="1525"/>
                    </a:cubicBezTo>
                    <a:cubicBezTo>
                      <a:pt x="2499" y="1525"/>
                      <a:pt x="2547" y="1477"/>
                      <a:pt x="2547" y="1418"/>
                    </a:cubicBezTo>
                    <a:cubicBezTo>
                      <a:pt x="2547" y="1380"/>
                      <a:pt x="2547" y="1380"/>
                      <a:pt x="2547" y="1380"/>
                    </a:cubicBezTo>
                    <a:lnTo>
                      <a:pt x="2333" y="1380"/>
                    </a:lnTo>
                    <a:close/>
                    <a:moveTo>
                      <a:pt x="246" y="115"/>
                    </a:moveTo>
                    <a:cubicBezTo>
                      <a:pt x="246" y="69"/>
                      <a:pt x="283" y="32"/>
                      <a:pt x="329" y="32"/>
                    </a:cubicBezTo>
                    <a:cubicBezTo>
                      <a:pt x="2218" y="32"/>
                      <a:pt x="2218" y="32"/>
                      <a:pt x="2218" y="32"/>
                    </a:cubicBezTo>
                    <a:cubicBezTo>
                      <a:pt x="2264" y="32"/>
                      <a:pt x="2301" y="69"/>
                      <a:pt x="2301" y="115"/>
                    </a:cubicBezTo>
                    <a:cubicBezTo>
                      <a:pt x="2301" y="1380"/>
                      <a:pt x="2301" y="1380"/>
                      <a:pt x="2301" y="1380"/>
                    </a:cubicBezTo>
                    <a:cubicBezTo>
                      <a:pt x="246" y="1380"/>
                      <a:pt x="246" y="1380"/>
                      <a:pt x="246" y="1380"/>
                    </a:cubicBezTo>
                    <a:lnTo>
                      <a:pt x="246" y="115"/>
                    </a:lnTo>
                    <a:close/>
                    <a:moveTo>
                      <a:pt x="1486" y="1412"/>
                    </a:moveTo>
                    <a:cubicBezTo>
                      <a:pt x="1485" y="1432"/>
                      <a:pt x="1467" y="1448"/>
                      <a:pt x="1446" y="1448"/>
                    </a:cubicBezTo>
                    <a:cubicBezTo>
                      <a:pt x="1100" y="1448"/>
                      <a:pt x="1100" y="1448"/>
                      <a:pt x="1100" y="1448"/>
                    </a:cubicBezTo>
                    <a:cubicBezTo>
                      <a:pt x="1080" y="1448"/>
                      <a:pt x="1062" y="1432"/>
                      <a:pt x="1061" y="1412"/>
                    </a:cubicBezTo>
                    <a:lnTo>
                      <a:pt x="1486" y="1412"/>
                    </a:lnTo>
                    <a:close/>
                    <a:moveTo>
                      <a:pt x="2515" y="1418"/>
                    </a:moveTo>
                    <a:cubicBezTo>
                      <a:pt x="2515" y="1460"/>
                      <a:pt x="2481" y="1493"/>
                      <a:pt x="2440" y="1493"/>
                    </a:cubicBezTo>
                    <a:cubicBezTo>
                      <a:pt x="107" y="1493"/>
                      <a:pt x="107" y="1493"/>
                      <a:pt x="107" y="1493"/>
                    </a:cubicBezTo>
                    <a:cubicBezTo>
                      <a:pt x="66" y="1493"/>
                      <a:pt x="32" y="1460"/>
                      <a:pt x="32" y="1418"/>
                    </a:cubicBezTo>
                    <a:cubicBezTo>
                      <a:pt x="32" y="1412"/>
                      <a:pt x="32" y="1412"/>
                      <a:pt x="32" y="1412"/>
                    </a:cubicBezTo>
                    <a:cubicBezTo>
                      <a:pt x="1045" y="1412"/>
                      <a:pt x="1045" y="1412"/>
                      <a:pt x="1045" y="1412"/>
                    </a:cubicBezTo>
                    <a:cubicBezTo>
                      <a:pt x="1046" y="1441"/>
                      <a:pt x="1071" y="1464"/>
                      <a:pt x="1100" y="1464"/>
                    </a:cubicBezTo>
                    <a:cubicBezTo>
                      <a:pt x="1446" y="1464"/>
                      <a:pt x="1446" y="1464"/>
                      <a:pt x="1446" y="1464"/>
                    </a:cubicBezTo>
                    <a:cubicBezTo>
                      <a:pt x="1476" y="1464"/>
                      <a:pt x="1501" y="1441"/>
                      <a:pt x="1502" y="1412"/>
                    </a:cubicBezTo>
                    <a:cubicBezTo>
                      <a:pt x="2515" y="1412"/>
                      <a:pt x="2515" y="1412"/>
                      <a:pt x="2515" y="1412"/>
                    </a:cubicBezTo>
                    <a:lnTo>
                      <a:pt x="2515" y="141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7" name="îš1ïdé"/>
            <p:cNvSpPr/>
            <p:nvPr/>
          </p:nvSpPr>
          <p:spPr>
            <a:xfrm>
              <a:off x="1538755" y="2481075"/>
              <a:ext cx="3519442" cy="2168300"/>
            </a:xfrm>
            <a:prstGeom prst="rect">
              <a:avLst/>
            </a:prstGeom>
            <a:pattFill prst="pct5">
              <a:fgClr>
                <a:srgbClr val="E4E6EA"/>
              </a:fgClr>
              <a:bgClr>
                <a:srgbClr val="ADB5BF"/>
              </a:bgClr>
            </a:patt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11" name="islíḓé"/>
          <p:cNvSpPr txBox="1"/>
          <p:nvPr/>
        </p:nvSpPr>
        <p:spPr>
          <a:xfrm>
            <a:off x="6217105" y="2072388"/>
            <a:ext cx="5383017" cy="3268814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400" kern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利用物联网、</a:t>
            </a:r>
            <a:r>
              <a:rPr lang="zh-CN" altLang="en-US" sz="140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网络</a:t>
            </a:r>
            <a:r>
              <a:rPr lang="zh-CN" altLang="en-US" sz="1400" kern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通信、计算机视觉、数据分析</a:t>
            </a: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等高新技术</a:t>
            </a:r>
            <a:endParaRPr kumimoji="0" lang="en-US" altLang="zh-CN" sz="14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b="1" kern="0" dirty="0" smtClean="0">
                <a:solidFill>
                  <a:srgbClr val="FFC000"/>
                </a:solidFill>
                <a:latin typeface="Arial" panose="020B0604020202020204"/>
                <a:ea typeface="微软雅黑" panose="020B0503020204020204" pitchFamily="34" charset="-122"/>
              </a:rPr>
              <a:t>全</a:t>
            </a:r>
            <a:r>
              <a:rPr lang="zh-CN" altLang="en-US" b="1" kern="0" dirty="0">
                <a:solidFill>
                  <a:srgbClr val="FFC000"/>
                </a:solidFill>
                <a:latin typeface="Arial" panose="020B0604020202020204"/>
                <a:ea typeface="微软雅黑" panose="020B0503020204020204" pitchFamily="34" charset="-122"/>
              </a:rPr>
              <a:t>场景泛在物联</a:t>
            </a:r>
            <a:r>
              <a:rPr lang="zh-CN" altLang="en-US" b="1" kern="0" dirty="0" smtClean="0">
                <a:solidFill>
                  <a:srgbClr val="FFC000"/>
                </a:solidFill>
                <a:latin typeface="Arial" panose="020B0604020202020204"/>
                <a:ea typeface="微软雅黑" panose="020B0503020204020204" pitchFamily="34" charset="-122"/>
              </a:rPr>
              <a:t>，</a:t>
            </a:r>
            <a:r>
              <a:rPr lang="zh-CN" altLang="en-US" b="1" kern="0" dirty="0">
                <a:solidFill>
                  <a:srgbClr val="FFC000"/>
                </a:solidFill>
                <a:latin typeface="Arial" panose="020B0604020202020204"/>
                <a:ea typeface="微软雅黑" panose="020B0503020204020204" pitchFamily="34" charset="-122"/>
              </a:rPr>
              <a:t>物信</a:t>
            </a:r>
            <a:r>
              <a:rPr lang="zh-CN" altLang="en-US" b="1" kern="0" dirty="0" smtClean="0">
                <a:solidFill>
                  <a:srgbClr val="FFC000"/>
                </a:solidFill>
                <a:latin typeface="Arial" panose="020B0604020202020204"/>
                <a:ea typeface="微软雅黑" panose="020B0503020204020204" pitchFamily="34" charset="-122"/>
              </a:rPr>
              <a:t>融合，</a:t>
            </a:r>
            <a:r>
              <a:rPr lang="en-US" altLang="zh-CN" b="1" kern="0" dirty="0" smtClean="0">
                <a:solidFill>
                  <a:srgbClr val="FFC000"/>
                </a:solidFill>
                <a:latin typeface="Arial" panose="020B0604020202020204"/>
                <a:ea typeface="微软雅黑" panose="020B0503020204020204" pitchFamily="34" charset="-122"/>
              </a:rPr>
              <a:t>AI</a:t>
            </a:r>
            <a:r>
              <a:rPr lang="zh-CN" altLang="en-US" b="1" kern="0" dirty="0" smtClean="0">
                <a:solidFill>
                  <a:srgbClr val="FFC000"/>
                </a:solidFill>
                <a:latin typeface="Arial" panose="020B0604020202020204"/>
                <a:ea typeface="微软雅黑" panose="020B0503020204020204" pitchFamily="34" charset="-122"/>
              </a:rPr>
              <a:t>创新，打造“安全、便捷、绿色” 智慧校园新格局</a:t>
            </a:r>
            <a:endParaRPr lang="en-US" altLang="zh-CN" b="1" kern="0" dirty="0" smtClean="0">
              <a:solidFill>
                <a:srgbClr val="FFC000"/>
              </a:solidFill>
              <a:latin typeface="Arial" panose="020B0604020202020204"/>
              <a:ea typeface="微软雅黑" panose="020B0503020204020204" pitchFamily="34" charset="-122"/>
            </a:endParaRPr>
          </a:p>
          <a:p>
            <a:pPr marL="285750" marR="0" lvl="0" indent="-28575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zh-CN" altLang="en-US" sz="1400" kern="0" dirty="0" smtClean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</a:rPr>
              <a:t>搭建</a:t>
            </a:r>
            <a:r>
              <a:rPr lang="zh-CN" altLang="zh-CN" sz="1400" kern="0" dirty="0" smtClean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</a:rPr>
              <a:t>校园</a:t>
            </a:r>
            <a:r>
              <a:rPr lang="zh-CN" altLang="zh-CN" sz="1400" kern="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</a:rPr>
              <a:t>全节点、全场景的智能互联</a:t>
            </a:r>
            <a:r>
              <a:rPr lang="zh-CN" altLang="en-US" sz="1400" kern="0" dirty="0" smtClean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</a:rPr>
              <a:t>；</a:t>
            </a:r>
            <a:endParaRPr lang="en-US" altLang="zh-CN" sz="1400" kern="0" dirty="0" smtClean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</a:endParaRPr>
          </a:p>
          <a:p>
            <a:pPr marL="285750" marR="0" lvl="0" indent="-28575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zh-CN" altLang="en-US" sz="1400" kern="0" dirty="0" smtClean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</a:rPr>
              <a:t>实现物信融合、</a:t>
            </a:r>
            <a:r>
              <a:rPr lang="en-US" altLang="zh-CN" sz="1400" kern="0" dirty="0" smtClean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</a:rPr>
              <a:t>AI</a:t>
            </a:r>
            <a:r>
              <a:rPr lang="zh-CN" altLang="zh-CN" sz="1400" kern="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</a:rPr>
              <a:t>赋</a:t>
            </a:r>
            <a:r>
              <a:rPr lang="zh-CN" altLang="zh-CN" sz="1400" kern="0" dirty="0" smtClean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</a:rPr>
              <a:t>能</a:t>
            </a:r>
            <a:r>
              <a:rPr lang="zh-CN" altLang="en-US" sz="1400" kern="0" dirty="0" smtClean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</a:rPr>
              <a:t>创新应用；</a:t>
            </a:r>
            <a:endParaRPr lang="en-US" altLang="zh-CN" sz="1400" kern="0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</a:endParaRPr>
          </a:p>
          <a:p>
            <a:pPr marL="285750" indent="-2857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zh-CN" altLang="en-US" sz="1400" kern="0" dirty="0" smtClean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</a:rPr>
              <a:t>助力安防建设智能、升级；</a:t>
            </a:r>
            <a:endParaRPr lang="en-US" altLang="zh-CN" sz="1400" kern="0" dirty="0" smtClean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</a:endParaRPr>
          </a:p>
          <a:p>
            <a:pPr marL="285750" indent="-2857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zh-CN" altLang="en-US" sz="1400" kern="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</a:rPr>
              <a:t>提升</a:t>
            </a:r>
            <a:r>
              <a:rPr lang="zh-CN" altLang="en-US" sz="1400" kern="0" dirty="0" smtClean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</a:rPr>
              <a:t>师生服务便捷、高效；</a:t>
            </a:r>
            <a:endParaRPr lang="en-US" altLang="zh-CN" sz="1400" kern="0" dirty="0" smtClean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</a:endParaRPr>
          </a:p>
          <a:p>
            <a:pPr marL="285750" indent="-2857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zh-CN" altLang="en-US" sz="1400" kern="0" dirty="0" smtClean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</a:rPr>
              <a:t>推动校园建设绿色、节能；</a:t>
            </a:r>
            <a:endParaRPr lang="en-US" altLang="zh-CN" sz="1400" kern="0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5916470" y="1311530"/>
            <a:ext cx="0" cy="4874625"/>
          </a:xfrm>
          <a:prstGeom prst="line">
            <a:avLst/>
          </a:prstGeom>
          <a:noFill/>
          <a:ln w="3175" cap="rnd" cmpd="sng" algn="ctr">
            <a:solidFill>
              <a:srgbClr val="FFFFFF">
                <a:lumMod val="75000"/>
              </a:srgbClr>
            </a:solidFill>
            <a:prstDash val="solid"/>
            <a:round/>
            <a:headEnd type="none"/>
            <a:tailEnd type="none" w="med" len="med"/>
          </a:ln>
          <a:effectLst/>
        </p:spPr>
      </p:cxnSp>
      <p:pic>
        <p:nvPicPr>
          <p:cNvPr id="15" name="图片 1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645" y="2500295"/>
            <a:ext cx="3630390" cy="22022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标题 1"/>
          <p:cNvSpPr>
            <a:spLocks noGrp="1"/>
          </p:cNvSpPr>
          <p:nvPr>
            <p:ph type="title"/>
          </p:nvPr>
        </p:nvSpPr>
        <p:spPr>
          <a:xfrm>
            <a:off x="342430" y="329409"/>
            <a:ext cx="8717730" cy="430887"/>
          </a:xfrm>
        </p:spPr>
        <p:txBody>
          <a:bodyPr vert="horz" wrap="square" lIns="0" tIns="0" rIns="0" bIns="0" rtlCol="0" anchor="ctr">
            <a:spAutoFit/>
          </a:bodyPr>
          <a:lstStyle/>
          <a:p>
            <a:pPr defTabSz="91376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</a:pPr>
            <a:r>
              <a:rPr lang="zh-CN" altLang="en-US" sz="28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建设框架</a:t>
            </a:r>
            <a:endParaRPr lang="zh-CN" altLang="en-US" sz="28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2448291" y="1806743"/>
            <a:ext cx="8514000" cy="3694144"/>
            <a:chOff x="2269614" y="1901337"/>
            <a:chExt cx="8514000" cy="3694144"/>
          </a:xfrm>
        </p:grpSpPr>
        <p:pic>
          <p:nvPicPr>
            <p:cNvPr id="18" name="Picture 2" descr="【公安局】_块数据中心_V8.7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9614" y="1901337"/>
              <a:ext cx="1327151" cy="11699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Text Box 5"/>
            <p:cNvSpPr txBox="1">
              <a:spLocks noChangeArrowheads="1"/>
            </p:cNvSpPr>
            <p:nvPr/>
          </p:nvSpPr>
          <p:spPr bwMode="auto">
            <a:xfrm>
              <a:off x="2523615" y="2199180"/>
              <a:ext cx="811213" cy="644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294" tIns="45647" rIns="91294" bIns="45647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dist" fontAlgn="base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altLang="zh-CN" sz="3600" b="1" dirty="0" smtClean="0">
                  <a:solidFill>
                    <a:srgbClr val="56F4FF"/>
                  </a:solidFill>
                  <a:latin typeface="Agency FB" panose="020B0503020202020204" pitchFamily="34" charset="0"/>
                  <a:ea typeface="微软雅黑" panose="020B0503020204020204" pitchFamily="34" charset="-122"/>
                </a:rPr>
                <a:t>1</a:t>
              </a:r>
              <a:endParaRPr lang="zh-CN" altLang="en-US" sz="3600" b="1" dirty="0">
                <a:solidFill>
                  <a:srgbClr val="56F4FF"/>
                </a:solidFill>
                <a:latin typeface="Agency FB" panose="020B0503020202020204" pitchFamily="34" charset="0"/>
                <a:ea typeface="微软雅黑" panose="020B0503020204020204" pitchFamily="34" charset="-122"/>
              </a:endParaRPr>
            </a:p>
          </p:txBody>
        </p:sp>
        <p:pic>
          <p:nvPicPr>
            <p:cNvPr id="20" name="Picture 6" descr="【公安局】_块数据中心_V8.7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9614" y="3155494"/>
              <a:ext cx="1327151" cy="11699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Text Box 7"/>
            <p:cNvSpPr txBox="1">
              <a:spLocks noChangeArrowheads="1"/>
            </p:cNvSpPr>
            <p:nvPr/>
          </p:nvSpPr>
          <p:spPr bwMode="auto">
            <a:xfrm>
              <a:off x="2507740" y="3458451"/>
              <a:ext cx="811213" cy="644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294" tIns="45647" rIns="91294" bIns="45647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dist" fontAlgn="base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altLang="zh-CN" sz="3600" b="1" dirty="0">
                  <a:solidFill>
                    <a:srgbClr val="56F4FF"/>
                  </a:solidFill>
                  <a:latin typeface="Agency FB" panose="020B0503020202020204" pitchFamily="34" charset="0"/>
                  <a:ea typeface="微软雅黑" panose="020B0503020204020204" pitchFamily="34" charset="-122"/>
                </a:rPr>
                <a:t>2</a:t>
              </a:r>
              <a:endParaRPr lang="zh-CN" altLang="en-US" sz="3600" b="1" dirty="0">
                <a:solidFill>
                  <a:srgbClr val="56F4FF"/>
                </a:solidFill>
                <a:latin typeface="Agency FB" panose="020B0503020202020204" pitchFamily="34" charset="0"/>
                <a:ea typeface="微软雅黑" panose="020B0503020204020204" pitchFamily="34" charset="-122"/>
              </a:endParaRPr>
            </a:p>
          </p:txBody>
        </p:sp>
        <p:pic>
          <p:nvPicPr>
            <p:cNvPr id="22" name="Picture 8" descr="【公安局】_块数据中心_V8.7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9614" y="4425494"/>
              <a:ext cx="1327151" cy="11699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Text Box 9"/>
            <p:cNvSpPr txBox="1">
              <a:spLocks noChangeArrowheads="1"/>
            </p:cNvSpPr>
            <p:nvPr/>
          </p:nvSpPr>
          <p:spPr bwMode="auto">
            <a:xfrm>
              <a:off x="2523615" y="4739563"/>
              <a:ext cx="811213" cy="644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294" tIns="45647" rIns="91294" bIns="45647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dist" fontAlgn="base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altLang="zh-CN" sz="3600" b="1" dirty="0" smtClean="0">
                  <a:solidFill>
                    <a:srgbClr val="56F4FF"/>
                  </a:solidFill>
                  <a:latin typeface="Agency FB" panose="020B0503020202020204" pitchFamily="34" charset="0"/>
                  <a:ea typeface="微软雅黑" panose="020B0503020204020204" pitchFamily="34" charset="-122"/>
                </a:rPr>
                <a:t>3</a:t>
              </a:r>
              <a:endParaRPr lang="zh-CN" altLang="en-US" sz="3600" b="1" dirty="0">
                <a:solidFill>
                  <a:srgbClr val="56F4FF"/>
                </a:solidFill>
                <a:latin typeface="Agency FB" panose="020B0503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24" name="Text Box 12"/>
            <p:cNvSpPr txBox="1">
              <a:spLocks noChangeArrowheads="1"/>
            </p:cNvSpPr>
            <p:nvPr/>
          </p:nvSpPr>
          <p:spPr bwMode="auto">
            <a:xfrm>
              <a:off x="3695984" y="2252043"/>
              <a:ext cx="2471737" cy="5284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294" tIns="45647" rIns="91294" bIns="45647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dist">
                <a:lnSpc>
                  <a:spcPct val="110000"/>
                </a:lnSpc>
              </a:pPr>
              <a:r>
                <a:rPr lang="zh-CN" altLang="en-US" sz="2800" b="1" dirty="0">
                  <a:solidFill>
                    <a:srgbClr val="FFC000"/>
                  </a:solidFill>
                  <a:latin typeface="方正兰亭特黑简体" panose="02000000000000000000" charset="-122"/>
                  <a:ea typeface="微软雅黑" panose="020B0503020204020204" pitchFamily="34" charset="-122"/>
                </a:rPr>
                <a:t>一个中心</a:t>
              </a:r>
              <a:endParaRPr lang="zh-CN" altLang="en-US" sz="2800" b="1" dirty="0">
                <a:solidFill>
                  <a:srgbClr val="FFC000"/>
                </a:solidFill>
                <a:latin typeface="方正兰亭特黑简体" panose="02000000000000000000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Text Box 13"/>
            <p:cNvSpPr txBox="1">
              <a:spLocks noChangeArrowheads="1"/>
            </p:cNvSpPr>
            <p:nvPr/>
          </p:nvSpPr>
          <p:spPr bwMode="auto">
            <a:xfrm>
              <a:off x="3687230" y="3521824"/>
              <a:ext cx="2471739" cy="5284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294" tIns="45647" rIns="91294" bIns="45647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dist" fontAlgn="base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2800" b="1" dirty="0" smtClean="0">
                  <a:solidFill>
                    <a:srgbClr val="FFC000"/>
                  </a:solidFill>
                  <a:latin typeface="方正兰亭特黑简体" panose="02000000000000000000" charset="-122"/>
                  <a:ea typeface="微软雅黑" panose="020B0503020204020204" pitchFamily="34" charset="-122"/>
                </a:rPr>
                <a:t>两翼驱动</a:t>
              </a:r>
              <a:endParaRPr lang="zh-CN" altLang="en-US" sz="2800" b="1" dirty="0">
                <a:solidFill>
                  <a:srgbClr val="FFC000"/>
                </a:solidFill>
                <a:latin typeface="方正兰亭特黑简体" panose="02000000000000000000" charset="-122"/>
                <a:ea typeface="微软雅黑" panose="020B0503020204020204" pitchFamily="34" charset="-122"/>
              </a:endParaRPr>
            </a:p>
          </p:txBody>
        </p:sp>
        <p:sp>
          <p:nvSpPr>
            <p:cNvPr id="26" name="Text Box 14"/>
            <p:cNvSpPr txBox="1">
              <a:spLocks noChangeArrowheads="1"/>
            </p:cNvSpPr>
            <p:nvPr/>
          </p:nvSpPr>
          <p:spPr bwMode="auto">
            <a:xfrm>
              <a:off x="3687229" y="4802936"/>
              <a:ext cx="2471739" cy="5284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294" tIns="45647" rIns="91294" bIns="45647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dist">
                <a:lnSpc>
                  <a:spcPct val="110000"/>
                </a:lnSpc>
              </a:pPr>
              <a:r>
                <a:rPr lang="zh-CN" altLang="en-US" sz="2800" b="1" dirty="0">
                  <a:solidFill>
                    <a:srgbClr val="FFC000"/>
                  </a:solidFill>
                  <a:latin typeface="方正兰亭特黑简体" panose="02000000000000000000" charset="-122"/>
                  <a:ea typeface="微软雅黑" panose="020B0503020204020204" pitchFamily="34" charset="-122"/>
                </a:rPr>
                <a:t>三大模块</a:t>
              </a:r>
              <a:endParaRPr lang="zh-CN" altLang="en-US" sz="2800" b="1" dirty="0">
                <a:solidFill>
                  <a:srgbClr val="FFC000"/>
                </a:solidFill>
                <a:latin typeface="方正兰亭特黑简体" panose="02000000000000000000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Text Box 16"/>
            <p:cNvSpPr txBox="1">
              <a:spLocks noChangeArrowheads="1"/>
            </p:cNvSpPr>
            <p:nvPr/>
          </p:nvSpPr>
          <p:spPr bwMode="auto">
            <a:xfrm>
              <a:off x="6266941" y="2389521"/>
              <a:ext cx="3648218" cy="3230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294" tIns="45647" rIns="91294" bIns="45647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1500" b="1" dirty="0" smtClean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/ 校园</a:t>
              </a:r>
              <a:r>
                <a:rPr lang="zh-CN" altLang="en-US" sz="15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数字指挥运营中心</a:t>
              </a:r>
              <a:endParaRPr lang="zh-CN" altLang="en-US" sz="15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" name="Text Box 17"/>
            <p:cNvSpPr txBox="1">
              <a:spLocks noChangeArrowheads="1"/>
            </p:cNvSpPr>
            <p:nvPr/>
          </p:nvSpPr>
          <p:spPr bwMode="auto">
            <a:xfrm>
              <a:off x="6271667" y="3581511"/>
              <a:ext cx="4511947" cy="4384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294" tIns="45647" rIns="91294" bIns="45647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1500" b="1" dirty="0" smtClean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/  校园</a:t>
              </a:r>
              <a:r>
                <a:rPr lang="en-US" altLang="zh-CN" sz="1500" b="1" dirty="0" err="1" smtClean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AIoT</a:t>
              </a:r>
              <a:r>
                <a:rPr lang="zh-CN" altLang="en-US" sz="1500" b="1" dirty="0" smtClean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平台、</a:t>
              </a:r>
              <a:r>
                <a:rPr lang="en-US" altLang="zh-CN" sz="1500" b="1" dirty="0" smtClean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AI</a:t>
              </a:r>
              <a:r>
                <a:rPr lang="zh-CN" altLang="en-US" sz="1500" b="1" dirty="0" smtClean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开放平台</a:t>
              </a:r>
              <a:endParaRPr lang="zh-CN" altLang="en-US" sz="15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9" name="Text Box 18"/>
            <p:cNvSpPr txBox="1">
              <a:spLocks noChangeArrowheads="1"/>
            </p:cNvSpPr>
            <p:nvPr/>
          </p:nvSpPr>
          <p:spPr bwMode="auto">
            <a:xfrm>
              <a:off x="6266903" y="4916600"/>
              <a:ext cx="3486697" cy="4384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294" tIns="45647" rIns="91294" bIns="45647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1500" b="1" dirty="0" smtClean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/ 智</a:t>
              </a:r>
              <a:r>
                <a:rPr lang="zh-CN" altLang="en-US" sz="15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安校园、便捷校园、绿色校园</a:t>
              </a:r>
              <a:endParaRPr lang="zh-CN" altLang="en-US" sz="15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菱形 75"/>
          <p:cNvSpPr/>
          <p:nvPr/>
        </p:nvSpPr>
        <p:spPr>
          <a:xfrm>
            <a:off x="2917038" y="4174667"/>
            <a:ext cx="6260479" cy="2291094"/>
          </a:xfrm>
          <a:prstGeom prst="diamond">
            <a:avLst/>
          </a:prstGeom>
          <a:gradFill>
            <a:gsLst>
              <a:gs pos="0">
                <a:srgbClr val="135375">
                  <a:alpha val="20000"/>
                </a:srgbClr>
              </a:gs>
              <a:gs pos="54000">
                <a:srgbClr val="007AA5">
                  <a:alpha val="40000"/>
                </a:srgbClr>
              </a:gs>
              <a:gs pos="100000">
                <a:srgbClr val="007AA5">
                  <a:alpha val="50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标题 1"/>
          <p:cNvSpPr>
            <a:spLocks noGrp="1"/>
          </p:cNvSpPr>
          <p:nvPr>
            <p:ph type="title"/>
          </p:nvPr>
        </p:nvSpPr>
        <p:spPr>
          <a:xfrm>
            <a:off x="342430" y="329409"/>
            <a:ext cx="8717730" cy="430887"/>
          </a:xfrm>
        </p:spPr>
        <p:txBody>
          <a:bodyPr vert="horz" wrap="square" lIns="0" tIns="0" rIns="0" bIns="0" rtlCol="0" anchor="ctr">
            <a:spAutoFit/>
          </a:bodyPr>
          <a:lstStyle/>
          <a:p>
            <a:pPr defTabSz="91376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</a:pPr>
            <a:r>
              <a:rPr lang="zh-CN" altLang="en-US" sz="28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建设理念</a:t>
            </a:r>
            <a:endParaRPr lang="zh-CN" altLang="en-US" sz="28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7" name="矩形 76"/>
          <p:cNvSpPr/>
          <p:nvPr/>
        </p:nvSpPr>
        <p:spPr>
          <a:xfrm>
            <a:off x="4163119" y="4917689"/>
            <a:ext cx="1415773" cy="338554"/>
          </a:xfrm>
          <a:prstGeom prst="rect">
            <a:avLst/>
          </a:prstGeom>
          <a:noFill/>
          <a:scene3d>
            <a:camera prst="orthographicFront">
              <a:rot lat="1500000" lon="2400000" rev="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6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智能前端感知</a:t>
            </a:r>
            <a:endParaRPr lang="zh-CN" altLang="en-US" sz="16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78" name="矩形 77"/>
          <p:cNvSpPr/>
          <p:nvPr/>
        </p:nvSpPr>
        <p:spPr>
          <a:xfrm>
            <a:off x="6413566" y="4957421"/>
            <a:ext cx="1415772" cy="338554"/>
          </a:xfrm>
          <a:prstGeom prst="rect">
            <a:avLst/>
          </a:prstGeom>
          <a:noFill/>
          <a:scene3d>
            <a:camera prst="isometricOffAxis1Right">
              <a:rot lat="1620000" lon="19440000" rev="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6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校园特色场景</a:t>
            </a:r>
            <a:endParaRPr lang="zh-CN" altLang="en-US" sz="16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79" name="图片 78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4194977" y="5178347"/>
            <a:ext cx="548794" cy="485658"/>
          </a:xfrm>
          <a:prstGeom prst="rect">
            <a:avLst/>
          </a:prstGeom>
          <a:scene3d>
            <a:camera prst="orthographicFront">
              <a:rot lat="1080000" lon="2400000" rev="0"/>
            </a:camera>
            <a:lightRig rig="threePt" dir="t"/>
          </a:scene3d>
        </p:spPr>
      </p:pic>
      <p:sp>
        <p:nvSpPr>
          <p:cNvPr id="81" name="文本框 80"/>
          <p:cNvSpPr txBox="1"/>
          <p:nvPr/>
        </p:nvSpPr>
        <p:spPr>
          <a:xfrm>
            <a:off x="4136273" y="5513177"/>
            <a:ext cx="492443" cy="276999"/>
          </a:xfrm>
          <a:prstGeom prst="rect">
            <a:avLst/>
          </a:prstGeom>
          <a:noFill/>
          <a:scene3d>
            <a:camera prst="orthographicFront">
              <a:rot lat="1080000" lon="3000000" rev="0"/>
            </a:camera>
            <a:lightRig rig="threePt" dir="t"/>
          </a:scene3d>
        </p:spPr>
        <p:txBody>
          <a:bodyPr wrap="none" rtlCol="0">
            <a:spAutoFit/>
          </a:bodyPr>
          <a:lstStyle>
            <a:defPPr>
              <a:defRPr lang="zh-CN"/>
            </a:defPPr>
            <a:lvl1pPr algn="ctr">
              <a:defRPr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kern="0" dirty="0">
                <a:solidFill>
                  <a:prstClr val="white"/>
                </a:solidFill>
              </a:rPr>
              <a:t>车辆</a:t>
            </a:r>
            <a:endParaRPr kumimoji="0" lang="zh-CN" altLang="en-US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2" name="图片 8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44931" y="5462727"/>
            <a:ext cx="344488" cy="339397"/>
          </a:xfrm>
          <a:prstGeom prst="rect">
            <a:avLst/>
          </a:prstGeom>
          <a:scene3d>
            <a:camera prst="orthographicFront">
              <a:rot lat="1080000" lon="2400000" rev="0"/>
            </a:camera>
            <a:lightRig rig="threePt" dir="t"/>
          </a:scene3d>
        </p:spPr>
      </p:pic>
      <p:sp>
        <p:nvSpPr>
          <p:cNvPr id="83" name="文本框 82"/>
          <p:cNvSpPr txBox="1"/>
          <p:nvPr/>
        </p:nvSpPr>
        <p:spPr>
          <a:xfrm>
            <a:off x="4701295" y="5752469"/>
            <a:ext cx="492444" cy="276999"/>
          </a:xfrm>
          <a:prstGeom prst="rect">
            <a:avLst/>
          </a:prstGeom>
          <a:noFill/>
          <a:scene3d>
            <a:camera prst="orthographicFront">
              <a:rot lat="1080000" lon="3000000" rev="0"/>
            </a:camera>
            <a:lightRig rig="threePt" dir="t"/>
          </a:scene3d>
        </p:spPr>
        <p:txBody>
          <a:bodyPr wrap="none" rtlCol="0">
            <a:spAutoFit/>
          </a:bodyPr>
          <a:lstStyle>
            <a:defPPr>
              <a:defRPr lang="zh-CN"/>
            </a:defPPr>
            <a:lvl1pPr algn="ctr">
              <a:defRPr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人脸</a:t>
            </a:r>
            <a:endParaRPr kumimoji="0" lang="zh-CN" altLang="en-US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5" name="文本框 84"/>
          <p:cNvSpPr txBox="1"/>
          <p:nvPr/>
        </p:nvSpPr>
        <p:spPr>
          <a:xfrm rot="433774">
            <a:off x="5240999" y="5960097"/>
            <a:ext cx="492444" cy="276999"/>
          </a:xfrm>
          <a:prstGeom prst="rect">
            <a:avLst/>
          </a:prstGeom>
          <a:noFill/>
          <a:scene3d>
            <a:camera prst="orthographicFront">
              <a:rot lat="1080000" lon="2400000" rev="0"/>
            </a:camera>
            <a:lightRig rig="threePt" dir="t"/>
          </a:scene3d>
        </p:spPr>
        <p:txBody>
          <a:bodyPr wrap="none" rtlCol="0">
            <a:spAutoFit/>
          </a:bodyPr>
          <a:lstStyle>
            <a:defPPr>
              <a:defRPr lang="zh-CN"/>
            </a:defPPr>
            <a:lvl1pPr algn="ctr">
              <a:defRPr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人体</a:t>
            </a:r>
            <a:endParaRPr kumimoji="0" lang="zh-CN" altLang="en-US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6" name="文本框 85"/>
          <p:cNvSpPr txBox="1"/>
          <p:nvPr/>
        </p:nvSpPr>
        <p:spPr>
          <a:xfrm>
            <a:off x="3543877" y="5301927"/>
            <a:ext cx="492443" cy="276999"/>
          </a:xfrm>
          <a:prstGeom prst="rect">
            <a:avLst/>
          </a:prstGeom>
          <a:noFill/>
          <a:scene3d>
            <a:camera prst="orthographicFront">
              <a:rot lat="1080000" lon="3000000" rev="0"/>
            </a:camera>
            <a:lightRig rig="threePt" dir="t"/>
          </a:scene3d>
        </p:spPr>
        <p:txBody>
          <a:bodyPr wrap="none" rtlCol="0">
            <a:spAutoFit/>
          </a:bodyPr>
          <a:lstStyle>
            <a:defPPr>
              <a:defRPr lang="zh-CN"/>
            </a:defPPr>
            <a:lvl1pPr algn="ctr">
              <a:defRPr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kern="0" dirty="0">
                <a:solidFill>
                  <a:prstClr val="white"/>
                </a:solidFill>
              </a:rPr>
              <a:t>视频</a:t>
            </a:r>
            <a:endParaRPr kumimoji="0" lang="zh-CN" altLang="en-US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7" name="矩形 86"/>
          <p:cNvSpPr/>
          <p:nvPr/>
        </p:nvSpPr>
        <p:spPr>
          <a:xfrm>
            <a:off x="6185510" y="5945848"/>
            <a:ext cx="646331" cy="276999"/>
          </a:xfrm>
          <a:prstGeom prst="rect">
            <a:avLst/>
          </a:prstGeom>
          <a:noFill/>
          <a:scene3d>
            <a:camera prst="isometricOffAxis1Right">
              <a:rot lat="1620000" lon="19440000" rev="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出入口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88" name="矩形 87"/>
          <p:cNvSpPr/>
          <p:nvPr/>
        </p:nvSpPr>
        <p:spPr>
          <a:xfrm>
            <a:off x="6925086" y="5723342"/>
            <a:ext cx="492443" cy="276999"/>
          </a:xfrm>
          <a:prstGeom prst="rect">
            <a:avLst/>
          </a:prstGeom>
          <a:noFill/>
          <a:scene3d>
            <a:camera prst="isometricOffAxis1Right">
              <a:rot lat="1620000" lon="19440000" rev="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宿舍</a:t>
            </a:r>
            <a:endParaRPr lang="en-US" altLang="zh-CN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89" name="矩形 88"/>
          <p:cNvSpPr/>
          <p:nvPr/>
        </p:nvSpPr>
        <p:spPr>
          <a:xfrm>
            <a:off x="8025723" y="5263350"/>
            <a:ext cx="646331" cy="276999"/>
          </a:xfrm>
          <a:prstGeom prst="rect">
            <a:avLst/>
          </a:prstGeom>
          <a:noFill/>
          <a:scene3d>
            <a:camera prst="isometricOffAxis1Right">
              <a:rot lat="1500000" lon="19200000" rev="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图书馆</a:t>
            </a:r>
            <a:endParaRPr lang="en-US" altLang="zh-CN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90" name="矩形 89"/>
          <p:cNvSpPr/>
          <p:nvPr/>
        </p:nvSpPr>
        <p:spPr>
          <a:xfrm>
            <a:off x="7487671" y="5491872"/>
            <a:ext cx="492443" cy="276999"/>
          </a:xfrm>
          <a:prstGeom prst="rect">
            <a:avLst/>
          </a:prstGeom>
          <a:noFill/>
          <a:scene3d>
            <a:camera prst="isometricOffAxis1Right">
              <a:rot lat="1500000" lon="19440000" rev="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教室</a:t>
            </a:r>
            <a:endParaRPr lang="en-US" altLang="zh-CN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95" name="菱形 94"/>
          <p:cNvSpPr/>
          <p:nvPr/>
        </p:nvSpPr>
        <p:spPr>
          <a:xfrm>
            <a:off x="2879456" y="2944502"/>
            <a:ext cx="6298061" cy="2155576"/>
          </a:xfrm>
          <a:prstGeom prst="diamond">
            <a:avLst/>
          </a:prstGeom>
          <a:gradFill>
            <a:gsLst>
              <a:gs pos="0">
                <a:srgbClr val="135375">
                  <a:alpha val="20000"/>
                </a:srgbClr>
              </a:gs>
              <a:gs pos="54000">
                <a:srgbClr val="007AA5">
                  <a:alpha val="40000"/>
                </a:srgbClr>
              </a:gs>
              <a:gs pos="100000">
                <a:srgbClr val="007AA5">
                  <a:alpha val="50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162" name="组合 161"/>
          <p:cNvGrpSpPr/>
          <p:nvPr/>
        </p:nvGrpSpPr>
        <p:grpSpPr>
          <a:xfrm>
            <a:off x="569312" y="4741132"/>
            <a:ext cx="2510540" cy="786781"/>
            <a:chOff x="1429168" y="4692121"/>
            <a:chExt cx="2510540" cy="786781"/>
          </a:xfrm>
        </p:grpSpPr>
        <p:sp>
          <p:nvSpPr>
            <p:cNvPr id="97" name="传：按需汇聚"/>
            <p:cNvSpPr txBox="1"/>
            <p:nvPr/>
          </p:nvSpPr>
          <p:spPr>
            <a:xfrm>
              <a:off x="1609447" y="4803844"/>
              <a:ext cx="2330261" cy="5944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35255" tIns="35255" rIns="35255" bIns="35255" numCol="1" anchor="ctr">
              <a:spAutoFit/>
            </a:bodyPr>
            <a:lstStyle>
              <a:lvl1pPr defTabSz="2367280">
                <a:defRPr sz="1900" b="1" spc="13">
                  <a:ln w="2965">
                    <a:solidFill>
                      <a:schemeClr val="accent5"/>
                    </a:solidFill>
                  </a:ln>
                  <a:solidFill>
                    <a:srgbClr val="FEFEFE"/>
                  </a:solidFill>
                </a:defRPr>
              </a:lvl1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800" spc="0" dirty="0">
                  <a:ln>
                    <a:noFill/>
                  </a:ln>
                  <a:solidFill>
                    <a:srgbClr val="FFC000"/>
                  </a:solidFill>
                  <a:latin typeface="Arial" panose="020B0604020202020204"/>
                  <a:ea typeface="微软雅黑" panose="020B0503020204020204" pitchFamily="34" charset="-122"/>
                </a:rPr>
                <a:t>边缘感知</a:t>
              </a:r>
              <a:endParaRPr lang="zh-CN" altLang="en-US" sz="1800" spc="0" dirty="0">
                <a:ln>
                  <a:noFill/>
                </a:ln>
                <a:solidFill>
                  <a:srgbClr val="FFC000"/>
                </a:solidFill>
                <a:latin typeface="Arial" panose="020B0604020202020204"/>
                <a:ea typeface="微软雅黑" panose="020B0503020204020204" pitchFamily="34" charset="-122"/>
              </a:endParaRPr>
            </a:p>
            <a:p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b="0" spc="0" dirty="0">
                  <a:ln>
                    <a:noFill/>
                  </a:ln>
                  <a:solidFill>
                    <a:prstClr val="white"/>
                  </a:solidFill>
                  <a:latin typeface="Arial" panose="020B0604020202020204"/>
                  <a:ea typeface="微软雅黑" panose="020B0503020204020204" pitchFamily="34" charset="-122"/>
                </a:rPr>
                <a:t>多维</a:t>
              </a:r>
              <a:r>
                <a:rPr lang="zh-CN" altLang="en-US" sz="1600" b="0" spc="0" dirty="0" smtClean="0">
                  <a:ln>
                    <a:noFill/>
                  </a:ln>
                  <a:solidFill>
                    <a:prstClr val="white"/>
                  </a:solidFill>
                  <a:latin typeface="Arial" panose="020B0604020202020204"/>
                  <a:ea typeface="微软雅黑" panose="020B0503020204020204" pitchFamily="34" charset="-122"/>
                </a:rPr>
                <a:t>感知、边缘计算</a:t>
              </a:r>
              <a:endParaRPr lang="zh-CN" altLang="en-US" sz="1600" b="0" spc="0" dirty="0">
                <a:ln>
                  <a:noFill/>
                </a:ln>
                <a:solidFill>
                  <a:prstClr val="white"/>
                </a:solidFill>
                <a:latin typeface="Arial" panose="020B0604020202020204"/>
                <a:ea typeface="微软雅黑" panose="020B0503020204020204" pitchFamily="34" charset="-122"/>
              </a:endParaRPr>
            </a:p>
          </p:txBody>
        </p:sp>
        <p:grpSp>
          <p:nvGrpSpPr>
            <p:cNvPr id="98" name="成组"/>
            <p:cNvGrpSpPr/>
            <p:nvPr/>
          </p:nvGrpSpPr>
          <p:grpSpPr>
            <a:xfrm>
              <a:off x="2636905" y="5288732"/>
              <a:ext cx="1124179" cy="190170"/>
              <a:chOff x="0" y="-1"/>
              <a:chExt cx="1124177" cy="190169"/>
            </a:xfrm>
          </p:grpSpPr>
          <p:pic>
            <p:nvPicPr>
              <p:cNvPr id="106" name="矩形 1 拷贝 35.png" descr="矩形 1 拷贝 35.pn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0800000">
                <a:off x="189119" y="-1"/>
                <a:ext cx="935058" cy="169219"/>
              </a:xfrm>
              <a:prstGeom prst="rect">
                <a:avLst/>
              </a:prstGeom>
              <a:ln w="12700" cap="flat">
                <a:noFill/>
                <a:miter lim="400000"/>
                <a:headEnd/>
                <a:tailEnd/>
              </a:ln>
              <a:effectLst/>
            </p:spPr>
          </p:pic>
          <p:pic>
            <p:nvPicPr>
              <p:cNvPr id="107" name="矩形 2 拷贝 9.png" descr="矩形 2 拷贝 9.png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0800000">
                <a:off x="0" y="166899"/>
                <a:ext cx="182080" cy="23269"/>
              </a:xfrm>
              <a:prstGeom prst="rect">
                <a:avLst/>
              </a:prstGeom>
              <a:ln w="12700" cap="flat">
                <a:noFill/>
                <a:miter lim="400000"/>
                <a:headEnd/>
                <a:tailEnd/>
              </a:ln>
              <a:effectLst/>
            </p:spPr>
          </p:pic>
        </p:grpSp>
        <p:grpSp>
          <p:nvGrpSpPr>
            <p:cNvPr id="99" name="成组"/>
            <p:cNvGrpSpPr/>
            <p:nvPr/>
          </p:nvGrpSpPr>
          <p:grpSpPr>
            <a:xfrm>
              <a:off x="1429168" y="4692121"/>
              <a:ext cx="1540716" cy="247446"/>
              <a:chOff x="0" y="0"/>
              <a:chExt cx="1540714" cy="247445"/>
            </a:xfrm>
          </p:grpSpPr>
          <p:sp>
            <p:nvSpPr>
              <p:cNvPr id="100" name="正方形"/>
              <p:cNvSpPr/>
              <p:nvPr/>
            </p:nvSpPr>
            <p:spPr>
              <a:xfrm>
                <a:off x="376072" y="0"/>
                <a:ext cx="22014" cy="22014"/>
              </a:xfrm>
              <a:prstGeom prst="rect">
                <a:avLst/>
              </a:prstGeom>
              <a:solidFill>
                <a:srgbClr val="54B8E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405130" eaLnBrk="1" fontAlgn="auto" hangingPunct="1">
                  <a:spcBef>
                    <a:spcPts val="0"/>
                  </a:spcBef>
                  <a:spcAft>
                    <a:spcPts val="0"/>
                  </a:spcAft>
                  <a:defRPr sz="14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4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endParaRPr>
              </a:p>
            </p:txBody>
          </p:sp>
          <p:grpSp>
            <p:nvGrpSpPr>
              <p:cNvPr id="101" name="成组"/>
              <p:cNvGrpSpPr/>
              <p:nvPr/>
            </p:nvGrpSpPr>
            <p:grpSpPr>
              <a:xfrm>
                <a:off x="-1" y="11934"/>
                <a:ext cx="1540715" cy="235512"/>
                <a:chOff x="0" y="0"/>
                <a:chExt cx="1540714" cy="235510"/>
              </a:xfrm>
            </p:grpSpPr>
            <p:sp>
              <p:nvSpPr>
                <p:cNvPr id="102" name="正方形"/>
                <p:cNvSpPr/>
                <p:nvPr/>
              </p:nvSpPr>
              <p:spPr>
                <a:xfrm>
                  <a:off x="1518701" y="24544"/>
                  <a:ext cx="22014" cy="22014"/>
                </a:xfrm>
                <a:prstGeom prst="rect">
                  <a:avLst/>
                </a:prstGeom>
                <a:solidFill>
                  <a:srgbClr val="54B8E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 defTabSz="40513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 sz="14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 sz="14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endParaRPr>
                </a:p>
              </p:txBody>
            </p:sp>
            <p:sp>
              <p:nvSpPr>
                <p:cNvPr id="103" name="线条"/>
                <p:cNvSpPr/>
                <p:nvPr/>
              </p:nvSpPr>
              <p:spPr>
                <a:xfrm>
                  <a:off x="0" y="33957"/>
                  <a:ext cx="1518926" cy="20155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1562" y="0"/>
                      </a:lnTo>
                      <a:lnTo>
                        <a:pt x="21600" y="156"/>
                      </a:lnTo>
                    </a:path>
                  </a:pathLst>
                </a:custGeom>
                <a:noFill/>
                <a:ln w="12700" cap="flat">
                  <a:solidFill>
                    <a:srgbClr val="54B8E7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 defTabSz="40513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 sz="14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 sz="14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endParaRPr>
                </a:p>
              </p:txBody>
            </p:sp>
            <p:sp>
              <p:nvSpPr>
                <p:cNvPr id="104" name="线条"/>
                <p:cNvSpPr/>
                <p:nvPr/>
              </p:nvSpPr>
              <p:spPr>
                <a:xfrm>
                  <a:off x="152723" y="0"/>
                  <a:ext cx="228738" cy="3097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1596" y="0"/>
                      </a:lnTo>
                      <a:lnTo>
                        <a:pt x="21600" y="0"/>
                      </a:lnTo>
                    </a:path>
                  </a:pathLst>
                </a:custGeom>
                <a:noFill/>
                <a:ln w="12700" cap="flat">
                  <a:solidFill>
                    <a:srgbClr val="54B8E7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 defTabSz="40513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 sz="14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 sz="14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endParaRPr>
                </a:p>
              </p:txBody>
            </p:sp>
            <p:sp>
              <p:nvSpPr>
                <p:cNvPr id="105" name="线条"/>
                <p:cNvSpPr/>
                <p:nvPr/>
              </p:nvSpPr>
              <p:spPr>
                <a:xfrm flipH="1">
                  <a:off x="53670" y="50833"/>
                  <a:ext cx="91684" cy="167042"/>
                </a:xfrm>
                <a:prstGeom prst="line">
                  <a:avLst/>
                </a:prstGeom>
                <a:noFill/>
                <a:ln w="12700" cap="flat">
                  <a:solidFill>
                    <a:srgbClr val="54B8E7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endParaRPr>
                    <a:solidFill>
                      <a:prstClr val="black"/>
                    </a:solidFill>
                    <a:latin typeface="华文细黑" panose="02010600040101010101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</p:grpSp>
      <p:grpSp>
        <p:nvGrpSpPr>
          <p:cNvPr id="108" name="组合 107"/>
          <p:cNvGrpSpPr/>
          <p:nvPr/>
        </p:nvGrpSpPr>
        <p:grpSpPr>
          <a:xfrm>
            <a:off x="495806" y="3313931"/>
            <a:ext cx="2491191" cy="820078"/>
            <a:chOff x="437557" y="3353479"/>
            <a:chExt cx="2491191" cy="820078"/>
          </a:xfrm>
        </p:grpSpPr>
        <p:sp>
          <p:nvSpPr>
            <p:cNvPr id="109" name="知：多层认知"/>
            <p:cNvSpPr txBox="1"/>
            <p:nvPr/>
          </p:nvSpPr>
          <p:spPr>
            <a:xfrm>
              <a:off x="598487" y="3502315"/>
              <a:ext cx="2330261" cy="5944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35255" tIns="35255" rIns="35255" bIns="35255" numCol="1" anchor="ctr">
              <a:spAutoFit/>
            </a:bodyPr>
            <a:lstStyle>
              <a:lvl1pPr defTabSz="2367280">
                <a:defRPr sz="1900" b="1" spc="13">
                  <a:ln w="2965">
                    <a:solidFill>
                      <a:schemeClr val="accent5"/>
                    </a:solidFill>
                  </a:ln>
                  <a:solidFill>
                    <a:srgbClr val="FEFEFE"/>
                  </a:solidFill>
                </a:defRPr>
              </a:lvl1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800" spc="0" dirty="0">
                  <a:ln>
                    <a:noFill/>
                  </a:ln>
                  <a:solidFill>
                    <a:srgbClr val="FFC000"/>
                  </a:solidFill>
                  <a:latin typeface="Arial" panose="020B0604020202020204"/>
                  <a:ea typeface="微软雅黑" panose="020B0503020204020204" pitchFamily="34" charset="-122"/>
                </a:rPr>
                <a:t>域端计算</a:t>
              </a:r>
              <a:endParaRPr lang="zh-CN" altLang="en-US" sz="1800" spc="0" dirty="0">
                <a:ln>
                  <a:noFill/>
                </a:ln>
                <a:solidFill>
                  <a:srgbClr val="FFC000"/>
                </a:solidFill>
                <a:latin typeface="Arial" panose="020B0604020202020204"/>
                <a:ea typeface="微软雅黑" panose="020B0503020204020204" pitchFamily="34" charset="-122"/>
              </a:endParaRPr>
            </a:p>
            <a:p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b="0" spc="0" dirty="0">
                  <a:ln>
                    <a:noFill/>
                  </a:ln>
                  <a:solidFill>
                    <a:prstClr val="white"/>
                  </a:solidFill>
                  <a:latin typeface="Arial" panose="020B0604020202020204"/>
                  <a:ea typeface="微软雅黑" panose="020B0503020204020204" pitchFamily="34" charset="-122"/>
                </a:rPr>
                <a:t>物信融合</a:t>
              </a:r>
              <a:r>
                <a:rPr lang="zh-CN" altLang="en-US" sz="1600" b="0" spc="0" dirty="0" smtClean="0">
                  <a:ln>
                    <a:noFill/>
                  </a:ln>
                  <a:solidFill>
                    <a:prstClr val="white"/>
                  </a:solidFill>
                  <a:latin typeface="Arial" panose="020B0604020202020204"/>
                  <a:ea typeface="微软雅黑" panose="020B0503020204020204" pitchFamily="34" charset="-122"/>
                </a:rPr>
                <a:t>、智能分析</a:t>
              </a:r>
              <a:endParaRPr lang="zh-CN" altLang="en-US" sz="1600" b="0" spc="0" dirty="0">
                <a:ln>
                  <a:noFill/>
                </a:ln>
                <a:solidFill>
                  <a:prstClr val="white"/>
                </a:solidFill>
                <a:latin typeface="Arial" panose="020B0604020202020204"/>
                <a:ea typeface="微软雅黑" panose="020B0503020204020204" pitchFamily="34" charset="-122"/>
              </a:endParaRPr>
            </a:p>
          </p:txBody>
        </p:sp>
        <p:grpSp>
          <p:nvGrpSpPr>
            <p:cNvPr id="110" name="成组"/>
            <p:cNvGrpSpPr/>
            <p:nvPr/>
          </p:nvGrpSpPr>
          <p:grpSpPr>
            <a:xfrm>
              <a:off x="1674347" y="3983389"/>
              <a:ext cx="1124178" cy="190168"/>
              <a:chOff x="0" y="0"/>
              <a:chExt cx="1124176" cy="190167"/>
            </a:xfrm>
          </p:grpSpPr>
          <p:pic>
            <p:nvPicPr>
              <p:cNvPr id="118" name="矩形 1 拷贝 35.png" descr="矩形 1 拷贝 35.pn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0800000">
                <a:off x="189119" y="-1"/>
                <a:ext cx="935058" cy="169219"/>
              </a:xfrm>
              <a:prstGeom prst="rect">
                <a:avLst/>
              </a:prstGeom>
              <a:ln w="12700" cap="flat">
                <a:noFill/>
                <a:miter lim="400000"/>
                <a:headEnd/>
                <a:tailEnd/>
              </a:ln>
              <a:effectLst/>
            </p:spPr>
          </p:pic>
          <p:pic>
            <p:nvPicPr>
              <p:cNvPr id="119" name="矩形 2 拷贝 9.png" descr="矩形 2 拷贝 9.png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0800000">
                <a:off x="0" y="166899"/>
                <a:ext cx="182080" cy="23269"/>
              </a:xfrm>
              <a:prstGeom prst="rect">
                <a:avLst/>
              </a:prstGeom>
              <a:ln w="12700" cap="flat">
                <a:noFill/>
                <a:miter lim="400000"/>
                <a:headEnd/>
                <a:tailEnd/>
              </a:ln>
              <a:effectLst/>
            </p:spPr>
          </p:pic>
        </p:grpSp>
        <p:grpSp>
          <p:nvGrpSpPr>
            <p:cNvPr id="111" name="成组"/>
            <p:cNvGrpSpPr/>
            <p:nvPr/>
          </p:nvGrpSpPr>
          <p:grpSpPr>
            <a:xfrm>
              <a:off x="437557" y="3353479"/>
              <a:ext cx="1540716" cy="247446"/>
              <a:chOff x="0" y="0"/>
              <a:chExt cx="1540714" cy="247445"/>
            </a:xfrm>
          </p:grpSpPr>
          <p:sp>
            <p:nvSpPr>
              <p:cNvPr id="112" name="正方形"/>
              <p:cNvSpPr/>
              <p:nvPr/>
            </p:nvSpPr>
            <p:spPr>
              <a:xfrm>
                <a:off x="376072" y="0"/>
                <a:ext cx="22014" cy="22014"/>
              </a:xfrm>
              <a:prstGeom prst="rect">
                <a:avLst/>
              </a:prstGeom>
              <a:solidFill>
                <a:srgbClr val="54B8E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405130" eaLnBrk="1" fontAlgn="auto" hangingPunct="1">
                  <a:spcBef>
                    <a:spcPts val="0"/>
                  </a:spcBef>
                  <a:spcAft>
                    <a:spcPts val="0"/>
                  </a:spcAft>
                  <a:defRPr sz="14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4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endParaRPr>
              </a:p>
            </p:txBody>
          </p:sp>
          <p:grpSp>
            <p:nvGrpSpPr>
              <p:cNvPr id="113" name="成组"/>
              <p:cNvGrpSpPr/>
              <p:nvPr/>
            </p:nvGrpSpPr>
            <p:grpSpPr>
              <a:xfrm>
                <a:off x="-1" y="11934"/>
                <a:ext cx="1540715" cy="235512"/>
                <a:chOff x="0" y="0"/>
                <a:chExt cx="1540714" cy="235510"/>
              </a:xfrm>
            </p:grpSpPr>
            <p:sp>
              <p:nvSpPr>
                <p:cNvPr id="114" name="正方形"/>
                <p:cNvSpPr/>
                <p:nvPr/>
              </p:nvSpPr>
              <p:spPr>
                <a:xfrm>
                  <a:off x="1518701" y="24544"/>
                  <a:ext cx="22014" cy="22014"/>
                </a:xfrm>
                <a:prstGeom prst="rect">
                  <a:avLst/>
                </a:prstGeom>
                <a:solidFill>
                  <a:srgbClr val="54B8E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 defTabSz="40513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 sz="14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 sz="14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endParaRPr>
                </a:p>
              </p:txBody>
            </p:sp>
            <p:sp>
              <p:nvSpPr>
                <p:cNvPr id="115" name="线条"/>
                <p:cNvSpPr/>
                <p:nvPr/>
              </p:nvSpPr>
              <p:spPr>
                <a:xfrm>
                  <a:off x="0" y="33957"/>
                  <a:ext cx="1518926" cy="20155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1562" y="0"/>
                      </a:lnTo>
                      <a:lnTo>
                        <a:pt x="21600" y="156"/>
                      </a:lnTo>
                    </a:path>
                  </a:pathLst>
                </a:custGeom>
                <a:noFill/>
                <a:ln w="12700" cap="flat">
                  <a:solidFill>
                    <a:srgbClr val="54B8E7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 defTabSz="40513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 sz="14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 sz="14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endParaRPr>
                </a:p>
              </p:txBody>
            </p:sp>
            <p:sp>
              <p:nvSpPr>
                <p:cNvPr id="116" name="线条"/>
                <p:cNvSpPr/>
                <p:nvPr/>
              </p:nvSpPr>
              <p:spPr>
                <a:xfrm>
                  <a:off x="152723" y="0"/>
                  <a:ext cx="228738" cy="3097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1596" y="0"/>
                      </a:lnTo>
                      <a:lnTo>
                        <a:pt x="21600" y="0"/>
                      </a:lnTo>
                    </a:path>
                  </a:pathLst>
                </a:custGeom>
                <a:noFill/>
                <a:ln w="12700" cap="flat">
                  <a:solidFill>
                    <a:srgbClr val="54B8E7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 defTabSz="40513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 sz="14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 sz="14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endParaRPr>
                </a:p>
              </p:txBody>
            </p:sp>
            <p:sp>
              <p:nvSpPr>
                <p:cNvPr id="117" name="线条"/>
                <p:cNvSpPr/>
                <p:nvPr/>
              </p:nvSpPr>
              <p:spPr>
                <a:xfrm flipH="1">
                  <a:off x="53670" y="50833"/>
                  <a:ext cx="91684" cy="167042"/>
                </a:xfrm>
                <a:prstGeom prst="line">
                  <a:avLst/>
                </a:prstGeom>
                <a:noFill/>
                <a:ln w="12700" cap="flat">
                  <a:solidFill>
                    <a:srgbClr val="54B8E7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endParaRPr>
                    <a:solidFill>
                      <a:prstClr val="black"/>
                    </a:solidFill>
                    <a:latin typeface="华文细黑" panose="02010600040101010101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</p:grpSp>
      <p:grpSp>
        <p:nvGrpSpPr>
          <p:cNvPr id="120" name="组合 119"/>
          <p:cNvGrpSpPr/>
          <p:nvPr/>
        </p:nvGrpSpPr>
        <p:grpSpPr>
          <a:xfrm>
            <a:off x="576743" y="1961311"/>
            <a:ext cx="2470009" cy="780626"/>
            <a:chOff x="567599" y="1889589"/>
            <a:chExt cx="2470009" cy="780626"/>
          </a:xfrm>
        </p:grpSpPr>
        <p:sp>
          <p:nvSpPr>
            <p:cNvPr id="121" name="用：多级应用"/>
            <p:cNvSpPr txBox="1"/>
            <p:nvPr/>
          </p:nvSpPr>
          <p:spPr>
            <a:xfrm>
              <a:off x="707347" y="1988693"/>
              <a:ext cx="2330261" cy="59441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63500" dist="254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35255" tIns="35255" rIns="35255" bIns="35255" numCol="1" anchor="ctr">
              <a:spAutoFit/>
            </a:bodyPr>
            <a:lstStyle>
              <a:lvl1pPr defTabSz="2367280">
                <a:defRPr sz="1900" b="1" spc="13">
                  <a:ln w="2965">
                    <a:solidFill>
                      <a:schemeClr val="accent5"/>
                    </a:solidFill>
                  </a:ln>
                  <a:solidFill>
                    <a:srgbClr val="FEFEFE"/>
                  </a:solidFill>
                </a:defRPr>
              </a:lvl1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800" spc="0" dirty="0">
                  <a:ln>
                    <a:noFill/>
                  </a:ln>
                  <a:solidFill>
                    <a:srgbClr val="FFC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域</a:t>
              </a:r>
              <a:r>
                <a:rPr lang="zh-CN" altLang="en-US" sz="1800" spc="0" dirty="0" smtClean="0">
                  <a:ln>
                    <a:noFill/>
                  </a:ln>
                  <a:solidFill>
                    <a:srgbClr val="FFC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端</a:t>
              </a:r>
              <a:r>
                <a:rPr lang="zh-CN" altLang="en-US" sz="1800" spc="0" dirty="0">
                  <a:ln>
                    <a:noFill/>
                  </a:ln>
                  <a:solidFill>
                    <a:srgbClr val="FFC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中心</a:t>
              </a:r>
              <a:endParaRPr lang="en-US" altLang="zh-CN" sz="1800" spc="0" dirty="0">
                <a:ln>
                  <a:noFill/>
                </a:ln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1600" b="0" spc="0" dirty="0">
                  <a:ln>
                    <a:noFill/>
                  </a:ln>
                  <a:solidFill>
                    <a:prstClr val="white"/>
                  </a:solidFill>
                  <a:latin typeface="Arial" panose="020B0604020202020204"/>
                  <a:ea typeface="微软雅黑" panose="020B0503020204020204" pitchFamily="34" charset="-122"/>
                </a:rPr>
                <a:t>数据赋能</a:t>
              </a:r>
              <a:r>
                <a:rPr lang="zh-CN" altLang="en-US" sz="1600" b="0" spc="0" dirty="0" smtClean="0">
                  <a:ln>
                    <a:noFill/>
                  </a:ln>
                  <a:solidFill>
                    <a:prstClr val="white"/>
                  </a:solidFill>
                  <a:latin typeface="Arial" panose="020B0604020202020204"/>
                  <a:ea typeface="微软雅黑" panose="020B0503020204020204" pitchFamily="34" charset="-122"/>
                </a:rPr>
                <a:t>，应用创新</a:t>
              </a:r>
              <a:endParaRPr sz="1600" b="0" spc="0" dirty="0">
                <a:ln>
                  <a:noFill/>
                </a:ln>
                <a:solidFill>
                  <a:prstClr val="white"/>
                </a:solidFill>
                <a:latin typeface="Arial" panose="020B0604020202020204"/>
                <a:ea typeface="微软雅黑" panose="020B0503020204020204" pitchFamily="34" charset="-122"/>
              </a:endParaRPr>
            </a:p>
          </p:txBody>
        </p:sp>
        <p:grpSp>
          <p:nvGrpSpPr>
            <p:cNvPr id="122" name="成组"/>
            <p:cNvGrpSpPr/>
            <p:nvPr/>
          </p:nvGrpSpPr>
          <p:grpSpPr>
            <a:xfrm>
              <a:off x="1825875" y="2480046"/>
              <a:ext cx="1124178" cy="190169"/>
              <a:chOff x="0" y="-1"/>
              <a:chExt cx="1124178" cy="190169"/>
            </a:xfrm>
          </p:grpSpPr>
          <p:pic>
            <p:nvPicPr>
              <p:cNvPr id="130" name="矩形 1 拷贝 35.png" descr="矩形 1 拷贝 35.pn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0800000">
                <a:off x="189119" y="-1"/>
                <a:ext cx="935059" cy="169219"/>
              </a:xfrm>
              <a:prstGeom prst="rect">
                <a:avLst/>
              </a:prstGeom>
              <a:ln w="12700" cap="flat">
                <a:noFill/>
                <a:miter lim="400000"/>
                <a:headEnd/>
                <a:tailEnd/>
              </a:ln>
              <a:effectLst/>
            </p:spPr>
          </p:pic>
          <p:pic>
            <p:nvPicPr>
              <p:cNvPr id="131" name="矩形 2 拷贝 9.png" descr="矩形 2 拷贝 9.png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0800000">
                <a:off x="0" y="166899"/>
                <a:ext cx="182080" cy="23269"/>
              </a:xfrm>
              <a:prstGeom prst="rect">
                <a:avLst/>
              </a:prstGeom>
              <a:ln w="12700" cap="flat">
                <a:noFill/>
                <a:miter lim="400000"/>
                <a:headEnd/>
                <a:tailEnd/>
              </a:ln>
              <a:effectLst/>
            </p:spPr>
          </p:pic>
        </p:grpSp>
        <p:grpSp>
          <p:nvGrpSpPr>
            <p:cNvPr id="123" name="成组"/>
            <p:cNvGrpSpPr/>
            <p:nvPr/>
          </p:nvGrpSpPr>
          <p:grpSpPr>
            <a:xfrm>
              <a:off x="567599" y="1889589"/>
              <a:ext cx="1540716" cy="247446"/>
              <a:chOff x="0" y="0"/>
              <a:chExt cx="1540714" cy="247445"/>
            </a:xfrm>
          </p:grpSpPr>
          <p:sp>
            <p:nvSpPr>
              <p:cNvPr id="124" name="正方形"/>
              <p:cNvSpPr/>
              <p:nvPr/>
            </p:nvSpPr>
            <p:spPr>
              <a:xfrm>
                <a:off x="376072" y="0"/>
                <a:ext cx="22014" cy="22014"/>
              </a:xfrm>
              <a:prstGeom prst="rect">
                <a:avLst/>
              </a:prstGeom>
              <a:solidFill>
                <a:srgbClr val="54B8E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405130" eaLnBrk="1" fontAlgn="auto" hangingPunct="1">
                  <a:spcBef>
                    <a:spcPts val="0"/>
                  </a:spcBef>
                  <a:spcAft>
                    <a:spcPts val="0"/>
                  </a:spcAft>
                  <a:defRPr sz="14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14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endParaRPr>
              </a:p>
            </p:txBody>
          </p:sp>
          <p:grpSp>
            <p:nvGrpSpPr>
              <p:cNvPr id="125" name="成组"/>
              <p:cNvGrpSpPr/>
              <p:nvPr/>
            </p:nvGrpSpPr>
            <p:grpSpPr>
              <a:xfrm>
                <a:off x="-1" y="11934"/>
                <a:ext cx="1540715" cy="235512"/>
                <a:chOff x="0" y="0"/>
                <a:chExt cx="1540714" cy="235510"/>
              </a:xfrm>
            </p:grpSpPr>
            <p:sp>
              <p:nvSpPr>
                <p:cNvPr id="126" name="正方形"/>
                <p:cNvSpPr/>
                <p:nvPr/>
              </p:nvSpPr>
              <p:spPr>
                <a:xfrm>
                  <a:off x="1518701" y="24544"/>
                  <a:ext cx="22014" cy="22014"/>
                </a:xfrm>
                <a:prstGeom prst="rect">
                  <a:avLst/>
                </a:prstGeom>
                <a:solidFill>
                  <a:srgbClr val="54B8E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 defTabSz="40513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 sz="14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 sz="14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endParaRPr>
                </a:p>
              </p:txBody>
            </p:sp>
            <p:sp>
              <p:nvSpPr>
                <p:cNvPr id="127" name="线条"/>
                <p:cNvSpPr/>
                <p:nvPr/>
              </p:nvSpPr>
              <p:spPr>
                <a:xfrm>
                  <a:off x="0" y="33957"/>
                  <a:ext cx="1518926" cy="20155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1562" y="0"/>
                      </a:lnTo>
                      <a:lnTo>
                        <a:pt x="21600" y="156"/>
                      </a:lnTo>
                    </a:path>
                  </a:pathLst>
                </a:custGeom>
                <a:noFill/>
                <a:ln w="12700" cap="flat">
                  <a:solidFill>
                    <a:srgbClr val="54B8E7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 defTabSz="40513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 sz="14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 sz="14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endParaRPr>
                </a:p>
              </p:txBody>
            </p:sp>
            <p:sp>
              <p:nvSpPr>
                <p:cNvPr id="128" name="线条"/>
                <p:cNvSpPr/>
                <p:nvPr/>
              </p:nvSpPr>
              <p:spPr>
                <a:xfrm>
                  <a:off x="152723" y="0"/>
                  <a:ext cx="228738" cy="3097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1596" y="0"/>
                      </a:lnTo>
                      <a:lnTo>
                        <a:pt x="21600" y="0"/>
                      </a:lnTo>
                    </a:path>
                  </a:pathLst>
                </a:custGeom>
                <a:noFill/>
                <a:ln w="12700" cap="flat">
                  <a:solidFill>
                    <a:srgbClr val="54B8E7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 algn="ctr" defTabSz="40513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 sz="1400">
                      <a:solidFill>
                        <a:srgbClr val="FFFFFF"/>
                      </a:solidFill>
                      <a:latin typeface="Helvetica Neue Medium"/>
                      <a:ea typeface="Helvetica Neue Medium"/>
                      <a:cs typeface="Helvetica Neue Medium"/>
                      <a:sym typeface="Helvetica Neue Medium"/>
                    </a:defRPr>
                  </a:pPr>
                  <a:endParaRPr sz="14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endParaRPr>
                </a:p>
              </p:txBody>
            </p:sp>
            <p:sp>
              <p:nvSpPr>
                <p:cNvPr id="129" name="线条"/>
                <p:cNvSpPr/>
                <p:nvPr/>
              </p:nvSpPr>
              <p:spPr>
                <a:xfrm flipH="1">
                  <a:off x="53670" y="50833"/>
                  <a:ext cx="91684" cy="167042"/>
                </a:xfrm>
                <a:prstGeom prst="line">
                  <a:avLst/>
                </a:prstGeom>
                <a:noFill/>
                <a:ln w="12700" cap="flat">
                  <a:solidFill>
                    <a:srgbClr val="54B8E7"/>
                  </a:solidFill>
                  <a:prstDash val="solid"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endParaRPr>
                    <a:solidFill>
                      <a:prstClr val="black"/>
                    </a:solidFill>
                    <a:latin typeface="华文细黑" panose="02010600040101010101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</p:grpSp>
      <p:sp>
        <p:nvSpPr>
          <p:cNvPr id="132" name="菱形 131"/>
          <p:cNvSpPr/>
          <p:nvPr/>
        </p:nvSpPr>
        <p:spPr>
          <a:xfrm>
            <a:off x="2881822" y="1598114"/>
            <a:ext cx="6295696" cy="2080821"/>
          </a:xfrm>
          <a:prstGeom prst="diamond">
            <a:avLst/>
          </a:prstGeom>
          <a:gradFill>
            <a:gsLst>
              <a:gs pos="0">
                <a:srgbClr val="135375">
                  <a:alpha val="20000"/>
                </a:srgbClr>
              </a:gs>
              <a:gs pos="54000">
                <a:srgbClr val="007AA5">
                  <a:alpha val="40000"/>
                </a:srgbClr>
              </a:gs>
              <a:gs pos="100000">
                <a:srgbClr val="007AA5">
                  <a:alpha val="50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33" name="图片 1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474" y="3536787"/>
            <a:ext cx="696485" cy="630304"/>
          </a:xfrm>
          <a:prstGeom prst="rect">
            <a:avLst/>
          </a:prstGeom>
          <a:scene3d>
            <a:camera prst="orthographicFront">
              <a:rot lat="1080000" lon="2400000" rev="0"/>
            </a:camera>
            <a:lightRig rig="threePt" dir="t"/>
          </a:scene3d>
        </p:spPr>
      </p:pic>
      <p:sp>
        <p:nvSpPr>
          <p:cNvPr id="135" name="矩形 134"/>
          <p:cNvSpPr/>
          <p:nvPr/>
        </p:nvSpPr>
        <p:spPr>
          <a:xfrm>
            <a:off x="4032840" y="4059981"/>
            <a:ext cx="1005403" cy="338554"/>
          </a:xfrm>
          <a:prstGeom prst="rect">
            <a:avLst/>
          </a:prstGeom>
          <a:noFill/>
          <a:scene3d>
            <a:camera prst="orthographicFront">
              <a:rot lat="1080000" lon="3000000" rev="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6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物信融合</a:t>
            </a:r>
            <a:endParaRPr lang="zh-CN" altLang="en-US" sz="16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36" name="左右箭头 135"/>
          <p:cNvSpPr/>
          <p:nvPr/>
        </p:nvSpPr>
        <p:spPr bwMode="auto">
          <a:xfrm>
            <a:off x="5405236" y="3996193"/>
            <a:ext cx="1050989" cy="447975"/>
          </a:xfrm>
          <a:prstGeom prst="leftRightArrow">
            <a:avLst>
              <a:gd name="adj1" fmla="val 38208"/>
              <a:gd name="adj2" fmla="val 55896"/>
            </a:avLst>
          </a:prstGeom>
          <a:solidFill>
            <a:srgbClr val="007AA5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b="1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7" name="矩形 136"/>
          <p:cNvSpPr/>
          <p:nvPr/>
        </p:nvSpPr>
        <p:spPr>
          <a:xfrm>
            <a:off x="3569949" y="2809675"/>
            <a:ext cx="1826141" cy="338554"/>
          </a:xfrm>
          <a:prstGeom prst="rect">
            <a:avLst/>
          </a:prstGeom>
          <a:noFill/>
          <a:scene3d>
            <a:camera prst="orthographicFront">
              <a:rot lat="1380000" lon="2400000" rev="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6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校园营运指挥中心</a:t>
            </a:r>
            <a:endParaRPr lang="zh-CN" altLang="en-US" sz="16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38" name="矩形 137"/>
          <p:cNvSpPr/>
          <p:nvPr/>
        </p:nvSpPr>
        <p:spPr>
          <a:xfrm>
            <a:off x="6625161" y="2825120"/>
            <a:ext cx="1826141" cy="338554"/>
          </a:xfrm>
          <a:prstGeom prst="rect">
            <a:avLst/>
          </a:prstGeom>
          <a:noFill/>
          <a:scene3d>
            <a:camera prst="isometricOffAxis1Right">
              <a:rot lat="1680000" lon="19440000" rev="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6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校园创新智能应用</a:t>
            </a:r>
            <a:endParaRPr lang="zh-CN" altLang="en-US" sz="16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139" name="图片 138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6137949" y="2552838"/>
            <a:ext cx="850512" cy="543600"/>
          </a:xfrm>
          <a:prstGeom prst="rect">
            <a:avLst/>
          </a:prstGeom>
          <a:ln w="12700">
            <a:solidFill>
              <a:srgbClr val="007AA5"/>
            </a:solidFill>
          </a:ln>
          <a:scene3d>
            <a:camera prst="isometricOffAxis1Right">
              <a:rot lat="1500000" lon="19440000" rev="0"/>
            </a:camera>
            <a:lightRig rig="threePt" dir="t"/>
          </a:scene3d>
        </p:spPr>
      </p:pic>
      <p:pic>
        <p:nvPicPr>
          <p:cNvPr id="140" name="图片 139"/>
          <p:cNvPicPr preferRelativeResize="0">
            <a:picLocks noChangeAspect="1"/>
          </p:cNvPicPr>
          <p:nvPr/>
        </p:nvPicPr>
        <p:blipFill rotWithShape="1">
          <a:blip r:embed="rId7"/>
          <a:srcRect l="2686"/>
          <a:stretch>
            <a:fillRect/>
          </a:stretch>
        </p:blipFill>
        <p:spPr>
          <a:xfrm>
            <a:off x="7849941" y="2002703"/>
            <a:ext cx="847502" cy="543600"/>
          </a:xfrm>
          <a:prstGeom prst="rect">
            <a:avLst/>
          </a:prstGeom>
          <a:ln w="12700">
            <a:solidFill>
              <a:srgbClr val="007AA5"/>
            </a:solidFill>
          </a:ln>
          <a:scene3d>
            <a:camera prst="isometricOffAxis1Right">
              <a:rot lat="1500000" lon="19440000" rev="0"/>
            </a:camera>
            <a:lightRig rig="threePt" dir="t"/>
          </a:scene3d>
        </p:spPr>
      </p:pic>
      <p:pic>
        <p:nvPicPr>
          <p:cNvPr id="142" name="图片 141"/>
          <p:cNvPicPr preferRelativeResize="0">
            <a:picLocks noChangeAspect="1"/>
          </p:cNvPicPr>
          <p:nvPr/>
        </p:nvPicPr>
        <p:blipFill rotWithShape="1">
          <a:blip r:embed="rId8"/>
          <a:srcRect t="6921"/>
          <a:stretch>
            <a:fillRect/>
          </a:stretch>
        </p:blipFill>
        <p:spPr>
          <a:xfrm>
            <a:off x="6993122" y="2272772"/>
            <a:ext cx="847502" cy="543600"/>
          </a:xfrm>
          <a:prstGeom prst="rect">
            <a:avLst/>
          </a:prstGeom>
          <a:ln w="12700">
            <a:solidFill>
              <a:srgbClr val="007AA5"/>
            </a:solidFill>
          </a:ln>
          <a:scene3d>
            <a:camera prst="isometricOffAxis1Right">
              <a:rot lat="1500000" lon="19440000" rev="0"/>
            </a:camera>
            <a:lightRig rig="threePt" dir="t"/>
          </a:scene3d>
        </p:spPr>
      </p:pic>
      <p:pic>
        <p:nvPicPr>
          <p:cNvPr id="143" name="图片 142"/>
          <p:cNvPicPr preferRelativeResize="0"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506550" y="2032521"/>
            <a:ext cx="864000" cy="543600"/>
          </a:xfrm>
          <a:prstGeom prst="rect">
            <a:avLst/>
          </a:prstGeom>
          <a:ln w="12700">
            <a:solidFill>
              <a:srgbClr val="007AA5"/>
            </a:solidFill>
          </a:ln>
          <a:scene3d>
            <a:camera prst="orthographicFront">
              <a:rot lat="1380000" lon="2400000" rev="0"/>
            </a:camera>
            <a:lightRig rig="threePt" dir="t"/>
          </a:scene3d>
        </p:spPr>
      </p:pic>
      <p:pic>
        <p:nvPicPr>
          <p:cNvPr id="144" name="图片 143"/>
          <p:cNvPicPr preferRelativeResize="0"/>
          <p:nvPr/>
        </p:nvPicPr>
        <p:blipFill>
          <a:blip r:embed="rId10"/>
          <a:stretch>
            <a:fillRect/>
          </a:stretch>
        </p:blipFill>
        <p:spPr>
          <a:xfrm>
            <a:off x="5119537" y="2558279"/>
            <a:ext cx="864000" cy="543600"/>
          </a:xfrm>
          <a:prstGeom prst="rect">
            <a:avLst/>
          </a:prstGeom>
          <a:ln w="12700">
            <a:solidFill>
              <a:srgbClr val="007AA5"/>
            </a:solidFill>
          </a:ln>
          <a:scene3d>
            <a:camera prst="orthographicFront">
              <a:rot lat="1380000" lon="2400000" rev="0"/>
            </a:camera>
            <a:lightRig rig="threePt" dir="t"/>
          </a:scene3d>
        </p:spPr>
      </p:pic>
      <p:sp>
        <p:nvSpPr>
          <p:cNvPr id="145" name="矩形 144"/>
          <p:cNvSpPr/>
          <p:nvPr/>
        </p:nvSpPr>
        <p:spPr>
          <a:xfrm>
            <a:off x="7384803" y="3934802"/>
            <a:ext cx="1228221" cy="338554"/>
          </a:xfrm>
          <a:prstGeom prst="rect">
            <a:avLst/>
          </a:prstGeom>
          <a:noFill/>
          <a:scene3d>
            <a:camera prst="isometricOffAxis1Right">
              <a:rot lat="1200000" lon="18840000" rev="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6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AI</a:t>
            </a:r>
            <a:r>
              <a:rPr lang="zh-CN" altLang="en-US" sz="16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开放平台</a:t>
            </a:r>
            <a:endParaRPr lang="zh-CN" altLang="en-US" sz="16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147" name="图片 14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758" y="3529496"/>
            <a:ext cx="454345" cy="372563"/>
          </a:xfrm>
          <a:prstGeom prst="rect">
            <a:avLst/>
          </a:prstGeom>
          <a:scene3d>
            <a:camera prst="isometricOffAxis1Right">
              <a:rot lat="1500000" lon="19200000" rev="0"/>
            </a:camera>
            <a:lightRig rig="threePt" dir="t"/>
          </a:scene3d>
        </p:spPr>
      </p:pic>
      <p:sp>
        <p:nvSpPr>
          <p:cNvPr id="75" name="文本框 74"/>
          <p:cNvSpPr txBox="1"/>
          <p:nvPr/>
        </p:nvSpPr>
        <p:spPr>
          <a:xfrm>
            <a:off x="9161789" y="2308695"/>
            <a:ext cx="2852063" cy="323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应用创新  </a:t>
            </a:r>
            <a:endParaRPr lang="en-US" altLang="zh-CN" b="1" dirty="0" smtClean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数据可视</a:t>
            </a:r>
            <a:r>
              <a:rPr lang="zh-CN" altLang="en-US" sz="16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展现，赋能业务创新</a:t>
            </a:r>
            <a:endParaRPr lang="en-US" altLang="zh-CN" sz="16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系统联动</a:t>
            </a:r>
            <a:endParaRPr lang="en-US" altLang="zh-CN" b="1" dirty="0" smtClean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系统打通联接，应急联动响应</a:t>
            </a:r>
            <a:endParaRPr lang="en-US" altLang="zh-CN" sz="16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物信</a:t>
            </a:r>
            <a:r>
              <a:rPr lang="zh-CN" altLang="en-US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融合</a:t>
            </a:r>
            <a:endParaRPr lang="en-US" altLang="zh-CN" b="1" dirty="0" smtClean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</a:t>
            </a:r>
            <a:r>
              <a:rPr lang="zh-CN" altLang="en-US" sz="16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信数据汇聚，融合</a:t>
            </a:r>
            <a:r>
              <a:rPr lang="zh-CN" altLang="en-US" sz="16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智能</a:t>
            </a:r>
            <a:r>
              <a:rPr lang="zh-CN" altLang="en-US" sz="16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分析</a:t>
            </a:r>
            <a:endParaRPr lang="en-US" altLang="zh-CN" sz="1600" dirty="0" smtClea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场景</a:t>
            </a:r>
            <a:r>
              <a:rPr lang="zh-CN" altLang="en-US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智能</a:t>
            </a:r>
            <a:endParaRPr lang="en-US" altLang="zh-CN" b="1" dirty="0" smtClean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延伸感知触角，前端智能计算</a:t>
            </a:r>
            <a:endParaRPr lang="zh-CN" altLang="en-US" sz="16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0" name="矩形 79"/>
          <p:cNvSpPr/>
          <p:nvPr/>
        </p:nvSpPr>
        <p:spPr>
          <a:xfrm>
            <a:off x="6375230" y="4252161"/>
            <a:ext cx="1415772" cy="338554"/>
          </a:xfrm>
          <a:prstGeom prst="rect">
            <a:avLst/>
          </a:prstGeom>
          <a:noFill/>
          <a:scene3d>
            <a:camera prst="isometricOffAxis1Right">
              <a:rot lat="1080000" lon="18840000" rev="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6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智能</a:t>
            </a:r>
            <a:r>
              <a:rPr lang="zh-CN" altLang="en-US" sz="16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算法</a:t>
            </a:r>
            <a:r>
              <a:rPr lang="zh-CN" altLang="en-US" sz="1600" b="1" dirty="0" smtClean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引擎</a:t>
            </a:r>
            <a:endParaRPr lang="zh-CN" altLang="en-US" sz="16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84" name="图片 8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2382" y="3748394"/>
            <a:ext cx="447026" cy="433616"/>
          </a:xfrm>
          <a:prstGeom prst="rect">
            <a:avLst/>
          </a:prstGeom>
          <a:scene3d>
            <a:camera prst="isometricOffAxis1Right">
              <a:rot lat="1500000" lon="19200000" rev="0"/>
            </a:camera>
            <a:lightRig rig="threePt" dir="t"/>
          </a:scene3d>
        </p:spPr>
      </p:pic>
      <p:pic>
        <p:nvPicPr>
          <p:cNvPr id="91" name="图片 9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666698" y="5007831"/>
            <a:ext cx="444500" cy="444500"/>
          </a:xfrm>
          <a:prstGeom prst="rect">
            <a:avLst/>
          </a:prstGeom>
          <a:scene3d>
            <a:camera prst="orthographicFront">
              <a:rot lat="1080000" lon="2400000" rev="0"/>
            </a:camera>
            <a:lightRig rig="threePt" dir="t"/>
          </a:scene3d>
        </p:spPr>
      </p:pic>
      <p:pic>
        <p:nvPicPr>
          <p:cNvPr id="92" name="图片 9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 rot="492242">
            <a:off x="5420337" y="5631578"/>
            <a:ext cx="361950" cy="361950"/>
          </a:xfrm>
          <a:prstGeom prst="rect">
            <a:avLst/>
          </a:prstGeom>
          <a:scene3d>
            <a:camera prst="orthographicFront">
              <a:rot lat="1080000" lon="2400000" rev="0"/>
            </a:camera>
            <a:lightRig rig="threePt" dir="t"/>
          </a:scene3d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348" y="5614296"/>
            <a:ext cx="309885" cy="309885"/>
          </a:xfrm>
          <a:prstGeom prst="rect">
            <a:avLst/>
          </a:prstGeom>
          <a:scene3d>
            <a:camera prst="orthographicFront">
              <a:rot lat="1380000" lon="19440000" rev="0"/>
            </a:camera>
            <a:lightRig rig="threePt" dir="t"/>
          </a:scene3d>
        </p:spPr>
      </p:pic>
      <p:pic>
        <p:nvPicPr>
          <p:cNvPr id="94" name="图片 93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6894331" y="5415912"/>
            <a:ext cx="336557" cy="336557"/>
          </a:xfrm>
          <a:prstGeom prst="rect">
            <a:avLst/>
          </a:prstGeom>
          <a:scene3d>
            <a:camera prst="isometricOffAxis1Right">
              <a:rot lat="1380000" lon="19440000" rev="0"/>
            </a:camera>
            <a:lightRig rig="threePt" dir="t"/>
          </a:scene3d>
        </p:spPr>
      </p:pic>
      <p:pic>
        <p:nvPicPr>
          <p:cNvPr id="96" name="图片 9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794" y="4906190"/>
            <a:ext cx="395737" cy="395737"/>
          </a:xfrm>
          <a:prstGeom prst="rect">
            <a:avLst/>
          </a:prstGeom>
          <a:scene3d>
            <a:camera prst="isometricOffAxis1Right">
              <a:rot lat="1380000" lon="19440000" rev="0"/>
            </a:camera>
            <a:lightRig rig="threePt" dir="t"/>
          </a:scene3d>
        </p:spPr>
      </p:pic>
      <p:pic>
        <p:nvPicPr>
          <p:cNvPr id="134" name="图片 13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075" y="5141983"/>
            <a:ext cx="344318" cy="344318"/>
          </a:xfrm>
          <a:prstGeom prst="rect">
            <a:avLst/>
          </a:prstGeom>
          <a:scene3d>
            <a:camera prst="isometricOffAxis1Right">
              <a:rot lat="1380000" lon="19440000" rev="0"/>
            </a:camera>
            <a:lightRig rig="threePt" dir="t"/>
          </a:scene3d>
        </p:spPr>
      </p:pic>
      <p:pic>
        <p:nvPicPr>
          <p:cNvPr id="146" name="图片 145"/>
          <p:cNvPicPr preferRelativeResize="0"/>
          <p:nvPr/>
        </p:nvPicPr>
        <p:blipFill>
          <a:blip r:embed="rId19"/>
          <a:stretch>
            <a:fillRect/>
          </a:stretch>
        </p:blipFill>
        <p:spPr>
          <a:xfrm>
            <a:off x="4316033" y="2298484"/>
            <a:ext cx="864000" cy="543600"/>
          </a:xfrm>
          <a:prstGeom prst="rect">
            <a:avLst/>
          </a:prstGeom>
          <a:ln w="12700">
            <a:solidFill>
              <a:srgbClr val="007AA5"/>
            </a:solidFill>
          </a:ln>
          <a:scene3d>
            <a:camera prst="orthographicFront">
              <a:rot lat="1380000" lon="2400000" rev="0"/>
            </a:camera>
            <a:lightRig rig="threePt" dir="t"/>
          </a:scene3d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MH" val="20180731150613"/>
  <p:tag name="MH_LIBRARY" val="GRAPHIC"/>
  <p:tag name="MH_TYPE" val="Other"/>
  <p:tag name="MH_ORDER" val="1"/>
</p:tagLst>
</file>

<file path=ppt/tags/tag2.xml><?xml version="1.0" encoding="utf-8"?>
<p:tagLst xmlns:p="http://schemas.openxmlformats.org/presentationml/2006/main">
  <p:tag name="MH" val="20180731150613"/>
  <p:tag name="MH_LIBRARY" val="GRAPHIC"/>
  <p:tag name="MH_TYPE" val="Other"/>
  <p:tag name="MH_ORDER" val="1"/>
</p:tagLst>
</file>

<file path=ppt/tags/tag3.xml><?xml version="1.0" encoding="utf-8"?>
<p:tagLst xmlns:p="http://schemas.openxmlformats.org/presentationml/2006/main">
  <p:tag name="MH" val="20180731150613"/>
  <p:tag name="MH_LIBRARY" val="GRAPHIC"/>
  <p:tag name="MH_TYPE" val="Other"/>
  <p:tag name="MH_ORDER" val="3"/>
</p:tagLst>
</file>

<file path=ppt/tags/tag4.xml><?xml version="1.0" encoding="utf-8"?>
<p:tagLst xmlns:p="http://schemas.openxmlformats.org/presentationml/2006/main">
  <p:tag name="MH" val="20180731150613"/>
  <p:tag name="MH_LIBRARY" val="GRAPHIC"/>
  <p:tag name="MH_TYPE" val="Other"/>
  <p:tag name="MH_ORDER" val="3"/>
</p:tagLst>
</file>

<file path=ppt/tags/tag5.xml><?xml version="1.0" encoding="utf-8"?>
<p:tagLst xmlns:p="http://schemas.openxmlformats.org/presentationml/2006/main">
  <p:tag name="ISLIDE.DIAGRAM" val="1817"/>
</p:tagLst>
</file>

<file path=ppt/tags/tag6.xml><?xml version="1.0" encoding="utf-8"?>
<p:tagLst xmlns:p="http://schemas.openxmlformats.org/presentationml/2006/main">
  <p:tag name="MH" val="20180731150613"/>
  <p:tag name="MH_LIBRARY" val="GRAPHIC"/>
  <p:tag name="MH_TYPE" val="Other"/>
  <p:tag name="MH_ORDER" val="3"/>
</p:tagLst>
</file>

<file path=ppt/theme/theme1.xml><?xml version="1.0" encoding="utf-8"?>
<a:theme xmlns:a="http://schemas.openxmlformats.org/drawingml/2006/main" name="WJQ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4472C4"/>
        </a:solidFill>
      </a:spPr>
      <a:bodyPr wrap="square" rtlCol="0" anchor="ctr" anchorCtr="0">
        <a:spAutoFit/>
      </a:bodyPr>
      <a:lstStyle>
        <a:defPPr algn="ctr">
          <a:lnSpc>
            <a:spcPct val="150000"/>
          </a:lnSpc>
          <a:defRPr sz="3600" b="1" dirty="0" smtClean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wrap="square" rtlCol="0" anchor="ctr" anchorCtr="0">
        <a:spAutoFit/>
      </a:bodyPr>
      <a:lstStyle>
        <a:defPPr defTabSz="913765" fontAlgn="auto">
          <a:lnSpc>
            <a:spcPct val="150000"/>
          </a:lnSpc>
          <a:spcBef>
            <a:spcPts val="0"/>
          </a:spcBef>
          <a:spcAft>
            <a:spcPts val="0"/>
          </a:spcAft>
          <a:defRPr sz="3600" dirty="0" smtClean="0">
            <a:solidFill>
              <a:prstClr val="white"/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WJQ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none" anchor="ctr" anchorCtr="0">
        <a:spAutoFit/>
      </a:bodyPr>
      <a:lstStyle>
        <a:defPPr algn="ctr">
          <a:lnSpc>
            <a:spcPct val="150000"/>
          </a:lnSpc>
          <a:defRPr sz="3600" b="1" dirty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spDef>
    <a:txDef>
      <a:spPr/>
      <a:bodyPr wrap="square" rtlCol="0" anchor="ctr" anchorCtr="0">
        <a:spAutoFit/>
      </a:bodyPr>
      <a:lstStyle>
        <a:defPPr defTabSz="913765" fontAlgn="auto">
          <a:lnSpc>
            <a:spcPct val="150000"/>
          </a:lnSpc>
          <a:spcBef>
            <a:spcPts val="0"/>
          </a:spcBef>
          <a:spcAft>
            <a:spcPts val="0"/>
          </a:spcAft>
          <a:defRPr sz="3600" dirty="0" smtClean="0">
            <a:solidFill>
              <a:prstClr val="white"/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0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04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0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04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0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04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0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04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4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4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WJQ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none" anchor="ctr" anchorCtr="0">
        <a:spAutoFit/>
      </a:bodyPr>
      <a:lstStyle>
        <a:defPPr algn="ctr">
          <a:lnSpc>
            <a:spcPct val="150000"/>
          </a:lnSpc>
          <a:defRPr sz="3600" b="1" dirty="0">
            <a:solidFill>
              <a:schemeClr val="bg1"/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spDef>
    <a:txDef>
      <a:spPr/>
      <a:bodyPr wrap="square" rtlCol="0" anchor="ctr" anchorCtr="0">
        <a:spAutoFit/>
      </a:bodyPr>
      <a:lstStyle>
        <a:defPPr defTabSz="914400" fontAlgn="auto">
          <a:lnSpc>
            <a:spcPct val="150000"/>
          </a:lnSpc>
          <a:spcBef>
            <a:spcPts val="0"/>
          </a:spcBef>
          <a:spcAft>
            <a:spcPts val="0"/>
          </a:spcAft>
          <a:defRPr sz="3600" dirty="0" smtClean="0">
            <a:solidFill>
              <a:prstClr val="white"/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3_WJQ 主题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6005</Words>
  <Application>WPS 演示</Application>
  <PresentationFormat>宽屏</PresentationFormat>
  <Paragraphs>1476</Paragraphs>
  <Slides>44</Slides>
  <Notes>10</Notes>
  <HiddenSlides>1</HiddenSlides>
  <MMClips>5</MMClips>
  <ScaleCrop>false</ScaleCrop>
  <HeadingPairs>
    <vt:vector size="6" baseType="variant">
      <vt:variant>
        <vt:lpstr>已用的字体</vt:lpstr>
      </vt:variant>
      <vt:variant>
        <vt:i4>34</vt:i4>
      </vt:variant>
      <vt:variant>
        <vt:lpstr>主题</vt:lpstr>
      </vt:variant>
      <vt:variant>
        <vt:i4>9</vt:i4>
      </vt:variant>
      <vt:variant>
        <vt:lpstr>幻灯片标题</vt:lpstr>
      </vt:variant>
      <vt:variant>
        <vt:i4>44</vt:i4>
      </vt:variant>
    </vt:vector>
  </HeadingPairs>
  <TitlesOfParts>
    <vt:vector size="87" baseType="lpstr">
      <vt:lpstr>Arial</vt:lpstr>
      <vt:lpstr>宋体</vt:lpstr>
      <vt:lpstr>Wingdings</vt:lpstr>
      <vt:lpstr>微软雅黑</vt:lpstr>
      <vt:lpstr>方正兰亭黑_GBK</vt:lpstr>
      <vt:lpstr>Arial</vt:lpstr>
      <vt:lpstr>Helvetica</vt:lpstr>
      <vt:lpstr>华文楷体</vt:lpstr>
      <vt:lpstr>Arial Narrow</vt:lpstr>
      <vt:lpstr>黑体</vt:lpstr>
      <vt:lpstr>仿宋_GB2312</vt:lpstr>
      <vt:lpstr>字魂59号-创粗黑</vt:lpstr>
      <vt:lpstr>经典综艺体简</vt:lpstr>
      <vt:lpstr>Agency FB</vt:lpstr>
      <vt:lpstr>Franklin Gothic Book</vt:lpstr>
      <vt:lpstr>方正兰亭特黑简体</vt:lpstr>
      <vt:lpstr>Helvetica Neue Medium</vt:lpstr>
      <vt:lpstr>华文细黑</vt:lpstr>
      <vt:lpstr>Calibri</vt:lpstr>
      <vt:lpstr>Arial Unicode MS</vt:lpstr>
      <vt:lpstr>等线 Light</vt:lpstr>
      <vt:lpstr>Calibri Light</vt:lpstr>
      <vt:lpstr>等线</vt:lpstr>
      <vt:lpstr>华康俪金黑W8</vt:lpstr>
      <vt:lpstr>字魂59号-创粗黑</vt:lpstr>
      <vt:lpstr>华文行楷</vt:lpstr>
      <vt:lpstr>思源黑体 CN Light</vt:lpstr>
      <vt:lpstr>Times New Roman</vt:lpstr>
      <vt:lpstr>方正黑体简体</vt:lpstr>
      <vt:lpstr>Calibri</vt:lpstr>
      <vt:lpstr>思源黑体 CN Medium</vt:lpstr>
      <vt:lpstr>Hiragino Sans GB W3</vt:lpstr>
      <vt:lpstr>Impact</vt:lpstr>
      <vt:lpstr>Oswald</vt:lpstr>
      <vt:lpstr>WJQ 主题</vt:lpstr>
      <vt:lpstr>1_WJQ 主题</vt:lpstr>
      <vt:lpstr>04</vt:lpstr>
      <vt:lpstr>1_04</vt:lpstr>
      <vt:lpstr>2_04</vt:lpstr>
      <vt:lpstr>3_04</vt:lpstr>
      <vt:lpstr>2_WJQ 主题</vt:lpstr>
      <vt:lpstr>1_Office 主题</vt:lpstr>
      <vt:lpstr>3_WJQ 主题</vt:lpstr>
      <vt:lpstr>PowerPoint 演示文稿</vt:lpstr>
      <vt:lpstr>PowerPoint 演示文稿</vt:lpstr>
      <vt:lpstr>政策背景——政策与标准大力加持</vt:lpstr>
      <vt:lpstr>关键技术</vt:lpstr>
      <vt:lpstr>发展趋势——科技赋能智慧校园新发展</vt:lpstr>
      <vt:lpstr>PowerPoint 演示文稿</vt:lpstr>
      <vt:lpstr>PowerPoint 演示文稿</vt:lpstr>
      <vt:lpstr>建设框架</vt:lpstr>
      <vt:lpstr>建设理念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智慧应用：智安、便捷、绿色，构建智慧高校新格局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绿色校园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WJQ</dc:creator>
  <cp:lastModifiedBy>Kevin</cp:lastModifiedBy>
  <cp:revision>2174</cp:revision>
  <dcterms:created xsi:type="dcterms:W3CDTF">2014-06-08T13:34:00Z</dcterms:created>
  <dcterms:modified xsi:type="dcterms:W3CDTF">2019-12-29T14:42:47Z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2052-11.8.2.8053</vt:lpwstr>
  </property>
</Properties>
</file>