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avi" ContentType="video/x-msvide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2.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 id="2147483694" r:id="rId3"/>
    <p:sldMasterId id="2147483703" r:id="rId4"/>
    <p:sldMasterId id="2147483713" r:id="rId5"/>
  </p:sldMasterIdLst>
  <p:notesMasterIdLst>
    <p:notesMasterId r:id="rId86"/>
  </p:notesMasterIdLst>
  <p:handoutMasterIdLst>
    <p:handoutMasterId r:id="rId87"/>
  </p:handoutMasterIdLst>
  <p:sldIdLst>
    <p:sldId id="422" r:id="rId6"/>
    <p:sldId id="331" r:id="rId7"/>
    <p:sldId id="332" r:id="rId8"/>
    <p:sldId id="427" r:id="rId9"/>
    <p:sldId id="428" r:id="rId10"/>
    <p:sldId id="337" r:id="rId11"/>
    <p:sldId id="339" r:id="rId12"/>
    <p:sldId id="340" r:id="rId13"/>
    <p:sldId id="333" r:id="rId14"/>
    <p:sldId id="645" r:id="rId15"/>
    <p:sldId id="334" r:id="rId16"/>
    <p:sldId id="590" r:id="rId17"/>
    <p:sldId id="701" r:id="rId18"/>
    <p:sldId id="702" r:id="rId19"/>
    <p:sldId id="703" r:id="rId20"/>
    <p:sldId id="819" r:id="rId21"/>
    <p:sldId id="820" r:id="rId22"/>
    <p:sldId id="805" r:id="rId23"/>
    <p:sldId id="706" r:id="rId24"/>
    <p:sldId id="708" r:id="rId25"/>
    <p:sldId id="709" r:id="rId26"/>
    <p:sldId id="707" r:id="rId27"/>
    <p:sldId id="817" r:id="rId28"/>
    <p:sldId id="624" r:id="rId29"/>
    <p:sldId id="631" r:id="rId30"/>
    <p:sldId id="632" r:id="rId31"/>
    <p:sldId id="821" r:id="rId32"/>
    <p:sldId id="699" r:id="rId33"/>
    <p:sldId id="739" r:id="rId34"/>
    <p:sldId id="740" r:id="rId35"/>
    <p:sldId id="744" r:id="rId36"/>
    <p:sldId id="745" r:id="rId37"/>
    <p:sldId id="746" r:id="rId38"/>
    <p:sldId id="829" r:id="rId39"/>
    <p:sldId id="830" r:id="rId40"/>
    <p:sldId id="831" r:id="rId41"/>
    <p:sldId id="832" r:id="rId42"/>
    <p:sldId id="833" r:id="rId43"/>
    <p:sldId id="759" r:id="rId44"/>
    <p:sldId id="760" r:id="rId45"/>
    <p:sldId id="762" r:id="rId46"/>
    <p:sldId id="763" r:id="rId47"/>
    <p:sldId id="767" r:id="rId48"/>
    <p:sldId id="768" r:id="rId49"/>
    <p:sldId id="769" r:id="rId50"/>
    <p:sldId id="828" r:id="rId51"/>
    <p:sldId id="822" r:id="rId52"/>
    <p:sldId id="328" r:id="rId53"/>
    <p:sldId id="826" r:id="rId54"/>
    <p:sldId id="771" r:id="rId55"/>
    <p:sldId id="772" r:id="rId56"/>
    <p:sldId id="773" r:id="rId57"/>
    <p:sldId id="774" r:id="rId58"/>
    <p:sldId id="775" r:id="rId59"/>
    <p:sldId id="776" r:id="rId60"/>
    <p:sldId id="777" r:id="rId61"/>
    <p:sldId id="778" r:id="rId62"/>
    <p:sldId id="779" r:id="rId63"/>
    <p:sldId id="780" r:id="rId64"/>
    <p:sldId id="781" r:id="rId65"/>
    <p:sldId id="782" r:id="rId66"/>
    <p:sldId id="783" r:id="rId67"/>
    <p:sldId id="784" r:id="rId68"/>
    <p:sldId id="785" r:id="rId69"/>
    <p:sldId id="686" r:id="rId70"/>
    <p:sldId id="687" r:id="rId71"/>
    <p:sldId id="688" r:id="rId72"/>
    <p:sldId id="689" r:id="rId73"/>
    <p:sldId id="690" r:id="rId74"/>
    <p:sldId id="691" r:id="rId75"/>
    <p:sldId id="692" r:id="rId76"/>
    <p:sldId id="693" r:id="rId77"/>
    <p:sldId id="694" r:id="rId78"/>
    <p:sldId id="698" r:id="rId79"/>
    <p:sldId id="695" r:id="rId80"/>
    <p:sldId id="696" r:id="rId81"/>
    <p:sldId id="697" r:id="rId82"/>
    <p:sldId id="823" r:id="rId83"/>
    <p:sldId id="824" r:id="rId84"/>
    <p:sldId id="825" r:id="rId85"/>
  </p:sldIdLst>
  <p:sldSz cx="12188825" cy="6858000"/>
  <p:notesSz cx="7104063" cy="10234613"/>
  <p:defaultTex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
          <p15:clr>
            <a:srgbClr val="A4A3A4"/>
          </p15:clr>
        </p15:guide>
        <p15:guide id="2" pos="7309">
          <p15:clr>
            <a:srgbClr val="A4A3A4"/>
          </p15:clr>
        </p15:guide>
        <p15:guide id="3" pos="2159" userDrawn="1">
          <p15:clr>
            <a:srgbClr val="A4A3A4"/>
          </p15:clr>
        </p15:guide>
        <p15:guide id="4" pos="3839">
          <p15:clr>
            <a:srgbClr val="A4A3A4"/>
          </p15:clr>
        </p15:guide>
        <p15:guide id="5" orient="horz" pos="799">
          <p15:clr>
            <a:srgbClr val="A4A3A4"/>
          </p15:clr>
        </p15:guide>
        <p15:guide id="6" orient="horz" pos="1003">
          <p15:clr>
            <a:srgbClr val="A4A3A4"/>
          </p15:clr>
        </p15:guide>
        <p15:guide id="7" orient="horz" pos="3888">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石 广峥" initials="石" lastIdx="3" clrIdx="0">
    <p:extLst>
      <p:ext uri="{19B8F6BF-5375-455C-9EA6-DF929625EA0E}">
        <p15:presenceInfo xmlns:p15="http://schemas.microsoft.com/office/powerpoint/2012/main" userId="da279ae0b9a69f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6A0"/>
    <a:srgbClr val="00B4E5"/>
    <a:srgbClr val="439AA1"/>
    <a:srgbClr val="439CAA"/>
    <a:srgbClr val="4093A0"/>
    <a:srgbClr val="40939F"/>
    <a:srgbClr val="3E92B7"/>
    <a:srgbClr val="0094BC"/>
    <a:srgbClr val="0070C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8" autoAdjust="0"/>
    <p:restoredTop sz="94301" autoAdjust="0"/>
  </p:normalViewPr>
  <p:slideViewPr>
    <p:cSldViewPr snapToObjects="1">
      <p:cViewPr>
        <p:scale>
          <a:sx n="66" d="100"/>
          <a:sy n="66" d="100"/>
        </p:scale>
        <p:origin x="624" y="120"/>
      </p:cViewPr>
      <p:guideLst>
        <p:guide orient="horz" pos="255"/>
        <p:guide pos="7309"/>
        <p:guide pos="2159"/>
        <p:guide pos="3839"/>
        <p:guide orient="horz" pos="799"/>
        <p:guide orient="horz" pos="1003"/>
        <p:guide orient="horz" pos="3888"/>
      </p:guideLst>
    </p:cSldViewPr>
  </p:slideViewPr>
  <p:notesTextViewPr>
    <p:cViewPr>
      <p:scale>
        <a:sx n="1" d="1"/>
        <a:sy n="1" d="1"/>
      </p:scale>
      <p:origin x="0" y="0"/>
    </p:cViewPr>
  </p:notesTextViewPr>
  <p:sorterViewPr>
    <p:cViewPr>
      <p:scale>
        <a:sx n="80" d="100"/>
        <a:sy n="80" d="100"/>
      </p:scale>
      <p:origin x="0" y="-7962"/>
    </p:cViewPr>
  </p:sorterViewPr>
  <p:notesViewPr>
    <p:cSldViewPr snapToObjects="1">
      <p:cViewPr varScale="1">
        <p:scale>
          <a:sx n="109" d="100"/>
          <a:sy n="109" d="100"/>
        </p:scale>
        <p:origin x="4384" y="192"/>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dirty="0"/>
              <a:t>2014-2018</a:t>
            </a:r>
            <a:r>
              <a:rPr lang="zh-CN" dirty="0"/>
              <a:t>年全国高考考场</a:t>
            </a:r>
            <a:r>
              <a:rPr lang="zh-CN" dirty="0" smtClean="0"/>
              <a:t>数量</a:t>
            </a:r>
            <a:r>
              <a:rPr lang="zh-CN" altLang="en-US" dirty="0" smtClean="0"/>
              <a:t>（万）</a:t>
            </a:r>
            <a:endParaRPr lang="zh-CN" dirty="0"/>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tx>
            <c:strRef>
              <c:f>Sheet1!$B$1</c:f>
              <c:strCache>
                <c:ptCount val="1"/>
                <c:pt idx="0">
                  <c:v>河南</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Sheet1!$B$2</c:f>
              <c:numCache>
                <c:formatCode>General</c:formatCode>
                <c:ptCount val="1"/>
                <c:pt idx="0">
                  <c:v>3.28</c:v>
                </c:pt>
              </c:numCache>
            </c:numRef>
          </c:val>
          <c:extLst>
            <c:ext xmlns:c16="http://schemas.microsoft.com/office/drawing/2014/chart" uri="{C3380CC4-5D6E-409C-BE32-E72D297353CC}">
              <c16:uniqueId val="{00000000-BB53-40DF-9E6A-75DF1E6351BE}"/>
            </c:ext>
          </c:extLst>
        </c:ser>
        <c:ser>
          <c:idx val="1"/>
          <c:order val="1"/>
          <c:tx>
            <c:strRef>
              <c:f>Sheet1!$C$1</c:f>
              <c:strCache>
                <c:ptCount val="1"/>
                <c:pt idx="0">
                  <c:v>广东</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Sheet1!$C$2</c:f>
              <c:numCache>
                <c:formatCode>General</c:formatCode>
                <c:ptCount val="1"/>
                <c:pt idx="0">
                  <c:v>2.5299999999999998</c:v>
                </c:pt>
              </c:numCache>
            </c:numRef>
          </c:val>
          <c:extLst>
            <c:ext xmlns:c16="http://schemas.microsoft.com/office/drawing/2014/chart" uri="{C3380CC4-5D6E-409C-BE32-E72D297353CC}">
              <c16:uniqueId val="{00000001-BB53-40DF-9E6A-75DF1E6351BE}"/>
            </c:ext>
          </c:extLst>
        </c:ser>
        <c:ser>
          <c:idx val="2"/>
          <c:order val="2"/>
          <c:tx>
            <c:strRef>
              <c:f>Sheet1!$D$1</c:f>
              <c:strCache>
                <c:ptCount val="1"/>
                <c:pt idx="0">
                  <c:v>四川</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Sheet1!$D$2</c:f>
              <c:numCache>
                <c:formatCode>General</c:formatCode>
                <c:ptCount val="1"/>
                <c:pt idx="0">
                  <c:v>2.0699999999999998</c:v>
                </c:pt>
              </c:numCache>
            </c:numRef>
          </c:val>
          <c:extLst>
            <c:ext xmlns:c16="http://schemas.microsoft.com/office/drawing/2014/chart" uri="{C3380CC4-5D6E-409C-BE32-E72D297353CC}">
              <c16:uniqueId val="{00000002-BB53-40DF-9E6A-75DF1E6351BE}"/>
            </c:ext>
          </c:extLst>
        </c:ser>
        <c:ser>
          <c:idx val="3"/>
          <c:order val="3"/>
          <c:tx>
            <c:strRef>
              <c:f>Sheet1!$E$1</c:f>
              <c:strCache>
                <c:ptCount val="1"/>
                <c:pt idx="0">
                  <c:v>山东</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Sheet1!$E$2</c:f>
              <c:numCache>
                <c:formatCode>General</c:formatCode>
                <c:ptCount val="1"/>
                <c:pt idx="0">
                  <c:v>1.98</c:v>
                </c:pt>
              </c:numCache>
            </c:numRef>
          </c:val>
          <c:extLst>
            <c:ext xmlns:c16="http://schemas.microsoft.com/office/drawing/2014/chart" uri="{C3380CC4-5D6E-409C-BE32-E72D297353CC}">
              <c16:uniqueId val="{00000003-BB53-40DF-9E6A-75DF1E6351BE}"/>
            </c:ext>
          </c:extLst>
        </c:ser>
        <c:ser>
          <c:idx val="4"/>
          <c:order val="4"/>
          <c:tx>
            <c:strRef>
              <c:f>Sheet1!$F$1</c:f>
              <c:strCache>
                <c:ptCount val="1"/>
                <c:pt idx="0">
                  <c:v>安徽</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Sheet1!$F$2</c:f>
              <c:numCache>
                <c:formatCode>General</c:formatCode>
                <c:ptCount val="1"/>
                <c:pt idx="0">
                  <c:v>1.67</c:v>
                </c:pt>
              </c:numCache>
            </c:numRef>
          </c:val>
          <c:extLst>
            <c:ext xmlns:c16="http://schemas.microsoft.com/office/drawing/2014/chart" uri="{C3380CC4-5D6E-409C-BE32-E72D297353CC}">
              <c16:uniqueId val="{00000004-BB53-40DF-9E6A-75DF1E6351BE}"/>
            </c:ext>
          </c:extLst>
        </c:ser>
        <c:ser>
          <c:idx val="5"/>
          <c:order val="5"/>
          <c:tx>
            <c:strRef>
              <c:f>Sheet1!$G$1</c:f>
              <c:strCache>
                <c:ptCount val="1"/>
                <c:pt idx="0">
                  <c:v>河北</c:v>
                </c:pt>
              </c:strCache>
            </c:strRef>
          </c:tx>
          <c:spPr>
            <a:solidFill>
              <a:schemeClr val="accent6"/>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Sheet1!$G$2</c:f>
              <c:numCache>
                <c:formatCode>General</c:formatCode>
                <c:ptCount val="1"/>
                <c:pt idx="0">
                  <c:v>1.62</c:v>
                </c:pt>
              </c:numCache>
            </c:numRef>
          </c:val>
          <c:extLst>
            <c:ext xmlns:c16="http://schemas.microsoft.com/office/drawing/2014/chart" uri="{C3380CC4-5D6E-409C-BE32-E72D297353CC}">
              <c16:uniqueId val="{00000005-BB53-40DF-9E6A-75DF1E6351BE}"/>
            </c:ext>
          </c:extLst>
        </c:ser>
        <c:ser>
          <c:idx val="6"/>
          <c:order val="6"/>
          <c:tx>
            <c:strRef>
              <c:f>Sheet1!$H$1</c:f>
              <c:strCache>
                <c:ptCount val="1"/>
                <c:pt idx="0">
                  <c:v>湖南</c:v>
                </c:pt>
              </c:strCache>
            </c:strRef>
          </c:tx>
          <c:spPr>
            <a:solidFill>
              <a:schemeClr val="accent1">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Sheet1!$H$2</c:f>
              <c:numCache>
                <c:formatCode>General</c:formatCode>
                <c:ptCount val="1"/>
                <c:pt idx="0">
                  <c:v>1.51</c:v>
                </c:pt>
              </c:numCache>
            </c:numRef>
          </c:val>
          <c:extLst>
            <c:ext xmlns:c16="http://schemas.microsoft.com/office/drawing/2014/chart" uri="{C3380CC4-5D6E-409C-BE32-E72D297353CC}">
              <c16:uniqueId val="{00000006-BB53-40DF-9E6A-75DF1E6351BE}"/>
            </c:ext>
          </c:extLst>
        </c:ser>
        <c:ser>
          <c:idx val="7"/>
          <c:order val="7"/>
          <c:tx>
            <c:strRef>
              <c:f>Sheet1!$I$1</c:f>
              <c:strCache>
                <c:ptCount val="1"/>
                <c:pt idx="0">
                  <c:v>贵州</c:v>
                </c:pt>
              </c:strCache>
            </c:strRef>
          </c:tx>
          <c:spPr>
            <a:solidFill>
              <a:schemeClr val="accent2">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Sheet1!$I$2</c:f>
              <c:numCache>
                <c:formatCode>General</c:formatCode>
                <c:ptCount val="1"/>
                <c:pt idx="0">
                  <c:v>1.47</c:v>
                </c:pt>
              </c:numCache>
            </c:numRef>
          </c:val>
          <c:extLst>
            <c:ext xmlns:c16="http://schemas.microsoft.com/office/drawing/2014/chart" uri="{C3380CC4-5D6E-409C-BE32-E72D297353CC}">
              <c16:uniqueId val="{00000007-BB53-40DF-9E6A-75DF1E6351BE}"/>
            </c:ext>
          </c:extLst>
        </c:ser>
        <c:ser>
          <c:idx val="8"/>
          <c:order val="8"/>
          <c:tx>
            <c:strRef>
              <c:f>Sheet1!$J$1</c:f>
              <c:strCache>
                <c:ptCount val="1"/>
                <c:pt idx="0">
                  <c:v>广西</c:v>
                </c:pt>
              </c:strCache>
            </c:strRef>
          </c:tx>
          <c:spPr>
            <a:solidFill>
              <a:schemeClr val="accent3">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Sheet1!$J$2</c:f>
              <c:numCache>
                <c:formatCode>General</c:formatCode>
                <c:ptCount val="1"/>
                <c:pt idx="0">
                  <c:v>1.34</c:v>
                </c:pt>
              </c:numCache>
            </c:numRef>
          </c:val>
          <c:extLst>
            <c:ext xmlns:c16="http://schemas.microsoft.com/office/drawing/2014/chart" uri="{C3380CC4-5D6E-409C-BE32-E72D297353CC}">
              <c16:uniqueId val="{00000008-BB53-40DF-9E6A-75DF1E6351BE}"/>
            </c:ext>
          </c:extLst>
        </c:ser>
        <c:ser>
          <c:idx val="9"/>
          <c:order val="9"/>
          <c:tx>
            <c:strRef>
              <c:f>Sheet1!$K$1</c:f>
              <c:strCache>
                <c:ptCount val="1"/>
                <c:pt idx="0">
                  <c:v>江西</c:v>
                </c:pt>
              </c:strCache>
            </c:strRef>
          </c:tx>
          <c:spPr>
            <a:solidFill>
              <a:schemeClr val="accent4">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Sheet1!$K$2</c:f>
              <c:numCache>
                <c:formatCode>General</c:formatCode>
                <c:ptCount val="1"/>
                <c:pt idx="0">
                  <c:v>1.27</c:v>
                </c:pt>
              </c:numCache>
            </c:numRef>
          </c:val>
          <c:extLst>
            <c:ext xmlns:c16="http://schemas.microsoft.com/office/drawing/2014/chart" uri="{C3380CC4-5D6E-409C-BE32-E72D297353CC}">
              <c16:uniqueId val="{00000009-BB53-40DF-9E6A-75DF1E6351BE}"/>
            </c:ext>
          </c:extLst>
        </c:ser>
        <c:ser>
          <c:idx val="10"/>
          <c:order val="10"/>
          <c:tx>
            <c:strRef>
              <c:f>Sheet1!$L$1</c:f>
              <c:strCache>
                <c:ptCount val="1"/>
                <c:pt idx="0">
                  <c:v>湖北</c:v>
                </c:pt>
              </c:strCache>
            </c:strRef>
          </c:tx>
          <c:spPr>
            <a:solidFill>
              <a:schemeClr val="accent5">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Sheet1!$L$2</c:f>
              <c:numCache>
                <c:formatCode>General</c:formatCode>
                <c:ptCount val="1"/>
                <c:pt idx="0">
                  <c:v>1.25</c:v>
                </c:pt>
              </c:numCache>
            </c:numRef>
          </c:val>
          <c:extLst>
            <c:ext xmlns:c16="http://schemas.microsoft.com/office/drawing/2014/chart" uri="{C3380CC4-5D6E-409C-BE32-E72D297353CC}">
              <c16:uniqueId val="{0000000A-BB53-40DF-9E6A-75DF1E6351BE}"/>
            </c:ext>
          </c:extLst>
        </c:ser>
        <c:ser>
          <c:idx val="11"/>
          <c:order val="11"/>
          <c:tx>
            <c:strRef>
              <c:f>Sheet1!$M$1</c:f>
              <c:strCache>
                <c:ptCount val="1"/>
                <c:pt idx="0">
                  <c:v>江苏</c:v>
                </c:pt>
              </c:strCache>
            </c:strRef>
          </c:tx>
          <c:spPr>
            <a:solidFill>
              <a:schemeClr val="accent6">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Sheet1!$M$2</c:f>
              <c:numCache>
                <c:formatCode>General</c:formatCode>
                <c:ptCount val="1"/>
                <c:pt idx="0">
                  <c:v>1.1000000000000001</c:v>
                </c:pt>
              </c:numCache>
            </c:numRef>
          </c:val>
          <c:extLst>
            <c:ext xmlns:c16="http://schemas.microsoft.com/office/drawing/2014/chart" uri="{C3380CC4-5D6E-409C-BE32-E72D297353CC}">
              <c16:uniqueId val="{0000000B-BB53-40DF-9E6A-75DF1E6351BE}"/>
            </c:ext>
          </c:extLst>
        </c:ser>
        <c:ser>
          <c:idx val="12"/>
          <c:order val="12"/>
          <c:tx>
            <c:strRef>
              <c:f>Sheet1!$N$1</c:f>
              <c:strCache>
                <c:ptCount val="1"/>
                <c:pt idx="0">
                  <c:v>陕西</c:v>
                </c:pt>
              </c:strCache>
            </c:strRef>
          </c:tx>
          <c:spPr>
            <a:solidFill>
              <a:schemeClr val="accent1">
                <a:lumMod val="80000"/>
                <a:lumOff val="2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Sheet1!$N$2</c:f>
              <c:numCache>
                <c:formatCode>General</c:formatCode>
                <c:ptCount val="1"/>
                <c:pt idx="0">
                  <c:v>1.07</c:v>
                </c:pt>
              </c:numCache>
            </c:numRef>
          </c:val>
          <c:extLst>
            <c:ext xmlns:c16="http://schemas.microsoft.com/office/drawing/2014/chart" uri="{C3380CC4-5D6E-409C-BE32-E72D297353CC}">
              <c16:uniqueId val="{0000000C-BB53-40DF-9E6A-75DF1E6351BE}"/>
            </c:ext>
          </c:extLst>
        </c:ser>
        <c:ser>
          <c:idx val="13"/>
          <c:order val="13"/>
          <c:tx>
            <c:strRef>
              <c:f>Sheet1!$O$1</c:f>
              <c:strCache>
                <c:ptCount val="1"/>
                <c:pt idx="0">
                  <c:v>浙江</c:v>
                </c:pt>
              </c:strCache>
            </c:strRef>
          </c:tx>
          <c:spPr>
            <a:solidFill>
              <a:schemeClr val="accent2">
                <a:lumMod val="80000"/>
                <a:lumOff val="2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Sheet1!$O$2</c:f>
              <c:numCache>
                <c:formatCode>General</c:formatCode>
                <c:ptCount val="1"/>
                <c:pt idx="0">
                  <c:v>1.02</c:v>
                </c:pt>
              </c:numCache>
            </c:numRef>
          </c:val>
          <c:extLst>
            <c:ext xmlns:c16="http://schemas.microsoft.com/office/drawing/2014/chart" uri="{C3380CC4-5D6E-409C-BE32-E72D297353CC}">
              <c16:uniqueId val="{0000000D-BB53-40DF-9E6A-75DF1E6351BE}"/>
            </c:ext>
          </c:extLst>
        </c:ser>
        <c:ser>
          <c:idx val="14"/>
          <c:order val="14"/>
          <c:tx>
            <c:strRef>
              <c:f>Sheet1!$P$1</c:f>
              <c:strCache>
                <c:ptCount val="1"/>
                <c:pt idx="0">
                  <c:v>山西</c:v>
                </c:pt>
              </c:strCache>
            </c:strRef>
          </c:tx>
          <c:spPr>
            <a:solidFill>
              <a:schemeClr val="accent3">
                <a:lumMod val="80000"/>
                <a:lumOff val="2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Sheet1!$P$2</c:f>
              <c:numCache>
                <c:formatCode>General</c:formatCode>
                <c:ptCount val="1"/>
                <c:pt idx="0">
                  <c:v>1.02</c:v>
                </c:pt>
              </c:numCache>
            </c:numRef>
          </c:val>
          <c:extLst>
            <c:ext xmlns:c16="http://schemas.microsoft.com/office/drawing/2014/chart" uri="{C3380CC4-5D6E-409C-BE32-E72D297353CC}">
              <c16:uniqueId val="{0000000E-BB53-40DF-9E6A-75DF1E6351BE}"/>
            </c:ext>
          </c:extLst>
        </c:ser>
        <c:ser>
          <c:idx val="15"/>
          <c:order val="15"/>
          <c:tx>
            <c:strRef>
              <c:f>Sheet1!$Q$1</c:f>
              <c:strCache>
                <c:ptCount val="1"/>
                <c:pt idx="0">
                  <c:v>云南</c:v>
                </c:pt>
              </c:strCache>
            </c:strRef>
          </c:tx>
          <c:spPr>
            <a:solidFill>
              <a:schemeClr val="accent4">
                <a:lumMod val="80000"/>
                <a:lumOff val="2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Sheet1!$Q$2</c:f>
              <c:numCache>
                <c:formatCode>General</c:formatCode>
                <c:ptCount val="1"/>
                <c:pt idx="0">
                  <c:v>1</c:v>
                </c:pt>
              </c:numCache>
            </c:numRef>
          </c:val>
          <c:extLst>
            <c:ext xmlns:c16="http://schemas.microsoft.com/office/drawing/2014/chart" uri="{C3380CC4-5D6E-409C-BE32-E72D297353CC}">
              <c16:uniqueId val="{0000000F-BB53-40DF-9E6A-75DF1E6351BE}"/>
            </c:ext>
          </c:extLst>
        </c:ser>
        <c:ser>
          <c:idx val="16"/>
          <c:order val="16"/>
          <c:tx>
            <c:strRef>
              <c:f>Sheet1!$R$1</c:f>
              <c:strCache>
                <c:ptCount val="1"/>
                <c:pt idx="0">
                  <c:v>甘肃</c:v>
                </c:pt>
              </c:strCache>
            </c:strRef>
          </c:tx>
          <c:spPr>
            <a:solidFill>
              <a:schemeClr val="accent5">
                <a:lumMod val="80000"/>
                <a:lumOff val="2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Sheet1!$R$2</c:f>
              <c:numCache>
                <c:formatCode>General</c:formatCode>
                <c:ptCount val="1"/>
                <c:pt idx="0">
                  <c:v>0.91</c:v>
                </c:pt>
              </c:numCache>
            </c:numRef>
          </c:val>
          <c:extLst>
            <c:ext xmlns:c16="http://schemas.microsoft.com/office/drawing/2014/chart" uri="{C3380CC4-5D6E-409C-BE32-E72D297353CC}">
              <c16:uniqueId val="{00000010-BB53-40DF-9E6A-75DF1E6351BE}"/>
            </c:ext>
          </c:extLst>
        </c:ser>
        <c:ser>
          <c:idx val="17"/>
          <c:order val="17"/>
          <c:tx>
            <c:strRef>
              <c:f>Sheet1!$S$1</c:f>
              <c:strCache>
                <c:ptCount val="1"/>
                <c:pt idx="0">
                  <c:v>重庆</c:v>
                </c:pt>
              </c:strCache>
            </c:strRef>
          </c:tx>
          <c:spPr>
            <a:solidFill>
              <a:schemeClr val="accent6">
                <a:lumMod val="80000"/>
                <a:lumOff val="2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Sheet1!$S$2</c:f>
              <c:numCache>
                <c:formatCode>General</c:formatCode>
                <c:ptCount val="1"/>
                <c:pt idx="0">
                  <c:v>0.84</c:v>
                </c:pt>
              </c:numCache>
            </c:numRef>
          </c:val>
          <c:extLst>
            <c:ext xmlns:c16="http://schemas.microsoft.com/office/drawing/2014/chart" uri="{C3380CC4-5D6E-409C-BE32-E72D297353CC}">
              <c16:uniqueId val="{00000011-BB53-40DF-9E6A-75DF1E6351BE}"/>
            </c:ext>
          </c:extLst>
        </c:ser>
        <c:ser>
          <c:idx val="18"/>
          <c:order val="18"/>
          <c:tx>
            <c:strRef>
              <c:f>Sheet1!$T$1</c:f>
              <c:strCache>
                <c:ptCount val="1"/>
                <c:pt idx="0">
                  <c:v>内蒙古</c:v>
                </c:pt>
              </c:strCache>
            </c:strRef>
          </c:tx>
          <c:spPr>
            <a:solidFill>
              <a:schemeClr val="accent1">
                <a:lumMod val="8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Sheet1!$T$2</c:f>
              <c:numCache>
                <c:formatCode>General</c:formatCode>
                <c:ptCount val="1"/>
                <c:pt idx="0">
                  <c:v>0.65</c:v>
                </c:pt>
              </c:numCache>
            </c:numRef>
          </c:val>
          <c:extLst>
            <c:ext xmlns:c16="http://schemas.microsoft.com/office/drawing/2014/chart" uri="{C3380CC4-5D6E-409C-BE32-E72D297353CC}">
              <c16:uniqueId val="{00000012-BB53-40DF-9E6A-75DF1E6351BE}"/>
            </c:ext>
          </c:extLst>
        </c:ser>
        <c:ser>
          <c:idx val="19"/>
          <c:order val="19"/>
          <c:tx>
            <c:strRef>
              <c:f>Sheet1!$U$1</c:f>
              <c:strCache>
                <c:ptCount val="1"/>
                <c:pt idx="0">
                  <c:v>新疆</c:v>
                </c:pt>
              </c:strCache>
            </c:strRef>
          </c:tx>
          <c:spPr>
            <a:solidFill>
              <a:schemeClr val="accent2">
                <a:lumMod val="8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Sheet1!$U$2</c:f>
              <c:numCache>
                <c:formatCode>General</c:formatCode>
                <c:ptCount val="1"/>
                <c:pt idx="0">
                  <c:v>0.69</c:v>
                </c:pt>
              </c:numCache>
            </c:numRef>
          </c:val>
          <c:extLst>
            <c:ext xmlns:c16="http://schemas.microsoft.com/office/drawing/2014/chart" uri="{C3380CC4-5D6E-409C-BE32-E72D297353CC}">
              <c16:uniqueId val="{00000013-BB53-40DF-9E6A-75DF1E6351BE}"/>
            </c:ext>
          </c:extLst>
        </c:ser>
        <c:ser>
          <c:idx val="20"/>
          <c:order val="20"/>
          <c:tx>
            <c:strRef>
              <c:f>Sheet1!$V$1</c:f>
              <c:strCache>
                <c:ptCount val="1"/>
                <c:pt idx="0">
                  <c:v>福建</c:v>
                </c:pt>
              </c:strCache>
            </c:strRef>
          </c:tx>
          <c:spPr>
            <a:solidFill>
              <a:schemeClr val="accent3">
                <a:lumMod val="8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Sheet1!$V$2</c:f>
              <c:numCache>
                <c:formatCode>General</c:formatCode>
                <c:ptCount val="1"/>
                <c:pt idx="0">
                  <c:v>0.67</c:v>
                </c:pt>
              </c:numCache>
            </c:numRef>
          </c:val>
          <c:extLst>
            <c:ext xmlns:c16="http://schemas.microsoft.com/office/drawing/2014/chart" uri="{C3380CC4-5D6E-409C-BE32-E72D297353CC}">
              <c16:uniqueId val="{00000014-BB53-40DF-9E6A-75DF1E6351BE}"/>
            </c:ext>
          </c:extLst>
        </c:ser>
        <c:ser>
          <c:idx val="21"/>
          <c:order val="21"/>
          <c:tx>
            <c:strRef>
              <c:f>Sheet1!$W$1</c:f>
              <c:strCache>
                <c:ptCount val="1"/>
                <c:pt idx="0">
                  <c:v>辽宁</c:v>
                </c:pt>
              </c:strCache>
            </c:strRef>
          </c:tx>
          <c:spPr>
            <a:solidFill>
              <a:schemeClr val="accent4">
                <a:lumMod val="8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Sheet1!$W$2</c:f>
              <c:numCache>
                <c:formatCode>General</c:formatCode>
                <c:ptCount val="1"/>
                <c:pt idx="0">
                  <c:v>0.62</c:v>
                </c:pt>
              </c:numCache>
            </c:numRef>
          </c:val>
          <c:extLst>
            <c:ext xmlns:c16="http://schemas.microsoft.com/office/drawing/2014/chart" uri="{C3380CC4-5D6E-409C-BE32-E72D297353CC}">
              <c16:uniqueId val="{00000015-BB53-40DF-9E6A-75DF1E6351BE}"/>
            </c:ext>
          </c:extLst>
        </c:ser>
        <c:ser>
          <c:idx val="22"/>
          <c:order val="22"/>
          <c:tx>
            <c:strRef>
              <c:f>Sheet1!$X$1</c:f>
              <c:strCache>
                <c:ptCount val="1"/>
                <c:pt idx="0">
                  <c:v>黑龙江</c:v>
                </c:pt>
              </c:strCache>
            </c:strRef>
          </c:tx>
          <c:spPr>
            <a:solidFill>
              <a:schemeClr val="accent5">
                <a:lumMod val="8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Sheet1!$X$2</c:f>
              <c:numCache>
                <c:formatCode>General</c:formatCode>
                <c:ptCount val="1"/>
                <c:pt idx="0">
                  <c:v>0.57000000000000006</c:v>
                </c:pt>
              </c:numCache>
            </c:numRef>
          </c:val>
          <c:extLst>
            <c:ext xmlns:c16="http://schemas.microsoft.com/office/drawing/2014/chart" uri="{C3380CC4-5D6E-409C-BE32-E72D297353CC}">
              <c16:uniqueId val="{00000016-BB53-40DF-9E6A-75DF1E6351BE}"/>
            </c:ext>
          </c:extLst>
        </c:ser>
        <c:ser>
          <c:idx val="23"/>
          <c:order val="23"/>
          <c:tx>
            <c:strRef>
              <c:f>Sheet1!$Y$1</c:f>
              <c:strCache>
                <c:ptCount val="1"/>
                <c:pt idx="0">
                  <c:v>吉林</c:v>
                </c:pt>
              </c:strCache>
            </c:strRef>
          </c:tx>
          <c:spPr>
            <a:solidFill>
              <a:schemeClr val="accent6">
                <a:lumMod val="8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Sheet1!$Y$2</c:f>
              <c:numCache>
                <c:formatCode>General</c:formatCode>
                <c:ptCount val="1"/>
                <c:pt idx="0">
                  <c:v>0.5</c:v>
                </c:pt>
              </c:numCache>
            </c:numRef>
          </c:val>
          <c:extLst>
            <c:ext xmlns:c16="http://schemas.microsoft.com/office/drawing/2014/chart" uri="{C3380CC4-5D6E-409C-BE32-E72D297353CC}">
              <c16:uniqueId val="{00000017-BB53-40DF-9E6A-75DF1E6351BE}"/>
            </c:ext>
          </c:extLst>
        </c:ser>
        <c:ser>
          <c:idx val="24"/>
          <c:order val="24"/>
          <c:tx>
            <c:strRef>
              <c:f>Sheet1!$Z$1</c:f>
              <c:strCache>
                <c:ptCount val="1"/>
                <c:pt idx="0">
                  <c:v>宁夏</c:v>
                </c:pt>
              </c:strCache>
            </c:strRef>
          </c:tx>
          <c:spPr>
            <a:solidFill>
              <a:schemeClr val="accent1">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Sheet1!$Z$2</c:f>
              <c:numCache>
                <c:formatCode>General</c:formatCode>
                <c:ptCount val="1"/>
                <c:pt idx="0">
                  <c:v>0.23</c:v>
                </c:pt>
              </c:numCache>
            </c:numRef>
          </c:val>
          <c:extLst>
            <c:ext xmlns:c16="http://schemas.microsoft.com/office/drawing/2014/chart" uri="{C3380CC4-5D6E-409C-BE32-E72D297353CC}">
              <c16:uniqueId val="{00000018-BB53-40DF-9E6A-75DF1E6351BE}"/>
            </c:ext>
          </c:extLst>
        </c:ser>
        <c:ser>
          <c:idx val="25"/>
          <c:order val="25"/>
          <c:tx>
            <c:strRef>
              <c:f>Sheet1!$AA$1</c:f>
              <c:strCache>
                <c:ptCount val="1"/>
                <c:pt idx="0">
                  <c:v>北京</c:v>
                </c:pt>
              </c:strCache>
            </c:strRef>
          </c:tx>
          <c:spPr>
            <a:solidFill>
              <a:schemeClr val="accent2">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Sheet1!$AA$2</c:f>
              <c:numCache>
                <c:formatCode>General</c:formatCode>
                <c:ptCount val="1"/>
                <c:pt idx="0">
                  <c:v>0.21</c:v>
                </c:pt>
              </c:numCache>
            </c:numRef>
          </c:val>
          <c:extLst>
            <c:ext xmlns:c16="http://schemas.microsoft.com/office/drawing/2014/chart" uri="{C3380CC4-5D6E-409C-BE32-E72D297353CC}">
              <c16:uniqueId val="{00000019-BB53-40DF-9E6A-75DF1E6351BE}"/>
            </c:ext>
          </c:extLst>
        </c:ser>
        <c:ser>
          <c:idx val="26"/>
          <c:order val="26"/>
          <c:tx>
            <c:strRef>
              <c:f>Sheet1!$AB$1</c:f>
              <c:strCache>
                <c:ptCount val="1"/>
                <c:pt idx="0">
                  <c:v>海南</c:v>
                </c:pt>
              </c:strCache>
            </c:strRef>
          </c:tx>
          <c:spPr>
            <a:solidFill>
              <a:schemeClr val="accent3">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Sheet1!$AB$2</c:f>
              <c:numCache>
                <c:formatCode>General</c:formatCode>
                <c:ptCount val="1"/>
                <c:pt idx="0">
                  <c:v>0.2</c:v>
                </c:pt>
              </c:numCache>
            </c:numRef>
          </c:val>
          <c:extLst>
            <c:ext xmlns:c16="http://schemas.microsoft.com/office/drawing/2014/chart" uri="{C3380CC4-5D6E-409C-BE32-E72D297353CC}">
              <c16:uniqueId val="{0000001A-BB53-40DF-9E6A-75DF1E6351BE}"/>
            </c:ext>
          </c:extLst>
        </c:ser>
        <c:ser>
          <c:idx val="27"/>
          <c:order val="27"/>
          <c:tx>
            <c:strRef>
              <c:f>Sheet1!$AC$1</c:f>
              <c:strCache>
                <c:ptCount val="1"/>
                <c:pt idx="0">
                  <c:v>天津</c:v>
                </c:pt>
              </c:strCache>
            </c:strRef>
          </c:tx>
          <c:spPr>
            <a:solidFill>
              <a:schemeClr val="accent4">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Sheet1!$AC$2</c:f>
              <c:numCache>
                <c:formatCode>General</c:formatCode>
                <c:ptCount val="1"/>
                <c:pt idx="0">
                  <c:v>0.19</c:v>
                </c:pt>
              </c:numCache>
            </c:numRef>
          </c:val>
          <c:extLst>
            <c:ext xmlns:c16="http://schemas.microsoft.com/office/drawing/2014/chart" uri="{C3380CC4-5D6E-409C-BE32-E72D297353CC}">
              <c16:uniqueId val="{0000001B-BB53-40DF-9E6A-75DF1E6351BE}"/>
            </c:ext>
          </c:extLst>
        </c:ser>
        <c:ser>
          <c:idx val="28"/>
          <c:order val="28"/>
          <c:tx>
            <c:strRef>
              <c:f>Sheet1!$AD$1</c:f>
              <c:strCache>
                <c:ptCount val="1"/>
                <c:pt idx="0">
                  <c:v>上海</c:v>
                </c:pt>
              </c:strCache>
            </c:strRef>
          </c:tx>
          <c:spPr>
            <a:solidFill>
              <a:schemeClr val="accent5">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Sheet1!$AD$2</c:f>
              <c:numCache>
                <c:formatCode>General</c:formatCode>
                <c:ptCount val="1"/>
                <c:pt idx="0">
                  <c:v>0.17</c:v>
                </c:pt>
              </c:numCache>
            </c:numRef>
          </c:val>
          <c:extLst>
            <c:ext xmlns:c16="http://schemas.microsoft.com/office/drawing/2014/chart" uri="{C3380CC4-5D6E-409C-BE32-E72D297353CC}">
              <c16:uniqueId val="{0000001C-BB53-40DF-9E6A-75DF1E6351BE}"/>
            </c:ext>
          </c:extLst>
        </c:ser>
        <c:ser>
          <c:idx val="29"/>
          <c:order val="29"/>
          <c:tx>
            <c:strRef>
              <c:f>Sheet1!$AE$1</c:f>
              <c:strCache>
                <c:ptCount val="1"/>
                <c:pt idx="0">
                  <c:v>青海</c:v>
                </c:pt>
              </c:strCache>
            </c:strRef>
          </c:tx>
          <c:spPr>
            <a:solidFill>
              <a:schemeClr val="accent6">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Sheet1!$AE$2</c:f>
              <c:numCache>
                <c:formatCode>General</c:formatCode>
                <c:ptCount val="1"/>
                <c:pt idx="0">
                  <c:v>0.14000000000000001</c:v>
                </c:pt>
              </c:numCache>
            </c:numRef>
          </c:val>
          <c:extLst>
            <c:ext xmlns:c16="http://schemas.microsoft.com/office/drawing/2014/chart" uri="{C3380CC4-5D6E-409C-BE32-E72D297353CC}">
              <c16:uniqueId val="{0000001D-BB53-40DF-9E6A-75DF1E6351BE}"/>
            </c:ext>
          </c:extLst>
        </c:ser>
        <c:ser>
          <c:idx val="30"/>
          <c:order val="30"/>
          <c:tx>
            <c:strRef>
              <c:f>Sheet1!$AF$1</c:f>
              <c:strCache>
                <c:ptCount val="1"/>
                <c:pt idx="0">
                  <c:v>西藏</c:v>
                </c:pt>
              </c:strCache>
            </c:strRef>
          </c:tx>
          <c:spPr>
            <a:solidFill>
              <a:schemeClr val="accent1">
                <a:lumMod val="5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2018年</c:v>
                </c:pt>
              </c:strCache>
            </c:strRef>
          </c:cat>
          <c:val>
            <c:numRef>
              <c:f>Sheet1!$AF$2</c:f>
              <c:numCache>
                <c:formatCode>General</c:formatCode>
                <c:ptCount val="1"/>
                <c:pt idx="0">
                  <c:v>0.09</c:v>
                </c:pt>
              </c:numCache>
            </c:numRef>
          </c:val>
          <c:extLst>
            <c:ext xmlns:c16="http://schemas.microsoft.com/office/drawing/2014/chart" uri="{C3380CC4-5D6E-409C-BE32-E72D297353CC}">
              <c16:uniqueId val="{0000001E-BB53-40DF-9E6A-75DF1E6351BE}"/>
            </c:ext>
          </c:extLst>
        </c:ser>
        <c:dLbls>
          <c:dLblPos val="outEnd"/>
          <c:showLegendKey val="0"/>
          <c:showVal val="1"/>
          <c:showCatName val="0"/>
          <c:showSerName val="0"/>
          <c:showPercent val="0"/>
          <c:showBubbleSize val="0"/>
        </c:dLbls>
        <c:gapWidth val="444"/>
        <c:overlap val="-90"/>
        <c:axId val="1053899136"/>
        <c:axId val="1053906208"/>
      </c:barChart>
      <c:catAx>
        <c:axId val="10538991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zh-CN"/>
          </a:p>
        </c:txPr>
        <c:crossAx val="1053906208"/>
        <c:crosses val="autoZero"/>
        <c:auto val="1"/>
        <c:lblAlgn val="ctr"/>
        <c:lblOffset val="100"/>
        <c:noMultiLvlLbl val="0"/>
      </c:catAx>
      <c:valAx>
        <c:axId val="1053906208"/>
        <c:scaling>
          <c:orientation val="minMax"/>
        </c:scaling>
        <c:delete val="1"/>
        <c:axPos val="l"/>
        <c:numFmt formatCode="General" sourceLinked="0"/>
        <c:majorTickMark val="none"/>
        <c:minorTickMark val="none"/>
        <c:tickLblPos val="nextTo"/>
        <c:crossAx val="10538991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image" Target="../media/image97.jpeg"/><Relationship Id="rId5" Type="http://schemas.openxmlformats.org/officeDocument/2006/relationships/image" Target="../media/image101.jpeg"/><Relationship Id="rId4" Type="http://schemas.openxmlformats.org/officeDocument/2006/relationships/image" Target="../media/image100.jpeg"/></Relationships>
</file>

<file path=ppt/diagrams/_rels/data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g"/><Relationship Id="rId1" Type="http://schemas.openxmlformats.org/officeDocument/2006/relationships/image" Target="../media/image127.jpeg"/><Relationship Id="rId5" Type="http://schemas.openxmlformats.org/officeDocument/2006/relationships/image" Target="../media/image131.jpeg"/><Relationship Id="rId4" Type="http://schemas.openxmlformats.org/officeDocument/2006/relationships/image" Target="../media/image130.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image" Target="../media/image97.jpeg"/><Relationship Id="rId5" Type="http://schemas.openxmlformats.org/officeDocument/2006/relationships/image" Target="../media/image101.jpeg"/><Relationship Id="rId4" Type="http://schemas.openxmlformats.org/officeDocument/2006/relationships/image" Target="../media/image100.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g"/><Relationship Id="rId1" Type="http://schemas.openxmlformats.org/officeDocument/2006/relationships/image" Target="../media/image127.jpeg"/><Relationship Id="rId5" Type="http://schemas.openxmlformats.org/officeDocument/2006/relationships/image" Target="../media/image131.jpeg"/><Relationship Id="rId4" Type="http://schemas.openxmlformats.org/officeDocument/2006/relationships/image" Target="../media/image130.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4B10D4-D31B-4496-B40A-18366A16D098}"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zh-CN" altLang="en-US"/>
        </a:p>
      </dgm:t>
    </dgm:pt>
    <dgm:pt modelId="{AD1E114A-9A33-4AA5-99C8-D393240A16E8}">
      <dgm:prSet/>
      <dgm:spPr/>
      <dgm:t>
        <a:bodyPr/>
        <a:lstStyle/>
        <a:p>
          <a:pPr rtl="0"/>
          <a:r>
            <a:rPr kumimoji="1" lang="zh-CN" altLang="en-US" dirty="0" smtClean="0">
              <a:solidFill>
                <a:schemeClr val="tx1"/>
              </a:solidFill>
              <a:latin typeface="Arial" panose="020B0604020202020204" pitchFamily="34" charset="0"/>
              <a:ea typeface="+mn-ea"/>
              <a:cs typeface="Arial" panose="020B0604020202020204" pitchFamily="34" charset="0"/>
              <a:sym typeface="+mn-lt"/>
            </a:rPr>
            <a:t>云教室互动软件无缝嵌入云桌面虚拟化平台，实现师生互动</a:t>
          </a:r>
          <a:endParaRPr lang="zh-CN" dirty="0">
            <a:solidFill>
              <a:schemeClr val="tx1"/>
            </a:solidFill>
            <a:latin typeface="Arial" panose="020B0604020202020204" pitchFamily="34" charset="0"/>
            <a:ea typeface="+mn-ea"/>
            <a:cs typeface="Arial" panose="020B0604020202020204" pitchFamily="34" charset="0"/>
            <a:sym typeface="+mn-lt"/>
          </a:endParaRPr>
        </a:p>
      </dgm:t>
    </dgm:pt>
    <dgm:pt modelId="{6623CC7F-D19E-431A-AECB-0425469A2FE7}" type="parTrans" cxnId="{2167AF57-C897-4C84-8B62-682BA82ACD0D}">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4CF03E8C-7587-4303-B513-87185B2BD392}" type="sibTrans" cxnId="{2167AF57-C897-4C84-8B62-682BA82ACD0D}">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09214058-A768-4C95-B5C8-66F7833027B2}">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可使用课程管理</a:t>
          </a:r>
          <a:r>
            <a:rPr kumimoji="1" lang="en-US" altLang="zh-CN" smtClean="0">
              <a:solidFill>
                <a:schemeClr val="tx1"/>
              </a:solidFill>
              <a:latin typeface="Arial" panose="020B0604020202020204" pitchFamily="34" charset="0"/>
              <a:ea typeface="+mn-ea"/>
              <a:cs typeface="Arial" panose="020B0604020202020204" pitchFamily="34" charset="0"/>
              <a:sym typeface="+mn-lt"/>
            </a:rPr>
            <a:t>AI</a:t>
          </a:r>
          <a:r>
            <a:rPr kumimoji="1" lang="zh-CN" altLang="en-US" smtClean="0">
              <a:solidFill>
                <a:schemeClr val="tx1"/>
              </a:solidFill>
              <a:latin typeface="Arial" panose="020B0604020202020204" pitchFamily="34" charset="0"/>
              <a:ea typeface="+mn-ea"/>
              <a:cs typeface="Arial" panose="020B0604020202020204" pitchFamily="34" charset="0"/>
              <a:sym typeface="+mn-lt"/>
            </a:rPr>
            <a:t>辅助模块，</a:t>
          </a:r>
          <a:r>
            <a:rPr lang="zh-CN" altLang="en-US" smtClean="0">
              <a:solidFill>
                <a:schemeClr val="tx1"/>
              </a:solidFill>
              <a:latin typeface="Arial" panose="020B0604020202020204" pitchFamily="34" charset="0"/>
              <a:ea typeface="+mn-ea"/>
              <a:cs typeface="Arial" panose="020B0604020202020204" pitchFamily="34" charset="0"/>
              <a:sym typeface="+mn-lt"/>
            </a:rPr>
            <a:t>自动匹配学期教学课程编排</a:t>
          </a:r>
          <a:endParaRPr lang="zh-CN" altLang="en-US" dirty="0">
            <a:solidFill>
              <a:schemeClr val="tx1"/>
            </a:solidFill>
            <a:latin typeface="Arial" panose="020B0604020202020204" pitchFamily="34" charset="0"/>
            <a:ea typeface="+mn-ea"/>
            <a:cs typeface="Arial" panose="020B0604020202020204" pitchFamily="34" charset="0"/>
            <a:sym typeface="+mn-lt"/>
          </a:endParaRPr>
        </a:p>
      </dgm:t>
    </dgm:pt>
    <dgm:pt modelId="{148E9D81-30DF-47A1-B004-107F8F1F1DAD}" type="parTrans" cxnId="{42EB10F4-8B01-4CEA-90AA-415B39327BFB}">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501D3F19-8BA6-4A29-9BB4-91235DD65079}" type="sibTrans" cxnId="{42EB10F4-8B01-4CEA-90AA-415B39327BFB}">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F7D85239-D997-4940-86C5-7D5891DA1AEE}">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可管理性强，可管理</a:t>
          </a:r>
          <a:r>
            <a:rPr kumimoji="1" lang="en-US" altLang="zh-CN" smtClean="0">
              <a:solidFill>
                <a:schemeClr val="tx1"/>
              </a:solidFill>
              <a:latin typeface="Arial" panose="020B0604020202020204" pitchFamily="34" charset="0"/>
              <a:ea typeface="+mn-ea"/>
              <a:cs typeface="Arial" panose="020B0604020202020204" pitchFamily="34" charset="0"/>
              <a:sym typeface="+mn-lt"/>
            </a:rPr>
            <a:t>X86</a:t>
          </a:r>
          <a:r>
            <a:rPr kumimoji="1" lang="zh-CN" altLang="en-US" smtClean="0">
              <a:solidFill>
                <a:schemeClr val="tx1"/>
              </a:solidFill>
              <a:latin typeface="Arial" panose="020B0604020202020204" pitchFamily="34" charset="0"/>
              <a:ea typeface="+mn-ea"/>
              <a:cs typeface="Arial" panose="020B0604020202020204" pitchFamily="34" charset="0"/>
              <a:sym typeface="+mn-lt"/>
            </a:rPr>
            <a:t>终端，可外设控制</a:t>
          </a:r>
          <a:endParaRPr kumimoji="1" lang="en-US" altLang="zh-CN" dirty="0" smtClean="0">
            <a:solidFill>
              <a:schemeClr val="tx1"/>
            </a:solidFill>
            <a:latin typeface="Arial" panose="020B0604020202020204" pitchFamily="34" charset="0"/>
            <a:ea typeface="+mn-ea"/>
            <a:cs typeface="Arial" panose="020B0604020202020204" pitchFamily="34" charset="0"/>
            <a:sym typeface="+mn-lt"/>
          </a:endParaRPr>
        </a:p>
      </dgm:t>
    </dgm:pt>
    <dgm:pt modelId="{131B7548-568E-42DB-A7C5-95FD5CC70242}" type="parTrans" cxnId="{81D28928-3C5F-44CF-A573-A87DC2A6287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10504206-341E-426F-A29A-C350124EEFD0}" type="sibTrans" cxnId="{81D28928-3C5F-44CF-A573-A87DC2A6287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F7C64F80-1A5C-4DCF-931E-09BD421A8EC5}">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降低成本，提高设备的可靠性</a:t>
          </a:r>
          <a:endParaRPr kumimoji="1" lang="en-US" altLang="zh-CN" dirty="0" smtClean="0">
            <a:solidFill>
              <a:schemeClr val="tx1"/>
            </a:solidFill>
            <a:latin typeface="Arial" panose="020B0604020202020204" pitchFamily="34" charset="0"/>
            <a:ea typeface="+mn-ea"/>
            <a:cs typeface="Arial" panose="020B0604020202020204" pitchFamily="34" charset="0"/>
            <a:sym typeface="+mn-lt"/>
          </a:endParaRPr>
        </a:p>
      </dgm:t>
    </dgm:pt>
    <dgm:pt modelId="{CAE523F4-41DA-4DB1-A7BB-1DC94A0DF759}" type="parTrans" cxnId="{895E7151-803D-41E4-B7EE-FC02E327051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DBC51813-B619-456C-8338-3AF2B970BED4}" type="sibTrans" cxnId="{895E7151-803D-41E4-B7EE-FC02E327051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CB1BB9D2-0BED-4C70-A674-AD8C7515693A}">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可远程高效部署教学环境，支持个性化需求</a:t>
          </a:r>
          <a:endParaRPr kumimoji="1" lang="en-US" altLang="zh-CN" dirty="0" smtClean="0">
            <a:solidFill>
              <a:schemeClr val="tx1"/>
            </a:solidFill>
            <a:latin typeface="Arial" panose="020B0604020202020204" pitchFamily="34" charset="0"/>
            <a:ea typeface="+mn-ea"/>
            <a:cs typeface="Arial" panose="020B0604020202020204" pitchFamily="34" charset="0"/>
            <a:sym typeface="+mn-lt"/>
          </a:endParaRPr>
        </a:p>
      </dgm:t>
    </dgm:pt>
    <dgm:pt modelId="{EBFE3B98-1E82-4F27-BD20-647D8AEABC20}" type="parTrans" cxnId="{50829ACC-3680-44BA-A755-A86BA9BB4A16}">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FAE56C4E-58C8-4D14-B5B7-5506B11604DE}" type="sibTrans" cxnId="{50829ACC-3680-44BA-A755-A86BA9BB4A16}">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89C6CAED-4989-4E1F-81B5-B06FB9A12AEC}">
      <dgm:prSet/>
      <dgm:spPr/>
      <dgm:t>
        <a:bodyPr/>
        <a:lstStyle/>
        <a:p>
          <a:r>
            <a:rPr lang="zh-CN" altLang="en-US" dirty="0" smtClean="0">
              <a:solidFill>
                <a:schemeClr val="tx1"/>
              </a:solidFill>
              <a:latin typeface="Arial" panose="020B0604020202020204" pitchFamily="34" charset="0"/>
              <a:ea typeface="+mn-ea"/>
              <a:cs typeface="Arial" panose="020B0604020202020204" pitchFamily="34" charset="0"/>
              <a:sym typeface="+mn-lt"/>
            </a:rPr>
            <a:t>网络依赖性低，管理机配置低</a:t>
          </a:r>
          <a:endParaRPr kumimoji="1" lang="en-US" altLang="zh-CN" dirty="0">
            <a:solidFill>
              <a:schemeClr val="tx1"/>
            </a:solidFill>
            <a:latin typeface="Arial" panose="020B0604020202020204" pitchFamily="34" charset="0"/>
            <a:ea typeface="+mn-ea"/>
            <a:cs typeface="Arial" panose="020B0604020202020204" pitchFamily="34" charset="0"/>
            <a:sym typeface="+mn-lt"/>
          </a:endParaRPr>
        </a:p>
      </dgm:t>
    </dgm:pt>
    <dgm:pt modelId="{0AB966CA-AAF9-4757-BEF1-8403480D2AAC}" type="parTrans" cxnId="{92BEF34F-3814-4A67-B265-5CD7C933CEDE}">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D4D9EA78-560E-4BC3-BC11-3F768CA94EC3}" type="sibTrans" cxnId="{92BEF34F-3814-4A67-B265-5CD7C933CEDE}">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E0C7A9D7-AE8C-4D41-A1A7-40B419589536}" type="pres">
      <dgm:prSet presAssocID="{E54B10D4-D31B-4496-B40A-18366A16D098}" presName="Name0" presStyleCnt="0">
        <dgm:presLayoutVars>
          <dgm:chMax val="7"/>
          <dgm:chPref val="7"/>
          <dgm:dir/>
        </dgm:presLayoutVars>
      </dgm:prSet>
      <dgm:spPr/>
      <dgm:t>
        <a:bodyPr/>
        <a:lstStyle/>
        <a:p>
          <a:endParaRPr lang="zh-CN" altLang="en-US"/>
        </a:p>
      </dgm:t>
    </dgm:pt>
    <dgm:pt modelId="{96BFC538-5756-4163-9831-CF6636C35426}" type="pres">
      <dgm:prSet presAssocID="{E54B10D4-D31B-4496-B40A-18366A16D098}" presName="Name1" presStyleCnt="0"/>
      <dgm:spPr/>
      <dgm:t>
        <a:bodyPr/>
        <a:lstStyle/>
        <a:p>
          <a:endParaRPr lang="zh-CN" altLang="en-US"/>
        </a:p>
      </dgm:t>
    </dgm:pt>
    <dgm:pt modelId="{BFDCFDB7-7B9A-4068-B7F1-61DA95A7FA51}" type="pres">
      <dgm:prSet presAssocID="{E54B10D4-D31B-4496-B40A-18366A16D098}" presName="cycle" presStyleCnt="0"/>
      <dgm:spPr/>
      <dgm:t>
        <a:bodyPr/>
        <a:lstStyle/>
        <a:p>
          <a:endParaRPr lang="zh-CN" altLang="en-US"/>
        </a:p>
      </dgm:t>
    </dgm:pt>
    <dgm:pt modelId="{845AE106-27E5-4D40-BA52-DA70229D642B}" type="pres">
      <dgm:prSet presAssocID="{E54B10D4-D31B-4496-B40A-18366A16D098}" presName="srcNode" presStyleLbl="node1" presStyleIdx="0" presStyleCnt="6"/>
      <dgm:spPr/>
      <dgm:t>
        <a:bodyPr/>
        <a:lstStyle/>
        <a:p>
          <a:endParaRPr lang="zh-CN" altLang="en-US"/>
        </a:p>
      </dgm:t>
    </dgm:pt>
    <dgm:pt modelId="{84CE2AC5-49B2-4E8E-90C8-67FB1F21CFAF}" type="pres">
      <dgm:prSet presAssocID="{E54B10D4-D31B-4496-B40A-18366A16D098}" presName="conn" presStyleLbl="parChTrans1D2" presStyleIdx="0" presStyleCnt="1"/>
      <dgm:spPr/>
      <dgm:t>
        <a:bodyPr/>
        <a:lstStyle/>
        <a:p>
          <a:endParaRPr lang="zh-CN" altLang="en-US"/>
        </a:p>
      </dgm:t>
    </dgm:pt>
    <dgm:pt modelId="{53216B1E-0769-4117-89F2-846906DF6D98}" type="pres">
      <dgm:prSet presAssocID="{E54B10D4-D31B-4496-B40A-18366A16D098}" presName="extraNode" presStyleLbl="node1" presStyleIdx="0" presStyleCnt="6"/>
      <dgm:spPr/>
      <dgm:t>
        <a:bodyPr/>
        <a:lstStyle/>
        <a:p>
          <a:endParaRPr lang="zh-CN" altLang="en-US"/>
        </a:p>
      </dgm:t>
    </dgm:pt>
    <dgm:pt modelId="{FFB0634D-6513-44C0-B41C-EDBE43F68A14}" type="pres">
      <dgm:prSet presAssocID="{E54B10D4-D31B-4496-B40A-18366A16D098}" presName="dstNode" presStyleLbl="node1" presStyleIdx="0" presStyleCnt="6"/>
      <dgm:spPr/>
      <dgm:t>
        <a:bodyPr/>
        <a:lstStyle/>
        <a:p>
          <a:endParaRPr lang="zh-CN" altLang="en-US"/>
        </a:p>
      </dgm:t>
    </dgm:pt>
    <dgm:pt modelId="{6A62101A-5D76-4D9D-A79B-7B08CEC0EA80}" type="pres">
      <dgm:prSet presAssocID="{AD1E114A-9A33-4AA5-99C8-D393240A16E8}" presName="text_1" presStyleLbl="node1" presStyleIdx="0" presStyleCnt="6">
        <dgm:presLayoutVars>
          <dgm:bulletEnabled val="1"/>
        </dgm:presLayoutVars>
      </dgm:prSet>
      <dgm:spPr/>
      <dgm:t>
        <a:bodyPr/>
        <a:lstStyle/>
        <a:p>
          <a:endParaRPr lang="zh-CN" altLang="en-US"/>
        </a:p>
      </dgm:t>
    </dgm:pt>
    <dgm:pt modelId="{617EB4D5-39BA-4667-A62D-344AF81441DB}" type="pres">
      <dgm:prSet presAssocID="{AD1E114A-9A33-4AA5-99C8-D393240A16E8}" presName="accent_1" presStyleCnt="0"/>
      <dgm:spPr/>
      <dgm:t>
        <a:bodyPr/>
        <a:lstStyle/>
        <a:p>
          <a:endParaRPr lang="zh-CN" altLang="en-US"/>
        </a:p>
      </dgm:t>
    </dgm:pt>
    <dgm:pt modelId="{6A2E9A32-1AE2-4411-9F77-9A686E0E4257}" type="pres">
      <dgm:prSet presAssocID="{AD1E114A-9A33-4AA5-99C8-D393240A16E8}" presName="accentRepeatNode" presStyleLbl="solidFgAcc1" presStyleIdx="0" presStyleCnt="6"/>
      <dgm:spPr/>
      <dgm:t>
        <a:bodyPr/>
        <a:lstStyle/>
        <a:p>
          <a:endParaRPr lang="zh-CN" altLang="en-US"/>
        </a:p>
      </dgm:t>
    </dgm:pt>
    <dgm:pt modelId="{F253CF36-0EEF-4817-86F6-0D9025A59F06}" type="pres">
      <dgm:prSet presAssocID="{09214058-A768-4C95-B5C8-66F7833027B2}" presName="text_2" presStyleLbl="node1" presStyleIdx="1" presStyleCnt="6">
        <dgm:presLayoutVars>
          <dgm:bulletEnabled val="1"/>
        </dgm:presLayoutVars>
      </dgm:prSet>
      <dgm:spPr/>
      <dgm:t>
        <a:bodyPr/>
        <a:lstStyle/>
        <a:p>
          <a:endParaRPr lang="zh-CN" altLang="en-US"/>
        </a:p>
      </dgm:t>
    </dgm:pt>
    <dgm:pt modelId="{A378F485-50AD-4EC1-B057-2138469B4393}" type="pres">
      <dgm:prSet presAssocID="{09214058-A768-4C95-B5C8-66F7833027B2}" presName="accent_2" presStyleCnt="0"/>
      <dgm:spPr/>
    </dgm:pt>
    <dgm:pt modelId="{7438233C-C005-4223-BD06-FA0DF2CE77E0}" type="pres">
      <dgm:prSet presAssocID="{09214058-A768-4C95-B5C8-66F7833027B2}" presName="accentRepeatNode" presStyleLbl="solidFgAcc1" presStyleIdx="1" presStyleCnt="6"/>
      <dgm:spPr/>
    </dgm:pt>
    <dgm:pt modelId="{7B82B07A-B540-40B1-AFA3-59222DF76940}" type="pres">
      <dgm:prSet presAssocID="{F7D85239-D997-4940-86C5-7D5891DA1AEE}" presName="text_3" presStyleLbl="node1" presStyleIdx="2" presStyleCnt="6">
        <dgm:presLayoutVars>
          <dgm:bulletEnabled val="1"/>
        </dgm:presLayoutVars>
      </dgm:prSet>
      <dgm:spPr/>
      <dgm:t>
        <a:bodyPr/>
        <a:lstStyle/>
        <a:p>
          <a:endParaRPr lang="zh-CN" altLang="en-US"/>
        </a:p>
      </dgm:t>
    </dgm:pt>
    <dgm:pt modelId="{F69F245C-3962-4387-8FC8-A42973AE50DE}" type="pres">
      <dgm:prSet presAssocID="{F7D85239-D997-4940-86C5-7D5891DA1AEE}" presName="accent_3" presStyleCnt="0"/>
      <dgm:spPr/>
    </dgm:pt>
    <dgm:pt modelId="{C7E82EB1-BEA5-491B-B968-C75A2507E798}" type="pres">
      <dgm:prSet presAssocID="{F7D85239-D997-4940-86C5-7D5891DA1AEE}" presName="accentRepeatNode" presStyleLbl="solidFgAcc1" presStyleIdx="2" presStyleCnt="6"/>
      <dgm:spPr/>
    </dgm:pt>
    <dgm:pt modelId="{C19CCD47-09A7-424E-8684-DA0FCA1F3B01}" type="pres">
      <dgm:prSet presAssocID="{F7C64F80-1A5C-4DCF-931E-09BD421A8EC5}" presName="text_4" presStyleLbl="node1" presStyleIdx="3" presStyleCnt="6">
        <dgm:presLayoutVars>
          <dgm:bulletEnabled val="1"/>
        </dgm:presLayoutVars>
      </dgm:prSet>
      <dgm:spPr/>
      <dgm:t>
        <a:bodyPr/>
        <a:lstStyle/>
        <a:p>
          <a:endParaRPr lang="zh-CN" altLang="en-US"/>
        </a:p>
      </dgm:t>
    </dgm:pt>
    <dgm:pt modelId="{70D62E53-BD73-4C9E-96D3-C28AF0716D4E}" type="pres">
      <dgm:prSet presAssocID="{F7C64F80-1A5C-4DCF-931E-09BD421A8EC5}" presName="accent_4" presStyleCnt="0"/>
      <dgm:spPr/>
    </dgm:pt>
    <dgm:pt modelId="{C6140CDE-77B4-4436-818C-66EE89A49AD0}" type="pres">
      <dgm:prSet presAssocID="{F7C64F80-1A5C-4DCF-931E-09BD421A8EC5}" presName="accentRepeatNode" presStyleLbl="solidFgAcc1" presStyleIdx="3" presStyleCnt="6"/>
      <dgm:spPr/>
    </dgm:pt>
    <dgm:pt modelId="{66BFEDC6-4B34-48CF-8407-10D8EAF98411}" type="pres">
      <dgm:prSet presAssocID="{CB1BB9D2-0BED-4C70-A674-AD8C7515693A}" presName="text_5" presStyleLbl="node1" presStyleIdx="4" presStyleCnt="6">
        <dgm:presLayoutVars>
          <dgm:bulletEnabled val="1"/>
        </dgm:presLayoutVars>
      </dgm:prSet>
      <dgm:spPr/>
      <dgm:t>
        <a:bodyPr/>
        <a:lstStyle/>
        <a:p>
          <a:endParaRPr lang="zh-CN" altLang="en-US"/>
        </a:p>
      </dgm:t>
    </dgm:pt>
    <dgm:pt modelId="{A7624BF9-B4AD-4DAC-9479-AE681AE7CA5C}" type="pres">
      <dgm:prSet presAssocID="{CB1BB9D2-0BED-4C70-A674-AD8C7515693A}" presName="accent_5" presStyleCnt="0"/>
      <dgm:spPr/>
    </dgm:pt>
    <dgm:pt modelId="{CD14C5DC-2277-42EE-B27E-1347E92CE319}" type="pres">
      <dgm:prSet presAssocID="{CB1BB9D2-0BED-4C70-A674-AD8C7515693A}" presName="accentRepeatNode" presStyleLbl="solidFgAcc1" presStyleIdx="4" presStyleCnt="6"/>
      <dgm:spPr/>
    </dgm:pt>
    <dgm:pt modelId="{3200E566-FF0A-478C-B633-CB6D77116A71}" type="pres">
      <dgm:prSet presAssocID="{89C6CAED-4989-4E1F-81B5-B06FB9A12AEC}" presName="text_6" presStyleLbl="node1" presStyleIdx="5" presStyleCnt="6">
        <dgm:presLayoutVars>
          <dgm:bulletEnabled val="1"/>
        </dgm:presLayoutVars>
      </dgm:prSet>
      <dgm:spPr/>
      <dgm:t>
        <a:bodyPr/>
        <a:lstStyle/>
        <a:p>
          <a:endParaRPr lang="zh-CN" altLang="en-US"/>
        </a:p>
      </dgm:t>
    </dgm:pt>
    <dgm:pt modelId="{88F40618-F1D6-45E4-B64B-09B63107074A}" type="pres">
      <dgm:prSet presAssocID="{89C6CAED-4989-4E1F-81B5-B06FB9A12AEC}" presName="accent_6" presStyleCnt="0"/>
      <dgm:spPr/>
    </dgm:pt>
    <dgm:pt modelId="{5A621B9B-2B2E-4553-986F-6E9F4586A599}" type="pres">
      <dgm:prSet presAssocID="{89C6CAED-4989-4E1F-81B5-B06FB9A12AEC}" presName="accentRepeatNode" presStyleLbl="solidFgAcc1" presStyleIdx="5" presStyleCnt="6"/>
      <dgm:spPr/>
    </dgm:pt>
  </dgm:ptLst>
  <dgm:cxnLst>
    <dgm:cxn modelId="{2D9DC757-942A-4A13-8FA8-44146693EF89}" type="presOf" srcId="{09214058-A768-4C95-B5C8-66F7833027B2}" destId="{F253CF36-0EEF-4817-86F6-0D9025A59F06}" srcOrd="0" destOrd="0" presId="urn:microsoft.com/office/officeart/2008/layout/VerticalCurvedList"/>
    <dgm:cxn modelId="{0060B871-8E70-44D8-BAF7-E2ED1498BE65}" type="presOf" srcId="{F7C64F80-1A5C-4DCF-931E-09BD421A8EC5}" destId="{C19CCD47-09A7-424E-8684-DA0FCA1F3B01}" srcOrd="0" destOrd="0" presId="urn:microsoft.com/office/officeart/2008/layout/VerticalCurvedList"/>
    <dgm:cxn modelId="{92BEF34F-3814-4A67-B265-5CD7C933CEDE}" srcId="{E54B10D4-D31B-4496-B40A-18366A16D098}" destId="{89C6CAED-4989-4E1F-81B5-B06FB9A12AEC}" srcOrd="5" destOrd="0" parTransId="{0AB966CA-AAF9-4757-BEF1-8403480D2AAC}" sibTransId="{D4D9EA78-560E-4BC3-BC11-3F768CA94EC3}"/>
    <dgm:cxn modelId="{81D28928-3C5F-44CF-A573-A87DC2A6287C}" srcId="{E54B10D4-D31B-4496-B40A-18366A16D098}" destId="{F7D85239-D997-4940-86C5-7D5891DA1AEE}" srcOrd="2" destOrd="0" parTransId="{131B7548-568E-42DB-A7C5-95FD5CC70242}" sibTransId="{10504206-341E-426F-A29A-C350124EEFD0}"/>
    <dgm:cxn modelId="{856F44A1-3359-4EDB-813C-E7D608426394}" type="presOf" srcId="{F7D85239-D997-4940-86C5-7D5891DA1AEE}" destId="{7B82B07A-B540-40B1-AFA3-59222DF76940}" srcOrd="0" destOrd="0" presId="urn:microsoft.com/office/officeart/2008/layout/VerticalCurvedList"/>
    <dgm:cxn modelId="{2167AF57-C897-4C84-8B62-682BA82ACD0D}" srcId="{E54B10D4-D31B-4496-B40A-18366A16D098}" destId="{AD1E114A-9A33-4AA5-99C8-D393240A16E8}" srcOrd="0" destOrd="0" parTransId="{6623CC7F-D19E-431A-AECB-0425469A2FE7}" sibTransId="{4CF03E8C-7587-4303-B513-87185B2BD392}"/>
    <dgm:cxn modelId="{D364F39C-28A0-4003-B82F-B590D70DF629}" type="presOf" srcId="{4CF03E8C-7587-4303-B513-87185B2BD392}" destId="{84CE2AC5-49B2-4E8E-90C8-67FB1F21CFAF}" srcOrd="0" destOrd="0" presId="urn:microsoft.com/office/officeart/2008/layout/VerticalCurvedList"/>
    <dgm:cxn modelId="{CBB4D25F-1A07-4185-A4A5-72E91503BF60}" type="presOf" srcId="{AD1E114A-9A33-4AA5-99C8-D393240A16E8}" destId="{6A62101A-5D76-4D9D-A79B-7B08CEC0EA80}" srcOrd="0" destOrd="0" presId="urn:microsoft.com/office/officeart/2008/layout/VerticalCurvedList"/>
    <dgm:cxn modelId="{42EB10F4-8B01-4CEA-90AA-415B39327BFB}" srcId="{E54B10D4-D31B-4496-B40A-18366A16D098}" destId="{09214058-A768-4C95-B5C8-66F7833027B2}" srcOrd="1" destOrd="0" parTransId="{148E9D81-30DF-47A1-B004-107F8F1F1DAD}" sibTransId="{501D3F19-8BA6-4A29-9BB4-91235DD65079}"/>
    <dgm:cxn modelId="{414A80CC-5440-49FD-81C2-30C4CA94DE63}" type="presOf" srcId="{CB1BB9D2-0BED-4C70-A674-AD8C7515693A}" destId="{66BFEDC6-4B34-48CF-8407-10D8EAF98411}" srcOrd="0" destOrd="0" presId="urn:microsoft.com/office/officeart/2008/layout/VerticalCurvedList"/>
    <dgm:cxn modelId="{50829ACC-3680-44BA-A755-A86BA9BB4A16}" srcId="{E54B10D4-D31B-4496-B40A-18366A16D098}" destId="{CB1BB9D2-0BED-4C70-A674-AD8C7515693A}" srcOrd="4" destOrd="0" parTransId="{EBFE3B98-1E82-4F27-BD20-647D8AEABC20}" sibTransId="{FAE56C4E-58C8-4D14-B5B7-5506B11604DE}"/>
    <dgm:cxn modelId="{CD6D8C8F-DE4C-4A54-8FAD-D51412CE3BFE}" type="presOf" srcId="{89C6CAED-4989-4E1F-81B5-B06FB9A12AEC}" destId="{3200E566-FF0A-478C-B633-CB6D77116A71}" srcOrd="0" destOrd="0" presId="urn:microsoft.com/office/officeart/2008/layout/VerticalCurvedList"/>
    <dgm:cxn modelId="{895E7151-803D-41E4-B7EE-FC02E327051C}" srcId="{E54B10D4-D31B-4496-B40A-18366A16D098}" destId="{F7C64F80-1A5C-4DCF-931E-09BD421A8EC5}" srcOrd="3" destOrd="0" parTransId="{CAE523F4-41DA-4DB1-A7BB-1DC94A0DF759}" sibTransId="{DBC51813-B619-456C-8338-3AF2B970BED4}"/>
    <dgm:cxn modelId="{4EF020C5-12A9-41AB-920B-52EC56ED59EA}" type="presOf" srcId="{E54B10D4-D31B-4496-B40A-18366A16D098}" destId="{E0C7A9D7-AE8C-4D41-A1A7-40B419589536}" srcOrd="0" destOrd="0" presId="urn:microsoft.com/office/officeart/2008/layout/VerticalCurvedList"/>
    <dgm:cxn modelId="{AB8C4F70-2C23-46E5-BFFF-57D82D938941}" type="presParOf" srcId="{E0C7A9D7-AE8C-4D41-A1A7-40B419589536}" destId="{96BFC538-5756-4163-9831-CF6636C35426}" srcOrd="0" destOrd="0" presId="urn:microsoft.com/office/officeart/2008/layout/VerticalCurvedList"/>
    <dgm:cxn modelId="{0309C8BD-A212-4087-B1A8-1DE9E8F15877}" type="presParOf" srcId="{96BFC538-5756-4163-9831-CF6636C35426}" destId="{BFDCFDB7-7B9A-4068-B7F1-61DA95A7FA51}" srcOrd="0" destOrd="0" presId="urn:microsoft.com/office/officeart/2008/layout/VerticalCurvedList"/>
    <dgm:cxn modelId="{5584512C-CDF0-49DF-A34D-DD275A5B3266}" type="presParOf" srcId="{BFDCFDB7-7B9A-4068-B7F1-61DA95A7FA51}" destId="{845AE106-27E5-4D40-BA52-DA70229D642B}" srcOrd="0" destOrd="0" presId="urn:microsoft.com/office/officeart/2008/layout/VerticalCurvedList"/>
    <dgm:cxn modelId="{B65BC12D-EFEF-4F31-8C49-F3039850ABAD}" type="presParOf" srcId="{BFDCFDB7-7B9A-4068-B7F1-61DA95A7FA51}" destId="{84CE2AC5-49B2-4E8E-90C8-67FB1F21CFAF}" srcOrd="1" destOrd="0" presId="urn:microsoft.com/office/officeart/2008/layout/VerticalCurvedList"/>
    <dgm:cxn modelId="{88DFB0F2-12B5-4E69-BCF6-980AFE4BF5A8}" type="presParOf" srcId="{BFDCFDB7-7B9A-4068-B7F1-61DA95A7FA51}" destId="{53216B1E-0769-4117-89F2-846906DF6D98}" srcOrd="2" destOrd="0" presId="urn:microsoft.com/office/officeart/2008/layout/VerticalCurvedList"/>
    <dgm:cxn modelId="{711E141F-C7C0-405C-BC1E-F7032B1ED642}" type="presParOf" srcId="{BFDCFDB7-7B9A-4068-B7F1-61DA95A7FA51}" destId="{FFB0634D-6513-44C0-B41C-EDBE43F68A14}" srcOrd="3" destOrd="0" presId="urn:microsoft.com/office/officeart/2008/layout/VerticalCurvedList"/>
    <dgm:cxn modelId="{C82ED52A-50D7-40B4-99D0-D22455F21417}" type="presParOf" srcId="{96BFC538-5756-4163-9831-CF6636C35426}" destId="{6A62101A-5D76-4D9D-A79B-7B08CEC0EA80}" srcOrd="1" destOrd="0" presId="urn:microsoft.com/office/officeart/2008/layout/VerticalCurvedList"/>
    <dgm:cxn modelId="{BFE7B064-1B61-41D7-80B0-C61373A8396F}" type="presParOf" srcId="{96BFC538-5756-4163-9831-CF6636C35426}" destId="{617EB4D5-39BA-4667-A62D-344AF81441DB}" srcOrd="2" destOrd="0" presId="urn:microsoft.com/office/officeart/2008/layout/VerticalCurvedList"/>
    <dgm:cxn modelId="{6778C333-A2DD-4A1D-8E47-FF2C4140EA63}" type="presParOf" srcId="{617EB4D5-39BA-4667-A62D-344AF81441DB}" destId="{6A2E9A32-1AE2-4411-9F77-9A686E0E4257}" srcOrd="0" destOrd="0" presId="urn:microsoft.com/office/officeart/2008/layout/VerticalCurvedList"/>
    <dgm:cxn modelId="{77FA81C8-8F6C-454F-BD9B-07FC7421871E}" type="presParOf" srcId="{96BFC538-5756-4163-9831-CF6636C35426}" destId="{F253CF36-0EEF-4817-86F6-0D9025A59F06}" srcOrd="3" destOrd="0" presId="urn:microsoft.com/office/officeart/2008/layout/VerticalCurvedList"/>
    <dgm:cxn modelId="{F6EC9273-1E7E-4B76-85A6-F5B92DE00A39}" type="presParOf" srcId="{96BFC538-5756-4163-9831-CF6636C35426}" destId="{A378F485-50AD-4EC1-B057-2138469B4393}" srcOrd="4" destOrd="0" presId="urn:microsoft.com/office/officeart/2008/layout/VerticalCurvedList"/>
    <dgm:cxn modelId="{708180AB-B302-4F84-9F1E-2B7244CDFA23}" type="presParOf" srcId="{A378F485-50AD-4EC1-B057-2138469B4393}" destId="{7438233C-C005-4223-BD06-FA0DF2CE77E0}" srcOrd="0" destOrd="0" presId="urn:microsoft.com/office/officeart/2008/layout/VerticalCurvedList"/>
    <dgm:cxn modelId="{EB1EDF68-053B-498B-8C4E-2A49AD824470}" type="presParOf" srcId="{96BFC538-5756-4163-9831-CF6636C35426}" destId="{7B82B07A-B540-40B1-AFA3-59222DF76940}" srcOrd="5" destOrd="0" presId="urn:microsoft.com/office/officeart/2008/layout/VerticalCurvedList"/>
    <dgm:cxn modelId="{AFF0347A-D6D8-42CF-994F-BB6EB00AD620}" type="presParOf" srcId="{96BFC538-5756-4163-9831-CF6636C35426}" destId="{F69F245C-3962-4387-8FC8-A42973AE50DE}" srcOrd="6" destOrd="0" presId="urn:microsoft.com/office/officeart/2008/layout/VerticalCurvedList"/>
    <dgm:cxn modelId="{2FA7EACB-8FF3-45F4-B3F2-E8898932CBEE}" type="presParOf" srcId="{F69F245C-3962-4387-8FC8-A42973AE50DE}" destId="{C7E82EB1-BEA5-491B-B968-C75A2507E798}" srcOrd="0" destOrd="0" presId="urn:microsoft.com/office/officeart/2008/layout/VerticalCurvedList"/>
    <dgm:cxn modelId="{D32FBA3B-032A-4B9D-899C-8DA3EC0199EC}" type="presParOf" srcId="{96BFC538-5756-4163-9831-CF6636C35426}" destId="{C19CCD47-09A7-424E-8684-DA0FCA1F3B01}" srcOrd="7" destOrd="0" presId="urn:microsoft.com/office/officeart/2008/layout/VerticalCurvedList"/>
    <dgm:cxn modelId="{4C89EC54-B554-4543-A9DD-D93D0B05EA77}" type="presParOf" srcId="{96BFC538-5756-4163-9831-CF6636C35426}" destId="{70D62E53-BD73-4C9E-96D3-C28AF0716D4E}" srcOrd="8" destOrd="0" presId="urn:microsoft.com/office/officeart/2008/layout/VerticalCurvedList"/>
    <dgm:cxn modelId="{8F89552D-26FC-461B-B56B-B05C0C9E7A73}" type="presParOf" srcId="{70D62E53-BD73-4C9E-96D3-C28AF0716D4E}" destId="{C6140CDE-77B4-4436-818C-66EE89A49AD0}" srcOrd="0" destOrd="0" presId="urn:microsoft.com/office/officeart/2008/layout/VerticalCurvedList"/>
    <dgm:cxn modelId="{A0D118A0-FB32-4638-94A2-0D436ACB6C72}" type="presParOf" srcId="{96BFC538-5756-4163-9831-CF6636C35426}" destId="{66BFEDC6-4B34-48CF-8407-10D8EAF98411}" srcOrd="9" destOrd="0" presId="urn:microsoft.com/office/officeart/2008/layout/VerticalCurvedList"/>
    <dgm:cxn modelId="{0A149145-A44D-4253-962C-5FBB11BDBC87}" type="presParOf" srcId="{96BFC538-5756-4163-9831-CF6636C35426}" destId="{A7624BF9-B4AD-4DAC-9479-AE681AE7CA5C}" srcOrd="10" destOrd="0" presId="urn:microsoft.com/office/officeart/2008/layout/VerticalCurvedList"/>
    <dgm:cxn modelId="{47C14F7A-A053-4C98-88B7-387E828BD84C}" type="presParOf" srcId="{A7624BF9-B4AD-4DAC-9479-AE681AE7CA5C}" destId="{CD14C5DC-2277-42EE-B27E-1347E92CE319}" srcOrd="0" destOrd="0" presId="urn:microsoft.com/office/officeart/2008/layout/VerticalCurvedList"/>
    <dgm:cxn modelId="{2FC5868D-2ECF-4896-83EF-31E4D3BAB91F}" type="presParOf" srcId="{96BFC538-5756-4163-9831-CF6636C35426}" destId="{3200E566-FF0A-478C-B633-CB6D77116A71}" srcOrd="11" destOrd="0" presId="urn:microsoft.com/office/officeart/2008/layout/VerticalCurvedList"/>
    <dgm:cxn modelId="{581A3611-91AA-423E-9995-B370C38D2438}" type="presParOf" srcId="{96BFC538-5756-4163-9831-CF6636C35426}" destId="{88F40618-F1D6-45E4-B64B-09B63107074A}" srcOrd="12" destOrd="0" presId="urn:microsoft.com/office/officeart/2008/layout/VerticalCurvedList"/>
    <dgm:cxn modelId="{37940A3B-E794-4FD0-BD2B-39B773E1F3E6}" type="presParOf" srcId="{88F40618-F1D6-45E4-B64B-09B63107074A}" destId="{5A621B9B-2B2E-4553-986F-6E9F4586A59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AA97EE-686C-4B61-81E3-A7D07E420C9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zh-CN" altLang="en-US"/>
        </a:p>
      </dgm:t>
    </dgm:pt>
    <dgm:pt modelId="{8092CE34-6D8A-407E-AB96-3DBD24639018}">
      <dgm:prSet phldrT="[文本]"/>
      <dgm:spPr/>
      <dgm:t>
        <a:bodyPr/>
        <a:lstStyle/>
        <a:p>
          <a:r>
            <a:rPr lang="zh-CN" altLang="en-US" dirty="0" smtClean="0"/>
            <a:t>身份证识别</a:t>
          </a:r>
          <a:endParaRPr lang="zh-CN" altLang="en-US" dirty="0"/>
        </a:p>
      </dgm:t>
    </dgm:pt>
    <dgm:pt modelId="{321B9B07-710B-4B79-B1B7-8375C037AD34}" type="parTrans" cxnId="{5ACFE147-7CE9-40F3-A315-63CF59A37694}">
      <dgm:prSet/>
      <dgm:spPr/>
      <dgm:t>
        <a:bodyPr/>
        <a:lstStyle/>
        <a:p>
          <a:endParaRPr lang="zh-CN" altLang="en-US"/>
        </a:p>
      </dgm:t>
    </dgm:pt>
    <dgm:pt modelId="{D53A48BA-8EF0-4ACB-AB1E-5C3FF068B5D2}" type="sibTrans" cxnId="{5ACFE147-7CE9-40F3-A315-63CF59A37694}">
      <dgm:prSet/>
      <dgm:spPr/>
      <dgm:t>
        <a:bodyPr/>
        <a:lstStyle/>
        <a:p>
          <a:endParaRPr lang="zh-CN" altLang="en-US"/>
        </a:p>
      </dgm:t>
    </dgm:pt>
    <dgm:pt modelId="{C8EC9FEE-7327-4FAC-9235-7FDDDFF20FC9}">
      <dgm:prSet phldrT="[文本]"/>
      <dgm:spPr/>
      <dgm:t>
        <a:bodyPr/>
        <a:lstStyle/>
        <a:p>
          <a:r>
            <a:rPr lang="zh-CN" altLang="en-US" dirty="0" smtClean="0"/>
            <a:t>指纹识别</a:t>
          </a:r>
          <a:endParaRPr lang="zh-CN" altLang="en-US" dirty="0"/>
        </a:p>
      </dgm:t>
    </dgm:pt>
    <dgm:pt modelId="{F4063381-DBF6-414D-BCA2-B9DA5C5BEDC0}" type="parTrans" cxnId="{F0F3E433-2B8F-427D-9B0C-E2B6158618D6}">
      <dgm:prSet/>
      <dgm:spPr/>
      <dgm:t>
        <a:bodyPr/>
        <a:lstStyle/>
        <a:p>
          <a:endParaRPr lang="zh-CN" altLang="en-US"/>
        </a:p>
      </dgm:t>
    </dgm:pt>
    <dgm:pt modelId="{F8B0D3BC-369D-4361-BD5E-292C718C0924}" type="sibTrans" cxnId="{F0F3E433-2B8F-427D-9B0C-E2B6158618D6}">
      <dgm:prSet/>
      <dgm:spPr/>
      <dgm:t>
        <a:bodyPr/>
        <a:lstStyle/>
        <a:p>
          <a:endParaRPr lang="zh-CN" altLang="en-US"/>
        </a:p>
      </dgm:t>
    </dgm:pt>
    <dgm:pt modelId="{F6199075-4A62-4FDC-860C-D98F18CB76E4}">
      <dgm:prSet phldrT="[文本]"/>
      <dgm:spPr/>
      <dgm:t>
        <a:bodyPr/>
        <a:lstStyle/>
        <a:p>
          <a:r>
            <a:rPr lang="zh-CN" altLang="en-US" dirty="0" smtClean="0"/>
            <a:t>人脸识别</a:t>
          </a:r>
          <a:endParaRPr lang="zh-CN" altLang="en-US" dirty="0"/>
        </a:p>
      </dgm:t>
    </dgm:pt>
    <dgm:pt modelId="{87F4EEED-BF04-41C5-84AD-7D6BE22A830A}" type="parTrans" cxnId="{6FC026E8-6EE5-444F-9880-EAA4DDC7FEBF}">
      <dgm:prSet/>
      <dgm:spPr/>
      <dgm:t>
        <a:bodyPr/>
        <a:lstStyle/>
        <a:p>
          <a:endParaRPr lang="zh-CN" altLang="en-US"/>
        </a:p>
      </dgm:t>
    </dgm:pt>
    <dgm:pt modelId="{0702CA43-D0DE-4462-A912-A60BAEF3683F}" type="sibTrans" cxnId="{6FC026E8-6EE5-444F-9880-EAA4DDC7FEBF}">
      <dgm:prSet/>
      <dgm:spPr/>
      <dgm:t>
        <a:bodyPr/>
        <a:lstStyle/>
        <a:p>
          <a:endParaRPr lang="zh-CN" altLang="en-US"/>
        </a:p>
      </dgm:t>
    </dgm:pt>
    <dgm:pt modelId="{43E00CE2-57F7-43A2-805F-A2C155A6C914}">
      <dgm:prSet phldrT="[文本]"/>
      <dgm:spPr/>
      <dgm:t>
        <a:bodyPr/>
        <a:lstStyle/>
        <a:p>
          <a:r>
            <a:rPr lang="zh-CN" altLang="en-US" dirty="0" smtClean="0"/>
            <a:t>可旋转摄像头</a:t>
          </a:r>
          <a:endParaRPr lang="zh-CN" altLang="en-US" dirty="0"/>
        </a:p>
      </dgm:t>
    </dgm:pt>
    <dgm:pt modelId="{9B61B1DF-067B-4103-A652-0D26E4085646}" type="parTrans" cxnId="{3791D55B-CE12-4CC8-A26B-388114205135}">
      <dgm:prSet/>
      <dgm:spPr/>
      <dgm:t>
        <a:bodyPr/>
        <a:lstStyle/>
        <a:p>
          <a:endParaRPr lang="zh-CN" altLang="en-US"/>
        </a:p>
      </dgm:t>
    </dgm:pt>
    <dgm:pt modelId="{24F2D7AC-86CA-4C20-9C54-CD4FDC03C761}" type="sibTrans" cxnId="{3791D55B-CE12-4CC8-A26B-388114205135}">
      <dgm:prSet/>
      <dgm:spPr/>
      <dgm:t>
        <a:bodyPr/>
        <a:lstStyle/>
        <a:p>
          <a:endParaRPr lang="zh-CN" altLang="en-US"/>
        </a:p>
      </dgm:t>
    </dgm:pt>
    <dgm:pt modelId="{10BD0445-D861-4D2F-B63F-87738837A28A}">
      <dgm:prSet phldrT="[文本]"/>
      <dgm:spPr/>
      <dgm:t>
        <a:bodyPr/>
        <a:lstStyle/>
        <a:p>
          <a:r>
            <a:rPr lang="en-US" altLang="zh-CN" dirty="0" smtClean="0"/>
            <a:t>RJ45</a:t>
          </a:r>
          <a:r>
            <a:rPr lang="zh-CN" altLang="en-US" dirty="0" smtClean="0"/>
            <a:t>连接</a:t>
          </a:r>
          <a:endParaRPr lang="zh-CN" altLang="en-US" dirty="0"/>
        </a:p>
      </dgm:t>
    </dgm:pt>
    <dgm:pt modelId="{765938EE-1F59-4A6C-A761-FB0F84E6CAF9}" type="parTrans" cxnId="{045782E6-54B4-4FAA-84C2-FA6C3F3FE740}">
      <dgm:prSet/>
      <dgm:spPr/>
      <dgm:t>
        <a:bodyPr/>
        <a:lstStyle/>
        <a:p>
          <a:endParaRPr lang="zh-CN" altLang="en-US"/>
        </a:p>
      </dgm:t>
    </dgm:pt>
    <dgm:pt modelId="{32DEED3E-ED46-4A6B-A469-CA234B89AE05}" type="sibTrans" cxnId="{045782E6-54B4-4FAA-84C2-FA6C3F3FE740}">
      <dgm:prSet/>
      <dgm:spPr/>
      <dgm:t>
        <a:bodyPr/>
        <a:lstStyle/>
        <a:p>
          <a:endParaRPr lang="zh-CN" altLang="en-US"/>
        </a:p>
      </dgm:t>
    </dgm:pt>
    <dgm:pt modelId="{FE2B06D9-A3D6-4493-B209-E6F4E40ED0B6}" type="pres">
      <dgm:prSet presAssocID="{9CAA97EE-686C-4B61-81E3-A7D07E420C95}" presName="Name0" presStyleCnt="0">
        <dgm:presLayoutVars>
          <dgm:dir/>
          <dgm:resizeHandles val="exact"/>
        </dgm:presLayoutVars>
      </dgm:prSet>
      <dgm:spPr/>
      <dgm:t>
        <a:bodyPr/>
        <a:lstStyle/>
        <a:p>
          <a:endParaRPr lang="zh-CN" altLang="en-US"/>
        </a:p>
      </dgm:t>
    </dgm:pt>
    <dgm:pt modelId="{55EA71CA-2C00-4317-90AA-7B6B73BE7A1F}" type="pres">
      <dgm:prSet presAssocID="{8092CE34-6D8A-407E-AB96-3DBD24639018}" presName="compNode" presStyleCnt="0"/>
      <dgm:spPr/>
    </dgm:pt>
    <dgm:pt modelId="{D41A8B20-7BD0-4944-8F5A-9D70E906F45E}" type="pres">
      <dgm:prSet presAssocID="{8092CE34-6D8A-407E-AB96-3DBD24639018}" presName="pictRect" presStyleLbl="node1" presStyleIdx="0" presStyleCnt="5" custLinFactNeighborX="-4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DE3FFBCE-F56B-4057-BDF1-6BD7DAB35A2B}" type="pres">
      <dgm:prSet presAssocID="{8092CE34-6D8A-407E-AB96-3DBD24639018}" presName="textRect" presStyleLbl="revTx" presStyleIdx="0" presStyleCnt="5">
        <dgm:presLayoutVars>
          <dgm:bulletEnabled val="1"/>
        </dgm:presLayoutVars>
      </dgm:prSet>
      <dgm:spPr/>
      <dgm:t>
        <a:bodyPr/>
        <a:lstStyle/>
        <a:p>
          <a:endParaRPr lang="zh-CN" altLang="en-US"/>
        </a:p>
      </dgm:t>
    </dgm:pt>
    <dgm:pt modelId="{7E129DCC-B597-4BFF-8ECC-5ADC0CCAECDC}" type="pres">
      <dgm:prSet presAssocID="{D53A48BA-8EF0-4ACB-AB1E-5C3FF068B5D2}" presName="sibTrans" presStyleLbl="sibTrans2D1" presStyleIdx="0" presStyleCnt="0"/>
      <dgm:spPr/>
      <dgm:t>
        <a:bodyPr/>
        <a:lstStyle/>
        <a:p>
          <a:endParaRPr lang="zh-CN" altLang="en-US"/>
        </a:p>
      </dgm:t>
    </dgm:pt>
    <dgm:pt modelId="{96049741-9934-44DB-B32A-3FBBB6CFEC13}" type="pres">
      <dgm:prSet presAssocID="{C8EC9FEE-7327-4FAC-9235-7FDDDFF20FC9}" presName="compNode" presStyleCnt="0"/>
      <dgm:spPr/>
    </dgm:pt>
    <dgm:pt modelId="{6BBD5BC6-BF87-4EBB-8D97-FC34442D46FE}" type="pres">
      <dgm:prSet presAssocID="{C8EC9FEE-7327-4FAC-9235-7FDDDFF20FC9}" presName="pictRect" presStyleLbl="nod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F8F86F82-DAA7-4F42-A230-518E0C47FE92}" type="pres">
      <dgm:prSet presAssocID="{C8EC9FEE-7327-4FAC-9235-7FDDDFF20FC9}" presName="textRect" presStyleLbl="revTx" presStyleIdx="1" presStyleCnt="5">
        <dgm:presLayoutVars>
          <dgm:bulletEnabled val="1"/>
        </dgm:presLayoutVars>
      </dgm:prSet>
      <dgm:spPr/>
      <dgm:t>
        <a:bodyPr/>
        <a:lstStyle/>
        <a:p>
          <a:endParaRPr lang="zh-CN" altLang="en-US"/>
        </a:p>
      </dgm:t>
    </dgm:pt>
    <dgm:pt modelId="{AB4058C3-C012-455A-A034-C331C4BDB143}" type="pres">
      <dgm:prSet presAssocID="{F8B0D3BC-369D-4361-BD5E-292C718C0924}" presName="sibTrans" presStyleLbl="sibTrans2D1" presStyleIdx="0" presStyleCnt="0"/>
      <dgm:spPr/>
      <dgm:t>
        <a:bodyPr/>
        <a:lstStyle/>
        <a:p>
          <a:endParaRPr lang="zh-CN" altLang="en-US"/>
        </a:p>
      </dgm:t>
    </dgm:pt>
    <dgm:pt modelId="{E8386CDA-BD95-4EF7-B9B4-DA880E58775F}" type="pres">
      <dgm:prSet presAssocID="{F6199075-4A62-4FDC-860C-D98F18CB76E4}" presName="compNode" presStyleCnt="0"/>
      <dgm:spPr/>
    </dgm:pt>
    <dgm:pt modelId="{9ED9BE06-F8D0-420A-A2E7-EB3C7BA53674}" type="pres">
      <dgm:prSet presAssocID="{F6199075-4A62-4FDC-860C-D98F18CB76E4}" presName="pictRect" presStyleLbl="nod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573AF478-4F1C-4E73-990C-00D970F1A488}" type="pres">
      <dgm:prSet presAssocID="{F6199075-4A62-4FDC-860C-D98F18CB76E4}" presName="textRect" presStyleLbl="revTx" presStyleIdx="2" presStyleCnt="5">
        <dgm:presLayoutVars>
          <dgm:bulletEnabled val="1"/>
        </dgm:presLayoutVars>
      </dgm:prSet>
      <dgm:spPr/>
      <dgm:t>
        <a:bodyPr/>
        <a:lstStyle/>
        <a:p>
          <a:endParaRPr lang="zh-CN" altLang="en-US"/>
        </a:p>
      </dgm:t>
    </dgm:pt>
    <dgm:pt modelId="{B0BD0E15-554F-4125-B6A6-5244E047D558}" type="pres">
      <dgm:prSet presAssocID="{0702CA43-D0DE-4462-A912-A60BAEF3683F}" presName="sibTrans" presStyleLbl="sibTrans2D1" presStyleIdx="0" presStyleCnt="0"/>
      <dgm:spPr/>
      <dgm:t>
        <a:bodyPr/>
        <a:lstStyle/>
        <a:p>
          <a:endParaRPr lang="zh-CN" altLang="en-US"/>
        </a:p>
      </dgm:t>
    </dgm:pt>
    <dgm:pt modelId="{8EA9C58A-A66F-4F72-B661-FC2BF5D10AA2}" type="pres">
      <dgm:prSet presAssocID="{43E00CE2-57F7-43A2-805F-A2C155A6C914}" presName="compNode" presStyleCnt="0"/>
      <dgm:spPr/>
    </dgm:pt>
    <dgm:pt modelId="{E6D4BBEF-0129-41F0-A192-FB5CCA4B8F5D}" type="pres">
      <dgm:prSet presAssocID="{43E00CE2-57F7-43A2-805F-A2C155A6C914}" presName="pictRect" presStyleLbl="nod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2ADCF137-B0FE-4DBD-8C65-C15B51094BA5}" type="pres">
      <dgm:prSet presAssocID="{43E00CE2-57F7-43A2-805F-A2C155A6C914}" presName="textRect" presStyleLbl="revTx" presStyleIdx="3" presStyleCnt="5">
        <dgm:presLayoutVars>
          <dgm:bulletEnabled val="1"/>
        </dgm:presLayoutVars>
      </dgm:prSet>
      <dgm:spPr/>
      <dgm:t>
        <a:bodyPr/>
        <a:lstStyle/>
        <a:p>
          <a:endParaRPr lang="zh-CN" altLang="en-US"/>
        </a:p>
      </dgm:t>
    </dgm:pt>
    <dgm:pt modelId="{ACAF9845-BF92-476B-96F3-5E8DE7DDA756}" type="pres">
      <dgm:prSet presAssocID="{24F2D7AC-86CA-4C20-9C54-CD4FDC03C761}" presName="sibTrans" presStyleLbl="sibTrans2D1" presStyleIdx="0" presStyleCnt="0"/>
      <dgm:spPr/>
      <dgm:t>
        <a:bodyPr/>
        <a:lstStyle/>
        <a:p>
          <a:endParaRPr lang="zh-CN" altLang="en-US"/>
        </a:p>
      </dgm:t>
    </dgm:pt>
    <dgm:pt modelId="{B833E840-C3CD-4552-9258-723FF782D843}" type="pres">
      <dgm:prSet presAssocID="{10BD0445-D861-4D2F-B63F-87738837A28A}" presName="compNode" presStyleCnt="0"/>
      <dgm:spPr/>
    </dgm:pt>
    <dgm:pt modelId="{8451F366-76F2-4A38-AF48-B4B6C92BA764}" type="pres">
      <dgm:prSet presAssocID="{10BD0445-D861-4D2F-B63F-87738837A28A}" presName="pictRect" presStyleLbl="nod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F8A7C439-9C41-40B9-81CD-92D13588AA68}" type="pres">
      <dgm:prSet presAssocID="{10BD0445-D861-4D2F-B63F-87738837A28A}" presName="textRect" presStyleLbl="revTx" presStyleIdx="4" presStyleCnt="5">
        <dgm:presLayoutVars>
          <dgm:bulletEnabled val="1"/>
        </dgm:presLayoutVars>
      </dgm:prSet>
      <dgm:spPr/>
      <dgm:t>
        <a:bodyPr/>
        <a:lstStyle/>
        <a:p>
          <a:endParaRPr lang="zh-CN" altLang="en-US"/>
        </a:p>
      </dgm:t>
    </dgm:pt>
  </dgm:ptLst>
  <dgm:cxnLst>
    <dgm:cxn modelId="{9EE130F5-4F5B-46A6-A373-CD6D080873B5}" type="presOf" srcId="{D53A48BA-8EF0-4ACB-AB1E-5C3FF068B5D2}" destId="{7E129DCC-B597-4BFF-8ECC-5ADC0CCAECDC}" srcOrd="0" destOrd="0" presId="urn:microsoft.com/office/officeart/2005/8/layout/pList1"/>
    <dgm:cxn modelId="{03F6200D-F8E2-4D22-98CD-BC3E19EB8468}" type="presOf" srcId="{0702CA43-D0DE-4462-A912-A60BAEF3683F}" destId="{B0BD0E15-554F-4125-B6A6-5244E047D558}" srcOrd="0" destOrd="0" presId="urn:microsoft.com/office/officeart/2005/8/layout/pList1"/>
    <dgm:cxn modelId="{378DD4B5-DC08-4166-B932-47A9744F21CE}" type="presOf" srcId="{24F2D7AC-86CA-4C20-9C54-CD4FDC03C761}" destId="{ACAF9845-BF92-476B-96F3-5E8DE7DDA756}" srcOrd="0" destOrd="0" presId="urn:microsoft.com/office/officeart/2005/8/layout/pList1"/>
    <dgm:cxn modelId="{1A8D99E0-837B-4C23-A73D-1C6E2B05C55C}" type="presOf" srcId="{43E00CE2-57F7-43A2-805F-A2C155A6C914}" destId="{2ADCF137-B0FE-4DBD-8C65-C15B51094BA5}" srcOrd="0" destOrd="0" presId="urn:microsoft.com/office/officeart/2005/8/layout/pList1"/>
    <dgm:cxn modelId="{35F32796-6F2B-4B28-B6BC-738DC13C0B4D}" type="presOf" srcId="{F6199075-4A62-4FDC-860C-D98F18CB76E4}" destId="{573AF478-4F1C-4E73-990C-00D970F1A488}" srcOrd="0" destOrd="0" presId="urn:microsoft.com/office/officeart/2005/8/layout/pList1"/>
    <dgm:cxn modelId="{3791D55B-CE12-4CC8-A26B-388114205135}" srcId="{9CAA97EE-686C-4B61-81E3-A7D07E420C95}" destId="{43E00CE2-57F7-43A2-805F-A2C155A6C914}" srcOrd="3" destOrd="0" parTransId="{9B61B1DF-067B-4103-A652-0D26E4085646}" sibTransId="{24F2D7AC-86CA-4C20-9C54-CD4FDC03C761}"/>
    <dgm:cxn modelId="{F0F3E433-2B8F-427D-9B0C-E2B6158618D6}" srcId="{9CAA97EE-686C-4B61-81E3-A7D07E420C95}" destId="{C8EC9FEE-7327-4FAC-9235-7FDDDFF20FC9}" srcOrd="1" destOrd="0" parTransId="{F4063381-DBF6-414D-BCA2-B9DA5C5BEDC0}" sibTransId="{F8B0D3BC-369D-4361-BD5E-292C718C0924}"/>
    <dgm:cxn modelId="{45E45836-68B3-4384-BA1C-12267840F15D}" type="presOf" srcId="{C8EC9FEE-7327-4FAC-9235-7FDDDFF20FC9}" destId="{F8F86F82-DAA7-4F42-A230-518E0C47FE92}" srcOrd="0" destOrd="0" presId="urn:microsoft.com/office/officeart/2005/8/layout/pList1"/>
    <dgm:cxn modelId="{06D62AA4-A6FA-4753-B75B-17BB3E218C88}" type="presOf" srcId="{F8B0D3BC-369D-4361-BD5E-292C718C0924}" destId="{AB4058C3-C012-455A-A034-C331C4BDB143}" srcOrd="0" destOrd="0" presId="urn:microsoft.com/office/officeart/2005/8/layout/pList1"/>
    <dgm:cxn modelId="{045782E6-54B4-4FAA-84C2-FA6C3F3FE740}" srcId="{9CAA97EE-686C-4B61-81E3-A7D07E420C95}" destId="{10BD0445-D861-4D2F-B63F-87738837A28A}" srcOrd="4" destOrd="0" parTransId="{765938EE-1F59-4A6C-A761-FB0F84E6CAF9}" sibTransId="{32DEED3E-ED46-4A6B-A469-CA234B89AE05}"/>
    <dgm:cxn modelId="{5ACFE147-7CE9-40F3-A315-63CF59A37694}" srcId="{9CAA97EE-686C-4B61-81E3-A7D07E420C95}" destId="{8092CE34-6D8A-407E-AB96-3DBD24639018}" srcOrd="0" destOrd="0" parTransId="{321B9B07-710B-4B79-B1B7-8375C037AD34}" sibTransId="{D53A48BA-8EF0-4ACB-AB1E-5C3FF068B5D2}"/>
    <dgm:cxn modelId="{0FB84BA6-8FDC-44CD-8E12-AB26126805F7}" type="presOf" srcId="{10BD0445-D861-4D2F-B63F-87738837A28A}" destId="{F8A7C439-9C41-40B9-81CD-92D13588AA68}" srcOrd="0" destOrd="0" presId="urn:microsoft.com/office/officeart/2005/8/layout/pList1"/>
    <dgm:cxn modelId="{C1197E32-DB84-4BB6-A9C2-2F3B57C691F7}" type="presOf" srcId="{8092CE34-6D8A-407E-AB96-3DBD24639018}" destId="{DE3FFBCE-F56B-4057-BDF1-6BD7DAB35A2B}" srcOrd="0" destOrd="0" presId="urn:microsoft.com/office/officeart/2005/8/layout/pList1"/>
    <dgm:cxn modelId="{6FC026E8-6EE5-444F-9880-EAA4DDC7FEBF}" srcId="{9CAA97EE-686C-4B61-81E3-A7D07E420C95}" destId="{F6199075-4A62-4FDC-860C-D98F18CB76E4}" srcOrd="2" destOrd="0" parTransId="{87F4EEED-BF04-41C5-84AD-7D6BE22A830A}" sibTransId="{0702CA43-D0DE-4462-A912-A60BAEF3683F}"/>
    <dgm:cxn modelId="{3DD4D6C2-3FBD-42A8-94D8-69ADE0212A63}" type="presOf" srcId="{9CAA97EE-686C-4B61-81E3-A7D07E420C95}" destId="{FE2B06D9-A3D6-4493-B209-E6F4E40ED0B6}" srcOrd="0" destOrd="0" presId="urn:microsoft.com/office/officeart/2005/8/layout/pList1"/>
    <dgm:cxn modelId="{05917803-FA63-4105-8277-C6758D89E261}" type="presParOf" srcId="{FE2B06D9-A3D6-4493-B209-E6F4E40ED0B6}" destId="{55EA71CA-2C00-4317-90AA-7B6B73BE7A1F}" srcOrd="0" destOrd="0" presId="urn:microsoft.com/office/officeart/2005/8/layout/pList1"/>
    <dgm:cxn modelId="{45CCDFA4-6DC2-4E1F-93D4-12D910F72F2C}" type="presParOf" srcId="{55EA71CA-2C00-4317-90AA-7B6B73BE7A1F}" destId="{D41A8B20-7BD0-4944-8F5A-9D70E906F45E}" srcOrd="0" destOrd="0" presId="urn:microsoft.com/office/officeart/2005/8/layout/pList1"/>
    <dgm:cxn modelId="{5FBDBC99-3523-42E9-83AB-FE3096DBFD23}" type="presParOf" srcId="{55EA71CA-2C00-4317-90AA-7B6B73BE7A1F}" destId="{DE3FFBCE-F56B-4057-BDF1-6BD7DAB35A2B}" srcOrd="1" destOrd="0" presId="urn:microsoft.com/office/officeart/2005/8/layout/pList1"/>
    <dgm:cxn modelId="{DA8378D1-E393-47F8-9C83-54C26F06A806}" type="presParOf" srcId="{FE2B06D9-A3D6-4493-B209-E6F4E40ED0B6}" destId="{7E129DCC-B597-4BFF-8ECC-5ADC0CCAECDC}" srcOrd="1" destOrd="0" presId="urn:microsoft.com/office/officeart/2005/8/layout/pList1"/>
    <dgm:cxn modelId="{BECC460F-F0DD-4426-927D-9EB0BC4FF331}" type="presParOf" srcId="{FE2B06D9-A3D6-4493-B209-E6F4E40ED0B6}" destId="{96049741-9934-44DB-B32A-3FBBB6CFEC13}" srcOrd="2" destOrd="0" presId="urn:microsoft.com/office/officeart/2005/8/layout/pList1"/>
    <dgm:cxn modelId="{F85F5EA7-DA24-41FA-BF59-99B7647B4C67}" type="presParOf" srcId="{96049741-9934-44DB-B32A-3FBBB6CFEC13}" destId="{6BBD5BC6-BF87-4EBB-8D97-FC34442D46FE}" srcOrd="0" destOrd="0" presId="urn:microsoft.com/office/officeart/2005/8/layout/pList1"/>
    <dgm:cxn modelId="{30DC623C-21D6-4894-A004-2FE6F18AD767}" type="presParOf" srcId="{96049741-9934-44DB-B32A-3FBBB6CFEC13}" destId="{F8F86F82-DAA7-4F42-A230-518E0C47FE92}" srcOrd="1" destOrd="0" presId="urn:microsoft.com/office/officeart/2005/8/layout/pList1"/>
    <dgm:cxn modelId="{72867020-5500-4880-84BE-A81CBB8D3D57}" type="presParOf" srcId="{FE2B06D9-A3D6-4493-B209-E6F4E40ED0B6}" destId="{AB4058C3-C012-455A-A034-C331C4BDB143}" srcOrd="3" destOrd="0" presId="urn:microsoft.com/office/officeart/2005/8/layout/pList1"/>
    <dgm:cxn modelId="{16B4D2F2-9DA8-4BEB-BCFC-E6F86590FB86}" type="presParOf" srcId="{FE2B06D9-A3D6-4493-B209-E6F4E40ED0B6}" destId="{E8386CDA-BD95-4EF7-B9B4-DA880E58775F}" srcOrd="4" destOrd="0" presId="urn:microsoft.com/office/officeart/2005/8/layout/pList1"/>
    <dgm:cxn modelId="{5938DD5F-77D2-49BA-92D5-DCD44C808F84}" type="presParOf" srcId="{E8386CDA-BD95-4EF7-B9B4-DA880E58775F}" destId="{9ED9BE06-F8D0-420A-A2E7-EB3C7BA53674}" srcOrd="0" destOrd="0" presId="urn:microsoft.com/office/officeart/2005/8/layout/pList1"/>
    <dgm:cxn modelId="{7C6B6514-24E7-43C1-B1E9-2D88ED2B13B7}" type="presParOf" srcId="{E8386CDA-BD95-4EF7-B9B4-DA880E58775F}" destId="{573AF478-4F1C-4E73-990C-00D970F1A488}" srcOrd="1" destOrd="0" presId="urn:microsoft.com/office/officeart/2005/8/layout/pList1"/>
    <dgm:cxn modelId="{6D6E0455-FBBD-4DA9-89BE-E81DB4CC0D04}" type="presParOf" srcId="{FE2B06D9-A3D6-4493-B209-E6F4E40ED0B6}" destId="{B0BD0E15-554F-4125-B6A6-5244E047D558}" srcOrd="5" destOrd="0" presId="urn:microsoft.com/office/officeart/2005/8/layout/pList1"/>
    <dgm:cxn modelId="{5ED42706-B3A1-40E8-B971-4892294661AA}" type="presParOf" srcId="{FE2B06D9-A3D6-4493-B209-E6F4E40ED0B6}" destId="{8EA9C58A-A66F-4F72-B661-FC2BF5D10AA2}" srcOrd="6" destOrd="0" presId="urn:microsoft.com/office/officeart/2005/8/layout/pList1"/>
    <dgm:cxn modelId="{29CC3739-67A0-49C8-881F-347FB869B45C}" type="presParOf" srcId="{8EA9C58A-A66F-4F72-B661-FC2BF5D10AA2}" destId="{E6D4BBEF-0129-41F0-A192-FB5CCA4B8F5D}" srcOrd="0" destOrd="0" presId="urn:microsoft.com/office/officeart/2005/8/layout/pList1"/>
    <dgm:cxn modelId="{3FDFF845-AD56-49FB-A860-F18AB5954322}" type="presParOf" srcId="{8EA9C58A-A66F-4F72-B661-FC2BF5D10AA2}" destId="{2ADCF137-B0FE-4DBD-8C65-C15B51094BA5}" srcOrd="1" destOrd="0" presId="urn:microsoft.com/office/officeart/2005/8/layout/pList1"/>
    <dgm:cxn modelId="{038098E1-77B7-46EE-A987-C580BFADB923}" type="presParOf" srcId="{FE2B06D9-A3D6-4493-B209-E6F4E40ED0B6}" destId="{ACAF9845-BF92-476B-96F3-5E8DE7DDA756}" srcOrd="7" destOrd="0" presId="urn:microsoft.com/office/officeart/2005/8/layout/pList1"/>
    <dgm:cxn modelId="{0E71D5AB-0BAD-4C9F-9D9F-FBE964CC8949}" type="presParOf" srcId="{FE2B06D9-A3D6-4493-B209-E6F4E40ED0B6}" destId="{B833E840-C3CD-4552-9258-723FF782D843}" srcOrd="8" destOrd="0" presId="urn:microsoft.com/office/officeart/2005/8/layout/pList1"/>
    <dgm:cxn modelId="{CB9106D4-7069-4670-BC58-9DDCD5E4E03F}" type="presParOf" srcId="{B833E840-C3CD-4552-9258-723FF782D843}" destId="{8451F366-76F2-4A38-AF48-B4B6C92BA764}" srcOrd="0" destOrd="0" presId="urn:microsoft.com/office/officeart/2005/8/layout/pList1"/>
    <dgm:cxn modelId="{B0D3854A-102A-43B9-AD91-DB2C2BFD5301}" type="presParOf" srcId="{B833E840-C3CD-4552-9258-723FF782D843}" destId="{F8A7C439-9C41-40B9-81CD-92D13588AA6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6D95E2-09D6-4DE2-B8FA-BFBA2F87ABF1}" type="doc">
      <dgm:prSet loTypeId="urn:microsoft.com/office/officeart/2005/8/layout/default" loCatId="list" qsTypeId="urn:microsoft.com/office/officeart/2005/8/quickstyle/simple3" qsCatId="simple" csTypeId="urn:microsoft.com/office/officeart/2005/8/colors/colorful4" csCatId="colorful" phldr="1"/>
      <dgm:spPr/>
      <dgm:t>
        <a:bodyPr/>
        <a:lstStyle/>
        <a:p>
          <a:endParaRPr lang="zh-CN" altLang="en-US"/>
        </a:p>
      </dgm:t>
    </dgm:pt>
    <dgm:pt modelId="{80247FCD-215E-42FC-B542-625DB7AF6B42}">
      <dgm:prSet phldrT="[文本]" custT="1"/>
      <dgm:spPr/>
      <dgm:t>
        <a:bodyPr/>
        <a:lstStyle/>
        <a:p>
          <a:pPr algn="l"/>
          <a:r>
            <a:rPr lang="zh-CN" altLang="en-US" sz="1600" dirty="0" smtClean="0">
              <a:latin typeface="宋体" panose="02010600030101010101" pitchFamily="2" charset="-122"/>
              <a:ea typeface="宋体" panose="02010600030101010101" pitchFamily="2" charset="-122"/>
            </a:rPr>
            <a:t>业界领先二代证算法，身份证感应不超过</a:t>
          </a:r>
          <a:r>
            <a:rPr lang="en-US" altLang="zh-CN" sz="1600" dirty="0" smtClean="0">
              <a:latin typeface="宋体" panose="02010600030101010101" pitchFamily="2" charset="-122"/>
              <a:ea typeface="宋体" panose="02010600030101010101" pitchFamily="2" charset="-122"/>
            </a:rPr>
            <a:t>1s</a:t>
          </a:r>
          <a:r>
            <a:rPr lang="zh-CN" altLang="en-US" sz="1600" dirty="0" smtClean="0">
              <a:latin typeface="宋体" panose="02010600030101010101" pitchFamily="2" charset="-122"/>
              <a:ea typeface="宋体" panose="02010600030101010101" pitchFamily="2" charset="-122"/>
            </a:rPr>
            <a:t>，即可快速读取身份证信息（包括文字、照片、指纹）</a:t>
          </a:r>
          <a:endParaRPr lang="zh-CN" altLang="en-US" sz="1600" dirty="0">
            <a:latin typeface="宋体" panose="02010600030101010101" pitchFamily="2" charset="-122"/>
            <a:ea typeface="宋体" panose="02010600030101010101" pitchFamily="2" charset="-122"/>
          </a:endParaRPr>
        </a:p>
      </dgm:t>
    </dgm:pt>
    <dgm:pt modelId="{98DAA32D-D359-4983-B208-C253FF9A2CF1}" type="parTrans" cxnId="{D3F8F5E0-7F2F-4AA3-BA27-7D09BCA5569B}">
      <dgm:prSet/>
      <dgm:spPr/>
      <dgm:t>
        <a:bodyPr/>
        <a:lstStyle/>
        <a:p>
          <a:endParaRPr lang="zh-CN" altLang="en-US" sz="1600"/>
        </a:p>
      </dgm:t>
    </dgm:pt>
    <dgm:pt modelId="{00C99AD7-E0E5-4EEE-BD8F-302D55CAE3E2}" type="sibTrans" cxnId="{D3F8F5E0-7F2F-4AA3-BA27-7D09BCA5569B}">
      <dgm:prSet/>
      <dgm:spPr/>
      <dgm:t>
        <a:bodyPr/>
        <a:lstStyle/>
        <a:p>
          <a:endParaRPr lang="zh-CN" altLang="en-US" sz="1600"/>
        </a:p>
      </dgm:t>
    </dgm:pt>
    <dgm:pt modelId="{592249D0-EAAF-47EE-9F1B-E73233B8654D}">
      <dgm:prSet phldrT="[文本]" custT="1"/>
      <dgm:spPr/>
      <dgm:t>
        <a:bodyPr/>
        <a:lstStyle/>
        <a:p>
          <a:pPr algn="l"/>
          <a:r>
            <a:rPr lang="zh-CN" altLang="en-US" sz="1600" dirty="0" smtClean="0">
              <a:latin typeface="宋体" panose="02010600030101010101" pitchFamily="2" charset="-122"/>
              <a:ea typeface="宋体" panose="02010600030101010101" pitchFamily="2" charset="-122"/>
            </a:rPr>
            <a:t>指纹算法通过公安部检测，可高效采集手指信息，识别速度小于</a:t>
          </a:r>
          <a:r>
            <a:rPr lang="en-US" altLang="zh-CN" sz="1600" dirty="0" smtClean="0">
              <a:latin typeface="宋体" panose="02010600030101010101" pitchFamily="2" charset="-122"/>
              <a:ea typeface="宋体" panose="02010600030101010101" pitchFamily="2" charset="-122"/>
            </a:rPr>
            <a:t>1s</a:t>
          </a:r>
          <a:r>
            <a:rPr lang="zh-CN" altLang="en-US" sz="1600" dirty="0" smtClean="0">
              <a:latin typeface="宋体" panose="02010600030101010101" pitchFamily="2" charset="-122"/>
              <a:ea typeface="宋体" panose="02010600030101010101" pitchFamily="2" charset="-122"/>
            </a:rPr>
            <a:t>，识别准确率高达</a:t>
          </a:r>
          <a:r>
            <a:rPr lang="en-US" altLang="zh-CN" sz="1600" dirty="0" smtClean="0">
              <a:latin typeface="宋体" panose="02010600030101010101" pitchFamily="2" charset="-122"/>
              <a:ea typeface="宋体" panose="02010600030101010101" pitchFamily="2" charset="-122"/>
            </a:rPr>
            <a:t>99.99%</a:t>
          </a:r>
          <a:endParaRPr lang="zh-CN" altLang="en-US" sz="1600" dirty="0">
            <a:latin typeface="宋体" panose="02010600030101010101" pitchFamily="2" charset="-122"/>
            <a:ea typeface="宋体" panose="02010600030101010101" pitchFamily="2" charset="-122"/>
          </a:endParaRPr>
        </a:p>
      </dgm:t>
    </dgm:pt>
    <dgm:pt modelId="{A9F5FFF8-43CE-4266-B876-EE32C9002DC5}" type="parTrans" cxnId="{45A7512C-27A0-4975-AEFC-B73A742E917F}">
      <dgm:prSet/>
      <dgm:spPr/>
      <dgm:t>
        <a:bodyPr/>
        <a:lstStyle/>
        <a:p>
          <a:endParaRPr lang="zh-CN" altLang="en-US" sz="1600"/>
        </a:p>
      </dgm:t>
    </dgm:pt>
    <dgm:pt modelId="{815C9AA3-6A9C-4DF1-B2FD-789621C0227F}" type="sibTrans" cxnId="{45A7512C-27A0-4975-AEFC-B73A742E917F}">
      <dgm:prSet/>
      <dgm:spPr/>
      <dgm:t>
        <a:bodyPr/>
        <a:lstStyle/>
        <a:p>
          <a:endParaRPr lang="zh-CN" altLang="en-US" sz="1600"/>
        </a:p>
      </dgm:t>
    </dgm:pt>
    <dgm:pt modelId="{C94E729B-24C6-4E2A-B686-76A6BBF77A5E}">
      <dgm:prSet phldrT="[文本]" custT="1"/>
      <dgm:spPr/>
      <dgm:t>
        <a:bodyPr/>
        <a:lstStyle/>
        <a:p>
          <a:pPr algn="l"/>
          <a:r>
            <a:rPr lang="zh-CN" altLang="en-US" sz="1600" dirty="0" smtClean="0">
              <a:latin typeface="宋体" panose="02010600030101010101" pitchFamily="2" charset="-122"/>
              <a:ea typeface="宋体" panose="02010600030101010101" pitchFamily="2" charset="-122"/>
            </a:rPr>
            <a:t>高清人脸识别，满足现场人脸图片、人脸视频的采集需求，配合生物识别平台可实现人脸比对</a:t>
          </a:r>
          <a:endParaRPr lang="zh-CN" altLang="en-US" sz="1600" dirty="0">
            <a:latin typeface="宋体" panose="02010600030101010101" pitchFamily="2" charset="-122"/>
            <a:ea typeface="宋体" panose="02010600030101010101" pitchFamily="2" charset="-122"/>
          </a:endParaRPr>
        </a:p>
      </dgm:t>
    </dgm:pt>
    <dgm:pt modelId="{78ABD0DF-8E29-44C5-82AE-AC692CC85C04}" type="parTrans" cxnId="{142AF97E-4455-41B5-80BE-F03E179F4AD2}">
      <dgm:prSet/>
      <dgm:spPr/>
      <dgm:t>
        <a:bodyPr/>
        <a:lstStyle/>
        <a:p>
          <a:endParaRPr lang="zh-CN" altLang="en-US" sz="1600"/>
        </a:p>
      </dgm:t>
    </dgm:pt>
    <dgm:pt modelId="{7781D62B-30A7-413F-992C-6C4C99B50F29}" type="sibTrans" cxnId="{142AF97E-4455-41B5-80BE-F03E179F4AD2}">
      <dgm:prSet/>
      <dgm:spPr/>
      <dgm:t>
        <a:bodyPr/>
        <a:lstStyle/>
        <a:p>
          <a:endParaRPr lang="zh-CN" altLang="en-US" sz="1600"/>
        </a:p>
      </dgm:t>
    </dgm:pt>
    <dgm:pt modelId="{C0A3AC61-4739-4457-B456-4A02C04B0B19}">
      <dgm:prSet phldrT="[文本]" custT="1"/>
      <dgm:spPr/>
      <dgm:t>
        <a:bodyPr/>
        <a:lstStyle/>
        <a:p>
          <a:pPr algn="l"/>
          <a:r>
            <a:rPr lang="zh-CN" altLang="en-US" sz="1600" dirty="0" smtClean="0">
              <a:latin typeface="宋体" panose="02010600030101010101" pitchFamily="2" charset="-122"/>
              <a:ea typeface="宋体" panose="02010600030101010101" pitchFamily="2" charset="-122"/>
            </a:rPr>
            <a:t>摄像头可实现</a:t>
          </a:r>
          <a:r>
            <a:rPr lang="en-US" altLang="zh-CN" sz="1600" dirty="0" smtClean="0">
              <a:latin typeface="宋体" panose="02010600030101010101" pitchFamily="2" charset="-122"/>
              <a:ea typeface="宋体" panose="02010600030101010101" pitchFamily="2" charset="-122"/>
            </a:rPr>
            <a:t>180</a:t>
          </a:r>
          <a:r>
            <a:rPr lang="zh-CN" altLang="en-US" sz="1600" dirty="0" smtClean="0">
              <a:latin typeface="宋体" panose="02010600030101010101" pitchFamily="2" charset="-122"/>
              <a:ea typeface="宋体" panose="02010600030101010101" pitchFamily="2" charset="-122"/>
            </a:rPr>
            <a:t>度旋转，满足多角度人脸识别需求</a:t>
          </a:r>
          <a:endParaRPr lang="zh-CN" altLang="en-US" sz="1600" dirty="0">
            <a:latin typeface="宋体" panose="02010600030101010101" pitchFamily="2" charset="-122"/>
            <a:ea typeface="宋体" panose="02010600030101010101" pitchFamily="2" charset="-122"/>
          </a:endParaRPr>
        </a:p>
      </dgm:t>
    </dgm:pt>
    <dgm:pt modelId="{03F9359F-A369-4449-836C-941DB17F629F}" type="parTrans" cxnId="{460F299D-BB92-415C-A890-85246403A610}">
      <dgm:prSet/>
      <dgm:spPr/>
      <dgm:t>
        <a:bodyPr/>
        <a:lstStyle/>
        <a:p>
          <a:endParaRPr lang="zh-CN" altLang="en-US" sz="1600"/>
        </a:p>
      </dgm:t>
    </dgm:pt>
    <dgm:pt modelId="{E2395EB4-C5D7-4369-9D3A-DFA46B34E25D}" type="sibTrans" cxnId="{460F299D-BB92-415C-A890-85246403A610}">
      <dgm:prSet/>
      <dgm:spPr/>
      <dgm:t>
        <a:bodyPr/>
        <a:lstStyle/>
        <a:p>
          <a:endParaRPr lang="zh-CN" altLang="en-US" sz="1600"/>
        </a:p>
      </dgm:t>
    </dgm:pt>
    <dgm:pt modelId="{5EFAF7AE-62BB-4A48-B323-FFBE15EFEC7F}">
      <dgm:prSet phldrT="[文本]" custT="1"/>
      <dgm:spPr/>
      <dgm:t>
        <a:bodyPr/>
        <a:lstStyle/>
        <a:p>
          <a:pPr algn="l"/>
          <a:r>
            <a:rPr lang="zh-CN" altLang="en-US" sz="1600" dirty="0" smtClean="0">
              <a:latin typeface="宋体" panose="02010600030101010101" pitchFamily="2" charset="-122"/>
              <a:ea typeface="宋体" panose="02010600030101010101" pitchFamily="2" charset="-122"/>
            </a:rPr>
            <a:t>支持</a:t>
          </a:r>
          <a:r>
            <a:rPr lang="en-US" altLang="zh-CN" sz="1600" dirty="0" smtClean="0">
              <a:latin typeface="宋体" panose="02010600030101010101" pitchFamily="2" charset="-122"/>
              <a:ea typeface="宋体" panose="02010600030101010101" pitchFamily="2" charset="-122"/>
            </a:rPr>
            <a:t>RJ45</a:t>
          </a:r>
          <a:r>
            <a:rPr lang="zh-CN" altLang="en-US" sz="1600" dirty="0" smtClean="0">
              <a:latin typeface="宋体" panose="02010600030101010101" pitchFamily="2" charset="-122"/>
              <a:ea typeface="宋体" panose="02010600030101010101" pitchFamily="2" charset="-122"/>
            </a:rPr>
            <a:t>有线连接，为现场实时数据提供强大稳定支撑</a:t>
          </a:r>
          <a:endParaRPr lang="zh-CN" altLang="en-US" sz="1600" dirty="0">
            <a:latin typeface="宋体" panose="02010600030101010101" pitchFamily="2" charset="-122"/>
            <a:ea typeface="宋体" panose="02010600030101010101" pitchFamily="2" charset="-122"/>
          </a:endParaRPr>
        </a:p>
      </dgm:t>
    </dgm:pt>
    <dgm:pt modelId="{464BCB57-20A5-4F01-9A1F-A7314582F4B7}" type="parTrans" cxnId="{98476D88-A086-43CE-B0D5-BFC8BB7BA719}">
      <dgm:prSet/>
      <dgm:spPr/>
      <dgm:t>
        <a:bodyPr/>
        <a:lstStyle/>
        <a:p>
          <a:endParaRPr lang="zh-CN" altLang="en-US" sz="1600"/>
        </a:p>
      </dgm:t>
    </dgm:pt>
    <dgm:pt modelId="{A7D92D8E-1B96-4B41-B34F-E23CC11FFA2A}" type="sibTrans" cxnId="{98476D88-A086-43CE-B0D5-BFC8BB7BA719}">
      <dgm:prSet/>
      <dgm:spPr/>
      <dgm:t>
        <a:bodyPr/>
        <a:lstStyle/>
        <a:p>
          <a:endParaRPr lang="zh-CN" altLang="en-US" sz="1600"/>
        </a:p>
      </dgm:t>
    </dgm:pt>
    <dgm:pt modelId="{70A7EA73-BF6C-4D9E-87CA-D77A5E9F0B0E}" type="pres">
      <dgm:prSet presAssocID="{446D95E2-09D6-4DE2-B8FA-BFBA2F87ABF1}" presName="diagram" presStyleCnt="0">
        <dgm:presLayoutVars>
          <dgm:dir/>
          <dgm:resizeHandles val="exact"/>
        </dgm:presLayoutVars>
      </dgm:prSet>
      <dgm:spPr/>
      <dgm:t>
        <a:bodyPr/>
        <a:lstStyle/>
        <a:p>
          <a:endParaRPr lang="zh-CN" altLang="en-US"/>
        </a:p>
      </dgm:t>
    </dgm:pt>
    <dgm:pt modelId="{CCEC9994-1B48-4547-A7AB-83ACE5267413}" type="pres">
      <dgm:prSet presAssocID="{80247FCD-215E-42FC-B542-625DB7AF6B42}" presName="node" presStyleLbl="node1" presStyleIdx="0" presStyleCnt="5" custScaleY="180863">
        <dgm:presLayoutVars>
          <dgm:bulletEnabled val="1"/>
        </dgm:presLayoutVars>
      </dgm:prSet>
      <dgm:spPr/>
      <dgm:t>
        <a:bodyPr/>
        <a:lstStyle/>
        <a:p>
          <a:endParaRPr lang="zh-CN" altLang="en-US"/>
        </a:p>
      </dgm:t>
    </dgm:pt>
    <dgm:pt modelId="{81E626BD-0AAF-4C25-833C-B09F9C874E0B}" type="pres">
      <dgm:prSet presAssocID="{00C99AD7-E0E5-4EEE-BD8F-302D55CAE3E2}" presName="sibTrans" presStyleCnt="0"/>
      <dgm:spPr/>
    </dgm:pt>
    <dgm:pt modelId="{6B2EAD1E-26B9-4EE6-93C7-7A6772B6EAB0}" type="pres">
      <dgm:prSet presAssocID="{592249D0-EAAF-47EE-9F1B-E73233B8654D}" presName="node" presStyleLbl="node1" presStyleIdx="1" presStyleCnt="5" custScaleY="180863">
        <dgm:presLayoutVars>
          <dgm:bulletEnabled val="1"/>
        </dgm:presLayoutVars>
      </dgm:prSet>
      <dgm:spPr/>
      <dgm:t>
        <a:bodyPr/>
        <a:lstStyle/>
        <a:p>
          <a:endParaRPr lang="zh-CN" altLang="en-US"/>
        </a:p>
      </dgm:t>
    </dgm:pt>
    <dgm:pt modelId="{1436115D-880E-4B17-B8F6-576CC21FE065}" type="pres">
      <dgm:prSet presAssocID="{815C9AA3-6A9C-4DF1-B2FD-789621C0227F}" presName="sibTrans" presStyleCnt="0"/>
      <dgm:spPr/>
    </dgm:pt>
    <dgm:pt modelId="{DDC3D8B9-5696-4508-9FB9-CFCFB50A20DE}" type="pres">
      <dgm:prSet presAssocID="{C94E729B-24C6-4E2A-B686-76A6BBF77A5E}" presName="node" presStyleLbl="node1" presStyleIdx="2" presStyleCnt="5" custScaleY="180863">
        <dgm:presLayoutVars>
          <dgm:bulletEnabled val="1"/>
        </dgm:presLayoutVars>
      </dgm:prSet>
      <dgm:spPr/>
      <dgm:t>
        <a:bodyPr/>
        <a:lstStyle/>
        <a:p>
          <a:endParaRPr lang="zh-CN" altLang="en-US"/>
        </a:p>
      </dgm:t>
    </dgm:pt>
    <dgm:pt modelId="{9988237F-4D12-4CE4-8D4B-98EDC714B819}" type="pres">
      <dgm:prSet presAssocID="{7781D62B-30A7-413F-992C-6C4C99B50F29}" presName="sibTrans" presStyleCnt="0"/>
      <dgm:spPr/>
    </dgm:pt>
    <dgm:pt modelId="{A55B74EB-04BD-4247-9094-08D61B295562}" type="pres">
      <dgm:prSet presAssocID="{C0A3AC61-4739-4457-B456-4A02C04B0B19}" presName="node" presStyleLbl="node1" presStyleIdx="3" presStyleCnt="5" custScaleY="180863">
        <dgm:presLayoutVars>
          <dgm:bulletEnabled val="1"/>
        </dgm:presLayoutVars>
      </dgm:prSet>
      <dgm:spPr/>
      <dgm:t>
        <a:bodyPr/>
        <a:lstStyle/>
        <a:p>
          <a:endParaRPr lang="zh-CN" altLang="en-US"/>
        </a:p>
      </dgm:t>
    </dgm:pt>
    <dgm:pt modelId="{005974FA-576B-41A0-9BF3-E11F0A2CF690}" type="pres">
      <dgm:prSet presAssocID="{E2395EB4-C5D7-4369-9D3A-DFA46B34E25D}" presName="sibTrans" presStyleCnt="0"/>
      <dgm:spPr/>
    </dgm:pt>
    <dgm:pt modelId="{110A5627-336D-4D19-BF61-797F2FC3A833}" type="pres">
      <dgm:prSet presAssocID="{5EFAF7AE-62BB-4A48-B323-FFBE15EFEC7F}" presName="node" presStyleLbl="node1" presStyleIdx="4" presStyleCnt="5" custScaleY="180863">
        <dgm:presLayoutVars>
          <dgm:bulletEnabled val="1"/>
        </dgm:presLayoutVars>
      </dgm:prSet>
      <dgm:spPr/>
      <dgm:t>
        <a:bodyPr/>
        <a:lstStyle/>
        <a:p>
          <a:endParaRPr lang="zh-CN" altLang="en-US"/>
        </a:p>
      </dgm:t>
    </dgm:pt>
  </dgm:ptLst>
  <dgm:cxnLst>
    <dgm:cxn modelId="{460F299D-BB92-415C-A890-85246403A610}" srcId="{446D95E2-09D6-4DE2-B8FA-BFBA2F87ABF1}" destId="{C0A3AC61-4739-4457-B456-4A02C04B0B19}" srcOrd="3" destOrd="0" parTransId="{03F9359F-A369-4449-836C-941DB17F629F}" sibTransId="{E2395EB4-C5D7-4369-9D3A-DFA46B34E25D}"/>
    <dgm:cxn modelId="{D676CBC2-28CE-472C-A2C1-B0523155CA09}" type="presOf" srcId="{80247FCD-215E-42FC-B542-625DB7AF6B42}" destId="{CCEC9994-1B48-4547-A7AB-83ACE5267413}" srcOrd="0" destOrd="0" presId="urn:microsoft.com/office/officeart/2005/8/layout/default"/>
    <dgm:cxn modelId="{27CFA5D5-1C68-4C28-A233-B05CBB768990}" type="presOf" srcId="{C0A3AC61-4739-4457-B456-4A02C04B0B19}" destId="{A55B74EB-04BD-4247-9094-08D61B295562}" srcOrd="0" destOrd="0" presId="urn:microsoft.com/office/officeart/2005/8/layout/default"/>
    <dgm:cxn modelId="{41C67E26-3727-4D74-BDD9-8C32EF0AD00C}" type="presOf" srcId="{592249D0-EAAF-47EE-9F1B-E73233B8654D}" destId="{6B2EAD1E-26B9-4EE6-93C7-7A6772B6EAB0}" srcOrd="0" destOrd="0" presId="urn:microsoft.com/office/officeart/2005/8/layout/default"/>
    <dgm:cxn modelId="{98476D88-A086-43CE-B0D5-BFC8BB7BA719}" srcId="{446D95E2-09D6-4DE2-B8FA-BFBA2F87ABF1}" destId="{5EFAF7AE-62BB-4A48-B323-FFBE15EFEC7F}" srcOrd="4" destOrd="0" parTransId="{464BCB57-20A5-4F01-9A1F-A7314582F4B7}" sibTransId="{A7D92D8E-1B96-4B41-B34F-E23CC11FFA2A}"/>
    <dgm:cxn modelId="{142AF97E-4455-41B5-80BE-F03E179F4AD2}" srcId="{446D95E2-09D6-4DE2-B8FA-BFBA2F87ABF1}" destId="{C94E729B-24C6-4E2A-B686-76A6BBF77A5E}" srcOrd="2" destOrd="0" parTransId="{78ABD0DF-8E29-44C5-82AE-AC692CC85C04}" sibTransId="{7781D62B-30A7-413F-992C-6C4C99B50F29}"/>
    <dgm:cxn modelId="{D3F8F5E0-7F2F-4AA3-BA27-7D09BCA5569B}" srcId="{446D95E2-09D6-4DE2-B8FA-BFBA2F87ABF1}" destId="{80247FCD-215E-42FC-B542-625DB7AF6B42}" srcOrd="0" destOrd="0" parTransId="{98DAA32D-D359-4983-B208-C253FF9A2CF1}" sibTransId="{00C99AD7-E0E5-4EEE-BD8F-302D55CAE3E2}"/>
    <dgm:cxn modelId="{9935341B-C0F7-41B3-828F-904CC15F6D84}" type="presOf" srcId="{C94E729B-24C6-4E2A-B686-76A6BBF77A5E}" destId="{DDC3D8B9-5696-4508-9FB9-CFCFB50A20DE}" srcOrd="0" destOrd="0" presId="urn:microsoft.com/office/officeart/2005/8/layout/default"/>
    <dgm:cxn modelId="{5A2F56DB-80ED-4755-AB73-F20612C51501}" type="presOf" srcId="{5EFAF7AE-62BB-4A48-B323-FFBE15EFEC7F}" destId="{110A5627-336D-4D19-BF61-797F2FC3A833}" srcOrd="0" destOrd="0" presId="urn:microsoft.com/office/officeart/2005/8/layout/default"/>
    <dgm:cxn modelId="{4603A6BA-37F1-4B7C-B3C6-672AF6E490A0}" type="presOf" srcId="{446D95E2-09D6-4DE2-B8FA-BFBA2F87ABF1}" destId="{70A7EA73-BF6C-4D9E-87CA-D77A5E9F0B0E}" srcOrd="0" destOrd="0" presId="urn:microsoft.com/office/officeart/2005/8/layout/default"/>
    <dgm:cxn modelId="{45A7512C-27A0-4975-AEFC-B73A742E917F}" srcId="{446D95E2-09D6-4DE2-B8FA-BFBA2F87ABF1}" destId="{592249D0-EAAF-47EE-9F1B-E73233B8654D}" srcOrd="1" destOrd="0" parTransId="{A9F5FFF8-43CE-4266-B876-EE32C9002DC5}" sibTransId="{815C9AA3-6A9C-4DF1-B2FD-789621C0227F}"/>
    <dgm:cxn modelId="{40B2A4A6-6DB9-457C-92F0-9147999DFBD6}" type="presParOf" srcId="{70A7EA73-BF6C-4D9E-87CA-D77A5E9F0B0E}" destId="{CCEC9994-1B48-4547-A7AB-83ACE5267413}" srcOrd="0" destOrd="0" presId="urn:microsoft.com/office/officeart/2005/8/layout/default"/>
    <dgm:cxn modelId="{906DB254-C374-47E0-A25E-048F01A83092}" type="presParOf" srcId="{70A7EA73-BF6C-4D9E-87CA-D77A5E9F0B0E}" destId="{81E626BD-0AAF-4C25-833C-B09F9C874E0B}" srcOrd="1" destOrd="0" presId="urn:microsoft.com/office/officeart/2005/8/layout/default"/>
    <dgm:cxn modelId="{55E22428-CDDB-4CB6-9215-D8DE3EB1596A}" type="presParOf" srcId="{70A7EA73-BF6C-4D9E-87CA-D77A5E9F0B0E}" destId="{6B2EAD1E-26B9-4EE6-93C7-7A6772B6EAB0}" srcOrd="2" destOrd="0" presId="urn:microsoft.com/office/officeart/2005/8/layout/default"/>
    <dgm:cxn modelId="{31479D48-6FCA-40AB-8DE2-D63759F1D496}" type="presParOf" srcId="{70A7EA73-BF6C-4D9E-87CA-D77A5E9F0B0E}" destId="{1436115D-880E-4B17-B8F6-576CC21FE065}" srcOrd="3" destOrd="0" presId="urn:microsoft.com/office/officeart/2005/8/layout/default"/>
    <dgm:cxn modelId="{CDBD2D6A-99DC-402F-9D72-DC1D5DCEF571}" type="presParOf" srcId="{70A7EA73-BF6C-4D9E-87CA-D77A5E9F0B0E}" destId="{DDC3D8B9-5696-4508-9FB9-CFCFB50A20DE}" srcOrd="4" destOrd="0" presId="urn:microsoft.com/office/officeart/2005/8/layout/default"/>
    <dgm:cxn modelId="{6C7A6DF5-80AE-4535-9B79-780E00348BA3}" type="presParOf" srcId="{70A7EA73-BF6C-4D9E-87CA-D77A5E9F0B0E}" destId="{9988237F-4D12-4CE4-8D4B-98EDC714B819}" srcOrd="5" destOrd="0" presId="urn:microsoft.com/office/officeart/2005/8/layout/default"/>
    <dgm:cxn modelId="{FA64F055-688B-4948-8194-C95711A57BBE}" type="presParOf" srcId="{70A7EA73-BF6C-4D9E-87CA-D77A5E9F0B0E}" destId="{A55B74EB-04BD-4247-9094-08D61B295562}" srcOrd="6" destOrd="0" presId="urn:microsoft.com/office/officeart/2005/8/layout/default"/>
    <dgm:cxn modelId="{8C24BD8F-1A25-483A-86A9-05FA64FCC782}" type="presParOf" srcId="{70A7EA73-BF6C-4D9E-87CA-D77A5E9F0B0E}" destId="{005974FA-576B-41A0-9BF3-E11F0A2CF690}" srcOrd="7" destOrd="0" presId="urn:microsoft.com/office/officeart/2005/8/layout/default"/>
    <dgm:cxn modelId="{19517ABE-7551-4481-9AB8-2D3FBA5EA83A}" type="presParOf" srcId="{70A7EA73-BF6C-4D9E-87CA-D77A5E9F0B0E}" destId="{110A5627-336D-4D19-BF61-797F2FC3A833}" srcOrd="8"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1DC2E6-C611-4E41-A2F9-8884A6D519D9}" type="doc">
      <dgm:prSet loTypeId="urn:microsoft.com/office/officeart/2005/8/layout/hChevron3" loCatId="process" qsTypeId="urn:microsoft.com/office/officeart/2005/8/quickstyle/simple1" qsCatId="simple" csTypeId="urn:microsoft.com/office/officeart/2005/8/colors/accent1_2" csCatId="accent1" phldr="1"/>
      <dgm:spPr/>
    </dgm:pt>
    <dgm:pt modelId="{28C86985-6A8A-40BE-AED4-AA4860671205}">
      <dgm:prSet phldrT="[文本]"/>
      <dgm:spPr>
        <a:solidFill>
          <a:schemeClr val="accent5">
            <a:lumMod val="75000"/>
          </a:schemeClr>
        </a:solidFill>
      </dgm:spPr>
      <dgm:t>
        <a:bodyPr/>
        <a:lstStyle/>
        <a:p>
          <a:r>
            <a:rPr lang="zh-CN" altLang="en-US" dirty="0" smtClean="0"/>
            <a:t>二代身份证信息读取，提供基础的身份信息验证</a:t>
          </a:r>
          <a:endParaRPr lang="zh-CN" altLang="en-US" dirty="0"/>
        </a:p>
      </dgm:t>
    </dgm:pt>
    <dgm:pt modelId="{75319243-77FE-40F8-B647-E9151B1FDF5A}" type="parTrans" cxnId="{AD62B3AA-4DCC-4FE4-9916-1990D9B7777B}">
      <dgm:prSet/>
      <dgm:spPr/>
      <dgm:t>
        <a:bodyPr/>
        <a:lstStyle/>
        <a:p>
          <a:endParaRPr lang="zh-CN" altLang="en-US"/>
        </a:p>
      </dgm:t>
    </dgm:pt>
    <dgm:pt modelId="{06898239-BDCC-40DF-BEC9-D2E041103A98}" type="sibTrans" cxnId="{AD62B3AA-4DCC-4FE4-9916-1990D9B7777B}">
      <dgm:prSet/>
      <dgm:spPr/>
      <dgm:t>
        <a:bodyPr/>
        <a:lstStyle/>
        <a:p>
          <a:endParaRPr lang="zh-CN" altLang="en-US"/>
        </a:p>
      </dgm:t>
    </dgm:pt>
    <dgm:pt modelId="{AD84F328-45C8-433B-902D-5A70CB0A7A3F}">
      <dgm:prSet phldrT="[文本]"/>
      <dgm:spPr>
        <a:solidFill>
          <a:schemeClr val="accent5">
            <a:lumMod val="75000"/>
          </a:schemeClr>
        </a:solidFill>
      </dgm:spPr>
      <dgm:t>
        <a:bodyPr/>
        <a:lstStyle/>
        <a:p>
          <a:r>
            <a:rPr lang="zh-CN" altLang="en-US" dirty="0" smtClean="0"/>
            <a:t>通过公安部认证指纹模块，提升考生身份验证准确度</a:t>
          </a:r>
          <a:endParaRPr lang="zh-CN" altLang="en-US" dirty="0"/>
        </a:p>
      </dgm:t>
    </dgm:pt>
    <dgm:pt modelId="{37562C63-95CE-43D0-8F89-2EDAF31595FB}" type="parTrans" cxnId="{CF4C28FE-7998-48F7-88E4-F67B5C115349}">
      <dgm:prSet/>
      <dgm:spPr/>
      <dgm:t>
        <a:bodyPr/>
        <a:lstStyle/>
        <a:p>
          <a:endParaRPr lang="zh-CN" altLang="en-US"/>
        </a:p>
      </dgm:t>
    </dgm:pt>
    <dgm:pt modelId="{AFED113B-6249-45E4-995D-71E71701BFEE}" type="sibTrans" cxnId="{CF4C28FE-7998-48F7-88E4-F67B5C115349}">
      <dgm:prSet/>
      <dgm:spPr/>
      <dgm:t>
        <a:bodyPr/>
        <a:lstStyle/>
        <a:p>
          <a:endParaRPr lang="zh-CN" altLang="en-US"/>
        </a:p>
      </dgm:t>
    </dgm:pt>
    <dgm:pt modelId="{BAD215B8-1D3F-40AD-BD1E-2CED209A2EBA}">
      <dgm:prSet phldrT="[文本]"/>
      <dgm:spPr>
        <a:solidFill>
          <a:schemeClr val="accent5">
            <a:lumMod val="75000"/>
          </a:schemeClr>
        </a:solidFill>
      </dgm:spPr>
      <dgm:t>
        <a:bodyPr/>
        <a:lstStyle/>
        <a:p>
          <a:r>
            <a:rPr lang="zh-CN" altLang="en-US" dirty="0" smtClean="0"/>
            <a:t>通过人脸识别算法，提升考生身份验证准确度</a:t>
          </a:r>
          <a:endParaRPr lang="zh-CN" altLang="en-US" dirty="0"/>
        </a:p>
      </dgm:t>
    </dgm:pt>
    <dgm:pt modelId="{7203B5AD-6845-4AC3-B647-640F92808D7A}" type="parTrans" cxnId="{0B697C98-A078-4D41-9719-9A115EC67558}">
      <dgm:prSet/>
      <dgm:spPr/>
      <dgm:t>
        <a:bodyPr/>
        <a:lstStyle/>
        <a:p>
          <a:endParaRPr lang="zh-CN" altLang="en-US"/>
        </a:p>
      </dgm:t>
    </dgm:pt>
    <dgm:pt modelId="{2B2ACDF0-399A-4DCB-9183-2E3E85ED41C1}" type="sibTrans" cxnId="{0B697C98-A078-4D41-9719-9A115EC67558}">
      <dgm:prSet/>
      <dgm:spPr/>
      <dgm:t>
        <a:bodyPr/>
        <a:lstStyle/>
        <a:p>
          <a:endParaRPr lang="zh-CN" altLang="en-US"/>
        </a:p>
      </dgm:t>
    </dgm:pt>
    <dgm:pt modelId="{D8ABF1B3-6637-4893-8637-41028EE4A64B}">
      <dgm:prSet phldrT="[文本]"/>
      <dgm:spPr>
        <a:solidFill>
          <a:schemeClr val="accent5">
            <a:lumMod val="75000"/>
          </a:schemeClr>
        </a:solidFill>
      </dgm:spPr>
      <dgm:t>
        <a:bodyPr/>
        <a:lstStyle/>
        <a:p>
          <a:r>
            <a:rPr lang="zh-CN" altLang="en-US" dirty="0" smtClean="0"/>
            <a:t>设备必须有线连接网络，保障网络稳定</a:t>
          </a:r>
          <a:endParaRPr lang="zh-CN" altLang="en-US" dirty="0"/>
        </a:p>
      </dgm:t>
    </dgm:pt>
    <dgm:pt modelId="{63A3006E-AF0D-4A14-AAE0-A028BF3F81A8}" type="parTrans" cxnId="{D4F72839-257D-46D1-BEA3-31CCC234276D}">
      <dgm:prSet/>
      <dgm:spPr/>
      <dgm:t>
        <a:bodyPr/>
        <a:lstStyle/>
        <a:p>
          <a:endParaRPr lang="zh-CN" altLang="en-US"/>
        </a:p>
      </dgm:t>
    </dgm:pt>
    <dgm:pt modelId="{7663F7AD-F9E7-4C07-B3AA-81CEAEAB2DFA}" type="sibTrans" cxnId="{D4F72839-257D-46D1-BEA3-31CCC234276D}">
      <dgm:prSet/>
      <dgm:spPr/>
      <dgm:t>
        <a:bodyPr/>
        <a:lstStyle/>
        <a:p>
          <a:endParaRPr lang="zh-CN" altLang="en-US"/>
        </a:p>
      </dgm:t>
    </dgm:pt>
    <dgm:pt modelId="{C7112931-E6D7-4642-BFC8-98A96B31D229}">
      <dgm:prSet phldrT="[文本]"/>
      <dgm:spPr>
        <a:solidFill>
          <a:schemeClr val="accent5">
            <a:lumMod val="75000"/>
          </a:schemeClr>
        </a:solidFill>
      </dgm:spPr>
      <dgm:t>
        <a:bodyPr/>
        <a:lstStyle/>
        <a:p>
          <a:r>
            <a:rPr lang="zh-CN" altLang="en-US" dirty="0" smtClean="0"/>
            <a:t>设备固定，通过摄像头旋转对准不同身高考生</a:t>
          </a:r>
          <a:endParaRPr lang="zh-CN" altLang="en-US" dirty="0"/>
        </a:p>
      </dgm:t>
    </dgm:pt>
    <dgm:pt modelId="{9D474B89-0418-4B8E-A940-9BE90BDD727C}" type="parTrans" cxnId="{18B4A422-672E-4196-95EE-1609284697C4}">
      <dgm:prSet/>
      <dgm:spPr/>
      <dgm:t>
        <a:bodyPr/>
        <a:lstStyle/>
        <a:p>
          <a:endParaRPr lang="zh-CN" altLang="en-US"/>
        </a:p>
      </dgm:t>
    </dgm:pt>
    <dgm:pt modelId="{C0B1A0F5-F5E2-43D4-B2D8-E47438629DAE}" type="sibTrans" cxnId="{18B4A422-672E-4196-95EE-1609284697C4}">
      <dgm:prSet/>
      <dgm:spPr/>
      <dgm:t>
        <a:bodyPr/>
        <a:lstStyle/>
        <a:p>
          <a:endParaRPr lang="zh-CN" altLang="en-US"/>
        </a:p>
      </dgm:t>
    </dgm:pt>
    <dgm:pt modelId="{03BA18EC-9D67-4AD9-83B4-DCF0BB66744D}" type="pres">
      <dgm:prSet presAssocID="{BC1DC2E6-C611-4E41-A2F9-8884A6D519D9}" presName="Name0" presStyleCnt="0">
        <dgm:presLayoutVars>
          <dgm:dir/>
          <dgm:resizeHandles val="exact"/>
        </dgm:presLayoutVars>
      </dgm:prSet>
      <dgm:spPr/>
    </dgm:pt>
    <dgm:pt modelId="{66D6B6FC-6323-4105-BC8D-7A762F7E36E5}" type="pres">
      <dgm:prSet presAssocID="{28C86985-6A8A-40BE-AED4-AA4860671205}" presName="parTxOnly" presStyleLbl="node1" presStyleIdx="0" presStyleCnt="5">
        <dgm:presLayoutVars>
          <dgm:bulletEnabled val="1"/>
        </dgm:presLayoutVars>
      </dgm:prSet>
      <dgm:spPr/>
      <dgm:t>
        <a:bodyPr/>
        <a:lstStyle/>
        <a:p>
          <a:endParaRPr lang="zh-CN" altLang="en-US"/>
        </a:p>
      </dgm:t>
    </dgm:pt>
    <dgm:pt modelId="{736088EC-D4E0-4078-8991-2E34379B89D1}" type="pres">
      <dgm:prSet presAssocID="{06898239-BDCC-40DF-BEC9-D2E041103A98}" presName="parSpace" presStyleCnt="0"/>
      <dgm:spPr/>
    </dgm:pt>
    <dgm:pt modelId="{A9576350-F105-46A7-AB44-FC7FF3BDB183}" type="pres">
      <dgm:prSet presAssocID="{AD84F328-45C8-433B-902D-5A70CB0A7A3F}" presName="parTxOnly" presStyleLbl="node1" presStyleIdx="1" presStyleCnt="5">
        <dgm:presLayoutVars>
          <dgm:bulletEnabled val="1"/>
        </dgm:presLayoutVars>
      </dgm:prSet>
      <dgm:spPr/>
      <dgm:t>
        <a:bodyPr/>
        <a:lstStyle/>
        <a:p>
          <a:endParaRPr lang="zh-CN" altLang="en-US"/>
        </a:p>
      </dgm:t>
    </dgm:pt>
    <dgm:pt modelId="{2FAC5E16-CADB-47C4-AAED-5AF89EEB2239}" type="pres">
      <dgm:prSet presAssocID="{AFED113B-6249-45E4-995D-71E71701BFEE}" presName="parSpace" presStyleCnt="0"/>
      <dgm:spPr/>
    </dgm:pt>
    <dgm:pt modelId="{29A66903-5AF4-46B8-8D31-620355CF8C1F}" type="pres">
      <dgm:prSet presAssocID="{BAD215B8-1D3F-40AD-BD1E-2CED209A2EBA}" presName="parTxOnly" presStyleLbl="node1" presStyleIdx="2" presStyleCnt="5">
        <dgm:presLayoutVars>
          <dgm:bulletEnabled val="1"/>
        </dgm:presLayoutVars>
      </dgm:prSet>
      <dgm:spPr/>
      <dgm:t>
        <a:bodyPr/>
        <a:lstStyle/>
        <a:p>
          <a:endParaRPr lang="zh-CN" altLang="en-US"/>
        </a:p>
      </dgm:t>
    </dgm:pt>
    <dgm:pt modelId="{F5522EFB-3D08-446D-930B-DA9D10DF2B72}" type="pres">
      <dgm:prSet presAssocID="{2B2ACDF0-399A-4DCB-9183-2E3E85ED41C1}" presName="parSpace" presStyleCnt="0"/>
      <dgm:spPr/>
    </dgm:pt>
    <dgm:pt modelId="{AD5643A6-5EFF-4158-B34F-1754BA2B063C}" type="pres">
      <dgm:prSet presAssocID="{C7112931-E6D7-4642-BFC8-98A96B31D229}" presName="parTxOnly" presStyleLbl="node1" presStyleIdx="3" presStyleCnt="5">
        <dgm:presLayoutVars>
          <dgm:bulletEnabled val="1"/>
        </dgm:presLayoutVars>
      </dgm:prSet>
      <dgm:spPr/>
      <dgm:t>
        <a:bodyPr/>
        <a:lstStyle/>
        <a:p>
          <a:endParaRPr lang="zh-CN" altLang="en-US"/>
        </a:p>
      </dgm:t>
    </dgm:pt>
    <dgm:pt modelId="{7991BA53-10A8-4846-8849-62706A069311}" type="pres">
      <dgm:prSet presAssocID="{C0B1A0F5-F5E2-43D4-B2D8-E47438629DAE}" presName="parSpace" presStyleCnt="0"/>
      <dgm:spPr/>
    </dgm:pt>
    <dgm:pt modelId="{83E04C17-C67B-45D8-923D-E0B43FA1F880}" type="pres">
      <dgm:prSet presAssocID="{D8ABF1B3-6637-4893-8637-41028EE4A64B}" presName="parTxOnly" presStyleLbl="node1" presStyleIdx="4" presStyleCnt="5">
        <dgm:presLayoutVars>
          <dgm:bulletEnabled val="1"/>
        </dgm:presLayoutVars>
      </dgm:prSet>
      <dgm:spPr/>
      <dgm:t>
        <a:bodyPr/>
        <a:lstStyle/>
        <a:p>
          <a:endParaRPr lang="zh-CN" altLang="en-US"/>
        </a:p>
      </dgm:t>
    </dgm:pt>
  </dgm:ptLst>
  <dgm:cxnLst>
    <dgm:cxn modelId="{D4F72839-257D-46D1-BEA3-31CCC234276D}" srcId="{BC1DC2E6-C611-4E41-A2F9-8884A6D519D9}" destId="{D8ABF1B3-6637-4893-8637-41028EE4A64B}" srcOrd="4" destOrd="0" parTransId="{63A3006E-AF0D-4A14-AAE0-A028BF3F81A8}" sibTransId="{7663F7AD-F9E7-4C07-B3AA-81CEAEAB2DFA}"/>
    <dgm:cxn modelId="{F7BED8BA-B15A-44E1-B517-0226EFCBBB3D}" type="presOf" srcId="{BAD215B8-1D3F-40AD-BD1E-2CED209A2EBA}" destId="{29A66903-5AF4-46B8-8D31-620355CF8C1F}" srcOrd="0" destOrd="0" presId="urn:microsoft.com/office/officeart/2005/8/layout/hChevron3"/>
    <dgm:cxn modelId="{CCBBA0D8-45D6-4A6F-9E1E-39CC360441EB}" type="presOf" srcId="{C7112931-E6D7-4642-BFC8-98A96B31D229}" destId="{AD5643A6-5EFF-4158-B34F-1754BA2B063C}" srcOrd="0" destOrd="0" presId="urn:microsoft.com/office/officeart/2005/8/layout/hChevron3"/>
    <dgm:cxn modelId="{0A0E6799-2908-4579-B4B7-CF053D29AFDA}" type="presOf" srcId="{D8ABF1B3-6637-4893-8637-41028EE4A64B}" destId="{83E04C17-C67B-45D8-923D-E0B43FA1F880}" srcOrd="0" destOrd="0" presId="urn:microsoft.com/office/officeart/2005/8/layout/hChevron3"/>
    <dgm:cxn modelId="{BAFEA937-AABA-4426-AC55-F4FE07F010D4}" type="presOf" srcId="{BC1DC2E6-C611-4E41-A2F9-8884A6D519D9}" destId="{03BA18EC-9D67-4AD9-83B4-DCF0BB66744D}" srcOrd="0" destOrd="0" presId="urn:microsoft.com/office/officeart/2005/8/layout/hChevron3"/>
    <dgm:cxn modelId="{18B4A422-672E-4196-95EE-1609284697C4}" srcId="{BC1DC2E6-C611-4E41-A2F9-8884A6D519D9}" destId="{C7112931-E6D7-4642-BFC8-98A96B31D229}" srcOrd="3" destOrd="0" parTransId="{9D474B89-0418-4B8E-A940-9BE90BDD727C}" sibTransId="{C0B1A0F5-F5E2-43D4-B2D8-E47438629DAE}"/>
    <dgm:cxn modelId="{0B697C98-A078-4D41-9719-9A115EC67558}" srcId="{BC1DC2E6-C611-4E41-A2F9-8884A6D519D9}" destId="{BAD215B8-1D3F-40AD-BD1E-2CED209A2EBA}" srcOrd="2" destOrd="0" parTransId="{7203B5AD-6845-4AC3-B647-640F92808D7A}" sibTransId="{2B2ACDF0-399A-4DCB-9183-2E3E85ED41C1}"/>
    <dgm:cxn modelId="{B131753A-8EF3-40B4-84DB-4F6D1DDCB350}" type="presOf" srcId="{28C86985-6A8A-40BE-AED4-AA4860671205}" destId="{66D6B6FC-6323-4105-BC8D-7A762F7E36E5}" srcOrd="0" destOrd="0" presId="urn:microsoft.com/office/officeart/2005/8/layout/hChevron3"/>
    <dgm:cxn modelId="{AD62B3AA-4DCC-4FE4-9916-1990D9B7777B}" srcId="{BC1DC2E6-C611-4E41-A2F9-8884A6D519D9}" destId="{28C86985-6A8A-40BE-AED4-AA4860671205}" srcOrd="0" destOrd="0" parTransId="{75319243-77FE-40F8-B647-E9151B1FDF5A}" sibTransId="{06898239-BDCC-40DF-BEC9-D2E041103A98}"/>
    <dgm:cxn modelId="{CF4C28FE-7998-48F7-88E4-F67B5C115349}" srcId="{BC1DC2E6-C611-4E41-A2F9-8884A6D519D9}" destId="{AD84F328-45C8-433B-902D-5A70CB0A7A3F}" srcOrd="1" destOrd="0" parTransId="{37562C63-95CE-43D0-8F89-2EDAF31595FB}" sibTransId="{AFED113B-6249-45E4-995D-71E71701BFEE}"/>
    <dgm:cxn modelId="{D363A819-F7EF-4556-99EF-8C7BF9918A5B}" type="presOf" srcId="{AD84F328-45C8-433B-902D-5A70CB0A7A3F}" destId="{A9576350-F105-46A7-AB44-FC7FF3BDB183}" srcOrd="0" destOrd="0" presId="urn:microsoft.com/office/officeart/2005/8/layout/hChevron3"/>
    <dgm:cxn modelId="{D8167816-D98E-49E8-83A7-290A28D493FD}" type="presParOf" srcId="{03BA18EC-9D67-4AD9-83B4-DCF0BB66744D}" destId="{66D6B6FC-6323-4105-BC8D-7A762F7E36E5}" srcOrd="0" destOrd="0" presId="urn:microsoft.com/office/officeart/2005/8/layout/hChevron3"/>
    <dgm:cxn modelId="{A7396B26-B20A-431A-97EF-28FF75A457C3}" type="presParOf" srcId="{03BA18EC-9D67-4AD9-83B4-DCF0BB66744D}" destId="{736088EC-D4E0-4078-8991-2E34379B89D1}" srcOrd="1" destOrd="0" presId="urn:microsoft.com/office/officeart/2005/8/layout/hChevron3"/>
    <dgm:cxn modelId="{39E3001C-B1F7-45A1-B909-9FA85FDF8E89}" type="presParOf" srcId="{03BA18EC-9D67-4AD9-83B4-DCF0BB66744D}" destId="{A9576350-F105-46A7-AB44-FC7FF3BDB183}" srcOrd="2" destOrd="0" presId="urn:microsoft.com/office/officeart/2005/8/layout/hChevron3"/>
    <dgm:cxn modelId="{F2CB0DD1-3CB2-4736-A21A-A6318D0CB737}" type="presParOf" srcId="{03BA18EC-9D67-4AD9-83B4-DCF0BB66744D}" destId="{2FAC5E16-CADB-47C4-AAED-5AF89EEB2239}" srcOrd="3" destOrd="0" presId="urn:microsoft.com/office/officeart/2005/8/layout/hChevron3"/>
    <dgm:cxn modelId="{8C79E20F-9475-496C-9A8D-98424B764DB3}" type="presParOf" srcId="{03BA18EC-9D67-4AD9-83B4-DCF0BB66744D}" destId="{29A66903-5AF4-46B8-8D31-620355CF8C1F}" srcOrd="4" destOrd="0" presId="urn:microsoft.com/office/officeart/2005/8/layout/hChevron3"/>
    <dgm:cxn modelId="{9ACCBB07-9BD9-43AE-B10B-20DD6D141F44}" type="presParOf" srcId="{03BA18EC-9D67-4AD9-83B4-DCF0BB66744D}" destId="{F5522EFB-3D08-446D-930B-DA9D10DF2B72}" srcOrd="5" destOrd="0" presId="urn:microsoft.com/office/officeart/2005/8/layout/hChevron3"/>
    <dgm:cxn modelId="{C1AF4CE4-0384-4E0B-AE25-50DC3A6E0C67}" type="presParOf" srcId="{03BA18EC-9D67-4AD9-83B4-DCF0BB66744D}" destId="{AD5643A6-5EFF-4158-B34F-1754BA2B063C}" srcOrd="6" destOrd="0" presId="urn:microsoft.com/office/officeart/2005/8/layout/hChevron3"/>
    <dgm:cxn modelId="{5A1364D7-D435-410B-AC67-F4E6B80A9FA6}" type="presParOf" srcId="{03BA18EC-9D67-4AD9-83B4-DCF0BB66744D}" destId="{7991BA53-10A8-4846-8849-62706A069311}" srcOrd="7" destOrd="0" presId="urn:microsoft.com/office/officeart/2005/8/layout/hChevron3"/>
    <dgm:cxn modelId="{D8CE30C4-1A31-44DA-B869-2923916B3A5B}" type="presParOf" srcId="{03BA18EC-9D67-4AD9-83B4-DCF0BB66744D}" destId="{83E04C17-C67B-45D8-923D-E0B43FA1F880}" srcOrd="8" destOrd="0" presId="urn:microsoft.com/office/officeart/2005/8/layout/hChevron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F03B2E-7834-4422-8B9E-0C7BE157E8C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CN" altLang="en-US"/>
        </a:p>
      </dgm:t>
    </dgm:pt>
    <dgm:pt modelId="{5CF51BB5-DA35-4061-813B-80B59A414392}">
      <dgm:prSet phldrT="[文本]" phldr="1"/>
      <dgm:spPr>
        <a:blipFill dpi="0"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solidFill>
            <a:schemeClr val="accent1"/>
          </a:solidFill>
        </a:ln>
      </dgm:spPr>
      <dgm:t>
        <a:bodyPr/>
        <a:lstStyle/>
        <a:p>
          <a:endParaRPr lang="zh-CN" altLang="en-US" dirty="0"/>
        </a:p>
      </dgm:t>
    </dgm:pt>
    <dgm:pt modelId="{B69E42D3-BE1A-4F5B-8CCF-C9E575A35600}" type="parTrans" cxnId="{41F5F0D8-5ACC-45BE-ADE3-912DA52A2DCA}">
      <dgm:prSet/>
      <dgm:spPr/>
      <dgm:t>
        <a:bodyPr/>
        <a:lstStyle/>
        <a:p>
          <a:endParaRPr lang="zh-CN" altLang="en-US"/>
        </a:p>
      </dgm:t>
    </dgm:pt>
    <dgm:pt modelId="{089BFDA8-9CC6-4D99-AFF0-361F234B6A22}" type="sibTrans" cxnId="{41F5F0D8-5ACC-45BE-ADE3-912DA52A2DCA}">
      <dgm:prSet/>
      <dgm:spPr/>
      <dgm:t>
        <a:bodyPr/>
        <a:lstStyle/>
        <a:p>
          <a:endParaRPr lang="zh-CN" altLang="en-US"/>
        </a:p>
      </dgm:t>
    </dgm:pt>
    <dgm:pt modelId="{C23BF78E-5DF9-44A7-B765-CA2903D664F8}">
      <dgm:prSet phldrT="[文本]" phldr="1"/>
      <dgm:spPr>
        <a:blipFill dpi="0"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a:ln>
          <a:solidFill>
            <a:schemeClr val="accent3"/>
          </a:solidFill>
        </a:ln>
      </dgm:spPr>
      <dgm:t>
        <a:bodyPr/>
        <a:lstStyle/>
        <a:p>
          <a:endParaRPr lang="zh-CN" altLang="en-US"/>
        </a:p>
      </dgm:t>
    </dgm:pt>
    <dgm:pt modelId="{D40EF4F2-A6F3-4631-B2F1-8F4EF605DD5A}" type="parTrans" cxnId="{6AB5FE52-54C2-4B49-9DF1-A6669B3533E4}">
      <dgm:prSet/>
      <dgm:spPr/>
      <dgm:t>
        <a:bodyPr/>
        <a:lstStyle/>
        <a:p>
          <a:endParaRPr lang="zh-CN" altLang="en-US"/>
        </a:p>
      </dgm:t>
    </dgm:pt>
    <dgm:pt modelId="{F138AFCE-E597-41AA-8D15-F9A9A351ABC4}" type="sibTrans" cxnId="{6AB5FE52-54C2-4B49-9DF1-A6669B3533E4}">
      <dgm:prSet/>
      <dgm:spPr/>
      <dgm:t>
        <a:bodyPr/>
        <a:lstStyle/>
        <a:p>
          <a:endParaRPr lang="zh-CN" altLang="en-US"/>
        </a:p>
      </dgm:t>
    </dgm:pt>
    <dgm:pt modelId="{92B3ECC2-4A62-43D4-A6A9-67694206DBDA}">
      <dgm:prSet phldrT="[文本]" phldr="1"/>
      <dgm:spPr>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solidFill>
            <a:schemeClr val="bg2"/>
          </a:solidFill>
        </a:ln>
      </dgm:spPr>
      <dgm:t>
        <a:bodyPr/>
        <a:lstStyle/>
        <a:p>
          <a:endParaRPr lang="zh-CN" altLang="en-US" dirty="0"/>
        </a:p>
      </dgm:t>
    </dgm:pt>
    <dgm:pt modelId="{EFBAD818-E6F7-4F5D-86A6-8371262702A7}" type="parTrans" cxnId="{BC2578BC-9EAE-421C-B478-E25737329AAC}">
      <dgm:prSet/>
      <dgm:spPr/>
      <dgm:t>
        <a:bodyPr/>
        <a:lstStyle/>
        <a:p>
          <a:endParaRPr lang="zh-CN" altLang="en-US"/>
        </a:p>
      </dgm:t>
    </dgm:pt>
    <dgm:pt modelId="{92417055-7776-4B83-9080-A72DBE1E3408}" type="sibTrans" cxnId="{BC2578BC-9EAE-421C-B478-E25737329AAC}">
      <dgm:prSet/>
      <dgm:spPr/>
      <dgm:t>
        <a:bodyPr/>
        <a:lstStyle/>
        <a:p>
          <a:endParaRPr lang="zh-CN" altLang="en-US"/>
        </a:p>
      </dgm:t>
    </dgm:pt>
    <dgm:pt modelId="{3EC73F7A-C41B-4DAB-9691-67EF0EF9E89E}">
      <dgm:prSet phldrT="[文本]" phldr="1"/>
      <dgm:spPr>
        <a:blipFill dpi="0" rotWithShape="0">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solidFill>
            <a:srgbClr val="FFC000"/>
          </a:solidFill>
        </a:ln>
      </dgm:spPr>
      <dgm:t>
        <a:bodyPr/>
        <a:lstStyle/>
        <a:p>
          <a:endParaRPr lang="zh-CN" altLang="en-US" dirty="0"/>
        </a:p>
      </dgm:t>
    </dgm:pt>
    <dgm:pt modelId="{DAE880B1-151C-48D3-8C15-35BC5BE9BAD8}" type="parTrans" cxnId="{18846D95-DBF9-4EBA-A7B7-90BD89245EDB}">
      <dgm:prSet/>
      <dgm:spPr/>
      <dgm:t>
        <a:bodyPr/>
        <a:lstStyle/>
        <a:p>
          <a:endParaRPr lang="zh-CN" altLang="en-US"/>
        </a:p>
      </dgm:t>
    </dgm:pt>
    <dgm:pt modelId="{B27FB14A-249C-4F72-AAA4-520C950DEB4B}" type="sibTrans" cxnId="{18846D95-DBF9-4EBA-A7B7-90BD89245EDB}">
      <dgm:prSet/>
      <dgm:spPr/>
      <dgm:t>
        <a:bodyPr/>
        <a:lstStyle/>
        <a:p>
          <a:endParaRPr lang="zh-CN" altLang="en-US"/>
        </a:p>
      </dgm:t>
    </dgm:pt>
    <dgm:pt modelId="{CF8ED36C-5617-45BB-8A9C-1993556BE650}">
      <dgm:prSet phldrT="[文本]" phldr="1"/>
      <dgm:spPr>
        <a:blipFill dpi="0" rotWithShape="0">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solidFill>
            <a:schemeClr val="accent2"/>
          </a:solidFill>
        </a:ln>
      </dgm:spPr>
      <dgm:t>
        <a:bodyPr/>
        <a:lstStyle/>
        <a:p>
          <a:endParaRPr lang="zh-CN" altLang="en-US" dirty="0"/>
        </a:p>
      </dgm:t>
    </dgm:pt>
    <dgm:pt modelId="{BA7171AB-8322-4A6A-A3F0-2E499B621A8A}" type="parTrans" cxnId="{0FD2C5B2-4632-4BC3-ACC9-63AFF7040BE4}">
      <dgm:prSet/>
      <dgm:spPr/>
      <dgm:t>
        <a:bodyPr/>
        <a:lstStyle/>
        <a:p>
          <a:endParaRPr lang="zh-CN" altLang="en-US"/>
        </a:p>
      </dgm:t>
    </dgm:pt>
    <dgm:pt modelId="{E308824C-7CD7-4FC6-A5B3-5C52CA87BDD0}" type="sibTrans" cxnId="{0FD2C5B2-4632-4BC3-ACC9-63AFF7040BE4}">
      <dgm:prSet/>
      <dgm:spPr/>
      <dgm:t>
        <a:bodyPr/>
        <a:lstStyle/>
        <a:p>
          <a:endParaRPr lang="zh-CN" altLang="en-US"/>
        </a:p>
      </dgm:t>
    </dgm:pt>
    <dgm:pt modelId="{2E7406A6-220D-4E13-8222-9C1A996100C8}" type="pres">
      <dgm:prSet presAssocID="{92F03B2E-7834-4422-8B9E-0C7BE157E8CA}" presName="cycle" presStyleCnt="0">
        <dgm:presLayoutVars>
          <dgm:dir/>
          <dgm:resizeHandles val="exact"/>
        </dgm:presLayoutVars>
      </dgm:prSet>
      <dgm:spPr/>
      <dgm:t>
        <a:bodyPr/>
        <a:lstStyle/>
        <a:p>
          <a:endParaRPr lang="zh-CN" altLang="en-US"/>
        </a:p>
      </dgm:t>
    </dgm:pt>
    <dgm:pt modelId="{4DD17A50-B6E5-4E18-98D9-F5C3B650DC7D}" type="pres">
      <dgm:prSet presAssocID="{5CF51BB5-DA35-4061-813B-80B59A414392}" presName="node" presStyleLbl="node1" presStyleIdx="0" presStyleCnt="5">
        <dgm:presLayoutVars>
          <dgm:bulletEnabled val="1"/>
        </dgm:presLayoutVars>
      </dgm:prSet>
      <dgm:spPr/>
      <dgm:t>
        <a:bodyPr/>
        <a:lstStyle/>
        <a:p>
          <a:endParaRPr lang="zh-CN" altLang="en-US"/>
        </a:p>
      </dgm:t>
    </dgm:pt>
    <dgm:pt modelId="{C8FB7670-28E8-421B-9ACE-FC03B5CF35C2}" type="pres">
      <dgm:prSet presAssocID="{089BFDA8-9CC6-4D99-AFF0-361F234B6A22}" presName="sibTrans" presStyleLbl="sibTrans2D1" presStyleIdx="0" presStyleCnt="5"/>
      <dgm:spPr/>
      <dgm:t>
        <a:bodyPr/>
        <a:lstStyle/>
        <a:p>
          <a:endParaRPr lang="zh-CN" altLang="en-US"/>
        </a:p>
      </dgm:t>
    </dgm:pt>
    <dgm:pt modelId="{6C55B873-4A14-4A7A-9D8B-A0251017412C}" type="pres">
      <dgm:prSet presAssocID="{089BFDA8-9CC6-4D99-AFF0-361F234B6A22}" presName="connectorText" presStyleLbl="sibTrans2D1" presStyleIdx="0" presStyleCnt="5"/>
      <dgm:spPr/>
      <dgm:t>
        <a:bodyPr/>
        <a:lstStyle/>
        <a:p>
          <a:endParaRPr lang="zh-CN" altLang="en-US"/>
        </a:p>
      </dgm:t>
    </dgm:pt>
    <dgm:pt modelId="{F9E22BAF-5093-4349-B0F2-ABDA034FB1AE}" type="pres">
      <dgm:prSet presAssocID="{C23BF78E-5DF9-44A7-B765-CA2903D664F8}" presName="node" presStyleLbl="node1" presStyleIdx="1" presStyleCnt="5">
        <dgm:presLayoutVars>
          <dgm:bulletEnabled val="1"/>
        </dgm:presLayoutVars>
      </dgm:prSet>
      <dgm:spPr/>
      <dgm:t>
        <a:bodyPr/>
        <a:lstStyle/>
        <a:p>
          <a:endParaRPr lang="zh-CN" altLang="en-US"/>
        </a:p>
      </dgm:t>
    </dgm:pt>
    <dgm:pt modelId="{2BB9923A-35AE-4A12-8FA8-E3DC3182174C}" type="pres">
      <dgm:prSet presAssocID="{F138AFCE-E597-41AA-8D15-F9A9A351ABC4}" presName="sibTrans" presStyleLbl="sibTrans2D1" presStyleIdx="1" presStyleCnt="5"/>
      <dgm:spPr/>
      <dgm:t>
        <a:bodyPr/>
        <a:lstStyle/>
        <a:p>
          <a:endParaRPr lang="zh-CN" altLang="en-US"/>
        </a:p>
      </dgm:t>
    </dgm:pt>
    <dgm:pt modelId="{89B75548-0425-4D9A-898D-40C31A7B0466}" type="pres">
      <dgm:prSet presAssocID="{F138AFCE-E597-41AA-8D15-F9A9A351ABC4}" presName="connectorText" presStyleLbl="sibTrans2D1" presStyleIdx="1" presStyleCnt="5"/>
      <dgm:spPr/>
      <dgm:t>
        <a:bodyPr/>
        <a:lstStyle/>
        <a:p>
          <a:endParaRPr lang="zh-CN" altLang="en-US"/>
        </a:p>
      </dgm:t>
    </dgm:pt>
    <dgm:pt modelId="{927E4A08-9BB8-45CA-946A-845ACDE86EF0}" type="pres">
      <dgm:prSet presAssocID="{92B3ECC2-4A62-43D4-A6A9-67694206DBDA}" presName="node" presStyleLbl="node1" presStyleIdx="2" presStyleCnt="5">
        <dgm:presLayoutVars>
          <dgm:bulletEnabled val="1"/>
        </dgm:presLayoutVars>
      </dgm:prSet>
      <dgm:spPr/>
      <dgm:t>
        <a:bodyPr/>
        <a:lstStyle/>
        <a:p>
          <a:endParaRPr lang="zh-CN" altLang="en-US"/>
        </a:p>
      </dgm:t>
    </dgm:pt>
    <dgm:pt modelId="{2AA07E64-16B4-45AA-800E-CE7800E5F2D7}" type="pres">
      <dgm:prSet presAssocID="{92417055-7776-4B83-9080-A72DBE1E3408}" presName="sibTrans" presStyleLbl="sibTrans2D1" presStyleIdx="2" presStyleCnt="5"/>
      <dgm:spPr/>
      <dgm:t>
        <a:bodyPr/>
        <a:lstStyle/>
        <a:p>
          <a:endParaRPr lang="zh-CN" altLang="en-US"/>
        </a:p>
      </dgm:t>
    </dgm:pt>
    <dgm:pt modelId="{45301A86-17FF-40AF-9A7D-70D382D4A498}" type="pres">
      <dgm:prSet presAssocID="{92417055-7776-4B83-9080-A72DBE1E3408}" presName="connectorText" presStyleLbl="sibTrans2D1" presStyleIdx="2" presStyleCnt="5"/>
      <dgm:spPr/>
      <dgm:t>
        <a:bodyPr/>
        <a:lstStyle/>
        <a:p>
          <a:endParaRPr lang="zh-CN" altLang="en-US"/>
        </a:p>
      </dgm:t>
    </dgm:pt>
    <dgm:pt modelId="{63DE13F3-7BB6-4F2E-8234-DB4A3D01A093}" type="pres">
      <dgm:prSet presAssocID="{3EC73F7A-C41B-4DAB-9691-67EF0EF9E89E}" presName="node" presStyleLbl="node1" presStyleIdx="3" presStyleCnt="5">
        <dgm:presLayoutVars>
          <dgm:bulletEnabled val="1"/>
        </dgm:presLayoutVars>
      </dgm:prSet>
      <dgm:spPr/>
      <dgm:t>
        <a:bodyPr/>
        <a:lstStyle/>
        <a:p>
          <a:endParaRPr lang="zh-CN" altLang="en-US"/>
        </a:p>
      </dgm:t>
    </dgm:pt>
    <dgm:pt modelId="{88196E6D-99DC-4FCD-8738-C6FEE9A4F282}" type="pres">
      <dgm:prSet presAssocID="{B27FB14A-249C-4F72-AAA4-520C950DEB4B}" presName="sibTrans" presStyleLbl="sibTrans2D1" presStyleIdx="3" presStyleCnt="5"/>
      <dgm:spPr/>
      <dgm:t>
        <a:bodyPr/>
        <a:lstStyle/>
        <a:p>
          <a:endParaRPr lang="zh-CN" altLang="en-US"/>
        </a:p>
      </dgm:t>
    </dgm:pt>
    <dgm:pt modelId="{634474C2-C58C-4041-B039-D62B4F8350C8}" type="pres">
      <dgm:prSet presAssocID="{B27FB14A-249C-4F72-AAA4-520C950DEB4B}" presName="connectorText" presStyleLbl="sibTrans2D1" presStyleIdx="3" presStyleCnt="5"/>
      <dgm:spPr/>
      <dgm:t>
        <a:bodyPr/>
        <a:lstStyle/>
        <a:p>
          <a:endParaRPr lang="zh-CN" altLang="en-US"/>
        </a:p>
      </dgm:t>
    </dgm:pt>
    <dgm:pt modelId="{8FD2D439-4507-44C4-8D8B-2CA312C9E71B}" type="pres">
      <dgm:prSet presAssocID="{CF8ED36C-5617-45BB-8A9C-1993556BE650}" presName="node" presStyleLbl="node1" presStyleIdx="4" presStyleCnt="5">
        <dgm:presLayoutVars>
          <dgm:bulletEnabled val="1"/>
        </dgm:presLayoutVars>
      </dgm:prSet>
      <dgm:spPr/>
      <dgm:t>
        <a:bodyPr/>
        <a:lstStyle/>
        <a:p>
          <a:endParaRPr lang="zh-CN" altLang="en-US"/>
        </a:p>
      </dgm:t>
    </dgm:pt>
    <dgm:pt modelId="{788DAF8C-7D9F-491F-9888-47E0BC9B6947}" type="pres">
      <dgm:prSet presAssocID="{E308824C-7CD7-4FC6-A5B3-5C52CA87BDD0}" presName="sibTrans" presStyleLbl="sibTrans2D1" presStyleIdx="4" presStyleCnt="5"/>
      <dgm:spPr/>
      <dgm:t>
        <a:bodyPr/>
        <a:lstStyle/>
        <a:p>
          <a:endParaRPr lang="zh-CN" altLang="en-US"/>
        </a:p>
      </dgm:t>
    </dgm:pt>
    <dgm:pt modelId="{272BF362-B781-4D17-8CF9-9EAFE88DDFFD}" type="pres">
      <dgm:prSet presAssocID="{E308824C-7CD7-4FC6-A5B3-5C52CA87BDD0}" presName="connectorText" presStyleLbl="sibTrans2D1" presStyleIdx="4" presStyleCnt="5"/>
      <dgm:spPr/>
      <dgm:t>
        <a:bodyPr/>
        <a:lstStyle/>
        <a:p>
          <a:endParaRPr lang="zh-CN" altLang="en-US"/>
        </a:p>
      </dgm:t>
    </dgm:pt>
  </dgm:ptLst>
  <dgm:cxnLst>
    <dgm:cxn modelId="{0B28869A-AC44-42C7-80EA-274CDB0F1D22}" type="presOf" srcId="{F138AFCE-E597-41AA-8D15-F9A9A351ABC4}" destId="{2BB9923A-35AE-4A12-8FA8-E3DC3182174C}" srcOrd="0" destOrd="0" presId="urn:microsoft.com/office/officeart/2005/8/layout/cycle2"/>
    <dgm:cxn modelId="{D0752C7E-72F6-4418-860B-D8F76876D784}" type="presOf" srcId="{3EC73F7A-C41B-4DAB-9691-67EF0EF9E89E}" destId="{63DE13F3-7BB6-4F2E-8234-DB4A3D01A093}" srcOrd="0" destOrd="0" presId="urn:microsoft.com/office/officeart/2005/8/layout/cycle2"/>
    <dgm:cxn modelId="{6AB5FE52-54C2-4B49-9DF1-A6669B3533E4}" srcId="{92F03B2E-7834-4422-8B9E-0C7BE157E8CA}" destId="{C23BF78E-5DF9-44A7-B765-CA2903D664F8}" srcOrd="1" destOrd="0" parTransId="{D40EF4F2-A6F3-4631-B2F1-8F4EF605DD5A}" sibTransId="{F138AFCE-E597-41AA-8D15-F9A9A351ABC4}"/>
    <dgm:cxn modelId="{18846D95-DBF9-4EBA-A7B7-90BD89245EDB}" srcId="{92F03B2E-7834-4422-8B9E-0C7BE157E8CA}" destId="{3EC73F7A-C41B-4DAB-9691-67EF0EF9E89E}" srcOrd="3" destOrd="0" parTransId="{DAE880B1-151C-48D3-8C15-35BC5BE9BAD8}" sibTransId="{B27FB14A-249C-4F72-AAA4-520C950DEB4B}"/>
    <dgm:cxn modelId="{A9A9D322-AE97-41A0-AA3E-3A8F4E49DACA}" type="presOf" srcId="{E308824C-7CD7-4FC6-A5B3-5C52CA87BDD0}" destId="{788DAF8C-7D9F-491F-9888-47E0BC9B6947}" srcOrd="0" destOrd="0" presId="urn:microsoft.com/office/officeart/2005/8/layout/cycle2"/>
    <dgm:cxn modelId="{7D2B2E9D-199C-48AF-A98F-05CBC86F0F03}" type="presOf" srcId="{92417055-7776-4B83-9080-A72DBE1E3408}" destId="{2AA07E64-16B4-45AA-800E-CE7800E5F2D7}" srcOrd="0" destOrd="0" presId="urn:microsoft.com/office/officeart/2005/8/layout/cycle2"/>
    <dgm:cxn modelId="{BC2578BC-9EAE-421C-B478-E25737329AAC}" srcId="{92F03B2E-7834-4422-8B9E-0C7BE157E8CA}" destId="{92B3ECC2-4A62-43D4-A6A9-67694206DBDA}" srcOrd="2" destOrd="0" parTransId="{EFBAD818-E6F7-4F5D-86A6-8371262702A7}" sibTransId="{92417055-7776-4B83-9080-A72DBE1E3408}"/>
    <dgm:cxn modelId="{5048CD05-E69D-48B0-8C3E-FA5A9FA2679E}" type="presOf" srcId="{92417055-7776-4B83-9080-A72DBE1E3408}" destId="{45301A86-17FF-40AF-9A7D-70D382D4A498}" srcOrd="1" destOrd="0" presId="urn:microsoft.com/office/officeart/2005/8/layout/cycle2"/>
    <dgm:cxn modelId="{26BFD443-65BB-433E-ADEB-5EEA9D134CB4}" type="presOf" srcId="{E308824C-7CD7-4FC6-A5B3-5C52CA87BDD0}" destId="{272BF362-B781-4D17-8CF9-9EAFE88DDFFD}" srcOrd="1" destOrd="0" presId="urn:microsoft.com/office/officeart/2005/8/layout/cycle2"/>
    <dgm:cxn modelId="{0A2D883C-D071-4CFA-9899-DA9B9A745945}" type="presOf" srcId="{B27FB14A-249C-4F72-AAA4-520C950DEB4B}" destId="{634474C2-C58C-4041-B039-D62B4F8350C8}" srcOrd="1" destOrd="0" presId="urn:microsoft.com/office/officeart/2005/8/layout/cycle2"/>
    <dgm:cxn modelId="{BBB66656-391C-47C8-AFB7-7B6F9EE98482}" type="presOf" srcId="{92F03B2E-7834-4422-8B9E-0C7BE157E8CA}" destId="{2E7406A6-220D-4E13-8222-9C1A996100C8}" srcOrd="0" destOrd="0" presId="urn:microsoft.com/office/officeart/2005/8/layout/cycle2"/>
    <dgm:cxn modelId="{4A26E915-3B99-45B7-BA63-E8AF21AB08A1}" type="presOf" srcId="{F138AFCE-E597-41AA-8D15-F9A9A351ABC4}" destId="{89B75548-0425-4D9A-898D-40C31A7B0466}" srcOrd="1" destOrd="0" presId="urn:microsoft.com/office/officeart/2005/8/layout/cycle2"/>
    <dgm:cxn modelId="{8C1308B0-9399-4ADD-9531-8BF66E8F9AAC}" type="presOf" srcId="{089BFDA8-9CC6-4D99-AFF0-361F234B6A22}" destId="{6C55B873-4A14-4A7A-9D8B-A0251017412C}" srcOrd="1" destOrd="0" presId="urn:microsoft.com/office/officeart/2005/8/layout/cycle2"/>
    <dgm:cxn modelId="{EFEB50FC-2306-4B02-B21F-8F5B23C756F4}" type="presOf" srcId="{92B3ECC2-4A62-43D4-A6A9-67694206DBDA}" destId="{927E4A08-9BB8-45CA-946A-845ACDE86EF0}" srcOrd="0" destOrd="0" presId="urn:microsoft.com/office/officeart/2005/8/layout/cycle2"/>
    <dgm:cxn modelId="{41F5F0D8-5ACC-45BE-ADE3-912DA52A2DCA}" srcId="{92F03B2E-7834-4422-8B9E-0C7BE157E8CA}" destId="{5CF51BB5-DA35-4061-813B-80B59A414392}" srcOrd="0" destOrd="0" parTransId="{B69E42D3-BE1A-4F5B-8CCF-C9E575A35600}" sibTransId="{089BFDA8-9CC6-4D99-AFF0-361F234B6A22}"/>
    <dgm:cxn modelId="{5BDEFD9C-E5BC-48B3-87CE-7A0623675FB0}" type="presOf" srcId="{C23BF78E-5DF9-44A7-B765-CA2903D664F8}" destId="{F9E22BAF-5093-4349-B0F2-ABDA034FB1AE}" srcOrd="0" destOrd="0" presId="urn:microsoft.com/office/officeart/2005/8/layout/cycle2"/>
    <dgm:cxn modelId="{3F37B9FB-B97D-4892-8D18-4E2186D19145}" type="presOf" srcId="{089BFDA8-9CC6-4D99-AFF0-361F234B6A22}" destId="{C8FB7670-28E8-421B-9ACE-FC03B5CF35C2}" srcOrd="0" destOrd="0" presId="urn:microsoft.com/office/officeart/2005/8/layout/cycle2"/>
    <dgm:cxn modelId="{0FD2C5B2-4632-4BC3-ACC9-63AFF7040BE4}" srcId="{92F03B2E-7834-4422-8B9E-0C7BE157E8CA}" destId="{CF8ED36C-5617-45BB-8A9C-1993556BE650}" srcOrd="4" destOrd="0" parTransId="{BA7171AB-8322-4A6A-A3F0-2E499B621A8A}" sibTransId="{E308824C-7CD7-4FC6-A5B3-5C52CA87BDD0}"/>
    <dgm:cxn modelId="{F1482E56-5C4B-4A49-A99D-0EF33205DC20}" type="presOf" srcId="{B27FB14A-249C-4F72-AAA4-520C950DEB4B}" destId="{88196E6D-99DC-4FCD-8738-C6FEE9A4F282}" srcOrd="0" destOrd="0" presId="urn:microsoft.com/office/officeart/2005/8/layout/cycle2"/>
    <dgm:cxn modelId="{750F9F6F-8390-442F-8EF6-178E9BA5C16E}" type="presOf" srcId="{5CF51BB5-DA35-4061-813B-80B59A414392}" destId="{4DD17A50-B6E5-4E18-98D9-F5C3B650DC7D}" srcOrd="0" destOrd="0" presId="urn:microsoft.com/office/officeart/2005/8/layout/cycle2"/>
    <dgm:cxn modelId="{2BF5FB4B-D9C6-4A86-9978-7248F3372865}" type="presOf" srcId="{CF8ED36C-5617-45BB-8A9C-1993556BE650}" destId="{8FD2D439-4507-44C4-8D8B-2CA312C9E71B}" srcOrd="0" destOrd="0" presId="urn:microsoft.com/office/officeart/2005/8/layout/cycle2"/>
    <dgm:cxn modelId="{634E09B0-58B0-49CA-A906-0BE630C74BB1}" type="presParOf" srcId="{2E7406A6-220D-4E13-8222-9C1A996100C8}" destId="{4DD17A50-B6E5-4E18-98D9-F5C3B650DC7D}" srcOrd="0" destOrd="0" presId="urn:microsoft.com/office/officeart/2005/8/layout/cycle2"/>
    <dgm:cxn modelId="{F96CD539-4BC6-4F18-BA1C-6A0B8A550802}" type="presParOf" srcId="{2E7406A6-220D-4E13-8222-9C1A996100C8}" destId="{C8FB7670-28E8-421B-9ACE-FC03B5CF35C2}" srcOrd="1" destOrd="0" presId="urn:microsoft.com/office/officeart/2005/8/layout/cycle2"/>
    <dgm:cxn modelId="{537867AC-6976-4C13-B380-206F5A28FC23}" type="presParOf" srcId="{C8FB7670-28E8-421B-9ACE-FC03B5CF35C2}" destId="{6C55B873-4A14-4A7A-9D8B-A0251017412C}" srcOrd="0" destOrd="0" presId="urn:microsoft.com/office/officeart/2005/8/layout/cycle2"/>
    <dgm:cxn modelId="{10B0F6D6-6D2D-45A0-9DEE-42CA3811C7B6}" type="presParOf" srcId="{2E7406A6-220D-4E13-8222-9C1A996100C8}" destId="{F9E22BAF-5093-4349-B0F2-ABDA034FB1AE}" srcOrd="2" destOrd="0" presId="urn:microsoft.com/office/officeart/2005/8/layout/cycle2"/>
    <dgm:cxn modelId="{FF0C223C-8037-4B70-9B5D-C6E75D348421}" type="presParOf" srcId="{2E7406A6-220D-4E13-8222-9C1A996100C8}" destId="{2BB9923A-35AE-4A12-8FA8-E3DC3182174C}" srcOrd="3" destOrd="0" presId="urn:microsoft.com/office/officeart/2005/8/layout/cycle2"/>
    <dgm:cxn modelId="{BAA41EC2-2976-4DC1-82F1-9A91529EA008}" type="presParOf" srcId="{2BB9923A-35AE-4A12-8FA8-E3DC3182174C}" destId="{89B75548-0425-4D9A-898D-40C31A7B0466}" srcOrd="0" destOrd="0" presId="urn:microsoft.com/office/officeart/2005/8/layout/cycle2"/>
    <dgm:cxn modelId="{D277B404-D71C-403F-8C93-80810A4ECA6C}" type="presParOf" srcId="{2E7406A6-220D-4E13-8222-9C1A996100C8}" destId="{927E4A08-9BB8-45CA-946A-845ACDE86EF0}" srcOrd="4" destOrd="0" presId="urn:microsoft.com/office/officeart/2005/8/layout/cycle2"/>
    <dgm:cxn modelId="{ACD2ACE8-3DA0-432D-862A-767FFB451006}" type="presParOf" srcId="{2E7406A6-220D-4E13-8222-9C1A996100C8}" destId="{2AA07E64-16B4-45AA-800E-CE7800E5F2D7}" srcOrd="5" destOrd="0" presId="urn:microsoft.com/office/officeart/2005/8/layout/cycle2"/>
    <dgm:cxn modelId="{6B0FAA53-78B7-4B6C-895C-4829EC53DB83}" type="presParOf" srcId="{2AA07E64-16B4-45AA-800E-CE7800E5F2D7}" destId="{45301A86-17FF-40AF-9A7D-70D382D4A498}" srcOrd="0" destOrd="0" presId="urn:microsoft.com/office/officeart/2005/8/layout/cycle2"/>
    <dgm:cxn modelId="{CFAEBBFF-2ADB-40CA-98E6-527F0FB87327}" type="presParOf" srcId="{2E7406A6-220D-4E13-8222-9C1A996100C8}" destId="{63DE13F3-7BB6-4F2E-8234-DB4A3D01A093}" srcOrd="6" destOrd="0" presId="urn:microsoft.com/office/officeart/2005/8/layout/cycle2"/>
    <dgm:cxn modelId="{5A766976-2A42-4836-87C6-AF54338056BD}" type="presParOf" srcId="{2E7406A6-220D-4E13-8222-9C1A996100C8}" destId="{88196E6D-99DC-4FCD-8738-C6FEE9A4F282}" srcOrd="7" destOrd="0" presId="urn:microsoft.com/office/officeart/2005/8/layout/cycle2"/>
    <dgm:cxn modelId="{88AA3CCC-B72F-48BA-97F0-C3ADD6691BB8}" type="presParOf" srcId="{88196E6D-99DC-4FCD-8738-C6FEE9A4F282}" destId="{634474C2-C58C-4041-B039-D62B4F8350C8}" srcOrd="0" destOrd="0" presId="urn:microsoft.com/office/officeart/2005/8/layout/cycle2"/>
    <dgm:cxn modelId="{3DCAECD5-ADDF-4854-927D-A1FA4548EF1D}" type="presParOf" srcId="{2E7406A6-220D-4E13-8222-9C1A996100C8}" destId="{8FD2D439-4507-44C4-8D8B-2CA312C9E71B}" srcOrd="8" destOrd="0" presId="urn:microsoft.com/office/officeart/2005/8/layout/cycle2"/>
    <dgm:cxn modelId="{2F2BBBD4-CD70-46BA-91EF-6DCEE8513D7E}" type="presParOf" srcId="{2E7406A6-220D-4E13-8222-9C1A996100C8}" destId="{788DAF8C-7D9F-491F-9888-47E0BC9B6947}" srcOrd="9" destOrd="0" presId="urn:microsoft.com/office/officeart/2005/8/layout/cycle2"/>
    <dgm:cxn modelId="{6831C03B-AF77-468C-A862-F9AB9F9DA3D1}" type="presParOf" srcId="{788DAF8C-7D9F-491F-9888-47E0BC9B6947}" destId="{272BF362-B781-4D17-8CF9-9EAFE88DDFF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E2AC5-49B2-4E8E-90C8-67FB1F21CFAF}">
      <dsp:nvSpPr>
        <dsp:cNvPr id="0" name=""/>
        <dsp:cNvSpPr/>
      </dsp:nvSpPr>
      <dsp:spPr>
        <a:xfrm>
          <a:off x="-5147172" y="-788453"/>
          <a:ext cx="6129546" cy="6129546"/>
        </a:xfrm>
        <a:prstGeom prst="blockArc">
          <a:avLst>
            <a:gd name="adj1" fmla="val 18900000"/>
            <a:gd name="adj2" fmla="val 2700000"/>
            <a:gd name="adj3" fmla="val 352"/>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62101A-5D76-4D9D-A79B-7B08CEC0EA80}">
      <dsp:nvSpPr>
        <dsp:cNvPr id="0" name=""/>
        <dsp:cNvSpPr/>
      </dsp:nvSpPr>
      <dsp:spPr>
        <a:xfrm>
          <a:off x="366409" y="239741"/>
          <a:ext cx="8486086" cy="4793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rtl="0">
            <a:lnSpc>
              <a:spcPct val="90000"/>
            </a:lnSpc>
            <a:spcBef>
              <a:spcPct val="0"/>
            </a:spcBef>
            <a:spcAft>
              <a:spcPct val="35000"/>
            </a:spcAft>
          </a:pPr>
          <a:r>
            <a:rPr kumimoji="1" lang="zh-CN" altLang="en-US" sz="1800" kern="1200" dirty="0" smtClean="0">
              <a:solidFill>
                <a:schemeClr val="tx1"/>
              </a:solidFill>
              <a:latin typeface="Arial" panose="020B0604020202020204" pitchFamily="34" charset="0"/>
              <a:ea typeface="+mn-ea"/>
              <a:cs typeface="Arial" panose="020B0604020202020204" pitchFamily="34" charset="0"/>
              <a:sym typeface="+mn-lt"/>
            </a:rPr>
            <a:t>云教室互动软件无缝嵌入云桌面虚拟化平台，实现师生互动</a:t>
          </a:r>
          <a:endParaRPr lang="zh-CN" altLang="en-US" sz="1800" kern="1200" dirty="0">
            <a:solidFill>
              <a:schemeClr val="tx1"/>
            </a:solidFill>
            <a:latin typeface="Arial" panose="020B0604020202020204" pitchFamily="34" charset="0"/>
            <a:ea typeface="+mn-ea"/>
            <a:cs typeface="Arial" panose="020B0604020202020204" pitchFamily="34" charset="0"/>
            <a:sym typeface="+mn-lt"/>
          </a:endParaRPr>
        </a:p>
      </dsp:txBody>
      <dsp:txXfrm>
        <a:off x="366409" y="239741"/>
        <a:ext cx="8486086" cy="479301"/>
      </dsp:txXfrm>
    </dsp:sp>
    <dsp:sp modelId="{6A2E9A32-1AE2-4411-9F77-9A686E0E4257}">
      <dsp:nvSpPr>
        <dsp:cNvPr id="0" name=""/>
        <dsp:cNvSpPr/>
      </dsp:nvSpPr>
      <dsp:spPr>
        <a:xfrm>
          <a:off x="66846" y="179829"/>
          <a:ext cx="599127" cy="599127"/>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53CF36-0EEF-4817-86F6-0D9025A59F06}">
      <dsp:nvSpPr>
        <dsp:cNvPr id="0" name=""/>
        <dsp:cNvSpPr/>
      </dsp:nvSpPr>
      <dsp:spPr>
        <a:xfrm>
          <a:off x="760668" y="958603"/>
          <a:ext cx="8091827" cy="479301"/>
        </a:xfrm>
        <a:prstGeom prst="rect">
          <a:avLst/>
        </a:prstGeom>
        <a:solidFill>
          <a:schemeClr val="accent5">
            <a:hueOff val="-1070516"/>
            <a:satOff val="-460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可使用课程管理</a:t>
          </a:r>
          <a:r>
            <a:rPr kumimoji="1" lang="en-US" altLang="zh-CN" sz="1800" kern="1200" smtClean="0">
              <a:solidFill>
                <a:schemeClr val="tx1"/>
              </a:solidFill>
              <a:latin typeface="Arial" panose="020B0604020202020204" pitchFamily="34" charset="0"/>
              <a:ea typeface="+mn-ea"/>
              <a:cs typeface="Arial" panose="020B0604020202020204" pitchFamily="34" charset="0"/>
              <a:sym typeface="+mn-lt"/>
            </a:rPr>
            <a:t>AI</a:t>
          </a: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辅助模块，</a:t>
          </a:r>
          <a:r>
            <a:rPr lang="zh-CN" altLang="en-US" sz="1800" kern="1200" smtClean="0">
              <a:solidFill>
                <a:schemeClr val="tx1"/>
              </a:solidFill>
              <a:latin typeface="Arial" panose="020B0604020202020204" pitchFamily="34" charset="0"/>
              <a:ea typeface="+mn-ea"/>
              <a:cs typeface="Arial" panose="020B0604020202020204" pitchFamily="34" charset="0"/>
              <a:sym typeface="+mn-lt"/>
            </a:rPr>
            <a:t>自动匹配学期教学课程编排</a:t>
          </a:r>
          <a:endParaRPr lang="zh-CN" altLang="en-US" sz="1800" kern="1200" dirty="0">
            <a:solidFill>
              <a:schemeClr val="tx1"/>
            </a:solidFill>
            <a:latin typeface="Arial" panose="020B0604020202020204" pitchFamily="34" charset="0"/>
            <a:ea typeface="+mn-ea"/>
            <a:cs typeface="Arial" panose="020B0604020202020204" pitchFamily="34" charset="0"/>
            <a:sym typeface="+mn-lt"/>
          </a:endParaRPr>
        </a:p>
      </dsp:txBody>
      <dsp:txXfrm>
        <a:off x="760668" y="958603"/>
        <a:ext cx="8091827" cy="479301"/>
      </dsp:txXfrm>
    </dsp:sp>
    <dsp:sp modelId="{7438233C-C005-4223-BD06-FA0DF2CE77E0}">
      <dsp:nvSpPr>
        <dsp:cNvPr id="0" name=""/>
        <dsp:cNvSpPr/>
      </dsp:nvSpPr>
      <dsp:spPr>
        <a:xfrm>
          <a:off x="461104" y="898690"/>
          <a:ext cx="599127" cy="599127"/>
        </a:xfrm>
        <a:prstGeom prst="ellipse">
          <a:avLst/>
        </a:prstGeom>
        <a:solidFill>
          <a:schemeClr val="lt1">
            <a:hueOff val="0"/>
            <a:satOff val="0"/>
            <a:lumOff val="0"/>
            <a:alphaOff val="0"/>
          </a:schemeClr>
        </a:solidFill>
        <a:ln w="25400" cap="flat" cmpd="sng" algn="ctr">
          <a:solidFill>
            <a:schemeClr val="accent5">
              <a:hueOff val="-1070516"/>
              <a:satOff val="-4600"/>
              <a:lumOff val="-1294"/>
              <a:alphaOff val="0"/>
            </a:schemeClr>
          </a:solidFill>
          <a:prstDash val="solid"/>
        </a:ln>
        <a:effectLst/>
      </dsp:spPr>
      <dsp:style>
        <a:lnRef idx="2">
          <a:scrgbClr r="0" g="0" b="0"/>
        </a:lnRef>
        <a:fillRef idx="1">
          <a:scrgbClr r="0" g="0" b="0"/>
        </a:fillRef>
        <a:effectRef idx="0">
          <a:scrgbClr r="0" g="0" b="0"/>
        </a:effectRef>
        <a:fontRef idx="minor"/>
      </dsp:style>
    </dsp:sp>
    <dsp:sp modelId="{7B82B07A-B540-40B1-AFA3-59222DF76940}">
      <dsp:nvSpPr>
        <dsp:cNvPr id="0" name=""/>
        <dsp:cNvSpPr/>
      </dsp:nvSpPr>
      <dsp:spPr>
        <a:xfrm>
          <a:off x="940952" y="1677465"/>
          <a:ext cx="7911543" cy="479301"/>
        </a:xfrm>
        <a:prstGeom prst="rect">
          <a:avLst/>
        </a:prstGeom>
        <a:solidFill>
          <a:schemeClr val="accent5">
            <a:hueOff val="-2141031"/>
            <a:satOff val="-9200"/>
            <a:lumOff val="-2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可管理性强，可管理</a:t>
          </a:r>
          <a:r>
            <a:rPr kumimoji="1" lang="en-US" altLang="zh-CN" sz="1800" kern="1200" smtClean="0">
              <a:solidFill>
                <a:schemeClr val="tx1"/>
              </a:solidFill>
              <a:latin typeface="Arial" panose="020B0604020202020204" pitchFamily="34" charset="0"/>
              <a:ea typeface="+mn-ea"/>
              <a:cs typeface="Arial" panose="020B0604020202020204" pitchFamily="34" charset="0"/>
              <a:sym typeface="+mn-lt"/>
            </a:rPr>
            <a:t>X86</a:t>
          </a: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终端，可外设控制</a:t>
          </a:r>
          <a:endParaRPr kumimoji="1" lang="en-US" altLang="zh-CN" sz="1800" kern="1200" dirty="0" smtClean="0">
            <a:solidFill>
              <a:schemeClr val="tx1"/>
            </a:solidFill>
            <a:latin typeface="Arial" panose="020B0604020202020204" pitchFamily="34" charset="0"/>
            <a:ea typeface="+mn-ea"/>
            <a:cs typeface="Arial" panose="020B0604020202020204" pitchFamily="34" charset="0"/>
            <a:sym typeface="+mn-lt"/>
          </a:endParaRPr>
        </a:p>
      </dsp:txBody>
      <dsp:txXfrm>
        <a:off x="940952" y="1677465"/>
        <a:ext cx="7911543" cy="479301"/>
      </dsp:txXfrm>
    </dsp:sp>
    <dsp:sp modelId="{C7E82EB1-BEA5-491B-B968-C75A2507E798}">
      <dsp:nvSpPr>
        <dsp:cNvPr id="0" name=""/>
        <dsp:cNvSpPr/>
      </dsp:nvSpPr>
      <dsp:spPr>
        <a:xfrm>
          <a:off x="641389" y="1617552"/>
          <a:ext cx="599127" cy="599127"/>
        </a:xfrm>
        <a:prstGeom prst="ellipse">
          <a:avLst/>
        </a:prstGeom>
        <a:solidFill>
          <a:schemeClr val="lt1">
            <a:hueOff val="0"/>
            <a:satOff val="0"/>
            <a:lumOff val="0"/>
            <a:alphaOff val="0"/>
          </a:schemeClr>
        </a:solidFill>
        <a:ln w="25400" cap="flat" cmpd="sng" algn="ctr">
          <a:solidFill>
            <a:schemeClr val="accent5">
              <a:hueOff val="-2141031"/>
              <a:satOff val="-9200"/>
              <a:lumOff val="-2588"/>
              <a:alphaOff val="0"/>
            </a:schemeClr>
          </a:solidFill>
          <a:prstDash val="solid"/>
        </a:ln>
        <a:effectLst/>
      </dsp:spPr>
      <dsp:style>
        <a:lnRef idx="2">
          <a:scrgbClr r="0" g="0" b="0"/>
        </a:lnRef>
        <a:fillRef idx="1">
          <a:scrgbClr r="0" g="0" b="0"/>
        </a:fillRef>
        <a:effectRef idx="0">
          <a:scrgbClr r="0" g="0" b="0"/>
        </a:effectRef>
        <a:fontRef idx="minor"/>
      </dsp:style>
    </dsp:sp>
    <dsp:sp modelId="{C19CCD47-09A7-424E-8684-DA0FCA1F3B01}">
      <dsp:nvSpPr>
        <dsp:cNvPr id="0" name=""/>
        <dsp:cNvSpPr/>
      </dsp:nvSpPr>
      <dsp:spPr>
        <a:xfrm>
          <a:off x="940952" y="2395871"/>
          <a:ext cx="7911543" cy="479301"/>
        </a:xfrm>
        <a:prstGeom prst="rect">
          <a:avLst/>
        </a:prstGeom>
        <a:solidFill>
          <a:schemeClr val="accent5">
            <a:hueOff val="-3211547"/>
            <a:satOff val="-13799"/>
            <a:lumOff val="-3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降低成本，提高设备的可靠性</a:t>
          </a:r>
          <a:endParaRPr kumimoji="1" lang="en-US" altLang="zh-CN" sz="1800" kern="1200" dirty="0" smtClean="0">
            <a:solidFill>
              <a:schemeClr val="tx1"/>
            </a:solidFill>
            <a:latin typeface="Arial" panose="020B0604020202020204" pitchFamily="34" charset="0"/>
            <a:ea typeface="+mn-ea"/>
            <a:cs typeface="Arial" panose="020B0604020202020204" pitchFamily="34" charset="0"/>
            <a:sym typeface="+mn-lt"/>
          </a:endParaRPr>
        </a:p>
      </dsp:txBody>
      <dsp:txXfrm>
        <a:off x="940952" y="2395871"/>
        <a:ext cx="7911543" cy="479301"/>
      </dsp:txXfrm>
    </dsp:sp>
    <dsp:sp modelId="{C6140CDE-77B4-4436-818C-66EE89A49AD0}">
      <dsp:nvSpPr>
        <dsp:cNvPr id="0" name=""/>
        <dsp:cNvSpPr/>
      </dsp:nvSpPr>
      <dsp:spPr>
        <a:xfrm>
          <a:off x="641389" y="2335959"/>
          <a:ext cx="599127" cy="599127"/>
        </a:xfrm>
        <a:prstGeom prst="ellipse">
          <a:avLst/>
        </a:prstGeom>
        <a:solidFill>
          <a:schemeClr val="lt1">
            <a:hueOff val="0"/>
            <a:satOff val="0"/>
            <a:lumOff val="0"/>
            <a:alphaOff val="0"/>
          </a:schemeClr>
        </a:solidFill>
        <a:ln w="25400" cap="flat" cmpd="sng" algn="ctr">
          <a:solidFill>
            <a:schemeClr val="accent5">
              <a:hueOff val="-3211547"/>
              <a:satOff val="-13799"/>
              <a:lumOff val="-3882"/>
              <a:alphaOff val="0"/>
            </a:schemeClr>
          </a:solidFill>
          <a:prstDash val="solid"/>
        </a:ln>
        <a:effectLst/>
      </dsp:spPr>
      <dsp:style>
        <a:lnRef idx="2">
          <a:scrgbClr r="0" g="0" b="0"/>
        </a:lnRef>
        <a:fillRef idx="1">
          <a:scrgbClr r="0" g="0" b="0"/>
        </a:fillRef>
        <a:effectRef idx="0">
          <a:scrgbClr r="0" g="0" b="0"/>
        </a:effectRef>
        <a:fontRef idx="minor"/>
      </dsp:style>
    </dsp:sp>
    <dsp:sp modelId="{66BFEDC6-4B34-48CF-8407-10D8EAF98411}">
      <dsp:nvSpPr>
        <dsp:cNvPr id="0" name=""/>
        <dsp:cNvSpPr/>
      </dsp:nvSpPr>
      <dsp:spPr>
        <a:xfrm>
          <a:off x="760668" y="3114733"/>
          <a:ext cx="8091827" cy="479301"/>
        </a:xfrm>
        <a:prstGeom prst="rect">
          <a:avLst/>
        </a:prstGeom>
        <a:solidFill>
          <a:schemeClr val="accent5">
            <a:hueOff val="-4282063"/>
            <a:satOff val="-18399"/>
            <a:lumOff val="-5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可远程高效部署教学环境，支持个性化需求</a:t>
          </a:r>
          <a:endParaRPr kumimoji="1" lang="en-US" altLang="zh-CN" sz="1800" kern="1200" dirty="0" smtClean="0">
            <a:solidFill>
              <a:schemeClr val="tx1"/>
            </a:solidFill>
            <a:latin typeface="Arial" panose="020B0604020202020204" pitchFamily="34" charset="0"/>
            <a:ea typeface="+mn-ea"/>
            <a:cs typeface="Arial" panose="020B0604020202020204" pitchFamily="34" charset="0"/>
            <a:sym typeface="+mn-lt"/>
          </a:endParaRPr>
        </a:p>
      </dsp:txBody>
      <dsp:txXfrm>
        <a:off x="760668" y="3114733"/>
        <a:ext cx="8091827" cy="479301"/>
      </dsp:txXfrm>
    </dsp:sp>
    <dsp:sp modelId="{CD14C5DC-2277-42EE-B27E-1347E92CE319}">
      <dsp:nvSpPr>
        <dsp:cNvPr id="0" name=""/>
        <dsp:cNvSpPr/>
      </dsp:nvSpPr>
      <dsp:spPr>
        <a:xfrm>
          <a:off x="461104" y="3054820"/>
          <a:ext cx="599127" cy="599127"/>
        </a:xfrm>
        <a:prstGeom prst="ellipse">
          <a:avLst/>
        </a:prstGeom>
        <a:solidFill>
          <a:schemeClr val="lt1">
            <a:hueOff val="0"/>
            <a:satOff val="0"/>
            <a:lumOff val="0"/>
            <a:alphaOff val="0"/>
          </a:schemeClr>
        </a:solidFill>
        <a:ln w="25400" cap="flat" cmpd="sng" algn="ctr">
          <a:solidFill>
            <a:schemeClr val="accent5">
              <a:hueOff val="-4282063"/>
              <a:satOff val="-18399"/>
              <a:lumOff val="-5176"/>
              <a:alphaOff val="0"/>
            </a:schemeClr>
          </a:solidFill>
          <a:prstDash val="solid"/>
        </a:ln>
        <a:effectLst/>
      </dsp:spPr>
      <dsp:style>
        <a:lnRef idx="2">
          <a:scrgbClr r="0" g="0" b="0"/>
        </a:lnRef>
        <a:fillRef idx="1">
          <a:scrgbClr r="0" g="0" b="0"/>
        </a:fillRef>
        <a:effectRef idx="0">
          <a:scrgbClr r="0" g="0" b="0"/>
        </a:effectRef>
        <a:fontRef idx="minor"/>
      </dsp:style>
    </dsp:sp>
    <dsp:sp modelId="{3200E566-FF0A-478C-B633-CB6D77116A71}">
      <dsp:nvSpPr>
        <dsp:cNvPr id="0" name=""/>
        <dsp:cNvSpPr/>
      </dsp:nvSpPr>
      <dsp:spPr>
        <a:xfrm>
          <a:off x="366409" y="3833595"/>
          <a:ext cx="8486086" cy="479301"/>
        </a:xfrm>
        <a:prstGeom prst="rect">
          <a:avLst/>
        </a:prstGeom>
        <a:solidFill>
          <a:schemeClr val="accent5">
            <a:hueOff val="-5352578"/>
            <a:satOff val="-22999"/>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lang="zh-CN" altLang="en-US" sz="1800" kern="1200" dirty="0" smtClean="0">
              <a:solidFill>
                <a:schemeClr val="tx1"/>
              </a:solidFill>
              <a:latin typeface="Arial" panose="020B0604020202020204" pitchFamily="34" charset="0"/>
              <a:ea typeface="+mn-ea"/>
              <a:cs typeface="Arial" panose="020B0604020202020204" pitchFamily="34" charset="0"/>
              <a:sym typeface="+mn-lt"/>
            </a:rPr>
            <a:t>网络依赖性低，管理机配置低</a:t>
          </a:r>
          <a:endParaRPr kumimoji="1" lang="en-US" altLang="zh-CN" sz="1800" kern="1200" dirty="0">
            <a:solidFill>
              <a:schemeClr val="tx1"/>
            </a:solidFill>
            <a:latin typeface="Arial" panose="020B0604020202020204" pitchFamily="34" charset="0"/>
            <a:ea typeface="+mn-ea"/>
            <a:cs typeface="Arial" panose="020B0604020202020204" pitchFamily="34" charset="0"/>
            <a:sym typeface="+mn-lt"/>
          </a:endParaRPr>
        </a:p>
      </dsp:txBody>
      <dsp:txXfrm>
        <a:off x="366409" y="3833595"/>
        <a:ext cx="8486086" cy="479301"/>
      </dsp:txXfrm>
    </dsp:sp>
    <dsp:sp modelId="{5A621B9B-2B2E-4553-986F-6E9F4586A599}">
      <dsp:nvSpPr>
        <dsp:cNvPr id="0" name=""/>
        <dsp:cNvSpPr/>
      </dsp:nvSpPr>
      <dsp:spPr>
        <a:xfrm>
          <a:off x="66846" y="3773682"/>
          <a:ext cx="599127" cy="599127"/>
        </a:xfrm>
        <a:prstGeom prst="ellipse">
          <a:avLst/>
        </a:prstGeom>
        <a:solidFill>
          <a:schemeClr val="lt1">
            <a:hueOff val="0"/>
            <a:satOff val="0"/>
            <a:lumOff val="0"/>
            <a:alphaOff val="0"/>
          </a:schemeClr>
        </a:solidFill>
        <a:ln w="25400" cap="flat" cmpd="sng" algn="ctr">
          <a:solidFill>
            <a:schemeClr val="accent5">
              <a:hueOff val="-5352578"/>
              <a:satOff val="-22999"/>
              <a:lumOff val="-647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A8B20-7BD0-4944-8F5A-9D70E906F45E}">
      <dsp:nvSpPr>
        <dsp:cNvPr id="0" name=""/>
        <dsp:cNvSpPr/>
      </dsp:nvSpPr>
      <dsp:spPr>
        <a:xfrm>
          <a:off x="4796" y="895077"/>
          <a:ext cx="1927885" cy="1328312"/>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3FFBCE-F56B-4057-BDF1-6BD7DAB35A2B}">
      <dsp:nvSpPr>
        <dsp:cNvPr id="0" name=""/>
        <dsp:cNvSpPr/>
      </dsp:nvSpPr>
      <dsp:spPr>
        <a:xfrm>
          <a:off x="5587" y="2223390"/>
          <a:ext cx="1927885" cy="715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身份证识别</a:t>
          </a:r>
          <a:endParaRPr lang="zh-CN" altLang="en-US" sz="2100" kern="1200" dirty="0"/>
        </a:p>
      </dsp:txBody>
      <dsp:txXfrm>
        <a:off x="5587" y="2223390"/>
        <a:ext cx="1927885" cy="715245"/>
      </dsp:txXfrm>
    </dsp:sp>
    <dsp:sp modelId="{6BBD5BC6-BF87-4EBB-8D97-FC34442D46FE}">
      <dsp:nvSpPr>
        <dsp:cNvPr id="0" name=""/>
        <dsp:cNvSpPr/>
      </dsp:nvSpPr>
      <dsp:spPr>
        <a:xfrm>
          <a:off x="2126341" y="895077"/>
          <a:ext cx="1927885" cy="1328312"/>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F86F82-DAA7-4F42-A230-518E0C47FE92}">
      <dsp:nvSpPr>
        <dsp:cNvPr id="0" name=""/>
        <dsp:cNvSpPr/>
      </dsp:nvSpPr>
      <dsp:spPr>
        <a:xfrm>
          <a:off x="2126341" y="2223390"/>
          <a:ext cx="1927885" cy="715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指纹识别</a:t>
          </a:r>
          <a:endParaRPr lang="zh-CN" altLang="en-US" sz="2100" kern="1200" dirty="0"/>
        </a:p>
      </dsp:txBody>
      <dsp:txXfrm>
        <a:off x="2126341" y="2223390"/>
        <a:ext cx="1927885" cy="715245"/>
      </dsp:txXfrm>
    </dsp:sp>
    <dsp:sp modelId="{9ED9BE06-F8D0-420A-A2E7-EB3C7BA53674}">
      <dsp:nvSpPr>
        <dsp:cNvPr id="0" name=""/>
        <dsp:cNvSpPr/>
      </dsp:nvSpPr>
      <dsp:spPr>
        <a:xfrm>
          <a:off x="4247096" y="895077"/>
          <a:ext cx="1927885" cy="1328312"/>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3AF478-4F1C-4E73-990C-00D970F1A488}">
      <dsp:nvSpPr>
        <dsp:cNvPr id="0" name=""/>
        <dsp:cNvSpPr/>
      </dsp:nvSpPr>
      <dsp:spPr>
        <a:xfrm>
          <a:off x="4247096" y="2223390"/>
          <a:ext cx="1927885" cy="715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人脸识别</a:t>
          </a:r>
          <a:endParaRPr lang="zh-CN" altLang="en-US" sz="2100" kern="1200" dirty="0"/>
        </a:p>
      </dsp:txBody>
      <dsp:txXfrm>
        <a:off x="4247096" y="2223390"/>
        <a:ext cx="1927885" cy="715245"/>
      </dsp:txXfrm>
    </dsp:sp>
    <dsp:sp modelId="{E6D4BBEF-0129-41F0-A192-FB5CCA4B8F5D}">
      <dsp:nvSpPr>
        <dsp:cNvPr id="0" name=""/>
        <dsp:cNvSpPr/>
      </dsp:nvSpPr>
      <dsp:spPr>
        <a:xfrm>
          <a:off x="6367851" y="895077"/>
          <a:ext cx="1927885" cy="1328312"/>
        </a:xfrm>
        <a:prstGeom prst="round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DCF137-B0FE-4DBD-8C65-C15B51094BA5}">
      <dsp:nvSpPr>
        <dsp:cNvPr id="0" name=""/>
        <dsp:cNvSpPr/>
      </dsp:nvSpPr>
      <dsp:spPr>
        <a:xfrm>
          <a:off x="6367851" y="2223390"/>
          <a:ext cx="1927885" cy="715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可旋转摄像头</a:t>
          </a:r>
          <a:endParaRPr lang="zh-CN" altLang="en-US" sz="2100" kern="1200" dirty="0"/>
        </a:p>
      </dsp:txBody>
      <dsp:txXfrm>
        <a:off x="6367851" y="2223390"/>
        <a:ext cx="1927885" cy="715245"/>
      </dsp:txXfrm>
    </dsp:sp>
    <dsp:sp modelId="{8451F366-76F2-4A38-AF48-B4B6C92BA764}">
      <dsp:nvSpPr>
        <dsp:cNvPr id="0" name=""/>
        <dsp:cNvSpPr/>
      </dsp:nvSpPr>
      <dsp:spPr>
        <a:xfrm>
          <a:off x="8488605" y="895077"/>
          <a:ext cx="1927885" cy="1328312"/>
        </a:xfrm>
        <a:prstGeom prst="round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7C439-9C41-40B9-81CD-92D13588AA68}">
      <dsp:nvSpPr>
        <dsp:cNvPr id="0" name=""/>
        <dsp:cNvSpPr/>
      </dsp:nvSpPr>
      <dsp:spPr>
        <a:xfrm>
          <a:off x="8488605" y="2223390"/>
          <a:ext cx="1927885" cy="715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US" altLang="zh-CN" sz="2100" kern="1200" dirty="0" smtClean="0"/>
            <a:t>RJ45</a:t>
          </a:r>
          <a:r>
            <a:rPr lang="zh-CN" altLang="en-US" sz="2100" kern="1200" dirty="0" smtClean="0"/>
            <a:t>连接</a:t>
          </a:r>
          <a:endParaRPr lang="zh-CN" altLang="en-US" sz="2100" kern="1200" dirty="0"/>
        </a:p>
      </dsp:txBody>
      <dsp:txXfrm>
        <a:off x="8488605" y="2223390"/>
        <a:ext cx="1927885" cy="7152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C9994-1B48-4547-A7AB-83ACE5267413}">
      <dsp:nvSpPr>
        <dsp:cNvPr id="0" name=""/>
        <dsp:cNvSpPr/>
      </dsp:nvSpPr>
      <dsp:spPr>
        <a:xfrm>
          <a:off x="3562" y="163278"/>
          <a:ext cx="1928695" cy="2092977"/>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业界领先二代证算法，身份证感应不超过</a:t>
          </a:r>
          <a:r>
            <a:rPr lang="en-US" altLang="zh-CN" sz="1600" kern="1200" dirty="0" smtClean="0">
              <a:latin typeface="宋体" panose="02010600030101010101" pitchFamily="2" charset="-122"/>
              <a:ea typeface="宋体" panose="02010600030101010101" pitchFamily="2" charset="-122"/>
            </a:rPr>
            <a:t>1s</a:t>
          </a:r>
          <a:r>
            <a:rPr lang="zh-CN" altLang="en-US" sz="1600" kern="1200" dirty="0" smtClean="0">
              <a:latin typeface="宋体" panose="02010600030101010101" pitchFamily="2" charset="-122"/>
              <a:ea typeface="宋体" panose="02010600030101010101" pitchFamily="2" charset="-122"/>
            </a:rPr>
            <a:t>，即可快速读取身份证信息（包括文字、照片、指纹）</a:t>
          </a:r>
          <a:endParaRPr lang="zh-CN" altLang="en-US" sz="1600" kern="1200" dirty="0">
            <a:latin typeface="宋体" panose="02010600030101010101" pitchFamily="2" charset="-122"/>
            <a:ea typeface="宋体" panose="02010600030101010101" pitchFamily="2" charset="-122"/>
          </a:endParaRPr>
        </a:p>
      </dsp:txBody>
      <dsp:txXfrm>
        <a:off x="3562" y="163278"/>
        <a:ext cx="1928695" cy="2092977"/>
      </dsp:txXfrm>
    </dsp:sp>
    <dsp:sp modelId="{6B2EAD1E-26B9-4EE6-93C7-7A6772B6EAB0}">
      <dsp:nvSpPr>
        <dsp:cNvPr id="0" name=""/>
        <dsp:cNvSpPr/>
      </dsp:nvSpPr>
      <dsp:spPr>
        <a:xfrm>
          <a:off x="2125126" y="163278"/>
          <a:ext cx="1928695" cy="2092977"/>
        </a:xfrm>
        <a:prstGeom prst="rect">
          <a:avLst/>
        </a:prstGeom>
        <a:gradFill rotWithShape="0">
          <a:gsLst>
            <a:gs pos="0">
              <a:schemeClr val="accent4">
                <a:hueOff val="-260829"/>
                <a:satOff val="177"/>
                <a:lumOff val="735"/>
                <a:alphaOff val="0"/>
                <a:tint val="50000"/>
                <a:satMod val="300000"/>
              </a:schemeClr>
            </a:gs>
            <a:gs pos="35000">
              <a:schemeClr val="accent4">
                <a:hueOff val="-260829"/>
                <a:satOff val="177"/>
                <a:lumOff val="735"/>
                <a:alphaOff val="0"/>
                <a:tint val="37000"/>
                <a:satMod val="300000"/>
              </a:schemeClr>
            </a:gs>
            <a:gs pos="100000">
              <a:schemeClr val="accent4">
                <a:hueOff val="-260829"/>
                <a:satOff val="177"/>
                <a:lumOff val="73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指纹算法通过公安部检测，可高效采集手指信息，识别速度小于</a:t>
          </a:r>
          <a:r>
            <a:rPr lang="en-US" altLang="zh-CN" sz="1600" kern="1200" dirty="0" smtClean="0">
              <a:latin typeface="宋体" panose="02010600030101010101" pitchFamily="2" charset="-122"/>
              <a:ea typeface="宋体" panose="02010600030101010101" pitchFamily="2" charset="-122"/>
            </a:rPr>
            <a:t>1s</a:t>
          </a:r>
          <a:r>
            <a:rPr lang="zh-CN" altLang="en-US" sz="1600" kern="1200" dirty="0" smtClean="0">
              <a:latin typeface="宋体" panose="02010600030101010101" pitchFamily="2" charset="-122"/>
              <a:ea typeface="宋体" panose="02010600030101010101" pitchFamily="2" charset="-122"/>
            </a:rPr>
            <a:t>，识别准确率高达</a:t>
          </a:r>
          <a:r>
            <a:rPr lang="en-US" altLang="zh-CN" sz="1600" kern="1200" dirty="0" smtClean="0">
              <a:latin typeface="宋体" panose="02010600030101010101" pitchFamily="2" charset="-122"/>
              <a:ea typeface="宋体" panose="02010600030101010101" pitchFamily="2" charset="-122"/>
            </a:rPr>
            <a:t>99.99%</a:t>
          </a:r>
          <a:endParaRPr lang="zh-CN" altLang="en-US" sz="1600" kern="1200" dirty="0">
            <a:latin typeface="宋体" panose="02010600030101010101" pitchFamily="2" charset="-122"/>
            <a:ea typeface="宋体" panose="02010600030101010101" pitchFamily="2" charset="-122"/>
          </a:endParaRPr>
        </a:p>
      </dsp:txBody>
      <dsp:txXfrm>
        <a:off x="2125126" y="163278"/>
        <a:ext cx="1928695" cy="2092977"/>
      </dsp:txXfrm>
    </dsp:sp>
    <dsp:sp modelId="{DDC3D8B9-5696-4508-9FB9-CFCFB50A20DE}">
      <dsp:nvSpPr>
        <dsp:cNvPr id="0" name=""/>
        <dsp:cNvSpPr/>
      </dsp:nvSpPr>
      <dsp:spPr>
        <a:xfrm>
          <a:off x="4246691" y="163278"/>
          <a:ext cx="1928695" cy="2092977"/>
        </a:xfrm>
        <a:prstGeom prst="rect">
          <a:avLst/>
        </a:prstGeom>
        <a:gradFill rotWithShape="0">
          <a:gsLst>
            <a:gs pos="0">
              <a:schemeClr val="accent4">
                <a:hueOff val="-521658"/>
                <a:satOff val="354"/>
                <a:lumOff val="1471"/>
                <a:alphaOff val="0"/>
                <a:tint val="50000"/>
                <a:satMod val="300000"/>
              </a:schemeClr>
            </a:gs>
            <a:gs pos="35000">
              <a:schemeClr val="accent4">
                <a:hueOff val="-521658"/>
                <a:satOff val="354"/>
                <a:lumOff val="1471"/>
                <a:alphaOff val="0"/>
                <a:tint val="37000"/>
                <a:satMod val="300000"/>
              </a:schemeClr>
            </a:gs>
            <a:gs pos="100000">
              <a:schemeClr val="accent4">
                <a:hueOff val="-521658"/>
                <a:satOff val="354"/>
                <a:lumOff val="147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高清人脸识别，满足现场人脸图片、人脸视频的采集需求，配合生物识别平台可实现人脸比对</a:t>
          </a:r>
          <a:endParaRPr lang="zh-CN" altLang="en-US" sz="1600" kern="1200" dirty="0">
            <a:latin typeface="宋体" panose="02010600030101010101" pitchFamily="2" charset="-122"/>
            <a:ea typeface="宋体" panose="02010600030101010101" pitchFamily="2" charset="-122"/>
          </a:endParaRPr>
        </a:p>
      </dsp:txBody>
      <dsp:txXfrm>
        <a:off x="4246691" y="163278"/>
        <a:ext cx="1928695" cy="2092977"/>
      </dsp:txXfrm>
    </dsp:sp>
    <dsp:sp modelId="{A55B74EB-04BD-4247-9094-08D61B295562}">
      <dsp:nvSpPr>
        <dsp:cNvPr id="0" name=""/>
        <dsp:cNvSpPr/>
      </dsp:nvSpPr>
      <dsp:spPr>
        <a:xfrm>
          <a:off x="6368256" y="163278"/>
          <a:ext cx="1928695" cy="2092977"/>
        </a:xfrm>
        <a:prstGeom prst="rect">
          <a:avLst/>
        </a:prstGeom>
        <a:gradFill rotWithShape="0">
          <a:gsLst>
            <a:gs pos="0">
              <a:schemeClr val="accent4">
                <a:hueOff val="-782487"/>
                <a:satOff val="532"/>
                <a:lumOff val="2206"/>
                <a:alphaOff val="0"/>
                <a:tint val="50000"/>
                <a:satMod val="300000"/>
              </a:schemeClr>
            </a:gs>
            <a:gs pos="35000">
              <a:schemeClr val="accent4">
                <a:hueOff val="-782487"/>
                <a:satOff val="532"/>
                <a:lumOff val="2206"/>
                <a:alphaOff val="0"/>
                <a:tint val="37000"/>
                <a:satMod val="300000"/>
              </a:schemeClr>
            </a:gs>
            <a:gs pos="100000">
              <a:schemeClr val="accent4">
                <a:hueOff val="-782487"/>
                <a:satOff val="532"/>
                <a:lumOff val="220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摄像头可实现</a:t>
          </a:r>
          <a:r>
            <a:rPr lang="en-US" altLang="zh-CN" sz="1600" kern="1200" dirty="0" smtClean="0">
              <a:latin typeface="宋体" panose="02010600030101010101" pitchFamily="2" charset="-122"/>
              <a:ea typeface="宋体" panose="02010600030101010101" pitchFamily="2" charset="-122"/>
            </a:rPr>
            <a:t>180</a:t>
          </a:r>
          <a:r>
            <a:rPr lang="zh-CN" altLang="en-US" sz="1600" kern="1200" dirty="0" smtClean="0">
              <a:latin typeface="宋体" panose="02010600030101010101" pitchFamily="2" charset="-122"/>
              <a:ea typeface="宋体" panose="02010600030101010101" pitchFamily="2" charset="-122"/>
            </a:rPr>
            <a:t>度旋转，满足多角度人脸识别需求</a:t>
          </a:r>
          <a:endParaRPr lang="zh-CN" altLang="en-US" sz="1600" kern="1200" dirty="0">
            <a:latin typeface="宋体" panose="02010600030101010101" pitchFamily="2" charset="-122"/>
            <a:ea typeface="宋体" panose="02010600030101010101" pitchFamily="2" charset="-122"/>
          </a:endParaRPr>
        </a:p>
      </dsp:txBody>
      <dsp:txXfrm>
        <a:off x="6368256" y="163278"/>
        <a:ext cx="1928695" cy="2092977"/>
      </dsp:txXfrm>
    </dsp:sp>
    <dsp:sp modelId="{110A5627-336D-4D19-BF61-797F2FC3A833}">
      <dsp:nvSpPr>
        <dsp:cNvPr id="0" name=""/>
        <dsp:cNvSpPr/>
      </dsp:nvSpPr>
      <dsp:spPr>
        <a:xfrm>
          <a:off x="8489820" y="163278"/>
          <a:ext cx="1928695" cy="2092977"/>
        </a:xfrm>
        <a:prstGeom prst="rect">
          <a:avLst/>
        </a:prstGeom>
        <a:gradFill rotWithShape="0">
          <a:gsLst>
            <a:gs pos="0">
              <a:schemeClr val="accent4">
                <a:hueOff val="-1043316"/>
                <a:satOff val="709"/>
                <a:lumOff val="2941"/>
                <a:alphaOff val="0"/>
                <a:tint val="50000"/>
                <a:satMod val="300000"/>
              </a:schemeClr>
            </a:gs>
            <a:gs pos="35000">
              <a:schemeClr val="accent4">
                <a:hueOff val="-1043316"/>
                <a:satOff val="709"/>
                <a:lumOff val="2941"/>
                <a:alphaOff val="0"/>
                <a:tint val="37000"/>
                <a:satMod val="300000"/>
              </a:schemeClr>
            </a:gs>
            <a:gs pos="100000">
              <a:schemeClr val="accent4">
                <a:hueOff val="-1043316"/>
                <a:satOff val="709"/>
                <a:lumOff val="294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支持</a:t>
          </a:r>
          <a:r>
            <a:rPr lang="en-US" altLang="zh-CN" sz="1600" kern="1200" dirty="0" smtClean="0">
              <a:latin typeface="宋体" panose="02010600030101010101" pitchFamily="2" charset="-122"/>
              <a:ea typeface="宋体" panose="02010600030101010101" pitchFamily="2" charset="-122"/>
            </a:rPr>
            <a:t>RJ45</a:t>
          </a:r>
          <a:r>
            <a:rPr lang="zh-CN" altLang="en-US" sz="1600" kern="1200" dirty="0" smtClean="0">
              <a:latin typeface="宋体" panose="02010600030101010101" pitchFamily="2" charset="-122"/>
              <a:ea typeface="宋体" panose="02010600030101010101" pitchFamily="2" charset="-122"/>
            </a:rPr>
            <a:t>有线连接，为现场实时数据提供强大稳定支撑</a:t>
          </a:r>
          <a:endParaRPr lang="zh-CN" altLang="en-US" sz="1600" kern="1200" dirty="0">
            <a:latin typeface="宋体" panose="02010600030101010101" pitchFamily="2" charset="-122"/>
            <a:ea typeface="宋体" panose="02010600030101010101" pitchFamily="2" charset="-122"/>
          </a:endParaRPr>
        </a:p>
      </dsp:txBody>
      <dsp:txXfrm>
        <a:off x="8489820" y="163278"/>
        <a:ext cx="1928695" cy="20929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6B6FC-6323-4105-BC8D-7A762F7E36E5}">
      <dsp:nvSpPr>
        <dsp:cNvPr id="0" name=""/>
        <dsp:cNvSpPr/>
      </dsp:nvSpPr>
      <dsp:spPr>
        <a:xfrm>
          <a:off x="1272" y="319757"/>
          <a:ext cx="2480841" cy="992336"/>
        </a:xfrm>
        <a:prstGeom prst="homePlat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zh-CN" altLang="en-US" sz="1300" kern="1200" dirty="0" smtClean="0"/>
            <a:t>二代身份证信息读取，提供基础的身份信息验证</a:t>
          </a:r>
          <a:endParaRPr lang="zh-CN" altLang="en-US" sz="1300" kern="1200" dirty="0"/>
        </a:p>
      </dsp:txBody>
      <dsp:txXfrm>
        <a:off x="1272" y="319757"/>
        <a:ext cx="2232757" cy="992336"/>
      </dsp:txXfrm>
    </dsp:sp>
    <dsp:sp modelId="{A9576350-F105-46A7-AB44-FC7FF3BDB183}">
      <dsp:nvSpPr>
        <dsp:cNvPr id="0" name=""/>
        <dsp:cNvSpPr/>
      </dsp:nvSpPr>
      <dsp:spPr>
        <a:xfrm>
          <a:off x="1985945" y="319757"/>
          <a:ext cx="2480841" cy="992336"/>
        </a:xfrm>
        <a:prstGeom prst="chevron">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zh-CN" altLang="en-US" sz="1300" kern="1200" dirty="0" smtClean="0"/>
            <a:t>通过公安部认证指纹模块，提升考生身份验证准确度</a:t>
          </a:r>
          <a:endParaRPr lang="zh-CN" altLang="en-US" sz="1300" kern="1200" dirty="0"/>
        </a:p>
      </dsp:txBody>
      <dsp:txXfrm>
        <a:off x="2482113" y="319757"/>
        <a:ext cx="1488505" cy="992336"/>
      </dsp:txXfrm>
    </dsp:sp>
    <dsp:sp modelId="{29A66903-5AF4-46B8-8D31-620355CF8C1F}">
      <dsp:nvSpPr>
        <dsp:cNvPr id="0" name=""/>
        <dsp:cNvSpPr/>
      </dsp:nvSpPr>
      <dsp:spPr>
        <a:xfrm>
          <a:off x="3970618" y="319757"/>
          <a:ext cx="2480841" cy="992336"/>
        </a:xfrm>
        <a:prstGeom prst="chevron">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zh-CN" altLang="en-US" sz="1300" kern="1200" dirty="0" smtClean="0"/>
            <a:t>通过人脸识别算法，提升考生身份验证准确度</a:t>
          </a:r>
          <a:endParaRPr lang="zh-CN" altLang="en-US" sz="1300" kern="1200" dirty="0"/>
        </a:p>
      </dsp:txBody>
      <dsp:txXfrm>
        <a:off x="4466786" y="319757"/>
        <a:ext cx="1488505" cy="992336"/>
      </dsp:txXfrm>
    </dsp:sp>
    <dsp:sp modelId="{AD5643A6-5EFF-4158-B34F-1754BA2B063C}">
      <dsp:nvSpPr>
        <dsp:cNvPr id="0" name=""/>
        <dsp:cNvSpPr/>
      </dsp:nvSpPr>
      <dsp:spPr>
        <a:xfrm>
          <a:off x="5955291" y="319757"/>
          <a:ext cx="2480841" cy="992336"/>
        </a:xfrm>
        <a:prstGeom prst="chevron">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zh-CN" altLang="en-US" sz="1300" kern="1200" dirty="0" smtClean="0"/>
            <a:t>设备固定，通过摄像头旋转对准不同身高考生</a:t>
          </a:r>
          <a:endParaRPr lang="zh-CN" altLang="en-US" sz="1300" kern="1200" dirty="0"/>
        </a:p>
      </dsp:txBody>
      <dsp:txXfrm>
        <a:off x="6451459" y="319757"/>
        <a:ext cx="1488505" cy="992336"/>
      </dsp:txXfrm>
    </dsp:sp>
    <dsp:sp modelId="{83E04C17-C67B-45D8-923D-E0B43FA1F880}">
      <dsp:nvSpPr>
        <dsp:cNvPr id="0" name=""/>
        <dsp:cNvSpPr/>
      </dsp:nvSpPr>
      <dsp:spPr>
        <a:xfrm>
          <a:off x="7939964" y="319757"/>
          <a:ext cx="2480841" cy="992336"/>
        </a:xfrm>
        <a:prstGeom prst="chevron">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zh-CN" altLang="en-US" sz="1300" kern="1200" dirty="0" smtClean="0"/>
            <a:t>设备必须有线连接网络，保障网络稳定</a:t>
          </a:r>
          <a:endParaRPr lang="zh-CN" altLang="en-US" sz="1300" kern="1200" dirty="0"/>
        </a:p>
      </dsp:txBody>
      <dsp:txXfrm>
        <a:off x="8436132" y="319757"/>
        <a:ext cx="1488505" cy="9923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17A50-B6E5-4E18-98D9-F5C3B650DC7D}">
      <dsp:nvSpPr>
        <dsp:cNvPr id="0" name=""/>
        <dsp:cNvSpPr/>
      </dsp:nvSpPr>
      <dsp:spPr>
        <a:xfrm>
          <a:off x="2106111" y="731"/>
          <a:ext cx="938005" cy="938005"/>
        </a:xfrm>
        <a:prstGeom prst="ellipse">
          <a:avLst/>
        </a:prstGeom>
        <a:blipFill dpi="0"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zh-CN" altLang="en-US" sz="2100" kern="1200" dirty="0"/>
        </a:p>
      </dsp:txBody>
      <dsp:txXfrm>
        <a:off x="2243479" y="138099"/>
        <a:ext cx="663269" cy="663269"/>
      </dsp:txXfrm>
    </dsp:sp>
    <dsp:sp modelId="{C8FB7670-28E8-421B-9ACE-FC03B5CF35C2}">
      <dsp:nvSpPr>
        <dsp:cNvPr id="0" name=""/>
        <dsp:cNvSpPr/>
      </dsp:nvSpPr>
      <dsp:spPr>
        <a:xfrm rot="2160000">
          <a:off x="3014624" y="721580"/>
          <a:ext cx="249985" cy="31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3021785" y="762855"/>
        <a:ext cx="174990" cy="189946"/>
      </dsp:txXfrm>
    </dsp:sp>
    <dsp:sp modelId="{F9E22BAF-5093-4349-B0F2-ABDA034FB1AE}">
      <dsp:nvSpPr>
        <dsp:cNvPr id="0" name=""/>
        <dsp:cNvSpPr/>
      </dsp:nvSpPr>
      <dsp:spPr>
        <a:xfrm>
          <a:off x="3246564" y="829318"/>
          <a:ext cx="938005" cy="938005"/>
        </a:xfrm>
        <a:prstGeom prst="ellipse">
          <a:avLst/>
        </a:prstGeom>
        <a:blipFill dpi="0"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zh-CN" altLang="en-US" sz="2100" kern="1200"/>
        </a:p>
      </dsp:txBody>
      <dsp:txXfrm>
        <a:off x="3383932" y="966686"/>
        <a:ext cx="663269" cy="663269"/>
      </dsp:txXfrm>
    </dsp:sp>
    <dsp:sp modelId="{2BB9923A-35AE-4A12-8FA8-E3DC3182174C}">
      <dsp:nvSpPr>
        <dsp:cNvPr id="0" name=""/>
        <dsp:cNvSpPr/>
      </dsp:nvSpPr>
      <dsp:spPr>
        <a:xfrm rot="6480000">
          <a:off x="3374953" y="1803645"/>
          <a:ext cx="249985" cy="31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10800000">
        <a:off x="3424038" y="1831298"/>
        <a:ext cx="174990" cy="189946"/>
      </dsp:txXfrm>
    </dsp:sp>
    <dsp:sp modelId="{927E4A08-9BB8-45CA-946A-845ACDE86EF0}">
      <dsp:nvSpPr>
        <dsp:cNvPr id="0" name=""/>
        <dsp:cNvSpPr/>
      </dsp:nvSpPr>
      <dsp:spPr>
        <a:xfrm>
          <a:off x="2810950" y="2170001"/>
          <a:ext cx="938005" cy="938005"/>
        </a:xfrm>
        <a:prstGeom prst="ellipse">
          <a:avLst/>
        </a:prstGeom>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zh-CN" altLang="en-US" sz="2100" kern="1200" dirty="0"/>
        </a:p>
      </dsp:txBody>
      <dsp:txXfrm>
        <a:off x="2948318" y="2307369"/>
        <a:ext cx="663269" cy="663269"/>
      </dsp:txXfrm>
    </dsp:sp>
    <dsp:sp modelId="{2AA07E64-16B4-45AA-800E-CE7800E5F2D7}">
      <dsp:nvSpPr>
        <dsp:cNvPr id="0" name=""/>
        <dsp:cNvSpPr/>
      </dsp:nvSpPr>
      <dsp:spPr>
        <a:xfrm rot="10800000">
          <a:off x="2457196" y="2480715"/>
          <a:ext cx="249985" cy="31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10800000">
        <a:off x="2532191" y="2544030"/>
        <a:ext cx="174990" cy="189946"/>
      </dsp:txXfrm>
    </dsp:sp>
    <dsp:sp modelId="{63DE13F3-7BB6-4F2E-8234-DB4A3D01A093}">
      <dsp:nvSpPr>
        <dsp:cNvPr id="0" name=""/>
        <dsp:cNvSpPr/>
      </dsp:nvSpPr>
      <dsp:spPr>
        <a:xfrm>
          <a:off x="1401273" y="2170001"/>
          <a:ext cx="938005" cy="938005"/>
        </a:xfrm>
        <a:prstGeom prst="ellipse">
          <a:avLst/>
        </a:prstGeom>
        <a:blipFill dpi="0" rotWithShape="0">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zh-CN" altLang="en-US" sz="2100" kern="1200" dirty="0"/>
        </a:p>
      </dsp:txBody>
      <dsp:txXfrm>
        <a:off x="1538641" y="2307369"/>
        <a:ext cx="663269" cy="663269"/>
      </dsp:txXfrm>
    </dsp:sp>
    <dsp:sp modelId="{88196E6D-99DC-4FCD-8738-C6FEE9A4F282}">
      <dsp:nvSpPr>
        <dsp:cNvPr id="0" name=""/>
        <dsp:cNvSpPr/>
      </dsp:nvSpPr>
      <dsp:spPr>
        <a:xfrm rot="15120000">
          <a:off x="1529662" y="1817103"/>
          <a:ext cx="249985" cy="31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10800000">
        <a:off x="1578747" y="1916080"/>
        <a:ext cx="174990" cy="189946"/>
      </dsp:txXfrm>
    </dsp:sp>
    <dsp:sp modelId="{8FD2D439-4507-44C4-8D8B-2CA312C9E71B}">
      <dsp:nvSpPr>
        <dsp:cNvPr id="0" name=""/>
        <dsp:cNvSpPr/>
      </dsp:nvSpPr>
      <dsp:spPr>
        <a:xfrm>
          <a:off x="965659" y="829318"/>
          <a:ext cx="938005" cy="938005"/>
        </a:xfrm>
        <a:prstGeom prst="ellipse">
          <a:avLst/>
        </a:prstGeom>
        <a:blipFill dpi="0" rotWithShape="0">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zh-CN" altLang="en-US" sz="2100" kern="1200" dirty="0"/>
        </a:p>
      </dsp:txBody>
      <dsp:txXfrm>
        <a:off x="1103027" y="966686"/>
        <a:ext cx="663269" cy="663269"/>
      </dsp:txXfrm>
    </dsp:sp>
    <dsp:sp modelId="{788DAF8C-7D9F-491F-9888-47E0BC9B6947}">
      <dsp:nvSpPr>
        <dsp:cNvPr id="0" name=""/>
        <dsp:cNvSpPr/>
      </dsp:nvSpPr>
      <dsp:spPr>
        <a:xfrm rot="19440000">
          <a:off x="1874171" y="729897"/>
          <a:ext cx="249985" cy="31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1881332" y="815252"/>
        <a:ext cx="174990" cy="18994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sz="1100"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231C0EDC-3B04-4D43-AC98-A606493C474D}" type="datetimeFigureOut">
              <a:rPr lang="en-US" sz="1100">
                <a:latin typeface="Arial" panose="020B0604020202020204" pitchFamily="34" charset="0"/>
                <a:cs typeface="Arial" panose="020B0604020202020204" pitchFamily="34" charset="0"/>
              </a:rPr>
              <a:t>2/22/2019</a:t>
            </a:fld>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pPr lvl="0"/>
            <a:r>
              <a:rPr lang="en-US" sz="900" cap="all" dirty="0">
                <a:solidFill>
                  <a:srgbClr val="939598"/>
                </a:solidFill>
                <a:latin typeface="Arial" panose="020B0604020202020204" pitchFamily="34" charset="0"/>
                <a:cs typeface="Arial" panose="020B0604020202020204" pitchFamily="34" charset="0"/>
              </a:rPr>
              <a:t>2011 LENOVO CONFIDENTIAL. All rights reserved.</a:t>
            </a:r>
          </a:p>
        </p:txBody>
      </p:sp>
      <p:sp>
        <p:nvSpPr>
          <p:cNvPr id="5" name="Slide Number Placeholder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127F3538-DD9D-4F25-8311-592750C50641}" type="slidenum">
              <a:rPr lang="en-US" sz="900">
                <a:latin typeface="Arial" panose="020B0604020202020204" pitchFamily="34" charset="0"/>
                <a:cs typeface="Arial" panose="020B0604020202020204" pitchFamily="34" charset="0"/>
              </a:rPr>
              <a:t>‹#›</a:t>
            </a:fld>
            <a:endParaRPr lang="en-US" sz="900"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100">
                <a:latin typeface="Arial" panose="020B0604020202020204" pitchFamily="34" charset="0"/>
                <a:cs typeface="Arial" panose="020B0604020202020204" pitchFamily="34" charset="0"/>
              </a:defRPr>
            </a:lvl1pPr>
          </a:lstStyle>
          <a:p>
            <a:endParaRPr lang="en-US" dirty="0"/>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100">
                <a:latin typeface="Arial" panose="020B0604020202020204" pitchFamily="34" charset="0"/>
                <a:cs typeface="Arial" panose="020B0604020202020204" pitchFamily="34" charset="0"/>
              </a:defRPr>
            </a:lvl1pPr>
          </a:lstStyle>
          <a:p>
            <a:fld id="{F23CF275-28B3-497F-9AED-85D5F023BA5C}" type="datetimeFigureOut">
              <a:rPr lang="en-US" smtClean="0"/>
              <a:t>2/22/2019</a:t>
            </a:fld>
            <a:endParaRPr lang="en-US" dirty="0"/>
          </a:p>
        </p:txBody>
      </p:sp>
      <p:sp>
        <p:nvSpPr>
          <p:cNvPr id="4" name="Slide Image Placeholder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en-US" dirty="0"/>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100">
                <a:latin typeface="Arial" panose="020B0604020202020204" pitchFamily="34" charset="0"/>
                <a:cs typeface="Arial" panose="020B0604020202020204" pitchFamily="34" charset="0"/>
              </a:defRPr>
            </a:lvl1pPr>
          </a:lstStyle>
          <a:p>
            <a:r>
              <a:rPr lang="en-US" sz="900" cap="all" dirty="0">
                <a:solidFill>
                  <a:srgbClr val="939598"/>
                </a:solidFill>
              </a:rPr>
              <a:t>2011 LENOVO CONFIDENTIAL. All rights reserved.</a:t>
            </a:r>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900">
                <a:latin typeface="Arial" panose="020B0604020202020204" pitchFamily="34" charset="0"/>
                <a:cs typeface="Arial" panose="020B0604020202020204" pitchFamily="34" charset="0"/>
              </a:defRPr>
            </a:lvl1pPr>
          </a:lstStyle>
          <a:p>
            <a:fld id="{4AED87EB-65D7-4500-873C-410831173A82}"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165" algn="l" defTabSz="1218565" rtl="0" eaLnBrk="1" latinLnBrk="0" hangingPunct="1">
      <a:defRPr sz="1600" kern="1200">
        <a:solidFill>
          <a:schemeClr val="tx1"/>
        </a:solidFill>
        <a:latin typeface="+mn-lt"/>
        <a:ea typeface="+mn-ea"/>
        <a:cs typeface="+mn-cs"/>
      </a:defRPr>
    </a:lvl4pPr>
    <a:lvl5pPr marL="2437765" algn="l" defTabSz="1218565" rtl="0" eaLnBrk="1" latinLnBrk="0" hangingPunct="1">
      <a:defRPr sz="1600" kern="1200">
        <a:solidFill>
          <a:schemeClr val="tx1"/>
        </a:solidFill>
        <a:latin typeface="+mn-lt"/>
        <a:ea typeface="+mn-ea"/>
        <a:cs typeface="+mn-cs"/>
      </a:defRPr>
    </a:lvl5pPr>
    <a:lvl6pPr marL="3047365" algn="l" defTabSz="1218565" rtl="0" eaLnBrk="1" latinLnBrk="0" hangingPunct="1">
      <a:defRPr sz="1600" kern="1200">
        <a:solidFill>
          <a:schemeClr val="tx1"/>
        </a:solidFill>
        <a:latin typeface="+mn-lt"/>
        <a:ea typeface="+mn-ea"/>
        <a:cs typeface="+mn-cs"/>
      </a:defRPr>
    </a:lvl6pPr>
    <a:lvl7pPr marL="3656965" algn="l" defTabSz="1218565" rtl="0" eaLnBrk="1" latinLnBrk="0" hangingPunct="1">
      <a:defRPr sz="1600" kern="1200">
        <a:solidFill>
          <a:schemeClr val="tx1"/>
        </a:solidFill>
        <a:latin typeface="+mn-lt"/>
        <a:ea typeface="+mn-ea"/>
        <a:cs typeface="+mn-cs"/>
      </a:defRPr>
    </a:lvl7pPr>
    <a:lvl8pPr marL="4266565" algn="l" defTabSz="1218565" rtl="0" eaLnBrk="1" latinLnBrk="0" hangingPunct="1">
      <a:defRPr sz="1600" kern="1200">
        <a:solidFill>
          <a:schemeClr val="tx1"/>
        </a:solidFill>
        <a:latin typeface="+mn-lt"/>
        <a:ea typeface="+mn-ea"/>
        <a:cs typeface="+mn-cs"/>
      </a:defRPr>
    </a:lvl8pPr>
    <a:lvl9pPr marL="4876165"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pPr defTabSz="1320315">
              <a:defRPr/>
            </a:pPr>
            <a:fld id="{4AED87EB-65D7-4500-873C-410831173A82}" type="slidenum">
              <a:rPr lang="en-US">
                <a:solidFill>
                  <a:prstClr val="black"/>
                </a:solidFill>
              </a:rPr>
              <a:pPr defTabSz="1320315">
                <a:defRPr/>
              </a:pPr>
              <a:t>1</a:t>
            </a:fld>
            <a:endParaRPr lang="en-US" dirty="0">
              <a:solidFill>
                <a:prstClr val="black"/>
              </a:solidFill>
            </a:endParaRPr>
          </a:p>
        </p:txBody>
      </p:sp>
    </p:spTree>
    <p:extLst>
      <p:ext uri="{BB962C8B-B14F-4D97-AF65-F5344CB8AC3E}">
        <p14:creationId xmlns:p14="http://schemas.microsoft.com/office/powerpoint/2010/main" val="2627974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1</a:t>
            </a:r>
            <a:r>
              <a:rPr lang="zh-CN" altLang="en-US" dirty="0" smtClean="0">
                <a:solidFill>
                  <a:schemeClr val="tx1"/>
                </a:solidFill>
                <a:latin typeface="微软雅黑" pitchFamily="34" charset="-122"/>
                <a:ea typeface="微软雅黑" pitchFamily="34" charset="-122"/>
              </a:rPr>
              <a:t>、</a:t>
            </a:r>
            <a:r>
              <a:rPr lang="zh-CN" altLang="zh-CN" dirty="0" smtClean="0">
                <a:solidFill>
                  <a:schemeClr val="tx1"/>
                </a:solidFill>
                <a:latin typeface="+mn-lt"/>
                <a:ea typeface="+mn-ea"/>
                <a:cs typeface="+mn-ea"/>
                <a:sym typeface="+mn-lt"/>
              </a:rPr>
              <a:t>机房应用环境多样，</a:t>
            </a:r>
            <a:r>
              <a:rPr lang="zh-CN" altLang="en-US" dirty="0" smtClean="0">
                <a:solidFill>
                  <a:schemeClr val="tx1"/>
                </a:solidFill>
                <a:latin typeface="+mn-lt"/>
                <a:ea typeface="+mn-ea"/>
                <a:cs typeface="+mn-ea"/>
                <a:sym typeface="+mn-lt"/>
              </a:rPr>
              <a:t>网络环境一般，</a:t>
            </a:r>
            <a:r>
              <a:rPr lang="zh-CN" altLang="zh-CN" dirty="0" smtClean="0">
                <a:solidFill>
                  <a:schemeClr val="tx1"/>
                </a:solidFill>
                <a:latin typeface="+mn-lt"/>
                <a:ea typeface="+mn-ea"/>
                <a:cs typeface="+mn-ea"/>
                <a:sym typeface="+mn-lt"/>
              </a:rPr>
              <a:t>部署困难</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a:t>
            </a:r>
            <a:r>
              <a:rPr lang="en-US" altLang="zh-CN" dirty="0" smtClean="0">
                <a:solidFill>
                  <a:schemeClr val="tx1"/>
                </a:solidFill>
                <a:latin typeface="+mn-lt"/>
                <a:ea typeface="+mn-ea"/>
                <a:cs typeface="+mn-ea"/>
                <a:sym typeface="+mn-lt"/>
              </a:rPr>
              <a:t>PC</a:t>
            </a:r>
            <a:r>
              <a:rPr lang="zh-CN" altLang="zh-CN" dirty="0" smtClean="0">
                <a:solidFill>
                  <a:schemeClr val="tx1"/>
                </a:solidFill>
                <a:latin typeface="+mn-lt"/>
                <a:ea typeface="+mn-ea"/>
                <a:cs typeface="+mn-ea"/>
                <a:sym typeface="+mn-lt"/>
              </a:rPr>
              <a:t>品牌繁杂，无法统一管理</a:t>
            </a:r>
            <a:r>
              <a:rPr lang="zh-CN" altLang="en-US" dirty="0" smtClean="0">
                <a:solidFill>
                  <a:schemeClr val="tx1"/>
                </a:solidFill>
                <a:latin typeface="+mn-lt"/>
                <a:ea typeface="+mn-ea"/>
                <a:cs typeface="+mn-ea"/>
                <a:sym typeface="+mn-lt"/>
              </a:rPr>
              <a:t>，教学维护工作繁杂</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3</a:t>
            </a:r>
            <a:r>
              <a:rPr lang="zh-CN" altLang="en-US" dirty="0" smtClean="0">
                <a:solidFill>
                  <a:schemeClr val="tx1"/>
                </a:solidFill>
                <a:latin typeface="微软雅黑" pitchFamily="34" charset="-122"/>
                <a:ea typeface="微软雅黑" pitchFamily="34" charset="-122"/>
              </a:rPr>
              <a:t>、</a:t>
            </a:r>
            <a:r>
              <a:rPr lang="zh-CN" altLang="en-US" dirty="0" smtClean="0">
                <a:solidFill>
                  <a:schemeClr val="tx1"/>
                </a:solidFill>
                <a:latin typeface="+mn-lt"/>
                <a:ea typeface="+mn-ea"/>
                <a:cs typeface="+mn-ea"/>
              </a:rPr>
              <a:t>瘦客户机不能断网，考试时不能用，考试时完全不能限制外设接口，</a:t>
            </a:r>
            <a:r>
              <a:rPr lang="zh-CN" altLang="zh-CN" dirty="0" smtClean="0">
                <a:solidFill>
                  <a:schemeClr val="tx1"/>
                </a:solidFill>
                <a:latin typeface="+mn-lt"/>
                <a:ea typeface="+mn-ea"/>
                <a:cs typeface="+mn-ea"/>
                <a:sym typeface="+mn-lt"/>
              </a:rPr>
              <a:t>高性能的软件不能在瘦客户端用</a:t>
            </a:r>
            <a:r>
              <a:rPr lang="zh-CN" altLang="en-US" dirty="0" smtClean="0">
                <a:solidFill>
                  <a:schemeClr val="tx1"/>
                </a:solidFill>
                <a:latin typeface="+mn-lt"/>
                <a:ea typeface="+mn-ea"/>
                <a:cs typeface="+mn-ea"/>
                <a:sym typeface="+mn-lt"/>
              </a:rPr>
              <a:t>，不能回溯</a:t>
            </a:r>
            <a:endParaRPr lang="zh-CN" altLang="zh-CN" dirty="0" smtClean="0">
              <a:solidFill>
                <a:schemeClr val="tx1"/>
              </a:solidFill>
              <a:latin typeface="+mn-lt"/>
              <a:ea typeface="+mn-ea"/>
              <a:cs typeface="+mn-ea"/>
              <a:sym typeface="+mn-lt"/>
            </a:endParaRPr>
          </a:p>
          <a:p>
            <a:pPr lvl="0" rtl="0"/>
            <a:r>
              <a:rPr lang="en-US" altLang="zh-CN" dirty="0" smtClean="0">
                <a:solidFill>
                  <a:schemeClr val="tx1"/>
                </a:solidFill>
                <a:latin typeface="微软雅黑" pitchFamily="34" charset="-122"/>
                <a:ea typeface="微软雅黑" pitchFamily="34" charset="-122"/>
              </a:rPr>
              <a:t>4</a:t>
            </a:r>
            <a:r>
              <a:rPr lang="zh-CN" altLang="en-US" dirty="0" smtClean="0">
                <a:solidFill>
                  <a:schemeClr val="tx1"/>
                </a:solidFill>
                <a:latin typeface="微软雅黑" pitchFamily="34" charset="-122"/>
                <a:ea typeface="微软雅黑" pitchFamily="34" charset="-122"/>
              </a:rPr>
              <a:t>、想做信息化设备的使用时长的统计，形成可视化的报告，用于汇报给上级</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mn-lt"/>
                <a:ea typeface="+mn-ea"/>
                <a:cs typeface="+mn-ea"/>
                <a:sym typeface="+mn-lt"/>
              </a:rPr>
              <a:t>5</a:t>
            </a:r>
            <a:r>
              <a:rPr lang="zh-CN" altLang="en-US" dirty="0" smtClean="0">
                <a:solidFill>
                  <a:schemeClr val="tx1"/>
                </a:solidFill>
                <a:latin typeface="+mn-lt"/>
                <a:ea typeface="+mn-ea"/>
                <a:cs typeface="+mn-ea"/>
                <a:sym typeface="+mn-lt"/>
              </a:rPr>
              <a:t>、</a:t>
            </a:r>
            <a:r>
              <a:rPr lang="zh-CN" altLang="en-US" dirty="0" smtClean="0">
                <a:solidFill>
                  <a:schemeClr val="tx1"/>
                </a:solidFill>
                <a:latin typeface="微软雅黑" pitchFamily="34" charset="-122"/>
                <a:ea typeface="微软雅黑" pitchFamily="34" charset="-122"/>
              </a:rPr>
              <a:t>学校多数用</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，我们通过构建底层虚拟化，解决安装</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的问题</a:t>
            </a:r>
            <a:endParaRPr lang="en-US" altLang="zh-CN" dirty="0" smtClean="0">
              <a:solidFill>
                <a:schemeClr val="tx1"/>
              </a:solidFill>
              <a:latin typeface="微软雅黑" pitchFamily="34" charset="-122"/>
              <a:ea typeface="微软雅黑" pitchFamily="34" charset="-122"/>
            </a:endParaRPr>
          </a:p>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14</a:t>
            </a:fld>
            <a:endParaRPr lang="en-US" dirty="0"/>
          </a:p>
        </p:txBody>
      </p:sp>
    </p:spTree>
    <p:extLst>
      <p:ext uri="{BB962C8B-B14F-4D97-AF65-F5344CB8AC3E}">
        <p14:creationId xmlns:p14="http://schemas.microsoft.com/office/powerpoint/2010/main" val="375522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15</a:t>
            </a:fld>
            <a:endParaRPr lang="en-US" dirty="0"/>
          </a:p>
        </p:txBody>
      </p:sp>
    </p:spTree>
    <p:extLst>
      <p:ext uri="{BB962C8B-B14F-4D97-AF65-F5344CB8AC3E}">
        <p14:creationId xmlns:p14="http://schemas.microsoft.com/office/powerpoint/2010/main" val="3265038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16</a:t>
            </a:fld>
            <a:endParaRPr lang="en-US" dirty="0"/>
          </a:p>
        </p:txBody>
      </p:sp>
    </p:spTree>
    <p:extLst>
      <p:ext uri="{BB962C8B-B14F-4D97-AF65-F5344CB8AC3E}">
        <p14:creationId xmlns:p14="http://schemas.microsoft.com/office/powerpoint/2010/main" val="3021284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17</a:t>
            </a:fld>
            <a:endParaRPr lang="en-US" dirty="0"/>
          </a:p>
        </p:txBody>
      </p:sp>
    </p:spTree>
    <p:extLst>
      <p:ext uri="{BB962C8B-B14F-4D97-AF65-F5344CB8AC3E}">
        <p14:creationId xmlns:p14="http://schemas.microsoft.com/office/powerpoint/2010/main" val="839453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18</a:t>
            </a:fld>
            <a:endParaRPr lang="en-US" dirty="0"/>
          </a:p>
        </p:txBody>
      </p:sp>
    </p:spTree>
    <p:extLst>
      <p:ext uri="{BB962C8B-B14F-4D97-AF65-F5344CB8AC3E}">
        <p14:creationId xmlns:p14="http://schemas.microsoft.com/office/powerpoint/2010/main" val="1477977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1</a:t>
            </a:r>
            <a:r>
              <a:rPr lang="zh-CN" altLang="en-US" sz="1600" dirty="0" smtClean="0">
                <a:cs typeface="+mn-ea"/>
                <a:sym typeface="+mn-lt"/>
              </a:rPr>
              <a:t>、集成了教师最常用的统一开机、屏幕广播、分发文件、学生管理等功能， 所有常用的功能操作鼠标点击即可完成。对学生行为监管方面诸如禁止学生上网、锁定学生屏幕、禁止学生</a:t>
            </a:r>
            <a:r>
              <a:rPr lang="en-US" altLang="zh-CN" sz="1600" dirty="0" smtClean="0">
                <a:cs typeface="+mn-ea"/>
                <a:sym typeface="+mn-lt"/>
              </a:rPr>
              <a:t>U</a:t>
            </a:r>
            <a:r>
              <a:rPr lang="zh-CN" altLang="en-US" sz="1600" dirty="0" smtClean="0">
                <a:cs typeface="+mn-ea"/>
                <a:sym typeface="+mn-lt"/>
              </a:rPr>
              <a:t>盘等功能均可以在教学管理软件上轻松完成。</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2</a:t>
            </a:r>
            <a:r>
              <a:rPr lang="zh-CN" altLang="en-US" sz="1600" dirty="0" smtClean="0">
                <a:cs typeface="+mn-ea"/>
                <a:sym typeface="+mn-lt"/>
              </a:rPr>
              <a:t>、可根据教务处的课程安排进行计划任务的排课任务，什么时间上什么课程的全方位排程管理。</a:t>
            </a:r>
            <a:endParaRPr lang="en-US" altLang="zh-CN" sz="1600" dirty="0" smtClean="0">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3</a:t>
            </a:r>
            <a:r>
              <a:rPr lang="zh-CN" altLang="en-US" sz="1600" dirty="0" smtClean="0">
                <a:cs typeface="+mn-ea"/>
                <a:sym typeface="+mn-lt"/>
              </a:rPr>
              <a:t>、通过将分散的终端（</a:t>
            </a:r>
            <a:r>
              <a:rPr lang="en-US" altLang="zh-CN" sz="1600" dirty="0" smtClean="0">
                <a:cs typeface="+mn-ea"/>
                <a:sym typeface="+mn-lt"/>
              </a:rPr>
              <a:t>X86</a:t>
            </a:r>
            <a:r>
              <a:rPr lang="zh-CN" altLang="en-US" sz="1600" dirty="0" smtClean="0">
                <a:cs typeface="+mn-ea"/>
                <a:sym typeface="+mn-lt"/>
              </a:rPr>
              <a:t>架构的终端）集中地通过管理机管理起来，实现对终端</a:t>
            </a:r>
            <a:r>
              <a:rPr lang="en-US" altLang="zh-CN" sz="1600" dirty="0" smtClean="0">
                <a:cs typeface="+mn-ea"/>
                <a:sym typeface="+mn-lt"/>
              </a:rPr>
              <a:t>PC</a:t>
            </a:r>
            <a:r>
              <a:rPr lang="zh-CN" altLang="en-US" sz="1600" dirty="0" smtClean="0">
                <a:cs typeface="+mn-ea"/>
                <a:sym typeface="+mn-lt"/>
              </a:rPr>
              <a:t>桌面有效地统一管理和交付，按需分配等；能够从驱动层对移动存储设备、并口、串口、调制解调器、打印机、扫描器、磁带、等接入设备控制，禁用移动存储设备时不影响</a:t>
            </a:r>
            <a:r>
              <a:rPr lang="en-US" altLang="zh-CN" sz="1600" dirty="0" smtClean="0">
                <a:cs typeface="+mn-ea"/>
                <a:sym typeface="+mn-lt"/>
              </a:rPr>
              <a:t>USB</a:t>
            </a:r>
            <a:r>
              <a:rPr lang="zh-CN" altLang="en-US" sz="1600" dirty="0" smtClean="0">
                <a:cs typeface="+mn-ea"/>
                <a:sym typeface="+mn-lt"/>
              </a:rPr>
              <a:t>接口鼠标键盘打印机的使用。可以选择禁网、禁应用程序。</a:t>
            </a:r>
            <a:endParaRPr lang="en-US" altLang="zh-CN" sz="1600" dirty="0" smtClean="0">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4</a:t>
            </a:r>
            <a:r>
              <a:rPr lang="zh-CN" altLang="en-US" sz="1600" dirty="0" smtClean="0">
                <a:cs typeface="+mn-ea"/>
                <a:sym typeface="+mn-lt"/>
              </a:rPr>
              <a:t>、管理数千台</a:t>
            </a:r>
            <a:r>
              <a:rPr lang="en-US" altLang="zh-CN" sz="1600" dirty="0" smtClean="0">
                <a:cs typeface="+mn-ea"/>
                <a:sym typeface="+mn-lt"/>
              </a:rPr>
              <a:t>X86</a:t>
            </a:r>
            <a:r>
              <a:rPr lang="zh-CN" altLang="en-US" sz="1600" dirty="0" smtClean="0">
                <a:cs typeface="+mn-ea"/>
                <a:sym typeface="+mn-lt"/>
              </a:rPr>
              <a:t>等同于管理一台</a:t>
            </a:r>
            <a:r>
              <a:rPr lang="en-US" altLang="zh-CN" sz="1600" dirty="0" smtClean="0">
                <a:cs typeface="+mn-ea"/>
                <a:sym typeface="+mn-lt"/>
              </a:rPr>
              <a:t>PC</a:t>
            </a:r>
            <a:r>
              <a:rPr lang="zh-CN" altLang="en-US" sz="1600" dirty="0" smtClean="0">
                <a:cs typeface="+mn-ea"/>
                <a:sym typeface="+mn-lt"/>
              </a:rPr>
              <a:t>桌面，可利旧</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5</a:t>
            </a:r>
            <a:r>
              <a:rPr lang="zh-CN" altLang="en-US" sz="1600" dirty="0" smtClean="0">
                <a:cs typeface="+mn-ea"/>
                <a:sym typeface="+mn-lt"/>
              </a:rPr>
              <a:t>、所有机房的系统和软件更新以及任意教学环境的切换</a:t>
            </a:r>
            <a:r>
              <a:rPr lang="en-US" altLang="zh-CN" sz="1600" dirty="0" smtClean="0">
                <a:cs typeface="+mn-ea"/>
                <a:sym typeface="+mn-lt"/>
              </a:rPr>
              <a:t>,</a:t>
            </a:r>
            <a:r>
              <a:rPr lang="zh-CN" altLang="en-US" sz="1600" dirty="0" smtClean="0">
                <a:cs typeface="+mn-ea"/>
                <a:sym typeface="+mn-lt"/>
              </a:rPr>
              <a:t> 只需坐在办公室的电脑前，就可以完成。</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6</a:t>
            </a:r>
            <a:r>
              <a:rPr lang="zh-CN" altLang="en-US" sz="1600" dirty="0" smtClean="0">
                <a:cs typeface="+mn-ea"/>
                <a:sym typeface="+mn-lt"/>
              </a:rPr>
              <a:t>、兼容低带宽、跨</a:t>
            </a:r>
            <a:r>
              <a:rPr lang="en-US" altLang="zh-CN" sz="1600" dirty="0" smtClean="0">
                <a:cs typeface="+mn-ea"/>
                <a:sym typeface="+mn-lt"/>
              </a:rPr>
              <a:t>VLAN</a:t>
            </a:r>
            <a:r>
              <a:rPr lang="zh-CN" altLang="en-US" sz="1600" dirty="0" smtClean="0">
                <a:cs typeface="+mn-ea"/>
                <a:sym typeface="+mn-lt"/>
              </a:rPr>
              <a:t>等复杂的网络环境，兼容复合</a:t>
            </a:r>
            <a:r>
              <a:rPr lang="en-US" altLang="zh-CN" sz="1600" dirty="0" smtClean="0">
                <a:cs typeface="+mn-ea"/>
                <a:sym typeface="+mn-lt"/>
              </a:rPr>
              <a:t>/</a:t>
            </a:r>
            <a:r>
              <a:rPr lang="zh-CN" altLang="en-US" sz="1600" dirty="0" smtClean="0">
                <a:cs typeface="+mn-ea"/>
                <a:sym typeface="+mn-lt"/>
              </a:rPr>
              <a:t>大型</a:t>
            </a:r>
            <a:r>
              <a:rPr lang="en-US" altLang="zh-CN" sz="1600" dirty="0" smtClean="0">
                <a:cs typeface="+mn-ea"/>
                <a:sym typeface="+mn-lt"/>
              </a:rPr>
              <a:t>/</a:t>
            </a:r>
            <a:r>
              <a:rPr lang="zh-CN" altLang="en-US" sz="1600" dirty="0" smtClean="0">
                <a:cs typeface="+mn-ea"/>
                <a:sym typeface="+mn-lt"/>
              </a:rPr>
              <a:t>多种类的外设仪器应用环境，轻松应对所有复杂应用环境，保障系统正常运行。</a:t>
            </a:r>
          </a:p>
          <a:p>
            <a:pPr marL="0" marR="0" lvl="0" indent="0" algn="l" defTabSz="1218565" rtl="0" eaLnBrk="1" fontAlgn="auto" latinLnBrk="0" hangingPunct="1">
              <a:lnSpc>
                <a:spcPct val="100000"/>
              </a:lnSpc>
              <a:spcBef>
                <a:spcPts val="0"/>
              </a:spcBef>
              <a:spcAft>
                <a:spcPts val="0"/>
              </a:spcAft>
              <a:buClrTx/>
              <a:buSzTx/>
              <a:buFontTx/>
              <a:buNone/>
              <a:tabLst/>
              <a:defRPr/>
            </a:pPr>
            <a:endParaRPr lang="zh-CN" altLang="en-US" sz="1600" dirty="0" smtClean="0">
              <a:cs typeface="+mn-ea"/>
              <a:sym typeface="+mn-lt"/>
            </a:endParaRPr>
          </a:p>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19</a:t>
            </a:fld>
            <a:endParaRPr lang="en-US" dirty="0"/>
          </a:p>
        </p:txBody>
      </p:sp>
    </p:spTree>
    <p:extLst>
      <p:ext uri="{BB962C8B-B14F-4D97-AF65-F5344CB8AC3E}">
        <p14:creationId xmlns:p14="http://schemas.microsoft.com/office/powerpoint/2010/main" val="2644232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大屏的应用，并且是能够提供测试</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20</a:t>
            </a:fld>
            <a:endParaRPr lang="en-US" dirty="0"/>
          </a:p>
        </p:txBody>
      </p:sp>
    </p:spTree>
    <p:extLst>
      <p:ext uri="{BB962C8B-B14F-4D97-AF65-F5344CB8AC3E}">
        <p14:creationId xmlns:p14="http://schemas.microsoft.com/office/powerpoint/2010/main" val="1835925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小学的电子教室的应用</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21</a:t>
            </a:fld>
            <a:endParaRPr lang="en-US" dirty="0"/>
          </a:p>
        </p:txBody>
      </p:sp>
    </p:spTree>
    <p:extLst>
      <p:ext uri="{BB962C8B-B14F-4D97-AF65-F5344CB8AC3E}">
        <p14:creationId xmlns:p14="http://schemas.microsoft.com/office/powerpoint/2010/main" val="344079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突出是从市场上竞争得来的，得到了市场上的验证，同时在大学院校得到了应用</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22</a:t>
            </a:fld>
            <a:endParaRPr lang="en-US" dirty="0"/>
          </a:p>
        </p:txBody>
      </p:sp>
    </p:spTree>
    <p:extLst>
      <p:ext uri="{BB962C8B-B14F-4D97-AF65-F5344CB8AC3E}">
        <p14:creationId xmlns:p14="http://schemas.microsoft.com/office/powerpoint/2010/main" val="1677363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这一页</a:t>
            </a:r>
            <a:r>
              <a:rPr lang="en-US" altLang="zh-CN" dirty="0" smtClean="0"/>
              <a:t>PPT </a:t>
            </a:r>
            <a:r>
              <a:rPr lang="zh-CN" altLang="en-US" smtClean="0"/>
              <a:t>酌情看是否放进去，近两天就会贴上带红章的截图</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23</a:t>
            </a:fld>
            <a:endParaRPr lang="en-US" dirty="0"/>
          </a:p>
        </p:txBody>
      </p:sp>
    </p:spTree>
    <p:extLst>
      <p:ext uri="{BB962C8B-B14F-4D97-AF65-F5344CB8AC3E}">
        <p14:creationId xmlns:p14="http://schemas.microsoft.com/office/powerpoint/2010/main" val="2714932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智慧校园</a:t>
            </a:r>
            <a:r>
              <a:rPr lang="en-US" altLang="zh-CN" dirty="0" smtClean="0"/>
              <a:t>3.0</a:t>
            </a:r>
            <a:r>
              <a:rPr lang="zh-CN" altLang="en-US" dirty="0" smtClean="0"/>
              <a:t>的推出顺应两大政策背景</a:t>
            </a:r>
            <a:r>
              <a:rPr lang="en-US" altLang="zh-CN" dirty="0" smtClean="0"/>
              <a:t>【</a:t>
            </a:r>
            <a:r>
              <a:rPr lang="zh-CN" altLang="en-US" dirty="0" smtClean="0"/>
              <a:t>教育信息化</a:t>
            </a:r>
            <a:r>
              <a:rPr lang="en-US" altLang="zh-CN" dirty="0" smtClean="0"/>
              <a:t>2.0</a:t>
            </a:r>
            <a:r>
              <a:rPr lang="zh-CN" altLang="en-US" dirty="0" smtClean="0"/>
              <a:t>背景</a:t>
            </a:r>
            <a:r>
              <a:rPr lang="en-US" altLang="zh-CN" dirty="0" smtClean="0"/>
              <a:t>】【</a:t>
            </a:r>
            <a:r>
              <a:rPr lang="zh-CN" altLang="en-US" dirty="0" smtClean="0"/>
              <a:t>新高考改革背景</a:t>
            </a:r>
            <a:r>
              <a:rPr lang="en-US" altLang="zh-CN" dirty="0" smtClean="0"/>
              <a:t>】</a:t>
            </a:r>
            <a:r>
              <a:rPr lang="zh-CN" altLang="en-US" dirty="0" smtClean="0"/>
              <a:t>，一个建设标准</a:t>
            </a:r>
            <a:r>
              <a:rPr lang="en-US" altLang="zh-CN" dirty="0" smtClean="0"/>
              <a:t>【</a:t>
            </a:r>
            <a:r>
              <a:rPr lang="zh-CN" altLang="en-US" dirty="0" smtClean="0"/>
              <a:t>中小学数字校园建设规范（试行）</a:t>
            </a:r>
            <a:r>
              <a:rPr lang="en-US" altLang="zh-CN" dirty="0" smtClean="0"/>
              <a:t>】</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a:t>
            </a:fld>
            <a:endParaRPr lang="en-US" dirty="0"/>
          </a:p>
        </p:txBody>
      </p:sp>
    </p:spTree>
    <p:extLst>
      <p:ext uri="{BB962C8B-B14F-4D97-AF65-F5344CB8AC3E}">
        <p14:creationId xmlns:p14="http://schemas.microsoft.com/office/powerpoint/2010/main" val="3519824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24</a:t>
            </a:fld>
            <a:endParaRPr lang="en-US" dirty="0"/>
          </a:p>
        </p:txBody>
      </p:sp>
    </p:spTree>
    <p:extLst>
      <p:ext uri="{BB962C8B-B14F-4D97-AF65-F5344CB8AC3E}">
        <p14:creationId xmlns:p14="http://schemas.microsoft.com/office/powerpoint/2010/main" val="1313470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25</a:t>
            </a:fld>
            <a:endParaRPr lang="en-US" dirty="0"/>
          </a:p>
        </p:txBody>
      </p:sp>
    </p:spTree>
    <p:extLst>
      <p:ext uri="{BB962C8B-B14F-4D97-AF65-F5344CB8AC3E}">
        <p14:creationId xmlns:p14="http://schemas.microsoft.com/office/powerpoint/2010/main" val="3927426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26</a:t>
            </a:fld>
            <a:endParaRPr lang="en-US" dirty="0"/>
          </a:p>
        </p:txBody>
      </p:sp>
    </p:spTree>
    <p:extLst>
      <p:ext uri="{BB962C8B-B14F-4D97-AF65-F5344CB8AC3E}">
        <p14:creationId xmlns:p14="http://schemas.microsoft.com/office/powerpoint/2010/main" val="4182971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27</a:t>
            </a:fld>
            <a:endParaRPr lang="en-US" dirty="0"/>
          </a:p>
        </p:txBody>
      </p:sp>
    </p:spTree>
    <p:extLst>
      <p:ext uri="{BB962C8B-B14F-4D97-AF65-F5344CB8AC3E}">
        <p14:creationId xmlns:p14="http://schemas.microsoft.com/office/powerpoint/2010/main" val="3966922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29</a:t>
            </a:fld>
            <a:endParaRPr lang="en-US" dirty="0"/>
          </a:p>
        </p:txBody>
      </p:sp>
    </p:spTree>
    <p:extLst>
      <p:ext uri="{BB962C8B-B14F-4D97-AF65-F5344CB8AC3E}">
        <p14:creationId xmlns:p14="http://schemas.microsoft.com/office/powerpoint/2010/main" val="10052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30</a:t>
            </a:fld>
            <a:endParaRPr lang="en-US" dirty="0"/>
          </a:p>
        </p:txBody>
      </p:sp>
    </p:spTree>
    <p:extLst>
      <p:ext uri="{BB962C8B-B14F-4D97-AF65-F5344CB8AC3E}">
        <p14:creationId xmlns:p14="http://schemas.microsoft.com/office/powerpoint/2010/main" val="10193450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31</a:t>
            </a:fld>
            <a:endParaRPr lang="en-US" dirty="0"/>
          </a:p>
        </p:txBody>
      </p:sp>
    </p:spTree>
    <p:extLst>
      <p:ext uri="{BB962C8B-B14F-4D97-AF65-F5344CB8AC3E}">
        <p14:creationId xmlns:p14="http://schemas.microsoft.com/office/powerpoint/2010/main" val="708603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32</a:t>
            </a:fld>
            <a:endParaRPr lang="en-US" dirty="0"/>
          </a:p>
        </p:txBody>
      </p:sp>
    </p:spTree>
    <p:extLst>
      <p:ext uri="{BB962C8B-B14F-4D97-AF65-F5344CB8AC3E}">
        <p14:creationId xmlns:p14="http://schemas.microsoft.com/office/powerpoint/2010/main" val="1461481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33</a:t>
            </a:fld>
            <a:endParaRPr lang="en-US" dirty="0"/>
          </a:p>
        </p:txBody>
      </p:sp>
    </p:spTree>
    <p:extLst>
      <p:ext uri="{BB962C8B-B14F-4D97-AF65-F5344CB8AC3E}">
        <p14:creationId xmlns:p14="http://schemas.microsoft.com/office/powerpoint/2010/main" val="36968446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现在为大家介绍联想考场核查解决方案</a:t>
            </a:r>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9742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将会发生三种模式的变化，老师和学生的教学方式发生了变化，更加具有针对性，因材施教。</a:t>
            </a:r>
            <a:endParaRPr lang="en-US" altLang="zh-CN" dirty="0" smtClean="0"/>
          </a:p>
          <a:p>
            <a:r>
              <a:rPr lang="zh-CN" altLang="en-US" dirty="0" smtClean="0"/>
              <a:t>第二、优质资源的共享将成为发展的趋势，这些优质资源的应用将缩小班与班之间，校与校之间的差距</a:t>
            </a:r>
            <a:endParaRPr lang="en-US" altLang="zh-CN" dirty="0" smtClean="0"/>
          </a:p>
          <a:p>
            <a:r>
              <a:rPr lang="zh-CN" altLang="en-US" dirty="0" smtClean="0"/>
              <a:t>第三、建立覆盖各级各类学校、学生和教与学全过程的教育管理</a:t>
            </a:r>
            <a:endParaRPr lang="en-US" altLang="zh-CN" dirty="0" smtClean="0"/>
          </a:p>
          <a:p>
            <a:r>
              <a:rPr lang="zh-CN" altLang="en-US" dirty="0" smtClean="0"/>
              <a:t>随着</a:t>
            </a:r>
            <a:r>
              <a:rPr lang="en-US" altLang="zh-CN" dirty="0" smtClean="0"/>
              <a:t>2018</a:t>
            </a:r>
            <a:r>
              <a:rPr lang="zh-CN" altLang="en-US" dirty="0" smtClean="0"/>
              <a:t>年</a:t>
            </a:r>
            <a:r>
              <a:rPr lang="en-US" altLang="zh-CN" dirty="0" smtClean="0"/>
              <a:t>4</a:t>
            </a:r>
            <a:r>
              <a:rPr lang="zh-CN" altLang="en-US" dirty="0" smtClean="0"/>
              <a:t>月教育部</a:t>
            </a:r>
            <a:r>
              <a:rPr lang="en-US" altLang="zh-CN" dirty="0" smtClean="0"/>
              <a:t>《</a:t>
            </a:r>
            <a:r>
              <a:rPr lang="zh-CN" altLang="en-US" dirty="0" smtClean="0"/>
              <a:t>教育信息化</a:t>
            </a:r>
            <a:r>
              <a:rPr lang="en-US" altLang="zh-CN" dirty="0" smtClean="0"/>
              <a:t>2.0</a:t>
            </a:r>
            <a:r>
              <a:rPr lang="zh-CN" altLang="en-US" dirty="0" smtClean="0"/>
              <a:t>行动计划</a:t>
            </a:r>
            <a:r>
              <a:rPr lang="en-US" altLang="zh-CN" dirty="0" smtClean="0"/>
              <a:t>》</a:t>
            </a:r>
            <a:r>
              <a:rPr lang="zh-CN" altLang="en-US" dirty="0" smtClean="0"/>
              <a:t>的出台，为教育信息化的发展明确了方向，教育信息化</a:t>
            </a:r>
            <a:r>
              <a:rPr lang="en-US" altLang="zh-CN" dirty="0" smtClean="0"/>
              <a:t>2.0</a:t>
            </a:r>
            <a:r>
              <a:rPr lang="zh-CN" altLang="en-US" dirty="0" smtClean="0"/>
              <a:t>的目标提到到</a:t>
            </a:r>
            <a:r>
              <a:rPr lang="en-US" altLang="zh-CN" dirty="0" smtClean="0"/>
              <a:t>2022</a:t>
            </a:r>
            <a:r>
              <a:rPr lang="zh-CN" altLang="en-US" dirty="0" smtClean="0"/>
              <a:t>年全国实现三全两高一大。</a:t>
            </a:r>
            <a:endParaRPr lang="en-US" altLang="zh-CN" dirty="0" smtClean="0"/>
          </a:p>
          <a:p>
            <a:r>
              <a:rPr lang="zh-CN" altLang="en-US" dirty="0" smtClean="0"/>
              <a:t>“三全”：教学应用覆盖全体教师；学习应用覆盖全体适龄学生；数字校园建设覆盖全体学校。</a:t>
            </a:r>
            <a:endParaRPr lang="en-US" altLang="zh-CN" dirty="0" smtClean="0"/>
          </a:p>
          <a:p>
            <a:r>
              <a:rPr lang="zh-CN" altLang="en-US" dirty="0" smtClean="0"/>
              <a:t>“两高”：提高信息化应用水平，提高师生信息素养。</a:t>
            </a:r>
            <a:endParaRPr lang="en-US" altLang="zh-CN" dirty="0" smtClean="0"/>
          </a:p>
          <a:p>
            <a:r>
              <a:rPr lang="zh-CN" altLang="en-US" dirty="0" smtClean="0"/>
              <a:t>“一大”：建成“互联网</a:t>
            </a:r>
            <a:r>
              <a:rPr lang="en-US" altLang="zh-CN" dirty="0" smtClean="0"/>
              <a:t>+</a:t>
            </a:r>
            <a:r>
              <a:rPr lang="zh-CN" altLang="en-US" dirty="0" smtClean="0"/>
              <a:t>教育”大平台。</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a:t>
            </a:fld>
            <a:endParaRPr lang="en-US" dirty="0"/>
          </a:p>
        </p:txBody>
      </p:sp>
    </p:spTree>
    <p:extLst>
      <p:ext uri="{BB962C8B-B14F-4D97-AF65-F5344CB8AC3E}">
        <p14:creationId xmlns:p14="http://schemas.microsoft.com/office/powerpoint/2010/main" val="1403653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zh-CN" altLang="en-US" dirty="0" smtClean="0"/>
              <a:t>为提高国家教育考试考点管理标准化，维护考生合法权益，出台了</a:t>
            </a:r>
            <a:r>
              <a:rPr lang="en-US" altLang="zh-CN" sz="1600" dirty="0" smtClean="0">
                <a:latin typeface="微软雅黑" panose="020B0503020204020204" pitchFamily="34" charset="-122"/>
                <a:ea typeface="微软雅黑" panose="020B0503020204020204" pitchFamily="34" charset="-122"/>
                <a:cs typeface="Arial" pitchFamily="34" charset="0"/>
              </a:rPr>
              <a:t>《</a:t>
            </a:r>
            <a:r>
              <a:rPr lang="zh-CN" altLang="en-US" sz="1600" dirty="0" smtClean="0">
                <a:latin typeface="微软雅黑" panose="020B0503020204020204" pitchFamily="34" charset="-122"/>
                <a:ea typeface="微软雅黑" panose="020B0503020204020204" pitchFamily="34" charset="-122"/>
                <a:cs typeface="Arial" pitchFamily="34" charset="0"/>
              </a:rPr>
              <a:t>国家教育考试标准化考点规范</a:t>
            </a:r>
            <a:r>
              <a:rPr lang="en-US" altLang="zh-CN" sz="1600" dirty="0" smtClean="0">
                <a:latin typeface="微软雅黑" panose="020B0503020204020204" pitchFamily="34" charset="-122"/>
                <a:ea typeface="微软雅黑" panose="020B0503020204020204" pitchFamily="34" charset="-122"/>
                <a:cs typeface="Arial" pitchFamily="34" charset="0"/>
              </a:rPr>
              <a:t>》</a:t>
            </a:r>
            <a:r>
              <a:rPr lang="zh-CN" altLang="en-US" sz="1600" dirty="0" smtClean="0">
                <a:latin typeface="微软雅黑" panose="020B0503020204020204" pitchFamily="34" charset="-122"/>
                <a:ea typeface="微软雅黑" panose="020B0503020204020204" pitchFamily="34" charset="-122"/>
                <a:cs typeface="Arial" pitchFamily="34" charset="0"/>
              </a:rPr>
              <a:t>，主要任务包括</a:t>
            </a:r>
            <a:r>
              <a:rPr lang="en-US" altLang="zh-CN" sz="1600" dirty="0" smtClean="0">
                <a:latin typeface="微软雅黑" panose="020B0503020204020204" pitchFamily="34" charset="-122"/>
                <a:ea typeface="微软雅黑" panose="020B0503020204020204" pitchFamily="34" charset="-122"/>
                <a:cs typeface="Arial" pitchFamily="34" charset="0"/>
              </a:rPr>
              <a:t>5</a:t>
            </a:r>
            <a:r>
              <a:rPr lang="zh-CN" altLang="en-US" sz="1600" dirty="0" smtClean="0">
                <a:latin typeface="微软雅黑" panose="020B0503020204020204" pitchFamily="34" charset="-122"/>
                <a:ea typeface="微软雅黑" panose="020B0503020204020204" pitchFamily="34" charset="-122"/>
                <a:cs typeface="Arial" pitchFamily="34" charset="0"/>
              </a:rPr>
              <a:t>大系统建设，其中考生身份验证系统，采用身份证、指纹、人脸识别等识别技术，准确对考生身份进行验证，并能把考生数据实时上传到考试业务管理系统，最大程度避免替考现象。</a:t>
            </a:r>
            <a:endParaRPr lang="en-US" altLang="zh-CN" sz="1600" dirty="0" smtClean="0">
              <a:latin typeface="微软雅黑" panose="020B0503020204020204" pitchFamily="34" charset="-122"/>
              <a:ea typeface="微软雅黑" panose="020B0503020204020204" pitchFamily="34" charset="-122"/>
              <a:cs typeface="Arial" pitchFamily="34" charset="0"/>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zh-CN" altLang="en-US" sz="1600" dirty="0" smtClean="0">
                <a:latin typeface="微软雅黑" panose="020B0503020204020204" pitchFamily="34" charset="-122"/>
                <a:ea typeface="微软雅黑" panose="020B0503020204020204" pitchFamily="34" charset="-122"/>
                <a:cs typeface="Arial" pitchFamily="34" charset="0"/>
              </a:rPr>
              <a:t>全国仅高考考场数量每年</a:t>
            </a:r>
            <a:r>
              <a:rPr lang="en-US" altLang="zh-CN" sz="1600" dirty="0" smtClean="0">
                <a:latin typeface="微软雅黑" panose="020B0503020204020204" pitchFamily="34" charset="-122"/>
                <a:ea typeface="微软雅黑" panose="020B0503020204020204" pitchFamily="34" charset="-122"/>
                <a:cs typeface="Arial" pitchFamily="34" charset="0"/>
              </a:rPr>
              <a:t>30</a:t>
            </a:r>
            <a:r>
              <a:rPr lang="zh-CN" altLang="en-US" sz="1600" dirty="0" smtClean="0">
                <a:latin typeface="微软雅黑" panose="020B0503020204020204" pitchFamily="34" charset="-122"/>
                <a:ea typeface="微软雅黑" panose="020B0503020204020204" pitchFamily="34" charset="-122"/>
                <a:cs typeface="Arial" pitchFamily="34" charset="0"/>
              </a:rPr>
              <a:t>万个以上，其中河南省</a:t>
            </a:r>
            <a:r>
              <a:rPr lang="en-US" altLang="zh-CN" sz="1600" dirty="0" smtClean="0">
                <a:latin typeface="微软雅黑" panose="020B0503020204020204" pitchFamily="34" charset="-122"/>
                <a:ea typeface="微软雅黑" panose="020B0503020204020204" pitchFamily="34" charset="-122"/>
                <a:cs typeface="Arial" pitchFamily="34" charset="0"/>
              </a:rPr>
              <a:t>3.28</a:t>
            </a:r>
            <a:r>
              <a:rPr lang="zh-CN" altLang="en-US" sz="1600" dirty="0" smtClean="0">
                <a:latin typeface="微软雅黑" panose="020B0503020204020204" pitchFamily="34" charset="-122"/>
                <a:ea typeface="微软雅黑" panose="020B0503020204020204" pitchFamily="34" charset="-122"/>
                <a:cs typeface="Arial" pitchFamily="34" charset="0"/>
              </a:rPr>
              <a:t>万居首。</a:t>
            </a:r>
            <a:endParaRPr lang="en-US" altLang="zh-CN" sz="1600" dirty="0" smtClean="0">
              <a:latin typeface="微软雅黑" panose="020B0503020204020204" pitchFamily="34" charset="-122"/>
              <a:ea typeface="微软雅黑" panose="020B0503020204020204" pitchFamily="34" charset="-122"/>
              <a:cs typeface="Arial" pitchFamily="34" charset="0"/>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zh-CN" altLang="en-US" sz="1600" dirty="0" smtClean="0">
                <a:latin typeface="微软雅黑" panose="020B0503020204020204" pitchFamily="34" charset="-122"/>
                <a:ea typeface="微软雅黑" panose="020B0503020204020204" pitchFamily="34" charset="-122"/>
                <a:cs typeface="Arial" pitchFamily="34" charset="0"/>
              </a:rPr>
              <a:t>右面这个截图，是</a:t>
            </a:r>
            <a:r>
              <a:rPr lang="en-US" altLang="zh-CN" sz="1600" dirty="0" smtClean="0">
                <a:latin typeface="微软雅黑" panose="020B0503020204020204" pitchFamily="34" charset="-122"/>
                <a:ea typeface="微软雅黑" panose="020B0503020204020204" pitchFamily="34" charset="-122"/>
                <a:cs typeface="Arial" pitchFamily="34" charset="0"/>
              </a:rPr>
              <a:t>2017</a:t>
            </a:r>
            <a:r>
              <a:rPr lang="zh-CN" altLang="en-US" sz="1600" dirty="0" smtClean="0">
                <a:latin typeface="微软雅黑" panose="020B0503020204020204" pitchFamily="34" charset="-122"/>
                <a:ea typeface="微软雅黑" panose="020B0503020204020204" pitchFamily="34" charset="-122"/>
                <a:cs typeface="Arial" pitchFamily="34" charset="0"/>
              </a:rPr>
              <a:t>年贵州</a:t>
            </a:r>
            <a:r>
              <a:rPr lang="en-US" altLang="zh-CN" sz="1600" dirty="0" smtClean="0">
                <a:latin typeface="微软雅黑" panose="020B0503020204020204" pitchFamily="34" charset="-122"/>
                <a:ea typeface="微软雅黑" panose="020B0503020204020204" pitchFamily="34" charset="-122"/>
                <a:cs typeface="Arial" pitchFamily="34" charset="0"/>
              </a:rPr>
              <a:t>11797</a:t>
            </a:r>
            <a:r>
              <a:rPr lang="zh-CN" altLang="en-US" sz="1600" dirty="0" smtClean="0">
                <a:latin typeface="微软雅黑" panose="020B0503020204020204" pitchFamily="34" charset="-122"/>
                <a:ea typeface="微软雅黑" panose="020B0503020204020204" pitchFamily="34" charset="-122"/>
                <a:cs typeface="Arial" pitchFamily="34" charset="0"/>
              </a:rPr>
              <a:t>个高考考场，全部配备了身份验证终端。</a:t>
            </a:r>
            <a:endParaRPr lang="en-US" altLang="zh-CN" sz="1600" dirty="0" smtClean="0">
              <a:latin typeface="微软雅黑" panose="020B0503020204020204" pitchFamily="34" charset="-122"/>
              <a:ea typeface="微软雅黑" panose="020B0503020204020204" pitchFamily="34" charset="-122"/>
              <a:cs typeface="Arial" pitchFamily="34" charset="0"/>
            </a:endParaRPr>
          </a:p>
          <a:p>
            <a:pPr marL="0" marR="0" lvl="0" indent="0" algn="l" defTabSz="1218565" rtl="0" eaLnBrk="1" fontAlgn="auto" latinLnBrk="0" hangingPunct="1">
              <a:lnSpc>
                <a:spcPct val="100000"/>
              </a:lnSpc>
              <a:spcBef>
                <a:spcPts val="0"/>
              </a:spcBef>
              <a:spcAft>
                <a:spcPts val="0"/>
              </a:spcAft>
              <a:buClrTx/>
              <a:buSzTx/>
              <a:buFontTx/>
              <a:buNone/>
              <a:tabLst/>
              <a:defRPr/>
            </a:pPr>
            <a:endParaRPr lang="en-US" altLang="zh-CN" sz="1600" dirty="0" smtClean="0">
              <a:latin typeface="微软雅黑" panose="020B0503020204020204" pitchFamily="34" charset="-122"/>
              <a:ea typeface="微软雅黑" panose="020B0503020204020204" pitchFamily="34" charset="-122"/>
              <a:cs typeface="Arial" pitchFamily="34" charset="0"/>
            </a:endParaRPr>
          </a:p>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696441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基于国家政策需求及广大的市场前景，</a:t>
            </a:r>
            <a:r>
              <a:rPr lang="zh-CN" altLang="en-US" sz="1600" dirty="0" smtClean="0"/>
              <a:t>联想推出一款基于</a:t>
            </a:r>
            <a:r>
              <a:rPr lang="en-US" altLang="zh-CN" sz="1600" dirty="0" smtClean="0"/>
              <a:t>Android</a:t>
            </a:r>
            <a:r>
              <a:rPr lang="zh-CN" altLang="en-US" sz="1600" dirty="0" smtClean="0"/>
              <a:t>系统的多功能身份验证终端。</a:t>
            </a:r>
            <a:endParaRPr lang="en-US" altLang="zh-CN" sz="1600" dirty="0" smtClean="0"/>
          </a:p>
          <a:p>
            <a:r>
              <a:rPr lang="zh-CN" altLang="en-US" dirty="0" smtClean="0"/>
              <a:t>该产品</a:t>
            </a:r>
            <a:r>
              <a:rPr lang="en-US" altLang="zh-CN" dirty="0" smtClean="0"/>
              <a:t>3</a:t>
            </a:r>
            <a:r>
              <a:rPr lang="zh-CN" altLang="en-US" dirty="0" smtClean="0"/>
              <a:t>大特色功能：</a:t>
            </a:r>
            <a:endParaRPr lang="en-US" altLang="zh-CN" dirty="0" smtClean="0"/>
          </a:p>
          <a:p>
            <a:r>
              <a:rPr lang="en-US" altLang="zh-CN" dirty="0" smtClean="0"/>
              <a:t>1</a:t>
            </a:r>
            <a:r>
              <a:rPr lang="zh-CN" altLang="en-US" dirty="0" smtClean="0"/>
              <a:t>、识别二代身份证信息</a:t>
            </a:r>
            <a:endParaRPr lang="en-US" altLang="zh-CN" dirty="0" smtClean="0"/>
          </a:p>
          <a:p>
            <a:r>
              <a:rPr lang="en-US" altLang="zh-CN" dirty="0" smtClean="0"/>
              <a:t>2</a:t>
            </a:r>
            <a:r>
              <a:rPr lang="zh-CN" altLang="en-US" dirty="0" smtClean="0"/>
              <a:t>、通过指纹模组，将采集的指纹与二代证里采集的指纹进行比对</a:t>
            </a:r>
            <a:endParaRPr lang="en-US" altLang="zh-CN" dirty="0" smtClean="0"/>
          </a:p>
          <a:p>
            <a:r>
              <a:rPr lang="en-US" altLang="zh-CN" dirty="0" smtClean="0"/>
              <a:t>3</a:t>
            </a:r>
            <a:r>
              <a:rPr lang="zh-CN" altLang="en-US" dirty="0" smtClean="0"/>
              <a:t>、嵌入人脸识别算法，实现人脸比对</a:t>
            </a:r>
            <a:endParaRPr lang="en-US" altLang="zh-CN" dirty="0" smtClean="0"/>
          </a:p>
          <a:p>
            <a:pPr marL="0" marR="0" lvl="0" indent="0" algn="l" defTabSz="1218565" rtl="0" eaLnBrk="1" fontAlgn="auto" latinLnBrk="0" hangingPunct="1">
              <a:lnSpc>
                <a:spcPct val="100000"/>
              </a:lnSpc>
              <a:spcBef>
                <a:spcPts val="0"/>
              </a:spcBef>
              <a:spcAft>
                <a:spcPts val="0"/>
              </a:spcAft>
              <a:buClrTx/>
              <a:buSzTx/>
              <a:buFontTx/>
              <a:buNone/>
              <a:tabLst/>
              <a:defRPr/>
            </a:pPr>
            <a:r>
              <a:rPr lang="zh-CN" altLang="en-US" dirty="0" smtClean="0"/>
              <a:t>同时为了满足不同场景需求，该产品</a:t>
            </a:r>
            <a:r>
              <a:rPr lang="zh-CN" altLang="en-US" sz="1600" dirty="0" smtClean="0"/>
              <a:t>终端使用方式灵活多样，支持桌面、挂壁、手持三种使用方式。</a:t>
            </a:r>
          </a:p>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95577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对于高考，该产品</a:t>
            </a:r>
            <a:r>
              <a:rPr lang="en-US" altLang="zh-CN" dirty="0" smtClean="0"/>
              <a:t>2</a:t>
            </a:r>
            <a:r>
              <a:rPr lang="zh-CN" altLang="en-US" dirty="0" smtClean="0"/>
              <a:t>个专用使用场景：</a:t>
            </a:r>
            <a:endParaRPr lang="en-US" altLang="zh-CN" dirty="0" smtClean="0"/>
          </a:p>
          <a:p>
            <a:pPr marL="0" indent="0">
              <a:lnSpc>
                <a:spcPct val="150000"/>
              </a:lnSpc>
              <a:buFont typeface="Wingdings" panose="05000000000000000000" pitchFamily="2" charset="2"/>
              <a:buNone/>
            </a:pPr>
            <a:r>
              <a:rPr lang="en-US" altLang="zh-CN" dirty="0" smtClean="0"/>
              <a:t>1</a:t>
            </a:r>
            <a:r>
              <a:rPr lang="zh-CN" altLang="en-US" dirty="0" smtClean="0"/>
              <a:t>、</a:t>
            </a:r>
            <a:r>
              <a:rPr lang="zh-CN" altLang="en-US" sz="1600" dirty="0" smtClean="0"/>
              <a:t>考生信息采集是</a:t>
            </a:r>
            <a:r>
              <a:rPr lang="zh-CN" altLang="en-US" dirty="0" smtClean="0"/>
              <a:t>最重要的考前准备工作，</a:t>
            </a:r>
            <a:r>
              <a:rPr lang="zh-CN" altLang="en-US" sz="1600" dirty="0" smtClean="0"/>
              <a:t>通过身份验证终端对考生身份证、指纹、人脸等生物特征进行采集入库，用于后期考场现场对比验证。</a:t>
            </a:r>
            <a:endParaRPr lang="en-US" altLang="zh-CN" sz="1600" dirty="0" smtClean="0"/>
          </a:p>
          <a:p>
            <a:pPr marL="0" marR="0" lvl="0" indent="0" algn="l" defTabSz="1218565"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600" dirty="0" smtClean="0"/>
              <a:t>2</a:t>
            </a:r>
            <a:r>
              <a:rPr lang="zh-CN" altLang="en-US" sz="1600" dirty="0" smtClean="0"/>
              <a:t>、进考场前的身份核查验证，需要通过身份验证终端自动识别，将身份证、指纹、人脸等多维度信息与报名阶段所采集的信息比对，对信息不一致的考生做好原始记录，并提供有关部门做最后鉴定。</a:t>
            </a:r>
            <a:endParaRPr lang="zh-CN" altLang="en-US" dirty="0" smtClean="0"/>
          </a:p>
          <a:p>
            <a:pPr marL="0" indent="0">
              <a:lnSpc>
                <a:spcPct val="150000"/>
              </a:lnSpc>
              <a:buFont typeface="Wingdings" panose="05000000000000000000" pitchFamily="2" charset="2"/>
              <a:buNone/>
            </a:pPr>
            <a:endParaRPr lang="en-US" altLang="zh-CN" sz="1600" dirty="0" smtClean="0"/>
          </a:p>
          <a:p>
            <a:endParaRPr lang="en-US" altLang="zh-CN" dirty="0" smtClean="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48500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联想身份验证终端有</a:t>
            </a:r>
            <a:r>
              <a:rPr lang="en-US" altLang="zh-CN" dirty="0" smtClean="0"/>
              <a:t>5</a:t>
            </a:r>
            <a:r>
              <a:rPr lang="zh-CN" altLang="en-US" dirty="0" smtClean="0"/>
              <a:t>大特色功能，分别应对客户的</a:t>
            </a:r>
            <a:r>
              <a:rPr lang="en-US" altLang="zh-CN" dirty="0" smtClean="0"/>
              <a:t>5</a:t>
            </a:r>
            <a:r>
              <a:rPr lang="zh-CN" altLang="en-US" dirty="0" smtClean="0"/>
              <a:t>大痛点需求：</a:t>
            </a:r>
            <a:endParaRPr lang="en-US" altLang="zh-CN" dirty="0" smtClean="0"/>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t>1</a:t>
            </a:r>
            <a:r>
              <a:rPr lang="zh-CN" altLang="en-US" dirty="0" smtClean="0"/>
              <a:t>、内嵌二代身份证模组，</a:t>
            </a:r>
            <a:r>
              <a:rPr lang="zh-CN" altLang="en-US" sz="1600" dirty="0" smtClean="0">
                <a:latin typeface="宋体" panose="02010600030101010101" pitchFamily="2" charset="-122"/>
                <a:ea typeface="+mn-ea"/>
              </a:rPr>
              <a:t>业界领先二代证算法，身份证感应不超过</a:t>
            </a:r>
            <a:r>
              <a:rPr lang="en-US" altLang="zh-CN" sz="1600" dirty="0" smtClean="0">
                <a:latin typeface="宋体" panose="02010600030101010101" pitchFamily="2" charset="-122"/>
                <a:ea typeface="+mn-ea"/>
              </a:rPr>
              <a:t>1s</a:t>
            </a:r>
            <a:r>
              <a:rPr lang="zh-CN" altLang="en-US" sz="1600" dirty="0" smtClean="0">
                <a:latin typeface="宋体" panose="02010600030101010101" pitchFamily="2" charset="-122"/>
                <a:ea typeface="+mn-ea"/>
              </a:rPr>
              <a:t>，即可快速读取身份证信息（包括文字、照片、指纹）</a:t>
            </a:r>
            <a:endParaRPr lang="en-US" altLang="zh-CN" sz="1600" dirty="0" smtClean="0">
              <a:latin typeface="宋体" panose="02010600030101010101" pitchFamily="2" charset="-122"/>
              <a:ea typeface="+mn-ea"/>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latin typeface="宋体" panose="02010600030101010101" pitchFamily="2" charset="-122"/>
                <a:ea typeface="+mn-ea"/>
              </a:rPr>
              <a:t>2</a:t>
            </a:r>
            <a:r>
              <a:rPr lang="zh-CN" altLang="en-US" sz="1600" dirty="0" smtClean="0">
                <a:latin typeface="宋体" panose="02010600030101010101" pitchFamily="2" charset="-122"/>
                <a:ea typeface="+mn-ea"/>
              </a:rPr>
              <a:t>、内嵌通过同安不检测的指纹识别算法，可高效采集手指信息，识别速度小于</a:t>
            </a:r>
            <a:r>
              <a:rPr lang="en-US" altLang="zh-CN" sz="1600" dirty="0" smtClean="0">
                <a:latin typeface="宋体" panose="02010600030101010101" pitchFamily="2" charset="-122"/>
                <a:ea typeface="+mn-ea"/>
              </a:rPr>
              <a:t>1s</a:t>
            </a:r>
            <a:r>
              <a:rPr lang="zh-CN" altLang="en-US" sz="1600" dirty="0" smtClean="0">
                <a:latin typeface="宋体" panose="02010600030101010101" pitchFamily="2" charset="-122"/>
                <a:ea typeface="+mn-ea"/>
              </a:rPr>
              <a:t>，识别准确率高达</a:t>
            </a:r>
            <a:r>
              <a:rPr lang="en-US" altLang="zh-CN" sz="1600" dirty="0" smtClean="0">
                <a:latin typeface="宋体" panose="02010600030101010101" pitchFamily="2" charset="-122"/>
                <a:ea typeface="+mn-ea"/>
              </a:rPr>
              <a:t>99.99%</a:t>
            </a:r>
            <a:endParaRPr lang="zh-CN" altLang="en-US" sz="1600" dirty="0" smtClean="0">
              <a:latin typeface="宋体" panose="02010600030101010101" pitchFamily="2" charset="-122"/>
              <a:ea typeface="+mn-ea"/>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latin typeface="宋体" panose="02010600030101010101" pitchFamily="2" charset="-122"/>
                <a:ea typeface="+mn-ea"/>
              </a:rPr>
              <a:t>3</a:t>
            </a:r>
            <a:r>
              <a:rPr lang="zh-CN" altLang="en-US" sz="1600" dirty="0" smtClean="0">
                <a:latin typeface="宋体" panose="02010600030101010101" pitchFamily="2" charset="-122"/>
                <a:ea typeface="+mn-ea"/>
              </a:rPr>
              <a:t>、高清人脸识别，满足现场人脸图片、人脸视频的采集需求，配合生物识别平台可实现人脸比对</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latin typeface="宋体" panose="02010600030101010101" pitchFamily="2" charset="-122"/>
                <a:ea typeface="+mn-ea"/>
              </a:rPr>
              <a:t>4</a:t>
            </a:r>
            <a:r>
              <a:rPr lang="zh-CN" altLang="en-US" sz="1600" dirty="0" smtClean="0">
                <a:latin typeface="宋体" panose="02010600030101010101" pitchFamily="2" charset="-122"/>
                <a:ea typeface="+mn-ea"/>
              </a:rPr>
              <a:t>、为满足不同摆放位置、考生不同身高、不同站位，摄像头可实现</a:t>
            </a:r>
            <a:r>
              <a:rPr lang="en-US" altLang="zh-CN" sz="1600" dirty="0" smtClean="0">
                <a:latin typeface="宋体" panose="02010600030101010101" pitchFamily="2" charset="-122"/>
                <a:ea typeface="+mn-ea"/>
              </a:rPr>
              <a:t>180</a:t>
            </a:r>
            <a:r>
              <a:rPr lang="zh-CN" altLang="en-US" sz="1600" dirty="0" smtClean="0">
                <a:latin typeface="宋体" panose="02010600030101010101" pitchFamily="2" charset="-122"/>
                <a:ea typeface="+mn-ea"/>
              </a:rPr>
              <a:t>度旋转，配合人脸识别需求</a:t>
            </a:r>
            <a:endParaRPr lang="en-US" altLang="zh-CN" sz="1600" dirty="0" smtClean="0">
              <a:latin typeface="宋体" panose="02010600030101010101" pitchFamily="2" charset="-122"/>
              <a:ea typeface="+mn-ea"/>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latin typeface="宋体" panose="02010600030101010101" pitchFamily="2" charset="-122"/>
                <a:ea typeface="+mn-ea"/>
              </a:rPr>
              <a:t>5</a:t>
            </a:r>
            <a:r>
              <a:rPr lang="zh-CN" altLang="en-US" sz="1600" dirty="0" smtClean="0">
                <a:latin typeface="宋体" panose="02010600030101010101" pitchFamily="2" charset="-122"/>
                <a:ea typeface="+mn-ea"/>
              </a:rPr>
              <a:t>、为保障现场网络稳定，内嵌</a:t>
            </a:r>
            <a:r>
              <a:rPr lang="en-US" altLang="zh-CN" sz="1600" dirty="0" smtClean="0">
                <a:latin typeface="宋体" panose="02010600030101010101" pitchFamily="2" charset="-122"/>
                <a:ea typeface="+mn-ea"/>
              </a:rPr>
              <a:t>RJ45</a:t>
            </a:r>
            <a:r>
              <a:rPr lang="zh-CN" altLang="en-US" sz="1600" dirty="0" smtClean="0">
                <a:latin typeface="宋体" panose="02010600030101010101" pitchFamily="2" charset="-122"/>
                <a:ea typeface="+mn-ea"/>
              </a:rPr>
              <a:t>有线连接接口，为现场实时数据提供强大稳定支撑</a:t>
            </a:r>
            <a:endParaRPr lang="en-US" altLang="zh-CN" sz="1600" dirty="0" smtClean="0">
              <a:latin typeface="宋体" panose="02010600030101010101" pitchFamily="2" charset="-122"/>
              <a:ea typeface="+mn-ea"/>
            </a:endParaRPr>
          </a:p>
          <a:p>
            <a:pPr marL="0" marR="0" lvl="0" indent="0" algn="l" defTabSz="1218565" rtl="0" eaLnBrk="1" fontAlgn="auto" latinLnBrk="0" hangingPunct="1">
              <a:lnSpc>
                <a:spcPct val="100000"/>
              </a:lnSpc>
              <a:spcBef>
                <a:spcPts val="0"/>
              </a:spcBef>
              <a:spcAft>
                <a:spcPts val="0"/>
              </a:spcAft>
              <a:buClrTx/>
              <a:buSzTx/>
              <a:buFontTx/>
              <a:buNone/>
              <a:tabLst/>
              <a:defRPr/>
            </a:pPr>
            <a:endParaRPr lang="en-US" altLang="zh-CN" sz="1600" dirty="0" smtClean="0">
              <a:latin typeface="宋体" panose="02010600030101010101" pitchFamily="2" charset="-122"/>
              <a:ea typeface="+mn-ea"/>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zh-CN" altLang="en-US" sz="1600" dirty="0" smtClean="0">
                <a:latin typeface="宋体" panose="02010600030101010101" pitchFamily="2" charset="-122"/>
                <a:ea typeface="+mn-ea"/>
              </a:rPr>
              <a:t>以上是联想身份验证终端，适用于高考、中考及各种考试验证需求。</a:t>
            </a:r>
          </a:p>
          <a:p>
            <a:pPr marL="0" marR="0" lvl="0" indent="0" algn="l" defTabSz="1218565" rtl="0" eaLnBrk="1" fontAlgn="auto" latinLnBrk="0" hangingPunct="1">
              <a:lnSpc>
                <a:spcPct val="100000"/>
              </a:lnSpc>
              <a:spcBef>
                <a:spcPts val="0"/>
              </a:spcBef>
              <a:spcAft>
                <a:spcPts val="0"/>
              </a:spcAft>
              <a:buClrTx/>
              <a:buSzTx/>
              <a:buFontTx/>
              <a:buNone/>
              <a:tabLst/>
              <a:defRPr/>
            </a:pPr>
            <a:endParaRPr lang="zh-CN" altLang="en-US" dirty="0" smtClean="0"/>
          </a:p>
          <a:p>
            <a:pPr marL="0" marR="0" lvl="0" indent="0" algn="l" defTabSz="1218565" rtl="0" eaLnBrk="1" fontAlgn="auto" latinLnBrk="0" hangingPunct="1">
              <a:lnSpc>
                <a:spcPct val="100000"/>
              </a:lnSpc>
              <a:spcBef>
                <a:spcPts val="0"/>
              </a:spcBef>
              <a:spcAft>
                <a:spcPts val="0"/>
              </a:spcAft>
              <a:buClrTx/>
              <a:buSzTx/>
              <a:buFontTx/>
              <a:buNone/>
              <a:tabLst/>
              <a:defRPr/>
            </a:pPr>
            <a:endParaRPr lang="zh-CN" altLang="en-US" sz="1600" dirty="0" smtClean="0">
              <a:latin typeface="宋体" panose="02010600030101010101" pitchFamily="2" charset="-122"/>
              <a:ea typeface="+mn-ea"/>
            </a:endParaRPr>
          </a:p>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72751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40</a:t>
            </a:fld>
            <a:endParaRPr lang="en-US" dirty="0"/>
          </a:p>
        </p:txBody>
      </p:sp>
    </p:spTree>
    <p:extLst>
      <p:ext uri="{BB962C8B-B14F-4D97-AF65-F5344CB8AC3E}">
        <p14:creationId xmlns:p14="http://schemas.microsoft.com/office/powerpoint/2010/main" val="2313923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41</a:t>
            </a:fld>
            <a:endParaRPr lang="en-US" dirty="0"/>
          </a:p>
        </p:txBody>
      </p:sp>
    </p:spTree>
    <p:extLst>
      <p:ext uri="{BB962C8B-B14F-4D97-AF65-F5344CB8AC3E}">
        <p14:creationId xmlns:p14="http://schemas.microsoft.com/office/powerpoint/2010/main" val="37390576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42</a:t>
            </a:fld>
            <a:endParaRPr lang="en-US" dirty="0"/>
          </a:p>
        </p:txBody>
      </p:sp>
    </p:spTree>
    <p:extLst>
      <p:ext uri="{BB962C8B-B14F-4D97-AF65-F5344CB8AC3E}">
        <p14:creationId xmlns:p14="http://schemas.microsoft.com/office/powerpoint/2010/main" val="15500993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43</a:t>
            </a:fld>
            <a:endParaRPr lang="en-US" dirty="0"/>
          </a:p>
        </p:txBody>
      </p:sp>
    </p:spTree>
    <p:extLst>
      <p:ext uri="{BB962C8B-B14F-4D97-AF65-F5344CB8AC3E}">
        <p14:creationId xmlns:p14="http://schemas.microsoft.com/office/powerpoint/2010/main" val="37622952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44</a:t>
            </a:fld>
            <a:endParaRPr lang="en-US" dirty="0"/>
          </a:p>
        </p:txBody>
      </p:sp>
    </p:spTree>
    <p:extLst>
      <p:ext uri="{BB962C8B-B14F-4D97-AF65-F5344CB8AC3E}">
        <p14:creationId xmlns:p14="http://schemas.microsoft.com/office/powerpoint/2010/main" val="21368626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45</a:t>
            </a:fld>
            <a:endParaRPr lang="en-US" dirty="0"/>
          </a:p>
        </p:txBody>
      </p:sp>
    </p:spTree>
    <p:extLst>
      <p:ext uri="{BB962C8B-B14F-4D97-AF65-F5344CB8AC3E}">
        <p14:creationId xmlns:p14="http://schemas.microsoft.com/office/powerpoint/2010/main" val="3252043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0" eaLnBrk="0" fontAlgn="base" hangingPunct="0">
              <a:spcBef>
                <a:spcPct val="30000"/>
              </a:spcBef>
              <a:spcAft>
                <a:spcPct val="0"/>
              </a:spcAft>
              <a:defRPr/>
            </a:pPr>
            <a:r>
              <a:rPr lang="zh-CN" altLang="en-US" dirty="0"/>
              <a:t>联想教育</a:t>
            </a:r>
            <a:r>
              <a:rPr lang="en-US" altLang="zh-CN" dirty="0"/>
              <a:t>《</a:t>
            </a:r>
            <a:r>
              <a:rPr lang="zh-CN" altLang="en-US" dirty="0"/>
              <a:t>新一代智慧校园整体解决方案</a:t>
            </a:r>
            <a:r>
              <a:rPr lang="en-US" altLang="zh-CN" dirty="0"/>
              <a:t>》</a:t>
            </a:r>
            <a:r>
              <a:rPr lang="zh-CN" altLang="en-US" dirty="0"/>
              <a:t>以</a:t>
            </a:r>
            <a:r>
              <a:rPr lang="en-US" altLang="zh-CN" dirty="0"/>
              <a:t>《</a:t>
            </a:r>
            <a:r>
              <a:rPr lang="zh-CN" altLang="en-US" dirty="0"/>
              <a:t>教育信息化</a:t>
            </a:r>
            <a:r>
              <a:rPr lang="en-US" altLang="zh-CN" dirty="0"/>
              <a:t>2.0</a:t>
            </a:r>
            <a:r>
              <a:rPr lang="zh-CN" altLang="en-US" dirty="0"/>
              <a:t>行动计划</a:t>
            </a:r>
            <a:r>
              <a:rPr lang="en-US" altLang="zh-CN" dirty="0"/>
              <a:t>》《</a:t>
            </a:r>
            <a:r>
              <a:rPr lang="zh-CN" altLang="en-US" dirty="0"/>
              <a:t>中小学数字校园建设规范</a:t>
            </a:r>
            <a:r>
              <a:rPr lang="en-US" altLang="zh-CN" dirty="0"/>
              <a:t>》《</a:t>
            </a:r>
            <a:r>
              <a:rPr lang="zh-CN" altLang="en-US" dirty="0"/>
              <a:t>新高考改革背景</a:t>
            </a:r>
            <a:r>
              <a:rPr lang="en-US" altLang="zh-CN" dirty="0"/>
              <a:t>》《</a:t>
            </a:r>
            <a:r>
              <a:rPr lang="zh-CN" altLang="en-US" dirty="0"/>
              <a:t>教育治理能力优化行动</a:t>
            </a:r>
            <a:r>
              <a:rPr lang="en-US" altLang="zh-CN" dirty="0"/>
              <a:t>》</a:t>
            </a:r>
            <a:r>
              <a:rPr lang="zh-CN" altLang="en-US" dirty="0"/>
              <a:t>政策指导为设计背景，全面推进数字校园建设，通过帮助学校有效提高日常教务、</a:t>
            </a:r>
            <a:r>
              <a:rPr lang="zh-CN" altLang="en-US" sz="1700" dirty="0">
                <a:solidFill>
                  <a:schemeClr val="bg1"/>
                </a:solidFill>
                <a:latin typeface="+mj-ea"/>
                <a:sym typeface="宋体" panose="02010600030101010101" pitchFamily="2" charset="-122"/>
              </a:rPr>
              <a:t>办公、资产、校园文化、家校互联等管理效率；解决走班过程中“选、排、管、评”等问题展开工作，最终建设满足学校管理者、师、生个性化需求，提升工作学习效率的新一代智慧校园。</a:t>
            </a:r>
            <a:endParaRPr lang="zh-CN" altLang="en-US" sz="1700" dirty="0">
              <a:latin typeface="+mj-ea"/>
            </a:endParaRPr>
          </a:p>
        </p:txBody>
      </p:sp>
      <p:sp>
        <p:nvSpPr>
          <p:cNvPr id="4" name="灯片编号占位符 3"/>
          <p:cNvSpPr>
            <a:spLocks noGrp="1"/>
          </p:cNvSpPr>
          <p:nvPr>
            <p:ph type="sldNum" sz="quarter" idx="10"/>
          </p:nvPr>
        </p:nvSpPr>
        <p:spPr/>
        <p:txBody>
          <a:bodyPr/>
          <a:lstStyle/>
          <a:p>
            <a:fld id="{4AED87EB-65D7-4500-873C-410831173A82}" type="slidenum">
              <a:rPr lang="en-US" smtClean="0"/>
              <a:t>6</a:t>
            </a:fld>
            <a:endParaRPr lang="en-US" dirty="0"/>
          </a:p>
        </p:txBody>
      </p:sp>
    </p:spTree>
    <p:extLst>
      <p:ext uri="{BB962C8B-B14F-4D97-AF65-F5344CB8AC3E}">
        <p14:creationId xmlns:p14="http://schemas.microsoft.com/office/powerpoint/2010/main" val="301795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46</a:t>
            </a:fld>
            <a:endParaRPr lang="en-US" dirty="0"/>
          </a:p>
        </p:txBody>
      </p:sp>
    </p:spTree>
    <p:extLst>
      <p:ext uri="{BB962C8B-B14F-4D97-AF65-F5344CB8AC3E}">
        <p14:creationId xmlns:p14="http://schemas.microsoft.com/office/powerpoint/2010/main" val="1686603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47</a:t>
            </a:fld>
            <a:endParaRPr lang="en-US" dirty="0"/>
          </a:p>
        </p:txBody>
      </p:sp>
    </p:spTree>
    <p:extLst>
      <p:ext uri="{BB962C8B-B14F-4D97-AF65-F5344CB8AC3E}">
        <p14:creationId xmlns:p14="http://schemas.microsoft.com/office/powerpoint/2010/main" val="39496808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fld id="{4AED87EB-65D7-4500-873C-410831173A82}" type="slidenum">
              <a:rPr lang="en-US" smtClean="0"/>
              <a:t>48</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49</a:t>
            </a:fld>
            <a:endParaRPr lang="en-US" dirty="0"/>
          </a:p>
        </p:txBody>
      </p:sp>
    </p:spTree>
    <p:extLst>
      <p:ext uri="{BB962C8B-B14F-4D97-AF65-F5344CB8AC3E}">
        <p14:creationId xmlns:p14="http://schemas.microsoft.com/office/powerpoint/2010/main" val="10027580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50</a:t>
            </a:fld>
            <a:endParaRPr lang="en-US" dirty="0"/>
          </a:p>
        </p:txBody>
      </p:sp>
    </p:spTree>
    <p:extLst>
      <p:ext uri="{BB962C8B-B14F-4D97-AF65-F5344CB8AC3E}">
        <p14:creationId xmlns:p14="http://schemas.microsoft.com/office/powerpoint/2010/main" val="24158395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51</a:t>
            </a:fld>
            <a:endParaRPr lang="en-US" dirty="0"/>
          </a:p>
        </p:txBody>
      </p:sp>
    </p:spTree>
    <p:extLst>
      <p:ext uri="{BB962C8B-B14F-4D97-AF65-F5344CB8AC3E}">
        <p14:creationId xmlns:p14="http://schemas.microsoft.com/office/powerpoint/2010/main" val="40416666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1320315">
              <a:defRPr/>
            </a:pPr>
            <a:r>
              <a:rPr lang="zh-CN" altLang="en-US" dirty="0" smtClean="0"/>
              <a:t>集中派发桌面，可以针对组、针对单一学生的电脑进行不同的系统互换。</a:t>
            </a:r>
          </a:p>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52</a:t>
            </a:fld>
            <a:endParaRPr lang="en-US" dirty="0"/>
          </a:p>
        </p:txBody>
      </p:sp>
    </p:spTree>
    <p:extLst>
      <p:ext uri="{BB962C8B-B14F-4D97-AF65-F5344CB8AC3E}">
        <p14:creationId xmlns:p14="http://schemas.microsoft.com/office/powerpoint/2010/main" val="37071544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53</a:t>
            </a:fld>
            <a:endParaRPr lang="en-US" dirty="0"/>
          </a:p>
        </p:txBody>
      </p:sp>
    </p:spTree>
    <p:extLst>
      <p:ext uri="{BB962C8B-B14F-4D97-AF65-F5344CB8AC3E}">
        <p14:creationId xmlns:p14="http://schemas.microsoft.com/office/powerpoint/2010/main" val="180832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54</a:t>
            </a:fld>
            <a:endParaRPr lang="en-US" dirty="0"/>
          </a:p>
        </p:txBody>
      </p:sp>
    </p:spTree>
    <p:extLst>
      <p:ext uri="{BB962C8B-B14F-4D97-AF65-F5344CB8AC3E}">
        <p14:creationId xmlns:p14="http://schemas.microsoft.com/office/powerpoint/2010/main" val="38273294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55</a:t>
            </a:fld>
            <a:endParaRPr lang="en-US" dirty="0"/>
          </a:p>
        </p:txBody>
      </p:sp>
    </p:spTree>
    <p:extLst>
      <p:ext uri="{BB962C8B-B14F-4D97-AF65-F5344CB8AC3E}">
        <p14:creationId xmlns:p14="http://schemas.microsoft.com/office/powerpoint/2010/main" val="2308379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联想教育的新一代智慧校园建设，包括了四个方面的基本要求，基础设施和网络安全是新一代智慧校园建设的必要条件，信息化应用和保障机制是新一代智慧校园顺利实现的途径与保障</a:t>
            </a:r>
            <a:r>
              <a:rPr lang="zh-CN" altLang="en-US" dirty="0" smtClean="0"/>
              <a:t>。</a:t>
            </a:r>
            <a:endParaRPr lang="en-US" altLang="zh-CN" dirty="0" smtClean="0"/>
          </a:p>
          <a:p>
            <a:r>
              <a:rPr lang="zh-CN" altLang="en-US" dirty="0" smtClean="0"/>
              <a:t>基础设施包括网络环境、数字终端、数字化教学空间、创新创造空间与文化生活空间，为校园信息化应用提供硬件和物理场所支持。</a:t>
            </a:r>
            <a:endParaRPr lang="en-US" altLang="zh-CN" dirty="0" smtClean="0"/>
          </a:p>
          <a:p>
            <a:r>
              <a:rPr lang="zh-CN" altLang="en-US" dirty="0" smtClean="0"/>
              <a:t>网络安全需要从组织管理、网络应用与校园环境三方面加强安全保障措施，以维护数字校园的安全、平稳运行。</a:t>
            </a:r>
            <a:endParaRPr lang="en-US" altLang="zh-CN" dirty="0" smtClean="0"/>
          </a:p>
          <a:p>
            <a:r>
              <a:rPr lang="zh-CN" altLang="en-US" dirty="0" smtClean="0"/>
              <a:t>学校的教学、管理、评价、生活服务等信息化应用是数字校园价值体现的根本；数字教育资源是开展信息化教学的基础；应用服务是实现教育教学活动信息化的重要保障；应用服务体系采用“云服务”建设模式，支持教育教学业务信息通畅、高速互访和有效整合。</a:t>
            </a:r>
            <a:endParaRPr lang="en-US" altLang="zh-CN" dirty="0" smtClean="0"/>
          </a:p>
          <a:p>
            <a:r>
              <a:rPr lang="zh-CN" altLang="en-US" dirty="0" smtClean="0"/>
              <a:t>保障机制方面，保障机制是数字校园建设重点内容顺利完成的制度性保证，也为数字校园建设的可持续发展提供必要支撑，包括组织架构、全员培训、制度建设、资金投入、多方协同等方面。</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a:t>
            </a:fld>
            <a:endParaRPr lang="en-US" dirty="0"/>
          </a:p>
        </p:txBody>
      </p:sp>
    </p:spTree>
    <p:extLst>
      <p:ext uri="{BB962C8B-B14F-4D97-AF65-F5344CB8AC3E}">
        <p14:creationId xmlns:p14="http://schemas.microsoft.com/office/powerpoint/2010/main" val="7521592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56</a:t>
            </a:fld>
            <a:endParaRPr lang="en-US" dirty="0"/>
          </a:p>
        </p:txBody>
      </p:sp>
    </p:spTree>
    <p:extLst>
      <p:ext uri="{BB962C8B-B14F-4D97-AF65-F5344CB8AC3E}">
        <p14:creationId xmlns:p14="http://schemas.microsoft.com/office/powerpoint/2010/main" val="11608007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62</a:t>
            </a:fld>
            <a:endParaRPr lang="en-US" dirty="0"/>
          </a:p>
        </p:txBody>
      </p:sp>
    </p:spTree>
    <p:extLst>
      <p:ext uri="{BB962C8B-B14F-4D97-AF65-F5344CB8AC3E}">
        <p14:creationId xmlns:p14="http://schemas.microsoft.com/office/powerpoint/2010/main" val="31267997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63</a:t>
            </a:fld>
            <a:endParaRPr lang="en-US" dirty="0"/>
          </a:p>
        </p:txBody>
      </p:sp>
    </p:spTree>
    <p:extLst>
      <p:ext uri="{BB962C8B-B14F-4D97-AF65-F5344CB8AC3E}">
        <p14:creationId xmlns:p14="http://schemas.microsoft.com/office/powerpoint/2010/main" val="24672660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65</a:t>
            </a:fld>
            <a:endParaRPr lang="en-US" dirty="0"/>
          </a:p>
        </p:txBody>
      </p:sp>
    </p:spTree>
    <p:extLst>
      <p:ext uri="{BB962C8B-B14F-4D97-AF65-F5344CB8AC3E}">
        <p14:creationId xmlns:p14="http://schemas.microsoft.com/office/powerpoint/2010/main" val="21909877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25905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67</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558173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52412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69</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064150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70</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97726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71</a:t>
            </a:fld>
            <a:endParaRPr lang="en-US" dirty="0"/>
          </a:p>
        </p:txBody>
      </p:sp>
    </p:spTree>
    <p:extLst>
      <p:ext uri="{BB962C8B-B14F-4D97-AF65-F5344CB8AC3E}">
        <p14:creationId xmlns:p14="http://schemas.microsoft.com/office/powerpoint/2010/main" val="1178162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1320315">
              <a:defRPr/>
            </a:pPr>
            <a:r>
              <a:rPr lang="zh-CN" altLang="en-US" dirty="0"/>
              <a:t>采用多种服务模式以及应用模式。</a:t>
            </a:r>
          </a:p>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8</a:t>
            </a:fld>
            <a:endParaRPr lang="en-US" dirty="0"/>
          </a:p>
        </p:txBody>
      </p:sp>
    </p:spTree>
    <p:extLst>
      <p:ext uri="{BB962C8B-B14F-4D97-AF65-F5344CB8AC3E}">
        <p14:creationId xmlns:p14="http://schemas.microsoft.com/office/powerpoint/2010/main" val="19715151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72</a:t>
            </a:fld>
            <a:endParaRPr lang="en-US" dirty="0"/>
          </a:p>
        </p:txBody>
      </p:sp>
    </p:spTree>
    <p:extLst>
      <p:ext uri="{BB962C8B-B14F-4D97-AF65-F5344CB8AC3E}">
        <p14:creationId xmlns:p14="http://schemas.microsoft.com/office/powerpoint/2010/main" val="7183152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73</a:t>
            </a:fld>
            <a:endParaRPr lang="en-US" dirty="0"/>
          </a:p>
        </p:txBody>
      </p:sp>
    </p:spTree>
    <p:extLst>
      <p:ext uri="{BB962C8B-B14F-4D97-AF65-F5344CB8AC3E}">
        <p14:creationId xmlns:p14="http://schemas.microsoft.com/office/powerpoint/2010/main" val="749437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77</a:t>
            </a:fld>
            <a:endParaRPr lang="en-US" dirty="0"/>
          </a:p>
        </p:txBody>
      </p:sp>
    </p:spTree>
    <p:extLst>
      <p:ext uri="{BB962C8B-B14F-4D97-AF65-F5344CB8AC3E}">
        <p14:creationId xmlns:p14="http://schemas.microsoft.com/office/powerpoint/2010/main" val="13261599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78</a:t>
            </a:fld>
            <a:endParaRPr lang="en-US" dirty="0"/>
          </a:p>
        </p:txBody>
      </p:sp>
    </p:spTree>
    <p:extLst>
      <p:ext uri="{BB962C8B-B14F-4D97-AF65-F5344CB8AC3E}">
        <p14:creationId xmlns:p14="http://schemas.microsoft.com/office/powerpoint/2010/main" val="39579910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79</a:t>
            </a:fld>
            <a:endParaRPr lang="en-US" dirty="0"/>
          </a:p>
        </p:txBody>
      </p:sp>
    </p:spTree>
    <p:extLst>
      <p:ext uri="{BB962C8B-B14F-4D97-AF65-F5344CB8AC3E}">
        <p14:creationId xmlns:p14="http://schemas.microsoft.com/office/powerpoint/2010/main" val="24989984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80</a:t>
            </a:fld>
            <a:endParaRPr lang="en-US" dirty="0"/>
          </a:p>
        </p:txBody>
      </p:sp>
    </p:spTree>
    <p:extLst>
      <p:ext uri="{BB962C8B-B14F-4D97-AF65-F5344CB8AC3E}">
        <p14:creationId xmlns:p14="http://schemas.microsoft.com/office/powerpoint/2010/main" val="4096467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4AED87EB-65D7-4500-873C-410831173A82}" type="slidenum">
              <a:rPr kumimoji="0" lang="en-US" sz="9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8565"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73833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12</a:t>
            </a:fld>
            <a:endParaRPr lang="en-US" dirty="0"/>
          </a:p>
        </p:txBody>
      </p:sp>
    </p:spTree>
    <p:extLst>
      <p:ext uri="{BB962C8B-B14F-4D97-AF65-F5344CB8AC3E}">
        <p14:creationId xmlns:p14="http://schemas.microsoft.com/office/powerpoint/2010/main" val="414484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13</a:t>
            </a:fld>
            <a:endParaRPr lang="en-US" dirty="0"/>
          </a:p>
        </p:txBody>
      </p:sp>
    </p:spTree>
    <p:extLst>
      <p:ext uri="{BB962C8B-B14F-4D97-AF65-F5344CB8AC3E}">
        <p14:creationId xmlns:p14="http://schemas.microsoft.com/office/powerpoint/2010/main" val="2732139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8" y="1"/>
            <a:ext cx="12209463"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7" y="1"/>
            <a:ext cx="12209463" cy="6858000"/>
          </a:xfrm>
          <a:prstGeom prst="rect">
            <a:avLst/>
          </a:prstGeom>
        </p:spPr>
      </p:pic>
    </p:spTree>
    <p:extLst>
      <p:ext uri="{BB962C8B-B14F-4D97-AF65-F5344CB8AC3E}">
        <p14:creationId xmlns:p14="http://schemas.microsoft.com/office/powerpoint/2010/main" val="323703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1357370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8621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387839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198"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198"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extLst>
      <p:ext uri="{BB962C8B-B14F-4D97-AF65-F5344CB8AC3E}">
        <p14:creationId xmlns:p14="http://schemas.microsoft.com/office/powerpoint/2010/main" val="2224104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160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232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552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511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8" y="1"/>
            <a:ext cx="12209463" cy="6858000"/>
          </a:xfrm>
          <a:prstGeom prst="rect">
            <a:avLst/>
          </a:prstGeom>
        </p:spPr>
      </p:pic>
    </p:spTree>
    <p:extLst>
      <p:ext uri="{BB962C8B-B14F-4D97-AF65-F5344CB8AC3E}">
        <p14:creationId xmlns:p14="http://schemas.microsoft.com/office/powerpoint/2010/main" val="358606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extLst>
      <p:ext uri="{BB962C8B-B14F-4D97-AF65-F5344CB8AC3E}">
        <p14:creationId xmlns:p14="http://schemas.microsoft.com/office/powerpoint/2010/main" val="375833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09477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extLst>
      <p:ext uri="{BB962C8B-B14F-4D97-AF65-F5344CB8AC3E}">
        <p14:creationId xmlns:p14="http://schemas.microsoft.com/office/powerpoint/2010/main" val="1271620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extLst>
      <p:ext uri="{BB962C8B-B14F-4D97-AF65-F5344CB8AC3E}">
        <p14:creationId xmlns:p14="http://schemas.microsoft.com/office/powerpoint/2010/main" val="680861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1166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599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93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010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7" y="1"/>
            <a:ext cx="12209463" cy="6858000"/>
          </a:xfrm>
          <a:prstGeom prst="rect">
            <a:avLst/>
          </a:prstGeom>
        </p:spPr>
      </p:pic>
    </p:spTree>
    <p:extLst>
      <p:ext uri="{BB962C8B-B14F-4D97-AF65-F5344CB8AC3E}">
        <p14:creationId xmlns:p14="http://schemas.microsoft.com/office/powerpoint/2010/main" val="923135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5"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13579001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5" y="493948"/>
            <a:ext cx="109477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16763220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198"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198"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extLst>
      <p:ext uri="{BB962C8B-B14F-4D97-AF65-F5344CB8AC3E}">
        <p14:creationId xmlns:p14="http://schemas.microsoft.com/office/powerpoint/2010/main" val="469686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09477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extLst>
      <p:ext uri="{BB962C8B-B14F-4D97-AF65-F5344CB8AC3E}">
        <p14:creationId xmlns:p14="http://schemas.microsoft.com/office/powerpoint/2010/main" val="35793608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6331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1201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776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86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Title Only - No Background">
    <p:bg>
      <p:bgPr>
        <a:solidFill>
          <a:schemeClr val="bg1"/>
        </a:solidFill>
        <a:effectLst/>
      </p:bgPr>
    </p:bg>
    <p:spTree>
      <p:nvGrpSpPr>
        <p:cNvPr id="1" name=""/>
        <p:cNvGrpSpPr/>
        <p:nvPr/>
      </p:nvGrpSpPr>
      <p:grpSpPr>
        <a:xfrm>
          <a:off x="0" y="0"/>
          <a:ext cx="0" cy="0"/>
          <a:chOff x="0" y="0"/>
          <a:chExt cx="0" cy="0"/>
        </a:xfrm>
      </p:grpSpPr>
      <p:sp>
        <p:nvSpPr>
          <p:cNvPr id="5122" name="Freeform 5"/>
          <p:cNvSpPr>
            <a:spLocks noChangeAspect="1" noEditPoints="1"/>
          </p:cNvSpPr>
          <p:nvPr/>
        </p:nvSpPr>
        <p:spPr>
          <a:xfrm>
            <a:off x="204790" y="423867"/>
            <a:ext cx="201613" cy="200025"/>
          </a:xfrm>
          <a:custGeom>
            <a:avLst/>
            <a:gdLst/>
            <a:ahLst/>
            <a:cxnLst>
              <a:cxn ang="0">
                <a:pos x="100293" y="0"/>
              </a:cxn>
              <a:cxn ang="0">
                <a:pos x="0" y="100293"/>
              </a:cxn>
              <a:cxn ang="0">
                <a:pos x="100293" y="200587"/>
              </a:cxn>
              <a:cxn ang="0">
                <a:pos x="200587" y="100293"/>
              </a:cxn>
              <a:cxn ang="0">
                <a:pos x="100293" y="0"/>
              </a:cxn>
              <a:cxn ang="0">
                <a:pos x="156598" y="102346"/>
              </a:cxn>
              <a:cxn ang="0">
                <a:pos x="142668" y="116275"/>
              </a:cxn>
              <a:cxn ang="0">
                <a:pos x="116275" y="116275"/>
              </a:cxn>
              <a:cxn ang="0">
                <a:pos x="116275" y="142668"/>
              </a:cxn>
              <a:cxn ang="0">
                <a:pos x="102346" y="156598"/>
              </a:cxn>
              <a:cxn ang="0">
                <a:pos x="98240" y="156598"/>
              </a:cxn>
              <a:cxn ang="0">
                <a:pos x="84457" y="142668"/>
              </a:cxn>
              <a:cxn ang="0">
                <a:pos x="84457" y="116275"/>
              </a:cxn>
              <a:cxn ang="0">
                <a:pos x="58064" y="116275"/>
              </a:cxn>
              <a:cxn ang="0">
                <a:pos x="44135" y="102346"/>
              </a:cxn>
              <a:cxn ang="0">
                <a:pos x="44135" y="98387"/>
              </a:cxn>
              <a:cxn ang="0">
                <a:pos x="58064" y="84457"/>
              </a:cxn>
              <a:cxn ang="0">
                <a:pos x="84457" y="84457"/>
              </a:cxn>
              <a:cxn ang="0">
                <a:pos x="84457" y="58064"/>
              </a:cxn>
              <a:cxn ang="0">
                <a:pos x="98240" y="44135"/>
              </a:cxn>
              <a:cxn ang="0">
                <a:pos x="102346" y="44135"/>
              </a:cxn>
              <a:cxn ang="0">
                <a:pos x="116275" y="58064"/>
              </a:cxn>
              <a:cxn ang="0">
                <a:pos x="116275" y="84457"/>
              </a:cxn>
              <a:cxn ang="0">
                <a:pos x="142668" y="84457"/>
              </a:cxn>
              <a:cxn ang="0">
                <a:pos x="156598" y="98387"/>
              </a:cxn>
              <a:cxn ang="0">
                <a:pos x="156598" y="102346"/>
              </a:cxn>
            </a:cxnLst>
            <a:rect l="0" t="0" r="0" b="0"/>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w="9525">
            <a:noFill/>
          </a:ln>
        </p:spPr>
        <p:txBody>
          <a:bodyPr lIns="121867" tIns="60933" rIns="121867" bIns="60933"/>
          <a:lstStyle/>
          <a:p>
            <a:endParaRPr lang="zh-CN" altLang="en-US" sz="1799" dirty="0"/>
          </a:p>
        </p:txBody>
      </p:sp>
      <p:sp>
        <p:nvSpPr>
          <p:cNvPr id="12" name="Rectangle 11"/>
          <p:cNvSpPr/>
          <p:nvPr/>
        </p:nvSpPr>
        <p:spPr bwMode="gray">
          <a:xfrm>
            <a:off x="11749088" y="6396041"/>
            <a:ext cx="442913" cy="322263"/>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121867" tIns="60933" rIns="121867" bIns="60933" rtlCol="0" anchor="ctr"/>
          <a:lstStyle/>
          <a:p>
            <a:pPr algn="ctr" fontAlgn="auto"/>
            <a:endParaRPr lang="en-US" sz="1799" strike="noStrike" noProof="1"/>
          </a:p>
        </p:txBody>
      </p:sp>
      <p:sp>
        <p:nvSpPr>
          <p:cNvPr id="5124" name="TextBox slide number"/>
          <p:cNvSpPr txBox="1"/>
          <p:nvPr/>
        </p:nvSpPr>
        <p:spPr>
          <a:xfrm>
            <a:off x="11749089" y="6389691"/>
            <a:ext cx="449262" cy="246063"/>
          </a:xfrm>
          <a:prstGeom prst="rect">
            <a:avLst/>
          </a:prstGeom>
          <a:noFill/>
          <a:ln w="9525">
            <a:noFill/>
          </a:ln>
        </p:spPr>
        <p:txBody>
          <a:bodyPr lIns="0" tIns="0" rIns="0" bIns="0" anchor="b"/>
          <a:lstStyle/>
          <a:p>
            <a:pPr lvl="0" algn="ctr"/>
            <a:fld id="{9A0DB2DC-4C9A-4742-B13C-FB6460FD3503}" type="slidenum">
              <a:rPr lang="en-US" altLang="en-US" sz="1000">
                <a:solidFill>
                  <a:schemeClr val="bg1"/>
                </a:solidFill>
              </a:rPr>
              <a:pPr lvl="0" algn="ctr"/>
              <a:t>‹#›</a:t>
            </a:fld>
            <a:endParaRPr lang="en-US" altLang="en-US" sz="1000" dirty="0">
              <a:solidFill>
                <a:schemeClr val="bg1"/>
              </a:solidFill>
            </a:endParaRPr>
          </a:p>
        </p:txBody>
      </p:sp>
      <p:pic>
        <p:nvPicPr>
          <p:cNvPr id="5125" name="Picture 14"/>
          <p:cNvPicPr>
            <a:picLocks noChangeAspect="1"/>
          </p:cNvPicPr>
          <p:nvPr/>
        </p:nvPicPr>
        <p:blipFill>
          <a:blip r:embed="rId2" cstate="print"/>
          <a:stretch>
            <a:fillRect/>
          </a:stretch>
        </p:blipFill>
        <p:spPr>
          <a:xfrm rot="-5400000">
            <a:off x="11304416" y="5505510"/>
            <a:ext cx="1332259" cy="442798"/>
          </a:xfrm>
          <a:prstGeom prst="rect">
            <a:avLst/>
          </a:prstGeom>
          <a:noFill/>
          <a:ln w="9525">
            <a:noFill/>
          </a:ln>
        </p:spPr>
      </p:pic>
      <p:sp>
        <p:nvSpPr>
          <p:cNvPr id="2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7986" rtl="0" eaLnBrk="1" latinLnBrk="0" hangingPunct="1">
              <a:lnSpc>
                <a:spcPct val="100000"/>
              </a:lnSpc>
              <a:spcBef>
                <a:spcPct val="0"/>
              </a:spcBef>
              <a:buNone/>
              <a:tabLst>
                <a:tab pos="1217986" algn="l"/>
              </a:tabLst>
              <a:defRPr lang="en-US" sz="3599" kern="1200" cap="none" spc="0" baseline="0" dirty="0">
                <a:solidFill>
                  <a:schemeClr val="tx1"/>
                </a:solidFill>
                <a:latin typeface="Arial" panose="020B0604020202020204" pitchFamily="34" charset="0"/>
                <a:ea typeface="+mn-ea"/>
                <a:cs typeface="Arial" panose="020B0604020202020204" pitchFamily="34" charset="0"/>
              </a:defRPr>
            </a:lvl1pPr>
          </a:lstStyle>
          <a:p>
            <a:pPr fontAlgn="auto"/>
            <a:r>
              <a:rPr lang="en-US" strike="noStrike" noProof="1"/>
              <a:t>Click To Edit Master Title</a:t>
            </a:r>
          </a:p>
        </p:txBody>
      </p:sp>
      <p:sp>
        <p:nvSpPr>
          <p:cNvPr id="10" name="Footer Placeholder 9"/>
          <p:cNvSpPr>
            <a:spLocks noGrp="1"/>
          </p:cNvSpPr>
          <p:nvPr>
            <p:ph type="ftr" sz="quarter" idx="10"/>
          </p:nvPr>
        </p:nvSpPr>
        <p:spPr>
          <a:xfrm>
            <a:off x="549275" y="6473875"/>
            <a:ext cx="2413001" cy="153888"/>
          </a:xfrm>
          <a:prstGeom prst="rect">
            <a:avLst/>
          </a:prstGeom>
        </p:spPr>
        <p:txBody>
          <a:bodyPr vert="horz" wrap="square" lIns="0" tIns="0" rIns="0" bIns="0" rtlCol="0" anchor="ctr">
            <a:spAutoFit/>
          </a:bodyPr>
          <a:lstStyle>
            <a:lvl1pPr>
              <a:defRPr cap="none"/>
            </a:lvl1pPr>
          </a:lstStyle>
          <a:p>
            <a:r>
              <a:rPr lang="en-US" sz="1000" noProof="1">
                <a:solidFill>
                  <a:srgbClr val="939598"/>
                </a:solidFill>
                <a:latin typeface="+mn-lt"/>
                <a:ea typeface="+mn-ea"/>
                <a:cs typeface="Arial" panose="020B0604020202020204" pitchFamily="34" charset="0"/>
              </a:rPr>
              <a:t>2015 Lenovo Internal. All rights reserved.</a:t>
            </a:r>
            <a:endParaRPr lang="en-US" sz="1000" noProof="1">
              <a:solidFill>
                <a:srgbClr val="939598"/>
              </a:solidFill>
              <a:cs typeface="Arial" panose="020B0604020202020204" pitchFamily="34" charset="0"/>
            </a:endParaRPr>
          </a:p>
        </p:txBody>
      </p:sp>
    </p:spTree>
    <p:extLst>
      <p:ext uri="{BB962C8B-B14F-4D97-AF65-F5344CB8AC3E}">
        <p14:creationId xmlns:p14="http://schemas.microsoft.com/office/powerpoint/2010/main" val="416546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1992059327"/>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dirty="0" smtClean="0"/>
              <a:t>单击此处编辑母版文本样式</a:t>
            </a:r>
          </a:p>
          <a:p>
            <a:pPr lvl="1"/>
            <a:r>
              <a:rPr lang="zh-CN" altLang="en-US" dirty="0" smtClean="0"/>
              <a:t>二级</a:t>
            </a:r>
          </a:p>
          <a:p>
            <a:pPr lvl="2"/>
            <a:r>
              <a:rPr lang="zh-CN" altLang="en-US" dirty="0" smtClean="0"/>
              <a:t>三级</a:t>
            </a:r>
          </a:p>
          <a:p>
            <a:pPr lvl="3"/>
            <a:r>
              <a:rPr lang="zh-CN" altLang="en-US" dirty="0" smtClean="0"/>
              <a:t>四级</a:t>
            </a:r>
          </a:p>
          <a:p>
            <a:pPr lvl="4"/>
            <a:r>
              <a:rPr lang="zh-CN" altLang="en-US" dirty="0" smtClean="0"/>
              <a:t>五级</a:t>
            </a:r>
            <a:endParaRPr lang="en-US" dirty="0"/>
          </a:p>
        </p:txBody>
      </p:sp>
      <p:sp>
        <p:nvSpPr>
          <p:cNvPr id="4" name="Date Placeholder 3"/>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3397018390"/>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235887714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5" name="Date Placeholder 4"/>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11520076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570" y="2505075"/>
            <a:ext cx="5156444" cy="3684588"/>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0593" y="2505075"/>
            <a:ext cx="5181838" cy="3684588"/>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7" name="Date Placeholder 6"/>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4152295621"/>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79147025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1060106512"/>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4121107490"/>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zh-CN" altLang="en-US" smtClean="0"/>
              <a:t>将图片拖动到占位符，或单击添加图标</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290861286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4" name="Date Placeholder 3"/>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2151712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4" name="Date Placeholder 3"/>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11263313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extLst>
      <p:ext uri="{BB962C8B-B14F-4D97-AF65-F5344CB8AC3E}">
        <p14:creationId xmlns:p14="http://schemas.microsoft.com/office/powerpoint/2010/main" val="1645917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071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4" name="Date Placeholder 3"/>
          <p:cNvSpPr>
            <a:spLocks noGrp="1"/>
          </p:cNvSpPr>
          <p:nvPr>
            <p:ph type="dt" sz="half" idx="10"/>
          </p:nvPr>
        </p:nvSpPr>
        <p:spPr/>
        <p:txBody>
          <a:body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3002585491"/>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5" r:id="rId5"/>
    <p:sldLayoutId id="2147483652" r:id="rId6"/>
    <p:sldLayoutId id="2147483653" r:id="rId7"/>
    <p:sldLayoutId id="2147483654" r:id="rId8"/>
    <p:sldLayoutId id="2147483726" r:id="rId9"/>
  </p:sldLayoutIdLst>
  <p:hf sldNum="0" hdr="0" dt="0"/>
  <p:txStyles>
    <p:titleStyle>
      <a:lvl1pPr algn="ctr" defTabSz="1218565" rtl="0" eaLnBrk="1" latinLnBrk="0" hangingPunct="1">
        <a:spcBef>
          <a:spcPct val="0"/>
        </a:spcBef>
        <a:buNone/>
        <a:defRPr sz="4300" kern="1200" cap="all" baseline="0">
          <a:solidFill>
            <a:schemeClr val="tx1"/>
          </a:solidFill>
          <a:latin typeface="Arial" panose="020B0604020202020204" pitchFamily="34" charset="0"/>
          <a:ea typeface="+mj-ea"/>
          <a:cs typeface="Arial" panose="020B0604020202020204" pitchFamily="34" charset="0"/>
        </a:defRPr>
      </a:lvl1pPr>
    </p:titleStyle>
    <p:body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84080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dt="0"/>
  <p:txStyles>
    <p:titleStyle>
      <a:lvl1pPr algn="ctr" defTabSz="1218199" rtl="0" eaLnBrk="1" latinLnBrk="0" hangingPunct="1">
        <a:spcBef>
          <a:spcPct val="0"/>
        </a:spcBef>
        <a:buNone/>
        <a:defRPr sz="4299" kern="1200" cap="all" baseline="0">
          <a:solidFill>
            <a:schemeClr val="tx1"/>
          </a:solidFill>
          <a:latin typeface="Arial" panose="020B0604020202020204" pitchFamily="34" charset="0"/>
          <a:ea typeface="+mj-ea"/>
          <a:cs typeface="Arial" panose="020B0604020202020204" pitchFamily="34" charset="0"/>
        </a:defRPr>
      </a:lvl1pPr>
    </p:titleStyle>
    <p:bodyStyle>
      <a:lvl1pPr marL="457063" indent="-457063" algn="l" defTabSz="1218199" rtl="0" eaLnBrk="1" latinLnBrk="0" hangingPunct="1">
        <a:spcBef>
          <a:spcPct val="20000"/>
        </a:spcBef>
        <a:buClr>
          <a:schemeClr val="tx2"/>
        </a:buClr>
        <a:buFont typeface="Wingdings" panose="05000000000000000000" pitchFamily="2" charset="2"/>
        <a:buChar char="§"/>
        <a:defRPr sz="4299" kern="1200">
          <a:solidFill>
            <a:schemeClr val="tx1"/>
          </a:solidFill>
          <a:latin typeface="Arial" panose="020B0604020202020204" pitchFamily="34" charset="0"/>
          <a:ea typeface="+mn-ea"/>
          <a:cs typeface="Arial" panose="020B0604020202020204" pitchFamily="34" charset="0"/>
        </a:defRPr>
      </a:lvl1pPr>
      <a:lvl2pPr marL="990303" indent="-380886" algn="l" defTabSz="1218199" rtl="0" eaLnBrk="1" latinLnBrk="0" hangingPunct="1">
        <a:spcBef>
          <a:spcPct val="20000"/>
        </a:spcBef>
        <a:buClr>
          <a:schemeClr val="tx2"/>
        </a:buClr>
        <a:buFont typeface="Wingdings" panose="05000000000000000000" pitchFamily="2" charset="2"/>
        <a:buChar char="§"/>
        <a:defRPr sz="3699" kern="1200">
          <a:solidFill>
            <a:schemeClr val="tx1"/>
          </a:solidFill>
          <a:latin typeface="Arial" panose="020B0604020202020204" pitchFamily="34" charset="0"/>
          <a:ea typeface="+mn-ea"/>
          <a:cs typeface="Arial" panose="020B0604020202020204" pitchFamily="34" charset="0"/>
        </a:defRPr>
      </a:lvl2pPr>
      <a:lvl3pPr marL="1523543" indent="-304709" algn="l" defTabSz="1218199" rtl="0" eaLnBrk="1" latinLnBrk="0" hangingPunct="1">
        <a:spcBef>
          <a:spcPct val="20000"/>
        </a:spcBef>
        <a:buClr>
          <a:schemeClr val="tx2"/>
        </a:buClr>
        <a:buFont typeface="Wingdings" panose="05000000000000000000" pitchFamily="2" charset="2"/>
        <a:buChar char="§"/>
        <a:defRPr sz="3199" kern="1200">
          <a:solidFill>
            <a:schemeClr val="tx1"/>
          </a:solidFill>
          <a:latin typeface="Arial" panose="020B0604020202020204" pitchFamily="34" charset="0"/>
          <a:ea typeface="+mn-ea"/>
          <a:cs typeface="Arial" panose="020B0604020202020204" pitchFamily="34" charset="0"/>
        </a:defRPr>
      </a:lvl3pPr>
      <a:lvl4pPr marL="2132325"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4pPr>
      <a:lvl5pPr marL="2741742"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5pPr>
      <a:lvl6pPr marL="3351159"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6pPr>
      <a:lvl7pPr marL="3960576"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7pPr>
      <a:lvl8pPr marL="4569994"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8pPr>
      <a:lvl9pPr marL="5179411"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9pPr>
    </p:bodyStyle>
    <p:otherStyle>
      <a:defPPr>
        <a:defRPr lang="en-US"/>
      </a:defPPr>
      <a:lvl1pPr marL="0" algn="l" defTabSz="1218199" rtl="0" eaLnBrk="1" latinLnBrk="0" hangingPunct="1">
        <a:defRPr sz="2399" kern="1200">
          <a:solidFill>
            <a:schemeClr val="tx1"/>
          </a:solidFill>
          <a:latin typeface="+mn-lt"/>
          <a:ea typeface="+mn-ea"/>
          <a:cs typeface="+mn-cs"/>
        </a:defRPr>
      </a:lvl1pPr>
      <a:lvl2pPr marL="609417" algn="l" defTabSz="1218199" rtl="0" eaLnBrk="1" latinLnBrk="0" hangingPunct="1">
        <a:defRPr sz="2399" kern="1200">
          <a:solidFill>
            <a:schemeClr val="tx1"/>
          </a:solidFill>
          <a:latin typeface="+mn-lt"/>
          <a:ea typeface="+mn-ea"/>
          <a:cs typeface="+mn-cs"/>
        </a:defRPr>
      </a:lvl2pPr>
      <a:lvl3pPr marL="1218834" algn="l" defTabSz="1218199" rtl="0" eaLnBrk="1" latinLnBrk="0" hangingPunct="1">
        <a:defRPr sz="2399" kern="1200">
          <a:solidFill>
            <a:schemeClr val="tx1"/>
          </a:solidFill>
          <a:latin typeface="+mn-lt"/>
          <a:ea typeface="+mn-ea"/>
          <a:cs typeface="+mn-cs"/>
        </a:defRPr>
      </a:lvl3pPr>
      <a:lvl4pPr marL="1827617" algn="l" defTabSz="1218199" rtl="0" eaLnBrk="1" latinLnBrk="0" hangingPunct="1">
        <a:defRPr sz="2399" kern="1200">
          <a:solidFill>
            <a:schemeClr val="tx1"/>
          </a:solidFill>
          <a:latin typeface="+mn-lt"/>
          <a:ea typeface="+mn-ea"/>
          <a:cs typeface="+mn-cs"/>
        </a:defRPr>
      </a:lvl4pPr>
      <a:lvl5pPr marL="2437034" algn="l" defTabSz="1218199" rtl="0" eaLnBrk="1" latinLnBrk="0" hangingPunct="1">
        <a:defRPr sz="2399" kern="1200">
          <a:solidFill>
            <a:schemeClr val="tx1"/>
          </a:solidFill>
          <a:latin typeface="+mn-lt"/>
          <a:ea typeface="+mn-ea"/>
          <a:cs typeface="+mn-cs"/>
        </a:defRPr>
      </a:lvl5pPr>
      <a:lvl6pPr marL="3046451" algn="l" defTabSz="1218199" rtl="0" eaLnBrk="1" latinLnBrk="0" hangingPunct="1">
        <a:defRPr sz="2399" kern="1200">
          <a:solidFill>
            <a:schemeClr val="tx1"/>
          </a:solidFill>
          <a:latin typeface="+mn-lt"/>
          <a:ea typeface="+mn-ea"/>
          <a:cs typeface="+mn-cs"/>
        </a:defRPr>
      </a:lvl6pPr>
      <a:lvl7pPr marL="3655868" algn="l" defTabSz="1218199" rtl="0" eaLnBrk="1" latinLnBrk="0" hangingPunct="1">
        <a:defRPr sz="2399" kern="1200">
          <a:solidFill>
            <a:schemeClr val="tx1"/>
          </a:solidFill>
          <a:latin typeface="+mn-lt"/>
          <a:ea typeface="+mn-ea"/>
          <a:cs typeface="+mn-cs"/>
        </a:defRPr>
      </a:lvl7pPr>
      <a:lvl8pPr marL="4265285" algn="l" defTabSz="1218199" rtl="0" eaLnBrk="1" latinLnBrk="0" hangingPunct="1">
        <a:defRPr sz="2399" kern="1200">
          <a:solidFill>
            <a:schemeClr val="tx1"/>
          </a:solidFill>
          <a:latin typeface="+mn-lt"/>
          <a:ea typeface="+mn-ea"/>
          <a:cs typeface="+mn-cs"/>
        </a:defRPr>
      </a:lvl8pPr>
      <a:lvl9pPr marL="4874702" algn="l" defTabSz="1218199"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18029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Lst>
  <p:hf sldNum="0" hdr="0" dt="0"/>
  <p:txStyles>
    <p:titleStyle>
      <a:lvl1pPr algn="ctr" defTabSz="1218565" rtl="0" eaLnBrk="1" latinLnBrk="0" hangingPunct="1">
        <a:spcBef>
          <a:spcPct val="0"/>
        </a:spcBef>
        <a:buNone/>
        <a:defRPr sz="4300" kern="1200" cap="all" baseline="0">
          <a:solidFill>
            <a:schemeClr val="tx1"/>
          </a:solidFill>
          <a:latin typeface="Arial" panose="020B0604020202020204" pitchFamily="34" charset="0"/>
          <a:ea typeface="+mj-ea"/>
          <a:cs typeface="Arial" panose="020B0604020202020204" pitchFamily="34" charset="0"/>
        </a:defRPr>
      </a:lvl1pPr>
    </p:titleStyle>
    <p:body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754172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Lst>
  <p:hf sldNum="0" hdr="0" dt="0"/>
  <p:txStyles>
    <p:titleStyle>
      <a:lvl1pPr algn="ctr" defTabSz="1218199" rtl="0" eaLnBrk="1" latinLnBrk="0" hangingPunct="1">
        <a:spcBef>
          <a:spcPct val="0"/>
        </a:spcBef>
        <a:buNone/>
        <a:defRPr sz="4299" kern="1200" cap="all" baseline="0">
          <a:solidFill>
            <a:schemeClr val="tx1"/>
          </a:solidFill>
          <a:latin typeface="Arial" panose="020B0604020202020204" pitchFamily="34" charset="0"/>
          <a:ea typeface="+mj-ea"/>
          <a:cs typeface="Arial" panose="020B0604020202020204" pitchFamily="34" charset="0"/>
        </a:defRPr>
      </a:lvl1pPr>
    </p:titleStyle>
    <p:bodyStyle>
      <a:lvl1pPr marL="457063" indent="-457063" algn="l" defTabSz="1218199" rtl="0" eaLnBrk="1" latinLnBrk="0" hangingPunct="1">
        <a:spcBef>
          <a:spcPct val="20000"/>
        </a:spcBef>
        <a:buClr>
          <a:schemeClr val="tx2"/>
        </a:buClr>
        <a:buFont typeface="Wingdings" panose="05000000000000000000" pitchFamily="2" charset="2"/>
        <a:buChar char="§"/>
        <a:defRPr sz="4299" kern="1200">
          <a:solidFill>
            <a:schemeClr val="tx1"/>
          </a:solidFill>
          <a:latin typeface="Arial" panose="020B0604020202020204" pitchFamily="34" charset="0"/>
          <a:ea typeface="+mn-ea"/>
          <a:cs typeface="Arial" panose="020B0604020202020204" pitchFamily="34" charset="0"/>
        </a:defRPr>
      </a:lvl1pPr>
      <a:lvl2pPr marL="990303" indent="-380886" algn="l" defTabSz="1218199" rtl="0" eaLnBrk="1" latinLnBrk="0" hangingPunct="1">
        <a:spcBef>
          <a:spcPct val="20000"/>
        </a:spcBef>
        <a:buClr>
          <a:schemeClr val="tx2"/>
        </a:buClr>
        <a:buFont typeface="Wingdings" panose="05000000000000000000" pitchFamily="2" charset="2"/>
        <a:buChar char="§"/>
        <a:defRPr sz="3699" kern="1200">
          <a:solidFill>
            <a:schemeClr val="tx1"/>
          </a:solidFill>
          <a:latin typeface="Arial" panose="020B0604020202020204" pitchFamily="34" charset="0"/>
          <a:ea typeface="+mn-ea"/>
          <a:cs typeface="Arial" panose="020B0604020202020204" pitchFamily="34" charset="0"/>
        </a:defRPr>
      </a:lvl2pPr>
      <a:lvl3pPr marL="1523543" indent="-304709" algn="l" defTabSz="1218199" rtl="0" eaLnBrk="1" latinLnBrk="0" hangingPunct="1">
        <a:spcBef>
          <a:spcPct val="20000"/>
        </a:spcBef>
        <a:buClr>
          <a:schemeClr val="tx2"/>
        </a:buClr>
        <a:buFont typeface="Wingdings" panose="05000000000000000000" pitchFamily="2" charset="2"/>
        <a:buChar char="§"/>
        <a:defRPr sz="3199" kern="1200">
          <a:solidFill>
            <a:schemeClr val="tx1"/>
          </a:solidFill>
          <a:latin typeface="Arial" panose="020B0604020202020204" pitchFamily="34" charset="0"/>
          <a:ea typeface="+mn-ea"/>
          <a:cs typeface="Arial" panose="020B0604020202020204" pitchFamily="34" charset="0"/>
        </a:defRPr>
      </a:lvl3pPr>
      <a:lvl4pPr marL="2132325"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4pPr>
      <a:lvl5pPr marL="2741742"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5pPr>
      <a:lvl6pPr marL="3351159"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6pPr>
      <a:lvl7pPr marL="3960576"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7pPr>
      <a:lvl8pPr marL="4569994"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8pPr>
      <a:lvl9pPr marL="5179411"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9pPr>
    </p:bodyStyle>
    <p:otherStyle>
      <a:defPPr>
        <a:defRPr lang="en-US"/>
      </a:defPPr>
      <a:lvl1pPr marL="0" algn="l" defTabSz="1218199" rtl="0" eaLnBrk="1" latinLnBrk="0" hangingPunct="1">
        <a:defRPr sz="2399" kern="1200">
          <a:solidFill>
            <a:schemeClr val="tx1"/>
          </a:solidFill>
          <a:latin typeface="+mn-lt"/>
          <a:ea typeface="+mn-ea"/>
          <a:cs typeface="+mn-cs"/>
        </a:defRPr>
      </a:lvl1pPr>
      <a:lvl2pPr marL="609417" algn="l" defTabSz="1218199" rtl="0" eaLnBrk="1" latinLnBrk="0" hangingPunct="1">
        <a:defRPr sz="2399" kern="1200">
          <a:solidFill>
            <a:schemeClr val="tx1"/>
          </a:solidFill>
          <a:latin typeface="+mn-lt"/>
          <a:ea typeface="+mn-ea"/>
          <a:cs typeface="+mn-cs"/>
        </a:defRPr>
      </a:lvl2pPr>
      <a:lvl3pPr marL="1218834" algn="l" defTabSz="1218199" rtl="0" eaLnBrk="1" latinLnBrk="0" hangingPunct="1">
        <a:defRPr sz="2399" kern="1200">
          <a:solidFill>
            <a:schemeClr val="tx1"/>
          </a:solidFill>
          <a:latin typeface="+mn-lt"/>
          <a:ea typeface="+mn-ea"/>
          <a:cs typeface="+mn-cs"/>
        </a:defRPr>
      </a:lvl3pPr>
      <a:lvl4pPr marL="1827617" algn="l" defTabSz="1218199" rtl="0" eaLnBrk="1" latinLnBrk="0" hangingPunct="1">
        <a:defRPr sz="2399" kern="1200">
          <a:solidFill>
            <a:schemeClr val="tx1"/>
          </a:solidFill>
          <a:latin typeface="+mn-lt"/>
          <a:ea typeface="+mn-ea"/>
          <a:cs typeface="+mn-cs"/>
        </a:defRPr>
      </a:lvl4pPr>
      <a:lvl5pPr marL="2437034" algn="l" defTabSz="1218199" rtl="0" eaLnBrk="1" latinLnBrk="0" hangingPunct="1">
        <a:defRPr sz="2399" kern="1200">
          <a:solidFill>
            <a:schemeClr val="tx1"/>
          </a:solidFill>
          <a:latin typeface="+mn-lt"/>
          <a:ea typeface="+mn-ea"/>
          <a:cs typeface="+mn-cs"/>
        </a:defRPr>
      </a:lvl5pPr>
      <a:lvl6pPr marL="3046451" algn="l" defTabSz="1218199" rtl="0" eaLnBrk="1" latinLnBrk="0" hangingPunct="1">
        <a:defRPr sz="2399" kern="1200">
          <a:solidFill>
            <a:schemeClr val="tx1"/>
          </a:solidFill>
          <a:latin typeface="+mn-lt"/>
          <a:ea typeface="+mn-ea"/>
          <a:cs typeface="+mn-cs"/>
        </a:defRPr>
      </a:lvl6pPr>
      <a:lvl7pPr marL="3655868" algn="l" defTabSz="1218199" rtl="0" eaLnBrk="1" latinLnBrk="0" hangingPunct="1">
        <a:defRPr sz="2399" kern="1200">
          <a:solidFill>
            <a:schemeClr val="tx1"/>
          </a:solidFill>
          <a:latin typeface="+mn-lt"/>
          <a:ea typeface="+mn-ea"/>
          <a:cs typeface="+mn-cs"/>
        </a:defRPr>
      </a:lvl7pPr>
      <a:lvl8pPr marL="4265285" algn="l" defTabSz="1218199" rtl="0" eaLnBrk="1" latinLnBrk="0" hangingPunct="1">
        <a:defRPr sz="2399" kern="1200">
          <a:solidFill>
            <a:schemeClr val="tx1"/>
          </a:solidFill>
          <a:latin typeface="+mn-lt"/>
          <a:ea typeface="+mn-ea"/>
          <a:cs typeface="+mn-cs"/>
        </a:defRPr>
      </a:lvl8pPr>
      <a:lvl9pPr marL="4874702" algn="l" defTabSz="1218199" rtl="0" eaLnBrk="1" latinLnBrk="0" hangingPunct="1">
        <a:defRPr sz="23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3DD89-DA72-4956-8961-85B6562EBFBE}" type="datetimeFigureOut">
              <a:rPr lang="zh-CN" altLang="en-US" smtClean="0"/>
              <a:pPr/>
              <a:t>2019/2/22</a:t>
            </a:fld>
            <a:endParaRPr lang="zh-CN" alt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4C8F1E-C324-4ECD-9D66-17513A2AE6B7}" type="slidenum">
              <a:rPr lang="zh-CN" altLang="en-US" smtClean="0"/>
              <a:pPr/>
              <a:t>‹#›</a:t>
            </a:fld>
            <a:endParaRPr lang="zh-CN" altLang="en-US"/>
          </a:p>
        </p:txBody>
      </p:sp>
    </p:spTree>
    <p:extLst>
      <p:ext uri="{BB962C8B-B14F-4D97-AF65-F5344CB8AC3E}">
        <p14:creationId xmlns:p14="http://schemas.microsoft.com/office/powerpoint/2010/main" val="372952760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mc:AlternateContent xmlns:mc="http://schemas.openxmlformats.org/markup-compatibility/2006" xmlns:p14="http://schemas.microsoft.com/office/powerpoint/2010/main">
    <mc:Choice Requires="p14">
      <p:transition spd="slow" p14:dur="2000">
        <p:blinds dir="vert"/>
      </p:transition>
    </mc:Choice>
    <mc:Fallback xmlns="">
      <p:transition spd="slow" advClick="0" advTm="0">
        <p:blinds dir="vert"/>
      </p:transition>
    </mc:Fallback>
  </mc:AlternateContent>
  <p:timing>
    <p:tnLst>
      <p:par>
        <p:cTn id="1" dur="indefinite" restart="never" nodeType="tmRoot"/>
      </p:par>
    </p:tnLst>
  </p:timing>
  <p:txStyles>
    <p:titleStyle>
      <a:lvl1pPr algn="l" defTabSz="914126" rtl="0" eaLnBrk="1" latinLnBrk="0" hangingPunct="1">
        <a:lnSpc>
          <a:spcPct val="90000"/>
        </a:lnSpc>
        <a:spcBef>
          <a:spcPct val="0"/>
        </a:spcBef>
        <a:buNone/>
        <a:defRPr sz="4399" kern="1200">
          <a:solidFill>
            <a:schemeClr val="bg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bg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bg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bg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bg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bg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5.pn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microsoft.com/office/2007/relationships/hdphoto" Target="../media/hdphoto2.wdp"/><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jpeg"/><Relationship Id="rId4" Type="http://schemas.microsoft.com/office/2007/relationships/hdphoto" Target="../media/hdphoto1.wdp"/><Relationship Id="rId9" Type="http://schemas.openxmlformats.org/officeDocument/2006/relationships/image" Target="../media/image19.jpe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jpeg"/><Relationship Id="rId18" Type="http://schemas.openxmlformats.org/officeDocument/2006/relationships/image" Target="../media/image43.png"/><Relationship Id="rId3" Type="http://schemas.openxmlformats.org/officeDocument/2006/relationships/image" Target="../media/image28.jpeg"/><Relationship Id="rId21" Type="http://schemas.openxmlformats.org/officeDocument/2006/relationships/image" Target="../media/image46.jpeg"/><Relationship Id="rId7" Type="http://schemas.openxmlformats.org/officeDocument/2006/relationships/image" Target="../media/image32.jpeg"/><Relationship Id="rId12" Type="http://schemas.openxmlformats.org/officeDocument/2006/relationships/image" Target="../media/image37.jpeg"/><Relationship Id="rId17" Type="http://schemas.openxmlformats.org/officeDocument/2006/relationships/image" Target="../media/image42.jpeg"/><Relationship Id="rId2" Type="http://schemas.openxmlformats.org/officeDocument/2006/relationships/notesSlide" Target="../notesSlides/notesSlide9.xml"/><Relationship Id="rId16" Type="http://schemas.openxmlformats.org/officeDocument/2006/relationships/image" Target="../media/image41.jpeg"/><Relationship Id="rId20"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6.jpeg"/><Relationship Id="rId24" Type="http://schemas.openxmlformats.org/officeDocument/2006/relationships/image" Target="../media/image49.png"/><Relationship Id="rId5" Type="http://schemas.openxmlformats.org/officeDocument/2006/relationships/image" Target="../media/image30.jpeg"/><Relationship Id="rId15" Type="http://schemas.openxmlformats.org/officeDocument/2006/relationships/image" Target="../media/image40.png"/><Relationship Id="rId23" Type="http://schemas.openxmlformats.org/officeDocument/2006/relationships/image" Target="../media/image48.png"/><Relationship Id="rId10" Type="http://schemas.openxmlformats.org/officeDocument/2006/relationships/image" Target="../media/image35.jpeg"/><Relationship Id="rId19" Type="http://schemas.openxmlformats.org/officeDocument/2006/relationships/image" Target="../media/image44.png"/><Relationship Id="rId4" Type="http://schemas.openxmlformats.org/officeDocument/2006/relationships/image" Target="../media/image29.jpe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slide" Target="slide63.xml"/><Relationship Id="rId7" Type="http://schemas.openxmlformats.org/officeDocument/2006/relationships/slide" Target="slide5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53.xml"/><Relationship Id="rId5" Type="http://schemas.openxmlformats.org/officeDocument/2006/relationships/slide" Target="slide62.xml"/><Relationship Id="rId4" Type="http://schemas.openxmlformats.org/officeDocument/2006/relationships/slide" Target="slide59.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0.png"/><Relationship Id="rId7" Type="http://schemas.openxmlformats.org/officeDocument/2006/relationships/image" Target="../media/image52.png"/><Relationship Id="rId12" Type="http://schemas.openxmlformats.org/officeDocument/2006/relationships/slide" Target="slide60.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1.png"/><Relationship Id="rId11" Type="http://schemas.openxmlformats.org/officeDocument/2006/relationships/slide" Target="slide61.xml"/><Relationship Id="rId5" Type="http://schemas.openxmlformats.org/officeDocument/2006/relationships/image" Target="../media/image20.jpeg"/><Relationship Id="rId10" Type="http://schemas.microsoft.com/office/2007/relationships/hdphoto" Target="../media/hdphoto3.wdp"/><Relationship Id="rId4" Type="http://schemas.openxmlformats.org/officeDocument/2006/relationships/image" Target="../media/image17.jpeg"/><Relationship Id="rId9"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6.jpeg"/><Relationship Id="rId5" Type="http://schemas.microsoft.com/office/2007/relationships/hdphoto" Target="../media/hdphoto4.wdp"/><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0.png"/><Relationship Id="rId4" Type="http://schemas.openxmlformats.org/officeDocument/2006/relationships/image" Target="../media/image10.sv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2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75.png"/></Relationships>
</file>

<file path=ppt/slides/_rels/slide26.xml.rels><?xml version="1.0" encoding="UTF-8" standalone="yes"?>
<Relationships xmlns="http://schemas.openxmlformats.org/package/2006/relationships"><Relationship Id="rId8" Type="http://schemas.openxmlformats.org/officeDocument/2006/relationships/slide" Target="slide74.xml"/><Relationship Id="rId13" Type="http://schemas.openxmlformats.org/officeDocument/2006/relationships/slide" Target="slide75.xml"/><Relationship Id="rId18" Type="http://schemas.openxmlformats.org/officeDocument/2006/relationships/image" Target="../media/image79.png"/><Relationship Id="rId3" Type="http://schemas.openxmlformats.org/officeDocument/2006/relationships/slide" Target="slide66.xml"/><Relationship Id="rId21" Type="http://schemas.openxmlformats.org/officeDocument/2006/relationships/image" Target="../media/image82.png"/><Relationship Id="rId7" Type="http://schemas.openxmlformats.org/officeDocument/2006/relationships/slide" Target="slide69.xml"/><Relationship Id="rId12" Type="http://schemas.openxmlformats.org/officeDocument/2006/relationships/slide" Target="slide76.xml"/><Relationship Id="rId17" Type="http://schemas.openxmlformats.org/officeDocument/2006/relationships/image" Target="../media/image78.png"/><Relationship Id="rId2" Type="http://schemas.openxmlformats.org/officeDocument/2006/relationships/notesSlide" Target="../notesSlides/notesSlide22.xml"/><Relationship Id="rId16" Type="http://schemas.openxmlformats.org/officeDocument/2006/relationships/image" Target="../media/image77.png"/><Relationship Id="rId20"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slide" Target="slide68.xml"/><Relationship Id="rId11" Type="http://schemas.openxmlformats.org/officeDocument/2006/relationships/slide" Target="slide72.xml"/><Relationship Id="rId5" Type="http://schemas.openxmlformats.org/officeDocument/2006/relationships/slide" Target="slide67.xml"/><Relationship Id="rId15" Type="http://schemas.openxmlformats.org/officeDocument/2006/relationships/image" Target="../media/image76.png"/><Relationship Id="rId10" Type="http://schemas.openxmlformats.org/officeDocument/2006/relationships/slide" Target="slide73.xml"/><Relationship Id="rId19" Type="http://schemas.openxmlformats.org/officeDocument/2006/relationships/image" Target="../media/image80.png"/><Relationship Id="rId4" Type="http://schemas.openxmlformats.org/officeDocument/2006/relationships/slide" Target="slide70.xml"/><Relationship Id="rId9" Type="http://schemas.openxmlformats.org/officeDocument/2006/relationships/slide" Target="slide71.xml"/><Relationship Id="rId14" Type="http://schemas.openxmlformats.org/officeDocument/2006/relationships/slide" Target="slide77.xml"/><Relationship Id="rId22" Type="http://schemas.openxmlformats.org/officeDocument/2006/relationships/image" Target="../media/image8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86.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93.png"/></Relationships>
</file>

<file path=ppt/slides/_rels/slide3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3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33.xml"/><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104.png"/><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8.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7.png"/><Relationship Id="rId5" Type="http://schemas.microsoft.com/office/2007/relationships/hdphoto" Target="../media/hdphoto6.wdp"/><Relationship Id="rId4" Type="http://schemas.openxmlformats.org/officeDocument/2006/relationships/image" Target="../media/image106.png"/></Relationships>
</file>

<file path=ppt/slides/_rels/slide4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jpeg"/><Relationship Id="rId7" Type="http://schemas.openxmlformats.org/officeDocument/2006/relationships/image" Target="../media/image112.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11.jpg"/><Relationship Id="rId5" Type="http://schemas.openxmlformats.org/officeDocument/2006/relationships/slide" Target="slide79.xml"/><Relationship Id="rId4" Type="http://schemas.openxmlformats.org/officeDocument/2006/relationships/slide" Target="slide78.xml"/></Relationships>
</file>

<file path=ppt/slides/_rels/slide43.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png"/></Relationships>
</file>

<file path=ppt/slides/_rels/slide44.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123.png"/><Relationship Id="rId7" Type="http://schemas.openxmlformats.org/officeDocument/2006/relationships/image" Target="../media/image125.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24.png"/><Relationship Id="rId4" Type="http://schemas.microsoft.com/office/2007/relationships/hdphoto" Target="../media/hdphoto7.wdp"/></Relationships>
</file>

<file path=ppt/slides/_rels/slide45.xml.rels><?xml version="1.0" encoding="UTF-8" standalone="yes"?>
<Relationships xmlns="http://schemas.openxmlformats.org/package/2006/relationships"><Relationship Id="rId8" Type="http://schemas.openxmlformats.org/officeDocument/2006/relationships/image" Target="../media/image132.jpeg"/><Relationship Id="rId13" Type="http://schemas.openxmlformats.org/officeDocument/2006/relationships/image" Target="../media/image137.jpe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136.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135.jpeg"/><Relationship Id="rId5" Type="http://schemas.openxmlformats.org/officeDocument/2006/relationships/diagramQuickStyle" Target="../diagrams/quickStyle5.xml"/><Relationship Id="rId10" Type="http://schemas.openxmlformats.org/officeDocument/2006/relationships/image" Target="../media/image134.jpeg"/><Relationship Id="rId4" Type="http://schemas.openxmlformats.org/officeDocument/2006/relationships/diagramLayout" Target="../diagrams/layout5.xml"/><Relationship Id="rId9" Type="http://schemas.openxmlformats.org/officeDocument/2006/relationships/image" Target="../media/image133.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jpg"/><Relationship Id="rId7" Type="http://schemas.openxmlformats.org/officeDocument/2006/relationships/image" Target="../media/image14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145.png"/><Relationship Id="rId4" Type="http://schemas.openxmlformats.org/officeDocument/2006/relationships/image" Target="../media/image144.png"/></Relationships>
</file>

<file path=ppt/slides/_rels/slide4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image" Target="../media/image150.jpg"/><Relationship Id="rId3" Type="http://schemas.openxmlformats.org/officeDocument/2006/relationships/image" Target="../media/image146.png"/><Relationship Id="rId7" Type="http://schemas.openxmlformats.org/officeDocument/2006/relationships/image" Target="../media/image149.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54.png"/><Relationship Id="rId9" Type="http://schemas.openxmlformats.org/officeDocument/2006/relationships/image" Target="../media/image151.jpeg"/></Relationships>
</file>

<file path=ppt/slides/_rels/slide5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png"/><Relationship Id="rId10" Type="http://schemas.openxmlformats.org/officeDocument/2006/relationships/image" Target="../media/image160.jpeg"/><Relationship Id="rId4" Type="http://schemas.openxmlformats.org/officeDocument/2006/relationships/image" Target="../media/image154.png"/><Relationship Id="rId9" Type="http://schemas.openxmlformats.org/officeDocument/2006/relationships/image" Target="../media/image159.png"/></Relationships>
</file>

<file path=ppt/slides/_rels/slide5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61.png"/><Relationship Id="rId7" Type="http://schemas.openxmlformats.org/officeDocument/2006/relationships/slide" Target="slide3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slide" Target="slide52.xml"/><Relationship Id="rId5" Type="http://schemas.openxmlformats.org/officeDocument/2006/relationships/image" Target="../media/image163.png"/><Relationship Id="rId4" Type="http://schemas.openxmlformats.org/officeDocument/2006/relationships/image" Target="../media/image162.png"/></Relationships>
</file>

<file path=ppt/slides/_rels/slide5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jpeg"/><Relationship Id="rId18" Type="http://schemas.openxmlformats.org/officeDocument/2006/relationships/slide" Target="slide14.xml"/><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 Type="http://schemas.openxmlformats.org/officeDocument/2006/relationships/image" Target="../media/image166.png"/><Relationship Id="rId16" Type="http://schemas.openxmlformats.org/officeDocument/2006/relationships/image" Target="../media/image180.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png"/><Relationship Id="rId10" Type="http://schemas.openxmlformats.org/officeDocument/2006/relationships/image" Target="../media/image174.png"/><Relationship Id="rId19" Type="http://schemas.openxmlformats.org/officeDocument/2006/relationships/slide" Target="slide37.xml"/><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5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2.png"/><Relationship Id="rId7" Type="http://schemas.openxmlformats.org/officeDocument/2006/relationships/image" Target="../media/image186.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85.png"/><Relationship Id="rId5" Type="http://schemas.openxmlformats.org/officeDocument/2006/relationships/image" Target="../media/image184.png"/><Relationship Id="rId10" Type="http://schemas.openxmlformats.org/officeDocument/2006/relationships/slide" Target="slide14.xml"/><Relationship Id="rId4" Type="http://schemas.openxmlformats.org/officeDocument/2006/relationships/image" Target="../media/image183.jpeg"/><Relationship Id="rId9" Type="http://schemas.openxmlformats.org/officeDocument/2006/relationships/slide" Target="slide52.xml"/></Relationships>
</file>

<file path=ppt/slides/_rels/slide6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slide" Target="slide52.xml"/></Relationships>
</file>

<file path=ppt/slides/_rels/slide6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52.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6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27.png"/></Relationships>
</file>

<file path=ppt/slides/_rels/slide6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54.xml"/><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8" Type="http://schemas.openxmlformats.org/officeDocument/2006/relationships/image" Target="../media/image193.png"/><Relationship Id="rId13" Type="http://schemas.openxmlformats.org/officeDocument/2006/relationships/image" Target="../media/image198.png"/><Relationship Id="rId18" Type="http://schemas.openxmlformats.org/officeDocument/2006/relationships/image" Target="../media/image203.png"/><Relationship Id="rId3" Type="http://schemas.openxmlformats.org/officeDocument/2006/relationships/notesSlide" Target="../notesSlides/notesSlide55.xml"/><Relationship Id="rId21" Type="http://schemas.openxmlformats.org/officeDocument/2006/relationships/image" Target="../media/image206.png"/><Relationship Id="rId7" Type="http://schemas.openxmlformats.org/officeDocument/2006/relationships/image" Target="../media/image192.png"/><Relationship Id="rId12" Type="http://schemas.openxmlformats.org/officeDocument/2006/relationships/image" Target="../media/image197.png"/><Relationship Id="rId17" Type="http://schemas.openxmlformats.org/officeDocument/2006/relationships/image" Target="../media/image202.png"/><Relationship Id="rId2" Type="http://schemas.openxmlformats.org/officeDocument/2006/relationships/slideLayout" Target="../slideLayouts/slideLayout2.xml"/><Relationship Id="rId16" Type="http://schemas.openxmlformats.org/officeDocument/2006/relationships/image" Target="../media/image201.png"/><Relationship Id="rId20" Type="http://schemas.openxmlformats.org/officeDocument/2006/relationships/image" Target="../media/image205.png"/><Relationship Id="rId1" Type="http://schemas.openxmlformats.org/officeDocument/2006/relationships/tags" Target="../tags/tag2.xml"/><Relationship Id="rId6" Type="http://schemas.openxmlformats.org/officeDocument/2006/relationships/image" Target="../media/image191.png"/><Relationship Id="rId11" Type="http://schemas.openxmlformats.org/officeDocument/2006/relationships/image" Target="../media/image196.png"/><Relationship Id="rId24" Type="http://schemas.openxmlformats.org/officeDocument/2006/relationships/slide" Target="slide26.xml"/><Relationship Id="rId5" Type="http://schemas.openxmlformats.org/officeDocument/2006/relationships/image" Target="../media/image190.png"/><Relationship Id="rId15" Type="http://schemas.openxmlformats.org/officeDocument/2006/relationships/image" Target="../media/image200.png"/><Relationship Id="rId23" Type="http://schemas.openxmlformats.org/officeDocument/2006/relationships/slide" Target="slide13.xml"/><Relationship Id="rId10" Type="http://schemas.openxmlformats.org/officeDocument/2006/relationships/image" Target="../media/image195.png"/><Relationship Id="rId19" Type="http://schemas.openxmlformats.org/officeDocument/2006/relationships/image" Target="../media/image204.png"/><Relationship Id="rId4" Type="http://schemas.openxmlformats.org/officeDocument/2006/relationships/image" Target="../media/image189.png"/><Relationship Id="rId9" Type="http://schemas.openxmlformats.org/officeDocument/2006/relationships/image" Target="../media/image194.png"/><Relationship Id="rId14" Type="http://schemas.openxmlformats.org/officeDocument/2006/relationships/image" Target="../media/image199.png"/><Relationship Id="rId22" Type="http://schemas.openxmlformats.org/officeDocument/2006/relationships/image" Target="../media/image207.png"/></Relationships>
</file>

<file path=ppt/slides/_rels/slide68.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notesSlide" Target="../notesSlides/notesSlide56.xml"/><Relationship Id="rId1" Type="http://schemas.openxmlformats.org/officeDocument/2006/relationships/slideLayout" Target="../slideLayouts/slideLayout46.xml"/><Relationship Id="rId6" Type="http://schemas.openxmlformats.org/officeDocument/2006/relationships/image" Target="../media/image211.png"/><Relationship Id="rId11" Type="http://schemas.openxmlformats.org/officeDocument/2006/relationships/slide" Target="slide26.xml"/><Relationship Id="rId5" Type="http://schemas.openxmlformats.org/officeDocument/2006/relationships/image" Target="../media/image210.png"/><Relationship Id="rId10" Type="http://schemas.openxmlformats.org/officeDocument/2006/relationships/slide" Target="slide13.xml"/><Relationship Id="rId4" Type="http://schemas.openxmlformats.org/officeDocument/2006/relationships/image" Target="../media/image209.png"/><Relationship Id="rId9" Type="http://schemas.openxmlformats.org/officeDocument/2006/relationships/image" Target="../media/image214.png"/></Relationships>
</file>

<file path=ppt/slides/_rels/slide6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7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7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7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74.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slide" Target="slide13.xml"/><Relationship Id="rId4" Type="http://schemas.openxmlformats.org/officeDocument/2006/relationships/image" Target="../media/image217.jpeg"/></Relationships>
</file>

<file path=ppt/slides/_rels/slide75.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tmp"/><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13.xml"/></Relationships>
</file>

<file path=ppt/slides/_rels/slide76.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13.xml"/></Relationships>
</file>

<file path=ppt/slides/_rels/slide77.xml.rels><?xml version="1.0" encoding="UTF-8" standalone="yes"?>
<Relationships xmlns="http://schemas.openxmlformats.org/package/2006/relationships"><Relationship Id="rId3" Type="http://schemas.openxmlformats.org/officeDocument/2006/relationships/image" Target="../media/image222.png"/><Relationship Id="rId7" Type="http://schemas.openxmlformats.org/officeDocument/2006/relationships/slide" Target="slide26.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image" Target="../media/image223.png"/><Relationship Id="rId4" Type="http://schemas.openxmlformats.org/officeDocument/2006/relationships/image" Target="../media/image60.png"/></Relationships>
</file>

<file path=ppt/slides/_rels/slide7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slide" Target="slide42.xml"/><Relationship Id="rId5" Type="http://schemas.openxmlformats.org/officeDocument/2006/relationships/slide" Target="slide13.xml"/><Relationship Id="rId4" Type="http://schemas.openxmlformats.org/officeDocument/2006/relationships/image" Target="../media/image224.png"/></Relationships>
</file>

<file path=ppt/slides/_rels/slide79.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image" Target="../media/image225.jpg"/><Relationship Id="rId7" Type="http://schemas.openxmlformats.org/officeDocument/2006/relationships/slide" Target="slide13.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227.jpeg"/><Relationship Id="rId5" Type="http://schemas.openxmlformats.org/officeDocument/2006/relationships/image" Target="../media/image226.jpg"/><Relationship Id="rId4" Type="http://schemas.openxmlformats.org/officeDocument/2006/relationships/image" Target="../media/image111.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slide" Target="slide42.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slide" Target="slide13.xml"/><Relationship Id="rId5" Type="http://schemas.openxmlformats.org/officeDocument/2006/relationships/image" Target="../media/image228.png"/><Relationship Id="rId4" Type="http://schemas.openxmlformats.org/officeDocument/2006/relationships/notesSlide" Target="../notesSlides/notesSlide6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 y="894"/>
            <a:ext cx="12185651" cy="6856214"/>
          </a:xfrm>
          <a:prstGeom prst="rect">
            <a:avLst/>
          </a:prstGeom>
        </p:spPr>
      </p:pic>
      <p:sp>
        <p:nvSpPr>
          <p:cNvPr id="36" name="矩形 35">
            <a:extLst>
              <a:ext uri="{FF2B5EF4-FFF2-40B4-BE49-F238E27FC236}">
                <a16:creationId xmlns:a16="http://schemas.microsoft.com/office/drawing/2014/main" id="{3A7EE396-CFF0-3143-9CFF-138F18FBE559}"/>
              </a:ext>
            </a:extLst>
          </p:cNvPr>
          <p:cNvSpPr/>
          <p:nvPr/>
        </p:nvSpPr>
        <p:spPr>
          <a:xfrm>
            <a:off x="1587" y="893"/>
            <a:ext cx="9368572" cy="6856215"/>
          </a:xfrm>
          <a:prstGeom prst="rect">
            <a:avLst/>
          </a:prstGeom>
          <a:gradFill flip="none" rotWithShape="1">
            <a:gsLst>
              <a:gs pos="1000">
                <a:schemeClr val="tx1">
                  <a:alpha val="56000"/>
                </a:schemeClr>
              </a:gs>
              <a:gs pos="100000">
                <a:schemeClr val="tx1">
                  <a:alpha val="0"/>
                </a:schemeClr>
              </a:gs>
            </a:gsLst>
            <a:lin ang="0" scaled="1"/>
            <a:tileRect/>
          </a:gradFill>
          <a:ln>
            <a:noFill/>
          </a:ln>
        </p:spPr>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1218199"/>
            <a:endParaRPr kumimoji="1" lang="zh-CN" altLang="en-US" sz="7198" dirty="0">
              <a:solidFill>
                <a:srgbClr val="333D48"/>
              </a:solidFill>
              <a:cs typeface="+mn-ea"/>
              <a:sym typeface="+mn-lt"/>
            </a:endParaRPr>
          </a:p>
        </p:txBody>
      </p:sp>
      <p:grpSp>
        <p:nvGrpSpPr>
          <p:cNvPr id="37" name="组合 36">
            <a:extLst>
              <a:ext uri="{FF2B5EF4-FFF2-40B4-BE49-F238E27FC236}">
                <a16:creationId xmlns:a16="http://schemas.microsoft.com/office/drawing/2014/main" id="{B63F3DDA-0F58-EE44-BD39-BAA568825FBF}"/>
              </a:ext>
            </a:extLst>
          </p:cNvPr>
          <p:cNvGrpSpPr/>
          <p:nvPr/>
        </p:nvGrpSpPr>
        <p:grpSpPr>
          <a:xfrm>
            <a:off x="502779" y="2388855"/>
            <a:ext cx="11686045" cy="1484453"/>
            <a:chOff x="501321" y="2858561"/>
            <a:chExt cx="11689090" cy="1484839"/>
          </a:xfrm>
        </p:grpSpPr>
        <p:grpSp>
          <p:nvGrpSpPr>
            <p:cNvPr id="17" name="组合 16">
              <a:extLst>
                <a:ext uri="{FF2B5EF4-FFF2-40B4-BE49-F238E27FC236}">
                  <a16:creationId xmlns:a16="http://schemas.microsoft.com/office/drawing/2014/main" id="{EF98D735-0CCA-BA47-A7B5-AE3E2FECC227}"/>
                </a:ext>
              </a:extLst>
            </p:cNvPr>
            <p:cNvGrpSpPr/>
            <p:nvPr/>
          </p:nvGrpSpPr>
          <p:grpSpPr>
            <a:xfrm>
              <a:off x="2040101" y="2858561"/>
              <a:ext cx="2455291" cy="400110"/>
              <a:chOff x="1994392" y="1550475"/>
              <a:chExt cx="2455291" cy="400110"/>
            </a:xfrm>
          </p:grpSpPr>
          <p:sp>
            <p:nvSpPr>
              <p:cNvPr id="4" name="文本框 3">
                <a:extLst>
                  <a:ext uri="{FF2B5EF4-FFF2-40B4-BE49-F238E27FC236}">
                    <a16:creationId xmlns:a16="http://schemas.microsoft.com/office/drawing/2014/main" id="{284FA621-B78A-6D41-BCBB-14BB4CF214DB}"/>
                  </a:ext>
                </a:extLst>
              </p:cNvPr>
              <p:cNvSpPr txBox="1"/>
              <p:nvPr/>
            </p:nvSpPr>
            <p:spPr>
              <a:xfrm>
                <a:off x="2056079" y="1550475"/>
                <a:ext cx="2393604" cy="400110"/>
              </a:xfrm>
              <a:prstGeom prst="rect">
                <a:avLst/>
              </a:prstGeom>
              <a:noFill/>
            </p:spPr>
            <p:txBody>
              <a:bodyPr wrap="none" rtlCol="0">
                <a:spAutoFit/>
              </a:bodyPr>
              <a:lstStyle/>
              <a:p>
                <a:pPr defTabSz="1218199"/>
                <a:r>
                  <a:rPr lang="zh-CN" altLang="en-US" sz="1999" dirty="0">
                    <a:solidFill>
                      <a:prstClr val="white"/>
                    </a:solidFill>
                    <a:cs typeface="+mn-ea"/>
                    <a:sym typeface="+mn-lt"/>
                  </a:rPr>
                  <a:t>因为专注  所以专业</a:t>
                </a:r>
              </a:p>
            </p:txBody>
          </p:sp>
          <p:cxnSp>
            <p:nvCxnSpPr>
              <p:cNvPr id="10" name="直线连接符 9">
                <a:extLst>
                  <a:ext uri="{FF2B5EF4-FFF2-40B4-BE49-F238E27FC236}">
                    <a16:creationId xmlns:a16="http://schemas.microsoft.com/office/drawing/2014/main" id="{9EBA79A5-665E-0C4E-976A-5D65CDF0DC48}"/>
                  </a:ext>
                </a:extLst>
              </p:cNvPr>
              <p:cNvCxnSpPr/>
              <p:nvPr/>
            </p:nvCxnSpPr>
            <p:spPr>
              <a:xfrm>
                <a:off x="1994392" y="1581253"/>
                <a:ext cx="0" cy="30480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grpSp>
        <p:sp>
          <p:nvSpPr>
            <p:cNvPr id="27" name="矩形 26">
              <a:extLst>
                <a:ext uri="{FF2B5EF4-FFF2-40B4-BE49-F238E27FC236}">
                  <a16:creationId xmlns:a16="http://schemas.microsoft.com/office/drawing/2014/main" id="{E19EA04B-4FB7-0E48-95E1-A99921505865}"/>
                </a:ext>
              </a:extLst>
            </p:cNvPr>
            <p:cNvSpPr/>
            <p:nvPr/>
          </p:nvSpPr>
          <p:spPr>
            <a:xfrm>
              <a:off x="501321" y="3258672"/>
              <a:ext cx="11689090" cy="1015927"/>
            </a:xfrm>
            <a:prstGeom prst="rect">
              <a:avLst/>
            </a:prstGeom>
          </p:spPr>
          <p:txBody>
            <a:bodyPr wrap="square">
              <a:spAutoFit/>
            </a:bodyPr>
            <a:lstStyle/>
            <a:p>
              <a:pPr algn="dist" defTabSz="1218199"/>
              <a:r>
                <a:rPr lang="zh-CN" altLang="en-US" sz="6000" dirty="0" smtClean="0">
                  <a:solidFill>
                    <a:prstClr val="white"/>
                  </a:solidFill>
                  <a:effectLst>
                    <a:outerShdw blurRad="38100" dist="38100" dir="2700000" algn="tl">
                      <a:srgbClr val="000000">
                        <a:alpha val="43137"/>
                      </a:srgbClr>
                    </a:outerShdw>
                  </a:effectLst>
                  <a:cs typeface="+mn-ea"/>
                  <a:sym typeface="+mn-lt"/>
                </a:rPr>
                <a:t>联想商用智慧教育行业解决方案</a:t>
              </a:r>
              <a:endParaRPr lang="zh-CN" altLang="en-US" sz="6000" dirty="0">
                <a:solidFill>
                  <a:prstClr val="white"/>
                </a:solidFill>
                <a:effectLst>
                  <a:outerShdw blurRad="38100" dist="38100" dir="2700000" algn="tl">
                    <a:srgbClr val="000000">
                      <a:alpha val="43137"/>
                    </a:srgbClr>
                  </a:outerShdw>
                </a:effectLst>
                <a:cs typeface="+mn-ea"/>
                <a:sym typeface="+mn-lt"/>
              </a:endParaRPr>
            </a:p>
          </p:txBody>
        </p:sp>
        <p:grpSp>
          <p:nvGrpSpPr>
            <p:cNvPr id="29" name="组合 28">
              <a:extLst>
                <a:ext uri="{FF2B5EF4-FFF2-40B4-BE49-F238E27FC236}">
                  <a16:creationId xmlns:a16="http://schemas.microsoft.com/office/drawing/2014/main" id="{0A03658A-8EA2-B441-89E4-E7DA7B3D5304}"/>
                </a:ext>
              </a:extLst>
            </p:cNvPr>
            <p:cNvGrpSpPr/>
            <p:nvPr/>
          </p:nvGrpSpPr>
          <p:grpSpPr>
            <a:xfrm>
              <a:off x="608012" y="4297681"/>
              <a:ext cx="3295541" cy="45719"/>
              <a:chOff x="1929687" y="3949262"/>
              <a:chExt cx="3200400" cy="1600200"/>
            </a:xfrm>
          </p:grpSpPr>
          <p:sp>
            <p:nvSpPr>
              <p:cNvPr id="30" name="矩形 29">
                <a:extLst>
                  <a:ext uri="{FF2B5EF4-FFF2-40B4-BE49-F238E27FC236}">
                    <a16:creationId xmlns:a16="http://schemas.microsoft.com/office/drawing/2014/main" id="{57802F40-41B6-C849-8A8D-9D80A806C475}"/>
                  </a:ext>
                </a:extLst>
              </p:cNvPr>
              <p:cNvSpPr/>
              <p:nvPr/>
            </p:nvSpPr>
            <p:spPr>
              <a:xfrm>
                <a:off x="1929687" y="3949262"/>
                <a:ext cx="1600200" cy="1600200"/>
              </a:xfrm>
              <a:prstGeom prst="rect">
                <a:avLst/>
              </a:prstGeom>
              <a:solidFill>
                <a:srgbClr val="00B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199"/>
                <a:endParaRPr kumimoji="1" lang="zh-CN" altLang="en-US" sz="2399">
                  <a:solidFill>
                    <a:prstClr val="white"/>
                  </a:solidFill>
                  <a:cs typeface="+mn-ea"/>
                  <a:sym typeface="+mn-lt"/>
                </a:endParaRPr>
              </a:p>
            </p:txBody>
          </p:sp>
          <p:sp>
            <p:nvSpPr>
              <p:cNvPr id="31" name="矩形 30">
                <a:extLst>
                  <a:ext uri="{FF2B5EF4-FFF2-40B4-BE49-F238E27FC236}">
                    <a16:creationId xmlns:a16="http://schemas.microsoft.com/office/drawing/2014/main" id="{5F0BADAE-1B9D-FF41-BE9B-016CA09B86F7}"/>
                  </a:ext>
                </a:extLst>
              </p:cNvPr>
              <p:cNvSpPr/>
              <p:nvPr/>
            </p:nvSpPr>
            <p:spPr>
              <a:xfrm>
                <a:off x="3529887" y="3949262"/>
                <a:ext cx="1600200" cy="160020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199"/>
                <a:endParaRPr kumimoji="1" lang="zh-CN" altLang="en-US" sz="2399">
                  <a:solidFill>
                    <a:prstClr val="white"/>
                  </a:solidFill>
                  <a:cs typeface="+mn-ea"/>
                  <a:sym typeface="+mn-lt"/>
                </a:endParaRPr>
              </a:p>
            </p:txBody>
          </p:sp>
        </p:grpSp>
      </p:grpSp>
      <p:pic>
        <p:nvPicPr>
          <p:cNvPr id="33" name="图片 32">
            <a:extLst>
              <a:ext uri="{FF2B5EF4-FFF2-40B4-BE49-F238E27FC236}">
                <a16:creationId xmlns:a16="http://schemas.microsoft.com/office/drawing/2014/main" id="{A9998C81-8EC4-9344-B932-C4A52B0EDF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441" y="894"/>
            <a:ext cx="1670419" cy="338225"/>
          </a:xfrm>
          <a:prstGeom prst="rect">
            <a:avLst/>
          </a:prstGeom>
        </p:spPr>
      </p:pic>
      <p:sp>
        <p:nvSpPr>
          <p:cNvPr id="16" name="矩形 15">
            <a:extLst>
              <a:ext uri="{FF2B5EF4-FFF2-40B4-BE49-F238E27FC236}">
                <a16:creationId xmlns:a16="http://schemas.microsoft.com/office/drawing/2014/main" id="{2F14800F-9AB0-FE4A-80C7-D65953F7332E}"/>
              </a:ext>
            </a:extLst>
          </p:cNvPr>
          <p:cNvSpPr/>
          <p:nvPr/>
        </p:nvSpPr>
        <p:spPr>
          <a:xfrm>
            <a:off x="1157364" y="5512313"/>
            <a:ext cx="4479848" cy="762974"/>
          </a:xfrm>
          <a:prstGeom prst="rect">
            <a:avLst/>
          </a:prstGeom>
          <a:solidFill>
            <a:srgbClr val="00B4E5"/>
          </a:solidFill>
        </p:spPr>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1218199"/>
            <a:r>
              <a:rPr kumimoji="1" lang="zh-CN" altLang="en-US" sz="2000" spc="300" dirty="0">
                <a:cs typeface="+mn-ea"/>
                <a:sym typeface="+mn-lt"/>
              </a:rPr>
              <a:t>商用解决</a:t>
            </a:r>
            <a:r>
              <a:rPr kumimoji="1" lang="zh-CN" altLang="en-US" sz="2000" spc="300" dirty="0" smtClean="0">
                <a:cs typeface="+mn-ea"/>
                <a:sym typeface="+mn-lt"/>
              </a:rPr>
              <a:t>方案中心           孙飞           </a:t>
            </a:r>
            <a:endParaRPr kumimoji="1" lang="zh-CN" altLang="en-US" sz="2000" spc="300" dirty="0">
              <a:cs typeface="+mn-ea"/>
              <a:sym typeface="+mn-lt"/>
            </a:endParaRPr>
          </a:p>
        </p:txBody>
      </p:sp>
    </p:spTree>
    <p:extLst>
      <p:ext uri="{BB962C8B-B14F-4D97-AF65-F5344CB8AC3E}">
        <p14:creationId xmlns:p14="http://schemas.microsoft.com/office/powerpoint/2010/main" val="24223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4E5"/>
        </a:solidFill>
        <a:effectLst/>
      </p:bgPr>
    </p:bg>
    <p:spTree>
      <p:nvGrpSpPr>
        <p:cNvPr id="1" name=""/>
        <p:cNvGrpSpPr/>
        <p:nvPr/>
      </p:nvGrpSpPr>
      <p:grpSpPr>
        <a:xfrm>
          <a:off x="0" y="0"/>
          <a:ext cx="0" cy="0"/>
          <a:chOff x="0" y="0"/>
          <a:chExt cx="0" cy="0"/>
        </a:xfrm>
      </p:grpSpPr>
      <p:sp>
        <p:nvSpPr>
          <p:cNvPr id="103" name="Rectangle 6">
            <a:extLst>
              <a:ext uri="{FF2B5EF4-FFF2-40B4-BE49-F238E27FC236}">
                <a16:creationId xmlns:a16="http://schemas.microsoft.com/office/drawing/2014/main" id="{C0AB1D14-D4F8-4909-A43B-9F9C24B8D7DA}"/>
              </a:ext>
            </a:extLst>
          </p:cNvPr>
          <p:cNvSpPr/>
          <p:nvPr/>
        </p:nvSpPr>
        <p:spPr>
          <a:xfrm>
            <a:off x="662491" y="3708942"/>
            <a:ext cx="11072117" cy="1793225"/>
          </a:xfrm>
          <a:prstGeom prst="rect">
            <a:avLst/>
          </a:prstGeom>
          <a:solidFill>
            <a:srgbClr val="0094BC"/>
          </a:solidFill>
          <a:ln w="9525" cap="flat" cmpd="sng" algn="ctr">
            <a:noFill/>
            <a:prstDash val="solid"/>
          </a:ln>
          <a:effectLst/>
        </p:spPr>
        <p:txBody>
          <a:bodyPr rtlCol="0" anchor="t" anchorCtr="0"/>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prstClr val="white"/>
              </a:solidFill>
              <a:effectLst/>
              <a:uLnTx/>
              <a:uFillTx/>
              <a:latin typeface="Arial"/>
              <a:ea typeface="Microsoft YaHei"/>
              <a:cs typeface="+mn-ea"/>
              <a:sym typeface="+mn-lt"/>
            </a:endParaRPr>
          </a:p>
        </p:txBody>
      </p:sp>
      <p:sp>
        <p:nvSpPr>
          <p:cNvPr id="9" name="Rectangle 6">
            <a:extLst>
              <a:ext uri="{FF2B5EF4-FFF2-40B4-BE49-F238E27FC236}">
                <a16:creationId xmlns:a16="http://schemas.microsoft.com/office/drawing/2014/main" id="{C0AB1D14-D4F8-4909-A43B-9F9C24B8D7DA}"/>
              </a:ext>
            </a:extLst>
          </p:cNvPr>
          <p:cNvSpPr/>
          <p:nvPr/>
        </p:nvSpPr>
        <p:spPr>
          <a:xfrm>
            <a:off x="662491" y="850900"/>
            <a:ext cx="11072117" cy="2823850"/>
          </a:xfrm>
          <a:prstGeom prst="rect">
            <a:avLst/>
          </a:prstGeom>
          <a:solidFill>
            <a:srgbClr val="0094BC"/>
          </a:solidFill>
          <a:ln w="9525" cap="flat" cmpd="sng" algn="ctr">
            <a:noFill/>
            <a:prstDash val="solid"/>
          </a:ln>
          <a:effectLst/>
        </p:spPr>
        <p:txBody>
          <a:bodyPr rtlCol="0" anchor="t" anchorCtr="0"/>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28" name="TextBox 27">
            <a:extLst>
              <a:ext uri="{FF2B5EF4-FFF2-40B4-BE49-F238E27FC236}">
                <a16:creationId xmlns:a16="http://schemas.microsoft.com/office/drawing/2014/main" id="{DB224C42-4806-40A1-A3A0-25A8F3AC8645}"/>
              </a:ext>
            </a:extLst>
          </p:cNvPr>
          <p:cNvSpPr txBox="1"/>
          <p:nvPr/>
        </p:nvSpPr>
        <p:spPr>
          <a:xfrm>
            <a:off x="1034905" y="972211"/>
            <a:ext cx="1253806"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教学</a:t>
            </a:r>
            <a:endParaRPr kumimoji="0" lang="en-GB" altLang="zh-CN"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29" name="TextBox 27">
            <a:extLst>
              <a:ext uri="{FF2B5EF4-FFF2-40B4-BE49-F238E27FC236}">
                <a16:creationId xmlns:a16="http://schemas.microsoft.com/office/drawing/2014/main" id="{0C25C52B-1DE0-427B-B259-4FBBF0FA7345}"/>
              </a:ext>
            </a:extLst>
          </p:cNvPr>
          <p:cNvSpPr txBox="1"/>
          <p:nvPr/>
        </p:nvSpPr>
        <p:spPr>
          <a:xfrm>
            <a:off x="2318108" y="972211"/>
            <a:ext cx="1220274"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学习</a:t>
            </a:r>
            <a:endParaRPr kumimoji="0" lang="en-US" altLang="en-GB"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30" name="TextBox 27">
            <a:extLst>
              <a:ext uri="{FF2B5EF4-FFF2-40B4-BE49-F238E27FC236}">
                <a16:creationId xmlns:a16="http://schemas.microsoft.com/office/drawing/2014/main" id="{8229A9B3-BB5A-42F7-B600-3C12B2057CCD}"/>
              </a:ext>
            </a:extLst>
          </p:cNvPr>
          <p:cNvSpPr txBox="1"/>
          <p:nvPr/>
        </p:nvSpPr>
        <p:spPr>
          <a:xfrm>
            <a:off x="7407835" y="974537"/>
            <a:ext cx="1263378" cy="336228"/>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新高考</a:t>
            </a:r>
            <a:endParaRPr kumimoji="0" lang="en-US"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31" name="Rectangle 6">
            <a:extLst>
              <a:ext uri="{FF2B5EF4-FFF2-40B4-BE49-F238E27FC236}">
                <a16:creationId xmlns:a16="http://schemas.microsoft.com/office/drawing/2014/main" id="{968CC1FB-5908-40E2-B222-56FF415E9805}"/>
              </a:ext>
            </a:extLst>
          </p:cNvPr>
          <p:cNvSpPr/>
          <p:nvPr/>
        </p:nvSpPr>
        <p:spPr>
          <a:xfrm>
            <a:off x="1034905" y="1330462"/>
            <a:ext cx="1253808" cy="2262683"/>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a:t>
            </a:r>
            <a:r>
              <a:rPr kumimoji="0" lang="en-US" altLang="zh-CN" sz="1100" b="0" i="0" u="none" strike="noStrike" kern="0" cap="none" spc="0" normalizeH="0" noProof="0" dirty="0" smtClean="0">
                <a:ln>
                  <a:noFill/>
                </a:ln>
                <a:solidFill>
                  <a:schemeClr val="bg1"/>
                </a:solidFill>
                <a:effectLst/>
                <a:uLnTx/>
                <a:uFillTx/>
                <a:latin typeface="Arial"/>
                <a:ea typeface="Microsoft YaHei"/>
                <a:cs typeface="+mn-ea"/>
                <a:sym typeface="+mn-lt"/>
              </a:rPr>
              <a:t> IDV</a:t>
            </a:r>
            <a:r>
              <a:rPr lang="zh-CN" altLang="en-US" sz="1100" kern="0" dirty="0">
                <a:solidFill>
                  <a:schemeClr val="bg1"/>
                </a:solidFill>
                <a:latin typeface="Arial"/>
                <a:ea typeface="Microsoft YaHei"/>
                <a:cs typeface="+mn-ea"/>
                <a:sym typeface="+mn-lt"/>
              </a:rPr>
              <a:t>云桌面</a:t>
            </a:r>
            <a:endParaRPr lang="en-US" altLang="zh-CN" sz="1100" kern="0" dirty="0">
              <a:solidFill>
                <a:schemeClr val="bg1"/>
              </a:solidFill>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智慧</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课堂</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171450" marR="0" lvl="0" indent="-171450" algn="l" defTabSz="913765" rtl="0" eaLnBrk="1" fontAlgn="auto" latinLnBrk="0" hangingPunct="1">
              <a:lnSpc>
                <a:spcPct val="100000"/>
              </a:lnSpc>
              <a:spcBef>
                <a:spcPts val="0"/>
              </a:spcBef>
              <a:spcAft>
                <a:spcPts val="0"/>
              </a:spcAft>
              <a:buClrTx/>
              <a:buSzTx/>
              <a:buFontTx/>
              <a:buChar char="-"/>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资源共享平台</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171450" marR="0" lvl="0" indent="-171450" algn="l" defTabSz="913765" rtl="0" eaLnBrk="1" fontAlgn="auto" latinLnBrk="0" hangingPunct="1">
              <a:lnSpc>
                <a:spcPct val="100000"/>
              </a:lnSpc>
              <a:spcBef>
                <a:spcPts val="0"/>
              </a:spcBef>
              <a:spcAft>
                <a:spcPts val="0"/>
              </a:spcAft>
              <a:buClrTx/>
              <a:buSzTx/>
              <a:buFontTx/>
              <a:buChar char="-"/>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题库管理</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171450" marR="0" lvl="0" indent="-171450" algn="l" defTabSz="913765" rtl="0" eaLnBrk="1" fontAlgn="auto" latinLnBrk="0" hangingPunct="1">
              <a:lnSpc>
                <a:spcPct val="100000"/>
              </a:lnSpc>
              <a:spcBef>
                <a:spcPts val="0"/>
              </a:spcBef>
              <a:spcAft>
                <a:spcPts val="0"/>
              </a:spcAft>
              <a:buClrTx/>
              <a:buSzTx/>
              <a:buFontTx/>
              <a:buChar char="-"/>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云教学</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智慧</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录</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播</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ctr" defTabSz="913765" rtl="0"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2" name="Rectangle 6">
            <a:extLst>
              <a:ext uri="{FF2B5EF4-FFF2-40B4-BE49-F238E27FC236}">
                <a16:creationId xmlns:a16="http://schemas.microsoft.com/office/drawing/2014/main" id="{36ABD370-7E3B-49D7-91F2-5533A1316CA5}"/>
              </a:ext>
            </a:extLst>
          </p:cNvPr>
          <p:cNvSpPr/>
          <p:nvPr/>
        </p:nvSpPr>
        <p:spPr>
          <a:xfrm>
            <a:off x="2318108" y="1330462"/>
            <a:ext cx="1225059" cy="2262762"/>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作业管理</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系统</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171450" marR="0" lvl="0" indent="-171450" algn="l" defTabSz="913765" rtl="0" eaLnBrk="1" fontAlgn="auto" latinLnBrk="0" hangingPunct="1">
              <a:lnSpc>
                <a:spcPct val="100000"/>
              </a:lnSpc>
              <a:spcBef>
                <a:spcPts val="0"/>
              </a:spcBef>
              <a:spcAft>
                <a:spcPts val="0"/>
              </a:spcAft>
              <a:buClrTx/>
              <a:buSzTx/>
              <a:buFontTx/>
              <a:buChar char="-"/>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rPr>
              <a:t>-</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 个性化</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学习</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171450" marR="0" lvl="0" indent="-171450" algn="l" defTabSz="913765" rtl="0" eaLnBrk="1" fontAlgn="auto" latinLnBrk="0" hangingPunct="1">
              <a:lnSpc>
                <a:spcPct val="100000"/>
              </a:lnSpc>
              <a:spcBef>
                <a:spcPts val="0"/>
              </a:spcBef>
              <a:spcAft>
                <a:spcPts val="0"/>
              </a:spcAft>
              <a:buClrTx/>
              <a:buSzTx/>
              <a:buFontTx/>
              <a:buChar char="-"/>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3" name="Rectangle 6">
            <a:extLst>
              <a:ext uri="{FF2B5EF4-FFF2-40B4-BE49-F238E27FC236}">
                <a16:creationId xmlns:a16="http://schemas.microsoft.com/office/drawing/2014/main" id="{CC0C2EC6-7455-494F-9DF8-A2EAFAD7756C}"/>
              </a:ext>
            </a:extLst>
          </p:cNvPr>
          <p:cNvSpPr/>
          <p:nvPr/>
        </p:nvSpPr>
        <p:spPr>
          <a:xfrm>
            <a:off x="3579938" y="1330462"/>
            <a:ext cx="1185475" cy="2261874"/>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教学检测质</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  量与评价</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综合素质评价</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课情分析</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4" name="Rectangle 6">
            <a:extLst>
              <a:ext uri="{FF2B5EF4-FFF2-40B4-BE49-F238E27FC236}">
                <a16:creationId xmlns:a16="http://schemas.microsoft.com/office/drawing/2014/main" id="{843400EE-2E4E-4F1C-B0F7-BBBC6184A2B2}"/>
              </a:ext>
            </a:extLst>
          </p:cNvPr>
          <p:cNvSpPr/>
          <p:nvPr/>
        </p:nvSpPr>
        <p:spPr>
          <a:xfrm>
            <a:off x="9992756" y="1330462"/>
            <a:ext cx="1270971" cy="2268978"/>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教师管理</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学生管理</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智能</a:t>
            </a: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OA</a:t>
            </a: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校园综合管理</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党建管理</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云校园</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招生管理</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5" name="Rectangle 6">
            <a:extLst>
              <a:ext uri="{FF2B5EF4-FFF2-40B4-BE49-F238E27FC236}">
                <a16:creationId xmlns:a16="http://schemas.microsoft.com/office/drawing/2014/main" id="{AE268A91-2D9F-4726-B9C3-AAA7F13D0E60}"/>
              </a:ext>
            </a:extLst>
          </p:cNvPr>
          <p:cNvSpPr/>
          <p:nvPr/>
        </p:nvSpPr>
        <p:spPr>
          <a:xfrm>
            <a:off x="6050190" y="1330462"/>
            <a:ext cx="1318586" cy="2268978"/>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网络教研</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名师工作室</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6" name="Rectangle 6">
            <a:extLst>
              <a:ext uri="{FF2B5EF4-FFF2-40B4-BE49-F238E27FC236}">
                <a16:creationId xmlns:a16="http://schemas.microsoft.com/office/drawing/2014/main" id="{FEB93D4E-1DC9-4357-BBB5-A00F454EF559}"/>
              </a:ext>
            </a:extLst>
          </p:cNvPr>
          <p:cNvSpPr/>
          <p:nvPr/>
        </p:nvSpPr>
        <p:spPr>
          <a:xfrm>
            <a:off x="4786724" y="1330462"/>
            <a:ext cx="1228475" cy="2268978"/>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网络阅卷</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小</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测评</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卷</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智能阅卷</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latin typeface="Arial"/>
              <a:ea typeface="Microsoft YaHei"/>
              <a:cs typeface="+mn-ea"/>
              <a:sym typeface="+mn-lt"/>
            </a:endParaRPr>
          </a:p>
          <a:p>
            <a:pPr marL="285750" marR="0" lvl="0" indent="-285750" algn="l" defTabSz="913765" rtl="0" eaLnBrk="1" fontAlgn="auto" latinLnBrk="0" hangingPunct="1">
              <a:lnSpc>
                <a:spcPct val="100000"/>
              </a:lnSpc>
              <a:spcBef>
                <a:spcPts val="0"/>
              </a:spcBef>
              <a:spcAft>
                <a:spcPts val="0"/>
              </a:spcAft>
              <a:buClrTx/>
              <a:buSzTx/>
              <a:buFontTx/>
              <a:buChar char="-"/>
              <a:tabLst/>
              <a:defRPr/>
            </a:pPr>
            <a:endParaRPr kumimoji="0" lang="en-US" altLang="zh-CN" sz="1100" b="1"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ctr" defTabSz="913765" rtl="0"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7" name="Rectangle 6">
            <a:extLst>
              <a:ext uri="{FF2B5EF4-FFF2-40B4-BE49-F238E27FC236}">
                <a16:creationId xmlns:a16="http://schemas.microsoft.com/office/drawing/2014/main" id="{71608FE2-D7AF-49F9-85C8-A42FD44ECB24}"/>
              </a:ext>
            </a:extLst>
          </p:cNvPr>
          <p:cNvSpPr/>
          <p:nvPr/>
        </p:nvSpPr>
        <p:spPr>
          <a:xfrm>
            <a:off x="8707695" y="1330462"/>
            <a:ext cx="1263378" cy="2268978"/>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校园</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安全</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综合</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  管理</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一卡通管理</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8" name="Rectangle 6">
            <a:extLst>
              <a:ext uri="{FF2B5EF4-FFF2-40B4-BE49-F238E27FC236}">
                <a16:creationId xmlns:a16="http://schemas.microsoft.com/office/drawing/2014/main" id="{C7D64CFF-06BE-41B3-A1BF-579EBA18A417}"/>
              </a:ext>
            </a:extLst>
          </p:cNvPr>
          <p:cNvSpPr/>
          <p:nvPr/>
        </p:nvSpPr>
        <p:spPr>
          <a:xfrm>
            <a:off x="7407772" y="1330462"/>
            <a:ext cx="1263379" cy="2262762"/>
          </a:xfrm>
          <a:prstGeom prst="rect">
            <a:avLst/>
          </a:prstGeom>
          <a:noFill/>
          <a:ln w="9525" cap="flat" cmpd="sng" algn="ctr">
            <a:solidFill>
              <a:sysClr val="window" lastClr="FFFFFF"/>
            </a:solidFill>
            <a:prstDash val="solid"/>
          </a:ln>
          <a:effectLst/>
        </p:spPr>
        <p:txBody>
          <a:bodyPr rtlCol="0" anchor="t" anchorCtr="0"/>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- 3+3</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选排课</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学生职业生涯</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  规划</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身份识别终端</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smtClean="0">
                <a:ln>
                  <a:noFill/>
                </a:ln>
                <a:solidFill>
                  <a:schemeClr val="bg1"/>
                </a:solidFill>
                <a:effectLst/>
                <a:uLnTx/>
                <a:uFillTx/>
                <a:latin typeface="Arial"/>
                <a:ea typeface="Microsoft YaHei"/>
                <a:cs typeface="+mn-ea"/>
                <a:sym typeface="+mn-lt"/>
              </a:rPr>
              <a:t>英语听说平台</a:t>
            </a: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latin typeface="Arial"/>
                <a:ea typeface="Microsoft YaHei"/>
                <a:cs typeface="+mn-ea"/>
                <a:sym typeface="+mn-lt"/>
              </a:rPr>
              <a:t>- </a:t>
            </a:r>
            <a:r>
              <a:rPr kumimoji="0" lang="zh-CN" altLang="en-US" sz="1100" b="0" i="0" u="none" strike="noStrike" kern="0" cap="none" spc="0" normalizeH="0" baseline="0" noProof="0" dirty="0">
                <a:ln>
                  <a:noFill/>
                </a:ln>
                <a:solidFill>
                  <a:schemeClr val="bg1"/>
                </a:solidFill>
                <a:effectLst/>
                <a:uLnTx/>
                <a:uFillTx/>
                <a:latin typeface="Arial"/>
                <a:ea typeface="Microsoft YaHei"/>
                <a:cs typeface="+mn-ea"/>
                <a:sym typeface="+mn-lt"/>
              </a:rPr>
              <a:t>智慧班牌</a:t>
            </a: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latin typeface="Arial"/>
              <a:ea typeface="Microsoft YaHei"/>
              <a:cs typeface="+mn-ea"/>
              <a:sym typeface="+mn-lt"/>
            </a:endParaRPr>
          </a:p>
          <a:p>
            <a:pPr marL="0" marR="0" lvl="0" indent="0" algn="ctr" defTabSz="913765"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0" cap="none" spc="0" normalizeH="0" baseline="0" noProof="0" dirty="0">
              <a:ln>
                <a:noFill/>
              </a:ln>
              <a:solidFill>
                <a:schemeClr val="bg1"/>
              </a:solidFill>
              <a:effectLst/>
              <a:uLnTx/>
              <a:uFillTx/>
              <a:latin typeface="Arial"/>
              <a:ea typeface="Microsoft YaHei"/>
              <a:cs typeface="+mn-ea"/>
              <a:sym typeface="+mn-lt"/>
            </a:endParaRPr>
          </a:p>
        </p:txBody>
      </p:sp>
      <p:sp>
        <p:nvSpPr>
          <p:cNvPr id="39" name="矩形 38">
            <a:extLst>
              <a:ext uri="{FF2B5EF4-FFF2-40B4-BE49-F238E27FC236}">
                <a16:creationId xmlns:a16="http://schemas.microsoft.com/office/drawing/2014/main" id="{4495A28E-28AC-4453-915E-504CF5C3310C}"/>
              </a:ext>
            </a:extLst>
          </p:cNvPr>
          <p:cNvSpPr/>
          <p:nvPr/>
        </p:nvSpPr>
        <p:spPr>
          <a:xfrm>
            <a:off x="1259734" y="-831"/>
            <a:ext cx="6853158" cy="707886"/>
          </a:xfrm>
          <a:prstGeom prst="rect">
            <a:avLst/>
          </a:prstGeom>
          <a:noFill/>
        </p:spPr>
        <p:txBody>
          <a:bodyPr wrap="none" rtlCol="0">
            <a:spAutoFit/>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kumimoji="0" lang="zh-CN" altLang="en-US" sz="4000" b="0" i="0" u="none" strike="noStrike" kern="0" cap="none" spc="0" normalizeH="0" baseline="0" noProof="0" dirty="0">
                <a:ln>
                  <a:noFill/>
                </a:ln>
                <a:solidFill>
                  <a:prstClr val="white"/>
                </a:solidFill>
                <a:effectLst/>
                <a:uLnTx/>
                <a:uFillTx/>
                <a:latin typeface="Arial"/>
                <a:ea typeface="Microsoft YaHei"/>
                <a:cs typeface="+mn-ea"/>
                <a:sym typeface="+mn-lt"/>
              </a:rPr>
              <a:t>联想智慧教育解决</a:t>
            </a:r>
            <a:r>
              <a:rPr kumimoji="0" lang="zh-CN" altLang="en-US" sz="4000" b="0" i="0" u="none" strike="noStrike" kern="0" cap="none" spc="0" normalizeH="0" baseline="0" noProof="0" dirty="0" smtClean="0">
                <a:ln>
                  <a:noFill/>
                </a:ln>
                <a:solidFill>
                  <a:prstClr val="white"/>
                </a:solidFill>
                <a:effectLst/>
                <a:uLnTx/>
                <a:uFillTx/>
                <a:latin typeface="Arial"/>
                <a:ea typeface="Microsoft YaHei"/>
                <a:cs typeface="+mn-ea"/>
                <a:sym typeface="+mn-lt"/>
              </a:rPr>
              <a:t>方案全景图</a:t>
            </a:r>
            <a:endParaRPr kumimoji="0" lang="zh-CN" altLang="en-US" sz="4000" b="0" i="0" u="none" strike="noStrike" kern="0" cap="none" spc="0" normalizeH="0" baseline="0" noProof="0" dirty="0">
              <a:ln>
                <a:noFill/>
              </a:ln>
              <a:solidFill>
                <a:prstClr val="white"/>
              </a:solidFill>
              <a:effectLst/>
              <a:uLnTx/>
              <a:uFillTx/>
              <a:latin typeface="Arial"/>
              <a:ea typeface="Microsoft YaHei"/>
              <a:cs typeface="+mn-ea"/>
              <a:sym typeface="+mn-lt"/>
            </a:endParaRPr>
          </a:p>
        </p:txBody>
      </p:sp>
      <p:sp>
        <p:nvSpPr>
          <p:cNvPr id="22" name="TextBox 27">
            <a:extLst>
              <a:ext uri="{FF2B5EF4-FFF2-40B4-BE49-F238E27FC236}">
                <a16:creationId xmlns:a16="http://schemas.microsoft.com/office/drawing/2014/main" id="{0C25C52B-1DE0-427B-B259-4FBBF0FA7345}"/>
              </a:ext>
            </a:extLst>
          </p:cNvPr>
          <p:cNvSpPr txBox="1"/>
          <p:nvPr/>
        </p:nvSpPr>
        <p:spPr>
          <a:xfrm>
            <a:off x="3579938" y="972211"/>
            <a:ext cx="1185165"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评价</a:t>
            </a:r>
            <a:endParaRPr kumimoji="0" lang="en-US" altLang="en-GB"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23" name="TextBox 27">
            <a:extLst>
              <a:ext uri="{FF2B5EF4-FFF2-40B4-BE49-F238E27FC236}">
                <a16:creationId xmlns:a16="http://schemas.microsoft.com/office/drawing/2014/main" id="{0C25C52B-1DE0-427B-B259-4FBBF0FA7345}"/>
              </a:ext>
            </a:extLst>
          </p:cNvPr>
          <p:cNvSpPr txBox="1"/>
          <p:nvPr/>
        </p:nvSpPr>
        <p:spPr>
          <a:xfrm>
            <a:off x="9992756" y="972211"/>
            <a:ext cx="1270971"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管理</a:t>
            </a:r>
            <a:endParaRPr kumimoji="0" lang="en-US" altLang="en-GB"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24" name="TextBox 27">
            <a:extLst>
              <a:ext uri="{FF2B5EF4-FFF2-40B4-BE49-F238E27FC236}">
                <a16:creationId xmlns:a16="http://schemas.microsoft.com/office/drawing/2014/main" id="{0C25C52B-1DE0-427B-B259-4FBBF0FA7345}"/>
              </a:ext>
            </a:extLst>
          </p:cNvPr>
          <p:cNvSpPr txBox="1"/>
          <p:nvPr/>
        </p:nvSpPr>
        <p:spPr>
          <a:xfrm>
            <a:off x="4786724" y="972211"/>
            <a:ext cx="1233076"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测评</a:t>
            </a:r>
            <a:endParaRPr kumimoji="0" lang="en-US" altLang="en-GB"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25" name="TextBox 27">
            <a:extLst>
              <a:ext uri="{FF2B5EF4-FFF2-40B4-BE49-F238E27FC236}">
                <a16:creationId xmlns:a16="http://schemas.microsoft.com/office/drawing/2014/main" id="{0C25C52B-1DE0-427B-B259-4FBBF0FA7345}"/>
              </a:ext>
            </a:extLst>
          </p:cNvPr>
          <p:cNvSpPr txBox="1"/>
          <p:nvPr/>
        </p:nvSpPr>
        <p:spPr>
          <a:xfrm>
            <a:off x="6050190" y="972211"/>
            <a:ext cx="1318571"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教研</a:t>
            </a:r>
            <a:endParaRPr kumimoji="0" lang="en-US" altLang="en-GB"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26" name="TextBox 27">
            <a:extLst>
              <a:ext uri="{FF2B5EF4-FFF2-40B4-BE49-F238E27FC236}">
                <a16:creationId xmlns:a16="http://schemas.microsoft.com/office/drawing/2014/main" id="{8229A9B3-BB5A-42F7-B600-3C12B2057CCD}"/>
              </a:ext>
            </a:extLst>
          </p:cNvPr>
          <p:cNvSpPr txBox="1"/>
          <p:nvPr/>
        </p:nvSpPr>
        <p:spPr>
          <a:xfrm>
            <a:off x="8707757" y="974537"/>
            <a:ext cx="1263378" cy="336228"/>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latin typeface="Arial"/>
                <a:ea typeface="Microsoft YaHei"/>
                <a:cs typeface="+mn-ea"/>
                <a:sym typeface="+mn-lt"/>
              </a:rPr>
              <a:t>安全</a:t>
            </a:r>
            <a:endParaRPr kumimoji="0" lang="en-US" sz="1600" b="1" i="0" u="none" strike="noStrike" kern="1200" cap="none" spc="0" normalizeH="0" baseline="0" noProof="0" dirty="0">
              <a:ln>
                <a:noFill/>
              </a:ln>
              <a:solidFill>
                <a:schemeClr val="bg1"/>
              </a:solidFill>
              <a:effectLst/>
              <a:uLnTx/>
              <a:uFillTx/>
              <a:latin typeface="Arial"/>
              <a:ea typeface="Microsoft YaHei"/>
              <a:cs typeface="+mn-ea"/>
              <a:sym typeface="+mn-lt"/>
            </a:endParaRPr>
          </a:p>
        </p:txBody>
      </p:sp>
      <p:sp>
        <p:nvSpPr>
          <p:cNvPr id="75" name="Freeform 28">
            <a:extLst>
              <a:ext uri="{FF2B5EF4-FFF2-40B4-BE49-F238E27FC236}">
                <a16:creationId xmlns:a16="http://schemas.microsoft.com/office/drawing/2014/main" id="{7C86C1C2-A0E1-458D-8CF9-573ABEE8B3E1}"/>
              </a:ext>
            </a:extLst>
          </p:cNvPr>
          <p:cNvSpPr/>
          <p:nvPr/>
        </p:nvSpPr>
        <p:spPr bwMode="auto">
          <a:xfrm>
            <a:off x="8127491" y="3801753"/>
            <a:ext cx="1534416" cy="44981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altLang="zh-CN" sz="1100" b="1" i="0" u="none" strike="noStrike" kern="0" cap="none" spc="0" normalizeH="0" baseline="0" noProof="0" smtClean="0">
                <a:ln>
                  <a:noFill/>
                </a:ln>
                <a:solidFill>
                  <a:prstClr val="white"/>
                </a:solidFill>
                <a:effectLst/>
                <a:uLnTx/>
                <a:uFillTx/>
                <a:latin typeface="Arial"/>
                <a:ea typeface="Microsoft YaHei"/>
                <a:cs typeface="+mn-cs"/>
              </a:rPr>
              <a:t>360</a:t>
            </a: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度全方位分析</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76" name="Freeform 28">
            <a:extLst>
              <a:ext uri="{FF2B5EF4-FFF2-40B4-BE49-F238E27FC236}">
                <a16:creationId xmlns:a16="http://schemas.microsoft.com/office/drawing/2014/main" id="{7C86C1C2-A0E1-458D-8CF9-573ABEE8B3E1}"/>
              </a:ext>
            </a:extLst>
          </p:cNvPr>
          <p:cNvSpPr/>
          <p:nvPr/>
        </p:nvSpPr>
        <p:spPr bwMode="auto">
          <a:xfrm>
            <a:off x="9803909" y="4322215"/>
            <a:ext cx="1541402" cy="45885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文本识别</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77" name="Freeform 28">
            <a:extLst>
              <a:ext uri="{FF2B5EF4-FFF2-40B4-BE49-F238E27FC236}">
                <a16:creationId xmlns:a16="http://schemas.microsoft.com/office/drawing/2014/main" id="{7C86C1C2-A0E1-458D-8CF9-573ABEE8B3E1}"/>
              </a:ext>
            </a:extLst>
          </p:cNvPr>
          <p:cNvSpPr/>
          <p:nvPr/>
        </p:nvSpPr>
        <p:spPr bwMode="auto">
          <a:xfrm>
            <a:off x="8127491" y="4313242"/>
            <a:ext cx="1534416" cy="46782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语音识别</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78" name="Freeform 28">
            <a:extLst>
              <a:ext uri="{FF2B5EF4-FFF2-40B4-BE49-F238E27FC236}">
                <a16:creationId xmlns:a16="http://schemas.microsoft.com/office/drawing/2014/main" id="{7C86C1C2-A0E1-458D-8CF9-573ABEE8B3E1}"/>
              </a:ext>
            </a:extLst>
          </p:cNvPr>
          <p:cNvSpPr/>
          <p:nvPr/>
        </p:nvSpPr>
        <p:spPr bwMode="auto">
          <a:xfrm>
            <a:off x="9803909" y="3792716"/>
            <a:ext cx="1541402" cy="45885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文档图像分析</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79" name="Rectangle 51">
            <a:extLst>
              <a:ext uri="{FF2B5EF4-FFF2-40B4-BE49-F238E27FC236}">
                <a16:creationId xmlns:a16="http://schemas.microsoft.com/office/drawing/2014/main" id="{55A21B8E-3530-41C1-AF86-43D60EE9B1E0}"/>
              </a:ext>
            </a:extLst>
          </p:cNvPr>
          <p:cNvSpPr/>
          <p:nvPr/>
        </p:nvSpPr>
        <p:spPr>
          <a:xfrm>
            <a:off x="6317736" y="3803397"/>
            <a:ext cx="1515812" cy="979314"/>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AI</a:t>
            </a:r>
            <a:r>
              <a:rPr kumimoji="0" lang="zh-CN" altLang="en-US"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引擎</a:t>
            </a:r>
            <a:r>
              <a:rPr kumimoji="0" lang="zh-CN" altLang="en-US" sz="1600" b="1" i="0" u="none" strike="noStrike" kern="1200" cap="none" spc="0" normalizeH="0" baseline="0" noProof="0" dirty="0">
                <a:ln>
                  <a:noFill/>
                </a:ln>
                <a:solidFill>
                  <a:prstClr val="white"/>
                </a:solidFill>
                <a:effectLst/>
                <a:uLnTx/>
                <a:uFillTx/>
                <a:latin typeface="Arial"/>
                <a:ea typeface="Microsoft YaHei"/>
                <a:cs typeface="Arial"/>
                <a:sym typeface="Arial"/>
              </a:rPr>
              <a:t>层</a:t>
            </a:r>
            <a:endParaRPr kumimoji="0" lang="en-US" sz="1600" b="1" i="0" u="none" strike="noStrike" kern="1200" cap="none" spc="0" normalizeH="0" baseline="0" noProof="0" dirty="0">
              <a:ln>
                <a:noFill/>
              </a:ln>
              <a:solidFill>
                <a:prstClr val="white"/>
              </a:solidFill>
              <a:effectLst/>
              <a:uLnTx/>
              <a:uFillTx/>
              <a:latin typeface="Arial"/>
              <a:ea typeface="Microsoft YaHei"/>
              <a:cs typeface="Arial"/>
              <a:sym typeface="Arial"/>
            </a:endParaRPr>
          </a:p>
        </p:txBody>
      </p:sp>
      <p:sp>
        <p:nvSpPr>
          <p:cNvPr id="82" name="Freeform 28">
            <a:extLst>
              <a:ext uri="{FF2B5EF4-FFF2-40B4-BE49-F238E27FC236}">
                <a16:creationId xmlns:a16="http://schemas.microsoft.com/office/drawing/2014/main" id="{7C86C1C2-A0E1-458D-8CF9-573ABEE8B3E1}"/>
              </a:ext>
            </a:extLst>
          </p:cNvPr>
          <p:cNvSpPr/>
          <p:nvPr/>
        </p:nvSpPr>
        <p:spPr bwMode="auto">
          <a:xfrm>
            <a:off x="2451723" y="5120938"/>
            <a:ext cx="1598625" cy="27745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设备管理</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83" name="Freeform 28">
            <a:extLst>
              <a:ext uri="{FF2B5EF4-FFF2-40B4-BE49-F238E27FC236}">
                <a16:creationId xmlns:a16="http://schemas.microsoft.com/office/drawing/2014/main" id="{7C86C1C2-A0E1-458D-8CF9-573ABEE8B3E1}"/>
              </a:ext>
            </a:extLst>
          </p:cNvPr>
          <p:cNvSpPr/>
          <p:nvPr/>
        </p:nvSpPr>
        <p:spPr bwMode="auto">
          <a:xfrm>
            <a:off x="4237721" y="5120829"/>
            <a:ext cx="1534416" cy="277334"/>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应用管理</a:t>
            </a:r>
            <a:endParaRPr kumimoji="0" lang="en-US" altLang="zh-CN"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84" name="Freeform 28">
            <a:extLst>
              <a:ext uri="{FF2B5EF4-FFF2-40B4-BE49-F238E27FC236}">
                <a16:creationId xmlns:a16="http://schemas.microsoft.com/office/drawing/2014/main" id="{7C86C1C2-A0E1-458D-8CF9-573ABEE8B3E1}"/>
              </a:ext>
            </a:extLst>
          </p:cNvPr>
          <p:cNvSpPr/>
          <p:nvPr/>
        </p:nvSpPr>
        <p:spPr bwMode="auto">
          <a:xfrm>
            <a:off x="5927978" y="5118220"/>
            <a:ext cx="1812218" cy="274365"/>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内容管理</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85" name="Freeform 28">
            <a:extLst>
              <a:ext uri="{FF2B5EF4-FFF2-40B4-BE49-F238E27FC236}">
                <a16:creationId xmlns:a16="http://schemas.microsoft.com/office/drawing/2014/main" id="{7C86C1C2-A0E1-458D-8CF9-573ABEE8B3E1}"/>
              </a:ext>
            </a:extLst>
          </p:cNvPr>
          <p:cNvSpPr/>
          <p:nvPr/>
        </p:nvSpPr>
        <p:spPr bwMode="auto">
          <a:xfrm>
            <a:off x="8194070" y="5115572"/>
            <a:ext cx="1411223" cy="27134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设备数据</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86" name="Freeform 28">
            <a:extLst>
              <a:ext uri="{FF2B5EF4-FFF2-40B4-BE49-F238E27FC236}">
                <a16:creationId xmlns:a16="http://schemas.microsoft.com/office/drawing/2014/main" id="{7C86C1C2-A0E1-458D-8CF9-573ABEE8B3E1}"/>
              </a:ext>
            </a:extLst>
          </p:cNvPr>
          <p:cNvSpPr/>
          <p:nvPr/>
        </p:nvSpPr>
        <p:spPr bwMode="auto">
          <a:xfrm>
            <a:off x="9761131" y="5115573"/>
            <a:ext cx="1584181" cy="271348"/>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用户数据</a:t>
            </a:r>
            <a:endParaRPr kumimoji="0" lang="en-US" altLang="zh-CN"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87" name="Rectangle 59">
            <a:extLst>
              <a:ext uri="{FF2B5EF4-FFF2-40B4-BE49-F238E27FC236}">
                <a16:creationId xmlns:a16="http://schemas.microsoft.com/office/drawing/2014/main" id="{55A21B8E-3530-41C1-AF86-43D60EE9B1E0}"/>
              </a:ext>
            </a:extLst>
          </p:cNvPr>
          <p:cNvSpPr/>
          <p:nvPr/>
        </p:nvSpPr>
        <p:spPr>
          <a:xfrm>
            <a:off x="760412" y="4877137"/>
            <a:ext cx="1455721" cy="503489"/>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教育</a:t>
            </a:r>
            <a:r>
              <a:rPr kumimoji="0" lang="en-US" altLang="zh-CN"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PaaS</a:t>
            </a:r>
          </a:p>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平台</a:t>
            </a:r>
            <a:endParaRPr kumimoji="0" lang="en-US" sz="1600" b="1" i="0" u="none" strike="noStrike" kern="1200" cap="none" spc="0" normalizeH="0" baseline="0" noProof="0" dirty="0">
              <a:ln>
                <a:noFill/>
              </a:ln>
              <a:solidFill>
                <a:prstClr val="white"/>
              </a:solidFill>
              <a:effectLst/>
              <a:uLnTx/>
              <a:uFillTx/>
              <a:latin typeface="Arial"/>
              <a:ea typeface="Microsoft YaHei"/>
              <a:cs typeface="Arial"/>
              <a:sym typeface="Arial"/>
            </a:endParaRPr>
          </a:p>
        </p:txBody>
      </p:sp>
      <p:sp>
        <p:nvSpPr>
          <p:cNvPr id="89" name="Rectangle 61"/>
          <p:cNvSpPr/>
          <p:nvPr/>
        </p:nvSpPr>
        <p:spPr>
          <a:xfrm>
            <a:off x="4717284" y="4870870"/>
            <a:ext cx="549638" cy="307777"/>
          </a:xfrm>
          <a:prstGeom prst="rect">
            <a:avLst/>
          </a:prstGeom>
        </p:spPr>
        <p:txBody>
          <a:bodyPr wrap="none">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prstClr val="white"/>
                </a:solidFill>
                <a:effectLst/>
                <a:uLnTx/>
                <a:uFillTx/>
                <a:latin typeface="Arial" panose="020B0604020202020204" pitchFamily="34" charset="0"/>
                <a:ea typeface="Microsoft YaHei"/>
                <a:cs typeface="Arial" panose="020B0604020202020204" pitchFamily="34" charset="0"/>
              </a:rPr>
              <a:t>OTA</a:t>
            </a:r>
            <a:endPar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icrosoft YaHei"/>
              <a:cs typeface="Arial" panose="020B0604020202020204" pitchFamily="34" charset="0"/>
            </a:endParaRPr>
          </a:p>
        </p:txBody>
      </p:sp>
      <p:sp>
        <p:nvSpPr>
          <p:cNvPr id="90" name="Rectangle 62"/>
          <p:cNvSpPr/>
          <p:nvPr/>
        </p:nvSpPr>
        <p:spPr>
          <a:xfrm>
            <a:off x="9231807" y="4845156"/>
            <a:ext cx="902811" cy="307777"/>
          </a:xfrm>
          <a:prstGeom prst="rect">
            <a:avLst/>
          </a:prstGeom>
        </p:spPr>
        <p:txBody>
          <a:bodyPr wrap="none">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smtClean="0">
                <a:ln>
                  <a:noFill/>
                </a:ln>
                <a:solidFill>
                  <a:prstClr val="white"/>
                </a:solidFill>
                <a:effectLst/>
                <a:uLnTx/>
                <a:uFillTx/>
                <a:latin typeface="Arial"/>
                <a:ea typeface="Microsoft YaHei"/>
                <a:cs typeface="+mn-cs"/>
              </a:rPr>
              <a:t>数据平台</a:t>
            </a:r>
            <a:endParaRPr kumimoji="0" lang="en-US" sz="1400" b="1"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92" name="Freeform 28">
            <a:extLst>
              <a:ext uri="{FF2B5EF4-FFF2-40B4-BE49-F238E27FC236}">
                <a16:creationId xmlns:a16="http://schemas.microsoft.com/office/drawing/2014/main" id="{7C86C1C2-A0E1-458D-8CF9-573ABEE8B3E1}"/>
              </a:ext>
            </a:extLst>
          </p:cNvPr>
          <p:cNvSpPr/>
          <p:nvPr/>
        </p:nvSpPr>
        <p:spPr bwMode="auto">
          <a:xfrm>
            <a:off x="2417243" y="3801753"/>
            <a:ext cx="1598625" cy="44981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教师</a:t>
            </a:r>
            <a:r>
              <a:rPr kumimoji="0" lang="zh-CN" altLang="en-US" sz="1100" b="1" i="0" u="none" strike="noStrike" kern="0" cap="none" spc="0" normalizeH="0" baseline="0" noProof="0" dirty="0">
                <a:ln>
                  <a:noFill/>
                </a:ln>
                <a:solidFill>
                  <a:prstClr val="white"/>
                </a:solidFill>
                <a:effectLst/>
                <a:uLnTx/>
                <a:uFillTx/>
                <a:latin typeface="Arial"/>
                <a:ea typeface="Microsoft YaHei"/>
                <a:cs typeface="+mn-cs"/>
              </a:rPr>
              <a:t>空间</a:t>
            </a:r>
            <a:endParaRPr kumimoji="0" lang="en-US" altLang="zh-CN"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93" name="Freeform 28">
            <a:extLst>
              <a:ext uri="{FF2B5EF4-FFF2-40B4-BE49-F238E27FC236}">
                <a16:creationId xmlns:a16="http://schemas.microsoft.com/office/drawing/2014/main" id="{7C86C1C2-A0E1-458D-8CF9-573ABEE8B3E1}"/>
              </a:ext>
            </a:extLst>
          </p:cNvPr>
          <p:cNvSpPr/>
          <p:nvPr/>
        </p:nvSpPr>
        <p:spPr bwMode="auto">
          <a:xfrm>
            <a:off x="4237721" y="3801753"/>
            <a:ext cx="1534416" cy="44981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学生空间</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94" name="Freeform 28">
            <a:extLst>
              <a:ext uri="{FF2B5EF4-FFF2-40B4-BE49-F238E27FC236}">
                <a16:creationId xmlns:a16="http://schemas.microsoft.com/office/drawing/2014/main" id="{7C86C1C2-A0E1-458D-8CF9-573ABEE8B3E1}"/>
              </a:ext>
            </a:extLst>
          </p:cNvPr>
          <p:cNvSpPr/>
          <p:nvPr/>
        </p:nvSpPr>
        <p:spPr bwMode="auto">
          <a:xfrm>
            <a:off x="4237721" y="4322214"/>
            <a:ext cx="1534416" cy="458854"/>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错题集</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95" name="Freeform 28">
            <a:extLst>
              <a:ext uri="{FF2B5EF4-FFF2-40B4-BE49-F238E27FC236}">
                <a16:creationId xmlns:a16="http://schemas.microsoft.com/office/drawing/2014/main" id="{7C86C1C2-A0E1-458D-8CF9-573ABEE8B3E1}"/>
              </a:ext>
            </a:extLst>
          </p:cNvPr>
          <p:cNvSpPr/>
          <p:nvPr/>
        </p:nvSpPr>
        <p:spPr bwMode="auto">
          <a:xfrm>
            <a:off x="2427675" y="4322214"/>
            <a:ext cx="1588192" cy="458854"/>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资源</a:t>
            </a:r>
            <a:endParaRPr kumimoji="0" lang="en-US" altLang="zh-CN" sz="1100" b="1" i="0" u="none" strike="noStrike" kern="0" cap="none" spc="0" normalizeH="0" baseline="0" noProof="0" dirty="0" smtClean="0">
              <a:ln>
                <a:noFill/>
              </a:ln>
              <a:solidFill>
                <a:prstClr val="white"/>
              </a:solidFill>
              <a:effectLst/>
              <a:uLnTx/>
              <a:uFillTx/>
              <a:latin typeface="Arial"/>
              <a:ea typeface="Microsoft YaHei"/>
              <a:cs typeface="+mn-cs"/>
            </a:endParaRP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100" b="1" i="0" u="none" strike="noStrike" kern="0" cap="none" spc="0" normalizeH="0" baseline="0" noProof="0" dirty="0" smtClean="0">
                <a:ln>
                  <a:noFill/>
                </a:ln>
                <a:solidFill>
                  <a:prstClr val="white"/>
                </a:solidFill>
                <a:effectLst/>
                <a:uLnTx/>
                <a:uFillTx/>
                <a:latin typeface="Arial"/>
                <a:ea typeface="Microsoft YaHei"/>
                <a:cs typeface="+mn-cs"/>
              </a:rPr>
              <a:t>(</a:t>
            </a:r>
            <a:r>
              <a:rPr kumimoji="0" lang="zh-CN" altLang="en-US" sz="1100" b="1" i="0" u="none" strike="noStrike" kern="0" cap="none" spc="0" normalizeH="0" baseline="0" noProof="0" dirty="0" smtClean="0">
                <a:ln>
                  <a:noFill/>
                </a:ln>
                <a:solidFill>
                  <a:prstClr val="white"/>
                </a:solidFill>
                <a:effectLst/>
                <a:uLnTx/>
                <a:uFillTx/>
                <a:latin typeface="Arial"/>
                <a:ea typeface="Microsoft YaHei"/>
                <a:cs typeface="+mn-cs"/>
              </a:rPr>
              <a:t>课件、试题、微课</a:t>
            </a:r>
            <a:r>
              <a:rPr kumimoji="0" lang="en-US" sz="1100" b="1" i="0" u="none" strike="noStrike" kern="0" cap="none" spc="0" normalizeH="0" baseline="0" noProof="0" dirty="0" smtClean="0">
                <a:ln>
                  <a:noFill/>
                </a:ln>
                <a:solidFill>
                  <a:prstClr val="white"/>
                </a:solidFill>
                <a:effectLst/>
                <a:uLnTx/>
                <a:uFillTx/>
                <a:latin typeface="Arial"/>
                <a:ea typeface="Microsoft YaHei"/>
                <a:cs typeface="+mn-cs"/>
              </a:rPr>
              <a:t>)</a:t>
            </a:r>
            <a:endParaRPr kumimoji="0" lang="en-US" sz="1100" b="1" i="0" u="none" strike="noStrike" kern="0" cap="none" spc="0" normalizeH="0" baseline="0" noProof="0" dirty="0">
              <a:ln>
                <a:noFill/>
              </a:ln>
              <a:solidFill>
                <a:prstClr val="white"/>
              </a:solidFill>
              <a:effectLst/>
              <a:uLnTx/>
              <a:uFillTx/>
              <a:latin typeface="Arial"/>
              <a:ea typeface="Microsoft YaHei"/>
              <a:cs typeface="+mn-cs"/>
            </a:endParaRPr>
          </a:p>
        </p:txBody>
      </p:sp>
      <p:sp>
        <p:nvSpPr>
          <p:cNvPr id="96" name="Rectangle 119">
            <a:extLst>
              <a:ext uri="{FF2B5EF4-FFF2-40B4-BE49-F238E27FC236}">
                <a16:creationId xmlns:a16="http://schemas.microsoft.com/office/drawing/2014/main" id="{55A21B8E-3530-41C1-AF86-43D60EE9B1E0}"/>
              </a:ext>
            </a:extLst>
          </p:cNvPr>
          <p:cNvSpPr/>
          <p:nvPr/>
        </p:nvSpPr>
        <p:spPr>
          <a:xfrm>
            <a:off x="760412" y="3801753"/>
            <a:ext cx="1445700" cy="979314"/>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智慧教育</a:t>
            </a:r>
            <a:endParaRPr kumimoji="0" lang="en-US" altLang="zh-CN" sz="1600" b="1" i="0" u="none" strike="noStrike" kern="1200" cap="none" spc="0" normalizeH="0" baseline="0" noProof="0" dirty="0" smtClean="0">
              <a:ln>
                <a:noFill/>
              </a:ln>
              <a:solidFill>
                <a:prstClr val="white"/>
              </a:solidFill>
              <a:effectLst/>
              <a:uLnTx/>
              <a:uFillTx/>
              <a:latin typeface="Arial"/>
              <a:ea typeface="Microsoft YaHei"/>
              <a:cs typeface="Arial"/>
              <a:sym typeface="Arial"/>
            </a:endParaRPr>
          </a:p>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prstClr val="white"/>
                </a:solidFill>
                <a:effectLst/>
                <a:uLnTx/>
                <a:uFillTx/>
                <a:latin typeface="Arial"/>
                <a:ea typeface="Microsoft YaHei"/>
                <a:cs typeface="Arial"/>
                <a:sym typeface="Arial"/>
              </a:rPr>
              <a:t>云平台</a:t>
            </a:r>
            <a:endParaRPr kumimoji="0" lang="en-US" sz="1600" b="1" i="0" u="none" strike="noStrike" kern="1200" cap="none" spc="0" normalizeH="0" baseline="0" noProof="0" dirty="0">
              <a:ln>
                <a:noFill/>
              </a:ln>
              <a:solidFill>
                <a:prstClr val="white"/>
              </a:solidFill>
              <a:effectLst/>
              <a:uLnTx/>
              <a:uFillTx/>
              <a:latin typeface="Arial"/>
              <a:ea typeface="Microsoft YaHei"/>
              <a:cs typeface="Arial"/>
              <a:sym typeface="Arial"/>
            </a:endParaRPr>
          </a:p>
        </p:txBody>
      </p:sp>
      <p:sp>
        <p:nvSpPr>
          <p:cNvPr id="97" name="Rectangle 40">
            <a:extLst>
              <a:ext uri="{FF2B5EF4-FFF2-40B4-BE49-F238E27FC236}">
                <a16:creationId xmlns:a16="http://schemas.microsoft.com/office/drawing/2014/main" id="{A3A5EFF6-B909-4E27-8B4D-C70D8F0D8D51}"/>
              </a:ext>
            </a:extLst>
          </p:cNvPr>
          <p:cNvSpPr/>
          <p:nvPr/>
        </p:nvSpPr>
        <p:spPr>
          <a:xfrm>
            <a:off x="662491" y="5553874"/>
            <a:ext cx="11071133" cy="853342"/>
          </a:xfrm>
          <a:prstGeom prst="rect">
            <a:avLst/>
          </a:prstGeom>
          <a:solidFill>
            <a:schemeClr val="bg2">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icrosoft YaHei"/>
              <a:cs typeface="Arial"/>
              <a:sym typeface="Arial"/>
            </a:endParaRPr>
          </a:p>
        </p:txBody>
      </p:sp>
      <p:pic>
        <p:nvPicPr>
          <p:cNvPr id="98" name="Picture 2" descr="https://timgsa.baidu.com/timg?image&amp;quality=80&amp;size=b9999_10000&amp;sec=1516797769460&amp;di=cfa7561c3a7d72bbd42a0af23ab9e0ad&amp;imgtype=0&amp;src=http%3A%2F%2Fimg.pconline.com.cn%2Fimages%2Fproduct%2F6097%2F609750%2Fq.jpg"/>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2667" b="95600" l="10000" r="90000"/>
                    </a14:imgEffect>
                  </a14:imgLayer>
                </a14:imgProps>
              </a:ext>
              <a:ext uri="{28A0092B-C50C-407E-A947-70E740481C1C}">
                <a14:useLocalDpi xmlns:a14="http://schemas.microsoft.com/office/drawing/2010/main" val="0"/>
              </a:ext>
            </a:extLst>
          </a:blip>
          <a:srcRect l="28718" t="2359" r="29585" b="4808"/>
          <a:stretch/>
        </p:blipFill>
        <p:spPr bwMode="auto">
          <a:xfrm>
            <a:off x="3809271" y="5622329"/>
            <a:ext cx="482153" cy="708090"/>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6" descr="http://a.hiphotos.baidu.com/image/pic/item/962bd40735fae6cd1b67e78905b30f2443a70f02.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66415" y="5534178"/>
            <a:ext cx="1321036" cy="778199"/>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 descr="https://timgsa.baidu.com/timg?image&amp;quality=80&amp;size=b9999_10000&amp;sec=1526635198834&amp;di=faa031622f1404e778d5c5c7dacc95be&amp;imgtype=0&amp;src=http%3A%2F%2Fstatic.fuwo.com%2Fupload%2Fattachment%2F1601%2F14%2Fbb6d644cba8e11e59ec000163e00254c.jp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0522" y="5540549"/>
            <a:ext cx="1086608" cy="853206"/>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2" descr="https://timgsa.baidu.com/timg?image&amp;quality=80&amp;size=b9999_10000&amp;sec=1545902515219&amp;di=e261b0b63bc476de23adb97164a9601d&amp;imgtype=0&amp;src=http%3A%2F%2Fjpg.042.cn%2Fs123%2F2018%2F1023%2F4c11a8678ec40b2f7d925f4639dd655e.pn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6540" y="5622329"/>
            <a:ext cx="1459145" cy="756332"/>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69" descr="https://timgsa.baidu.com/timg?image&amp;quality=80&amp;size=b9999_10000&amp;sec=1546199390355&amp;di=789c3d758057ff355f2902a069915f41&amp;imgtype=0&amp;src=http%3A%2F%2Fimg5.pcpop.com%2FProductImages%2F640x480%2F7%2F7367%2F007367246.jpg"/>
          <p:cNvPicPr>
            <a:picLocks noChangeAspect="1" noChangeArrowheads="1"/>
          </p:cNvPicPr>
          <p:nvPr/>
        </p:nvPicPr>
        <p:blipFill>
          <a:blip r:embed="rId9"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305200" y="5650451"/>
            <a:ext cx="1011268" cy="699755"/>
          </a:xfrm>
          <a:prstGeom prst="rect">
            <a:avLst/>
          </a:prstGeom>
          <a:noFill/>
          <a:extLst>
            <a:ext uri="{909E8E84-426E-40DD-AFC4-6F175D3DCCD1}">
              <a14:hiddenFill xmlns:a14="http://schemas.microsoft.com/office/drawing/2010/main">
                <a:solidFill>
                  <a:srgbClr val="FFFFFF"/>
                </a:solidFill>
              </a14:hiddenFill>
            </a:ext>
          </a:extLst>
        </p:spPr>
      </p:pic>
      <p:sp>
        <p:nvSpPr>
          <p:cNvPr id="104" name="Rectangle 53">
            <a:extLst>
              <a:ext uri="{FF2B5EF4-FFF2-40B4-BE49-F238E27FC236}">
                <a16:creationId xmlns:a16="http://schemas.microsoft.com/office/drawing/2014/main" id="{24221CA5-657D-4F0E-A056-5F9A7E9713B0}"/>
              </a:ext>
            </a:extLst>
          </p:cNvPr>
          <p:cNvSpPr/>
          <p:nvPr/>
        </p:nvSpPr>
        <p:spPr>
          <a:xfrm>
            <a:off x="2371971" y="4877138"/>
            <a:ext cx="5571682" cy="551549"/>
          </a:xfrm>
          <a:prstGeom prst="rect">
            <a:avLst/>
          </a:prstGeom>
          <a:noFill/>
          <a:ln w="12700" cap="flat">
            <a:solidFill>
              <a:schemeClr val="bg1"/>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a:ea typeface="Microsoft YaHei"/>
              <a:cs typeface="Arial"/>
              <a:sym typeface="Arial"/>
            </a:endParaRPr>
          </a:p>
        </p:txBody>
      </p:sp>
      <p:sp>
        <p:nvSpPr>
          <p:cNvPr id="105" name="Rectangle 53">
            <a:extLst>
              <a:ext uri="{FF2B5EF4-FFF2-40B4-BE49-F238E27FC236}">
                <a16:creationId xmlns:a16="http://schemas.microsoft.com/office/drawing/2014/main" id="{24221CA5-657D-4F0E-A056-5F9A7E9713B0}"/>
              </a:ext>
            </a:extLst>
          </p:cNvPr>
          <p:cNvSpPr/>
          <p:nvPr/>
        </p:nvSpPr>
        <p:spPr>
          <a:xfrm>
            <a:off x="8126039" y="4877138"/>
            <a:ext cx="3248301" cy="556088"/>
          </a:xfrm>
          <a:prstGeom prst="rect">
            <a:avLst/>
          </a:prstGeom>
          <a:noFill/>
          <a:ln w="12700" cap="flat">
            <a:solidFill>
              <a:schemeClr val="bg1"/>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a:ea typeface="Microsoft YaHei"/>
              <a:cs typeface="Arial"/>
              <a:sym typeface="Arial"/>
            </a:endParaRPr>
          </a:p>
        </p:txBody>
      </p:sp>
      <p:pic>
        <p:nvPicPr>
          <p:cNvPr id="47" name="图片 42">
            <a:extLst>
              <a:ext uri="{FF2B5EF4-FFF2-40B4-BE49-F238E27FC236}">
                <a16:creationId xmlns:a16="http://schemas.microsoft.com/office/drawing/2014/main" id="{0B7D9353-341B-411C-8C7C-ACE8DDDC53C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68800" y="5730329"/>
            <a:ext cx="1103041" cy="540000"/>
          </a:xfrm>
          <a:prstGeom prst="rect">
            <a:avLst/>
          </a:prstGeom>
          <a:ln>
            <a:noFill/>
          </a:ln>
          <a:effectLst>
            <a:softEdge rad="38100"/>
          </a:effectLst>
        </p:spPr>
      </p:pic>
      <p:grpSp>
        <p:nvGrpSpPr>
          <p:cNvPr id="48" name="组合 64">
            <a:extLst>
              <a:ext uri="{FF2B5EF4-FFF2-40B4-BE49-F238E27FC236}">
                <a16:creationId xmlns:a16="http://schemas.microsoft.com/office/drawing/2014/main" id="{B0555EBD-8FA6-42C2-9E2F-9B392ACD7B07}"/>
              </a:ext>
            </a:extLst>
          </p:cNvPr>
          <p:cNvGrpSpPr>
            <a:grpSpLocks noChangeAspect="1"/>
          </p:cNvGrpSpPr>
          <p:nvPr/>
        </p:nvGrpSpPr>
        <p:grpSpPr>
          <a:xfrm>
            <a:off x="9189466" y="5794734"/>
            <a:ext cx="1198198" cy="378603"/>
            <a:chOff x="4684710" y="2187489"/>
            <a:chExt cx="1441465" cy="510502"/>
          </a:xfrm>
        </p:grpSpPr>
        <p:pic>
          <p:nvPicPr>
            <p:cNvPr id="49" name="Picture 6" descr="Image result for think station p318">
              <a:extLst>
                <a:ext uri="{FF2B5EF4-FFF2-40B4-BE49-F238E27FC236}">
                  <a16:creationId xmlns:a16="http://schemas.microsoft.com/office/drawing/2014/main" id="{AE6EAAF8-0107-404B-8FA4-8DB4A149BD8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413811" y="2191967"/>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Image result for think station p318">
              <a:extLst>
                <a:ext uri="{FF2B5EF4-FFF2-40B4-BE49-F238E27FC236}">
                  <a16:creationId xmlns:a16="http://schemas.microsoft.com/office/drawing/2014/main" id="{5E999060-DE5D-4432-86DF-44B022B117B0}"/>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178482"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939874"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Image result for think station p318">
              <a:extLst>
                <a:ext uri="{FF2B5EF4-FFF2-40B4-BE49-F238E27FC236}">
                  <a16:creationId xmlns:a16="http://schemas.microsoft.com/office/drawing/2014/main" id="{6BD8EE72-0020-4398-BD61-D0542A6B7C2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84710" y="2191967"/>
              <a:ext cx="712364" cy="5060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 name="组合 34">
            <a:extLst>
              <a:ext uri="{FF2B5EF4-FFF2-40B4-BE49-F238E27FC236}">
                <a16:creationId xmlns:a16="http://schemas.microsoft.com/office/drawing/2014/main" id="{8A7C2E37-578A-4085-B07C-9EC14C6BD81F}"/>
              </a:ext>
            </a:extLst>
          </p:cNvPr>
          <p:cNvGrpSpPr>
            <a:grpSpLocks noChangeAspect="1"/>
          </p:cNvGrpSpPr>
          <p:nvPr/>
        </p:nvGrpSpPr>
        <p:grpSpPr>
          <a:xfrm>
            <a:off x="10657123" y="5622329"/>
            <a:ext cx="949554" cy="648000"/>
            <a:chOff x="4339667" y="5419749"/>
            <a:chExt cx="1359913" cy="1087697"/>
          </a:xfrm>
        </p:grpSpPr>
        <p:pic>
          <p:nvPicPr>
            <p:cNvPr id="58" name="图片 28">
              <a:extLst>
                <a:ext uri="{FF2B5EF4-FFF2-40B4-BE49-F238E27FC236}">
                  <a16:creationId xmlns:a16="http://schemas.microsoft.com/office/drawing/2014/main" id="{90CACBC3-CB2B-4CB1-863D-CE0ABAEAE26B}"/>
                </a:ext>
              </a:extLst>
            </p:cNvPr>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0109" y="5419749"/>
              <a:ext cx="667286" cy="667286"/>
            </a:xfrm>
            <a:prstGeom prst="rect">
              <a:avLst/>
            </a:prstGeom>
          </p:spPr>
        </p:pic>
        <p:pic>
          <p:nvPicPr>
            <p:cNvPr id="59" name="图片 30">
              <a:extLst>
                <a:ext uri="{FF2B5EF4-FFF2-40B4-BE49-F238E27FC236}">
                  <a16:creationId xmlns:a16="http://schemas.microsoft.com/office/drawing/2014/main" id="{3CD5106F-B239-49A6-A58D-48FF4B6C599D}"/>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63114" y="5608088"/>
              <a:ext cx="836466" cy="836466"/>
            </a:xfrm>
            <a:prstGeom prst="rect">
              <a:avLst/>
            </a:prstGeom>
          </p:spPr>
        </p:pic>
        <p:pic>
          <p:nvPicPr>
            <p:cNvPr id="60" name="图片 33">
              <a:extLst>
                <a:ext uri="{FF2B5EF4-FFF2-40B4-BE49-F238E27FC236}">
                  <a16:creationId xmlns:a16="http://schemas.microsoft.com/office/drawing/2014/main" id="{52E1AB52-986E-4D63-B270-502AC29A3C62}"/>
                </a:ext>
              </a:extLst>
            </p:cNvPr>
            <p:cNvPicPr>
              <a:picLocks noChangeAspect="1"/>
            </p:cNvPicPr>
            <p:nvPr/>
          </p:nvPicPr>
          <p:blipFill>
            <a:blip r:embed="rId14" cstate="print">
              <a:clrChange>
                <a:clrFrom>
                  <a:srgbClr val="FFFFFF"/>
                </a:clrFrom>
                <a:clrTo>
                  <a:srgbClr val="FFFFFF">
                    <a:alpha val="0"/>
                  </a:srgbClr>
                </a:clrTo>
              </a:clrChange>
            </a:blip>
            <a:stretch>
              <a:fillRect/>
            </a:stretch>
          </p:blipFill>
          <p:spPr>
            <a:xfrm>
              <a:off x="4339667" y="6087035"/>
              <a:ext cx="579510" cy="420411"/>
            </a:xfrm>
            <a:prstGeom prst="rect">
              <a:avLst/>
            </a:prstGeom>
          </p:spPr>
        </p:pic>
      </p:grpSp>
    </p:spTree>
    <p:extLst>
      <p:ext uri="{BB962C8B-B14F-4D97-AF65-F5344CB8AC3E}">
        <p14:creationId xmlns:p14="http://schemas.microsoft.com/office/powerpoint/2010/main" val="3153884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45AE0D-F020-B947-9A58-7390F872E758}"/>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 y="1"/>
            <a:ext cx="12188825" cy="6858000"/>
          </a:xfrm>
          <a:prstGeom prst="rect">
            <a:avLst/>
          </a:prstGeom>
        </p:spPr>
      </p:pic>
      <p:sp>
        <p:nvSpPr>
          <p:cNvPr id="18" name="矩形 17">
            <a:extLst>
              <a:ext uri="{FF2B5EF4-FFF2-40B4-BE49-F238E27FC236}">
                <a16:creationId xmlns:a16="http://schemas.microsoft.com/office/drawing/2014/main" id="{E006B5BC-7A1E-F644-9F52-3C6B22C798F1}"/>
              </a:ext>
            </a:extLst>
          </p:cNvPr>
          <p:cNvSpPr/>
          <p:nvPr/>
        </p:nvSpPr>
        <p:spPr>
          <a:xfrm>
            <a:off x="3434592" y="1064172"/>
            <a:ext cx="7616234" cy="4706008"/>
          </a:xfrm>
          <a:prstGeom prst="rect">
            <a:avLst/>
          </a:prstGeom>
          <a:solidFill>
            <a:srgbClr val="00E6A0">
              <a:alpha val="63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b="1" dirty="0">
              <a:solidFill>
                <a:srgbClr val="333D48"/>
              </a:solidFill>
              <a:cs typeface="+mn-ea"/>
              <a:sym typeface="+mn-lt"/>
            </a:endParaRPr>
          </a:p>
        </p:txBody>
      </p:sp>
      <p:sp>
        <p:nvSpPr>
          <p:cNvPr id="20" name="任意形状 19">
            <a:extLst>
              <a:ext uri="{FF2B5EF4-FFF2-40B4-BE49-F238E27FC236}">
                <a16:creationId xmlns:a16="http://schemas.microsoft.com/office/drawing/2014/main" id="{696786C0-783C-E843-92F4-2A498D220D48}"/>
              </a:ext>
            </a:extLst>
          </p:cNvPr>
          <p:cNvSpPr/>
          <p:nvPr/>
        </p:nvSpPr>
        <p:spPr>
          <a:xfrm>
            <a:off x="531812" y="712076"/>
            <a:ext cx="2971800" cy="5410200"/>
          </a:xfrm>
          <a:custGeom>
            <a:avLst/>
            <a:gdLst/>
            <a:ahLst/>
            <a:cxnLst/>
            <a:rect l="l" t="t" r="r" b="b"/>
            <a:pathLst>
              <a:path w="2971800" h="5410200">
                <a:moveTo>
                  <a:pt x="887661" y="3891357"/>
                </a:moveTo>
                <a:lnTo>
                  <a:pt x="1300213" y="3891357"/>
                </a:lnTo>
                <a:lnTo>
                  <a:pt x="1300213" y="3996132"/>
                </a:lnTo>
                <a:lnTo>
                  <a:pt x="887661" y="3996132"/>
                </a:lnTo>
                <a:close/>
                <a:moveTo>
                  <a:pt x="1991073" y="3770211"/>
                </a:moveTo>
                <a:lnTo>
                  <a:pt x="2203897" y="3770211"/>
                </a:lnTo>
                <a:cubicBezTo>
                  <a:pt x="2160241" y="3805136"/>
                  <a:pt x="2112219" y="3838969"/>
                  <a:pt x="2059832" y="3871711"/>
                </a:cubicBezTo>
                <a:cubicBezTo>
                  <a:pt x="2038004" y="3847700"/>
                  <a:pt x="2015084" y="3819324"/>
                  <a:pt x="1991073" y="3786582"/>
                </a:cubicBezTo>
                <a:close/>
                <a:moveTo>
                  <a:pt x="1660377" y="3770211"/>
                </a:moveTo>
                <a:lnTo>
                  <a:pt x="1883024" y="3770211"/>
                </a:lnTo>
                <a:lnTo>
                  <a:pt x="1883024" y="3845518"/>
                </a:lnTo>
                <a:cubicBezTo>
                  <a:pt x="1867744" y="3852066"/>
                  <a:pt x="1845916" y="3861889"/>
                  <a:pt x="1817540" y="3874986"/>
                </a:cubicBezTo>
                <a:cubicBezTo>
                  <a:pt x="1786980" y="3888083"/>
                  <a:pt x="1764061" y="3897905"/>
                  <a:pt x="1748781" y="3904454"/>
                </a:cubicBezTo>
                <a:lnTo>
                  <a:pt x="1794620" y="3852066"/>
                </a:lnTo>
                <a:cubicBezTo>
                  <a:pt x="1779340" y="3843335"/>
                  <a:pt x="1757512" y="3829147"/>
                  <a:pt x="1729136" y="3809501"/>
                </a:cubicBezTo>
                <a:cubicBezTo>
                  <a:pt x="1698576" y="3792039"/>
                  <a:pt x="1675657" y="3778942"/>
                  <a:pt x="1660377" y="3770211"/>
                </a:cubicBezTo>
                <a:close/>
                <a:moveTo>
                  <a:pt x="887661" y="3694904"/>
                </a:moveTo>
                <a:lnTo>
                  <a:pt x="1300213" y="3694904"/>
                </a:lnTo>
                <a:lnTo>
                  <a:pt x="1300213" y="3799679"/>
                </a:lnTo>
                <a:lnTo>
                  <a:pt x="887661" y="3799679"/>
                </a:lnTo>
                <a:close/>
                <a:moveTo>
                  <a:pt x="887661" y="3498450"/>
                </a:moveTo>
                <a:lnTo>
                  <a:pt x="1300213" y="3498450"/>
                </a:lnTo>
                <a:lnTo>
                  <a:pt x="1300213" y="3603225"/>
                </a:lnTo>
                <a:lnTo>
                  <a:pt x="887661" y="3603225"/>
                </a:lnTo>
                <a:close/>
                <a:moveTo>
                  <a:pt x="773064" y="3400224"/>
                </a:moveTo>
                <a:lnTo>
                  <a:pt x="773064" y="4140197"/>
                </a:lnTo>
                <a:lnTo>
                  <a:pt x="887661" y="4140197"/>
                </a:lnTo>
                <a:lnTo>
                  <a:pt x="887661" y="4087810"/>
                </a:lnTo>
                <a:lnTo>
                  <a:pt x="1300213" y="4087810"/>
                </a:lnTo>
                <a:lnTo>
                  <a:pt x="1300213" y="4140197"/>
                </a:lnTo>
                <a:lnTo>
                  <a:pt x="1414811" y="4140197"/>
                </a:lnTo>
                <a:lnTo>
                  <a:pt x="1414811" y="3400224"/>
                </a:lnTo>
                <a:close/>
                <a:moveTo>
                  <a:pt x="1607989" y="3393675"/>
                </a:moveTo>
                <a:lnTo>
                  <a:pt x="1607989" y="3478805"/>
                </a:lnTo>
                <a:lnTo>
                  <a:pt x="2112219" y="3478805"/>
                </a:lnTo>
                <a:lnTo>
                  <a:pt x="2112219" y="3537741"/>
                </a:lnTo>
                <a:lnTo>
                  <a:pt x="1630909" y="3537741"/>
                </a:lnTo>
                <a:lnTo>
                  <a:pt x="1630909" y="3622871"/>
                </a:lnTo>
                <a:lnTo>
                  <a:pt x="2112219" y="3622871"/>
                </a:lnTo>
                <a:lnTo>
                  <a:pt x="2112219" y="3681807"/>
                </a:lnTo>
                <a:lnTo>
                  <a:pt x="1539231" y="3681807"/>
                </a:lnTo>
                <a:lnTo>
                  <a:pt x="1539231" y="3770211"/>
                </a:lnTo>
                <a:lnTo>
                  <a:pt x="1640732" y="3770211"/>
                </a:lnTo>
                <a:lnTo>
                  <a:pt x="1588344" y="3835695"/>
                </a:lnTo>
                <a:cubicBezTo>
                  <a:pt x="1634183" y="3866254"/>
                  <a:pt x="1669108" y="3890265"/>
                  <a:pt x="1693119" y="3907728"/>
                </a:cubicBezTo>
                <a:cubicBezTo>
                  <a:pt x="1699668" y="3914276"/>
                  <a:pt x="1705125" y="3918642"/>
                  <a:pt x="1709490" y="3920825"/>
                </a:cubicBezTo>
                <a:cubicBezTo>
                  <a:pt x="1650554" y="3947018"/>
                  <a:pt x="1591618" y="3969938"/>
                  <a:pt x="1532682" y="3989583"/>
                </a:cubicBezTo>
                <a:lnTo>
                  <a:pt x="1571973" y="4094358"/>
                </a:lnTo>
                <a:cubicBezTo>
                  <a:pt x="1613446" y="4074713"/>
                  <a:pt x="1676748" y="4046336"/>
                  <a:pt x="1761878" y="4009229"/>
                </a:cubicBezTo>
                <a:cubicBezTo>
                  <a:pt x="1816448" y="3985218"/>
                  <a:pt x="1856830" y="3966664"/>
                  <a:pt x="1883024" y="3953567"/>
                </a:cubicBezTo>
                <a:lnTo>
                  <a:pt x="1883024" y="3999406"/>
                </a:lnTo>
                <a:cubicBezTo>
                  <a:pt x="1885207" y="4032148"/>
                  <a:pt x="1868836" y="4048519"/>
                  <a:pt x="1833911" y="4048519"/>
                </a:cubicBezTo>
                <a:cubicBezTo>
                  <a:pt x="1807717" y="4048519"/>
                  <a:pt x="1781523" y="4048519"/>
                  <a:pt x="1755329" y="4048519"/>
                </a:cubicBezTo>
                <a:cubicBezTo>
                  <a:pt x="1764061" y="4076896"/>
                  <a:pt x="1771700" y="4107455"/>
                  <a:pt x="1778249" y="4140197"/>
                </a:cubicBezTo>
                <a:cubicBezTo>
                  <a:pt x="1789163" y="4140197"/>
                  <a:pt x="1806625" y="4140197"/>
                  <a:pt x="1830636" y="4140197"/>
                </a:cubicBezTo>
                <a:cubicBezTo>
                  <a:pt x="1852464" y="4138015"/>
                  <a:pt x="1868836" y="4136923"/>
                  <a:pt x="1879750" y="4136923"/>
                </a:cubicBezTo>
                <a:cubicBezTo>
                  <a:pt x="1960514" y="4136923"/>
                  <a:pt x="1997621" y="4096541"/>
                  <a:pt x="1991073" y="4015777"/>
                </a:cubicBezTo>
                <a:lnTo>
                  <a:pt x="1991073" y="3933922"/>
                </a:lnTo>
                <a:cubicBezTo>
                  <a:pt x="2043461" y="4003772"/>
                  <a:pt x="2137322" y="4062707"/>
                  <a:pt x="2272656" y="4110729"/>
                </a:cubicBezTo>
                <a:cubicBezTo>
                  <a:pt x="2290118" y="4075804"/>
                  <a:pt x="2303215" y="4051793"/>
                  <a:pt x="2311947" y="4038697"/>
                </a:cubicBezTo>
                <a:cubicBezTo>
                  <a:pt x="2318495" y="4025600"/>
                  <a:pt x="2323952" y="4015777"/>
                  <a:pt x="2328318" y="4009229"/>
                </a:cubicBezTo>
                <a:cubicBezTo>
                  <a:pt x="2249736" y="3989583"/>
                  <a:pt x="2186435" y="3964481"/>
                  <a:pt x="2138413" y="3933922"/>
                </a:cubicBezTo>
                <a:cubicBezTo>
                  <a:pt x="2192983" y="3903362"/>
                  <a:pt x="2239914" y="3873894"/>
                  <a:pt x="2279204" y="3845518"/>
                </a:cubicBezTo>
                <a:lnTo>
                  <a:pt x="2210446" y="3770211"/>
                </a:lnTo>
                <a:lnTo>
                  <a:pt x="2325043" y="3770211"/>
                </a:lnTo>
                <a:lnTo>
                  <a:pt x="2325043" y="3681807"/>
                </a:lnTo>
                <a:lnTo>
                  <a:pt x="2216994" y="3681807"/>
                </a:lnTo>
                <a:lnTo>
                  <a:pt x="2216994" y="3393675"/>
                </a:lnTo>
                <a:close/>
                <a:moveTo>
                  <a:pt x="0" y="0"/>
                </a:moveTo>
                <a:lnTo>
                  <a:pt x="2971800" y="0"/>
                </a:lnTo>
                <a:lnTo>
                  <a:pt x="2971800" y="5410200"/>
                </a:lnTo>
                <a:lnTo>
                  <a:pt x="0" y="5410200"/>
                </a:lnTo>
                <a:close/>
              </a:path>
            </a:pathLst>
          </a:custGeom>
          <a:solidFill>
            <a:srgbClr val="00B4E5"/>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cxnSp>
        <p:nvCxnSpPr>
          <p:cNvPr id="10" name="直线连接符 9">
            <a:extLst>
              <a:ext uri="{FF2B5EF4-FFF2-40B4-BE49-F238E27FC236}">
                <a16:creationId xmlns:a16="http://schemas.microsoft.com/office/drawing/2014/main" id="{F00DFF58-D60C-C444-9A2B-AEA30EFEF15F}"/>
              </a:ext>
            </a:extLst>
          </p:cNvPr>
          <p:cNvCxnSpPr>
            <a:cxnSpLocks/>
          </p:cNvCxnSpPr>
          <p:nvPr/>
        </p:nvCxnSpPr>
        <p:spPr>
          <a:xfrm>
            <a:off x="1065212" y="3505200"/>
            <a:ext cx="0" cy="1752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61E9ED2F-9E1A-114D-8553-D9E294DD4A8B}"/>
              </a:ext>
            </a:extLst>
          </p:cNvPr>
          <p:cNvSpPr txBox="1"/>
          <p:nvPr/>
        </p:nvSpPr>
        <p:spPr>
          <a:xfrm>
            <a:off x="1184214" y="4968796"/>
            <a:ext cx="1598515" cy="400110"/>
          </a:xfrm>
          <a:prstGeom prst="rect">
            <a:avLst/>
          </a:prstGeom>
          <a:noFill/>
        </p:spPr>
        <p:txBody>
          <a:bodyPr wrap="none" rtlCol="0">
            <a:spAutoFit/>
          </a:bodyPr>
          <a:lstStyle/>
          <a:p>
            <a:r>
              <a:rPr kumimoji="1" lang="en-US" altLang="zh-CN" sz="2000" dirty="0">
                <a:solidFill>
                  <a:schemeClr val="bg1"/>
                </a:solidFill>
                <a:cs typeface="+mn-ea"/>
                <a:sym typeface="+mn-lt"/>
              </a:rPr>
              <a:t>CONTENTS</a:t>
            </a:r>
            <a:endParaRPr kumimoji="1" lang="zh-CN" altLang="en-US" sz="2000" dirty="0" err="1">
              <a:solidFill>
                <a:schemeClr val="bg1"/>
              </a:solidFill>
              <a:cs typeface="+mn-ea"/>
              <a:sym typeface="+mn-lt"/>
            </a:endParaRPr>
          </a:p>
        </p:txBody>
      </p:sp>
      <p:sp>
        <p:nvSpPr>
          <p:cNvPr id="23" name="矩形 22">
            <a:extLst>
              <a:ext uri="{FF2B5EF4-FFF2-40B4-BE49-F238E27FC236}">
                <a16:creationId xmlns:a16="http://schemas.microsoft.com/office/drawing/2014/main" id="{DAD8FB4A-C508-E549-BEF0-7D48CFDA8416}"/>
              </a:ext>
            </a:extLst>
          </p:cNvPr>
          <p:cNvSpPr/>
          <p:nvPr/>
        </p:nvSpPr>
        <p:spPr>
          <a:xfrm>
            <a:off x="3964226" y="3666999"/>
            <a:ext cx="6625986" cy="522194"/>
          </a:xfrm>
          <a:prstGeom prst="rect">
            <a:avLst/>
          </a:prstGeom>
        </p:spPr>
        <p:txBody>
          <a:bodyPr vert="horz" wrap="square">
            <a:spAutoFit/>
          </a:bodyPr>
          <a:lstStyle/>
          <a:p>
            <a:pPr algn="dist" defTabSz="914400">
              <a:lnSpc>
                <a:spcPts val="3200"/>
              </a:lnSpc>
            </a:pPr>
            <a:r>
              <a:rPr lang="zh-CN" altLang="en-US" sz="4000" b="1" dirty="0">
                <a:solidFill>
                  <a:schemeClr val="bg1"/>
                </a:solidFill>
                <a:effectLst>
                  <a:reflection blurRad="6350" stA="55000" endA="50" endPos="85000" dist="60007" dir="5400000" sy="-100000" algn="bl" rotWithShape="0"/>
                </a:effectLst>
                <a:cs typeface="+mn-ea"/>
                <a:sym typeface="+mn-lt"/>
              </a:rPr>
              <a:t>详细教育解决方案介绍</a:t>
            </a:r>
          </a:p>
        </p:txBody>
      </p:sp>
      <p:grpSp>
        <p:nvGrpSpPr>
          <p:cNvPr id="31" name="组合 30">
            <a:extLst>
              <a:ext uri="{FF2B5EF4-FFF2-40B4-BE49-F238E27FC236}">
                <a16:creationId xmlns:a16="http://schemas.microsoft.com/office/drawing/2014/main" id="{737CDB37-D1E7-6140-918C-0EB667EF3BBB}"/>
              </a:ext>
            </a:extLst>
          </p:cNvPr>
          <p:cNvGrpSpPr/>
          <p:nvPr/>
        </p:nvGrpSpPr>
        <p:grpSpPr>
          <a:xfrm>
            <a:off x="6629314" y="2121898"/>
            <a:ext cx="1295807" cy="1295802"/>
            <a:chOff x="4279955" y="343119"/>
            <a:chExt cx="914400" cy="914400"/>
          </a:xfrm>
          <a:effectLst>
            <a:outerShdw blurRad="50800" dist="38100" dir="2700000" algn="tl" rotWithShape="0">
              <a:prstClr val="black">
                <a:alpha val="40000"/>
              </a:prstClr>
            </a:outerShdw>
          </a:effectLst>
        </p:grpSpPr>
        <p:pic>
          <p:nvPicPr>
            <p:cNvPr id="29" name="图形 28" descr="带齿轮的头部">
              <a:extLst>
                <a:ext uri="{FF2B5EF4-FFF2-40B4-BE49-F238E27FC236}">
                  <a16:creationId xmlns:a16="http://schemas.microsoft.com/office/drawing/2014/main" id="{0A17E839-7ABB-3C43-BD4A-7F54B02B46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407393" y="470557"/>
              <a:ext cx="659525" cy="659525"/>
            </a:xfrm>
            <a:prstGeom prst="rect">
              <a:avLst/>
            </a:prstGeom>
          </p:spPr>
        </p:pic>
        <p:sp>
          <p:nvSpPr>
            <p:cNvPr id="30" name="同心圆 29">
              <a:extLst>
                <a:ext uri="{FF2B5EF4-FFF2-40B4-BE49-F238E27FC236}">
                  <a16:creationId xmlns:a16="http://schemas.microsoft.com/office/drawing/2014/main" id="{A82D29E6-8051-9A41-AAFA-91501BB97893}"/>
                </a:ext>
              </a:extLst>
            </p:cNvPr>
            <p:cNvSpPr/>
            <p:nvPr/>
          </p:nvSpPr>
          <p:spPr>
            <a:xfrm>
              <a:off x="4279955" y="343119"/>
              <a:ext cx="914400" cy="914400"/>
            </a:xfrm>
            <a:prstGeom prst="donut">
              <a:avLst>
                <a:gd name="adj" fmla="val 3147"/>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pic>
        <p:nvPicPr>
          <p:cNvPr id="36" name="图片 35">
            <a:extLst>
              <a:ext uri="{FF2B5EF4-FFF2-40B4-BE49-F238E27FC236}">
                <a16:creationId xmlns:a16="http://schemas.microsoft.com/office/drawing/2014/main" id="{C5DD4F33-3D07-2543-8A08-6B2F8C789C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356036" y="3117851"/>
            <a:ext cx="3073400" cy="622300"/>
          </a:xfrm>
          <a:prstGeom prst="rect">
            <a:avLst/>
          </a:prstGeom>
        </p:spPr>
      </p:pic>
      <p:sp>
        <p:nvSpPr>
          <p:cNvPr id="12" name="Freeform 5">
            <a:extLst>
              <a:ext uri="{FF2B5EF4-FFF2-40B4-BE49-F238E27FC236}">
                <a16:creationId xmlns:a16="http://schemas.microsoft.com/office/drawing/2014/main" id="{B5BE387C-F652-4F2F-81AF-57DC80C6663C}"/>
              </a:ext>
            </a:extLst>
          </p:cNvPr>
          <p:cNvSpPr>
            <a:spLocks noEditPoints="1"/>
          </p:cNvSpPr>
          <p:nvPr/>
        </p:nvSpPr>
        <p:spPr bwMode="auto">
          <a:xfrm>
            <a:off x="10514012" y="5368906"/>
            <a:ext cx="329584" cy="329584"/>
          </a:xfrm>
          <a:custGeom>
            <a:avLst/>
            <a:gdLst>
              <a:gd name="T0" fmla="*/ 1085 w 1966"/>
              <a:gd name="T1" fmla="*/ 983 h 1966"/>
              <a:gd name="T2" fmla="*/ 850 w 1966"/>
              <a:gd name="T3" fmla="*/ 726 h 1966"/>
              <a:gd name="T4" fmla="*/ 850 w 1966"/>
              <a:gd name="T5" fmla="*/ 653 h 1966"/>
              <a:gd name="T6" fmla="*/ 922 w 1966"/>
              <a:gd name="T7" fmla="*/ 653 h 1966"/>
              <a:gd name="T8" fmla="*/ 1210 w 1966"/>
              <a:gd name="T9" fmla="*/ 946 h 1966"/>
              <a:gd name="T10" fmla="*/ 1210 w 1966"/>
              <a:gd name="T11" fmla="*/ 1020 h 1966"/>
              <a:gd name="T12" fmla="*/ 922 w 1966"/>
              <a:gd name="T13" fmla="*/ 1313 h 1966"/>
              <a:gd name="T14" fmla="*/ 850 w 1966"/>
              <a:gd name="T15" fmla="*/ 1313 h 1966"/>
              <a:gd name="T16" fmla="*/ 850 w 1966"/>
              <a:gd name="T17" fmla="*/ 1239 h 1966"/>
              <a:gd name="T18" fmla="*/ 1085 w 1966"/>
              <a:gd name="T19" fmla="*/ 983 h 1966"/>
              <a:gd name="T20" fmla="*/ 983 w 1966"/>
              <a:gd name="T21" fmla="*/ 0 h 1966"/>
              <a:gd name="T22" fmla="*/ 1966 w 1966"/>
              <a:gd name="T23" fmla="*/ 983 h 1966"/>
              <a:gd name="T24" fmla="*/ 983 w 1966"/>
              <a:gd name="T25" fmla="*/ 1966 h 1966"/>
              <a:gd name="T26" fmla="*/ 0 w 1966"/>
              <a:gd name="T27" fmla="*/ 983 h 1966"/>
              <a:gd name="T28" fmla="*/ 983 w 1966"/>
              <a:gd name="T29" fmla="*/ 0 h 1966"/>
              <a:gd name="T30" fmla="*/ 983 w 1966"/>
              <a:gd name="T31" fmla="*/ 1838 h 1966"/>
              <a:gd name="T32" fmla="*/ 1838 w 1966"/>
              <a:gd name="T33" fmla="*/ 983 h 1966"/>
              <a:gd name="T34" fmla="*/ 983 w 1966"/>
              <a:gd name="T35" fmla="*/ 128 h 1966"/>
              <a:gd name="T36" fmla="*/ 128 w 1966"/>
              <a:gd name="T37" fmla="*/ 983 h 1966"/>
              <a:gd name="T38" fmla="*/ 983 w 1966"/>
              <a:gd name="T39" fmla="*/ 1838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6" h="1966">
                <a:moveTo>
                  <a:pt x="1085" y="983"/>
                </a:moveTo>
                <a:cubicBezTo>
                  <a:pt x="850" y="726"/>
                  <a:pt x="850" y="726"/>
                  <a:pt x="850" y="726"/>
                </a:cubicBezTo>
                <a:cubicBezTo>
                  <a:pt x="830" y="706"/>
                  <a:pt x="830" y="673"/>
                  <a:pt x="850" y="653"/>
                </a:cubicBezTo>
                <a:cubicBezTo>
                  <a:pt x="870" y="633"/>
                  <a:pt x="902" y="633"/>
                  <a:pt x="922" y="653"/>
                </a:cubicBezTo>
                <a:cubicBezTo>
                  <a:pt x="1210" y="946"/>
                  <a:pt x="1210" y="946"/>
                  <a:pt x="1210" y="946"/>
                </a:cubicBezTo>
                <a:cubicBezTo>
                  <a:pt x="1230" y="967"/>
                  <a:pt x="1230" y="999"/>
                  <a:pt x="1210" y="1020"/>
                </a:cubicBezTo>
                <a:cubicBezTo>
                  <a:pt x="922" y="1313"/>
                  <a:pt x="922" y="1313"/>
                  <a:pt x="922" y="1313"/>
                </a:cubicBezTo>
                <a:cubicBezTo>
                  <a:pt x="902" y="1333"/>
                  <a:pt x="870" y="1333"/>
                  <a:pt x="850" y="1313"/>
                </a:cubicBezTo>
                <a:cubicBezTo>
                  <a:pt x="830" y="1293"/>
                  <a:pt x="830" y="1260"/>
                  <a:pt x="850" y="1239"/>
                </a:cubicBezTo>
                <a:cubicBezTo>
                  <a:pt x="1085" y="983"/>
                  <a:pt x="1085" y="983"/>
                  <a:pt x="1085" y="983"/>
                </a:cubicBezTo>
                <a:close/>
                <a:moveTo>
                  <a:pt x="983" y="0"/>
                </a:moveTo>
                <a:cubicBezTo>
                  <a:pt x="1526" y="0"/>
                  <a:pt x="1966" y="440"/>
                  <a:pt x="1966" y="983"/>
                </a:cubicBezTo>
                <a:cubicBezTo>
                  <a:pt x="1966" y="1526"/>
                  <a:pt x="1526" y="1966"/>
                  <a:pt x="983" y="1966"/>
                </a:cubicBezTo>
                <a:cubicBezTo>
                  <a:pt x="440" y="1966"/>
                  <a:pt x="0" y="1526"/>
                  <a:pt x="0" y="983"/>
                </a:cubicBezTo>
                <a:cubicBezTo>
                  <a:pt x="0" y="440"/>
                  <a:pt x="440" y="0"/>
                  <a:pt x="983" y="0"/>
                </a:cubicBezTo>
                <a:close/>
                <a:moveTo>
                  <a:pt x="983" y="1838"/>
                </a:moveTo>
                <a:cubicBezTo>
                  <a:pt x="1455" y="1838"/>
                  <a:pt x="1838" y="1455"/>
                  <a:pt x="1838" y="983"/>
                </a:cubicBezTo>
                <a:cubicBezTo>
                  <a:pt x="1838" y="511"/>
                  <a:pt x="1455" y="128"/>
                  <a:pt x="983" y="128"/>
                </a:cubicBezTo>
                <a:cubicBezTo>
                  <a:pt x="510" y="128"/>
                  <a:pt x="128" y="511"/>
                  <a:pt x="128" y="983"/>
                </a:cubicBezTo>
                <a:cubicBezTo>
                  <a:pt x="127" y="1455"/>
                  <a:pt x="510" y="1838"/>
                  <a:pt x="983" y="1838"/>
                </a:cubicBezTo>
                <a:close/>
              </a:path>
            </a:pathLst>
          </a:custGeom>
          <a:solidFill>
            <a:schemeClr val="bg1"/>
          </a:solidFill>
          <a:ln>
            <a:noFill/>
          </a:ln>
          <a:effectLst>
            <a:outerShdw blurRad="12700" dist="127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Tree>
    <p:extLst>
      <p:ext uri="{BB962C8B-B14F-4D97-AF65-F5344CB8AC3E}">
        <p14:creationId xmlns:p14="http://schemas.microsoft.com/office/powerpoint/2010/main" val="985856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3"/>
            <a:ext cx="12188825" cy="6856214"/>
          </a:xfrm>
          <a:prstGeom prst="rect">
            <a:avLst/>
          </a:prstGeom>
        </p:spPr>
      </p:pic>
      <p:sp>
        <p:nvSpPr>
          <p:cNvPr id="9" name="矩形 8">
            <a:extLst>
              <a:ext uri="{FF2B5EF4-FFF2-40B4-BE49-F238E27FC236}">
                <a16:creationId xmlns:a16="http://schemas.microsoft.com/office/drawing/2014/main" id="{324BE176-E693-41CC-B188-C761B33ECCB4}"/>
              </a:ext>
            </a:extLst>
          </p:cNvPr>
          <p:cNvSpPr/>
          <p:nvPr/>
        </p:nvSpPr>
        <p:spPr>
          <a:xfrm>
            <a:off x="2208212" y="2590800"/>
            <a:ext cx="77724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10" name="矩形 9">
            <a:extLst>
              <a:ext uri="{FF2B5EF4-FFF2-40B4-BE49-F238E27FC236}">
                <a16:creationId xmlns:a16="http://schemas.microsoft.com/office/drawing/2014/main" id="{8CC43DBA-DD71-4D35-A7C7-7C911993FFD5}"/>
              </a:ext>
            </a:extLst>
          </p:cNvPr>
          <p:cNvSpPr/>
          <p:nvPr/>
        </p:nvSpPr>
        <p:spPr>
          <a:xfrm>
            <a:off x="2197099" y="2819400"/>
            <a:ext cx="7772400"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 name="矩形 1">
            <a:extLst>
              <a:ext uri="{FF2B5EF4-FFF2-40B4-BE49-F238E27FC236}">
                <a16:creationId xmlns:a16="http://schemas.microsoft.com/office/drawing/2014/main" id="{26CF8955-C723-4AD0-83AF-C1C0F2098E9C}"/>
              </a:ext>
            </a:extLst>
          </p:cNvPr>
          <p:cNvSpPr/>
          <p:nvPr/>
        </p:nvSpPr>
        <p:spPr>
          <a:xfrm>
            <a:off x="2741612" y="3001101"/>
            <a:ext cx="5418419" cy="1938992"/>
          </a:xfrm>
          <a:prstGeom prst="rect">
            <a:avLst/>
          </a:prstGeom>
        </p:spPr>
        <p:txBody>
          <a:bodyPr wrap="square">
            <a:spAutoFit/>
          </a:bodyPr>
          <a:lstStyle/>
          <a:p>
            <a:r>
              <a:rPr lang="zh-CN" altLang="en-US" sz="4400" dirty="0" smtClean="0">
                <a:solidFill>
                  <a:schemeClr val="bg1"/>
                </a:solidFill>
                <a:effectLst>
                  <a:outerShdw blurRad="38100" dist="38100" dir="2700000" algn="tl">
                    <a:srgbClr val="000000">
                      <a:alpha val="43137"/>
                    </a:srgbClr>
                  </a:outerShdw>
                </a:effectLst>
                <a:cs typeface="+mn-ea"/>
                <a:sym typeface="+mn-lt"/>
              </a:rPr>
              <a:t> 云课堂解决方案</a:t>
            </a:r>
          </a:p>
          <a:p>
            <a:pPr algn="r"/>
            <a:r>
              <a:rPr lang="en-US" altLang="zh-CN" sz="3200" dirty="0" smtClean="0">
                <a:solidFill>
                  <a:schemeClr val="bg1"/>
                </a:solidFill>
                <a:effectLst>
                  <a:outerShdw blurRad="38100" dist="38100" dir="2700000" algn="tl">
                    <a:srgbClr val="000000">
                      <a:alpha val="43137"/>
                    </a:srgbClr>
                  </a:outerShdw>
                </a:effectLst>
                <a:cs typeface="+mn-ea"/>
                <a:sym typeface="+mn-lt"/>
              </a:rPr>
              <a:t>IDV-</a:t>
            </a:r>
            <a:r>
              <a:rPr lang="zh-CN" altLang="en-US" sz="3200" dirty="0" smtClean="0">
                <a:solidFill>
                  <a:schemeClr val="bg1"/>
                </a:solidFill>
                <a:effectLst>
                  <a:outerShdw blurRad="38100" dist="38100" dir="2700000" algn="tl">
                    <a:srgbClr val="000000">
                      <a:alpha val="43137"/>
                    </a:srgbClr>
                  </a:outerShdw>
                </a:effectLst>
                <a:cs typeface="+mn-ea"/>
                <a:sym typeface="+mn-lt"/>
              </a:rPr>
              <a:t>联想云终端</a:t>
            </a:r>
          </a:p>
          <a:p>
            <a:endParaRPr lang="zh-CN" altLang="en-US" sz="4400" dirty="0">
              <a:solidFill>
                <a:schemeClr val="bg1"/>
              </a:solidFill>
              <a:effectLst>
                <a:outerShdw blurRad="38100" dist="38100" dir="2700000" algn="tl">
                  <a:srgbClr val="000000">
                    <a:alpha val="43137"/>
                  </a:srgbClr>
                </a:outerShdw>
              </a:effectLst>
              <a:cs typeface="+mn-ea"/>
              <a:sym typeface="+mn-lt"/>
            </a:endParaRPr>
          </a:p>
        </p:txBody>
      </p:sp>
      <p:pic>
        <p:nvPicPr>
          <p:cNvPr id="11" name="图片 10">
            <a:extLst>
              <a:ext uri="{FF2B5EF4-FFF2-40B4-BE49-F238E27FC236}">
                <a16:creationId xmlns:a16="http://schemas.microsoft.com/office/drawing/2014/main" id="{13B96BFB-EE6C-435C-A597-E6FF77366C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6412" y="3823380"/>
            <a:ext cx="1454150" cy="2944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7847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003019" cy="707886"/>
          </a:xfrm>
          <a:prstGeom prst="rect">
            <a:avLst/>
          </a:prstGeom>
          <a:noFill/>
        </p:spPr>
        <p:txBody>
          <a:bodyPr wrap="none" rtlCol="0">
            <a:spAutoFit/>
          </a:bodyPr>
          <a:lstStyle/>
          <a:p>
            <a:r>
              <a:rPr lang="en-US" altLang="zh-CN" sz="4000" b="1" kern="0" dirty="0" smtClean="0">
                <a:cs typeface="+mn-ea"/>
                <a:sym typeface="+mn-lt"/>
              </a:rPr>
              <a:t>K12 PC</a:t>
            </a:r>
            <a:r>
              <a:rPr lang="zh-CN" altLang="en-US" sz="4000" b="1" kern="0" dirty="0" smtClean="0">
                <a:cs typeface="+mn-ea"/>
                <a:sym typeface="+mn-lt"/>
              </a:rPr>
              <a:t>使用现状</a:t>
            </a:r>
            <a:endParaRPr lang="zh-CN" altLang="en-US" sz="4000" b="1" kern="0" dirty="0">
              <a:cs typeface="+mn-ea"/>
              <a:sym typeface="+mn-lt"/>
            </a:endParaRPr>
          </a:p>
        </p:txBody>
      </p:sp>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26895">
            <a:off x="7968941" y="4550034"/>
            <a:ext cx="672075" cy="443711"/>
          </a:xfrm>
          <a:prstGeom prst="rect">
            <a:avLst/>
          </a:prstGeom>
          <a:effectLst>
            <a:outerShdw blurRad="50800" dist="38100" dir="2700000" algn="tl" rotWithShape="0">
              <a:prstClr val="black">
                <a:alpha val="40000"/>
              </a:prstClr>
            </a:outerShdw>
            <a:softEdge rad="12700"/>
          </a:effectLst>
        </p:spPr>
      </p:pic>
      <p:pic>
        <p:nvPicPr>
          <p:cNvPr id="22" name="Picture 4" descr="http://image20.it168.com/201202_500x375/953/27da5984a19a8fc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7082" y="3676995"/>
            <a:ext cx="361335" cy="238557"/>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23" name="Picture 6" descr="http://www1.oc.com.tw/uimgs/ui56/20by15_72616_43732508_801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61944" y="3688542"/>
            <a:ext cx="339564" cy="227740"/>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67081" y="3909671"/>
            <a:ext cx="370736" cy="244763"/>
          </a:xfrm>
          <a:prstGeom prst="rect">
            <a:avLst/>
          </a:prstGeom>
          <a:effectLst>
            <a:outerShdw blurRad="50800" dist="38100" dir="2700000" algn="tl" rotWithShape="0">
              <a:prstClr val="black">
                <a:alpha val="40000"/>
              </a:prstClr>
            </a:outerShdw>
            <a:softEdge rad="12700"/>
          </a:effectLst>
        </p:spPr>
      </p:pic>
      <p:pic>
        <p:nvPicPr>
          <p:cNvPr id="25" name="Picture 8" descr="http://files.opensuse.org/opensuse/cn/8/8f/Screeny102_deskto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65471" y="3918213"/>
            <a:ext cx="336037" cy="21413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26" name="图片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08289">
            <a:off x="7887637" y="2729761"/>
            <a:ext cx="672075" cy="443711"/>
          </a:xfrm>
          <a:prstGeom prst="rect">
            <a:avLst/>
          </a:prstGeom>
          <a:effectLst>
            <a:outerShdw blurRad="50800" dist="38100" dir="2700000" algn="tl" rotWithShape="0">
              <a:prstClr val="black">
                <a:alpha val="40000"/>
              </a:prstClr>
            </a:outerShdw>
            <a:softEdge rad="12700"/>
          </a:effectLst>
        </p:spPr>
      </p:pic>
      <p:pic>
        <p:nvPicPr>
          <p:cNvPr id="27" name="图片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943144">
            <a:off x="4116792" y="4924693"/>
            <a:ext cx="672075" cy="443711"/>
          </a:xfrm>
          <a:prstGeom prst="rect">
            <a:avLst/>
          </a:prstGeom>
          <a:effectLst>
            <a:outerShdw blurRad="50800" dist="38100" dir="2700000" algn="tl" rotWithShape="0">
              <a:prstClr val="black">
                <a:alpha val="40000"/>
              </a:prstClr>
            </a:outerShdw>
            <a:softEdge rad="12700"/>
          </a:effectLst>
        </p:spPr>
      </p:pic>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51748">
            <a:off x="4076974" y="2737289"/>
            <a:ext cx="672075" cy="443711"/>
          </a:xfrm>
          <a:prstGeom prst="rect">
            <a:avLst/>
          </a:prstGeom>
          <a:effectLst>
            <a:outerShdw blurRad="50800" dist="38100" dir="2700000" algn="tl" rotWithShape="0">
              <a:prstClr val="black">
                <a:alpha val="40000"/>
              </a:prstClr>
            </a:outerShdw>
            <a:softEdge rad="12700"/>
          </a:effectLst>
        </p:spPr>
      </p:pic>
      <p:pic>
        <p:nvPicPr>
          <p:cNvPr id="29" name="图片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34259" y="1143527"/>
            <a:ext cx="1069476" cy="1248141"/>
          </a:xfrm>
          <a:prstGeom prst="rect">
            <a:avLst/>
          </a:prstGeom>
        </p:spPr>
      </p:pic>
      <p:pic>
        <p:nvPicPr>
          <p:cNvPr id="30" name="图片 2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23570" y="3478704"/>
            <a:ext cx="960107" cy="960107"/>
          </a:xfrm>
          <a:prstGeom prst="rect">
            <a:avLst/>
          </a:prstGeom>
        </p:spPr>
      </p:pic>
      <p:pic>
        <p:nvPicPr>
          <p:cNvPr id="31" name="图片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05774" y="3455981"/>
            <a:ext cx="960107" cy="960107"/>
          </a:xfrm>
          <a:prstGeom prst="rect">
            <a:avLst/>
          </a:prstGeom>
        </p:spPr>
      </p:pic>
      <p:sp>
        <p:nvSpPr>
          <p:cNvPr id="32" name="矩形 31"/>
          <p:cNvSpPr/>
          <p:nvPr/>
        </p:nvSpPr>
        <p:spPr>
          <a:xfrm>
            <a:off x="4768660" y="1171807"/>
            <a:ext cx="2688299" cy="1721513"/>
          </a:xfrm>
          <a:prstGeom prst="rect">
            <a:avLst/>
          </a:prstGeom>
          <a:noFill/>
          <a:ln w="952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pic>
        <p:nvPicPr>
          <p:cNvPr id="33"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1902" y="1864226"/>
            <a:ext cx="672075" cy="443711"/>
          </a:xfrm>
          <a:prstGeom prst="rect">
            <a:avLst/>
          </a:prstGeom>
          <a:effectLst>
            <a:outerShdw blurRad="50800" dist="38100" dir="2700000" algn="tl" rotWithShape="0">
              <a:prstClr val="black">
                <a:alpha val="40000"/>
              </a:prstClr>
            </a:outerShdw>
            <a:softEdge rad="12700"/>
          </a:effectLst>
        </p:spPr>
      </p:pic>
      <p:pic>
        <p:nvPicPr>
          <p:cNvPr id="34" name="Picture 4" descr="http://image20.it168.com/201202_500x375/953/27da5984a19a8fc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71902" y="1322766"/>
            <a:ext cx="672075" cy="44371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35" name="Picture 6" descr="http://www1.oc.com.tw/uimgs/ui56/20by15_72616_43732508_801c.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04300" y="1322766"/>
            <a:ext cx="661581" cy="44371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36" name="Picture 8" descr="http://files.opensuse.org/opensuse/cn/8/8f/Screeny102_desktop.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17050" y="1879675"/>
            <a:ext cx="672075" cy="42826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cxnSp>
        <p:nvCxnSpPr>
          <p:cNvPr id="37" name="直接连接符 36"/>
          <p:cNvCxnSpPr/>
          <p:nvPr/>
        </p:nvCxnSpPr>
        <p:spPr>
          <a:xfrm>
            <a:off x="6090383" y="2894883"/>
            <a:ext cx="25885" cy="268829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下箭头 37"/>
          <p:cNvSpPr/>
          <p:nvPr/>
        </p:nvSpPr>
        <p:spPr>
          <a:xfrm>
            <a:off x="5268996" y="2687897"/>
            <a:ext cx="174660" cy="790809"/>
          </a:xfrm>
          <a:prstGeom prst="downArrow">
            <a:avLst/>
          </a:prstGeom>
          <a:solidFill>
            <a:srgbClr val="53B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39" name="下箭头 38"/>
          <p:cNvSpPr/>
          <p:nvPr/>
        </p:nvSpPr>
        <p:spPr>
          <a:xfrm>
            <a:off x="6785828" y="2687896"/>
            <a:ext cx="174660" cy="790809"/>
          </a:xfrm>
          <a:prstGeom prst="downArrow">
            <a:avLst/>
          </a:prstGeom>
          <a:solidFill>
            <a:srgbClr val="53B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pic>
        <p:nvPicPr>
          <p:cNvPr id="40" name="Picture 4" descr="http://image20.it168.com/201202_500x375/953/27da5984a19a8fc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4748" y="3889500"/>
            <a:ext cx="361335" cy="238557"/>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41" name="Picture 6" descr="http://www1.oc.com.tw/uimgs/ui56/20by15_72616_43732508_801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59611" y="3901047"/>
            <a:ext cx="339564" cy="227740"/>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42" name="图片 4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746212" y="4122177"/>
            <a:ext cx="389272" cy="257001"/>
          </a:xfrm>
          <a:prstGeom prst="rect">
            <a:avLst/>
          </a:prstGeom>
          <a:effectLst>
            <a:outerShdw blurRad="50800" dist="38100" dir="2700000" algn="tl" rotWithShape="0">
              <a:prstClr val="black">
                <a:alpha val="40000"/>
              </a:prstClr>
            </a:outerShdw>
            <a:softEdge rad="12700"/>
          </a:effectLst>
        </p:spPr>
      </p:pic>
      <p:pic>
        <p:nvPicPr>
          <p:cNvPr id="43" name="Picture 8" descr="http://files.opensuse.org/opensuse/cn/8/8f/Screeny102_deskto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63137" y="4130719"/>
            <a:ext cx="336037" cy="21413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sp>
        <p:nvSpPr>
          <p:cNvPr id="44" name="左箭头 43"/>
          <p:cNvSpPr/>
          <p:nvPr/>
        </p:nvSpPr>
        <p:spPr>
          <a:xfrm rot="1315072">
            <a:off x="3441884" y="2372365"/>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5" name="左箭头 44"/>
          <p:cNvSpPr/>
          <p:nvPr/>
        </p:nvSpPr>
        <p:spPr>
          <a:xfrm>
            <a:off x="3154748" y="3565957"/>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6" name="左箭头 45"/>
          <p:cNvSpPr/>
          <p:nvPr/>
        </p:nvSpPr>
        <p:spPr>
          <a:xfrm rot="19744172">
            <a:off x="3459111" y="4738613"/>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7" name="左箭头 46"/>
          <p:cNvSpPr/>
          <p:nvPr/>
        </p:nvSpPr>
        <p:spPr>
          <a:xfrm rot="9474455">
            <a:off x="7828092" y="2262745"/>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8" name="左箭头 47"/>
          <p:cNvSpPr/>
          <p:nvPr/>
        </p:nvSpPr>
        <p:spPr>
          <a:xfrm rot="10800000">
            <a:off x="7912608" y="3366387"/>
            <a:ext cx="160575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9" name="左箭头 48"/>
          <p:cNvSpPr/>
          <p:nvPr/>
        </p:nvSpPr>
        <p:spPr>
          <a:xfrm rot="12525341">
            <a:off x="7908247" y="4434586"/>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pic>
        <p:nvPicPr>
          <p:cNvPr id="50" name="Picture 7" descr="D:\office\user\Downloads\20140420075014105_easyicon_ne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187479" y="1709326"/>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51" name="图片 5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84207" y="1864073"/>
            <a:ext cx="649948" cy="649948"/>
          </a:xfrm>
          <a:prstGeom prst="rect">
            <a:avLst/>
          </a:prstGeom>
        </p:spPr>
      </p:pic>
      <p:pic>
        <p:nvPicPr>
          <p:cNvPr id="52" name="Picture 7" descr="D:\office\user\Downloads\20140420075014105_easyicon_ne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114154" y="3625042"/>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7" descr="D:\office\user\Downloads\20140420075014105_easyicon_ne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120355" y="5208137"/>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54" name="图片 5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448861" y="1879675"/>
            <a:ext cx="612513" cy="309373"/>
          </a:xfrm>
          <a:prstGeom prst="rect">
            <a:avLst/>
          </a:prstGeom>
          <a:effectLst>
            <a:outerShdw blurRad="50800" dist="38100" dir="2700000" algn="tl" rotWithShape="0">
              <a:prstClr val="black">
                <a:alpha val="40000"/>
              </a:prstClr>
            </a:outerShdw>
            <a:softEdge rad="12700"/>
          </a:effectLst>
        </p:spPr>
      </p:pic>
      <p:pic>
        <p:nvPicPr>
          <p:cNvPr id="55" name="Picture 4" descr="http://image20.it168.com/201202_500x375/953/27da5984a19a8fc7.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804915" y="3653446"/>
            <a:ext cx="607441" cy="34567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56" name="图片 55"/>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332806" y="5248384"/>
            <a:ext cx="747777" cy="747777"/>
          </a:xfrm>
          <a:prstGeom prst="rect">
            <a:avLst/>
          </a:prstGeom>
          <a:ln>
            <a:noFill/>
          </a:ln>
          <a:effectLst>
            <a:outerShdw blurRad="190500" algn="tl" rotWithShape="0">
              <a:srgbClr val="000000">
                <a:alpha val="70000"/>
              </a:srgbClr>
            </a:outerShdw>
          </a:effectLst>
        </p:spPr>
      </p:pic>
      <p:pic>
        <p:nvPicPr>
          <p:cNvPr id="57" name="图片 5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367617" y="3712125"/>
            <a:ext cx="647723" cy="647723"/>
          </a:xfrm>
          <a:prstGeom prst="rect">
            <a:avLst/>
          </a:prstGeom>
          <a:ln>
            <a:noFill/>
          </a:ln>
          <a:effectLst>
            <a:reflection blurRad="12700" stA="30000" endPos="13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8" name="图片 5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410009" y="5360619"/>
            <a:ext cx="597792" cy="394668"/>
          </a:xfrm>
          <a:prstGeom prst="rect">
            <a:avLst/>
          </a:prstGeom>
          <a:effectLst>
            <a:outerShdw blurRad="50800" dist="38100" dir="2700000" algn="tl" rotWithShape="0">
              <a:prstClr val="black">
                <a:alpha val="40000"/>
              </a:prstClr>
            </a:outerShdw>
            <a:softEdge rad="12700"/>
          </a:effectLst>
        </p:spPr>
      </p:pic>
      <p:pic>
        <p:nvPicPr>
          <p:cNvPr id="59" name="Picture 7" descr="D:\office\user\Downloads\20140420075014105_easyicon_ne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13487" y="1941802"/>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descr="D:\office\user\Downloads\20140420075014105_easyicon_ne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72837" y="3466082"/>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7" descr="D:\office\user\Downloads\20140420075014105_easyicon_ne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72837" y="5208137"/>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62" name="图片 6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842521" y="5362375"/>
            <a:ext cx="597792" cy="392912"/>
          </a:xfrm>
          <a:prstGeom prst="rect">
            <a:avLst/>
          </a:prstGeom>
          <a:effectLst>
            <a:outerShdw blurRad="50800" dist="38100" dir="2700000" algn="tl" rotWithShape="0">
              <a:prstClr val="black">
                <a:alpha val="40000"/>
              </a:prstClr>
            </a:outerShdw>
            <a:softEdge rad="12700"/>
          </a:effectLst>
        </p:spPr>
      </p:pic>
      <p:pic>
        <p:nvPicPr>
          <p:cNvPr id="63" name="图片 6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781961" y="2086080"/>
            <a:ext cx="597792" cy="392912"/>
          </a:xfrm>
          <a:prstGeom prst="rect">
            <a:avLst/>
          </a:prstGeom>
          <a:effectLst>
            <a:outerShdw blurRad="50800" dist="38100" dir="2700000" algn="tl" rotWithShape="0">
              <a:prstClr val="black">
                <a:alpha val="40000"/>
              </a:prstClr>
            </a:outerShdw>
            <a:softEdge rad="12700"/>
          </a:effectLst>
        </p:spPr>
      </p:pic>
      <p:pic>
        <p:nvPicPr>
          <p:cNvPr id="64" name="Picture 6" descr="http://www1.oc.com.tw/uimgs/ui56/20by15_72616_43732508_801c.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842522" y="3622014"/>
            <a:ext cx="626340" cy="411833"/>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65" name="图片 64"/>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512742" y="2099954"/>
            <a:ext cx="623927" cy="623927"/>
          </a:xfrm>
          <a:prstGeom prst="rect">
            <a:avLst/>
          </a:prstGeom>
          <a:effectLst>
            <a:reflection blurRad="6350" stA="52000" endA="300" endPos="20000" dir="5400000" sy="-100000" algn="bl" rotWithShape="0"/>
          </a:effectLst>
        </p:spPr>
      </p:pic>
      <p:pic>
        <p:nvPicPr>
          <p:cNvPr id="66" name="图片 6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0475420" y="3510495"/>
            <a:ext cx="672757" cy="672757"/>
          </a:xfrm>
          <a:prstGeom prst="rect">
            <a:avLst/>
          </a:prstGeom>
          <a:effectLst>
            <a:reflection blurRad="6350" stA="52000" endA="300" endPos="15000" dir="5400000" sy="-100000" algn="bl" rotWithShape="0"/>
          </a:effectLst>
        </p:spPr>
      </p:pic>
      <p:pic>
        <p:nvPicPr>
          <p:cNvPr id="67" name="图片 66"/>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556440" y="5106362"/>
            <a:ext cx="939229" cy="939229"/>
          </a:xfrm>
          <a:prstGeom prst="rect">
            <a:avLst/>
          </a:prstGeom>
        </p:spPr>
      </p:pic>
      <p:sp>
        <p:nvSpPr>
          <p:cNvPr id="68" name="矩形 67"/>
          <p:cNvSpPr/>
          <p:nvPr/>
        </p:nvSpPr>
        <p:spPr>
          <a:xfrm>
            <a:off x="1845776" y="2684240"/>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教师办公</a:t>
            </a:r>
          </a:p>
        </p:txBody>
      </p:sp>
      <p:sp>
        <p:nvSpPr>
          <p:cNvPr id="69" name="矩形 68"/>
          <p:cNvSpPr/>
          <p:nvPr/>
        </p:nvSpPr>
        <p:spPr>
          <a:xfrm>
            <a:off x="1826149" y="4594563"/>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语音教室</a:t>
            </a:r>
          </a:p>
        </p:txBody>
      </p:sp>
      <p:sp>
        <p:nvSpPr>
          <p:cNvPr id="70" name="矩形 69"/>
          <p:cNvSpPr/>
          <p:nvPr/>
        </p:nvSpPr>
        <p:spPr>
          <a:xfrm>
            <a:off x="1826149" y="6266140"/>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多媒体教室</a:t>
            </a:r>
          </a:p>
        </p:txBody>
      </p:sp>
      <p:sp>
        <p:nvSpPr>
          <p:cNvPr id="71" name="矩形 70"/>
          <p:cNvSpPr/>
          <p:nvPr/>
        </p:nvSpPr>
        <p:spPr>
          <a:xfrm>
            <a:off x="9557334" y="2918887"/>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图形开发</a:t>
            </a:r>
          </a:p>
        </p:txBody>
      </p:sp>
      <p:sp>
        <p:nvSpPr>
          <p:cNvPr id="72" name="矩形 71"/>
          <p:cNvSpPr/>
          <p:nvPr/>
        </p:nvSpPr>
        <p:spPr>
          <a:xfrm>
            <a:off x="9572836" y="4590657"/>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实验机房</a:t>
            </a:r>
          </a:p>
        </p:txBody>
      </p:sp>
      <p:sp>
        <p:nvSpPr>
          <p:cNvPr id="73" name="矩形 72"/>
          <p:cNvSpPr/>
          <p:nvPr/>
        </p:nvSpPr>
        <p:spPr>
          <a:xfrm>
            <a:off x="9584257" y="6266140"/>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图书馆</a:t>
            </a:r>
          </a:p>
        </p:txBody>
      </p:sp>
      <p:sp>
        <p:nvSpPr>
          <p:cNvPr id="74" name="文本框 73"/>
          <p:cNvSpPr txBox="1"/>
          <p:nvPr/>
        </p:nvSpPr>
        <p:spPr>
          <a:xfrm>
            <a:off x="4818773" y="4494366"/>
            <a:ext cx="1032655" cy="256545"/>
          </a:xfrm>
          <a:prstGeom prst="rect">
            <a:avLst/>
          </a:prstGeom>
          <a:solidFill>
            <a:srgbClr val="53B9E8"/>
          </a:solidFill>
        </p:spPr>
        <p:txBody>
          <a:bodyPr wrap="none" rtlCol="0">
            <a:spAutoFit/>
          </a:bodyPr>
          <a:lstStyle/>
          <a:p>
            <a:r>
              <a:rPr lang="en-US" altLang="zh-CN" sz="1067" dirty="0">
                <a:cs typeface="+mn-ea"/>
                <a:sym typeface="+mn-lt"/>
              </a:rPr>
              <a:t>Cache Server</a:t>
            </a:r>
            <a:endParaRPr lang="zh-CN" altLang="en-US" sz="1067" dirty="0">
              <a:cs typeface="+mn-ea"/>
              <a:sym typeface="+mn-lt"/>
            </a:endParaRPr>
          </a:p>
        </p:txBody>
      </p:sp>
      <p:sp>
        <p:nvSpPr>
          <p:cNvPr id="75" name="文本框 74"/>
          <p:cNvSpPr txBox="1"/>
          <p:nvPr/>
        </p:nvSpPr>
        <p:spPr>
          <a:xfrm>
            <a:off x="6392049" y="4473918"/>
            <a:ext cx="1032655" cy="256545"/>
          </a:xfrm>
          <a:prstGeom prst="rect">
            <a:avLst/>
          </a:prstGeom>
          <a:solidFill>
            <a:srgbClr val="53B9E8"/>
          </a:solidFill>
        </p:spPr>
        <p:txBody>
          <a:bodyPr wrap="none" rtlCol="0">
            <a:spAutoFit/>
          </a:bodyPr>
          <a:lstStyle/>
          <a:p>
            <a:r>
              <a:rPr lang="en-US" altLang="zh-CN" sz="1067" dirty="0">
                <a:cs typeface="+mn-ea"/>
                <a:sym typeface="+mn-lt"/>
              </a:rPr>
              <a:t>Cache Server</a:t>
            </a:r>
            <a:endParaRPr lang="zh-CN" altLang="en-US" sz="1067" dirty="0">
              <a:cs typeface="+mn-ea"/>
              <a:sym typeface="+mn-lt"/>
            </a:endParaRPr>
          </a:p>
        </p:txBody>
      </p:sp>
      <p:sp>
        <p:nvSpPr>
          <p:cNvPr id="76" name="矩形 75"/>
          <p:cNvSpPr/>
          <p:nvPr/>
        </p:nvSpPr>
        <p:spPr>
          <a:xfrm>
            <a:off x="516706" y="1300193"/>
            <a:ext cx="5447260" cy="5589600"/>
          </a:xfrm>
          <a:prstGeom prst="rect">
            <a:avLst/>
          </a:prstGeom>
          <a:noFill/>
          <a:ln w="12700">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77" name="矩形 76"/>
          <p:cNvSpPr/>
          <p:nvPr/>
        </p:nvSpPr>
        <p:spPr>
          <a:xfrm>
            <a:off x="6407753" y="1322766"/>
            <a:ext cx="5372608" cy="5567028"/>
          </a:xfrm>
          <a:prstGeom prst="rect">
            <a:avLst/>
          </a:prstGeom>
          <a:noFill/>
          <a:ln w="12700">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78" name="文本框 77"/>
          <p:cNvSpPr txBox="1"/>
          <p:nvPr/>
        </p:nvSpPr>
        <p:spPr>
          <a:xfrm>
            <a:off x="4994678" y="6424052"/>
            <a:ext cx="805029" cy="318100"/>
          </a:xfrm>
          <a:prstGeom prst="rect">
            <a:avLst/>
          </a:prstGeom>
          <a:solidFill>
            <a:srgbClr val="53B9E8"/>
          </a:solidFill>
        </p:spPr>
        <p:txBody>
          <a:bodyPr wrap="none" rtlCol="0">
            <a:spAutoFit/>
          </a:bodyPr>
          <a:lstStyle/>
          <a:p>
            <a:r>
              <a:rPr lang="en-US" altLang="zh-CN" sz="1467" dirty="0">
                <a:cs typeface="+mn-ea"/>
                <a:sym typeface="+mn-lt"/>
              </a:rPr>
              <a:t>A  </a:t>
            </a:r>
            <a:r>
              <a:rPr lang="zh-CN" altLang="en-US" sz="1467" dirty="0">
                <a:cs typeface="+mn-ea"/>
                <a:sym typeface="+mn-lt"/>
              </a:rPr>
              <a:t>校区</a:t>
            </a:r>
          </a:p>
        </p:txBody>
      </p:sp>
      <p:sp>
        <p:nvSpPr>
          <p:cNvPr id="79" name="文本框 78"/>
          <p:cNvSpPr txBox="1"/>
          <p:nvPr/>
        </p:nvSpPr>
        <p:spPr>
          <a:xfrm>
            <a:off x="6523494" y="6424052"/>
            <a:ext cx="790601" cy="318100"/>
          </a:xfrm>
          <a:prstGeom prst="rect">
            <a:avLst/>
          </a:prstGeom>
          <a:solidFill>
            <a:srgbClr val="53B9E8"/>
          </a:solidFill>
        </p:spPr>
        <p:txBody>
          <a:bodyPr wrap="none" rtlCol="0">
            <a:spAutoFit/>
          </a:bodyPr>
          <a:lstStyle/>
          <a:p>
            <a:r>
              <a:rPr lang="en-US" altLang="zh-CN" sz="1467" dirty="0">
                <a:cs typeface="+mn-ea"/>
                <a:sym typeface="+mn-lt"/>
              </a:rPr>
              <a:t>B  </a:t>
            </a:r>
            <a:r>
              <a:rPr lang="zh-CN" altLang="en-US" sz="1467" dirty="0">
                <a:cs typeface="+mn-ea"/>
                <a:sym typeface="+mn-lt"/>
              </a:rPr>
              <a:t>校区</a:t>
            </a:r>
          </a:p>
        </p:txBody>
      </p:sp>
      <p:sp>
        <p:nvSpPr>
          <p:cNvPr id="80" name="文本框 79"/>
          <p:cNvSpPr txBox="1"/>
          <p:nvPr/>
        </p:nvSpPr>
        <p:spPr>
          <a:xfrm>
            <a:off x="5694014" y="2391506"/>
            <a:ext cx="939681" cy="318100"/>
          </a:xfrm>
          <a:prstGeom prst="rect">
            <a:avLst/>
          </a:prstGeom>
          <a:solidFill>
            <a:srgbClr val="53B9E8"/>
          </a:solidFill>
        </p:spPr>
        <p:txBody>
          <a:bodyPr wrap="none" rtlCol="0">
            <a:spAutoFit/>
          </a:bodyPr>
          <a:lstStyle/>
          <a:p>
            <a:r>
              <a:rPr lang="en-US" altLang="zh-CN" sz="1467" dirty="0">
                <a:cs typeface="+mn-ea"/>
                <a:sym typeface="+mn-lt"/>
              </a:rPr>
              <a:t>IDC </a:t>
            </a:r>
            <a:r>
              <a:rPr lang="zh-CN" altLang="en-US" sz="1467" dirty="0">
                <a:cs typeface="+mn-ea"/>
                <a:sym typeface="+mn-lt"/>
              </a:rPr>
              <a:t>机房</a:t>
            </a:r>
          </a:p>
        </p:txBody>
      </p:sp>
      <p:pic>
        <p:nvPicPr>
          <p:cNvPr id="81" name="图片 80">
            <a:extLst>
              <a:ext uri="{FF2B5EF4-FFF2-40B4-BE49-F238E27FC236}">
                <a16:creationId xmlns:a16="http://schemas.microsoft.com/office/drawing/2014/main" id="{16A500EB-302E-49F7-8D8C-91DDBE6F8DE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395627" y="3790624"/>
            <a:ext cx="597792" cy="392912"/>
          </a:xfrm>
          <a:prstGeom prst="rect">
            <a:avLst/>
          </a:prstGeom>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7900070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3262432" cy="707886"/>
          </a:xfrm>
          <a:prstGeom prst="rect">
            <a:avLst/>
          </a:prstGeom>
          <a:noFill/>
        </p:spPr>
        <p:txBody>
          <a:bodyPr wrap="none" rtlCol="0">
            <a:spAutoFit/>
          </a:bodyPr>
          <a:lstStyle/>
          <a:p>
            <a:r>
              <a:rPr lang="zh-CN" altLang="en-US" sz="4000" b="1" kern="0" dirty="0">
                <a:cs typeface="+mn-ea"/>
                <a:sym typeface="+mn-lt"/>
              </a:rPr>
              <a:t>教育</a:t>
            </a:r>
            <a:r>
              <a:rPr lang="zh-CN" altLang="en-US" sz="4000" b="1" kern="0" dirty="0" smtClean="0">
                <a:cs typeface="+mn-ea"/>
                <a:sym typeface="+mn-lt"/>
              </a:rPr>
              <a:t>行业痛点</a:t>
            </a:r>
            <a:endParaRPr lang="zh-CN" altLang="en-US" sz="4000" b="1" kern="0" dirty="0">
              <a:cs typeface="+mn-ea"/>
              <a:sym typeface="+mn-lt"/>
            </a:endParaRPr>
          </a:p>
        </p:txBody>
      </p:sp>
      <p:sp>
        <p:nvSpPr>
          <p:cNvPr id="4" name="矩形 3"/>
          <p:cNvSpPr/>
          <p:nvPr/>
        </p:nvSpPr>
        <p:spPr>
          <a:xfrm>
            <a:off x="626130" y="2171754"/>
            <a:ext cx="465830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6" name="Rectangle 14"/>
          <p:cNvSpPr>
            <a:spLocks noChangeArrowheads="1"/>
          </p:cNvSpPr>
          <p:nvPr/>
        </p:nvSpPr>
        <p:spPr bwMode="auto">
          <a:xfrm>
            <a:off x="729141" y="2786017"/>
            <a:ext cx="44738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机房多，跨校区，统一管理体验差</a:t>
            </a:r>
            <a:endParaRPr lang="en-US" altLang="zh-CN" sz="2000" b="0"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软件兼容性低</a:t>
            </a:r>
          </a:p>
          <a:p>
            <a:pPr indent="457200">
              <a:lnSpc>
                <a:spcPct val="150000"/>
              </a:lnSpc>
              <a:buFont typeface="Arial" pitchFamily="34" charset="0"/>
              <a:buChar char="•"/>
            </a:pPr>
            <a:r>
              <a:rPr lang="en-US" altLang="zh-CN" sz="2000" b="0" kern="0" dirty="0" smtClean="0">
                <a:solidFill>
                  <a:schemeClr val="bg1"/>
                </a:solidFill>
                <a:latin typeface="微软雅黑" pitchFamily="34" charset="-122"/>
                <a:ea typeface="微软雅黑" pitchFamily="34" charset="-122"/>
              </a:rPr>
              <a:t>VDI</a:t>
            </a:r>
            <a:r>
              <a:rPr lang="zh-CN" altLang="en-US" sz="2000" b="0" kern="0" dirty="0">
                <a:solidFill>
                  <a:schemeClr val="bg1"/>
                </a:solidFill>
                <a:latin typeface="微软雅黑" pitchFamily="34" charset="-122"/>
                <a:ea typeface="微软雅黑" pitchFamily="34" charset="-122"/>
              </a:rPr>
              <a:t>网络依赖性高，可持续性有缺陷</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无</a:t>
            </a:r>
            <a:r>
              <a:rPr lang="zh-CN" altLang="en-US" sz="2000" b="0" kern="0" dirty="0">
                <a:solidFill>
                  <a:schemeClr val="bg1"/>
                </a:solidFill>
                <a:latin typeface="微软雅黑" pitchFamily="34" charset="-122"/>
                <a:ea typeface="微软雅黑" pitchFamily="34" charset="-122"/>
              </a:rPr>
              <a:t>资产配置管理和系统监控功能</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八</a:t>
            </a:r>
            <a:r>
              <a:rPr lang="zh-CN" altLang="en-US" sz="2000" b="0" kern="0" dirty="0">
                <a:solidFill>
                  <a:schemeClr val="bg1"/>
                </a:solidFill>
                <a:latin typeface="微软雅黑" pitchFamily="34" charset="-122"/>
                <a:ea typeface="微软雅黑" pitchFamily="34" charset="-122"/>
              </a:rPr>
              <a:t>代</a:t>
            </a:r>
            <a:r>
              <a:rPr lang="en-US" altLang="zh-CN" sz="2000" b="0" kern="0" dirty="0">
                <a:solidFill>
                  <a:schemeClr val="bg1"/>
                </a:solidFill>
                <a:latin typeface="微软雅黑" pitchFamily="34" charset="-122"/>
                <a:ea typeface="微软雅黑" pitchFamily="34" charset="-122"/>
              </a:rPr>
              <a:t>CPU</a:t>
            </a:r>
            <a:r>
              <a:rPr lang="zh-CN" altLang="en-US" sz="2000" b="0" kern="0" dirty="0">
                <a:solidFill>
                  <a:schemeClr val="bg1"/>
                </a:solidFill>
                <a:latin typeface="微软雅黑" pitchFamily="34" charset="-122"/>
                <a:ea typeface="微软雅黑" pitchFamily="34" charset="-122"/>
              </a:rPr>
              <a:t>无法安装</a:t>
            </a:r>
            <a:r>
              <a:rPr lang="en-US" altLang="zh-CN" sz="2000" b="0" kern="0" dirty="0">
                <a:solidFill>
                  <a:schemeClr val="bg1"/>
                </a:solidFill>
                <a:latin typeface="微软雅黑" pitchFamily="34" charset="-122"/>
                <a:ea typeface="微软雅黑" pitchFamily="34" charset="-122"/>
              </a:rPr>
              <a:t>Win </a:t>
            </a:r>
            <a:r>
              <a:rPr lang="en-US" altLang="zh-CN" sz="2000" b="0" kern="0" dirty="0" smtClean="0">
                <a:solidFill>
                  <a:schemeClr val="bg1"/>
                </a:solidFill>
                <a:latin typeface="微软雅黑" pitchFamily="34" charset="-122"/>
                <a:ea typeface="微软雅黑" pitchFamily="34" charset="-122"/>
              </a:rPr>
              <a:t>7</a:t>
            </a:r>
            <a:endParaRPr lang="en-US" altLang="zh-CN" sz="2000" b="0" kern="0" dirty="0">
              <a:solidFill>
                <a:schemeClr val="bg1"/>
              </a:solidFill>
              <a:latin typeface="微软雅黑" pitchFamily="34" charset="-122"/>
              <a:ea typeface="微软雅黑" pitchFamily="34" charset="-122"/>
            </a:endParaRPr>
          </a:p>
        </p:txBody>
      </p:sp>
      <p:sp>
        <p:nvSpPr>
          <p:cNvPr id="7" name="TextBox 8"/>
          <p:cNvSpPr txBox="1"/>
          <p:nvPr/>
        </p:nvSpPr>
        <p:spPr>
          <a:xfrm>
            <a:off x="7618412" y="1614936"/>
            <a:ext cx="2338928"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云课堂解决方案</a:t>
            </a:r>
          </a:p>
        </p:txBody>
      </p:sp>
      <p:sp>
        <p:nvSpPr>
          <p:cNvPr id="8" name="TextBox 9"/>
          <p:cNvSpPr txBox="1"/>
          <p:nvPr/>
        </p:nvSpPr>
        <p:spPr>
          <a:xfrm>
            <a:off x="1579270" y="1619331"/>
            <a:ext cx="264670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教育行业客户痛点</a:t>
            </a:r>
          </a:p>
        </p:txBody>
      </p:sp>
      <p:cxnSp>
        <p:nvCxnSpPr>
          <p:cNvPr id="10" name="直接箭头连接符 9"/>
          <p:cNvCxnSpPr/>
          <p:nvPr/>
        </p:nvCxnSpPr>
        <p:spPr>
          <a:xfrm>
            <a:off x="5330713" y="3046009"/>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1" name="直接箭头连接符 10"/>
          <p:cNvCxnSpPr/>
          <p:nvPr/>
        </p:nvCxnSpPr>
        <p:spPr>
          <a:xfrm>
            <a:off x="5315599" y="351676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2" name="直接箭头连接符 11"/>
          <p:cNvCxnSpPr/>
          <p:nvPr/>
        </p:nvCxnSpPr>
        <p:spPr>
          <a:xfrm>
            <a:off x="5330713" y="397027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3" name="直接箭头连接符 12"/>
          <p:cNvCxnSpPr/>
          <p:nvPr/>
        </p:nvCxnSpPr>
        <p:spPr>
          <a:xfrm>
            <a:off x="5330713" y="44323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
        <p:nvSpPr>
          <p:cNvPr id="14" name="矩形 13"/>
          <p:cNvSpPr/>
          <p:nvPr/>
        </p:nvSpPr>
        <p:spPr>
          <a:xfrm>
            <a:off x="6777902" y="2168877"/>
            <a:ext cx="467534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15" name="Rectangle 14"/>
          <p:cNvSpPr>
            <a:spLocks noChangeArrowheads="1"/>
          </p:cNvSpPr>
          <p:nvPr/>
        </p:nvSpPr>
        <p:spPr bwMode="auto">
          <a:xfrm>
            <a:off x="6917179" y="2786017"/>
            <a:ext cx="43225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hlinkClick r:id="rId3" action="ppaction://hlinksldjump"/>
              </a:rPr>
              <a:t>构建分级管理体系</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hlinkClick r:id="rId4" action="ppaction://hlinksldjump"/>
              </a:rPr>
              <a:t>屏蔽品牌属性，无差别适配</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accent5">
                    <a:lumMod val="75000"/>
                  </a:schemeClr>
                </a:solidFill>
                <a:latin typeface="微软雅黑" pitchFamily="34" charset="-122"/>
                <a:ea typeface="微软雅黑" pitchFamily="34" charset="-122"/>
                <a:hlinkClick r:id="rId5" action="ppaction://hlinksldjump"/>
              </a:rPr>
              <a:t>支持</a:t>
            </a:r>
            <a:r>
              <a:rPr lang="zh-CN" altLang="en-US" sz="2000" b="0" u="sng" kern="0" dirty="0">
                <a:solidFill>
                  <a:schemeClr val="accent5">
                    <a:lumMod val="75000"/>
                  </a:schemeClr>
                </a:solidFill>
                <a:latin typeface="微软雅黑" pitchFamily="34" charset="-122"/>
                <a:ea typeface="微软雅黑" pitchFamily="34" charset="-122"/>
                <a:hlinkClick r:id="rId5" action="ppaction://hlinksldjump"/>
              </a:rPr>
              <a:t>独立运行，断网亦可正常工作</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accent5">
                    <a:lumMod val="75000"/>
                  </a:schemeClr>
                </a:solidFill>
                <a:latin typeface="微软雅黑" pitchFamily="34" charset="-122"/>
                <a:ea typeface="微软雅黑" pitchFamily="34" charset="-122"/>
                <a:hlinkClick r:id="rId6" action="ppaction://hlinksldjump"/>
              </a:rPr>
              <a:t>增加</a:t>
            </a:r>
            <a:r>
              <a:rPr lang="zh-CN" altLang="en-US" sz="2000" b="0" u="sng" kern="0" dirty="0">
                <a:solidFill>
                  <a:schemeClr val="accent5">
                    <a:lumMod val="75000"/>
                  </a:schemeClr>
                </a:solidFill>
                <a:latin typeface="微软雅黑" pitchFamily="34" charset="-122"/>
                <a:ea typeface="微软雅黑" pitchFamily="34" charset="-122"/>
                <a:hlinkClick r:id="rId6" action="ppaction://hlinksldjump"/>
              </a:rPr>
              <a:t>资源配置和系统监控功能</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accent5">
                    <a:lumMod val="75000"/>
                  </a:schemeClr>
                </a:solidFill>
                <a:latin typeface="微软雅黑" pitchFamily="34" charset="-122"/>
                <a:ea typeface="微软雅黑" pitchFamily="34" charset="-122"/>
                <a:hlinkClick r:id="rId7" action="ppaction://hlinksldjump"/>
              </a:rPr>
              <a:t>构建</a:t>
            </a:r>
            <a:r>
              <a:rPr lang="zh-CN" altLang="en-US" sz="2000" b="0" u="sng" kern="0" dirty="0">
                <a:solidFill>
                  <a:schemeClr val="accent5">
                    <a:lumMod val="75000"/>
                  </a:schemeClr>
                </a:solidFill>
                <a:latin typeface="微软雅黑" pitchFamily="34" charset="-122"/>
                <a:ea typeface="微软雅黑" pitchFamily="34" charset="-122"/>
                <a:hlinkClick r:id="rId7" action="ppaction://hlinksldjump"/>
              </a:rPr>
              <a:t>底层虚拟化，屏蔽硬件</a:t>
            </a:r>
            <a:r>
              <a:rPr lang="zh-CN" altLang="en-US" sz="2000" b="0" u="sng" kern="0" dirty="0" smtClean="0">
                <a:solidFill>
                  <a:schemeClr val="accent5">
                    <a:lumMod val="75000"/>
                  </a:schemeClr>
                </a:solidFill>
                <a:latin typeface="微软雅黑" pitchFamily="34" charset="-122"/>
                <a:ea typeface="微软雅黑" pitchFamily="34" charset="-122"/>
                <a:hlinkClick r:id="rId7" action="ppaction://hlinksldjump"/>
              </a:rPr>
              <a:t>差别</a:t>
            </a:r>
            <a:endParaRPr lang="en-US" altLang="zh-CN" sz="2000" b="0" u="sng" kern="0" dirty="0">
              <a:solidFill>
                <a:schemeClr val="accent5">
                  <a:lumMod val="75000"/>
                </a:schemeClr>
              </a:solidFill>
              <a:latin typeface="微软雅黑" pitchFamily="34" charset="-122"/>
              <a:ea typeface="微软雅黑" pitchFamily="34" charset="-122"/>
            </a:endParaRPr>
          </a:p>
        </p:txBody>
      </p:sp>
      <p:cxnSp>
        <p:nvCxnSpPr>
          <p:cNvPr id="16" name="直接箭头连接符 15"/>
          <p:cNvCxnSpPr/>
          <p:nvPr/>
        </p:nvCxnSpPr>
        <p:spPr>
          <a:xfrm>
            <a:off x="5330713" y="48895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60676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6">
            <a:extLst>
              <a:ext uri="{FF2B5EF4-FFF2-40B4-BE49-F238E27FC236}">
                <a16:creationId xmlns:a16="http://schemas.microsoft.com/office/drawing/2014/main" id="{C0AB1D14-D4F8-4909-A43B-9F9C24B8D7DA}"/>
              </a:ext>
            </a:extLst>
          </p:cNvPr>
          <p:cNvSpPr/>
          <p:nvPr/>
        </p:nvSpPr>
        <p:spPr>
          <a:xfrm>
            <a:off x="1997233" y="4448936"/>
            <a:ext cx="7074196" cy="748598"/>
          </a:xfrm>
          <a:prstGeom prst="rect">
            <a:avLst/>
          </a:prstGeom>
          <a:solidFill>
            <a:srgbClr val="0094BC"/>
          </a:solidFill>
          <a:ln w="9525" cap="flat" cmpd="sng" algn="ctr">
            <a:noFill/>
            <a:prstDash val="solid"/>
          </a:ln>
          <a:effectLst/>
        </p:spPr>
        <p:txBody>
          <a:bodyPr rtlCol="0" anchor="t" anchorCtr="0"/>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cs typeface="+mn-ea"/>
              <a:sym typeface="+mn-lt"/>
            </a:endParaRPr>
          </a:p>
        </p:txBody>
      </p:sp>
      <p:sp>
        <p:nvSpPr>
          <p:cNvPr id="9" name="Rectangle 6">
            <a:extLst>
              <a:ext uri="{FF2B5EF4-FFF2-40B4-BE49-F238E27FC236}">
                <a16:creationId xmlns:a16="http://schemas.microsoft.com/office/drawing/2014/main" id="{C0AB1D14-D4F8-4909-A43B-9F9C24B8D7DA}"/>
              </a:ext>
            </a:extLst>
          </p:cNvPr>
          <p:cNvSpPr/>
          <p:nvPr/>
        </p:nvSpPr>
        <p:spPr>
          <a:xfrm>
            <a:off x="1997233" y="1895038"/>
            <a:ext cx="7074196" cy="2515066"/>
          </a:xfrm>
          <a:prstGeom prst="rect">
            <a:avLst/>
          </a:prstGeom>
          <a:solidFill>
            <a:srgbClr val="0094BC"/>
          </a:solidFill>
          <a:ln w="9525" cap="flat" cmpd="sng" algn="ctr">
            <a:noFill/>
            <a:prstDash val="solid"/>
          </a:ln>
          <a:effectLst/>
        </p:spPr>
        <p:txBody>
          <a:bodyPr rtlCol="0" anchor="t" anchorCtr="0"/>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cs typeface="+mn-ea"/>
              <a:sym typeface="+mn-lt"/>
            </a:endParaRPr>
          </a:p>
        </p:txBody>
      </p:sp>
      <p:sp>
        <p:nvSpPr>
          <p:cNvPr id="28" name="TextBox 27">
            <a:extLst>
              <a:ext uri="{FF2B5EF4-FFF2-40B4-BE49-F238E27FC236}">
                <a16:creationId xmlns:a16="http://schemas.microsoft.com/office/drawing/2014/main" id="{DB224C42-4806-40A1-A3A0-25A8F3AC8645}"/>
              </a:ext>
            </a:extLst>
          </p:cNvPr>
          <p:cNvSpPr txBox="1"/>
          <p:nvPr/>
        </p:nvSpPr>
        <p:spPr>
          <a:xfrm>
            <a:off x="2200317"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普教</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31" name="Rectangle 6">
            <a:extLst>
              <a:ext uri="{FF2B5EF4-FFF2-40B4-BE49-F238E27FC236}">
                <a16:creationId xmlns:a16="http://schemas.microsoft.com/office/drawing/2014/main" id="{968CC1FB-5908-40E2-B222-56FF415E9805}"/>
              </a:ext>
            </a:extLst>
          </p:cNvPr>
          <p:cNvSpPr/>
          <p:nvPr/>
        </p:nvSpPr>
        <p:spPr>
          <a:xfrm>
            <a:off x="2200317" y="2374600"/>
            <a:ext cx="1630507" cy="1945319"/>
          </a:xfrm>
          <a:prstGeom prst="rect">
            <a:avLst/>
          </a:prstGeom>
          <a:noFill/>
          <a:ln w="9525" cap="flat" cmpd="sng" algn="ctr">
            <a:solidFill>
              <a:sysClr val="window" lastClr="FFFFFF"/>
            </a:solidFill>
            <a:prstDash val="solid"/>
          </a:ln>
          <a:effectLst/>
        </p:spPr>
        <p:txBody>
          <a:bodyPr rtlCol="0" anchor="t" anchorCtr="0"/>
          <a:lstStyle/>
          <a:p>
            <a:pPr defTabSz="913765">
              <a:defRPr/>
            </a:pPr>
            <a:r>
              <a:rPr lang="en-US" altLang="zh-CN" sz="1100" kern="0" dirty="0">
                <a:solidFill>
                  <a:schemeClr val="bg1"/>
                </a:solidFill>
                <a:cs typeface="+mn-ea"/>
                <a:sym typeface="+mn-lt"/>
              </a:rPr>
              <a:t>- </a:t>
            </a:r>
            <a:r>
              <a:rPr lang="zh-CN" altLang="en-US" sz="1100" kern="0" dirty="0" smtClean="0">
                <a:solidFill>
                  <a:schemeClr val="bg1"/>
                </a:solidFill>
                <a:cs typeface="+mn-ea"/>
                <a:sym typeface="+mn-lt"/>
              </a:rPr>
              <a:t>电子教室</a:t>
            </a:r>
            <a:endParaRPr lang="en-US" altLang="zh-CN" sz="1100" kern="0" dirty="0">
              <a:solidFill>
                <a:schemeClr val="bg1"/>
              </a:solidFill>
              <a:cs typeface="+mn-ea"/>
              <a:sym typeface="+mn-lt"/>
            </a:endParaRPr>
          </a:p>
          <a:p>
            <a:pPr defTabSz="913765">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语音教室</a:t>
            </a:r>
            <a:endParaRPr lang="en-US" altLang="zh-CN" sz="1100" kern="0" dirty="0" smtClean="0">
              <a:solidFill>
                <a:schemeClr val="bg1"/>
              </a:solidFill>
              <a:cs typeface="+mn-ea"/>
              <a:sym typeface="+mn-lt"/>
            </a:endParaRPr>
          </a:p>
          <a:p>
            <a:pPr marL="171450" indent="-171450" defTabSz="913765">
              <a:buFontTx/>
              <a:buChar char="-"/>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教师办公</a:t>
            </a:r>
            <a:endParaRPr lang="en-US" altLang="zh-CN" sz="1100" kern="0" dirty="0" smtClean="0">
              <a:solidFill>
                <a:schemeClr val="bg1"/>
              </a:solidFill>
              <a:cs typeface="+mn-ea"/>
              <a:sym typeface="+mn-lt"/>
            </a:endParaRPr>
          </a:p>
          <a:p>
            <a:pPr defTabSz="913765">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图书馆</a:t>
            </a:r>
            <a:endParaRPr lang="en-US" altLang="zh-CN" sz="1100" kern="0" dirty="0" smtClean="0">
              <a:solidFill>
                <a:schemeClr val="bg1"/>
              </a:solidFill>
              <a:cs typeface="+mn-ea"/>
              <a:sym typeface="+mn-lt"/>
            </a:endParaRPr>
          </a:p>
          <a:p>
            <a:pPr defTabSz="913765">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电子阅览室</a:t>
            </a:r>
            <a:endParaRPr lang="en-US" altLang="zh-CN" sz="1100" kern="0" dirty="0">
              <a:solidFill>
                <a:schemeClr val="bg1"/>
              </a:solidFill>
              <a:cs typeface="+mn-ea"/>
              <a:sym typeface="+mn-lt"/>
            </a:endParaRPr>
          </a:p>
        </p:txBody>
      </p:sp>
      <p:sp>
        <p:nvSpPr>
          <p:cNvPr id="39" name="矩形 38">
            <a:extLst>
              <a:ext uri="{FF2B5EF4-FFF2-40B4-BE49-F238E27FC236}">
                <a16:creationId xmlns:a16="http://schemas.microsoft.com/office/drawing/2014/main" id="{4495A28E-28AC-4453-915E-504CF5C3310C}"/>
              </a:ext>
            </a:extLst>
          </p:cNvPr>
          <p:cNvSpPr/>
          <p:nvPr/>
        </p:nvSpPr>
        <p:spPr>
          <a:xfrm>
            <a:off x="-21489" y="-101794"/>
            <a:ext cx="6168676" cy="707886"/>
          </a:xfrm>
          <a:prstGeom prst="rect">
            <a:avLst/>
          </a:prstGeom>
          <a:noFill/>
        </p:spPr>
        <p:txBody>
          <a:bodyPr wrap="none" rtlCol="0">
            <a:spAutoFit/>
          </a:bodyPr>
          <a:lstStyle/>
          <a:p>
            <a:r>
              <a:rPr lang="zh-CN" altLang="en-US" sz="4000" b="1" dirty="0" smtClean="0">
                <a:solidFill>
                  <a:schemeClr val="bg1"/>
                </a:solidFill>
                <a:effectLst>
                  <a:outerShdw blurRad="38100" dist="38100" dir="2700000" algn="tl">
                    <a:srgbClr val="000000">
                      <a:alpha val="43137"/>
                    </a:srgbClr>
                  </a:outerShdw>
                </a:effectLst>
                <a:cs typeface="+mn-ea"/>
                <a:sym typeface="+mn-lt"/>
              </a:rPr>
              <a:t>联想商用</a:t>
            </a:r>
            <a:r>
              <a:rPr lang="en-US" altLang="zh-CN" sz="4000" b="1" dirty="0" smtClean="0">
                <a:solidFill>
                  <a:schemeClr val="bg1"/>
                </a:solidFill>
                <a:effectLst>
                  <a:outerShdw blurRad="38100" dist="38100" dir="2700000" algn="tl">
                    <a:srgbClr val="000000">
                      <a:alpha val="43137"/>
                    </a:srgbClr>
                  </a:outerShdw>
                </a:effectLst>
                <a:cs typeface="+mn-ea"/>
                <a:sym typeface="+mn-lt"/>
              </a:rPr>
              <a:t>IDV</a:t>
            </a:r>
            <a:r>
              <a:rPr lang="zh-CN" altLang="en-US" sz="4000" b="1" dirty="0" smtClean="0">
                <a:solidFill>
                  <a:schemeClr val="bg1"/>
                </a:solidFill>
                <a:effectLst>
                  <a:outerShdw blurRad="38100" dist="38100" dir="2700000" algn="tl">
                    <a:srgbClr val="000000">
                      <a:alpha val="43137"/>
                    </a:srgbClr>
                  </a:outerShdw>
                </a:effectLst>
                <a:cs typeface="+mn-ea"/>
                <a:sym typeface="+mn-lt"/>
              </a:rPr>
              <a:t>云桌面</a:t>
            </a:r>
            <a:r>
              <a:rPr lang="zh-CN" altLang="en-US" sz="4000" b="1" kern="0" dirty="0" smtClean="0">
                <a:solidFill>
                  <a:schemeClr val="bg1"/>
                </a:solidFill>
                <a:cs typeface="+mn-ea"/>
                <a:sym typeface="+mn-lt"/>
              </a:rPr>
              <a:t>全景图</a:t>
            </a:r>
            <a:endParaRPr lang="zh-CN" altLang="en-US" sz="4000" b="1" kern="0" dirty="0">
              <a:solidFill>
                <a:schemeClr val="bg1"/>
              </a:solidFill>
              <a:cs typeface="+mn-ea"/>
              <a:sym typeface="+mn-lt"/>
            </a:endParaRPr>
          </a:p>
        </p:txBody>
      </p:sp>
      <p:sp>
        <p:nvSpPr>
          <p:cNvPr id="82" name="Freeform 28">
            <a:extLst>
              <a:ext uri="{FF2B5EF4-FFF2-40B4-BE49-F238E27FC236}">
                <a16:creationId xmlns:a16="http://schemas.microsoft.com/office/drawing/2014/main" id="{7C86C1C2-A0E1-458D-8CF9-573ABEE8B3E1}"/>
              </a:ext>
            </a:extLst>
          </p:cNvPr>
          <p:cNvSpPr/>
          <p:nvPr/>
        </p:nvSpPr>
        <p:spPr bwMode="auto">
          <a:xfrm>
            <a:off x="3175780"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a:solidFill>
                  <a:schemeClr val="bg1"/>
                </a:solidFill>
              </a:rPr>
              <a:t>系统监控</a:t>
            </a:r>
            <a:endParaRPr kumimoji="0" lang="en-US" sz="1100" b="1" i="0" u="none" strike="noStrike" kern="0" cap="none" spc="0" normalizeH="0" baseline="0" noProof="0" dirty="0">
              <a:ln>
                <a:noFill/>
              </a:ln>
              <a:solidFill>
                <a:schemeClr val="bg1"/>
              </a:solidFill>
              <a:effectLst/>
              <a:uLnTx/>
              <a:uFillTx/>
              <a:cs typeface="+mn-cs"/>
            </a:endParaRPr>
          </a:p>
        </p:txBody>
      </p:sp>
      <p:sp>
        <p:nvSpPr>
          <p:cNvPr id="87" name="Rectangle 59">
            <a:extLst>
              <a:ext uri="{FF2B5EF4-FFF2-40B4-BE49-F238E27FC236}">
                <a16:creationId xmlns:a16="http://schemas.microsoft.com/office/drawing/2014/main" id="{55A21B8E-3530-41C1-AF86-43D60EE9B1E0}"/>
              </a:ext>
            </a:extLst>
          </p:cNvPr>
          <p:cNvSpPr/>
          <p:nvPr/>
        </p:nvSpPr>
        <p:spPr>
          <a:xfrm>
            <a:off x="2030667" y="4524246"/>
            <a:ext cx="1025577" cy="564683"/>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smtClean="0">
                <a:ln>
                  <a:noFill/>
                </a:ln>
                <a:solidFill>
                  <a:schemeClr val="bg1"/>
                </a:solidFill>
                <a:effectLst/>
                <a:uLnTx/>
                <a:uFillTx/>
                <a:cs typeface="Arial"/>
                <a:sym typeface="Arial"/>
              </a:rPr>
              <a:t>IDV</a:t>
            </a:r>
            <a:r>
              <a:rPr kumimoji="0" lang="zh-CN" altLang="en-US" sz="1600" b="1" i="0" u="none" strike="noStrike" kern="1200" cap="none" spc="0" normalizeH="0" baseline="0" noProof="0" dirty="0" smtClean="0">
                <a:ln>
                  <a:noFill/>
                </a:ln>
                <a:solidFill>
                  <a:schemeClr val="bg1"/>
                </a:solidFill>
                <a:effectLst/>
                <a:uLnTx/>
                <a:uFillTx/>
                <a:cs typeface="Arial"/>
                <a:sym typeface="Arial"/>
              </a:rPr>
              <a:t>云桌面</a:t>
            </a:r>
            <a:endParaRPr kumimoji="0" lang="en-US" altLang="zh-CN" sz="1600" b="1" i="0" u="none" strike="noStrike" kern="1200" cap="none" spc="0" normalizeH="0" baseline="0" noProof="0" dirty="0" smtClean="0">
              <a:ln>
                <a:noFill/>
              </a:ln>
              <a:solidFill>
                <a:schemeClr val="bg1"/>
              </a:solidFill>
              <a:effectLst/>
              <a:uLnTx/>
              <a:uFillTx/>
              <a:cs typeface="Arial"/>
              <a:sym typeface="Arial"/>
            </a:endParaRPr>
          </a:p>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Arial"/>
                <a:sym typeface="Arial"/>
              </a:rPr>
              <a:t>管理平台</a:t>
            </a:r>
            <a:endParaRPr kumimoji="0" lang="en-US" sz="1600" b="1" i="0" u="none" strike="noStrike" kern="1200" cap="none" spc="0" normalizeH="0" baseline="0" noProof="0" dirty="0">
              <a:ln>
                <a:noFill/>
              </a:ln>
              <a:solidFill>
                <a:schemeClr val="bg1"/>
              </a:solidFill>
              <a:effectLst/>
              <a:uLnTx/>
              <a:uFillTx/>
              <a:cs typeface="Arial"/>
              <a:sym typeface="Arial"/>
            </a:endParaRPr>
          </a:p>
        </p:txBody>
      </p:sp>
      <p:sp>
        <p:nvSpPr>
          <p:cNvPr id="97" name="Rectangle 40">
            <a:extLst>
              <a:ext uri="{FF2B5EF4-FFF2-40B4-BE49-F238E27FC236}">
                <a16:creationId xmlns:a16="http://schemas.microsoft.com/office/drawing/2014/main" id="{A3A5EFF6-B909-4E27-8B4D-C70D8F0D8D51}"/>
              </a:ext>
            </a:extLst>
          </p:cNvPr>
          <p:cNvSpPr/>
          <p:nvPr/>
        </p:nvSpPr>
        <p:spPr>
          <a:xfrm>
            <a:off x="1997233" y="5223434"/>
            <a:ext cx="7074195" cy="1281628"/>
          </a:xfrm>
          <a:prstGeom prst="rect">
            <a:avLst/>
          </a:prstGeom>
          <a:solidFill>
            <a:schemeClr val="bg2">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cs typeface="Arial"/>
              <a:sym typeface="Arial"/>
            </a:endParaRPr>
          </a:p>
        </p:txBody>
      </p:sp>
      <p:pic>
        <p:nvPicPr>
          <p:cNvPr id="99" name="Picture 6" descr="http://a.hiphotos.baidu.com/image/pic/item/962bd40735fae6cd1b67e78905b30f2443a70f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1498" y="5317546"/>
            <a:ext cx="1321036" cy="778199"/>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 descr="https://timgsa.baidu.com/timg?image&amp;quality=80&amp;size=b9999_10000&amp;sec=1526635198834&amp;di=faa031622f1404e778d5c5c7dacc95be&amp;imgtype=0&amp;src=http%3A%2F%2Fstatic.fuwo.com%2Fupload%2Fattachment%2F1601%2F14%2Fbb6d644cba8e11e59ec000163e00254c.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9636" y="5317546"/>
            <a:ext cx="1086608" cy="853206"/>
          </a:xfrm>
          <a:prstGeom prst="rect">
            <a:avLst/>
          </a:prstGeom>
          <a:noFill/>
          <a:extLst>
            <a:ext uri="{909E8E84-426E-40DD-AFC4-6F175D3DCCD1}">
              <a14:hiddenFill xmlns:a14="http://schemas.microsoft.com/office/drawing/2010/main">
                <a:solidFill>
                  <a:srgbClr val="FFFFFF"/>
                </a:solidFill>
              </a14:hiddenFill>
            </a:ext>
          </a:extLst>
        </p:spPr>
      </p:pic>
      <p:sp>
        <p:nvSpPr>
          <p:cNvPr id="104" name="Rectangle 53">
            <a:extLst>
              <a:ext uri="{FF2B5EF4-FFF2-40B4-BE49-F238E27FC236}">
                <a16:creationId xmlns:a16="http://schemas.microsoft.com/office/drawing/2014/main" id="{24221CA5-657D-4F0E-A056-5F9A7E9713B0}"/>
              </a:ext>
            </a:extLst>
          </p:cNvPr>
          <p:cNvSpPr/>
          <p:nvPr/>
        </p:nvSpPr>
        <p:spPr>
          <a:xfrm>
            <a:off x="3089678" y="4596590"/>
            <a:ext cx="5894093" cy="457123"/>
          </a:xfrm>
          <a:prstGeom prst="rect">
            <a:avLst/>
          </a:prstGeom>
          <a:noFill/>
          <a:ln w="12700" cap="flat">
            <a:solidFill>
              <a:schemeClr val="bg1"/>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cs typeface="Arial"/>
              <a:sym typeface="Arial"/>
            </a:endParaRPr>
          </a:p>
        </p:txBody>
      </p:sp>
      <p:pic>
        <p:nvPicPr>
          <p:cNvPr id="47" name="图片 42">
            <a:extLst>
              <a:ext uri="{FF2B5EF4-FFF2-40B4-BE49-F238E27FC236}">
                <a16:creationId xmlns:a16="http://schemas.microsoft.com/office/drawing/2014/main" id="{0B7D9353-341B-411C-8C7C-ACE8DDDC53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0154" y="5463346"/>
            <a:ext cx="1103041" cy="540000"/>
          </a:xfrm>
          <a:prstGeom prst="rect">
            <a:avLst/>
          </a:prstGeom>
          <a:ln>
            <a:noFill/>
          </a:ln>
          <a:effectLst>
            <a:softEdge rad="38100"/>
          </a:effectLst>
        </p:spPr>
      </p:pic>
      <p:sp>
        <p:nvSpPr>
          <p:cNvPr id="61" name="Freeform 28">
            <a:extLst>
              <a:ext uri="{FF2B5EF4-FFF2-40B4-BE49-F238E27FC236}">
                <a16:creationId xmlns:a16="http://schemas.microsoft.com/office/drawing/2014/main" id="{7C86C1C2-A0E1-458D-8CF9-573ABEE8B3E1}"/>
              </a:ext>
            </a:extLst>
          </p:cNvPr>
          <p:cNvSpPr/>
          <p:nvPr/>
        </p:nvSpPr>
        <p:spPr bwMode="auto">
          <a:xfrm>
            <a:off x="2329316"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分体机</a:t>
            </a:r>
            <a:endParaRPr kumimoji="0" lang="en-US" sz="1100" b="1" i="0" u="none" strike="noStrike" kern="0" cap="none" spc="0" normalizeH="0" baseline="0" noProof="0" dirty="0">
              <a:ln>
                <a:noFill/>
              </a:ln>
              <a:effectLst/>
              <a:uLnTx/>
              <a:uFillTx/>
              <a:cs typeface="+mn-cs"/>
            </a:endParaRPr>
          </a:p>
        </p:txBody>
      </p:sp>
      <p:sp>
        <p:nvSpPr>
          <p:cNvPr id="62" name="Freeform 28">
            <a:extLst>
              <a:ext uri="{FF2B5EF4-FFF2-40B4-BE49-F238E27FC236}">
                <a16:creationId xmlns:a16="http://schemas.microsoft.com/office/drawing/2014/main" id="{7C86C1C2-A0E1-458D-8CF9-573ABEE8B3E1}"/>
              </a:ext>
            </a:extLst>
          </p:cNvPr>
          <p:cNvSpPr/>
          <p:nvPr/>
        </p:nvSpPr>
        <p:spPr bwMode="auto">
          <a:xfrm>
            <a:off x="3299288"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笔记本</a:t>
            </a:r>
            <a:endParaRPr kumimoji="0" lang="en-US" sz="1100" b="1" i="0" u="none" strike="noStrike" kern="0" cap="none" spc="0" normalizeH="0" baseline="0" noProof="0" dirty="0">
              <a:ln>
                <a:noFill/>
              </a:ln>
              <a:effectLst/>
              <a:uLnTx/>
              <a:uFillTx/>
              <a:cs typeface="+mn-cs"/>
            </a:endParaRPr>
          </a:p>
        </p:txBody>
      </p:sp>
      <p:sp>
        <p:nvSpPr>
          <p:cNvPr id="63" name="Freeform 28">
            <a:extLst>
              <a:ext uri="{FF2B5EF4-FFF2-40B4-BE49-F238E27FC236}">
                <a16:creationId xmlns:a16="http://schemas.microsoft.com/office/drawing/2014/main" id="{7C86C1C2-A0E1-458D-8CF9-573ABEE8B3E1}"/>
              </a:ext>
            </a:extLst>
          </p:cNvPr>
          <p:cNvSpPr/>
          <p:nvPr/>
        </p:nvSpPr>
        <p:spPr bwMode="auto">
          <a:xfrm>
            <a:off x="4269260"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智慧黑板</a:t>
            </a:r>
            <a:endParaRPr kumimoji="0" lang="en-US" sz="1100" b="1" i="0" u="none" strike="noStrike" kern="0" cap="none" spc="0" normalizeH="0" baseline="0" noProof="0" dirty="0">
              <a:ln>
                <a:noFill/>
              </a:ln>
              <a:effectLst/>
              <a:uLnTx/>
              <a:uFillTx/>
              <a:cs typeface="+mn-cs"/>
            </a:endParaRPr>
          </a:p>
        </p:txBody>
      </p:sp>
      <p:sp>
        <p:nvSpPr>
          <p:cNvPr id="65" name="Freeform 28">
            <a:extLst>
              <a:ext uri="{FF2B5EF4-FFF2-40B4-BE49-F238E27FC236}">
                <a16:creationId xmlns:a16="http://schemas.microsoft.com/office/drawing/2014/main" id="{7C86C1C2-A0E1-458D-8CF9-573ABEE8B3E1}"/>
              </a:ext>
            </a:extLst>
          </p:cNvPr>
          <p:cNvSpPr/>
          <p:nvPr/>
        </p:nvSpPr>
        <p:spPr bwMode="auto">
          <a:xfrm>
            <a:off x="5239232"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互动大屏</a:t>
            </a:r>
            <a:endParaRPr kumimoji="0" lang="en-US" sz="1100" b="1" i="0" u="none" strike="noStrike" kern="0" cap="none" spc="0" normalizeH="0" baseline="0" noProof="0" dirty="0">
              <a:ln>
                <a:noFill/>
              </a:ln>
              <a:effectLst/>
              <a:uLnTx/>
              <a:uFillTx/>
              <a:cs typeface="+mn-cs"/>
            </a:endParaRPr>
          </a:p>
        </p:txBody>
      </p:sp>
      <p:pic>
        <p:nvPicPr>
          <p:cNvPr id="66" name="图片 5">
            <a:extLst>
              <a:ext uri="{FF2B5EF4-FFF2-40B4-BE49-F238E27FC236}">
                <a16:creationId xmlns:a16="http://schemas.microsoft.com/office/drawing/2014/main" id="{7DA2FAA6-1901-41B1-A9EA-1A4027C7FD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8640" y="5393746"/>
            <a:ext cx="1032209" cy="620878"/>
          </a:xfrm>
          <a:prstGeom prst="rect">
            <a:avLst/>
          </a:prstGeom>
        </p:spPr>
      </p:pic>
      <p:pic>
        <p:nvPicPr>
          <p:cNvPr id="68" name="图片 6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94096" y="5377304"/>
            <a:ext cx="568771" cy="674099"/>
          </a:xfrm>
          <a:prstGeom prst="rect">
            <a:avLst/>
          </a:prstGeom>
        </p:spPr>
      </p:pic>
      <p:sp>
        <p:nvSpPr>
          <p:cNvPr id="69" name="Freeform 28">
            <a:extLst>
              <a:ext uri="{FF2B5EF4-FFF2-40B4-BE49-F238E27FC236}">
                <a16:creationId xmlns:a16="http://schemas.microsoft.com/office/drawing/2014/main" id="{7C86C1C2-A0E1-458D-8CF9-573ABEE8B3E1}"/>
              </a:ext>
            </a:extLst>
          </p:cNvPr>
          <p:cNvSpPr/>
          <p:nvPr/>
        </p:nvSpPr>
        <p:spPr bwMode="auto">
          <a:xfrm>
            <a:off x="6209204"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一体机</a:t>
            </a:r>
            <a:endParaRPr kumimoji="0" lang="en-US" sz="1100" b="1" i="0" u="none" strike="noStrike" kern="0" cap="none" spc="0" normalizeH="0" baseline="0" noProof="0" dirty="0">
              <a:ln>
                <a:noFill/>
              </a:ln>
              <a:effectLst/>
              <a:uLnTx/>
              <a:uFillTx/>
              <a:cs typeface="+mn-cs"/>
            </a:endParaRPr>
          </a:p>
        </p:txBody>
      </p:sp>
      <p:pic>
        <p:nvPicPr>
          <p:cNvPr id="73"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023555" y="5393746"/>
            <a:ext cx="875416" cy="554812"/>
          </a:xfrm>
          <a:prstGeom prst="rect">
            <a:avLst/>
          </a:prstGeom>
          <a:noFill/>
          <a:extLst>
            <a:ext uri="{909E8E84-426E-40DD-AFC4-6F175D3DCCD1}">
              <a14:hiddenFill xmlns:a14="http://schemas.microsoft.com/office/drawing/2010/main">
                <a:solidFill>
                  <a:srgbClr val="FFFFFF"/>
                </a:solidFill>
              </a14:hiddenFill>
            </a:ext>
          </a:extLst>
        </p:spPr>
      </p:pic>
      <p:sp>
        <p:nvSpPr>
          <p:cNvPr id="80" name="Freeform 28">
            <a:extLst>
              <a:ext uri="{FF2B5EF4-FFF2-40B4-BE49-F238E27FC236}">
                <a16:creationId xmlns:a16="http://schemas.microsoft.com/office/drawing/2014/main" id="{7C86C1C2-A0E1-458D-8CF9-573ABEE8B3E1}"/>
              </a:ext>
            </a:extLst>
          </p:cNvPr>
          <p:cNvSpPr/>
          <p:nvPr/>
        </p:nvSpPr>
        <p:spPr bwMode="auto">
          <a:xfrm>
            <a:off x="7179176"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工作站</a:t>
            </a:r>
            <a:endParaRPr kumimoji="0" lang="en-US" sz="1100" b="1" i="0" u="none" strike="noStrike" kern="0" cap="none" spc="0" normalizeH="0" baseline="0" noProof="0" dirty="0">
              <a:ln>
                <a:noFill/>
              </a:ln>
              <a:effectLst/>
              <a:uLnTx/>
              <a:uFillTx/>
              <a:cs typeface="+mn-cs"/>
            </a:endParaRPr>
          </a:p>
        </p:txBody>
      </p:sp>
      <p:pic>
        <p:nvPicPr>
          <p:cNvPr id="2" name="图片 1"/>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4290" r="97690">
                        <a14:backgroundMark x1="18977" y1="13571" x2="18977" y2="13571"/>
                        <a14:backgroundMark x1="30198" y1="5714" x2="30198" y2="5714"/>
                        <a14:backgroundMark x1="74257" y1="17857" x2="74257" y2="17857"/>
                        <a14:backgroundMark x1="71122" y1="5357" x2="71122" y2="5357"/>
                        <a14:backgroundMark x1="91419" y1="5714" x2="91419" y2="5714"/>
                        <a14:backgroundMark x1="93894" y1="74286" x2="93894" y2="74286"/>
                        <a14:backgroundMark x1="60891" y1="97143" x2="60891" y2="97143"/>
                        <a14:backgroundMark x1="1650" y1="76071" x2="1650" y2="76071"/>
                      </a14:backgroundRemoval>
                    </a14:imgEffect>
                  </a14:imgLayer>
                </a14:imgProps>
              </a:ext>
              <a:ext uri="{28A0092B-C50C-407E-A947-70E740481C1C}">
                <a14:useLocalDpi xmlns:a14="http://schemas.microsoft.com/office/drawing/2010/main" val="0"/>
              </a:ext>
            </a:extLst>
          </a:blip>
          <a:stretch>
            <a:fillRect/>
          </a:stretch>
        </p:blipFill>
        <p:spPr>
          <a:xfrm>
            <a:off x="7830782" y="5466229"/>
            <a:ext cx="1156235" cy="534234"/>
          </a:xfrm>
          <a:prstGeom prst="rect">
            <a:avLst/>
          </a:prstGeom>
        </p:spPr>
      </p:pic>
      <p:sp>
        <p:nvSpPr>
          <p:cNvPr id="81" name="Freeform 28">
            <a:extLst>
              <a:ext uri="{FF2B5EF4-FFF2-40B4-BE49-F238E27FC236}">
                <a16:creationId xmlns:a16="http://schemas.microsoft.com/office/drawing/2014/main" id="{7C86C1C2-A0E1-458D-8CF9-573ABEE8B3E1}"/>
              </a:ext>
            </a:extLst>
          </p:cNvPr>
          <p:cNvSpPr/>
          <p:nvPr/>
        </p:nvSpPr>
        <p:spPr bwMode="auto">
          <a:xfrm>
            <a:off x="8149148"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服务器</a:t>
            </a:r>
            <a:endParaRPr kumimoji="0" lang="en-US" sz="1100" b="1" i="0" u="none" strike="noStrike" kern="0" cap="none" spc="0" normalizeH="0" baseline="0" noProof="0" dirty="0">
              <a:ln>
                <a:noFill/>
              </a:ln>
              <a:effectLst/>
              <a:uLnTx/>
              <a:uFillTx/>
              <a:cs typeface="+mn-cs"/>
            </a:endParaRPr>
          </a:p>
        </p:txBody>
      </p:sp>
      <p:sp>
        <p:nvSpPr>
          <p:cNvPr id="3" name="等腰三角形 2">
            <a:hlinkClick r:id="rId11" action="ppaction://hlinksldjump"/>
          </p:cNvPr>
          <p:cNvSpPr/>
          <p:nvPr/>
        </p:nvSpPr>
        <p:spPr>
          <a:xfrm>
            <a:off x="2017989" y="838200"/>
            <a:ext cx="7053440" cy="1017984"/>
          </a:xfrm>
          <a:prstGeom prst="triangle">
            <a:avLst/>
          </a:prstGeom>
          <a:solidFill>
            <a:srgbClr val="0094BC"/>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1600" dirty="0">
              <a:solidFill>
                <a:srgbClr val="333D48"/>
              </a:solidFill>
              <a:latin typeface="FZLanTingHeiS-B-GB" panose="02000000000000000000" pitchFamily="2" charset="-122"/>
              <a:ea typeface="FZLanTingHeiS-B-GB" panose="02000000000000000000" pitchFamily="2" charset="-122"/>
              <a:cs typeface="+mn-ea"/>
              <a:sym typeface="+mn-lt"/>
            </a:endParaRPr>
          </a:p>
        </p:txBody>
      </p:sp>
      <p:sp>
        <p:nvSpPr>
          <p:cNvPr id="88" name="TextBox 27">
            <a:hlinkClick r:id="rId11" action="ppaction://hlinksldjump"/>
            <a:extLst>
              <a:ext uri="{FF2B5EF4-FFF2-40B4-BE49-F238E27FC236}">
                <a16:creationId xmlns:a16="http://schemas.microsoft.com/office/drawing/2014/main" id="{DB224C42-4806-40A1-A3A0-25A8F3AC8645}"/>
              </a:ext>
            </a:extLst>
          </p:cNvPr>
          <p:cNvSpPr txBox="1"/>
          <p:nvPr/>
        </p:nvSpPr>
        <p:spPr>
          <a:xfrm>
            <a:off x="3461369"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灵活</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91" name="TextBox 27">
            <a:hlinkClick r:id="rId12" action="ppaction://hlinksldjump"/>
            <a:extLst>
              <a:ext uri="{FF2B5EF4-FFF2-40B4-BE49-F238E27FC236}">
                <a16:creationId xmlns:a16="http://schemas.microsoft.com/office/drawing/2014/main" id="{DB224C42-4806-40A1-A3A0-25A8F3AC8645}"/>
              </a:ext>
            </a:extLst>
          </p:cNvPr>
          <p:cNvSpPr txBox="1"/>
          <p:nvPr/>
        </p:nvSpPr>
        <p:spPr>
          <a:xfrm>
            <a:off x="4297232"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高效</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6" name="TextBox 27">
            <a:hlinkClick r:id="rId11" action="ppaction://hlinksldjump"/>
            <a:extLst>
              <a:ext uri="{FF2B5EF4-FFF2-40B4-BE49-F238E27FC236}">
                <a16:creationId xmlns:a16="http://schemas.microsoft.com/office/drawing/2014/main" id="{DB224C42-4806-40A1-A3A0-25A8F3AC8645}"/>
              </a:ext>
            </a:extLst>
          </p:cNvPr>
          <p:cNvSpPr txBox="1"/>
          <p:nvPr/>
        </p:nvSpPr>
        <p:spPr>
          <a:xfrm>
            <a:off x="5133095"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稳定</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7" name="TextBox 27">
            <a:hlinkClick r:id="rId12" action="ppaction://hlinksldjump"/>
            <a:extLst>
              <a:ext uri="{FF2B5EF4-FFF2-40B4-BE49-F238E27FC236}">
                <a16:creationId xmlns:a16="http://schemas.microsoft.com/office/drawing/2014/main" id="{DB224C42-4806-40A1-A3A0-25A8F3AC8645}"/>
              </a:ext>
            </a:extLst>
          </p:cNvPr>
          <p:cNvSpPr txBox="1"/>
          <p:nvPr/>
        </p:nvSpPr>
        <p:spPr>
          <a:xfrm>
            <a:off x="5968958"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易用</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8" name="TextBox 27">
            <a:hlinkClick r:id="rId11" action="ppaction://hlinksldjump"/>
            <a:extLst>
              <a:ext uri="{FF2B5EF4-FFF2-40B4-BE49-F238E27FC236}">
                <a16:creationId xmlns:a16="http://schemas.microsoft.com/office/drawing/2014/main" id="{DB224C42-4806-40A1-A3A0-25A8F3AC8645}"/>
              </a:ext>
            </a:extLst>
          </p:cNvPr>
          <p:cNvSpPr txBox="1"/>
          <p:nvPr/>
        </p:nvSpPr>
        <p:spPr>
          <a:xfrm>
            <a:off x="6804821"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安全</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9" name="Freeform 28">
            <a:extLst>
              <a:ext uri="{FF2B5EF4-FFF2-40B4-BE49-F238E27FC236}">
                <a16:creationId xmlns:a16="http://schemas.microsoft.com/office/drawing/2014/main" id="{7C86C1C2-A0E1-458D-8CF9-573ABEE8B3E1}"/>
              </a:ext>
            </a:extLst>
          </p:cNvPr>
          <p:cNvSpPr/>
          <p:nvPr/>
        </p:nvSpPr>
        <p:spPr bwMode="auto">
          <a:xfrm>
            <a:off x="4157431"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集群管理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0" name="Freeform 28">
            <a:extLst>
              <a:ext uri="{FF2B5EF4-FFF2-40B4-BE49-F238E27FC236}">
                <a16:creationId xmlns:a16="http://schemas.microsoft.com/office/drawing/2014/main" id="{7C86C1C2-A0E1-458D-8CF9-573ABEE8B3E1}"/>
              </a:ext>
            </a:extLst>
          </p:cNvPr>
          <p:cNvSpPr/>
          <p:nvPr/>
        </p:nvSpPr>
        <p:spPr bwMode="auto">
          <a:xfrm>
            <a:off x="5139082"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noProof="0" dirty="0" smtClean="0">
                <a:solidFill>
                  <a:schemeClr val="bg1"/>
                </a:solidFill>
              </a:rPr>
              <a:t>计算机管理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1" name="Freeform 28">
            <a:extLst>
              <a:ext uri="{FF2B5EF4-FFF2-40B4-BE49-F238E27FC236}">
                <a16:creationId xmlns:a16="http://schemas.microsoft.com/office/drawing/2014/main" id="{7C86C1C2-A0E1-458D-8CF9-573ABEE8B3E1}"/>
              </a:ext>
            </a:extLst>
          </p:cNvPr>
          <p:cNvSpPr/>
          <p:nvPr/>
        </p:nvSpPr>
        <p:spPr bwMode="auto">
          <a:xfrm>
            <a:off x="6120733"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组策略管理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2" name="Freeform 28">
            <a:extLst>
              <a:ext uri="{FF2B5EF4-FFF2-40B4-BE49-F238E27FC236}">
                <a16:creationId xmlns:a16="http://schemas.microsoft.com/office/drawing/2014/main" id="{7C86C1C2-A0E1-458D-8CF9-573ABEE8B3E1}"/>
              </a:ext>
            </a:extLst>
          </p:cNvPr>
          <p:cNvSpPr/>
          <p:nvPr/>
        </p:nvSpPr>
        <p:spPr bwMode="auto">
          <a:xfrm>
            <a:off x="7102384"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安全管理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4" name="Freeform 28">
            <a:extLst>
              <a:ext uri="{FF2B5EF4-FFF2-40B4-BE49-F238E27FC236}">
                <a16:creationId xmlns:a16="http://schemas.microsoft.com/office/drawing/2014/main" id="{7C86C1C2-A0E1-458D-8CF9-573ABEE8B3E1}"/>
              </a:ext>
            </a:extLst>
          </p:cNvPr>
          <p:cNvSpPr/>
          <p:nvPr/>
        </p:nvSpPr>
        <p:spPr bwMode="auto">
          <a:xfrm>
            <a:off x="8084036"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计划任务</a:t>
            </a:r>
            <a:endParaRPr kumimoji="0" lang="en-US" sz="1100" b="1" i="0" u="none" strike="noStrike" kern="0" cap="none" spc="0" normalizeH="0" baseline="0" noProof="0" dirty="0">
              <a:ln>
                <a:noFill/>
              </a:ln>
              <a:solidFill>
                <a:schemeClr val="bg1"/>
              </a:solidFill>
              <a:effectLst/>
              <a:uLnTx/>
              <a:uFillTx/>
              <a:cs typeface="+mn-cs"/>
            </a:endParaRPr>
          </a:p>
        </p:txBody>
      </p:sp>
      <p:sp>
        <p:nvSpPr>
          <p:cNvPr id="46" name="TextBox 27">
            <a:extLst>
              <a:ext uri="{FF2B5EF4-FFF2-40B4-BE49-F238E27FC236}">
                <a16:creationId xmlns:a16="http://schemas.microsoft.com/office/drawing/2014/main" id="{DB224C42-4806-40A1-A3A0-25A8F3AC8645}"/>
              </a:ext>
            </a:extLst>
          </p:cNvPr>
          <p:cNvSpPr txBox="1"/>
          <p:nvPr/>
        </p:nvSpPr>
        <p:spPr>
          <a:xfrm>
            <a:off x="3890911"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zh-CN" altLang="en-US" sz="1600" b="1" dirty="0">
                <a:solidFill>
                  <a:schemeClr val="bg1"/>
                </a:solidFill>
                <a:cs typeface="+mn-ea"/>
                <a:sym typeface="+mn-lt"/>
              </a:rPr>
              <a:t>高校</a:t>
            </a:r>
            <a:endParaRPr lang="en-US" altLang="en-GB" sz="1600" b="1" dirty="0">
              <a:solidFill>
                <a:schemeClr val="bg1"/>
              </a:solidFill>
              <a:cs typeface="+mn-ea"/>
              <a:sym typeface="+mn-lt"/>
            </a:endParaRPr>
          </a:p>
        </p:txBody>
      </p:sp>
      <p:sp>
        <p:nvSpPr>
          <p:cNvPr id="48" name="Rectangle 6">
            <a:extLst>
              <a:ext uri="{FF2B5EF4-FFF2-40B4-BE49-F238E27FC236}">
                <a16:creationId xmlns:a16="http://schemas.microsoft.com/office/drawing/2014/main" id="{968CC1FB-5908-40E2-B222-56FF415E9805}"/>
              </a:ext>
            </a:extLst>
          </p:cNvPr>
          <p:cNvSpPr/>
          <p:nvPr/>
        </p:nvSpPr>
        <p:spPr>
          <a:xfrm>
            <a:off x="3890911" y="2374600"/>
            <a:ext cx="1630507" cy="1945319"/>
          </a:xfrm>
          <a:prstGeom prst="rect">
            <a:avLst/>
          </a:prstGeom>
          <a:noFill/>
          <a:ln w="9525" cap="flat" cmpd="sng" algn="ctr">
            <a:solidFill>
              <a:sysClr val="window" lastClr="FFFFFF"/>
            </a:solidFill>
            <a:prstDash val="solid"/>
          </a:ln>
          <a:effectLst/>
        </p:spPr>
        <p:txBody>
          <a:bodyPr rtlCol="0" anchor="t" anchorCtr="0"/>
          <a:lstStyle/>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网络机房</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a:t>
            </a:r>
            <a:r>
              <a:rPr lang="zh-CN" altLang="en-US" sz="1100" kern="0" dirty="0">
                <a:solidFill>
                  <a:schemeClr val="bg1"/>
                </a:solidFill>
                <a:cs typeface="+mn-ea"/>
                <a:sym typeface="+mn-lt"/>
              </a:rPr>
              <a:t> 大数据实训室</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英语口语教室</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图书馆</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图形设计室</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教师办公</a:t>
            </a:r>
            <a:endParaRPr lang="en-US" altLang="zh-CN" sz="1100" kern="0" dirty="0">
              <a:solidFill>
                <a:schemeClr val="bg1"/>
              </a:solidFill>
              <a:cs typeface="+mn-ea"/>
              <a:sym typeface="+mn-lt"/>
            </a:endParaRPr>
          </a:p>
        </p:txBody>
      </p:sp>
      <p:sp>
        <p:nvSpPr>
          <p:cNvPr id="49" name="TextBox 27">
            <a:extLst>
              <a:ext uri="{FF2B5EF4-FFF2-40B4-BE49-F238E27FC236}">
                <a16:creationId xmlns:a16="http://schemas.microsoft.com/office/drawing/2014/main" id="{DB224C42-4806-40A1-A3A0-25A8F3AC8645}"/>
              </a:ext>
            </a:extLst>
          </p:cNvPr>
          <p:cNvSpPr txBox="1"/>
          <p:nvPr/>
        </p:nvSpPr>
        <p:spPr>
          <a:xfrm>
            <a:off x="5581505"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职教</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50" name="Rectangle 6">
            <a:extLst>
              <a:ext uri="{FF2B5EF4-FFF2-40B4-BE49-F238E27FC236}">
                <a16:creationId xmlns:a16="http://schemas.microsoft.com/office/drawing/2014/main" id="{968CC1FB-5908-40E2-B222-56FF415E9805}"/>
              </a:ext>
            </a:extLst>
          </p:cNvPr>
          <p:cNvSpPr/>
          <p:nvPr/>
        </p:nvSpPr>
        <p:spPr>
          <a:xfrm>
            <a:off x="5581505" y="2374600"/>
            <a:ext cx="1630507" cy="1945319"/>
          </a:xfrm>
          <a:prstGeom prst="rect">
            <a:avLst/>
          </a:prstGeom>
          <a:noFill/>
          <a:ln w="9525" cap="flat" cmpd="sng" algn="ctr">
            <a:solidFill>
              <a:sysClr val="window" lastClr="FFFFFF"/>
            </a:solidFill>
            <a:prstDash val="solid"/>
          </a:ln>
          <a:effectLst/>
        </p:spPr>
        <p:txBody>
          <a:bodyPr rtlCol="0" anchor="t" anchorCtr="0"/>
          <a:lstStyle/>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网络机房</a:t>
            </a:r>
            <a:endParaRPr lang="en-US" altLang="zh-CN" sz="1100" kern="0" dirty="0">
              <a:solidFill>
                <a:schemeClr val="bg1"/>
              </a:solidFill>
              <a:cs typeface="+mn-ea"/>
              <a:sym typeface="+mn-lt"/>
            </a:endParaRP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实验室</a:t>
            </a:r>
            <a:r>
              <a:rPr lang="en-US" altLang="zh-CN" sz="1100" kern="0" dirty="0">
                <a:solidFill>
                  <a:schemeClr val="bg1"/>
                </a:solidFill>
                <a:cs typeface="+mn-ea"/>
                <a:sym typeface="+mn-lt"/>
              </a:rPr>
              <a:t> </a:t>
            </a: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多媒体教室</a:t>
            </a:r>
            <a:endParaRPr lang="en-US" altLang="zh-CN" sz="1100" kern="0" dirty="0">
              <a:solidFill>
                <a:schemeClr val="bg1"/>
              </a:solidFill>
              <a:cs typeface="+mn-ea"/>
              <a:sym typeface="+mn-lt"/>
            </a:endParaRP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教师办公</a:t>
            </a:r>
            <a:endParaRPr lang="en-US" altLang="zh-CN" sz="1100" kern="0" dirty="0">
              <a:solidFill>
                <a:schemeClr val="bg1"/>
              </a:solidFill>
              <a:cs typeface="+mn-ea"/>
              <a:sym typeface="+mn-lt"/>
            </a:endParaRPr>
          </a:p>
        </p:txBody>
      </p:sp>
      <p:sp>
        <p:nvSpPr>
          <p:cNvPr id="51" name="TextBox 27">
            <a:extLst>
              <a:ext uri="{FF2B5EF4-FFF2-40B4-BE49-F238E27FC236}">
                <a16:creationId xmlns:a16="http://schemas.microsoft.com/office/drawing/2014/main" id="{DB224C42-4806-40A1-A3A0-25A8F3AC8645}"/>
              </a:ext>
            </a:extLst>
          </p:cNvPr>
          <p:cNvSpPr txBox="1"/>
          <p:nvPr/>
        </p:nvSpPr>
        <p:spPr>
          <a:xfrm>
            <a:off x="7272100"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noProof="0" dirty="0" smtClean="0">
                <a:solidFill>
                  <a:schemeClr val="bg1"/>
                </a:solidFill>
                <a:cs typeface="+mn-ea"/>
                <a:sym typeface="+mn-lt"/>
              </a:rPr>
              <a:t>其它机构</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52" name="Rectangle 6">
            <a:extLst>
              <a:ext uri="{FF2B5EF4-FFF2-40B4-BE49-F238E27FC236}">
                <a16:creationId xmlns:a16="http://schemas.microsoft.com/office/drawing/2014/main" id="{968CC1FB-5908-40E2-B222-56FF415E9805}"/>
              </a:ext>
            </a:extLst>
          </p:cNvPr>
          <p:cNvSpPr/>
          <p:nvPr/>
        </p:nvSpPr>
        <p:spPr>
          <a:xfrm>
            <a:off x="7272100" y="2374600"/>
            <a:ext cx="1630507" cy="1945319"/>
          </a:xfrm>
          <a:prstGeom prst="rect">
            <a:avLst/>
          </a:prstGeom>
          <a:noFill/>
          <a:ln w="9525" cap="flat" cmpd="sng" algn="ctr">
            <a:solidFill>
              <a:sysClr val="window" lastClr="FFFFFF"/>
            </a:solidFill>
            <a:prstDash val="solid"/>
          </a:ln>
          <a:effectLst/>
        </p:spPr>
        <p:txBody>
          <a:bodyPr rtlCol="0" anchor="t" anchorCtr="0"/>
          <a:lstStyle/>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多媒体教室</a:t>
            </a:r>
            <a:endParaRPr lang="en-US" altLang="zh-CN" sz="1100" kern="0" dirty="0">
              <a:solidFill>
                <a:schemeClr val="bg1"/>
              </a:solidFill>
              <a:cs typeface="+mn-ea"/>
              <a:sym typeface="+mn-lt"/>
            </a:endParaRP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实验室</a:t>
            </a:r>
            <a:endParaRPr lang="en-US" altLang="zh-CN" sz="1100" kern="0" dirty="0">
              <a:solidFill>
                <a:schemeClr val="bg1"/>
              </a:solidFill>
              <a:cs typeface="+mn-ea"/>
              <a:sym typeface="+mn-lt"/>
            </a:endParaRPr>
          </a:p>
          <a:p>
            <a:pPr lvl="0" defTabSz="913765">
              <a:defRPr/>
            </a:pPr>
            <a:endParaRPr lang="en-US" altLang="zh-CN" sz="1100" b="1"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教师办公</a:t>
            </a:r>
            <a:endParaRPr lang="en-US" altLang="zh-CN" sz="1100" kern="0" dirty="0">
              <a:solidFill>
                <a:schemeClr val="bg1"/>
              </a:solidFill>
              <a:cs typeface="+mn-ea"/>
              <a:sym typeface="+mn-lt"/>
            </a:endParaRPr>
          </a:p>
        </p:txBody>
      </p:sp>
    </p:spTree>
    <p:extLst>
      <p:ext uri="{BB962C8B-B14F-4D97-AF65-F5344CB8AC3E}">
        <p14:creationId xmlns:p14="http://schemas.microsoft.com/office/powerpoint/2010/main" val="23796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3775393"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smtClean="0">
                <a:latin typeface="+mn-lt"/>
                <a:ea typeface="+mn-ea"/>
                <a:sym typeface="+mn-lt"/>
              </a:rPr>
              <a:t>云课堂解决</a:t>
            </a:r>
            <a:r>
              <a:rPr lang="zh-CN" altLang="en-US" b="1" dirty="0">
                <a:latin typeface="+mn-lt"/>
                <a:ea typeface="+mn-ea"/>
                <a:sym typeface="+mn-lt"/>
              </a:rPr>
              <a:t>方案</a:t>
            </a:r>
            <a:endParaRPr lang="zh-CN" altLang="en-US" b="1" dirty="0">
              <a:solidFill>
                <a:srgbClr val="343E48"/>
              </a:solidFill>
              <a:latin typeface="+mn-lt"/>
              <a:ea typeface="+mn-ea"/>
              <a:sym typeface="+mn-lt"/>
            </a:endParaRPr>
          </a:p>
        </p:txBody>
      </p:sp>
      <p:pic>
        <p:nvPicPr>
          <p:cNvPr id="6" name="Picture 2">
            <a:extLst>
              <a:ext uri="{FF2B5EF4-FFF2-40B4-BE49-F238E27FC236}">
                <a16:creationId xmlns:a16="http://schemas.microsoft.com/office/drawing/2014/main" id="{25A072B0-2E4B-4C1C-88DD-F383100663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341" y="2036465"/>
            <a:ext cx="2633730" cy="188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矩形 44">
            <a:extLst>
              <a:ext uri="{FF2B5EF4-FFF2-40B4-BE49-F238E27FC236}">
                <a16:creationId xmlns:a16="http://schemas.microsoft.com/office/drawing/2014/main" id="{3F6BA90C-8A5A-4818-BDF5-D396BB719BD8}"/>
              </a:ext>
            </a:extLst>
          </p:cNvPr>
          <p:cNvSpPr/>
          <p:nvPr/>
        </p:nvSpPr>
        <p:spPr>
          <a:xfrm>
            <a:off x="4646612" y="2504915"/>
            <a:ext cx="7237413" cy="3048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sz="2000" b="1" spc="20" dirty="0" smtClean="0">
                <a:solidFill>
                  <a:srgbClr val="231F20"/>
                </a:solidFill>
                <a:cs typeface="+mn-ea"/>
                <a:sym typeface="+mn-lt"/>
              </a:rPr>
              <a:t>基于</a:t>
            </a:r>
            <a:r>
              <a:rPr lang="en-US" altLang="zh-CN" sz="2000" b="1" spc="20" dirty="0">
                <a:solidFill>
                  <a:srgbClr val="231F20"/>
                </a:solidFill>
                <a:cs typeface="+mn-ea"/>
                <a:sym typeface="+mn-lt"/>
              </a:rPr>
              <a:t>IDV</a:t>
            </a:r>
            <a:r>
              <a:rPr lang="zh-CN" altLang="en-US" sz="2000" b="1" spc="20" dirty="0">
                <a:solidFill>
                  <a:srgbClr val="231F20"/>
                </a:solidFill>
                <a:cs typeface="+mn-ea"/>
                <a:sym typeface="+mn-lt"/>
              </a:rPr>
              <a:t>虚拟化技术</a:t>
            </a:r>
            <a:r>
              <a:rPr lang="zh-CN" altLang="en-US" sz="2000" b="1" spc="20" dirty="0" smtClean="0">
                <a:solidFill>
                  <a:srgbClr val="231F20"/>
                </a:solidFill>
                <a:cs typeface="+mn-ea"/>
                <a:sym typeface="+mn-lt"/>
              </a:rPr>
              <a:t>面向教育的课堂互动解决方案</a:t>
            </a:r>
            <a:endParaRPr lang="en-US" altLang="zh-CN" sz="2000" b="1" spc="20" dirty="0" smtClean="0">
              <a:solidFill>
                <a:srgbClr val="231F20"/>
              </a:solidFill>
              <a:cs typeface="+mn-ea"/>
              <a:sym typeface="+mn-lt"/>
            </a:endParaRPr>
          </a:p>
          <a:p>
            <a:pPr>
              <a:lnSpc>
                <a:spcPct val="150000"/>
              </a:lnSpc>
            </a:pPr>
            <a:r>
              <a:rPr lang="en-US" altLang="zh-CN" sz="2000" dirty="0" smtClean="0">
                <a:solidFill>
                  <a:schemeClr val="tx1"/>
                </a:solidFill>
                <a:cs typeface="+mn-ea"/>
                <a:sym typeface="+mn-lt"/>
              </a:rPr>
              <a:t>- </a:t>
            </a:r>
            <a:r>
              <a:rPr lang="zh-CN" altLang="en-US" sz="2000" dirty="0" smtClean="0">
                <a:solidFill>
                  <a:schemeClr val="tx1"/>
                </a:solidFill>
                <a:cs typeface="+mn-ea"/>
                <a:sym typeface="+mn-lt"/>
              </a:rPr>
              <a:t>可</a:t>
            </a:r>
            <a:r>
              <a:rPr lang="zh-CN" altLang="en-US" sz="2000" dirty="0">
                <a:solidFill>
                  <a:schemeClr val="tx1"/>
                </a:solidFill>
                <a:cs typeface="+mn-ea"/>
                <a:sym typeface="+mn-lt"/>
              </a:rPr>
              <a:t>实现统一管理，统一部署不同品牌，不同配置的</a:t>
            </a:r>
            <a:r>
              <a:rPr lang="en-US" altLang="zh-CN" sz="2000" dirty="0">
                <a:solidFill>
                  <a:schemeClr val="tx1"/>
                </a:solidFill>
                <a:cs typeface="+mn-ea"/>
                <a:sym typeface="+mn-lt"/>
              </a:rPr>
              <a:t>X86</a:t>
            </a:r>
            <a:r>
              <a:rPr lang="zh-CN" altLang="en-US" sz="2000" dirty="0">
                <a:solidFill>
                  <a:schemeClr val="tx1"/>
                </a:solidFill>
                <a:cs typeface="+mn-ea"/>
                <a:sym typeface="+mn-lt"/>
              </a:rPr>
              <a:t>终端</a:t>
            </a:r>
            <a:endParaRPr lang="en-US" altLang="zh-CN" sz="2000" dirty="0">
              <a:solidFill>
                <a:schemeClr val="tx1"/>
              </a:solidFill>
              <a:cs typeface="+mn-ea"/>
              <a:sym typeface="+mn-lt"/>
            </a:endParaRPr>
          </a:p>
          <a:p>
            <a:pPr marL="171450" indent="-171450">
              <a:lnSpc>
                <a:spcPct val="150000"/>
              </a:lnSpc>
              <a:buFontTx/>
              <a:buChar char="-"/>
            </a:pPr>
            <a:r>
              <a:rPr lang="zh-CN" altLang="en-US" sz="2000" dirty="0">
                <a:solidFill>
                  <a:schemeClr val="tx1"/>
                </a:solidFill>
                <a:cs typeface="+mn-ea"/>
                <a:sym typeface="+mn-lt"/>
              </a:rPr>
              <a:t>网络断网、终端依旧能正常使用</a:t>
            </a:r>
            <a:endParaRPr lang="en-US" altLang="zh-CN" sz="2000" dirty="0">
              <a:solidFill>
                <a:schemeClr val="tx1"/>
              </a:solidFill>
              <a:cs typeface="+mn-ea"/>
              <a:sym typeface="+mn-lt"/>
            </a:endParaRPr>
          </a:p>
          <a:p>
            <a:pPr marL="171450" indent="-171450">
              <a:lnSpc>
                <a:spcPct val="150000"/>
              </a:lnSpc>
              <a:buFontTx/>
              <a:buChar char="-"/>
            </a:pPr>
            <a:r>
              <a:rPr lang="zh-CN" altLang="en-US" sz="2000" dirty="0">
                <a:solidFill>
                  <a:schemeClr val="tx1"/>
                </a:solidFill>
                <a:cs typeface="+mn-ea"/>
                <a:sym typeface="+mn-lt"/>
              </a:rPr>
              <a:t>管理机、</a:t>
            </a:r>
            <a:r>
              <a:rPr lang="zh-CN" altLang="en-US" sz="2000" dirty="0" smtClean="0">
                <a:solidFill>
                  <a:schemeClr val="tx1"/>
                </a:solidFill>
                <a:cs typeface="+mn-ea"/>
                <a:sym typeface="+mn-lt"/>
              </a:rPr>
              <a:t>网络依赖性低</a:t>
            </a:r>
            <a:endParaRPr lang="en-US" altLang="zh-CN" sz="2000" dirty="0" smtClean="0">
              <a:solidFill>
                <a:schemeClr val="tx1"/>
              </a:solidFill>
              <a:cs typeface="+mn-ea"/>
              <a:sym typeface="+mn-lt"/>
            </a:endParaRPr>
          </a:p>
          <a:p>
            <a:pPr marL="171450" indent="-171450">
              <a:lnSpc>
                <a:spcPct val="150000"/>
              </a:lnSpc>
              <a:buFontTx/>
              <a:buChar char="-"/>
            </a:pPr>
            <a:r>
              <a:rPr lang="zh-CN" altLang="en-US" sz="2000" dirty="0" smtClean="0">
                <a:solidFill>
                  <a:schemeClr val="tx1"/>
                </a:solidFill>
                <a:cs typeface="+mn-ea"/>
                <a:sym typeface="+mn-lt"/>
              </a:rPr>
              <a:t>提升</a:t>
            </a:r>
            <a:r>
              <a:rPr lang="zh-CN" altLang="en-US" sz="2000" dirty="0">
                <a:solidFill>
                  <a:schemeClr val="tx1"/>
                </a:solidFill>
                <a:cs typeface="+mn-ea"/>
                <a:sym typeface="+mn-lt"/>
              </a:rPr>
              <a:t>系统安全性、简化教学</a:t>
            </a:r>
            <a:endParaRPr lang="en-US" altLang="zh-CN" sz="2000" dirty="0">
              <a:solidFill>
                <a:schemeClr val="tx1"/>
              </a:solidFill>
              <a:cs typeface="+mn-ea"/>
              <a:sym typeface="+mn-lt"/>
            </a:endParaRPr>
          </a:p>
          <a:p>
            <a:pPr marL="171450" indent="-171450">
              <a:lnSpc>
                <a:spcPct val="150000"/>
              </a:lnSpc>
              <a:buFontTx/>
              <a:buChar char="-"/>
            </a:pPr>
            <a:r>
              <a:rPr lang="zh-CN" altLang="en-US" sz="2000" dirty="0">
                <a:solidFill>
                  <a:schemeClr val="tx1"/>
                </a:solidFill>
                <a:cs typeface="+mn-ea"/>
                <a:sym typeface="+mn-lt"/>
              </a:rPr>
              <a:t>融入</a:t>
            </a:r>
            <a:r>
              <a:rPr lang="zh-CN" altLang="en-US" sz="2000" dirty="0" smtClean="0">
                <a:solidFill>
                  <a:schemeClr val="tx1"/>
                </a:solidFill>
                <a:cs typeface="+mn-ea"/>
                <a:sym typeface="+mn-lt"/>
              </a:rPr>
              <a:t>云教室互动</a:t>
            </a:r>
            <a:r>
              <a:rPr lang="zh-CN" altLang="en-US" sz="2000" dirty="0">
                <a:solidFill>
                  <a:schemeClr val="tx1"/>
                </a:solidFill>
                <a:cs typeface="+mn-ea"/>
                <a:sym typeface="+mn-lt"/>
              </a:rPr>
              <a:t>平台、个性化</a:t>
            </a:r>
            <a:r>
              <a:rPr lang="zh-CN" altLang="en-US" sz="2000" dirty="0" smtClean="0">
                <a:solidFill>
                  <a:schemeClr val="tx1"/>
                </a:solidFill>
                <a:cs typeface="+mn-ea"/>
                <a:sym typeface="+mn-lt"/>
              </a:rPr>
              <a:t>教室，满足</a:t>
            </a:r>
            <a:r>
              <a:rPr lang="en-US" altLang="zh-CN" sz="2000" dirty="0" smtClean="0">
                <a:solidFill>
                  <a:schemeClr val="tx1"/>
                </a:solidFill>
                <a:cs typeface="+mn-ea"/>
                <a:sym typeface="+mn-lt"/>
              </a:rPr>
              <a:t>K12</a:t>
            </a:r>
            <a:r>
              <a:rPr lang="zh-CN" altLang="en-US" sz="2000" dirty="0" smtClean="0">
                <a:solidFill>
                  <a:schemeClr val="tx1"/>
                </a:solidFill>
                <a:cs typeface="+mn-ea"/>
                <a:sym typeface="+mn-lt"/>
              </a:rPr>
              <a:t>个性化需求</a:t>
            </a:r>
            <a:endParaRPr lang="en-US" altLang="zh-CN" sz="2000" dirty="0">
              <a:solidFill>
                <a:schemeClr val="tx1"/>
              </a:solidFill>
              <a:cs typeface="+mn-ea"/>
              <a:sym typeface="+mn-lt"/>
            </a:endParaRPr>
          </a:p>
        </p:txBody>
      </p:sp>
      <p:grpSp>
        <p:nvGrpSpPr>
          <p:cNvPr id="3" name="组合 2"/>
          <p:cNvGrpSpPr/>
          <p:nvPr/>
        </p:nvGrpSpPr>
        <p:grpSpPr>
          <a:xfrm>
            <a:off x="921573" y="4028915"/>
            <a:ext cx="2829956" cy="2618917"/>
            <a:chOff x="4149455" y="1735886"/>
            <a:chExt cx="3840042" cy="3524723"/>
          </a:xfrm>
        </p:grpSpPr>
        <p:grpSp>
          <p:nvGrpSpPr>
            <p:cNvPr id="8" name="组合 7"/>
            <p:cNvGrpSpPr/>
            <p:nvPr/>
          </p:nvGrpSpPr>
          <p:grpSpPr>
            <a:xfrm>
              <a:off x="4149455" y="1735886"/>
              <a:ext cx="3840042" cy="3524723"/>
              <a:chOff x="519781" y="1692009"/>
              <a:chExt cx="4557545" cy="4227930"/>
            </a:xfrm>
          </p:grpSpPr>
          <p:pic>
            <p:nvPicPr>
              <p:cNvPr id="9" name="图片 8"/>
              <p:cNvPicPr>
                <a:picLocks noChangeAspect="1"/>
              </p:cNvPicPr>
              <p:nvPr/>
            </p:nvPicPr>
            <p:blipFill rotWithShape="1">
              <a:blip r:embed="rId4">
                <a:extLst>
                  <a:ext uri="{BEBA8EAE-BF5A-486C-A8C5-ECC9F3942E4B}">
                    <a14:imgProps xmlns:a14="http://schemas.microsoft.com/office/drawing/2010/main">
                      <a14:imgLayer r:embed="rId5">
                        <a14:imgEffect>
                          <a14:backgroundRemoval t="4399" b="98816" l="252" r="39748"/>
                        </a14:imgEffect>
                      </a14:imgLayer>
                    </a14:imgProps>
                  </a:ext>
                </a:extLst>
              </a:blip>
              <a:srcRect r="59806"/>
              <a:stretch/>
            </p:blipFill>
            <p:spPr>
              <a:xfrm>
                <a:off x="519781" y="1692009"/>
                <a:ext cx="4557545" cy="4227930"/>
              </a:xfrm>
              <a:prstGeom prst="rect">
                <a:avLst/>
              </a:prstGeom>
            </p:spPr>
          </p:pic>
          <p:pic>
            <p:nvPicPr>
              <p:cNvPr id="10" name="图片 9" descr="student-eye-exam.jpeg"/>
              <p:cNvPicPr>
                <a:picLocks noChangeAspect="1"/>
              </p:cNvPicPr>
              <p:nvPr/>
            </p:nvPicPr>
            <p:blipFill>
              <a:blip r:embed="rId6" cstate="print"/>
              <a:stretch>
                <a:fillRect/>
              </a:stretch>
            </p:blipFill>
            <p:spPr>
              <a:xfrm>
                <a:off x="907576" y="2279082"/>
                <a:ext cx="3822599" cy="2369653"/>
              </a:xfrm>
              <a:prstGeom prst="rect">
                <a:avLst/>
              </a:prstGeom>
            </p:spPr>
          </p:pic>
        </p:grpSp>
        <p:pic>
          <p:nvPicPr>
            <p:cNvPr id="16" name="图片 15">
              <a:extLst>
                <a:ext uri="{FF2B5EF4-FFF2-40B4-BE49-F238E27FC236}">
                  <a16:creationId xmlns:a16="http://schemas.microsoft.com/office/drawing/2014/main" id="{943B0E5A-80E5-46C0-926A-4824EFCCE9D2}"/>
                </a:ext>
              </a:extLst>
            </p:cNvPr>
            <p:cNvPicPr>
              <a:picLocks noChangeAspect="1"/>
            </p:cNvPicPr>
            <p:nvPr/>
          </p:nvPicPr>
          <p:blipFill>
            <a:blip r:embed="rId7"/>
            <a:stretch>
              <a:fillRect/>
            </a:stretch>
          </p:blipFill>
          <p:spPr>
            <a:xfrm>
              <a:off x="4445045" y="2209801"/>
              <a:ext cx="3260679" cy="1993900"/>
            </a:xfrm>
            <a:prstGeom prst="rect">
              <a:avLst/>
            </a:prstGeom>
          </p:spPr>
        </p:pic>
      </p:grpSp>
    </p:spTree>
    <p:extLst>
      <p:ext uri="{BB962C8B-B14F-4D97-AF65-F5344CB8AC3E}">
        <p14:creationId xmlns:p14="http://schemas.microsoft.com/office/powerpoint/2010/main" val="2086334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3775393" cy="707886"/>
          </a:xfrm>
          <a:prstGeom prst="rect">
            <a:avLst/>
          </a:prstGeom>
          <a:noFill/>
        </p:spPr>
        <p:txBody>
          <a:bodyPr wrap="none" rtlCol="0">
            <a:spAutoFit/>
          </a:bodyPr>
          <a:lstStyle/>
          <a:p>
            <a:r>
              <a:rPr lang="zh-CN" altLang="en-US" sz="4000" b="1" dirty="0" smtClean="0">
                <a:cs typeface="+mn-ea"/>
                <a:sym typeface="+mn-lt"/>
              </a:rPr>
              <a:t>云教室互动平台</a:t>
            </a:r>
            <a:endParaRPr lang="zh-CN" altLang="en-US" sz="4000" b="1" dirty="0">
              <a:cs typeface="+mn-ea"/>
              <a:sym typeface="+mn-lt"/>
            </a:endParaRPr>
          </a:p>
        </p:txBody>
      </p:sp>
      <p:pic>
        <p:nvPicPr>
          <p:cNvPr id="4" name="图片 3">
            <a:extLst>
              <a:ext uri="{FF2B5EF4-FFF2-40B4-BE49-F238E27FC236}">
                <a16:creationId xmlns:a16="http://schemas.microsoft.com/office/drawing/2014/main" id="{5A9F2418-1C9F-4611-A629-31215713C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726" y="1752600"/>
            <a:ext cx="5943600" cy="3938965"/>
          </a:xfrm>
          <a:prstGeom prst="rect">
            <a:avLst/>
          </a:prstGeom>
          <a:ln>
            <a:solidFill>
              <a:srgbClr val="800000"/>
            </a:solidFill>
          </a:ln>
        </p:spPr>
      </p:pic>
      <p:sp>
        <p:nvSpPr>
          <p:cNvPr id="6" name="内容占位符 2">
            <a:extLst>
              <a:ext uri="{FF2B5EF4-FFF2-40B4-BE49-F238E27FC236}">
                <a16:creationId xmlns:a16="http://schemas.microsoft.com/office/drawing/2014/main" id="{22EEAE24-3B18-4B92-ACD1-22A3C1B594CC}"/>
              </a:ext>
            </a:extLst>
          </p:cNvPr>
          <p:cNvSpPr txBox="1">
            <a:spLocks/>
          </p:cNvSpPr>
          <p:nvPr/>
        </p:nvSpPr>
        <p:spPr>
          <a:xfrm>
            <a:off x="6704012" y="1981200"/>
            <a:ext cx="5408613" cy="333440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lnSpc>
                <a:spcPct val="150000"/>
              </a:lnSpc>
              <a:defRPr sz="2000" b="1" spc="20">
                <a:solidFill>
                  <a:srgbClr val="231F20"/>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smtClean="0">
                <a:sym typeface="+mn-lt"/>
              </a:rPr>
              <a:t>全面协助教师在各种网络环境下进行课堂教学及师生互动推出的课堂互动解决方案</a:t>
            </a:r>
            <a:endParaRPr lang="en-US" altLang="zh-CN" dirty="0" smtClean="0">
              <a:sym typeface="+mn-lt"/>
            </a:endParaRPr>
          </a:p>
          <a:p>
            <a:pPr marL="342900" indent="-342900">
              <a:lnSpc>
                <a:spcPct val="200000"/>
              </a:lnSpc>
              <a:buFontTx/>
              <a:buChar char="-"/>
            </a:pPr>
            <a:r>
              <a:rPr lang="zh-CN" altLang="en-US" sz="1800" b="0" dirty="0" smtClean="0">
                <a:sym typeface="+mn-lt"/>
              </a:rPr>
              <a:t>与桌面虚拟化完美融合</a:t>
            </a:r>
            <a:endParaRPr lang="en-US" altLang="zh-CN" sz="1800" b="0" dirty="0" smtClean="0">
              <a:sym typeface="+mn-lt"/>
            </a:endParaRPr>
          </a:p>
          <a:p>
            <a:pPr marL="342900" indent="-342900">
              <a:lnSpc>
                <a:spcPct val="200000"/>
              </a:lnSpc>
              <a:buFontTx/>
              <a:buChar char="-"/>
            </a:pPr>
            <a:r>
              <a:rPr lang="zh-CN" altLang="en-US" sz="1800" b="0" dirty="0" smtClean="0">
                <a:sym typeface="+mn-lt"/>
              </a:rPr>
              <a:t>增强计算机教室的使用和管理体验</a:t>
            </a:r>
            <a:endParaRPr lang="en-US" altLang="zh-CN" sz="1800" b="0" dirty="0">
              <a:sym typeface="+mn-lt"/>
            </a:endParaRPr>
          </a:p>
          <a:p>
            <a:pPr marL="342900" indent="-342900">
              <a:lnSpc>
                <a:spcPct val="200000"/>
              </a:lnSpc>
              <a:buFontTx/>
              <a:buChar char="-"/>
            </a:pPr>
            <a:r>
              <a:rPr lang="zh-CN" altLang="en-US" sz="1800" b="0" dirty="0" smtClean="0">
                <a:sym typeface="+mn-lt"/>
              </a:rPr>
              <a:t>推新了多媒体教室</a:t>
            </a:r>
            <a:r>
              <a:rPr lang="en-US" altLang="zh-CN" sz="1800" b="0" dirty="0" smtClean="0">
                <a:sym typeface="+mn-lt"/>
              </a:rPr>
              <a:t>/</a:t>
            </a:r>
            <a:r>
              <a:rPr lang="zh-CN" altLang="en-US" sz="1800" b="0" dirty="0" smtClean="0">
                <a:sym typeface="+mn-lt"/>
              </a:rPr>
              <a:t>电子教室的教学模式</a:t>
            </a:r>
            <a:endParaRPr lang="en-US" altLang="zh-CN" sz="1800" b="0" dirty="0" smtClean="0">
              <a:sym typeface="+mn-lt"/>
            </a:endParaRPr>
          </a:p>
          <a:p>
            <a:pPr marL="342900" indent="-342900">
              <a:lnSpc>
                <a:spcPct val="200000"/>
              </a:lnSpc>
              <a:buFontTx/>
              <a:buChar char="-"/>
            </a:pPr>
            <a:r>
              <a:rPr lang="zh-CN" altLang="en-US" sz="1800" b="0" dirty="0" smtClean="0">
                <a:sym typeface="+mn-lt"/>
              </a:rPr>
              <a:t>优化了教学设备管理</a:t>
            </a:r>
          </a:p>
          <a:p>
            <a:pPr lvl="1"/>
            <a:endParaRPr lang="zh-CN" altLang="en-US" dirty="0">
              <a:sym typeface="+mn-lt"/>
            </a:endParaRPr>
          </a:p>
          <a:p>
            <a:pPr lvl="1"/>
            <a:endParaRPr lang="zh-CN" altLang="en-US" dirty="0">
              <a:sym typeface="+mn-lt"/>
            </a:endParaRPr>
          </a:p>
        </p:txBody>
      </p:sp>
    </p:spTree>
    <p:extLst>
      <p:ext uri="{BB962C8B-B14F-4D97-AF65-F5344CB8AC3E}">
        <p14:creationId xmlns:p14="http://schemas.microsoft.com/office/powerpoint/2010/main" val="25769222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3603872" cy="707886"/>
          </a:xfrm>
          <a:prstGeom prst="rect">
            <a:avLst/>
          </a:prstGeom>
          <a:noFill/>
        </p:spPr>
        <p:txBody>
          <a:bodyPr wrap="none" rtlCol="0">
            <a:spAutoFit/>
          </a:bodyPr>
          <a:lstStyle/>
          <a:p>
            <a:r>
              <a:rPr lang="zh-CN" altLang="en-US" sz="4000" b="1" kern="0" dirty="0">
                <a:cs typeface="+mn-ea"/>
                <a:sym typeface="+mn-lt"/>
              </a:rPr>
              <a:t>联想</a:t>
            </a:r>
            <a:r>
              <a:rPr lang="en-US" altLang="zh-CN" sz="4000" b="1" kern="0" dirty="0">
                <a:cs typeface="+mn-ea"/>
                <a:sym typeface="+mn-lt"/>
              </a:rPr>
              <a:t>IDV</a:t>
            </a:r>
            <a:r>
              <a:rPr lang="zh-CN" altLang="en-US" sz="4000" b="1" kern="0" dirty="0">
                <a:cs typeface="+mn-ea"/>
                <a:sym typeface="+mn-lt"/>
              </a:rPr>
              <a:t>云</a:t>
            </a:r>
            <a:r>
              <a:rPr lang="zh-CN" altLang="en-US" sz="4000" b="1" kern="0" dirty="0" smtClean="0">
                <a:cs typeface="+mn-ea"/>
                <a:sym typeface="+mn-lt"/>
              </a:rPr>
              <a:t>终端</a:t>
            </a:r>
            <a:endParaRPr lang="zh-CN" altLang="en-US" sz="4000" b="1" kern="0" dirty="0">
              <a:cs typeface="+mn-ea"/>
              <a:sym typeface="+mn-lt"/>
            </a:endParaRPr>
          </a:p>
        </p:txBody>
      </p:sp>
      <p:grpSp>
        <p:nvGrpSpPr>
          <p:cNvPr id="17" name="组合 16"/>
          <p:cNvGrpSpPr/>
          <p:nvPr/>
        </p:nvGrpSpPr>
        <p:grpSpPr>
          <a:xfrm>
            <a:off x="430185" y="1801973"/>
            <a:ext cx="6393792" cy="4325581"/>
            <a:chOff x="569716" y="1288136"/>
            <a:chExt cx="6872091" cy="4325581"/>
          </a:xfrm>
        </p:grpSpPr>
        <p:sp>
          <p:nvSpPr>
            <p:cNvPr id="18" name="文本框 17">
              <a:extLst>
                <a:ext uri="{FF2B5EF4-FFF2-40B4-BE49-F238E27FC236}">
                  <a16:creationId xmlns:a16="http://schemas.microsoft.com/office/drawing/2014/main" id="{BB7D9679-6AD3-4414-9964-2B9D5ABCC8C4}"/>
                </a:ext>
              </a:extLst>
            </p:cNvPr>
            <p:cNvSpPr txBox="1"/>
            <p:nvPr/>
          </p:nvSpPr>
          <p:spPr>
            <a:xfrm>
              <a:off x="1136717" y="1321103"/>
              <a:ext cx="6305089" cy="369332"/>
            </a:xfrm>
            <a:prstGeom prst="rect">
              <a:avLst/>
            </a:prstGeom>
            <a:noFill/>
          </p:spPr>
          <p:txBody>
            <a:bodyPr wrap="square" rtlCol="0">
              <a:spAutoFit/>
            </a:bodyPr>
            <a:lstStyle/>
            <a:p>
              <a:pPr defTabSz="1218621"/>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Intel </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第八代桌面级</a:t>
              </a:r>
              <a:r>
                <a:rPr lang="en-US" altLang="zh-CN" sz="1800" dirty="0" smtClean="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CPU</a:t>
              </a:r>
              <a:r>
                <a:rPr lang="zh-CN" altLang="en-US" sz="1800" dirty="0" smtClean="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a:t>
              </a:r>
              <a:r>
                <a:rPr lang="en-US" altLang="zh-CN" sz="1800" dirty="0" smtClean="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I3/</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奔腾</a:t>
              </a:r>
              <a:r>
                <a:rPr lang="zh-CN" altLang="en-US" sz="1800" dirty="0" smtClean="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功耗性能最佳平衡</a:t>
              </a:r>
              <a:endPar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endParaRPr>
            </a:p>
          </p:txBody>
        </p:sp>
        <p:sp>
          <p:nvSpPr>
            <p:cNvPr id="19" name="矩形 18">
              <a:extLst>
                <a:ext uri="{FF2B5EF4-FFF2-40B4-BE49-F238E27FC236}">
                  <a16:creationId xmlns:a16="http://schemas.microsoft.com/office/drawing/2014/main" id="{D4A798AA-6648-473C-B452-F495847A1E51}"/>
                </a:ext>
              </a:extLst>
            </p:cNvPr>
            <p:cNvSpPr/>
            <p:nvPr/>
          </p:nvSpPr>
          <p:spPr>
            <a:xfrm>
              <a:off x="569716" y="1288136"/>
              <a:ext cx="430622" cy="424147"/>
            </a:xfrm>
            <a:prstGeom prst="rect">
              <a:avLst/>
            </a:prstGeom>
            <a:solidFill>
              <a:srgbClr val="C00000"/>
            </a:solidFill>
            <a:ln w="25400" cap="flat" cmpd="sng" algn="ctr">
              <a:solidFill>
                <a:srgbClr val="C00000"/>
              </a:solidFill>
              <a:prstDash val="solid"/>
            </a:ln>
            <a:effectLst/>
          </p:spPr>
          <p:txBody>
            <a:bodyPr anchor="ctr"/>
            <a:lstStyle/>
            <a:p>
              <a:pPr algn="ctr" defTabSz="1218621">
                <a:defRPr/>
              </a:pPr>
              <a:r>
                <a:rPr lang="en-US" altLang="zh-CN" sz="2799" b="1" kern="0" dirty="0">
                  <a:solidFill>
                    <a:prstClr val="white"/>
                  </a:solidFill>
                  <a:latin typeface="微软雅黑" panose="020B0503020204020204" pitchFamily="34" charset="-122"/>
                  <a:ea typeface="微软雅黑" panose="020B0503020204020204" pitchFamily="34" charset="-122"/>
                </a:rPr>
                <a:t>1</a:t>
              </a:r>
              <a:endParaRPr lang="zh-CN" altLang="en-US" sz="2799" b="1" kern="0" dirty="0">
                <a:solidFill>
                  <a:prstClr val="white"/>
                </a:solidFill>
                <a:latin typeface="微软雅黑" panose="020B0503020204020204" pitchFamily="34" charset="-122"/>
                <a:ea typeface="微软雅黑" panose="020B0503020204020204" pitchFamily="34" charset="-122"/>
              </a:endParaRPr>
            </a:p>
          </p:txBody>
        </p:sp>
        <p:sp>
          <p:nvSpPr>
            <p:cNvPr id="20" name="文本框 19">
              <a:extLst>
                <a:ext uri="{FF2B5EF4-FFF2-40B4-BE49-F238E27FC236}">
                  <a16:creationId xmlns:a16="http://schemas.microsoft.com/office/drawing/2014/main" id="{5CB8F8D3-35E6-4625-8CDA-C7F66B7BED29}"/>
                </a:ext>
              </a:extLst>
            </p:cNvPr>
            <p:cNvSpPr txBox="1"/>
            <p:nvPr/>
          </p:nvSpPr>
          <p:spPr>
            <a:xfrm>
              <a:off x="1136719" y="2122347"/>
              <a:ext cx="6305088" cy="369332"/>
            </a:xfrm>
            <a:prstGeom prst="rect">
              <a:avLst/>
            </a:prstGeom>
            <a:noFill/>
          </p:spPr>
          <p:txBody>
            <a:bodyPr wrap="square" rtlCol="0">
              <a:spAutoFit/>
            </a:bodyPr>
            <a:lstStyle/>
            <a:p>
              <a:pPr defTabSz="1218621"/>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21.5</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英寸</a:t>
              </a:r>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FHD</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超窄边框大屏，更显商务质感</a:t>
              </a:r>
              <a:endPar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endParaRPr>
            </a:p>
          </p:txBody>
        </p:sp>
        <p:sp>
          <p:nvSpPr>
            <p:cNvPr id="21" name="矩形 20">
              <a:extLst>
                <a:ext uri="{FF2B5EF4-FFF2-40B4-BE49-F238E27FC236}">
                  <a16:creationId xmlns:a16="http://schemas.microsoft.com/office/drawing/2014/main" id="{743A41DF-AB08-4B6A-B52C-59460E9696BD}"/>
                </a:ext>
              </a:extLst>
            </p:cNvPr>
            <p:cNvSpPr/>
            <p:nvPr/>
          </p:nvSpPr>
          <p:spPr>
            <a:xfrm>
              <a:off x="569716" y="2089380"/>
              <a:ext cx="430622" cy="424147"/>
            </a:xfrm>
            <a:prstGeom prst="rect">
              <a:avLst/>
            </a:prstGeom>
            <a:solidFill>
              <a:srgbClr val="C00000"/>
            </a:solidFill>
            <a:ln w="25400" cap="flat" cmpd="sng" algn="ctr">
              <a:solidFill>
                <a:srgbClr val="C00000"/>
              </a:solidFill>
              <a:prstDash val="solid"/>
            </a:ln>
            <a:effectLst/>
          </p:spPr>
          <p:txBody>
            <a:bodyPr anchor="ctr"/>
            <a:lstStyle/>
            <a:p>
              <a:pPr algn="ctr" defTabSz="1218621">
                <a:defRPr/>
              </a:pPr>
              <a:r>
                <a:rPr lang="en-US" altLang="zh-CN" sz="2799" b="1" kern="0" dirty="0">
                  <a:solidFill>
                    <a:prstClr val="white"/>
                  </a:solidFill>
                  <a:latin typeface="微软雅黑" panose="020B0503020204020204" pitchFamily="34" charset="-122"/>
                  <a:ea typeface="微软雅黑" panose="020B0503020204020204" pitchFamily="34" charset="-122"/>
                </a:rPr>
                <a:t>2</a:t>
              </a:r>
              <a:endParaRPr lang="zh-CN" altLang="en-US" sz="2799" b="1" kern="0" dirty="0">
                <a:solidFill>
                  <a:prstClr val="white"/>
                </a:solidFill>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id="{3A238D16-1EDF-4EDD-87B8-16397723BC43}"/>
                </a:ext>
              </a:extLst>
            </p:cNvPr>
            <p:cNvSpPr txBox="1"/>
            <p:nvPr/>
          </p:nvSpPr>
          <p:spPr>
            <a:xfrm>
              <a:off x="1136719" y="2923591"/>
              <a:ext cx="6305088" cy="369332"/>
            </a:xfrm>
            <a:prstGeom prst="rect">
              <a:avLst/>
            </a:prstGeom>
            <a:noFill/>
          </p:spPr>
          <p:txBody>
            <a:bodyPr wrap="square" rtlCol="0">
              <a:spAutoFit/>
            </a:bodyPr>
            <a:lstStyle/>
            <a:p>
              <a:pPr defTabSz="1218621"/>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支持主</a:t>
              </a:r>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HDD</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副</a:t>
              </a:r>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SSD</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双盘位，扩展行业应用场景</a:t>
              </a:r>
              <a:endPar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endParaRPr>
            </a:p>
          </p:txBody>
        </p:sp>
        <p:sp>
          <p:nvSpPr>
            <p:cNvPr id="23" name="矩形 22">
              <a:extLst>
                <a:ext uri="{FF2B5EF4-FFF2-40B4-BE49-F238E27FC236}">
                  <a16:creationId xmlns:a16="http://schemas.microsoft.com/office/drawing/2014/main" id="{B09D1CDF-B53B-4E4C-97D7-2242C71DADD3}"/>
                </a:ext>
              </a:extLst>
            </p:cNvPr>
            <p:cNvSpPr/>
            <p:nvPr/>
          </p:nvSpPr>
          <p:spPr>
            <a:xfrm>
              <a:off x="569716" y="2890624"/>
              <a:ext cx="430622" cy="424147"/>
            </a:xfrm>
            <a:prstGeom prst="rect">
              <a:avLst/>
            </a:prstGeom>
            <a:solidFill>
              <a:srgbClr val="C00000"/>
            </a:solidFill>
            <a:ln w="25400" cap="flat" cmpd="sng" algn="ctr">
              <a:solidFill>
                <a:srgbClr val="C00000"/>
              </a:solidFill>
              <a:prstDash val="solid"/>
            </a:ln>
            <a:effectLst/>
          </p:spPr>
          <p:txBody>
            <a:bodyPr anchor="ctr"/>
            <a:lstStyle/>
            <a:p>
              <a:pPr algn="ctr" defTabSz="1218621">
                <a:defRPr/>
              </a:pPr>
              <a:r>
                <a:rPr lang="en-US" altLang="zh-CN" sz="2799" b="1" kern="0" dirty="0">
                  <a:solidFill>
                    <a:prstClr val="white"/>
                  </a:solidFill>
                  <a:latin typeface="微软雅黑" panose="020B0503020204020204" pitchFamily="34" charset="-122"/>
                  <a:ea typeface="微软雅黑" panose="020B0503020204020204" pitchFamily="34" charset="-122"/>
                </a:rPr>
                <a:t>3</a:t>
              </a:r>
              <a:endParaRPr lang="zh-CN" altLang="en-US" sz="2799" b="1" kern="0" dirty="0">
                <a:solidFill>
                  <a:prstClr val="white"/>
                </a:solidFill>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90D02425-C5ED-4A81-AAE0-8D5D3F0CFAA5}"/>
                </a:ext>
              </a:extLst>
            </p:cNvPr>
            <p:cNvSpPr txBox="1"/>
            <p:nvPr/>
          </p:nvSpPr>
          <p:spPr>
            <a:xfrm>
              <a:off x="1136719" y="3677307"/>
              <a:ext cx="6305088" cy="369332"/>
            </a:xfrm>
            <a:prstGeom prst="rect">
              <a:avLst/>
            </a:prstGeom>
            <a:noFill/>
          </p:spPr>
          <p:txBody>
            <a:bodyPr wrap="square" rtlCol="0">
              <a:spAutoFit/>
            </a:bodyPr>
            <a:lstStyle/>
            <a:p>
              <a:pPr defTabSz="1218621"/>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i3</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版支持独立显卡，性能不留瓶颈</a:t>
              </a:r>
              <a:endPar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endParaRPr>
            </a:p>
          </p:txBody>
        </p:sp>
        <p:sp>
          <p:nvSpPr>
            <p:cNvPr id="25" name="矩形 24">
              <a:extLst>
                <a:ext uri="{FF2B5EF4-FFF2-40B4-BE49-F238E27FC236}">
                  <a16:creationId xmlns:a16="http://schemas.microsoft.com/office/drawing/2014/main" id="{2FA2C33B-8FE9-4A3A-8BDE-AE97AF214E58}"/>
                </a:ext>
              </a:extLst>
            </p:cNvPr>
            <p:cNvSpPr/>
            <p:nvPr/>
          </p:nvSpPr>
          <p:spPr>
            <a:xfrm>
              <a:off x="569716" y="3644340"/>
              <a:ext cx="430622" cy="424147"/>
            </a:xfrm>
            <a:prstGeom prst="rect">
              <a:avLst/>
            </a:prstGeom>
            <a:solidFill>
              <a:srgbClr val="C00000"/>
            </a:solidFill>
            <a:ln w="25400" cap="flat" cmpd="sng" algn="ctr">
              <a:solidFill>
                <a:srgbClr val="C00000"/>
              </a:solidFill>
              <a:prstDash val="solid"/>
            </a:ln>
            <a:effectLst/>
          </p:spPr>
          <p:txBody>
            <a:bodyPr anchor="ctr"/>
            <a:lstStyle/>
            <a:p>
              <a:pPr algn="ctr" defTabSz="1218621">
                <a:defRPr/>
              </a:pPr>
              <a:r>
                <a:rPr lang="en-US" altLang="zh-CN" sz="2799" b="1" kern="0" dirty="0">
                  <a:solidFill>
                    <a:prstClr val="white"/>
                  </a:solidFill>
                  <a:latin typeface="微软雅黑" panose="020B0503020204020204" pitchFamily="34" charset="-122"/>
                  <a:ea typeface="微软雅黑" panose="020B0503020204020204" pitchFamily="34" charset="-122"/>
                </a:rPr>
                <a:t>4</a:t>
              </a:r>
              <a:endParaRPr lang="zh-CN" altLang="en-US" sz="2799" b="1" kern="0" dirty="0">
                <a:solidFill>
                  <a:prstClr val="white"/>
                </a:solidFill>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A49F2843-8FD5-4A19-BF0E-C5B5943BFBE0}"/>
                </a:ext>
              </a:extLst>
            </p:cNvPr>
            <p:cNvSpPr txBox="1"/>
            <p:nvPr/>
          </p:nvSpPr>
          <p:spPr>
            <a:xfrm>
              <a:off x="1136719" y="4449922"/>
              <a:ext cx="6305088" cy="369332"/>
            </a:xfrm>
            <a:prstGeom prst="rect">
              <a:avLst/>
            </a:prstGeom>
            <a:noFill/>
          </p:spPr>
          <p:txBody>
            <a:bodyPr wrap="square" rtlCol="0">
              <a:spAutoFit/>
            </a:bodyPr>
            <a:lstStyle/>
            <a:p>
              <a:pPr defTabSz="1218621"/>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可支持</a:t>
              </a:r>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Win 10 Pro</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a:t>
              </a:r>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Office 2019</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等预装软件，可选丰富</a:t>
              </a:r>
              <a:endPar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endParaRPr>
            </a:p>
          </p:txBody>
        </p:sp>
        <p:sp>
          <p:nvSpPr>
            <p:cNvPr id="27" name="矩形 26">
              <a:extLst>
                <a:ext uri="{FF2B5EF4-FFF2-40B4-BE49-F238E27FC236}">
                  <a16:creationId xmlns:a16="http://schemas.microsoft.com/office/drawing/2014/main" id="{65BC867D-293B-42DB-9C99-884D0DB48F77}"/>
                </a:ext>
              </a:extLst>
            </p:cNvPr>
            <p:cNvSpPr/>
            <p:nvPr/>
          </p:nvSpPr>
          <p:spPr>
            <a:xfrm>
              <a:off x="569716" y="4416955"/>
              <a:ext cx="430622" cy="424147"/>
            </a:xfrm>
            <a:prstGeom prst="rect">
              <a:avLst/>
            </a:prstGeom>
            <a:solidFill>
              <a:srgbClr val="C00000"/>
            </a:solidFill>
            <a:ln w="25400" cap="flat" cmpd="sng" algn="ctr">
              <a:solidFill>
                <a:srgbClr val="C00000"/>
              </a:solidFill>
              <a:prstDash val="solid"/>
            </a:ln>
            <a:effectLst/>
          </p:spPr>
          <p:txBody>
            <a:bodyPr anchor="ctr"/>
            <a:lstStyle/>
            <a:p>
              <a:pPr algn="ctr" defTabSz="1218621">
                <a:defRPr/>
              </a:pPr>
              <a:r>
                <a:rPr lang="en-US" altLang="zh-CN" sz="2799" b="1" kern="0" dirty="0">
                  <a:solidFill>
                    <a:prstClr val="white"/>
                  </a:solidFill>
                  <a:latin typeface="微软雅黑" panose="020B0503020204020204" pitchFamily="34" charset="-122"/>
                  <a:ea typeface="微软雅黑" panose="020B0503020204020204" pitchFamily="34" charset="-122"/>
                </a:rPr>
                <a:t>5</a:t>
              </a:r>
              <a:endParaRPr lang="zh-CN" altLang="en-US" sz="2799" b="1" kern="0" dirty="0">
                <a:solidFill>
                  <a:prstClr val="white"/>
                </a:solidFill>
                <a:latin typeface="微软雅黑" panose="020B0503020204020204" pitchFamily="34" charset="-122"/>
                <a:ea typeface="微软雅黑" panose="020B0503020204020204" pitchFamily="34" charset="-122"/>
              </a:endParaRPr>
            </a:p>
          </p:txBody>
        </p:sp>
        <p:sp>
          <p:nvSpPr>
            <p:cNvPr id="28" name="文本框 27">
              <a:extLst>
                <a:ext uri="{FF2B5EF4-FFF2-40B4-BE49-F238E27FC236}">
                  <a16:creationId xmlns:a16="http://schemas.microsoft.com/office/drawing/2014/main" id="{29A6FFEC-B3CE-48D1-B23F-274BACE3E51E}"/>
                </a:ext>
              </a:extLst>
            </p:cNvPr>
            <p:cNvSpPr txBox="1"/>
            <p:nvPr/>
          </p:nvSpPr>
          <p:spPr>
            <a:xfrm>
              <a:off x="1136719" y="5222536"/>
              <a:ext cx="6305088" cy="369332"/>
            </a:xfrm>
            <a:prstGeom prst="rect">
              <a:avLst/>
            </a:prstGeom>
            <a:noFill/>
          </p:spPr>
          <p:txBody>
            <a:bodyPr wrap="square" rtlCol="0">
              <a:spAutoFit/>
            </a:bodyPr>
            <a:lstStyle/>
            <a:p>
              <a:pPr defTabSz="1218621"/>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三年保修</a:t>
              </a:r>
              <a:r>
                <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a:t>
              </a:r>
              <a:r>
                <a:rPr lang="zh-CN" altLang="en-US"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rPr>
                <a:t>三年上门，联想品质服务</a:t>
              </a:r>
              <a:endParaRPr lang="en-US" altLang="zh-CN" sz="1800" dirty="0">
                <a:solidFill>
                  <a:srgbClr val="000000">
                    <a:lumMod val="85000"/>
                    <a:lumOff val="15000"/>
                  </a:srgbClr>
                </a:solidFill>
                <a:latin typeface="微软雅黑" panose="020B0503020204020204" pitchFamily="34" charset="-122"/>
                <a:ea typeface="微软雅黑" panose="020B0503020204020204" pitchFamily="34" charset="-122"/>
                <a:cs typeface="Arial" pitchFamily="34" charset="0"/>
              </a:endParaRPr>
            </a:p>
          </p:txBody>
        </p:sp>
        <p:sp>
          <p:nvSpPr>
            <p:cNvPr id="29" name="矩形 28">
              <a:extLst>
                <a:ext uri="{FF2B5EF4-FFF2-40B4-BE49-F238E27FC236}">
                  <a16:creationId xmlns:a16="http://schemas.microsoft.com/office/drawing/2014/main" id="{9DF49B6E-6351-45FE-B5BC-7A505774AF64}"/>
                </a:ext>
              </a:extLst>
            </p:cNvPr>
            <p:cNvSpPr/>
            <p:nvPr/>
          </p:nvSpPr>
          <p:spPr>
            <a:xfrm>
              <a:off x="569716" y="5189570"/>
              <a:ext cx="430622" cy="424147"/>
            </a:xfrm>
            <a:prstGeom prst="rect">
              <a:avLst/>
            </a:prstGeom>
            <a:solidFill>
              <a:srgbClr val="C00000"/>
            </a:solidFill>
            <a:ln w="25400" cap="flat" cmpd="sng" algn="ctr">
              <a:solidFill>
                <a:srgbClr val="C00000"/>
              </a:solidFill>
              <a:prstDash val="solid"/>
            </a:ln>
            <a:effectLst/>
          </p:spPr>
          <p:txBody>
            <a:bodyPr anchor="ctr"/>
            <a:lstStyle/>
            <a:p>
              <a:pPr algn="ctr" defTabSz="1218621">
                <a:defRPr/>
              </a:pPr>
              <a:r>
                <a:rPr lang="en-US" altLang="zh-CN" sz="2799" b="1" kern="0" dirty="0">
                  <a:solidFill>
                    <a:prstClr val="white"/>
                  </a:solidFill>
                  <a:latin typeface="微软雅黑" panose="020B0503020204020204" pitchFamily="34" charset="-122"/>
                  <a:ea typeface="微软雅黑" panose="020B0503020204020204" pitchFamily="34" charset="-122"/>
                </a:rPr>
                <a:t>6</a:t>
              </a:r>
              <a:endParaRPr lang="zh-CN" altLang="en-US" sz="2799" b="1" kern="0" dirty="0">
                <a:solidFill>
                  <a:prstClr val="white"/>
                </a:solidFill>
                <a:latin typeface="微软雅黑" panose="020B0503020204020204" pitchFamily="34" charset="-122"/>
                <a:ea typeface="微软雅黑" panose="020B0503020204020204" pitchFamily="34" charset="-122"/>
              </a:endParaRPr>
            </a:p>
          </p:txBody>
        </p:sp>
      </p:grpSp>
      <p:pic>
        <p:nvPicPr>
          <p:cNvPr id="30" name="图片 29">
            <a:extLst>
              <a:ext uri="{FF2B5EF4-FFF2-40B4-BE49-F238E27FC236}">
                <a16:creationId xmlns:a16="http://schemas.microsoft.com/office/drawing/2014/main" id="{19937C9B-08FE-4F6D-9637-57266F8202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326" t="4916" r="26407"/>
          <a:stretch/>
        </p:blipFill>
        <p:spPr>
          <a:xfrm>
            <a:off x="6760404" y="349413"/>
            <a:ext cx="5517620" cy="6490471"/>
          </a:xfrm>
          <a:prstGeom prst="rect">
            <a:avLst/>
          </a:prstGeom>
        </p:spPr>
      </p:pic>
    </p:spTree>
    <p:extLst>
      <p:ext uri="{BB962C8B-B14F-4D97-AF65-F5344CB8AC3E}">
        <p14:creationId xmlns:p14="http://schemas.microsoft.com/office/powerpoint/2010/main" val="26091707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2236510" cy="707886"/>
          </a:xfrm>
          <a:prstGeom prst="rect">
            <a:avLst/>
          </a:prstGeom>
          <a:noFill/>
        </p:spPr>
        <p:txBody>
          <a:bodyPr wrap="none" rtlCol="0">
            <a:spAutoFit/>
          </a:bodyPr>
          <a:lstStyle/>
          <a:p>
            <a:r>
              <a:rPr lang="zh-CN" altLang="en-US" sz="4000" b="1" kern="0" dirty="0" smtClean="0">
                <a:cs typeface="+mn-ea"/>
                <a:sym typeface="+mn-lt"/>
              </a:rPr>
              <a:t>客户收益</a:t>
            </a:r>
            <a:endParaRPr lang="zh-CN" altLang="en-US" sz="4000" b="1" kern="0" dirty="0">
              <a:cs typeface="+mn-ea"/>
              <a:sym typeface="+mn-lt"/>
            </a:endParaRPr>
          </a:p>
        </p:txBody>
      </p:sp>
      <p:graphicFrame>
        <p:nvGraphicFramePr>
          <p:cNvPr id="21" name="图示 20"/>
          <p:cNvGraphicFramePr/>
          <p:nvPr>
            <p:extLst>
              <p:ext uri="{D42A27DB-BD31-4B8C-83A1-F6EECF244321}">
                <p14:modId xmlns:p14="http://schemas.microsoft.com/office/powerpoint/2010/main" val="1988756806"/>
              </p:ext>
            </p:extLst>
          </p:nvPr>
        </p:nvGraphicFramePr>
        <p:xfrm>
          <a:off x="1720395" y="1747584"/>
          <a:ext cx="8915400" cy="4552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7163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45AE0D-F020-B947-9A58-7390F872E758}"/>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 y="1"/>
            <a:ext cx="12188825" cy="6858000"/>
          </a:xfrm>
          <a:prstGeom prst="rect">
            <a:avLst/>
          </a:prstGeom>
        </p:spPr>
      </p:pic>
      <p:sp>
        <p:nvSpPr>
          <p:cNvPr id="18" name="矩形 17">
            <a:extLst>
              <a:ext uri="{FF2B5EF4-FFF2-40B4-BE49-F238E27FC236}">
                <a16:creationId xmlns:a16="http://schemas.microsoft.com/office/drawing/2014/main" id="{E006B5BC-7A1E-F644-9F52-3C6B22C798F1}"/>
              </a:ext>
            </a:extLst>
          </p:cNvPr>
          <p:cNvSpPr/>
          <p:nvPr/>
        </p:nvSpPr>
        <p:spPr>
          <a:xfrm>
            <a:off x="3434592" y="1064172"/>
            <a:ext cx="2833241" cy="4706008"/>
          </a:xfrm>
          <a:prstGeom prst="rect">
            <a:avLst/>
          </a:prstGeom>
          <a:solidFill>
            <a:srgbClr val="00E6A0">
              <a:alpha val="63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cs typeface="+mn-ea"/>
              <a:sym typeface="+mn-lt"/>
            </a:endParaRPr>
          </a:p>
        </p:txBody>
      </p:sp>
      <p:sp>
        <p:nvSpPr>
          <p:cNvPr id="17" name="矩形 16">
            <a:extLst>
              <a:ext uri="{FF2B5EF4-FFF2-40B4-BE49-F238E27FC236}">
                <a16:creationId xmlns:a16="http://schemas.microsoft.com/office/drawing/2014/main" id="{B18EC94D-F2E9-1D4E-B18C-7730F6EF6224}"/>
              </a:ext>
            </a:extLst>
          </p:cNvPr>
          <p:cNvSpPr/>
          <p:nvPr/>
        </p:nvSpPr>
        <p:spPr>
          <a:xfrm>
            <a:off x="3139906" y="930166"/>
            <a:ext cx="2206520" cy="4974021"/>
          </a:xfrm>
          <a:prstGeom prst="rect">
            <a:avLst/>
          </a:prstGeom>
          <a:solidFill>
            <a:srgbClr val="00E6A0">
              <a:alpha val="63000"/>
            </a:srgbClr>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cs typeface="+mn-ea"/>
              <a:sym typeface="+mn-lt"/>
            </a:endParaRPr>
          </a:p>
        </p:txBody>
      </p:sp>
      <p:sp>
        <p:nvSpPr>
          <p:cNvPr id="16" name="矩形 15">
            <a:extLst>
              <a:ext uri="{FF2B5EF4-FFF2-40B4-BE49-F238E27FC236}">
                <a16:creationId xmlns:a16="http://schemas.microsoft.com/office/drawing/2014/main" id="{749381C7-745E-D34E-AC32-FB1F82FCC3EB}"/>
              </a:ext>
            </a:extLst>
          </p:cNvPr>
          <p:cNvSpPr/>
          <p:nvPr/>
        </p:nvSpPr>
        <p:spPr>
          <a:xfrm>
            <a:off x="3139906" y="838200"/>
            <a:ext cx="1285113" cy="5157952"/>
          </a:xfrm>
          <a:prstGeom prst="rect">
            <a:avLst/>
          </a:prstGeom>
          <a:solidFill>
            <a:srgbClr val="00E6A0">
              <a:alpha val="63000"/>
            </a:srgbClr>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0" name="任意形状 19">
            <a:extLst>
              <a:ext uri="{FF2B5EF4-FFF2-40B4-BE49-F238E27FC236}">
                <a16:creationId xmlns:a16="http://schemas.microsoft.com/office/drawing/2014/main" id="{696786C0-783C-E843-92F4-2A498D220D48}"/>
              </a:ext>
            </a:extLst>
          </p:cNvPr>
          <p:cNvSpPr/>
          <p:nvPr/>
        </p:nvSpPr>
        <p:spPr>
          <a:xfrm>
            <a:off x="531812" y="712076"/>
            <a:ext cx="2971800" cy="5410200"/>
          </a:xfrm>
          <a:custGeom>
            <a:avLst/>
            <a:gdLst/>
            <a:ahLst/>
            <a:cxnLst/>
            <a:rect l="l" t="t" r="r" b="b"/>
            <a:pathLst>
              <a:path w="2971800" h="5410200">
                <a:moveTo>
                  <a:pt x="887661" y="3891357"/>
                </a:moveTo>
                <a:lnTo>
                  <a:pt x="1300213" y="3891357"/>
                </a:lnTo>
                <a:lnTo>
                  <a:pt x="1300213" y="3996132"/>
                </a:lnTo>
                <a:lnTo>
                  <a:pt x="887661" y="3996132"/>
                </a:lnTo>
                <a:close/>
                <a:moveTo>
                  <a:pt x="1991073" y="3770211"/>
                </a:moveTo>
                <a:lnTo>
                  <a:pt x="2203897" y="3770211"/>
                </a:lnTo>
                <a:cubicBezTo>
                  <a:pt x="2160241" y="3805136"/>
                  <a:pt x="2112219" y="3838969"/>
                  <a:pt x="2059832" y="3871711"/>
                </a:cubicBezTo>
                <a:cubicBezTo>
                  <a:pt x="2038004" y="3847700"/>
                  <a:pt x="2015084" y="3819324"/>
                  <a:pt x="1991073" y="3786582"/>
                </a:cubicBezTo>
                <a:close/>
                <a:moveTo>
                  <a:pt x="1660377" y="3770211"/>
                </a:moveTo>
                <a:lnTo>
                  <a:pt x="1883024" y="3770211"/>
                </a:lnTo>
                <a:lnTo>
                  <a:pt x="1883024" y="3845518"/>
                </a:lnTo>
                <a:cubicBezTo>
                  <a:pt x="1867744" y="3852066"/>
                  <a:pt x="1845916" y="3861889"/>
                  <a:pt x="1817540" y="3874986"/>
                </a:cubicBezTo>
                <a:cubicBezTo>
                  <a:pt x="1786980" y="3888083"/>
                  <a:pt x="1764061" y="3897905"/>
                  <a:pt x="1748781" y="3904454"/>
                </a:cubicBezTo>
                <a:lnTo>
                  <a:pt x="1794620" y="3852066"/>
                </a:lnTo>
                <a:cubicBezTo>
                  <a:pt x="1779340" y="3843335"/>
                  <a:pt x="1757512" y="3829147"/>
                  <a:pt x="1729136" y="3809501"/>
                </a:cubicBezTo>
                <a:cubicBezTo>
                  <a:pt x="1698576" y="3792039"/>
                  <a:pt x="1675657" y="3778942"/>
                  <a:pt x="1660377" y="3770211"/>
                </a:cubicBezTo>
                <a:close/>
                <a:moveTo>
                  <a:pt x="887661" y="3694904"/>
                </a:moveTo>
                <a:lnTo>
                  <a:pt x="1300213" y="3694904"/>
                </a:lnTo>
                <a:lnTo>
                  <a:pt x="1300213" y="3799679"/>
                </a:lnTo>
                <a:lnTo>
                  <a:pt x="887661" y="3799679"/>
                </a:lnTo>
                <a:close/>
                <a:moveTo>
                  <a:pt x="887661" y="3498450"/>
                </a:moveTo>
                <a:lnTo>
                  <a:pt x="1300213" y="3498450"/>
                </a:lnTo>
                <a:lnTo>
                  <a:pt x="1300213" y="3603225"/>
                </a:lnTo>
                <a:lnTo>
                  <a:pt x="887661" y="3603225"/>
                </a:lnTo>
                <a:close/>
                <a:moveTo>
                  <a:pt x="773064" y="3400224"/>
                </a:moveTo>
                <a:lnTo>
                  <a:pt x="773064" y="4140197"/>
                </a:lnTo>
                <a:lnTo>
                  <a:pt x="887661" y="4140197"/>
                </a:lnTo>
                <a:lnTo>
                  <a:pt x="887661" y="4087810"/>
                </a:lnTo>
                <a:lnTo>
                  <a:pt x="1300213" y="4087810"/>
                </a:lnTo>
                <a:lnTo>
                  <a:pt x="1300213" y="4140197"/>
                </a:lnTo>
                <a:lnTo>
                  <a:pt x="1414811" y="4140197"/>
                </a:lnTo>
                <a:lnTo>
                  <a:pt x="1414811" y="3400224"/>
                </a:lnTo>
                <a:close/>
                <a:moveTo>
                  <a:pt x="1607989" y="3393675"/>
                </a:moveTo>
                <a:lnTo>
                  <a:pt x="1607989" y="3478805"/>
                </a:lnTo>
                <a:lnTo>
                  <a:pt x="2112219" y="3478805"/>
                </a:lnTo>
                <a:lnTo>
                  <a:pt x="2112219" y="3537741"/>
                </a:lnTo>
                <a:lnTo>
                  <a:pt x="1630909" y="3537741"/>
                </a:lnTo>
                <a:lnTo>
                  <a:pt x="1630909" y="3622871"/>
                </a:lnTo>
                <a:lnTo>
                  <a:pt x="2112219" y="3622871"/>
                </a:lnTo>
                <a:lnTo>
                  <a:pt x="2112219" y="3681807"/>
                </a:lnTo>
                <a:lnTo>
                  <a:pt x="1539231" y="3681807"/>
                </a:lnTo>
                <a:lnTo>
                  <a:pt x="1539231" y="3770211"/>
                </a:lnTo>
                <a:lnTo>
                  <a:pt x="1640732" y="3770211"/>
                </a:lnTo>
                <a:lnTo>
                  <a:pt x="1588344" y="3835695"/>
                </a:lnTo>
                <a:cubicBezTo>
                  <a:pt x="1634183" y="3866254"/>
                  <a:pt x="1669108" y="3890265"/>
                  <a:pt x="1693119" y="3907728"/>
                </a:cubicBezTo>
                <a:cubicBezTo>
                  <a:pt x="1699668" y="3914276"/>
                  <a:pt x="1705125" y="3918642"/>
                  <a:pt x="1709490" y="3920825"/>
                </a:cubicBezTo>
                <a:cubicBezTo>
                  <a:pt x="1650554" y="3947018"/>
                  <a:pt x="1591618" y="3969938"/>
                  <a:pt x="1532682" y="3989583"/>
                </a:cubicBezTo>
                <a:lnTo>
                  <a:pt x="1571973" y="4094358"/>
                </a:lnTo>
                <a:cubicBezTo>
                  <a:pt x="1613446" y="4074713"/>
                  <a:pt x="1676748" y="4046336"/>
                  <a:pt x="1761878" y="4009229"/>
                </a:cubicBezTo>
                <a:cubicBezTo>
                  <a:pt x="1816448" y="3985218"/>
                  <a:pt x="1856830" y="3966664"/>
                  <a:pt x="1883024" y="3953567"/>
                </a:cubicBezTo>
                <a:lnTo>
                  <a:pt x="1883024" y="3999406"/>
                </a:lnTo>
                <a:cubicBezTo>
                  <a:pt x="1885207" y="4032148"/>
                  <a:pt x="1868836" y="4048519"/>
                  <a:pt x="1833911" y="4048519"/>
                </a:cubicBezTo>
                <a:cubicBezTo>
                  <a:pt x="1807717" y="4048519"/>
                  <a:pt x="1781523" y="4048519"/>
                  <a:pt x="1755329" y="4048519"/>
                </a:cubicBezTo>
                <a:cubicBezTo>
                  <a:pt x="1764061" y="4076896"/>
                  <a:pt x="1771700" y="4107455"/>
                  <a:pt x="1778249" y="4140197"/>
                </a:cubicBezTo>
                <a:cubicBezTo>
                  <a:pt x="1789163" y="4140197"/>
                  <a:pt x="1806625" y="4140197"/>
                  <a:pt x="1830636" y="4140197"/>
                </a:cubicBezTo>
                <a:cubicBezTo>
                  <a:pt x="1852464" y="4138015"/>
                  <a:pt x="1868836" y="4136923"/>
                  <a:pt x="1879750" y="4136923"/>
                </a:cubicBezTo>
                <a:cubicBezTo>
                  <a:pt x="1960514" y="4136923"/>
                  <a:pt x="1997621" y="4096541"/>
                  <a:pt x="1991073" y="4015777"/>
                </a:cubicBezTo>
                <a:lnTo>
                  <a:pt x="1991073" y="3933922"/>
                </a:lnTo>
                <a:cubicBezTo>
                  <a:pt x="2043461" y="4003772"/>
                  <a:pt x="2137322" y="4062707"/>
                  <a:pt x="2272656" y="4110729"/>
                </a:cubicBezTo>
                <a:cubicBezTo>
                  <a:pt x="2290118" y="4075804"/>
                  <a:pt x="2303215" y="4051793"/>
                  <a:pt x="2311947" y="4038697"/>
                </a:cubicBezTo>
                <a:cubicBezTo>
                  <a:pt x="2318495" y="4025600"/>
                  <a:pt x="2323952" y="4015777"/>
                  <a:pt x="2328318" y="4009229"/>
                </a:cubicBezTo>
                <a:cubicBezTo>
                  <a:pt x="2249736" y="3989583"/>
                  <a:pt x="2186435" y="3964481"/>
                  <a:pt x="2138413" y="3933922"/>
                </a:cubicBezTo>
                <a:cubicBezTo>
                  <a:pt x="2192983" y="3903362"/>
                  <a:pt x="2239914" y="3873894"/>
                  <a:pt x="2279204" y="3845518"/>
                </a:cubicBezTo>
                <a:lnTo>
                  <a:pt x="2210446" y="3770211"/>
                </a:lnTo>
                <a:lnTo>
                  <a:pt x="2325043" y="3770211"/>
                </a:lnTo>
                <a:lnTo>
                  <a:pt x="2325043" y="3681807"/>
                </a:lnTo>
                <a:lnTo>
                  <a:pt x="2216994" y="3681807"/>
                </a:lnTo>
                <a:lnTo>
                  <a:pt x="2216994" y="3393675"/>
                </a:lnTo>
                <a:close/>
                <a:moveTo>
                  <a:pt x="0" y="0"/>
                </a:moveTo>
                <a:lnTo>
                  <a:pt x="2971800" y="0"/>
                </a:lnTo>
                <a:lnTo>
                  <a:pt x="2971800" y="5410200"/>
                </a:lnTo>
                <a:lnTo>
                  <a:pt x="0" y="5410200"/>
                </a:lnTo>
                <a:close/>
              </a:path>
            </a:pathLst>
          </a:custGeom>
          <a:solidFill>
            <a:srgbClr val="00B4E5"/>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cxnSp>
        <p:nvCxnSpPr>
          <p:cNvPr id="10" name="直线连接符 9">
            <a:extLst>
              <a:ext uri="{FF2B5EF4-FFF2-40B4-BE49-F238E27FC236}">
                <a16:creationId xmlns:a16="http://schemas.microsoft.com/office/drawing/2014/main" id="{F00DFF58-D60C-C444-9A2B-AEA30EFEF15F}"/>
              </a:ext>
            </a:extLst>
          </p:cNvPr>
          <p:cNvCxnSpPr>
            <a:cxnSpLocks/>
          </p:cNvCxnSpPr>
          <p:nvPr/>
        </p:nvCxnSpPr>
        <p:spPr>
          <a:xfrm>
            <a:off x="1065212" y="3505200"/>
            <a:ext cx="0" cy="1752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61E9ED2F-9E1A-114D-8553-D9E294DD4A8B}"/>
              </a:ext>
            </a:extLst>
          </p:cNvPr>
          <p:cNvSpPr txBox="1"/>
          <p:nvPr/>
        </p:nvSpPr>
        <p:spPr>
          <a:xfrm>
            <a:off x="1184214" y="4968796"/>
            <a:ext cx="1598515" cy="400110"/>
          </a:xfrm>
          <a:prstGeom prst="rect">
            <a:avLst/>
          </a:prstGeom>
          <a:noFill/>
        </p:spPr>
        <p:txBody>
          <a:bodyPr wrap="none" rtlCol="0">
            <a:spAutoFit/>
          </a:bodyPr>
          <a:lstStyle/>
          <a:p>
            <a:r>
              <a:rPr kumimoji="1" lang="en-US" altLang="zh-CN" sz="2000" dirty="0">
                <a:solidFill>
                  <a:schemeClr val="bg1"/>
                </a:solidFill>
                <a:cs typeface="+mn-ea"/>
                <a:sym typeface="+mn-lt"/>
              </a:rPr>
              <a:t>CONTENTS</a:t>
            </a:r>
            <a:endParaRPr kumimoji="1" lang="zh-CN" altLang="en-US" sz="2000" dirty="0" err="1">
              <a:solidFill>
                <a:schemeClr val="bg1"/>
              </a:solidFill>
              <a:cs typeface="+mn-ea"/>
              <a:sym typeface="+mn-lt"/>
            </a:endParaRPr>
          </a:p>
        </p:txBody>
      </p:sp>
      <p:sp>
        <p:nvSpPr>
          <p:cNvPr id="23" name="矩形 22">
            <a:extLst>
              <a:ext uri="{FF2B5EF4-FFF2-40B4-BE49-F238E27FC236}">
                <a16:creationId xmlns:a16="http://schemas.microsoft.com/office/drawing/2014/main" id="{DAD8FB4A-C508-E549-BEF0-7D48CFDA8416}"/>
              </a:ext>
            </a:extLst>
          </p:cNvPr>
          <p:cNvSpPr/>
          <p:nvPr/>
        </p:nvSpPr>
        <p:spPr>
          <a:xfrm>
            <a:off x="5532457" y="2049551"/>
            <a:ext cx="595035" cy="3238848"/>
          </a:xfrm>
          <a:prstGeom prst="rect">
            <a:avLst/>
          </a:prstGeom>
        </p:spPr>
        <p:txBody>
          <a:bodyPr vert="eaVert" wrap="square">
            <a:spAutoFit/>
          </a:bodyPr>
          <a:lstStyle/>
          <a:p>
            <a:pPr algn="dist" defTabSz="914400">
              <a:lnSpc>
                <a:spcPts val="3200"/>
              </a:lnSpc>
            </a:pPr>
            <a:r>
              <a:rPr lang="zh-CN" altLang="en-US" sz="2000" b="1" dirty="0">
                <a:solidFill>
                  <a:schemeClr val="bg1"/>
                </a:solidFill>
                <a:cs typeface="+mn-ea"/>
                <a:sym typeface="+mn-lt"/>
              </a:rPr>
              <a:t>详细教育解决方案介绍</a:t>
            </a:r>
          </a:p>
        </p:txBody>
      </p:sp>
      <p:grpSp>
        <p:nvGrpSpPr>
          <p:cNvPr id="31" name="组合 30">
            <a:extLst>
              <a:ext uri="{FF2B5EF4-FFF2-40B4-BE49-F238E27FC236}">
                <a16:creationId xmlns:a16="http://schemas.microsoft.com/office/drawing/2014/main" id="{737CDB37-D1E7-6140-918C-0EB667EF3BBB}"/>
              </a:ext>
            </a:extLst>
          </p:cNvPr>
          <p:cNvGrpSpPr/>
          <p:nvPr/>
        </p:nvGrpSpPr>
        <p:grpSpPr>
          <a:xfrm>
            <a:off x="5517032" y="1476904"/>
            <a:ext cx="516798" cy="516796"/>
            <a:chOff x="4279955" y="343119"/>
            <a:chExt cx="914400" cy="914400"/>
          </a:xfrm>
        </p:grpSpPr>
        <p:pic>
          <p:nvPicPr>
            <p:cNvPr id="29" name="图形 28" descr="带齿轮的头部">
              <a:extLst>
                <a:ext uri="{FF2B5EF4-FFF2-40B4-BE49-F238E27FC236}">
                  <a16:creationId xmlns:a16="http://schemas.microsoft.com/office/drawing/2014/main" id="{0A17E839-7ABB-3C43-BD4A-7F54B02B46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407393" y="470557"/>
              <a:ext cx="659525" cy="659525"/>
            </a:xfrm>
            <a:prstGeom prst="rect">
              <a:avLst/>
            </a:prstGeom>
          </p:spPr>
        </p:pic>
        <p:sp>
          <p:nvSpPr>
            <p:cNvPr id="30" name="同心圆 29">
              <a:extLst>
                <a:ext uri="{FF2B5EF4-FFF2-40B4-BE49-F238E27FC236}">
                  <a16:creationId xmlns:a16="http://schemas.microsoft.com/office/drawing/2014/main" id="{A82D29E6-8051-9A41-AAFA-91501BB97893}"/>
                </a:ext>
              </a:extLst>
            </p:cNvPr>
            <p:cNvSpPr/>
            <p:nvPr/>
          </p:nvSpPr>
          <p:spPr>
            <a:xfrm>
              <a:off x="4279955" y="343119"/>
              <a:ext cx="914400" cy="914400"/>
            </a:xfrm>
            <a:prstGeom prst="donut">
              <a:avLst>
                <a:gd name="adj" fmla="val 3147"/>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sp>
        <p:nvSpPr>
          <p:cNvPr id="21" name="矩形 20">
            <a:extLst>
              <a:ext uri="{FF2B5EF4-FFF2-40B4-BE49-F238E27FC236}">
                <a16:creationId xmlns:a16="http://schemas.microsoft.com/office/drawing/2014/main" id="{ED9742CF-E082-D542-ADB6-E2CBBEBE3902}"/>
              </a:ext>
            </a:extLst>
          </p:cNvPr>
          <p:cNvSpPr/>
          <p:nvPr/>
        </p:nvSpPr>
        <p:spPr>
          <a:xfrm>
            <a:off x="3678805" y="2049551"/>
            <a:ext cx="595035" cy="3073400"/>
          </a:xfrm>
          <a:prstGeom prst="rect">
            <a:avLst/>
          </a:prstGeom>
        </p:spPr>
        <p:txBody>
          <a:bodyPr vert="eaVert" wrap="square">
            <a:spAutoFit/>
          </a:bodyPr>
          <a:lstStyle/>
          <a:p>
            <a:pPr lvl="0" algn="dist" defTabSz="914400">
              <a:lnSpc>
                <a:spcPts val="3200"/>
              </a:lnSpc>
              <a:defRPr/>
            </a:pPr>
            <a:r>
              <a:rPr lang="zh-CN" altLang="en-US" sz="2000" b="1" dirty="0">
                <a:solidFill>
                  <a:schemeClr val="bg1"/>
                </a:solidFill>
                <a:cs typeface="+mn-ea"/>
                <a:sym typeface="+mn-lt"/>
              </a:rPr>
              <a:t>联想教育市场</a:t>
            </a:r>
            <a:r>
              <a:rPr lang="zh-CN" altLang="en-US" sz="2000" b="1" dirty="0" smtClean="0">
                <a:solidFill>
                  <a:schemeClr val="bg1"/>
                </a:solidFill>
                <a:cs typeface="+mn-ea"/>
                <a:sym typeface="+mn-lt"/>
              </a:rPr>
              <a:t>的理解</a:t>
            </a:r>
            <a:endParaRPr lang="zh-CN" altLang="en-US" sz="2000" b="1" dirty="0">
              <a:solidFill>
                <a:schemeClr val="bg1"/>
              </a:solidFill>
              <a:cs typeface="+mn-ea"/>
              <a:sym typeface="+mn-lt"/>
            </a:endParaRPr>
          </a:p>
        </p:txBody>
      </p:sp>
      <p:grpSp>
        <p:nvGrpSpPr>
          <p:cNvPr id="35" name="组合 34">
            <a:extLst>
              <a:ext uri="{FF2B5EF4-FFF2-40B4-BE49-F238E27FC236}">
                <a16:creationId xmlns:a16="http://schemas.microsoft.com/office/drawing/2014/main" id="{7A7774DF-F9A1-4643-9A41-D4761D7DA7CE}"/>
              </a:ext>
            </a:extLst>
          </p:cNvPr>
          <p:cNvGrpSpPr/>
          <p:nvPr/>
        </p:nvGrpSpPr>
        <p:grpSpPr>
          <a:xfrm>
            <a:off x="3655605" y="1476904"/>
            <a:ext cx="516798" cy="516796"/>
            <a:chOff x="5034783" y="1733659"/>
            <a:chExt cx="914400" cy="914400"/>
          </a:xfrm>
        </p:grpSpPr>
        <p:pic>
          <p:nvPicPr>
            <p:cNvPr id="25" name="图形 24" descr="教师">
              <a:extLst>
                <a:ext uri="{FF2B5EF4-FFF2-40B4-BE49-F238E27FC236}">
                  <a16:creationId xmlns:a16="http://schemas.microsoft.com/office/drawing/2014/main" id="{4E973F14-8F38-6245-9E2A-934A02A868E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131457" y="1878016"/>
              <a:ext cx="661978" cy="661977"/>
            </a:xfrm>
            <a:prstGeom prst="rect">
              <a:avLst/>
            </a:prstGeom>
          </p:spPr>
        </p:pic>
        <p:sp>
          <p:nvSpPr>
            <p:cNvPr id="32" name="同心圆 31">
              <a:extLst>
                <a:ext uri="{FF2B5EF4-FFF2-40B4-BE49-F238E27FC236}">
                  <a16:creationId xmlns:a16="http://schemas.microsoft.com/office/drawing/2014/main" id="{6C0094F0-3F57-2143-A4EF-EFF777D3499E}"/>
                </a:ext>
              </a:extLst>
            </p:cNvPr>
            <p:cNvSpPr/>
            <p:nvPr/>
          </p:nvSpPr>
          <p:spPr>
            <a:xfrm>
              <a:off x="5034783" y="1733659"/>
              <a:ext cx="914400" cy="914400"/>
            </a:xfrm>
            <a:prstGeom prst="donut">
              <a:avLst>
                <a:gd name="adj" fmla="val 3147"/>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sp>
        <p:nvSpPr>
          <p:cNvPr id="22" name="矩形 21">
            <a:extLst>
              <a:ext uri="{FF2B5EF4-FFF2-40B4-BE49-F238E27FC236}">
                <a16:creationId xmlns:a16="http://schemas.microsoft.com/office/drawing/2014/main" id="{E8315637-4791-8B44-9842-F0477E8BE079}"/>
              </a:ext>
            </a:extLst>
          </p:cNvPr>
          <p:cNvSpPr/>
          <p:nvPr/>
        </p:nvSpPr>
        <p:spPr>
          <a:xfrm>
            <a:off x="4570550" y="1849651"/>
            <a:ext cx="595035" cy="2784664"/>
          </a:xfrm>
          <a:prstGeom prst="rect">
            <a:avLst/>
          </a:prstGeom>
        </p:spPr>
        <p:txBody>
          <a:bodyPr vert="eaVert" wrap="square">
            <a:spAutoFit/>
          </a:bodyPr>
          <a:lstStyle/>
          <a:p>
            <a:pPr algn="dist" defTabSz="914400">
              <a:lnSpc>
                <a:spcPts val="3200"/>
              </a:lnSpc>
            </a:pPr>
            <a:r>
              <a:rPr lang="zh-CN" altLang="en-US" sz="2000" b="1" dirty="0">
                <a:solidFill>
                  <a:schemeClr val="bg1"/>
                </a:solidFill>
                <a:cs typeface="+mn-ea"/>
                <a:sym typeface="+mn-lt"/>
              </a:rPr>
              <a:t>教育解决方案规划</a:t>
            </a:r>
          </a:p>
        </p:txBody>
      </p:sp>
      <p:grpSp>
        <p:nvGrpSpPr>
          <p:cNvPr id="34" name="组合 33">
            <a:extLst>
              <a:ext uri="{FF2B5EF4-FFF2-40B4-BE49-F238E27FC236}">
                <a16:creationId xmlns:a16="http://schemas.microsoft.com/office/drawing/2014/main" id="{A71C6EE2-48ED-CE4B-9A52-7F982E52E649}"/>
              </a:ext>
            </a:extLst>
          </p:cNvPr>
          <p:cNvGrpSpPr/>
          <p:nvPr/>
        </p:nvGrpSpPr>
        <p:grpSpPr>
          <a:xfrm>
            <a:off x="4557232" y="4771603"/>
            <a:ext cx="516798" cy="516796"/>
            <a:chOff x="5898059" y="1824425"/>
            <a:chExt cx="914400" cy="914400"/>
          </a:xfrm>
        </p:grpSpPr>
        <p:pic>
          <p:nvPicPr>
            <p:cNvPr id="27" name="图形 26" descr="拼图">
              <a:extLst>
                <a:ext uri="{FF2B5EF4-FFF2-40B4-BE49-F238E27FC236}">
                  <a16:creationId xmlns:a16="http://schemas.microsoft.com/office/drawing/2014/main" id="{4E208CAB-20B6-4042-B3A9-EEE86C2F57B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014547" y="1940913"/>
              <a:ext cx="681425" cy="681425"/>
            </a:xfrm>
            <a:prstGeom prst="rect">
              <a:avLst/>
            </a:prstGeom>
          </p:spPr>
        </p:pic>
        <p:sp>
          <p:nvSpPr>
            <p:cNvPr id="33" name="同心圆 32">
              <a:extLst>
                <a:ext uri="{FF2B5EF4-FFF2-40B4-BE49-F238E27FC236}">
                  <a16:creationId xmlns:a16="http://schemas.microsoft.com/office/drawing/2014/main" id="{1676B7E9-F0EA-EF4C-84F6-ACD6C0795A2B}"/>
                </a:ext>
              </a:extLst>
            </p:cNvPr>
            <p:cNvSpPr/>
            <p:nvPr/>
          </p:nvSpPr>
          <p:spPr>
            <a:xfrm>
              <a:off x="5898059" y="1824425"/>
              <a:ext cx="914400" cy="914400"/>
            </a:xfrm>
            <a:prstGeom prst="donut">
              <a:avLst>
                <a:gd name="adj" fmla="val 3147"/>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pic>
        <p:nvPicPr>
          <p:cNvPr id="40" name="图片 39">
            <a:extLst>
              <a:ext uri="{FF2B5EF4-FFF2-40B4-BE49-F238E27FC236}">
                <a16:creationId xmlns:a16="http://schemas.microsoft.com/office/drawing/2014/main" id="{B5586A59-CAC7-0642-B9DF-5BE18F04D6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10356036" y="3117851"/>
            <a:ext cx="3073400" cy="622300"/>
          </a:xfrm>
          <a:prstGeom prst="rect">
            <a:avLst/>
          </a:prstGeom>
        </p:spPr>
      </p:pic>
      <p:sp>
        <p:nvSpPr>
          <p:cNvPr id="24" name="Freeform 5">
            <a:extLst>
              <a:ext uri="{FF2B5EF4-FFF2-40B4-BE49-F238E27FC236}">
                <a16:creationId xmlns:a16="http://schemas.microsoft.com/office/drawing/2014/main" id="{C1979FFA-3CB9-4915-88C7-386BB5484521}"/>
              </a:ext>
            </a:extLst>
          </p:cNvPr>
          <p:cNvSpPr>
            <a:spLocks noEditPoints="1"/>
          </p:cNvSpPr>
          <p:nvPr/>
        </p:nvSpPr>
        <p:spPr bwMode="auto">
          <a:xfrm>
            <a:off x="861330" y="925617"/>
            <a:ext cx="407763" cy="407763"/>
          </a:xfrm>
          <a:custGeom>
            <a:avLst/>
            <a:gdLst>
              <a:gd name="T0" fmla="*/ 1085 w 1966"/>
              <a:gd name="T1" fmla="*/ 983 h 1966"/>
              <a:gd name="T2" fmla="*/ 850 w 1966"/>
              <a:gd name="T3" fmla="*/ 726 h 1966"/>
              <a:gd name="T4" fmla="*/ 850 w 1966"/>
              <a:gd name="T5" fmla="*/ 653 h 1966"/>
              <a:gd name="T6" fmla="*/ 922 w 1966"/>
              <a:gd name="T7" fmla="*/ 653 h 1966"/>
              <a:gd name="T8" fmla="*/ 1210 w 1966"/>
              <a:gd name="T9" fmla="*/ 946 h 1966"/>
              <a:gd name="T10" fmla="*/ 1210 w 1966"/>
              <a:gd name="T11" fmla="*/ 1020 h 1966"/>
              <a:gd name="T12" fmla="*/ 922 w 1966"/>
              <a:gd name="T13" fmla="*/ 1313 h 1966"/>
              <a:gd name="T14" fmla="*/ 850 w 1966"/>
              <a:gd name="T15" fmla="*/ 1313 h 1966"/>
              <a:gd name="T16" fmla="*/ 850 w 1966"/>
              <a:gd name="T17" fmla="*/ 1239 h 1966"/>
              <a:gd name="T18" fmla="*/ 1085 w 1966"/>
              <a:gd name="T19" fmla="*/ 983 h 1966"/>
              <a:gd name="T20" fmla="*/ 983 w 1966"/>
              <a:gd name="T21" fmla="*/ 0 h 1966"/>
              <a:gd name="T22" fmla="*/ 1966 w 1966"/>
              <a:gd name="T23" fmla="*/ 983 h 1966"/>
              <a:gd name="T24" fmla="*/ 983 w 1966"/>
              <a:gd name="T25" fmla="*/ 1966 h 1966"/>
              <a:gd name="T26" fmla="*/ 0 w 1966"/>
              <a:gd name="T27" fmla="*/ 983 h 1966"/>
              <a:gd name="T28" fmla="*/ 983 w 1966"/>
              <a:gd name="T29" fmla="*/ 0 h 1966"/>
              <a:gd name="T30" fmla="*/ 983 w 1966"/>
              <a:gd name="T31" fmla="*/ 1838 h 1966"/>
              <a:gd name="T32" fmla="*/ 1838 w 1966"/>
              <a:gd name="T33" fmla="*/ 983 h 1966"/>
              <a:gd name="T34" fmla="*/ 983 w 1966"/>
              <a:gd name="T35" fmla="*/ 128 h 1966"/>
              <a:gd name="T36" fmla="*/ 128 w 1966"/>
              <a:gd name="T37" fmla="*/ 983 h 1966"/>
              <a:gd name="T38" fmla="*/ 983 w 1966"/>
              <a:gd name="T39" fmla="*/ 1838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6" h="1966">
                <a:moveTo>
                  <a:pt x="1085" y="983"/>
                </a:moveTo>
                <a:cubicBezTo>
                  <a:pt x="850" y="726"/>
                  <a:pt x="850" y="726"/>
                  <a:pt x="850" y="726"/>
                </a:cubicBezTo>
                <a:cubicBezTo>
                  <a:pt x="830" y="706"/>
                  <a:pt x="830" y="673"/>
                  <a:pt x="850" y="653"/>
                </a:cubicBezTo>
                <a:cubicBezTo>
                  <a:pt x="870" y="633"/>
                  <a:pt x="902" y="633"/>
                  <a:pt x="922" y="653"/>
                </a:cubicBezTo>
                <a:cubicBezTo>
                  <a:pt x="1210" y="946"/>
                  <a:pt x="1210" y="946"/>
                  <a:pt x="1210" y="946"/>
                </a:cubicBezTo>
                <a:cubicBezTo>
                  <a:pt x="1230" y="967"/>
                  <a:pt x="1230" y="999"/>
                  <a:pt x="1210" y="1020"/>
                </a:cubicBezTo>
                <a:cubicBezTo>
                  <a:pt x="922" y="1313"/>
                  <a:pt x="922" y="1313"/>
                  <a:pt x="922" y="1313"/>
                </a:cubicBezTo>
                <a:cubicBezTo>
                  <a:pt x="902" y="1333"/>
                  <a:pt x="870" y="1333"/>
                  <a:pt x="850" y="1313"/>
                </a:cubicBezTo>
                <a:cubicBezTo>
                  <a:pt x="830" y="1293"/>
                  <a:pt x="830" y="1260"/>
                  <a:pt x="850" y="1239"/>
                </a:cubicBezTo>
                <a:cubicBezTo>
                  <a:pt x="1085" y="983"/>
                  <a:pt x="1085" y="983"/>
                  <a:pt x="1085" y="983"/>
                </a:cubicBezTo>
                <a:close/>
                <a:moveTo>
                  <a:pt x="983" y="0"/>
                </a:moveTo>
                <a:cubicBezTo>
                  <a:pt x="1526" y="0"/>
                  <a:pt x="1966" y="440"/>
                  <a:pt x="1966" y="983"/>
                </a:cubicBezTo>
                <a:cubicBezTo>
                  <a:pt x="1966" y="1526"/>
                  <a:pt x="1526" y="1966"/>
                  <a:pt x="983" y="1966"/>
                </a:cubicBezTo>
                <a:cubicBezTo>
                  <a:pt x="440" y="1966"/>
                  <a:pt x="0" y="1526"/>
                  <a:pt x="0" y="983"/>
                </a:cubicBezTo>
                <a:cubicBezTo>
                  <a:pt x="0" y="440"/>
                  <a:pt x="440" y="0"/>
                  <a:pt x="983" y="0"/>
                </a:cubicBezTo>
                <a:close/>
                <a:moveTo>
                  <a:pt x="983" y="1838"/>
                </a:moveTo>
                <a:cubicBezTo>
                  <a:pt x="1455" y="1838"/>
                  <a:pt x="1838" y="1455"/>
                  <a:pt x="1838" y="983"/>
                </a:cubicBezTo>
                <a:cubicBezTo>
                  <a:pt x="1838" y="511"/>
                  <a:pt x="1455" y="128"/>
                  <a:pt x="983" y="128"/>
                </a:cubicBezTo>
                <a:cubicBezTo>
                  <a:pt x="510" y="128"/>
                  <a:pt x="128" y="511"/>
                  <a:pt x="128" y="983"/>
                </a:cubicBezTo>
                <a:cubicBezTo>
                  <a:pt x="127" y="1455"/>
                  <a:pt x="510" y="1838"/>
                  <a:pt x="983" y="1838"/>
                </a:cubicBezTo>
                <a:close/>
              </a:path>
            </a:pathLst>
          </a:custGeom>
          <a:solidFill>
            <a:schemeClr val="bg1"/>
          </a:solidFill>
          <a:ln>
            <a:noFill/>
          </a:ln>
          <a:effectLst>
            <a:outerShdw blurRad="12700" dist="127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Tree>
    <p:extLst>
      <p:ext uri="{BB962C8B-B14F-4D97-AF65-F5344CB8AC3E}">
        <p14:creationId xmlns:p14="http://schemas.microsoft.com/office/powerpoint/2010/main" val="3826354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7024680" cy="707758"/>
          </a:xfrm>
          <a:prstGeom prst="rect">
            <a:avLst/>
          </a:prstGeom>
          <a:noFill/>
        </p:spPr>
        <p:txBody>
          <a:bodyPr wrap="none" rtlCol="0">
            <a:spAutoFit/>
          </a:bodyPr>
          <a:lstStyle/>
          <a:p>
            <a:pPr defTabSz="1217986">
              <a:spcBef>
                <a:spcPct val="0"/>
              </a:spcBef>
              <a:tabLst>
                <a:tab pos="1217986" algn="l"/>
              </a:tabLst>
              <a:defRPr/>
            </a:pPr>
            <a:r>
              <a:rPr lang="zh-CN" altLang="en-US" sz="3999" b="1" dirty="0" smtClean="0">
                <a:cs typeface="+mn-ea"/>
                <a:sym typeface="+mn-lt"/>
              </a:rPr>
              <a:t>广水教育局</a:t>
            </a:r>
            <a:r>
              <a:rPr lang="en-US" altLang="zh-CN" sz="3999" b="1" dirty="0" smtClean="0">
                <a:cs typeface="+mn-ea"/>
                <a:sym typeface="+mn-lt"/>
              </a:rPr>
              <a:t>-</a:t>
            </a:r>
            <a:r>
              <a:rPr lang="zh-CN" altLang="en-US" sz="3999" b="1" dirty="0" smtClean="0">
                <a:cs typeface="+mn-ea"/>
                <a:sym typeface="+mn-lt"/>
              </a:rPr>
              <a:t>通过测试获得项目</a:t>
            </a:r>
            <a:endParaRPr lang="en-US" altLang="zh-CN" sz="3999" b="1" dirty="0">
              <a:cs typeface="+mn-ea"/>
              <a:sym typeface="+mn-lt"/>
            </a:endParaRPr>
          </a:p>
        </p:txBody>
      </p:sp>
      <p:sp>
        <p:nvSpPr>
          <p:cNvPr id="22" name="矩形 117"/>
          <p:cNvSpPr>
            <a:spLocks noChangeArrowheads="1"/>
          </p:cNvSpPr>
          <p:nvPr/>
        </p:nvSpPr>
        <p:spPr bwMode="auto">
          <a:xfrm>
            <a:off x="6680323" y="4673430"/>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客户价值</a:t>
            </a:r>
          </a:p>
        </p:txBody>
      </p:sp>
      <p:sp>
        <p:nvSpPr>
          <p:cNvPr id="23" name="矩形 124"/>
          <p:cNvSpPr>
            <a:spLocks noChangeArrowheads="1"/>
          </p:cNvSpPr>
          <p:nvPr/>
        </p:nvSpPr>
        <p:spPr bwMode="auto">
          <a:xfrm>
            <a:off x="6680329" y="5014925"/>
            <a:ext cx="4822875" cy="222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50000"/>
              </a:lnSpc>
              <a:buFont typeface="Wingdings" panose="05000000000000000000" pitchFamily="2" charset="2"/>
              <a:buChar char="l"/>
            </a:pPr>
            <a:r>
              <a:rPr lang="zh-CN" altLang="en-US" sz="1300" dirty="0">
                <a:latin typeface="+mn-lt"/>
                <a:cs typeface="+mn-ea"/>
                <a:sym typeface="+mn-lt"/>
              </a:rPr>
              <a:t>满足了客户整体管理所有下属乡镇所有大屏的管理需求，能够管理不同品牌，不同配置</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客户能将大屏统一管理</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能够出具向上级部门汇报相关信息化硬件使用的数据证明</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大大减少了维护工作量，信息化管理统一</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未来将会和下属乡镇的</a:t>
            </a:r>
            <a:r>
              <a:rPr lang="en-US" altLang="zh-CN" sz="1300" dirty="0">
                <a:latin typeface="+mn-lt"/>
                <a:cs typeface="+mn-ea"/>
                <a:sym typeface="+mn-lt"/>
              </a:rPr>
              <a:t>8000</a:t>
            </a:r>
            <a:r>
              <a:rPr lang="zh-CN" altLang="en-US" sz="1300" dirty="0">
                <a:latin typeface="+mn-lt"/>
                <a:cs typeface="+mn-ea"/>
                <a:sym typeface="+mn-lt"/>
              </a:rPr>
              <a:t>台</a:t>
            </a:r>
            <a:r>
              <a:rPr lang="en-US" altLang="zh-CN" sz="1300" dirty="0">
                <a:latin typeface="+mn-lt"/>
                <a:cs typeface="+mn-ea"/>
                <a:sym typeface="+mn-lt"/>
              </a:rPr>
              <a:t>PC</a:t>
            </a:r>
            <a:r>
              <a:rPr lang="zh-CN" altLang="en-US" sz="1300" dirty="0">
                <a:latin typeface="+mn-lt"/>
                <a:cs typeface="+mn-ea"/>
                <a:sym typeface="+mn-lt"/>
              </a:rPr>
              <a:t>统一做管理</a:t>
            </a:r>
            <a:endParaRPr lang="en-US" altLang="zh-CN" sz="1300" dirty="0">
              <a:latin typeface="+mn-lt"/>
              <a:cs typeface="+mn-ea"/>
              <a:sym typeface="+mn-lt"/>
            </a:endParaRPr>
          </a:p>
          <a:p>
            <a:pPr>
              <a:lnSpc>
                <a:spcPct val="150000"/>
              </a:lnSpc>
              <a:buFont typeface="Wingdings" panose="05000000000000000000" pitchFamily="2" charset="2"/>
              <a:buChar char="l"/>
            </a:pPr>
            <a:endParaRPr lang="zh-CN" altLang="en-US" sz="1300" dirty="0">
              <a:latin typeface="+mn-lt"/>
              <a:cs typeface="+mn-ea"/>
              <a:sym typeface="+mn-lt"/>
            </a:endParaRPr>
          </a:p>
        </p:txBody>
      </p:sp>
      <p:cxnSp>
        <p:nvCxnSpPr>
          <p:cNvPr id="24" name="直接连接符 23"/>
          <p:cNvCxnSpPr/>
          <p:nvPr/>
        </p:nvCxnSpPr>
        <p:spPr>
          <a:xfrm>
            <a:off x="6759659" y="5015459"/>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25" name="矩形 117"/>
          <p:cNvSpPr>
            <a:spLocks noChangeArrowheads="1"/>
          </p:cNvSpPr>
          <p:nvPr/>
        </p:nvSpPr>
        <p:spPr bwMode="auto">
          <a:xfrm>
            <a:off x="440981" y="1537715"/>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客户简介</a:t>
            </a:r>
          </a:p>
        </p:txBody>
      </p:sp>
      <p:sp>
        <p:nvSpPr>
          <p:cNvPr id="26" name="矩形 124"/>
          <p:cNvSpPr>
            <a:spLocks noChangeArrowheads="1"/>
          </p:cNvSpPr>
          <p:nvPr/>
        </p:nvSpPr>
        <p:spPr bwMode="auto">
          <a:xfrm>
            <a:off x="440982" y="1874341"/>
            <a:ext cx="5729610" cy="1943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广水教育局是广水政府直辖的一级政府职能部门，该部门主要负责广水教育工作。贯彻落实起草广水地方性教育法规、规章草案；协调指导广水教育系统人事和劳动工资工作；研究提出国家举办的各级各类学校编制标准；指导学校内部管理体制改革；主管广水学校教师和管理人员的队伍建设、教师资格认定和技术职务管理工作；研究拟订广水地区高等教育、中等教育招生计划；负责广水各类教育考试的组织和管理工作潜在规模等</a:t>
            </a:r>
          </a:p>
        </p:txBody>
      </p:sp>
      <p:cxnSp>
        <p:nvCxnSpPr>
          <p:cNvPr id="27" name="直接连接符 26"/>
          <p:cNvCxnSpPr/>
          <p:nvPr/>
        </p:nvCxnSpPr>
        <p:spPr>
          <a:xfrm>
            <a:off x="520315" y="1874339"/>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28" name="矩形 117"/>
          <p:cNvSpPr>
            <a:spLocks noChangeArrowheads="1"/>
          </p:cNvSpPr>
          <p:nvPr/>
        </p:nvSpPr>
        <p:spPr bwMode="auto">
          <a:xfrm>
            <a:off x="440981" y="3986823"/>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客户需求</a:t>
            </a:r>
          </a:p>
        </p:txBody>
      </p:sp>
      <p:sp>
        <p:nvSpPr>
          <p:cNvPr id="29" name="矩形 124"/>
          <p:cNvSpPr>
            <a:spLocks noChangeArrowheads="1"/>
          </p:cNvSpPr>
          <p:nvPr/>
        </p:nvSpPr>
        <p:spPr bwMode="auto">
          <a:xfrm>
            <a:off x="440982" y="4356060"/>
            <a:ext cx="5315356" cy="116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广水市大屏的管理比较单一，没有办法统一管理，大大增加工作难度，同时，不清楚信息化使用率的情况。</a:t>
            </a:r>
            <a:endParaRPr lang="en-US" altLang="zh-CN"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由于电教老师水平能力差异，大大影响了客户工作效率以及工作质量。</a:t>
            </a:r>
          </a:p>
        </p:txBody>
      </p:sp>
      <p:cxnSp>
        <p:nvCxnSpPr>
          <p:cNvPr id="30" name="直接连接符 29"/>
          <p:cNvCxnSpPr/>
          <p:nvPr/>
        </p:nvCxnSpPr>
        <p:spPr>
          <a:xfrm>
            <a:off x="520313" y="4356058"/>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31" name="图片 5">
            <a:extLst>
              <a:ext uri="{FF2B5EF4-FFF2-40B4-BE49-F238E27FC236}">
                <a16:creationId xmlns:a16="http://schemas.microsoft.com/office/drawing/2014/main" id="{7DA2FAA6-1901-41B1-A9EA-1A4027C7F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7661" y="1352006"/>
            <a:ext cx="4651277" cy="2797762"/>
          </a:xfrm>
          <a:prstGeom prst="rect">
            <a:avLst/>
          </a:prstGeom>
        </p:spPr>
      </p:pic>
      <p:sp>
        <p:nvSpPr>
          <p:cNvPr id="32" name="矩形 117"/>
          <p:cNvSpPr>
            <a:spLocks noChangeArrowheads="1"/>
          </p:cNvSpPr>
          <p:nvPr/>
        </p:nvSpPr>
        <p:spPr bwMode="auto">
          <a:xfrm>
            <a:off x="440981" y="5519161"/>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客户清单</a:t>
            </a:r>
          </a:p>
        </p:txBody>
      </p:sp>
      <p:sp>
        <p:nvSpPr>
          <p:cNvPr id="33" name="矩形 124"/>
          <p:cNvSpPr>
            <a:spLocks noChangeArrowheads="1"/>
          </p:cNvSpPr>
          <p:nvPr/>
        </p:nvSpPr>
        <p:spPr bwMode="auto">
          <a:xfrm>
            <a:off x="440982" y="5888399"/>
            <a:ext cx="5315356" cy="6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硬件：希沃、鸿合等大屏</a:t>
            </a:r>
            <a:r>
              <a:rPr lang="en-US" altLang="zh-CN" sz="1300" dirty="0">
                <a:latin typeface="+mn-lt"/>
                <a:cs typeface="+mn-ea"/>
                <a:sym typeface="+mn-lt"/>
              </a:rPr>
              <a:t>1500</a:t>
            </a:r>
            <a:r>
              <a:rPr lang="zh-CN" altLang="en-US" sz="1300" dirty="0">
                <a:latin typeface="+mn-lt"/>
                <a:cs typeface="+mn-ea"/>
                <a:sym typeface="+mn-lt"/>
              </a:rPr>
              <a:t>点</a:t>
            </a:r>
            <a:endParaRPr lang="en-US" altLang="zh-CN"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软件：</a:t>
            </a:r>
            <a:r>
              <a:rPr lang="en-US" altLang="zh-CN" sz="1300" dirty="0">
                <a:latin typeface="+mn-lt"/>
                <a:cs typeface="+mn-ea"/>
                <a:sym typeface="+mn-lt"/>
              </a:rPr>
              <a:t>IDV</a:t>
            </a:r>
            <a:r>
              <a:rPr lang="zh-CN" altLang="en-US" sz="1300" dirty="0">
                <a:latin typeface="+mn-lt"/>
                <a:cs typeface="+mn-ea"/>
                <a:sym typeface="+mn-lt"/>
              </a:rPr>
              <a:t>云桌面管理平台</a:t>
            </a:r>
          </a:p>
        </p:txBody>
      </p:sp>
      <p:cxnSp>
        <p:nvCxnSpPr>
          <p:cNvPr id="34" name="直接连接符 33"/>
          <p:cNvCxnSpPr/>
          <p:nvPr/>
        </p:nvCxnSpPr>
        <p:spPr>
          <a:xfrm>
            <a:off x="520313" y="5888396"/>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3002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801314"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a:cs typeface="+mn-ea"/>
                <a:sym typeface="+mn-lt"/>
              </a:rPr>
              <a:t>武汉光华路</a:t>
            </a:r>
            <a:r>
              <a:rPr lang="zh-CN" altLang="en-US" sz="4000" b="1" dirty="0" smtClean="0">
                <a:cs typeface="+mn-ea"/>
                <a:sym typeface="+mn-lt"/>
              </a:rPr>
              <a:t>小学项目</a:t>
            </a:r>
            <a:endParaRPr lang="en-US" altLang="zh-CN" sz="4000" b="1" dirty="0">
              <a:cs typeface="+mn-ea"/>
              <a:sym typeface="+mn-lt"/>
            </a:endParaRPr>
          </a:p>
        </p:txBody>
      </p:sp>
      <p:sp>
        <p:nvSpPr>
          <p:cNvPr id="14" name="矩形 117"/>
          <p:cNvSpPr>
            <a:spLocks noChangeArrowheads="1"/>
          </p:cNvSpPr>
          <p:nvPr/>
        </p:nvSpPr>
        <p:spPr bwMode="auto">
          <a:xfrm>
            <a:off x="6337453" y="4050290"/>
            <a:ext cx="1272101"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客户价值：</a:t>
            </a:r>
            <a:endParaRPr lang="zh-CN" altLang="en-US" sz="1600" b="1" dirty="0">
              <a:latin typeface="+mn-lt"/>
              <a:cs typeface="+mn-ea"/>
              <a:sym typeface="+mn-lt"/>
            </a:endParaRPr>
          </a:p>
        </p:txBody>
      </p:sp>
      <p:sp>
        <p:nvSpPr>
          <p:cNvPr id="15" name="矩形 124"/>
          <p:cNvSpPr>
            <a:spLocks noChangeArrowheads="1"/>
          </p:cNvSpPr>
          <p:nvPr/>
        </p:nvSpPr>
        <p:spPr bwMode="auto">
          <a:xfrm>
            <a:off x="6161522" y="4288088"/>
            <a:ext cx="5697102" cy="2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50000"/>
              </a:lnSpc>
              <a:buFont typeface="Wingdings" panose="05000000000000000000" pitchFamily="2" charset="2"/>
              <a:buChar char="l"/>
            </a:pPr>
            <a:r>
              <a:rPr lang="zh-CN" altLang="en-US" sz="1300" dirty="0" smtClean="0">
                <a:latin typeface="+mn-lt"/>
                <a:cs typeface="+mn-ea"/>
                <a:sym typeface="+mn-lt"/>
              </a:rPr>
              <a:t>利旧原有的设备，降低</a:t>
            </a:r>
            <a:r>
              <a:rPr lang="zh-CN" altLang="en-US" sz="1300" dirty="0">
                <a:latin typeface="+mn-lt"/>
                <a:cs typeface="+mn-ea"/>
                <a:sym typeface="+mn-lt"/>
              </a:rPr>
              <a:t>终端持续更新费用、提高资源利用率。能降低学校的运营</a:t>
            </a:r>
            <a:r>
              <a:rPr lang="zh-CN" altLang="en-US" sz="1300" dirty="0" smtClean="0">
                <a:latin typeface="+mn-lt"/>
                <a:cs typeface="+mn-ea"/>
                <a:sym typeface="+mn-lt"/>
              </a:rPr>
              <a:t>成本。</a:t>
            </a:r>
            <a:endParaRPr lang="en-US" altLang="zh-CN" sz="1300" dirty="0" smtClean="0">
              <a:latin typeface="+mn-lt"/>
              <a:cs typeface="+mn-ea"/>
              <a:sym typeface="+mn-lt"/>
            </a:endParaRPr>
          </a:p>
          <a:p>
            <a:pPr>
              <a:lnSpc>
                <a:spcPct val="150000"/>
              </a:lnSpc>
              <a:buFont typeface="Wingdings" panose="05000000000000000000" pitchFamily="2" charset="2"/>
              <a:buChar char="l"/>
            </a:pPr>
            <a:r>
              <a:rPr lang="zh-CN" altLang="en-US" sz="1300" dirty="0" smtClean="0">
                <a:latin typeface="+mn-lt"/>
                <a:cs typeface="+mn-ea"/>
                <a:sym typeface="+mn-lt"/>
              </a:rPr>
              <a:t>学校</a:t>
            </a:r>
            <a:r>
              <a:rPr lang="zh-CN" altLang="en-US" sz="1300" dirty="0">
                <a:latin typeface="+mn-lt"/>
                <a:cs typeface="+mn-ea"/>
                <a:sym typeface="+mn-lt"/>
              </a:rPr>
              <a:t>通过使用联想云班牌系统，简化了德育工作流程、减轻了管理工作负担；显著提升了校园文化建设成效，为打造特色校园提供有效助力</a:t>
            </a:r>
            <a:r>
              <a:rPr lang="zh-CN" altLang="en-US" sz="1300" dirty="0" smtClean="0">
                <a:latin typeface="+mn-lt"/>
                <a:cs typeface="+mn-ea"/>
                <a:sym typeface="+mn-lt"/>
              </a:rPr>
              <a:t>。</a:t>
            </a:r>
            <a:endParaRPr lang="en-US" altLang="zh-CN" sz="1300" dirty="0" smtClean="0">
              <a:latin typeface="+mn-lt"/>
              <a:cs typeface="+mn-ea"/>
              <a:sym typeface="+mn-lt"/>
            </a:endParaRPr>
          </a:p>
          <a:p>
            <a:pPr>
              <a:lnSpc>
                <a:spcPct val="150000"/>
              </a:lnSpc>
              <a:buFont typeface="Wingdings" panose="05000000000000000000" pitchFamily="2" charset="2"/>
              <a:buChar char="l"/>
            </a:pPr>
            <a:r>
              <a:rPr lang="zh-CN" altLang="en-US" sz="1300" dirty="0" smtClean="0">
                <a:latin typeface="+mn-lt"/>
                <a:cs typeface="+mn-ea"/>
                <a:sym typeface="+mn-lt"/>
              </a:rPr>
              <a:t>形成以</a:t>
            </a:r>
            <a:r>
              <a:rPr lang="zh-CN" altLang="en-US" sz="1300" dirty="0">
                <a:latin typeface="+mn-lt"/>
                <a:cs typeface="+mn-ea"/>
                <a:sym typeface="+mn-lt"/>
              </a:rPr>
              <a:t>平板电脑为载体，以无线局域网为依托，结合云端教学资源，形成“教师端 </a:t>
            </a:r>
            <a:r>
              <a:rPr lang="en-US" altLang="zh-CN" sz="1300" dirty="0">
                <a:latin typeface="+mn-lt"/>
                <a:cs typeface="+mn-ea"/>
                <a:sym typeface="+mn-lt"/>
              </a:rPr>
              <a:t>+ </a:t>
            </a:r>
            <a:r>
              <a:rPr lang="zh-CN" altLang="en-US" sz="1300" dirty="0">
                <a:latin typeface="+mn-lt"/>
                <a:cs typeface="+mn-ea"/>
                <a:sym typeface="+mn-lt"/>
              </a:rPr>
              <a:t>学生端”，以互动为中心的教学</a:t>
            </a:r>
            <a:r>
              <a:rPr lang="zh-CN" altLang="en-US" sz="1300" dirty="0" smtClean="0">
                <a:latin typeface="+mn-lt"/>
                <a:cs typeface="+mn-ea"/>
                <a:sym typeface="+mn-lt"/>
              </a:rPr>
              <a:t>模式，起到了示范作用。</a:t>
            </a:r>
            <a:endParaRPr lang="en-US" altLang="zh-CN" sz="1300" dirty="0" smtClean="0">
              <a:latin typeface="+mn-lt"/>
              <a:cs typeface="+mn-ea"/>
              <a:sym typeface="+mn-lt"/>
            </a:endParaRPr>
          </a:p>
          <a:p>
            <a:pPr>
              <a:lnSpc>
                <a:spcPct val="150000"/>
              </a:lnSpc>
              <a:buFont typeface="Wingdings" panose="05000000000000000000" pitchFamily="2" charset="2"/>
              <a:buChar char="l"/>
            </a:pPr>
            <a:r>
              <a:rPr lang="zh-CN" altLang="zh-CN" sz="1400" kern="100" dirty="0">
                <a:latin typeface="+mn-lt"/>
                <a:cs typeface="+mn-ea"/>
                <a:sym typeface="+mn-lt"/>
              </a:rPr>
              <a:t>精准推送系统对教研员、教师、学生和家长需要了解的数据进行精确推送，将教学设计、实施和评价研究的话语权交给每一位</a:t>
            </a:r>
            <a:r>
              <a:rPr lang="zh-CN" altLang="zh-CN" sz="1400" kern="100" dirty="0" smtClean="0">
                <a:latin typeface="+mn-lt"/>
                <a:cs typeface="+mn-ea"/>
                <a:sym typeface="+mn-lt"/>
              </a:rPr>
              <a:t>教师</a:t>
            </a:r>
            <a:r>
              <a:rPr lang="zh-CN" altLang="en-US" sz="1400" kern="100" dirty="0" smtClean="0">
                <a:latin typeface="+mn-lt"/>
                <a:cs typeface="+mn-ea"/>
                <a:sym typeface="+mn-lt"/>
              </a:rPr>
              <a:t>。</a:t>
            </a:r>
            <a:endParaRPr lang="zh-CN" altLang="en-US" sz="1300" dirty="0">
              <a:latin typeface="+mn-lt"/>
              <a:cs typeface="+mn-ea"/>
              <a:sym typeface="+mn-lt"/>
            </a:endParaRPr>
          </a:p>
        </p:txBody>
      </p:sp>
      <p:cxnSp>
        <p:nvCxnSpPr>
          <p:cNvPr id="16" name="直接连接符 15"/>
          <p:cNvCxnSpPr/>
          <p:nvPr/>
        </p:nvCxnSpPr>
        <p:spPr>
          <a:xfrm>
            <a:off x="6416808" y="4392408"/>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7" name="矩形 117"/>
          <p:cNvSpPr>
            <a:spLocks noChangeArrowheads="1"/>
          </p:cNvSpPr>
          <p:nvPr/>
        </p:nvSpPr>
        <p:spPr bwMode="auto">
          <a:xfrm>
            <a:off x="332821" y="1399691"/>
            <a:ext cx="1292780"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客户简介</a:t>
            </a:r>
            <a:endParaRPr lang="zh-CN" altLang="en-US" sz="1600" b="1" dirty="0">
              <a:latin typeface="+mn-lt"/>
              <a:cs typeface="+mn-ea"/>
              <a:sym typeface="+mn-lt"/>
            </a:endParaRPr>
          </a:p>
        </p:txBody>
      </p:sp>
      <p:sp>
        <p:nvSpPr>
          <p:cNvPr id="18" name="矩形 124"/>
          <p:cNvSpPr>
            <a:spLocks noChangeArrowheads="1"/>
          </p:cNvSpPr>
          <p:nvPr/>
        </p:nvSpPr>
        <p:spPr bwMode="auto">
          <a:xfrm>
            <a:off x="182044" y="1687498"/>
            <a:ext cx="5531368" cy="90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武汉市光华路小学坐落于汉口解放公园西侧，与武汉市委隔路相望，是一所有着</a:t>
            </a:r>
            <a:r>
              <a:rPr lang="en-US" altLang="zh-CN" sz="1300" dirty="0">
                <a:latin typeface="+mn-lt"/>
                <a:cs typeface="+mn-ea"/>
                <a:sym typeface="+mn-lt"/>
              </a:rPr>
              <a:t>50</a:t>
            </a:r>
            <a:r>
              <a:rPr lang="zh-CN" altLang="en-US" sz="1300" dirty="0">
                <a:latin typeface="+mn-lt"/>
                <a:cs typeface="+mn-ea"/>
                <a:sym typeface="+mn-lt"/>
              </a:rPr>
              <a:t>多年办学历史的武汉市办学水平先进校。</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武汉光华路小学，</a:t>
            </a:r>
            <a:r>
              <a:rPr lang="en-US" altLang="zh-CN" sz="1300" dirty="0" smtClean="0">
                <a:latin typeface="+mn-lt"/>
                <a:cs typeface="+mn-ea"/>
                <a:sym typeface="+mn-lt"/>
              </a:rPr>
              <a:t>1000</a:t>
            </a:r>
            <a:r>
              <a:rPr lang="zh-CN" altLang="en-US" sz="1300" dirty="0" smtClean="0">
                <a:latin typeface="+mn-lt"/>
                <a:cs typeface="+mn-ea"/>
                <a:sym typeface="+mn-lt"/>
              </a:rPr>
              <a:t>学生，</a:t>
            </a:r>
            <a:r>
              <a:rPr lang="en-US" altLang="zh-CN" sz="1300" dirty="0" smtClean="0">
                <a:latin typeface="+mn-lt"/>
                <a:cs typeface="+mn-ea"/>
                <a:sym typeface="+mn-lt"/>
              </a:rPr>
              <a:t>20</a:t>
            </a:r>
            <a:r>
              <a:rPr lang="zh-CN" altLang="en-US" sz="1300" dirty="0" smtClean="0">
                <a:latin typeface="+mn-lt"/>
                <a:cs typeface="+mn-ea"/>
                <a:sym typeface="+mn-lt"/>
              </a:rPr>
              <a:t>班级</a:t>
            </a:r>
          </a:p>
        </p:txBody>
      </p:sp>
      <p:cxnSp>
        <p:nvCxnSpPr>
          <p:cNvPr id="30" name="直接连接符 29"/>
          <p:cNvCxnSpPr/>
          <p:nvPr/>
        </p:nvCxnSpPr>
        <p:spPr>
          <a:xfrm>
            <a:off x="412175" y="1736403"/>
            <a:ext cx="2240378"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31" name="矩形 117"/>
          <p:cNvSpPr>
            <a:spLocks noChangeArrowheads="1"/>
          </p:cNvSpPr>
          <p:nvPr/>
        </p:nvSpPr>
        <p:spPr bwMode="auto">
          <a:xfrm>
            <a:off x="227012" y="2644093"/>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客户需求</a:t>
            </a:r>
            <a:endParaRPr lang="zh-CN" altLang="en-US" sz="1600" b="1" dirty="0">
              <a:latin typeface="+mn-lt"/>
              <a:cs typeface="+mn-ea"/>
              <a:sym typeface="+mn-lt"/>
            </a:endParaRPr>
          </a:p>
        </p:txBody>
      </p:sp>
      <p:sp>
        <p:nvSpPr>
          <p:cNvPr id="32" name="矩形 124"/>
          <p:cNvSpPr>
            <a:spLocks noChangeArrowheads="1"/>
          </p:cNvSpPr>
          <p:nvPr/>
        </p:nvSpPr>
        <p:spPr bwMode="auto">
          <a:xfrm>
            <a:off x="227012" y="3013425"/>
            <a:ext cx="5335698" cy="168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响应市教育局的号召，建立联想共建学校，满足学校信息化提升的要求</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统一管理、统一部署所有电子教室的</a:t>
            </a:r>
            <a:r>
              <a:rPr lang="en-US" altLang="zh-CN" sz="1300" dirty="0" smtClean="0">
                <a:latin typeface="+mn-lt"/>
                <a:cs typeface="+mn-ea"/>
                <a:sym typeface="+mn-lt"/>
              </a:rPr>
              <a:t>PC</a:t>
            </a:r>
          </a:p>
          <a:p>
            <a:pPr>
              <a:lnSpc>
                <a:spcPct val="130000"/>
              </a:lnSpc>
              <a:buFont typeface="Wingdings" panose="05000000000000000000" pitchFamily="2" charset="2"/>
              <a:buChar char="l"/>
            </a:pPr>
            <a:r>
              <a:rPr lang="zh-CN" altLang="en-US" sz="1300" dirty="0">
                <a:latin typeface="+mn-lt"/>
                <a:cs typeface="+mn-ea"/>
                <a:sym typeface="+mn-lt"/>
              </a:rPr>
              <a:t>形成互动教学，满足学生随时随地学习</a:t>
            </a:r>
            <a:endParaRPr lang="en-US" altLang="zh-CN" sz="1300" dirty="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班</a:t>
            </a:r>
            <a:r>
              <a:rPr lang="zh-CN" altLang="en-US" sz="1300" dirty="0">
                <a:latin typeface="+mn-lt"/>
                <a:cs typeface="+mn-ea"/>
                <a:sym typeface="+mn-lt"/>
              </a:rPr>
              <a:t>牌</a:t>
            </a:r>
            <a:r>
              <a:rPr lang="zh-CN" altLang="en-US" sz="1300" dirty="0" smtClean="0">
                <a:latin typeface="+mn-lt"/>
                <a:cs typeface="+mn-ea"/>
                <a:sym typeface="+mn-lt"/>
              </a:rPr>
              <a:t>电子化，能够快速宣传班级文化，用于学生签到</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收集学生考试数据，减轻老师判卷工作</a:t>
            </a:r>
            <a:endParaRPr lang="en-US" altLang="zh-CN" sz="1300" dirty="0" smtClean="0">
              <a:latin typeface="+mn-lt"/>
              <a:cs typeface="+mn-ea"/>
              <a:sym typeface="+mn-lt"/>
            </a:endParaRPr>
          </a:p>
        </p:txBody>
      </p:sp>
      <p:cxnSp>
        <p:nvCxnSpPr>
          <p:cNvPr id="33" name="直接连接符 32"/>
          <p:cNvCxnSpPr/>
          <p:nvPr/>
        </p:nvCxnSpPr>
        <p:spPr>
          <a:xfrm>
            <a:off x="306364" y="3013424"/>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34" name="图片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1660" y="1266372"/>
            <a:ext cx="2844800" cy="2133600"/>
          </a:xfrm>
          <a:prstGeom prst="rect">
            <a:avLst/>
          </a:prstGeom>
        </p:spPr>
      </p:pic>
      <p:pic>
        <p:nvPicPr>
          <p:cNvPr id="35" name="图片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4706" y="1266372"/>
            <a:ext cx="2844800" cy="2133600"/>
          </a:xfrm>
          <a:prstGeom prst="rect">
            <a:avLst/>
          </a:prstGeom>
        </p:spPr>
      </p:pic>
      <p:pic>
        <p:nvPicPr>
          <p:cNvPr id="36"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901" y="4757510"/>
            <a:ext cx="2743200" cy="2057400"/>
          </a:xfrm>
          <a:prstGeom prst="rect">
            <a:avLst/>
          </a:prstGeom>
        </p:spPr>
      </p:pic>
      <p:sp>
        <p:nvSpPr>
          <p:cNvPr id="37" name="矩形 117"/>
          <p:cNvSpPr>
            <a:spLocks noChangeArrowheads="1"/>
          </p:cNvSpPr>
          <p:nvPr/>
        </p:nvSpPr>
        <p:spPr bwMode="auto">
          <a:xfrm>
            <a:off x="6317463" y="3363107"/>
            <a:ext cx="1272101"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设备清单：</a:t>
            </a:r>
            <a:endParaRPr lang="zh-CN" altLang="en-US" sz="1600" b="1" dirty="0">
              <a:latin typeface="+mn-lt"/>
              <a:cs typeface="+mn-ea"/>
              <a:sym typeface="+mn-lt"/>
            </a:endParaRPr>
          </a:p>
        </p:txBody>
      </p:sp>
      <p:sp>
        <p:nvSpPr>
          <p:cNvPr id="38" name="矩形 124"/>
          <p:cNvSpPr>
            <a:spLocks noChangeArrowheads="1"/>
          </p:cNvSpPr>
          <p:nvPr/>
        </p:nvSpPr>
        <p:spPr bwMode="auto">
          <a:xfrm>
            <a:off x="6141532" y="3691629"/>
            <a:ext cx="5219146" cy="423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50000"/>
              </a:lnSpc>
              <a:buFont typeface="Wingdings" panose="05000000000000000000" pitchFamily="2" charset="2"/>
              <a:buChar char="l"/>
            </a:pPr>
            <a:r>
              <a:rPr lang="en-US" altLang="zh-CN" sz="1300" dirty="0" smtClean="0">
                <a:latin typeface="+mn-lt"/>
                <a:cs typeface="+mn-ea"/>
                <a:sym typeface="+mn-lt"/>
              </a:rPr>
              <a:t>IDV</a:t>
            </a:r>
            <a:r>
              <a:rPr lang="zh-CN" altLang="en-US" sz="1300" dirty="0">
                <a:latin typeface="+mn-lt"/>
                <a:cs typeface="+mn-ea"/>
                <a:sym typeface="+mn-lt"/>
              </a:rPr>
              <a:t>、智慧课堂、智慧录播、互动投屏、智慧班牌、网络</a:t>
            </a:r>
            <a:r>
              <a:rPr lang="zh-CN" altLang="en-US" sz="1300" dirty="0" smtClean="0">
                <a:latin typeface="+mn-lt"/>
                <a:cs typeface="+mn-ea"/>
                <a:sym typeface="+mn-lt"/>
              </a:rPr>
              <a:t>阅卷</a:t>
            </a:r>
            <a:endParaRPr lang="zh-CN" altLang="en-US" sz="1300" dirty="0">
              <a:latin typeface="+mn-lt"/>
              <a:cs typeface="+mn-ea"/>
              <a:sym typeface="+mn-lt"/>
            </a:endParaRPr>
          </a:p>
        </p:txBody>
      </p:sp>
      <p:cxnSp>
        <p:nvCxnSpPr>
          <p:cNvPr id="39" name="直接连接符 38"/>
          <p:cNvCxnSpPr/>
          <p:nvPr/>
        </p:nvCxnSpPr>
        <p:spPr>
          <a:xfrm>
            <a:off x="6396818" y="3705225"/>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40" name="图片 2">
            <a:extLst>
              <a:ext uri="{FF2B5EF4-FFF2-40B4-BE49-F238E27FC236}">
                <a16:creationId xmlns:a16="http://schemas.microsoft.com/office/drawing/2014/main" id="{8FB556E3-1CB6-4495-87B8-29220CAB82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3342" y="4757510"/>
            <a:ext cx="3101247" cy="2068689"/>
          </a:xfrm>
          <a:prstGeom prst="rect">
            <a:avLst/>
          </a:prstGeom>
          <a:noFill/>
          <a:ln w="508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5530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8392041"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a:cs typeface="+mn-ea"/>
                <a:sym typeface="+mn-lt"/>
              </a:rPr>
              <a:t>洛阳理工学院艺术学院实训机房</a:t>
            </a:r>
            <a:r>
              <a:rPr lang="zh-CN" altLang="en-US" sz="4000" b="1" dirty="0" smtClean="0">
                <a:cs typeface="+mn-ea"/>
                <a:sym typeface="+mn-lt"/>
              </a:rPr>
              <a:t>项目</a:t>
            </a:r>
            <a:endParaRPr lang="en-US" altLang="zh-CN" sz="4000" b="1" dirty="0">
              <a:cs typeface="+mn-ea"/>
              <a:sym typeface="+mn-lt"/>
            </a:endParaRPr>
          </a:p>
        </p:txBody>
      </p:sp>
      <p:sp>
        <p:nvSpPr>
          <p:cNvPr id="7" name="矩形 117"/>
          <p:cNvSpPr>
            <a:spLocks noChangeArrowheads="1"/>
          </p:cNvSpPr>
          <p:nvPr/>
        </p:nvSpPr>
        <p:spPr bwMode="auto">
          <a:xfrm>
            <a:off x="366600" y="1219200"/>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客户简介</a:t>
            </a:r>
            <a:endParaRPr lang="zh-CN" altLang="en-US" sz="1600" b="1" dirty="0">
              <a:latin typeface="+mn-lt"/>
              <a:cs typeface="+mn-ea"/>
              <a:sym typeface="+mn-lt"/>
            </a:endParaRPr>
          </a:p>
        </p:txBody>
      </p:sp>
      <p:sp>
        <p:nvSpPr>
          <p:cNvPr id="9" name="矩形 124"/>
          <p:cNvSpPr>
            <a:spLocks noChangeArrowheads="1"/>
          </p:cNvSpPr>
          <p:nvPr/>
        </p:nvSpPr>
        <p:spPr bwMode="auto">
          <a:xfrm>
            <a:off x="303212" y="1555912"/>
            <a:ext cx="5715000" cy="19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zh-CN" sz="1300" dirty="0">
                <a:latin typeface="+mn-lt"/>
                <a:cs typeface="+mn-ea"/>
                <a:sym typeface="+mn-lt"/>
              </a:rPr>
              <a:t>洛阳理工学院是省属全日制普通本科院校</a:t>
            </a:r>
            <a:r>
              <a:rPr lang="en-US" altLang="zh-CN" sz="1300" dirty="0">
                <a:latin typeface="+mn-lt"/>
                <a:cs typeface="+mn-ea"/>
                <a:sym typeface="+mn-lt"/>
              </a:rPr>
              <a:t>,</a:t>
            </a:r>
            <a:r>
              <a:rPr lang="zh-CN" altLang="zh-CN" sz="1300" dirty="0">
                <a:latin typeface="+mn-lt"/>
                <a:cs typeface="+mn-ea"/>
                <a:sym typeface="+mn-lt"/>
              </a:rPr>
              <a:t>坐落于首批国家</a:t>
            </a:r>
            <a:r>
              <a:rPr lang="zh-CN" altLang="zh-CN" sz="1300" dirty="0" smtClean="0">
                <a:latin typeface="+mn-lt"/>
                <a:cs typeface="+mn-ea"/>
                <a:sym typeface="+mn-lt"/>
              </a:rPr>
              <a:t>历史文化名城洛阳。</a:t>
            </a:r>
            <a:r>
              <a:rPr lang="zh-CN" altLang="en-US" sz="1300" dirty="0">
                <a:latin typeface="+mn-lt"/>
                <a:cs typeface="+mn-ea"/>
                <a:sym typeface="+mn-lt"/>
              </a:rPr>
              <a:t>现有</a:t>
            </a:r>
            <a:r>
              <a:rPr lang="en-US" altLang="zh-CN" sz="1300" dirty="0">
                <a:latin typeface="+mn-lt"/>
                <a:cs typeface="+mn-ea"/>
                <a:sym typeface="+mn-lt"/>
              </a:rPr>
              <a:t>53</a:t>
            </a:r>
            <a:r>
              <a:rPr lang="zh-CN" altLang="en-US" sz="1300" dirty="0">
                <a:latin typeface="+mn-lt"/>
                <a:cs typeface="+mn-ea"/>
                <a:sym typeface="+mn-lt"/>
              </a:rPr>
              <a:t>个本科专业，</a:t>
            </a:r>
            <a:r>
              <a:rPr lang="en-US" altLang="zh-CN" sz="1300" dirty="0">
                <a:latin typeface="+mn-lt"/>
                <a:cs typeface="+mn-ea"/>
                <a:sym typeface="+mn-lt"/>
              </a:rPr>
              <a:t>5</a:t>
            </a:r>
            <a:r>
              <a:rPr lang="zh-CN" altLang="en-US" sz="1300" dirty="0">
                <a:latin typeface="+mn-lt"/>
                <a:cs typeface="+mn-ea"/>
                <a:sym typeface="+mn-lt"/>
              </a:rPr>
              <a:t>个省级重点学科，</a:t>
            </a:r>
            <a:r>
              <a:rPr lang="en-US" altLang="zh-CN" sz="1300" dirty="0">
                <a:latin typeface="+mn-lt"/>
                <a:cs typeface="+mn-ea"/>
                <a:sym typeface="+mn-lt"/>
              </a:rPr>
              <a:t>6</a:t>
            </a:r>
            <a:r>
              <a:rPr lang="zh-CN" altLang="en-US" sz="1300" dirty="0">
                <a:latin typeface="+mn-lt"/>
                <a:cs typeface="+mn-ea"/>
                <a:sym typeface="+mn-lt"/>
              </a:rPr>
              <a:t>个省级特色专业建设点，</a:t>
            </a:r>
            <a:r>
              <a:rPr lang="en-US" altLang="zh-CN" sz="1300" dirty="0">
                <a:latin typeface="+mn-lt"/>
                <a:cs typeface="+mn-ea"/>
                <a:sym typeface="+mn-lt"/>
              </a:rPr>
              <a:t>3</a:t>
            </a:r>
            <a:r>
              <a:rPr lang="zh-CN" altLang="en-US" sz="1300" dirty="0">
                <a:latin typeface="+mn-lt"/>
                <a:cs typeface="+mn-ea"/>
                <a:sym typeface="+mn-lt"/>
              </a:rPr>
              <a:t>个省级卓越工程师项目专业，</a:t>
            </a:r>
            <a:r>
              <a:rPr lang="en-US" altLang="zh-CN" sz="1300" dirty="0">
                <a:latin typeface="+mn-lt"/>
                <a:cs typeface="+mn-ea"/>
                <a:sym typeface="+mn-lt"/>
              </a:rPr>
              <a:t>8</a:t>
            </a:r>
            <a:r>
              <a:rPr lang="zh-CN" altLang="en-US" sz="1300" dirty="0">
                <a:latin typeface="+mn-lt"/>
                <a:cs typeface="+mn-ea"/>
                <a:sym typeface="+mn-lt"/>
              </a:rPr>
              <a:t>个省级专业综合改革试点专业，</a:t>
            </a:r>
            <a:r>
              <a:rPr lang="en-US" altLang="zh-CN" sz="1300" dirty="0">
                <a:latin typeface="+mn-lt"/>
                <a:cs typeface="+mn-ea"/>
                <a:sym typeface="+mn-lt"/>
              </a:rPr>
              <a:t>2</a:t>
            </a:r>
            <a:r>
              <a:rPr lang="zh-CN" altLang="en-US" sz="1300" dirty="0">
                <a:latin typeface="+mn-lt"/>
                <a:cs typeface="+mn-ea"/>
                <a:sym typeface="+mn-lt"/>
              </a:rPr>
              <a:t>门国家级精品课程，</a:t>
            </a:r>
            <a:r>
              <a:rPr lang="en-US" altLang="zh-CN" sz="1300" dirty="0">
                <a:latin typeface="+mn-lt"/>
                <a:cs typeface="+mn-ea"/>
                <a:sym typeface="+mn-lt"/>
              </a:rPr>
              <a:t>4</a:t>
            </a:r>
            <a:r>
              <a:rPr lang="zh-CN" altLang="en-US" sz="1300" dirty="0">
                <a:latin typeface="+mn-lt"/>
                <a:cs typeface="+mn-ea"/>
                <a:sym typeface="+mn-lt"/>
              </a:rPr>
              <a:t>门省级精品课程，</a:t>
            </a:r>
            <a:r>
              <a:rPr lang="en-US" altLang="zh-CN" sz="1300" dirty="0">
                <a:latin typeface="+mn-lt"/>
                <a:cs typeface="+mn-ea"/>
                <a:sym typeface="+mn-lt"/>
              </a:rPr>
              <a:t>6</a:t>
            </a:r>
            <a:r>
              <a:rPr lang="zh-CN" altLang="en-US" sz="1300" dirty="0">
                <a:latin typeface="+mn-lt"/>
                <a:cs typeface="+mn-ea"/>
                <a:sym typeface="+mn-lt"/>
              </a:rPr>
              <a:t>个河南省高等学校实验教学示范中心建设点，</a:t>
            </a:r>
            <a:r>
              <a:rPr lang="en-US" altLang="zh-CN" sz="1300" dirty="0">
                <a:latin typeface="+mn-lt"/>
                <a:cs typeface="+mn-ea"/>
                <a:sym typeface="+mn-lt"/>
              </a:rPr>
              <a:t>3</a:t>
            </a:r>
            <a:r>
              <a:rPr lang="zh-CN" altLang="en-US" sz="1300" dirty="0">
                <a:latin typeface="+mn-lt"/>
                <a:cs typeface="+mn-ea"/>
                <a:sym typeface="+mn-lt"/>
              </a:rPr>
              <a:t>个省级教学团队。</a:t>
            </a:r>
            <a:endParaRPr lang="zh-CN" altLang="zh-CN"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现有全日制在校本专科学生</a:t>
            </a:r>
            <a:r>
              <a:rPr lang="en-US" altLang="zh-CN" sz="1300" dirty="0">
                <a:latin typeface="+mn-lt"/>
                <a:cs typeface="+mn-ea"/>
                <a:sym typeface="+mn-lt"/>
              </a:rPr>
              <a:t>2.9</a:t>
            </a:r>
            <a:r>
              <a:rPr lang="zh-CN" altLang="en-US" sz="1300" dirty="0">
                <a:latin typeface="+mn-lt"/>
                <a:cs typeface="+mn-ea"/>
                <a:sym typeface="+mn-lt"/>
              </a:rPr>
              <a:t>万人，以工学为主，理学、管理学、文学、经济学、法学、教育学、艺术学等多学科协调发展。</a:t>
            </a:r>
          </a:p>
        </p:txBody>
      </p:sp>
      <p:cxnSp>
        <p:nvCxnSpPr>
          <p:cNvPr id="10" name="直接连接符 9"/>
          <p:cNvCxnSpPr/>
          <p:nvPr/>
        </p:nvCxnSpPr>
        <p:spPr>
          <a:xfrm>
            <a:off x="445954" y="155591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1" name="矩形 117"/>
          <p:cNvSpPr>
            <a:spLocks noChangeArrowheads="1"/>
          </p:cNvSpPr>
          <p:nvPr/>
        </p:nvSpPr>
        <p:spPr bwMode="auto">
          <a:xfrm>
            <a:off x="416539" y="3429321"/>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客户需求</a:t>
            </a:r>
            <a:endParaRPr lang="zh-CN" altLang="en-US" sz="1600" b="1" dirty="0">
              <a:latin typeface="+mn-lt"/>
              <a:cs typeface="+mn-ea"/>
              <a:sym typeface="+mn-lt"/>
            </a:endParaRPr>
          </a:p>
        </p:txBody>
      </p:sp>
      <p:sp>
        <p:nvSpPr>
          <p:cNvPr id="12" name="矩形 124"/>
          <p:cNvSpPr>
            <a:spLocks noChangeArrowheads="1"/>
          </p:cNvSpPr>
          <p:nvPr/>
        </p:nvSpPr>
        <p:spPr bwMode="auto">
          <a:xfrm>
            <a:off x="344243" y="3854794"/>
            <a:ext cx="5638800" cy="19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多</a:t>
            </a:r>
            <a:r>
              <a:rPr lang="zh-CN" altLang="en-US" sz="1300" dirty="0">
                <a:latin typeface="+mn-lt"/>
                <a:cs typeface="+mn-ea"/>
                <a:sym typeface="+mn-lt"/>
              </a:rPr>
              <a:t>环境快速部署 每台机房计算机由于各学科使用，需要五种以上不同环境，并且快速部署调用，单台机器数据量在</a:t>
            </a:r>
            <a:r>
              <a:rPr lang="en-US" altLang="zh-CN" sz="1300" dirty="0">
                <a:latin typeface="+mn-lt"/>
                <a:cs typeface="+mn-ea"/>
                <a:sym typeface="+mn-lt"/>
              </a:rPr>
              <a:t>300G</a:t>
            </a:r>
            <a:r>
              <a:rPr lang="zh-CN" altLang="en-US" sz="1300" dirty="0">
                <a:latin typeface="+mn-lt"/>
                <a:cs typeface="+mn-ea"/>
                <a:sym typeface="+mn-lt"/>
              </a:rPr>
              <a:t>以上。</a:t>
            </a:r>
          </a:p>
          <a:p>
            <a:pPr>
              <a:lnSpc>
                <a:spcPct val="130000"/>
              </a:lnSpc>
              <a:buFont typeface="Wingdings" panose="05000000000000000000" pitchFamily="2" charset="2"/>
              <a:buChar char="l"/>
            </a:pPr>
            <a:r>
              <a:rPr lang="zh-CN" altLang="en-US" sz="1300" dirty="0" smtClean="0">
                <a:latin typeface="+mn-lt"/>
                <a:cs typeface="+mn-ea"/>
                <a:sym typeface="+mn-lt"/>
              </a:rPr>
              <a:t>要求</a:t>
            </a:r>
            <a:r>
              <a:rPr lang="zh-CN" altLang="en-US" sz="1300" dirty="0">
                <a:latin typeface="+mn-lt"/>
                <a:cs typeface="+mn-ea"/>
                <a:sym typeface="+mn-lt"/>
              </a:rPr>
              <a:t>整体机房使用稳定性，可脱网，保证脱网可以正常教学使用</a:t>
            </a:r>
          </a:p>
          <a:p>
            <a:pPr>
              <a:lnSpc>
                <a:spcPct val="130000"/>
              </a:lnSpc>
              <a:buFont typeface="Wingdings" panose="05000000000000000000" pitchFamily="2" charset="2"/>
              <a:buChar char="l"/>
            </a:pPr>
            <a:r>
              <a:rPr lang="zh-CN" altLang="en-US" sz="1300" dirty="0" smtClean="0">
                <a:latin typeface="+mn-lt"/>
                <a:cs typeface="+mn-ea"/>
                <a:sym typeface="+mn-lt"/>
              </a:rPr>
              <a:t>可</a:t>
            </a:r>
            <a:r>
              <a:rPr lang="zh-CN" altLang="en-US" sz="1300" dirty="0">
                <a:latin typeface="+mn-lt"/>
                <a:cs typeface="+mn-ea"/>
                <a:sym typeface="+mn-lt"/>
              </a:rPr>
              <a:t>跨网段、多校区管理</a:t>
            </a:r>
          </a:p>
          <a:p>
            <a:pPr>
              <a:lnSpc>
                <a:spcPct val="130000"/>
              </a:lnSpc>
              <a:buFont typeface="Wingdings" panose="05000000000000000000" pitchFamily="2" charset="2"/>
              <a:buChar char="l"/>
            </a:pPr>
            <a:r>
              <a:rPr lang="zh-CN" altLang="en-US" sz="1300" dirty="0" smtClean="0">
                <a:latin typeface="+mn-lt"/>
                <a:cs typeface="+mn-ea"/>
                <a:sym typeface="+mn-lt"/>
              </a:rPr>
              <a:t>支持</a:t>
            </a:r>
            <a:r>
              <a:rPr lang="zh-CN" altLang="en-US" sz="1300" dirty="0">
                <a:latin typeface="+mn-lt"/>
                <a:cs typeface="+mn-ea"/>
                <a:sym typeface="+mn-lt"/>
              </a:rPr>
              <a:t>云部署、统一部署、分发，提高</a:t>
            </a:r>
            <a:r>
              <a:rPr lang="en-US" altLang="zh-CN" sz="1300" dirty="0">
                <a:latin typeface="+mn-lt"/>
                <a:cs typeface="+mn-ea"/>
                <a:sym typeface="+mn-lt"/>
              </a:rPr>
              <a:t>IT</a:t>
            </a:r>
            <a:r>
              <a:rPr lang="zh-CN" altLang="en-US" sz="1300" dirty="0">
                <a:latin typeface="+mn-lt"/>
                <a:cs typeface="+mn-ea"/>
                <a:sym typeface="+mn-lt"/>
              </a:rPr>
              <a:t>资源使用率</a:t>
            </a:r>
          </a:p>
          <a:p>
            <a:pPr>
              <a:lnSpc>
                <a:spcPct val="130000"/>
              </a:lnSpc>
              <a:buFont typeface="Wingdings" panose="05000000000000000000" pitchFamily="2" charset="2"/>
              <a:buChar char="l"/>
            </a:pPr>
            <a:r>
              <a:rPr lang="zh-CN" altLang="en-US" sz="1300" dirty="0" smtClean="0">
                <a:latin typeface="+mn-lt"/>
                <a:cs typeface="+mn-ea"/>
                <a:sym typeface="+mn-lt"/>
              </a:rPr>
              <a:t>由于</a:t>
            </a:r>
            <a:r>
              <a:rPr lang="zh-CN" altLang="en-US" sz="1300" dirty="0">
                <a:latin typeface="+mn-lt"/>
                <a:cs typeface="+mn-ea"/>
                <a:sym typeface="+mn-lt"/>
              </a:rPr>
              <a:t>客户有艺术类教学，对于</a:t>
            </a:r>
            <a:r>
              <a:rPr lang="en-US" altLang="zh-CN" sz="1300" dirty="0">
                <a:latin typeface="+mn-lt"/>
                <a:cs typeface="+mn-ea"/>
                <a:sym typeface="+mn-lt"/>
              </a:rPr>
              <a:t>3D</a:t>
            </a:r>
            <a:r>
              <a:rPr lang="zh-CN" altLang="en-US" sz="1300" dirty="0">
                <a:latin typeface="+mn-lt"/>
                <a:cs typeface="+mn-ea"/>
                <a:sym typeface="+mn-lt"/>
              </a:rPr>
              <a:t>图形处理有很高的需求</a:t>
            </a:r>
          </a:p>
          <a:p>
            <a:pPr>
              <a:lnSpc>
                <a:spcPct val="130000"/>
              </a:lnSpc>
              <a:buFont typeface="Wingdings" panose="05000000000000000000" pitchFamily="2" charset="2"/>
              <a:buChar char="l"/>
            </a:pPr>
            <a:r>
              <a:rPr lang="zh-CN" altLang="en-US" sz="1300" dirty="0" smtClean="0">
                <a:latin typeface="+mn-lt"/>
                <a:cs typeface="+mn-ea"/>
                <a:sym typeface="+mn-lt"/>
              </a:rPr>
              <a:t>客户</a:t>
            </a:r>
            <a:r>
              <a:rPr lang="zh-CN" altLang="en-US" sz="1300" dirty="0">
                <a:latin typeface="+mn-lt"/>
                <a:cs typeface="+mn-ea"/>
                <a:sym typeface="+mn-lt"/>
              </a:rPr>
              <a:t>对于成功控制，</a:t>
            </a:r>
            <a:r>
              <a:rPr lang="zh-CN" altLang="en-US" sz="1300" dirty="0" smtClean="0">
                <a:latin typeface="+mn-lt"/>
                <a:cs typeface="+mn-ea"/>
                <a:sym typeface="+mn-lt"/>
              </a:rPr>
              <a:t>外设</a:t>
            </a:r>
            <a:endParaRPr lang="zh-CN" altLang="en-US" sz="1300" dirty="0">
              <a:latin typeface="+mn-lt"/>
              <a:cs typeface="+mn-ea"/>
              <a:sym typeface="+mn-lt"/>
            </a:endParaRPr>
          </a:p>
        </p:txBody>
      </p:sp>
      <p:cxnSp>
        <p:nvCxnSpPr>
          <p:cNvPr id="13" name="直接连接符 12"/>
          <p:cNvCxnSpPr/>
          <p:nvPr/>
        </p:nvCxnSpPr>
        <p:spPr>
          <a:xfrm>
            <a:off x="495891" y="379865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4" name="矩形 117"/>
          <p:cNvSpPr>
            <a:spLocks noChangeArrowheads="1"/>
          </p:cNvSpPr>
          <p:nvPr/>
        </p:nvSpPr>
        <p:spPr bwMode="auto">
          <a:xfrm>
            <a:off x="6274520" y="3984251"/>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客户价值</a:t>
            </a:r>
            <a:endParaRPr lang="zh-CN" altLang="en-US" sz="1600" b="1" dirty="0">
              <a:latin typeface="+mn-lt"/>
              <a:cs typeface="+mn-ea"/>
              <a:sym typeface="+mn-lt"/>
            </a:endParaRPr>
          </a:p>
        </p:txBody>
      </p:sp>
      <p:sp>
        <p:nvSpPr>
          <p:cNvPr id="15" name="矩形 124"/>
          <p:cNvSpPr>
            <a:spLocks noChangeArrowheads="1"/>
          </p:cNvSpPr>
          <p:nvPr/>
        </p:nvSpPr>
        <p:spPr bwMode="auto">
          <a:xfrm>
            <a:off x="6202224" y="4409724"/>
            <a:ext cx="5683388" cy="220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满足客户一机多用、多系统、多环境的需求</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通过</a:t>
            </a:r>
            <a:r>
              <a:rPr lang="en-US" altLang="zh-CN" sz="1300" dirty="0">
                <a:latin typeface="+mn-lt"/>
                <a:cs typeface="+mn-ea"/>
                <a:sym typeface="+mn-lt"/>
              </a:rPr>
              <a:t>web</a:t>
            </a:r>
            <a:r>
              <a:rPr lang="zh-CN" altLang="en-US" sz="1300" dirty="0">
                <a:latin typeface="+mn-lt"/>
                <a:cs typeface="+mn-ea"/>
                <a:sym typeface="+mn-lt"/>
              </a:rPr>
              <a:t>端统一管理</a:t>
            </a:r>
            <a:r>
              <a:rPr lang="zh-CN" altLang="en-US" sz="1300" dirty="0" smtClean="0">
                <a:latin typeface="+mn-lt"/>
                <a:cs typeface="+mn-ea"/>
                <a:sym typeface="+mn-lt"/>
              </a:rPr>
              <a:t>，实现跨网段、跨校区进行管理，教师</a:t>
            </a:r>
            <a:r>
              <a:rPr lang="zh-CN" altLang="en-US" sz="1300" dirty="0">
                <a:latin typeface="+mn-lt"/>
                <a:cs typeface="+mn-ea"/>
                <a:sym typeface="+mn-lt"/>
              </a:rPr>
              <a:t>能摆脱繁杂的桌面设备管理维护工作，抽出更多的时间来研究教学</a:t>
            </a:r>
            <a:r>
              <a:rPr lang="zh-CN" altLang="en-US" sz="1300" dirty="0" smtClean="0">
                <a:latin typeface="+mn-lt"/>
                <a:cs typeface="+mn-ea"/>
                <a:sym typeface="+mn-lt"/>
              </a:rPr>
              <a:t>课程</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能满足客户在断网的条件下，教师办公机和学生机都能够正常教学使用</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不同</a:t>
            </a:r>
            <a:r>
              <a:rPr lang="zh-CN" altLang="en-US" sz="1300" dirty="0">
                <a:latin typeface="+mn-lt"/>
                <a:cs typeface="+mn-ea"/>
                <a:sym typeface="+mn-lt"/>
              </a:rPr>
              <a:t>实验课程和教学桌面应用需求，以达到统一管理。能解决桌面部署周期较长的</a:t>
            </a:r>
            <a:r>
              <a:rPr lang="zh-CN" altLang="en-US" sz="1300" dirty="0" smtClean="0">
                <a:latin typeface="+mn-lt"/>
                <a:cs typeface="+mn-ea"/>
                <a:sym typeface="+mn-lt"/>
              </a:rPr>
              <a:t>问题</a:t>
            </a:r>
            <a:endParaRPr lang="zh-CN" altLang="en-US"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能降低终端持续更新费用、提高资源利用率。能降低学校的运营成本、节能降噪、节省办公</a:t>
            </a:r>
            <a:r>
              <a:rPr lang="zh-CN" altLang="en-US" sz="1300" dirty="0" smtClean="0">
                <a:latin typeface="+mn-lt"/>
                <a:cs typeface="+mn-ea"/>
                <a:sym typeface="+mn-lt"/>
              </a:rPr>
              <a:t>空间</a:t>
            </a:r>
            <a:endParaRPr lang="zh-CN" altLang="en-US" sz="1300" dirty="0">
              <a:latin typeface="+mn-lt"/>
              <a:cs typeface="+mn-ea"/>
              <a:sym typeface="+mn-lt"/>
            </a:endParaRPr>
          </a:p>
        </p:txBody>
      </p:sp>
      <p:cxnSp>
        <p:nvCxnSpPr>
          <p:cNvPr id="16" name="直接连接符 15"/>
          <p:cNvCxnSpPr/>
          <p:nvPr/>
        </p:nvCxnSpPr>
        <p:spPr>
          <a:xfrm>
            <a:off x="6353872" y="435358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8053" y="1735549"/>
            <a:ext cx="2911773" cy="2183830"/>
          </a:xfrm>
          <a:prstGeom prst="rect">
            <a:avLst/>
          </a:prstGeom>
        </p:spPr>
      </p:pic>
      <p:pic>
        <p:nvPicPr>
          <p:cNvPr id="18" name="图片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9971" y="1735549"/>
            <a:ext cx="2855897" cy="2141923"/>
          </a:xfrm>
          <a:prstGeom prst="rect">
            <a:avLst/>
          </a:prstGeom>
        </p:spPr>
      </p:pic>
      <p:sp>
        <p:nvSpPr>
          <p:cNvPr id="19" name="矩形 117"/>
          <p:cNvSpPr>
            <a:spLocks noChangeArrowheads="1"/>
          </p:cNvSpPr>
          <p:nvPr/>
        </p:nvSpPr>
        <p:spPr bwMode="auto">
          <a:xfrm>
            <a:off x="327630" y="5769237"/>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客户清单</a:t>
            </a:r>
          </a:p>
        </p:txBody>
      </p:sp>
      <p:sp>
        <p:nvSpPr>
          <p:cNvPr id="20" name="矩形 124"/>
          <p:cNvSpPr>
            <a:spLocks noChangeArrowheads="1"/>
          </p:cNvSpPr>
          <p:nvPr/>
        </p:nvSpPr>
        <p:spPr bwMode="auto">
          <a:xfrm>
            <a:off x="327630" y="6138569"/>
            <a:ext cx="5316741" cy="617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硬件：</a:t>
            </a:r>
            <a:r>
              <a:rPr lang="en-US" altLang="zh-CN" sz="1300" dirty="0" smtClean="0">
                <a:latin typeface="+mn-lt"/>
                <a:cs typeface="+mn-ea"/>
                <a:sym typeface="+mn-lt"/>
              </a:rPr>
              <a:t>M610 122</a:t>
            </a:r>
            <a:r>
              <a:rPr lang="zh-CN" altLang="en-US" sz="1300" dirty="0" smtClean="0">
                <a:latin typeface="+mn-lt"/>
                <a:cs typeface="+mn-ea"/>
                <a:sym typeface="+mn-lt"/>
              </a:rPr>
              <a:t>点</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软件：</a:t>
            </a:r>
            <a:r>
              <a:rPr lang="en-US" altLang="zh-CN" sz="1300" dirty="0" smtClean="0">
                <a:latin typeface="+mn-lt"/>
                <a:cs typeface="+mn-ea"/>
                <a:sym typeface="+mn-lt"/>
              </a:rPr>
              <a:t>IDV</a:t>
            </a:r>
            <a:r>
              <a:rPr lang="zh-CN" altLang="en-US" sz="1300" dirty="0">
                <a:latin typeface="+mn-lt"/>
                <a:cs typeface="+mn-ea"/>
                <a:sym typeface="+mn-lt"/>
              </a:rPr>
              <a:t>云桌面</a:t>
            </a:r>
            <a:r>
              <a:rPr lang="zh-CN" altLang="en-US" sz="1300" dirty="0" smtClean="0">
                <a:latin typeface="+mn-lt"/>
                <a:cs typeface="+mn-ea"/>
                <a:sym typeface="+mn-lt"/>
              </a:rPr>
              <a:t>管理平台</a:t>
            </a:r>
            <a:endParaRPr lang="zh-CN" altLang="en-US" sz="1300" dirty="0">
              <a:latin typeface="+mn-lt"/>
              <a:cs typeface="+mn-ea"/>
              <a:sym typeface="+mn-lt"/>
            </a:endParaRPr>
          </a:p>
        </p:txBody>
      </p:sp>
      <p:cxnSp>
        <p:nvCxnSpPr>
          <p:cNvPr id="21" name="直接连接符 20"/>
          <p:cNvCxnSpPr/>
          <p:nvPr/>
        </p:nvCxnSpPr>
        <p:spPr>
          <a:xfrm>
            <a:off x="406982" y="6138568"/>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0373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2606804" cy="707886"/>
          </a:xfrm>
          <a:prstGeom prst="rect">
            <a:avLst/>
          </a:prstGeom>
          <a:noFill/>
        </p:spPr>
        <p:txBody>
          <a:bodyPr wrap="none" rtlCol="0">
            <a:spAutoFit/>
          </a:bodyPr>
          <a:lstStyle/>
          <a:p>
            <a:r>
              <a:rPr lang="zh-CN" altLang="en-US" sz="4000" b="1" dirty="0">
                <a:ea typeface="微软雅黑" panose="020B0503020204020204" pitchFamily="34" charset="-122"/>
              </a:rPr>
              <a:t>叠云</a:t>
            </a:r>
            <a:r>
              <a:rPr lang="en-US" altLang="zh-CN" sz="4000" b="1" dirty="0">
                <a:ea typeface="微软雅黑" panose="020B0503020204020204" pitchFamily="34" charset="-122"/>
              </a:rPr>
              <a:t>&amp;</a:t>
            </a:r>
            <a:r>
              <a:rPr lang="zh-CN" altLang="en-US" sz="4000" b="1" dirty="0">
                <a:ea typeface="微软雅黑" panose="020B0503020204020204" pitchFamily="34" charset="-122"/>
              </a:rPr>
              <a:t>服务</a:t>
            </a:r>
            <a:endParaRPr lang="en-US" altLang="zh-CN" sz="4000" b="1" dirty="0">
              <a:ea typeface="微软雅黑" panose="020B0503020204020204" pitchFamily="34" charset="-122"/>
            </a:endParaRPr>
          </a:p>
        </p:txBody>
      </p:sp>
      <p:pic>
        <p:nvPicPr>
          <p:cNvPr id="5" name="图片 4"/>
          <p:cNvPicPr>
            <a:picLocks noChangeAspect="1"/>
          </p:cNvPicPr>
          <p:nvPr/>
        </p:nvPicPr>
        <p:blipFill>
          <a:blip r:embed="rId3"/>
          <a:stretch>
            <a:fillRect/>
          </a:stretch>
        </p:blipFill>
        <p:spPr>
          <a:xfrm>
            <a:off x="545497" y="2261346"/>
            <a:ext cx="5286622" cy="3136875"/>
          </a:xfrm>
          <a:prstGeom prst="rect">
            <a:avLst/>
          </a:prstGeom>
        </p:spPr>
      </p:pic>
      <p:pic>
        <p:nvPicPr>
          <p:cNvPr id="6" name="图片 5"/>
          <p:cNvPicPr>
            <a:picLocks noChangeAspect="1"/>
          </p:cNvPicPr>
          <p:nvPr/>
        </p:nvPicPr>
        <p:blipFill>
          <a:blip r:embed="rId4"/>
          <a:stretch>
            <a:fillRect/>
          </a:stretch>
        </p:blipFill>
        <p:spPr>
          <a:xfrm>
            <a:off x="6037651" y="2787589"/>
            <a:ext cx="5734001" cy="2084387"/>
          </a:xfrm>
          <a:prstGeom prst="rect">
            <a:avLst/>
          </a:prstGeom>
        </p:spPr>
      </p:pic>
    </p:spTree>
    <p:extLst>
      <p:ext uri="{BB962C8B-B14F-4D97-AF65-F5344CB8AC3E}">
        <p14:creationId xmlns:p14="http://schemas.microsoft.com/office/powerpoint/2010/main" val="138360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 y="-76200"/>
            <a:ext cx="12188824" cy="6934200"/>
            <a:chOff x="2125151" y="637042"/>
            <a:chExt cx="7030957" cy="2460835"/>
          </a:xfrm>
        </p:grpSpPr>
        <p:pic>
          <p:nvPicPr>
            <p:cNvPr id="12" name="图片 11">
              <a:extLst>
                <a:ext uri="{FF2B5EF4-FFF2-40B4-BE49-F238E27FC236}">
                  <a16:creationId xmlns:a16="http://schemas.microsoft.com/office/drawing/2014/main" id="{9B7DAC7D-96FC-4048-BAD2-5AAFB3E4E79A}"/>
                </a:ext>
              </a:extLst>
            </p:cNvPr>
            <p:cNvPicPr>
              <a:picLocks noChangeAspect="1"/>
            </p:cNvPicPr>
            <p:nvPr/>
          </p:nvPicPr>
          <p:blipFill>
            <a:blip r:embed="rId3" cstate="print">
              <a:alphaModFix amt="73000"/>
              <a:extLst>
                <a:ext uri="{28A0092B-C50C-407E-A947-70E740481C1C}">
                  <a14:useLocalDpi xmlns:a14="http://schemas.microsoft.com/office/drawing/2010/main" val="0"/>
                </a:ext>
              </a:extLst>
            </a:blip>
            <a:stretch>
              <a:fillRect/>
            </a:stretch>
          </p:blipFill>
          <p:spPr>
            <a:xfrm>
              <a:off x="2125151" y="637042"/>
              <a:ext cx="7030957" cy="2460835"/>
            </a:xfrm>
            <a:prstGeom prst="rect">
              <a:avLst/>
            </a:prstGeom>
          </p:spPr>
        </p:pic>
        <p:pic>
          <p:nvPicPr>
            <p:cNvPr id="13" name="图片 12">
              <a:extLst>
                <a:ext uri="{FF2B5EF4-FFF2-40B4-BE49-F238E27FC236}">
                  <a16:creationId xmlns:a16="http://schemas.microsoft.com/office/drawing/2014/main" id="{AC7539E0-3204-4D51-8CB3-7D24F12E5A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6974" y="804621"/>
              <a:ext cx="1389414" cy="1305644"/>
            </a:xfrm>
            <a:prstGeom prst="rect">
              <a:avLst/>
            </a:prstGeom>
          </p:spPr>
        </p:pic>
        <p:pic>
          <p:nvPicPr>
            <p:cNvPr id="14" name="图片 13">
              <a:extLst>
                <a:ext uri="{FF2B5EF4-FFF2-40B4-BE49-F238E27FC236}">
                  <a16:creationId xmlns:a16="http://schemas.microsoft.com/office/drawing/2014/main" id="{E9DF54FC-CA93-4E52-93DF-3BCAE16689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7719" y="1836640"/>
              <a:ext cx="1167986" cy="937029"/>
            </a:xfrm>
            <a:prstGeom prst="rect">
              <a:avLst/>
            </a:prstGeom>
          </p:spPr>
        </p:pic>
        <p:pic>
          <p:nvPicPr>
            <p:cNvPr id="15" name="图片 14">
              <a:extLst>
                <a:ext uri="{FF2B5EF4-FFF2-40B4-BE49-F238E27FC236}">
                  <a16:creationId xmlns:a16="http://schemas.microsoft.com/office/drawing/2014/main" id="{4071EA9C-AA42-486A-924E-8635391C08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3369" y="1473224"/>
              <a:ext cx="1166104" cy="1115534"/>
            </a:xfrm>
            <a:prstGeom prst="rect">
              <a:avLst/>
            </a:prstGeom>
          </p:spPr>
        </p:pic>
        <p:pic>
          <p:nvPicPr>
            <p:cNvPr id="16" name="图片 15">
              <a:extLst>
                <a:ext uri="{FF2B5EF4-FFF2-40B4-BE49-F238E27FC236}">
                  <a16:creationId xmlns:a16="http://schemas.microsoft.com/office/drawing/2014/main" id="{EA832392-86F2-4677-87F0-A9DB3F4799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9055" y="1069572"/>
              <a:ext cx="1112399" cy="1019256"/>
            </a:xfrm>
            <a:prstGeom prst="rect">
              <a:avLst/>
            </a:prstGeom>
          </p:spPr>
        </p:pic>
        <p:pic>
          <p:nvPicPr>
            <p:cNvPr id="17" name="图片 16">
              <a:extLst>
                <a:ext uri="{FF2B5EF4-FFF2-40B4-BE49-F238E27FC236}">
                  <a16:creationId xmlns:a16="http://schemas.microsoft.com/office/drawing/2014/main" id="{81ED7225-4FFA-4F5C-9BE2-4DBB7C3E03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65298" y="1906461"/>
              <a:ext cx="741675" cy="797386"/>
            </a:xfrm>
            <a:prstGeom prst="rect">
              <a:avLst/>
            </a:prstGeom>
          </p:spPr>
        </p:pic>
      </p:grpSp>
      <p:sp>
        <p:nvSpPr>
          <p:cNvPr id="9" name="矩形 8">
            <a:extLst>
              <a:ext uri="{FF2B5EF4-FFF2-40B4-BE49-F238E27FC236}">
                <a16:creationId xmlns:a16="http://schemas.microsoft.com/office/drawing/2014/main" id="{324BE176-E693-41CC-B188-C761B33ECCB4}"/>
              </a:ext>
            </a:extLst>
          </p:cNvPr>
          <p:cNvSpPr/>
          <p:nvPr/>
        </p:nvSpPr>
        <p:spPr>
          <a:xfrm>
            <a:off x="2208212" y="2590800"/>
            <a:ext cx="77724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10" name="矩形 9">
            <a:extLst>
              <a:ext uri="{FF2B5EF4-FFF2-40B4-BE49-F238E27FC236}">
                <a16:creationId xmlns:a16="http://schemas.microsoft.com/office/drawing/2014/main" id="{8CC43DBA-DD71-4D35-A7C7-7C911993FFD5}"/>
              </a:ext>
            </a:extLst>
          </p:cNvPr>
          <p:cNvSpPr/>
          <p:nvPr/>
        </p:nvSpPr>
        <p:spPr>
          <a:xfrm>
            <a:off x="2197099" y="2819400"/>
            <a:ext cx="7772400"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 name="矩形 1">
            <a:extLst>
              <a:ext uri="{FF2B5EF4-FFF2-40B4-BE49-F238E27FC236}">
                <a16:creationId xmlns:a16="http://schemas.microsoft.com/office/drawing/2014/main" id="{26CF8955-C723-4AD0-83AF-C1C0F2098E9C}"/>
              </a:ext>
            </a:extLst>
          </p:cNvPr>
          <p:cNvSpPr/>
          <p:nvPr/>
        </p:nvSpPr>
        <p:spPr>
          <a:xfrm>
            <a:off x="2568575" y="3084430"/>
            <a:ext cx="7520007" cy="769441"/>
          </a:xfrm>
          <a:prstGeom prst="rect">
            <a:avLst/>
          </a:prstGeom>
        </p:spPr>
        <p:txBody>
          <a:bodyPr wrap="none">
            <a:spAutoFit/>
          </a:bodyPr>
          <a:lstStyle/>
          <a:p>
            <a:pPr algn="ctr"/>
            <a:r>
              <a:rPr lang="zh-CN" altLang="en-US" sz="4400" dirty="0" smtClean="0">
                <a:solidFill>
                  <a:schemeClr val="bg1"/>
                </a:solidFill>
                <a:effectLst>
                  <a:outerShdw blurRad="38100" dist="38100" dir="2700000" algn="tl">
                    <a:srgbClr val="000000">
                      <a:alpha val="43137"/>
                    </a:srgbClr>
                  </a:outerShdw>
                </a:effectLst>
                <a:cs typeface="+mn-ea"/>
                <a:sym typeface="+mn-lt"/>
              </a:rPr>
              <a:t>联想商用</a:t>
            </a:r>
            <a:r>
              <a:rPr lang="zh-CN" altLang="en-US" sz="4400" dirty="0">
                <a:solidFill>
                  <a:schemeClr val="bg1"/>
                </a:solidFill>
                <a:effectLst>
                  <a:outerShdw blurRad="38100" dist="38100" dir="2700000" algn="tl">
                    <a:srgbClr val="000000">
                      <a:alpha val="43137"/>
                    </a:srgbClr>
                  </a:outerShdw>
                </a:effectLst>
                <a:cs typeface="+mn-ea"/>
                <a:sym typeface="+mn-lt"/>
              </a:rPr>
              <a:t>智慧</a:t>
            </a:r>
            <a:r>
              <a:rPr lang="zh-CN" altLang="en-US" sz="4400" dirty="0" smtClean="0">
                <a:solidFill>
                  <a:schemeClr val="bg1"/>
                </a:solidFill>
                <a:effectLst>
                  <a:outerShdw blurRad="38100" dist="38100" dir="2700000" algn="tl">
                    <a:srgbClr val="000000">
                      <a:alpha val="43137"/>
                    </a:srgbClr>
                  </a:outerShdw>
                </a:effectLst>
                <a:cs typeface="+mn-ea"/>
                <a:sym typeface="+mn-lt"/>
              </a:rPr>
              <a:t>校园云管理平台</a:t>
            </a:r>
            <a:endParaRPr lang="zh-CN" altLang="en-US" sz="4400" dirty="0">
              <a:solidFill>
                <a:schemeClr val="bg1"/>
              </a:solidFill>
              <a:effectLst>
                <a:outerShdw blurRad="38100" dist="38100" dir="2700000" algn="tl">
                  <a:srgbClr val="000000">
                    <a:alpha val="43137"/>
                  </a:srgbClr>
                </a:outerShdw>
              </a:effectLst>
              <a:cs typeface="+mn-ea"/>
              <a:sym typeface="+mn-lt"/>
            </a:endParaRPr>
          </a:p>
        </p:txBody>
      </p:sp>
      <p:pic>
        <p:nvPicPr>
          <p:cNvPr id="11" name="图片 10">
            <a:extLst>
              <a:ext uri="{FF2B5EF4-FFF2-40B4-BE49-F238E27FC236}">
                <a16:creationId xmlns:a16="http://schemas.microsoft.com/office/drawing/2014/main" id="{13B96BFB-EE6C-435C-A597-E6FF77366C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6412" y="3823380"/>
            <a:ext cx="1454150" cy="2944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600967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3775393" cy="707758"/>
          </a:xfrm>
          <a:prstGeom prst="rect">
            <a:avLst/>
          </a:prstGeom>
          <a:noFill/>
        </p:spPr>
        <p:txBody>
          <a:bodyPr wrap="none" rtlCol="0">
            <a:spAutoFit/>
          </a:bodyPr>
          <a:lstStyle/>
          <a:p>
            <a:pPr defTabSz="1217986">
              <a:spcBef>
                <a:spcPct val="0"/>
              </a:spcBef>
              <a:tabLst>
                <a:tab pos="1217986" algn="l"/>
              </a:tabLst>
              <a:defRPr/>
            </a:pPr>
            <a:r>
              <a:rPr lang="zh-CN" altLang="en-US" sz="3999" b="1" dirty="0" smtClean="0">
                <a:cs typeface="+mn-ea"/>
                <a:sym typeface="+mn-lt"/>
              </a:rPr>
              <a:t>什么是智慧校园</a:t>
            </a:r>
            <a:endParaRPr lang="en-US" altLang="zh-CN" sz="3999" b="1" dirty="0">
              <a:cs typeface="+mn-ea"/>
              <a:sym typeface="+mn-lt"/>
            </a:endParaRPr>
          </a:p>
        </p:txBody>
      </p:sp>
      <p:grpSp>
        <p:nvGrpSpPr>
          <p:cNvPr id="16" name="46e3fa09-32ce-4905-abcb-61d961fe67b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257279" y="1919340"/>
            <a:ext cx="9717984" cy="4784368"/>
            <a:chOff x="669926" y="1628800"/>
            <a:chExt cx="9170490" cy="4514825"/>
          </a:xfrm>
        </p:grpSpPr>
        <p:cxnSp>
          <p:nvCxnSpPr>
            <p:cNvPr id="17" name="直接连接符 3"/>
            <p:cNvCxnSpPr/>
            <p:nvPr/>
          </p:nvCxnSpPr>
          <p:spPr>
            <a:xfrm flipH="1">
              <a:off x="669926" y="2348880"/>
              <a:ext cx="8202745" cy="3794745"/>
            </a:xfrm>
            <a:prstGeom prst="line">
              <a:avLst/>
            </a:prstGeom>
            <a:ln w="76200"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8" name="is1ide"/>
            <p:cNvGrpSpPr/>
            <p:nvPr/>
          </p:nvGrpSpPr>
          <p:grpSpPr>
            <a:xfrm>
              <a:off x="8688288" y="1628800"/>
              <a:ext cx="1152128" cy="1152128"/>
              <a:chOff x="3025614" y="1870779"/>
              <a:chExt cx="808632" cy="808632"/>
            </a:xfrm>
          </p:grpSpPr>
          <p:sp>
            <p:nvSpPr>
              <p:cNvPr id="44" name="iṩliḋé"/>
              <p:cNvSpPr/>
              <p:nvPr/>
            </p:nvSpPr>
            <p:spPr>
              <a:xfrm>
                <a:off x="3025614" y="1870779"/>
                <a:ext cx="808632" cy="8086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63500" cap="flat">
                <a:solidFill>
                  <a:srgbClr val="29B9A6"/>
                </a:solidFill>
                <a:miter lim="400000"/>
              </a:ln>
              <a:effectLst/>
            </p:spPr>
            <p:txBody>
              <a:bodyPr anchor="ctr"/>
              <a:lstStyle/>
              <a:p>
                <a:pPr algn="ctr"/>
                <a:endParaRPr sz="597">
                  <a:cs typeface="+mn-ea"/>
                  <a:sym typeface="+mn-lt"/>
                </a:endParaRPr>
              </a:p>
            </p:txBody>
          </p:sp>
          <p:sp>
            <p:nvSpPr>
              <p:cNvPr id="45" name="ïṧḻïďe"/>
              <p:cNvSpPr/>
              <p:nvPr/>
            </p:nvSpPr>
            <p:spPr>
              <a:xfrm>
                <a:off x="3163933" y="2009098"/>
                <a:ext cx="531993" cy="5319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29B9A6"/>
              </a:solidFill>
              <a:ln w="12700" cap="flat">
                <a:noFill/>
                <a:miter lim="400000"/>
              </a:ln>
              <a:effectLst/>
            </p:spPr>
            <p:txBody>
              <a:bodyPr anchor="ctr"/>
              <a:lstStyle/>
              <a:p>
                <a:pPr algn="ctr"/>
                <a:endParaRPr sz="597">
                  <a:cs typeface="+mn-ea"/>
                  <a:sym typeface="+mn-lt"/>
                </a:endParaRPr>
              </a:p>
            </p:txBody>
          </p:sp>
          <p:sp>
            <p:nvSpPr>
              <p:cNvPr id="46" name="ïṥļîḍè"/>
              <p:cNvSpPr/>
              <p:nvPr/>
            </p:nvSpPr>
            <p:spPr>
              <a:xfrm>
                <a:off x="3282109" y="2117458"/>
                <a:ext cx="305623" cy="305161"/>
              </a:xfrm>
              <a:custGeom>
                <a:avLst/>
                <a:gdLst>
                  <a:gd name="connsiteX0" fmla="*/ 303775 w 607639"/>
                  <a:gd name="connsiteY0" fmla="*/ 525007 h 606722"/>
                  <a:gd name="connsiteX1" fmla="*/ 315710 w 607639"/>
                  <a:gd name="connsiteY1" fmla="*/ 536902 h 606722"/>
                  <a:gd name="connsiteX2" fmla="*/ 315710 w 607639"/>
                  <a:gd name="connsiteY2" fmla="*/ 552347 h 606722"/>
                  <a:gd name="connsiteX3" fmla="*/ 303775 w 607639"/>
                  <a:gd name="connsiteY3" fmla="*/ 564241 h 606722"/>
                  <a:gd name="connsiteX4" fmla="*/ 291929 w 607639"/>
                  <a:gd name="connsiteY4" fmla="*/ 552347 h 606722"/>
                  <a:gd name="connsiteX5" fmla="*/ 291929 w 607639"/>
                  <a:gd name="connsiteY5" fmla="*/ 536902 h 606722"/>
                  <a:gd name="connsiteX6" fmla="*/ 303775 w 607639"/>
                  <a:gd name="connsiteY6" fmla="*/ 525007 h 606722"/>
                  <a:gd name="connsiteX7" fmla="*/ 429885 w 607639"/>
                  <a:gd name="connsiteY7" fmla="*/ 509483 h 606722"/>
                  <a:gd name="connsiteX8" fmla="*/ 441811 w 607639"/>
                  <a:gd name="connsiteY8" fmla="*/ 521409 h 606722"/>
                  <a:gd name="connsiteX9" fmla="*/ 429885 w 607639"/>
                  <a:gd name="connsiteY9" fmla="*/ 533335 h 606722"/>
                  <a:gd name="connsiteX10" fmla="*/ 417959 w 607639"/>
                  <a:gd name="connsiteY10" fmla="*/ 521409 h 606722"/>
                  <a:gd name="connsiteX11" fmla="*/ 429885 w 607639"/>
                  <a:gd name="connsiteY11" fmla="*/ 509483 h 606722"/>
                  <a:gd name="connsiteX12" fmla="*/ 177720 w 607639"/>
                  <a:gd name="connsiteY12" fmla="*/ 509483 h 606722"/>
                  <a:gd name="connsiteX13" fmla="*/ 189611 w 607639"/>
                  <a:gd name="connsiteY13" fmla="*/ 521409 h 606722"/>
                  <a:gd name="connsiteX14" fmla="*/ 177720 w 607639"/>
                  <a:gd name="connsiteY14" fmla="*/ 533335 h 606722"/>
                  <a:gd name="connsiteX15" fmla="*/ 165829 w 607639"/>
                  <a:gd name="connsiteY15" fmla="*/ 521409 h 606722"/>
                  <a:gd name="connsiteX16" fmla="*/ 177720 w 607639"/>
                  <a:gd name="connsiteY16" fmla="*/ 509483 h 606722"/>
                  <a:gd name="connsiteX17" fmla="*/ 522185 w 607639"/>
                  <a:gd name="connsiteY17" fmla="*/ 417324 h 606722"/>
                  <a:gd name="connsiteX18" fmla="*/ 534111 w 607639"/>
                  <a:gd name="connsiteY18" fmla="*/ 429250 h 606722"/>
                  <a:gd name="connsiteX19" fmla="*/ 522185 w 607639"/>
                  <a:gd name="connsiteY19" fmla="*/ 441176 h 606722"/>
                  <a:gd name="connsiteX20" fmla="*/ 510259 w 607639"/>
                  <a:gd name="connsiteY20" fmla="*/ 429250 h 606722"/>
                  <a:gd name="connsiteX21" fmla="*/ 522185 w 607639"/>
                  <a:gd name="connsiteY21" fmla="*/ 417324 h 606722"/>
                  <a:gd name="connsiteX22" fmla="*/ 85420 w 607639"/>
                  <a:gd name="connsiteY22" fmla="*/ 417324 h 606722"/>
                  <a:gd name="connsiteX23" fmla="*/ 97311 w 607639"/>
                  <a:gd name="connsiteY23" fmla="*/ 429250 h 606722"/>
                  <a:gd name="connsiteX24" fmla="*/ 85420 w 607639"/>
                  <a:gd name="connsiteY24" fmla="*/ 441176 h 606722"/>
                  <a:gd name="connsiteX25" fmla="*/ 73529 w 607639"/>
                  <a:gd name="connsiteY25" fmla="*/ 429250 h 606722"/>
                  <a:gd name="connsiteX26" fmla="*/ 85420 w 607639"/>
                  <a:gd name="connsiteY26" fmla="*/ 417324 h 606722"/>
                  <a:gd name="connsiteX27" fmla="*/ 537643 w 607639"/>
                  <a:gd name="connsiteY27" fmla="*/ 291506 h 606722"/>
                  <a:gd name="connsiteX28" fmla="*/ 555628 w 607639"/>
                  <a:gd name="connsiteY28" fmla="*/ 291506 h 606722"/>
                  <a:gd name="connsiteX29" fmla="*/ 567558 w 607639"/>
                  <a:gd name="connsiteY29" fmla="*/ 303316 h 606722"/>
                  <a:gd name="connsiteX30" fmla="*/ 555628 w 607639"/>
                  <a:gd name="connsiteY30" fmla="*/ 315216 h 606722"/>
                  <a:gd name="connsiteX31" fmla="*/ 537643 w 607639"/>
                  <a:gd name="connsiteY31" fmla="*/ 315216 h 606722"/>
                  <a:gd name="connsiteX32" fmla="*/ 525713 w 607639"/>
                  <a:gd name="connsiteY32" fmla="*/ 303316 h 606722"/>
                  <a:gd name="connsiteX33" fmla="*/ 537643 w 607639"/>
                  <a:gd name="connsiteY33" fmla="*/ 291506 h 606722"/>
                  <a:gd name="connsiteX34" fmla="*/ 51991 w 607639"/>
                  <a:gd name="connsiteY34" fmla="*/ 291506 h 606722"/>
                  <a:gd name="connsiteX35" fmla="*/ 69946 w 607639"/>
                  <a:gd name="connsiteY35" fmla="*/ 291506 h 606722"/>
                  <a:gd name="connsiteX36" fmla="*/ 81856 w 607639"/>
                  <a:gd name="connsiteY36" fmla="*/ 303316 h 606722"/>
                  <a:gd name="connsiteX37" fmla="*/ 69946 w 607639"/>
                  <a:gd name="connsiteY37" fmla="*/ 315216 h 606722"/>
                  <a:gd name="connsiteX38" fmla="*/ 51991 w 607639"/>
                  <a:gd name="connsiteY38" fmla="*/ 315216 h 606722"/>
                  <a:gd name="connsiteX39" fmla="*/ 40081 w 607639"/>
                  <a:gd name="connsiteY39" fmla="*/ 303316 h 606722"/>
                  <a:gd name="connsiteX40" fmla="*/ 51991 w 607639"/>
                  <a:gd name="connsiteY40" fmla="*/ 291506 h 606722"/>
                  <a:gd name="connsiteX41" fmla="*/ 412608 w 607639"/>
                  <a:gd name="connsiteY41" fmla="*/ 222096 h 606722"/>
                  <a:gd name="connsiteX42" fmla="*/ 345491 w 607639"/>
                  <a:gd name="connsiteY42" fmla="*/ 334245 h 606722"/>
                  <a:gd name="connsiteX43" fmla="*/ 412608 w 607639"/>
                  <a:gd name="connsiteY43" fmla="*/ 334245 h 606722"/>
                  <a:gd name="connsiteX44" fmla="*/ 427651 w 607639"/>
                  <a:gd name="connsiteY44" fmla="*/ 167533 h 606722"/>
                  <a:gd name="connsiteX45" fmla="*/ 436375 w 607639"/>
                  <a:gd name="connsiteY45" fmla="*/ 178996 h 606722"/>
                  <a:gd name="connsiteX46" fmla="*/ 436375 w 607639"/>
                  <a:gd name="connsiteY46" fmla="*/ 334245 h 606722"/>
                  <a:gd name="connsiteX47" fmla="*/ 469399 w 607639"/>
                  <a:gd name="connsiteY47" fmla="*/ 334245 h 606722"/>
                  <a:gd name="connsiteX48" fmla="*/ 481327 w 607639"/>
                  <a:gd name="connsiteY48" fmla="*/ 346153 h 606722"/>
                  <a:gd name="connsiteX49" fmla="*/ 469399 w 607639"/>
                  <a:gd name="connsiteY49" fmla="*/ 357973 h 606722"/>
                  <a:gd name="connsiteX50" fmla="*/ 436375 w 607639"/>
                  <a:gd name="connsiteY50" fmla="*/ 357973 h 606722"/>
                  <a:gd name="connsiteX51" fmla="*/ 436375 w 607639"/>
                  <a:gd name="connsiteY51" fmla="*/ 427733 h 606722"/>
                  <a:gd name="connsiteX52" fmla="*/ 424536 w 607639"/>
                  <a:gd name="connsiteY52" fmla="*/ 439552 h 606722"/>
                  <a:gd name="connsiteX53" fmla="*/ 412608 w 607639"/>
                  <a:gd name="connsiteY53" fmla="*/ 427733 h 606722"/>
                  <a:gd name="connsiteX54" fmla="*/ 412608 w 607639"/>
                  <a:gd name="connsiteY54" fmla="*/ 357973 h 606722"/>
                  <a:gd name="connsiteX55" fmla="*/ 324573 w 607639"/>
                  <a:gd name="connsiteY55" fmla="*/ 357973 h 606722"/>
                  <a:gd name="connsiteX56" fmla="*/ 314158 w 607639"/>
                  <a:gd name="connsiteY56" fmla="*/ 352019 h 606722"/>
                  <a:gd name="connsiteX57" fmla="*/ 314336 w 607639"/>
                  <a:gd name="connsiteY57" fmla="*/ 340022 h 606722"/>
                  <a:gd name="connsiteX58" fmla="*/ 414299 w 607639"/>
                  <a:gd name="connsiteY58" fmla="*/ 172953 h 606722"/>
                  <a:gd name="connsiteX59" fmla="*/ 427651 w 607639"/>
                  <a:gd name="connsiteY59" fmla="*/ 167533 h 606722"/>
                  <a:gd name="connsiteX60" fmla="*/ 216270 w 607639"/>
                  <a:gd name="connsiteY60" fmla="*/ 167099 h 606722"/>
                  <a:gd name="connsiteX61" fmla="*/ 290518 w 607639"/>
                  <a:gd name="connsiteY61" fmla="*/ 241210 h 606722"/>
                  <a:gd name="connsiteX62" fmla="*/ 242978 w 607639"/>
                  <a:gd name="connsiteY62" fmla="*/ 355754 h 606722"/>
                  <a:gd name="connsiteX63" fmla="*/ 182707 w 607639"/>
                  <a:gd name="connsiteY63" fmla="*/ 415825 h 606722"/>
                  <a:gd name="connsiteX64" fmla="*/ 278588 w 607639"/>
                  <a:gd name="connsiteY64" fmla="*/ 415825 h 606722"/>
                  <a:gd name="connsiteX65" fmla="*/ 290518 w 607639"/>
                  <a:gd name="connsiteY65" fmla="*/ 427734 h 606722"/>
                  <a:gd name="connsiteX66" fmla="*/ 278588 w 607639"/>
                  <a:gd name="connsiteY66" fmla="*/ 439552 h 606722"/>
                  <a:gd name="connsiteX67" fmla="*/ 154040 w 607639"/>
                  <a:gd name="connsiteY67" fmla="*/ 439552 h 606722"/>
                  <a:gd name="connsiteX68" fmla="*/ 143001 w 607639"/>
                  <a:gd name="connsiteY68" fmla="*/ 432265 h 606722"/>
                  <a:gd name="connsiteX69" fmla="*/ 145582 w 607639"/>
                  <a:gd name="connsiteY69" fmla="*/ 419292 h 606722"/>
                  <a:gd name="connsiteX70" fmla="*/ 226152 w 607639"/>
                  <a:gd name="connsiteY70" fmla="*/ 338959 h 606722"/>
                  <a:gd name="connsiteX71" fmla="*/ 266659 w 607639"/>
                  <a:gd name="connsiteY71" fmla="*/ 241210 h 606722"/>
                  <a:gd name="connsiteX72" fmla="*/ 216270 w 607639"/>
                  <a:gd name="connsiteY72" fmla="*/ 190914 h 606722"/>
                  <a:gd name="connsiteX73" fmla="*/ 165880 w 607639"/>
                  <a:gd name="connsiteY73" fmla="*/ 241210 h 606722"/>
                  <a:gd name="connsiteX74" fmla="*/ 154040 w 607639"/>
                  <a:gd name="connsiteY74" fmla="*/ 253029 h 606722"/>
                  <a:gd name="connsiteX75" fmla="*/ 142110 w 607639"/>
                  <a:gd name="connsiteY75" fmla="*/ 241210 h 606722"/>
                  <a:gd name="connsiteX76" fmla="*/ 216270 w 607639"/>
                  <a:gd name="connsiteY76" fmla="*/ 167099 h 606722"/>
                  <a:gd name="connsiteX77" fmla="*/ 522185 w 607639"/>
                  <a:gd name="connsiteY77" fmla="*/ 165547 h 606722"/>
                  <a:gd name="connsiteX78" fmla="*/ 534111 w 607639"/>
                  <a:gd name="connsiteY78" fmla="*/ 177438 h 606722"/>
                  <a:gd name="connsiteX79" fmla="*/ 522185 w 607639"/>
                  <a:gd name="connsiteY79" fmla="*/ 189329 h 606722"/>
                  <a:gd name="connsiteX80" fmla="*/ 510259 w 607639"/>
                  <a:gd name="connsiteY80" fmla="*/ 177438 h 606722"/>
                  <a:gd name="connsiteX81" fmla="*/ 522185 w 607639"/>
                  <a:gd name="connsiteY81" fmla="*/ 165547 h 606722"/>
                  <a:gd name="connsiteX82" fmla="*/ 85420 w 607639"/>
                  <a:gd name="connsiteY82" fmla="*/ 165547 h 606722"/>
                  <a:gd name="connsiteX83" fmla="*/ 97311 w 607639"/>
                  <a:gd name="connsiteY83" fmla="*/ 177438 h 606722"/>
                  <a:gd name="connsiteX84" fmla="*/ 85420 w 607639"/>
                  <a:gd name="connsiteY84" fmla="*/ 189329 h 606722"/>
                  <a:gd name="connsiteX85" fmla="*/ 73529 w 607639"/>
                  <a:gd name="connsiteY85" fmla="*/ 177438 h 606722"/>
                  <a:gd name="connsiteX86" fmla="*/ 85420 w 607639"/>
                  <a:gd name="connsiteY86" fmla="*/ 165547 h 606722"/>
                  <a:gd name="connsiteX87" fmla="*/ 429885 w 607639"/>
                  <a:gd name="connsiteY87" fmla="*/ 73388 h 606722"/>
                  <a:gd name="connsiteX88" fmla="*/ 441811 w 607639"/>
                  <a:gd name="connsiteY88" fmla="*/ 85279 h 606722"/>
                  <a:gd name="connsiteX89" fmla="*/ 429885 w 607639"/>
                  <a:gd name="connsiteY89" fmla="*/ 97170 h 606722"/>
                  <a:gd name="connsiteX90" fmla="*/ 417959 w 607639"/>
                  <a:gd name="connsiteY90" fmla="*/ 85279 h 606722"/>
                  <a:gd name="connsiteX91" fmla="*/ 429885 w 607639"/>
                  <a:gd name="connsiteY91" fmla="*/ 73388 h 606722"/>
                  <a:gd name="connsiteX92" fmla="*/ 177720 w 607639"/>
                  <a:gd name="connsiteY92" fmla="*/ 73388 h 606722"/>
                  <a:gd name="connsiteX93" fmla="*/ 189611 w 607639"/>
                  <a:gd name="connsiteY93" fmla="*/ 85279 h 606722"/>
                  <a:gd name="connsiteX94" fmla="*/ 177720 w 607639"/>
                  <a:gd name="connsiteY94" fmla="*/ 97170 h 606722"/>
                  <a:gd name="connsiteX95" fmla="*/ 165829 w 607639"/>
                  <a:gd name="connsiteY95" fmla="*/ 85279 h 606722"/>
                  <a:gd name="connsiteX96" fmla="*/ 177720 w 607639"/>
                  <a:gd name="connsiteY96" fmla="*/ 73388 h 606722"/>
                  <a:gd name="connsiteX97" fmla="*/ 303775 w 607639"/>
                  <a:gd name="connsiteY97" fmla="*/ 42480 h 606722"/>
                  <a:gd name="connsiteX98" fmla="*/ 315710 w 607639"/>
                  <a:gd name="connsiteY98" fmla="*/ 54396 h 606722"/>
                  <a:gd name="connsiteX99" fmla="*/ 315710 w 607639"/>
                  <a:gd name="connsiteY99" fmla="*/ 69869 h 606722"/>
                  <a:gd name="connsiteX100" fmla="*/ 303775 w 607639"/>
                  <a:gd name="connsiteY100" fmla="*/ 81785 h 606722"/>
                  <a:gd name="connsiteX101" fmla="*/ 291929 w 607639"/>
                  <a:gd name="connsiteY101" fmla="*/ 69869 h 606722"/>
                  <a:gd name="connsiteX102" fmla="*/ 291929 w 607639"/>
                  <a:gd name="connsiteY102" fmla="*/ 54396 h 606722"/>
                  <a:gd name="connsiteX103" fmla="*/ 303775 w 607639"/>
                  <a:gd name="connsiteY103" fmla="*/ 42480 h 606722"/>
                  <a:gd name="connsiteX104" fmla="*/ 303775 w 607639"/>
                  <a:gd name="connsiteY104" fmla="*/ 0 h 606722"/>
                  <a:gd name="connsiteX105" fmla="*/ 537058 w 607639"/>
                  <a:gd name="connsiteY105" fmla="*/ 108956 h 606722"/>
                  <a:gd name="connsiteX106" fmla="*/ 537058 w 607639"/>
                  <a:gd name="connsiteY106" fmla="*/ 93048 h 606722"/>
                  <a:gd name="connsiteX107" fmla="*/ 548895 w 607639"/>
                  <a:gd name="connsiteY107" fmla="*/ 81139 h 606722"/>
                  <a:gd name="connsiteX108" fmla="*/ 560822 w 607639"/>
                  <a:gd name="connsiteY108" fmla="*/ 93048 h 606722"/>
                  <a:gd name="connsiteX109" fmla="*/ 560822 w 607639"/>
                  <a:gd name="connsiteY109" fmla="*/ 138994 h 606722"/>
                  <a:gd name="connsiteX110" fmla="*/ 548895 w 607639"/>
                  <a:gd name="connsiteY110" fmla="*/ 150903 h 606722"/>
                  <a:gd name="connsiteX111" fmla="*/ 502880 w 607639"/>
                  <a:gd name="connsiteY111" fmla="*/ 150903 h 606722"/>
                  <a:gd name="connsiteX112" fmla="*/ 490953 w 607639"/>
                  <a:gd name="connsiteY112" fmla="*/ 138994 h 606722"/>
                  <a:gd name="connsiteX113" fmla="*/ 502880 w 607639"/>
                  <a:gd name="connsiteY113" fmla="*/ 127174 h 606722"/>
                  <a:gd name="connsiteX114" fmla="*/ 521126 w 607639"/>
                  <a:gd name="connsiteY114" fmla="*/ 127174 h 606722"/>
                  <a:gd name="connsiteX115" fmla="*/ 303775 w 607639"/>
                  <a:gd name="connsiteY115" fmla="*/ 23728 h 606722"/>
                  <a:gd name="connsiteX116" fmla="*/ 23764 w 607639"/>
                  <a:gd name="connsiteY116" fmla="*/ 303316 h 606722"/>
                  <a:gd name="connsiteX117" fmla="*/ 303775 w 607639"/>
                  <a:gd name="connsiteY117" fmla="*/ 582905 h 606722"/>
                  <a:gd name="connsiteX118" fmla="*/ 583786 w 607639"/>
                  <a:gd name="connsiteY118" fmla="*/ 303316 h 606722"/>
                  <a:gd name="connsiteX119" fmla="*/ 573906 w 607639"/>
                  <a:gd name="connsiteY119" fmla="*/ 229376 h 606722"/>
                  <a:gd name="connsiteX120" fmla="*/ 582273 w 607639"/>
                  <a:gd name="connsiteY120" fmla="*/ 214801 h 606722"/>
                  <a:gd name="connsiteX121" fmla="*/ 596869 w 607639"/>
                  <a:gd name="connsiteY121" fmla="*/ 223066 h 606722"/>
                  <a:gd name="connsiteX122" fmla="*/ 607639 w 607639"/>
                  <a:gd name="connsiteY122" fmla="*/ 303316 h 606722"/>
                  <a:gd name="connsiteX123" fmla="*/ 303775 w 607639"/>
                  <a:gd name="connsiteY123" fmla="*/ 606722 h 606722"/>
                  <a:gd name="connsiteX124" fmla="*/ 0 w 607639"/>
                  <a:gd name="connsiteY124" fmla="*/ 303316 h 606722"/>
                  <a:gd name="connsiteX125" fmla="*/ 303775 w 607639"/>
                  <a:gd name="connsiteY12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07639" h="606722">
                    <a:moveTo>
                      <a:pt x="303775" y="525007"/>
                    </a:moveTo>
                    <a:cubicBezTo>
                      <a:pt x="310366" y="525007"/>
                      <a:pt x="315710" y="530333"/>
                      <a:pt x="315710" y="536902"/>
                    </a:cubicBezTo>
                    <a:lnTo>
                      <a:pt x="315710" y="552347"/>
                    </a:lnTo>
                    <a:cubicBezTo>
                      <a:pt x="315710" y="558915"/>
                      <a:pt x="310366" y="564241"/>
                      <a:pt x="303775" y="564241"/>
                    </a:cubicBezTo>
                    <a:cubicBezTo>
                      <a:pt x="297184" y="564241"/>
                      <a:pt x="291929" y="558915"/>
                      <a:pt x="291929" y="552347"/>
                    </a:cubicBezTo>
                    <a:lnTo>
                      <a:pt x="291929" y="536902"/>
                    </a:lnTo>
                    <a:cubicBezTo>
                      <a:pt x="291929" y="530333"/>
                      <a:pt x="297184" y="525007"/>
                      <a:pt x="303775" y="525007"/>
                    </a:cubicBezTo>
                    <a:close/>
                    <a:moveTo>
                      <a:pt x="429885" y="509483"/>
                    </a:moveTo>
                    <a:cubicBezTo>
                      <a:pt x="436472" y="509483"/>
                      <a:pt x="441811" y="514822"/>
                      <a:pt x="441811" y="521409"/>
                    </a:cubicBezTo>
                    <a:cubicBezTo>
                      <a:pt x="441811" y="527996"/>
                      <a:pt x="436472" y="533335"/>
                      <a:pt x="429885" y="533335"/>
                    </a:cubicBezTo>
                    <a:cubicBezTo>
                      <a:pt x="423298" y="533335"/>
                      <a:pt x="417959" y="527996"/>
                      <a:pt x="417959" y="521409"/>
                    </a:cubicBezTo>
                    <a:cubicBezTo>
                      <a:pt x="417959" y="514822"/>
                      <a:pt x="423298" y="509483"/>
                      <a:pt x="429885" y="509483"/>
                    </a:cubicBezTo>
                    <a:close/>
                    <a:moveTo>
                      <a:pt x="177720" y="509483"/>
                    </a:moveTo>
                    <a:cubicBezTo>
                      <a:pt x="184287" y="509483"/>
                      <a:pt x="189611" y="514822"/>
                      <a:pt x="189611" y="521409"/>
                    </a:cubicBezTo>
                    <a:cubicBezTo>
                      <a:pt x="189611" y="527996"/>
                      <a:pt x="184287" y="533335"/>
                      <a:pt x="177720" y="533335"/>
                    </a:cubicBezTo>
                    <a:cubicBezTo>
                      <a:pt x="171153" y="533335"/>
                      <a:pt x="165829" y="527996"/>
                      <a:pt x="165829" y="521409"/>
                    </a:cubicBezTo>
                    <a:cubicBezTo>
                      <a:pt x="165829" y="514822"/>
                      <a:pt x="171153" y="509483"/>
                      <a:pt x="177720" y="509483"/>
                    </a:cubicBezTo>
                    <a:close/>
                    <a:moveTo>
                      <a:pt x="522185" y="417324"/>
                    </a:moveTo>
                    <a:cubicBezTo>
                      <a:pt x="528772" y="417324"/>
                      <a:pt x="534111" y="422663"/>
                      <a:pt x="534111" y="429250"/>
                    </a:cubicBezTo>
                    <a:cubicBezTo>
                      <a:pt x="534111" y="435837"/>
                      <a:pt x="528772" y="441176"/>
                      <a:pt x="522185" y="441176"/>
                    </a:cubicBezTo>
                    <a:cubicBezTo>
                      <a:pt x="515598" y="441176"/>
                      <a:pt x="510259" y="435837"/>
                      <a:pt x="510259" y="429250"/>
                    </a:cubicBezTo>
                    <a:cubicBezTo>
                      <a:pt x="510259" y="422663"/>
                      <a:pt x="515598" y="417324"/>
                      <a:pt x="522185" y="417324"/>
                    </a:cubicBezTo>
                    <a:close/>
                    <a:moveTo>
                      <a:pt x="85420" y="417324"/>
                    </a:moveTo>
                    <a:cubicBezTo>
                      <a:pt x="91987" y="417324"/>
                      <a:pt x="97311" y="422663"/>
                      <a:pt x="97311" y="429250"/>
                    </a:cubicBezTo>
                    <a:cubicBezTo>
                      <a:pt x="97311" y="435837"/>
                      <a:pt x="91987" y="441176"/>
                      <a:pt x="85420" y="441176"/>
                    </a:cubicBezTo>
                    <a:cubicBezTo>
                      <a:pt x="78853" y="441176"/>
                      <a:pt x="73529" y="435837"/>
                      <a:pt x="73529" y="429250"/>
                    </a:cubicBezTo>
                    <a:cubicBezTo>
                      <a:pt x="73529" y="422663"/>
                      <a:pt x="78853" y="417324"/>
                      <a:pt x="85420" y="417324"/>
                    </a:cubicBezTo>
                    <a:close/>
                    <a:moveTo>
                      <a:pt x="537643" y="291506"/>
                    </a:moveTo>
                    <a:lnTo>
                      <a:pt x="555628" y="291506"/>
                    </a:lnTo>
                    <a:cubicBezTo>
                      <a:pt x="562216" y="291506"/>
                      <a:pt x="567558" y="296745"/>
                      <a:pt x="567558" y="303316"/>
                    </a:cubicBezTo>
                    <a:cubicBezTo>
                      <a:pt x="567558" y="309888"/>
                      <a:pt x="562216" y="315216"/>
                      <a:pt x="555628" y="315216"/>
                    </a:cubicBezTo>
                    <a:lnTo>
                      <a:pt x="537643" y="315216"/>
                    </a:lnTo>
                    <a:cubicBezTo>
                      <a:pt x="531055" y="315216"/>
                      <a:pt x="525713" y="309888"/>
                      <a:pt x="525713" y="303316"/>
                    </a:cubicBezTo>
                    <a:cubicBezTo>
                      <a:pt x="525713" y="296745"/>
                      <a:pt x="531055" y="291506"/>
                      <a:pt x="537643" y="291506"/>
                    </a:cubicBezTo>
                    <a:close/>
                    <a:moveTo>
                      <a:pt x="51991" y="291506"/>
                    </a:moveTo>
                    <a:lnTo>
                      <a:pt x="69946" y="291506"/>
                    </a:lnTo>
                    <a:cubicBezTo>
                      <a:pt x="76523" y="291506"/>
                      <a:pt x="81856" y="296745"/>
                      <a:pt x="81856" y="303316"/>
                    </a:cubicBezTo>
                    <a:cubicBezTo>
                      <a:pt x="81856" y="309888"/>
                      <a:pt x="76523" y="315216"/>
                      <a:pt x="69946" y="315216"/>
                    </a:cubicBezTo>
                    <a:lnTo>
                      <a:pt x="51991" y="315216"/>
                    </a:lnTo>
                    <a:cubicBezTo>
                      <a:pt x="45414" y="315216"/>
                      <a:pt x="40081" y="309888"/>
                      <a:pt x="40081" y="303316"/>
                    </a:cubicBezTo>
                    <a:cubicBezTo>
                      <a:pt x="40081" y="296745"/>
                      <a:pt x="45414" y="291506"/>
                      <a:pt x="51991" y="291506"/>
                    </a:cubicBezTo>
                    <a:close/>
                    <a:moveTo>
                      <a:pt x="412608" y="222096"/>
                    </a:moveTo>
                    <a:lnTo>
                      <a:pt x="345491" y="334245"/>
                    </a:lnTo>
                    <a:lnTo>
                      <a:pt x="412608" y="334245"/>
                    </a:lnTo>
                    <a:close/>
                    <a:moveTo>
                      <a:pt x="427651" y="167533"/>
                    </a:moveTo>
                    <a:cubicBezTo>
                      <a:pt x="432814" y="168954"/>
                      <a:pt x="436375" y="173664"/>
                      <a:pt x="436375" y="178996"/>
                    </a:cubicBezTo>
                    <a:lnTo>
                      <a:pt x="436375" y="334245"/>
                    </a:lnTo>
                    <a:lnTo>
                      <a:pt x="469399" y="334245"/>
                    </a:lnTo>
                    <a:cubicBezTo>
                      <a:pt x="475986" y="334245"/>
                      <a:pt x="481327" y="339577"/>
                      <a:pt x="481327" y="346153"/>
                    </a:cubicBezTo>
                    <a:cubicBezTo>
                      <a:pt x="481327" y="352641"/>
                      <a:pt x="475986" y="357973"/>
                      <a:pt x="469399" y="357973"/>
                    </a:cubicBezTo>
                    <a:lnTo>
                      <a:pt x="436375" y="357973"/>
                    </a:lnTo>
                    <a:lnTo>
                      <a:pt x="436375" y="427733"/>
                    </a:lnTo>
                    <a:cubicBezTo>
                      <a:pt x="436375" y="434220"/>
                      <a:pt x="431123" y="439552"/>
                      <a:pt x="424536" y="439552"/>
                    </a:cubicBezTo>
                    <a:cubicBezTo>
                      <a:pt x="417949" y="439552"/>
                      <a:pt x="412608" y="434220"/>
                      <a:pt x="412608" y="427733"/>
                    </a:cubicBezTo>
                    <a:lnTo>
                      <a:pt x="412608" y="357973"/>
                    </a:lnTo>
                    <a:lnTo>
                      <a:pt x="324573" y="357973"/>
                    </a:lnTo>
                    <a:cubicBezTo>
                      <a:pt x="320300" y="357973"/>
                      <a:pt x="316295" y="355662"/>
                      <a:pt x="314158" y="352019"/>
                    </a:cubicBezTo>
                    <a:cubicBezTo>
                      <a:pt x="312111" y="348286"/>
                      <a:pt x="312111" y="343665"/>
                      <a:pt x="314336" y="340022"/>
                    </a:cubicBezTo>
                    <a:lnTo>
                      <a:pt x="414299" y="172953"/>
                    </a:lnTo>
                    <a:cubicBezTo>
                      <a:pt x="417059" y="168332"/>
                      <a:pt x="422489" y="166111"/>
                      <a:pt x="427651" y="167533"/>
                    </a:cubicBezTo>
                    <a:close/>
                    <a:moveTo>
                      <a:pt x="216270" y="167099"/>
                    </a:moveTo>
                    <a:cubicBezTo>
                      <a:pt x="257222" y="167099"/>
                      <a:pt x="290518" y="200333"/>
                      <a:pt x="290518" y="241210"/>
                    </a:cubicBezTo>
                    <a:cubicBezTo>
                      <a:pt x="290518" y="284486"/>
                      <a:pt x="273603" y="325097"/>
                      <a:pt x="242978" y="355754"/>
                    </a:cubicBezTo>
                    <a:lnTo>
                      <a:pt x="182707" y="415825"/>
                    </a:lnTo>
                    <a:lnTo>
                      <a:pt x="278588" y="415825"/>
                    </a:lnTo>
                    <a:cubicBezTo>
                      <a:pt x="285176" y="415825"/>
                      <a:pt x="290518" y="421158"/>
                      <a:pt x="290518" y="427734"/>
                    </a:cubicBezTo>
                    <a:cubicBezTo>
                      <a:pt x="290518" y="434220"/>
                      <a:pt x="285176" y="439552"/>
                      <a:pt x="278588" y="439552"/>
                    </a:cubicBezTo>
                    <a:lnTo>
                      <a:pt x="154040" y="439552"/>
                    </a:lnTo>
                    <a:cubicBezTo>
                      <a:pt x="149232" y="439552"/>
                      <a:pt x="144870" y="436709"/>
                      <a:pt x="143001" y="432265"/>
                    </a:cubicBezTo>
                    <a:cubicBezTo>
                      <a:pt x="141131" y="427822"/>
                      <a:pt x="142199" y="422668"/>
                      <a:pt x="145582" y="419292"/>
                    </a:cubicBezTo>
                    <a:lnTo>
                      <a:pt x="226152" y="338959"/>
                    </a:lnTo>
                    <a:cubicBezTo>
                      <a:pt x="252236" y="312834"/>
                      <a:pt x="266659" y="278088"/>
                      <a:pt x="266659" y="241210"/>
                    </a:cubicBezTo>
                    <a:cubicBezTo>
                      <a:pt x="266659" y="213485"/>
                      <a:pt x="244046" y="190914"/>
                      <a:pt x="216270" y="190914"/>
                    </a:cubicBezTo>
                    <a:cubicBezTo>
                      <a:pt x="188493" y="190914"/>
                      <a:pt x="165880" y="213485"/>
                      <a:pt x="165880" y="241210"/>
                    </a:cubicBezTo>
                    <a:cubicBezTo>
                      <a:pt x="165880" y="247786"/>
                      <a:pt x="160539" y="253029"/>
                      <a:pt x="154040" y="253029"/>
                    </a:cubicBezTo>
                    <a:cubicBezTo>
                      <a:pt x="147452" y="253029"/>
                      <a:pt x="142110" y="247786"/>
                      <a:pt x="142110" y="241210"/>
                    </a:cubicBezTo>
                    <a:cubicBezTo>
                      <a:pt x="142110" y="200333"/>
                      <a:pt x="175406" y="167099"/>
                      <a:pt x="216270" y="167099"/>
                    </a:cubicBezTo>
                    <a:close/>
                    <a:moveTo>
                      <a:pt x="522185" y="165547"/>
                    </a:moveTo>
                    <a:cubicBezTo>
                      <a:pt x="528772" y="165547"/>
                      <a:pt x="534111" y="170871"/>
                      <a:pt x="534111" y="177438"/>
                    </a:cubicBezTo>
                    <a:cubicBezTo>
                      <a:pt x="534111" y="184005"/>
                      <a:pt x="528772" y="189329"/>
                      <a:pt x="522185" y="189329"/>
                    </a:cubicBezTo>
                    <a:cubicBezTo>
                      <a:pt x="515598" y="189329"/>
                      <a:pt x="510259" y="184005"/>
                      <a:pt x="510259" y="177438"/>
                    </a:cubicBezTo>
                    <a:cubicBezTo>
                      <a:pt x="510259" y="170871"/>
                      <a:pt x="515598" y="165547"/>
                      <a:pt x="522185" y="165547"/>
                    </a:cubicBezTo>
                    <a:close/>
                    <a:moveTo>
                      <a:pt x="85420" y="165547"/>
                    </a:moveTo>
                    <a:cubicBezTo>
                      <a:pt x="91987" y="165547"/>
                      <a:pt x="97311" y="170871"/>
                      <a:pt x="97311" y="177438"/>
                    </a:cubicBezTo>
                    <a:cubicBezTo>
                      <a:pt x="97311" y="184005"/>
                      <a:pt x="91987" y="189329"/>
                      <a:pt x="85420" y="189329"/>
                    </a:cubicBezTo>
                    <a:cubicBezTo>
                      <a:pt x="78853" y="189329"/>
                      <a:pt x="73529" y="184005"/>
                      <a:pt x="73529" y="177438"/>
                    </a:cubicBezTo>
                    <a:cubicBezTo>
                      <a:pt x="73529" y="170871"/>
                      <a:pt x="78853" y="165547"/>
                      <a:pt x="85420" y="165547"/>
                    </a:cubicBezTo>
                    <a:close/>
                    <a:moveTo>
                      <a:pt x="429885" y="73388"/>
                    </a:moveTo>
                    <a:cubicBezTo>
                      <a:pt x="436472" y="73388"/>
                      <a:pt x="441811" y="78712"/>
                      <a:pt x="441811" y="85279"/>
                    </a:cubicBezTo>
                    <a:cubicBezTo>
                      <a:pt x="441811" y="91846"/>
                      <a:pt x="436472" y="97170"/>
                      <a:pt x="429885" y="97170"/>
                    </a:cubicBezTo>
                    <a:cubicBezTo>
                      <a:pt x="423298" y="97170"/>
                      <a:pt x="417959" y="91846"/>
                      <a:pt x="417959" y="85279"/>
                    </a:cubicBezTo>
                    <a:cubicBezTo>
                      <a:pt x="417959" y="78712"/>
                      <a:pt x="423298" y="73388"/>
                      <a:pt x="429885" y="73388"/>
                    </a:cubicBezTo>
                    <a:close/>
                    <a:moveTo>
                      <a:pt x="177720" y="73388"/>
                    </a:moveTo>
                    <a:cubicBezTo>
                      <a:pt x="184287" y="73388"/>
                      <a:pt x="189611" y="78712"/>
                      <a:pt x="189611" y="85279"/>
                    </a:cubicBezTo>
                    <a:cubicBezTo>
                      <a:pt x="189611" y="91846"/>
                      <a:pt x="184287" y="97170"/>
                      <a:pt x="177720" y="97170"/>
                    </a:cubicBezTo>
                    <a:cubicBezTo>
                      <a:pt x="171153" y="97170"/>
                      <a:pt x="165829" y="91846"/>
                      <a:pt x="165829" y="85279"/>
                    </a:cubicBezTo>
                    <a:cubicBezTo>
                      <a:pt x="165829" y="78712"/>
                      <a:pt x="171153" y="73388"/>
                      <a:pt x="177720" y="73388"/>
                    </a:cubicBezTo>
                    <a:close/>
                    <a:moveTo>
                      <a:pt x="303775" y="42480"/>
                    </a:moveTo>
                    <a:cubicBezTo>
                      <a:pt x="310366" y="42480"/>
                      <a:pt x="315710" y="47815"/>
                      <a:pt x="315710" y="54396"/>
                    </a:cubicBezTo>
                    <a:lnTo>
                      <a:pt x="315710" y="69869"/>
                    </a:lnTo>
                    <a:cubicBezTo>
                      <a:pt x="315710" y="76449"/>
                      <a:pt x="310366" y="81785"/>
                      <a:pt x="303775" y="81785"/>
                    </a:cubicBezTo>
                    <a:cubicBezTo>
                      <a:pt x="297184" y="81785"/>
                      <a:pt x="291929" y="76449"/>
                      <a:pt x="291929" y="69869"/>
                    </a:cubicBezTo>
                    <a:lnTo>
                      <a:pt x="291929" y="54396"/>
                    </a:lnTo>
                    <a:cubicBezTo>
                      <a:pt x="291929" y="47815"/>
                      <a:pt x="297184" y="42480"/>
                      <a:pt x="303775" y="42480"/>
                    </a:cubicBezTo>
                    <a:close/>
                    <a:moveTo>
                      <a:pt x="303775" y="0"/>
                    </a:moveTo>
                    <a:cubicBezTo>
                      <a:pt x="394204" y="0"/>
                      <a:pt x="479560" y="40347"/>
                      <a:pt x="537058" y="108956"/>
                    </a:cubicBezTo>
                    <a:lnTo>
                      <a:pt x="537058" y="93048"/>
                    </a:lnTo>
                    <a:cubicBezTo>
                      <a:pt x="537058" y="86471"/>
                      <a:pt x="542309" y="81139"/>
                      <a:pt x="548895" y="81139"/>
                    </a:cubicBezTo>
                    <a:cubicBezTo>
                      <a:pt x="555482" y="81139"/>
                      <a:pt x="560822" y="86471"/>
                      <a:pt x="560822" y="93048"/>
                    </a:cubicBezTo>
                    <a:lnTo>
                      <a:pt x="560822" y="138994"/>
                    </a:lnTo>
                    <a:cubicBezTo>
                      <a:pt x="560822" y="145570"/>
                      <a:pt x="555482" y="150903"/>
                      <a:pt x="548895" y="150903"/>
                    </a:cubicBezTo>
                    <a:lnTo>
                      <a:pt x="502880" y="150903"/>
                    </a:lnTo>
                    <a:cubicBezTo>
                      <a:pt x="496293" y="150903"/>
                      <a:pt x="490953" y="145570"/>
                      <a:pt x="490953" y="138994"/>
                    </a:cubicBezTo>
                    <a:cubicBezTo>
                      <a:pt x="490953" y="132417"/>
                      <a:pt x="496293" y="127174"/>
                      <a:pt x="502880" y="127174"/>
                    </a:cubicBezTo>
                    <a:lnTo>
                      <a:pt x="521126" y="127174"/>
                    </a:lnTo>
                    <a:cubicBezTo>
                      <a:pt x="468168" y="62032"/>
                      <a:pt x="388419" y="23728"/>
                      <a:pt x="303775" y="23728"/>
                    </a:cubicBezTo>
                    <a:cubicBezTo>
                      <a:pt x="149440" y="23728"/>
                      <a:pt x="23764" y="149214"/>
                      <a:pt x="23764" y="303316"/>
                    </a:cubicBezTo>
                    <a:cubicBezTo>
                      <a:pt x="23764" y="457508"/>
                      <a:pt x="149440" y="582905"/>
                      <a:pt x="303775" y="582905"/>
                    </a:cubicBezTo>
                    <a:cubicBezTo>
                      <a:pt x="458199" y="582905"/>
                      <a:pt x="583786" y="457508"/>
                      <a:pt x="583786" y="303316"/>
                    </a:cubicBezTo>
                    <a:cubicBezTo>
                      <a:pt x="583786" y="278255"/>
                      <a:pt x="580492" y="253371"/>
                      <a:pt x="573906" y="229376"/>
                    </a:cubicBezTo>
                    <a:cubicBezTo>
                      <a:pt x="572126" y="223066"/>
                      <a:pt x="575864" y="216489"/>
                      <a:pt x="582273" y="214801"/>
                    </a:cubicBezTo>
                    <a:cubicBezTo>
                      <a:pt x="588592" y="213023"/>
                      <a:pt x="595089" y="216756"/>
                      <a:pt x="596869" y="223066"/>
                    </a:cubicBezTo>
                    <a:cubicBezTo>
                      <a:pt x="603990" y="249194"/>
                      <a:pt x="607639" y="276122"/>
                      <a:pt x="607639" y="303316"/>
                    </a:cubicBezTo>
                    <a:cubicBezTo>
                      <a:pt x="607639" y="470572"/>
                      <a:pt x="471283" y="606722"/>
                      <a:pt x="303775" y="606722"/>
                    </a:cubicBezTo>
                    <a:cubicBezTo>
                      <a:pt x="136267" y="606722"/>
                      <a:pt x="0" y="470572"/>
                      <a:pt x="0" y="303316"/>
                    </a:cubicBezTo>
                    <a:cubicBezTo>
                      <a:pt x="0" y="136061"/>
                      <a:pt x="136267" y="0"/>
                      <a:pt x="303775" y="0"/>
                    </a:cubicBezTo>
                    <a:close/>
                  </a:path>
                </a:pathLst>
              </a:custGeom>
              <a:solidFill>
                <a:srgbClr val="FFFFFF"/>
              </a:solidFill>
              <a:ln w="12700" cap="flat">
                <a:noFill/>
                <a:miter lim="400000"/>
              </a:ln>
              <a:effectLst/>
            </p:spPr>
            <p:txBody>
              <a:bodyPr anchor="ctr"/>
              <a:lstStyle/>
              <a:p>
                <a:pPr algn="ctr"/>
                <a:endParaRPr sz="597">
                  <a:cs typeface="+mn-ea"/>
                  <a:sym typeface="+mn-lt"/>
                </a:endParaRPr>
              </a:p>
            </p:txBody>
          </p:sp>
        </p:grpSp>
        <p:grpSp>
          <p:nvGrpSpPr>
            <p:cNvPr id="19" name="ïṡľïḋe"/>
            <p:cNvGrpSpPr/>
            <p:nvPr/>
          </p:nvGrpSpPr>
          <p:grpSpPr>
            <a:xfrm>
              <a:off x="2874470" y="4509120"/>
              <a:ext cx="808632" cy="808632"/>
              <a:chOff x="3025614" y="1870779"/>
              <a:chExt cx="808632" cy="808632"/>
            </a:xfrm>
          </p:grpSpPr>
          <p:sp>
            <p:nvSpPr>
              <p:cNvPr id="41" name="ïSlíḍe"/>
              <p:cNvSpPr/>
              <p:nvPr/>
            </p:nvSpPr>
            <p:spPr>
              <a:xfrm>
                <a:off x="3025614" y="1870779"/>
                <a:ext cx="808632" cy="8086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63500" cap="flat">
                <a:solidFill>
                  <a:srgbClr val="E37B7B"/>
                </a:solidFill>
                <a:miter lim="400000"/>
              </a:ln>
              <a:effectLst/>
            </p:spPr>
            <p:txBody>
              <a:bodyPr anchor="ctr"/>
              <a:lstStyle/>
              <a:p>
                <a:pPr algn="ctr"/>
                <a:endParaRPr sz="597">
                  <a:cs typeface="+mn-ea"/>
                  <a:sym typeface="+mn-lt"/>
                </a:endParaRPr>
              </a:p>
            </p:txBody>
          </p:sp>
          <p:sp>
            <p:nvSpPr>
              <p:cNvPr id="42" name="ïṩ1íďé"/>
              <p:cNvSpPr/>
              <p:nvPr/>
            </p:nvSpPr>
            <p:spPr>
              <a:xfrm>
                <a:off x="3163933" y="2009098"/>
                <a:ext cx="531993" cy="5319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37B7B"/>
              </a:solidFill>
              <a:ln w="12700" cap="flat">
                <a:noFill/>
                <a:miter lim="400000"/>
              </a:ln>
              <a:effectLst/>
            </p:spPr>
            <p:txBody>
              <a:bodyPr anchor="ctr"/>
              <a:lstStyle/>
              <a:p>
                <a:pPr algn="ctr"/>
                <a:endParaRPr sz="597">
                  <a:cs typeface="+mn-ea"/>
                  <a:sym typeface="+mn-lt"/>
                </a:endParaRPr>
              </a:p>
            </p:txBody>
          </p:sp>
          <p:sp>
            <p:nvSpPr>
              <p:cNvPr id="43" name="îŝḷïdè"/>
              <p:cNvSpPr/>
              <p:nvPr/>
            </p:nvSpPr>
            <p:spPr>
              <a:xfrm>
                <a:off x="3282109" y="2134363"/>
                <a:ext cx="305623" cy="271351"/>
              </a:xfrm>
              <a:custGeom>
                <a:avLst/>
                <a:gdLst/>
                <a:ahLst/>
                <a:cxnLst>
                  <a:cxn ang="0">
                    <a:pos x="wd2" y="hd2"/>
                  </a:cxn>
                  <a:cxn ang="5400000">
                    <a:pos x="wd2" y="hd2"/>
                  </a:cxn>
                  <a:cxn ang="10800000">
                    <a:pos x="wd2" y="hd2"/>
                  </a:cxn>
                  <a:cxn ang="16200000">
                    <a:pos x="wd2" y="hd2"/>
                  </a:cxn>
                </a:cxnLst>
                <a:rect l="0" t="0" r="r" b="b"/>
                <a:pathLst>
                  <a:path w="21600" h="21600" extrusionOk="0">
                    <a:moveTo>
                      <a:pt x="2422" y="3335"/>
                    </a:moveTo>
                    <a:cubicBezTo>
                      <a:pt x="2422" y="21145"/>
                      <a:pt x="2422" y="21145"/>
                      <a:pt x="2422" y="21145"/>
                    </a:cubicBezTo>
                    <a:cubicBezTo>
                      <a:pt x="2422" y="21373"/>
                      <a:pt x="2221" y="21600"/>
                      <a:pt x="2019" y="21600"/>
                    </a:cubicBezTo>
                    <a:cubicBezTo>
                      <a:pt x="1211" y="21600"/>
                      <a:pt x="1211" y="21600"/>
                      <a:pt x="1211" y="21600"/>
                    </a:cubicBezTo>
                    <a:cubicBezTo>
                      <a:pt x="1009" y="21600"/>
                      <a:pt x="807" y="21373"/>
                      <a:pt x="807" y="21145"/>
                    </a:cubicBezTo>
                    <a:cubicBezTo>
                      <a:pt x="807" y="3335"/>
                      <a:pt x="807" y="3335"/>
                      <a:pt x="807" y="3335"/>
                    </a:cubicBezTo>
                    <a:cubicBezTo>
                      <a:pt x="336" y="3032"/>
                      <a:pt x="0" y="2425"/>
                      <a:pt x="0" y="1743"/>
                    </a:cubicBezTo>
                    <a:cubicBezTo>
                      <a:pt x="0" y="758"/>
                      <a:pt x="740" y="0"/>
                      <a:pt x="1615" y="0"/>
                    </a:cubicBezTo>
                    <a:cubicBezTo>
                      <a:pt x="2490" y="0"/>
                      <a:pt x="3230" y="758"/>
                      <a:pt x="3230" y="1743"/>
                    </a:cubicBezTo>
                    <a:cubicBezTo>
                      <a:pt x="3230" y="2425"/>
                      <a:pt x="2893" y="3032"/>
                      <a:pt x="2422" y="3335"/>
                    </a:cubicBezTo>
                    <a:close/>
                    <a:moveTo>
                      <a:pt x="21600" y="13415"/>
                    </a:moveTo>
                    <a:cubicBezTo>
                      <a:pt x="21600" y="13718"/>
                      <a:pt x="21398" y="14021"/>
                      <a:pt x="21129" y="14173"/>
                    </a:cubicBezTo>
                    <a:cubicBezTo>
                      <a:pt x="21062" y="14248"/>
                      <a:pt x="20994" y="14248"/>
                      <a:pt x="20927" y="14324"/>
                    </a:cubicBezTo>
                    <a:cubicBezTo>
                      <a:pt x="20120" y="14779"/>
                      <a:pt x="18236" y="15992"/>
                      <a:pt x="16351" y="15992"/>
                    </a:cubicBezTo>
                    <a:cubicBezTo>
                      <a:pt x="15611" y="15992"/>
                      <a:pt x="14938" y="15764"/>
                      <a:pt x="14333" y="15461"/>
                    </a:cubicBezTo>
                    <a:cubicBezTo>
                      <a:pt x="13996" y="15234"/>
                      <a:pt x="13996" y="15234"/>
                      <a:pt x="13996" y="15234"/>
                    </a:cubicBezTo>
                    <a:cubicBezTo>
                      <a:pt x="12718" y="14552"/>
                      <a:pt x="11708" y="14021"/>
                      <a:pt x="10228" y="14021"/>
                    </a:cubicBezTo>
                    <a:cubicBezTo>
                      <a:pt x="8411" y="14021"/>
                      <a:pt x="5854" y="15082"/>
                      <a:pt x="4441" y="16067"/>
                    </a:cubicBezTo>
                    <a:cubicBezTo>
                      <a:pt x="4307" y="16143"/>
                      <a:pt x="4105" y="16143"/>
                      <a:pt x="3970" y="16143"/>
                    </a:cubicBezTo>
                    <a:cubicBezTo>
                      <a:pt x="3836" y="16143"/>
                      <a:pt x="3701" y="16143"/>
                      <a:pt x="3634" y="16067"/>
                    </a:cubicBezTo>
                    <a:cubicBezTo>
                      <a:pt x="3364" y="15916"/>
                      <a:pt x="3230" y="15613"/>
                      <a:pt x="3230" y="15234"/>
                    </a:cubicBezTo>
                    <a:cubicBezTo>
                      <a:pt x="3230" y="4851"/>
                      <a:pt x="3230" y="4851"/>
                      <a:pt x="3230" y="4851"/>
                    </a:cubicBezTo>
                    <a:cubicBezTo>
                      <a:pt x="3230" y="4547"/>
                      <a:pt x="3364" y="4244"/>
                      <a:pt x="3566" y="4093"/>
                    </a:cubicBezTo>
                    <a:cubicBezTo>
                      <a:pt x="4374" y="3562"/>
                      <a:pt x="7200" y="1743"/>
                      <a:pt x="9824" y="1743"/>
                    </a:cubicBezTo>
                    <a:cubicBezTo>
                      <a:pt x="11910" y="1743"/>
                      <a:pt x="13593" y="2653"/>
                      <a:pt x="15073" y="3411"/>
                    </a:cubicBezTo>
                    <a:cubicBezTo>
                      <a:pt x="15342" y="3638"/>
                      <a:pt x="15746" y="3714"/>
                      <a:pt x="16150" y="3714"/>
                    </a:cubicBezTo>
                    <a:cubicBezTo>
                      <a:pt x="17630" y="3714"/>
                      <a:pt x="19245" y="2653"/>
                      <a:pt x="20052" y="2122"/>
                    </a:cubicBezTo>
                    <a:cubicBezTo>
                      <a:pt x="20187" y="2046"/>
                      <a:pt x="20321" y="1895"/>
                      <a:pt x="20389" y="1895"/>
                    </a:cubicBezTo>
                    <a:cubicBezTo>
                      <a:pt x="20658" y="1743"/>
                      <a:pt x="20927" y="1743"/>
                      <a:pt x="21196" y="1895"/>
                    </a:cubicBezTo>
                    <a:cubicBezTo>
                      <a:pt x="21398" y="2046"/>
                      <a:pt x="21600" y="2349"/>
                      <a:pt x="21600" y="2653"/>
                    </a:cubicBezTo>
                    <a:lnTo>
                      <a:pt x="21600" y="13415"/>
                    </a:lnTo>
                    <a:close/>
                    <a:moveTo>
                      <a:pt x="9622" y="3562"/>
                    </a:moveTo>
                    <a:cubicBezTo>
                      <a:pt x="8007" y="3638"/>
                      <a:pt x="6191" y="4472"/>
                      <a:pt x="4778" y="5381"/>
                    </a:cubicBezTo>
                    <a:cubicBezTo>
                      <a:pt x="4778" y="8034"/>
                      <a:pt x="4778" y="8034"/>
                      <a:pt x="4778" y="8034"/>
                    </a:cubicBezTo>
                    <a:cubicBezTo>
                      <a:pt x="6258" y="7124"/>
                      <a:pt x="8075" y="6442"/>
                      <a:pt x="9622" y="6366"/>
                    </a:cubicBezTo>
                    <a:lnTo>
                      <a:pt x="9622" y="3562"/>
                    </a:lnTo>
                    <a:close/>
                    <a:moveTo>
                      <a:pt x="9622" y="9549"/>
                    </a:moveTo>
                    <a:cubicBezTo>
                      <a:pt x="8075" y="9701"/>
                      <a:pt x="6258" y="10383"/>
                      <a:pt x="4778" y="11141"/>
                    </a:cubicBezTo>
                    <a:cubicBezTo>
                      <a:pt x="4778" y="13794"/>
                      <a:pt x="4778" y="13794"/>
                      <a:pt x="4778" y="13794"/>
                    </a:cubicBezTo>
                    <a:cubicBezTo>
                      <a:pt x="6258" y="13036"/>
                      <a:pt x="8075" y="12354"/>
                      <a:pt x="9622" y="12202"/>
                    </a:cubicBezTo>
                    <a:lnTo>
                      <a:pt x="9622" y="9549"/>
                    </a:lnTo>
                    <a:close/>
                    <a:moveTo>
                      <a:pt x="19985" y="10307"/>
                    </a:moveTo>
                    <a:cubicBezTo>
                      <a:pt x="18841" y="10914"/>
                      <a:pt x="16890" y="11823"/>
                      <a:pt x="15207" y="11293"/>
                    </a:cubicBezTo>
                    <a:cubicBezTo>
                      <a:pt x="15207" y="8109"/>
                      <a:pt x="15207" y="8109"/>
                      <a:pt x="15207" y="8109"/>
                    </a:cubicBezTo>
                    <a:cubicBezTo>
                      <a:pt x="15006" y="8034"/>
                      <a:pt x="14871" y="8034"/>
                      <a:pt x="14669" y="7882"/>
                    </a:cubicBezTo>
                    <a:cubicBezTo>
                      <a:pt x="13256" y="7124"/>
                      <a:pt x="12112" y="6366"/>
                      <a:pt x="10228" y="6366"/>
                    </a:cubicBezTo>
                    <a:cubicBezTo>
                      <a:pt x="10026" y="6366"/>
                      <a:pt x="9824" y="6366"/>
                      <a:pt x="9622" y="6366"/>
                    </a:cubicBezTo>
                    <a:cubicBezTo>
                      <a:pt x="9622" y="9474"/>
                      <a:pt x="9622" y="9474"/>
                      <a:pt x="9622" y="9474"/>
                    </a:cubicBezTo>
                    <a:cubicBezTo>
                      <a:pt x="9690" y="9474"/>
                      <a:pt x="9757" y="9474"/>
                      <a:pt x="9824" y="9474"/>
                    </a:cubicBezTo>
                    <a:cubicBezTo>
                      <a:pt x="11708" y="9474"/>
                      <a:pt x="13256" y="10232"/>
                      <a:pt x="14669" y="11065"/>
                    </a:cubicBezTo>
                    <a:cubicBezTo>
                      <a:pt x="14871" y="11141"/>
                      <a:pt x="15006" y="11217"/>
                      <a:pt x="15207" y="11293"/>
                    </a:cubicBezTo>
                    <a:cubicBezTo>
                      <a:pt x="15207" y="13945"/>
                      <a:pt x="15207" y="13945"/>
                      <a:pt x="15207" y="13945"/>
                    </a:cubicBezTo>
                    <a:cubicBezTo>
                      <a:pt x="15544" y="14097"/>
                      <a:pt x="15880" y="14173"/>
                      <a:pt x="16351" y="14173"/>
                    </a:cubicBezTo>
                    <a:cubicBezTo>
                      <a:pt x="17697" y="14173"/>
                      <a:pt x="19178" y="13339"/>
                      <a:pt x="19985" y="12884"/>
                    </a:cubicBezTo>
                    <a:lnTo>
                      <a:pt x="19985" y="10307"/>
                    </a:lnTo>
                    <a:close/>
                    <a:moveTo>
                      <a:pt x="19985" y="4168"/>
                    </a:moveTo>
                    <a:cubicBezTo>
                      <a:pt x="18976" y="4775"/>
                      <a:pt x="17563" y="5457"/>
                      <a:pt x="16150" y="5457"/>
                    </a:cubicBezTo>
                    <a:cubicBezTo>
                      <a:pt x="15813" y="5457"/>
                      <a:pt x="15477" y="5457"/>
                      <a:pt x="15207" y="5381"/>
                    </a:cubicBezTo>
                    <a:cubicBezTo>
                      <a:pt x="15207" y="8109"/>
                      <a:pt x="15207" y="8109"/>
                      <a:pt x="15207" y="8109"/>
                    </a:cubicBezTo>
                    <a:cubicBezTo>
                      <a:pt x="16890" y="8640"/>
                      <a:pt x="18841" y="7579"/>
                      <a:pt x="19985" y="6897"/>
                    </a:cubicBezTo>
                    <a:lnTo>
                      <a:pt x="19985" y="4168"/>
                    </a:lnTo>
                    <a:close/>
                  </a:path>
                </a:pathLst>
              </a:custGeom>
              <a:solidFill>
                <a:srgbClr val="FFFFFF"/>
              </a:solidFill>
              <a:ln w="12700" cap="flat">
                <a:noFill/>
                <a:miter lim="400000"/>
              </a:ln>
              <a:effectLst/>
            </p:spPr>
            <p:txBody>
              <a:bodyPr anchor="ctr"/>
              <a:lstStyle/>
              <a:p>
                <a:pPr algn="ctr"/>
                <a:endParaRPr sz="597">
                  <a:cs typeface="+mn-ea"/>
                  <a:sym typeface="+mn-lt"/>
                </a:endParaRPr>
              </a:p>
            </p:txBody>
          </p:sp>
        </p:grpSp>
        <p:grpSp>
          <p:nvGrpSpPr>
            <p:cNvPr id="20" name="ïsļíḑê"/>
            <p:cNvGrpSpPr/>
            <p:nvPr/>
          </p:nvGrpSpPr>
          <p:grpSpPr>
            <a:xfrm>
              <a:off x="4848041" y="3628480"/>
              <a:ext cx="808632" cy="808632"/>
              <a:chOff x="3025614" y="1870779"/>
              <a:chExt cx="808632" cy="808632"/>
            </a:xfrm>
          </p:grpSpPr>
          <p:sp>
            <p:nvSpPr>
              <p:cNvPr id="38" name="íṧľiḍè"/>
              <p:cNvSpPr/>
              <p:nvPr/>
            </p:nvSpPr>
            <p:spPr>
              <a:xfrm>
                <a:off x="3025614" y="1870779"/>
                <a:ext cx="808632" cy="8086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63500" cap="flat">
                <a:solidFill>
                  <a:srgbClr val="E37B7B"/>
                </a:solidFill>
                <a:miter lim="400000"/>
              </a:ln>
              <a:effectLst/>
            </p:spPr>
            <p:txBody>
              <a:bodyPr anchor="ctr"/>
              <a:lstStyle/>
              <a:p>
                <a:pPr algn="ctr"/>
                <a:endParaRPr sz="597">
                  <a:cs typeface="+mn-ea"/>
                  <a:sym typeface="+mn-lt"/>
                </a:endParaRPr>
              </a:p>
            </p:txBody>
          </p:sp>
          <p:sp>
            <p:nvSpPr>
              <p:cNvPr id="39" name="ïṩļïḍé"/>
              <p:cNvSpPr/>
              <p:nvPr/>
            </p:nvSpPr>
            <p:spPr>
              <a:xfrm>
                <a:off x="3163933" y="2009098"/>
                <a:ext cx="531993" cy="5319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37B7B"/>
              </a:solidFill>
              <a:ln w="12700" cap="flat">
                <a:noFill/>
                <a:miter lim="400000"/>
              </a:ln>
              <a:effectLst/>
            </p:spPr>
            <p:txBody>
              <a:bodyPr anchor="ctr"/>
              <a:lstStyle/>
              <a:p>
                <a:pPr algn="ctr"/>
                <a:endParaRPr sz="597">
                  <a:cs typeface="+mn-ea"/>
                  <a:sym typeface="+mn-lt"/>
                </a:endParaRPr>
              </a:p>
            </p:txBody>
          </p:sp>
          <p:sp>
            <p:nvSpPr>
              <p:cNvPr id="40" name="ïṥḷíḍè"/>
              <p:cNvSpPr/>
              <p:nvPr/>
            </p:nvSpPr>
            <p:spPr>
              <a:xfrm>
                <a:off x="3282109" y="2117321"/>
                <a:ext cx="305623" cy="305434"/>
              </a:xfrm>
              <a:custGeom>
                <a:avLst/>
                <a:gdLst>
                  <a:gd name="connsiteX0" fmla="*/ 482620 w 607097"/>
                  <a:gd name="connsiteY0" fmla="*/ 381169 h 606722"/>
                  <a:gd name="connsiteX1" fmla="*/ 496768 w 607097"/>
                  <a:gd name="connsiteY1" fmla="*/ 381169 h 606722"/>
                  <a:gd name="connsiteX2" fmla="*/ 510916 w 607097"/>
                  <a:gd name="connsiteY2" fmla="*/ 395381 h 606722"/>
                  <a:gd name="connsiteX3" fmla="*/ 510916 w 607097"/>
                  <a:gd name="connsiteY3" fmla="*/ 409505 h 606722"/>
                  <a:gd name="connsiteX4" fmla="*/ 503887 w 607097"/>
                  <a:gd name="connsiteY4" fmla="*/ 412525 h 606722"/>
                  <a:gd name="connsiteX5" fmla="*/ 496768 w 607097"/>
                  <a:gd name="connsiteY5" fmla="*/ 409505 h 606722"/>
                  <a:gd name="connsiteX6" fmla="*/ 482620 w 607097"/>
                  <a:gd name="connsiteY6" fmla="*/ 395381 h 606722"/>
                  <a:gd name="connsiteX7" fmla="*/ 482620 w 607097"/>
                  <a:gd name="connsiteY7" fmla="*/ 381169 h 606722"/>
                  <a:gd name="connsiteX8" fmla="*/ 546398 w 607097"/>
                  <a:gd name="connsiteY8" fmla="*/ 242745 h 606722"/>
                  <a:gd name="connsiteX9" fmla="*/ 566606 w 607097"/>
                  <a:gd name="connsiteY9" fmla="*/ 242745 h 606722"/>
                  <a:gd name="connsiteX10" fmla="*/ 576754 w 607097"/>
                  <a:gd name="connsiteY10" fmla="*/ 252756 h 606722"/>
                  <a:gd name="connsiteX11" fmla="*/ 566606 w 607097"/>
                  <a:gd name="connsiteY11" fmla="*/ 262856 h 606722"/>
                  <a:gd name="connsiteX12" fmla="*/ 546398 w 607097"/>
                  <a:gd name="connsiteY12" fmla="*/ 262856 h 606722"/>
                  <a:gd name="connsiteX13" fmla="*/ 536249 w 607097"/>
                  <a:gd name="connsiteY13" fmla="*/ 252756 h 606722"/>
                  <a:gd name="connsiteX14" fmla="*/ 546398 w 607097"/>
                  <a:gd name="connsiteY14" fmla="*/ 242745 h 606722"/>
                  <a:gd name="connsiteX15" fmla="*/ 353968 w 607097"/>
                  <a:gd name="connsiteY15" fmla="*/ 101120 h 606722"/>
                  <a:gd name="connsiteX16" fmla="*/ 364118 w 607097"/>
                  <a:gd name="connsiteY16" fmla="*/ 111251 h 606722"/>
                  <a:gd name="connsiteX17" fmla="*/ 364118 w 607097"/>
                  <a:gd name="connsiteY17" fmla="*/ 242683 h 606722"/>
                  <a:gd name="connsiteX18" fmla="*/ 424838 w 607097"/>
                  <a:gd name="connsiteY18" fmla="*/ 242683 h 606722"/>
                  <a:gd name="connsiteX19" fmla="*/ 434988 w 607097"/>
                  <a:gd name="connsiteY19" fmla="*/ 252725 h 606722"/>
                  <a:gd name="connsiteX20" fmla="*/ 424838 w 607097"/>
                  <a:gd name="connsiteY20" fmla="*/ 262856 h 606722"/>
                  <a:gd name="connsiteX21" fmla="*/ 353968 w 607097"/>
                  <a:gd name="connsiteY21" fmla="*/ 262856 h 606722"/>
                  <a:gd name="connsiteX22" fmla="*/ 343818 w 607097"/>
                  <a:gd name="connsiteY22" fmla="*/ 252725 h 606722"/>
                  <a:gd name="connsiteX23" fmla="*/ 343818 w 607097"/>
                  <a:gd name="connsiteY23" fmla="*/ 111251 h 606722"/>
                  <a:gd name="connsiteX24" fmla="*/ 353968 w 607097"/>
                  <a:gd name="connsiteY24" fmla="*/ 101120 h 606722"/>
                  <a:gd name="connsiteX25" fmla="*/ 496768 w 607097"/>
                  <a:gd name="connsiteY25" fmla="*/ 96101 h 606722"/>
                  <a:gd name="connsiteX26" fmla="*/ 510916 w 607097"/>
                  <a:gd name="connsiteY26" fmla="*/ 96101 h 606722"/>
                  <a:gd name="connsiteX27" fmla="*/ 510916 w 607097"/>
                  <a:gd name="connsiteY27" fmla="*/ 110217 h 606722"/>
                  <a:gd name="connsiteX28" fmla="*/ 496768 w 607097"/>
                  <a:gd name="connsiteY28" fmla="*/ 124334 h 606722"/>
                  <a:gd name="connsiteX29" fmla="*/ 489650 w 607097"/>
                  <a:gd name="connsiteY29" fmla="*/ 127441 h 606722"/>
                  <a:gd name="connsiteX30" fmla="*/ 482620 w 607097"/>
                  <a:gd name="connsiteY30" fmla="*/ 124334 h 606722"/>
                  <a:gd name="connsiteX31" fmla="*/ 482620 w 607097"/>
                  <a:gd name="connsiteY31" fmla="*/ 110217 h 606722"/>
                  <a:gd name="connsiteX32" fmla="*/ 196955 w 607097"/>
                  <a:gd name="connsiteY32" fmla="*/ 96101 h 606722"/>
                  <a:gd name="connsiteX33" fmla="*/ 211110 w 607097"/>
                  <a:gd name="connsiteY33" fmla="*/ 96101 h 606722"/>
                  <a:gd name="connsiteX34" fmla="*/ 225355 w 607097"/>
                  <a:gd name="connsiteY34" fmla="*/ 110217 h 606722"/>
                  <a:gd name="connsiteX35" fmla="*/ 225355 w 607097"/>
                  <a:gd name="connsiteY35" fmla="*/ 124334 h 606722"/>
                  <a:gd name="connsiteX36" fmla="*/ 218233 w 607097"/>
                  <a:gd name="connsiteY36" fmla="*/ 127441 h 606722"/>
                  <a:gd name="connsiteX37" fmla="*/ 211110 w 607097"/>
                  <a:gd name="connsiteY37" fmla="*/ 124334 h 606722"/>
                  <a:gd name="connsiteX38" fmla="*/ 196955 w 607097"/>
                  <a:gd name="connsiteY38" fmla="*/ 110217 h 606722"/>
                  <a:gd name="connsiteX39" fmla="*/ 196955 w 607097"/>
                  <a:gd name="connsiteY39" fmla="*/ 96101 h 606722"/>
                  <a:gd name="connsiteX40" fmla="*/ 103963 w 607097"/>
                  <a:gd name="connsiteY40" fmla="*/ 81761 h 606722"/>
                  <a:gd name="connsiteX41" fmla="*/ 87598 w 607097"/>
                  <a:gd name="connsiteY41" fmla="*/ 90026 h 606722"/>
                  <a:gd name="connsiteX42" fmla="*/ 62322 w 607097"/>
                  <a:gd name="connsiteY42" fmla="*/ 115266 h 606722"/>
                  <a:gd name="connsiteX43" fmla="*/ 34998 w 607097"/>
                  <a:gd name="connsiteY43" fmla="*/ 265902 h 606722"/>
                  <a:gd name="connsiteX44" fmla="*/ 75494 w 607097"/>
                  <a:gd name="connsiteY44" fmla="*/ 322602 h 606722"/>
                  <a:gd name="connsiteX45" fmla="*/ 283044 w 607097"/>
                  <a:gd name="connsiteY45" fmla="*/ 530826 h 606722"/>
                  <a:gd name="connsiteX46" fmla="*/ 327634 w 607097"/>
                  <a:gd name="connsiteY46" fmla="*/ 565219 h 606722"/>
                  <a:gd name="connsiteX47" fmla="*/ 490684 w 607097"/>
                  <a:gd name="connsiteY47" fmla="*/ 545046 h 606722"/>
                  <a:gd name="connsiteX48" fmla="*/ 515960 w 607097"/>
                  <a:gd name="connsiteY48" fmla="*/ 519717 h 606722"/>
                  <a:gd name="connsiteX49" fmla="*/ 521033 w 607097"/>
                  <a:gd name="connsiteY49" fmla="*/ 485324 h 606722"/>
                  <a:gd name="connsiteX50" fmla="*/ 434969 w 607097"/>
                  <a:gd name="connsiteY50" fmla="*/ 411561 h 606722"/>
                  <a:gd name="connsiteX51" fmla="*/ 414321 w 607097"/>
                  <a:gd name="connsiteY51" fmla="*/ 406318 h 606722"/>
                  <a:gd name="connsiteX52" fmla="*/ 413698 w 607097"/>
                  <a:gd name="connsiteY52" fmla="*/ 406496 h 606722"/>
                  <a:gd name="connsiteX53" fmla="*/ 405599 w 607097"/>
                  <a:gd name="connsiteY53" fmla="*/ 413605 h 606722"/>
                  <a:gd name="connsiteX54" fmla="*/ 404620 w 607097"/>
                  <a:gd name="connsiteY54" fmla="*/ 414583 h 606722"/>
                  <a:gd name="connsiteX55" fmla="*/ 373202 w 607097"/>
                  <a:gd name="connsiteY55" fmla="*/ 447910 h 606722"/>
                  <a:gd name="connsiteX56" fmla="*/ 349528 w 607097"/>
                  <a:gd name="connsiteY56" fmla="*/ 459552 h 606722"/>
                  <a:gd name="connsiteX57" fmla="*/ 405599 w 607097"/>
                  <a:gd name="connsiteY57" fmla="*/ 475282 h 606722"/>
                  <a:gd name="connsiteX58" fmla="*/ 414677 w 607097"/>
                  <a:gd name="connsiteY58" fmla="*/ 486391 h 606722"/>
                  <a:gd name="connsiteX59" fmla="*/ 404620 w 607097"/>
                  <a:gd name="connsiteY59" fmla="*/ 495456 h 606722"/>
                  <a:gd name="connsiteX60" fmla="*/ 403552 w 607097"/>
                  <a:gd name="connsiteY60" fmla="*/ 495456 h 606722"/>
                  <a:gd name="connsiteX61" fmla="*/ 287138 w 607097"/>
                  <a:gd name="connsiteY61" fmla="*/ 441866 h 606722"/>
                  <a:gd name="connsiteX62" fmla="*/ 286426 w 607097"/>
                  <a:gd name="connsiteY62" fmla="*/ 441067 h 606722"/>
                  <a:gd name="connsiteX63" fmla="*/ 284112 w 607097"/>
                  <a:gd name="connsiteY63" fmla="*/ 438845 h 606722"/>
                  <a:gd name="connsiteX64" fmla="*/ 176777 w 607097"/>
                  <a:gd name="connsiteY64" fmla="*/ 331666 h 606722"/>
                  <a:gd name="connsiteX65" fmla="*/ 111895 w 607097"/>
                  <a:gd name="connsiteY65" fmla="*/ 213379 h 606722"/>
                  <a:gd name="connsiteX66" fmla="*/ 121062 w 607097"/>
                  <a:gd name="connsiteY66" fmla="*/ 202270 h 606722"/>
                  <a:gd name="connsiteX67" fmla="*/ 132188 w 607097"/>
                  <a:gd name="connsiteY67" fmla="*/ 211335 h 606722"/>
                  <a:gd name="connsiteX68" fmla="*/ 146428 w 607097"/>
                  <a:gd name="connsiteY68" fmla="*/ 259325 h 606722"/>
                  <a:gd name="connsiteX69" fmla="*/ 158532 w 607097"/>
                  <a:gd name="connsiteY69" fmla="*/ 233553 h 606722"/>
                  <a:gd name="connsiteX70" fmla="*/ 191907 w 607097"/>
                  <a:gd name="connsiteY70" fmla="*/ 202270 h 606722"/>
                  <a:gd name="connsiteX71" fmla="*/ 192975 w 607097"/>
                  <a:gd name="connsiteY71" fmla="*/ 201204 h 606722"/>
                  <a:gd name="connsiteX72" fmla="*/ 200006 w 607097"/>
                  <a:gd name="connsiteY72" fmla="*/ 193117 h 606722"/>
                  <a:gd name="connsiteX73" fmla="*/ 194933 w 607097"/>
                  <a:gd name="connsiteY73" fmla="*/ 170899 h 606722"/>
                  <a:gd name="connsiteX74" fmla="*/ 121062 w 607097"/>
                  <a:gd name="connsiteY74" fmla="*/ 84961 h 606722"/>
                  <a:gd name="connsiteX75" fmla="*/ 103963 w 607097"/>
                  <a:gd name="connsiteY75" fmla="*/ 81761 h 606722"/>
                  <a:gd name="connsiteX76" fmla="*/ 353980 w 607097"/>
                  <a:gd name="connsiteY76" fmla="*/ 30273 h 606722"/>
                  <a:gd name="connsiteX77" fmla="*/ 364141 w 607097"/>
                  <a:gd name="connsiteY77" fmla="*/ 40422 h 606722"/>
                  <a:gd name="connsiteX78" fmla="*/ 364141 w 607097"/>
                  <a:gd name="connsiteY78" fmla="*/ 60719 h 606722"/>
                  <a:gd name="connsiteX79" fmla="*/ 353980 w 607097"/>
                  <a:gd name="connsiteY79" fmla="*/ 70778 h 606722"/>
                  <a:gd name="connsiteX80" fmla="*/ 343818 w 607097"/>
                  <a:gd name="connsiteY80" fmla="*/ 60719 h 606722"/>
                  <a:gd name="connsiteX81" fmla="*/ 343818 w 607097"/>
                  <a:gd name="connsiteY81" fmla="*/ 40422 h 606722"/>
                  <a:gd name="connsiteX82" fmla="*/ 353980 w 607097"/>
                  <a:gd name="connsiteY82" fmla="*/ 30273 h 606722"/>
                  <a:gd name="connsiteX83" fmla="*/ 353978 w 607097"/>
                  <a:gd name="connsiteY83" fmla="*/ 20263 h 606722"/>
                  <a:gd name="connsiteX84" fmla="*/ 174819 w 607097"/>
                  <a:gd name="connsiteY84" fmla="*/ 104957 h 606722"/>
                  <a:gd name="connsiteX85" fmla="*/ 214246 w 607097"/>
                  <a:gd name="connsiteY85" fmla="*/ 160768 h 606722"/>
                  <a:gd name="connsiteX86" fmla="*/ 221278 w 607097"/>
                  <a:gd name="connsiteY86" fmla="*/ 198182 h 606722"/>
                  <a:gd name="connsiteX87" fmla="*/ 215938 w 607097"/>
                  <a:gd name="connsiteY87" fmla="*/ 209025 h 606722"/>
                  <a:gd name="connsiteX88" fmla="*/ 210152 w 607097"/>
                  <a:gd name="connsiteY88" fmla="*/ 215157 h 606722"/>
                  <a:gd name="connsiteX89" fmla="*/ 206147 w 607097"/>
                  <a:gd name="connsiteY89" fmla="*/ 218445 h 606722"/>
                  <a:gd name="connsiteX90" fmla="*/ 176777 w 607097"/>
                  <a:gd name="connsiteY90" fmla="*/ 244662 h 606722"/>
                  <a:gd name="connsiteX91" fmla="*/ 182829 w 607097"/>
                  <a:gd name="connsiteY91" fmla="*/ 308382 h 606722"/>
                  <a:gd name="connsiteX92" fmla="*/ 189504 w 607097"/>
                  <a:gd name="connsiteY92" fmla="*/ 315136 h 606722"/>
                  <a:gd name="connsiteX93" fmla="*/ 189949 w 607097"/>
                  <a:gd name="connsiteY93" fmla="*/ 315492 h 606722"/>
                  <a:gd name="connsiteX94" fmla="*/ 191640 w 607097"/>
                  <a:gd name="connsiteY94" fmla="*/ 317269 h 606722"/>
                  <a:gd name="connsiteX95" fmla="*/ 298263 w 607097"/>
                  <a:gd name="connsiteY95" fmla="*/ 424714 h 606722"/>
                  <a:gd name="connsiteX96" fmla="*/ 362077 w 607097"/>
                  <a:gd name="connsiteY96" fmla="*/ 430758 h 606722"/>
                  <a:gd name="connsiteX97" fmla="*/ 388422 w 607097"/>
                  <a:gd name="connsiteY97" fmla="*/ 401430 h 606722"/>
                  <a:gd name="connsiteX98" fmla="*/ 408625 w 607097"/>
                  <a:gd name="connsiteY98" fmla="*/ 386233 h 606722"/>
                  <a:gd name="connsiteX99" fmla="*/ 419661 w 607097"/>
                  <a:gd name="connsiteY99" fmla="*/ 384900 h 606722"/>
                  <a:gd name="connsiteX100" fmla="*/ 446094 w 607097"/>
                  <a:gd name="connsiteY100" fmla="*/ 392365 h 606722"/>
                  <a:gd name="connsiteX101" fmla="*/ 501987 w 607097"/>
                  <a:gd name="connsiteY101" fmla="*/ 431646 h 606722"/>
                  <a:gd name="connsiteX102" fmla="*/ 586894 w 607097"/>
                  <a:gd name="connsiteY102" fmla="*/ 252749 h 606722"/>
                  <a:gd name="connsiteX103" fmla="*/ 353978 w 607097"/>
                  <a:gd name="connsiteY103" fmla="*/ 20263 h 606722"/>
                  <a:gd name="connsiteX104" fmla="*/ 353978 w 607097"/>
                  <a:gd name="connsiteY104" fmla="*/ 0 h 606722"/>
                  <a:gd name="connsiteX105" fmla="*/ 607097 w 607097"/>
                  <a:gd name="connsiteY105" fmla="*/ 252749 h 606722"/>
                  <a:gd name="connsiteX106" fmla="*/ 517384 w 607097"/>
                  <a:gd name="connsiteY106" fmla="*/ 445421 h 606722"/>
                  <a:gd name="connsiteX107" fmla="*/ 540257 w 607097"/>
                  <a:gd name="connsiteY107" fmla="*/ 474215 h 606722"/>
                  <a:gd name="connsiteX108" fmla="*/ 531179 w 607097"/>
                  <a:gd name="connsiteY108" fmla="*/ 532870 h 606722"/>
                  <a:gd name="connsiteX109" fmla="*/ 505814 w 607097"/>
                  <a:gd name="connsiteY109" fmla="*/ 559176 h 606722"/>
                  <a:gd name="connsiteX110" fmla="*/ 401505 w 607097"/>
                  <a:gd name="connsiteY110" fmla="*/ 606722 h 606722"/>
                  <a:gd name="connsiteX111" fmla="*/ 318556 w 607097"/>
                  <a:gd name="connsiteY111" fmla="*/ 582460 h 606722"/>
                  <a:gd name="connsiteX112" fmla="*/ 268893 w 607097"/>
                  <a:gd name="connsiteY112" fmla="*/ 543979 h 606722"/>
                  <a:gd name="connsiteX113" fmla="*/ 61343 w 607097"/>
                  <a:gd name="connsiteY113" fmla="*/ 336732 h 606722"/>
                  <a:gd name="connsiteX114" fmla="*/ 16753 w 607097"/>
                  <a:gd name="connsiteY114" fmla="*/ 275056 h 606722"/>
                  <a:gd name="connsiteX115" fmla="*/ 48171 w 607097"/>
                  <a:gd name="connsiteY115" fmla="*/ 101135 h 606722"/>
                  <a:gd name="connsiteX116" fmla="*/ 73447 w 607097"/>
                  <a:gd name="connsiteY116" fmla="*/ 75807 h 606722"/>
                  <a:gd name="connsiteX117" fmla="*/ 132188 w 607097"/>
                  <a:gd name="connsiteY117" fmla="*/ 66742 h 606722"/>
                  <a:gd name="connsiteX118" fmla="*/ 160757 w 607097"/>
                  <a:gd name="connsiteY118" fmla="*/ 89315 h 606722"/>
                  <a:gd name="connsiteX119" fmla="*/ 353978 w 607097"/>
                  <a:gd name="connsiteY11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607097" h="606722">
                    <a:moveTo>
                      <a:pt x="482620" y="381169"/>
                    </a:moveTo>
                    <a:cubicBezTo>
                      <a:pt x="486624" y="377172"/>
                      <a:pt x="492675" y="377172"/>
                      <a:pt x="496768" y="381169"/>
                    </a:cubicBezTo>
                    <a:lnTo>
                      <a:pt x="510916" y="395381"/>
                    </a:lnTo>
                    <a:cubicBezTo>
                      <a:pt x="515009" y="399379"/>
                      <a:pt x="515009" y="405419"/>
                      <a:pt x="510916" y="409505"/>
                    </a:cubicBezTo>
                    <a:cubicBezTo>
                      <a:pt x="509937" y="412525"/>
                      <a:pt x="506912" y="412525"/>
                      <a:pt x="503887" y="412525"/>
                    </a:cubicBezTo>
                    <a:cubicBezTo>
                      <a:pt x="500861" y="412525"/>
                      <a:pt x="498815" y="411548"/>
                      <a:pt x="496768" y="409505"/>
                    </a:cubicBezTo>
                    <a:lnTo>
                      <a:pt x="482620" y="395381"/>
                    </a:lnTo>
                    <a:cubicBezTo>
                      <a:pt x="478527" y="391295"/>
                      <a:pt x="478527" y="385255"/>
                      <a:pt x="482620" y="381169"/>
                    </a:cubicBezTo>
                    <a:close/>
                    <a:moveTo>
                      <a:pt x="546398" y="242745"/>
                    </a:moveTo>
                    <a:lnTo>
                      <a:pt x="566606" y="242745"/>
                    </a:lnTo>
                    <a:cubicBezTo>
                      <a:pt x="572659" y="242745"/>
                      <a:pt x="576754" y="246732"/>
                      <a:pt x="576754" y="252756"/>
                    </a:cubicBezTo>
                    <a:cubicBezTo>
                      <a:pt x="576754" y="258869"/>
                      <a:pt x="572659" y="262856"/>
                      <a:pt x="566606" y="262856"/>
                    </a:cubicBezTo>
                    <a:lnTo>
                      <a:pt x="546398" y="262856"/>
                    </a:lnTo>
                    <a:cubicBezTo>
                      <a:pt x="540255" y="262856"/>
                      <a:pt x="536249" y="258869"/>
                      <a:pt x="536249" y="252756"/>
                    </a:cubicBezTo>
                    <a:cubicBezTo>
                      <a:pt x="536249" y="246732"/>
                      <a:pt x="540255" y="242745"/>
                      <a:pt x="546398" y="242745"/>
                    </a:cubicBezTo>
                    <a:close/>
                    <a:moveTo>
                      <a:pt x="353968" y="101120"/>
                    </a:moveTo>
                    <a:cubicBezTo>
                      <a:pt x="360022" y="101120"/>
                      <a:pt x="364118" y="105119"/>
                      <a:pt x="364118" y="111251"/>
                    </a:cubicBezTo>
                    <a:lnTo>
                      <a:pt x="364118" y="242683"/>
                    </a:lnTo>
                    <a:lnTo>
                      <a:pt x="424838" y="242683"/>
                    </a:lnTo>
                    <a:cubicBezTo>
                      <a:pt x="430893" y="242683"/>
                      <a:pt x="434988" y="246682"/>
                      <a:pt x="434988" y="252725"/>
                    </a:cubicBezTo>
                    <a:cubicBezTo>
                      <a:pt x="434988" y="258857"/>
                      <a:pt x="430893" y="262856"/>
                      <a:pt x="424838" y="262856"/>
                    </a:cubicBezTo>
                    <a:lnTo>
                      <a:pt x="353968" y="262856"/>
                    </a:lnTo>
                    <a:cubicBezTo>
                      <a:pt x="347825" y="262856"/>
                      <a:pt x="343818" y="258857"/>
                      <a:pt x="343818" y="252725"/>
                    </a:cubicBezTo>
                    <a:lnTo>
                      <a:pt x="343818" y="111251"/>
                    </a:lnTo>
                    <a:cubicBezTo>
                      <a:pt x="343818" y="105119"/>
                      <a:pt x="347825" y="101120"/>
                      <a:pt x="353968" y="101120"/>
                    </a:cubicBezTo>
                    <a:close/>
                    <a:moveTo>
                      <a:pt x="496768" y="96101"/>
                    </a:moveTo>
                    <a:cubicBezTo>
                      <a:pt x="500861" y="92017"/>
                      <a:pt x="506912" y="92017"/>
                      <a:pt x="510916" y="96101"/>
                    </a:cubicBezTo>
                    <a:cubicBezTo>
                      <a:pt x="515009" y="100096"/>
                      <a:pt x="515009" y="106222"/>
                      <a:pt x="510916" y="110217"/>
                    </a:cubicBezTo>
                    <a:lnTo>
                      <a:pt x="496768" y="124334"/>
                    </a:lnTo>
                    <a:cubicBezTo>
                      <a:pt x="494722" y="126376"/>
                      <a:pt x="492675" y="127441"/>
                      <a:pt x="489650" y="127441"/>
                    </a:cubicBezTo>
                    <a:cubicBezTo>
                      <a:pt x="486624" y="127441"/>
                      <a:pt x="484578" y="126376"/>
                      <a:pt x="482620" y="124334"/>
                    </a:cubicBezTo>
                    <a:cubicBezTo>
                      <a:pt x="478527" y="120338"/>
                      <a:pt x="478527" y="114301"/>
                      <a:pt x="482620" y="110217"/>
                    </a:cubicBezTo>
                    <a:close/>
                    <a:moveTo>
                      <a:pt x="196955" y="96101"/>
                    </a:moveTo>
                    <a:cubicBezTo>
                      <a:pt x="201050" y="92017"/>
                      <a:pt x="207104" y="92017"/>
                      <a:pt x="211110" y="96101"/>
                    </a:cubicBezTo>
                    <a:lnTo>
                      <a:pt x="225355" y="110217"/>
                    </a:lnTo>
                    <a:cubicBezTo>
                      <a:pt x="229361" y="114301"/>
                      <a:pt x="229361" y="120338"/>
                      <a:pt x="225355" y="124334"/>
                    </a:cubicBezTo>
                    <a:cubicBezTo>
                      <a:pt x="223307" y="126376"/>
                      <a:pt x="220280" y="127441"/>
                      <a:pt x="218233" y="127441"/>
                    </a:cubicBezTo>
                    <a:cubicBezTo>
                      <a:pt x="215206" y="127441"/>
                      <a:pt x="213158" y="126376"/>
                      <a:pt x="211110" y="124334"/>
                    </a:cubicBezTo>
                    <a:lnTo>
                      <a:pt x="196955" y="110217"/>
                    </a:lnTo>
                    <a:cubicBezTo>
                      <a:pt x="192949" y="106222"/>
                      <a:pt x="192949" y="100096"/>
                      <a:pt x="196955" y="96101"/>
                    </a:cubicBezTo>
                    <a:close/>
                    <a:moveTo>
                      <a:pt x="103963" y="81761"/>
                    </a:moveTo>
                    <a:cubicBezTo>
                      <a:pt x="98011" y="82650"/>
                      <a:pt x="92182" y="85449"/>
                      <a:pt x="87598" y="90026"/>
                    </a:cubicBezTo>
                    <a:lnTo>
                      <a:pt x="62322" y="115266"/>
                    </a:lnTo>
                    <a:cubicBezTo>
                      <a:pt x="17732" y="159790"/>
                      <a:pt x="8654" y="209291"/>
                      <a:pt x="34998" y="265902"/>
                    </a:cubicBezTo>
                    <a:cubicBezTo>
                      <a:pt x="44077" y="285187"/>
                      <a:pt x="57249" y="304383"/>
                      <a:pt x="75494" y="322602"/>
                    </a:cubicBezTo>
                    <a:lnTo>
                      <a:pt x="283044" y="530826"/>
                    </a:lnTo>
                    <a:cubicBezTo>
                      <a:pt x="297284" y="545046"/>
                      <a:pt x="312415" y="557132"/>
                      <a:pt x="327634" y="565219"/>
                    </a:cubicBezTo>
                    <a:cubicBezTo>
                      <a:pt x="389401" y="599612"/>
                      <a:pt x="443068" y="592503"/>
                      <a:pt x="490684" y="545046"/>
                    </a:cubicBezTo>
                    <a:lnTo>
                      <a:pt x="515960" y="519717"/>
                    </a:lnTo>
                    <a:cubicBezTo>
                      <a:pt x="525127" y="510653"/>
                      <a:pt x="527085" y="496433"/>
                      <a:pt x="521033" y="485324"/>
                    </a:cubicBezTo>
                    <a:cubicBezTo>
                      <a:pt x="503856" y="451998"/>
                      <a:pt x="434969" y="411561"/>
                      <a:pt x="434969" y="411561"/>
                    </a:cubicBezTo>
                    <a:cubicBezTo>
                      <a:pt x="427582" y="407829"/>
                      <a:pt x="420195" y="405874"/>
                      <a:pt x="414321" y="406318"/>
                    </a:cubicBezTo>
                    <a:cubicBezTo>
                      <a:pt x="414143" y="406318"/>
                      <a:pt x="413876" y="406407"/>
                      <a:pt x="413698" y="406496"/>
                    </a:cubicBezTo>
                    <a:cubicBezTo>
                      <a:pt x="409604" y="407473"/>
                      <a:pt x="407646" y="409517"/>
                      <a:pt x="405599" y="413605"/>
                    </a:cubicBezTo>
                    <a:lnTo>
                      <a:pt x="404620" y="414583"/>
                    </a:lnTo>
                    <a:cubicBezTo>
                      <a:pt x="397500" y="423648"/>
                      <a:pt x="380323" y="443910"/>
                      <a:pt x="373202" y="447910"/>
                    </a:cubicBezTo>
                    <a:cubicBezTo>
                      <a:pt x="365548" y="453242"/>
                      <a:pt x="357538" y="457152"/>
                      <a:pt x="349528" y="459552"/>
                    </a:cubicBezTo>
                    <a:cubicBezTo>
                      <a:pt x="365281" y="466839"/>
                      <a:pt x="384328" y="473149"/>
                      <a:pt x="405599" y="475282"/>
                    </a:cubicBezTo>
                    <a:cubicBezTo>
                      <a:pt x="410672" y="476259"/>
                      <a:pt x="414677" y="480259"/>
                      <a:pt x="414677" y="486391"/>
                    </a:cubicBezTo>
                    <a:cubicBezTo>
                      <a:pt x="413698" y="491456"/>
                      <a:pt x="409604" y="495456"/>
                      <a:pt x="404620" y="495456"/>
                    </a:cubicBezTo>
                    <a:lnTo>
                      <a:pt x="403552" y="495456"/>
                    </a:lnTo>
                    <a:cubicBezTo>
                      <a:pt x="333686" y="488346"/>
                      <a:pt x="288117" y="443910"/>
                      <a:pt x="287138" y="441866"/>
                    </a:cubicBezTo>
                    <a:cubicBezTo>
                      <a:pt x="286871" y="441600"/>
                      <a:pt x="286604" y="441333"/>
                      <a:pt x="286426" y="441067"/>
                    </a:cubicBezTo>
                    <a:cubicBezTo>
                      <a:pt x="285625" y="440356"/>
                      <a:pt x="284824" y="439645"/>
                      <a:pt x="284112" y="438845"/>
                    </a:cubicBezTo>
                    <a:lnTo>
                      <a:pt x="176777" y="331666"/>
                    </a:lnTo>
                    <a:cubicBezTo>
                      <a:pt x="174730" y="329622"/>
                      <a:pt x="119015" y="284120"/>
                      <a:pt x="111895" y="213379"/>
                    </a:cubicBezTo>
                    <a:cubicBezTo>
                      <a:pt x="110916" y="208314"/>
                      <a:pt x="115010" y="203248"/>
                      <a:pt x="121062" y="202270"/>
                    </a:cubicBezTo>
                    <a:cubicBezTo>
                      <a:pt x="127115" y="201204"/>
                      <a:pt x="131209" y="205292"/>
                      <a:pt x="132188" y="211335"/>
                    </a:cubicBezTo>
                    <a:cubicBezTo>
                      <a:pt x="133968" y="229109"/>
                      <a:pt x="139486" y="245284"/>
                      <a:pt x="146428" y="259325"/>
                    </a:cubicBezTo>
                    <a:cubicBezTo>
                      <a:pt x="148653" y="250794"/>
                      <a:pt x="152658" y="242262"/>
                      <a:pt x="158532" y="233553"/>
                    </a:cubicBezTo>
                    <a:cubicBezTo>
                      <a:pt x="162537" y="227510"/>
                      <a:pt x="183808" y="210358"/>
                      <a:pt x="191907" y="202270"/>
                    </a:cubicBezTo>
                    <a:lnTo>
                      <a:pt x="192975" y="201204"/>
                    </a:lnTo>
                    <a:cubicBezTo>
                      <a:pt x="196980" y="199160"/>
                      <a:pt x="199027" y="196138"/>
                      <a:pt x="200006" y="193117"/>
                    </a:cubicBezTo>
                    <a:cubicBezTo>
                      <a:pt x="202053" y="187073"/>
                      <a:pt x="200006" y="178986"/>
                      <a:pt x="194933" y="170899"/>
                    </a:cubicBezTo>
                    <a:cubicBezTo>
                      <a:pt x="194933" y="169832"/>
                      <a:pt x="154438" y="102113"/>
                      <a:pt x="121062" y="84961"/>
                    </a:cubicBezTo>
                    <a:cubicBezTo>
                      <a:pt x="115989" y="81895"/>
                      <a:pt x="109915" y="80873"/>
                      <a:pt x="103963" y="81761"/>
                    </a:cubicBezTo>
                    <a:close/>
                    <a:moveTo>
                      <a:pt x="353980" y="30273"/>
                    </a:moveTo>
                    <a:cubicBezTo>
                      <a:pt x="360041" y="30273"/>
                      <a:pt x="364141" y="34368"/>
                      <a:pt x="364141" y="40422"/>
                    </a:cubicBezTo>
                    <a:lnTo>
                      <a:pt x="364141" y="60719"/>
                    </a:lnTo>
                    <a:cubicBezTo>
                      <a:pt x="364141" y="66772"/>
                      <a:pt x="360041" y="70778"/>
                      <a:pt x="353980" y="70778"/>
                    </a:cubicBezTo>
                    <a:cubicBezTo>
                      <a:pt x="347829" y="70778"/>
                      <a:pt x="343818" y="66772"/>
                      <a:pt x="343818" y="60719"/>
                    </a:cubicBezTo>
                    <a:lnTo>
                      <a:pt x="343818" y="40422"/>
                    </a:lnTo>
                    <a:cubicBezTo>
                      <a:pt x="343818" y="34368"/>
                      <a:pt x="347829" y="30273"/>
                      <a:pt x="353980" y="30273"/>
                    </a:cubicBezTo>
                    <a:close/>
                    <a:moveTo>
                      <a:pt x="353978" y="20263"/>
                    </a:moveTo>
                    <a:cubicBezTo>
                      <a:pt x="284112" y="20263"/>
                      <a:pt x="219409" y="50479"/>
                      <a:pt x="174819" y="104957"/>
                    </a:cubicBezTo>
                    <a:cubicBezTo>
                      <a:pt x="196446" y="130818"/>
                      <a:pt x="212911" y="158901"/>
                      <a:pt x="214246" y="160768"/>
                    </a:cubicBezTo>
                    <a:cubicBezTo>
                      <a:pt x="221278" y="173920"/>
                      <a:pt x="224304" y="187073"/>
                      <a:pt x="221278" y="198182"/>
                    </a:cubicBezTo>
                    <a:cubicBezTo>
                      <a:pt x="220299" y="202093"/>
                      <a:pt x="218430" y="205736"/>
                      <a:pt x="215938" y="209025"/>
                    </a:cubicBezTo>
                    <a:cubicBezTo>
                      <a:pt x="214336" y="211335"/>
                      <a:pt x="212466" y="213379"/>
                      <a:pt x="210152" y="215157"/>
                    </a:cubicBezTo>
                    <a:cubicBezTo>
                      <a:pt x="208906" y="216312"/>
                      <a:pt x="207482" y="217378"/>
                      <a:pt x="206147" y="218445"/>
                    </a:cubicBezTo>
                    <a:cubicBezTo>
                      <a:pt x="193954" y="228487"/>
                      <a:pt x="179803" y="241640"/>
                      <a:pt x="176777" y="244662"/>
                    </a:cubicBezTo>
                    <a:cubicBezTo>
                      <a:pt x="160579" y="269012"/>
                      <a:pt x="162537" y="287142"/>
                      <a:pt x="182829" y="308382"/>
                    </a:cubicBezTo>
                    <a:lnTo>
                      <a:pt x="189504" y="315136"/>
                    </a:lnTo>
                    <a:cubicBezTo>
                      <a:pt x="189771" y="315403"/>
                      <a:pt x="189949" y="315492"/>
                      <a:pt x="189949" y="315492"/>
                    </a:cubicBezTo>
                    <a:cubicBezTo>
                      <a:pt x="190572" y="316025"/>
                      <a:pt x="191195" y="316647"/>
                      <a:pt x="191640" y="317269"/>
                    </a:cubicBezTo>
                    <a:lnTo>
                      <a:pt x="298263" y="424714"/>
                    </a:lnTo>
                    <a:cubicBezTo>
                      <a:pt x="318556" y="444888"/>
                      <a:pt x="337780" y="446932"/>
                      <a:pt x="362077" y="430758"/>
                    </a:cubicBezTo>
                    <a:cubicBezTo>
                      <a:pt x="365103" y="428713"/>
                      <a:pt x="378275" y="414583"/>
                      <a:pt x="388422" y="401430"/>
                    </a:cubicBezTo>
                    <a:cubicBezTo>
                      <a:pt x="393406" y="393343"/>
                      <a:pt x="400526" y="388277"/>
                      <a:pt x="408625" y="386233"/>
                    </a:cubicBezTo>
                    <a:cubicBezTo>
                      <a:pt x="412096" y="385344"/>
                      <a:pt x="415834" y="384900"/>
                      <a:pt x="419661" y="384900"/>
                    </a:cubicBezTo>
                    <a:cubicBezTo>
                      <a:pt x="428294" y="384989"/>
                      <a:pt x="437728" y="387477"/>
                      <a:pt x="446094" y="392365"/>
                    </a:cubicBezTo>
                    <a:cubicBezTo>
                      <a:pt x="447963" y="393609"/>
                      <a:pt x="476088" y="410051"/>
                      <a:pt x="501987" y="431646"/>
                    </a:cubicBezTo>
                    <a:cubicBezTo>
                      <a:pt x="556545" y="387122"/>
                      <a:pt x="586894" y="322513"/>
                      <a:pt x="586894" y="252749"/>
                    </a:cubicBezTo>
                    <a:cubicBezTo>
                      <a:pt x="586894" y="124330"/>
                      <a:pt x="482585" y="20263"/>
                      <a:pt x="353978" y="20263"/>
                    </a:cubicBezTo>
                    <a:close/>
                    <a:moveTo>
                      <a:pt x="353978" y="0"/>
                    </a:moveTo>
                    <a:cubicBezTo>
                      <a:pt x="493710" y="0"/>
                      <a:pt x="607097" y="113222"/>
                      <a:pt x="607097" y="252749"/>
                    </a:cubicBezTo>
                    <a:cubicBezTo>
                      <a:pt x="607097" y="327578"/>
                      <a:pt x="574345" y="397786"/>
                      <a:pt x="517384" y="445421"/>
                    </a:cubicBezTo>
                    <a:cubicBezTo>
                      <a:pt x="526907" y="454753"/>
                      <a:pt x="535184" y="464617"/>
                      <a:pt x="540257" y="474215"/>
                    </a:cubicBezTo>
                    <a:cubicBezTo>
                      <a:pt x="550403" y="493412"/>
                      <a:pt x="547377" y="517673"/>
                      <a:pt x="531179" y="532870"/>
                    </a:cubicBezTo>
                    <a:lnTo>
                      <a:pt x="505814" y="559176"/>
                    </a:lnTo>
                    <a:cubicBezTo>
                      <a:pt x="474486" y="590548"/>
                      <a:pt x="438974" y="606722"/>
                      <a:pt x="401505" y="606722"/>
                    </a:cubicBezTo>
                    <a:cubicBezTo>
                      <a:pt x="375249" y="606722"/>
                      <a:pt x="346858" y="598635"/>
                      <a:pt x="318556" y="582460"/>
                    </a:cubicBezTo>
                    <a:cubicBezTo>
                      <a:pt x="301289" y="573307"/>
                      <a:pt x="285091" y="560154"/>
                      <a:pt x="268893" y="543979"/>
                    </a:cubicBezTo>
                    <a:lnTo>
                      <a:pt x="61343" y="336732"/>
                    </a:lnTo>
                    <a:cubicBezTo>
                      <a:pt x="42030" y="317536"/>
                      <a:pt x="26899" y="296296"/>
                      <a:pt x="16753" y="275056"/>
                    </a:cubicBezTo>
                    <a:cubicBezTo>
                      <a:pt x="-13596" y="210358"/>
                      <a:pt x="-2471" y="151703"/>
                      <a:pt x="48171" y="101135"/>
                    </a:cubicBezTo>
                    <a:lnTo>
                      <a:pt x="73447" y="75807"/>
                    </a:lnTo>
                    <a:cubicBezTo>
                      <a:pt x="88666" y="60699"/>
                      <a:pt x="112963" y="56611"/>
                      <a:pt x="132188" y="66742"/>
                    </a:cubicBezTo>
                    <a:cubicBezTo>
                      <a:pt x="141711" y="71719"/>
                      <a:pt x="151412" y="79895"/>
                      <a:pt x="160757" y="89315"/>
                    </a:cubicBezTo>
                    <a:cubicBezTo>
                      <a:pt x="209173" y="32971"/>
                      <a:pt x="278772" y="0"/>
                      <a:pt x="353978" y="0"/>
                    </a:cubicBezTo>
                    <a:close/>
                  </a:path>
                </a:pathLst>
              </a:custGeom>
              <a:solidFill>
                <a:srgbClr val="FFFFFF"/>
              </a:solidFill>
              <a:ln w="12700" cap="flat">
                <a:noFill/>
                <a:miter lim="400000"/>
              </a:ln>
              <a:effectLst/>
            </p:spPr>
            <p:txBody>
              <a:bodyPr anchor="ctr"/>
              <a:lstStyle/>
              <a:p>
                <a:pPr algn="ctr"/>
                <a:endParaRPr sz="597">
                  <a:cs typeface="+mn-ea"/>
                  <a:sym typeface="+mn-lt"/>
                </a:endParaRPr>
              </a:p>
            </p:txBody>
          </p:sp>
        </p:grpSp>
        <p:grpSp>
          <p:nvGrpSpPr>
            <p:cNvPr id="21" name="iṣḷîḑè"/>
            <p:cNvGrpSpPr/>
            <p:nvPr/>
          </p:nvGrpSpPr>
          <p:grpSpPr>
            <a:xfrm>
              <a:off x="6816080" y="2764384"/>
              <a:ext cx="808632" cy="808632"/>
              <a:chOff x="3025614" y="1870779"/>
              <a:chExt cx="808632" cy="808632"/>
            </a:xfrm>
          </p:grpSpPr>
          <p:sp>
            <p:nvSpPr>
              <p:cNvPr id="35" name="iṧḻiḋé"/>
              <p:cNvSpPr/>
              <p:nvPr/>
            </p:nvSpPr>
            <p:spPr>
              <a:xfrm>
                <a:off x="3025614" y="1870779"/>
                <a:ext cx="808632" cy="8086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63500" cap="flat">
                <a:solidFill>
                  <a:srgbClr val="E37B7B"/>
                </a:solidFill>
                <a:miter lim="400000"/>
              </a:ln>
              <a:effectLst/>
            </p:spPr>
            <p:txBody>
              <a:bodyPr anchor="ctr"/>
              <a:lstStyle/>
              <a:p>
                <a:pPr algn="ctr"/>
                <a:endParaRPr sz="597">
                  <a:cs typeface="+mn-ea"/>
                  <a:sym typeface="+mn-lt"/>
                </a:endParaRPr>
              </a:p>
            </p:txBody>
          </p:sp>
          <p:sp>
            <p:nvSpPr>
              <p:cNvPr id="36" name="îṣḷíḍe"/>
              <p:cNvSpPr/>
              <p:nvPr/>
            </p:nvSpPr>
            <p:spPr>
              <a:xfrm>
                <a:off x="3163933" y="2009098"/>
                <a:ext cx="531993" cy="5319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37B7B"/>
              </a:solidFill>
              <a:ln w="12700" cap="flat">
                <a:noFill/>
                <a:miter lim="400000"/>
              </a:ln>
              <a:effectLst/>
            </p:spPr>
            <p:txBody>
              <a:bodyPr anchor="ctr"/>
              <a:lstStyle/>
              <a:p>
                <a:pPr algn="ctr"/>
                <a:endParaRPr sz="597">
                  <a:cs typeface="+mn-ea"/>
                  <a:sym typeface="+mn-lt"/>
                </a:endParaRPr>
              </a:p>
            </p:txBody>
          </p:sp>
          <p:sp>
            <p:nvSpPr>
              <p:cNvPr id="37" name="íšľíḋé"/>
              <p:cNvSpPr/>
              <p:nvPr/>
            </p:nvSpPr>
            <p:spPr>
              <a:xfrm>
                <a:off x="3282109" y="2117461"/>
                <a:ext cx="305623" cy="305154"/>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 name="connsiteX67" fmla="*/ 325000 h 606722"/>
                  <a:gd name="connsiteY67"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7535" h="606604">
                    <a:moveTo>
                      <a:pt x="394900" y="353768"/>
                    </a:moveTo>
                    <a:cubicBezTo>
                      <a:pt x="400507" y="353768"/>
                      <a:pt x="405045" y="358301"/>
                      <a:pt x="405045" y="363900"/>
                    </a:cubicBezTo>
                    <a:lnTo>
                      <a:pt x="405045" y="515616"/>
                    </a:lnTo>
                    <a:cubicBezTo>
                      <a:pt x="405045" y="543435"/>
                      <a:pt x="382353" y="566099"/>
                      <a:pt x="354410" y="566099"/>
                    </a:cubicBezTo>
                    <a:lnTo>
                      <a:pt x="212649" y="566099"/>
                    </a:lnTo>
                    <a:cubicBezTo>
                      <a:pt x="207131" y="566099"/>
                      <a:pt x="202593" y="561566"/>
                      <a:pt x="202593" y="556056"/>
                    </a:cubicBezTo>
                    <a:cubicBezTo>
                      <a:pt x="202593" y="550457"/>
                      <a:pt x="207131" y="545924"/>
                      <a:pt x="212649" y="545924"/>
                    </a:cubicBezTo>
                    <a:lnTo>
                      <a:pt x="354410" y="545924"/>
                    </a:lnTo>
                    <a:cubicBezTo>
                      <a:pt x="371140" y="545924"/>
                      <a:pt x="384845" y="532325"/>
                      <a:pt x="384845" y="515616"/>
                    </a:cubicBezTo>
                    <a:lnTo>
                      <a:pt x="384845" y="363900"/>
                    </a:lnTo>
                    <a:cubicBezTo>
                      <a:pt x="384845" y="358301"/>
                      <a:pt x="389294" y="353768"/>
                      <a:pt x="394900" y="353768"/>
                    </a:cubicBezTo>
                    <a:close/>
                    <a:moveTo>
                      <a:pt x="131640" y="262739"/>
                    </a:moveTo>
                    <a:cubicBezTo>
                      <a:pt x="137236" y="262739"/>
                      <a:pt x="141766" y="267271"/>
                      <a:pt x="141766" y="272870"/>
                    </a:cubicBezTo>
                    <a:lnTo>
                      <a:pt x="141766" y="333565"/>
                    </a:lnTo>
                    <a:cubicBezTo>
                      <a:pt x="141766" y="339075"/>
                      <a:pt x="137236" y="343607"/>
                      <a:pt x="131640" y="343607"/>
                    </a:cubicBezTo>
                    <a:cubicBezTo>
                      <a:pt x="126044" y="343607"/>
                      <a:pt x="121514" y="339075"/>
                      <a:pt x="121514" y="333565"/>
                    </a:cubicBezTo>
                    <a:lnTo>
                      <a:pt x="121514" y="272870"/>
                    </a:lnTo>
                    <a:cubicBezTo>
                      <a:pt x="121514" y="267271"/>
                      <a:pt x="126044" y="262739"/>
                      <a:pt x="131640" y="262739"/>
                    </a:cubicBezTo>
                    <a:close/>
                    <a:moveTo>
                      <a:pt x="489057" y="194973"/>
                    </a:moveTo>
                    <a:cubicBezTo>
                      <a:pt x="492973" y="190974"/>
                      <a:pt x="499381" y="190974"/>
                      <a:pt x="503386" y="194973"/>
                    </a:cubicBezTo>
                    <a:lnTo>
                      <a:pt x="604576" y="296095"/>
                    </a:lnTo>
                    <a:cubicBezTo>
                      <a:pt x="605555" y="296983"/>
                      <a:pt x="606267" y="298138"/>
                      <a:pt x="606801" y="299383"/>
                    </a:cubicBezTo>
                    <a:cubicBezTo>
                      <a:pt x="607780" y="301871"/>
                      <a:pt x="607780" y="304625"/>
                      <a:pt x="606801" y="307113"/>
                    </a:cubicBezTo>
                    <a:cubicBezTo>
                      <a:pt x="606267" y="308357"/>
                      <a:pt x="605555" y="309424"/>
                      <a:pt x="604576" y="310401"/>
                    </a:cubicBezTo>
                    <a:lnTo>
                      <a:pt x="503386" y="411434"/>
                    </a:lnTo>
                    <a:cubicBezTo>
                      <a:pt x="501339" y="413478"/>
                      <a:pt x="498758" y="414455"/>
                      <a:pt x="496177" y="414455"/>
                    </a:cubicBezTo>
                    <a:cubicBezTo>
                      <a:pt x="493596" y="414455"/>
                      <a:pt x="491015" y="413478"/>
                      <a:pt x="489057" y="411434"/>
                    </a:cubicBezTo>
                    <a:cubicBezTo>
                      <a:pt x="485052" y="407524"/>
                      <a:pt x="485052" y="401126"/>
                      <a:pt x="489057" y="397217"/>
                    </a:cubicBezTo>
                    <a:lnTo>
                      <a:pt x="572982" y="313333"/>
                    </a:lnTo>
                    <a:lnTo>
                      <a:pt x="232921" y="313333"/>
                    </a:lnTo>
                    <a:cubicBezTo>
                      <a:pt x="227314" y="313333"/>
                      <a:pt x="222775" y="308802"/>
                      <a:pt x="222775" y="303203"/>
                    </a:cubicBezTo>
                    <a:cubicBezTo>
                      <a:pt x="222775" y="297605"/>
                      <a:pt x="227314" y="293074"/>
                      <a:pt x="232921" y="293074"/>
                    </a:cubicBezTo>
                    <a:lnTo>
                      <a:pt x="572982" y="293074"/>
                    </a:lnTo>
                    <a:lnTo>
                      <a:pt x="489057" y="209279"/>
                    </a:lnTo>
                    <a:cubicBezTo>
                      <a:pt x="485052" y="205281"/>
                      <a:pt x="485052" y="198883"/>
                      <a:pt x="489057" y="194973"/>
                    </a:cubicBezTo>
                    <a:close/>
                    <a:moveTo>
                      <a:pt x="211398" y="40317"/>
                    </a:moveTo>
                    <a:lnTo>
                      <a:pt x="354409" y="40317"/>
                    </a:lnTo>
                    <a:cubicBezTo>
                      <a:pt x="382353" y="40317"/>
                      <a:pt x="405046" y="62981"/>
                      <a:pt x="405046" y="90889"/>
                    </a:cubicBezTo>
                    <a:lnTo>
                      <a:pt x="405046" y="242605"/>
                    </a:lnTo>
                    <a:cubicBezTo>
                      <a:pt x="405046" y="248115"/>
                      <a:pt x="400508" y="252648"/>
                      <a:pt x="394901" y="252648"/>
                    </a:cubicBezTo>
                    <a:cubicBezTo>
                      <a:pt x="389295" y="252648"/>
                      <a:pt x="384845" y="248115"/>
                      <a:pt x="384845" y="242605"/>
                    </a:cubicBezTo>
                    <a:lnTo>
                      <a:pt x="384845" y="90889"/>
                    </a:lnTo>
                    <a:cubicBezTo>
                      <a:pt x="384845" y="74180"/>
                      <a:pt x="371140" y="60581"/>
                      <a:pt x="354409" y="60581"/>
                    </a:cubicBezTo>
                    <a:lnTo>
                      <a:pt x="211398" y="60581"/>
                    </a:lnTo>
                    <a:cubicBezTo>
                      <a:pt x="205791" y="60581"/>
                      <a:pt x="201253" y="56048"/>
                      <a:pt x="201253" y="50449"/>
                    </a:cubicBezTo>
                    <a:cubicBezTo>
                      <a:pt x="201253" y="44850"/>
                      <a:pt x="205791" y="40317"/>
                      <a:pt x="211398" y="40317"/>
                    </a:cubicBezTo>
                    <a:close/>
                    <a:moveTo>
                      <a:pt x="147115" y="20146"/>
                    </a:moveTo>
                    <a:cubicBezTo>
                      <a:pt x="144890" y="20146"/>
                      <a:pt x="142576" y="20590"/>
                      <a:pt x="140084" y="21568"/>
                    </a:cubicBezTo>
                    <a:lnTo>
                      <a:pt x="44232" y="59782"/>
                    </a:lnTo>
                    <a:cubicBezTo>
                      <a:pt x="24919" y="66981"/>
                      <a:pt x="20292" y="73024"/>
                      <a:pt x="20292" y="90887"/>
                    </a:cubicBezTo>
                    <a:lnTo>
                      <a:pt x="20292" y="515689"/>
                    </a:lnTo>
                    <a:cubicBezTo>
                      <a:pt x="20292" y="533464"/>
                      <a:pt x="24919" y="539596"/>
                      <a:pt x="44054" y="546616"/>
                    </a:cubicBezTo>
                    <a:lnTo>
                      <a:pt x="140262" y="585098"/>
                    </a:lnTo>
                    <a:cubicBezTo>
                      <a:pt x="142576" y="585897"/>
                      <a:pt x="144890" y="586431"/>
                      <a:pt x="147115" y="586431"/>
                    </a:cubicBezTo>
                    <a:cubicBezTo>
                      <a:pt x="156015" y="586431"/>
                      <a:pt x="161978" y="578254"/>
                      <a:pt x="161978" y="566257"/>
                    </a:cubicBezTo>
                    <a:lnTo>
                      <a:pt x="161978" y="40319"/>
                    </a:lnTo>
                    <a:cubicBezTo>
                      <a:pt x="161978" y="28233"/>
                      <a:pt x="156015" y="20146"/>
                      <a:pt x="147115" y="20146"/>
                    </a:cubicBezTo>
                    <a:close/>
                    <a:moveTo>
                      <a:pt x="151669" y="315"/>
                    </a:moveTo>
                    <a:cubicBezTo>
                      <a:pt x="169354" y="2727"/>
                      <a:pt x="182270" y="18724"/>
                      <a:pt x="182270" y="40319"/>
                    </a:cubicBezTo>
                    <a:lnTo>
                      <a:pt x="182270" y="566257"/>
                    </a:lnTo>
                    <a:cubicBezTo>
                      <a:pt x="182270" y="589630"/>
                      <a:pt x="167496" y="606604"/>
                      <a:pt x="147115" y="606604"/>
                    </a:cubicBezTo>
                    <a:cubicBezTo>
                      <a:pt x="142487" y="606604"/>
                      <a:pt x="137681" y="605716"/>
                      <a:pt x="132964" y="603938"/>
                    </a:cubicBezTo>
                    <a:lnTo>
                      <a:pt x="36756" y="565457"/>
                    </a:lnTo>
                    <a:cubicBezTo>
                      <a:pt x="10057" y="555592"/>
                      <a:pt x="0" y="542084"/>
                      <a:pt x="0" y="515689"/>
                    </a:cubicBezTo>
                    <a:lnTo>
                      <a:pt x="0" y="90887"/>
                    </a:lnTo>
                    <a:cubicBezTo>
                      <a:pt x="0" y="64492"/>
                      <a:pt x="10057" y="50895"/>
                      <a:pt x="37023" y="40942"/>
                    </a:cubicBezTo>
                    <a:lnTo>
                      <a:pt x="132697" y="2727"/>
                    </a:lnTo>
                    <a:cubicBezTo>
                      <a:pt x="139350" y="217"/>
                      <a:pt x="145774" y="-489"/>
                      <a:pt x="151669" y="315"/>
                    </a:cubicBezTo>
                    <a:close/>
                  </a:path>
                </a:pathLst>
              </a:custGeom>
              <a:solidFill>
                <a:srgbClr val="FFFFFF"/>
              </a:solidFill>
              <a:ln w="12700" cap="flat">
                <a:noFill/>
                <a:miter lim="400000"/>
              </a:ln>
              <a:effectLst/>
            </p:spPr>
            <p:txBody>
              <a:bodyPr anchor="ctr"/>
              <a:lstStyle/>
              <a:p>
                <a:pPr algn="ctr"/>
                <a:endParaRPr sz="597">
                  <a:cs typeface="+mn-ea"/>
                  <a:sym typeface="+mn-lt"/>
                </a:endParaRPr>
              </a:p>
            </p:txBody>
          </p:sp>
        </p:grpSp>
      </p:grpSp>
      <p:sp>
        <p:nvSpPr>
          <p:cNvPr id="50" name="文本框 49"/>
          <p:cNvSpPr txBox="1"/>
          <p:nvPr/>
        </p:nvSpPr>
        <p:spPr>
          <a:xfrm>
            <a:off x="785399" y="2211832"/>
            <a:ext cx="3201576" cy="1426429"/>
          </a:xfrm>
          <a:prstGeom prst="rect">
            <a:avLst/>
          </a:prstGeom>
          <a:noFill/>
        </p:spPr>
        <p:txBody>
          <a:bodyPr wrap="square" rtlCol="0" anchor="t">
            <a:spAutoFit/>
          </a:bodyPr>
          <a:lstStyle>
            <a:defPPr>
              <a:defRPr lang="zh-CN"/>
            </a:defPPr>
            <a:lvl1pPr>
              <a:lnSpc>
                <a:spcPct val="160000"/>
              </a:lnSpc>
              <a:defRPr sz="2400">
                <a:solidFill>
                  <a:schemeClr val="bg1"/>
                </a:solidFill>
                <a:latin typeface="微软雅黑" panose="020B0503020204020204" pitchFamily="34" charset="-122"/>
                <a:ea typeface="微软雅黑" panose="020B0503020204020204" pitchFamily="34" charset="-122"/>
              </a:defRPr>
            </a:lvl1pPr>
          </a:lstStyle>
          <a:p>
            <a:r>
              <a:rPr lang="zh-CN" altLang="en-US" sz="1355" dirty="0">
                <a:solidFill>
                  <a:schemeClr val="tx1"/>
                </a:solidFill>
                <a:latin typeface="+mn-lt"/>
                <a:ea typeface="+mn-ea"/>
                <a:cs typeface="+mn-ea"/>
                <a:sym typeface="+mn-lt"/>
              </a:rPr>
              <a:t>校园信息化建设呈现智能化、应用多样化发展趋势，多种技术和应用交叉至校园生活的各个方面，全面的智慧校园时代己经到来。</a:t>
            </a:r>
          </a:p>
        </p:txBody>
      </p:sp>
      <p:sp>
        <p:nvSpPr>
          <p:cNvPr id="51" name="文本框 50"/>
          <p:cNvSpPr txBox="1"/>
          <p:nvPr/>
        </p:nvSpPr>
        <p:spPr>
          <a:xfrm>
            <a:off x="1518815" y="4651554"/>
            <a:ext cx="1221200" cy="480773"/>
          </a:xfrm>
          <a:prstGeom prst="rect">
            <a:avLst/>
          </a:prstGeom>
          <a:noFill/>
        </p:spPr>
        <p:txBody>
          <a:bodyPr wrap="square" rtlCol="0" anchor="t">
            <a:spAutoFit/>
          </a:bodyPr>
          <a:lstStyle>
            <a:defPPr>
              <a:defRPr lang="zh-CN"/>
            </a:defPPr>
            <a:lvl1pPr>
              <a:lnSpc>
                <a:spcPct val="160000"/>
              </a:lnSpc>
              <a:defRPr sz="2400">
                <a:solidFill>
                  <a:schemeClr val="bg1"/>
                </a:solidFill>
                <a:latin typeface="微软雅黑" panose="020B0503020204020204" pitchFamily="34" charset="-122"/>
                <a:ea typeface="微软雅黑" panose="020B0503020204020204" pitchFamily="34" charset="-122"/>
              </a:defRPr>
            </a:lvl1pPr>
          </a:lstStyle>
          <a:p>
            <a:r>
              <a:rPr lang="zh-CN" altLang="en-US" sz="1805" b="1" dirty="0">
                <a:solidFill>
                  <a:schemeClr val="tx1"/>
                </a:solidFill>
                <a:latin typeface="+mn-lt"/>
                <a:ea typeface="+mn-ea"/>
                <a:cs typeface="+mn-ea"/>
                <a:sym typeface="+mn-lt"/>
              </a:rPr>
              <a:t>传统校园</a:t>
            </a:r>
          </a:p>
        </p:txBody>
      </p:sp>
      <p:sp>
        <p:nvSpPr>
          <p:cNvPr id="52" name="文本框 51"/>
          <p:cNvSpPr txBox="1"/>
          <p:nvPr/>
        </p:nvSpPr>
        <p:spPr>
          <a:xfrm>
            <a:off x="3129438" y="5814696"/>
            <a:ext cx="1667341" cy="717569"/>
          </a:xfrm>
          <a:prstGeom prst="rect">
            <a:avLst/>
          </a:prstGeom>
          <a:noFill/>
        </p:spPr>
        <p:txBody>
          <a:bodyPr wrap="square" rtlCol="0" anchor="t">
            <a:spAutoFit/>
          </a:bodyPr>
          <a:lstStyle>
            <a:defPPr>
              <a:defRPr lang="zh-CN"/>
            </a:defPPr>
            <a:lvl1pPr>
              <a:lnSpc>
                <a:spcPct val="160000"/>
              </a:lnSpc>
              <a:defRPr sz="2400">
                <a:solidFill>
                  <a:schemeClr val="bg1"/>
                </a:solidFill>
                <a:latin typeface="微软雅黑" panose="020B0503020204020204" pitchFamily="34" charset="-122"/>
                <a:ea typeface="微软雅黑" panose="020B0503020204020204" pitchFamily="34" charset="-122"/>
              </a:defRPr>
            </a:lvl1pPr>
          </a:lstStyle>
          <a:p>
            <a:r>
              <a:rPr lang="zh-CN" altLang="en-US" sz="1355" dirty="0">
                <a:solidFill>
                  <a:schemeClr val="tx1"/>
                </a:solidFill>
                <a:latin typeface="+mn-lt"/>
                <a:ea typeface="+mn-ea"/>
                <a:cs typeface="+mn-ea"/>
                <a:sym typeface="+mn-lt"/>
              </a:rPr>
              <a:t>纸质文件</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人工书写</a:t>
            </a:r>
          </a:p>
        </p:txBody>
      </p:sp>
      <p:sp>
        <p:nvSpPr>
          <p:cNvPr id="53" name="文本框 52"/>
          <p:cNvSpPr txBox="1"/>
          <p:nvPr/>
        </p:nvSpPr>
        <p:spPr>
          <a:xfrm>
            <a:off x="3744219" y="3688253"/>
            <a:ext cx="1123164" cy="480773"/>
          </a:xfrm>
          <a:prstGeom prst="rect">
            <a:avLst/>
          </a:prstGeom>
          <a:noFill/>
        </p:spPr>
        <p:txBody>
          <a:bodyPr wrap="square" rtlCol="0" anchor="t">
            <a:spAutoFit/>
          </a:bodyPr>
          <a:lstStyle>
            <a:defPPr>
              <a:defRPr lang="zh-CN"/>
            </a:defPPr>
            <a:lvl1pPr>
              <a:lnSpc>
                <a:spcPct val="160000"/>
              </a:lnSpc>
              <a:defRPr sz="3200" b="1">
                <a:solidFill>
                  <a:schemeClr val="bg1"/>
                </a:solidFill>
                <a:latin typeface="微软雅黑" panose="020B0503020204020204" pitchFamily="34" charset="-122"/>
                <a:ea typeface="微软雅黑" panose="020B0503020204020204" pitchFamily="34" charset="-122"/>
              </a:defRPr>
            </a:lvl1pPr>
          </a:lstStyle>
          <a:p>
            <a:r>
              <a:rPr lang="zh-CN" altLang="en-US" sz="1805" dirty="0">
                <a:solidFill>
                  <a:schemeClr val="tx1"/>
                </a:solidFill>
                <a:latin typeface="+mn-lt"/>
                <a:ea typeface="+mn-ea"/>
                <a:cs typeface="+mn-ea"/>
                <a:sym typeface="+mn-lt"/>
              </a:rPr>
              <a:t>电子校园</a:t>
            </a:r>
          </a:p>
        </p:txBody>
      </p:sp>
      <p:sp>
        <p:nvSpPr>
          <p:cNvPr id="54" name="文本框 53"/>
          <p:cNvSpPr txBox="1"/>
          <p:nvPr/>
        </p:nvSpPr>
        <p:spPr>
          <a:xfrm>
            <a:off x="4935370" y="4964948"/>
            <a:ext cx="1480811" cy="1426429"/>
          </a:xfrm>
          <a:prstGeom prst="rect">
            <a:avLst/>
          </a:prstGeom>
          <a:noFill/>
        </p:spPr>
        <p:txBody>
          <a:bodyPr wrap="square" rtlCol="0" anchor="t">
            <a:spAutoFit/>
          </a:bodyPr>
          <a:lstStyle>
            <a:defPPr>
              <a:defRPr lang="zh-CN"/>
            </a:defPPr>
            <a:lvl1pPr>
              <a:lnSpc>
                <a:spcPct val="160000"/>
              </a:lnSpc>
              <a:defRPr sz="2400">
                <a:solidFill>
                  <a:schemeClr val="bg1"/>
                </a:solidFill>
                <a:latin typeface="微软雅黑" panose="020B0503020204020204" pitchFamily="34" charset="-122"/>
                <a:ea typeface="微软雅黑" panose="020B0503020204020204" pitchFamily="34" charset="-122"/>
              </a:defRPr>
            </a:lvl1pPr>
          </a:lstStyle>
          <a:p>
            <a:r>
              <a:rPr lang="zh-CN" altLang="en-US" sz="1355" dirty="0">
                <a:solidFill>
                  <a:schemeClr val="tx1"/>
                </a:solidFill>
                <a:latin typeface="+mn-lt"/>
                <a:ea typeface="+mn-ea"/>
                <a:cs typeface="+mn-ea"/>
                <a:sym typeface="+mn-lt"/>
              </a:rPr>
              <a:t>纸质文件</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电脑打印</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计算机普及</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局域网使用</a:t>
            </a:r>
          </a:p>
        </p:txBody>
      </p:sp>
      <p:sp>
        <p:nvSpPr>
          <p:cNvPr id="55" name="文本框 54"/>
          <p:cNvSpPr txBox="1"/>
          <p:nvPr/>
        </p:nvSpPr>
        <p:spPr>
          <a:xfrm>
            <a:off x="5541743" y="2839540"/>
            <a:ext cx="1248143" cy="480773"/>
          </a:xfrm>
          <a:prstGeom prst="rect">
            <a:avLst/>
          </a:prstGeom>
          <a:noFill/>
        </p:spPr>
        <p:txBody>
          <a:bodyPr wrap="square" rtlCol="0" anchor="t">
            <a:spAutoFit/>
          </a:bodyPr>
          <a:lstStyle>
            <a:defPPr>
              <a:defRPr lang="zh-CN"/>
            </a:defPPr>
            <a:lvl1pPr>
              <a:lnSpc>
                <a:spcPct val="160000"/>
              </a:lnSpc>
              <a:defRPr sz="3200" b="1">
                <a:solidFill>
                  <a:schemeClr val="bg1"/>
                </a:solidFill>
                <a:latin typeface="微软雅黑" panose="020B0503020204020204" pitchFamily="34" charset="-122"/>
                <a:ea typeface="微软雅黑" panose="020B0503020204020204" pitchFamily="34" charset="-122"/>
              </a:defRPr>
            </a:lvl1pPr>
          </a:lstStyle>
          <a:p>
            <a:r>
              <a:rPr lang="zh-CN" altLang="en-US" sz="1805" dirty="0">
                <a:solidFill>
                  <a:schemeClr val="tx1"/>
                </a:solidFill>
                <a:latin typeface="+mn-lt"/>
                <a:ea typeface="+mn-ea"/>
                <a:cs typeface="+mn-ea"/>
                <a:sym typeface="+mn-lt"/>
              </a:rPr>
              <a:t>数字校园</a:t>
            </a:r>
            <a:endParaRPr lang="en-US" altLang="zh-CN" sz="1805" dirty="0">
              <a:solidFill>
                <a:schemeClr val="tx1"/>
              </a:solidFill>
              <a:latin typeface="+mn-lt"/>
              <a:ea typeface="+mn-ea"/>
              <a:cs typeface="+mn-ea"/>
              <a:sym typeface="+mn-lt"/>
            </a:endParaRPr>
          </a:p>
        </p:txBody>
      </p:sp>
      <p:sp>
        <p:nvSpPr>
          <p:cNvPr id="56" name="文本框 55"/>
          <p:cNvSpPr txBox="1"/>
          <p:nvPr/>
        </p:nvSpPr>
        <p:spPr>
          <a:xfrm>
            <a:off x="7026767" y="4066250"/>
            <a:ext cx="1409116" cy="2093490"/>
          </a:xfrm>
          <a:prstGeom prst="rect">
            <a:avLst/>
          </a:prstGeom>
          <a:noFill/>
        </p:spPr>
        <p:txBody>
          <a:bodyPr wrap="square" rtlCol="0" anchor="t">
            <a:spAutoFit/>
          </a:bodyPr>
          <a:lstStyle>
            <a:defPPr>
              <a:defRPr lang="zh-CN"/>
            </a:defPPr>
            <a:lvl1pPr>
              <a:lnSpc>
                <a:spcPct val="160000"/>
              </a:lnSpc>
              <a:defRPr sz="2400">
                <a:solidFill>
                  <a:schemeClr val="bg1"/>
                </a:solidFill>
                <a:latin typeface="微软雅黑" panose="020B0503020204020204" pitchFamily="34" charset="-122"/>
                <a:ea typeface="微软雅黑" panose="020B0503020204020204" pitchFamily="34" charset="-122"/>
              </a:defRPr>
            </a:lvl1pPr>
          </a:lstStyle>
          <a:p>
            <a:r>
              <a:rPr lang="zh-CN" altLang="en-US" sz="1355" dirty="0">
                <a:solidFill>
                  <a:schemeClr val="tx1"/>
                </a:solidFill>
                <a:latin typeface="+mn-lt"/>
                <a:ea typeface="+mn-ea"/>
                <a:cs typeface="+mn-ea"/>
                <a:sym typeface="+mn-lt"/>
              </a:rPr>
              <a:t>宽带校园网</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办公</a:t>
            </a:r>
            <a:r>
              <a:rPr lang="en-US" altLang="zh-CN" sz="1355" dirty="0">
                <a:solidFill>
                  <a:schemeClr val="tx1"/>
                </a:solidFill>
                <a:latin typeface="+mn-lt"/>
                <a:ea typeface="+mn-ea"/>
                <a:cs typeface="+mn-ea"/>
                <a:sym typeface="+mn-lt"/>
              </a:rPr>
              <a:t>OA</a:t>
            </a:r>
          </a:p>
          <a:p>
            <a:r>
              <a:rPr lang="zh-CN" altLang="en-US" sz="1355" dirty="0">
                <a:solidFill>
                  <a:schemeClr val="tx1"/>
                </a:solidFill>
                <a:latin typeface="+mn-lt"/>
                <a:ea typeface="+mn-ea"/>
                <a:cs typeface="+mn-ea"/>
                <a:sym typeface="+mn-lt"/>
              </a:rPr>
              <a:t>互联网</a:t>
            </a:r>
            <a:r>
              <a:rPr lang="en-US" altLang="zh-CN" sz="1355" dirty="0">
                <a:solidFill>
                  <a:schemeClr val="tx1"/>
                </a:solidFill>
                <a:latin typeface="+mn-lt"/>
                <a:ea typeface="+mn-ea"/>
                <a:cs typeface="+mn-ea"/>
                <a:sym typeface="+mn-lt"/>
              </a:rPr>
              <a:t>IPV4</a:t>
            </a:r>
          </a:p>
          <a:p>
            <a:r>
              <a:rPr lang="zh-CN" altLang="en-US" sz="1355" dirty="0">
                <a:solidFill>
                  <a:schemeClr val="tx1"/>
                </a:solidFill>
                <a:latin typeface="+mn-lt"/>
                <a:ea typeface="+mn-ea"/>
                <a:cs typeface="+mn-ea"/>
                <a:sym typeface="+mn-lt"/>
              </a:rPr>
              <a:t>分布式</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多应用</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单向发布</a:t>
            </a:r>
          </a:p>
        </p:txBody>
      </p:sp>
      <p:sp>
        <p:nvSpPr>
          <p:cNvPr id="57" name="文本框 56"/>
          <p:cNvSpPr txBox="1"/>
          <p:nvPr/>
        </p:nvSpPr>
        <p:spPr>
          <a:xfrm>
            <a:off x="7627277" y="1742609"/>
            <a:ext cx="1112060" cy="480773"/>
          </a:xfrm>
          <a:prstGeom prst="rect">
            <a:avLst/>
          </a:prstGeom>
          <a:noFill/>
        </p:spPr>
        <p:txBody>
          <a:bodyPr wrap="square" rtlCol="0" anchor="t">
            <a:spAutoFit/>
          </a:bodyPr>
          <a:lstStyle>
            <a:defPPr>
              <a:defRPr lang="zh-CN"/>
            </a:defPPr>
            <a:lvl1pPr>
              <a:lnSpc>
                <a:spcPct val="160000"/>
              </a:lnSpc>
              <a:defRPr sz="3200" b="1">
                <a:solidFill>
                  <a:schemeClr val="bg1"/>
                </a:solidFill>
                <a:latin typeface="微软雅黑" panose="020B0503020204020204" pitchFamily="34" charset="-122"/>
                <a:ea typeface="微软雅黑" panose="020B0503020204020204" pitchFamily="34" charset="-122"/>
              </a:defRPr>
            </a:lvl1pPr>
          </a:lstStyle>
          <a:p>
            <a:r>
              <a:rPr lang="zh-CN" altLang="en-US" sz="1805" dirty="0">
                <a:solidFill>
                  <a:schemeClr val="tx1"/>
                </a:solidFill>
                <a:latin typeface="+mn-lt"/>
                <a:ea typeface="+mn-ea"/>
                <a:cs typeface="+mn-ea"/>
                <a:sym typeface="+mn-lt"/>
              </a:rPr>
              <a:t>智慧校园</a:t>
            </a:r>
          </a:p>
        </p:txBody>
      </p:sp>
      <p:sp>
        <p:nvSpPr>
          <p:cNvPr id="58" name="文本框 57"/>
          <p:cNvSpPr txBox="1"/>
          <p:nvPr/>
        </p:nvSpPr>
        <p:spPr>
          <a:xfrm>
            <a:off x="9203732" y="3232579"/>
            <a:ext cx="2043659" cy="2093490"/>
          </a:xfrm>
          <a:prstGeom prst="rect">
            <a:avLst/>
          </a:prstGeom>
          <a:noFill/>
        </p:spPr>
        <p:txBody>
          <a:bodyPr wrap="square" rtlCol="0" anchor="t">
            <a:spAutoFit/>
          </a:bodyPr>
          <a:lstStyle>
            <a:defPPr>
              <a:defRPr lang="zh-CN"/>
            </a:defPPr>
            <a:lvl1pPr>
              <a:lnSpc>
                <a:spcPct val="160000"/>
              </a:lnSpc>
              <a:defRPr sz="2400">
                <a:solidFill>
                  <a:schemeClr val="bg1"/>
                </a:solidFill>
                <a:latin typeface="微软雅黑" panose="020B0503020204020204" pitchFamily="34" charset="-122"/>
                <a:ea typeface="微软雅黑" panose="020B0503020204020204" pitchFamily="34" charset="-122"/>
              </a:defRPr>
            </a:lvl1pPr>
          </a:lstStyle>
          <a:p>
            <a:r>
              <a:rPr lang="zh-CN" altLang="en-US" sz="1355" dirty="0">
                <a:solidFill>
                  <a:schemeClr val="tx1"/>
                </a:solidFill>
                <a:latin typeface="+mn-lt"/>
                <a:ea typeface="+mn-ea"/>
                <a:cs typeface="+mn-ea"/>
                <a:sym typeface="+mn-lt"/>
              </a:rPr>
              <a:t>物联网</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云计算</a:t>
            </a:r>
            <a:r>
              <a:rPr lang="en-US" altLang="zh-CN" sz="1355" dirty="0">
                <a:solidFill>
                  <a:schemeClr val="tx1"/>
                </a:solidFill>
                <a:latin typeface="+mn-lt"/>
                <a:ea typeface="+mn-ea"/>
                <a:cs typeface="+mn-ea"/>
                <a:sym typeface="+mn-lt"/>
              </a:rPr>
              <a:t>/</a:t>
            </a:r>
            <a:r>
              <a:rPr lang="zh-CN" altLang="en-US" sz="1355" dirty="0">
                <a:solidFill>
                  <a:schemeClr val="tx1"/>
                </a:solidFill>
                <a:latin typeface="+mn-lt"/>
                <a:ea typeface="+mn-ea"/>
                <a:cs typeface="+mn-ea"/>
                <a:sym typeface="+mn-lt"/>
              </a:rPr>
              <a:t>存储</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数据采集碎片化</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数据仓库与智能分析</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融合应用</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精准互动信息服务</a:t>
            </a:r>
          </a:p>
        </p:txBody>
      </p:sp>
      <p:grpSp>
        <p:nvGrpSpPr>
          <p:cNvPr id="59" name="组 45"/>
          <p:cNvGrpSpPr/>
          <p:nvPr/>
        </p:nvGrpSpPr>
        <p:grpSpPr>
          <a:xfrm>
            <a:off x="8914774" y="1250427"/>
            <a:ext cx="1675676" cy="496221"/>
            <a:chOff x="17076640" y="1754176"/>
            <a:chExt cx="2969425" cy="879341"/>
          </a:xfrm>
        </p:grpSpPr>
        <p:sp>
          <p:nvSpPr>
            <p:cNvPr id="60" name="对角圆角矩形 59"/>
            <p:cNvSpPr/>
            <p:nvPr/>
          </p:nvSpPr>
          <p:spPr>
            <a:xfrm>
              <a:off x="17096700" y="1754176"/>
              <a:ext cx="2929305" cy="879341"/>
            </a:xfrm>
            <a:prstGeom prst="round2DiagRect">
              <a:avLst/>
            </a:prstGeom>
            <a:solidFill>
              <a:srgbClr val="29B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90">
                <a:solidFill>
                  <a:schemeClr val="tx1"/>
                </a:solidFill>
                <a:cs typeface="+mn-ea"/>
                <a:sym typeface="+mn-lt"/>
              </a:endParaRPr>
            </a:p>
          </p:txBody>
        </p:sp>
        <p:sp>
          <p:nvSpPr>
            <p:cNvPr id="61" name="文本框 60"/>
            <p:cNvSpPr txBox="1"/>
            <p:nvPr/>
          </p:nvSpPr>
          <p:spPr>
            <a:xfrm>
              <a:off x="17076640" y="1869589"/>
              <a:ext cx="2969425" cy="704251"/>
            </a:xfrm>
            <a:prstGeom prst="rect">
              <a:avLst/>
            </a:prstGeom>
            <a:noFill/>
          </p:spPr>
          <p:txBody>
            <a:bodyPr wrap="square" rtlCol="0">
              <a:spAutoFit/>
            </a:bodyPr>
            <a:lstStyle/>
            <a:p>
              <a:pPr algn="ctr">
                <a:lnSpc>
                  <a:spcPct val="120000"/>
                </a:lnSpc>
              </a:pPr>
              <a:r>
                <a:rPr lang="zh-CN" altLang="en-US" sz="1805" dirty="0">
                  <a:cs typeface="+mn-ea"/>
                  <a:sym typeface="+mn-lt"/>
                </a:rPr>
                <a:t>开启新篇章</a:t>
              </a:r>
            </a:p>
          </p:txBody>
        </p:sp>
      </p:grpSp>
      <p:sp>
        <p:nvSpPr>
          <p:cNvPr id="62" name="对角圆角矩形 61"/>
          <p:cNvSpPr/>
          <p:nvPr/>
        </p:nvSpPr>
        <p:spPr>
          <a:xfrm>
            <a:off x="4890819" y="2462318"/>
            <a:ext cx="1465589" cy="440186"/>
          </a:xfrm>
          <a:prstGeom prst="round2DiagRect">
            <a:avLst/>
          </a:prstGeom>
          <a:solidFill>
            <a:srgbClr val="F47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90">
              <a:solidFill>
                <a:schemeClr val="tx1"/>
              </a:solidFill>
              <a:cs typeface="+mn-ea"/>
              <a:sym typeface="+mn-lt"/>
            </a:endParaRPr>
          </a:p>
        </p:txBody>
      </p:sp>
      <p:sp>
        <p:nvSpPr>
          <p:cNvPr id="63" name="文本框 62"/>
          <p:cNvSpPr txBox="1"/>
          <p:nvPr/>
        </p:nvSpPr>
        <p:spPr>
          <a:xfrm>
            <a:off x="4785773" y="2481234"/>
            <a:ext cx="1675676" cy="397416"/>
          </a:xfrm>
          <a:prstGeom prst="rect">
            <a:avLst/>
          </a:prstGeom>
          <a:noFill/>
        </p:spPr>
        <p:txBody>
          <a:bodyPr wrap="square" rtlCol="0">
            <a:spAutoFit/>
          </a:bodyPr>
          <a:lstStyle/>
          <a:p>
            <a:pPr algn="ctr">
              <a:lnSpc>
                <a:spcPct val="120000"/>
              </a:lnSpc>
            </a:pPr>
            <a:r>
              <a:rPr lang="zh-CN" altLang="en-US" sz="1805" dirty="0">
                <a:cs typeface="+mn-ea"/>
                <a:sym typeface="+mn-lt"/>
              </a:rPr>
              <a:t>成熟阶段</a:t>
            </a:r>
          </a:p>
        </p:txBody>
      </p:sp>
      <p:pic>
        <p:nvPicPr>
          <p:cNvPr id="64" name="图片 63" descr="组-1"/>
          <p:cNvPicPr>
            <a:picLocks noChangeAspect="1"/>
          </p:cNvPicPr>
          <p:nvPr/>
        </p:nvPicPr>
        <p:blipFill>
          <a:blip r:embed="rId4"/>
          <a:stretch>
            <a:fillRect/>
          </a:stretch>
        </p:blipFill>
        <p:spPr>
          <a:xfrm>
            <a:off x="8546332" y="4826230"/>
            <a:ext cx="3642493" cy="2031770"/>
          </a:xfrm>
          <a:prstGeom prst="rect">
            <a:avLst/>
          </a:prstGeom>
        </p:spPr>
      </p:pic>
    </p:spTree>
    <p:extLst>
      <p:ext uri="{BB962C8B-B14F-4D97-AF65-F5344CB8AC3E}">
        <p14:creationId xmlns:p14="http://schemas.microsoft.com/office/powerpoint/2010/main" val="14655527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smtClean="0">
                <a:cs typeface="+mn-ea"/>
                <a:sym typeface="+mn-lt"/>
              </a:rPr>
              <a:t>总体框架</a:t>
            </a:r>
            <a:r>
              <a:rPr lang="en-US" altLang="zh-CN" sz="3999" b="1" dirty="0" smtClean="0">
                <a:cs typeface="+mn-ea"/>
                <a:sym typeface="+mn-lt"/>
              </a:rPr>
              <a:t>——</a:t>
            </a:r>
            <a:r>
              <a:rPr lang="zh-CN" altLang="en-US" sz="3999" b="1" dirty="0" smtClean="0">
                <a:cs typeface="+mn-ea"/>
                <a:sym typeface="+mn-lt"/>
              </a:rPr>
              <a:t>功能</a:t>
            </a:r>
            <a:endParaRPr lang="zh-CN" altLang="en-US" sz="3999" b="1" dirty="0">
              <a:cs typeface="+mn-ea"/>
              <a:sym typeface="+mn-lt"/>
            </a:endParaRPr>
          </a:p>
        </p:txBody>
      </p:sp>
      <p:sp>
        <p:nvSpPr>
          <p:cNvPr id="3" name="圆角矩形 2">
            <a:hlinkClick r:id="rId3" action="ppaction://hlinksldjump"/>
          </p:cNvPr>
          <p:cNvSpPr/>
          <p:nvPr/>
        </p:nvSpPr>
        <p:spPr>
          <a:xfrm>
            <a:off x="2872073" y="5574055"/>
            <a:ext cx="6444682" cy="1240403"/>
          </a:xfrm>
          <a:prstGeom prst="roundRect">
            <a:avLst/>
          </a:prstGeom>
          <a:solidFill>
            <a:schemeClr val="tx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97">
              <a:solidFill>
                <a:schemeClr val="tx1"/>
              </a:solidFill>
              <a:cs typeface="+mn-ea"/>
              <a:sym typeface="+mn-lt"/>
            </a:endParaRPr>
          </a:p>
        </p:txBody>
      </p:sp>
      <p:sp>
        <p:nvSpPr>
          <p:cNvPr id="4" name="椭圆 3"/>
          <p:cNvSpPr/>
          <p:nvPr/>
        </p:nvSpPr>
        <p:spPr>
          <a:xfrm>
            <a:off x="5187771" y="4101632"/>
            <a:ext cx="1090777" cy="1090777"/>
          </a:xfrm>
          <a:prstGeom prst="ellipse">
            <a:avLst/>
          </a:prstGeom>
          <a:solidFill>
            <a:srgbClr val="EDBB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805" dirty="0">
                <a:solidFill>
                  <a:schemeClr val="tx1"/>
                </a:solidFill>
                <a:cs typeface="+mn-ea"/>
                <a:sym typeface="+mn-lt"/>
                <a:hlinkClick r:id="rId4" action="ppaction://hlinksldjump"/>
              </a:rPr>
              <a:t>智慧</a:t>
            </a:r>
            <a:endParaRPr lang="en-US" altLang="zh-CN" sz="1805" dirty="0">
              <a:solidFill>
                <a:schemeClr val="tx1"/>
              </a:solidFill>
              <a:cs typeface="+mn-ea"/>
              <a:sym typeface="+mn-lt"/>
              <a:hlinkClick r:id="rId4" action="ppaction://hlinksldjump"/>
            </a:endParaRPr>
          </a:p>
          <a:p>
            <a:pPr algn="ctr">
              <a:lnSpc>
                <a:spcPct val="120000"/>
              </a:lnSpc>
            </a:pPr>
            <a:r>
              <a:rPr lang="zh-CN" altLang="en-US" sz="1805" dirty="0">
                <a:solidFill>
                  <a:schemeClr val="tx1"/>
                </a:solidFill>
                <a:cs typeface="+mn-ea"/>
                <a:sym typeface="+mn-lt"/>
                <a:hlinkClick r:id="rId4" action="ppaction://hlinksldjump"/>
              </a:rPr>
              <a:t>校务</a:t>
            </a:r>
            <a:endParaRPr lang="zh-CN" altLang="en-US" sz="1805" dirty="0">
              <a:solidFill>
                <a:schemeClr val="tx1"/>
              </a:solidFill>
              <a:cs typeface="+mn-ea"/>
              <a:sym typeface="+mn-lt"/>
            </a:endParaRPr>
          </a:p>
        </p:txBody>
      </p:sp>
      <p:sp>
        <p:nvSpPr>
          <p:cNvPr id="5" name="椭圆 4"/>
          <p:cNvSpPr/>
          <p:nvPr/>
        </p:nvSpPr>
        <p:spPr>
          <a:xfrm>
            <a:off x="4591634" y="1731028"/>
            <a:ext cx="1148828" cy="1148828"/>
          </a:xfrm>
          <a:prstGeom prst="ellipse">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805" dirty="0">
                <a:solidFill>
                  <a:schemeClr val="tx1"/>
                </a:solidFill>
                <a:cs typeface="+mn-ea"/>
                <a:sym typeface="+mn-lt"/>
                <a:hlinkClick r:id="rId5" action="ppaction://hlinksldjump"/>
              </a:rPr>
              <a:t>智慧</a:t>
            </a:r>
            <a:endParaRPr lang="en-US" altLang="zh-CN" sz="1805" dirty="0">
              <a:solidFill>
                <a:schemeClr val="tx1"/>
              </a:solidFill>
              <a:cs typeface="+mn-ea"/>
              <a:sym typeface="+mn-lt"/>
              <a:hlinkClick r:id="rId5" action="ppaction://hlinksldjump"/>
            </a:endParaRPr>
          </a:p>
          <a:p>
            <a:pPr algn="ctr">
              <a:lnSpc>
                <a:spcPct val="120000"/>
              </a:lnSpc>
            </a:pPr>
            <a:r>
              <a:rPr lang="zh-CN" altLang="en-US" sz="1805" dirty="0">
                <a:solidFill>
                  <a:schemeClr val="tx1"/>
                </a:solidFill>
                <a:cs typeface="+mn-ea"/>
                <a:sym typeface="+mn-lt"/>
                <a:hlinkClick r:id="rId5" action="ppaction://hlinksldjump"/>
              </a:rPr>
              <a:t>办公</a:t>
            </a:r>
            <a:endParaRPr lang="zh-CN" altLang="en-US" sz="1805" dirty="0">
              <a:solidFill>
                <a:schemeClr val="tx1"/>
              </a:solidFill>
              <a:cs typeface="+mn-ea"/>
              <a:sym typeface="+mn-lt"/>
            </a:endParaRPr>
          </a:p>
        </p:txBody>
      </p:sp>
      <p:sp>
        <p:nvSpPr>
          <p:cNvPr id="6" name="椭圆 5"/>
          <p:cNvSpPr/>
          <p:nvPr/>
        </p:nvSpPr>
        <p:spPr>
          <a:xfrm>
            <a:off x="8387360" y="1954022"/>
            <a:ext cx="1090777" cy="1090777"/>
          </a:xfrm>
          <a:prstGeom prst="ellipse">
            <a:avLst/>
          </a:prstGeom>
          <a:solidFill>
            <a:srgbClr val="E37B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805" dirty="0">
                <a:solidFill>
                  <a:schemeClr val="tx1"/>
                </a:solidFill>
                <a:cs typeface="+mn-ea"/>
                <a:sym typeface="+mn-lt"/>
                <a:hlinkClick r:id="rId4" action="ppaction://hlinksldjump"/>
              </a:rPr>
              <a:t>智慧</a:t>
            </a:r>
            <a:endParaRPr lang="en-US" altLang="zh-CN" sz="1805" dirty="0">
              <a:solidFill>
                <a:schemeClr val="tx1"/>
              </a:solidFill>
              <a:cs typeface="+mn-ea"/>
              <a:sym typeface="+mn-lt"/>
              <a:hlinkClick r:id="rId4" action="ppaction://hlinksldjump"/>
            </a:endParaRPr>
          </a:p>
          <a:p>
            <a:pPr algn="ctr">
              <a:lnSpc>
                <a:spcPct val="120000"/>
              </a:lnSpc>
            </a:pPr>
            <a:r>
              <a:rPr lang="zh-CN" altLang="en-US" sz="1805" dirty="0">
                <a:solidFill>
                  <a:schemeClr val="tx1"/>
                </a:solidFill>
                <a:cs typeface="+mn-ea"/>
                <a:sym typeface="+mn-lt"/>
                <a:hlinkClick r:id="rId4" action="ppaction://hlinksldjump"/>
              </a:rPr>
              <a:t>教务</a:t>
            </a:r>
            <a:endParaRPr lang="zh-CN" altLang="en-US" sz="1805" dirty="0">
              <a:solidFill>
                <a:schemeClr val="tx1"/>
              </a:solidFill>
              <a:cs typeface="+mn-ea"/>
              <a:sym typeface="+mn-lt"/>
            </a:endParaRPr>
          </a:p>
        </p:txBody>
      </p:sp>
      <p:sp>
        <p:nvSpPr>
          <p:cNvPr id="7" name="文本框 6"/>
          <p:cNvSpPr txBox="1"/>
          <p:nvPr/>
        </p:nvSpPr>
        <p:spPr>
          <a:xfrm>
            <a:off x="4790247" y="6435076"/>
            <a:ext cx="1223093" cy="300774"/>
          </a:xfrm>
          <a:prstGeom prst="rect">
            <a:avLst/>
          </a:prstGeom>
          <a:noFill/>
        </p:spPr>
        <p:txBody>
          <a:bodyPr wrap="none" rtlCol="0">
            <a:spAutoFit/>
          </a:bodyPr>
          <a:lstStyle/>
          <a:p>
            <a:r>
              <a:rPr lang="zh-CN" altLang="en-US" sz="1355" dirty="0">
                <a:cs typeface="+mn-ea"/>
                <a:sym typeface="+mn-lt"/>
              </a:rPr>
              <a:t>统一数据中心</a:t>
            </a:r>
          </a:p>
        </p:txBody>
      </p:sp>
      <p:sp>
        <p:nvSpPr>
          <p:cNvPr id="8" name="文本框 7"/>
          <p:cNvSpPr txBox="1"/>
          <p:nvPr/>
        </p:nvSpPr>
        <p:spPr>
          <a:xfrm>
            <a:off x="6252260" y="6435076"/>
            <a:ext cx="1223093" cy="300774"/>
          </a:xfrm>
          <a:prstGeom prst="rect">
            <a:avLst/>
          </a:prstGeom>
          <a:noFill/>
        </p:spPr>
        <p:txBody>
          <a:bodyPr wrap="none" rtlCol="0">
            <a:spAutoFit/>
          </a:bodyPr>
          <a:lstStyle/>
          <a:p>
            <a:r>
              <a:rPr lang="zh-CN" altLang="en-US" sz="1355" dirty="0">
                <a:cs typeface="+mn-ea"/>
                <a:sym typeface="+mn-lt"/>
              </a:rPr>
              <a:t>统一应用中心</a:t>
            </a:r>
          </a:p>
        </p:txBody>
      </p:sp>
      <p:sp>
        <p:nvSpPr>
          <p:cNvPr id="9" name="文本框 8"/>
          <p:cNvSpPr txBox="1"/>
          <p:nvPr/>
        </p:nvSpPr>
        <p:spPr>
          <a:xfrm>
            <a:off x="3302209" y="6435076"/>
            <a:ext cx="1223093" cy="300774"/>
          </a:xfrm>
          <a:prstGeom prst="rect">
            <a:avLst/>
          </a:prstGeom>
          <a:noFill/>
        </p:spPr>
        <p:txBody>
          <a:bodyPr wrap="none" rtlCol="0">
            <a:spAutoFit/>
          </a:bodyPr>
          <a:lstStyle/>
          <a:p>
            <a:pPr algn="ctr"/>
            <a:r>
              <a:rPr lang="zh-CN" altLang="en-US" sz="1355" dirty="0">
                <a:cs typeface="+mn-ea"/>
                <a:sym typeface="+mn-lt"/>
              </a:rPr>
              <a:t>统一认证中心</a:t>
            </a:r>
          </a:p>
        </p:txBody>
      </p:sp>
      <p:sp>
        <p:nvSpPr>
          <p:cNvPr id="10" name="文本框 9"/>
          <p:cNvSpPr txBox="1"/>
          <p:nvPr/>
        </p:nvSpPr>
        <p:spPr>
          <a:xfrm>
            <a:off x="7714633" y="6435076"/>
            <a:ext cx="1223093" cy="300774"/>
          </a:xfrm>
          <a:prstGeom prst="rect">
            <a:avLst/>
          </a:prstGeom>
          <a:noFill/>
        </p:spPr>
        <p:txBody>
          <a:bodyPr wrap="none" rtlCol="0">
            <a:spAutoFit/>
          </a:bodyPr>
          <a:lstStyle/>
          <a:p>
            <a:r>
              <a:rPr lang="zh-CN" altLang="en-US" sz="1355" dirty="0">
                <a:cs typeface="+mn-ea"/>
                <a:sym typeface="+mn-lt"/>
              </a:rPr>
              <a:t>应用整合对接</a:t>
            </a:r>
          </a:p>
        </p:txBody>
      </p:sp>
      <p:sp>
        <p:nvSpPr>
          <p:cNvPr id="11" name="椭圆 10"/>
          <p:cNvSpPr/>
          <p:nvPr/>
        </p:nvSpPr>
        <p:spPr>
          <a:xfrm>
            <a:off x="449256" y="3133844"/>
            <a:ext cx="1076802" cy="1076802"/>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805" dirty="0">
                <a:solidFill>
                  <a:schemeClr val="bg1"/>
                </a:solidFill>
                <a:cs typeface="+mn-ea"/>
                <a:sym typeface="+mn-lt"/>
                <a:hlinkClick r:id="rId6" action="ppaction://hlinksldjump"/>
              </a:rPr>
              <a:t>智慧</a:t>
            </a:r>
            <a:endParaRPr lang="en-US" altLang="zh-CN" sz="1805" dirty="0">
              <a:solidFill>
                <a:schemeClr val="bg1"/>
              </a:solidFill>
              <a:cs typeface="+mn-ea"/>
              <a:sym typeface="+mn-lt"/>
              <a:hlinkClick r:id="rId6" action="ppaction://hlinksldjump"/>
            </a:endParaRPr>
          </a:p>
          <a:p>
            <a:pPr algn="ctr">
              <a:lnSpc>
                <a:spcPct val="120000"/>
              </a:lnSpc>
            </a:pPr>
            <a:r>
              <a:rPr lang="zh-CN" altLang="en-US" sz="1805" dirty="0">
                <a:solidFill>
                  <a:schemeClr val="bg1"/>
                </a:solidFill>
                <a:cs typeface="+mn-ea"/>
                <a:sym typeface="+mn-lt"/>
                <a:hlinkClick r:id="rId6" action="ppaction://hlinksldjump"/>
              </a:rPr>
              <a:t>教学</a:t>
            </a:r>
            <a:endParaRPr lang="zh-CN" altLang="en-US" sz="1805" dirty="0">
              <a:solidFill>
                <a:schemeClr val="bg1"/>
              </a:solidFill>
              <a:cs typeface="+mn-ea"/>
              <a:sym typeface="+mn-lt"/>
            </a:endParaRPr>
          </a:p>
        </p:txBody>
      </p:sp>
      <p:sp>
        <p:nvSpPr>
          <p:cNvPr id="12" name=" 2050"/>
          <p:cNvSpPr/>
          <p:nvPr/>
        </p:nvSpPr>
        <p:spPr bwMode="auto">
          <a:xfrm flipH="1">
            <a:off x="9590836" y="1954022"/>
            <a:ext cx="144768" cy="1100093"/>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bg1">
              <a:alpha val="74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597">
              <a:latin typeface="+mn-lt"/>
              <a:ea typeface="+mn-ea"/>
              <a:cs typeface="+mn-ea"/>
              <a:sym typeface="+mn-lt"/>
            </a:endParaRPr>
          </a:p>
        </p:txBody>
      </p:sp>
      <p:sp>
        <p:nvSpPr>
          <p:cNvPr id="13" name=" 2050"/>
          <p:cNvSpPr/>
          <p:nvPr/>
        </p:nvSpPr>
        <p:spPr bwMode="auto">
          <a:xfrm flipH="1">
            <a:off x="6431614" y="4096972"/>
            <a:ext cx="144768" cy="1100093"/>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bg1">
              <a:alpha val="74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597">
              <a:latin typeface="+mn-lt"/>
              <a:ea typeface="+mn-ea"/>
              <a:cs typeface="+mn-ea"/>
              <a:sym typeface="+mn-lt"/>
            </a:endParaRPr>
          </a:p>
        </p:txBody>
      </p:sp>
      <p:sp>
        <p:nvSpPr>
          <p:cNvPr id="14" name="椭圆 13"/>
          <p:cNvSpPr/>
          <p:nvPr/>
        </p:nvSpPr>
        <p:spPr>
          <a:xfrm>
            <a:off x="8932748" y="4060000"/>
            <a:ext cx="1090777" cy="1090777"/>
          </a:xfrm>
          <a:prstGeom prst="ellipse">
            <a:avLst/>
          </a:prstGeom>
          <a:solidFill>
            <a:srgbClr val="F5B7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805" dirty="0">
                <a:solidFill>
                  <a:schemeClr val="tx1"/>
                </a:solidFill>
                <a:cs typeface="+mn-ea"/>
                <a:sym typeface="+mn-lt"/>
                <a:hlinkClick r:id="rId7" action="ppaction://hlinksldjump"/>
              </a:rPr>
              <a:t>智慧</a:t>
            </a:r>
            <a:endParaRPr lang="en-US" altLang="zh-CN" sz="1805" dirty="0">
              <a:solidFill>
                <a:schemeClr val="tx1"/>
              </a:solidFill>
              <a:cs typeface="+mn-ea"/>
              <a:sym typeface="+mn-lt"/>
              <a:hlinkClick r:id="rId7" action="ppaction://hlinksldjump"/>
            </a:endParaRPr>
          </a:p>
          <a:p>
            <a:pPr algn="ctr">
              <a:lnSpc>
                <a:spcPct val="120000"/>
              </a:lnSpc>
            </a:pPr>
            <a:r>
              <a:rPr lang="zh-CN" altLang="en-US" sz="1805" dirty="0">
                <a:solidFill>
                  <a:schemeClr val="tx1"/>
                </a:solidFill>
                <a:cs typeface="+mn-ea"/>
                <a:sym typeface="+mn-lt"/>
                <a:hlinkClick r:id="rId7" action="ppaction://hlinksldjump"/>
              </a:rPr>
              <a:t>物联</a:t>
            </a:r>
            <a:endParaRPr lang="zh-CN" altLang="en-US" sz="1805" dirty="0">
              <a:solidFill>
                <a:schemeClr val="tx1"/>
              </a:solidFill>
              <a:cs typeface="+mn-ea"/>
              <a:sym typeface="+mn-lt"/>
            </a:endParaRPr>
          </a:p>
        </p:txBody>
      </p:sp>
      <p:sp>
        <p:nvSpPr>
          <p:cNvPr id="15" name=" 2050"/>
          <p:cNvSpPr/>
          <p:nvPr/>
        </p:nvSpPr>
        <p:spPr bwMode="auto">
          <a:xfrm flipH="1">
            <a:off x="10135684" y="4055342"/>
            <a:ext cx="144768" cy="1100093"/>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bg1">
              <a:alpha val="74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597">
              <a:latin typeface="+mn-lt"/>
              <a:ea typeface="+mn-ea"/>
              <a:cs typeface="+mn-ea"/>
              <a:sym typeface="+mn-lt"/>
            </a:endParaRPr>
          </a:p>
        </p:txBody>
      </p:sp>
      <p:sp>
        <p:nvSpPr>
          <p:cNvPr id="16" name="文本框 15"/>
          <p:cNvSpPr txBox="1"/>
          <p:nvPr/>
        </p:nvSpPr>
        <p:spPr>
          <a:xfrm>
            <a:off x="1973763" y="1770434"/>
            <a:ext cx="2262158" cy="3532890"/>
          </a:xfrm>
          <a:prstGeom prst="rect">
            <a:avLst/>
          </a:prstGeom>
          <a:noFill/>
        </p:spPr>
        <p:txBody>
          <a:bodyPr wrap="none" rtlCol="0">
            <a:spAutoFit/>
          </a:bodyPr>
          <a:lstStyle>
            <a:defPPr>
              <a:defRPr lang="zh-CN"/>
            </a:defPPr>
            <a:lvl1pPr>
              <a:lnSpc>
                <a:spcPct val="150000"/>
              </a:lnSpc>
              <a:defRPr kumimoji="1" sz="2400">
                <a:solidFill>
                  <a:schemeClr val="bg1"/>
                </a:solidFill>
                <a:latin typeface="Microsoft YaHei" charset="-122"/>
                <a:ea typeface="Microsoft YaHei" charset="-122"/>
                <a:cs typeface="Microsoft YaHei" charset="-122"/>
              </a:defRPr>
            </a:lvl1pPr>
          </a:lstStyle>
          <a:p>
            <a:r>
              <a:rPr lang="zh-CN" altLang="en-US" sz="1355" dirty="0">
                <a:solidFill>
                  <a:schemeClr val="tx1"/>
                </a:solidFill>
                <a:latin typeface="+mn-lt"/>
                <a:ea typeface="+mn-ea"/>
                <a:cs typeface="+mn-ea"/>
                <a:sym typeface="+mn-lt"/>
              </a:rPr>
              <a:t>教育资源共享平台</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题库管理系统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教学管理系统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学习管理系统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网络阅卷系统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试卷扫描识别软件</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日常小测评卷</a:t>
            </a:r>
            <a:r>
              <a:rPr lang="zh-CN" altLang="en-US" sz="1355" dirty="0" smtClean="0">
                <a:solidFill>
                  <a:schemeClr val="tx1"/>
                </a:solidFill>
                <a:latin typeface="+mn-lt"/>
                <a:ea typeface="+mn-ea"/>
                <a:cs typeface="+mn-ea"/>
                <a:sym typeface="+mn-lt"/>
              </a:rPr>
              <a:t>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教学质量分析评价系统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个性化学习系统（家校通）</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hlinkClick r:id="rId8" action="ppaction://hlinksldjump"/>
              </a:rPr>
              <a:t>智慧课堂</a:t>
            </a:r>
            <a:endParaRPr lang="en-US" altLang="zh-CN" sz="1355" dirty="0">
              <a:solidFill>
                <a:schemeClr val="tx1"/>
              </a:solidFill>
              <a:latin typeface="+mn-lt"/>
              <a:ea typeface="+mn-ea"/>
              <a:cs typeface="+mn-ea"/>
              <a:sym typeface="+mn-lt"/>
            </a:endParaRPr>
          </a:p>
          <a:p>
            <a:r>
              <a:rPr lang="zh-CN" altLang="en-US" sz="1355" dirty="0" smtClean="0">
                <a:solidFill>
                  <a:schemeClr val="tx1"/>
                </a:solidFill>
                <a:latin typeface="+mn-lt"/>
                <a:ea typeface="+mn-ea"/>
                <a:cs typeface="+mn-ea"/>
                <a:sym typeface="+mn-lt"/>
              </a:rPr>
              <a:t>数字</a:t>
            </a:r>
            <a:r>
              <a:rPr lang="zh-CN" altLang="en-US" sz="1355" dirty="0">
                <a:solidFill>
                  <a:schemeClr val="tx1"/>
                </a:solidFill>
                <a:latin typeface="+mn-lt"/>
                <a:ea typeface="+mn-ea"/>
                <a:cs typeface="+mn-ea"/>
                <a:sym typeface="+mn-lt"/>
              </a:rPr>
              <a:t>图书阅读系统</a:t>
            </a:r>
          </a:p>
        </p:txBody>
      </p:sp>
      <p:sp>
        <p:nvSpPr>
          <p:cNvPr id="17" name="文本框 16"/>
          <p:cNvSpPr txBox="1"/>
          <p:nvPr/>
        </p:nvSpPr>
        <p:spPr>
          <a:xfrm>
            <a:off x="9896220" y="1383823"/>
            <a:ext cx="2209259" cy="2594556"/>
          </a:xfrm>
          <a:prstGeom prst="rect">
            <a:avLst/>
          </a:prstGeom>
          <a:noFill/>
        </p:spPr>
        <p:txBody>
          <a:bodyPr wrap="none" rtlCol="0">
            <a:spAutoFit/>
          </a:bodyPr>
          <a:lstStyle>
            <a:defPPr>
              <a:defRPr lang="zh-CN"/>
            </a:defPPr>
            <a:lvl1pPr>
              <a:lnSpc>
                <a:spcPct val="150000"/>
              </a:lnSpc>
              <a:defRPr kumimoji="1" sz="2400">
                <a:solidFill>
                  <a:schemeClr val="bg1"/>
                </a:solidFill>
                <a:latin typeface="Microsoft YaHei" charset="-122"/>
                <a:ea typeface="Microsoft YaHei" charset="-122"/>
                <a:cs typeface="Microsoft YaHei" charset="-122"/>
              </a:defRPr>
            </a:lvl1pPr>
          </a:lstStyle>
          <a:p>
            <a:r>
              <a:rPr lang="zh-CN" altLang="en-US" sz="1355" dirty="0">
                <a:solidFill>
                  <a:schemeClr val="tx1"/>
                </a:solidFill>
                <a:latin typeface="+mn-lt"/>
                <a:ea typeface="+mn-ea"/>
                <a:cs typeface="+mn-ea"/>
                <a:sym typeface="+mn-lt"/>
                <a:hlinkClick r:id="rId9" action="ppaction://hlinksldjump"/>
              </a:rPr>
              <a:t>选课排课管理系统（</a:t>
            </a:r>
            <a:r>
              <a:rPr lang="en-US" altLang="zh-CN" sz="1355" dirty="0">
                <a:solidFill>
                  <a:schemeClr val="tx1"/>
                </a:solidFill>
                <a:latin typeface="+mn-lt"/>
                <a:ea typeface="+mn-ea"/>
                <a:cs typeface="+mn-ea"/>
                <a:sym typeface="+mn-lt"/>
                <a:hlinkClick r:id="rId9" action="ppaction://hlinksldjump"/>
              </a:rPr>
              <a:t>3+3</a:t>
            </a:r>
            <a:r>
              <a:rPr lang="zh-CN" altLang="en-US" sz="1355" dirty="0">
                <a:solidFill>
                  <a:schemeClr val="tx1"/>
                </a:solidFill>
                <a:latin typeface="+mn-lt"/>
                <a:ea typeface="+mn-ea"/>
                <a:cs typeface="+mn-ea"/>
                <a:sym typeface="+mn-lt"/>
                <a:hlinkClick r:id="rId9" action="ppaction://hlinksldjump"/>
              </a:rPr>
              <a:t>）</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教师发展管理系统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教师评价系统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学生档案管理系统</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招生管理</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考试考务管理</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hlinkClick r:id="rId10" action="ppaction://hlinksldjump"/>
              </a:rPr>
              <a:t>综合素质</a:t>
            </a:r>
            <a:r>
              <a:rPr lang="zh-CN" altLang="en-US" sz="1355" dirty="0" smtClean="0">
                <a:solidFill>
                  <a:schemeClr val="tx1"/>
                </a:solidFill>
                <a:latin typeface="+mn-lt"/>
                <a:ea typeface="+mn-ea"/>
                <a:cs typeface="+mn-ea"/>
                <a:sym typeface="+mn-lt"/>
                <a:hlinkClick r:id="rId10" action="ppaction://hlinksldjump"/>
              </a:rPr>
              <a:t>评价</a:t>
            </a:r>
            <a:endParaRPr lang="en-US" altLang="zh-CN" sz="1355" dirty="0" smtClean="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hlinkClick r:id="rId11" action="ppaction://hlinksldjump"/>
              </a:rPr>
              <a:t>学</a:t>
            </a:r>
            <a:r>
              <a:rPr lang="zh-CN" altLang="en-US" sz="1355" dirty="0" smtClean="0">
                <a:solidFill>
                  <a:schemeClr val="tx1"/>
                </a:solidFill>
                <a:latin typeface="+mn-lt"/>
                <a:ea typeface="+mn-ea"/>
                <a:cs typeface="+mn-ea"/>
                <a:sym typeface="+mn-lt"/>
                <a:hlinkClick r:id="rId11" action="ppaction://hlinksldjump"/>
              </a:rPr>
              <a:t>业生涯规划</a:t>
            </a:r>
            <a:endParaRPr lang="zh-CN" altLang="en-US" sz="1355" dirty="0">
              <a:solidFill>
                <a:schemeClr val="tx1"/>
              </a:solidFill>
              <a:latin typeface="+mn-lt"/>
              <a:ea typeface="+mn-ea"/>
              <a:cs typeface="+mn-ea"/>
              <a:sym typeface="+mn-lt"/>
            </a:endParaRPr>
          </a:p>
        </p:txBody>
      </p:sp>
      <p:sp>
        <p:nvSpPr>
          <p:cNvPr id="18" name="文本框 17"/>
          <p:cNvSpPr txBox="1"/>
          <p:nvPr/>
        </p:nvSpPr>
        <p:spPr>
          <a:xfrm>
            <a:off x="6733034" y="3857820"/>
            <a:ext cx="1742331" cy="1655792"/>
          </a:xfrm>
          <a:prstGeom prst="rect">
            <a:avLst/>
          </a:prstGeom>
          <a:noFill/>
        </p:spPr>
        <p:txBody>
          <a:bodyPr wrap="none" rtlCol="0">
            <a:spAutoFit/>
          </a:bodyPr>
          <a:lstStyle/>
          <a:p>
            <a:pPr>
              <a:lnSpc>
                <a:spcPct val="150000"/>
              </a:lnSpc>
            </a:pPr>
            <a:r>
              <a:rPr kumimoji="1" lang="zh-CN" altLang="en-US" sz="1355" dirty="0">
                <a:cs typeface="+mn-ea"/>
                <a:sym typeface="+mn-lt"/>
              </a:rPr>
              <a:t>校园门户（微门户）</a:t>
            </a:r>
            <a:endParaRPr kumimoji="1" lang="en-US" altLang="zh-CN" sz="1355" dirty="0">
              <a:cs typeface="+mn-ea"/>
              <a:sym typeface="+mn-lt"/>
            </a:endParaRPr>
          </a:p>
          <a:p>
            <a:pPr>
              <a:lnSpc>
                <a:spcPct val="150000"/>
              </a:lnSpc>
            </a:pPr>
            <a:r>
              <a:rPr kumimoji="1" lang="zh-CN" altLang="en-US" sz="1355" dirty="0">
                <a:cs typeface="+mn-ea"/>
                <a:sym typeface="+mn-lt"/>
              </a:rPr>
              <a:t>宿舍管理</a:t>
            </a:r>
            <a:endParaRPr kumimoji="1" lang="en-US" altLang="zh-CN" sz="1355" dirty="0">
              <a:cs typeface="+mn-ea"/>
              <a:sym typeface="+mn-lt"/>
            </a:endParaRPr>
          </a:p>
          <a:p>
            <a:pPr>
              <a:lnSpc>
                <a:spcPct val="150000"/>
              </a:lnSpc>
            </a:pPr>
            <a:r>
              <a:rPr kumimoji="1" lang="zh-CN" altLang="en-US" sz="1355" dirty="0">
                <a:cs typeface="+mn-ea"/>
                <a:sym typeface="+mn-lt"/>
              </a:rPr>
              <a:t>资产管理</a:t>
            </a:r>
            <a:endParaRPr kumimoji="1" lang="en-US" altLang="zh-CN" sz="1355" dirty="0">
              <a:cs typeface="+mn-ea"/>
              <a:sym typeface="+mn-lt"/>
            </a:endParaRPr>
          </a:p>
          <a:p>
            <a:pPr>
              <a:lnSpc>
                <a:spcPct val="150000"/>
              </a:lnSpc>
            </a:pPr>
            <a:r>
              <a:rPr kumimoji="1" lang="zh-CN" altLang="en-US" sz="1355" dirty="0">
                <a:cs typeface="+mn-ea"/>
                <a:sym typeface="+mn-lt"/>
              </a:rPr>
              <a:t>校园安全</a:t>
            </a:r>
            <a:endParaRPr kumimoji="1" lang="en-US" altLang="zh-CN" sz="1355" dirty="0">
              <a:cs typeface="+mn-ea"/>
              <a:sym typeface="+mn-lt"/>
            </a:endParaRPr>
          </a:p>
          <a:p>
            <a:pPr>
              <a:lnSpc>
                <a:spcPct val="150000"/>
              </a:lnSpc>
            </a:pPr>
            <a:r>
              <a:rPr kumimoji="1" lang="zh-CN" altLang="en-US" sz="1355" dirty="0">
                <a:cs typeface="+mn-ea"/>
                <a:sym typeface="+mn-lt"/>
              </a:rPr>
              <a:t>校务日常管理</a:t>
            </a:r>
            <a:endParaRPr kumimoji="1" lang="en-US" altLang="zh-CN" sz="1355" dirty="0">
              <a:cs typeface="+mn-ea"/>
              <a:sym typeface="+mn-lt"/>
            </a:endParaRPr>
          </a:p>
        </p:txBody>
      </p:sp>
      <p:sp>
        <p:nvSpPr>
          <p:cNvPr id="19" name="文本框 18"/>
          <p:cNvSpPr txBox="1"/>
          <p:nvPr/>
        </p:nvSpPr>
        <p:spPr>
          <a:xfrm>
            <a:off x="10434088" y="3954084"/>
            <a:ext cx="1223412" cy="1656223"/>
          </a:xfrm>
          <a:prstGeom prst="rect">
            <a:avLst/>
          </a:prstGeom>
          <a:noFill/>
        </p:spPr>
        <p:txBody>
          <a:bodyPr wrap="none" rtlCol="0">
            <a:spAutoFit/>
          </a:bodyPr>
          <a:lstStyle>
            <a:defPPr>
              <a:defRPr lang="zh-CN"/>
            </a:defPPr>
            <a:lvl1pPr>
              <a:lnSpc>
                <a:spcPct val="150000"/>
              </a:lnSpc>
              <a:defRPr kumimoji="1" sz="2400">
                <a:solidFill>
                  <a:schemeClr val="bg1"/>
                </a:solidFill>
                <a:latin typeface="Microsoft YaHei" charset="-122"/>
                <a:ea typeface="Microsoft YaHei" charset="-122"/>
                <a:cs typeface="Microsoft YaHei" charset="-122"/>
              </a:defRPr>
            </a:lvl1pPr>
          </a:lstStyle>
          <a:p>
            <a:r>
              <a:rPr lang="zh-CN" altLang="en-US" sz="1355" dirty="0" smtClean="0">
                <a:solidFill>
                  <a:schemeClr val="tx1"/>
                </a:solidFill>
                <a:latin typeface="+mn-lt"/>
                <a:ea typeface="+mn-ea"/>
                <a:cs typeface="+mn-ea"/>
                <a:sym typeface="+mn-lt"/>
                <a:hlinkClick r:id="rId12" action="ppaction://hlinksldjump"/>
              </a:rPr>
              <a:t>智慧班</a:t>
            </a:r>
            <a:r>
              <a:rPr lang="zh-CN" altLang="en-US" sz="1355" dirty="0">
                <a:solidFill>
                  <a:schemeClr val="tx1"/>
                </a:solidFill>
                <a:latin typeface="+mn-lt"/>
                <a:ea typeface="+mn-ea"/>
                <a:cs typeface="+mn-ea"/>
                <a:sym typeface="+mn-lt"/>
                <a:hlinkClick r:id="rId12" action="ppaction://hlinksldjump"/>
              </a:rPr>
              <a:t>牌</a:t>
            </a:r>
            <a:endParaRPr lang="en-US" altLang="zh-CN" sz="1355" dirty="0">
              <a:solidFill>
                <a:schemeClr val="tx1"/>
              </a:solidFill>
              <a:latin typeface="+mn-lt"/>
              <a:ea typeface="+mn-ea"/>
              <a:cs typeface="+mn-ea"/>
              <a:sym typeface="+mn-lt"/>
            </a:endParaRPr>
          </a:p>
          <a:p>
            <a:r>
              <a:rPr lang="zh-CN" altLang="en-US" sz="1355" dirty="0" smtClean="0">
                <a:solidFill>
                  <a:schemeClr val="tx1"/>
                </a:solidFill>
                <a:latin typeface="+mn-lt"/>
                <a:ea typeface="+mn-ea"/>
                <a:cs typeface="+mn-ea"/>
                <a:sym typeface="+mn-lt"/>
                <a:hlinkClick r:id="rId13" action="ppaction://hlinksldjump"/>
              </a:rPr>
              <a:t>智慧录播</a:t>
            </a:r>
            <a:endParaRPr lang="en-US" altLang="zh-CN" sz="1355" dirty="0" smtClean="0">
              <a:solidFill>
                <a:schemeClr val="tx1"/>
              </a:solidFill>
              <a:latin typeface="+mn-lt"/>
              <a:ea typeface="+mn-ea"/>
              <a:cs typeface="+mn-ea"/>
              <a:sym typeface="+mn-lt"/>
            </a:endParaRPr>
          </a:p>
          <a:p>
            <a:r>
              <a:rPr lang="zh-CN" altLang="en-US" sz="1355" dirty="0" smtClean="0">
                <a:solidFill>
                  <a:schemeClr val="tx1"/>
                </a:solidFill>
                <a:latin typeface="+mn-lt"/>
                <a:ea typeface="+mn-ea"/>
                <a:cs typeface="+mn-ea"/>
                <a:sym typeface="+mn-lt"/>
              </a:rPr>
              <a:t>校园</a:t>
            </a:r>
            <a:r>
              <a:rPr lang="zh-CN" altLang="en-US" sz="1355" dirty="0">
                <a:solidFill>
                  <a:schemeClr val="tx1"/>
                </a:solidFill>
                <a:latin typeface="+mn-lt"/>
                <a:ea typeface="+mn-ea"/>
                <a:cs typeface="+mn-ea"/>
                <a:sym typeface="+mn-lt"/>
              </a:rPr>
              <a:t>公共广播</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一</a:t>
            </a:r>
            <a:r>
              <a:rPr lang="zh-CN" altLang="en-US" sz="1355" dirty="0" smtClean="0">
                <a:solidFill>
                  <a:schemeClr val="tx1"/>
                </a:solidFill>
                <a:latin typeface="+mn-lt"/>
                <a:ea typeface="+mn-ea"/>
                <a:cs typeface="+mn-ea"/>
                <a:sym typeface="+mn-lt"/>
              </a:rPr>
              <a:t>卡通</a:t>
            </a:r>
            <a:endParaRPr lang="en-US" altLang="zh-CN" sz="1355" dirty="0" smtClean="0">
              <a:solidFill>
                <a:schemeClr val="tx1"/>
              </a:solidFill>
              <a:latin typeface="+mn-lt"/>
              <a:ea typeface="+mn-ea"/>
              <a:cs typeface="+mn-ea"/>
              <a:sym typeface="+mn-lt"/>
            </a:endParaRPr>
          </a:p>
          <a:p>
            <a:r>
              <a:rPr lang="zh-CN" altLang="en-US" sz="1355" dirty="0" smtClean="0">
                <a:solidFill>
                  <a:schemeClr val="tx1"/>
                </a:solidFill>
                <a:latin typeface="+mn-lt"/>
                <a:ea typeface="+mn-ea"/>
                <a:cs typeface="+mn-ea"/>
                <a:sym typeface="+mn-lt"/>
                <a:hlinkClick r:id="rId14" action="ppaction://hlinksldjump"/>
              </a:rPr>
              <a:t>互动大屏</a:t>
            </a:r>
            <a:endParaRPr lang="en-US" altLang="zh-CN" sz="1355" dirty="0">
              <a:solidFill>
                <a:schemeClr val="tx1"/>
              </a:solidFill>
              <a:latin typeface="+mn-lt"/>
              <a:ea typeface="+mn-ea"/>
              <a:cs typeface="+mn-ea"/>
              <a:sym typeface="+mn-lt"/>
            </a:endParaRPr>
          </a:p>
        </p:txBody>
      </p:sp>
      <p:sp>
        <p:nvSpPr>
          <p:cNvPr id="20" name="文本框 19"/>
          <p:cNvSpPr txBox="1"/>
          <p:nvPr/>
        </p:nvSpPr>
        <p:spPr>
          <a:xfrm>
            <a:off x="6232193" y="1172578"/>
            <a:ext cx="1223093" cy="2593880"/>
          </a:xfrm>
          <a:prstGeom prst="rect">
            <a:avLst/>
          </a:prstGeom>
          <a:noFill/>
        </p:spPr>
        <p:txBody>
          <a:bodyPr wrap="none" rtlCol="0">
            <a:spAutoFit/>
          </a:bodyPr>
          <a:lstStyle>
            <a:defPPr>
              <a:defRPr lang="zh-CN"/>
            </a:defPPr>
            <a:lvl1pPr>
              <a:lnSpc>
                <a:spcPct val="150000"/>
              </a:lnSpc>
              <a:defRPr kumimoji="1" sz="2400">
                <a:solidFill>
                  <a:schemeClr val="bg1"/>
                </a:solidFill>
                <a:latin typeface="Microsoft YaHei" charset="-122"/>
                <a:ea typeface="Microsoft YaHei" charset="-122"/>
                <a:cs typeface="Microsoft YaHei" charset="-122"/>
              </a:defRPr>
            </a:lvl1pPr>
          </a:lstStyle>
          <a:p>
            <a:r>
              <a:rPr lang="zh-CN" altLang="en-US" sz="1355" dirty="0">
                <a:solidFill>
                  <a:schemeClr val="tx1"/>
                </a:solidFill>
                <a:latin typeface="+mn-lt"/>
                <a:ea typeface="+mn-ea"/>
                <a:cs typeface="+mn-ea"/>
                <a:sym typeface="+mn-lt"/>
              </a:rPr>
              <a:t>统一通讯录</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收发公文</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公告通知</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周行事历</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移动审批</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校长日志</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视频语音通话</a:t>
            </a:r>
            <a:endParaRPr lang="en-US" altLang="zh-CN" sz="1355" dirty="0">
              <a:solidFill>
                <a:schemeClr val="tx1"/>
              </a:solidFill>
              <a:latin typeface="+mn-lt"/>
              <a:ea typeface="+mn-ea"/>
              <a:cs typeface="+mn-ea"/>
              <a:sym typeface="+mn-lt"/>
            </a:endParaRPr>
          </a:p>
          <a:p>
            <a:r>
              <a:rPr lang="zh-CN" altLang="en-US" sz="1355" dirty="0">
                <a:solidFill>
                  <a:schemeClr val="tx1"/>
                </a:solidFill>
                <a:latin typeface="+mn-lt"/>
                <a:ea typeface="+mn-ea"/>
                <a:cs typeface="+mn-ea"/>
                <a:sym typeface="+mn-lt"/>
              </a:rPr>
              <a:t>网络会议</a:t>
            </a:r>
          </a:p>
        </p:txBody>
      </p:sp>
      <p:sp>
        <p:nvSpPr>
          <p:cNvPr id="21" name=" 2050"/>
          <p:cNvSpPr/>
          <p:nvPr/>
        </p:nvSpPr>
        <p:spPr bwMode="auto">
          <a:xfrm flipH="1">
            <a:off x="5934585" y="1755395"/>
            <a:ext cx="144768" cy="1100093"/>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bg1">
              <a:alpha val="74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597">
              <a:latin typeface="+mn-lt"/>
              <a:ea typeface="+mn-ea"/>
              <a:cs typeface="+mn-ea"/>
              <a:sym typeface="+mn-lt"/>
            </a:endParaRPr>
          </a:p>
        </p:txBody>
      </p:sp>
      <p:sp>
        <p:nvSpPr>
          <p:cNvPr id="22" name=" 2050"/>
          <p:cNvSpPr/>
          <p:nvPr/>
        </p:nvSpPr>
        <p:spPr bwMode="auto">
          <a:xfrm flipH="1">
            <a:off x="1658489" y="3122198"/>
            <a:ext cx="144768" cy="1100093"/>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bg1">
              <a:alpha val="74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597">
              <a:latin typeface="+mn-lt"/>
              <a:ea typeface="+mn-ea"/>
              <a:cs typeface="+mn-ea"/>
              <a:sym typeface="+mn-lt"/>
            </a:endParaRPr>
          </a:p>
        </p:txBody>
      </p:sp>
      <p:grpSp>
        <p:nvGrpSpPr>
          <p:cNvPr id="23" name="组 10"/>
          <p:cNvGrpSpPr/>
          <p:nvPr/>
        </p:nvGrpSpPr>
        <p:grpSpPr>
          <a:xfrm>
            <a:off x="3600808" y="5745272"/>
            <a:ext cx="608885" cy="608885"/>
            <a:chOff x="7929757" y="5951312"/>
            <a:chExt cx="1078992" cy="1078992"/>
          </a:xfrm>
        </p:grpSpPr>
        <p:pic>
          <p:nvPicPr>
            <p:cNvPr id="24" name="图片 2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29757" y="5951312"/>
              <a:ext cx="1078992" cy="1078992"/>
            </a:xfrm>
            <a:prstGeom prst="rect">
              <a:avLst/>
            </a:prstGeom>
          </p:spPr>
        </p:pic>
        <p:pic>
          <p:nvPicPr>
            <p:cNvPr id="25" name="图片 2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172592" y="6202163"/>
              <a:ext cx="609600" cy="609600"/>
            </a:xfrm>
            <a:prstGeom prst="rect">
              <a:avLst/>
            </a:prstGeom>
          </p:spPr>
        </p:pic>
      </p:grpSp>
      <p:grpSp>
        <p:nvGrpSpPr>
          <p:cNvPr id="26" name="组 15"/>
          <p:cNvGrpSpPr/>
          <p:nvPr/>
        </p:nvGrpSpPr>
        <p:grpSpPr>
          <a:xfrm>
            <a:off x="5033603" y="5736985"/>
            <a:ext cx="608885" cy="608885"/>
            <a:chOff x="8919927" y="8778754"/>
            <a:chExt cx="1078992" cy="1078992"/>
          </a:xfrm>
        </p:grpSpPr>
        <p:pic>
          <p:nvPicPr>
            <p:cNvPr id="27" name="图片 2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919927" y="8778754"/>
              <a:ext cx="1078992" cy="1078992"/>
            </a:xfrm>
            <a:prstGeom prst="rect">
              <a:avLst/>
            </a:prstGeom>
          </p:spPr>
        </p:pic>
        <p:pic>
          <p:nvPicPr>
            <p:cNvPr id="28" name="图片 2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151658" y="8984825"/>
              <a:ext cx="609600" cy="609600"/>
            </a:xfrm>
            <a:prstGeom prst="rect">
              <a:avLst/>
            </a:prstGeom>
          </p:spPr>
        </p:pic>
      </p:grpSp>
      <p:grpSp>
        <p:nvGrpSpPr>
          <p:cNvPr id="29" name="组 17"/>
          <p:cNvGrpSpPr/>
          <p:nvPr/>
        </p:nvGrpSpPr>
        <p:grpSpPr>
          <a:xfrm>
            <a:off x="7971348" y="5736123"/>
            <a:ext cx="608885" cy="608885"/>
            <a:chOff x="14147101" y="8734698"/>
            <a:chExt cx="1078992" cy="1078992"/>
          </a:xfrm>
        </p:grpSpPr>
        <p:pic>
          <p:nvPicPr>
            <p:cNvPr id="30" name="图片 2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4147101" y="8734698"/>
              <a:ext cx="1078992" cy="1078992"/>
            </a:xfrm>
            <a:prstGeom prst="rect">
              <a:avLst/>
            </a:prstGeom>
          </p:spPr>
        </p:pic>
        <p:pic>
          <p:nvPicPr>
            <p:cNvPr id="31" name="图片 3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4403062" y="8963560"/>
              <a:ext cx="609600" cy="609600"/>
            </a:xfrm>
            <a:prstGeom prst="rect">
              <a:avLst/>
            </a:prstGeom>
          </p:spPr>
        </p:pic>
      </p:grpSp>
      <p:grpSp>
        <p:nvGrpSpPr>
          <p:cNvPr id="32" name="组 16"/>
          <p:cNvGrpSpPr/>
          <p:nvPr/>
        </p:nvGrpSpPr>
        <p:grpSpPr>
          <a:xfrm>
            <a:off x="6518781" y="5739315"/>
            <a:ext cx="608885" cy="608885"/>
            <a:chOff x="11445450" y="8719088"/>
            <a:chExt cx="1078992" cy="1078992"/>
          </a:xfrm>
        </p:grpSpPr>
        <p:pic>
          <p:nvPicPr>
            <p:cNvPr id="33" name="图片 32"/>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1445450" y="8719088"/>
              <a:ext cx="1078992" cy="1078992"/>
            </a:xfrm>
            <a:prstGeom prst="rect">
              <a:avLst/>
            </a:prstGeom>
          </p:spPr>
        </p:pic>
        <p:pic>
          <p:nvPicPr>
            <p:cNvPr id="34" name="图片 3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706125" y="8963560"/>
              <a:ext cx="609600" cy="609600"/>
            </a:xfrm>
            <a:prstGeom prst="rect">
              <a:avLst/>
            </a:prstGeom>
          </p:spPr>
        </p:pic>
      </p:grpSp>
    </p:spTree>
    <p:extLst>
      <p:ext uri="{BB962C8B-B14F-4D97-AF65-F5344CB8AC3E}">
        <p14:creationId xmlns:p14="http://schemas.microsoft.com/office/powerpoint/2010/main" val="1759731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smtClean="0">
                <a:cs typeface="+mn-ea"/>
                <a:sym typeface="+mn-lt"/>
              </a:rPr>
              <a:t>总体框架</a:t>
            </a:r>
            <a:r>
              <a:rPr lang="en-US" altLang="zh-CN" sz="3999" b="1" dirty="0" smtClean="0">
                <a:cs typeface="+mn-ea"/>
                <a:sym typeface="+mn-lt"/>
              </a:rPr>
              <a:t>——</a:t>
            </a:r>
            <a:r>
              <a:rPr lang="zh-CN" altLang="en-US" sz="3999" b="1" dirty="0" smtClean="0">
                <a:cs typeface="+mn-ea"/>
                <a:sym typeface="+mn-lt"/>
              </a:rPr>
              <a:t>数据</a:t>
            </a:r>
            <a:endParaRPr lang="zh-CN" altLang="en-US" sz="3999" b="1" dirty="0">
              <a:cs typeface="+mn-ea"/>
              <a:sym typeface="+mn-lt"/>
            </a:endParaRPr>
          </a:p>
        </p:txBody>
      </p:sp>
      <p:sp>
        <p:nvSpPr>
          <p:cNvPr id="35" name="圆角矩形 34"/>
          <p:cNvSpPr/>
          <p:nvPr/>
        </p:nvSpPr>
        <p:spPr>
          <a:xfrm>
            <a:off x="758598" y="3890118"/>
            <a:ext cx="2804857" cy="1826433"/>
          </a:xfrm>
          <a:prstGeom prst="roundRect">
            <a:avLst>
              <a:gd name="adj" fmla="val 9690"/>
            </a:avLst>
          </a:prstGeom>
          <a:solidFill>
            <a:srgbClr val="FA921C"/>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algn="ctr"/>
            <a:endParaRPr lang="zh-CN" altLang="en-US" sz="597">
              <a:latin typeface="思源黑体 CN Medium" pitchFamily="34" charset="-122"/>
              <a:ea typeface="思源黑体 CN Medium" pitchFamily="34" charset="-122"/>
            </a:endParaRPr>
          </a:p>
        </p:txBody>
      </p:sp>
      <p:sp>
        <p:nvSpPr>
          <p:cNvPr id="36" name="圆角矩形 35"/>
          <p:cNvSpPr/>
          <p:nvPr/>
        </p:nvSpPr>
        <p:spPr>
          <a:xfrm>
            <a:off x="4490849" y="3883148"/>
            <a:ext cx="3172836" cy="1833403"/>
          </a:xfrm>
          <a:prstGeom prst="roundRect">
            <a:avLst>
              <a:gd name="adj" fmla="val 9690"/>
            </a:avLst>
          </a:prstGeom>
          <a:solidFill>
            <a:srgbClr val="FFC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algn="ctr"/>
            <a:endParaRPr lang="zh-CN" altLang="en-US" sz="597">
              <a:latin typeface="思源黑体 CN Medium" pitchFamily="34" charset="-122"/>
              <a:ea typeface="思源黑体 CN Medium" pitchFamily="34" charset="-122"/>
            </a:endParaRPr>
          </a:p>
        </p:txBody>
      </p:sp>
      <p:sp>
        <p:nvSpPr>
          <p:cNvPr id="37" name="圆角矩形 36"/>
          <p:cNvSpPr/>
          <p:nvPr/>
        </p:nvSpPr>
        <p:spPr>
          <a:xfrm>
            <a:off x="8591080" y="3821038"/>
            <a:ext cx="2739547" cy="1895512"/>
          </a:xfrm>
          <a:prstGeom prst="roundRect">
            <a:avLst>
              <a:gd name="adj" fmla="val 9690"/>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algn="ctr"/>
            <a:endParaRPr lang="zh-CN" altLang="en-US" sz="597" dirty="0">
              <a:latin typeface="Microsoft YaHei" charset="-122"/>
              <a:ea typeface="Microsoft YaHei" charset="-122"/>
              <a:cs typeface="Microsoft YaHei" charset="-122"/>
            </a:endParaRPr>
          </a:p>
        </p:txBody>
      </p:sp>
      <p:sp>
        <p:nvSpPr>
          <p:cNvPr id="38" name="Freeform 9"/>
          <p:cNvSpPr>
            <a:spLocks/>
          </p:cNvSpPr>
          <p:nvPr/>
        </p:nvSpPr>
        <p:spPr bwMode="auto">
          <a:xfrm rot="5400000">
            <a:off x="9266116" y="2835772"/>
            <a:ext cx="873551" cy="914182"/>
          </a:xfrm>
          <a:custGeom>
            <a:avLst/>
            <a:gdLst>
              <a:gd name="T0" fmla="*/ 63 w 330"/>
              <a:gd name="T1" fmla="*/ 113 h 289"/>
              <a:gd name="T2" fmla="*/ 141 w 330"/>
              <a:gd name="T3" fmla="*/ 54 h 289"/>
              <a:gd name="T4" fmla="*/ 188 w 330"/>
              <a:gd name="T5" fmla="*/ 37 h 289"/>
              <a:gd name="T6" fmla="*/ 213 w 330"/>
              <a:gd name="T7" fmla="*/ 32 h 289"/>
              <a:gd name="T8" fmla="*/ 226 w 330"/>
              <a:gd name="T9" fmla="*/ 30 h 289"/>
              <a:gd name="T10" fmla="*/ 232 w 330"/>
              <a:gd name="T11" fmla="*/ 29 h 289"/>
              <a:gd name="T12" fmla="*/ 238 w 330"/>
              <a:gd name="T13" fmla="*/ 29 h 289"/>
              <a:gd name="T14" fmla="*/ 239 w 330"/>
              <a:gd name="T15" fmla="*/ 29 h 289"/>
              <a:gd name="T16" fmla="*/ 239 w 330"/>
              <a:gd name="T17" fmla="*/ 0 h 289"/>
              <a:gd name="T18" fmla="*/ 330 w 330"/>
              <a:gd name="T19" fmla="*/ 52 h 289"/>
              <a:gd name="T20" fmla="*/ 239 w 330"/>
              <a:gd name="T21" fmla="*/ 105 h 289"/>
              <a:gd name="T22" fmla="*/ 239 w 330"/>
              <a:gd name="T23" fmla="*/ 76 h 289"/>
              <a:gd name="T24" fmla="*/ 233 w 330"/>
              <a:gd name="T25" fmla="*/ 76 h 289"/>
              <a:gd name="T26" fmla="*/ 228 w 330"/>
              <a:gd name="T27" fmla="*/ 75 h 289"/>
              <a:gd name="T28" fmla="*/ 217 w 330"/>
              <a:gd name="T29" fmla="*/ 75 h 289"/>
              <a:gd name="T30" fmla="*/ 196 w 330"/>
              <a:gd name="T31" fmla="*/ 77 h 289"/>
              <a:gd name="T32" fmla="*/ 155 w 330"/>
              <a:gd name="T33" fmla="*/ 87 h 289"/>
              <a:gd name="T34" fmla="*/ 79 w 330"/>
              <a:gd name="T35" fmla="*/ 130 h 289"/>
              <a:gd name="T36" fmla="*/ 25 w 330"/>
              <a:gd name="T37" fmla="*/ 201 h 289"/>
              <a:gd name="T38" fmla="*/ 2 w 330"/>
              <a:gd name="T39" fmla="*/ 289 h 289"/>
              <a:gd name="T40" fmla="*/ 14 w 330"/>
              <a:gd name="T41" fmla="*/ 196 h 289"/>
              <a:gd name="T42" fmla="*/ 63 w 330"/>
              <a:gd name="T43" fmla="*/ 113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0" h="289">
                <a:moveTo>
                  <a:pt x="63" y="113"/>
                </a:moveTo>
                <a:cubicBezTo>
                  <a:pt x="84" y="89"/>
                  <a:pt x="111" y="69"/>
                  <a:pt x="141" y="54"/>
                </a:cubicBezTo>
                <a:cubicBezTo>
                  <a:pt x="156" y="47"/>
                  <a:pt x="172" y="41"/>
                  <a:pt x="188" y="37"/>
                </a:cubicBezTo>
                <a:cubicBezTo>
                  <a:pt x="196" y="35"/>
                  <a:pt x="205" y="33"/>
                  <a:pt x="213" y="32"/>
                </a:cubicBezTo>
                <a:cubicBezTo>
                  <a:pt x="217" y="31"/>
                  <a:pt x="222" y="30"/>
                  <a:pt x="226" y="30"/>
                </a:cubicBezTo>
                <a:cubicBezTo>
                  <a:pt x="228" y="30"/>
                  <a:pt x="230" y="29"/>
                  <a:pt x="232" y="29"/>
                </a:cubicBezTo>
                <a:cubicBezTo>
                  <a:pt x="238" y="29"/>
                  <a:pt x="238" y="29"/>
                  <a:pt x="238" y="29"/>
                </a:cubicBezTo>
                <a:cubicBezTo>
                  <a:pt x="239" y="29"/>
                  <a:pt x="239" y="29"/>
                  <a:pt x="239" y="29"/>
                </a:cubicBezTo>
                <a:cubicBezTo>
                  <a:pt x="239" y="0"/>
                  <a:pt x="239" y="0"/>
                  <a:pt x="239" y="0"/>
                </a:cubicBezTo>
                <a:cubicBezTo>
                  <a:pt x="330" y="52"/>
                  <a:pt x="330" y="52"/>
                  <a:pt x="330" y="52"/>
                </a:cubicBezTo>
                <a:cubicBezTo>
                  <a:pt x="239" y="105"/>
                  <a:pt x="239" y="105"/>
                  <a:pt x="239" y="105"/>
                </a:cubicBezTo>
                <a:cubicBezTo>
                  <a:pt x="239" y="76"/>
                  <a:pt x="239" y="76"/>
                  <a:pt x="239" y="76"/>
                </a:cubicBezTo>
                <a:cubicBezTo>
                  <a:pt x="233" y="76"/>
                  <a:pt x="233" y="76"/>
                  <a:pt x="233" y="76"/>
                </a:cubicBezTo>
                <a:cubicBezTo>
                  <a:pt x="232" y="76"/>
                  <a:pt x="230" y="75"/>
                  <a:pt x="228" y="75"/>
                </a:cubicBezTo>
                <a:cubicBezTo>
                  <a:pt x="224" y="75"/>
                  <a:pt x="221" y="75"/>
                  <a:pt x="217" y="75"/>
                </a:cubicBezTo>
                <a:cubicBezTo>
                  <a:pt x="210" y="76"/>
                  <a:pt x="203" y="76"/>
                  <a:pt x="196" y="77"/>
                </a:cubicBezTo>
                <a:cubicBezTo>
                  <a:pt x="182" y="79"/>
                  <a:pt x="168" y="82"/>
                  <a:pt x="155" y="87"/>
                </a:cubicBezTo>
                <a:cubicBezTo>
                  <a:pt x="127" y="96"/>
                  <a:pt x="102" y="111"/>
                  <a:pt x="79" y="130"/>
                </a:cubicBezTo>
                <a:cubicBezTo>
                  <a:pt x="57" y="150"/>
                  <a:pt x="38" y="174"/>
                  <a:pt x="25" y="201"/>
                </a:cubicBezTo>
                <a:cubicBezTo>
                  <a:pt x="11" y="228"/>
                  <a:pt x="3" y="258"/>
                  <a:pt x="2" y="289"/>
                </a:cubicBezTo>
                <a:cubicBezTo>
                  <a:pt x="0" y="258"/>
                  <a:pt x="4" y="227"/>
                  <a:pt x="14" y="196"/>
                </a:cubicBezTo>
                <a:cubicBezTo>
                  <a:pt x="24" y="166"/>
                  <a:pt x="41" y="138"/>
                  <a:pt x="63" y="113"/>
                </a:cubicBezTo>
                <a:close/>
              </a:path>
            </a:pathLst>
          </a:custGeom>
          <a:solidFill>
            <a:schemeClr val="accent1"/>
          </a:solidFill>
          <a:ln>
            <a:noFill/>
          </a:ln>
        </p:spPr>
        <p:txBody>
          <a:bodyPr vert="horz" wrap="square" lIns="38700" tIns="19350" rIns="38700" bIns="19350" numCol="1" anchor="t" anchorCtr="0" compatLnSpc="1">
            <a:prstTxWarp prst="textNoShape">
              <a:avLst/>
            </a:prstTxWarp>
          </a:bodyPr>
          <a:lstStyle/>
          <a:p>
            <a:endParaRPr lang="zh-CN" altLang="en-US" sz="597">
              <a:latin typeface="思源黑体 CN Medium" pitchFamily="34" charset="-122"/>
              <a:ea typeface="思源黑体 CN Medium" pitchFamily="34" charset="-122"/>
            </a:endParaRPr>
          </a:p>
        </p:txBody>
      </p:sp>
      <p:sp>
        <p:nvSpPr>
          <p:cNvPr id="39" name="Freeform 11"/>
          <p:cNvSpPr>
            <a:spLocks/>
          </p:cNvSpPr>
          <p:nvPr/>
        </p:nvSpPr>
        <p:spPr bwMode="auto">
          <a:xfrm rot="5400000">
            <a:off x="1698330" y="2835772"/>
            <a:ext cx="873551" cy="914182"/>
          </a:xfrm>
          <a:custGeom>
            <a:avLst/>
            <a:gdLst>
              <a:gd name="T0" fmla="*/ 239 w 331"/>
              <a:gd name="T1" fmla="*/ 213 h 289"/>
              <a:gd name="T2" fmla="*/ 234 w 331"/>
              <a:gd name="T3" fmla="*/ 213 h 289"/>
              <a:gd name="T4" fmla="*/ 229 w 331"/>
              <a:gd name="T5" fmla="*/ 214 h 289"/>
              <a:gd name="T6" fmla="*/ 218 w 331"/>
              <a:gd name="T7" fmla="*/ 214 h 289"/>
              <a:gd name="T8" fmla="*/ 197 w 331"/>
              <a:gd name="T9" fmla="*/ 212 h 289"/>
              <a:gd name="T10" fmla="*/ 155 w 331"/>
              <a:gd name="T11" fmla="*/ 202 h 289"/>
              <a:gd name="T12" fmla="*/ 80 w 331"/>
              <a:gd name="T13" fmla="*/ 159 h 289"/>
              <a:gd name="T14" fmla="*/ 25 w 331"/>
              <a:gd name="T15" fmla="*/ 88 h 289"/>
              <a:gd name="T16" fmla="*/ 2 w 331"/>
              <a:gd name="T17" fmla="*/ 0 h 289"/>
              <a:gd name="T18" fmla="*/ 15 w 331"/>
              <a:gd name="T19" fmla="*/ 93 h 289"/>
              <a:gd name="T20" fmla="*/ 63 w 331"/>
              <a:gd name="T21" fmla="*/ 176 h 289"/>
              <a:gd name="T22" fmla="*/ 142 w 331"/>
              <a:gd name="T23" fmla="*/ 235 h 289"/>
              <a:gd name="T24" fmla="*/ 189 w 331"/>
              <a:gd name="T25" fmla="*/ 252 h 289"/>
              <a:gd name="T26" fmla="*/ 214 w 331"/>
              <a:gd name="T27" fmla="*/ 257 h 289"/>
              <a:gd name="T28" fmla="*/ 226 w 331"/>
              <a:gd name="T29" fmla="*/ 259 h 289"/>
              <a:gd name="T30" fmla="*/ 233 w 331"/>
              <a:gd name="T31" fmla="*/ 260 h 289"/>
              <a:gd name="T32" fmla="*/ 239 w 331"/>
              <a:gd name="T33" fmla="*/ 260 h 289"/>
              <a:gd name="T34" fmla="*/ 239 w 331"/>
              <a:gd name="T35" fmla="*/ 260 h 289"/>
              <a:gd name="T36" fmla="*/ 239 w 331"/>
              <a:gd name="T37" fmla="*/ 289 h 289"/>
              <a:gd name="T38" fmla="*/ 331 w 331"/>
              <a:gd name="T39" fmla="*/ 237 h 289"/>
              <a:gd name="T40" fmla="*/ 239 w 331"/>
              <a:gd name="T41" fmla="*/ 184 h 289"/>
              <a:gd name="T42" fmla="*/ 239 w 331"/>
              <a:gd name="T43" fmla="*/ 213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1" h="289">
                <a:moveTo>
                  <a:pt x="239" y="213"/>
                </a:moveTo>
                <a:cubicBezTo>
                  <a:pt x="234" y="213"/>
                  <a:pt x="234" y="213"/>
                  <a:pt x="234" y="213"/>
                </a:cubicBezTo>
                <a:cubicBezTo>
                  <a:pt x="232" y="213"/>
                  <a:pt x="230" y="214"/>
                  <a:pt x="229" y="214"/>
                </a:cubicBezTo>
                <a:cubicBezTo>
                  <a:pt x="225" y="214"/>
                  <a:pt x="222" y="214"/>
                  <a:pt x="218" y="214"/>
                </a:cubicBezTo>
                <a:cubicBezTo>
                  <a:pt x="211" y="213"/>
                  <a:pt x="204" y="213"/>
                  <a:pt x="197" y="212"/>
                </a:cubicBezTo>
                <a:cubicBezTo>
                  <a:pt x="183" y="210"/>
                  <a:pt x="169" y="207"/>
                  <a:pt x="155" y="202"/>
                </a:cubicBezTo>
                <a:cubicBezTo>
                  <a:pt x="128" y="193"/>
                  <a:pt x="102" y="178"/>
                  <a:pt x="80" y="159"/>
                </a:cubicBezTo>
                <a:cubicBezTo>
                  <a:pt x="58" y="139"/>
                  <a:pt x="39" y="115"/>
                  <a:pt x="25" y="88"/>
                </a:cubicBezTo>
                <a:cubicBezTo>
                  <a:pt x="12" y="61"/>
                  <a:pt x="4" y="31"/>
                  <a:pt x="2" y="0"/>
                </a:cubicBezTo>
                <a:cubicBezTo>
                  <a:pt x="0" y="31"/>
                  <a:pt x="4" y="62"/>
                  <a:pt x="15" y="93"/>
                </a:cubicBezTo>
                <a:cubicBezTo>
                  <a:pt x="25" y="123"/>
                  <a:pt x="42" y="151"/>
                  <a:pt x="63" y="176"/>
                </a:cubicBezTo>
                <a:cubicBezTo>
                  <a:pt x="85" y="200"/>
                  <a:pt x="112" y="220"/>
                  <a:pt x="142" y="235"/>
                </a:cubicBezTo>
                <a:cubicBezTo>
                  <a:pt x="157" y="242"/>
                  <a:pt x="172" y="248"/>
                  <a:pt x="189" y="252"/>
                </a:cubicBezTo>
                <a:cubicBezTo>
                  <a:pt x="197" y="254"/>
                  <a:pt x="205" y="256"/>
                  <a:pt x="214" y="257"/>
                </a:cubicBezTo>
                <a:cubicBezTo>
                  <a:pt x="218" y="258"/>
                  <a:pt x="222" y="259"/>
                  <a:pt x="226" y="259"/>
                </a:cubicBezTo>
                <a:cubicBezTo>
                  <a:pt x="228" y="259"/>
                  <a:pt x="231" y="260"/>
                  <a:pt x="233" y="260"/>
                </a:cubicBezTo>
                <a:cubicBezTo>
                  <a:pt x="239" y="260"/>
                  <a:pt x="239" y="260"/>
                  <a:pt x="239" y="260"/>
                </a:cubicBezTo>
                <a:cubicBezTo>
                  <a:pt x="239" y="260"/>
                  <a:pt x="239" y="260"/>
                  <a:pt x="239" y="260"/>
                </a:cubicBezTo>
                <a:cubicBezTo>
                  <a:pt x="239" y="289"/>
                  <a:pt x="239" y="289"/>
                  <a:pt x="239" y="289"/>
                </a:cubicBezTo>
                <a:cubicBezTo>
                  <a:pt x="331" y="237"/>
                  <a:pt x="331" y="237"/>
                  <a:pt x="331" y="237"/>
                </a:cubicBezTo>
                <a:cubicBezTo>
                  <a:pt x="239" y="184"/>
                  <a:pt x="239" y="184"/>
                  <a:pt x="239" y="184"/>
                </a:cubicBezTo>
                <a:lnTo>
                  <a:pt x="239" y="213"/>
                </a:lnTo>
                <a:close/>
              </a:path>
            </a:pathLst>
          </a:custGeom>
          <a:solidFill>
            <a:schemeClr val="accent1"/>
          </a:solidFill>
          <a:ln>
            <a:noFill/>
          </a:ln>
        </p:spPr>
        <p:txBody>
          <a:bodyPr vert="horz" wrap="square" lIns="38700" tIns="19350" rIns="38700" bIns="19350" numCol="1" anchor="t" anchorCtr="0" compatLnSpc="1">
            <a:prstTxWarp prst="textNoShape">
              <a:avLst/>
            </a:prstTxWarp>
            <a:noAutofit/>
          </a:bodyPr>
          <a:lstStyle/>
          <a:p>
            <a:endParaRPr lang="zh-CN" altLang="en-US" sz="597">
              <a:solidFill>
                <a:srgbClr val="FF0000"/>
              </a:solidFill>
              <a:latin typeface="思源黑体 CN Medium" pitchFamily="34" charset="-122"/>
              <a:ea typeface="思源黑体 CN Medium" pitchFamily="34" charset="-122"/>
            </a:endParaRPr>
          </a:p>
        </p:txBody>
      </p:sp>
      <p:sp>
        <p:nvSpPr>
          <p:cNvPr id="40" name="Freeform 5"/>
          <p:cNvSpPr>
            <a:spLocks/>
          </p:cNvSpPr>
          <p:nvPr/>
        </p:nvSpPr>
        <p:spPr bwMode="auto">
          <a:xfrm rot="5400000" flipV="1">
            <a:off x="5738485" y="3140501"/>
            <a:ext cx="873551" cy="304728"/>
          </a:xfrm>
          <a:custGeom>
            <a:avLst/>
            <a:gdLst>
              <a:gd name="T0" fmla="*/ 1281 w 1281"/>
              <a:gd name="T1" fmla="*/ 169 h 338"/>
              <a:gd name="T2" fmla="*/ 991 w 1281"/>
              <a:gd name="T3" fmla="*/ 0 h 338"/>
              <a:gd name="T4" fmla="*/ 991 w 1281"/>
              <a:gd name="T5" fmla="*/ 89 h 338"/>
              <a:gd name="T6" fmla="*/ 0 w 1281"/>
              <a:gd name="T7" fmla="*/ 169 h 338"/>
              <a:gd name="T8" fmla="*/ 991 w 1281"/>
              <a:gd name="T9" fmla="*/ 248 h 338"/>
              <a:gd name="T10" fmla="*/ 991 w 1281"/>
              <a:gd name="T11" fmla="*/ 338 h 338"/>
              <a:gd name="T12" fmla="*/ 1281 w 1281"/>
              <a:gd name="T13" fmla="*/ 169 h 338"/>
            </a:gdLst>
            <a:ahLst/>
            <a:cxnLst>
              <a:cxn ang="0">
                <a:pos x="T0" y="T1"/>
              </a:cxn>
              <a:cxn ang="0">
                <a:pos x="T2" y="T3"/>
              </a:cxn>
              <a:cxn ang="0">
                <a:pos x="T4" y="T5"/>
              </a:cxn>
              <a:cxn ang="0">
                <a:pos x="T6" y="T7"/>
              </a:cxn>
              <a:cxn ang="0">
                <a:pos x="T8" y="T9"/>
              </a:cxn>
              <a:cxn ang="0">
                <a:pos x="T10" y="T11"/>
              </a:cxn>
              <a:cxn ang="0">
                <a:pos x="T12" y="T13"/>
              </a:cxn>
            </a:cxnLst>
            <a:rect l="0" t="0" r="r" b="b"/>
            <a:pathLst>
              <a:path w="1281" h="338">
                <a:moveTo>
                  <a:pt x="1281" y="169"/>
                </a:moveTo>
                <a:lnTo>
                  <a:pt x="991" y="0"/>
                </a:lnTo>
                <a:lnTo>
                  <a:pt x="991" y="89"/>
                </a:lnTo>
                <a:lnTo>
                  <a:pt x="0" y="169"/>
                </a:lnTo>
                <a:lnTo>
                  <a:pt x="991" y="248"/>
                </a:lnTo>
                <a:lnTo>
                  <a:pt x="991" y="338"/>
                </a:lnTo>
                <a:lnTo>
                  <a:pt x="1281" y="169"/>
                </a:lnTo>
                <a:close/>
              </a:path>
            </a:pathLst>
          </a:custGeom>
          <a:solidFill>
            <a:schemeClr val="accent1"/>
          </a:solidFill>
          <a:ln>
            <a:noFill/>
          </a:ln>
        </p:spPr>
        <p:txBody>
          <a:bodyPr vert="horz" wrap="square" lIns="38700" tIns="19350" rIns="38700" bIns="19350" numCol="1" anchor="t" anchorCtr="0" compatLnSpc="1">
            <a:prstTxWarp prst="textNoShape">
              <a:avLst/>
            </a:prstTxWarp>
          </a:bodyPr>
          <a:lstStyle/>
          <a:p>
            <a:endParaRPr lang="zh-CN" altLang="en-US" sz="597">
              <a:latin typeface="思源黑体 CN Medium" pitchFamily="34" charset="-122"/>
              <a:ea typeface="思源黑体 CN Medium" pitchFamily="34" charset="-122"/>
            </a:endParaRPr>
          </a:p>
        </p:txBody>
      </p:sp>
      <p:sp>
        <p:nvSpPr>
          <p:cNvPr id="41" name="圆角矩形 40"/>
          <p:cNvSpPr/>
          <p:nvPr/>
        </p:nvSpPr>
        <p:spPr>
          <a:xfrm>
            <a:off x="2693153" y="1913818"/>
            <a:ext cx="6921197" cy="596047"/>
          </a:xfrm>
          <a:prstGeom prst="roundRect">
            <a:avLst>
              <a:gd name="adj" fmla="val 9584"/>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algn="ctr"/>
            <a:r>
              <a:rPr lang="zh-CN" altLang="en-US" sz="2257" b="1" dirty="0">
                <a:latin typeface="Microsoft YaHei" charset="-122"/>
                <a:ea typeface="Microsoft YaHei" charset="-122"/>
                <a:cs typeface="Microsoft YaHei" charset="-122"/>
              </a:rPr>
              <a:t>教育大数据中心</a:t>
            </a:r>
          </a:p>
        </p:txBody>
      </p:sp>
      <p:sp>
        <p:nvSpPr>
          <p:cNvPr id="42" name="矩形 41"/>
          <p:cNvSpPr/>
          <p:nvPr/>
        </p:nvSpPr>
        <p:spPr>
          <a:xfrm>
            <a:off x="833915" y="3959196"/>
            <a:ext cx="2512154" cy="1338326"/>
          </a:xfrm>
          <a:prstGeom prst="rect">
            <a:avLst/>
          </a:prstGeom>
          <a:noFill/>
          <a:ln>
            <a:noFill/>
          </a:ln>
        </p:spPr>
        <p:txBody>
          <a:bodyPr wrap="square" lIns="38700" tIns="19350" rIns="38700" bIns="19350">
            <a:spAutoFit/>
          </a:bodyPr>
          <a:lstStyle/>
          <a:p>
            <a:pPr algn="ctr">
              <a:lnSpc>
                <a:spcPct val="130000"/>
              </a:lnSpc>
            </a:pPr>
            <a:r>
              <a:rPr lang="zh-CN" altLang="en-US" sz="1805" b="1" dirty="0">
                <a:solidFill>
                  <a:schemeClr val="bg1"/>
                </a:solidFill>
                <a:latin typeface="Microsoft YaHei" charset="-122"/>
                <a:ea typeface="Microsoft YaHei" charset="-122"/>
                <a:cs typeface="Microsoft YaHei" charset="-122"/>
              </a:rPr>
              <a:t>数据采集</a:t>
            </a:r>
            <a:endParaRPr lang="en-US" altLang="zh-CN" sz="1805" b="1"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考试数据、小测数据、学生学习行为数据、综合素质评价数据、教学数据、管理数据等</a:t>
            </a:r>
          </a:p>
        </p:txBody>
      </p:sp>
      <p:sp>
        <p:nvSpPr>
          <p:cNvPr id="43" name="矩形 42"/>
          <p:cNvSpPr/>
          <p:nvPr/>
        </p:nvSpPr>
        <p:spPr>
          <a:xfrm>
            <a:off x="4566167" y="3952226"/>
            <a:ext cx="2979681" cy="1338326"/>
          </a:xfrm>
          <a:prstGeom prst="rect">
            <a:avLst/>
          </a:prstGeom>
          <a:noFill/>
          <a:ln>
            <a:noFill/>
          </a:ln>
        </p:spPr>
        <p:txBody>
          <a:bodyPr wrap="square" lIns="38700" tIns="19350" rIns="38700" bIns="19350">
            <a:spAutoFit/>
          </a:bodyPr>
          <a:lstStyle/>
          <a:p>
            <a:pPr algn="ctr">
              <a:lnSpc>
                <a:spcPct val="130000"/>
              </a:lnSpc>
            </a:pPr>
            <a:r>
              <a:rPr lang="zh-CN" altLang="en-US" sz="1805" b="1" dirty="0">
                <a:solidFill>
                  <a:schemeClr val="bg1"/>
                </a:solidFill>
                <a:latin typeface="Microsoft YaHei" charset="-122"/>
                <a:ea typeface="Microsoft YaHei" charset="-122"/>
                <a:cs typeface="Microsoft YaHei" charset="-122"/>
              </a:rPr>
              <a:t>数据分析与评价</a:t>
            </a:r>
            <a:endParaRPr lang="en-US" altLang="zh-CN" sz="1805" b="1"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管理层面</a:t>
            </a:r>
            <a:endParaRPr lang="en-US" altLang="zh-CN" sz="1355"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教学层面</a:t>
            </a:r>
            <a:endParaRPr lang="en-US" altLang="zh-CN" sz="1355"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学习层面</a:t>
            </a:r>
          </a:p>
        </p:txBody>
      </p:sp>
      <p:sp>
        <p:nvSpPr>
          <p:cNvPr id="44" name="矩形 43"/>
          <p:cNvSpPr/>
          <p:nvPr/>
        </p:nvSpPr>
        <p:spPr>
          <a:xfrm>
            <a:off x="8666397" y="3890116"/>
            <a:ext cx="2604302" cy="1651022"/>
          </a:xfrm>
          <a:prstGeom prst="rect">
            <a:avLst/>
          </a:prstGeom>
          <a:noFill/>
          <a:ln>
            <a:noFill/>
          </a:ln>
        </p:spPr>
        <p:txBody>
          <a:bodyPr wrap="square" lIns="38700" tIns="19350" rIns="38700" bIns="19350">
            <a:spAutoFit/>
          </a:bodyPr>
          <a:lstStyle/>
          <a:p>
            <a:pPr algn="ctr">
              <a:lnSpc>
                <a:spcPct val="130000"/>
              </a:lnSpc>
            </a:pPr>
            <a:r>
              <a:rPr lang="zh-CN" altLang="en-US" sz="1805" b="1" dirty="0">
                <a:solidFill>
                  <a:schemeClr val="bg1"/>
                </a:solidFill>
                <a:latin typeface="Microsoft YaHei" charset="-122"/>
                <a:ea typeface="Microsoft YaHei" charset="-122"/>
                <a:cs typeface="Microsoft YaHei" charset="-122"/>
              </a:rPr>
              <a:t>数据应用效果</a:t>
            </a:r>
            <a:endParaRPr lang="en-US" altLang="zh-CN" sz="1805" b="1"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管理人员：精准管理</a:t>
            </a:r>
            <a:endParaRPr lang="en-US" altLang="zh-CN" sz="1355"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教师：因材施教</a:t>
            </a:r>
            <a:endParaRPr lang="en-US" altLang="zh-CN" sz="1355"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学生：高效学习</a:t>
            </a:r>
            <a:endParaRPr lang="en-US" altLang="zh-CN" sz="1355" dirty="0">
              <a:solidFill>
                <a:schemeClr val="bg1"/>
              </a:solidFill>
              <a:latin typeface="Microsoft YaHei" charset="-122"/>
              <a:ea typeface="Microsoft YaHei" charset="-122"/>
              <a:cs typeface="Microsoft YaHei" charset="-122"/>
            </a:endParaRPr>
          </a:p>
          <a:p>
            <a:pPr algn="ctr">
              <a:lnSpc>
                <a:spcPct val="150000"/>
              </a:lnSpc>
            </a:pPr>
            <a:r>
              <a:rPr lang="zh-CN" altLang="en-US" sz="1355" dirty="0">
                <a:solidFill>
                  <a:schemeClr val="bg1"/>
                </a:solidFill>
                <a:latin typeface="Microsoft YaHei" charset="-122"/>
                <a:ea typeface="Microsoft YaHei" charset="-122"/>
                <a:cs typeface="Microsoft YaHei" charset="-122"/>
              </a:rPr>
              <a:t>家长：全方位关注</a:t>
            </a:r>
          </a:p>
        </p:txBody>
      </p:sp>
    </p:spTree>
    <p:extLst>
      <p:ext uri="{BB962C8B-B14F-4D97-AF65-F5344CB8AC3E}">
        <p14:creationId xmlns:p14="http://schemas.microsoft.com/office/powerpoint/2010/main" val="10724709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建筑物, 树&#10;&#10;自动生成的说明">
            <a:extLst>
              <a:ext uri="{FF2B5EF4-FFF2-40B4-BE49-F238E27FC236}">
                <a16:creationId xmlns:a16="http://schemas.microsoft.com/office/drawing/2014/main" id="{E19311A7-2E7C-4F0E-A66C-79EA91A169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94"/>
            <a:ext cx="12188825" cy="6856213"/>
          </a:xfrm>
          <a:prstGeom prst="rect">
            <a:avLst/>
          </a:prstGeom>
        </p:spPr>
      </p:pic>
    </p:spTree>
    <p:extLst>
      <p:ext uri="{BB962C8B-B14F-4D97-AF65-F5344CB8AC3E}">
        <p14:creationId xmlns:p14="http://schemas.microsoft.com/office/powerpoint/2010/main" val="73417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占位符 3"/>
          <p:cNvPicPr>
            <a:picLocks noChangeAspect="1"/>
          </p:cNvPicPr>
          <p:nvPr/>
        </p:nvPicPr>
        <p:blipFill>
          <a:blip r:embed="rId3">
            <a:extLst>
              <a:ext uri="{28A0092B-C50C-407E-A947-70E740481C1C}">
                <a14:useLocalDpi xmlns:a14="http://schemas.microsoft.com/office/drawing/2010/main" val="0"/>
              </a:ext>
            </a:extLst>
          </a:blip>
          <a:srcRect l="28367" r="28367"/>
          <a:stretch>
            <a:fillRect/>
          </a:stretch>
        </p:blipFill>
        <p:spPr>
          <a:xfrm>
            <a:off x="6323013" y="0"/>
            <a:ext cx="5865812" cy="6858000"/>
          </a:xfrm>
          <a:prstGeom prst="rect">
            <a:avLst/>
          </a:prstGeom>
        </p:spPr>
      </p:pic>
      <p:pic>
        <p:nvPicPr>
          <p:cNvPr id="19" name="图片 18">
            <a:extLst>
              <a:ext uri="{FF2B5EF4-FFF2-40B4-BE49-F238E27FC236}">
                <a16:creationId xmlns:a16="http://schemas.microsoft.com/office/drawing/2014/main" id="{2EE503E4-CC21-4D4A-8B00-B60A47DAD8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630"/>
          <a:stretch/>
        </p:blipFill>
        <p:spPr>
          <a:xfrm>
            <a:off x="-1" y="-1"/>
            <a:ext cx="6323013" cy="6873289"/>
          </a:xfrm>
          <a:prstGeom prst="rect">
            <a:avLst/>
          </a:prstGeom>
          <a:solidFill>
            <a:srgbClr val="F2F2F2"/>
          </a:solidFill>
        </p:spPr>
      </p:pic>
      <p:sp>
        <p:nvSpPr>
          <p:cNvPr id="9" name="矩形 8">
            <a:extLst>
              <a:ext uri="{FF2B5EF4-FFF2-40B4-BE49-F238E27FC236}">
                <a16:creationId xmlns:a16="http://schemas.microsoft.com/office/drawing/2014/main" id="{324BE176-E693-41CC-B188-C761B33ECCB4}"/>
              </a:ext>
            </a:extLst>
          </p:cNvPr>
          <p:cNvSpPr/>
          <p:nvPr/>
        </p:nvSpPr>
        <p:spPr>
          <a:xfrm>
            <a:off x="2208212" y="2590800"/>
            <a:ext cx="83058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10" name="矩形 9">
            <a:extLst>
              <a:ext uri="{FF2B5EF4-FFF2-40B4-BE49-F238E27FC236}">
                <a16:creationId xmlns:a16="http://schemas.microsoft.com/office/drawing/2014/main" id="{8CC43DBA-DD71-4D35-A7C7-7C911993FFD5}"/>
              </a:ext>
            </a:extLst>
          </p:cNvPr>
          <p:cNvSpPr/>
          <p:nvPr/>
        </p:nvSpPr>
        <p:spPr>
          <a:xfrm>
            <a:off x="2197098" y="2819400"/>
            <a:ext cx="8316913"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 name="矩形 1">
            <a:extLst>
              <a:ext uri="{FF2B5EF4-FFF2-40B4-BE49-F238E27FC236}">
                <a16:creationId xmlns:a16="http://schemas.microsoft.com/office/drawing/2014/main" id="{26CF8955-C723-4AD0-83AF-C1C0F2098E9C}"/>
              </a:ext>
            </a:extLst>
          </p:cNvPr>
          <p:cNvSpPr/>
          <p:nvPr/>
        </p:nvSpPr>
        <p:spPr>
          <a:xfrm>
            <a:off x="2286446" y="3084430"/>
            <a:ext cx="8084265" cy="1446550"/>
          </a:xfrm>
          <a:prstGeom prst="rect">
            <a:avLst/>
          </a:prstGeom>
        </p:spPr>
        <p:txBody>
          <a:bodyPr wrap="none">
            <a:spAutoFit/>
          </a:bodyPr>
          <a:lstStyle/>
          <a:p>
            <a:pPr algn="ctr"/>
            <a:r>
              <a:rPr lang="zh-CN" altLang="en-US" sz="4400" dirty="0">
                <a:solidFill>
                  <a:schemeClr val="bg1"/>
                </a:solidFill>
                <a:effectLst>
                  <a:outerShdw blurRad="38100" dist="38100" dir="2700000" algn="tl">
                    <a:srgbClr val="000000">
                      <a:alpha val="43137"/>
                    </a:srgbClr>
                  </a:outerShdw>
                </a:effectLst>
                <a:cs typeface="+mn-ea"/>
                <a:sym typeface="+mn-lt"/>
              </a:rPr>
              <a:t>联想商用英语听说模拟训练系统</a:t>
            </a:r>
          </a:p>
          <a:p>
            <a:pPr algn="ctr"/>
            <a:endParaRPr lang="zh-CN" altLang="en-US" sz="4400" dirty="0">
              <a:solidFill>
                <a:schemeClr val="bg1"/>
              </a:solidFill>
              <a:effectLst>
                <a:outerShdw blurRad="38100" dist="38100" dir="2700000" algn="tl">
                  <a:srgbClr val="000000">
                    <a:alpha val="43137"/>
                  </a:srgbClr>
                </a:outerShdw>
              </a:effectLst>
              <a:cs typeface="+mn-ea"/>
              <a:sym typeface="+mn-lt"/>
            </a:endParaRPr>
          </a:p>
        </p:txBody>
      </p:sp>
      <p:pic>
        <p:nvPicPr>
          <p:cNvPr id="11" name="图片 10">
            <a:extLst>
              <a:ext uri="{FF2B5EF4-FFF2-40B4-BE49-F238E27FC236}">
                <a16:creationId xmlns:a16="http://schemas.microsoft.com/office/drawing/2014/main" id="{13B96BFB-EE6C-435C-A597-E6FF77366C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6412" y="3823380"/>
            <a:ext cx="1454150" cy="2944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27325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45AE0D-F020-B947-9A58-7390F872E758}"/>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 y="1"/>
            <a:ext cx="12188825" cy="6858000"/>
          </a:xfrm>
          <a:prstGeom prst="rect">
            <a:avLst/>
          </a:prstGeom>
        </p:spPr>
      </p:pic>
      <p:sp>
        <p:nvSpPr>
          <p:cNvPr id="16" name="矩形 15">
            <a:extLst>
              <a:ext uri="{FF2B5EF4-FFF2-40B4-BE49-F238E27FC236}">
                <a16:creationId xmlns:a16="http://schemas.microsoft.com/office/drawing/2014/main" id="{749381C7-745E-D34E-AC32-FB1F82FCC3EB}"/>
              </a:ext>
            </a:extLst>
          </p:cNvPr>
          <p:cNvSpPr/>
          <p:nvPr/>
        </p:nvSpPr>
        <p:spPr>
          <a:xfrm>
            <a:off x="3503612" y="838200"/>
            <a:ext cx="7547214" cy="5157952"/>
          </a:xfrm>
          <a:prstGeom prst="rect">
            <a:avLst/>
          </a:prstGeom>
          <a:solidFill>
            <a:srgbClr val="00E6A0">
              <a:alpha val="63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0" name="任意形状 19">
            <a:extLst>
              <a:ext uri="{FF2B5EF4-FFF2-40B4-BE49-F238E27FC236}">
                <a16:creationId xmlns:a16="http://schemas.microsoft.com/office/drawing/2014/main" id="{696786C0-783C-E843-92F4-2A498D220D48}"/>
              </a:ext>
            </a:extLst>
          </p:cNvPr>
          <p:cNvSpPr/>
          <p:nvPr/>
        </p:nvSpPr>
        <p:spPr>
          <a:xfrm>
            <a:off x="531812" y="712076"/>
            <a:ext cx="2971800" cy="5410200"/>
          </a:xfrm>
          <a:custGeom>
            <a:avLst/>
            <a:gdLst/>
            <a:ahLst/>
            <a:cxnLst/>
            <a:rect l="l" t="t" r="r" b="b"/>
            <a:pathLst>
              <a:path w="2971800" h="5410200">
                <a:moveTo>
                  <a:pt x="887661" y="3891357"/>
                </a:moveTo>
                <a:lnTo>
                  <a:pt x="1300213" y="3891357"/>
                </a:lnTo>
                <a:lnTo>
                  <a:pt x="1300213" y="3996132"/>
                </a:lnTo>
                <a:lnTo>
                  <a:pt x="887661" y="3996132"/>
                </a:lnTo>
                <a:close/>
                <a:moveTo>
                  <a:pt x="1991073" y="3770211"/>
                </a:moveTo>
                <a:lnTo>
                  <a:pt x="2203897" y="3770211"/>
                </a:lnTo>
                <a:cubicBezTo>
                  <a:pt x="2160241" y="3805136"/>
                  <a:pt x="2112219" y="3838969"/>
                  <a:pt x="2059832" y="3871711"/>
                </a:cubicBezTo>
                <a:cubicBezTo>
                  <a:pt x="2038004" y="3847700"/>
                  <a:pt x="2015084" y="3819324"/>
                  <a:pt x="1991073" y="3786582"/>
                </a:cubicBezTo>
                <a:close/>
                <a:moveTo>
                  <a:pt x="1660377" y="3770211"/>
                </a:moveTo>
                <a:lnTo>
                  <a:pt x="1883024" y="3770211"/>
                </a:lnTo>
                <a:lnTo>
                  <a:pt x="1883024" y="3845518"/>
                </a:lnTo>
                <a:cubicBezTo>
                  <a:pt x="1867744" y="3852066"/>
                  <a:pt x="1845916" y="3861889"/>
                  <a:pt x="1817540" y="3874986"/>
                </a:cubicBezTo>
                <a:cubicBezTo>
                  <a:pt x="1786980" y="3888083"/>
                  <a:pt x="1764061" y="3897905"/>
                  <a:pt x="1748781" y="3904454"/>
                </a:cubicBezTo>
                <a:lnTo>
                  <a:pt x="1794620" y="3852066"/>
                </a:lnTo>
                <a:cubicBezTo>
                  <a:pt x="1779340" y="3843335"/>
                  <a:pt x="1757512" y="3829147"/>
                  <a:pt x="1729136" y="3809501"/>
                </a:cubicBezTo>
                <a:cubicBezTo>
                  <a:pt x="1698576" y="3792039"/>
                  <a:pt x="1675657" y="3778942"/>
                  <a:pt x="1660377" y="3770211"/>
                </a:cubicBezTo>
                <a:close/>
                <a:moveTo>
                  <a:pt x="887661" y="3694904"/>
                </a:moveTo>
                <a:lnTo>
                  <a:pt x="1300213" y="3694904"/>
                </a:lnTo>
                <a:lnTo>
                  <a:pt x="1300213" y="3799679"/>
                </a:lnTo>
                <a:lnTo>
                  <a:pt x="887661" y="3799679"/>
                </a:lnTo>
                <a:close/>
                <a:moveTo>
                  <a:pt x="887661" y="3498450"/>
                </a:moveTo>
                <a:lnTo>
                  <a:pt x="1300213" y="3498450"/>
                </a:lnTo>
                <a:lnTo>
                  <a:pt x="1300213" y="3603225"/>
                </a:lnTo>
                <a:lnTo>
                  <a:pt x="887661" y="3603225"/>
                </a:lnTo>
                <a:close/>
                <a:moveTo>
                  <a:pt x="773064" y="3400224"/>
                </a:moveTo>
                <a:lnTo>
                  <a:pt x="773064" y="4140197"/>
                </a:lnTo>
                <a:lnTo>
                  <a:pt x="887661" y="4140197"/>
                </a:lnTo>
                <a:lnTo>
                  <a:pt x="887661" y="4087810"/>
                </a:lnTo>
                <a:lnTo>
                  <a:pt x="1300213" y="4087810"/>
                </a:lnTo>
                <a:lnTo>
                  <a:pt x="1300213" y="4140197"/>
                </a:lnTo>
                <a:lnTo>
                  <a:pt x="1414811" y="4140197"/>
                </a:lnTo>
                <a:lnTo>
                  <a:pt x="1414811" y="3400224"/>
                </a:lnTo>
                <a:close/>
                <a:moveTo>
                  <a:pt x="1607989" y="3393675"/>
                </a:moveTo>
                <a:lnTo>
                  <a:pt x="1607989" y="3478805"/>
                </a:lnTo>
                <a:lnTo>
                  <a:pt x="2112219" y="3478805"/>
                </a:lnTo>
                <a:lnTo>
                  <a:pt x="2112219" y="3537741"/>
                </a:lnTo>
                <a:lnTo>
                  <a:pt x="1630909" y="3537741"/>
                </a:lnTo>
                <a:lnTo>
                  <a:pt x="1630909" y="3622871"/>
                </a:lnTo>
                <a:lnTo>
                  <a:pt x="2112219" y="3622871"/>
                </a:lnTo>
                <a:lnTo>
                  <a:pt x="2112219" y="3681807"/>
                </a:lnTo>
                <a:lnTo>
                  <a:pt x="1539231" y="3681807"/>
                </a:lnTo>
                <a:lnTo>
                  <a:pt x="1539231" y="3770211"/>
                </a:lnTo>
                <a:lnTo>
                  <a:pt x="1640732" y="3770211"/>
                </a:lnTo>
                <a:lnTo>
                  <a:pt x="1588344" y="3835695"/>
                </a:lnTo>
                <a:cubicBezTo>
                  <a:pt x="1634183" y="3866254"/>
                  <a:pt x="1669108" y="3890265"/>
                  <a:pt x="1693119" y="3907728"/>
                </a:cubicBezTo>
                <a:cubicBezTo>
                  <a:pt x="1699668" y="3914276"/>
                  <a:pt x="1705125" y="3918642"/>
                  <a:pt x="1709490" y="3920825"/>
                </a:cubicBezTo>
                <a:cubicBezTo>
                  <a:pt x="1650554" y="3947018"/>
                  <a:pt x="1591618" y="3969938"/>
                  <a:pt x="1532682" y="3989583"/>
                </a:cubicBezTo>
                <a:lnTo>
                  <a:pt x="1571973" y="4094358"/>
                </a:lnTo>
                <a:cubicBezTo>
                  <a:pt x="1613446" y="4074713"/>
                  <a:pt x="1676748" y="4046336"/>
                  <a:pt x="1761878" y="4009229"/>
                </a:cubicBezTo>
                <a:cubicBezTo>
                  <a:pt x="1816448" y="3985218"/>
                  <a:pt x="1856830" y="3966664"/>
                  <a:pt x="1883024" y="3953567"/>
                </a:cubicBezTo>
                <a:lnTo>
                  <a:pt x="1883024" y="3999406"/>
                </a:lnTo>
                <a:cubicBezTo>
                  <a:pt x="1885207" y="4032148"/>
                  <a:pt x="1868836" y="4048519"/>
                  <a:pt x="1833911" y="4048519"/>
                </a:cubicBezTo>
                <a:cubicBezTo>
                  <a:pt x="1807717" y="4048519"/>
                  <a:pt x="1781523" y="4048519"/>
                  <a:pt x="1755329" y="4048519"/>
                </a:cubicBezTo>
                <a:cubicBezTo>
                  <a:pt x="1764061" y="4076896"/>
                  <a:pt x="1771700" y="4107455"/>
                  <a:pt x="1778249" y="4140197"/>
                </a:cubicBezTo>
                <a:cubicBezTo>
                  <a:pt x="1789163" y="4140197"/>
                  <a:pt x="1806625" y="4140197"/>
                  <a:pt x="1830636" y="4140197"/>
                </a:cubicBezTo>
                <a:cubicBezTo>
                  <a:pt x="1852464" y="4138015"/>
                  <a:pt x="1868836" y="4136923"/>
                  <a:pt x="1879750" y="4136923"/>
                </a:cubicBezTo>
                <a:cubicBezTo>
                  <a:pt x="1960514" y="4136923"/>
                  <a:pt x="1997621" y="4096541"/>
                  <a:pt x="1991073" y="4015777"/>
                </a:cubicBezTo>
                <a:lnTo>
                  <a:pt x="1991073" y="3933922"/>
                </a:lnTo>
                <a:cubicBezTo>
                  <a:pt x="2043461" y="4003772"/>
                  <a:pt x="2137322" y="4062707"/>
                  <a:pt x="2272656" y="4110729"/>
                </a:cubicBezTo>
                <a:cubicBezTo>
                  <a:pt x="2290118" y="4075804"/>
                  <a:pt x="2303215" y="4051793"/>
                  <a:pt x="2311947" y="4038697"/>
                </a:cubicBezTo>
                <a:cubicBezTo>
                  <a:pt x="2318495" y="4025600"/>
                  <a:pt x="2323952" y="4015777"/>
                  <a:pt x="2328318" y="4009229"/>
                </a:cubicBezTo>
                <a:cubicBezTo>
                  <a:pt x="2249736" y="3989583"/>
                  <a:pt x="2186435" y="3964481"/>
                  <a:pt x="2138413" y="3933922"/>
                </a:cubicBezTo>
                <a:cubicBezTo>
                  <a:pt x="2192983" y="3903362"/>
                  <a:pt x="2239914" y="3873894"/>
                  <a:pt x="2279204" y="3845518"/>
                </a:cubicBezTo>
                <a:lnTo>
                  <a:pt x="2210446" y="3770211"/>
                </a:lnTo>
                <a:lnTo>
                  <a:pt x="2325043" y="3770211"/>
                </a:lnTo>
                <a:lnTo>
                  <a:pt x="2325043" y="3681807"/>
                </a:lnTo>
                <a:lnTo>
                  <a:pt x="2216994" y="3681807"/>
                </a:lnTo>
                <a:lnTo>
                  <a:pt x="2216994" y="3393675"/>
                </a:lnTo>
                <a:close/>
                <a:moveTo>
                  <a:pt x="0" y="0"/>
                </a:moveTo>
                <a:lnTo>
                  <a:pt x="2971800" y="0"/>
                </a:lnTo>
                <a:lnTo>
                  <a:pt x="2971800" y="5410200"/>
                </a:lnTo>
                <a:lnTo>
                  <a:pt x="0" y="5410200"/>
                </a:lnTo>
                <a:close/>
              </a:path>
            </a:pathLst>
          </a:custGeom>
          <a:solidFill>
            <a:srgbClr val="00B4E5"/>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cxnSp>
        <p:nvCxnSpPr>
          <p:cNvPr id="10" name="直线连接符 9">
            <a:extLst>
              <a:ext uri="{FF2B5EF4-FFF2-40B4-BE49-F238E27FC236}">
                <a16:creationId xmlns:a16="http://schemas.microsoft.com/office/drawing/2014/main" id="{F00DFF58-D60C-C444-9A2B-AEA30EFEF15F}"/>
              </a:ext>
            </a:extLst>
          </p:cNvPr>
          <p:cNvCxnSpPr>
            <a:cxnSpLocks/>
          </p:cNvCxnSpPr>
          <p:nvPr/>
        </p:nvCxnSpPr>
        <p:spPr>
          <a:xfrm>
            <a:off x="1065212" y="3505200"/>
            <a:ext cx="0" cy="1752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61E9ED2F-9E1A-114D-8553-D9E294DD4A8B}"/>
              </a:ext>
            </a:extLst>
          </p:cNvPr>
          <p:cNvSpPr txBox="1"/>
          <p:nvPr/>
        </p:nvSpPr>
        <p:spPr>
          <a:xfrm>
            <a:off x="1184214" y="4968796"/>
            <a:ext cx="1598515" cy="400110"/>
          </a:xfrm>
          <a:prstGeom prst="rect">
            <a:avLst/>
          </a:prstGeom>
          <a:noFill/>
        </p:spPr>
        <p:txBody>
          <a:bodyPr wrap="none" rtlCol="0">
            <a:spAutoFit/>
          </a:bodyPr>
          <a:lstStyle/>
          <a:p>
            <a:r>
              <a:rPr kumimoji="1" lang="en-US" altLang="zh-CN" sz="2000" dirty="0">
                <a:solidFill>
                  <a:schemeClr val="bg1"/>
                </a:solidFill>
                <a:cs typeface="+mn-ea"/>
                <a:sym typeface="+mn-lt"/>
              </a:rPr>
              <a:t>CONTENTS</a:t>
            </a:r>
            <a:endParaRPr kumimoji="1" lang="zh-CN" altLang="en-US" sz="2000" dirty="0" err="1">
              <a:solidFill>
                <a:schemeClr val="bg1"/>
              </a:solidFill>
              <a:cs typeface="+mn-ea"/>
              <a:sym typeface="+mn-lt"/>
            </a:endParaRPr>
          </a:p>
        </p:txBody>
      </p:sp>
      <p:sp>
        <p:nvSpPr>
          <p:cNvPr id="21" name="矩形 20">
            <a:extLst>
              <a:ext uri="{FF2B5EF4-FFF2-40B4-BE49-F238E27FC236}">
                <a16:creationId xmlns:a16="http://schemas.microsoft.com/office/drawing/2014/main" id="{ED9742CF-E082-D542-ADB6-E2CBBEBE3902}"/>
              </a:ext>
            </a:extLst>
          </p:cNvPr>
          <p:cNvSpPr/>
          <p:nvPr/>
        </p:nvSpPr>
        <p:spPr>
          <a:xfrm>
            <a:off x="4240614" y="3836799"/>
            <a:ext cx="6073207" cy="522194"/>
          </a:xfrm>
          <a:prstGeom prst="rect">
            <a:avLst/>
          </a:prstGeom>
        </p:spPr>
        <p:txBody>
          <a:bodyPr vert="horz" wrap="square">
            <a:spAutoFit/>
          </a:bodyPr>
          <a:lstStyle/>
          <a:p>
            <a:pPr lvl="0" algn="dist" defTabSz="914400">
              <a:lnSpc>
                <a:spcPts val="3200"/>
              </a:lnSpc>
              <a:defRPr/>
            </a:pPr>
            <a:r>
              <a:rPr lang="zh-CN" altLang="en-US" sz="4000" b="1" dirty="0">
                <a:solidFill>
                  <a:schemeClr val="bg1"/>
                </a:solidFill>
                <a:effectLst>
                  <a:reflection blurRad="6350" stA="55000" endA="50" endPos="85000" dist="60007" dir="5400000" sy="-100000" algn="bl" rotWithShape="0"/>
                </a:effectLst>
                <a:cs typeface="+mn-ea"/>
                <a:sym typeface="+mn-lt"/>
              </a:rPr>
              <a:t>联想教育市场</a:t>
            </a:r>
            <a:r>
              <a:rPr lang="zh-CN" altLang="en-US" sz="4000" b="1" dirty="0" smtClean="0">
                <a:solidFill>
                  <a:schemeClr val="bg1"/>
                </a:solidFill>
                <a:effectLst>
                  <a:reflection blurRad="6350" stA="55000" endA="50" endPos="85000" dist="60007" dir="5400000" sy="-100000" algn="bl" rotWithShape="0"/>
                </a:effectLst>
                <a:cs typeface="+mn-ea"/>
                <a:sym typeface="+mn-lt"/>
              </a:rPr>
              <a:t>的理解</a:t>
            </a:r>
            <a:endParaRPr lang="zh-CN" altLang="en-US" sz="4000" b="1" dirty="0">
              <a:solidFill>
                <a:schemeClr val="bg1"/>
              </a:solidFill>
              <a:effectLst>
                <a:reflection blurRad="6350" stA="55000" endA="50" endPos="85000" dist="60007" dir="5400000" sy="-100000" algn="bl" rotWithShape="0"/>
              </a:effectLst>
              <a:cs typeface="+mn-ea"/>
              <a:sym typeface="+mn-lt"/>
            </a:endParaRPr>
          </a:p>
        </p:txBody>
      </p:sp>
      <p:grpSp>
        <p:nvGrpSpPr>
          <p:cNvPr id="35" name="组合 34">
            <a:extLst>
              <a:ext uri="{FF2B5EF4-FFF2-40B4-BE49-F238E27FC236}">
                <a16:creationId xmlns:a16="http://schemas.microsoft.com/office/drawing/2014/main" id="{7A7774DF-F9A1-4643-9A41-D4761D7DA7CE}"/>
              </a:ext>
            </a:extLst>
          </p:cNvPr>
          <p:cNvGrpSpPr/>
          <p:nvPr/>
        </p:nvGrpSpPr>
        <p:grpSpPr>
          <a:xfrm>
            <a:off x="6629315" y="2121898"/>
            <a:ext cx="1295807" cy="1295802"/>
            <a:chOff x="5034783" y="1733659"/>
            <a:chExt cx="914400" cy="914400"/>
          </a:xfrm>
          <a:effectLst>
            <a:outerShdw blurRad="50800" dist="38100" dir="2700000" algn="tl" rotWithShape="0">
              <a:prstClr val="black">
                <a:alpha val="40000"/>
              </a:prstClr>
            </a:outerShdw>
          </a:effectLst>
        </p:grpSpPr>
        <p:pic>
          <p:nvPicPr>
            <p:cNvPr id="25" name="图形 24" descr="教师">
              <a:extLst>
                <a:ext uri="{FF2B5EF4-FFF2-40B4-BE49-F238E27FC236}">
                  <a16:creationId xmlns:a16="http://schemas.microsoft.com/office/drawing/2014/main" id="{4E973F14-8F38-6245-9E2A-934A02A868E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131457" y="1878016"/>
              <a:ext cx="661978" cy="661977"/>
            </a:xfrm>
            <a:prstGeom prst="rect">
              <a:avLst/>
            </a:prstGeom>
          </p:spPr>
        </p:pic>
        <p:sp>
          <p:nvSpPr>
            <p:cNvPr id="32" name="同心圆 31">
              <a:extLst>
                <a:ext uri="{FF2B5EF4-FFF2-40B4-BE49-F238E27FC236}">
                  <a16:creationId xmlns:a16="http://schemas.microsoft.com/office/drawing/2014/main" id="{6C0094F0-3F57-2143-A4EF-EFF777D3499E}"/>
                </a:ext>
              </a:extLst>
            </p:cNvPr>
            <p:cNvSpPr/>
            <p:nvPr/>
          </p:nvSpPr>
          <p:spPr>
            <a:xfrm>
              <a:off x="5034783" y="1733659"/>
              <a:ext cx="914400" cy="914400"/>
            </a:xfrm>
            <a:prstGeom prst="donut">
              <a:avLst>
                <a:gd name="adj" fmla="val 3147"/>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pic>
        <p:nvPicPr>
          <p:cNvPr id="24" name="图片 23">
            <a:extLst>
              <a:ext uri="{FF2B5EF4-FFF2-40B4-BE49-F238E27FC236}">
                <a16:creationId xmlns:a16="http://schemas.microsoft.com/office/drawing/2014/main" id="{CBBFCFDC-5055-0A41-BE20-94BB7E056D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356036" y="3117851"/>
            <a:ext cx="3073400" cy="622300"/>
          </a:xfrm>
          <a:prstGeom prst="rect">
            <a:avLst/>
          </a:prstGeom>
        </p:spPr>
      </p:pic>
      <p:sp>
        <p:nvSpPr>
          <p:cNvPr id="12" name="Freeform 5">
            <a:extLst>
              <a:ext uri="{FF2B5EF4-FFF2-40B4-BE49-F238E27FC236}">
                <a16:creationId xmlns:a16="http://schemas.microsoft.com/office/drawing/2014/main" id="{DFA39300-DFBF-43D3-BD20-5B097DA1E73F}"/>
              </a:ext>
            </a:extLst>
          </p:cNvPr>
          <p:cNvSpPr>
            <a:spLocks noEditPoints="1"/>
          </p:cNvSpPr>
          <p:nvPr/>
        </p:nvSpPr>
        <p:spPr bwMode="auto">
          <a:xfrm>
            <a:off x="10514012" y="5368906"/>
            <a:ext cx="329584" cy="329584"/>
          </a:xfrm>
          <a:custGeom>
            <a:avLst/>
            <a:gdLst>
              <a:gd name="T0" fmla="*/ 1085 w 1966"/>
              <a:gd name="T1" fmla="*/ 983 h 1966"/>
              <a:gd name="T2" fmla="*/ 850 w 1966"/>
              <a:gd name="T3" fmla="*/ 726 h 1966"/>
              <a:gd name="T4" fmla="*/ 850 w 1966"/>
              <a:gd name="T5" fmla="*/ 653 h 1966"/>
              <a:gd name="T6" fmla="*/ 922 w 1966"/>
              <a:gd name="T7" fmla="*/ 653 h 1966"/>
              <a:gd name="T8" fmla="*/ 1210 w 1966"/>
              <a:gd name="T9" fmla="*/ 946 h 1966"/>
              <a:gd name="T10" fmla="*/ 1210 w 1966"/>
              <a:gd name="T11" fmla="*/ 1020 h 1966"/>
              <a:gd name="T12" fmla="*/ 922 w 1966"/>
              <a:gd name="T13" fmla="*/ 1313 h 1966"/>
              <a:gd name="T14" fmla="*/ 850 w 1966"/>
              <a:gd name="T15" fmla="*/ 1313 h 1966"/>
              <a:gd name="T16" fmla="*/ 850 w 1966"/>
              <a:gd name="T17" fmla="*/ 1239 h 1966"/>
              <a:gd name="T18" fmla="*/ 1085 w 1966"/>
              <a:gd name="T19" fmla="*/ 983 h 1966"/>
              <a:gd name="T20" fmla="*/ 983 w 1966"/>
              <a:gd name="T21" fmla="*/ 0 h 1966"/>
              <a:gd name="T22" fmla="*/ 1966 w 1966"/>
              <a:gd name="T23" fmla="*/ 983 h 1966"/>
              <a:gd name="T24" fmla="*/ 983 w 1966"/>
              <a:gd name="T25" fmla="*/ 1966 h 1966"/>
              <a:gd name="T26" fmla="*/ 0 w 1966"/>
              <a:gd name="T27" fmla="*/ 983 h 1966"/>
              <a:gd name="T28" fmla="*/ 983 w 1966"/>
              <a:gd name="T29" fmla="*/ 0 h 1966"/>
              <a:gd name="T30" fmla="*/ 983 w 1966"/>
              <a:gd name="T31" fmla="*/ 1838 h 1966"/>
              <a:gd name="T32" fmla="*/ 1838 w 1966"/>
              <a:gd name="T33" fmla="*/ 983 h 1966"/>
              <a:gd name="T34" fmla="*/ 983 w 1966"/>
              <a:gd name="T35" fmla="*/ 128 h 1966"/>
              <a:gd name="T36" fmla="*/ 128 w 1966"/>
              <a:gd name="T37" fmla="*/ 983 h 1966"/>
              <a:gd name="T38" fmla="*/ 983 w 1966"/>
              <a:gd name="T39" fmla="*/ 1838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6" h="1966">
                <a:moveTo>
                  <a:pt x="1085" y="983"/>
                </a:moveTo>
                <a:cubicBezTo>
                  <a:pt x="850" y="726"/>
                  <a:pt x="850" y="726"/>
                  <a:pt x="850" y="726"/>
                </a:cubicBezTo>
                <a:cubicBezTo>
                  <a:pt x="830" y="706"/>
                  <a:pt x="830" y="673"/>
                  <a:pt x="850" y="653"/>
                </a:cubicBezTo>
                <a:cubicBezTo>
                  <a:pt x="870" y="633"/>
                  <a:pt x="902" y="633"/>
                  <a:pt x="922" y="653"/>
                </a:cubicBezTo>
                <a:cubicBezTo>
                  <a:pt x="1210" y="946"/>
                  <a:pt x="1210" y="946"/>
                  <a:pt x="1210" y="946"/>
                </a:cubicBezTo>
                <a:cubicBezTo>
                  <a:pt x="1230" y="967"/>
                  <a:pt x="1230" y="999"/>
                  <a:pt x="1210" y="1020"/>
                </a:cubicBezTo>
                <a:cubicBezTo>
                  <a:pt x="922" y="1313"/>
                  <a:pt x="922" y="1313"/>
                  <a:pt x="922" y="1313"/>
                </a:cubicBezTo>
                <a:cubicBezTo>
                  <a:pt x="902" y="1333"/>
                  <a:pt x="870" y="1333"/>
                  <a:pt x="850" y="1313"/>
                </a:cubicBezTo>
                <a:cubicBezTo>
                  <a:pt x="830" y="1293"/>
                  <a:pt x="830" y="1260"/>
                  <a:pt x="850" y="1239"/>
                </a:cubicBezTo>
                <a:cubicBezTo>
                  <a:pt x="1085" y="983"/>
                  <a:pt x="1085" y="983"/>
                  <a:pt x="1085" y="983"/>
                </a:cubicBezTo>
                <a:close/>
                <a:moveTo>
                  <a:pt x="983" y="0"/>
                </a:moveTo>
                <a:cubicBezTo>
                  <a:pt x="1526" y="0"/>
                  <a:pt x="1966" y="440"/>
                  <a:pt x="1966" y="983"/>
                </a:cubicBezTo>
                <a:cubicBezTo>
                  <a:pt x="1966" y="1526"/>
                  <a:pt x="1526" y="1966"/>
                  <a:pt x="983" y="1966"/>
                </a:cubicBezTo>
                <a:cubicBezTo>
                  <a:pt x="440" y="1966"/>
                  <a:pt x="0" y="1526"/>
                  <a:pt x="0" y="983"/>
                </a:cubicBezTo>
                <a:cubicBezTo>
                  <a:pt x="0" y="440"/>
                  <a:pt x="440" y="0"/>
                  <a:pt x="983" y="0"/>
                </a:cubicBezTo>
                <a:close/>
                <a:moveTo>
                  <a:pt x="983" y="1838"/>
                </a:moveTo>
                <a:cubicBezTo>
                  <a:pt x="1455" y="1838"/>
                  <a:pt x="1838" y="1455"/>
                  <a:pt x="1838" y="983"/>
                </a:cubicBezTo>
                <a:cubicBezTo>
                  <a:pt x="1838" y="511"/>
                  <a:pt x="1455" y="128"/>
                  <a:pt x="983" y="128"/>
                </a:cubicBezTo>
                <a:cubicBezTo>
                  <a:pt x="510" y="128"/>
                  <a:pt x="128" y="511"/>
                  <a:pt x="128" y="983"/>
                </a:cubicBezTo>
                <a:cubicBezTo>
                  <a:pt x="127" y="1455"/>
                  <a:pt x="510" y="1838"/>
                  <a:pt x="983" y="1838"/>
                </a:cubicBezTo>
                <a:close/>
              </a:path>
            </a:pathLst>
          </a:custGeom>
          <a:solidFill>
            <a:schemeClr val="bg1"/>
          </a:solidFill>
          <a:ln>
            <a:noFill/>
          </a:ln>
          <a:effectLst>
            <a:outerShdw blurRad="12700" dist="127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Tree>
    <p:extLst>
      <p:ext uri="{BB962C8B-B14F-4D97-AF65-F5344CB8AC3E}">
        <p14:creationId xmlns:p14="http://schemas.microsoft.com/office/powerpoint/2010/main" val="9321658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市场</a:t>
            </a:r>
            <a:r>
              <a:rPr lang="en-US" altLang="zh-CN" sz="3999" b="1" dirty="0">
                <a:cs typeface="+mn-ea"/>
                <a:sym typeface="+mn-lt"/>
              </a:rPr>
              <a:t>+</a:t>
            </a:r>
            <a:r>
              <a:rPr lang="zh-CN" altLang="en-US" sz="3999" b="1" dirty="0">
                <a:cs typeface="+mn-ea"/>
                <a:sym typeface="+mn-lt"/>
              </a:rPr>
              <a:t>政策</a:t>
            </a:r>
          </a:p>
        </p:txBody>
      </p:sp>
      <p:sp>
        <p:nvSpPr>
          <p:cNvPr id="36" name="内容占位符 3"/>
          <p:cNvSpPr txBox="1">
            <a:spLocks/>
          </p:cNvSpPr>
          <p:nvPr/>
        </p:nvSpPr>
        <p:spPr>
          <a:xfrm>
            <a:off x="548640" y="1577560"/>
            <a:ext cx="6654345" cy="5052523"/>
          </a:xfrm>
        </p:spPr>
        <p:txBody>
          <a:bodyPr>
            <a:normAutofit fontScale="92500"/>
          </a:bodyPr>
          <a:lst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a:lnSpc>
                <a:spcPct val="150000"/>
              </a:lnSpc>
              <a:buFont typeface="Wingdings" pitchFamily="2" charset="2"/>
              <a:buChar char="l"/>
            </a:pPr>
            <a:r>
              <a:rPr lang="en-US" altLang="zh-CN" sz="1600" dirty="0" smtClean="0">
                <a:latin typeface="微软雅黑" panose="020B0503020204020204" pitchFamily="34" charset="-122"/>
                <a:ea typeface="微软雅黑" panose="020B0503020204020204" pitchFamily="34" charset="-122"/>
                <a:sym typeface="+mn-ea"/>
              </a:rPr>
              <a:t>2010</a:t>
            </a:r>
            <a:r>
              <a:rPr lang="zh-CN" altLang="en-US" sz="1600" dirty="0" smtClean="0">
                <a:latin typeface="微软雅黑" panose="020B0503020204020204" pitchFamily="34" charset="-122"/>
                <a:ea typeface="微软雅黑" panose="020B0503020204020204" pitchFamily="34" charset="-122"/>
                <a:sym typeface="+mn-ea"/>
              </a:rPr>
              <a:t>年国家颁发了</a:t>
            </a:r>
            <a:r>
              <a:rPr lang="en-US" altLang="zh-CN" sz="1600" b="1" dirty="0" smtClean="0">
                <a:latin typeface="微软雅黑" panose="020B0503020204020204" pitchFamily="34" charset="-122"/>
                <a:ea typeface="微软雅黑" panose="020B0503020204020204" pitchFamily="34" charset="-122"/>
                <a:sym typeface="+mn-ea"/>
              </a:rPr>
              <a:t>《</a:t>
            </a:r>
            <a:r>
              <a:rPr lang="zh-CN" altLang="en-US" sz="1600" b="1" dirty="0" smtClean="0">
                <a:latin typeface="微软雅黑" panose="020B0503020204020204" pitchFamily="34" charset="-122"/>
                <a:ea typeface="微软雅黑" panose="020B0503020204020204" pitchFamily="34" charset="-122"/>
                <a:sym typeface="+mn-ea"/>
              </a:rPr>
              <a:t>国家中长期教育改革与发展规划纲要（</a:t>
            </a:r>
            <a:r>
              <a:rPr lang="en-US" altLang="zh-CN" sz="1600" b="1" dirty="0" smtClean="0">
                <a:latin typeface="微软雅黑" panose="020B0503020204020204" pitchFamily="34" charset="-122"/>
                <a:ea typeface="微软雅黑" panose="020B0503020204020204" pitchFamily="34" charset="-122"/>
                <a:sym typeface="+mn-ea"/>
              </a:rPr>
              <a:t>2010—2020</a:t>
            </a:r>
            <a:r>
              <a:rPr lang="zh-CN" altLang="en-US" sz="1600" b="1" dirty="0" smtClean="0">
                <a:latin typeface="微软雅黑" panose="020B0503020204020204" pitchFamily="34" charset="-122"/>
                <a:ea typeface="微软雅黑" panose="020B0503020204020204" pitchFamily="34" charset="-122"/>
                <a:sym typeface="+mn-ea"/>
              </a:rPr>
              <a:t>年）</a:t>
            </a:r>
            <a:r>
              <a:rPr lang="en-US" altLang="zh-CN" sz="1600" b="1" dirty="0" smtClean="0">
                <a:latin typeface="微软雅黑" panose="020B0503020204020204" pitchFamily="34" charset="-122"/>
                <a:ea typeface="微软雅黑" panose="020B0503020204020204" pitchFamily="34" charset="-122"/>
                <a:sym typeface="+mn-ea"/>
              </a:rPr>
              <a:t>》</a:t>
            </a:r>
            <a:r>
              <a:rPr lang="zh-CN" altLang="en-US" sz="1600" dirty="0" smtClean="0">
                <a:latin typeface="微软雅黑" panose="020B0503020204020204" pitchFamily="34" charset="-122"/>
                <a:ea typeface="微软雅黑" panose="020B0503020204020204" pitchFamily="34" charset="-122"/>
                <a:sym typeface="+mn-ea"/>
              </a:rPr>
              <a:t>，确定了</a:t>
            </a:r>
            <a:r>
              <a:rPr lang="en-US" altLang="zh-CN" sz="1600" dirty="0" smtClean="0">
                <a:latin typeface="微软雅黑" panose="020B0503020204020204" pitchFamily="34" charset="-122"/>
                <a:ea typeface="微软雅黑" panose="020B0503020204020204" pitchFamily="34" charset="-122"/>
                <a:sym typeface="+mn-ea"/>
              </a:rPr>
              <a:t>2020</a:t>
            </a:r>
            <a:r>
              <a:rPr lang="zh-CN" altLang="en-US" sz="1600" dirty="0" smtClean="0">
                <a:latin typeface="微软雅黑" panose="020B0503020204020204" pitchFamily="34" charset="-122"/>
                <a:ea typeface="微软雅黑" panose="020B0503020204020204" pitchFamily="34" charset="-122"/>
                <a:sym typeface="+mn-ea"/>
              </a:rPr>
              <a:t>年基本实现教育现代化的战略目标，</a:t>
            </a:r>
            <a:r>
              <a:rPr lang="zh-CN" altLang="en-US" sz="1600" b="1" dirty="0" smtClean="0">
                <a:latin typeface="微软雅黑" panose="020B0503020204020204" pitchFamily="34" charset="-122"/>
                <a:ea typeface="微软雅黑" panose="020B0503020204020204" pitchFamily="34" charset="-122"/>
                <a:sym typeface="+mn-ea"/>
              </a:rPr>
              <a:t>并提出“深化考试内容和形式改革”、“完善国家考试科目试题库，保证国家考试的科学性、导向性和规范性”等</a:t>
            </a:r>
            <a:r>
              <a:rPr lang="zh-CN" altLang="en-US" sz="1600" dirty="0" smtClean="0">
                <a:latin typeface="微软雅黑" panose="020B0503020204020204" pitchFamily="34" charset="-122"/>
                <a:ea typeface="微软雅黑" panose="020B0503020204020204" pitchFamily="34" charset="-122"/>
                <a:sym typeface="+mn-ea"/>
              </a:rPr>
              <a:t>。在此倡导下，基于计算机人工智能和网络平台的考试方式，逐渐受到社会的关注和研究应用。</a:t>
            </a:r>
            <a:endParaRPr lang="en-US" altLang="zh-CN" sz="1600" dirty="0" smtClean="0">
              <a:latin typeface="微软雅黑" panose="020B0503020204020204" pitchFamily="34" charset="-122"/>
              <a:ea typeface="微软雅黑" panose="020B0503020204020204" pitchFamily="34" charset="-122"/>
              <a:sym typeface="+mn-ea"/>
            </a:endParaRPr>
          </a:p>
          <a:p>
            <a:pPr>
              <a:lnSpc>
                <a:spcPct val="150000"/>
              </a:lnSpc>
              <a:buFont typeface="Wingdings" pitchFamily="2" charset="2"/>
              <a:buChar char="l"/>
            </a:pPr>
            <a:r>
              <a:rPr lang="en-US" altLang="zh-CN" sz="1600" dirty="0" smtClean="0">
                <a:latin typeface="微软雅黑" panose="020B0503020204020204" pitchFamily="34" charset="-122"/>
                <a:ea typeface="微软雅黑" panose="020B0503020204020204" pitchFamily="34" charset="-122"/>
                <a:sym typeface="+mn-ea"/>
              </a:rPr>
              <a:t>2014</a:t>
            </a:r>
            <a:r>
              <a:rPr lang="zh-CN" altLang="en-US" sz="1600" dirty="0" smtClean="0">
                <a:latin typeface="微软雅黑" panose="020B0503020204020204" pitchFamily="34" charset="-122"/>
                <a:ea typeface="微软雅黑" panose="020B0503020204020204" pitchFamily="34" charset="-122"/>
                <a:sym typeface="+mn-ea"/>
              </a:rPr>
              <a:t>年国务院下发的</a:t>
            </a:r>
            <a:r>
              <a:rPr lang="en-US" altLang="zh-CN" sz="1600" b="1" dirty="0" smtClean="0">
                <a:latin typeface="微软雅黑" panose="020B0503020204020204" pitchFamily="34" charset="-122"/>
                <a:ea typeface="微软雅黑" panose="020B0503020204020204" pitchFamily="34" charset="-122"/>
                <a:sym typeface="+mn-ea"/>
              </a:rPr>
              <a:t>《</a:t>
            </a:r>
            <a:r>
              <a:rPr lang="zh-CN" altLang="en-US" sz="1600" b="1" dirty="0" smtClean="0">
                <a:latin typeface="微软雅黑" panose="020B0503020204020204" pitchFamily="34" charset="-122"/>
                <a:ea typeface="微软雅黑" panose="020B0503020204020204" pitchFamily="34" charset="-122"/>
                <a:sym typeface="+mn-ea"/>
              </a:rPr>
              <a:t>关于深化考试招生制度改革的实施意见</a:t>
            </a:r>
            <a:r>
              <a:rPr lang="en-US" altLang="zh-CN" sz="1600" b="1" dirty="0" smtClean="0">
                <a:latin typeface="微软雅黑" panose="020B0503020204020204" pitchFamily="34" charset="-122"/>
                <a:ea typeface="微软雅黑" panose="020B0503020204020204" pitchFamily="34" charset="-122"/>
                <a:sym typeface="+mn-ea"/>
              </a:rPr>
              <a:t>》</a:t>
            </a:r>
            <a:r>
              <a:rPr lang="zh-CN" altLang="en-US" sz="1600" dirty="0" smtClean="0">
                <a:latin typeface="微软雅黑" panose="020B0503020204020204" pitchFamily="34" charset="-122"/>
                <a:ea typeface="微软雅黑" panose="020B0503020204020204" pitchFamily="34" charset="-122"/>
                <a:sym typeface="+mn-ea"/>
              </a:rPr>
              <a:t>，</a:t>
            </a:r>
            <a:r>
              <a:rPr lang="zh-CN" altLang="en-US" sz="1600" b="1" dirty="0" smtClean="0">
                <a:latin typeface="微软雅黑" panose="020B0503020204020204" pitchFamily="34" charset="-122"/>
                <a:ea typeface="微软雅黑" panose="020B0503020204020204" pitchFamily="34" charset="-122"/>
                <a:sym typeface="+mn-ea"/>
              </a:rPr>
              <a:t>明确英语“一年两考”，多地招生改革实施方案中明确提出英语加试口语</a:t>
            </a:r>
            <a:r>
              <a:rPr lang="zh-CN" altLang="en-US" sz="1600" dirty="0" smtClean="0">
                <a:latin typeface="微软雅黑" panose="020B0503020204020204" pitchFamily="34" charset="-122"/>
                <a:ea typeface="微软雅黑" panose="020B0503020204020204" pitchFamily="34" charset="-122"/>
                <a:sym typeface="+mn-ea"/>
              </a:rPr>
              <a:t>。</a:t>
            </a:r>
            <a:endParaRPr lang="en-US" altLang="zh-CN" sz="1600" dirty="0" smtClean="0">
              <a:latin typeface="微软雅黑" panose="020B0503020204020204" pitchFamily="34" charset="-122"/>
              <a:ea typeface="微软雅黑" panose="020B0503020204020204" pitchFamily="34" charset="-122"/>
              <a:sym typeface="+mn-ea"/>
            </a:endParaRPr>
          </a:p>
          <a:p>
            <a:pPr>
              <a:lnSpc>
                <a:spcPct val="150000"/>
              </a:lnSpc>
              <a:buFont typeface="Wingdings" pitchFamily="2" charset="2"/>
              <a:buChar char="l"/>
            </a:pPr>
            <a:r>
              <a:rPr lang="zh-CN" altLang="en-US" sz="1600" b="1" dirty="0" smtClean="0">
                <a:latin typeface="微软雅黑" panose="020B0503020204020204" pitchFamily="34" charset="-122"/>
                <a:ea typeface="微软雅黑" panose="020B0503020204020204" pitchFamily="34" charset="-122"/>
                <a:sym typeface="+mn-ea"/>
              </a:rPr>
              <a:t>全国已经有</a:t>
            </a:r>
            <a:r>
              <a:rPr lang="en-US" altLang="zh-CN" sz="1600" b="1" dirty="0" smtClean="0">
                <a:latin typeface="微软雅黑" panose="020B0503020204020204" pitchFamily="34" charset="-122"/>
                <a:ea typeface="微软雅黑" panose="020B0503020204020204" pitchFamily="34" charset="-122"/>
                <a:sym typeface="+mn-ea"/>
              </a:rPr>
              <a:t>23</a:t>
            </a:r>
            <a:r>
              <a:rPr lang="zh-CN" altLang="en-US" sz="1600" b="1" dirty="0" smtClean="0">
                <a:latin typeface="微软雅黑" panose="020B0503020204020204" pitchFamily="34" charset="-122"/>
                <a:ea typeface="微软雅黑" panose="020B0503020204020204" pitchFamily="34" charset="-122"/>
                <a:sym typeface="+mn-ea"/>
              </a:rPr>
              <a:t>个省、市地区的中、高考中启动了英语听说口语考试</a:t>
            </a:r>
            <a:r>
              <a:rPr lang="zh-CN" altLang="en-US" sz="1600" dirty="0" smtClean="0">
                <a:latin typeface="微软雅黑" panose="020B0503020204020204" pitchFamily="34" charset="-122"/>
                <a:ea typeface="微软雅黑" panose="020B0503020204020204" pitchFamily="34" charset="-122"/>
                <a:sym typeface="+mn-ea"/>
              </a:rPr>
              <a:t>，包括沈阳中考、北京中高考、上海高考、广州中考、深圳中考、青岛中考等，且更多省、市地区正在陆续出台相关考试政策及规划。</a:t>
            </a:r>
            <a:endParaRPr lang="en-US" altLang="zh-CN" sz="1600" dirty="0" smtClean="0">
              <a:latin typeface="微软雅黑" panose="020B0503020204020204" pitchFamily="34" charset="-122"/>
              <a:ea typeface="微软雅黑" panose="020B0503020204020204" pitchFamily="34" charset="-122"/>
              <a:sym typeface="+mn-ea"/>
            </a:endParaRPr>
          </a:p>
          <a:p>
            <a:pPr>
              <a:lnSpc>
                <a:spcPct val="150000"/>
              </a:lnSpc>
              <a:buFont typeface="Wingdings" pitchFamily="2" charset="2"/>
              <a:buChar char="l"/>
            </a:pPr>
            <a:r>
              <a:rPr lang="zh-CN" altLang="en-US" sz="1600" dirty="0" smtClean="0">
                <a:latin typeface="微软雅黑" panose="020B0503020204020204" pitchFamily="34" charset="-122"/>
                <a:ea typeface="微软雅黑" panose="020B0503020204020204" pitchFamily="34" charset="-122"/>
                <a:sym typeface="+mn-ea"/>
              </a:rPr>
              <a:t>市场机会：</a:t>
            </a:r>
            <a:endParaRPr lang="en-US" altLang="zh-CN" sz="1600" dirty="0" smtClean="0">
              <a:latin typeface="微软雅黑" panose="020B0503020204020204" pitchFamily="34" charset="-122"/>
              <a:ea typeface="微软雅黑" panose="020B0503020204020204" pitchFamily="34" charset="-122"/>
              <a:sym typeface="+mn-ea"/>
            </a:endParaRPr>
          </a:p>
          <a:p>
            <a:pPr lvl="1">
              <a:lnSpc>
                <a:spcPct val="150000"/>
              </a:lnSpc>
              <a:buFont typeface="Wingdings" pitchFamily="2" charset="2"/>
              <a:buChar char="l"/>
            </a:pPr>
            <a:r>
              <a:rPr lang="zh-CN" altLang="en-US" sz="1600" b="1" dirty="0" smtClean="0">
                <a:latin typeface="微软雅黑" panose="020B0503020204020204" pitchFamily="34" charset="-122"/>
                <a:ea typeface="微软雅黑" panose="020B0503020204020204" pitchFamily="34" charset="-122"/>
                <a:sym typeface="+mn-ea"/>
              </a:rPr>
              <a:t>中考</a:t>
            </a:r>
            <a:r>
              <a:rPr lang="en-US" altLang="zh-CN" sz="1600" b="1" dirty="0" smtClean="0">
                <a:latin typeface="微软雅黑" panose="020B0503020204020204" pitchFamily="34" charset="-122"/>
                <a:ea typeface="微软雅黑" panose="020B0503020204020204" pitchFamily="34" charset="-122"/>
                <a:sym typeface="+mn-ea"/>
              </a:rPr>
              <a:t>&amp;</a:t>
            </a:r>
            <a:r>
              <a:rPr lang="zh-CN" altLang="en-US" sz="1600" b="1" dirty="0" smtClean="0">
                <a:latin typeface="微软雅黑" panose="020B0503020204020204" pitchFamily="34" charset="-122"/>
                <a:ea typeface="微软雅黑" panose="020B0503020204020204" pitchFamily="34" charset="-122"/>
                <a:sym typeface="+mn-ea"/>
              </a:rPr>
              <a:t>高考考场建设</a:t>
            </a:r>
            <a:endParaRPr lang="en-US" altLang="zh-CN" sz="1600" b="1" dirty="0" smtClean="0">
              <a:latin typeface="微软雅黑" panose="020B0503020204020204" pitchFamily="34" charset="-122"/>
              <a:ea typeface="微软雅黑" panose="020B0503020204020204" pitchFamily="34" charset="-122"/>
              <a:sym typeface="+mn-ea"/>
            </a:endParaRPr>
          </a:p>
          <a:p>
            <a:pPr lvl="1">
              <a:lnSpc>
                <a:spcPct val="150000"/>
              </a:lnSpc>
              <a:buFont typeface="Wingdings" pitchFamily="2" charset="2"/>
              <a:buChar char="l"/>
            </a:pPr>
            <a:r>
              <a:rPr lang="zh-CN" altLang="en-US" sz="1600" dirty="0" smtClean="0">
                <a:latin typeface="微软雅黑" panose="020B0503020204020204" pitchFamily="34" charset="-122"/>
                <a:ea typeface="微软雅黑" panose="020B0503020204020204" pitchFamily="34" charset="-122"/>
                <a:sym typeface="+mn-ea"/>
              </a:rPr>
              <a:t>为了应对中高考，各学校建设</a:t>
            </a:r>
            <a:r>
              <a:rPr lang="zh-CN" altLang="en-US" sz="1600" b="1" dirty="0">
                <a:latin typeface="微软雅黑" panose="020B0503020204020204" pitchFamily="34" charset="-122"/>
                <a:ea typeface="微软雅黑" panose="020B0503020204020204" pitchFamily="34" charset="-122"/>
                <a:sym typeface="+mn-ea"/>
              </a:rPr>
              <a:t>英语听说考试模拟训练教室</a:t>
            </a:r>
            <a:endParaRPr lang="en-US" altLang="zh-CN" sz="1600" b="1" dirty="0">
              <a:latin typeface="微软雅黑" panose="020B0503020204020204" pitchFamily="34" charset="-122"/>
              <a:ea typeface="微软雅黑" panose="020B0503020204020204" pitchFamily="34" charset="-122"/>
              <a:sym typeface="+mn-ea"/>
            </a:endParaRPr>
          </a:p>
        </p:txBody>
      </p:sp>
      <p:pic>
        <p:nvPicPr>
          <p:cNvPr id="37" name="图片 36">
            <a:extLst>
              <a:ext uri="{FF2B5EF4-FFF2-40B4-BE49-F238E27FC236}">
                <a16:creationId xmlns:a16="http://schemas.microsoft.com/office/drawing/2014/main" id="{225EDB5C-4362-4D1A-B5BE-B4C4C977E188}"/>
              </a:ext>
            </a:extLst>
          </p:cNvPr>
          <p:cNvPicPr>
            <a:picLocks noChangeAspect="1"/>
          </p:cNvPicPr>
          <p:nvPr/>
        </p:nvPicPr>
        <p:blipFill>
          <a:blip r:embed="rId3"/>
          <a:stretch>
            <a:fillRect/>
          </a:stretch>
        </p:blipFill>
        <p:spPr>
          <a:xfrm>
            <a:off x="7202985" y="1258630"/>
            <a:ext cx="4651657" cy="5577194"/>
          </a:xfrm>
          <a:prstGeom prst="rect">
            <a:avLst/>
          </a:prstGeom>
        </p:spPr>
      </p:pic>
    </p:spTree>
    <p:extLst>
      <p:ext uri="{BB962C8B-B14F-4D97-AF65-F5344CB8AC3E}">
        <p14:creationId xmlns:p14="http://schemas.microsoft.com/office/powerpoint/2010/main" val="27703741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方案介绍</a:t>
            </a:r>
          </a:p>
        </p:txBody>
      </p:sp>
      <p:sp>
        <p:nvSpPr>
          <p:cNvPr id="4" name="内容占位符 4"/>
          <p:cNvSpPr txBox="1">
            <a:spLocks/>
          </p:cNvSpPr>
          <p:nvPr/>
        </p:nvSpPr>
        <p:spPr>
          <a:xfrm>
            <a:off x="548640" y="1179575"/>
            <a:ext cx="6036718" cy="5211699"/>
          </a:xfrm>
          <a:prstGeom prst="rect">
            <a:avLst/>
          </a:prstGeom>
        </p:spPr>
        <p:txBody>
          <a:bodyPr anchor="ct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457200">
              <a:lnSpc>
                <a:spcPct val="150000"/>
              </a:lnSpc>
              <a:buFont typeface="Wingdings" panose="05000000000000000000" pitchFamily="2" charset="2"/>
              <a:buNone/>
            </a:pPr>
            <a:r>
              <a:rPr lang="zh-CN" altLang="en-US" sz="2000" smtClean="0"/>
              <a:t>人机对话考试是借助计算机及网络技术对学习者进行英语听力和口语综合能力考察的一种考试形式。只需通过计算机、鼠标、键盘、耳麦设备即可完成对听力与口语试题的作答与智能评分。</a:t>
            </a:r>
          </a:p>
          <a:p>
            <a:pPr marL="0" indent="457200">
              <a:lnSpc>
                <a:spcPct val="150000"/>
              </a:lnSpc>
              <a:buFont typeface="Wingdings" panose="05000000000000000000" pitchFamily="2" charset="2"/>
              <a:buNone/>
            </a:pPr>
            <a:endParaRPr lang="zh-CN" altLang="en-US" sz="2000" smtClean="0"/>
          </a:p>
          <a:p>
            <a:pPr marL="0" indent="457200">
              <a:lnSpc>
                <a:spcPct val="150000"/>
              </a:lnSpc>
              <a:buFont typeface="Wingdings" panose="05000000000000000000" pitchFamily="2" charset="2"/>
              <a:buNone/>
            </a:pPr>
            <a:endParaRPr lang="zh-CN" altLang="en-US" sz="2000" dirty="0"/>
          </a:p>
        </p:txBody>
      </p:sp>
      <p:pic>
        <p:nvPicPr>
          <p:cNvPr id="6" name="图片占位符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285" y="1424397"/>
            <a:ext cx="5353539" cy="4009205"/>
          </a:xfrm>
          <a:prstGeom prst="rect">
            <a:avLst/>
          </a:prstGeom>
        </p:spPr>
      </p:pic>
    </p:spTree>
    <p:extLst>
      <p:ext uri="{BB962C8B-B14F-4D97-AF65-F5344CB8AC3E}">
        <p14:creationId xmlns:p14="http://schemas.microsoft.com/office/powerpoint/2010/main" val="3532844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应用场景</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sp>
        <p:nvSpPr>
          <p:cNvPr id="7" name="内容占位符 16"/>
          <p:cNvSpPr txBox="1">
            <a:spLocks/>
          </p:cNvSpPr>
          <p:nvPr/>
        </p:nvSpPr>
        <p:spPr>
          <a:xfrm>
            <a:off x="492367" y="1179513"/>
            <a:ext cx="6822833" cy="4630444"/>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358125" indent="-358125">
              <a:lnSpc>
                <a:spcPct val="150000"/>
              </a:lnSpc>
              <a:buFont typeface="Arial" panose="020B0604020202020204" pitchFamily="34" charset="0"/>
              <a:buChar char="•"/>
            </a:pPr>
            <a:r>
              <a:rPr lang="zh-CN" altLang="en-US" sz="2000" dirty="0" smtClean="0"/>
              <a:t>中考</a:t>
            </a:r>
            <a:r>
              <a:rPr lang="en-US" altLang="zh-CN" sz="2000" dirty="0" smtClean="0"/>
              <a:t>&amp;</a:t>
            </a:r>
            <a:r>
              <a:rPr lang="zh-CN" altLang="en-US" sz="2000" dirty="0" smtClean="0"/>
              <a:t>高考考场建设</a:t>
            </a:r>
            <a:endParaRPr lang="en-US" altLang="zh-CN" sz="2000" dirty="0" smtClean="0"/>
          </a:p>
          <a:p>
            <a:pPr marL="0" indent="0">
              <a:lnSpc>
                <a:spcPct val="150000"/>
              </a:lnSpc>
              <a:buFont typeface="Wingdings" panose="05000000000000000000" pitchFamily="2" charset="2"/>
              <a:buNone/>
            </a:pPr>
            <a:r>
              <a:rPr lang="zh-CN" altLang="en-US" sz="1800" dirty="0" smtClean="0"/>
              <a:t>中、高考改革新形式对英语教学的影响，各地逐步采用人机对话模式，</a:t>
            </a:r>
            <a:r>
              <a:rPr lang="en-US" altLang="zh-CN" sz="1800" dirty="0" smtClean="0"/>
              <a:t>2017</a:t>
            </a:r>
            <a:r>
              <a:rPr lang="zh-CN" altLang="en-US" sz="1800" dirty="0" smtClean="0"/>
              <a:t>年实施人机对话考试的为</a:t>
            </a:r>
            <a:r>
              <a:rPr lang="en-US" altLang="zh-CN" sz="1800" dirty="0" smtClean="0"/>
              <a:t>30</a:t>
            </a:r>
            <a:r>
              <a:rPr lang="zh-CN" altLang="en-US" sz="1800" dirty="0" smtClean="0"/>
              <a:t>多个城市，</a:t>
            </a:r>
            <a:r>
              <a:rPr lang="en-US" altLang="zh-CN" sz="1800" dirty="0" smtClean="0"/>
              <a:t>2018</a:t>
            </a:r>
            <a:r>
              <a:rPr lang="zh-CN" altLang="en-US" sz="1800" dirty="0" smtClean="0"/>
              <a:t>年实施人机对话考试的为</a:t>
            </a:r>
            <a:r>
              <a:rPr lang="en-US" altLang="zh-CN" sz="1800" dirty="0" smtClean="0"/>
              <a:t>50</a:t>
            </a:r>
            <a:r>
              <a:rPr lang="zh-CN" altLang="en-US" sz="1800" dirty="0" smtClean="0"/>
              <a:t>多个城市，高考英语口语考试高三考生</a:t>
            </a:r>
            <a:r>
              <a:rPr lang="en-US" altLang="zh-CN" sz="1800" dirty="0" smtClean="0"/>
              <a:t>129.1</a:t>
            </a:r>
            <a:r>
              <a:rPr lang="zh-CN" altLang="en-US" sz="1800" dirty="0" smtClean="0"/>
              <a:t>万人，初三考生</a:t>
            </a:r>
            <a:r>
              <a:rPr lang="en-US" altLang="zh-CN" sz="1800" dirty="0" smtClean="0"/>
              <a:t>136.5</a:t>
            </a:r>
            <a:r>
              <a:rPr lang="zh-CN" altLang="en-US" sz="1800" dirty="0" smtClean="0"/>
              <a:t>万人。英语听说考试考场建设市场巨大。</a:t>
            </a:r>
            <a:endParaRPr lang="en-US" altLang="zh-CN" sz="1800" dirty="0" smtClean="0"/>
          </a:p>
          <a:p>
            <a:pPr marL="0" indent="0">
              <a:lnSpc>
                <a:spcPct val="150000"/>
              </a:lnSpc>
              <a:buFont typeface="Wingdings" panose="05000000000000000000" pitchFamily="2" charset="2"/>
              <a:buNone/>
            </a:pPr>
            <a:endParaRPr lang="zh-CN" altLang="en-US" sz="2000" dirty="0" smtClean="0"/>
          </a:p>
          <a:p>
            <a:pPr marL="358125" indent="-358125">
              <a:lnSpc>
                <a:spcPct val="150000"/>
              </a:lnSpc>
              <a:buFont typeface="Arial" panose="020B0604020202020204" pitchFamily="34" charset="0"/>
              <a:buChar char="•"/>
            </a:pPr>
            <a:r>
              <a:rPr lang="zh-CN" altLang="en-US" sz="2000" dirty="0" smtClean="0"/>
              <a:t>初高中英语口语模拟考场</a:t>
            </a:r>
            <a:r>
              <a:rPr lang="en-US" altLang="zh-CN" sz="2000" dirty="0" smtClean="0"/>
              <a:t>/</a:t>
            </a:r>
            <a:r>
              <a:rPr lang="zh-CN" altLang="en-US" sz="2000" dirty="0" smtClean="0"/>
              <a:t>练习室建设</a:t>
            </a:r>
          </a:p>
          <a:p>
            <a:pPr marL="0" indent="0">
              <a:lnSpc>
                <a:spcPct val="150000"/>
              </a:lnSpc>
              <a:buFont typeface="Wingdings" panose="05000000000000000000" pitchFamily="2" charset="2"/>
              <a:buNone/>
            </a:pPr>
            <a:r>
              <a:rPr lang="zh-CN" altLang="en-US" sz="2000" dirty="0" smtClean="0"/>
              <a:t>为了提前适应英语听说考试新政策，各地区学校需要提前建设具备英语听说考试要求的模拟环境建设，这个数量的需求远大于真实考场的建设。</a:t>
            </a:r>
            <a:endParaRPr lang="en-US" altLang="zh-CN" sz="1800" dirty="0"/>
          </a:p>
        </p:txBody>
      </p:sp>
      <p:pic>
        <p:nvPicPr>
          <p:cNvPr id="8" name="Picture 2"/>
          <p:cNvPicPr>
            <a:picLocks noChangeAspect="1" noChangeArrowheads="1"/>
          </p:cNvPicPr>
          <p:nvPr/>
        </p:nvPicPr>
        <p:blipFill>
          <a:blip r:embed="rId3"/>
          <a:srcRect/>
          <a:stretch>
            <a:fillRect/>
          </a:stretch>
        </p:blipFill>
        <p:spPr bwMode="auto">
          <a:xfrm>
            <a:off x="7329589" y="1242645"/>
            <a:ext cx="3969007" cy="2854556"/>
          </a:xfrm>
          <a:prstGeom prst="rect">
            <a:avLst/>
          </a:prstGeom>
          <a:noFill/>
          <a:ln w="9525">
            <a:noFill/>
            <a:miter lim="800000"/>
            <a:headEnd/>
            <a:tailEnd/>
          </a:ln>
          <a:effectLst/>
        </p:spPr>
      </p:pic>
      <p:pic>
        <p:nvPicPr>
          <p:cNvPr id="9" name="图片 8">
            <a:extLst>
              <a:ext uri="{FF2B5EF4-FFF2-40B4-BE49-F238E27FC236}">
                <a16:creationId xmlns:a16="http://schemas.microsoft.com/office/drawing/2014/main" id="{8C8461F2-17D6-42A5-AE86-257DDD9EB4E1}"/>
              </a:ext>
            </a:extLst>
          </p:cNvPr>
          <p:cNvPicPr>
            <a:picLocks noChangeAspect="1"/>
          </p:cNvPicPr>
          <p:nvPr/>
        </p:nvPicPr>
        <p:blipFill>
          <a:blip r:embed="rId4"/>
          <a:stretch>
            <a:fillRect/>
          </a:stretch>
        </p:blipFill>
        <p:spPr>
          <a:xfrm>
            <a:off x="7329589" y="4132384"/>
            <a:ext cx="3969007" cy="2660188"/>
          </a:xfrm>
          <a:prstGeom prst="rect">
            <a:avLst/>
          </a:prstGeom>
        </p:spPr>
      </p:pic>
    </p:spTree>
    <p:extLst>
      <p:ext uri="{BB962C8B-B14F-4D97-AF65-F5344CB8AC3E}">
        <p14:creationId xmlns:p14="http://schemas.microsoft.com/office/powerpoint/2010/main" val="4082150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核心功能</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sp>
        <p:nvSpPr>
          <p:cNvPr id="10" name="矩形 9"/>
          <p:cNvSpPr/>
          <p:nvPr/>
        </p:nvSpPr>
        <p:spPr>
          <a:xfrm>
            <a:off x="338160" y="1500900"/>
            <a:ext cx="11749913" cy="1593206"/>
          </a:xfrm>
          <a:prstGeom prst="rect">
            <a:avLst/>
          </a:prstGeom>
          <a:noFill/>
          <a:ln>
            <a:solidFill>
              <a:srgbClr val="6F71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268367" y="1651431"/>
            <a:ext cx="6161287" cy="1399701"/>
            <a:chOff x="1056819" y="1056217"/>
            <a:chExt cx="6161287" cy="1399701"/>
          </a:xfrm>
        </p:grpSpPr>
        <p:grpSp>
          <p:nvGrpSpPr>
            <p:cNvPr id="12" name="组合 11">
              <a:extLst>
                <a:ext uri="{FF2B5EF4-FFF2-40B4-BE49-F238E27FC236}">
                  <a16:creationId xmlns:a16="http://schemas.microsoft.com/office/drawing/2014/main" id="{A455D17A-B772-4A1A-9E8B-04C5E8446231}"/>
                </a:ext>
              </a:extLst>
            </p:cNvPr>
            <p:cNvGrpSpPr/>
            <p:nvPr/>
          </p:nvGrpSpPr>
          <p:grpSpPr>
            <a:xfrm>
              <a:off x="1056819" y="1056217"/>
              <a:ext cx="1038344" cy="1038344"/>
              <a:chOff x="1395283" y="2970986"/>
              <a:chExt cx="1116000" cy="1116000"/>
            </a:xfrm>
          </p:grpSpPr>
          <p:sp>
            <p:nvSpPr>
              <p:cNvPr id="39" name="椭圆 38">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40" name="椭圆 39">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41" name="椭圆 40">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cxnSp>
          <p:nvCxnSpPr>
            <p:cNvPr id="13" name="直接连接符 12">
              <a:extLst>
                <a:ext uri="{FF2B5EF4-FFF2-40B4-BE49-F238E27FC236}">
                  <a16:creationId xmlns:a16="http://schemas.microsoft.com/office/drawing/2014/main" id="{5015B7A5-20D6-4F7C-9E28-3D4F4A12CD66}"/>
                </a:ext>
              </a:extLst>
            </p:cNvPr>
            <p:cNvCxnSpPr>
              <a:stCxn id="39" idx="6"/>
              <a:endCxn id="36" idx="2"/>
            </p:cNvCxnSpPr>
            <p:nvPr/>
          </p:nvCxnSpPr>
          <p:spPr>
            <a:xfrm>
              <a:off x="2095163" y="1575389"/>
              <a:ext cx="602686" cy="9367"/>
            </a:xfrm>
            <a:prstGeom prst="line">
              <a:avLst/>
            </a:prstGeom>
            <a:noFill/>
            <a:ln w="6350" cap="flat" cmpd="sng" algn="ctr">
              <a:solidFill>
                <a:srgbClr val="000000">
                  <a:lumMod val="50000"/>
                  <a:lumOff val="50000"/>
                </a:srgbClr>
              </a:solidFill>
              <a:prstDash val="sysDash"/>
              <a:miter lim="800000"/>
            </a:ln>
            <a:effectLst/>
          </p:spPr>
        </p:cxnSp>
        <p:grpSp>
          <p:nvGrpSpPr>
            <p:cNvPr id="14" name="组合 13">
              <a:extLst>
                <a:ext uri="{FF2B5EF4-FFF2-40B4-BE49-F238E27FC236}">
                  <a16:creationId xmlns:a16="http://schemas.microsoft.com/office/drawing/2014/main" id="{A455D17A-B772-4A1A-9E8B-04C5E8446231}"/>
                </a:ext>
              </a:extLst>
            </p:cNvPr>
            <p:cNvGrpSpPr/>
            <p:nvPr/>
          </p:nvGrpSpPr>
          <p:grpSpPr>
            <a:xfrm>
              <a:off x="2697849" y="1065584"/>
              <a:ext cx="1038344" cy="1038344"/>
              <a:chOff x="1395283" y="2970986"/>
              <a:chExt cx="1116000" cy="1116000"/>
            </a:xfrm>
          </p:grpSpPr>
          <p:sp>
            <p:nvSpPr>
              <p:cNvPr id="36" name="椭圆 35">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37" name="椭圆 36">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38" name="椭圆 37">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grpSp>
          <p:nvGrpSpPr>
            <p:cNvPr id="15" name="组合 14">
              <a:extLst>
                <a:ext uri="{FF2B5EF4-FFF2-40B4-BE49-F238E27FC236}">
                  <a16:creationId xmlns:a16="http://schemas.microsoft.com/office/drawing/2014/main" id="{A455D17A-B772-4A1A-9E8B-04C5E8446231}"/>
                </a:ext>
              </a:extLst>
            </p:cNvPr>
            <p:cNvGrpSpPr/>
            <p:nvPr/>
          </p:nvGrpSpPr>
          <p:grpSpPr>
            <a:xfrm>
              <a:off x="4288087" y="1060383"/>
              <a:ext cx="1038344" cy="1038344"/>
              <a:chOff x="1395283" y="2970986"/>
              <a:chExt cx="1116000" cy="1116000"/>
            </a:xfrm>
          </p:grpSpPr>
          <p:sp>
            <p:nvSpPr>
              <p:cNvPr id="33" name="椭圆 32">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34" name="椭圆 33">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35" name="椭圆 34">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grpSp>
          <p:nvGrpSpPr>
            <p:cNvPr id="16" name="组合 15">
              <a:extLst>
                <a:ext uri="{FF2B5EF4-FFF2-40B4-BE49-F238E27FC236}">
                  <a16:creationId xmlns:a16="http://schemas.microsoft.com/office/drawing/2014/main" id="{A455D17A-B772-4A1A-9E8B-04C5E8446231}"/>
                </a:ext>
              </a:extLst>
            </p:cNvPr>
            <p:cNvGrpSpPr/>
            <p:nvPr/>
          </p:nvGrpSpPr>
          <p:grpSpPr>
            <a:xfrm>
              <a:off x="5833107" y="1065584"/>
              <a:ext cx="1038344" cy="1038344"/>
              <a:chOff x="1395283" y="2970986"/>
              <a:chExt cx="1116000" cy="1116000"/>
            </a:xfrm>
          </p:grpSpPr>
          <p:sp>
            <p:nvSpPr>
              <p:cNvPr id="30" name="椭圆 29">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31" name="椭圆 30">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32" name="椭圆 31">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cxnSp>
          <p:nvCxnSpPr>
            <p:cNvPr id="17" name="直接连接符 16">
              <a:extLst>
                <a:ext uri="{FF2B5EF4-FFF2-40B4-BE49-F238E27FC236}">
                  <a16:creationId xmlns:a16="http://schemas.microsoft.com/office/drawing/2014/main" id="{5015B7A5-20D6-4F7C-9E28-3D4F4A12CD66}"/>
                </a:ext>
              </a:extLst>
            </p:cNvPr>
            <p:cNvCxnSpPr>
              <a:stCxn id="36" idx="6"/>
              <a:endCxn id="33" idx="2"/>
            </p:cNvCxnSpPr>
            <p:nvPr/>
          </p:nvCxnSpPr>
          <p:spPr>
            <a:xfrm flipV="1">
              <a:off x="3736193" y="1579555"/>
              <a:ext cx="551894" cy="5201"/>
            </a:xfrm>
            <a:prstGeom prst="line">
              <a:avLst/>
            </a:prstGeom>
            <a:noFill/>
            <a:ln w="6350" cap="flat" cmpd="sng" algn="ctr">
              <a:solidFill>
                <a:srgbClr val="000000">
                  <a:lumMod val="50000"/>
                  <a:lumOff val="50000"/>
                </a:srgbClr>
              </a:solidFill>
              <a:prstDash val="sysDash"/>
              <a:miter lim="800000"/>
            </a:ln>
            <a:effectLst/>
          </p:spPr>
        </p:cxnSp>
        <p:cxnSp>
          <p:nvCxnSpPr>
            <p:cNvPr id="18" name="直接连接符 17">
              <a:extLst>
                <a:ext uri="{FF2B5EF4-FFF2-40B4-BE49-F238E27FC236}">
                  <a16:creationId xmlns:a16="http://schemas.microsoft.com/office/drawing/2014/main" id="{5015B7A5-20D6-4F7C-9E28-3D4F4A12CD66}"/>
                </a:ext>
              </a:extLst>
            </p:cNvPr>
            <p:cNvCxnSpPr>
              <a:stCxn id="33" idx="6"/>
              <a:endCxn id="30" idx="2"/>
            </p:cNvCxnSpPr>
            <p:nvPr/>
          </p:nvCxnSpPr>
          <p:spPr>
            <a:xfrm>
              <a:off x="5326431" y="1579555"/>
              <a:ext cx="506676" cy="5201"/>
            </a:xfrm>
            <a:prstGeom prst="line">
              <a:avLst/>
            </a:prstGeom>
            <a:noFill/>
            <a:ln w="6350" cap="flat" cmpd="sng" algn="ctr">
              <a:solidFill>
                <a:srgbClr val="000000">
                  <a:lumMod val="50000"/>
                  <a:lumOff val="50000"/>
                </a:srgbClr>
              </a:solidFill>
              <a:prstDash val="sysDash"/>
              <a:miter lim="800000"/>
            </a:ln>
            <a:effectLst/>
          </p:spPr>
        </p:cxnSp>
        <p:sp>
          <p:nvSpPr>
            <p:cNvPr id="19" name="矩形 18">
              <a:extLst>
                <a:ext uri="{FF2B5EF4-FFF2-40B4-BE49-F238E27FC236}">
                  <a16:creationId xmlns:a16="http://schemas.microsoft.com/office/drawing/2014/main" id="{64C2BF52-665D-4B01-8BCE-7148014E22EE}"/>
                </a:ext>
              </a:extLst>
            </p:cNvPr>
            <p:cNvSpPr/>
            <p:nvPr/>
          </p:nvSpPr>
          <p:spPr>
            <a:xfrm>
              <a:off x="1085836" y="2070748"/>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安装部署</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20" name="矩形 19">
              <a:extLst>
                <a:ext uri="{FF2B5EF4-FFF2-40B4-BE49-F238E27FC236}">
                  <a16:creationId xmlns:a16="http://schemas.microsoft.com/office/drawing/2014/main" id="{64C2BF52-665D-4B01-8BCE-7148014E22EE}"/>
                </a:ext>
              </a:extLst>
            </p:cNvPr>
            <p:cNvSpPr/>
            <p:nvPr/>
          </p:nvSpPr>
          <p:spPr>
            <a:xfrm>
              <a:off x="2694998" y="2092712"/>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模拟测试</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21" name="矩形 20">
              <a:extLst>
                <a:ext uri="{FF2B5EF4-FFF2-40B4-BE49-F238E27FC236}">
                  <a16:creationId xmlns:a16="http://schemas.microsoft.com/office/drawing/2014/main" id="{64C2BF52-665D-4B01-8BCE-7148014E22EE}"/>
                </a:ext>
              </a:extLst>
            </p:cNvPr>
            <p:cNvSpPr/>
            <p:nvPr/>
          </p:nvSpPr>
          <p:spPr>
            <a:xfrm>
              <a:off x="4283761" y="2090633"/>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耳麦测试</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22" name="矩形 21">
              <a:extLst>
                <a:ext uri="{FF2B5EF4-FFF2-40B4-BE49-F238E27FC236}">
                  <a16:creationId xmlns:a16="http://schemas.microsoft.com/office/drawing/2014/main" id="{64C2BF52-665D-4B01-8BCE-7148014E22EE}"/>
                </a:ext>
              </a:extLst>
            </p:cNvPr>
            <p:cNvSpPr/>
            <p:nvPr/>
          </p:nvSpPr>
          <p:spPr>
            <a:xfrm>
              <a:off x="5713756" y="2095597"/>
              <a:ext cx="1504350"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装载考生数据</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23" name="Freeform 208"/>
            <p:cNvSpPr>
              <a:spLocks noEditPoints="1"/>
            </p:cNvSpPr>
            <p:nvPr/>
          </p:nvSpPr>
          <p:spPr bwMode="auto">
            <a:xfrm>
              <a:off x="1398968" y="1266998"/>
              <a:ext cx="346472" cy="588169"/>
            </a:xfrm>
            <a:custGeom>
              <a:avLst/>
              <a:gdLst>
                <a:gd name="T0" fmla="*/ 291 w 291"/>
                <a:gd name="T1" fmla="*/ 261 h 494"/>
                <a:gd name="T2" fmla="*/ 149 w 291"/>
                <a:gd name="T3" fmla="*/ 261 h 494"/>
                <a:gd name="T4" fmla="*/ 273 w 291"/>
                <a:gd name="T5" fmla="*/ 117 h 494"/>
                <a:gd name="T6" fmla="*/ 176 w 291"/>
                <a:gd name="T7" fmla="*/ 117 h 494"/>
                <a:gd name="T8" fmla="*/ 176 w 291"/>
                <a:gd name="T9" fmla="*/ 0 h 494"/>
                <a:gd name="T10" fmla="*/ 113 w 291"/>
                <a:gd name="T11" fmla="*/ 0 h 494"/>
                <a:gd name="T12" fmla="*/ 113 w 291"/>
                <a:gd name="T13" fmla="*/ 117 h 494"/>
                <a:gd name="T14" fmla="*/ 15 w 291"/>
                <a:gd name="T15" fmla="*/ 117 h 494"/>
                <a:gd name="T16" fmla="*/ 140 w 291"/>
                <a:gd name="T17" fmla="*/ 261 h 494"/>
                <a:gd name="T18" fmla="*/ 0 w 291"/>
                <a:gd name="T19" fmla="*/ 261 h 494"/>
                <a:gd name="T20" fmla="*/ 0 w 291"/>
                <a:gd name="T21" fmla="*/ 461 h 494"/>
                <a:gd name="T22" fmla="*/ 125 w 291"/>
                <a:gd name="T23" fmla="*/ 461 h 494"/>
                <a:gd name="T24" fmla="*/ 92 w 291"/>
                <a:gd name="T25" fmla="*/ 494 h 494"/>
                <a:gd name="T26" fmla="*/ 200 w 291"/>
                <a:gd name="T27" fmla="*/ 494 h 494"/>
                <a:gd name="T28" fmla="*/ 166 w 291"/>
                <a:gd name="T29" fmla="*/ 461 h 494"/>
                <a:gd name="T30" fmla="*/ 291 w 291"/>
                <a:gd name="T31" fmla="*/ 461 h 494"/>
                <a:gd name="T32" fmla="*/ 291 w 291"/>
                <a:gd name="T33" fmla="*/ 261 h 494"/>
                <a:gd name="T34" fmla="*/ 255 w 291"/>
                <a:gd name="T35" fmla="*/ 425 h 494"/>
                <a:gd name="T36" fmla="*/ 37 w 291"/>
                <a:gd name="T37" fmla="*/ 425 h 494"/>
                <a:gd name="T38" fmla="*/ 37 w 291"/>
                <a:gd name="T39" fmla="*/ 297 h 494"/>
                <a:gd name="T40" fmla="*/ 255 w 291"/>
                <a:gd name="T41" fmla="*/ 297 h 494"/>
                <a:gd name="T42" fmla="*/ 255 w 291"/>
                <a:gd name="T43" fmla="*/ 425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1" h="494">
                  <a:moveTo>
                    <a:pt x="291" y="261"/>
                  </a:moveTo>
                  <a:lnTo>
                    <a:pt x="149" y="261"/>
                  </a:lnTo>
                  <a:lnTo>
                    <a:pt x="273" y="117"/>
                  </a:lnTo>
                  <a:lnTo>
                    <a:pt x="176" y="117"/>
                  </a:lnTo>
                  <a:lnTo>
                    <a:pt x="176" y="0"/>
                  </a:lnTo>
                  <a:lnTo>
                    <a:pt x="113" y="0"/>
                  </a:lnTo>
                  <a:lnTo>
                    <a:pt x="113" y="117"/>
                  </a:lnTo>
                  <a:lnTo>
                    <a:pt x="15" y="117"/>
                  </a:lnTo>
                  <a:lnTo>
                    <a:pt x="140" y="261"/>
                  </a:lnTo>
                  <a:lnTo>
                    <a:pt x="0" y="261"/>
                  </a:lnTo>
                  <a:lnTo>
                    <a:pt x="0" y="461"/>
                  </a:lnTo>
                  <a:lnTo>
                    <a:pt x="125" y="461"/>
                  </a:lnTo>
                  <a:lnTo>
                    <a:pt x="92" y="494"/>
                  </a:lnTo>
                  <a:lnTo>
                    <a:pt x="200" y="494"/>
                  </a:lnTo>
                  <a:lnTo>
                    <a:pt x="166" y="461"/>
                  </a:lnTo>
                  <a:lnTo>
                    <a:pt x="291" y="461"/>
                  </a:lnTo>
                  <a:lnTo>
                    <a:pt x="291" y="261"/>
                  </a:lnTo>
                  <a:close/>
                  <a:moveTo>
                    <a:pt x="255" y="425"/>
                  </a:moveTo>
                  <a:lnTo>
                    <a:pt x="37" y="425"/>
                  </a:lnTo>
                  <a:lnTo>
                    <a:pt x="37" y="297"/>
                  </a:lnTo>
                  <a:lnTo>
                    <a:pt x="255" y="297"/>
                  </a:lnTo>
                  <a:lnTo>
                    <a:pt x="255" y="425"/>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24" name="Freeform 373"/>
            <p:cNvSpPr>
              <a:spLocks/>
            </p:cNvSpPr>
            <p:nvPr/>
          </p:nvSpPr>
          <p:spPr bwMode="auto">
            <a:xfrm>
              <a:off x="4565184" y="1340502"/>
              <a:ext cx="489347" cy="257175"/>
            </a:xfrm>
            <a:custGeom>
              <a:avLst/>
              <a:gdLst>
                <a:gd name="T0" fmla="*/ 144 w 288"/>
                <a:gd name="T1" fmla="*/ 0 h 180"/>
                <a:gd name="T2" fmla="*/ 0 w 288"/>
                <a:gd name="T3" fmla="*/ 143 h 180"/>
                <a:gd name="T4" fmla="*/ 0 w 288"/>
                <a:gd name="T5" fmla="*/ 180 h 180"/>
                <a:gd name="T6" fmla="*/ 29 w 288"/>
                <a:gd name="T7" fmla="*/ 180 h 180"/>
                <a:gd name="T8" fmla="*/ 29 w 288"/>
                <a:gd name="T9" fmla="*/ 143 h 180"/>
                <a:gd name="T10" fmla="*/ 144 w 288"/>
                <a:gd name="T11" fmla="*/ 29 h 180"/>
                <a:gd name="T12" fmla="*/ 259 w 288"/>
                <a:gd name="T13" fmla="*/ 143 h 180"/>
                <a:gd name="T14" fmla="*/ 259 w 288"/>
                <a:gd name="T15" fmla="*/ 180 h 180"/>
                <a:gd name="T16" fmla="*/ 288 w 288"/>
                <a:gd name="T17" fmla="*/ 180 h 180"/>
                <a:gd name="T18" fmla="*/ 288 w 288"/>
                <a:gd name="T19" fmla="*/ 143 h 180"/>
                <a:gd name="T20" fmla="*/ 144 w 288"/>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180">
                  <a:moveTo>
                    <a:pt x="144" y="0"/>
                  </a:moveTo>
                  <a:cubicBezTo>
                    <a:pt x="65" y="0"/>
                    <a:pt x="1" y="64"/>
                    <a:pt x="0" y="143"/>
                  </a:cubicBezTo>
                  <a:cubicBezTo>
                    <a:pt x="0" y="143"/>
                    <a:pt x="0" y="170"/>
                    <a:pt x="0" y="180"/>
                  </a:cubicBezTo>
                  <a:cubicBezTo>
                    <a:pt x="29" y="180"/>
                    <a:pt x="29" y="180"/>
                    <a:pt x="29" y="180"/>
                  </a:cubicBezTo>
                  <a:cubicBezTo>
                    <a:pt x="29" y="170"/>
                    <a:pt x="29" y="143"/>
                    <a:pt x="29" y="143"/>
                  </a:cubicBezTo>
                  <a:cubicBezTo>
                    <a:pt x="30" y="80"/>
                    <a:pt x="81" y="29"/>
                    <a:pt x="144" y="29"/>
                  </a:cubicBezTo>
                  <a:cubicBezTo>
                    <a:pt x="207" y="29"/>
                    <a:pt x="258" y="80"/>
                    <a:pt x="259" y="143"/>
                  </a:cubicBezTo>
                  <a:cubicBezTo>
                    <a:pt x="259" y="143"/>
                    <a:pt x="259" y="170"/>
                    <a:pt x="259" y="180"/>
                  </a:cubicBezTo>
                  <a:cubicBezTo>
                    <a:pt x="288" y="180"/>
                    <a:pt x="288" y="180"/>
                    <a:pt x="288" y="180"/>
                  </a:cubicBezTo>
                  <a:cubicBezTo>
                    <a:pt x="288" y="170"/>
                    <a:pt x="288" y="143"/>
                    <a:pt x="288" y="143"/>
                  </a:cubicBezTo>
                  <a:cubicBezTo>
                    <a:pt x="287" y="64"/>
                    <a:pt x="223" y="0"/>
                    <a:pt x="144"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25" name="Freeform 374"/>
            <p:cNvSpPr>
              <a:spLocks/>
            </p:cNvSpPr>
            <p:nvPr/>
          </p:nvSpPr>
          <p:spPr bwMode="auto">
            <a:xfrm>
              <a:off x="4659210" y="1597677"/>
              <a:ext cx="71466" cy="153972"/>
            </a:xfrm>
            <a:custGeom>
              <a:avLst/>
              <a:gdLst>
                <a:gd name="T0" fmla="*/ 30 w 42"/>
                <a:gd name="T1" fmla="*/ 0 h 108"/>
                <a:gd name="T2" fmla="*/ 12 w 42"/>
                <a:gd name="T3" fmla="*/ 0 h 108"/>
                <a:gd name="T4" fmla="*/ 0 w 42"/>
                <a:gd name="T5" fmla="*/ 12 h 108"/>
                <a:gd name="T6" fmla="*/ 0 w 42"/>
                <a:gd name="T7" fmla="*/ 96 h 108"/>
                <a:gd name="T8" fmla="*/ 12 w 42"/>
                <a:gd name="T9" fmla="*/ 108 h 108"/>
                <a:gd name="T10" fmla="*/ 30 w 42"/>
                <a:gd name="T11" fmla="*/ 108 h 108"/>
                <a:gd name="T12" fmla="*/ 42 w 42"/>
                <a:gd name="T13" fmla="*/ 96 h 108"/>
                <a:gd name="T14" fmla="*/ 42 w 42"/>
                <a:gd name="T15" fmla="*/ 12 h 108"/>
                <a:gd name="T16" fmla="*/ 30 w 42"/>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8">
                  <a:moveTo>
                    <a:pt x="30" y="0"/>
                  </a:moveTo>
                  <a:cubicBezTo>
                    <a:pt x="12" y="0"/>
                    <a:pt x="12" y="0"/>
                    <a:pt x="12" y="0"/>
                  </a:cubicBezTo>
                  <a:cubicBezTo>
                    <a:pt x="5" y="0"/>
                    <a:pt x="0" y="6"/>
                    <a:pt x="0" y="12"/>
                  </a:cubicBezTo>
                  <a:cubicBezTo>
                    <a:pt x="0" y="96"/>
                    <a:pt x="0" y="96"/>
                    <a:pt x="0" y="96"/>
                  </a:cubicBezTo>
                  <a:cubicBezTo>
                    <a:pt x="0" y="103"/>
                    <a:pt x="5" y="108"/>
                    <a:pt x="12" y="108"/>
                  </a:cubicBezTo>
                  <a:cubicBezTo>
                    <a:pt x="30" y="108"/>
                    <a:pt x="30" y="108"/>
                    <a:pt x="30" y="108"/>
                  </a:cubicBezTo>
                  <a:cubicBezTo>
                    <a:pt x="36" y="108"/>
                    <a:pt x="42" y="103"/>
                    <a:pt x="42" y="96"/>
                  </a:cubicBezTo>
                  <a:cubicBezTo>
                    <a:pt x="42" y="12"/>
                    <a:pt x="42" y="12"/>
                    <a:pt x="42" y="12"/>
                  </a:cubicBezTo>
                  <a:cubicBezTo>
                    <a:pt x="42" y="6"/>
                    <a:pt x="36" y="0"/>
                    <a:pt x="3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26" name="Freeform 375"/>
            <p:cNvSpPr>
              <a:spLocks/>
            </p:cNvSpPr>
            <p:nvPr/>
          </p:nvSpPr>
          <p:spPr bwMode="auto">
            <a:xfrm>
              <a:off x="4912548" y="1590730"/>
              <a:ext cx="71466" cy="153972"/>
            </a:xfrm>
            <a:custGeom>
              <a:avLst/>
              <a:gdLst>
                <a:gd name="T0" fmla="*/ 30 w 42"/>
                <a:gd name="T1" fmla="*/ 0 h 108"/>
                <a:gd name="T2" fmla="*/ 11 w 42"/>
                <a:gd name="T3" fmla="*/ 0 h 108"/>
                <a:gd name="T4" fmla="*/ 0 w 42"/>
                <a:gd name="T5" fmla="*/ 12 h 108"/>
                <a:gd name="T6" fmla="*/ 0 w 42"/>
                <a:gd name="T7" fmla="*/ 96 h 108"/>
                <a:gd name="T8" fmla="*/ 11 w 42"/>
                <a:gd name="T9" fmla="*/ 108 h 108"/>
                <a:gd name="T10" fmla="*/ 30 w 42"/>
                <a:gd name="T11" fmla="*/ 108 h 108"/>
                <a:gd name="T12" fmla="*/ 42 w 42"/>
                <a:gd name="T13" fmla="*/ 96 h 108"/>
                <a:gd name="T14" fmla="*/ 42 w 42"/>
                <a:gd name="T15" fmla="*/ 12 h 108"/>
                <a:gd name="T16" fmla="*/ 30 w 42"/>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8">
                  <a:moveTo>
                    <a:pt x="30" y="0"/>
                  </a:moveTo>
                  <a:cubicBezTo>
                    <a:pt x="11" y="0"/>
                    <a:pt x="11" y="0"/>
                    <a:pt x="11" y="0"/>
                  </a:cubicBezTo>
                  <a:cubicBezTo>
                    <a:pt x="5" y="0"/>
                    <a:pt x="0" y="6"/>
                    <a:pt x="0" y="12"/>
                  </a:cubicBezTo>
                  <a:cubicBezTo>
                    <a:pt x="0" y="96"/>
                    <a:pt x="0" y="96"/>
                    <a:pt x="0" y="96"/>
                  </a:cubicBezTo>
                  <a:cubicBezTo>
                    <a:pt x="0" y="103"/>
                    <a:pt x="5" y="108"/>
                    <a:pt x="11" y="108"/>
                  </a:cubicBezTo>
                  <a:cubicBezTo>
                    <a:pt x="30" y="108"/>
                    <a:pt x="30" y="108"/>
                    <a:pt x="30" y="108"/>
                  </a:cubicBezTo>
                  <a:cubicBezTo>
                    <a:pt x="36" y="108"/>
                    <a:pt x="42" y="103"/>
                    <a:pt x="42" y="96"/>
                  </a:cubicBezTo>
                  <a:cubicBezTo>
                    <a:pt x="42" y="12"/>
                    <a:pt x="42" y="12"/>
                    <a:pt x="42" y="12"/>
                  </a:cubicBezTo>
                  <a:cubicBezTo>
                    <a:pt x="42" y="6"/>
                    <a:pt x="36" y="0"/>
                    <a:pt x="3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27" name="Freeform 260"/>
            <p:cNvSpPr>
              <a:spLocks noEditPoints="1"/>
            </p:cNvSpPr>
            <p:nvPr/>
          </p:nvSpPr>
          <p:spPr bwMode="auto">
            <a:xfrm>
              <a:off x="2985303" y="1395279"/>
              <a:ext cx="475027" cy="390436"/>
            </a:xfrm>
            <a:custGeom>
              <a:avLst/>
              <a:gdLst>
                <a:gd name="T0" fmla="*/ 283 w 288"/>
                <a:gd name="T1" fmla="*/ 0 h 252"/>
                <a:gd name="T2" fmla="*/ 6 w 288"/>
                <a:gd name="T3" fmla="*/ 0 h 252"/>
                <a:gd name="T4" fmla="*/ 0 w 288"/>
                <a:gd name="T5" fmla="*/ 6 h 252"/>
                <a:gd name="T6" fmla="*/ 0 w 288"/>
                <a:gd name="T7" fmla="*/ 210 h 252"/>
                <a:gd name="T8" fmla="*/ 6 w 288"/>
                <a:gd name="T9" fmla="*/ 216 h 252"/>
                <a:gd name="T10" fmla="*/ 119 w 288"/>
                <a:gd name="T11" fmla="*/ 216 h 252"/>
                <a:gd name="T12" fmla="*/ 119 w 288"/>
                <a:gd name="T13" fmla="*/ 233 h 252"/>
                <a:gd name="T14" fmla="*/ 94 w 288"/>
                <a:gd name="T15" fmla="*/ 249 h 252"/>
                <a:gd name="T16" fmla="*/ 95 w 288"/>
                <a:gd name="T17" fmla="*/ 252 h 252"/>
                <a:gd name="T18" fmla="*/ 195 w 288"/>
                <a:gd name="T19" fmla="*/ 252 h 252"/>
                <a:gd name="T20" fmla="*/ 196 w 288"/>
                <a:gd name="T21" fmla="*/ 249 h 252"/>
                <a:gd name="T22" fmla="*/ 170 w 288"/>
                <a:gd name="T23" fmla="*/ 233 h 252"/>
                <a:gd name="T24" fmla="*/ 170 w 288"/>
                <a:gd name="T25" fmla="*/ 216 h 252"/>
                <a:gd name="T26" fmla="*/ 283 w 288"/>
                <a:gd name="T27" fmla="*/ 216 h 252"/>
                <a:gd name="T28" fmla="*/ 288 w 288"/>
                <a:gd name="T29" fmla="*/ 210 h 252"/>
                <a:gd name="T30" fmla="*/ 288 w 288"/>
                <a:gd name="T31" fmla="*/ 6 h 252"/>
                <a:gd name="T32" fmla="*/ 283 w 288"/>
                <a:gd name="T33" fmla="*/ 0 h 252"/>
                <a:gd name="T34" fmla="*/ 264 w 288"/>
                <a:gd name="T35" fmla="*/ 158 h 252"/>
                <a:gd name="T36" fmla="*/ 259 w 288"/>
                <a:gd name="T37" fmla="*/ 164 h 252"/>
                <a:gd name="T38" fmla="*/ 30 w 288"/>
                <a:gd name="T39" fmla="*/ 164 h 252"/>
                <a:gd name="T40" fmla="*/ 24 w 288"/>
                <a:gd name="T41" fmla="*/ 158 h 252"/>
                <a:gd name="T42" fmla="*/ 24 w 288"/>
                <a:gd name="T43" fmla="*/ 30 h 252"/>
                <a:gd name="T44" fmla="*/ 30 w 288"/>
                <a:gd name="T45" fmla="*/ 24 h 252"/>
                <a:gd name="T46" fmla="*/ 259 w 288"/>
                <a:gd name="T47" fmla="*/ 24 h 252"/>
                <a:gd name="T48" fmla="*/ 264 w 288"/>
                <a:gd name="T49" fmla="*/ 30 h 252"/>
                <a:gd name="T50" fmla="*/ 264 w 288"/>
                <a:gd name="T51" fmla="*/ 15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8" h="252">
                  <a:moveTo>
                    <a:pt x="283" y="0"/>
                  </a:moveTo>
                  <a:cubicBezTo>
                    <a:pt x="6" y="0"/>
                    <a:pt x="6" y="0"/>
                    <a:pt x="6" y="0"/>
                  </a:cubicBezTo>
                  <a:cubicBezTo>
                    <a:pt x="3" y="0"/>
                    <a:pt x="0" y="3"/>
                    <a:pt x="0" y="6"/>
                  </a:cubicBezTo>
                  <a:cubicBezTo>
                    <a:pt x="0" y="210"/>
                    <a:pt x="0" y="210"/>
                    <a:pt x="0" y="210"/>
                  </a:cubicBezTo>
                  <a:cubicBezTo>
                    <a:pt x="0" y="214"/>
                    <a:pt x="3" y="216"/>
                    <a:pt x="6" y="216"/>
                  </a:cubicBezTo>
                  <a:cubicBezTo>
                    <a:pt x="119" y="216"/>
                    <a:pt x="119" y="216"/>
                    <a:pt x="119" y="216"/>
                  </a:cubicBezTo>
                  <a:cubicBezTo>
                    <a:pt x="119" y="233"/>
                    <a:pt x="119" y="233"/>
                    <a:pt x="119" y="233"/>
                  </a:cubicBezTo>
                  <a:cubicBezTo>
                    <a:pt x="94" y="249"/>
                    <a:pt x="94" y="249"/>
                    <a:pt x="94" y="249"/>
                  </a:cubicBezTo>
                  <a:cubicBezTo>
                    <a:pt x="91" y="250"/>
                    <a:pt x="91" y="252"/>
                    <a:pt x="95" y="252"/>
                  </a:cubicBezTo>
                  <a:cubicBezTo>
                    <a:pt x="195" y="252"/>
                    <a:pt x="195" y="252"/>
                    <a:pt x="195" y="252"/>
                  </a:cubicBezTo>
                  <a:cubicBezTo>
                    <a:pt x="198" y="252"/>
                    <a:pt x="199" y="250"/>
                    <a:pt x="196" y="249"/>
                  </a:cubicBezTo>
                  <a:cubicBezTo>
                    <a:pt x="170" y="233"/>
                    <a:pt x="170" y="233"/>
                    <a:pt x="170" y="233"/>
                  </a:cubicBezTo>
                  <a:cubicBezTo>
                    <a:pt x="170" y="216"/>
                    <a:pt x="170" y="216"/>
                    <a:pt x="170" y="216"/>
                  </a:cubicBezTo>
                  <a:cubicBezTo>
                    <a:pt x="283" y="216"/>
                    <a:pt x="283" y="216"/>
                    <a:pt x="283" y="216"/>
                  </a:cubicBezTo>
                  <a:cubicBezTo>
                    <a:pt x="286" y="216"/>
                    <a:pt x="288" y="214"/>
                    <a:pt x="288" y="210"/>
                  </a:cubicBezTo>
                  <a:cubicBezTo>
                    <a:pt x="288" y="6"/>
                    <a:pt x="288" y="6"/>
                    <a:pt x="288" y="6"/>
                  </a:cubicBezTo>
                  <a:cubicBezTo>
                    <a:pt x="288" y="3"/>
                    <a:pt x="286" y="0"/>
                    <a:pt x="283" y="0"/>
                  </a:cubicBezTo>
                  <a:close/>
                  <a:moveTo>
                    <a:pt x="264" y="158"/>
                  </a:moveTo>
                  <a:cubicBezTo>
                    <a:pt x="264" y="161"/>
                    <a:pt x="262" y="164"/>
                    <a:pt x="259" y="164"/>
                  </a:cubicBezTo>
                  <a:cubicBezTo>
                    <a:pt x="30" y="164"/>
                    <a:pt x="30" y="164"/>
                    <a:pt x="30" y="164"/>
                  </a:cubicBezTo>
                  <a:cubicBezTo>
                    <a:pt x="27" y="164"/>
                    <a:pt x="24" y="161"/>
                    <a:pt x="24" y="158"/>
                  </a:cubicBezTo>
                  <a:cubicBezTo>
                    <a:pt x="24" y="30"/>
                    <a:pt x="24" y="30"/>
                    <a:pt x="24" y="30"/>
                  </a:cubicBezTo>
                  <a:cubicBezTo>
                    <a:pt x="24" y="27"/>
                    <a:pt x="27" y="24"/>
                    <a:pt x="30" y="24"/>
                  </a:cubicBezTo>
                  <a:cubicBezTo>
                    <a:pt x="259" y="24"/>
                    <a:pt x="259" y="24"/>
                    <a:pt x="259" y="24"/>
                  </a:cubicBezTo>
                  <a:cubicBezTo>
                    <a:pt x="262" y="24"/>
                    <a:pt x="264" y="27"/>
                    <a:pt x="264" y="30"/>
                  </a:cubicBezTo>
                  <a:lnTo>
                    <a:pt x="264" y="158"/>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28" name="Freeform 678"/>
            <p:cNvSpPr>
              <a:spLocks/>
            </p:cNvSpPr>
            <p:nvPr/>
          </p:nvSpPr>
          <p:spPr bwMode="auto">
            <a:xfrm>
              <a:off x="6184318" y="1406032"/>
              <a:ext cx="369271" cy="338714"/>
            </a:xfrm>
            <a:custGeom>
              <a:avLst/>
              <a:gdLst>
                <a:gd name="T0" fmla="*/ 177 w 248"/>
                <a:gd name="T1" fmla="*/ 176 h 196"/>
                <a:gd name="T2" fmla="*/ 157 w 248"/>
                <a:gd name="T3" fmla="*/ 176 h 196"/>
                <a:gd name="T4" fmla="*/ 157 w 248"/>
                <a:gd name="T5" fmla="*/ 156 h 196"/>
                <a:gd name="T6" fmla="*/ 157 w 248"/>
                <a:gd name="T7" fmla="*/ 125 h 196"/>
                <a:gd name="T8" fmla="*/ 157 w 248"/>
                <a:gd name="T9" fmla="*/ 105 h 196"/>
                <a:gd name="T10" fmla="*/ 177 w 248"/>
                <a:gd name="T11" fmla="*/ 105 h 196"/>
                <a:gd name="T12" fmla="*/ 197 w 248"/>
                <a:gd name="T13" fmla="*/ 105 h 196"/>
                <a:gd name="T14" fmla="*/ 197 w 248"/>
                <a:gd name="T15" fmla="*/ 85 h 196"/>
                <a:gd name="T16" fmla="*/ 197 w 248"/>
                <a:gd name="T17" fmla="*/ 65 h 196"/>
                <a:gd name="T18" fmla="*/ 217 w 248"/>
                <a:gd name="T19" fmla="*/ 65 h 196"/>
                <a:gd name="T20" fmla="*/ 248 w 248"/>
                <a:gd name="T21" fmla="*/ 65 h 196"/>
                <a:gd name="T22" fmla="*/ 248 w 248"/>
                <a:gd name="T23" fmla="*/ 32 h 196"/>
                <a:gd name="T24" fmla="*/ 241 w 248"/>
                <a:gd name="T25" fmla="*/ 24 h 196"/>
                <a:gd name="T26" fmla="*/ 104 w 248"/>
                <a:gd name="T27" fmla="*/ 24 h 196"/>
                <a:gd name="T28" fmla="*/ 96 w 248"/>
                <a:gd name="T29" fmla="*/ 7 h 196"/>
                <a:gd name="T30" fmla="*/ 85 w 248"/>
                <a:gd name="T31" fmla="*/ 0 h 196"/>
                <a:gd name="T32" fmla="*/ 38 w 248"/>
                <a:gd name="T33" fmla="*/ 0 h 196"/>
                <a:gd name="T34" fmla="*/ 27 w 248"/>
                <a:gd name="T35" fmla="*/ 7 h 196"/>
                <a:gd name="T36" fmla="*/ 18 w 248"/>
                <a:gd name="T37" fmla="*/ 24 h 196"/>
                <a:gd name="T38" fmla="*/ 7 w 248"/>
                <a:gd name="T39" fmla="*/ 24 h 196"/>
                <a:gd name="T40" fmla="*/ 0 w 248"/>
                <a:gd name="T41" fmla="*/ 32 h 196"/>
                <a:gd name="T42" fmla="*/ 0 w 248"/>
                <a:gd name="T43" fmla="*/ 188 h 196"/>
                <a:gd name="T44" fmla="*/ 7 w 248"/>
                <a:gd name="T45" fmla="*/ 196 h 196"/>
                <a:gd name="T46" fmla="*/ 197 w 248"/>
                <a:gd name="T47" fmla="*/ 196 h 196"/>
                <a:gd name="T48" fmla="*/ 197 w 248"/>
                <a:gd name="T49" fmla="*/ 176 h 196"/>
                <a:gd name="T50" fmla="*/ 177 w 248"/>
                <a:gd name="T51" fmla="*/ 17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8" h="196">
                  <a:moveTo>
                    <a:pt x="177" y="176"/>
                  </a:moveTo>
                  <a:cubicBezTo>
                    <a:pt x="157" y="176"/>
                    <a:pt x="157" y="176"/>
                    <a:pt x="157" y="176"/>
                  </a:cubicBezTo>
                  <a:cubicBezTo>
                    <a:pt x="157" y="156"/>
                    <a:pt x="157" y="156"/>
                    <a:pt x="157" y="156"/>
                  </a:cubicBezTo>
                  <a:cubicBezTo>
                    <a:pt x="157" y="125"/>
                    <a:pt x="157" y="125"/>
                    <a:pt x="157" y="125"/>
                  </a:cubicBezTo>
                  <a:cubicBezTo>
                    <a:pt x="157" y="105"/>
                    <a:pt x="157" y="105"/>
                    <a:pt x="157" y="105"/>
                  </a:cubicBezTo>
                  <a:cubicBezTo>
                    <a:pt x="177" y="105"/>
                    <a:pt x="177" y="105"/>
                    <a:pt x="177" y="105"/>
                  </a:cubicBezTo>
                  <a:cubicBezTo>
                    <a:pt x="197" y="105"/>
                    <a:pt x="197" y="105"/>
                    <a:pt x="197" y="105"/>
                  </a:cubicBezTo>
                  <a:cubicBezTo>
                    <a:pt x="197" y="85"/>
                    <a:pt x="197" y="85"/>
                    <a:pt x="197" y="85"/>
                  </a:cubicBezTo>
                  <a:cubicBezTo>
                    <a:pt x="197" y="65"/>
                    <a:pt x="197" y="65"/>
                    <a:pt x="197" y="65"/>
                  </a:cubicBezTo>
                  <a:cubicBezTo>
                    <a:pt x="217" y="65"/>
                    <a:pt x="217" y="65"/>
                    <a:pt x="217" y="65"/>
                  </a:cubicBezTo>
                  <a:cubicBezTo>
                    <a:pt x="248" y="65"/>
                    <a:pt x="248" y="65"/>
                    <a:pt x="248" y="65"/>
                  </a:cubicBezTo>
                  <a:cubicBezTo>
                    <a:pt x="248" y="32"/>
                    <a:pt x="248" y="32"/>
                    <a:pt x="248" y="32"/>
                  </a:cubicBezTo>
                  <a:cubicBezTo>
                    <a:pt x="248" y="28"/>
                    <a:pt x="245" y="24"/>
                    <a:pt x="241" y="24"/>
                  </a:cubicBezTo>
                  <a:cubicBezTo>
                    <a:pt x="104" y="24"/>
                    <a:pt x="104" y="24"/>
                    <a:pt x="104" y="24"/>
                  </a:cubicBezTo>
                  <a:cubicBezTo>
                    <a:pt x="96" y="7"/>
                    <a:pt x="96" y="7"/>
                    <a:pt x="96" y="7"/>
                  </a:cubicBezTo>
                  <a:cubicBezTo>
                    <a:pt x="94" y="3"/>
                    <a:pt x="89" y="0"/>
                    <a:pt x="85" y="0"/>
                  </a:cubicBezTo>
                  <a:cubicBezTo>
                    <a:pt x="38" y="0"/>
                    <a:pt x="38" y="0"/>
                    <a:pt x="38" y="0"/>
                  </a:cubicBezTo>
                  <a:cubicBezTo>
                    <a:pt x="34" y="0"/>
                    <a:pt x="29" y="3"/>
                    <a:pt x="27" y="7"/>
                  </a:cubicBezTo>
                  <a:cubicBezTo>
                    <a:pt x="18" y="24"/>
                    <a:pt x="18" y="24"/>
                    <a:pt x="18" y="24"/>
                  </a:cubicBezTo>
                  <a:cubicBezTo>
                    <a:pt x="7" y="24"/>
                    <a:pt x="7" y="24"/>
                    <a:pt x="7" y="24"/>
                  </a:cubicBezTo>
                  <a:cubicBezTo>
                    <a:pt x="3" y="24"/>
                    <a:pt x="0" y="28"/>
                    <a:pt x="0" y="32"/>
                  </a:cubicBezTo>
                  <a:cubicBezTo>
                    <a:pt x="0" y="188"/>
                    <a:pt x="0" y="188"/>
                    <a:pt x="0" y="188"/>
                  </a:cubicBezTo>
                  <a:cubicBezTo>
                    <a:pt x="0" y="192"/>
                    <a:pt x="3" y="196"/>
                    <a:pt x="7" y="196"/>
                  </a:cubicBezTo>
                  <a:cubicBezTo>
                    <a:pt x="197" y="196"/>
                    <a:pt x="197" y="196"/>
                    <a:pt x="197" y="196"/>
                  </a:cubicBezTo>
                  <a:cubicBezTo>
                    <a:pt x="197" y="176"/>
                    <a:pt x="197" y="176"/>
                    <a:pt x="197" y="176"/>
                  </a:cubicBezTo>
                  <a:lnTo>
                    <a:pt x="177" y="17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29" name="Freeform 679"/>
            <p:cNvSpPr>
              <a:spLocks/>
            </p:cNvSpPr>
            <p:nvPr/>
          </p:nvSpPr>
          <p:spPr bwMode="auto">
            <a:xfrm>
              <a:off x="6447677" y="1534109"/>
              <a:ext cx="164605" cy="198949"/>
            </a:xfrm>
            <a:custGeom>
              <a:avLst/>
              <a:gdLst>
                <a:gd name="T0" fmla="*/ 121 w 189"/>
                <a:gd name="T1" fmla="*/ 0 h 190"/>
                <a:gd name="T2" fmla="*/ 68 w 189"/>
                <a:gd name="T3" fmla="*/ 0 h 190"/>
                <a:gd name="T4" fmla="*/ 68 w 189"/>
                <a:gd name="T5" fmla="*/ 69 h 190"/>
                <a:gd name="T6" fmla="*/ 0 w 189"/>
                <a:gd name="T7" fmla="*/ 69 h 190"/>
                <a:gd name="T8" fmla="*/ 0 w 189"/>
                <a:gd name="T9" fmla="*/ 122 h 190"/>
                <a:gd name="T10" fmla="*/ 68 w 189"/>
                <a:gd name="T11" fmla="*/ 122 h 190"/>
                <a:gd name="T12" fmla="*/ 68 w 189"/>
                <a:gd name="T13" fmla="*/ 190 h 190"/>
                <a:gd name="T14" fmla="*/ 121 w 189"/>
                <a:gd name="T15" fmla="*/ 190 h 190"/>
                <a:gd name="T16" fmla="*/ 121 w 189"/>
                <a:gd name="T17" fmla="*/ 122 h 190"/>
                <a:gd name="T18" fmla="*/ 189 w 189"/>
                <a:gd name="T19" fmla="*/ 122 h 190"/>
                <a:gd name="T20" fmla="*/ 189 w 189"/>
                <a:gd name="T21" fmla="*/ 69 h 190"/>
                <a:gd name="T22" fmla="*/ 121 w 189"/>
                <a:gd name="T23" fmla="*/ 69 h 190"/>
                <a:gd name="T24" fmla="*/ 121 w 189"/>
                <a:gd name="T25"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 h="190">
                  <a:moveTo>
                    <a:pt x="121" y="0"/>
                  </a:moveTo>
                  <a:lnTo>
                    <a:pt x="68" y="0"/>
                  </a:lnTo>
                  <a:lnTo>
                    <a:pt x="68" y="69"/>
                  </a:lnTo>
                  <a:lnTo>
                    <a:pt x="0" y="69"/>
                  </a:lnTo>
                  <a:lnTo>
                    <a:pt x="0" y="122"/>
                  </a:lnTo>
                  <a:lnTo>
                    <a:pt x="68" y="122"/>
                  </a:lnTo>
                  <a:lnTo>
                    <a:pt x="68" y="190"/>
                  </a:lnTo>
                  <a:lnTo>
                    <a:pt x="121" y="190"/>
                  </a:lnTo>
                  <a:lnTo>
                    <a:pt x="121" y="122"/>
                  </a:lnTo>
                  <a:lnTo>
                    <a:pt x="189" y="122"/>
                  </a:lnTo>
                  <a:lnTo>
                    <a:pt x="189" y="69"/>
                  </a:lnTo>
                  <a:lnTo>
                    <a:pt x="121" y="69"/>
                  </a:lnTo>
                  <a:lnTo>
                    <a:pt x="121"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grpSp>
      <p:grpSp>
        <p:nvGrpSpPr>
          <p:cNvPr id="42" name="组合 41"/>
          <p:cNvGrpSpPr/>
          <p:nvPr/>
        </p:nvGrpSpPr>
        <p:grpSpPr>
          <a:xfrm>
            <a:off x="1297384" y="3328659"/>
            <a:ext cx="10687781" cy="1398299"/>
            <a:chOff x="13392432" y="3240302"/>
            <a:chExt cx="10687781" cy="1398299"/>
          </a:xfrm>
        </p:grpSpPr>
        <p:sp>
          <p:nvSpPr>
            <p:cNvPr id="43" name="矩形 42">
              <a:extLst>
                <a:ext uri="{FF2B5EF4-FFF2-40B4-BE49-F238E27FC236}">
                  <a16:creationId xmlns:a16="http://schemas.microsoft.com/office/drawing/2014/main" id="{64C2BF52-665D-4B01-8BCE-7148014E22EE}"/>
                </a:ext>
              </a:extLst>
            </p:cNvPr>
            <p:cNvSpPr/>
            <p:nvPr/>
          </p:nvSpPr>
          <p:spPr>
            <a:xfrm>
              <a:off x="13392432" y="4278280"/>
              <a:ext cx="1210045"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noProof="0" dirty="0">
                  <a:solidFill>
                    <a:schemeClr val="bg2">
                      <a:lumMod val="75000"/>
                    </a:schemeClr>
                  </a:solidFill>
                  <a:latin typeface="微软雅黑" panose="020B0503020204020204" pitchFamily="34" charset="-122"/>
                  <a:ea typeface="微软雅黑" panose="020B0503020204020204" pitchFamily="34" charset="-122"/>
                </a:rPr>
                <a:t>装载试卷包</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44" name="矩形 43">
              <a:extLst>
                <a:ext uri="{FF2B5EF4-FFF2-40B4-BE49-F238E27FC236}">
                  <a16:creationId xmlns:a16="http://schemas.microsoft.com/office/drawing/2014/main" id="{64C2BF52-665D-4B01-8BCE-7148014E22EE}"/>
                </a:ext>
              </a:extLst>
            </p:cNvPr>
            <p:cNvSpPr/>
            <p:nvPr/>
          </p:nvSpPr>
          <p:spPr>
            <a:xfrm>
              <a:off x="15060363" y="4278280"/>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组织入场</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45" name="矩形 44">
              <a:extLst>
                <a:ext uri="{FF2B5EF4-FFF2-40B4-BE49-F238E27FC236}">
                  <a16:creationId xmlns:a16="http://schemas.microsoft.com/office/drawing/2014/main" id="{64C2BF52-665D-4B01-8BCE-7148014E22EE}"/>
                </a:ext>
              </a:extLst>
            </p:cNvPr>
            <p:cNvSpPr/>
            <p:nvPr/>
          </p:nvSpPr>
          <p:spPr>
            <a:xfrm>
              <a:off x="16638373" y="4278280"/>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系统登陆</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46" name="矩形 45">
              <a:extLst>
                <a:ext uri="{FF2B5EF4-FFF2-40B4-BE49-F238E27FC236}">
                  <a16:creationId xmlns:a16="http://schemas.microsoft.com/office/drawing/2014/main" id="{64C2BF52-665D-4B01-8BCE-7148014E22EE}"/>
                </a:ext>
              </a:extLst>
            </p:cNvPr>
            <p:cNvSpPr/>
            <p:nvPr/>
          </p:nvSpPr>
          <p:spPr>
            <a:xfrm>
              <a:off x="18233733" y="4278280"/>
              <a:ext cx="1504350"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耳麦测试</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grpSp>
          <p:nvGrpSpPr>
            <p:cNvPr id="47" name="组合 46">
              <a:extLst>
                <a:ext uri="{FF2B5EF4-FFF2-40B4-BE49-F238E27FC236}">
                  <a16:creationId xmlns:a16="http://schemas.microsoft.com/office/drawing/2014/main" id="{A455D17A-B772-4A1A-9E8B-04C5E8446231}"/>
                </a:ext>
              </a:extLst>
            </p:cNvPr>
            <p:cNvGrpSpPr/>
            <p:nvPr/>
          </p:nvGrpSpPr>
          <p:grpSpPr>
            <a:xfrm>
              <a:off x="13418210" y="3240302"/>
              <a:ext cx="1038344" cy="1038344"/>
              <a:chOff x="1395283" y="2970986"/>
              <a:chExt cx="1116000" cy="1116000"/>
            </a:xfrm>
          </p:grpSpPr>
          <p:sp>
            <p:nvSpPr>
              <p:cNvPr id="94" name="椭圆 93">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95" name="椭圆 94">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96" name="椭圆 95">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cxnSp>
          <p:nvCxnSpPr>
            <p:cNvPr id="48" name="直接连接符 47">
              <a:extLst>
                <a:ext uri="{FF2B5EF4-FFF2-40B4-BE49-F238E27FC236}">
                  <a16:creationId xmlns:a16="http://schemas.microsoft.com/office/drawing/2014/main" id="{5015B7A5-20D6-4F7C-9E28-3D4F4A12CD66}"/>
                </a:ext>
              </a:extLst>
            </p:cNvPr>
            <p:cNvCxnSpPr>
              <a:stCxn id="94" idx="6"/>
              <a:endCxn id="91" idx="2"/>
            </p:cNvCxnSpPr>
            <p:nvPr/>
          </p:nvCxnSpPr>
          <p:spPr>
            <a:xfrm>
              <a:off x="14456554" y="3759474"/>
              <a:ext cx="602686" cy="0"/>
            </a:xfrm>
            <a:prstGeom prst="line">
              <a:avLst/>
            </a:prstGeom>
            <a:noFill/>
            <a:ln w="6350" cap="flat" cmpd="sng" algn="ctr">
              <a:solidFill>
                <a:srgbClr val="000000">
                  <a:lumMod val="50000"/>
                  <a:lumOff val="50000"/>
                </a:srgbClr>
              </a:solidFill>
              <a:prstDash val="sysDash"/>
              <a:miter lim="800000"/>
            </a:ln>
            <a:effectLst/>
          </p:spPr>
        </p:cxnSp>
        <p:grpSp>
          <p:nvGrpSpPr>
            <p:cNvPr id="49" name="组合 48">
              <a:extLst>
                <a:ext uri="{FF2B5EF4-FFF2-40B4-BE49-F238E27FC236}">
                  <a16:creationId xmlns:a16="http://schemas.microsoft.com/office/drawing/2014/main" id="{A455D17A-B772-4A1A-9E8B-04C5E8446231}"/>
                </a:ext>
              </a:extLst>
            </p:cNvPr>
            <p:cNvGrpSpPr/>
            <p:nvPr/>
          </p:nvGrpSpPr>
          <p:grpSpPr>
            <a:xfrm>
              <a:off x="15059240" y="3240302"/>
              <a:ext cx="1038344" cy="1038344"/>
              <a:chOff x="1395283" y="2970986"/>
              <a:chExt cx="1116000" cy="1116000"/>
            </a:xfrm>
          </p:grpSpPr>
          <p:sp>
            <p:nvSpPr>
              <p:cNvPr id="91" name="椭圆 90">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92" name="椭圆 91">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93" name="椭圆 92">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grpSp>
          <p:nvGrpSpPr>
            <p:cNvPr id="50" name="组合 49">
              <a:extLst>
                <a:ext uri="{FF2B5EF4-FFF2-40B4-BE49-F238E27FC236}">
                  <a16:creationId xmlns:a16="http://schemas.microsoft.com/office/drawing/2014/main" id="{A455D17A-B772-4A1A-9E8B-04C5E8446231}"/>
                </a:ext>
              </a:extLst>
            </p:cNvPr>
            <p:cNvGrpSpPr/>
            <p:nvPr/>
          </p:nvGrpSpPr>
          <p:grpSpPr>
            <a:xfrm>
              <a:off x="16649478" y="3240302"/>
              <a:ext cx="1038344" cy="1038344"/>
              <a:chOff x="1395283" y="2970986"/>
              <a:chExt cx="1116000" cy="1116000"/>
            </a:xfrm>
          </p:grpSpPr>
          <p:sp>
            <p:nvSpPr>
              <p:cNvPr id="88" name="椭圆 87">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9" name="椭圆 88">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90" name="椭圆 89">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grpSp>
          <p:nvGrpSpPr>
            <p:cNvPr id="51" name="组合 50">
              <a:extLst>
                <a:ext uri="{FF2B5EF4-FFF2-40B4-BE49-F238E27FC236}">
                  <a16:creationId xmlns:a16="http://schemas.microsoft.com/office/drawing/2014/main" id="{A455D17A-B772-4A1A-9E8B-04C5E8446231}"/>
                </a:ext>
              </a:extLst>
            </p:cNvPr>
            <p:cNvGrpSpPr/>
            <p:nvPr/>
          </p:nvGrpSpPr>
          <p:grpSpPr>
            <a:xfrm>
              <a:off x="18194498" y="3240302"/>
              <a:ext cx="1038344" cy="1038344"/>
              <a:chOff x="1395283" y="2970986"/>
              <a:chExt cx="1116000" cy="1116000"/>
            </a:xfrm>
          </p:grpSpPr>
          <p:sp>
            <p:nvSpPr>
              <p:cNvPr id="85" name="椭圆 84">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6" name="椭圆 85">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7" name="椭圆 86">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cxnSp>
          <p:nvCxnSpPr>
            <p:cNvPr id="52" name="直接连接符 51">
              <a:extLst>
                <a:ext uri="{FF2B5EF4-FFF2-40B4-BE49-F238E27FC236}">
                  <a16:creationId xmlns:a16="http://schemas.microsoft.com/office/drawing/2014/main" id="{5015B7A5-20D6-4F7C-9E28-3D4F4A12CD66}"/>
                </a:ext>
              </a:extLst>
            </p:cNvPr>
            <p:cNvCxnSpPr/>
            <p:nvPr/>
          </p:nvCxnSpPr>
          <p:spPr>
            <a:xfrm>
              <a:off x="16097584" y="3759474"/>
              <a:ext cx="551894" cy="0"/>
            </a:xfrm>
            <a:prstGeom prst="line">
              <a:avLst/>
            </a:prstGeom>
            <a:noFill/>
            <a:ln w="6350" cap="flat" cmpd="sng" algn="ctr">
              <a:solidFill>
                <a:srgbClr val="000000">
                  <a:lumMod val="50000"/>
                  <a:lumOff val="50000"/>
                </a:srgbClr>
              </a:solidFill>
              <a:prstDash val="sysDash"/>
              <a:miter lim="800000"/>
            </a:ln>
            <a:effectLst/>
          </p:spPr>
        </p:cxnSp>
        <p:cxnSp>
          <p:nvCxnSpPr>
            <p:cNvPr id="53" name="直接连接符 52">
              <a:extLst>
                <a:ext uri="{FF2B5EF4-FFF2-40B4-BE49-F238E27FC236}">
                  <a16:creationId xmlns:a16="http://schemas.microsoft.com/office/drawing/2014/main" id="{5015B7A5-20D6-4F7C-9E28-3D4F4A12CD66}"/>
                </a:ext>
              </a:extLst>
            </p:cNvPr>
            <p:cNvCxnSpPr/>
            <p:nvPr/>
          </p:nvCxnSpPr>
          <p:spPr>
            <a:xfrm>
              <a:off x="17687822" y="3759474"/>
              <a:ext cx="506676" cy="0"/>
            </a:xfrm>
            <a:prstGeom prst="line">
              <a:avLst/>
            </a:prstGeom>
            <a:noFill/>
            <a:ln w="6350" cap="flat" cmpd="sng" algn="ctr">
              <a:solidFill>
                <a:srgbClr val="000000">
                  <a:lumMod val="50000"/>
                  <a:lumOff val="50000"/>
                </a:srgbClr>
              </a:solidFill>
              <a:prstDash val="sysDash"/>
              <a:miter lim="800000"/>
            </a:ln>
            <a:effectLst/>
          </p:spPr>
        </p:cxnSp>
        <p:grpSp>
          <p:nvGrpSpPr>
            <p:cNvPr id="54" name="组合 53">
              <a:extLst>
                <a:ext uri="{FF2B5EF4-FFF2-40B4-BE49-F238E27FC236}">
                  <a16:creationId xmlns:a16="http://schemas.microsoft.com/office/drawing/2014/main" id="{A455D17A-B772-4A1A-9E8B-04C5E8446231}"/>
                </a:ext>
              </a:extLst>
            </p:cNvPr>
            <p:cNvGrpSpPr/>
            <p:nvPr/>
          </p:nvGrpSpPr>
          <p:grpSpPr>
            <a:xfrm>
              <a:off x="23041869" y="3240302"/>
              <a:ext cx="1038344" cy="1038344"/>
              <a:chOff x="1395283" y="2970986"/>
              <a:chExt cx="1116000" cy="1116000"/>
            </a:xfrm>
          </p:grpSpPr>
          <p:sp>
            <p:nvSpPr>
              <p:cNvPr id="82" name="椭圆 81">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3" name="椭圆 82">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4" name="椭圆 83">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grpSp>
          <p:nvGrpSpPr>
            <p:cNvPr id="55" name="组合 54">
              <a:extLst>
                <a:ext uri="{FF2B5EF4-FFF2-40B4-BE49-F238E27FC236}">
                  <a16:creationId xmlns:a16="http://schemas.microsoft.com/office/drawing/2014/main" id="{A455D17A-B772-4A1A-9E8B-04C5E8446231}"/>
                </a:ext>
              </a:extLst>
            </p:cNvPr>
            <p:cNvGrpSpPr/>
            <p:nvPr/>
          </p:nvGrpSpPr>
          <p:grpSpPr>
            <a:xfrm>
              <a:off x="21453901" y="3240302"/>
              <a:ext cx="1038344" cy="1038344"/>
              <a:chOff x="1395283" y="2970986"/>
              <a:chExt cx="1116000" cy="1116000"/>
            </a:xfrm>
          </p:grpSpPr>
          <p:sp>
            <p:nvSpPr>
              <p:cNvPr id="79" name="椭圆 78">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0" name="椭圆 79">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81" name="椭圆 80">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grpSp>
          <p:nvGrpSpPr>
            <p:cNvPr id="56" name="组合 55">
              <a:extLst>
                <a:ext uri="{FF2B5EF4-FFF2-40B4-BE49-F238E27FC236}">
                  <a16:creationId xmlns:a16="http://schemas.microsoft.com/office/drawing/2014/main" id="{A455D17A-B772-4A1A-9E8B-04C5E8446231}"/>
                </a:ext>
              </a:extLst>
            </p:cNvPr>
            <p:cNvGrpSpPr/>
            <p:nvPr/>
          </p:nvGrpSpPr>
          <p:grpSpPr>
            <a:xfrm>
              <a:off x="19738083" y="3240302"/>
              <a:ext cx="1038344" cy="1038344"/>
              <a:chOff x="1395283" y="2970986"/>
              <a:chExt cx="1116000" cy="1116000"/>
            </a:xfrm>
          </p:grpSpPr>
          <p:sp>
            <p:nvSpPr>
              <p:cNvPr id="76" name="椭圆 75">
                <a:extLst>
                  <a:ext uri="{FF2B5EF4-FFF2-40B4-BE49-F238E27FC236}">
                    <a16:creationId xmlns:a16="http://schemas.microsoft.com/office/drawing/2014/main" id="{31D4667D-A74A-49A6-AF91-57DA0BFAD2ED}"/>
                  </a:ext>
                </a:extLst>
              </p:cNvPr>
              <p:cNvSpPr/>
              <p:nvPr/>
            </p:nvSpPr>
            <p:spPr>
              <a:xfrm>
                <a:off x="1395283" y="2970986"/>
                <a:ext cx="1116000" cy="1116000"/>
              </a:xfrm>
              <a:prstGeom prst="ellipse">
                <a:avLst/>
              </a:prstGeom>
              <a:noFill/>
              <a:ln w="12700" cap="flat" cmpd="sng" algn="ctr">
                <a:solidFill>
                  <a:srgbClr val="B80106">
                    <a:lumMod val="75000"/>
                  </a:srgbClr>
                </a:solidFill>
                <a:prstDash val="sysDash"/>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77" name="椭圆 76">
                <a:extLst>
                  <a:ext uri="{FF2B5EF4-FFF2-40B4-BE49-F238E27FC236}">
                    <a16:creationId xmlns:a16="http://schemas.microsoft.com/office/drawing/2014/main" id="{6007F17E-81C5-4553-8BFB-56CB59F8F7AD}"/>
                  </a:ext>
                </a:extLst>
              </p:cNvPr>
              <p:cNvSpPr/>
              <p:nvPr/>
            </p:nvSpPr>
            <p:spPr>
              <a:xfrm>
                <a:off x="1503283" y="3078986"/>
                <a:ext cx="900000" cy="900000"/>
              </a:xfrm>
              <a:prstGeom prst="ellipse">
                <a:avLst/>
              </a:prstGeom>
              <a:solidFill>
                <a:srgbClr val="FFFFFF">
                  <a:alpha val="8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sp>
            <p:nvSpPr>
              <p:cNvPr id="78" name="椭圆 77">
                <a:extLst>
                  <a:ext uri="{FF2B5EF4-FFF2-40B4-BE49-F238E27FC236}">
                    <a16:creationId xmlns:a16="http://schemas.microsoft.com/office/drawing/2014/main" id="{6147B11E-E080-4EA8-A006-EE34DF3987E6}"/>
                  </a:ext>
                </a:extLst>
              </p:cNvPr>
              <p:cNvSpPr/>
              <p:nvPr/>
            </p:nvSpPr>
            <p:spPr>
              <a:xfrm>
                <a:off x="1617268" y="3192971"/>
                <a:ext cx="672029" cy="672029"/>
              </a:xfrm>
              <a:prstGeom prst="ellipse">
                <a:avLst/>
              </a:prstGeom>
              <a:solidFill>
                <a:srgbClr val="778495">
                  <a:lumMod val="50000"/>
                </a:srgbClr>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lumMod val="50000"/>
                    </a:srgbClr>
                  </a:solidFill>
                  <a:effectLst/>
                  <a:uLnTx/>
                  <a:uFillTx/>
                  <a:latin typeface="Arial"/>
                  <a:ea typeface="微软雅黑"/>
                  <a:cs typeface="+mn-cs"/>
                </a:endParaRPr>
              </a:p>
            </p:txBody>
          </p:sp>
        </p:grpSp>
        <p:sp>
          <p:nvSpPr>
            <p:cNvPr id="57" name="矩形 56">
              <a:extLst>
                <a:ext uri="{FF2B5EF4-FFF2-40B4-BE49-F238E27FC236}">
                  <a16:creationId xmlns:a16="http://schemas.microsoft.com/office/drawing/2014/main" id="{64C2BF52-665D-4B01-8BCE-7148014E22EE}"/>
                </a:ext>
              </a:extLst>
            </p:cNvPr>
            <p:cNvSpPr/>
            <p:nvPr/>
          </p:nvSpPr>
          <p:spPr>
            <a:xfrm>
              <a:off x="23069384" y="4278280"/>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上交答案</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58" name="矩形 57">
              <a:extLst>
                <a:ext uri="{FF2B5EF4-FFF2-40B4-BE49-F238E27FC236}">
                  <a16:creationId xmlns:a16="http://schemas.microsoft.com/office/drawing/2014/main" id="{64C2BF52-665D-4B01-8BCE-7148014E22EE}"/>
                </a:ext>
              </a:extLst>
            </p:cNvPr>
            <p:cNvSpPr/>
            <p:nvPr/>
          </p:nvSpPr>
          <p:spPr>
            <a:xfrm>
              <a:off x="21283567" y="4278280"/>
              <a:ext cx="1494571"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zh-CN" altLang="en-US" sz="1600" b="1" dirty="0">
                  <a:solidFill>
                    <a:schemeClr val="bg2">
                      <a:lumMod val="75000"/>
                    </a:schemeClr>
                  </a:solidFill>
                  <a:latin typeface="微软雅黑" panose="020B0503020204020204" pitchFamily="34" charset="-122"/>
                  <a:ea typeface="微软雅黑" panose="020B0503020204020204" pitchFamily="34" charset="-122"/>
                </a:rPr>
                <a:t>监控</a:t>
              </a:r>
              <a:r>
                <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rPr>
                <a:t>考试过程</a:t>
              </a:r>
            </a:p>
          </p:txBody>
        </p:sp>
        <p:sp>
          <p:nvSpPr>
            <p:cNvPr id="59" name="矩形 58">
              <a:extLst>
                <a:ext uri="{FF2B5EF4-FFF2-40B4-BE49-F238E27FC236}">
                  <a16:creationId xmlns:a16="http://schemas.microsoft.com/office/drawing/2014/main" id="{64C2BF52-665D-4B01-8BCE-7148014E22EE}"/>
                </a:ext>
              </a:extLst>
            </p:cNvPr>
            <p:cNvSpPr/>
            <p:nvPr/>
          </p:nvSpPr>
          <p:spPr>
            <a:xfrm>
              <a:off x="19738349" y="4278280"/>
              <a:ext cx="1003922"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机考答题</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60" name="Freeform 391"/>
            <p:cNvSpPr>
              <a:spLocks/>
            </p:cNvSpPr>
            <p:nvPr/>
          </p:nvSpPr>
          <p:spPr bwMode="auto">
            <a:xfrm>
              <a:off x="15710820" y="3656485"/>
              <a:ext cx="164306" cy="205979"/>
            </a:xfrm>
            <a:custGeom>
              <a:avLst/>
              <a:gdLst>
                <a:gd name="T0" fmla="*/ 81 w 81"/>
                <a:gd name="T1" fmla="*/ 89 h 101"/>
                <a:gd name="T2" fmla="*/ 67 w 81"/>
                <a:gd name="T3" fmla="*/ 76 h 101"/>
                <a:gd name="T4" fmla="*/ 34 w 81"/>
                <a:gd name="T5" fmla="*/ 62 h 101"/>
                <a:gd name="T6" fmla="*/ 44 w 81"/>
                <a:gd name="T7" fmla="*/ 43 h 101"/>
                <a:gd name="T8" fmla="*/ 46 w 81"/>
                <a:gd name="T9" fmla="*/ 29 h 101"/>
                <a:gd name="T10" fmla="*/ 45 w 81"/>
                <a:gd name="T11" fmla="*/ 15 h 101"/>
                <a:gd name="T12" fmla="*/ 23 w 81"/>
                <a:gd name="T13" fmla="*/ 0 h 101"/>
                <a:gd name="T14" fmla="*/ 1 w 81"/>
                <a:gd name="T15" fmla="*/ 15 h 101"/>
                <a:gd name="T16" fmla="*/ 1 w 81"/>
                <a:gd name="T17" fmla="*/ 29 h 101"/>
                <a:gd name="T18" fmla="*/ 3 w 81"/>
                <a:gd name="T19" fmla="*/ 43 h 101"/>
                <a:gd name="T20" fmla="*/ 11 w 81"/>
                <a:gd name="T21" fmla="*/ 59 h 101"/>
                <a:gd name="T22" fmla="*/ 29 w 81"/>
                <a:gd name="T23" fmla="*/ 84 h 101"/>
                <a:gd name="T24" fmla="*/ 29 w 81"/>
                <a:gd name="T25" fmla="*/ 85 h 101"/>
                <a:gd name="T26" fmla="*/ 29 w 81"/>
                <a:gd name="T27" fmla="*/ 85 h 101"/>
                <a:gd name="T28" fmla="*/ 29 w 81"/>
                <a:gd name="T29" fmla="*/ 101 h 101"/>
                <a:gd name="T30" fmla="*/ 29 w 81"/>
                <a:gd name="T31" fmla="*/ 101 h 101"/>
                <a:gd name="T32" fmla="*/ 81 w 81"/>
                <a:gd name="T33" fmla="*/ 101 h 101"/>
                <a:gd name="T34" fmla="*/ 81 w 81"/>
                <a:gd name="T35" fmla="*/ 8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101">
                  <a:moveTo>
                    <a:pt x="81" y="89"/>
                  </a:moveTo>
                  <a:cubicBezTo>
                    <a:pt x="81" y="89"/>
                    <a:pt x="81" y="82"/>
                    <a:pt x="67" y="76"/>
                  </a:cubicBezTo>
                  <a:cubicBezTo>
                    <a:pt x="60" y="73"/>
                    <a:pt x="50" y="65"/>
                    <a:pt x="34" y="62"/>
                  </a:cubicBezTo>
                  <a:cubicBezTo>
                    <a:pt x="38" y="58"/>
                    <a:pt x="41" y="51"/>
                    <a:pt x="44" y="43"/>
                  </a:cubicBezTo>
                  <a:cubicBezTo>
                    <a:pt x="46" y="39"/>
                    <a:pt x="46" y="35"/>
                    <a:pt x="46" y="29"/>
                  </a:cubicBezTo>
                  <a:cubicBezTo>
                    <a:pt x="46" y="25"/>
                    <a:pt x="46" y="19"/>
                    <a:pt x="45" y="15"/>
                  </a:cubicBezTo>
                  <a:cubicBezTo>
                    <a:pt x="42" y="3"/>
                    <a:pt x="33" y="0"/>
                    <a:pt x="23" y="0"/>
                  </a:cubicBezTo>
                  <a:cubicBezTo>
                    <a:pt x="13" y="0"/>
                    <a:pt x="5" y="3"/>
                    <a:pt x="1" y="15"/>
                  </a:cubicBezTo>
                  <a:cubicBezTo>
                    <a:pt x="0" y="19"/>
                    <a:pt x="1" y="25"/>
                    <a:pt x="1" y="29"/>
                  </a:cubicBezTo>
                  <a:cubicBezTo>
                    <a:pt x="1" y="35"/>
                    <a:pt x="1" y="39"/>
                    <a:pt x="3" y="43"/>
                  </a:cubicBezTo>
                  <a:cubicBezTo>
                    <a:pt x="5" y="50"/>
                    <a:pt x="8" y="55"/>
                    <a:pt x="11" y="59"/>
                  </a:cubicBezTo>
                  <a:cubicBezTo>
                    <a:pt x="28" y="70"/>
                    <a:pt x="29" y="81"/>
                    <a:pt x="29" y="84"/>
                  </a:cubicBezTo>
                  <a:cubicBezTo>
                    <a:pt x="29" y="85"/>
                    <a:pt x="29" y="85"/>
                    <a:pt x="29" y="85"/>
                  </a:cubicBezTo>
                  <a:cubicBezTo>
                    <a:pt x="29" y="85"/>
                    <a:pt x="29" y="85"/>
                    <a:pt x="29" y="85"/>
                  </a:cubicBezTo>
                  <a:cubicBezTo>
                    <a:pt x="29" y="101"/>
                    <a:pt x="29" y="101"/>
                    <a:pt x="29" y="101"/>
                  </a:cubicBezTo>
                  <a:cubicBezTo>
                    <a:pt x="29" y="101"/>
                    <a:pt x="29" y="101"/>
                    <a:pt x="29" y="101"/>
                  </a:cubicBezTo>
                  <a:cubicBezTo>
                    <a:pt x="81" y="101"/>
                    <a:pt x="81" y="101"/>
                    <a:pt x="81" y="101"/>
                  </a:cubicBezTo>
                  <a:lnTo>
                    <a:pt x="81" y="8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1" name="Freeform 392"/>
            <p:cNvSpPr>
              <a:spLocks/>
            </p:cNvSpPr>
            <p:nvPr/>
          </p:nvSpPr>
          <p:spPr bwMode="auto">
            <a:xfrm>
              <a:off x="15289339" y="3656485"/>
              <a:ext cx="164306" cy="205979"/>
            </a:xfrm>
            <a:custGeom>
              <a:avLst/>
              <a:gdLst>
                <a:gd name="T0" fmla="*/ 53 w 81"/>
                <a:gd name="T1" fmla="*/ 85 h 101"/>
                <a:gd name="T2" fmla="*/ 53 w 81"/>
                <a:gd name="T3" fmla="*/ 84 h 101"/>
                <a:gd name="T4" fmla="*/ 71 w 81"/>
                <a:gd name="T5" fmla="*/ 60 h 101"/>
                <a:gd name="T6" fmla="*/ 79 w 81"/>
                <a:gd name="T7" fmla="*/ 43 h 101"/>
                <a:gd name="T8" fmla="*/ 80 w 81"/>
                <a:gd name="T9" fmla="*/ 29 h 101"/>
                <a:gd name="T10" fmla="*/ 80 w 81"/>
                <a:gd name="T11" fmla="*/ 15 h 101"/>
                <a:gd name="T12" fmla="*/ 58 w 81"/>
                <a:gd name="T13" fmla="*/ 0 h 101"/>
                <a:gd name="T14" fmla="*/ 36 w 81"/>
                <a:gd name="T15" fmla="*/ 15 h 101"/>
                <a:gd name="T16" fmla="*/ 36 w 81"/>
                <a:gd name="T17" fmla="*/ 29 h 101"/>
                <a:gd name="T18" fmla="*/ 37 w 81"/>
                <a:gd name="T19" fmla="*/ 43 h 101"/>
                <a:gd name="T20" fmla="*/ 47 w 81"/>
                <a:gd name="T21" fmla="*/ 62 h 101"/>
                <a:gd name="T22" fmla="*/ 15 w 81"/>
                <a:gd name="T23" fmla="*/ 76 h 101"/>
                <a:gd name="T24" fmla="*/ 0 w 81"/>
                <a:gd name="T25" fmla="*/ 89 h 101"/>
                <a:gd name="T26" fmla="*/ 0 w 81"/>
                <a:gd name="T27" fmla="*/ 101 h 101"/>
                <a:gd name="T28" fmla="*/ 53 w 81"/>
                <a:gd name="T29" fmla="*/ 101 h 101"/>
                <a:gd name="T30" fmla="*/ 53 w 81"/>
                <a:gd name="T31" fmla="*/ 8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101">
                  <a:moveTo>
                    <a:pt x="53" y="85"/>
                  </a:moveTo>
                  <a:cubicBezTo>
                    <a:pt x="53" y="84"/>
                    <a:pt x="53" y="84"/>
                    <a:pt x="53" y="84"/>
                  </a:cubicBezTo>
                  <a:cubicBezTo>
                    <a:pt x="53" y="81"/>
                    <a:pt x="54" y="70"/>
                    <a:pt x="71" y="60"/>
                  </a:cubicBezTo>
                  <a:cubicBezTo>
                    <a:pt x="74" y="55"/>
                    <a:pt x="76" y="50"/>
                    <a:pt x="79" y="43"/>
                  </a:cubicBezTo>
                  <a:cubicBezTo>
                    <a:pt x="81" y="39"/>
                    <a:pt x="80" y="35"/>
                    <a:pt x="80" y="29"/>
                  </a:cubicBezTo>
                  <a:cubicBezTo>
                    <a:pt x="80" y="25"/>
                    <a:pt x="81" y="19"/>
                    <a:pt x="80" y="15"/>
                  </a:cubicBezTo>
                  <a:cubicBezTo>
                    <a:pt x="77" y="3"/>
                    <a:pt x="68" y="0"/>
                    <a:pt x="58" y="0"/>
                  </a:cubicBezTo>
                  <a:cubicBezTo>
                    <a:pt x="48" y="0"/>
                    <a:pt x="40" y="3"/>
                    <a:pt x="36" y="15"/>
                  </a:cubicBezTo>
                  <a:cubicBezTo>
                    <a:pt x="35" y="19"/>
                    <a:pt x="36" y="25"/>
                    <a:pt x="36" y="29"/>
                  </a:cubicBezTo>
                  <a:cubicBezTo>
                    <a:pt x="36" y="35"/>
                    <a:pt x="36" y="39"/>
                    <a:pt x="37" y="43"/>
                  </a:cubicBezTo>
                  <a:cubicBezTo>
                    <a:pt x="41" y="51"/>
                    <a:pt x="43" y="58"/>
                    <a:pt x="47" y="62"/>
                  </a:cubicBezTo>
                  <a:cubicBezTo>
                    <a:pt x="32" y="65"/>
                    <a:pt x="22" y="73"/>
                    <a:pt x="15" y="76"/>
                  </a:cubicBezTo>
                  <a:cubicBezTo>
                    <a:pt x="1" y="82"/>
                    <a:pt x="0" y="89"/>
                    <a:pt x="0" y="89"/>
                  </a:cubicBezTo>
                  <a:cubicBezTo>
                    <a:pt x="0" y="101"/>
                    <a:pt x="0" y="101"/>
                    <a:pt x="0" y="101"/>
                  </a:cubicBezTo>
                  <a:cubicBezTo>
                    <a:pt x="53" y="101"/>
                    <a:pt x="53" y="101"/>
                    <a:pt x="53" y="101"/>
                  </a:cubicBezTo>
                  <a:cubicBezTo>
                    <a:pt x="53" y="85"/>
                    <a:pt x="53" y="85"/>
                    <a:pt x="53" y="8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2" name="Freeform 393"/>
            <p:cNvSpPr>
              <a:spLocks/>
            </p:cNvSpPr>
            <p:nvPr/>
          </p:nvSpPr>
          <p:spPr bwMode="auto">
            <a:xfrm>
              <a:off x="15421497" y="3617790"/>
              <a:ext cx="323850" cy="283369"/>
            </a:xfrm>
            <a:custGeom>
              <a:avLst/>
              <a:gdLst>
                <a:gd name="T0" fmla="*/ 139 w 159"/>
                <a:gd name="T1" fmla="*/ 104 h 139"/>
                <a:gd name="T2" fmla="*/ 94 w 159"/>
                <a:gd name="T3" fmla="*/ 85 h 139"/>
                <a:gd name="T4" fmla="*/ 108 w 159"/>
                <a:gd name="T5" fmla="*/ 60 h 139"/>
                <a:gd name="T6" fmla="*/ 110 w 159"/>
                <a:gd name="T7" fmla="*/ 41 h 139"/>
                <a:gd name="T8" fmla="*/ 109 w 159"/>
                <a:gd name="T9" fmla="*/ 21 h 139"/>
                <a:gd name="T10" fmla="*/ 79 w 159"/>
                <a:gd name="T11" fmla="*/ 0 h 139"/>
                <a:gd name="T12" fmla="*/ 49 w 159"/>
                <a:gd name="T13" fmla="*/ 21 h 139"/>
                <a:gd name="T14" fmla="*/ 49 w 159"/>
                <a:gd name="T15" fmla="*/ 41 h 139"/>
                <a:gd name="T16" fmla="*/ 51 w 159"/>
                <a:gd name="T17" fmla="*/ 60 h 139"/>
                <a:gd name="T18" fmla="*/ 64 w 159"/>
                <a:gd name="T19" fmla="*/ 85 h 139"/>
                <a:gd name="T20" fmla="*/ 20 w 159"/>
                <a:gd name="T21" fmla="*/ 104 h 139"/>
                <a:gd name="T22" fmla="*/ 0 w 159"/>
                <a:gd name="T23" fmla="*/ 123 h 139"/>
                <a:gd name="T24" fmla="*/ 0 w 159"/>
                <a:gd name="T25" fmla="*/ 139 h 139"/>
                <a:gd name="T26" fmla="*/ 159 w 159"/>
                <a:gd name="T27" fmla="*/ 139 h 139"/>
                <a:gd name="T28" fmla="*/ 159 w 159"/>
                <a:gd name="T29" fmla="*/ 123 h 139"/>
                <a:gd name="T30" fmla="*/ 139 w 159"/>
                <a:gd name="T31" fmla="*/ 104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39">
                  <a:moveTo>
                    <a:pt x="139" y="104"/>
                  </a:moveTo>
                  <a:cubicBezTo>
                    <a:pt x="129" y="100"/>
                    <a:pt x="115" y="89"/>
                    <a:pt x="94" y="85"/>
                  </a:cubicBezTo>
                  <a:cubicBezTo>
                    <a:pt x="99" y="79"/>
                    <a:pt x="103" y="70"/>
                    <a:pt x="108" y="60"/>
                  </a:cubicBezTo>
                  <a:cubicBezTo>
                    <a:pt x="110" y="53"/>
                    <a:pt x="110" y="48"/>
                    <a:pt x="110" y="41"/>
                  </a:cubicBezTo>
                  <a:cubicBezTo>
                    <a:pt x="110" y="35"/>
                    <a:pt x="111" y="26"/>
                    <a:pt x="109" y="21"/>
                  </a:cubicBezTo>
                  <a:cubicBezTo>
                    <a:pt x="105" y="5"/>
                    <a:pt x="93" y="0"/>
                    <a:pt x="79" y="0"/>
                  </a:cubicBezTo>
                  <a:cubicBezTo>
                    <a:pt x="65" y="0"/>
                    <a:pt x="54" y="5"/>
                    <a:pt x="49" y="21"/>
                  </a:cubicBezTo>
                  <a:cubicBezTo>
                    <a:pt x="48" y="26"/>
                    <a:pt x="49" y="35"/>
                    <a:pt x="49" y="41"/>
                  </a:cubicBezTo>
                  <a:cubicBezTo>
                    <a:pt x="49" y="48"/>
                    <a:pt x="48" y="53"/>
                    <a:pt x="51" y="60"/>
                  </a:cubicBezTo>
                  <a:cubicBezTo>
                    <a:pt x="55" y="70"/>
                    <a:pt x="59" y="79"/>
                    <a:pt x="64" y="85"/>
                  </a:cubicBezTo>
                  <a:cubicBezTo>
                    <a:pt x="43" y="89"/>
                    <a:pt x="29" y="100"/>
                    <a:pt x="20" y="104"/>
                  </a:cubicBezTo>
                  <a:cubicBezTo>
                    <a:pt x="0" y="113"/>
                    <a:pt x="0" y="123"/>
                    <a:pt x="0" y="123"/>
                  </a:cubicBezTo>
                  <a:cubicBezTo>
                    <a:pt x="0" y="139"/>
                    <a:pt x="0" y="139"/>
                    <a:pt x="0" y="139"/>
                  </a:cubicBezTo>
                  <a:cubicBezTo>
                    <a:pt x="159" y="139"/>
                    <a:pt x="159" y="139"/>
                    <a:pt x="159" y="139"/>
                  </a:cubicBezTo>
                  <a:cubicBezTo>
                    <a:pt x="159" y="123"/>
                    <a:pt x="159" y="123"/>
                    <a:pt x="159" y="123"/>
                  </a:cubicBezTo>
                  <a:cubicBezTo>
                    <a:pt x="159" y="123"/>
                    <a:pt x="159" y="113"/>
                    <a:pt x="139" y="104"/>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3" name="Freeform 373"/>
            <p:cNvSpPr>
              <a:spLocks/>
            </p:cNvSpPr>
            <p:nvPr/>
          </p:nvSpPr>
          <p:spPr bwMode="auto">
            <a:xfrm>
              <a:off x="18481492" y="3630887"/>
              <a:ext cx="489347" cy="257175"/>
            </a:xfrm>
            <a:custGeom>
              <a:avLst/>
              <a:gdLst>
                <a:gd name="T0" fmla="*/ 144 w 288"/>
                <a:gd name="T1" fmla="*/ 0 h 180"/>
                <a:gd name="T2" fmla="*/ 0 w 288"/>
                <a:gd name="T3" fmla="*/ 143 h 180"/>
                <a:gd name="T4" fmla="*/ 0 w 288"/>
                <a:gd name="T5" fmla="*/ 180 h 180"/>
                <a:gd name="T6" fmla="*/ 29 w 288"/>
                <a:gd name="T7" fmla="*/ 180 h 180"/>
                <a:gd name="T8" fmla="*/ 29 w 288"/>
                <a:gd name="T9" fmla="*/ 143 h 180"/>
                <a:gd name="T10" fmla="*/ 144 w 288"/>
                <a:gd name="T11" fmla="*/ 29 h 180"/>
                <a:gd name="T12" fmla="*/ 259 w 288"/>
                <a:gd name="T13" fmla="*/ 143 h 180"/>
                <a:gd name="T14" fmla="*/ 259 w 288"/>
                <a:gd name="T15" fmla="*/ 180 h 180"/>
                <a:gd name="T16" fmla="*/ 288 w 288"/>
                <a:gd name="T17" fmla="*/ 180 h 180"/>
                <a:gd name="T18" fmla="*/ 288 w 288"/>
                <a:gd name="T19" fmla="*/ 143 h 180"/>
                <a:gd name="T20" fmla="*/ 144 w 288"/>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180">
                  <a:moveTo>
                    <a:pt x="144" y="0"/>
                  </a:moveTo>
                  <a:cubicBezTo>
                    <a:pt x="65" y="0"/>
                    <a:pt x="1" y="64"/>
                    <a:pt x="0" y="143"/>
                  </a:cubicBezTo>
                  <a:cubicBezTo>
                    <a:pt x="0" y="143"/>
                    <a:pt x="0" y="170"/>
                    <a:pt x="0" y="180"/>
                  </a:cubicBezTo>
                  <a:cubicBezTo>
                    <a:pt x="29" y="180"/>
                    <a:pt x="29" y="180"/>
                    <a:pt x="29" y="180"/>
                  </a:cubicBezTo>
                  <a:cubicBezTo>
                    <a:pt x="29" y="170"/>
                    <a:pt x="29" y="143"/>
                    <a:pt x="29" y="143"/>
                  </a:cubicBezTo>
                  <a:cubicBezTo>
                    <a:pt x="30" y="80"/>
                    <a:pt x="81" y="29"/>
                    <a:pt x="144" y="29"/>
                  </a:cubicBezTo>
                  <a:cubicBezTo>
                    <a:pt x="207" y="29"/>
                    <a:pt x="258" y="80"/>
                    <a:pt x="259" y="143"/>
                  </a:cubicBezTo>
                  <a:cubicBezTo>
                    <a:pt x="259" y="143"/>
                    <a:pt x="259" y="170"/>
                    <a:pt x="259" y="180"/>
                  </a:cubicBezTo>
                  <a:cubicBezTo>
                    <a:pt x="288" y="180"/>
                    <a:pt x="288" y="180"/>
                    <a:pt x="288" y="180"/>
                  </a:cubicBezTo>
                  <a:cubicBezTo>
                    <a:pt x="288" y="170"/>
                    <a:pt x="288" y="143"/>
                    <a:pt x="288" y="143"/>
                  </a:cubicBezTo>
                  <a:cubicBezTo>
                    <a:pt x="287" y="64"/>
                    <a:pt x="223" y="0"/>
                    <a:pt x="144"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4" name="Freeform 374"/>
            <p:cNvSpPr>
              <a:spLocks/>
            </p:cNvSpPr>
            <p:nvPr/>
          </p:nvSpPr>
          <p:spPr bwMode="auto">
            <a:xfrm>
              <a:off x="18575518" y="3682488"/>
              <a:ext cx="71466" cy="153972"/>
            </a:xfrm>
            <a:custGeom>
              <a:avLst/>
              <a:gdLst>
                <a:gd name="T0" fmla="*/ 30 w 42"/>
                <a:gd name="T1" fmla="*/ 0 h 108"/>
                <a:gd name="T2" fmla="*/ 12 w 42"/>
                <a:gd name="T3" fmla="*/ 0 h 108"/>
                <a:gd name="T4" fmla="*/ 0 w 42"/>
                <a:gd name="T5" fmla="*/ 12 h 108"/>
                <a:gd name="T6" fmla="*/ 0 w 42"/>
                <a:gd name="T7" fmla="*/ 96 h 108"/>
                <a:gd name="T8" fmla="*/ 12 w 42"/>
                <a:gd name="T9" fmla="*/ 108 h 108"/>
                <a:gd name="T10" fmla="*/ 30 w 42"/>
                <a:gd name="T11" fmla="*/ 108 h 108"/>
                <a:gd name="T12" fmla="*/ 42 w 42"/>
                <a:gd name="T13" fmla="*/ 96 h 108"/>
                <a:gd name="T14" fmla="*/ 42 w 42"/>
                <a:gd name="T15" fmla="*/ 12 h 108"/>
                <a:gd name="T16" fmla="*/ 30 w 42"/>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8">
                  <a:moveTo>
                    <a:pt x="30" y="0"/>
                  </a:moveTo>
                  <a:cubicBezTo>
                    <a:pt x="12" y="0"/>
                    <a:pt x="12" y="0"/>
                    <a:pt x="12" y="0"/>
                  </a:cubicBezTo>
                  <a:cubicBezTo>
                    <a:pt x="5" y="0"/>
                    <a:pt x="0" y="6"/>
                    <a:pt x="0" y="12"/>
                  </a:cubicBezTo>
                  <a:cubicBezTo>
                    <a:pt x="0" y="96"/>
                    <a:pt x="0" y="96"/>
                    <a:pt x="0" y="96"/>
                  </a:cubicBezTo>
                  <a:cubicBezTo>
                    <a:pt x="0" y="103"/>
                    <a:pt x="5" y="108"/>
                    <a:pt x="12" y="108"/>
                  </a:cubicBezTo>
                  <a:cubicBezTo>
                    <a:pt x="30" y="108"/>
                    <a:pt x="30" y="108"/>
                    <a:pt x="30" y="108"/>
                  </a:cubicBezTo>
                  <a:cubicBezTo>
                    <a:pt x="36" y="108"/>
                    <a:pt x="42" y="103"/>
                    <a:pt x="42" y="96"/>
                  </a:cubicBezTo>
                  <a:cubicBezTo>
                    <a:pt x="42" y="12"/>
                    <a:pt x="42" y="12"/>
                    <a:pt x="42" y="12"/>
                  </a:cubicBezTo>
                  <a:cubicBezTo>
                    <a:pt x="42" y="6"/>
                    <a:pt x="36" y="0"/>
                    <a:pt x="3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5" name="Freeform 375"/>
            <p:cNvSpPr>
              <a:spLocks/>
            </p:cNvSpPr>
            <p:nvPr/>
          </p:nvSpPr>
          <p:spPr bwMode="auto">
            <a:xfrm>
              <a:off x="18828856" y="3682488"/>
              <a:ext cx="71466" cy="153972"/>
            </a:xfrm>
            <a:custGeom>
              <a:avLst/>
              <a:gdLst>
                <a:gd name="T0" fmla="*/ 30 w 42"/>
                <a:gd name="T1" fmla="*/ 0 h 108"/>
                <a:gd name="T2" fmla="*/ 11 w 42"/>
                <a:gd name="T3" fmla="*/ 0 h 108"/>
                <a:gd name="T4" fmla="*/ 0 w 42"/>
                <a:gd name="T5" fmla="*/ 12 h 108"/>
                <a:gd name="T6" fmla="*/ 0 w 42"/>
                <a:gd name="T7" fmla="*/ 96 h 108"/>
                <a:gd name="T8" fmla="*/ 11 w 42"/>
                <a:gd name="T9" fmla="*/ 108 h 108"/>
                <a:gd name="T10" fmla="*/ 30 w 42"/>
                <a:gd name="T11" fmla="*/ 108 h 108"/>
                <a:gd name="T12" fmla="*/ 42 w 42"/>
                <a:gd name="T13" fmla="*/ 96 h 108"/>
                <a:gd name="T14" fmla="*/ 42 w 42"/>
                <a:gd name="T15" fmla="*/ 12 h 108"/>
                <a:gd name="T16" fmla="*/ 30 w 42"/>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8">
                  <a:moveTo>
                    <a:pt x="30" y="0"/>
                  </a:moveTo>
                  <a:cubicBezTo>
                    <a:pt x="11" y="0"/>
                    <a:pt x="11" y="0"/>
                    <a:pt x="11" y="0"/>
                  </a:cubicBezTo>
                  <a:cubicBezTo>
                    <a:pt x="5" y="0"/>
                    <a:pt x="0" y="6"/>
                    <a:pt x="0" y="12"/>
                  </a:cubicBezTo>
                  <a:cubicBezTo>
                    <a:pt x="0" y="96"/>
                    <a:pt x="0" y="96"/>
                    <a:pt x="0" y="96"/>
                  </a:cubicBezTo>
                  <a:cubicBezTo>
                    <a:pt x="0" y="103"/>
                    <a:pt x="5" y="108"/>
                    <a:pt x="11" y="108"/>
                  </a:cubicBezTo>
                  <a:cubicBezTo>
                    <a:pt x="30" y="108"/>
                    <a:pt x="30" y="108"/>
                    <a:pt x="30" y="108"/>
                  </a:cubicBezTo>
                  <a:cubicBezTo>
                    <a:pt x="36" y="108"/>
                    <a:pt x="42" y="103"/>
                    <a:pt x="42" y="96"/>
                  </a:cubicBezTo>
                  <a:cubicBezTo>
                    <a:pt x="42" y="12"/>
                    <a:pt x="42" y="12"/>
                    <a:pt x="42" y="12"/>
                  </a:cubicBezTo>
                  <a:cubicBezTo>
                    <a:pt x="42" y="6"/>
                    <a:pt x="36" y="0"/>
                    <a:pt x="3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6" name="Freeform 449"/>
            <p:cNvSpPr>
              <a:spLocks noEditPoints="1"/>
            </p:cNvSpPr>
            <p:nvPr/>
          </p:nvSpPr>
          <p:spPr bwMode="auto">
            <a:xfrm>
              <a:off x="16940924" y="3541328"/>
              <a:ext cx="462581" cy="436292"/>
            </a:xfrm>
            <a:custGeom>
              <a:avLst/>
              <a:gdLst>
                <a:gd name="T0" fmla="*/ 252 w 288"/>
                <a:gd name="T1" fmla="*/ 189 h 252"/>
                <a:gd name="T2" fmla="*/ 171 w 288"/>
                <a:gd name="T3" fmla="*/ 154 h 252"/>
                <a:gd name="T4" fmla="*/ 196 w 288"/>
                <a:gd name="T5" fmla="*/ 108 h 252"/>
                <a:gd name="T6" fmla="*/ 199 w 288"/>
                <a:gd name="T7" fmla="*/ 74 h 252"/>
                <a:gd name="T8" fmla="*/ 199 w 288"/>
                <a:gd name="T9" fmla="*/ 38 h 252"/>
                <a:gd name="T10" fmla="*/ 144 w 288"/>
                <a:gd name="T11" fmla="*/ 0 h 252"/>
                <a:gd name="T12" fmla="*/ 89 w 288"/>
                <a:gd name="T13" fmla="*/ 38 h 252"/>
                <a:gd name="T14" fmla="*/ 89 w 288"/>
                <a:gd name="T15" fmla="*/ 74 h 252"/>
                <a:gd name="T16" fmla="*/ 92 w 288"/>
                <a:gd name="T17" fmla="*/ 108 h 252"/>
                <a:gd name="T18" fmla="*/ 117 w 288"/>
                <a:gd name="T19" fmla="*/ 154 h 252"/>
                <a:gd name="T20" fmla="*/ 36 w 288"/>
                <a:gd name="T21" fmla="*/ 189 h 252"/>
                <a:gd name="T22" fmla="*/ 0 w 288"/>
                <a:gd name="T23" fmla="*/ 222 h 252"/>
                <a:gd name="T24" fmla="*/ 0 w 288"/>
                <a:gd name="T25" fmla="*/ 252 h 252"/>
                <a:gd name="T26" fmla="*/ 288 w 288"/>
                <a:gd name="T27" fmla="*/ 252 h 252"/>
                <a:gd name="T28" fmla="*/ 288 w 288"/>
                <a:gd name="T29" fmla="*/ 222 h 252"/>
                <a:gd name="T30" fmla="*/ 252 w 288"/>
                <a:gd name="T31" fmla="*/ 189 h 252"/>
                <a:gd name="T32" fmla="*/ 226 w 288"/>
                <a:gd name="T33" fmla="*/ 235 h 252"/>
                <a:gd name="T34" fmla="*/ 161 w 288"/>
                <a:gd name="T35" fmla="*/ 235 h 252"/>
                <a:gd name="T36" fmla="*/ 161 w 288"/>
                <a:gd name="T37" fmla="*/ 209 h 252"/>
                <a:gd name="T38" fmla="*/ 226 w 288"/>
                <a:gd name="T39" fmla="*/ 209 h 252"/>
                <a:gd name="T40" fmla="*/ 226 w 288"/>
                <a:gd name="T41" fmla="*/ 23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8" h="252">
                  <a:moveTo>
                    <a:pt x="252" y="189"/>
                  </a:moveTo>
                  <a:cubicBezTo>
                    <a:pt x="235" y="181"/>
                    <a:pt x="209" y="161"/>
                    <a:pt x="171" y="154"/>
                  </a:cubicBezTo>
                  <a:cubicBezTo>
                    <a:pt x="181" y="144"/>
                    <a:pt x="188" y="127"/>
                    <a:pt x="196" y="108"/>
                  </a:cubicBezTo>
                  <a:cubicBezTo>
                    <a:pt x="200" y="97"/>
                    <a:pt x="199" y="87"/>
                    <a:pt x="199" y="74"/>
                  </a:cubicBezTo>
                  <a:cubicBezTo>
                    <a:pt x="199" y="63"/>
                    <a:pt x="201" y="47"/>
                    <a:pt x="199" y="38"/>
                  </a:cubicBezTo>
                  <a:cubicBezTo>
                    <a:pt x="190" y="8"/>
                    <a:pt x="169" y="0"/>
                    <a:pt x="144" y="0"/>
                  </a:cubicBezTo>
                  <a:cubicBezTo>
                    <a:pt x="119" y="0"/>
                    <a:pt x="98" y="8"/>
                    <a:pt x="89" y="38"/>
                  </a:cubicBezTo>
                  <a:cubicBezTo>
                    <a:pt x="87" y="47"/>
                    <a:pt x="89" y="63"/>
                    <a:pt x="89" y="74"/>
                  </a:cubicBezTo>
                  <a:cubicBezTo>
                    <a:pt x="89" y="87"/>
                    <a:pt x="88" y="97"/>
                    <a:pt x="92" y="108"/>
                  </a:cubicBezTo>
                  <a:cubicBezTo>
                    <a:pt x="100" y="128"/>
                    <a:pt x="107" y="144"/>
                    <a:pt x="117" y="154"/>
                  </a:cubicBezTo>
                  <a:cubicBezTo>
                    <a:pt x="79" y="161"/>
                    <a:pt x="54" y="181"/>
                    <a:pt x="36" y="189"/>
                  </a:cubicBezTo>
                  <a:cubicBezTo>
                    <a:pt x="0" y="205"/>
                    <a:pt x="0" y="222"/>
                    <a:pt x="0" y="222"/>
                  </a:cubicBezTo>
                  <a:cubicBezTo>
                    <a:pt x="0" y="252"/>
                    <a:pt x="0" y="252"/>
                    <a:pt x="0" y="252"/>
                  </a:cubicBezTo>
                  <a:cubicBezTo>
                    <a:pt x="288" y="252"/>
                    <a:pt x="288" y="252"/>
                    <a:pt x="288" y="252"/>
                  </a:cubicBezTo>
                  <a:cubicBezTo>
                    <a:pt x="288" y="222"/>
                    <a:pt x="288" y="222"/>
                    <a:pt x="288" y="222"/>
                  </a:cubicBezTo>
                  <a:cubicBezTo>
                    <a:pt x="288" y="222"/>
                    <a:pt x="288" y="205"/>
                    <a:pt x="252" y="189"/>
                  </a:cubicBezTo>
                  <a:close/>
                  <a:moveTo>
                    <a:pt x="226" y="235"/>
                  </a:moveTo>
                  <a:cubicBezTo>
                    <a:pt x="161" y="235"/>
                    <a:pt x="161" y="235"/>
                    <a:pt x="161" y="235"/>
                  </a:cubicBezTo>
                  <a:cubicBezTo>
                    <a:pt x="161" y="209"/>
                    <a:pt x="161" y="209"/>
                    <a:pt x="161" y="209"/>
                  </a:cubicBezTo>
                  <a:cubicBezTo>
                    <a:pt x="226" y="209"/>
                    <a:pt x="226" y="209"/>
                    <a:pt x="226" y="209"/>
                  </a:cubicBezTo>
                  <a:lnTo>
                    <a:pt x="226" y="235"/>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7" name="Freeform 256"/>
            <p:cNvSpPr>
              <a:spLocks noEditPoints="1"/>
            </p:cNvSpPr>
            <p:nvPr/>
          </p:nvSpPr>
          <p:spPr bwMode="auto">
            <a:xfrm>
              <a:off x="13759857" y="3525051"/>
              <a:ext cx="355048" cy="468847"/>
            </a:xfrm>
            <a:custGeom>
              <a:avLst/>
              <a:gdLst>
                <a:gd name="T0" fmla="*/ 350 w 350"/>
                <a:gd name="T1" fmla="*/ 0 h 492"/>
                <a:gd name="T2" fmla="*/ 142 w 350"/>
                <a:gd name="T3" fmla="*/ 0 h 492"/>
                <a:gd name="T4" fmla="*/ 142 w 350"/>
                <a:gd name="T5" fmla="*/ 2 h 492"/>
                <a:gd name="T6" fmla="*/ 56 w 350"/>
                <a:gd name="T7" fmla="*/ 86 h 492"/>
                <a:gd name="T8" fmla="*/ 56 w 350"/>
                <a:gd name="T9" fmla="*/ 115 h 492"/>
                <a:gd name="T10" fmla="*/ 0 w 350"/>
                <a:gd name="T11" fmla="*/ 170 h 492"/>
                <a:gd name="T12" fmla="*/ 0 w 350"/>
                <a:gd name="T13" fmla="*/ 492 h 492"/>
                <a:gd name="T14" fmla="*/ 294 w 350"/>
                <a:gd name="T15" fmla="*/ 492 h 492"/>
                <a:gd name="T16" fmla="*/ 294 w 350"/>
                <a:gd name="T17" fmla="*/ 406 h 492"/>
                <a:gd name="T18" fmla="*/ 350 w 350"/>
                <a:gd name="T19" fmla="*/ 406 h 492"/>
                <a:gd name="T20" fmla="*/ 350 w 350"/>
                <a:gd name="T21" fmla="*/ 0 h 492"/>
                <a:gd name="T22" fmla="*/ 260 w 350"/>
                <a:gd name="T23" fmla="*/ 458 h 492"/>
                <a:gd name="T24" fmla="*/ 34 w 350"/>
                <a:gd name="T25" fmla="*/ 458 h 492"/>
                <a:gd name="T26" fmla="*/ 34 w 350"/>
                <a:gd name="T27" fmla="*/ 204 h 492"/>
                <a:gd name="T28" fmla="*/ 56 w 350"/>
                <a:gd name="T29" fmla="*/ 204 h 492"/>
                <a:gd name="T30" fmla="*/ 56 w 350"/>
                <a:gd name="T31" fmla="*/ 406 h 492"/>
                <a:gd name="T32" fmla="*/ 260 w 350"/>
                <a:gd name="T33" fmla="*/ 406 h 492"/>
                <a:gd name="T34" fmla="*/ 260 w 350"/>
                <a:gd name="T35" fmla="*/ 458 h 492"/>
                <a:gd name="T36" fmla="*/ 316 w 350"/>
                <a:gd name="T37" fmla="*/ 374 h 492"/>
                <a:gd name="T38" fmla="*/ 90 w 350"/>
                <a:gd name="T39" fmla="*/ 374 h 492"/>
                <a:gd name="T40" fmla="*/ 90 w 350"/>
                <a:gd name="T41" fmla="*/ 120 h 492"/>
                <a:gd name="T42" fmla="*/ 174 w 350"/>
                <a:gd name="T43" fmla="*/ 120 h 492"/>
                <a:gd name="T44" fmla="*/ 174 w 350"/>
                <a:gd name="T45" fmla="*/ 35 h 492"/>
                <a:gd name="T46" fmla="*/ 316 w 350"/>
                <a:gd name="T47" fmla="*/ 35 h 492"/>
                <a:gd name="T48" fmla="*/ 316 w 350"/>
                <a:gd name="T49" fmla="*/ 374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0" h="492">
                  <a:moveTo>
                    <a:pt x="350" y="0"/>
                  </a:moveTo>
                  <a:lnTo>
                    <a:pt x="142" y="0"/>
                  </a:lnTo>
                  <a:lnTo>
                    <a:pt x="142" y="2"/>
                  </a:lnTo>
                  <a:lnTo>
                    <a:pt x="56" y="86"/>
                  </a:lnTo>
                  <a:lnTo>
                    <a:pt x="56" y="115"/>
                  </a:lnTo>
                  <a:lnTo>
                    <a:pt x="0" y="170"/>
                  </a:lnTo>
                  <a:lnTo>
                    <a:pt x="0" y="492"/>
                  </a:lnTo>
                  <a:lnTo>
                    <a:pt x="294" y="492"/>
                  </a:lnTo>
                  <a:lnTo>
                    <a:pt x="294" y="406"/>
                  </a:lnTo>
                  <a:lnTo>
                    <a:pt x="350" y="406"/>
                  </a:lnTo>
                  <a:lnTo>
                    <a:pt x="350" y="0"/>
                  </a:lnTo>
                  <a:close/>
                  <a:moveTo>
                    <a:pt x="260" y="458"/>
                  </a:moveTo>
                  <a:lnTo>
                    <a:pt x="34" y="458"/>
                  </a:lnTo>
                  <a:lnTo>
                    <a:pt x="34" y="204"/>
                  </a:lnTo>
                  <a:lnTo>
                    <a:pt x="56" y="204"/>
                  </a:lnTo>
                  <a:lnTo>
                    <a:pt x="56" y="406"/>
                  </a:lnTo>
                  <a:lnTo>
                    <a:pt x="260" y="406"/>
                  </a:lnTo>
                  <a:lnTo>
                    <a:pt x="260" y="458"/>
                  </a:lnTo>
                  <a:close/>
                  <a:moveTo>
                    <a:pt x="316" y="374"/>
                  </a:moveTo>
                  <a:lnTo>
                    <a:pt x="90" y="374"/>
                  </a:lnTo>
                  <a:lnTo>
                    <a:pt x="90" y="120"/>
                  </a:lnTo>
                  <a:lnTo>
                    <a:pt x="174" y="120"/>
                  </a:lnTo>
                  <a:lnTo>
                    <a:pt x="174" y="35"/>
                  </a:lnTo>
                  <a:lnTo>
                    <a:pt x="316" y="35"/>
                  </a:lnTo>
                  <a:lnTo>
                    <a:pt x="316" y="374"/>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8" name="Freeform 299"/>
            <p:cNvSpPr>
              <a:spLocks/>
            </p:cNvSpPr>
            <p:nvPr/>
          </p:nvSpPr>
          <p:spPr bwMode="auto">
            <a:xfrm>
              <a:off x="20090608" y="3589756"/>
              <a:ext cx="334458" cy="339437"/>
            </a:xfrm>
            <a:custGeom>
              <a:avLst/>
              <a:gdLst>
                <a:gd name="T0" fmla="*/ 181 w 206"/>
                <a:gd name="T1" fmla="*/ 172 h 206"/>
                <a:gd name="T2" fmla="*/ 172 w 206"/>
                <a:gd name="T3" fmla="*/ 180 h 206"/>
                <a:gd name="T4" fmla="*/ 35 w 206"/>
                <a:gd name="T5" fmla="*/ 180 h 206"/>
                <a:gd name="T6" fmla="*/ 26 w 206"/>
                <a:gd name="T7" fmla="*/ 172 h 206"/>
                <a:gd name="T8" fmla="*/ 26 w 206"/>
                <a:gd name="T9" fmla="*/ 34 h 206"/>
                <a:gd name="T10" fmla="*/ 35 w 206"/>
                <a:gd name="T11" fmla="*/ 25 h 206"/>
                <a:gd name="T12" fmla="*/ 154 w 206"/>
                <a:gd name="T13" fmla="*/ 25 h 206"/>
                <a:gd name="T14" fmla="*/ 179 w 206"/>
                <a:gd name="T15" fmla="*/ 0 h 206"/>
                <a:gd name="T16" fmla="*/ 172 w 206"/>
                <a:gd name="T17" fmla="*/ 0 h 206"/>
                <a:gd name="T18" fmla="*/ 35 w 206"/>
                <a:gd name="T19" fmla="*/ 0 h 206"/>
                <a:gd name="T20" fmla="*/ 0 w 206"/>
                <a:gd name="T21" fmla="*/ 34 h 206"/>
                <a:gd name="T22" fmla="*/ 0 w 206"/>
                <a:gd name="T23" fmla="*/ 172 h 206"/>
                <a:gd name="T24" fmla="*/ 35 w 206"/>
                <a:gd name="T25" fmla="*/ 206 h 206"/>
                <a:gd name="T26" fmla="*/ 172 w 206"/>
                <a:gd name="T27" fmla="*/ 206 h 206"/>
                <a:gd name="T28" fmla="*/ 206 w 206"/>
                <a:gd name="T29" fmla="*/ 172 h 206"/>
                <a:gd name="T30" fmla="*/ 206 w 206"/>
                <a:gd name="T31" fmla="*/ 95 h 206"/>
                <a:gd name="T32" fmla="*/ 181 w 206"/>
                <a:gd name="T33" fmla="*/ 121 h 206"/>
                <a:gd name="T34" fmla="*/ 181 w 206"/>
                <a:gd name="T35" fmla="*/ 17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6" h="206">
                  <a:moveTo>
                    <a:pt x="181" y="172"/>
                  </a:moveTo>
                  <a:cubicBezTo>
                    <a:pt x="181" y="176"/>
                    <a:pt x="177" y="180"/>
                    <a:pt x="172" y="180"/>
                  </a:cubicBezTo>
                  <a:cubicBezTo>
                    <a:pt x="35" y="180"/>
                    <a:pt x="35" y="180"/>
                    <a:pt x="35" y="180"/>
                  </a:cubicBezTo>
                  <a:cubicBezTo>
                    <a:pt x="30" y="180"/>
                    <a:pt x="26" y="176"/>
                    <a:pt x="26" y="172"/>
                  </a:cubicBezTo>
                  <a:cubicBezTo>
                    <a:pt x="26" y="34"/>
                    <a:pt x="26" y="34"/>
                    <a:pt x="26" y="34"/>
                  </a:cubicBezTo>
                  <a:cubicBezTo>
                    <a:pt x="26" y="29"/>
                    <a:pt x="30" y="25"/>
                    <a:pt x="35" y="25"/>
                  </a:cubicBezTo>
                  <a:cubicBezTo>
                    <a:pt x="154" y="25"/>
                    <a:pt x="154" y="25"/>
                    <a:pt x="154" y="25"/>
                  </a:cubicBezTo>
                  <a:cubicBezTo>
                    <a:pt x="179" y="0"/>
                    <a:pt x="179" y="0"/>
                    <a:pt x="179" y="0"/>
                  </a:cubicBezTo>
                  <a:cubicBezTo>
                    <a:pt x="177" y="0"/>
                    <a:pt x="174" y="0"/>
                    <a:pt x="172" y="0"/>
                  </a:cubicBezTo>
                  <a:cubicBezTo>
                    <a:pt x="35" y="0"/>
                    <a:pt x="35" y="0"/>
                    <a:pt x="35" y="0"/>
                  </a:cubicBezTo>
                  <a:cubicBezTo>
                    <a:pt x="16" y="0"/>
                    <a:pt x="0" y="15"/>
                    <a:pt x="0" y="34"/>
                  </a:cubicBezTo>
                  <a:cubicBezTo>
                    <a:pt x="0" y="172"/>
                    <a:pt x="0" y="172"/>
                    <a:pt x="0" y="172"/>
                  </a:cubicBezTo>
                  <a:cubicBezTo>
                    <a:pt x="0" y="190"/>
                    <a:pt x="16" y="206"/>
                    <a:pt x="35" y="206"/>
                  </a:cubicBezTo>
                  <a:cubicBezTo>
                    <a:pt x="172" y="206"/>
                    <a:pt x="172" y="206"/>
                    <a:pt x="172" y="206"/>
                  </a:cubicBezTo>
                  <a:cubicBezTo>
                    <a:pt x="191" y="206"/>
                    <a:pt x="206" y="190"/>
                    <a:pt x="206" y="172"/>
                  </a:cubicBezTo>
                  <a:cubicBezTo>
                    <a:pt x="206" y="95"/>
                    <a:pt x="206" y="95"/>
                    <a:pt x="206" y="95"/>
                  </a:cubicBezTo>
                  <a:cubicBezTo>
                    <a:pt x="181" y="121"/>
                    <a:pt x="181" y="121"/>
                    <a:pt x="181" y="121"/>
                  </a:cubicBezTo>
                  <a:lnTo>
                    <a:pt x="181" y="172"/>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69" name="Freeform 300"/>
            <p:cNvSpPr>
              <a:spLocks noEditPoints="1"/>
            </p:cNvSpPr>
            <p:nvPr/>
          </p:nvSpPr>
          <p:spPr bwMode="auto">
            <a:xfrm>
              <a:off x="20265629" y="3622930"/>
              <a:ext cx="269847" cy="273088"/>
            </a:xfrm>
            <a:custGeom>
              <a:avLst/>
              <a:gdLst>
                <a:gd name="T0" fmla="*/ 284 w 284"/>
                <a:gd name="T1" fmla="*/ 63 h 284"/>
                <a:gd name="T2" fmla="*/ 220 w 284"/>
                <a:gd name="T3" fmla="*/ 0 h 284"/>
                <a:gd name="T4" fmla="*/ 30 w 284"/>
                <a:gd name="T5" fmla="*/ 190 h 284"/>
                <a:gd name="T6" fmla="*/ 30 w 284"/>
                <a:gd name="T7" fmla="*/ 190 h 284"/>
                <a:gd name="T8" fmla="*/ 30 w 284"/>
                <a:gd name="T9" fmla="*/ 190 h 284"/>
                <a:gd name="T10" fmla="*/ 30 w 284"/>
                <a:gd name="T11" fmla="*/ 190 h 284"/>
                <a:gd name="T12" fmla="*/ 30 w 284"/>
                <a:gd name="T13" fmla="*/ 190 h 284"/>
                <a:gd name="T14" fmla="*/ 0 w 284"/>
                <a:gd name="T15" fmla="*/ 284 h 284"/>
                <a:gd name="T16" fmla="*/ 94 w 284"/>
                <a:gd name="T17" fmla="*/ 254 h 284"/>
                <a:gd name="T18" fmla="*/ 94 w 284"/>
                <a:gd name="T19" fmla="*/ 254 h 284"/>
                <a:gd name="T20" fmla="*/ 94 w 284"/>
                <a:gd name="T21" fmla="*/ 254 h 284"/>
                <a:gd name="T22" fmla="*/ 94 w 284"/>
                <a:gd name="T23" fmla="*/ 254 h 284"/>
                <a:gd name="T24" fmla="*/ 94 w 284"/>
                <a:gd name="T25" fmla="*/ 254 h 284"/>
                <a:gd name="T26" fmla="*/ 284 w 284"/>
                <a:gd name="T27" fmla="*/ 63 h 284"/>
                <a:gd name="T28" fmla="*/ 75 w 284"/>
                <a:gd name="T29" fmla="*/ 201 h 284"/>
                <a:gd name="T30" fmla="*/ 65 w 284"/>
                <a:gd name="T31" fmla="*/ 190 h 284"/>
                <a:gd name="T32" fmla="*/ 220 w 284"/>
                <a:gd name="T33" fmla="*/ 33 h 284"/>
                <a:gd name="T34" fmla="*/ 231 w 284"/>
                <a:gd name="T35" fmla="*/ 43 h 284"/>
                <a:gd name="T36" fmla="*/ 75 w 284"/>
                <a:gd name="T37" fmla="*/ 201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4" h="284">
                  <a:moveTo>
                    <a:pt x="284" y="63"/>
                  </a:moveTo>
                  <a:lnTo>
                    <a:pt x="220" y="0"/>
                  </a:lnTo>
                  <a:lnTo>
                    <a:pt x="30" y="190"/>
                  </a:lnTo>
                  <a:lnTo>
                    <a:pt x="30" y="190"/>
                  </a:lnTo>
                  <a:lnTo>
                    <a:pt x="30" y="190"/>
                  </a:lnTo>
                  <a:lnTo>
                    <a:pt x="30" y="190"/>
                  </a:lnTo>
                  <a:lnTo>
                    <a:pt x="30" y="190"/>
                  </a:lnTo>
                  <a:lnTo>
                    <a:pt x="0" y="284"/>
                  </a:lnTo>
                  <a:lnTo>
                    <a:pt x="94" y="254"/>
                  </a:lnTo>
                  <a:lnTo>
                    <a:pt x="94" y="254"/>
                  </a:lnTo>
                  <a:lnTo>
                    <a:pt x="94" y="254"/>
                  </a:lnTo>
                  <a:lnTo>
                    <a:pt x="94" y="254"/>
                  </a:lnTo>
                  <a:lnTo>
                    <a:pt x="94" y="254"/>
                  </a:lnTo>
                  <a:lnTo>
                    <a:pt x="284" y="63"/>
                  </a:lnTo>
                  <a:close/>
                  <a:moveTo>
                    <a:pt x="75" y="201"/>
                  </a:moveTo>
                  <a:lnTo>
                    <a:pt x="65" y="190"/>
                  </a:lnTo>
                  <a:lnTo>
                    <a:pt x="220" y="33"/>
                  </a:lnTo>
                  <a:lnTo>
                    <a:pt x="231" y="43"/>
                  </a:lnTo>
                  <a:lnTo>
                    <a:pt x="75" y="201"/>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70" name="Freeform 676"/>
            <p:cNvSpPr>
              <a:spLocks/>
            </p:cNvSpPr>
            <p:nvPr/>
          </p:nvSpPr>
          <p:spPr bwMode="auto">
            <a:xfrm>
              <a:off x="23402093" y="3583999"/>
              <a:ext cx="317897" cy="350950"/>
            </a:xfrm>
            <a:custGeom>
              <a:avLst/>
              <a:gdLst>
                <a:gd name="T0" fmla="*/ 31 w 267"/>
                <a:gd name="T1" fmla="*/ 106 h 341"/>
                <a:gd name="T2" fmla="*/ 108 w 267"/>
                <a:gd name="T3" fmla="*/ 106 h 341"/>
                <a:gd name="T4" fmla="*/ 108 w 267"/>
                <a:gd name="T5" fmla="*/ 31 h 341"/>
                <a:gd name="T6" fmla="*/ 237 w 267"/>
                <a:gd name="T7" fmla="*/ 31 h 341"/>
                <a:gd name="T8" fmla="*/ 237 w 267"/>
                <a:gd name="T9" fmla="*/ 306 h 341"/>
                <a:gd name="T10" fmla="*/ 267 w 267"/>
                <a:gd name="T11" fmla="*/ 341 h 341"/>
                <a:gd name="T12" fmla="*/ 267 w 267"/>
                <a:gd name="T13" fmla="*/ 0 h 341"/>
                <a:gd name="T14" fmla="*/ 77 w 267"/>
                <a:gd name="T15" fmla="*/ 0 h 341"/>
                <a:gd name="T16" fmla="*/ 77 w 267"/>
                <a:gd name="T17" fmla="*/ 0 h 341"/>
                <a:gd name="T18" fmla="*/ 0 w 267"/>
                <a:gd name="T19" fmla="*/ 77 h 341"/>
                <a:gd name="T20" fmla="*/ 0 w 267"/>
                <a:gd name="T21" fmla="*/ 341 h 341"/>
                <a:gd name="T22" fmla="*/ 31 w 267"/>
                <a:gd name="T23" fmla="*/ 305 h 341"/>
                <a:gd name="T24" fmla="*/ 31 w 267"/>
                <a:gd name="T25" fmla="*/ 106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7" h="341">
                  <a:moveTo>
                    <a:pt x="31" y="106"/>
                  </a:moveTo>
                  <a:lnTo>
                    <a:pt x="108" y="106"/>
                  </a:lnTo>
                  <a:lnTo>
                    <a:pt x="108" y="31"/>
                  </a:lnTo>
                  <a:lnTo>
                    <a:pt x="237" y="31"/>
                  </a:lnTo>
                  <a:lnTo>
                    <a:pt x="237" y="306"/>
                  </a:lnTo>
                  <a:lnTo>
                    <a:pt x="267" y="341"/>
                  </a:lnTo>
                  <a:lnTo>
                    <a:pt x="267" y="0"/>
                  </a:lnTo>
                  <a:lnTo>
                    <a:pt x="77" y="0"/>
                  </a:lnTo>
                  <a:lnTo>
                    <a:pt x="77" y="0"/>
                  </a:lnTo>
                  <a:lnTo>
                    <a:pt x="0" y="77"/>
                  </a:lnTo>
                  <a:lnTo>
                    <a:pt x="0" y="341"/>
                  </a:lnTo>
                  <a:lnTo>
                    <a:pt x="31" y="305"/>
                  </a:lnTo>
                  <a:lnTo>
                    <a:pt x="31" y="10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71" name="Freeform 677"/>
            <p:cNvSpPr>
              <a:spLocks/>
            </p:cNvSpPr>
            <p:nvPr/>
          </p:nvSpPr>
          <p:spPr bwMode="auto">
            <a:xfrm>
              <a:off x="23424715" y="3626711"/>
              <a:ext cx="272654" cy="265527"/>
            </a:xfrm>
            <a:custGeom>
              <a:avLst/>
              <a:gdLst>
                <a:gd name="T0" fmla="*/ 115 w 229"/>
                <a:gd name="T1" fmla="*/ 0 h 258"/>
                <a:gd name="T2" fmla="*/ 0 w 229"/>
                <a:gd name="T3" fmla="*/ 131 h 258"/>
                <a:gd name="T4" fmla="*/ 86 w 229"/>
                <a:gd name="T5" fmla="*/ 131 h 258"/>
                <a:gd name="T6" fmla="*/ 86 w 229"/>
                <a:gd name="T7" fmla="*/ 258 h 258"/>
                <a:gd name="T8" fmla="*/ 144 w 229"/>
                <a:gd name="T9" fmla="*/ 258 h 258"/>
                <a:gd name="T10" fmla="*/ 144 w 229"/>
                <a:gd name="T11" fmla="*/ 131 h 258"/>
                <a:gd name="T12" fmla="*/ 229 w 229"/>
                <a:gd name="T13" fmla="*/ 131 h 258"/>
                <a:gd name="T14" fmla="*/ 115 w 229"/>
                <a:gd name="T15" fmla="*/ 0 h 2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258">
                  <a:moveTo>
                    <a:pt x="115" y="0"/>
                  </a:moveTo>
                  <a:lnTo>
                    <a:pt x="0" y="131"/>
                  </a:lnTo>
                  <a:lnTo>
                    <a:pt x="86" y="131"/>
                  </a:lnTo>
                  <a:lnTo>
                    <a:pt x="86" y="258"/>
                  </a:lnTo>
                  <a:lnTo>
                    <a:pt x="144" y="258"/>
                  </a:lnTo>
                  <a:lnTo>
                    <a:pt x="144" y="131"/>
                  </a:lnTo>
                  <a:lnTo>
                    <a:pt x="229" y="131"/>
                  </a:lnTo>
                  <a:lnTo>
                    <a:pt x="115"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72" name="Freeform 503"/>
            <p:cNvSpPr>
              <a:spLocks noEditPoints="1"/>
            </p:cNvSpPr>
            <p:nvPr/>
          </p:nvSpPr>
          <p:spPr bwMode="auto">
            <a:xfrm>
              <a:off x="21785841" y="3559462"/>
              <a:ext cx="388215" cy="400025"/>
            </a:xfrm>
            <a:custGeom>
              <a:avLst/>
              <a:gdLst>
                <a:gd name="T0" fmla="*/ 143 w 287"/>
                <a:gd name="T1" fmla="*/ 0 h 283"/>
                <a:gd name="T2" fmla="*/ 208 w 287"/>
                <a:gd name="T3" fmla="*/ 14 h 283"/>
                <a:gd name="T4" fmla="*/ 280 w 287"/>
                <a:gd name="T5" fmla="*/ 4 h 283"/>
                <a:gd name="T6" fmla="*/ 287 w 287"/>
                <a:gd name="T7" fmla="*/ 61 h 283"/>
                <a:gd name="T8" fmla="*/ 220 w 287"/>
                <a:gd name="T9" fmla="*/ 237 h 283"/>
                <a:gd name="T10" fmla="*/ 143 w 287"/>
                <a:gd name="T11" fmla="*/ 283 h 283"/>
                <a:gd name="T12" fmla="*/ 67 w 287"/>
                <a:gd name="T13" fmla="*/ 238 h 283"/>
                <a:gd name="T14" fmla="*/ 0 w 287"/>
                <a:gd name="T15" fmla="*/ 61 h 283"/>
                <a:gd name="T16" fmla="*/ 7 w 287"/>
                <a:gd name="T17" fmla="*/ 4 h 283"/>
                <a:gd name="T18" fmla="*/ 79 w 287"/>
                <a:gd name="T19" fmla="*/ 14 h 283"/>
                <a:gd name="T20" fmla="*/ 143 w 287"/>
                <a:gd name="T21" fmla="*/ 0 h 283"/>
                <a:gd name="T22" fmla="*/ 37 w 287"/>
                <a:gd name="T23" fmla="*/ 90 h 283"/>
                <a:gd name="T24" fmla="*/ 90 w 287"/>
                <a:gd name="T25" fmla="*/ 210 h 283"/>
                <a:gd name="T26" fmla="*/ 143 w 287"/>
                <a:gd name="T27" fmla="*/ 246 h 283"/>
                <a:gd name="T28" fmla="*/ 197 w 287"/>
                <a:gd name="T29" fmla="*/ 210 h 283"/>
                <a:gd name="T30" fmla="*/ 250 w 287"/>
                <a:gd name="T31" fmla="*/ 90 h 283"/>
                <a:gd name="T32" fmla="*/ 37 w 287"/>
                <a:gd name="T33" fmla="*/ 9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7" h="283">
                  <a:moveTo>
                    <a:pt x="143" y="0"/>
                  </a:moveTo>
                  <a:cubicBezTo>
                    <a:pt x="143" y="0"/>
                    <a:pt x="176" y="14"/>
                    <a:pt x="208" y="14"/>
                  </a:cubicBezTo>
                  <a:cubicBezTo>
                    <a:pt x="240" y="14"/>
                    <a:pt x="280" y="4"/>
                    <a:pt x="280" y="4"/>
                  </a:cubicBezTo>
                  <a:cubicBezTo>
                    <a:pt x="280" y="4"/>
                    <a:pt x="287" y="27"/>
                    <a:pt x="287" y="61"/>
                  </a:cubicBezTo>
                  <a:cubicBezTo>
                    <a:pt x="287" y="150"/>
                    <a:pt x="258" y="206"/>
                    <a:pt x="220" y="237"/>
                  </a:cubicBezTo>
                  <a:cubicBezTo>
                    <a:pt x="197" y="257"/>
                    <a:pt x="159" y="283"/>
                    <a:pt x="143" y="283"/>
                  </a:cubicBezTo>
                  <a:cubicBezTo>
                    <a:pt x="128" y="283"/>
                    <a:pt x="90" y="257"/>
                    <a:pt x="67" y="238"/>
                  </a:cubicBezTo>
                  <a:cubicBezTo>
                    <a:pt x="29" y="206"/>
                    <a:pt x="0" y="150"/>
                    <a:pt x="0" y="61"/>
                  </a:cubicBezTo>
                  <a:cubicBezTo>
                    <a:pt x="0" y="26"/>
                    <a:pt x="7" y="4"/>
                    <a:pt x="7" y="4"/>
                  </a:cubicBezTo>
                  <a:cubicBezTo>
                    <a:pt x="7" y="4"/>
                    <a:pt x="46" y="14"/>
                    <a:pt x="79" y="14"/>
                  </a:cubicBezTo>
                  <a:cubicBezTo>
                    <a:pt x="111" y="14"/>
                    <a:pt x="143" y="0"/>
                    <a:pt x="143" y="0"/>
                  </a:cubicBezTo>
                  <a:moveTo>
                    <a:pt x="37" y="90"/>
                  </a:moveTo>
                  <a:cubicBezTo>
                    <a:pt x="42" y="144"/>
                    <a:pt x="60" y="185"/>
                    <a:pt x="90" y="210"/>
                  </a:cubicBezTo>
                  <a:cubicBezTo>
                    <a:pt x="113" y="229"/>
                    <a:pt x="134" y="242"/>
                    <a:pt x="143" y="246"/>
                  </a:cubicBezTo>
                  <a:cubicBezTo>
                    <a:pt x="153" y="242"/>
                    <a:pt x="174" y="228"/>
                    <a:pt x="197" y="210"/>
                  </a:cubicBezTo>
                  <a:cubicBezTo>
                    <a:pt x="227" y="185"/>
                    <a:pt x="245" y="144"/>
                    <a:pt x="250" y="90"/>
                  </a:cubicBezTo>
                  <a:lnTo>
                    <a:pt x="37" y="9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cxnSp>
          <p:nvCxnSpPr>
            <p:cNvPr id="73" name="直接连接符 72">
              <a:extLst>
                <a:ext uri="{FF2B5EF4-FFF2-40B4-BE49-F238E27FC236}">
                  <a16:creationId xmlns:a16="http://schemas.microsoft.com/office/drawing/2014/main" id="{5015B7A5-20D6-4F7C-9E28-3D4F4A12CD66}"/>
                </a:ext>
              </a:extLst>
            </p:cNvPr>
            <p:cNvCxnSpPr>
              <a:stCxn id="85" idx="6"/>
              <a:endCxn id="76" idx="2"/>
            </p:cNvCxnSpPr>
            <p:nvPr/>
          </p:nvCxnSpPr>
          <p:spPr>
            <a:xfrm>
              <a:off x="19232842" y="3759474"/>
              <a:ext cx="505241" cy="0"/>
            </a:xfrm>
            <a:prstGeom prst="line">
              <a:avLst/>
            </a:prstGeom>
            <a:noFill/>
            <a:ln w="6350" cap="flat" cmpd="sng" algn="ctr">
              <a:solidFill>
                <a:srgbClr val="000000">
                  <a:lumMod val="50000"/>
                  <a:lumOff val="50000"/>
                </a:srgbClr>
              </a:solidFill>
              <a:prstDash val="sysDash"/>
              <a:miter lim="800000"/>
            </a:ln>
            <a:effectLst/>
          </p:spPr>
        </p:cxnSp>
        <p:cxnSp>
          <p:nvCxnSpPr>
            <p:cNvPr id="74" name="直接连接符 73">
              <a:extLst>
                <a:ext uri="{FF2B5EF4-FFF2-40B4-BE49-F238E27FC236}">
                  <a16:creationId xmlns:a16="http://schemas.microsoft.com/office/drawing/2014/main" id="{5015B7A5-20D6-4F7C-9E28-3D4F4A12CD66}"/>
                </a:ext>
              </a:extLst>
            </p:cNvPr>
            <p:cNvCxnSpPr>
              <a:stCxn id="76" idx="6"/>
              <a:endCxn id="79" idx="2"/>
            </p:cNvCxnSpPr>
            <p:nvPr/>
          </p:nvCxnSpPr>
          <p:spPr>
            <a:xfrm>
              <a:off x="20776427" y="3759474"/>
              <a:ext cx="677474" cy="0"/>
            </a:xfrm>
            <a:prstGeom prst="line">
              <a:avLst/>
            </a:prstGeom>
            <a:noFill/>
            <a:ln w="6350" cap="flat" cmpd="sng" algn="ctr">
              <a:solidFill>
                <a:srgbClr val="000000">
                  <a:lumMod val="50000"/>
                  <a:lumOff val="50000"/>
                </a:srgbClr>
              </a:solidFill>
              <a:prstDash val="sysDash"/>
              <a:miter lim="800000"/>
            </a:ln>
            <a:effectLst/>
          </p:spPr>
        </p:cxnSp>
        <p:cxnSp>
          <p:nvCxnSpPr>
            <p:cNvPr id="75" name="直接连接符 74">
              <a:extLst>
                <a:ext uri="{FF2B5EF4-FFF2-40B4-BE49-F238E27FC236}">
                  <a16:creationId xmlns:a16="http://schemas.microsoft.com/office/drawing/2014/main" id="{5015B7A5-20D6-4F7C-9E28-3D4F4A12CD66}"/>
                </a:ext>
              </a:extLst>
            </p:cNvPr>
            <p:cNvCxnSpPr>
              <a:stCxn id="79" idx="6"/>
              <a:endCxn id="82" idx="2"/>
            </p:cNvCxnSpPr>
            <p:nvPr/>
          </p:nvCxnSpPr>
          <p:spPr>
            <a:xfrm>
              <a:off x="22492245" y="3759474"/>
              <a:ext cx="549624" cy="0"/>
            </a:xfrm>
            <a:prstGeom prst="line">
              <a:avLst/>
            </a:prstGeom>
            <a:noFill/>
            <a:ln w="6350" cap="flat" cmpd="sng" algn="ctr">
              <a:solidFill>
                <a:srgbClr val="000000">
                  <a:lumMod val="50000"/>
                  <a:lumOff val="50000"/>
                </a:srgbClr>
              </a:solidFill>
              <a:prstDash val="sysDash"/>
              <a:miter lim="800000"/>
            </a:ln>
            <a:effectLst/>
          </p:spPr>
        </p:cxnSp>
      </p:grpSp>
      <p:grpSp>
        <p:nvGrpSpPr>
          <p:cNvPr id="97" name="组合 96"/>
          <p:cNvGrpSpPr/>
          <p:nvPr/>
        </p:nvGrpSpPr>
        <p:grpSpPr>
          <a:xfrm>
            <a:off x="3713150" y="4902871"/>
            <a:ext cx="5595985" cy="1536559"/>
            <a:chOff x="3501602" y="4292343"/>
            <a:chExt cx="5595985" cy="1536559"/>
          </a:xfrm>
        </p:grpSpPr>
        <p:sp>
          <p:nvSpPr>
            <p:cNvPr id="98" name="Freeform 195"/>
            <p:cNvSpPr>
              <a:spLocks/>
            </p:cNvSpPr>
            <p:nvPr/>
          </p:nvSpPr>
          <p:spPr bwMode="auto">
            <a:xfrm>
              <a:off x="3501602" y="4436102"/>
              <a:ext cx="1470784" cy="893392"/>
            </a:xfrm>
            <a:custGeom>
              <a:avLst/>
              <a:gdLst>
                <a:gd name="T0" fmla="*/ 253 w 288"/>
                <a:gd name="T1" fmla="*/ 90 h 200"/>
                <a:gd name="T2" fmla="*/ 254 w 288"/>
                <a:gd name="T3" fmla="*/ 85 h 200"/>
                <a:gd name="T4" fmla="*/ 168 w 288"/>
                <a:gd name="T5" fmla="*/ 0 h 200"/>
                <a:gd name="T6" fmla="*/ 91 w 288"/>
                <a:gd name="T7" fmla="*/ 48 h 200"/>
                <a:gd name="T8" fmla="*/ 67 w 288"/>
                <a:gd name="T9" fmla="*/ 40 h 200"/>
                <a:gd name="T10" fmla="*/ 27 w 288"/>
                <a:gd name="T11" fmla="*/ 80 h 200"/>
                <a:gd name="T12" fmla="*/ 29 w 288"/>
                <a:gd name="T13" fmla="*/ 91 h 200"/>
                <a:gd name="T14" fmla="*/ 0 w 288"/>
                <a:gd name="T15" fmla="*/ 141 h 200"/>
                <a:gd name="T16" fmla="*/ 58 w 288"/>
                <a:gd name="T17" fmla="*/ 199 h 200"/>
                <a:gd name="T18" fmla="*/ 58 w 288"/>
                <a:gd name="T19" fmla="*/ 199 h 200"/>
                <a:gd name="T20" fmla="*/ 58 w 288"/>
                <a:gd name="T21" fmla="*/ 199 h 200"/>
                <a:gd name="T22" fmla="*/ 58 w 288"/>
                <a:gd name="T23" fmla="*/ 199 h 200"/>
                <a:gd name="T24" fmla="*/ 59 w 288"/>
                <a:gd name="T25" fmla="*/ 199 h 200"/>
                <a:gd name="T26" fmla="*/ 103 w 288"/>
                <a:gd name="T27" fmla="*/ 199 h 200"/>
                <a:gd name="T28" fmla="*/ 103 w 288"/>
                <a:gd name="T29" fmla="*/ 176 h 200"/>
                <a:gd name="T30" fmla="*/ 91 w 288"/>
                <a:gd name="T31" fmla="*/ 176 h 200"/>
                <a:gd name="T32" fmla="*/ 63 w 288"/>
                <a:gd name="T33" fmla="*/ 160 h 200"/>
                <a:gd name="T34" fmla="*/ 68 w 288"/>
                <a:gd name="T35" fmla="*/ 129 h 200"/>
                <a:gd name="T36" fmla="*/ 119 w 288"/>
                <a:gd name="T37" fmla="*/ 69 h 200"/>
                <a:gd name="T38" fmla="*/ 144 w 288"/>
                <a:gd name="T39" fmla="*/ 57 h 200"/>
                <a:gd name="T40" fmla="*/ 169 w 288"/>
                <a:gd name="T41" fmla="*/ 69 h 200"/>
                <a:gd name="T42" fmla="*/ 219 w 288"/>
                <a:gd name="T43" fmla="*/ 129 h 200"/>
                <a:gd name="T44" fmla="*/ 224 w 288"/>
                <a:gd name="T45" fmla="*/ 160 h 200"/>
                <a:gd name="T46" fmla="*/ 197 w 288"/>
                <a:gd name="T47" fmla="*/ 176 h 200"/>
                <a:gd name="T48" fmla="*/ 184 w 288"/>
                <a:gd name="T49" fmla="*/ 176 h 200"/>
                <a:gd name="T50" fmla="*/ 184 w 288"/>
                <a:gd name="T51" fmla="*/ 199 h 200"/>
                <a:gd name="T52" fmla="*/ 229 w 288"/>
                <a:gd name="T53" fmla="*/ 199 h 200"/>
                <a:gd name="T54" fmla="*/ 232 w 288"/>
                <a:gd name="T55" fmla="*/ 200 h 200"/>
                <a:gd name="T56" fmla="*/ 288 w 288"/>
                <a:gd name="T57" fmla="*/ 143 h 200"/>
                <a:gd name="T58" fmla="*/ 253 w 288"/>
                <a:gd name="T59" fmla="*/ 9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8" h="200">
                  <a:moveTo>
                    <a:pt x="253" y="90"/>
                  </a:moveTo>
                  <a:cubicBezTo>
                    <a:pt x="254" y="89"/>
                    <a:pt x="254" y="87"/>
                    <a:pt x="254" y="85"/>
                  </a:cubicBezTo>
                  <a:cubicBezTo>
                    <a:pt x="254" y="38"/>
                    <a:pt x="215" y="0"/>
                    <a:pt x="168" y="0"/>
                  </a:cubicBezTo>
                  <a:cubicBezTo>
                    <a:pt x="134" y="0"/>
                    <a:pt x="105" y="20"/>
                    <a:pt x="91" y="48"/>
                  </a:cubicBezTo>
                  <a:cubicBezTo>
                    <a:pt x="84" y="43"/>
                    <a:pt x="76" y="40"/>
                    <a:pt x="67" y="40"/>
                  </a:cubicBezTo>
                  <a:cubicBezTo>
                    <a:pt x="45" y="40"/>
                    <a:pt x="27" y="58"/>
                    <a:pt x="27" y="80"/>
                  </a:cubicBezTo>
                  <a:cubicBezTo>
                    <a:pt x="27" y="84"/>
                    <a:pt x="28" y="88"/>
                    <a:pt x="29" y="91"/>
                  </a:cubicBezTo>
                  <a:cubicBezTo>
                    <a:pt x="12" y="102"/>
                    <a:pt x="0" y="120"/>
                    <a:pt x="0" y="141"/>
                  </a:cubicBezTo>
                  <a:cubicBezTo>
                    <a:pt x="0" y="173"/>
                    <a:pt x="26" y="199"/>
                    <a:pt x="58" y="199"/>
                  </a:cubicBezTo>
                  <a:cubicBezTo>
                    <a:pt x="58" y="199"/>
                    <a:pt x="58" y="199"/>
                    <a:pt x="58" y="199"/>
                  </a:cubicBezTo>
                  <a:cubicBezTo>
                    <a:pt x="58" y="199"/>
                    <a:pt x="58" y="199"/>
                    <a:pt x="58" y="199"/>
                  </a:cubicBezTo>
                  <a:cubicBezTo>
                    <a:pt x="58" y="199"/>
                    <a:pt x="58" y="199"/>
                    <a:pt x="58" y="199"/>
                  </a:cubicBezTo>
                  <a:cubicBezTo>
                    <a:pt x="58" y="199"/>
                    <a:pt x="59" y="199"/>
                    <a:pt x="59" y="199"/>
                  </a:cubicBezTo>
                  <a:cubicBezTo>
                    <a:pt x="103" y="199"/>
                    <a:pt x="103" y="199"/>
                    <a:pt x="103" y="199"/>
                  </a:cubicBezTo>
                  <a:cubicBezTo>
                    <a:pt x="103" y="176"/>
                    <a:pt x="103" y="176"/>
                    <a:pt x="103" y="176"/>
                  </a:cubicBezTo>
                  <a:cubicBezTo>
                    <a:pt x="91" y="176"/>
                    <a:pt x="91" y="176"/>
                    <a:pt x="91" y="176"/>
                  </a:cubicBezTo>
                  <a:cubicBezTo>
                    <a:pt x="78" y="176"/>
                    <a:pt x="68" y="170"/>
                    <a:pt x="63" y="160"/>
                  </a:cubicBezTo>
                  <a:cubicBezTo>
                    <a:pt x="59" y="150"/>
                    <a:pt x="61" y="138"/>
                    <a:pt x="68" y="129"/>
                  </a:cubicBezTo>
                  <a:cubicBezTo>
                    <a:pt x="119" y="69"/>
                    <a:pt x="119" y="69"/>
                    <a:pt x="119" y="69"/>
                  </a:cubicBezTo>
                  <a:cubicBezTo>
                    <a:pt x="125" y="61"/>
                    <a:pt x="134" y="57"/>
                    <a:pt x="144" y="57"/>
                  </a:cubicBezTo>
                  <a:cubicBezTo>
                    <a:pt x="153" y="57"/>
                    <a:pt x="162" y="61"/>
                    <a:pt x="169" y="69"/>
                  </a:cubicBezTo>
                  <a:cubicBezTo>
                    <a:pt x="219" y="129"/>
                    <a:pt x="219" y="129"/>
                    <a:pt x="219" y="129"/>
                  </a:cubicBezTo>
                  <a:cubicBezTo>
                    <a:pt x="227" y="138"/>
                    <a:pt x="228" y="150"/>
                    <a:pt x="224" y="160"/>
                  </a:cubicBezTo>
                  <a:cubicBezTo>
                    <a:pt x="219" y="170"/>
                    <a:pt x="209" y="176"/>
                    <a:pt x="197" y="176"/>
                  </a:cubicBezTo>
                  <a:cubicBezTo>
                    <a:pt x="184" y="176"/>
                    <a:pt x="184" y="176"/>
                    <a:pt x="184" y="176"/>
                  </a:cubicBezTo>
                  <a:cubicBezTo>
                    <a:pt x="184" y="199"/>
                    <a:pt x="184" y="199"/>
                    <a:pt x="184" y="199"/>
                  </a:cubicBezTo>
                  <a:cubicBezTo>
                    <a:pt x="229" y="199"/>
                    <a:pt x="229" y="199"/>
                    <a:pt x="229" y="199"/>
                  </a:cubicBezTo>
                  <a:cubicBezTo>
                    <a:pt x="230" y="199"/>
                    <a:pt x="231" y="200"/>
                    <a:pt x="232" y="200"/>
                  </a:cubicBezTo>
                  <a:cubicBezTo>
                    <a:pt x="263" y="200"/>
                    <a:pt x="288" y="174"/>
                    <a:pt x="288" y="143"/>
                  </a:cubicBezTo>
                  <a:cubicBezTo>
                    <a:pt x="288" y="119"/>
                    <a:pt x="274" y="99"/>
                    <a:pt x="253" y="90"/>
                  </a:cubicBezTo>
                  <a:close/>
                </a:path>
              </a:pathLst>
            </a:custGeom>
            <a:solidFill>
              <a:schemeClr val="bg2">
                <a:lumMod val="75000"/>
              </a:schemeClr>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99" name="Freeform 196"/>
            <p:cNvSpPr>
              <a:spLocks/>
            </p:cNvSpPr>
            <p:nvPr/>
          </p:nvSpPr>
          <p:spPr bwMode="auto">
            <a:xfrm>
              <a:off x="3932883" y="4755350"/>
              <a:ext cx="617551" cy="614695"/>
            </a:xfrm>
            <a:custGeom>
              <a:avLst/>
              <a:gdLst>
                <a:gd name="T0" fmla="*/ 117 w 121"/>
                <a:gd name="T1" fmla="*/ 63 h 138"/>
                <a:gd name="T2" fmla="*/ 67 w 121"/>
                <a:gd name="T3" fmla="*/ 3 h 138"/>
                <a:gd name="T4" fmla="*/ 61 w 121"/>
                <a:gd name="T5" fmla="*/ 0 h 138"/>
                <a:gd name="T6" fmla="*/ 54 w 121"/>
                <a:gd name="T7" fmla="*/ 3 h 138"/>
                <a:gd name="T8" fmla="*/ 4 w 121"/>
                <a:gd name="T9" fmla="*/ 63 h 138"/>
                <a:gd name="T10" fmla="*/ 8 w 121"/>
                <a:gd name="T11" fmla="*/ 71 h 138"/>
                <a:gd name="T12" fmla="*/ 34 w 121"/>
                <a:gd name="T13" fmla="*/ 71 h 138"/>
                <a:gd name="T14" fmla="*/ 44 w 121"/>
                <a:gd name="T15" fmla="*/ 71 h 138"/>
                <a:gd name="T16" fmla="*/ 44 w 121"/>
                <a:gd name="T17" fmla="*/ 127 h 138"/>
                <a:gd name="T18" fmla="*/ 55 w 121"/>
                <a:gd name="T19" fmla="*/ 138 h 138"/>
                <a:gd name="T20" fmla="*/ 67 w 121"/>
                <a:gd name="T21" fmla="*/ 138 h 138"/>
                <a:gd name="T22" fmla="*/ 77 w 121"/>
                <a:gd name="T23" fmla="*/ 127 h 138"/>
                <a:gd name="T24" fmla="*/ 77 w 121"/>
                <a:gd name="T25" fmla="*/ 71 h 138"/>
                <a:gd name="T26" fmla="*/ 87 w 121"/>
                <a:gd name="T27" fmla="*/ 71 h 138"/>
                <a:gd name="T28" fmla="*/ 114 w 121"/>
                <a:gd name="T29" fmla="*/ 71 h 138"/>
                <a:gd name="T30" fmla="*/ 117 w 121"/>
                <a:gd name="T31" fmla="*/ 6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1" h="138">
                  <a:moveTo>
                    <a:pt x="117" y="63"/>
                  </a:moveTo>
                  <a:cubicBezTo>
                    <a:pt x="67" y="3"/>
                    <a:pt x="67" y="3"/>
                    <a:pt x="67" y="3"/>
                  </a:cubicBezTo>
                  <a:cubicBezTo>
                    <a:pt x="65" y="1"/>
                    <a:pt x="63" y="0"/>
                    <a:pt x="61" y="0"/>
                  </a:cubicBezTo>
                  <a:cubicBezTo>
                    <a:pt x="58" y="0"/>
                    <a:pt x="56" y="1"/>
                    <a:pt x="54" y="3"/>
                  </a:cubicBezTo>
                  <a:cubicBezTo>
                    <a:pt x="4" y="63"/>
                    <a:pt x="4" y="63"/>
                    <a:pt x="4" y="63"/>
                  </a:cubicBezTo>
                  <a:cubicBezTo>
                    <a:pt x="0" y="68"/>
                    <a:pt x="2" y="71"/>
                    <a:pt x="8" y="71"/>
                  </a:cubicBezTo>
                  <a:cubicBezTo>
                    <a:pt x="34" y="71"/>
                    <a:pt x="34" y="71"/>
                    <a:pt x="34" y="71"/>
                  </a:cubicBezTo>
                  <a:cubicBezTo>
                    <a:pt x="37" y="71"/>
                    <a:pt x="40" y="71"/>
                    <a:pt x="44" y="71"/>
                  </a:cubicBezTo>
                  <a:cubicBezTo>
                    <a:pt x="44" y="127"/>
                    <a:pt x="44" y="127"/>
                    <a:pt x="44" y="127"/>
                  </a:cubicBezTo>
                  <a:cubicBezTo>
                    <a:pt x="44" y="133"/>
                    <a:pt x="49" y="138"/>
                    <a:pt x="55" y="138"/>
                  </a:cubicBezTo>
                  <a:cubicBezTo>
                    <a:pt x="67" y="138"/>
                    <a:pt x="67" y="138"/>
                    <a:pt x="67" y="138"/>
                  </a:cubicBezTo>
                  <a:cubicBezTo>
                    <a:pt x="72" y="138"/>
                    <a:pt x="77" y="133"/>
                    <a:pt x="77" y="127"/>
                  </a:cubicBezTo>
                  <a:cubicBezTo>
                    <a:pt x="77" y="71"/>
                    <a:pt x="77" y="71"/>
                    <a:pt x="77" y="71"/>
                  </a:cubicBezTo>
                  <a:cubicBezTo>
                    <a:pt x="81" y="71"/>
                    <a:pt x="84" y="71"/>
                    <a:pt x="87" y="71"/>
                  </a:cubicBezTo>
                  <a:cubicBezTo>
                    <a:pt x="114" y="71"/>
                    <a:pt x="114" y="71"/>
                    <a:pt x="114" y="71"/>
                  </a:cubicBezTo>
                  <a:cubicBezTo>
                    <a:pt x="119" y="71"/>
                    <a:pt x="121" y="68"/>
                    <a:pt x="117" y="63"/>
                  </a:cubicBezTo>
                  <a:close/>
                </a:path>
              </a:pathLst>
            </a:custGeom>
            <a:solidFill>
              <a:schemeClr val="bg2">
                <a:lumMod val="75000"/>
              </a:schemeClr>
            </a:solidFill>
            <a:ln>
              <a:noFill/>
            </a:ln>
          </p:spPr>
          <p:txBody>
            <a:bodyPr vert="horz" wrap="square" lIns="68580" tIns="34290" rIns="68580" bIns="34290" numCol="1" anchor="t" anchorCtr="0" compatLnSpc="1">
              <a:prstTxWarp prst="textNoShape">
                <a:avLst/>
              </a:prstTxWarp>
            </a:bodyPr>
            <a:lstStyle/>
            <a:p>
              <a:endParaRPr lang="zh-CN" altLang="en-US" sz="1350"/>
            </a:p>
          </p:txBody>
        </p:sp>
        <p:sp>
          <p:nvSpPr>
            <p:cNvPr id="100" name="矩形 99">
              <a:extLst>
                <a:ext uri="{FF2B5EF4-FFF2-40B4-BE49-F238E27FC236}">
                  <a16:creationId xmlns:a16="http://schemas.microsoft.com/office/drawing/2014/main" id="{64C2BF52-665D-4B01-8BCE-7148014E22EE}"/>
                </a:ext>
              </a:extLst>
            </p:cNvPr>
            <p:cNvSpPr/>
            <p:nvPr/>
          </p:nvSpPr>
          <p:spPr>
            <a:xfrm>
              <a:off x="3570338" y="5468581"/>
              <a:ext cx="1504350"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上传到云平台</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101" name="矩形 100">
              <a:extLst>
                <a:ext uri="{FF2B5EF4-FFF2-40B4-BE49-F238E27FC236}">
                  <a16:creationId xmlns:a16="http://schemas.microsoft.com/office/drawing/2014/main" id="{64C2BF52-665D-4B01-8BCE-7148014E22EE}"/>
                </a:ext>
              </a:extLst>
            </p:cNvPr>
            <p:cNvSpPr/>
            <p:nvPr/>
          </p:nvSpPr>
          <p:spPr>
            <a:xfrm>
              <a:off x="5807556" y="5468580"/>
              <a:ext cx="1035516"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智能评分</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sp>
          <p:nvSpPr>
            <p:cNvPr id="102" name="矩形 101"/>
            <p:cNvSpPr/>
            <p:nvPr/>
          </p:nvSpPr>
          <p:spPr>
            <a:xfrm>
              <a:off x="5774493" y="4292343"/>
              <a:ext cx="1188919" cy="1323439"/>
            </a:xfrm>
            <a:prstGeom prst="rect">
              <a:avLst/>
            </a:prstGeom>
          </p:spPr>
          <p:txBody>
            <a:bodyPr wrap="square">
              <a:spAutoFit/>
            </a:bodyPr>
            <a:lstStyle/>
            <a:p>
              <a:pPr algn="ctr"/>
              <a:r>
                <a:rPr lang="en-US" altLang="zh-CN" sz="8000" b="1" dirty="0">
                  <a:solidFill>
                    <a:schemeClr val="bg2">
                      <a:lumMod val="75000"/>
                    </a:schemeClr>
                  </a:solidFill>
                  <a:latin typeface="Bauhaus 93" panose="04030905020B02020C02" pitchFamily="82" charset="0"/>
                </a:rPr>
                <a:t>AI</a:t>
              </a:r>
              <a:endParaRPr lang="zh-CN" altLang="en-US" sz="8000" b="1" dirty="0">
                <a:solidFill>
                  <a:schemeClr val="bg2">
                    <a:lumMod val="75000"/>
                  </a:schemeClr>
                </a:solidFill>
                <a:latin typeface="Bauhaus 93" panose="04030905020B02020C02" pitchFamily="82" charset="0"/>
              </a:endParaRPr>
            </a:p>
          </p:txBody>
        </p:sp>
        <p:sp>
          <p:nvSpPr>
            <p:cNvPr id="103" name="Freeform 143"/>
            <p:cNvSpPr>
              <a:spLocks noEditPoints="1"/>
            </p:cNvSpPr>
            <p:nvPr/>
          </p:nvSpPr>
          <p:spPr bwMode="auto">
            <a:xfrm>
              <a:off x="7646457" y="4387697"/>
              <a:ext cx="1451130" cy="941797"/>
            </a:xfrm>
            <a:custGeom>
              <a:avLst/>
              <a:gdLst>
                <a:gd name="T0" fmla="*/ 108 w 128"/>
                <a:gd name="T1" fmla="*/ 26 h 88"/>
                <a:gd name="T2" fmla="*/ 75 w 128"/>
                <a:gd name="T3" fmla="*/ 0 h 88"/>
                <a:gd name="T4" fmla="*/ 46 w 128"/>
                <a:gd name="T5" fmla="*/ 15 h 88"/>
                <a:gd name="T6" fmla="*/ 34 w 128"/>
                <a:gd name="T7" fmla="*/ 11 h 88"/>
                <a:gd name="T8" fmla="*/ 15 w 128"/>
                <a:gd name="T9" fmla="*/ 30 h 88"/>
                <a:gd name="T10" fmla="*/ 16 w 128"/>
                <a:gd name="T11" fmla="*/ 35 h 88"/>
                <a:gd name="T12" fmla="*/ 0 w 128"/>
                <a:gd name="T13" fmla="*/ 61 h 88"/>
                <a:gd name="T14" fmla="*/ 27 w 128"/>
                <a:gd name="T15" fmla="*/ 88 h 88"/>
                <a:gd name="T16" fmla="*/ 96 w 128"/>
                <a:gd name="T17" fmla="*/ 88 h 88"/>
                <a:gd name="T18" fmla="*/ 128 w 128"/>
                <a:gd name="T19" fmla="*/ 56 h 88"/>
                <a:gd name="T20" fmla="*/ 108 w 128"/>
                <a:gd name="T21" fmla="*/ 26 h 88"/>
                <a:gd name="T22" fmla="*/ 59 w 128"/>
                <a:gd name="T23" fmla="*/ 68 h 88"/>
                <a:gd name="T24" fmla="*/ 51 w 128"/>
                <a:gd name="T25" fmla="*/ 61 h 88"/>
                <a:gd name="T26" fmla="*/ 51 w 128"/>
                <a:gd name="T27" fmla="*/ 61 h 88"/>
                <a:gd name="T28" fmla="*/ 41 w 128"/>
                <a:gd name="T29" fmla="*/ 50 h 88"/>
                <a:gd name="T30" fmla="*/ 48 w 128"/>
                <a:gd name="T31" fmla="*/ 43 h 88"/>
                <a:gd name="T32" fmla="*/ 59 w 128"/>
                <a:gd name="T33" fmla="*/ 53 h 88"/>
                <a:gd name="T34" fmla="*/ 80 w 128"/>
                <a:gd name="T35" fmla="*/ 32 h 88"/>
                <a:gd name="T36" fmla="*/ 87 w 128"/>
                <a:gd name="T37" fmla="*/ 39 h 88"/>
                <a:gd name="T38" fmla="*/ 59 w 128"/>
                <a:gd name="T39" fmla="*/ 6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88">
                  <a:moveTo>
                    <a:pt x="108" y="26"/>
                  </a:moveTo>
                  <a:cubicBezTo>
                    <a:pt x="104" y="11"/>
                    <a:pt x="91" y="0"/>
                    <a:pt x="75" y="0"/>
                  </a:cubicBezTo>
                  <a:cubicBezTo>
                    <a:pt x="63" y="0"/>
                    <a:pt x="52" y="6"/>
                    <a:pt x="46" y="15"/>
                  </a:cubicBezTo>
                  <a:cubicBezTo>
                    <a:pt x="43" y="13"/>
                    <a:pt x="38" y="11"/>
                    <a:pt x="34" y="11"/>
                  </a:cubicBezTo>
                  <a:cubicBezTo>
                    <a:pt x="24" y="11"/>
                    <a:pt x="15" y="20"/>
                    <a:pt x="15" y="30"/>
                  </a:cubicBezTo>
                  <a:cubicBezTo>
                    <a:pt x="15" y="32"/>
                    <a:pt x="16" y="34"/>
                    <a:pt x="16" y="35"/>
                  </a:cubicBezTo>
                  <a:cubicBezTo>
                    <a:pt x="7" y="40"/>
                    <a:pt x="0" y="49"/>
                    <a:pt x="0" y="61"/>
                  </a:cubicBezTo>
                  <a:cubicBezTo>
                    <a:pt x="0" y="76"/>
                    <a:pt x="12" y="88"/>
                    <a:pt x="27" y="88"/>
                  </a:cubicBezTo>
                  <a:cubicBezTo>
                    <a:pt x="96" y="88"/>
                    <a:pt x="96" y="88"/>
                    <a:pt x="96" y="88"/>
                  </a:cubicBezTo>
                  <a:cubicBezTo>
                    <a:pt x="114" y="88"/>
                    <a:pt x="128" y="74"/>
                    <a:pt x="128" y="56"/>
                  </a:cubicBezTo>
                  <a:cubicBezTo>
                    <a:pt x="128" y="42"/>
                    <a:pt x="120" y="30"/>
                    <a:pt x="108" y="26"/>
                  </a:cubicBezTo>
                  <a:close/>
                  <a:moveTo>
                    <a:pt x="59" y="68"/>
                  </a:moveTo>
                  <a:cubicBezTo>
                    <a:pt x="51" y="61"/>
                    <a:pt x="51" y="61"/>
                    <a:pt x="51" y="61"/>
                  </a:cubicBezTo>
                  <a:cubicBezTo>
                    <a:pt x="51" y="61"/>
                    <a:pt x="51" y="61"/>
                    <a:pt x="51" y="61"/>
                  </a:cubicBezTo>
                  <a:cubicBezTo>
                    <a:pt x="41" y="50"/>
                    <a:pt x="41" y="50"/>
                    <a:pt x="41" y="50"/>
                  </a:cubicBezTo>
                  <a:cubicBezTo>
                    <a:pt x="48" y="43"/>
                    <a:pt x="48" y="43"/>
                    <a:pt x="48" y="43"/>
                  </a:cubicBezTo>
                  <a:cubicBezTo>
                    <a:pt x="59" y="53"/>
                    <a:pt x="59" y="53"/>
                    <a:pt x="59" y="53"/>
                  </a:cubicBezTo>
                  <a:cubicBezTo>
                    <a:pt x="80" y="32"/>
                    <a:pt x="80" y="32"/>
                    <a:pt x="80" y="32"/>
                  </a:cubicBezTo>
                  <a:cubicBezTo>
                    <a:pt x="87" y="39"/>
                    <a:pt x="87" y="39"/>
                    <a:pt x="87" y="39"/>
                  </a:cubicBezTo>
                  <a:lnTo>
                    <a:pt x="59" y="68"/>
                  </a:lnTo>
                  <a:close/>
                </a:path>
              </a:pathLst>
            </a:custGeom>
            <a:solidFill>
              <a:schemeClr val="bg2">
                <a:lumMod val="75000"/>
              </a:schemeClr>
            </a:solidFill>
            <a:ln>
              <a:noFill/>
            </a:ln>
            <a:extLst/>
          </p:spPr>
          <p:txBody>
            <a:bodyPr vert="horz" wrap="square" lIns="68580" tIns="34290" rIns="68580" bIns="34290" numCol="1" anchor="t" anchorCtr="0" compatLnSpc="1">
              <a:prstTxWarp prst="textNoShape">
                <a:avLst/>
              </a:prstTxWarp>
            </a:bodyPr>
            <a:lstStyle/>
            <a:p>
              <a:endParaRPr lang="zh-CN" altLang="en-US" sz="1350"/>
            </a:p>
          </p:txBody>
        </p:sp>
        <p:sp>
          <p:nvSpPr>
            <p:cNvPr id="104" name="矩形 103">
              <a:extLst>
                <a:ext uri="{FF2B5EF4-FFF2-40B4-BE49-F238E27FC236}">
                  <a16:creationId xmlns:a16="http://schemas.microsoft.com/office/drawing/2014/main" id="{64C2BF52-665D-4B01-8BCE-7148014E22EE}"/>
                </a:ext>
              </a:extLst>
            </p:cNvPr>
            <p:cNvSpPr/>
            <p:nvPr/>
          </p:nvSpPr>
          <p:spPr>
            <a:xfrm>
              <a:off x="7803803" y="5445897"/>
              <a:ext cx="1035516" cy="360321"/>
            </a:xfrm>
            <a:prstGeom prst="rect">
              <a:avLst/>
            </a:prstGeom>
            <a:no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2">
                      <a:lumMod val="75000"/>
                    </a:schemeClr>
                  </a:solidFill>
                  <a:latin typeface="微软雅黑" panose="020B0503020204020204" pitchFamily="34" charset="-122"/>
                  <a:ea typeface="微软雅黑" panose="020B0503020204020204" pitchFamily="34" charset="-122"/>
                </a:rPr>
                <a:t>查看结果</a:t>
              </a:r>
              <a:endParaRPr kumimoji="0" lang="zh-CN" altLang="en-US" sz="1600" b="1" i="0" u="none" strike="noStrike" kern="1200" cap="none" spc="0" normalizeH="0" baseline="0" noProof="0" dirty="0">
                <a:ln>
                  <a:noFill/>
                </a:ln>
                <a:solidFill>
                  <a:schemeClr val="bg2">
                    <a:lumMod val="75000"/>
                  </a:schemeClr>
                </a:solidFill>
                <a:effectLst/>
                <a:uLnTx/>
                <a:uFillTx/>
                <a:latin typeface="微软雅黑" panose="020B0503020204020204" pitchFamily="34" charset="-122"/>
                <a:ea typeface="微软雅黑" panose="020B0503020204020204" pitchFamily="34" charset="-122"/>
              </a:endParaRPr>
            </a:p>
          </p:txBody>
        </p:sp>
      </p:grpSp>
      <p:sp>
        <p:nvSpPr>
          <p:cNvPr id="105" name="矩形 104"/>
          <p:cNvSpPr/>
          <p:nvPr/>
        </p:nvSpPr>
        <p:spPr>
          <a:xfrm>
            <a:off x="338160" y="3183985"/>
            <a:ext cx="11749913" cy="1593206"/>
          </a:xfrm>
          <a:prstGeom prst="rect">
            <a:avLst/>
          </a:prstGeom>
          <a:noFill/>
          <a:ln>
            <a:solidFill>
              <a:srgbClr val="6F71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 name="矩形 105"/>
          <p:cNvSpPr/>
          <p:nvPr/>
        </p:nvSpPr>
        <p:spPr>
          <a:xfrm>
            <a:off x="338160" y="4849125"/>
            <a:ext cx="11749913" cy="1593206"/>
          </a:xfrm>
          <a:prstGeom prst="rect">
            <a:avLst/>
          </a:prstGeom>
          <a:noFill/>
          <a:ln>
            <a:solidFill>
              <a:srgbClr val="6F71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 name="五边形 106"/>
          <p:cNvSpPr/>
          <p:nvPr/>
        </p:nvSpPr>
        <p:spPr>
          <a:xfrm rot="5400000">
            <a:off x="-129666" y="1967239"/>
            <a:ext cx="1598339" cy="655396"/>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zh-CN" altLang="en-US" sz="2800" b="1" dirty="0" smtClean="0"/>
              <a:t>考前</a:t>
            </a:r>
            <a:endParaRPr lang="zh-CN" altLang="en-US" sz="2800" b="1" dirty="0"/>
          </a:p>
        </p:txBody>
      </p:sp>
      <p:sp>
        <p:nvSpPr>
          <p:cNvPr id="108" name="五边形 107"/>
          <p:cNvSpPr/>
          <p:nvPr/>
        </p:nvSpPr>
        <p:spPr>
          <a:xfrm rot="5400000">
            <a:off x="-129666" y="3655456"/>
            <a:ext cx="1598339" cy="655396"/>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zh-CN" altLang="en-US" sz="2800" b="1" dirty="0" smtClean="0"/>
              <a:t>考中</a:t>
            </a:r>
            <a:endParaRPr lang="zh-CN" altLang="en-US" sz="2800" b="1" dirty="0"/>
          </a:p>
        </p:txBody>
      </p:sp>
      <p:sp>
        <p:nvSpPr>
          <p:cNvPr id="109" name="五边形 108"/>
          <p:cNvSpPr/>
          <p:nvPr/>
        </p:nvSpPr>
        <p:spPr>
          <a:xfrm rot="5400000">
            <a:off x="-129666" y="5315464"/>
            <a:ext cx="1598339" cy="655396"/>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zh-CN" altLang="en-US" sz="2800" b="1" dirty="0" smtClean="0"/>
              <a:t>考后</a:t>
            </a:r>
            <a:endParaRPr lang="zh-CN" altLang="en-US" sz="2800" b="1" dirty="0"/>
          </a:p>
        </p:txBody>
      </p:sp>
    </p:spTree>
    <p:extLst>
      <p:ext uri="{BB962C8B-B14F-4D97-AF65-F5344CB8AC3E}">
        <p14:creationId xmlns:p14="http://schemas.microsoft.com/office/powerpoint/2010/main" val="20982068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93"/>
            <a:ext cx="12188825" cy="6856214"/>
          </a:xfrm>
          <a:prstGeom prst="rect">
            <a:avLst/>
          </a:prstGeom>
        </p:spPr>
      </p:pic>
      <p:sp>
        <p:nvSpPr>
          <p:cNvPr id="9" name="矩形 8">
            <a:extLst>
              <a:ext uri="{FF2B5EF4-FFF2-40B4-BE49-F238E27FC236}">
                <a16:creationId xmlns:a16="http://schemas.microsoft.com/office/drawing/2014/main" id="{324BE176-E693-41CC-B188-C761B33ECCB4}"/>
              </a:ext>
            </a:extLst>
          </p:cNvPr>
          <p:cNvSpPr/>
          <p:nvPr/>
        </p:nvSpPr>
        <p:spPr>
          <a:xfrm>
            <a:off x="2208212" y="2590800"/>
            <a:ext cx="83058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1" lang="zh-CN" altLang="en-US" sz="7200" b="0" i="0" u="none" strike="noStrike" kern="1200" cap="none" spc="0" normalizeH="0" baseline="0" noProof="0" dirty="0">
              <a:ln>
                <a:noFill/>
              </a:ln>
              <a:solidFill>
                <a:srgbClr val="333D48"/>
              </a:solidFill>
              <a:effectLst/>
              <a:uLnTx/>
              <a:uFillTx/>
              <a:latin typeface="Arial"/>
              <a:ea typeface="Microsoft YaHei"/>
              <a:cs typeface="+mn-ea"/>
              <a:sym typeface="+mn-lt"/>
            </a:endParaRPr>
          </a:p>
        </p:txBody>
      </p:sp>
      <p:sp>
        <p:nvSpPr>
          <p:cNvPr id="10" name="矩形 9">
            <a:extLst>
              <a:ext uri="{FF2B5EF4-FFF2-40B4-BE49-F238E27FC236}">
                <a16:creationId xmlns:a16="http://schemas.microsoft.com/office/drawing/2014/main" id="{8CC43DBA-DD71-4D35-A7C7-7C911993FFD5}"/>
              </a:ext>
            </a:extLst>
          </p:cNvPr>
          <p:cNvSpPr/>
          <p:nvPr/>
        </p:nvSpPr>
        <p:spPr>
          <a:xfrm>
            <a:off x="2197098" y="2819400"/>
            <a:ext cx="8316913"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1" lang="zh-CN" altLang="en-US" sz="7200" b="0" i="0" u="none" strike="noStrike" kern="1200" cap="none" spc="0" normalizeH="0" baseline="0" noProof="0" dirty="0">
              <a:ln>
                <a:noFill/>
              </a:ln>
              <a:solidFill>
                <a:srgbClr val="333D48"/>
              </a:solidFill>
              <a:effectLst/>
              <a:uLnTx/>
              <a:uFillTx/>
              <a:latin typeface="Arial"/>
              <a:ea typeface="Microsoft YaHei"/>
              <a:cs typeface="+mn-ea"/>
              <a:sym typeface="+mn-lt"/>
            </a:endParaRPr>
          </a:p>
        </p:txBody>
      </p:sp>
      <p:sp>
        <p:nvSpPr>
          <p:cNvPr id="2" name="矩形 1">
            <a:extLst>
              <a:ext uri="{FF2B5EF4-FFF2-40B4-BE49-F238E27FC236}">
                <a16:creationId xmlns:a16="http://schemas.microsoft.com/office/drawing/2014/main" id="{26CF8955-C723-4AD0-83AF-C1C0F2098E9C}"/>
              </a:ext>
            </a:extLst>
          </p:cNvPr>
          <p:cNvSpPr/>
          <p:nvPr/>
        </p:nvSpPr>
        <p:spPr>
          <a:xfrm>
            <a:off x="2825440" y="3084430"/>
            <a:ext cx="7006277" cy="2554545"/>
          </a:xfrm>
          <a:prstGeom prst="rect">
            <a:avLst/>
          </a:prstGeom>
        </p:spPr>
        <p:txBody>
          <a:bodyPr wrap="non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rPr>
              <a:t>联想商用考场核查解决</a:t>
            </a:r>
            <a:r>
              <a:rPr kumimoji="0" lang="zh-CN" altLang="en-US" sz="4400" b="0"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rPr>
              <a:t>方案</a:t>
            </a:r>
            <a:endParaRPr kumimoji="0" lang="en-US" altLang="zh-CN" sz="4400" b="0"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endParaRPr>
          </a:p>
          <a:p>
            <a:pPr marL="0" marR="0" lvl="0" indent="0" algn="r" defTabSz="1218565"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rPr>
              <a:t>-</a:t>
            </a:r>
            <a:r>
              <a:rPr kumimoji="0" lang="zh-CN" alt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rPr>
              <a:t>身份验证终端</a:t>
            </a:r>
          </a:p>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endParaRPr>
          </a:p>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icrosoft YaHei"/>
              <a:cs typeface="+mn-ea"/>
              <a:sym typeface="+mn-lt"/>
            </a:endParaRPr>
          </a:p>
        </p:txBody>
      </p:sp>
      <p:pic>
        <p:nvPicPr>
          <p:cNvPr id="11" name="图片 10">
            <a:extLst>
              <a:ext uri="{FF2B5EF4-FFF2-40B4-BE49-F238E27FC236}">
                <a16:creationId xmlns:a16="http://schemas.microsoft.com/office/drawing/2014/main" id="{13B96BFB-EE6C-435C-A597-E6FF77366C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6412" y="3823380"/>
            <a:ext cx="1454150" cy="2944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566042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市场</a:t>
            </a:r>
            <a:r>
              <a:rPr kumimoji="0" lang="en-US" altLang="zh-CN" sz="3999" b="1" i="0" u="none" strike="noStrike" kern="1200" cap="none" spc="0" normalizeH="0" baseline="0" noProof="0" dirty="0">
                <a:ln>
                  <a:noFill/>
                </a:ln>
                <a:solidFill>
                  <a:srgbClr val="000000"/>
                </a:solidFill>
                <a:effectLst/>
                <a:uLnTx/>
                <a:uFillTx/>
                <a:latin typeface="Arial"/>
                <a:ea typeface="Microsoft YaHei"/>
                <a:cs typeface="+mn-ea"/>
                <a:sym typeface="+mn-lt"/>
              </a:rPr>
              <a:t>+</a:t>
            </a: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政策</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pPr marL="0" marR="0" lvl="0" indent="0" algn="l" defTabSz="121856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srgbClr val="000000"/>
                </a:solidFill>
                <a:effectLst/>
                <a:uLnTx/>
                <a:uFillTx/>
                <a:latin typeface="Arial"/>
                <a:ea typeface="Microsoft YaHei"/>
                <a:cs typeface="+mn-cs"/>
              </a:rPr>
              <a:t>2018 Lenovo Internal. All rights reserved.</a:t>
            </a:r>
            <a:endParaRPr kumimoji="0" lang="en-US" sz="2400" b="0" i="0" u="none" strike="noStrike" kern="1200" cap="none" spc="0" normalizeH="0" baseline="0" noProof="0" dirty="0">
              <a:ln>
                <a:noFill/>
              </a:ln>
              <a:solidFill>
                <a:srgbClr val="000000"/>
              </a:solidFill>
              <a:effectLst/>
              <a:uLnTx/>
              <a:uFillTx/>
              <a:latin typeface="Arial"/>
              <a:ea typeface="Microsoft YaHei"/>
              <a:cs typeface="+mn-cs"/>
            </a:endParaRPr>
          </a:p>
        </p:txBody>
      </p:sp>
      <p:sp>
        <p:nvSpPr>
          <p:cNvPr id="110" name="矩形 109"/>
          <p:cNvSpPr/>
          <p:nvPr/>
        </p:nvSpPr>
        <p:spPr>
          <a:xfrm>
            <a:off x="755248" y="1446061"/>
            <a:ext cx="6861389" cy="2776145"/>
          </a:xfrm>
          <a:prstGeom prst="rect">
            <a:avLst/>
          </a:prstGeom>
        </p:spPr>
        <p:txBody>
          <a:bodyPr wrap="square">
            <a:spAutoFit/>
          </a:bodyPr>
          <a:lstStyle/>
          <a:p>
            <a:pPr marL="457120" marR="0" lvl="0" indent="-457120" algn="l" defTabSz="1218565" rtl="0" eaLnBrk="1" fontAlgn="auto" latinLnBrk="0" hangingPunct="1">
              <a:lnSpc>
                <a:spcPct val="150000"/>
              </a:lnSpc>
              <a:spcBef>
                <a:spcPct val="20000"/>
              </a:spcBef>
              <a:spcAft>
                <a:spcPts val="0"/>
              </a:spcAft>
              <a:buClr>
                <a:srgbClr val="6F7170"/>
              </a:buClr>
              <a:buSzTx/>
              <a:buFont typeface="Wingdings" pitchFamily="2" charset="2"/>
              <a:buChar char="l"/>
              <a:tabLst/>
              <a:defRPr/>
            </a:pPr>
            <a:r>
              <a:rPr kumimoji="0" lang="en-US" altLang="zh-CN"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a:t>
            </a:r>
            <a:r>
              <a:rPr kumimoji="0" lang="zh-CN" altLang="en-US"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国家教育考试标准化考点规范</a:t>
            </a:r>
            <a:r>
              <a:rPr kumimoji="0" lang="en-US" altLang="zh-CN"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a:t>
            </a:r>
            <a:r>
              <a:rPr kumimoji="0" lang="zh-CN" altLang="en-US"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的</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主要任务包括：建设并完善考试综合业务系统、</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考生身份验证系统</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、作弊防控系统、视频及网络监控系统、应急指挥系统。</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endParaRPr>
          </a:p>
          <a:p>
            <a:pPr marL="457120" marR="0" lvl="0" indent="-457120" algn="l" defTabSz="1218565" rtl="0" eaLnBrk="1" fontAlgn="auto" latinLnBrk="0" hangingPunct="1">
              <a:lnSpc>
                <a:spcPct val="150000"/>
              </a:lnSpc>
              <a:spcBef>
                <a:spcPct val="20000"/>
              </a:spcBef>
              <a:spcAft>
                <a:spcPts val="0"/>
              </a:spcAft>
              <a:buClr>
                <a:srgbClr val="6F7170"/>
              </a:buClr>
              <a:buSzTx/>
              <a:buFont typeface="Wingdings" pitchFamily="2" charset="2"/>
              <a:buChar char="l"/>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考生身份验证系统：</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采用身份证、</a:t>
            </a:r>
            <a:r>
              <a:rPr kumimoji="0" lang="zh-CN" altLang="en-US"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指纹、人脸识别等</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识别技术，准确对考生身份进行验证，并能把考生数据实时上传到考试业务管理系统。</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endParaRPr>
          </a:p>
          <a:p>
            <a:pPr marL="457120" marR="0" lvl="0" indent="-457120" algn="l" defTabSz="1218565" rtl="0" eaLnBrk="1" fontAlgn="auto" latinLnBrk="0" hangingPunct="1">
              <a:lnSpc>
                <a:spcPct val="150000"/>
              </a:lnSpc>
              <a:spcBef>
                <a:spcPct val="20000"/>
              </a:spcBef>
              <a:spcAft>
                <a:spcPts val="0"/>
              </a:spcAft>
              <a:buClr>
                <a:srgbClr val="6F7170"/>
              </a:buClr>
              <a:buSzTx/>
              <a:buFont typeface="Wingdings" pitchFamily="2" charset="2"/>
              <a:buChar char="l"/>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全国高考考场</a:t>
            </a:r>
            <a:r>
              <a:rPr kumimoji="0" lang="zh-CN" altLang="en-US"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数量</a:t>
            </a:r>
            <a:r>
              <a:rPr kumimoji="0" lang="en-US" altLang="zh-CN"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30</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万个以上，</a:t>
            </a:r>
            <a:r>
              <a:rPr kumimoji="0" lang="zh-CN" altLang="en-US"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河南</a:t>
            </a:r>
            <a:r>
              <a:rPr kumimoji="0" lang="en-US" altLang="zh-CN"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3.28</a:t>
            </a:r>
            <a:r>
              <a:rPr kumimoji="0" lang="zh-CN" altLang="en-US" sz="16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rPr>
              <a:t>万居首。</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itchFamily="34" charset="0"/>
            </a:endParaRPr>
          </a:p>
          <a:p>
            <a:pPr marL="0" marR="0" lvl="0" indent="457200" algn="l" defTabSz="1218565" rtl="0" eaLnBrk="1" fontAlgn="auto" latinLnBrk="0" hangingPunct="1">
              <a:lnSpc>
                <a:spcPct val="150000"/>
              </a:lnSpc>
              <a:spcBef>
                <a:spcPts val="0"/>
              </a:spcBef>
              <a:spcAft>
                <a:spcPts val="0"/>
              </a:spcAft>
              <a:buClrTx/>
              <a:buSzTx/>
              <a:buFontTx/>
              <a:buNone/>
              <a:tabLst/>
              <a:defRPr/>
            </a:pPr>
            <a:endParaRPr kumimoji="0" lang="en-US" altLang="zh-CN" sz="1600" b="0" i="0" u="none" strike="noStrike" kern="1200" cap="none" spc="0" normalizeH="0" baseline="0" noProof="0" dirty="0" smtClean="0">
              <a:ln>
                <a:noFill/>
              </a:ln>
              <a:solidFill>
                <a:srgbClr val="000000"/>
              </a:solidFill>
              <a:effectLst/>
              <a:uLnTx/>
              <a:uFillTx/>
              <a:latin typeface="Arial"/>
              <a:ea typeface="Microsoft YaHei"/>
              <a:cs typeface="+mn-cs"/>
            </a:endParaRPr>
          </a:p>
        </p:txBody>
      </p:sp>
      <p:grpSp>
        <p:nvGrpSpPr>
          <p:cNvPr id="111" name="组合 110"/>
          <p:cNvGrpSpPr/>
          <p:nvPr/>
        </p:nvGrpSpPr>
        <p:grpSpPr>
          <a:xfrm>
            <a:off x="7649892" y="1303806"/>
            <a:ext cx="4223910" cy="2710225"/>
            <a:chOff x="348464" y="904410"/>
            <a:chExt cx="6838950" cy="4388137"/>
          </a:xfrm>
        </p:grpSpPr>
        <p:pic>
          <p:nvPicPr>
            <p:cNvPr id="112" name="图片 111"/>
            <p:cNvPicPr>
              <a:picLocks noChangeAspect="1"/>
            </p:cNvPicPr>
            <p:nvPr/>
          </p:nvPicPr>
          <p:blipFill>
            <a:blip r:embed="rId3"/>
            <a:stretch>
              <a:fillRect/>
            </a:stretch>
          </p:blipFill>
          <p:spPr>
            <a:xfrm>
              <a:off x="348464" y="904410"/>
              <a:ext cx="6838950" cy="762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3" name="图片 112"/>
            <p:cNvPicPr>
              <a:picLocks noChangeAspect="1"/>
            </p:cNvPicPr>
            <p:nvPr/>
          </p:nvPicPr>
          <p:blipFill>
            <a:blip r:embed="rId4"/>
            <a:stretch>
              <a:fillRect/>
            </a:stretch>
          </p:blipFill>
          <p:spPr>
            <a:xfrm>
              <a:off x="348464" y="1625422"/>
              <a:ext cx="6838950" cy="3667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aphicFrame>
        <p:nvGraphicFramePr>
          <p:cNvPr id="114" name="图表 113"/>
          <p:cNvGraphicFramePr/>
          <p:nvPr>
            <p:extLst/>
          </p:nvPr>
        </p:nvGraphicFramePr>
        <p:xfrm>
          <a:off x="760328" y="3886200"/>
          <a:ext cx="9931400" cy="307972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328012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smtClean="0">
                <a:ln>
                  <a:noFill/>
                </a:ln>
                <a:solidFill>
                  <a:srgbClr val="000000"/>
                </a:solidFill>
                <a:effectLst/>
                <a:uLnTx/>
                <a:uFillTx/>
                <a:latin typeface="Arial"/>
                <a:ea typeface="Microsoft YaHei"/>
                <a:cs typeface="+mn-ea"/>
                <a:sym typeface="+mn-lt"/>
              </a:rPr>
              <a:t>方案介绍</a:t>
            </a:r>
            <a:endPar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pPr marL="0" marR="0" lvl="0" indent="0" algn="l" defTabSz="121856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srgbClr val="000000"/>
                </a:solidFill>
                <a:effectLst/>
                <a:uLnTx/>
                <a:uFillTx/>
                <a:latin typeface="Arial"/>
                <a:ea typeface="Microsoft YaHei"/>
                <a:cs typeface="+mn-cs"/>
              </a:rPr>
              <a:t>2018 Lenovo Internal. All rights reserved.</a:t>
            </a:r>
            <a:endParaRPr kumimoji="0" lang="en-US" sz="2400" b="0" i="0" u="none" strike="noStrike" kern="1200" cap="none" spc="0" normalizeH="0" baseline="0" noProof="0" dirty="0">
              <a:ln>
                <a:noFill/>
              </a:ln>
              <a:solidFill>
                <a:srgbClr val="000000"/>
              </a:solidFill>
              <a:effectLst/>
              <a:uLnTx/>
              <a:uFillTx/>
              <a:latin typeface="Arial"/>
              <a:ea typeface="Microsoft YaHei"/>
              <a:cs typeface="+mn-cs"/>
            </a:endParaRPr>
          </a:p>
        </p:txBody>
      </p:sp>
      <p:sp>
        <p:nvSpPr>
          <p:cNvPr id="11" name="内容占位符 4"/>
          <p:cNvSpPr txBox="1">
            <a:spLocks/>
          </p:cNvSpPr>
          <p:nvPr/>
        </p:nvSpPr>
        <p:spPr>
          <a:xfrm>
            <a:off x="548640" y="1812641"/>
            <a:ext cx="6036718" cy="5211699"/>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marR="0" lvl="0" indent="45720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None/>
              <a:tabLst/>
              <a:defRPr/>
            </a:pPr>
            <a:r>
              <a:rPr kumimoji="0" lang="zh-CN" alt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联想推出一款基于</a:t>
            </a:r>
            <a:r>
              <a:rPr kumimoji="0" lang="en-US" altLang="zh-CN"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Android</a:t>
            </a:r>
            <a:r>
              <a:rPr kumimoji="0" lang="zh-CN" alt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系统的多功能身份验证终端。该产品集二代身份证阅读、指纹比对、人脸识别等核验功能于一体，不仅能读取身份证里面的所有信息，还能与身份证里面的指纹进行比对核验，同时也支持身份证照片与现场摄像头抓取人脸进行比对核验，多重验证方式，实现人证合一身份认证功能，确保持证人与证件的真实有效性。</a:t>
            </a:r>
          </a:p>
          <a:p>
            <a:pPr marL="0" marR="0" lvl="0" indent="45720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None/>
              <a:tabLst/>
              <a:defRPr/>
            </a:pPr>
            <a:r>
              <a:rPr kumimoji="0" lang="zh-CN" alt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终端使用方式灵活多样，支持桌面、挂壁、手持三种使用方式，能满足不同行业、不同业务场景使用。</a:t>
            </a:r>
          </a:p>
          <a:p>
            <a:pPr marL="0" marR="0" lvl="0" indent="45720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None/>
              <a:tabLst/>
              <a:defRPr/>
            </a:pPr>
            <a:endParaRPr kumimoji="0" lang="zh-CN" alt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p:txBody>
      </p:sp>
      <p:pic>
        <p:nvPicPr>
          <p:cNvPr id="12" name="图片占位符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8047" r="28047"/>
          <a:stretch>
            <a:fillRect/>
          </a:stretch>
        </p:blipFill>
        <p:spPr>
          <a:xfrm>
            <a:off x="6835285" y="0"/>
            <a:ext cx="5353539" cy="6858000"/>
          </a:xfrm>
          <a:prstGeom prst="rect">
            <a:avLst/>
          </a:prstGeom>
        </p:spPr>
      </p:pic>
    </p:spTree>
    <p:extLst>
      <p:ext uri="{BB962C8B-B14F-4D97-AF65-F5344CB8AC3E}">
        <p14:creationId xmlns:p14="http://schemas.microsoft.com/office/powerpoint/2010/main" val="2479113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应用场景</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pPr marL="0" marR="0" lvl="0" indent="0" algn="l" defTabSz="121856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srgbClr val="000000"/>
                </a:solidFill>
                <a:effectLst/>
                <a:uLnTx/>
                <a:uFillTx/>
                <a:latin typeface="Arial"/>
                <a:ea typeface="Microsoft YaHei"/>
                <a:cs typeface="+mn-cs"/>
              </a:rPr>
              <a:t>2018 Lenovo Internal. All rights reserved.</a:t>
            </a:r>
            <a:endParaRPr kumimoji="0" lang="en-US" sz="2400" b="0" i="0" u="none" strike="noStrike" kern="1200" cap="none" spc="0" normalizeH="0" baseline="0" noProof="0" dirty="0">
              <a:ln>
                <a:noFill/>
              </a:ln>
              <a:solidFill>
                <a:srgbClr val="000000"/>
              </a:solidFill>
              <a:effectLst/>
              <a:uLnTx/>
              <a:uFillTx/>
              <a:latin typeface="Arial"/>
              <a:ea typeface="Microsoft YaHei"/>
              <a:cs typeface="+mn-cs"/>
            </a:endParaRPr>
          </a:p>
        </p:txBody>
      </p:sp>
      <p:sp>
        <p:nvSpPr>
          <p:cNvPr id="6" name="内容占位符 16"/>
          <p:cNvSpPr txBox="1">
            <a:spLocks/>
          </p:cNvSpPr>
          <p:nvPr/>
        </p:nvSpPr>
        <p:spPr>
          <a:xfrm>
            <a:off x="492367" y="1722438"/>
            <a:ext cx="6822833" cy="4144962"/>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457200" marR="0" lvl="0" indent="-45720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Char char="§"/>
              <a:tabLst/>
              <a:defRPr/>
            </a:pPr>
            <a:r>
              <a:rPr kumimoji="0" lang="zh-CN" alt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考生身份信息采集：</a:t>
            </a:r>
            <a:endParaRPr kumimoji="0" lang="en-US" altLang="zh-CN"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0" marR="0" lvl="0" indent="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None/>
              <a:tabLst/>
              <a:defRPr/>
            </a:pPr>
            <a:r>
              <a:rPr kumimoji="0" lang="zh-CN" altLang="en-US" sz="18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考生报名阶段，通过身份验证终端对考生身份证、指纹、人脸等生物特征进行采集入库，用于后期考场现场对比验证。</a:t>
            </a:r>
            <a:endParaRPr kumimoji="0" lang="en-US" altLang="zh-CN" sz="18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457200" marR="0" lvl="0" indent="-45720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Char char="§"/>
              <a:tabLst/>
              <a:defRPr/>
            </a:pPr>
            <a:endParaRPr kumimoji="0" lang="en-US" altLang="zh-CN"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457200" marR="0" lvl="0" indent="-45720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Char char="§"/>
              <a:tabLst/>
              <a:defRPr/>
            </a:pPr>
            <a:r>
              <a:rPr kumimoji="0" lang="zh-CN" alt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考生身份信息核查：</a:t>
            </a:r>
            <a:endParaRPr kumimoji="0" lang="en-US" altLang="zh-CN" sz="20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0" marR="0" lvl="0" indent="0" algn="l" defTabSz="1218565" rtl="0" eaLnBrk="1" fontAlgn="auto" latinLnBrk="0" hangingPunct="1">
              <a:lnSpc>
                <a:spcPct val="150000"/>
              </a:lnSpc>
              <a:spcBef>
                <a:spcPct val="20000"/>
              </a:spcBef>
              <a:spcAft>
                <a:spcPts val="0"/>
              </a:spcAft>
              <a:buClr>
                <a:srgbClr val="6F7170"/>
              </a:buClr>
              <a:buSzTx/>
              <a:buFont typeface="Wingdings" panose="05000000000000000000" pitchFamily="2" charset="2"/>
              <a:buNone/>
              <a:tabLst/>
              <a:defRPr/>
            </a:pPr>
            <a:r>
              <a:rPr kumimoji="0" lang="zh-CN" altLang="en-US" sz="1800" b="0" i="0" u="none" strike="noStrike" kern="120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rPr>
              <a:t>考生进入考场之前，通过身份验证终端自动识别，将考生信息与报名阶段所采集的考生生物特征进行识别比对，对信息不一致的考生做好原始记录，并提供有关部门做最后鉴定。</a:t>
            </a:r>
            <a:endParaRPr kumimoji="0" lang="zh-CN" altLang="en-US" sz="43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4349" y="4004117"/>
            <a:ext cx="4125564" cy="232063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4349" y="1338453"/>
            <a:ext cx="4125564" cy="2320630"/>
          </a:xfrm>
          <a:prstGeom prst="rect">
            <a:avLst/>
          </a:prstGeom>
        </p:spPr>
      </p:pic>
    </p:spTree>
    <p:extLst>
      <p:ext uri="{BB962C8B-B14F-4D97-AF65-F5344CB8AC3E}">
        <p14:creationId xmlns:p14="http://schemas.microsoft.com/office/powerpoint/2010/main" val="35792522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smtClean="0">
                <a:ln>
                  <a:noFill/>
                </a:ln>
                <a:solidFill>
                  <a:srgbClr val="000000"/>
                </a:solidFill>
                <a:effectLst/>
                <a:uLnTx/>
                <a:uFillTx/>
                <a:latin typeface="Arial"/>
                <a:ea typeface="Microsoft YaHei"/>
                <a:cs typeface="+mn-ea"/>
                <a:sym typeface="+mn-lt"/>
              </a:rPr>
              <a:t>核心</a:t>
            </a: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功能</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pPr marL="0" marR="0" lvl="0" indent="0" algn="l" defTabSz="121856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srgbClr val="000000"/>
                </a:solidFill>
                <a:effectLst/>
                <a:uLnTx/>
                <a:uFillTx/>
                <a:latin typeface="Arial"/>
                <a:ea typeface="Microsoft YaHei"/>
                <a:cs typeface="+mn-cs"/>
              </a:rPr>
              <a:t>2018 Lenovo Internal. All rights reserved.</a:t>
            </a:r>
            <a:endParaRPr kumimoji="0" lang="en-US" sz="2400" b="0" i="0" u="none" strike="noStrike" kern="1200" cap="none" spc="0" normalizeH="0" baseline="0" noProof="0" dirty="0">
              <a:ln>
                <a:noFill/>
              </a:ln>
              <a:solidFill>
                <a:srgbClr val="000000"/>
              </a:solidFill>
              <a:effectLst/>
              <a:uLnTx/>
              <a:uFillTx/>
              <a:latin typeface="Arial"/>
              <a:ea typeface="Microsoft YaHei"/>
              <a:cs typeface="+mn-cs"/>
            </a:endParaRPr>
          </a:p>
        </p:txBody>
      </p:sp>
      <p:graphicFrame>
        <p:nvGraphicFramePr>
          <p:cNvPr id="9" name="图示 8"/>
          <p:cNvGraphicFramePr/>
          <p:nvPr>
            <p:extLst/>
          </p:nvPr>
        </p:nvGraphicFramePr>
        <p:xfrm>
          <a:off x="1615672" y="1626334"/>
          <a:ext cx="10422078" cy="3833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图示 9"/>
          <p:cNvGraphicFramePr/>
          <p:nvPr>
            <p:extLst/>
          </p:nvPr>
        </p:nvGraphicFramePr>
        <p:xfrm>
          <a:off x="1615673" y="4246551"/>
          <a:ext cx="10422078" cy="2419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图示 10"/>
          <p:cNvGraphicFramePr/>
          <p:nvPr>
            <p:extLst/>
          </p:nvPr>
        </p:nvGraphicFramePr>
        <p:xfrm>
          <a:off x="1615671" y="1066800"/>
          <a:ext cx="10422078" cy="163185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2" name="六边形 11"/>
          <p:cNvSpPr/>
          <p:nvPr/>
        </p:nvSpPr>
        <p:spPr>
          <a:xfrm>
            <a:off x="198503" y="4788102"/>
            <a:ext cx="1266092" cy="1091459"/>
          </a:xfrm>
          <a:prstGeom prst="hexag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uLnTx/>
                <a:uFillTx/>
                <a:latin typeface="Arial"/>
                <a:ea typeface="Microsoft YaHei"/>
                <a:cs typeface="+mn-cs"/>
              </a:rPr>
              <a:t>联想优势</a:t>
            </a:r>
            <a:endParaRPr kumimoji="0" lang="zh-CN" altLang="en-US" sz="24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3" name="六边形 12"/>
          <p:cNvSpPr/>
          <p:nvPr/>
        </p:nvSpPr>
        <p:spPr>
          <a:xfrm>
            <a:off x="198503" y="1336996"/>
            <a:ext cx="1266092" cy="1091459"/>
          </a:xfrm>
          <a:prstGeom prst="hexag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uLnTx/>
                <a:uFillTx/>
                <a:latin typeface="Arial"/>
                <a:ea typeface="Microsoft YaHei"/>
                <a:cs typeface="+mn-cs"/>
              </a:rPr>
              <a:t>客户</a:t>
            </a:r>
            <a:r>
              <a:rPr kumimoji="0" lang="zh-CN" altLang="en-US" sz="2400" b="0" i="0" u="none" strike="noStrike" kern="1200" cap="none" spc="0" normalizeH="0" baseline="0" noProof="0" dirty="0">
                <a:ln>
                  <a:noFill/>
                </a:ln>
                <a:solidFill>
                  <a:prstClr val="white"/>
                </a:solidFill>
                <a:effectLst/>
                <a:uLnTx/>
                <a:uFillTx/>
                <a:latin typeface="Arial"/>
                <a:ea typeface="Microsoft YaHei"/>
                <a:cs typeface="+mn-cs"/>
              </a:rPr>
              <a:t>需求</a:t>
            </a:r>
          </a:p>
        </p:txBody>
      </p:sp>
    </p:spTree>
    <p:extLst>
      <p:ext uri="{BB962C8B-B14F-4D97-AF65-F5344CB8AC3E}">
        <p14:creationId xmlns:p14="http://schemas.microsoft.com/office/powerpoint/2010/main" val="2169899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1B8C77C7-3094-4388-854C-512CA0F083CD}"/>
              </a:ext>
            </a:extLst>
          </p:cNvPr>
          <p:cNvGrpSpPr/>
          <p:nvPr/>
        </p:nvGrpSpPr>
        <p:grpSpPr>
          <a:xfrm>
            <a:off x="-306388" y="-2039469"/>
            <a:ext cx="12801600" cy="9592666"/>
            <a:chOff x="-13494391" y="-10381370"/>
            <a:chExt cx="25408211" cy="19039221"/>
          </a:xfrm>
        </p:grpSpPr>
        <p:pic>
          <p:nvPicPr>
            <p:cNvPr id="11" name="Picture 2" descr="âæºè½é»æ¿âçå¾çæç´¢ç»æ">
              <a:extLst>
                <a:ext uri="{FF2B5EF4-FFF2-40B4-BE49-F238E27FC236}">
                  <a16:creationId xmlns:a16="http://schemas.microsoft.com/office/drawing/2014/main" id="{3627FD99-8B62-440B-8EAC-09932357D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4391" y="-10381370"/>
              <a:ext cx="25408211" cy="190392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âæµ·åº·å¨è§æåå¤´âçå¾çæç´¢ç»æ">
              <a:extLst>
                <a:ext uri="{FF2B5EF4-FFF2-40B4-BE49-F238E27FC236}">
                  <a16:creationId xmlns:a16="http://schemas.microsoft.com/office/drawing/2014/main" id="{E7052C47-3C66-44FD-9BDC-6FECE851D97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5303365" y="2458995"/>
              <a:ext cx="596727" cy="59672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âæµ·åº·å¨è§æåå¤´âçå¾çæç´¢ç»æ">
              <a:extLst>
                <a:ext uri="{FF2B5EF4-FFF2-40B4-BE49-F238E27FC236}">
                  <a16:creationId xmlns:a16="http://schemas.microsoft.com/office/drawing/2014/main" id="{512D9FB4-AB1F-4233-BCB8-A96734392D9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6291910" y="2458994"/>
              <a:ext cx="596727" cy="5967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âæµ·åº·å¨è§æåå¤´âçå¾çæç´¢ç»æ">
              <a:extLst>
                <a:ext uri="{FF2B5EF4-FFF2-40B4-BE49-F238E27FC236}">
                  <a16:creationId xmlns:a16="http://schemas.microsoft.com/office/drawing/2014/main" id="{FC26D7B2-78A5-4EF3-A388-21139EC5DF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7928389" y="2623752"/>
              <a:ext cx="596727" cy="5967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âæµ·åº·å¨è§æåå¤´âçå¾çæç´¢ç»æ">
              <a:extLst>
                <a:ext uri="{FF2B5EF4-FFF2-40B4-BE49-F238E27FC236}">
                  <a16:creationId xmlns:a16="http://schemas.microsoft.com/office/drawing/2014/main" id="{B9FBCD7C-AFA2-4287-9113-25612E3D8AE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3692489" y="2627354"/>
              <a:ext cx="596727" cy="5967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组合 15">
            <a:extLst>
              <a:ext uri="{FF2B5EF4-FFF2-40B4-BE49-F238E27FC236}">
                <a16:creationId xmlns:a16="http://schemas.microsoft.com/office/drawing/2014/main" id="{1B8C77C7-3094-4388-854C-512CA0F083CD}"/>
              </a:ext>
            </a:extLst>
          </p:cNvPr>
          <p:cNvGrpSpPr/>
          <p:nvPr/>
        </p:nvGrpSpPr>
        <p:grpSpPr>
          <a:xfrm>
            <a:off x="6860862" y="446788"/>
            <a:ext cx="4450861" cy="5964424"/>
            <a:chOff x="730940" y="-5446726"/>
            <a:chExt cx="8833928" cy="11838001"/>
          </a:xfrm>
        </p:grpSpPr>
        <p:pic>
          <p:nvPicPr>
            <p:cNvPr id="17" name="Picture 2" descr="âæºè½é»æ¿âçå¾çæç´¢ç»æ">
              <a:extLst>
                <a:ext uri="{FF2B5EF4-FFF2-40B4-BE49-F238E27FC236}">
                  <a16:creationId xmlns:a16="http://schemas.microsoft.com/office/drawing/2014/main" id="{3627FD99-8B62-440B-8EAC-09932357D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9670" y="1179513"/>
              <a:ext cx="6955198" cy="521176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âæµ·åº·å¨è§æåå¤´âçå¾çæç´¢ç»æ">
              <a:extLst>
                <a:ext uri="{FF2B5EF4-FFF2-40B4-BE49-F238E27FC236}">
                  <a16:creationId xmlns:a16="http://schemas.microsoft.com/office/drawing/2014/main" id="{E7052C47-3C66-44FD-9BDC-6FECE851D97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5303365" y="2458995"/>
              <a:ext cx="596727" cy="59672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âæµ·åº·å¨è§æåå¤´âçå¾çæç´¢ç»æ">
              <a:extLst>
                <a:ext uri="{FF2B5EF4-FFF2-40B4-BE49-F238E27FC236}">
                  <a16:creationId xmlns:a16="http://schemas.microsoft.com/office/drawing/2014/main" id="{512D9FB4-AB1F-4233-BCB8-A96734392D98}"/>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730940" y="-5446726"/>
              <a:ext cx="1041612" cy="10416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âæµ·åº·å¨è§æåå¤´âçå¾çæç´¢ç»æ">
              <a:extLst>
                <a:ext uri="{FF2B5EF4-FFF2-40B4-BE49-F238E27FC236}">
                  <a16:creationId xmlns:a16="http://schemas.microsoft.com/office/drawing/2014/main" id="{FC26D7B2-78A5-4EF3-A388-21139EC5DF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7928389" y="2623752"/>
              <a:ext cx="596727" cy="59672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âæµ·åº·å¨è§æåå¤´âçå¾çæç´¢ç»æ">
              <a:extLst>
                <a:ext uri="{FF2B5EF4-FFF2-40B4-BE49-F238E27FC236}">
                  <a16:creationId xmlns:a16="http://schemas.microsoft.com/office/drawing/2014/main" id="{B9FBCD7C-AFA2-4287-9113-25612E3D8AE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3692489" y="2627354"/>
              <a:ext cx="596727" cy="596727"/>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4" descr="âæµ·åº·å¨è§æåå¤´âçå¾çæç´¢ç»æ">
            <a:extLst>
              <a:ext uri="{FF2B5EF4-FFF2-40B4-BE49-F238E27FC236}">
                <a16:creationId xmlns:a16="http://schemas.microsoft.com/office/drawing/2014/main" id="{512D9FB4-AB1F-4233-BCB8-A96734392D98}"/>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4875212" y="412986"/>
            <a:ext cx="524803" cy="52480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âæµ·åº·å¨è§æåå¤´âçå¾çæç´¢ç»æ">
            <a:extLst>
              <a:ext uri="{FF2B5EF4-FFF2-40B4-BE49-F238E27FC236}">
                <a16:creationId xmlns:a16="http://schemas.microsoft.com/office/drawing/2014/main" id="{512D9FB4-AB1F-4233-BCB8-A96734392D98}"/>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1672296" y="827787"/>
            <a:ext cx="524803" cy="52480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âæµ·åº·å¨è§æåå¤´âçå¾çæç´¢ç»æ">
            <a:extLst>
              <a:ext uri="{FF2B5EF4-FFF2-40B4-BE49-F238E27FC236}">
                <a16:creationId xmlns:a16="http://schemas.microsoft.com/office/drawing/2014/main" id="{512D9FB4-AB1F-4233-BCB8-A96734392D98}"/>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10033927" y="610531"/>
            <a:ext cx="524803" cy="52480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a16="http://schemas.microsoft.com/office/drawing/2014/main" id="{F37426F2-7051-484A-8D97-5F36C19CFB5E}"/>
              </a:ext>
            </a:extLst>
          </p:cNvPr>
          <p:cNvSpPr/>
          <p:nvPr/>
        </p:nvSpPr>
        <p:spPr>
          <a:xfrm>
            <a:off x="2208212" y="2590800"/>
            <a:ext cx="77724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4" name="矩形 3">
            <a:extLst>
              <a:ext uri="{FF2B5EF4-FFF2-40B4-BE49-F238E27FC236}">
                <a16:creationId xmlns:a16="http://schemas.microsoft.com/office/drawing/2014/main" id="{4B6B393A-1479-4B91-9380-A91698DF29A5}"/>
              </a:ext>
            </a:extLst>
          </p:cNvPr>
          <p:cNvSpPr/>
          <p:nvPr/>
        </p:nvSpPr>
        <p:spPr>
          <a:xfrm>
            <a:off x="2197099" y="2819400"/>
            <a:ext cx="7772400"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5" name="矩形 4">
            <a:extLst>
              <a:ext uri="{FF2B5EF4-FFF2-40B4-BE49-F238E27FC236}">
                <a16:creationId xmlns:a16="http://schemas.microsoft.com/office/drawing/2014/main" id="{934C2941-1CEE-49C2-AB26-D4D4DC49CA1E}"/>
              </a:ext>
            </a:extLst>
          </p:cNvPr>
          <p:cNvSpPr/>
          <p:nvPr/>
        </p:nvSpPr>
        <p:spPr>
          <a:xfrm>
            <a:off x="2589215" y="3084914"/>
            <a:ext cx="6955750" cy="769441"/>
          </a:xfrm>
          <a:prstGeom prst="rect">
            <a:avLst/>
          </a:prstGeom>
        </p:spPr>
        <p:txBody>
          <a:bodyPr wrap="none">
            <a:spAutoFit/>
          </a:bodyPr>
          <a:lstStyle/>
          <a:p>
            <a:pPr algn="ctr"/>
            <a:r>
              <a:rPr lang="zh-CN" altLang="en-US" sz="4400" dirty="0" smtClean="0">
                <a:solidFill>
                  <a:schemeClr val="bg1"/>
                </a:solidFill>
                <a:effectLst>
                  <a:outerShdw blurRad="38100" dist="38100" dir="2700000" algn="tl">
                    <a:srgbClr val="000000">
                      <a:alpha val="43137"/>
                    </a:srgbClr>
                  </a:outerShdw>
                </a:effectLst>
                <a:cs typeface="+mn-ea"/>
                <a:sym typeface="+mn-lt"/>
              </a:rPr>
              <a:t>联想商用课情分析解决</a:t>
            </a:r>
            <a:r>
              <a:rPr lang="zh-CN" altLang="en-US" sz="4400" dirty="0">
                <a:solidFill>
                  <a:schemeClr val="bg1"/>
                </a:solidFill>
                <a:effectLst>
                  <a:outerShdw blurRad="38100" dist="38100" dir="2700000" algn="tl">
                    <a:srgbClr val="000000">
                      <a:alpha val="43137"/>
                    </a:srgbClr>
                  </a:outerShdw>
                </a:effectLst>
                <a:cs typeface="+mn-ea"/>
                <a:sym typeface="+mn-lt"/>
              </a:rPr>
              <a:t>方案</a:t>
            </a:r>
          </a:p>
        </p:txBody>
      </p:sp>
      <p:pic>
        <p:nvPicPr>
          <p:cNvPr id="6" name="图片 5">
            <a:extLst>
              <a:ext uri="{FF2B5EF4-FFF2-40B4-BE49-F238E27FC236}">
                <a16:creationId xmlns:a16="http://schemas.microsoft.com/office/drawing/2014/main" id="{620414C9-8A5B-4B52-ADD6-C01D2640BC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1612" y="3823380"/>
            <a:ext cx="1454150" cy="294435"/>
          </a:xfrm>
          <a:prstGeom prst="rect">
            <a:avLst/>
          </a:prstGeom>
          <a:effectLst>
            <a:outerShdw blurRad="50800" dist="38100" dir="2700000" algn="tl" rotWithShape="0">
              <a:prstClr val="black">
                <a:alpha val="40000"/>
              </a:prstClr>
            </a:outerShdw>
          </a:effectLst>
        </p:spPr>
      </p:pic>
      <p:pic>
        <p:nvPicPr>
          <p:cNvPr id="22" name="Picture 4" descr="âæµ·åº·å¨è§æåå¤´âçå¾çæç´¢ç»æ">
            <a:extLst>
              <a:ext uri="{FF2B5EF4-FFF2-40B4-BE49-F238E27FC236}">
                <a16:creationId xmlns:a16="http://schemas.microsoft.com/office/drawing/2014/main" id="{E7052C47-3C66-44FD-9BDC-6FECE851D97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455" b="92273" l="22273" r="77727"/>
                    </a14:imgEffect>
                  </a14:imgLayer>
                </a14:imgProps>
              </a:ext>
              <a:ext uri="{28A0092B-C50C-407E-A947-70E740481C1C}">
                <a14:useLocalDpi xmlns:a14="http://schemas.microsoft.com/office/drawing/2010/main" val="0"/>
              </a:ext>
            </a:extLst>
          </a:blip>
          <a:srcRect/>
          <a:stretch>
            <a:fillRect/>
          </a:stretch>
        </p:blipFill>
        <p:spPr bwMode="auto">
          <a:xfrm>
            <a:off x="9317020" y="4582383"/>
            <a:ext cx="300653" cy="300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937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a:extLst>
              <a:ext uri="{FF2B5EF4-FFF2-40B4-BE49-F238E27FC236}">
                <a16:creationId xmlns:a16="http://schemas.microsoft.com/office/drawing/2014/main" id="{4E958FC4-6EDF-41C0-8DA8-148F93ABC96F}"/>
              </a:ext>
            </a:extLst>
          </p:cNvPr>
          <p:cNvSpPr txBox="1"/>
          <p:nvPr/>
        </p:nvSpPr>
        <p:spPr>
          <a:xfrm>
            <a:off x="1183243" y="437737"/>
            <a:ext cx="2236510" cy="707886"/>
          </a:xfrm>
          <a:prstGeom prst="rect">
            <a:avLst/>
          </a:prstGeom>
          <a:noFill/>
        </p:spPr>
        <p:txBody>
          <a:bodyPr wrap="none" rtlCol="0">
            <a:spAutoFit/>
          </a:bodyPr>
          <a:lstStyle/>
          <a:p>
            <a:r>
              <a:rPr lang="zh-CN" altLang="en-US" sz="4000" kern="0" dirty="0">
                <a:solidFill>
                  <a:schemeClr val="tx1">
                    <a:lumMod val="85000"/>
                    <a:lumOff val="15000"/>
                  </a:schemeClr>
                </a:solidFill>
                <a:cs typeface="+mn-ea"/>
                <a:sym typeface="+mn-lt"/>
              </a:rPr>
              <a:t>时代背景</a:t>
            </a:r>
            <a:endParaRPr lang="zh-CN" altLang="en-US" sz="4000" dirty="0">
              <a:solidFill>
                <a:schemeClr val="tx1">
                  <a:lumMod val="85000"/>
                  <a:lumOff val="15000"/>
                </a:schemeClr>
              </a:solidFill>
              <a:cs typeface="+mn-ea"/>
              <a:sym typeface="+mn-lt"/>
            </a:endParaRPr>
          </a:p>
        </p:txBody>
      </p:sp>
      <p:grpSp>
        <p:nvGrpSpPr>
          <p:cNvPr id="143" name="组合 142"/>
          <p:cNvGrpSpPr/>
          <p:nvPr/>
        </p:nvGrpSpPr>
        <p:grpSpPr>
          <a:xfrm>
            <a:off x="1753242" y="1248950"/>
            <a:ext cx="8843962" cy="5106988"/>
            <a:chOff x="1447844" y="747572"/>
            <a:chExt cx="8843962" cy="5106988"/>
          </a:xfrm>
        </p:grpSpPr>
        <p:sp useBgFill="1">
          <p:nvSpPr>
            <p:cNvPr id="144" name="椭圆 12"/>
            <p:cNvSpPr>
              <a:spLocks noChangeArrowheads="1"/>
            </p:cNvSpPr>
            <p:nvPr/>
          </p:nvSpPr>
          <p:spPr bwMode="auto">
            <a:xfrm>
              <a:off x="1447844" y="747572"/>
              <a:ext cx="2133600" cy="2133600"/>
            </a:xfrm>
            <a:prstGeom prst="ellipse">
              <a:avLst/>
            </a:prstGeom>
            <a:ln w="25400" cap="flat" cmpd="sng">
              <a:solidFill>
                <a:schemeClr val="bg1">
                  <a:lumMod val="50000"/>
                </a:schemeClr>
              </a:solidFill>
              <a:bevel/>
            </a:ln>
          </p:spPr>
          <p:txBody>
            <a:bodyPr anchor="ctr"/>
            <a:lstStyle/>
            <a:p>
              <a:pPr algn="ctr"/>
              <a:endParaRPr lang="zh-CN" altLang="zh-CN" sz="1400" b="1">
                <a:cs typeface="+mn-ea"/>
                <a:sym typeface="+mn-lt"/>
              </a:endParaRPr>
            </a:p>
          </p:txBody>
        </p:sp>
        <p:sp useBgFill="1">
          <p:nvSpPr>
            <p:cNvPr id="145" name="椭圆 13"/>
            <p:cNvSpPr>
              <a:spLocks noChangeArrowheads="1"/>
            </p:cNvSpPr>
            <p:nvPr/>
          </p:nvSpPr>
          <p:spPr bwMode="auto">
            <a:xfrm>
              <a:off x="2147931" y="3609835"/>
              <a:ext cx="2133600" cy="2132012"/>
            </a:xfrm>
            <a:prstGeom prst="ellipse">
              <a:avLst/>
            </a:prstGeom>
            <a:ln w="25400" cap="flat" cmpd="sng">
              <a:solidFill>
                <a:srgbClr val="00E6A0"/>
              </a:solidFill>
              <a:bevel/>
            </a:ln>
          </p:spPr>
          <p:txBody>
            <a:bodyPr anchor="ctr"/>
            <a:lstStyle/>
            <a:p>
              <a:pPr algn="ctr"/>
              <a:endParaRPr lang="zh-CN" altLang="zh-CN" sz="1400" b="1">
                <a:cs typeface="+mn-ea"/>
                <a:sym typeface="+mn-lt"/>
              </a:endParaRPr>
            </a:p>
          </p:txBody>
        </p:sp>
        <p:sp useBgFill="1">
          <p:nvSpPr>
            <p:cNvPr id="146" name="椭圆 14"/>
            <p:cNvSpPr>
              <a:spLocks noChangeArrowheads="1"/>
            </p:cNvSpPr>
            <p:nvPr/>
          </p:nvSpPr>
          <p:spPr bwMode="auto">
            <a:xfrm>
              <a:off x="7769269" y="747572"/>
              <a:ext cx="2133600" cy="2133600"/>
            </a:xfrm>
            <a:prstGeom prst="ellipse">
              <a:avLst/>
            </a:prstGeom>
            <a:ln w="25400" cap="flat" cmpd="sng">
              <a:solidFill>
                <a:srgbClr val="00B4E5"/>
              </a:solidFill>
              <a:bevel/>
            </a:ln>
          </p:spPr>
          <p:txBody>
            <a:bodyPr anchor="ctr"/>
            <a:lstStyle/>
            <a:p>
              <a:pPr algn="ctr"/>
              <a:endParaRPr lang="zh-CN" altLang="zh-CN" sz="1400" b="1">
                <a:cs typeface="+mn-ea"/>
                <a:sym typeface="+mn-lt"/>
              </a:endParaRPr>
            </a:p>
          </p:txBody>
        </p:sp>
        <p:sp>
          <p:nvSpPr>
            <p:cNvPr id="147" name="椭圆 18"/>
            <p:cNvSpPr>
              <a:spLocks noChangeArrowheads="1"/>
            </p:cNvSpPr>
            <p:nvPr/>
          </p:nvSpPr>
          <p:spPr bwMode="auto">
            <a:xfrm>
              <a:off x="1560556" y="860285"/>
              <a:ext cx="1908175" cy="1908175"/>
            </a:xfrm>
            <a:prstGeom prst="ellipse">
              <a:avLst/>
            </a:prstGeom>
            <a:solidFill>
              <a:schemeClr val="bg1">
                <a:lumMod val="50000"/>
              </a:schemeClr>
            </a:solidFill>
            <a:ln>
              <a:noFill/>
            </a:ln>
          </p:spPr>
          <p:txBody>
            <a:bodyPr anchor="ctr"/>
            <a:lstStyle/>
            <a:p>
              <a:pPr algn="ctr"/>
              <a:endParaRPr lang="zh-CN" altLang="zh-CN" sz="1400" b="1">
                <a:cs typeface="+mn-ea"/>
                <a:sym typeface="+mn-lt"/>
              </a:endParaRPr>
            </a:p>
          </p:txBody>
        </p:sp>
        <p:sp>
          <p:nvSpPr>
            <p:cNvPr id="148" name="椭圆 19"/>
            <p:cNvSpPr>
              <a:spLocks noChangeArrowheads="1"/>
            </p:cNvSpPr>
            <p:nvPr/>
          </p:nvSpPr>
          <p:spPr bwMode="auto">
            <a:xfrm>
              <a:off x="7881981" y="860285"/>
              <a:ext cx="1908175" cy="1908175"/>
            </a:xfrm>
            <a:prstGeom prst="ellipse">
              <a:avLst/>
            </a:prstGeom>
            <a:solidFill>
              <a:srgbClr val="00B4E5"/>
            </a:solidFill>
            <a:ln>
              <a:solidFill>
                <a:srgbClr val="00B4E5"/>
              </a:solidFill>
            </a:ln>
          </p:spPr>
          <p:txBody>
            <a:bodyPr anchor="ctr"/>
            <a:lstStyle/>
            <a:p>
              <a:pPr algn="ctr"/>
              <a:endParaRPr lang="zh-CN" altLang="zh-CN" sz="1400" b="1">
                <a:cs typeface="+mn-ea"/>
                <a:sym typeface="+mn-lt"/>
              </a:endParaRPr>
            </a:p>
          </p:txBody>
        </p:sp>
        <p:sp>
          <p:nvSpPr>
            <p:cNvPr id="149" name="椭圆 20"/>
            <p:cNvSpPr>
              <a:spLocks noChangeArrowheads="1"/>
            </p:cNvSpPr>
            <p:nvPr/>
          </p:nvSpPr>
          <p:spPr bwMode="auto">
            <a:xfrm>
              <a:off x="2279692" y="3746772"/>
              <a:ext cx="1908175" cy="1908175"/>
            </a:xfrm>
            <a:prstGeom prst="ellipse">
              <a:avLst/>
            </a:prstGeom>
            <a:solidFill>
              <a:srgbClr val="00E6A0"/>
            </a:solidFill>
            <a:ln>
              <a:noFill/>
            </a:ln>
          </p:spPr>
          <p:txBody>
            <a:bodyPr anchor="ctr"/>
            <a:lstStyle/>
            <a:p>
              <a:pPr algn="ctr"/>
              <a:endParaRPr lang="zh-CN" altLang="zh-CN" sz="1400" b="1">
                <a:cs typeface="+mn-ea"/>
                <a:sym typeface="+mn-lt"/>
              </a:endParaRPr>
            </a:p>
          </p:txBody>
        </p:sp>
        <p:grpSp>
          <p:nvGrpSpPr>
            <p:cNvPr id="150" name="Group 13"/>
            <p:cNvGrpSpPr/>
            <p:nvPr/>
          </p:nvGrpSpPr>
          <p:grpSpPr bwMode="auto">
            <a:xfrm>
              <a:off x="4459331" y="1557197"/>
              <a:ext cx="2933700" cy="2933700"/>
              <a:chOff x="0" y="0"/>
              <a:chExt cx="2132807" cy="2132807"/>
            </a:xfrm>
          </p:grpSpPr>
          <p:sp useBgFill="1">
            <p:nvSpPr>
              <p:cNvPr id="161" name="椭圆 17"/>
              <p:cNvSpPr>
                <a:spLocks noChangeArrowheads="1"/>
              </p:cNvSpPr>
              <p:nvPr/>
            </p:nvSpPr>
            <p:spPr bwMode="auto">
              <a:xfrm>
                <a:off x="0" y="0"/>
                <a:ext cx="2132807" cy="2132807"/>
              </a:xfrm>
              <a:prstGeom prst="ellipse">
                <a:avLst/>
              </a:prstGeom>
              <a:ln w="25400" cap="flat" cmpd="sng">
                <a:solidFill>
                  <a:schemeClr val="bg1"/>
                </a:solidFill>
                <a:bevel/>
              </a:ln>
            </p:spPr>
            <p:txBody>
              <a:bodyPr anchor="ctr"/>
              <a:lstStyle/>
              <a:p>
                <a:pPr algn="ctr"/>
                <a:endParaRPr lang="zh-CN" altLang="zh-CN" sz="1400" b="1">
                  <a:cs typeface="+mn-ea"/>
                  <a:sym typeface="+mn-lt"/>
                </a:endParaRPr>
              </a:p>
            </p:txBody>
          </p:sp>
          <p:sp>
            <p:nvSpPr>
              <p:cNvPr id="162" name="椭圆 21"/>
              <p:cNvSpPr>
                <a:spLocks noChangeArrowheads="1"/>
              </p:cNvSpPr>
              <p:nvPr/>
            </p:nvSpPr>
            <p:spPr bwMode="auto">
              <a:xfrm>
                <a:off x="129778" y="139305"/>
                <a:ext cx="1873252" cy="1873252"/>
              </a:xfrm>
              <a:prstGeom prst="ellipse">
                <a:avLst/>
              </a:prstGeom>
              <a:solidFill>
                <a:schemeClr val="bg1">
                  <a:alpha val="80000"/>
                </a:schemeClr>
              </a:solidFill>
              <a:ln w="25400" cap="flat" cmpd="sng">
                <a:solidFill>
                  <a:srgbClr val="42719B"/>
                </a:solidFill>
                <a:bevel/>
              </a:ln>
            </p:spPr>
            <p:txBody>
              <a:bodyPr anchor="ctr"/>
              <a:lstStyle/>
              <a:p>
                <a:pPr algn="ctr"/>
                <a:endParaRPr lang="zh-CN" altLang="zh-CN" sz="1400" b="1">
                  <a:cs typeface="+mn-ea"/>
                  <a:sym typeface="+mn-lt"/>
                </a:endParaRPr>
              </a:p>
            </p:txBody>
          </p:sp>
        </p:grpSp>
        <p:sp useBgFill="1">
          <p:nvSpPr>
            <p:cNvPr id="151" name="椭圆 22"/>
            <p:cNvSpPr>
              <a:spLocks noChangeArrowheads="1"/>
            </p:cNvSpPr>
            <p:nvPr/>
          </p:nvSpPr>
          <p:spPr bwMode="auto">
            <a:xfrm>
              <a:off x="8158206" y="3722547"/>
              <a:ext cx="2133600" cy="2132013"/>
            </a:xfrm>
            <a:prstGeom prst="ellipse">
              <a:avLst/>
            </a:prstGeom>
            <a:ln w="25400" cap="flat" cmpd="sng">
              <a:solidFill>
                <a:schemeClr val="bg1">
                  <a:lumMod val="50000"/>
                </a:schemeClr>
              </a:solidFill>
              <a:bevel/>
            </a:ln>
          </p:spPr>
          <p:txBody>
            <a:bodyPr anchor="ctr"/>
            <a:lstStyle/>
            <a:p>
              <a:pPr algn="ctr"/>
              <a:endParaRPr lang="zh-CN" altLang="zh-CN" sz="1400" b="1">
                <a:cs typeface="+mn-ea"/>
                <a:sym typeface="+mn-lt"/>
              </a:endParaRPr>
            </a:p>
          </p:txBody>
        </p:sp>
        <p:sp>
          <p:nvSpPr>
            <p:cNvPr id="152" name="椭圆 23"/>
            <p:cNvSpPr>
              <a:spLocks noChangeArrowheads="1"/>
            </p:cNvSpPr>
            <p:nvPr/>
          </p:nvSpPr>
          <p:spPr bwMode="auto">
            <a:xfrm>
              <a:off x="8270919" y="3833672"/>
              <a:ext cx="1908175" cy="1908175"/>
            </a:xfrm>
            <a:prstGeom prst="ellipse">
              <a:avLst/>
            </a:prstGeom>
            <a:solidFill>
              <a:schemeClr val="bg1">
                <a:lumMod val="50000"/>
              </a:schemeClr>
            </a:solidFill>
            <a:ln>
              <a:noFill/>
            </a:ln>
          </p:spPr>
          <p:txBody>
            <a:bodyPr anchor="ctr"/>
            <a:lstStyle/>
            <a:p>
              <a:pPr algn="ctr"/>
              <a:endParaRPr lang="zh-CN" altLang="zh-CN" sz="1400" b="1">
                <a:cs typeface="+mn-ea"/>
                <a:sym typeface="+mn-lt"/>
              </a:endParaRPr>
            </a:p>
          </p:txBody>
        </p:sp>
        <p:sp>
          <p:nvSpPr>
            <p:cNvPr id="153" name="矩形 24"/>
            <p:cNvSpPr>
              <a:spLocks noChangeArrowheads="1"/>
            </p:cNvSpPr>
            <p:nvPr/>
          </p:nvSpPr>
          <p:spPr bwMode="auto">
            <a:xfrm>
              <a:off x="1643106" y="1306786"/>
              <a:ext cx="1709738" cy="960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000" dirty="0" smtClean="0">
                  <a:cs typeface="+mn-ea"/>
                  <a:sym typeface="+mn-lt"/>
                </a:rPr>
                <a:t>教育信息化</a:t>
              </a:r>
              <a:endParaRPr lang="en-US" altLang="zh-CN" sz="2000" dirty="0" smtClean="0">
                <a:cs typeface="+mn-ea"/>
                <a:sym typeface="+mn-lt"/>
              </a:endParaRPr>
            </a:p>
            <a:p>
              <a:pPr algn="ctr">
                <a:lnSpc>
                  <a:spcPct val="150000"/>
                </a:lnSpc>
              </a:pPr>
              <a:r>
                <a:rPr lang="en-US" altLang="zh-CN" sz="2000" dirty="0" smtClean="0">
                  <a:cs typeface="+mn-ea"/>
                  <a:sym typeface="+mn-lt"/>
                </a:rPr>
                <a:t>V2.0</a:t>
              </a:r>
              <a:r>
                <a:rPr lang="zh-CN" altLang="en-US" sz="2000" dirty="0" smtClean="0">
                  <a:cs typeface="+mn-ea"/>
                  <a:sym typeface="+mn-lt"/>
                </a:rPr>
                <a:t>时代</a:t>
              </a:r>
            </a:p>
          </p:txBody>
        </p:sp>
        <p:sp>
          <p:nvSpPr>
            <p:cNvPr id="154" name="矩形 25"/>
            <p:cNvSpPr>
              <a:spLocks noChangeArrowheads="1"/>
            </p:cNvSpPr>
            <p:nvPr/>
          </p:nvSpPr>
          <p:spPr bwMode="auto">
            <a:xfrm>
              <a:off x="8370137" y="4280185"/>
              <a:ext cx="1709737" cy="960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000" dirty="0" smtClean="0">
                  <a:cs typeface="+mn-ea"/>
                  <a:sym typeface="+mn-lt"/>
                </a:rPr>
                <a:t>教育治理能力</a:t>
              </a:r>
              <a:endParaRPr lang="en-US" altLang="zh-CN" sz="2000" dirty="0" smtClean="0">
                <a:cs typeface="+mn-ea"/>
                <a:sym typeface="+mn-lt"/>
              </a:endParaRPr>
            </a:p>
            <a:p>
              <a:pPr algn="ctr">
                <a:lnSpc>
                  <a:spcPct val="150000"/>
                </a:lnSpc>
              </a:pPr>
              <a:r>
                <a:rPr lang="zh-CN" altLang="en-US" sz="2000" dirty="0" smtClean="0">
                  <a:cs typeface="+mn-ea"/>
                  <a:sym typeface="+mn-lt"/>
                </a:rPr>
                <a:t>优化行动</a:t>
              </a:r>
            </a:p>
          </p:txBody>
        </p:sp>
        <p:sp>
          <p:nvSpPr>
            <p:cNvPr id="155" name="矩形 26"/>
            <p:cNvSpPr>
              <a:spLocks noChangeArrowheads="1"/>
            </p:cNvSpPr>
            <p:nvPr/>
          </p:nvSpPr>
          <p:spPr bwMode="auto">
            <a:xfrm>
              <a:off x="7995062" y="1306786"/>
              <a:ext cx="1711325" cy="960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000" dirty="0" smtClean="0">
                  <a:cs typeface="+mn-ea"/>
                  <a:sym typeface="+mn-lt"/>
                </a:rPr>
                <a:t>数字校园</a:t>
              </a:r>
              <a:endParaRPr lang="en-US" altLang="zh-CN" sz="2000" dirty="0" smtClean="0">
                <a:cs typeface="+mn-ea"/>
                <a:sym typeface="+mn-lt"/>
              </a:endParaRPr>
            </a:p>
            <a:p>
              <a:pPr algn="ctr">
                <a:lnSpc>
                  <a:spcPct val="150000"/>
                </a:lnSpc>
              </a:pPr>
              <a:r>
                <a:rPr lang="zh-CN" altLang="en-US" sz="2000" dirty="0" smtClean="0">
                  <a:cs typeface="+mn-ea"/>
                  <a:sym typeface="+mn-lt"/>
                </a:rPr>
                <a:t>新标准</a:t>
              </a:r>
            </a:p>
          </p:txBody>
        </p:sp>
        <p:sp>
          <p:nvSpPr>
            <p:cNvPr id="156" name="矩形 27"/>
            <p:cNvSpPr>
              <a:spLocks noChangeArrowheads="1"/>
            </p:cNvSpPr>
            <p:nvPr/>
          </p:nvSpPr>
          <p:spPr bwMode="auto">
            <a:xfrm>
              <a:off x="2359068" y="4167632"/>
              <a:ext cx="1711325" cy="960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000" dirty="0" smtClean="0">
                  <a:cs typeface="+mn-ea"/>
                  <a:sym typeface="+mn-lt"/>
                </a:rPr>
                <a:t>新高考改革</a:t>
              </a:r>
              <a:endParaRPr lang="en-US" altLang="zh-CN" sz="2000" dirty="0" smtClean="0">
                <a:cs typeface="+mn-ea"/>
                <a:sym typeface="+mn-lt"/>
              </a:endParaRPr>
            </a:p>
            <a:p>
              <a:pPr algn="ctr">
                <a:lnSpc>
                  <a:spcPct val="150000"/>
                </a:lnSpc>
              </a:pPr>
              <a:r>
                <a:rPr lang="zh-CN" altLang="en-US" sz="2000" dirty="0">
                  <a:cs typeface="+mn-ea"/>
                  <a:sym typeface="+mn-lt"/>
                </a:rPr>
                <a:t>走班教学</a:t>
              </a:r>
            </a:p>
          </p:txBody>
        </p:sp>
        <p:sp>
          <p:nvSpPr>
            <p:cNvPr id="157" name="矩形 28"/>
            <p:cNvSpPr>
              <a:spLocks noChangeArrowheads="1"/>
            </p:cNvSpPr>
            <p:nvPr/>
          </p:nvSpPr>
          <p:spPr bwMode="auto">
            <a:xfrm>
              <a:off x="5033371" y="3241217"/>
              <a:ext cx="17862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2800" dirty="0" smtClean="0">
                  <a:cs typeface="+mn-ea"/>
                  <a:sym typeface="+mn-lt"/>
                </a:rPr>
                <a:t>政策背景</a:t>
              </a:r>
            </a:p>
          </p:txBody>
        </p:sp>
        <p:grpSp>
          <p:nvGrpSpPr>
            <p:cNvPr id="158" name="Group 23"/>
            <p:cNvGrpSpPr/>
            <p:nvPr/>
          </p:nvGrpSpPr>
          <p:grpSpPr bwMode="auto">
            <a:xfrm>
              <a:off x="5810294" y="2149335"/>
              <a:ext cx="528637" cy="795337"/>
              <a:chOff x="0" y="0"/>
              <a:chExt cx="528638" cy="795338"/>
            </a:xfrm>
          </p:grpSpPr>
          <p:sp>
            <p:nvSpPr>
              <p:cNvPr id="159" name="Freeform 677"/>
              <p:cNvSpPr>
                <a:spLocks noChangeArrowheads="1"/>
              </p:cNvSpPr>
              <p:nvPr/>
            </p:nvSpPr>
            <p:spPr bwMode="auto">
              <a:xfrm>
                <a:off x="82550" y="0"/>
                <a:ext cx="446088" cy="554038"/>
              </a:xfrm>
              <a:custGeom>
                <a:avLst/>
                <a:gdLst>
                  <a:gd name="T0" fmla="*/ 0 w 119"/>
                  <a:gd name="T1" fmla="*/ 30 h 148"/>
                  <a:gd name="T2" fmla="*/ 0 w 119"/>
                  <a:gd name="T3" fmla="*/ 115 h 148"/>
                  <a:gd name="T4" fmla="*/ 10 w 119"/>
                  <a:gd name="T5" fmla="*/ 139 h 148"/>
                  <a:gd name="T6" fmla="*/ 119 w 119"/>
                  <a:gd name="T7" fmla="*/ 114 h 148"/>
                  <a:gd name="T8" fmla="*/ 119 w 119"/>
                  <a:gd name="T9" fmla="*/ 36 h 148"/>
                  <a:gd name="T10" fmla="*/ 0 w 119"/>
                  <a:gd name="T11" fmla="*/ 30 h 148"/>
                  <a:gd name="T12" fmla="*/ 0 60000 65536"/>
                  <a:gd name="T13" fmla="*/ 0 60000 65536"/>
                  <a:gd name="T14" fmla="*/ 0 60000 65536"/>
                  <a:gd name="T15" fmla="*/ 0 60000 65536"/>
                  <a:gd name="T16" fmla="*/ 0 60000 65536"/>
                  <a:gd name="T17" fmla="*/ 0 60000 65536"/>
                  <a:gd name="T18" fmla="*/ 0 w 119"/>
                  <a:gd name="T19" fmla="*/ 0 h 148"/>
                  <a:gd name="T20" fmla="*/ 119 w 119"/>
                  <a:gd name="T21" fmla="*/ 148 h 148"/>
                </a:gdLst>
                <a:ahLst/>
                <a:cxnLst>
                  <a:cxn ang="T12">
                    <a:pos x="T0" y="T1"/>
                  </a:cxn>
                  <a:cxn ang="T13">
                    <a:pos x="T2" y="T3"/>
                  </a:cxn>
                  <a:cxn ang="T14">
                    <a:pos x="T4" y="T5"/>
                  </a:cxn>
                  <a:cxn ang="T15">
                    <a:pos x="T6" y="T7"/>
                  </a:cxn>
                  <a:cxn ang="T16">
                    <a:pos x="T8" y="T9"/>
                  </a:cxn>
                  <a:cxn ang="T17">
                    <a:pos x="T10" y="T11"/>
                  </a:cxn>
                </a:cxnLst>
                <a:rect l="T18" t="T19" r="T20" b="T21"/>
                <a:pathLst>
                  <a:path w="119" h="148">
                    <a:moveTo>
                      <a:pt x="0" y="30"/>
                    </a:moveTo>
                    <a:cubicBezTo>
                      <a:pt x="0" y="115"/>
                      <a:pt x="0" y="115"/>
                      <a:pt x="0" y="115"/>
                    </a:cubicBezTo>
                    <a:cubicBezTo>
                      <a:pt x="3" y="127"/>
                      <a:pt x="6" y="136"/>
                      <a:pt x="10" y="139"/>
                    </a:cubicBezTo>
                    <a:cubicBezTo>
                      <a:pt x="47" y="148"/>
                      <a:pt x="81" y="99"/>
                      <a:pt x="119" y="114"/>
                    </a:cubicBezTo>
                    <a:cubicBezTo>
                      <a:pt x="119" y="36"/>
                      <a:pt x="119" y="36"/>
                      <a:pt x="119" y="36"/>
                    </a:cubicBezTo>
                    <a:cubicBezTo>
                      <a:pt x="78" y="0"/>
                      <a:pt x="41" y="50"/>
                      <a:pt x="0" y="30"/>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cs typeface="+mn-ea"/>
                  <a:sym typeface="+mn-lt"/>
                </a:endParaRPr>
              </a:p>
            </p:txBody>
          </p:sp>
          <p:sp>
            <p:nvSpPr>
              <p:cNvPr id="160" name="Freeform 678"/>
              <p:cNvSpPr>
                <a:spLocks noChangeArrowheads="1"/>
              </p:cNvSpPr>
              <p:nvPr/>
            </p:nvSpPr>
            <p:spPr bwMode="auto">
              <a:xfrm>
                <a:off x="0" y="60325"/>
                <a:ext cx="52388" cy="735013"/>
              </a:xfrm>
              <a:custGeom>
                <a:avLst/>
                <a:gdLst>
                  <a:gd name="T0" fmla="*/ 7 w 14"/>
                  <a:gd name="T1" fmla="*/ 0 h 196"/>
                  <a:gd name="T2" fmla="*/ 0 w 14"/>
                  <a:gd name="T3" fmla="*/ 7 h 196"/>
                  <a:gd name="T4" fmla="*/ 0 w 14"/>
                  <a:gd name="T5" fmla="*/ 189 h 196"/>
                  <a:gd name="T6" fmla="*/ 7 w 14"/>
                  <a:gd name="T7" fmla="*/ 196 h 196"/>
                  <a:gd name="T8" fmla="*/ 14 w 14"/>
                  <a:gd name="T9" fmla="*/ 189 h 196"/>
                  <a:gd name="T10" fmla="*/ 14 w 14"/>
                  <a:gd name="T11" fmla="*/ 7 h 196"/>
                  <a:gd name="T12" fmla="*/ 7 w 14"/>
                  <a:gd name="T13" fmla="*/ 0 h 196"/>
                  <a:gd name="T14" fmla="*/ 0 60000 65536"/>
                  <a:gd name="T15" fmla="*/ 0 60000 65536"/>
                  <a:gd name="T16" fmla="*/ 0 60000 65536"/>
                  <a:gd name="T17" fmla="*/ 0 60000 65536"/>
                  <a:gd name="T18" fmla="*/ 0 60000 65536"/>
                  <a:gd name="T19" fmla="*/ 0 60000 65536"/>
                  <a:gd name="T20" fmla="*/ 0 60000 65536"/>
                  <a:gd name="T21" fmla="*/ 0 w 14"/>
                  <a:gd name="T22" fmla="*/ 0 h 196"/>
                  <a:gd name="T23" fmla="*/ 14 w 14"/>
                  <a:gd name="T24" fmla="*/ 196 h 1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196">
                    <a:moveTo>
                      <a:pt x="7" y="0"/>
                    </a:moveTo>
                    <a:cubicBezTo>
                      <a:pt x="3" y="0"/>
                      <a:pt x="0" y="3"/>
                      <a:pt x="0" y="7"/>
                    </a:cubicBezTo>
                    <a:cubicBezTo>
                      <a:pt x="0" y="189"/>
                      <a:pt x="0" y="189"/>
                      <a:pt x="0" y="189"/>
                    </a:cubicBezTo>
                    <a:cubicBezTo>
                      <a:pt x="0" y="193"/>
                      <a:pt x="3" y="196"/>
                      <a:pt x="7" y="196"/>
                    </a:cubicBezTo>
                    <a:cubicBezTo>
                      <a:pt x="11" y="196"/>
                      <a:pt x="14" y="193"/>
                      <a:pt x="14" y="189"/>
                    </a:cubicBezTo>
                    <a:cubicBezTo>
                      <a:pt x="14" y="7"/>
                      <a:pt x="14" y="7"/>
                      <a:pt x="14" y="7"/>
                    </a:cubicBezTo>
                    <a:cubicBezTo>
                      <a:pt x="14" y="3"/>
                      <a:pt x="11" y="0"/>
                      <a:pt x="7" y="0"/>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cs typeface="+mn-ea"/>
                  <a:sym typeface="+mn-lt"/>
                </a:endParaRPr>
              </a:p>
            </p:txBody>
          </p:sp>
        </p:grpSp>
      </p:grpSp>
    </p:spTree>
    <p:extLst>
      <p:ext uri="{BB962C8B-B14F-4D97-AF65-F5344CB8AC3E}">
        <p14:creationId xmlns:p14="http://schemas.microsoft.com/office/powerpoint/2010/main" val="28231241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视频监控应用在校园的方方面面</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grpSp>
        <p:nvGrpSpPr>
          <p:cNvPr id="25" name="组合 24">
            <a:extLst>
              <a:ext uri="{FF2B5EF4-FFF2-40B4-BE49-F238E27FC236}">
                <a16:creationId xmlns:a16="http://schemas.microsoft.com/office/drawing/2014/main" id="{E122EAEA-BFA9-4904-AC13-0E164659A183}"/>
              </a:ext>
            </a:extLst>
          </p:cNvPr>
          <p:cNvGrpSpPr/>
          <p:nvPr/>
        </p:nvGrpSpPr>
        <p:grpSpPr>
          <a:xfrm>
            <a:off x="4379670" y="2171904"/>
            <a:ext cx="3627615" cy="2370443"/>
            <a:chOff x="1935602" y="466725"/>
            <a:chExt cx="7970398" cy="5208207"/>
          </a:xfrm>
        </p:grpSpPr>
        <p:pic>
          <p:nvPicPr>
            <p:cNvPr id="26" name="Picture 8" descr="https://gss3.bdstatic.com/7Po3dSag_xI4khGkpoWK1HF6hhy/baike/c0%3Dbaike92%2C5%2C5%2C92%2C30/sign=463e435455fbb2fb202650402e234bc1/bd315c6034a85edf9261b52a49540923dc5475cd.jpg">
              <a:extLst>
                <a:ext uri="{FF2B5EF4-FFF2-40B4-BE49-F238E27FC236}">
                  <a16:creationId xmlns:a16="http://schemas.microsoft.com/office/drawing/2014/main" id="{7C63DAFF-B76B-4151-A810-B1FFA36A39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701"/>
            <a:stretch/>
          </p:blipFill>
          <p:spPr bwMode="auto">
            <a:xfrm>
              <a:off x="2286000" y="571500"/>
              <a:ext cx="7620000" cy="510343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âæåå¤´âçå¾çæç´¢ç»æ">
              <a:extLst>
                <a:ext uri="{FF2B5EF4-FFF2-40B4-BE49-F238E27FC236}">
                  <a16:creationId xmlns:a16="http://schemas.microsoft.com/office/drawing/2014/main" id="{272FFCE1-F7D6-4F13-8083-41A6540EC8A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69400" y1="27250" x2="78400" y2="29250"/>
                          <a14:foregroundMark x1="79400" y1="29875" x2="80700" y2="30875"/>
                          <a14:foregroundMark x1="81500" y1="30625" x2="82400" y2="31250"/>
                          <a14:foregroundMark x1="83000" y1="31000" x2="83500" y2="31000"/>
                        </a14:backgroundRemoval>
                      </a14:imgEffect>
                    </a14:imgLayer>
                  </a14:imgProps>
                </a:ext>
                <a:ext uri="{28A0092B-C50C-407E-A947-70E740481C1C}">
                  <a14:useLocalDpi xmlns:a14="http://schemas.microsoft.com/office/drawing/2010/main" val="0"/>
                </a:ext>
              </a:extLst>
            </a:blip>
            <a:srcRect/>
            <a:stretch>
              <a:fillRect/>
            </a:stretch>
          </p:blipFill>
          <p:spPr bwMode="auto">
            <a:xfrm>
              <a:off x="1935602" y="466725"/>
              <a:ext cx="2765136" cy="2212109"/>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AutoShape 12" descr="âå½æ­âçå¾çæç´¢ç»æ">
            <a:extLst>
              <a:ext uri="{FF2B5EF4-FFF2-40B4-BE49-F238E27FC236}">
                <a16:creationId xmlns:a16="http://schemas.microsoft.com/office/drawing/2014/main" id="{86CB1A3F-3AC6-44B9-8347-09FB9EE205CD}"/>
              </a:ext>
            </a:extLst>
          </p:cNvPr>
          <p:cNvSpPr>
            <a:spLocks noChangeAspect="1" noChangeArrowheads="1"/>
          </p:cNvSpPr>
          <p:nvPr/>
        </p:nvSpPr>
        <p:spPr bwMode="auto">
          <a:xfrm>
            <a:off x="2578886" y="3683108"/>
            <a:ext cx="304721" cy="304721"/>
          </a:xfrm>
          <a:prstGeom prst="rect">
            <a:avLst/>
          </a:prstGeom>
          <a:solidFill>
            <a:schemeClr val="accent2">
              <a:alpha val="50000"/>
            </a:schemeClr>
          </a:solidFill>
          <a:ln>
            <a:noFill/>
          </a:ln>
          <a:extLst/>
        </p:spPr>
        <p:style>
          <a:lnRef idx="0">
            <a:scrgbClr r="0" g="0" b="0"/>
          </a:lnRef>
          <a:fillRef idx="0">
            <a:scrgbClr r="0" g="0" b="0"/>
          </a:fillRef>
          <a:effectRef idx="0">
            <a:scrgbClr r="0" g="0" b="0"/>
          </a:effectRef>
          <a:fontRef idx="minor">
            <a:schemeClr val="lt1"/>
          </a:fontRef>
        </p:style>
        <p:txBody>
          <a:bodyPr vert="horz" wrap="square" lIns="91416" tIns="45708" rIns="91416" bIns="45708" numCol="1" anchor="t" anchorCtr="0" compatLnSpc="1">
            <a:prstTxWarp prst="textNoShape">
              <a:avLst/>
            </a:prstTxWarp>
          </a:bodyPr>
          <a:lstStyle/>
          <a:p>
            <a:endParaRPr lang="zh-CN" altLang="en-US" sz="2399"/>
          </a:p>
        </p:txBody>
      </p:sp>
      <p:pic>
        <p:nvPicPr>
          <p:cNvPr id="29" name="Picture 14" descr="å¾®è¯¾æºè½å½æ­ç³»ç»">
            <a:extLst>
              <a:ext uri="{FF2B5EF4-FFF2-40B4-BE49-F238E27FC236}">
                <a16:creationId xmlns:a16="http://schemas.microsoft.com/office/drawing/2014/main" id="{BC40D9FE-F229-409C-B7E8-0FF36AE95D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1154" y="2209799"/>
            <a:ext cx="3195465" cy="2592979"/>
          </a:xfrm>
          <a:prstGeom prst="rect">
            <a:avLst/>
          </a:prstGeom>
          <a:noFill/>
          <a:extLst>
            <a:ext uri="{909E8E84-426E-40DD-AFC4-6F175D3DCCD1}">
              <a14:hiddenFill xmlns:a14="http://schemas.microsoft.com/office/drawing/2010/main">
                <a:solidFill>
                  <a:srgbClr val="FFFFFF"/>
                </a:solidFill>
              </a14:hiddenFill>
            </a:ext>
          </a:extLst>
        </p:spPr>
      </p:pic>
      <p:sp>
        <p:nvSpPr>
          <p:cNvPr id="30" name="矩形 29">
            <a:extLst>
              <a:ext uri="{FF2B5EF4-FFF2-40B4-BE49-F238E27FC236}">
                <a16:creationId xmlns:a16="http://schemas.microsoft.com/office/drawing/2014/main" id="{0173F1D1-2860-4B3E-A132-43CA9387C28F}"/>
              </a:ext>
            </a:extLst>
          </p:cNvPr>
          <p:cNvSpPr/>
          <p:nvPr/>
        </p:nvSpPr>
        <p:spPr>
          <a:xfrm>
            <a:off x="4539148" y="4532554"/>
            <a:ext cx="3468137" cy="5208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99" dirty="0">
                <a:latin typeface="微软雅黑" panose="020B0503020204020204" pitchFamily="34" charset="-122"/>
                <a:ea typeface="微软雅黑" panose="020B0503020204020204" pitchFamily="34" charset="-122"/>
              </a:rPr>
              <a:t>校园安全</a:t>
            </a:r>
          </a:p>
        </p:txBody>
      </p:sp>
      <p:sp>
        <p:nvSpPr>
          <p:cNvPr id="31" name="矩形 30">
            <a:extLst>
              <a:ext uri="{FF2B5EF4-FFF2-40B4-BE49-F238E27FC236}">
                <a16:creationId xmlns:a16="http://schemas.microsoft.com/office/drawing/2014/main" id="{C78BBEFA-2C11-40D4-BC4E-89951FCBE850}"/>
              </a:ext>
            </a:extLst>
          </p:cNvPr>
          <p:cNvSpPr/>
          <p:nvPr/>
        </p:nvSpPr>
        <p:spPr>
          <a:xfrm>
            <a:off x="981154" y="4532555"/>
            <a:ext cx="3195465" cy="5208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99" dirty="0">
                <a:latin typeface="微软雅黑" panose="020B0503020204020204" pitchFamily="34" charset="-122"/>
                <a:ea typeface="微软雅黑" panose="020B0503020204020204" pitchFamily="34" charset="-122"/>
              </a:rPr>
              <a:t>课程录播</a:t>
            </a:r>
          </a:p>
        </p:txBody>
      </p:sp>
      <p:sp>
        <p:nvSpPr>
          <p:cNvPr id="32" name="矩形 31">
            <a:extLst>
              <a:ext uri="{FF2B5EF4-FFF2-40B4-BE49-F238E27FC236}">
                <a16:creationId xmlns:a16="http://schemas.microsoft.com/office/drawing/2014/main" id="{3A3C74D0-26B7-46B8-BF7D-1E4224D8DDAE}"/>
              </a:ext>
            </a:extLst>
          </p:cNvPr>
          <p:cNvSpPr/>
          <p:nvPr/>
        </p:nvSpPr>
        <p:spPr>
          <a:xfrm>
            <a:off x="8380412" y="4532554"/>
            <a:ext cx="3547511" cy="5208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99" dirty="0">
                <a:latin typeface="微软雅黑" panose="020B0503020204020204" pitchFamily="34" charset="-122"/>
                <a:ea typeface="微软雅黑" panose="020B0503020204020204" pitchFamily="34" charset="-122"/>
              </a:rPr>
              <a:t>课堂监控</a:t>
            </a:r>
          </a:p>
        </p:txBody>
      </p:sp>
      <p:pic>
        <p:nvPicPr>
          <p:cNvPr id="33" name="Picture 16" descr="âè¯¾å çæ§âçå¾çæç´¢ç»æ">
            <a:extLst>
              <a:ext uri="{FF2B5EF4-FFF2-40B4-BE49-F238E27FC236}">
                <a16:creationId xmlns:a16="http://schemas.microsoft.com/office/drawing/2014/main" id="{49641CDF-DA62-47F0-ABE7-2ABD848BB96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036"/>
          <a:stretch/>
        </p:blipFill>
        <p:spPr bwMode="auto">
          <a:xfrm>
            <a:off x="8380412" y="2209800"/>
            <a:ext cx="3547511" cy="2322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0730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传统的课堂监控系统的弊端</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sp>
        <p:nvSpPr>
          <p:cNvPr id="13" name="内容占位符 6">
            <a:extLst>
              <a:ext uri="{FF2B5EF4-FFF2-40B4-BE49-F238E27FC236}">
                <a16:creationId xmlns:a16="http://schemas.microsoft.com/office/drawing/2014/main" id="{78EBF498-A4D8-4BA5-AA2F-7D22B9C6E5D5}"/>
              </a:ext>
            </a:extLst>
          </p:cNvPr>
          <p:cNvSpPr txBox="1">
            <a:spLocks/>
          </p:cNvSpPr>
          <p:nvPr/>
        </p:nvSpPr>
        <p:spPr>
          <a:xfrm>
            <a:off x="8165689" y="1853925"/>
            <a:ext cx="3233971" cy="3535669"/>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a:spcBef>
                <a:spcPts val="600"/>
              </a:spcBef>
            </a:pPr>
            <a:r>
              <a:rPr lang="zh-CN" altLang="en-US" sz="2400" smtClean="0">
                <a:latin typeface="微软雅黑" panose="020B0503020204020204" pitchFamily="34" charset="-122"/>
                <a:ea typeface="微软雅黑" panose="020B0503020204020204" pitchFamily="34" charset="-122"/>
              </a:rPr>
              <a:t>缺乏学生个体课堂表现的客观记录</a:t>
            </a:r>
            <a:endParaRPr lang="en-US" altLang="zh-CN" sz="2400" smtClean="0">
              <a:latin typeface="微软雅黑" panose="020B0503020204020204" pitchFamily="34" charset="-122"/>
              <a:ea typeface="微软雅黑" panose="020B0503020204020204" pitchFamily="34" charset="-122"/>
            </a:endParaRPr>
          </a:p>
          <a:p>
            <a:pPr>
              <a:spcBef>
                <a:spcPts val="600"/>
              </a:spcBef>
            </a:pPr>
            <a:endParaRPr lang="en-US" altLang="zh-CN" sz="2400" smtClean="0">
              <a:latin typeface="微软雅黑" panose="020B0503020204020204" pitchFamily="34" charset="-122"/>
              <a:ea typeface="微软雅黑" panose="020B0503020204020204" pitchFamily="34" charset="-122"/>
            </a:endParaRPr>
          </a:p>
          <a:p>
            <a:pPr>
              <a:spcBef>
                <a:spcPts val="600"/>
              </a:spcBef>
            </a:pPr>
            <a:r>
              <a:rPr lang="zh-CN" altLang="en-US" sz="2400" smtClean="0">
                <a:latin typeface="微软雅黑" panose="020B0503020204020204" pitchFamily="34" charset="-122"/>
                <a:ea typeface="微软雅黑" panose="020B0503020204020204" pitchFamily="34" charset="-122"/>
              </a:rPr>
              <a:t>教师无法使用课堂行为数据改善教学</a:t>
            </a:r>
          </a:p>
          <a:p>
            <a:pPr>
              <a:spcBef>
                <a:spcPts val="600"/>
              </a:spcBef>
            </a:pPr>
            <a:endParaRPr lang="zh-CN" altLang="en-US" sz="2400" dirty="0">
              <a:latin typeface="微软雅黑" panose="020B0503020204020204" pitchFamily="34" charset="-122"/>
              <a:ea typeface="微软雅黑" panose="020B0503020204020204" pitchFamily="34" charset="-122"/>
            </a:endParaRPr>
          </a:p>
        </p:txBody>
      </p:sp>
      <p:pic>
        <p:nvPicPr>
          <p:cNvPr id="14" name="Picture 4" descr="âæ ¡å­å®å¨çæ§âçå¾çæç´¢ç»æ">
            <a:extLst>
              <a:ext uri="{FF2B5EF4-FFF2-40B4-BE49-F238E27FC236}">
                <a16:creationId xmlns:a16="http://schemas.microsoft.com/office/drawing/2014/main" id="{1101882B-209F-4B6D-85A6-B68DB657FD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38" t="2438" r="9553" b="11942"/>
          <a:stretch/>
        </p:blipFill>
        <p:spPr bwMode="auto">
          <a:xfrm>
            <a:off x="566801" y="1471563"/>
            <a:ext cx="7320564" cy="444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7817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课情分析系统概念：智慧双眼读懂每个学生</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grpSp>
        <p:nvGrpSpPr>
          <p:cNvPr id="6" name="组合 5">
            <a:extLst>
              <a:ext uri="{FF2B5EF4-FFF2-40B4-BE49-F238E27FC236}">
                <a16:creationId xmlns:a16="http://schemas.microsoft.com/office/drawing/2014/main" id="{EB6BCD01-9D82-4381-B5BA-1D67445AC825}"/>
              </a:ext>
            </a:extLst>
          </p:cNvPr>
          <p:cNvGrpSpPr/>
          <p:nvPr/>
        </p:nvGrpSpPr>
        <p:grpSpPr>
          <a:xfrm>
            <a:off x="1353526" y="1329614"/>
            <a:ext cx="3823182" cy="2035605"/>
            <a:chOff x="705292" y="1389953"/>
            <a:chExt cx="5381625" cy="2865378"/>
          </a:xfrm>
        </p:grpSpPr>
        <p:pic>
          <p:nvPicPr>
            <p:cNvPr id="7" name="Picture 2" descr="âäººè¸è¯å«ç¹åâçå¾çæç´¢ç»æ">
              <a:extLst>
                <a:ext uri="{FF2B5EF4-FFF2-40B4-BE49-F238E27FC236}">
                  <a16:creationId xmlns:a16="http://schemas.microsoft.com/office/drawing/2014/main" id="{7CC8344C-502E-4759-A4C9-F5790CC67B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118" b="10550"/>
            <a:stretch/>
          </p:blipFill>
          <p:spPr bwMode="auto">
            <a:xfrm>
              <a:off x="705292" y="1389953"/>
              <a:ext cx="5381625" cy="286537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a:extLst>
                <a:ext uri="{FF2B5EF4-FFF2-40B4-BE49-F238E27FC236}">
                  <a16:creationId xmlns:a16="http://schemas.microsoft.com/office/drawing/2014/main" id="{5970A9DB-ABC3-4A0F-A83C-C5EEE4108D4F}"/>
                </a:ext>
              </a:extLst>
            </p:cNvPr>
            <p:cNvGrpSpPr/>
            <p:nvPr/>
          </p:nvGrpSpPr>
          <p:grpSpPr>
            <a:xfrm>
              <a:off x="946297" y="1977655"/>
              <a:ext cx="1158949" cy="1105787"/>
              <a:chOff x="4550735" y="5266185"/>
              <a:chExt cx="1254642" cy="1060189"/>
            </a:xfrm>
          </p:grpSpPr>
          <p:sp>
            <p:nvSpPr>
              <p:cNvPr id="12" name="矩形 11">
                <a:extLst>
                  <a:ext uri="{FF2B5EF4-FFF2-40B4-BE49-F238E27FC236}">
                    <a16:creationId xmlns:a16="http://schemas.microsoft.com/office/drawing/2014/main" id="{49D2B36A-6305-455C-B607-0C0AD64F3206}"/>
                  </a:ext>
                </a:extLst>
              </p:cNvPr>
              <p:cNvSpPr/>
              <p:nvPr/>
            </p:nvSpPr>
            <p:spPr>
              <a:xfrm>
                <a:off x="4550735" y="5266185"/>
                <a:ext cx="1254642" cy="258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赵壹</a:t>
                </a:r>
              </a:p>
            </p:txBody>
          </p:sp>
          <p:sp>
            <p:nvSpPr>
              <p:cNvPr id="15" name="矩形 14">
                <a:extLst>
                  <a:ext uri="{FF2B5EF4-FFF2-40B4-BE49-F238E27FC236}">
                    <a16:creationId xmlns:a16="http://schemas.microsoft.com/office/drawing/2014/main" id="{2E870F48-76E6-4F41-A8A8-20115DE60737}"/>
                  </a:ext>
                </a:extLst>
              </p:cNvPr>
              <p:cNvSpPr/>
              <p:nvPr/>
            </p:nvSpPr>
            <p:spPr>
              <a:xfrm>
                <a:off x="4550735" y="5266186"/>
                <a:ext cx="1254642" cy="10601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微软雅黑" panose="020B0503020204020204" pitchFamily="34" charset="-122"/>
                  <a:ea typeface="微软雅黑" panose="020B0503020204020204" pitchFamily="34" charset="-122"/>
                </a:endParaRPr>
              </a:p>
            </p:txBody>
          </p:sp>
        </p:grpSp>
        <p:grpSp>
          <p:nvGrpSpPr>
            <p:cNvPr id="9" name="组合 8">
              <a:extLst>
                <a:ext uri="{FF2B5EF4-FFF2-40B4-BE49-F238E27FC236}">
                  <a16:creationId xmlns:a16="http://schemas.microsoft.com/office/drawing/2014/main" id="{49CF0814-DAA0-4FB0-B60D-F9799A4BFA29}"/>
                </a:ext>
              </a:extLst>
            </p:cNvPr>
            <p:cNvGrpSpPr/>
            <p:nvPr/>
          </p:nvGrpSpPr>
          <p:grpSpPr>
            <a:xfrm>
              <a:off x="2937132" y="2059534"/>
              <a:ext cx="1158949" cy="1105787"/>
              <a:chOff x="4550735" y="5266185"/>
              <a:chExt cx="1254642" cy="1060189"/>
            </a:xfrm>
          </p:grpSpPr>
          <p:sp>
            <p:nvSpPr>
              <p:cNvPr id="10" name="矩形 9">
                <a:extLst>
                  <a:ext uri="{FF2B5EF4-FFF2-40B4-BE49-F238E27FC236}">
                    <a16:creationId xmlns:a16="http://schemas.microsoft.com/office/drawing/2014/main" id="{E62B83AB-E328-4338-A605-8EEE05D9960D}"/>
                  </a:ext>
                </a:extLst>
              </p:cNvPr>
              <p:cNvSpPr/>
              <p:nvPr/>
            </p:nvSpPr>
            <p:spPr>
              <a:xfrm>
                <a:off x="4550735" y="5266185"/>
                <a:ext cx="1254642" cy="25895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钱贰</a:t>
                </a:r>
              </a:p>
            </p:txBody>
          </p:sp>
          <p:sp>
            <p:nvSpPr>
              <p:cNvPr id="11" name="矩形 10">
                <a:extLst>
                  <a:ext uri="{FF2B5EF4-FFF2-40B4-BE49-F238E27FC236}">
                    <a16:creationId xmlns:a16="http://schemas.microsoft.com/office/drawing/2014/main" id="{C6AC20BA-96FF-4AA7-9627-AAF43F0D5E2E}"/>
                  </a:ext>
                </a:extLst>
              </p:cNvPr>
              <p:cNvSpPr/>
              <p:nvPr/>
            </p:nvSpPr>
            <p:spPr>
              <a:xfrm>
                <a:off x="4550735" y="5266186"/>
                <a:ext cx="1254642" cy="1060188"/>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微软雅黑" panose="020B0503020204020204" pitchFamily="34" charset="-122"/>
                  <a:ea typeface="微软雅黑" panose="020B0503020204020204" pitchFamily="34" charset="-122"/>
                </a:endParaRPr>
              </a:p>
            </p:txBody>
          </p:sp>
        </p:grpSp>
      </p:grpSp>
      <p:sp>
        <p:nvSpPr>
          <p:cNvPr id="16" name="矩形 15">
            <a:hlinkClick r:id="rId4" action="ppaction://hlinksldjump"/>
            <a:extLst>
              <a:ext uri="{FF2B5EF4-FFF2-40B4-BE49-F238E27FC236}">
                <a16:creationId xmlns:a16="http://schemas.microsoft.com/office/drawing/2014/main" id="{71956302-F4DF-4CA0-9336-25312839EBB7}"/>
              </a:ext>
            </a:extLst>
          </p:cNvPr>
          <p:cNvSpPr/>
          <p:nvPr/>
        </p:nvSpPr>
        <p:spPr>
          <a:xfrm>
            <a:off x="1353526" y="3365219"/>
            <a:ext cx="3823182" cy="3583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人脸点名</a:t>
            </a:r>
          </a:p>
        </p:txBody>
      </p:sp>
      <p:sp>
        <p:nvSpPr>
          <p:cNvPr id="17" name="矩形 16">
            <a:hlinkClick r:id="rId5" action="ppaction://hlinksldjump"/>
            <a:extLst>
              <a:ext uri="{FF2B5EF4-FFF2-40B4-BE49-F238E27FC236}">
                <a16:creationId xmlns:a16="http://schemas.microsoft.com/office/drawing/2014/main" id="{B019C611-E437-4189-8686-7BDC26C59806}"/>
              </a:ext>
            </a:extLst>
          </p:cNvPr>
          <p:cNvSpPr/>
          <p:nvPr/>
        </p:nvSpPr>
        <p:spPr>
          <a:xfrm>
            <a:off x="1353526" y="6116465"/>
            <a:ext cx="3823182" cy="3583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行为识别</a:t>
            </a:r>
          </a:p>
        </p:txBody>
      </p:sp>
      <p:sp>
        <p:nvSpPr>
          <p:cNvPr id="18" name="矩形 17">
            <a:hlinkClick r:id="rId5" action="ppaction://hlinksldjump"/>
            <a:extLst>
              <a:ext uri="{FF2B5EF4-FFF2-40B4-BE49-F238E27FC236}">
                <a16:creationId xmlns:a16="http://schemas.microsoft.com/office/drawing/2014/main" id="{2F3AF4F1-A681-4EE5-AD36-07EFF93CBFEF}"/>
              </a:ext>
            </a:extLst>
          </p:cNvPr>
          <p:cNvSpPr/>
          <p:nvPr/>
        </p:nvSpPr>
        <p:spPr>
          <a:xfrm>
            <a:off x="6331810" y="6116465"/>
            <a:ext cx="3823182" cy="3583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16" tIns="45708" rIns="91416" bIns="45708" numCol="1" spcCol="0" rtlCol="0" fromWordArt="0" anchor="ctr" anchorCtr="0" forceAA="0" compatLnSpc="1">
            <a:prstTxWarp prst="textNoShape">
              <a:avLst/>
            </a:prstTxWarp>
            <a:noAutofit/>
          </a:bodyP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r>
              <a:rPr lang="zh-CN" altLang="en-US" sz="1600" dirty="0">
                <a:latin typeface="微软雅黑" panose="020B0503020204020204" pitchFamily="34" charset="-122"/>
                <a:ea typeface="微软雅黑" panose="020B0503020204020204" pitchFamily="34" charset="-122"/>
              </a:rPr>
              <a:t>专注度识别</a:t>
            </a:r>
          </a:p>
        </p:txBody>
      </p:sp>
      <p:pic>
        <p:nvPicPr>
          <p:cNvPr id="19" name="图片 18">
            <a:extLst>
              <a:ext uri="{FF2B5EF4-FFF2-40B4-BE49-F238E27FC236}">
                <a16:creationId xmlns:a16="http://schemas.microsoft.com/office/drawing/2014/main" id="{E9D1FEE8-90B6-44B0-8439-1FCFFF5B71FC}"/>
              </a:ext>
            </a:extLst>
          </p:cNvPr>
          <p:cNvPicPr>
            <a:picLocks noChangeAspect="1"/>
          </p:cNvPicPr>
          <p:nvPr/>
        </p:nvPicPr>
        <p:blipFill rotWithShape="1">
          <a:blip r:embed="rId6">
            <a:extLst>
              <a:ext uri="{28A0092B-C50C-407E-A947-70E740481C1C}">
                <a14:useLocalDpi xmlns:a14="http://schemas.microsoft.com/office/drawing/2010/main" val="0"/>
              </a:ext>
            </a:extLst>
          </a:blip>
          <a:srcRect t="3722" b="11818"/>
          <a:stretch/>
        </p:blipFill>
        <p:spPr>
          <a:xfrm>
            <a:off x="1353526" y="4022692"/>
            <a:ext cx="3823182" cy="2093773"/>
          </a:xfrm>
          <a:prstGeom prst="rect">
            <a:avLst/>
          </a:prstGeom>
        </p:spPr>
      </p:pic>
      <p:pic>
        <p:nvPicPr>
          <p:cNvPr id="20" name="图片 19">
            <a:extLst>
              <a:ext uri="{FF2B5EF4-FFF2-40B4-BE49-F238E27FC236}">
                <a16:creationId xmlns:a16="http://schemas.microsoft.com/office/drawing/2014/main" id="{5D4D9CC6-8EBC-40E3-B1DD-BB9BA2CD0F5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1806"/>
          <a:stretch/>
        </p:blipFill>
        <p:spPr>
          <a:xfrm>
            <a:off x="6331810" y="4022692"/>
            <a:ext cx="3823181" cy="2093773"/>
          </a:xfrm>
          <a:prstGeom prst="rect">
            <a:avLst/>
          </a:prstGeom>
        </p:spPr>
      </p:pic>
      <p:pic>
        <p:nvPicPr>
          <p:cNvPr id="21" name="图片 20">
            <a:extLst>
              <a:ext uri="{FF2B5EF4-FFF2-40B4-BE49-F238E27FC236}">
                <a16:creationId xmlns:a16="http://schemas.microsoft.com/office/drawing/2014/main" id="{84AB7B81-41E9-4C95-9635-A22274899C2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4578"/>
          <a:stretch/>
        </p:blipFill>
        <p:spPr>
          <a:xfrm>
            <a:off x="6331810" y="1308353"/>
            <a:ext cx="3823181" cy="2080874"/>
          </a:xfrm>
          <a:prstGeom prst="rect">
            <a:avLst/>
          </a:prstGeom>
        </p:spPr>
      </p:pic>
      <p:sp>
        <p:nvSpPr>
          <p:cNvPr id="22" name="矩形 21">
            <a:hlinkClick r:id="rId4" action="ppaction://hlinksldjump"/>
            <a:extLst>
              <a:ext uri="{FF2B5EF4-FFF2-40B4-BE49-F238E27FC236}">
                <a16:creationId xmlns:a16="http://schemas.microsoft.com/office/drawing/2014/main" id="{2F3AF4F1-A681-4EE5-AD36-07EFF93CBFEF}"/>
              </a:ext>
            </a:extLst>
          </p:cNvPr>
          <p:cNvSpPr/>
          <p:nvPr/>
        </p:nvSpPr>
        <p:spPr>
          <a:xfrm>
            <a:off x="6331810" y="3365219"/>
            <a:ext cx="3823182" cy="3583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情绪识别</a:t>
            </a:r>
          </a:p>
        </p:txBody>
      </p:sp>
    </p:spTree>
    <p:extLst>
      <p:ext uri="{BB962C8B-B14F-4D97-AF65-F5344CB8AC3E}">
        <p14:creationId xmlns:p14="http://schemas.microsoft.com/office/powerpoint/2010/main" val="17239620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课情分析系统用户价值：教师的贴身助手</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pic>
        <p:nvPicPr>
          <p:cNvPr id="6" name="图片 5">
            <a:extLst>
              <a:ext uri="{FF2B5EF4-FFF2-40B4-BE49-F238E27FC236}">
                <a16:creationId xmlns:a16="http://schemas.microsoft.com/office/drawing/2014/main" id="{76EA8E18-AC0F-4DF5-A1F7-284408D9C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6386" y="1653172"/>
            <a:ext cx="4621685" cy="2599698"/>
          </a:xfrm>
          <a:prstGeom prst="rect">
            <a:avLst/>
          </a:prstGeom>
          <a:effectLst>
            <a:outerShdw blurRad="63500" algn="ctr" rotWithShape="0">
              <a:prstClr val="black">
                <a:alpha val="40000"/>
              </a:prstClr>
            </a:outerShdw>
          </a:effectLst>
        </p:spPr>
      </p:pic>
      <p:pic>
        <p:nvPicPr>
          <p:cNvPr id="7" name="图片 6">
            <a:extLst>
              <a:ext uri="{FF2B5EF4-FFF2-40B4-BE49-F238E27FC236}">
                <a16:creationId xmlns:a16="http://schemas.microsoft.com/office/drawing/2014/main" id="{E8564A5E-0F9F-4EF4-AC68-0BFAA4C109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7041" y="1653172"/>
            <a:ext cx="4621685" cy="2599698"/>
          </a:xfrm>
          <a:prstGeom prst="rect">
            <a:avLst/>
          </a:prstGeom>
          <a:effectLst>
            <a:outerShdw blurRad="63500" algn="ctr" rotWithShape="0">
              <a:prstClr val="black">
                <a:alpha val="40000"/>
              </a:prstClr>
            </a:outerShdw>
          </a:effectLst>
        </p:spPr>
      </p:pic>
      <p:sp>
        <p:nvSpPr>
          <p:cNvPr id="8" name="内容占位符 2">
            <a:extLst>
              <a:ext uri="{FF2B5EF4-FFF2-40B4-BE49-F238E27FC236}">
                <a16:creationId xmlns:a16="http://schemas.microsoft.com/office/drawing/2014/main" id="{6596985E-C404-4315-8294-CDBDF44535ED}"/>
              </a:ext>
            </a:extLst>
          </p:cNvPr>
          <p:cNvSpPr txBox="1">
            <a:spLocks/>
          </p:cNvSpPr>
          <p:nvPr/>
        </p:nvSpPr>
        <p:spPr bwMode="gray">
          <a:xfrm>
            <a:off x="1925107" y="1256887"/>
            <a:ext cx="6907090" cy="325146"/>
          </a:xfrm>
          <a:prstGeom prst="rect">
            <a:avLst/>
          </a:prstGeom>
        </p:spPr>
        <p:txBody>
          <a:bodyPr lIns="0" tIns="0" rIns="0" bIns="0"/>
          <a:lstStyle>
            <a:lvl1pPr marL="171450" indent="-171450" algn="l" defTabSz="1218987" rtl="0" eaLnBrk="1" latinLnBrk="0" hangingPunct="1">
              <a:lnSpc>
                <a:spcPct val="90000"/>
              </a:lnSpc>
              <a:spcBef>
                <a:spcPts val="500"/>
              </a:spcBef>
              <a:buClrTx/>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609493" indent="-228560" algn="l" defTabSz="1218987" rtl="0" eaLnBrk="1" latinLnBrk="0" hangingPunct="1">
              <a:lnSpc>
                <a:spcPct val="90000"/>
              </a:lnSpc>
              <a:spcBef>
                <a:spcPts val="500"/>
              </a:spcBef>
              <a:buClrTx/>
              <a:buFont typeface="Arial" pitchFamily="34" charset="0"/>
              <a:buChar char="–"/>
              <a:defRPr sz="2000" kern="1200">
                <a:solidFill>
                  <a:schemeClr val="tx1"/>
                </a:solidFill>
                <a:latin typeface="Arial" pitchFamily="34" charset="0"/>
                <a:ea typeface="+mn-ea"/>
                <a:cs typeface="Arial" pitchFamily="34" charset="0"/>
              </a:defRPr>
            </a:lvl2pPr>
            <a:lvl3pPr marL="835938" indent="-150258" algn="l" defTabSz="1218987" rtl="0" eaLnBrk="1" latinLnBrk="0" hangingPunct="1">
              <a:lnSpc>
                <a:spcPct val="90000"/>
              </a:lnSpc>
              <a:spcBef>
                <a:spcPts val="500"/>
              </a:spcBef>
              <a:buClrTx/>
              <a:buFont typeface="Arial" panose="020B0604020202020204" pitchFamily="34" charset="0"/>
              <a:buChar char="-"/>
              <a:defRPr sz="2000" kern="1200">
                <a:solidFill>
                  <a:schemeClr val="tx1"/>
                </a:solidFill>
                <a:latin typeface="Arial" pitchFamily="34" charset="0"/>
                <a:ea typeface="+mn-ea"/>
                <a:cs typeface="Arial" pitchFamily="34" charset="0"/>
              </a:defRPr>
            </a:lvl3pPr>
            <a:lvl4pPr marL="1147033" indent="-156606" algn="l" defTabSz="1218987" rtl="0" eaLnBrk="1" latinLnBrk="0" hangingPunct="1">
              <a:lnSpc>
                <a:spcPct val="90000"/>
              </a:lnSpc>
              <a:spcBef>
                <a:spcPts val="500"/>
              </a:spcBef>
              <a:buClrTx/>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1445431" indent="-150258" algn="l" defTabSz="1218987" rtl="0" eaLnBrk="1" latinLnBrk="0" hangingPunct="1">
              <a:lnSpc>
                <a:spcPct val="90000"/>
              </a:lnSpc>
              <a:spcBef>
                <a:spcPts val="500"/>
              </a:spcBef>
              <a:buClrTx/>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nSpc>
                <a:spcPct val="100000"/>
              </a:lnSpc>
              <a:spcBef>
                <a:spcPts val="600"/>
              </a:spcBef>
              <a:buNone/>
            </a:pPr>
            <a:r>
              <a:rPr lang="zh-CN" altLang="en-US" sz="1999" b="1" dirty="0">
                <a:latin typeface="微软雅黑" panose="020B0503020204020204" pitchFamily="34" charset="-122"/>
                <a:ea typeface="微软雅黑" panose="020B0503020204020204" pitchFamily="34" charset="-122"/>
              </a:rPr>
              <a:t>教师</a:t>
            </a:r>
            <a:r>
              <a:rPr lang="zh-CN" altLang="en-US" sz="1999" dirty="0">
                <a:latin typeface="微软雅黑" panose="020B0503020204020204" pitchFamily="34" charset="-122"/>
                <a:ea typeface="微软雅黑" panose="020B0503020204020204" pitchFamily="34" charset="-122"/>
              </a:rPr>
              <a:t>课中、备课时根据学生状态调整授课内容和互动方式</a:t>
            </a:r>
          </a:p>
        </p:txBody>
      </p:sp>
      <p:pic>
        <p:nvPicPr>
          <p:cNvPr id="10" name="图片 9">
            <a:extLst>
              <a:ext uri="{FF2B5EF4-FFF2-40B4-BE49-F238E27FC236}">
                <a16:creationId xmlns:a16="http://schemas.microsoft.com/office/drawing/2014/main" id="{AE84FE9D-DF99-4694-B332-2CAC6A78E11D}"/>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455867" y="4972847"/>
            <a:ext cx="1489350" cy="1329035"/>
          </a:xfrm>
          <a:prstGeom prst="rect">
            <a:avLst/>
          </a:prstGeom>
        </p:spPr>
      </p:pic>
      <p:pic>
        <p:nvPicPr>
          <p:cNvPr id="11" name="图片 10">
            <a:extLst>
              <a:ext uri="{FF2B5EF4-FFF2-40B4-BE49-F238E27FC236}">
                <a16:creationId xmlns:a16="http://schemas.microsoft.com/office/drawing/2014/main" id="{748115E0-7A3B-4907-AF35-6BD997E9D370}"/>
              </a:ext>
            </a:extLst>
          </p:cNvPr>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584888" y="4972846"/>
            <a:ext cx="1489350" cy="1329035"/>
          </a:xfrm>
          <a:prstGeom prst="rect">
            <a:avLst/>
          </a:prstGeom>
        </p:spPr>
      </p:pic>
      <p:pic>
        <p:nvPicPr>
          <p:cNvPr id="12" name="图片 11">
            <a:extLst>
              <a:ext uri="{FF2B5EF4-FFF2-40B4-BE49-F238E27FC236}">
                <a16:creationId xmlns:a16="http://schemas.microsoft.com/office/drawing/2014/main" id="{BD0477D2-9BBB-4B35-9AAB-542E71654C51}"/>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52810" y="4936596"/>
            <a:ext cx="1329035" cy="1329035"/>
          </a:xfrm>
          <a:prstGeom prst="rect">
            <a:avLst/>
          </a:prstGeom>
        </p:spPr>
      </p:pic>
      <p:grpSp>
        <p:nvGrpSpPr>
          <p:cNvPr id="13" name="组合 12">
            <a:extLst>
              <a:ext uri="{FF2B5EF4-FFF2-40B4-BE49-F238E27FC236}">
                <a16:creationId xmlns:a16="http://schemas.microsoft.com/office/drawing/2014/main" id="{B84A835C-40F4-48EF-AABB-FE5F6B6190AC}"/>
              </a:ext>
            </a:extLst>
          </p:cNvPr>
          <p:cNvGrpSpPr/>
          <p:nvPr/>
        </p:nvGrpSpPr>
        <p:grpSpPr>
          <a:xfrm>
            <a:off x="1312792" y="4663432"/>
            <a:ext cx="882371" cy="876719"/>
            <a:chOff x="9623152" y="4802292"/>
            <a:chExt cx="1763486" cy="1752188"/>
          </a:xfrm>
        </p:grpSpPr>
        <p:sp>
          <p:nvSpPr>
            <p:cNvPr id="14" name="椭圆 13">
              <a:extLst>
                <a:ext uri="{FF2B5EF4-FFF2-40B4-BE49-F238E27FC236}">
                  <a16:creationId xmlns:a16="http://schemas.microsoft.com/office/drawing/2014/main" id="{C2DCB537-76D7-4329-95F5-A24BB798CC42}"/>
                </a:ext>
              </a:extLst>
            </p:cNvPr>
            <p:cNvSpPr/>
            <p:nvPr/>
          </p:nvSpPr>
          <p:spPr>
            <a:xfrm>
              <a:off x="9634450" y="4802292"/>
              <a:ext cx="1752188" cy="1752188"/>
            </a:xfrm>
            <a:prstGeom prst="ellipse">
              <a:avLst/>
            </a:prstGeom>
            <a:solidFill>
              <a:srgbClr val="E3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dirty="0"/>
            </a:p>
          </p:txBody>
        </p:sp>
        <p:pic>
          <p:nvPicPr>
            <p:cNvPr id="15" name="图片 14">
              <a:extLst>
                <a:ext uri="{FF2B5EF4-FFF2-40B4-BE49-F238E27FC236}">
                  <a16:creationId xmlns:a16="http://schemas.microsoft.com/office/drawing/2014/main" id="{D5A4FC54-B355-48A4-B112-FF9915D35B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23152" y="5040204"/>
              <a:ext cx="1514276" cy="1514276"/>
            </a:xfrm>
            <a:prstGeom prst="rect">
              <a:avLst/>
            </a:prstGeom>
          </p:spPr>
        </p:pic>
      </p:grpSp>
      <p:pic>
        <p:nvPicPr>
          <p:cNvPr id="16" name="图片 15">
            <a:extLst>
              <a:ext uri="{FF2B5EF4-FFF2-40B4-BE49-F238E27FC236}">
                <a16:creationId xmlns:a16="http://schemas.microsoft.com/office/drawing/2014/main" id="{001A266F-A236-4F7B-B17E-F32123886A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37191" y="4604690"/>
            <a:ext cx="953179" cy="953179"/>
          </a:xfrm>
          <a:prstGeom prst="rect">
            <a:avLst/>
          </a:prstGeom>
        </p:spPr>
      </p:pic>
      <p:pic>
        <p:nvPicPr>
          <p:cNvPr id="17" name="图片 16">
            <a:extLst>
              <a:ext uri="{FF2B5EF4-FFF2-40B4-BE49-F238E27FC236}">
                <a16:creationId xmlns:a16="http://schemas.microsoft.com/office/drawing/2014/main" id="{9EB27747-579B-4C54-AA24-814D0AC33C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35309" y="4604690"/>
            <a:ext cx="953179" cy="953179"/>
          </a:xfrm>
          <a:prstGeom prst="rect">
            <a:avLst/>
          </a:prstGeom>
        </p:spPr>
      </p:pic>
      <p:sp>
        <p:nvSpPr>
          <p:cNvPr id="18" name="文本框 17">
            <a:extLst>
              <a:ext uri="{FF2B5EF4-FFF2-40B4-BE49-F238E27FC236}">
                <a16:creationId xmlns:a16="http://schemas.microsoft.com/office/drawing/2014/main" id="{1ED5E9D7-950E-4231-8F6C-676A7E35E144}"/>
              </a:ext>
            </a:extLst>
          </p:cNvPr>
          <p:cNvSpPr txBox="1"/>
          <p:nvPr/>
        </p:nvSpPr>
        <p:spPr>
          <a:xfrm>
            <a:off x="1272420" y="6249085"/>
            <a:ext cx="2661353" cy="338466"/>
          </a:xfrm>
          <a:prstGeom prst="rect">
            <a:avLst/>
          </a:prstGeom>
          <a:noFill/>
        </p:spPr>
        <p:txBody>
          <a:bodyPr wrap="square" rtlCol="0">
            <a:spAutoFit/>
          </a:bodyPr>
          <a:lstStyle/>
          <a:p>
            <a:r>
              <a:rPr lang="zh-CN" altLang="en-US" sz="1600" b="1" dirty="0">
                <a:latin typeface="微软雅黑" panose="020B0503020204020204" pitchFamily="34" charset="-122"/>
                <a:ea typeface="微软雅黑" panose="020B0503020204020204" pitchFamily="34" charset="-122"/>
                <a:cs typeface="Arial" pitchFamily="34" charset="0"/>
              </a:rPr>
              <a:t>校长</a:t>
            </a:r>
            <a:r>
              <a:rPr lang="zh-CN" altLang="en-US" sz="1600" dirty="0">
                <a:latin typeface="微软雅黑" panose="020B0503020204020204" pitchFamily="34" charset="-122"/>
                <a:ea typeface="微软雅黑" panose="020B0503020204020204" pitchFamily="34" charset="-122"/>
                <a:cs typeface="Arial" pitchFamily="34" charset="0"/>
              </a:rPr>
              <a:t>随时查看年级班级情况</a:t>
            </a:r>
          </a:p>
        </p:txBody>
      </p:sp>
      <p:sp>
        <p:nvSpPr>
          <p:cNvPr id="19" name="文本框 18">
            <a:extLst>
              <a:ext uri="{FF2B5EF4-FFF2-40B4-BE49-F238E27FC236}">
                <a16:creationId xmlns:a16="http://schemas.microsoft.com/office/drawing/2014/main" id="{17FED47A-3E0E-49CD-8596-C26C7F3D892B}"/>
              </a:ext>
            </a:extLst>
          </p:cNvPr>
          <p:cNvSpPr txBox="1"/>
          <p:nvPr/>
        </p:nvSpPr>
        <p:spPr>
          <a:xfrm>
            <a:off x="4885568" y="6249085"/>
            <a:ext cx="2661353" cy="338466"/>
          </a:xfrm>
          <a:prstGeom prst="rect">
            <a:avLst/>
          </a:prstGeom>
          <a:noFill/>
        </p:spPr>
        <p:txBody>
          <a:bodyPr wrap="square" rtlCol="0">
            <a:spAutoFit/>
          </a:bodyPr>
          <a:lstStyle/>
          <a:p>
            <a:r>
              <a:rPr lang="zh-CN" altLang="en-US" sz="1600" b="1" dirty="0">
                <a:latin typeface="微软雅黑" panose="020B0503020204020204" pitchFamily="34" charset="-122"/>
                <a:ea typeface="微软雅黑" panose="020B0503020204020204" pitchFamily="34" charset="-122"/>
                <a:cs typeface="Arial" pitchFamily="34" charset="0"/>
              </a:rPr>
              <a:t>家长</a:t>
            </a:r>
            <a:r>
              <a:rPr lang="zh-CN" altLang="en-US" sz="1600" dirty="0">
                <a:latin typeface="微软雅黑" panose="020B0503020204020204" pitchFamily="34" charset="-122"/>
                <a:ea typeface="微软雅黑" panose="020B0503020204020204" pitchFamily="34" charset="-122"/>
                <a:cs typeface="Arial" pitchFamily="34" charset="0"/>
              </a:rPr>
              <a:t>追踪孩子课堂表现情况</a:t>
            </a:r>
          </a:p>
        </p:txBody>
      </p:sp>
      <p:sp>
        <p:nvSpPr>
          <p:cNvPr id="20" name="文本框 19">
            <a:extLst>
              <a:ext uri="{FF2B5EF4-FFF2-40B4-BE49-F238E27FC236}">
                <a16:creationId xmlns:a16="http://schemas.microsoft.com/office/drawing/2014/main" id="{3522B05F-2FBE-4492-9C91-31694AA357A0}"/>
              </a:ext>
            </a:extLst>
          </p:cNvPr>
          <p:cNvSpPr txBox="1"/>
          <p:nvPr/>
        </p:nvSpPr>
        <p:spPr>
          <a:xfrm>
            <a:off x="8077752" y="6238278"/>
            <a:ext cx="2480318" cy="349273"/>
          </a:xfrm>
          <a:prstGeom prst="rect">
            <a:avLst/>
          </a:prstGeom>
          <a:noFill/>
        </p:spPr>
        <p:txBody>
          <a:bodyPr wrap="square" rtlCol="0">
            <a:spAutoFit/>
          </a:bodyPr>
          <a:lstStyle/>
          <a:p>
            <a:pPr algn="ctr"/>
            <a:r>
              <a:rPr lang="zh-CN" altLang="en-US" sz="1600" b="1" dirty="0">
                <a:latin typeface="微软雅黑" panose="020B0503020204020204" pitchFamily="34" charset="-122"/>
                <a:ea typeface="微软雅黑" panose="020B0503020204020204" pitchFamily="34" charset="-122"/>
                <a:cs typeface="Arial" pitchFamily="34" charset="0"/>
              </a:rPr>
              <a:t>学生</a:t>
            </a:r>
            <a:r>
              <a:rPr lang="zh-CN" altLang="en-US" sz="1600" dirty="0">
                <a:latin typeface="微软雅黑" panose="020B0503020204020204" pitchFamily="34" charset="-122"/>
                <a:ea typeface="微软雅黑" panose="020B0503020204020204" pitchFamily="34" charset="-122"/>
                <a:cs typeface="Arial" pitchFamily="34" charset="0"/>
              </a:rPr>
              <a:t>自律及状态调整</a:t>
            </a:r>
          </a:p>
        </p:txBody>
      </p:sp>
      <p:grpSp>
        <p:nvGrpSpPr>
          <p:cNvPr id="21" name="组合 20">
            <a:extLst>
              <a:ext uri="{FF2B5EF4-FFF2-40B4-BE49-F238E27FC236}">
                <a16:creationId xmlns:a16="http://schemas.microsoft.com/office/drawing/2014/main" id="{2873C476-0C9A-46F6-821F-5A331D36B2BB}"/>
              </a:ext>
            </a:extLst>
          </p:cNvPr>
          <p:cNvGrpSpPr/>
          <p:nvPr/>
        </p:nvGrpSpPr>
        <p:grpSpPr>
          <a:xfrm>
            <a:off x="661208" y="1048408"/>
            <a:ext cx="1222425" cy="1222425"/>
            <a:chOff x="661380" y="872803"/>
            <a:chExt cx="1222743" cy="1222743"/>
          </a:xfrm>
        </p:grpSpPr>
        <p:sp>
          <p:nvSpPr>
            <p:cNvPr id="22" name="椭圆 21">
              <a:extLst>
                <a:ext uri="{FF2B5EF4-FFF2-40B4-BE49-F238E27FC236}">
                  <a16:creationId xmlns:a16="http://schemas.microsoft.com/office/drawing/2014/main" id="{3E88C752-BCC1-4F59-BC56-2A29D663E6AB}"/>
                </a:ext>
              </a:extLst>
            </p:cNvPr>
            <p:cNvSpPr/>
            <p:nvPr/>
          </p:nvSpPr>
          <p:spPr>
            <a:xfrm>
              <a:off x="661380" y="872803"/>
              <a:ext cx="1222743" cy="1222743"/>
            </a:xfrm>
            <a:prstGeom prst="ellipse">
              <a:avLst/>
            </a:prstGeom>
            <a:solidFill>
              <a:srgbClr val="E3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dirty="0"/>
            </a:p>
          </p:txBody>
        </p:sp>
        <p:pic>
          <p:nvPicPr>
            <p:cNvPr id="23" name="图片 22">
              <a:extLst>
                <a:ext uri="{FF2B5EF4-FFF2-40B4-BE49-F238E27FC236}">
                  <a16:creationId xmlns:a16="http://schemas.microsoft.com/office/drawing/2014/main" id="{F242DADD-776A-41BD-B836-E14052A21FA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2866" y="923664"/>
              <a:ext cx="1112756" cy="1112756"/>
            </a:xfrm>
            <a:prstGeom prst="rect">
              <a:avLst/>
            </a:prstGeom>
          </p:spPr>
        </p:pic>
      </p:grpSp>
    </p:spTree>
    <p:extLst>
      <p:ext uri="{BB962C8B-B14F-4D97-AF65-F5344CB8AC3E}">
        <p14:creationId xmlns:p14="http://schemas.microsoft.com/office/powerpoint/2010/main" val="37922731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smtClean="0">
                <a:cs typeface="+mn-ea"/>
                <a:sym typeface="+mn-lt"/>
              </a:rPr>
              <a:t>现在应用场景</a:t>
            </a:r>
            <a:endParaRPr lang="zh-CN" altLang="en-US" sz="3999" b="1" dirty="0">
              <a:cs typeface="+mn-ea"/>
              <a:sym typeface="+mn-lt"/>
            </a:endParaRP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pic>
        <p:nvPicPr>
          <p:cNvPr id="24" name="Picture 2" descr="âä¸è¯¾âçå¾çæç´¢ç»æ">
            <a:extLst>
              <a:ext uri="{FF2B5EF4-FFF2-40B4-BE49-F238E27FC236}">
                <a16:creationId xmlns:a16="http://schemas.microsoft.com/office/drawing/2014/main" id="{39F04C29-FEF0-41F4-9D11-059F1FDFD3BF}"/>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19871" b="7013"/>
          <a:stretch/>
        </p:blipFill>
        <p:spPr bwMode="auto">
          <a:xfrm>
            <a:off x="1387886" y="1433470"/>
            <a:ext cx="4169340" cy="203230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âä¸è¯¾âçå¾çæç´¢ç»æ">
            <a:extLst>
              <a:ext uri="{FF2B5EF4-FFF2-40B4-BE49-F238E27FC236}">
                <a16:creationId xmlns:a16="http://schemas.microsoft.com/office/drawing/2014/main" id="{267A2A0B-ACC4-40BE-8DC1-EB4406CD0A6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colorTemperature colorTemp="5300"/>
                    </a14:imgEffect>
                  </a14:imgLayer>
                </a14:imgProps>
              </a:ext>
              <a:ext uri="{28A0092B-C50C-407E-A947-70E740481C1C}">
                <a14:useLocalDpi xmlns:a14="http://schemas.microsoft.com/office/drawing/2010/main" val="0"/>
              </a:ext>
            </a:extLst>
          </a:blip>
          <a:srcRect t="14530" b="7480"/>
          <a:stretch/>
        </p:blipFill>
        <p:spPr bwMode="auto">
          <a:xfrm>
            <a:off x="1417600" y="4149381"/>
            <a:ext cx="4169341" cy="2032306"/>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组合 25">
            <a:extLst>
              <a:ext uri="{FF2B5EF4-FFF2-40B4-BE49-F238E27FC236}">
                <a16:creationId xmlns:a16="http://schemas.microsoft.com/office/drawing/2014/main" id="{2E0604BF-F1FC-4DAA-A4E4-7A5D3EA9A154}"/>
              </a:ext>
            </a:extLst>
          </p:cNvPr>
          <p:cNvGrpSpPr/>
          <p:nvPr/>
        </p:nvGrpSpPr>
        <p:grpSpPr>
          <a:xfrm>
            <a:off x="6604409" y="1433470"/>
            <a:ext cx="4427301" cy="2032306"/>
            <a:chOff x="6329091" y="1255931"/>
            <a:chExt cx="5169214" cy="2256215"/>
          </a:xfrm>
        </p:grpSpPr>
        <p:pic>
          <p:nvPicPr>
            <p:cNvPr id="27" name="Picture 2" descr="âåå¸è¯¾å âçå¾çæç´¢ç»æ">
              <a:extLst>
                <a:ext uri="{FF2B5EF4-FFF2-40B4-BE49-F238E27FC236}">
                  <a16:creationId xmlns:a16="http://schemas.microsoft.com/office/drawing/2014/main" id="{8A0BDD80-6EF8-42D4-BBAB-2B1DF9494C3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56537" b="25881"/>
            <a:stretch/>
          </p:blipFill>
          <p:spPr bwMode="auto">
            <a:xfrm>
              <a:off x="6329091" y="1255931"/>
              <a:ext cx="2554700" cy="225621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âåå¸è¯¾å âçå¾çæç´¢ç»æ">
              <a:extLst>
                <a:ext uri="{FF2B5EF4-FFF2-40B4-BE49-F238E27FC236}">
                  <a16:creationId xmlns:a16="http://schemas.microsoft.com/office/drawing/2014/main" id="{8C362452-1CC2-4ADA-8497-29C16DD5F5C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7468" b="27762"/>
            <a:stretch/>
          </p:blipFill>
          <p:spPr bwMode="auto">
            <a:xfrm>
              <a:off x="8933219" y="1255931"/>
              <a:ext cx="2565086" cy="2256215"/>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Picture 14" descr="âå¨çº¿æè² å¡éâçå¾çæç´¢ç»æ">
            <a:extLst>
              <a:ext uri="{FF2B5EF4-FFF2-40B4-BE49-F238E27FC236}">
                <a16:creationId xmlns:a16="http://schemas.microsoft.com/office/drawing/2014/main" id="{55AA568B-1AE6-44DD-ACF0-5D11957C62B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4859" b="10279"/>
          <a:stretch/>
        </p:blipFill>
        <p:spPr bwMode="auto">
          <a:xfrm>
            <a:off x="6604041" y="4149381"/>
            <a:ext cx="4427670" cy="2032306"/>
          </a:xfrm>
          <a:prstGeom prst="rect">
            <a:avLst/>
          </a:prstGeom>
          <a:noFill/>
          <a:extLst>
            <a:ext uri="{909E8E84-426E-40DD-AFC4-6F175D3DCCD1}">
              <a14:hiddenFill xmlns:a14="http://schemas.microsoft.com/office/drawing/2010/main">
                <a:solidFill>
                  <a:srgbClr val="FFFFFF"/>
                </a:solidFill>
              </a14:hiddenFill>
            </a:ext>
          </a:extLst>
        </p:spPr>
      </p:pic>
      <p:sp>
        <p:nvSpPr>
          <p:cNvPr id="30" name="矩形 29">
            <a:extLst>
              <a:ext uri="{FF2B5EF4-FFF2-40B4-BE49-F238E27FC236}">
                <a16:creationId xmlns:a16="http://schemas.microsoft.com/office/drawing/2014/main" id="{D15C0843-2395-4612-9879-70E798FA1083}"/>
              </a:ext>
            </a:extLst>
          </p:cNvPr>
          <p:cNvSpPr/>
          <p:nvPr/>
        </p:nvSpPr>
        <p:spPr>
          <a:xfrm>
            <a:off x="928200" y="1205647"/>
            <a:ext cx="1823404" cy="40479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799" b="1" dirty="0">
                <a:latin typeface="微软雅黑" panose="020B0503020204020204" pitchFamily="34" charset="-122"/>
                <a:ea typeface="微软雅黑" panose="020B0503020204020204" pitchFamily="34" charset="-122"/>
              </a:rPr>
              <a:t>传统课堂</a:t>
            </a:r>
          </a:p>
        </p:txBody>
      </p:sp>
      <p:sp>
        <p:nvSpPr>
          <p:cNvPr id="31" name="矩形 30">
            <a:extLst>
              <a:ext uri="{FF2B5EF4-FFF2-40B4-BE49-F238E27FC236}">
                <a16:creationId xmlns:a16="http://schemas.microsoft.com/office/drawing/2014/main" id="{AB76CEDB-5E1D-45FA-9338-9B5F46A1D65D}"/>
              </a:ext>
            </a:extLst>
          </p:cNvPr>
          <p:cNvSpPr/>
          <p:nvPr/>
        </p:nvSpPr>
        <p:spPr>
          <a:xfrm>
            <a:off x="928200" y="3921558"/>
            <a:ext cx="1823404" cy="40479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799" b="1" dirty="0">
                <a:latin typeface="微软雅黑" panose="020B0503020204020204" pitchFamily="34" charset="-122"/>
                <a:ea typeface="微软雅黑" panose="020B0503020204020204" pitchFamily="34" charset="-122"/>
              </a:rPr>
              <a:t>行为测评</a:t>
            </a:r>
          </a:p>
        </p:txBody>
      </p:sp>
      <p:sp>
        <p:nvSpPr>
          <p:cNvPr id="32" name="矩形 31">
            <a:extLst>
              <a:ext uri="{FF2B5EF4-FFF2-40B4-BE49-F238E27FC236}">
                <a16:creationId xmlns:a16="http://schemas.microsoft.com/office/drawing/2014/main" id="{F7531EFC-B249-4D2D-8283-8E56A2721F22}"/>
              </a:ext>
            </a:extLst>
          </p:cNvPr>
          <p:cNvSpPr/>
          <p:nvPr/>
        </p:nvSpPr>
        <p:spPr>
          <a:xfrm>
            <a:off x="6285708" y="1205647"/>
            <a:ext cx="1823404" cy="40479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799" b="1" dirty="0">
                <a:latin typeface="微软雅黑" panose="020B0503020204020204" pitchFamily="34" charset="-122"/>
                <a:ea typeface="微软雅黑" panose="020B0503020204020204" pitchFamily="34" charset="-122"/>
              </a:rPr>
              <a:t>双师课堂</a:t>
            </a:r>
          </a:p>
        </p:txBody>
      </p:sp>
      <p:sp>
        <p:nvSpPr>
          <p:cNvPr id="33" name="矩形 32">
            <a:extLst>
              <a:ext uri="{FF2B5EF4-FFF2-40B4-BE49-F238E27FC236}">
                <a16:creationId xmlns:a16="http://schemas.microsoft.com/office/drawing/2014/main" id="{FB62B4CC-A5CF-4C25-ADD8-DDC89E40DB32}"/>
              </a:ext>
            </a:extLst>
          </p:cNvPr>
          <p:cNvSpPr/>
          <p:nvPr/>
        </p:nvSpPr>
        <p:spPr>
          <a:xfrm>
            <a:off x="6285707" y="3921558"/>
            <a:ext cx="1823404" cy="40479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799" b="1" dirty="0">
                <a:latin typeface="微软雅黑" panose="020B0503020204020204" pitchFamily="34" charset="-122"/>
                <a:ea typeface="微软雅黑" panose="020B0503020204020204" pitchFamily="34" charset="-122"/>
              </a:rPr>
              <a:t>在线教育</a:t>
            </a:r>
          </a:p>
        </p:txBody>
      </p:sp>
    </p:spTree>
    <p:extLst>
      <p:ext uri="{BB962C8B-B14F-4D97-AF65-F5344CB8AC3E}">
        <p14:creationId xmlns:p14="http://schemas.microsoft.com/office/powerpoint/2010/main" val="5978856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smtClean="0">
                <a:cs typeface="+mn-ea"/>
                <a:sym typeface="+mn-lt"/>
              </a:rPr>
              <a:t>未来应用场景</a:t>
            </a:r>
            <a:endParaRPr lang="zh-CN" altLang="en-US" sz="3999" b="1" dirty="0">
              <a:cs typeface="+mn-ea"/>
              <a:sym typeface="+mn-lt"/>
            </a:endParaRP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sp>
        <p:nvSpPr>
          <p:cNvPr id="14" name="矩形 13">
            <a:extLst>
              <a:ext uri="{FF2B5EF4-FFF2-40B4-BE49-F238E27FC236}">
                <a16:creationId xmlns:a16="http://schemas.microsoft.com/office/drawing/2014/main" id="{D95C833D-C884-4213-AF89-F4750A6C58BD}"/>
              </a:ext>
            </a:extLst>
          </p:cNvPr>
          <p:cNvSpPr/>
          <p:nvPr/>
        </p:nvSpPr>
        <p:spPr>
          <a:xfrm>
            <a:off x="548640" y="5032990"/>
            <a:ext cx="5290213" cy="35998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latin typeface="微软雅黑" panose="020B0503020204020204" pitchFamily="34" charset="-122"/>
                <a:ea typeface="微软雅黑" panose="020B0503020204020204" pitchFamily="34" charset="-122"/>
              </a:rPr>
              <a:t>打通教学系统</a:t>
            </a:r>
          </a:p>
        </p:txBody>
      </p:sp>
      <p:sp>
        <p:nvSpPr>
          <p:cNvPr id="15" name="矩形 14">
            <a:extLst>
              <a:ext uri="{FF2B5EF4-FFF2-40B4-BE49-F238E27FC236}">
                <a16:creationId xmlns:a16="http://schemas.microsoft.com/office/drawing/2014/main" id="{867885BE-1914-4618-AB54-32ED04466546}"/>
              </a:ext>
            </a:extLst>
          </p:cNvPr>
          <p:cNvSpPr/>
          <p:nvPr/>
        </p:nvSpPr>
        <p:spPr>
          <a:xfrm>
            <a:off x="548640" y="5392975"/>
            <a:ext cx="5442826" cy="11898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399" indent="-171399">
              <a:spcBef>
                <a:spcPts val="600"/>
              </a:spcBef>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rPr>
              <a:t>从</a:t>
            </a:r>
            <a:r>
              <a:rPr lang="zh-CN" altLang="en-US" sz="1400" b="1" dirty="0">
                <a:solidFill>
                  <a:schemeClr val="tx1"/>
                </a:solidFill>
                <a:latin typeface="微软雅黑" panose="020B0503020204020204" pitchFamily="34" charset="-122"/>
                <a:ea typeface="微软雅黑" panose="020B0503020204020204" pitchFamily="34" charset="-122"/>
              </a:rPr>
              <a:t>内容和过程</a:t>
            </a:r>
            <a:r>
              <a:rPr lang="zh-CN" altLang="en-US" sz="1400" dirty="0">
                <a:solidFill>
                  <a:schemeClr val="tx1"/>
                </a:solidFill>
                <a:latin typeface="微软雅黑" panose="020B0503020204020204" pitchFamily="34" charset="-122"/>
                <a:ea typeface="微软雅黑" panose="020B0503020204020204" pitchFamily="34" charset="-122"/>
              </a:rPr>
              <a:t>两个方面，实现全流程数据收集，建立学生</a:t>
            </a:r>
            <a:r>
              <a:rPr lang="en-US" altLang="zh-CN" sz="1400" dirty="0">
                <a:solidFill>
                  <a:schemeClr val="tx1"/>
                </a:solidFill>
                <a:latin typeface="微软雅黑" panose="020B0503020204020204" pitchFamily="34" charset="-122"/>
                <a:ea typeface="微软雅黑" panose="020B0503020204020204" pitchFamily="34" charset="-122"/>
              </a:rPr>
              <a:t>Profile</a:t>
            </a:r>
          </a:p>
          <a:p>
            <a:pPr marL="171399" indent="-171399">
              <a:spcBef>
                <a:spcPts val="600"/>
              </a:spcBef>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rPr>
              <a:t>给予最精确的个性化学习方法、学习内容的推荐，以及未来专业选择等方面的预测评估</a:t>
            </a:r>
          </a:p>
        </p:txBody>
      </p:sp>
      <p:sp>
        <p:nvSpPr>
          <p:cNvPr id="16" name="矩形 15">
            <a:extLst>
              <a:ext uri="{FF2B5EF4-FFF2-40B4-BE49-F238E27FC236}">
                <a16:creationId xmlns:a16="http://schemas.microsoft.com/office/drawing/2014/main" id="{CB573642-3D7E-4FC1-B7B9-B6CF3AF5AE88}"/>
              </a:ext>
            </a:extLst>
          </p:cNvPr>
          <p:cNvSpPr/>
          <p:nvPr/>
        </p:nvSpPr>
        <p:spPr>
          <a:xfrm>
            <a:off x="6349974" y="5027912"/>
            <a:ext cx="5272050" cy="35998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latin typeface="微软雅黑" panose="020B0503020204020204" pitchFamily="34" charset="-122"/>
                <a:ea typeface="微软雅黑" panose="020B0503020204020204" pitchFamily="34" charset="-122"/>
              </a:rPr>
              <a:t>打通教务系统</a:t>
            </a:r>
          </a:p>
        </p:txBody>
      </p:sp>
      <p:sp>
        <p:nvSpPr>
          <p:cNvPr id="17" name="矩形 16">
            <a:extLst>
              <a:ext uri="{FF2B5EF4-FFF2-40B4-BE49-F238E27FC236}">
                <a16:creationId xmlns:a16="http://schemas.microsoft.com/office/drawing/2014/main" id="{5170AB64-F4C5-4F4A-8F1F-F69A97F5D5C8}"/>
              </a:ext>
            </a:extLst>
          </p:cNvPr>
          <p:cNvSpPr/>
          <p:nvPr/>
        </p:nvSpPr>
        <p:spPr>
          <a:xfrm>
            <a:off x="6349974" y="5387898"/>
            <a:ext cx="5272050" cy="1032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399" indent="-171399">
              <a:spcBef>
                <a:spcPts val="600"/>
              </a:spcBef>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rPr>
              <a:t>从成绩和过程两个方面实现客观考评，态度考核不再是黑盒</a:t>
            </a:r>
          </a:p>
          <a:p>
            <a:pPr marL="171399" indent="-171399">
              <a:spcBef>
                <a:spcPts val="600"/>
              </a:spcBef>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rPr>
              <a:t>实现学生、教师、财务、设备等全方位管理</a:t>
            </a:r>
            <a:endParaRPr lang="en-US" altLang="zh-CN" sz="1400" dirty="0">
              <a:solidFill>
                <a:schemeClr val="tx1"/>
              </a:solidFill>
              <a:latin typeface="微软雅黑" panose="020B0503020204020204" pitchFamily="34" charset="-122"/>
              <a:ea typeface="微软雅黑" panose="020B0503020204020204" pitchFamily="34" charset="-122"/>
            </a:endParaRPr>
          </a:p>
        </p:txBody>
      </p:sp>
      <p:grpSp>
        <p:nvGrpSpPr>
          <p:cNvPr id="18" name="组合 17">
            <a:extLst>
              <a:ext uri="{FF2B5EF4-FFF2-40B4-BE49-F238E27FC236}">
                <a16:creationId xmlns:a16="http://schemas.microsoft.com/office/drawing/2014/main" id="{E347E8C0-6421-4A20-8740-511F04AF148A}"/>
              </a:ext>
            </a:extLst>
          </p:cNvPr>
          <p:cNvGrpSpPr/>
          <p:nvPr/>
        </p:nvGrpSpPr>
        <p:grpSpPr>
          <a:xfrm>
            <a:off x="475868" y="1465022"/>
            <a:ext cx="5150229" cy="3108738"/>
            <a:chOff x="1537675" y="1250606"/>
            <a:chExt cx="6032706" cy="4021804"/>
          </a:xfrm>
        </p:grpSpPr>
        <p:graphicFrame>
          <p:nvGraphicFramePr>
            <p:cNvPr id="19" name="图示 18">
              <a:extLst>
                <a:ext uri="{FF2B5EF4-FFF2-40B4-BE49-F238E27FC236}">
                  <a16:creationId xmlns:a16="http://schemas.microsoft.com/office/drawing/2014/main" id="{BD1B94B5-32AA-48B3-8521-9CAA4CDE56AE}"/>
                </a:ext>
              </a:extLst>
            </p:cNvPr>
            <p:cNvGraphicFramePr/>
            <p:nvPr>
              <p:extLst/>
            </p:nvPr>
          </p:nvGraphicFramePr>
          <p:xfrm>
            <a:off x="1537675" y="1250606"/>
            <a:ext cx="6032706" cy="40218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 name="Picture 20" descr="âpersonal profile å¡éâçå¾çæç´¢ç»æ">
              <a:extLst>
                <a:ext uri="{FF2B5EF4-FFF2-40B4-BE49-F238E27FC236}">
                  <a16:creationId xmlns:a16="http://schemas.microsoft.com/office/drawing/2014/main" id="{803D081D-DCBB-45CD-8340-C4B77F774D5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2859" t="11544" r="12466" b="18223"/>
            <a:stretch/>
          </p:blipFill>
          <p:spPr bwMode="auto">
            <a:xfrm>
              <a:off x="3841324" y="2679784"/>
              <a:ext cx="1425408" cy="1425408"/>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21" name="组合 20">
            <a:extLst>
              <a:ext uri="{FF2B5EF4-FFF2-40B4-BE49-F238E27FC236}">
                <a16:creationId xmlns:a16="http://schemas.microsoft.com/office/drawing/2014/main" id="{B906B555-6D76-42E3-8481-47717627CD22}"/>
              </a:ext>
            </a:extLst>
          </p:cNvPr>
          <p:cNvGrpSpPr/>
          <p:nvPr/>
        </p:nvGrpSpPr>
        <p:grpSpPr>
          <a:xfrm>
            <a:off x="6637785" y="1571510"/>
            <a:ext cx="4137573" cy="2424267"/>
            <a:chOff x="720428" y="552891"/>
            <a:chExt cx="8133605" cy="4765602"/>
          </a:xfrm>
        </p:grpSpPr>
        <p:pic>
          <p:nvPicPr>
            <p:cNvPr id="22" name="Picture 2" descr="âæå¸ å¡éâçå¾çæç´¢ç»æ">
              <a:extLst>
                <a:ext uri="{FF2B5EF4-FFF2-40B4-BE49-F238E27FC236}">
                  <a16:creationId xmlns:a16="http://schemas.microsoft.com/office/drawing/2014/main" id="{9EEC9D00-6E89-4C0D-AE9D-478C1D052E0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4951430" y="552891"/>
              <a:ext cx="2382801" cy="2382801"/>
            </a:xfrm>
            <a:prstGeom prst="ellipse">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23" name="Picture 6" descr="âå­¦ç å¡éâçå¾çæç´¢ç»æ">
              <a:extLst>
                <a:ext uri="{FF2B5EF4-FFF2-40B4-BE49-F238E27FC236}">
                  <a16:creationId xmlns:a16="http://schemas.microsoft.com/office/drawing/2014/main" id="{A5F8489E-1340-4A44-8DE2-040D031FFE9E}"/>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63" r="2663"/>
            <a:stretch/>
          </p:blipFill>
          <p:spPr bwMode="auto">
            <a:xfrm>
              <a:off x="2240229" y="552892"/>
              <a:ext cx="2382801" cy="2382801"/>
            </a:xfrm>
            <a:prstGeom prst="ellipse">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34" name="Picture 8" descr="âè´¢å¡ å¡éâçå¾çæç´¢ç»æ">
              <a:extLst>
                <a:ext uri="{FF2B5EF4-FFF2-40B4-BE49-F238E27FC236}">
                  <a16:creationId xmlns:a16="http://schemas.microsoft.com/office/drawing/2014/main" id="{F6F7577B-5AC7-4F7B-A0A9-3AA28BA9E74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385" r="10385"/>
            <a:stretch/>
          </p:blipFill>
          <p:spPr bwMode="auto">
            <a:xfrm>
              <a:off x="720428" y="2935691"/>
              <a:ext cx="2382801" cy="2382801"/>
            </a:xfrm>
            <a:prstGeom prst="ellipse">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35" name="Picture 10" descr="âæå®¤ å¡éâçå¾çæç´¢ç»æ">
              <a:extLst>
                <a:ext uri="{FF2B5EF4-FFF2-40B4-BE49-F238E27FC236}">
                  <a16:creationId xmlns:a16="http://schemas.microsoft.com/office/drawing/2014/main" id="{AD8C43DE-72DD-419D-A01E-2359F459727B}"/>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1812" r="11812"/>
            <a:stretch/>
          </p:blipFill>
          <p:spPr bwMode="auto">
            <a:xfrm>
              <a:off x="3595830" y="2935692"/>
              <a:ext cx="2382801" cy="2382801"/>
            </a:xfrm>
            <a:prstGeom prst="ellipse">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36" name="Picture 14" descr="âè®¾ç½® å¡éâçå¾çæç´¢ç»æ">
              <a:extLst>
                <a:ext uri="{FF2B5EF4-FFF2-40B4-BE49-F238E27FC236}">
                  <a16:creationId xmlns:a16="http://schemas.microsoft.com/office/drawing/2014/main" id="{5174D5F3-CC45-4D63-9854-C60B8F3481AA}"/>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p:blipFill>
          <p:spPr bwMode="auto">
            <a:xfrm>
              <a:off x="6471232" y="2935690"/>
              <a:ext cx="2382801" cy="2382801"/>
            </a:xfrm>
            <a:prstGeom prst="ellipse">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grpSp>
      <p:sp>
        <p:nvSpPr>
          <p:cNvPr id="37" name="矩形 36">
            <a:extLst>
              <a:ext uri="{FF2B5EF4-FFF2-40B4-BE49-F238E27FC236}">
                <a16:creationId xmlns:a16="http://schemas.microsoft.com/office/drawing/2014/main" id="{A0419F0C-9790-4FAF-BAE1-431F87769F70}"/>
              </a:ext>
            </a:extLst>
          </p:cNvPr>
          <p:cNvSpPr/>
          <p:nvPr/>
        </p:nvSpPr>
        <p:spPr>
          <a:xfrm>
            <a:off x="9129904" y="1920416"/>
            <a:ext cx="928237" cy="707702"/>
          </a:xfrm>
          <a:prstGeom prst="rect">
            <a:avLst/>
          </a:prstGeom>
          <a:noFill/>
        </p:spPr>
        <p:txBody>
          <a:bodyPr wrap="square" lIns="91416" tIns="45708" rIns="91416" bIns="45708">
            <a:spAutoFit/>
          </a:bodyPr>
          <a:lstStyle/>
          <a:p>
            <a:pPr algn="ctr"/>
            <a:r>
              <a:rPr lang="zh-CN" altLang="en-US" sz="1999"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考勤</a:t>
            </a:r>
            <a:endParaRPr lang="en-US" altLang="zh-CN" sz="1999"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r>
              <a:rPr lang="zh-CN" altLang="en-US" sz="1999"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评优</a:t>
            </a:r>
            <a:endParaRPr lang="en-US" altLang="zh-CN" sz="1999"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7674792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联想优势</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grpSp>
        <p:nvGrpSpPr>
          <p:cNvPr id="24" name="组合 23">
            <a:extLst>
              <a:ext uri="{FF2B5EF4-FFF2-40B4-BE49-F238E27FC236}">
                <a16:creationId xmlns:a16="http://schemas.microsoft.com/office/drawing/2014/main" id="{92A236A4-00FD-4D57-9A91-5AA23C99EA81}"/>
              </a:ext>
            </a:extLst>
          </p:cNvPr>
          <p:cNvGrpSpPr/>
          <p:nvPr/>
        </p:nvGrpSpPr>
        <p:grpSpPr>
          <a:xfrm>
            <a:off x="722060" y="1348025"/>
            <a:ext cx="5010249" cy="4824175"/>
            <a:chOff x="781306" y="1071614"/>
            <a:chExt cx="5230813" cy="5035550"/>
          </a:xfrm>
          <a:solidFill>
            <a:schemeClr val="accent5">
              <a:lumMod val="50000"/>
            </a:schemeClr>
          </a:solidFill>
        </p:grpSpPr>
        <p:sp>
          <p:nvSpPr>
            <p:cNvPr id="25" name="出自【趣你的PPT】(微信:qunideppt)：最优质的PPT资源库">
              <a:extLst>
                <a:ext uri="{FF2B5EF4-FFF2-40B4-BE49-F238E27FC236}">
                  <a16:creationId xmlns:a16="http://schemas.microsoft.com/office/drawing/2014/main" id="{02B19337-A6C9-4747-ACBF-6C2FABCFBBB5}"/>
                </a:ext>
              </a:extLst>
            </p:cNvPr>
            <p:cNvSpPr/>
            <p:nvPr/>
          </p:nvSpPr>
          <p:spPr bwMode="auto">
            <a:xfrm>
              <a:off x="2443419" y="2654352"/>
              <a:ext cx="2000250" cy="183991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zh-CN" altLang="en-US" sz="1799">
                <a:solidFill>
                  <a:prstClr val="white"/>
                </a:solidFill>
                <a:latin typeface="Arial"/>
                <a:ea typeface="Microsoft YaHei"/>
              </a:endParaRPr>
            </a:p>
          </p:txBody>
        </p:sp>
        <p:grpSp>
          <p:nvGrpSpPr>
            <p:cNvPr id="26" name="组 3">
              <a:extLst>
                <a:ext uri="{FF2B5EF4-FFF2-40B4-BE49-F238E27FC236}">
                  <a16:creationId xmlns:a16="http://schemas.microsoft.com/office/drawing/2014/main" id="{678D0D8F-B8D6-4811-91C5-097E1E59631B}"/>
                </a:ext>
              </a:extLst>
            </p:cNvPr>
            <p:cNvGrpSpPr>
              <a:grpSpLocks/>
            </p:cNvGrpSpPr>
            <p:nvPr/>
          </p:nvGrpSpPr>
          <p:grpSpPr bwMode="auto">
            <a:xfrm>
              <a:off x="781306" y="1071614"/>
              <a:ext cx="5230813" cy="5035550"/>
              <a:chOff x="695280" y="1400854"/>
              <a:chExt cx="5230812" cy="5035550"/>
            </a:xfrm>
            <a:grpFill/>
          </p:grpSpPr>
          <p:grpSp>
            <p:nvGrpSpPr>
              <p:cNvPr id="27" name="组 19">
                <a:extLst>
                  <a:ext uri="{FF2B5EF4-FFF2-40B4-BE49-F238E27FC236}">
                    <a16:creationId xmlns:a16="http://schemas.microsoft.com/office/drawing/2014/main" id="{C683EC8D-6FC1-4112-9A46-9816699605E7}"/>
                  </a:ext>
                </a:extLst>
              </p:cNvPr>
              <p:cNvGrpSpPr>
                <a:grpSpLocks/>
              </p:cNvGrpSpPr>
              <p:nvPr/>
            </p:nvGrpSpPr>
            <p:grpSpPr bwMode="auto">
              <a:xfrm>
                <a:off x="695280" y="1400854"/>
                <a:ext cx="5230812" cy="5035550"/>
                <a:chOff x="3268663" y="1204913"/>
                <a:chExt cx="5230812" cy="5035550"/>
              </a:xfrm>
              <a:grpFill/>
            </p:grpSpPr>
            <p:sp>
              <p:nvSpPr>
                <p:cNvPr id="33" name="出自【趣你的PPT】(微信:qunideppt)：最优质的PPT资源库">
                  <a:extLst>
                    <a:ext uri="{FF2B5EF4-FFF2-40B4-BE49-F238E27FC236}">
                      <a16:creationId xmlns:a16="http://schemas.microsoft.com/office/drawing/2014/main" id="{CE3A1DE9-EC0A-4B3F-A673-7EE9FB3B11B6}"/>
                    </a:ext>
                  </a:extLst>
                </p:cNvPr>
                <p:cNvSpPr/>
                <p:nvPr/>
              </p:nvSpPr>
              <p:spPr>
                <a:xfrm rot="8516075">
                  <a:off x="5073651" y="4322763"/>
                  <a:ext cx="2666999" cy="1917700"/>
                </a:xfrm>
                <a:custGeom>
                  <a:avLst/>
                  <a:gdLst>
                    <a:gd name="connsiteX0" fmla="*/ 0 w 1317523"/>
                    <a:gd name="connsiteY0" fmla="*/ 1415845 h 1415845"/>
                    <a:gd name="connsiteX1" fmla="*/ 658762 w 1317523"/>
                    <a:gd name="connsiteY1" fmla="*/ 0 h 1415845"/>
                    <a:gd name="connsiteX2" fmla="*/ 1317523 w 1317523"/>
                    <a:gd name="connsiteY2" fmla="*/ 1415845 h 1415845"/>
                    <a:gd name="connsiteX3" fmla="*/ 0 w 1317523"/>
                    <a:gd name="connsiteY3" fmla="*/ 1415845 h 1415845"/>
                    <a:gd name="connsiteX0" fmla="*/ 1081548 w 2399071"/>
                    <a:gd name="connsiteY0" fmla="*/ 1494503 h 1494503"/>
                    <a:gd name="connsiteX1" fmla="*/ 0 w 2399071"/>
                    <a:gd name="connsiteY1" fmla="*/ 0 h 1494503"/>
                    <a:gd name="connsiteX2" fmla="*/ 2399071 w 2399071"/>
                    <a:gd name="connsiteY2" fmla="*/ 1494503 h 1494503"/>
                    <a:gd name="connsiteX3" fmla="*/ 1081548 w 2399071"/>
                    <a:gd name="connsiteY3" fmla="*/ 1494503 h 1494503"/>
                    <a:gd name="connsiteX0" fmla="*/ 1327354 w 2399071"/>
                    <a:gd name="connsiteY0" fmla="*/ 1484671 h 1494503"/>
                    <a:gd name="connsiteX1" fmla="*/ 0 w 2399071"/>
                    <a:gd name="connsiteY1" fmla="*/ 0 h 1494503"/>
                    <a:gd name="connsiteX2" fmla="*/ 2399071 w 2399071"/>
                    <a:gd name="connsiteY2" fmla="*/ 1494503 h 1494503"/>
                    <a:gd name="connsiteX3" fmla="*/ 1327354 w 2399071"/>
                    <a:gd name="connsiteY3" fmla="*/ 1484671 h 1494503"/>
                    <a:gd name="connsiteX0" fmla="*/ 1327354 w 2231923"/>
                    <a:gd name="connsiteY0" fmla="*/ 1484671 h 1632154"/>
                    <a:gd name="connsiteX1" fmla="*/ 0 w 2231923"/>
                    <a:gd name="connsiteY1" fmla="*/ 0 h 1632154"/>
                    <a:gd name="connsiteX2" fmla="*/ 2231923 w 2231923"/>
                    <a:gd name="connsiteY2" fmla="*/ 1632154 h 1632154"/>
                    <a:gd name="connsiteX3" fmla="*/ 1327354 w 2231923"/>
                    <a:gd name="connsiteY3" fmla="*/ 1484671 h 1632154"/>
                    <a:gd name="connsiteX0" fmla="*/ 1288025 w 2231923"/>
                    <a:gd name="connsiteY0" fmla="*/ 1494503 h 1632154"/>
                    <a:gd name="connsiteX1" fmla="*/ 0 w 2231923"/>
                    <a:gd name="connsiteY1" fmla="*/ 0 h 1632154"/>
                    <a:gd name="connsiteX2" fmla="*/ 2231923 w 2231923"/>
                    <a:gd name="connsiteY2" fmla="*/ 1632154 h 1632154"/>
                    <a:gd name="connsiteX3" fmla="*/ 1288025 w 2231923"/>
                    <a:gd name="connsiteY3" fmla="*/ 1494503 h 1632154"/>
                    <a:gd name="connsiteX0" fmla="*/ 1288025 w 2491575"/>
                    <a:gd name="connsiteY0" fmla="*/ 1494503 h 1632154"/>
                    <a:gd name="connsiteX1" fmla="*/ 0 w 2491575"/>
                    <a:gd name="connsiteY1" fmla="*/ 0 h 1632154"/>
                    <a:gd name="connsiteX2" fmla="*/ 2231923 w 2491575"/>
                    <a:gd name="connsiteY2" fmla="*/ 1632154 h 1632154"/>
                    <a:gd name="connsiteX3" fmla="*/ 1288025 w 2491575"/>
                    <a:gd name="connsiteY3" fmla="*/ 1494503 h 1632154"/>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Lst>
                  <a:ahLst/>
                  <a:cxnLst>
                    <a:cxn ang="0">
                      <a:pos x="connsiteX0" y="connsiteY0"/>
                    </a:cxn>
                    <a:cxn ang="0">
                      <a:pos x="connsiteX1" y="connsiteY1"/>
                    </a:cxn>
                    <a:cxn ang="0">
                      <a:pos x="connsiteX2" y="connsiteY2"/>
                    </a:cxn>
                    <a:cxn ang="0">
                      <a:pos x="connsiteX3" y="connsiteY3"/>
                    </a:cxn>
                  </a:cxnLst>
                  <a:rect l="l" t="t" r="r" b="b"/>
                  <a:pathLst>
                    <a:path w="2486068" h="1787975">
                      <a:moveTo>
                        <a:pt x="1288025" y="1650324"/>
                      </a:moveTo>
                      <a:cubicBezTo>
                        <a:pt x="858683" y="1152156"/>
                        <a:pt x="832465" y="182040"/>
                        <a:pt x="0" y="155821"/>
                      </a:cubicBezTo>
                      <a:cubicBezTo>
                        <a:pt x="665316" y="-293186"/>
                        <a:pt x="3306917" y="221369"/>
                        <a:pt x="2231923" y="1787975"/>
                      </a:cubicBezTo>
                      <a:cubicBezTo>
                        <a:pt x="1917290" y="1742091"/>
                        <a:pt x="1592825" y="1745370"/>
                        <a:pt x="1288025" y="1650324"/>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zh-CN" altLang="en-US" sz="1799" dirty="0">
                    <a:solidFill>
                      <a:prstClr val="white"/>
                    </a:solidFill>
                    <a:latin typeface="Arial"/>
                    <a:ea typeface="Microsoft YaHei"/>
                  </a:endParaRPr>
                </a:p>
              </p:txBody>
            </p:sp>
            <p:grpSp>
              <p:nvGrpSpPr>
                <p:cNvPr id="38" name="组 21">
                  <a:extLst>
                    <a:ext uri="{FF2B5EF4-FFF2-40B4-BE49-F238E27FC236}">
                      <a16:creationId xmlns:a16="http://schemas.microsoft.com/office/drawing/2014/main" id="{C6634019-C76E-4703-8325-CE1858CC0A67}"/>
                    </a:ext>
                  </a:extLst>
                </p:cNvPr>
                <p:cNvGrpSpPr>
                  <a:grpSpLocks/>
                </p:cNvGrpSpPr>
                <p:nvPr/>
              </p:nvGrpSpPr>
              <p:grpSpPr bwMode="auto">
                <a:xfrm>
                  <a:off x="3268663" y="1204913"/>
                  <a:ext cx="5230812" cy="4416425"/>
                  <a:chOff x="3268663" y="1204913"/>
                  <a:chExt cx="5230812" cy="4416425"/>
                </a:xfrm>
                <a:grpFill/>
              </p:grpSpPr>
              <p:sp>
                <p:nvSpPr>
                  <p:cNvPr id="39" name="出自【趣你的PPT】(微信:qunideppt)：最优质的PPT资源库">
                    <a:extLst>
                      <a:ext uri="{FF2B5EF4-FFF2-40B4-BE49-F238E27FC236}">
                        <a16:creationId xmlns:a16="http://schemas.microsoft.com/office/drawing/2014/main" id="{C6F4175A-89D4-4E80-9DB3-543734042272}"/>
                      </a:ext>
                    </a:extLst>
                  </p:cNvPr>
                  <p:cNvSpPr/>
                  <p:nvPr/>
                </p:nvSpPr>
                <p:spPr>
                  <a:xfrm>
                    <a:off x="5073651" y="1204913"/>
                    <a:ext cx="2666999" cy="1917700"/>
                  </a:xfrm>
                  <a:custGeom>
                    <a:avLst/>
                    <a:gdLst>
                      <a:gd name="connsiteX0" fmla="*/ 0 w 1317523"/>
                      <a:gd name="connsiteY0" fmla="*/ 1415845 h 1415845"/>
                      <a:gd name="connsiteX1" fmla="*/ 658762 w 1317523"/>
                      <a:gd name="connsiteY1" fmla="*/ 0 h 1415845"/>
                      <a:gd name="connsiteX2" fmla="*/ 1317523 w 1317523"/>
                      <a:gd name="connsiteY2" fmla="*/ 1415845 h 1415845"/>
                      <a:gd name="connsiteX3" fmla="*/ 0 w 1317523"/>
                      <a:gd name="connsiteY3" fmla="*/ 1415845 h 1415845"/>
                      <a:gd name="connsiteX0" fmla="*/ 1081548 w 2399071"/>
                      <a:gd name="connsiteY0" fmla="*/ 1494503 h 1494503"/>
                      <a:gd name="connsiteX1" fmla="*/ 0 w 2399071"/>
                      <a:gd name="connsiteY1" fmla="*/ 0 h 1494503"/>
                      <a:gd name="connsiteX2" fmla="*/ 2399071 w 2399071"/>
                      <a:gd name="connsiteY2" fmla="*/ 1494503 h 1494503"/>
                      <a:gd name="connsiteX3" fmla="*/ 1081548 w 2399071"/>
                      <a:gd name="connsiteY3" fmla="*/ 1494503 h 1494503"/>
                      <a:gd name="connsiteX0" fmla="*/ 1327354 w 2399071"/>
                      <a:gd name="connsiteY0" fmla="*/ 1484671 h 1494503"/>
                      <a:gd name="connsiteX1" fmla="*/ 0 w 2399071"/>
                      <a:gd name="connsiteY1" fmla="*/ 0 h 1494503"/>
                      <a:gd name="connsiteX2" fmla="*/ 2399071 w 2399071"/>
                      <a:gd name="connsiteY2" fmla="*/ 1494503 h 1494503"/>
                      <a:gd name="connsiteX3" fmla="*/ 1327354 w 2399071"/>
                      <a:gd name="connsiteY3" fmla="*/ 1484671 h 1494503"/>
                      <a:gd name="connsiteX0" fmla="*/ 1327354 w 2231923"/>
                      <a:gd name="connsiteY0" fmla="*/ 1484671 h 1632154"/>
                      <a:gd name="connsiteX1" fmla="*/ 0 w 2231923"/>
                      <a:gd name="connsiteY1" fmla="*/ 0 h 1632154"/>
                      <a:gd name="connsiteX2" fmla="*/ 2231923 w 2231923"/>
                      <a:gd name="connsiteY2" fmla="*/ 1632154 h 1632154"/>
                      <a:gd name="connsiteX3" fmla="*/ 1327354 w 2231923"/>
                      <a:gd name="connsiteY3" fmla="*/ 1484671 h 1632154"/>
                      <a:gd name="connsiteX0" fmla="*/ 1288025 w 2231923"/>
                      <a:gd name="connsiteY0" fmla="*/ 1494503 h 1632154"/>
                      <a:gd name="connsiteX1" fmla="*/ 0 w 2231923"/>
                      <a:gd name="connsiteY1" fmla="*/ 0 h 1632154"/>
                      <a:gd name="connsiteX2" fmla="*/ 2231923 w 2231923"/>
                      <a:gd name="connsiteY2" fmla="*/ 1632154 h 1632154"/>
                      <a:gd name="connsiteX3" fmla="*/ 1288025 w 2231923"/>
                      <a:gd name="connsiteY3" fmla="*/ 1494503 h 1632154"/>
                      <a:gd name="connsiteX0" fmla="*/ 1288025 w 2491575"/>
                      <a:gd name="connsiteY0" fmla="*/ 1494503 h 1632154"/>
                      <a:gd name="connsiteX1" fmla="*/ 0 w 2491575"/>
                      <a:gd name="connsiteY1" fmla="*/ 0 h 1632154"/>
                      <a:gd name="connsiteX2" fmla="*/ 2231923 w 2491575"/>
                      <a:gd name="connsiteY2" fmla="*/ 1632154 h 1632154"/>
                      <a:gd name="connsiteX3" fmla="*/ 1288025 w 2491575"/>
                      <a:gd name="connsiteY3" fmla="*/ 1494503 h 1632154"/>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Lst>
                    <a:ahLst/>
                    <a:cxnLst>
                      <a:cxn ang="0">
                        <a:pos x="connsiteX0" y="connsiteY0"/>
                      </a:cxn>
                      <a:cxn ang="0">
                        <a:pos x="connsiteX1" y="connsiteY1"/>
                      </a:cxn>
                      <a:cxn ang="0">
                        <a:pos x="connsiteX2" y="connsiteY2"/>
                      </a:cxn>
                      <a:cxn ang="0">
                        <a:pos x="connsiteX3" y="connsiteY3"/>
                      </a:cxn>
                    </a:cxnLst>
                    <a:rect l="l" t="t" r="r" b="b"/>
                    <a:pathLst>
                      <a:path w="2486068" h="1787975">
                        <a:moveTo>
                          <a:pt x="1288025" y="1650324"/>
                        </a:moveTo>
                        <a:cubicBezTo>
                          <a:pt x="858683" y="1152156"/>
                          <a:pt x="832465" y="182040"/>
                          <a:pt x="0" y="155821"/>
                        </a:cubicBezTo>
                        <a:cubicBezTo>
                          <a:pt x="665316" y="-293186"/>
                          <a:pt x="3306917" y="221369"/>
                          <a:pt x="2231923" y="1787975"/>
                        </a:cubicBezTo>
                        <a:cubicBezTo>
                          <a:pt x="1917290" y="1742091"/>
                          <a:pt x="1592825" y="1745370"/>
                          <a:pt x="1288025" y="1650324"/>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zh-CN" altLang="en-US" sz="1799" dirty="0">
                      <a:solidFill>
                        <a:prstClr val="white"/>
                      </a:solidFill>
                      <a:latin typeface="Arial"/>
                      <a:ea typeface="Microsoft YaHei"/>
                    </a:endParaRPr>
                  </a:p>
                </p:txBody>
              </p:sp>
              <p:sp>
                <p:nvSpPr>
                  <p:cNvPr id="40" name="出自【趣你的PPT】(微信:qunideppt)：最优质的PPT资源库">
                    <a:extLst>
                      <a:ext uri="{FF2B5EF4-FFF2-40B4-BE49-F238E27FC236}">
                        <a16:creationId xmlns:a16="http://schemas.microsoft.com/office/drawing/2014/main" id="{22867CE1-654F-4197-852B-D40736E6D5AB}"/>
                      </a:ext>
                    </a:extLst>
                  </p:cNvPr>
                  <p:cNvSpPr/>
                  <p:nvPr/>
                </p:nvSpPr>
                <p:spPr>
                  <a:xfrm rot="4253885">
                    <a:off x="6207125" y="2778126"/>
                    <a:ext cx="2667000" cy="1917700"/>
                  </a:xfrm>
                  <a:custGeom>
                    <a:avLst/>
                    <a:gdLst>
                      <a:gd name="connsiteX0" fmla="*/ 0 w 1317523"/>
                      <a:gd name="connsiteY0" fmla="*/ 1415845 h 1415845"/>
                      <a:gd name="connsiteX1" fmla="*/ 658762 w 1317523"/>
                      <a:gd name="connsiteY1" fmla="*/ 0 h 1415845"/>
                      <a:gd name="connsiteX2" fmla="*/ 1317523 w 1317523"/>
                      <a:gd name="connsiteY2" fmla="*/ 1415845 h 1415845"/>
                      <a:gd name="connsiteX3" fmla="*/ 0 w 1317523"/>
                      <a:gd name="connsiteY3" fmla="*/ 1415845 h 1415845"/>
                      <a:gd name="connsiteX0" fmla="*/ 1081548 w 2399071"/>
                      <a:gd name="connsiteY0" fmla="*/ 1494503 h 1494503"/>
                      <a:gd name="connsiteX1" fmla="*/ 0 w 2399071"/>
                      <a:gd name="connsiteY1" fmla="*/ 0 h 1494503"/>
                      <a:gd name="connsiteX2" fmla="*/ 2399071 w 2399071"/>
                      <a:gd name="connsiteY2" fmla="*/ 1494503 h 1494503"/>
                      <a:gd name="connsiteX3" fmla="*/ 1081548 w 2399071"/>
                      <a:gd name="connsiteY3" fmla="*/ 1494503 h 1494503"/>
                      <a:gd name="connsiteX0" fmla="*/ 1327354 w 2399071"/>
                      <a:gd name="connsiteY0" fmla="*/ 1484671 h 1494503"/>
                      <a:gd name="connsiteX1" fmla="*/ 0 w 2399071"/>
                      <a:gd name="connsiteY1" fmla="*/ 0 h 1494503"/>
                      <a:gd name="connsiteX2" fmla="*/ 2399071 w 2399071"/>
                      <a:gd name="connsiteY2" fmla="*/ 1494503 h 1494503"/>
                      <a:gd name="connsiteX3" fmla="*/ 1327354 w 2399071"/>
                      <a:gd name="connsiteY3" fmla="*/ 1484671 h 1494503"/>
                      <a:gd name="connsiteX0" fmla="*/ 1327354 w 2231923"/>
                      <a:gd name="connsiteY0" fmla="*/ 1484671 h 1632154"/>
                      <a:gd name="connsiteX1" fmla="*/ 0 w 2231923"/>
                      <a:gd name="connsiteY1" fmla="*/ 0 h 1632154"/>
                      <a:gd name="connsiteX2" fmla="*/ 2231923 w 2231923"/>
                      <a:gd name="connsiteY2" fmla="*/ 1632154 h 1632154"/>
                      <a:gd name="connsiteX3" fmla="*/ 1327354 w 2231923"/>
                      <a:gd name="connsiteY3" fmla="*/ 1484671 h 1632154"/>
                      <a:gd name="connsiteX0" fmla="*/ 1288025 w 2231923"/>
                      <a:gd name="connsiteY0" fmla="*/ 1494503 h 1632154"/>
                      <a:gd name="connsiteX1" fmla="*/ 0 w 2231923"/>
                      <a:gd name="connsiteY1" fmla="*/ 0 h 1632154"/>
                      <a:gd name="connsiteX2" fmla="*/ 2231923 w 2231923"/>
                      <a:gd name="connsiteY2" fmla="*/ 1632154 h 1632154"/>
                      <a:gd name="connsiteX3" fmla="*/ 1288025 w 2231923"/>
                      <a:gd name="connsiteY3" fmla="*/ 1494503 h 1632154"/>
                      <a:gd name="connsiteX0" fmla="*/ 1288025 w 2491575"/>
                      <a:gd name="connsiteY0" fmla="*/ 1494503 h 1632154"/>
                      <a:gd name="connsiteX1" fmla="*/ 0 w 2491575"/>
                      <a:gd name="connsiteY1" fmla="*/ 0 h 1632154"/>
                      <a:gd name="connsiteX2" fmla="*/ 2231923 w 2491575"/>
                      <a:gd name="connsiteY2" fmla="*/ 1632154 h 1632154"/>
                      <a:gd name="connsiteX3" fmla="*/ 1288025 w 2491575"/>
                      <a:gd name="connsiteY3" fmla="*/ 1494503 h 1632154"/>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Lst>
                    <a:ahLst/>
                    <a:cxnLst>
                      <a:cxn ang="0">
                        <a:pos x="connsiteX0" y="connsiteY0"/>
                      </a:cxn>
                      <a:cxn ang="0">
                        <a:pos x="connsiteX1" y="connsiteY1"/>
                      </a:cxn>
                      <a:cxn ang="0">
                        <a:pos x="connsiteX2" y="connsiteY2"/>
                      </a:cxn>
                      <a:cxn ang="0">
                        <a:pos x="connsiteX3" y="connsiteY3"/>
                      </a:cxn>
                    </a:cxnLst>
                    <a:rect l="l" t="t" r="r" b="b"/>
                    <a:pathLst>
                      <a:path w="2486068" h="1787975">
                        <a:moveTo>
                          <a:pt x="1288025" y="1650324"/>
                        </a:moveTo>
                        <a:cubicBezTo>
                          <a:pt x="858683" y="1152156"/>
                          <a:pt x="832465" y="182040"/>
                          <a:pt x="0" y="155821"/>
                        </a:cubicBezTo>
                        <a:cubicBezTo>
                          <a:pt x="665316" y="-293186"/>
                          <a:pt x="3306917" y="221369"/>
                          <a:pt x="2231923" y="1787975"/>
                        </a:cubicBezTo>
                        <a:cubicBezTo>
                          <a:pt x="1917290" y="1742091"/>
                          <a:pt x="1592825" y="1745370"/>
                          <a:pt x="1288025" y="1650324"/>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zh-CN" altLang="en-US" sz="1799" dirty="0">
                      <a:solidFill>
                        <a:prstClr val="white"/>
                      </a:solidFill>
                      <a:latin typeface="Arial"/>
                      <a:ea typeface="Microsoft YaHei"/>
                    </a:endParaRPr>
                  </a:p>
                </p:txBody>
              </p:sp>
              <p:sp>
                <p:nvSpPr>
                  <p:cNvPr id="41" name="出自【趣你的PPT】(微信:qunideppt)：最优质的PPT资源库">
                    <a:extLst>
                      <a:ext uri="{FF2B5EF4-FFF2-40B4-BE49-F238E27FC236}">
                        <a16:creationId xmlns:a16="http://schemas.microsoft.com/office/drawing/2014/main" id="{D02A0D41-DFE7-4408-A003-C7A8F388345E}"/>
                      </a:ext>
                    </a:extLst>
                  </p:cNvPr>
                  <p:cNvSpPr/>
                  <p:nvPr/>
                </p:nvSpPr>
                <p:spPr>
                  <a:xfrm rot="12990603">
                    <a:off x="3268663" y="3703638"/>
                    <a:ext cx="2666999" cy="1917700"/>
                  </a:xfrm>
                  <a:custGeom>
                    <a:avLst/>
                    <a:gdLst>
                      <a:gd name="connsiteX0" fmla="*/ 0 w 1317523"/>
                      <a:gd name="connsiteY0" fmla="*/ 1415845 h 1415845"/>
                      <a:gd name="connsiteX1" fmla="*/ 658762 w 1317523"/>
                      <a:gd name="connsiteY1" fmla="*/ 0 h 1415845"/>
                      <a:gd name="connsiteX2" fmla="*/ 1317523 w 1317523"/>
                      <a:gd name="connsiteY2" fmla="*/ 1415845 h 1415845"/>
                      <a:gd name="connsiteX3" fmla="*/ 0 w 1317523"/>
                      <a:gd name="connsiteY3" fmla="*/ 1415845 h 1415845"/>
                      <a:gd name="connsiteX0" fmla="*/ 1081548 w 2399071"/>
                      <a:gd name="connsiteY0" fmla="*/ 1494503 h 1494503"/>
                      <a:gd name="connsiteX1" fmla="*/ 0 w 2399071"/>
                      <a:gd name="connsiteY1" fmla="*/ 0 h 1494503"/>
                      <a:gd name="connsiteX2" fmla="*/ 2399071 w 2399071"/>
                      <a:gd name="connsiteY2" fmla="*/ 1494503 h 1494503"/>
                      <a:gd name="connsiteX3" fmla="*/ 1081548 w 2399071"/>
                      <a:gd name="connsiteY3" fmla="*/ 1494503 h 1494503"/>
                      <a:gd name="connsiteX0" fmla="*/ 1327354 w 2399071"/>
                      <a:gd name="connsiteY0" fmla="*/ 1484671 h 1494503"/>
                      <a:gd name="connsiteX1" fmla="*/ 0 w 2399071"/>
                      <a:gd name="connsiteY1" fmla="*/ 0 h 1494503"/>
                      <a:gd name="connsiteX2" fmla="*/ 2399071 w 2399071"/>
                      <a:gd name="connsiteY2" fmla="*/ 1494503 h 1494503"/>
                      <a:gd name="connsiteX3" fmla="*/ 1327354 w 2399071"/>
                      <a:gd name="connsiteY3" fmla="*/ 1484671 h 1494503"/>
                      <a:gd name="connsiteX0" fmla="*/ 1327354 w 2231923"/>
                      <a:gd name="connsiteY0" fmla="*/ 1484671 h 1632154"/>
                      <a:gd name="connsiteX1" fmla="*/ 0 w 2231923"/>
                      <a:gd name="connsiteY1" fmla="*/ 0 h 1632154"/>
                      <a:gd name="connsiteX2" fmla="*/ 2231923 w 2231923"/>
                      <a:gd name="connsiteY2" fmla="*/ 1632154 h 1632154"/>
                      <a:gd name="connsiteX3" fmla="*/ 1327354 w 2231923"/>
                      <a:gd name="connsiteY3" fmla="*/ 1484671 h 1632154"/>
                      <a:gd name="connsiteX0" fmla="*/ 1288025 w 2231923"/>
                      <a:gd name="connsiteY0" fmla="*/ 1494503 h 1632154"/>
                      <a:gd name="connsiteX1" fmla="*/ 0 w 2231923"/>
                      <a:gd name="connsiteY1" fmla="*/ 0 h 1632154"/>
                      <a:gd name="connsiteX2" fmla="*/ 2231923 w 2231923"/>
                      <a:gd name="connsiteY2" fmla="*/ 1632154 h 1632154"/>
                      <a:gd name="connsiteX3" fmla="*/ 1288025 w 2231923"/>
                      <a:gd name="connsiteY3" fmla="*/ 1494503 h 1632154"/>
                      <a:gd name="connsiteX0" fmla="*/ 1288025 w 2491575"/>
                      <a:gd name="connsiteY0" fmla="*/ 1494503 h 1632154"/>
                      <a:gd name="connsiteX1" fmla="*/ 0 w 2491575"/>
                      <a:gd name="connsiteY1" fmla="*/ 0 h 1632154"/>
                      <a:gd name="connsiteX2" fmla="*/ 2231923 w 2491575"/>
                      <a:gd name="connsiteY2" fmla="*/ 1632154 h 1632154"/>
                      <a:gd name="connsiteX3" fmla="*/ 1288025 w 2491575"/>
                      <a:gd name="connsiteY3" fmla="*/ 1494503 h 1632154"/>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Lst>
                    <a:ahLst/>
                    <a:cxnLst>
                      <a:cxn ang="0">
                        <a:pos x="connsiteX0" y="connsiteY0"/>
                      </a:cxn>
                      <a:cxn ang="0">
                        <a:pos x="connsiteX1" y="connsiteY1"/>
                      </a:cxn>
                      <a:cxn ang="0">
                        <a:pos x="connsiteX2" y="connsiteY2"/>
                      </a:cxn>
                      <a:cxn ang="0">
                        <a:pos x="connsiteX3" y="connsiteY3"/>
                      </a:cxn>
                    </a:cxnLst>
                    <a:rect l="l" t="t" r="r" b="b"/>
                    <a:pathLst>
                      <a:path w="2486068" h="1787975">
                        <a:moveTo>
                          <a:pt x="1288025" y="1650324"/>
                        </a:moveTo>
                        <a:cubicBezTo>
                          <a:pt x="858683" y="1152156"/>
                          <a:pt x="832465" y="182040"/>
                          <a:pt x="0" y="155821"/>
                        </a:cubicBezTo>
                        <a:cubicBezTo>
                          <a:pt x="665316" y="-293186"/>
                          <a:pt x="3306917" y="221369"/>
                          <a:pt x="2231923" y="1787975"/>
                        </a:cubicBezTo>
                        <a:cubicBezTo>
                          <a:pt x="1917290" y="1742091"/>
                          <a:pt x="1592825" y="1745370"/>
                          <a:pt x="1288025" y="1650324"/>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zh-CN" altLang="en-US" sz="1799" dirty="0">
                      <a:solidFill>
                        <a:prstClr val="white"/>
                      </a:solidFill>
                      <a:latin typeface="Arial"/>
                      <a:ea typeface="Microsoft YaHei"/>
                    </a:endParaRPr>
                  </a:p>
                </p:txBody>
              </p:sp>
              <p:sp>
                <p:nvSpPr>
                  <p:cNvPr id="42" name="出自【趣你的PPT】(微信:qunideppt)：最优质的PPT资源库">
                    <a:extLst>
                      <a:ext uri="{FF2B5EF4-FFF2-40B4-BE49-F238E27FC236}">
                        <a16:creationId xmlns:a16="http://schemas.microsoft.com/office/drawing/2014/main" id="{21A4A356-8B0D-426B-B5CF-2C7D02009C90}"/>
                      </a:ext>
                    </a:extLst>
                  </p:cNvPr>
                  <p:cNvSpPr/>
                  <p:nvPr/>
                </p:nvSpPr>
                <p:spPr>
                  <a:xfrm rot="17217058">
                    <a:off x="3268663" y="1782763"/>
                    <a:ext cx="2667000" cy="1917700"/>
                  </a:xfrm>
                  <a:custGeom>
                    <a:avLst/>
                    <a:gdLst>
                      <a:gd name="connsiteX0" fmla="*/ 0 w 1317523"/>
                      <a:gd name="connsiteY0" fmla="*/ 1415845 h 1415845"/>
                      <a:gd name="connsiteX1" fmla="*/ 658762 w 1317523"/>
                      <a:gd name="connsiteY1" fmla="*/ 0 h 1415845"/>
                      <a:gd name="connsiteX2" fmla="*/ 1317523 w 1317523"/>
                      <a:gd name="connsiteY2" fmla="*/ 1415845 h 1415845"/>
                      <a:gd name="connsiteX3" fmla="*/ 0 w 1317523"/>
                      <a:gd name="connsiteY3" fmla="*/ 1415845 h 1415845"/>
                      <a:gd name="connsiteX0" fmla="*/ 1081548 w 2399071"/>
                      <a:gd name="connsiteY0" fmla="*/ 1494503 h 1494503"/>
                      <a:gd name="connsiteX1" fmla="*/ 0 w 2399071"/>
                      <a:gd name="connsiteY1" fmla="*/ 0 h 1494503"/>
                      <a:gd name="connsiteX2" fmla="*/ 2399071 w 2399071"/>
                      <a:gd name="connsiteY2" fmla="*/ 1494503 h 1494503"/>
                      <a:gd name="connsiteX3" fmla="*/ 1081548 w 2399071"/>
                      <a:gd name="connsiteY3" fmla="*/ 1494503 h 1494503"/>
                      <a:gd name="connsiteX0" fmla="*/ 1327354 w 2399071"/>
                      <a:gd name="connsiteY0" fmla="*/ 1484671 h 1494503"/>
                      <a:gd name="connsiteX1" fmla="*/ 0 w 2399071"/>
                      <a:gd name="connsiteY1" fmla="*/ 0 h 1494503"/>
                      <a:gd name="connsiteX2" fmla="*/ 2399071 w 2399071"/>
                      <a:gd name="connsiteY2" fmla="*/ 1494503 h 1494503"/>
                      <a:gd name="connsiteX3" fmla="*/ 1327354 w 2399071"/>
                      <a:gd name="connsiteY3" fmla="*/ 1484671 h 1494503"/>
                      <a:gd name="connsiteX0" fmla="*/ 1327354 w 2231923"/>
                      <a:gd name="connsiteY0" fmla="*/ 1484671 h 1632154"/>
                      <a:gd name="connsiteX1" fmla="*/ 0 w 2231923"/>
                      <a:gd name="connsiteY1" fmla="*/ 0 h 1632154"/>
                      <a:gd name="connsiteX2" fmla="*/ 2231923 w 2231923"/>
                      <a:gd name="connsiteY2" fmla="*/ 1632154 h 1632154"/>
                      <a:gd name="connsiteX3" fmla="*/ 1327354 w 2231923"/>
                      <a:gd name="connsiteY3" fmla="*/ 1484671 h 1632154"/>
                      <a:gd name="connsiteX0" fmla="*/ 1288025 w 2231923"/>
                      <a:gd name="connsiteY0" fmla="*/ 1494503 h 1632154"/>
                      <a:gd name="connsiteX1" fmla="*/ 0 w 2231923"/>
                      <a:gd name="connsiteY1" fmla="*/ 0 h 1632154"/>
                      <a:gd name="connsiteX2" fmla="*/ 2231923 w 2231923"/>
                      <a:gd name="connsiteY2" fmla="*/ 1632154 h 1632154"/>
                      <a:gd name="connsiteX3" fmla="*/ 1288025 w 2231923"/>
                      <a:gd name="connsiteY3" fmla="*/ 1494503 h 1632154"/>
                      <a:gd name="connsiteX0" fmla="*/ 1288025 w 2491575"/>
                      <a:gd name="connsiteY0" fmla="*/ 1494503 h 1632154"/>
                      <a:gd name="connsiteX1" fmla="*/ 0 w 2491575"/>
                      <a:gd name="connsiteY1" fmla="*/ 0 h 1632154"/>
                      <a:gd name="connsiteX2" fmla="*/ 2231923 w 2491575"/>
                      <a:gd name="connsiteY2" fmla="*/ 1632154 h 1632154"/>
                      <a:gd name="connsiteX3" fmla="*/ 1288025 w 2491575"/>
                      <a:gd name="connsiteY3" fmla="*/ 1494503 h 1632154"/>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 name="connsiteX0" fmla="*/ 1288025 w 2486068"/>
                      <a:gd name="connsiteY0" fmla="*/ 1650324 h 1787975"/>
                      <a:gd name="connsiteX1" fmla="*/ 0 w 2486068"/>
                      <a:gd name="connsiteY1" fmla="*/ 155821 h 1787975"/>
                      <a:gd name="connsiteX2" fmla="*/ 2231923 w 2486068"/>
                      <a:gd name="connsiteY2" fmla="*/ 1787975 h 1787975"/>
                      <a:gd name="connsiteX3" fmla="*/ 1288025 w 2486068"/>
                      <a:gd name="connsiteY3" fmla="*/ 1650324 h 1787975"/>
                    </a:gdLst>
                    <a:ahLst/>
                    <a:cxnLst>
                      <a:cxn ang="0">
                        <a:pos x="connsiteX0" y="connsiteY0"/>
                      </a:cxn>
                      <a:cxn ang="0">
                        <a:pos x="connsiteX1" y="connsiteY1"/>
                      </a:cxn>
                      <a:cxn ang="0">
                        <a:pos x="connsiteX2" y="connsiteY2"/>
                      </a:cxn>
                      <a:cxn ang="0">
                        <a:pos x="connsiteX3" y="connsiteY3"/>
                      </a:cxn>
                    </a:cxnLst>
                    <a:rect l="l" t="t" r="r" b="b"/>
                    <a:pathLst>
                      <a:path w="2486068" h="1787975">
                        <a:moveTo>
                          <a:pt x="1288025" y="1650324"/>
                        </a:moveTo>
                        <a:cubicBezTo>
                          <a:pt x="858683" y="1152156"/>
                          <a:pt x="832465" y="182040"/>
                          <a:pt x="0" y="155821"/>
                        </a:cubicBezTo>
                        <a:cubicBezTo>
                          <a:pt x="665316" y="-293186"/>
                          <a:pt x="3306917" y="221369"/>
                          <a:pt x="2231923" y="1787975"/>
                        </a:cubicBezTo>
                        <a:cubicBezTo>
                          <a:pt x="1917290" y="1742091"/>
                          <a:pt x="1592825" y="1745370"/>
                          <a:pt x="1288025" y="1650324"/>
                        </a:cubicBezTo>
                        <a:close/>
                      </a:path>
                    </a:pathLst>
                  </a:cu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zh-CN" altLang="en-US" sz="1799" dirty="0">
                      <a:solidFill>
                        <a:prstClr val="white"/>
                      </a:solidFill>
                      <a:latin typeface="Arial"/>
                      <a:ea typeface="Microsoft YaHei"/>
                    </a:endParaRPr>
                  </a:p>
                </p:txBody>
              </p:sp>
              <p:sp>
                <p:nvSpPr>
                  <p:cNvPr id="43" name="出自【趣你的PPT】(微信:qunideppt)：最优质的PPT资源库">
                    <a:extLst>
                      <a:ext uri="{FF2B5EF4-FFF2-40B4-BE49-F238E27FC236}">
                        <a16:creationId xmlns:a16="http://schemas.microsoft.com/office/drawing/2014/main" id="{9B47BF2C-D0B2-497D-B7D3-D8898E6515D1}"/>
                      </a:ext>
                    </a:extLst>
                  </p:cNvPr>
                  <p:cNvSpPr>
                    <a:spLocks noChangeArrowheads="1"/>
                  </p:cNvSpPr>
                  <p:nvPr/>
                </p:nvSpPr>
                <p:spPr bwMode="auto">
                  <a:xfrm>
                    <a:off x="4383088" y="1987551"/>
                    <a:ext cx="925513" cy="92365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技术</a:t>
                    </a:r>
                    <a:endParaRPr lang="en-US" altLang="zh-CN" sz="2399" b="1" dirty="0">
                      <a:solidFill>
                        <a:srgbClr val="F2F2F2"/>
                      </a:solidFill>
                      <a:latin typeface="微软雅黑" panose="020B0503020204020204" pitchFamily="34" charset="-122"/>
                      <a:ea typeface="微软雅黑" panose="020B0503020204020204" pitchFamily="34" charset="-122"/>
                    </a:endParaRPr>
                  </a:p>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优势</a:t>
                    </a:r>
                  </a:p>
                </p:txBody>
              </p:sp>
            </p:grpSp>
          </p:grpSp>
          <p:sp>
            <p:nvSpPr>
              <p:cNvPr id="28" name="出自【趣你的PPT】(微信:qunideppt)：最优质的PPT资源库">
                <a:extLst>
                  <a:ext uri="{FF2B5EF4-FFF2-40B4-BE49-F238E27FC236}">
                    <a16:creationId xmlns:a16="http://schemas.microsoft.com/office/drawing/2014/main" id="{9B35CEE5-2E7F-4EE7-9BF6-410ADC0F505E}"/>
                  </a:ext>
                </a:extLst>
              </p:cNvPr>
              <p:cNvSpPr>
                <a:spLocks noChangeArrowheads="1"/>
              </p:cNvSpPr>
              <p:nvPr/>
            </p:nvSpPr>
            <p:spPr bwMode="auto">
              <a:xfrm>
                <a:off x="4640217" y="4045629"/>
                <a:ext cx="927100" cy="92365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规模</a:t>
                </a:r>
                <a:endParaRPr lang="en-US" altLang="zh-CN" sz="2399" b="1" dirty="0">
                  <a:solidFill>
                    <a:srgbClr val="F2F2F2"/>
                  </a:solidFill>
                  <a:latin typeface="微软雅黑" panose="020B0503020204020204" pitchFamily="34" charset="-122"/>
                  <a:ea typeface="微软雅黑" panose="020B0503020204020204" pitchFamily="34" charset="-122"/>
                </a:endParaRPr>
              </a:p>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优势</a:t>
                </a:r>
              </a:p>
            </p:txBody>
          </p:sp>
          <p:sp>
            <p:nvSpPr>
              <p:cNvPr id="29" name="出自【趣你的PPT】(微信:qunideppt)：最优质的PPT资源库">
                <a:extLst>
                  <a:ext uri="{FF2B5EF4-FFF2-40B4-BE49-F238E27FC236}">
                    <a16:creationId xmlns:a16="http://schemas.microsoft.com/office/drawing/2014/main" id="{271BB6F6-E1CC-40AE-9195-0E62A52FC453}"/>
                  </a:ext>
                </a:extLst>
              </p:cNvPr>
              <p:cNvSpPr>
                <a:spLocks noChangeArrowheads="1"/>
              </p:cNvSpPr>
              <p:nvPr/>
            </p:nvSpPr>
            <p:spPr bwMode="auto">
              <a:xfrm>
                <a:off x="3016205" y="5377542"/>
                <a:ext cx="927100" cy="92365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渠道</a:t>
                </a:r>
                <a:endParaRPr lang="en-US" altLang="zh-CN" sz="2399" b="1" dirty="0">
                  <a:solidFill>
                    <a:srgbClr val="F2F2F2"/>
                  </a:solidFill>
                  <a:latin typeface="微软雅黑" panose="020B0503020204020204" pitchFamily="34" charset="-122"/>
                  <a:ea typeface="微软雅黑" panose="020B0503020204020204" pitchFamily="34" charset="-122"/>
                </a:endParaRPr>
              </a:p>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优势</a:t>
                </a:r>
              </a:p>
            </p:txBody>
          </p:sp>
          <p:sp>
            <p:nvSpPr>
              <p:cNvPr id="30" name="出自【趣你的PPT】(微信:qunideppt)：最优质的PPT资源库">
                <a:extLst>
                  <a:ext uri="{FF2B5EF4-FFF2-40B4-BE49-F238E27FC236}">
                    <a16:creationId xmlns:a16="http://schemas.microsoft.com/office/drawing/2014/main" id="{1254D37E-1CD1-4A01-A47E-59E1A08EAE64}"/>
                  </a:ext>
                </a:extLst>
              </p:cNvPr>
              <p:cNvSpPr>
                <a:spLocks noChangeArrowheads="1"/>
              </p:cNvSpPr>
              <p:nvPr/>
            </p:nvSpPr>
            <p:spPr bwMode="auto">
              <a:xfrm>
                <a:off x="1314405" y="4077379"/>
                <a:ext cx="927100" cy="92365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生态</a:t>
                </a:r>
                <a:endParaRPr lang="en-US" altLang="zh-CN" sz="2399" b="1" dirty="0">
                  <a:solidFill>
                    <a:srgbClr val="F2F2F2"/>
                  </a:solidFill>
                  <a:latin typeface="微软雅黑" panose="020B0503020204020204" pitchFamily="34" charset="-122"/>
                  <a:ea typeface="微软雅黑" panose="020B0503020204020204" pitchFamily="34" charset="-122"/>
                </a:endParaRPr>
              </a:p>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优势</a:t>
                </a:r>
              </a:p>
            </p:txBody>
          </p:sp>
          <p:sp>
            <p:nvSpPr>
              <p:cNvPr id="31" name="出自【趣你的PPT】(微信:qunideppt)：最优质的PPT资源库">
                <a:extLst>
                  <a:ext uri="{FF2B5EF4-FFF2-40B4-BE49-F238E27FC236}">
                    <a16:creationId xmlns:a16="http://schemas.microsoft.com/office/drawing/2014/main" id="{8F596288-E4CA-4A29-8750-CDC4791CABD4}"/>
                  </a:ext>
                </a:extLst>
              </p:cNvPr>
              <p:cNvSpPr>
                <a:spLocks noChangeArrowheads="1"/>
              </p:cNvSpPr>
              <p:nvPr/>
            </p:nvSpPr>
            <p:spPr bwMode="auto">
              <a:xfrm>
                <a:off x="3879803" y="2058079"/>
                <a:ext cx="927100" cy="92365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品牌</a:t>
                </a:r>
                <a:endParaRPr lang="en-US" altLang="zh-CN" sz="2399" b="1" dirty="0">
                  <a:solidFill>
                    <a:srgbClr val="F2F2F2"/>
                  </a:solidFill>
                  <a:latin typeface="微软雅黑" panose="020B0503020204020204" pitchFamily="34" charset="-122"/>
                  <a:ea typeface="微软雅黑" panose="020B0503020204020204" pitchFamily="34" charset="-122"/>
                </a:endParaRPr>
              </a:p>
              <a:p>
                <a:pPr algn="just" defTabSz="914126">
                  <a:buNone/>
                  <a:defRPr/>
                </a:pPr>
                <a:r>
                  <a:rPr lang="zh-CN" altLang="en-US" sz="2399" b="1" dirty="0">
                    <a:solidFill>
                      <a:srgbClr val="F2F2F2"/>
                    </a:solidFill>
                    <a:latin typeface="微软雅黑" panose="020B0503020204020204" pitchFamily="34" charset="-122"/>
                    <a:ea typeface="微软雅黑" panose="020B0503020204020204" pitchFamily="34" charset="-122"/>
                  </a:rPr>
                  <a:t>优势</a:t>
                </a:r>
              </a:p>
            </p:txBody>
          </p:sp>
          <p:sp>
            <p:nvSpPr>
              <p:cNvPr id="32" name="文本框 1">
                <a:extLst>
                  <a:ext uri="{FF2B5EF4-FFF2-40B4-BE49-F238E27FC236}">
                    <a16:creationId xmlns:a16="http://schemas.microsoft.com/office/drawing/2014/main" id="{DDC687D6-4EE2-43CB-863C-DCC901C97B74}"/>
                  </a:ext>
                </a:extLst>
              </p:cNvPr>
              <p:cNvSpPr txBox="1">
                <a:spLocks noChangeArrowheads="1"/>
              </p:cNvSpPr>
              <p:nvPr/>
            </p:nvSpPr>
            <p:spPr bwMode="auto">
              <a:xfrm>
                <a:off x="2720992" y="3364939"/>
                <a:ext cx="1273052" cy="112385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defTabSz="914126">
                  <a:lnSpc>
                    <a:spcPct val="100000"/>
                  </a:lnSpc>
                  <a:spcBef>
                    <a:spcPct val="0"/>
                  </a:spcBef>
                  <a:buNone/>
                  <a:defRPr/>
                </a:pPr>
                <a:r>
                  <a:rPr kumimoji="1" lang="zh-CN" altLang="en-US" sz="3199" b="1" dirty="0" smtClean="0">
                    <a:solidFill>
                      <a:schemeClr val="bg1"/>
                    </a:solidFill>
                    <a:latin typeface="微软雅黑" panose="020B0503020204020204" pitchFamily="34" charset="-122"/>
                    <a:ea typeface="微软雅黑" panose="020B0503020204020204" pitchFamily="34" charset="-122"/>
                  </a:rPr>
                  <a:t>联想优势</a:t>
                </a:r>
                <a:endParaRPr kumimoji="1" lang="zh-CN" altLang="en-US" sz="3199" b="1" dirty="0">
                  <a:solidFill>
                    <a:schemeClr val="bg1"/>
                  </a:solidFill>
                  <a:latin typeface="微软雅黑" panose="020B0503020204020204" pitchFamily="34" charset="-122"/>
                  <a:ea typeface="微软雅黑" panose="020B0503020204020204" pitchFamily="34" charset="-122"/>
                </a:endParaRPr>
              </a:p>
            </p:txBody>
          </p:sp>
        </p:grpSp>
      </p:grpSp>
      <p:sp>
        <p:nvSpPr>
          <p:cNvPr id="44" name="矩形 43">
            <a:extLst>
              <a:ext uri="{FF2B5EF4-FFF2-40B4-BE49-F238E27FC236}">
                <a16:creationId xmlns:a16="http://schemas.microsoft.com/office/drawing/2014/main" id="{2C67D129-11A0-41F2-B3D3-BA7A024407F8}"/>
              </a:ext>
            </a:extLst>
          </p:cNvPr>
          <p:cNvSpPr/>
          <p:nvPr/>
        </p:nvSpPr>
        <p:spPr>
          <a:xfrm>
            <a:off x="5961632" y="1937173"/>
            <a:ext cx="6685980" cy="3784369"/>
          </a:xfrm>
          <a:prstGeom prst="rect">
            <a:avLst/>
          </a:prstGeom>
        </p:spPr>
        <p:txBody>
          <a:bodyPr wrap="square">
            <a:spAutoFit/>
          </a:bodyPr>
          <a:lstStyle/>
          <a:p>
            <a:pPr marL="285664" indent="-285664">
              <a:lnSpc>
                <a:spcPct val="200000"/>
              </a:lnSpc>
              <a:buFont typeface="Wingdings" panose="05000000000000000000" pitchFamily="2" charset="2"/>
              <a:buChar char="Ø"/>
              <a:defRPr/>
            </a:pPr>
            <a:r>
              <a:rPr lang="zh-CN" altLang="en-US" sz="2399" b="1" dirty="0">
                <a:solidFill>
                  <a:schemeClr val="bg2">
                    <a:lumMod val="50000"/>
                  </a:schemeClr>
                </a:solidFill>
                <a:latin typeface="微软雅黑" panose="020B0503020204020204" pitchFamily="34" charset="-122"/>
                <a:ea typeface="微软雅黑" panose="020B0503020204020204" pitchFamily="34" charset="-122"/>
              </a:rPr>
              <a:t>根植于民族的国家的品牌</a:t>
            </a:r>
            <a:endParaRPr lang="en-US" altLang="zh-CN" sz="2399" b="1" dirty="0">
              <a:solidFill>
                <a:schemeClr val="bg2">
                  <a:lumMod val="50000"/>
                </a:schemeClr>
              </a:solidFill>
              <a:latin typeface="微软雅黑" panose="020B0503020204020204" pitchFamily="34" charset="-122"/>
              <a:ea typeface="微软雅黑" panose="020B0503020204020204" pitchFamily="34" charset="-122"/>
            </a:endParaRPr>
          </a:p>
          <a:p>
            <a:pPr marL="285664" indent="-285664">
              <a:lnSpc>
                <a:spcPct val="200000"/>
              </a:lnSpc>
              <a:buFont typeface="Wingdings" panose="05000000000000000000" pitchFamily="2" charset="2"/>
              <a:buChar char="Ø"/>
              <a:defRPr/>
            </a:pPr>
            <a:r>
              <a:rPr lang="zh-CN" altLang="en-US" sz="2399" b="1" dirty="0" smtClean="0">
                <a:solidFill>
                  <a:schemeClr val="bg2">
                    <a:lumMod val="50000"/>
                  </a:schemeClr>
                </a:solidFill>
                <a:latin typeface="微软雅黑" panose="020B0503020204020204" pitchFamily="34" charset="-122"/>
                <a:ea typeface="微软雅黑" panose="020B0503020204020204" pitchFamily="34" charset="-122"/>
              </a:rPr>
              <a:t>深耕教育市场</a:t>
            </a:r>
            <a:r>
              <a:rPr lang="en-US" altLang="zh-CN" sz="2399" b="1" dirty="0" smtClean="0">
                <a:solidFill>
                  <a:schemeClr val="bg2">
                    <a:lumMod val="50000"/>
                  </a:schemeClr>
                </a:solidFill>
                <a:latin typeface="微软雅黑" panose="020B0503020204020204" pitchFamily="34" charset="-122"/>
                <a:ea typeface="微软雅黑" panose="020B0503020204020204" pitchFamily="34" charset="-122"/>
              </a:rPr>
              <a:t>30</a:t>
            </a:r>
            <a:r>
              <a:rPr lang="zh-CN" altLang="en-US" sz="2399" b="1" dirty="0" smtClean="0">
                <a:solidFill>
                  <a:schemeClr val="bg2">
                    <a:lumMod val="50000"/>
                  </a:schemeClr>
                </a:solidFill>
                <a:latin typeface="微软雅黑" panose="020B0503020204020204" pitchFamily="34" charset="-122"/>
                <a:ea typeface="微软雅黑" panose="020B0503020204020204" pitchFamily="34" charset="-122"/>
              </a:rPr>
              <a:t>余年</a:t>
            </a:r>
            <a:endParaRPr lang="en-US" altLang="zh-CN" sz="2399" b="1" dirty="0" smtClean="0">
              <a:solidFill>
                <a:schemeClr val="bg2">
                  <a:lumMod val="50000"/>
                </a:schemeClr>
              </a:solidFill>
              <a:latin typeface="微软雅黑" panose="020B0503020204020204" pitchFamily="34" charset="-122"/>
              <a:ea typeface="微软雅黑" panose="020B0503020204020204" pitchFamily="34" charset="-122"/>
            </a:endParaRPr>
          </a:p>
          <a:p>
            <a:pPr marL="285664" indent="-285664">
              <a:lnSpc>
                <a:spcPct val="200000"/>
              </a:lnSpc>
              <a:buFont typeface="Wingdings" panose="05000000000000000000" pitchFamily="2" charset="2"/>
              <a:buChar char="Ø"/>
              <a:defRPr/>
            </a:pPr>
            <a:r>
              <a:rPr lang="zh-CN" altLang="en-US" sz="2399" b="1" dirty="0" smtClean="0">
                <a:solidFill>
                  <a:schemeClr val="bg2">
                    <a:lumMod val="50000"/>
                  </a:schemeClr>
                </a:solidFill>
                <a:latin typeface="微软雅黑" panose="020B0503020204020204" pitchFamily="34" charset="-122"/>
                <a:ea typeface="微软雅黑" panose="020B0503020204020204" pitchFamily="34" charset="-122"/>
              </a:rPr>
              <a:t>教育硬件</a:t>
            </a:r>
            <a:r>
              <a:rPr lang="zh-CN" altLang="en-US" sz="2399" b="1" dirty="0">
                <a:solidFill>
                  <a:schemeClr val="bg2">
                    <a:lumMod val="50000"/>
                  </a:schemeClr>
                </a:solidFill>
                <a:latin typeface="微软雅黑" panose="020B0503020204020204" pitchFamily="34" charset="-122"/>
                <a:ea typeface="微软雅黑" panose="020B0503020204020204" pitchFamily="34" charset="-122"/>
              </a:rPr>
              <a:t>市场</a:t>
            </a:r>
            <a:r>
              <a:rPr lang="zh-CN" altLang="en-US" sz="2399" b="1" dirty="0" smtClean="0">
                <a:solidFill>
                  <a:schemeClr val="bg2">
                    <a:lumMod val="50000"/>
                  </a:schemeClr>
                </a:solidFill>
                <a:latin typeface="微软雅黑" panose="020B0503020204020204" pitchFamily="34" charset="-122"/>
                <a:ea typeface="微软雅黑" panose="020B0503020204020204" pitchFamily="34" charset="-122"/>
              </a:rPr>
              <a:t>占有率超过</a:t>
            </a:r>
            <a:r>
              <a:rPr lang="en-US" altLang="zh-CN" sz="2399" b="1" dirty="0" smtClean="0">
                <a:solidFill>
                  <a:schemeClr val="bg2">
                    <a:lumMod val="50000"/>
                  </a:schemeClr>
                </a:solidFill>
                <a:latin typeface="微软雅黑" panose="020B0503020204020204" pitchFamily="34" charset="-122"/>
                <a:ea typeface="微软雅黑" panose="020B0503020204020204" pitchFamily="34" charset="-122"/>
              </a:rPr>
              <a:t>60%</a:t>
            </a:r>
            <a:endParaRPr lang="en-US" altLang="zh-CN" sz="2399" b="1" dirty="0">
              <a:solidFill>
                <a:schemeClr val="bg2">
                  <a:lumMod val="50000"/>
                </a:schemeClr>
              </a:solidFill>
              <a:latin typeface="微软雅黑" panose="020B0503020204020204" pitchFamily="34" charset="-122"/>
              <a:ea typeface="微软雅黑" panose="020B0503020204020204" pitchFamily="34" charset="-122"/>
            </a:endParaRPr>
          </a:p>
          <a:p>
            <a:pPr marL="285664" indent="-285664">
              <a:lnSpc>
                <a:spcPct val="200000"/>
              </a:lnSpc>
              <a:buFont typeface="Wingdings" panose="05000000000000000000" pitchFamily="2" charset="2"/>
              <a:buChar char="Ø"/>
              <a:defRPr/>
            </a:pPr>
            <a:r>
              <a:rPr lang="zh-CN" altLang="en-US" sz="2399" b="1" dirty="0">
                <a:solidFill>
                  <a:schemeClr val="bg2">
                    <a:lumMod val="50000"/>
                  </a:schemeClr>
                </a:solidFill>
                <a:latin typeface="微软雅黑" panose="020B0503020204020204" pitchFamily="34" charset="-122"/>
                <a:ea typeface="微软雅黑" panose="020B0503020204020204" pitchFamily="34" charset="-122"/>
              </a:rPr>
              <a:t>多层级销售</a:t>
            </a:r>
            <a:r>
              <a:rPr lang="zh-CN" altLang="en-US" sz="2399" b="1" dirty="0" smtClean="0">
                <a:solidFill>
                  <a:schemeClr val="bg2">
                    <a:lumMod val="50000"/>
                  </a:schemeClr>
                </a:solidFill>
                <a:latin typeface="微软雅黑" panose="020B0503020204020204" pitchFamily="34" charset="-122"/>
                <a:ea typeface="微软雅黑" panose="020B0503020204020204" pitchFamily="34" charset="-122"/>
              </a:rPr>
              <a:t>渠道和服务体系</a:t>
            </a:r>
            <a:endParaRPr lang="en-US" altLang="zh-CN" sz="2399" b="1" dirty="0">
              <a:solidFill>
                <a:schemeClr val="bg2">
                  <a:lumMod val="50000"/>
                </a:schemeClr>
              </a:solidFill>
              <a:latin typeface="微软雅黑" panose="020B0503020204020204" pitchFamily="34" charset="-122"/>
              <a:ea typeface="微软雅黑" panose="020B0503020204020204" pitchFamily="34" charset="-122"/>
            </a:endParaRPr>
          </a:p>
          <a:p>
            <a:pPr marL="285664" indent="-285664">
              <a:lnSpc>
                <a:spcPct val="200000"/>
              </a:lnSpc>
              <a:buFont typeface="Wingdings" panose="05000000000000000000" pitchFamily="2" charset="2"/>
              <a:buChar char="Ø"/>
              <a:defRPr/>
            </a:pPr>
            <a:r>
              <a:rPr lang="zh-CN" altLang="en-US" sz="2399" b="1" dirty="0">
                <a:solidFill>
                  <a:schemeClr val="bg2">
                    <a:lumMod val="50000"/>
                  </a:schemeClr>
                </a:solidFill>
                <a:latin typeface="微软雅黑" panose="020B0503020204020204" pitchFamily="34" charset="-122"/>
                <a:ea typeface="微软雅黑" panose="020B0503020204020204" pitchFamily="34" charset="-122"/>
              </a:rPr>
              <a:t>完整的教育产品生态体系</a:t>
            </a:r>
            <a:endParaRPr lang="en-US" altLang="zh-CN" sz="2399" b="1" dirty="0">
              <a:solidFill>
                <a:schemeClr val="bg2">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5041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10000"/>
                                  </p:iterate>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2"/>
          <p:cNvSpPr>
            <a:spLocks noChangeArrowheads="1"/>
          </p:cNvSpPr>
          <p:nvPr/>
        </p:nvSpPr>
        <p:spPr bwMode="auto">
          <a:xfrm>
            <a:off x="1776293" y="457200"/>
            <a:ext cx="6340197" cy="707886"/>
          </a:xfrm>
          <a:prstGeom prst="rect">
            <a:avLst/>
          </a:prstGeom>
          <a:noFill/>
          <a:extLst/>
        </p:spPr>
        <p:txBody>
          <a:bodyPr wrap="none" rtlCol="0">
            <a:spAutoFit/>
          </a:bodyPr>
          <a:lstStyle/>
          <a:p>
            <a:r>
              <a:rPr lang="zh-CN" altLang="en-US" sz="4000" kern="0" dirty="0" smtClean="0">
                <a:cs typeface="+mn-ea"/>
                <a:sym typeface="+mn-lt"/>
              </a:rPr>
              <a:t>联想商用智慧教育行业资质</a:t>
            </a:r>
            <a:endParaRPr lang="zh-CN" altLang="en-US" sz="4000" kern="0" dirty="0">
              <a:cs typeface="+mn-ea"/>
              <a:sym typeface="+mn-lt"/>
            </a:endParaRPr>
          </a:p>
        </p:txBody>
      </p:sp>
      <p:grpSp>
        <p:nvGrpSpPr>
          <p:cNvPr id="10" name="组合 9"/>
          <p:cNvGrpSpPr/>
          <p:nvPr/>
        </p:nvGrpSpPr>
        <p:grpSpPr>
          <a:xfrm>
            <a:off x="454025" y="1606352"/>
            <a:ext cx="11734800" cy="3709986"/>
            <a:chOff x="-561570" y="1386023"/>
            <a:chExt cx="13838158" cy="4076564"/>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610" y="1432470"/>
              <a:ext cx="2837471" cy="3939629"/>
            </a:xfrm>
            <a:prstGeom prst="rect">
              <a:avLst/>
            </a:prstGeom>
          </p:spPr>
        </p:pic>
        <p:pic>
          <p:nvPicPr>
            <p:cNvPr id="3" name="图片 2"/>
            <p:cNvPicPr>
              <a:picLocks noChangeAspect="1"/>
            </p:cNvPicPr>
            <p:nvPr/>
          </p:nvPicPr>
          <p:blipFill>
            <a:blip r:embed="rId4"/>
            <a:stretch>
              <a:fillRect/>
            </a:stretch>
          </p:blipFill>
          <p:spPr>
            <a:xfrm>
              <a:off x="10608434" y="1497882"/>
              <a:ext cx="2668154" cy="3674179"/>
            </a:xfrm>
            <a:prstGeom prst="rect">
              <a:avLst/>
            </a:prstGeom>
          </p:spPr>
        </p:pic>
        <p:pic>
          <p:nvPicPr>
            <p:cNvPr id="4" name="图片 3"/>
            <p:cNvPicPr>
              <a:picLocks noChangeAspect="1"/>
            </p:cNvPicPr>
            <p:nvPr/>
          </p:nvPicPr>
          <p:blipFill>
            <a:blip r:embed="rId5"/>
            <a:stretch>
              <a:fillRect/>
            </a:stretch>
          </p:blipFill>
          <p:spPr>
            <a:xfrm>
              <a:off x="468732" y="4443412"/>
              <a:ext cx="523875" cy="180975"/>
            </a:xfrm>
            <a:prstGeom prst="rect">
              <a:avLst/>
            </a:prstGeom>
          </p:spPr>
        </p:pic>
        <p:pic>
          <p:nvPicPr>
            <p:cNvPr id="5" name="图片 4"/>
            <p:cNvPicPr>
              <a:picLocks noChangeAspect="1"/>
            </p:cNvPicPr>
            <p:nvPr/>
          </p:nvPicPr>
          <p:blipFill>
            <a:blip r:embed="rId5"/>
            <a:stretch>
              <a:fillRect/>
            </a:stretch>
          </p:blipFill>
          <p:spPr>
            <a:xfrm>
              <a:off x="206794" y="5281612"/>
              <a:ext cx="523875" cy="180975"/>
            </a:xfrm>
            <a:prstGeom prst="rect">
              <a:avLst/>
            </a:prstGeom>
          </p:spPr>
        </p:pic>
        <p:pic>
          <p:nvPicPr>
            <p:cNvPr id="6" name="图片 5"/>
            <p:cNvPicPr>
              <a:picLocks noChangeAspect="1"/>
            </p:cNvPicPr>
            <p:nvPr/>
          </p:nvPicPr>
          <p:blipFill>
            <a:blip r:embed="rId6"/>
            <a:stretch>
              <a:fillRect/>
            </a:stretch>
          </p:blipFill>
          <p:spPr>
            <a:xfrm>
              <a:off x="-561570" y="1386023"/>
              <a:ext cx="2771180" cy="3895589"/>
            </a:xfrm>
            <a:prstGeom prst="rect">
              <a:avLst/>
            </a:prstGeom>
          </p:spPr>
        </p:pic>
        <p:pic>
          <p:nvPicPr>
            <p:cNvPr id="7" name="图片 6"/>
            <p:cNvPicPr>
              <a:picLocks noChangeAspect="1"/>
            </p:cNvPicPr>
            <p:nvPr/>
          </p:nvPicPr>
          <p:blipFill>
            <a:blip r:embed="rId7"/>
            <a:stretch>
              <a:fillRect/>
            </a:stretch>
          </p:blipFill>
          <p:spPr>
            <a:xfrm>
              <a:off x="5045256" y="1476646"/>
              <a:ext cx="2801756" cy="3804966"/>
            </a:xfrm>
            <a:prstGeom prst="rect">
              <a:avLst/>
            </a:prstGeom>
          </p:spPr>
        </p:pic>
        <p:pic>
          <p:nvPicPr>
            <p:cNvPr id="9" name="图片 8"/>
            <p:cNvPicPr>
              <a:picLocks noChangeAspect="1"/>
            </p:cNvPicPr>
            <p:nvPr/>
          </p:nvPicPr>
          <p:blipFill>
            <a:blip r:embed="rId8"/>
            <a:stretch>
              <a:fillRect/>
            </a:stretch>
          </p:blipFill>
          <p:spPr>
            <a:xfrm>
              <a:off x="7818261" y="1499131"/>
              <a:ext cx="2695197" cy="3672930"/>
            </a:xfrm>
            <a:prstGeom prst="rect">
              <a:avLst/>
            </a:prstGeom>
          </p:spPr>
        </p:pic>
      </p:grpSp>
    </p:spTree>
    <p:extLst>
      <p:ext uri="{BB962C8B-B14F-4D97-AF65-F5344CB8AC3E}">
        <p14:creationId xmlns:p14="http://schemas.microsoft.com/office/powerpoint/2010/main" val="11756667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661" b="-1"/>
          <a:stretch>
            <a:fillRect/>
          </a:stretch>
        </p:blipFill>
        <p:spPr>
          <a:xfrm>
            <a:off x="-1" y="-45354"/>
            <a:ext cx="12188825" cy="6903354"/>
          </a:xfrm>
          <a:prstGeom prst="rect">
            <a:avLst/>
          </a:prstGeom>
        </p:spPr>
      </p:pic>
      <p:sp>
        <p:nvSpPr>
          <p:cNvPr id="21" name="矩形 2"/>
          <p:cNvSpPr/>
          <p:nvPr/>
        </p:nvSpPr>
        <p:spPr>
          <a:xfrm>
            <a:off x="-1" y="3884453"/>
            <a:ext cx="12226925" cy="2973545"/>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245975"/>
              <a:gd name="connsiteY0-62" fmla="*/ 858364 h 2401414"/>
              <a:gd name="connsiteX1-63" fmla="*/ 12245975 w 12245975"/>
              <a:gd name="connsiteY1-64" fmla="*/ 1114 h 2401414"/>
              <a:gd name="connsiteX2-65" fmla="*/ 12207875 w 12245975"/>
              <a:gd name="connsiteY2-66" fmla="*/ 2401414 h 2401414"/>
              <a:gd name="connsiteX3-67" fmla="*/ 19050 w 12245975"/>
              <a:gd name="connsiteY3-68" fmla="*/ 2401414 h 2401414"/>
              <a:gd name="connsiteX4-69" fmla="*/ 0 w 12245975"/>
              <a:gd name="connsiteY4-70" fmla="*/ 858364 h 2401414"/>
              <a:gd name="connsiteX0-71" fmla="*/ 0 w 12226925"/>
              <a:gd name="connsiteY0-72" fmla="*/ 326303 h 2402753"/>
              <a:gd name="connsiteX1-73" fmla="*/ 12226925 w 12226925"/>
              <a:gd name="connsiteY1-74" fmla="*/ 2453 h 2402753"/>
              <a:gd name="connsiteX2-75" fmla="*/ 12188825 w 12226925"/>
              <a:gd name="connsiteY2-76" fmla="*/ 2402753 h 2402753"/>
              <a:gd name="connsiteX3-77" fmla="*/ 0 w 12226925"/>
              <a:gd name="connsiteY3-78" fmla="*/ 2402753 h 2402753"/>
              <a:gd name="connsiteX4-79" fmla="*/ 0 w 12226925"/>
              <a:gd name="connsiteY4-80" fmla="*/ 326303 h 2402753"/>
              <a:gd name="connsiteX0-81" fmla="*/ 0 w 12226925"/>
              <a:gd name="connsiteY0-82" fmla="*/ 457344 h 2533794"/>
              <a:gd name="connsiteX1-83" fmla="*/ 5467351 w 12226925"/>
              <a:gd name="connsiteY1-84" fmla="*/ 323995 h 2533794"/>
              <a:gd name="connsiteX2-85" fmla="*/ 12226925 w 12226925"/>
              <a:gd name="connsiteY2-86" fmla="*/ 133494 h 2533794"/>
              <a:gd name="connsiteX3-87" fmla="*/ 12188825 w 12226925"/>
              <a:gd name="connsiteY3-88" fmla="*/ 2533794 h 2533794"/>
              <a:gd name="connsiteX4-89" fmla="*/ 0 w 12226925"/>
              <a:gd name="connsiteY4-90" fmla="*/ 2533794 h 2533794"/>
              <a:gd name="connsiteX5" fmla="*/ 0 w 12226925"/>
              <a:gd name="connsiteY5" fmla="*/ 457344 h 2533794"/>
              <a:gd name="connsiteX0-91" fmla="*/ 0 w 12226925"/>
              <a:gd name="connsiteY0-92" fmla="*/ 902507 h 2978957"/>
              <a:gd name="connsiteX1-93" fmla="*/ 5772151 w 12226925"/>
              <a:gd name="connsiteY1-94" fmla="*/ 7158 h 2978957"/>
              <a:gd name="connsiteX2-95" fmla="*/ 12226925 w 12226925"/>
              <a:gd name="connsiteY2-96" fmla="*/ 578657 h 2978957"/>
              <a:gd name="connsiteX3-97" fmla="*/ 12188825 w 12226925"/>
              <a:gd name="connsiteY3-98" fmla="*/ 2978957 h 2978957"/>
              <a:gd name="connsiteX4-99" fmla="*/ 0 w 12226925"/>
              <a:gd name="connsiteY4-100" fmla="*/ 2978957 h 2978957"/>
              <a:gd name="connsiteX5-101" fmla="*/ 0 w 12226925"/>
              <a:gd name="connsiteY5-102" fmla="*/ 902507 h 2978957"/>
              <a:gd name="connsiteX0-103" fmla="*/ 0 w 12226925"/>
              <a:gd name="connsiteY0-104" fmla="*/ 902507 h 2978957"/>
              <a:gd name="connsiteX1-105" fmla="*/ 5772151 w 12226925"/>
              <a:gd name="connsiteY1-106" fmla="*/ 7158 h 2978957"/>
              <a:gd name="connsiteX2-107" fmla="*/ 12226925 w 12226925"/>
              <a:gd name="connsiteY2-108" fmla="*/ 578657 h 2978957"/>
              <a:gd name="connsiteX3-109" fmla="*/ 12188825 w 12226925"/>
              <a:gd name="connsiteY3-110" fmla="*/ 2978957 h 2978957"/>
              <a:gd name="connsiteX4-111" fmla="*/ 0 w 12226925"/>
              <a:gd name="connsiteY4-112" fmla="*/ 2978957 h 2978957"/>
              <a:gd name="connsiteX5-113" fmla="*/ 0 w 12226925"/>
              <a:gd name="connsiteY5-114" fmla="*/ 902507 h 2978957"/>
              <a:gd name="connsiteX0-115" fmla="*/ 0 w 12226925"/>
              <a:gd name="connsiteY0-116" fmla="*/ 897999 h 2974449"/>
              <a:gd name="connsiteX1-117" fmla="*/ 5772151 w 12226925"/>
              <a:gd name="connsiteY1-118" fmla="*/ 2650 h 2974449"/>
              <a:gd name="connsiteX2-119" fmla="*/ 12226925 w 12226925"/>
              <a:gd name="connsiteY2-120" fmla="*/ 574149 h 2974449"/>
              <a:gd name="connsiteX3-121" fmla="*/ 12188825 w 12226925"/>
              <a:gd name="connsiteY3-122" fmla="*/ 2974449 h 2974449"/>
              <a:gd name="connsiteX4-123" fmla="*/ 0 w 12226925"/>
              <a:gd name="connsiteY4-124" fmla="*/ 2974449 h 2974449"/>
              <a:gd name="connsiteX5-125" fmla="*/ 0 w 12226925"/>
              <a:gd name="connsiteY5-126" fmla="*/ 897999 h 2974449"/>
              <a:gd name="connsiteX0-127" fmla="*/ 0 w 12226925"/>
              <a:gd name="connsiteY0-128" fmla="*/ 1191914 h 2974449"/>
              <a:gd name="connsiteX1-129" fmla="*/ 5772151 w 12226925"/>
              <a:gd name="connsiteY1-130" fmla="*/ 2650 h 2974449"/>
              <a:gd name="connsiteX2-131" fmla="*/ 12226925 w 12226925"/>
              <a:gd name="connsiteY2-132" fmla="*/ 574149 h 2974449"/>
              <a:gd name="connsiteX3-133" fmla="*/ 12188825 w 12226925"/>
              <a:gd name="connsiteY3-134" fmla="*/ 2974449 h 2974449"/>
              <a:gd name="connsiteX4-135" fmla="*/ 0 w 12226925"/>
              <a:gd name="connsiteY4-136" fmla="*/ 2974449 h 2974449"/>
              <a:gd name="connsiteX5-137" fmla="*/ 0 w 12226925"/>
              <a:gd name="connsiteY5-138" fmla="*/ 1191914 h 2974449"/>
              <a:gd name="connsiteX0-139" fmla="*/ 0 w 12226925"/>
              <a:gd name="connsiteY0-140" fmla="*/ 1190847 h 2973382"/>
              <a:gd name="connsiteX1-141" fmla="*/ 5772151 w 12226925"/>
              <a:gd name="connsiteY1-142" fmla="*/ 1583 h 2973382"/>
              <a:gd name="connsiteX2-143" fmla="*/ 12226925 w 12226925"/>
              <a:gd name="connsiteY2-144" fmla="*/ 1128253 h 2973382"/>
              <a:gd name="connsiteX3-145" fmla="*/ 12188825 w 12226925"/>
              <a:gd name="connsiteY3-146" fmla="*/ 2973382 h 2973382"/>
              <a:gd name="connsiteX4-147" fmla="*/ 0 w 12226925"/>
              <a:gd name="connsiteY4-148" fmla="*/ 2973382 h 2973382"/>
              <a:gd name="connsiteX5-149" fmla="*/ 0 w 12226925"/>
              <a:gd name="connsiteY5-150" fmla="*/ 1190847 h 2973382"/>
              <a:gd name="connsiteX0-151" fmla="*/ 0 w 12226925"/>
              <a:gd name="connsiteY0-152" fmla="*/ 1191010 h 2973545"/>
              <a:gd name="connsiteX1-153" fmla="*/ 5772151 w 12226925"/>
              <a:gd name="connsiteY1-154" fmla="*/ 1746 h 2973545"/>
              <a:gd name="connsiteX2-155" fmla="*/ 12226925 w 12226925"/>
              <a:gd name="connsiteY2-156" fmla="*/ 1128416 h 2973545"/>
              <a:gd name="connsiteX3-157" fmla="*/ 12188825 w 12226925"/>
              <a:gd name="connsiteY3-158" fmla="*/ 2973545 h 2973545"/>
              <a:gd name="connsiteX4-159" fmla="*/ 0 w 12226925"/>
              <a:gd name="connsiteY4-160" fmla="*/ 2973545 h 2973545"/>
              <a:gd name="connsiteX5-161" fmla="*/ 0 w 12226925"/>
              <a:gd name="connsiteY5-162" fmla="*/ 1191010 h 29735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01" y="connsiteY5-102"/>
              </a:cxn>
            </a:cxnLst>
            <a:rect l="l" t="t" r="r" b="b"/>
            <a:pathLst>
              <a:path w="12226925" h="2973545">
                <a:moveTo>
                  <a:pt x="0" y="1191010"/>
                </a:moveTo>
                <a:cubicBezTo>
                  <a:pt x="3711575" y="1070360"/>
                  <a:pt x="3734330" y="55721"/>
                  <a:pt x="5772151" y="1746"/>
                </a:cubicBezTo>
                <a:cubicBezTo>
                  <a:pt x="7809972" y="-52229"/>
                  <a:pt x="10162343" y="1162887"/>
                  <a:pt x="12226925" y="1128416"/>
                </a:cubicBezTo>
                <a:lnTo>
                  <a:pt x="12188825" y="2973545"/>
                </a:lnTo>
                <a:lnTo>
                  <a:pt x="0" y="2973545"/>
                </a:lnTo>
                <a:lnTo>
                  <a:pt x="0" y="1191010"/>
                </a:lnTo>
                <a:close/>
              </a:path>
            </a:pathLst>
          </a:custGeom>
          <a:solidFill>
            <a:srgbClr val="0070C0">
              <a:alpha val="6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
          <p:cNvSpPr/>
          <p:nvPr/>
        </p:nvSpPr>
        <p:spPr>
          <a:xfrm>
            <a:off x="-1" y="4019494"/>
            <a:ext cx="12207875" cy="2838506"/>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188825"/>
              <a:gd name="connsiteY0-62" fmla="*/ 892444 h 3277676"/>
              <a:gd name="connsiteX1-63" fmla="*/ 12188825 w 12188825"/>
              <a:gd name="connsiteY1-64" fmla="*/ 1076 h 3277676"/>
              <a:gd name="connsiteX2-65" fmla="*/ 12188825 w 12188825"/>
              <a:gd name="connsiteY2-66" fmla="*/ 3277676 h 3277676"/>
              <a:gd name="connsiteX3-67" fmla="*/ 0 w 12188825"/>
              <a:gd name="connsiteY3-68" fmla="*/ 3277676 h 3277676"/>
              <a:gd name="connsiteX4-69" fmla="*/ 0 w 12188825"/>
              <a:gd name="connsiteY4-70" fmla="*/ 892444 h 3277676"/>
              <a:gd name="connsiteX0-71" fmla="*/ 0 w 12188825"/>
              <a:gd name="connsiteY0-72" fmla="*/ 0 h 2385232"/>
              <a:gd name="connsiteX1-73" fmla="*/ 12169775 w 12188825"/>
              <a:gd name="connsiteY1-74" fmla="*/ 335289 h 2385232"/>
              <a:gd name="connsiteX2-75" fmla="*/ 12188825 w 12188825"/>
              <a:gd name="connsiteY2-76" fmla="*/ 2385232 h 2385232"/>
              <a:gd name="connsiteX3-77" fmla="*/ 0 w 12188825"/>
              <a:gd name="connsiteY3-78" fmla="*/ 2385232 h 2385232"/>
              <a:gd name="connsiteX4-79" fmla="*/ 0 w 12188825"/>
              <a:gd name="connsiteY4-80" fmla="*/ 0 h 2385232"/>
              <a:gd name="connsiteX0-81" fmla="*/ 0 w 12188825"/>
              <a:gd name="connsiteY0-82" fmla="*/ 73352 h 2458584"/>
              <a:gd name="connsiteX1-83" fmla="*/ 12169775 w 12188825"/>
              <a:gd name="connsiteY1-84" fmla="*/ 408641 h 2458584"/>
              <a:gd name="connsiteX2-85" fmla="*/ 12188825 w 12188825"/>
              <a:gd name="connsiteY2-86" fmla="*/ 2458584 h 2458584"/>
              <a:gd name="connsiteX3-87" fmla="*/ 0 w 12188825"/>
              <a:gd name="connsiteY3-88" fmla="*/ 2458584 h 2458584"/>
              <a:gd name="connsiteX4-89" fmla="*/ 0 w 12188825"/>
              <a:gd name="connsiteY4-90" fmla="*/ 73352 h 2458584"/>
              <a:gd name="connsiteX0-91" fmla="*/ 0 w 12188825"/>
              <a:gd name="connsiteY0-92" fmla="*/ 279614 h 2664846"/>
              <a:gd name="connsiteX1-93" fmla="*/ 12169775 w 12188825"/>
              <a:gd name="connsiteY1-94" fmla="*/ 614903 h 2664846"/>
              <a:gd name="connsiteX2-95" fmla="*/ 12188825 w 12188825"/>
              <a:gd name="connsiteY2-96" fmla="*/ 2664846 h 2664846"/>
              <a:gd name="connsiteX3-97" fmla="*/ 0 w 12188825"/>
              <a:gd name="connsiteY3-98" fmla="*/ 2664846 h 2664846"/>
              <a:gd name="connsiteX4-99" fmla="*/ 0 w 12188825"/>
              <a:gd name="connsiteY4-100" fmla="*/ 279614 h 2664846"/>
              <a:gd name="connsiteX0-101" fmla="*/ 0 w 12207875"/>
              <a:gd name="connsiteY0-102" fmla="*/ 286335 h 2671567"/>
              <a:gd name="connsiteX1-103" fmla="*/ 12207875 w 12207875"/>
              <a:gd name="connsiteY1-104" fmla="*/ 603315 h 2671567"/>
              <a:gd name="connsiteX2-105" fmla="*/ 12188825 w 12207875"/>
              <a:gd name="connsiteY2-106" fmla="*/ 2671567 h 2671567"/>
              <a:gd name="connsiteX3-107" fmla="*/ 0 w 12207875"/>
              <a:gd name="connsiteY3-108" fmla="*/ 2671567 h 2671567"/>
              <a:gd name="connsiteX4-109" fmla="*/ 0 w 12207875"/>
              <a:gd name="connsiteY4-110" fmla="*/ 286335 h 2671567"/>
              <a:gd name="connsiteX0-111" fmla="*/ 0 w 12207875"/>
              <a:gd name="connsiteY0-112" fmla="*/ 135572 h 2520804"/>
              <a:gd name="connsiteX1-113" fmla="*/ 12207875 w 12207875"/>
              <a:gd name="connsiteY1-114" fmla="*/ 452552 h 2520804"/>
              <a:gd name="connsiteX2-115" fmla="*/ 12188825 w 12207875"/>
              <a:gd name="connsiteY2-116" fmla="*/ 2520804 h 2520804"/>
              <a:gd name="connsiteX3-117" fmla="*/ 0 w 12207875"/>
              <a:gd name="connsiteY3-118" fmla="*/ 2520804 h 2520804"/>
              <a:gd name="connsiteX4-119" fmla="*/ 0 w 12207875"/>
              <a:gd name="connsiteY4-120" fmla="*/ 135572 h 2520804"/>
              <a:gd name="connsiteX0-121" fmla="*/ 0 w 12207875"/>
              <a:gd name="connsiteY0-122" fmla="*/ 365432 h 2750664"/>
              <a:gd name="connsiteX1-123" fmla="*/ 12207875 w 12207875"/>
              <a:gd name="connsiteY1-124" fmla="*/ 682412 h 2750664"/>
              <a:gd name="connsiteX2-125" fmla="*/ 12188825 w 12207875"/>
              <a:gd name="connsiteY2-126" fmla="*/ 2750664 h 2750664"/>
              <a:gd name="connsiteX3-127" fmla="*/ 0 w 12207875"/>
              <a:gd name="connsiteY3-128" fmla="*/ 2750664 h 2750664"/>
              <a:gd name="connsiteX4-129" fmla="*/ 0 w 12207875"/>
              <a:gd name="connsiteY4-130" fmla="*/ 365432 h 2750664"/>
              <a:gd name="connsiteX0-131" fmla="*/ 0 w 12207875"/>
              <a:gd name="connsiteY0-132" fmla="*/ 502123 h 2319797"/>
              <a:gd name="connsiteX1-133" fmla="*/ 12207875 w 12207875"/>
              <a:gd name="connsiteY1-134" fmla="*/ 251545 h 2319797"/>
              <a:gd name="connsiteX2-135" fmla="*/ 12188825 w 12207875"/>
              <a:gd name="connsiteY2-136" fmla="*/ 2319797 h 2319797"/>
              <a:gd name="connsiteX3-137" fmla="*/ 0 w 12207875"/>
              <a:gd name="connsiteY3-138" fmla="*/ 2319797 h 2319797"/>
              <a:gd name="connsiteX4-139" fmla="*/ 0 w 12207875"/>
              <a:gd name="connsiteY4-140" fmla="*/ 502123 h 2319797"/>
              <a:gd name="connsiteX0-141" fmla="*/ 0 w 12207875"/>
              <a:gd name="connsiteY0-142" fmla="*/ 832711 h 2650385"/>
              <a:gd name="connsiteX1-143" fmla="*/ 12207875 w 12207875"/>
              <a:gd name="connsiteY1-144" fmla="*/ 582133 h 2650385"/>
              <a:gd name="connsiteX2-145" fmla="*/ 12188825 w 12207875"/>
              <a:gd name="connsiteY2-146" fmla="*/ 2650385 h 2650385"/>
              <a:gd name="connsiteX3-147" fmla="*/ 0 w 12207875"/>
              <a:gd name="connsiteY3-148" fmla="*/ 2650385 h 2650385"/>
              <a:gd name="connsiteX4-149" fmla="*/ 0 w 12207875"/>
              <a:gd name="connsiteY4-150" fmla="*/ 832711 h 2650385"/>
              <a:gd name="connsiteX0-151" fmla="*/ 0 w 12207875"/>
              <a:gd name="connsiteY0-152" fmla="*/ 905297 h 2722971"/>
              <a:gd name="connsiteX1-153" fmla="*/ 12207875 w 12207875"/>
              <a:gd name="connsiteY1-154" fmla="*/ 654719 h 2722971"/>
              <a:gd name="connsiteX2-155" fmla="*/ 12188825 w 12207875"/>
              <a:gd name="connsiteY2-156" fmla="*/ 2722971 h 2722971"/>
              <a:gd name="connsiteX3-157" fmla="*/ 0 w 12207875"/>
              <a:gd name="connsiteY3-158" fmla="*/ 2722971 h 2722971"/>
              <a:gd name="connsiteX4-159" fmla="*/ 0 w 12207875"/>
              <a:gd name="connsiteY4-160" fmla="*/ 905297 h 2722971"/>
              <a:gd name="connsiteX0-161" fmla="*/ 0 w 12207875"/>
              <a:gd name="connsiteY0-162" fmla="*/ 860726 h 2678400"/>
              <a:gd name="connsiteX1-163" fmla="*/ 6534151 w 12207875"/>
              <a:gd name="connsiteY1-164" fmla="*/ 5387 h 2678400"/>
              <a:gd name="connsiteX2-165" fmla="*/ 12207875 w 12207875"/>
              <a:gd name="connsiteY2-166" fmla="*/ 610148 h 2678400"/>
              <a:gd name="connsiteX3-167" fmla="*/ 12188825 w 12207875"/>
              <a:gd name="connsiteY3-168" fmla="*/ 2678400 h 2678400"/>
              <a:gd name="connsiteX4-169" fmla="*/ 0 w 12207875"/>
              <a:gd name="connsiteY4-170" fmla="*/ 2678400 h 2678400"/>
              <a:gd name="connsiteX5" fmla="*/ 0 w 12207875"/>
              <a:gd name="connsiteY5" fmla="*/ 860726 h 2678400"/>
              <a:gd name="connsiteX0-171" fmla="*/ 0 w 12207875"/>
              <a:gd name="connsiteY0-172" fmla="*/ 860726 h 2678400"/>
              <a:gd name="connsiteX1-173" fmla="*/ 6534151 w 12207875"/>
              <a:gd name="connsiteY1-174" fmla="*/ 5387 h 2678400"/>
              <a:gd name="connsiteX2-175" fmla="*/ 12207875 w 12207875"/>
              <a:gd name="connsiteY2-176" fmla="*/ 610148 h 2678400"/>
              <a:gd name="connsiteX3-177" fmla="*/ 12188825 w 12207875"/>
              <a:gd name="connsiteY3-178" fmla="*/ 2678400 h 2678400"/>
              <a:gd name="connsiteX4-179" fmla="*/ 0 w 12207875"/>
              <a:gd name="connsiteY4-180" fmla="*/ 2678400 h 2678400"/>
              <a:gd name="connsiteX5-181" fmla="*/ 0 w 12207875"/>
              <a:gd name="connsiteY5-182" fmla="*/ 860726 h 2678400"/>
              <a:gd name="connsiteX0-183" fmla="*/ 0 w 12207875"/>
              <a:gd name="connsiteY0-184" fmla="*/ 857063 h 2674737"/>
              <a:gd name="connsiteX1-185" fmla="*/ 6534151 w 12207875"/>
              <a:gd name="connsiteY1-186" fmla="*/ 1724 h 2674737"/>
              <a:gd name="connsiteX2-187" fmla="*/ 12207875 w 12207875"/>
              <a:gd name="connsiteY2-188" fmla="*/ 606485 h 2674737"/>
              <a:gd name="connsiteX3-189" fmla="*/ 12188825 w 12207875"/>
              <a:gd name="connsiteY3-190" fmla="*/ 2674737 h 2674737"/>
              <a:gd name="connsiteX4-191" fmla="*/ 0 w 12207875"/>
              <a:gd name="connsiteY4-192" fmla="*/ 2674737 h 2674737"/>
              <a:gd name="connsiteX5-193" fmla="*/ 0 w 12207875"/>
              <a:gd name="connsiteY5-194" fmla="*/ 857063 h 2674737"/>
              <a:gd name="connsiteX0-195" fmla="*/ 0 w 12207875"/>
              <a:gd name="connsiteY0-196" fmla="*/ 858148 h 2675822"/>
              <a:gd name="connsiteX1-197" fmla="*/ 6534151 w 12207875"/>
              <a:gd name="connsiteY1-198" fmla="*/ 2809 h 2675822"/>
              <a:gd name="connsiteX2-199" fmla="*/ 12207875 w 12207875"/>
              <a:gd name="connsiteY2-200" fmla="*/ 314637 h 2675822"/>
              <a:gd name="connsiteX3-201" fmla="*/ 12188825 w 12207875"/>
              <a:gd name="connsiteY3-202" fmla="*/ 2675822 h 2675822"/>
              <a:gd name="connsiteX4-203" fmla="*/ 0 w 12207875"/>
              <a:gd name="connsiteY4-204" fmla="*/ 2675822 h 2675822"/>
              <a:gd name="connsiteX5-205" fmla="*/ 0 w 12207875"/>
              <a:gd name="connsiteY5-206" fmla="*/ 858148 h 2675822"/>
              <a:gd name="connsiteX0-207" fmla="*/ 0 w 12207875"/>
              <a:gd name="connsiteY0-208" fmla="*/ 856418 h 2674092"/>
              <a:gd name="connsiteX1-209" fmla="*/ 6534151 w 12207875"/>
              <a:gd name="connsiteY1-210" fmla="*/ 1079 h 2674092"/>
              <a:gd name="connsiteX2-211" fmla="*/ 12207875 w 12207875"/>
              <a:gd name="connsiteY2-212" fmla="*/ 312907 h 2674092"/>
              <a:gd name="connsiteX3-213" fmla="*/ 12188825 w 12207875"/>
              <a:gd name="connsiteY3-214" fmla="*/ 2674092 h 2674092"/>
              <a:gd name="connsiteX4-215" fmla="*/ 0 w 12207875"/>
              <a:gd name="connsiteY4-216" fmla="*/ 2674092 h 2674092"/>
              <a:gd name="connsiteX5-217" fmla="*/ 0 w 12207875"/>
              <a:gd name="connsiteY5-218" fmla="*/ 856418 h 2674092"/>
              <a:gd name="connsiteX0-219" fmla="*/ 0 w 12207875"/>
              <a:gd name="connsiteY0-220" fmla="*/ 856276 h 2673950"/>
              <a:gd name="connsiteX1-221" fmla="*/ 6534151 w 12207875"/>
              <a:gd name="connsiteY1-222" fmla="*/ 937 h 2673950"/>
              <a:gd name="connsiteX2-223" fmla="*/ 12207875 w 12207875"/>
              <a:gd name="connsiteY2-224" fmla="*/ 495848 h 2673950"/>
              <a:gd name="connsiteX3-225" fmla="*/ 12188825 w 12207875"/>
              <a:gd name="connsiteY3-226" fmla="*/ 2673950 h 2673950"/>
              <a:gd name="connsiteX4-227" fmla="*/ 0 w 12207875"/>
              <a:gd name="connsiteY4-228" fmla="*/ 2673950 h 2673950"/>
              <a:gd name="connsiteX5-229" fmla="*/ 0 w 12207875"/>
              <a:gd name="connsiteY5-230" fmla="*/ 856276 h 2673950"/>
              <a:gd name="connsiteX0-231" fmla="*/ 0 w 12207875"/>
              <a:gd name="connsiteY0-232" fmla="*/ 856730 h 2674404"/>
              <a:gd name="connsiteX1-233" fmla="*/ 6534151 w 12207875"/>
              <a:gd name="connsiteY1-234" fmla="*/ 1391 h 2674404"/>
              <a:gd name="connsiteX2-235" fmla="*/ 12207875 w 12207875"/>
              <a:gd name="connsiteY2-236" fmla="*/ 496302 h 2674404"/>
              <a:gd name="connsiteX3-237" fmla="*/ 12188825 w 12207875"/>
              <a:gd name="connsiteY3-238" fmla="*/ 2674404 h 2674404"/>
              <a:gd name="connsiteX4-239" fmla="*/ 0 w 12207875"/>
              <a:gd name="connsiteY4-240" fmla="*/ 2674404 h 2674404"/>
              <a:gd name="connsiteX5-241" fmla="*/ 0 w 12207875"/>
              <a:gd name="connsiteY5-242" fmla="*/ 856730 h 2674404"/>
              <a:gd name="connsiteX0-243" fmla="*/ 0 w 12207875"/>
              <a:gd name="connsiteY0-244" fmla="*/ 893295 h 2710969"/>
              <a:gd name="connsiteX1-245" fmla="*/ 7924801 w 12207875"/>
              <a:gd name="connsiteY1-246" fmla="*/ 1339 h 2710969"/>
              <a:gd name="connsiteX2-247" fmla="*/ 12207875 w 12207875"/>
              <a:gd name="connsiteY2-248" fmla="*/ 532867 h 2710969"/>
              <a:gd name="connsiteX3-249" fmla="*/ 12188825 w 12207875"/>
              <a:gd name="connsiteY3-250" fmla="*/ 2710969 h 2710969"/>
              <a:gd name="connsiteX4-251" fmla="*/ 0 w 12207875"/>
              <a:gd name="connsiteY4-252" fmla="*/ 2710969 h 2710969"/>
              <a:gd name="connsiteX5-253" fmla="*/ 0 w 12207875"/>
              <a:gd name="connsiteY5-254" fmla="*/ 893295 h 2710969"/>
              <a:gd name="connsiteX0-255" fmla="*/ 0 w 12207875"/>
              <a:gd name="connsiteY0-256" fmla="*/ 911579 h 2729253"/>
              <a:gd name="connsiteX1-257" fmla="*/ 7505701 w 12207875"/>
              <a:gd name="connsiteY1-258" fmla="*/ 1314 h 2729253"/>
              <a:gd name="connsiteX2-259" fmla="*/ 12207875 w 12207875"/>
              <a:gd name="connsiteY2-260" fmla="*/ 551151 h 2729253"/>
              <a:gd name="connsiteX3-261" fmla="*/ 12188825 w 12207875"/>
              <a:gd name="connsiteY3-262" fmla="*/ 2729253 h 2729253"/>
              <a:gd name="connsiteX4-263" fmla="*/ 0 w 12207875"/>
              <a:gd name="connsiteY4-264" fmla="*/ 2729253 h 2729253"/>
              <a:gd name="connsiteX5-265" fmla="*/ 0 w 12207875"/>
              <a:gd name="connsiteY5-266" fmla="*/ 911579 h 2729253"/>
              <a:gd name="connsiteX0-267" fmla="*/ 0 w 12207875"/>
              <a:gd name="connsiteY0-268" fmla="*/ 911281 h 2728955"/>
              <a:gd name="connsiteX1-269" fmla="*/ 7505701 w 12207875"/>
              <a:gd name="connsiteY1-270" fmla="*/ 1016 h 2728955"/>
              <a:gd name="connsiteX2-271" fmla="*/ 12207875 w 12207875"/>
              <a:gd name="connsiteY2-272" fmla="*/ 843787 h 2728955"/>
              <a:gd name="connsiteX3-273" fmla="*/ 12188825 w 12207875"/>
              <a:gd name="connsiteY3-274" fmla="*/ 2728955 h 2728955"/>
              <a:gd name="connsiteX4-275" fmla="*/ 0 w 12207875"/>
              <a:gd name="connsiteY4-276" fmla="*/ 2728955 h 2728955"/>
              <a:gd name="connsiteX5-277" fmla="*/ 0 w 12207875"/>
              <a:gd name="connsiteY5-278" fmla="*/ 911281 h 2728955"/>
              <a:gd name="connsiteX0-279" fmla="*/ 0 w 12207875"/>
              <a:gd name="connsiteY0-280" fmla="*/ 929057 h 2746731"/>
              <a:gd name="connsiteX1-281" fmla="*/ 7505701 w 12207875"/>
              <a:gd name="connsiteY1-282" fmla="*/ 18792 h 2746731"/>
              <a:gd name="connsiteX2-283" fmla="*/ 12207875 w 12207875"/>
              <a:gd name="connsiteY2-284" fmla="*/ 861563 h 2746731"/>
              <a:gd name="connsiteX3-285" fmla="*/ 12188825 w 12207875"/>
              <a:gd name="connsiteY3-286" fmla="*/ 2746731 h 2746731"/>
              <a:gd name="connsiteX4-287" fmla="*/ 0 w 12207875"/>
              <a:gd name="connsiteY4-288" fmla="*/ 2746731 h 2746731"/>
              <a:gd name="connsiteX5-289" fmla="*/ 0 w 12207875"/>
              <a:gd name="connsiteY5-290" fmla="*/ 929057 h 2746731"/>
              <a:gd name="connsiteX0-291" fmla="*/ 0 w 12207875"/>
              <a:gd name="connsiteY0-292" fmla="*/ 913250 h 2730924"/>
              <a:gd name="connsiteX1-293" fmla="*/ 7505701 w 12207875"/>
              <a:gd name="connsiteY1-294" fmla="*/ 2985 h 2730924"/>
              <a:gd name="connsiteX2-295" fmla="*/ 12207875 w 12207875"/>
              <a:gd name="connsiteY2-296" fmla="*/ 845756 h 2730924"/>
              <a:gd name="connsiteX3-297" fmla="*/ 12188825 w 12207875"/>
              <a:gd name="connsiteY3-298" fmla="*/ 2730924 h 2730924"/>
              <a:gd name="connsiteX4-299" fmla="*/ 0 w 12207875"/>
              <a:gd name="connsiteY4-300" fmla="*/ 2730924 h 2730924"/>
              <a:gd name="connsiteX5-301" fmla="*/ 0 w 12207875"/>
              <a:gd name="connsiteY5-302" fmla="*/ 913250 h 2730924"/>
              <a:gd name="connsiteX0-303" fmla="*/ 0 w 12207875"/>
              <a:gd name="connsiteY0-304" fmla="*/ 910319 h 2727993"/>
              <a:gd name="connsiteX1-305" fmla="*/ 7505701 w 12207875"/>
              <a:gd name="connsiteY1-306" fmla="*/ 54 h 2727993"/>
              <a:gd name="connsiteX2-307" fmla="*/ 12207875 w 12207875"/>
              <a:gd name="connsiteY2-308" fmla="*/ 842825 h 2727993"/>
              <a:gd name="connsiteX3-309" fmla="*/ 12188825 w 12207875"/>
              <a:gd name="connsiteY3-310" fmla="*/ 2727993 h 2727993"/>
              <a:gd name="connsiteX4-311" fmla="*/ 0 w 12207875"/>
              <a:gd name="connsiteY4-312" fmla="*/ 2727993 h 2727993"/>
              <a:gd name="connsiteX5-313" fmla="*/ 0 w 12207875"/>
              <a:gd name="connsiteY5-314" fmla="*/ 910319 h 27279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81" y="connsiteY5-182"/>
              </a:cxn>
            </a:cxnLst>
            <a:rect l="l" t="t" r="r" b="b"/>
            <a:pathLst>
              <a:path w="12207875" h="2727993">
                <a:moveTo>
                  <a:pt x="0" y="910319"/>
                </a:moveTo>
                <a:cubicBezTo>
                  <a:pt x="5146675" y="702825"/>
                  <a:pt x="5471055" y="41817"/>
                  <a:pt x="7505701" y="54"/>
                </a:cubicBezTo>
                <a:cubicBezTo>
                  <a:pt x="9159347" y="-5092"/>
                  <a:pt x="11265429" y="360707"/>
                  <a:pt x="12207875" y="842825"/>
                </a:cubicBezTo>
                <a:lnTo>
                  <a:pt x="12188825" y="2727993"/>
                </a:lnTo>
                <a:lnTo>
                  <a:pt x="0" y="2727993"/>
                </a:lnTo>
                <a:lnTo>
                  <a:pt x="0" y="910319"/>
                </a:lnTo>
                <a:close/>
              </a:path>
            </a:pathLst>
          </a:custGeom>
          <a:solidFill>
            <a:schemeClr val="bg1">
              <a:alpha val="63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矩形 2"/>
          <p:cNvSpPr/>
          <p:nvPr/>
        </p:nvSpPr>
        <p:spPr>
          <a:xfrm>
            <a:off x="-19050" y="4007524"/>
            <a:ext cx="12210596" cy="2850475"/>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207875"/>
              <a:gd name="connsiteY0-62" fmla="*/ 1440334 h 2983384"/>
              <a:gd name="connsiteX1-63" fmla="*/ 12207875 w 12207875"/>
              <a:gd name="connsiteY1-64" fmla="*/ 698 h 2983384"/>
              <a:gd name="connsiteX2-65" fmla="*/ 12207875 w 12207875"/>
              <a:gd name="connsiteY2-66" fmla="*/ 2983384 h 2983384"/>
              <a:gd name="connsiteX3-67" fmla="*/ 19050 w 12207875"/>
              <a:gd name="connsiteY3-68" fmla="*/ 2983384 h 2983384"/>
              <a:gd name="connsiteX4-69" fmla="*/ 0 w 12207875"/>
              <a:gd name="connsiteY4-70" fmla="*/ 1440334 h 2983384"/>
              <a:gd name="connsiteX0-71" fmla="*/ 0 w 12207875"/>
              <a:gd name="connsiteY0-72" fmla="*/ 1447695 h 2990745"/>
              <a:gd name="connsiteX1-73" fmla="*/ 12207875 w 12207875"/>
              <a:gd name="connsiteY1-74" fmla="*/ 8059 h 2990745"/>
              <a:gd name="connsiteX2-75" fmla="*/ 12207875 w 12207875"/>
              <a:gd name="connsiteY2-76" fmla="*/ 2990745 h 2990745"/>
              <a:gd name="connsiteX3-77" fmla="*/ 19050 w 12207875"/>
              <a:gd name="connsiteY3-78" fmla="*/ 2990745 h 2990745"/>
              <a:gd name="connsiteX4-79" fmla="*/ 0 w 12207875"/>
              <a:gd name="connsiteY4-80" fmla="*/ 1447695 h 2990745"/>
              <a:gd name="connsiteX0-81" fmla="*/ 0 w 12207875"/>
              <a:gd name="connsiteY0-82" fmla="*/ 1025789 h 2568839"/>
              <a:gd name="connsiteX1-83" fmla="*/ 12191546 w 12207875"/>
              <a:gd name="connsiteY1-84" fmla="*/ 10696 h 2568839"/>
              <a:gd name="connsiteX2-85" fmla="*/ 12207875 w 12207875"/>
              <a:gd name="connsiteY2-86" fmla="*/ 2568839 h 2568839"/>
              <a:gd name="connsiteX3-87" fmla="*/ 19050 w 12207875"/>
              <a:gd name="connsiteY3-88" fmla="*/ 2568839 h 2568839"/>
              <a:gd name="connsiteX4-89" fmla="*/ 0 w 12207875"/>
              <a:gd name="connsiteY4-90" fmla="*/ 1025789 h 2568839"/>
              <a:gd name="connsiteX0-91" fmla="*/ 0 w 12207875"/>
              <a:gd name="connsiteY0-92" fmla="*/ 1307425 h 2850475"/>
              <a:gd name="connsiteX1-93" fmla="*/ 12191546 w 12207875"/>
              <a:gd name="connsiteY1-94" fmla="*/ 292332 h 2850475"/>
              <a:gd name="connsiteX2-95" fmla="*/ 12207875 w 12207875"/>
              <a:gd name="connsiteY2-96" fmla="*/ 2850475 h 2850475"/>
              <a:gd name="connsiteX3-97" fmla="*/ 19050 w 12207875"/>
              <a:gd name="connsiteY3-98" fmla="*/ 2850475 h 2850475"/>
              <a:gd name="connsiteX4-99" fmla="*/ 0 w 12207875"/>
              <a:gd name="connsiteY4-100" fmla="*/ 1307425 h 2850475"/>
              <a:gd name="connsiteX0-101" fmla="*/ 0 w 12210596"/>
              <a:gd name="connsiteY0-102" fmla="*/ 1307425 h 2850475"/>
              <a:gd name="connsiteX1-103" fmla="*/ 12210596 w 12210596"/>
              <a:gd name="connsiteY1-104" fmla="*/ 292332 h 2850475"/>
              <a:gd name="connsiteX2-105" fmla="*/ 12207875 w 12210596"/>
              <a:gd name="connsiteY2-106" fmla="*/ 2850475 h 2850475"/>
              <a:gd name="connsiteX3-107" fmla="*/ 19050 w 12210596"/>
              <a:gd name="connsiteY3-108" fmla="*/ 2850475 h 2850475"/>
              <a:gd name="connsiteX4-109" fmla="*/ 0 w 12210596"/>
              <a:gd name="connsiteY4-110" fmla="*/ 1307425 h 28504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10596" h="2850475">
                <a:moveTo>
                  <a:pt x="0" y="1307425"/>
                </a:moveTo>
                <a:cubicBezTo>
                  <a:pt x="5250392" y="1364575"/>
                  <a:pt x="9469361" y="-758140"/>
                  <a:pt x="12210596" y="292332"/>
                </a:cubicBezTo>
                <a:lnTo>
                  <a:pt x="12207875" y="2850475"/>
                </a:lnTo>
                <a:lnTo>
                  <a:pt x="19050" y="2850475"/>
                </a:lnTo>
                <a:lnTo>
                  <a:pt x="0" y="1307425"/>
                </a:lnTo>
                <a:close/>
              </a:path>
            </a:pathLst>
          </a:custGeom>
          <a:solidFill>
            <a:srgbClr val="0070C0">
              <a:alpha val="73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矩形 2"/>
          <p:cNvSpPr/>
          <p:nvPr/>
        </p:nvSpPr>
        <p:spPr>
          <a:xfrm>
            <a:off x="-38101" y="3897741"/>
            <a:ext cx="12245975" cy="2960259"/>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188825"/>
              <a:gd name="connsiteY0-62" fmla="*/ 892444 h 3277676"/>
              <a:gd name="connsiteX1-63" fmla="*/ 12188825 w 12188825"/>
              <a:gd name="connsiteY1-64" fmla="*/ 1076 h 3277676"/>
              <a:gd name="connsiteX2-65" fmla="*/ 12188825 w 12188825"/>
              <a:gd name="connsiteY2-66" fmla="*/ 3277676 h 3277676"/>
              <a:gd name="connsiteX3-67" fmla="*/ 0 w 12188825"/>
              <a:gd name="connsiteY3-68" fmla="*/ 3277676 h 3277676"/>
              <a:gd name="connsiteX4-69" fmla="*/ 0 w 12188825"/>
              <a:gd name="connsiteY4-70" fmla="*/ 892444 h 3277676"/>
              <a:gd name="connsiteX0-71" fmla="*/ 0 w 12188825"/>
              <a:gd name="connsiteY0-72" fmla="*/ 0 h 2385232"/>
              <a:gd name="connsiteX1-73" fmla="*/ 12169775 w 12188825"/>
              <a:gd name="connsiteY1-74" fmla="*/ 335289 h 2385232"/>
              <a:gd name="connsiteX2-75" fmla="*/ 12188825 w 12188825"/>
              <a:gd name="connsiteY2-76" fmla="*/ 2385232 h 2385232"/>
              <a:gd name="connsiteX3-77" fmla="*/ 0 w 12188825"/>
              <a:gd name="connsiteY3-78" fmla="*/ 2385232 h 2385232"/>
              <a:gd name="connsiteX4-79" fmla="*/ 0 w 12188825"/>
              <a:gd name="connsiteY4-80" fmla="*/ 0 h 2385232"/>
              <a:gd name="connsiteX0-81" fmla="*/ 0 w 12188825"/>
              <a:gd name="connsiteY0-82" fmla="*/ 73352 h 2458584"/>
              <a:gd name="connsiteX1-83" fmla="*/ 12169775 w 12188825"/>
              <a:gd name="connsiteY1-84" fmla="*/ 408641 h 2458584"/>
              <a:gd name="connsiteX2-85" fmla="*/ 12188825 w 12188825"/>
              <a:gd name="connsiteY2-86" fmla="*/ 2458584 h 2458584"/>
              <a:gd name="connsiteX3-87" fmla="*/ 0 w 12188825"/>
              <a:gd name="connsiteY3-88" fmla="*/ 2458584 h 2458584"/>
              <a:gd name="connsiteX4-89" fmla="*/ 0 w 12188825"/>
              <a:gd name="connsiteY4-90" fmla="*/ 73352 h 2458584"/>
              <a:gd name="connsiteX0-91" fmla="*/ 0 w 12188825"/>
              <a:gd name="connsiteY0-92" fmla="*/ 279614 h 2664846"/>
              <a:gd name="connsiteX1-93" fmla="*/ 12169775 w 12188825"/>
              <a:gd name="connsiteY1-94" fmla="*/ 614903 h 2664846"/>
              <a:gd name="connsiteX2-95" fmla="*/ 12188825 w 12188825"/>
              <a:gd name="connsiteY2-96" fmla="*/ 2664846 h 2664846"/>
              <a:gd name="connsiteX3-97" fmla="*/ 0 w 12188825"/>
              <a:gd name="connsiteY3-98" fmla="*/ 2664846 h 2664846"/>
              <a:gd name="connsiteX4-99" fmla="*/ 0 w 12188825"/>
              <a:gd name="connsiteY4-100" fmla="*/ 279614 h 2664846"/>
              <a:gd name="connsiteX0-101" fmla="*/ 0 w 12207875"/>
              <a:gd name="connsiteY0-102" fmla="*/ 286335 h 2671567"/>
              <a:gd name="connsiteX1-103" fmla="*/ 12207875 w 12207875"/>
              <a:gd name="connsiteY1-104" fmla="*/ 603315 h 2671567"/>
              <a:gd name="connsiteX2-105" fmla="*/ 12188825 w 12207875"/>
              <a:gd name="connsiteY2-106" fmla="*/ 2671567 h 2671567"/>
              <a:gd name="connsiteX3-107" fmla="*/ 0 w 12207875"/>
              <a:gd name="connsiteY3-108" fmla="*/ 2671567 h 2671567"/>
              <a:gd name="connsiteX4-109" fmla="*/ 0 w 12207875"/>
              <a:gd name="connsiteY4-110" fmla="*/ 286335 h 2671567"/>
              <a:gd name="connsiteX0-111" fmla="*/ 0 w 12207875"/>
              <a:gd name="connsiteY0-112" fmla="*/ 135572 h 2520804"/>
              <a:gd name="connsiteX1-113" fmla="*/ 12207875 w 12207875"/>
              <a:gd name="connsiteY1-114" fmla="*/ 452552 h 2520804"/>
              <a:gd name="connsiteX2-115" fmla="*/ 12188825 w 12207875"/>
              <a:gd name="connsiteY2-116" fmla="*/ 2520804 h 2520804"/>
              <a:gd name="connsiteX3-117" fmla="*/ 0 w 12207875"/>
              <a:gd name="connsiteY3-118" fmla="*/ 2520804 h 2520804"/>
              <a:gd name="connsiteX4-119" fmla="*/ 0 w 12207875"/>
              <a:gd name="connsiteY4-120" fmla="*/ 135572 h 2520804"/>
              <a:gd name="connsiteX0-121" fmla="*/ 0 w 12207875"/>
              <a:gd name="connsiteY0-122" fmla="*/ 365432 h 2750664"/>
              <a:gd name="connsiteX1-123" fmla="*/ 12207875 w 12207875"/>
              <a:gd name="connsiteY1-124" fmla="*/ 682412 h 2750664"/>
              <a:gd name="connsiteX2-125" fmla="*/ 12188825 w 12207875"/>
              <a:gd name="connsiteY2-126" fmla="*/ 2750664 h 2750664"/>
              <a:gd name="connsiteX3-127" fmla="*/ 0 w 12207875"/>
              <a:gd name="connsiteY3-128" fmla="*/ 2750664 h 2750664"/>
              <a:gd name="connsiteX4-129" fmla="*/ 0 w 12207875"/>
              <a:gd name="connsiteY4-130" fmla="*/ 365432 h 2750664"/>
              <a:gd name="connsiteX0-131" fmla="*/ 0 w 12207875"/>
              <a:gd name="connsiteY0-132" fmla="*/ 303896 h 2689128"/>
              <a:gd name="connsiteX1-133" fmla="*/ 12207875 w 12207875"/>
              <a:gd name="connsiteY1-134" fmla="*/ 1041967 h 2689128"/>
              <a:gd name="connsiteX2-135" fmla="*/ 12188825 w 12207875"/>
              <a:gd name="connsiteY2-136" fmla="*/ 2689128 h 2689128"/>
              <a:gd name="connsiteX3-137" fmla="*/ 0 w 12207875"/>
              <a:gd name="connsiteY3-138" fmla="*/ 2689128 h 2689128"/>
              <a:gd name="connsiteX4-139" fmla="*/ 0 w 12207875"/>
              <a:gd name="connsiteY4-140" fmla="*/ 303896 h 2689128"/>
              <a:gd name="connsiteX0-141" fmla="*/ 0 w 12207875"/>
              <a:gd name="connsiteY0-142" fmla="*/ 245116 h 2630348"/>
              <a:gd name="connsiteX1-143" fmla="*/ 12207875 w 12207875"/>
              <a:gd name="connsiteY1-144" fmla="*/ 983187 h 2630348"/>
              <a:gd name="connsiteX2-145" fmla="*/ 12188825 w 12207875"/>
              <a:gd name="connsiteY2-146" fmla="*/ 2630348 h 2630348"/>
              <a:gd name="connsiteX3-147" fmla="*/ 0 w 12207875"/>
              <a:gd name="connsiteY3-148" fmla="*/ 2630348 h 2630348"/>
              <a:gd name="connsiteX4-149" fmla="*/ 0 w 12207875"/>
              <a:gd name="connsiteY4-150" fmla="*/ 245116 h 2630348"/>
              <a:gd name="connsiteX0-151" fmla="*/ 0 w 12207875"/>
              <a:gd name="connsiteY0-152" fmla="*/ 459773 h 2845005"/>
              <a:gd name="connsiteX1-153" fmla="*/ 12207875 w 12207875"/>
              <a:gd name="connsiteY1-154" fmla="*/ 1197844 h 2845005"/>
              <a:gd name="connsiteX2-155" fmla="*/ 12188825 w 12207875"/>
              <a:gd name="connsiteY2-156" fmla="*/ 2845005 h 2845005"/>
              <a:gd name="connsiteX3-157" fmla="*/ 0 w 12207875"/>
              <a:gd name="connsiteY3-158" fmla="*/ 2845005 h 2845005"/>
              <a:gd name="connsiteX4-159" fmla="*/ 0 w 12207875"/>
              <a:gd name="connsiteY4-160" fmla="*/ 459773 h 2845005"/>
              <a:gd name="connsiteX0-161" fmla="*/ 0 w 12245975"/>
              <a:gd name="connsiteY0-162" fmla="*/ 459773 h 2845005"/>
              <a:gd name="connsiteX1-163" fmla="*/ 12245975 w 12245975"/>
              <a:gd name="connsiteY1-164" fmla="*/ 1197844 h 2845005"/>
              <a:gd name="connsiteX2-165" fmla="*/ 12226925 w 12245975"/>
              <a:gd name="connsiteY2-166" fmla="*/ 2845005 h 2845005"/>
              <a:gd name="connsiteX3-167" fmla="*/ 38100 w 12245975"/>
              <a:gd name="connsiteY3-168" fmla="*/ 2845005 h 2845005"/>
              <a:gd name="connsiteX4-169" fmla="*/ 0 w 12245975"/>
              <a:gd name="connsiteY4-170" fmla="*/ 459773 h 28450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5975" h="2845005">
                <a:moveTo>
                  <a:pt x="0" y="459773"/>
                </a:moveTo>
                <a:cubicBezTo>
                  <a:pt x="2392892" y="-1112517"/>
                  <a:pt x="8691033" y="1910384"/>
                  <a:pt x="12245975" y="1197844"/>
                </a:cubicBezTo>
                <a:lnTo>
                  <a:pt x="12226925" y="2845005"/>
                </a:lnTo>
                <a:lnTo>
                  <a:pt x="38100" y="2845005"/>
                </a:lnTo>
                <a:lnTo>
                  <a:pt x="0" y="459773"/>
                </a:lnTo>
                <a:close/>
              </a:path>
            </a:pathLst>
          </a:cu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 name="组合 1">
            <a:extLst>
              <a:ext uri="{FF2B5EF4-FFF2-40B4-BE49-F238E27FC236}">
                <a16:creationId xmlns:a16="http://schemas.microsoft.com/office/drawing/2014/main" id="{8329610F-C4B5-42A8-882D-678AEC02EF06}"/>
              </a:ext>
            </a:extLst>
          </p:cNvPr>
          <p:cNvGrpSpPr/>
          <p:nvPr/>
        </p:nvGrpSpPr>
        <p:grpSpPr>
          <a:xfrm>
            <a:off x="608012" y="5943600"/>
            <a:ext cx="3295542" cy="45719"/>
            <a:chOff x="608012" y="4297681"/>
            <a:chExt cx="3295542" cy="45719"/>
          </a:xfrm>
        </p:grpSpPr>
        <p:sp>
          <p:nvSpPr>
            <p:cNvPr id="9" name="矩形 8">
              <a:extLst>
                <a:ext uri="{FF2B5EF4-FFF2-40B4-BE49-F238E27FC236}">
                  <a16:creationId xmlns:a16="http://schemas.microsoft.com/office/drawing/2014/main" id="{7A9AA84F-ABBD-4E42-AD1F-5BAA7F4214AE}"/>
                </a:ext>
              </a:extLst>
            </p:cNvPr>
            <p:cNvSpPr/>
            <p:nvPr/>
          </p:nvSpPr>
          <p:spPr>
            <a:xfrm>
              <a:off x="608012" y="4297681"/>
              <a:ext cx="1647771" cy="45719"/>
            </a:xfrm>
            <a:prstGeom prst="rect">
              <a:avLst/>
            </a:prstGeom>
            <a:solidFill>
              <a:srgbClr val="00B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11" name="矩形 10">
              <a:extLst>
                <a:ext uri="{FF2B5EF4-FFF2-40B4-BE49-F238E27FC236}">
                  <a16:creationId xmlns:a16="http://schemas.microsoft.com/office/drawing/2014/main" id="{58787A24-B0A1-4437-9616-4EEBE32FD6B1}"/>
                </a:ext>
              </a:extLst>
            </p:cNvPr>
            <p:cNvSpPr/>
            <p:nvPr/>
          </p:nvSpPr>
          <p:spPr>
            <a:xfrm>
              <a:off x="2255783" y="4297681"/>
              <a:ext cx="1647771" cy="45719"/>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grpSp>
      <p:pic>
        <p:nvPicPr>
          <p:cNvPr id="6" name="图片 5">
            <a:extLst>
              <a:ext uri="{FF2B5EF4-FFF2-40B4-BE49-F238E27FC236}">
                <a16:creationId xmlns:a16="http://schemas.microsoft.com/office/drawing/2014/main" id="{8C16AEAD-FCD4-4881-81A6-AE8F6C131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0558" y="5901306"/>
            <a:ext cx="2769654" cy="569820"/>
          </a:xfrm>
          <a:prstGeom prst="rect">
            <a:avLst/>
          </a:prstGeom>
        </p:spPr>
      </p:pic>
      <p:pic>
        <p:nvPicPr>
          <p:cNvPr id="4" name="图片 3">
            <a:extLst>
              <a:ext uri="{FF2B5EF4-FFF2-40B4-BE49-F238E27FC236}">
                <a16:creationId xmlns:a16="http://schemas.microsoft.com/office/drawing/2014/main" id="{A11D7A36-B795-44B6-B6DA-C700EDC77786}"/>
              </a:ext>
            </a:extLst>
          </p:cNvPr>
          <p:cNvPicPr>
            <a:picLocks noChangeAspect="1"/>
          </p:cNvPicPr>
          <p:nvPr/>
        </p:nvPicPr>
        <p:blipFill>
          <a:blip r:embed="rId5"/>
          <a:stretch>
            <a:fillRect/>
          </a:stretch>
        </p:blipFill>
        <p:spPr>
          <a:xfrm>
            <a:off x="196864" y="4865829"/>
            <a:ext cx="7413379" cy="14570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3"/>
            <a:ext cx="12188825" cy="6856214"/>
          </a:xfrm>
          <a:prstGeom prst="rect">
            <a:avLst/>
          </a:prstGeom>
        </p:spPr>
      </p:pic>
      <p:sp>
        <p:nvSpPr>
          <p:cNvPr id="9" name="矩形 8">
            <a:extLst>
              <a:ext uri="{FF2B5EF4-FFF2-40B4-BE49-F238E27FC236}">
                <a16:creationId xmlns:a16="http://schemas.microsoft.com/office/drawing/2014/main" id="{324BE176-E693-41CC-B188-C761B33ECCB4}"/>
              </a:ext>
            </a:extLst>
          </p:cNvPr>
          <p:cNvSpPr/>
          <p:nvPr/>
        </p:nvSpPr>
        <p:spPr>
          <a:xfrm>
            <a:off x="2208212" y="2590800"/>
            <a:ext cx="77724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10" name="矩形 9">
            <a:extLst>
              <a:ext uri="{FF2B5EF4-FFF2-40B4-BE49-F238E27FC236}">
                <a16:creationId xmlns:a16="http://schemas.microsoft.com/office/drawing/2014/main" id="{8CC43DBA-DD71-4D35-A7C7-7C911993FFD5}"/>
              </a:ext>
            </a:extLst>
          </p:cNvPr>
          <p:cNvSpPr/>
          <p:nvPr/>
        </p:nvSpPr>
        <p:spPr>
          <a:xfrm>
            <a:off x="2197099" y="2819400"/>
            <a:ext cx="7772400"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 name="矩形 1">
            <a:extLst>
              <a:ext uri="{FF2B5EF4-FFF2-40B4-BE49-F238E27FC236}">
                <a16:creationId xmlns:a16="http://schemas.microsoft.com/office/drawing/2014/main" id="{26CF8955-C723-4AD0-83AF-C1C0F2098E9C}"/>
              </a:ext>
            </a:extLst>
          </p:cNvPr>
          <p:cNvSpPr/>
          <p:nvPr/>
        </p:nvSpPr>
        <p:spPr>
          <a:xfrm>
            <a:off x="2428183" y="3038346"/>
            <a:ext cx="7332457" cy="1938992"/>
          </a:xfrm>
          <a:prstGeom prst="rect">
            <a:avLst/>
          </a:prstGeom>
        </p:spPr>
        <p:txBody>
          <a:bodyPr wrap="none">
            <a:spAutoFit/>
          </a:bodyPr>
          <a:lstStyle/>
          <a:p>
            <a:pPr algn="ctr"/>
            <a:r>
              <a:rPr lang="zh-CN" altLang="en-US" sz="4400" dirty="0">
                <a:solidFill>
                  <a:schemeClr val="bg1"/>
                </a:solidFill>
                <a:effectLst>
                  <a:outerShdw blurRad="38100" dist="38100" dir="2700000" algn="tl">
                    <a:srgbClr val="000000">
                      <a:alpha val="43137"/>
                    </a:srgbClr>
                  </a:outerShdw>
                </a:effectLst>
                <a:cs typeface="+mn-ea"/>
                <a:sym typeface="+mn-lt"/>
              </a:rPr>
              <a:t>联想</a:t>
            </a:r>
            <a:r>
              <a:rPr lang="zh-CN" altLang="en-US" sz="4400" dirty="0" smtClean="0">
                <a:solidFill>
                  <a:schemeClr val="bg1"/>
                </a:solidFill>
                <a:effectLst>
                  <a:outerShdw blurRad="38100" dist="38100" dir="2700000" algn="tl">
                    <a:srgbClr val="000000">
                      <a:alpha val="43137"/>
                    </a:srgbClr>
                  </a:outerShdw>
                </a:effectLst>
                <a:cs typeface="+mn-ea"/>
                <a:sym typeface="+mn-lt"/>
              </a:rPr>
              <a:t>商用</a:t>
            </a:r>
            <a:r>
              <a:rPr lang="en-US" altLang="zh-CN" sz="4400" dirty="0" smtClean="0">
                <a:solidFill>
                  <a:schemeClr val="bg1"/>
                </a:solidFill>
                <a:effectLst>
                  <a:outerShdw blurRad="38100" dist="38100" dir="2700000" algn="tl">
                    <a:srgbClr val="000000">
                      <a:alpha val="43137"/>
                    </a:srgbClr>
                  </a:outerShdw>
                </a:effectLst>
                <a:cs typeface="+mn-ea"/>
                <a:sym typeface="+mn-lt"/>
              </a:rPr>
              <a:t>IDV</a:t>
            </a:r>
            <a:r>
              <a:rPr lang="zh-CN" altLang="en-US" sz="4400" dirty="0" smtClean="0">
                <a:solidFill>
                  <a:schemeClr val="bg1"/>
                </a:solidFill>
                <a:effectLst>
                  <a:outerShdw blurRad="38100" dist="38100" dir="2700000" algn="tl">
                    <a:srgbClr val="000000">
                      <a:alpha val="43137"/>
                    </a:srgbClr>
                  </a:outerShdw>
                </a:effectLst>
                <a:cs typeface="+mn-ea"/>
                <a:sym typeface="+mn-lt"/>
              </a:rPr>
              <a:t>云桌面解决</a:t>
            </a:r>
            <a:r>
              <a:rPr lang="zh-CN" altLang="en-US" sz="4400" dirty="0">
                <a:solidFill>
                  <a:schemeClr val="bg1"/>
                </a:solidFill>
                <a:effectLst>
                  <a:outerShdw blurRad="38100" dist="38100" dir="2700000" algn="tl">
                    <a:srgbClr val="000000">
                      <a:alpha val="43137"/>
                    </a:srgbClr>
                  </a:outerShdw>
                </a:effectLst>
                <a:cs typeface="+mn-ea"/>
                <a:sym typeface="+mn-lt"/>
              </a:rPr>
              <a:t>方案</a:t>
            </a:r>
          </a:p>
          <a:p>
            <a:pPr algn="r"/>
            <a:r>
              <a:rPr lang="en-US" altLang="zh-CN" sz="3200" dirty="0">
                <a:solidFill>
                  <a:schemeClr val="bg1"/>
                </a:solidFill>
                <a:effectLst>
                  <a:outerShdw blurRad="38100" dist="38100" dir="2700000" algn="tl">
                    <a:srgbClr val="000000">
                      <a:alpha val="43137"/>
                    </a:srgbClr>
                  </a:outerShdw>
                </a:effectLst>
                <a:cs typeface="+mn-ea"/>
                <a:sym typeface="+mn-lt"/>
              </a:rPr>
              <a:t>IDV-</a:t>
            </a:r>
            <a:r>
              <a:rPr lang="zh-CN" altLang="en-US" sz="3200" dirty="0">
                <a:solidFill>
                  <a:schemeClr val="bg1"/>
                </a:solidFill>
                <a:effectLst>
                  <a:outerShdw blurRad="38100" dist="38100" dir="2700000" algn="tl">
                    <a:srgbClr val="000000">
                      <a:alpha val="43137"/>
                    </a:srgbClr>
                  </a:outerShdw>
                </a:effectLst>
                <a:cs typeface="+mn-ea"/>
                <a:sym typeface="+mn-lt"/>
              </a:rPr>
              <a:t>联想云终端</a:t>
            </a:r>
          </a:p>
          <a:p>
            <a:pPr algn="ctr"/>
            <a:endParaRPr lang="zh-CN" altLang="en-US" sz="4400" dirty="0">
              <a:solidFill>
                <a:schemeClr val="bg1"/>
              </a:solidFill>
              <a:effectLst>
                <a:outerShdw blurRad="38100" dist="38100" dir="2700000" algn="tl">
                  <a:srgbClr val="000000">
                    <a:alpha val="43137"/>
                  </a:srgbClr>
                </a:outerShdw>
              </a:effectLst>
              <a:cs typeface="+mn-ea"/>
              <a:sym typeface="+mn-lt"/>
            </a:endParaRPr>
          </a:p>
        </p:txBody>
      </p:sp>
      <p:pic>
        <p:nvPicPr>
          <p:cNvPr id="11" name="图片 10">
            <a:extLst>
              <a:ext uri="{FF2B5EF4-FFF2-40B4-BE49-F238E27FC236}">
                <a16:creationId xmlns:a16="http://schemas.microsoft.com/office/drawing/2014/main" id="{13B96BFB-EE6C-435C-A597-E6FF77366C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6412" y="3823380"/>
            <a:ext cx="1454150" cy="2944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06107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a:extLst>
              <a:ext uri="{FF2B5EF4-FFF2-40B4-BE49-F238E27FC236}">
                <a16:creationId xmlns:a16="http://schemas.microsoft.com/office/drawing/2014/main" id="{4E958FC4-6EDF-41C0-8DA8-148F93ABC96F}"/>
              </a:ext>
            </a:extLst>
          </p:cNvPr>
          <p:cNvSpPr txBox="1"/>
          <p:nvPr/>
        </p:nvSpPr>
        <p:spPr>
          <a:xfrm>
            <a:off x="1339531" y="404483"/>
            <a:ext cx="7781297" cy="769441"/>
          </a:xfrm>
          <a:prstGeom prst="rect">
            <a:avLst/>
          </a:prstGeom>
          <a:noFill/>
        </p:spPr>
        <p:txBody>
          <a:bodyPr wrap="none" rtlCol="0">
            <a:spAutoFit/>
          </a:bodyPr>
          <a:lstStyle/>
          <a:p>
            <a:pPr algn="just"/>
            <a:r>
              <a:rPr lang="zh-CN" altLang="en-US" sz="4000" dirty="0">
                <a:solidFill>
                  <a:srgbClr val="3E4E82"/>
                </a:solidFill>
                <a:cs typeface="+mn-ea"/>
                <a:sym typeface="+mn-lt"/>
              </a:rPr>
              <a:t>教育信息化</a:t>
            </a:r>
            <a:r>
              <a:rPr lang="en-US" altLang="zh-CN" sz="4000" dirty="0">
                <a:solidFill>
                  <a:srgbClr val="3E4E82"/>
                </a:solidFill>
                <a:cs typeface="+mn-ea"/>
                <a:sym typeface="+mn-lt"/>
              </a:rPr>
              <a:t>2.0</a:t>
            </a:r>
            <a:r>
              <a:rPr lang="zh-CN" altLang="en-US" sz="4000" dirty="0">
                <a:solidFill>
                  <a:srgbClr val="3E4E82"/>
                </a:solidFill>
                <a:cs typeface="+mn-ea"/>
                <a:sym typeface="+mn-lt"/>
              </a:rPr>
              <a:t>的时代已</a:t>
            </a:r>
            <a:r>
              <a:rPr lang="zh-CN" altLang="en-US" sz="4400" dirty="0">
                <a:solidFill>
                  <a:srgbClr val="F68237"/>
                </a:solidFill>
                <a:cs typeface="+mn-ea"/>
                <a:sym typeface="+mn-lt"/>
              </a:rPr>
              <a:t>全面来临</a:t>
            </a:r>
          </a:p>
        </p:txBody>
      </p:sp>
      <p:grpSp>
        <p:nvGrpSpPr>
          <p:cNvPr id="23" name="Group 21"/>
          <p:cNvGrpSpPr/>
          <p:nvPr/>
        </p:nvGrpSpPr>
        <p:grpSpPr bwMode="auto">
          <a:xfrm>
            <a:off x="10192250" y="1847506"/>
            <a:ext cx="1166462" cy="1166461"/>
            <a:chOff x="0" y="0"/>
            <a:chExt cx="926041" cy="926041"/>
          </a:xfrm>
        </p:grpSpPr>
        <p:sp useBgFill="1">
          <p:nvSpPr>
            <p:cNvPr id="24" name="椭圆 24"/>
            <p:cNvSpPr>
              <a:spLocks noChangeArrowheads="1"/>
            </p:cNvSpPr>
            <p:nvPr/>
          </p:nvSpPr>
          <p:spPr bwMode="auto">
            <a:xfrm>
              <a:off x="0" y="0"/>
              <a:ext cx="926041" cy="926041"/>
            </a:xfrm>
            <a:prstGeom prst="ellipse">
              <a:avLst/>
            </a:prstGeom>
            <a:ln w="25400" cap="flat" cmpd="sng">
              <a:solidFill>
                <a:schemeClr val="bg1">
                  <a:lumMod val="50000"/>
                </a:schemeClr>
              </a:solidFill>
              <a:bevel/>
            </a:ln>
          </p:spPr>
          <p:txBody>
            <a:bodyPr anchor="ctr"/>
            <a:lstStyle/>
            <a:p>
              <a:pPr algn="ctr"/>
              <a:endParaRPr lang="zh-CN" altLang="zh-CN" sz="1400" b="1">
                <a:solidFill>
                  <a:srgbClr val="181818"/>
                </a:solidFill>
                <a:cs typeface="+mn-ea"/>
                <a:sym typeface="+mn-lt"/>
              </a:endParaRPr>
            </a:p>
          </p:txBody>
        </p:sp>
        <p:sp>
          <p:nvSpPr>
            <p:cNvPr id="25" name="椭圆 25"/>
            <p:cNvSpPr>
              <a:spLocks noChangeArrowheads="1"/>
            </p:cNvSpPr>
            <p:nvPr/>
          </p:nvSpPr>
          <p:spPr bwMode="auto">
            <a:xfrm>
              <a:off x="71191" y="71191"/>
              <a:ext cx="783658" cy="783658"/>
            </a:xfrm>
            <a:prstGeom prst="ellipse">
              <a:avLst/>
            </a:prstGeom>
            <a:solidFill>
              <a:schemeClr val="bg1">
                <a:lumMod val="50000"/>
              </a:schemeClr>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400" b="1">
                <a:solidFill>
                  <a:srgbClr val="181818"/>
                </a:solidFill>
                <a:cs typeface="+mn-ea"/>
                <a:sym typeface="+mn-lt"/>
              </a:endParaRPr>
            </a:p>
          </p:txBody>
        </p:sp>
      </p:grpSp>
      <p:grpSp>
        <p:nvGrpSpPr>
          <p:cNvPr id="26" name="Group 24"/>
          <p:cNvGrpSpPr/>
          <p:nvPr/>
        </p:nvGrpSpPr>
        <p:grpSpPr bwMode="auto">
          <a:xfrm>
            <a:off x="10192250" y="3483951"/>
            <a:ext cx="1166462" cy="1166462"/>
            <a:chOff x="0" y="0"/>
            <a:chExt cx="926041" cy="926041"/>
          </a:xfrm>
        </p:grpSpPr>
        <p:sp useBgFill="1">
          <p:nvSpPr>
            <p:cNvPr id="27" name="椭圆 30"/>
            <p:cNvSpPr>
              <a:spLocks noChangeArrowheads="1"/>
            </p:cNvSpPr>
            <p:nvPr/>
          </p:nvSpPr>
          <p:spPr bwMode="auto">
            <a:xfrm>
              <a:off x="0" y="0"/>
              <a:ext cx="926041" cy="926041"/>
            </a:xfrm>
            <a:prstGeom prst="ellipse">
              <a:avLst/>
            </a:prstGeom>
            <a:ln w="25400" cap="flat" cmpd="sng">
              <a:solidFill>
                <a:srgbClr val="00B4E5"/>
              </a:solidFill>
              <a:bevel/>
            </a:ln>
          </p:spPr>
          <p:txBody>
            <a:bodyPr anchor="ctr"/>
            <a:lstStyle/>
            <a:p>
              <a:pPr algn="ctr"/>
              <a:endParaRPr lang="zh-CN" altLang="zh-CN" sz="1400" b="1">
                <a:solidFill>
                  <a:srgbClr val="181818"/>
                </a:solidFill>
                <a:cs typeface="+mn-ea"/>
                <a:sym typeface="+mn-lt"/>
              </a:endParaRPr>
            </a:p>
          </p:txBody>
        </p:sp>
        <p:sp>
          <p:nvSpPr>
            <p:cNvPr id="28" name="椭圆 31"/>
            <p:cNvSpPr>
              <a:spLocks noChangeArrowheads="1"/>
            </p:cNvSpPr>
            <p:nvPr/>
          </p:nvSpPr>
          <p:spPr bwMode="auto">
            <a:xfrm>
              <a:off x="71191" y="71191"/>
              <a:ext cx="783658" cy="783658"/>
            </a:xfrm>
            <a:prstGeom prst="ellipse">
              <a:avLst/>
            </a:prstGeom>
            <a:solidFill>
              <a:srgbClr val="00B4E5"/>
            </a:solidFill>
            <a:ln w="25400">
              <a:solidFill>
                <a:srgbClr val="00B4E5"/>
              </a:solidFill>
              <a:bevel/>
            </a:ln>
            <a:extLst/>
          </p:spPr>
          <p:txBody>
            <a:bodyPr anchor="ctr"/>
            <a:lstStyle/>
            <a:p>
              <a:pPr algn="ctr"/>
              <a:endParaRPr lang="zh-CN" altLang="zh-CN" sz="1400" b="1">
                <a:solidFill>
                  <a:srgbClr val="181818"/>
                </a:solidFill>
                <a:cs typeface="+mn-ea"/>
                <a:sym typeface="+mn-lt"/>
              </a:endParaRPr>
            </a:p>
          </p:txBody>
        </p:sp>
      </p:grpSp>
      <p:grpSp>
        <p:nvGrpSpPr>
          <p:cNvPr id="29" name="Group 27"/>
          <p:cNvGrpSpPr/>
          <p:nvPr/>
        </p:nvGrpSpPr>
        <p:grpSpPr bwMode="auto">
          <a:xfrm>
            <a:off x="10192250" y="5202100"/>
            <a:ext cx="1166462" cy="1166461"/>
            <a:chOff x="0" y="0"/>
            <a:chExt cx="926041" cy="926041"/>
          </a:xfrm>
        </p:grpSpPr>
        <p:sp useBgFill="1">
          <p:nvSpPr>
            <p:cNvPr id="30" name="椭圆 33"/>
            <p:cNvSpPr>
              <a:spLocks noChangeArrowheads="1"/>
            </p:cNvSpPr>
            <p:nvPr/>
          </p:nvSpPr>
          <p:spPr bwMode="auto">
            <a:xfrm>
              <a:off x="0" y="0"/>
              <a:ext cx="926041" cy="926041"/>
            </a:xfrm>
            <a:prstGeom prst="ellipse">
              <a:avLst/>
            </a:prstGeom>
            <a:ln w="25400" cap="flat" cmpd="sng">
              <a:solidFill>
                <a:srgbClr val="00E6A0"/>
              </a:solidFill>
              <a:bevel/>
            </a:ln>
          </p:spPr>
          <p:txBody>
            <a:bodyPr anchor="ctr"/>
            <a:lstStyle/>
            <a:p>
              <a:pPr algn="ctr"/>
              <a:endParaRPr lang="zh-CN" altLang="zh-CN" sz="1400" b="1">
                <a:solidFill>
                  <a:srgbClr val="181818"/>
                </a:solidFill>
                <a:cs typeface="+mn-ea"/>
                <a:sym typeface="+mn-lt"/>
              </a:endParaRPr>
            </a:p>
          </p:txBody>
        </p:sp>
        <p:sp>
          <p:nvSpPr>
            <p:cNvPr id="31" name="椭圆 34"/>
            <p:cNvSpPr>
              <a:spLocks noChangeArrowheads="1"/>
            </p:cNvSpPr>
            <p:nvPr/>
          </p:nvSpPr>
          <p:spPr bwMode="auto">
            <a:xfrm>
              <a:off x="71191" y="71191"/>
              <a:ext cx="783658" cy="783658"/>
            </a:xfrm>
            <a:prstGeom prst="ellipse">
              <a:avLst/>
            </a:prstGeom>
            <a:solidFill>
              <a:srgbClr val="00E6A0"/>
            </a:solidFill>
            <a:ln w="25400">
              <a:solidFill>
                <a:srgbClr val="00E6A0"/>
              </a:solidFill>
              <a:bevel/>
            </a:ln>
            <a:extLst/>
          </p:spPr>
          <p:txBody>
            <a:bodyPr anchor="ctr"/>
            <a:lstStyle/>
            <a:p>
              <a:pPr algn="ctr"/>
              <a:endParaRPr lang="zh-CN" altLang="zh-CN" sz="1400" b="1">
                <a:solidFill>
                  <a:srgbClr val="181818"/>
                </a:solidFill>
                <a:cs typeface="+mn-ea"/>
                <a:sym typeface="+mn-lt"/>
              </a:endParaRPr>
            </a:p>
          </p:txBody>
        </p:sp>
      </p:grpSp>
      <p:grpSp>
        <p:nvGrpSpPr>
          <p:cNvPr id="32" name="组合 31"/>
          <p:cNvGrpSpPr/>
          <p:nvPr/>
        </p:nvGrpSpPr>
        <p:grpSpPr>
          <a:xfrm>
            <a:off x="574176" y="1966443"/>
            <a:ext cx="4700974" cy="4611987"/>
            <a:chOff x="595221" y="1652631"/>
            <a:chExt cx="4864100" cy="4772025"/>
          </a:xfrm>
        </p:grpSpPr>
        <p:sp>
          <p:nvSpPr>
            <p:cNvPr id="33" name="椭圆 7"/>
            <p:cNvSpPr>
              <a:spLocks noChangeArrowheads="1"/>
            </p:cNvSpPr>
            <p:nvPr/>
          </p:nvSpPr>
          <p:spPr bwMode="auto">
            <a:xfrm>
              <a:off x="1727108" y="2821031"/>
              <a:ext cx="2578100" cy="2578100"/>
            </a:xfrm>
            <a:prstGeom prst="ellipse">
              <a:avLst/>
            </a:prstGeom>
            <a:solidFill>
              <a:srgbClr val="00B4E5"/>
            </a:solidFill>
            <a:ln>
              <a:noFill/>
            </a:ln>
          </p:spPr>
          <p:txBody>
            <a:bodyPr anchor="ctr"/>
            <a:lstStyle/>
            <a:p>
              <a:pPr algn="ctr"/>
              <a:endParaRPr lang="zh-CN" altLang="zh-CN" sz="1600">
                <a:cs typeface="+mn-ea"/>
                <a:sym typeface="+mn-lt"/>
              </a:endParaRPr>
            </a:p>
          </p:txBody>
        </p:sp>
        <p:sp>
          <p:nvSpPr>
            <p:cNvPr id="34" name="椭圆 8"/>
            <p:cNvSpPr>
              <a:spLocks noChangeArrowheads="1"/>
            </p:cNvSpPr>
            <p:nvPr/>
          </p:nvSpPr>
          <p:spPr bwMode="auto">
            <a:xfrm>
              <a:off x="1469933" y="2565444"/>
              <a:ext cx="3092450" cy="3092450"/>
            </a:xfrm>
            <a:prstGeom prst="ellipse">
              <a:avLst/>
            </a:prstGeom>
            <a:noFill/>
            <a:ln w="25400" cap="flat" cmpd="sng">
              <a:solidFill>
                <a:schemeClr val="bg1">
                  <a:lumMod val="50000"/>
                </a:schemeClr>
              </a:solidFill>
              <a:bevel/>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sz="1600">
                <a:cs typeface="+mn-ea"/>
                <a:sym typeface="+mn-lt"/>
              </a:endParaRPr>
            </a:p>
          </p:txBody>
        </p:sp>
        <p:sp>
          <p:nvSpPr>
            <p:cNvPr id="35" name="椭圆 15"/>
            <p:cNvSpPr>
              <a:spLocks noChangeArrowheads="1"/>
            </p:cNvSpPr>
            <p:nvPr/>
          </p:nvSpPr>
          <p:spPr bwMode="auto">
            <a:xfrm>
              <a:off x="1254033" y="2347956"/>
              <a:ext cx="3524250" cy="3524250"/>
            </a:xfrm>
            <a:prstGeom prst="ellipse">
              <a:avLst/>
            </a:prstGeom>
            <a:noFill/>
            <a:ln w="25400" cap="flat" cmpd="sng">
              <a:solidFill>
                <a:schemeClr val="bg1">
                  <a:lumMod val="50000"/>
                </a:schemeClr>
              </a:solidFill>
              <a:bevel/>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sz="1600">
                <a:cs typeface="+mn-ea"/>
                <a:sym typeface="+mn-lt"/>
              </a:endParaRPr>
            </a:p>
          </p:txBody>
        </p:sp>
        <p:grpSp>
          <p:nvGrpSpPr>
            <p:cNvPr id="36" name="Group 10"/>
            <p:cNvGrpSpPr/>
            <p:nvPr/>
          </p:nvGrpSpPr>
          <p:grpSpPr bwMode="auto">
            <a:xfrm>
              <a:off x="595221" y="3343319"/>
              <a:ext cx="1535112" cy="1535112"/>
              <a:chOff x="0" y="0"/>
              <a:chExt cx="2132807" cy="2132807"/>
            </a:xfrm>
          </p:grpSpPr>
          <p:sp useBgFill="1">
            <p:nvSpPr>
              <p:cNvPr id="53" name="椭圆 14"/>
              <p:cNvSpPr>
                <a:spLocks noChangeArrowheads="1"/>
              </p:cNvSpPr>
              <p:nvPr/>
            </p:nvSpPr>
            <p:spPr bwMode="auto">
              <a:xfrm>
                <a:off x="0" y="0"/>
                <a:ext cx="2132807" cy="2132807"/>
              </a:xfrm>
              <a:prstGeom prst="ellipse">
                <a:avLst/>
              </a:prstGeom>
              <a:ln w="25400" cap="flat" cmpd="sng">
                <a:solidFill>
                  <a:srgbClr val="00B4E5"/>
                </a:solidFill>
                <a:bevel/>
              </a:ln>
            </p:spPr>
            <p:txBody>
              <a:bodyPr anchor="ctr"/>
              <a:lstStyle/>
              <a:p>
                <a:pPr algn="ctr"/>
                <a:endParaRPr lang="zh-CN" altLang="zh-CN" sz="1200" b="1">
                  <a:cs typeface="+mn-ea"/>
                  <a:sym typeface="+mn-lt"/>
                </a:endParaRPr>
              </a:p>
            </p:txBody>
          </p:sp>
          <p:sp>
            <p:nvSpPr>
              <p:cNvPr id="54" name="椭圆 19"/>
              <p:cNvSpPr>
                <a:spLocks noChangeArrowheads="1"/>
              </p:cNvSpPr>
              <p:nvPr/>
            </p:nvSpPr>
            <p:spPr bwMode="auto">
              <a:xfrm>
                <a:off x="112317" y="112318"/>
                <a:ext cx="1908175" cy="1908175"/>
              </a:xfrm>
              <a:prstGeom prst="ellipse">
                <a:avLst/>
              </a:prstGeom>
              <a:solidFill>
                <a:srgbClr val="00B4E5"/>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200" b="1">
                  <a:cs typeface="+mn-ea"/>
                  <a:sym typeface="+mn-lt"/>
                </a:endParaRPr>
              </a:p>
            </p:txBody>
          </p:sp>
        </p:grpSp>
        <p:grpSp>
          <p:nvGrpSpPr>
            <p:cNvPr id="37" name="Group 13"/>
            <p:cNvGrpSpPr/>
            <p:nvPr/>
          </p:nvGrpSpPr>
          <p:grpSpPr bwMode="auto">
            <a:xfrm>
              <a:off x="2247808" y="1652631"/>
              <a:ext cx="1536700" cy="1535113"/>
              <a:chOff x="0" y="0"/>
              <a:chExt cx="2132807" cy="2132807"/>
            </a:xfrm>
          </p:grpSpPr>
          <p:sp useBgFill="1">
            <p:nvSpPr>
              <p:cNvPr id="51" name="椭圆 13"/>
              <p:cNvSpPr>
                <a:spLocks noChangeArrowheads="1"/>
              </p:cNvSpPr>
              <p:nvPr/>
            </p:nvSpPr>
            <p:spPr bwMode="auto">
              <a:xfrm>
                <a:off x="0" y="0"/>
                <a:ext cx="2132807" cy="2132807"/>
              </a:xfrm>
              <a:prstGeom prst="ellipse">
                <a:avLst/>
              </a:prstGeom>
              <a:ln w="25400" cap="flat" cmpd="sng">
                <a:solidFill>
                  <a:schemeClr val="bg1">
                    <a:lumMod val="50000"/>
                  </a:schemeClr>
                </a:solidFill>
                <a:bevel/>
              </a:ln>
            </p:spPr>
            <p:txBody>
              <a:bodyPr anchor="ctr"/>
              <a:lstStyle/>
              <a:p>
                <a:pPr algn="ctr"/>
                <a:endParaRPr lang="zh-CN" altLang="zh-CN" sz="1200" b="1">
                  <a:cs typeface="+mn-ea"/>
                  <a:sym typeface="+mn-lt"/>
                </a:endParaRPr>
              </a:p>
            </p:txBody>
          </p:sp>
          <p:sp>
            <p:nvSpPr>
              <p:cNvPr id="52" name="椭圆 20"/>
              <p:cNvSpPr>
                <a:spLocks noChangeArrowheads="1"/>
              </p:cNvSpPr>
              <p:nvPr/>
            </p:nvSpPr>
            <p:spPr bwMode="auto">
              <a:xfrm>
                <a:off x="112316" y="112316"/>
                <a:ext cx="1908175" cy="1908175"/>
              </a:xfrm>
              <a:prstGeom prst="ellipse">
                <a:avLst/>
              </a:prstGeom>
              <a:solidFill>
                <a:srgbClr val="7F7F7F"/>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200" b="1">
                  <a:cs typeface="+mn-ea"/>
                  <a:sym typeface="+mn-lt"/>
                </a:endParaRPr>
              </a:p>
            </p:txBody>
          </p:sp>
        </p:grpSp>
        <p:grpSp>
          <p:nvGrpSpPr>
            <p:cNvPr id="38" name="Group 16"/>
            <p:cNvGrpSpPr/>
            <p:nvPr/>
          </p:nvGrpSpPr>
          <p:grpSpPr bwMode="auto">
            <a:xfrm>
              <a:off x="3924208" y="3343319"/>
              <a:ext cx="1535113" cy="1535112"/>
              <a:chOff x="0" y="0"/>
              <a:chExt cx="2132807" cy="2132807"/>
            </a:xfrm>
          </p:grpSpPr>
          <p:sp useBgFill="1">
            <p:nvSpPr>
              <p:cNvPr id="49" name="椭圆 22"/>
              <p:cNvSpPr>
                <a:spLocks noChangeArrowheads="1"/>
              </p:cNvSpPr>
              <p:nvPr/>
            </p:nvSpPr>
            <p:spPr bwMode="auto">
              <a:xfrm>
                <a:off x="0" y="0"/>
                <a:ext cx="2132807" cy="2132807"/>
              </a:xfrm>
              <a:prstGeom prst="ellipse">
                <a:avLst/>
              </a:prstGeom>
              <a:ln w="25400" cap="flat" cmpd="sng">
                <a:solidFill>
                  <a:srgbClr val="00E6A0"/>
                </a:solidFill>
                <a:bevel/>
              </a:ln>
            </p:spPr>
            <p:txBody>
              <a:bodyPr anchor="ctr"/>
              <a:lstStyle/>
              <a:p>
                <a:pPr algn="ctr"/>
                <a:endParaRPr lang="zh-CN" altLang="zh-CN" sz="1200" b="1">
                  <a:cs typeface="+mn-ea"/>
                  <a:sym typeface="+mn-lt"/>
                </a:endParaRPr>
              </a:p>
            </p:txBody>
          </p:sp>
          <p:sp>
            <p:nvSpPr>
              <p:cNvPr id="50" name="椭圆 23"/>
              <p:cNvSpPr>
                <a:spLocks noChangeArrowheads="1"/>
              </p:cNvSpPr>
              <p:nvPr/>
            </p:nvSpPr>
            <p:spPr bwMode="auto">
              <a:xfrm>
                <a:off x="112317" y="112317"/>
                <a:ext cx="1908175" cy="1908175"/>
              </a:xfrm>
              <a:prstGeom prst="ellipse">
                <a:avLst/>
              </a:prstGeom>
              <a:solidFill>
                <a:srgbClr val="00E6A0"/>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200" b="1">
                  <a:cs typeface="+mn-ea"/>
                  <a:sym typeface="+mn-lt"/>
                </a:endParaRPr>
              </a:p>
            </p:txBody>
          </p:sp>
        </p:grpSp>
        <p:sp useBgFill="1">
          <p:nvSpPr>
            <p:cNvPr id="39" name="椭圆 17"/>
            <p:cNvSpPr>
              <a:spLocks noChangeArrowheads="1"/>
            </p:cNvSpPr>
            <p:nvPr/>
          </p:nvSpPr>
          <p:spPr bwMode="auto">
            <a:xfrm>
              <a:off x="2282733" y="4889544"/>
              <a:ext cx="1536700" cy="1535112"/>
            </a:xfrm>
            <a:prstGeom prst="ellipse">
              <a:avLst/>
            </a:prstGeom>
            <a:ln w="25400" cap="flat" cmpd="sng">
              <a:solidFill>
                <a:schemeClr val="bg1"/>
              </a:solidFill>
              <a:bevel/>
            </a:ln>
          </p:spPr>
          <p:txBody>
            <a:bodyPr anchor="ctr"/>
            <a:lstStyle/>
            <a:p>
              <a:pPr algn="ctr"/>
              <a:endParaRPr lang="zh-CN" altLang="zh-CN" sz="1200" b="1">
                <a:cs typeface="+mn-ea"/>
                <a:sym typeface="+mn-lt"/>
              </a:endParaRPr>
            </a:p>
          </p:txBody>
        </p:sp>
        <p:sp>
          <p:nvSpPr>
            <p:cNvPr id="40" name="椭圆 18"/>
            <p:cNvSpPr>
              <a:spLocks noChangeArrowheads="1"/>
            </p:cNvSpPr>
            <p:nvPr/>
          </p:nvSpPr>
          <p:spPr bwMode="auto">
            <a:xfrm>
              <a:off x="2365283" y="4970506"/>
              <a:ext cx="1373188" cy="1373188"/>
            </a:xfrm>
            <a:prstGeom prst="ellipse">
              <a:avLst/>
            </a:prstGeom>
            <a:gradFill rotWithShape="1">
              <a:gsLst>
                <a:gs pos="0">
                  <a:srgbClr val="FFFFFF"/>
                </a:gs>
                <a:gs pos="100000">
                  <a:srgbClr val="C8C8C8"/>
                </a:gs>
              </a:gsLst>
              <a:lin ang="19800000" scaled="1"/>
            </a:gradFill>
            <a:ln w="25400" cap="flat" cmpd="sng">
              <a:solidFill>
                <a:srgbClr val="42719B"/>
              </a:solidFill>
              <a:bevel/>
            </a:ln>
          </p:spPr>
          <p:txBody>
            <a:bodyPr anchor="ctr"/>
            <a:lstStyle/>
            <a:p>
              <a:pPr algn="ctr"/>
              <a:endParaRPr lang="zh-CN" altLang="zh-CN" sz="1200" b="1">
                <a:cs typeface="+mn-ea"/>
                <a:sym typeface="+mn-lt"/>
              </a:endParaRPr>
            </a:p>
          </p:txBody>
        </p:sp>
        <p:grpSp>
          <p:nvGrpSpPr>
            <p:cNvPr id="41" name="Group 41"/>
            <p:cNvGrpSpPr/>
            <p:nvPr/>
          </p:nvGrpSpPr>
          <p:grpSpPr bwMode="auto">
            <a:xfrm>
              <a:off x="2673258" y="3681456"/>
              <a:ext cx="739775" cy="755650"/>
              <a:chOff x="0" y="0"/>
              <a:chExt cx="739775" cy="754063"/>
            </a:xfrm>
          </p:grpSpPr>
          <p:sp>
            <p:nvSpPr>
              <p:cNvPr id="46" name="Freeform 619"/>
              <p:cNvSpPr>
                <a:spLocks noEditPoints="1" noChangeArrowheads="1"/>
              </p:cNvSpPr>
              <p:nvPr/>
            </p:nvSpPr>
            <p:spPr bwMode="auto">
              <a:xfrm>
                <a:off x="0" y="150813"/>
                <a:ext cx="600075" cy="603250"/>
              </a:xfrm>
              <a:custGeom>
                <a:avLst/>
                <a:gdLst>
                  <a:gd name="T0" fmla="*/ 88 w 160"/>
                  <a:gd name="T1" fmla="*/ 3 h 161"/>
                  <a:gd name="T2" fmla="*/ 82 w 160"/>
                  <a:gd name="T3" fmla="*/ 1 h 161"/>
                  <a:gd name="T4" fmla="*/ 77 w 160"/>
                  <a:gd name="T5" fmla="*/ 5 h 161"/>
                  <a:gd name="T6" fmla="*/ 26 w 160"/>
                  <a:gd name="T7" fmla="*/ 108 h 161"/>
                  <a:gd name="T8" fmla="*/ 16 w 160"/>
                  <a:gd name="T9" fmla="*/ 117 h 161"/>
                  <a:gd name="T10" fmla="*/ 3 w 160"/>
                  <a:gd name="T11" fmla="*/ 126 h 161"/>
                  <a:gd name="T12" fmla="*/ 0 w 160"/>
                  <a:gd name="T13" fmla="*/ 131 h 161"/>
                  <a:gd name="T14" fmla="*/ 2 w 160"/>
                  <a:gd name="T15" fmla="*/ 137 h 161"/>
                  <a:gd name="T16" fmla="*/ 24 w 160"/>
                  <a:gd name="T17" fmla="*/ 159 h 161"/>
                  <a:gd name="T18" fmla="*/ 29 w 160"/>
                  <a:gd name="T19" fmla="*/ 161 h 161"/>
                  <a:gd name="T20" fmla="*/ 29 w 160"/>
                  <a:gd name="T21" fmla="*/ 161 h 161"/>
                  <a:gd name="T22" fmla="*/ 34 w 160"/>
                  <a:gd name="T23" fmla="*/ 158 h 161"/>
                  <a:gd name="T24" fmla="*/ 44 w 160"/>
                  <a:gd name="T25" fmla="*/ 144 h 161"/>
                  <a:gd name="T26" fmla="*/ 52 w 160"/>
                  <a:gd name="T27" fmla="*/ 135 h 161"/>
                  <a:gd name="T28" fmla="*/ 53 w 160"/>
                  <a:gd name="T29" fmla="*/ 137 h 161"/>
                  <a:gd name="T30" fmla="*/ 75 w 160"/>
                  <a:gd name="T31" fmla="*/ 159 h 161"/>
                  <a:gd name="T32" fmla="*/ 80 w 160"/>
                  <a:gd name="T33" fmla="*/ 161 h 161"/>
                  <a:gd name="T34" fmla="*/ 85 w 160"/>
                  <a:gd name="T35" fmla="*/ 159 h 161"/>
                  <a:gd name="T36" fmla="*/ 89 w 160"/>
                  <a:gd name="T37" fmla="*/ 156 h 161"/>
                  <a:gd name="T38" fmla="*/ 88 w 160"/>
                  <a:gd name="T39" fmla="*/ 146 h 161"/>
                  <a:gd name="T40" fmla="*/ 69 w 160"/>
                  <a:gd name="T41" fmla="*/ 127 h 161"/>
                  <a:gd name="T42" fmla="*/ 156 w 160"/>
                  <a:gd name="T43" fmla="*/ 84 h 161"/>
                  <a:gd name="T44" fmla="*/ 160 w 160"/>
                  <a:gd name="T45" fmla="*/ 79 h 161"/>
                  <a:gd name="T46" fmla="*/ 158 w 160"/>
                  <a:gd name="T47" fmla="*/ 73 h 161"/>
                  <a:gd name="T48" fmla="*/ 88 w 160"/>
                  <a:gd name="T49" fmla="*/ 3 h 161"/>
                  <a:gd name="T50" fmla="*/ 28 w 160"/>
                  <a:gd name="T51" fmla="*/ 148 h 161"/>
                  <a:gd name="T52" fmla="*/ 13 w 160"/>
                  <a:gd name="T53" fmla="*/ 132 h 161"/>
                  <a:gd name="T54" fmla="*/ 26 w 160"/>
                  <a:gd name="T55" fmla="*/ 125 h 161"/>
                  <a:gd name="T56" fmla="*/ 36 w 160"/>
                  <a:gd name="T57" fmla="*/ 135 h 161"/>
                  <a:gd name="T58" fmla="*/ 28 w 160"/>
                  <a:gd name="T59" fmla="*/ 148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0"/>
                  <a:gd name="T91" fmla="*/ 0 h 161"/>
                  <a:gd name="T92" fmla="*/ 160 w 160"/>
                  <a:gd name="T93" fmla="*/ 161 h 1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0" h="161">
                    <a:moveTo>
                      <a:pt x="88" y="3"/>
                    </a:moveTo>
                    <a:cubicBezTo>
                      <a:pt x="87" y="1"/>
                      <a:pt x="84" y="0"/>
                      <a:pt x="82" y="1"/>
                    </a:cubicBezTo>
                    <a:cubicBezTo>
                      <a:pt x="80" y="1"/>
                      <a:pt x="78" y="3"/>
                      <a:pt x="77" y="5"/>
                    </a:cubicBezTo>
                    <a:cubicBezTo>
                      <a:pt x="26" y="108"/>
                      <a:pt x="26" y="108"/>
                      <a:pt x="26" y="108"/>
                    </a:cubicBezTo>
                    <a:cubicBezTo>
                      <a:pt x="16" y="117"/>
                      <a:pt x="16" y="117"/>
                      <a:pt x="16" y="117"/>
                    </a:cubicBezTo>
                    <a:cubicBezTo>
                      <a:pt x="3" y="126"/>
                      <a:pt x="3" y="126"/>
                      <a:pt x="3" y="126"/>
                    </a:cubicBezTo>
                    <a:cubicBezTo>
                      <a:pt x="1" y="127"/>
                      <a:pt x="0" y="129"/>
                      <a:pt x="0" y="131"/>
                    </a:cubicBezTo>
                    <a:cubicBezTo>
                      <a:pt x="0" y="133"/>
                      <a:pt x="0" y="136"/>
                      <a:pt x="2" y="137"/>
                    </a:cubicBezTo>
                    <a:cubicBezTo>
                      <a:pt x="24" y="159"/>
                      <a:pt x="24" y="159"/>
                      <a:pt x="24" y="159"/>
                    </a:cubicBezTo>
                    <a:cubicBezTo>
                      <a:pt x="25" y="160"/>
                      <a:pt x="27" y="161"/>
                      <a:pt x="29" y="161"/>
                    </a:cubicBezTo>
                    <a:cubicBezTo>
                      <a:pt x="29" y="161"/>
                      <a:pt x="29" y="161"/>
                      <a:pt x="29" y="161"/>
                    </a:cubicBezTo>
                    <a:cubicBezTo>
                      <a:pt x="31" y="161"/>
                      <a:pt x="33" y="160"/>
                      <a:pt x="34" y="158"/>
                    </a:cubicBezTo>
                    <a:cubicBezTo>
                      <a:pt x="44" y="144"/>
                      <a:pt x="44" y="144"/>
                      <a:pt x="44" y="144"/>
                    </a:cubicBezTo>
                    <a:cubicBezTo>
                      <a:pt x="52" y="135"/>
                      <a:pt x="52" y="135"/>
                      <a:pt x="52" y="135"/>
                    </a:cubicBezTo>
                    <a:cubicBezTo>
                      <a:pt x="52" y="136"/>
                      <a:pt x="53" y="136"/>
                      <a:pt x="53" y="137"/>
                    </a:cubicBezTo>
                    <a:cubicBezTo>
                      <a:pt x="75" y="159"/>
                      <a:pt x="75" y="159"/>
                      <a:pt x="75" y="159"/>
                    </a:cubicBezTo>
                    <a:cubicBezTo>
                      <a:pt x="77" y="160"/>
                      <a:pt x="79" y="161"/>
                      <a:pt x="80" y="161"/>
                    </a:cubicBezTo>
                    <a:cubicBezTo>
                      <a:pt x="82" y="161"/>
                      <a:pt x="84" y="160"/>
                      <a:pt x="85" y="159"/>
                    </a:cubicBezTo>
                    <a:cubicBezTo>
                      <a:pt x="89" y="156"/>
                      <a:pt x="89" y="156"/>
                      <a:pt x="89" y="156"/>
                    </a:cubicBezTo>
                    <a:cubicBezTo>
                      <a:pt x="91" y="153"/>
                      <a:pt x="91" y="149"/>
                      <a:pt x="88" y="146"/>
                    </a:cubicBezTo>
                    <a:cubicBezTo>
                      <a:pt x="69" y="127"/>
                      <a:pt x="69" y="127"/>
                      <a:pt x="69" y="127"/>
                    </a:cubicBezTo>
                    <a:cubicBezTo>
                      <a:pt x="156" y="84"/>
                      <a:pt x="156" y="84"/>
                      <a:pt x="156" y="84"/>
                    </a:cubicBezTo>
                    <a:cubicBezTo>
                      <a:pt x="158" y="83"/>
                      <a:pt x="160" y="81"/>
                      <a:pt x="160" y="79"/>
                    </a:cubicBezTo>
                    <a:cubicBezTo>
                      <a:pt x="160" y="76"/>
                      <a:pt x="160" y="74"/>
                      <a:pt x="158" y="73"/>
                    </a:cubicBezTo>
                    <a:lnTo>
                      <a:pt x="88" y="3"/>
                    </a:lnTo>
                    <a:close/>
                    <a:moveTo>
                      <a:pt x="28" y="148"/>
                    </a:moveTo>
                    <a:cubicBezTo>
                      <a:pt x="13" y="132"/>
                      <a:pt x="13" y="132"/>
                      <a:pt x="13" y="132"/>
                    </a:cubicBezTo>
                    <a:cubicBezTo>
                      <a:pt x="26" y="125"/>
                      <a:pt x="26" y="125"/>
                      <a:pt x="26" y="125"/>
                    </a:cubicBezTo>
                    <a:cubicBezTo>
                      <a:pt x="36" y="135"/>
                      <a:pt x="36" y="135"/>
                      <a:pt x="36" y="135"/>
                    </a:cubicBezTo>
                    <a:lnTo>
                      <a:pt x="28" y="148"/>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1600">
                  <a:cs typeface="+mn-ea"/>
                  <a:sym typeface="+mn-lt"/>
                </a:endParaRPr>
              </a:p>
            </p:txBody>
          </p:sp>
          <p:sp>
            <p:nvSpPr>
              <p:cNvPr id="47" name="Freeform 620"/>
              <p:cNvSpPr>
                <a:spLocks noChangeArrowheads="1"/>
              </p:cNvSpPr>
              <p:nvPr/>
            </p:nvSpPr>
            <p:spPr bwMode="auto">
              <a:xfrm>
                <a:off x="420687" y="0"/>
                <a:ext cx="319088" cy="322263"/>
              </a:xfrm>
              <a:custGeom>
                <a:avLst/>
                <a:gdLst>
                  <a:gd name="T0" fmla="*/ 85 w 85"/>
                  <a:gd name="T1" fmla="*/ 77 h 86"/>
                  <a:gd name="T2" fmla="*/ 60 w 85"/>
                  <a:gd name="T3" fmla="*/ 26 h 86"/>
                  <a:gd name="T4" fmla="*/ 8 w 85"/>
                  <a:gd name="T5" fmla="*/ 1 h 86"/>
                  <a:gd name="T6" fmla="*/ 1 w 85"/>
                  <a:gd name="T7" fmla="*/ 5 h 86"/>
                  <a:gd name="T8" fmla="*/ 3 w 85"/>
                  <a:gd name="T9" fmla="*/ 11 h 86"/>
                  <a:gd name="T10" fmla="*/ 3 w 85"/>
                  <a:gd name="T11" fmla="*/ 11 h 86"/>
                  <a:gd name="T12" fmla="*/ 51 w 85"/>
                  <a:gd name="T13" fmla="*/ 35 h 86"/>
                  <a:gd name="T14" fmla="*/ 75 w 85"/>
                  <a:gd name="T15" fmla="*/ 83 h 86"/>
                  <a:gd name="T16" fmla="*/ 81 w 85"/>
                  <a:gd name="T17" fmla="*/ 84 h 86"/>
                  <a:gd name="T18" fmla="*/ 83 w 85"/>
                  <a:gd name="T19" fmla="*/ 83 h 86"/>
                  <a:gd name="T20" fmla="*/ 85 w 85"/>
                  <a:gd name="T21" fmla="*/ 77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86"/>
                  <a:gd name="T35" fmla="*/ 85 w 85"/>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86">
                    <a:moveTo>
                      <a:pt x="85" y="77"/>
                    </a:moveTo>
                    <a:cubicBezTo>
                      <a:pt x="81" y="57"/>
                      <a:pt x="73" y="39"/>
                      <a:pt x="60" y="26"/>
                    </a:cubicBezTo>
                    <a:cubicBezTo>
                      <a:pt x="46" y="13"/>
                      <a:pt x="29" y="4"/>
                      <a:pt x="8" y="1"/>
                    </a:cubicBezTo>
                    <a:cubicBezTo>
                      <a:pt x="6" y="0"/>
                      <a:pt x="3" y="2"/>
                      <a:pt x="1" y="5"/>
                    </a:cubicBezTo>
                    <a:cubicBezTo>
                      <a:pt x="0" y="8"/>
                      <a:pt x="1" y="10"/>
                      <a:pt x="3" y="11"/>
                    </a:cubicBezTo>
                    <a:cubicBezTo>
                      <a:pt x="3" y="11"/>
                      <a:pt x="3" y="11"/>
                      <a:pt x="3" y="11"/>
                    </a:cubicBezTo>
                    <a:cubicBezTo>
                      <a:pt x="23" y="14"/>
                      <a:pt x="39" y="22"/>
                      <a:pt x="51" y="35"/>
                    </a:cubicBezTo>
                    <a:cubicBezTo>
                      <a:pt x="63" y="47"/>
                      <a:pt x="72" y="63"/>
                      <a:pt x="75" y="83"/>
                    </a:cubicBezTo>
                    <a:cubicBezTo>
                      <a:pt x="75" y="85"/>
                      <a:pt x="78" y="86"/>
                      <a:pt x="81" y="84"/>
                    </a:cubicBezTo>
                    <a:cubicBezTo>
                      <a:pt x="82" y="84"/>
                      <a:pt x="82" y="83"/>
                      <a:pt x="83" y="83"/>
                    </a:cubicBezTo>
                    <a:cubicBezTo>
                      <a:pt x="85" y="81"/>
                      <a:pt x="85" y="79"/>
                      <a:pt x="85" y="7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1600">
                  <a:cs typeface="+mn-ea"/>
                  <a:sym typeface="+mn-lt"/>
                </a:endParaRPr>
              </a:p>
            </p:txBody>
          </p:sp>
          <p:sp>
            <p:nvSpPr>
              <p:cNvPr id="48" name="Freeform 621"/>
              <p:cNvSpPr>
                <a:spLocks noChangeArrowheads="1"/>
              </p:cNvSpPr>
              <p:nvPr/>
            </p:nvSpPr>
            <p:spPr bwMode="auto">
              <a:xfrm>
                <a:off x="417512" y="120650"/>
                <a:ext cx="206375" cy="206375"/>
              </a:xfrm>
              <a:custGeom>
                <a:avLst/>
                <a:gdLst>
                  <a:gd name="T0" fmla="*/ 37 w 55"/>
                  <a:gd name="T1" fmla="*/ 18 h 55"/>
                  <a:gd name="T2" fmla="*/ 8 w 55"/>
                  <a:gd name="T3" fmla="*/ 1 h 55"/>
                  <a:gd name="T4" fmla="*/ 1 w 55"/>
                  <a:gd name="T5" fmla="*/ 4 h 55"/>
                  <a:gd name="T6" fmla="*/ 2 w 55"/>
                  <a:gd name="T7" fmla="*/ 10 h 55"/>
                  <a:gd name="T8" fmla="*/ 28 w 55"/>
                  <a:gd name="T9" fmla="*/ 26 h 55"/>
                  <a:gd name="T10" fmla="*/ 44 w 55"/>
                  <a:gd name="T11" fmla="*/ 53 h 55"/>
                  <a:gd name="T12" fmla="*/ 51 w 55"/>
                  <a:gd name="T13" fmla="*/ 54 h 55"/>
                  <a:gd name="T14" fmla="*/ 52 w 55"/>
                  <a:gd name="T15" fmla="*/ 52 h 55"/>
                  <a:gd name="T16" fmla="*/ 54 w 55"/>
                  <a:gd name="T17" fmla="*/ 46 h 55"/>
                  <a:gd name="T18" fmla="*/ 37 w 55"/>
                  <a:gd name="T19" fmla="*/ 1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55"/>
                  <a:gd name="T32" fmla="*/ 55 w 5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55">
                    <a:moveTo>
                      <a:pt x="37" y="18"/>
                    </a:moveTo>
                    <a:cubicBezTo>
                      <a:pt x="29" y="10"/>
                      <a:pt x="20" y="4"/>
                      <a:pt x="8" y="1"/>
                    </a:cubicBezTo>
                    <a:cubicBezTo>
                      <a:pt x="6" y="0"/>
                      <a:pt x="3" y="2"/>
                      <a:pt x="1" y="4"/>
                    </a:cubicBezTo>
                    <a:cubicBezTo>
                      <a:pt x="0" y="7"/>
                      <a:pt x="0" y="10"/>
                      <a:pt x="2" y="10"/>
                    </a:cubicBezTo>
                    <a:cubicBezTo>
                      <a:pt x="12" y="14"/>
                      <a:pt x="21" y="19"/>
                      <a:pt x="28" y="26"/>
                    </a:cubicBezTo>
                    <a:cubicBezTo>
                      <a:pt x="36" y="33"/>
                      <a:pt x="41" y="42"/>
                      <a:pt x="44" y="53"/>
                    </a:cubicBezTo>
                    <a:cubicBezTo>
                      <a:pt x="45" y="55"/>
                      <a:pt x="48" y="55"/>
                      <a:pt x="51" y="54"/>
                    </a:cubicBezTo>
                    <a:cubicBezTo>
                      <a:pt x="51" y="53"/>
                      <a:pt x="52" y="53"/>
                      <a:pt x="52" y="52"/>
                    </a:cubicBezTo>
                    <a:cubicBezTo>
                      <a:pt x="54" y="51"/>
                      <a:pt x="55" y="48"/>
                      <a:pt x="54" y="46"/>
                    </a:cubicBezTo>
                    <a:cubicBezTo>
                      <a:pt x="51" y="35"/>
                      <a:pt x="45" y="26"/>
                      <a:pt x="37" y="18"/>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1600">
                  <a:cs typeface="+mn-ea"/>
                  <a:sym typeface="+mn-lt"/>
                </a:endParaRPr>
              </a:p>
            </p:txBody>
          </p:sp>
        </p:grpSp>
        <p:sp>
          <p:nvSpPr>
            <p:cNvPr id="42" name="矩形 51"/>
            <p:cNvSpPr>
              <a:spLocks noChangeArrowheads="1"/>
            </p:cNvSpPr>
            <p:nvPr/>
          </p:nvSpPr>
          <p:spPr bwMode="auto">
            <a:xfrm>
              <a:off x="2436605" y="2039524"/>
              <a:ext cx="1146444" cy="634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50000"/>
                </a:lnSpc>
              </a:pPr>
              <a:r>
                <a:rPr lang="zh-CN" altLang="en-US" sz="1200" dirty="0" smtClean="0">
                  <a:cs typeface="+mn-ea"/>
                  <a:sym typeface="+mn-lt"/>
                </a:rPr>
                <a:t>信息化条件下</a:t>
              </a:r>
              <a:endParaRPr lang="en-US" altLang="zh-CN" sz="1200" dirty="0" smtClean="0">
                <a:cs typeface="+mn-ea"/>
                <a:sym typeface="+mn-lt"/>
              </a:endParaRPr>
            </a:p>
            <a:p>
              <a:pPr algn="ctr">
                <a:lnSpc>
                  <a:spcPct val="150000"/>
                </a:lnSpc>
              </a:pPr>
              <a:r>
                <a:rPr lang="zh-CN" altLang="en-US" sz="1200" dirty="0" smtClean="0">
                  <a:cs typeface="+mn-ea"/>
                  <a:sym typeface="+mn-lt"/>
                </a:rPr>
                <a:t>人才培养模式</a:t>
              </a:r>
            </a:p>
          </p:txBody>
        </p:sp>
        <p:sp>
          <p:nvSpPr>
            <p:cNvPr id="43" name="矩形 52"/>
            <p:cNvSpPr>
              <a:spLocks noChangeArrowheads="1"/>
            </p:cNvSpPr>
            <p:nvPr/>
          </p:nvSpPr>
          <p:spPr bwMode="auto">
            <a:xfrm>
              <a:off x="786924" y="3717657"/>
              <a:ext cx="1146444" cy="634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50000"/>
                </a:lnSpc>
              </a:pPr>
              <a:r>
                <a:rPr lang="zh-CN" altLang="en-US" sz="1200" dirty="0" smtClean="0">
                  <a:cs typeface="+mn-ea"/>
                  <a:sym typeface="+mn-lt"/>
                </a:rPr>
                <a:t>基于互联网</a:t>
              </a:r>
              <a:endParaRPr lang="en-US" altLang="zh-CN" sz="1200" dirty="0" smtClean="0">
                <a:cs typeface="+mn-ea"/>
                <a:sym typeface="+mn-lt"/>
              </a:endParaRPr>
            </a:p>
            <a:p>
              <a:pPr algn="ctr">
                <a:lnSpc>
                  <a:spcPct val="150000"/>
                </a:lnSpc>
              </a:pPr>
              <a:r>
                <a:rPr lang="zh-CN" altLang="en-US" sz="1200" dirty="0" smtClean="0">
                  <a:cs typeface="+mn-ea"/>
                  <a:sym typeface="+mn-lt"/>
                </a:rPr>
                <a:t>教育服务模式</a:t>
              </a:r>
            </a:p>
          </p:txBody>
        </p:sp>
        <p:sp>
          <p:nvSpPr>
            <p:cNvPr id="44" name="矩形 53"/>
            <p:cNvSpPr>
              <a:spLocks noChangeArrowheads="1"/>
            </p:cNvSpPr>
            <p:nvPr/>
          </p:nvSpPr>
          <p:spPr bwMode="auto">
            <a:xfrm>
              <a:off x="4126576" y="3710625"/>
              <a:ext cx="1146444" cy="634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50000"/>
                </a:lnSpc>
              </a:pPr>
              <a:r>
                <a:rPr lang="zh-CN" altLang="en-US" sz="1200" dirty="0" smtClean="0">
                  <a:cs typeface="+mn-ea"/>
                  <a:sym typeface="+mn-lt"/>
                </a:rPr>
                <a:t>信息时代</a:t>
              </a:r>
              <a:endParaRPr lang="en-US" altLang="zh-CN" sz="1200" dirty="0" smtClean="0">
                <a:cs typeface="+mn-ea"/>
                <a:sym typeface="+mn-lt"/>
              </a:endParaRPr>
            </a:p>
            <a:p>
              <a:pPr algn="ctr">
                <a:lnSpc>
                  <a:spcPct val="150000"/>
                </a:lnSpc>
              </a:pPr>
              <a:r>
                <a:rPr lang="zh-CN" altLang="en-US" sz="1200" dirty="0" smtClean="0">
                  <a:cs typeface="+mn-ea"/>
                  <a:sym typeface="+mn-lt"/>
                </a:rPr>
                <a:t>教育治理模式</a:t>
              </a:r>
            </a:p>
          </p:txBody>
        </p:sp>
        <p:sp>
          <p:nvSpPr>
            <p:cNvPr id="45" name="矩形 54"/>
            <p:cNvSpPr>
              <a:spLocks noChangeArrowheads="1"/>
            </p:cNvSpPr>
            <p:nvPr/>
          </p:nvSpPr>
          <p:spPr bwMode="auto">
            <a:xfrm>
              <a:off x="2589848" y="5258958"/>
              <a:ext cx="934139" cy="7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50000"/>
                </a:lnSpc>
              </a:pPr>
              <a:r>
                <a:rPr lang="zh-CN" altLang="en-US" sz="1400" dirty="0" smtClean="0">
                  <a:cs typeface="+mn-ea"/>
                  <a:sym typeface="+mn-lt"/>
                </a:rPr>
                <a:t>发展模式</a:t>
              </a:r>
              <a:endParaRPr lang="en-US" altLang="zh-CN" sz="1400" dirty="0" smtClean="0">
                <a:cs typeface="+mn-ea"/>
                <a:sym typeface="+mn-lt"/>
              </a:endParaRPr>
            </a:p>
            <a:p>
              <a:pPr algn="ctr">
                <a:lnSpc>
                  <a:spcPct val="150000"/>
                </a:lnSpc>
              </a:pPr>
              <a:r>
                <a:rPr lang="zh-CN" altLang="en-US" sz="1400" dirty="0" smtClean="0">
                  <a:cs typeface="+mn-ea"/>
                  <a:sym typeface="+mn-lt"/>
                </a:rPr>
                <a:t>的创新</a:t>
              </a:r>
            </a:p>
          </p:txBody>
        </p:sp>
      </p:grpSp>
      <p:sp>
        <p:nvSpPr>
          <p:cNvPr id="55" name="Freeform 145"/>
          <p:cNvSpPr>
            <a:spLocks noEditPoints="1" noChangeArrowheads="1"/>
          </p:cNvSpPr>
          <p:nvPr/>
        </p:nvSpPr>
        <p:spPr bwMode="auto">
          <a:xfrm>
            <a:off x="10475362" y="5524264"/>
            <a:ext cx="600237" cy="556220"/>
          </a:xfrm>
          <a:custGeom>
            <a:avLst/>
            <a:gdLst>
              <a:gd name="T0" fmla="*/ 197 w 197"/>
              <a:gd name="T1" fmla="*/ 29 h 183"/>
              <a:gd name="T2" fmla="*/ 99 w 197"/>
              <a:gd name="T3" fmla="*/ 0 h 183"/>
              <a:gd name="T4" fmla="*/ 0 w 197"/>
              <a:gd name="T5" fmla="*/ 29 h 183"/>
              <a:gd name="T6" fmla="*/ 1 w 197"/>
              <a:gd name="T7" fmla="*/ 30 h 183"/>
              <a:gd name="T8" fmla="*/ 0 w 197"/>
              <a:gd name="T9" fmla="*/ 30 h 183"/>
              <a:gd name="T10" fmla="*/ 75 w 197"/>
              <a:gd name="T11" fmla="*/ 130 h 183"/>
              <a:gd name="T12" fmla="*/ 75 w 197"/>
              <a:gd name="T13" fmla="*/ 171 h 183"/>
              <a:gd name="T14" fmla="*/ 99 w 197"/>
              <a:gd name="T15" fmla="*/ 183 h 183"/>
              <a:gd name="T16" fmla="*/ 122 w 197"/>
              <a:gd name="T17" fmla="*/ 171 h 183"/>
              <a:gd name="T18" fmla="*/ 122 w 197"/>
              <a:gd name="T19" fmla="*/ 130 h 183"/>
              <a:gd name="T20" fmla="*/ 197 w 197"/>
              <a:gd name="T21" fmla="*/ 30 h 183"/>
              <a:gd name="T22" fmla="*/ 196 w 197"/>
              <a:gd name="T23" fmla="*/ 30 h 183"/>
              <a:gd name="T24" fmla="*/ 197 w 197"/>
              <a:gd name="T25" fmla="*/ 29 h 183"/>
              <a:gd name="T26" fmla="*/ 99 w 197"/>
              <a:gd name="T27" fmla="*/ 53 h 183"/>
              <a:gd name="T28" fmla="*/ 13 w 197"/>
              <a:gd name="T29" fmla="*/ 31 h 183"/>
              <a:gd name="T30" fmla="*/ 99 w 197"/>
              <a:gd name="T31" fmla="*/ 6 h 183"/>
              <a:gd name="T32" fmla="*/ 186 w 197"/>
              <a:gd name="T33" fmla="*/ 31 h 183"/>
              <a:gd name="T34" fmla="*/ 99 w 197"/>
              <a:gd name="T35" fmla="*/ 53 h 1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7"/>
              <a:gd name="T55" fmla="*/ 0 h 183"/>
              <a:gd name="T56" fmla="*/ 197 w 197"/>
              <a:gd name="T57" fmla="*/ 183 h 1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7" h="183">
                <a:moveTo>
                  <a:pt x="197" y="29"/>
                </a:moveTo>
                <a:cubicBezTo>
                  <a:pt x="197" y="16"/>
                  <a:pt x="153" y="0"/>
                  <a:pt x="99" y="0"/>
                </a:cubicBezTo>
                <a:cubicBezTo>
                  <a:pt x="44" y="0"/>
                  <a:pt x="0" y="16"/>
                  <a:pt x="0" y="29"/>
                </a:cubicBezTo>
                <a:cubicBezTo>
                  <a:pt x="0" y="30"/>
                  <a:pt x="1" y="30"/>
                  <a:pt x="1" y="30"/>
                </a:cubicBezTo>
                <a:cubicBezTo>
                  <a:pt x="0" y="30"/>
                  <a:pt x="0" y="30"/>
                  <a:pt x="0" y="30"/>
                </a:cubicBezTo>
                <a:cubicBezTo>
                  <a:pt x="0" y="53"/>
                  <a:pt x="64" y="107"/>
                  <a:pt x="75" y="130"/>
                </a:cubicBezTo>
                <a:cubicBezTo>
                  <a:pt x="75" y="171"/>
                  <a:pt x="75" y="171"/>
                  <a:pt x="75" y="171"/>
                </a:cubicBezTo>
                <a:cubicBezTo>
                  <a:pt x="75" y="178"/>
                  <a:pt x="86" y="183"/>
                  <a:pt x="99" y="183"/>
                </a:cubicBezTo>
                <a:cubicBezTo>
                  <a:pt x="111" y="183"/>
                  <a:pt x="122" y="178"/>
                  <a:pt x="122" y="171"/>
                </a:cubicBezTo>
                <a:cubicBezTo>
                  <a:pt x="122" y="130"/>
                  <a:pt x="122" y="130"/>
                  <a:pt x="122" y="130"/>
                </a:cubicBezTo>
                <a:cubicBezTo>
                  <a:pt x="133" y="107"/>
                  <a:pt x="197" y="53"/>
                  <a:pt x="197" y="30"/>
                </a:cubicBezTo>
                <a:cubicBezTo>
                  <a:pt x="196" y="30"/>
                  <a:pt x="196" y="30"/>
                  <a:pt x="196" y="30"/>
                </a:cubicBezTo>
                <a:cubicBezTo>
                  <a:pt x="197" y="30"/>
                  <a:pt x="197" y="30"/>
                  <a:pt x="197" y="29"/>
                </a:cubicBezTo>
                <a:close/>
                <a:moveTo>
                  <a:pt x="99" y="53"/>
                </a:moveTo>
                <a:cubicBezTo>
                  <a:pt x="52" y="53"/>
                  <a:pt x="13" y="43"/>
                  <a:pt x="13" y="31"/>
                </a:cubicBezTo>
                <a:cubicBezTo>
                  <a:pt x="13" y="19"/>
                  <a:pt x="52" y="6"/>
                  <a:pt x="99" y="6"/>
                </a:cubicBezTo>
                <a:cubicBezTo>
                  <a:pt x="147" y="6"/>
                  <a:pt x="186" y="19"/>
                  <a:pt x="186" y="31"/>
                </a:cubicBezTo>
                <a:cubicBezTo>
                  <a:pt x="186" y="43"/>
                  <a:pt x="147" y="53"/>
                  <a:pt x="99" y="53"/>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grpSp>
        <p:nvGrpSpPr>
          <p:cNvPr id="56" name="Group 50"/>
          <p:cNvGrpSpPr/>
          <p:nvPr/>
        </p:nvGrpSpPr>
        <p:grpSpPr bwMode="auto">
          <a:xfrm>
            <a:off x="10609414" y="2124489"/>
            <a:ext cx="332132" cy="602238"/>
            <a:chOff x="0" y="0"/>
            <a:chExt cx="409575" cy="742950"/>
          </a:xfrm>
        </p:grpSpPr>
        <p:sp>
          <p:nvSpPr>
            <p:cNvPr id="57" name="Freeform 189"/>
            <p:cNvSpPr>
              <a:spLocks noChangeArrowheads="1"/>
            </p:cNvSpPr>
            <p:nvPr/>
          </p:nvSpPr>
          <p:spPr bwMode="auto">
            <a:xfrm>
              <a:off x="60325" y="390525"/>
              <a:ext cx="293688" cy="352425"/>
            </a:xfrm>
            <a:custGeom>
              <a:avLst/>
              <a:gdLst>
                <a:gd name="T0" fmla="*/ 72 w 78"/>
                <a:gd name="T1" fmla="*/ 8 h 94"/>
                <a:gd name="T2" fmla="*/ 65 w 78"/>
                <a:gd name="T3" fmla="*/ 12 h 94"/>
                <a:gd name="T4" fmla="*/ 63 w 78"/>
                <a:gd name="T5" fmla="*/ 12 h 94"/>
                <a:gd name="T6" fmla="*/ 52 w 78"/>
                <a:gd name="T7" fmla="*/ 15 h 94"/>
                <a:gd name="T8" fmla="*/ 37 w 78"/>
                <a:gd name="T9" fmla="*/ 11 h 94"/>
                <a:gd name="T10" fmla="*/ 24 w 78"/>
                <a:gd name="T11" fmla="*/ 14 h 94"/>
                <a:gd name="T12" fmla="*/ 13 w 78"/>
                <a:gd name="T13" fmla="*/ 12 h 94"/>
                <a:gd name="T14" fmla="*/ 11 w 78"/>
                <a:gd name="T15" fmla="*/ 11 h 94"/>
                <a:gd name="T16" fmla="*/ 7 w 78"/>
                <a:gd name="T17" fmla="*/ 9 h 94"/>
                <a:gd name="T18" fmla="*/ 0 w 78"/>
                <a:gd name="T19" fmla="*/ 3 h 94"/>
                <a:gd name="T20" fmla="*/ 0 w 78"/>
                <a:gd name="T21" fmla="*/ 87 h 94"/>
                <a:gd name="T22" fmla="*/ 4 w 78"/>
                <a:gd name="T23" fmla="*/ 93 h 94"/>
                <a:gd name="T24" fmla="*/ 7 w 78"/>
                <a:gd name="T25" fmla="*/ 94 h 94"/>
                <a:gd name="T26" fmla="*/ 11 w 78"/>
                <a:gd name="T27" fmla="*/ 92 h 94"/>
                <a:gd name="T28" fmla="*/ 39 w 78"/>
                <a:gd name="T29" fmla="*/ 64 h 94"/>
                <a:gd name="T30" fmla="*/ 67 w 78"/>
                <a:gd name="T31" fmla="*/ 92 h 94"/>
                <a:gd name="T32" fmla="*/ 74 w 78"/>
                <a:gd name="T33" fmla="*/ 93 h 94"/>
                <a:gd name="T34" fmla="*/ 78 w 78"/>
                <a:gd name="T35" fmla="*/ 87 h 94"/>
                <a:gd name="T36" fmla="*/ 78 w 78"/>
                <a:gd name="T37" fmla="*/ 0 h 94"/>
                <a:gd name="T38" fmla="*/ 72 w 78"/>
                <a:gd name="T39" fmla="*/ 8 h 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8"/>
                <a:gd name="T61" fmla="*/ 0 h 94"/>
                <a:gd name="T62" fmla="*/ 78 w 78"/>
                <a:gd name="T63" fmla="*/ 94 h 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8" h="94">
                  <a:moveTo>
                    <a:pt x="72" y="8"/>
                  </a:moveTo>
                  <a:cubicBezTo>
                    <a:pt x="70" y="9"/>
                    <a:pt x="68" y="10"/>
                    <a:pt x="65" y="12"/>
                  </a:cubicBezTo>
                  <a:cubicBezTo>
                    <a:pt x="65" y="12"/>
                    <a:pt x="64" y="12"/>
                    <a:pt x="63" y="12"/>
                  </a:cubicBezTo>
                  <a:cubicBezTo>
                    <a:pt x="60" y="14"/>
                    <a:pt x="56" y="15"/>
                    <a:pt x="52" y="15"/>
                  </a:cubicBezTo>
                  <a:cubicBezTo>
                    <a:pt x="47" y="15"/>
                    <a:pt x="42" y="13"/>
                    <a:pt x="37" y="11"/>
                  </a:cubicBezTo>
                  <a:cubicBezTo>
                    <a:pt x="33" y="13"/>
                    <a:pt x="29" y="14"/>
                    <a:pt x="24" y="14"/>
                  </a:cubicBezTo>
                  <a:cubicBezTo>
                    <a:pt x="20" y="14"/>
                    <a:pt x="17" y="13"/>
                    <a:pt x="13" y="12"/>
                  </a:cubicBezTo>
                  <a:cubicBezTo>
                    <a:pt x="13" y="12"/>
                    <a:pt x="12" y="11"/>
                    <a:pt x="11" y="11"/>
                  </a:cubicBezTo>
                  <a:cubicBezTo>
                    <a:pt x="10" y="10"/>
                    <a:pt x="8" y="10"/>
                    <a:pt x="7" y="9"/>
                  </a:cubicBezTo>
                  <a:cubicBezTo>
                    <a:pt x="4" y="7"/>
                    <a:pt x="2" y="5"/>
                    <a:pt x="0" y="3"/>
                  </a:cubicBezTo>
                  <a:cubicBezTo>
                    <a:pt x="0" y="87"/>
                    <a:pt x="0" y="87"/>
                    <a:pt x="0" y="87"/>
                  </a:cubicBezTo>
                  <a:cubicBezTo>
                    <a:pt x="0" y="90"/>
                    <a:pt x="2" y="92"/>
                    <a:pt x="4" y="93"/>
                  </a:cubicBezTo>
                  <a:cubicBezTo>
                    <a:pt x="5" y="94"/>
                    <a:pt x="6" y="94"/>
                    <a:pt x="7" y="94"/>
                  </a:cubicBezTo>
                  <a:cubicBezTo>
                    <a:pt x="8" y="94"/>
                    <a:pt x="10" y="93"/>
                    <a:pt x="11" y="92"/>
                  </a:cubicBezTo>
                  <a:cubicBezTo>
                    <a:pt x="39" y="64"/>
                    <a:pt x="39" y="64"/>
                    <a:pt x="39" y="64"/>
                  </a:cubicBezTo>
                  <a:cubicBezTo>
                    <a:pt x="67" y="92"/>
                    <a:pt x="67" y="92"/>
                    <a:pt x="67" y="92"/>
                  </a:cubicBezTo>
                  <a:cubicBezTo>
                    <a:pt x="69" y="94"/>
                    <a:pt x="72" y="94"/>
                    <a:pt x="74" y="93"/>
                  </a:cubicBezTo>
                  <a:cubicBezTo>
                    <a:pt x="77" y="92"/>
                    <a:pt x="78" y="90"/>
                    <a:pt x="78" y="87"/>
                  </a:cubicBezTo>
                  <a:cubicBezTo>
                    <a:pt x="78" y="0"/>
                    <a:pt x="78" y="0"/>
                    <a:pt x="78" y="0"/>
                  </a:cubicBezTo>
                  <a:cubicBezTo>
                    <a:pt x="77" y="3"/>
                    <a:pt x="75" y="5"/>
                    <a:pt x="72" y="8"/>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58" name="Freeform 190"/>
            <p:cNvSpPr>
              <a:spLocks noEditPoints="1" noChangeArrowheads="1"/>
            </p:cNvSpPr>
            <p:nvPr/>
          </p:nvSpPr>
          <p:spPr bwMode="auto">
            <a:xfrm>
              <a:off x="0" y="0"/>
              <a:ext cx="409575" cy="396875"/>
            </a:xfrm>
            <a:custGeom>
              <a:avLst/>
              <a:gdLst>
                <a:gd name="T0" fmla="*/ 104 w 109"/>
                <a:gd name="T1" fmla="*/ 29 h 106"/>
                <a:gd name="T2" fmla="*/ 101 w 109"/>
                <a:gd name="T3" fmla="*/ 26 h 106"/>
                <a:gd name="T4" fmla="*/ 98 w 109"/>
                <a:gd name="T5" fmla="*/ 24 h 106"/>
                <a:gd name="T6" fmla="*/ 94 w 109"/>
                <a:gd name="T7" fmla="*/ 22 h 106"/>
                <a:gd name="T8" fmla="*/ 90 w 109"/>
                <a:gd name="T9" fmla="*/ 21 h 106"/>
                <a:gd name="T10" fmla="*/ 75 w 109"/>
                <a:gd name="T11" fmla="*/ 2 h 106"/>
                <a:gd name="T12" fmla="*/ 71 w 109"/>
                <a:gd name="T13" fmla="*/ 1 h 106"/>
                <a:gd name="T14" fmla="*/ 66 w 109"/>
                <a:gd name="T15" fmla="*/ 1 h 106"/>
                <a:gd name="T16" fmla="*/ 63 w 109"/>
                <a:gd name="T17" fmla="*/ 2 h 106"/>
                <a:gd name="T18" fmla="*/ 58 w 109"/>
                <a:gd name="T19" fmla="*/ 5 h 106"/>
                <a:gd name="T20" fmla="*/ 54 w 109"/>
                <a:gd name="T21" fmla="*/ 5 h 106"/>
                <a:gd name="T22" fmla="*/ 52 w 109"/>
                <a:gd name="T23" fmla="*/ 3 h 106"/>
                <a:gd name="T24" fmla="*/ 47 w 109"/>
                <a:gd name="T25" fmla="*/ 1 h 106"/>
                <a:gd name="T26" fmla="*/ 44 w 109"/>
                <a:gd name="T27" fmla="*/ 0 h 106"/>
                <a:gd name="T28" fmla="*/ 38 w 109"/>
                <a:gd name="T29" fmla="*/ 1 h 106"/>
                <a:gd name="T30" fmla="*/ 23 w 109"/>
                <a:gd name="T31" fmla="*/ 20 h 106"/>
                <a:gd name="T32" fmla="*/ 18 w 109"/>
                <a:gd name="T33" fmla="*/ 20 h 106"/>
                <a:gd name="T34" fmla="*/ 14 w 109"/>
                <a:gd name="T35" fmla="*/ 21 h 106"/>
                <a:gd name="T36" fmla="*/ 11 w 109"/>
                <a:gd name="T37" fmla="*/ 23 h 106"/>
                <a:gd name="T38" fmla="*/ 8 w 109"/>
                <a:gd name="T39" fmla="*/ 26 h 106"/>
                <a:gd name="T40" fmla="*/ 4 w 109"/>
                <a:gd name="T41" fmla="*/ 31 h 106"/>
                <a:gd name="T42" fmla="*/ 5 w 109"/>
                <a:gd name="T43" fmla="*/ 75 h 106"/>
                <a:gd name="T44" fmla="*/ 7 w 109"/>
                <a:gd name="T45" fmla="*/ 79 h 106"/>
                <a:gd name="T46" fmla="*/ 11 w 109"/>
                <a:gd name="T47" fmla="*/ 81 h 106"/>
                <a:gd name="T48" fmla="*/ 14 w 109"/>
                <a:gd name="T49" fmla="*/ 83 h 106"/>
                <a:gd name="T50" fmla="*/ 17 w 109"/>
                <a:gd name="T51" fmla="*/ 84 h 106"/>
                <a:gd name="T52" fmla="*/ 21 w 109"/>
                <a:gd name="T53" fmla="*/ 84 h 106"/>
                <a:gd name="T54" fmla="*/ 29 w 109"/>
                <a:gd name="T55" fmla="*/ 101 h 106"/>
                <a:gd name="T56" fmla="*/ 36 w 109"/>
                <a:gd name="T57" fmla="*/ 104 h 106"/>
                <a:gd name="T58" fmla="*/ 41 w 109"/>
                <a:gd name="T59" fmla="*/ 105 h 106"/>
                <a:gd name="T60" fmla="*/ 44 w 109"/>
                <a:gd name="T61" fmla="*/ 104 h 106"/>
                <a:gd name="T62" fmla="*/ 49 w 109"/>
                <a:gd name="T63" fmla="*/ 102 h 106"/>
                <a:gd name="T64" fmla="*/ 52 w 109"/>
                <a:gd name="T65" fmla="*/ 100 h 106"/>
                <a:gd name="T66" fmla="*/ 56 w 109"/>
                <a:gd name="T67" fmla="*/ 101 h 106"/>
                <a:gd name="T68" fmla="*/ 60 w 109"/>
                <a:gd name="T69" fmla="*/ 104 h 106"/>
                <a:gd name="T70" fmla="*/ 64 w 109"/>
                <a:gd name="T71" fmla="*/ 105 h 106"/>
                <a:gd name="T72" fmla="*/ 69 w 109"/>
                <a:gd name="T73" fmla="*/ 105 h 106"/>
                <a:gd name="T74" fmla="*/ 72 w 109"/>
                <a:gd name="T75" fmla="*/ 105 h 106"/>
                <a:gd name="T76" fmla="*/ 86 w 109"/>
                <a:gd name="T77" fmla="*/ 86 h 106"/>
                <a:gd name="T78" fmla="*/ 90 w 109"/>
                <a:gd name="T79" fmla="*/ 86 h 106"/>
                <a:gd name="T80" fmla="*/ 94 w 109"/>
                <a:gd name="T81" fmla="*/ 85 h 106"/>
                <a:gd name="T82" fmla="*/ 97 w 109"/>
                <a:gd name="T83" fmla="*/ 84 h 106"/>
                <a:gd name="T84" fmla="*/ 100 w 109"/>
                <a:gd name="T85" fmla="*/ 82 h 106"/>
                <a:gd name="T86" fmla="*/ 103 w 109"/>
                <a:gd name="T87" fmla="*/ 78 h 106"/>
                <a:gd name="T88" fmla="*/ 100 w 109"/>
                <a:gd name="T89" fmla="*/ 54 h 106"/>
                <a:gd name="T90" fmla="*/ 70 w 109"/>
                <a:gd name="T91" fmla="*/ 62 h 106"/>
                <a:gd name="T92" fmla="*/ 68 w 109"/>
                <a:gd name="T93" fmla="*/ 64 h 106"/>
                <a:gd name="T94" fmla="*/ 66 w 109"/>
                <a:gd name="T95" fmla="*/ 66 h 106"/>
                <a:gd name="T96" fmla="*/ 62 w 109"/>
                <a:gd name="T97" fmla="*/ 69 h 106"/>
                <a:gd name="T98" fmla="*/ 60 w 109"/>
                <a:gd name="T99" fmla="*/ 70 h 106"/>
                <a:gd name="T100" fmla="*/ 55 w 109"/>
                <a:gd name="T101" fmla="*/ 71 h 106"/>
                <a:gd name="T102" fmla="*/ 54 w 109"/>
                <a:gd name="T103" fmla="*/ 71 h 106"/>
                <a:gd name="T104" fmla="*/ 51 w 109"/>
                <a:gd name="T105" fmla="*/ 70 h 106"/>
                <a:gd name="T106" fmla="*/ 48 w 109"/>
                <a:gd name="T107" fmla="*/ 69 h 106"/>
                <a:gd name="T108" fmla="*/ 40 w 109"/>
                <a:gd name="T109" fmla="*/ 44 h 106"/>
                <a:gd name="T110" fmla="*/ 41 w 109"/>
                <a:gd name="T111" fmla="*/ 41 h 106"/>
                <a:gd name="T112" fmla="*/ 45 w 109"/>
                <a:gd name="T113" fmla="*/ 38 h 106"/>
                <a:gd name="T114" fmla="*/ 48 w 109"/>
                <a:gd name="T115" fmla="*/ 37 h 106"/>
                <a:gd name="T116" fmla="*/ 52 w 109"/>
                <a:gd name="T117" fmla="*/ 35 h 106"/>
                <a:gd name="T118" fmla="*/ 55 w 109"/>
                <a:gd name="T119" fmla="*/ 35 h 106"/>
                <a:gd name="T120" fmla="*/ 57 w 109"/>
                <a:gd name="T121" fmla="*/ 35 h 106"/>
                <a:gd name="T122" fmla="*/ 60 w 109"/>
                <a:gd name="T123" fmla="*/ 36 h 106"/>
                <a:gd name="T124" fmla="*/ 71 w 109"/>
                <a:gd name="T125" fmla="*/ 60 h 10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9"/>
                <a:gd name="T190" fmla="*/ 0 h 106"/>
                <a:gd name="T191" fmla="*/ 109 w 109"/>
                <a:gd name="T192" fmla="*/ 106 h 10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9" h="106">
                  <a:moveTo>
                    <a:pt x="106" y="33"/>
                  </a:moveTo>
                  <a:cubicBezTo>
                    <a:pt x="106" y="32"/>
                    <a:pt x="105" y="31"/>
                    <a:pt x="105" y="30"/>
                  </a:cubicBezTo>
                  <a:cubicBezTo>
                    <a:pt x="105" y="30"/>
                    <a:pt x="105" y="30"/>
                    <a:pt x="104" y="29"/>
                  </a:cubicBezTo>
                  <a:cubicBezTo>
                    <a:pt x="104" y="29"/>
                    <a:pt x="104" y="28"/>
                    <a:pt x="103" y="28"/>
                  </a:cubicBezTo>
                  <a:cubicBezTo>
                    <a:pt x="103" y="28"/>
                    <a:pt x="103" y="27"/>
                    <a:pt x="103" y="27"/>
                  </a:cubicBezTo>
                  <a:cubicBezTo>
                    <a:pt x="102" y="27"/>
                    <a:pt x="102" y="26"/>
                    <a:pt x="101" y="26"/>
                  </a:cubicBezTo>
                  <a:cubicBezTo>
                    <a:pt x="101" y="26"/>
                    <a:pt x="101" y="25"/>
                    <a:pt x="100" y="25"/>
                  </a:cubicBezTo>
                  <a:cubicBezTo>
                    <a:pt x="100" y="25"/>
                    <a:pt x="100" y="25"/>
                    <a:pt x="99" y="24"/>
                  </a:cubicBezTo>
                  <a:cubicBezTo>
                    <a:pt x="99" y="24"/>
                    <a:pt x="98" y="24"/>
                    <a:pt x="98" y="24"/>
                  </a:cubicBezTo>
                  <a:cubicBezTo>
                    <a:pt x="98" y="23"/>
                    <a:pt x="97" y="23"/>
                    <a:pt x="97" y="23"/>
                  </a:cubicBezTo>
                  <a:cubicBezTo>
                    <a:pt x="96" y="23"/>
                    <a:pt x="96" y="23"/>
                    <a:pt x="95" y="23"/>
                  </a:cubicBezTo>
                  <a:cubicBezTo>
                    <a:pt x="95" y="22"/>
                    <a:pt x="95" y="22"/>
                    <a:pt x="94" y="22"/>
                  </a:cubicBezTo>
                  <a:cubicBezTo>
                    <a:pt x="94" y="22"/>
                    <a:pt x="93" y="22"/>
                    <a:pt x="93" y="22"/>
                  </a:cubicBezTo>
                  <a:cubicBezTo>
                    <a:pt x="92" y="22"/>
                    <a:pt x="92" y="22"/>
                    <a:pt x="91" y="22"/>
                  </a:cubicBezTo>
                  <a:cubicBezTo>
                    <a:pt x="91" y="21"/>
                    <a:pt x="90" y="21"/>
                    <a:pt x="90" y="21"/>
                  </a:cubicBezTo>
                  <a:cubicBezTo>
                    <a:pt x="89" y="21"/>
                    <a:pt x="89" y="21"/>
                    <a:pt x="88" y="21"/>
                  </a:cubicBezTo>
                  <a:cubicBezTo>
                    <a:pt x="89" y="14"/>
                    <a:pt x="85" y="6"/>
                    <a:pt x="77" y="2"/>
                  </a:cubicBezTo>
                  <a:cubicBezTo>
                    <a:pt x="76" y="2"/>
                    <a:pt x="75" y="2"/>
                    <a:pt x="75" y="2"/>
                  </a:cubicBezTo>
                  <a:cubicBezTo>
                    <a:pt x="74" y="2"/>
                    <a:pt x="74" y="2"/>
                    <a:pt x="74" y="1"/>
                  </a:cubicBezTo>
                  <a:cubicBezTo>
                    <a:pt x="73" y="1"/>
                    <a:pt x="72" y="1"/>
                    <a:pt x="71" y="1"/>
                  </a:cubicBezTo>
                  <a:cubicBezTo>
                    <a:pt x="71" y="1"/>
                    <a:pt x="71" y="1"/>
                    <a:pt x="71" y="1"/>
                  </a:cubicBezTo>
                  <a:cubicBezTo>
                    <a:pt x="70" y="1"/>
                    <a:pt x="70" y="1"/>
                    <a:pt x="69" y="1"/>
                  </a:cubicBezTo>
                  <a:cubicBezTo>
                    <a:pt x="69" y="1"/>
                    <a:pt x="68" y="1"/>
                    <a:pt x="68" y="1"/>
                  </a:cubicBezTo>
                  <a:cubicBezTo>
                    <a:pt x="67" y="1"/>
                    <a:pt x="67" y="1"/>
                    <a:pt x="66" y="1"/>
                  </a:cubicBezTo>
                  <a:cubicBezTo>
                    <a:pt x="66" y="1"/>
                    <a:pt x="65" y="2"/>
                    <a:pt x="65" y="2"/>
                  </a:cubicBezTo>
                  <a:cubicBezTo>
                    <a:pt x="65" y="2"/>
                    <a:pt x="64" y="2"/>
                    <a:pt x="63" y="2"/>
                  </a:cubicBezTo>
                  <a:cubicBezTo>
                    <a:pt x="63" y="2"/>
                    <a:pt x="63" y="2"/>
                    <a:pt x="63" y="2"/>
                  </a:cubicBezTo>
                  <a:cubicBezTo>
                    <a:pt x="62" y="3"/>
                    <a:pt x="61" y="3"/>
                    <a:pt x="60" y="4"/>
                  </a:cubicBezTo>
                  <a:cubicBezTo>
                    <a:pt x="60" y="4"/>
                    <a:pt x="60" y="4"/>
                    <a:pt x="60" y="4"/>
                  </a:cubicBezTo>
                  <a:cubicBezTo>
                    <a:pt x="60" y="4"/>
                    <a:pt x="59" y="5"/>
                    <a:pt x="58" y="5"/>
                  </a:cubicBezTo>
                  <a:cubicBezTo>
                    <a:pt x="58" y="5"/>
                    <a:pt x="58" y="5"/>
                    <a:pt x="58" y="6"/>
                  </a:cubicBezTo>
                  <a:cubicBezTo>
                    <a:pt x="57" y="6"/>
                    <a:pt x="56" y="7"/>
                    <a:pt x="56" y="7"/>
                  </a:cubicBezTo>
                  <a:cubicBezTo>
                    <a:pt x="55" y="7"/>
                    <a:pt x="55" y="6"/>
                    <a:pt x="54" y="5"/>
                  </a:cubicBezTo>
                  <a:cubicBezTo>
                    <a:pt x="54" y="5"/>
                    <a:pt x="54" y="5"/>
                    <a:pt x="54" y="5"/>
                  </a:cubicBezTo>
                  <a:cubicBezTo>
                    <a:pt x="53" y="4"/>
                    <a:pt x="53" y="4"/>
                    <a:pt x="52" y="4"/>
                  </a:cubicBezTo>
                  <a:cubicBezTo>
                    <a:pt x="52" y="4"/>
                    <a:pt x="52" y="3"/>
                    <a:pt x="52" y="3"/>
                  </a:cubicBezTo>
                  <a:cubicBezTo>
                    <a:pt x="51" y="3"/>
                    <a:pt x="50" y="2"/>
                    <a:pt x="49" y="2"/>
                  </a:cubicBezTo>
                  <a:cubicBezTo>
                    <a:pt x="49" y="2"/>
                    <a:pt x="49" y="2"/>
                    <a:pt x="49" y="2"/>
                  </a:cubicBezTo>
                  <a:cubicBezTo>
                    <a:pt x="48" y="2"/>
                    <a:pt x="48" y="1"/>
                    <a:pt x="47" y="1"/>
                  </a:cubicBezTo>
                  <a:cubicBezTo>
                    <a:pt x="47" y="1"/>
                    <a:pt x="46" y="1"/>
                    <a:pt x="46" y="1"/>
                  </a:cubicBezTo>
                  <a:cubicBezTo>
                    <a:pt x="45" y="1"/>
                    <a:pt x="45" y="1"/>
                    <a:pt x="44" y="0"/>
                  </a:cubicBezTo>
                  <a:cubicBezTo>
                    <a:pt x="44" y="0"/>
                    <a:pt x="44" y="0"/>
                    <a:pt x="44" y="0"/>
                  </a:cubicBezTo>
                  <a:cubicBezTo>
                    <a:pt x="43" y="0"/>
                    <a:pt x="42" y="0"/>
                    <a:pt x="41" y="0"/>
                  </a:cubicBezTo>
                  <a:cubicBezTo>
                    <a:pt x="41" y="0"/>
                    <a:pt x="41" y="0"/>
                    <a:pt x="41" y="0"/>
                  </a:cubicBezTo>
                  <a:cubicBezTo>
                    <a:pt x="40" y="0"/>
                    <a:pt x="39" y="0"/>
                    <a:pt x="38" y="1"/>
                  </a:cubicBezTo>
                  <a:cubicBezTo>
                    <a:pt x="38" y="1"/>
                    <a:pt x="38" y="1"/>
                    <a:pt x="38" y="1"/>
                  </a:cubicBezTo>
                  <a:cubicBezTo>
                    <a:pt x="37" y="1"/>
                    <a:pt x="36" y="1"/>
                    <a:pt x="35" y="1"/>
                  </a:cubicBezTo>
                  <a:cubicBezTo>
                    <a:pt x="27" y="4"/>
                    <a:pt x="23" y="12"/>
                    <a:pt x="23" y="20"/>
                  </a:cubicBezTo>
                  <a:cubicBezTo>
                    <a:pt x="23" y="20"/>
                    <a:pt x="22" y="20"/>
                    <a:pt x="21" y="20"/>
                  </a:cubicBezTo>
                  <a:cubicBezTo>
                    <a:pt x="20" y="20"/>
                    <a:pt x="20" y="20"/>
                    <a:pt x="20" y="20"/>
                  </a:cubicBezTo>
                  <a:cubicBezTo>
                    <a:pt x="19" y="20"/>
                    <a:pt x="19" y="20"/>
                    <a:pt x="18" y="20"/>
                  </a:cubicBezTo>
                  <a:cubicBezTo>
                    <a:pt x="18" y="20"/>
                    <a:pt x="17" y="20"/>
                    <a:pt x="17" y="20"/>
                  </a:cubicBezTo>
                  <a:cubicBezTo>
                    <a:pt x="16" y="20"/>
                    <a:pt x="16" y="21"/>
                    <a:pt x="15" y="21"/>
                  </a:cubicBezTo>
                  <a:cubicBezTo>
                    <a:pt x="15" y="21"/>
                    <a:pt x="15" y="21"/>
                    <a:pt x="14" y="21"/>
                  </a:cubicBezTo>
                  <a:cubicBezTo>
                    <a:pt x="14" y="21"/>
                    <a:pt x="13" y="22"/>
                    <a:pt x="13" y="22"/>
                  </a:cubicBezTo>
                  <a:cubicBezTo>
                    <a:pt x="13" y="22"/>
                    <a:pt x="12" y="22"/>
                    <a:pt x="12" y="22"/>
                  </a:cubicBezTo>
                  <a:cubicBezTo>
                    <a:pt x="11" y="23"/>
                    <a:pt x="11" y="23"/>
                    <a:pt x="11" y="23"/>
                  </a:cubicBezTo>
                  <a:cubicBezTo>
                    <a:pt x="10" y="23"/>
                    <a:pt x="10" y="24"/>
                    <a:pt x="10" y="24"/>
                  </a:cubicBezTo>
                  <a:cubicBezTo>
                    <a:pt x="9" y="24"/>
                    <a:pt x="9" y="25"/>
                    <a:pt x="8" y="25"/>
                  </a:cubicBezTo>
                  <a:cubicBezTo>
                    <a:pt x="8" y="25"/>
                    <a:pt x="8" y="26"/>
                    <a:pt x="8" y="26"/>
                  </a:cubicBezTo>
                  <a:cubicBezTo>
                    <a:pt x="7" y="26"/>
                    <a:pt x="7" y="27"/>
                    <a:pt x="6" y="27"/>
                  </a:cubicBezTo>
                  <a:cubicBezTo>
                    <a:pt x="6" y="28"/>
                    <a:pt x="6" y="28"/>
                    <a:pt x="6" y="28"/>
                  </a:cubicBezTo>
                  <a:cubicBezTo>
                    <a:pt x="5" y="29"/>
                    <a:pt x="5" y="30"/>
                    <a:pt x="4" y="31"/>
                  </a:cubicBezTo>
                  <a:cubicBezTo>
                    <a:pt x="1" y="38"/>
                    <a:pt x="3" y="47"/>
                    <a:pt x="9" y="52"/>
                  </a:cubicBezTo>
                  <a:cubicBezTo>
                    <a:pt x="3" y="57"/>
                    <a:pt x="0" y="65"/>
                    <a:pt x="3" y="73"/>
                  </a:cubicBezTo>
                  <a:cubicBezTo>
                    <a:pt x="4" y="74"/>
                    <a:pt x="4" y="75"/>
                    <a:pt x="5" y="75"/>
                  </a:cubicBezTo>
                  <a:cubicBezTo>
                    <a:pt x="5" y="76"/>
                    <a:pt x="5" y="76"/>
                    <a:pt x="5" y="76"/>
                  </a:cubicBezTo>
                  <a:cubicBezTo>
                    <a:pt x="6" y="77"/>
                    <a:pt x="6" y="77"/>
                    <a:pt x="6" y="78"/>
                  </a:cubicBezTo>
                  <a:cubicBezTo>
                    <a:pt x="7" y="78"/>
                    <a:pt x="7" y="78"/>
                    <a:pt x="7" y="79"/>
                  </a:cubicBezTo>
                  <a:cubicBezTo>
                    <a:pt x="8" y="79"/>
                    <a:pt x="8" y="79"/>
                    <a:pt x="8" y="80"/>
                  </a:cubicBezTo>
                  <a:cubicBezTo>
                    <a:pt x="9" y="80"/>
                    <a:pt x="9" y="80"/>
                    <a:pt x="9" y="81"/>
                  </a:cubicBezTo>
                  <a:cubicBezTo>
                    <a:pt x="10" y="81"/>
                    <a:pt x="10" y="81"/>
                    <a:pt x="11" y="81"/>
                  </a:cubicBezTo>
                  <a:cubicBezTo>
                    <a:pt x="11" y="82"/>
                    <a:pt x="11" y="82"/>
                    <a:pt x="12" y="82"/>
                  </a:cubicBezTo>
                  <a:cubicBezTo>
                    <a:pt x="12" y="82"/>
                    <a:pt x="13" y="83"/>
                    <a:pt x="13" y="83"/>
                  </a:cubicBezTo>
                  <a:cubicBezTo>
                    <a:pt x="13" y="83"/>
                    <a:pt x="14" y="83"/>
                    <a:pt x="14" y="83"/>
                  </a:cubicBezTo>
                  <a:cubicBezTo>
                    <a:pt x="15" y="83"/>
                    <a:pt x="15" y="84"/>
                    <a:pt x="16" y="84"/>
                  </a:cubicBezTo>
                  <a:cubicBezTo>
                    <a:pt x="16" y="84"/>
                    <a:pt x="16" y="84"/>
                    <a:pt x="16" y="84"/>
                  </a:cubicBezTo>
                  <a:cubicBezTo>
                    <a:pt x="16" y="84"/>
                    <a:pt x="17" y="84"/>
                    <a:pt x="17" y="84"/>
                  </a:cubicBezTo>
                  <a:cubicBezTo>
                    <a:pt x="17" y="84"/>
                    <a:pt x="18" y="84"/>
                    <a:pt x="18" y="84"/>
                  </a:cubicBezTo>
                  <a:cubicBezTo>
                    <a:pt x="19" y="84"/>
                    <a:pt x="19" y="84"/>
                    <a:pt x="20" y="84"/>
                  </a:cubicBezTo>
                  <a:cubicBezTo>
                    <a:pt x="20" y="84"/>
                    <a:pt x="20" y="84"/>
                    <a:pt x="21" y="84"/>
                  </a:cubicBezTo>
                  <a:cubicBezTo>
                    <a:pt x="21" y="84"/>
                    <a:pt x="21" y="84"/>
                    <a:pt x="22" y="84"/>
                  </a:cubicBezTo>
                  <a:cubicBezTo>
                    <a:pt x="22" y="87"/>
                    <a:pt x="22" y="89"/>
                    <a:pt x="23" y="92"/>
                  </a:cubicBezTo>
                  <a:cubicBezTo>
                    <a:pt x="24" y="95"/>
                    <a:pt x="26" y="99"/>
                    <a:pt x="29" y="101"/>
                  </a:cubicBezTo>
                  <a:cubicBezTo>
                    <a:pt x="30" y="102"/>
                    <a:pt x="31" y="103"/>
                    <a:pt x="33" y="103"/>
                  </a:cubicBezTo>
                  <a:cubicBezTo>
                    <a:pt x="33" y="104"/>
                    <a:pt x="34" y="104"/>
                    <a:pt x="35" y="104"/>
                  </a:cubicBezTo>
                  <a:cubicBezTo>
                    <a:pt x="35" y="104"/>
                    <a:pt x="36" y="104"/>
                    <a:pt x="36" y="104"/>
                  </a:cubicBezTo>
                  <a:cubicBezTo>
                    <a:pt x="37" y="104"/>
                    <a:pt x="37" y="105"/>
                    <a:pt x="38" y="105"/>
                  </a:cubicBezTo>
                  <a:cubicBezTo>
                    <a:pt x="38" y="105"/>
                    <a:pt x="39" y="105"/>
                    <a:pt x="39" y="105"/>
                  </a:cubicBezTo>
                  <a:cubicBezTo>
                    <a:pt x="39" y="105"/>
                    <a:pt x="40" y="105"/>
                    <a:pt x="41" y="105"/>
                  </a:cubicBezTo>
                  <a:cubicBezTo>
                    <a:pt x="41" y="105"/>
                    <a:pt x="41" y="105"/>
                    <a:pt x="41" y="105"/>
                  </a:cubicBezTo>
                  <a:cubicBezTo>
                    <a:pt x="42" y="105"/>
                    <a:pt x="43" y="104"/>
                    <a:pt x="44" y="104"/>
                  </a:cubicBezTo>
                  <a:cubicBezTo>
                    <a:pt x="44" y="104"/>
                    <a:pt x="44" y="104"/>
                    <a:pt x="44" y="104"/>
                  </a:cubicBezTo>
                  <a:cubicBezTo>
                    <a:pt x="45" y="104"/>
                    <a:pt x="46" y="104"/>
                    <a:pt x="46" y="103"/>
                  </a:cubicBezTo>
                  <a:cubicBezTo>
                    <a:pt x="47" y="103"/>
                    <a:pt x="47" y="103"/>
                    <a:pt x="47" y="103"/>
                  </a:cubicBezTo>
                  <a:cubicBezTo>
                    <a:pt x="48" y="103"/>
                    <a:pt x="49" y="103"/>
                    <a:pt x="49" y="102"/>
                  </a:cubicBezTo>
                  <a:cubicBezTo>
                    <a:pt x="49" y="102"/>
                    <a:pt x="49" y="102"/>
                    <a:pt x="50" y="102"/>
                  </a:cubicBezTo>
                  <a:cubicBezTo>
                    <a:pt x="50" y="102"/>
                    <a:pt x="51" y="101"/>
                    <a:pt x="51" y="101"/>
                  </a:cubicBezTo>
                  <a:cubicBezTo>
                    <a:pt x="52" y="100"/>
                    <a:pt x="52" y="100"/>
                    <a:pt x="52" y="100"/>
                  </a:cubicBezTo>
                  <a:cubicBezTo>
                    <a:pt x="53" y="100"/>
                    <a:pt x="53" y="99"/>
                    <a:pt x="54" y="98"/>
                  </a:cubicBezTo>
                  <a:cubicBezTo>
                    <a:pt x="54" y="99"/>
                    <a:pt x="55" y="100"/>
                    <a:pt x="56" y="100"/>
                  </a:cubicBezTo>
                  <a:cubicBezTo>
                    <a:pt x="56" y="100"/>
                    <a:pt x="56" y="101"/>
                    <a:pt x="56" y="101"/>
                  </a:cubicBezTo>
                  <a:cubicBezTo>
                    <a:pt x="57" y="101"/>
                    <a:pt x="57" y="102"/>
                    <a:pt x="58" y="102"/>
                  </a:cubicBezTo>
                  <a:cubicBezTo>
                    <a:pt x="58" y="102"/>
                    <a:pt x="58" y="102"/>
                    <a:pt x="58" y="102"/>
                  </a:cubicBezTo>
                  <a:cubicBezTo>
                    <a:pt x="59" y="103"/>
                    <a:pt x="60" y="103"/>
                    <a:pt x="60" y="104"/>
                  </a:cubicBezTo>
                  <a:cubicBezTo>
                    <a:pt x="61" y="104"/>
                    <a:pt x="61" y="104"/>
                    <a:pt x="61" y="104"/>
                  </a:cubicBezTo>
                  <a:cubicBezTo>
                    <a:pt x="62" y="104"/>
                    <a:pt x="62" y="104"/>
                    <a:pt x="63" y="105"/>
                  </a:cubicBezTo>
                  <a:cubicBezTo>
                    <a:pt x="63" y="105"/>
                    <a:pt x="63" y="105"/>
                    <a:pt x="64" y="105"/>
                  </a:cubicBezTo>
                  <a:cubicBezTo>
                    <a:pt x="64" y="105"/>
                    <a:pt x="65" y="105"/>
                    <a:pt x="66" y="105"/>
                  </a:cubicBezTo>
                  <a:cubicBezTo>
                    <a:pt x="66" y="105"/>
                    <a:pt x="66" y="105"/>
                    <a:pt x="66" y="105"/>
                  </a:cubicBezTo>
                  <a:cubicBezTo>
                    <a:pt x="67" y="105"/>
                    <a:pt x="68" y="106"/>
                    <a:pt x="69" y="105"/>
                  </a:cubicBezTo>
                  <a:cubicBezTo>
                    <a:pt x="69" y="105"/>
                    <a:pt x="69" y="105"/>
                    <a:pt x="69" y="105"/>
                  </a:cubicBezTo>
                  <a:cubicBezTo>
                    <a:pt x="70" y="105"/>
                    <a:pt x="71" y="105"/>
                    <a:pt x="72" y="105"/>
                  </a:cubicBezTo>
                  <a:cubicBezTo>
                    <a:pt x="72" y="105"/>
                    <a:pt x="72" y="105"/>
                    <a:pt x="72" y="105"/>
                  </a:cubicBezTo>
                  <a:cubicBezTo>
                    <a:pt x="73" y="105"/>
                    <a:pt x="74" y="105"/>
                    <a:pt x="75" y="104"/>
                  </a:cubicBezTo>
                  <a:cubicBezTo>
                    <a:pt x="77" y="103"/>
                    <a:pt x="80" y="102"/>
                    <a:pt x="81" y="100"/>
                  </a:cubicBezTo>
                  <a:cubicBezTo>
                    <a:pt x="85" y="96"/>
                    <a:pt x="87" y="91"/>
                    <a:pt x="86" y="86"/>
                  </a:cubicBezTo>
                  <a:cubicBezTo>
                    <a:pt x="87" y="86"/>
                    <a:pt x="87" y="86"/>
                    <a:pt x="88" y="86"/>
                  </a:cubicBezTo>
                  <a:cubicBezTo>
                    <a:pt x="88" y="86"/>
                    <a:pt x="89" y="86"/>
                    <a:pt x="89" y="86"/>
                  </a:cubicBezTo>
                  <a:cubicBezTo>
                    <a:pt x="89" y="86"/>
                    <a:pt x="90" y="86"/>
                    <a:pt x="90" y="86"/>
                  </a:cubicBezTo>
                  <a:cubicBezTo>
                    <a:pt x="91" y="86"/>
                    <a:pt x="91" y="86"/>
                    <a:pt x="92" y="86"/>
                  </a:cubicBezTo>
                  <a:cubicBezTo>
                    <a:pt x="92" y="86"/>
                    <a:pt x="92" y="85"/>
                    <a:pt x="93" y="85"/>
                  </a:cubicBezTo>
                  <a:cubicBezTo>
                    <a:pt x="93" y="85"/>
                    <a:pt x="94" y="85"/>
                    <a:pt x="94" y="85"/>
                  </a:cubicBezTo>
                  <a:cubicBezTo>
                    <a:pt x="94" y="85"/>
                    <a:pt x="94" y="85"/>
                    <a:pt x="94" y="85"/>
                  </a:cubicBezTo>
                  <a:cubicBezTo>
                    <a:pt x="95" y="85"/>
                    <a:pt x="95" y="85"/>
                    <a:pt x="95" y="85"/>
                  </a:cubicBezTo>
                  <a:cubicBezTo>
                    <a:pt x="96" y="84"/>
                    <a:pt x="96" y="84"/>
                    <a:pt x="97" y="84"/>
                  </a:cubicBezTo>
                  <a:cubicBezTo>
                    <a:pt x="97" y="84"/>
                    <a:pt x="97" y="84"/>
                    <a:pt x="98" y="83"/>
                  </a:cubicBezTo>
                  <a:cubicBezTo>
                    <a:pt x="98" y="83"/>
                    <a:pt x="99" y="83"/>
                    <a:pt x="99" y="82"/>
                  </a:cubicBezTo>
                  <a:cubicBezTo>
                    <a:pt x="99" y="82"/>
                    <a:pt x="100" y="82"/>
                    <a:pt x="100" y="82"/>
                  </a:cubicBezTo>
                  <a:cubicBezTo>
                    <a:pt x="101" y="81"/>
                    <a:pt x="101" y="81"/>
                    <a:pt x="101" y="81"/>
                  </a:cubicBezTo>
                  <a:cubicBezTo>
                    <a:pt x="102" y="80"/>
                    <a:pt x="102" y="80"/>
                    <a:pt x="102" y="80"/>
                  </a:cubicBezTo>
                  <a:cubicBezTo>
                    <a:pt x="103" y="79"/>
                    <a:pt x="103" y="79"/>
                    <a:pt x="103" y="78"/>
                  </a:cubicBezTo>
                  <a:cubicBezTo>
                    <a:pt x="103" y="78"/>
                    <a:pt x="104" y="78"/>
                    <a:pt x="104" y="78"/>
                  </a:cubicBezTo>
                  <a:cubicBezTo>
                    <a:pt x="104" y="77"/>
                    <a:pt x="105" y="76"/>
                    <a:pt x="105" y="75"/>
                  </a:cubicBezTo>
                  <a:cubicBezTo>
                    <a:pt x="109" y="68"/>
                    <a:pt x="106" y="59"/>
                    <a:pt x="100" y="54"/>
                  </a:cubicBezTo>
                  <a:cubicBezTo>
                    <a:pt x="107" y="49"/>
                    <a:pt x="109" y="41"/>
                    <a:pt x="106" y="33"/>
                  </a:cubicBezTo>
                  <a:close/>
                  <a:moveTo>
                    <a:pt x="71" y="60"/>
                  </a:moveTo>
                  <a:cubicBezTo>
                    <a:pt x="71" y="61"/>
                    <a:pt x="70" y="61"/>
                    <a:pt x="70" y="62"/>
                  </a:cubicBezTo>
                  <a:cubicBezTo>
                    <a:pt x="70" y="62"/>
                    <a:pt x="70" y="62"/>
                    <a:pt x="70" y="63"/>
                  </a:cubicBezTo>
                  <a:cubicBezTo>
                    <a:pt x="69" y="63"/>
                    <a:pt x="69" y="64"/>
                    <a:pt x="68" y="64"/>
                  </a:cubicBezTo>
                  <a:cubicBezTo>
                    <a:pt x="68" y="64"/>
                    <a:pt x="68" y="64"/>
                    <a:pt x="68" y="64"/>
                  </a:cubicBezTo>
                  <a:cubicBezTo>
                    <a:pt x="68" y="64"/>
                    <a:pt x="68" y="64"/>
                    <a:pt x="68" y="65"/>
                  </a:cubicBezTo>
                  <a:cubicBezTo>
                    <a:pt x="68" y="65"/>
                    <a:pt x="67" y="66"/>
                    <a:pt x="67" y="66"/>
                  </a:cubicBezTo>
                  <a:cubicBezTo>
                    <a:pt x="66" y="66"/>
                    <a:pt x="66" y="66"/>
                    <a:pt x="66" y="66"/>
                  </a:cubicBezTo>
                  <a:cubicBezTo>
                    <a:pt x="66" y="67"/>
                    <a:pt x="65" y="67"/>
                    <a:pt x="65" y="68"/>
                  </a:cubicBezTo>
                  <a:cubicBezTo>
                    <a:pt x="65" y="68"/>
                    <a:pt x="64" y="68"/>
                    <a:pt x="64" y="68"/>
                  </a:cubicBezTo>
                  <a:cubicBezTo>
                    <a:pt x="64" y="68"/>
                    <a:pt x="63" y="69"/>
                    <a:pt x="62" y="69"/>
                  </a:cubicBezTo>
                  <a:cubicBezTo>
                    <a:pt x="62" y="69"/>
                    <a:pt x="62" y="69"/>
                    <a:pt x="62" y="69"/>
                  </a:cubicBezTo>
                  <a:cubicBezTo>
                    <a:pt x="61" y="69"/>
                    <a:pt x="61" y="70"/>
                    <a:pt x="60" y="70"/>
                  </a:cubicBezTo>
                  <a:cubicBezTo>
                    <a:pt x="60" y="70"/>
                    <a:pt x="60" y="70"/>
                    <a:pt x="60" y="70"/>
                  </a:cubicBezTo>
                  <a:cubicBezTo>
                    <a:pt x="59" y="70"/>
                    <a:pt x="58" y="70"/>
                    <a:pt x="58" y="70"/>
                  </a:cubicBezTo>
                  <a:cubicBezTo>
                    <a:pt x="57" y="70"/>
                    <a:pt x="57" y="70"/>
                    <a:pt x="57" y="70"/>
                  </a:cubicBezTo>
                  <a:cubicBezTo>
                    <a:pt x="56" y="71"/>
                    <a:pt x="56" y="71"/>
                    <a:pt x="55" y="71"/>
                  </a:cubicBezTo>
                  <a:cubicBezTo>
                    <a:pt x="55" y="71"/>
                    <a:pt x="55" y="71"/>
                    <a:pt x="55" y="71"/>
                  </a:cubicBezTo>
                  <a:cubicBezTo>
                    <a:pt x="55" y="71"/>
                    <a:pt x="55" y="71"/>
                    <a:pt x="55" y="71"/>
                  </a:cubicBezTo>
                  <a:cubicBezTo>
                    <a:pt x="54" y="71"/>
                    <a:pt x="54" y="71"/>
                    <a:pt x="54" y="71"/>
                  </a:cubicBezTo>
                  <a:cubicBezTo>
                    <a:pt x="53" y="71"/>
                    <a:pt x="53" y="71"/>
                    <a:pt x="53" y="71"/>
                  </a:cubicBezTo>
                  <a:cubicBezTo>
                    <a:pt x="53" y="70"/>
                    <a:pt x="52" y="70"/>
                    <a:pt x="52" y="70"/>
                  </a:cubicBezTo>
                  <a:cubicBezTo>
                    <a:pt x="52" y="70"/>
                    <a:pt x="51" y="70"/>
                    <a:pt x="51" y="70"/>
                  </a:cubicBezTo>
                  <a:cubicBezTo>
                    <a:pt x="51" y="70"/>
                    <a:pt x="50" y="70"/>
                    <a:pt x="50" y="70"/>
                  </a:cubicBezTo>
                  <a:cubicBezTo>
                    <a:pt x="50" y="70"/>
                    <a:pt x="50" y="70"/>
                    <a:pt x="49" y="70"/>
                  </a:cubicBezTo>
                  <a:cubicBezTo>
                    <a:pt x="49" y="70"/>
                    <a:pt x="48" y="69"/>
                    <a:pt x="48" y="69"/>
                  </a:cubicBezTo>
                  <a:cubicBezTo>
                    <a:pt x="45" y="68"/>
                    <a:pt x="43" y="66"/>
                    <a:pt x="41" y="64"/>
                  </a:cubicBezTo>
                  <a:cubicBezTo>
                    <a:pt x="37" y="59"/>
                    <a:pt x="36" y="52"/>
                    <a:pt x="39" y="46"/>
                  </a:cubicBezTo>
                  <a:cubicBezTo>
                    <a:pt x="39" y="45"/>
                    <a:pt x="39" y="44"/>
                    <a:pt x="40" y="44"/>
                  </a:cubicBezTo>
                  <a:cubicBezTo>
                    <a:pt x="40" y="43"/>
                    <a:pt x="40" y="43"/>
                    <a:pt x="40" y="43"/>
                  </a:cubicBezTo>
                  <a:cubicBezTo>
                    <a:pt x="40" y="42"/>
                    <a:pt x="41" y="42"/>
                    <a:pt x="41" y="41"/>
                  </a:cubicBezTo>
                  <a:cubicBezTo>
                    <a:pt x="41" y="41"/>
                    <a:pt x="41" y="41"/>
                    <a:pt x="41" y="41"/>
                  </a:cubicBezTo>
                  <a:cubicBezTo>
                    <a:pt x="42" y="41"/>
                    <a:pt x="42" y="40"/>
                    <a:pt x="43" y="40"/>
                  </a:cubicBezTo>
                  <a:cubicBezTo>
                    <a:pt x="43" y="39"/>
                    <a:pt x="43" y="39"/>
                    <a:pt x="43" y="39"/>
                  </a:cubicBezTo>
                  <a:cubicBezTo>
                    <a:pt x="44" y="39"/>
                    <a:pt x="45" y="38"/>
                    <a:pt x="45" y="38"/>
                  </a:cubicBezTo>
                  <a:cubicBezTo>
                    <a:pt x="45" y="38"/>
                    <a:pt x="45" y="38"/>
                    <a:pt x="45" y="38"/>
                  </a:cubicBezTo>
                  <a:cubicBezTo>
                    <a:pt x="46" y="37"/>
                    <a:pt x="47" y="37"/>
                    <a:pt x="47" y="37"/>
                  </a:cubicBezTo>
                  <a:cubicBezTo>
                    <a:pt x="47" y="37"/>
                    <a:pt x="48" y="37"/>
                    <a:pt x="48" y="37"/>
                  </a:cubicBezTo>
                  <a:cubicBezTo>
                    <a:pt x="48" y="36"/>
                    <a:pt x="49" y="36"/>
                    <a:pt x="50" y="36"/>
                  </a:cubicBezTo>
                  <a:cubicBezTo>
                    <a:pt x="50" y="36"/>
                    <a:pt x="50" y="36"/>
                    <a:pt x="50" y="36"/>
                  </a:cubicBezTo>
                  <a:cubicBezTo>
                    <a:pt x="51" y="36"/>
                    <a:pt x="51" y="35"/>
                    <a:pt x="52" y="35"/>
                  </a:cubicBezTo>
                  <a:cubicBezTo>
                    <a:pt x="52" y="35"/>
                    <a:pt x="52" y="35"/>
                    <a:pt x="53" y="35"/>
                  </a:cubicBezTo>
                  <a:cubicBezTo>
                    <a:pt x="53" y="35"/>
                    <a:pt x="54" y="35"/>
                    <a:pt x="55" y="35"/>
                  </a:cubicBezTo>
                  <a:cubicBezTo>
                    <a:pt x="55" y="35"/>
                    <a:pt x="55" y="35"/>
                    <a:pt x="55" y="35"/>
                  </a:cubicBezTo>
                  <a:cubicBezTo>
                    <a:pt x="55" y="35"/>
                    <a:pt x="55" y="35"/>
                    <a:pt x="55" y="35"/>
                  </a:cubicBezTo>
                  <a:cubicBezTo>
                    <a:pt x="55" y="35"/>
                    <a:pt x="56" y="35"/>
                    <a:pt x="56" y="35"/>
                  </a:cubicBezTo>
                  <a:cubicBezTo>
                    <a:pt x="56" y="35"/>
                    <a:pt x="56" y="35"/>
                    <a:pt x="57" y="35"/>
                  </a:cubicBezTo>
                  <a:cubicBezTo>
                    <a:pt x="57" y="35"/>
                    <a:pt x="57" y="35"/>
                    <a:pt x="58" y="35"/>
                  </a:cubicBezTo>
                  <a:cubicBezTo>
                    <a:pt x="58" y="35"/>
                    <a:pt x="58" y="35"/>
                    <a:pt x="59" y="35"/>
                  </a:cubicBezTo>
                  <a:cubicBezTo>
                    <a:pt x="59" y="36"/>
                    <a:pt x="59" y="36"/>
                    <a:pt x="60" y="36"/>
                  </a:cubicBezTo>
                  <a:cubicBezTo>
                    <a:pt x="60" y="36"/>
                    <a:pt x="60" y="36"/>
                    <a:pt x="60" y="36"/>
                  </a:cubicBezTo>
                  <a:cubicBezTo>
                    <a:pt x="61" y="36"/>
                    <a:pt x="61" y="36"/>
                    <a:pt x="62" y="37"/>
                  </a:cubicBezTo>
                  <a:cubicBezTo>
                    <a:pt x="71" y="41"/>
                    <a:pt x="75" y="51"/>
                    <a:pt x="71" y="60"/>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grpSp>
      <p:grpSp>
        <p:nvGrpSpPr>
          <p:cNvPr id="59" name="Group 54"/>
          <p:cNvGrpSpPr/>
          <p:nvPr/>
        </p:nvGrpSpPr>
        <p:grpSpPr bwMode="auto">
          <a:xfrm>
            <a:off x="10475361" y="3817603"/>
            <a:ext cx="600238" cy="560222"/>
            <a:chOff x="0" y="0"/>
            <a:chExt cx="739775" cy="690562"/>
          </a:xfrm>
        </p:grpSpPr>
        <p:sp>
          <p:nvSpPr>
            <p:cNvPr id="60" name="Freeform 876"/>
            <p:cNvSpPr>
              <a:spLocks noChangeArrowheads="1"/>
            </p:cNvSpPr>
            <p:nvPr/>
          </p:nvSpPr>
          <p:spPr bwMode="auto">
            <a:xfrm>
              <a:off x="608013" y="71437"/>
              <a:ext cx="115888" cy="101600"/>
            </a:xfrm>
            <a:custGeom>
              <a:avLst/>
              <a:gdLst>
                <a:gd name="T0" fmla="*/ 2 w 31"/>
                <a:gd name="T1" fmla="*/ 25 h 27"/>
                <a:gd name="T2" fmla="*/ 2 w 31"/>
                <a:gd name="T3" fmla="*/ 27 h 27"/>
                <a:gd name="T4" fmla="*/ 4 w 31"/>
                <a:gd name="T5" fmla="*/ 27 h 27"/>
                <a:gd name="T6" fmla="*/ 28 w 31"/>
                <a:gd name="T7" fmla="*/ 9 h 27"/>
                <a:gd name="T8" fmla="*/ 30 w 31"/>
                <a:gd name="T9" fmla="*/ 6 h 27"/>
                <a:gd name="T10" fmla="*/ 30 w 31"/>
                <a:gd name="T11" fmla="*/ 3 h 27"/>
                <a:gd name="T12" fmla="*/ 23 w 31"/>
                <a:gd name="T13" fmla="*/ 1 h 27"/>
                <a:gd name="T14" fmla="*/ 0 w 31"/>
                <a:gd name="T15" fmla="*/ 18 h 27"/>
                <a:gd name="T16" fmla="*/ 1 w 31"/>
                <a:gd name="T17" fmla="*/ 20 h 27"/>
                <a:gd name="T18" fmla="*/ 2 w 31"/>
                <a:gd name="T19" fmla="*/ 25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27"/>
                <a:gd name="T32" fmla="*/ 31 w 3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27">
                  <a:moveTo>
                    <a:pt x="2" y="25"/>
                  </a:moveTo>
                  <a:cubicBezTo>
                    <a:pt x="2" y="26"/>
                    <a:pt x="2" y="26"/>
                    <a:pt x="2" y="27"/>
                  </a:cubicBezTo>
                  <a:cubicBezTo>
                    <a:pt x="3" y="27"/>
                    <a:pt x="3" y="27"/>
                    <a:pt x="4" y="27"/>
                  </a:cubicBezTo>
                  <a:cubicBezTo>
                    <a:pt x="28" y="9"/>
                    <a:pt x="28" y="9"/>
                    <a:pt x="28" y="9"/>
                  </a:cubicBezTo>
                  <a:cubicBezTo>
                    <a:pt x="29" y="9"/>
                    <a:pt x="30" y="7"/>
                    <a:pt x="30" y="6"/>
                  </a:cubicBezTo>
                  <a:cubicBezTo>
                    <a:pt x="31" y="5"/>
                    <a:pt x="30" y="4"/>
                    <a:pt x="30" y="3"/>
                  </a:cubicBezTo>
                  <a:cubicBezTo>
                    <a:pt x="28" y="0"/>
                    <a:pt x="25" y="0"/>
                    <a:pt x="23" y="1"/>
                  </a:cubicBezTo>
                  <a:cubicBezTo>
                    <a:pt x="0" y="18"/>
                    <a:pt x="0" y="18"/>
                    <a:pt x="0" y="18"/>
                  </a:cubicBezTo>
                  <a:cubicBezTo>
                    <a:pt x="0" y="18"/>
                    <a:pt x="0" y="19"/>
                    <a:pt x="1" y="20"/>
                  </a:cubicBezTo>
                  <a:cubicBezTo>
                    <a:pt x="1" y="22"/>
                    <a:pt x="1" y="23"/>
                    <a:pt x="2" y="25"/>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1" name="Freeform 877"/>
            <p:cNvSpPr>
              <a:spLocks noChangeArrowheads="1"/>
            </p:cNvSpPr>
            <p:nvPr/>
          </p:nvSpPr>
          <p:spPr bwMode="auto">
            <a:xfrm>
              <a:off x="612775" y="225425"/>
              <a:ext cx="127000" cy="55563"/>
            </a:xfrm>
            <a:custGeom>
              <a:avLst/>
              <a:gdLst>
                <a:gd name="T0" fmla="*/ 33 w 34"/>
                <a:gd name="T1" fmla="*/ 7 h 15"/>
                <a:gd name="T2" fmla="*/ 30 w 34"/>
                <a:gd name="T3" fmla="*/ 5 h 15"/>
                <a:gd name="T4" fmla="*/ 1 w 34"/>
                <a:gd name="T5" fmla="*/ 0 h 15"/>
                <a:gd name="T6" fmla="*/ 1 w 34"/>
                <a:gd name="T7" fmla="*/ 3 h 15"/>
                <a:gd name="T8" fmla="*/ 1 w 34"/>
                <a:gd name="T9" fmla="*/ 7 h 15"/>
                <a:gd name="T10" fmla="*/ 0 w 34"/>
                <a:gd name="T11" fmla="*/ 10 h 15"/>
                <a:gd name="T12" fmla="*/ 28 w 34"/>
                <a:gd name="T13" fmla="*/ 15 h 15"/>
                <a:gd name="T14" fmla="*/ 29 w 34"/>
                <a:gd name="T15" fmla="*/ 15 h 15"/>
                <a:gd name="T16" fmla="*/ 34 w 34"/>
                <a:gd name="T17" fmla="*/ 11 h 15"/>
                <a:gd name="T18" fmla="*/ 33 w 34"/>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5"/>
                <a:gd name="T32" fmla="*/ 34 w 34"/>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5">
                  <a:moveTo>
                    <a:pt x="33" y="7"/>
                  </a:moveTo>
                  <a:cubicBezTo>
                    <a:pt x="32" y="6"/>
                    <a:pt x="31" y="5"/>
                    <a:pt x="30" y="5"/>
                  </a:cubicBezTo>
                  <a:cubicBezTo>
                    <a:pt x="1" y="0"/>
                    <a:pt x="1" y="0"/>
                    <a:pt x="1" y="0"/>
                  </a:cubicBezTo>
                  <a:cubicBezTo>
                    <a:pt x="1" y="1"/>
                    <a:pt x="1" y="2"/>
                    <a:pt x="1" y="3"/>
                  </a:cubicBezTo>
                  <a:cubicBezTo>
                    <a:pt x="1" y="4"/>
                    <a:pt x="1" y="6"/>
                    <a:pt x="1" y="7"/>
                  </a:cubicBezTo>
                  <a:cubicBezTo>
                    <a:pt x="1" y="8"/>
                    <a:pt x="0" y="9"/>
                    <a:pt x="0" y="10"/>
                  </a:cubicBezTo>
                  <a:cubicBezTo>
                    <a:pt x="28" y="15"/>
                    <a:pt x="28" y="15"/>
                    <a:pt x="28" y="15"/>
                  </a:cubicBezTo>
                  <a:cubicBezTo>
                    <a:pt x="28" y="15"/>
                    <a:pt x="28" y="15"/>
                    <a:pt x="29" y="15"/>
                  </a:cubicBezTo>
                  <a:cubicBezTo>
                    <a:pt x="31" y="15"/>
                    <a:pt x="33" y="13"/>
                    <a:pt x="34" y="11"/>
                  </a:cubicBezTo>
                  <a:cubicBezTo>
                    <a:pt x="34" y="10"/>
                    <a:pt x="33" y="8"/>
                    <a:pt x="33"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2" name="Freeform 878"/>
            <p:cNvSpPr>
              <a:spLocks noChangeArrowheads="1"/>
            </p:cNvSpPr>
            <p:nvPr/>
          </p:nvSpPr>
          <p:spPr bwMode="auto">
            <a:xfrm>
              <a:off x="585788" y="304800"/>
              <a:ext cx="93663" cy="127000"/>
            </a:xfrm>
            <a:custGeom>
              <a:avLst/>
              <a:gdLst>
                <a:gd name="T0" fmla="*/ 6 w 25"/>
                <a:gd name="T1" fmla="*/ 2 h 34"/>
                <a:gd name="T2" fmla="*/ 4 w 25"/>
                <a:gd name="T3" fmla="*/ 0 h 34"/>
                <a:gd name="T4" fmla="*/ 3 w 25"/>
                <a:gd name="T5" fmla="*/ 3 h 34"/>
                <a:gd name="T6" fmla="*/ 1 w 25"/>
                <a:gd name="T7" fmla="*/ 7 h 34"/>
                <a:gd name="T8" fmla="*/ 0 w 25"/>
                <a:gd name="T9" fmla="*/ 10 h 34"/>
                <a:gd name="T10" fmla="*/ 16 w 25"/>
                <a:gd name="T11" fmla="*/ 32 h 34"/>
                <a:gd name="T12" fmla="*/ 19 w 25"/>
                <a:gd name="T13" fmla="*/ 34 h 34"/>
                <a:gd name="T14" fmla="*/ 20 w 25"/>
                <a:gd name="T15" fmla="*/ 34 h 34"/>
                <a:gd name="T16" fmla="*/ 22 w 25"/>
                <a:gd name="T17" fmla="*/ 33 h 34"/>
                <a:gd name="T18" fmla="*/ 24 w 25"/>
                <a:gd name="T19" fmla="*/ 30 h 34"/>
                <a:gd name="T20" fmla="*/ 24 w 25"/>
                <a:gd name="T21" fmla="*/ 27 h 34"/>
                <a:gd name="T22" fmla="*/ 6 w 25"/>
                <a:gd name="T23" fmla="*/ 2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34"/>
                <a:gd name="T38" fmla="*/ 25 w 25"/>
                <a:gd name="T39" fmla="*/ 34 h 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34">
                  <a:moveTo>
                    <a:pt x="6" y="2"/>
                  </a:moveTo>
                  <a:cubicBezTo>
                    <a:pt x="6" y="1"/>
                    <a:pt x="5" y="1"/>
                    <a:pt x="4" y="0"/>
                  </a:cubicBezTo>
                  <a:cubicBezTo>
                    <a:pt x="4" y="1"/>
                    <a:pt x="3" y="2"/>
                    <a:pt x="3" y="3"/>
                  </a:cubicBezTo>
                  <a:cubicBezTo>
                    <a:pt x="3" y="4"/>
                    <a:pt x="2" y="6"/>
                    <a:pt x="1" y="7"/>
                  </a:cubicBezTo>
                  <a:cubicBezTo>
                    <a:pt x="1" y="8"/>
                    <a:pt x="0" y="9"/>
                    <a:pt x="0" y="10"/>
                  </a:cubicBezTo>
                  <a:cubicBezTo>
                    <a:pt x="16" y="32"/>
                    <a:pt x="16" y="32"/>
                    <a:pt x="16" y="32"/>
                  </a:cubicBezTo>
                  <a:cubicBezTo>
                    <a:pt x="16" y="33"/>
                    <a:pt x="18" y="34"/>
                    <a:pt x="19" y="34"/>
                  </a:cubicBezTo>
                  <a:cubicBezTo>
                    <a:pt x="19" y="34"/>
                    <a:pt x="19" y="34"/>
                    <a:pt x="20" y="34"/>
                  </a:cubicBezTo>
                  <a:cubicBezTo>
                    <a:pt x="21" y="34"/>
                    <a:pt x="22" y="34"/>
                    <a:pt x="22" y="33"/>
                  </a:cubicBezTo>
                  <a:cubicBezTo>
                    <a:pt x="24" y="33"/>
                    <a:pt x="24" y="32"/>
                    <a:pt x="24" y="30"/>
                  </a:cubicBezTo>
                  <a:cubicBezTo>
                    <a:pt x="25" y="29"/>
                    <a:pt x="24" y="28"/>
                    <a:pt x="24" y="27"/>
                  </a:cubicBezTo>
                  <a:lnTo>
                    <a:pt x="6" y="2"/>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3" name="Freeform 879"/>
            <p:cNvSpPr>
              <a:spLocks noChangeArrowheads="1"/>
            </p:cNvSpPr>
            <p:nvPr/>
          </p:nvSpPr>
          <p:spPr bwMode="auto">
            <a:xfrm>
              <a:off x="15875" y="71437"/>
              <a:ext cx="112713" cy="101600"/>
            </a:xfrm>
            <a:custGeom>
              <a:avLst/>
              <a:gdLst>
                <a:gd name="T0" fmla="*/ 2 w 30"/>
                <a:gd name="T1" fmla="*/ 9 h 27"/>
                <a:gd name="T2" fmla="*/ 27 w 30"/>
                <a:gd name="T3" fmla="*/ 27 h 27"/>
                <a:gd name="T4" fmla="*/ 28 w 30"/>
                <a:gd name="T5" fmla="*/ 27 h 27"/>
                <a:gd name="T6" fmla="*/ 28 w 30"/>
                <a:gd name="T7" fmla="*/ 24 h 27"/>
                <a:gd name="T8" fmla="*/ 29 w 30"/>
                <a:gd name="T9" fmla="*/ 20 h 27"/>
                <a:gd name="T10" fmla="*/ 30 w 30"/>
                <a:gd name="T11" fmla="*/ 17 h 27"/>
                <a:gd name="T12" fmla="*/ 8 w 30"/>
                <a:gd name="T13" fmla="*/ 1 h 27"/>
                <a:gd name="T14" fmla="*/ 1 w 30"/>
                <a:gd name="T15" fmla="*/ 3 h 27"/>
                <a:gd name="T16" fmla="*/ 0 w 30"/>
                <a:gd name="T17" fmla="*/ 6 h 27"/>
                <a:gd name="T18" fmla="*/ 2 w 30"/>
                <a:gd name="T19" fmla="*/ 9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27"/>
                <a:gd name="T32" fmla="*/ 30 w 30"/>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27">
                  <a:moveTo>
                    <a:pt x="2" y="9"/>
                  </a:moveTo>
                  <a:cubicBezTo>
                    <a:pt x="27" y="27"/>
                    <a:pt x="27" y="27"/>
                    <a:pt x="27" y="27"/>
                  </a:cubicBezTo>
                  <a:cubicBezTo>
                    <a:pt x="27" y="27"/>
                    <a:pt x="27" y="27"/>
                    <a:pt x="28" y="27"/>
                  </a:cubicBezTo>
                  <a:cubicBezTo>
                    <a:pt x="28" y="26"/>
                    <a:pt x="28" y="25"/>
                    <a:pt x="28" y="24"/>
                  </a:cubicBezTo>
                  <a:cubicBezTo>
                    <a:pt x="28" y="23"/>
                    <a:pt x="29" y="21"/>
                    <a:pt x="29" y="20"/>
                  </a:cubicBezTo>
                  <a:cubicBezTo>
                    <a:pt x="29" y="19"/>
                    <a:pt x="30" y="18"/>
                    <a:pt x="30" y="17"/>
                  </a:cubicBezTo>
                  <a:cubicBezTo>
                    <a:pt x="8" y="1"/>
                    <a:pt x="8" y="1"/>
                    <a:pt x="8" y="1"/>
                  </a:cubicBezTo>
                  <a:cubicBezTo>
                    <a:pt x="5" y="0"/>
                    <a:pt x="2" y="0"/>
                    <a:pt x="1" y="3"/>
                  </a:cubicBezTo>
                  <a:cubicBezTo>
                    <a:pt x="0" y="4"/>
                    <a:pt x="0" y="5"/>
                    <a:pt x="0" y="6"/>
                  </a:cubicBezTo>
                  <a:cubicBezTo>
                    <a:pt x="0" y="7"/>
                    <a:pt x="1" y="9"/>
                    <a:pt x="2" y="9"/>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4" name="Freeform 880"/>
            <p:cNvSpPr>
              <a:spLocks noChangeArrowheads="1"/>
            </p:cNvSpPr>
            <p:nvPr/>
          </p:nvSpPr>
          <p:spPr bwMode="auto">
            <a:xfrm>
              <a:off x="0" y="225425"/>
              <a:ext cx="120650" cy="55563"/>
            </a:xfrm>
            <a:custGeom>
              <a:avLst/>
              <a:gdLst>
                <a:gd name="T0" fmla="*/ 32 w 32"/>
                <a:gd name="T1" fmla="*/ 7 h 15"/>
                <a:gd name="T2" fmla="*/ 31 w 32"/>
                <a:gd name="T3" fmla="*/ 3 h 15"/>
                <a:gd name="T4" fmla="*/ 31 w 32"/>
                <a:gd name="T5" fmla="*/ 0 h 15"/>
                <a:gd name="T6" fmla="*/ 4 w 32"/>
                <a:gd name="T7" fmla="*/ 5 h 15"/>
                <a:gd name="T8" fmla="*/ 1 w 32"/>
                <a:gd name="T9" fmla="*/ 7 h 15"/>
                <a:gd name="T10" fmla="*/ 0 w 32"/>
                <a:gd name="T11" fmla="*/ 11 h 15"/>
                <a:gd name="T12" fmla="*/ 5 w 32"/>
                <a:gd name="T13" fmla="*/ 15 h 15"/>
                <a:gd name="T14" fmla="*/ 5 w 32"/>
                <a:gd name="T15" fmla="*/ 15 h 15"/>
                <a:gd name="T16" fmla="*/ 32 w 32"/>
                <a:gd name="T17" fmla="*/ 10 h 15"/>
                <a:gd name="T18" fmla="*/ 32 w 32"/>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15"/>
                <a:gd name="T32" fmla="*/ 32 w 32"/>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15">
                  <a:moveTo>
                    <a:pt x="32" y="7"/>
                  </a:moveTo>
                  <a:cubicBezTo>
                    <a:pt x="32" y="6"/>
                    <a:pt x="31" y="5"/>
                    <a:pt x="31" y="3"/>
                  </a:cubicBezTo>
                  <a:cubicBezTo>
                    <a:pt x="31" y="2"/>
                    <a:pt x="31" y="1"/>
                    <a:pt x="31" y="0"/>
                  </a:cubicBezTo>
                  <a:cubicBezTo>
                    <a:pt x="4" y="5"/>
                    <a:pt x="4" y="5"/>
                    <a:pt x="4" y="5"/>
                  </a:cubicBezTo>
                  <a:cubicBezTo>
                    <a:pt x="3" y="5"/>
                    <a:pt x="1" y="6"/>
                    <a:pt x="1" y="7"/>
                  </a:cubicBezTo>
                  <a:cubicBezTo>
                    <a:pt x="0" y="8"/>
                    <a:pt x="0" y="10"/>
                    <a:pt x="0" y="11"/>
                  </a:cubicBezTo>
                  <a:cubicBezTo>
                    <a:pt x="0" y="13"/>
                    <a:pt x="2" y="15"/>
                    <a:pt x="5" y="15"/>
                  </a:cubicBezTo>
                  <a:cubicBezTo>
                    <a:pt x="5" y="15"/>
                    <a:pt x="5" y="15"/>
                    <a:pt x="5" y="15"/>
                  </a:cubicBezTo>
                  <a:cubicBezTo>
                    <a:pt x="32" y="10"/>
                    <a:pt x="32" y="10"/>
                    <a:pt x="32" y="10"/>
                  </a:cubicBezTo>
                  <a:cubicBezTo>
                    <a:pt x="32" y="9"/>
                    <a:pt x="32" y="8"/>
                    <a:pt x="32"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5" name="Freeform 881"/>
            <p:cNvSpPr>
              <a:spLocks noChangeArrowheads="1"/>
            </p:cNvSpPr>
            <p:nvPr/>
          </p:nvSpPr>
          <p:spPr bwMode="auto">
            <a:xfrm>
              <a:off x="60325" y="307975"/>
              <a:ext cx="90488" cy="123825"/>
            </a:xfrm>
            <a:custGeom>
              <a:avLst/>
              <a:gdLst>
                <a:gd name="T0" fmla="*/ 21 w 24"/>
                <a:gd name="T1" fmla="*/ 2 h 33"/>
                <a:gd name="T2" fmla="*/ 20 w 24"/>
                <a:gd name="T3" fmla="*/ 0 h 33"/>
                <a:gd name="T4" fmla="*/ 18 w 24"/>
                <a:gd name="T5" fmla="*/ 1 h 33"/>
                <a:gd name="T6" fmla="*/ 1 w 24"/>
                <a:gd name="T7" fmla="*/ 26 h 33"/>
                <a:gd name="T8" fmla="*/ 0 w 24"/>
                <a:gd name="T9" fmla="*/ 29 h 33"/>
                <a:gd name="T10" fmla="*/ 2 w 24"/>
                <a:gd name="T11" fmla="*/ 32 h 33"/>
                <a:gd name="T12" fmla="*/ 5 w 24"/>
                <a:gd name="T13" fmla="*/ 33 h 33"/>
                <a:gd name="T14" fmla="*/ 6 w 24"/>
                <a:gd name="T15" fmla="*/ 33 h 33"/>
                <a:gd name="T16" fmla="*/ 9 w 24"/>
                <a:gd name="T17" fmla="*/ 31 h 33"/>
                <a:gd name="T18" fmla="*/ 24 w 24"/>
                <a:gd name="T19" fmla="*/ 10 h 33"/>
                <a:gd name="T20" fmla="*/ 23 w 24"/>
                <a:gd name="T21" fmla="*/ 7 h 33"/>
                <a:gd name="T22" fmla="*/ 21 w 24"/>
                <a:gd name="T23" fmla="*/ 2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33"/>
                <a:gd name="T38" fmla="*/ 24 w 24"/>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33">
                  <a:moveTo>
                    <a:pt x="21" y="2"/>
                  </a:moveTo>
                  <a:cubicBezTo>
                    <a:pt x="20" y="1"/>
                    <a:pt x="20" y="1"/>
                    <a:pt x="20" y="0"/>
                  </a:cubicBezTo>
                  <a:cubicBezTo>
                    <a:pt x="19" y="0"/>
                    <a:pt x="18" y="0"/>
                    <a:pt x="18" y="1"/>
                  </a:cubicBezTo>
                  <a:cubicBezTo>
                    <a:pt x="1" y="26"/>
                    <a:pt x="1" y="26"/>
                    <a:pt x="1" y="26"/>
                  </a:cubicBezTo>
                  <a:cubicBezTo>
                    <a:pt x="0" y="27"/>
                    <a:pt x="0" y="28"/>
                    <a:pt x="0" y="29"/>
                  </a:cubicBezTo>
                  <a:cubicBezTo>
                    <a:pt x="0" y="31"/>
                    <a:pt x="1" y="32"/>
                    <a:pt x="2" y="32"/>
                  </a:cubicBezTo>
                  <a:cubicBezTo>
                    <a:pt x="3" y="33"/>
                    <a:pt x="4" y="33"/>
                    <a:pt x="5" y="33"/>
                  </a:cubicBezTo>
                  <a:cubicBezTo>
                    <a:pt x="5" y="33"/>
                    <a:pt x="5" y="33"/>
                    <a:pt x="6" y="33"/>
                  </a:cubicBezTo>
                  <a:cubicBezTo>
                    <a:pt x="7" y="33"/>
                    <a:pt x="8" y="32"/>
                    <a:pt x="9" y="31"/>
                  </a:cubicBezTo>
                  <a:cubicBezTo>
                    <a:pt x="24" y="10"/>
                    <a:pt x="24" y="10"/>
                    <a:pt x="24" y="10"/>
                  </a:cubicBezTo>
                  <a:cubicBezTo>
                    <a:pt x="23" y="9"/>
                    <a:pt x="23" y="8"/>
                    <a:pt x="23" y="7"/>
                  </a:cubicBezTo>
                  <a:cubicBezTo>
                    <a:pt x="22" y="5"/>
                    <a:pt x="21" y="4"/>
                    <a:pt x="21" y="2"/>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6" name="Freeform 882"/>
            <p:cNvSpPr>
              <a:spLocks noEditPoints="1" noChangeArrowheads="1"/>
            </p:cNvSpPr>
            <p:nvPr/>
          </p:nvSpPr>
          <p:spPr bwMode="auto">
            <a:xfrm>
              <a:off x="158750" y="0"/>
              <a:ext cx="419100" cy="506413"/>
            </a:xfrm>
            <a:custGeom>
              <a:avLst/>
              <a:gdLst>
                <a:gd name="T0" fmla="*/ 56 w 112"/>
                <a:gd name="T1" fmla="*/ 0 h 135"/>
                <a:gd name="T2" fmla="*/ 0 w 112"/>
                <a:gd name="T3" fmla="*/ 56 h 135"/>
                <a:gd name="T4" fmla="*/ 17 w 112"/>
                <a:gd name="T5" fmla="*/ 101 h 135"/>
                <a:gd name="T6" fmla="*/ 18 w 112"/>
                <a:gd name="T7" fmla="*/ 101 h 135"/>
                <a:gd name="T8" fmla="*/ 30 w 112"/>
                <a:gd name="T9" fmla="*/ 128 h 135"/>
                <a:gd name="T10" fmla="*/ 37 w 112"/>
                <a:gd name="T11" fmla="*/ 135 h 135"/>
                <a:gd name="T12" fmla="*/ 74 w 112"/>
                <a:gd name="T13" fmla="*/ 135 h 135"/>
                <a:gd name="T14" fmla="*/ 74 w 112"/>
                <a:gd name="T15" fmla="*/ 135 h 135"/>
                <a:gd name="T16" fmla="*/ 77 w 112"/>
                <a:gd name="T17" fmla="*/ 134 h 135"/>
                <a:gd name="T18" fmla="*/ 81 w 112"/>
                <a:gd name="T19" fmla="*/ 128 h 135"/>
                <a:gd name="T20" fmla="*/ 94 w 112"/>
                <a:gd name="T21" fmla="*/ 101 h 135"/>
                <a:gd name="T22" fmla="*/ 95 w 112"/>
                <a:gd name="T23" fmla="*/ 100 h 135"/>
                <a:gd name="T24" fmla="*/ 112 w 112"/>
                <a:gd name="T25" fmla="*/ 56 h 135"/>
                <a:gd name="T26" fmla="*/ 56 w 112"/>
                <a:gd name="T27" fmla="*/ 0 h 135"/>
                <a:gd name="T28" fmla="*/ 83 w 112"/>
                <a:gd name="T29" fmla="*/ 93 h 135"/>
                <a:gd name="T30" fmla="*/ 82 w 112"/>
                <a:gd name="T31" fmla="*/ 94 h 135"/>
                <a:gd name="T32" fmla="*/ 68 w 112"/>
                <a:gd name="T33" fmla="*/ 121 h 135"/>
                <a:gd name="T34" fmla="*/ 43 w 112"/>
                <a:gd name="T35" fmla="*/ 121 h 135"/>
                <a:gd name="T36" fmla="*/ 29 w 112"/>
                <a:gd name="T37" fmla="*/ 93 h 135"/>
                <a:gd name="T38" fmla="*/ 28 w 112"/>
                <a:gd name="T39" fmla="*/ 93 h 135"/>
                <a:gd name="T40" fmla="*/ 14 w 112"/>
                <a:gd name="T41" fmla="*/ 56 h 135"/>
                <a:gd name="T42" fmla="*/ 56 w 112"/>
                <a:gd name="T43" fmla="*/ 14 h 135"/>
                <a:gd name="T44" fmla="*/ 98 w 112"/>
                <a:gd name="T45" fmla="*/ 56 h 135"/>
                <a:gd name="T46" fmla="*/ 83 w 112"/>
                <a:gd name="T47" fmla="*/ 93 h 1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2"/>
                <a:gd name="T73" fmla="*/ 0 h 135"/>
                <a:gd name="T74" fmla="*/ 112 w 112"/>
                <a:gd name="T75" fmla="*/ 135 h 13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2" h="135">
                  <a:moveTo>
                    <a:pt x="56" y="0"/>
                  </a:moveTo>
                  <a:cubicBezTo>
                    <a:pt x="25" y="0"/>
                    <a:pt x="0" y="25"/>
                    <a:pt x="0" y="56"/>
                  </a:cubicBezTo>
                  <a:cubicBezTo>
                    <a:pt x="0" y="71"/>
                    <a:pt x="6" y="88"/>
                    <a:pt x="17" y="101"/>
                  </a:cubicBezTo>
                  <a:cubicBezTo>
                    <a:pt x="17" y="101"/>
                    <a:pt x="17" y="101"/>
                    <a:pt x="18" y="101"/>
                  </a:cubicBezTo>
                  <a:cubicBezTo>
                    <a:pt x="21" y="106"/>
                    <a:pt x="30" y="119"/>
                    <a:pt x="30" y="128"/>
                  </a:cubicBezTo>
                  <a:cubicBezTo>
                    <a:pt x="30" y="132"/>
                    <a:pt x="33" y="135"/>
                    <a:pt x="37" y="135"/>
                  </a:cubicBezTo>
                  <a:cubicBezTo>
                    <a:pt x="74" y="135"/>
                    <a:pt x="74" y="135"/>
                    <a:pt x="74" y="135"/>
                  </a:cubicBezTo>
                  <a:cubicBezTo>
                    <a:pt x="74" y="135"/>
                    <a:pt x="74" y="135"/>
                    <a:pt x="74" y="135"/>
                  </a:cubicBezTo>
                  <a:cubicBezTo>
                    <a:pt x="75" y="135"/>
                    <a:pt x="76" y="135"/>
                    <a:pt x="77" y="134"/>
                  </a:cubicBezTo>
                  <a:cubicBezTo>
                    <a:pt x="80" y="133"/>
                    <a:pt x="81" y="131"/>
                    <a:pt x="81" y="128"/>
                  </a:cubicBezTo>
                  <a:cubicBezTo>
                    <a:pt x="81" y="120"/>
                    <a:pt x="89" y="108"/>
                    <a:pt x="94" y="101"/>
                  </a:cubicBezTo>
                  <a:cubicBezTo>
                    <a:pt x="94" y="101"/>
                    <a:pt x="95" y="101"/>
                    <a:pt x="95" y="100"/>
                  </a:cubicBezTo>
                  <a:cubicBezTo>
                    <a:pt x="105" y="87"/>
                    <a:pt x="112" y="71"/>
                    <a:pt x="112" y="56"/>
                  </a:cubicBezTo>
                  <a:cubicBezTo>
                    <a:pt x="112" y="25"/>
                    <a:pt x="87" y="0"/>
                    <a:pt x="56" y="0"/>
                  </a:cubicBezTo>
                  <a:close/>
                  <a:moveTo>
                    <a:pt x="83" y="93"/>
                  </a:moveTo>
                  <a:cubicBezTo>
                    <a:pt x="83" y="93"/>
                    <a:pt x="83" y="94"/>
                    <a:pt x="82" y="94"/>
                  </a:cubicBezTo>
                  <a:cubicBezTo>
                    <a:pt x="79" y="98"/>
                    <a:pt x="71" y="110"/>
                    <a:pt x="68" y="121"/>
                  </a:cubicBezTo>
                  <a:cubicBezTo>
                    <a:pt x="43" y="121"/>
                    <a:pt x="43" y="121"/>
                    <a:pt x="43" y="121"/>
                  </a:cubicBezTo>
                  <a:cubicBezTo>
                    <a:pt x="40" y="109"/>
                    <a:pt x="31" y="97"/>
                    <a:pt x="29" y="93"/>
                  </a:cubicBezTo>
                  <a:cubicBezTo>
                    <a:pt x="29" y="93"/>
                    <a:pt x="28" y="93"/>
                    <a:pt x="28" y="93"/>
                  </a:cubicBezTo>
                  <a:cubicBezTo>
                    <a:pt x="19" y="82"/>
                    <a:pt x="14" y="68"/>
                    <a:pt x="14" y="56"/>
                  </a:cubicBezTo>
                  <a:cubicBezTo>
                    <a:pt x="14" y="33"/>
                    <a:pt x="32" y="14"/>
                    <a:pt x="56" y="14"/>
                  </a:cubicBezTo>
                  <a:cubicBezTo>
                    <a:pt x="79" y="14"/>
                    <a:pt x="98" y="33"/>
                    <a:pt x="98" y="56"/>
                  </a:cubicBezTo>
                  <a:cubicBezTo>
                    <a:pt x="98" y="68"/>
                    <a:pt x="92" y="82"/>
                    <a:pt x="83" y="93"/>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sp>
          <p:nvSpPr>
            <p:cNvPr id="67" name="Freeform 883"/>
            <p:cNvSpPr>
              <a:spLocks noChangeArrowheads="1"/>
            </p:cNvSpPr>
            <p:nvPr/>
          </p:nvSpPr>
          <p:spPr bwMode="auto">
            <a:xfrm>
              <a:off x="288925" y="547687"/>
              <a:ext cx="158750" cy="142875"/>
            </a:xfrm>
            <a:custGeom>
              <a:avLst/>
              <a:gdLst>
                <a:gd name="T0" fmla="*/ 36 w 42"/>
                <a:gd name="T1" fmla="*/ 0 h 38"/>
                <a:gd name="T2" fmla="*/ 5 w 42"/>
                <a:gd name="T3" fmla="*/ 0 h 38"/>
                <a:gd name="T4" fmla="*/ 0 w 42"/>
                <a:gd name="T5" fmla="*/ 6 h 38"/>
                <a:gd name="T6" fmla="*/ 0 w 42"/>
                <a:gd name="T7" fmla="*/ 27 h 38"/>
                <a:gd name="T8" fmla="*/ 5 w 42"/>
                <a:gd name="T9" fmla="*/ 33 h 38"/>
                <a:gd name="T10" fmla="*/ 10 w 42"/>
                <a:gd name="T11" fmla="*/ 33 h 38"/>
                <a:gd name="T12" fmla="*/ 13 w 42"/>
                <a:gd name="T13" fmla="*/ 36 h 38"/>
                <a:gd name="T14" fmla="*/ 17 w 42"/>
                <a:gd name="T15" fmla="*/ 38 h 38"/>
                <a:gd name="T16" fmla="*/ 24 w 42"/>
                <a:gd name="T17" fmla="*/ 38 h 38"/>
                <a:gd name="T18" fmla="*/ 28 w 42"/>
                <a:gd name="T19" fmla="*/ 36 h 38"/>
                <a:gd name="T20" fmla="*/ 31 w 42"/>
                <a:gd name="T21" fmla="*/ 33 h 38"/>
                <a:gd name="T22" fmla="*/ 36 w 42"/>
                <a:gd name="T23" fmla="*/ 33 h 38"/>
                <a:gd name="T24" fmla="*/ 42 w 42"/>
                <a:gd name="T25" fmla="*/ 27 h 38"/>
                <a:gd name="T26" fmla="*/ 42 w 42"/>
                <a:gd name="T27" fmla="*/ 6 h 38"/>
                <a:gd name="T28" fmla="*/ 36 w 42"/>
                <a:gd name="T29" fmla="*/ 0 h 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
                <a:gd name="T46" fmla="*/ 0 h 38"/>
                <a:gd name="T47" fmla="*/ 42 w 42"/>
                <a:gd name="T48" fmla="*/ 38 h 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 h="38">
                  <a:moveTo>
                    <a:pt x="36" y="0"/>
                  </a:moveTo>
                  <a:cubicBezTo>
                    <a:pt x="5" y="0"/>
                    <a:pt x="5" y="0"/>
                    <a:pt x="5" y="0"/>
                  </a:cubicBezTo>
                  <a:cubicBezTo>
                    <a:pt x="2" y="0"/>
                    <a:pt x="0" y="3"/>
                    <a:pt x="0" y="6"/>
                  </a:cubicBezTo>
                  <a:cubicBezTo>
                    <a:pt x="0" y="27"/>
                    <a:pt x="0" y="27"/>
                    <a:pt x="0" y="27"/>
                  </a:cubicBezTo>
                  <a:cubicBezTo>
                    <a:pt x="0" y="30"/>
                    <a:pt x="2" y="33"/>
                    <a:pt x="5" y="33"/>
                  </a:cubicBezTo>
                  <a:cubicBezTo>
                    <a:pt x="10" y="33"/>
                    <a:pt x="10" y="33"/>
                    <a:pt x="10" y="33"/>
                  </a:cubicBezTo>
                  <a:cubicBezTo>
                    <a:pt x="13" y="36"/>
                    <a:pt x="13" y="36"/>
                    <a:pt x="13" y="36"/>
                  </a:cubicBezTo>
                  <a:cubicBezTo>
                    <a:pt x="14" y="37"/>
                    <a:pt x="16" y="38"/>
                    <a:pt x="17" y="38"/>
                  </a:cubicBezTo>
                  <a:cubicBezTo>
                    <a:pt x="24" y="38"/>
                    <a:pt x="24" y="38"/>
                    <a:pt x="24" y="38"/>
                  </a:cubicBezTo>
                  <a:cubicBezTo>
                    <a:pt x="26" y="38"/>
                    <a:pt x="27" y="37"/>
                    <a:pt x="28" y="36"/>
                  </a:cubicBezTo>
                  <a:cubicBezTo>
                    <a:pt x="31" y="33"/>
                    <a:pt x="31" y="33"/>
                    <a:pt x="31" y="33"/>
                  </a:cubicBezTo>
                  <a:cubicBezTo>
                    <a:pt x="36" y="33"/>
                    <a:pt x="36" y="33"/>
                    <a:pt x="36" y="33"/>
                  </a:cubicBezTo>
                  <a:cubicBezTo>
                    <a:pt x="39" y="33"/>
                    <a:pt x="42" y="30"/>
                    <a:pt x="42" y="27"/>
                  </a:cubicBezTo>
                  <a:cubicBezTo>
                    <a:pt x="42" y="6"/>
                    <a:pt x="42" y="6"/>
                    <a:pt x="42" y="6"/>
                  </a:cubicBezTo>
                  <a:cubicBezTo>
                    <a:pt x="42" y="3"/>
                    <a:pt x="39" y="0"/>
                    <a:pt x="36" y="0"/>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cs typeface="+mn-ea"/>
                <a:sym typeface="+mn-lt"/>
              </a:endParaRPr>
            </a:p>
          </p:txBody>
        </p:sp>
      </p:grpSp>
      <p:sp>
        <p:nvSpPr>
          <p:cNvPr id="68" name="矩形 69"/>
          <p:cNvSpPr>
            <a:spLocks noChangeArrowheads="1"/>
          </p:cNvSpPr>
          <p:nvPr/>
        </p:nvSpPr>
        <p:spPr bwMode="auto">
          <a:xfrm>
            <a:off x="6582546" y="1966443"/>
            <a:ext cx="511746" cy="113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dirty="0" smtClean="0">
                <a:solidFill>
                  <a:schemeClr val="bg2">
                    <a:lumMod val="25000"/>
                  </a:schemeClr>
                </a:solidFill>
                <a:cs typeface="+mn-ea"/>
                <a:sym typeface="+mn-lt"/>
              </a:rPr>
              <a:t>三</a:t>
            </a:r>
            <a:endParaRPr lang="en-US" altLang="zh-CN" dirty="0" smtClean="0">
              <a:solidFill>
                <a:schemeClr val="bg2">
                  <a:lumMod val="25000"/>
                </a:schemeClr>
              </a:solidFill>
              <a:cs typeface="+mn-ea"/>
              <a:sym typeface="+mn-lt"/>
            </a:endParaRPr>
          </a:p>
          <a:p>
            <a:pPr>
              <a:lnSpc>
                <a:spcPct val="150000"/>
              </a:lnSpc>
            </a:pPr>
            <a:r>
              <a:rPr lang="zh-CN" altLang="en-US" dirty="0" smtClean="0">
                <a:solidFill>
                  <a:schemeClr val="bg2">
                    <a:lumMod val="25000"/>
                  </a:schemeClr>
                </a:solidFill>
                <a:cs typeface="+mn-ea"/>
                <a:sym typeface="+mn-lt"/>
              </a:rPr>
              <a:t>全</a:t>
            </a:r>
          </a:p>
        </p:txBody>
      </p:sp>
      <p:sp>
        <p:nvSpPr>
          <p:cNvPr id="69" name="矩形 68"/>
          <p:cNvSpPr/>
          <p:nvPr/>
        </p:nvSpPr>
        <p:spPr>
          <a:xfrm>
            <a:off x="7264323" y="1895564"/>
            <a:ext cx="3014533" cy="1200329"/>
          </a:xfrm>
          <a:prstGeom prst="rect">
            <a:avLst/>
          </a:prstGeom>
        </p:spPr>
        <p:txBody>
          <a:bodyPr wrap="square">
            <a:spAutoFit/>
          </a:bodyPr>
          <a:lstStyle/>
          <a:p>
            <a:pPr>
              <a:lnSpc>
                <a:spcPct val="150000"/>
              </a:lnSpc>
            </a:pPr>
            <a:r>
              <a:rPr lang="zh-CN" altLang="en-US" sz="1600" dirty="0">
                <a:solidFill>
                  <a:schemeClr val="bg2">
                    <a:lumMod val="25000"/>
                  </a:schemeClr>
                </a:solidFill>
                <a:cs typeface="+mn-ea"/>
                <a:sym typeface="+mn-lt"/>
              </a:rPr>
              <a:t>教学应用覆盖全体教师</a:t>
            </a:r>
            <a:endParaRPr lang="en-US" altLang="zh-CN" sz="1600" dirty="0">
              <a:solidFill>
                <a:schemeClr val="bg2">
                  <a:lumMod val="25000"/>
                </a:schemeClr>
              </a:solidFill>
              <a:cs typeface="+mn-ea"/>
              <a:sym typeface="+mn-lt"/>
            </a:endParaRPr>
          </a:p>
          <a:p>
            <a:pPr>
              <a:lnSpc>
                <a:spcPct val="150000"/>
              </a:lnSpc>
            </a:pPr>
            <a:r>
              <a:rPr lang="zh-CN" altLang="en-US" sz="1600" dirty="0">
                <a:solidFill>
                  <a:schemeClr val="bg2">
                    <a:lumMod val="25000"/>
                  </a:schemeClr>
                </a:solidFill>
                <a:cs typeface="+mn-ea"/>
                <a:sym typeface="+mn-lt"/>
              </a:rPr>
              <a:t>学习</a:t>
            </a:r>
            <a:r>
              <a:rPr lang="zh-CN" altLang="en-US" sz="1600" dirty="0" smtClean="0">
                <a:solidFill>
                  <a:schemeClr val="bg2">
                    <a:lumMod val="25000"/>
                  </a:schemeClr>
                </a:solidFill>
                <a:cs typeface="+mn-ea"/>
                <a:sym typeface="+mn-lt"/>
              </a:rPr>
              <a:t>应用</a:t>
            </a:r>
            <a:r>
              <a:rPr lang="zh-CN" altLang="en-US" sz="1600" dirty="0">
                <a:solidFill>
                  <a:schemeClr val="bg2">
                    <a:lumMod val="25000"/>
                  </a:schemeClr>
                </a:solidFill>
                <a:cs typeface="+mn-ea"/>
                <a:sym typeface="+mn-lt"/>
              </a:rPr>
              <a:t>覆盖全体适龄学生</a:t>
            </a:r>
            <a:endParaRPr lang="en-US" altLang="zh-CN" sz="1600" dirty="0">
              <a:solidFill>
                <a:schemeClr val="bg2">
                  <a:lumMod val="25000"/>
                </a:schemeClr>
              </a:solidFill>
              <a:cs typeface="+mn-ea"/>
              <a:sym typeface="+mn-lt"/>
            </a:endParaRPr>
          </a:p>
          <a:p>
            <a:pPr>
              <a:lnSpc>
                <a:spcPct val="150000"/>
              </a:lnSpc>
            </a:pPr>
            <a:r>
              <a:rPr lang="zh-CN" altLang="en-US" sz="1600" dirty="0">
                <a:solidFill>
                  <a:schemeClr val="bg2">
                    <a:lumMod val="25000"/>
                  </a:schemeClr>
                </a:solidFill>
                <a:cs typeface="+mn-ea"/>
                <a:sym typeface="+mn-lt"/>
              </a:rPr>
              <a:t>数字校园建设覆盖全体学校</a:t>
            </a:r>
          </a:p>
        </p:txBody>
      </p:sp>
      <p:sp>
        <p:nvSpPr>
          <p:cNvPr id="70" name="矩形 69"/>
          <p:cNvSpPr>
            <a:spLocks noChangeArrowheads="1"/>
          </p:cNvSpPr>
          <p:nvPr/>
        </p:nvSpPr>
        <p:spPr bwMode="auto">
          <a:xfrm>
            <a:off x="6582546" y="3636049"/>
            <a:ext cx="511746" cy="113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dirty="0" smtClean="0">
                <a:solidFill>
                  <a:schemeClr val="bg2">
                    <a:lumMod val="25000"/>
                  </a:schemeClr>
                </a:solidFill>
                <a:cs typeface="+mn-ea"/>
                <a:sym typeface="+mn-lt"/>
              </a:rPr>
              <a:t>两高</a:t>
            </a:r>
          </a:p>
        </p:txBody>
      </p:sp>
      <p:sp>
        <p:nvSpPr>
          <p:cNvPr id="71" name="矩形 70"/>
          <p:cNvSpPr/>
          <p:nvPr/>
        </p:nvSpPr>
        <p:spPr>
          <a:xfrm>
            <a:off x="7264323" y="3709039"/>
            <a:ext cx="2125985" cy="787075"/>
          </a:xfrm>
          <a:prstGeom prst="rect">
            <a:avLst/>
          </a:prstGeom>
        </p:spPr>
        <p:txBody>
          <a:bodyPr wrap="square">
            <a:spAutoFit/>
          </a:bodyPr>
          <a:lstStyle/>
          <a:p>
            <a:pPr>
              <a:lnSpc>
                <a:spcPct val="150000"/>
              </a:lnSpc>
            </a:pPr>
            <a:r>
              <a:rPr lang="zh-CN" altLang="en-US" sz="1600" dirty="0" smtClean="0">
                <a:solidFill>
                  <a:schemeClr val="bg2">
                    <a:lumMod val="25000"/>
                  </a:schemeClr>
                </a:solidFill>
                <a:cs typeface="+mn-ea"/>
                <a:sym typeface="+mn-lt"/>
              </a:rPr>
              <a:t>提高信息化应用水平</a:t>
            </a:r>
            <a:endParaRPr lang="en-US" altLang="zh-CN" sz="1600" dirty="0" smtClean="0">
              <a:solidFill>
                <a:schemeClr val="bg2">
                  <a:lumMod val="25000"/>
                </a:schemeClr>
              </a:solidFill>
              <a:cs typeface="+mn-ea"/>
              <a:sym typeface="+mn-lt"/>
            </a:endParaRPr>
          </a:p>
          <a:p>
            <a:pPr>
              <a:lnSpc>
                <a:spcPct val="150000"/>
              </a:lnSpc>
            </a:pPr>
            <a:r>
              <a:rPr lang="zh-CN" altLang="en-US" sz="1600" dirty="0" smtClean="0">
                <a:solidFill>
                  <a:schemeClr val="bg2">
                    <a:lumMod val="25000"/>
                  </a:schemeClr>
                </a:solidFill>
                <a:cs typeface="+mn-ea"/>
                <a:sym typeface="+mn-lt"/>
              </a:rPr>
              <a:t>提高师生信息素养</a:t>
            </a:r>
          </a:p>
        </p:txBody>
      </p:sp>
      <p:sp>
        <p:nvSpPr>
          <p:cNvPr id="72" name="矩形 69"/>
          <p:cNvSpPr>
            <a:spLocks noChangeArrowheads="1"/>
          </p:cNvSpPr>
          <p:nvPr/>
        </p:nvSpPr>
        <p:spPr bwMode="auto">
          <a:xfrm>
            <a:off x="6582546" y="5252268"/>
            <a:ext cx="511746" cy="113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dirty="0" smtClean="0">
                <a:solidFill>
                  <a:schemeClr val="bg2">
                    <a:lumMod val="25000"/>
                  </a:schemeClr>
                </a:solidFill>
                <a:cs typeface="+mn-ea"/>
                <a:sym typeface="+mn-lt"/>
              </a:rPr>
              <a:t>一大</a:t>
            </a:r>
          </a:p>
        </p:txBody>
      </p:sp>
      <p:sp>
        <p:nvSpPr>
          <p:cNvPr id="73" name="矩形 72"/>
          <p:cNvSpPr/>
          <p:nvPr/>
        </p:nvSpPr>
        <p:spPr>
          <a:xfrm>
            <a:off x="7264323" y="5576331"/>
            <a:ext cx="3014533" cy="417743"/>
          </a:xfrm>
          <a:prstGeom prst="rect">
            <a:avLst/>
          </a:prstGeom>
        </p:spPr>
        <p:txBody>
          <a:bodyPr wrap="square">
            <a:spAutoFit/>
          </a:bodyPr>
          <a:lstStyle/>
          <a:p>
            <a:pPr>
              <a:lnSpc>
                <a:spcPct val="150000"/>
              </a:lnSpc>
            </a:pPr>
            <a:r>
              <a:rPr lang="zh-CN" altLang="en-US" sz="1600" dirty="0" smtClean="0">
                <a:solidFill>
                  <a:schemeClr val="bg2">
                    <a:lumMod val="25000"/>
                  </a:schemeClr>
                </a:solidFill>
                <a:cs typeface="+mn-ea"/>
                <a:sym typeface="+mn-lt"/>
              </a:rPr>
              <a:t>建设“互联网</a:t>
            </a:r>
            <a:r>
              <a:rPr lang="en-US" altLang="zh-CN" sz="1600" dirty="0" smtClean="0">
                <a:solidFill>
                  <a:schemeClr val="bg2">
                    <a:lumMod val="25000"/>
                  </a:schemeClr>
                </a:solidFill>
                <a:cs typeface="+mn-ea"/>
                <a:sym typeface="+mn-lt"/>
              </a:rPr>
              <a:t>+</a:t>
            </a:r>
            <a:r>
              <a:rPr lang="zh-CN" altLang="en-US" sz="1600" dirty="0" smtClean="0">
                <a:solidFill>
                  <a:schemeClr val="bg2">
                    <a:lumMod val="25000"/>
                  </a:schemeClr>
                </a:solidFill>
                <a:cs typeface="+mn-ea"/>
                <a:sym typeface="+mn-lt"/>
              </a:rPr>
              <a:t>教育”大</a:t>
            </a:r>
            <a:r>
              <a:rPr lang="zh-CN" altLang="en-US" sz="1600" dirty="0">
                <a:solidFill>
                  <a:schemeClr val="bg2">
                    <a:lumMod val="25000"/>
                  </a:schemeClr>
                </a:solidFill>
                <a:cs typeface="+mn-ea"/>
                <a:sym typeface="+mn-lt"/>
              </a:rPr>
              <a:t>平台</a:t>
            </a:r>
          </a:p>
        </p:txBody>
      </p:sp>
      <p:sp>
        <p:nvSpPr>
          <p:cNvPr id="74" name="矩形 73"/>
          <p:cNvSpPr/>
          <p:nvPr/>
        </p:nvSpPr>
        <p:spPr>
          <a:xfrm>
            <a:off x="6355006" y="2045466"/>
            <a:ext cx="86035" cy="80657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5" name="矩形 74"/>
          <p:cNvSpPr/>
          <p:nvPr/>
        </p:nvSpPr>
        <p:spPr>
          <a:xfrm>
            <a:off x="6355007" y="3735725"/>
            <a:ext cx="86034" cy="713696"/>
          </a:xfrm>
          <a:prstGeom prst="rect">
            <a:avLst/>
          </a:prstGeom>
          <a:solidFill>
            <a:srgbClr val="3E4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6" name="矩形 75"/>
          <p:cNvSpPr/>
          <p:nvPr/>
        </p:nvSpPr>
        <p:spPr>
          <a:xfrm>
            <a:off x="6355006" y="5442586"/>
            <a:ext cx="86035" cy="634343"/>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22995056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68163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latin typeface="+mn-lt"/>
                <a:ea typeface="+mn-ea"/>
                <a:sym typeface="+mn-lt"/>
              </a:rPr>
              <a:t>联想</a:t>
            </a:r>
            <a:r>
              <a:rPr lang="zh-CN" altLang="en-US" b="1" dirty="0" smtClean="0">
                <a:latin typeface="+mn-lt"/>
                <a:ea typeface="+mn-ea"/>
                <a:sym typeface="+mn-lt"/>
              </a:rPr>
              <a:t>商用</a:t>
            </a:r>
            <a:r>
              <a:rPr lang="en-US" altLang="zh-CN" b="1" dirty="0" smtClean="0">
                <a:latin typeface="+mn-lt"/>
                <a:ea typeface="+mn-ea"/>
                <a:sym typeface="+mn-lt"/>
              </a:rPr>
              <a:t>IDV</a:t>
            </a:r>
            <a:r>
              <a:rPr lang="zh-CN" altLang="en-US" b="1" dirty="0" smtClean="0">
                <a:latin typeface="+mn-lt"/>
                <a:ea typeface="+mn-ea"/>
                <a:sym typeface="+mn-lt"/>
              </a:rPr>
              <a:t>云桌面解决</a:t>
            </a:r>
            <a:r>
              <a:rPr lang="zh-CN" altLang="en-US" b="1" dirty="0">
                <a:latin typeface="+mn-lt"/>
                <a:ea typeface="+mn-ea"/>
                <a:sym typeface="+mn-lt"/>
              </a:rPr>
              <a:t>方案</a:t>
            </a:r>
            <a:endParaRPr lang="zh-CN" altLang="en-US" b="1" dirty="0">
              <a:solidFill>
                <a:srgbClr val="343E48"/>
              </a:solidFill>
              <a:latin typeface="+mn-lt"/>
              <a:ea typeface="+mn-ea"/>
              <a:sym typeface="+mn-lt"/>
            </a:endParaRPr>
          </a:p>
        </p:txBody>
      </p:sp>
      <p:pic>
        <p:nvPicPr>
          <p:cNvPr id="5" name="图片 3">
            <a:extLst>
              <a:ext uri="{FF2B5EF4-FFF2-40B4-BE49-F238E27FC236}">
                <a16:creationId xmlns:a16="http://schemas.microsoft.com/office/drawing/2014/main" id="{EE13D6FE-4A31-496F-8C52-63E16A0F89A6}"/>
              </a:ext>
            </a:extLst>
          </p:cNvPr>
          <p:cNvPicPr>
            <a:picLocks noChangeAspect="1"/>
          </p:cNvPicPr>
          <p:nvPr/>
        </p:nvPicPr>
        <p:blipFill>
          <a:blip r:embed="rId3"/>
          <a:stretch>
            <a:fillRect/>
          </a:stretch>
        </p:blipFill>
        <p:spPr>
          <a:xfrm>
            <a:off x="315330" y="1395219"/>
            <a:ext cx="5025368" cy="2880703"/>
          </a:xfrm>
          <a:prstGeom prst="rect">
            <a:avLst/>
          </a:prstGeom>
        </p:spPr>
      </p:pic>
      <p:pic>
        <p:nvPicPr>
          <p:cNvPr id="6" name="Picture 2">
            <a:extLst>
              <a:ext uri="{FF2B5EF4-FFF2-40B4-BE49-F238E27FC236}">
                <a16:creationId xmlns:a16="http://schemas.microsoft.com/office/drawing/2014/main" id="{25A072B0-2E4B-4C1C-88DD-F38310066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98" y="4900564"/>
            <a:ext cx="2633730" cy="188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本框 6">
            <a:extLst>
              <a:ext uri="{FF2B5EF4-FFF2-40B4-BE49-F238E27FC236}">
                <a16:creationId xmlns:a16="http://schemas.microsoft.com/office/drawing/2014/main" id="{D1E8D35F-F399-481F-AE03-80CD90A0486C}"/>
              </a:ext>
            </a:extLst>
          </p:cNvPr>
          <p:cNvSpPr txBox="1"/>
          <p:nvPr/>
        </p:nvSpPr>
        <p:spPr>
          <a:xfrm>
            <a:off x="713006" y="4531329"/>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电子教室</a:t>
            </a:r>
          </a:p>
        </p:txBody>
      </p:sp>
      <p:grpSp>
        <p:nvGrpSpPr>
          <p:cNvPr id="8" name="组合 11">
            <a:extLst>
              <a:ext uri="{FF2B5EF4-FFF2-40B4-BE49-F238E27FC236}">
                <a16:creationId xmlns:a16="http://schemas.microsoft.com/office/drawing/2014/main" id="{B7854EE2-4A5B-4794-B900-C6B11894DB8D}"/>
              </a:ext>
            </a:extLst>
          </p:cNvPr>
          <p:cNvGrpSpPr>
            <a:grpSpLocks noChangeAspect="1"/>
          </p:cNvGrpSpPr>
          <p:nvPr/>
        </p:nvGrpSpPr>
        <p:grpSpPr>
          <a:xfrm>
            <a:off x="3053894" y="4857704"/>
            <a:ext cx="2478495" cy="1887246"/>
            <a:chOff x="5706697" y="1594264"/>
            <a:chExt cx="6156896" cy="5104376"/>
          </a:xfrm>
        </p:grpSpPr>
        <p:pic>
          <p:nvPicPr>
            <p:cNvPr id="9" name="图片 12">
              <a:extLst>
                <a:ext uri="{FF2B5EF4-FFF2-40B4-BE49-F238E27FC236}">
                  <a16:creationId xmlns:a16="http://schemas.microsoft.com/office/drawing/2014/main" id="{7BE57725-40B1-4912-B426-5D1E1B6C81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8865" y="1594264"/>
              <a:ext cx="4510215" cy="2243832"/>
            </a:xfrm>
            <a:prstGeom prst="rect">
              <a:avLst/>
            </a:prstGeom>
            <a:ln w="28575">
              <a:solidFill>
                <a:srgbClr val="FF6600"/>
              </a:solidFill>
            </a:ln>
          </p:spPr>
        </p:pic>
        <p:pic>
          <p:nvPicPr>
            <p:cNvPr id="10" name="图片 13">
              <a:extLst>
                <a:ext uri="{FF2B5EF4-FFF2-40B4-BE49-F238E27FC236}">
                  <a16:creationId xmlns:a16="http://schemas.microsoft.com/office/drawing/2014/main" id="{12FFE205-85E6-4458-BD69-1E0648F9C0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6697" y="2765486"/>
              <a:ext cx="2690714" cy="2009731"/>
            </a:xfrm>
            <a:prstGeom prst="rect">
              <a:avLst/>
            </a:prstGeom>
            <a:ln w="19050">
              <a:solidFill>
                <a:srgbClr val="87EBEB"/>
              </a:solidFill>
            </a:ln>
          </p:spPr>
        </p:pic>
        <p:pic>
          <p:nvPicPr>
            <p:cNvPr id="11" name="图片 14">
              <a:extLst>
                <a:ext uri="{FF2B5EF4-FFF2-40B4-BE49-F238E27FC236}">
                  <a16:creationId xmlns:a16="http://schemas.microsoft.com/office/drawing/2014/main" id="{CB47EC51-D270-4532-B9F0-BA2B0040E7E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59012" y="4775217"/>
              <a:ext cx="2814960" cy="1874763"/>
            </a:xfrm>
            <a:prstGeom prst="rect">
              <a:avLst/>
            </a:prstGeom>
            <a:ln w="28575">
              <a:solidFill>
                <a:srgbClr val="00B050"/>
              </a:solidFill>
            </a:ln>
          </p:spPr>
        </p:pic>
        <p:pic>
          <p:nvPicPr>
            <p:cNvPr id="12" name="图片 15">
              <a:extLst>
                <a:ext uri="{FF2B5EF4-FFF2-40B4-BE49-F238E27FC236}">
                  <a16:creationId xmlns:a16="http://schemas.microsoft.com/office/drawing/2014/main" id="{BC777799-56A7-4F07-AC4A-687239981A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04815" y="3882912"/>
              <a:ext cx="2690714" cy="1829686"/>
            </a:xfrm>
            <a:prstGeom prst="rect">
              <a:avLst/>
            </a:prstGeom>
            <a:ln w="19050">
              <a:solidFill>
                <a:srgbClr val="FFC000"/>
              </a:solidFill>
            </a:ln>
          </p:spPr>
        </p:pic>
        <p:pic>
          <p:nvPicPr>
            <p:cNvPr id="13" name="图片 16">
              <a:extLst>
                <a:ext uri="{FF2B5EF4-FFF2-40B4-BE49-F238E27FC236}">
                  <a16:creationId xmlns:a16="http://schemas.microsoft.com/office/drawing/2014/main" id="{35484A30-8872-4E09-9B69-DEC5740E018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3694" y="5070070"/>
              <a:ext cx="2319899" cy="1628570"/>
            </a:xfrm>
            <a:prstGeom prst="rect">
              <a:avLst/>
            </a:prstGeom>
            <a:ln w="19050">
              <a:solidFill>
                <a:srgbClr val="A6D185"/>
              </a:solidFill>
            </a:ln>
          </p:spPr>
        </p:pic>
      </p:grpSp>
      <p:sp>
        <p:nvSpPr>
          <p:cNvPr id="14" name="文本框 17">
            <a:extLst>
              <a:ext uri="{FF2B5EF4-FFF2-40B4-BE49-F238E27FC236}">
                <a16:creationId xmlns:a16="http://schemas.microsoft.com/office/drawing/2014/main" id="{08DB85B9-069A-4614-A211-BC86AEC747FA}"/>
              </a:ext>
            </a:extLst>
          </p:cNvPr>
          <p:cNvSpPr txBox="1"/>
          <p:nvPr/>
        </p:nvSpPr>
        <p:spPr>
          <a:xfrm>
            <a:off x="4066560" y="4486855"/>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创客教室</a:t>
            </a:r>
          </a:p>
        </p:txBody>
      </p:sp>
      <p:sp>
        <p:nvSpPr>
          <p:cNvPr id="15" name="矩形 44">
            <a:extLst>
              <a:ext uri="{FF2B5EF4-FFF2-40B4-BE49-F238E27FC236}">
                <a16:creationId xmlns:a16="http://schemas.microsoft.com/office/drawing/2014/main" id="{3F6BA90C-8A5A-4818-BDF5-D396BB719BD8}"/>
              </a:ext>
            </a:extLst>
          </p:cNvPr>
          <p:cNvSpPr/>
          <p:nvPr/>
        </p:nvSpPr>
        <p:spPr>
          <a:xfrm>
            <a:off x="5700764" y="1286646"/>
            <a:ext cx="6458572" cy="54911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 </a:t>
            </a:r>
            <a:r>
              <a:rPr lang="en-US" altLang="zh-CN" sz="1400" b="1" dirty="0">
                <a:solidFill>
                  <a:schemeClr val="tx1"/>
                </a:solidFill>
                <a:cs typeface="+mn-ea"/>
                <a:sym typeface="+mn-lt"/>
              </a:rPr>
              <a:t>What is:</a:t>
            </a:r>
          </a:p>
          <a:p>
            <a:r>
              <a:rPr lang="zh-CN" altLang="zh-CN" sz="1200" dirty="0" smtClean="0">
                <a:solidFill>
                  <a:schemeClr val="tx1"/>
                </a:solidFill>
                <a:cs typeface="+mn-ea"/>
                <a:sym typeface="+mn-lt"/>
              </a:rPr>
              <a:t>联想</a:t>
            </a:r>
            <a:r>
              <a:rPr lang="zh-CN" altLang="en-US" sz="1200" dirty="0" smtClean="0">
                <a:solidFill>
                  <a:schemeClr val="tx1"/>
                </a:solidFill>
                <a:cs typeface="+mn-ea"/>
                <a:sym typeface="+mn-lt"/>
              </a:rPr>
              <a:t>商用</a:t>
            </a:r>
            <a:r>
              <a:rPr lang="en-US" altLang="zh-CN" sz="1200" dirty="0" smtClean="0">
                <a:solidFill>
                  <a:schemeClr val="tx1"/>
                </a:solidFill>
                <a:cs typeface="+mn-ea"/>
                <a:sym typeface="+mn-lt"/>
              </a:rPr>
              <a:t>IDV</a:t>
            </a:r>
            <a:r>
              <a:rPr lang="zh-CN" altLang="en-US" sz="1200" dirty="0" smtClean="0">
                <a:solidFill>
                  <a:schemeClr val="tx1"/>
                </a:solidFill>
                <a:cs typeface="+mn-ea"/>
                <a:sym typeface="+mn-lt"/>
              </a:rPr>
              <a:t>云桌面</a:t>
            </a:r>
            <a:r>
              <a:rPr lang="zh-CN" altLang="zh-CN" sz="1200" dirty="0" smtClean="0">
                <a:solidFill>
                  <a:schemeClr val="tx1"/>
                </a:solidFill>
                <a:cs typeface="+mn-ea"/>
                <a:sym typeface="+mn-lt"/>
              </a:rPr>
              <a:t>解决</a:t>
            </a:r>
            <a:r>
              <a:rPr lang="zh-CN" altLang="zh-CN" sz="1200" dirty="0">
                <a:solidFill>
                  <a:schemeClr val="tx1"/>
                </a:solidFill>
                <a:cs typeface="+mn-ea"/>
                <a:sym typeface="+mn-lt"/>
              </a:rPr>
              <a:t>方案</a:t>
            </a:r>
            <a:r>
              <a:rPr lang="zh-CN" altLang="en-US" sz="1200" spc="20" dirty="0">
                <a:solidFill>
                  <a:srgbClr val="231F20"/>
                </a:solidFill>
                <a:cs typeface="+mn-ea"/>
                <a:sym typeface="+mn-lt"/>
              </a:rPr>
              <a:t>是基于</a:t>
            </a:r>
            <a:r>
              <a:rPr lang="en-US" altLang="zh-CN" sz="1200" spc="20" dirty="0">
                <a:solidFill>
                  <a:srgbClr val="231F20"/>
                </a:solidFill>
                <a:cs typeface="+mn-ea"/>
                <a:sym typeface="+mn-lt"/>
              </a:rPr>
              <a:t>IDV</a:t>
            </a:r>
            <a:r>
              <a:rPr lang="zh-CN" altLang="en-US" sz="1200" spc="20" dirty="0">
                <a:solidFill>
                  <a:srgbClr val="231F20"/>
                </a:solidFill>
                <a:cs typeface="+mn-ea"/>
                <a:sym typeface="+mn-lt"/>
              </a:rPr>
              <a:t>虚拟化技术</a:t>
            </a:r>
            <a:r>
              <a:rPr lang="zh-CN" altLang="en-US" sz="1200" spc="20" dirty="0" smtClean="0">
                <a:solidFill>
                  <a:srgbClr val="231F20"/>
                </a:solidFill>
                <a:cs typeface="+mn-ea"/>
                <a:sym typeface="+mn-lt"/>
              </a:rPr>
              <a:t>面向教育的</a:t>
            </a:r>
            <a:r>
              <a:rPr lang="zh-CN" altLang="en-US" sz="1200" spc="20" dirty="0">
                <a:solidFill>
                  <a:srgbClr val="231F20"/>
                </a:solidFill>
                <a:cs typeface="+mn-ea"/>
                <a:sym typeface="+mn-lt"/>
              </a:rPr>
              <a:t>专业云桌面虚拟化解决方案</a:t>
            </a:r>
            <a:r>
              <a:rPr lang="zh-CN" altLang="en-US" sz="1200" spc="20" dirty="0" smtClean="0">
                <a:solidFill>
                  <a:srgbClr val="231F20"/>
                </a:solidFill>
                <a:cs typeface="+mn-ea"/>
                <a:sym typeface="+mn-lt"/>
              </a:rPr>
              <a:t>。它的最大特点是把桌面虚拟化与</a:t>
            </a:r>
            <a:r>
              <a:rPr lang="zh-CN" altLang="en-US" sz="1200" spc="20" dirty="0" smtClean="0">
                <a:solidFill>
                  <a:srgbClr val="231F20"/>
                </a:solidFill>
                <a:cs typeface="+mn-ea"/>
                <a:sym typeface="+mn-lt"/>
              </a:rPr>
              <a:t>云</a:t>
            </a:r>
            <a:r>
              <a:rPr lang="zh-CN" altLang="en-US" sz="1200" spc="20" dirty="0">
                <a:solidFill>
                  <a:srgbClr val="231F20"/>
                </a:solidFill>
                <a:cs typeface="+mn-ea"/>
                <a:sym typeface="+mn-lt"/>
              </a:rPr>
              <a:t>教室</a:t>
            </a:r>
            <a:r>
              <a:rPr lang="zh-CN" altLang="en-US" sz="1200" spc="20" dirty="0" smtClean="0">
                <a:solidFill>
                  <a:srgbClr val="231F20"/>
                </a:solidFill>
                <a:cs typeface="+mn-ea"/>
                <a:sym typeface="+mn-lt"/>
              </a:rPr>
              <a:t>互动</a:t>
            </a:r>
            <a:r>
              <a:rPr lang="zh-CN" altLang="en-US" sz="1200" spc="20" dirty="0" smtClean="0">
                <a:solidFill>
                  <a:srgbClr val="231F20"/>
                </a:solidFill>
                <a:cs typeface="+mn-ea"/>
                <a:sym typeface="+mn-lt"/>
              </a:rPr>
              <a:t>平台无缝集成在一起，使得</a:t>
            </a:r>
            <a:r>
              <a:rPr lang="zh-CN" altLang="en-US" sz="1200" spc="20" dirty="0">
                <a:solidFill>
                  <a:srgbClr val="231F20"/>
                </a:solidFill>
                <a:cs typeface="+mn-ea"/>
                <a:sym typeface="+mn-lt"/>
              </a:rPr>
              <a:t>日常教学业务能够便利地使用云桌面的功能，形成了教学准备、教学实施、个性化教学、虚拟化系统维护和系统安</a:t>
            </a:r>
            <a:r>
              <a:rPr lang="zh-CN" altLang="en-US" sz="1200" dirty="0">
                <a:solidFill>
                  <a:srgbClr val="231F20"/>
                </a:solidFill>
                <a:cs typeface="+mn-ea"/>
                <a:sym typeface="+mn-lt"/>
              </a:rPr>
              <a:t>全的一揽子解决方案</a:t>
            </a:r>
            <a:r>
              <a:rPr lang="zh-CN" altLang="en-US" sz="1200" dirty="0" smtClean="0">
                <a:solidFill>
                  <a:srgbClr val="231F20"/>
                </a:solidFill>
                <a:cs typeface="+mn-ea"/>
                <a:sym typeface="+mn-lt"/>
              </a:rPr>
              <a:t>。</a:t>
            </a:r>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 </a:t>
            </a:r>
            <a:r>
              <a:rPr lang="en-US" altLang="zh-CN" sz="1400" b="1" dirty="0">
                <a:solidFill>
                  <a:schemeClr val="tx1"/>
                </a:solidFill>
                <a:cs typeface="+mn-ea"/>
                <a:sym typeface="+mn-lt"/>
              </a:rPr>
              <a:t>Key Features:</a:t>
            </a:r>
          </a:p>
          <a:p>
            <a:pPr marL="285664" indent="-285664">
              <a:buFont typeface="Arial" panose="020B0604020202020204" pitchFamily="34" charset="0"/>
              <a:buChar char="•"/>
            </a:pPr>
            <a:r>
              <a:rPr lang="zh-CN" altLang="en-US" sz="1200" b="1" dirty="0">
                <a:solidFill>
                  <a:schemeClr val="tx1"/>
                </a:solidFill>
                <a:cs typeface="+mn-ea"/>
                <a:sym typeface="+mn-lt"/>
              </a:rPr>
              <a:t>硬件：管理主机</a:t>
            </a:r>
            <a:r>
              <a:rPr lang="en-US" altLang="zh-CN" sz="1200" b="1" dirty="0">
                <a:solidFill>
                  <a:schemeClr val="tx1"/>
                </a:solidFill>
                <a:cs typeface="+mn-ea"/>
                <a:sym typeface="+mn-lt"/>
              </a:rPr>
              <a:t>+</a:t>
            </a:r>
            <a:r>
              <a:rPr lang="zh-CN" altLang="en-US" sz="1200" b="1" dirty="0">
                <a:solidFill>
                  <a:schemeClr val="tx1"/>
                </a:solidFill>
                <a:cs typeface="+mn-ea"/>
                <a:sym typeface="+mn-lt"/>
              </a:rPr>
              <a:t>教师机</a:t>
            </a:r>
            <a:r>
              <a:rPr lang="en-US" altLang="zh-CN" sz="1200" b="1" dirty="0">
                <a:solidFill>
                  <a:schemeClr val="tx1"/>
                </a:solidFill>
                <a:cs typeface="+mn-ea"/>
                <a:sym typeface="+mn-lt"/>
              </a:rPr>
              <a:t>+</a:t>
            </a:r>
            <a:r>
              <a:rPr lang="zh-CN" altLang="en-US" sz="1200" b="1" dirty="0">
                <a:solidFill>
                  <a:schemeClr val="tx1"/>
                </a:solidFill>
                <a:cs typeface="+mn-ea"/>
                <a:sym typeface="+mn-lt"/>
              </a:rPr>
              <a:t>学生机</a:t>
            </a:r>
            <a:r>
              <a:rPr lang="en-US" altLang="zh-CN" sz="1200" b="1" dirty="0">
                <a:solidFill>
                  <a:schemeClr val="tx1"/>
                </a:solidFill>
                <a:cs typeface="+mn-ea"/>
                <a:sym typeface="+mn-lt"/>
              </a:rPr>
              <a:t>+</a:t>
            </a:r>
            <a:r>
              <a:rPr lang="zh-CN" altLang="en-US" sz="1200" b="1" dirty="0">
                <a:solidFill>
                  <a:schemeClr val="tx1"/>
                </a:solidFill>
                <a:cs typeface="+mn-ea"/>
                <a:sym typeface="+mn-lt"/>
              </a:rPr>
              <a:t>网络设备（可选）</a:t>
            </a:r>
            <a:endParaRPr lang="en-US" altLang="zh-CN" sz="1200" b="1" dirty="0">
              <a:solidFill>
                <a:schemeClr val="tx1"/>
              </a:solidFill>
              <a:cs typeface="+mn-ea"/>
              <a:sym typeface="+mn-lt"/>
            </a:endParaRPr>
          </a:p>
          <a:p>
            <a:pPr marL="285664" indent="-285664">
              <a:buFont typeface="Arial" panose="020B0604020202020204" pitchFamily="34" charset="0"/>
              <a:buChar char="•"/>
            </a:pPr>
            <a:r>
              <a:rPr lang="zh-CN" altLang="en-US" sz="1200" b="1" dirty="0">
                <a:solidFill>
                  <a:schemeClr val="tx1"/>
                </a:solidFill>
                <a:cs typeface="+mn-ea"/>
                <a:sym typeface="+mn-lt"/>
              </a:rPr>
              <a:t>软件：云桌面虚拟化平台（必选）</a:t>
            </a:r>
            <a:endParaRPr lang="en-US" altLang="zh-CN" sz="1200" b="1" dirty="0">
              <a:solidFill>
                <a:schemeClr val="tx1"/>
              </a:solidFill>
              <a:cs typeface="+mn-ea"/>
              <a:sym typeface="+mn-lt"/>
            </a:endParaRPr>
          </a:p>
          <a:p>
            <a:r>
              <a:rPr lang="zh-CN" altLang="en-US" sz="1200" dirty="0">
                <a:solidFill>
                  <a:schemeClr val="tx1"/>
                </a:solidFill>
                <a:cs typeface="+mn-ea"/>
                <a:sym typeface="+mn-lt"/>
              </a:rPr>
              <a:t>利用</a:t>
            </a:r>
            <a:r>
              <a:rPr lang="en-US" altLang="zh-CN" sz="1200" dirty="0">
                <a:solidFill>
                  <a:schemeClr val="tx1"/>
                </a:solidFill>
                <a:cs typeface="+mn-ea"/>
                <a:sym typeface="+mn-lt"/>
              </a:rPr>
              <a:t>PC</a:t>
            </a:r>
            <a:r>
              <a:rPr lang="zh-CN" altLang="en-US" sz="1200" dirty="0">
                <a:solidFill>
                  <a:schemeClr val="tx1"/>
                </a:solidFill>
                <a:cs typeface="+mn-ea"/>
                <a:sym typeface="+mn-lt"/>
              </a:rPr>
              <a:t>本地计算能力（</a:t>
            </a:r>
            <a:r>
              <a:rPr lang="en-US" altLang="zh-CN" sz="1200" dirty="0">
                <a:solidFill>
                  <a:schemeClr val="tx1"/>
                </a:solidFill>
                <a:cs typeface="+mn-ea"/>
                <a:sym typeface="+mn-lt"/>
              </a:rPr>
              <a:t>CPU/GPU</a:t>
            </a:r>
            <a:r>
              <a:rPr lang="zh-CN" altLang="en-US" sz="1200" dirty="0">
                <a:solidFill>
                  <a:schemeClr val="tx1"/>
                </a:solidFill>
                <a:cs typeface="+mn-ea"/>
                <a:sym typeface="+mn-lt"/>
              </a:rPr>
              <a:t>）和本地存储、支持所有</a:t>
            </a:r>
            <a:r>
              <a:rPr lang="en-US" altLang="zh-CN" sz="1200" dirty="0">
                <a:solidFill>
                  <a:schemeClr val="tx1"/>
                </a:solidFill>
                <a:cs typeface="+mn-ea"/>
                <a:sym typeface="+mn-lt"/>
              </a:rPr>
              <a:t>PC</a:t>
            </a:r>
            <a:r>
              <a:rPr lang="zh-CN" altLang="en-US" sz="1200" dirty="0">
                <a:solidFill>
                  <a:schemeClr val="tx1"/>
                </a:solidFill>
                <a:cs typeface="+mn-ea"/>
                <a:sym typeface="+mn-lt"/>
              </a:rPr>
              <a:t>支持的外设，在本地</a:t>
            </a:r>
            <a:r>
              <a:rPr lang="en-US" altLang="zh-CN" sz="1200" dirty="0">
                <a:solidFill>
                  <a:schemeClr val="tx1"/>
                </a:solidFill>
                <a:cs typeface="+mn-ea"/>
                <a:sym typeface="+mn-lt"/>
              </a:rPr>
              <a:t>PC</a:t>
            </a:r>
            <a:r>
              <a:rPr lang="zh-CN" altLang="en-US" sz="1200" dirty="0">
                <a:solidFill>
                  <a:schemeClr val="tx1"/>
                </a:solidFill>
                <a:cs typeface="+mn-ea"/>
                <a:sym typeface="+mn-lt"/>
              </a:rPr>
              <a:t>上运行虚拟桌面（虚拟机）；</a:t>
            </a:r>
            <a:endParaRPr lang="en-US" altLang="zh-CN" sz="1200" dirty="0">
              <a:solidFill>
                <a:schemeClr val="tx1"/>
              </a:solidFill>
              <a:cs typeface="+mn-ea"/>
              <a:sym typeface="+mn-lt"/>
            </a:endParaRPr>
          </a:p>
          <a:p>
            <a:r>
              <a:rPr lang="en-US" altLang="zh-CN" sz="1100" dirty="0">
                <a:solidFill>
                  <a:schemeClr val="tx1"/>
                </a:solidFill>
                <a:cs typeface="+mn-ea"/>
                <a:sym typeface="+mn-lt"/>
              </a:rPr>
              <a:t>- </a:t>
            </a:r>
            <a:r>
              <a:rPr lang="zh-CN" altLang="en-US" sz="1100" b="1" dirty="0">
                <a:solidFill>
                  <a:schemeClr val="tx1"/>
                </a:solidFill>
                <a:cs typeface="+mn-ea"/>
                <a:sym typeface="+mn-lt"/>
              </a:rPr>
              <a:t>服务器端</a:t>
            </a:r>
            <a:r>
              <a:rPr lang="zh-CN" altLang="en-US" sz="1100" dirty="0">
                <a:solidFill>
                  <a:schemeClr val="tx1"/>
                </a:solidFill>
                <a:cs typeface="+mn-ea"/>
                <a:sym typeface="+mn-lt"/>
              </a:rPr>
              <a:t>：镜像建立</a:t>
            </a:r>
            <a:r>
              <a:rPr lang="en-US" altLang="zh-CN" sz="1100" dirty="0">
                <a:solidFill>
                  <a:schemeClr val="tx1"/>
                </a:solidFill>
                <a:cs typeface="+mn-ea"/>
                <a:sym typeface="+mn-lt"/>
              </a:rPr>
              <a:t>/</a:t>
            </a:r>
            <a:r>
              <a:rPr lang="zh-CN" altLang="en-US" sz="1100" dirty="0">
                <a:solidFill>
                  <a:schemeClr val="tx1"/>
                </a:solidFill>
                <a:cs typeface="+mn-ea"/>
                <a:sym typeface="+mn-lt"/>
              </a:rPr>
              <a:t>上传</a:t>
            </a:r>
            <a:r>
              <a:rPr lang="en-US" altLang="zh-CN" sz="1100" dirty="0">
                <a:solidFill>
                  <a:schemeClr val="tx1"/>
                </a:solidFill>
                <a:cs typeface="+mn-ea"/>
                <a:sym typeface="+mn-lt"/>
              </a:rPr>
              <a:t>/</a:t>
            </a:r>
            <a:r>
              <a:rPr lang="zh-CN" altLang="en-US" sz="1100" dirty="0">
                <a:solidFill>
                  <a:schemeClr val="tx1"/>
                </a:solidFill>
                <a:cs typeface="+mn-ea"/>
                <a:sym typeface="+mn-lt"/>
              </a:rPr>
              <a:t>分发、镜像管理、桌面监控、系统监控、数据集中、终端连接管理、终端离线管理、日志审计、第三方接口；</a:t>
            </a:r>
            <a:endParaRPr lang="en-US" altLang="zh-CN" sz="1100" dirty="0">
              <a:solidFill>
                <a:schemeClr val="tx1"/>
              </a:solidFill>
              <a:cs typeface="+mn-ea"/>
              <a:sym typeface="+mn-lt"/>
            </a:endParaRPr>
          </a:p>
          <a:p>
            <a:r>
              <a:rPr lang="en-US" altLang="zh-CN" sz="1100" dirty="0">
                <a:solidFill>
                  <a:schemeClr val="tx1"/>
                </a:solidFill>
                <a:cs typeface="+mn-ea"/>
                <a:sym typeface="+mn-lt"/>
              </a:rPr>
              <a:t>- </a:t>
            </a:r>
            <a:r>
              <a:rPr lang="zh-CN" altLang="en-US" sz="1100" b="1" dirty="0">
                <a:solidFill>
                  <a:schemeClr val="tx1"/>
                </a:solidFill>
                <a:cs typeface="+mn-ea"/>
                <a:sym typeface="+mn-lt"/>
              </a:rPr>
              <a:t>客户端</a:t>
            </a:r>
            <a:r>
              <a:rPr lang="zh-CN" altLang="en-US" sz="1100" dirty="0">
                <a:solidFill>
                  <a:schemeClr val="tx1"/>
                </a:solidFill>
                <a:cs typeface="+mn-ea"/>
                <a:sym typeface="+mn-lt"/>
              </a:rPr>
              <a:t>：集中派发桌面、集中控制、个性化定制、分布计算、一机多用</a:t>
            </a:r>
            <a:r>
              <a:rPr lang="en-US" altLang="zh-CN" sz="1100" dirty="0">
                <a:solidFill>
                  <a:schemeClr val="tx1"/>
                </a:solidFill>
                <a:cs typeface="+mn-ea"/>
                <a:sym typeface="+mn-lt"/>
              </a:rPr>
              <a:t>/</a:t>
            </a:r>
            <a:r>
              <a:rPr lang="zh-CN" altLang="en-US" sz="1100" dirty="0">
                <a:solidFill>
                  <a:schemeClr val="tx1"/>
                </a:solidFill>
                <a:cs typeface="+mn-ea"/>
                <a:sym typeface="+mn-lt"/>
              </a:rPr>
              <a:t>多系统、本地虚拟磁盘数据加密、按需读取</a:t>
            </a:r>
            <a:r>
              <a:rPr lang="zh-CN" altLang="en-US" sz="1100" dirty="0" smtClean="0">
                <a:solidFill>
                  <a:schemeClr val="tx1"/>
                </a:solidFill>
                <a:cs typeface="+mn-ea"/>
                <a:sym typeface="+mn-lt"/>
              </a:rPr>
              <a:t>数据</a:t>
            </a:r>
            <a:endParaRPr lang="en-US" altLang="zh-CN" sz="1200" dirty="0" smtClean="0">
              <a:solidFill>
                <a:schemeClr val="tx1"/>
              </a:solidFill>
              <a:cs typeface="+mn-ea"/>
              <a:sym typeface="+mn-lt"/>
            </a:endParaRPr>
          </a:p>
          <a:p>
            <a:pPr marL="285664" lvl="1" indent="-285664">
              <a:lnSpc>
                <a:spcPct val="150000"/>
              </a:lnSpc>
              <a:buFont typeface="Arial" panose="020B0604020202020204" pitchFamily="34" charset="0"/>
              <a:buChar char="•"/>
            </a:pPr>
            <a:r>
              <a:rPr lang="zh-CN" altLang="en-US" sz="1200" b="1" dirty="0" smtClean="0">
                <a:solidFill>
                  <a:schemeClr val="tx1"/>
                </a:solidFill>
                <a:cs typeface="+mn-ea"/>
                <a:sym typeface="+mn-lt"/>
              </a:rPr>
              <a:t>软件：</a:t>
            </a:r>
            <a:r>
              <a:rPr lang="zh-CN" altLang="en-US" sz="1200" b="1" dirty="0" smtClean="0">
                <a:solidFill>
                  <a:schemeClr val="tx1"/>
                </a:solidFill>
                <a:cs typeface="+mn-ea"/>
                <a:sym typeface="+mn-lt"/>
              </a:rPr>
              <a:t>云教室互动</a:t>
            </a:r>
            <a:r>
              <a:rPr lang="zh-CN" altLang="en-US" sz="1200" b="1" dirty="0" smtClean="0">
                <a:solidFill>
                  <a:schemeClr val="tx1"/>
                </a:solidFill>
                <a:cs typeface="+mn-ea"/>
                <a:sym typeface="+mn-lt"/>
              </a:rPr>
              <a:t>平台（必选）</a:t>
            </a:r>
            <a:endParaRPr lang="en-US" altLang="zh-CN" sz="1200" b="1" dirty="0" smtClean="0">
              <a:solidFill>
                <a:schemeClr val="tx1"/>
              </a:solidFill>
              <a:cs typeface="+mn-ea"/>
              <a:sym typeface="+mn-lt"/>
            </a:endParaRPr>
          </a:p>
          <a:p>
            <a:r>
              <a:rPr lang="zh-CN" altLang="en-US" sz="1200" dirty="0" smtClean="0">
                <a:solidFill>
                  <a:schemeClr val="tx1"/>
                </a:solidFill>
                <a:cs typeface="+mn-ea"/>
                <a:sym typeface="+mn-lt"/>
              </a:rPr>
              <a:t>与虚拟桌面集成在一起的教学互动软件，功能包括：</a:t>
            </a:r>
            <a:endParaRPr lang="en-US" altLang="zh-CN" sz="1200" b="1"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课前准备：教师账户管理、教师登录；</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课堂教学：教师演示、学生演示、视频广播、视频直播；</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课堂管理：管理班级、学生签到、实时监控、远程命令、学生策略、黑屏控制；</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课堂互动：共享白板、讨论、分组教学、文件分发、文件收集；</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课堂测验：标准考试、答题卡考试、调查；</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学生上课：举手、发送消息、文件提交。</a:t>
            </a:r>
          </a:p>
          <a:p>
            <a:pPr marL="285664" indent="-285664">
              <a:buFont typeface="Arial" panose="020B0604020202020204" pitchFamily="34" charset="0"/>
              <a:buChar char="•"/>
            </a:pPr>
            <a:r>
              <a:rPr lang="zh-CN" altLang="en-US" sz="1200" b="1" dirty="0" smtClean="0">
                <a:solidFill>
                  <a:schemeClr val="tx1"/>
                </a:solidFill>
                <a:cs typeface="+mn-ea"/>
                <a:sym typeface="+mn-lt"/>
              </a:rPr>
              <a:t>服务</a:t>
            </a:r>
            <a:r>
              <a:rPr lang="zh-CN" altLang="en-US" sz="1200" b="1" dirty="0">
                <a:solidFill>
                  <a:schemeClr val="tx1"/>
                </a:solidFill>
                <a:cs typeface="+mn-ea"/>
                <a:sym typeface="+mn-lt"/>
              </a:rPr>
              <a:t>：提供一站式安装实施服务、一年远程</a:t>
            </a:r>
            <a:r>
              <a:rPr lang="en-US" altLang="zh-CN" sz="1200" b="1" dirty="0">
                <a:solidFill>
                  <a:schemeClr val="tx1"/>
                </a:solidFill>
                <a:cs typeface="+mn-ea"/>
                <a:sym typeface="+mn-lt"/>
              </a:rPr>
              <a:t>/</a:t>
            </a:r>
            <a:r>
              <a:rPr lang="zh-CN" altLang="en-US" sz="1200" b="1" dirty="0">
                <a:solidFill>
                  <a:schemeClr val="tx1"/>
                </a:solidFill>
                <a:cs typeface="+mn-ea"/>
                <a:sym typeface="+mn-lt"/>
              </a:rPr>
              <a:t>现场支持（必选</a:t>
            </a:r>
            <a:r>
              <a:rPr lang="zh-CN" altLang="en-US" sz="1200" b="1" dirty="0" smtClean="0">
                <a:solidFill>
                  <a:schemeClr val="tx1"/>
                </a:solidFill>
                <a:cs typeface="+mn-ea"/>
                <a:sym typeface="+mn-lt"/>
              </a:rPr>
              <a:t>）</a:t>
            </a: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 </a:t>
            </a:r>
            <a:r>
              <a:rPr lang="en-US" altLang="zh-CN" sz="1400" b="1" dirty="0">
                <a:solidFill>
                  <a:schemeClr val="tx1"/>
                </a:solidFill>
                <a:cs typeface="+mn-ea"/>
                <a:sym typeface="+mn-lt"/>
              </a:rPr>
              <a:t>WOW Factors / Key Differentiators: </a:t>
            </a:r>
          </a:p>
          <a:p>
            <a:pPr marL="171450" indent="-171450">
              <a:buFontTx/>
              <a:buChar char="-"/>
            </a:pPr>
            <a:r>
              <a:rPr lang="zh-CN" altLang="en-US" sz="1200" dirty="0" smtClean="0">
                <a:solidFill>
                  <a:schemeClr val="tx1"/>
                </a:solidFill>
                <a:cs typeface="+mn-ea"/>
                <a:sym typeface="+mn-lt"/>
              </a:rPr>
              <a:t>统一管理、统一部署所有</a:t>
            </a:r>
            <a:r>
              <a:rPr lang="en-US" altLang="zh-CN" sz="1200" dirty="0" smtClean="0">
                <a:solidFill>
                  <a:schemeClr val="tx1"/>
                </a:solidFill>
                <a:cs typeface="+mn-ea"/>
                <a:sym typeface="+mn-lt"/>
              </a:rPr>
              <a:t>X86</a:t>
            </a:r>
            <a:r>
              <a:rPr lang="zh-CN" altLang="en-US" sz="1200" dirty="0" smtClean="0">
                <a:solidFill>
                  <a:schemeClr val="tx1"/>
                </a:solidFill>
                <a:cs typeface="+mn-ea"/>
                <a:sym typeface="+mn-lt"/>
              </a:rPr>
              <a:t>终端</a:t>
            </a:r>
            <a:endParaRPr lang="en-US" altLang="zh-CN" sz="1200" dirty="0" smtClean="0">
              <a:solidFill>
                <a:schemeClr val="tx1"/>
              </a:solidFill>
              <a:cs typeface="+mn-ea"/>
              <a:sym typeface="+mn-lt"/>
            </a:endParaRPr>
          </a:p>
          <a:p>
            <a:pPr marL="171450" indent="-171450">
              <a:buFontTx/>
              <a:buChar char="-"/>
            </a:pPr>
            <a:r>
              <a:rPr lang="zh-CN" altLang="en-US" sz="1200" dirty="0">
                <a:solidFill>
                  <a:schemeClr val="tx1"/>
                </a:solidFill>
                <a:cs typeface="+mn-ea"/>
                <a:sym typeface="+mn-lt"/>
              </a:rPr>
              <a:t>可</a:t>
            </a:r>
            <a:r>
              <a:rPr lang="zh-CN" altLang="en-US" sz="1200" dirty="0" smtClean="0">
                <a:solidFill>
                  <a:schemeClr val="tx1"/>
                </a:solidFill>
                <a:cs typeface="+mn-ea"/>
                <a:sym typeface="+mn-lt"/>
              </a:rPr>
              <a:t>管理所有利旧的、不同品牌的</a:t>
            </a:r>
            <a:r>
              <a:rPr lang="en-US" altLang="zh-CN" sz="1200" dirty="0" smtClean="0">
                <a:solidFill>
                  <a:schemeClr val="tx1"/>
                </a:solidFill>
                <a:cs typeface="+mn-ea"/>
                <a:sym typeface="+mn-lt"/>
              </a:rPr>
              <a:t>PC</a:t>
            </a:r>
          </a:p>
          <a:p>
            <a:pPr marL="171450" indent="-171450">
              <a:buFontTx/>
              <a:buChar char="-"/>
            </a:pPr>
            <a:r>
              <a:rPr lang="zh-CN" altLang="en-US" sz="1200" dirty="0">
                <a:solidFill>
                  <a:schemeClr val="tx1"/>
                </a:solidFill>
                <a:cs typeface="+mn-ea"/>
                <a:sym typeface="+mn-lt"/>
              </a:rPr>
              <a:t>网络断</a:t>
            </a:r>
            <a:r>
              <a:rPr lang="zh-CN" altLang="en-US" sz="1200" dirty="0" smtClean="0">
                <a:solidFill>
                  <a:schemeClr val="tx1"/>
                </a:solidFill>
                <a:cs typeface="+mn-ea"/>
                <a:sym typeface="+mn-lt"/>
              </a:rPr>
              <a:t>网、终端依旧能正常使用</a:t>
            </a:r>
            <a:endParaRPr lang="en-US" altLang="zh-CN" sz="1200" dirty="0" smtClean="0">
              <a:solidFill>
                <a:schemeClr val="tx1"/>
              </a:solidFill>
              <a:cs typeface="+mn-ea"/>
              <a:sym typeface="+mn-lt"/>
            </a:endParaRPr>
          </a:p>
          <a:p>
            <a:pPr marL="171450" indent="-171450">
              <a:buFontTx/>
              <a:buChar char="-"/>
            </a:pPr>
            <a:r>
              <a:rPr lang="zh-CN" altLang="en-US" sz="1200" dirty="0">
                <a:solidFill>
                  <a:schemeClr val="tx1"/>
                </a:solidFill>
                <a:cs typeface="+mn-ea"/>
                <a:sym typeface="+mn-lt"/>
              </a:rPr>
              <a:t>管理</a:t>
            </a:r>
            <a:r>
              <a:rPr lang="zh-CN" altLang="en-US" sz="1200" dirty="0" smtClean="0">
                <a:solidFill>
                  <a:schemeClr val="tx1"/>
                </a:solidFill>
                <a:cs typeface="+mn-ea"/>
                <a:sym typeface="+mn-lt"/>
              </a:rPr>
              <a:t>机、网络要求低、提升系统安全性、简化教学</a:t>
            </a:r>
            <a:endParaRPr lang="en-US" altLang="zh-CN" sz="1200" dirty="0" smtClean="0">
              <a:solidFill>
                <a:schemeClr val="tx1"/>
              </a:solidFill>
              <a:cs typeface="+mn-ea"/>
              <a:sym typeface="+mn-lt"/>
            </a:endParaRPr>
          </a:p>
          <a:p>
            <a:pPr marL="171450" indent="-171450">
              <a:buFontTx/>
              <a:buChar char="-"/>
            </a:pPr>
            <a:r>
              <a:rPr lang="zh-CN" altLang="en-US" sz="1200" dirty="0" smtClean="0">
                <a:solidFill>
                  <a:schemeClr val="tx1"/>
                </a:solidFill>
                <a:cs typeface="+mn-ea"/>
                <a:sym typeface="+mn-lt"/>
              </a:rPr>
              <a:t>融入云课堂互动平台、个性化教室</a:t>
            </a:r>
            <a:endParaRPr lang="en-US" altLang="zh-CN" sz="1200" dirty="0" smtClean="0">
              <a:solidFill>
                <a:schemeClr val="tx1"/>
              </a:solidFill>
              <a:cs typeface="+mn-ea"/>
              <a:sym typeface="+mn-lt"/>
            </a:endParaRPr>
          </a:p>
        </p:txBody>
      </p:sp>
    </p:spTree>
    <p:extLst>
      <p:ext uri="{BB962C8B-B14F-4D97-AF65-F5344CB8AC3E}">
        <p14:creationId xmlns:p14="http://schemas.microsoft.com/office/powerpoint/2010/main" val="52146101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4288353" cy="707886"/>
          </a:xfrm>
          <a:prstGeom prst="rect">
            <a:avLst/>
          </a:prstGeom>
          <a:noFill/>
        </p:spPr>
        <p:txBody>
          <a:bodyPr wrap="none" rtlCol="0">
            <a:spAutoFit/>
          </a:bodyPr>
          <a:lstStyle/>
          <a:p>
            <a:r>
              <a:rPr lang="zh-CN" altLang="en-US" sz="4000" dirty="0">
                <a:cs typeface="+mn-ea"/>
                <a:sym typeface="+mn-lt"/>
              </a:rPr>
              <a:t>云桌面虚拟化平台</a:t>
            </a: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4233" y="1358525"/>
            <a:ext cx="6838979" cy="453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8">
            <a:extLst>
              <a:ext uri="{FF2B5EF4-FFF2-40B4-BE49-F238E27FC236}">
                <a16:creationId xmlns:a16="http://schemas.microsoft.com/office/drawing/2014/main" id="{87761499-4194-4897-BD6D-913F5CA963A9}"/>
              </a:ext>
            </a:extLst>
          </p:cNvPr>
          <p:cNvSpPr txBox="1"/>
          <p:nvPr/>
        </p:nvSpPr>
        <p:spPr>
          <a:xfrm>
            <a:off x="715372" y="1727188"/>
            <a:ext cx="4178861" cy="4522777"/>
          </a:xfrm>
          <a:prstGeom prst="rect">
            <a:avLst/>
          </a:prstGeom>
          <a:noFill/>
        </p:spPr>
        <p:txBody>
          <a:bodyPr wrap="square" rtlCol="0">
            <a:spAutoFit/>
          </a:bodyPr>
          <a:lstStyle/>
          <a:p>
            <a:pPr>
              <a:lnSpc>
                <a:spcPct val="150000"/>
              </a:lnSpc>
            </a:pPr>
            <a:r>
              <a:rPr lang="zh-CN" altLang="en-US" sz="1999" b="1" dirty="0">
                <a:cs typeface="+mn-ea"/>
                <a:sym typeface="+mn-lt"/>
              </a:rPr>
              <a:t>云桌面虚拟化平台</a:t>
            </a:r>
            <a:r>
              <a:rPr lang="zh-CN" altLang="en-US" sz="1999" dirty="0">
                <a:cs typeface="+mn-ea"/>
                <a:sym typeface="+mn-lt"/>
              </a:rPr>
              <a:t>是基于</a:t>
            </a:r>
            <a:r>
              <a:rPr lang="en-US" altLang="zh-CN" sz="1999" dirty="0">
                <a:cs typeface="+mn-ea"/>
                <a:sym typeface="+mn-lt"/>
              </a:rPr>
              <a:t>IDV </a:t>
            </a:r>
            <a:r>
              <a:rPr lang="en-US" altLang="zh-CN" sz="1999" dirty="0" smtClean="0">
                <a:cs typeface="+mn-ea"/>
                <a:sym typeface="+mn-lt"/>
              </a:rPr>
              <a:t>(</a:t>
            </a:r>
            <a:r>
              <a:rPr lang="en-US" altLang="zh-CN" sz="2000" dirty="0">
                <a:cs typeface="+mn-ea"/>
                <a:sym typeface="+mn-lt"/>
              </a:rPr>
              <a:t>Intelligent Desktop Virtualization </a:t>
            </a:r>
            <a:r>
              <a:rPr lang="en-US" altLang="zh-CN" sz="1999" dirty="0" smtClean="0">
                <a:cs typeface="+mn-ea"/>
                <a:sym typeface="+mn-lt"/>
              </a:rPr>
              <a:t>)</a:t>
            </a:r>
            <a:r>
              <a:rPr lang="zh-CN" altLang="en-US" sz="1999" dirty="0">
                <a:cs typeface="+mn-ea"/>
                <a:sym typeface="+mn-lt"/>
              </a:rPr>
              <a:t>架构的桌面虚拟化产品，通过将分散的终端软资源</a:t>
            </a:r>
            <a:r>
              <a:rPr lang="en-US" altLang="zh-CN" sz="1999" dirty="0">
                <a:cs typeface="+mn-ea"/>
                <a:sym typeface="+mn-lt"/>
              </a:rPr>
              <a:t>(</a:t>
            </a:r>
            <a:r>
              <a:rPr lang="zh-CN" altLang="en-US" sz="1999" dirty="0">
                <a:cs typeface="+mn-ea"/>
                <a:sym typeface="+mn-lt"/>
              </a:rPr>
              <a:t>含操作系统、客户应用策略、应用软件、客户数据</a:t>
            </a:r>
            <a:r>
              <a:rPr lang="en-US" altLang="zh-CN" sz="1999" dirty="0">
                <a:cs typeface="+mn-ea"/>
                <a:sym typeface="+mn-lt"/>
              </a:rPr>
              <a:t>)</a:t>
            </a:r>
            <a:r>
              <a:rPr lang="zh-CN" altLang="en-US" sz="1999" dirty="0">
                <a:cs typeface="+mn-ea"/>
                <a:sym typeface="+mn-lt"/>
              </a:rPr>
              <a:t>集中地在服务器管理起来，实现对终端</a:t>
            </a:r>
            <a:r>
              <a:rPr lang="en-US" altLang="zh-CN" sz="1999" dirty="0">
                <a:cs typeface="+mn-ea"/>
                <a:sym typeface="+mn-lt"/>
              </a:rPr>
              <a:t>PC</a:t>
            </a:r>
            <a:r>
              <a:rPr lang="zh-CN" altLang="en-US" sz="1999" dirty="0">
                <a:cs typeface="+mn-ea"/>
                <a:sym typeface="+mn-lt"/>
              </a:rPr>
              <a:t>桌面有效地统一管理和交付，按需分配等，管理数千台</a:t>
            </a:r>
            <a:r>
              <a:rPr lang="en-US" altLang="zh-CN" sz="1999" dirty="0">
                <a:cs typeface="+mn-ea"/>
                <a:sym typeface="+mn-lt"/>
              </a:rPr>
              <a:t>PC</a:t>
            </a:r>
            <a:r>
              <a:rPr lang="zh-CN" altLang="en-US" sz="1999" dirty="0">
                <a:cs typeface="+mn-ea"/>
                <a:sym typeface="+mn-lt"/>
              </a:rPr>
              <a:t>等同于管理一台</a:t>
            </a:r>
            <a:r>
              <a:rPr lang="en-US" altLang="zh-CN" sz="1999" dirty="0">
                <a:cs typeface="+mn-ea"/>
                <a:sym typeface="+mn-lt"/>
              </a:rPr>
              <a:t>PC</a:t>
            </a:r>
            <a:r>
              <a:rPr lang="zh-CN" altLang="en-US" sz="1999" dirty="0">
                <a:cs typeface="+mn-ea"/>
                <a:sym typeface="+mn-lt"/>
              </a:rPr>
              <a:t>桌面</a:t>
            </a:r>
          </a:p>
          <a:p>
            <a:pPr marL="285664" indent="-285664">
              <a:lnSpc>
                <a:spcPct val="150000"/>
              </a:lnSpc>
              <a:buFont typeface="Wingdings" panose="05000000000000000000" pitchFamily="2" charset="2"/>
              <a:buChar char="ü"/>
            </a:pPr>
            <a:endParaRPr lang="zh-CN" altLang="en-US" sz="1200" dirty="0">
              <a:cs typeface="+mn-ea"/>
              <a:sym typeface="+mn-lt"/>
            </a:endParaRPr>
          </a:p>
        </p:txBody>
      </p:sp>
    </p:spTree>
    <p:extLst>
      <p:ext uri="{BB962C8B-B14F-4D97-AF65-F5344CB8AC3E}">
        <p14:creationId xmlns:p14="http://schemas.microsoft.com/office/powerpoint/2010/main" val="11462995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云桌面虚拟化平台常规功能</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4792" y="1953662"/>
            <a:ext cx="239694" cy="257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2" descr="dataStre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2826" y="2997652"/>
            <a:ext cx="1251967" cy="2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2" descr="dataStre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5256" y="2219095"/>
            <a:ext cx="1159068" cy="7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D:\office\user\Downloads\20140420103401310_easyicon_net_25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511" y="2756151"/>
            <a:ext cx="1570453" cy="15704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D:\office\user\desktop\folde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8166" y="2119130"/>
            <a:ext cx="1259486" cy="1022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D:\office\user\Downloads\20140420075014105_easyicon_net_25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52724" y="3609414"/>
            <a:ext cx="1993267" cy="19932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office\user\Downloads\20140420092153278_easyicon_net_256.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86" b="10790"/>
          <a:stretch/>
        </p:blipFill>
        <p:spPr bwMode="auto">
          <a:xfrm>
            <a:off x="5211052" y="2499466"/>
            <a:ext cx="422146" cy="377471"/>
          </a:xfrm>
          <a:prstGeom prst="rect">
            <a:avLst/>
          </a:prstGeom>
          <a:noFill/>
          <a:effectLst>
            <a:reflection stA="52000" endA="3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13" name="Picture 3" descr="D:\office\user\Downloads\20140420092153278_easyicon_net_256.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86" b="10790"/>
          <a:stretch/>
        </p:blipFill>
        <p:spPr bwMode="auto">
          <a:xfrm>
            <a:off x="5213392" y="2504426"/>
            <a:ext cx="422146" cy="377471"/>
          </a:xfrm>
          <a:prstGeom prst="rect">
            <a:avLst/>
          </a:prstGeom>
          <a:noFill/>
          <a:effectLst>
            <a:reflection stA="52000" endA="3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14" name="Picture 3" descr="D:\office\user\Downloads\20140420092153278_easyicon_net_256.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86" b="10790"/>
          <a:stretch/>
        </p:blipFill>
        <p:spPr bwMode="auto">
          <a:xfrm>
            <a:off x="5211052" y="2498035"/>
            <a:ext cx="422146" cy="377471"/>
          </a:xfrm>
          <a:prstGeom prst="rect">
            <a:avLst/>
          </a:prstGeom>
          <a:noFill/>
          <a:effectLst>
            <a:reflection stA="52000" endA="3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15" name="Picture 2" descr="D:\office\user\desktop\wKioJlK3pRzwOiIlAAdWmFeQ_iA35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78116" y="4051812"/>
            <a:ext cx="1354639" cy="74037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D:\office\user\Downloads\20140420075014105_easyicon_net_25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60054" y="1277076"/>
            <a:ext cx="1993267" cy="19932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D:\office\user\desktop\wKioJlK3pRzwOiIlAAdWmFeQ_iA35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685447" y="1719475"/>
            <a:ext cx="1354639" cy="7403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2" descr="dataStre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5256" y="4051812"/>
            <a:ext cx="1159068" cy="7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4"/>
          <p:cNvSpPr>
            <a:spLocks noChangeArrowheads="1"/>
          </p:cNvSpPr>
          <p:nvPr/>
        </p:nvSpPr>
        <p:spPr bwMode="auto">
          <a:xfrm>
            <a:off x="588652" y="2092806"/>
            <a:ext cx="8764072" cy="39692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L="342797" indent="-342797">
              <a:lnSpc>
                <a:spcPct val="150000"/>
              </a:lnSpc>
              <a:buFont typeface="Wingdings" panose="05000000000000000000" pitchFamily="2" charset="2"/>
              <a:buChar char="ü"/>
            </a:pPr>
            <a:r>
              <a:rPr lang="zh-CN" altLang="en-US" sz="2399" dirty="0">
                <a:cs typeface="+mn-ea"/>
                <a:sym typeface="+mn-lt"/>
              </a:rPr>
              <a:t>集中派发桌面</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集中控制、分组管理</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个性化定制、形成桌面池</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一机多用、多系统</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支持云部署和远程维护</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远程开机、重启、关机、发送指定命令远程执行，发送消息</a:t>
            </a:r>
            <a:endParaRPr lang="en-US" altLang="zh-CN" sz="2399" dirty="0">
              <a:cs typeface="+mn-ea"/>
              <a:sym typeface="+mn-lt"/>
            </a:endParaRPr>
          </a:p>
          <a:p>
            <a:pPr marL="342797" indent="-342797">
              <a:lnSpc>
                <a:spcPct val="150000"/>
              </a:lnSpc>
              <a:buFont typeface="Wingdings" panose="05000000000000000000" pitchFamily="2" charset="2"/>
              <a:buChar char="ü"/>
            </a:pPr>
            <a:endParaRPr lang="zh-CN" altLang="en-US" sz="2399" dirty="0">
              <a:cs typeface="+mn-ea"/>
              <a:sym typeface="+mn-lt"/>
            </a:endParaRPr>
          </a:p>
        </p:txBody>
      </p:sp>
    </p:spTree>
    <p:extLst>
      <p:ext uri="{BB962C8B-B14F-4D97-AF65-F5344CB8AC3E}">
        <p14:creationId xmlns:p14="http://schemas.microsoft.com/office/powerpoint/2010/main" val="11840520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云桌面虚拟化平台常规功能</a:t>
            </a:r>
          </a:p>
        </p:txBody>
      </p:sp>
      <p:pic>
        <p:nvPicPr>
          <p:cNvPr id="6" name="Picture 9" descr="F:\蔡悦-10月\研讨会\线.png">
            <a:extLst>
              <a:ext uri="{FF2B5EF4-FFF2-40B4-BE49-F238E27FC236}">
                <a16:creationId xmlns:a16="http://schemas.microsoft.com/office/drawing/2014/main" id="{BE5DB6C7-A6D2-42A5-AB10-88AD5E1A9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242" y="2528171"/>
            <a:ext cx="775132" cy="42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a:extLst>
              <a:ext uri="{FF2B5EF4-FFF2-40B4-BE49-F238E27FC236}">
                <a16:creationId xmlns:a16="http://schemas.microsoft.com/office/drawing/2014/main" id="{B7AB97FD-FF58-4A55-966A-DD82E3E4FA62}"/>
              </a:ext>
            </a:extLst>
          </p:cNvPr>
          <p:cNvCxnSpPr/>
          <p:nvPr/>
        </p:nvCxnSpPr>
        <p:spPr>
          <a:xfrm rot="10800000" flipV="1">
            <a:off x="5363083" y="3952739"/>
            <a:ext cx="548497" cy="38090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10" descr="F:\蔡悦-10月\研讨会\线2.png">
            <a:extLst>
              <a:ext uri="{FF2B5EF4-FFF2-40B4-BE49-F238E27FC236}">
                <a16:creationId xmlns:a16="http://schemas.microsoft.com/office/drawing/2014/main" id="{5DBAADAF-F2DC-419A-84A2-F6BADBEF5F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6148" y="3919411"/>
            <a:ext cx="904640" cy="493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6278A7D4-0AD0-4A1E-B2E2-243AED6C1B29}"/>
              </a:ext>
            </a:extLst>
          </p:cNvPr>
          <p:cNvPicPr>
            <a:picLocks noChangeAspect="1"/>
          </p:cNvPicPr>
          <p:nvPr/>
        </p:nvPicPr>
        <p:blipFill>
          <a:blip r:embed="rId5"/>
          <a:stretch>
            <a:fillRect/>
          </a:stretch>
        </p:blipFill>
        <p:spPr>
          <a:xfrm>
            <a:off x="4709636" y="1807616"/>
            <a:ext cx="7479189" cy="3457357"/>
          </a:xfrm>
          <a:prstGeom prst="rect">
            <a:avLst/>
          </a:prstGeom>
        </p:spPr>
      </p:pic>
      <p:sp>
        <p:nvSpPr>
          <p:cNvPr id="10" name="文本框 9">
            <a:extLst>
              <a:ext uri="{FF2B5EF4-FFF2-40B4-BE49-F238E27FC236}">
                <a16:creationId xmlns:a16="http://schemas.microsoft.com/office/drawing/2014/main" id="{494C73E7-CE88-41F7-AA76-5A1AC2043EEC}"/>
              </a:ext>
            </a:extLst>
          </p:cNvPr>
          <p:cNvSpPr txBox="1"/>
          <p:nvPr/>
        </p:nvSpPr>
        <p:spPr>
          <a:xfrm>
            <a:off x="75804" y="1600200"/>
            <a:ext cx="4661070" cy="4247317"/>
          </a:xfrm>
          <a:prstGeom prst="rect">
            <a:avLst/>
          </a:prstGeom>
          <a:noFill/>
        </p:spPr>
        <p:txBody>
          <a:bodyPr wrap="square" rtlCol="0">
            <a:spAutoFit/>
          </a:bodyPr>
          <a:lstStyle/>
          <a:p>
            <a:pPr>
              <a:lnSpc>
                <a:spcPct val="150000"/>
              </a:lnSpc>
            </a:pPr>
            <a:r>
              <a:rPr lang="zh-CN" altLang="en-US" sz="2000" b="1" dirty="0">
                <a:cs typeface="+mn-ea"/>
                <a:sym typeface="+mn-lt"/>
              </a:rPr>
              <a:t>功能名称：</a:t>
            </a:r>
            <a:r>
              <a:rPr lang="zh-CN" altLang="en-US" sz="2000" dirty="0">
                <a:cs typeface="+mn-ea"/>
                <a:sym typeface="+mn-lt"/>
              </a:rPr>
              <a:t>系统监控</a:t>
            </a:r>
            <a:endParaRPr lang="en-US" altLang="zh-CN" sz="2000" dirty="0">
              <a:cs typeface="+mn-ea"/>
              <a:sym typeface="+mn-lt"/>
            </a:endParaRPr>
          </a:p>
          <a:p>
            <a:pPr>
              <a:lnSpc>
                <a:spcPct val="150000"/>
              </a:lnSpc>
            </a:pPr>
            <a:r>
              <a:rPr lang="zh-CN" altLang="en-US" sz="2000" b="1" dirty="0">
                <a:cs typeface="+mn-ea"/>
                <a:sym typeface="+mn-lt"/>
              </a:rPr>
              <a:t>功能描述：</a:t>
            </a:r>
            <a:r>
              <a:rPr lang="zh-CN" altLang="en-US" sz="2000" dirty="0">
                <a:cs typeface="+mn-ea"/>
                <a:sym typeface="+mn-lt"/>
              </a:rPr>
              <a:t>可查看所管理的</a:t>
            </a:r>
            <a:r>
              <a:rPr lang="en-US" altLang="zh-CN" sz="2000" dirty="0">
                <a:cs typeface="+mn-ea"/>
                <a:sym typeface="+mn-lt"/>
              </a:rPr>
              <a:t>PC</a:t>
            </a:r>
            <a:r>
              <a:rPr lang="zh-CN" altLang="en-US" sz="2000" dirty="0">
                <a:cs typeface="+mn-ea"/>
                <a:sym typeface="+mn-lt"/>
              </a:rPr>
              <a:t>在线数量，服务器在线数量，</a:t>
            </a:r>
            <a:r>
              <a:rPr lang="en-US" altLang="zh-CN" sz="2000" dirty="0">
                <a:cs typeface="+mn-ea"/>
                <a:sym typeface="+mn-lt"/>
              </a:rPr>
              <a:t>PC</a:t>
            </a:r>
            <a:r>
              <a:rPr lang="zh-CN" altLang="en-US" sz="2000" dirty="0">
                <a:cs typeface="+mn-ea"/>
                <a:sym typeface="+mn-lt"/>
              </a:rPr>
              <a:t>资产信息、硬件信息状态，</a:t>
            </a:r>
            <a:r>
              <a:rPr lang="en-US" altLang="zh-CN" sz="2000" dirty="0">
                <a:cs typeface="+mn-ea"/>
                <a:sym typeface="+mn-lt"/>
              </a:rPr>
              <a:t>PC</a:t>
            </a:r>
            <a:r>
              <a:rPr lang="zh-CN" altLang="en-US" sz="2000" dirty="0">
                <a:cs typeface="+mn-ea"/>
                <a:sym typeface="+mn-lt"/>
              </a:rPr>
              <a:t>在线使用时长。</a:t>
            </a:r>
            <a:endParaRPr lang="en-US" altLang="zh-CN" sz="2000" dirty="0">
              <a:cs typeface="+mn-ea"/>
              <a:sym typeface="+mn-lt"/>
            </a:endParaRPr>
          </a:p>
          <a:p>
            <a:pPr>
              <a:lnSpc>
                <a:spcPct val="150000"/>
              </a:lnSpc>
            </a:pPr>
            <a:r>
              <a:rPr lang="zh-CN" altLang="en-US" sz="2000" b="1" dirty="0">
                <a:cs typeface="+mn-ea"/>
                <a:sym typeface="+mn-lt"/>
              </a:rPr>
              <a:t>场景：</a:t>
            </a:r>
            <a:r>
              <a:rPr lang="zh-CN" altLang="en-US" sz="2000" dirty="0">
                <a:cs typeface="+mn-ea"/>
                <a:sym typeface="+mn-lt"/>
              </a:rPr>
              <a:t>可以给学校出具信息化使用的可视化的数据报告，形成</a:t>
            </a:r>
            <a:r>
              <a:rPr lang="en-US" altLang="zh-CN" sz="2000" dirty="0">
                <a:cs typeface="+mn-ea"/>
                <a:sym typeface="+mn-lt"/>
              </a:rPr>
              <a:t>PC</a:t>
            </a:r>
            <a:r>
              <a:rPr lang="zh-CN" altLang="en-US" sz="2000" dirty="0">
                <a:cs typeface="+mn-ea"/>
                <a:sym typeface="+mn-lt"/>
              </a:rPr>
              <a:t>使用信息的数据，包含在线使用时间、数量、各</a:t>
            </a:r>
            <a:r>
              <a:rPr lang="en-US" altLang="zh-CN" sz="2000" dirty="0">
                <a:cs typeface="+mn-ea"/>
                <a:sym typeface="+mn-lt"/>
              </a:rPr>
              <a:t>PC</a:t>
            </a:r>
            <a:r>
              <a:rPr lang="zh-CN" altLang="en-US" sz="2000" dirty="0">
                <a:cs typeface="+mn-ea"/>
                <a:sym typeface="+mn-lt"/>
              </a:rPr>
              <a:t>的资产信息、资产变更信息、以及硬盘、</a:t>
            </a:r>
            <a:r>
              <a:rPr lang="en-US" altLang="zh-CN" sz="2000" dirty="0">
                <a:cs typeface="+mn-ea"/>
                <a:sym typeface="+mn-lt"/>
              </a:rPr>
              <a:t>CPU</a:t>
            </a:r>
            <a:r>
              <a:rPr lang="zh-CN" altLang="en-US" sz="2000" dirty="0">
                <a:cs typeface="+mn-ea"/>
                <a:sym typeface="+mn-lt"/>
              </a:rPr>
              <a:t>的温度。</a:t>
            </a:r>
          </a:p>
        </p:txBody>
      </p:sp>
      <p:grpSp>
        <p:nvGrpSpPr>
          <p:cNvPr id="11" name="Group 96"/>
          <p:cNvGrpSpPr>
            <a:grpSpLocks/>
          </p:cNvGrpSpPr>
          <p:nvPr/>
        </p:nvGrpSpPr>
        <p:grpSpPr bwMode="auto">
          <a:xfrm>
            <a:off x="10959455" y="533400"/>
            <a:ext cx="1165870" cy="592907"/>
            <a:chOff x="1016388" y="913002"/>
            <a:chExt cx="731924" cy="428904"/>
          </a:xfrm>
        </p:grpSpPr>
        <p:sp>
          <p:nvSpPr>
            <p:cNvPr id="12" name="Parallelogram 6">
              <a:hlinkClick r:id="rId6"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3" name="TextBox 7">
              <a:hlinkClick r:id="rId7"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8"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8273182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a:t>
            </a:r>
            <a:r>
              <a:rPr lang="zh-CN" altLang="en-US" sz="4000" dirty="0" smtClean="0">
                <a:cs typeface="+mn-ea"/>
                <a:sym typeface="+mn-lt"/>
              </a:rPr>
              <a:t>平台功能特点</a:t>
            </a:r>
            <a:endParaRPr lang="zh-CN" altLang="en-US" sz="4000" dirty="0">
              <a:cs typeface="+mn-ea"/>
              <a:sym typeface="+mn-lt"/>
            </a:endParaRPr>
          </a:p>
        </p:txBody>
      </p:sp>
      <p:sp>
        <p:nvSpPr>
          <p:cNvPr id="3" name="文本框 2">
            <a:extLst>
              <a:ext uri="{FF2B5EF4-FFF2-40B4-BE49-F238E27FC236}">
                <a16:creationId xmlns:a16="http://schemas.microsoft.com/office/drawing/2014/main" id="{01A45BE4-61BC-49A3-A377-4C0A6EEC10E3}"/>
              </a:ext>
            </a:extLst>
          </p:cNvPr>
          <p:cNvSpPr txBox="1"/>
          <p:nvPr/>
        </p:nvSpPr>
        <p:spPr>
          <a:xfrm>
            <a:off x="0" y="1742921"/>
            <a:ext cx="4505164" cy="3323987"/>
          </a:xfrm>
          <a:prstGeom prst="rect">
            <a:avLst/>
          </a:prstGeom>
          <a:noFill/>
        </p:spPr>
        <p:txBody>
          <a:bodyPr wrap="square" rtlCol="0">
            <a:spAutoFit/>
          </a:bodyPr>
          <a:lstStyle/>
          <a:p>
            <a:pPr>
              <a:lnSpc>
                <a:spcPct val="150000"/>
              </a:lnSpc>
            </a:pPr>
            <a:r>
              <a:rPr lang="zh-CN" altLang="en-US" sz="2000" b="1" dirty="0">
                <a:cs typeface="+mn-ea"/>
                <a:sym typeface="+mn-lt"/>
              </a:rPr>
              <a:t>功能名称：</a:t>
            </a:r>
            <a:r>
              <a:rPr lang="zh-CN" altLang="en-US" sz="2000" dirty="0">
                <a:cs typeface="+mn-ea"/>
                <a:sym typeface="+mn-lt"/>
              </a:rPr>
              <a:t>计划任务</a:t>
            </a:r>
            <a:endParaRPr lang="en-US" altLang="zh-CN" sz="2000" dirty="0">
              <a:cs typeface="+mn-ea"/>
              <a:sym typeface="+mn-lt"/>
            </a:endParaRPr>
          </a:p>
          <a:p>
            <a:pPr>
              <a:lnSpc>
                <a:spcPct val="150000"/>
              </a:lnSpc>
            </a:pPr>
            <a:r>
              <a:rPr lang="zh-CN" altLang="en-US" sz="2000" b="1" dirty="0">
                <a:cs typeface="+mn-ea"/>
                <a:sym typeface="+mn-lt"/>
              </a:rPr>
              <a:t>功能描述：</a:t>
            </a:r>
            <a:r>
              <a:rPr lang="zh-CN" altLang="en-US" sz="2000" dirty="0">
                <a:cs typeface="+mn-ea"/>
                <a:sym typeface="+mn-lt"/>
              </a:rPr>
              <a:t>计划任务可供管理人员在一定的时间内设置某些既定策略，到时间自动执行。</a:t>
            </a:r>
            <a:endParaRPr lang="en-US" altLang="zh-CN" sz="2000" dirty="0">
              <a:cs typeface="+mn-ea"/>
              <a:sym typeface="+mn-lt"/>
            </a:endParaRPr>
          </a:p>
          <a:p>
            <a:pPr>
              <a:lnSpc>
                <a:spcPct val="150000"/>
              </a:lnSpc>
            </a:pPr>
            <a:r>
              <a:rPr lang="zh-CN" altLang="en-US" sz="2000" b="1" dirty="0">
                <a:cs typeface="+mn-ea"/>
                <a:sym typeface="+mn-lt"/>
              </a:rPr>
              <a:t>场景：</a:t>
            </a:r>
            <a:r>
              <a:rPr lang="zh-CN" altLang="en-US" sz="2000" dirty="0">
                <a:cs typeface="+mn-ea"/>
                <a:sym typeface="+mn-lt"/>
              </a:rPr>
              <a:t>有特定的时间特定的课程模式进行计划任务的设定，可以保持任务的自动启动，简便每次手动设置的繁琐。</a:t>
            </a:r>
          </a:p>
        </p:txBody>
      </p:sp>
      <p:pic>
        <p:nvPicPr>
          <p:cNvPr id="4" name="图片 3"/>
          <p:cNvPicPr>
            <a:picLocks noChangeAspect="1"/>
          </p:cNvPicPr>
          <p:nvPr/>
        </p:nvPicPr>
        <p:blipFill>
          <a:blip r:embed="rId3"/>
          <a:stretch>
            <a:fillRect/>
          </a:stretch>
        </p:blipFill>
        <p:spPr>
          <a:xfrm>
            <a:off x="4637850" y="1742921"/>
            <a:ext cx="7423825" cy="3536289"/>
          </a:xfrm>
          <a:prstGeom prst="rect">
            <a:avLst/>
          </a:prstGeom>
        </p:spPr>
      </p:pic>
    </p:spTree>
    <p:extLst>
      <p:ext uri="{BB962C8B-B14F-4D97-AF65-F5344CB8AC3E}">
        <p14:creationId xmlns:p14="http://schemas.microsoft.com/office/powerpoint/2010/main" val="14732635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云桌面虚拟化平台常规功能</a:t>
            </a:r>
          </a:p>
        </p:txBody>
      </p:sp>
      <p:sp>
        <p:nvSpPr>
          <p:cNvPr id="3" name="文本框 2">
            <a:extLst>
              <a:ext uri="{FF2B5EF4-FFF2-40B4-BE49-F238E27FC236}">
                <a16:creationId xmlns:a16="http://schemas.microsoft.com/office/drawing/2014/main" id="{2D8F70AC-275F-4195-87EF-42BDE0BA1EE7}"/>
              </a:ext>
            </a:extLst>
          </p:cNvPr>
          <p:cNvSpPr txBox="1"/>
          <p:nvPr/>
        </p:nvSpPr>
        <p:spPr>
          <a:xfrm>
            <a:off x="223580" y="1985354"/>
            <a:ext cx="3739201" cy="3785652"/>
          </a:xfrm>
          <a:prstGeom prst="rect">
            <a:avLst/>
          </a:prstGeom>
          <a:noFill/>
        </p:spPr>
        <p:txBody>
          <a:bodyPr wrap="square" rtlCol="0">
            <a:spAutoFit/>
          </a:bodyPr>
          <a:lstStyle/>
          <a:p>
            <a:pPr>
              <a:lnSpc>
                <a:spcPct val="150000"/>
              </a:lnSpc>
            </a:pPr>
            <a:r>
              <a:rPr lang="zh-CN" altLang="en-US" sz="2000" b="1" dirty="0">
                <a:cs typeface="+mn-ea"/>
                <a:sym typeface="+mn-lt"/>
              </a:rPr>
              <a:t>功能名称：</a:t>
            </a:r>
            <a:r>
              <a:rPr lang="zh-CN" altLang="en-US" sz="2000" dirty="0">
                <a:cs typeface="+mn-ea"/>
                <a:sym typeface="+mn-lt"/>
              </a:rPr>
              <a:t>学生机外设管理功能</a:t>
            </a:r>
            <a:endParaRPr lang="en-US" altLang="zh-CN" sz="2000" dirty="0">
              <a:cs typeface="+mn-ea"/>
              <a:sym typeface="+mn-lt"/>
            </a:endParaRPr>
          </a:p>
          <a:p>
            <a:pPr>
              <a:lnSpc>
                <a:spcPct val="150000"/>
              </a:lnSpc>
            </a:pPr>
            <a:r>
              <a:rPr lang="zh-CN" altLang="en-US" sz="2000" b="1" dirty="0">
                <a:cs typeface="+mn-ea"/>
                <a:sym typeface="+mn-lt"/>
              </a:rPr>
              <a:t>功能描述：</a:t>
            </a:r>
            <a:r>
              <a:rPr lang="zh-CN" altLang="en-US" sz="2000" dirty="0">
                <a:cs typeface="+mn-ea"/>
                <a:sym typeface="+mn-lt"/>
              </a:rPr>
              <a:t>可以针对不同的教室内的</a:t>
            </a:r>
            <a:r>
              <a:rPr lang="en-US" altLang="zh-CN" sz="2000" dirty="0">
                <a:cs typeface="+mn-ea"/>
                <a:sym typeface="+mn-lt"/>
              </a:rPr>
              <a:t>PC</a:t>
            </a:r>
            <a:r>
              <a:rPr lang="zh-CN" altLang="en-US" sz="2000" dirty="0">
                <a:cs typeface="+mn-ea"/>
                <a:sym typeface="+mn-lt"/>
              </a:rPr>
              <a:t>或者一间教室中不同组之间设置不同的外设禁止策略。</a:t>
            </a:r>
            <a:endParaRPr lang="en-US" altLang="zh-CN" sz="2000" dirty="0">
              <a:cs typeface="+mn-ea"/>
              <a:sym typeface="+mn-lt"/>
            </a:endParaRPr>
          </a:p>
          <a:p>
            <a:pPr>
              <a:lnSpc>
                <a:spcPct val="150000"/>
              </a:lnSpc>
            </a:pPr>
            <a:r>
              <a:rPr lang="zh-CN" altLang="en-US" sz="2000" b="1" dirty="0">
                <a:cs typeface="+mn-ea"/>
                <a:sym typeface="+mn-lt"/>
              </a:rPr>
              <a:t>场景：</a:t>
            </a:r>
            <a:r>
              <a:rPr lang="zh-CN" altLang="en-US" sz="2000" dirty="0">
                <a:cs typeface="+mn-ea"/>
                <a:sym typeface="+mn-lt"/>
              </a:rPr>
              <a:t>针对有特殊教学场景、考试环境而设置的禁止外设等行为管控功能。保证考试环境不出现作弊行为。</a:t>
            </a:r>
          </a:p>
        </p:txBody>
      </p:sp>
      <p:pic>
        <p:nvPicPr>
          <p:cNvPr id="4" name="图片 3"/>
          <p:cNvPicPr>
            <a:picLocks noChangeAspect="1"/>
          </p:cNvPicPr>
          <p:nvPr/>
        </p:nvPicPr>
        <p:blipFill>
          <a:blip r:embed="rId3"/>
          <a:stretch>
            <a:fillRect/>
          </a:stretch>
        </p:blipFill>
        <p:spPr>
          <a:xfrm>
            <a:off x="3962782" y="1539948"/>
            <a:ext cx="8056271" cy="3954548"/>
          </a:xfrm>
          <a:prstGeom prst="rect">
            <a:avLst/>
          </a:prstGeom>
        </p:spPr>
      </p:pic>
    </p:spTree>
    <p:extLst>
      <p:ext uri="{BB962C8B-B14F-4D97-AF65-F5344CB8AC3E}">
        <p14:creationId xmlns:p14="http://schemas.microsoft.com/office/powerpoint/2010/main" val="31936817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853158" cy="707886"/>
          </a:xfrm>
          <a:prstGeom prst="rect">
            <a:avLst/>
          </a:prstGeom>
          <a:noFill/>
        </p:spPr>
        <p:txBody>
          <a:bodyPr wrap="none" rtlCol="0">
            <a:spAutoFit/>
          </a:bodyPr>
          <a:lstStyle/>
          <a:p>
            <a:r>
              <a:rPr lang="zh-CN" altLang="en-US" sz="4000" dirty="0">
                <a:cs typeface="+mn-ea"/>
                <a:sym typeface="+mn-lt"/>
              </a:rPr>
              <a:t>联想</a:t>
            </a:r>
            <a:r>
              <a:rPr lang="zh-CN" altLang="en-US" sz="4000" dirty="0" smtClean="0">
                <a:cs typeface="+mn-ea"/>
                <a:sym typeface="+mn-lt"/>
              </a:rPr>
              <a:t>云</a:t>
            </a:r>
            <a:r>
              <a:rPr lang="zh-CN" altLang="en-US" sz="4000" dirty="0">
                <a:cs typeface="+mn-ea"/>
                <a:sym typeface="+mn-lt"/>
              </a:rPr>
              <a:t>教室</a:t>
            </a:r>
            <a:r>
              <a:rPr lang="zh-CN" altLang="en-US" sz="4000" dirty="0" smtClean="0">
                <a:cs typeface="+mn-ea"/>
                <a:sym typeface="+mn-lt"/>
              </a:rPr>
              <a:t>互动</a:t>
            </a:r>
            <a:r>
              <a:rPr lang="zh-CN" altLang="en-US" sz="4000" dirty="0" smtClean="0">
                <a:cs typeface="+mn-ea"/>
                <a:sym typeface="+mn-lt"/>
              </a:rPr>
              <a:t>平台</a:t>
            </a:r>
            <a:r>
              <a:rPr lang="zh-CN" altLang="en-US" sz="4000" dirty="0">
                <a:cs typeface="+mn-ea"/>
                <a:sym typeface="+mn-lt"/>
              </a:rPr>
              <a:t>功能特色</a:t>
            </a:r>
          </a:p>
        </p:txBody>
      </p:sp>
      <p:sp>
        <p:nvSpPr>
          <p:cNvPr id="3" name="内容占位符 2">
            <a:extLst>
              <a:ext uri="{FF2B5EF4-FFF2-40B4-BE49-F238E27FC236}">
                <a16:creationId xmlns:a16="http://schemas.microsoft.com/office/drawing/2014/main" id="{22EEAE24-3B18-4B92-ACD1-22A3C1B594CC}"/>
              </a:ext>
            </a:extLst>
          </p:cNvPr>
          <p:cNvSpPr txBox="1">
            <a:spLocks/>
          </p:cNvSpPr>
          <p:nvPr/>
        </p:nvSpPr>
        <p:spPr>
          <a:xfrm>
            <a:off x="1225782" y="1440142"/>
            <a:ext cx="2451424" cy="46793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999" dirty="0">
                <a:cs typeface="+mn-ea"/>
                <a:sym typeface="+mn-lt"/>
              </a:rPr>
              <a:t>课前准备</a:t>
            </a:r>
            <a:endParaRPr lang="en-US" altLang="zh-CN" sz="1999" dirty="0">
              <a:cs typeface="+mn-ea"/>
              <a:sym typeface="+mn-lt"/>
            </a:endParaRPr>
          </a:p>
          <a:p>
            <a:pPr lvl="1"/>
            <a:r>
              <a:rPr lang="zh-CN" altLang="en-US" sz="1600" dirty="0">
                <a:cs typeface="+mn-ea"/>
                <a:sym typeface="+mn-lt"/>
              </a:rPr>
              <a:t>教师账户管理</a:t>
            </a:r>
            <a:endParaRPr lang="en-US" altLang="zh-CN" sz="1600" dirty="0">
              <a:cs typeface="+mn-ea"/>
              <a:sym typeface="+mn-lt"/>
            </a:endParaRPr>
          </a:p>
          <a:p>
            <a:pPr lvl="1"/>
            <a:r>
              <a:rPr lang="zh-CN" altLang="en-US" sz="1600" dirty="0">
                <a:cs typeface="+mn-ea"/>
                <a:sym typeface="+mn-lt"/>
              </a:rPr>
              <a:t>教师登录</a:t>
            </a:r>
            <a:endParaRPr lang="en-US" altLang="zh-CN" sz="1600" dirty="0">
              <a:cs typeface="+mn-ea"/>
              <a:sym typeface="+mn-lt"/>
            </a:endParaRPr>
          </a:p>
          <a:p>
            <a:r>
              <a:rPr lang="zh-CN" altLang="en-US" sz="1999" dirty="0">
                <a:cs typeface="+mn-ea"/>
                <a:sym typeface="+mn-lt"/>
              </a:rPr>
              <a:t>课堂教学</a:t>
            </a:r>
            <a:endParaRPr lang="en-US" altLang="zh-CN" sz="1999" dirty="0">
              <a:cs typeface="+mn-ea"/>
              <a:sym typeface="+mn-lt"/>
            </a:endParaRPr>
          </a:p>
          <a:p>
            <a:pPr lvl="1"/>
            <a:r>
              <a:rPr lang="zh-CN" altLang="en-US" sz="1600" dirty="0">
                <a:cs typeface="+mn-ea"/>
                <a:sym typeface="+mn-lt"/>
              </a:rPr>
              <a:t>教师演示</a:t>
            </a:r>
          </a:p>
          <a:p>
            <a:pPr lvl="1"/>
            <a:r>
              <a:rPr lang="zh-CN" altLang="en-US" sz="1600" dirty="0">
                <a:cs typeface="+mn-ea"/>
                <a:sym typeface="+mn-lt"/>
              </a:rPr>
              <a:t>学生演示</a:t>
            </a:r>
          </a:p>
          <a:p>
            <a:pPr lvl="1"/>
            <a:r>
              <a:rPr lang="zh-CN" altLang="en-US" sz="1600" dirty="0">
                <a:cs typeface="+mn-ea"/>
                <a:sym typeface="+mn-lt"/>
              </a:rPr>
              <a:t>视频广播</a:t>
            </a:r>
          </a:p>
          <a:p>
            <a:pPr lvl="1"/>
            <a:r>
              <a:rPr lang="zh-CN" altLang="en-US" sz="1600" dirty="0">
                <a:cs typeface="+mn-ea"/>
                <a:sym typeface="+mn-lt"/>
              </a:rPr>
              <a:t>视频直播</a:t>
            </a:r>
            <a:endParaRPr lang="en-US" altLang="zh-CN" sz="1600" dirty="0">
              <a:cs typeface="+mn-ea"/>
              <a:sym typeface="+mn-lt"/>
            </a:endParaRPr>
          </a:p>
          <a:p>
            <a:r>
              <a:rPr lang="zh-CN" altLang="en-US" sz="1999" dirty="0">
                <a:cs typeface="+mn-ea"/>
                <a:sym typeface="+mn-lt"/>
              </a:rPr>
              <a:t>课堂管理</a:t>
            </a:r>
            <a:endParaRPr lang="en-US" altLang="zh-CN" sz="1999" dirty="0">
              <a:cs typeface="+mn-ea"/>
              <a:sym typeface="+mn-lt"/>
            </a:endParaRPr>
          </a:p>
          <a:p>
            <a:pPr lvl="1"/>
            <a:r>
              <a:rPr lang="zh-CN" altLang="en-US" sz="1521" dirty="0">
                <a:cs typeface="+mn-ea"/>
                <a:sym typeface="+mn-lt"/>
              </a:rPr>
              <a:t>管理班级</a:t>
            </a:r>
          </a:p>
          <a:p>
            <a:pPr lvl="1"/>
            <a:r>
              <a:rPr lang="zh-CN" altLang="en-US" sz="1521" dirty="0">
                <a:cs typeface="+mn-ea"/>
                <a:sym typeface="+mn-lt"/>
              </a:rPr>
              <a:t>学生签到</a:t>
            </a:r>
          </a:p>
          <a:p>
            <a:pPr lvl="1"/>
            <a:r>
              <a:rPr lang="zh-CN" altLang="en-US" sz="1521" dirty="0">
                <a:cs typeface="+mn-ea"/>
                <a:sym typeface="+mn-lt"/>
              </a:rPr>
              <a:t>实时监控</a:t>
            </a:r>
          </a:p>
          <a:p>
            <a:pPr lvl="1"/>
            <a:r>
              <a:rPr lang="zh-CN" altLang="en-US" sz="1521" dirty="0">
                <a:cs typeface="+mn-ea"/>
                <a:sym typeface="+mn-lt"/>
              </a:rPr>
              <a:t>远程命令</a:t>
            </a:r>
          </a:p>
          <a:p>
            <a:pPr lvl="1"/>
            <a:r>
              <a:rPr lang="zh-CN" altLang="en-US" sz="1521" dirty="0">
                <a:cs typeface="+mn-ea"/>
                <a:sym typeface="+mn-lt"/>
              </a:rPr>
              <a:t>学生策略</a:t>
            </a:r>
          </a:p>
          <a:p>
            <a:pPr lvl="1"/>
            <a:r>
              <a:rPr lang="zh-CN" altLang="en-US" sz="1521" dirty="0">
                <a:cs typeface="+mn-ea"/>
                <a:sym typeface="+mn-lt"/>
              </a:rPr>
              <a:t>黑屏控制</a:t>
            </a:r>
          </a:p>
          <a:p>
            <a:pPr lvl="1"/>
            <a:endParaRPr lang="zh-CN" altLang="en-US" sz="1521" dirty="0">
              <a:cs typeface="+mn-ea"/>
              <a:sym typeface="+mn-lt"/>
            </a:endParaRPr>
          </a:p>
          <a:p>
            <a:pPr lvl="1"/>
            <a:endParaRPr lang="zh-CN" altLang="en-US" sz="1799" dirty="0">
              <a:cs typeface="+mn-ea"/>
              <a:sym typeface="+mn-lt"/>
            </a:endParaRPr>
          </a:p>
        </p:txBody>
      </p:sp>
      <p:pic>
        <p:nvPicPr>
          <p:cNvPr id="4" name="图片 3">
            <a:extLst>
              <a:ext uri="{FF2B5EF4-FFF2-40B4-BE49-F238E27FC236}">
                <a16:creationId xmlns:a16="http://schemas.microsoft.com/office/drawing/2014/main" id="{5A9F2418-1C9F-4611-A629-31215713C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0812" y="1524000"/>
            <a:ext cx="7651912" cy="4227280"/>
          </a:xfrm>
          <a:prstGeom prst="rect">
            <a:avLst/>
          </a:prstGeom>
          <a:ln>
            <a:solidFill>
              <a:srgbClr val="800000"/>
            </a:solidFill>
          </a:ln>
        </p:spPr>
      </p:pic>
    </p:spTree>
    <p:extLst>
      <p:ext uri="{BB962C8B-B14F-4D97-AF65-F5344CB8AC3E}">
        <p14:creationId xmlns:p14="http://schemas.microsoft.com/office/powerpoint/2010/main" val="36360813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629794" cy="707886"/>
          </a:xfrm>
          <a:prstGeom prst="rect">
            <a:avLst/>
          </a:prstGeom>
          <a:noFill/>
        </p:spPr>
        <p:txBody>
          <a:bodyPr wrap="none" rtlCol="0">
            <a:spAutoFit/>
          </a:bodyPr>
          <a:lstStyle/>
          <a:p>
            <a:r>
              <a:rPr lang="zh-CN" altLang="en-US" sz="4000" kern="0" dirty="0" smtClean="0">
                <a:cs typeface="+mn-ea"/>
                <a:sym typeface="+mn-lt"/>
              </a:rPr>
              <a:t>联想商用</a:t>
            </a:r>
            <a:r>
              <a:rPr lang="en-US" altLang="zh-CN" sz="4000" kern="0" dirty="0" smtClean="0">
                <a:cs typeface="+mn-ea"/>
                <a:sym typeface="+mn-lt"/>
              </a:rPr>
              <a:t>IDV</a:t>
            </a:r>
            <a:r>
              <a:rPr lang="zh-CN" altLang="en-US" sz="4000" kern="0" dirty="0" smtClean="0">
                <a:cs typeface="+mn-ea"/>
                <a:sym typeface="+mn-lt"/>
              </a:rPr>
              <a:t>架构图</a:t>
            </a:r>
            <a:endParaRPr lang="zh-CN" altLang="en-US" sz="4000" kern="0" dirty="0">
              <a:cs typeface="+mn-ea"/>
              <a:sym typeface="+mn-lt"/>
            </a:endParaRPr>
          </a:p>
        </p:txBody>
      </p:sp>
      <p:grpSp>
        <p:nvGrpSpPr>
          <p:cNvPr id="82" name="组合 81"/>
          <p:cNvGrpSpPr/>
          <p:nvPr/>
        </p:nvGrpSpPr>
        <p:grpSpPr>
          <a:xfrm>
            <a:off x="5265675" y="3178351"/>
            <a:ext cx="5700460" cy="2476372"/>
            <a:chOff x="5921423" y="2723818"/>
            <a:chExt cx="5302014" cy="2470935"/>
          </a:xfrm>
        </p:grpSpPr>
        <p:pic>
          <p:nvPicPr>
            <p:cNvPr id="83" name="图片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7477" y="2723818"/>
              <a:ext cx="621160" cy="67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 name="矩形 83"/>
            <p:cNvSpPr/>
            <p:nvPr/>
          </p:nvSpPr>
          <p:spPr bwMode="auto">
            <a:xfrm>
              <a:off x="7009723" y="4217106"/>
              <a:ext cx="4213714" cy="274565"/>
            </a:xfrm>
            <a:prstGeom prst="rect">
              <a:avLst/>
            </a:prstGeom>
            <a:solidFill>
              <a:srgbClr val="62D7E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200" dirty="0">
                  <a:solidFill>
                    <a:srgbClr val="0070C0"/>
                  </a:solidFill>
                  <a:sym typeface="+mn-ea"/>
                </a:rPr>
                <a:t>SDOS + Hypervisor</a:t>
              </a:r>
              <a:endParaRPr lang="zh-CN" altLang="en-US" sz="1200" dirty="0">
                <a:solidFill>
                  <a:srgbClr val="0070C0"/>
                </a:solidFill>
                <a:sym typeface="+mn-ea"/>
              </a:endParaRPr>
            </a:p>
          </p:txBody>
        </p:sp>
        <p:pic>
          <p:nvPicPr>
            <p:cNvPr id="85"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60" y="4622695"/>
              <a:ext cx="544103" cy="5415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6" name="图片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7215" y="4565858"/>
              <a:ext cx="756173" cy="6288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7" name="图片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5658" y="4580797"/>
              <a:ext cx="856029" cy="587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 name="图片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95035" y="4699319"/>
              <a:ext cx="560369" cy="373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9" name="图片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96263" y="4579251"/>
              <a:ext cx="357299" cy="587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 name="图片 4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88937" y="3610755"/>
              <a:ext cx="380119" cy="3783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1" name="图片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68352" y="3568671"/>
              <a:ext cx="556073" cy="462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 name="图片 4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91306" y="3657929"/>
              <a:ext cx="439628" cy="3019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3" name="图片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41041" y="3669639"/>
              <a:ext cx="560369" cy="373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4" name="图片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39027" y="3582737"/>
              <a:ext cx="258867" cy="425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5" name="矩形 94"/>
            <p:cNvSpPr/>
            <p:nvPr/>
          </p:nvSpPr>
          <p:spPr bwMode="auto">
            <a:xfrm>
              <a:off x="7118183" y="3529793"/>
              <a:ext cx="3985873" cy="575295"/>
            </a:xfrm>
            <a:prstGeom prst="rect">
              <a:avLst/>
            </a:prstGeom>
            <a:solidFill>
              <a:srgbClr val="62D7ED">
                <a:alpha val="24000"/>
              </a:srgbClr>
            </a:solidFill>
            <a:ln>
              <a:solidFill>
                <a:srgbClr val="62D7E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0070C0"/>
                </a:solidFill>
              </a:endParaRPr>
            </a:p>
          </p:txBody>
        </p:sp>
        <p:sp>
          <p:nvSpPr>
            <p:cNvPr id="96" name="文本框 8"/>
            <p:cNvSpPr txBox="1">
              <a:spLocks noChangeArrowheads="1"/>
            </p:cNvSpPr>
            <p:nvPr/>
          </p:nvSpPr>
          <p:spPr bwMode="auto">
            <a:xfrm>
              <a:off x="5976521" y="4765013"/>
              <a:ext cx="1194652"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a:solidFill>
                    <a:srgbClr val="0070C0"/>
                  </a:solidFill>
                  <a:latin typeface="微软雅黑" panose="020B0503020204020204" charset="-122"/>
                  <a:ea typeface="微软雅黑" panose="020B0503020204020204" charset="-122"/>
                </a:rPr>
                <a:t>硬件设备</a:t>
              </a:r>
            </a:p>
          </p:txBody>
        </p:sp>
        <p:sp>
          <p:nvSpPr>
            <p:cNvPr id="97" name="文本框 35"/>
            <p:cNvSpPr txBox="1">
              <a:spLocks noChangeArrowheads="1"/>
            </p:cNvSpPr>
            <p:nvPr/>
          </p:nvSpPr>
          <p:spPr bwMode="auto">
            <a:xfrm>
              <a:off x="5921423" y="2867961"/>
              <a:ext cx="1194652"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a:solidFill>
                    <a:srgbClr val="0070C0"/>
                  </a:solidFill>
                  <a:latin typeface="微软雅黑" panose="020B0503020204020204" charset="-122"/>
                  <a:ea typeface="微软雅黑" panose="020B0503020204020204" charset="-122"/>
                </a:rPr>
                <a:t> 操作系统</a:t>
              </a:r>
            </a:p>
          </p:txBody>
        </p:sp>
        <p:sp>
          <p:nvSpPr>
            <p:cNvPr id="98" name="文本框 13"/>
            <p:cNvSpPr txBox="1">
              <a:spLocks noChangeArrowheads="1"/>
            </p:cNvSpPr>
            <p:nvPr/>
          </p:nvSpPr>
          <p:spPr bwMode="auto">
            <a:xfrm>
              <a:off x="5981547" y="4201090"/>
              <a:ext cx="1060078"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dirty="0">
                  <a:solidFill>
                    <a:srgbClr val="0070C0"/>
                  </a:solidFill>
                  <a:latin typeface="微软雅黑" panose="020B0503020204020204" charset="-122"/>
                  <a:ea typeface="微软雅黑" panose="020B0503020204020204" charset="-122"/>
                </a:rPr>
                <a:t>软件定义</a:t>
              </a:r>
            </a:p>
          </p:txBody>
        </p:sp>
        <p:sp>
          <p:nvSpPr>
            <p:cNvPr id="99" name="文本框 15"/>
            <p:cNvSpPr txBox="1">
              <a:spLocks noChangeArrowheads="1"/>
            </p:cNvSpPr>
            <p:nvPr/>
          </p:nvSpPr>
          <p:spPr bwMode="auto">
            <a:xfrm>
              <a:off x="5947956" y="3625689"/>
              <a:ext cx="1121653"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dirty="0">
                  <a:solidFill>
                    <a:srgbClr val="0070C0"/>
                  </a:solidFill>
                  <a:latin typeface="微软雅黑" panose="020B0503020204020204" charset="-122"/>
                  <a:ea typeface="微软雅黑" panose="020B0503020204020204" charset="-122"/>
                </a:rPr>
                <a:t>虚拟硬件</a:t>
              </a:r>
            </a:p>
          </p:txBody>
        </p:sp>
      </p:grpSp>
      <p:pic>
        <p:nvPicPr>
          <p:cNvPr id="101" name="图片 10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5470" y="2431354"/>
            <a:ext cx="1769687" cy="665998"/>
          </a:xfrm>
          <a:prstGeom prst="rect">
            <a:avLst/>
          </a:prstGeom>
        </p:spPr>
      </p:pic>
      <p:sp>
        <p:nvSpPr>
          <p:cNvPr id="102" name="下箭头 101"/>
          <p:cNvSpPr/>
          <p:nvPr/>
        </p:nvSpPr>
        <p:spPr>
          <a:xfrm>
            <a:off x="2663562" y="3247201"/>
            <a:ext cx="1301308" cy="263717"/>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3" name="图片 102"/>
          <p:cNvPicPr>
            <a:picLocks noChangeAspect="1"/>
          </p:cNvPicPr>
          <p:nvPr/>
        </p:nvPicPr>
        <p:blipFill>
          <a:blip r:embed="rId12"/>
          <a:stretch>
            <a:fillRect/>
          </a:stretch>
        </p:blipFill>
        <p:spPr>
          <a:xfrm>
            <a:off x="1607517" y="3588683"/>
            <a:ext cx="615901" cy="1993964"/>
          </a:xfrm>
          <a:prstGeom prst="rect">
            <a:avLst/>
          </a:prstGeom>
        </p:spPr>
      </p:pic>
      <p:pic>
        <p:nvPicPr>
          <p:cNvPr id="104" name="图片 103"/>
          <p:cNvPicPr>
            <a:picLocks noChangeAspect="1"/>
          </p:cNvPicPr>
          <p:nvPr/>
        </p:nvPicPr>
        <p:blipFill>
          <a:blip r:embed="rId12"/>
          <a:stretch>
            <a:fillRect/>
          </a:stretch>
        </p:blipFill>
        <p:spPr>
          <a:xfrm>
            <a:off x="2231872" y="3588683"/>
            <a:ext cx="615901" cy="1993964"/>
          </a:xfrm>
          <a:prstGeom prst="rect">
            <a:avLst/>
          </a:prstGeom>
        </p:spPr>
      </p:pic>
      <p:sp>
        <p:nvSpPr>
          <p:cNvPr id="105" name="文本框 104"/>
          <p:cNvSpPr txBox="1"/>
          <p:nvPr/>
        </p:nvSpPr>
        <p:spPr>
          <a:xfrm>
            <a:off x="2834126" y="4086448"/>
            <a:ext cx="876624" cy="777397"/>
          </a:xfrm>
          <a:prstGeom prst="rect">
            <a:avLst/>
          </a:prstGeom>
          <a:noFill/>
        </p:spPr>
        <p:txBody>
          <a:bodyPr wrap="none" rtlCol="0">
            <a:spAutoFit/>
          </a:bodyPr>
          <a:lstStyle/>
          <a:p>
            <a:r>
              <a:rPr lang="en-US" altLang="zh-CN" dirty="0" smtClean="0">
                <a:latin typeface="Arial" pitchFamily="34" charset="0"/>
                <a:cs typeface="Arial" pitchFamily="34" charset="0"/>
              </a:rPr>
              <a:t>…</a:t>
            </a:r>
            <a:endParaRPr lang="zh-CN" altLang="en-US" dirty="0" smtClean="0">
              <a:latin typeface="Arial" pitchFamily="34" charset="0"/>
              <a:cs typeface="Arial" pitchFamily="34" charset="0"/>
            </a:endParaRPr>
          </a:p>
        </p:txBody>
      </p:sp>
      <p:pic>
        <p:nvPicPr>
          <p:cNvPr id="106" name="图片 105"/>
          <p:cNvPicPr>
            <a:picLocks noChangeAspect="1"/>
          </p:cNvPicPr>
          <p:nvPr/>
        </p:nvPicPr>
        <p:blipFill>
          <a:blip r:embed="rId12"/>
          <a:stretch>
            <a:fillRect/>
          </a:stretch>
        </p:blipFill>
        <p:spPr>
          <a:xfrm>
            <a:off x="3713777" y="3588683"/>
            <a:ext cx="615901" cy="1993964"/>
          </a:xfrm>
          <a:prstGeom prst="rect">
            <a:avLst/>
          </a:prstGeom>
        </p:spPr>
      </p:pic>
      <p:pic>
        <p:nvPicPr>
          <p:cNvPr id="107" name="图片 106"/>
          <p:cNvPicPr>
            <a:picLocks noChangeAspect="1"/>
          </p:cNvPicPr>
          <p:nvPr/>
        </p:nvPicPr>
        <p:blipFill>
          <a:blip r:embed="rId12"/>
          <a:stretch>
            <a:fillRect/>
          </a:stretch>
        </p:blipFill>
        <p:spPr>
          <a:xfrm>
            <a:off x="4338132" y="3588683"/>
            <a:ext cx="615901" cy="1993964"/>
          </a:xfrm>
          <a:prstGeom prst="rect">
            <a:avLst/>
          </a:prstGeom>
        </p:spPr>
      </p:pic>
      <p:sp>
        <p:nvSpPr>
          <p:cNvPr id="108" name="矩形标注 107"/>
          <p:cNvSpPr/>
          <p:nvPr/>
        </p:nvSpPr>
        <p:spPr>
          <a:xfrm>
            <a:off x="5330320" y="2934220"/>
            <a:ext cx="5749184" cy="2901920"/>
          </a:xfrm>
          <a:prstGeom prst="wedgeRectCallout">
            <a:avLst>
              <a:gd name="adj1" fmla="val -58177"/>
              <a:gd name="adj2" fmla="val 38181"/>
            </a:avLst>
          </a:prstGeom>
          <a:noFill/>
          <a:ln>
            <a:solidFill>
              <a:srgbClr val="F36C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文本框 108"/>
          <p:cNvSpPr txBox="1"/>
          <p:nvPr/>
        </p:nvSpPr>
        <p:spPr>
          <a:xfrm>
            <a:off x="3867290" y="1782922"/>
            <a:ext cx="2008343" cy="261610"/>
          </a:xfrm>
          <a:prstGeom prst="rect">
            <a:avLst/>
          </a:prstGeom>
          <a:noFill/>
        </p:spPr>
        <p:txBody>
          <a:bodyPr wrap="square" rtlCol="0">
            <a:spAutoFit/>
          </a:bodyPr>
          <a:lstStyle/>
          <a:p>
            <a:r>
              <a:rPr lang="zh-CN" altLang="en-US" sz="1100" dirty="0" smtClean="0">
                <a:latin typeface="Arial" pitchFamily="34" charset="0"/>
                <a:cs typeface="Arial" pitchFamily="34" charset="0"/>
              </a:rPr>
              <a:t>管理机</a:t>
            </a:r>
            <a:endParaRPr lang="zh-CN" altLang="en-US" sz="1100" dirty="0" smtClean="0">
              <a:latin typeface="Arial" pitchFamily="34" charset="0"/>
              <a:cs typeface="Arial" pitchFamily="34" charset="0"/>
            </a:endParaRPr>
          </a:p>
        </p:txBody>
      </p:sp>
      <p:sp>
        <p:nvSpPr>
          <p:cNvPr id="110" name="文本框 109"/>
          <p:cNvSpPr txBox="1"/>
          <p:nvPr/>
        </p:nvSpPr>
        <p:spPr>
          <a:xfrm>
            <a:off x="2321335" y="5615879"/>
            <a:ext cx="2008343" cy="440524"/>
          </a:xfrm>
          <a:prstGeom prst="rect">
            <a:avLst/>
          </a:prstGeom>
          <a:noFill/>
        </p:spPr>
        <p:txBody>
          <a:bodyPr wrap="square" rtlCol="0">
            <a:spAutoFit/>
          </a:bodyPr>
          <a:lstStyle/>
          <a:p>
            <a:pPr algn="ctr"/>
            <a:r>
              <a:rPr lang="zh-CN" altLang="en-US" sz="1100" dirty="0" smtClean="0">
                <a:latin typeface="Arial" pitchFamily="34" charset="0"/>
                <a:cs typeface="Arial" pitchFamily="34" charset="0"/>
              </a:rPr>
              <a:t>标准</a:t>
            </a:r>
            <a:r>
              <a:rPr lang="en-US" altLang="zh-CN" sz="1100" dirty="0" smtClean="0">
                <a:latin typeface="Arial" pitchFamily="34" charset="0"/>
                <a:cs typeface="Arial" pitchFamily="34" charset="0"/>
              </a:rPr>
              <a:t>PC</a:t>
            </a:r>
            <a:endParaRPr lang="zh-CN" altLang="en-US" sz="1100" dirty="0" smtClean="0">
              <a:latin typeface="Arial" pitchFamily="34" charset="0"/>
              <a:cs typeface="Arial" pitchFamily="34" charset="0"/>
            </a:endParaRPr>
          </a:p>
        </p:txBody>
      </p:sp>
      <p:pic>
        <p:nvPicPr>
          <p:cNvPr id="34" name="Picture 4" descr="D:\office\user\desktop\images副本.jpg"/>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b="8829"/>
          <a:stretch/>
        </p:blipFill>
        <p:spPr bwMode="auto">
          <a:xfrm>
            <a:off x="9416839" y="3090373"/>
            <a:ext cx="850415" cy="771900"/>
          </a:xfrm>
          <a:prstGeom prst="rect">
            <a:avLst/>
          </a:prstGeom>
          <a:noFill/>
          <a:effectLst>
            <a:reflection blurRad="6350" stA="52000" endA="300" endPos="15000" dist="38100" dir="5400000" sy="-100000" algn="bl" rotWithShape="0"/>
          </a:effectLst>
          <a:extLst>
            <a:ext uri="{909E8E84-426E-40DD-AFC4-6F175D3DCCD1}">
              <a14:hiddenFill xmlns:a14="http://schemas.microsoft.com/office/drawing/2010/main">
                <a:solidFill>
                  <a:srgbClr val="FFFFFF"/>
                </a:solidFill>
              </a14:hiddenFill>
            </a:ext>
          </a:extLst>
        </p:spPr>
      </p:pic>
      <p:pic>
        <p:nvPicPr>
          <p:cNvPr id="35" name="Picture 5" descr="D:\office\user\Downloads\20140420093635435_easyicon_net_58.png"/>
          <p:cNvPicPr>
            <a:picLocks noChangeAspect="1" noChangeArrowheads="1"/>
          </p:cNvPicPr>
          <p:nvPr/>
        </p:nvPicPr>
        <p:blipFill rotWithShape="1">
          <a:blip r:embed="rId14">
            <a:extLst>
              <a:ext uri="{28A0092B-C50C-407E-A947-70E740481C1C}">
                <a14:useLocalDpi xmlns:a14="http://schemas.microsoft.com/office/drawing/2010/main" val="0"/>
              </a:ext>
            </a:extLst>
          </a:blip>
          <a:srcRect t="-6182" b="-1523"/>
          <a:stretch/>
        </p:blipFill>
        <p:spPr bwMode="auto">
          <a:xfrm>
            <a:off x="10238240" y="3090373"/>
            <a:ext cx="683863" cy="736517"/>
          </a:xfrm>
          <a:prstGeom prst="rect">
            <a:avLst/>
          </a:prstGeom>
          <a:noFill/>
          <a:effectLst>
            <a:reflection blurRad="6350" stA="52000" endA="300" endPos="15000" dist="25400" dir="5400000" sy="-100000" algn="bl" rotWithShape="0"/>
          </a:effectLst>
          <a:extLst>
            <a:ext uri="{909E8E84-426E-40DD-AFC4-6F175D3DCCD1}">
              <a14:hiddenFill xmlns:a14="http://schemas.microsoft.com/office/drawing/2010/main">
                <a:solidFill>
                  <a:srgbClr val="FFFFFF"/>
                </a:solidFill>
              </a14:hiddenFill>
            </a:ext>
          </a:extLst>
        </p:spPr>
      </p:pic>
      <p:pic>
        <p:nvPicPr>
          <p:cNvPr id="36" name="Picture 6" descr="D:\office\user\Downloads\20140420093810655_easyicon_net_256.pn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2761" b="2523"/>
          <a:stretch/>
        </p:blipFill>
        <p:spPr bwMode="auto">
          <a:xfrm>
            <a:off x="7219268" y="3090373"/>
            <a:ext cx="751470" cy="753266"/>
          </a:xfrm>
          <a:prstGeom prst="rect">
            <a:avLst/>
          </a:prstGeom>
          <a:noFill/>
          <a:effectLst>
            <a:reflection blurRad="6350" stA="860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37" name="Picture 12" descr="D:\office\user\desktop\start_here_suse.png"/>
          <p:cNvPicPr>
            <a:picLocks noChangeAspect="1" noChangeArrowheads="1"/>
          </p:cNvPicPr>
          <p:nvPr/>
        </p:nvPicPr>
        <p:blipFill rotWithShape="1">
          <a:blip r:embed="rId16">
            <a:extLst>
              <a:ext uri="{28A0092B-C50C-407E-A947-70E740481C1C}">
                <a14:useLocalDpi xmlns:a14="http://schemas.microsoft.com/office/drawing/2010/main" val="0"/>
              </a:ext>
            </a:extLst>
          </a:blip>
          <a:srcRect t="-1842" b="2"/>
          <a:stretch/>
        </p:blipFill>
        <p:spPr bwMode="auto">
          <a:xfrm>
            <a:off x="7994347" y="3119401"/>
            <a:ext cx="671580" cy="683953"/>
          </a:xfrm>
          <a:prstGeom prst="rect">
            <a:avLst/>
          </a:prstGeom>
          <a:noFill/>
          <a:effectLst>
            <a:reflection blurRad="6350" stA="52000" endPos="15000" dist="38100" dir="5400000" sy="-100000" algn="bl" rotWithShape="0"/>
          </a:effectLst>
          <a:extLst>
            <a:ext uri="{909E8E84-426E-40DD-AFC4-6F175D3DCCD1}">
              <a14:hiddenFill xmlns:a14="http://schemas.microsoft.com/office/drawing/2010/main">
                <a:solidFill>
                  <a:srgbClr val="FFFFFF"/>
                </a:solidFill>
              </a14:hiddenFill>
            </a:ext>
          </a:extLst>
        </p:spPr>
      </p:pic>
      <p:pic>
        <p:nvPicPr>
          <p:cNvPr id="38" name="Picture 15" descr="D:\office\user\desktop\下载 (1).jpg"/>
          <p:cNvPicPr>
            <a:picLocks noChangeAspect="1" noChangeArrowheads="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536" y="3124450"/>
            <a:ext cx="703694" cy="703694"/>
          </a:xfrm>
          <a:prstGeom prst="rect">
            <a:avLst/>
          </a:prstGeom>
          <a:noFill/>
          <a:effectLst>
            <a:reflection blurRad="6350" stA="52000" endA="300" endPos="15000" dist="63500" dir="5400000" sy="-100000" algn="bl" rotWithShape="0"/>
          </a:effectLst>
          <a:extLst>
            <a:ext uri="{909E8E84-426E-40DD-AFC4-6F175D3DCCD1}">
              <a14:hiddenFill xmlns:a14="http://schemas.microsoft.com/office/drawing/2010/main">
                <a:solidFill>
                  <a:srgbClr val="FFFFFF"/>
                </a:solidFill>
              </a14:hiddenFill>
            </a:ext>
          </a:extLst>
        </p:spPr>
      </p:pic>
      <p:sp>
        <p:nvSpPr>
          <p:cNvPr id="39" name="文本框 38"/>
          <p:cNvSpPr txBox="1"/>
          <p:nvPr/>
        </p:nvSpPr>
        <p:spPr>
          <a:xfrm>
            <a:off x="6825338" y="1434074"/>
            <a:ext cx="4836357" cy="923330"/>
          </a:xfrm>
          <a:prstGeom prst="rect">
            <a:avLst/>
          </a:prstGeom>
          <a:noFill/>
        </p:spPr>
        <p:txBody>
          <a:bodyPr wrap="square" rtlCol="0">
            <a:spAutoFit/>
          </a:bodyPr>
          <a:lstStyle/>
          <a:p>
            <a:pPr marL="171450" marR="0" lvl="0" indent="-171450" algn="l" defTabSz="121898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1200" cap="none" spc="0" normalizeH="0" baseline="0" noProof="0" dirty="0" smtClean="0">
                <a:ln>
                  <a:noFill/>
                </a:ln>
                <a:solidFill>
                  <a:srgbClr val="F36C21"/>
                </a:solidFill>
                <a:effectLst/>
                <a:uLnTx/>
                <a:uFillTx/>
                <a:latin typeface="Arial" pitchFamily="34" charset="0"/>
                <a:ea typeface="黑体" panose="02010609060101010101" pitchFamily="49" charset="-122"/>
                <a:cs typeface="Arial" pitchFamily="34" charset="0"/>
              </a:rPr>
              <a:t>系统架构：分布式架构</a:t>
            </a:r>
            <a:endParaRPr kumimoji="0" lang="en-US" altLang="zh-CN" sz="1800" b="0" i="0" u="none" strike="noStrike" kern="1200" cap="none" spc="0" normalizeH="0" baseline="0" noProof="0" dirty="0" smtClean="0">
              <a:ln>
                <a:noFill/>
              </a:ln>
              <a:solidFill>
                <a:srgbClr val="F36C21"/>
              </a:solidFill>
              <a:effectLst/>
              <a:uLnTx/>
              <a:uFillTx/>
              <a:latin typeface="Arial" pitchFamily="34" charset="0"/>
              <a:ea typeface="黑体" panose="02010609060101010101" pitchFamily="49" charset="-122"/>
              <a:cs typeface="Arial" pitchFamily="34" charset="0"/>
            </a:endParaRPr>
          </a:p>
          <a:p>
            <a:pPr marL="171450" marR="0" lvl="0" indent="-171450" algn="l" defTabSz="121898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1200" cap="none" spc="0" normalizeH="0" baseline="0" noProof="0" dirty="0" smtClean="0">
                <a:ln>
                  <a:noFill/>
                </a:ln>
                <a:solidFill>
                  <a:srgbClr val="F36C21"/>
                </a:solidFill>
                <a:effectLst/>
                <a:uLnTx/>
                <a:uFillTx/>
                <a:latin typeface="Arial" pitchFamily="34" charset="0"/>
                <a:ea typeface="黑体" panose="02010609060101010101" pitchFamily="49" charset="-122"/>
                <a:cs typeface="Arial" pitchFamily="34" charset="0"/>
              </a:rPr>
              <a:t>主要优势：用户体验、可靠性（终端只运行一个虚拟机）、不依赖网络</a:t>
            </a:r>
          </a:p>
        </p:txBody>
      </p:sp>
      <p:grpSp>
        <p:nvGrpSpPr>
          <p:cNvPr id="40" name="Group 96"/>
          <p:cNvGrpSpPr>
            <a:grpSpLocks/>
          </p:cNvGrpSpPr>
          <p:nvPr/>
        </p:nvGrpSpPr>
        <p:grpSpPr bwMode="auto">
          <a:xfrm>
            <a:off x="10964460" y="533400"/>
            <a:ext cx="1165870" cy="592907"/>
            <a:chOff x="1016388" y="913002"/>
            <a:chExt cx="731924" cy="428904"/>
          </a:xfrm>
        </p:grpSpPr>
        <p:sp>
          <p:nvSpPr>
            <p:cNvPr id="41" name="Parallelogram 6">
              <a:hlinkClick r:id="rId18"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42" name="TextBox 7">
              <a:hlinkClick r:id="rId19"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18"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pic>
        <p:nvPicPr>
          <p:cNvPr id="43"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520915" y="1423904"/>
            <a:ext cx="1353175" cy="85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31774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344459" cy="707886"/>
          </a:xfrm>
          <a:prstGeom prst="rect">
            <a:avLst/>
          </a:prstGeom>
          <a:noFill/>
        </p:spPr>
        <p:txBody>
          <a:bodyPr wrap="none" rtlCol="0">
            <a:spAutoFit/>
          </a:bodyPr>
          <a:lstStyle/>
          <a:p>
            <a:r>
              <a:rPr lang="en-US" altLang="zh-CN" sz="4000" kern="0" dirty="0">
                <a:cs typeface="+mn-ea"/>
                <a:sym typeface="+mn-lt"/>
              </a:rPr>
              <a:t>SDD</a:t>
            </a:r>
            <a:r>
              <a:rPr lang="zh-CN" altLang="en-US" sz="4000" kern="0" dirty="0">
                <a:cs typeface="+mn-ea"/>
                <a:sym typeface="+mn-lt"/>
              </a:rPr>
              <a:t>桌面启动流程</a:t>
            </a:r>
          </a:p>
        </p:txBody>
      </p:sp>
      <p:sp>
        <p:nvSpPr>
          <p:cNvPr id="25" name="椭圆 24"/>
          <p:cNvSpPr/>
          <p:nvPr/>
        </p:nvSpPr>
        <p:spPr>
          <a:xfrm>
            <a:off x="4310901" y="1847141"/>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物理机上电</a:t>
            </a:r>
          </a:p>
        </p:txBody>
      </p:sp>
      <p:sp>
        <p:nvSpPr>
          <p:cNvPr id="26" name="椭圆 25"/>
          <p:cNvSpPr/>
          <p:nvPr/>
        </p:nvSpPr>
        <p:spPr>
          <a:xfrm>
            <a:off x="6004788" y="1847141"/>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物理</a:t>
            </a: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BIOS</a:t>
            </a:r>
            <a:endPar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endParaRPr>
          </a:p>
        </p:txBody>
      </p:sp>
      <p:sp>
        <p:nvSpPr>
          <p:cNvPr id="27" name="椭圆 26"/>
          <p:cNvSpPr/>
          <p:nvPr/>
        </p:nvSpPr>
        <p:spPr>
          <a:xfrm>
            <a:off x="7752452" y="1847141"/>
            <a:ext cx="2097196"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AES</a:t>
            </a: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加密的</a:t>
            </a: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SDOS</a:t>
            </a: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引导程序</a:t>
            </a:r>
          </a:p>
        </p:txBody>
      </p:sp>
      <p:sp>
        <p:nvSpPr>
          <p:cNvPr id="28" name="椭圆 27"/>
          <p:cNvSpPr/>
          <p:nvPr/>
        </p:nvSpPr>
        <p:spPr>
          <a:xfrm>
            <a:off x="8077337" y="3791976"/>
            <a:ext cx="1483272"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SDOS</a:t>
            </a: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启动</a:t>
            </a:r>
          </a:p>
        </p:txBody>
      </p:sp>
      <p:sp>
        <p:nvSpPr>
          <p:cNvPr id="29" name="椭圆 28"/>
          <p:cNvSpPr/>
          <p:nvPr/>
        </p:nvSpPr>
        <p:spPr>
          <a:xfrm>
            <a:off x="3107819" y="3173573"/>
            <a:ext cx="4418919" cy="72595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虚拟机管理、监控、安全策略</a:t>
            </a:r>
          </a:p>
        </p:txBody>
      </p:sp>
      <p:sp>
        <p:nvSpPr>
          <p:cNvPr id="30" name="椭圆 29"/>
          <p:cNvSpPr/>
          <p:nvPr/>
        </p:nvSpPr>
        <p:spPr>
          <a:xfrm>
            <a:off x="4920460" y="4719162"/>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a:t>
            </a: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BIOS</a:t>
            </a:r>
            <a:endPar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endParaRPr>
          </a:p>
        </p:txBody>
      </p:sp>
      <p:sp>
        <p:nvSpPr>
          <p:cNvPr id="31" name="椭圆 30"/>
          <p:cNvSpPr/>
          <p:nvPr/>
        </p:nvSpPr>
        <p:spPr>
          <a:xfrm>
            <a:off x="3107820" y="4719163"/>
            <a:ext cx="1433979"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Windows</a:t>
            </a: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启动</a:t>
            </a:r>
          </a:p>
        </p:txBody>
      </p:sp>
      <p:cxnSp>
        <p:nvCxnSpPr>
          <p:cNvPr id="32" name="直接箭头连接符 31"/>
          <p:cNvCxnSpPr>
            <a:stCxn id="25" idx="6"/>
            <a:endCxn id="26" idx="2"/>
          </p:cNvCxnSpPr>
          <p:nvPr/>
        </p:nvCxnSpPr>
        <p:spPr>
          <a:xfrm>
            <a:off x="5484971" y="2322147"/>
            <a:ext cx="519818" cy="0"/>
          </a:xfrm>
          <a:prstGeom prst="straightConnector1">
            <a:avLst/>
          </a:prstGeom>
          <a:noFill/>
          <a:ln w="38100" cap="flat" cmpd="sng" algn="ctr">
            <a:solidFill>
              <a:srgbClr val="92D050"/>
            </a:solidFill>
            <a:prstDash val="solid"/>
            <a:tailEnd type="triangle"/>
          </a:ln>
          <a:effectLst/>
        </p:spPr>
      </p:cxnSp>
      <p:cxnSp>
        <p:nvCxnSpPr>
          <p:cNvPr id="33" name="直接箭头连接符 32"/>
          <p:cNvCxnSpPr>
            <a:stCxn id="26" idx="6"/>
            <a:endCxn id="27" idx="2"/>
          </p:cNvCxnSpPr>
          <p:nvPr/>
        </p:nvCxnSpPr>
        <p:spPr>
          <a:xfrm>
            <a:off x="7178859" y="2322147"/>
            <a:ext cx="573594" cy="0"/>
          </a:xfrm>
          <a:prstGeom prst="straightConnector1">
            <a:avLst/>
          </a:prstGeom>
          <a:noFill/>
          <a:ln w="38100" cap="flat" cmpd="sng" algn="ctr">
            <a:solidFill>
              <a:srgbClr val="92D050"/>
            </a:solidFill>
            <a:prstDash val="solid"/>
            <a:tailEnd type="triangle"/>
          </a:ln>
          <a:effectLst/>
        </p:spPr>
      </p:cxnSp>
      <p:cxnSp>
        <p:nvCxnSpPr>
          <p:cNvPr id="34" name="直接箭头连接符 33"/>
          <p:cNvCxnSpPr>
            <a:stCxn id="27" idx="4"/>
            <a:endCxn id="28" idx="0"/>
          </p:cNvCxnSpPr>
          <p:nvPr/>
        </p:nvCxnSpPr>
        <p:spPr>
          <a:xfrm>
            <a:off x="8801050" y="2797153"/>
            <a:ext cx="17923" cy="994823"/>
          </a:xfrm>
          <a:prstGeom prst="straightConnector1">
            <a:avLst/>
          </a:prstGeom>
          <a:noFill/>
          <a:ln w="38100" cap="flat" cmpd="sng" algn="ctr">
            <a:solidFill>
              <a:srgbClr val="92D050"/>
            </a:solidFill>
            <a:prstDash val="solid"/>
            <a:tailEnd type="triangle"/>
          </a:ln>
          <a:effectLst/>
        </p:spPr>
      </p:cxnSp>
      <p:cxnSp>
        <p:nvCxnSpPr>
          <p:cNvPr id="35" name="直接箭头连接符 34"/>
          <p:cNvCxnSpPr>
            <a:stCxn id="28" idx="1"/>
            <a:endCxn id="29" idx="6"/>
          </p:cNvCxnSpPr>
          <p:nvPr/>
        </p:nvCxnSpPr>
        <p:spPr>
          <a:xfrm flipH="1" flipV="1">
            <a:off x="7526738" y="3536550"/>
            <a:ext cx="767820" cy="394552"/>
          </a:xfrm>
          <a:prstGeom prst="straightConnector1">
            <a:avLst/>
          </a:prstGeom>
          <a:noFill/>
          <a:ln w="38100" cap="flat" cmpd="sng" algn="ctr">
            <a:solidFill>
              <a:srgbClr val="92D050"/>
            </a:solidFill>
            <a:prstDash val="solid"/>
            <a:tailEnd type="triangle"/>
          </a:ln>
          <a:effectLst/>
        </p:spPr>
      </p:cxnSp>
      <p:cxnSp>
        <p:nvCxnSpPr>
          <p:cNvPr id="36" name="直接箭头连接符 35"/>
          <p:cNvCxnSpPr>
            <a:stCxn id="28" idx="3"/>
            <a:endCxn id="37" idx="7"/>
          </p:cNvCxnSpPr>
          <p:nvPr/>
        </p:nvCxnSpPr>
        <p:spPr>
          <a:xfrm flipH="1">
            <a:off x="7526738" y="4602862"/>
            <a:ext cx="767820" cy="255426"/>
          </a:xfrm>
          <a:prstGeom prst="straightConnector1">
            <a:avLst/>
          </a:prstGeom>
          <a:noFill/>
          <a:ln w="38100" cap="flat" cmpd="sng" algn="ctr">
            <a:solidFill>
              <a:srgbClr val="92D050"/>
            </a:solidFill>
            <a:prstDash val="solid"/>
            <a:tailEnd type="triangle"/>
          </a:ln>
          <a:effectLst/>
        </p:spPr>
      </p:cxnSp>
      <p:sp>
        <p:nvSpPr>
          <p:cNvPr id="37" name="椭圆 36"/>
          <p:cNvSpPr/>
          <p:nvPr/>
        </p:nvSpPr>
        <p:spPr>
          <a:xfrm>
            <a:off x="6524606" y="4719162"/>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初始化</a:t>
            </a:r>
            <a:endPar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endParaRP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虚拟机</a:t>
            </a:r>
          </a:p>
        </p:txBody>
      </p:sp>
      <p:cxnSp>
        <p:nvCxnSpPr>
          <p:cNvPr id="38" name="直接箭头连接符 37"/>
          <p:cNvCxnSpPr>
            <a:stCxn id="37" idx="2"/>
          </p:cNvCxnSpPr>
          <p:nvPr/>
        </p:nvCxnSpPr>
        <p:spPr>
          <a:xfrm flipH="1" flipV="1">
            <a:off x="6094530" y="5194166"/>
            <a:ext cx="430076" cy="2"/>
          </a:xfrm>
          <a:prstGeom prst="straightConnector1">
            <a:avLst/>
          </a:prstGeom>
          <a:noFill/>
          <a:ln w="38100" cap="flat" cmpd="sng" algn="ctr">
            <a:solidFill>
              <a:srgbClr val="92D050"/>
            </a:solidFill>
            <a:prstDash val="solid"/>
            <a:tailEnd type="triangle"/>
          </a:ln>
          <a:effectLst/>
        </p:spPr>
      </p:cxnSp>
      <p:cxnSp>
        <p:nvCxnSpPr>
          <p:cNvPr id="39" name="直接箭头连接符 38"/>
          <p:cNvCxnSpPr>
            <a:stCxn id="30" idx="2"/>
            <a:endCxn id="31" idx="6"/>
          </p:cNvCxnSpPr>
          <p:nvPr/>
        </p:nvCxnSpPr>
        <p:spPr>
          <a:xfrm flipH="1">
            <a:off x="4541799" y="5194169"/>
            <a:ext cx="378661" cy="1"/>
          </a:xfrm>
          <a:prstGeom prst="straightConnector1">
            <a:avLst/>
          </a:prstGeom>
          <a:noFill/>
          <a:ln w="38100" cap="flat" cmpd="sng" algn="ctr">
            <a:solidFill>
              <a:srgbClr val="92D050"/>
            </a:solidFill>
            <a:prstDash val="solid"/>
            <a:tailEnd type="triangle"/>
          </a:ln>
          <a:effectLst/>
        </p:spPr>
      </p:cxnSp>
      <p:sp>
        <p:nvSpPr>
          <p:cNvPr id="40" name="下箭头 39"/>
          <p:cNvSpPr/>
          <p:nvPr/>
        </p:nvSpPr>
        <p:spPr>
          <a:xfrm>
            <a:off x="3970331" y="4089974"/>
            <a:ext cx="2850035" cy="470315"/>
          </a:xfrm>
          <a:prstGeom prst="downArrow">
            <a:avLst/>
          </a:prstGeom>
          <a:solidFill>
            <a:srgbClr val="E1140A">
              <a:lumMod val="20000"/>
              <a:lumOff val="80000"/>
            </a:srgbClr>
          </a:solidFill>
          <a:ln w="25400" cap="flat" cmpd="sng" algn="ctr">
            <a:solidFill>
              <a:srgbClr val="46C8E1">
                <a:lumMod val="20000"/>
                <a:lumOff val="80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0" smtClean="0">
              <a:ln>
                <a:noFill/>
              </a:ln>
              <a:solidFill>
                <a:prstClr val="white"/>
              </a:solidFill>
              <a:effectLst/>
              <a:uLnTx/>
              <a:uFillTx/>
              <a:latin typeface="Arial"/>
              <a:ea typeface="黑体" panose="02010609060101010101" pitchFamily="49" charset="-122"/>
              <a:cs typeface="+mn-cs"/>
            </a:endParaRPr>
          </a:p>
        </p:txBody>
      </p:sp>
      <p:sp>
        <p:nvSpPr>
          <p:cNvPr id="41" name="圆角矩形标注 40"/>
          <p:cNvSpPr/>
          <p:nvPr/>
        </p:nvSpPr>
        <p:spPr>
          <a:xfrm>
            <a:off x="9560609" y="3052580"/>
            <a:ext cx="2024310" cy="717411"/>
          </a:xfrm>
          <a:prstGeom prst="wedgeRoundRectCallout">
            <a:avLst>
              <a:gd name="adj1" fmla="val -61389"/>
              <a:gd name="adj2" fmla="val 104388"/>
              <a:gd name="adj3" fmla="val 16667"/>
            </a:avLst>
          </a:prstGeom>
          <a:solidFill>
            <a:srgbClr val="46C8E1">
              <a:lumMod val="20000"/>
              <a:lumOff val="80000"/>
            </a:srgbClr>
          </a:solidFill>
          <a:ln w="25400" cap="flat" cmpd="sng" algn="ctr">
            <a:solidFill>
              <a:srgbClr val="46C8E1">
                <a:lumMod val="20000"/>
                <a:lumOff val="80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IP1</a:t>
            </a: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：管理</a:t>
            </a:r>
            <a:endPar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endParaRP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物理网卡</a:t>
            </a: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MAC</a:t>
            </a: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与管理服务器连接</a:t>
            </a:r>
          </a:p>
        </p:txBody>
      </p:sp>
      <p:sp>
        <p:nvSpPr>
          <p:cNvPr id="42" name="圆角矩形标注 41"/>
          <p:cNvSpPr/>
          <p:nvPr/>
        </p:nvSpPr>
        <p:spPr>
          <a:xfrm>
            <a:off x="4263964" y="5790137"/>
            <a:ext cx="1740824" cy="596418"/>
          </a:xfrm>
          <a:prstGeom prst="wedgeRoundRectCallout">
            <a:avLst>
              <a:gd name="adj1" fmla="val -50417"/>
              <a:gd name="adj2" fmla="val -116372"/>
              <a:gd name="adj3" fmla="val 16667"/>
            </a:avLst>
          </a:prstGeom>
          <a:solidFill>
            <a:srgbClr val="46C8E1">
              <a:lumMod val="20000"/>
              <a:lumOff val="80000"/>
            </a:srgbClr>
          </a:solidFill>
          <a:ln w="25400" cap="flat" cmpd="sng" algn="ctr">
            <a:solidFill>
              <a:srgbClr val="46C8E1">
                <a:lumMod val="20000"/>
                <a:lumOff val="80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IP2</a:t>
            </a: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a:t>
            </a: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Windows</a:t>
            </a: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虚拟网卡</a:t>
            </a: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MAC</a:t>
            </a:r>
            <a:endPar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endParaRPr>
          </a:p>
        </p:txBody>
      </p:sp>
      <p:sp>
        <p:nvSpPr>
          <p:cNvPr id="43" name="左大括号 42"/>
          <p:cNvSpPr/>
          <p:nvPr/>
        </p:nvSpPr>
        <p:spPr>
          <a:xfrm>
            <a:off x="2554497" y="3463475"/>
            <a:ext cx="349623" cy="1967780"/>
          </a:xfrm>
          <a:prstGeom prst="leftBrace">
            <a:avLst/>
          </a:prstGeom>
          <a:noFill/>
          <a:ln w="9525" cap="flat" cmpd="sng" algn="ctr">
            <a:solidFill>
              <a:srgbClr val="92D050"/>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latin typeface="Arial"/>
              <a:ea typeface="黑体" panose="02010609060101010101" pitchFamily="49" charset="-122"/>
              <a:cs typeface="+mn-cs"/>
            </a:endParaRPr>
          </a:p>
        </p:txBody>
      </p:sp>
      <p:sp>
        <p:nvSpPr>
          <p:cNvPr id="44" name="文本框 43"/>
          <p:cNvSpPr txBox="1"/>
          <p:nvPr/>
        </p:nvSpPr>
        <p:spPr>
          <a:xfrm>
            <a:off x="1446501" y="4266982"/>
            <a:ext cx="1107996" cy="369332"/>
          </a:xfrm>
          <a:prstGeom prst="rect">
            <a:avLst/>
          </a:prstGeom>
          <a:noFill/>
        </p:spPr>
        <p:txBody>
          <a:bodyPr wrap="none" rtlCol="0">
            <a:spAutoFit/>
          </a:bodyPr>
          <a:lstStyle/>
          <a:p>
            <a:pPr defTabSz="1218987"/>
            <a:r>
              <a:rPr lang="zh-CN" altLang="en-US" sz="1800" dirty="0" smtClean="0">
                <a:solidFill>
                  <a:srgbClr val="000000"/>
                </a:solidFill>
                <a:ea typeface="黑体" panose="02010609060101010101" pitchFamily="49" charset="-122"/>
                <a:cs typeface="Arial" pitchFamily="34" charset="0"/>
              </a:rPr>
              <a:t>同时运行</a:t>
            </a:r>
          </a:p>
        </p:txBody>
      </p:sp>
    </p:spTree>
    <p:extLst>
      <p:ext uri="{BB962C8B-B14F-4D97-AF65-F5344CB8AC3E}">
        <p14:creationId xmlns:p14="http://schemas.microsoft.com/office/powerpoint/2010/main" val="37325740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5827236" cy="707886"/>
          </a:xfrm>
          <a:prstGeom prst="rect">
            <a:avLst/>
          </a:prstGeom>
          <a:noFill/>
        </p:spPr>
        <p:txBody>
          <a:bodyPr wrap="none" rtlCol="0">
            <a:spAutoFit/>
          </a:bodyPr>
          <a:lstStyle/>
          <a:p>
            <a:r>
              <a:rPr lang="zh-CN" altLang="en-US" sz="4000" kern="0" dirty="0">
                <a:cs typeface="+mn-ea"/>
                <a:sym typeface="+mn-lt"/>
              </a:rPr>
              <a:t>软件定义一切的核心思想</a:t>
            </a:r>
          </a:p>
        </p:txBody>
      </p:sp>
      <p:sp>
        <p:nvSpPr>
          <p:cNvPr id="4" name="内容占位符 2"/>
          <p:cNvSpPr txBox="1">
            <a:spLocks/>
          </p:cNvSpPr>
          <p:nvPr/>
        </p:nvSpPr>
        <p:spPr>
          <a:xfrm>
            <a:off x="875772" y="1672115"/>
            <a:ext cx="10437281" cy="4500180"/>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799963" lvl="1" indent="-342900">
              <a:buFont typeface="Wingdings" charset="2"/>
              <a:buChar char="l"/>
            </a:pPr>
            <a:r>
              <a:rPr lang="zh-CN" altLang="en-US" sz="3200" smtClean="0">
                <a:sym typeface="+mn-ea"/>
              </a:rPr>
              <a:t>解耦物理设备和上层应用</a:t>
            </a:r>
            <a:endParaRPr lang="en-US" altLang="zh-CN" sz="3200" smtClean="0"/>
          </a:p>
          <a:p>
            <a:pPr marL="799963" lvl="1" indent="-342900">
              <a:buFont typeface="Wingdings" charset="2"/>
              <a:buChar char="l"/>
            </a:pPr>
            <a:r>
              <a:rPr lang="zh-CN" altLang="en-US" sz="3200" smtClean="0">
                <a:sym typeface="+mn-ea"/>
              </a:rPr>
              <a:t>使用软件技术将物理设备定义为标准的、可编程的、动态可调整的逻辑设备供上层应用使用</a:t>
            </a:r>
            <a:endParaRPr lang="zh-CN" altLang="en-US" sz="3200" dirty="0"/>
          </a:p>
        </p:txBody>
      </p:sp>
      <p:sp>
        <p:nvSpPr>
          <p:cNvPr id="5" name="文本框 4"/>
          <p:cNvSpPr txBox="1"/>
          <p:nvPr/>
        </p:nvSpPr>
        <p:spPr>
          <a:xfrm>
            <a:off x="2915991" y="4904131"/>
            <a:ext cx="2670786" cy="400110"/>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物理设备</a:t>
            </a:r>
            <a:r>
              <a:rPr kumimoji="0" lang="en-US" altLang="zh-CN"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a:t>
            </a: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设备的集合</a:t>
            </a:r>
          </a:p>
        </p:txBody>
      </p:sp>
      <p:sp>
        <p:nvSpPr>
          <p:cNvPr id="6" name="文本框 5"/>
          <p:cNvSpPr txBox="1"/>
          <p:nvPr/>
        </p:nvSpPr>
        <p:spPr>
          <a:xfrm>
            <a:off x="2915991" y="4079593"/>
            <a:ext cx="2670786" cy="461417"/>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399"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应用层</a:t>
            </a:r>
          </a:p>
        </p:txBody>
      </p:sp>
      <p:sp>
        <p:nvSpPr>
          <p:cNvPr id="7" name="下箭头 6"/>
          <p:cNvSpPr/>
          <p:nvPr/>
        </p:nvSpPr>
        <p:spPr>
          <a:xfrm>
            <a:off x="3749491" y="4590464"/>
            <a:ext cx="1030674" cy="2419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8" name="文本框 8"/>
          <p:cNvSpPr txBox="1">
            <a:spLocks noChangeArrowheads="1"/>
          </p:cNvSpPr>
          <p:nvPr/>
        </p:nvSpPr>
        <p:spPr bwMode="auto">
          <a:xfrm>
            <a:off x="1339121" y="4590464"/>
            <a:ext cx="140127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marL="0" marR="0" lvl="0" indent="0" algn="l" defTabSz="1218987"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传统</a:t>
            </a:r>
            <a:r>
              <a:rPr kumimoji="0" lang="en-US" altLang="zh-CN"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IT</a:t>
            </a:r>
            <a:endPar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endParaRPr>
          </a:p>
        </p:txBody>
      </p:sp>
      <p:sp>
        <p:nvSpPr>
          <p:cNvPr id="9" name="文本框 8"/>
          <p:cNvSpPr txBox="1"/>
          <p:nvPr/>
        </p:nvSpPr>
        <p:spPr>
          <a:xfrm>
            <a:off x="8280081" y="4993562"/>
            <a:ext cx="2670786" cy="400110"/>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物理设备</a:t>
            </a:r>
            <a:r>
              <a:rPr kumimoji="0" lang="en-US" altLang="zh-CN"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a:t>
            </a: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设备的集合</a:t>
            </a:r>
          </a:p>
        </p:txBody>
      </p:sp>
      <p:sp>
        <p:nvSpPr>
          <p:cNvPr id="10" name="下箭头 9"/>
          <p:cNvSpPr/>
          <p:nvPr/>
        </p:nvSpPr>
        <p:spPr>
          <a:xfrm>
            <a:off x="9100137" y="4814307"/>
            <a:ext cx="1030674" cy="152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11" name="文本框 8"/>
          <p:cNvSpPr txBox="1">
            <a:spLocks noChangeArrowheads="1"/>
          </p:cNvSpPr>
          <p:nvPr/>
        </p:nvSpPr>
        <p:spPr bwMode="auto">
          <a:xfrm>
            <a:off x="6154433" y="4593341"/>
            <a:ext cx="195987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marL="0" marR="0" lvl="0" indent="0" algn="l" defTabSz="1218987"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软件定义</a:t>
            </a:r>
            <a:r>
              <a:rPr kumimoji="0" lang="en-US" altLang="zh-CN"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IT</a:t>
            </a:r>
            <a:endPar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endParaRPr>
          </a:p>
        </p:txBody>
      </p:sp>
      <p:sp>
        <p:nvSpPr>
          <p:cNvPr id="12" name="文本框 11"/>
          <p:cNvSpPr txBox="1"/>
          <p:nvPr/>
        </p:nvSpPr>
        <p:spPr>
          <a:xfrm>
            <a:off x="8280081" y="4459088"/>
            <a:ext cx="2670786" cy="337097"/>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逻辑</a:t>
            </a:r>
            <a:r>
              <a:rPr kumimoji="0" lang="en-US" altLang="zh-CN" sz="16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a:t>
            </a:r>
            <a:r>
              <a:rPr kumimoji="0" lang="zh-CN" altLang="en-US" sz="16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虚拟设备</a:t>
            </a:r>
          </a:p>
        </p:txBody>
      </p:sp>
      <p:sp>
        <p:nvSpPr>
          <p:cNvPr id="13" name="下箭头 12"/>
          <p:cNvSpPr/>
          <p:nvPr/>
        </p:nvSpPr>
        <p:spPr>
          <a:xfrm>
            <a:off x="9086693" y="4302448"/>
            <a:ext cx="1030674" cy="152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14" name="文本框 13"/>
          <p:cNvSpPr txBox="1"/>
          <p:nvPr/>
        </p:nvSpPr>
        <p:spPr>
          <a:xfrm>
            <a:off x="8334424" y="3796815"/>
            <a:ext cx="2670786" cy="461417"/>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399"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应用层</a:t>
            </a:r>
          </a:p>
        </p:txBody>
      </p:sp>
      <p:grpSp>
        <p:nvGrpSpPr>
          <p:cNvPr id="15" name="Group 96"/>
          <p:cNvGrpSpPr>
            <a:grpSpLocks/>
          </p:cNvGrpSpPr>
          <p:nvPr/>
        </p:nvGrpSpPr>
        <p:grpSpPr bwMode="auto">
          <a:xfrm>
            <a:off x="10992338" y="533400"/>
            <a:ext cx="1165870" cy="592907"/>
            <a:chOff x="1016388" y="913002"/>
            <a:chExt cx="731924" cy="428904"/>
          </a:xfrm>
        </p:grpSpPr>
        <p:sp>
          <p:nvSpPr>
            <p:cNvPr id="16" name="Parallelogram 6">
              <a:hlinkClick r:id="rId2"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7" name="TextBox 7">
              <a:hlinkClick r:id="rId3"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3"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515351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51FE16C-D06D-42F0-BD34-B891C1AD3925}"/>
              </a:ext>
            </a:extLst>
          </p:cNvPr>
          <p:cNvSpPr/>
          <p:nvPr/>
        </p:nvSpPr>
        <p:spPr>
          <a:xfrm>
            <a:off x="1217612" y="457200"/>
            <a:ext cx="3775393" cy="707886"/>
          </a:xfrm>
          <a:prstGeom prst="rect">
            <a:avLst/>
          </a:prstGeom>
          <a:noFill/>
        </p:spPr>
        <p:txBody>
          <a:bodyPr wrap="none" rtlCol="0">
            <a:spAutoFit/>
          </a:bodyPr>
          <a:lstStyle/>
          <a:p>
            <a:r>
              <a:rPr lang="zh-CN" altLang="en-US" sz="4000" kern="0" dirty="0" smtClean="0">
                <a:cs typeface="+mn-ea"/>
                <a:sym typeface="+mn-lt"/>
              </a:rPr>
              <a:t>联想的市场定位</a:t>
            </a:r>
            <a:endParaRPr lang="zh-CN" altLang="en-US" sz="4000" kern="0" dirty="0">
              <a:cs typeface="+mn-ea"/>
              <a:sym typeface="+mn-lt"/>
            </a:endParaRPr>
          </a:p>
        </p:txBody>
      </p:sp>
      <p:sp>
        <p:nvSpPr>
          <p:cNvPr id="48" name="直接连接符 16"/>
          <p:cNvSpPr>
            <a:spLocks noChangeShapeType="1"/>
          </p:cNvSpPr>
          <p:nvPr/>
        </p:nvSpPr>
        <p:spPr bwMode="auto">
          <a:xfrm flipH="1">
            <a:off x="6031334" y="3803650"/>
            <a:ext cx="923925" cy="1009650"/>
          </a:xfrm>
          <a:prstGeom prst="line">
            <a:avLst/>
          </a:prstGeom>
          <a:noFill/>
          <a:ln w="25400" cap="flat" cmpd="sng">
            <a:solidFill>
              <a:srgbClr val="00E6A0"/>
            </a:solidFill>
            <a:bevel/>
          </a:ln>
          <a:extLst>
            <a:ext uri="{909E8E84-426E-40DD-AFC4-6F175D3DCCD1}">
              <a14:hiddenFill xmlns:a14="http://schemas.microsoft.com/office/drawing/2010/main">
                <a:noFill/>
              </a14:hiddenFill>
            </a:ext>
          </a:extLst>
        </p:spPr>
        <p:txBody>
          <a:bodyPr/>
          <a:lstStyle/>
          <a:p>
            <a:endParaRPr lang="zh-CN" altLang="en-US" sz="2000">
              <a:cs typeface="+mn-ea"/>
              <a:sym typeface="+mn-lt"/>
            </a:endParaRPr>
          </a:p>
        </p:txBody>
      </p:sp>
      <p:sp>
        <p:nvSpPr>
          <p:cNvPr id="51" name="直接连接符 15"/>
          <p:cNvSpPr>
            <a:spLocks noChangeShapeType="1"/>
          </p:cNvSpPr>
          <p:nvPr/>
        </p:nvSpPr>
        <p:spPr bwMode="auto">
          <a:xfrm flipH="1" flipV="1">
            <a:off x="5921796" y="2171700"/>
            <a:ext cx="2857500" cy="2641600"/>
          </a:xfrm>
          <a:prstGeom prst="line">
            <a:avLst/>
          </a:prstGeom>
          <a:noFill/>
          <a:ln w="25400" cap="flat" cmpd="sng">
            <a:solidFill>
              <a:srgbClr val="00E6A0"/>
            </a:solidFill>
            <a:bevel/>
          </a:ln>
          <a:extLst>
            <a:ext uri="{909E8E84-426E-40DD-AFC4-6F175D3DCCD1}">
              <a14:hiddenFill xmlns:a14="http://schemas.microsoft.com/office/drawing/2010/main">
                <a:noFill/>
              </a14:hiddenFill>
            </a:ext>
          </a:extLst>
        </p:spPr>
        <p:txBody>
          <a:bodyPr/>
          <a:lstStyle/>
          <a:p>
            <a:endParaRPr lang="zh-CN" altLang="en-US" sz="2000">
              <a:cs typeface="+mn-ea"/>
              <a:sym typeface="+mn-lt"/>
            </a:endParaRPr>
          </a:p>
        </p:txBody>
      </p:sp>
      <p:sp>
        <p:nvSpPr>
          <p:cNvPr id="53" name="直接连接符 11"/>
          <p:cNvSpPr>
            <a:spLocks noChangeShapeType="1"/>
          </p:cNvSpPr>
          <p:nvPr/>
        </p:nvSpPr>
        <p:spPr bwMode="auto">
          <a:xfrm flipH="1">
            <a:off x="2437234" y="2195513"/>
            <a:ext cx="2762250" cy="2601912"/>
          </a:xfrm>
          <a:prstGeom prst="line">
            <a:avLst/>
          </a:prstGeom>
          <a:noFill/>
          <a:ln w="25400" cap="flat" cmpd="sng">
            <a:solidFill>
              <a:srgbClr val="00E6A0"/>
            </a:solidFill>
            <a:bevel/>
          </a:ln>
          <a:extLst>
            <a:ext uri="{909E8E84-426E-40DD-AFC4-6F175D3DCCD1}">
              <a14:hiddenFill xmlns:a14="http://schemas.microsoft.com/office/drawing/2010/main">
                <a:noFill/>
              </a14:hiddenFill>
            </a:ext>
          </a:extLst>
        </p:spPr>
        <p:txBody>
          <a:bodyPr/>
          <a:lstStyle/>
          <a:p>
            <a:endParaRPr lang="zh-CN" altLang="en-US" sz="2000">
              <a:cs typeface="+mn-ea"/>
              <a:sym typeface="+mn-lt"/>
            </a:endParaRPr>
          </a:p>
        </p:txBody>
      </p:sp>
      <p:sp>
        <p:nvSpPr>
          <p:cNvPr id="56" name="椭圆 20"/>
          <p:cNvSpPr>
            <a:spLocks noChangeArrowheads="1"/>
          </p:cNvSpPr>
          <p:nvPr/>
        </p:nvSpPr>
        <p:spPr bwMode="auto">
          <a:xfrm>
            <a:off x="6339309" y="2362200"/>
            <a:ext cx="2132012" cy="2133600"/>
          </a:xfrm>
          <a:prstGeom prst="ellipse">
            <a:avLst/>
          </a:prstGeom>
          <a:ln w="25400" cap="flat" cmpd="sng">
            <a:solidFill>
              <a:srgbClr val="00E6A0"/>
            </a:solidFill>
            <a:bevel/>
          </a:ln>
        </p:spPr>
        <p:txBody>
          <a:bodyPr anchor="ctr"/>
          <a:lstStyle/>
          <a:p>
            <a:pPr algn="ctr"/>
            <a:endParaRPr lang="zh-CN" altLang="zh-CN" sz="1600" b="1">
              <a:cs typeface="+mn-ea"/>
              <a:sym typeface="+mn-lt"/>
            </a:endParaRPr>
          </a:p>
        </p:txBody>
      </p:sp>
      <p:sp>
        <p:nvSpPr>
          <p:cNvPr id="83" name="椭圆 22"/>
          <p:cNvSpPr>
            <a:spLocks noChangeArrowheads="1"/>
          </p:cNvSpPr>
          <p:nvPr/>
        </p:nvSpPr>
        <p:spPr bwMode="auto">
          <a:xfrm>
            <a:off x="4734346" y="4264025"/>
            <a:ext cx="1739900" cy="1739900"/>
          </a:xfrm>
          <a:prstGeom prst="ellipse">
            <a:avLst/>
          </a:prstGeom>
          <a:ln w="25400" cap="flat" cmpd="sng">
            <a:solidFill>
              <a:srgbClr val="00B4E5"/>
            </a:solidFill>
            <a:bevel/>
          </a:ln>
        </p:spPr>
        <p:txBody>
          <a:bodyPr anchor="ctr"/>
          <a:lstStyle/>
          <a:p>
            <a:pPr algn="ctr"/>
            <a:endParaRPr lang="zh-CN" altLang="zh-CN" sz="1600" b="1">
              <a:cs typeface="+mn-ea"/>
              <a:sym typeface="+mn-lt"/>
            </a:endParaRPr>
          </a:p>
        </p:txBody>
      </p:sp>
      <p:sp>
        <p:nvSpPr>
          <p:cNvPr id="84" name="椭圆 23"/>
          <p:cNvSpPr>
            <a:spLocks noChangeArrowheads="1"/>
          </p:cNvSpPr>
          <p:nvPr/>
        </p:nvSpPr>
        <p:spPr bwMode="auto">
          <a:xfrm>
            <a:off x="8301459" y="4268788"/>
            <a:ext cx="1739900" cy="1739900"/>
          </a:xfrm>
          <a:prstGeom prst="ellipse">
            <a:avLst/>
          </a:prstGeom>
          <a:ln w="25400" cap="flat" cmpd="sng">
            <a:solidFill>
              <a:schemeClr val="bg1"/>
            </a:solidFill>
            <a:bevel/>
          </a:ln>
        </p:spPr>
        <p:txBody>
          <a:bodyPr anchor="ctr"/>
          <a:lstStyle/>
          <a:p>
            <a:pPr algn="ctr"/>
            <a:endParaRPr lang="zh-CN" altLang="zh-CN" sz="1600" b="1">
              <a:cs typeface="+mn-ea"/>
              <a:sym typeface="+mn-lt"/>
            </a:endParaRPr>
          </a:p>
        </p:txBody>
      </p:sp>
      <p:sp>
        <p:nvSpPr>
          <p:cNvPr id="85" name="椭圆 24"/>
          <p:cNvSpPr>
            <a:spLocks noChangeArrowheads="1"/>
          </p:cNvSpPr>
          <p:nvPr/>
        </p:nvSpPr>
        <p:spPr bwMode="auto">
          <a:xfrm>
            <a:off x="1130721" y="4268788"/>
            <a:ext cx="1739900" cy="1739900"/>
          </a:xfrm>
          <a:prstGeom prst="ellipse">
            <a:avLst/>
          </a:prstGeom>
          <a:ln w="25400" cap="flat" cmpd="sng">
            <a:solidFill>
              <a:schemeClr val="bg1"/>
            </a:solidFill>
            <a:bevel/>
          </a:ln>
        </p:spPr>
        <p:txBody>
          <a:bodyPr anchor="ctr"/>
          <a:lstStyle/>
          <a:p>
            <a:pPr algn="ctr"/>
            <a:endParaRPr lang="zh-CN" altLang="zh-CN" sz="1600" b="1">
              <a:cs typeface="+mn-ea"/>
              <a:sym typeface="+mn-lt"/>
            </a:endParaRPr>
          </a:p>
        </p:txBody>
      </p:sp>
      <p:sp>
        <p:nvSpPr>
          <p:cNvPr id="86" name="椭圆 19"/>
          <p:cNvSpPr>
            <a:spLocks noChangeArrowheads="1"/>
          </p:cNvSpPr>
          <p:nvPr/>
        </p:nvSpPr>
        <p:spPr bwMode="auto">
          <a:xfrm>
            <a:off x="2729334" y="2362200"/>
            <a:ext cx="2132012" cy="2133600"/>
          </a:xfrm>
          <a:prstGeom prst="ellipse">
            <a:avLst/>
          </a:prstGeom>
          <a:ln w="25400" cap="flat" cmpd="sng">
            <a:solidFill>
              <a:srgbClr val="00E6A0"/>
            </a:solidFill>
            <a:bevel/>
          </a:ln>
        </p:spPr>
        <p:txBody>
          <a:bodyPr anchor="ctr"/>
          <a:lstStyle/>
          <a:p>
            <a:pPr algn="ctr"/>
            <a:endParaRPr lang="zh-CN" altLang="zh-CN" sz="1600" b="1">
              <a:cs typeface="+mn-ea"/>
              <a:sym typeface="+mn-lt"/>
            </a:endParaRPr>
          </a:p>
        </p:txBody>
      </p:sp>
      <p:sp>
        <p:nvSpPr>
          <p:cNvPr id="87" name="椭圆 21"/>
          <p:cNvSpPr>
            <a:spLocks noChangeArrowheads="1"/>
          </p:cNvSpPr>
          <p:nvPr/>
        </p:nvSpPr>
        <p:spPr bwMode="auto">
          <a:xfrm>
            <a:off x="4716884" y="1076325"/>
            <a:ext cx="1739900" cy="1739900"/>
          </a:xfrm>
          <a:prstGeom prst="ellipse">
            <a:avLst/>
          </a:prstGeom>
          <a:ln w="25400" cap="flat" cmpd="sng">
            <a:solidFill>
              <a:schemeClr val="bg1">
                <a:lumMod val="50000"/>
              </a:schemeClr>
            </a:solidFill>
            <a:bevel/>
          </a:ln>
        </p:spPr>
        <p:txBody>
          <a:bodyPr anchor="ctr"/>
          <a:lstStyle/>
          <a:p>
            <a:pPr algn="ctr"/>
            <a:endParaRPr lang="zh-CN" altLang="zh-CN" sz="1400" b="1">
              <a:cs typeface="+mn-ea"/>
              <a:sym typeface="+mn-lt"/>
            </a:endParaRPr>
          </a:p>
        </p:txBody>
      </p:sp>
      <p:sp>
        <p:nvSpPr>
          <p:cNvPr id="88" name="椭圆 3"/>
          <p:cNvSpPr>
            <a:spLocks noChangeArrowheads="1"/>
          </p:cNvSpPr>
          <p:nvPr/>
        </p:nvSpPr>
        <p:spPr bwMode="auto">
          <a:xfrm>
            <a:off x="4826421" y="1184275"/>
            <a:ext cx="1522413" cy="1524000"/>
          </a:xfrm>
          <a:prstGeom prst="ellipse">
            <a:avLst/>
          </a:prstGeom>
          <a:solidFill>
            <a:schemeClr val="bg1">
              <a:lumMod val="50000"/>
            </a:schemeClr>
          </a:solidFill>
          <a:ln>
            <a:noFill/>
          </a:ln>
        </p:spPr>
        <p:txBody>
          <a:bodyPr anchor="ctr"/>
          <a:lstStyle/>
          <a:p>
            <a:pPr algn="ctr"/>
            <a:endParaRPr lang="zh-CN" altLang="zh-CN" sz="1600" b="1">
              <a:cs typeface="+mn-ea"/>
              <a:sym typeface="+mn-lt"/>
            </a:endParaRPr>
          </a:p>
        </p:txBody>
      </p:sp>
      <p:sp>
        <p:nvSpPr>
          <p:cNvPr id="89" name="椭圆 5"/>
          <p:cNvSpPr>
            <a:spLocks noChangeArrowheads="1"/>
          </p:cNvSpPr>
          <p:nvPr/>
        </p:nvSpPr>
        <p:spPr bwMode="auto">
          <a:xfrm>
            <a:off x="2848396" y="2474913"/>
            <a:ext cx="1908175" cy="1908175"/>
          </a:xfrm>
          <a:prstGeom prst="ellipse">
            <a:avLst/>
          </a:prstGeom>
          <a:solidFill>
            <a:srgbClr val="00E6A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zh-CN" sz="7200">
              <a:cs typeface="+mn-ea"/>
              <a:sym typeface="+mn-lt"/>
            </a:endParaRPr>
          </a:p>
        </p:txBody>
      </p:sp>
      <p:sp>
        <p:nvSpPr>
          <p:cNvPr id="90" name="椭圆 6"/>
          <p:cNvSpPr>
            <a:spLocks noChangeArrowheads="1"/>
          </p:cNvSpPr>
          <p:nvPr/>
        </p:nvSpPr>
        <p:spPr bwMode="auto">
          <a:xfrm>
            <a:off x="6452021" y="2474913"/>
            <a:ext cx="1908175" cy="1908175"/>
          </a:xfrm>
          <a:prstGeom prst="ellipse">
            <a:avLst/>
          </a:prstGeom>
          <a:solidFill>
            <a:srgbClr val="00E6A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zh-CN" sz="7200">
              <a:cs typeface="+mn-ea"/>
              <a:sym typeface="+mn-lt"/>
            </a:endParaRPr>
          </a:p>
        </p:txBody>
      </p:sp>
      <p:sp>
        <p:nvSpPr>
          <p:cNvPr id="91" name="椭圆 7"/>
          <p:cNvSpPr>
            <a:spLocks noChangeArrowheads="1"/>
          </p:cNvSpPr>
          <p:nvPr/>
        </p:nvSpPr>
        <p:spPr bwMode="auto">
          <a:xfrm>
            <a:off x="1245021" y="4383088"/>
            <a:ext cx="1522413" cy="1522412"/>
          </a:xfrm>
          <a:prstGeom prst="ellipse">
            <a:avLst/>
          </a:prstGeom>
          <a:gradFill rotWithShape="1">
            <a:gsLst>
              <a:gs pos="0">
                <a:srgbClr val="FFFFFF"/>
              </a:gs>
              <a:gs pos="100000">
                <a:srgbClr val="C8C8C8"/>
              </a:gs>
            </a:gsLst>
            <a:lin ang="19800000" scaled="1"/>
          </a:gradFill>
          <a:ln w="25400" cap="flat" cmpd="sng">
            <a:solidFill>
              <a:srgbClr val="00B4E5"/>
            </a:solidFill>
            <a:bevel/>
          </a:ln>
        </p:spPr>
        <p:txBody>
          <a:bodyPr anchor="ctr"/>
          <a:lstStyle/>
          <a:p>
            <a:pPr algn="ctr"/>
            <a:endParaRPr lang="zh-CN" altLang="zh-CN" sz="1600" b="1">
              <a:cs typeface="+mn-ea"/>
              <a:sym typeface="+mn-lt"/>
            </a:endParaRPr>
          </a:p>
        </p:txBody>
      </p:sp>
      <p:sp>
        <p:nvSpPr>
          <p:cNvPr id="92" name="椭圆 8"/>
          <p:cNvSpPr>
            <a:spLocks noChangeArrowheads="1"/>
          </p:cNvSpPr>
          <p:nvPr/>
        </p:nvSpPr>
        <p:spPr bwMode="auto">
          <a:xfrm>
            <a:off x="8410996" y="4383088"/>
            <a:ext cx="1522413" cy="1522412"/>
          </a:xfrm>
          <a:prstGeom prst="ellipse">
            <a:avLst/>
          </a:prstGeom>
          <a:gradFill rotWithShape="1">
            <a:gsLst>
              <a:gs pos="0">
                <a:srgbClr val="FFFFFF"/>
              </a:gs>
              <a:gs pos="100000">
                <a:srgbClr val="C8C8C8"/>
              </a:gs>
            </a:gsLst>
            <a:lin ang="19800000" scaled="1"/>
          </a:gradFill>
          <a:ln w="25400" cap="flat" cmpd="sng">
            <a:solidFill>
              <a:srgbClr val="00B4E5"/>
            </a:solidFill>
            <a:bevel/>
          </a:ln>
        </p:spPr>
        <p:txBody>
          <a:bodyPr anchor="ctr"/>
          <a:lstStyle/>
          <a:p>
            <a:pPr algn="ctr"/>
            <a:endParaRPr lang="zh-CN" altLang="zh-CN" sz="1600" b="1">
              <a:cs typeface="+mn-ea"/>
              <a:sym typeface="+mn-lt"/>
            </a:endParaRPr>
          </a:p>
        </p:txBody>
      </p:sp>
      <p:sp>
        <p:nvSpPr>
          <p:cNvPr id="93" name="椭圆 9"/>
          <p:cNvSpPr>
            <a:spLocks noChangeArrowheads="1"/>
          </p:cNvSpPr>
          <p:nvPr/>
        </p:nvSpPr>
        <p:spPr bwMode="auto">
          <a:xfrm>
            <a:off x="4842296" y="4383088"/>
            <a:ext cx="1524000" cy="1522412"/>
          </a:xfrm>
          <a:prstGeom prst="ellipse">
            <a:avLst/>
          </a:prstGeom>
          <a:solidFill>
            <a:srgbClr val="00B4E5"/>
          </a:solidFill>
          <a:ln>
            <a:noFill/>
          </a:ln>
        </p:spPr>
        <p:txBody>
          <a:bodyPr anchor="ctr"/>
          <a:lstStyle/>
          <a:p>
            <a:pPr algn="ctr"/>
            <a:endParaRPr lang="zh-CN" altLang="zh-CN" sz="1600" b="1">
              <a:cs typeface="+mn-ea"/>
              <a:sym typeface="+mn-lt"/>
            </a:endParaRPr>
          </a:p>
        </p:txBody>
      </p:sp>
      <p:sp>
        <p:nvSpPr>
          <p:cNvPr id="94" name="矩形 43"/>
          <p:cNvSpPr>
            <a:spLocks noChangeArrowheads="1"/>
          </p:cNvSpPr>
          <p:nvPr/>
        </p:nvSpPr>
        <p:spPr bwMode="auto">
          <a:xfrm>
            <a:off x="4878948" y="1302336"/>
            <a:ext cx="1415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dirty="0" smtClean="0">
                <a:cs typeface="+mn-ea"/>
                <a:sym typeface="+mn-lt"/>
              </a:rPr>
              <a:t>顶层设计</a:t>
            </a:r>
            <a:endParaRPr lang="zh-CN" altLang="en-US" dirty="0">
              <a:cs typeface="+mn-ea"/>
              <a:sym typeface="+mn-lt"/>
            </a:endParaRPr>
          </a:p>
        </p:txBody>
      </p:sp>
      <p:sp>
        <p:nvSpPr>
          <p:cNvPr id="95" name="圆角矩形 44"/>
          <p:cNvSpPr>
            <a:spLocks noChangeArrowheads="1"/>
          </p:cNvSpPr>
          <p:nvPr/>
        </p:nvSpPr>
        <p:spPr bwMode="auto">
          <a:xfrm rot="16200000">
            <a:off x="2776958" y="5203826"/>
            <a:ext cx="720725" cy="82550"/>
          </a:xfrm>
          <a:prstGeom prst="roundRect">
            <a:avLst>
              <a:gd name="adj" fmla="val 50000"/>
            </a:avLst>
          </a:prstGeom>
          <a:solidFill>
            <a:srgbClr val="00B4E5"/>
          </a:solidFill>
          <a:ln>
            <a:solidFill>
              <a:srgbClr val="00B4E5"/>
            </a:solidFill>
          </a:ln>
        </p:spPr>
        <p:txBody>
          <a:bodyPr anchor="ctr"/>
          <a:lstStyle/>
          <a:p>
            <a:pPr algn="ctr"/>
            <a:endParaRPr lang="zh-CN" altLang="zh-CN" sz="2000">
              <a:cs typeface="+mn-ea"/>
              <a:sym typeface="+mn-lt"/>
            </a:endParaRPr>
          </a:p>
        </p:txBody>
      </p:sp>
      <p:sp>
        <p:nvSpPr>
          <p:cNvPr id="96" name="圆角矩形 45"/>
          <p:cNvSpPr>
            <a:spLocks noChangeArrowheads="1"/>
          </p:cNvSpPr>
          <p:nvPr/>
        </p:nvSpPr>
        <p:spPr bwMode="auto">
          <a:xfrm rot="16200000">
            <a:off x="6392490" y="5203032"/>
            <a:ext cx="720725" cy="84137"/>
          </a:xfrm>
          <a:prstGeom prst="roundRect">
            <a:avLst>
              <a:gd name="adj" fmla="val 50000"/>
            </a:avLst>
          </a:prstGeom>
          <a:solidFill>
            <a:schemeClr val="bg1">
              <a:lumMod val="50000"/>
            </a:schemeClr>
          </a:solidFill>
          <a:ln>
            <a:noFill/>
          </a:ln>
        </p:spPr>
        <p:txBody>
          <a:bodyPr anchor="ctr"/>
          <a:lstStyle/>
          <a:p>
            <a:pPr algn="ctr"/>
            <a:endParaRPr lang="zh-CN" altLang="zh-CN" sz="2000">
              <a:cs typeface="+mn-ea"/>
              <a:sym typeface="+mn-lt"/>
            </a:endParaRPr>
          </a:p>
        </p:txBody>
      </p:sp>
      <p:sp>
        <p:nvSpPr>
          <p:cNvPr id="97" name="圆角矩形 46"/>
          <p:cNvSpPr>
            <a:spLocks noChangeArrowheads="1"/>
          </p:cNvSpPr>
          <p:nvPr/>
        </p:nvSpPr>
        <p:spPr bwMode="auto">
          <a:xfrm rot="16200000">
            <a:off x="9295370" y="3888250"/>
            <a:ext cx="720725" cy="84138"/>
          </a:xfrm>
          <a:prstGeom prst="roundRect">
            <a:avLst>
              <a:gd name="adj" fmla="val 50000"/>
            </a:avLst>
          </a:prstGeom>
          <a:solidFill>
            <a:srgbClr val="00B4E5"/>
          </a:solidFill>
          <a:ln>
            <a:noFill/>
          </a:ln>
        </p:spPr>
        <p:txBody>
          <a:bodyPr anchor="ctr"/>
          <a:lstStyle/>
          <a:p>
            <a:pPr algn="ctr"/>
            <a:endParaRPr lang="zh-CN" altLang="zh-CN" sz="2000">
              <a:cs typeface="+mn-ea"/>
              <a:sym typeface="+mn-lt"/>
            </a:endParaRPr>
          </a:p>
        </p:txBody>
      </p:sp>
      <p:grpSp>
        <p:nvGrpSpPr>
          <p:cNvPr id="98" name="Group 28"/>
          <p:cNvGrpSpPr/>
          <p:nvPr/>
        </p:nvGrpSpPr>
        <p:grpSpPr bwMode="auto">
          <a:xfrm>
            <a:off x="1632371" y="4688937"/>
            <a:ext cx="736600" cy="717550"/>
            <a:chOff x="0" y="0"/>
            <a:chExt cx="736600" cy="717550"/>
          </a:xfrm>
        </p:grpSpPr>
        <p:sp>
          <p:nvSpPr>
            <p:cNvPr id="99" name="Freeform 958"/>
            <p:cNvSpPr>
              <a:spLocks noChangeArrowheads="1"/>
            </p:cNvSpPr>
            <p:nvPr/>
          </p:nvSpPr>
          <p:spPr bwMode="auto">
            <a:xfrm>
              <a:off x="323850" y="571500"/>
              <a:ext cx="88900" cy="141288"/>
            </a:xfrm>
            <a:custGeom>
              <a:avLst/>
              <a:gdLst>
                <a:gd name="T0" fmla="*/ 20 w 24"/>
                <a:gd name="T1" fmla="*/ 1 h 38"/>
                <a:gd name="T2" fmla="*/ 18 w 24"/>
                <a:gd name="T3" fmla="*/ 0 h 38"/>
                <a:gd name="T4" fmla="*/ 16 w 24"/>
                <a:gd name="T5" fmla="*/ 1 h 38"/>
                <a:gd name="T6" fmla="*/ 12 w 24"/>
                <a:gd name="T7" fmla="*/ 1 h 38"/>
                <a:gd name="T8" fmla="*/ 8 w 24"/>
                <a:gd name="T9" fmla="*/ 1 h 38"/>
                <a:gd name="T10" fmla="*/ 6 w 24"/>
                <a:gd name="T11" fmla="*/ 0 h 38"/>
                <a:gd name="T12" fmla="*/ 5 w 24"/>
                <a:gd name="T13" fmla="*/ 1 h 38"/>
                <a:gd name="T14" fmla="*/ 0 w 24"/>
                <a:gd name="T15" fmla="*/ 17 h 38"/>
                <a:gd name="T16" fmla="*/ 0 w 24"/>
                <a:gd name="T17" fmla="*/ 17 h 38"/>
                <a:gd name="T18" fmla="*/ 4 w 24"/>
                <a:gd name="T19" fmla="*/ 37 h 38"/>
                <a:gd name="T20" fmla="*/ 5 w 24"/>
                <a:gd name="T21" fmla="*/ 38 h 38"/>
                <a:gd name="T22" fmla="*/ 19 w 24"/>
                <a:gd name="T23" fmla="*/ 38 h 38"/>
                <a:gd name="T24" fmla="*/ 20 w 24"/>
                <a:gd name="T25" fmla="*/ 37 h 38"/>
                <a:gd name="T26" fmla="*/ 24 w 24"/>
                <a:gd name="T27" fmla="*/ 17 h 38"/>
                <a:gd name="T28" fmla="*/ 24 w 24"/>
                <a:gd name="T29" fmla="*/ 16 h 38"/>
                <a:gd name="T30" fmla="*/ 20 w 24"/>
                <a:gd name="T31" fmla="*/ 1 h 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
                <a:gd name="T49" fmla="*/ 0 h 38"/>
                <a:gd name="T50" fmla="*/ 24 w 24"/>
                <a:gd name="T51" fmla="*/ 38 h 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 h="38">
                  <a:moveTo>
                    <a:pt x="20" y="1"/>
                  </a:moveTo>
                  <a:cubicBezTo>
                    <a:pt x="19" y="1"/>
                    <a:pt x="19" y="0"/>
                    <a:pt x="18" y="0"/>
                  </a:cubicBezTo>
                  <a:cubicBezTo>
                    <a:pt x="17" y="1"/>
                    <a:pt x="17" y="1"/>
                    <a:pt x="16" y="1"/>
                  </a:cubicBezTo>
                  <a:cubicBezTo>
                    <a:pt x="15" y="1"/>
                    <a:pt x="14" y="1"/>
                    <a:pt x="12" y="1"/>
                  </a:cubicBezTo>
                  <a:cubicBezTo>
                    <a:pt x="10" y="1"/>
                    <a:pt x="9" y="1"/>
                    <a:pt x="8" y="1"/>
                  </a:cubicBezTo>
                  <a:cubicBezTo>
                    <a:pt x="8" y="1"/>
                    <a:pt x="7" y="1"/>
                    <a:pt x="6" y="0"/>
                  </a:cubicBezTo>
                  <a:cubicBezTo>
                    <a:pt x="5" y="0"/>
                    <a:pt x="5" y="1"/>
                    <a:pt x="5" y="1"/>
                  </a:cubicBezTo>
                  <a:cubicBezTo>
                    <a:pt x="0" y="17"/>
                    <a:pt x="0" y="17"/>
                    <a:pt x="0" y="17"/>
                  </a:cubicBezTo>
                  <a:cubicBezTo>
                    <a:pt x="0" y="17"/>
                    <a:pt x="0" y="17"/>
                    <a:pt x="0" y="17"/>
                  </a:cubicBezTo>
                  <a:cubicBezTo>
                    <a:pt x="4" y="37"/>
                    <a:pt x="4" y="37"/>
                    <a:pt x="4" y="37"/>
                  </a:cubicBezTo>
                  <a:cubicBezTo>
                    <a:pt x="4" y="38"/>
                    <a:pt x="5" y="38"/>
                    <a:pt x="5" y="38"/>
                  </a:cubicBezTo>
                  <a:cubicBezTo>
                    <a:pt x="19" y="38"/>
                    <a:pt x="19" y="38"/>
                    <a:pt x="19" y="38"/>
                  </a:cubicBezTo>
                  <a:cubicBezTo>
                    <a:pt x="19" y="38"/>
                    <a:pt x="20" y="38"/>
                    <a:pt x="20" y="37"/>
                  </a:cubicBezTo>
                  <a:cubicBezTo>
                    <a:pt x="24" y="17"/>
                    <a:pt x="24" y="17"/>
                    <a:pt x="24" y="17"/>
                  </a:cubicBezTo>
                  <a:cubicBezTo>
                    <a:pt x="24" y="17"/>
                    <a:pt x="24" y="16"/>
                    <a:pt x="24" y="16"/>
                  </a:cubicBezTo>
                  <a:lnTo>
                    <a:pt x="20" y="1"/>
                  </a:ln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00" name="Freeform 959"/>
            <p:cNvSpPr>
              <a:spLocks noChangeArrowheads="1"/>
            </p:cNvSpPr>
            <p:nvPr/>
          </p:nvSpPr>
          <p:spPr bwMode="auto">
            <a:xfrm>
              <a:off x="434975" y="495300"/>
              <a:ext cx="301625" cy="222250"/>
            </a:xfrm>
            <a:custGeom>
              <a:avLst/>
              <a:gdLst>
                <a:gd name="T0" fmla="*/ 79 w 80"/>
                <a:gd name="T1" fmla="*/ 37 h 59"/>
                <a:gd name="T2" fmla="*/ 15 w 80"/>
                <a:gd name="T3" fmla="*/ 1 h 59"/>
                <a:gd name="T4" fmla="*/ 13 w 80"/>
                <a:gd name="T5" fmla="*/ 0 h 59"/>
                <a:gd name="T6" fmla="*/ 11 w 80"/>
                <a:gd name="T7" fmla="*/ 0 h 59"/>
                <a:gd name="T8" fmla="*/ 11 w 80"/>
                <a:gd name="T9" fmla="*/ 0 h 59"/>
                <a:gd name="T10" fmla="*/ 21 w 80"/>
                <a:gd name="T11" fmla="*/ 22 h 59"/>
                <a:gd name="T12" fmla="*/ 0 w 80"/>
                <a:gd name="T13" fmla="*/ 59 h 59"/>
                <a:gd name="T14" fmla="*/ 76 w 80"/>
                <a:gd name="T15" fmla="*/ 59 h 59"/>
                <a:gd name="T16" fmla="*/ 80 w 80"/>
                <a:gd name="T17" fmla="*/ 54 h 59"/>
                <a:gd name="T18" fmla="*/ 80 w 80"/>
                <a:gd name="T19" fmla="*/ 40 h 59"/>
                <a:gd name="T20" fmla="*/ 79 w 80"/>
                <a:gd name="T21" fmla="*/ 37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59"/>
                <a:gd name="T35" fmla="*/ 80 w 80"/>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59">
                  <a:moveTo>
                    <a:pt x="79" y="37"/>
                  </a:moveTo>
                  <a:cubicBezTo>
                    <a:pt x="61" y="19"/>
                    <a:pt x="39" y="7"/>
                    <a:pt x="15" y="1"/>
                  </a:cubicBezTo>
                  <a:cubicBezTo>
                    <a:pt x="15" y="1"/>
                    <a:pt x="14" y="0"/>
                    <a:pt x="13" y="0"/>
                  </a:cubicBezTo>
                  <a:cubicBezTo>
                    <a:pt x="11" y="0"/>
                    <a:pt x="11" y="0"/>
                    <a:pt x="11" y="0"/>
                  </a:cubicBezTo>
                  <a:cubicBezTo>
                    <a:pt x="11" y="0"/>
                    <a:pt x="11" y="0"/>
                    <a:pt x="11" y="0"/>
                  </a:cubicBezTo>
                  <a:cubicBezTo>
                    <a:pt x="21" y="22"/>
                    <a:pt x="21" y="22"/>
                    <a:pt x="21" y="22"/>
                  </a:cubicBezTo>
                  <a:cubicBezTo>
                    <a:pt x="0" y="59"/>
                    <a:pt x="0" y="59"/>
                    <a:pt x="0" y="59"/>
                  </a:cubicBezTo>
                  <a:cubicBezTo>
                    <a:pt x="76" y="59"/>
                    <a:pt x="76" y="59"/>
                    <a:pt x="76" y="59"/>
                  </a:cubicBezTo>
                  <a:cubicBezTo>
                    <a:pt x="78" y="59"/>
                    <a:pt x="80" y="57"/>
                    <a:pt x="80" y="54"/>
                  </a:cubicBezTo>
                  <a:cubicBezTo>
                    <a:pt x="80" y="40"/>
                    <a:pt x="80" y="40"/>
                    <a:pt x="80" y="40"/>
                  </a:cubicBezTo>
                  <a:cubicBezTo>
                    <a:pt x="80" y="39"/>
                    <a:pt x="80" y="38"/>
                    <a:pt x="79" y="37"/>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01" name="Freeform 960"/>
            <p:cNvSpPr>
              <a:spLocks noChangeArrowheads="1"/>
            </p:cNvSpPr>
            <p:nvPr/>
          </p:nvSpPr>
          <p:spPr bwMode="auto">
            <a:xfrm>
              <a:off x="0" y="495300"/>
              <a:ext cx="296863" cy="222250"/>
            </a:xfrm>
            <a:custGeom>
              <a:avLst/>
              <a:gdLst>
                <a:gd name="T0" fmla="*/ 69 w 79"/>
                <a:gd name="T1" fmla="*/ 0 h 59"/>
                <a:gd name="T2" fmla="*/ 69 w 79"/>
                <a:gd name="T3" fmla="*/ 0 h 59"/>
                <a:gd name="T4" fmla="*/ 68 w 79"/>
                <a:gd name="T5" fmla="*/ 0 h 59"/>
                <a:gd name="T6" fmla="*/ 67 w 79"/>
                <a:gd name="T7" fmla="*/ 1 h 59"/>
                <a:gd name="T8" fmla="*/ 1 w 79"/>
                <a:gd name="T9" fmla="*/ 37 h 59"/>
                <a:gd name="T10" fmla="*/ 0 w 79"/>
                <a:gd name="T11" fmla="*/ 40 h 59"/>
                <a:gd name="T12" fmla="*/ 0 w 79"/>
                <a:gd name="T13" fmla="*/ 54 h 59"/>
                <a:gd name="T14" fmla="*/ 4 w 79"/>
                <a:gd name="T15" fmla="*/ 59 h 59"/>
                <a:gd name="T16" fmla="*/ 79 w 79"/>
                <a:gd name="T17" fmla="*/ 59 h 59"/>
                <a:gd name="T18" fmla="*/ 60 w 79"/>
                <a:gd name="T19" fmla="*/ 22 h 59"/>
                <a:gd name="T20" fmla="*/ 69 w 79"/>
                <a:gd name="T21" fmla="*/ 0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59"/>
                <a:gd name="T35" fmla="*/ 79 w 79"/>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59">
                  <a:moveTo>
                    <a:pt x="69" y="0"/>
                  </a:moveTo>
                  <a:cubicBezTo>
                    <a:pt x="69" y="0"/>
                    <a:pt x="69" y="0"/>
                    <a:pt x="69" y="0"/>
                  </a:cubicBezTo>
                  <a:cubicBezTo>
                    <a:pt x="68" y="0"/>
                    <a:pt x="68" y="0"/>
                    <a:pt x="68" y="0"/>
                  </a:cubicBezTo>
                  <a:cubicBezTo>
                    <a:pt x="67" y="0"/>
                    <a:pt x="67" y="0"/>
                    <a:pt x="67" y="1"/>
                  </a:cubicBezTo>
                  <a:cubicBezTo>
                    <a:pt x="42" y="6"/>
                    <a:pt x="20" y="19"/>
                    <a:pt x="1" y="37"/>
                  </a:cubicBezTo>
                  <a:cubicBezTo>
                    <a:pt x="1" y="38"/>
                    <a:pt x="0" y="39"/>
                    <a:pt x="0" y="40"/>
                  </a:cubicBezTo>
                  <a:cubicBezTo>
                    <a:pt x="0" y="54"/>
                    <a:pt x="0" y="54"/>
                    <a:pt x="0" y="54"/>
                  </a:cubicBezTo>
                  <a:cubicBezTo>
                    <a:pt x="0" y="57"/>
                    <a:pt x="2" y="59"/>
                    <a:pt x="4" y="59"/>
                  </a:cubicBezTo>
                  <a:cubicBezTo>
                    <a:pt x="79" y="59"/>
                    <a:pt x="79" y="59"/>
                    <a:pt x="79" y="59"/>
                  </a:cubicBezTo>
                  <a:cubicBezTo>
                    <a:pt x="60" y="22"/>
                    <a:pt x="60" y="22"/>
                    <a:pt x="60" y="22"/>
                  </a:cubicBezTo>
                  <a:lnTo>
                    <a:pt x="69" y="0"/>
                  </a:ln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02" name="Freeform 961"/>
            <p:cNvSpPr>
              <a:spLocks noChangeArrowheads="1"/>
            </p:cNvSpPr>
            <p:nvPr/>
          </p:nvSpPr>
          <p:spPr bwMode="auto">
            <a:xfrm>
              <a:off x="195262" y="0"/>
              <a:ext cx="346075" cy="541338"/>
            </a:xfrm>
            <a:custGeom>
              <a:avLst/>
              <a:gdLst>
                <a:gd name="T0" fmla="*/ 70 w 92"/>
                <a:gd name="T1" fmla="*/ 122 h 144"/>
                <a:gd name="T2" fmla="*/ 70 w 92"/>
                <a:gd name="T3" fmla="*/ 109 h 144"/>
                <a:gd name="T4" fmla="*/ 85 w 92"/>
                <a:gd name="T5" fmla="*/ 77 h 144"/>
                <a:gd name="T6" fmla="*/ 85 w 92"/>
                <a:gd name="T7" fmla="*/ 77 h 144"/>
                <a:gd name="T8" fmla="*/ 92 w 92"/>
                <a:gd name="T9" fmla="*/ 69 h 144"/>
                <a:gd name="T10" fmla="*/ 88 w 92"/>
                <a:gd name="T11" fmla="*/ 62 h 144"/>
                <a:gd name="T12" fmla="*/ 90 w 92"/>
                <a:gd name="T13" fmla="*/ 47 h 144"/>
                <a:gd name="T14" fmla="*/ 46 w 92"/>
                <a:gd name="T15" fmla="*/ 0 h 144"/>
                <a:gd name="T16" fmla="*/ 2 w 92"/>
                <a:gd name="T17" fmla="*/ 47 h 144"/>
                <a:gd name="T18" fmla="*/ 4 w 92"/>
                <a:gd name="T19" fmla="*/ 62 h 144"/>
                <a:gd name="T20" fmla="*/ 0 w 92"/>
                <a:gd name="T21" fmla="*/ 69 h 144"/>
                <a:gd name="T22" fmla="*/ 7 w 92"/>
                <a:gd name="T23" fmla="*/ 77 h 144"/>
                <a:gd name="T24" fmla="*/ 8 w 92"/>
                <a:gd name="T25" fmla="*/ 77 h 144"/>
                <a:gd name="T26" fmla="*/ 22 w 92"/>
                <a:gd name="T27" fmla="*/ 109 h 144"/>
                <a:gd name="T28" fmla="*/ 22 w 92"/>
                <a:gd name="T29" fmla="*/ 122 h 144"/>
                <a:gd name="T30" fmla="*/ 22 w 92"/>
                <a:gd name="T31" fmla="*/ 123 h 144"/>
                <a:gd name="T32" fmla="*/ 46 w 92"/>
                <a:gd name="T33" fmla="*/ 144 h 144"/>
                <a:gd name="T34" fmla="*/ 46 w 92"/>
                <a:gd name="T35" fmla="*/ 144 h 144"/>
                <a:gd name="T36" fmla="*/ 46 w 92"/>
                <a:gd name="T37" fmla="*/ 144 h 144"/>
                <a:gd name="T38" fmla="*/ 70 w 92"/>
                <a:gd name="T39" fmla="*/ 123 h 144"/>
                <a:gd name="T40" fmla="*/ 70 w 92"/>
                <a:gd name="T41" fmla="*/ 122 h 1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144"/>
                <a:gd name="T65" fmla="*/ 92 w 92"/>
                <a:gd name="T66" fmla="*/ 144 h 14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144">
                  <a:moveTo>
                    <a:pt x="70" y="122"/>
                  </a:moveTo>
                  <a:cubicBezTo>
                    <a:pt x="70" y="109"/>
                    <a:pt x="70" y="109"/>
                    <a:pt x="70" y="109"/>
                  </a:cubicBezTo>
                  <a:cubicBezTo>
                    <a:pt x="78" y="101"/>
                    <a:pt x="84" y="89"/>
                    <a:pt x="85" y="77"/>
                  </a:cubicBezTo>
                  <a:cubicBezTo>
                    <a:pt x="85" y="77"/>
                    <a:pt x="85" y="77"/>
                    <a:pt x="85" y="77"/>
                  </a:cubicBezTo>
                  <a:cubicBezTo>
                    <a:pt x="89" y="77"/>
                    <a:pt x="92" y="74"/>
                    <a:pt x="92" y="69"/>
                  </a:cubicBezTo>
                  <a:cubicBezTo>
                    <a:pt x="92" y="66"/>
                    <a:pt x="91" y="63"/>
                    <a:pt x="88" y="62"/>
                  </a:cubicBezTo>
                  <a:cubicBezTo>
                    <a:pt x="89" y="57"/>
                    <a:pt x="90" y="52"/>
                    <a:pt x="90" y="47"/>
                  </a:cubicBezTo>
                  <a:cubicBezTo>
                    <a:pt x="90" y="21"/>
                    <a:pt x="71" y="0"/>
                    <a:pt x="46" y="0"/>
                  </a:cubicBezTo>
                  <a:cubicBezTo>
                    <a:pt x="22" y="0"/>
                    <a:pt x="2" y="21"/>
                    <a:pt x="2" y="47"/>
                  </a:cubicBezTo>
                  <a:cubicBezTo>
                    <a:pt x="2" y="52"/>
                    <a:pt x="3" y="57"/>
                    <a:pt x="4" y="62"/>
                  </a:cubicBezTo>
                  <a:cubicBezTo>
                    <a:pt x="2" y="63"/>
                    <a:pt x="0" y="66"/>
                    <a:pt x="0" y="69"/>
                  </a:cubicBezTo>
                  <a:cubicBezTo>
                    <a:pt x="0" y="74"/>
                    <a:pt x="3" y="77"/>
                    <a:pt x="7" y="77"/>
                  </a:cubicBezTo>
                  <a:cubicBezTo>
                    <a:pt x="7" y="77"/>
                    <a:pt x="7" y="77"/>
                    <a:pt x="8" y="77"/>
                  </a:cubicBezTo>
                  <a:cubicBezTo>
                    <a:pt x="8" y="89"/>
                    <a:pt x="14" y="101"/>
                    <a:pt x="22" y="109"/>
                  </a:cubicBezTo>
                  <a:cubicBezTo>
                    <a:pt x="22" y="122"/>
                    <a:pt x="22" y="122"/>
                    <a:pt x="22" y="122"/>
                  </a:cubicBezTo>
                  <a:cubicBezTo>
                    <a:pt x="22" y="122"/>
                    <a:pt x="22" y="123"/>
                    <a:pt x="22" y="123"/>
                  </a:cubicBezTo>
                  <a:cubicBezTo>
                    <a:pt x="23" y="125"/>
                    <a:pt x="33" y="144"/>
                    <a:pt x="46" y="144"/>
                  </a:cubicBezTo>
                  <a:cubicBezTo>
                    <a:pt x="46" y="144"/>
                    <a:pt x="46" y="144"/>
                    <a:pt x="46" y="144"/>
                  </a:cubicBezTo>
                  <a:cubicBezTo>
                    <a:pt x="46" y="144"/>
                    <a:pt x="46" y="144"/>
                    <a:pt x="46" y="144"/>
                  </a:cubicBezTo>
                  <a:cubicBezTo>
                    <a:pt x="59" y="144"/>
                    <a:pt x="68" y="125"/>
                    <a:pt x="70" y="123"/>
                  </a:cubicBezTo>
                  <a:cubicBezTo>
                    <a:pt x="70" y="123"/>
                    <a:pt x="70" y="122"/>
                    <a:pt x="70" y="122"/>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grpSp>
      <p:grpSp>
        <p:nvGrpSpPr>
          <p:cNvPr id="103" name="Group 33"/>
          <p:cNvGrpSpPr/>
          <p:nvPr/>
        </p:nvGrpSpPr>
        <p:grpSpPr bwMode="auto">
          <a:xfrm>
            <a:off x="8803902" y="4668666"/>
            <a:ext cx="735013" cy="676275"/>
            <a:chOff x="0" y="0"/>
            <a:chExt cx="735013" cy="676275"/>
          </a:xfrm>
        </p:grpSpPr>
        <p:sp>
          <p:nvSpPr>
            <p:cNvPr id="104" name="Freeform 999"/>
            <p:cNvSpPr>
              <a:spLocks noChangeArrowheads="1"/>
            </p:cNvSpPr>
            <p:nvPr/>
          </p:nvSpPr>
          <p:spPr bwMode="auto">
            <a:xfrm>
              <a:off x="506413" y="319087"/>
              <a:ext cx="184150" cy="146050"/>
            </a:xfrm>
            <a:custGeom>
              <a:avLst/>
              <a:gdLst>
                <a:gd name="T0" fmla="*/ 4 w 49"/>
                <a:gd name="T1" fmla="*/ 5 h 39"/>
                <a:gd name="T2" fmla="*/ 20 w 49"/>
                <a:gd name="T3" fmla="*/ 33 h 39"/>
                <a:gd name="T4" fmla="*/ 43 w 49"/>
                <a:gd name="T5" fmla="*/ 37 h 39"/>
                <a:gd name="T6" fmla="*/ 35 w 49"/>
                <a:gd name="T7" fmla="*/ 15 h 39"/>
                <a:gd name="T8" fmla="*/ 4 w 49"/>
                <a:gd name="T9" fmla="*/ 5 h 39"/>
                <a:gd name="T10" fmla="*/ 0 60000 65536"/>
                <a:gd name="T11" fmla="*/ 0 60000 65536"/>
                <a:gd name="T12" fmla="*/ 0 60000 65536"/>
                <a:gd name="T13" fmla="*/ 0 60000 65536"/>
                <a:gd name="T14" fmla="*/ 0 60000 65536"/>
                <a:gd name="T15" fmla="*/ 0 w 49"/>
                <a:gd name="T16" fmla="*/ 0 h 39"/>
                <a:gd name="T17" fmla="*/ 49 w 49"/>
                <a:gd name="T18" fmla="*/ 39 h 39"/>
              </a:gdLst>
              <a:ahLst/>
              <a:cxnLst>
                <a:cxn ang="T10">
                  <a:pos x="T0" y="T1"/>
                </a:cxn>
                <a:cxn ang="T11">
                  <a:pos x="T2" y="T3"/>
                </a:cxn>
                <a:cxn ang="T12">
                  <a:pos x="T4" y="T5"/>
                </a:cxn>
                <a:cxn ang="T13">
                  <a:pos x="T6" y="T7"/>
                </a:cxn>
                <a:cxn ang="T14">
                  <a:pos x="T8" y="T9"/>
                </a:cxn>
              </a:cxnLst>
              <a:rect l="T15" t="T16" r="T17" b="T18"/>
              <a:pathLst>
                <a:path w="49" h="39">
                  <a:moveTo>
                    <a:pt x="4" y="5"/>
                  </a:moveTo>
                  <a:cubicBezTo>
                    <a:pt x="0" y="10"/>
                    <a:pt x="5" y="26"/>
                    <a:pt x="20" y="33"/>
                  </a:cubicBezTo>
                  <a:cubicBezTo>
                    <a:pt x="34" y="39"/>
                    <a:pt x="38" y="39"/>
                    <a:pt x="43" y="37"/>
                  </a:cubicBezTo>
                  <a:cubicBezTo>
                    <a:pt x="49" y="35"/>
                    <a:pt x="48" y="26"/>
                    <a:pt x="35" y="15"/>
                  </a:cubicBezTo>
                  <a:cubicBezTo>
                    <a:pt x="22" y="4"/>
                    <a:pt x="9" y="0"/>
                    <a:pt x="4" y="5"/>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05" name="Freeform 1000"/>
            <p:cNvSpPr>
              <a:spLocks noChangeArrowheads="1"/>
            </p:cNvSpPr>
            <p:nvPr/>
          </p:nvSpPr>
          <p:spPr bwMode="auto">
            <a:xfrm>
              <a:off x="55563" y="319087"/>
              <a:ext cx="184150" cy="146050"/>
            </a:xfrm>
            <a:custGeom>
              <a:avLst/>
              <a:gdLst>
                <a:gd name="T0" fmla="*/ 6 w 49"/>
                <a:gd name="T1" fmla="*/ 37 h 39"/>
                <a:gd name="T2" fmla="*/ 29 w 49"/>
                <a:gd name="T3" fmla="*/ 33 h 39"/>
                <a:gd name="T4" fmla="*/ 45 w 49"/>
                <a:gd name="T5" fmla="*/ 5 h 39"/>
                <a:gd name="T6" fmla="*/ 14 w 49"/>
                <a:gd name="T7" fmla="*/ 15 h 39"/>
                <a:gd name="T8" fmla="*/ 6 w 49"/>
                <a:gd name="T9" fmla="*/ 37 h 39"/>
                <a:gd name="T10" fmla="*/ 0 60000 65536"/>
                <a:gd name="T11" fmla="*/ 0 60000 65536"/>
                <a:gd name="T12" fmla="*/ 0 60000 65536"/>
                <a:gd name="T13" fmla="*/ 0 60000 65536"/>
                <a:gd name="T14" fmla="*/ 0 60000 65536"/>
                <a:gd name="T15" fmla="*/ 0 w 49"/>
                <a:gd name="T16" fmla="*/ 0 h 39"/>
                <a:gd name="T17" fmla="*/ 49 w 49"/>
                <a:gd name="T18" fmla="*/ 39 h 39"/>
              </a:gdLst>
              <a:ahLst/>
              <a:cxnLst>
                <a:cxn ang="T10">
                  <a:pos x="T0" y="T1"/>
                </a:cxn>
                <a:cxn ang="T11">
                  <a:pos x="T2" y="T3"/>
                </a:cxn>
                <a:cxn ang="T12">
                  <a:pos x="T4" y="T5"/>
                </a:cxn>
                <a:cxn ang="T13">
                  <a:pos x="T6" y="T7"/>
                </a:cxn>
                <a:cxn ang="T14">
                  <a:pos x="T8" y="T9"/>
                </a:cxn>
              </a:cxnLst>
              <a:rect l="T15" t="T16" r="T17" b="T18"/>
              <a:pathLst>
                <a:path w="49" h="39">
                  <a:moveTo>
                    <a:pt x="6" y="37"/>
                  </a:moveTo>
                  <a:cubicBezTo>
                    <a:pt x="11" y="39"/>
                    <a:pt x="15" y="39"/>
                    <a:pt x="29" y="33"/>
                  </a:cubicBezTo>
                  <a:cubicBezTo>
                    <a:pt x="44" y="26"/>
                    <a:pt x="49" y="10"/>
                    <a:pt x="45" y="5"/>
                  </a:cubicBezTo>
                  <a:cubicBezTo>
                    <a:pt x="40" y="0"/>
                    <a:pt x="27" y="4"/>
                    <a:pt x="14" y="15"/>
                  </a:cubicBezTo>
                  <a:cubicBezTo>
                    <a:pt x="1" y="26"/>
                    <a:pt x="0" y="35"/>
                    <a:pt x="6" y="37"/>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06" name="Freeform 1001"/>
            <p:cNvSpPr>
              <a:spLocks noChangeArrowheads="1"/>
            </p:cNvSpPr>
            <p:nvPr/>
          </p:nvSpPr>
          <p:spPr bwMode="auto">
            <a:xfrm>
              <a:off x="0" y="458787"/>
              <a:ext cx="735013" cy="217488"/>
            </a:xfrm>
            <a:custGeom>
              <a:avLst/>
              <a:gdLst>
                <a:gd name="T0" fmla="*/ 195 w 196"/>
                <a:gd name="T1" fmla="*/ 36 h 58"/>
                <a:gd name="T2" fmla="*/ 131 w 196"/>
                <a:gd name="T3" fmla="*/ 0 h 58"/>
                <a:gd name="T4" fmla="*/ 131 w 196"/>
                <a:gd name="T5" fmla="*/ 0 h 58"/>
                <a:gd name="T6" fmla="*/ 99 w 196"/>
                <a:gd name="T7" fmla="*/ 45 h 58"/>
                <a:gd name="T8" fmla="*/ 67 w 196"/>
                <a:gd name="T9" fmla="*/ 0 h 58"/>
                <a:gd name="T10" fmla="*/ 67 w 196"/>
                <a:gd name="T11" fmla="*/ 0 h 58"/>
                <a:gd name="T12" fmla="*/ 2 w 196"/>
                <a:gd name="T13" fmla="*/ 36 h 58"/>
                <a:gd name="T14" fmla="*/ 0 w 196"/>
                <a:gd name="T15" fmla="*/ 39 h 58"/>
                <a:gd name="T16" fmla="*/ 0 w 196"/>
                <a:gd name="T17" fmla="*/ 53 h 58"/>
                <a:gd name="T18" fmla="*/ 5 w 196"/>
                <a:gd name="T19" fmla="*/ 58 h 58"/>
                <a:gd name="T20" fmla="*/ 192 w 196"/>
                <a:gd name="T21" fmla="*/ 58 h 58"/>
                <a:gd name="T22" fmla="*/ 196 w 196"/>
                <a:gd name="T23" fmla="*/ 53 h 58"/>
                <a:gd name="T24" fmla="*/ 196 w 196"/>
                <a:gd name="T25" fmla="*/ 39 h 58"/>
                <a:gd name="T26" fmla="*/ 195 w 196"/>
                <a:gd name="T27" fmla="*/ 36 h 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6"/>
                <a:gd name="T43" fmla="*/ 0 h 58"/>
                <a:gd name="T44" fmla="*/ 196 w 196"/>
                <a:gd name="T45" fmla="*/ 58 h 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6" h="58">
                  <a:moveTo>
                    <a:pt x="195" y="36"/>
                  </a:moveTo>
                  <a:cubicBezTo>
                    <a:pt x="177" y="18"/>
                    <a:pt x="155" y="6"/>
                    <a:pt x="131" y="0"/>
                  </a:cubicBezTo>
                  <a:cubicBezTo>
                    <a:pt x="131" y="0"/>
                    <a:pt x="131" y="0"/>
                    <a:pt x="131" y="0"/>
                  </a:cubicBezTo>
                  <a:cubicBezTo>
                    <a:pt x="130" y="25"/>
                    <a:pt x="116" y="45"/>
                    <a:pt x="99" y="45"/>
                  </a:cubicBezTo>
                  <a:cubicBezTo>
                    <a:pt x="82" y="45"/>
                    <a:pt x="69" y="25"/>
                    <a:pt x="67" y="0"/>
                  </a:cubicBezTo>
                  <a:cubicBezTo>
                    <a:pt x="67" y="0"/>
                    <a:pt x="67" y="0"/>
                    <a:pt x="67" y="0"/>
                  </a:cubicBezTo>
                  <a:cubicBezTo>
                    <a:pt x="43" y="5"/>
                    <a:pt x="20" y="18"/>
                    <a:pt x="2" y="36"/>
                  </a:cubicBezTo>
                  <a:cubicBezTo>
                    <a:pt x="1" y="37"/>
                    <a:pt x="0" y="38"/>
                    <a:pt x="0" y="39"/>
                  </a:cubicBezTo>
                  <a:cubicBezTo>
                    <a:pt x="0" y="53"/>
                    <a:pt x="0" y="53"/>
                    <a:pt x="0" y="53"/>
                  </a:cubicBezTo>
                  <a:cubicBezTo>
                    <a:pt x="0" y="56"/>
                    <a:pt x="2" y="58"/>
                    <a:pt x="5" y="58"/>
                  </a:cubicBezTo>
                  <a:cubicBezTo>
                    <a:pt x="192" y="58"/>
                    <a:pt x="192" y="58"/>
                    <a:pt x="192" y="58"/>
                  </a:cubicBezTo>
                  <a:cubicBezTo>
                    <a:pt x="195" y="58"/>
                    <a:pt x="196" y="56"/>
                    <a:pt x="196" y="53"/>
                  </a:cubicBezTo>
                  <a:cubicBezTo>
                    <a:pt x="196" y="39"/>
                    <a:pt x="196" y="39"/>
                    <a:pt x="196" y="39"/>
                  </a:cubicBezTo>
                  <a:cubicBezTo>
                    <a:pt x="196" y="38"/>
                    <a:pt x="196" y="37"/>
                    <a:pt x="195" y="36"/>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07" name="Freeform 1002"/>
            <p:cNvSpPr>
              <a:spLocks noChangeArrowheads="1"/>
            </p:cNvSpPr>
            <p:nvPr/>
          </p:nvSpPr>
          <p:spPr bwMode="auto">
            <a:xfrm>
              <a:off x="195263" y="0"/>
              <a:ext cx="352425" cy="522288"/>
            </a:xfrm>
            <a:custGeom>
              <a:avLst/>
              <a:gdLst>
                <a:gd name="T0" fmla="*/ 1 w 94"/>
                <a:gd name="T1" fmla="*/ 71 h 139"/>
                <a:gd name="T2" fmla="*/ 8 w 94"/>
                <a:gd name="T3" fmla="*/ 79 h 139"/>
                <a:gd name="T4" fmla="*/ 8 w 94"/>
                <a:gd name="T5" fmla="*/ 79 h 139"/>
                <a:gd name="T6" fmla="*/ 23 w 94"/>
                <a:gd name="T7" fmla="*/ 110 h 139"/>
                <a:gd name="T8" fmla="*/ 23 w 94"/>
                <a:gd name="T9" fmla="*/ 117 h 139"/>
                <a:gd name="T10" fmla="*/ 23 w 94"/>
                <a:gd name="T11" fmla="*/ 118 h 139"/>
                <a:gd name="T12" fmla="*/ 47 w 94"/>
                <a:gd name="T13" fmla="*/ 139 h 139"/>
                <a:gd name="T14" fmla="*/ 47 w 94"/>
                <a:gd name="T15" fmla="*/ 139 h 139"/>
                <a:gd name="T16" fmla="*/ 47 w 94"/>
                <a:gd name="T17" fmla="*/ 139 h 139"/>
                <a:gd name="T18" fmla="*/ 71 w 94"/>
                <a:gd name="T19" fmla="*/ 118 h 139"/>
                <a:gd name="T20" fmla="*/ 71 w 94"/>
                <a:gd name="T21" fmla="*/ 117 h 139"/>
                <a:gd name="T22" fmla="*/ 71 w 94"/>
                <a:gd name="T23" fmla="*/ 110 h 139"/>
                <a:gd name="T24" fmla="*/ 86 w 94"/>
                <a:gd name="T25" fmla="*/ 79 h 139"/>
                <a:gd name="T26" fmla="*/ 86 w 94"/>
                <a:gd name="T27" fmla="*/ 79 h 139"/>
                <a:gd name="T28" fmla="*/ 93 w 94"/>
                <a:gd name="T29" fmla="*/ 71 h 139"/>
                <a:gd name="T30" fmla="*/ 90 w 94"/>
                <a:gd name="T31" fmla="*/ 64 h 139"/>
                <a:gd name="T32" fmla="*/ 94 w 94"/>
                <a:gd name="T33" fmla="*/ 47 h 139"/>
                <a:gd name="T34" fmla="*/ 47 w 94"/>
                <a:gd name="T35" fmla="*/ 0 h 139"/>
                <a:gd name="T36" fmla="*/ 0 w 94"/>
                <a:gd name="T37" fmla="*/ 47 h 139"/>
                <a:gd name="T38" fmla="*/ 3 w 94"/>
                <a:gd name="T39" fmla="*/ 64 h 139"/>
                <a:gd name="T40" fmla="*/ 1 w 94"/>
                <a:gd name="T41" fmla="*/ 71 h 1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4"/>
                <a:gd name="T64" fmla="*/ 0 h 139"/>
                <a:gd name="T65" fmla="*/ 94 w 94"/>
                <a:gd name="T66" fmla="*/ 139 h 1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4" h="139">
                  <a:moveTo>
                    <a:pt x="1" y="71"/>
                  </a:moveTo>
                  <a:cubicBezTo>
                    <a:pt x="1" y="75"/>
                    <a:pt x="4" y="79"/>
                    <a:pt x="8" y="79"/>
                  </a:cubicBezTo>
                  <a:cubicBezTo>
                    <a:pt x="8" y="79"/>
                    <a:pt x="8" y="79"/>
                    <a:pt x="8" y="79"/>
                  </a:cubicBezTo>
                  <a:cubicBezTo>
                    <a:pt x="9" y="90"/>
                    <a:pt x="15" y="102"/>
                    <a:pt x="23" y="110"/>
                  </a:cubicBezTo>
                  <a:cubicBezTo>
                    <a:pt x="23" y="117"/>
                    <a:pt x="23" y="117"/>
                    <a:pt x="23" y="117"/>
                  </a:cubicBezTo>
                  <a:cubicBezTo>
                    <a:pt x="23" y="117"/>
                    <a:pt x="23" y="117"/>
                    <a:pt x="23" y="118"/>
                  </a:cubicBezTo>
                  <a:cubicBezTo>
                    <a:pt x="25" y="120"/>
                    <a:pt x="35" y="139"/>
                    <a:pt x="47" y="139"/>
                  </a:cubicBezTo>
                  <a:cubicBezTo>
                    <a:pt x="47" y="139"/>
                    <a:pt x="47" y="139"/>
                    <a:pt x="47" y="139"/>
                  </a:cubicBezTo>
                  <a:cubicBezTo>
                    <a:pt x="47" y="139"/>
                    <a:pt x="47" y="139"/>
                    <a:pt x="47" y="139"/>
                  </a:cubicBezTo>
                  <a:cubicBezTo>
                    <a:pt x="60" y="139"/>
                    <a:pt x="70" y="120"/>
                    <a:pt x="71" y="118"/>
                  </a:cubicBezTo>
                  <a:cubicBezTo>
                    <a:pt x="71" y="117"/>
                    <a:pt x="71" y="117"/>
                    <a:pt x="71" y="117"/>
                  </a:cubicBezTo>
                  <a:cubicBezTo>
                    <a:pt x="71" y="110"/>
                    <a:pt x="71" y="110"/>
                    <a:pt x="71" y="110"/>
                  </a:cubicBezTo>
                  <a:cubicBezTo>
                    <a:pt x="79" y="102"/>
                    <a:pt x="85" y="90"/>
                    <a:pt x="86" y="79"/>
                  </a:cubicBezTo>
                  <a:cubicBezTo>
                    <a:pt x="86" y="79"/>
                    <a:pt x="86" y="79"/>
                    <a:pt x="86" y="79"/>
                  </a:cubicBezTo>
                  <a:cubicBezTo>
                    <a:pt x="90" y="79"/>
                    <a:pt x="93" y="75"/>
                    <a:pt x="93" y="71"/>
                  </a:cubicBezTo>
                  <a:cubicBezTo>
                    <a:pt x="93" y="68"/>
                    <a:pt x="92" y="66"/>
                    <a:pt x="90" y="64"/>
                  </a:cubicBezTo>
                  <a:cubicBezTo>
                    <a:pt x="92" y="59"/>
                    <a:pt x="94" y="53"/>
                    <a:pt x="94" y="47"/>
                  </a:cubicBezTo>
                  <a:cubicBezTo>
                    <a:pt x="94" y="21"/>
                    <a:pt x="73" y="0"/>
                    <a:pt x="47" y="0"/>
                  </a:cubicBezTo>
                  <a:cubicBezTo>
                    <a:pt x="21" y="0"/>
                    <a:pt x="0" y="21"/>
                    <a:pt x="0" y="47"/>
                  </a:cubicBezTo>
                  <a:cubicBezTo>
                    <a:pt x="0" y="53"/>
                    <a:pt x="1" y="59"/>
                    <a:pt x="3" y="64"/>
                  </a:cubicBezTo>
                  <a:cubicBezTo>
                    <a:pt x="2" y="66"/>
                    <a:pt x="1" y="68"/>
                    <a:pt x="1" y="71"/>
                  </a:cubicBezTo>
                  <a:close/>
                </a:path>
              </a:pathLst>
            </a:custGeom>
            <a:solidFill>
              <a:srgbClr val="42424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grpSp>
      <p:grpSp>
        <p:nvGrpSpPr>
          <p:cNvPr id="108" name="Group 38"/>
          <p:cNvGrpSpPr/>
          <p:nvPr/>
        </p:nvGrpSpPr>
        <p:grpSpPr bwMode="auto">
          <a:xfrm>
            <a:off x="5251871" y="4648563"/>
            <a:ext cx="730250" cy="720725"/>
            <a:chOff x="0" y="0"/>
            <a:chExt cx="728663" cy="719138"/>
          </a:xfrm>
        </p:grpSpPr>
        <p:sp>
          <p:nvSpPr>
            <p:cNvPr id="109" name="Freeform 351"/>
            <p:cNvSpPr>
              <a:spLocks noEditPoints="1" noChangeArrowheads="1"/>
            </p:cNvSpPr>
            <p:nvPr/>
          </p:nvSpPr>
          <p:spPr bwMode="auto">
            <a:xfrm>
              <a:off x="169862" y="0"/>
              <a:ext cx="385763" cy="479425"/>
            </a:xfrm>
            <a:custGeom>
              <a:avLst/>
              <a:gdLst>
                <a:gd name="T0" fmla="*/ 8 w 103"/>
                <a:gd name="T1" fmla="*/ 86 h 128"/>
                <a:gd name="T2" fmla="*/ 52 w 103"/>
                <a:gd name="T3" fmla="*/ 128 h 128"/>
                <a:gd name="T4" fmla="*/ 95 w 103"/>
                <a:gd name="T5" fmla="*/ 86 h 128"/>
                <a:gd name="T6" fmla="*/ 103 w 103"/>
                <a:gd name="T7" fmla="*/ 73 h 128"/>
                <a:gd name="T8" fmla="*/ 99 w 103"/>
                <a:gd name="T9" fmla="*/ 64 h 128"/>
                <a:gd name="T10" fmla="*/ 101 w 103"/>
                <a:gd name="T11" fmla="*/ 51 h 128"/>
                <a:gd name="T12" fmla="*/ 52 w 103"/>
                <a:gd name="T13" fmla="*/ 0 h 128"/>
                <a:gd name="T14" fmla="*/ 2 w 103"/>
                <a:gd name="T15" fmla="*/ 51 h 128"/>
                <a:gd name="T16" fmla="*/ 4 w 103"/>
                <a:gd name="T17" fmla="*/ 64 h 128"/>
                <a:gd name="T18" fmla="*/ 0 w 103"/>
                <a:gd name="T19" fmla="*/ 73 h 128"/>
                <a:gd name="T20" fmla="*/ 8 w 103"/>
                <a:gd name="T21" fmla="*/ 86 h 128"/>
                <a:gd name="T22" fmla="*/ 14 w 103"/>
                <a:gd name="T23" fmla="*/ 72 h 128"/>
                <a:gd name="T24" fmla="*/ 18 w 103"/>
                <a:gd name="T25" fmla="*/ 64 h 128"/>
                <a:gd name="T26" fmla="*/ 16 w 103"/>
                <a:gd name="T27" fmla="*/ 51 h 128"/>
                <a:gd name="T28" fmla="*/ 52 w 103"/>
                <a:gd name="T29" fmla="*/ 13 h 128"/>
                <a:gd name="T30" fmla="*/ 87 w 103"/>
                <a:gd name="T31" fmla="*/ 51 h 128"/>
                <a:gd name="T32" fmla="*/ 86 w 103"/>
                <a:gd name="T33" fmla="*/ 64 h 128"/>
                <a:gd name="T34" fmla="*/ 89 w 103"/>
                <a:gd name="T35" fmla="*/ 72 h 128"/>
                <a:gd name="T36" fmla="*/ 90 w 103"/>
                <a:gd name="T37" fmla="*/ 73 h 128"/>
                <a:gd name="T38" fmla="*/ 89 w 103"/>
                <a:gd name="T39" fmla="*/ 74 h 128"/>
                <a:gd name="T40" fmla="*/ 89 w 103"/>
                <a:gd name="T41" fmla="*/ 74 h 128"/>
                <a:gd name="T42" fmla="*/ 82 w 103"/>
                <a:gd name="T43" fmla="*/ 80 h 128"/>
                <a:gd name="T44" fmla="*/ 52 w 103"/>
                <a:gd name="T45" fmla="*/ 115 h 128"/>
                <a:gd name="T46" fmla="*/ 21 w 103"/>
                <a:gd name="T47" fmla="*/ 80 h 128"/>
                <a:gd name="T48" fmla="*/ 14 w 103"/>
                <a:gd name="T49" fmla="*/ 74 h 128"/>
                <a:gd name="T50" fmla="*/ 14 w 103"/>
                <a:gd name="T51" fmla="*/ 74 h 128"/>
                <a:gd name="T52" fmla="*/ 14 w 103"/>
                <a:gd name="T53" fmla="*/ 73 h 128"/>
                <a:gd name="T54" fmla="*/ 14 w 103"/>
                <a:gd name="T55" fmla="*/ 72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3"/>
                <a:gd name="T85" fmla="*/ 0 h 128"/>
                <a:gd name="T86" fmla="*/ 103 w 103"/>
                <a:gd name="T87" fmla="*/ 128 h 12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3" h="128">
                  <a:moveTo>
                    <a:pt x="8" y="86"/>
                  </a:moveTo>
                  <a:cubicBezTo>
                    <a:pt x="12" y="107"/>
                    <a:pt x="29" y="128"/>
                    <a:pt x="52" y="128"/>
                  </a:cubicBezTo>
                  <a:cubicBezTo>
                    <a:pt x="74" y="128"/>
                    <a:pt x="91" y="107"/>
                    <a:pt x="95" y="86"/>
                  </a:cubicBezTo>
                  <a:cubicBezTo>
                    <a:pt x="99" y="84"/>
                    <a:pt x="103" y="79"/>
                    <a:pt x="103" y="73"/>
                  </a:cubicBezTo>
                  <a:cubicBezTo>
                    <a:pt x="103" y="69"/>
                    <a:pt x="101" y="66"/>
                    <a:pt x="99" y="64"/>
                  </a:cubicBezTo>
                  <a:cubicBezTo>
                    <a:pt x="100" y="60"/>
                    <a:pt x="101" y="55"/>
                    <a:pt x="101" y="51"/>
                  </a:cubicBezTo>
                  <a:cubicBezTo>
                    <a:pt x="101" y="23"/>
                    <a:pt x="79" y="0"/>
                    <a:pt x="52" y="0"/>
                  </a:cubicBezTo>
                  <a:cubicBezTo>
                    <a:pt x="24" y="0"/>
                    <a:pt x="2" y="23"/>
                    <a:pt x="2" y="51"/>
                  </a:cubicBezTo>
                  <a:cubicBezTo>
                    <a:pt x="2" y="55"/>
                    <a:pt x="3" y="60"/>
                    <a:pt x="4" y="64"/>
                  </a:cubicBezTo>
                  <a:cubicBezTo>
                    <a:pt x="2" y="66"/>
                    <a:pt x="0" y="69"/>
                    <a:pt x="0" y="73"/>
                  </a:cubicBezTo>
                  <a:cubicBezTo>
                    <a:pt x="0" y="79"/>
                    <a:pt x="4" y="84"/>
                    <a:pt x="8" y="86"/>
                  </a:cubicBezTo>
                  <a:close/>
                  <a:moveTo>
                    <a:pt x="14" y="72"/>
                  </a:moveTo>
                  <a:cubicBezTo>
                    <a:pt x="17" y="70"/>
                    <a:pt x="19" y="67"/>
                    <a:pt x="18" y="64"/>
                  </a:cubicBezTo>
                  <a:cubicBezTo>
                    <a:pt x="16" y="60"/>
                    <a:pt x="16" y="56"/>
                    <a:pt x="16" y="51"/>
                  </a:cubicBezTo>
                  <a:cubicBezTo>
                    <a:pt x="16" y="30"/>
                    <a:pt x="32" y="13"/>
                    <a:pt x="52" y="13"/>
                  </a:cubicBezTo>
                  <a:cubicBezTo>
                    <a:pt x="71" y="13"/>
                    <a:pt x="87" y="30"/>
                    <a:pt x="87" y="51"/>
                  </a:cubicBezTo>
                  <a:cubicBezTo>
                    <a:pt x="87" y="56"/>
                    <a:pt x="87" y="60"/>
                    <a:pt x="86" y="64"/>
                  </a:cubicBezTo>
                  <a:cubicBezTo>
                    <a:pt x="84" y="67"/>
                    <a:pt x="86" y="70"/>
                    <a:pt x="89" y="72"/>
                  </a:cubicBezTo>
                  <a:cubicBezTo>
                    <a:pt x="89" y="72"/>
                    <a:pt x="90" y="72"/>
                    <a:pt x="90" y="73"/>
                  </a:cubicBezTo>
                  <a:cubicBezTo>
                    <a:pt x="90" y="74"/>
                    <a:pt x="89" y="74"/>
                    <a:pt x="89" y="74"/>
                  </a:cubicBezTo>
                  <a:cubicBezTo>
                    <a:pt x="89" y="74"/>
                    <a:pt x="89" y="74"/>
                    <a:pt x="89" y="74"/>
                  </a:cubicBezTo>
                  <a:cubicBezTo>
                    <a:pt x="85" y="74"/>
                    <a:pt x="82" y="77"/>
                    <a:pt x="82" y="80"/>
                  </a:cubicBezTo>
                  <a:cubicBezTo>
                    <a:pt x="81" y="97"/>
                    <a:pt x="68" y="115"/>
                    <a:pt x="52" y="115"/>
                  </a:cubicBezTo>
                  <a:cubicBezTo>
                    <a:pt x="35" y="115"/>
                    <a:pt x="22" y="97"/>
                    <a:pt x="21" y="80"/>
                  </a:cubicBezTo>
                  <a:cubicBezTo>
                    <a:pt x="21" y="77"/>
                    <a:pt x="18" y="74"/>
                    <a:pt x="14" y="74"/>
                  </a:cubicBezTo>
                  <a:cubicBezTo>
                    <a:pt x="14" y="74"/>
                    <a:pt x="14" y="74"/>
                    <a:pt x="14" y="74"/>
                  </a:cubicBezTo>
                  <a:cubicBezTo>
                    <a:pt x="14" y="74"/>
                    <a:pt x="14" y="74"/>
                    <a:pt x="14" y="73"/>
                  </a:cubicBezTo>
                  <a:cubicBezTo>
                    <a:pt x="14" y="72"/>
                    <a:pt x="14" y="72"/>
                    <a:pt x="14" y="72"/>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sp>
          <p:nvSpPr>
            <p:cNvPr id="110" name="Freeform 352"/>
            <p:cNvSpPr>
              <a:spLocks noEditPoints="1" noChangeArrowheads="1"/>
            </p:cNvSpPr>
            <p:nvPr/>
          </p:nvSpPr>
          <p:spPr bwMode="auto">
            <a:xfrm>
              <a:off x="0" y="509588"/>
              <a:ext cx="728663" cy="209550"/>
            </a:xfrm>
            <a:custGeom>
              <a:avLst/>
              <a:gdLst>
                <a:gd name="T0" fmla="*/ 191 w 194"/>
                <a:gd name="T1" fmla="*/ 32 h 56"/>
                <a:gd name="T2" fmla="*/ 129 w 194"/>
                <a:gd name="T3" fmla="*/ 1 h 56"/>
                <a:gd name="T4" fmla="*/ 126 w 194"/>
                <a:gd name="T5" fmla="*/ 0 h 56"/>
                <a:gd name="T6" fmla="*/ 124 w 194"/>
                <a:gd name="T7" fmla="*/ 0 h 56"/>
                <a:gd name="T8" fmla="*/ 121 w 194"/>
                <a:gd name="T9" fmla="*/ 1 h 56"/>
                <a:gd name="T10" fmla="*/ 97 w 194"/>
                <a:gd name="T11" fmla="*/ 6 h 56"/>
                <a:gd name="T12" fmla="*/ 72 w 194"/>
                <a:gd name="T13" fmla="*/ 1 h 56"/>
                <a:gd name="T14" fmla="*/ 69 w 194"/>
                <a:gd name="T15" fmla="*/ 0 h 56"/>
                <a:gd name="T16" fmla="*/ 67 w 194"/>
                <a:gd name="T17" fmla="*/ 0 h 56"/>
                <a:gd name="T18" fmla="*/ 66 w 194"/>
                <a:gd name="T19" fmla="*/ 1 h 56"/>
                <a:gd name="T20" fmla="*/ 2 w 194"/>
                <a:gd name="T21" fmla="*/ 32 h 56"/>
                <a:gd name="T22" fmla="*/ 0 w 194"/>
                <a:gd name="T23" fmla="*/ 37 h 56"/>
                <a:gd name="T24" fmla="*/ 0 w 194"/>
                <a:gd name="T25" fmla="*/ 50 h 56"/>
                <a:gd name="T26" fmla="*/ 6 w 194"/>
                <a:gd name="T27" fmla="*/ 56 h 56"/>
                <a:gd name="T28" fmla="*/ 187 w 194"/>
                <a:gd name="T29" fmla="*/ 56 h 56"/>
                <a:gd name="T30" fmla="*/ 194 w 194"/>
                <a:gd name="T31" fmla="*/ 50 h 56"/>
                <a:gd name="T32" fmla="*/ 194 w 194"/>
                <a:gd name="T33" fmla="*/ 37 h 56"/>
                <a:gd name="T34" fmla="*/ 191 w 194"/>
                <a:gd name="T35" fmla="*/ 32 h 56"/>
                <a:gd name="T36" fmla="*/ 180 w 194"/>
                <a:gd name="T37" fmla="*/ 43 h 56"/>
                <a:gd name="T38" fmla="*/ 13 w 194"/>
                <a:gd name="T39" fmla="*/ 43 h 56"/>
                <a:gd name="T40" fmla="*/ 13 w 194"/>
                <a:gd name="T41" fmla="*/ 40 h 56"/>
                <a:gd name="T42" fmla="*/ 68 w 194"/>
                <a:gd name="T43" fmla="*/ 14 h 56"/>
                <a:gd name="T44" fmla="*/ 97 w 194"/>
                <a:gd name="T45" fmla="*/ 19 h 56"/>
                <a:gd name="T46" fmla="*/ 126 w 194"/>
                <a:gd name="T47" fmla="*/ 14 h 56"/>
                <a:gd name="T48" fmla="*/ 180 w 194"/>
                <a:gd name="T49" fmla="*/ 40 h 56"/>
                <a:gd name="T50" fmla="*/ 180 w 194"/>
                <a:gd name="T51" fmla="*/ 43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56"/>
                <a:gd name="T80" fmla="*/ 194 w 194"/>
                <a:gd name="T81" fmla="*/ 56 h 5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56">
                  <a:moveTo>
                    <a:pt x="191" y="32"/>
                  </a:moveTo>
                  <a:cubicBezTo>
                    <a:pt x="174" y="17"/>
                    <a:pt x="152" y="6"/>
                    <a:pt x="129" y="1"/>
                  </a:cubicBezTo>
                  <a:cubicBezTo>
                    <a:pt x="128" y="1"/>
                    <a:pt x="127" y="0"/>
                    <a:pt x="126" y="0"/>
                  </a:cubicBezTo>
                  <a:cubicBezTo>
                    <a:pt x="124" y="0"/>
                    <a:pt x="124" y="0"/>
                    <a:pt x="124" y="0"/>
                  </a:cubicBezTo>
                  <a:cubicBezTo>
                    <a:pt x="123" y="0"/>
                    <a:pt x="122" y="1"/>
                    <a:pt x="121" y="1"/>
                  </a:cubicBezTo>
                  <a:cubicBezTo>
                    <a:pt x="115" y="4"/>
                    <a:pt x="106" y="6"/>
                    <a:pt x="97" y="6"/>
                  </a:cubicBezTo>
                  <a:cubicBezTo>
                    <a:pt x="87" y="6"/>
                    <a:pt x="78" y="4"/>
                    <a:pt x="72" y="1"/>
                  </a:cubicBezTo>
                  <a:cubicBezTo>
                    <a:pt x="71" y="1"/>
                    <a:pt x="70" y="0"/>
                    <a:pt x="69" y="0"/>
                  </a:cubicBezTo>
                  <a:cubicBezTo>
                    <a:pt x="67" y="0"/>
                    <a:pt x="67" y="0"/>
                    <a:pt x="67" y="0"/>
                  </a:cubicBezTo>
                  <a:cubicBezTo>
                    <a:pt x="67" y="0"/>
                    <a:pt x="66" y="0"/>
                    <a:pt x="66" y="1"/>
                  </a:cubicBezTo>
                  <a:cubicBezTo>
                    <a:pt x="42" y="6"/>
                    <a:pt x="20" y="16"/>
                    <a:pt x="2" y="32"/>
                  </a:cubicBezTo>
                  <a:cubicBezTo>
                    <a:pt x="0" y="33"/>
                    <a:pt x="0" y="35"/>
                    <a:pt x="0" y="37"/>
                  </a:cubicBezTo>
                  <a:cubicBezTo>
                    <a:pt x="0" y="50"/>
                    <a:pt x="0" y="50"/>
                    <a:pt x="0" y="50"/>
                  </a:cubicBezTo>
                  <a:cubicBezTo>
                    <a:pt x="0" y="53"/>
                    <a:pt x="2" y="56"/>
                    <a:pt x="6" y="56"/>
                  </a:cubicBezTo>
                  <a:cubicBezTo>
                    <a:pt x="187" y="56"/>
                    <a:pt x="187" y="56"/>
                    <a:pt x="187" y="56"/>
                  </a:cubicBezTo>
                  <a:cubicBezTo>
                    <a:pt x="191" y="56"/>
                    <a:pt x="194" y="53"/>
                    <a:pt x="194" y="50"/>
                  </a:cubicBezTo>
                  <a:cubicBezTo>
                    <a:pt x="194" y="37"/>
                    <a:pt x="194" y="37"/>
                    <a:pt x="194" y="37"/>
                  </a:cubicBezTo>
                  <a:cubicBezTo>
                    <a:pt x="194" y="35"/>
                    <a:pt x="193" y="33"/>
                    <a:pt x="191" y="32"/>
                  </a:cubicBezTo>
                  <a:close/>
                  <a:moveTo>
                    <a:pt x="180" y="43"/>
                  </a:moveTo>
                  <a:cubicBezTo>
                    <a:pt x="13" y="43"/>
                    <a:pt x="13" y="43"/>
                    <a:pt x="13" y="43"/>
                  </a:cubicBezTo>
                  <a:cubicBezTo>
                    <a:pt x="13" y="40"/>
                    <a:pt x="13" y="40"/>
                    <a:pt x="13" y="40"/>
                  </a:cubicBezTo>
                  <a:cubicBezTo>
                    <a:pt x="28" y="27"/>
                    <a:pt x="47" y="18"/>
                    <a:pt x="68" y="14"/>
                  </a:cubicBezTo>
                  <a:cubicBezTo>
                    <a:pt x="76" y="17"/>
                    <a:pt x="86" y="19"/>
                    <a:pt x="97" y="19"/>
                  </a:cubicBezTo>
                  <a:cubicBezTo>
                    <a:pt x="107" y="19"/>
                    <a:pt x="117" y="17"/>
                    <a:pt x="126" y="14"/>
                  </a:cubicBezTo>
                  <a:cubicBezTo>
                    <a:pt x="146" y="18"/>
                    <a:pt x="165" y="27"/>
                    <a:pt x="180" y="40"/>
                  </a:cubicBezTo>
                  <a:lnTo>
                    <a:pt x="180" y="43"/>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sz="2000">
                <a:cs typeface="+mn-ea"/>
                <a:sym typeface="+mn-lt"/>
              </a:endParaRPr>
            </a:p>
          </p:txBody>
        </p:sp>
      </p:grpSp>
      <p:sp>
        <p:nvSpPr>
          <p:cNvPr id="111" name="矩形 60"/>
          <p:cNvSpPr>
            <a:spLocks noChangeArrowheads="1"/>
          </p:cNvSpPr>
          <p:nvPr/>
        </p:nvSpPr>
        <p:spPr bwMode="auto">
          <a:xfrm>
            <a:off x="3194471" y="4914900"/>
            <a:ext cx="15113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900" dirty="0">
                <a:cs typeface="+mn-ea"/>
                <a:sym typeface="+mn-lt"/>
              </a:rPr>
              <a:t>基于大数据</a:t>
            </a:r>
            <a:r>
              <a:rPr lang="zh-CN" altLang="en-US" sz="900" dirty="0" smtClean="0">
                <a:cs typeface="+mn-ea"/>
                <a:sym typeface="+mn-lt"/>
              </a:rPr>
              <a:t>的教育决策</a:t>
            </a:r>
            <a:endParaRPr lang="en-US" altLang="zh-CN" sz="900" dirty="0" smtClean="0">
              <a:cs typeface="+mn-ea"/>
              <a:sym typeface="+mn-lt"/>
            </a:endParaRPr>
          </a:p>
          <a:p>
            <a:pPr>
              <a:lnSpc>
                <a:spcPct val="150000"/>
              </a:lnSpc>
            </a:pPr>
            <a:r>
              <a:rPr lang="zh-CN" altLang="en-US" sz="900" dirty="0" smtClean="0">
                <a:cs typeface="+mn-ea"/>
                <a:sym typeface="+mn-lt"/>
              </a:rPr>
              <a:t>基于自动化的办公管理</a:t>
            </a:r>
            <a:endParaRPr lang="en-US" altLang="zh-CN" sz="900" dirty="0">
              <a:cs typeface="+mn-ea"/>
              <a:sym typeface="+mn-lt"/>
            </a:endParaRPr>
          </a:p>
          <a:p>
            <a:pPr>
              <a:lnSpc>
                <a:spcPct val="150000"/>
              </a:lnSpc>
            </a:pPr>
            <a:r>
              <a:rPr lang="zh-CN" altLang="en-US" sz="900" dirty="0">
                <a:cs typeface="+mn-ea"/>
                <a:sym typeface="+mn-lt"/>
              </a:rPr>
              <a:t>新高考背景下的改革方向规划</a:t>
            </a:r>
          </a:p>
        </p:txBody>
      </p:sp>
      <p:sp>
        <p:nvSpPr>
          <p:cNvPr id="112" name="矩形 61"/>
          <p:cNvSpPr>
            <a:spLocks noChangeArrowheads="1"/>
          </p:cNvSpPr>
          <p:nvPr/>
        </p:nvSpPr>
        <p:spPr bwMode="auto">
          <a:xfrm>
            <a:off x="6793334" y="4855502"/>
            <a:ext cx="15097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900" dirty="0">
                <a:cs typeface="+mn-ea"/>
                <a:sym typeface="+mn-lt"/>
              </a:rPr>
              <a:t>学习生涯的规划</a:t>
            </a:r>
            <a:endParaRPr lang="en-US" altLang="zh-CN" sz="900" dirty="0">
              <a:cs typeface="+mn-ea"/>
              <a:sym typeface="+mn-lt"/>
            </a:endParaRPr>
          </a:p>
          <a:p>
            <a:pPr>
              <a:lnSpc>
                <a:spcPct val="150000"/>
              </a:lnSpc>
            </a:pPr>
            <a:r>
              <a:rPr lang="zh-CN" altLang="en-US" sz="900" dirty="0">
                <a:cs typeface="+mn-ea"/>
                <a:sym typeface="+mn-lt"/>
              </a:rPr>
              <a:t>课程的选择</a:t>
            </a:r>
            <a:endParaRPr lang="en-US" altLang="zh-CN" sz="900" dirty="0">
              <a:cs typeface="+mn-ea"/>
              <a:sym typeface="+mn-lt"/>
            </a:endParaRPr>
          </a:p>
          <a:p>
            <a:pPr>
              <a:lnSpc>
                <a:spcPct val="150000"/>
              </a:lnSpc>
            </a:pPr>
            <a:r>
              <a:rPr lang="zh-CN" altLang="en-US" sz="900" dirty="0">
                <a:cs typeface="+mn-ea"/>
                <a:sym typeface="+mn-lt"/>
              </a:rPr>
              <a:t>自我学习的管理</a:t>
            </a:r>
            <a:endParaRPr lang="en-US" altLang="zh-CN" sz="900" dirty="0">
              <a:cs typeface="+mn-ea"/>
              <a:sym typeface="+mn-lt"/>
            </a:endParaRPr>
          </a:p>
          <a:p>
            <a:pPr>
              <a:lnSpc>
                <a:spcPct val="150000"/>
              </a:lnSpc>
            </a:pPr>
            <a:r>
              <a:rPr lang="zh-CN" altLang="en-US" sz="900" dirty="0">
                <a:cs typeface="+mn-ea"/>
                <a:sym typeface="+mn-lt"/>
              </a:rPr>
              <a:t>兴趣特长的发展</a:t>
            </a:r>
          </a:p>
        </p:txBody>
      </p:sp>
      <p:sp>
        <p:nvSpPr>
          <p:cNvPr id="113" name="矩形 62"/>
          <p:cNvSpPr>
            <a:spLocks noChangeArrowheads="1"/>
          </p:cNvSpPr>
          <p:nvPr/>
        </p:nvSpPr>
        <p:spPr bwMode="auto">
          <a:xfrm>
            <a:off x="9718250" y="3505627"/>
            <a:ext cx="177651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900" dirty="0" smtClean="0">
                <a:cs typeface="+mn-ea"/>
                <a:sym typeface="+mn-lt"/>
              </a:rPr>
              <a:t>提升教育信息化素养</a:t>
            </a:r>
            <a:endParaRPr lang="en-US" altLang="zh-CN" sz="900" dirty="0" smtClean="0">
              <a:cs typeface="+mn-ea"/>
              <a:sym typeface="+mn-lt"/>
            </a:endParaRPr>
          </a:p>
          <a:p>
            <a:pPr>
              <a:lnSpc>
                <a:spcPct val="150000"/>
              </a:lnSpc>
            </a:pPr>
            <a:r>
              <a:rPr lang="zh-CN" altLang="en-US" sz="900" dirty="0" smtClean="0">
                <a:cs typeface="+mn-ea"/>
                <a:sym typeface="+mn-lt"/>
              </a:rPr>
              <a:t>提高教学、管理、评价质量</a:t>
            </a:r>
            <a:endParaRPr lang="en-US" altLang="zh-CN" sz="900" dirty="0" smtClean="0">
              <a:cs typeface="+mn-ea"/>
              <a:sym typeface="+mn-lt"/>
            </a:endParaRPr>
          </a:p>
          <a:p>
            <a:pPr>
              <a:lnSpc>
                <a:spcPct val="150000"/>
              </a:lnSpc>
            </a:pPr>
            <a:r>
              <a:rPr lang="zh-CN" altLang="en-US" sz="900" dirty="0">
                <a:cs typeface="+mn-ea"/>
                <a:sym typeface="+mn-lt"/>
              </a:rPr>
              <a:t>迅速适应新高考下的教学组织形式的转换</a:t>
            </a:r>
          </a:p>
        </p:txBody>
      </p:sp>
      <p:sp>
        <p:nvSpPr>
          <p:cNvPr id="114" name="矩形 41"/>
          <p:cNvSpPr>
            <a:spLocks noChangeArrowheads="1"/>
          </p:cNvSpPr>
          <p:nvPr/>
        </p:nvSpPr>
        <p:spPr bwMode="auto">
          <a:xfrm>
            <a:off x="4931196" y="1649763"/>
            <a:ext cx="13757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900" dirty="0" smtClean="0">
                <a:cs typeface="+mn-ea"/>
                <a:sym typeface="+mn-lt"/>
              </a:rPr>
              <a:t>解决信息化系统之间“数据孤岛”的问题、提高教师队伍信息化素养、提升教学管理质量</a:t>
            </a:r>
            <a:endParaRPr lang="zh-CN" altLang="en-US" sz="1050" dirty="0">
              <a:cs typeface="+mn-ea"/>
              <a:sym typeface="+mn-lt"/>
            </a:endParaRPr>
          </a:p>
        </p:txBody>
      </p:sp>
      <p:sp>
        <p:nvSpPr>
          <p:cNvPr id="115" name="矩形 43"/>
          <p:cNvSpPr>
            <a:spLocks noChangeArrowheads="1"/>
          </p:cNvSpPr>
          <p:nvPr/>
        </p:nvSpPr>
        <p:spPr bwMode="auto">
          <a:xfrm>
            <a:off x="6702469" y="2992611"/>
            <a:ext cx="1415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dirty="0" smtClean="0">
                <a:cs typeface="+mn-ea"/>
                <a:sym typeface="+mn-lt"/>
              </a:rPr>
              <a:t>走班教学</a:t>
            </a:r>
            <a:endParaRPr lang="zh-CN" altLang="en-US" dirty="0">
              <a:cs typeface="+mn-ea"/>
              <a:sym typeface="+mn-lt"/>
            </a:endParaRPr>
          </a:p>
        </p:txBody>
      </p:sp>
      <p:sp>
        <p:nvSpPr>
          <p:cNvPr id="116" name="矩形 41"/>
          <p:cNvSpPr>
            <a:spLocks noChangeArrowheads="1"/>
          </p:cNvSpPr>
          <p:nvPr/>
        </p:nvSpPr>
        <p:spPr bwMode="auto">
          <a:xfrm>
            <a:off x="6602905" y="3369846"/>
            <a:ext cx="1817687" cy="483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900" dirty="0" smtClean="0">
                <a:cs typeface="+mn-ea"/>
                <a:sym typeface="+mn-lt"/>
              </a:rPr>
              <a:t>有效解决走班过程中“选、排、管、评”等问题。</a:t>
            </a:r>
            <a:endParaRPr lang="zh-CN" altLang="en-US" sz="900" dirty="0">
              <a:cs typeface="+mn-ea"/>
              <a:sym typeface="+mn-lt"/>
            </a:endParaRPr>
          </a:p>
        </p:txBody>
      </p:sp>
      <p:sp>
        <p:nvSpPr>
          <p:cNvPr id="117" name="矩形 43"/>
          <p:cNvSpPr>
            <a:spLocks noChangeArrowheads="1"/>
          </p:cNvSpPr>
          <p:nvPr/>
        </p:nvSpPr>
        <p:spPr bwMode="auto">
          <a:xfrm>
            <a:off x="3068682" y="2920098"/>
            <a:ext cx="1415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dirty="0" smtClean="0">
                <a:cs typeface="+mn-ea"/>
                <a:sym typeface="+mn-lt"/>
              </a:rPr>
              <a:t>日常业务</a:t>
            </a:r>
            <a:endParaRPr lang="zh-CN" altLang="en-US" dirty="0">
              <a:cs typeface="+mn-ea"/>
              <a:sym typeface="+mn-lt"/>
            </a:endParaRPr>
          </a:p>
        </p:txBody>
      </p:sp>
      <p:sp>
        <p:nvSpPr>
          <p:cNvPr id="118" name="矩形 41"/>
          <p:cNvSpPr>
            <a:spLocks noChangeArrowheads="1"/>
          </p:cNvSpPr>
          <p:nvPr/>
        </p:nvSpPr>
        <p:spPr bwMode="auto">
          <a:xfrm>
            <a:off x="2916659" y="3280191"/>
            <a:ext cx="1817687"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900" dirty="0" smtClean="0">
                <a:cs typeface="+mn-ea"/>
                <a:sym typeface="+mn-lt"/>
              </a:rPr>
              <a:t>帮助学校及管理者有效提高日常教务、办公、资产、校园文化、家校互联等管理效率</a:t>
            </a:r>
            <a:endParaRPr lang="zh-CN" altLang="en-US" sz="900" dirty="0">
              <a:cs typeface="+mn-ea"/>
              <a:sym typeface="+mn-lt"/>
            </a:endParaRPr>
          </a:p>
        </p:txBody>
      </p:sp>
      <p:sp>
        <p:nvSpPr>
          <p:cNvPr id="119" name="矩形 43"/>
          <p:cNvSpPr>
            <a:spLocks noChangeArrowheads="1"/>
          </p:cNvSpPr>
          <p:nvPr/>
        </p:nvSpPr>
        <p:spPr bwMode="auto">
          <a:xfrm>
            <a:off x="8921109" y="5390167"/>
            <a:ext cx="5437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dirty="0" smtClean="0">
                <a:cs typeface="+mn-ea"/>
                <a:sym typeface="+mn-lt"/>
              </a:rPr>
              <a:t>教师</a:t>
            </a:r>
            <a:endParaRPr lang="zh-CN" altLang="en-US" sz="1400" dirty="0">
              <a:cs typeface="+mn-ea"/>
              <a:sym typeface="+mn-lt"/>
            </a:endParaRPr>
          </a:p>
        </p:txBody>
      </p:sp>
      <p:sp>
        <p:nvSpPr>
          <p:cNvPr id="120" name="矩形 43"/>
          <p:cNvSpPr>
            <a:spLocks noChangeArrowheads="1"/>
          </p:cNvSpPr>
          <p:nvPr/>
        </p:nvSpPr>
        <p:spPr bwMode="auto">
          <a:xfrm>
            <a:off x="5332426" y="5393101"/>
            <a:ext cx="5437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dirty="0" smtClean="0">
                <a:cs typeface="+mn-ea"/>
                <a:sym typeface="+mn-lt"/>
              </a:rPr>
              <a:t>学生</a:t>
            </a:r>
            <a:endParaRPr lang="zh-CN" altLang="en-US" sz="1400" dirty="0">
              <a:cs typeface="+mn-ea"/>
              <a:sym typeface="+mn-lt"/>
            </a:endParaRPr>
          </a:p>
        </p:txBody>
      </p:sp>
      <p:sp>
        <p:nvSpPr>
          <p:cNvPr id="121" name="矩形 43"/>
          <p:cNvSpPr>
            <a:spLocks noChangeArrowheads="1"/>
          </p:cNvSpPr>
          <p:nvPr/>
        </p:nvSpPr>
        <p:spPr bwMode="auto">
          <a:xfrm>
            <a:off x="1616618" y="5387434"/>
            <a:ext cx="7232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dirty="0" smtClean="0">
                <a:cs typeface="+mn-ea"/>
                <a:sym typeface="+mn-lt"/>
              </a:rPr>
              <a:t>管理者</a:t>
            </a:r>
            <a:endParaRPr lang="zh-CN" altLang="en-US" sz="1400" dirty="0">
              <a:cs typeface="+mn-ea"/>
              <a:sym typeface="+mn-lt"/>
            </a:endParaRPr>
          </a:p>
        </p:txBody>
      </p:sp>
    </p:spTree>
    <p:extLst>
      <p:ext uri="{BB962C8B-B14F-4D97-AF65-F5344CB8AC3E}">
        <p14:creationId xmlns:p14="http://schemas.microsoft.com/office/powerpoint/2010/main" val="19953447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801314" cy="707886"/>
          </a:xfrm>
          <a:prstGeom prst="rect">
            <a:avLst/>
          </a:prstGeom>
          <a:noFill/>
        </p:spPr>
        <p:txBody>
          <a:bodyPr wrap="none" rtlCol="0">
            <a:spAutoFit/>
          </a:bodyPr>
          <a:lstStyle/>
          <a:p>
            <a:r>
              <a:rPr lang="zh-CN" altLang="en-US" sz="4000" kern="0" dirty="0">
                <a:cs typeface="+mn-ea"/>
                <a:sym typeface="+mn-lt"/>
              </a:rPr>
              <a:t>产品核心</a:t>
            </a:r>
            <a:r>
              <a:rPr lang="zh-CN" altLang="en-US" sz="4000" kern="0" dirty="0" smtClean="0">
                <a:cs typeface="+mn-ea"/>
                <a:sym typeface="+mn-lt"/>
              </a:rPr>
              <a:t>优势（一）</a:t>
            </a:r>
            <a:endParaRPr lang="zh-CN" altLang="en-US" sz="4000" kern="0" dirty="0">
              <a:cs typeface="+mn-ea"/>
              <a:sym typeface="+mn-lt"/>
            </a:endParaRPr>
          </a:p>
        </p:txBody>
      </p:sp>
      <p:sp>
        <p:nvSpPr>
          <p:cNvPr id="23" name="矩形 22"/>
          <p:cNvSpPr/>
          <p:nvPr/>
        </p:nvSpPr>
        <p:spPr>
          <a:xfrm>
            <a:off x="745002" y="1800971"/>
            <a:ext cx="10568051" cy="4093429"/>
          </a:xfrm>
          <a:prstGeom prst="rect">
            <a:avLst/>
          </a:prstGeom>
        </p:spPr>
        <p:txBody>
          <a:bodyPr wrap="square">
            <a:spAutoFit/>
          </a:bodyPr>
          <a:lstStyle/>
          <a:p>
            <a:pPr marL="342900"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高效性</a:t>
            </a: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a:t>
            </a: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与物理机</a:t>
            </a: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一致的用户极致体验</a:t>
            </a:r>
            <a:endParaRPr kumimoji="1" lang="en-US" altLang="zh-CN"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0" lang="zh-CN" altLang="en-US" sz="28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sym typeface="+mn-ea"/>
              </a:rPr>
              <a:t>面向交互体验的</a:t>
            </a:r>
            <a:r>
              <a:rPr kumimoji="0" lang="en-US" altLang="zh-CN" sz="2800" b="0" i="0" u="none" strike="noStrike" kern="1200" cap="none" spc="0" normalizeH="0" baseline="0" noProof="0" dirty="0" err="1">
                <a:ln>
                  <a:noFill/>
                </a:ln>
                <a:solidFill>
                  <a:srgbClr val="000000"/>
                </a:solidFill>
                <a:effectLst/>
                <a:uLnTx/>
                <a:uFillTx/>
                <a:latin typeface="Arial"/>
                <a:ea typeface="黑体" panose="02010609060101010101" pitchFamily="49" charset="-122"/>
                <a:cs typeface="+mn-cs"/>
                <a:sym typeface="+mn-ea"/>
              </a:rPr>
              <a:t>vCPU</a:t>
            </a:r>
            <a:r>
              <a:rPr kumimoji="0" lang="zh-CN" altLang="en-US" sz="2800" b="0" i="0" u="none" strike="noStrike" kern="1200" cap="none" spc="0" normalizeH="0" baseline="0" noProof="0" dirty="0" smtClean="0">
                <a:ln>
                  <a:noFill/>
                </a:ln>
                <a:solidFill>
                  <a:srgbClr val="000000"/>
                </a:solidFill>
                <a:effectLst/>
                <a:uLnTx/>
                <a:uFillTx/>
                <a:latin typeface="Arial"/>
                <a:ea typeface="黑体" panose="02010609060101010101" pitchFamily="49" charset="-122"/>
                <a:cs typeface="+mn-cs"/>
                <a:sym typeface="+mn-ea"/>
              </a:rPr>
              <a:t>多线程调度优化</a:t>
            </a:r>
            <a:endParaRPr kumimoji="0" lang="en-US" altLang="zh-CN" sz="28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sym typeface="+mn-ea"/>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高兼容性的无损硬件穿透</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易用性：快速简便的部署、运维、管理</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自动化部署，客户端联网后自动配置，</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无需手动干预</a:t>
            </a:r>
            <a:r>
              <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	</a:t>
            </a: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P2P</a:t>
            </a: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增量部署技术，实现点对点、点对</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多的快速</a:t>
            </a:r>
            <a:r>
              <a:rPr kumimoji="0" lang="zh-CN" altLang="en-US" sz="28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压缩传输和增</a:t>
            </a:r>
            <a:r>
              <a:rPr kumimoji="0" lang="zh-CN" altLang="en-US"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量同传</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操作界面简洁易用，支持跨网络远程</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更新</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p:txBody>
      </p:sp>
      <p:grpSp>
        <p:nvGrpSpPr>
          <p:cNvPr id="4" name="Group 96"/>
          <p:cNvGrpSpPr>
            <a:grpSpLocks/>
          </p:cNvGrpSpPr>
          <p:nvPr/>
        </p:nvGrpSpPr>
        <p:grpSpPr bwMode="auto">
          <a:xfrm>
            <a:off x="10964460" y="533400"/>
            <a:ext cx="1165870" cy="592907"/>
            <a:chOff x="1016388" y="913002"/>
            <a:chExt cx="731924" cy="428904"/>
          </a:xfrm>
        </p:grpSpPr>
        <p:sp>
          <p:nvSpPr>
            <p:cNvPr id="5" name="Parallelogram 6">
              <a:hlinkClick r:id="rId2"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6" name="TextBox 7">
              <a:hlinkClick r:id="rId3"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3"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1200915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801314" cy="707886"/>
          </a:xfrm>
          <a:prstGeom prst="rect">
            <a:avLst/>
          </a:prstGeom>
          <a:noFill/>
        </p:spPr>
        <p:txBody>
          <a:bodyPr wrap="none" rtlCol="0">
            <a:spAutoFit/>
          </a:bodyPr>
          <a:lstStyle/>
          <a:p>
            <a:r>
              <a:rPr lang="zh-CN" altLang="en-US" sz="4000" dirty="0"/>
              <a:t>产品核心优势（二）</a:t>
            </a:r>
            <a:endParaRPr lang="zh-CN" altLang="en-US" sz="4000" kern="0" dirty="0">
              <a:cs typeface="+mn-ea"/>
              <a:sym typeface="+mn-lt"/>
            </a:endParaRPr>
          </a:p>
        </p:txBody>
      </p:sp>
      <p:sp>
        <p:nvSpPr>
          <p:cNvPr id="4" name="矩形 3"/>
          <p:cNvSpPr/>
          <p:nvPr/>
        </p:nvSpPr>
        <p:spPr>
          <a:xfrm>
            <a:off x="745002" y="1530039"/>
            <a:ext cx="11216809" cy="5016758"/>
          </a:xfrm>
          <a:prstGeom prst="rect">
            <a:avLst/>
          </a:prstGeom>
        </p:spPr>
        <p:txBody>
          <a:bodyPr wrap="square">
            <a:spAutoFit/>
          </a:bodyPr>
          <a:lstStyle/>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灵活性：</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支持多操作系统、多教学环境的灵活切换</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支持多种集中管理策略，如：还原模式、数据存储模式等</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智能镜像管理技术，支持差异镜像</a:t>
            </a:r>
            <a:r>
              <a:rPr kumimoji="1" lang="en-US" altLang="en-US" sz="2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镜像快照自动备份和回滚</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稳</a:t>
            </a: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定性：</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支持云桌面断网离线单机运</a:t>
            </a: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行</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分布式，提供高可靠性，可实现管理端快速恢复</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en-US" altLang="en-US" sz="28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支持网盘双待，</a:t>
            </a: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保证业务系统使用的连续性</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安全性：</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客户端支持软件定义防火墙，可集中管控，实现云桌面的网络安全防护</a:t>
            </a:r>
          </a:p>
        </p:txBody>
      </p:sp>
      <p:grpSp>
        <p:nvGrpSpPr>
          <p:cNvPr id="5" name="Group 96"/>
          <p:cNvGrpSpPr>
            <a:grpSpLocks/>
          </p:cNvGrpSpPr>
          <p:nvPr/>
        </p:nvGrpSpPr>
        <p:grpSpPr bwMode="auto">
          <a:xfrm>
            <a:off x="10964460" y="533400"/>
            <a:ext cx="1165870" cy="592907"/>
            <a:chOff x="1016388" y="913002"/>
            <a:chExt cx="731924" cy="428904"/>
          </a:xfrm>
        </p:grpSpPr>
        <p:sp>
          <p:nvSpPr>
            <p:cNvPr id="6" name="Parallelogram 6">
              <a:hlinkClick r:id="rId2"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7" name="TextBox 7">
              <a:hlinkClick r:id="rId3"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3"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328381815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2749471" cy="707886"/>
          </a:xfrm>
          <a:prstGeom prst="rect">
            <a:avLst/>
          </a:prstGeom>
          <a:noFill/>
        </p:spPr>
        <p:txBody>
          <a:bodyPr wrap="none" rtlCol="0">
            <a:spAutoFit/>
          </a:bodyPr>
          <a:lstStyle/>
          <a:p>
            <a:r>
              <a:rPr lang="zh-CN" altLang="en-US" sz="4000" dirty="0" smtClean="0">
                <a:cs typeface="+mn-ea"/>
                <a:sym typeface="+mn-lt"/>
              </a:rPr>
              <a:t>单教室部署</a:t>
            </a:r>
            <a:endParaRPr lang="zh-CN" altLang="en-US" sz="4000" dirty="0">
              <a:cs typeface="+mn-ea"/>
              <a:sym typeface="+mn-lt"/>
            </a:endParaRPr>
          </a:p>
        </p:txBody>
      </p:sp>
      <p:pic>
        <p:nvPicPr>
          <p:cNvPr id="6" name="图片 5">
            <a:extLst>
              <a:ext uri="{FF2B5EF4-FFF2-40B4-BE49-F238E27FC236}">
                <a16:creationId xmlns:a16="http://schemas.microsoft.com/office/drawing/2014/main" id="{80AAB370-A21C-4B22-9F82-032DFA4EEC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818" y="3953614"/>
            <a:ext cx="3954325" cy="2142386"/>
          </a:xfrm>
          <a:prstGeom prst="rect">
            <a:avLst/>
          </a:prstGeom>
        </p:spPr>
      </p:pic>
      <p:pic>
        <p:nvPicPr>
          <p:cNvPr id="7" name="图片 6">
            <a:extLst>
              <a:ext uri="{FF2B5EF4-FFF2-40B4-BE49-F238E27FC236}">
                <a16:creationId xmlns:a16="http://schemas.microsoft.com/office/drawing/2014/main" id="{5766A050-BA56-4366-B12E-82E0D3AF60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996" y="1405360"/>
            <a:ext cx="3877991" cy="2142386"/>
          </a:xfrm>
          <a:prstGeom prst="rect">
            <a:avLst/>
          </a:prstGeom>
          <a:ln>
            <a:solidFill>
              <a:srgbClr val="0070C0"/>
            </a:solidFill>
          </a:ln>
        </p:spPr>
      </p:pic>
      <p:sp>
        <p:nvSpPr>
          <p:cNvPr id="8" name="矩形: 圆角 60">
            <a:extLst>
              <a:ext uri="{FF2B5EF4-FFF2-40B4-BE49-F238E27FC236}">
                <a16:creationId xmlns:a16="http://schemas.microsoft.com/office/drawing/2014/main" id="{3EDCD887-A17C-4A90-AD37-7C2792DE99D3}"/>
              </a:ext>
            </a:extLst>
          </p:cNvPr>
          <p:cNvSpPr/>
          <p:nvPr/>
        </p:nvSpPr>
        <p:spPr>
          <a:xfrm>
            <a:off x="4755221" y="1648049"/>
            <a:ext cx="2214887" cy="1830399"/>
          </a:xfrm>
          <a:prstGeom prst="roundRect">
            <a:avLst/>
          </a:prstGeom>
          <a:solidFill>
            <a:schemeClr val="bg1">
              <a:lumMod val="95000"/>
            </a:schemeClr>
          </a:solidFill>
          <a:ln>
            <a:no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t" anchorCtr="0" forceAA="0" compatLnSpc="1">
            <a:prstTxWarp prst="textNoShape">
              <a:avLst/>
            </a:prstTxWarp>
            <a:noAutofit/>
          </a:bodyPr>
          <a:lstStyle/>
          <a:p>
            <a:pPr algn="l"/>
            <a:endParaRPr lang="zh-CN" altLang="en-US" sz="2399" dirty="0">
              <a:cs typeface="+mn-ea"/>
              <a:sym typeface="+mn-lt"/>
            </a:endParaRPr>
          </a:p>
        </p:txBody>
      </p:sp>
      <p:sp>
        <p:nvSpPr>
          <p:cNvPr id="9" name="矩形 59">
            <a:extLst>
              <a:ext uri="{FF2B5EF4-FFF2-40B4-BE49-F238E27FC236}">
                <a16:creationId xmlns:a16="http://schemas.microsoft.com/office/drawing/2014/main" id="{83495906-5E81-4613-BDB8-1F9A4BE4E0DA}"/>
              </a:ext>
            </a:extLst>
          </p:cNvPr>
          <p:cNvSpPr/>
          <p:nvPr/>
        </p:nvSpPr>
        <p:spPr>
          <a:xfrm>
            <a:off x="8434088" y="1361045"/>
            <a:ext cx="2204465" cy="1853478"/>
          </a:xfrm>
          <a:prstGeom prst="rect">
            <a:avLst/>
          </a:prstGeom>
          <a:solidFill>
            <a:schemeClr val="bg1">
              <a:lumMod val="95000"/>
            </a:schemeClr>
          </a:solidFill>
          <a:ln>
            <a:solidFill>
              <a:srgbClr val="FF0000"/>
            </a:solidFill>
          </a:ln>
          <a:effectLst>
            <a:glow rad="1016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t" anchorCtr="0" forceAA="0" compatLnSpc="1">
            <a:prstTxWarp prst="textNoShape">
              <a:avLst/>
            </a:prstTxWarp>
            <a:noAutofit/>
          </a:bodyPr>
          <a:lstStyle/>
          <a:p>
            <a:pPr algn="l"/>
            <a:endParaRPr lang="zh-CN" altLang="en-US" sz="2399" dirty="0">
              <a:cs typeface="+mn-ea"/>
              <a:sym typeface="+mn-lt"/>
            </a:endParaRPr>
          </a:p>
        </p:txBody>
      </p:sp>
      <p:sp>
        <p:nvSpPr>
          <p:cNvPr id="10" name="矩形 7">
            <a:extLst>
              <a:ext uri="{FF2B5EF4-FFF2-40B4-BE49-F238E27FC236}">
                <a16:creationId xmlns:a16="http://schemas.microsoft.com/office/drawing/2014/main" id="{1BFDE410-7DBD-45DD-A6DA-F679595CCF27}"/>
              </a:ext>
            </a:extLst>
          </p:cNvPr>
          <p:cNvSpPr/>
          <p:nvPr/>
        </p:nvSpPr>
        <p:spPr>
          <a:xfrm>
            <a:off x="10755883" y="1989199"/>
            <a:ext cx="748729"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集中管理</a:t>
            </a:r>
          </a:p>
        </p:txBody>
      </p:sp>
      <p:sp>
        <p:nvSpPr>
          <p:cNvPr id="11" name="矩形 8">
            <a:extLst>
              <a:ext uri="{FF2B5EF4-FFF2-40B4-BE49-F238E27FC236}">
                <a16:creationId xmlns:a16="http://schemas.microsoft.com/office/drawing/2014/main" id="{D5BFFFED-6738-468A-8FBA-4259C8BE5508}"/>
              </a:ext>
            </a:extLst>
          </p:cNvPr>
          <p:cNvSpPr/>
          <p:nvPr/>
        </p:nvSpPr>
        <p:spPr>
          <a:xfrm>
            <a:off x="10755883" y="1631012"/>
            <a:ext cx="748729"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桌面交付</a:t>
            </a:r>
          </a:p>
        </p:txBody>
      </p:sp>
      <p:pic>
        <p:nvPicPr>
          <p:cNvPr id="12" name="Picture 3">
            <a:extLst>
              <a:ext uri="{FF2B5EF4-FFF2-40B4-BE49-F238E27FC236}">
                <a16:creationId xmlns:a16="http://schemas.microsoft.com/office/drawing/2014/main" id="{56A63796-3986-4954-8611-858FC092F8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1912" y="2096282"/>
            <a:ext cx="630194" cy="1231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直接箭头连接符 11">
            <a:extLst>
              <a:ext uri="{FF2B5EF4-FFF2-40B4-BE49-F238E27FC236}">
                <a16:creationId xmlns:a16="http://schemas.microsoft.com/office/drawing/2014/main" id="{95ECDF96-FF21-45E8-BFF4-7FE6D7D98146}"/>
              </a:ext>
            </a:extLst>
          </p:cNvPr>
          <p:cNvCxnSpPr>
            <a:cxnSpLocks/>
          </p:cNvCxnSpPr>
          <p:nvPr/>
        </p:nvCxnSpPr>
        <p:spPr>
          <a:xfrm flipH="1" flipV="1">
            <a:off x="6771223" y="2480290"/>
            <a:ext cx="1729444" cy="15180"/>
          </a:xfrm>
          <a:prstGeom prst="straightConnector1">
            <a:avLst/>
          </a:prstGeom>
          <a:ln>
            <a:tailEnd type="arrow"/>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4" name="直接箭头连接符 12">
            <a:extLst>
              <a:ext uri="{FF2B5EF4-FFF2-40B4-BE49-F238E27FC236}">
                <a16:creationId xmlns:a16="http://schemas.microsoft.com/office/drawing/2014/main" id="{C7B3E307-8DCD-4C49-9381-FC97D79E5116}"/>
              </a:ext>
            </a:extLst>
          </p:cNvPr>
          <p:cNvCxnSpPr>
            <a:cxnSpLocks/>
          </p:cNvCxnSpPr>
          <p:nvPr/>
        </p:nvCxnSpPr>
        <p:spPr>
          <a:xfrm flipH="1">
            <a:off x="9470338" y="2711028"/>
            <a:ext cx="31761" cy="1211278"/>
          </a:xfrm>
          <a:prstGeom prst="straightConnector1">
            <a:avLst/>
          </a:prstGeom>
          <a:ln>
            <a:tailEnd type="arrow"/>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5" name="矩形 13">
            <a:extLst>
              <a:ext uri="{FF2B5EF4-FFF2-40B4-BE49-F238E27FC236}">
                <a16:creationId xmlns:a16="http://schemas.microsoft.com/office/drawing/2014/main" id="{378E365F-0B36-486E-84D5-8A73DF1A9ACE}"/>
              </a:ext>
            </a:extLst>
          </p:cNvPr>
          <p:cNvSpPr/>
          <p:nvPr/>
        </p:nvSpPr>
        <p:spPr>
          <a:xfrm>
            <a:off x="8816137" y="2345782"/>
            <a:ext cx="1628161" cy="261542"/>
          </a:xfrm>
          <a:prstGeom prst="rect">
            <a:avLst/>
          </a:prstGeom>
        </p:spPr>
        <p:txBody>
          <a:bodyPr wrap="square">
            <a:spAutoFit/>
          </a:bodyPr>
          <a:lstStyle/>
          <a:p>
            <a:pPr algn="ctr"/>
            <a:r>
              <a:rPr lang="zh-CN" altLang="en-US" sz="1100" b="1" dirty="0">
                <a:cs typeface="+mn-ea"/>
                <a:sym typeface="+mn-lt"/>
              </a:rPr>
              <a:t>联想商用</a:t>
            </a:r>
            <a:r>
              <a:rPr lang="en-US" altLang="zh-CN" sz="1100" b="1" dirty="0">
                <a:cs typeface="+mn-ea"/>
                <a:sym typeface="+mn-lt"/>
              </a:rPr>
              <a:t>IDV</a:t>
            </a:r>
            <a:r>
              <a:rPr lang="zh-CN" altLang="en-US" sz="1100" b="1" dirty="0">
                <a:cs typeface="+mn-ea"/>
                <a:sym typeface="+mn-lt"/>
              </a:rPr>
              <a:t>管理主机</a:t>
            </a:r>
          </a:p>
        </p:txBody>
      </p:sp>
      <p:pic>
        <p:nvPicPr>
          <p:cNvPr id="16" name="图片 14" descr="服务器2">
            <a:extLst>
              <a:ext uri="{FF2B5EF4-FFF2-40B4-BE49-F238E27FC236}">
                <a16:creationId xmlns:a16="http://schemas.microsoft.com/office/drawing/2014/main" id="{AF7017C3-299D-40A0-8EE2-A6C0E54E1E3D}"/>
              </a:ext>
            </a:extLst>
          </p:cNvPr>
          <p:cNvPicPr>
            <a:picLocks noChangeAspect="1"/>
          </p:cNvPicPr>
          <p:nvPr/>
        </p:nvPicPr>
        <p:blipFill>
          <a:blip r:embed="rId6"/>
          <a:stretch>
            <a:fillRect/>
          </a:stretch>
        </p:blipFill>
        <p:spPr>
          <a:xfrm>
            <a:off x="8536839" y="1818715"/>
            <a:ext cx="2153504" cy="1440298"/>
          </a:xfrm>
          <a:prstGeom prst="rect">
            <a:avLst/>
          </a:prstGeom>
          <a:ln>
            <a:noFill/>
          </a:ln>
          <a:effectLst>
            <a:outerShdw blurRad="50800" dist="38100" algn="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17" name="图片 15">
            <a:extLst>
              <a:ext uri="{FF2B5EF4-FFF2-40B4-BE49-F238E27FC236}">
                <a16:creationId xmlns:a16="http://schemas.microsoft.com/office/drawing/2014/main" id="{2EBA3B05-3943-4EC7-9207-AC3DEAB149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3180" y="2012207"/>
            <a:ext cx="1551612" cy="957424"/>
          </a:xfrm>
          <a:prstGeom prst="rect">
            <a:avLst/>
          </a:prstGeom>
        </p:spPr>
      </p:pic>
      <p:sp>
        <p:nvSpPr>
          <p:cNvPr id="18" name="矩形: 圆角 129">
            <a:extLst>
              <a:ext uri="{FF2B5EF4-FFF2-40B4-BE49-F238E27FC236}">
                <a16:creationId xmlns:a16="http://schemas.microsoft.com/office/drawing/2014/main" id="{8F0F4EE1-C716-49B3-AF98-24B17FE228D9}"/>
              </a:ext>
            </a:extLst>
          </p:cNvPr>
          <p:cNvSpPr/>
          <p:nvPr/>
        </p:nvSpPr>
        <p:spPr>
          <a:xfrm rot="16200000">
            <a:off x="7014129" y="1995898"/>
            <a:ext cx="1936329" cy="5884207"/>
          </a:xfrm>
          <a:prstGeom prst="roundRect">
            <a:avLst/>
          </a:prstGeom>
          <a:solidFill>
            <a:schemeClr val="bg1"/>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dirty="0">
              <a:cs typeface="+mn-ea"/>
              <a:sym typeface="+mn-lt"/>
            </a:endParaRPr>
          </a:p>
        </p:txBody>
      </p:sp>
      <p:pic>
        <p:nvPicPr>
          <p:cNvPr id="19" name="图片 17">
            <a:extLst>
              <a:ext uri="{FF2B5EF4-FFF2-40B4-BE49-F238E27FC236}">
                <a16:creationId xmlns:a16="http://schemas.microsoft.com/office/drawing/2014/main" id="{988A10EF-332B-416E-9EB0-E39C0E31208C}"/>
              </a:ext>
            </a:extLst>
          </p:cNvPr>
          <p:cNvPicPr>
            <a:picLocks noChangeAspect="1"/>
          </p:cNvPicPr>
          <p:nvPr/>
        </p:nvPicPr>
        <p:blipFill>
          <a:blip r:embed="rId8" cstate="print"/>
          <a:stretch>
            <a:fillRect/>
          </a:stretch>
        </p:blipFill>
        <p:spPr>
          <a:xfrm>
            <a:off x="5227383" y="5203443"/>
            <a:ext cx="466672" cy="528546"/>
          </a:xfrm>
          <a:prstGeom prst="rect">
            <a:avLst/>
          </a:prstGeom>
        </p:spPr>
      </p:pic>
      <p:pic>
        <p:nvPicPr>
          <p:cNvPr id="20" name="图片 18">
            <a:extLst>
              <a:ext uri="{FF2B5EF4-FFF2-40B4-BE49-F238E27FC236}">
                <a16:creationId xmlns:a16="http://schemas.microsoft.com/office/drawing/2014/main" id="{384E6480-9C61-46A8-ACC6-9527E34FC091}"/>
              </a:ext>
            </a:extLst>
          </p:cNvPr>
          <p:cNvPicPr>
            <a:picLocks noChangeAspect="1"/>
          </p:cNvPicPr>
          <p:nvPr/>
        </p:nvPicPr>
        <p:blipFill>
          <a:blip r:embed="rId8" cstate="print"/>
          <a:stretch>
            <a:fillRect/>
          </a:stretch>
        </p:blipFill>
        <p:spPr>
          <a:xfrm>
            <a:off x="5951551" y="5194882"/>
            <a:ext cx="466672" cy="528546"/>
          </a:xfrm>
          <a:prstGeom prst="rect">
            <a:avLst/>
          </a:prstGeom>
        </p:spPr>
      </p:pic>
      <p:pic>
        <p:nvPicPr>
          <p:cNvPr id="21" name="图片 19">
            <a:extLst>
              <a:ext uri="{FF2B5EF4-FFF2-40B4-BE49-F238E27FC236}">
                <a16:creationId xmlns:a16="http://schemas.microsoft.com/office/drawing/2014/main" id="{966A67B8-437D-40E2-B053-EFB65E3E102A}"/>
              </a:ext>
            </a:extLst>
          </p:cNvPr>
          <p:cNvPicPr>
            <a:picLocks noChangeAspect="1"/>
          </p:cNvPicPr>
          <p:nvPr/>
        </p:nvPicPr>
        <p:blipFill>
          <a:blip r:embed="rId8" cstate="print"/>
          <a:stretch>
            <a:fillRect/>
          </a:stretch>
        </p:blipFill>
        <p:spPr>
          <a:xfrm>
            <a:off x="6673416" y="5203443"/>
            <a:ext cx="466672" cy="528546"/>
          </a:xfrm>
          <a:prstGeom prst="rect">
            <a:avLst/>
          </a:prstGeom>
        </p:spPr>
      </p:pic>
      <p:pic>
        <p:nvPicPr>
          <p:cNvPr id="22" name="图片 20">
            <a:extLst>
              <a:ext uri="{FF2B5EF4-FFF2-40B4-BE49-F238E27FC236}">
                <a16:creationId xmlns:a16="http://schemas.microsoft.com/office/drawing/2014/main" id="{824D4512-3503-4B82-857E-8FFCC8CC0EBC}"/>
              </a:ext>
            </a:extLst>
          </p:cNvPr>
          <p:cNvPicPr>
            <a:picLocks noChangeAspect="1"/>
          </p:cNvPicPr>
          <p:nvPr/>
        </p:nvPicPr>
        <p:blipFill>
          <a:blip r:embed="rId8" cstate="print"/>
          <a:stretch>
            <a:fillRect/>
          </a:stretch>
        </p:blipFill>
        <p:spPr>
          <a:xfrm>
            <a:off x="7343199" y="5203443"/>
            <a:ext cx="466672" cy="528546"/>
          </a:xfrm>
          <a:prstGeom prst="rect">
            <a:avLst/>
          </a:prstGeom>
        </p:spPr>
      </p:pic>
      <p:sp>
        <p:nvSpPr>
          <p:cNvPr id="23" name="矩形 21">
            <a:extLst>
              <a:ext uri="{FF2B5EF4-FFF2-40B4-BE49-F238E27FC236}">
                <a16:creationId xmlns:a16="http://schemas.microsoft.com/office/drawing/2014/main" id="{93780913-BCFE-49BE-9286-33BE911EAE79}"/>
              </a:ext>
            </a:extLst>
          </p:cNvPr>
          <p:cNvSpPr/>
          <p:nvPr/>
        </p:nvSpPr>
        <p:spPr>
          <a:xfrm>
            <a:off x="5040190" y="4972527"/>
            <a:ext cx="748728"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24" name="矩形 23">
            <a:extLst>
              <a:ext uri="{FF2B5EF4-FFF2-40B4-BE49-F238E27FC236}">
                <a16:creationId xmlns:a16="http://schemas.microsoft.com/office/drawing/2014/main" id="{8E28F295-821F-4C26-A230-3436D7234A48}"/>
              </a:ext>
            </a:extLst>
          </p:cNvPr>
          <p:cNvSpPr/>
          <p:nvPr/>
        </p:nvSpPr>
        <p:spPr>
          <a:xfrm>
            <a:off x="5881036" y="497965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25" name="矩形 24">
            <a:extLst>
              <a:ext uri="{FF2B5EF4-FFF2-40B4-BE49-F238E27FC236}">
                <a16:creationId xmlns:a16="http://schemas.microsoft.com/office/drawing/2014/main" id="{AEBBEF48-C225-434D-81FA-AFF82C718156}"/>
              </a:ext>
            </a:extLst>
          </p:cNvPr>
          <p:cNvSpPr/>
          <p:nvPr/>
        </p:nvSpPr>
        <p:spPr>
          <a:xfrm>
            <a:off x="6649773" y="497742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26" name="矩形 25">
            <a:extLst>
              <a:ext uri="{FF2B5EF4-FFF2-40B4-BE49-F238E27FC236}">
                <a16:creationId xmlns:a16="http://schemas.microsoft.com/office/drawing/2014/main" id="{91023425-2DA5-4CED-A76B-E6AE2046F6CA}"/>
              </a:ext>
            </a:extLst>
          </p:cNvPr>
          <p:cNvSpPr/>
          <p:nvPr/>
        </p:nvSpPr>
        <p:spPr>
          <a:xfrm>
            <a:off x="7325464" y="497742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pic>
        <p:nvPicPr>
          <p:cNvPr id="27" name="图片 26">
            <a:extLst>
              <a:ext uri="{FF2B5EF4-FFF2-40B4-BE49-F238E27FC236}">
                <a16:creationId xmlns:a16="http://schemas.microsoft.com/office/drawing/2014/main" id="{3F9A6397-4DA6-46A0-9C99-F0CB11D0740C}"/>
              </a:ext>
            </a:extLst>
          </p:cNvPr>
          <p:cNvPicPr>
            <a:picLocks noChangeAspect="1"/>
          </p:cNvPicPr>
          <p:nvPr/>
        </p:nvPicPr>
        <p:blipFill>
          <a:blip r:embed="rId8" cstate="print"/>
          <a:stretch>
            <a:fillRect/>
          </a:stretch>
        </p:blipFill>
        <p:spPr>
          <a:xfrm>
            <a:off x="5240202" y="4323183"/>
            <a:ext cx="466672" cy="528546"/>
          </a:xfrm>
          <a:prstGeom prst="rect">
            <a:avLst/>
          </a:prstGeom>
        </p:spPr>
      </p:pic>
      <p:pic>
        <p:nvPicPr>
          <p:cNvPr id="28" name="图片 27">
            <a:extLst>
              <a:ext uri="{FF2B5EF4-FFF2-40B4-BE49-F238E27FC236}">
                <a16:creationId xmlns:a16="http://schemas.microsoft.com/office/drawing/2014/main" id="{BBBC3977-8D24-44B6-8168-EE0567C3CE37}"/>
              </a:ext>
            </a:extLst>
          </p:cNvPr>
          <p:cNvPicPr>
            <a:picLocks noChangeAspect="1"/>
          </p:cNvPicPr>
          <p:nvPr/>
        </p:nvPicPr>
        <p:blipFill>
          <a:blip r:embed="rId8" cstate="print"/>
          <a:stretch>
            <a:fillRect/>
          </a:stretch>
        </p:blipFill>
        <p:spPr>
          <a:xfrm>
            <a:off x="5964370" y="4314623"/>
            <a:ext cx="466672" cy="528546"/>
          </a:xfrm>
          <a:prstGeom prst="rect">
            <a:avLst/>
          </a:prstGeom>
        </p:spPr>
      </p:pic>
      <p:pic>
        <p:nvPicPr>
          <p:cNvPr id="29" name="图片 28">
            <a:extLst>
              <a:ext uri="{FF2B5EF4-FFF2-40B4-BE49-F238E27FC236}">
                <a16:creationId xmlns:a16="http://schemas.microsoft.com/office/drawing/2014/main" id="{94E14AEE-6613-4BAA-810C-A03BFE95DCED}"/>
              </a:ext>
            </a:extLst>
          </p:cNvPr>
          <p:cNvPicPr>
            <a:picLocks noChangeAspect="1"/>
          </p:cNvPicPr>
          <p:nvPr/>
        </p:nvPicPr>
        <p:blipFill>
          <a:blip r:embed="rId8" cstate="print"/>
          <a:stretch>
            <a:fillRect/>
          </a:stretch>
        </p:blipFill>
        <p:spPr>
          <a:xfrm>
            <a:off x="6686235" y="4323183"/>
            <a:ext cx="466672" cy="528546"/>
          </a:xfrm>
          <a:prstGeom prst="rect">
            <a:avLst/>
          </a:prstGeom>
        </p:spPr>
      </p:pic>
      <p:pic>
        <p:nvPicPr>
          <p:cNvPr id="30" name="图片 29">
            <a:extLst>
              <a:ext uri="{FF2B5EF4-FFF2-40B4-BE49-F238E27FC236}">
                <a16:creationId xmlns:a16="http://schemas.microsoft.com/office/drawing/2014/main" id="{CEE310AA-26F0-43F8-8B51-4DFAF4168664}"/>
              </a:ext>
            </a:extLst>
          </p:cNvPr>
          <p:cNvPicPr>
            <a:picLocks noChangeAspect="1"/>
          </p:cNvPicPr>
          <p:nvPr/>
        </p:nvPicPr>
        <p:blipFill>
          <a:blip r:embed="rId8" cstate="print"/>
          <a:stretch>
            <a:fillRect/>
          </a:stretch>
        </p:blipFill>
        <p:spPr>
          <a:xfrm>
            <a:off x="7356018" y="4323183"/>
            <a:ext cx="466672" cy="528546"/>
          </a:xfrm>
          <a:prstGeom prst="rect">
            <a:avLst/>
          </a:prstGeom>
        </p:spPr>
      </p:pic>
      <p:sp>
        <p:nvSpPr>
          <p:cNvPr id="31" name="矩形 30">
            <a:extLst>
              <a:ext uri="{FF2B5EF4-FFF2-40B4-BE49-F238E27FC236}">
                <a16:creationId xmlns:a16="http://schemas.microsoft.com/office/drawing/2014/main" id="{345D6EB2-71F4-4B42-855B-EE1CEE780D3D}"/>
              </a:ext>
            </a:extLst>
          </p:cNvPr>
          <p:cNvSpPr/>
          <p:nvPr/>
        </p:nvSpPr>
        <p:spPr>
          <a:xfrm>
            <a:off x="5893855" y="409939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32" name="矩形 31">
            <a:extLst>
              <a:ext uri="{FF2B5EF4-FFF2-40B4-BE49-F238E27FC236}">
                <a16:creationId xmlns:a16="http://schemas.microsoft.com/office/drawing/2014/main" id="{F9E8A9D6-A720-47E3-821C-F1806EF67356}"/>
              </a:ext>
            </a:extLst>
          </p:cNvPr>
          <p:cNvSpPr/>
          <p:nvPr/>
        </p:nvSpPr>
        <p:spPr>
          <a:xfrm>
            <a:off x="6662592" y="409716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33" name="矩形 32">
            <a:extLst>
              <a:ext uri="{FF2B5EF4-FFF2-40B4-BE49-F238E27FC236}">
                <a16:creationId xmlns:a16="http://schemas.microsoft.com/office/drawing/2014/main" id="{2139DF44-7B1F-4CE1-A4A3-13DED697E856}"/>
              </a:ext>
            </a:extLst>
          </p:cNvPr>
          <p:cNvSpPr/>
          <p:nvPr/>
        </p:nvSpPr>
        <p:spPr>
          <a:xfrm>
            <a:off x="7338283" y="409716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pic>
        <p:nvPicPr>
          <p:cNvPr id="34" name="图片 33">
            <a:extLst>
              <a:ext uri="{FF2B5EF4-FFF2-40B4-BE49-F238E27FC236}">
                <a16:creationId xmlns:a16="http://schemas.microsoft.com/office/drawing/2014/main" id="{321B9C4A-806A-4042-BF4C-807CB9C424E9}"/>
              </a:ext>
            </a:extLst>
          </p:cNvPr>
          <p:cNvPicPr>
            <a:picLocks noChangeAspect="1"/>
          </p:cNvPicPr>
          <p:nvPr/>
        </p:nvPicPr>
        <p:blipFill>
          <a:blip r:embed="rId8" cstate="print"/>
          <a:stretch>
            <a:fillRect/>
          </a:stretch>
        </p:blipFill>
        <p:spPr>
          <a:xfrm>
            <a:off x="8056065" y="4311251"/>
            <a:ext cx="466672" cy="528546"/>
          </a:xfrm>
          <a:prstGeom prst="rect">
            <a:avLst/>
          </a:prstGeom>
        </p:spPr>
      </p:pic>
      <p:pic>
        <p:nvPicPr>
          <p:cNvPr id="35" name="图片 34">
            <a:extLst>
              <a:ext uri="{FF2B5EF4-FFF2-40B4-BE49-F238E27FC236}">
                <a16:creationId xmlns:a16="http://schemas.microsoft.com/office/drawing/2014/main" id="{9A2B3897-4D76-4B10-8FD6-4C62FD11F541}"/>
              </a:ext>
            </a:extLst>
          </p:cNvPr>
          <p:cNvPicPr>
            <a:picLocks noChangeAspect="1"/>
          </p:cNvPicPr>
          <p:nvPr/>
        </p:nvPicPr>
        <p:blipFill>
          <a:blip r:embed="rId8" cstate="print"/>
          <a:stretch>
            <a:fillRect/>
          </a:stretch>
        </p:blipFill>
        <p:spPr>
          <a:xfrm>
            <a:off x="8780234" y="4302691"/>
            <a:ext cx="466672" cy="528546"/>
          </a:xfrm>
          <a:prstGeom prst="rect">
            <a:avLst/>
          </a:prstGeom>
        </p:spPr>
      </p:pic>
      <p:pic>
        <p:nvPicPr>
          <p:cNvPr id="36" name="图片 35">
            <a:extLst>
              <a:ext uri="{FF2B5EF4-FFF2-40B4-BE49-F238E27FC236}">
                <a16:creationId xmlns:a16="http://schemas.microsoft.com/office/drawing/2014/main" id="{0F6AF467-2F9C-4A04-B9F8-93C72DA29CE2}"/>
              </a:ext>
            </a:extLst>
          </p:cNvPr>
          <p:cNvPicPr>
            <a:picLocks noChangeAspect="1"/>
          </p:cNvPicPr>
          <p:nvPr/>
        </p:nvPicPr>
        <p:blipFill>
          <a:blip r:embed="rId8" cstate="print"/>
          <a:stretch>
            <a:fillRect/>
          </a:stretch>
        </p:blipFill>
        <p:spPr>
          <a:xfrm>
            <a:off x="9502099" y="4311251"/>
            <a:ext cx="466672" cy="528546"/>
          </a:xfrm>
          <a:prstGeom prst="rect">
            <a:avLst/>
          </a:prstGeom>
        </p:spPr>
      </p:pic>
      <p:pic>
        <p:nvPicPr>
          <p:cNvPr id="37" name="图片 36">
            <a:extLst>
              <a:ext uri="{FF2B5EF4-FFF2-40B4-BE49-F238E27FC236}">
                <a16:creationId xmlns:a16="http://schemas.microsoft.com/office/drawing/2014/main" id="{6E622AD1-F30F-41CD-B0D9-E0D612EE2BF3}"/>
              </a:ext>
            </a:extLst>
          </p:cNvPr>
          <p:cNvPicPr>
            <a:picLocks noChangeAspect="1"/>
          </p:cNvPicPr>
          <p:nvPr/>
        </p:nvPicPr>
        <p:blipFill>
          <a:blip r:embed="rId8" cstate="print"/>
          <a:stretch>
            <a:fillRect/>
          </a:stretch>
        </p:blipFill>
        <p:spPr>
          <a:xfrm>
            <a:off x="10171881" y="4311251"/>
            <a:ext cx="466672" cy="528546"/>
          </a:xfrm>
          <a:prstGeom prst="rect">
            <a:avLst/>
          </a:prstGeom>
        </p:spPr>
      </p:pic>
      <p:sp>
        <p:nvSpPr>
          <p:cNvPr id="38" name="矩形 37">
            <a:extLst>
              <a:ext uri="{FF2B5EF4-FFF2-40B4-BE49-F238E27FC236}">
                <a16:creationId xmlns:a16="http://schemas.microsoft.com/office/drawing/2014/main" id="{4B9DDDA9-5DCA-4811-A2FE-F65A6BDD8C4B}"/>
              </a:ext>
            </a:extLst>
          </p:cNvPr>
          <p:cNvSpPr/>
          <p:nvPr/>
        </p:nvSpPr>
        <p:spPr>
          <a:xfrm>
            <a:off x="7868872" y="4080335"/>
            <a:ext cx="748728"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39" name="矩形 38">
            <a:extLst>
              <a:ext uri="{FF2B5EF4-FFF2-40B4-BE49-F238E27FC236}">
                <a16:creationId xmlns:a16="http://schemas.microsoft.com/office/drawing/2014/main" id="{E15A8AD4-56DE-4991-85DF-0DAFE3D67CC0}"/>
              </a:ext>
            </a:extLst>
          </p:cNvPr>
          <p:cNvSpPr/>
          <p:nvPr/>
        </p:nvSpPr>
        <p:spPr>
          <a:xfrm>
            <a:off x="8709719" y="4087462"/>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0" name="矩形 39">
            <a:extLst>
              <a:ext uri="{FF2B5EF4-FFF2-40B4-BE49-F238E27FC236}">
                <a16:creationId xmlns:a16="http://schemas.microsoft.com/office/drawing/2014/main" id="{AFCEF415-A9B9-477F-A45B-2F6BA58126E2}"/>
              </a:ext>
            </a:extLst>
          </p:cNvPr>
          <p:cNvSpPr/>
          <p:nvPr/>
        </p:nvSpPr>
        <p:spPr>
          <a:xfrm>
            <a:off x="9478455" y="408523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1" name="矩形 40">
            <a:extLst>
              <a:ext uri="{FF2B5EF4-FFF2-40B4-BE49-F238E27FC236}">
                <a16:creationId xmlns:a16="http://schemas.microsoft.com/office/drawing/2014/main" id="{B40942DF-B938-4B32-A802-D917240926C1}"/>
              </a:ext>
            </a:extLst>
          </p:cNvPr>
          <p:cNvSpPr/>
          <p:nvPr/>
        </p:nvSpPr>
        <p:spPr>
          <a:xfrm>
            <a:off x="10154146" y="408523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pic>
        <p:nvPicPr>
          <p:cNvPr id="42" name="图片 41">
            <a:extLst>
              <a:ext uri="{FF2B5EF4-FFF2-40B4-BE49-F238E27FC236}">
                <a16:creationId xmlns:a16="http://schemas.microsoft.com/office/drawing/2014/main" id="{3F0F5BEA-4C97-4B26-A2A6-68A734598D3C}"/>
              </a:ext>
            </a:extLst>
          </p:cNvPr>
          <p:cNvPicPr>
            <a:picLocks noChangeAspect="1"/>
          </p:cNvPicPr>
          <p:nvPr/>
        </p:nvPicPr>
        <p:blipFill>
          <a:blip r:embed="rId8" cstate="print"/>
          <a:stretch>
            <a:fillRect/>
          </a:stretch>
        </p:blipFill>
        <p:spPr>
          <a:xfrm>
            <a:off x="8107855" y="5214692"/>
            <a:ext cx="466672" cy="528546"/>
          </a:xfrm>
          <a:prstGeom prst="rect">
            <a:avLst/>
          </a:prstGeom>
        </p:spPr>
      </p:pic>
      <p:pic>
        <p:nvPicPr>
          <p:cNvPr id="43" name="图片 42">
            <a:extLst>
              <a:ext uri="{FF2B5EF4-FFF2-40B4-BE49-F238E27FC236}">
                <a16:creationId xmlns:a16="http://schemas.microsoft.com/office/drawing/2014/main" id="{FB371D6F-A918-4704-B617-F4824101E629}"/>
              </a:ext>
            </a:extLst>
          </p:cNvPr>
          <p:cNvPicPr>
            <a:picLocks noChangeAspect="1"/>
          </p:cNvPicPr>
          <p:nvPr/>
        </p:nvPicPr>
        <p:blipFill>
          <a:blip r:embed="rId8" cstate="print"/>
          <a:stretch>
            <a:fillRect/>
          </a:stretch>
        </p:blipFill>
        <p:spPr>
          <a:xfrm>
            <a:off x="8832023" y="5206131"/>
            <a:ext cx="466672" cy="528546"/>
          </a:xfrm>
          <a:prstGeom prst="rect">
            <a:avLst/>
          </a:prstGeom>
        </p:spPr>
      </p:pic>
      <p:pic>
        <p:nvPicPr>
          <p:cNvPr id="44" name="图片 43">
            <a:extLst>
              <a:ext uri="{FF2B5EF4-FFF2-40B4-BE49-F238E27FC236}">
                <a16:creationId xmlns:a16="http://schemas.microsoft.com/office/drawing/2014/main" id="{CD08A5EE-2D6E-4144-BD0C-F93FC763724D}"/>
              </a:ext>
            </a:extLst>
          </p:cNvPr>
          <p:cNvPicPr>
            <a:picLocks noChangeAspect="1"/>
          </p:cNvPicPr>
          <p:nvPr/>
        </p:nvPicPr>
        <p:blipFill>
          <a:blip r:embed="rId8" cstate="print"/>
          <a:stretch>
            <a:fillRect/>
          </a:stretch>
        </p:blipFill>
        <p:spPr>
          <a:xfrm>
            <a:off x="9553888" y="5214692"/>
            <a:ext cx="466672" cy="528546"/>
          </a:xfrm>
          <a:prstGeom prst="rect">
            <a:avLst/>
          </a:prstGeom>
        </p:spPr>
      </p:pic>
      <p:pic>
        <p:nvPicPr>
          <p:cNvPr id="45" name="图片 44">
            <a:extLst>
              <a:ext uri="{FF2B5EF4-FFF2-40B4-BE49-F238E27FC236}">
                <a16:creationId xmlns:a16="http://schemas.microsoft.com/office/drawing/2014/main" id="{6A3926E3-BA20-49F0-8B5E-9C1EFAF0A569}"/>
              </a:ext>
            </a:extLst>
          </p:cNvPr>
          <p:cNvPicPr>
            <a:picLocks noChangeAspect="1"/>
          </p:cNvPicPr>
          <p:nvPr/>
        </p:nvPicPr>
        <p:blipFill>
          <a:blip r:embed="rId8" cstate="print"/>
          <a:stretch>
            <a:fillRect/>
          </a:stretch>
        </p:blipFill>
        <p:spPr>
          <a:xfrm>
            <a:off x="10223671" y="5214692"/>
            <a:ext cx="466672" cy="528546"/>
          </a:xfrm>
          <a:prstGeom prst="rect">
            <a:avLst/>
          </a:prstGeom>
        </p:spPr>
      </p:pic>
      <p:sp>
        <p:nvSpPr>
          <p:cNvPr id="46" name="矩形 45">
            <a:extLst>
              <a:ext uri="{FF2B5EF4-FFF2-40B4-BE49-F238E27FC236}">
                <a16:creationId xmlns:a16="http://schemas.microsoft.com/office/drawing/2014/main" id="{B6B4A7CB-EF70-4DC4-A5E1-5D369515C1AF}"/>
              </a:ext>
            </a:extLst>
          </p:cNvPr>
          <p:cNvSpPr/>
          <p:nvPr/>
        </p:nvSpPr>
        <p:spPr>
          <a:xfrm>
            <a:off x="7920662" y="4983776"/>
            <a:ext cx="748728"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7" name="矩形 46">
            <a:extLst>
              <a:ext uri="{FF2B5EF4-FFF2-40B4-BE49-F238E27FC236}">
                <a16:creationId xmlns:a16="http://schemas.microsoft.com/office/drawing/2014/main" id="{D9EBB872-D56A-4E69-B1BE-6397C392AF62}"/>
              </a:ext>
            </a:extLst>
          </p:cNvPr>
          <p:cNvSpPr/>
          <p:nvPr/>
        </p:nvSpPr>
        <p:spPr>
          <a:xfrm>
            <a:off x="8761508" y="4990903"/>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8" name="矩形 47">
            <a:extLst>
              <a:ext uri="{FF2B5EF4-FFF2-40B4-BE49-F238E27FC236}">
                <a16:creationId xmlns:a16="http://schemas.microsoft.com/office/drawing/2014/main" id="{AAF29E91-8545-45D6-8829-05188D8B4374}"/>
              </a:ext>
            </a:extLst>
          </p:cNvPr>
          <p:cNvSpPr/>
          <p:nvPr/>
        </p:nvSpPr>
        <p:spPr>
          <a:xfrm>
            <a:off x="9530245" y="4988675"/>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9" name="矩形 48">
            <a:extLst>
              <a:ext uri="{FF2B5EF4-FFF2-40B4-BE49-F238E27FC236}">
                <a16:creationId xmlns:a16="http://schemas.microsoft.com/office/drawing/2014/main" id="{E49C6BD5-6A8E-46B7-A265-D8C37E65714F}"/>
              </a:ext>
            </a:extLst>
          </p:cNvPr>
          <p:cNvSpPr/>
          <p:nvPr/>
        </p:nvSpPr>
        <p:spPr>
          <a:xfrm>
            <a:off x="10205936" y="4988675"/>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50" name="矩形 51">
            <a:extLst>
              <a:ext uri="{FF2B5EF4-FFF2-40B4-BE49-F238E27FC236}">
                <a16:creationId xmlns:a16="http://schemas.microsoft.com/office/drawing/2014/main" id="{DE00AF1F-F345-4E6C-9311-298B61D74F63}"/>
              </a:ext>
            </a:extLst>
          </p:cNvPr>
          <p:cNvSpPr/>
          <p:nvPr/>
        </p:nvSpPr>
        <p:spPr>
          <a:xfrm>
            <a:off x="5260969" y="2975345"/>
            <a:ext cx="1165305" cy="461417"/>
          </a:xfrm>
          <a:prstGeom prst="rect">
            <a:avLst/>
          </a:prstGeom>
        </p:spPr>
        <p:txBody>
          <a:bodyPr wrap="square">
            <a:spAutoFit/>
          </a:bodyPr>
          <a:lstStyle/>
          <a:p>
            <a:pPr algn="ctr"/>
            <a:r>
              <a:rPr lang="zh-CN" altLang="en-US" sz="2399" b="1" dirty="0">
                <a:solidFill>
                  <a:schemeClr val="tx1">
                    <a:lumMod val="65000"/>
                    <a:lumOff val="35000"/>
                  </a:schemeClr>
                </a:solidFill>
                <a:cs typeface="+mn-ea"/>
                <a:sym typeface="+mn-lt"/>
              </a:rPr>
              <a:t>教师机</a:t>
            </a:r>
          </a:p>
        </p:txBody>
      </p:sp>
      <p:sp>
        <p:nvSpPr>
          <p:cNvPr id="51" name="矩形 52">
            <a:extLst>
              <a:ext uri="{FF2B5EF4-FFF2-40B4-BE49-F238E27FC236}">
                <a16:creationId xmlns:a16="http://schemas.microsoft.com/office/drawing/2014/main" id="{3F3C8B3F-9043-4D65-9EDE-FC4428156B32}"/>
              </a:ext>
            </a:extLst>
          </p:cNvPr>
          <p:cNvSpPr/>
          <p:nvPr/>
        </p:nvSpPr>
        <p:spPr>
          <a:xfrm>
            <a:off x="5185215" y="4124192"/>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52" name="矩形 56">
            <a:extLst>
              <a:ext uri="{FF2B5EF4-FFF2-40B4-BE49-F238E27FC236}">
                <a16:creationId xmlns:a16="http://schemas.microsoft.com/office/drawing/2014/main" id="{D1848B60-D680-4D78-8922-60FB117FDA0A}"/>
              </a:ext>
            </a:extLst>
          </p:cNvPr>
          <p:cNvSpPr/>
          <p:nvPr/>
        </p:nvSpPr>
        <p:spPr>
          <a:xfrm>
            <a:off x="8899386" y="1560671"/>
            <a:ext cx="1141904" cy="237564"/>
          </a:xfrm>
          <a:prstGeom prst="rect">
            <a:avLst/>
          </a:prstGeom>
          <a:solidFill>
            <a:schemeClr val="accent6"/>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200" b="1" dirty="0">
                <a:solidFill>
                  <a:schemeClr val="bg1"/>
                </a:solidFill>
                <a:cs typeface="+mn-ea"/>
                <a:sym typeface="+mn-lt"/>
              </a:rPr>
              <a:t>用户个性化</a:t>
            </a:r>
          </a:p>
        </p:txBody>
      </p:sp>
      <p:sp>
        <p:nvSpPr>
          <p:cNvPr id="53" name="矩形 57">
            <a:extLst>
              <a:ext uri="{FF2B5EF4-FFF2-40B4-BE49-F238E27FC236}">
                <a16:creationId xmlns:a16="http://schemas.microsoft.com/office/drawing/2014/main" id="{691F1B19-F1BB-4D88-B282-076E5D15A370}"/>
              </a:ext>
            </a:extLst>
          </p:cNvPr>
          <p:cNvSpPr/>
          <p:nvPr/>
        </p:nvSpPr>
        <p:spPr>
          <a:xfrm>
            <a:off x="8899415" y="1800584"/>
            <a:ext cx="1141904" cy="215968"/>
          </a:xfrm>
          <a:prstGeom prst="rect">
            <a:avLst/>
          </a:prstGeom>
          <a:solidFill>
            <a:schemeClr val="accent6"/>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200" b="1" dirty="0">
                <a:solidFill>
                  <a:schemeClr val="bg1"/>
                </a:solidFill>
                <a:cs typeface="+mn-ea"/>
                <a:sym typeface="+mn-lt"/>
              </a:rPr>
              <a:t>应用程序</a:t>
            </a:r>
          </a:p>
        </p:txBody>
      </p:sp>
      <p:sp>
        <p:nvSpPr>
          <p:cNvPr id="54" name="矩形 58">
            <a:extLst>
              <a:ext uri="{FF2B5EF4-FFF2-40B4-BE49-F238E27FC236}">
                <a16:creationId xmlns:a16="http://schemas.microsoft.com/office/drawing/2014/main" id="{4D724455-1D6F-465F-A84C-FAEBB3A567B0}"/>
              </a:ext>
            </a:extLst>
          </p:cNvPr>
          <p:cNvSpPr/>
          <p:nvPr/>
        </p:nvSpPr>
        <p:spPr>
          <a:xfrm>
            <a:off x="8899386" y="1989199"/>
            <a:ext cx="1141904" cy="215968"/>
          </a:xfrm>
          <a:prstGeom prst="rect">
            <a:avLst/>
          </a:prstGeom>
          <a:solidFill>
            <a:schemeClr val="accent6"/>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200" b="1" dirty="0">
                <a:cs typeface="+mn-ea"/>
                <a:sym typeface="+mn-lt"/>
              </a:rPr>
              <a:t>操作系统</a:t>
            </a:r>
            <a:endParaRPr lang="zh-CN" altLang="en-US" sz="1400" b="1" dirty="0">
              <a:cs typeface="+mn-ea"/>
              <a:sym typeface="+mn-lt"/>
            </a:endParaRPr>
          </a:p>
        </p:txBody>
      </p:sp>
      <p:cxnSp>
        <p:nvCxnSpPr>
          <p:cNvPr id="55" name="直接箭头连接符 12">
            <a:extLst>
              <a:ext uri="{FF2B5EF4-FFF2-40B4-BE49-F238E27FC236}">
                <a16:creationId xmlns:a16="http://schemas.microsoft.com/office/drawing/2014/main" id="{C7B3E307-8DCD-4C49-9381-FC97D79E5116}"/>
              </a:ext>
            </a:extLst>
          </p:cNvPr>
          <p:cNvCxnSpPr>
            <a:cxnSpLocks/>
          </p:cNvCxnSpPr>
          <p:nvPr/>
        </p:nvCxnSpPr>
        <p:spPr>
          <a:xfrm flipH="1">
            <a:off x="6431042" y="3547746"/>
            <a:ext cx="1" cy="405868"/>
          </a:xfrm>
          <a:prstGeom prst="straightConnector1">
            <a:avLst/>
          </a:prstGeom>
          <a:ln>
            <a:tailEnd type="arrow"/>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nvGrpSpPr>
          <p:cNvPr id="56" name="Group 96"/>
          <p:cNvGrpSpPr>
            <a:grpSpLocks/>
          </p:cNvGrpSpPr>
          <p:nvPr/>
        </p:nvGrpSpPr>
        <p:grpSpPr bwMode="auto">
          <a:xfrm>
            <a:off x="10944580" y="533400"/>
            <a:ext cx="1165870" cy="592907"/>
            <a:chOff x="1016388" y="913002"/>
            <a:chExt cx="731924" cy="428904"/>
          </a:xfrm>
        </p:grpSpPr>
        <p:sp>
          <p:nvSpPr>
            <p:cNvPr id="57" name="Parallelogram 6">
              <a:hlinkClick r:id="rId9"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58" name="TextBox 7">
              <a:hlinkClick r:id="rId10"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10"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32225480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3262432" cy="707886"/>
          </a:xfrm>
          <a:prstGeom prst="rect">
            <a:avLst/>
          </a:prstGeom>
          <a:noFill/>
        </p:spPr>
        <p:txBody>
          <a:bodyPr wrap="none" rtlCol="0">
            <a:spAutoFit/>
          </a:bodyPr>
          <a:lstStyle/>
          <a:p>
            <a:r>
              <a:rPr lang="zh-CN" altLang="en-US" sz="4000" dirty="0" smtClean="0">
                <a:cs typeface="+mn-ea"/>
                <a:sym typeface="+mn-lt"/>
              </a:rPr>
              <a:t>分级部署管理</a:t>
            </a:r>
            <a:endParaRPr lang="zh-CN" altLang="en-US" sz="4000" dirty="0">
              <a:cs typeface="+mn-ea"/>
              <a:sym typeface="+mn-lt"/>
            </a:endParaRPr>
          </a:p>
        </p:txBody>
      </p:sp>
      <p:pic>
        <p:nvPicPr>
          <p:cNvPr id="55" name="图片 5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1412" y="1222236"/>
            <a:ext cx="9247657" cy="5790500"/>
          </a:xfrm>
          <a:prstGeom prst="rect">
            <a:avLst/>
          </a:prstGeom>
        </p:spPr>
      </p:pic>
      <p:grpSp>
        <p:nvGrpSpPr>
          <p:cNvPr id="4" name="Group 96"/>
          <p:cNvGrpSpPr>
            <a:grpSpLocks/>
          </p:cNvGrpSpPr>
          <p:nvPr/>
        </p:nvGrpSpPr>
        <p:grpSpPr bwMode="auto">
          <a:xfrm>
            <a:off x="10895012" y="533400"/>
            <a:ext cx="1165870" cy="592907"/>
            <a:chOff x="1016388" y="913002"/>
            <a:chExt cx="731924" cy="428904"/>
          </a:xfrm>
        </p:grpSpPr>
        <p:sp>
          <p:nvSpPr>
            <p:cNvPr id="6" name="Parallelogram 6">
              <a:hlinkClick r:id="rId4"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7" name="TextBox 7">
              <a:hlinkClick r:id="rId5"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5"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2985755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1D1F33-36FD-4AE3-A75A-7A7A5A1A5FDB}"/>
              </a:ext>
            </a:extLst>
          </p:cNvPr>
          <p:cNvSpPr/>
          <p:nvPr/>
        </p:nvSpPr>
        <p:spPr>
          <a:xfrm>
            <a:off x="1763478" y="458035"/>
            <a:ext cx="4457111" cy="707702"/>
          </a:xfrm>
          <a:prstGeom prst="rect">
            <a:avLst/>
          </a:prstGeom>
          <a:noFill/>
        </p:spPr>
        <p:txBody>
          <a:bodyPr wrap="none" rtlCol="0">
            <a:spAutoFit/>
          </a:bodyPr>
          <a:lstStyle/>
          <a:p>
            <a:pPr defTabSz="1218199"/>
            <a:r>
              <a:rPr lang="en-US" altLang="zh-CN" sz="3999" b="1" kern="0" dirty="0">
                <a:solidFill>
                  <a:srgbClr val="000000"/>
                </a:solidFill>
                <a:latin typeface="Arial"/>
                <a:ea typeface="Microsoft YaHei"/>
                <a:cs typeface="+mn-ea"/>
                <a:sym typeface="+mn-lt"/>
              </a:rPr>
              <a:t>VDI</a:t>
            </a:r>
            <a:r>
              <a:rPr lang="zh-CN" altLang="en-US" sz="3999" b="1" kern="0" dirty="0">
                <a:solidFill>
                  <a:srgbClr val="000000"/>
                </a:solidFill>
                <a:latin typeface="Arial"/>
                <a:ea typeface="Microsoft YaHei"/>
                <a:cs typeface="+mn-ea"/>
                <a:sym typeface="+mn-lt"/>
              </a:rPr>
              <a:t>和</a:t>
            </a:r>
            <a:r>
              <a:rPr lang="en-US" altLang="zh-CN" sz="3999" b="1" kern="0" dirty="0">
                <a:solidFill>
                  <a:srgbClr val="000000"/>
                </a:solidFill>
                <a:latin typeface="Arial"/>
                <a:ea typeface="Microsoft YaHei"/>
                <a:cs typeface="+mn-ea"/>
                <a:sym typeface="+mn-lt"/>
              </a:rPr>
              <a:t>IDV</a:t>
            </a:r>
            <a:r>
              <a:rPr lang="zh-CN" altLang="en-US" sz="3999" b="1" kern="0" dirty="0">
                <a:solidFill>
                  <a:srgbClr val="000000"/>
                </a:solidFill>
                <a:latin typeface="Arial"/>
                <a:ea typeface="Microsoft YaHei"/>
                <a:cs typeface="+mn-ea"/>
                <a:sym typeface="+mn-lt"/>
              </a:rPr>
              <a:t>详细对比</a:t>
            </a:r>
          </a:p>
        </p:txBody>
      </p:sp>
      <p:graphicFrame>
        <p:nvGraphicFramePr>
          <p:cNvPr id="2" name="表格 1"/>
          <p:cNvGraphicFramePr>
            <a:graphicFrameLocks noGrp="1"/>
          </p:cNvGraphicFramePr>
          <p:nvPr/>
        </p:nvGraphicFramePr>
        <p:xfrm>
          <a:off x="1141411" y="1219201"/>
          <a:ext cx="9677400" cy="5635836"/>
        </p:xfrm>
        <a:graphic>
          <a:graphicData uri="http://schemas.openxmlformats.org/drawingml/2006/table">
            <a:tbl>
              <a:tblPr>
                <a:tableStyleId>{ED083AE6-46FA-4A59-8FB0-9F97EB10719F}</a:tableStyleId>
              </a:tblPr>
              <a:tblGrid>
                <a:gridCol w="2743201">
                  <a:extLst>
                    <a:ext uri="{9D8B030D-6E8A-4147-A177-3AD203B41FA5}">
                      <a16:colId xmlns:a16="http://schemas.microsoft.com/office/drawing/2014/main" val="453998613"/>
                    </a:ext>
                  </a:extLst>
                </a:gridCol>
                <a:gridCol w="2888729">
                  <a:extLst>
                    <a:ext uri="{9D8B030D-6E8A-4147-A177-3AD203B41FA5}">
                      <a16:colId xmlns:a16="http://schemas.microsoft.com/office/drawing/2014/main" val="37680289"/>
                    </a:ext>
                  </a:extLst>
                </a:gridCol>
                <a:gridCol w="1983074">
                  <a:extLst>
                    <a:ext uri="{9D8B030D-6E8A-4147-A177-3AD203B41FA5}">
                      <a16:colId xmlns:a16="http://schemas.microsoft.com/office/drawing/2014/main" val="2467189056"/>
                    </a:ext>
                  </a:extLst>
                </a:gridCol>
                <a:gridCol w="2062396">
                  <a:extLst>
                    <a:ext uri="{9D8B030D-6E8A-4147-A177-3AD203B41FA5}">
                      <a16:colId xmlns:a16="http://schemas.microsoft.com/office/drawing/2014/main" val="2438269075"/>
                    </a:ext>
                  </a:extLst>
                </a:gridCol>
              </a:tblGrid>
              <a:tr h="267947">
                <a:tc>
                  <a:txBody>
                    <a:bodyPr/>
                    <a:lstStyle/>
                    <a:p>
                      <a:pPr algn="ctr" rtl="0" fontAlgn="ctr"/>
                      <a:r>
                        <a:rPr lang="zh-CN" altLang="en-US" sz="1000" b="1" u="none" strike="noStrike" dirty="0">
                          <a:effectLst/>
                        </a:rPr>
                        <a:t>　</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en-US" sz="1200" b="1" u="none" strike="noStrike" dirty="0" err="1">
                          <a:effectLst/>
                        </a:rPr>
                        <a:t>Cirtix</a:t>
                      </a:r>
                      <a:endParaRPr lang="en-US" sz="12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200" b="1" u="none" strike="noStrike" dirty="0">
                          <a:effectLst/>
                        </a:rPr>
                        <a:t>锐捷</a:t>
                      </a:r>
                      <a:endParaRPr lang="zh-CN" altLang="en-US" sz="12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200" b="1" u="none" strike="noStrike" dirty="0">
                          <a:effectLst/>
                        </a:rPr>
                        <a:t>联想</a:t>
                      </a:r>
                      <a:r>
                        <a:rPr lang="en-US" sz="1200" b="1" u="none" strike="noStrike" dirty="0">
                          <a:effectLst/>
                        </a:rPr>
                        <a:t>IDV</a:t>
                      </a:r>
                      <a:endParaRPr lang="en-US" sz="12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1822222164"/>
                  </a:ext>
                </a:extLst>
              </a:tr>
              <a:tr h="192612">
                <a:tc>
                  <a:txBody>
                    <a:bodyPr/>
                    <a:lstStyle/>
                    <a:p>
                      <a:pPr algn="ctr" rtl="0" fontAlgn="ctr"/>
                      <a:r>
                        <a:rPr lang="zh-CN" altLang="en-US" sz="1000" b="1" u="none" strike="noStrike" dirty="0">
                          <a:effectLst/>
                        </a:rPr>
                        <a:t>桌面虚拟</a:t>
                      </a:r>
                      <a:r>
                        <a:rPr lang="zh-CN" altLang="en-US" sz="1000" b="1" u="none" strike="noStrike" dirty="0" smtClean="0">
                          <a:effectLst/>
                        </a:rPr>
                        <a:t>化资源</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集中</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集中</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分布</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4203001923"/>
                  </a:ext>
                </a:extLst>
              </a:tr>
              <a:tr h="192612">
                <a:tc>
                  <a:txBody>
                    <a:bodyPr/>
                    <a:lstStyle/>
                    <a:p>
                      <a:pPr algn="ctr" rtl="0" fontAlgn="ctr"/>
                      <a:r>
                        <a:rPr lang="zh-CN" altLang="en-US" sz="1000" b="1" u="none" strike="noStrike" dirty="0">
                          <a:effectLst/>
                        </a:rPr>
                        <a:t>桌面端运行速度</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刷屏方式</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刷屏方式</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a:t>
                      </a:r>
                      <a:r>
                        <a:rPr lang="en-US" sz="1000" b="0" u="none" strike="noStrike" dirty="0">
                          <a:effectLst/>
                        </a:rPr>
                        <a:t>PC</a:t>
                      </a:r>
                      <a:r>
                        <a:rPr lang="zh-CN" altLang="en-US" sz="1000" b="0" u="none" strike="noStrike" dirty="0">
                          <a:effectLst/>
                        </a:rPr>
                        <a:t>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737193174"/>
                  </a:ext>
                </a:extLst>
              </a:tr>
              <a:tr h="192612">
                <a:tc>
                  <a:txBody>
                    <a:bodyPr/>
                    <a:lstStyle/>
                    <a:p>
                      <a:pPr algn="ctr" rtl="0" fontAlgn="ctr"/>
                      <a:r>
                        <a:rPr lang="zh-CN" altLang="en-US" sz="1000" b="1" u="none" strike="noStrike">
                          <a:effectLst/>
                        </a:rPr>
                        <a:t>桌面端用户体验</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一般</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差</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a:t>
                      </a:r>
                      <a:r>
                        <a:rPr lang="en-US" sz="1000" b="0" u="none" strike="noStrike" dirty="0">
                          <a:effectLst/>
                        </a:rPr>
                        <a:t>PC</a:t>
                      </a:r>
                      <a:r>
                        <a:rPr lang="zh-CN" altLang="en-US" sz="1000" b="0" u="none" strike="noStrike" dirty="0">
                          <a:effectLst/>
                        </a:rPr>
                        <a:t>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917378119"/>
                  </a:ext>
                </a:extLst>
              </a:tr>
              <a:tr h="192612">
                <a:tc>
                  <a:txBody>
                    <a:bodyPr/>
                    <a:lstStyle/>
                    <a:p>
                      <a:pPr algn="ctr" rtl="0" fontAlgn="ctr"/>
                      <a:r>
                        <a:rPr lang="zh-CN" altLang="en-US" sz="1000" b="1" u="none" strike="noStrike">
                          <a:effectLst/>
                        </a:rPr>
                        <a:t>服务器投入成本</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极高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极高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极低</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884407295"/>
                  </a:ext>
                </a:extLst>
              </a:tr>
              <a:tr h="192612">
                <a:tc>
                  <a:txBody>
                    <a:bodyPr/>
                    <a:lstStyle/>
                    <a:p>
                      <a:pPr algn="ctr" rtl="0" fontAlgn="ctr"/>
                      <a:r>
                        <a:rPr lang="zh-CN" altLang="en-US" sz="1000" b="1" u="none" strike="noStrike">
                          <a:effectLst/>
                        </a:rPr>
                        <a:t>未来应用未知风险</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未知</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未知</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a:t>
                      </a:r>
                      <a:r>
                        <a:rPr lang="en-US" sz="1000" b="0" u="none" strike="noStrike" dirty="0">
                          <a:effectLst/>
                        </a:rPr>
                        <a:t>PC</a:t>
                      </a:r>
                      <a:r>
                        <a:rPr lang="zh-CN" altLang="en-US" sz="1000" b="0" u="none" strike="noStrike" dirty="0">
                          <a:effectLst/>
                        </a:rPr>
                        <a:t>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745012433"/>
                  </a:ext>
                </a:extLst>
              </a:tr>
              <a:tr h="192612">
                <a:tc>
                  <a:txBody>
                    <a:bodyPr/>
                    <a:lstStyle/>
                    <a:p>
                      <a:pPr algn="ctr" rtl="0" fontAlgn="ctr"/>
                      <a:r>
                        <a:rPr lang="zh-CN" altLang="en-US" sz="1000" b="1" u="none" strike="noStrike" dirty="0">
                          <a:effectLst/>
                        </a:rPr>
                        <a:t>总拥有成本</a:t>
                      </a:r>
                      <a:r>
                        <a:rPr lang="en-US" sz="1000" b="1" u="none" strike="noStrike" dirty="0">
                          <a:effectLst/>
                        </a:rPr>
                        <a:t>TCO</a:t>
                      </a:r>
                      <a:endParaRPr 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solidFill>
                            <a:srgbClr val="FF0000"/>
                          </a:solidFill>
                          <a:effectLst/>
                        </a:rPr>
                        <a:t>极高</a:t>
                      </a:r>
                      <a:endParaRPr lang="zh-CN" altLang="en-US" sz="1000" b="0" i="0" u="none" strike="noStrike" dirty="0">
                        <a:solidFill>
                          <a:srgbClr val="FF0000"/>
                        </a:solidFill>
                        <a:effectLst/>
                        <a:latin typeface="宋体" panose="02010600030101010101" pitchFamily="2" charset="-122"/>
                        <a:ea typeface="宋体" panose="02010600030101010101" pitchFamily="2" charset="-122"/>
                      </a:endParaRPr>
                    </a:p>
                  </a:txBody>
                  <a:tcPr marT="21600" marB="21600" anchor="ctr">
                    <a:solidFill>
                      <a:srgbClr val="FFFF00"/>
                    </a:solidFill>
                  </a:tcPr>
                </a:tc>
                <a:tc>
                  <a:txBody>
                    <a:bodyPr/>
                    <a:lstStyle/>
                    <a:p>
                      <a:pPr algn="ctr" rtl="0" fontAlgn="ctr"/>
                      <a:r>
                        <a:rPr lang="zh-CN" altLang="en-US" sz="1000" b="0" u="none" strike="noStrike" dirty="0">
                          <a:effectLst/>
                        </a:rPr>
                        <a:t>较高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低</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737165417"/>
                  </a:ext>
                </a:extLst>
              </a:tr>
              <a:tr h="192612">
                <a:tc>
                  <a:txBody>
                    <a:bodyPr/>
                    <a:lstStyle/>
                    <a:p>
                      <a:pPr algn="ctr" rtl="0" fontAlgn="ctr"/>
                      <a:r>
                        <a:rPr lang="zh-CN" altLang="en-US" sz="1000" b="1" u="none" strike="noStrike">
                          <a:effectLst/>
                        </a:rPr>
                        <a:t>多媒体及音频支持</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弱</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弱</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流畅运行</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1684269411"/>
                  </a:ext>
                </a:extLst>
              </a:tr>
              <a:tr h="194085">
                <a:tc>
                  <a:txBody>
                    <a:bodyPr/>
                    <a:lstStyle/>
                    <a:p>
                      <a:pPr algn="ctr" rtl="0" fontAlgn="ctr"/>
                      <a:r>
                        <a:rPr lang="zh-CN" altLang="en-US" sz="1000" b="1" u="none" strike="noStrike">
                          <a:effectLst/>
                        </a:rPr>
                        <a:t>大型图形设计软件支持（</a:t>
                      </a:r>
                      <a:r>
                        <a:rPr lang="en-US" altLang="zh-CN" sz="1000" b="1" u="none" strike="noStrike">
                          <a:effectLst/>
                        </a:rPr>
                        <a:t>3DMax</a:t>
                      </a:r>
                      <a:r>
                        <a:rPr lang="zh-CN" altLang="en-US" sz="1000" b="1" u="none" strike="noStrike">
                          <a:effectLst/>
                        </a:rPr>
                        <a:t>等）</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无法使用</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无法使用</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和图形工作站效果一样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347842163"/>
                  </a:ext>
                </a:extLst>
              </a:tr>
              <a:tr h="192612">
                <a:tc>
                  <a:txBody>
                    <a:bodyPr/>
                    <a:lstStyle/>
                    <a:p>
                      <a:pPr algn="ctr" rtl="0" fontAlgn="ctr"/>
                      <a:r>
                        <a:rPr lang="zh-CN" altLang="en-US" sz="1000" b="1" u="none" strike="noStrike">
                          <a:effectLst/>
                        </a:rPr>
                        <a:t>用户工作时带宽占用</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低</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699811618"/>
                  </a:ext>
                </a:extLst>
              </a:tr>
              <a:tr h="192612">
                <a:tc>
                  <a:txBody>
                    <a:bodyPr/>
                    <a:lstStyle/>
                    <a:p>
                      <a:pPr algn="ctr" rtl="0" fontAlgn="ctr"/>
                      <a:r>
                        <a:rPr lang="zh-CN" altLang="en-US" sz="1000" b="1" u="none" strike="noStrike">
                          <a:effectLst/>
                        </a:rPr>
                        <a:t>传输与介质加密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部分支持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部分支持</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441714726"/>
                  </a:ext>
                </a:extLst>
              </a:tr>
              <a:tr h="192612">
                <a:tc>
                  <a:txBody>
                    <a:bodyPr/>
                    <a:lstStyle/>
                    <a:p>
                      <a:pPr algn="ctr" rtl="0" fontAlgn="ctr"/>
                      <a:r>
                        <a:rPr lang="zh-CN" altLang="en-US" sz="1000" b="1" u="none" strike="noStrike" dirty="0">
                          <a:effectLst/>
                        </a:rPr>
                        <a:t>离线工作模式</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不支持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不支持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778409810"/>
                  </a:ext>
                </a:extLst>
              </a:tr>
              <a:tr h="192612">
                <a:tc>
                  <a:txBody>
                    <a:bodyPr/>
                    <a:lstStyle/>
                    <a:p>
                      <a:pPr algn="ctr" rtl="0" fontAlgn="ctr"/>
                      <a:r>
                        <a:rPr lang="zh-CN" altLang="en-US" sz="1000" b="1" u="none" strike="noStrike">
                          <a:effectLst/>
                        </a:rPr>
                        <a:t>网络故障保护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594811590"/>
                  </a:ext>
                </a:extLst>
              </a:tr>
              <a:tr h="192612">
                <a:tc>
                  <a:txBody>
                    <a:bodyPr/>
                    <a:lstStyle/>
                    <a:p>
                      <a:pPr algn="ctr" rtl="0" fontAlgn="ctr"/>
                      <a:r>
                        <a:rPr lang="zh-CN" altLang="en-US" sz="1000" b="1" u="none" strike="noStrike" dirty="0">
                          <a:effectLst/>
                        </a:rPr>
                        <a:t>对</a:t>
                      </a:r>
                      <a:r>
                        <a:rPr lang="en-US" altLang="zh-CN" sz="1000" b="1" u="none" strike="noStrike" dirty="0">
                          <a:effectLst/>
                        </a:rPr>
                        <a:t>IT</a:t>
                      </a:r>
                      <a:r>
                        <a:rPr lang="zh-CN" altLang="en-US" sz="1000" b="1" u="none" strike="noStrike" dirty="0">
                          <a:effectLst/>
                        </a:rPr>
                        <a:t>基础架构的适应性 </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323509974"/>
                  </a:ext>
                </a:extLst>
              </a:tr>
              <a:tr h="192612">
                <a:tc>
                  <a:txBody>
                    <a:bodyPr/>
                    <a:lstStyle/>
                    <a:p>
                      <a:pPr algn="ctr" rtl="0" fontAlgn="ctr"/>
                      <a:r>
                        <a:rPr lang="en-US" altLang="zh-CN" sz="1000" b="1" u="none" strike="noStrike">
                          <a:effectLst/>
                        </a:rPr>
                        <a:t>PC</a:t>
                      </a:r>
                      <a:r>
                        <a:rPr lang="zh-CN" altLang="en-US" sz="1000" b="1" u="none" strike="noStrike">
                          <a:effectLst/>
                        </a:rPr>
                        <a:t>（终端）架构安全性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424679759"/>
                  </a:ext>
                </a:extLst>
              </a:tr>
              <a:tr h="192612">
                <a:tc>
                  <a:txBody>
                    <a:bodyPr/>
                    <a:lstStyle/>
                    <a:p>
                      <a:pPr algn="ctr" rtl="0" fontAlgn="ctr"/>
                      <a:r>
                        <a:rPr lang="zh-CN" altLang="en-US" sz="1000" b="1" u="none" strike="noStrike">
                          <a:effectLst/>
                        </a:rPr>
                        <a:t>批量支持正版操作系统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347506101"/>
                  </a:ext>
                </a:extLst>
              </a:tr>
              <a:tr h="192612">
                <a:tc>
                  <a:txBody>
                    <a:bodyPr/>
                    <a:lstStyle/>
                    <a:p>
                      <a:pPr algn="ctr" rtl="0" fontAlgn="ctr"/>
                      <a:r>
                        <a:rPr lang="zh-CN" altLang="en-US" sz="1000" b="1" u="none" strike="noStrike">
                          <a:effectLst/>
                        </a:rPr>
                        <a:t>批量支持应用软件授权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222784712"/>
                  </a:ext>
                </a:extLst>
              </a:tr>
              <a:tr h="192612">
                <a:tc>
                  <a:txBody>
                    <a:bodyPr/>
                    <a:lstStyle/>
                    <a:p>
                      <a:pPr algn="ctr" rtl="0" fontAlgn="ctr"/>
                      <a:r>
                        <a:rPr lang="zh-CN" altLang="en-US" sz="1000" b="1" u="none" strike="noStrike">
                          <a:effectLst/>
                        </a:rPr>
                        <a:t>云用户数据本地加速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201663514"/>
                  </a:ext>
                </a:extLst>
              </a:tr>
              <a:tr h="192612">
                <a:tc>
                  <a:txBody>
                    <a:bodyPr/>
                    <a:lstStyle/>
                    <a:p>
                      <a:pPr algn="ctr" rtl="0" fontAlgn="ctr"/>
                      <a:r>
                        <a:rPr lang="zh-CN" altLang="en-US" sz="1000" b="1" u="none" strike="noStrike" dirty="0">
                          <a:effectLst/>
                        </a:rPr>
                        <a:t>桌面形态 </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终端机，虚拟机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终端机，虚拟机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标准</a:t>
                      </a:r>
                      <a:r>
                        <a:rPr lang="en-US" altLang="zh-CN" sz="1000" b="0" u="none" strike="noStrike" dirty="0">
                          <a:effectLst/>
                        </a:rPr>
                        <a:t>PC</a:t>
                      </a:r>
                      <a:r>
                        <a:rPr lang="zh-CN" altLang="en-US" sz="1000" b="0" u="none" strike="noStrike" dirty="0">
                          <a:effectLst/>
                        </a:rPr>
                        <a:t>，虚拟机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890166099"/>
                  </a:ext>
                </a:extLst>
              </a:tr>
              <a:tr h="192612">
                <a:tc>
                  <a:txBody>
                    <a:bodyPr/>
                    <a:lstStyle/>
                    <a:p>
                      <a:pPr algn="ctr" rtl="0" fontAlgn="ctr"/>
                      <a:r>
                        <a:rPr lang="zh-CN" altLang="en-US" sz="1000" b="1" u="none" strike="noStrike">
                          <a:effectLst/>
                        </a:rPr>
                        <a:t>桌面性能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solidFill>
                            <a:schemeClr val="tx1"/>
                          </a:solidFill>
                          <a:effectLst/>
                        </a:rPr>
                        <a:t>高 </a:t>
                      </a:r>
                      <a:endParaRPr lang="zh-CN" altLang="en-US" sz="1000" b="0" i="0" u="none" strike="noStrike" dirty="0">
                        <a:solidFill>
                          <a:schemeClr val="tx1"/>
                        </a:solidFill>
                        <a:effectLst/>
                        <a:latin typeface="宋体" panose="02010600030101010101" pitchFamily="2" charset="-122"/>
                        <a:ea typeface="宋体" panose="02010600030101010101" pitchFamily="2" charset="-122"/>
                      </a:endParaRPr>
                    </a:p>
                  </a:txBody>
                  <a:tcPr marT="21600" marB="21600" anchor="ctr">
                    <a:solidFill>
                      <a:schemeClr val="accent6">
                        <a:lumMod val="75000"/>
                      </a:schemeClr>
                    </a:solidFill>
                  </a:tcPr>
                </a:tc>
                <a:extLst>
                  <a:ext uri="{0D108BD9-81ED-4DB2-BD59-A6C34878D82A}">
                    <a16:rowId xmlns:a16="http://schemas.microsoft.com/office/drawing/2014/main" val="3327762384"/>
                  </a:ext>
                </a:extLst>
              </a:tr>
              <a:tr h="192612">
                <a:tc>
                  <a:txBody>
                    <a:bodyPr/>
                    <a:lstStyle/>
                    <a:p>
                      <a:pPr algn="ctr" rtl="0" fontAlgn="ctr"/>
                      <a:r>
                        <a:rPr lang="zh-CN" altLang="en-US" sz="1000" b="1" u="none" strike="noStrike">
                          <a:effectLst/>
                        </a:rPr>
                        <a:t>多层交换网络支持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有条件支持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无条件支持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886981328"/>
                  </a:ext>
                </a:extLst>
              </a:tr>
              <a:tr h="192612">
                <a:tc>
                  <a:txBody>
                    <a:bodyPr/>
                    <a:lstStyle/>
                    <a:p>
                      <a:pPr algn="ctr" rtl="0" fontAlgn="ctr"/>
                      <a:r>
                        <a:rPr lang="zh-CN" altLang="en-US" sz="1000" b="1" u="none" strike="noStrike">
                          <a:effectLst/>
                        </a:rPr>
                        <a:t>跨网段和</a:t>
                      </a:r>
                      <a:r>
                        <a:rPr lang="en-US" sz="1000" b="1" u="none" strike="noStrike">
                          <a:effectLst/>
                        </a:rPr>
                        <a:t>VLAN </a:t>
                      </a:r>
                      <a:endParaRPr 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有条件支持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无条件支持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172442756"/>
                  </a:ext>
                </a:extLst>
              </a:tr>
              <a:tr h="192612">
                <a:tc>
                  <a:txBody>
                    <a:bodyPr/>
                    <a:lstStyle/>
                    <a:p>
                      <a:pPr algn="ctr" rtl="0" fontAlgn="ctr"/>
                      <a:r>
                        <a:rPr lang="zh-CN" altLang="en-US" sz="1000" b="1" u="none" strike="noStrike">
                          <a:effectLst/>
                        </a:rPr>
                        <a:t>支持</a:t>
                      </a:r>
                      <a:r>
                        <a:rPr lang="en-US" sz="1000" b="1" u="none" strike="noStrike">
                          <a:effectLst/>
                        </a:rPr>
                        <a:t>NAT</a:t>
                      </a:r>
                      <a:r>
                        <a:rPr lang="zh-CN" altLang="en-US" sz="1000" b="1" u="none" strike="noStrike">
                          <a:effectLst/>
                        </a:rPr>
                        <a:t>和远程</a:t>
                      </a:r>
                      <a:r>
                        <a:rPr lang="en-US" sz="1000" b="1" u="none" strike="noStrike">
                          <a:effectLst/>
                        </a:rPr>
                        <a:t>VPN </a:t>
                      </a:r>
                      <a:endParaRPr 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无条件支持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638337862"/>
                  </a:ext>
                </a:extLst>
              </a:tr>
              <a:tr h="192612">
                <a:tc>
                  <a:txBody>
                    <a:bodyPr/>
                    <a:lstStyle/>
                    <a:p>
                      <a:pPr algn="ctr" rtl="0" fontAlgn="ctr"/>
                      <a:r>
                        <a:rPr lang="zh-CN" altLang="en-US" sz="1000" b="1" u="none" strike="noStrike">
                          <a:effectLst/>
                        </a:rPr>
                        <a:t>应用软件运行性能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高（标准</a:t>
                      </a:r>
                      <a:r>
                        <a:rPr lang="en-US" sz="1000" b="0" u="none" strike="noStrike" dirty="0">
                          <a:effectLst/>
                        </a:rPr>
                        <a:t>PC） </a:t>
                      </a:r>
                      <a:endParaRPr 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840271767"/>
                  </a:ext>
                </a:extLst>
              </a:tr>
              <a:tr h="203062">
                <a:tc>
                  <a:txBody>
                    <a:bodyPr/>
                    <a:lstStyle/>
                    <a:p>
                      <a:pPr algn="ctr" rtl="0" fontAlgn="ctr"/>
                      <a:r>
                        <a:rPr lang="zh-CN" altLang="en-US" sz="1000" b="1" u="none" strike="noStrike">
                          <a:effectLst/>
                        </a:rPr>
                        <a:t>多媒体计算性能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较高（仅</a:t>
                      </a:r>
                      <a:r>
                        <a:rPr lang="en-US" altLang="zh-CN" sz="1000" b="0" u="none" strike="noStrike">
                          <a:effectLst/>
                        </a:rPr>
                        <a:t>HDX</a:t>
                      </a:r>
                      <a:r>
                        <a:rPr lang="zh-CN" altLang="en-US" sz="1000" b="0" u="none" strike="noStrike">
                          <a:effectLst/>
                        </a:rPr>
                        <a:t>机型）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高（标准</a:t>
                      </a:r>
                      <a:r>
                        <a:rPr lang="en-US" sz="1000" b="0" u="none" strike="noStrike" dirty="0">
                          <a:effectLst/>
                        </a:rPr>
                        <a:t>PC）</a:t>
                      </a:r>
                      <a:endParaRPr 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solidFill>
                      <a:schemeClr val="accent6">
                        <a:lumMod val="75000"/>
                      </a:schemeClr>
                    </a:solidFill>
                  </a:tcPr>
                </a:tc>
                <a:extLst>
                  <a:ext uri="{0D108BD9-81ED-4DB2-BD59-A6C34878D82A}">
                    <a16:rowId xmlns:a16="http://schemas.microsoft.com/office/drawing/2014/main" val="3019229036"/>
                  </a:ext>
                </a:extLst>
              </a:tr>
              <a:tr h="192612">
                <a:tc>
                  <a:txBody>
                    <a:bodyPr/>
                    <a:lstStyle/>
                    <a:p>
                      <a:pPr algn="ctr" rtl="0" fontAlgn="ctr"/>
                      <a:r>
                        <a:rPr lang="zh-CN" altLang="en-US" sz="1000" b="1" u="none" strike="noStrike">
                          <a:effectLst/>
                        </a:rPr>
                        <a:t>高性能本地缓存技术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683173683"/>
                  </a:ext>
                </a:extLst>
              </a:tr>
              <a:tr h="192612">
                <a:tc>
                  <a:txBody>
                    <a:bodyPr/>
                    <a:lstStyle/>
                    <a:p>
                      <a:pPr algn="ctr" rtl="0" fontAlgn="ctr"/>
                      <a:r>
                        <a:rPr lang="en-US" sz="1000" b="1" u="none" strike="noStrike">
                          <a:effectLst/>
                        </a:rPr>
                        <a:t>PXE</a:t>
                      </a:r>
                      <a:r>
                        <a:rPr lang="zh-CN" altLang="en-US" sz="1000" b="1" u="none" strike="noStrike">
                          <a:effectLst/>
                        </a:rPr>
                        <a:t>扩展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44734773"/>
                  </a:ext>
                </a:extLst>
              </a:tr>
              <a:tr h="274827">
                <a:tc>
                  <a:txBody>
                    <a:bodyPr/>
                    <a:lstStyle/>
                    <a:p>
                      <a:pPr algn="ctr" rtl="0" fontAlgn="ctr"/>
                      <a:r>
                        <a:rPr lang="zh-CN" altLang="en-US" sz="1000" b="1" u="none" strike="noStrike">
                          <a:effectLst/>
                        </a:rPr>
                        <a:t>利用单一镜像管理多品牌物理和虚拟桌面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支持</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156025865"/>
                  </a:ext>
                </a:extLst>
              </a:tr>
            </a:tbl>
          </a:graphicData>
        </a:graphic>
      </p:graphicFrame>
      <p:grpSp>
        <p:nvGrpSpPr>
          <p:cNvPr id="4" name="Group 96"/>
          <p:cNvGrpSpPr>
            <a:grpSpLocks/>
          </p:cNvGrpSpPr>
          <p:nvPr/>
        </p:nvGrpSpPr>
        <p:grpSpPr bwMode="auto">
          <a:xfrm>
            <a:off x="10895012" y="533400"/>
            <a:ext cx="1165870" cy="592907"/>
            <a:chOff x="1016388" y="913002"/>
            <a:chExt cx="731924" cy="428904"/>
          </a:xfrm>
        </p:grpSpPr>
        <p:sp>
          <p:nvSpPr>
            <p:cNvPr id="5" name="Parallelogram 6">
              <a:hlinkClick r:id="rId2"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6" name="TextBox 7">
              <a:hlinkClick r:id="rId3"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03882508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 y="-76200"/>
            <a:ext cx="12188824" cy="6934200"/>
            <a:chOff x="2125151" y="637042"/>
            <a:chExt cx="7030957" cy="2460835"/>
          </a:xfrm>
        </p:grpSpPr>
        <p:pic>
          <p:nvPicPr>
            <p:cNvPr id="12" name="图片 11">
              <a:extLst>
                <a:ext uri="{FF2B5EF4-FFF2-40B4-BE49-F238E27FC236}">
                  <a16:creationId xmlns:a16="http://schemas.microsoft.com/office/drawing/2014/main" id="{9B7DAC7D-96FC-4048-BAD2-5AAFB3E4E79A}"/>
                </a:ext>
              </a:extLst>
            </p:cNvPr>
            <p:cNvPicPr>
              <a:picLocks noChangeAspect="1"/>
            </p:cNvPicPr>
            <p:nvPr/>
          </p:nvPicPr>
          <p:blipFill>
            <a:blip r:embed="rId3" cstate="print">
              <a:alphaModFix amt="73000"/>
              <a:extLst>
                <a:ext uri="{28A0092B-C50C-407E-A947-70E740481C1C}">
                  <a14:useLocalDpi xmlns:a14="http://schemas.microsoft.com/office/drawing/2010/main" val="0"/>
                </a:ext>
              </a:extLst>
            </a:blip>
            <a:stretch>
              <a:fillRect/>
            </a:stretch>
          </p:blipFill>
          <p:spPr>
            <a:xfrm>
              <a:off x="2125151" y="637042"/>
              <a:ext cx="7030957" cy="2460835"/>
            </a:xfrm>
            <a:prstGeom prst="rect">
              <a:avLst/>
            </a:prstGeom>
          </p:spPr>
        </p:pic>
        <p:pic>
          <p:nvPicPr>
            <p:cNvPr id="13" name="图片 12">
              <a:extLst>
                <a:ext uri="{FF2B5EF4-FFF2-40B4-BE49-F238E27FC236}">
                  <a16:creationId xmlns:a16="http://schemas.microsoft.com/office/drawing/2014/main" id="{AC7539E0-3204-4D51-8CB3-7D24F12E5A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6974" y="804621"/>
              <a:ext cx="1389414" cy="1305644"/>
            </a:xfrm>
            <a:prstGeom prst="rect">
              <a:avLst/>
            </a:prstGeom>
          </p:spPr>
        </p:pic>
        <p:pic>
          <p:nvPicPr>
            <p:cNvPr id="14" name="图片 13">
              <a:extLst>
                <a:ext uri="{FF2B5EF4-FFF2-40B4-BE49-F238E27FC236}">
                  <a16:creationId xmlns:a16="http://schemas.microsoft.com/office/drawing/2014/main" id="{E9DF54FC-CA93-4E52-93DF-3BCAE16689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7719" y="1836640"/>
              <a:ext cx="1167986" cy="937029"/>
            </a:xfrm>
            <a:prstGeom prst="rect">
              <a:avLst/>
            </a:prstGeom>
          </p:spPr>
        </p:pic>
        <p:pic>
          <p:nvPicPr>
            <p:cNvPr id="15" name="图片 14">
              <a:extLst>
                <a:ext uri="{FF2B5EF4-FFF2-40B4-BE49-F238E27FC236}">
                  <a16:creationId xmlns:a16="http://schemas.microsoft.com/office/drawing/2014/main" id="{4071EA9C-AA42-486A-924E-8635391C08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3369" y="1473224"/>
              <a:ext cx="1166104" cy="1115534"/>
            </a:xfrm>
            <a:prstGeom prst="rect">
              <a:avLst/>
            </a:prstGeom>
          </p:spPr>
        </p:pic>
        <p:pic>
          <p:nvPicPr>
            <p:cNvPr id="16" name="图片 15">
              <a:extLst>
                <a:ext uri="{FF2B5EF4-FFF2-40B4-BE49-F238E27FC236}">
                  <a16:creationId xmlns:a16="http://schemas.microsoft.com/office/drawing/2014/main" id="{EA832392-86F2-4677-87F0-A9DB3F4799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9055" y="1069572"/>
              <a:ext cx="1112399" cy="1019256"/>
            </a:xfrm>
            <a:prstGeom prst="rect">
              <a:avLst/>
            </a:prstGeom>
          </p:spPr>
        </p:pic>
        <p:pic>
          <p:nvPicPr>
            <p:cNvPr id="17" name="图片 16">
              <a:extLst>
                <a:ext uri="{FF2B5EF4-FFF2-40B4-BE49-F238E27FC236}">
                  <a16:creationId xmlns:a16="http://schemas.microsoft.com/office/drawing/2014/main" id="{81ED7225-4FFA-4F5C-9BE2-4DBB7C3E03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65298" y="1906461"/>
              <a:ext cx="741675" cy="797386"/>
            </a:xfrm>
            <a:prstGeom prst="rect">
              <a:avLst/>
            </a:prstGeom>
          </p:spPr>
        </p:pic>
      </p:grpSp>
      <p:sp>
        <p:nvSpPr>
          <p:cNvPr id="9" name="矩形 8">
            <a:extLst>
              <a:ext uri="{FF2B5EF4-FFF2-40B4-BE49-F238E27FC236}">
                <a16:creationId xmlns:a16="http://schemas.microsoft.com/office/drawing/2014/main" id="{324BE176-E693-41CC-B188-C761B33ECCB4}"/>
              </a:ext>
            </a:extLst>
          </p:cNvPr>
          <p:cNvSpPr/>
          <p:nvPr/>
        </p:nvSpPr>
        <p:spPr>
          <a:xfrm>
            <a:off x="2208212" y="2590800"/>
            <a:ext cx="7772400" cy="1676400"/>
          </a:xfrm>
          <a:prstGeom prst="rect">
            <a:avLst/>
          </a:prstGeom>
          <a:solidFill>
            <a:srgbClr val="00B4E5">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10" name="矩形 9">
            <a:extLst>
              <a:ext uri="{FF2B5EF4-FFF2-40B4-BE49-F238E27FC236}">
                <a16:creationId xmlns:a16="http://schemas.microsoft.com/office/drawing/2014/main" id="{8CC43DBA-DD71-4D35-A7C7-7C911993FFD5}"/>
              </a:ext>
            </a:extLst>
          </p:cNvPr>
          <p:cNvSpPr/>
          <p:nvPr/>
        </p:nvSpPr>
        <p:spPr>
          <a:xfrm>
            <a:off x="2197099" y="2819400"/>
            <a:ext cx="7772400" cy="1676400"/>
          </a:xfrm>
          <a:prstGeom prst="rect">
            <a:avLst/>
          </a:prstGeom>
          <a:solidFill>
            <a:srgbClr val="00E6A0">
              <a:alpha val="58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 name="矩形 1">
            <a:extLst>
              <a:ext uri="{FF2B5EF4-FFF2-40B4-BE49-F238E27FC236}">
                <a16:creationId xmlns:a16="http://schemas.microsoft.com/office/drawing/2014/main" id="{26CF8955-C723-4AD0-83AF-C1C0F2098E9C}"/>
              </a:ext>
            </a:extLst>
          </p:cNvPr>
          <p:cNvSpPr/>
          <p:nvPr/>
        </p:nvSpPr>
        <p:spPr>
          <a:xfrm>
            <a:off x="2568575" y="3084430"/>
            <a:ext cx="7520007" cy="769441"/>
          </a:xfrm>
          <a:prstGeom prst="rect">
            <a:avLst/>
          </a:prstGeom>
        </p:spPr>
        <p:txBody>
          <a:bodyPr wrap="none">
            <a:spAutoFit/>
          </a:bodyPr>
          <a:lstStyle/>
          <a:p>
            <a:pPr algn="ctr"/>
            <a:r>
              <a:rPr lang="zh-CN" altLang="en-US" sz="4400" dirty="0" smtClean="0">
                <a:solidFill>
                  <a:schemeClr val="bg1"/>
                </a:solidFill>
                <a:effectLst>
                  <a:outerShdw blurRad="38100" dist="38100" dir="2700000" algn="tl">
                    <a:srgbClr val="000000">
                      <a:alpha val="43137"/>
                    </a:srgbClr>
                  </a:outerShdw>
                </a:effectLst>
                <a:cs typeface="+mn-ea"/>
                <a:sym typeface="+mn-lt"/>
              </a:rPr>
              <a:t>联想商用</a:t>
            </a:r>
            <a:r>
              <a:rPr lang="zh-CN" altLang="en-US" sz="4400" dirty="0">
                <a:solidFill>
                  <a:schemeClr val="bg1"/>
                </a:solidFill>
                <a:effectLst>
                  <a:outerShdw blurRad="38100" dist="38100" dir="2700000" algn="tl">
                    <a:srgbClr val="000000">
                      <a:alpha val="43137"/>
                    </a:srgbClr>
                  </a:outerShdw>
                </a:effectLst>
                <a:cs typeface="+mn-ea"/>
                <a:sym typeface="+mn-lt"/>
              </a:rPr>
              <a:t>智慧</a:t>
            </a:r>
            <a:r>
              <a:rPr lang="zh-CN" altLang="en-US" sz="4400" dirty="0" smtClean="0">
                <a:solidFill>
                  <a:schemeClr val="bg1"/>
                </a:solidFill>
                <a:effectLst>
                  <a:outerShdw blurRad="38100" dist="38100" dir="2700000" algn="tl">
                    <a:srgbClr val="000000">
                      <a:alpha val="43137"/>
                    </a:srgbClr>
                  </a:outerShdw>
                </a:effectLst>
                <a:cs typeface="+mn-ea"/>
                <a:sym typeface="+mn-lt"/>
              </a:rPr>
              <a:t>校园云管理平台</a:t>
            </a:r>
            <a:endParaRPr lang="zh-CN" altLang="en-US" sz="4400" dirty="0">
              <a:solidFill>
                <a:schemeClr val="bg1"/>
              </a:solidFill>
              <a:effectLst>
                <a:outerShdw blurRad="38100" dist="38100" dir="2700000" algn="tl">
                  <a:srgbClr val="000000">
                    <a:alpha val="43137"/>
                  </a:srgbClr>
                </a:outerShdw>
              </a:effectLst>
              <a:cs typeface="+mn-ea"/>
              <a:sym typeface="+mn-lt"/>
            </a:endParaRPr>
          </a:p>
        </p:txBody>
      </p:sp>
      <p:pic>
        <p:nvPicPr>
          <p:cNvPr id="11" name="图片 10">
            <a:extLst>
              <a:ext uri="{FF2B5EF4-FFF2-40B4-BE49-F238E27FC236}">
                <a16:creationId xmlns:a16="http://schemas.microsoft.com/office/drawing/2014/main" id="{13B96BFB-EE6C-435C-A597-E6FF77366C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6412" y="3823380"/>
            <a:ext cx="1454150" cy="2944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925215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3272050" cy="707758"/>
          </a:xfrm>
          <a:prstGeom prst="rect">
            <a:avLst/>
          </a:prstGeom>
          <a:noFill/>
        </p:spPr>
        <p:txBody>
          <a:bodyPr wrap="non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a:ln>
                  <a:noFill/>
                </a:ln>
                <a:solidFill>
                  <a:prstClr val="black"/>
                </a:solidFill>
                <a:effectLst/>
                <a:uLnTx/>
                <a:uFillTx/>
                <a:latin typeface="Arial"/>
                <a:ea typeface="Microsoft YaHei"/>
                <a:cs typeface="+mn-ea"/>
                <a:sym typeface="+mn-lt"/>
              </a:rPr>
              <a:t>应用支撑平台</a:t>
            </a:r>
            <a:endParaRPr kumimoji="0" lang="en-US" altLang="zh-CN" sz="3999"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3" name="Freeform 53"/>
          <p:cNvSpPr/>
          <p:nvPr/>
        </p:nvSpPr>
        <p:spPr bwMode="auto">
          <a:xfrm>
            <a:off x="7711737" y="1326924"/>
            <a:ext cx="1634593" cy="1212044"/>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accent5"/>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4" name="Freeform 53"/>
          <p:cNvSpPr/>
          <p:nvPr/>
        </p:nvSpPr>
        <p:spPr bwMode="auto">
          <a:xfrm>
            <a:off x="2842496" y="1326924"/>
            <a:ext cx="1634593" cy="1212044"/>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accent2"/>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5" name="Freeform 53"/>
          <p:cNvSpPr/>
          <p:nvPr/>
        </p:nvSpPr>
        <p:spPr bwMode="auto">
          <a:xfrm flipH="1">
            <a:off x="6247620" y="2587560"/>
            <a:ext cx="1399165" cy="1037476"/>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accent4"/>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6" name="Freeform 53"/>
          <p:cNvSpPr/>
          <p:nvPr/>
        </p:nvSpPr>
        <p:spPr bwMode="auto">
          <a:xfrm>
            <a:off x="4618646" y="2587560"/>
            <a:ext cx="1399165" cy="1037476"/>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accent3"/>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7" name="Freeform 53"/>
          <p:cNvSpPr/>
          <p:nvPr/>
        </p:nvSpPr>
        <p:spPr bwMode="auto">
          <a:xfrm>
            <a:off x="1802540" y="2970580"/>
            <a:ext cx="1399165" cy="1037476"/>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accent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8" name="Freeform 53"/>
          <p:cNvSpPr/>
          <p:nvPr/>
        </p:nvSpPr>
        <p:spPr bwMode="auto">
          <a:xfrm flipH="1">
            <a:off x="8987122" y="2970580"/>
            <a:ext cx="1399165" cy="1037476"/>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accent6"/>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cxnSp>
        <p:nvCxnSpPr>
          <p:cNvPr id="9" name="Elbow Connector 212"/>
          <p:cNvCxnSpPr/>
          <p:nvPr/>
        </p:nvCxnSpPr>
        <p:spPr>
          <a:xfrm>
            <a:off x="2494036" y="4008055"/>
            <a:ext cx="2262681" cy="1206302"/>
          </a:xfrm>
          <a:prstGeom prst="bentConnector3">
            <a:avLst>
              <a:gd name="adj1" fmla="val -720"/>
            </a:avLst>
          </a:prstGeom>
          <a:ln w="19050"/>
        </p:spPr>
        <p:style>
          <a:lnRef idx="1">
            <a:schemeClr val="accent1"/>
          </a:lnRef>
          <a:fillRef idx="0">
            <a:schemeClr val="accent1"/>
          </a:fillRef>
          <a:effectRef idx="0">
            <a:schemeClr val="accent1"/>
          </a:effectRef>
          <a:fontRef idx="minor">
            <a:schemeClr val="tx1"/>
          </a:fontRef>
        </p:style>
      </p:cxnSp>
      <p:cxnSp>
        <p:nvCxnSpPr>
          <p:cNvPr id="10" name="Elbow Connector 214"/>
          <p:cNvCxnSpPr/>
          <p:nvPr/>
        </p:nvCxnSpPr>
        <p:spPr>
          <a:xfrm flipH="1">
            <a:off x="7432112" y="4008055"/>
            <a:ext cx="2262681" cy="1206302"/>
          </a:xfrm>
          <a:prstGeom prst="bentConnector3">
            <a:avLst>
              <a:gd name="adj1" fmla="val -720"/>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Elbow Connector 215"/>
          <p:cNvCxnSpPr/>
          <p:nvPr/>
        </p:nvCxnSpPr>
        <p:spPr>
          <a:xfrm rot="5400000">
            <a:off x="6909149" y="3061930"/>
            <a:ext cx="2176472" cy="1130547"/>
          </a:xfrm>
          <a:prstGeom prst="bentConnector3">
            <a:avLst>
              <a:gd name="adj1" fmla="val 100048"/>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Elbow Connector 221"/>
          <p:cNvCxnSpPr/>
          <p:nvPr/>
        </p:nvCxnSpPr>
        <p:spPr>
          <a:xfrm rot="16200000" flipH="1">
            <a:off x="3075308" y="3061931"/>
            <a:ext cx="2176472" cy="1130547"/>
          </a:xfrm>
          <a:prstGeom prst="bentConnector3">
            <a:avLst>
              <a:gd name="adj1" fmla="val 100048"/>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223"/>
          <p:cNvCxnSpPr/>
          <p:nvPr/>
        </p:nvCxnSpPr>
        <p:spPr>
          <a:xfrm>
            <a:off x="5314294" y="3625036"/>
            <a:ext cx="0" cy="446084"/>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224"/>
          <p:cNvCxnSpPr/>
          <p:nvPr/>
        </p:nvCxnSpPr>
        <p:spPr>
          <a:xfrm>
            <a:off x="6952271" y="3625036"/>
            <a:ext cx="0" cy="44608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Freeform 131"/>
          <p:cNvSpPr/>
          <p:nvPr/>
        </p:nvSpPr>
        <p:spPr bwMode="auto">
          <a:xfrm>
            <a:off x="2200993" y="3355705"/>
            <a:ext cx="476789" cy="484013"/>
          </a:xfrm>
          <a:custGeom>
            <a:avLst/>
            <a:gdLst/>
            <a:ahLst/>
            <a:cxnLst>
              <a:cxn ang="0">
                <a:pos x="61" y="49"/>
              </a:cxn>
              <a:cxn ang="0">
                <a:pos x="49" y="62"/>
              </a:cxn>
              <a:cxn ang="0">
                <a:pos x="36" y="49"/>
              </a:cxn>
              <a:cxn ang="0">
                <a:pos x="36" y="48"/>
              </a:cxn>
              <a:cxn ang="0">
                <a:pos x="21" y="41"/>
              </a:cxn>
              <a:cxn ang="0">
                <a:pos x="13" y="44"/>
              </a:cxn>
              <a:cxn ang="0">
                <a:pos x="0" y="31"/>
              </a:cxn>
              <a:cxn ang="0">
                <a:pos x="13" y="18"/>
              </a:cxn>
              <a:cxn ang="0">
                <a:pos x="21" y="22"/>
              </a:cxn>
              <a:cxn ang="0">
                <a:pos x="36" y="15"/>
              </a:cxn>
              <a:cxn ang="0">
                <a:pos x="36" y="13"/>
              </a:cxn>
              <a:cxn ang="0">
                <a:pos x="49" y="0"/>
              </a:cxn>
              <a:cxn ang="0">
                <a:pos x="61" y="13"/>
              </a:cxn>
              <a:cxn ang="0">
                <a:pos x="49" y="26"/>
              </a:cxn>
              <a:cxn ang="0">
                <a:pos x="40" y="23"/>
              </a:cxn>
              <a:cxn ang="0">
                <a:pos x="25" y="30"/>
              </a:cxn>
              <a:cxn ang="0">
                <a:pos x="25" y="31"/>
              </a:cxn>
              <a:cxn ang="0">
                <a:pos x="25" y="33"/>
              </a:cxn>
              <a:cxn ang="0">
                <a:pos x="40" y="40"/>
              </a:cxn>
              <a:cxn ang="0">
                <a:pos x="49" y="36"/>
              </a:cxn>
              <a:cxn ang="0">
                <a:pos x="61" y="49"/>
              </a:cxn>
            </a:cxnLst>
            <a:rect l="0" t="0" r="r" b="b"/>
            <a:pathLst>
              <a:path w="61" h="62">
                <a:moveTo>
                  <a:pt x="61" y="49"/>
                </a:moveTo>
                <a:cubicBezTo>
                  <a:pt x="61" y="56"/>
                  <a:pt x="56" y="62"/>
                  <a:pt x="49" y="62"/>
                </a:cubicBezTo>
                <a:cubicBezTo>
                  <a:pt x="41" y="62"/>
                  <a:pt x="36" y="56"/>
                  <a:pt x="36" y="49"/>
                </a:cubicBezTo>
                <a:cubicBezTo>
                  <a:pt x="36" y="49"/>
                  <a:pt x="36" y="48"/>
                  <a:pt x="36" y="48"/>
                </a:cubicBezTo>
                <a:cubicBezTo>
                  <a:pt x="21" y="41"/>
                  <a:pt x="21" y="41"/>
                  <a:pt x="21" y="41"/>
                </a:cubicBezTo>
                <a:cubicBezTo>
                  <a:pt x="19" y="43"/>
                  <a:pt x="16" y="44"/>
                  <a:pt x="13" y="44"/>
                </a:cubicBezTo>
                <a:cubicBezTo>
                  <a:pt x="6" y="44"/>
                  <a:pt x="0" y="38"/>
                  <a:pt x="0" y="31"/>
                </a:cubicBezTo>
                <a:cubicBezTo>
                  <a:pt x="0" y="24"/>
                  <a:pt x="6" y="18"/>
                  <a:pt x="13" y="18"/>
                </a:cubicBezTo>
                <a:cubicBezTo>
                  <a:pt x="16" y="18"/>
                  <a:pt x="19" y="20"/>
                  <a:pt x="21" y="22"/>
                </a:cubicBezTo>
                <a:cubicBezTo>
                  <a:pt x="36" y="15"/>
                  <a:pt x="36" y="15"/>
                  <a:pt x="36" y="15"/>
                </a:cubicBezTo>
                <a:cubicBezTo>
                  <a:pt x="36" y="14"/>
                  <a:pt x="36" y="14"/>
                  <a:pt x="36" y="13"/>
                </a:cubicBezTo>
                <a:cubicBezTo>
                  <a:pt x="36" y="6"/>
                  <a:pt x="41" y="0"/>
                  <a:pt x="49" y="0"/>
                </a:cubicBezTo>
                <a:cubicBezTo>
                  <a:pt x="56" y="0"/>
                  <a:pt x="61" y="6"/>
                  <a:pt x="61" y="13"/>
                </a:cubicBezTo>
                <a:cubicBezTo>
                  <a:pt x="61" y="20"/>
                  <a:pt x="56" y="26"/>
                  <a:pt x="49" y="26"/>
                </a:cubicBezTo>
                <a:cubicBezTo>
                  <a:pt x="45" y="26"/>
                  <a:pt x="42" y="25"/>
                  <a:pt x="40" y="23"/>
                </a:cubicBezTo>
                <a:cubicBezTo>
                  <a:pt x="25" y="30"/>
                  <a:pt x="25" y="30"/>
                  <a:pt x="25" y="30"/>
                </a:cubicBezTo>
                <a:cubicBezTo>
                  <a:pt x="25" y="30"/>
                  <a:pt x="25" y="31"/>
                  <a:pt x="25" y="31"/>
                </a:cubicBezTo>
                <a:cubicBezTo>
                  <a:pt x="25" y="32"/>
                  <a:pt x="25" y="32"/>
                  <a:pt x="25" y="33"/>
                </a:cubicBezTo>
                <a:cubicBezTo>
                  <a:pt x="40" y="40"/>
                  <a:pt x="40" y="40"/>
                  <a:pt x="40" y="40"/>
                </a:cubicBezTo>
                <a:cubicBezTo>
                  <a:pt x="42" y="38"/>
                  <a:pt x="45" y="36"/>
                  <a:pt x="49" y="36"/>
                </a:cubicBezTo>
                <a:cubicBezTo>
                  <a:pt x="56" y="36"/>
                  <a:pt x="61" y="42"/>
                  <a:pt x="61" y="49"/>
                </a:cubicBezTo>
                <a:close/>
              </a:path>
            </a:pathLst>
          </a:custGeom>
          <a:solidFill>
            <a:schemeClr val="bg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6" name="Freeform 82"/>
          <p:cNvSpPr>
            <a:spLocks noEditPoints="1"/>
          </p:cNvSpPr>
          <p:nvPr/>
        </p:nvSpPr>
        <p:spPr bwMode="auto">
          <a:xfrm>
            <a:off x="3408079" y="1743718"/>
            <a:ext cx="464824" cy="549337"/>
          </a:xfrm>
          <a:custGeom>
            <a:avLst/>
            <a:gdLst/>
            <a:ahLst/>
            <a:cxnLst>
              <a:cxn ang="0">
                <a:pos x="61" y="26"/>
              </a:cxn>
              <a:cxn ang="0">
                <a:pos x="61" y="68"/>
              </a:cxn>
              <a:cxn ang="0">
                <a:pos x="58" y="72"/>
              </a:cxn>
              <a:cxn ang="0">
                <a:pos x="4" y="72"/>
              </a:cxn>
              <a:cxn ang="0">
                <a:pos x="0" y="68"/>
              </a:cxn>
              <a:cxn ang="0">
                <a:pos x="0" y="4"/>
              </a:cxn>
              <a:cxn ang="0">
                <a:pos x="4" y="0"/>
              </a:cxn>
              <a:cxn ang="0">
                <a:pos x="36" y="0"/>
              </a:cxn>
              <a:cxn ang="0">
                <a:pos x="36" y="22"/>
              </a:cxn>
              <a:cxn ang="0">
                <a:pos x="40" y="26"/>
              </a:cxn>
              <a:cxn ang="0">
                <a:pos x="61" y="26"/>
              </a:cxn>
              <a:cxn ang="0">
                <a:pos x="46" y="32"/>
              </a:cxn>
              <a:cxn ang="0">
                <a:pos x="45" y="31"/>
              </a:cxn>
              <a:cxn ang="0">
                <a:pos x="16" y="31"/>
              </a:cxn>
              <a:cxn ang="0">
                <a:pos x="15" y="32"/>
              </a:cxn>
              <a:cxn ang="0">
                <a:pos x="15" y="35"/>
              </a:cxn>
              <a:cxn ang="0">
                <a:pos x="16" y="36"/>
              </a:cxn>
              <a:cxn ang="0">
                <a:pos x="45" y="36"/>
              </a:cxn>
              <a:cxn ang="0">
                <a:pos x="46" y="35"/>
              </a:cxn>
              <a:cxn ang="0">
                <a:pos x="46" y="32"/>
              </a:cxn>
              <a:cxn ang="0">
                <a:pos x="46" y="43"/>
              </a:cxn>
              <a:cxn ang="0">
                <a:pos x="45" y="41"/>
              </a:cxn>
              <a:cxn ang="0">
                <a:pos x="16" y="41"/>
              </a:cxn>
              <a:cxn ang="0">
                <a:pos x="15" y="43"/>
              </a:cxn>
              <a:cxn ang="0">
                <a:pos x="15" y="45"/>
              </a:cxn>
              <a:cxn ang="0">
                <a:pos x="16" y="47"/>
              </a:cxn>
              <a:cxn ang="0">
                <a:pos x="45" y="47"/>
              </a:cxn>
              <a:cxn ang="0">
                <a:pos x="46" y="45"/>
              </a:cxn>
              <a:cxn ang="0">
                <a:pos x="46" y="43"/>
              </a:cxn>
              <a:cxn ang="0">
                <a:pos x="46" y="53"/>
              </a:cxn>
              <a:cxn ang="0">
                <a:pos x="45" y="52"/>
              </a:cxn>
              <a:cxn ang="0">
                <a:pos x="16" y="52"/>
              </a:cxn>
              <a:cxn ang="0">
                <a:pos x="15" y="53"/>
              </a:cxn>
              <a:cxn ang="0">
                <a:pos x="15" y="56"/>
              </a:cxn>
              <a:cxn ang="0">
                <a:pos x="16" y="57"/>
              </a:cxn>
              <a:cxn ang="0">
                <a:pos x="45" y="57"/>
              </a:cxn>
              <a:cxn ang="0">
                <a:pos x="46" y="56"/>
              </a:cxn>
              <a:cxn ang="0">
                <a:pos x="46" y="53"/>
              </a:cxn>
              <a:cxn ang="0">
                <a:pos x="60" y="21"/>
              </a:cxn>
              <a:cxn ang="0">
                <a:pos x="41" y="21"/>
              </a:cxn>
              <a:cxn ang="0">
                <a:pos x="41" y="2"/>
              </a:cxn>
              <a:cxn ang="0">
                <a:pos x="42" y="3"/>
              </a:cxn>
              <a:cxn ang="0">
                <a:pos x="59" y="19"/>
              </a:cxn>
              <a:cxn ang="0">
                <a:pos x="60" y="21"/>
              </a:cxn>
            </a:cxnLst>
            <a:rect l="0" t="0" r="r" b="b"/>
            <a:pathLst>
              <a:path w="61" h="72">
                <a:moveTo>
                  <a:pt x="61" y="26"/>
                </a:moveTo>
                <a:cubicBezTo>
                  <a:pt x="61" y="68"/>
                  <a:pt x="61" y="68"/>
                  <a:pt x="61" y="68"/>
                </a:cubicBezTo>
                <a:cubicBezTo>
                  <a:pt x="61" y="71"/>
                  <a:pt x="60" y="72"/>
                  <a:pt x="58" y="72"/>
                </a:cubicBezTo>
                <a:cubicBezTo>
                  <a:pt x="4" y="72"/>
                  <a:pt x="4" y="72"/>
                  <a:pt x="4" y="72"/>
                </a:cubicBezTo>
                <a:cubicBezTo>
                  <a:pt x="1" y="72"/>
                  <a:pt x="0" y="71"/>
                  <a:pt x="0" y="68"/>
                </a:cubicBezTo>
                <a:cubicBezTo>
                  <a:pt x="0" y="4"/>
                  <a:pt x="0" y="4"/>
                  <a:pt x="0" y="4"/>
                </a:cubicBezTo>
                <a:cubicBezTo>
                  <a:pt x="0" y="2"/>
                  <a:pt x="1" y="0"/>
                  <a:pt x="4" y="0"/>
                </a:cubicBezTo>
                <a:cubicBezTo>
                  <a:pt x="36" y="0"/>
                  <a:pt x="36" y="0"/>
                  <a:pt x="36" y="0"/>
                </a:cubicBezTo>
                <a:cubicBezTo>
                  <a:pt x="36" y="22"/>
                  <a:pt x="36" y="22"/>
                  <a:pt x="36" y="22"/>
                </a:cubicBezTo>
                <a:cubicBezTo>
                  <a:pt x="36" y="24"/>
                  <a:pt x="37" y="26"/>
                  <a:pt x="40" y="26"/>
                </a:cubicBezTo>
                <a:lnTo>
                  <a:pt x="61" y="26"/>
                </a:lnTo>
                <a:close/>
                <a:moveTo>
                  <a:pt x="46" y="32"/>
                </a:moveTo>
                <a:cubicBezTo>
                  <a:pt x="46" y="32"/>
                  <a:pt x="45" y="31"/>
                  <a:pt x="45" y="31"/>
                </a:cubicBezTo>
                <a:cubicBezTo>
                  <a:pt x="16" y="31"/>
                  <a:pt x="16" y="31"/>
                  <a:pt x="16" y="31"/>
                </a:cubicBezTo>
                <a:cubicBezTo>
                  <a:pt x="16" y="31"/>
                  <a:pt x="15" y="32"/>
                  <a:pt x="15" y="32"/>
                </a:cubicBezTo>
                <a:cubicBezTo>
                  <a:pt x="15" y="35"/>
                  <a:pt x="15" y="35"/>
                  <a:pt x="15" y="35"/>
                </a:cubicBezTo>
                <a:cubicBezTo>
                  <a:pt x="15" y="36"/>
                  <a:pt x="16" y="36"/>
                  <a:pt x="16" y="36"/>
                </a:cubicBezTo>
                <a:cubicBezTo>
                  <a:pt x="45" y="36"/>
                  <a:pt x="45" y="36"/>
                  <a:pt x="45" y="36"/>
                </a:cubicBezTo>
                <a:cubicBezTo>
                  <a:pt x="45" y="36"/>
                  <a:pt x="46" y="36"/>
                  <a:pt x="46" y="35"/>
                </a:cubicBezTo>
                <a:lnTo>
                  <a:pt x="46" y="32"/>
                </a:lnTo>
                <a:close/>
                <a:moveTo>
                  <a:pt x="46" y="43"/>
                </a:moveTo>
                <a:cubicBezTo>
                  <a:pt x="46" y="42"/>
                  <a:pt x="45" y="41"/>
                  <a:pt x="45" y="41"/>
                </a:cubicBezTo>
                <a:cubicBezTo>
                  <a:pt x="16" y="41"/>
                  <a:pt x="16" y="41"/>
                  <a:pt x="16" y="41"/>
                </a:cubicBezTo>
                <a:cubicBezTo>
                  <a:pt x="16" y="41"/>
                  <a:pt x="15" y="42"/>
                  <a:pt x="15" y="43"/>
                </a:cubicBezTo>
                <a:cubicBezTo>
                  <a:pt x="15" y="45"/>
                  <a:pt x="15" y="45"/>
                  <a:pt x="15" y="45"/>
                </a:cubicBezTo>
                <a:cubicBezTo>
                  <a:pt x="15" y="46"/>
                  <a:pt x="16" y="47"/>
                  <a:pt x="16" y="47"/>
                </a:cubicBezTo>
                <a:cubicBezTo>
                  <a:pt x="45" y="47"/>
                  <a:pt x="45" y="47"/>
                  <a:pt x="45" y="47"/>
                </a:cubicBezTo>
                <a:cubicBezTo>
                  <a:pt x="45" y="47"/>
                  <a:pt x="46" y="46"/>
                  <a:pt x="46" y="45"/>
                </a:cubicBezTo>
                <a:lnTo>
                  <a:pt x="46" y="43"/>
                </a:lnTo>
                <a:close/>
                <a:moveTo>
                  <a:pt x="46" y="53"/>
                </a:moveTo>
                <a:cubicBezTo>
                  <a:pt x="46" y="52"/>
                  <a:pt x="45" y="52"/>
                  <a:pt x="45" y="52"/>
                </a:cubicBezTo>
                <a:cubicBezTo>
                  <a:pt x="16" y="52"/>
                  <a:pt x="16" y="52"/>
                  <a:pt x="16" y="52"/>
                </a:cubicBezTo>
                <a:cubicBezTo>
                  <a:pt x="16" y="52"/>
                  <a:pt x="15" y="52"/>
                  <a:pt x="15" y="53"/>
                </a:cubicBezTo>
                <a:cubicBezTo>
                  <a:pt x="15" y="56"/>
                  <a:pt x="15" y="56"/>
                  <a:pt x="15" y="56"/>
                </a:cubicBezTo>
                <a:cubicBezTo>
                  <a:pt x="15" y="56"/>
                  <a:pt x="16" y="57"/>
                  <a:pt x="16" y="57"/>
                </a:cubicBezTo>
                <a:cubicBezTo>
                  <a:pt x="45" y="57"/>
                  <a:pt x="45" y="57"/>
                  <a:pt x="45" y="57"/>
                </a:cubicBezTo>
                <a:cubicBezTo>
                  <a:pt x="45" y="57"/>
                  <a:pt x="46" y="56"/>
                  <a:pt x="46" y="56"/>
                </a:cubicBezTo>
                <a:lnTo>
                  <a:pt x="46" y="53"/>
                </a:lnTo>
                <a:close/>
                <a:moveTo>
                  <a:pt x="60" y="21"/>
                </a:moveTo>
                <a:cubicBezTo>
                  <a:pt x="41" y="21"/>
                  <a:pt x="41" y="21"/>
                  <a:pt x="41" y="21"/>
                </a:cubicBezTo>
                <a:cubicBezTo>
                  <a:pt x="41" y="2"/>
                  <a:pt x="41" y="2"/>
                  <a:pt x="41" y="2"/>
                </a:cubicBezTo>
                <a:cubicBezTo>
                  <a:pt x="41" y="2"/>
                  <a:pt x="42" y="3"/>
                  <a:pt x="42" y="3"/>
                </a:cubicBezTo>
                <a:cubicBezTo>
                  <a:pt x="59" y="19"/>
                  <a:pt x="59" y="19"/>
                  <a:pt x="59" y="19"/>
                </a:cubicBezTo>
                <a:cubicBezTo>
                  <a:pt x="59" y="20"/>
                  <a:pt x="59" y="20"/>
                  <a:pt x="60" y="21"/>
                </a:cubicBezTo>
                <a:close/>
              </a:path>
            </a:pathLst>
          </a:custGeom>
          <a:solidFill>
            <a:schemeClr val="bg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7" name="Freeform 135"/>
          <p:cNvSpPr>
            <a:spLocks noEditPoints="1"/>
          </p:cNvSpPr>
          <p:nvPr/>
        </p:nvSpPr>
        <p:spPr bwMode="auto">
          <a:xfrm>
            <a:off x="5029994" y="2935603"/>
            <a:ext cx="536074" cy="502146"/>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bg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8" name="Freeform 145"/>
          <p:cNvSpPr/>
          <p:nvPr/>
        </p:nvSpPr>
        <p:spPr bwMode="auto">
          <a:xfrm>
            <a:off x="6680344" y="2943099"/>
            <a:ext cx="529562" cy="456652"/>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9" name="Freeform 36"/>
          <p:cNvSpPr>
            <a:spLocks noEditPoints="1"/>
          </p:cNvSpPr>
          <p:nvPr/>
        </p:nvSpPr>
        <p:spPr bwMode="auto">
          <a:xfrm>
            <a:off x="8320645" y="1773272"/>
            <a:ext cx="458696" cy="498116"/>
          </a:xfrm>
          <a:custGeom>
            <a:avLst/>
            <a:gdLst/>
            <a:ahLst/>
            <a:cxnLst>
              <a:cxn ang="0">
                <a:pos x="55" y="64"/>
              </a:cxn>
              <a:cxn ang="0">
                <a:pos x="0" y="59"/>
              </a:cxn>
              <a:cxn ang="0">
                <a:pos x="4" y="9"/>
              </a:cxn>
              <a:cxn ang="0">
                <a:pos x="9" y="5"/>
              </a:cxn>
              <a:cxn ang="0">
                <a:pos x="17" y="0"/>
              </a:cxn>
              <a:cxn ang="0">
                <a:pos x="23" y="9"/>
              </a:cxn>
              <a:cxn ang="0">
                <a:pos x="36" y="5"/>
              </a:cxn>
              <a:cxn ang="0">
                <a:pos x="44" y="0"/>
              </a:cxn>
              <a:cxn ang="0">
                <a:pos x="50" y="9"/>
              </a:cxn>
              <a:cxn ang="0">
                <a:pos x="59" y="13"/>
              </a:cxn>
              <a:cxn ang="0">
                <a:pos x="15" y="33"/>
              </a:cxn>
              <a:cxn ang="0">
                <a:pos x="4" y="23"/>
              </a:cxn>
              <a:cxn ang="0">
                <a:pos x="15" y="33"/>
              </a:cxn>
              <a:cxn ang="0">
                <a:pos x="15" y="35"/>
              </a:cxn>
              <a:cxn ang="0">
                <a:pos x="4" y="47"/>
              </a:cxn>
              <a:cxn ang="0">
                <a:pos x="15" y="59"/>
              </a:cxn>
              <a:cxn ang="0">
                <a:pos x="4" y="49"/>
              </a:cxn>
              <a:cxn ang="0">
                <a:pos x="15" y="59"/>
              </a:cxn>
              <a:cxn ang="0">
                <a:pos x="17" y="4"/>
              </a:cxn>
              <a:cxn ang="0">
                <a:pos x="13" y="5"/>
              </a:cxn>
              <a:cxn ang="0">
                <a:pos x="15" y="17"/>
              </a:cxn>
              <a:cxn ang="0">
                <a:pos x="18" y="16"/>
              </a:cxn>
              <a:cxn ang="0">
                <a:pos x="28" y="33"/>
              </a:cxn>
              <a:cxn ang="0">
                <a:pos x="17" y="23"/>
              </a:cxn>
              <a:cxn ang="0">
                <a:pos x="28" y="33"/>
              </a:cxn>
              <a:cxn ang="0">
                <a:pos x="28" y="35"/>
              </a:cxn>
              <a:cxn ang="0">
                <a:pos x="17" y="47"/>
              </a:cxn>
              <a:cxn ang="0">
                <a:pos x="28" y="59"/>
              </a:cxn>
              <a:cxn ang="0">
                <a:pos x="17" y="49"/>
              </a:cxn>
              <a:cxn ang="0">
                <a:pos x="28" y="59"/>
              </a:cxn>
              <a:cxn ang="0">
                <a:pos x="42" y="23"/>
              </a:cxn>
              <a:cxn ang="0">
                <a:pos x="31" y="33"/>
              </a:cxn>
              <a:cxn ang="0">
                <a:pos x="42" y="47"/>
              </a:cxn>
              <a:cxn ang="0">
                <a:pos x="31" y="35"/>
              </a:cxn>
              <a:cxn ang="0">
                <a:pos x="42" y="47"/>
              </a:cxn>
              <a:cxn ang="0">
                <a:pos x="42" y="49"/>
              </a:cxn>
              <a:cxn ang="0">
                <a:pos x="31" y="59"/>
              </a:cxn>
              <a:cxn ang="0">
                <a:pos x="45" y="5"/>
              </a:cxn>
              <a:cxn ang="0">
                <a:pos x="42" y="4"/>
              </a:cxn>
              <a:cxn ang="0">
                <a:pos x="41" y="16"/>
              </a:cxn>
              <a:cxn ang="0">
                <a:pos x="44" y="17"/>
              </a:cxn>
              <a:cxn ang="0">
                <a:pos x="45" y="5"/>
              </a:cxn>
              <a:cxn ang="0">
                <a:pos x="55" y="23"/>
              </a:cxn>
              <a:cxn ang="0">
                <a:pos x="44" y="33"/>
              </a:cxn>
              <a:cxn ang="0">
                <a:pos x="55" y="47"/>
              </a:cxn>
              <a:cxn ang="0">
                <a:pos x="44" y="35"/>
              </a:cxn>
              <a:cxn ang="0">
                <a:pos x="55" y="47"/>
              </a:cxn>
              <a:cxn ang="0">
                <a:pos x="55" y="49"/>
              </a:cxn>
              <a:cxn ang="0">
                <a:pos x="44" y="59"/>
              </a:cxn>
            </a:cxnLst>
            <a:rect l="0" t="0" r="r" b="b"/>
            <a:pathLst>
              <a:path w="59" h="64">
                <a:moveTo>
                  <a:pt x="59" y="59"/>
                </a:moveTo>
                <a:cubicBezTo>
                  <a:pt x="59" y="62"/>
                  <a:pt x="57" y="64"/>
                  <a:pt x="55" y="64"/>
                </a:cubicBezTo>
                <a:cubicBezTo>
                  <a:pt x="4" y="64"/>
                  <a:pt x="4" y="64"/>
                  <a:pt x="4" y="64"/>
                </a:cubicBezTo>
                <a:cubicBezTo>
                  <a:pt x="2" y="64"/>
                  <a:pt x="0" y="62"/>
                  <a:pt x="0" y="59"/>
                </a:cubicBezTo>
                <a:cubicBezTo>
                  <a:pt x="0" y="13"/>
                  <a:pt x="0" y="13"/>
                  <a:pt x="0" y="13"/>
                </a:cubicBezTo>
                <a:cubicBezTo>
                  <a:pt x="0" y="11"/>
                  <a:pt x="2" y="9"/>
                  <a:pt x="4" y="9"/>
                </a:cubicBezTo>
                <a:cubicBezTo>
                  <a:pt x="9" y="9"/>
                  <a:pt x="9" y="9"/>
                  <a:pt x="9" y="9"/>
                </a:cubicBezTo>
                <a:cubicBezTo>
                  <a:pt x="9" y="5"/>
                  <a:pt x="9" y="5"/>
                  <a:pt x="9" y="5"/>
                </a:cubicBezTo>
                <a:cubicBezTo>
                  <a:pt x="9" y="2"/>
                  <a:pt x="11" y="0"/>
                  <a:pt x="15" y="0"/>
                </a:cubicBezTo>
                <a:cubicBezTo>
                  <a:pt x="17" y="0"/>
                  <a:pt x="17" y="0"/>
                  <a:pt x="17" y="0"/>
                </a:cubicBezTo>
                <a:cubicBezTo>
                  <a:pt x="20" y="0"/>
                  <a:pt x="23" y="2"/>
                  <a:pt x="23" y="5"/>
                </a:cubicBezTo>
                <a:cubicBezTo>
                  <a:pt x="23" y="9"/>
                  <a:pt x="23" y="9"/>
                  <a:pt x="23" y="9"/>
                </a:cubicBezTo>
                <a:cubicBezTo>
                  <a:pt x="36" y="9"/>
                  <a:pt x="36" y="9"/>
                  <a:pt x="36" y="9"/>
                </a:cubicBezTo>
                <a:cubicBezTo>
                  <a:pt x="36" y="5"/>
                  <a:pt x="36" y="5"/>
                  <a:pt x="36" y="5"/>
                </a:cubicBezTo>
                <a:cubicBezTo>
                  <a:pt x="36" y="2"/>
                  <a:pt x="39" y="0"/>
                  <a:pt x="42" y="0"/>
                </a:cubicBezTo>
                <a:cubicBezTo>
                  <a:pt x="44" y="0"/>
                  <a:pt x="44" y="0"/>
                  <a:pt x="44" y="0"/>
                </a:cubicBezTo>
                <a:cubicBezTo>
                  <a:pt x="47" y="0"/>
                  <a:pt x="50" y="2"/>
                  <a:pt x="50" y="5"/>
                </a:cubicBezTo>
                <a:cubicBezTo>
                  <a:pt x="50" y="9"/>
                  <a:pt x="50" y="9"/>
                  <a:pt x="50" y="9"/>
                </a:cubicBezTo>
                <a:cubicBezTo>
                  <a:pt x="55" y="9"/>
                  <a:pt x="55" y="9"/>
                  <a:pt x="55" y="9"/>
                </a:cubicBezTo>
                <a:cubicBezTo>
                  <a:pt x="57" y="9"/>
                  <a:pt x="59" y="11"/>
                  <a:pt x="59" y="13"/>
                </a:cubicBezTo>
                <a:lnTo>
                  <a:pt x="59" y="59"/>
                </a:lnTo>
                <a:close/>
                <a:moveTo>
                  <a:pt x="15" y="33"/>
                </a:moveTo>
                <a:cubicBezTo>
                  <a:pt x="15" y="23"/>
                  <a:pt x="15" y="23"/>
                  <a:pt x="15" y="23"/>
                </a:cubicBezTo>
                <a:cubicBezTo>
                  <a:pt x="4" y="23"/>
                  <a:pt x="4" y="23"/>
                  <a:pt x="4" y="23"/>
                </a:cubicBezTo>
                <a:cubicBezTo>
                  <a:pt x="4" y="33"/>
                  <a:pt x="4" y="33"/>
                  <a:pt x="4" y="33"/>
                </a:cubicBezTo>
                <a:lnTo>
                  <a:pt x="15" y="33"/>
                </a:lnTo>
                <a:close/>
                <a:moveTo>
                  <a:pt x="15" y="47"/>
                </a:moveTo>
                <a:cubicBezTo>
                  <a:pt x="15" y="35"/>
                  <a:pt x="15" y="35"/>
                  <a:pt x="15" y="35"/>
                </a:cubicBezTo>
                <a:cubicBezTo>
                  <a:pt x="4" y="35"/>
                  <a:pt x="4" y="35"/>
                  <a:pt x="4" y="35"/>
                </a:cubicBezTo>
                <a:cubicBezTo>
                  <a:pt x="4" y="47"/>
                  <a:pt x="4" y="47"/>
                  <a:pt x="4" y="47"/>
                </a:cubicBezTo>
                <a:lnTo>
                  <a:pt x="15" y="47"/>
                </a:lnTo>
                <a:close/>
                <a:moveTo>
                  <a:pt x="15" y="59"/>
                </a:moveTo>
                <a:cubicBezTo>
                  <a:pt x="15" y="49"/>
                  <a:pt x="15" y="49"/>
                  <a:pt x="15" y="49"/>
                </a:cubicBezTo>
                <a:cubicBezTo>
                  <a:pt x="4" y="49"/>
                  <a:pt x="4" y="49"/>
                  <a:pt x="4" y="49"/>
                </a:cubicBezTo>
                <a:cubicBezTo>
                  <a:pt x="4" y="59"/>
                  <a:pt x="4" y="59"/>
                  <a:pt x="4" y="59"/>
                </a:cubicBezTo>
                <a:lnTo>
                  <a:pt x="15" y="59"/>
                </a:lnTo>
                <a:close/>
                <a:moveTo>
                  <a:pt x="18" y="5"/>
                </a:moveTo>
                <a:cubicBezTo>
                  <a:pt x="18" y="5"/>
                  <a:pt x="18" y="4"/>
                  <a:pt x="17" y="4"/>
                </a:cubicBezTo>
                <a:cubicBezTo>
                  <a:pt x="15" y="4"/>
                  <a:pt x="15" y="4"/>
                  <a:pt x="15" y="4"/>
                </a:cubicBezTo>
                <a:cubicBezTo>
                  <a:pt x="14" y="4"/>
                  <a:pt x="13" y="5"/>
                  <a:pt x="13" y="5"/>
                </a:cubicBezTo>
                <a:cubicBezTo>
                  <a:pt x="13" y="16"/>
                  <a:pt x="13" y="16"/>
                  <a:pt x="13" y="16"/>
                </a:cubicBezTo>
                <a:cubicBezTo>
                  <a:pt x="13" y="16"/>
                  <a:pt x="14" y="17"/>
                  <a:pt x="15" y="17"/>
                </a:cubicBezTo>
                <a:cubicBezTo>
                  <a:pt x="17" y="17"/>
                  <a:pt x="17" y="17"/>
                  <a:pt x="17" y="17"/>
                </a:cubicBezTo>
                <a:cubicBezTo>
                  <a:pt x="18" y="17"/>
                  <a:pt x="18" y="16"/>
                  <a:pt x="18" y="16"/>
                </a:cubicBezTo>
                <a:lnTo>
                  <a:pt x="18" y="5"/>
                </a:lnTo>
                <a:close/>
                <a:moveTo>
                  <a:pt x="28" y="33"/>
                </a:moveTo>
                <a:cubicBezTo>
                  <a:pt x="28" y="23"/>
                  <a:pt x="28" y="23"/>
                  <a:pt x="28" y="23"/>
                </a:cubicBezTo>
                <a:cubicBezTo>
                  <a:pt x="17" y="23"/>
                  <a:pt x="17" y="23"/>
                  <a:pt x="17" y="23"/>
                </a:cubicBezTo>
                <a:cubicBezTo>
                  <a:pt x="17" y="33"/>
                  <a:pt x="17" y="33"/>
                  <a:pt x="17" y="33"/>
                </a:cubicBezTo>
                <a:lnTo>
                  <a:pt x="28" y="33"/>
                </a:lnTo>
                <a:close/>
                <a:moveTo>
                  <a:pt x="28" y="47"/>
                </a:moveTo>
                <a:cubicBezTo>
                  <a:pt x="28" y="35"/>
                  <a:pt x="28" y="35"/>
                  <a:pt x="28" y="35"/>
                </a:cubicBezTo>
                <a:cubicBezTo>
                  <a:pt x="17" y="35"/>
                  <a:pt x="17" y="35"/>
                  <a:pt x="17" y="35"/>
                </a:cubicBezTo>
                <a:cubicBezTo>
                  <a:pt x="17" y="47"/>
                  <a:pt x="17" y="47"/>
                  <a:pt x="17" y="47"/>
                </a:cubicBezTo>
                <a:lnTo>
                  <a:pt x="28" y="47"/>
                </a:lnTo>
                <a:close/>
                <a:moveTo>
                  <a:pt x="28" y="59"/>
                </a:moveTo>
                <a:cubicBezTo>
                  <a:pt x="28" y="49"/>
                  <a:pt x="28" y="49"/>
                  <a:pt x="28" y="49"/>
                </a:cubicBezTo>
                <a:cubicBezTo>
                  <a:pt x="17" y="49"/>
                  <a:pt x="17" y="49"/>
                  <a:pt x="17" y="49"/>
                </a:cubicBezTo>
                <a:cubicBezTo>
                  <a:pt x="17" y="59"/>
                  <a:pt x="17" y="59"/>
                  <a:pt x="17" y="59"/>
                </a:cubicBezTo>
                <a:lnTo>
                  <a:pt x="28" y="59"/>
                </a:lnTo>
                <a:close/>
                <a:moveTo>
                  <a:pt x="42" y="33"/>
                </a:moveTo>
                <a:cubicBezTo>
                  <a:pt x="42" y="23"/>
                  <a:pt x="42" y="23"/>
                  <a:pt x="42" y="23"/>
                </a:cubicBezTo>
                <a:cubicBezTo>
                  <a:pt x="31" y="23"/>
                  <a:pt x="31" y="23"/>
                  <a:pt x="31" y="23"/>
                </a:cubicBezTo>
                <a:cubicBezTo>
                  <a:pt x="31" y="33"/>
                  <a:pt x="31" y="33"/>
                  <a:pt x="31" y="33"/>
                </a:cubicBezTo>
                <a:lnTo>
                  <a:pt x="42" y="33"/>
                </a:lnTo>
                <a:close/>
                <a:moveTo>
                  <a:pt x="42" y="47"/>
                </a:moveTo>
                <a:cubicBezTo>
                  <a:pt x="42" y="35"/>
                  <a:pt x="42" y="35"/>
                  <a:pt x="42" y="35"/>
                </a:cubicBezTo>
                <a:cubicBezTo>
                  <a:pt x="31" y="35"/>
                  <a:pt x="31" y="35"/>
                  <a:pt x="31" y="35"/>
                </a:cubicBezTo>
                <a:cubicBezTo>
                  <a:pt x="31" y="47"/>
                  <a:pt x="31" y="47"/>
                  <a:pt x="31" y="47"/>
                </a:cubicBezTo>
                <a:lnTo>
                  <a:pt x="42" y="47"/>
                </a:lnTo>
                <a:close/>
                <a:moveTo>
                  <a:pt x="42" y="59"/>
                </a:moveTo>
                <a:cubicBezTo>
                  <a:pt x="42" y="49"/>
                  <a:pt x="42" y="49"/>
                  <a:pt x="42" y="49"/>
                </a:cubicBezTo>
                <a:cubicBezTo>
                  <a:pt x="31" y="49"/>
                  <a:pt x="31" y="49"/>
                  <a:pt x="31" y="49"/>
                </a:cubicBezTo>
                <a:cubicBezTo>
                  <a:pt x="31" y="59"/>
                  <a:pt x="31" y="59"/>
                  <a:pt x="31" y="59"/>
                </a:cubicBezTo>
                <a:lnTo>
                  <a:pt x="42" y="59"/>
                </a:lnTo>
                <a:close/>
                <a:moveTo>
                  <a:pt x="45" y="5"/>
                </a:moveTo>
                <a:cubicBezTo>
                  <a:pt x="45" y="5"/>
                  <a:pt x="45" y="4"/>
                  <a:pt x="44" y="4"/>
                </a:cubicBezTo>
                <a:cubicBezTo>
                  <a:pt x="42" y="4"/>
                  <a:pt x="42" y="4"/>
                  <a:pt x="42" y="4"/>
                </a:cubicBezTo>
                <a:cubicBezTo>
                  <a:pt x="41" y="4"/>
                  <a:pt x="41" y="5"/>
                  <a:pt x="41" y="5"/>
                </a:cubicBezTo>
                <a:cubicBezTo>
                  <a:pt x="41" y="16"/>
                  <a:pt x="41" y="16"/>
                  <a:pt x="41" y="16"/>
                </a:cubicBezTo>
                <a:cubicBezTo>
                  <a:pt x="41" y="16"/>
                  <a:pt x="41" y="17"/>
                  <a:pt x="42" y="17"/>
                </a:cubicBezTo>
                <a:cubicBezTo>
                  <a:pt x="44" y="17"/>
                  <a:pt x="44" y="17"/>
                  <a:pt x="44" y="17"/>
                </a:cubicBezTo>
                <a:cubicBezTo>
                  <a:pt x="45" y="17"/>
                  <a:pt x="45" y="16"/>
                  <a:pt x="45" y="16"/>
                </a:cubicBezTo>
                <a:lnTo>
                  <a:pt x="45" y="5"/>
                </a:lnTo>
                <a:close/>
                <a:moveTo>
                  <a:pt x="55" y="33"/>
                </a:moveTo>
                <a:cubicBezTo>
                  <a:pt x="55" y="23"/>
                  <a:pt x="55" y="23"/>
                  <a:pt x="55" y="23"/>
                </a:cubicBezTo>
                <a:cubicBezTo>
                  <a:pt x="44" y="23"/>
                  <a:pt x="44" y="23"/>
                  <a:pt x="44" y="23"/>
                </a:cubicBezTo>
                <a:cubicBezTo>
                  <a:pt x="44" y="33"/>
                  <a:pt x="44" y="33"/>
                  <a:pt x="44" y="33"/>
                </a:cubicBezTo>
                <a:lnTo>
                  <a:pt x="55" y="33"/>
                </a:lnTo>
                <a:close/>
                <a:moveTo>
                  <a:pt x="55" y="47"/>
                </a:moveTo>
                <a:cubicBezTo>
                  <a:pt x="55" y="35"/>
                  <a:pt x="55" y="35"/>
                  <a:pt x="55" y="35"/>
                </a:cubicBezTo>
                <a:cubicBezTo>
                  <a:pt x="44" y="35"/>
                  <a:pt x="44" y="35"/>
                  <a:pt x="44" y="35"/>
                </a:cubicBezTo>
                <a:cubicBezTo>
                  <a:pt x="44" y="47"/>
                  <a:pt x="44" y="47"/>
                  <a:pt x="44" y="47"/>
                </a:cubicBezTo>
                <a:lnTo>
                  <a:pt x="55" y="47"/>
                </a:lnTo>
                <a:close/>
                <a:moveTo>
                  <a:pt x="55" y="59"/>
                </a:moveTo>
                <a:cubicBezTo>
                  <a:pt x="55" y="49"/>
                  <a:pt x="55" y="49"/>
                  <a:pt x="55" y="49"/>
                </a:cubicBezTo>
                <a:cubicBezTo>
                  <a:pt x="44" y="49"/>
                  <a:pt x="44" y="49"/>
                  <a:pt x="44" y="49"/>
                </a:cubicBezTo>
                <a:cubicBezTo>
                  <a:pt x="44" y="59"/>
                  <a:pt x="44" y="59"/>
                  <a:pt x="44" y="59"/>
                </a:cubicBezTo>
                <a:lnTo>
                  <a:pt x="55" y="59"/>
                </a:lnTo>
                <a:close/>
              </a:path>
            </a:pathLst>
          </a:custGeom>
          <a:solidFill>
            <a:schemeClr val="bg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20" name="Freeform 182"/>
          <p:cNvSpPr>
            <a:spLocks noEditPoints="1"/>
          </p:cNvSpPr>
          <p:nvPr/>
        </p:nvSpPr>
        <p:spPr bwMode="auto">
          <a:xfrm>
            <a:off x="9443220" y="3326424"/>
            <a:ext cx="510566" cy="477024"/>
          </a:xfrm>
          <a:custGeom>
            <a:avLst/>
            <a:gdLst/>
            <a:ahLst/>
            <a:cxnLst>
              <a:cxn ang="0">
                <a:pos x="70" y="24"/>
              </a:cxn>
              <a:cxn ang="0">
                <a:pos x="29" y="50"/>
              </a:cxn>
              <a:cxn ang="0">
                <a:pos x="0" y="26"/>
              </a:cxn>
              <a:cxn ang="0">
                <a:pos x="42" y="0"/>
              </a:cxn>
              <a:cxn ang="0">
                <a:pos x="70" y="24"/>
              </a:cxn>
              <a:cxn ang="0">
                <a:pos x="70" y="74"/>
              </a:cxn>
              <a:cxn ang="0">
                <a:pos x="42" y="98"/>
              </a:cxn>
              <a:cxn ang="0">
                <a:pos x="0" y="72"/>
              </a:cxn>
              <a:cxn ang="0">
                <a:pos x="29" y="50"/>
              </a:cxn>
              <a:cxn ang="0">
                <a:pos x="70" y="74"/>
              </a:cxn>
              <a:cxn ang="0">
                <a:pos x="109" y="104"/>
              </a:cxn>
              <a:cxn ang="0">
                <a:pos x="70" y="128"/>
              </a:cxn>
              <a:cxn ang="0">
                <a:pos x="70" y="128"/>
              </a:cxn>
              <a:cxn ang="0">
                <a:pos x="70" y="128"/>
              </a:cxn>
              <a:cxn ang="0">
                <a:pos x="70" y="128"/>
              </a:cxn>
              <a:cxn ang="0">
                <a:pos x="70" y="128"/>
              </a:cxn>
              <a:cxn ang="0">
                <a:pos x="29" y="104"/>
              </a:cxn>
              <a:cxn ang="0">
                <a:pos x="29" y="95"/>
              </a:cxn>
              <a:cxn ang="0">
                <a:pos x="42" y="102"/>
              </a:cxn>
              <a:cxn ang="0">
                <a:pos x="70" y="78"/>
              </a:cxn>
              <a:cxn ang="0">
                <a:pos x="70" y="78"/>
              </a:cxn>
              <a:cxn ang="0">
                <a:pos x="70" y="78"/>
              </a:cxn>
              <a:cxn ang="0">
                <a:pos x="70" y="78"/>
              </a:cxn>
              <a:cxn ang="0">
                <a:pos x="70" y="78"/>
              </a:cxn>
              <a:cxn ang="0">
                <a:pos x="98" y="102"/>
              </a:cxn>
              <a:cxn ang="0">
                <a:pos x="109" y="95"/>
              </a:cxn>
              <a:cxn ang="0">
                <a:pos x="109" y="104"/>
              </a:cxn>
              <a:cxn ang="0">
                <a:pos x="137" y="26"/>
              </a:cxn>
              <a:cxn ang="0">
                <a:pos x="111" y="50"/>
              </a:cxn>
              <a:cxn ang="0">
                <a:pos x="70" y="24"/>
              </a:cxn>
              <a:cxn ang="0">
                <a:pos x="98" y="0"/>
              </a:cxn>
              <a:cxn ang="0">
                <a:pos x="137" y="26"/>
              </a:cxn>
              <a:cxn ang="0">
                <a:pos x="137" y="72"/>
              </a:cxn>
              <a:cxn ang="0">
                <a:pos x="98" y="98"/>
              </a:cxn>
              <a:cxn ang="0">
                <a:pos x="70" y="74"/>
              </a:cxn>
              <a:cxn ang="0">
                <a:pos x="111" y="50"/>
              </a:cxn>
              <a:cxn ang="0">
                <a:pos x="137" y="72"/>
              </a:cxn>
            </a:cxnLst>
            <a:rect l="0" t="0" r="r" b="b"/>
            <a:pathLst>
              <a:path w="137" h="128">
                <a:moveTo>
                  <a:pt x="70" y="24"/>
                </a:moveTo>
                <a:lnTo>
                  <a:pt x="29" y="50"/>
                </a:lnTo>
                <a:lnTo>
                  <a:pt x="0" y="26"/>
                </a:lnTo>
                <a:lnTo>
                  <a:pt x="42" y="0"/>
                </a:lnTo>
                <a:lnTo>
                  <a:pt x="70" y="24"/>
                </a:lnTo>
                <a:close/>
                <a:moveTo>
                  <a:pt x="70" y="74"/>
                </a:moveTo>
                <a:lnTo>
                  <a:pt x="42" y="98"/>
                </a:lnTo>
                <a:lnTo>
                  <a:pt x="0" y="72"/>
                </a:lnTo>
                <a:lnTo>
                  <a:pt x="29" y="50"/>
                </a:lnTo>
                <a:lnTo>
                  <a:pt x="70" y="74"/>
                </a:lnTo>
                <a:close/>
                <a:moveTo>
                  <a:pt x="109" y="104"/>
                </a:moveTo>
                <a:lnTo>
                  <a:pt x="70" y="128"/>
                </a:lnTo>
                <a:lnTo>
                  <a:pt x="70" y="128"/>
                </a:lnTo>
                <a:lnTo>
                  <a:pt x="70" y="128"/>
                </a:lnTo>
                <a:lnTo>
                  <a:pt x="70" y="128"/>
                </a:lnTo>
                <a:lnTo>
                  <a:pt x="70" y="128"/>
                </a:lnTo>
                <a:lnTo>
                  <a:pt x="29" y="104"/>
                </a:lnTo>
                <a:lnTo>
                  <a:pt x="29" y="95"/>
                </a:lnTo>
                <a:lnTo>
                  <a:pt x="42" y="102"/>
                </a:lnTo>
                <a:lnTo>
                  <a:pt x="70" y="78"/>
                </a:lnTo>
                <a:lnTo>
                  <a:pt x="70" y="78"/>
                </a:lnTo>
                <a:lnTo>
                  <a:pt x="70" y="78"/>
                </a:lnTo>
                <a:lnTo>
                  <a:pt x="70" y="78"/>
                </a:lnTo>
                <a:lnTo>
                  <a:pt x="70" y="78"/>
                </a:lnTo>
                <a:lnTo>
                  <a:pt x="98" y="102"/>
                </a:lnTo>
                <a:lnTo>
                  <a:pt x="109" y="95"/>
                </a:lnTo>
                <a:lnTo>
                  <a:pt x="109" y="104"/>
                </a:lnTo>
                <a:close/>
                <a:moveTo>
                  <a:pt x="137" y="26"/>
                </a:moveTo>
                <a:lnTo>
                  <a:pt x="111" y="50"/>
                </a:lnTo>
                <a:lnTo>
                  <a:pt x="70" y="24"/>
                </a:lnTo>
                <a:lnTo>
                  <a:pt x="98" y="0"/>
                </a:lnTo>
                <a:lnTo>
                  <a:pt x="137" y="26"/>
                </a:lnTo>
                <a:close/>
                <a:moveTo>
                  <a:pt x="137" y="72"/>
                </a:moveTo>
                <a:lnTo>
                  <a:pt x="98" y="98"/>
                </a:lnTo>
                <a:lnTo>
                  <a:pt x="70" y="74"/>
                </a:lnTo>
                <a:lnTo>
                  <a:pt x="111" y="50"/>
                </a:lnTo>
                <a:lnTo>
                  <a:pt x="137" y="72"/>
                </a:lnTo>
                <a:close/>
              </a:path>
            </a:pathLst>
          </a:custGeom>
          <a:solidFill>
            <a:schemeClr val="bg1"/>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21" name="Rectangle 252"/>
          <p:cNvSpPr/>
          <p:nvPr/>
        </p:nvSpPr>
        <p:spPr>
          <a:xfrm>
            <a:off x="1520336" y="4084660"/>
            <a:ext cx="824937" cy="245562"/>
          </a:xfrm>
          <a:prstGeom prst="rect">
            <a:avLst/>
          </a:prstGeom>
        </p:spPr>
        <p:txBody>
          <a:bodyPr wrap="non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4F81BD"/>
                </a:solidFill>
                <a:effectLst/>
                <a:uLnTx/>
                <a:uFillTx/>
                <a:latin typeface="Arial"/>
                <a:ea typeface="Microsoft YaHei"/>
                <a:cs typeface="+mn-ea"/>
                <a:sym typeface="+mn-lt"/>
              </a:rPr>
              <a:t>统一部署</a:t>
            </a:r>
            <a:endParaRPr kumimoji="0" lang="en-US" sz="1596" b="1" i="0" u="none" strike="noStrike" kern="1200" cap="none" spc="0" normalizeH="0" baseline="0" noProof="0" dirty="0">
              <a:ln>
                <a:noFill/>
              </a:ln>
              <a:solidFill>
                <a:srgbClr val="4F81BD"/>
              </a:solidFill>
              <a:effectLst/>
              <a:uLnTx/>
              <a:uFillTx/>
              <a:latin typeface="Arial"/>
              <a:ea typeface="Microsoft YaHei"/>
              <a:cs typeface="+mn-ea"/>
              <a:sym typeface="+mn-lt"/>
            </a:endParaRPr>
          </a:p>
        </p:txBody>
      </p:sp>
      <p:sp>
        <p:nvSpPr>
          <p:cNvPr id="22" name="Rectangle 253"/>
          <p:cNvSpPr/>
          <p:nvPr/>
        </p:nvSpPr>
        <p:spPr>
          <a:xfrm>
            <a:off x="10034770" y="4084660"/>
            <a:ext cx="1237404" cy="245562"/>
          </a:xfrm>
          <a:prstGeom prst="rect">
            <a:avLst/>
          </a:prstGeom>
        </p:spPr>
        <p:txBody>
          <a:bodyPr wrap="non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F79646"/>
                </a:solidFill>
                <a:effectLst/>
                <a:uLnTx/>
                <a:uFillTx/>
                <a:latin typeface="Arial"/>
                <a:ea typeface="Microsoft YaHei"/>
                <a:cs typeface="+mn-ea"/>
                <a:sym typeface="+mn-lt"/>
              </a:rPr>
              <a:t>统一数据接口</a:t>
            </a:r>
            <a:endParaRPr kumimoji="0" lang="en-US" sz="1596" b="1" i="0" u="none" strike="noStrike" kern="1200" cap="none" spc="0" normalizeH="0" baseline="0" noProof="0" dirty="0">
              <a:ln>
                <a:noFill/>
              </a:ln>
              <a:solidFill>
                <a:srgbClr val="F79646"/>
              </a:solidFill>
              <a:effectLst/>
              <a:uLnTx/>
              <a:uFillTx/>
              <a:latin typeface="Arial"/>
              <a:ea typeface="Microsoft YaHei"/>
              <a:cs typeface="+mn-ea"/>
              <a:sym typeface="+mn-lt"/>
            </a:endParaRPr>
          </a:p>
        </p:txBody>
      </p:sp>
      <p:sp>
        <p:nvSpPr>
          <p:cNvPr id="23" name="Rectangle 254"/>
          <p:cNvSpPr/>
          <p:nvPr/>
        </p:nvSpPr>
        <p:spPr>
          <a:xfrm>
            <a:off x="8611411" y="2589631"/>
            <a:ext cx="1649872" cy="245562"/>
          </a:xfrm>
          <a:prstGeom prst="rect">
            <a:avLst/>
          </a:prstGeom>
        </p:spPr>
        <p:txBody>
          <a:bodyPr wrap="non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4BACC6"/>
                </a:solidFill>
                <a:effectLst/>
                <a:uLnTx/>
                <a:uFillTx/>
                <a:latin typeface="Arial"/>
                <a:ea typeface="Microsoft YaHei"/>
                <a:cs typeface="+mn-ea"/>
                <a:sym typeface="+mn-lt"/>
              </a:rPr>
              <a:t>统一通讯服务平台</a:t>
            </a:r>
            <a:endParaRPr kumimoji="0" lang="en-US" sz="1596" b="1" i="0" u="none" strike="noStrike" kern="1200" cap="none" spc="0" normalizeH="0" baseline="0" noProof="0" dirty="0">
              <a:ln>
                <a:noFill/>
              </a:ln>
              <a:solidFill>
                <a:srgbClr val="4BACC6"/>
              </a:solidFill>
              <a:effectLst/>
              <a:uLnTx/>
              <a:uFillTx/>
              <a:latin typeface="Arial"/>
              <a:ea typeface="Microsoft YaHei"/>
              <a:cs typeface="+mn-ea"/>
              <a:sym typeface="+mn-lt"/>
            </a:endParaRPr>
          </a:p>
        </p:txBody>
      </p:sp>
      <p:sp>
        <p:nvSpPr>
          <p:cNvPr id="24" name="Rectangle 255"/>
          <p:cNvSpPr/>
          <p:nvPr/>
        </p:nvSpPr>
        <p:spPr>
          <a:xfrm>
            <a:off x="2291473" y="2589631"/>
            <a:ext cx="1237404" cy="245562"/>
          </a:xfrm>
          <a:prstGeom prst="rect">
            <a:avLst/>
          </a:prstGeom>
        </p:spPr>
        <p:txBody>
          <a:bodyPr wrap="non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C0504D"/>
                </a:solidFill>
                <a:effectLst/>
                <a:uLnTx/>
                <a:uFillTx/>
                <a:latin typeface="Arial"/>
                <a:ea typeface="Microsoft YaHei"/>
                <a:cs typeface="+mn-ea"/>
                <a:sym typeface="+mn-lt"/>
              </a:rPr>
              <a:t>统一数据中心</a:t>
            </a:r>
            <a:endParaRPr kumimoji="0" lang="en-US" sz="1596" b="1" i="0" u="none" strike="noStrike" kern="1200" cap="none" spc="0" normalizeH="0" baseline="0" noProof="0" dirty="0">
              <a:ln>
                <a:noFill/>
              </a:ln>
              <a:solidFill>
                <a:srgbClr val="C0504D"/>
              </a:solidFill>
              <a:effectLst/>
              <a:uLnTx/>
              <a:uFillTx/>
              <a:latin typeface="Arial"/>
              <a:ea typeface="Microsoft YaHei"/>
              <a:cs typeface="+mn-ea"/>
              <a:sym typeface="+mn-lt"/>
            </a:endParaRPr>
          </a:p>
        </p:txBody>
      </p:sp>
      <p:sp>
        <p:nvSpPr>
          <p:cNvPr id="25" name="Rectangle 256"/>
          <p:cNvSpPr/>
          <p:nvPr/>
        </p:nvSpPr>
        <p:spPr>
          <a:xfrm>
            <a:off x="7573181" y="3701639"/>
            <a:ext cx="824937" cy="245562"/>
          </a:xfrm>
          <a:prstGeom prst="rect">
            <a:avLst/>
          </a:prstGeom>
        </p:spPr>
        <p:txBody>
          <a:bodyPr wrap="non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8064A2"/>
                </a:solidFill>
                <a:effectLst/>
                <a:uLnTx/>
                <a:uFillTx/>
                <a:latin typeface="Arial"/>
                <a:ea typeface="Microsoft YaHei"/>
                <a:cs typeface="+mn-ea"/>
                <a:sym typeface="+mn-lt"/>
              </a:rPr>
              <a:t>统一认证</a:t>
            </a:r>
            <a:endParaRPr kumimoji="0" lang="en-US" sz="1596" b="1" i="0" u="none" strike="noStrike" kern="1200" cap="none" spc="0" normalizeH="0" baseline="0" noProof="0" dirty="0">
              <a:ln>
                <a:noFill/>
              </a:ln>
              <a:solidFill>
                <a:srgbClr val="8064A2"/>
              </a:solidFill>
              <a:effectLst/>
              <a:uLnTx/>
              <a:uFillTx/>
              <a:latin typeface="Arial"/>
              <a:ea typeface="Microsoft YaHei"/>
              <a:cs typeface="+mn-ea"/>
              <a:sym typeface="+mn-lt"/>
            </a:endParaRPr>
          </a:p>
        </p:txBody>
      </p:sp>
      <p:sp>
        <p:nvSpPr>
          <p:cNvPr id="26" name="Rectangle 257"/>
          <p:cNvSpPr/>
          <p:nvPr/>
        </p:nvSpPr>
        <p:spPr>
          <a:xfrm>
            <a:off x="3926066" y="3701639"/>
            <a:ext cx="1237404" cy="245562"/>
          </a:xfrm>
          <a:prstGeom prst="rect">
            <a:avLst/>
          </a:prstGeom>
        </p:spPr>
        <p:txBody>
          <a:bodyPr wrap="non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9BBB59"/>
                </a:solidFill>
                <a:effectLst/>
                <a:uLnTx/>
                <a:uFillTx/>
                <a:latin typeface="Arial"/>
                <a:ea typeface="Microsoft YaHei"/>
                <a:cs typeface="+mn-ea"/>
                <a:sym typeface="+mn-lt"/>
              </a:rPr>
              <a:t>统一用户中心</a:t>
            </a:r>
            <a:endParaRPr kumimoji="0" lang="en-US" sz="1596" b="1" i="0" u="none" strike="noStrike" kern="1200" cap="none" spc="0" normalizeH="0" baseline="0" noProof="0" dirty="0">
              <a:ln>
                <a:noFill/>
              </a:ln>
              <a:solidFill>
                <a:srgbClr val="9BBB59"/>
              </a:solidFill>
              <a:effectLst/>
              <a:uLnTx/>
              <a:uFillTx/>
              <a:latin typeface="Arial"/>
              <a:ea typeface="Microsoft YaHei"/>
              <a:cs typeface="+mn-ea"/>
              <a:sym typeface="+mn-lt"/>
            </a:endParaRPr>
          </a:p>
        </p:txBody>
      </p:sp>
      <p:grpSp>
        <p:nvGrpSpPr>
          <p:cNvPr id="27" name="Group 41"/>
          <p:cNvGrpSpPr/>
          <p:nvPr/>
        </p:nvGrpSpPr>
        <p:grpSpPr>
          <a:xfrm>
            <a:off x="4120627" y="4084658"/>
            <a:ext cx="3947574" cy="2064591"/>
            <a:chOff x="2844800" y="1304396"/>
            <a:chExt cx="2803525" cy="1466250"/>
          </a:xfrm>
        </p:grpSpPr>
        <p:grpSp>
          <p:nvGrpSpPr>
            <p:cNvPr id="28" name="Group 44"/>
            <p:cNvGrpSpPr/>
            <p:nvPr/>
          </p:nvGrpSpPr>
          <p:grpSpPr>
            <a:xfrm>
              <a:off x="3209925" y="1304396"/>
              <a:ext cx="2073275" cy="1397000"/>
              <a:chOff x="4843457" y="992546"/>
              <a:chExt cx="2073275" cy="1397000"/>
            </a:xfrm>
          </p:grpSpPr>
          <p:sp>
            <p:nvSpPr>
              <p:cNvPr id="33" name="Freeform 12"/>
              <p:cNvSpPr/>
              <p:nvPr/>
            </p:nvSpPr>
            <p:spPr bwMode="auto">
              <a:xfrm>
                <a:off x="4843457" y="992546"/>
                <a:ext cx="2073275" cy="1397000"/>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bg1">
                  <a:lumMod val="65000"/>
                </a:schemeClr>
              </a:solid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34" name="Rectangle 13"/>
              <p:cNvSpPr>
                <a:spLocks noChangeArrowheads="1"/>
              </p:cNvSpPr>
              <p:nvPr/>
            </p:nvSpPr>
            <p:spPr bwMode="auto">
              <a:xfrm>
                <a:off x="4926007" y="1068746"/>
                <a:ext cx="1914525" cy="1181100"/>
              </a:xfrm>
              <a:prstGeom prst="rect">
                <a:avLst/>
              </a:prstGeom>
              <a:solidFill>
                <a:schemeClr val="accent1"/>
              </a:solidFill>
              <a:ln w="9525">
                <a:noFill/>
                <a:miter lim="800000"/>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35" name="Freeform 21"/>
              <p:cNvSpPr/>
              <p:nvPr/>
            </p:nvSpPr>
            <p:spPr bwMode="auto">
              <a:xfrm>
                <a:off x="4936351" y="1068746"/>
                <a:ext cx="1901825" cy="1089025"/>
              </a:xfrm>
              <a:custGeom>
                <a:avLst/>
                <a:gdLst/>
                <a:ahLst/>
                <a:cxnLst>
                  <a:cxn ang="0">
                    <a:pos x="1198" y="0"/>
                  </a:cxn>
                  <a:cxn ang="0">
                    <a:pos x="0" y="0"/>
                  </a:cxn>
                  <a:cxn ang="0">
                    <a:pos x="1198" y="686"/>
                  </a:cxn>
                  <a:cxn ang="0">
                    <a:pos x="1198" y="0"/>
                  </a:cxn>
                </a:cxnLst>
                <a:rect l="0" t="0" r="r" b="b"/>
                <a:pathLst>
                  <a:path w="1198" h="686">
                    <a:moveTo>
                      <a:pt x="1198" y="0"/>
                    </a:moveTo>
                    <a:lnTo>
                      <a:pt x="0" y="0"/>
                    </a:lnTo>
                    <a:lnTo>
                      <a:pt x="1198" y="686"/>
                    </a:lnTo>
                    <a:lnTo>
                      <a:pt x="1198" y="0"/>
                    </a:lnTo>
                    <a:close/>
                  </a:path>
                </a:pathLst>
              </a:custGeom>
              <a:solidFill>
                <a:schemeClr val="bg1">
                  <a:alpha val="23000"/>
                </a:schemeClr>
              </a:solid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grpSp>
        <p:grpSp>
          <p:nvGrpSpPr>
            <p:cNvPr id="29" name="Group 43"/>
            <p:cNvGrpSpPr/>
            <p:nvPr/>
          </p:nvGrpSpPr>
          <p:grpSpPr>
            <a:xfrm>
              <a:off x="2844800" y="2648409"/>
              <a:ext cx="2803525" cy="122237"/>
              <a:chOff x="4462463" y="2425701"/>
              <a:chExt cx="2803525" cy="122237"/>
            </a:xfrm>
          </p:grpSpPr>
          <p:sp>
            <p:nvSpPr>
              <p:cNvPr id="30" name="Freeform 15"/>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31" name="Freeform 16"/>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32" name="Freeform 31"/>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grpSp>
      </p:grpSp>
      <p:grpSp>
        <p:nvGrpSpPr>
          <p:cNvPr id="36" name="Group 72"/>
          <p:cNvGrpSpPr/>
          <p:nvPr/>
        </p:nvGrpSpPr>
        <p:grpSpPr>
          <a:xfrm>
            <a:off x="5591640" y="4501453"/>
            <a:ext cx="1005545" cy="1010926"/>
            <a:chOff x="-327025" y="473075"/>
            <a:chExt cx="1779588" cy="1789113"/>
          </a:xfrm>
          <a:solidFill>
            <a:schemeClr val="tx1">
              <a:lumMod val="75000"/>
              <a:lumOff val="25000"/>
            </a:schemeClr>
          </a:solidFill>
        </p:grpSpPr>
        <p:sp>
          <p:nvSpPr>
            <p:cNvPr id="37" name="Freeform 5"/>
            <p:cNvSpPr>
              <a:spLocks noEditPoints="1"/>
            </p:cNvSpPr>
            <p:nvPr/>
          </p:nvSpPr>
          <p:spPr bwMode="auto">
            <a:xfrm>
              <a:off x="446088" y="1243013"/>
              <a:ext cx="1006475" cy="1019175"/>
            </a:xfrm>
            <a:custGeom>
              <a:avLst/>
              <a:gdLst/>
              <a:ahLst/>
              <a:cxnLst>
                <a:cxn ang="0">
                  <a:pos x="256" y="203"/>
                </a:cxn>
                <a:cxn ang="0">
                  <a:pos x="214" y="161"/>
                </a:cxn>
                <a:cxn ang="0">
                  <a:pos x="192" y="41"/>
                </a:cxn>
                <a:cxn ang="0">
                  <a:pos x="41" y="41"/>
                </a:cxn>
                <a:cxn ang="0">
                  <a:pos x="41" y="192"/>
                </a:cxn>
                <a:cxn ang="0">
                  <a:pos x="161" y="214"/>
                </a:cxn>
                <a:cxn ang="0">
                  <a:pos x="203" y="256"/>
                </a:cxn>
                <a:cxn ang="0">
                  <a:pos x="256" y="256"/>
                </a:cxn>
                <a:cxn ang="0">
                  <a:pos x="267" y="229"/>
                </a:cxn>
                <a:cxn ang="0">
                  <a:pos x="256" y="203"/>
                </a:cxn>
                <a:cxn ang="0">
                  <a:pos x="166" y="166"/>
                </a:cxn>
                <a:cxn ang="0">
                  <a:pos x="68" y="166"/>
                </a:cxn>
                <a:cxn ang="0">
                  <a:pos x="68" y="68"/>
                </a:cxn>
                <a:cxn ang="0">
                  <a:pos x="166" y="68"/>
                </a:cxn>
                <a:cxn ang="0">
                  <a:pos x="166" y="166"/>
                </a:cxn>
                <a:cxn ang="0">
                  <a:pos x="166" y="166"/>
                </a:cxn>
                <a:cxn ang="0">
                  <a:pos x="166" y="166"/>
                </a:cxn>
              </a:cxnLst>
              <a:rect l="0" t="0" r="r" b="b"/>
              <a:pathLst>
                <a:path w="267" h="270">
                  <a:moveTo>
                    <a:pt x="256" y="203"/>
                  </a:moveTo>
                  <a:cubicBezTo>
                    <a:pt x="214" y="161"/>
                    <a:pt x="214" y="161"/>
                    <a:pt x="214" y="161"/>
                  </a:cubicBezTo>
                  <a:cubicBezTo>
                    <a:pt x="232" y="122"/>
                    <a:pt x="225" y="74"/>
                    <a:pt x="192" y="41"/>
                  </a:cubicBezTo>
                  <a:cubicBezTo>
                    <a:pt x="151" y="0"/>
                    <a:pt x="83" y="0"/>
                    <a:pt x="41" y="41"/>
                  </a:cubicBezTo>
                  <a:cubicBezTo>
                    <a:pt x="0" y="83"/>
                    <a:pt x="0" y="151"/>
                    <a:pt x="41" y="192"/>
                  </a:cubicBezTo>
                  <a:cubicBezTo>
                    <a:pt x="74" y="225"/>
                    <a:pt x="122" y="232"/>
                    <a:pt x="161" y="214"/>
                  </a:cubicBezTo>
                  <a:cubicBezTo>
                    <a:pt x="203" y="256"/>
                    <a:pt x="203" y="256"/>
                    <a:pt x="203" y="256"/>
                  </a:cubicBezTo>
                  <a:cubicBezTo>
                    <a:pt x="217" y="270"/>
                    <a:pt x="241" y="270"/>
                    <a:pt x="256" y="256"/>
                  </a:cubicBezTo>
                  <a:cubicBezTo>
                    <a:pt x="263" y="249"/>
                    <a:pt x="267" y="239"/>
                    <a:pt x="267" y="229"/>
                  </a:cubicBezTo>
                  <a:cubicBezTo>
                    <a:pt x="267" y="220"/>
                    <a:pt x="263" y="210"/>
                    <a:pt x="256" y="203"/>
                  </a:cubicBezTo>
                  <a:close/>
                  <a:moveTo>
                    <a:pt x="166" y="166"/>
                  </a:moveTo>
                  <a:cubicBezTo>
                    <a:pt x="139" y="193"/>
                    <a:pt x="95" y="193"/>
                    <a:pt x="68" y="166"/>
                  </a:cubicBezTo>
                  <a:cubicBezTo>
                    <a:pt x="41" y="139"/>
                    <a:pt x="41" y="95"/>
                    <a:pt x="68" y="68"/>
                  </a:cubicBezTo>
                  <a:cubicBezTo>
                    <a:pt x="95" y="41"/>
                    <a:pt x="139" y="41"/>
                    <a:pt x="166" y="68"/>
                  </a:cubicBezTo>
                  <a:cubicBezTo>
                    <a:pt x="193" y="95"/>
                    <a:pt x="193" y="139"/>
                    <a:pt x="166" y="166"/>
                  </a:cubicBezTo>
                  <a:close/>
                  <a:moveTo>
                    <a:pt x="166" y="166"/>
                  </a:moveTo>
                  <a:cubicBezTo>
                    <a:pt x="166" y="166"/>
                    <a:pt x="166" y="166"/>
                    <a:pt x="166" y="166"/>
                  </a:cubicBezTo>
                </a:path>
              </a:pathLst>
            </a:custGeom>
            <a:grp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38" name="Freeform 6"/>
            <p:cNvSpPr>
              <a:spLocks noEditPoints="1"/>
            </p:cNvSpPr>
            <p:nvPr/>
          </p:nvSpPr>
          <p:spPr bwMode="auto">
            <a:xfrm>
              <a:off x="566738" y="654050"/>
              <a:ext cx="869950" cy="1109663"/>
            </a:xfrm>
            <a:custGeom>
              <a:avLst/>
              <a:gdLst/>
              <a:ahLst/>
              <a:cxnLst>
                <a:cxn ang="0">
                  <a:pos x="89" y="21"/>
                </a:cxn>
                <a:cxn ang="0">
                  <a:pos x="70" y="4"/>
                </a:cxn>
                <a:cxn ang="0">
                  <a:pos x="48" y="0"/>
                </a:cxn>
                <a:cxn ang="0">
                  <a:pos x="48" y="10"/>
                </a:cxn>
                <a:cxn ang="0">
                  <a:pos x="69" y="31"/>
                </a:cxn>
                <a:cxn ang="0">
                  <a:pos x="80" y="43"/>
                </a:cxn>
                <a:cxn ang="0">
                  <a:pos x="68" y="49"/>
                </a:cxn>
                <a:cxn ang="0">
                  <a:pos x="58" y="47"/>
                </a:cxn>
                <a:cxn ang="0">
                  <a:pos x="44" y="41"/>
                </a:cxn>
                <a:cxn ang="0">
                  <a:pos x="44" y="29"/>
                </a:cxn>
                <a:cxn ang="0">
                  <a:pos x="25" y="21"/>
                </a:cxn>
                <a:cxn ang="0">
                  <a:pos x="19" y="48"/>
                </a:cxn>
                <a:cxn ang="0">
                  <a:pos x="0" y="53"/>
                </a:cxn>
                <a:cxn ang="0">
                  <a:pos x="2" y="68"/>
                </a:cxn>
                <a:cxn ang="0">
                  <a:pos x="27" y="73"/>
                </a:cxn>
                <a:cxn ang="0">
                  <a:pos x="31" y="48"/>
                </a:cxn>
                <a:cxn ang="0">
                  <a:pos x="52" y="51"/>
                </a:cxn>
                <a:cxn ang="0">
                  <a:pos x="61" y="57"/>
                </a:cxn>
                <a:cxn ang="0">
                  <a:pos x="77" y="57"/>
                </a:cxn>
                <a:cxn ang="0">
                  <a:pos x="87" y="78"/>
                </a:cxn>
                <a:cxn ang="0">
                  <a:pos x="115" y="106"/>
                </a:cxn>
                <a:cxn ang="0">
                  <a:pos x="113" y="117"/>
                </a:cxn>
                <a:cxn ang="0">
                  <a:pos x="90" y="115"/>
                </a:cxn>
                <a:cxn ang="0">
                  <a:pos x="52" y="134"/>
                </a:cxn>
                <a:cxn ang="0">
                  <a:pos x="24" y="167"/>
                </a:cxn>
                <a:cxn ang="0">
                  <a:pos x="85" y="151"/>
                </a:cxn>
                <a:cxn ang="0">
                  <a:pos x="171" y="187"/>
                </a:cxn>
                <a:cxn ang="0">
                  <a:pos x="205" y="294"/>
                </a:cxn>
                <a:cxn ang="0">
                  <a:pos x="231" y="187"/>
                </a:cxn>
                <a:cxn ang="0">
                  <a:pos x="191" y="56"/>
                </a:cxn>
                <a:cxn ang="0">
                  <a:pos x="184" y="59"/>
                </a:cxn>
                <a:cxn ang="0">
                  <a:pos x="147" y="62"/>
                </a:cxn>
                <a:cxn ang="0">
                  <a:pos x="136" y="79"/>
                </a:cxn>
                <a:cxn ang="0">
                  <a:pos x="129" y="76"/>
                </a:cxn>
                <a:cxn ang="0">
                  <a:pos x="99" y="49"/>
                </a:cxn>
                <a:cxn ang="0">
                  <a:pos x="95" y="36"/>
                </a:cxn>
                <a:cxn ang="0">
                  <a:pos x="89" y="21"/>
                </a:cxn>
                <a:cxn ang="0">
                  <a:pos x="89" y="21"/>
                </a:cxn>
                <a:cxn ang="0">
                  <a:pos x="89" y="21"/>
                </a:cxn>
              </a:cxnLst>
              <a:rect l="0" t="0" r="r" b="b"/>
              <a:pathLst>
                <a:path w="231" h="294">
                  <a:moveTo>
                    <a:pt x="89" y="21"/>
                  </a:moveTo>
                  <a:cubicBezTo>
                    <a:pt x="70" y="4"/>
                    <a:pt x="70" y="4"/>
                    <a:pt x="70" y="4"/>
                  </a:cubicBezTo>
                  <a:cubicBezTo>
                    <a:pt x="48" y="0"/>
                    <a:pt x="48" y="0"/>
                    <a:pt x="48" y="0"/>
                  </a:cubicBezTo>
                  <a:cubicBezTo>
                    <a:pt x="48" y="10"/>
                    <a:pt x="48" y="10"/>
                    <a:pt x="48" y="10"/>
                  </a:cubicBezTo>
                  <a:cubicBezTo>
                    <a:pt x="69" y="31"/>
                    <a:pt x="69" y="31"/>
                    <a:pt x="69" y="31"/>
                  </a:cubicBezTo>
                  <a:cubicBezTo>
                    <a:pt x="80" y="43"/>
                    <a:pt x="80" y="43"/>
                    <a:pt x="80" y="43"/>
                  </a:cubicBezTo>
                  <a:cubicBezTo>
                    <a:pt x="68" y="49"/>
                    <a:pt x="68" y="49"/>
                    <a:pt x="68" y="49"/>
                  </a:cubicBezTo>
                  <a:cubicBezTo>
                    <a:pt x="58" y="47"/>
                    <a:pt x="58" y="47"/>
                    <a:pt x="58" y="47"/>
                  </a:cubicBezTo>
                  <a:cubicBezTo>
                    <a:pt x="44" y="41"/>
                    <a:pt x="44" y="41"/>
                    <a:pt x="44" y="41"/>
                  </a:cubicBezTo>
                  <a:cubicBezTo>
                    <a:pt x="44" y="29"/>
                    <a:pt x="44" y="29"/>
                    <a:pt x="44" y="29"/>
                  </a:cubicBezTo>
                  <a:cubicBezTo>
                    <a:pt x="25" y="21"/>
                    <a:pt x="25" y="21"/>
                    <a:pt x="25" y="21"/>
                  </a:cubicBezTo>
                  <a:cubicBezTo>
                    <a:pt x="19" y="48"/>
                    <a:pt x="19" y="48"/>
                    <a:pt x="19" y="48"/>
                  </a:cubicBezTo>
                  <a:cubicBezTo>
                    <a:pt x="0" y="53"/>
                    <a:pt x="0" y="53"/>
                    <a:pt x="0" y="53"/>
                  </a:cubicBezTo>
                  <a:cubicBezTo>
                    <a:pt x="2" y="68"/>
                    <a:pt x="2" y="68"/>
                    <a:pt x="2" y="68"/>
                  </a:cubicBezTo>
                  <a:cubicBezTo>
                    <a:pt x="27" y="73"/>
                    <a:pt x="27" y="73"/>
                    <a:pt x="27" y="73"/>
                  </a:cubicBezTo>
                  <a:cubicBezTo>
                    <a:pt x="31" y="48"/>
                    <a:pt x="31" y="48"/>
                    <a:pt x="31" y="48"/>
                  </a:cubicBezTo>
                  <a:cubicBezTo>
                    <a:pt x="52" y="51"/>
                    <a:pt x="52" y="51"/>
                    <a:pt x="52" y="51"/>
                  </a:cubicBezTo>
                  <a:cubicBezTo>
                    <a:pt x="61" y="57"/>
                    <a:pt x="61" y="57"/>
                    <a:pt x="61" y="57"/>
                  </a:cubicBezTo>
                  <a:cubicBezTo>
                    <a:pt x="77" y="57"/>
                    <a:pt x="77" y="57"/>
                    <a:pt x="77" y="57"/>
                  </a:cubicBezTo>
                  <a:cubicBezTo>
                    <a:pt x="87" y="78"/>
                    <a:pt x="87" y="78"/>
                    <a:pt x="87" y="78"/>
                  </a:cubicBezTo>
                  <a:cubicBezTo>
                    <a:pt x="115" y="106"/>
                    <a:pt x="115" y="106"/>
                    <a:pt x="115" y="106"/>
                  </a:cubicBezTo>
                  <a:cubicBezTo>
                    <a:pt x="113" y="117"/>
                    <a:pt x="113" y="117"/>
                    <a:pt x="113" y="117"/>
                  </a:cubicBezTo>
                  <a:cubicBezTo>
                    <a:pt x="90" y="115"/>
                    <a:pt x="90" y="115"/>
                    <a:pt x="90" y="115"/>
                  </a:cubicBezTo>
                  <a:cubicBezTo>
                    <a:pt x="52" y="134"/>
                    <a:pt x="52" y="134"/>
                    <a:pt x="52" y="134"/>
                  </a:cubicBezTo>
                  <a:cubicBezTo>
                    <a:pt x="24" y="167"/>
                    <a:pt x="24" y="167"/>
                    <a:pt x="24" y="167"/>
                  </a:cubicBezTo>
                  <a:cubicBezTo>
                    <a:pt x="43" y="156"/>
                    <a:pt x="63" y="151"/>
                    <a:pt x="85" y="151"/>
                  </a:cubicBezTo>
                  <a:cubicBezTo>
                    <a:pt x="117" y="151"/>
                    <a:pt x="148" y="164"/>
                    <a:pt x="171" y="187"/>
                  </a:cubicBezTo>
                  <a:cubicBezTo>
                    <a:pt x="199" y="215"/>
                    <a:pt x="211" y="256"/>
                    <a:pt x="205" y="294"/>
                  </a:cubicBezTo>
                  <a:cubicBezTo>
                    <a:pt x="221" y="262"/>
                    <a:pt x="231" y="225"/>
                    <a:pt x="231" y="187"/>
                  </a:cubicBezTo>
                  <a:cubicBezTo>
                    <a:pt x="231" y="138"/>
                    <a:pt x="216" y="94"/>
                    <a:pt x="191" y="56"/>
                  </a:cubicBezTo>
                  <a:cubicBezTo>
                    <a:pt x="184" y="59"/>
                    <a:pt x="184" y="59"/>
                    <a:pt x="184" y="59"/>
                  </a:cubicBezTo>
                  <a:cubicBezTo>
                    <a:pt x="147" y="62"/>
                    <a:pt x="147" y="62"/>
                    <a:pt x="147" y="62"/>
                  </a:cubicBezTo>
                  <a:cubicBezTo>
                    <a:pt x="136" y="79"/>
                    <a:pt x="136" y="79"/>
                    <a:pt x="136" y="79"/>
                  </a:cubicBezTo>
                  <a:cubicBezTo>
                    <a:pt x="129" y="76"/>
                    <a:pt x="129" y="76"/>
                    <a:pt x="129" y="76"/>
                  </a:cubicBezTo>
                  <a:cubicBezTo>
                    <a:pt x="99" y="49"/>
                    <a:pt x="99" y="49"/>
                    <a:pt x="99" y="49"/>
                  </a:cubicBezTo>
                  <a:cubicBezTo>
                    <a:pt x="95" y="36"/>
                    <a:pt x="95" y="36"/>
                    <a:pt x="95" y="36"/>
                  </a:cubicBezTo>
                  <a:lnTo>
                    <a:pt x="89" y="21"/>
                  </a:lnTo>
                  <a:close/>
                  <a:moveTo>
                    <a:pt x="89" y="21"/>
                  </a:moveTo>
                  <a:cubicBezTo>
                    <a:pt x="89" y="21"/>
                    <a:pt x="89" y="21"/>
                    <a:pt x="89" y="21"/>
                  </a:cubicBezTo>
                </a:path>
              </a:pathLst>
            </a:custGeom>
            <a:grp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39" name="Freeform 7"/>
            <p:cNvSpPr>
              <a:spLocks noEditPoints="1"/>
            </p:cNvSpPr>
            <p:nvPr/>
          </p:nvSpPr>
          <p:spPr bwMode="auto">
            <a:xfrm>
              <a:off x="465138" y="1311275"/>
              <a:ext cx="120650" cy="106363"/>
            </a:xfrm>
            <a:custGeom>
              <a:avLst/>
              <a:gdLst/>
              <a:ahLst/>
              <a:cxnLst>
                <a:cxn ang="0">
                  <a:pos x="0" y="9"/>
                </a:cxn>
                <a:cxn ang="0">
                  <a:pos x="5" y="28"/>
                </a:cxn>
                <a:cxn ang="0">
                  <a:pos x="13" y="19"/>
                </a:cxn>
                <a:cxn ang="0">
                  <a:pos x="20" y="18"/>
                </a:cxn>
                <a:cxn ang="0">
                  <a:pos x="25" y="13"/>
                </a:cxn>
                <a:cxn ang="0">
                  <a:pos x="32" y="6"/>
                </a:cxn>
                <a:cxn ang="0">
                  <a:pos x="18" y="0"/>
                </a:cxn>
                <a:cxn ang="0">
                  <a:pos x="0" y="9"/>
                </a:cxn>
                <a:cxn ang="0">
                  <a:pos x="0" y="9"/>
                </a:cxn>
                <a:cxn ang="0">
                  <a:pos x="0" y="9"/>
                </a:cxn>
              </a:cxnLst>
              <a:rect l="0" t="0" r="r" b="b"/>
              <a:pathLst>
                <a:path w="32" h="28">
                  <a:moveTo>
                    <a:pt x="0" y="9"/>
                  </a:moveTo>
                  <a:cubicBezTo>
                    <a:pt x="5" y="28"/>
                    <a:pt x="5" y="28"/>
                    <a:pt x="5" y="28"/>
                  </a:cubicBezTo>
                  <a:cubicBezTo>
                    <a:pt x="13" y="19"/>
                    <a:pt x="13" y="19"/>
                    <a:pt x="13" y="19"/>
                  </a:cubicBezTo>
                  <a:cubicBezTo>
                    <a:pt x="20" y="18"/>
                    <a:pt x="20" y="18"/>
                    <a:pt x="20" y="18"/>
                  </a:cubicBezTo>
                  <a:cubicBezTo>
                    <a:pt x="22" y="16"/>
                    <a:pt x="24" y="14"/>
                    <a:pt x="25" y="13"/>
                  </a:cubicBezTo>
                  <a:cubicBezTo>
                    <a:pt x="28" y="10"/>
                    <a:pt x="30" y="8"/>
                    <a:pt x="32" y="6"/>
                  </a:cubicBezTo>
                  <a:cubicBezTo>
                    <a:pt x="18" y="0"/>
                    <a:pt x="18" y="0"/>
                    <a:pt x="18" y="0"/>
                  </a:cubicBezTo>
                  <a:lnTo>
                    <a:pt x="0" y="9"/>
                  </a:lnTo>
                  <a:close/>
                  <a:moveTo>
                    <a:pt x="0" y="9"/>
                  </a:moveTo>
                  <a:cubicBezTo>
                    <a:pt x="0" y="9"/>
                    <a:pt x="0" y="9"/>
                    <a:pt x="0" y="9"/>
                  </a:cubicBezTo>
                </a:path>
              </a:pathLst>
            </a:custGeom>
            <a:grp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40" name="Freeform 8"/>
            <p:cNvSpPr>
              <a:spLocks noEditPoints="1"/>
            </p:cNvSpPr>
            <p:nvPr/>
          </p:nvSpPr>
          <p:spPr bwMode="auto">
            <a:xfrm>
              <a:off x="762000" y="2133600"/>
              <a:ext cx="211138" cy="84138"/>
            </a:xfrm>
            <a:custGeom>
              <a:avLst/>
              <a:gdLst/>
              <a:ahLst/>
              <a:cxnLst>
                <a:cxn ang="0">
                  <a:pos x="12" y="1"/>
                </a:cxn>
                <a:cxn ang="0">
                  <a:pos x="4" y="7"/>
                </a:cxn>
                <a:cxn ang="0">
                  <a:pos x="0" y="22"/>
                </a:cxn>
                <a:cxn ang="0">
                  <a:pos x="56" y="0"/>
                </a:cxn>
                <a:cxn ang="0">
                  <a:pos x="33" y="3"/>
                </a:cxn>
                <a:cxn ang="0">
                  <a:pos x="12" y="1"/>
                </a:cxn>
                <a:cxn ang="0">
                  <a:pos x="12" y="1"/>
                </a:cxn>
                <a:cxn ang="0">
                  <a:pos x="12" y="1"/>
                </a:cxn>
              </a:cxnLst>
              <a:rect l="0" t="0" r="r" b="b"/>
              <a:pathLst>
                <a:path w="56" h="22">
                  <a:moveTo>
                    <a:pt x="12" y="1"/>
                  </a:moveTo>
                  <a:cubicBezTo>
                    <a:pt x="4" y="7"/>
                    <a:pt x="4" y="7"/>
                    <a:pt x="4" y="7"/>
                  </a:cubicBezTo>
                  <a:cubicBezTo>
                    <a:pt x="0" y="22"/>
                    <a:pt x="0" y="22"/>
                    <a:pt x="0" y="22"/>
                  </a:cubicBezTo>
                  <a:cubicBezTo>
                    <a:pt x="20" y="17"/>
                    <a:pt x="39" y="10"/>
                    <a:pt x="56" y="0"/>
                  </a:cubicBezTo>
                  <a:cubicBezTo>
                    <a:pt x="48" y="2"/>
                    <a:pt x="40" y="3"/>
                    <a:pt x="33" y="3"/>
                  </a:cubicBezTo>
                  <a:cubicBezTo>
                    <a:pt x="26" y="3"/>
                    <a:pt x="19" y="2"/>
                    <a:pt x="12" y="1"/>
                  </a:cubicBezTo>
                  <a:close/>
                  <a:moveTo>
                    <a:pt x="12" y="1"/>
                  </a:moveTo>
                  <a:cubicBezTo>
                    <a:pt x="12" y="1"/>
                    <a:pt x="12" y="1"/>
                    <a:pt x="12" y="1"/>
                  </a:cubicBezTo>
                </a:path>
              </a:pathLst>
            </a:custGeom>
            <a:grp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41" name="Freeform 9"/>
            <p:cNvSpPr>
              <a:spLocks noEditPoints="1"/>
            </p:cNvSpPr>
            <p:nvPr/>
          </p:nvSpPr>
          <p:spPr bwMode="auto">
            <a:xfrm>
              <a:off x="-327025" y="900113"/>
              <a:ext cx="990600" cy="1343025"/>
            </a:xfrm>
            <a:custGeom>
              <a:avLst/>
              <a:gdLst/>
              <a:ahLst/>
              <a:cxnLst>
                <a:cxn ang="0">
                  <a:pos x="235" y="294"/>
                </a:cxn>
                <a:cxn ang="0">
                  <a:pos x="200" y="208"/>
                </a:cxn>
                <a:cxn ang="0">
                  <a:pos x="212" y="154"/>
                </a:cxn>
                <a:cxn ang="0">
                  <a:pos x="187" y="149"/>
                </a:cxn>
                <a:cxn ang="0">
                  <a:pos x="174" y="122"/>
                </a:cxn>
                <a:cxn ang="0">
                  <a:pos x="174" y="138"/>
                </a:cxn>
                <a:cxn ang="0">
                  <a:pos x="169" y="138"/>
                </a:cxn>
                <a:cxn ang="0">
                  <a:pos x="135" y="92"/>
                </a:cxn>
                <a:cxn ang="0">
                  <a:pos x="135" y="55"/>
                </a:cxn>
                <a:cxn ang="0">
                  <a:pos x="110" y="15"/>
                </a:cxn>
                <a:cxn ang="0">
                  <a:pos x="71" y="22"/>
                </a:cxn>
                <a:cxn ang="0">
                  <a:pos x="45" y="22"/>
                </a:cxn>
                <a:cxn ang="0">
                  <a:pos x="32" y="13"/>
                </a:cxn>
                <a:cxn ang="0">
                  <a:pos x="49" y="0"/>
                </a:cxn>
                <a:cxn ang="0">
                  <a:pos x="32" y="4"/>
                </a:cxn>
                <a:cxn ang="0">
                  <a:pos x="0" y="122"/>
                </a:cxn>
                <a:cxn ang="0">
                  <a:pos x="234" y="356"/>
                </a:cxn>
                <a:cxn ang="0">
                  <a:pos x="263" y="354"/>
                </a:cxn>
                <a:cxn ang="0">
                  <a:pos x="261" y="325"/>
                </a:cxn>
                <a:cxn ang="0">
                  <a:pos x="263" y="315"/>
                </a:cxn>
                <a:cxn ang="0">
                  <a:pos x="235" y="294"/>
                </a:cxn>
                <a:cxn ang="0">
                  <a:pos x="235" y="294"/>
                </a:cxn>
                <a:cxn ang="0">
                  <a:pos x="235" y="294"/>
                </a:cxn>
              </a:cxnLst>
              <a:rect l="0" t="0" r="r" b="b"/>
              <a:pathLst>
                <a:path w="263" h="356">
                  <a:moveTo>
                    <a:pt x="235" y="294"/>
                  </a:moveTo>
                  <a:cubicBezTo>
                    <a:pt x="212" y="271"/>
                    <a:pt x="200" y="241"/>
                    <a:pt x="200" y="208"/>
                  </a:cubicBezTo>
                  <a:cubicBezTo>
                    <a:pt x="200" y="189"/>
                    <a:pt x="204" y="171"/>
                    <a:pt x="212" y="154"/>
                  </a:cubicBezTo>
                  <a:cubicBezTo>
                    <a:pt x="187" y="149"/>
                    <a:pt x="187" y="149"/>
                    <a:pt x="187" y="149"/>
                  </a:cubicBezTo>
                  <a:cubicBezTo>
                    <a:pt x="174" y="122"/>
                    <a:pt x="174" y="122"/>
                    <a:pt x="174" y="122"/>
                  </a:cubicBezTo>
                  <a:cubicBezTo>
                    <a:pt x="174" y="138"/>
                    <a:pt x="174" y="138"/>
                    <a:pt x="174" y="138"/>
                  </a:cubicBezTo>
                  <a:cubicBezTo>
                    <a:pt x="169" y="138"/>
                    <a:pt x="169" y="138"/>
                    <a:pt x="169" y="138"/>
                  </a:cubicBezTo>
                  <a:cubicBezTo>
                    <a:pt x="135" y="92"/>
                    <a:pt x="135" y="92"/>
                    <a:pt x="135" y="92"/>
                  </a:cubicBezTo>
                  <a:cubicBezTo>
                    <a:pt x="135" y="55"/>
                    <a:pt x="135" y="55"/>
                    <a:pt x="135" y="55"/>
                  </a:cubicBezTo>
                  <a:cubicBezTo>
                    <a:pt x="110" y="15"/>
                    <a:pt x="110" y="15"/>
                    <a:pt x="110" y="15"/>
                  </a:cubicBezTo>
                  <a:cubicBezTo>
                    <a:pt x="71" y="22"/>
                    <a:pt x="71" y="22"/>
                    <a:pt x="71" y="22"/>
                  </a:cubicBezTo>
                  <a:cubicBezTo>
                    <a:pt x="45" y="22"/>
                    <a:pt x="45" y="22"/>
                    <a:pt x="45" y="22"/>
                  </a:cubicBezTo>
                  <a:cubicBezTo>
                    <a:pt x="32" y="13"/>
                    <a:pt x="32" y="13"/>
                    <a:pt x="32" y="13"/>
                  </a:cubicBezTo>
                  <a:cubicBezTo>
                    <a:pt x="49" y="0"/>
                    <a:pt x="49" y="0"/>
                    <a:pt x="49" y="0"/>
                  </a:cubicBezTo>
                  <a:cubicBezTo>
                    <a:pt x="32" y="4"/>
                    <a:pt x="32" y="4"/>
                    <a:pt x="32" y="4"/>
                  </a:cubicBezTo>
                  <a:cubicBezTo>
                    <a:pt x="11" y="38"/>
                    <a:pt x="0" y="79"/>
                    <a:pt x="0" y="122"/>
                  </a:cubicBezTo>
                  <a:cubicBezTo>
                    <a:pt x="0" y="251"/>
                    <a:pt x="104" y="356"/>
                    <a:pt x="234" y="356"/>
                  </a:cubicBezTo>
                  <a:cubicBezTo>
                    <a:pt x="244" y="356"/>
                    <a:pt x="253" y="355"/>
                    <a:pt x="263" y="354"/>
                  </a:cubicBezTo>
                  <a:cubicBezTo>
                    <a:pt x="261" y="325"/>
                    <a:pt x="261" y="325"/>
                    <a:pt x="261" y="325"/>
                  </a:cubicBezTo>
                  <a:cubicBezTo>
                    <a:pt x="261" y="325"/>
                    <a:pt x="262" y="321"/>
                    <a:pt x="263" y="315"/>
                  </a:cubicBezTo>
                  <a:cubicBezTo>
                    <a:pt x="253" y="310"/>
                    <a:pt x="244" y="303"/>
                    <a:pt x="235" y="294"/>
                  </a:cubicBezTo>
                  <a:close/>
                  <a:moveTo>
                    <a:pt x="235" y="294"/>
                  </a:moveTo>
                  <a:cubicBezTo>
                    <a:pt x="235" y="294"/>
                    <a:pt x="235" y="294"/>
                    <a:pt x="235" y="294"/>
                  </a:cubicBezTo>
                </a:path>
              </a:pathLst>
            </a:custGeom>
            <a:grp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42" name="Freeform 10"/>
            <p:cNvSpPr>
              <a:spLocks noEditPoints="1"/>
            </p:cNvSpPr>
            <p:nvPr/>
          </p:nvSpPr>
          <p:spPr bwMode="auto">
            <a:xfrm>
              <a:off x="-127000" y="473075"/>
              <a:ext cx="1055688" cy="325438"/>
            </a:xfrm>
            <a:custGeom>
              <a:avLst/>
              <a:gdLst/>
              <a:ahLst/>
              <a:cxnLst>
                <a:cxn ang="0">
                  <a:pos x="34" y="76"/>
                </a:cxn>
                <a:cxn ang="0">
                  <a:pos x="75" y="70"/>
                </a:cxn>
                <a:cxn ang="0">
                  <a:pos x="94" y="60"/>
                </a:cxn>
                <a:cxn ang="0">
                  <a:pos x="116" y="66"/>
                </a:cxn>
                <a:cxn ang="0">
                  <a:pos x="150" y="64"/>
                </a:cxn>
                <a:cxn ang="0">
                  <a:pos x="162" y="45"/>
                </a:cxn>
                <a:cxn ang="0">
                  <a:pos x="179" y="48"/>
                </a:cxn>
                <a:cxn ang="0">
                  <a:pos x="221" y="44"/>
                </a:cxn>
                <a:cxn ang="0">
                  <a:pos x="233" y="32"/>
                </a:cxn>
                <a:cxn ang="0">
                  <a:pos x="249" y="21"/>
                </a:cxn>
                <a:cxn ang="0">
                  <a:pos x="272" y="24"/>
                </a:cxn>
                <a:cxn ang="0">
                  <a:pos x="280" y="23"/>
                </a:cxn>
                <a:cxn ang="0">
                  <a:pos x="181" y="0"/>
                </a:cxn>
                <a:cxn ang="0">
                  <a:pos x="0" y="86"/>
                </a:cxn>
                <a:cxn ang="0">
                  <a:pos x="0" y="86"/>
                </a:cxn>
                <a:cxn ang="0">
                  <a:pos x="34" y="76"/>
                </a:cxn>
                <a:cxn ang="0">
                  <a:pos x="191" y="24"/>
                </a:cxn>
                <a:cxn ang="0">
                  <a:pos x="215" y="11"/>
                </a:cxn>
                <a:cxn ang="0">
                  <a:pos x="230" y="19"/>
                </a:cxn>
                <a:cxn ang="0">
                  <a:pos x="208" y="36"/>
                </a:cxn>
                <a:cxn ang="0">
                  <a:pos x="186" y="39"/>
                </a:cxn>
                <a:cxn ang="0">
                  <a:pos x="177" y="32"/>
                </a:cxn>
                <a:cxn ang="0">
                  <a:pos x="191" y="24"/>
                </a:cxn>
                <a:cxn ang="0">
                  <a:pos x="120" y="26"/>
                </a:cxn>
                <a:cxn ang="0">
                  <a:pos x="130" y="30"/>
                </a:cxn>
                <a:cxn ang="0">
                  <a:pos x="144" y="26"/>
                </a:cxn>
                <a:cxn ang="0">
                  <a:pos x="152" y="39"/>
                </a:cxn>
                <a:cxn ang="0">
                  <a:pos x="120" y="47"/>
                </a:cxn>
                <a:cxn ang="0">
                  <a:pos x="104" y="38"/>
                </a:cxn>
                <a:cxn ang="0">
                  <a:pos x="120" y="26"/>
                </a:cxn>
                <a:cxn ang="0">
                  <a:pos x="120" y="26"/>
                </a:cxn>
                <a:cxn ang="0">
                  <a:pos x="120" y="26"/>
                </a:cxn>
              </a:cxnLst>
              <a:rect l="0" t="0" r="r" b="b"/>
              <a:pathLst>
                <a:path w="280" h="86">
                  <a:moveTo>
                    <a:pt x="34" y="76"/>
                  </a:moveTo>
                  <a:cubicBezTo>
                    <a:pt x="75" y="70"/>
                    <a:pt x="75" y="70"/>
                    <a:pt x="75" y="70"/>
                  </a:cubicBezTo>
                  <a:cubicBezTo>
                    <a:pt x="94" y="60"/>
                    <a:pt x="94" y="60"/>
                    <a:pt x="94" y="60"/>
                  </a:cubicBezTo>
                  <a:cubicBezTo>
                    <a:pt x="116" y="66"/>
                    <a:pt x="116" y="66"/>
                    <a:pt x="116" y="66"/>
                  </a:cubicBezTo>
                  <a:cubicBezTo>
                    <a:pt x="150" y="64"/>
                    <a:pt x="150" y="64"/>
                    <a:pt x="150" y="64"/>
                  </a:cubicBezTo>
                  <a:cubicBezTo>
                    <a:pt x="162" y="45"/>
                    <a:pt x="162" y="45"/>
                    <a:pt x="162" y="45"/>
                  </a:cubicBezTo>
                  <a:cubicBezTo>
                    <a:pt x="179" y="48"/>
                    <a:pt x="179" y="48"/>
                    <a:pt x="179" y="48"/>
                  </a:cubicBezTo>
                  <a:cubicBezTo>
                    <a:pt x="221" y="44"/>
                    <a:pt x="221" y="44"/>
                    <a:pt x="221" y="44"/>
                  </a:cubicBezTo>
                  <a:cubicBezTo>
                    <a:pt x="233" y="32"/>
                    <a:pt x="233" y="32"/>
                    <a:pt x="233" y="32"/>
                  </a:cubicBezTo>
                  <a:cubicBezTo>
                    <a:pt x="249" y="21"/>
                    <a:pt x="249" y="21"/>
                    <a:pt x="249" y="21"/>
                  </a:cubicBezTo>
                  <a:cubicBezTo>
                    <a:pt x="272" y="24"/>
                    <a:pt x="272" y="24"/>
                    <a:pt x="272" y="24"/>
                  </a:cubicBezTo>
                  <a:cubicBezTo>
                    <a:pt x="280" y="23"/>
                    <a:pt x="280" y="23"/>
                    <a:pt x="280" y="23"/>
                  </a:cubicBezTo>
                  <a:cubicBezTo>
                    <a:pt x="250" y="9"/>
                    <a:pt x="216" y="0"/>
                    <a:pt x="181" y="0"/>
                  </a:cubicBezTo>
                  <a:cubicBezTo>
                    <a:pt x="108" y="0"/>
                    <a:pt x="43" y="34"/>
                    <a:pt x="0" y="86"/>
                  </a:cubicBezTo>
                  <a:cubicBezTo>
                    <a:pt x="0" y="86"/>
                    <a:pt x="0" y="86"/>
                    <a:pt x="0" y="86"/>
                  </a:cubicBezTo>
                  <a:lnTo>
                    <a:pt x="34" y="76"/>
                  </a:lnTo>
                  <a:close/>
                  <a:moveTo>
                    <a:pt x="191" y="24"/>
                  </a:moveTo>
                  <a:cubicBezTo>
                    <a:pt x="215" y="11"/>
                    <a:pt x="215" y="11"/>
                    <a:pt x="215" y="11"/>
                  </a:cubicBezTo>
                  <a:cubicBezTo>
                    <a:pt x="230" y="19"/>
                    <a:pt x="230" y="19"/>
                    <a:pt x="230" y="19"/>
                  </a:cubicBezTo>
                  <a:cubicBezTo>
                    <a:pt x="208" y="36"/>
                    <a:pt x="208" y="36"/>
                    <a:pt x="208" y="36"/>
                  </a:cubicBezTo>
                  <a:cubicBezTo>
                    <a:pt x="186" y="39"/>
                    <a:pt x="186" y="39"/>
                    <a:pt x="186" y="39"/>
                  </a:cubicBezTo>
                  <a:cubicBezTo>
                    <a:pt x="177" y="32"/>
                    <a:pt x="177" y="32"/>
                    <a:pt x="177" y="32"/>
                  </a:cubicBezTo>
                  <a:lnTo>
                    <a:pt x="191" y="24"/>
                  </a:lnTo>
                  <a:close/>
                  <a:moveTo>
                    <a:pt x="120" y="26"/>
                  </a:moveTo>
                  <a:cubicBezTo>
                    <a:pt x="130" y="30"/>
                    <a:pt x="130" y="30"/>
                    <a:pt x="130" y="30"/>
                  </a:cubicBezTo>
                  <a:cubicBezTo>
                    <a:pt x="144" y="26"/>
                    <a:pt x="144" y="26"/>
                    <a:pt x="144" y="26"/>
                  </a:cubicBezTo>
                  <a:cubicBezTo>
                    <a:pt x="152" y="39"/>
                    <a:pt x="152" y="39"/>
                    <a:pt x="152" y="39"/>
                  </a:cubicBezTo>
                  <a:cubicBezTo>
                    <a:pt x="120" y="47"/>
                    <a:pt x="120" y="47"/>
                    <a:pt x="120" y="47"/>
                  </a:cubicBezTo>
                  <a:cubicBezTo>
                    <a:pt x="104" y="38"/>
                    <a:pt x="104" y="38"/>
                    <a:pt x="104" y="38"/>
                  </a:cubicBezTo>
                  <a:cubicBezTo>
                    <a:pt x="104" y="38"/>
                    <a:pt x="119" y="28"/>
                    <a:pt x="120" y="26"/>
                  </a:cubicBezTo>
                  <a:close/>
                  <a:moveTo>
                    <a:pt x="120" y="26"/>
                  </a:moveTo>
                  <a:cubicBezTo>
                    <a:pt x="120" y="26"/>
                    <a:pt x="120" y="26"/>
                    <a:pt x="120" y="26"/>
                  </a:cubicBezTo>
                </a:path>
              </a:pathLst>
            </a:custGeom>
            <a:grpFill/>
            <a:ln w="9525">
              <a:noFill/>
              <a:round/>
            </a:ln>
          </p:spPr>
          <p:txBody>
            <a:bodyPr vert="horz" wrap="square" lIns="91195" tIns="45598" rIns="91195" bIns="45598"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prstClr val="black"/>
                </a:solidFill>
                <a:effectLst/>
                <a:uLnTx/>
                <a:uFillTx/>
                <a:latin typeface="Arial"/>
                <a:ea typeface="Microsoft YaHei"/>
                <a:cs typeface="+mn-ea"/>
                <a:sym typeface="+mn-lt"/>
              </a:endParaRPr>
            </a:p>
          </p:txBody>
        </p:sp>
      </p:grpSp>
      <p:sp>
        <p:nvSpPr>
          <p:cNvPr id="43" name="Rectangle 255"/>
          <p:cNvSpPr/>
          <p:nvPr/>
        </p:nvSpPr>
        <p:spPr>
          <a:xfrm>
            <a:off x="5017076" y="4255891"/>
            <a:ext cx="2192829" cy="245562"/>
          </a:xfrm>
          <a:prstGeom prst="rect">
            <a:avLst/>
          </a:prstGeom>
        </p:spPr>
        <p:txBody>
          <a:bodyPr wrap="square" lIns="0" tIns="0" rIns="0" bIns="0">
            <a:spAutoFit/>
          </a:body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none" spc="0" normalizeH="0" baseline="0" noProof="0" dirty="0">
                <a:ln>
                  <a:noFill/>
                </a:ln>
                <a:solidFill>
                  <a:srgbClr val="FF0000"/>
                </a:solidFill>
                <a:effectLst/>
                <a:uLnTx/>
                <a:uFillTx/>
                <a:latin typeface="Arial"/>
                <a:ea typeface="Microsoft YaHei"/>
                <a:cs typeface="+mn-ea"/>
                <a:sym typeface="+mn-lt"/>
              </a:rPr>
              <a:t>统一门户      单点登录</a:t>
            </a:r>
            <a:endParaRPr kumimoji="0" lang="en-US" sz="1596" b="1" i="0" u="none" strike="noStrike" kern="1200" cap="none" spc="0" normalizeH="0" baseline="0" noProof="0" dirty="0">
              <a:ln>
                <a:noFill/>
              </a:ln>
              <a:solidFill>
                <a:srgbClr val="FF0000"/>
              </a:solidFill>
              <a:effectLst/>
              <a:uLnTx/>
              <a:uFillTx/>
              <a:latin typeface="Arial"/>
              <a:ea typeface="Microsoft YaHei"/>
              <a:cs typeface="+mn-ea"/>
              <a:sym typeface="+mn-lt"/>
            </a:endParaRPr>
          </a:p>
        </p:txBody>
      </p:sp>
      <p:sp>
        <p:nvSpPr>
          <p:cNvPr id="44" name="Freeform 100"/>
          <p:cNvSpPr>
            <a:spLocks noEditPoints="1"/>
          </p:cNvSpPr>
          <p:nvPr/>
        </p:nvSpPr>
        <p:spPr bwMode="auto">
          <a:xfrm rot="15094798">
            <a:off x="5817861" y="5079744"/>
            <a:ext cx="510944" cy="544228"/>
          </a:xfrm>
          <a:custGeom>
            <a:avLst/>
            <a:gdLst/>
            <a:ahLst/>
            <a:cxnLst>
              <a:cxn ang="0">
                <a:pos x="63" y="49"/>
              </a:cxn>
              <a:cxn ang="0">
                <a:pos x="58" y="44"/>
              </a:cxn>
              <a:cxn ang="0">
                <a:pos x="54" y="48"/>
              </a:cxn>
              <a:cxn ang="0">
                <a:pos x="63" y="57"/>
              </a:cxn>
              <a:cxn ang="0">
                <a:pos x="64" y="60"/>
              </a:cxn>
              <a:cxn ang="0">
                <a:pos x="59" y="64"/>
              </a:cxn>
              <a:cxn ang="0">
                <a:pos x="56" y="63"/>
              </a:cxn>
              <a:cxn ang="0">
                <a:pos x="29" y="36"/>
              </a:cxn>
              <a:cxn ang="0">
                <a:pos x="15" y="42"/>
              </a:cxn>
              <a:cxn ang="0">
                <a:pos x="0" y="27"/>
              </a:cxn>
              <a:cxn ang="0">
                <a:pos x="26" y="0"/>
              </a:cxn>
              <a:cxn ang="0">
                <a:pos x="41" y="15"/>
              </a:cxn>
              <a:cxn ang="0">
                <a:pos x="36" y="30"/>
              </a:cxn>
              <a:cxn ang="0">
                <a:pos x="50" y="44"/>
              </a:cxn>
              <a:cxn ang="0">
                <a:pos x="54" y="40"/>
              </a:cxn>
              <a:cxn ang="0">
                <a:pos x="49" y="35"/>
              </a:cxn>
              <a:cxn ang="0">
                <a:pos x="54" y="31"/>
              </a:cxn>
              <a:cxn ang="0">
                <a:pos x="55" y="31"/>
              </a:cxn>
              <a:cxn ang="0">
                <a:pos x="67" y="44"/>
              </a:cxn>
              <a:cxn ang="0">
                <a:pos x="63" y="49"/>
              </a:cxn>
              <a:cxn ang="0">
                <a:pos x="25" y="8"/>
              </a:cxn>
              <a:cxn ang="0">
                <a:pos x="18" y="16"/>
              </a:cxn>
              <a:cxn ang="0">
                <a:pos x="19" y="19"/>
              </a:cxn>
              <a:cxn ang="0">
                <a:pos x="15" y="18"/>
              </a:cxn>
              <a:cxn ang="0">
                <a:pos x="7" y="26"/>
              </a:cxn>
              <a:cxn ang="0">
                <a:pos x="15" y="34"/>
              </a:cxn>
              <a:cxn ang="0">
                <a:pos x="23" y="26"/>
              </a:cxn>
              <a:cxn ang="0">
                <a:pos x="22" y="23"/>
              </a:cxn>
              <a:cxn ang="0">
                <a:pos x="25" y="24"/>
              </a:cxn>
              <a:cxn ang="0">
                <a:pos x="33" y="16"/>
              </a:cxn>
              <a:cxn ang="0">
                <a:pos x="25" y="8"/>
              </a:cxn>
            </a:cxnLst>
            <a:rect l="0" t="0" r="r" b="b"/>
            <a:pathLst>
              <a:path w="67" h="64">
                <a:moveTo>
                  <a:pt x="63" y="49"/>
                </a:moveTo>
                <a:cubicBezTo>
                  <a:pt x="62" y="49"/>
                  <a:pt x="58" y="45"/>
                  <a:pt x="58" y="44"/>
                </a:cubicBezTo>
                <a:cubicBezTo>
                  <a:pt x="54" y="48"/>
                  <a:pt x="54" y="48"/>
                  <a:pt x="54" y="48"/>
                </a:cubicBezTo>
                <a:cubicBezTo>
                  <a:pt x="63" y="57"/>
                  <a:pt x="63" y="57"/>
                  <a:pt x="63" y="57"/>
                </a:cubicBezTo>
                <a:cubicBezTo>
                  <a:pt x="63" y="58"/>
                  <a:pt x="64" y="59"/>
                  <a:pt x="64" y="60"/>
                </a:cubicBezTo>
                <a:cubicBezTo>
                  <a:pt x="64" y="62"/>
                  <a:pt x="61" y="64"/>
                  <a:pt x="59" y="64"/>
                </a:cubicBezTo>
                <a:cubicBezTo>
                  <a:pt x="58" y="64"/>
                  <a:pt x="57" y="64"/>
                  <a:pt x="56" y="63"/>
                </a:cubicBezTo>
                <a:cubicBezTo>
                  <a:pt x="29" y="36"/>
                  <a:pt x="29" y="36"/>
                  <a:pt x="29" y="36"/>
                </a:cubicBezTo>
                <a:cubicBezTo>
                  <a:pt x="25" y="39"/>
                  <a:pt x="20" y="42"/>
                  <a:pt x="15" y="42"/>
                </a:cubicBezTo>
                <a:cubicBezTo>
                  <a:pt x="6" y="42"/>
                  <a:pt x="0" y="36"/>
                  <a:pt x="0" y="27"/>
                </a:cubicBezTo>
                <a:cubicBezTo>
                  <a:pt x="0" y="14"/>
                  <a:pt x="13" y="0"/>
                  <a:pt x="26" y="0"/>
                </a:cubicBezTo>
                <a:cubicBezTo>
                  <a:pt x="35" y="0"/>
                  <a:pt x="41" y="6"/>
                  <a:pt x="41" y="15"/>
                </a:cubicBezTo>
                <a:cubicBezTo>
                  <a:pt x="41" y="21"/>
                  <a:pt x="39" y="26"/>
                  <a:pt x="36" y="30"/>
                </a:cubicBezTo>
                <a:cubicBezTo>
                  <a:pt x="50" y="44"/>
                  <a:pt x="50" y="44"/>
                  <a:pt x="50" y="44"/>
                </a:cubicBezTo>
                <a:cubicBezTo>
                  <a:pt x="54" y="40"/>
                  <a:pt x="54" y="40"/>
                  <a:pt x="54" y="40"/>
                </a:cubicBezTo>
                <a:cubicBezTo>
                  <a:pt x="53" y="39"/>
                  <a:pt x="49" y="36"/>
                  <a:pt x="49" y="35"/>
                </a:cubicBezTo>
                <a:cubicBezTo>
                  <a:pt x="49" y="34"/>
                  <a:pt x="53" y="31"/>
                  <a:pt x="54" y="31"/>
                </a:cubicBezTo>
                <a:cubicBezTo>
                  <a:pt x="54" y="31"/>
                  <a:pt x="54" y="31"/>
                  <a:pt x="55" y="31"/>
                </a:cubicBezTo>
                <a:cubicBezTo>
                  <a:pt x="56" y="32"/>
                  <a:pt x="67" y="43"/>
                  <a:pt x="67" y="44"/>
                </a:cubicBezTo>
                <a:cubicBezTo>
                  <a:pt x="67" y="45"/>
                  <a:pt x="64" y="49"/>
                  <a:pt x="63" y="49"/>
                </a:cubicBezTo>
                <a:close/>
                <a:moveTo>
                  <a:pt x="25" y="8"/>
                </a:moveTo>
                <a:cubicBezTo>
                  <a:pt x="21" y="8"/>
                  <a:pt x="18" y="12"/>
                  <a:pt x="18" y="16"/>
                </a:cubicBezTo>
                <a:cubicBezTo>
                  <a:pt x="18" y="17"/>
                  <a:pt x="18" y="18"/>
                  <a:pt x="19" y="19"/>
                </a:cubicBezTo>
                <a:cubicBezTo>
                  <a:pt x="17" y="19"/>
                  <a:pt x="16" y="18"/>
                  <a:pt x="15" y="18"/>
                </a:cubicBezTo>
                <a:cubicBezTo>
                  <a:pt x="11" y="18"/>
                  <a:pt x="7" y="22"/>
                  <a:pt x="7" y="26"/>
                </a:cubicBezTo>
                <a:cubicBezTo>
                  <a:pt x="7" y="30"/>
                  <a:pt x="11" y="34"/>
                  <a:pt x="15" y="34"/>
                </a:cubicBezTo>
                <a:cubicBezTo>
                  <a:pt x="19" y="34"/>
                  <a:pt x="23" y="30"/>
                  <a:pt x="23" y="26"/>
                </a:cubicBezTo>
                <a:cubicBezTo>
                  <a:pt x="23" y="25"/>
                  <a:pt x="23" y="24"/>
                  <a:pt x="22" y="23"/>
                </a:cubicBezTo>
                <a:cubicBezTo>
                  <a:pt x="23" y="23"/>
                  <a:pt x="24" y="24"/>
                  <a:pt x="25" y="24"/>
                </a:cubicBezTo>
                <a:cubicBezTo>
                  <a:pt x="30" y="24"/>
                  <a:pt x="33" y="20"/>
                  <a:pt x="33" y="16"/>
                </a:cubicBezTo>
                <a:cubicBezTo>
                  <a:pt x="33" y="12"/>
                  <a:pt x="30" y="8"/>
                  <a:pt x="25" y="8"/>
                </a:cubicBezTo>
                <a:close/>
              </a:path>
            </a:pathLst>
          </a:custGeom>
          <a:solidFill>
            <a:srgbClr val="FF0000"/>
          </a:solidFill>
          <a:ln w="9525">
            <a:noFill/>
            <a:round/>
          </a:ln>
        </p:spPr>
        <p:txBody>
          <a:bodyPr vert="horz" wrap="square" lIns="121591" tIns="60795" rIns="121591" bIns="60795" numCol="1" anchor="t" anchorCtr="0" compatLnSpc="1"/>
          <a:lstStyle/>
          <a:p>
            <a:pPr marL="0" marR="0" lvl="0" indent="0" algn="l" defTabSz="647719" rtl="0" eaLnBrk="1" fontAlgn="auto" latinLnBrk="0" hangingPunct="1">
              <a:lnSpc>
                <a:spcPct val="100000"/>
              </a:lnSpc>
              <a:spcBef>
                <a:spcPts val="0"/>
              </a:spcBef>
              <a:spcAft>
                <a:spcPts val="0"/>
              </a:spcAft>
              <a:buClrTx/>
              <a:buSzTx/>
              <a:buFontTx/>
              <a:buNone/>
              <a:tabLst/>
              <a:defRPr/>
            </a:pPr>
            <a:endParaRPr kumimoji="0" lang="en-US" sz="2494" b="0" i="0" u="none" strike="noStrike" kern="1200" cap="none" spc="0" normalizeH="0" baseline="0" noProof="0">
              <a:ln>
                <a:noFill/>
              </a:ln>
              <a:solidFill>
                <a:srgbClr val="FF0000"/>
              </a:solidFill>
              <a:effectLst/>
              <a:uLnTx/>
              <a:uFillTx/>
              <a:latin typeface="Arial"/>
              <a:ea typeface="Microsoft YaHei"/>
              <a:cs typeface="+mn-ea"/>
              <a:sym typeface="+mn-lt"/>
            </a:endParaRPr>
          </a:p>
        </p:txBody>
      </p:sp>
      <p:sp>
        <p:nvSpPr>
          <p:cNvPr id="45" name="矩形 44">
            <a:extLst>
              <a:ext uri="{FF2B5EF4-FFF2-40B4-BE49-F238E27FC236}">
                <a16:creationId xmlns:a16="http://schemas.microsoft.com/office/drawing/2014/main" id="{6D793CCE-597F-4FEA-8E80-387313404209}"/>
              </a:ext>
            </a:extLst>
          </p:cNvPr>
          <p:cNvSpPr/>
          <p:nvPr/>
        </p:nvSpPr>
        <p:spPr>
          <a:xfrm>
            <a:off x="96395" y="5569638"/>
            <a:ext cx="2658979" cy="583210"/>
          </a:xfrm>
          <a:prstGeom prst="rect">
            <a:avLst/>
          </a:prstGeom>
          <a:noFill/>
        </p:spPr>
        <p:txBody>
          <a:bodyPr wrap="none" lIns="91195" tIns="45598" rIns="91195" bIns="45598">
            <a:spAutoFit/>
          </a:bodyPr>
          <a:lstStyle/>
          <a:p>
            <a:pPr marL="0" marR="0" lvl="0" indent="0" algn="l"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all" spc="0" normalizeH="0" baseline="0" noProof="0"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Arial"/>
                <a:ea typeface="Microsoft YaHei"/>
                <a:cs typeface="+mn-ea"/>
                <a:sym typeface="+mn-lt"/>
              </a:rPr>
              <a:t>把多个账号变成一账号</a:t>
            </a:r>
            <a:endParaRPr kumimoji="0" lang="en-US" altLang="zh-CN" sz="1596" b="1" i="0" u="none" strike="noStrike" kern="1200" cap="all" spc="0" normalizeH="0" baseline="0" noProof="0"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Arial"/>
              <a:ea typeface="Microsoft YaHei"/>
              <a:cs typeface="+mn-ea"/>
              <a:sym typeface="+mn-lt"/>
            </a:endParaRPr>
          </a:p>
          <a:p>
            <a:pPr marL="0" marR="0" lvl="0" indent="0" algn="l" defTabSz="647719" rtl="0" eaLnBrk="1" fontAlgn="auto" latinLnBrk="0" hangingPunct="1">
              <a:lnSpc>
                <a:spcPct val="100000"/>
              </a:lnSpc>
              <a:spcBef>
                <a:spcPts val="0"/>
              </a:spcBef>
              <a:spcAft>
                <a:spcPts val="0"/>
              </a:spcAft>
              <a:buClrTx/>
              <a:buSzTx/>
              <a:buFontTx/>
              <a:buNone/>
              <a:tabLst/>
              <a:defRPr/>
            </a:pPr>
            <a:r>
              <a:rPr kumimoji="0" lang="zh-CN" altLang="en-US" sz="1596" b="1" i="0" u="none" strike="noStrike" kern="1200" cap="all" spc="0" normalizeH="0" baseline="0" noProof="0"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Arial"/>
                <a:ea typeface="Microsoft YaHei"/>
                <a:cs typeface="+mn-ea"/>
                <a:sym typeface="+mn-lt"/>
              </a:rPr>
              <a:t>建立当地的数据标准、规范</a:t>
            </a:r>
            <a:endParaRPr kumimoji="0" lang="en-US" altLang="zh-CN" sz="1596" b="1" i="0" u="none" strike="noStrike" kern="1200" cap="all" spc="0" normalizeH="0" baseline="0" noProof="0"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Arial"/>
              <a:ea typeface="Microsoft YaHei"/>
              <a:cs typeface="+mn-ea"/>
              <a:sym typeface="+mn-lt"/>
            </a:endParaRPr>
          </a:p>
        </p:txBody>
      </p:sp>
      <p:grpSp>
        <p:nvGrpSpPr>
          <p:cNvPr id="46" name="Group 96"/>
          <p:cNvGrpSpPr>
            <a:grpSpLocks/>
          </p:cNvGrpSpPr>
          <p:nvPr/>
        </p:nvGrpSpPr>
        <p:grpSpPr bwMode="auto">
          <a:xfrm>
            <a:off x="10944580" y="533402"/>
            <a:ext cx="1165870" cy="592908"/>
            <a:chOff x="1016388" y="913002"/>
            <a:chExt cx="731924" cy="428904"/>
          </a:xfrm>
        </p:grpSpPr>
        <p:sp>
          <p:nvSpPr>
            <p:cNvPr id="47" name="Parallelogram 6">
              <a:hlinkClick r:id="rId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48" name="TextBox 7"/>
            <p:cNvSpPr txBox="1">
              <a:spLocks noChangeArrowheads="1"/>
            </p:cNvSpPr>
            <p:nvPr/>
          </p:nvSpPr>
          <p:spPr bwMode="auto">
            <a:xfrm>
              <a:off x="1122003"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3"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9566459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2236510" cy="707758"/>
          </a:xfrm>
          <a:prstGeom prst="rect">
            <a:avLst/>
          </a:prstGeom>
          <a:noFill/>
        </p:spPr>
        <p:txBody>
          <a:bodyPr wrap="non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smtClean="0">
                <a:ln>
                  <a:noFill/>
                </a:ln>
                <a:solidFill>
                  <a:srgbClr val="000000"/>
                </a:solidFill>
                <a:effectLst/>
                <a:uLnTx/>
                <a:uFillTx/>
                <a:latin typeface="Arial"/>
                <a:ea typeface="Microsoft YaHei"/>
                <a:cs typeface="+mn-ea"/>
                <a:sym typeface="+mn-lt"/>
              </a:rPr>
              <a:t>智慧</a:t>
            </a: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办公</a:t>
            </a:r>
          </a:p>
        </p:txBody>
      </p:sp>
      <p:pic>
        <p:nvPicPr>
          <p:cNvPr id="4" name="图片 3"/>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1244508" y="5467936"/>
            <a:ext cx="458672" cy="458672"/>
          </a:xfrm>
          <a:prstGeom prst="rect">
            <a:avLst/>
          </a:prstGeom>
        </p:spPr>
      </p:pic>
      <p:pic>
        <p:nvPicPr>
          <p:cNvPr id="5" name="图片 4"/>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475635" y="5467936"/>
            <a:ext cx="458672" cy="458672"/>
          </a:xfrm>
          <a:prstGeom prst="rect">
            <a:avLst/>
          </a:prstGeom>
        </p:spPr>
      </p:pic>
      <p:pic>
        <p:nvPicPr>
          <p:cNvPr id="6" name="图片 5"/>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9706763" y="5467936"/>
            <a:ext cx="458672" cy="458672"/>
          </a:xfrm>
          <a:prstGeom prst="rect">
            <a:avLst/>
          </a:prstGeom>
        </p:spPr>
      </p:pic>
      <p:pic>
        <p:nvPicPr>
          <p:cNvPr id="7" name="图片 6"/>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937891" y="5467936"/>
            <a:ext cx="458672" cy="458672"/>
          </a:xfrm>
          <a:prstGeom prst="rect">
            <a:avLst/>
          </a:prstGeom>
        </p:spPr>
      </p:pic>
      <p:pic>
        <p:nvPicPr>
          <p:cNvPr id="8" name="图片 7"/>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169019" y="5467936"/>
            <a:ext cx="458672" cy="458672"/>
          </a:xfrm>
          <a:prstGeom prst="rect">
            <a:avLst/>
          </a:prstGeom>
        </p:spPr>
      </p:pic>
      <p:sp>
        <p:nvSpPr>
          <p:cNvPr id="9" name="文本框 8"/>
          <p:cNvSpPr txBox="1"/>
          <p:nvPr/>
        </p:nvSpPr>
        <p:spPr>
          <a:xfrm>
            <a:off x="6912048" y="5630683"/>
            <a:ext cx="962478" cy="368306"/>
          </a:xfrm>
          <a:prstGeom prst="rect">
            <a:avLst/>
          </a:prstGeom>
        </p:spPr>
        <p:txBody>
          <a:bodyPr wrap="square">
            <a:spAutoFit/>
          </a:bodyPr>
          <a:lstStyle>
            <a:defPPr>
              <a:defRPr lang="zh-CN"/>
            </a:defPPr>
            <a:lvl1pPr algn="ctr">
              <a:lnSpc>
                <a:spcPct val="150000"/>
              </a:lnSpc>
              <a:defRPr sz="2000">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5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支持设备</a:t>
            </a:r>
          </a:p>
        </p:txBody>
      </p:sp>
      <p:sp>
        <p:nvSpPr>
          <p:cNvPr id="10" name="文本框 9"/>
          <p:cNvSpPr txBox="1"/>
          <p:nvPr/>
        </p:nvSpPr>
        <p:spPr>
          <a:xfrm>
            <a:off x="7919131" y="5926606"/>
            <a:ext cx="798019" cy="352982"/>
          </a:xfrm>
          <a:prstGeom prst="rect">
            <a:avLst/>
          </a:prstGeom>
        </p:spPr>
        <p:txBody>
          <a:bodyPr wrap="square">
            <a:spAutoFit/>
          </a:bodyPr>
          <a:lstStyle>
            <a:defPPr>
              <a:defRPr lang="zh-CN"/>
            </a:defPPr>
            <a:lvl1pPr algn="ctr">
              <a:lnSpc>
                <a:spcPct val="150000"/>
              </a:lnSpc>
              <a:defRPr sz="2000">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50000"/>
              </a:lnSpc>
              <a:spcBef>
                <a:spcPts val="0"/>
              </a:spcBef>
              <a:spcAft>
                <a:spcPts val="0"/>
              </a:spcAft>
              <a:buClrTx/>
              <a:buSzTx/>
              <a:buFontTx/>
              <a:buNone/>
              <a:tabLst/>
              <a:defRPr/>
            </a:pP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PC</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电脑</a:t>
            </a:r>
          </a:p>
        </p:txBody>
      </p:sp>
      <p:sp>
        <p:nvSpPr>
          <p:cNvPr id="11" name="文本框 10"/>
          <p:cNvSpPr txBox="1"/>
          <p:nvPr/>
        </p:nvSpPr>
        <p:spPr>
          <a:xfrm>
            <a:off x="8906118" y="5926606"/>
            <a:ext cx="584217" cy="322268"/>
          </a:xfrm>
          <a:prstGeom prst="rect">
            <a:avLst/>
          </a:prstGeom>
        </p:spPr>
        <p:txBody>
          <a:bodyPr wrap="square">
            <a:spAutoFit/>
          </a:bodyPr>
          <a:lstStyle>
            <a:defPPr>
              <a:defRPr lang="zh-CN"/>
            </a:defPPr>
            <a:lvl1pPr algn="ctr">
              <a:lnSpc>
                <a:spcPct val="150000"/>
              </a:lnSpc>
              <a:defRPr sz="2000">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50000"/>
              </a:lnSpc>
              <a:spcBef>
                <a:spcPts val="0"/>
              </a:spcBef>
              <a:spcAft>
                <a:spcPts val="0"/>
              </a:spcAft>
              <a:buClrTx/>
              <a:buSzTx/>
              <a:buFontTx/>
              <a:buNone/>
              <a:tabLst/>
              <a:defRPr/>
            </a:pP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WEB</a:t>
            </a:r>
            <a:endPar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12" name="文本框 11"/>
          <p:cNvSpPr txBox="1"/>
          <p:nvPr/>
        </p:nvSpPr>
        <p:spPr>
          <a:xfrm>
            <a:off x="9678164" y="5926606"/>
            <a:ext cx="538642" cy="322268"/>
          </a:xfrm>
          <a:prstGeom prst="rect">
            <a:avLst/>
          </a:prstGeom>
        </p:spPr>
        <p:txBody>
          <a:bodyPr wrap="square">
            <a:spAutoFit/>
          </a:bodyPr>
          <a:lstStyle>
            <a:defPPr>
              <a:defRPr lang="zh-CN"/>
            </a:defPPr>
            <a:lvl1pPr algn="ctr">
              <a:lnSpc>
                <a:spcPct val="150000"/>
              </a:lnSpc>
              <a:defRPr sz="2000">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50000"/>
              </a:lnSpc>
              <a:spcBef>
                <a:spcPts val="0"/>
              </a:spcBef>
              <a:spcAft>
                <a:spcPts val="0"/>
              </a:spcAft>
              <a:buClrTx/>
              <a:buSzTx/>
              <a:buFontTx/>
              <a:buNone/>
              <a:tabLst/>
              <a:defRPr/>
            </a:pP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Mac</a:t>
            </a:r>
            <a:endPar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13" name="文本框 12"/>
          <p:cNvSpPr txBox="1"/>
          <p:nvPr/>
        </p:nvSpPr>
        <p:spPr>
          <a:xfrm>
            <a:off x="10442364" y="5926607"/>
            <a:ext cx="574889" cy="322268"/>
          </a:xfrm>
          <a:prstGeom prst="rect">
            <a:avLst/>
          </a:prstGeom>
        </p:spPr>
        <p:txBody>
          <a:bodyPr wrap="square">
            <a:spAutoFit/>
          </a:bodyPr>
          <a:lstStyle>
            <a:defPPr>
              <a:defRPr lang="zh-CN"/>
            </a:defPPr>
            <a:lvl1pPr algn="ctr">
              <a:lnSpc>
                <a:spcPct val="150000"/>
              </a:lnSpc>
              <a:defRPr sz="2000">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5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苹果</a:t>
            </a:r>
          </a:p>
        </p:txBody>
      </p:sp>
      <p:sp>
        <p:nvSpPr>
          <p:cNvPr id="14" name="文本框 13"/>
          <p:cNvSpPr txBox="1"/>
          <p:nvPr/>
        </p:nvSpPr>
        <p:spPr>
          <a:xfrm>
            <a:off x="11199903" y="5926607"/>
            <a:ext cx="578170" cy="322268"/>
          </a:xfrm>
          <a:prstGeom prst="rect">
            <a:avLst/>
          </a:prstGeom>
        </p:spPr>
        <p:txBody>
          <a:bodyPr wrap="square">
            <a:spAutoFit/>
          </a:bodyPr>
          <a:lstStyle>
            <a:defPPr>
              <a:defRPr lang="zh-CN"/>
            </a:defPPr>
            <a:lvl1pPr algn="ctr">
              <a:lnSpc>
                <a:spcPct val="150000"/>
              </a:lnSpc>
              <a:defRPr sz="2000">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5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安卓</a:t>
            </a:r>
          </a:p>
        </p:txBody>
      </p:sp>
      <p:grpSp>
        <p:nvGrpSpPr>
          <p:cNvPr id="15" name="组 102"/>
          <p:cNvGrpSpPr/>
          <p:nvPr/>
        </p:nvGrpSpPr>
        <p:grpSpPr>
          <a:xfrm>
            <a:off x="155000" y="1591484"/>
            <a:ext cx="11792696" cy="4688031"/>
            <a:chOff x="274670" y="1329613"/>
            <a:chExt cx="20897555" cy="8307547"/>
          </a:xfrm>
        </p:grpSpPr>
        <p:grpSp>
          <p:nvGrpSpPr>
            <p:cNvPr id="16" name="组 83"/>
            <p:cNvGrpSpPr/>
            <p:nvPr/>
          </p:nvGrpSpPr>
          <p:grpSpPr>
            <a:xfrm>
              <a:off x="274670" y="1329613"/>
              <a:ext cx="20897555" cy="8307547"/>
              <a:chOff x="313580" y="2244013"/>
              <a:chExt cx="20897555" cy="8307547"/>
            </a:xfrm>
          </p:grpSpPr>
          <p:grpSp>
            <p:nvGrpSpPr>
              <p:cNvPr id="21" name="组 59"/>
              <p:cNvGrpSpPr/>
              <p:nvPr/>
            </p:nvGrpSpPr>
            <p:grpSpPr>
              <a:xfrm>
                <a:off x="394723" y="2244013"/>
                <a:ext cx="20816412" cy="5468822"/>
                <a:chOff x="667097" y="2057612"/>
                <a:chExt cx="20816412" cy="5468822"/>
              </a:xfrm>
            </p:grpSpPr>
            <p:sp>
              <p:nvSpPr>
                <p:cNvPr id="30" name="îşļiďe"/>
                <p:cNvSpPr/>
                <p:nvPr/>
              </p:nvSpPr>
              <p:spPr>
                <a:xfrm>
                  <a:off x="18426593" y="3890191"/>
                  <a:ext cx="3056916" cy="1087116"/>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1</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对</a:t>
                  </a: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1</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，多人视频会议，轻松切换培训和讨论模式</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31" name="ïšlîḓè"/>
                <p:cNvSpPr/>
                <p:nvPr/>
              </p:nvSpPr>
              <p:spPr>
                <a:xfrm>
                  <a:off x="18426593" y="6747164"/>
                  <a:ext cx="2951685" cy="779269"/>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实时聊天，离职自动退群</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grpSp>
              <p:nvGrpSpPr>
                <p:cNvPr id="32" name="组 58"/>
                <p:cNvGrpSpPr/>
                <p:nvPr/>
              </p:nvGrpSpPr>
              <p:grpSpPr>
                <a:xfrm>
                  <a:off x="667097" y="2057612"/>
                  <a:ext cx="20012340" cy="5468822"/>
                  <a:chOff x="667097" y="2057612"/>
                  <a:chExt cx="20012340" cy="5468822"/>
                </a:xfrm>
              </p:grpSpPr>
              <p:grpSp>
                <p:nvGrpSpPr>
                  <p:cNvPr id="33" name="3306b13a-1b45-471a-b20c-d16198336c9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90855677-84C2-4551-BA8E-233ED4D8F2C3}"/>
                      </a:ext>
                    </a:extLst>
                  </p:cNvPr>
                  <p:cNvGrpSpPr>
                    <a:grpSpLocks noChangeAspect="1"/>
                  </p:cNvGrpSpPr>
                  <p:nvPr>
                    <p:custDataLst>
                      <p:tags r:id="rId1"/>
                    </p:custDataLst>
                  </p:nvPr>
                </p:nvGrpSpPr>
                <p:grpSpPr>
                  <a:xfrm>
                    <a:off x="667097" y="2057613"/>
                    <a:ext cx="13963303" cy="5468821"/>
                    <a:chOff x="900562" y="1532319"/>
                    <a:chExt cx="10384014" cy="4066969"/>
                  </a:xfrm>
                </p:grpSpPr>
                <p:sp>
                  <p:nvSpPr>
                    <p:cNvPr id="44" name="isḻíḍê"/>
                    <p:cNvSpPr/>
                    <p:nvPr/>
                  </p:nvSpPr>
                  <p:spPr>
                    <a:xfrm>
                      <a:off x="1536181" y="1532319"/>
                      <a:ext cx="923827" cy="923827"/>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5" name="îṡḻíḋé"/>
                    <p:cNvSpPr txBox="1"/>
                    <p:nvPr/>
                  </p:nvSpPr>
                  <p:spPr>
                    <a:xfrm>
                      <a:off x="1306227" y="2543299"/>
                      <a:ext cx="1383742"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统一通讯录</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46" name="iṥľíḓé"/>
                    <p:cNvSpPr/>
                    <p:nvPr/>
                  </p:nvSpPr>
                  <p:spPr>
                    <a:xfrm>
                      <a:off x="900562" y="2895143"/>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无须保存手机号码，老师、家长，</a:t>
                      </a: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1</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秒找到</a:t>
                      </a:r>
                    </a:p>
                  </p:txBody>
                </p:sp>
                <p:sp>
                  <p:nvSpPr>
                    <p:cNvPr id="47" name="ï$ḻîḓè"/>
                    <p:cNvSpPr/>
                    <p:nvPr/>
                  </p:nvSpPr>
                  <p:spPr>
                    <a:xfrm flipH="1">
                      <a:off x="1536181" y="3666473"/>
                      <a:ext cx="923827" cy="923827"/>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8" name="íṣ1îḍè"/>
                    <p:cNvSpPr txBox="1"/>
                    <p:nvPr/>
                  </p:nvSpPr>
                  <p:spPr>
                    <a:xfrm>
                      <a:off x="1420268" y="4677454"/>
                      <a:ext cx="1155651"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任务分配</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49" name="îṩlîḓè"/>
                    <p:cNvSpPr/>
                    <p:nvPr/>
                  </p:nvSpPr>
                  <p:spPr>
                    <a:xfrm>
                      <a:off x="900562" y="5019772"/>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有事情需跟进，只需发布一下，系统自动提醒</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50" name="iṧļiḓè"/>
                    <p:cNvSpPr/>
                    <p:nvPr/>
                  </p:nvSpPr>
                  <p:spPr>
                    <a:xfrm rot="5400000">
                      <a:off x="4249140" y="1532319"/>
                      <a:ext cx="923827" cy="923827"/>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51" name="ïṧḷïdê"/>
                    <p:cNvSpPr txBox="1"/>
                    <p:nvPr/>
                  </p:nvSpPr>
                  <p:spPr>
                    <a:xfrm>
                      <a:off x="4130371" y="2543301"/>
                      <a:ext cx="1155651" cy="396369"/>
                    </a:xfrm>
                    <a:prstGeom prst="rect">
                      <a:avLst/>
                    </a:prstGeom>
                    <a:noFill/>
                  </p:spPr>
                  <p:txBody>
                    <a:bodyPr wrap="none" rtlCol="0">
                      <a:spAutoFit/>
                    </a:bodyPr>
                    <a:lstStyle>
                      <a:defPPr>
                        <a:defRPr lang="zh-CN"/>
                      </a:defPPr>
                      <a:lvl1pPr algn="ctr">
                        <a:defRPr sz="2400" b="1">
                          <a:solidFill>
                            <a:schemeClr val="bg1"/>
                          </a:solidFill>
                          <a:latin typeface="Microsoft YaHei" charset="-122"/>
                          <a:ea typeface="Microsoft YaHei" charset="-122"/>
                          <a:cs typeface="Microsoft YaHei" charset="-122"/>
                        </a:defRPr>
                      </a:lvl1p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校长日志</a:t>
                      </a:r>
                    </a:p>
                  </p:txBody>
                </p:sp>
                <p:sp>
                  <p:nvSpPr>
                    <p:cNvPr id="52" name="ïṥļîďe"/>
                    <p:cNvSpPr/>
                    <p:nvPr/>
                  </p:nvSpPr>
                  <p:spPr>
                    <a:xfrm>
                      <a:off x="3613521" y="2895143"/>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随时随地实时了解校园动态与人员动向。</a:t>
                      </a:r>
                    </a:p>
                  </p:txBody>
                </p:sp>
                <p:sp>
                  <p:nvSpPr>
                    <p:cNvPr id="53" name="îṩľîďê"/>
                    <p:cNvSpPr/>
                    <p:nvPr/>
                  </p:nvSpPr>
                  <p:spPr>
                    <a:xfrm rot="16200000" flipH="1">
                      <a:off x="4249140" y="3666473"/>
                      <a:ext cx="923827" cy="923827"/>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54" name="ïSḻîḓê"/>
                    <p:cNvSpPr txBox="1"/>
                    <p:nvPr/>
                  </p:nvSpPr>
                  <p:spPr>
                    <a:xfrm>
                      <a:off x="4133227" y="4677454"/>
                      <a:ext cx="1155651"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周行事历</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55" name="íṣḻïḋê"/>
                    <p:cNvSpPr/>
                    <p:nvPr/>
                  </p:nvSpPr>
                  <p:spPr>
                    <a:xfrm>
                      <a:off x="3613521" y="5019773"/>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记录与安排每一天的任务、会议、重要日程等</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56" name="ïṣļîḓê"/>
                    <p:cNvSpPr/>
                    <p:nvPr/>
                  </p:nvSpPr>
                  <p:spPr>
                    <a:xfrm rot="16200000">
                      <a:off x="9725131" y="1532319"/>
                      <a:ext cx="923827" cy="923827"/>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57" name="îŝļiḓê"/>
                    <p:cNvSpPr txBox="1"/>
                    <p:nvPr/>
                  </p:nvSpPr>
                  <p:spPr>
                    <a:xfrm>
                      <a:off x="9609221" y="2543300"/>
                      <a:ext cx="1155651"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群发通知</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58" name="îşļiďe"/>
                    <p:cNvSpPr/>
                    <p:nvPr/>
                  </p:nvSpPr>
                  <p:spPr>
                    <a:xfrm>
                      <a:off x="9089512" y="2895142"/>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一键群发，支持短信、应用内通知方式</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59" name="iṥḻïḋé"/>
                    <p:cNvSpPr/>
                    <p:nvPr/>
                  </p:nvSpPr>
                  <p:spPr>
                    <a:xfrm rot="5400000" flipH="1">
                      <a:off x="9725131" y="3666473"/>
                      <a:ext cx="923827" cy="923827"/>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60" name="íṡḻïḑè"/>
                    <p:cNvSpPr txBox="1"/>
                    <p:nvPr/>
                  </p:nvSpPr>
                  <p:spPr>
                    <a:xfrm>
                      <a:off x="9609221" y="4677454"/>
                      <a:ext cx="1155651"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收发公文</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61" name="ïšlîḓè"/>
                    <p:cNvSpPr/>
                    <p:nvPr/>
                  </p:nvSpPr>
                  <p:spPr>
                    <a:xfrm>
                      <a:off x="9089512" y="5019773"/>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随时收发公文，完美支持</a:t>
                      </a: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office</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在线预览</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62" name="îSḷídè"/>
                    <p:cNvSpPr/>
                    <p:nvPr/>
                  </p:nvSpPr>
                  <p:spPr>
                    <a:xfrm rot="10800000">
                      <a:off x="7085125" y="1532319"/>
                      <a:ext cx="923827" cy="923827"/>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63" name="íŝliďê"/>
                    <p:cNvSpPr txBox="1"/>
                    <p:nvPr/>
                  </p:nvSpPr>
                  <p:spPr>
                    <a:xfrm>
                      <a:off x="6969216" y="2543300"/>
                      <a:ext cx="1155651"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工作审批</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64" name="ísḷîďé"/>
                    <p:cNvSpPr/>
                    <p:nvPr/>
                  </p:nvSpPr>
                  <p:spPr>
                    <a:xfrm>
                      <a:off x="6449507" y="2895142"/>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随时随地办公，简单易上手</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65" name="islïdè"/>
                    <p:cNvSpPr/>
                    <p:nvPr/>
                  </p:nvSpPr>
                  <p:spPr>
                    <a:xfrm rot="10800000" flipH="1">
                      <a:off x="7085125" y="3666472"/>
                      <a:ext cx="923827" cy="923827"/>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66" name="iṣlidê"/>
                    <p:cNvSpPr txBox="1"/>
                    <p:nvPr/>
                  </p:nvSpPr>
                  <p:spPr>
                    <a:xfrm>
                      <a:off x="7197304" y="4677454"/>
                      <a:ext cx="699475" cy="396369"/>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日志</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67" name="îsliḑê"/>
                    <p:cNvSpPr/>
                    <p:nvPr/>
                  </p:nvSpPr>
                  <p:spPr>
                    <a:xfrm>
                      <a:off x="6449507" y="5019773"/>
                      <a:ext cx="2195064" cy="579515"/>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工作成果轻松沉淀，可将成果一键分享到群</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grpSp>
              <p:sp>
                <p:nvSpPr>
                  <p:cNvPr id="34" name="ïṣļîḓê"/>
                  <p:cNvSpPr/>
                  <p:nvPr/>
                </p:nvSpPr>
                <p:spPr>
                  <a:xfrm rot="16200000">
                    <a:off x="19281305" y="2057612"/>
                    <a:ext cx="1242263" cy="1242263"/>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5" name="îŝļiḓê"/>
                  <p:cNvSpPr txBox="1"/>
                  <p:nvPr/>
                </p:nvSpPr>
                <p:spPr>
                  <a:xfrm>
                    <a:off x="19125442" y="3417069"/>
                    <a:ext cx="1553995"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视频会议</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36" name="iṥḻïḋé"/>
                  <p:cNvSpPr/>
                  <p:nvPr/>
                </p:nvSpPr>
                <p:spPr>
                  <a:xfrm rot="5400000" flipH="1">
                    <a:off x="19281305" y="4927393"/>
                    <a:ext cx="1242263" cy="1242263"/>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7" name="íṡḻïḑè"/>
                  <p:cNvSpPr txBox="1"/>
                  <p:nvPr/>
                </p:nvSpPr>
                <p:spPr>
                  <a:xfrm>
                    <a:off x="19422964" y="6286849"/>
                    <a:ext cx="940579"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安全</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38" name="îSḷídè"/>
                  <p:cNvSpPr/>
                  <p:nvPr/>
                </p:nvSpPr>
                <p:spPr>
                  <a:xfrm rot="10800000">
                    <a:off x="15731310" y="2057612"/>
                    <a:ext cx="1242263" cy="1242263"/>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9" name="íŝliďê"/>
                  <p:cNvSpPr txBox="1"/>
                  <p:nvPr/>
                </p:nvSpPr>
                <p:spPr>
                  <a:xfrm>
                    <a:off x="15575451" y="3417069"/>
                    <a:ext cx="1553995"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语音通话</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40" name="ísḷîďé"/>
                  <p:cNvSpPr/>
                  <p:nvPr/>
                </p:nvSpPr>
                <p:spPr>
                  <a:xfrm>
                    <a:off x="14876598" y="3890191"/>
                    <a:ext cx="2951685" cy="779269"/>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1</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秒快速发起语音通话，私有化专属语音</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41" name="islïdè"/>
                  <p:cNvSpPr/>
                  <p:nvPr/>
                </p:nvSpPr>
                <p:spPr>
                  <a:xfrm rot="10800000" flipH="1">
                    <a:off x="15731310" y="4927391"/>
                    <a:ext cx="1242263" cy="1242263"/>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2" name="iṣlidê"/>
                  <p:cNvSpPr txBox="1"/>
                  <p:nvPr/>
                </p:nvSpPr>
                <p:spPr>
                  <a:xfrm>
                    <a:off x="15575452" y="6286849"/>
                    <a:ext cx="1553995"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随时沟通</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43" name="îsliḑê"/>
                  <p:cNvSpPr/>
                  <p:nvPr/>
                </p:nvSpPr>
                <p:spPr>
                  <a:xfrm>
                    <a:off x="14876598" y="6747165"/>
                    <a:ext cx="2951685" cy="779269"/>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无需添加好友，一键即可联系同事与家长</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grpSp>
          </p:grpSp>
          <p:sp>
            <p:nvSpPr>
              <p:cNvPr id="22" name="íṣ1îḍè"/>
              <p:cNvSpPr txBox="1"/>
              <p:nvPr/>
            </p:nvSpPr>
            <p:spPr>
              <a:xfrm>
                <a:off x="705720" y="9311979"/>
                <a:ext cx="2167415"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消息己读未读</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23" name="îṩlîḓè"/>
              <p:cNvSpPr/>
              <p:nvPr/>
            </p:nvSpPr>
            <p:spPr>
              <a:xfrm>
                <a:off x="313580" y="9772291"/>
                <a:ext cx="2951685" cy="779269"/>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单聊、群聊消息支持查看谁己读未读</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24" name="îṩľîďê"/>
              <p:cNvSpPr/>
              <p:nvPr/>
            </p:nvSpPr>
            <p:spPr>
              <a:xfrm rot="16200000" flipH="1">
                <a:off x="8645570" y="7952520"/>
                <a:ext cx="1242263" cy="1242263"/>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25" name="ïSḻîḓê"/>
              <p:cNvSpPr txBox="1"/>
              <p:nvPr/>
            </p:nvSpPr>
            <p:spPr>
              <a:xfrm>
                <a:off x="4660518" y="9311981"/>
                <a:ext cx="1553995"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消息撤回</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26" name="íṣḻïḋê"/>
              <p:cNvSpPr/>
              <p:nvPr/>
            </p:nvSpPr>
            <p:spPr>
              <a:xfrm>
                <a:off x="3961675" y="9772291"/>
                <a:ext cx="2951685" cy="779269"/>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24</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小时内可撤回消息，群主不限时撤回</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27" name="islïdè"/>
              <p:cNvSpPr/>
              <p:nvPr/>
            </p:nvSpPr>
            <p:spPr>
              <a:xfrm rot="10800000" flipH="1">
                <a:off x="4978673" y="7884013"/>
                <a:ext cx="1242263" cy="1242263"/>
              </a:xfrm>
              <a:prstGeom prst="ellipse">
                <a:avLst/>
              </a:prstGeom>
              <a:noFill/>
              <a:ln w="47625">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28" name="iṣlidê"/>
              <p:cNvSpPr txBox="1"/>
              <p:nvPr/>
            </p:nvSpPr>
            <p:spPr>
              <a:xfrm>
                <a:off x="8474053" y="9311981"/>
                <a:ext cx="1553995" cy="532994"/>
              </a:xfrm>
              <a:prstGeom prst="rect">
                <a:avLst/>
              </a:prstGeom>
              <a:noFill/>
            </p:spPr>
            <p:txBody>
              <a:bodyPr wrap="non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srgbClr val="000000"/>
                    </a:solidFill>
                    <a:effectLst/>
                    <a:uLnTx/>
                    <a:uFillTx/>
                    <a:latin typeface="Arial"/>
                    <a:ea typeface="Microsoft YaHei"/>
                    <a:cs typeface="+mn-ea"/>
                    <a:sym typeface="+mn-lt"/>
                  </a:rPr>
                  <a:t>消息加密</a:t>
                </a:r>
                <a:endParaRPr kumimoji="0" lang="id-ID" sz="1355" b="1"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sp>
            <p:nvSpPr>
              <p:cNvPr id="29" name="îsliḑê"/>
              <p:cNvSpPr/>
              <p:nvPr/>
            </p:nvSpPr>
            <p:spPr>
              <a:xfrm>
                <a:off x="7775203" y="9772291"/>
                <a:ext cx="2951685" cy="779269"/>
              </a:xfrm>
              <a:prstGeom prst="rect">
                <a:avLst/>
              </a:prstGeom>
            </p:spPr>
            <p:txBody>
              <a:bodyPr wrap="square">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基于全球最热的</a:t>
                </a: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256</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位对称</a:t>
                </a:r>
                <a:r>
                  <a:rPr kumimoji="0" lang="en-US" altLang="zh-CN" sz="1129" b="0" i="0" u="none" strike="noStrike" kern="1200" cap="none" spc="0" normalizeH="0" baseline="0" noProof="0" dirty="0">
                    <a:ln>
                      <a:noFill/>
                    </a:ln>
                    <a:solidFill>
                      <a:srgbClr val="000000"/>
                    </a:solidFill>
                    <a:effectLst/>
                    <a:uLnTx/>
                    <a:uFillTx/>
                    <a:latin typeface="Arial"/>
                    <a:ea typeface="Microsoft YaHei"/>
                    <a:cs typeface="+mn-ea"/>
                    <a:sym typeface="+mn-lt"/>
                  </a:rPr>
                  <a:t>AES</a:t>
                </a:r>
                <a:r>
                  <a:rPr kumimoji="0" lang="zh-CN" altLang="en-US" sz="1129" b="0" i="0" u="none" strike="noStrike" kern="1200" cap="none" spc="0" normalizeH="0" baseline="0" noProof="0" dirty="0">
                    <a:ln>
                      <a:noFill/>
                    </a:ln>
                    <a:solidFill>
                      <a:srgbClr val="000000"/>
                    </a:solidFill>
                    <a:effectLst/>
                    <a:uLnTx/>
                    <a:uFillTx/>
                    <a:latin typeface="Arial"/>
                    <a:ea typeface="Microsoft YaHei"/>
                    <a:cs typeface="+mn-ea"/>
                    <a:sym typeface="+mn-lt"/>
                  </a:rPr>
                  <a:t>加密</a:t>
                </a:r>
                <a:endParaRPr kumimoji="0" lang="id-ID" sz="1129" b="0" i="0" u="none" strike="noStrike" kern="1200" cap="none" spc="0" normalizeH="0" baseline="0" noProof="0" dirty="0">
                  <a:ln>
                    <a:noFill/>
                  </a:ln>
                  <a:solidFill>
                    <a:srgbClr val="000000"/>
                  </a:solidFill>
                  <a:effectLst/>
                  <a:uLnTx/>
                  <a:uFillTx/>
                  <a:latin typeface="Arial"/>
                  <a:ea typeface="Microsoft YaHei"/>
                  <a:cs typeface="+mn-ea"/>
                  <a:sym typeface="+mn-lt"/>
                </a:endParaRPr>
              </a:p>
            </p:txBody>
          </p:sp>
        </p:grpSp>
        <p:pic>
          <p:nvPicPr>
            <p:cNvPr id="17" name="图片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5254" y="1536519"/>
              <a:ext cx="812800" cy="812800"/>
            </a:xfrm>
            <a:prstGeom prst="rect">
              <a:avLst/>
            </a:prstGeom>
          </p:spPr>
        </p:pic>
        <p:pic>
          <p:nvPicPr>
            <p:cNvPr id="18" name="图片 17"/>
            <p:cNvPicPr>
              <a:picLocks noChangeAspect="1"/>
            </p:cNvPicPr>
            <p:nvPr/>
          </p:nvPicPr>
          <p:blipFill>
            <a:blip r:embed="rId1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93612" y="1524889"/>
              <a:ext cx="812800" cy="812800"/>
            </a:xfrm>
            <a:prstGeom prst="rect">
              <a:avLst/>
            </a:prstGeom>
          </p:spPr>
        </p:pic>
        <p:pic>
          <p:nvPicPr>
            <p:cNvPr id="19" name="图片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12628" y="1510548"/>
              <a:ext cx="812800" cy="812800"/>
            </a:xfrm>
            <a:prstGeom prst="rect">
              <a:avLst/>
            </a:prstGeom>
          </p:spPr>
        </p:pic>
        <p:pic>
          <p:nvPicPr>
            <p:cNvPr id="20" name="图片 19"/>
            <p:cNvPicPr>
              <a:picLocks noChangeAspect="1"/>
            </p:cNvPicPr>
            <p:nvPr/>
          </p:nvPicPr>
          <p:blipFill>
            <a:blip r:embed="rId1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2408429" y="1548608"/>
              <a:ext cx="812800" cy="812800"/>
            </a:xfrm>
            <a:prstGeom prst="rect">
              <a:avLst/>
            </a:prstGeom>
          </p:spPr>
        </p:pic>
      </p:grpSp>
      <p:pic>
        <p:nvPicPr>
          <p:cNvPr id="68" name="图片 6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835490" y="3332105"/>
            <a:ext cx="458672" cy="458672"/>
          </a:xfrm>
          <a:prstGeom prst="rect">
            <a:avLst/>
          </a:prstGeom>
        </p:spPr>
      </p:pic>
      <p:pic>
        <p:nvPicPr>
          <p:cNvPr id="69" name="图片 68"/>
          <p:cNvPicPr>
            <a:picLocks noChangeAspect="1"/>
          </p:cNvPicPr>
          <p:nvPr/>
        </p:nvPicPr>
        <p:blipFill>
          <a:blip r:embed="rId1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910377" y="4896050"/>
            <a:ext cx="458672" cy="458672"/>
          </a:xfrm>
          <a:prstGeom prst="rect">
            <a:avLst/>
          </a:prstGeom>
        </p:spPr>
      </p:pic>
      <p:pic>
        <p:nvPicPr>
          <p:cNvPr id="70" name="图片 69"/>
          <p:cNvPicPr>
            <a:picLocks noChangeAspect="1"/>
          </p:cNvPicPr>
          <p:nvPr/>
        </p:nvPicPr>
        <p:blipFill>
          <a:blip r:embed="rId1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830730" y="3340262"/>
            <a:ext cx="458672" cy="458672"/>
          </a:xfrm>
          <a:prstGeom prst="rect">
            <a:avLst/>
          </a:prstGeom>
        </p:spPr>
      </p:pic>
      <p:pic>
        <p:nvPicPr>
          <p:cNvPr id="71" name="图片 7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80143" y="4908050"/>
            <a:ext cx="458672" cy="458672"/>
          </a:xfrm>
          <a:prstGeom prst="rect">
            <a:avLst/>
          </a:prstGeom>
        </p:spPr>
      </p:pic>
      <p:pic>
        <p:nvPicPr>
          <p:cNvPr id="72" name="图片 7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021801" y="3321126"/>
            <a:ext cx="458672" cy="458672"/>
          </a:xfrm>
          <a:prstGeom prst="rect">
            <a:avLst/>
          </a:prstGeom>
        </p:spPr>
      </p:pic>
      <p:pic>
        <p:nvPicPr>
          <p:cNvPr id="73" name="图片 72"/>
          <p:cNvPicPr>
            <a:picLocks noChangeAspect="1"/>
          </p:cNvPicPr>
          <p:nvPr/>
        </p:nvPicPr>
        <p:blipFill>
          <a:blip r:embed="rId1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29485" y="3306130"/>
            <a:ext cx="458672" cy="458672"/>
          </a:xfrm>
          <a:prstGeom prst="rect">
            <a:avLst/>
          </a:prstGeom>
        </p:spPr>
      </p:pic>
      <p:pic>
        <p:nvPicPr>
          <p:cNvPr id="74" name="图片 7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866180" y="3311716"/>
            <a:ext cx="458672" cy="458672"/>
          </a:xfrm>
          <a:prstGeom prst="rect">
            <a:avLst/>
          </a:prstGeom>
        </p:spPr>
      </p:pic>
      <p:pic>
        <p:nvPicPr>
          <p:cNvPr id="75" name="图片 74"/>
          <p:cNvPicPr>
            <a:picLocks noChangeAspect="1"/>
          </p:cNvPicPr>
          <p:nvPr/>
        </p:nvPicPr>
        <p:blipFill>
          <a:blip r:embed="rId11">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96680" y="3321126"/>
            <a:ext cx="458672" cy="458672"/>
          </a:xfrm>
          <a:prstGeom prst="rect">
            <a:avLst/>
          </a:prstGeom>
        </p:spPr>
      </p:pic>
      <p:pic>
        <p:nvPicPr>
          <p:cNvPr id="76" name="图片 75"/>
          <p:cNvPicPr>
            <a:picLocks noChangeAspect="1"/>
          </p:cNvPicPr>
          <p:nvPr/>
        </p:nvPicPr>
        <p:blipFill>
          <a:blip r:embed="rId2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826146" y="1700627"/>
            <a:ext cx="458672" cy="458672"/>
          </a:xfrm>
          <a:prstGeom prst="rect">
            <a:avLst/>
          </a:prstGeom>
        </p:spPr>
      </p:pic>
      <p:pic>
        <p:nvPicPr>
          <p:cNvPr id="77" name="图片 76"/>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833827" y="1701681"/>
            <a:ext cx="458672" cy="458672"/>
          </a:xfrm>
          <a:prstGeom prst="rect">
            <a:avLst/>
          </a:prstGeom>
        </p:spPr>
      </p:pic>
      <p:sp>
        <p:nvSpPr>
          <p:cNvPr id="78" name="îṩľîďê"/>
          <p:cNvSpPr/>
          <p:nvPr/>
        </p:nvSpPr>
        <p:spPr>
          <a:xfrm rot="16200000" flipH="1">
            <a:off x="643185" y="4798874"/>
            <a:ext cx="701021" cy="701021"/>
          </a:xfrm>
          <a:prstGeom prst="ellipse">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id-ID" sz="597" b="0" i="0" u="none" strike="noStrike" kern="1200" cap="none" spc="0" normalizeH="0" baseline="0" noProof="0">
              <a:ln>
                <a:noFill/>
              </a:ln>
              <a:solidFill>
                <a:srgbClr val="000000"/>
              </a:solidFill>
              <a:effectLst/>
              <a:uLnTx/>
              <a:uFillTx/>
              <a:latin typeface="Arial"/>
              <a:ea typeface="Microsoft YaHei"/>
              <a:cs typeface="+mn-ea"/>
              <a:sym typeface="+mn-lt"/>
            </a:endParaRPr>
          </a:p>
        </p:txBody>
      </p:sp>
      <p:pic>
        <p:nvPicPr>
          <p:cNvPr id="79" name="图片 78"/>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64362" y="4940308"/>
            <a:ext cx="458672" cy="458672"/>
          </a:xfrm>
          <a:prstGeom prst="rect">
            <a:avLst/>
          </a:prstGeom>
        </p:spPr>
      </p:pic>
      <p:grpSp>
        <p:nvGrpSpPr>
          <p:cNvPr id="80" name="Group 96"/>
          <p:cNvGrpSpPr>
            <a:grpSpLocks/>
          </p:cNvGrpSpPr>
          <p:nvPr/>
        </p:nvGrpSpPr>
        <p:grpSpPr bwMode="auto">
          <a:xfrm>
            <a:off x="10944580" y="533400"/>
            <a:ext cx="1165870" cy="592907"/>
            <a:chOff x="1016388" y="913002"/>
            <a:chExt cx="731924" cy="428904"/>
          </a:xfrm>
        </p:grpSpPr>
        <p:sp>
          <p:nvSpPr>
            <p:cNvPr id="81" name="Parallelogram 6">
              <a:hlinkClick r:id="rId2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82"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2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3306315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2242922" cy="707758"/>
          </a:xfrm>
          <a:prstGeom prst="rect">
            <a:avLst/>
          </a:prstGeom>
          <a:noFill/>
        </p:spPr>
        <p:txBody>
          <a:bodyPr wrap="non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a:ln>
                  <a:noFill/>
                </a:ln>
                <a:solidFill>
                  <a:prstClr val="black"/>
                </a:solidFill>
                <a:effectLst/>
                <a:uLnTx/>
                <a:uFillTx/>
                <a:latin typeface="Arial"/>
                <a:ea typeface="Microsoft YaHei"/>
                <a:cs typeface="+mn-ea"/>
                <a:sym typeface="+mn-lt"/>
              </a:rPr>
              <a:t>智慧教学</a:t>
            </a:r>
          </a:p>
        </p:txBody>
      </p:sp>
      <p:cxnSp>
        <p:nvCxnSpPr>
          <p:cNvPr id="3" name="直接连接符 1"/>
          <p:cNvCxnSpPr/>
          <p:nvPr/>
        </p:nvCxnSpPr>
        <p:spPr>
          <a:xfrm>
            <a:off x="524979" y="4397701"/>
            <a:ext cx="10670085" cy="0"/>
          </a:xfrm>
          <a:prstGeom prst="line">
            <a:avLst/>
          </a:prstGeom>
          <a:ln w="15875">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1476872" y="3055022"/>
            <a:ext cx="293094" cy="293094"/>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cxnSp>
        <p:nvCxnSpPr>
          <p:cNvPr id="5" name="直接连接符 10"/>
          <p:cNvCxnSpPr>
            <a:endCxn id="4" idx="4"/>
          </p:cNvCxnSpPr>
          <p:nvPr/>
        </p:nvCxnSpPr>
        <p:spPr>
          <a:xfrm flipV="1">
            <a:off x="1623419" y="3348117"/>
            <a:ext cx="0" cy="617392"/>
          </a:xfrm>
          <a:prstGeom prst="line">
            <a:avLst/>
          </a:prstGeom>
          <a:ln w="15875">
            <a:prstDash val="dash"/>
            <a:tailEnd type="none"/>
          </a:ln>
        </p:spPr>
        <p:style>
          <a:lnRef idx="1">
            <a:schemeClr val="accent1"/>
          </a:lnRef>
          <a:fillRef idx="0">
            <a:schemeClr val="accent1"/>
          </a:fillRef>
          <a:effectRef idx="0">
            <a:schemeClr val="accent1"/>
          </a:effectRef>
          <a:fontRef idx="minor">
            <a:schemeClr val="tx1"/>
          </a:fontRef>
        </p:style>
      </p:cxnSp>
      <p:sp>
        <p:nvSpPr>
          <p:cNvPr id="6" name="TextBox 39"/>
          <p:cNvSpPr txBox="1"/>
          <p:nvPr/>
        </p:nvSpPr>
        <p:spPr>
          <a:xfrm>
            <a:off x="1417602" y="5321661"/>
            <a:ext cx="1763945" cy="805242"/>
          </a:xfrm>
          <a:prstGeom prst="rect">
            <a:avLst/>
          </a:prstGeom>
          <a:noFill/>
        </p:spPr>
        <p:txBody>
          <a:bodyPr wrap="square" lIns="38700" tIns="19350" rIns="38700" bIns="19350" rtlCol="0">
            <a:spAutoFit/>
          </a:bodyPr>
          <a:lstStyle/>
          <a:p>
            <a:pPr marL="0" marR="0" lvl="0" indent="0" algn="r"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发布任务</a:t>
            </a:r>
            <a:r>
              <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rPr>
              <a:t> - </a:t>
            </a: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完成任务</a:t>
            </a:r>
            <a:endPar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endParaRPr>
          </a:p>
          <a:p>
            <a:pPr marL="0" marR="0" lvl="0" indent="0" algn="r" defTabSz="582203" rtl="0" eaLnBrk="1" fontAlgn="auto" latinLnBrk="0" hangingPunct="1">
              <a:lnSpc>
                <a:spcPct val="112000"/>
              </a:lnSpc>
              <a:spcBef>
                <a:spcPts val="226"/>
              </a:spcBef>
              <a:spcAft>
                <a:spcPts val="0"/>
              </a:spcAft>
              <a:buClrTx/>
              <a:buSzTx/>
              <a:buFontTx/>
              <a:buNone/>
              <a:tabLst/>
              <a:defRPr/>
            </a:pPr>
            <a:r>
              <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rPr>
              <a:t> </a:t>
            </a: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任务批改</a:t>
            </a:r>
            <a:r>
              <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rPr>
              <a:t> - </a:t>
            </a: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任务报告</a:t>
            </a:r>
            <a:endPar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endParaRPr>
          </a:p>
          <a:p>
            <a:pPr marL="0" marR="0" lvl="0" indent="0" algn="r"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覆盖课前测验、课后作业</a:t>
            </a:r>
            <a:endPar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endParaRPr>
          </a:p>
          <a:p>
            <a:pPr marL="0" marR="0" lvl="0" indent="0" algn="r"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自主学习、提升</a:t>
            </a:r>
          </a:p>
        </p:txBody>
      </p:sp>
      <p:sp>
        <p:nvSpPr>
          <p:cNvPr id="7" name="文本框 90"/>
          <p:cNvSpPr txBox="1"/>
          <p:nvPr/>
        </p:nvSpPr>
        <p:spPr>
          <a:xfrm>
            <a:off x="1901740" y="4911487"/>
            <a:ext cx="1206595" cy="339481"/>
          </a:xfrm>
          <a:prstGeom prst="rect">
            <a:avLst/>
          </a:prstGeom>
          <a:noFill/>
        </p:spPr>
        <p:txBody>
          <a:bodyPr wrap="square" lIns="38700" tIns="19350" rIns="38700" bIns="19350" rtlCol="0">
            <a:spAutoFit/>
          </a:bodyPr>
          <a:lstStyle/>
          <a:p>
            <a:pPr marL="0" marR="0" lvl="0" indent="0" algn="r" defTabSz="537330" rtl="0" eaLnBrk="1" fontAlgn="auto" latinLnBrk="0" hangingPunct="1">
              <a:lnSpc>
                <a:spcPct val="120000"/>
              </a:lnSpc>
              <a:spcBef>
                <a:spcPts val="0"/>
              </a:spcBef>
              <a:spcAft>
                <a:spcPts val="0"/>
              </a:spcAft>
              <a:buClrTx/>
              <a:buSzTx/>
              <a:buFontTx/>
              <a:buNone/>
              <a:tabLst/>
              <a:defRPr/>
            </a:pPr>
            <a:r>
              <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rPr>
              <a:t>02 </a:t>
            </a:r>
            <a:r>
              <a:rPr kumimoji="0" lang="zh-CN" altLang="en-US" sz="1777" b="1" i="0" u="none" strike="noStrike" kern="1200" cap="none" spc="0" normalizeH="0" baseline="0" noProof="0" dirty="0">
                <a:ln>
                  <a:noFill/>
                </a:ln>
                <a:solidFill>
                  <a:prstClr val="black"/>
                </a:solidFill>
                <a:effectLst/>
                <a:uLnTx/>
                <a:uFillTx/>
                <a:latin typeface="Arial"/>
                <a:ea typeface="Microsoft YaHei"/>
                <a:cs typeface="+mn-ea"/>
                <a:sym typeface="+mn-lt"/>
              </a:rPr>
              <a:t>云任务</a:t>
            </a:r>
            <a:endPar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8" name="TextBox 39"/>
          <p:cNvSpPr txBox="1"/>
          <p:nvPr/>
        </p:nvSpPr>
        <p:spPr>
          <a:xfrm>
            <a:off x="459536" y="2445469"/>
            <a:ext cx="1174350" cy="383698"/>
          </a:xfrm>
          <a:prstGeom prst="rect">
            <a:avLst/>
          </a:prstGeom>
          <a:noFill/>
        </p:spPr>
        <p:txBody>
          <a:bodyPr wrap="square" lIns="38700" tIns="19350" rIns="38700" bIns="19350" rtlCol="0">
            <a:spAutoFit/>
          </a:bodyPr>
          <a:lstStyle/>
          <a:p>
            <a:pPr marL="0" marR="0" lvl="0" indent="0" algn="l"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电子教案、导学案、微课、习题等</a:t>
            </a:r>
          </a:p>
        </p:txBody>
      </p:sp>
      <p:sp>
        <p:nvSpPr>
          <p:cNvPr id="9" name="文本框 96"/>
          <p:cNvSpPr txBox="1"/>
          <p:nvPr/>
        </p:nvSpPr>
        <p:spPr>
          <a:xfrm>
            <a:off x="459535" y="2048470"/>
            <a:ext cx="1129094" cy="339481"/>
          </a:xfrm>
          <a:prstGeom prst="rect">
            <a:avLst/>
          </a:prstGeom>
          <a:noFill/>
        </p:spPr>
        <p:txBody>
          <a:bodyPr wrap="square" lIns="38700" tIns="19350" rIns="38700" bIns="19350" rtlCol="0">
            <a:spAutoFit/>
          </a:bodyPr>
          <a:lstStyle/>
          <a:p>
            <a:pPr marL="0" marR="0" lvl="0" indent="0" algn="l" defTabSz="537330" rtl="0" eaLnBrk="1" fontAlgn="auto" latinLnBrk="0" hangingPunct="1">
              <a:lnSpc>
                <a:spcPct val="120000"/>
              </a:lnSpc>
              <a:spcBef>
                <a:spcPts val="0"/>
              </a:spcBef>
              <a:spcAft>
                <a:spcPts val="0"/>
              </a:spcAft>
              <a:buClrTx/>
              <a:buSzTx/>
              <a:buFontTx/>
              <a:buNone/>
              <a:tabLst/>
              <a:defRPr/>
            </a:pPr>
            <a:r>
              <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rPr>
              <a:t>01 </a:t>
            </a:r>
            <a:r>
              <a:rPr kumimoji="0" lang="zh-CN" altLang="en-US" sz="1777" b="1" i="0" u="none" strike="noStrike" kern="1200" cap="none" spc="0" normalizeH="0" baseline="0" noProof="0" dirty="0">
                <a:ln>
                  <a:noFill/>
                </a:ln>
                <a:solidFill>
                  <a:prstClr val="black"/>
                </a:solidFill>
                <a:effectLst/>
                <a:uLnTx/>
                <a:uFillTx/>
                <a:latin typeface="Arial"/>
                <a:ea typeface="Microsoft YaHei"/>
                <a:cs typeface="+mn-ea"/>
                <a:sym typeface="+mn-lt"/>
              </a:rPr>
              <a:t>云备课</a:t>
            </a:r>
            <a:endPar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10" name="TextBox 39"/>
          <p:cNvSpPr txBox="1"/>
          <p:nvPr/>
        </p:nvSpPr>
        <p:spPr>
          <a:xfrm>
            <a:off x="5169251" y="6220061"/>
            <a:ext cx="1274492" cy="198865"/>
          </a:xfrm>
          <a:prstGeom prst="rect">
            <a:avLst/>
          </a:prstGeom>
          <a:noFill/>
        </p:spPr>
        <p:txBody>
          <a:bodyPr wrap="square" lIns="38700" tIns="19350" rIns="38700" bIns="19350" rtlCol="0">
            <a:spAutoFit/>
          </a:bodyPr>
          <a:lstStyle/>
          <a:p>
            <a:pPr marL="0" marR="0" lvl="0" indent="0" algn="ctr"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翻转</a:t>
            </a:r>
            <a:r>
              <a:rPr kumimoji="0" lang="zh-CN" altLang="en-US" sz="1000" b="0" i="0" u="none" strike="noStrike" kern="0" cap="none" spc="0" normalizeH="0" baseline="0" noProof="0" dirty="0" smtClean="0">
                <a:ln>
                  <a:noFill/>
                </a:ln>
                <a:solidFill>
                  <a:prstClr val="black"/>
                </a:solidFill>
                <a:effectLst/>
                <a:uLnTx/>
                <a:uFillTx/>
                <a:latin typeface="Arial"/>
                <a:ea typeface="Microsoft YaHei"/>
                <a:cs typeface="+mn-ea"/>
                <a:sym typeface="+mn-lt"/>
              </a:rPr>
              <a:t>课堂</a:t>
            </a:r>
            <a:endPar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endParaRPr>
          </a:p>
        </p:txBody>
      </p:sp>
      <p:sp>
        <p:nvSpPr>
          <p:cNvPr id="11" name="文本框 98"/>
          <p:cNvSpPr txBox="1"/>
          <p:nvPr/>
        </p:nvSpPr>
        <p:spPr>
          <a:xfrm>
            <a:off x="5018663" y="5824310"/>
            <a:ext cx="1392352" cy="339481"/>
          </a:xfrm>
          <a:prstGeom prst="rect">
            <a:avLst/>
          </a:prstGeom>
          <a:noFill/>
        </p:spPr>
        <p:txBody>
          <a:bodyPr wrap="square" lIns="38700" tIns="19350" rIns="38700" bIns="19350" rtlCol="0">
            <a:spAutoFit/>
          </a:bodyPr>
          <a:lstStyle/>
          <a:p>
            <a:pPr marL="0" marR="0" lvl="0" indent="0" algn="ctr" defTabSz="537330" rtl="0" eaLnBrk="1" fontAlgn="auto" latinLnBrk="0" hangingPunct="1">
              <a:lnSpc>
                <a:spcPct val="120000"/>
              </a:lnSpc>
              <a:spcBef>
                <a:spcPts val="0"/>
              </a:spcBef>
              <a:spcAft>
                <a:spcPts val="0"/>
              </a:spcAft>
              <a:buClrTx/>
              <a:buSzTx/>
              <a:buFontTx/>
              <a:buNone/>
              <a:tabLst/>
              <a:defRPr/>
            </a:pPr>
            <a:r>
              <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rPr>
              <a:t>03 </a:t>
            </a:r>
            <a:r>
              <a:rPr kumimoji="0" lang="zh-CN" altLang="en-US" sz="1777" b="1" i="0" u="none" strike="noStrike" kern="1200" cap="none" spc="0" normalizeH="0" baseline="0" noProof="0" dirty="0">
                <a:ln>
                  <a:noFill/>
                </a:ln>
                <a:solidFill>
                  <a:prstClr val="black"/>
                </a:solidFill>
                <a:effectLst/>
                <a:uLnTx/>
                <a:uFillTx/>
                <a:latin typeface="Arial"/>
                <a:ea typeface="Microsoft YaHei"/>
                <a:cs typeface="+mn-ea"/>
                <a:sym typeface="+mn-lt"/>
              </a:rPr>
              <a:t>智慧课堂</a:t>
            </a:r>
            <a:endPar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12" name="椭圆 11"/>
          <p:cNvSpPr/>
          <p:nvPr/>
        </p:nvSpPr>
        <p:spPr>
          <a:xfrm>
            <a:off x="1182232" y="3979595"/>
            <a:ext cx="857357" cy="8573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3" name="椭圆 12"/>
          <p:cNvSpPr/>
          <p:nvPr/>
        </p:nvSpPr>
        <p:spPr>
          <a:xfrm>
            <a:off x="4932161" y="3778429"/>
            <a:ext cx="1259691" cy="1259691"/>
          </a:xfrm>
          <a:prstGeom prst="ellipse">
            <a:avLst/>
          </a:prstGeom>
          <a:solidFill>
            <a:srgbClr val="FA921C"/>
          </a:solidFill>
          <a:ln>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4" name="椭圆 13"/>
          <p:cNvSpPr/>
          <p:nvPr/>
        </p:nvSpPr>
        <p:spPr>
          <a:xfrm>
            <a:off x="7196179" y="3926273"/>
            <a:ext cx="964001" cy="96400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5" name="椭圆 14"/>
          <p:cNvSpPr/>
          <p:nvPr/>
        </p:nvSpPr>
        <p:spPr>
          <a:xfrm>
            <a:off x="3043916" y="3966315"/>
            <a:ext cx="883918" cy="88391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6" name="椭圆 15"/>
          <p:cNvSpPr/>
          <p:nvPr/>
        </p:nvSpPr>
        <p:spPr>
          <a:xfrm>
            <a:off x="9164509" y="3999475"/>
            <a:ext cx="817600" cy="8176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7" name=" 2050"/>
          <p:cNvSpPr/>
          <p:nvPr/>
        </p:nvSpPr>
        <p:spPr bwMode="auto">
          <a:xfrm flipH="1">
            <a:off x="1860536" y="1970472"/>
            <a:ext cx="144768" cy="1100093"/>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tx2">
              <a:lumMod val="60000"/>
              <a:lumOff val="40000"/>
              <a:alpha val="74000"/>
            </a:schemeClr>
          </a:solidFill>
          <a:ln>
            <a:noFill/>
          </a:ln>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marL="0" marR="0" lvl="0" indent="0" algn="l" defTabSz="537330" rtl="0" eaLnBrk="0" fontAlgn="base" latinLnBrk="0" hangingPunct="0">
              <a:lnSpc>
                <a:spcPct val="100000"/>
              </a:lnSpc>
              <a:spcBef>
                <a:spcPct val="0"/>
              </a:spcBef>
              <a:spcAft>
                <a:spcPct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18" name="文本框 17"/>
          <p:cNvSpPr txBox="1"/>
          <p:nvPr/>
        </p:nvSpPr>
        <p:spPr>
          <a:xfrm>
            <a:off x="2146858" y="2586120"/>
            <a:ext cx="761549" cy="266029"/>
          </a:xfrm>
          <a:prstGeom prst="rect">
            <a:avLst/>
          </a:prstGeom>
          <a:noFill/>
        </p:spPr>
        <p:txBody>
          <a:bodyPr wrap="none" rtlCol="0">
            <a:spAutoFit/>
          </a:bodyPr>
          <a:lstStyle/>
          <a:p>
            <a:pPr marL="0" marR="0" lvl="0" indent="0" algn="ctr" defTabSz="537330"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a:ln>
                  <a:noFill/>
                </a:ln>
                <a:solidFill>
                  <a:prstClr val="black"/>
                </a:solidFill>
                <a:effectLst/>
                <a:uLnTx/>
                <a:uFillTx/>
                <a:latin typeface="Arial"/>
                <a:ea typeface="Microsoft YaHei"/>
                <a:cs typeface="+mn-ea"/>
                <a:sym typeface="+mn-lt"/>
              </a:rPr>
              <a:t>资源中心</a:t>
            </a:r>
          </a:p>
        </p:txBody>
      </p:sp>
      <p:pic>
        <p:nvPicPr>
          <p:cNvPr id="19" name="图片 18" descr="资源中心"/>
          <p:cNvPicPr>
            <a:picLocks noChangeAspect="1"/>
          </p:cNvPicPr>
          <p:nvPr/>
        </p:nvPicPr>
        <p:blipFill>
          <a:blip r:embed="rId3"/>
          <a:stretch>
            <a:fillRect/>
          </a:stretch>
        </p:blipFill>
        <p:spPr>
          <a:xfrm>
            <a:off x="2287953" y="2005833"/>
            <a:ext cx="507763" cy="507763"/>
          </a:xfrm>
          <a:prstGeom prst="rect">
            <a:avLst/>
          </a:prstGeom>
        </p:spPr>
      </p:pic>
      <p:sp>
        <p:nvSpPr>
          <p:cNvPr id="20" name="文本框 19"/>
          <p:cNvSpPr txBox="1"/>
          <p:nvPr/>
        </p:nvSpPr>
        <p:spPr>
          <a:xfrm>
            <a:off x="3002359" y="1857860"/>
            <a:ext cx="1931482" cy="1221491"/>
          </a:xfrm>
          <a:prstGeom prst="rect">
            <a:avLst/>
          </a:prstGeom>
          <a:noFill/>
        </p:spPr>
        <p:txBody>
          <a:bodyPr wrap="square" rtlCol="0">
            <a:spAutoFit/>
          </a:bodyPr>
          <a:lstStyle>
            <a:defPPr>
              <a:defRPr lang="zh-CN"/>
            </a:defPPr>
            <a:lvl1pPr>
              <a:lnSpc>
                <a:spcPct val="130000"/>
              </a:lnSpc>
              <a:defRPr sz="2520">
                <a:solidFill>
                  <a:schemeClr val="bg1"/>
                </a:solidFill>
                <a:latin typeface="微软雅黑" panose="020B0503020204020204" pitchFamily="34" charset="-122"/>
                <a:ea typeface="微软雅黑" panose="020B0503020204020204" pitchFamily="34" charset="-122"/>
              </a:defRPr>
            </a:lvl1pPr>
          </a:lstStyle>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覆盖</a:t>
            </a:r>
            <a:r>
              <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rPr>
              <a:t>K12</a:t>
            </a: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a:t>
            </a:r>
            <a:r>
              <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rPr>
              <a:t>9</a:t>
            </a: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大学科</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以知识点为主线</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微课配套习题学案</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多层级资源库</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多维度共享，双师教学</a:t>
            </a:r>
          </a:p>
        </p:txBody>
      </p:sp>
      <p:pic>
        <p:nvPicPr>
          <p:cNvPr id="21" name="图片 20" descr="综合素质评价"/>
          <p:cNvPicPr>
            <a:picLocks noChangeAspect="1"/>
          </p:cNvPicPr>
          <p:nvPr/>
        </p:nvPicPr>
        <p:blipFill>
          <a:blip r:embed="rId4"/>
          <a:stretch>
            <a:fillRect/>
          </a:stretch>
        </p:blipFill>
        <p:spPr>
          <a:xfrm>
            <a:off x="4764782" y="2005833"/>
            <a:ext cx="507763" cy="507763"/>
          </a:xfrm>
          <a:prstGeom prst="rect">
            <a:avLst/>
          </a:prstGeom>
        </p:spPr>
      </p:pic>
      <p:sp>
        <p:nvSpPr>
          <p:cNvPr id="22" name="文本框 21"/>
          <p:cNvSpPr txBox="1"/>
          <p:nvPr/>
        </p:nvSpPr>
        <p:spPr>
          <a:xfrm>
            <a:off x="5376836" y="1857858"/>
            <a:ext cx="2670296" cy="995655"/>
          </a:xfrm>
          <a:prstGeom prst="rect">
            <a:avLst/>
          </a:prstGeom>
          <a:noFill/>
        </p:spPr>
        <p:txBody>
          <a:bodyPr wrap="square" rtlCol="0">
            <a:spAutoFit/>
          </a:bodyPr>
          <a:lstStyle>
            <a:defPPr>
              <a:defRPr lang="zh-CN"/>
            </a:defPPr>
            <a:lvl1pPr>
              <a:lnSpc>
                <a:spcPct val="130000"/>
              </a:lnSpc>
              <a:defRPr sz="2520">
                <a:solidFill>
                  <a:schemeClr val="bg1"/>
                </a:solidFill>
                <a:latin typeface="微软雅黑" panose="020B0503020204020204" pitchFamily="34" charset="-122"/>
                <a:ea typeface="微软雅黑" panose="020B0503020204020204" pitchFamily="34" charset="-122"/>
              </a:defRPr>
            </a:lvl1pPr>
          </a:lstStyle>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百万级题库</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试题标签化（</a:t>
            </a:r>
            <a:r>
              <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rPr>
              <a:t>IRT</a:t>
            </a: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反向自动标注）</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多种组卷方式（</a:t>
            </a:r>
            <a:r>
              <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rPr>
              <a:t>WORD</a:t>
            </a: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语义智能分析</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37330" rtl="0" eaLnBrk="1" fontAlgn="auto" latinLnBrk="0" hangingPunct="1">
              <a:lnSpc>
                <a:spcPct val="13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自动导入）</a:t>
            </a:r>
            <a:endParaRPr kumimoji="0" lang="en-US" altLang="zh-CN" sz="1129" b="0"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23" name="文本框 22"/>
          <p:cNvSpPr txBox="1"/>
          <p:nvPr/>
        </p:nvSpPr>
        <p:spPr>
          <a:xfrm>
            <a:off x="4825694" y="2586420"/>
            <a:ext cx="473084" cy="266029"/>
          </a:xfrm>
          <a:prstGeom prst="rect">
            <a:avLst/>
          </a:prstGeom>
          <a:noFill/>
        </p:spPr>
        <p:txBody>
          <a:bodyPr wrap="none" rtlCol="0">
            <a:spAutoFit/>
          </a:bodyPr>
          <a:lstStyle/>
          <a:p>
            <a:pPr marL="0" marR="0" lvl="0" indent="0" algn="ctr" defTabSz="537330" rtl="0" eaLnBrk="1" fontAlgn="auto" latinLnBrk="0" hangingPunct="1">
              <a:lnSpc>
                <a:spcPct val="100000"/>
              </a:lnSpc>
              <a:spcBef>
                <a:spcPts val="0"/>
              </a:spcBef>
              <a:spcAft>
                <a:spcPts val="0"/>
              </a:spcAft>
              <a:buClrTx/>
              <a:buSzTx/>
              <a:buFontTx/>
              <a:buNone/>
              <a:tabLst/>
              <a:defRPr/>
            </a:pPr>
            <a:r>
              <a:rPr kumimoji="0" lang="zh-CN" altLang="en-US" sz="1129" b="0" i="0" u="none" strike="noStrike" kern="1200" cap="none" spc="0" normalizeH="0" baseline="0" noProof="0" dirty="0">
                <a:ln>
                  <a:noFill/>
                </a:ln>
                <a:solidFill>
                  <a:prstClr val="black"/>
                </a:solidFill>
                <a:effectLst/>
                <a:uLnTx/>
                <a:uFillTx/>
                <a:latin typeface="Arial"/>
                <a:ea typeface="Microsoft YaHei"/>
                <a:cs typeface="+mn-ea"/>
                <a:sym typeface="+mn-lt"/>
              </a:rPr>
              <a:t>题库</a:t>
            </a:r>
          </a:p>
        </p:txBody>
      </p:sp>
      <p:grpSp>
        <p:nvGrpSpPr>
          <p:cNvPr id="24" name="组 171"/>
          <p:cNvGrpSpPr/>
          <p:nvPr/>
        </p:nvGrpSpPr>
        <p:grpSpPr>
          <a:xfrm>
            <a:off x="9551602" y="1253197"/>
            <a:ext cx="2427257" cy="2624564"/>
            <a:chOff x="16926164" y="582255"/>
            <a:chExt cx="4301284" cy="4650927"/>
          </a:xfrm>
        </p:grpSpPr>
        <p:sp>
          <p:nvSpPr>
            <p:cNvPr id="25" name="文本框 92"/>
            <p:cNvSpPr txBox="1"/>
            <p:nvPr/>
          </p:nvSpPr>
          <p:spPr>
            <a:xfrm>
              <a:off x="16926164" y="582255"/>
              <a:ext cx="4301284" cy="601586"/>
            </a:xfrm>
            <a:prstGeom prst="rect">
              <a:avLst/>
            </a:prstGeom>
            <a:noFill/>
          </p:spPr>
          <p:txBody>
            <a:bodyPr wrap="square" lIns="38700" tIns="19350" rIns="38700" bIns="19350" rtlCol="0">
              <a:spAutoFit/>
            </a:bodyPr>
            <a:lstStyle/>
            <a:p>
              <a:pPr marL="0" marR="0" lvl="0" indent="0" algn="l" defTabSz="537330" rtl="0" eaLnBrk="1" fontAlgn="auto" latinLnBrk="0" hangingPunct="1">
                <a:lnSpc>
                  <a:spcPct val="120000"/>
                </a:lnSpc>
                <a:spcBef>
                  <a:spcPts val="0"/>
                </a:spcBef>
                <a:spcAft>
                  <a:spcPts val="0"/>
                </a:spcAft>
                <a:buClrTx/>
                <a:buSzTx/>
                <a:buFontTx/>
                <a:buNone/>
                <a:tabLst/>
                <a:defRPr/>
              </a:pPr>
              <a:r>
                <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rPr>
                <a:t>05 </a:t>
              </a:r>
              <a:r>
                <a:rPr kumimoji="0" lang="zh-CN" altLang="en-US" sz="1777" b="1" i="0" u="none" strike="noStrike" kern="1200" cap="none" spc="0" normalizeH="0" baseline="0" noProof="0" dirty="0">
                  <a:ln>
                    <a:noFill/>
                  </a:ln>
                  <a:solidFill>
                    <a:prstClr val="black"/>
                  </a:solidFill>
                  <a:effectLst/>
                  <a:uLnTx/>
                  <a:uFillTx/>
                  <a:latin typeface="Arial"/>
                  <a:ea typeface="Microsoft YaHei"/>
                  <a:cs typeface="+mn-ea"/>
                  <a:sym typeface="+mn-lt"/>
                </a:rPr>
                <a:t>数据分析</a:t>
              </a:r>
              <a:endPar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26" name="TextBox 39"/>
            <p:cNvSpPr txBox="1"/>
            <p:nvPr/>
          </p:nvSpPr>
          <p:spPr>
            <a:xfrm>
              <a:off x="17546362" y="1896940"/>
              <a:ext cx="3498604" cy="725380"/>
            </a:xfrm>
            <a:prstGeom prst="rect">
              <a:avLst/>
            </a:prstGeom>
            <a:noFill/>
          </p:spPr>
          <p:txBody>
            <a:bodyPr wrap="square" lIns="38700" tIns="19350" rIns="38700" bIns="19350" rtlCol="0">
              <a:spAutoFit/>
            </a:bodyPr>
            <a:lstStyle/>
            <a:p>
              <a:pPr marL="0" marR="0" lvl="0" indent="0" algn="l"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任务完成情况、任务得分率跟踪</a:t>
              </a:r>
              <a:endPar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endParaRPr>
            </a:p>
            <a:p>
              <a:pPr marL="0" marR="0" lvl="0" indent="0" algn="l"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知识点掌握情况、学生课业表现</a:t>
              </a:r>
            </a:p>
          </p:txBody>
        </p:sp>
        <p:sp>
          <p:nvSpPr>
            <p:cNvPr id="27" name="文本框 94"/>
            <p:cNvSpPr txBox="1"/>
            <p:nvPr/>
          </p:nvSpPr>
          <p:spPr>
            <a:xfrm>
              <a:off x="17363482" y="1350034"/>
              <a:ext cx="1497270" cy="475120"/>
            </a:xfrm>
            <a:prstGeom prst="rect">
              <a:avLst/>
            </a:prstGeom>
            <a:noFill/>
          </p:spPr>
          <p:txBody>
            <a:bodyPr wrap="square" lIns="38700" tIns="19350" rIns="38700" bIns="19350" rtlCol="0">
              <a:spAutoFit/>
            </a:bodyPr>
            <a:lstStyle/>
            <a:p>
              <a:pPr marL="0" marR="0" lvl="0" indent="0" algn="l" defTabSz="537330" rtl="0" eaLnBrk="1" fontAlgn="auto" latinLnBrk="0" hangingPunct="1">
                <a:lnSpc>
                  <a:spcPct val="12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prstClr val="black"/>
                  </a:solidFill>
                  <a:effectLst/>
                  <a:uLnTx/>
                  <a:uFillTx/>
                  <a:latin typeface="Arial"/>
                  <a:ea typeface="Microsoft YaHei"/>
                  <a:cs typeface="+mn-ea"/>
                  <a:sym typeface="+mn-lt"/>
                </a:rPr>
                <a:t>学情跟踪</a:t>
              </a:r>
              <a:endParaRPr kumimoji="0" lang="en-US" altLang="zh-CN" sz="1355"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28" name="TextBox 39"/>
            <p:cNvSpPr txBox="1"/>
            <p:nvPr/>
          </p:nvSpPr>
          <p:spPr>
            <a:xfrm>
              <a:off x="17546362" y="3287614"/>
              <a:ext cx="3498604" cy="679942"/>
            </a:xfrm>
            <a:prstGeom prst="rect">
              <a:avLst/>
            </a:prstGeom>
            <a:noFill/>
          </p:spPr>
          <p:txBody>
            <a:bodyPr wrap="square" lIns="38700" tIns="19350" rIns="38700" bIns="19350" rtlCol="0">
              <a:spAutoFit/>
            </a:bodyPr>
            <a:lstStyle/>
            <a:p>
              <a:pPr marL="0" marR="0" lvl="0" indent="0" algn="l"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课堂答题情况、学生考勤、课堂互动、课堂纪律等</a:t>
              </a:r>
            </a:p>
          </p:txBody>
        </p:sp>
        <p:sp>
          <p:nvSpPr>
            <p:cNvPr id="29" name="文本框 94"/>
            <p:cNvSpPr txBox="1"/>
            <p:nvPr/>
          </p:nvSpPr>
          <p:spPr>
            <a:xfrm>
              <a:off x="17363482" y="2740707"/>
              <a:ext cx="1497270" cy="475120"/>
            </a:xfrm>
            <a:prstGeom prst="rect">
              <a:avLst/>
            </a:prstGeom>
            <a:noFill/>
          </p:spPr>
          <p:txBody>
            <a:bodyPr wrap="square" lIns="38700" tIns="19350" rIns="38700" bIns="19350" rtlCol="0">
              <a:spAutoFit/>
            </a:bodyPr>
            <a:lstStyle/>
            <a:p>
              <a:pPr marL="0" marR="0" lvl="0" indent="0" algn="l" defTabSz="537330" rtl="0" eaLnBrk="1" fontAlgn="auto" latinLnBrk="0" hangingPunct="1">
                <a:lnSpc>
                  <a:spcPct val="12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prstClr val="black"/>
                  </a:solidFill>
                  <a:effectLst/>
                  <a:uLnTx/>
                  <a:uFillTx/>
                  <a:latin typeface="Arial"/>
                  <a:ea typeface="Microsoft YaHei"/>
                  <a:cs typeface="+mn-ea"/>
                  <a:sym typeface="+mn-lt"/>
                </a:rPr>
                <a:t>课堂记录</a:t>
              </a:r>
              <a:endParaRPr kumimoji="0" lang="en-US" altLang="zh-CN" sz="1355"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sp>
          <p:nvSpPr>
            <p:cNvPr id="30" name="TextBox 39"/>
            <p:cNvSpPr txBox="1"/>
            <p:nvPr/>
          </p:nvSpPr>
          <p:spPr>
            <a:xfrm>
              <a:off x="17546362" y="4553240"/>
              <a:ext cx="3498604" cy="679942"/>
            </a:xfrm>
            <a:prstGeom prst="rect">
              <a:avLst/>
            </a:prstGeom>
            <a:noFill/>
          </p:spPr>
          <p:txBody>
            <a:bodyPr wrap="square" lIns="38700" tIns="19350" rIns="38700" bIns="19350" rtlCol="0">
              <a:spAutoFit/>
            </a:bodyPr>
            <a:lstStyle>
              <a:defPPr>
                <a:defRPr lang="zh-CN"/>
              </a:defPPr>
              <a:lvl1pPr defTabSz="1031600">
                <a:lnSpc>
                  <a:spcPct val="112000"/>
                </a:lnSpc>
                <a:spcBef>
                  <a:spcPts val="400"/>
                </a:spcBef>
                <a:defRPr kern="0">
                  <a:solidFill>
                    <a:schemeClr val="bg1"/>
                  </a:solidFill>
                  <a:latin typeface="Microsoft YaHei" charset="-122"/>
                  <a:ea typeface="Microsoft YaHei" charset="-122"/>
                  <a:cs typeface="Microsoft YaHei" charset="-122"/>
                </a:defRPr>
              </a:lvl1pPr>
            </a:lstStyle>
            <a:p>
              <a:pPr marL="0" marR="0" lvl="0" indent="0" algn="l" defTabSz="1031291" rtl="0" eaLnBrk="1" fontAlgn="auto" latinLnBrk="0" hangingPunct="1">
                <a:lnSpc>
                  <a:spcPct val="112000"/>
                </a:lnSpc>
                <a:spcBef>
                  <a:spcPts val="400"/>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学科分析、一分三率、习题分析、临界生等</a:t>
              </a:r>
            </a:p>
          </p:txBody>
        </p:sp>
        <p:sp>
          <p:nvSpPr>
            <p:cNvPr id="31" name="文本框 94"/>
            <p:cNvSpPr txBox="1"/>
            <p:nvPr/>
          </p:nvSpPr>
          <p:spPr>
            <a:xfrm>
              <a:off x="17363482" y="4006335"/>
              <a:ext cx="1497270" cy="475120"/>
            </a:xfrm>
            <a:prstGeom prst="rect">
              <a:avLst/>
            </a:prstGeom>
            <a:noFill/>
          </p:spPr>
          <p:txBody>
            <a:bodyPr wrap="square" lIns="38700" tIns="19350" rIns="38700" bIns="19350" rtlCol="0">
              <a:spAutoFit/>
            </a:bodyPr>
            <a:lstStyle/>
            <a:p>
              <a:pPr marL="0" marR="0" lvl="0" indent="0" algn="l" defTabSz="537330" rtl="0" eaLnBrk="1" fontAlgn="auto" latinLnBrk="0" hangingPunct="1">
                <a:lnSpc>
                  <a:spcPct val="120000"/>
                </a:lnSpc>
                <a:spcBef>
                  <a:spcPts val="0"/>
                </a:spcBef>
                <a:spcAft>
                  <a:spcPts val="0"/>
                </a:spcAft>
                <a:buClrTx/>
                <a:buSzTx/>
                <a:buFontTx/>
                <a:buNone/>
                <a:tabLst/>
                <a:defRPr/>
              </a:pPr>
              <a:r>
                <a:rPr kumimoji="0" lang="zh-CN" altLang="en-US" sz="1355" b="1" i="0" u="none" strike="noStrike" kern="1200" cap="none" spc="0" normalizeH="0" baseline="0" noProof="0" dirty="0">
                  <a:ln>
                    <a:noFill/>
                  </a:ln>
                  <a:solidFill>
                    <a:prstClr val="black"/>
                  </a:solidFill>
                  <a:effectLst/>
                  <a:uLnTx/>
                  <a:uFillTx/>
                  <a:latin typeface="Arial"/>
                  <a:ea typeface="Microsoft YaHei"/>
                  <a:cs typeface="+mn-ea"/>
                  <a:sym typeface="+mn-lt"/>
                </a:rPr>
                <a:t>质量分析</a:t>
              </a:r>
              <a:endParaRPr kumimoji="0" lang="en-US" altLang="zh-CN" sz="1355"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grpSp>
      <p:cxnSp>
        <p:nvCxnSpPr>
          <p:cNvPr id="32" name="直接连接符 10"/>
          <p:cNvCxnSpPr>
            <a:stCxn id="33" idx="0"/>
          </p:cNvCxnSpPr>
          <p:nvPr/>
        </p:nvCxnSpPr>
        <p:spPr>
          <a:xfrm flipH="1" flipV="1">
            <a:off x="3482276" y="4846005"/>
            <a:ext cx="5863" cy="395752"/>
          </a:xfrm>
          <a:prstGeom prst="line">
            <a:avLst/>
          </a:prstGeom>
          <a:ln w="15875">
            <a:prstDash val="dash"/>
            <a:tailEnd type="none"/>
          </a:ln>
        </p:spPr>
        <p:style>
          <a:lnRef idx="1">
            <a:schemeClr val="accent1"/>
          </a:lnRef>
          <a:fillRef idx="0">
            <a:schemeClr val="accent1"/>
          </a:fillRef>
          <a:effectRef idx="0">
            <a:schemeClr val="accent1"/>
          </a:effectRef>
          <a:fontRef idx="minor">
            <a:schemeClr val="tx1"/>
          </a:fontRef>
        </p:style>
      </p:cxnSp>
      <p:sp>
        <p:nvSpPr>
          <p:cNvPr id="33" name="椭圆 32"/>
          <p:cNvSpPr/>
          <p:nvPr/>
        </p:nvSpPr>
        <p:spPr>
          <a:xfrm>
            <a:off x="3341590" y="5241757"/>
            <a:ext cx="293094" cy="293094"/>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cxnSp>
        <p:nvCxnSpPr>
          <p:cNvPr id="34" name="直接连接符 10"/>
          <p:cNvCxnSpPr/>
          <p:nvPr/>
        </p:nvCxnSpPr>
        <p:spPr>
          <a:xfrm flipH="1" flipV="1">
            <a:off x="5572171" y="5038120"/>
            <a:ext cx="5863" cy="395752"/>
          </a:xfrm>
          <a:prstGeom prst="line">
            <a:avLst/>
          </a:prstGeom>
          <a:ln w="15875">
            <a:prstDash val="dash"/>
            <a:tailEnd type="none"/>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5431486" y="5433871"/>
            <a:ext cx="293094" cy="293094"/>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cxnSp>
        <p:nvCxnSpPr>
          <p:cNvPr id="36" name="直接连接符 10"/>
          <p:cNvCxnSpPr>
            <a:stCxn id="37" idx="0"/>
          </p:cNvCxnSpPr>
          <p:nvPr/>
        </p:nvCxnSpPr>
        <p:spPr>
          <a:xfrm flipH="1" flipV="1">
            <a:off x="7688621" y="4858690"/>
            <a:ext cx="5863" cy="767275"/>
          </a:xfrm>
          <a:prstGeom prst="line">
            <a:avLst/>
          </a:prstGeom>
          <a:ln w="15875">
            <a:prstDash val="dash"/>
            <a:tailEnd type="none"/>
          </a:ln>
        </p:spPr>
        <p:style>
          <a:lnRef idx="1">
            <a:schemeClr val="accent1"/>
          </a:lnRef>
          <a:fillRef idx="0">
            <a:schemeClr val="accent1"/>
          </a:fillRef>
          <a:effectRef idx="0">
            <a:schemeClr val="accent1"/>
          </a:effectRef>
          <a:fontRef idx="minor">
            <a:schemeClr val="tx1"/>
          </a:fontRef>
        </p:style>
      </p:cxnSp>
      <p:sp>
        <p:nvSpPr>
          <p:cNvPr id="37" name="椭圆 36"/>
          <p:cNvSpPr/>
          <p:nvPr/>
        </p:nvSpPr>
        <p:spPr>
          <a:xfrm>
            <a:off x="7547936" y="5625966"/>
            <a:ext cx="293094" cy="293094"/>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38" name="椭圆 37"/>
          <p:cNvSpPr/>
          <p:nvPr/>
        </p:nvSpPr>
        <p:spPr>
          <a:xfrm>
            <a:off x="9415513" y="2029917"/>
            <a:ext cx="293094" cy="293094"/>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38700" tIns="19350" rIns="38700" bIns="19350"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cxnSp>
        <p:nvCxnSpPr>
          <p:cNvPr id="39" name="直接连接符 10"/>
          <p:cNvCxnSpPr>
            <a:endCxn id="38" idx="4"/>
          </p:cNvCxnSpPr>
          <p:nvPr/>
        </p:nvCxnSpPr>
        <p:spPr>
          <a:xfrm flipV="1">
            <a:off x="9562060" y="2323013"/>
            <a:ext cx="0" cy="1676462"/>
          </a:xfrm>
          <a:prstGeom prst="line">
            <a:avLst/>
          </a:prstGeom>
          <a:ln w="15875">
            <a:prstDash val="dash"/>
            <a:tailEnd type="non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835167" y="5422698"/>
            <a:ext cx="1274492" cy="409339"/>
          </a:xfrm>
          <a:prstGeom prst="rect">
            <a:avLst/>
          </a:prstGeom>
          <a:noFill/>
        </p:spPr>
        <p:txBody>
          <a:bodyPr wrap="square" lIns="38700" tIns="19350" rIns="38700" bIns="19350" rtlCol="0">
            <a:spAutoFit/>
          </a:bodyPr>
          <a:lstStyle/>
          <a:p>
            <a:pPr marL="0" marR="0" lvl="0" indent="0" algn="ctr"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周测、月考</a:t>
            </a:r>
            <a:endParaRPr kumimoji="0" lang="en-US" altLang="zh-CN" sz="1000" b="0" i="0" u="none" strike="noStrike" kern="0" cap="none" spc="0" normalizeH="0" baseline="0" noProof="0" dirty="0">
              <a:ln>
                <a:noFill/>
              </a:ln>
              <a:solidFill>
                <a:prstClr val="black"/>
              </a:solidFill>
              <a:effectLst/>
              <a:uLnTx/>
              <a:uFillTx/>
              <a:latin typeface="Arial"/>
              <a:ea typeface="Microsoft YaHei"/>
              <a:cs typeface="+mn-ea"/>
              <a:sym typeface="+mn-lt"/>
            </a:endParaRPr>
          </a:p>
          <a:p>
            <a:pPr marL="0" marR="0" lvl="0" indent="0" algn="ctr" defTabSz="582203" rtl="0" eaLnBrk="1" fontAlgn="auto" latinLnBrk="0" hangingPunct="1">
              <a:lnSpc>
                <a:spcPct val="112000"/>
              </a:lnSpc>
              <a:spcBef>
                <a:spcPts val="226"/>
              </a:spcBef>
              <a:spcAft>
                <a:spcPts val="0"/>
              </a:spcAft>
              <a:buClrTx/>
              <a:buSzTx/>
              <a:buFontTx/>
              <a:buNone/>
              <a:tabLst/>
              <a:defRPr/>
            </a:pPr>
            <a:r>
              <a:rPr kumimoji="0" lang="zh-CN" altLang="en-US" sz="1000" b="0" i="0" u="none" strike="noStrike" kern="0" cap="none" spc="0" normalizeH="0" baseline="0" noProof="0" dirty="0">
                <a:ln>
                  <a:noFill/>
                </a:ln>
                <a:solidFill>
                  <a:prstClr val="black"/>
                </a:solidFill>
                <a:effectLst/>
                <a:uLnTx/>
                <a:uFillTx/>
                <a:latin typeface="Arial"/>
                <a:ea typeface="Microsoft YaHei"/>
                <a:cs typeface="+mn-ea"/>
                <a:sym typeface="+mn-lt"/>
              </a:rPr>
              <a:t>联考、统考</a:t>
            </a:r>
          </a:p>
        </p:txBody>
      </p:sp>
      <p:sp>
        <p:nvSpPr>
          <p:cNvPr id="41" name="文本框 98"/>
          <p:cNvSpPr txBox="1"/>
          <p:nvPr/>
        </p:nvSpPr>
        <p:spPr>
          <a:xfrm>
            <a:off x="7945012" y="5000430"/>
            <a:ext cx="1392352" cy="339481"/>
          </a:xfrm>
          <a:prstGeom prst="rect">
            <a:avLst/>
          </a:prstGeom>
          <a:noFill/>
        </p:spPr>
        <p:txBody>
          <a:bodyPr wrap="square" lIns="38700" tIns="19350" rIns="38700" bIns="19350" rtlCol="0">
            <a:spAutoFit/>
          </a:bodyPr>
          <a:lstStyle>
            <a:defPPr>
              <a:defRPr lang="zh-CN"/>
            </a:defPPr>
            <a:lvl1pPr>
              <a:lnSpc>
                <a:spcPct val="120000"/>
              </a:lnSpc>
              <a:defRPr sz="3150" b="1">
                <a:solidFill>
                  <a:srgbClr val="00B050"/>
                </a:solidFill>
                <a:latin typeface="Microsoft YaHei" charset="-122"/>
                <a:ea typeface="Microsoft YaHei" charset="-122"/>
                <a:cs typeface="Microsoft YaHei" charset="-122"/>
              </a:defRPr>
            </a:lvl1pPr>
          </a:lstStyle>
          <a:p>
            <a:pPr marL="0" marR="0" lvl="0" indent="0" algn="l" defTabSz="537330" rtl="0" eaLnBrk="1" fontAlgn="auto" latinLnBrk="0" hangingPunct="1">
              <a:lnSpc>
                <a:spcPct val="120000"/>
              </a:lnSpc>
              <a:spcBef>
                <a:spcPts val="0"/>
              </a:spcBef>
              <a:spcAft>
                <a:spcPts val="0"/>
              </a:spcAft>
              <a:buClrTx/>
              <a:buSzTx/>
              <a:buFontTx/>
              <a:buNone/>
              <a:tabLst/>
              <a:defRPr/>
            </a:pPr>
            <a:r>
              <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rPr>
              <a:t>04 </a:t>
            </a:r>
            <a:r>
              <a:rPr kumimoji="0" lang="zh-CN" altLang="en-US" sz="1777" b="1" i="0" u="none" strike="noStrike" kern="1200" cap="none" spc="0" normalizeH="0" baseline="0" noProof="0" dirty="0">
                <a:ln>
                  <a:noFill/>
                </a:ln>
                <a:solidFill>
                  <a:prstClr val="black"/>
                </a:solidFill>
                <a:effectLst/>
                <a:uLnTx/>
                <a:uFillTx/>
                <a:latin typeface="Arial"/>
                <a:ea typeface="Microsoft YaHei"/>
                <a:cs typeface="+mn-ea"/>
                <a:sym typeface="+mn-lt"/>
              </a:rPr>
              <a:t>阅卷</a:t>
            </a:r>
            <a:endParaRPr kumimoji="0" lang="en-US" altLang="zh-CN" sz="1777" b="1" i="0" u="none" strike="noStrike" kern="1200" cap="none" spc="0" normalizeH="0" baseline="0" noProof="0" dirty="0">
              <a:ln>
                <a:noFill/>
              </a:ln>
              <a:solidFill>
                <a:prstClr val="black"/>
              </a:solidFill>
              <a:effectLst/>
              <a:uLnTx/>
              <a:uFillTx/>
              <a:latin typeface="Arial"/>
              <a:ea typeface="Microsoft YaHei"/>
              <a:cs typeface="+mn-ea"/>
              <a:sym typeface="+mn-lt"/>
            </a:endParaRPr>
          </a:p>
        </p:txBody>
      </p:sp>
      <p:pic>
        <p:nvPicPr>
          <p:cNvPr id="42" name="图片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1576" y="4178939"/>
            <a:ext cx="458672" cy="458672"/>
          </a:xfrm>
          <a:prstGeom prst="rect">
            <a:avLst/>
          </a:prstGeom>
        </p:spPr>
      </p:pic>
      <p:pic>
        <p:nvPicPr>
          <p:cNvPr id="43" name="图片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52955" y="4178939"/>
            <a:ext cx="465838" cy="458672"/>
          </a:xfrm>
          <a:prstGeom prst="rect">
            <a:avLst/>
          </a:prstGeom>
        </p:spPr>
      </p:pic>
      <p:pic>
        <p:nvPicPr>
          <p:cNvPr id="44" name="图片 4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3054" y="4069322"/>
            <a:ext cx="677906" cy="677906"/>
          </a:xfrm>
          <a:prstGeom prst="rect">
            <a:avLst/>
          </a:prstGeom>
        </p:spPr>
      </p:pic>
      <p:pic>
        <p:nvPicPr>
          <p:cNvPr id="45" name="图片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48844" y="4178939"/>
            <a:ext cx="458672" cy="458672"/>
          </a:xfrm>
          <a:prstGeom prst="rect">
            <a:avLst/>
          </a:prstGeom>
        </p:spPr>
      </p:pic>
      <p:pic>
        <p:nvPicPr>
          <p:cNvPr id="46" name="图片 4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43973" y="4178939"/>
            <a:ext cx="458672" cy="458672"/>
          </a:xfrm>
          <a:prstGeom prst="rect">
            <a:avLst/>
          </a:prstGeom>
        </p:spPr>
      </p:pic>
      <p:sp>
        <p:nvSpPr>
          <p:cNvPr id="47" name="圆角矩形 46"/>
          <p:cNvSpPr/>
          <p:nvPr/>
        </p:nvSpPr>
        <p:spPr>
          <a:xfrm>
            <a:off x="10512753" y="4599673"/>
            <a:ext cx="1363132" cy="538913"/>
          </a:xfrm>
          <a:prstGeom prst="roundRect">
            <a:avLst/>
          </a:prstGeom>
          <a:solidFill>
            <a:srgbClr val="E37B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37330" rtl="0" eaLnBrk="1" fontAlgn="auto" latinLnBrk="0" hangingPunct="1">
              <a:lnSpc>
                <a:spcPct val="100000"/>
              </a:lnSpc>
              <a:spcBef>
                <a:spcPts val="0"/>
              </a:spcBef>
              <a:spcAft>
                <a:spcPts val="0"/>
              </a:spcAft>
              <a:buClrTx/>
              <a:buSzTx/>
              <a:buFontTx/>
              <a:buNone/>
              <a:tabLst/>
              <a:defRPr/>
            </a:pPr>
            <a:endParaRPr kumimoji="0" lang="zh-CN" altLang="en-US" sz="597" b="0" i="0" u="none" strike="noStrike" kern="1200" cap="none" spc="0" normalizeH="0" baseline="0" noProof="0">
              <a:ln>
                <a:noFill/>
              </a:ln>
              <a:solidFill>
                <a:prstClr val="black"/>
              </a:solidFill>
              <a:effectLst/>
              <a:uLnTx/>
              <a:uFillTx/>
              <a:latin typeface="Arial"/>
              <a:ea typeface="Microsoft YaHei"/>
              <a:cs typeface="+mn-ea"/>
              <a:sym typeface="+mn-lt"/>
            </a:endParaRPr>
          </a:p>
        </p:txBody>
      </p:sp>
      <p:sp>
        <p:nvSpPr>
          <p:cNvPr id="48" name="文本框 47"/>
          <p:cNvSpPr txBox="1"/>
          <p:nvPr/>
        </p:nvSpPr>
        <p:spPr>
          <a:xfrm>
            <a:off x="10512752" y="4648468"/>
            <a:ext cx="1363129" cy="396070"/>
          </a:xfrm>
          <a:prstGeom prst="rect">
            <a:avLst/>
          </a:prstGeom>
          <a:noFill/>
        </p:spPr>
        <p:txBody>
          <a:bodyPr wrap="square" rtlCol="0">
            <a:spAutoFit/>
          </a:bodyPr>
          <a:lstStyle/>
          <a:p>
            <a:pPr marL="0" marR="0" lvl="0" indent="0" algn="ctr" defTabSz="537330" rtl="0" eaLnBrk="1" fontAlgn="auto" latinLnBrk="0" hangingPunct="1">
              <a:lnSpc>
                <a:spcPct val="140000"/>
              </a:lnSpc>
              <a:spcBef>
                <a:spcPts val="0"/>
              </a:spcBef>
              <a:spcAft>
                <a:spcPts val="0"/>
              </a:spcAft>
              <a:buClrTx/>
              <a:buSzTx/>
              <a:buFontTx/>
              <a:buNone/>
              <a:tabLst/>
              <a:defRPr/>
            </a:pPr>
            <a:r>
              <a:rPr kumimoji="0" lang="zh-CN" altLang="en-US" sz="1581" b="1" i="0" u="none" strike="noStrike" kern="1200" cap="none" spc="0" normalizeH="0" baseline="0" noProof="0" dirty="0">
                <a:ln>
                  <a:noFill/>
                </a:ln>
                <a:solidFill>
                  <a:prstClr val="black"/>
                </a:solidFill>
                <a:effectLst/>
                <a:uLnTx/>
                <a:uFillTx/>
                <a:latin typeface="Arial"/>
                <a:ea typeface="Microsoft YaHei"/>
                <a:cs typeface="+mn-ea"/>
                <a:sym typeface="+mn-lt"/>
              </a:rPr>
              <a:t>精准推送</a:t>
            </a:r>
          </a:p>
        </p:txBody>
      </p:sp>
      <p:grpSp>
        <p:nvGrpSpPr>
          <p:cNvPr id="52" name="Group 96"/>
          <p:cNvGrpSpPr>
            <a:grpSpLocks/>
          </p:cNvGrpSpPr>
          <p:nvPr/>
        </p:nvGrpSpPr>
        <p:grpSpPr bwMode="auto">
          <a:xfrm>
            <a:off x="10944580" y="533400"/>
            <a:ext cx="1165870" cy="592907"/>
            <a:chOff x="1016388" y="913002"/>
            <a:chExt cx="731924" cy="428904"/>
          </a:xfrm>
        </p:grpSpPr>
        <p:sp>
          <p:nvSpPr>
            <p:cNvPr id="53" name="Parallelogram 6">
              <a:hlinkClick r:id="rId10"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54"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11"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36365721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2236510" cy="707758"/>
          </a:xfrm>
          <a:prstGeom prst="rect">
            <a:avLst/>
          </a:prstGeom>
          <a:noFill/>
        </p:spPr>
        <p:txBody>
          <a:bodyPr wrap="non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智慧物联</a:t>
            </a:r>
          </a:p>
        </p:txBody>
      </p:sp>
      <p:grpSp>
        <p:nvGrpSpPr>
          <p:cNvPr id="74" name="组合 73">
            <a:extLst>
              <a:ext uri="{FF2B5EF4-FFF2-40B4-BE49-F238E27FC236}">
                <a16:creationId xmlns:a16="http://schemas.microsoft.com/office/drawing/2014/main" id="{02CC689E-7B4C-4CD6-A3E0-F03FDA3B9160}"/>
              </a:ext>
            </a:extLst>
          </p:cNvPr>
          <p:cNvGrpSpPr/>
          <p:nvPr/>
        </p:nvGrpSpPr>
        <p:grpSpPr>
          <a:xfrm>
            <a:off x="4451311" y="2103816"/>
            <a:ext cx="2139353" cy="1414446"/>
            <a:chOff x="8830388" y="4068494"/>
            <a:chExt cx="4243991" cy="2812391"/>
          </a:xfrm>
        </p:grpSpPr>
        <p:sp>
          <p:nvSpPr>
            <p:cNvPr id="75" name="Shape 778">
              <a:extLst>
                <a:ext uri="{FF2B5EF4-FFF2-40B4-BE49-F238E27FC236}">
                  <a16:creationId xmlns:a16="http://schemas.microsoft.com/office/drawing/2014/main" id="{5823164B-919C-4804-972A-7C68DC8421ED}"/>
                </a:ext>
              </a:extLst>
            </p:cNvPr>
            <p:cNvSpPr/>
            <p:nvPr/>
          </p:nvSpPr>
          <p:spPr>
            <a:xfrm>
              <a:off x="8830388" y="4068494"/>
              <a:ext cx="4243991" cy="2812391"/>
            </a:xfrm>
            <a:custGeom>
              <a:avLst/>
              <a:gdLst/>
              <a:ahLst/>
              <a:cxnLst>
                <a:cxn ang="0">
                  <a:pos x="wd2" y="hd2"/>
                </a:cxn>
                <a:cxn ang="5400000">
                  <a:pos x="wd2" y="hd2"/>
                </a:cxn>
                <a:cxn ang="10800000">
                  <a:pos x="wd2" y="hd2"/>
                </a:cxn>
                <a:cxn ang="16200000">
                  <a:pos x="wd2" y="hd2"/>
                </a:cxn>
              </a:cxnLst>
              <a:rect l="0" t="0" r="r" b="b"/>
              <a:pathLst>
                <a:path w="21560" h="21600" extrusionOk="0">
                  <a:moveTo>
                    <a:pt x="3119" y="16611"/>
                  </a:moveTo>
                  <a:cubicBezTo>
                    <a:pt x="5081" y="14887"/>
                    <a:pt x="7676" y="14630"/>
                    <a:pt x="9047" y="14630"/>
                  </a:cubicBezTo>
                  <a:cubicBezTo>
                    <a:pt x="9529" y="14630"/>
                    <a:pt x="9843" y="14663"/>
                    <a:pt x="9906" y="14669"/>
                  </a:cubicBezTo>
                  <a:lnTo>
                    <a:pt x="21551" y="14669"/>
                  </a:lnTo>
                  <a:cubicBezTo>
                    <a:pt x="21585" y="13299"/>
                    <a:pt x="21600" y="8578"/>
                    <a:pt x="20326" y="5263"/>
                  </a:cubicBezTo>
                  <a:cubicBezTo>
                    <a:pt x="18809" y="1314"/>
                    <a:pt x="16129" y="125"/>
                    <a:pt x="15819" y="0"/>
                  </a:cubicBezTo>
                  <a:cubicBezTo>
                    <a:pt x="7604" y="26"/>
                    <a:pt x="828" y="9498"/>
                    <a:pt x="0" y="21600"/>
                  </a:cubicBezTo>
                  <a:cubicBezTo>
                    <a:pt x="543" y="20036"/>
                    <a:pt x="1502" y="18030"/>
                    <a:pt x="3119" y="16611"/>
                  </a:cubicBezTo>
                  <a:close/>
                </a:path>
              </a:pathLst>
            </a:custGeom>
            <a:solidFill>
              <a:srgbClr val="F79646"/>
            </a:solidFill>
            <a:ln w="12700">
              <a:miter lim="400000"/>
            </a:ln>
          </p:spPr>
          <p:txBody>
            <a:bodyPr lIns="27442" tIns="27442" rIns="27442" bIns="27442" anchor="ctr"/>
            <a:lstStyle/>
            <a:p>
              <a:pPr marL="0" marR="0" lvl="0" indent="0" algn="l" defTabSz="23027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161" b="0" i="0" u="none" strike="noStrike" kern="0" cap="none" spc="0" normalizeH="0" baseline="0" noProof="0">
                <a:ln>
                  <a:noFill/>
                </a:ln>
                <a:solidFill>
                  <a:prstClr val="white"/>
                </a:solidFill>
                <a:effectLst>
                  <a:outerShdw blurRad="38100" dist="12700" dir="5400000" rotWithShape="0">
                    <a:srgbClr val="000000">
                      <a:alpha val="50000"/>
                    </a:srgbClr>
                  </a:outerShdw>
                </a:effectLst>
                <a:uLnTx/>
                <a:uFillTx/>
                <a:latin typeface="Gill Sans"/>
                <a:cs typeface="+mn-ea"/>
                <a:sym typeface="+mn-lt"/>
              </a:endParaRPr>
            </a:p>
          </p:txBody>
        </p:sp>
        <p:sp>
          <p:nvSpPr>
            <p:cNvPr id="76" name="Shape 782">
              <a:extLst>
                <a:ext uri="{FF2B5EF4-FFF2-40B4-BE49-F238E27FC236}">
                  <a16:creationId xmlns:a16="http://schemas.microsoft.com/office/drawing/2014/main" id="{8F535491-46D4-479D-BCC8-E4221D44189A}"/>
                </a:ext>
              </a:extLst>
            </p:cNvPr>
            <p:cNvSpPr/>
            <p:nvPr/>
          </p:nvSpPr>
          <p:spPr>
            <a:xfrm>
              <a:off x="10437905" y="4950289"/>
              <a:ext cx="2544421" cy="529023"/>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FFFFFF"/>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1729" b="0" i="0" u="none" strike="noStrike" kern="0" cap="none" spc="0" normalizeH="0" baseline="0" noProof="0" dirty="0">
                  <a:ln>
                    <a:noFill/>
                  </a:ln>
                  <a:solidFill>
                    <a:prstClr val="white"/>
                  </a:solidFill>
                  <a:effectLst/>
                  <a:uLnTx/>
                  <a:uFillTx/>
                  <a:latin typeface="Arial"/>
                  <a:ea typeface="Microsoft YaHei"/>
                  <a:cs typeface="+mn-ea"/>
                  <a:sym typeface="+mn-lt"/>
                </a:rPr>
                <a:t>一卡通</a:t>
              </a:r>
              <a:endParaRPr kumimoji="0" sz="1729" b="0" i="0" u="none" strike="noStrike" kern="0" cap="none" spc="0" normalizeH="0" baseline="0" noProof="0" dirty="0">
                <a:ln>
                  <a:noFill/>
                </a:ln>
                <a:solidFill>
                  <a:prstClr val="white"/>
                </a:solidFill>
                <a:effectLst/>
                <a:uLnTx/>
                <a:uFillTx/>
                <a:latin typeface="Arial"/>
                <a:ea typeface="Microsoft YaHei"/>
                <a:cs typeface="+mn-ea"/>
                <a:sym typeface="+mn-lt"/>
              </a:endParaRPr>
            </a:p>
          </p:txBody>
        </p:sp>
        <p:sp>
          <p:nvSpPr>
            <p:cNvPr id="77" name="Shape 783">
              <a:extLst>
                <a:ext uri="{FF2B5EF4-FFF2-40B4-BE49-F238E27FC236}">
                  <a16:creationId xmlns:a16="http://schemas.microsoft.com/office/drawing/2014/main" id="{F3A2BC6F-9E5F-4C47-824E-BC77473768EA}"/>
                </a:ext>
              </a:extLst>
            </p:cNvPr>
            <p:cNvSpPr/>
            <p:nvPr/>
          </p:nvSpPr>
          <p:spPr>
            <a:xfrm>
              <a:off x="9637260" y="4756169"/>
              <a:ext cx="991247" cy="107997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defTabSz="647700">
                <a:lnSpc>
                  <a:spcPct val="120000"/>
                </a:lnSpc>
                <a:spcBef>
                  <a:spcPts val="1700"/>
                </a:spcBef>
                <a:defRPr sz="7000" b="1">
                  <a:solidFill>
                    <a:srgbClr val="FFFFFF"/>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sz="3530" b="0" i="0" u="none" strike="noStrike" kern="0" cap="none" spc="0" normalizeH="0" baseline="0" noProof="0" dirty="0">
                  <a:ln>
                    <a:noFill/>
                  </a:ln>
                  <a:solidFill>
                    <a:prstClr val="white"/>
                  </a:solidFill>
                  <a:effectLst/>
                  <a:uLnTx/>
                  <a:uFillTx/>
                  <a:latin typeface="Arial"/>
                  <a:ea typeface="Microsoft YaHei"/>
                  <a:cs typeface="+mn-ea"/>
                  <a:sym typeface="+mn-lt"/>
                </a:rPr>
                <a:t>A</a:t>
              </a:r>
            </a:p>
          </p:txBody>
        </p:sp>
      </p:grpSp>
      <p:grpSp>
        <p:nvGrpSpPr>
          <p:cNvPr id="78" name="组合 77">
            <a:extLst>
              <a:ext uri="{FF2B5EF4-FFF2-40B4-BE49-F238E27FC236}">
                <a16:creationId xmlns:a16="http://schemas.microsoft.com/office/drawing/2014/main" id="{F84F5578-B427-4CF0-95B3-F8C0AA8B4910}"/>
              </a:ext>
            </a:extLst>
          </p:cNvPr>
          <p:cNvGrpSpPr/>
          <p:nvPr/>
        </p:nvGrpSpPr>
        <p:grpSpPr>
          <a:xfrm>
            <a:off x="5484781" y="3871413"/>
            <a:ext cx="2139307" cy="1414446"/>
            <a:chOff x="10880556" y="7583067"/>
            <a:chExt cx="4243899" cy="2812391"/>
          </a:xfrm>
        </p:grpSpPr>
        <p:sp>
          <p:nvSpPr>
            <p:cNvPr id="79" name="Shape 780">
              <a:extLst>
                <a:ext uri="{FF2B5EF4-FFF2-40B4-BE49-F238E27FC236}">
                  <a16:creationId xmlns:a16="http://schemas.microsoft.com/office/drawing/2014/main" id="{41F2958C-0F43-499F-97E2-E655AB807427}"/>
                </a:ext>
              </a:extLst>
            </p:cNvPr>
            <p:cNvSpPr/>
            <p:nvPr/>
          </p:nvSpPr>
          <p:spPr>
            <a:xfrm>
              <a:off x="10880556" y="7583067"/>
              <a:ext cx="4243899" cy="2812391"/>
            </a:xfrm>
            <a:custGeom>
              <a:avLst/>
              <a:gdLst/>
              <a:ahLst/>
              <a:cxnLst>
                <a:cxn ang="0">
                  <a:pos x="wd2" y="hd2"/>
                </a:cxn>
                <a:cxn ang="5400000">
                  <a:pos x="wd2" y="hd2"/>
                </a:cxn>
                <a:cxn ang="10800000">
                  <a:pos x="wd2" y="hd2"/>
                </a:cxn>
                <a:cxn ang="16200000">
                  <a:pos x="wd2" y="hd2"/>
                </a:cxn>
              </a:cxnLst>
              <a:rect l="0" t="0" r="r" b="b"/>
              <a:pathLst>
                <a:path w="21560" h="21600" extrusionOk="0">
                  <a:moveTo>
                    <a:pt x="18442" y="4989"/>
                  </a:moveTo>
                  <a:cubicBezTo>
                    <a:pt x="16479" y="6711"/>
                    <a:pt x="13885" y="6970"/>
                    <a:pt x="12513" y="6970"/>
                  </a:cubicBezTo>
                  <a:cubicBezTo>
                    <a:pt x="12032" y="6970"/>
                    <a:pt x="11717" y="6937"/>
                    <a:pt x="11654" y="6931"/>
                  </a:cubicBezTo>
                  <a:lnTo>
                    <a:pt x="10" y="6931"/>
                  </a:lnTo>
                  <a:cubicBezTo>
                    <a:pt x="-25" y="8301"/>
                    <a:pt x="-40" y="13022"/>
                    <a:pt x="1234" y="16337"/>
                  </a:cubicBezTo>
                  <a:cubicBezTo>
                    <a:pt x="2756" y="20297"/>
                    <a:pt x="5432" y="21477"/>
                    <a:pt x="5741" y="21600"/>
                  </a:cubicBezTo>
                  <a:cubicBezTo>
                    <a:pt x="13956" y="21574"/>
                    <a:pt x="20732" y="12102"/>
                    <a:pt x="21560" y="0"/>
                  </a:cubicBezTo>
                  <a:cubicBezTo>
                    <a:pt x="21017" y="1564"/>
                    <a:pt x="20059" y="3567"/>
                    <a:pt x="18442" y="4989"/>
                  </a:cubicBezTo>
                  <a:close/>
                </a:path>
              </a:pathLst>
            </a:custGeom>
            <a:solidFill>
              <a:srgbClr val="9BBB59"/>
            </a:solidFill>
            <a:ln w="12700">
              <a:miter lim="400000"/>
            </a:ln>
          </p:spPr>
          <p:txBody>
            <a:bodyPr lIns="27442" tIns="27442" rIns="27442" bIns="27442" anchor="ctr"/>
            <a:lstStyle/>
            <a:p>
              <a:pPr marL="0" marR="0" lvl="0" indent="0" algn="l" defTabSz="23027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161" b="0" i="0" u="none" strike="noStrike" kern="0" cap="none" spc="0" normalizeH="0" baseline="0" noProof="0">
                <a:ln>
                  <a:noFill/>
                </a:ln>
                <a:solidFill>
                  <a:prstClr val="white"/>
                </a:solidFill>
                <a:effectLst>
                  <a:outerShdw blurRad="38100" dist="12700" dir="5400000" rotWithShape="0">
                    <a:srgbClr val="000000">
                      <a:alpha val="50000"/>
                    </a:srgbClr>
                  </a:outerShdw>
                </a:effectLst>
                <a:uLnTx/>
                <a:uFillTx/>
                <a:latin typeface="Gill Sans"/>
                <a:cs typeface="+mn-ea"/>
                <a:sym typeface="+mn-lt"/>
              </a:endParaRPr>
            </a:p>
          </p:txBody>
        </p:sp>
        <p:sp>
          <p:nvSpPr>
            <p:cNvPr id="80" name="Shape 785">
              <a:extLst>
                <a:ext uri="{FF2B5EF4-FFF2-40B4-BE49-F238E27FC236}">
                  <a16:creationId xmlns:a16="http://schemas.microsoft.com/office/drawing/2014/main" id="{F967FAF3-D74F-4B59-9431-2BF15280BC31}"/>
                </a:ext>
              </a:extLst>
            </p:cNvPr>
            <p:cNvSpPr/>
            <p:nvPr/>
          </p:nvSpPr>
          <p:spPr>
            <a:xfrm>
              <a:off x="13390941" y="8497126"/>
              <a:ext cx="991247" cy="107997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defTabSz="647700">
                <a:lnSpc>
                  <a:spcPct val="120000"/>
                </a:lnSpc>
                <a:spcBef>
                  <a:spcPts val="1700"/>
                </a:spcBef>
                <a:defRPr sz="7000" b="1">
                  <a:solidFill>
                    <a:srgbClr val="FFFFFF"/>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sz="3530" b="0" i="0" u="none" strike="noStrike" kern="0" cap="none" spc="0" normalizeH="0" baseline="0" noProof="0" dirty="0">
                  <a:ln>
                    <a:noFill/>
                  </a:ln>
                  <a:solidFill>
                    <a:prstClr val="white"/>
                  </a:solidFill>
                  <a:effectLst/>
                  <a:uLnTx/>
                  <a:uFillTx/>
                  <a:latin typeface="Arial"/>
                  <a:ea typeface="Microsoft YaHei"/>
                  <a:cs typeface="+mn-ea"/>
                  <a:sym typeface="+mn-lt"/>
                </a:rPr>
                <a:t>C</a:t>
              </a:r>
            </a:p>
          </p:txBody>
        </p:sp>
        <p:sp>
          <p:nvSpPr>
            <p:cNvPr id="81" name="Shape 787">
              <a:extLst>
                <a:ext uri="{FF2B5EF4-FFF2-40B4-BE49-F238E27FC236}">
                  <a16:creationId xmlns:a16="http://schemas.microsoft.com/office/drawing/2014/main" id="{CA37B452-EB60-44A0-A588-EC81F6608EEB}"/>
                </a:ext>
              </a:extLst>
            </p:cNvPr>
            <p:cNvSpPr/>
            <p:nvPr/>
          </p:nvSpPr>
          <p:spPr>
            <a:xfrm>
              <a:off x="10972518" y="8878127"/>
              <a:ext cx="2544422" cy="529023"/>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FFFFFF"/>
                  </a:solidFill>
                  <a:latin typeface="Lato"/>
                  <a:ea typeface="Lato"/>
                  <a:cs typeface="Lato"/>
                  <a:sym typeface="Lato"/>
                </a:defRPr>
              </a:lvl1pPr>
            </a:lstStyle>
            <a:p>
              <a:pPr marL="0" marR="0" lvl="0" indent="0" algn="ctr"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1729" b="0" i="0" u="none" strike="noStrike" kern="0" cap="none" spc="0" normalizeH="0" baseline="0" noProof="0" dirty="0">
                  <a:ln>
                    <a:noFill/>
                  </a:ln>
                  <a:solidFill>
                    <a:prstClr val="white"/>
                  </a:solidFill>
                  <a:effectLst/>
                  <a:uLnTx/>
                  <a:uFillTx/>
                  <a:latin typeface="Arial"/>
                  <a:ea typeface="Microsoft YaHei"/>
                  <a:cs typeface="+mn-ea"/>
                  <a:sym typeface="+mn-lt"/>
                </a:rPr>
                <a:t>智能管控</a:t>
              </a:r>
            </a:p>
          </p:txBody>
        </p:sp>
      </p:grpSp>
      <p:grpSp>
        <p:nvGrpSpPr>
          <p:cNvPr id="82" name="组合 81">
            <a:extLst>
              <a:ext uri="{FF2B5EF4-FFF2-40B4-BE49-F238E27FC236}">
                <a16:creationId xmlns:a16="http://schemas.microsoft.com/office/drawing/2014/main" id="{1B1560AC-02A0-43CF-AA09-3655D78EB9D4}"/>
              </a:ext>
            </a:extLst>
          </p:cNvPr>
          <p:cNvGrpSpPr/>
          <p:nvPr/>
        </p:nvGrpSpPr>
        <p:grpSpPr>
          <a:xfrm>
            <a:off x="6222972" y="2103817"/>
            <a:ext cx="1417639" cy="2172328"/>
            <a:chOff x="12344961" y="4068494"/>
            <a:chExt cx="2812274" cy="4319314"/>
          </a:xfrm>
        </p:grpSpPr>
        <p:sp>
          <p:nvSpPr>
            <p:cNvPr id="83" name="Shape 781">
              <a:extLst>
                <a:ext uri="{FF2B5EF4-FFF2-40B4-BE49-F238E27FC236}">
                  <a16:creationId xmlns:a16="http://schemas.microsoft.com/office/drawing/2014/main" id="{263A5D94-E540-402A-98E1-9F5A599E55AB}"/>
                </a:ext>
              </a:extLst>
            </p:cNvPr>
            <p:cNvSpPr/>
            <p:nvPr/>
          </p:nvSpPr>
          <p:spPr>
            <a:xfrm>
              <a:off x="12344961" y="4068494"/>
              <a:ext cx="2812274" cy="4244199"/>
            </a:xfrm>
            <a:custGeom>
              <a:avLst/>
              <a:gdLst/>
              <a:ahLst/>
              <a:cxnLst>
                <a:cxn ang="0">
                  <a:pos x="wd2" y="hd2"/>
                </a:cxn>
                <a:cxn ang="5400000">
                  <a:pos x="wd2" y="hd2"/>
                </a:cxn>
                <a:cxn ang="10800000">
                  <a:pos x="wd2" y="hd2"/>
                </a:cxn>
                <a:cxn ang="16200000">
                  <a:pos x="wd2" y="hd2"/>
                </a:cxn>
              </a:cxnLst>
              <a:rect l="0" t="0" r="r" b="b"/>
              <a:pathLst>
                <a:path w="21600" h="21600" extrusionOk="0">
                  <a:moveTo>
                    <a:pt x="6930" y="21590"/>
                  </a:moveTo>
                  <a:cubicBezTo>
                    <a:pt x="7144" y="21594"/>
                    <a:pt x="7438" y="21600"/>
                    <a:pt x="7794" y="21600"/>
                  </a:cubicBezTo>
                  <a:lnTo>
                    <a:pt x="7795" y="21600"/>
                  </a:lnTo>
                  <a:cubicBezTo>
                    <a:pt x="9785" y="21600"/>
                    <a:pt x="13539" y="21440"/>
                    <a:pt x="16336" y="20363"/>
                  </a:cubicBezTo>
                  <a:cubicBezTo>
                    <a:pt x="20297" y="18839"/>
                    <a:pt x="21476" y="16157"/>
                    <a:pt x="21600" y="15849"/>
                  </a:cubicBezTo>
                  <a:cubicBezTo>
                    <a:pt x="21574" y="7619"/>
                    <a:pt x="12100" y="830"/>
                    <a:pt x="0" y="0"/>
                  </a:cubicBezTo>
                  <a:cubicBezTo>
                    <a:pt x="1563" y="544"/>
                    <a:pt x="3566" y="1504"/>
                    <a:pt x="4988" y="3124"/>
                  </a:cubicBezTo>
                  <a:cubicBezTo>
                    <a:pt x="7344" y="5812"/>
                    <a:pt x="6962" y="9641"/>
                    <a:pt x="6930" y="9924"/>
                  </a:cubicBezTo>
                  <a:cubicBezTo>
                    <a:pt x="6930" y="9924"/>
                    <a:pt x="6930" y="21590"/>
                    <a:pt x="6930" y="21590"/>
                  </a:cubicBezTo>
                  <a:close/>
                </a:path>
              </a:pathLst>
            </a:custGeom>
            <a:solidFill>
              <a:srgbClr val="8064A2"/>
            </a:solidFill>
            <a:ln w="12700">
              <a:miter lim="400000"/>
            </a:ln>
          </p:spPr>
          <p:txBody>
            <a:bodyPr lIns="27442" tIns="27442" rIns="27442" bIns="27442" anchor="ctr"/>
            <a:lstStyle/>
            <a:p>
              <a:pPr marL="0" marR="0" lvl="0" indent="0" algn="l" defTabSz="23027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161" b="0" i="0" u="none" strike="noStrike" kern="0" cap="none" spc="0" normalizeH="0" baseline="0" noProof="0">
                <a:ln>
                  <a:noFill/>
                </a:ln>
                <a:solidFill>
                  <a:prstClr val="white"/>
                </a:solidFill>
                <a:effectLst>
                  <a:outerShdw blurRad="38100" dist="12700" dir="5400000" rotWithShape="0">
                    <a:srgbClr val="000000">
                      <a:alpha val="50000"/>
                    </a:srgbClr>
                  </a:outerShdw>
                </a:effectLst>
                <a:uLnTx/>
                <a:uFillTx/>
                <a:latin typeface="Gill Sans"/>
                <a:cs typeface="+mn-ea"/>
                <a:sym typeface="+mn-lt"/>
              </a:endParaRPr>
            </a:p>
          </p:txBody>
        </p:sp>
        <p:sp>
          <p:nvSpPr>
            <p:cNvPr id="84" name="Shape 784">
              <a:extLst>
                <a:ext uri="{FF2B5EF4-FFF2-40B4-BE49-F238E27FC236}">
                  <a16:creationId xmlns:a16="http://schemas.microsoft.com/office/drawing/2014/main" id="{4E04F670-2F0F-4611-9397-2534601048AF}"/>
                </a:ext>
              </a:extLst>
            </p:cNvPr>
            <p:cNvSpPr/>
            <p:nvPr/>
          </p:nvSpPr>
          <p:spPr>
            <a:xfrm>
              <a:off x="13318976" y="4743469"/>
              <a:ext cx="991247" cy="107997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defTabSz="647700">
                <a:lnSpc>
                  <a:spcPct val="120000"/>
                </a:lnSpc>
                <a:spcBef>
                  <a:spcPts val="1700"/>
                </a:spcBef>
                <a:defRPr sz="7000" b="1">
                  <a:solidFill>
                    <a:srgbClr val="FFFFFF"/>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sz="3530" b="0" i="0" u="none" strike="noStrike" kern="0" cap="none" spc="0" normalizeH="0" baseline="0" noProof="0" dirty="0">
                  <a:ln>
                    <a:noFill/>
                  </a:ln>
                  <a:solidFill>
                    <a:prstClr val="white"/>
                  </a:solidFill>
                  <a:effectLst/>
                  <a:uLnTx/>
                  <a:uFillTx/>
                  <a:latin typeface="Arial"/>
                  <a:ea typeface="Microsoft YaHei"/>
                  <a:cs typeface="+mn-ea"/>
                  <a:sym typeface="+mn-lt"/>
                </a:rPr>
                <a:t>B</a:t>
              </a:r>
            </a:p>
          </p:txBody>
        </p:sp>
        <p:sp>
          <p:nvSpPr>
            <p:cNvPr id="85" name="Shape 788">
              <a:extLst>
                <a:ext uri="{FF2B5EF4-FFF2-40B4-BE49-F238E27FC236}">
                  <a16:creationId xmlns:a16="http://schemas.microsoft.com/office/drawing/2014/main" id="{41BB4EB4-E1F5-4458-8AD1-A9CE7FF5AB4D}"/>
                </a:ext>
              </a:extLst>
            </p:cNvPr>
            <p:cNvSpPr/>
            <p:nvPr/>
          </p:nvSpPr>
          <p:spPr>
            <a:xfrm rot="16200000">
              <a:off x="12529689" y="6851694"/>
              <a:ext cx="2544418" cy="52780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FFFFFF"/>
                  </a:solidFill>
                  <a:latin typeface="Lato"/>
                  <a:ea typeface="Lato"/>
                  <a:cs typeface="Lato"/>
                  <a:sym typeface="Lato"/>
                </a:defRPr>
              </a:lvl1pPr>
            </a:lstStyle>
            <a:p>
              <a:pPr marL="0" marR="0" lvl="0" indent="0" algn="ctr"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1729" b="0" i="0" u="none" strike="noStrike" kern="0" cap="none" spc="0" normalizeH="0" baseline="0" noProof="0" dirty="0">
                  <a:ln>
                    <a:noFill/>
                  </a:ln>
                  <a:solidFill>
                    <a:prstClr val="white"/>
                  </a:solidFill>
                  <a:effectLst/>
                  <a:uLnTx/>
                  <a:uFillTx/>
                  <a:latin typeface="Arial"/>
                  <a:ea typeface="Microsoft YaHei"/>
                  <a:cs typeface="+mn-ea"/>
                  <a:sym typeface="+mn-lt"/>
                </a:rPr>
                <a:t>校园安全</a:t>
              </a:r>
            </a:p>
          </p:txBody>
        </p:sp>
      </p:grpSp>
      <p:grpSp>
        <p:nvGrpSpPr>
          <p:cNvPr id="86" name="组合 85">
            <a:extLst>
              <a:ext uri="{FF2B5EF4-FFF2-40B4-BE49-F238E27FC236}">
                <a16:creationId xmlns:a16="http://schemas.microsoft.com/office/drawing/2014/main" id="{FCAE7E04-FD41-400F-B7D3-CEE040695381}"/>
              </a:ext>
            </a:extLst>
          </p:cNvPr>
          <p:cNvGrpSpPr/>
          <p:nvPr/>
        </p:nvGrpSpPr>
        <p:grpSpPr>
          <a:xfrm>
            <a:off x="4451312" y="3134914"/>
            <a:ext cx="1417698" cy="2134550"/>
            <a:chOff x="8830388" y="6118662"/>
            <a:chExt cx="2812391" cy="4244199"/>
          </a:xfrm>
        </p:grpSpPr>
        <p:sp>
          <p:nvSpPr>
            <p:cNvPr id="87" name="Shape 779">
              <a:extLst>
                <a:ext uri="{FF2B5EF4-FFF2-40B4-BE49-F238E27FC236}">
                  <a16:creationId xmlns:a16="http://schemas.microsoft.com/office/drawing/2014/main" id="{33FEBC30-D554-459A-ADF1-6FC8AA7A4B27}"/>
                </a:ext>
              </a:extLst>
            </p:cNvPr>
            <p:cNvSpPr/>
            <p:nvPr/>
          </p:nvSpPr>
          <p:spPr>
            <a:xfrm>
              <a:off x="8830388" y="6118662"/>
              <a:ext cx="2812391" cy="4244199"/>
            </a:xfrm>
            <a:custGeom>
              <a:avLst/>
              <a:gdLst/>
              <a:ahLst/>
              <a:cxnLst>
                <a:cxn ang="0">
                  <a:pos x="wd2" y="hd2"/>
                </a:cxn>
                <a:cxn ang="5400000">
                  <a:pos x="wd2" y="hd2"/>
                </a:cxn>
                <a:cxn ang="10800000">
                  <a:pos x="wd2" y="hd2"/>
                </a:cxn>
                <a:cxn ang="16200000">
                  <a:pos x="wd2" y="hd2"/>
                </a:cxn>
              </a:cxnLst>
              <a:rect l="0" t="0" r="r" b="b"/>
              <a:pathLst>
                <a:path w="21600" h="21600" extrusionOk="0">
                  <a:moveTo>
                    <a:pt x="5263" y="1237"/>
                  </a:moveTo>
                  <a:cubicBezTo>
                    <a:pt x="1315" y="2757"/>
                    <a:pt x="125" y="5443"/>
                    <a:pt x="0" y="5751"/>
                  </a:cubicBezTo>
                  <a:cubicBezTo>
                    <a:pt x="27" y="13981"/>
                    <a:pt x="9500" y="20770"/>
                    <a:pt x="21600" y="21600"/>
                  </a:cubicBezTo>
                  <a:cubicBezTo>
                    <a:pt x="20036" y="21056"/>
                    <a:pt x="18033" y="20096"/>
                    <a:pt x="16612" y="18476"/>
                  </a:cubicBezTo>
                  <a:cubicBezTo>
                    <a:pt x="14253" y="15785"/>
                    <a:pt x="14639" y="11951"/>
                    <a:pt x="14669" y="11674"/>
                  </a:cubicBezTo>
                  <a:lnTo>
                    <a:pt x="14669" y="10"/>
                  </a:lnTo>
                  <a:cubicBezTo>
                    <a:pt x="14456" y="4"/>
                    <a:pt x="14162" y="0"/>
                    <a:pt x="13806" y="0"/>
                  </a:cubicBezTo>
                  <a:cubicBezTo>
                    <a:pt x="11817" y="0"/>
                    <a:pt x="8062" y="160"/>
                    <a:pt x="5263" y="1237"/>
                  </a:cubicBezTo>
                  <a:close/>
                </a:path>
              </a:pathLst>
            </a:custGeom>
            <a:solidFill>
              <a:srgbClr val="4F81BD"/>
            </a:solidFill>
            <a:ln w="12700">
              <a:miter lim="400000"/>
            </a:ln>
          </p:spPr>
          <p:txBody>
            <a:bodyPr lIns="27442" tIns="27442" rIns="27442" bIns="27442" anchor="ctr"/>
            <a:lstStyle/>
            <a:p>
              <a:pPr marL="0" marR="0" lvl="0" indent="0" algn="l" defTabSz="23027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161" b="0" i="0" u="none" strike="noStrike" kern="0" cap="none" spc="0" normalizeH="0" baseline="0" noProof="0">
                <a:ln>
                  <a:noFill/>
                </a:ln>
                <a:solidFill>
                  <a:prstClr val="white"/>
                </a:solidFill>
                <a:effectLst>
                  <a:outerShdw blurRad="38100" dist="12700" dir="5400000" rotWithShape="0">
                    <a:srgbClr val="000000">
                      <a:alpha val="50000"/>
                    </a:srgbClr>
                  </a:outerShdw>
                </a:effectLst>
                <a:uLnTx/>
                <a:uFillTx/>
                <a:latin typeface="Gill Sans"/>
                <a:cs typeface="+mn-ea"/>
                <a:sym typeface="+mn-lt"/>
              </a:endParaRPr>
            </a:p>
          </p:txBody>
        </p:sp>
        <p:sp>
          <p:nvSpPr>
            <p:cNvPr id="88" name="Shape 786">
              <a:extLst>
                <a:ext uri="{FF2B5EF4-FFF2-40B4-BE49-F238E27FC236}">
                  <a16:creationId xmlns:a16="http://schemas.microsoft.com/office/drawing/2014/main" id="{C14CE78F-7240-4E37-895B-5CAF22AAC3CD}"/>
                </a:ext>
              </a:extLst>
            </p:cNvPr>
            <p:cNvSpPr/>
            <p:nvPr/>
          </p:nvSpPr>
          <p:spPr>
            <a:xfrm>
              <a:off x="9677900" y="8509828"/>
              <a:ext cx="991245" cy="107997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defTabSz="647700">
                <a:lnSpc>
                  <a:spcPct val="120000"/>
                </a:lnSpc>
                <a:spcBef>
                  <a:spcPts val="1700"/>
                </a:spcBef>
                <a:defRPr sz="7000" b="1">
                  <a:solidFill>
                    <a:srgbClr val="FFFFFF"/>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sz="3530" b="0" i="0" u="none" strike="noStrike" kern="0" cap="none" spc="0" normalizeH="0" baseline="0" noProof="0" dirty="0">
                  <a:ln>
                    <a:noFill/>
                  </a:ln>
                  <a:solidFill>
                    <a:prstClr val="white"/>
                  </a:solidFill>
                  <a:effectLst/>
                  <a:uLnTx/>
                  <a:uFillTx/>
                  <a:latin typeface="Arial"/>
                  <a:ea typeface="Microsoft YaHei"/>
                  <a:cs typeface="+mn-ea"/>
                  <a:sym typeface="+mn-lt"/>
                </a:rPr>
                <a:t>D</a:t>
              </a:r>
            </a:p>
          </p:txBody>
        </p:sp>
        <p:sp>
          <p:nvSpPr>
            <p:cNvPr id="89" name="Shape 789">
              <a:extLst>
                <a:ext uri="{FF2B5EF4-FFF2-40B4-BE49-F238E27FC236}">
                  <a16:creationId xmlns:a16="http://schemas.microsoft.com/office/drawing/2014/main" id="{18BE3A58-4F60-4DF5-A29A-02399F60951B}"/>
                </a:ext>
              </a:extLst>
            </p:cNvPr>
            <p:cNvSpPr/>
            <p:nvPr/>
          </p:nvSpPr>
          <p:spPr>
            <a:xfrm rot="16200000">
              <a:off x="8860669" y="7435896"/>
              <a:ext cx="2544422" cy="52780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FFFFFF"/>
                  </a:solidFill>
                  <a:latin typeface="Lato"/>
                  <a:ea typeface="Lato"/>
                  <a:cs typeface="Lato"/>
                  <a:sym typeface="Lato"/>
                </a:defRPr>
              </a:lvl1pPr>
            </a:lstStyle>
            <a:p>
              <a:pPr marL="0" marR="0" lvl="0" indent="0" algn="ctr"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1729" b="0" i="0" u="none" strike="noStrike" kern="0" cap="none" spc="0" normalizeH="0" baseline="0" noProof="0" dirty="0">
                  <a:ln>
                    <a:noFill/>
                  </a:ln>
                  <a:solidFill>
                    <a:prstClr val="white"/>
                  </a:solidFill>
                  <a:effectLst/>
                  <a:uLnTx/>
                  <a:uFillTx/>
                  <a:latin typeface="Arial"/>
                  <a:ea typeface="Microsoft YaHei"/>
                  <a:cs typeface="+mn-ea"/>
                  <a:sym typeface="+mn-lt"/>
                </a:rPr>
                <a:t>智能终端</a:t>
              </a:r>
            </a:p>
          </p:txBody>
        </p:sp>
      </p:grpSp>
      <p:grpSp>
        <p:nvGrpSpPr>
          <p:cNvPr id="90" name="组合 89">
            <a:extLst>
              <a:ext uri="{FF2B5EF4-FFF2-40B4-BE49-F238E27FC236}">
                <a16:creationId xmlns:a16="http://schemas.microsoft.com/office/drawing/2014/main" id="{3EEA62CF-826E-4DA5-8260-DD9E73B631DA}"/>
              </a:ext>
            </a:extLst>
          </p:cNvPr>
          <p:cNvGrpSpPr/>
          <p:nvPr/>
        </p:nvGrpSpPr>
        <p:grpSpPr>
          <a:xfrm>
            <a:off x="7783447" y="2160601"/>
            <a:ext cx="598782" cy="597408"/>
            <a:chOff x="15440588" y="4181400"/>
            <a:chExt cx="1187848" cy="1187847"/>
          </a:xfrm>
        </p:grpSpPr>
        <p:sp>
          <p:nvSpPr>
            <p:cNvPr id="91" name="Shape 790">
              <a:extLst>
                <a:ext uri="{FF2B5EF4-FFF2-40B4-BE49-F238E27FC236}">
                  <a16:creationId xmlns:a16="http://schemas.microsoft.com/office/drawing/2014/main" id="{1B8A45D3-D48D-45F3-B56A-B48727FCC75D}"/>
                </a:ext>
              </a:extLst>
            </p:cNvPr>
            <p:cNvSpPr/>
            <p:nvPr/>
          </p:nvSpPr>
          <p:spPr>
            <a:xfrm>
              <a:off x="15440588" y="4181400"/>
              <a:ext cx="1187848" cy="1187847"/>
            </a:xfrm>
            <a:prstGeom prst="roundRect">
              <a:avLst>
                <a:gd name="adj" fmla="val 18176"/>
              </a:avLst>
            </a:prstGeom>
            <a:solidFill>
              <a:srgbClr val="8064A2"/>
            </a:solidFill>
            <a:ln w="12700">
              <a:miter lim="400000"/>
            </a:ln>
          </p:spPr>
          <p:txBody>
            <a:bodyPr lIns="0" tIns="0" rIns="0" bIns="0" anchor="ctr"/>
            <a:lstStyle/>
            <a:p>
              <a:pPr marL="0" marR="0" lvl="0" indent="0" algn="l" defTabSz="647719" rtl="0" eaLnBrk="1" fontAlgn="auto" latinLnBrk="0" hangingPunct="1">
                <a:lnSpc>
                  <a:spcPct val="100000"/>
                </a:lnSpc>
                <a:spcBef>
                  <a:spcPts val="0"/>
                </a:spcBef>
                <a:spcAft>
                  <a:spcPts val="0"/>
                </a:spcAft>
                <a:buClrTx/>
                <a:buSzTx/>
                <a:buFontTx/>
                <a:buNone/>
                <a:tabLst/>
                <a:defRPr sz="3200">
                  <a:solidFill>
                    <a:srgbClr val="FFFFFF"/>
                  </a:solidFill>
                </a:defRPr>
              </a:pPr>
              <a:endParaRPr kumimoji="0" sz="2305" b="0" i="0" u="none" strike="noStrike" kern="0" cap="none" spc="0" normalizeH="0" baseline="0" noProof="0">
                <a:ln>
                  <a:noFill/>
                </a:ln>
                <a:solidFill>
                  <a:srgbClr val="FFFFFF"/>
                </a:solidFill>
                <a:effectLst/>
                <a:uLnTx/>
                <a:uFillTx/>
                <a:latin typeface="Arial"/>
                <a:ea typeface="Microsoft YaHei"/>
                <a:cs typeface="+mn-ea"/>
                <a:sym typeface="+mn-lt"/>
              </a:endParaRPr>
            </a:p>
          </p:txBody>
        </p:sp>
        <p:sp>
          <p:nvSpPr>
            <p:cNvPr id="92" name="Shape 791">
              <a:extLst>
                <a:ext uri="{FF2B5EF4-FFF2-40B4-BE49-F238E27FC236}">
                  <a16:creationId xmlns:a16="http://schemas.microsoft.com/office/drawing/2014/main" id="{9C6D4998-EAC6-423D-80DF-3D87465E4931}"/>
                </a:ext>
              </a:extLst>
            </p:cNvPr>
            <p:cNvSpPr/>
            <p:nvPr/>
          </p:nvSpPr>
          <p:spPr>
            <a:xfrm>
              <a:off x="15758857" y="4331617"/>
              <a:ext cx="549575" cy="823801"/>
            </a:xfrm>
            <a:prstGeom prst="rect">
              <a:avLst/>
            </a:prstGeom>
            <a:ln w="12700">
              <a:miter lim="400000"/>
            </a:ln>
            <a:extLst>
              <a:ext uri="{C572A759-6A51-4108-AA02-DFA0A04FC94B}">
                <ma14:wrappingTextBoxFlag xmlns:ma14="http://schemas.microsoft.com/office/mac/drawingml/2011/main" xmlns="" val="1"/>
              </a:ext>
            </a:extLst>
          </p:spPr>
          <p:txBody>
            <a:bodyPr wrap="none" lIns="51453" tIns="51453" rIns="51453" bIns="51453" anchor="ctr">
              <a:spAutoFit/>
            </a:bodyPr>
            <a:lstStyle>
              <a:lvl1pPr>
                <a:lnSpc>
                  <a:spcPct val="150000"/>
                </a:lnSpc>
                <a:defRPr sz="4000">
                  <a:solidFill>
                    <a:srgbClr val="FFFFFF"/>
                  </a:solidFill>
                  <a:latin typeface="FontAwesome"/>
                  <a:ea typeface="FontAwesome"/>
                  <a:cs typeface="FontAwesome"/>
                  <a:sym typeface="FontAwesome"/>
                </a:defRPr>
              </a:lvl1pPr>
            </a:lstStyle>
            <a:p>
              <a:pPr marL="0" marR="0" lvl="0" indent="0" algn="l" defTabSz="647719"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2017" b="0" i="0" u="none" strike="noStrike" kern="0" cap="none" spc="0" normalizeH="0" baseline="0" noProof="0" dirty="0">
                  <a:ln>
                    <a:noFill/>
                  </a:ln>
                  <a:solidFill>
                    <a:prstClr val="white"/>
                  </a:solidFill>
                  <a:effectLst/>
                  <a:uLnTx/>
                  <a:uFillTx/>
                  <a:latin typeface="Arial"/>
                  <a:ea typeface="Microsoft YaHei"/>
                  <a:cs typeface="+mn-ea"/>
                  <a:sym typeface="+mn-lt"/>
                </a:rPr>
                <a:t>B</a:t>
              </a:r>
              <a:endParaRPr kumimoji="0" sz="2017" b="0" i="0" u="none" strike="noStrike" kern="0" cap="none" spc="0" normalizeH="0" baseline="0" noProof="0" dirty="0">
                <a:ln>
                  <a:noFill/>
                </a:ln>
                <a:solidFill>
                  <a:prstClr val="white"/>
                </a:solidFill>
                <a:effectLst/>
                <a:uLnTx/>
                <a:uFillTx/>
                <a:latin typeface="Arial"/>
                <a:ea typeface="Microsoft YaHei"/>
                <a:cs typeface="+mn-ea"/>
                <a:sym typeface="+mn-lt"/>
              </a:endParaRPr>
            </a:p>
          </p:txBody>
        </p:sp>
      </p:grpSp>
      <p:grpSp>
        <p:nvGrpSpPr>
          <p:cNvPr id="93" name="组合 92">
            <a:extLst>
              <a:ext uri="{FF2B5EF4-FFF2-40B4-BE49-F238E27FC236}">
                <a16:creationId xmlns:a16="http://schemas.microsoft.com/office/drawing/2014/main" id="{CAA96380-385F-4A50-8E48-A29D03807DF2}"/>
              </a:ext>
            </a:extLst>
          </p:cNvPr>
          <p:cNvGrpSpPr/>
          <p:nvPr/>
        </p:nvGrpSpPr>
        <p:grpSpPr>
          <a:xfrm>
            <a:off x="7783447" y="4499870"/>
            <a:ext cx="598782" cy="597408"/>
            <a:chOff x="15440588" y="8832648"/>
            <a:chExt cx="1187848" cy="1187848"/>
          </a:xfrm>
        </p:grpSpPr>
        <p:sp>
          <p:nvSpPr>
            <p:cNvPr id="94" name="Shape 794">
              <a:extLst>
                <a:ext uri="{FF2B5EF4-FFF2-40B4-BE49-F238E27FC236}">
                  <a16:creationId xmlns:a16="http://schemas.microsoft.com/office/drawing/2014/main" id="{D1B76F10-AC29-45CD-949C-7DA7E90F5363}"/>
                </a:ext>
              </a:extLst>
            </p:cNvPr>
            <p:cNvSpPr/>
            <p:nvPr/>
          </p:nvSpPr>
          <p:spPr>
            <a:xfrm>
              <a:off x="15440588" y="8832648"/>
              <a:ext cx="1187848" cy="1187848"/>
            </a:xfrm>
            <a:prstGeom prst="roundRect">
              <a:avLst>
                <a:gd name="adj" fmla="val 18176"/>
              </a:avLst>
            </a:prstGeom>
            <a:solidFill>
              <a:srgbClr val="9BBB59"/>
            </a:solidFill>
            <a:ln w="12700">
              <a:miter lim="400000"/>
            </a:ln>
          </p:spPr>
          <p:txBody>
            <a:bodyPr lIns="0" tIns="0" rIns="0" bIns="0" anchor="ctr"/>
            <a:lstStyle/>
            <a:p>
              <a:pPr marL="0" marR="0" lvl="0" indent="0" algn="l" defTabSz="647719" rtl="0" eaLnBrk="1" fontAlgn="auto" latinLnBrk="0" hangingPunct="1">
                <a:lnSpc>
                  <a:spcPct val="100000"/>
                </a:lnSpc>
                <a:spcBef>
                  <a:spcPts val="0"/>
                </a:spcBef>
                <a:spcAft>
                  <a:spcPts val="0"/>
                </a:spcAft>
                <a:buClrTx/>
                <a:buSzTx/>
                <a:buFontTx/>
                <a:buNone/>
                <a:tabLst/>
                <a:defRPr sz="3200">
                  <a:solidFill>
                    <a:srgbClr val="FFFFFF"/>
                  </a:solidFill>
                </a:defRPr>
              </a:pPr>
              <a:endParaRPr kumimoji="0" sz="2305" b="0" i="0" u="none" strike="noStrike" kern="0" cap="none" spc="0" normalizeH="0" baseline="0" noProof="0">
                <a:ln>
                  <a:noFill/>
                </a:ln>
                <a:solidFill>
                  <a:srgbClr val="FFFFFF"/>
                </a:solidFill>
                <a:effectLst/>
                <a:uLnTx/>
                <a:uFillTx/>
                <a:latin typeface="Arial"/>
                <a:ea typeface="Microsoft YaHei"/>
                <a:cs typeface="+mn-ea"/>
                <a:sym typeface="+mn-lt"/>
              </a:endParaRPr>
            </a:p>
          </p:txBody>
        </p:sp>
        <p:sp>
          <p:nvSpPr>
            <p:cNvPr id="95" name="Shape 795">
              <a:extLst>
                <a:ext uri="{FF2B5EF4-FFF2-40B4-BE49-F238E27FC236}">
                  <a16:creationId xmlns:a16="http://schemas.microsoft.com/office/drawing/2014/main" id="{F2E05BB5-D87F-4C56-B33E-69B5A796B79E}"/>
                </a:ext>
              </a:extLst>
            </p:cNvPr>
            <p:cNvSpPr/>
            <p:nvPr/>
          </p:nvSpPr>
          <p:spPr>
            <a:xfrm>
              <a:off x="15748549" y="8982865"/>
              <a:ext cx="578197" cy="823802"/>
            </a:xfrm>
            <a:prstGeom prst="rect">
              <a:avLst/>
            </a:prstGeom>
            <a:ln w="12700">
              <a:miter lim="400000"/>
            </a:ln>
            <a:extLst>
              <a:ext uri="{C572A759-6A51-4108-AA02-DFA0A04FC94B}">
                <ma14:wrappingTextBoxFlag xmlns:ma14="http://schemas.microsoft.com/office/mac/drawingml/2011/main" xmlns="" val="1"/>
              </a:ext>
            </a:extLst>
          </p:spPr>
          <p:txBody>
            <a:bodyPr wrap="none" lIns="51453" tIns="51453" rIns="51453" bIns="51453" anchor="ctr">
              <a:spAutoFit/>
            </a:bodyPr>
            <a:lstStyle>
              <a:lvl1pPr>
                <a:lnSpc>
                  <a:spcPct val="150000"/>
                </a:lnSpc>
                <a:defRPr sz="4000">
                  <a:solidFill>
                    <a:srgbClr val="FFFFFF"/>
                  </a:solidFill>
                  <a:latin typeface="FontAwesome"/>
                  <a:ea typeface="FontAwesome"/>
                  <a:cs typeface="FontAwesome"/>
                  <a:sym typeface="FontAwesome"/>
                </a:defRPr>
              </a:lvl1pPr>
            </a:lstStyle>
            <a:p>
              <a:pPr marL="0" marR="0" lvl="0" indent="0" algn="l" defTabSz="647719"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2017" b="0" i="0" u="none" strike="noStrike" kern="0" cap="none" spc="0" normalizeH="0" baseline="0" noProof="0" dirty="0">
                  <a:ln>
                    <a:noFill/>
                  </a:ln>
                  <a:solidFill>
                    <a:prstClr val="white"/>
                  </a:solidFill>
                  <a:effectLst/>
                  <a:uLnTx/>
                  <a:uFillTx/>
                  <a:latin typeface="Arial"/>
                  <a:ea typeface="Microsoft YaHei"/>
                  <a:cs typeface="+mn-ea"/>
                  <a:sym typeface="+mn-lt"/>
                </a:rPr>
                <a:t>C</a:t>
              </a:r>
              <a:endParaRPr kumimoji="0" sz="2017" b="0" i="0" u="none" strike="noStrike" kern="0" cap="none" spc="0" normalizeH="0" baseline="0" noProof="0" dirty="0">
                <a:ln>
                  <a:noFill/>
                </a:ln>
                <a:solidFill>
                  <a:prstClr val="white"/>
                </a:solidFill>
                <a:effectLst/>
                <a:uLnTx/>
                <a:uFillTx/>
                <a:latin typeface="Arial"/>
                <a:ea typeface="Microsoft YaHei"/>
                <a:cs typeface="+mn-ea"/>
                <a:sym typeface="+mn-lt"/>
              </a:endParaRPr>
            </a:p>
          </p:txBody>
        </p:sp>
      </p:grpSp>
      <p:grpSp>
        <p:nvGrpSpPr>
          <p:cNvPr id="96" name="组合 95">
            <a:extLst>
              <a:ext uri="{FF2B5EF4-FFF2-40B4-BE49-F238E27FC236}">
                <a16:creationId xmlns:a16="http://schemas.microsoft.com/office/drawing/2014/main" id="{B4CD72B9-7DE9-49CD-A04E-7EBFD19D3D97}"/>
              </a:ext>
            </a:extLst>
          </p:cNvPr>
          <p:cNvGrpSpPr/>
          <p:nvPr/>
        </p:nvGrpSpPr>
        <p:grpSpPr>
          <a:xfrm>
            <a:off x="3669424" y="2160601"/>
            <a:ext cx="598782" cy="597408"/>
            <a:chOff x="7279302" y="4181400"/>
            <a:chExt cx="1187848" cy="1187847"/>
          </a:xfrm>
        </p:grpSpPr>
        <p:sp>
          <p:nvSpPr>
            <p:cNvPr id="97" name="Shape 798">
              <a:extLst>
                <a:ext uri="{FF2B5EF4-FFF2-40B4-BE49-F238E27FC236}">
                  <a16:creationId xmlns:a16="http://schemas.microsoft.com/office/drawing/2014/main" id="{2D5F3A0F-0677-4F9B-A68C-FF7889E587FE}"/>
                </a:ext>
              </a:extLst>
            </p:cNvPr>
            <p:cNvSpPr/>
            <p:nvPr/>
          </p:nvSpPr>
          <p:spPr>
            <a:xfrm>
              <a:off x="7279302" y="4181400"/>
              <a:ext cx="1187848" cy="1187847"/>
            </a:xfrm>
            <a:prstGeom prst="roundRect">
              <a:avLst>
                <a:gd name="adj" fmla="val 18176"/>
              </a:avLst>
            </a:prstGeom>
            <a:solidFill>
              <a:srgbClr val="F79646"/>
            </a:solidFill>
            <a:ln w="12700">
              <a:miter lim="400000"/>
            </a:ln>
          </p:spPr>
          <p:txBody>
            <a:bodyPr lIns="0" tIns="0" rIns="0" bIns="0" anchor="ctr"/>
            <a:lstStyle/>
            <a:p>
              <a:pPr marL="0" marR="0" lvl="0" indent="0" algn="l" defTabSz="647719" rtl="0" eaLnBrk="1" fontAlgn="auto" latinLnBrk="0" hangingPunct="1">
                <a:lnSpc>
                  <a:spcPct val="100000"/>
                </a:lnSpc>
                <a:spcBef>
                  <a:spcPts val="0"/>
                </a:spcBef>
                <a:spcAft>
                  <a:spcPts val="0"/>
                </a:spcAft>
                <a:buClrTx/>
                <a:buSzTx/>
                <a:buFontTx/>
                <a:buNone/>
                <a:tabLst/>
                <a:defRPr sz="3200">
                  <a:solidFill>
                    <a:srgbClr val="FFFFFF"/>
                  </a:solidFill>
                </a:defRPr>
              </a:pPr>
              <a:endParaRPr kumimoji="0" sz="2305" b="0" i="0" u="none" strike="noStrike" kern="0" cap="none" spc="0" normalizeH="0" baseline="0" noProof="0">
                <a:ln>
                  <a:noFill/>
                </a:ln>
                <a:solidFill>
                  <a:srgbClr val="FFFFFF"/>
                </a:solidFill>
                <a:effectLst/>
                <a:uLnTx/>
                <a:uFillTx/>
                <a:latin typeface="Arial"/>
                <a:ea typeface="Microsoft YaHei"/>
                <a:cs typeface="+mn-ea"/>
                <a:sym typeface="+mn-lt"/>
              </a:endParaRPr>
            </a:p>
          </p:txBody>
        </p:sp>
        <p:sp>
          <p:nvSpPr>
            <p:cNvPr id="98" name="Shape 799">
              <a:extLst>
                <a:ext uri="{FF2B5EF4-FFF2-40B4-BE49-F238E27FC236}">
                  <a16:creationId xmlns:a16="http://schemas.microsoft.com/office/drawing/2014/main" id="{AFDFE228-4B74-4D2E-905A-0FAF02CE8696}"/>
                </a:ext>
              </a:extLst>
            </p:cNvPr>
            <p:cNvSpPr/>
            <p:nvPr/>
          </p:nvSpPr>
          <p:spPr>
            <a:xfrm>
              <a:off x="7578101" y="4331657"/>
              <a:ext cx="568608" cy="823721"/>
            </a:xfrm>
            <a:prstGeom prst="rect">
              <a:avLst/>
            </a:prstGeom>
            <a:ln w="12700">
              <a:miter lim="400000"/>
            </a:ln>
            <a:extLst>
              <a:ext uri="{C572A759-6A51-4108-AA02-DFA0A04FC94B}">
                <ma14:wrappingTextBoxFlag xmlns:ma14="http://schemas.microsoft.com/office/mac/drawingml/2011/main" xmlns="" val="1"/>
              </a:ext>
            </a:extLst>
          </p:spPr>
          <p:txBody>
            <a:bodyPr wrap="none" lIns="51453" tIns="51453" rIns="51453" bIns="51453" anchor="ctr">
              <a:spAutoFit/>
            </a:bodyPr>
            <a:lstStyle>
              <a:lvl1pPr>
                <a:lnSpc>
                  <a:spcPct val="150000"/>
                </a:lnSpc>
                <a:defRPr sz="4000">
                  <a:solidFill>
                    <a:srgbClr val="FFFFFF"/>
                  </a:solidFill>
                  <a:latin typeface="FontAwesome"/>
                  <a:ea typeface="FontAwesome"/>
                  <a:cs typeface="FontAwesome"/>
                  <a:sym typeface="FontAwesome"/>
                </a:defRPr>
              </a:lvl1pPr>
            </a:lstStyle>
            <a:p>
              <a:pPr marL="0" marR="0" lvl="0" indent="0" algn="l" defTabSz="647719"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2017" b="0" i="0" u="none" strike="noStrike" kern="0" cap="none" spc="0" normalizeH="0" baseline="0" noProof="0" dirty="0">
                  <a:ln>
                    <a:noFill/>
                  </a:ln>
                  <a:solidFill>
                    <a:prstClr val="white"/>
                  </a:solidFill>
                  <a:effectLst/>
                  <a:uLnTx/>
                  <a:uFillTx/>
                  <a:latin typeface="Arial"/>
                  <a:ea typeface="Microsoft YaHei"/>
                  <a:cs typeface="+mn-ea"/>
                  <a:sym typeface="+mn-lt"/>
                </a:rPr>
                <a:t>A</a:t>
              </a:r>
              <a:endParaRPr kumimoji="0" sz="2017" b="0" i="0" u="none" strike="noStrike" kern="0" cap="none" spc="0" normalizeH="0" baseline="0" noProof="0" dirty="0">
                <a:ln>
                  <a:noFill/>
                </a:ln>
                <a:solidFill>
                  <a:prstClr val="white"/>
                </a:solidFill>
                <a:effectLst/>
                <a:uLnTx/>
                <a:uFillTx/>
                <a:latin typeface="Arial"/>
                <a:ea typeface="Microsoft YaHei"/>
                <a:cs typeface="+mn-ea"/>
                <a:sym typeface="+mn-lt"/>
              </a:endParaRPr>
            </a:p>
          </p:txBody>
        </p:sp>
      </p:grpSp>
      <p:grpSp>
        <p:nvGrpSpPr>
          <p:cNvPr id="99" name="组合 98">
            <a:extLst>
              <a:ext uri="{FF2B5EF4-FFF2-40B4-BE49-F238E27FC236}">
                <a16:creationId xmlns:a16="http://schemas.microsoft.com/office/drawing/2014/main" id="{F3F489A1-1200-4FF7-A323-B11D80DAEBE3}"/>
              </a:ext>
            </a:extLst>
          </p:cNvPr>
          <p:cNvGrpSpPr/>
          <p:nvPr/>
        </p:nvGrpSpPr>
        <p:grpSpPr>
          <a:xfrm>
            <a:off x="714694" y="1924925"/>
            <a:ext cx="2791809" cy="914291"/>
            <a:chOff x="1417790" y="3712796"/>
            <a:chExt cx="5538314" cy="1817916"/>
          </a:xfrm>
        </p:grpSpPr>
        <p:sp>
          <p:nvSpPr>
            <p:cNvPr id="100" name="Shape 800">
              <a:extLst>
                <a:ext uri="{FF2B5EF4-FFF2-40B4-BE49-F238E27FC236}">
                  <a16:creationId xmlns:a16="http://schemas.microsoft.com/office/drawing/2014/main" id="{32A01569-00AB-447A-81B4-089CCBA1440D}"/>
                </a:ext>
              </a:extLst>
            </p:cNvPr>
            <p:cNvSpPr/>
            <p:nvPr/>
          </p:nvSpPr>
          <p:spPr>
            <a:xfrm>
              <a:off x="1417790" y="3712796"/>
              <a:ext cx="5538314" cy="61711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marL="0" marR="0" lvl="0" indent="0" algn="r"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2017" b="0" i="0" u="none" strike="noStrike" kern="1200" cap="none" spc="0" normalizeH="0" baseline="0" noProof="0" dirty="0">
                  <a:ln>
                    <a:noFill/>
                  </a:ln>
                  <a:solidFill>
                    <a:srgbClr val="4BACC6"/>
                  </a:solidFill>
                  <a:effectLst/>
                  <a:uLnTx/>
                  <a:uFillTx/>
                  <a:latin typeface="Arial"/>
                  <a:ea typeface="Microsoft YaHei"/>
                  <a:cs typeface="+mn-ea"/>
                  <a:sym typeface="+mn-lt"/>
                </a:rPr>
                <a:t>一卡通</a:t>
              </a:r>
              <a:endParaRPr kumimoji="0" sz="2017" b="0" i="0" u="none" strike="noStrike" kern="1200" cap="none" spc="0" normalizeH="0" baseline="0" noProof="0" dirty="0">
                <a:ln>
                  <a:noFill/>
                </a:ln>
                <a:solidFill>
                  <a:srgbClr val="4BACC6"/>
                </a:solidFill>
                <a:effectLst/>
                <a:uLnTx/>
                <a:uFillTx/>
                <a:latin typeface="Arial"/>
                <a:ea typeface="Microsoft YaHei"/>
                <a:cs typeface="+mn-ea"/>
                <a:sym typeface="+mn-lt"/>
              </a:endParaRPr>
            </a:p>
          </p:txBody>
        </p:sp>
        <p:sp>
          <p:nvSpPr>
            <p:cNvPr id="101" name="Shape 801">
              <a:extLst>
                <a:ext uri="{FF2B5EF4-FFF2-40B4-BE49-F238E27FC236}">
                  <a16:creationId xmlns:a16="http://schemas.microsoft.com/office/drawing/2014/main" id="{06B15426-C801-45BD-BF5D-0BBB49CE8D2D}"/>
                </a:ext>
              </a:extLst>
            </p:cNvPr>
            <p:cNvSpPr/>
            <p:nvPr/>
          </p:nvSpPr>
          <p:spPr>
            <a:xfrm>
              <a:off x="1432430" y="4551698"/>
              <a:ext cx="5509031" cy="97901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0" marR="0" lvl="0" indent="0" algn="r" defTabSz="326216" rtl="0" eaLnBrk="1" fontAlgn="auto" latinLnBrk="0" hangingPunct="1">
                <a:lnSpc>
                  <a:spcPct val="100000"/>
                </a:lnSpc>
                <a:spcBef>
                  <a:spcPts val="857"/>
                </a:spcBef>
                <a:spcAft>
                  <a:spcPts val="0"/>
                </a:spcAft>
                <a:buClrTx/>
                <a:buSzTx/>
                <a:buFontTx/>
                <a:buNone/>
                <a:tabLst/>
                <a:defRPr sz="1800"/>
              </a:pP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门禁、宿舍、水控、电控、车辆出入</a:t>
              </a:r>
              <a:endParaRPr kumimoji="0" lang="en-US" altLang="zh-CN" sz="1225" b="0" i="0" u="none" strike="noStrike" kern="1200" cap="none" spc="0" normalizeH="0" baseline="0" noProof="0" dirty="0">
                <a:ln>
                  <a:noFill/>
                </a:ln>
                <a:solidFill>
                  <a:srgbClr val="1F497D"/>
                </a:solidFill>
                <a:effectLst/>
                <a:uLnTx/>
                <a:uFillTx/>
                <a:latin typeface="Arial"/>
                <a:ea typeface="Microsoft YaHei"/>
                <a:cs typeface="+mn-ea"/>
                <a:sym typeface="+mn-lt"/>
              </a:endParaRPr>
            </a:p>
            <a:p>
              <a:pPr marL="0" marR="0" lvl="0" indent="0" algn="r" defTabSz="326216" rtl="0" eaLnBrk="1" fontAlgn="auto" latinLnBrk="0" hangingPunct="1">
                <a:lnSpc>
                  <a:spcPct val="100000"/>
                </a:lnSpc>
                <a:spcBef>
                  <a:spcPts val="857"/>
                </a:spcBef>
                <a:spcAft>
                  <a:spcPts val="0"/>
                </a:spcAft>
                <a:buClrTx/>
                <a:buSzTx/>
                <a:buFontTx/>
                <a:buNone/>
                <a:tabLst/>
                <a:defRPr sz="1800"/>
              </a:pP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消费、图书借阅、考勤等数据</a:t>
              </a:r>
              <a:endParaRPr kumimoji="0" sz="1225"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grpSp>
      <p:grpSp>
        <p:nvGrpSpPr>
          <p:cNvPr id="102" name="组合 101">
            <a:extLst>
              <a:ext uri="{FF2B5EF4-FFF2-40B4-BE49-F238E27FC236}">
                <a16:creationId xmlns:a16="http://schemas.microsoft.com/office/drawing/2014/main" id="{01A9C2D0-D63C-4AF9-84DE-1601EF5FC7C6}"/>
              </a:ext>
            </a:extLst>
          </p:cNvPr>
          <p:cNvGrpSpPr/>
          <p:nvPr/>
        </p:nvGrpSpPr>
        <p:grpSpPr>
          <a:xfrm>
            <a:off x="3669424" y="4471673"/>
            <a:ext cx="598782" cy="597408"/>
            <a:chOff x="7279302" y="8776585"/>
            <a:chExt cx="1187848" cy="1187848"/>
          </a:xfrm>
        </p:grpSpPr>
        <p:sp>
          <p:nvSpPr>
            <p:cNvPr id="103" name="Shape 802">
              <a:extLst>
                <a:ext uri="{FF2B5EF4-FFF2-40B4-BE49-F238E27FC236}">
                  <a16:creationId xmlns:a16="http://schemas.microsoft.com/office/drawing/2014/main" id="{5CDBEECA-4BBC-4D6F-A7FB-F9D634ECD330}"/>
                </a:ext>
              </a:extLst>
            </p:cNvPr>
            <p:cNvSpPr/>
            <p:nvPr/>
          </p:nvSpPr>
          <p:spPr>
            <a:xfrm>
              <a:off x="7279302" y="8776585"/>
              <a:ext cx="1187848" cy="1187848"/>
            </a:xfrm>
            <a:prstGeom prst="roundRect">
              <a:avLst>
                <a:gd name="adj" fmla="val 18176"/>
              </a:avLst>
            </a:prstGeom>
            <a:solidFill>
              <a:srgbClr val="4F81BD"/>
            </a:solidFill>
            <a:ln w="12700">
              <a:miter lim="400000"/>
            </a:ln>
          </p:spPr>
          <p:txBody>
            <a:bodyPr lIns="0" tIns="0" rIns="0" bIns="0" anchor="ctr"/>
            <a:lstStyle/>
            <a:p>
              <a:pPr marL="0" marR="0" lvl="0" indent="0" algn="l" defTabSz="647719" rtl="0" eaLnBrk="1" fontAlgn="auto" latinLnBrk="0" hangingPunct="1">
                <a:lnSpc>
                  <a:spcPct val="100000"/>
                </a:lnSpc>
                <a:spcBef>
                  <a:spcPts val="0"/>
                </a:spcBef>
                <a:spcAft>
                  <a:spcPts val="0"/>
                </a:spcAft>
                <a:buClrTx/>
                <a:buSzTx/>
                <a:buFontTx/>
                <a:buNone/>
                <a:tabLst/>
                <a:defRPr sz="3200">
                  <a:solidFill>
                    <a:srgbClr val="FFFFFF"/>
                  </a:solidFill>
                </a:defRPr>
              </a:pPr>
              <a:endParaRPr kumimoji="0" sz="2305" b="0" i="0" u="none" strike="noStrike" kern="0" cap="none" spc="0" normalizeH="0" baseline="0" noProof="0">
                <a:ln>
                  <a:noFill/>
                </a:ln>
                <a:solidFill>
                  <a:srgbClr val="FFFFFF"/>
                </a:solidFill>
                <a:effectLst/>
                <a:uLnTx/>
                <a:uFillTx/>
                <a:latin typeface="Arial"/>
                <a:ea typeface="Microsoft YaHei"/>
                <a:cs typeface="+mn-ea"/>
                <a:sym typeface="+mn-lt"/>
              </a:endParaRPr>
            </a:p>
          </p:txBody>
        </p:sp>
        <p:sp>
          <p:nvSpPr>
            <p:cNvPr id="104" name="Shape 803">
              <a:extLst>
                <a:ext uri="{FF2B5EF4-FFF2-40B4-BE49-F238E27FC236}">
                  <a16:creationId xmlns:a16="http://schemas.microsoft.com/office/drawing/2014/main" id="{5E2A781A-4F78-4575-89D8-38A50E65B422}"/>
                </a:ext>
              </a:extLst>
            </p:cNvPr>
            <p:cNvSpPr/>
            <p:nvPr/>
          </p:nvSpPr>
          <p:spPr>
            <a:xfrm>
              <a:off x="7563212" y="8926842"/>
              <a:ext cx="597227" cy="823722"/>
            </a:xfrm>
            <a:prstGeom prst="rect">
              <a:avLst/>
            </a:prstGeom>
            <a:ln w="12700">
              <a:miter lim="400000"/>
            </a:ln>
            <a:extLst>
              <a:ext uri="{C572A759-6A51-4108-AA02-DFA0A04FC94B}">
                <ma14:wrappingTextBoxFlag xmlns:ma14="http://schemas.microsoft.com/office/mac/drawingml/2011/main" xmlns="" val="1"/>
              </a:ext>
            </a:extLst>
          </p:spPr>
          <p:txBody>
            <a:bodyPr wrap="none" lIns="51453" tIns="51453" rIns="51453" bIns="51453" anchor="ctr">
              <a:spAutoFit/>
            </a:bodyPr>
            <a:lstStyle>
              <a:lvl1pPr>
                <a:lnSpc>
                  <a:spcPct val="150000"/>
                </a:lnSpc>
                <a:defRPr sz="4000">
                  <a:solidFill>
                    <a:srgbClr val="FFFFFF"/>
                  </a:solidFill>
                  <a:latin typeface="FontAwesome"/>
                  <a:ea typeface="FontAwesome"/>
                  <a:cs typeface="FontAwesome"/>
                  <a:sym typeface="FontAwesome"/>
                </a:defRPr>
              </a:lvl1pPr>
            </a:lstStyle>
            <a:p>
              <a:pPr marL="0" marR="0" lvl="0" indent="0" algn="l" defTabSz="647719"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2017" b="0" i="0" u="none" strike="noStrike" kern="0" cap="none" spc="0" normalizeH="0" baseline="0" noProof="0" dirty="0">
                  <a:ln>
                    <a:noFill/>
                  </a:ln>
                  <a:solidFill>
                    <a:prstClr val="white"/>
                  </a:solidFill>
                  <a:effectLst/>
                  <a:uLnTx/>
                  <a:uFillTx/>
                  <a:latin typeface="Arial"/>
                  <a:ea typeface="Microsoft YaHei"/>
                  <a:cs typeface="+mn-ea"/>
                  <a:sym typeface="+mn-lt"/>
                </a:rPr>
                <a:t>D</a:t>
              </a:r>
              <a:endParaRPr kumimoji="0" sz="2017" b="0" i="0" u="none" strike="noStrike" kern="0" cap="none" spc="0" normalizeH="0" baseline="0" noProof="0" dirty="0">
                <a:ln>
                  <a:noFill/>
                </a:ln>
                <a:solidFill>
                  <a:prstClr val="white"/>
                </a:solidFill>
                <a:effectLst/>
                <a:uLnTx/>
                <a:uFillTx/>
                <a:latin typeface="Arial"/>
                <a:ea typeface="Microsoft YaHei"/>
                <a:cs typeface="+mn-ea"/>
                <a:sym typeface="+mn-lt"/>
              </a:endParaRPr>
            </a:p>
          </p:txBody>
        </p:sp>
      </p:grpSp>
      <p:grpSp>
        <p:nvGrpSpPr>
          <p:cNvPr id="105" name="组合 104">
            <a:extLst>
              <a:ext uri="{FF2B5EF4-FFF2-40B4-BE49-F238E27FC236}">
                <a16:creationId xmlns:a16="http://schemas.microsoft.com/office/drawing/2014/main" id="{9A15C1A7-6A36-4845-84AE-4E82DA477CAE}"/>
              </a:ext>
            </a:extLst>
          </p:cNvPr>
          <p:cNvGrpSpPr/>
          <p:nvPr/>
        </p:nvGrpSpPr>
        <p:grpSpPr>
          <a:xfrm>
            <a:off x="714694" y="4051376"/>
            <a:ext cx="2791809" cy="929107"/>
            <a:chOff x="1417790" y="7940893"/>
            <a:chExt cx="5538314" cy="1847375"/>
          </a:xfrm>
        </p:grpSpPr>
        <p:sp>
          <p:nvSpPr>
            <p:cNvPr id="106" name="Shape 800">
              <a:extLst>
                <a:ext uri="{FF2B5EF4-FFF2-40B4-BE49-F238E27FC236}">
                  <a16:creationId xmlns:a16="http://schemas.microsoft.com/office/drawing/2014/main" id="{5ED4429C-A6D8-4D08-B094-4E5B843303D6}"/>
                </a:ext>
              </a:extLst>
            </p:cNvPr>
            <p:cNvSpPr/>
            <p:nvPr/>
          </p:nvSpPr>
          <p:spPr>
            <a:xfrm>
              <a:off x="1417790" y="7940893"/>
              <a:ext cx="5538314" cy="61711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marL="0" marR="0" lvl="0" indent="0" algn="r"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2017" b="0" i="0" u="none" strike="noStrike" kern="1200" cap="none" spc="0" normalizeH="0" baseline="0" noProof="0" dirty="0">
                  <a:ln>
                    <a:noFill/>
                  </a:ln>
                  <a:solidFill>
                    <a:srgbClr val="4F81BD"/>
                  </a:solidFill>
                  <a:effectLst/>
                  <a:uLnTx/>
                  <a:uFillTx/>
                  <a:latin typeface="Arial"/>
                  <a:ea typeface="Microsoft YaHei"/>
                  <a:cs typeface="+mn-ea"/>
                  <a:sym typeface="+mn-lt"/>
                </a:rPr>
                <a:t>智能终端</a:t>
              </a:r>
              <a:endParaRPr kumimoji="0" sz="2017" b="0" i="0" u="none" strike="noStrike" kern="1200" cap="none" spc="0" normalizeH="0" baseline="0" noProof="0" dirty="0">
                <a:ln>
                  <a:noFill/>
                </a:ln>
                <a:solidFill>
                  <a:srgbClr val="4F81BD"/>
                </a:solidFill>
                <a:effectLst/>
                <a:uLnTx/>
                <a:uFillTx/>
                <a:latin typeface="Arial"/>
                <a:ea typeface="Microsoft YaHei"/>
                <a:cs typeface="+mn-ea"/>
                <a:sym typeface="+mn-lt"/>
              </a:endParaRPr>
            </a:p>
          </p:txBody>
        </p:sp>
        <p:sp>
          <p:nvSpPr>
            <p:cNvPr id="107" name="Shape 801">
              <a:extLst>
                <a:ext uri="{FF2B5EF4-FFF2-40B4-BE49-F238E27FC236}">
                  <a16:creationId xmlns:a16="http://schemas.microsoft.com/office/drawing/2014/main" id="{F4B9791E-2814-4C52-A2E1-A6A7F71D86DB}"/>
                </a:ext>
              </a:extLst>
            </p:cNvPr>
            <p:cNvSpPr/>
            <p:nvPr/>
          </p:nvSpPr>
          <p:spPr>
            <a:xfrm>
              <a:off x="1432430" y="8809254"/>
              <a:ext cx="5509031" cy="97901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0" marR="0" lvl="0" indent="0" algn="r" defTabSz="326216" rtl="0" eaLnBrk="1" fontAlgn="auto" latinLnBrk="0" hangingPunct="1">
                <a:lnSpc>
                  <a:spcPct val="100000"/>
                </a:lnSpc>
                <a:spcBef>
                  <a:spcPts val="857"/>
                </a:spcBef>
                <a:spcAft>
                  <a:spcPts val="0"/>
                </a:spcAft>
                <a:buClrTx/>
                <a:buSzTx/>
                <a:buFontTx/>
                <a:buNone/>
                <a:tabLst/>
                <a:defRPr sz="1800"/>
              </a:pP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大屏、智能班牌、</a:t>
              </a:r>
              <a:endParaRPr kumimoji="0" lang="en-US" altLang="zh-CN" sz="1225" b="0" i="0" u="none" strike="noStrike" kern="1200" cap="none" spc="0" normalizeH="0" baseline="0" noProof="0" dirty="0">
                <a:ln>
                  <a:noFill/>
                </a:ln>
                <a:solidFill>
                  <a:srgbClr val="1F497D"/>
                </a:solidFill>
                <a:effectLst/>
                <a:uLnTx/>
                <a:uFillTx/>
                <a:latin typeface="Arial"/>
                <a:ea typeface="Microsoft YaHei"/>
                <a:cs typeface="+mn-ea"/>
                <a:sym typeface="+mn-lt"/>
              </a:endParaRPr>
            </a:p>
            <a:p>
              <a:pPr marL="0" marR="0" lvl="0" indent="0" algn="r" defTabSz="326216" rtl="0" eaLnBrk="1" fontAlgn="auto" latinLnBrk="0" hangingPunct="1">
                <a:lnSpc>
                  <a:spcPct val="100000"/>
                </a:lnSpc>
                <a:spcBef>
                  <a:spcPts val="857"/>
                </a:spcBef>
                <a:spcAft>
                  <a:spcPts val="0"/>
                </a:spcAft>
                <a:buClrTx/>
                <a:buSzTx/>
                <a:buFontTx/>
                <a:buNone/>
                <a:tabLst/>
                <a:defRPr sz="1800"/>
              </a:pPr>
              <a:r>
                <a:rPr kumimoji="0" lang="en-US" altLang="zh-CN" sz="1225" b="0" i="0" u="none" strike="noStrike" kern="1200" cap="none" spc="0" normalizeH="0" baseline="0" noProof="0" dirty="0">
                  <a:ln>
                    <a:noFill/>
                  </a:ln>
                  <a:solidFill>
                    <a:srgbClr val="1F497D"/>
                  </a:solidFill>
                  <a:effectLst/>
                  <a:uLnTx/>
                  <a:uFillTx/>
                  <a:latin typeface="Arial"/>
                  <a:ea typeface="Microsoft YaHei"/>
                  <a:cs typeface="+mn-ea"/>
                  <a:sym typeface="+mn-lt"/>
                </a:rPr>
                <a:t>WIFI</a:t>
              </a: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覆盖、智能终端</a:t>
              </a:r>
              <a:endParaRPr kumimoji="0" sz="1225"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grpSp>
      <p:grpSp>
        <p:nvGrpSpPr>
          <p:cNvPr id="108" name="组合 107">
            <a:extLst>
              <a:ext uri="{FF2B5EF4-FFF2-40B4-BE49-F238E27FC236}">
                <a16:creationId xmlns:a16="http://schemas.microsoft.com/office/drawing/2014/main" id="{9FE5FB48-738A-415E-AFB4-CC3D740493A3}"/>
              </a:ext>
            </a:extLst>
          </p:cNvPr>
          <p:cNvGrpSpPr/>
          <p:nvPr/>
        </p:nvGrpSpPr>
        <p:grpSpPr>
          <a:xfrm>
            <a:off x="8536269" y="4103246"/>
            <a:ext cx="2791809" cy="877242"/>
            <a:chOff x="16934015" y="8044019"/>
            <a:chExt cx="5538314" cy="1744247"/>
          </a:xfrm>
        </p:grpSpPr>
        <p:sp>
          <p:nvSpPr>
            <p:cNvPr id="109" name="Shape 800">
              <a:extLst>
                <a:ext uri="{FF2B5EF4-FFF2-40B4-BE49-F238E27FC236}">
                  <a16:creationId xmlns:a16="http://schemas.microsoft.com/office/drawing/2014/main" id="{1C5C89A3-34D9-4B94-9DD5-0FD55053EA9C}"/>
                </a:ext>
              </a:extLst>
            </p:cNvPr>
            <p:cNvSpPr/>
            <p:nvPr/>
          </p:nvSpPr>
          <p:spPr>
            <a:xfrm>
              <a:off x="16934015" y="8044019"/>
              <a:ext cx="5538314" cy="5290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1729" b="0" i="0" u="none" strike="noStrike" kern="1200" cap="none" spc="0" normalizeH="0" baseline="0" noProof="0" dirty="0">
                  <a:ln>
                    <a:noFill/>
                  </a:ln>
                  <a:solidFill>
                    <a:srgbClr val="9BBB59"/>
                  </a:solidFill>
                  <a:effectLst/>
                  <a:uLnTx/>
                  <a:uFillTx/>
                  <a:latin typeface="Arial"/>
                  <a:ea typeface="Microsoft YaHei"/>
                  <a:cs typeface="+mn-ea"/>
                  <a:sym typeface="+mn-lt"/>
                </a:rPr>
                <a:t>智能管控</a:t>
              </a:r>
              <a:endParaRPr kumimoji="0" sz="1729" b="0" i="0" u="none" strike="noStrike" kern="1200" cap="none" spc="0" normalizeH="0" baseline="0" noProof="0" dirty="0">
                <a:ln>
                  <a:noFill/>
                </a:ln>
                <a:solidFill>
                  <a:srgbClr val="9BBB59"/>
                </a:solidFill>
                <a:effectLst/>
                <a:uLnTx/>
                <a:uFillTx/>
                <a:latin typeface="Arial"/>
                <a:ea typeface="Microsoft YaHei"/>
                <a:cs typeface="+mn-ea"/>
                <a:sym typeface="+mn-lt"/>
              </a:endParaRPr>
            </a:p>
          </p:txBody>
        </p:sp>
        <p:sp>
          <p:nvSpPr>
            <p:cNvPr id="110" name="Shape 801">
              <a:extLst>
                <a:ext uri="{FF2B5EF4-FFF2-40B4-BE49-F238E27FC236}">
                  <a16:creationId xmlns:a16="http://schemas.microsoft.com/office/drawing/2014/main" id="{58F4EDD2-A249-4564-8313-7DFCBBDE05BC}"/>
                </a:ext>
              </a:extLst>
            </p:cNvPr>
            <p:cNvSpPr/>
            <p:nvPr/>
          </p:nvSpPr>
          <p:spPr>
            <a:xfrm>
              <a:off x="16948655" y="8809254"/>
              <a:ext cx="5509031" cy="9790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0" marR="0" lvl="0" indent="0" algn="l" defTabSz="326216" rtl="0" eaLnBrk="1" fontAlgn="auto" latinLnBrk="0" hangingPunct="1">
                <a:lnSpc>
                  <a:spcPct val="100000"/>
                </a:lnSpc>
                <a:spcBef>
                  <a:spcPts val="857"/>
                </a:spcBef>
                <a:spcAft>
                  <a:spcPts val="0"/>
                </a:spcAft>
                <a:buClrTx/>
                <a:buSzTx/>
                <a:buFontTx/>
                <a:buNone/>
                <a:tabLst/>
                <a:defRPr sz="1800"/>
              </a:pP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智能灯控、智能开关、</a:t>
              </a:r>
              <a:endParaRPr kumimoji="0" lang="en-US" altLang="zh-CN" sz="1225" b="0" i="0" u="none" strike="noStrike" kern="1200" cap="none" spc="0" normalizeH="0" baseline="0" noProof="0" dirty="0">
                <a:ln>
                  <a:noFill/>
                </a:ln>
                <a:solidFill>
                  <a:srgbClr val="1F497D"/>
                </a:solidFill>
                <a:effectLst/>
                <a:uLnTx/>
                <a:uFillTx/>
                <a:latin typeface="Arial"/>
                <a:ea typeface="Microsoft YaHei"/>
                <a:cs typeface="+mn-ea"/>
                <a:sym typeface="+mn-lt"/>
              </a:endParaRPr>
            </a:p>
            <a:p>
              <a:pPr marL="0" marR="0" lvl="0" indent="0" algn="l" defTabSz="326216" rtl="0" eaLnBrk="1" fontAlgn="auto" latinLnBrk="0" hangingPunct="1">
                <a:lnSpc>
                  <a:spcPct val="100000"/>
                </a:lnSpc>
                <a:spcBef>
                  <a:spcPts val="857"/>
                </a:spcBef>
                <a:spcAft>
                  <a:spcPts val="0"/>
                </a:spcAft>
                <a:buClrTx/>
                <a:buSzTx/>
                <a:buFontTx/>
                <a:buNone/>
                <a:tabLst/>
                <a:defRPr sz="1800"/>
              </a:pP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自动感应、声控、远程控制</a:t>
              </a:r>
              <a:endParaRPr kumimoji="0" sz="1225"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grpSp>
      <p:grpSp>
        <p:nvGrpSpPr>
          <p:cNvPr id="111" name="组合 110">
            <a:extLst>
              <a:ext uri="{FF2B5EF4-FFF2-40B4-BE49-F238E27FC236}">
                <a16:creationId xmlns:a16="http://schemas.microsoft.com/office/drawing/2014/main" id="{B70A1549-A338-43A9-AA8A-98BB8A60B80A}"/>
              </a:ext>
            </a:extLst>
          </p:cNvPr>
          <p:cNvGrpSpPr/>
          <p:nvPr/>
        </p:nvGrpSpPr>
        <p:grpSpPr>
          <a:xfrm>
            <a:off x="8536269" y="1821196"/>
            <a:ext cx="2791809" cy="566142"/>
            <a:chOff x="16934015" y="3506549"/>
            <a:chExt cx="5538314" cy="1125680"/>
          </a:xfrm>
        </p:grpSpPr>
        <p:sp>
          <p:nvSpPr>
            <p:cNvPr id="112" name="Shape 800">
              <a:extLst>
                <a:ext uri="{FF2B5EF4-FFF2-40B4-BE49-F238E27FC236}">
                  <a16:creationId xmlns:a16="http://schemas.microsoft.com/office/drawing/2014/main" id="{821D1E7C-3FA8-48CC-82E2-B42B77916954}"/>
                </a:ext>
              </a:extLst>
            </p:cNvPr>
            <p:cNvSpPr/>
            <p:nvPr/>
          </p:nvSpPr>
          <p:spPr>
            <a:xfrm>
              <a:off x="16934015" y="3506549"/>
              <a:ext cx="5538314" cy="529023"/>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marL="0" marR="0" lvl="0" indent="0" algn="l" defTabSz="647635" rtl="0" eaLnBrk="1" fontAlgn="auto" latinLnBrk="0" hangingPunct="1">
                <a:lnSpc>
                  <a:spcPct val="100000"/>
                </a:lnSpc>
                <a:spcBef>
                  <a:spcPts val="1700"/>
                </a:spcBef>
                <a:spcAft>
                  <a:spcPts val="0"/>
                </a:spcAft>
                <a:buClrTx/>
                <a:buSzTx/>
                <a:buFontTx/>
                <a:buNone/>
                <a:tabLst/>
                <a:defRPr sz="1800" b="0">
                  <a:solidFill>
                    <a:srgbClr val="000000"/>
                  </a:solidFill>
                </a:defRPr>
              </a:pPr>
              <a:r>
                <a:rPr kumimoji="0" lang="zh-CN" altLang="en-US" sz="1729" b="0" i="0" u="none" strike="noStrike" kern="1200" cap="none" spc="0" normalizeH="0" baseline="0" noProof="0" dirty="0">
                  <a:ln>
                    <a:noFill/>
                  </a:ln>
                  <a:solidFill>
                    <a:srgbClr val="8064A2"/>
                  </a:solidFill>
                  <a:effectLst/>
                  <a:uLnTx/>
                  <a:uFillTx/>
                  <a:latin typeface="Arial"/>
                  <a:ea typeface="Microsoft YaHei"/>
                  <a:cs typeface="+mn-ea"/>
                  <a:sym typeface="+mn-lt"/>
                </a:rPr>
                <a:t>校园安全</a:t>
              </a:r>
              <a:endParaRPr kumimoji="0" sz="1729" b="0" i="0" u="none" strike="noStrike" kern="1200" cap="none" spc="0" normalizeH="0" baseline="0" noProof="0" dirty="0">
                <a:ln>
                  <a:noFill/>
                </a:ln>
                <a:solidFill>
                  <a:srgbClr val="8064A2"/>
                </a:solidFill>
                <a:effectLst/>
                <a:uLnTx/>
                <a:uFillTx/>
                <a:latin typeface="Arial"/>
                <a:ea typeface="Microsoft YaHei"/>
                <a:cs typeface="+mn-ea"/>
                <a:sym typeface="+mn-lt"/>
              </a:endParaRPr>
            </a:p>
          </p:txBody>
        </p:sp>
        <p:sp>
          <p:nvSpPr>
            <p:cNvPr id="113" name="Shape 801">
              <a:extLst>
                <a:ext uri="{FF2B5EF4-FFF2-40B4-BE49-F238E27FC236}">
                  <a16:creationId xmlns:a16="http://schemas.microsoft.com/office/drawing/2014/main" id="{E79A5C19-A09F-40DC-8E02-445A982B005A}"/>
                </a:ext>
              </a:extLst>
            </p:cNvPr>
            <p:cNvSpPr/>
            <p:nvPr/>
          </p:nvSpPr>
          <p:spPr>
            <a:xfrm>
              <a:off x="16948655" y="4257451"/>
              <a:ext cx="5509031" cy="374778"/>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0" marR="0" lvl="0" indent="0" algn="l" defTabSz="326216" rtl="0" eaLnBrk="1" fontAlgn="auto" latinLnBrk="0" hangingPunct="1">
                <a:lnSpc>
                  <a:spcPct val="100000"/>
                </a:lnSpc>
                <a:spcBef>
                  <a:spcPts val="857"/>
                </a:spcBef>
                <a:spcAft>
                  <a:spcPts val="0"/>
                </a:spcAft>
                <a:buClrTx/>
                <a:buSzTx/>
                <a:buFontTx/>
                <a:buNone/>
                <a:tabLst/>
                <a:defRPr sz="1800"/>
              </a:pPr>
              <a:r>
                <a:rPr kumimoji="0" lang="zh-CN" altLang="en-US" sz="1225" b="0" i="0" u="none" strike="noStrike" kern="1200" cap="none" spc="0" normalizeH="0" baseline="0" noProof="0" dirty="0">
                  <a:ln>
                    <a:noFill/>
                  </a:ln>
                  <a:solidFill>
                    <a:srgbClr val="1F497D"/>
                  </a:solidFill>
                  <a:effectLst/>
                  <a:uLnTx/>
                  <a:uFillTx/>
                  <a:latin typeface="Arial"/>
                  <a:ea typeface="Microsoft YaHei"/>
                  <a:cs typeface="+mn-ea"/>
                  <a:sym typeface="+mn-lt"/>
                </a:rPr>
                <a:t>视频监控、广播、巡查、访客、车辆</a:t>
              </a:r>
              <a:endParaRPr kumimoji="0" sz="1225"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grpSp>
      <p:sp>
        <p:nvSpPr>
          <p:cNvPr id="114" name="TextBox 79">
            <a:extLst>
              <a:ext uri="{FF2B5EF4-FFF2-40B4-BE49-F238E27FC236}">
                <a16:creationId xmlns:a16="http://schemas.microsoft.com/office/drawing/2014/main" id="{8E029E76-7D2E-4911-94BE-52E2D5FC5E0B}"/>
              </a:ext>
            </a:extLst>
          </p:cNvPr>
          <p:cNvSpPr txBox="1"/>
          <p:nvPr/>
        </p:nvSpPr>
        <p:spPr>
          <a:xfrm>
            <a:off x="5646775" y="2996470"/>
            <a:ext cx="907659" cy="1452725"/>
          </a:xfrm>
          <a:prstGeom prst="rect">
            <a:avLst/>
          </a:prstGeom>
          <a:noFill/>
        </p:spPr>
        <p:txBody>
          <a:bodyPr wrap="square" lIns="121157" tIns="60579" rIns="121157" bIns="60579" rtlCol="0">
            <a:spAutoFit/>
          </a:bodyPr>
          <a:lstStyle/>
          <a:p>
            <a:pPr marL="0" marR="0" lvl="0" indent="0" algn="ctr" defTabSz="647719" rtl="0" eaLnBrk="1" fontAlgn="auto" latinLnBrk="0" hangingPunct="1">
              <a:lnSpc>
                <a:spcPct val="100000"/>
              </a:lnSpc>
              <a:spcBef>
                <a:spcPts val="0"/>
              </a:spcBef>
              <a:spcAft>
                <a:spcPts val="0"/>
              </a:spcAft>
              <a:buClrTx/>
              <a:buSzTx/>
              <a:buFontTx/>
              <a:buNone/>
              <a:tabLst/>
              <a:defRPr/>
            </a:pPr>
            <a:r>
              <a:rPr kumimoji="0" lang="zh-CN" altLang="en-US" sz="2882" b="1" i="0" u="none" strike="noStrike" kern="1200" cap="none" spc="0" normalizeH="0" baseline="0" noProof="0" dirty="0">
                <a:ln>
                  <a:noFill/>
                </a:ln>
                <a:solidFill>
                  <a:srgbClr val="4F81BD"/>
                </a:solidFill>
                <a:effectLst/>
                <a:uLnTx/>
                <a:uFillTx/>
                <a:latin typeface="Arial"/>
                <a:ea typeface="Microsoft YaHei"/>
                <a:cs typeface="+mn-ea"/>
                <a:sym typeface="+mn-lt"/>
              </a:rPr>
              <a:t>物联网</a:t>
            </a:r>
          </a:p>
        </p:txBody>
      </p:sp>
      <p:grpSp>
        <p:nvGrpSpPr>
          <p:cNvPr id="47" name="Group 96"/>
          <p:cNvGrpSpPr>
            <a:grpSpLocks/>
          </p:cNvGrpSpPr>
          <p:nvPr/>
        </p:nvGrpSpPr>
        <p:grpSpPr bwMode="auto">
          <a:xfrm>
            <a:off x="10944580" y="533400"/>
            <a:ext cx="1165870" cy="592907"/>
            <a:chOff x="1016388" y="913002"/>
            <a:chExt cx="731924" cy="428904"/>
          </a:xfrm>
        </p:grpSpPr>
        <p:sp>
          <p:nvSpPr>
            <p:cNvPr id="48" name="Parallelogram 6">
              <a:hlinkClick r:id="rId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49"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861522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75E9570B-5D79-4A74-B845-8689598A0379}"/>
              </a:ext>
            </a:extLst>
          </p:cNvPr>
          <p:cNvSpPr txBox="1"/>
          <p:nvPr/>
        </p:nvSpPr>
        <p:spPr>
          <a:xfrm>
            <a:off x="1217612" y="457200"/>
            <a:ext cx="7366119"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dirty="0">
                <a:latin typeface="+mn-lt"/>
                <a:ea typeface="+mn-ea"/>
                <a:sym typeface="+mn-lt"/>
              </a:rPr>
              <a:t>新一代智慧校园建设的基本要求</a:t>
            </a:r>
          </a:p>
        </p:txBody>
      </p:sp>
      <p:grpSp>
        <p:nvGrpSpPr>
          <p:cNvPr id="68" name="组合 67">
            <a:extLst>
              <a:ext uri="{FF2B5EF4-FFF2-40B4-BE49-F238E27FC236}">
                <a16:creationId xmlns:a16="http://schemas.microsoft.com/office/drawing/2014/main" id="{D3112153-0328-654B-87D4-8F2927496AD8}"/>
              </a:ext>
            </a:extLst>
          </p:cNvPr>
          <p:cNvGrpSpPr/>
          <p:nvPr/>
        </p:nvGrpSpPr>
        <p:grpSpPr>
          <a:xfrm>
            <a:off x="0" y="2178845"/>
            <a:ext cx="12188825" cy="2929507"/>
            <a:chOff x="0" y="2178845"/>
            <a:chExt cx="12188825" cy="2929507"/>
          </a:xfrm>
        </p:grpSpPr>
        <p:cxnSp>
          <p:nvCxnSpPr>
            <p:cNvPr id="40" name="直线连接符 39">
              <a:extLst>
                <a:ext uri="{FF2B5EF4-FFF2-40B4-BE49-F238E27FC236}">
                  <a16:creationId xmlns:a16="http://schemas.microsoft.com/office/drawing/2014/main" id="{02FFD705-3A19-4142-B945-E65533617B04}"/>
                </a:ext>
              </a:extLst>
            </p:cNvPr>
            <p:cNvCxnSpPr>
              <a:cxnSpLocks/>
            </p:cNvCxnSpPr>
            <p:nvPr/>
          </p:nvCxnSpPr>
          <p:spPr>
            <a:xfrm>
              <a:off x="0" y="3429000"/>
              <a:ext cx="4975926" cy="3"/>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41" name="组合 40">
              <a:extLst>
                <a:ext uri="{FF2B5EF4-FFF2-40B4-BE49-F238E27FC236}">
                  <a16:creationId xmlns:a16="http://schemas.microsoft.com/office/drawing/2014/main" id="{C21F5CFF-4A8E-7342-AC3E-29E5D6340250}"/>
                </a:ext>
              </a:extLst>
            </p:cNvPr>
            <p:cNvGrpSpPr/>
            <p:nvPr/>
          </p:nvGrpSpPr>
          <p:grpSpPr>
            <a:xfrm>
              <a:off x="4827984" y="2178845"/>
              <a:ext cx="2500312" cy="2500312"/>
              <a:chOff x="4844256" y="2514600"/>
              <a:chExt cx="2500312" cy="2500312"/>
            </a:xfrm>
          </p:grpSpPr>
          <p:grpSp>
            <p:nvGrpSpPr>
              <p:cNvPr id="34" name="Group 11">
                <a:extLst>
                  <a:ext uri="{FF2B5EF4-FFF2-40B4-BE49-F238E27FC236}">
                    <a16:creationId xmlns:a16="http://schemas.microsoft.com/office/drawing/2014/main" id="{E811AA79-FD14-974F-AEEA-85ED74029DD3}"/>
                  </a:ext>
                </a:extLst>
              </p:cNvPr>
              <p:cNvGrpSpPr/>
              <p:nvPr/>
            </p:nvGrpSpPr>
            <p:grpSpPr bwMode="auto">
              <a:xfrm>
                <a:off x="4844256" y="2514600"/>
                <a:ext cx="2500312" cy="2500312"/>
                <a:chOff x="0" y="0"/>
                <a:chExt cx="2132807" cy="2132807"/>
              </a:xfrm>
            </p:grpSpPr>
            <p:sp>
              <p:nvSpPr>
                <p:cNvPr id="35" name="椭圆 119">
                  <a:extLst>
                    <a:ext uri="{FF2B5EF4-FFF2-40B4-BE49-F238E27FC236}">
                      <a16:creationId xmlns:a16="http://schemas.microsoft.com/office/drawing/2014/main" id="{D9D97D62-2C6C-8848-9737-F69E76EF24D7}"/>
                    </a:ext>
                  </a:extLst>
                </p:cNvPr>
                <p:cNvSpPr>
                  <a:spLocks noChangeArrowheads="1"/>
                </p:cNvSpPr>
                <p:nvPr/>
              </p:nvSpPr>
              <p:spPr bwMode="auto">
                <a:xfrm>
                  <a:off x="0" y="0"/>
                  <a:ext cx="2132807" cy="2132807"/>
                </a:xfrm>
                <a:prstGeom prst="ellipse">
                  <a:avLst/>
                </a:prstGeom>
                <a:solidFill>
                  <a:srgbClr val="FFFFFF"/>
                </a:solidFill>
                <a:ln w="25400" cap="flat" cmpd="sng">
                  <a:solidFill>
                    <a:schemeClr val="tx1">
                      <a:lumMod val="75000"/>
                      <a:lumOff val="25000"/>
                    </a:schemeClr>
                  </a:solidFill>
                  <a:bevel/>
                </a:ln>
              </p:spPr>
              <p:txBody>
                <a:bodyPr anchor="ctr"/>
                <a:lstStyle/>
                <a:p>
                  <a:pPr algn="ctr"/>
                  <a:endParaRPr lang="zh-CN" altLang="zh-CN" sz="1400" b="1">
                    <a:solidFill>
                      <a:srgbClr val="181818"/>
                    </a:solidFill>
                    <a:cs typeface="+mn-ea"/>
                    <a:sym typeface="+mn-lt"/>
                  </a:endParaRPr>
                </a:p>
              </p:txBody>
            </p:sp>
            <p:sp>
              <p:nvSpPr>
                <p:cNvPr id="36" name="椭圆 120">
                  <a:extLst>
                    <a:ext uri="{FF2B5EF4-FFF2-40B4-BE49-F238E27FC236}">
                      <a16:creationId xmlns:a16="http://schemas.microsoft.com/office/drawing/2014/main" id="{08D2E9F9-A647-0E40-9A9F-164EA4632C3E}"/>
                    </a:ext>
                  </a:extLst>
                </p:cNvPr>
                <p:cNvSpPr>
                  <a:spLocks noChangeArrowheads="1"/>
                </p:cNvSpPr>
                <p:nvPr/>
              </p:nvSpPr>
              <p:spPr bwMode="auto">
                <a:xfrm>
                  <a:off x="112317" y="112318"/>
                  <a:ext cx="1908175" cy="1908175"/>
                </a:xfrm>
                <a:prstGeom prst="ellipse">
                  <a:avLst/>
                </a:prstGeom>
                <a:solidFill>
                  <a:schemeClr val="tx1">
                    <a:lumMod val="75000"/>
                    <a:lumOff val="25000"/>
                  </a:schemeClr>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400" b="1">
                    <a:solidFill>
                      <a:srgbClr val="181818"/>
                    </a:solidFill>
                    <a:cs typeface="+mn-ea"/>
                    <a:sym typeface="+mn-lt"/>
                  </a:endParaRPr>
                </a:p>
              </p:txBody>
            </p:sp>
          </p:grpSp>
          <p:sp>
            <p:nvSpPr>
              <p:cNvPr id="37" name="矩形 43">
                <a:extLst>
                  <a:ext uri="{FF2B5EF4-FFF2-40B4-BE49-F238E27FC236}">
                    <a16:creationId xmlns:a16="http://schemas.microsoft.com/office/drawing/2014/main" id="{8BB48FEB-46FD-EF46-AB91-E322B491FDAC}"/>
                  </a:ext>
                </a:extLst>
              </p:cNvPr>
              <p:cNvSpPr>
                <a:spLocks noChangeArrowheads="1"/>
              </p:cNvSpPr>
              <p:nvPr/>
            </p:nvSpPr>
            <p:spPr bwMode="auto">
              <a:xfrm>
                <a:off x="5386526" y="3352800"/>
                <a:ext cx="1415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b="1" dirty="0">
                    <a:solidFill>
                      <a:schemeClr val="bg1"/>
                    </a:solidFill>
                    <a:cs typeface="+mn-ea"/>
                    <a:sym typeface="+mn-lt"/>
                  </a:rPr>
                  <a:t>核心目标</a:t>
                </a:r>
              </a:p>
            </p:txBody>
          </p:sp>
          <p:sp>
            <p:nvSpPr>
              <p:cNvPr id="38" name="矩形 37">
                <a:extLst>
                  <a:ext uri="{FF2B5EF4-FFF2-40B4-BE49-F238E27FC236}">
                    <a16:creationId xmlns:a16="http://schemas.microsoft.com/office/drawing/2014/main" id="{9933C295-1531-3F40-8BC3-AFD3D58AC645}"/>
                  </a:ext>
                </a:extLst>
              </p:cNvPr>
              <p:cNvSpPr>
                <a:spLocks noChangeArrowheads="1"/>
              </p:cNvSpPr>
              <p:nvPr/>
            </p:nvSpPr>
            <p:spPr bwMode="auto">
              <a:xfrm>
                <a:off x="5050039" y="3782725"/>
                <a:ext cx="20887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1600" dirty="0">
                    <a:solidFill>
                      <a:schemeClr val="bg1"/>
                    </a:solidFill>
                    <a:cs typeface="+mn-ea"/>
                    <a:sym typeface="+mn-lt"/>
                  </a:rPr>
                  <a:t>用户信息素养的提升</a:t>
                </a:r>
              </a:p>
            </p:txBody>
          </p:sp>
        </p:grpSp>
        <p:cxnSp>
          <p:nvCxnSpPr>
            <p:cNvPr id="43" name="直线连接符 42">
              <a:extLst>
                <a:ext uri="{FF2B5EF4-FFF2-40B4-BE49-F238E27FC236}">
                  <a16:creationId xmlns:a16="http://schemas.microsoft.com/office/drawing/2014/main" id="{55809737-EE3B-B444-9AF6-253BCF0235D0}"/>
                </a:ext>
              </a:extLst>
            </p:cNvPr>
            <p:cNvCxnSpPr>
              <a:cxnSpLocks/>
            </p:cNvCxnSpPr>
            <p:nvPr/>
          </p:nvCxnSpPr>
          <p:spPr>
            <a:xfrm>
              <a:off x="7344568" y="3429001"/>
              <a:ext cx="484425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44" name="Group 14">
              <a:extLst>
                <a:ext uri="{FF2B5EF4-FFF2-40B4-BE49-F238E27FC236}">
                  <a16:creationId xmlns:a16="http://schemas.microsoft.com/office/drawing/2014/main" id="{19DE3C2C-B45F-8944-87ED-AAA9D7B7D2EE}"/>
                </a:ext>
              </a:extLst>
            </p:cNvPr>
            <p:cNvGrpSpPr/>
            <p:nvPr/>
          </p:nvGrpSpPr>
          <p:grpSpPr bwMode="auto">
            <a:xfrm>
              <a:off x="548578" y="2661445"/>
              <a:ext cx="1535112" cy="1535113"/>
              <a:chOff x="0" y="0"/>
              <a:chExt cx="2132807" cy="2132807"/>
            </a:xfrm>
          </p:grpSpPr>
          <p:sp>
            <p:nvSpPr>
              <p:cNvPr id="45" name="椭圆 122">
                <a:extLst>
                  <a:ext uri="{FF2B5EF4-FFF2-40B4-BE49-F238E27FC236}">
                    <a16:creationId xmlns:a16="http://schemas.microsoft.com/office/drawing/2014/main" id="{53153648-A3F8-CC4D-BC9E-54FC57E62FB9}"/>
                  </a:ext>
                </a:extLst>
              </p:cNvPr>
              <p:cNvSpPr>
                <a:spLocks noChangeArrowheads="1"/>
              </p:cNvSpPr>
              <p:nvPr/>
            </p:nvSpPr>
            <p:spPr bwMode="auto">
              <a:xfrm>
                <a:off x="0" y="0"/>
                <a:ext cx="2132807" cy="2132807"/>
              </a:xfrm>
              <a:prstGeom prst="ellipse">
                <a:avLst/>
              </a:prstGeom>
              <a:solidFill>
                <a:schemeClr val="bg1"/>
              </a:solidFill>
              <a:ln w="25400" cap="flat" cmpd="sng">
                <a:solidFill>
                  <a:srgbClr val="00E6A0"/>
                </a:solidFill>
                <a:bevel/>
              </a:ln>
            </p:spPr>
            <p:txBody>
              <a:bodyPr anchor="ctr"/>
              <a:lstStyle/>
              <a:p>
                <a:pPr algn="ctr"/>
                <a:endParaRPr lang="zh-CN" altLang="zh-CN" sz="1400" b="1">
                  <a:solidFill>
                    <a:srgbClr val="181818"/>
                  </a:solidFill>
                  <a:cs typeface="+mn-ea"/>
                  <a:sym typeface="+mn-lt"/>
                </a:endParaRPr>
              </a:p>
            </p:txBody>
          </p:sp>
          <p:sp>
            <p:nvSpPr>
              <p:cNvPr id="46" name="椭圆 123">
                <a:extLst>
                  <a:ext uri="{FF2B5EF4-FFF2-40B4-BE49-F238E27FC236}">
                    <a16:creationId xmlns:a16="http://schemas.microsoft.com/office/drawing/2014/main" id="{43E82E16-CFD1-DE41-9314-99D7115AC89E}"/>
                  </a:ext>
                </a:extLst>
              </p:cNvPr>
              <p:cNvSpPr>
                <a:spLocks noChangeArrowheads="1"/>
              </p:cNvSpPr>
              <p:nvPr/>
            </p:nvSpPr>
            <p:spPr bwMode="auto">
              <a:xfrm>
                <a:off x="112316" y="112316"/>
                <a:ext cx="1908175" cy="1908175"/>
              </a:xfrm>
              <a:prstGeom prst="ellipse">
                <a:avLst/>
              </a:prstGeom>
              <a:solidFill>
                <a:srgbClr val="00E6A0"/>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400" b="1">
                  <a:cs typeface="+mn-ea"/>
                  <a:sym typeface="+mn-lt"/>
                </a:endParaRPr>
              </a:p>
            </p:txBody>
          </p:sp>
        </p:grpSp>
        <p:grpSp>
          <p:nvGrpSpPr>
            <p:cNvPr id="47" name="Group 20">
              <a:extLst>
                <a:ext uri="{FF2B5EF4-FFF2-40B4-BE49-F238E27FC236}">
                  <a16:creationId xmlns:a16="http://schemas.microsoft.com/office/drawing/2014/main" id="{18AB46B0-FCFE-EB4A-9FE6-B373A8426C99}"/>
                </a:ext>
              </a:extLst>
            </p:cNvPr>
            <p:cNvGrpSpPr/>
            <p:nvPr/>
          </p:nvGrpSpPr>
          <p:grpSpPr bwMode="auto">
            <a:xfrm>
              <a:off x="2688281" y="2661445"/>
              <a:ext cx="1535112" cy="1535113"/>
              <a:chOff x="0" y="0"/>
              <a:chExt cx="2132807" cy="2132807"/>
            </a:xfrm>
          </p:grpSpPr>
          <p:sp>
            <p:nvSpPr>
              <p:cNvPr id="48" name="椭圆 130">
                <a:extLst>
                  <a:ext uri="{FF2B5EF4-FFF2-40B4-BE49-F238E27FC236}">
                    <a16:creationId xmlns:a16="http://schemas.microsoft.com/office/drawing/2014/main" id="{79B6E6C6-9137-B244-A303-2922C2694EC9}"/>
                  </a:ext>
                </a:extLst>
              </p:cNvPr>
              <p:cNvSpPr>
                <a:spLocks noChangeArrowheads="1"/>
              </p:cNvSpPr>
              <p:nvPr/>
            </p:nvSpPr>
            <p:spPr bwMode="auto">
              <a:xfrm>
                <a:off x="0" y="0"/>
                <a:ext cx="2132807" cy="2132807"/>
              </a:xfrm>
              <a:prstGeom prst="ellipse">
                <a:avLst/>
              </a:prstGeom>
              <a:solidFill>
                <a:schemeClr val="bg1"/>
              </a:solidFill>
              <a:ln w="25400" cap="flat" cmpd="sng">
                <a:solidFill>
                  <a:srgbClr val="00E6A0"/>
                </a:solidFill>
                <a:bevel/>
              </a:ln>
            </p:spPr>
            <p:txBody>
              <a:bodyPr anchor="ctr"/>
              <a:lstStyle/>
              <a:p>
                <a:pPr algn="ctr"/>
                <a:endParaRPr lang="zh-CN" altLang="zh-CN" sz="1400" b="1" dirty="0">
                  <a:solidFill>
                    <a:srgbClr val="181818"/>
                  </a:solidFill>
                  <a:cs typeface="+mn-ea"/>
                  <a:sym typeface="+mn-lt"/>
                </a:endParaRPr>
              </a:p>
            </p:txBody>
          </p:sp>
          <p:sp>
            <p:nvSpPr>
              <p:cNvPr id="49" name="椭圆 131">
                <a:extLst>
                  <a:ext uri="{FF2B5EF4-FFF2-40B4-BE49-F238E27FC236}">
                    <a16:creationId xmlns:a16="http://schemas.microsoft.com/office/drawing/2014/main" id="{391F6B93-E8A0-724E-BE79-BFC16FFE15DC}"/>
                  </a:ext>
                </a:extLst>
              </p:cNvPr>
              <p:cNvSpPr>
                <a:spLocks noChangeArrowheads="1"/>
              </p:cNvSpPr>
              <p:nvPr/>
            </p:nvSpPr>
            <p:spPr bwMode="auto">
              <a:xfrm>
                <a:off x="112316" y="112316"/>
                <a:ext cx="1908175" cy="1908175"/>
              </a:xfrm>
              <a:prstGeom prst="ellipse">
                <a:avLst/>
              </a:prstGeom>
              <a:solidFill>
                <a:srgbClr val="00E6A0"/>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400" b="1">
                  <a:solidFill>
                    <a:srgbClr val="181818"/>
                  </a:solidFill>
                  <a:cs typeface="+mn-ea"/>
                  <a:sym typeface="+mn-lt"/>
                </a:endParaRPr>
              </a:p>
            </p:txBody>
          </p:sp>
        </p:grpSp>
        <p:grpSp>
          <p:nvGrpSpPr>
            <p:cNvPr id="50" name="Group 14">
              <a:extLst>
                <a:ext uri="{FF2B5EF4-FFF2-40B4-BE49-F238E27FC236}">
                  <a16:creationId xmlns:a16="http://schemas.microsoft.com/office/drawing/2014/main" id="{60FF4F94-388F-3741-87B7-823AEC41C362}"/>
                </a:ext>
              </a:extLst>
            </p:cNvPr>
            <p:cNvGrpSpPr/>
            <p:nvPr/>
          </p:nvGrpSpPr>
          <p:grpSpPr bwMode="auto">
            <a:xfrm>
              <a:off x="7932887" y="2661445"/>
              <a:ext cx="1535112" cy="1535113"/>
              <a:chOff x="0" y="0"/>
              <a:chExt cx="2132807" cy="2132807"/>
            </a:xfrm>
          </p:grpSpPr>
          <p:sp>
            <p:nvSpPr>
              <p:cNvPr id="51" name="椭圆 122">
                <a:extLst>
                  <a:ext uri="{FF2B5EF4-FFF2-40B4-BE49-F238E27FC236}">
                    <a16:creationId xmlns:a16="http://schemas.microsoft.com/office/drawing/2014/main" id="{C885B782-B4FF-9747-8EC2-585B4F947B0D}"/>
                  </a:ext>
                </a:extLst>
              </p:cNvPr>
              <p:cNvSpPr>
                <a:spLocks noChangeArrowheads="1"/>
              </p:cNvSpPr>
              <p:nvPr/>
            </p:nvSpPr>
            <p:spPr bwMode="auto">
              <a:xfrm>
                <a:off x="0" y="0"/>
                <a:ext cx="2132807" cy="2132807"/>
              </a:xfrm>
              <a:prstGeom prst="ellipse">
                <a:avLst/>
              </a:prstGeom>
              <a:solidFill>
                <a:schemeClr val="bg1"/>
              </a:solidFill>
              <a:ln w="25400" cap="flat" cmpd="sng">
                <a:solidFill>
                  <a:srgbClr val="00B4E5"/>
                </a:solidFill>
                <a:bevel/>
              </a:ln>
            </p:spPr>
            <p:txBody>
              <a:bodyPr anchor="ctr"/>
              <a:lstStyle/>
              <a:p>
                <a:pPr algn="ctr"/>
                <a:endParaRPr lang="zh-CN" altLang="zh-CN" sz="1400" b="1">
                  <a:solidFill>
                    <a:srgbClr val="181818"/>
                  </a:solidFill>
                  <a:cs typeface="+mn-ea"/>
                  <a:sym typeface="+mn-lt"/>
                </a:endParaRPr>
              </a:p>
            </p:txBody>
          </p:sp>
          <p:sp>
            <p:nvSpPr>
              <p:cNvPr id="52" name="椭圆 123">
                <a:extLst>
                  <a:ext uri="{FF2B5EF4-FFF2-40B4-BE49-F238E27FC236}">
                    <a16:creationId xmlns:a16="http://schemas.microsoft.com/office/drawing/2014/main" id="{3B6B6F2E-7170-454F-9124-716088849205}"/>
                  </a:ext>
                </a:extLst>
              </p:cNvPr>
              <p:cNvSpPr>
                <a:spLocks noChangeArrowheads="1"/>
              </p:cNvSpPr>
              <p:nvPr/>
            </p:nvSpPr>
            <p:spPr bwMode="auto">
              <a:xfrm>
                <a:off x="112316" y="112316"/>
                <a:ext cx="1908175" cy="1908175"/>
              </a:xfrm>
              <a:prstGeom prst="ellipse">
                <a:avLst/>
              </a:prstGeom>
              <a:solidFill>
                <a:srgbClr val="00B4E5"/>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400" b="1">
                  <a:solidFill>
                    <a:srgbClr val="181818"/>
                  </a:solidFill>
                  <a:cs typeface="+mn-ea"/>
                  <a:sym typeface="+mn-lt"/>
                </a:endParaRPr>
              </a:p>
            </p:txBody>
          </p:sp>
        </p:grpSp>
        <p:grpSp>
          <p:nvGrpSpPr>
            <p:cNvPr id="53" name="Group 20">
              <a:extLst>
                <a:ext uri="{FF2B5EF4-FFF2-40B4-BE49-F238E27FC236}">
                  <a16:creationId xmlns:a16="http://schemas.microsoft.com/office/drawing/2014/main" id="{1BEF3623-AED7-3D46-ABFF-8EA88CD69365}"/>
                </a:ext>
              </a:extLst>
            </p:cNvPr>
            <p:cNvGrpSpPr/>
            <p:nvPr/>
          </p:nvGrpSpPr>
          <p:grpSpPr bwMode="auto">
            <a:xfrm>
              <a:off x="10072591" y="2661445"/>
              <a:ext cx="1535112" cy="1535113"/>
              <a:chOff x="0" y="0"/>
              <a:chExt cx="2132806" cy="2132806"/>
            </a:xfrm>
          </p:grpSpPr>
          <p:sp>
            <p:nvSpPr>
              <p:cNvPr id="54" name="椭圆 130">
                <a:extLst>
                  <a:ext uri="{FF2B5EF4-FFF2-40B4-BE49-F238E27FC236}">
                    <a16:creationId xmlns:a16="http://schemas.microsoft.com/office/drawing/2014/main" id="{8A873382-9D44-D741-A137-666A8423F9A5}"/>
                  </a:ext>
                </a:extLst>
              </p:cNvPr>
              <p:cNvSpPr>
                <a:spLocks noChangeArrowheads="1"/>
              </p:cNvSpPr>
              <p:nvPr/>
            </p:nvSpPr>
            <p:spPr bwMode="auto">
              <a:xfrm>
                <a:off x="0" y="0"/>
                <a:ext cx="2132806" cy="2132806"/>
              </a:xfrm>
              <a:prstGeom prst="ellipse">
                <a:avLst/>
              </a:prstGeom>
              <a:solidFill>
                <a:schemeClr val="bg1"/>
              </a:solidFill>
              <a:ln w="25400" cap="flat" cmpd="sng">
                <a:solidFill>
                  <a:srgbClr val="00B4E5"/>
                </a:solidFill>
                <a:bevel/>
              </a:ln>
              <a:extLst/>
            </p:spPr>
            <p:txBody>
              <a:bodyPr anchor="ctr"/>
              <a:lstStyle/>
              <a:p>
                <a:pPr algn="ctr"/>
                <a:endParaRPr lang="zh-CN" altLang="zh-CN" sz="1400" b="1" dirty="0">
                  <a:solidFill>
                    <a:srgbClr val="181818"/>
                  </a:solidFill>
                  <a:cs typeface="+mn-ea"/>
                  <a:sym typeface="+mn-lt"/>
                </a:endParaRPr>
              </a:p>
            </p:txBody>
          </p:sp>
          <p:sp>
            <p:nvSpPr>
              <p:cNvPr id="55" name="椭圆 131">
                <a:extLst>
                  <a:ext uri="{FF2B5EF4-FFF2-40B4-BE49-F238E27FC236}">
                    <a16:creationId xmlns:a16="http://schemas.microsoft.com/office/drawing/2014/main" id="{71058B0A-C3B1-AA48-BC3A-54FCF1F2D1EB}"/>
                  </a:ext>
                </a:extLst>
              </p:cNvPr>
              <p:cNvSpPr>
                <a:spLocks noChangeArrowheads="1"/>
              </p:cNvSpPr>
              <p:nvPr/>
            </p:nvSpPr>
            <p:spPr bwMode="auto">
              <a:xfrm>
                <a:off x="112316" y="112316"/>
                <a:ext cx="1908175" cy="1908174"/>
              </a:xfrm>
              <a:prstGeom prst="ellipse">
                <a:avLst/>
              </a:prstGeom>
              <a:solidFill>
                <a:srgbClr val="00B4E5"/>
              </a:solidFill>
              <a:ln>
                <a:noFill/>
              </a:ln>
              <a:extLst>
                <a:ext uri="{91240B29-F687-4F45-9708-019B960494DF}">
                  <a14:hiddenLine xmlns:a14="http://schemas.microsoft.com/office/drawing/2010/main" w="25400">
                    <a:solidFill>
                      <a:srgbClr val="42719B"/>
                    </a:solidFill>
                    <a:bevel/>
                  </a14:hiddenLine>
                </a:ext>
              </a:extLst>
            </p:spPr>
            <p:txBody>
              <a:bodyPr anchor="ctr"/>
              <a:lstStyle/>
              <a:p>
                <a:pPr algn="ctr"/>
                <a:endParaRPr lang="zh-CN" altLang="zh-CN" sz="1400" b="1">
                  <a:solidFill>
                    <a:srgbClr val="181818"/>
                  </a:solidFill>
                  <a:cs typeface="+mn-ea"/>
                  <a:sym typeface="+mn-lt"/>
                </a:endParaRPr>
              </a:p>
            </p:txBody>
          </p:sp>
        </p:grpSp>
        <p:sp>
          <p:nvSpPr>
            <p:cNvPr id="57" name="矩形 156">
              <a:extLst>
                <a:ext uri="{FF2B5EF4-FFF2-40B4-BE49-F238E27FC236}">
                  <a16:creationId xmlns:a16="http://schemas.microsoft.com/office/drawing/2014/main" id="{CB201654-2060-4E45-8FFB-20C0BFB91CA4}"/>
                </a:ext>
              </a:extLst>
            </p:cNvPr>
            <p:cNvSpPr>
              <a:spLocks noChangeArrowheads="1"/>
            </p:cNvSpPr>
            <p:nvPr/>
          </p:nvSpPr>
          <p:spPr bwMode="auto">
            <a:xfrm>
              <a:off x="687253" y="3228946"/>
              <a:ext cx="12105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2000" b="1" dirty="0">
                  <a:cs typeface="+mn-ea"/>
                  <a:sym typeface="+mn-lt"/>
                </a:rPr>
                <a:t>基础设施</a:t>
              </a:r>
            </a:p>
          </p:txBody>
        </p:sp>
        <p:sp>
          <p:nvSpPr>
            <p:cNvPr id="58" name="矩形 157">
              <a:extLst>
                <a:ext uri="{FF2B5EF4-FFF2-40B4-BE49-F238E27FC236}">
                  <a16:creationId xmlns:a16="http://schemas.microsoft.com/office/drawing/2014/main" id="{9864FD77-2DB4-AD4A-9CDE-EEBED5D33093}"/>
                </a:ext>
              </a:extLst>
            </p:cNvPr>
            <p:cNvSpPr>
              <a:spLocks noChangeArrowheads="1"/>
            </p:cNvSpPr>
            <p:nvPr/>
          </p:nvSpPr>
          <p:spPr bwMode="auto">
            <a:xfrm>
              <a:off x="2850542" y="3228946"/>
              <a:ext cx="12105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2000" b="1" dirty="0">
                  <a:cs typeface="+mn-ea"/>
                  <a:sym typeface="+mn-lt"/>
                </a:rPr>
                <a:t>网络安全</a:t>
              </a:r>
            </a:p>
          </p:txBody>
        </p:sp>
        <p:sp>
          <p:nvSpPr>
            <p:cNvPr id="59" name="矩形 158">
              <a:extLst>
                <a:ext uri="{FF2B5EF4-FFF2-40B4-BE49-F238E27FC236}">
                  <a16:creationId xmlns:a16="http://schemas.microsoft.com/office/drawing/2014/main" id="{AB084633-DAE0-C449-89EB-802326A2A8D8}"/>
                </a:ext>
              </a:extLst>
            </p:cNvPr>
            <p:cNvSpPr>
              <a:spLocks noChangeArrowheads="1"/>
            </p:cNvSpPr>
            <p:nvPr/>
          </p:nvSpPr>
          <p:spPr bwMode="auto">
            <a:xfrm>
              <a:off x="8252849" y="3075058"/>
              <a:ext cx="95410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zh-CN" sz="2000" b="1" dirty="0">
                  <a:cs typeface="+mn-ea"/>
                  <a:sym typeface="+mn-lt"/>
                </a:rPr>
                <a:t>信息化</a:t>
              </a:r>
              <a:endParaRPr lang="en-US" altLang="zh-CN" sz="2000" b="1" dirty="0">
                <a:cs typeface="+mn-ea"/>
                <a:sym typeface="+mn-lt"/>
              </a:endParaRPr>
            </a:p>
            <a:p>
              <a:pPr algn="ctr"/>
              <a:r>
                <a:rPr lang="zh-CN" altLang="zh-CN" sz="2000" b="1" dirty="0">
                  <a:cs typeface="+mn-ea"/>
                  <a:sym typeface="+mn-lt"/>
                </a:rPr>
                <a:t>应用</a:t>
              </a:r>
              <a:endParaRPr lang="zh-CN" altLang="en-US" sz="2000" b="1" dirty="0">
                <a:cs typeface="+mn-ea"/>
                <a:sym typeface="+mn-lt"/>
              </a:endParaRPr>
            </a:p>
          </p:txBody>
        </p:sp>
        <p:sp>
          <p:nvSpPr>
            <p:cNvPr id="60" name="矩形 159">
              <a:extLst>
                <a:ext uri="{FF2B5EF4-FFF2-40B4-BE49-F238E27FC236}">
                  <a16:creationId xmlns:a16="http://schemas.microsoft.com/office/drawing/2014/main" id="{A64835CA-EABA-4142-802D-BA22B2299202}"/>
                </a:ext>
              </a:extLst>
            </p:cNvPr>
            <p:cNvSpPr>
              <a:spLocks noChangeArrowheads="1"/>
            </p:cNvSpPr>
            <p:nvPr/>
          </p:nvSpPr>
          <p:spPr bwMode="auto">
            <a:xfrm>
              <a:off x="10234852" y="3228946"/>
              <a:ext cx="12105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zh-CN" sz="2000" b="1" dirty="0">
                  <a:cs typeface="+mn-ea"/>
                  <a:sym typeface="+mn-lt"/>
                </a:rPr>
                <a:t>保障机制</a:t>
              </a:r>
              <a:endParaRPr lang="zh-CN" altLang="en-US" sz="2000" b="1" dirty="0">
                <a:cs typeface="+mn-ea"/>
                <a:sym typeface="+mn-lt"/>
              </a:endParaRPr>
            </a:p>
          </p:txBody>
        </p:sp>
        <p:sp>
          <p:nvSpPr>
            <p:cNvPr id="62" name="左大括号 61">
              <a:extLst>
                <a:ext uri="{FF2B5EF4-FFF2-40B4-BE49-F238E27FC236}">
                  <a16:creationId xmlns:a16="http://schemas.microsoft.com/office/drawing/2014/main" id="{1C98FC47-B582-C849-A965-7F748D9AB6CD}"/>
                </a:ext>
              </a:extLst>
            </p:cNvPr>
            <p:cNvSpPr/>
            <p:nvPr/>
          </p:nvSpPr>
          <p:spPr>
            <a:xfrm rot="16200000">
              <a:off x="2120243" y="3321363"/>
              <a:ext cx="409353" cy="2204985"/>
            </a:xfrm>
            <a:prstGeom prst="leftBrace">
              <a:avLst>
                <a:gd name="adj1" fmla="val 0"/>
                <a:gd name="adj2" fmla="val 50000"/>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cs typeface="+mn-ea"/>
                <a:sym typeface="+mn-lt"/>
              </a:endParaRPr>
            </a:p>
          </p:txBody>
        </p:sp>
        <p:sp>
          <p:nvSpPr>
            <p:cNvPr id="63" name="左大括号 62">
              <a:extLst>
                <a:ext uri="{FF2B5EF4-FFF2-40B4-BE49-F238E27FC236}">
                  <a16:creationId xmlns:a16="http://schemas.microsoft.com/office/drawing/2014/main" id="{6930AB83-2C37-CF40-AC43-5323A689DC5E}"/>
                </a:ext>
              </a:extLst>
            </p:cNvPr>
            <p:cNvSpPr/>
            <p:nvPr/>
          </p:nvSpPr>
          <p:spPr>
            <a:xfrm rot="16200000">
              <a:off x="9585914" y="3321363"/>
              <a:ext cx="409353" cy="2204985"/>
            </a:xfrm>
            <a:prstGeom prst="leftBrace">
              <a:avLst>
                <a:gd name="adj1" fmla="val 0"/>
                <a:gd name="adj2" fmla="val 50000"/>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cs typeface="+mn-ea"/>
                <a:sym typeface="+mn-lt"/>
              </a:endParaRPr>
            </a:p>
          </p:txBody>
        </p:sp>
        <p:sp>
          <p:nvSpPr>
            <p:cNvPr id="64" name="圆角矩形 63">
              <a:extLst>
                <a:ext uri="{FF2B5EF4-FFF2-40B4-BE49-F238E27FC236}">
                  <a16:creationId xmlns:a16="http://schemas.microsoft.com/office/drawing/2014/main" id="{7B046C2C-5AD5-7E4B-B1A4-E363A946530A}"/>
                </a:ext>
              </a:extLst>
            </p:cNvPr>
            <p:cNvSpPr/>
            <p:nvPr/>
          </p:nvSpPr>
          <p:spPr>
            <a:xfrm>
              <a:off x="313478" y="4636136"/>
              <a:ext cx="4028334" cy="457200"/>
            </a:xfrm>
            <a:prstGeom prst="roundRect">
              <a:avLst>
                <a:gd name="adj" fmla="val 50000"/>
              </a:avLst>
            </a:prstGeom>
            <a:solidFill>
              <a:srgbClr val="40404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5" name="圆角矩形 64">
              <a:extLst>
                <a:ext uri="{FF2B5EF4-FFF2-40B4-BE49-F238E27FC236}">
                  <a16:creationId xmlns:a16="http://schemas.microsoft.com/office/drawing/2014/main" id="{9F9AAA9A-D6AC-634B-8E1B-0BA8D482872D}"/>
                </a:ext>
              </a:extLst>
            </p:cNvPr>
            <p:cNvSpPr/>
            <p:nvPr/>
          </p:nvSpPr>
          <p:spPr>
            <a:xfrm>
              <a:off x="7776423" y="4651152"/>
              <a:ext cx="4028334" cy="457200"/>
            </a:xfrm>
            <a:prstGeom prst="roundRect">
              <a:avLst>
                <a:gd name="adj" fmla="val 50000"/>
              </a:avLst>
            </a:prstGeom>
            <a:solidFill>
              <a:srgbClr val="40404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6" name="矩形 65">
              <a:extLst>
                <a:ext uri="{FF2B5EF4-FFF2-40B4-BE49-F238E27FC236}">
                  <a16:creationId xmlns:a16="http://schemas.microsoft.com/office/drawing/2014/main" id="{FA395E47-8D83-7B44-9F15-B4CCCAB5EAFA}"/>
                </a:ext>
              </a:extLst>
            </p:cNvPr>
            <p:cNvSpPr/>
            <p:nvPr/>
          </p:nvSpPr>
          <p:spPr>
            <a:xfrm>
              <a:off x="480420" y="4677286"/>
              <a:ext cx="3647152" cy="369332"/>
            </a:xfrm>
            <a:prstGeom prst="rect">
              <a:avLst/>
            </a:prstGeom>
          </p:spPr>
          <p:txBody>
            <a:bodyPr wrap="none">
              <a:spAutoFit/>
            </a:bodyPr>
            <a:lstStyle/>
            <a:p>
              <a:pPr algn="ctr"/>
              <a:r>
                <a:rPr lang="zh-CN" altLang="en-US" sz="1800" dirty="0">
                  <a:solidFill>
                    <a:schemeClr val="bg1"/>
                  </a:solidFill>
                  <a:cs typeface="+mn-ea"/>
                  <a:sym typeface="+mn-lt"/>
                </a:rPr>
                <a:t>校园信息化的基础外显和必要条件</a:t>
              </a:r>
              <a:endParaRPr lang="en-US" altLang="zh-CN" sz="1800" dirty="0">
                <a:solidFill>
                  <a:schemeClr val="bg1"/>
                </a:solidFill>
                <a:cs typeface="+mn-ea"/>
                <a:sym typeface="+mn-lt"/>
              </a:endParaRPr>
            </a:p>
          </p:txBody>
        </p:sp>
        <p:sp>
          <p:nvSpPr>
            <p:cNvPr id="67" name="矩形 66">
              <a:extLst>
                <a:ext uri="{FF2B5EF4-FFF2-40B4-BE49-F238E27FC236}">
                  <a16:creationId xmlns:a16="http://schemas.microsoft.com/office/drawing/2014/main" id="{F218FE1B-2762-6F41-9669-2B4C4BAD3829}"/>
                </a:ext>
              </a:extLst>
            </p:cNvPr>
            <p:cNvSpPr/>
            <p:nvPr/>
          </p:nvSpPr>
          <p:spPr>
            <a:xfrm>
              <a:off x="8313262" y="4695086"/>
              <a:ext cx="2954655" cy="369332"/>
            </a:xfrm>
            <a:prstGeom prst="rect">
              <a:avLst/>
            </a:prstGeom>
          </p:spPr>
          <p:txBody>
            <a:bodyPr wrap="none">
              <a:spAutoFit/>
            </a:bodyPr>
            <a:lstStyle/>
            <a:p>
              <a:pPr algn="ctr"/>
              <a:r>
                <a:rPr lang="zh-CN" altLang="en-US" sz="1800" dirty="0">
                  <a:solidFill>
                    <a:schemeClr val="bg1"/>
                  </a:solidFill>
                  <a:cs typeface="+mn-ea"/>
                  <a:sym typeface="+mn-lt"/>
                </a:rPr>
                <a:t>核心目标实现的途径与保障</a:t>
              </a:r>
              <a:endParaRPr lang="en-US" altLang="zh-CN" sz="1800" dirty="0">
                <a:solidFill>
                  <a:schemeClr val="bg1"/>
                </a:solidFill>
                <a:cs typeface="+mn-ea"/>
                <a:sym typeface="+mn-lt"/>
              </a:endParaRPr>
            </a:p>
          </p:txBody>
        </p:sp>
      </p:grpSp>
    </p:spTree>
    <p:extLst>
      <p:ext uri="{BB962C8B-B14F-4D97-AF65-F5344CB8AC3E}">
        <p14:creationId xmlns:p14="http://schemas.microsoft.com/office/powerpoint/2010/main" val="13511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3632726" cy="707758"/>
          </a:xfrm>
          <a:prstGeom prst="rect">
            <a:avLst/>
          </a:prstGeom>
          <a:noFill/>
        </p:spPr>
        <p:txBody>
          <a:bodyPr wrap="none" rtlCol="0">
            <a:spAutoFit/>
          </a:bodyPr>
          <a:lstStyle/>
          <a:p>
            <a:pPr marL="0" marR="0" lvl="0" indent="0" algn="l" defTabSz="1217986" rtl="0" eaLnBrk="1" fontAlgn="auto" latinLnBrk="0" hangingPunct="1">
              <a:lnSpc>
                <a:spcPct val="100000"/>
              </a:lnSpc>
              <a:spcBef>
                <a:spcPct val="0"/>
              </a:spcBef>
              <a:spcAft>
                <a:spcPts val="0"/>
              </a:spcAft>
              <a:buClrTx/>
              <a:buSzTx/>
              <a:buFontTx/>
              <a:buNone/>
              <a:tabLst>
                <a:tab pos="1217986" algn="l"/>
              </a:tabLst>
              <a:defRPr/>
            </a:pP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智慧教务</a:t>
            </a:r>
            <a:r>
              <a:rPr kumimoji="0" lang="en-US" altLang="zh-CN" sz="3999" b="1" i="0" u="none" strike="noStrike" kern="1200" cap="none" spc="0" normalizeH="0" baseline="0" noProof="0" dirty="0">
                <a:ln>
                  <a:noFill/>
                </a:ln>
                <a:solidFill>
                  <a:srgbClr val="000000"/>
                </a:solidFill>
                <a:effectLst/>
                <a:uLnTx/>
                <a:uFillTx/>
                <a:latin typeface="Arial"/>
                <a:ea typeface="Microsoft YaHei"/>
                <a:cs typeface="+mn-ea"/>
                <a:sym typeface="+mn-lt"/>
              </a:rPr>
              <a:t>&amp;</a:t>
            </a:r>
            <a:r>
              <a:rPr kumimoji="0" lang="zh-CN" altLang="en-US" sz="3999" b="1" i="0" u="none" strike="noStrike" kern="1200" cap="none" spc="0" normalizeH="0" baseline="0" noProof="0" dirty="0">
                <a:ln>
                  <a:noFill/>
                </a:ln>
                <a:solidFill>
                  <a:srgbClr val="000000"/>
                </a:solidFill>
                <a:effectLst/>
                <a:uLnTx/>
                <a:uFillTx/>
                <a:latin typeface="Arial"/>
                <a:ea typeface="Microsoft YaHei"/>
                <a:cs typeface="+mn-ea"/>
                <a:sym typeface="+mn-lt"/>
              </a:rPr>
              <a:t>校务</a:t>
            </a:r>
          </a:p>
        </p:txBody>
      </p:sp>
      <p:sp>
        <p:nvSpPr>
          <p:cNvPr id="185" name="Rectangle 13" descr="FD1DDF730CE4456e89755B07FE1653D0# #Rectangle 13">
            <a:extLst>
              <a:ext uri="{FF2B5EF4-FFF2-40B4-BE49-F238E27FC236}">
                <a16:creationId xmlns:a16="http://schemas.microsoft.com/office/drawing/2014/main" id="{694717C2-7C94-4E8B-8039-830B1486CCE7}"/>
              </a:ext>
            </a:extLst>
          </p:cNvPr>
          <p:cNvSpPr>
            <a:spLocks noChangeArrowheads="1"/>
          </p:cNvSpPr>
          <p:nvPr/>
        </p:nvSpPr>
        <p:spPr bwMode="auto">
          <a:xfrm>
            <a:off x="7676371" y="2237340"/>
            <a:ext cx="3167527" cy="199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marL="0" marR="0" lvl="0" indent="0" algn="l" defTabSz="647719" rtl="0" eaLnBrk="1" fontAlgn="auto" latinLnBrk="0" hangingPunct="1">
              <a:lnSpc>
                <a:spcPct val="100000"/>
              </a:lnSpc>
              <a:spcBef>
                <a:spcPct val="0"/>
              </a:spcBef>
              <a:spcAft>
                <a:spcPts val="0"/>
              </a:spcAft>
              <a:buClrTx/>
              <a:buSzTx/>
              <a:buFont typeface="Arial" charset="0"/>
              <a:buNone/>
              <a:tabLst/>
              <a:defRPr/>
            </a:pP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招生、学籍、教师档案、教师成长</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sp>
        <p:nvSpPr>
          <p:cNvPr id="201" name="TextBox 28">
            <a:extLst>
              <a:ext uri="{FF2B5EF4-FFF2-40B4-BE49-F238E27FC236}">
                <a16:creationId xmlns:a16="http://schemas.microsoft.com/office/drawing/2014/main" id="{3DE164C0-67DD-469B-98AA-5AFBA9301119}"/>
              </a:ext>
            </a:extLst>
          </p:cNvPr>
          <p:cNvSpPr txBox="1"/>
          <p:nvPr/>
        </p:nvSpPr>
        <p:spPr>
          <a:xfrm>
            <a:off x="7676371" y="1873671"/>
            <a:ext cx="2297468" cy="310366"/>
          </a:xfrm>
          <a:prstGeom prst="rect">
            <a:avLst/>
          </a:prstGeom>
          <a:noFill/>
        </p:spPr>
        <p:txBody>
          <a:bodyPr wrap="square" lIns="0" tIns="0" rIns="0" bIns="0" rtlCol="0">
            <a:spAutoFit/>
          </a:bodyPr>
          <a:lstStyle>
            <a:defPPr>
              <a:defRPr lang="zh-CN"/>
            </a:defPPr>
            <a:lvl1pPr algn="ctr">
              <a:defRPr sz="2000" b="1">
                <a:solidFill>
                  <a:schemeClr val="tx2"/>
                </a:solidFill>
                <a:latin typeface="微软雅黑" pitchFamily="34" charset="-122"/>
                <a:ea typeface="微软雅黑" pitchFamily="34" charset="-122"/>
              </a:defRPr>
            </a:lvl1pPr>
          </a:lstStyle>
          <a:p>
            <a:pPr marL="0" marR="0" lvl="0" indent="0" algn="l" defTabSz="647719" rtl="0" eaLnBrk="1" fontAlgn="auto" latinLnBrk="0" hangingPunct="1">
              <a:lnSpc>
                <a:spcPct val="100000"/>
              </a:lnSpc>
              <a:spcBef>
                <a:spcPts val="0"/>
              </a:spcBef>
              <a:spcAft>
                <a:spcPts val="0"/>
              </a:spcAft>
              <a:buClrTx/>
              <a:buSzTx/>
              <a:buFontTx/>
              <a:buNone/>
              <a:tabLst/>
              <a:defRPr/>
            </a:pPr>
            <a:r>
              <a:rPr kumimoji="0" lang="zh-CN" altLang="en-US" sz="2017" b="1" i="0" u="none" strike="noStrike" kern="0" cap="none" spc="0" normalizeH="0" baseline="0" noProof="0" dirty="0">
                <a:ln>
                  <a:noFill/>
                </a:ln>
                <a:solidFill>
                  <a:srgbClr val="4F81BD"/>
                </a:solidFill>
                <a:effectLst/>
                <a:uLnTx/>
                <a:uFillTx/>
                <a:latin typeface="Arial"/>
                <a:ea typeface="Microsoft YaHei"/>
                <a:cs typeface="+mn-ea"/>
                <a:sym typeface="+mn-lt"/>
              </a:rPr>
              <a:t>师生管理</a:t>
            </a:r>
          </a:p>
        </p:txBody>
      </p:sp>
      <p:sp>
        <p:nvSpPr>
          <p:cNvPr id="202" name="Rectangle 13" descr="FD1DDF730CE4456e89755B07FE1653D0# #Rectangle 13">
            <a:extLst>
              <a:ext uri="{FF2B5EF4-FFF2-40B4-BE49-F238E27FC236}">
                <a16:creationId xmlns:a16="http://schemas.microsoft.com/office/drawing/2014/main" id="{80155A3A-EE87-4A33-8FCB-88732C9CB7D1}"/>
              </a:ext>
            </a:extLst>
          </p:cNvPr>
          <p:cNvSpPr>
            <a:spLocks noChangeArrowheads="1"/>
          </p:cNvSpPr>
          <p:nvPr/>
        </p:nvSpPr>
        <p:spPr bwMode="auto">
          <a:xfrm>
            <a:off x="8596228" y="3326384"/>
            <a:ext cx="3167527" cy="39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marL="0" marR="0" lvl="0" indent="0" algn="l" defTabSz="647719" rtl="0" eaLnBrk="1" fontAlgn="auto" latinLnBrk="0" hangingPunct="1">
              <a:lnSpc>
                <a:spcPct val="100000"/>
              </a:lnSpc>
              <a:spcBef>
                <a:spcPct val="0"/>
              </a:spcBef>
              <a:spcAft>
                <a:spcPts val="0"/>
              </a:spcAft>
              <a:buClrTx/>
              <a:buSzTx/>
              <a:buFont typeface="Arial" charset="0"/>
              <a:buNone/>
              <a:tabLst/>
              <a:defRPr/>
            </a:pPr>
            <a:r>
              <a:rPr kumimoji="0" lang="zh-CN" altLang="zh-CN" sz="1297" b="0" i="0" u="none" strike="noStrike" kern="1200" cap="none" spc="0" normalizeH="0" baseline="0" noProof="0" dirty="0">
                <a:ln>
                  <a:noFill/>
                </a:ln>
                <a:solidFill>
                  <a:srgbClr val="1F497D"/>
                </a:solidFill>
                <a:effectLst/>
                <a:uLnTx/>
                <a:uFillTx/>
                <a:latin typeface="Arial"/>
                <a:ea typeface="Microsoft YaHei"/>
                <a:cs typeface="+mn-ea"/>
                <a:sym typeface="+mn-lt"/>
              </a:rPr>
              <a:t>思想品德、学业水平、身心健康、</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a:p>
            <a:pPr marL="0" marR="0" lvl="0" indent="0" algn="l" defTabSz="647719" rtl="0" eaLnBrk="1" fontAlgn="auto" latinLnBrk="0" hangingPunct="1">
              <a:lnSpc>
                <a:spcPct val="100000"/>
              </a:lnSpc>
              <a:spcBef>
                <a:spcPct val="0"/>
              </a:spcBef>
              <a:spcAft>
                <a:spcPts val="0"/>
              </a:spcAft>
              <a:buClrTx/>
              <a:buSzTx/>
              <a:buFont typeface="Arial" charset="0"/>
              <a:buNone/>
              <a:tabLst/>
              <a:defRPr/>
            </a:pPr>
            <a:r>
              <a:rPr kumimoji="0" lang="zh-CN" altLang="zh-CN" sz="1297" b="0" i="0" u="none" strike="noStrike" kern="1200" cap="none" spc="0" normalizeH="0" baseline="0" noProof="0" dirty="0">
                <a:ln>
                  <a:noFill/>
                </a:ln>
                <a:solidFill>
                  <a:srgbClr val="1F497D"/>
                </a:solidFill>
                <a:effectLst/>
                <a:uLnTx/>
                <a:uFillTx/>
                <a:latin typeface="Arial"/>
                <a:ea typeface="Microsoft YaHei"/>
                <a:cs typeface="+mn-ea"/>
                <a:sym typeface="+mn-lt"/>
              </a:rPr>
              <a:t>艺术素养、社会实践</a:t>
            </a: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sp>
        <p:nvSpPr>
          <p:cNvPr id="203" name="TextBox 59">
            <a:extLst>
              <a:ext uri="{FF2B5EF4-FFF2-40B4-BE49-F238E27FC236}">
                <a16:creationId xmlns:a16="http://schemas.microsoft.com/office/drawing/2014/main" id="{9D7A3A08-61FF-4A8D-9DF6-401DB6F9FFE7}"/>
              </a:ext>
            </a:extLst>
          </p:cNvPr>
          <p:cNvSpPr txBox="1"/>
          <p:nvPr/>
        </p:nvSpPr>
        <p:spPr>
          <a:xfrm>
            <a:off x="8596228" y="2962715"/>
            <a:ext cx="2297468" cy="310366"/>
          </a:xfrm>
          <a:prstGeom prst="rect">
            <a:avLst/>
          </a:prstGeom>
          <a:noFill/>
        </p:spPr>
        <p:txBody>
          <a:bodyPr wrap="square" lIns="0" tIns="0" rIns="0" bIns="0" rtlCol="0">
            <a:spAutoFit/>
          </a:bodyPr>
          <a:lstStyle>
            <a:defPPr>
              <a:defRPr lang="zh-CN"/>
            </a:defPPr>
            <a:lvl1pPr algn="ctr">
              <a:defRPr sz="2000" b="1">
                <a:solidFill>
                  <a:schemeClr val="tx2"/>
                </a:solidFill>
                <a:latin typeface="微软雅黑" pitchFamily="34" charset="-122"/>
                <a:ea typeface="微软雅黑" pitchFamily="34" charset="-122"/>
              </a:defRPr>
            </a:lvl1pPr>
          </a:lstStyle>
          <a:p>
            <a:pPr marL="0" marR="0" lvl="0" indent="0" algn="l" defTabSz="647719" rtl="0" eaLnBrk="1" fontAlgn="auto" latinLnBrk="0" hangingPunct="1">
              <a:lnSpc>
                <a:spcPct val="100000"/>
              </a:lnSpc>
              <a:spcBef>
                <a:spcPts val="0"/>
              </a:spcBef>
              <a:spcAft>
                <a:spcPts val="0"/>
              </a:spcAft>
              <a:buClrTx/>
              <a:buSzTx/>
              <a:buFontTx/>
              <a:buNone/>
              <a:tabLst/>
              <a:defRPr/>
            </a:pPr>
            <a:r>
              <a:rPr kumimoji="0" lang="zh-CN" altLang="en-US" sz="2017" b="1" i="0" u="none" strike="noStrike" kern="0" cap="none" spc="0" normalizeH="0" baseline="0" noProof="0" dirty="0">
                <a:ln>
                  <a:noFill/>
                </a:ln>
                <a:solidFill>
                  <a:srgbClr val="4BACC6"/>
                </a:solidFill>
                <a:effectLst/>
                <a:uLnTx/>
                <a:uFillTx/>
                <a:latin typeface="Arial"/>
                <a:ea typeface="Microsoft YaHei"/>
                <a:cs typeface="+mn-ea"/>
                <a:sym typeface="+mn-lt"/>
              </a:rPr>
              <a:t>综合素质评价</a:t>
            </a:r>
          </a:p>
        </p:txBody>
      </p:sp>
      <p:sp>
        <p:nvSpPr>
          <p:cNvPr id="204" name="Rectangle 13" descr="FD1DDF730CE4456e89755B07FE1653D0# #Rectangle 13">
            <a:extLst>
              <a:ext uri="{FF2B5EF4-FFF2-40B4-BE49-F238E27FC236}">
                <a16:creationId xmlns:a16="http://schemas.microsoft.com/office/drawing/2014/main" id="{A77EC098-BB8F-4992-89E6-CF1048D07417}"/>
              </a:ext>
            </a:extLst>
          </p:cNvPr>
          <p:cNvSpPr>
            <a:spLocks noChangeArrowheads="1"/>
          </p:cNvSpPr>
          <p:nvPr/>
        </p:nvSpPr>
        <p:spPr bwMode="auto">
          <a:xfrm>
            <a:off x="7922548" y="5188650"/>
            <a:ext cx="3167527" cy="39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marL="0" marR="0" lvl="0" indent="0" algn="l" defTabSz="647719" rtl="0" eaLnBrk="1" fontAlgn="auto" latinLnBrk="0" hangingPunct="1">
              <a:lnSpc>
                <a:spcPct val="100000"/>
              </a:lnSpc>
              <a:spcBef>
                <a:spcPct val="0"/>
              </a:spcBef>
              <a:spcAft>
                <a:spcPts val="0"/>
              </a:spcAft>
              <a:buClrTx/>
              <a:buSzTx/>
              <a:buFont typeface="Arial" charset="0"/>
              <a:buNone/>
              <a:tabLst/>
              <a:defRPr/>
            </a:pP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职业生涯规划、校本课、选课、分班、排课、调课、统计分析</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sp>
        <p:nvSpPr>
          <p:cNvPr id="205" name="TextBox 61">
            <a:extLst>
              <a:ext uri="{FF2B5EF4-FFF2-40B4-BE49-F238E27FC236}">
                <a16:creationId xmlns:a16="http://schemas.microsoft.com/office/drawing/2014/main" id="{7B2F702A-1CE9-47C3-B259-13E17ADEFF16}"/>
              </a:ext>
            </a:extLst>
          </p:cNvPr>
          <p:cNvSpPr txBox="1"/>
          <p:nvPr/>
        </p:nvSpPr>
        <p:spPr>
          <a:xfrm>
            <a:off x="7922548" y="4824981"/>
            <a:ext cx="2297468" cy="310366"/>
          </a:xfrm>
          <a:prstGeom prst="rect">
            <a:avLst/>
          </a:prstGeom>
          <a:noFill/>
        </p:spPr>
        <p:txBody>
          <a:bodyPr wrap="square" lIns="0" tIns="0" rIns="0" bIns="0" rtlCol="0">
            <a:spAutoFit/>
          </a:bodyPr>
          <a:lstStyle>
            <a:defPPr>
              <a:defRPr lang="zh-CN"/>
            </a:defPPr>
            <a:lvl1pPr algn="ctr">
              <a:defRPr sz="2000" b="1">
                <a:solidFill>
                  <a:schemeClr val="tx2"/>
                </a:solidFill>
                <a:latin typeface="微软雅黑" pitchFamily="34" charset="-122"/>
                <a:ea typeface="微软雅黑" pitchFamily="34" charset="-122"/>
              </a:defRPr>
            </a:lvl1pPr>
          </a:lstStyle>
          <a:p>
            <a:pPr marL="0" marR="0" lvl="0" indent="0" algn="l" defTabSz="647719" rtl="0" eaLnBrk="1" fontAlgn="auto" latinLnBrk="0" hangingPunct="1">
              <a:lnSpc>
                <a:spcPct val="100000"/>
              </a:lnSpc>
              <a:spcBef>
                <a:spcPts val="0"/>
              </a:spcBef>
              <a:spcAft>
                <a:spcPts val="0"/>
              </a:spcAft>
              <a:buClrTx/>
              <a:buSzTx/>
              <a:buFontTx/>
              <a:buNone/>
              <a:tabLst/>
              <a:defRPr/>
            </a:pPr>
            <a:r>
              <a:rPr kumimoji="0" lang="zh-CN" altLang="en-US" sz="2017" b="1" i="0" u="none" strike="noStrike" kern="0" cap="none" spc="0" normalizeH="0" baseline="0" noProof="0" dirty="0">
                <a:ln>
                  <a:noFill/>
                </a:ln>
                <a:solidFill>
                  <a:srgbClr val="F79646"/>
                </a:solidFill>
                <a:effectLst/>
                <a:uLnTx/>
                <a:uFillTx/>
                <a:latin typeface="Arial"/>
                <a:ea typeface="Microsoft YaHei"/>
                <a:cs typeface="+mn-ea"/>
                <a:sym typeface="+mn-lt"/>
              </a:rPr>
              <a:t>智能排课</a:t>
            </a:r>
          </a:p>
        </p:txBody>
      </p:sp>
      <p:sp>
        <p:nvSpPr>
          <p:cNvPr id="208" name="Rectangle 13" descr="FD1DDF730CE4456e89755B07FE1653D0# #Rectangle 13">
            <a:extLst>
              <a:ext uri="{FF2B5EF4-FFF2-40B4-BE49-F238E27FC236}">
                <a16:creationId xmlns:a16="http://schemas.microsoft.com/office/drawing/2014/main" id="{8044C13D-5B2A-4242-84FD-05F370AD2D7A}"/>
              </a:ext>
            </a:extLst>
          </p:cNvPr>
          <p:cNvSpPr>
            <a:spLocks noChangeArrowheads="1"/>
          </p:cNvSpPr>
          <p:nvPr/>
        </p:nvSpPr>
        <p:spPr bwMode="auto">
          <a:xfrm>
            <a:off x="2005578" y="2749206"/>
            <a:ext cx="2127442" cy="598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marL="0" marR="0" lvl="0" indent="0" algn="l" defTabSz="647719" rtl="0" eaLnBrk="1" fontAlgn="auto" latinLnBrk="0" hangingPunct="1">
              <a:lnSpc>
                <a:spcPct val="100000"/>
              </a:lnSpc>
              <a:spcBef>
                <a:spcPct val="0"/>
              </a:spcBef>
              <a:spcAft>
                <a:spcPts val="0"/>
              </a:spcAft>
              <a:buClrTx/>
              <a:buSzTx/>
              <a:buFont typeface="Arial" charset="0"/>
              <a:buNone/>
              <a:tabLst/>
              <a:defRPr/>
            </a:pP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资产管理、场馆预约、宿舍管理、德育管理、值班管理、工资查询</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sp>
        <p:nvSpPr>
          <p:cNvPr id="209" name="TextBox 65">
            <a:extLst>
              <a:ext uri="{FF2B5EF4-FFF2-40B4-BE49-F238E27FC236}">
                <a16:creationId xmlns:a16="http://schemas.microsoft.com/office/drawing/2014/main" id="{CA05FCDB-01E6-430A-B277-182C1594CC0A}"/>
              </a:ext>
            </a:extLst>
          </p:cNvPr>
          <p:cNvSpPr txBox="1"/>
          <p:nvPr/>
        </p:nvSpPr>
        <p:spPr>
          <a:xfrm>
            <a:off x="1835551" y="2385537"/>
            <a:ext cx="2297468" cy="310366"/>
          </a:xfrm>
          <a:prstGeom prst="rect">
            <a:avLst/>
          </a:prstGeom>
          <a:noFill/>
        </p:spPr>
        <p:txBody>
          <a:bodyPr wrap="square" lIns="0" tIns="0" rIns="0" bIns="0" rtlCol="0">
            <a:spAutoFit/>
          </a:bodyPr>
          <a:lstStyle>
            <a:defPPr>
              <a:defRPr lang="zh-CN"/>
            </a:defPPr>
            <a:lvl1pPr algn="ctr">
              <a:defRPr sz="2000" b="1">
                <a:solidFill>
                  <a:schemeClr val="tx2"/>
                </a:solidFill>
                <a:latin typeface="微软雅黑" pitchFamily="34" charset="-122"/>
                <a:ea typeface="微软雅黑" pitchFamily="34" charset="-122"/>
              </a:defRPr>
            </a:lvl1p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2017" b="1" i="0" u="none" strike="noStrike" kern="0" cap="none" spc="0" normalizeH="0" baseline="0" noProof="0" dirty="0">
                <a:ln>
                  <a:noFill/>
                </a:ln>
                <a:solidFill>
                  <a:srgbClr val="4BACC6"/>
                </a:solidFill>
                <a:effectLst/>
                <a:uLnTx/>
                <a:uFillTx/>
                <a:latin typeface="Arial"/>
                <a:ea typeface="Microsoft YaHei"/>
                <a:cs typeface="+mn-ea"/>
                <a:sym typeface="+mn-lt"/>
              </a:rPr>
              <a:t>校园综合管控</a:t>
            </a:r>
          </a:p>
        </p:txBody>
      </p:sp>
      <p:sp>
        <p:nvSpPr>
          <p:cNvPr id="210" name="Rectangle 13" descr="FD1DDF730CE4456e89755B07FE1653D0# #Rectangle 13">
            <a:extLst>
              <a:ext uri="{FF2B5EF4-FFF2-40B4-BE49-F238E27FC236}">
                <a16:creationId xmlns:a16="http://schemas.microsoft.com/office/drawing/2014/main" id="{BEFF96BE-C900-4CE7-9BBE-9DEC41094FB8}"/>
              </a:ext>
            </a:extLst>
          </p:cNvPr>
          <p:cNvSpPr>
            <a:spLocks noChangeArrowheads="1"/>
          </p:cNvSpPr>
          <p:nvPr/>
        </p:nvSpPr>
        <p:spPr bwMode="auto">
          <a:xfrm>
            <a:off x="830941" y="4912093"/>
            <a:ext cx="3167527" cy="39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marL="0" marR="0" lvl="0" indent="0" algn="r" defTabSz="647719" rtl="0" eaLnBrk="1" fontAlgn="auto" latinLnBrk="0" hangingPunct="1">
              <a:lnSpc>
                <a:spcPct val="100000"/>
              </a:lnSpc>
              <a:spcBef>
                <a:spcPct val="0"/>
              </a:spcBef>
              <a:spcAft>
                <a:spcPts val="0"/>
              </a:spcAft>
              <a:buClrTx/>
              <a:buSzTx/>
              <a:buFont typeface="Arial" charset="0"/>
              <a:buNone/>
              <a:tabLst/>
              <a:defRPr/>
            </a:pP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网站、微信公众号、手机</a:t>
            </a:r>
            <a:r>
              <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rPr>
              <a:t>APP</a:t>
            </a: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a:p>
            <a:pPr marL="0" marR="0" lvl="0" indent="0" algn="r" defTabSz="647719" rtl="0" eaLnBrk="1" fontAlgn="auto" latinLnBrk="0" hangingPunct="1">
              <a:lnSpc>
                <a:spcPct val="100000"/>
              </a:lnSpc>
              <a:spcBef>
                <a:spcPct val="0"/>
              </a:spcBef>
              <a:spcAft>
                <a:spcPts val="0"/>
              </a:spcAft>
              <a:buClrTx/>
              <a:buSzTx/>
              <a:buFont typeface="Arial" charset="0"/>
              <a:buNone/>
              <a:tabLst/>
              <a:defRPr/>
            </a:pPr>
            <a:r>
              <a:rPr kumimoji="0" lang="zh-CN" altLang="en-US" sz="1297" b="0" i="0" u="none" strike="noStrike" kern="1200" cap="none" spc="0" normalizeH="0" baseline="0" noProof="0" dirty="0">
                <a:ln>
                  <a:noFill/>
                </a:ln>
                <a:solidFill>
                  <a:srgbClr val="1F497D"/>
                </a:solidFill>
                <a:effectLst/>
                <a:uLnTx/>
                <a:uFillTx/>
                <a:latin typeface="Arial"/>
                <a:ea typeface="Microsoft YaHei"/>
                <a:cs typeface="+mn-ea"/>
                <a:sym typeface="+mn-lt"/>
              </a:rPr>
              <a:t>统一支撑、整合对接</a:t>
            </a:r>
            <a:endParaRPr kumimoji="0" lang="en-US" altLang="zh-CN" sz="1297" b="0" i="0" u="none" strike="noStrike" kern="1200" cap="none" spc="0" normalizeH="0" baseline="0" noProof="0" dirty="0">
              <a:ln>
                <a:noFill/>
              </a:ln>
              <a:solidFill>
                <a:srgbClr val="1F497D"/>
              </a:solidFill>
              <a:effectLst/>
              <a:uLnTx/>
              <a:uFillTx/>
              <a:latin typeface="Arial"/>
              <a:ea typeface="Microsoft YaHei"/>
              <a:cs typeface="+mn-ea"/>
              <a:sym typeface="+mn-lt"/>
            </a:endParaRPr>
          </a:p>
        </p:txBody>
      </p:sp>
      <p:sp>
        <p:nvSpPr>
          <p:cNvPr id="211" name="TextBox 67">
            <a:extLst>
              <a:ext uri="{FF2B5EF4-FFF2-40B4-BE49-F238E27FC236}">
                <a16:creationId xmlns:a16="http://schemas.microsoft.com/office/drawing/2014/main" id="{6783D621-F812-4EAF-957B-4384BB1452F0}"/>
              </a:ext>
            </a:extLst>
          </p:cNvPr>
          <p:cNvSpPr txBox="1"/>
          <p:nvPr/>
        </p:nvSpPr>
        <p:spPr>
          <a:xfrm>
            <a:off x="1701001" y="4548425"/>
            <a:ext cx="2297468" cy="310366"/>
          </a:xfrm>
          <a:prstGeom prst="rect">
            <a:avLst/>
          </a:prstGeom>
          <a:noFill/>
        </p:spPr>
        <p:txBody>
          <a:bodyPr wrap="square" lIns="0" tIns="0" rIns="0" bIns="0" rtlCol="0">
            <a:spAutoFit/>
          </a:bodyPr>
          <a:lstStyle>
            <a:defPPr>
              <a:defRPr lang="zh-CN"/>
            </a:defPPr>
            <a:lvl1pPr algn="ctr">
              <a:defRPr sz="2000" b="1">
                <a:solidFill>
                  <a:schemeClr val="tx2"/>
                </a:solidFill>
                <a:latin typeface="微软雅黑" pitchFamily="34" charset="-122"/>
                <a:ea typeface="微软雅黑" pitchFamily="34" charset="-122"/>
              </a:defRPr>
            </a:lvl1pPr>
          </a:lstStyle>
          <a:p>
            <a:pPr marL="0" marR="0" lvl="0" indent="0" algn="r" defTabSz="647719" rtl="0" eaLnBrk="1" fontAlgn="auto" latinLnBrk="0" hangingPunct="1">
              <a:lnSpc>
                <a:spcPct val="100000"/>
              </a:lnSpc>
              <a:spcBef>
                <a:spcPts val="0"/>
              </a:spcBef>
              <a:spcAft>
                <a:spcPts val="0"/>
              </a:spcAft>
              <a:buClrTx/>
              <a:buSzTx/>
              <a:buFontTx/>
              <a:buNone/>
              <a:tabLst/>
              <a:defRPr/>
            </a:pPr>
            <a:r>
              <a:rPr kumimoji="0" lang="zh-CN" altLang="en-US" sz="2017" b="1" i="0" u="none" strike="noStrike" kern="0" cap="none" spc="0" normalizeH="0" baseline="0" noProof="0" dirty="0">
                <a:ln>
                  <a:noFill/>
                </a:ln>
                <a:solidFill>
                  <a:srgbClr val="4F81BD"/>
                </a:solidFill>
                <a:effectLst/>
                <a:uLnTx/>
                <a:uFillTx/>
                <a:latin typeface="Arial"/>
                <a:ea typeface="Microsoft YaHei"/>
                <a:cs typeface="+mn-ea"/>
                <a:sym typeface="+mn-lt"/>
              </a:rPr>
              <a:t>智能门户</a:t>
            </a:r>
          </a:p>
        </p:txBody>
      </p:sp>
      <p:sp>
        <p:nvSpPr>
          <p:cNvPr id="31" name="Freeform 5">
            <a:extLst>
              <a:ext uri="{FF2B5EF4-FFF2-40B4-BE49-F238E27FC236}">
                <a16:creationId xmlns:a16="http://schemas.microsoft.com/office/drawing/2014/main" id="{AEA730E4-E755-438C-966E-A2D1F7609A89}"/>
              </a:ext>
            </a:extLst>
          </p:cNvPr>
          <p:cNvSpPr>
            <a:spLocks/>
          </p:cNvSpPr>
          <p:nvPr/>
        </p:nvSpPr>
        <p:spPr bwMode="auto">
          <a:xfrm rot="1800000">
            <a:off x="5983378" y="1670225"/>
            <a:ext cx="1445487" cy="2039028"/>
          </a:xfrm>
          <a:custGeom>
            <a:avLst/>
            <a:gdLst>
              <a:gd name="T0" fmla="*/ 2366 w 4733"/>
              <a:gd name="T1" fmla="*/ 0 h 6775"/>
              <a:gd name="T2" fmla="*/ 4733 w 4733"/>
              <a:gd name="T3" fmla="*/ 2366 h 6775"/>
              <a:gd name="T4" fmla="*/ 4375 w 4733"/>
              <a:gd name="T5" fmla="*/ 3618 h 6775"/>
              <a:gd name="T6" fmla="*/ 4375 w 4733"/>
              <a:gd name="T7" fmla="*/ 3618 h 6775"/>
              <a:gd name="T8" fmla="*/ 4364 w 4733"/>
              <a:gd name="T9" fmla="*/ 3635 h 6775"/>
              <a:gd name="T10" fmla="*/ 4358 w 4733"/>
              <a:gd name="T11" fmla="*/ 3645 h 6775"/>
              <a:gd name="T12" fmla="*/ 2366 w 4733"/>
              <a:gd name="T13" fmla="*/ 6775 h 6775"/>
              <a:gd name="T14" fmla="*/ 375 w 4733"/>
              <a:gd name="T15" fmla="*/ 3645 h 6775"/>
              <a:gd name="T16" fmla="*/ 369 w 4733"/>
              <a:gd name="T17" fmla="*/ 3635 h 6775"/>
              <a:gd name="T18" fmla="*/ 357 w 4733"/>
              <a:gd name="T19" fmla="*/ 3618 h 6775"/>
              <a:gd name="T20" fmla="*/ 357 w 4733"/>
              <a:gd name="T21" fmla="*/ 3618 h 6775"/>
              <a:gd name="T22" fmla="*/ 0 w 4733"/>
              <a:gd name="T23" fmla="*/ 2366 h 6775"/>
              <a:gd name="T24" fmla="*/ 2366 w 4733"/>
              <a:gd name="T25" fmla="*/ 0 h 6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33" h="6775">
                <a:moveTo>
                  <a:pt x="2366" y="0"/>
                </a:moveTo>
                <a:cubicBezTo>
                  <a:pt x="3673" y="0"/>
                  <a:pt x="4733" y="1060"/>
                  <a:pt x="4733" y="2366"/>
                </a:cubicBezTo>
                <a:cubicBezTo>
                  <a:pt x="4733" y="2826"/>
                  <a:pt x="4602" y="3255"/>
                  <a:pt x="4375" y="3618"/>
                </a:cubicBezTo>
                <a:lnTo>
                  <a:pt x="4375" y="3618"/>
                </a:lnTo>
                <a:lnTo>
                  <a:pt x="4364" y="3635"/>
                </a:lnTo>
                <a:lnTo>
                  <a:pt x="4358" y="3645"/>
                </a:lnTo>
                <a:lnTo>
                  <a:pt x="2366" y="6775"/>
                </a:lnTo>
                <a:lnTo>
                  <a:pt x="375" y="3645"/>
                </a:lnTo>
                <a:lnTo>
                  <a:pt x="369" y="3635"/>
                </a:lnTo>
                <a:lnTo>
                  <a:pt x="357" y="3618"/>
                </a:lnTo>
                <a:lnTo>
                  <a:pt x="357" y="3618"/>
                </a:lnTo>
                <a:cubicBezTo>
                  <a:pt x="131" y="3255"/>
                  <a:pt x="0" y="2826"/>
                  <a:pt x="0" y="2366"/>
                </a:cubicBezTo>
                <a:cubicBezTo>
                  <a:pt x="0" y="1060"/>
                  <a:pt x="1060" y="0"/>
                  <a:pt x="2366" y="0"/>
                </a:cubicBezTo>
                <a:close/>
              </a:path>
            </a:pathLst>
          </a:custGeom>
          <a:solidFill>
            <a:srgbClr val="4F81BD"/>
          </a:solidFill>
          <a:ln>
            <a:noFill/>
          </a:ln>
        </p:spPr>
        <p:txBody>
          <a:bodyPr vert="horz" wrap="square" lIns="121157" tIns="60579" rIns="121157" bIns="60579"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smtClean="0">
              <a:ln>
                <a:noFill/>
              </a:ln>
              <a:solidFill>
                <a:prstClr val="black"/>
              </a:solidFill>
              <a:effectLst/>
              <a:uLnTx/>
              <a:uFillTx/>
              <a:cs typeface="+mn-ea"/>
              <a:sym typeface="+mn-lt"/>
            </a:endParaRPr>
          </a:p>
        </p:txBody>
      </p:sp>
      <p:sp>
        <p:nvSpPr>
          <p:cNvPr id="32" name="Freeform 6">
            <a:extLst>
              <a:ext uri="{FF2B5EF4-FFF2-40B4-BE49-F238E27FC236}">
                <a16:creationId xmlns:a16="http://schemas.microsoft.com/office/drawing/2014/main" id="{CE560A04-D30B-4F1D-82F5-19004DD1C047}"/>
              </a:ext>
            </a:extLst>
          </p:cNvPr>
          <p:cNvSpPr>
            <a:spLocks/>
          </p:cNvSpPr>
          <p:nvPr/>
        </p:nvSpPr>
        <p:spPr bwMode="auto">
          <a:xfrm rot="3208405">
            <a:off x="4581729" y="3437260"/>
            <a:ext cx="1445487" cy="2039028"/>
          </a:xfrm>
          <a:custGeom>
            <a:avLst/>
            <a:gdLst>
              <a:gd name="T0" fmla="*/ 2366 w 4733"/>
              <a:gd name="T1" fmla="*/ 6776 h 6776"/>
              <a:gd name="T2" fmla="*/ 4733 w 4733"/>
              <a:gd name="T3" fmla="*/ 4409 h 6776"/>
              <a:gd name="T4" fmla="*/ 4375 w 4733"/>
              <a:gd name="T5" fmla="*/ 3158 h 6776"/>
              <a:gd name="T6" fmla="*/ 4375 w 4733"/>
              <a:gd name="T7" fmla="*/ 3158 h 6776"/>
              <a:gd name="T8" fmla="*/ 4364 w 4733"/>
              <a:gd name="T9" fmla="*/ 3140 h 6776"/>
              <a:gd name="T10" fmla="*/ 4358 w 4733"/>
              <a:gd name="T11" fmla="*/ 3130 h 6776"/>
              <a:gd name="T12" fmla="*/ 2366 w 4733"/>
              <a:gd name="T13" fmla="*/ 0 h 6776"/>
              <a:gd name="T14" fmla="*/ 375 w 4733"/>
              <a:gd name="T15" fmla="*/ 3130 h 6776"/>
              <a:gd name="T16" fmla="*/ 369 w 4733"/>
              <a:gd name="T17" fmla="*/ 3140 h 6776"/>
              <a:gd name="T18" fmla="*/ 357 w 4733"/>
              <a:gd name="T19" fmla="*/ 3158 h 6776"/>
              <a:gd name="T20" fmla="*/ 357 w 4733"/>
              <a:gd name="T21" fmla="*/ 3158 h 6776"/>
              <a:gd name="T22" fmla="*/ 0 w 4733"/>
              <a:gd name="T23" fmla="*/ 4409 h 6776"/>
              <a:gd name="T24" fmla="*/ 2366 w 4733"/>
              <a:gd name="T25" fmla="*/ 6776 h 6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33" h="6776">
                <a:moveTo>
                  <a:pt x="2366" y="6776"/>
                </a:moveTo>
                <a:cubicBezTo>
                  <a:pt x="3673" y="6776"/>
                  <a:pt x="4733" y="5716"/>
                  <a:pt x="4733" y="4409"/>
                </a:cubicBezTo>
                <a:cubicBezTo>
                  <a:pt x="4733" y="3950"/>
                  <a:pt x="4602" y="3521"/>
                  <a:pt x="4375" y="3158"/>
                </a:cubicBezTo>
                <a:lnTo>
                  <a:pt x="4375" y="3158"/>
                </a:lnTo>
                <a:lnTo>
                  <a:pt x="4364" y="3140"/>
                </a:lnTo>
                <a:lnTo>
                  <a:pt x="4358" y="3130"/>
                </a:lnTo>
                <a:lnTo>
                  <a:pt x="2366" y="0"/>
                </a:lnTo>
                <a:lnTo>
                  <a:pt x="375" y="3130"/>
                </a:lnTo>
                <a:lnTo>
                  <a:pt x="369" y="3140"/>
                </a:lnTo>
                <a:lnTo>
                  <a:pt x="357" y="3158"/>
                </a:lnTo>
                <a:lnTo>
                  <a:pt x="357" y="3158"/>
                </a:lnTo>
                <a:cubicBezTo>
                  <a:pt x="131" y="3521"/>
                  <a:pt x="0" y="3950"/>
                  <a:pt x="0" y="4409"/>
                </a:cubicBezTo>
                <a:cubicBezTo>
                  <a:pt x="0" y="5716"/>
                  <a:pt x="1060" y="6776"/>
                  <a:pt x="2366" y="6776"/>
                </a:cubicBezTo>
                <a:close/>
              </a:path>
            </a:pathLst>
          </a:custGeom>
          <a:solidFill>
            <a:srgbClr val="4F81BD"/>
          </a:solidFill>
          <a:ln>
            <a:noFill/>
          </a:ln>
        </p:spPr>
        <p:txBody>
          <a:bodyPr vert="horz" wrap="square" lIns="121157" tIns="60579" rIns="121157" bIns="60579"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smtClean="0">
              <a:ln>
                <a:noFill/>
              </a:ln>
              <a:solidFill>
                <a:prstClr val="black"/>
              </a:solidFill>
              <a:effectLst/>
              <a:uLnTx/>
              <a:uFillTx/>
              <a:cs typeface="+mn-ea"/>
              <a:sym typeface="+mn-lt"/>
            </a:endParaRPr>
          </a:p>
        </p:txBody>
      </p:sp>
      <p:sp>
        <p:nvSpPr>
          <p:cNvPr id="33" name="Freeform 8">
            <a:extLst>
              <a:ext uri="{FF2B5EF4-FFF2-40B4-BE49-F238E27FC236}">
                <a16:creationId xmlns:a16="http://schemas.microsoft.com/office/drawing/2014/main" id="{746AFC1A-78FE-4505-A0AE-D3F2528B4498}"/>
              </a:ext>
            </a:extLst>
          </p:cNvPr>
          <p:cNvSpPr>
            <a:spLocks/>
          </p:cNvSpPr>
          <p:nvPr/>
        </p:nvSpPr>
        <p:spPr bwMode="auto">
          <a:xfrm rot="1800000">
            <a:off x="5691618" y="4233374"/>
            <a:ext cx="1990575" cy="1528774"/>
          </a:xfrm>
          <a:custGeom>
            <a:avLst/>
            <a:gdLst>
              <a:gd name="T0" fmla="*/ 5863 w 6518"/>
              <a:gd name="T1" fmla="*/ 3566 h 5082"/>
              <a:gd name="T2" fmla="*/ 5002 w 6518"/>
              <a:gd name="T3" fmla="*/ 332 h 5082"/>
              <a:gd name="T4" fmla="*/ 3740 w 6518"/>
              <a:gd name="T5" fmla="*/ 14 h 5082"/>
              <a:gd name="T6" fmla="*/ 3740 w 6518"/>
              <a:gd name="T7" fmla="*/ 14 h 5082"/>
              <a:gd name="T8" fmla="*/ 3719 w 6518"/>
              <a:gd name="T9" fmla="*/ 14 h 5082"/>
              <a:gd name="T10" fmla="*/ 3707 w 6518"/>
              <a:gd name="T11" fmla="*/ 15 h 5082"/>
              <a:gd name="T12" fmla="*/ 0 w 6518"/>
              <a:gd name="T13" fmla="*/ 168 h 5082"/>
              <a:gd name="T14" fmla="*/ 1710 w 6518"/>
              <a:gd name="T15" fmla="*/ 3461 h 5082"/>
              <a:gd name="T16" fmla="*/ 1715 w 6518"/>
              <a:gd name="T17" fmla="*/ 3471 h 5082"/>
              <a:gd name="T18" fmla="*/ 1725 w 6518"/>
              <a:gd name="T19" fmla="*/ 3490 h 5082"/>
              <a:gd name="T20" fmla="*/ 1725 w 6518"/>
              <a:gd name="T21" fmla="*/ 3490 h 5082"/>
              <a:gd name="T22" fmla="*/ 2628 w 6518"/>
              <a:gd name="T23" fmla="*/ 4427 h 5082"/>
              <a:gd name="T24" fmla="*/ 5863 w 6518"/>
              <a:gd name="T25" fmla="*/ 3566 h 5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18" h="5082">
                <a:moveTo>
                  <a:pt x="5863" y="3566"/>
                </a:moveTo>
                <a:cubicBezTo>
                  <a:pt x="6518" y="2435"/>
                  <a:pt x="6132" y="987"/>
                  <a:pt x="5002" y="332"/>
                </a:cubicBezTo>
                <a:cubicBezTo>
                  <a:pt x="4604" y="101"/>
                  <a:pt x="4168" y="0"/>
                  <a:pt x="3740" y="14"/>
                </a:cubicBezTo>
                <a:lnTo>
                  <a:pt x="3740" y="14"/>
                </a:lnTo>
                <a:lnTo>
                  <a:pt x="3719" y="14"/>
                </a:lnTo>
                <a:lnTo>
                  <a:pt x="3707" y="15"/>
                </a:lnTo>
                <a:lnTo>
                  <a:pt x="0" y="168"/>
                </a:lnTo>
                <a:lnTo>
                  <a:pt x="1710" y="3461"/>
                </a:lnTo>
                <a:lnTo>
                  <a:pt x="1715" y="3471"/>
                </a:lnTo>
                <a:lnTo>
                  <a:pt x="1725" y="3490"/>
                </a:lnTo>
                <a:lnTo>
                  <a:pt x="1725" y="3490"/>
                </a:lnTo>
                <a:cubicBezTo>
                  <a:pt x="1926" y="3868"/>
                  <a:pt x="2231" y="4196"/>
                  <a:pt x="2628" y="4427"/>
                </a:cubicBezTo>
                <a:cubicBezTo>
                  <a:pt x="3759" y="5082"/>
                  <a:pt x="5207" y="4696"/>
                  <a:pt x="5863" y="3566"/>
                </a:cubicBezTo>
                <a:close/>
              </a:path>
            </a:pathLst>
          </a:custGeom>
          <a:solidFill>
            <a:srgbClr val="F79646"/>
          </a:solidFill>
          <a:ln>
            <a:noFill/>
          </a:ln>
        </p:spPr>
        <p:txBody>
          <a:bodyPr vert="horz" wrap="square" lIns="121157" tIns="60579" rIns="121157" bIns="60579"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smtClean="0">
              <a:ln>
                <a:noFill/>
              </a:ln>
              <a:solidFill>
                <a:prstClr val="black"/>
              </a:solidFill>
              <a:effectLst/>
              <a:uLnTx/>
              <a:uFillTx/>
              <a:cs typeface="+mn-ea"/>
              <a:sym typeface="+mn-lt"/>
            </a:endParaRPr>
          </a:p>
        </p:txBody>
      </p:sp>
      <p:sp>
        <p:nvSpPr>
          <p:cNvPr id="34" name="Freeform 9">
            <a:extLst>
              <a:ext uri="{FF2B5EF4-FFF2-40B4-BE49-F238E27FC236}">
                <a16:creationId xmlns:a16="http://schemas.microsoft.com/office/drawing/2014/main" id="{F8295368-D139-4FE8-BDA2-3BEA425B1A20}"/>
              </a:ext>
            </a:extLst>
          </p:cNvPr>
          <p:cNvSpPr>
            <a:spLocks/>
          </p:cNvSpPr>
          <p:nvPr/>
        </p:nvSpPr>
        <p:spPr bwMode="auto">
          <a:xfrm rot="3637916">
            <a:off x="4019756" y="2310138"/>
            <a:ext cx="1992592" cy="1528774"/>
          </a:xfrm>
          <a:custGeom>
            <a:avLst/>
            <a:gdLst>
              <a:gd name="T0" fmla="*/ 653 w 6523"/>
              <a:gd name="T1" fmla="*/ 3563 h 5083"/>
              <a:gd name="T2" fmla="*/ 1521 w 6523"/>
              <a:gd name="T3" fmla="*/ 331 h 5083"/>
              <a:gd name="T4" fmla="*/ 2783 w 6523"/>
              <a:gd name="T5" fmla="*/ 15 h 5083"/>
              <a:gd name="T6" fmla="*/ 2783 w 6523"/>
              <a:gd name="T7" fmla="*/ 15 h 5083"/>
              <a:gd name="T8" fmla="*/ 2805 w 6523"/>
              <a:gd name="T9" fmla="*/ 16 h 5083"/>
              <a:gd name="T10" fmla="*/ 2816 w 6523"/>
              <a:gd name="T11" fmla="*/ 17 h 5083"/>
              <a:gd name="T12" fmla="*/ 6523 w 6523"/>
              <a:gd name="T13" fmla="*/ 178 h 5083"/>
              <a:gd name="T14" fmla="*/ 4806 w 6523"/>
              <a:gd name="T15" fmla="*/ 3467 h 5083"/>
              <a:gd name="T16" fmla="*/ 4800 w 6523"/>
              <a:gd name="T17" fmla="*/ 3477 h 5083"/>
              <a:gd name="T18" fmla="*/ 4791 w 6523"/>
              <a:gd name="T19" fmla="*/ 3496 h 5083"/>
              <a:gd name="T20" fmla="*/ 4790 w 6523"/>
              <a:gd name="T21" fmla="*/ 3496 h 5083"/>
              <a:gd name="T22" fmla="*/ 3885 w 6523"/>
              <a:gd name="T23" fmla="*/ 4431 h 5083"/>
              <a:gd name="T24" fmla="*/ 653 w 6523"/>
              <a:gd name="T25" fmla="*/ 3563 h 5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23" h="5083">
                <a:moveTo>
                  <a:pt x="653" y="3563"/>
                </a:moveTo>
                <a:cubicBezTo>
                  <a:pt x="0" y="2431"/>
                  <a:pt x="389" y="983"/>
                  <a:pt x="1521" y="331"/>
                </a:cubicBezTo>
                <a:cubicBezTo>
                  <a:pt x="1919" y="101"/>
                  <a:pt x="2356" y="0"/>
                  <a:pt x="2783" y="15"/>
                </a:cubicBezTo>
                <a:lnTo>
                  <a:pt x="2783" y="15"/>
                </a:lnTo>
                <a:lnTo>
                  <a:pt x="2805" y="16"/>
                </a:lnTo>
                <a:lnTo>
                  <a:pt x="2816" y="17"/>
                </a:lnTo>
                <a:lnTo>
                  <a:pt x="6523" y="178"/>
                </a:lnTo>
                <a:lnTo>
                  <a:pt x="4806" y="3467"/>
                </a:lnTo>
                <a:lnTo>
                  <a:pt x="4800" y="3477"/>
                </a:lnTo>
                <a:lnTo>
                  <a:pt x="4791" y="3496"/>
                </a:lnTo>
                <a:lnTo>
                  <a:pt x="4790" y="3496"/>
                </a:lnTo>
                <a:cubicBezTo>
                  <a:pt x="4589" y="3874"/>
                  <a:pt x="4283" y="4201"/>
                  <a:pt x="3885" y="4431"/>
                </a:cubicBezTo>
                <a:cubicBezTo>
                  <a:pt x="2753" y="5083"/>
                  <a:pt x="1306" y="4695"/>
                  <a:pt x="653" y="3563"/>
                </a:cubicBezTo>
                <a:close/>
              </a:path>
            </a:pathLst>
          </a:custGeom>
          <a:solidFill>
            <a:srgbClr val="C0504D"/>
          </a:solidFill>
          <a:ln>
            <a:noFill/>
          </a:ln>
        </p:spPr>
        <p:txBody>
          <a:bodyPr vert="horz" wrap="square" lIns="121157" tIns="60579" rIns="121157" bIns="60579"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smtClean="0">
              <a:ln>
                <a:noFill/>
              </a:ln>
              <a:solidFill>
                <a:prstClr val="black"/>
              </a:solidFill>
              <a:effectLst/>
              <a:uLnTx/>
              <a:uFillTx/>
              <a:cs typeface="+mn-ea"/>
              <a:sym typeface="+mn-lt"/>
            </a:endParaRPr>
          </a:p>
        </p:txBody>
      </p:sp>
      <p:sp>
        <p:nvSpPr>
          <p:cNvPr id="35" name="Freeform 10">
            <a:extLst>
              <a:ext uri="{FF2B5EF4-FFF2-40B4-BE49-F238E27FC236}">
                <a16:creationId xmlns:a16="http://schemas.microsoft.com/office/drawing/2014/main" id="{BE55EF69-90F5-4CCF-9491-768612503631}"/>
              </a:ext>
            </a:extLst>
          </p:cNvPr>
          <p:cNvSpPr>
            <a:spLocks/>
          </p:cNvSpPr>
          <p:nvPr/>
        </p:nvSpPr>
        <p:spPr bwMode="auto">
          <a:xfrm rot="1800000">
            <a:off x="6509112" y="2841135"/>
            <a:ext cx="1992592" cy="1528774"/>
          </a:xfrm>
          <a:custGeom>
            <a:avLst/>
            <a:gdLst>
              <a:gd name="T0" fmla="*/ 5870 w 6522"/>
              <a:gd name="T1" fmla="*/ 1521 h 5083"/>
              <a:gd name="T2" fmla="*/ 2637 w 6522"/>
              <a:gd name="T3" fmla="*/ 653 h 5083"/>
              <a:gd name="T4" fmla="*/ 1732 w 6522"/>
              <a:gd name="T5" fmla="*/ 1588 h 5083"/>
              <a:gd name="T6" fmla="*/ 1732 w 6522"/>
              <a:gd name="T7" fmla="*/ 1588 h 5083"/>
              <a:gd name="T8" fmla="*/ 1722 w 6522"/>
              <a:gd name="T9" fmla="*/ 1606 h 5083"/>
              <a:gd name="T10" fmla="*/ 1717 w 6522"/>
              <a:gd name="T11" fmla="*/ 1617 h 5083"/>
              <a:gd name="T12" fmla="*/ 0 w 6522"/>
              <a:gd name="T13" fmla="*/ 4905 h 5083"/>
              <a:gd name="T14" fmla="*/ 3706 w 6522"/>
              <a:gd name="T15" fmla="*/ 5067 h 5083"/>
              <a:gd name="T16" fmla="*/ 3718 w 6522"/>
              <a:gd name="T17" fmla="*/ 5068 h 5083"/>
              <a:gd name="T18" fmla="*/ 3739 w 6522"/>
              <a:gd name="T19" fmla="*/ 5068 h 5083"/>
              <a:gd name="T20" fmla="*/ 3739 w 6522"/>
              <a:gd name="T21" fmla="*/ 5068 h 5083"/>
              <a:gd name="T22" fmla="*/ 5002 w 6522"/>
              <a:gd name="T23" fmla="*/ 4753 h 5083"/>
              <a:gd name="T24" fmla="*/ 5870 w 6522"/>
              <a:gd name="T25" fmla="*/ 1521 h 5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22" h="5083">
                <a:moveTo>
                  <a:pt x="5870" y="1521"/>
                </a:moveTo>
                <a:cubicBezTo>
                  <a:pt x="5217" y="389"/>
                  <a:pt x="3769" y="0"/>
                  <a:pt x="2637" y="653"/>
                </a:cubicBezTo>
                <a:cubicBezTo>
                  <a:pt x="2239" y="882"/>
                  <a:pt x="1934" y="1210"/>
                  <a:pt x="1732" y="1588"/>
                </a:cubicBezTo>
                <a:lnTo>
                  <a:pt x="1732" y="1588"/>
                </a:lnTo>
                <a:lnTo>
                  <a:pt x="1722" y="1606"/>
                </a:lnTo>
                <a:lnTo>
                  <a:pt x="1717" y="1617"/>
                </a:lnTo>
                <a:lnTo>
                  <a:pt x="0" y="4905"/>
                </a:lnTo>
                <a:lnTo>
                  <a:pt x="3706" y="5067"/>
                </a:lnTo>
                <a:lnTo>
                  <a:pt x="3718" y="5068"/>
                </a:lnTo>
                <a:lnTo>
                  <a:pt x="3739" y="5068"/>
                </a:lnTo>
                <a:lnTo>
                  <a:pt x="3739" y="5068"/>
                </a:lnTo>
                <a:cubicBezTo>
                  <a:pt x="4167" y="5083"/>
                  <a:pt x="4604" y="4983"/>
                  <a:pt x="5002" y="4753"/>
                </a:cubicBezTo>
                <a:cubicBezTo>
                  <a:pt x="6134" y="4100"/>
                  <a:pt x="6522" y="2653"/>
                  <a:pt x="5870" y="1521"/>
                </a:cubicBezTo>
                <a:close/>
              </a:path>
            </a:pathLst>
          </a:custGeom>
          <a:solidFill>
            <a:srgbClr val="C0504D"/>
          </a:solidFill>
          <a:ln>
            <a:noFill/>
          </a:ln>
        </p:spPr>
        <p:txBody>
          <a:bodyPr vert="horz" wrap="square" lIns="121157" tIns="60579" rIns="121157" bIns="60579"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smtClean="0">
              <a:ln>
                <a:noFill/>
              </a:ln>
              <a:solidFill>
                <a:prstClr val="black"/>
              </a:solidFill>
              <a:effectLst/>
              <a:uLnTx/>
              <a:uFillTx/>
              <a:cs typeface="+mn-ea"/>
              <a:sym typeface="+mn-lt"/>
            </a:endParaRPr>
          </a:p>
        </p:txBody>
      </p:sp>
      <p:sp>
        <p:nvSpPr>
          <p:cNvPr id="36" name="TextBox 48">
            <a:extLst>
              <a:ext uri="{FF2B5EF4-FFF2-40B4-BE49-F238E27FC236}">
                <a16:creationId xmlns:a16="http://schemas.microsoft.com/office/drawing/2014/main" id="{EA546A42-C927-4FC9-BE5C-B7D848584C52}"/>
              </a:ext>
            </a:extLst>
          </p:cNvPr>
          <p:cNvSpPr txBox="1"/>
          <p:nvPr/>
        </p:nvSpPr>
        <p:spPr>
          <a:xfrm>
            <a:off x="6102521" y="3038266"/>
            <a:ext cx="526809" cy="410562"/>
          </a:xfrm>
          <a:prstGeom prst="rect">
            <a:avLst/>
          </a:prstGeom>
          <a:noFill/>
        </p:spPr>
        <p:txBody>
          <a:bodyPr wrap="none" lIns="121157" tIns="60579" rIns="121157" bIns="60579" rtlCol="0">
            <a:spAutoFit/>
          </a:bodyPr>
          <a:lstStyle/>
          <a:p>
            <a:pPr algn="ctr" defTabSz="647719"/>
            <a:r>
              <a:rPr lang="en-US" altLang="zh-CN" sz="1873" dirty="0">
                <a:solidFill>
                  <a:srgbClr val="4F81BD">
                    <a:lumMod val="60000"/>
                    <a:lumOff val="40000"/>
                  </a:srgbClr>
                </a:solidFill>
                <a:cs typeface="+mn-ea"/>
                <a:sym typeface="+mn-lt"/>
              </a:rPr>
              <a:t>01</a:t>
            </a:r>
            <a:endParaRPr lang="zh-CN" altLang="en-US" sz="1873" dirty="0">
              <a:solidFill>
                <a:srgbClr val="4F81BD">
                  <a:lumMod val="60000"/>
                  <a:lumOff val="40000"/>
                </a:srgbClr>
              </a:solidFill>
              <a:cs typeface="+mn-ea"/>
              <a:sym typeface="+mn-lt"/>
            </a:endParaRPr>
          </a:p>
        </p:txBody>
      </p:sp>
      <p:sp>
        <p:nvSpPr>
          <p:cNvPr id="37" name="TextBox 49">
            <a:extLst>
              <a:ext uri="{FF2B5EF4-FFF2-40B4-BE49-F238E27FC236}">
                <a16:creationId xmlns:a16="http://schemas.microsoft.com/office/drawing/2014/main" id="{77A53827-AD69-4536-822E-C31AEE6C5EB5}"/>
              </a:ext>
            </a:extLst>
          </p:cNvPr>
          <p:cNvSpPr txBox="1"/>
          <p:nvPr/>
        </p:nvSpPr>
        <p:spPr>
          <a:xfrm>
            <a:off x="6359927" y="3559302"/>
            <a:ext cx="526809" cy="410562"/>
          </a:xfrm>
          <a:prstGeom prst="rect">
            <a:avLst/>
          </a:prstGeom>
          <a:noFill/>
        </p:spPr>
        <p:txBody>
          <a:bodyPr wrap="none" lIns="121157" tIns="60579" rIns="121157" bIns="60579" rtlCol="0">
            <a:spAutoFit/>
          </a:bodyPr>
          <a:lstStyle/>
          <a:p>
            <a:pPr algn="ctr" defTabSz="647719"/>
            <a:r>
              <a:rPr lang="en-US" altLang="zh-CN" sz="1873" dirty="0">
                <a:solidFill>
                  <a:srgbClr val="C0504D">
                    <a:lumMod val="60000"/>
                    <a:lumOff val="40000"/>
                  </a:srgbClr>
                </a:solidFill>
                <a:cs typeface="+mn-ea"/>
                <a:sym typeface="+mn-lt"/>
              </a:rPr>
              <a:t>02</a:t>
            </a:r>
            <a:endParaRPr lang="zh-CN" altLang="en-US" sz="1873" dirty="0">
              <a:solidFill>
                <a:srgbClr val="C0504D">
                  <a:lumMod val="60000"/>
                  <a:lumOff val="40000"/>
                </a:srgbClr>
              </a:solidFill>
              <a:cs typeface="+mn-ea"/>
              <a:sym typeface="+mn-lt"/>
            </a:endParaRPr>
          </a:p>
        </p:txBody>
      </p:sp>
      <p:sp>
        <p:nvSpPr>
          <p:cNvPr id="38" name="TextBox 50">
            <a:extLst>
              <a:ext uri="{FF2B5EF4-FFF2-40B4-BE49-F238E27FC236}">
                <a16:creationId xmlns:a16="http://schemas.microsoft.com/office/drawing/2014/main" id="{941AEA70-0934-4FFC-8E8B-C47FE19BCD0C}"/>
              </a:ext>
            </a:extLst>
          </p:cNvPr>
          <p:cNvSpPr txBox="1"/>
          <p:nvPr/>
        </p:nvSpPr>
        <p:spPr>
          <a:xfrm>
            <a:off x="6099209" y="4003400"/>
            <a:ext cx="526809" cy="410562"/>
          </a:xfrm>
          <a:prstGeom prst="rect">
            <a:avLst/>
          </a:prstGeom>
          <a:noFill/>
        </p:spPr>
        <p:txBody>
          <a:bodyPr wrap="none" lIns="121157" tIns="60579" rIns="121157" bIns="60579" rtlCol="0">
            <a:spAutoFit/>
          </a:bodyPr>
          <a:lstStyle/>
          <a:p>
            <a:pPr algn="ctr" defTabSz="647719"/>
            <a:r>
              <a:rPr lang="en-US" altLang="zh-CN" sz="1873" dirty="0">
                <a:solidFill>
                  <a:srgbClr val="F79646">
                    <a:lumMod val="60000"/>
                    <a:lumOff val="40000"/>
                  </a:srgbClr>
                </a:solidFill>
                <a:cs typeface="+mn-ea"/>
                <a:sym typeface="+mn-lt"/>
              </a:rPr>
              <a:t>03</a:t>
            </a:r>
            <a:endParaRPr lang="zh-CN" altLang="en-US" sz="1873" dirty="0">
              <a:solidFill>
                <a:srgbClr val="F79646">
                  <a:lumMod val="60000"/>
                  <a:lumOff val="40000"/>
                </a:srgbClr>
              </a:solidFill>
              <a:cs typeface="+mn-ea"/>
              <a:sym typeface="+mn-lt"/>
            </a:endParaRPr>
          </a:p>
        </p:txBody>
      </p:sp>
      <p:sp>
        <p:nvSpPr>
          <p:cNvPr id="39" name="TextBox 51">
            <a:extLst>
              <a:ext uri="{FF2B5EF4-FFF2-40B4-BE49-F238E27FC236}">
                <a16:creationId xmlns:a16="http://schemas.microsoft.com/office/drawing/2014/main" id="{3122DF5D-7A89-4D5A-AF95-1A751D7A1135}"/>
              </a:ext>
            </a:extLst>
          </p:cNvPr>
          <p:cNvSpPr txBox="1"/>
          <p:nvPr/>
        </p:nvSpPr>
        <p:spPr>
          <a:xfrm>
            <a:off x="5429095" y="3981550"/>
            <a:ext cx="526809" cy="410562"/>
          </a:xfrm>
          <a:prstGeom prst="rect">
            <a:avLst/>
          </a:prstGeom>
          <a:noFill/>
        </p:spPr>
        <p:txBody>
          <a:bodyPr wrap="none" lIns="121157" tIns="60579" rIns="121157" bIns="60579" rtlCol="0">
            <a:spAutoFit/>
          </a:bodyPr>
          <a:lstStyle/>
          <a:p>
            <a:pPr algn="ctr" defTabSz="647719"/>
            <a:r>
              <a:rPr lang="en-US" altLang="zh-CN" sz="1873" dirty="0">
                <a:solidFill>
                  <a:srgbClr val="4F81BD">
                    <a:lumMod val="60000"/>
                    <a:lumOff val="40000"/>
                  </a:srgbClr>
                </a:solidFill>
                <a:cs typeface="+mn-ea"/>
                <a:sym typeface="+mn-lt"/>
              </a:rPr>
              <a:t>04</a:t>
            </a:r>
            <a:endParaRPr lang="zh-CN" altLang="en-US" sz="1873" dirty="0">
              <a:solidFill>
                <a:srgbClr val="4F81BD">
                  <a:lumMod val="60000"/>
                  <a:lumOff val="40000"/>
                </a:srgbClr>
              </a:solidFill>
              <a:cs typeface="+mn-ea"/>
              <a:sym typeface="+mn-lt"/>
            </a:endParaRPr>
          </a:p>
        </p:txBody>
      </p:sp>
      <p:sp>
        <p:nvSpPr>
          <p:cNvPr id="40" name="TextBox 52">
            <a:extLst>
              <a:ext uri="{FF2B5EF4-FFF2-40B4-BE49-F238E27FC236}">
                <a16:creationId xmlns:a16="http://schemas.microsoft.com/office/drawing/2014/main" id="{31FB1C4E-2535-4B1E-9D56-31ED826D8DCE}"/>
              </a:ext>
            </a:extLst>
          </p:cNvPr>
          <p:cNvSpPr txBox="1"/>
          <p:nvPr/>
        </p:nvSpPr>
        <p:spPr>
          <a:xfrm>
            <a:off x="5397125" y="3143097"/>
            <a:ext cx="526809" cy="410562"/>
          </a:xfrm>
          <a:prstGeom prst="rect">
            <a:avLst/>
          </a:prstGeom>
          <a:noFill/>
        </p:spPr>
        <p:txBody>
          <a:bodyPr wrap="none" lIns="121157" tIns="60579" rIns="121157" bIns="60579" rtlCol="0">
            <a:spAutoFit/>
          </a:bodyPr>
          <a:lstStyle/>
          <a:p>
            <a:pPr algn="ctr" defTabSz="647719"/>
            <a:r>
              <a:rPr lang="en-US" altLang="zh-CN" sz="1873" dirty="0">
                <a:solidFill>
                  <a:srgbClr val="C0504D">
                    <a:lumMod val="60000"/>
                    <a:lumOff val="40000"/>
                  </a:srgbClr>
                </a:solidFill>
                <a:cs typeface="+mn-ea"/>
                <a:sym typeface="+mn-lt"/>
              </a:rPr>
              <a:t>05</a:t>
            </a:r>
            <a:endParaRPr lang="zh-CN" altLang="en-US" sz="1873" dirty="0">
              <a:solidFill>
                <a:srgbClr val="C0504D">
                  <a:lumMod val="60000"/>
                  <a:lumOff val="40000"/>
                </a:srgbClr>
              </a:solidFill>
              <a:cs typeface="+mn-ea"/>
              <a:sym typeface="+mn-lt"/>
            </a:endParaRPr>
          </a:p>
        </p:txBody>
      </p:sp>
      <p:sp>
        <p:nvSpPr>
          <p:cNvPr id="42" name="KSO_Shape">
            <a:extLst>
              <a:ext uri="{FF2B5EF4-FFF2-40B4-BE49-F238E27FC236}">
                <a16:creationId xmlns:a16="http://schemas.microsoft.com/office/drawing/2014/main" id="{97CBBD6B-E41A-4799-A677-BC222604AC41}"/>
              </a:ext>
            </a:extLst>
          </p:cNvPr>
          <p:cNvSpPr>
            <a:spLocks/>
          </p:cNvSpPr>
          <p:nvPr/>
        </p:nvSpPr>
        <p:spPr bwMode="auto">
          <a:xfrm>
            <a:off x="6430891" y="2103948"/>
            <a:ext cx="876579" cy="591955"/>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ysClr val="window" lastClr="FFFFFF"/>
          </a:solidFill>
          <a:ln>
            <a:noFill/>
          </a:ln>
          <a:extLst/>
        </p:spPr>
        <p:txBody>
          <a:bodyPr lIns="121157" tIns="60579" rIns="121157" bIns="60579" anchor="ctr">
            <a:scene3d>
              <a:camera prst="orthographicFront"/>
              <a:lightRig rig="threePt" dir="t"/>
            </a:scene3d>
            <a:sp3d contourW="12700">
              <a:contourClr>
                <a:srgbClr val="FFFFFF"/>
              </a:contourClr>
            </a:sp3d>
          </a:bodyP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a:ln>
                <a:noFill/>
              </a:ln>
              <a:solidFill>
                <a:srgbClr val="FFFFFF"/>
              </a:solidFill>
              <a:effectLst/>
              <a:uLnTx/>
              <a:uFillTx/>
              <a:cs typeface="+mn-ea"/>
              <a:sym typeface="+mn-lt"/>
            </a:endParaRPr>
          </a:p>
        </p:txBody>
      </p:sp>
      <p:sp>
        <p:nvSpPr>
          <p:cNvPr id="43" name="KSO_Shape">
            <a:extLst>
              <a:ext uri="{FF2B5EF4-FFF2-40B4-BE49-F238E27FC236}">
                <a16:creationId xmlns:a16="http://schemas.microsoft.com/office/drawing/2014/main" id="{3E04E45E-3680-43F2-A73B-C2117E985DEA}"/>
              </a:ext>
            </a:extLst>
          </p:cNvPr>
          <p:cNvSpPr>
            <a:spLocks/>
          </p:cNvSpPr>
          <p:nvPr/>
        </p:nvSpPr>
        <p:spPr bwMode="auto">
          <a:xfrm>
            <a:off x="7282006" y="3378376"/>
            <a:ext cx="816364" cy="794821"/>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ysClr val="window" lastClr="FFFFFF"/>
          </a:solidFill>
          <a:ln>
            <a:noFill/>
          </a:ln>
          <a:extLst/>
        </p:spPr>
        <p:txBody>
          <a:bodyPr lIns="121157" tIns="60579" rIns="121157" bIns="60579" anchor="ctr">
            <a:scene3d>
              <a:camera prst="orthographicFront"/>
              <a:lightRig rig="threePt" dir="t"/>
            </a:scene3d>
            <a:sp3d contourW="12700">
              <a:contourClr>
                <a:srgbClr val="FFFFFF"/>
              </a:contourClr>
            </a:sp3d>
          </a:bodyP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a:ln>
                <a:noFill/>
              </a:ln>
              <a:solidFill>
                <a:srgbClr val="FFFFFF"/>
              </a:solidFill>
              <a:effectLst/>
              <a:uLnTx/>
              <a:uFillTx/>
              <a:cs typeface="+mn-ea"/>
              <a:sym typeface="+mn-lt"/>
            </a:endParaRPr>
          </a:p>
        </p:txBody>
      </p:sp>
      <p:sp>
        <p:nvSpPr>
          <p:cNvPr id="45" name="KSO_Shape">
            <a:extLst>
              <a:ext uri="{FF2B5EF4-FFF2-40B4-BE49-F238E27FC236}">
                <a16:creationId xmlns:a16="http://schemas.microsoft.com/office/drawing/2014/main" id="{B97071C4-E38C-470F-9018-C9ABA31D359E}"/>
              </a:ext>
            </a:extLst>
          </p:cNvPr>
          <p:cNvSpPr/>
          <p:nvPr/>
        </p:nvSpPr>
        <p:spPr>
          <a:xfrm>
            <a:off x="6511480" y="4748264"/>
            <a:ext cx="715398" cy="703556"/>
          </a:xfrm>
          <a:custGeom>
            <a:avLst/>
            <a:gdLst>
              <a:gd name="connsiteX0" fmla="*/ 1063385 w 1944000"/>
              <a:gd name="connsiteY0" fmla="*/ 1082014 h 1944000"/>
              <a:gd name="connsiteX1" fmla="*/ 1093900 w 1944000"/>
              <a:gd name="connsiteY1" fmla="*/ 1089952 h 1944000"/>
              <a:gd name="connsiteX2" fmla="*/ 1121871 w 1944000"/>
              <a:gd name="connsiteY2" fmla="*/ 1097572 h 1944000"/>
              <a:gd name="connsiteX3" fmla="*/ 1146982 w 1944000"/>
              <a:gd name="connsiteY3" fmla="*/ 1104557 h 1944000"/>
              <a:gd name="connsiteX4" fmla="*/ 1169550 w 1944000"/>
              <a:gd name="connsiteY4" fmla="*/ 1111542 h 1944000"/>
              <a:gd name="connsiteX5" fmla="*/ 1188940 w 1944000"/>
              <a:gd name="connsiteY5" fmla="*/ 1118209 h 1944000"/>
              <a:gd name="connsiteX6" fmla="*/ 1205469 w 1944000"/>
              <a:gd name="connsiteY6" fmla="*/ 1124559 h 1944000"/>
              <a:gd name="connsiteX7" fmla="*/ 1212779 w 1944000"/>
              <a:gd name="connsiteY7" fmla="*/ 1127734 h 1944000"/>
              <a:gd name="connsiteX8" fmla="*/ 1219137 w 1944000"/>
              <a:gd name="connsiteY8" fmla="*/ 1130592 h 1944000"/>
              <a:gd name="connsiteX9" fmla="*/ 1225176 w 1944000"/>
              <a:gd name="connsiteY9" fmla="*/ 1133449 h 1944000"/>
              <a:gd name="connsiteX10" fmla="*/ 1230262 w 1944000"/>
              <a:gd name="connsiteY10" fmla="*/ 1136307 h 1944000"/>
              <a:gd name="connsiteX11" fmla="*/ 1238526 w 1944000"/>
              <a:gd name="connsiteY11" fmla="*/ 1141704 h 1944000"/>
              <a:gd name="connsiteX12" fmla="*/ 1245837 w 1944000"/>
              <a:gd name="connsiteY12" fmla="*/ 1146784 h 1944000"/>
              <a:gd name="connsiteX13" fmla="*/ 1253148 w 1944000"/>
              <a:gd name="connsiteY13" fmla="*/ 1152499 h 1944000"/>
              <a:gd name="connsiteX14" fmla="*/ 1259823 w 1944000"/>
              <a:gd name="connsiteY14" fmla="*/ 1158532 h 1944000"/>
              <a:gd name="connsiteX15" fmla="*/ 1265862 w 1944000"/>
              <a:gd name="connsiteY15" fmla="*/ 1164564 h 1944000"/>
              <a:gd name="connsiteX16" fmla="*/ 1271266 w 1944000"/>
              <a:gd name="connsiteY16" fmla="*/ 1170914 h 1944000"/>
              <a:gd name="connsiteX17" fmla="*/ 1276351 w 1944000"/>
              <a:gd name="connsiteY17" fmla="*/ 1177582 h 1944000"/>
              <a:gd name="connsiteX18" fmla="*/ 1280801 w 1944000"/>
              <a:gd name="connsiteY18" fmla="*/ 1184567 h 1944000"/>
              <a:gd name="connsiteX19" fmla="*/ 1284934 w 1944000"/>
              <a:gd name="connsiteY19" fmla="*/ 1191234 h 1944000"/>
              <a:gd name="connsiteX20" fmla="*/ 1288112 w 1944000"/>
              <a:gd name="connsiteY20" fmla="*/ 1198537 h 1944000"/>
              <a:gd name="connsiteX21" fmla="*/ 1291291 w 1944000"/>
              <a:gd name="connsiteY21" fmla="*/ 1206157 h 1944000"/>
              <a:gd name="connsiteX22" fmla="*/ 1293516 w 1944000"/>
              <a:gd name="connsiteY22" fmla="*/ 1214094 h 1944000"/>
              <a:gd name="connsiteX23" fmla="*/ 1295423 w 1944000"/>
              <a:gd name="connsiteY23" fmla="*/ 1222032 h 1944000"/>
              <a:gd name="connsiteX24" fmla="*/ 1296694 w 1944000"/>
              <a:gd name="connsiteY24" fmla="*/ 1230287 h 1944000"/>
              <a:gd name="connsiteX25" fmla="*/ 1297330 w 1944000"/>
              <a:gd name="connsiteY25" fmla="*/ 1238859 h 1944000"/>
              <a:gd name="connsiteX26" fmla="*/ 1297648 w 1944000"/>
              <a:gd name="connsiteY26" fmla="*/ 1247432 h 1944000"/>
              <a:gd name="connsiteX27" fmla="*/ 1297330 w 1944000"/>
              <a:gd name="connsiteY27" fmla="*/ 1257275 h 1944000"/>
              <a:gd name="connsiteX28" fmla="*/ 1296377 w 1944000"/>
              <a:gd name="connsiteY28" fmla="*/ 1266800 h 1944000"/>
              <a:gd name="connsiteX29" fmla="*/ 1295105 w 1944000"/>
              <a:gd name="connsiteY29" fmla="*/ 1276007 h 1944000"/>
              <a:gd name="connsiteX30" fmla="*/ 1292880 w 1944000"/>
              <a:gd name="connsiteY30" fmla="*/ 1285215 h 1944000"/>
              <a:gd name="connsiteX31" fmla="*/ 1290019 w 1944000"/>
              <a:gd name="connsiteY31" fmla="*/ 1294422 h 1944000"/>
              <a:gd name="connsiteX32" fmla="*/ 1286841 w 1944000"/>
              <a:gd name="connsiteY32" fmla="*/ 1303312 h 1944000"/>
              <a:gd name="connsiteX33" fmla="*/ 1283344 w 1944000"/>
              <a:gd name="connsiteY33" fmla="*/ 1312202 h 1944000"/>
              <a:gd name="connsiteX34" fmla="*/ 1278576 w 1944000"/>
              <a:gd name="connsiteY34" fmla="*/ 1320775 h 1944000"/>
              <a:gd name="connsiteX35" fmla="*/ 1273808 w 1944000"/>
              <a:gd name="connsiteY35" fmla="*/ 1329347 h 1944000"/>
              <a:gd name="connsiteX36" fmla="*/ 1267769 w 1944000"/>
              <a:gd name="connsiteY36" fmla="*/ 1337602 h 1944000"/>
              <a:gd name="connsiteX37" fmla="*/ 1261412 w 1944000"/>
              <a:gd name="connsiteY37" fmla="*/ 1345857 h 1944000"/>
              <a:gd name="connsiteX38" fmla="*/ 1254737 w 1944000"/>
              <a:gd name="connsiteY38" fmla="*/ 1353795 h 1944000"/>
              <a:gd name="connsiteX39" fmla="*/ 1247426 w 1944000"/>
              <a:gd name="connsiteY39" fmla="*/ 1361732 h 1944000"/>
              <a:gd name="connsiteX40" fmla="*/ 1239162 w 1944000"/>
              <a:gd name="connsiteY40" fmla="*/ 1369670 h 1944000"/>
              <a:gd name="connsiteX41" fmla="*/ 1230580 w 1944000"/>
              <a:gd name="connsiteY41" fmla="*/ 1376655 h 1944000"/>
              <a:gd name="connsiteX42" fmla="*/ 1221362 w 1944000"/>
              <a:gd name="connsiteY42" fmla="*/ 1384275 h 1944000"/>
              <a:gd name="connsiteX43" fmla="*/ 1214051 w 1944000"/>
              <a:gd name="connsiteY43" fmla="*/ 1389672 h 1944000"/>
              <a:gd name="connsiteX44" fmla="*/ 1206422 w 1944000"/>
              <a:gd name="connsiteY44" fmla="*/ 1394435 h 1944000"/>
              <a:gd name="connsiteX45" fmla="*/ 1198476 w 1944000"/>
              <a:gd name="connsiteY45" fmla="*/ 1399515 h 1944000"/>
              <a:gd name="connsiteX46" fmla="*/ 1190211 w 1944000"/>
              <a:gd name="connsiteY46" fmla="*/ 1403960 h 1944000"/>
              <a:gd name="connsiteX47" fmla="*/ 1181311 w 1944000"/>
              <a:gd name="connsiteY47" fmla="*/ 1408087 h 1944000"/>
              <a:gd name="connsiteX48" fmla="*/ 1172411 w 1944000"/>
              <a:gd name="connsiteY48" fmla="*/ 1411897 h 1944000"/>
              <a:gd name="connsiteX49" fmla="*/ 1163193 w 1944000"/>
              <a:gd name="connsiteY49" fmla="*/ 1416025 h 1944000"/>
              <a:gd name="connsiteX50" fmla="*/ 1153340 w 1944000"/>
              <a:gd name="connsiteY50" fmla="*/ 1419517 h 1944000"/>
              <a:gd name="connsiteX51" fmla="*/ 1143486 w 1944000"/>
              <a:gd name="connsiteY51" fmla="*/ 1422692 h 1944000"/>
              <a:gd name="connsiteX52" fmla="*/ 1132997 w 1944000"/>
              <a:gd name="connsiteY52" fmla="*/ 1425867 h 1944000"/>
              <a:gd name="connsiteX53" fmla="*/ 1122189 w 1944000"/>
              <a:gd name="connsiteY53" fmla="*/ 1428407 h 1944000"/>
              <a:gd name="connsiteX54" fmla="*/ 1111064 w 1944000"/>
              <a:gd name="connsiteY54" fmla="*/ 1431265 h 1944000"/>
              <a:gd name="connsiteX55" fmla="*/ 1099621 w 1944000"/>
              <a:gd name="connsiteY55" fmla="*/ 1433487 h 1944000"/>
              <a:gd name="connsiteX56" fmla="*/ 1087860 w 1944000"/>
              <a:gd name="connsiteY56" fmla="*/ 1435392 h 1944000"/>
              <a:gd name="connsiteX57" fmla="*/ 1075782 w 1944000"/>
              <a:gd name="connsiteY57" fmla="*/ 1436980 h 1944000"/>
              <a:gd name="connsiteX58" fmla="*/ 1063385 w 1944000"/>
              <a:gd name="connsiteY58" fmla="*/ 1438567 h 1944000"/>
              <a:gd name="connsiteX59" fmla="*/ 880616 w 1944000"/>
              <a:gd name="connsiteY59" fmla="*/ 505752 h 1944000"/>
              <a:gd name="connsiteX60" fmla="*/ 880616 w 1944000"/>
              <a:gd name="connsiteY60" fmla="*/ 814362 h 1944000"/>
              <a:gd name="connsiteX61" fmla="*/ 847241 w 1944000"/>
              <a:gd name="connsiteY61" fmla="*/ 805789 h 1944000"/>
              <a:gd name="connsiteX62" fmla="*/ 820223 w 1944000"/>
              <a:gd name="connsiteY62" fmla="*/ 798804 h 1944000"/>
              <a:gd name="connsiteX63" fmla="*/ 799879 w 1944000"/>
              <a:gd name="connsiteY63" fmla="*/ 793089 h 1944000"/>
              <a:gd name="connsiteX64" fmla="*/ 785894 w 1944000"/>
              <a:gd name="connsiteY64" fmla="*/ 788327 h 1944000"/>
              <a:gd name="connsiteX65" fmla="*/ 771590 w 1944000"/>
              <a:gd name="connsiteY65" fmla="*/ 782929 h 1944000"/>
              <a:gd name="connsiteX66" fmla="*/ 757922 w 1944000"/>
              <a:gd name="connsiteY66" fmla="*/ 776897 h 1944000"/>
              <a:gd name="connsiteX67" fmla="*/ 745843 w 1944000"/>
              <a:gd name="connsiteY67" fmla="*/ 770229 h 1944000"/>
              <a:gd name="connsiteX68" fmla="*/ 739804 w 1944000"/>
              <a:gd name="connsiteY68" fmla="*/ 767054 h 1944000"/>
              <a:gd name="connsiteX69" fmla="*/ 734400 w 1944000"/>
              <a:gd name="connsiteY69" fmla="*/ 763879 h 1944000"/>
              <a:gd name="connsiteX70" fmla="*/ 728679 w 1944000"/>
              <a:gd name="connsiteY70" fmla="*/ 760069 h 1944000"/>
              <a:gd name="connsiteX71" fmla="*/ 723593 w 1944000"/>
              <a:gd name="connsiteY71" fmla="*/ 756577 h 1944000"/>
              <a:gd name="connsiteX72" fmla="*/ 718825 w 1944000"/>
              <a:gd name="connsiteY72" fmla="*/ 752767 h 1944000"/>
              <a:gd name="connsiteX73" fmla="*/ 714057 w 1944000"/>
              <a:gd name="connsiteY73" fmla="*/ 749274 h 1944000"/>
              <a:gd name="connsiteX74" fmla="*/ 709925 w 1944000"/>
              <a:gd name="connsiteY74" fmla="*/ 745464 h 1944000"/>
              <a:gd name="connsiteX75" fmla="*/ 705475 w 1944000"/>
              <a:gd name="connsiteY75" fmla="*/ 741337 h 1944000"/>
              <a:gd name="connsiteX76" fmla="*/ 701979 w 1944000"/>
              <a:gd name="connsiteY76" fmla="*/ 737209 h 1944000"/>
              <a:gd name="connsiteX77" fmla="*/ 698164 w 1944000"/>
              <a:gd name="connsiteY77" fmla="*/ 733082 h 1944000"/>
              <a:gd name="connsiteX78" fmla="*/ 694668 w 1944000"/>
              <a:gd name="connsiteY78" fmla="*/ 728954 h 1944000"/>
              <a:gd name="connsiteX79" fmla="*/ 691807 w 1944000"/>
              <a:gd name="connsiteY79" fmla="*/ 724827 h 1944000"/>
              <a:gd name="connsiteX80" fmla="*/ 688629 w 1944000"/>
              <a:gd name="connsiteY80" fmla="*/ 720699 h 1944000"/>
              <a:gd name="connsiteX81" fmla="*/ 686086 w 1944000"/>
              <a:gd name="connsiteY81" fmla="*/ 716254 h 1944000"/>
              <a:gd name="connsiteX82" fmla="*/ 683543 w 1944000"/>
              <a:gd name="connsiteY82" fmla="*/ 712127 h 1944000"/>
              <a:gd name="connsiteX83" fmla="*/ 681000 w 1944000"/>
              <a:gd name="connsiteY83" fmla="*/ 707682 h 1944000"/>
              <a:gd name="connsiteX84" fmla="*/ 679093 w 1944000"/>
              <a:gd name="connsiteY84" fmla="*/ 703237 h 1944000"/>
              <a:gd name="connsiteX85" fmla="*/ 677186 w 1944000"/>
              <a:gd name="connsiteY85" fmla="*/ 698474 h 1944000"/>
              <a:gd name="connsiteX86" fmla="*/ 675596 w 1944000"/>
              <a:gd name="connsiteY86" fmla="*/ 694347 h 1944000"/>
              <a:gd name="connsiteX87" fmla="*/ 674325 w 1944000"/>
              <a:gd name="connsiteY87" fmla="*/ 689584 h 1944000"/>
              <a:gd name="connsiteX88" fmla="*/ 673053 w 1944000"/>
              <a:gd name="connsiteY88" fmla="*/ 684822 h 1944000"/>
              <a:gd name="connsiteX89" fmla="*/ 671782 w 1944000"/>
              <a:gd name="connsiteY89" fmla="*/ 680059 h 1944000"/>
              <a:gd name="connsiteX90" fmla="*/ 671146 w 1944000"/>
              <a:gd name="connsiteY90" fmla="*/ 675297 h 1944000"/>
              <a:gd name="connsiteX91" fmla="*/ 670511 w 1944000"/>
              <a:gd name="connsiteY91" fmla="*/ 670217 h 1944000"/>
              <a:gd name="connsiteX92" fmla="*/ 670193 w 1944000"/>
              <a:gd name="connsiteY92" fmla="*/ 665137 h 1944000"/>
              <a:gd name="connsiteX93" fmla="*/ 670193 w 1944000"/>
              <a:gd name="connsiteY93" fmla="*/ 660374 h 1944000"/>
              <a:gd name="connsiteX94" fmla="*/ 670511 w 1944000"/>
              <a:gd name="connsiteY94" fmla="*/ 652437 h 1944000"/>
              <a:gd name="connsiteX95" fmla="*/ 671146 w 1944000"/>
              <a:gd name="connsiteY95" fmla="*/ 644499 h 1944000"/>
              <a:gd name="connsiteX96" fmla="*/ 672736 w 1944000"/>
              <a:gd name="connsiteY96" fmla="*/ 636879 h 1944000"/>
              <a:gd name="connsiteX97" fmla="*/ 674643 w 1944000"/>
              <a:gd name="connsiteY97" fmla="*/ 629259 h 1944000"/>
              <a:gd name="connsiteX98" fmla="*/ 676868 w 1944000"/>
              <a:gd name="connsiteY98" fmla="*/ 622274 h 1944000"/>
              <a:gd name="connsiteX99" fmla="*/ 679728 w 1944000"/>
              <a:gd name="connsiteY99" fmla="*/ 614972 h 1944000"/>
              <a:gd name="connsiteX100" fmla="*/ 683225 w 1944000"/>
              <a:gd name="connsiteY100" fmla="*/ 607669 h 1944000"/>
              <a:gd name="connsiteX101" fmla="*/ 687039 w 1944000"/>
              <a:gd name="connsiteY101" fmla="*/ 600684 h 1944000"/>
              <a:gd name="connsiteX102" fmla="*/ 691807 w 1944000"/>
              <a:gd name="connsiteY102" fmla="*/ 593699 h 1944000"/>
              <a:gd name="connsiteX103" fmla="*/ 696575 w 1944000"/>
              <a:gd name="connsiteY103" fmla="*/ 587349 h 1944000"/>
              <a:gd name="connsiteX104" fmla="*/ 702297 w 1944000"/>
              <a:gd name="connsiteY104" fmla="*/ 580682 h 1944000"/>
              <a:gd name="connsiteX105" fmla="*/ 708336 w 1944000"/>
              <a:gd name="connsiteY105" fmla="*/ 574014 h 1944000"/>
              <a:gd name="connsiteX106" fmla="*/ 714693 w 1944000"/>
              <a:gd name="connsiteY106" fmla="*/ 567664 h 1944000"/>
              <a:gd name="connsiteX107" fmla="*/ 722004 w 1944000"/>
              <a:gd name="connsiteY107" fmla="*/ 561632 h 1944000"/>
              <a:gd name="connsiteX108" fmla="*/ 729632 w 1944000"/>
              <a:gd name="connsiteY108" fmla="*/ 555282 h 1944000"/>
              <a:gd name="connsiteX109" fmla="*/ 737897 w 1944000"/>
              <a:gd name="connsiteY109" fmla="*/ 549249 h 1944000"/>
              <a:gd name="connsiteX110" fmla="*/ 743936 w 1944000"/>
              <a:gd name="connsiteY110" fmla="*/ 545122 h 1944000"/>
              <a:gd name="connsiteX111" fmla="*/ 750293 w 1944000"/>
              <a:gd name="connsiteY111" fmla="*/ 540994 h 1944000"/>
              <a:gd name="connsiteX112" fmla="*/ 757286 w 1944000"/>
              <a:gd name="connsiteY112" fmla="*/ 537502 h 1944000"/>
              <a:gd name="connsiteX113" fmla="*/ 764597 w 1944000"/>
              <a:gd name="connsiteY113" fmla="*/ 533692 h 1944000"/>
              <a:gd name="connsiteX114" fmla="*/ 772544 w 1944000"/>
              <a:gd name="connsiteY114" fmla="*/ 530517 h 1944000"/>
              <a:gd name="connsiteX115" fmla="*/ 780490 w 1944000"/>
              <a:gd name="connsiteY115" fmla="*/ 527342 h 1944000"/>
              <a:gd name="connsiteX116" fmla="*/ 789072 w 1944000"/>
              <a:gd name="connsiteY116" fmla="*/ 524167 h 1944000"/>
              <a:gd name="connsiteX117" fmla="*/ 797654 w 1944000"/>
              <a:gd name="connsiteY117" fmla="*/ 521627 h 1944000"/>
              <a:gd name="connsiteX118" fmla="*/ 806872 w 1944000"/>
              <a:gd name="connsiteY118" fmla="*/ 519087 h 1944000"/>
              <a:gd name="connsiteX119" fmla="*/ 816408 w 1944000"/>
              <a:gd name="connsiteY119" fmla="*/ 516229 h 1944000"/>
              <a:gd name="connsiteX120" fmla="*/ 825944 w 1944000"/>
              <a:gd name="connsiteY120" fmla="*/ 514324 h 1944000"/>
              <a:gd name="connsiteX121" fmla="*/ 836116 w 1944000"/>
              <a:gd name="connsiteY121" fmla="*/ 512102 h 1944000"/>
              <a:gd name="connsiteX122" fmla="*/ 846923 w 1944000"/>
              <a:gd name="connsiteY122" fmla="*/ 510514 h 1944000"/>
              <a:gd name="connsiteX123" fmla="*/ 858048 w 1944000"/>
              <a:gd name="connsiteY123" fmla="*/ 508927 h 1944000"/>
              <a:gd name="connsiteX124" fmla="*/ 869173 w 1944000"/>
              <a:gd name="connsiteY124" fmla="*/ 507022 h 1944000"/>
              <a:gd name="connsiteX125" fmla="*/ 880616 w 1944000"/>
              <a:gd name="connsiteY125" fmla="*/ 217144 h 1944000"/>
              <a:gd name="connsiteX126" fmla="*/ 880616 w 1944000"/>
              <a:gd name="connsiteY126" fmla="*/ 333984 h 1944000"/>
              <a:gd name="connsiteX127" fmla="*/ 863451 w 1944000"/>
              <a:gd name="connsiteY127" fmla="*/ 335254 h 1944000"/>
              <a:gd name="connsiteX128" fmla="*/ 846287 w 1944000"/>
              <a:gd name="connsiteY128" fmla="*/ 337159 h 1944000"/>
              <a:gd name="connsiteX129" fmla="*/ 829440 w 1944000"/>
              <a:gd name="connsiteY129" fmla="*/ 339382 h 1944000"/>
              <a:gd name="connsiteX130" fmla="*/ 812912 w 1944000"/>
              <a:gd name="connsiteY130" fmla="*/ 341922 h 1944000"/>
              <a:gd name="connsiteX131" fmla="*/ 796701 w 1944000"/>
              <a:gd name="connsiteY131" fmla="*/ 344779 h 1944000"/>
              <a:gd name="connsiteX132" fmla="*/ 780490 w 1944000"/>
              <a:gd name="connsiteY132" fmla="*/ 347954 h 1944000"/>
              <a:gd name="connsiteX133" fmla="*/ 764279 w 1944000"/>
              <a:gd name="connsiteY133" fmla="*/ 351764 h 1944000"/>
              <a:gd name="connsiteX134" fmla="*/ 748386 w 1944000"/>
              <a:gd name="connsiteY134" fmla="*/ 355892 h 1944000"/>
              <a:gd name="connsiteX135" fmla="*/ 726136 w 1944000"/>
              <a:gd name="connsiteY135" fmla="*/ 362242 h 1944000"/>
              <a:gd name="connsiteX136" fmla="*/ 704839 w 1944000"/>
              <a:gd name="connsiteY136" fmla="*/ 368909 h 1944000"/>
              <a:gd name="connsiteX137" fmla="*/ 684814 w 1944000"/>
              <a:gd name="connsiteY137" fmla="*/ 375894 h 1944000"/>
              <a:gd name="connsiteX138" fmla="*/ 666061 w 1944000"/>
              <a:gd name="connsiteY138" fmla="*/ 383197 h 1944000"/>
              <a:gd name="connsiteX139" fmla="*/ 657160 w 1944000"/>
              <a:gd name="connsiteY139" fmla="*/ 387324 h 1944000"/>
              <a:gd name="connsiteX140" fmla="*/ 648260 w 1944000"/>
              <a:gd name="connsiteY140" fmla="*/ 391134 h 1944000"/>
              <a:gd name="connsiteX141" fmla="*/ 639996 w 1944000"/>
              <a:gd name="connsiteY141" fmla="*/ 395262 h 1944000"/>
              <a:gd name="connsiteX142" fmla="*/ 632050 w 1944000"/>
              <a:gd name="connsiteY142" fmla="*/ 399072 h 1944000"/>
              <a:gd name="connsiteX143" fmla="*/ 624103 w 1944000"/>
              <a:gd name="connsiteY143" fmla="*/ 403517 h 1944000"/>
              <a:gd name="connsiteX144" fmla="*/ 616792 w 1944000"/>
              <a:gd name="connsiteY144" fmla="*/ 407644 h 1944000"/>
              <a:gd name="connsiteX145" fmla="*/ 609481 w 1944000"/>
              <a:gd name="connsiteY145" fmla="*/ 412089 h 1944000"/>
              <a:gd name="connsiteX146" fmla="*/ 602806 w 1944000"/>
              <a:gd name="connsiteY146" fmla="*/ 416534 h 1944000"/>
              <a:gd name="connsiteX147" fmla="*/ 593906 w 1944000"/>
              <a:gd name="connsiteY147" fmla="*/ 422567 h 1944000"/>
              <a:gd name="connsiteX148" fmla="*/ 585642 w 1944000"/>
              <a:gd name="connsiteY148" fmla="*/ 428282 h 1944000"/>
              <a:gd name="connsiteX149" fmla="*/ 577060 w 1944000"/>
              <a:gd name="connsiteY149" fmla="*/ 434632 h 1944000"/>
              <a:gd name="connsiteX150" fmla="*/ 569113 w 1944000"/>
              <a:gd name="connsiteY150" fmla="*/ 440982 h 1944000"/>
              <a:gd name="connsiteX151" fmla="*/ 561167 w 1944000"/>
              <a:gd name="connsiteY151" fmla="*/ 447967 h 1944000"/>
              <a:gd name="connsiteX152" fmla="*/ 553538 w 1944000"/>
              <a:gd name="connsiteY152" fmla="*/ 454317 h 1944000"/>
              <a:gd name="connsiteX153" fmla="*/ 545910 w 1944000"/>
              <a:gd name="connsiteY153" fmla="*/ 461302 h 1944000"/>
              <a:gd name="connsiteX154" fmla="*/ 538917 w 1944000"/>
              <a:gd name="connsiteY154" fmla="*/ 468604 h 1944000"/>
              <a:gd name="connsiteX155" fmla="*/ 532241 w 1944000"/>
              <a:gd name="connsiteY155" fmla="*/ 475907 h 1944000"/>
              <a:gd name="connsiteX156" fmla="*/ 525249 w 1944000"/>
              <a:gd name="connsiteY156" fmla="*/ 483527 h 1944000"/>
              <a:gd name="connsiteX157" fmla="*/ 518891 w 1944000"/>
              <a:gd name="connsiteY157" fmla="*/ 491464 h 1944000"/>
              <a:gd name="connsiteX158" fmla="*/ 512534 w 1944000"/>
              <a:gd name="connsiteY158" fmla="*/ 499402 h 1944000"/>
              <a:gd name="connsiteX159" fmla="*/ 506813 w 1944000"/>
              <a:gd name="connsiteY159" fmla="*/ 507022 h 1944000"/>
              <a:gd name="connsiteX160" fmla="*/ 501091 w 1944000"/>
              <a:gd name="connsiteY160" fmla="*/ 515277 h 1944000"/>
              <a:gd name="connsiteX161" fmla="*/ 495370 w 1944000"/>
              <a:gd name="connsiteY161" fmla="*/ 523849 h 1944000"/>
              <a:gd name="connsiteX162" fmla="*/ 490284 w 1944000"/>
              <a:gd name="connsiteY162" fmla="*/ 532422 h 1944000"/>
              <a:gd name="connsiteX163" fmla="*/ 485198 w 1944000"/>
              <a:gd name="connsiteY163" fmla="*/ 541312 h 1944000"/>
              <a:gd name="connsiteX164" fmla="*/ 480430 w 1944000"/>
              <a:gd name="connsiteY164" fmla="*/ 550202 h 1944000"/>
              <a:gd name="connsiteX165" fmla="*/ 475980 w 1944000"/>
              <a:gd name="connsiteY165" fmla="*/ 559092 h 1944000"/>
              <a:gd name="connsiteX166" fmla="*/ 472166 w 1944000"/>
              <a:gd name="connsiteY166" fmla="*/ 568299 h 1944000"/>
              <a:gd name="connsiteX167" fmla="*/ 468352 w 1944000"/>
              <a:gd name="connsiteY167" fmla="*/ 577507 h 1944000"/>
              <a:gd name="connsiteX168" fmla="*/ 464855 w 1944000"/>
              <a:gd name="connsiteY168" fmla="*/ 586714 h 1944000"/>
              <a:gd name="connsiteX169" fmla="*/ 461994 w 1944000"/>
              <a:gd name="connsiteY169" fmla="*/ 596239 h 1944000"/>
              <a:gd name="connsiteX170" fmla="*/ 459134 w 1944000"/>
              <a:gd name="connsiteY170" fmla="*/ 605764 h 1944000"/>
              <a:gd name="connsiteX171" fmla="*/ 456591 w 1944000"/>
              <a:gd name="connsiteY171" fmla="*/ 615289 h 1944000"/>
              <a:gd name="connsiteX172" fmla="*/ 454684 w 1944000"/>
              <a:gd name="connsiteY172" fmla="*/ 624814 h 1944000"/>
              <a:gd name="connsiteX173" fmla="*/ 453094 w 1944000"/>
              <a:gd name="connsiteY173" fmla="*/ 634657 h 1944000"/>
              <a:gd name="connsiteX174" fmla="*/ 451187 w 1944000"/>
              <a:gd name="connsiteY174" fmla="*/ 644182 h 1944000"/>
              <a:gd name="connsiteX175" fmla="*/ 450234 w 1944000"/>
              <a:gd name="connsiteY175" fmla="*/ 654024 h 1944000"/>
              <a:gd name="connsiteX176" fmla="*/ 449280 w 1944000"/>
              <a:gd name="connsiteY176" fmla="*/ 664184 h 1944000"/>
              <a:gd name="connsiteX177" fmla="*/ 448962 w 1944000"/>
              <a:gd name="connsiteY177" fmla="*/ 674344 h 1944000"/>
              <a:gd name="connsiteX178" fmla="*/ 448644 w 1944000"/>
              <a:gd name="connsiteY178" fmla="*/ 684822 h 1944000"/>
              <a:gd name="connsiteX179" fmla="*/ 448962 w 1944000"/>
              <a:gd name="connsiteY179" fmla="*/ 695934 h 1944000"/>
              <a:gd name="connsiteX180" fmla="*/ 449598 w 1944000"/>
              <a:gd name="connsiteY180" fmla="*/ 706729 h 1944000"/>
              <a:gd name="connsiteX181" fmla="*/ 450552 w 1944000"/>
              <a:gd name="connsiteY181" fmla="*/ 717842 h 1944000"/>
              <a:gd name="connsiteX182" fmla="*/ 452141 w 1944000"/>
              <a:gd name="connsiteY182" fmla="*/ 728637 h 1944000"/>
              <a:gd name="connsiteX183" fmla="*/ 453730 w 1944000"/>
              <a:gd name="connsiteY183" fmla="*/ 739432 h 1944000"/>
              <a:gd name="connsiteX184" fmla="*/ 455955 w 1944000"/>
              <a:gd name="connsiteY184" fmla="*/ 749909 h 1944000"/>
              <a:gd name="connsiteX185" fmla="*/ 458180 w 1944000"/>
              <a:gd name="connsiteY185" fmla="*/ 760387 h 1944000"/>
              <a:gd name="connsiteX186" fmla="*/ 461359 w 1944000"/>
              <a:gd name="connsiteY186" fmla="*/ 770547 h 1944000"/>
              <a:gd name="connsiteX187" fmla="*/ 464537 w 1944000"/>
              <a:gd name="connsiteY187" fmla="*/ 781024 h 1944000"/>
              <a:gd name="connsiteX188" fmla="*/ 468352 w 1944000"/>
              <a:gd name="connsiteY188" fmla="*/ 791184 h 1944000"/>
              <a:gd name="connsiteX189" fmla="*/ 472484 w 1944000"/>
              <a:gd name="connsiteY189" fmla="*/ 801027 h 1944000"/>
              <a:gd name="connsiteX190" fmla="*/ 476934 w 1944000"/>
              <a:gd name="connsiteY190" fmla="*/ 810869 h 1944000"/>
              <a:gd name="connsiteX191" fmla="*/ 482020 w 1944000"/>
              <a:gd name="connsiteY191" fmla="*/ 820712 h 1944000"/>
              <a:gd name="connsiteX192" fmla="*/ 487423 w 1944000"/>
              <a:gd name="connsiteY192" fmla="*/ 830237 h 1944000"/>
              <a:gd name="connsiteX193" fmla="*/ 492827 w 1944000"/>
              <a:gd name="connsiteY193" fmla="*/ 839762 h 1944000"/>
              <a:gd name="connsiteX194" fmla="*/ 498866 w 1944000"/>
              <a:gd name="connsiteY194" fmla="*/ 848969 h 1944000"/>
              <a:gd name="connsiteX195" fmla="*/ 505541 w 1944000"/>
              <a:gd name="connsiteY195" fmla="*/ 858177 h 1944000"/>
              <a:gd name="connsiteX196" fmla="*/ 512216 w 1944000"/>
              <a:gd name="connsiteY196" fmla="*/ 867067 h 1944000"/>
              <a:gd name="connsiteX197" fmla="*/ 519527 w 1944000"/>
              <a:gd name="connsiteY197" fmla="*/ 875957 h 1944000"/>
              <a:gd name="connsiteX198" fmla="*/ 527156 w 1944000"/>
              <a:gd name="connsiteY198" fmla="*/ 884212 h 1944000"/>
              <a:gd name="connsiteX199" fmla="*/ 535102 w 1944000"/>
              <a:gd name="connsiteY199" fmla="*/ 892467 h 1944000"/>
              <a:gd name="connsiteX200" fmla="*/ 543367 w 1944000"/>
              <a:gd name="connsiteY200" fmla="*/ 900404 h 1944000"/>
              <a:gd name="connsiteX201" fmla="*/ 551949 w 1944000"/>
              <a:gd name="connsiteY201" fmla="*/ 908024 h 1944000"/>
              <a:gd name="connsiteX202" fmla="*/ 561167 w 1944000"/>
              <a:gd name="connsiteY202" fmla="*/ 915644 h 1944000"/>
              <a:gd name="connsiteX203" fmla="*/ 570385 w 1944000"/>
              <a:gd name="connsiteY203" fmla="*/ 922947 h 1944000"/>
              <a:gd name="connsiteX204" fmla="*/ 580238 w 1944000"/>
              <a:gd name="connsiteY204" fmla="*/ 929932 h 1944000"/>
              <a:gd name="connsiteX205" fmla="*/ 590410 w 1944000"/>
              <a:gd name="connsiteY205" fmla="*/ 936282 h 1944000"/>
              <a:gd name="connsiteX206" fmla="*/ 600899 w 1944000"/>
              <a:gd name="connsiteY206" fmla="*/ 942632 h 1944000"/>
              <a:gd name="connsiteX207" fmla="*/ 611706 w 1944000"/>
              <a:gd name="connsiteY207" fmla="*/ 948982 h 1944000"/>
              <a:gd name="connsiteX208" fmla="*/ 623149 w 1944000"/>
              <a:gd name="connsiteY208" fmla="*/ 954697 h 1944000"/>
              <a:gd name="connsiteX209" fmla="*/ 634592 w 1944000"/>
              <a:gd name="connsiteY209" fmla="*/ 960412 h 1944000"/>
              <a:gd name="connsiteX210" fmla="*/ 646671 w 1944000"/>
              <a:gd name="connsiteY210" fmla="*/ 966127 h 1944000"/>
              <a:gd name="connsiteX211" fmla="*/ 666378 w 1944000"/>
              <a:gd name="connsiteY211" fmla="*/ 974064 h 1944000"/>
              <a:gd name="connsiteX212" fmla="*/ 688629 w 1944000"/>
              <a:gd name="connsiteY212" fmla="*/ 982637 h 1944000"/>
              <a:gd name="connsiteX213" fmla="*/ 713739 w 1944000"/>
              <a:gd name="connsiteY213" fmla="*/ 991209 h 1944000"/>
              <a:gd name="connsiteX214" fmla="*/ 741711 w 1944000"/>
              <a:gd name="connsiteY214" fmla="*/ 1000099 h 1944000"/>
              <a:gd name="connsiteX215" fmla="*/ 772544 w 1944000"/>
              <a:gd name="connsiteY215" fmla="*/ 1009307 h 1944000"/>
              <a:gd name="connsiteX216" fmla="*/ 805919 w 1944000"/>
              <a:gd name="connsiteY216" fmla="*/ 1018514 h 1944000"/>
              <a:gd name="connsiteX217" fmla="*/ 841837 w 1944000"/>
              <a:gd name="connsiteY217" fmla="*/ 1028357 h 1944000"/>
              <a:gd name="connsiteX218" fmla="*/ 880616 w 1944000"/>
              <a:gd name="connsiteY218" fmla="*/ 1038199 h 1944000"/>
              <a:gd name="connsiteX219" fmla="*/ 880616 w 1944000"/>
              <a:gd name="connsiteY219" fmla="*/ 1433487 h 1944000"/>
              <a:gd name="connsiteX220" fmla="*/ 870444 w 1944000"/>
              <a:gd name="connsiteY220" fmla="*/ 1431582 h 1944000"/>
              <a:gd name="connsiteX221" fmla="*/ 860591 w 1944000"/>
              <a:gd name="connsiteY221" fmla="*/ 1429042 h 1944000"/>
              <a:gd name="connsiteX222" fmla="*/ 850737 w 1944000"/>
              <a:gd name="connsiteY222" fmla="*/ 1426820 h 1944000"/>
              <a:gd name="connsiteX223" fmla="*/ 841519 w 1944000"/>
              <a:gd name="connsiteY223" fmla="*/ 1424280 h 1944000"/>
              <a:gd name="connsiteX224" fmla="*/ 831983 w 1944000"/>
              <a:gd name="connsiteY224" fmla="*/ 1421422 h 1944000"/>
              <a:gd name="connsiteX225" fmla="*/ 823083 w 1944000"/>
              <a:gd name="connsiteY225" fmla="*/ 1418247 h 1944000"/>
              <a:gd name="connsiteX226" fmla="*/ 814183 w 1944000"/>
              <a:gd name="connsiteY226" fmla="*/ 1415072 h 1944000"/>
              <a:gd name="connsiteX227" fmla="*/ 805283 w 1944000"/>
              <a:gd name="connsiteY227" fmla="*/ 1411580 h 1944000"/>
              <a:gd name="connsiteX228" fmla="*/ 796701 w 1944000"/>
              <a:gd name="connsiteY228" fmla="*/ 1408087 h 1944000"/>
              <a:gd name="connsiteX229" fmla="*/ 788437 w 1944000"/>
              <a:gd name="connsiteY229" fmla="*/ 1404277 h 1944000"/>
              <a:gd name="connsiteX230" fmla="*/ 780490 w 1944000"/>
              <a:gd name="connsiteY230" fmla="*/ 1400150 h 1944000"/>
              <a:gd name="connsiteX231" fmla="*/ 772544 w 1944000"/>
              <a:gd name="connsiteY231" fmla="*/ 1396022 h 1944000"/>
              <a:gd name="connsiteX232" fmla="*/ 764915 w 1944000"/>
              <a:gd name="connsiteY232" fmla="*/ 1391260 h 1944000"/>
              <a:gd name="connsiteX233" fmla="*/ 757604 w 1944000"/>
              <a:gd name="connsiteY233" fmla="*/ 1386815 h 1944000"/>
              <a:gd name="connsiteX234" fmla="*/ 750293 w 1944000"/>
              <a:gd name="connsiteY234" fmla="*/ 1381735 h 1944000"/>
              <a:gd name="connsiteX235" fmla="*/ 743618 w 1944000"/>
              <a:gd name="connsiteY235" fmla="*/ 1376655 h 1944000"/>
              <a:gd name="connsiteX236" fmla="*/ 732811 w 1944000"/>
              <a:gd name="connsiteY236" fmla="*/ 1368082 h 1944000"/>
              <a:gd name="connsiteX237" fmla="*/ 722640 w 1944000"/>
              <a:gd name="connsiteY237" fmla="*/ 1359192 h 1944000"/>
              <a:gd name="connsiteX238" fmla="*/ 713104 w 1944000"/>
              <a:gd name="connsiteY238" fmla="*/ 1349985 h 1944000"/>
              <a:gd name="connsiteX239" fmla="*/ 704204 w 1944000"/>
              <a:gd name="connsiteY239" fmla="*/ 1340142 h 1944000"/>
              <a:gd name="connsiteX240" fmla="*/ 695621 w 1944000"/>
              <a:gd name="connsiteY240" fmla="*/ 1329982 h 1944000"/>
              <a:gd name="connsiteX241" fmla="*/ 687675 w 1944000"/>
              <a:gd name="connsiteY241" fmla="*/ 1319187 h 1944000"/>
              <a:gd name="connsiteX242" fmla="*/ 680046 w 1944000"/>
              <a:gd name="connsiteY242" fmla="*/ 1308075 h 1944000"/>
              <a:gd name="connsiteX243" fmla="*/ 673371 w 1944000"/>
              <a:gd name="connsiteY243" fmla="*/ 1296327 h 1944000"/>
              <a:gd name="connsiteX244" fmla="*/ 667014 w 1944000"/>
              <a:gd name="connsiteY244" fmla="*/ 1284262 h 1944000"/>
              <a:gd name="connsiteX245" fmla="*/ 660975 w 1944000"/>
              <a:gd name="connsiteY245" fmla="*/ 1271562 h 1944000"/>
              <a:gd name="connsiteX246" fmla="*/ 655889 w 1944000"/>
              <a:gd name="connsiteY246" fmla="*/ 1258862 h 1944000"/>
              <a:gd name="connsiteX247" fmla="*/ 651121 w 1944000"/>
              <a:gd name="connsiteY247" fmla="*/ 1245209 h 1944000"/>
              <a:gd name="connsiteX248" fmla="*/ 646989 w 1944000"/>
              <a:gd name="connsiteY248" fmla="*/ 1231557 h 1944000"/>
              <a:gd name="connsiteX249" fmla="*/ 642857 w 1944000"/>
              <a:gd name="connsiteY249" fmla="*/ 1217269 h 1944000"/>
              <a:gd name="connsiteX250" fmla="*/ 639996 w 1944000"/>
              <a:gd name="connsiteY250" fmla="*/ 1202664 h 1944000"/>
              <a:gd name="connsiteX251" fmla="*/ 637453 w 1944000"/>
              <a:gd name="connsiteY251" fmla="*/ 1187424 h 1944000"/>
              <a:gd name="connsiteX252" fmla="*/ 410819 w 1944000"/>
              <a:gd name="connsiteY252" fmla="*/ 1219492 h 1944000"/>
              <a:gd name="connsiteX253" fmla="*/ 413044 w 1944000"/>
              <a:gd name="connsiteY253" fmla="*/ 1231557 h 1944000"/>
              <a:gd name="connsiteX254" fmla="*/ 415587 w 1944000"/>
              <a:gd name="connsiteY254" fmla="*/ 1243304 h 1944000"/>
              <a:gd name="connsiteX255" fmla="*/ 418766 w 1944000"/>
              <a:gd name="connsiteY255" fmla="*/ 1255370 h 1944000"/>
              <a:gd name="connsiteX256" fmla="*/ 421626 w 1944000"/>
              <a:gd name="connsiteY256" fmla="*/ 1266800 h 1944000"/>
              <a:gd name="connsiteX257" fmla="*/ 424805 w 1944000"/>
              <a:gd name="connsiteY257" fmla="*/ 1278230 h 1944000"/>
              <a:gd name="connsiteX258" fmla="*/ 428619 w 1944000"/>
              <a:gd name="connsiteY258" fmla="*/ 1289660 h 1944000"/>
              <a:gd name="connsiteX259" fmla="*/ 432116 w 1944000"/>
              <a:gd name="connsiteY259" fmla="*/ 1300455 h 1944000"/>
              <a:gd name="connsiteX260" fmla="*/ 435930 w 1944000"/>
              <a:gd name="connsiteY260" fmla="*/ 1311250 h 1944000"/>
              <a:gd name="connsiteX261" fmla="*/ 440062 w 1944000"/>
              <a:gd name="connsiteY261" fmla="*/ 1321727 h 1944000"/>
              <a:gd name="connsiteX262" fmla="*/ 444512 w 1944000"/>
              <a:gd name="connsiteY262" fmla="*/ 1332205 h 1944000"/>
              <a:gd name="connsiteX263" fmla="*/ 448644 w 1944000"/>
              <a:gd name="connsiteY263" fmla="*/ 1342682 h 1944000"/>
              <a:gd name="connsiteX264" fmla="*/ 453412 w 1944000"/>
              <a:gd name="connsiteY264" fmla="*/ 1352525 h 1944000"/>
              <a:gd name="connsiteX265" fmla="*/ 458180 w 1944000"/>
              <a:gd name="connsiteY265" fmla="*/ 1362367 h 1944000"/>
              <a:gd name="connsiteX266" fmla="*/ 463266 w 1944000"/>
              <a:gd name="connsiteY266" fmla="*/ 1372210 h 1944000"/>
              <a:gd name="connsiteX267" fmla="*/ 468352 w 1944000"/>
              <a:gd name="connsiteY267" fmla="*/ 1381735 h 1944000"/>
              <a:gd name="connsiteX268" fmla="*/ 473755 w 1944000"/>
              <a:gd name="connsiteY268" fmla="*/ 1390942 h 1944000"/>
              <a:gd name="connsiteX269" fmla="*/ 479477 w 1944000"/>
              <a:gd name="connsiteY269" fmla="*/ 1399832 h 1944000"/>
              <a:gd name="connsiteX270" fmla="*/ 485198 w 1944000"/>
              <a:gd name="connsiteY270" fmla="*/ 1409040 h 1944000"/>
              <a:gd name="connsiteX271" fmla="*/ 491238 w 1944000"/>
              <a:gd name="connsiteY271" fmla="*/ 1417612 h 1944000"/>
              <a:gd name="connsiteX272" fmla="*/ 497595 w 1944000"/>
              <a:gd name="connsiteY272" fmla="*/ 1426185 h 1944000"/>
              <a:gd name="connsiteX273" fmla="*/ 503634 w 1944000"/>
              <a:gd name="connsiteY273" fmla="*/ 1434757 h 1944000"/>
              <a:gd name="connsiteX274" fmla="*/ 510309 w 1944000"/>
              <a:gd name="connsiteY274" fmla="*/ 1442695 h 1944000"/>
              <a:gd name="connsiteX275" fmla="*/ 517302 w 1944000"/>
              <a:gd name="connsiteY275" fmla="*/ 1450950 h 1944000"/>
              <a:gd name="connsiteX276" fmla="*/ 524295 w 1944000"/>
              <a:gd name="connsiteY276" fmla="*/ 1458570 h 1944000"/>
              <a:gd name="connsiteX277" fmla="*/ 531288 w 1944000"/>
              <a:gd name="connsiteY277" fmla="*/ 1466190 h 1944000"/>
              <a:gd name="connsiteX278" fmla="*/ 538599 w 1944000"/>
              <a:gd name="connsiteY278" fmla="*/ 1473492 h 1944000"/>
              <a:gd name="connsiteX279" fmla="*/ 546227 w 1944000"/>
              <a:gd name="connsiteY279" fmla="*/ 1480795 h 1944000"/>
              <a:gd name="connsiteX280" fmla="*/ 553856 w 1944000"/>
              <a:gd name="connsiteY280" fmla="*/ 1487780 h 1944000"/>
              <a:gd name="connsiteX281" fmla="*/ 561802 w 1944000"/>
              <a:gd name="connsiteY281" fmla="*/ 1494765 h 1944000"/>
              <a:gd name="connsiteX282" fmla="*/ 570067 w 1944000"/>
              <a:gd name="connsiteY282" fmla="*/ 1501750 h 1944000"/>
              <a:gd name="connsiteX283" fmla="*/ 578331 w 1944000"/>
              <a:gd name="connsiteY283" fmla="*/ 1507782 h 1944000"/>
              <a:gd name="connsiteX284" fmla="*/ 586913 w 1944000"/>
              <a:gd name="connsiteY284" fmla="*/ 1514132 h 1944000"/>
              <a:gd name="connsiteX285" fmla="*/ 600581 w 1944000"/>
              <a:gd name="connsiteY285" fmla="*/ 1523657 h 1944000"/>
              <a:gd name="connsiteX286" fmla="*/ 615203 w 1944000"/>
              <a:gd name="connsiteY286" fmla="*/ 1532865 h 1944000"/>
              <a:gd name="connsiteX287" fmla="*/ 630142 w 1944000"/>
              <a:gd name="connsiteY287" fmla="*/ 1541437 h 1944000"/>
              <a:gd name="connsiteX288" fmla="*/ 645717 w 1944000"/>
              <a:gd name="connsiteY288" fmla="*/ 1549375 h 1944000"/>
              <a:gd name="connsiteX289" fmla="*/ 661928 w 1944000"/>
              <a:gd name="connsiteY289" fmla="*/ 1556995 h 1944000"/>
              <a:gd name="connsiteX290" fmla="*/ 678775 w 1944000"/>
              <a:gd name="connsiteY290" fmla="*/ 1563980 h 1944000"/>
              <a:gd name="connsiteX291" fmla="*/ 696257 w 1944000"/>
              <a:gd name="connsiteY291" fmla="*/ 1570647 h 1944000"/>
              <a:gd name="connsiteX292" fmla="*/ 714375 w 1944000"/>
              <a:gd name="connsiteY292" fmla="*/ 1576680 h 1944000"/>
              <a:gd name="connsiteX293" fmla="*/ 733129 w 1944000"/>
              <a:gd name="connsiteY293" fmla="*/ 1582395 h 1944000"/>
              <a:gd name="connsiteX294" fmla="*/ 752518 w 1944000"/>
              <a:gd name="connsiteY294" fmla="*/ 1587475 h 1944000"/>
              <a:gd name="connsiteX295" fmla="*/ 772544 w 1944000"/>
              <a:gd name="connsiteY295" fmla="*/ 1592237 h 1944000"/>
              <a:gd name="connsiteX296" fmla="*/ 792887 w 1944000"/>
              <a:gd name="connsiteY296" fmla="*/ 1596365 h 1944000"/>
              <a:gd name="connsiteX297" fmla="*/ 814183 w 1944000"/>
              <a:gd name="connsiteY297" fmla="*/ 1600175 h 1944000"/>
              <a:gd name="connsiteX298" fmla="*/ 835480 w 1944000"/>
              <a:gd name="connsiteY298" fmla="*/ 1603350 h 1944000"/>
              <a:gd name="connsiteX299" fmla="*/ 858048 w 1944000"/>
              <a:gd name="connsiteY299" fmla="*/ 1606525 h 1944000"/>
              <a:gd name="connsiteX300" fmla="*/ 880616 w 1944000"/>
              <a:gd name="connsiteY300" fmla="*/ 1608747 h 1944000"/>
              <a:gd name="connsiteX301" fmla="*/ 880616 w 1944000"/>
              <a:gd name="connsiteY301" fmla="*/ 1726857 h 1944000"/>
              <a:gd name="connsiteX302" fmla="*/ 1063385 w 1944000"/>
              <a:gd name="connsiteY302" fmla="*/ 1726857 h 1944000"/>
              <a:gd name="connsiteX303" fmla="*/ 1063385 w 1944000"/>
              <a:gd name="connsiteY303" fmla="*/ 1610652 h 1944000"/>
              <a:gd name="connsiteX304" fmla="*/ 1077371 w 1944000"/>
              <a:gd name="connsiteY304" fmla="*/ 1609382 h 1944000"/>
              <a:gd name="connsiteX305" fmla="*/ 1091675 w 1944000"/>
              <a:gd name="connsiteY305" fmla="*/ 1607795 h 1944000"/>
              <a:gd name="connsiteX306" fmla="*/ 1105661 w 1944000"/>
              <a:gd name="connsiteY306" fmla="*/ 1606207 h 1944000"/>
              <a:gd name="connsiteX307" fmla="*/ 1119329 w 1944000"/>
              <a:gd name="connsiteY307" fmla="*/ 1603985 h 1944000"/>
              <a:gd name="connsiteX308" fmla="*/ 1133314 w 1944000"/>
              <a:gd name="connsiteY308" fmla="*/ 1602080 h 1944000"/>
              <a:gd name="connsiteX309" fmla="*/ 1146665 w 1944000"/>
              <a:gd name="connsiteY309" fmla="*/ 1599857 h 1944000"/>
              <a:gd name="connsiteX310" fmla="*/ 1160015 w 1944000"/>
              <a:gd name="connsiteY310" fmla="*/ 1597317 h 1944000"/>
              <a:gd name="connsiteX311" fmla="*/ 1173047 w 1944000"/>
              <a:gd name="connsiteY311" fmla="*/ 1594142 h 1944000"/>
              <a:gd name="connsiteX312" fmla="*/ 1186397 w 1944000"/>
              <a:gd name="connsiteY312" fmla="*/ 1591285 h 1944000"/>
              <a:gd name="connsiteX313" fmla="*/ 1199111 w 1944000"/>
              <a:gd name="connsiteY313" fmla="*/ 1587792 h 1944000"/>
              <a:gd name="connsiteX314" fmla="*/ 1212144 w 1944000"/>
              <a:gd name="connsiteY314" fmla="*/ 1584300 h 1944000"/>
              <a:gd name="connsiteX315" fmla="*/ 1224540 w 1944000"/>
              <a:gd name="connsiteY315" fmla="*/ 1580807 h 1944000"/>
              <a:gd name="connsiteX316" fmla="*/ 1236937 w 1944000"/>
              <a:gd name="connsiteY316" fmla="*/ 1576680 h 1944000"/>
              <a:gd name="connsiteX317" fmla="*/ 1249333 w 1944000"/>
              <a:gd name="connsiteY317" fmla="*/ 1572552 h 1944000"/>
              <a:gd name="connsiteX318" fmla="*/ 1261412 w 1944000"/>
              <a:gd name="connsiteY318" fmla="*/ 1567790 h 1944000"/>
              <a:gd name="connsiteX319" fmla="*/ 1273491 w 1944000"/>
              <a:gd name="connsiteY319" fmla="*/ 1563345 h 1944000"/>
              <a:gd name="connsiteX320" fmla="*/ 1288748 w 1944000"/>
              <a:gd name="connsiteY320" fmla="*/ 1556995 h 1944000"/>
              <a:gd name="connsiteX321" fmla="*/ 1304005 w 1944000"/>
              <a:gd name="connsiteY321" fmla="*/ 1550010 h 1944000"/>
              <a:gd name="connsiteX322" fmla="*/ 1318627 w 1944000"/>
              <a:gd name="connsiteY322" fmla="*/ 1543025 h 1944000"/>
              <a:gd name="connsiteX323" fmla="*/ 1332613 w 1944000"/>
              <a:gd name="connsiteY323" fmla="*/ 1535722 h 1944000"/>
              <a:gd name="connsiteX324" fmla="*/ 1346598 w 1944000"/>
              <a:gd name="connsiteY324" fmla="*/ 1528102 h 1944000"/>
              <a:gd name="connsiteX325" fmla="*/ 1359631 w 1944000"/>
              <a:gd name="connsiteY325" fmla="*/ 1519847 h 1944000"/>
              <a:gd name="connsiteX326" fmla="*/ 1372345 w 1944000"/>
              <a:gd name="connsiteY326" fmla="*/ 1511592 h 1944000"/>
              <a:gd name="connsiteX327" fmla="*/ 1384742 w 1944000"/>
              <a:gd name="connsiteY327" fmla="*/ 1502702 h 1944000"/>
              <a:gd name="connsiteX328" fmla="*/ 1396185 w 1944000"/>
              <a:gd name="connsiteY328" fmla="*/ 1493812 h 1944000"/>
              <a:gd name="connsiteX329" fmla="*/ 1407945 w 1944000"/>
              <a:gd name="connsiteY329" fmla="*/ 1484287 h 1944000"/>
              <a:gd name="connsiteX330" fmla="*/ 1418753 w 1944000"/>
              <a:gd name="connsiteY330" fmla="*/ 1474762 h 1944000"/>
              <a:gd name="connsiteX331" fmla="*/ 1429242 w 1944000"/>
              <a:gd name="connsiteY331" fmla="*/ 1464602 h 1944000"/>
              <a:gd name="connsiteX332" fmla="*/ 1439096 w 1944000"/>
              <a:gd name="connsiteY332" fmla="*/ 1454125 h 1944000"/>
              <a:gd name="connsiteX333" fmla="*/ 1448631 w 1944000"/>
              <a:gd name="connsiteY333" fmla="*/ 1443647 h 1944000"/>
              <a:gd name="connsiteX334" fmla="*/ 1457531 w 1944000"/>
              <a:gd name="connsiteY334" fmla="*/ 1432535 h 1944000"/>
              <a:gd name="connsiteX335" fmla="*/ 1466114 w 1944000"/>
              <a:gd name="connsiteY335" fmla="*/ 1421422 h 1944000"/>
              <a:gd name="connsiteX336" fmla="*/ 1474378 w 1944000"/>
              <a:gd name="connsiteY336" fmla="*/ 1409675 h 1944000"/>
              <a:gd name="connsiteX337" fmla="*/ 1482007 w 1944000"/>
              <a:gd name="connsiteY337" fmla="*/ 1398245 h 1944000"/>
              <a:gd name="connsiteX338" fmla="*/ 1489000 w 1944000"/>
              <a:gd name="connsiteY338" fmla="*/ 1386497 h 1944000"/>
              <a:gd name="connsiteX339" fmla="*/ 1495675 w 1944000"/>
              <a:gd name="connsiteY339" fmla="*/ 1374432 h 1944000"/>
              <a:gd name="connsiteX340" fmla="*/ 1501396 w 1944000"/>
              <a:gd name="connsiteY340" fmla="*/ 1362685 h 1944000"/>
              <a:gd name="connsiteX341" fmla="*/ 1507118 w 1944000"/>
              <a:gd name="connsiteY341" fmla="*/ 1350620 h 1944000"/>
              <a:gd name="connsiteX342" fmla="*/ 1512203 w 1944000"/>
              <a:gd name="connsiteY342" fmla="*/ 1338555 h 1944000"/>
              <a:gd name="connsiteX343" fmla="*/ 1516335 w 1944000"/>
              <a:gd name="connsiteY343" fmla="*/ 1326490 h 1944000"/>
              <a:gd name="connsiteX344" fmla="*/ 1520468 w 1944000"/>
              <a:gd name="connsiteY344" fmla="*/ 1314107 h 1944000"/>
              <a:gd name="connsiteX345" fmla="*/ 1523964 w 1944000"/>
              <a:gd name="connsiteY345" fmla="*/ 1301725 h 1944000"/>
              <a:gd name="connsiteX346" fmla="*/ 1526507 w 1944000"/>
              <a:gd name="connsiteY346" fmla="*/ 1289025 h 1944000"/>
              <a:gd name="connsiteX347" fmla="*/ 1528732 w 1944000"/>
              <a:gd name="connsiteY347" fmla="*/ 1276642 h 1944000"/>
              <a:gd name="connsiteX348" fmla="*/ 1530957 w 1944000"/>
              <a:gd name="connsiteY348" fmla="*/ 1263942 h 1944000"/>
              <a:gd name="connsiteX349" fmla="*/ 1532228 w 1944000"/>
              <a:gd name="connsiteY349" fmla="*/ 1251242 h 1944000"/>
              <a:gd name="connsiteX350" fmla="*/ 1532864 w 1944000"/>
              <a:gd name="connsiteY350" fmla="*/ 1238542 h 1944000"/>
              <a:gd name="connsiteX351" fmla="*/ 1533182 w 1944000"/>
              <a:gd name="connsiteY351" fmla="*/ 1225207 h 1944000"/>
              <a:gd name="connsiteX352" fmla="*/ 1533182 w 1944000"/>
              <a:gd name="connsiteY352" fmla="*/ 1212189 h 1944000"/>
              <a:gd name="connsiteX353" fmla="*/ 1532546 w 1944000"/>
              <a:gd name="connsiteY353" fmla="*/ 1199172 h 1944000"/>
              <a:gd name="connsiteX354" fmla="*/ 1531275 w 1944000"/>
              <a:gd name="connsiteY354" fmla="*/ 1186789 h 1944000"/>
              <a:gd name="connsiteX355" fmla="*/ 1530003 w 1944000"/>
              <a:gd name="connsiteY355" fmla="*/ 1174407 h 1944000"/>
              <a:gd name="connsiteX356" fmla="*/ 1527778 w 1944000"/>
              <a:gd name="connsiteY356" fmla="*/ 1162342 h 1944000"/>
              <a:gd name="connsiteX357" fmla="*/ 1525553 w 1944000"/>
              <a:gd name="connsiteY357" fmla="*/ 1150594 h 1944000"/>
              <a:gd name="connsiteX358" fmla="*/ 1522693 w 1944000"/>
              <a:gd name="connsiteY358" fmla="*/ 1138847 h 1944000"/>
              <a:gd name="connsiteX359" fmla="*/ 1519514 w 1944000"/>
              <a:gd name="connsiteY359" fmla="*/ 1127734 h 1944000"/>
              <a:gd name="connsiteX360" fmla="*/ 1516018 w 1944000"/>
              <a:gd name="connsiteY360" fmla="*/ 1116939 h 1944000"/>
              <a:gd name="connsiteX361" fmla="*/ 1511885 w 1944000"/>
              <a:gd name="connsiteY361" fmla="*/ 1106144 h 1944000"/>
              <a:gd name="connsiteX362" fmla="*/ 1507435 w 1944000"/>
              <a:gd name="connsiteY362" fmla="*/ 1095349 h 1944000"/>
              <a:gd name="connsiteX363" fmla="*/ 1502350 w 1944000"/>
              <a:gd name="connsiteY363" fmla="*/ 1085189 h 1944000"/>
              <a:gd name="connsiteX364" fmla="*/ 1496946 w 1944000"/>
              <a:gd name="connsiteY364" fmla="*/ 1075347 h 1944000"/>
              <a:gd name="connsiteX365" fmla="*/ 1491225 w 1944000"/>
              <a:gd name="connsiteY365" fmla="*/ 1065822 h 1944000"/>
              <a:gd name="connsiteX366" fmla="*/ 1485185 w 1944000"/>
              <a:gd name="connsiteY366" fmla="*/ 1056614 h 1944000"/>
              <a:gd name="connsiteX367" fmla="*/ 1478510 w 1944000"/>
              <a:gd name="connsiteY367" fmla="*/ 1047407 h 1944000"/>
              <a:gd name="connsiteX368" fmla="*/ 1471517 w 1944000"/>
              <a:gd name="connsiteY368" fmla="*/ 1038517 h 1944000"/>
              <a:gd name="connsiteX369" fmla="*/ 1463889 w 1944000"/>
              <a:gd name="connsiteY369" fmla="*/ 1029944 h 1944000"/>
              <a:gd name="connsiteX370" fmla="*/ 1456260 w 1944000"/>
              <a:gd name="connsiteY370" fmla="*/ 1021689 h 1944000"/>
              <a:gd name="connsiteX371" fmla="*/ 1448314 w 1944000"/>
              <a:gd name="connsiteY371" fmla="*/ 1013752 h 1944000"/>
              <a:gd name="connsiteX372" fmla="*/ 1440049 w 1944000"/>
              <a:gd name="connsiteY372" fmla="*/ 1005814 h 1944000"/>
              <a:gd name="connsiteX373" fmla="*/ 1431467 w 1944000"/>
              <a:gd name="connsiteY373" fmla="*/ 998512 h 1944000"/>
              <a:gd name="connsiteX374" fmla="*/ 1422567 w 1944000"/>
              <a:gd name="connsiteY374" fmla="*/ 991527 h 1944000"/>
              <a:gd name="connsiteX375" fmla="*/ 1413349 w 1944000"/>
              <a:gd name="connsiteY375" fmla="*/ 984542 h 1944000"/>
              <a:gd name="connsiteX376" fmla="*/ 1403813 w 1944000"/>
              <a:gd name="connsiteY376" fmla="*/ 977557 h 1944000"/>
              <a:gd name="connsiteX377" fmla="*/ 1393959 w 1944000"/>
              <a:gd name="connsiteY377" fmla="*/ 971207 h 1944000"/>
              <a:gd name="connsiteX378" fmla="*/ 1383788 w 1944000"/>
              <a:gd name="connsiteY378" fmla="*/ 965174 h 1944000"/>
              <a:gd name="connsiteX379" fmla="*/ 1373299 w 1944000"/>
              <a:gd name="connsiteY379" fmla="*/ 959142 h 1944000"/>
              <a:gd name="connsiteX380" fmla="*/ 1362491 w 1944000"/>
              <a:gd name="connsiteY380" fmla="*/ 953427 h 1944000"/>
              <a:gd name="connsiteX381" fmla="*/ 1351048 w 1944000"/>
              <a:gd name="connsiteY381" fmla="*/ 948347 h 1944000"/>
              <a:gd name="connsiteX382" fmla="*/ 1339605 w 1944000"/>
              <a:gd name="connsiteY382" fmla="*/ 942949 h 1944000"/>
              <a:gd name="connsiteX383" fmla="*/ 1327845 w 1944000"/>
              <a:gd name="connsiteY383" fmla="*/ 937869 h 1944000"/>
              <a:gd name="connsiteX384" fmla="*/ 1305912 w 1944000"/>
              <a:gd name="connsiteY384" fmla="*/ 930249 h 1944000"/>
              <a:gd name="connsiteX385" fmla="*/ 1280801 w 1944000"/>
              <a:gd name="connsiteY385" fmla="*/ 921677 h 1944000"/>
              <a:gd name="connsiteX386" fmla="*/ 1252512 w 1944000"/>
              <a:gd name="connsiteY386" fmla="*/ 912469 h 1944000"/>
              <a:gd name="connsiteX387" fmla="*/ 1221362 w 1944000"/>
              <a:gd name="connsiteY387" fmla="*/ 902627 h 1944000"/>
              <a:gd name="connsiteX388" fmla="*/ 1186397 w 1944000"/>
              <a:gd name="connsiteY388" fmla="*/ 892784 h 1944000"/>
              <a:gd name="connsiteX389" fmla="*/ 1148572 w 1944000"/>
              <a:gd name="connsiteY389" fmla="*/ 882307 h 1944000"/>
              <a:gd name="connsiteX390" fmla="*/ 1107568 w 1944000"/>
              <a:gd name="connsiteY390" fmla="*/ 871512 h 1944000"/>
              <a:gd name="connsiteX391" fmla="*/ 1063385 w 1944000"/>
              <a:gd name="connsiteY391" fmla="*/ 860399 h 1944000"/>
              <a:gd name="connsiteX392" fmla="*/ 1063385 w 1944000"/>
              <a:gd name="connsiteY392" fmla="*/ 511149 h 1944000"/>
              <a:gd name="connsiteX393" fmla="*/ 1078960 w 1944000"/>
              <a:gd name="connsiteY393" fmla="*/ 514642 h 1944000"/>
              <a:gd name="connsiteX394" fmla="*/ 1093582 w 1944000"/>
              <a:gd name="connsiteY394" fmla="*/ 518769 h 1944000"/>
              <a:gd name="connsiteX395" fmla="*/ 1108204 w 1944000"/>
              <a:gd name="connsiteY395" fmla="*/ 523214 h 1944000"/>
              <a:gd name="connsiteX396" fmla="*/ 1121554 w 1944000"/>
              <a:gd name="connsiteY396" fmla="*/ 528612 h 1944000"/>
              <a:gd name="connsiteX397" fmla="*/ 1128229 w 1944000"/>
              <a:gd name="connsiteY397" fmla="*/ 531469 h 1944000"/>
              <a:gd name="connsiteX398" fmla="*/ 1134904 w 1944000"/>
              <a:gd name="connsiteY398" fmla="*/ 534644 h 1944000"/>
              <a:gd name="connsiteX399" fmla="*/ 1141261 w 1944000"/>
              <a:gd name="connsiteY399" fmla="*/ 537502 h 1944000"/>
              <a:gd name="connsiteX400" fmla="*/ 1146982 w 1944000"/>
              <a:gd name="connsiteY400" fmla="*/ 540677 h 1944000"/>
              <a:gd name="connsiteX401" fmla="*/ 1153022 w 1944000"/>
              <a:gd name="connsiteY401" fmla="*/ 544169 h 1944000"/>
              <a:gd name="connsiteX402" fmla="*/ 1159061 w 1944000"/>
              <a:gd name="connsiteY402" fmla="*/ 547662 h 1944000"/>
              <a:gd name="connsiteX403" fmla="*/ 1164465 w 1944000"/>
              <a:gd name="connsiteY403" fmla="*/ 551154 h 1944000"/>
              <a:gd name="connsiteX404" fmla="*/ 1169868 w 1944000"/>
              <a:gd name="connsiteY404" fmla="*/ 555282 h 1944000"/>
              <a:gd name="connsiteX405" fmla="*/ 1178768 w 1944000"/>
              <a:gd name="connsiteY405" fmla="*/ 561949 h 1944000"/>
              <a:gd name="connsiteX406" fmla="*/ 1187351 w 1944000"/>
              <a:gd name="connsiteY406" fmla="*/ 568934 h 1944000"/>
              <a:gd name="connsiteX407" fmla="*/ 1195297 w 1944000"/>
              <a:gd name="connsiteY407" fmla="*/ 576554 h 1944000"/>
              <a:gd name="connsiteX408" fmla="*/ 1202926 w 1944000"/>
              <a:gd name="connsiteY408" fmla="*/ 584174 h 1944000"/>
              <a:gd name="connsiteX409" fmla="*/ 1209919 w 1944000"/>
              <a:gd name="connsiteY409" fmla="*/ 592429 h 1944000"/>
              <a:gd name="connsiteX410" fmla="*/ 1216594 w 1944000"/>
              <a:gd name="connsiteY410" fmla="*/ 601002 h 1944000"/>
              <a:gd name="connsiteX411" fmla="*/ 1222633 w 1944000"/>
              <a:gd name="connsiteY411" fmla="*/ 609574 h 1944000"/>
              <a:gd name="connsiteX412" fmla="*/ 1228355 w 1944000"/>
              <a:gd name="connsiteY412" fmla="*/ 618782 h 1944000"/>
              <a:gd name="connsiteX413" fmla="*/ 1233758 w 1944000"/>
              <a:gd name="connsiteY413" fmla="*/ 627989 h 1944000"/>
              <a:gd name="connsiteX414" fmla="*/ 1238844 w 1944000"/>
              <a:gd name="connsiteY414" fmla="*/ 637832 h 1944000"/>
              <a:gd name="connsiteX415" fmla="*/ 1242976 w 1944000"/>
              <a:gd name="connsiteY415" fmla="*/ 647674 h 1944000"/>
              <a:gd name="connsiteX416" fmla="*/ 1247108 w 1944000"/>
              <a:gd name="connsiteY416" fmla="*/ 658469 h 1944000"/>
              <a:gd name="connsiteX417" fmla="*/ 1250287 w 1944000"/>
              <a:gd name="connsiteY417" fmla="*/ 668947 h 1944000"/>
              <a:gd name="connsiteX418" fmla="*/ 1253465 w 1944000"/>
              <a:gd name="connsiteY418" fmla="*/ 680059 h 1944000"/>
              <a:gd name="connsiteX419" fmla="*/ 1256326 w 1944000"/>
              <a:gd name="connsiteY419" fmla="*/ 691172 h 1944000"/>
              <a:gd name="connsiteX420" fmla="*/ 1258233 w 1944000"/>
              <a:gd name="connsiteY420" fmla="*/ 702919 h 1944000"/>
              <a:gd name="connsiteX421" fmla="*/ 1482324 w 1944000"/>
              <a:gd name="connsiteY421" fmla="*/ 675297 h 1944000"/>
              <a:gd name="connsiteX422" fmla="*/ 1479464 w 1944000"/>
              <a:gd name="connsiteY422" fmla="*/ 660692 h 1944000"/>
              <a:gd name="connsiteX423" fmla="*/ 1475967 w 1944000"/>
              <a:gd name="connsiteY423" fmla="*/ 646087 h 1944000"/>
              <a:gd name="connsiteX424" fmla="*/ 1472789 w 1944000"/>
              <a:gd name="connsiteY424" fmla="*/ 632434 h 1944000"/>
              <a:gd name="connsiteX425" fmla="*/ 1469292 w 1944000"/>
              <a:gd name="connsiteY425" fmla="*/ 618782 h 1944000"/>
              <a:gd name="connsiteX426" fmla="*/ 1465160 w 1944000"/>
              <a:gd name="connsiteY426" fmla="*/ 605764 h 1944000"/>
              <a:gd name="connsiteX427" fmla="*/ 1461028 w 1944000"/>
              <a:gd name="connsiteY427" fmla="*/ 592747 h 1944000"/>
              <a:gd name="connsiteX428" fmla="*/ 1456260 w 1944000"/>
              <a:gd name="connsiteY428" fmla="*/ 580364 h 1944000"/>
              <a:gd name="connsiteX429" fmla="*/ 1451810 w 1944000"/>
              <a:gd name="connsiteY429" fmla="*/ 568299 h 1944000"/>
              <a:gd name="connsiteX430" fmla="*/ 1446406 w 1944000"/>
              <a:gd name="connsiteY430" fmla="*/ 556552 h 1944000"/>
              <a:gd name="connsiteX431" fmla="*/ 1441321 w 1944000"/>
              <a:gd name="connsiteY431" fmla="*/ 545439 h 1944000"/>
              <a:gd name="connsiteX432" fmla="*/ 1435599 w 1944000"/>
              <a:gd name="connsiteY432" fmla="*/ 534644 h 1944000"/>
              <a:gd name="connsiteX433" fmla="*/ 1429560 w 1944000"/>
              <a:gd name="connsiteY433" fmla="*/ 523532 h 1944000"/>
              <a:gd name="connsiteX434" fmla="*/ 1423838 w 1944000"/>
              <a:gd name="connsiteY434" fmla="*/ 513689 h 1944000"/>
              <a:gd name="connsiteX435" fmla="*/ 1417163 w 1944000"/>
              <a:gd name="connsiteY435" fmla="*/ 503847 h 1944000"/>
              <a:gd name="connsiteX436" fmla="*/ 1410488 w 1944000"/>
              <a:gd name="connsiteY436" fmla="*/ 494322 h 1944000"/>
              <a:gd name="connsiteX437" fmla="*/ 1403177 w 1944000"/>
              <a:gd name="connsiteY437" fmla="*/ 485432 h 1944000"/>
              <a:gd name="connsiteX438" fmla="*/ 1395867 w 1944000"/>
              <a:gd name="connsiteY438" fmla="*/ 476542 h 1944000"/>
              <a:gd name="connsiteX439" fmla="*/ 1388238 w 1944000"/>
              <a:gd name="connsiteY439" fmla="*/ 467969 h 1944000"/>
              <a:gd name="connsiteX440" fmla="*/ 1379974 w 1944000"/>
              <a:gd name="connsiteY440" fmla="*/ 459714 h 1944000"/>
              <a:gd name="connsiteX441" fmla="*/ 1371074 w 1944000"/>
              <a:gd name="connsiteY441" fmla="*/ 451459 h 1944000"/>
              <a:gd name="connsiteX442" fmla="*/ 1361538 w 1944000"/>
              <a:gd name="connsiteY442" fmla="*/ 443522 h 1944000"/>
              <a:gd name="connsiteX443" fmla="*/ 1351366 w 1944000"/>
              <a:gd name="connsiteY443" fmla="*/ 435902 h 1944000"/>
              <a:gd name="connsiteX444" fmla="*/ 1341195 w 1944000"/>
              <a:gd name="connsiteY444" fmla="*/ 428599 h 1944000"/>
              <a:gd name="connsiteX445" fmla="*/ 1330388 w 1944000"/>
              <a:gd name="connsiteY445" fmla="*/ 421614 h 1944000"/>
              <a:gd name="connsiteX446" fmla="*/ 1319262 w 1944000"/>
              <a:gd name="connsiteY446" fmla="*/ 414629 h 1944000"/>
              <a:gd name="connsiteX447" fmla="*/ 1307184 w 1944000"/>
              <a:gd name="connsiteY447" fmla="*/ 407962 h 1944000"/>
              <a:gd name="connsiteX448" fmla="*/ 1294787 w 1944000"/>
              <a:gd name="connsiteY448" fmla="*/ 401294 h 1944000"/>
              <a:gd name="connsiteX449" fmla="*/ 1282073 w 1944000"/>
              <a:gd name="connsiteY449" fmla="*/ 395262 h 1944000"/>
              <a:gd name="connsiteX450" fmla="*/ 1268723 w 1944000"/>
              <a:gd name="connsiteY450" fmla="*/ 389229 h 1944000"/>
              <a:gd name="connsiteX451" fmla="*/ 1254737 w 1944000"/>
              <a:gd name="connsiteY451" fmla="*/ 383197 h 1944000"/>
              <a:gd name="connsiteX452" fmla="*/ 1240751 w 1944000"/>
              <a:gd name="connsiteY452" fmla="*/ 378117 h 1944000"/>
              <a:gd name="connsiteX453" fmla="*/ 1225812 w 1944000"/>
              <a:gd name="connsiteY453" fmla="*/ 372402 h 1944000"/>
              <a:gd name="connsiteX454" fmla="*/ 1207058 w 1944000"/>
              <a:gd name="connsiteY454" fmla="*/ 366369 h 1944000"/>
              <a:gd name="connsiteX455" fmla="*/ 1187986 w 1944000"/>
              <a:gd name="connsiteY455" fmla="*/ 360972 h 1944000"/>
              <a:gd name="connsiteX456" fmla="*/ 1168279 w 1944000"/>
              <a:gd name="connsiteY456" fmla="*/ 355574 h 1944000"/>
              <a:gd name="connsiteX457" fmla="*/ 1147936 w 1944000"/>
              <a:gd name="connsiteY457" fmla="*/ 351129 h 1944000"/>
              <a:gd name="connsiteX458" fmla="*/ 1127593 w 1944000"/>
              <a:gd name="connsiteY458" fmla="*/ 346684 h 1944000"/>
              <a:gd name="connsiteX459" fmla="*/ 1106614 w 1944000"/>
              <a:gd name="connsiteY459" fmla="*/ 343192 h 1944000"/>
              <a:gd name="connsiteX460" fmla="*/ 1085000 w 1944000"/>
              <a:gd name="connsiteY460" fmla="*/ 339699 h 1944000"/>
              <a:gd name="connsiteX461" fmla="*/ 1063385 w 1944000"/>
              <a:gd name="connsiteY461" fmla="*/ 337159 h 1944000"/>
              <a:gd name="connsiteX462" fmla="*/ 1063385 w 1944000"/>
              <a:gd name="connsiteY462" fmla="*/ 217144 h 1944000"/>
              <a:gd name="connsiteX463" fmla="*/ 972000 w 1944000"/>
              <a:gd name="connsiteY463" fmla="*/ 0 h 1944000"/>
              <a:gd name="connsiteX464" fmla="*/ 1944000 w 1944000"/>
              <a:gd name="connsiteY464" fmla="*/ 972000 h 1944000"/>
              <a:gd name="connsiteX465" fmla="*/ 972000 w 1944000"/>
              <a:gd name="connsiteY465" fmla="*/ 1944000 h 1944000"/>
              <a:gd name="connsiteX466" fmla="*/ 0 w 1944000"/>
              <a:gd name="connsiteY466" fmla="*/ 972000 h 1944000"/>
              <a:gd name="connsiteX467" fmla="*/ 972000 w 1944000"/>
              <a:gd name="connsiteY467" fmla="*/ 0 h 19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Lst>
            <a:rect l="l" t="t" r="r" b="b"/>
            <a:pathLst>
              <a:path w="1944000" h="1944000">
                <a:moveTo>
                  <a:pt x="1063385" y="1082014"/>
                </a:moveTo>
                <a:lnTo>
                  <a:pt x="1093900" y="1089952"/>
                </a:lnTo>
                <a:lnTo>
                  <a:pt x="1121871" y="1097572"/>
                </a:lnTo>
                <a:lnTo>
                  <a:pt x="1146982" y="1104557"/>
                </a:lnTo>
                <a:lnTo>
                  <a:pt x="1169550" y="1111542"/>
                </a:lnTo>
                <a:lnTo>
                  <a:pt x="1188940" y="1118209"/>
                </a:lnTo>
                <a:lnTo>
                  <a:pt x="1205469" y="1124559"/>
                </a:lnTo>
                <a:lnTo>
                  <a:pt x="1212779" y="1127734"/>
                </a:lnTo>
                <a:lnTo>
                  <a:pt x="1219137" y="1130592"/>
                </a:lnTo>
                <a:lnTo>
                  <a:pt x="1225176" y="1133449"/>
                </a:lnTo>
                <a:lnTo>
                  <a:pt x="1230262" y="1136307"/>
                </a:lnTo>
                <a:lnTo>
                  <a:pt x="1238526" y="1141704"/>
                </a:lnTo>
                <a:lnTo>
                  <a:pt x="1245837" y="1146784"/>
                </a:lnTo>
                <a:lnTo>
                  <a:pt x="1253148" y="1152499"/>
                </a:lnTo>
                <a:lnTo>
                  <a:pt x="1259823" y="1158532"/>
                </a:lnTo>
                <a:lnTo>
                  <a:pt x="1265862" y="1164564"/>
                </a:lnTo>
                <a:lnTo>
                  <a:pt x="1271266" y="1170914"/>
                </a:lnTo>
                <a:lnTo>
                  <a:pt x="1276351" y="1177582"/>
                </a:lnTo>
                <a:lnTo>
                  <a:pt x="1280801" y="1184567"/>
                </a:lnTo>
                <a:lnTo>
                  <a:pt x="1284934" y="1191234"/>
                </a:lnTo>
                <a:lnTo>
                  <a:pt x="1288112" y="1198537"/>
                </a:lnTo>
                <a:lnTo>
                  <a:pt x="1291291" y="1206157"/>
                </a:lnTo>
                <a:lnTo>
                  <a:pt x="1293516" y="1214094"/>
                </a:lnTo>
                <a:lnTo>
                  <a:pt x="1295423" y="1222032"/>
                </a:lnTo>
                <a:lnTo>
                  <a:pt x="1296694" y="1230287"/>
                </a:lnTo>
                <a:lnTo>
                  <a:pt x="1297330" y="1238859"/>
                </a:lnTo>
                <a:lnTo>
                  <a:pt x="1297648" y="1247432"/>
                </a:lnTo>
                <a:lnTo>
                  <a:pt x="1297330" y="1257275"/>
                </a:lnTo>
                <a:lnTo>
                  <a:pt x="1296377" y="1266800"/>
                </a:lnTo>
                <a:lnTo>
                  <a:pt x="1295105" y="1276007"/>
                </a:lnTo>
                <a:lnTo>
                  <a:pt x="1292880" y="1285215"/>
                </a:lnTo>
                <a:lnTo>
                  <a:pt x="1290019" y="1294422"/>
                </a:lnTo>
                <a:lnTo>
                  <a:pt x="1286841" y="1303312"/>
                </a:lnTo>
                <a:lnTo>
                  <a:pt x="1283344" y="1312202"/>
                </a:lnTo>
                <a:lnTo>
                  <a:pt x="1278576" y="1320775"/>
                </a:lnTo>
                <a:lnTo>
                  <a:pt x="1273808" y="1329347"/>
                </a:lnTo>
                <a:lnTo>
                  <a:pt x="1267769" y="1337602"/>
                </a:lnTo>
                <a:lnTo>
                  <a:pt x="1261412" y="1345857"/>
                </a:lnTo>
                <a:lnTo>
                  <a:pt x="1254737" y="1353795"/>
                </a:lnTo>
                <a:lnTo>
                  <a:pt x="1247426" y="1361732"/>
                </a:lnTo>
                <a:lnTo>
                  <a:pt x="1239162" y="1369670"/>
                </a:lnTo>
                <a:lnTo>
                  <a:pt x="1230580" y="1376655"/>
                </a:lnTo>
                <a:lnTo>
                  <a:pt x="1221362" y="1384275"/>
                </a:lnTo>
                <a:lnTo>
                  <a:pt x="1214051" y="1389672"/>
                </a:lnTo>
                <a:lnTo>
                  <a:pt x="1206422" y="1394435"/>
                </a:lnTo>
                <a:lnTo>
                  <a:pt x="1198476" y="1399515"/>
                </a:lnTo>
                <a:lnTo>
                  <a:pt x="1190211" y="1403960"/>
                </a:lnTo>
                <a:lnTo>
                  <a:pt x="1181311" y="1408087"/>
                </a:lnTo>
                <a:lnTo>
                  <a:pt x="1172411" y="1411897"/>
                </a:lnTo>
                <a:lnTo>
                  <a:pt x="1163193" y="1416025"/>
                </a:lnTo>
                <a:lnTo>
                  <a:pt x="1153340" y="1419517"/>
                </a:lnTo>
                <a:lnTo>
                  <a:pt x="1143486" y="1422692"/>
                </a:lnTo>
                <a:lnTo>
                  <a:pt x="1132997" y="1425867"/>
                </a:lnTo>
                <a:lnTo>
                  <a:pt x="1122189" y="1428407"/>
                </a:lnTo>
                <a:lnTo>
                  <a:pt x="1111064" y="1431265"/>
                </a:lnTo>
                <a:lnTo>
                  <a:pt x="1099621" y="1433487"/>
                </a:lnTo>
                <a:lnTo>
                  <a:pt x="1087860" y="1435392"/>
                </a:lnTo>
                <a:lnTo>
                  <a:pt x="1075782" y="1436980"/>
                </a:lnTo>
                <a:lnTo>
                  <a:pt x="1063385" y="1438567"/>
                </a:lnTo>
                <a:close/>
                <a:moveTo>
                  <a:pt x="880616" y="505752"/>
                </a:moveTo>
                <a:lnTo>
                  <a:pt x="880616" y="814362"/>
                </a:lnTo>
                <a:lnTo>
                  <a:pt x="847241" y="805789"/>
                </a:lnTo>
                <a:lnTo>
                  <a:pt x="820223" y="798804"/>
                </a:lnTo>
                <a:lnTo>
                  <a:pt x="799879" y="793089"/>
                </a:lnTo>
                <a:lnTo>
                  <a:pt x="785894" y="788327"/>
                </a:lnTo>
                <a:lnTo>
                  <a:pt x="771590" y="782929"/>
                </a:lnTo>
                <a:lnTo>
                  <a:pt x="757922" y="776897"/>
                </a:lnTo>
                <a:lnTo>
                  <a:pt x="745843" y="770229"/>
                </a:lnTo>
                <a:lnTo>
                  <a:pt x="739804" y="767054"/>
                </a:lnTo>
                <a:lnTo>
                  <a:pt x="734400" y="763879"/>
                </a:lnTo>
                <a:lnTo>
                  <a:pt x="728679" y="760069"/>
                </a:lnTo>
                <a:lnTo>
                  <a:pt x="723593" y="756577"/>
                </a:lnTo>
                <a:lnTo>
                  <a:pt x="718825" y="752767"/>
                </a:lnTo>
                <a:lnTo>
                  <a:pt x="714057" y="749274"/>
                </a:lnTo>
                <a:lnTo>
                  <a:pt x="709925" y="745464"/>
                </a:lnTo>
                <a:lnTo>
                  <a:pt x="705475" y="741337"/>
                </a:lnTo>
                <a:lnTo>
                  <a:pt x="701979" y="737209"/>
                </a:lnTo>
                <a:lnTo>
                  <a:pt x="698164" y="733082"/>
                </a:lnTo>
                <a:lnTo>
                  <a:pt x="694668" y="728954"/>
                </a:lnTo>
                <a:lnTo>
                  <a:pt x="691807" y="724827"/>
                </a:lnTo>
                <a:lnTo>
                  <a:pt x="688629" y="720699"/>
                </a:lnTo>
                <a:lnTo>
                  <a:pt x="686086" y="716254"/>
                </a:lnTo>
                <a:lnTo>
                  <a:pt x="683543" y="712127"/>
                </a:lnTo>
                <a:lnTo>
                  <a:pt x="681000" y="707682"/>
                </a:lnTo>
                <a:lnTo>
                  <a:pt x="679093" y="703237"/>
                </a:lnTo>
                <a:lnTo>
                  <a:pt x="677186" y="698474"/>
                </a:lnTo>
                <a:lnTo>
                  <a:pt x="675596" y="694347"/>
                </a:lnTo>
                <a:lnTo>
                  <a:pt x="674325" y="689584"/>
                </a:lnTo>
                <a:lnTo>
                  <a:pt x="673053" y="684822"/>
                </a:lnTo>
                <a:lnTo>
                  <a:pt x="671782" y="680059"/>
                </a:lnTo>
                <a:lnTo>
                  <a:pt x="671146" y="675297"/>
                </a:lnTo>
                <a:lnTo>
                  <a:pt x="670511" y="670217"/>
                </a:lnTo>
                <a:lnTo>
                  <a:pt x="670193" y="665137"/>
                </a:lnTo>
                <a:lnTo>
                  <a:pt x="670193" y="660374"/>
                </a:lnTo>
                <a:lnTo>
                  <a:pt x="670511" y="652437"/>
                </a:lnTo>
                <a:lnTo>
                  <a:pt x="671146" y="644499"/>
                </a:lnTo>
                <a:lnTo>
                  <a:pt x="672736" y="636879"/>
                </a:lnTo>
                <a:lnTo>
                  <a:pt x="674643" y="629259"/>
                </a:lnTo>
                <a:lnTo>
                  <a:pt x="676868" y="622274"/>
                </a:lnTo>
                <a:lnTo>
                  <a:pt x="679728" y="614972"/>
                </a:lnTo>
                <a:lnTo>
                  <a:pt x="683225" y="607669"/>
                </a:lnTo>
                <a:lnTo>
                  <a:pt x="687039" y="600684"/>
                </a:lnTo>
                <a:lnTo>
                  <a:pt x="691807" y="593699"/>
                </a:lnTo>
                <a:lnTo>
                  <a:pt x="696575" y="587349"/>
                </a:lnTo>
                <a:lnTo>
                  <a:pt x="702297" y="580682"/>
                </a:lnTo>
                <a:lnTo>
                  <a:pt x="708336" y="574014"/>
                </a:lnTo>
                <a:lnTo>
                  <a:pt x="714693" y="567664"/>
                </a:lnTo>
                <a:lnTo>
                  <a:pt x="722004" y="561632"/>
                </a:lnTo>
                <a:lnTo>
                  <a:pt x="729632" y="555282"/>
                </a:lnTo>
                <a:lnTo>
                  <a:pt x="737897" y="549249"/>
                </a:lnTo>
                <a:lnTo>
                  <a:pt x="743936" y="545122"/>
                </a:lnTo>
                <a:lnTo>
                  <a:pt x="750293" y="540994"/>
                </a:lnTo>
                <a:lnTo>
                  <a:pt x="757286" y="537502"/>
                </a:lnTo>
                <a:lnTo>
                  <a:pt x="764597" y="533692"/>
                </a:lnTo>
                <a:lnTo>
                  <a:pt x="772544" y="530517"/>
                </a:lnTo>
                <a:lnTo>
                  <a:pt x="780490" y="527342"/>
                </a:lnTo>
                <a:lnTo>
                  <a:pt x="789072" y="524167"/>
                </a:lnTo>
                <a:lnTo>
                  <a:pt x="797654" y="521627"/>
                </a:lnTo>
                <a:lnTo>
                  <a:pt x="806872" y="519087"/>
                </a:lnTo>
                <a:lnTo>
                  <a:pt x="816408" y="516229"/>
                </a:lnTo>
                <a:lnTo>
                  <a:pt x="825944" y="514324"/>
                </a:lnTo>
                <a:lnTo>
                  <a:pt x="836116" y="512102"/>
                </a:lnTo>
                <a:lnTo>
                  <a:pt x="846923" y="510514"/>
                </a:lnTo>
                <a:lnTo>
                  <a:pt x="858048" y="508927"/>
                </a:lnTo>
                <a:lnTo>
                  <a:pt x="869173" y="507022"/>
                </a:lnTo>
                <a:close/>
                <a:moveTo>
                  <a:pt x="880616" y="217144"/>
                </a:moveTo>
                <a:lnTo>
                  <a:pt x="880616" y="333984"/>
                </a:lnTo>
                <a:lnTo>
                  <a:pt x="863451" y="335254"/>
                </a:lnTo>
                <a:lnTo>
                  <a:pt x="846287" y="337159"/>
                </a:lnTo>
                <a:lnTo>
                  <a:pt x="829440" y="339382"/>
                </a:lnTo>
                <a:lnTo>
                  <a:pt x="812912" y="341922"/>
                </a:lnTo>
                <a:lnTo>
                  <a:pt x="796701" y="344779"/>
                </a:lnTo>
                <a:lnTo>
                  <a:pt x="780490" y="347954"/>
                </a:lnTo>
                <a:lnTo>
                  <a:pt x="764279" y="351764"/>
                </a:lnTo>
                <a:lnTo>
                  <a:pt x="748386" y="355892"/>
                </a:lnTo>
                <a:lnTo>
                  <a:pt x="726136" y="362242"/>
                </a:lnTo>
                <a:lnTo>
                  <a:pt x="704839" y="368909"/>
                </a:lnTo>
                <a:lnTo>
                  <a:pt x="684814" y="375894"/>
                </a:lnTo>
                <a:lnTo>
                  <a:pt x="666061" y="383197"/>
                </a:lnTo>
                <a:lnTo>
                  <a:pt x="657160" y="387324"/>
                </a:lnTo>
                <a:lnTo>
                  <a:pt x="648260" y="391134"/>
                </a:lnTo>
                <a:lnTo>
                  <a:pt x="639996" y="395262"/>
                </a:lnTo>
                <a:lnTo>
                  <a:pt x="632050" y="399072"/>
                </a:lnTo>
                <a:lnTo>
                  <a:pt x="624103" y="403517"/>
                </a:lnTo>
                <a:lnTo>
                  <a:pt x="616792" y="407644"/>
                </a:lnTo>
                <a:lnTo>
                  <a:pt x="609481" y="412089"/>
                </a:lnTo>
                <a:lnTo>
                  <a:pt x="602806" y="416534"/>
                </a:lnTo>
                <a:lnTo>
                  <a:pt x="593906" y="422567"/>
                </a:lnTo>
                <a:lnTo>
                  <a:pt x="585642" y="428282"/>
                </a:lnTo>
                <a:lnTo>
                  <a:pt x="577060" y="434632"/>
                </a:lnTo>
                <a:lnTo>
                  <a:pt x="569113" y="440982"/>
                </a:lnTo>
                <a:lnTo>
                  <a:pt x="561167" y="447967"/>
                </a:lnTo>
                <a:lnTo>
                  <a:pt x="553538" y="454317"/>
                </a:lnTo>
                <a:lnTo>
                  <a:pt x="545910" y="461302"/>
                </a:lnTo>
                <a:lnTo>
                  <a:pt x="538917" y="468604"/>
                </a:lnTo>
                <a:lnTo>
                  <a:pt x="532241" y="475907"/>
                </a:lnTo>
                <a:lnTo>
                  <a:pt x="525249" y="483527"/>
                </a:lnTo>
                <a:lnTo>
                  <a:pt x="518891" y="491464"/>
                </a:lnTo>
                <a:lnTo>
                  <a:pt x="512534" y="499402"/>
                </a:lnTo>
                <a:lnTo>
                  <a:pt x="506813" y="507022"/>
                </a:lnTo>
                <a:lnTo>
                  <a:pt x="501091" y="515277"/>
                </a:lnTo>
                <a:lnTo>
                  <a:pt x="495370" y="523849"/>
                </a:lnTo>
                <a:lnTo>
                  <a:pt x="490284" y="532422"/>
                </a:lnTo>
                <a:lnTo>
                  <a:pt x="485198" y="541312"/>
                </a:lnTo>
                <a:lnTo>
                  <a:pt x="480430" y="550202"/>
                </a:lnTo>
                <a:lnTo>
                  <a:pt x="475980" y="559092"/>
                </a:lnTo>
                <a:lnTo>
                  <a:pt x="472166" y="568299"/>
                </a:lnTo>
                <a:lnTo>
                  <a:pt x="468352" y="577507"/>
                </a:lnTo>
                <a:lnTo>
                  <a:pt x="464855" y="586714"/>
                </a:lnTo>
                <a:lnTo>
                  <a:pt x="461994" y="596239"/>
                </a:lnTo>
                <a:lnTo>
                  <a:pt x="459134" y="605764"/>
                </a:lnTo>
                <a:lnTo>
                  <a:pt x="456591" y="615289"/>
                </a:lnTo>
                <a:lnTo>
                  <a:pt x="454684" y="624814"/>
                </a:lnTo>
                <a:lnTo>
                  <a:pt x="453094" y="634657"/>
                </a:lnTo>
                <a:lnTo>
                  <a:pt x="451187" y="644182"/>
                </a:lnTo>
                <a:lnTo>
                  <a:pt x="450234" y="654024"/>
                </a:lnTo>
                <a:lnTo>
                  <a:pt x="449280" y="664184"/>
                </a:lnTo>
                <a:lnTo>
                  <a:pt x="448962" y="674344"/>
                </a:lnTo>
                <a:lnTo>
                  <a:pt x="448644" y="684822"/>
                </a:lnTo>
                <a:lnTo>
                  <a:pt x="448962" y="695934"/>
                </a:lnTo>
                <a:lnTo>
                  <a:pt x="449598" y="706729"/>
                </a:lnTo>
                <a:lnTo>
                  <a:pt x="450552" y="717842"/>
                </a:lnTo>
                <a:lnTo>
                  <a:pt x="452141" y="728637"/>
                </a:lnTo>
                <a:lnTo>
                  <a:pt x="453730" y="739432"/>
                </a:lnTo>
                <a:lnTo>
                  <a:pt x="455955" y="749909"/>
                </a:lnTo>
                <a:lnTo>
                  <a:pt x="458180" y="760387"/>
                </a:lnTo>
                <a:lnTo>
                  <a:pt x="461359" y="770547"/>
                </a:lnTo>
                <a:lnTo>
                  <a:pt x="464537" y="781024"/>
                </a:lnTo>
                <a:lnTo>
                  <a:pt x="468352" y="791184"/>
                </a:lnTo>
                <a:lnTo>
                  <a:pt x="472484" y="801027"/>
                </a:lnTo>
                <a:lnTo>
                  <a:pt x="476934" y="810869"/>
                </a:lnTo>
                <a:lnTo>
                  <a:pt x="482020" y="820712"/>
                </a:lnTo>
                <a:lnTo>
                  <a:pt x="487423" y="830237"/>
                </a:lnTo>
                <a:lnTo>
                  <a:pt x="492827" y="839762"/>
                </a:lnTo>
                <a:lnTo>
                  <a:pt x="498866" y="848969"/>
                </a:lnTo>
                <a:lnTo>
                  <a:pt x="505541" y="858177"/>
                </a:lnTo>
                <a:lnTo>
                  <a:pt x="512216" y="867067"/>
                </a:lnTo>
                <a:lnTo>
                  <a:pt x="519527" y="875957"/>
                </a:lnTo>
                <a:lnTo>
                  <a:pt x="527156" y="884212"/>
                </a:lnTo>
                <a:lnTo>
                  <a:pt x="535102" y="892467"/>
                </a:lnTo>
                <a:lnTo>
                  <a:pt x="543367" y="900404"/>
                </a:lnTo>
                <a:lnTo>
                  <a:pt x="551949" y="908024"/>
                </a:lnTo>
                <a:lnTo>
                  <a:pt x="561167" y="915644"/>
                </a:lnTo>
                <a:lnTo>
                  <a:pt x="570385" y="922947"/>
                </a:lnTo>
                <a:lnTo>
                  <a:pt x="580238" y="929932"/>
                </a:lnTo>
                <a:lnTo>
                  <a:pt x="590410" y="936282"/>
                </a:lnTo>
                <a:lnTo>
                  <a:pt x="600899" y="942632"/>
                </a:lnTo>
                <a:lnTo>
                  <a:pt x="611706" y="948982"/>
                </a:lnTo>
                <a:lnTo>
                  <a:pt x="623149" y="954697"/>
                </a:lnTo>
                <a:lnTo>
                  <a:pt x="634592" y="960412"/>
                </a:lnTo>
                <a:lnTo>
                  <a:pt x="646671" y="966127"/>
                </a:lnTo>
                <a:lnTo>
                  <a:pt x="666378" y="974064"/>
                </a:lnTo>
                <a:lnTo>
                  <a:pt x="688629" y="982637"/>
                </a:lnTo>
                <a:lnTo>
                  <a:pt x="713739" y="991209"/>
                </a:lnTo>
                <a:lnTo>
                  <a:pt x="741711" y="1000099"/>
                </a:lnTo>
                <a:lnTo>
                  <a:pt x="772544" y="1009307"/>
                </a:lnTo>
                <a:lnTo>
                  <a:pt x="805919" y="1018514"/>
                </a:lnTo>
                <a:lnTo>
                  <a:pt x="841837" y="1028357"/>
                </a:lnTo>
                <a:lnTo>
                  <a:pt x="880616" y="1038199"/>
                </a:lnTo>
                <a:lnTo>
                  <a:pt x="880616" y="1433487"/>
                </a:lnTo>
                <a:lnTo>
                  <a:pt x="870444" y="1431582"/>
                </a:lnTo>
                <a:lnTo>
                  <a:pt x="860591" y="1429042"/>
                </a:lnTo>
                <a:lnTo>
                  <a:pt x="850737" y="1426820"/>
                </a:lnTo>
                <a:lnTo>
                  <a:pt x="841519" y="1424280"/>
                </a:lnTo>
                <a:lnTo>
                  <a:pt x="831983" y="1421422"/>
                </a:lnTo>
                <a:lnTo>
                  <a:pt x="823083" y="1418247"/>
                </a:lnTo>
                <a:lnTo>
                  <a:pt x="814183" y="1415072"/>
                </a:lnTo>
                <a:lnTo>
                  <a:pt x="805283" y="1411580"/>
                </a:lnTo>
                <a:lnTo>
                  <a:pt x="796701" y="1408087"/>
                </a:lnTo>
                <a:lnTo>
                  <a:pt x="788437" y="1404277"/>
                </a:lnTo>
                <a:lnTo>
                  <a:pt x="780490" y="1400150"/>
                </a:lnTo>
                <a:lnTo>
                  <a:pt x="772544" y="1396022"/>
                </a:lnTo>
                <a:lnTo>
                  <a:pt x="764915" y="1391260"/>
                </a:lnTo>
                <a:lnTo>
                  <a:pt x="757604" y="1386815"/>
                </a:lnTo>
                <a:lnTo>
                  <a:pt x="750293" y="1381735"/>
                </a:lnTo>
                <a:lnTo>
                  <a:pt x="743618" y="1376655"/>
                </a:lnTo>
                <a:lnTo>
                  <a:pt x="732811" y="1368082"/>
                </a:lnTo>
                <a:lnTo>
                  <a:pt x="722640" y="1359192"/>
                </a:lnTo>
                <a:lnTo>
                  <a:pt x="713104" y="1349985"/>
                </a:lnTo>
                <a:lnTo>
                  <a:pt x="704204" y="1340142"/>
                </a:lnTo>
                <a:lnTo>
                  <a:pt x="695621" y="1329982"/>
                </a:lnTo>
                <a:lnTo>
                  <a:pt x="687675" y="1319187"/>
                </a:lnTo>
                <a:lnTo>
                  <a:pt x="680046" y="1308075"/>
                </a:lnTo>
                <a:lnTo>
                  <a:pt x="673371" y="1296327"/>
                </a:lnTo>
                <a:lnTo>
                  <a:pt x="667014" y="1284262"/>
                </a:lnTo>
                <a:lnTo>
                  <a:pt x="660975" y="1271562"/>
                </a:lnTo>
                <a:lnTo>
                  <a:pt x="655889" y="1258862"/>
                </a:lnTo>
                <a:lnTo>
                  <a:pt x="651121" y="1245209"/>
                </a:lnTo>
                <a:lnTo>
                  <a:pt x="646989" y="1231557"/>
                </a:lnTo>
                <a:lnTo>
                  <a:pt x="642857" y="1217269"/>
                </a:lnTo>
                <a:lnTo>
                  <a:pt x="639996" y="1202664"/>
                </a:lnTo>
                <a:lnTo>
                  <a:pt x="637453" y="1187424"/>
                </a:lnTo>
                <a:lnTo>
                  <a:pt x="410819" y="1219492"/>
                </a:lnTo>
                <a:lnTo>
                  <a:pt x="413044" y="1231557"/>
                </a:lnTo>
                <a:lnTo>
                  <a:pt x="415587" y="1243304"/>
                </a:lnTo>
                <a:lnTo>
                  <a:pt x="418766" y="1255370"/>
                </a:lnTo>
                <a:lnTo>
                  <a:pt x="421626" y="1266800"/>
                </a:lnTo>
                <a:lnTo>
                  <a:pt x="424805" y="1278230"/>
                </a:lnTo>
                <a:lnTo>
                  <a:pt x="428619" y="1289660"/>
                </a:lnTo>
                <a:lnTo>
                  <a:pt x="432116" y="1300455"/>
                </a:lnTo>
                <a:lnTo>
                  <a:pt x="435930" y="1311250"/>
                </a:lnTo>
                <a:lnTo>
                  <a:pt x="440062" y="1321727"/>
                </a:lnTo>
                <a:lnTo>
                  <a:pt x="444512" y="1332205"/>
                </a:lnTo>
                <a:lnTo>
                  <a:pt x="448644" y="1342682"/>
                </a:lnTo>
                <a:lnTo>
                  <a:pt x="453412" y="1352525"/>
                </a:lnTo>
                <a:lnTo>
                  <a:pt x="458180" y="1362367"/>
                </a:lnTo>
                <a:lnTo>
                  <a:pt x="463266" y="1372210"/>
                </a:lnTo>
                <a:lnTo>
                  <a:pt x="468352" y="1381735"/>
                </a:lnTo>
                <a:lnTo>
                  <a:pt x="473755" y="1390942"/>
                </a:lnTo>
                <a:lnTo>
                  <a:pt x="479477" y="1399832"/>
                </a:lnTo>
                <a:lnTo>
                  <a:pt x="485198" y="1409040"/>
                </a:lnTo>
                <a:lnTo>
                  <a:pt x="491238" y="1417612"/>
                </a:lnTo>
                <a:lnTo>
                  <a:pt x="497595" y="1426185"/>
                </a:lnTo>
                <a:lnTo>
                  <a:pt x="503634" y="1434757"/>
                </a:lnTo>
                <a:lnTo>
                  <a:pt x="510309" y="1442695"/>
                </a:lnTo>
                <a:lnTo>
                  <a:pt x="517302" y="1450950"/>
                </a:lnTo>
                <a:lnTo>
                  <a:pt x="524295" y="1458570"/>
                </a:lnTo>
                <a:lnTo>
                  <a:pt x="531288" y="1466190"/>
                </a:lnTo>
                <a:lnTo>
                  <a:pt x="538599" y="1473492"/>
                </a:lnTo>
                <a:lnTo>
                  <a:pt x="546227" y="1480795"/>
                </a:lnTo>
                <a:lnTo>
                  <a:pt x="553856" y="1487780"/>
                </a:lnTo>
                <a:lnTo>
                  <a:pt x="561802" y="1494765"/>
                </a:lnTo>
                <a:lnTo>
                  <a:pt x="570067" y="1501750"/>
                </a:lnTo>
                <a:lnTo>
                  <a:pt x="578331" y="1507782"/>
                </a:lnTo>
                <a:lnTo>
                  <a:pt x="586913" y="1514132"/>
                </a:lnTo>
                <a:lnTo>
                  <a:pt x="600581" y="1523657"/>
                </a:lnTo>
                <a:lnTo>
                  <a:pt x="615203" y="1532865"/>
                </a:lnTo>
                <a:lnTo>
                  <a:pt x="630142" y="1541437"/>
                </a:lnTo>
                <a:lnTo>
                  <a:pt x="645717" y="1549375"/>
                </a:lnTo>
                <a:lnTo>
                  <a:pt x="661928" y="1556995"/>
                </a:lnTo>
                <a:lnTo>
                  <a:pt x="678775" y="1563980"/>
                </a:lnTo>
                <a:lnTo>
                  <a:pt x="696257" y="1570647"/>
                </a:lnTo>
                <a:lnTo>
                  <a:pt x="714375" y="1576680"/>
                </a:lnTo>
                <a:lnTo>
                  <a:pt x="733129" y="1582395"/>
                </a:lnTo>
                <a:lnTo>
                  <a:pt x="752518" y="1587475"/>
                </a:lnTo>
                <a:lnTo>
                  <a:pt x="772544" y="1592237"/>
                </a:lnTo>
                <a:lnTo>
                  <a:pt x="792887" y="1596365"/>
                </a:lnTo>
                <a:lnTo>
                  <a:pt x="814183" y="1600175"/>
                </a:lnTo>
                <a:lnTo>
                  <a:pt x="835480" y="1603350"/>
                </a:lnTo>
                <a:lnTo>
                  <a:pt x="858048" y="1606525"/>
                </a:lnTo>
                <a:lnTo>
                  <a:pt x="880616" y="1608747"/>
                </a:lnTo>
                <a:lnTo>
                  <a:pt x="880616" y="1726857"/>
                </a:lnTo>
                <a:lnTo>
                  <a:pt x="1063385" y="1726857"/>
                </a:lnTo>
                <a:lnTo>
                  <a:pt x="1063385" y="1610652"/>
                </a:lnTo>
                <a:lnTo>
                  <a:pt x="1077371" y="1609382"/>
                </a:lnTo>
                <a:lnTo>
                  <a:pt x="1091675" y="1607795"/>
                </a:lnTo>
                <a:lnTo>
                  <a:pt x="1105661" y="1606207"/>
                </a:lnTo>
                <a:lnTo>
                  <a:pt x="1119329" y="1603985"/>
                </a:lnTo>
                <a:lnTo>
                  <a:pt x="1133314" y="1602080"/>
                </a:lnTo>
                <a:lnTo>
                  <a:pt x="1146665" y="1599857"/>
                </a:lnTo>
                <a:lnTo>
                  <a:pt x="1160015" y="1597317"/>
                </a:lnTo>
                <a:lnTo>
                  <a:pt x="1173047" y="1594142"/>
                </a:lnTo>
                <a:lnTo>
                  <a:pt x="1186397" y="1591285"/>
                </a:lnTo>
                <a:lnTo>
                  <a:pt x="1199111" y="1587792"/>
                </a:lnTo>
                <a:lnTo>
                  <a:pt x="1212144" y="1584300"/>
                </a:lnTo>
                <a:lnTo>
                  <a:pt x="1224540" y="1580807"/>
                </a:lnTo>
                <a:lnTo>
                  <a:pt x="1236937" y="1576680"/>
                </a:lnTo>
                <a:lnTo>
                  <a:pt x="1249333" y="1572552"/>
                </a:lnTo>
                <a:lnTo>
                  <a:pt x="1261412" y="1567790"/>
                </a:lnTo>
                <a:lnTo>
                  <a:pt x="1273491" y="1563345"/>
                </a:lnTo>
                <a:lnTo>
                  <a:pt x="1288748" y="1556995"/>
                </a:lnTo>
                <a:lnTo>
                  <a:pt x="1304005" y="1550010"/>
                </a:lnTo>
                <a:lnTo>
                  <a:pt x="1318627" y="1543025"/>
                </a:lnTo>
                <a:lnTo>
                  <a:pt x="1332613" y="1535722"/>
                </a:lnTo>
                <a:lnTo>
                  <a:pt x="1346598" y="1528102"/>
                </a:lnTo>
                <a:lnTo>
                  <a:pt x="1359631" y="1519847"/>
                </a:lnTo>
                <a:lnTo>
                  <a:pt x="1372345" y="1511592"/>
                </a:lnTo>
                <a:lnTo>
                  <a:pt x="1384742" y="1502702"/>
                </a:lnTo>
                <a:lnTo>
                  <a:pt x="1396185" y="1493812"/>
                </a:lnTo>
                <a:lnTo>
                  <a:pt x="1407945" y="1484287"/>
                </a:lnTo>
                <a:lnTo>
                  <a:pt x="1418753" y="1474762"/>
                </a:lnTo>
                <a:lnTo>
                  <a:pt x="1429242" y="1464602"/>
                </a:lnTo>
                <a:lnTo>
                  <a:pt x="1439096" y="1454125"/>
                </a:lnTo>
                <a:lnTo>
                  <a:pt x="1448631" y="1443647"/>
                </a:lnTo>
                <a:lnTo>
                  <a:pt x="1457531" y="1432535"/>
                </a:lnTo>
                <a:lnTo>
                  <a:pt x="1466114" y="1421422"/>
                </a:lnTo>
                <a:lnTo>
                  <a:pt x="1474378" y="1409675"/>
                </a:lnTo>
                <a:lnTo>
                  <a:pt x="1482007" y="1398245"/>
                </a:lnTo>
                <a:lnTo>
                  <a:pt x="1489000" y="1386497"/>
                </a:lnTo>
                <a:lnTo>
                  <a:pt x="1495675" y="1374432"/>
                </a:lnTo>
                <a:lnTo>
                  <a:pt x="1501396" y="1362685"/>
                </a:lnTo>
                <a:lnTo>
                  <a:pt x="1507118" y="1350620"/>
                </a:lnTo>
                <a:lnTo>
                  <a:pt x="1512203" y="1338555"/>
                </a:lnTo>
                <a:lnTo>
                  <a:pt x="1516335" y="1326490"/>
                </a:lnTo>
                <a:lnTo>
                  <a:pt x="1520468" y="1314107"/>
                </a:lnTo>
                <a:lnTo>
                  <a:pt x="1523964" y="1301725"/>
                </a:lnTo>
                <a:lnTo>
                  <a:pt x="1526507" y="1289025"/>
                </a:lnTo>
                <a:lnTo>
                  <a:pt x="1528732" y="1276642"/>
                </a:lnTo>
                <a:lnTo>
                  <a:pt x="1530957" y="1263942"/>
                </a:lnTo>
                <a:lnTo>
                  <a:pt x="1532228" y="1251242"/>
                </a:lnTo>
                <a:lnTo>
                  <a:pt x="1532864" y="1238542"/>
                </a:lnTo>
                <a:lnTo>
                  <a:pt x="1533182" y="1225207"/>
                </a:lnTo>
                <a:lnTo>
                  <a:pt x="1533182" y="1212189"/>
                </a:lnTo>
                <a:lnTo>
                  <a:pt x="1532546" y="1199172"/>
                </a:lnTo>
                <a:lnTo>
                  <a:pt x="1531275" y="1186789"/>
                </a:lnTo>
                <a:lnTo>
                  <a:pt x="1530003" y="1174407"/>
                </a:lnTo>
                <a:lnTo>
                  <a:pt x="1527778" y="1162342"/>
                </a:lnTo>
                <a:lnTo>
                  <a:pt x="1525553" y="1150594"/>
                </a:lnTo>
                <a:lnTo>
                  <a:pt x="1522693" y="1138847"/>
                </a:lnTo>
                <a:lnTo>
                  <a:pt x="1519514" y="1127734"/>
                </a:lnTo>
                <a:lnTo>
                  <a:pt x="1516018" y="1116939"/>
                </a:lnTo>
                <a:lnTo>
                  <a:pt x="1511885" y="1106144"/>
                </a:lnTo>
                <a:lnTo>
                  <a:pt x="1507435" y="1095349"/>
                </a:lnTo>
                <a:lnTo>
                  <a:pt x="1502350" y="1085189"/>
                </a:lnTo>
                <a:lnTo>
                  <a:pt x="1496946" y="1075347"/>
                </a:lnTo>
                <a:lnTo>
                  <a:pt x="1491225" y="1065822"/>
                </a:lnTo>
                <a:lnTo>
                  <a:pt x="1485185" y="1056614"/>
                </a:lnTo>
                <a:lnTo>
                  <a:pt x="1478510" y="1047407"/>
                </a:lnTo>
                <a:lnTo>
                  <a:pt x="1471517" y="1038517"/>
                </a:lnTo>
                <a:lnTo>
                  <a:pt x="1463889" y="1029944"/>
                </a:lnTo>
                <a:lnTo>
                  <a:pt x="1456260" y="1021689"/>
                </a:lnTo>
                <a:lnTo>
                  <a:pt x="1448314" y="1013752"/>
                </a:lnTo>
                <a:lnTo>
                  <a:pt x="1440049" y="1005814"/>
                </a:lnTo>
                <a:lnTo>
                  <a:pt x="1431467" y="998512"/>
                </a:lnTo>
                <a:lnTo>
                  <a:pt x="1422567" y="991527"/>
                </a:lnTo>
                <a:lnTo>
                  <a:pt x="1413349" y="984542"/>
                </a:lnTo>
                <a:lnTo>
                  <a:pt x="1403813" y="977557"/>
                </a:lnTo>
                <a:lnTo>
                  <a:pt x="1393959" y="971207"/>
                </a:lnTo>
                <a:lnTo>
                  <a:pt x="1383788" y="965174"/>
                </a:lnTo>
                <a:lnTo>
                  <a:pt x="1373299" y="959142"/>
                </a:lnTo>
                <a:lnTo>
                  <a:pt x="1362491" y="953427"/>
                </a:lnTo>
                <a:lnTo>
                  <a:pt x="1351048" y="948347"/>
                </a:lnTo>
                <a:lnTo>
                  <a:pt x="1339605" y="942949"/>
                </a:lnTo>
                <a:lnTo>
                  <a:pt x="1327845" y="937869"/>
                </a:lnTo>
                <a:lnTo>
                  <a:pt x="1305912" y="930249"/>
                </a:lnTo>
                <a:lnTo>
                  <a:pt x="1280801" y="921677"/>
                </a:lnTo>
                <a:lnTo>
                  <a:pt x="1252512" y="912469"/>
                </a:lnTo>
                <a:lnTo>
                  <a:pt x="1221362" y="902627"/>
                </a:lnTo>
                <a:lnTo>
                  <a:pt x="1186397" y="892784"/>
                </a:lnTo>
                <a:lnTo>
                  <a:pt x="1148572" y="882307"/>
                </a:lnTo>
                <a:lnTo>
                  <a:pt x="1107568" y="871512"/>
                </a:lnTo>
                <a:lnTo>
                  <a:pt x="1063385" y="860399"/>
                </a:lnTo>
                <a:lnTo>
                  <a:pt x="1063385" y="511149"/>
                </a:lnTo>
                <a:lnTo>
                  <a:pt x="1078960" y="514642"/>
                </a:lnTo>
                <a:lnTo>
                  <a:pt x="1093582" y="518769"/>
                </a:lnTo>
                <a:lnTo>
                  <a:pt x="1108204" y="523214"/>
                </a:lnTo>
                <a:lnTo>
                  <a:pt x="1121554" y="528612"/>
                </a:lnTo>
                <a:lnTo>
                  <a:pt x="1128229" y="531469"/>
                </a:lnTo>
                <a:lnTo>
                  <a:pt x="1134904" y="534644"/>
                </a:lnTo>
                <a:lnTo>
                  <a:pt x="1141261" y="537502"/>
                </a:lnTo>
                <a:lnTo>
                  <a:pt x="1146982" y="540677"/>
                </a:lnTo>
                <a:lnTo>
                  <a:pt x="1153022" y="544169"/>
                </a:lnTo>
                <a:lnTo>
                  <a:pt x="1159061" y="547662"/>
                </a:lnTo>
                <a:lnTo>
                  <a:pt x="1164465" y="551154"/>
                </a:lnTo>
                <a:lnTo>
                  <a:pt x="1169868" y="555282"/>
                </a:lnTo>
                <a:lnTo>
                  <a:pt x="1178768" y="561949"/>
                </a:lnTo>
                <a:lnTo>
                  <a:pt x="1187351" y="568934"/>
                </a:lnTo>
                <a:lnTo>
                  <a:pt x="1195297" y="576554"/>
                </a:lnTo>
                <a:lnTo>
                  <a:pt x="1202926" y="584174"/>
                </a:lnTo>
                <a:lnTo>
                  <a:pt x="1209919" y="592429"/>
                </a:lnTo>
                <a:lnTo>
                  <a:pt x="1216594" y="601002"/>
                </a:lnTo>
                <a:lnTo>
                  <a:pt x="1222633" y="609574"/>
                </a:lnTo>
                <a:lnTo>
                  <a:pt x="1228355" y="618782"/>
                </a:lnTo>
                <a:lnTo>
                  <a:pt x="1233758" y="627989"/>
                </a:lnTo>
                <a:lnTo>
                  <a:pt x="1238844" y="637832"/>
                </a:lnTo>
                <a:lnTo>
                  <a:pt x="1242976" y="647674"/>
                </a:lnTo>
                <a:lnTo>
                  <a:pt x="1247108" y="658469"/>
                </a:lnTo>
                <a:lnTo>
                  <a:pt x="1250287" y="668947"/>
                </a:lnTo>
                <a:lnTo>
                  <a:pt x="1253465" y="680059"/>
                </a:lnTo>
                <a:lnTo>
                  <a:pt x="1256326" y="691172"/>
                </a:lnTo>
                <a:lnTo>
                  <a:pt x="1258233" y="702919"/>
                </a:lnTo>
                <a:lnTo>
                  <a:pt x="1482324" y="675297"/>
                </a:lnTo>
                <a:lnTo>
                  <a:pt x="1479464" y="660692"/>
                </a:lnTo>
                <a:lnTo>
                  <a:pt x="1475967" y="646087"/>
                </a:lnTo>
                <a:lnTo>
                  <a:pt x="1472789" y="632434"/>
                </a:lnTo>
                <a:lnTo>
                  <a:pt x="1469292" y="618782"/>
                </a:lnTo>
                <a:lnTo>
                  <a:pt x="1465160" y="605764"/>
                </a:lnTo>
                <a:lnTo>
                  <a:pt x="1461028" y="592747"/>
                </a:lnTo>
                <a:lnTo>
                  <a:pt x="1456260" y="580364"/>
                </a:lnTo>
                <a:lnTo>
                  <a:pt x="1451810" y="568299"/>
                </a:lnTo>
                <a:lnTo>
                  <a:pt x="1446406" y="556552"/>
                </a:lnTo>
                <a:lnTo>
                  <a:pt x="1441321" y="545439"/>
                </a:lnTo>
                <a:lnTo>
                  <a:pt x="1435599" y="534644"/>
                </a:lnTo>
                <a:lnTo>
                  <a:pt x="1429560" y="523532"/>
                </a:lnTo>
                <a:lnTo>
                  <a:pt x="1423838" y="513689"/>
                </a:lnTo>
                <a:lnTo>
                  <a:pt x="1417163" y="503847"/>
                </a:lnTo>
                <a:lnTo>
                  <a:pt x="1410488" y="494322"/>
                </a:lnTo>
                <a:lnTo>
                  <a:pt x="1403177" y="485432"/>
                </a:lnTo>
                <a:lnTo>
                  <a:pt x="1395867" y="476542"/>
                </a:lnTo>
                <a:lnTo>
                  <a:pt x="1388238" y="467969"/>
                </a:lnTo>
                <a:lnTo>
                  <a:pt x="1379974" y="459714"/>
                </a:lnTo>
                <a:lnTo>
                  <a:pt x="1371074" y="451459"/>
                </a:lnTo>
                <a:lnTo>
                  <a:pt x="1361538" y="443522"/>
                </a:lnTo>
                <a:lnTo>
                  <a:pt x="1351366" y="435902"/>
                </a:lnTo>
                <a:lnTo>
                  <a:pt x="1341195" y="428599"/>
                </a:lnTo>
                <a:lnTo>
                  <a:pt x="1330388" y="421614"/>
                </a:lnTo>
                <a:lnTo>
                  <a:pt x="1319262" y="414629"/>
                </a:lnTo>
                <a:lnTo>
                  <a:pt x="1307184" y="407962"/>
                </a:lnTo>
                <a:lnTo>
                  <a:pt x="1294787" y="401294"/>
                </a:lnTo>
                <a:lnTo>
                  <a:pt x="1282073" y="395262"/>
                </a:lnTo>
                <a:lnTo>
                  <a:pt x="1268723" y="389229"/>
                </a:lnTo>
                <a:lnTo>
                  <a:pt x="1254737" y="383197"/>
                </a:lnTo>
                <a:lnTo>
                  <a:pt x="1240751" y="378117"/>
                </a:lnTo>
                <a:lnTo>
                  <a:pt x="1225812" y="372402"/>
                </a:lnTo>
                <a:lnTo>
                  <a:pt x="1207058" y="366369"/>
                </a:lnTo>
                <a:lnTo>
                  <a:pt x="1187986" y="360972"/>
                </a:lnTo>
                <a:lnTo>
                  <a:pt x="1168279" y="355574"/>
                </a:lnTo>
                <a:lnTo>
                  <a:pt x="1147936" y="351129"/>
                </a:lnTo>
                <a:lnTo>
                  <a:pt x="1127593" y="346684"/>
                </a:lnTo>
                <a:lnTo>
                  <a:pt x="1106614" y="343192"/>
                </a:lnTo>
                <a:lnTo>
                  <a:pt x="1085000" y="339699"/>
                </a:lnTo>
                <a:lnTo>
                  <a:pt x="1063385" y="337159"/>
                </a:lnTo>
                <a:lnTo>
                  <a:pt x="1063385" y="217144"/>
                </a:ln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gradFill flip="none" rotWithShape="1">
            <a:gsLst>
              <a:gs pos="0">
                <a:sysClr val="window" lastClr="FFFFFF">
                  <a:shade val="30000"/>
                  <a:satMod val="115000"/>
                </a:sysClr>
              </a:gs>
              <a:gs pos="50000">
                <a:sysClr val="window" lastClr="FFFFFF">
                  <a:shade val="67500"/>
                  <a:satMod val="115000"/>
                </a:sysClr>
              </a:gs>
              <a:gs pos="100000">
                <a:sysClr val="window" lastClr="FFFFFF">
                  <a:shade val="100000"/>
                  <a:satMod val="115000"/>
                </a:sysClr>
              </a:gs>
            </a:gsLst>
            <a:lin ang="2700000" scaled="1"/>
            <a:tileRect/>
          </a:gradFill>
          <a:ln w="25400" cap="flat" cmpd="sng" algn="ctr">
            <a:noFill/>
            <a:prstDash val="solid"/>
          </a:ln>
          <a:effectLst/>
        </p:spPr>
        <p:txBody>
          <a:bodyPr lIns="121157" tIns="60579" rIns="121157" bIns="60579" anchor="ctr">
            <a:scene3d>
              <a:camera prst="orthographicFront"/>
              <a:lightRig rig="threePt" dir="t"/>
            </a:scene3d>
            <a:sp3d>
              <a:contourClr>
                <a:srgbClr val="FFFFFF"/>
              </a:contourClr>
            </a:sp3d>
          </a:bodyP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a:ln>
                <a:noFill/>
              </a:ln>
              <a:solidFill>
                <a:srgbClr val="FFFFFF"/>
              </a:solidFill>
              <a:effectLst/>
              <a:uLnTx/>
              <a:uFillTx/>
              <a:cs typeface="+mn-ea"/>
              <a:sym typeface="+mn-lt"/>
            </a:endParaRPr>
          </a:p>
        </p:txBody>
      </p:sp>
      <p:sp>
        <p:nvSpPr>
          <p:cNvPr id="46" name="KSO_Shape">
            <a:extLst>
              <a:ext uri="{FF2B5EF4-FFF2-40B4-BE49-F238E27FC236}">
                <a16:creationId xmlns:a16="http://schemas.microsoft.com/office/drawing/2014/main" id="{778AB2E1-5905-4A62-B597-3FCF45125187}"/>
              </a:ext>
            </a:extLst>
          </p:cNvPr>
          <p:cNvSpPr>
            <a:spLocks/>
          </p:cNvSpPr>
          <p:nvPr/>
        </p:nvSpPr>
        <p:spPr bwMode="auto">
          <a:xfrm>
            <a:off x="4627682" y="4380756"/>
            <a:ext cx="689543" cy="584322"/>
          </a:xfrm>
          <a:custGeom>
            <a:avLst/>
            <a:gdLst>
              <a:gd name="T0" fmla="*/ 838518 w 3856038"/>
              <a:gd name="T1" fmla="*/ 3035936 h 3319463"/>
              <a:gd name="T2" fmla="*/ 807086 w 3856038"/>
              <a:gd name="T3" fmla="*/ 3078481 h 3319463"/>
              <a:gd name="T4" fmla="*/ 345758 w 3856038"/>
              <a:gd name="T5" fmla="*/ 3083244 h 3319463"/>
              <a:gd name="T6" fmla="*/ 306705 w 3856038"/>
              <a:gd name="T7" fmla="*/ 3047684 h 3319463"/>
              <a:gd name="T8" fmla="*/ 1938189 w 3856038"/>
              <a:gd name="T9" fmla="*/ 1874411 h 3319463"/>
              <a:gd name="T10" fmla="*/ 2032113 w 3856038"/>
              <a:gd name="T11" fmla="*/ 1927728 h 3319463"/>
              <a:gd name="T12" fmla="*/ 2127625 w 3856038"/>
              <a:gd name="T13" fmla="*/ 1936931 h 3319463"/>
              <a:gd name="T14" fmla="*/ 2209174 w 3856038"/>
              <a:gd name="T15" fmla="*/ 1913446 h 3319463"/>
              <a:gd name="T16" fmla="*/ 2208222 w 3856038"/>
              <a:gd name="T17" fmla="*/ 3063251 h 3319463"/>
              <a:gd name="T18" fmla="*/ 2159673 w 3856038"/>
              <a:gd name="T19" fmla="*/ 3086101 h 3319463"/>
              <a:gd name="T20" fmla="*/ 1703060 w 3856038"/>
              <a:gd name="T21" fmla="*/ 3067694 h 3319463"/>
              <a:gd name="T22" fmla="*/ 1684338 w 3856038"/>
              <a:gd name="T23" fmla="*/ 1620838 h 3319463"/>
              <a:gd name="T24" fmla="*/ 1517659 w 3856038"/>
              <a:gd name="T25" fmla="*/ 3063249 h 3319463"/>
              <a:gd name="T26" fmla="*/ 1469110 w 3856038"/>
              <a:gd name="T27" fmla="*/ 3086100 h 3319463"/>
              <a:gd name="T28" fmla="*/ 1012179 w 3856038"/>
              <a:gd name="T29" fmla="*/ 3067693 h 3319463"/>
              <a:gd name="T30" fmla="*/ 993775 w 3856038"/>
              <a:gd name="T31" fmla="*/ 2030516 h 3319463"/>
              <a:gd name="T32" fmla="*/ 2903512 w 3856038"/>
              <a:gd name="T33" fmla="*/ 3058483 h 3319463"/>
              <a:gd name="T34" fmla="*/ 2858002 w 3856038"/>
              <a:gd name="T35" fmla="*/ 3085784 h 3319463"/>
              <a:gd name="T36" fmla="*/ 2397814 w 3856038"/>
              <a:gd name="T37" fmla="*/ 3071816 h 3319463"/>
              <a:gd name="T38" fmla="*/ 2374900 w 3856038"/>
              <a:gd name="T39" fmla="*/ 3023247 h 3319463"/>
              <a:gd name="T40" fmla="*/ 3393565 w 3856038"/>
              <a:gd name="T41" fmla="*/ 829618 h 3319463"/>
              <a:gd name="T42" fmla="*/ 3441797 w 3856038"/>
              <a:gd name="T43" fmla="*/ 916284 h 3319463"/>
              <a:gd name="T44" fmla="*/ 3518904 w 3856038"/>
              <a:gd name="T45" fmla="*/ 976601 h 3319463"/>
              <a:gd name="T46" fmla="*/ 3605213 w 3856038"/>
              <a:gd name="T47" fmla="*/ 3023244 h 3319463"/>
              <a:gd name="T48" fmla="*/ 3582367 w 3856038"/>
              <a:gd name="T49" fmla="*/ 3071815 h 3319463"/>
              <a:gd name="T50" fmla="*/ 3123532 w 3856038"/>
              <a:gd name="T51" fmla="*/ 3085783 h 3319463"/>
              <a:gd name="T52" fmla="*/ 3077839 w 3856038"/>
              <a:gd name="T53" fmla="*/ 3058481 h 3319463"/>
              <a:gd name="T54" fmla="*/ 3032368 w 3856038"/>
              <a:gd name="T55" fmla="*/ 0 h 3319463"/>
              <a:gd name="T56" fmla="*/ 3669057 w 3856038"/>
              <a:gd name="T57" fmla="*/ 6984 h 3319463"/>
              <a:gd name="T58" fmla="*/ 3714445 w 3856038"/>
              <a:gd name="T59" fmla="*/ 35552 h 3319463"/>
              <a:gd name="T60" fmla="*/ 3742692 w 3856038"/>
              <a:gd name="T61" fmla="*/ 80308 h 3319463"/>
              <a:gd name="T62" fmla="*/ 3749358 w 3856038"/>
              <a:gd name="T63" fmla="*/ 717377 h 3319463"/>
              <a:gd name="T64" fmla="*/ 3735075 w 3856038"/>
              <a:gd name="T65" fmla="*/ 769117 h 3319463"/>
              <a:gd name="T66" fmla="*/ 3700797 w 3856038"/>
              <a:gd name="T67" fmla="*/ 808795 h 3319463"/>
              <a:gd name="T68" fmla="*/ 3652870 w 3856038"/>
              <a:gd name="T69" fmla="*/ 830698 h 3319463"/>
              <a:gd name="T70" fmla="*/ 3597644 w 3856038"/>
              <a:gd name="T71" fmla="*/ 829110 h 3319463"/>
              <a:gd name="T72" fmla="*/ 3550670 w 3856038"/>
              <a:gd name="T73" fmla="*/ 804986 h 3319463"/>
              <a:gd name="T74" fmla="*/ 3518296 w 3856038"/>
              <a:gd name="T75" fmla="*/ 764039 h 3319463"/>
              <a:gd name="T76" fmla="*/ 3506552 w 3856038"/>
              <a:gd name="T77" fmla="*/ 711346 h 3319463"/>
              <a:gd name="T78" fmla="*/ 2155095 w 3856038"/>
              <a:gd name="T79" fmla="*/ 1756621 h 3319463"/>
              <a:gd name="T80" fmla="*/ 2103678 w 3856038"/>
              <a:gd name="T81" fmla="*/ 1768049 h 3319463"/>
              <a:gd name="T82" fmla="*/ 2052577 w 3856038"/>
              <a:gd name="T83" fmla="*/ 1756621 h 3319463"/>
              <a:gd name="T84" fmla="*/ 207257 w 3856038"/>
              <a:gd name="T85" fmla="*/ 2594619 h 3319463"/>
              <a:gd name="T86" fmla="*/ 161553 w 3856038"/>
              <a:gd name="T87" fmla="*/ 2623505 h 3319463"/>
              <a:gd name="T88" fmla="*/ 109818 w 3856038"/>
              <a:gd name="T89" fmla="*/ 2629853 h 3319463"/>
              <a:gd name="T90" fmla="*/ 59670 w 3856038"/>
              <a:gd name="T91" fmla="*/ 2613665 h 3319463"/>
              <a:gd name="T92" fmla="*/ 19996 w 3856038"/>
              <a:gd name="T93" fmla="*/ 2575574 h 3319463"/>
              <a:gd name="T94" fmla="*/ 952 w 3856038"/>
              <a:gd name="T95" fmla="*/ 2526056 h 3319463"/>
              <a:gd name="T96" fmla="*/ 5078 w 3856038"/>
              <a:gd name="T97" fmla="*/ 2473998 h 3319463"/>
              <a:gd name="T98" fmla="*/ 31105 w 3856038"/>
              <a:gd name="T99" fmla="*/ 2427337 h 3319463"/>
              <a:gd name="T100" fmla="*/ 1492697 w 3856038"/>
              <a:gd name="T101" fmla="*/ 975760 h 3319463"/>
              <a:gd name="T102" fmla="*/ 1543797 w 3856038"/>
              <a:gd name="T103" fmla="*/ 964333 h 3319463"/>
              <a:gd name="T104" fmla="*/ 1595215 w 3856038"/>
              <a:gd name="T105" fmla="*/ 975760 h 3319463"/>
              <a:gd name="T106" fmla="*/ 3334526 w 3856038"/>
              <a:gd name="T107" fmla="*/ 243464 h 3319463"/>
              <a:gd name="T108" fmla="*/ 2991107 w 3856038"/>
              <a:gd name="T109" fmla="*/ 233624 h 3319463"/>
              <a:gd name="T110" fmla="*/ 2948576 w 3856038"/>
              <a:gd name="T111" fmla="*/ 203151 h 3319463"/>
              <a:gd name="T112" fmla="*/ 2922550 w 3856038"/>
              <a:gd name="T113" fmla="*/ 157760 h 3319463"/>
              <a:gd name="T114" fmla="*/ 2918424 w 3856038"/>
              <a:gd name="T115" fmla="*/ 102845 h 3319463"/>
              <a:gd name="T116" fmla="*/ 2937468 w 3856038"/>
              <a:gd name="T117" fmla="*/ 53645 h 3319463"/>
              <a:gd name="T118" fmla="*/ 2975555 w 3856038"/>
              <a:gd name="T119" fmla="*/ 17459 h 3319463"/>
              <a:gd name="T120" fmla="*/ 3026338 w 3856038"/>
              <a:gd name="T121" fmla="*/ 318 h 3319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56038" h="3319463">
                <a:moveTo>
                  <a:pt x="50800" y="3187700"/>
                </a:moveTo>
                <a:lnTo>
                  <a:pt x="3856038" y="3187700"/>
                </a:lnTo>
                <a:lnTo>
                  <a:pt x="3856038" y="3319463"/>
                </a:lnTo>
                <a:lnTo>
                  <a:pt x="50800" y="3319463"/>
                </a:lnTo>
                <a:lnTo>
                  <a:pt x="50800" y="3187700"/>
                </a:lnTo>
                <a:close/>
                <a:moveTo>
                  <a:pt x="839788" y="2182813"/>
                </a:moveTo>
                <a:lnTo>
                  <a:pt x="839788" y="3023236"/>
                </a:lnTo>
                <a:lnTo>
                  <a:pt x="839471" y="3029586"/>
                </a:lnTo>
                <a:lnTo>
                  <a:pt x="838518" y="3035936"/>
                </a:lnTo>
                <a:lnTo>
                  <a:pt x="837248" y="3041969"/>
                </a:lnTo>
                <a:lnTo>
                  <a:pt x="834708" y="3047684"/>
                </a:lnTo>
                <a:lnTo>
                  <a:pt x="832486" y="3053399"/>
                </a:lnTo>
                <a:lnTo>
                  <a:pt x="829311" y="3058479"/>
                </a:lnTo>
                <a:lnTo>
                  <a:pt x="825501" y="3063241"/>
                </a:lnTo>
                <a:lnTo>
                  <a:pt x="821373" y="3067686"/>
                </a:lnTo>
                <a:lnTo>
                  <a:pt x="816928" y="3071814"/>
                </a:lnTo>
                <a:lnTo>
                  <a:pt x="812166" y="3075306"/>
                </a:lnTo>
                <a:lnTo>
                  <a:pt x="807086" y="3078481"/>
                </a:lnTo>
                <a:lnTo>
                  <a:pt x="801688" y="3081339"/>
                </a:lnTo>
                <a:lnTo>
                  <a:pt x="795656" y="3083244"/>
                </a:lnTo>
                <a:lnTo>
                  <a:pt x="789623" y="3084831"/>
                </a:lnTo>
                <a:lnTo>
                  <a:pt x="783591" y="3085784"/>
                </a:lnTo>
                <a:lnTo>
                  <a:pt x="777241" y="3086101"/>
                </a:lnTo>
                <a:lnTo>
                  <a:pt x="364173" y="3086101"/>
                </a:lnTo>
                <a:lnTo>
                  <a:pt x="357823" y="3085784"/>
                </a:lnTo>
                <a:lnTo>
                  <a:pt x="351473" y="3084831"/>
                </a:lnTo>
                <a:lnTo>
                  <a:pt x="345758" y="3083244"/>
                </a:lnTo>
                <a:lnTo>
                  <a:pt x="339725" y="3081339"/>
                </a:lnTo>
                <a:lnTo>
                  <a:pt x="334328" y="3078481"/>
                </a:lnTo>
                <a:lnTo>
                  <a:pt x="329248" y="3075306"/>
                </a:lnTo>
                <a:lnTo>
                  <a:pt x="324485" y="3071814"/>
                </a:lnTo>
                <a:lnTo>
                  <a:pt x="320040" y="3067686"/>
                </a:lnTo>
                <a:lnTo>
                  <a:pt x="315595" y="3063241"/>
                </a:lnTo>
                <a:lnTo>
                  <a:pt x="312103" y="3058479"/>
                </a:lnTo>
                <a:lnTo>
                  <a:pt x="308928" y="3053399"/>
                </a:lnTo>
                <a:lnTo>
                  <a:pt x="306705" y="3047684"/>
                </a:lnTo>
                <a:lnTo>
                  <a:pt x="304165" y="3041969"/>
                </a:lnTo>
                <a:lnTo>
                  <a:pt x="302578" y="3035936"/>
                </a:lnTo>
                <a:lnTo>
                  <a:pt x="301943" y="3029586"/>
                </a:lnTo>
                <a:lnTo>
                  <a:pt x="301625" y="3023236"/>
                </a:lnTo>
                <a:lnTo>
                  <a:pt x="301625" y="2721293"/>
                </a:lnTo>
                <a:lnTo>
                  <a:pt x="839788" y="2182813"/>
                </a:lnTo>
                <a:close/>
                <a:moveTo>
                  <a:pt x="1684338" y="1620838"/>
                </a:moveTo>
                <a:lnTo>
                  <a:pt x="1929304" y="1865842"/>
                </a:lnTo>
                <a:lnTo>
                  <a:pt x="1938189" y="1874411"/>
                </a:lnTo>
                <a:lnTo>
                  <a:pt x="1947708" y="1882345"/>
                </a:lnTo>
                <a:lnTo>
                  <a:pt x="1957227" y="1889644"/>
                </a:lnTo>
                <a:lnTo>
                  <a:pt x="1967064" y="1896944"/>
                </a:lnTo>
                <a:lnTo>
                  <a:pt x="1977218" y="1903291"/>
                </a:lnTo>
                <a:lnTo>
                  <a:pt x="1987690" y="1909003"/>
                </a:lnTo>
                <a:lnTo>
                  <a:pt x="1998478" y="1914716"/>
                </a:lnTo>
                <a:lnTo>
                  <a:pt x="2009267" y="1919476"/>
                </a:lnTo>
                <a:lnTo>
                  <a:pt x="2020690" y="1923602"/>
                </a:lnTo>
                <a:lnTo>
                  <a:pt x="2032113" y="1927728"/>
                </a:lnTo>
                <a:lnTo>
                  <a:pt x="2043537" y="1930901"/>
                </a:lnTo>
                <a:lnTo>
                  <a:pt x="2055277" y="1933440"/>
                </a:lnTo>
                <a:lnTo>
                  <a:pt x="2067335" y="1935344"/>
                </a:lnTo>
                <a:lnTo>
                  <a:pt x="2079393" y="1936931"/>
                </a:lnTo>
                <a:lnTo>
                  <a:pt x="2091768" y="1937883"/>
                </a:lnTo>
                <a:lnTo>
                  <a:pt x="2103826" y="1938201"/>
                </a:lnTo>
                <a:lnTo>
                  <a:pt x="2111759" y="1937883"/>
                </a:lnTo>
                <a:lnTo>
                  <a:pt x="2119692" y="1937566"/>
                </a:lnTo>
                <a:lnTo>
                  <a:pt x="2127625" y="1936931"/>
                </a:lnTo>
                <a:lnTo>
                  <a:pt x="2135240" y="1935979"/>
                </a:lnTo>
                <a:lnTo>
                  <a:pt x="2142856" y="1934710"/>
                </a:lnTo>
                <a:lnTo>
                  <a:pt x="2150788" y="1933440"/>
                </a:lnTo>
                <a:lnTo>
                  <a:pt x="2158404" y="1931536"/>
                </a:lnTo>
                <a:lnTo>
                  <a:pt x="2165702" y="1929949"/>
                </a:lnTo>
                <a:lnTo>
                  <a:pt x="2173318" y="1927728"/>
                </a:lnTo>
                <a:lnTo>
                  <a:pt x="2180299" y="1925189"/>
                </a:lnTo>
                <a:lnTo>
                  <a:pt x="2194895" y="1919794"/>
                </a:lnTo>
                <a:lnTo>
                  <a:pt x="2209174" y="1913446"/>
                </a:lnTo>
                <a:lnTo>
                  <a:pt x="2222501" y="1906782"/>
                </a:lnTo>
                <a:lnTo>
                  <a:pt x="2222501" y="3023263"/>
                </a:lnTo>
                <a:lnTo>
                  <a:pt x="2222501" y="3029611"/>
                </a:lnTo>
                <a:lnTo>
                  <a:pt x="2221232" y="3035958"/>
                </a:lnTo>
                <a:lnTo>
                  <a:pt x="2219645" y="3041988"/>
                </a:lnTo>
                <a:lnTo>
                  <a:pt x="2217742" y="3047700"/>
                </a:lnTo>
                <a:lnTo>
                  <a:pt x="2214886" y="3053413"/>
                </a:lnTo>
                <a:lnTo>
                  <a:pt x="2211713" y="3058491"/>
                </a:lnTo>
                <a:lnTo>
                  <a:pt x="2208222" y="3063251"/>
                </a:lnTo>
                <a:lnTo>
                  <a:pt x="2204414" y="3067694"/>
                </a:lnTo>
                <a:lnTo>
                  <a:pt x="2199655" y="3071820"/>
                </a:lnTo>
                <a:lnTo>
                  <a:pt x="2194895" y="3075311"/>
                </a:lnTo>
                <a:lnTo>
                  <a:pt x="2189818" y="3078484"/>
                </a:lnTo>
                <a:lnTo>
                  <a:pt x="2184424" y="3081341"/>
                </a:lnTo>
                <a:lnTo>
                  <a:pt x="2178712" y="3083245"/>
                </a:lnTo>
                <a:lnTo>
                  <a:pt x="2172366" y="3084832"/>
                </a:lnTo>
                <a:lnTo>
                  <a:pt x="2166654" y="3085784"/>
                </a:lnTo>
                <a:lnTo>
                  <a:pt x="2159673" y="3086101"/>
                </a:lnTo>
                <a:lnTo>
                  <a:pt x="1747166" y="3086101"/>
                </a:lnTo>
                <a:lnTo>
                  <a:pt x="1740820" y="3085784"/>
                </a:lnTo>
                <a:lnTo>
                  <a:pt x="1734474" y="3084832"/>
                </a:lnTo>
                <a:lnTo>
                  <a:pt x="1728445" y="3083245"/>
                </a:lnTo>
                <a:lnTo>
                  <a:pt x="1723050" y="3081341"/>
                </a:lnTo>
                <a:lnTo>
                  <a:pt x="1717656" y="3078484"/>
                </a:lnTo>
                <a:lnTo>
                  <a:pt x="1712579" y="3075311"/>
                </a:lnTo>
                <a:lnTo>
                  <a:pt x="1707185" y="3071820"/>
                </a:lnTo>
                <a:lnTo>
                  <a:pt x="1703060" y="3067694"/>
                </a:lnTo>
                <a:lnTo>
                  <a:pt x="1698935" y="3063251"/>
                </a:lnTo>
                <a:lnTo>
                  <a:pt x="1695444" y="3058491"/>
                </a:lnTo>
                <a:lnTo>
                  <a:pt x="1692271" y="3053413"/>
                </a:lnTo>
                <a:lnTo>
                  <a:pt x="1689415" y="3047700"/>
                </a:lnTo>
                <a:lnTo>
                  <a:pt x="1687511" y="3041988"/>
                </a:lnTo>
                <a:lnTo>
                  <a:pt x="1685925" y="3035958"/>
                </a:lnTo>
                <a:lnTo>
                  <a:pt x="1684973" y="3029611"/>
                </a:lnTo>
                <a:lnTo>
                  <a:pt x="1684338" y="3023263"/>
                </a:lnTo>
                <a:lnTo>
                  <a:pt x="1684338" y="1620838"/>
                </a:lnTo>
                <a:close/>
                <a:moveTo>
                  <a:pt x="1531938" y="1492251"/>
                </a:moveTo>
                <a:lnTo>
                  <a:pt x="1531938" y="3023260"/>
                </a:lnTo>
                <a:lnTo>
                  <a:pt x="1531304" y="3029608"/>
                </a:lnTo>
                <a:lnTo>
                  <a:pt x="1530669" y="3035955"/>
                </a:lnTo>
                <a:lnTo>
                  <a:pt x="1529082" y="3041985"/>
                </a:lnTo>
                <a:lnTo>
                  <a:pt x="1527178" y="3047698"/>
                </a:lnTo>
                <a:lnTo>
                  <a:pt x="1524323" y="3053411"/>
                </a:lnTo>
                <a:lnTo>
                  <a:pt x="1521150" y="3058489"/>
                </a:lnTo>
                <a:lnTo>
                  <a:pt x="1517659" y="3063249"/>
                </a:lnTo>
                <a:lnTo>
                  <a:pt x="1513217" y="3067693"/>
                </a:lnTo>
                <a:lnTo>
                  <a:pt x="1509092" y="3071818"/>
                </a:lnTo>
                <a:lnTo>
                  <a:pt x="1504332" y="3075309"/>
                </a:lnTo>
                <a:lnTo>
                  <a:pt x="1498938" y="3078483"/>
                </a:lnTo>
                <a:lnTo>
                  <a:pt x="1493543" y="3081340"/>
                </a:lnTo>
                <a:lnTo>
                  <a:pt x="1487514" y="3083244"/>
                </a:lnTo>
                <a:lnTo>
                  <a:pt x="1481803" y="3084831"/>
                </a:lnTo>
                <a:lnTo>
                  <a:pt x="1475456" y="3085783"/>
                </a:lnTo>
                <a:lnTo>
                  <a:pt x="1469110" y="3086100"/>
                </a:lnTo>
                <a:lnTo>
                  <a:pt x="1056286" y="3086100"/>
                </a:lnTo>
                <a:lnTo>
                  <a:pt x="1050257" y="3085783"/>
                </a:lnTo>
                <a:lnTo>
                  <a:pt x="1043911" y="3084831"/>
                </a:lnTo>
                <a:lnTo>
                  <a:pt x="1037882" y="3083244"/>
                </a:lnTo>
                <a:lnTo>
                  <a:pt x="1031853" y="3081340"/>
                </a:lnTo>
                <a:lnTo>
                  <a:pt x="1026776" y="3078483"/>
                </a:lnTo>
                <a:lnTo>
                  <a:pt x="1021381" y="3075309"/>
                </a:lnTo>
                <a:lnTo>
                  <a:pt x="1016622" y="3071818"/>
                </a:lnTo>
                <a:lnTo>
                  <a:pt x="1012179" y="3067693"/>
                </a:lnTo>
                <a:lnTo>
                  <a:pt x="1008372" y="3063249"/>
                </a:lnTo>
                <a:lnTo>
                  <a:pt x="1004246" y="3058489"/>
                </a:lnTo>
                <a:lnTo>
                  <a:pt x="1001391" y="3053411"/>
                </a:lnTo>
                <a:lnTo>
                  <a:pt x="998852" y="3047698"/>
                </a:lnTo>
                <a:lnTo>
                  <a:pt x="996631" y="3041985"/>
                </a:lnTo>
                <a:lnTo>
                  <a:pt x="995044" y="3035955"/>
                </a:lnTo>
                <a:lnTo>
                  <a:pt x="994092" y="3029608"/>
                </a:lnTo>
                <a:lnTo>
                  <a:pt x="993775" y="3023260"/>
                </a:lnTo>
                <a:lnTo>
                  <a:pt x="993775" y="2030516"/>
                </a:lnTo>
                <a:lnTo>
                  <a:pt x="1531938" y="1492251"/>
                </a:lnTo>
                <a:close/>
                <a:moveTo>
                  <a:pt x="2914650" y="1230313"/>
                </a:moveTo>
                <a:lnTo>
                  <a:pt x="2914650" y="3023247"/>
                </a:lnTo>
                <a:lnTo>
                  <a:pt x="2914014" y="3029596"/>
                </a:lnTo>
                <a:lnTo>
                  <a:pt x="2913059" y="3035945"/>
                </a:lnTo>
                <a:lnTo>
                  <a:pt x="2911468" y="3041976"/>
                </a:lnTo>
                <a:lnTo>
                  <a:pt x="2909240" y="3047690"/>
                </a:lnTo>
                <a:lnTo>
                  <a:pt x="2906694" y="3053404"/>
                </a:lnTo>
                <a:lnTo>
                  <a:pt x="2903512" y="3058483"/>
                </a:lnTo>
                <a:lnTo>
                  <a:pt x="2900011" y="3063245"/>
                </a:lnTo>
                <a:lnTo>
                  <a:pt x="2895874" y="3067689"/>
                </a:lnTo>
                <a:lnTo>
                  <a:pt x="2891736" y="3071816"/>
                </a:lnTo>
                <a:lnTo>
                  <a:pt x="2886326" y="3075308"/>
                </a:lnTo>
                <a:lnTo>
                  <a:pt x="2881234" y="3078482"/>
                </a:lnTo>
                <a:lnTo>
                  <a:pt x="2875824" y="3081340"/>
                </a:lnTo>
                <a:lnTo>
                  <a:pt x="2870414" y="3083244"/>
                </a:lnTo>
                <a:lnTo>
                  <a:pt x="2864367" y="3084831"/>
                </a:lnTo>
                <a:lnTo>
                  <a:pt x="2858002" y="3085784"/>
                </a:lnTo>
                <a:lnTo>
                  <a:pt x="2851637" y="3086101"/>
                </a:lnTo>
                <a:lnTo>
                  <a:pt x="2437914" y="3086101"/>
                </a:lnTo>
                <a:lnTo>
                  <a:pt x="2430912" y="3085784"/>
                </a:lnTo>
                <a:lnTo>
                  <a:pt x="2425184" y="3084831"/>
                </a:lnTo>
                <a:lnTo>
                  <a:pt x="2418819" y="3083244"/>
                </a:lnTo>
                <a:lnTo>
                  <a:pt x="2413090" y="3081340"/>
                </a:lnTo>
                <a:lnTo>
                  <a:pt x="2407680" y="3078482"/>
                </a:lnTo>
                <a:lnTo>
                  <a:pt x="2402588" y="3075308"/>
                </a:lnTo>
                <a:lnTo>
                  <a:pt x="2397814" y="3071816"/>
                </a:lnTo>
                <a:lnTo>
                  <a:pt x="2393040" y="3067689"/>
                </a:lnTo>
                <a:lnTo>
                  <a:pt x="2389221" y="3063245"/>
                </a:lnTo>
                <a:lnTo>
                  <a:pt x="2385721" y="3058483"/>
                </a:lnTo>
                <a:lnTo>
                  <a:pt x="2382538" y="3053404"/>
                </a:lnTo>
                <a:lnTo>
                  <a:pt x="2379674" y="3047690"/>
                </a:lnTo>
                <a:lnTo>
                  <a:pt x="2377764" y="3041976"/>
                </a:lnTo>
                <a:lnTo>
                  <a:pt x="2376173" y="3035945"/>
                </a:lnTo>
                <a:lnTo>
                  <a:pt x="2374900" y="3029596"/>
                </a:lnTo>
                <a:lnTo>
                  <a:pt x="2374900" y="3023247"/>
                </a:lnTo>
                <a:lnTo>
                  <a:pt x="2374900" y="1768701"/>
                </a:lnTo>
                <a:lnTo>
                  <a:pt x="2914650" y="1230313"/>
                </a:lnTo>
                <a:close/>
                <a:moveTo>
                  <a:pt x="3382142" y="762000"/>
                </a:moveTo>
                <a:lnTo>
                  <a:pt x="3382777" y="774063"/>
                </a:lnTo>
                <a:lnTo>
                  <a:pt x="3384046" y="785492"/>
                </a:lnTo>
                <a:lnTo>
                  <a:pt x="3385633" y="796920"/>
                </a:lnTo>
                <a:lnTo>
                  <a:pt x="3387536" y="808031"/>
                </a:lnTo>
                <a:lnTo>
                  <a:pt x="3390392" y="818825"/>
                </a:lnTo>
                <a:lnTo>
                  <a:pt x="3393565" y="829618"/>
                </a:lnTo>
                <a:lnTo>
                  <a:pt x="3397056" y="840094"/>
                </a:lnTo>
                <a:lnTo>
                  <a:pt x="3401181" y="850888"/>
                </a:lnTo>
                <a:lnTo>
                  <a:pt x="3405623" y="860729"/>
                </a:lnTo>
                <a:lnTo>
                  <a:pt x="3410383" y="870570"/>
                </a:lnTo>
                <a:lnTo>
                  <a:pt x="3416095" y="880411"/>
                </a:lnTo>
                <a:lnTo>
                  <a:pt x="3421806" y="889935"/>
                </a:lnTo>
                <a:lnTo>
                  <a:pt x="3427835" y="899141"/>
                </a:lnTo>
                <a:lnTo>
                  <a:pt x="3434499" y="907713"/>
                </a:lnTo>
                <a:lnTo>
                  <a:pt x="3441797" y="916284"/>
                </a:lnTo>
                <a:lnTo>
                  <a:pt x="3448778" y="924220"/>
                </a:lnTo>
                <a:lnTo>
                  <a:pt x="3456711" y="932157"/>
                </a:lnTo>
                <a:lnTo>
                  <a:pt x="3464644" y="939776"/>
                </a:lnTo>
                <a:lnTo>
                  <a:pt x="3472894" y="946760"/>
                </a:lnTo>
                <a:lnTo>
                  <a:pt x="3481461" y="953426"/>
                </a:lnTo>
                <a:lnTo>
                  <a:pt x="3490663" y="960093"/>
                </a:lnTo>
                <a:lnTo>
                  <a:pt x="3499548" y="966125"/>
                </a:lnTo>
                <a:lnTo>
                  <a:pt x="3509067" y="971521"/>
                </a:lnTo>
                <a:lnTo>
                  <a:pt x="3518904" y="976601"/>
                </a:lnTo>
                <a:lnTo>
                  <a:pt x="3529058" y="981363"/>
                </a:lnTo>
                <a:lnTo>
                  <a:pt x="3539529" y="985807"/>
                </a:lnTo>
                <a:lnTo>
                  <a:pt x="3549683" y="989616"/>
                </a:lnTo>
                <a:lnTo>
                  <a:pt x="3560155" y="992791"/>
                </a:lnTo>
                <a:lnTo>
                  <a:pt x="3571261" y="995966"/>
                </a:lnTo>
                <a:lnTo>
                  <a:pt x="3582367" y="998505"/>
                </a:lnTo>
                <a:lnTo>
                  <a:pt x="3593790" y="1000093"/>
                </a:lnTo>
                <a:lnTo>
                  <a:pt x="3605213" y="1001680"/>
                </a:lnTo>
                <a:lnTo>
                  <a:pt x="3605213" y="3023244"/>
                </a:lnTo>
                <a:lnTo>
                  <a:pt x="3604896" y="3029593"/>
                </a:lnTo>
                <a:lnTo>
                  <a:pt x="3603944" y="3035942"/>
                </a:lnTo>
                <a:lnTo>
                  <a:pt x="3602357" y="3041974"/>
                </a:lnTo>
                <a:lnTo>
                  <a:pt x="3600136" y="3047688"/>
                </a:lnTo>
                <a:lnTo>
                  <a:pt x="3597598" y="3053402"/>
                </a:lnTo>
                <a:lnTo>
                  <a:pt x="3594425" y="3058481"/>
                </a:lnTo>
                <a:lnTo>
                  <a:pt x="3590617" y="3063243"/>
                </a:lnTo>
                <a:lnTo>
                  <a:pt x="3586809" y="3067688"/>
                </a:lnTo>
                <a:lnTo>
                  <a:pt x="3582367" y="3071815"/>
                </a:lnTo>
                <a:lnTo>
                  <a:pt x="3577607" y="3075307"/>
                </a:lnTo>
                <a:lnTo>
                  <a:pt x="3572213" y="3078481"/>
                </a:lnTo>
                <a:lnTo>
                  <a:pt x="3567136" y="3081338"/>
                </a:lnTo>
                <a:lnTo>
                  <a:pt x="3561107" y="3083243"/>
                </a:lnTo>
                <a:lnTo>
                  <a:pt x="3555078" y="3084830"/>
                </a:lnTo>
                <a:lnTo>
                  <a:pt x="3548732" y="3085783"/>
                </a:lnTo>
                <a:lnTo>
                  <a:pt x="3542703" y="3086100"/>
                </a:lnTo>
                <a:lnTo>
                  <a:pt x="3129878" y="3086100"/>
                </a:lnTo>
                <a:lnTo>
                  <a:pt x="3123532" y="3085783"/>
                </a:lnTo>
                <a:lnTo>
                  <a:pt x="3117186" y="3084830"/>
                </a:lnTo>
                <a:lnTo>
                  <a:pt x="3111474" y="3083243"/>
                </a:lnTo>
                <a:lnTo>
                  <a:pt x="3105445" y="3081338"/>
                </a:lnTo>
                <a:lnTo>
                  <a:pt x="3099733" y="3078481"/>
                </a:lnTo>
                <a:lnTo>
                  <a:pt x="3094656" y="3075307"/>
                </a:lnTo>
                <a:lnTo>
                  <a:pt x="3089897" y="3071815"/>
                </a:lnTo>
                <a:lnTo>
                  <a:pt x="3085454" y="3067688"/>
                </a:lnTo>
                <a:lnTo>
                  <a:pt x="3081329" y="3063243"/>
                </a:lnTo>
                <a:lnTo>
                  <a:pt x="3077839" y="3058481"/>
                </a:lnTo>
                <a:lnTo>
                  <a:pt x="3074666" y="3053402"/>
                </a:lnTo>
                <a:lnTo>
                  <a:pt x="3071810" y="3047688"/>
                </a:lnTo>
                <a:lnTo>
                  <a:pt x="3069906" y="3041974"/>
                </a:lnTo>
                <a:lnTo>
                  <a:pt x="3068320" y="3035942"/>
                </a:lnTo>
                <a:lnTo>
                  <a:pt x="3067685" y="3029593"/>
                </a:lnTo>
                <a:lnTo>
                  <a:pt x="3067050" y="3023244"/>
                </a:lnTo>
                <a:lnTo>
                  <a:pt x="3067050" y="1077552"/>
                </a:lnTo>
                <a:lnTo>
                  <a:pt x="3382142" y="762000"/>
                </a:lnTo>
                <a:close/>
                <a:moveTo>
                  <a:pt x="3032368" y="0"/>
                </a:moveTo>
                <a:lnTo>
                  <a:pt x="3038399" y="0"/>
                </a:lnTo>
                <a:lnTo>
                  <a:pt x="3628114" y="0"/>
                </a:lnTo>
                <a:lnTo>
                  <a:pt x="3634144" y="0"/>
                </a:lnTo>
                <a:lnTo>
                  <a:pt x="3640175" y="318"/>
                </a:lnTo>
                <a:lnTo>
                  <a:pt x="3646205" y="1270"/>
                </a:lnTo>
                <a:lnTo>
                  <a:pt x="3651918" y="2222"/>
                </a:lnTo>
                <a:lnTo>
                  <a:pt x="3657631" y="3492"/>
                </a:lnTo>
                <a:lnTo>
                  <a:pt x="3663344" y="5079"/>
                </a:lnTo>
                <a:lnTo>
                  <a:pt x="3669057" y="6984"/>
                </a:lnTo>
                <a:lnTo>
                  <a:pt x="3674453" y="9206"/>
                </a:lnTo>
                <a:lnTo>
                  <a:pt x="3680166" y="11428"/>
                </a:lnTo>
                <a:lnTo>
                  <a:pt x="3685562" y="14284"/>
                </a:lnTo>
                <a:lnTo>
                  <a:pt x="3690640" y="17459"/>
                </a:lnTo>
                <a:lnTo>
                  <a:pt x="3695718" y="20633"/>
                </a:lnTo>
                <a:lnTo>
                  <a:pt x="3700479" y="23807"/>
                </a:lnTo>
                <a:lnTo>
                  <a:pt x="3705240" y="27616"/>
                </a:lnTo>
                <a:lnTo>
                  <a:pt x="3710001" y="31425"/>
                </a:lnTo>
                <a:lnTo>
                  <a:pt x="3714445" y="35552"/>
                </a:lnTo>
                <a:lnTo>
                  <a:pt x="3718253" y="39678"/>
                </a:lnTo>
                <a:lnTo>
                  <a:pt x="3722062" y="44440"/>
                </a:lnTo>
                <a:lnTo>
                  <a:pt x="3725871" y="49201"/>
                </a:lnTo>
                <a:lnTo>
                  <a:pt x="3729362" y="53962"/>
                </a:lnTo>
                <a:lnTo>
                  <a:pt x="3732536" y="59041"/>
                </a:lnTo>
                <a:lnTo>
                  <a:pt x="3735075" y="64437"/>
                </a:lnTo>
                <a:lnTo>
                  <a:pt x="3737932" y="69516"/>
                </a:lnTo>
                <a:lnTo>
                  <a:pt x="3740471" y="74912"/>
                </a:lnTo>
                <a:lnTo>
                  <a:pt x="3742692" y="80308"/>
                </a:lnTo>
                <a:lnTo>
                  <a:pt x="3744279" y="86339"/>
                </a:lnTo>
                <a:lnTo>
                  <a:pt x="3745866" y="91736"/>
                </a:lnTo>
                <a:lnTo>
                  <a:pt x="3747453" y="97767"/>
                </a:lnTo>
                <a:lnTo>
                  <a:pt x="3748088" y="103798"/>
                </a:lnTo>
                <a:lnTo>
                  <a:pt x="3749040" y="109511"/>
                </a:lnTo>
                <a:lnTo>
                  <a:pt x="3749358" y="115542"/>
                </a:lnTo>
                <a:lnTo>
                  <a:pt x="3749675" y="121573"/>
                </a:lnTo>
                <a:lnTo>
                  <a:pt x="3749675" y="711346"/>
                </a:lnTo>
                <a:lnTo>
                  <a:pt x="3749358" y="717377"/>
                </a:lnTo>
                <a:lnTo>
                  <a:pt x="3749040" y="723726"/>
                </a:lnTo>
                <a:lnTo>
                  <a:pt x="3748088" y="729757"/>
                </a:lnTo>
                <a:lnTo>
                  <a:pt x="3747453" y="735788"/>
                </a:lnTo>
                <a:lnTo>
                  <a:pt x="3745866" y="741819"/>
                </a:lnTo>
                <a:lnTo>
                  <a:pt x="3744279" y="747215"/>
                </a:lnTo>
                <a:lnTo>
                  <a:pt x="3742375" y="753246"/>
                </a:lnTo>
                <a:lnTo>
                  <a:pt x="3740471" y="758642"/>
                </a:lnTo>
                <a:lnTo>
                  <a:pt x="3737614" y="764039"/>
                </a:lnTo>
                <a:lnTo>
                  <a:pt x="3735075" y="769117"/>
                </a:lnTo>
                <a:lnTo>
                  <a:pt x="3732219" y="774196"/>
                </a:lnTo>
                <a:lnTo>
                  <a:pt x="3729045" y="779275"/>
                </a:lnTo>
                <a:lnTo>
                  <a:pt x="3725871" y="784036"/>
                </a:lnTo>
                <a:lnTo>
                  <a:pt x="3721745" y="788798"/>
                </a:lnTo>
                <a:lnTo>
                  <a:pt x="3718253" y="793242"/>
                </a:lnTo>
                <a:lnTo>
                  <a:pt x="3714445" y="797368"/>
                </a:lnTo>
                <a:lnTo>
                  <a:pt x="3710001" y="801495"/>
                </a:lnTo>
                <a:lnTo>
                  <a:pt x="3705558" y="804986"/>
                </a:lnTo>
                <a:lnTo>
                  <a:pt x="3700797" y="808795"/>
                </a:lnTo>
                <a:lnTo>
                  <a:pt x="3696036" y="811970"/>
                </a:lnTo>
                <a:lnTo>
                  <a:pt x="3690958" y="815144"/>
                </a:lnTo>
                <a:lnTo>
                  <a:pt x="3685879" y="818318"/>
                </a:lnTo>
                <a:lnTo>
                  <a:pt x="3680801" y="820857"/>
                </a:lnTo>
                <a:lnTo>
                  <a:pt x="3675405" y="823397"/>
                </a:lnTo>
                <a:lnTo>
                  <a:pt x="3669692" y="825301"/>
                </a:lnTo>
                <a:lnTo>
                  <a:pt x="3664297" y="827523"/>
                </a:lnTo>
                <a:lnTo>
                  <a:pt x="3658583" y="829110"/>
                </a:lnTo>
                <a:lnTo>
                  <a:pt x="3652870" y="830698"/>
                </a:lnTo>
                <a:lnTo>
                  <a:pt x="3646523" y="831332"/>
                </a:lnTo>
                <a:lnTo>
                  <a:pt x="3640492" y="832285"/>
                </a:lnTo>
                <a:lnTo>
                  <a:pt x="3634144" y="832919"/>
                </a:lnTo>
                <a:lnTo>
                  <a:pt x="3628114" y="832919"/>
                </a:lnTo>
                <a:lnTo>
                  <a:pt x="3622083" y="832919"/>
                </a:lnTo>
                <a:lnTo>
                  <a:pt x="3615735" y="832285"/>
                </a:lnTo>
                <a:lnTo>
                  <a:pt x="3609705" y="831332"/>
                </a:lnTo>
                <a:lnTo>
                  <a:pt x="3603675" y="830698"/>
                </a:lnTo>
                <a:lnTo>
                  <a:pt x="3597644" y="829110"/>
                </a:lnTo>
                <a:lnTo>
                  <a:pt x="3592248" y="827523"/>
                </a:lnTo>
                <a:lnTo>
                  <a:pt x="3586218" y="825301"/>
                </a:lnTo>
                <a:lnTo>
                  <a:pt x="3580822" y="823397"/>
                </a:lnTo>
                <a:lnTo>
                  <a:pt x="3575427" y="820857"/>
                </a:lnTo>
                <a:lnTo>
                  <a:pt x="3570031" y="818318"/>
                </a:lnTo>
                <a:lnTo>
                  <a:pt x="3565270" y="815144"/>
                </a:lnTo>
                <a:lnTo>
                  <a:pt x="3560192" y="811970"/>
                </a:lnTo>
                <a:lnTo>
                  <a:pt x="3555431" y="808795"/>
                </a:lnTo>
                <a:lnTo>
                  <a:pt x="3550670" y="804986"/>
                </a:lnTo>
                <a:lnTo>
                  <a:pt x="3546227" y="801495"/>
                </a:lnTo>
                <a:lnTo>
                  <a:pt x="3542100" y="797368"/>
                </a:lnTo>
                <a:lnTo>
                  <a:pt x="3537974" y="793242"/>
                </a:lnTo>
                <a:lnTo>
                  <a:pt x="3534166" y="788798"/>
                </a:lnTo>
                <a:lnTo>
                  <a:pt x="3530674" y="784036"/>
                </a:lnTo>
                <a:lnTo>
                  <a:pt x="3527500" y="779275"/>
                </a:lnTo>
                <a:lnTo>
                  <a:pt x="3524326" y="774196"/>
                </a:lnTo>
                <a:lnTo>
                  <a:pt x="3521153" y="769117"/>
                </a:lnTo>
                <a:lnTo>
                  <a:pt x="3518296" y="764039"/>
                </a:lnTo>
                <a:lnTo>
                  <a:pt x="3516074" y="758642"/>
                </a:lnTo>
                <a:lnTo>
                  <a:pt x="3514170" y="753246"/>
                </a:lnTo>
                <a:lnTo>
                  <a:pt x="3511948" y="747215"/>
                </a:lnTo>
                <a:lnTo>
                  <a:pt x="3510361" y="741819"/>
                </a:lnTo>
                <a:lnTo>
                  <a:pt x="3508774" y="735788"/>
                </a:lnTo>
                <a:lnTo>
                  <a:pt x="3508139" y="729757"/>
                </a:lnTo>
                <a:lnTo>
                  <a:pt x="3507187" y="723726"/>
                </a:lnTo>
                <a:lnTo>
                  <a:pt x="3506552" y="717377"/>
                </a:lnTo>
                <a:lnTo>
                  <a:pt x="3506552" y="711346"/>
                </a:lnTo>
                <a:lnTo>
                  <a:pt x="3506552" y="415190"/>
                </a:lnTo>
                <a:lnTo>
                  <a:pt x="2189691" y="1732180"/>
                </a:lnTo>
                <a:lnTo>
                  <a:pt x="2185247" y="1736624"/>
                </a:lnTo>
                <a:lnTo>
                  <a:pt x="2180487" y="1740433"/>
                </a:lnTo>
                <a:lnTo>
                  <a:pt x="2175726" y="1744242"/>
                </a:lnTo>
                <a:lnTo>
                  <a:pt x="2170647" y="1748051"/>
                </a:lnTo>
                <a:lnTo>
                  <a:pt x="2165569" y="1750908"/>
                </a:lnTo>
                <a:lnTo>
                  <a:pt x="2160491" y="1753765"/>
                </a:lnTo>
                <a:lnTo>
                  <a:pt x="2155095" y="1756621"/>
                </a:lnTo>
                <a:lnTo>
                  <a:pt x="2149382" y="1758843"/>
                </a:lnTo>
                <a:lnTo>
                  <a:pt x="2143986" y="1761065"/>
                </a:lnTo>
                <a:lnTo>
                  <a:pt x="2138273" y="1762970"/>
                </a:lnTo>
                <a:lnTo>
                  <a:pt x="2132878" y="1764557"/>
                </a:lnTo>
                <a:lnTo>
                  <a:pt x="2126847" y="1765509"/>
                </a:lnTo>
                <a:lnTo>
                  <a:pt x="2121452" y="1766461"/>
                </a:lnTo>
                <a:lnTo>
                  <a:pt x="2115421" y="1767096"/>
                </a:lnTo>
                <a:lnTo>
                  <a:pt x="2109708" y="1767731"/>
                </a:lnTo>
                <a:lnTo>
                  <a:pt x="2103678" y="1768049"/>
                </a:lnTo>
                <a:lnTo>
                  <a:pt x="2098282" y="1767731"/>
                </a:lnTo>
                <a:lnTo>
                  <a:pt x="2092252" y="1767096"/>
                </a:lnTo>
                <a:lnTo>
                  <a:pt x="2086221" y="1766461"/>
                </a:lnTo>
                <a:lnTo>
                  <a:pt x="2080508" y="1765509"/>
                </a:lnTo>
                <a:lnTo>
                  <a:pt x="2074795" y="1764557"/>
                </a:lnTo>
                <a:lnTo>
                  <a:pt x="2069399" y="1762970"/>
                </a:lnTo>
                <a:lnTo>
                  <a:pt x="2063369" y="1761065"/>
                </a:lnTo>
                <a:lnTo>
                  <a:pt x="2057973" y="1758843"/>
                </a:lnTo>
                <a:lnTo>
                  <a:pt x="2052577" y="1756621"/>
                </a:lnTo>
                <a:lnTo>
                  <a:pt x="2047182" y="1753765"/>
                </a:lnTo>
                <a:lnTo>
                  <a:pt x="2042104" y="1750908"/>
                </a:lnTo>
                <a:lnTo>
                  <a:pt x="2037025" y="1748051"/>
                </a:lnTo>
                <a:lnTo>
                  <a:pt x="2031947" y="1744242"/>
                </a:lnTo>
                <a:lnTo>
                  <a:pt x="2027186" y="1740433"/>
                </a:lnTo>
                <a:lnTo>
                  <a:pt x="2022425" y="1736624"/>
                </a:lnTo>
                <a:lnTo>
                  <a:pt x="2017664" y="1732180"/>
                </a:lnTo>
                <a:lnTo>
                  <a:pt x="1543797" y="1257949"/>
                </a:lnTo>
                <a:lnTo>
                  <a:pt x="207257" y="2594619"/>
                </a:lnTo>
                <a:lnTo>
                  <a:pt x="202814" y="2599063"/>
                </a:lnTo>
                <a:lnTo>
                  <a:pt x="198053" y="2602872"/>
                </a:lnTo>
                <a:lnTo>
                  <a:pt x="193292" y="2606999"/>
                </a:lnTo>
                <a:lnTo>
                  <a:pt x="188214" y="2610490"/>
                </a:lnTo>
                <a:lnTo>
                  <a:pt x="183136" y="2613665"/>
                </a:lnTo>
                <a:lnTo>
                  <a:pt x="178057" y="2616204"/>
                </a:lnTo>
                <a:lnTo>
                  <a:pt x="172662" y="2619061"/>
                </a:lnTo>
                <a:lnTo>
                  <a:pt x="166949" y="2621600"/>
                </a:lnTo>
                <a:lnTo>
                  <a:pt x="161553" y="2623505"/>
                </a:lnTo>
                <a:lnTo>
                  <a:pt x="155840" y="2625409"/>
                </a:lnTo>
                <a:lnTo>
                  <a:pt x="150444" y="2626996"/>
                </a:lnTo>
                <a:lnTo>
                  <a:pt x="144414" y="2628266"/>
                </a:lnTo>
                <a:lnTo>
                  <a:pt x="139018" y="2628901"/>
                </a:lnTo>
                <a:lnTo>
                  <a:pt x="132988" y="2629853"/>
                </a:lnTo>
                <a:lnTo>
                  <a:pt x="127275" y="2630171"/>
                </a:lnTo>
                <a:lnTo>
                  <a:pt x="121244" y="2630488"/>
                </a:lnTo>
                <a:lnTo>
                  <a:pt x="115214" y="2630171"/>
                </a:lnTo>
                <a:lnTo>
                  <a:pt x="109818" y="2629853"/>
                </a:lnTo>
                <a:lnTo>
                  <a:pt x="103787" y="2628901"/>
                </a:lnTo>
                <a:lnTo>
                  <a:pt x="98074" y="2628266"/>
                </a:lnTo>
                <a:lnTo>
                  <a:pt x="92361" y="2626996"/>
                </a:lnTo>
                <a:lnTo>
                  <a:pt x="86648" y="2625409"/>
                </a:lnTo>
                <a:lnTo>
                  <a:pt x="80935" y="2623505"/>
                </a:lnTo>
                <a:lnTo>
                  <a:pt x="75540" y="2621600"/>
                </a:lnTo>
                <a:lnTo>
                  <a:pt x="70144" y="2619061"/>
                </a:lnTo>
                <a:lnTo>
                  <a:pt x="64748" y="2616204"/>
                </a:lnTo>
                <a:lnTo>
                  <a:pt x="59670" y="2613665"/>
                </a:lnTo>
                <a:lnTo>
                  <a:pt x="54592" y="2610490"/>
                </a:lnTo>
                <a:lnTo>
                  <a:pt x="49513" y="2606999"/>
                </a:lnTo>
                <a:lnTo>
                  <a:pt x="44752" y="2602872"/>
                </a:lnTo>
                <a:lnTo>
                  <a:pt x="39992" y="2599063"/>
                </a:lnTo>
                <a:lnTo>
                  <a:pt x="35231" y="2594619"/>
                </a:lnTo>
                <a:lnTo>
                  <a:pt x="31105" y="2590175"/>
                </a:lnTo>
                <a:lnTo>
                  <a:pt x="26978" y="2585731"/>
                </a:lnTo>
                <a:lnTo>
                  <a:pt x="23170" y="2580335"/>
                </a:lnTo>
                <a:lnTo>
                  <a:pt x="19996" y="2575574"/>
                </a:lnTo>
                <a:lnTo>
                  <a:pt x="16822" y="2570495"/>
                </a:lnTo>
                <a:lnTo>
                  <a:pt x="13648" y="2565099"/>
                </a:lnTo>
                <a:lnTo>
                  <a:pt x="10791" y="2560020"/>
                </a:lnTo>
                <a:lnTo>
                  <a:pt x="8570" y="2554307"/>
                </a:lnTo>
                <a:lnTo>
                  <a:pt x="6665" y="2548910"/>
                </a:lnTo>
                <a:lnTo>
                  <a:pt x="5078" y="2543514"/>
                </a:lnTo>
                <a:lnTo>
                  <a:pt x="3491" y="2537483"/>
                </a:lnTo>
                <a:lnTo>
                  <a:pt x="2222" y="2532087"/>
                </a:lnTo>
                <a:lnTo>
                  <a:pt x="952" y="2526056"/>
                </a:lnTo>
                <a:lnTo>
                  <a:pt x="318" y="2520660"/>
                </a:lnTo>
                <a:lnTo>
                  <a:pt x="0" y="2514629"/>
                </a:lnTo>
                <a:lnTo>
                  <a:pt x="0" y="2508598"/>
                </a:lnTo>
                <a:lnTo>
                  <a:pt x="0" y="2502884"/>
                </a:lnTo>
                <a:lnTo>
                  <a:pt x="318" y="2497170"/>
                </a:lnTo>
                <a:lnTo>
                  <a:pt x="952" y="2491457"/>
                </a:lnTo>
                <a:lnTo>
                  <a:pt x="2222" y="2485426"/>
                </a:lnTo>
                <a:lnTo>
                  <a:pt x="3491" y="2480029"/>
                </a:lnTo>
                <a:lnTo>
                  <a:pt x="5078" y="2473998"/>
                </a:lnTo>
                <a:lnTo>
                  <a:pt x="6665" y="2468285"/>
                </a:lnTo>
                <a:lnTo>
                  <a:pt x="8570" y="2462889"/>
                </a:lnTo>
                <a:lnTo>
                  <a:pt x="10791" y="2457492"/>
                </a:lnTo>
                <a:lnTo>
                  <a:pt x="13648" y="2452414"/>
                </a:lnTo>
                <a:lnTo>
                  <a:pt x="16822" y="2446700"/>
                </a:lnTo>
                <a:lnTo>
                  <a:pt x="19996" y="2441621"/>
                </a:lnTo>
                <a:lnTo>
                  <a:pt x="23487" y="2436860"/>
                </a:lnTo>
                <a:lnTo>
                  <a:pt x="26978" y="2431781"/>
                </a:lnTo>
                <a:lnTo>
                  <a:pt x="31105" y="2427337"/>
                </a:lnTo>
                <a:lnTo>
                  <a:pt x="35231" y="2422576"/>
                </a:lnTo>
                <a:lnTo>
                  <a:pt x="1457784" y="1000202"/>
                </a:lnTo>
                <a:lnTo>
                  <a:pt x="1462227" y="995758"/>
                </a:lnTo>
                <a:lnTo>
                  <a:pt x="1466988" y="991631"/>
                </a:lnTo>
                <a:lnTo>
                  <a:pt x="1471749" y="987822"/>
                </a:lnTo>
                <a:lnTo>
                  <a:pt x="1476827" y="984330"/>
                </a:lnTo>
                <a:lnTo>
                  <a:pt x="1481906" y="981156"/>
                </a:lnTo>
                <a:lnTo>
                  <a:pt x="1486984" y="978617"/>
                </a:lnTo>
                <a:lnTo>
                  <a:pt x="1492697" y="975760"/>
                </a:lnTo>
                <a:lnTo>
                  <a:pt x="1498093" y="973221"/>
                </a:lnTo>
                <a:lnTo>
                  <a:pt x="1503488" y="971316"/>
                </a:lnTo>
                <a:lnTo>
                  <a:pt x="1509202" y="969411"/>
                </a:lnTo>
                <a:lnTo>
                  <a:pt x="1514597" y="967824"/>
                </a:lnTo>
                <a:lnTo>
                  <a:pt x="1520628" y="966555"/>
                </a:lnTo>
                <a:lnTo>
                  <a:pt x="1526023" y="965602"/>
                </a:lnTo>
                <a:lnTo>
                  <a:pt x="1532054" y="964968"/>
                </a:lnTo>
                <a:lnTo>
                  <a:pt x="1537767" y="964650"/>
                </a:lnTo>
                <a:lnTo>
                  <a:pt x="1543797" y="964333"/>
                </a:lnTo>
                <a:lnTo>
                  <a:pt x="1549828" y="964650"/>
                </a:lnTo>
                <a:lnTo>
                  <a:pt x="1555223" y="964968"/>
                </a:lnTo>
                <a:lnTo>
                  <a:pt x="1561254" y="965602"/>
                </a:lnTo>
                <a:lnTo>
                  <a:pt x="1566967" y="966555"/>
                </a:lnTo>
                <a:lnTo>
                  <a:pt x="1572680" y="967824"/>
                </a:lnTo>
                <a:lnTo>
                  <a:pt x="1578393" y="969411"/>
                </a:lnTo>
                <a:lnTo>
                  <a:pt x="1584106" y="971316"/>
                </a:lnTo>
                <a:lnTo>
                  <a:pt x="1589502" y="973221"/>
                </a:lnTo>
                <a:lnTo>
                  <a:pt x="1595215" y="975760"/>
                </a:lnTo>
                <a:lnTo>
                  <a:pt x="1600293" y="978617"/>
                </a:lnTo>
                <a:lnTo>
                  <a:pt x="1605371" y="981156"/>
                </a:lnTo>
                <a:lnTo>
                  <a:pt x="1610450" y="984330"/>
                </a:lnTo>
                <a:lnTo>
                  <a:pt x="1615528" y="987822"/>
                </a:lnTo>
                <a:lnTo>
                  <a:pt x="1620289" y="991631"/>
                </a:lnTo>
                <a:lnTo>
                  <a:pt x="1625050" y="995758"/>
                </a:lnTo>
                <a:lnTo>
                  <a:pt x="1629811" y="1000202"/>
                </a:lnTo>
                <a:lnTo>
                  <a:pt x="2103678" y="1474115"/>
                </a:lnTo>
                <a:lnTo>
                  <a:pt x="3334526" y="243464"/>
                </a:lnTo>
                <a:lnTo>
                  <a:pt x="3038399" y="243464"/>
                </a:lnTo>
                <a:lnTo>
                  <a:pt x="3032368" y="242829"/>
                </a:lnTo>
                <a:lnTo>
                  <a:pt x="3026338" y="242512"/>
                </a:lnTo>
                <a:lnTo>
                  <a:pt x="3019990" y="241877"/>
                </a:lnTo>
                <a:lnTo>
                  <a:pt x="3013959" y="240607"/>
                </a:lnTo>
                <a:lnTo>
                  <a:pt x="3008246" y="239338"/>
                </a:lnTo>
                <a:lnTo>
                  <a:pt x="3002216" y="237750"/>
                </a:lnTo>
                <a:lnTo>
                  <a:pt x="2996820" y="235846"/>
                </a:lnTo>
                <a:lnTo>
                  <a:pt x="2991107" y="233624"/>
                </a:lnTo>
                <a:lnTo>
                  <a:pt x="2985711" y="231085"/>
                </a:lnTo>
                <a:lnTo>
                  <a:pt x="2980633" y="228228"/>
                </a:lnTo>
                <a:lnTo>
                  <a:pt x="2975555" y="225688"/>
                </a:lnTo>
                <a:lnTo>
                  <a:pt x="2970794" y="222514"/>
                </a:lnTo>
                <a:lnTo>
                  <a:pt x="2966033" y="219022"/>
                </a:lnTo>
                <a:lnTo>
                  <a:pt x="2961272" y="215213"/>
                </a:lnTo>
                <a:lnTo>
                  <a:pt x="2956829" y="211404"/>
                </a:lnTo>
                <a:lnTo>
                  <a:pt x="2952703" y="207595"/>
                </a:lnTo>
                <a:lnTo>
                  <a:pt x="2948576" y="203151"/>
                </a:lnTo>
                <a:lnTo>
                  <a:pt x="2944768" y="198707"/>
                </a:lnTo>
                <a:lnTo>
                  <a:pt x="2941276" y="194581"/>
                </a:lnTo>
                <a:lnTo>
                  <a:pt x="2937468" y="189820"/>
                </a:lnTo>
                <a:lnTo>
                  <a:pt x="2934294" y="184423"/>
                </a:lnTo>
                <a:lnTo>
                  <a:pt x="2931755" y="179345"/>
                </a:lnTo>
                <a:lnTo>
                  <a:pt x="2928898" y="174266"/>
                </a:lnTo>
                <a:lnTo>
                  <a:pt x="2926676" y="168870"/>
                </a:lnTo>
                <a:lnTo>
                  <a:pt x="2924137" y="163156"/>
                </a:lnTo>
                <a:lnTo>
                  <a:pt x="2922550" y="157760"/>
                </a:lnTo>
                <a:lnTo>
                  <a:pt x="2920646" y="151729"/>
                </a:lnTo>
                <a:lnTo>
                  <a:pt x="2919376" y="146015"/>
                </a:lnTo>
                <a:lnTo>
                  <a:pt x="2918424" y="139984"/>
                </a:lnTo>
                <a:lnTo>
                  <a:pt x="2917472" y="133953"/>
                </a:lnTo>
                <a:lnTo>
                  <a:pt x="2917155" y="127922"/>
                </a:lnTo>
                <a:lnTo>
                  <a:pt x="2917155" y="121573"/>
                </a:lnTo>
                <a:lnTo>
                  <a:pt x="2917155" y="115225"/>
                </a:lnTo>
                <a:lnTo>
                  <a:pt x="2917472" y="109194"/>
                </a:lnTo>
                <a:lnTo>
                  <a:pt x="2918424" y="102845"/>
                </a:lnTo>
                <a:lnTo>
                  <a:pt x="2919376" y="97132"/>
                </a:lnTo>
                <a:lnTo>
                  <a:pt x="2920646" y="91101"/>
                </a:lnTo>
                <a:lnTo>
                  <a:pt x="2922550" y="85070"/>
                </a:lnTo>
                <a:lnTo>
                  <a:pt x="2924137" y="79674"/>
                </a:lnTo>
                <a:lnTo>
                  <a:pt x="2926676" y="74277"/>
                </a:lnTo>
                <a:lnTo>
                  <a:pt x="2928898" y="68564"/>
                </a:lnTo>
                <a:lnTo>
                  <a:pt x="2931755" y="63485"/>
                </a:lnTo>
                <a:lnTo>
                  <a:pt x="2934294" y="58406"/>
                </a:lnTo>
                <a:lnTo>
                  <a:pt x="2937468" y="53645"/>
                </a:lnTo>
                <a:lnTo>
                  <a:pt x="2941276" y="48883"/>
                </a:lnTo>
                <a:lnTo>
                  <a:pt x="2944768" y="44122"/>
                </a:lnTo>
                <a:lnTo>
                  <a:pt x="2948576" y="39678"/>
                </a:lnTo>
                <a:lnTo>
                  <a:pt x="2952703" y="35552"/>
                </a:lnTo>
                <a:lnTo>
                  <a:pt x="2956829" y="31425"/>
                </a:lnTo>
                <a:lnTo>
                  <a:pt x="2961272" y="27616"/>
                </a:lnTo>
                <a:lnTo>
                  <a:pt x="2966033" y="24124"/>
                </a:lnTo>
                <a:lnTo>
                  <a:pt x="2970794" y="20633"/>
                </a:lnTo>
                <a:lnTo>
                  <a:pt x="2975555" y="17459"/>
                </a:lnTo>
                <a:lnTo>
                  <a:pt x="2980633" y="14602"/>
                </a:lnTo>
                <a:lnTo>
                  <a:pt x="2985711" y="11745"/>
                </a:lnTo>
                <a:lnTo>
                  <a:pt x="2991107" y="9523"/>
                </a:lnTo>
                <a:lnTo>
                  <a:pt x="2996820" y="6984"/>
                </a:lnTo>
                <a:lnTo>
                  <a:pt x="3002216" y="5397"/>
                </a:lnTo>
                <a:lnTo>
                  <a:pt x="3008246" y="3492"/>
                </a:lnTo>
                <a:lnTo>
                  <a:pt x="3013959" y="2222"/>
                </a:lnTo>
                <a:lnTo>
                  <a:pt x="3019990" y="1270"/>
                </a:lnTo>
                <a:lnTo>
                  <a:pt x="3026338" y="318"/>
                </a:lnTo>
                <a:lnTo>
                  <a:pt x="3032368" y="0"/>
                </a:lnTo>
                <a:close/>
              </a:path>
            </a:pathLst>
          </a:custGeom>
          <a:solidFill>
            <a:sysClr val="window" lastClr="FFFFFF"/>
          </a:solidFill>
          <a:ln>
            <a:noFill/>
          </a:ln>
          <a:extLst/>
        </p:spPr>
        <p:txBody>
          <a:bodyPr lIns="121157" tIns="60579" rIns="121157" bIns="60579" anchor="ctr">
            <a:scene3d>
              <a:camera prst="orthographicFront"/>
              <a:lightRig rig="threePt" dir="t"/>
            </a:scene3d>
            <a:sp3d>
              <a:contourClr>
                <a:srgbClr val="FFFFFF"/>
              </a:contourClr>
            </a:sp3d>
          </a:bodyP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a:ln>
                <a:noFill/>
              </a:ln>
              <a:solidFill>
                <a:srgbClr val="FFFFFF"/>
              </a:solidFill>
              <a:effectLst/>
              <a:uLnTx/>
              <a:uFillTx/>
              <a:cs typeface="+mn-ea"/>
              <a:sym typeface="+mn-lt"/>
            </a:endParaRPr>
          </a:p>
        </p:txBody>
      </p:sp>
      <p:sp>
        <p:nvSpPr>
          <p:cNvPr id="47" name="KSO_Shape">
            <a:extLst>
              <a:ext uri="{FF2B5EF4-FFF2-40B4-BE49-F238E27FC236}">
                <a16:creationId xmlns:a16="http://schemas.microsoft.com/office/drawing/2014/main" id="{5D0DDFC6-431A-4FC8-BD75-61F09AF63168}"/>
              </a:ext>
            </a:extLst>
          </p:cNvPr>
          <p:cNvSpPr>
            <a:spLocks/>
          </p:cNvSpPr>
          <p:nvPr/>
        </p:nvSpPr>
        <p:spPr bwMode="auto">
          <a:xfrm>
            <a:off x="4489848" y="2407672"/>
            <a:ext cx="848528" cy="835875"/>
          </a:xfrm>
          <a:custGeom>
            <a:avLst/>
            <a:gdLst>
              <a:gd name="T0" fmla="*/ 923363 w 1752600"/>
              <a:gd name="T1" fmla="*/ 1417153 h 1754188"/>
              <a:gd name="T2" fmla="*/ 958587 w 1752600"/>
              <a:gd name="T3" fmla="*/ 1476612 h 1754188"/>
              <a:gd name="T4" fmla="*/ 945181 w 1752600"/>
              <a:gd name="T5" fmla="*/ 1530763 h 1754188"/>
              <a:gd name="T6" fmla="*/ 886299 w 1752600"/>
              <a:gd name="T7" fmla="*/ 1566067 h 1754188"/>
              <a:gd name="T8" fmla="*/ 832675 w 1752600"/>
              <a:gd name="T9" fmla="*/ 1552795 h 1754188"/>
              <a:gd name="T10" fmla="*/ 797714 w 1752600"/>
              <a:gd name="T11" fmla="*/ 1493335 h 1754188"/>
              <a:gd name="T12" fmla="*/ 810857 w 1752600"/>
              <a:gd name="T13" fmla="*/ 1439185 h 1754188"/>
              <a:gd name="T14" fmla="*/ 869739 w 1752600"/>
              <a:gd name="T15" fmla="*/ 1403616 h 1754188"/>
              <a:gd name="T16" fmla="*/ 1526266 w 1752600"/>
              <a:gd name="T17" fmla="*/ 809406 h 1754188"/>
              <a:gd name="T18" fmla="*/ 1561836 w 1752600"/>
              <a:gd name="T19" fmla="*/ 868866 h 1754188"/>
              <a:gd name="T20" fmla="*/ 1548298 w 1752600"/>
              <a:gd name="T21" fmla="*/ 923016 h 1754188"/>
              <a:gd name="T22" fmla="*/ 1488839 w 1752600"/>
              <a:gd name="T23" fmla="*/ 958586 h 1754188"/>
              <a:gd name="T24" fmla="*/ 1434954 w 1752600"/>
              <a:gd name="T25" fmla="*/ 945048 h 1754188"/>
              <a:gd name="T26" fmla="*/ 1399385 w 1752600"/>
              <a:gd name="T27" fmla="*/ 885589 h 1754188"/>
              <a:gd name="T28" fmla="*/ 1412922 w 1752600"/>
              <a:gd name="T29" fmla="*/ 831438 h 1754188"/>
              <a:gd name="T30" fmla="*/ 1472116 w 1752600"/>
              <a:gd name="T31" fmla="*/ 795869 h 1754188"/>
              <a:gd name="T32" fmla="*/ 931422 w 1752600"/>
              <a:gd name="T33" fmla="*/ 210375 h 1754188"/>
              <a:gd name="T34" fmla="*/ 985331 w 1752600"/>
              <a:gd name="T35" fmla="*/ 812351 h 1754188"/>
              <a:gd name="T36" fmla="*/ 997223 w 1752600"/>
              <a:gd name="T37" fmla="*/ 915108 h 1754188"/>
              <a:gd name="T38" fmla="*/ 946749 w 1752600"/>
              <a:gd name="T39" fmla="*/ 982906 h 1754188"/>
              <a:gd name="T40" fmla="*/ 857693 w 1752600"/>
              <a:gd name="T41" fmla="*/ 1003564 h 1754188"/>
              <a:gd name="T42" fmla="*/ 763351 w 1752600"/>
              <a:gd name="T43" fmla="*/ 937354 h 1754188"/>
              <a:gd name="T44" fmla="*/ 353480 w 1752600"/>
              <a:gd name="T45" fmla="*/ 893921 h 1754188"/>
              <a:gd name="T46" fmla="*/ 383342 w 1752600"/>
              <a:gd name="T47" fmla="*/ 820296 h 1754188"/>
              <a:gd name="T48" fmla="*/ 815147 w 1752600"/>
              <a:gd name="T49" fmla="*/ 764945 h 1754188"/>
              <a:gd name="T50" fmla="*/ 858486 w 1752600"/>
              <a:gd name="T51" fmla="*/ 180713 h 1754188"/>
              <a:gd name="T52" fmla="*/ 670516 w 1752600"/>
              <a:gd name="T53" fmla="*/ 152975 h 1754188"/>
              <a:gd name="T54" fmla="*/ 441192 w 1752600"/>
              <a:gd name="T55" fmla="*/ 263340 h 1754188"/>
              <a:gd name="T56" fmla="*/ 263181 w 1752600"/>
              <a:gd name="T57" fmla="*/ 441458 h 1754188"/>
              <a:gd name="T58" fmla="*/ 152883 w 1752600"/>
              <a:gd name="T59" fmla="*/ 670921 h 1754188"/>
              <a:gd name="T60" fmla="*/ 126168 w 1752600"/>
              <a:gd name="T61" fmla="*/ 934791 h 1754188"/>
              <a:gd name="T62" fmla="*/ 190707 w 1752600"/>
              <a:gd name="T63" fmla="*/ 1186485 h 1754188"/>
              <a:gd name="T64" fmla="*/ 332216 w 1752600"/>
              <a:gd name="T65" fmla="*/ 1396099 h 1754188"/>
              <a:gd name="T66" fmla="*/ 534297 w 1752600"/>
              <a:gd name="T67" fmla="*/ 1547221 h 1754188"/>
              <a:gd name="T68" fmla="*/ 780550 w 1752600"/>
              <a:gd name="T69" fmla="*/ 1623709 h 1754188"/>
              <a:gd name="T70" fmla="*/ 1045847 w 1752600"/>
              <a:gd name="T71" fmla="*/ 1610476 h 1754188"/>
              <a:gd name="T72" fmla="*/ 1281255 w 1752600"/>
              <a:gd name="T73" fmla="*/ 1511227 h 1754188"/>
              <a:gd name="T74" fmla="*/ 1467730 w 1752600"/>
              <a:gd name="T75" fmla="*/ 1341578 h 1754188"/>
              <a:gd name="T76" fmla="*/ 1588873 w 1752600"/>
              <a:gd name="T77" fmla="*/ 1118202 h 1754188"/>
              <a:gd name="T78" fmla="*/ 1628019 w 1752600"/>
              <a:gd name="T79" fmla="*/ 857509 h 1754188"/>
              <a:gd name="T80" fmla="*/ 1576176 w 1752600"/>
              <a:gd name="T81" fmla="*/ 601315 h 1754188"/>
              <a:gd name="T82" fmla="*/ 1444718 w 1752600"/>
              <a:gd name="T83" fmla="*/ 384820 h 1754188"/>
              <a:gd name="T84" fmla="*/ 1250573 w 1752600"/>
              <a:gd name="T85" fmla="*/ 224170 h 1754188"/>
              <a:gd name="T86" fmla="*/ 1009345 w 1752600"/>
              <a:gd name="T87" fmla="*/ 136037 h 1754188"/>
              <a:gd name="T88" fmla="*/ 987656 w 1752600"/>
              <a:gd name="T89" fmla="*/ 7146 h 1754188"/>
              <a:gd name="T90" fmla="*/ 1274907 w 1752600"/>
              <a:gd name="T91" fmla="*/ 96337 h 1754188"/>
              <a:gd name="T92" fmla="*/ 1510315 w 1752600"/>
              <a:gd name="T93" fmla="*/ 272074 h 1754188"/>
              <a:gd name="T94" fmla="*/ 1675101 w 1752600"/>
              <a:gd name="T95" fmla="*/ 516358 h 1754188"/>
              <a:gd name="T96" fmla="*/ 1749955 w 1752600"/>
              <a:gd name="T97" fmla="*/ 809605 h 1754188"/>
              <a:gd name="T98" fmla="*/ 1719273 w 1752600"/>
              <a:gd name="T99" fmla="*/ 1116879 h 1754188"/>
              <a:gd name="T100" fmla="*/ 1590724 w 1752600"/>
              <a:gd name="T101" fmla="*/ 1384453 h 1754188"/>
              <a:gd name="T102" fmla="*/ 1383353 w 1752600"/>
              <a:gd name="T103" fmla="*/ 1591949 h 1754188"/>
              <a:gd name="T104" fmla="*/ 1115940 w 1752600"/>
              <a:gd name="T105" fmla="*/ 1720576 h 1754188"/>
              <a:gd name="T106" fmla="*/ 809116 w 1752600"/>
              <a:gd name="T107" fmla="*/ 1751277 h 1754188"/>
              <a:gd name="T108" fmla="*/ 516046 w 1752600"/>
              <a:gd name="T109" fmla="*/ 1676377 h 1754188"/>
              <a:gd name="T110" fmla="*/ 271909 w 1752600"/>
              <a:gd name="T111" fmla="*/ 1511492 h 1754188"/>
              <a:gd name="T112" fmla="*/ 95750 w 1752600"/>
              <a:gd name="T113" fmla="*/ 1275941 h 1754188"/>
              <a:gd name="T114" fmla="*/ 6877 w 1752600"/>
              <a:gd name="T115" fmla="*/ 988782 h 1754188"/>
              <a:gd name="T116" fmla="*/ 22483 w 1752600"/>
              <a:gd name="T117" fmla="*/ 679126 h 1754188"/>
              <a:gd name="T118" fmla="*/ 138071 w 1752600"/>
              <a:gd name="T119" fmla="*/ 404935 h 1754188"/>
              <a:gd name="T120" fmla="*/ 335655 w 1752600"/>
              <a:gd name="T121" fmla="*/ 187117 h 1754188"/>
              <a:gd name="T122" fmla="*/ 595662 w 1752600"/>
              <a:gd name="T123" fmla="*/ 46051 h 1754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2600" h="1754188">
                <a:moveTo>
                  <a:pt x="873945" y="1403350"/>
                </a:moveTo>
                <a:lnTo>
                  <a:pt x="877888" y="1403350"/>
                </a:lnTo>
                <a:lnTo>
                  <a:pt x="882356" y="1403350"/>
                </a:lnTo>
                <a:lnTo>
                  <a:pt x="886299" y="1403616"/>
                </a:lnTo>
                <a:lnTo>
                  <a:pt x="890505" y="1404146"/>
                </a:lnTo>
                <a:lnTo>
                  <a:pt x="894448" y="1404943"/>
                </a:lnTo>
                <a:lnTo>
                  <a:pt x="898128" y="1405739"/>
                </a:lnTo>
                <a:lnTo>
                  <a:pt x="901808" y="1406801"/>
                </a:lnTo>
                <a:lnTo>
                  <a:pt x="906014" y="1408393"/>
                </a:lnTo>
                <a:lnTo>
                  <a:pt x="909432" y="1409455"/>
                </a:lnTo>
                <a:lnTo>
                  <a:pt x="913112" y="1411048"/>
                </a:lnTo>
                <a:lnTo>
                  <a:pt x="916529" y="1412906"/>
                </a:lnTo>
                <a:lnTo>
                  <a:pt x="919946" y="1415030"/>
                </a:lnTo>
                <a:lnTo>
                  <a:pt x="923363" y="1417153"/>
                </a:lnTo>
                <a:lnTo>
                  <a:pt x="929672" y="1421931"/>
                </a:lnTo>
                <a:lnTo>
                  <a:pt x="935192" y="1427240"/>
                </a:lnTo>
                <a:lnTo>
                  <a:pt x="940450" y="1432814"/>
                </a:lnTo>
                <a:lnTo>
                  <a:pt x="945181" y="1439185"/>
                </a:lnTo>
                <a:lnTo>
                  <a:pt x="947284" y="1442636"/>
                </a:lnTo>
                <a:lnTo>
                  <a:pt x="949124" y="1446086"/>
                </a:lnTo>
                <a:lnTo>
                  <a:pt x="951227" y="1449537"/>
                </a:lnTo>
                <a:lnTo>
                  <a:pt x="952804" y="1452988"/>
                </a:lnTo>
                <a:lnTo>
                  <a:pt x="953856" y="1456704"/>
                </a:lnTo>
                <a:lnTo>
                  <a:pt x="955433" y="1460420"/>
                </a:lnTo>
                <a:lnTo>
                  <a:pt x="956484" y="1464667"/>
                </a:lnTo>
                <a:lnTo>
                  <a:pt x="957273" y="1468384"/>
                </a:lnTo>
                <a:lnTo>
                  <a:pt x="958062" y="1472365"/>
                </a:lnTo>
                <a:lnTo>
                  <a:pt x="958587" y="1476612"/>
                </a:lnTo>
                <a:lnTo>
                  <a:pt x="958850" y="1480594"/>
                </a:lnTo>
                <a:lnTo>
                  <a:pt x="958850" y="1485107"/>
                </a:lnTo>
                <a:lnTo>
                  <a:pt x="958850" y="1489088"/>
                </a:lnTo>
                <a:lnTo>
                  <a:pt x="958587" y="1493335"/>
                </a:lnTo>
                <a:lnTo>
                  <a:pt x="958062" y="1497317"/>
                </a:lnTo>
                <a:lnTo>
                  <a:pt x="957273" y="1501299"/>
                </a:lnTo>
                <a:lnTo>
                  <a:pt x="956484" y="1505546"/>
                </a:lnTo>
                <a:lnTo>
                  <a:pt x="955433" y="1509262"/>
                </a:lnTo>
                <a:lnTo>
                  <a:pt x="953856" y="1512978"/>
                </a:lnTo>
                <a:lnTo>
                  <a:pt x="952804" y="1516694"/>
                </a:lnTo>
                <a:lnTo>
                  <a:pt x="951227" y="1520145"/>
                </a:lnTo>
                <a:lnTo>
                  <a:pt x="949124" y="1524127"/>
                </a:lnTo>
                <a:lnTo>
                  <a:pt x="947284" y="1527312"/>
                </a:lnTo>
                <a:lnTo>
                  <a:pt x="945181" y="1530763"/>
                </a:lnTo>
                <a:lnTo>
                  <a:pt x="940450" y="1536868"/>
                </a:lnTo>
                <a:lnTo>
                  <a:pt x="935192" y="1542973"/>
                </a:lnTo>
                <a:lnTo>
                  <a:pt x="929672" y="1548017"/>
                </a:lnTo>
                <a:lnTo>
                  <a:pt x="923363" y="1552795"/>
                </a:lnTo>
                <a:lnTo>
                  <a:pt x="919946" y="1554918"/>
                </a:lnTo>
                <a:lnTo>
                  <a:pt x="916529" y="1556776"/>
                </a:lnTo>
                <a:lnTo>
                  <a:pt x="913112" y="1558634"/>
                </a:lnTo>
                <a:lnTo>
                  <a:pt x="909432" y="1560227"/>
                </a:lnTo>
                <a:lnTo>
                  <a:pt x="906014" y="1561820"/>
                </a:lnTo>
                <a:lnTo>
                  <a:pt x="901808" y="1563147"/>
                </a:lnTo>
                <a:lnTo>
                  <a:pt x="898128" y="1564209"/>
                </a:lnTo>
                <a:lnTo>
                  <a:pt x="894448" y="1565005"/>
                </a:lnTo>
                <a:lnTo>
                  <a:pt x="890505" y="1565801"/>
                </a:lnTo>
                <a:lnTo>
                  <a:pt x="886299" y="1566067"/>
                </a:lnTo>
                <a:lnTo>
                  <a:pt x="882356" y="1566598"/>
                </a:lnTo>
                <a:lnTo>
                  <a:pt x="877888" y="1566863"/>
                </a:lnTo>
                <a:lnTo>
                  <a:pt x="873945" y="1566598"/>
                </a:lnTo>
                <a:lnTo>
                  <a:pt x="869739" y="1566067"/>
                </a:lnTo>
                <a:lnTo>
                  <a:pt x="865796" y="1565801"/>
                </a:lnTo>
                <a:lnTo>
                  <a:pt x="861853" y="1565005"/>
                </a:lnTo>
                <a:lnTo>
                  <a:pt x="857647" y="1564209"/>
                </a:lnTo>
                <a:lnTo>
                  <a:pt x="853967" y="1563147"/>
                </a:lnTo>
                <a:lnTo>
                  <a:pt x="850287" y="1561820"/>
                </a:lnTo>
                <a:lnTo>
                  <a:pt x="846607" y="1560227"/>
                </a:lnTo>
                <a:lnTo>
                  <a:pt x="842664" y="1558634"/>
                </a:lnTo>
                <a:lnTo>
                  <a:pt x="839247" y="1556776"/>
                </a:lnTo>
                <a:lnTo>
                  <a:pt x="835829" y="1554918"/>
                </a:lnTo>
                <a:lnTo>
                  <a:pt x="832675" y="1552795"/>
                </a:lnTo>
                <a:lnTo>
                  <a:pt x="826629" y="1548017"/>
                </a:lnTo>
                <a:lnTo>
                  <a:pt x="820583" y="1542973"/>
                </a:lnTo>
                <a:lnTo>
                  <a:pt x="815589" y="1536868"/>
                </a:lnTo>
                <a:lnTo>
                  <a:pt x="810857" y="1530763"/>
                </a:lnTo>
                <a:lnTo>
                  <a:pt x="808754" y="1527312"/>
                </a:lnTo>
                <a:lnTo>
                  <a:pt x="806914" y="1524127"/>
                </a:lnTo>
                <a:lnTo>
                  <a:pt x="805074" y="1520145"/>
                </a:lnTo>
                <a:lnTo>
                  <a:pt x="803497" y="1516694"/>
                </a:lnTo>
                <a:lnTo>
                  <a:pt x="801920" y="1512978"/>
                </a:lnTo>
                <a:lnTo>
                  <a:pt x="800605" y="1509262"/>
                </a:lnTo>
                <a:lnTo>
                  <a:pt x="799554" y="1505546"/>
                </a:lnTo>
                <a:lnTo>
                  <a:pt x="798765" y="1501299"/>
                </a:lnTo>
                <a:lnTo>
                  <a:pt x="797977" y="1497317"/>
                </a:lnTo>
                <a:lnTo>
                  <a:pt x="797714" y="1493335"/>
                </a:lnTo>
                <a:lnTo>
                  <a:pt x="797188" y="1489088"/>
                </a:lnTo>
                <a:lnTo>
                  <a:pt x="796925" y="1485107"/>
                </a:lnTo>
                <a:lnTo>
                  <a:pt x="797188" y="1480594"/>
                </a:lnTo>
                <a:lnTo>
                  <a:pt x="797714" y="1476612"/>
                </a:lnTo>
                <a:lnTo>
                  <a:pt x="797977" y="1472365"/>
                </a:lnTo>
                <a:lnTo>
                  <a:pt x="798765" y="1468384"/>
                </a:lnTo>
                <a:lnTo>
                  <a:pt x="799554" y="1464667"/>
                </a:lnTo>
                <a:lnTo>
                  <a:pt x="800605" y="1460420"/>
                </a:lnTo>
                <a:lnTo>
                  <a:pt x="801920" y="1456704"/>
                </a:lnTo>
                <a:lnTo>
                  <a:pt x="803497" y="1452988"/>
                </a:lnTo>
                <a:lnTo>
                  <a:pt x="805074" y="1449537"/>
                </a:lnTo>
                <a:lnTo>
                  <a:pt x="806914" y="1446086"/>
                </a:lnTo>
                <a:lnTo>
                  <a:pt x="808754" y="1442636"/>
                </a:lnTo>
                <a:lnTo>
                  <a:pt x="810857" y="1439185"/>
                </a:lnTo>
                <a:lnTo>
                  <a:pt x="815589" y="1432814"/>
                </a:lnTo>
                <a:lnTo>
                  <a:pt x="820583" y="1427240"/>
                </a:lnTo>
                <a:lnTo>
                  <a:pt x="826629" y="1421931"/>
                </a:lnTo>
                <a:lnTo>
                  <a:pt x="832675" y="1417153"/>
                </a:lnTo>
                <a:lnTo>
                  <a:pt x="835829" y="1415030"/>
                </a:lnTo>
                <a:lnTo>
                  <a:pt x="839247" y="1412906"/>
                </a:lnTo>
                <a:lnTo>
                  <a:pt x="842664" y="1411048"/>
                </a:lnTo>
                <a:lnTo>
                  <a:pt x="846607" y="1409455"/>
                </a:lnTo>
                <a:lnTo>
                  <a:pt x="850287" y="1408393"/>
                </a:lnTo>
                <a:lnTo>
                  <a:pt x="853967" y="1406801"/>
                </a:lnTo>
                <a:lnTo>
                  <a:pt x="857647" y="1405739"/>
                </a:lnTo>
                <a:lnTo>
                  <a:pt x="861853" y="1404943"/>
                </a:lnTo>
                <a:lnTo>
                  <a:pt x="865796" y="1404146"/>
                </a:lnTo>
                <a:lnTo>
                  <a:pt x="869739" y="1403616"/>
                </a:lnTo>
                <a:lnTo>
                  <a:pt x="873945" y="1403350"/>
                </a:lnTo>
                <a:close/>
                <a:moveTo>
                  <a:pt x="1480345" y="795338"/>
                </a:moveTo>
                <a:lnTo>
                  <a:pt x="1484857" y="795603"/>
                </a:lnTo>
                <a:lnTo>
                  <a:pt x="1488839" y="795869"/>
                </a:lnTo>
                <a:lnTo>
                  <a:pt x="1493086" y="796134"/>
                </a:lnTo>
                <a:lnTo>
                  <a:pt x="1497068" y="797196"/>
                </a:lnTo>
                <a:lnTo>
                  <a:pt x="1500784" y="797727"/>
                </a:lnTo>
                <a:lnTo>
                  <a:pt x="1505031" y="799054"/>
                </a:lnTo>
                <a:lnTo>
                  <a:pt x="1508747" y="800381"/>
                </a:lnTo>
                <a:lnTo>
                  <a:pt x="1512198" y="801974"/>
                </a:lnTo>
                <a:lnTo>
                  <a:pt x="1515914" y="803567"/>
                </a:lnTo>
                <a:lnTo>
                  <a:pt x="1519365" y="805425"/>
                </a:lnTo>
                <a:lnTo>
                  <a:pt x="1522816" y="807283"/>
                </a:lnTo>
                <a:lnTo>
                  <a:pt x="1526266" y="809406"/>
                </a:lnTo>
                <a:lnTo>
                  <a:pt x="1532637" y="814184"/>
                </a:lnTo>
                <a:lnTo>
                  <a:pt x="1538211" y="819228"/>
                </a:lnTo>
                <a:lnTo>
                  <a:pt x="1543520" y="825068"/>
                </a:lnTo>
                <a:lnTo>
                  <a:pt x="1548298" y="831438"/>
                </a:lnTo>
                <a:lnTo>
                  <a:pt x="1550422" y="834624"/>
                </a:lnTo>
                <a:lnTo>
                  <a:pt x="1552545" y="838074"/>
                </a:lnTo>
                <a:lnTo>
                  <a:pt x="1554403" y="841791"/>
                </a:lnTo>
                <a:lnTo>
                  <a:pt x="1555996" y="845241"/>
                </a:lnTo>
                <a:lnTo>
                  <a:pt x="1557589" y="848958"/>
                </a:lnTo>
                <a:lnTo>
                  <a:pt x="1558650" y="852939"/>
                </a:lnTo>
                <a:lnTo>
                  <a:pt x="1559712" y="856655"/>
                </a:lnTo>
                <a:lnTo>
                  <a:pt x="1560509" y="860637"/>
                </a:lnTo>
                <a:lnTo>
                  <a:pt x="1561305" y="864884"/>
                </a:lnTo>
                <a:lnTo>
                  <a:pt x="1561836" y="868866"/>
                </a:lnTo>
                <a:lnTo>
                  <a:pt x="1562101" y="872847"/>
                </a:lnTo>
                <a:lnTo>
                  <a:pt x="1562101" y="877094"/>
                </a:lnTo>
                <a:lnTo>
                  <a:pt x="1562101" y="881342"/>
                </a:lnTo>
                <a:lnTo>
                  <a:pt x="1561836" y="885589"/>
                </a:lnTo>
                <a:lnTo>
                  <a:pt x="1561305" y="889570"/>
                </a:lnTo>
                <a:lnTo>
                  <a:pt x="1560509" y="893817"/>
                </a:lnTo>
                <a:lnTo>
                  <a:pt x="1559712" y="897534"/>
                </a:lnTo>
                <a:lnTo>
                  <a:pt x="1558650" y="901515"/>
                </a:lnTo>
                <a:lnTo>
                  <a:pt x="1557589" y="905497"/>
                </a:lnTo>
                <a:lnTo>
                  <a:pt x="1555996" y="908948"/>
                </a:lnTo>
                <a:lnTo>
                  <a:pt x="1554403" y="912664"/>
                </a:lnTo>
                <a:lnTo>
                  <a:pt x="1552545" y="916115"/>
                </a:lnTo>
                <a:lnTo>
                  <a:pt x="1550422" y="919565"/>
                </a:lnTo>
                <a:lnTo>
                  <a:pt x="1548298" y="923016"/>
                </a:lnTo>
                <a:lnTo>
                  <a:pt x="1543520" y="929387"/>
                </a:lnTo>
                <a:lnTo>
                  <a:pt x="1538211" y="934961"/>
                </a:lnTo>
                <a:lnTo>
                  <a:pt x="1532637" y="940270"/>
                </a:lnTo>
                <a:lnTo>
                  <a:pt x="1526266" y="945048"/>
                </a:lnTo>
                <a:lnTo>
                  <a:pt x="1522816" y="947171"/>
                </a:lnTo>
                <a:lnTo>
                  <a:pt x="1519365" y="949030"/>
                </a:lnTo>
                <a:lnTo>
                  <a:pt x="1515914" y="950888"/>
                </a:lnTo>
                <a:lnTo>
                  <a:pt x="1512198" y="952480"/>
                </a:lnTo>
                <a:lnTo>
                  <a:pt x="1508747" y="953808"/>
                </a:lnTo>
                <a:lnTo>
                  <a:pt x="1505031" y="955400"/>
                </a:lnTo>
                <a:lnTo>
                  <a:pt x="1500784" y="956197"/>
                </a:lnTo>
                <a:lnTo>
                  <a:pt x="1497068" y="957258"/>
                </a:lnTo>
                <a:lnTo>
                  <a:pt x="1493086" y="957789"/>
                </a:lnTo>
                <a:lnTo>
                  <a:pt x="1488839" y="958586"/>
                </a:lnTo>
                <a:lnTo>
                  <a:pt x="1484857" y="958851"/>
                </a:lnTo>
                <a:lnTo>
                  <a:pt x="1480345" y="958851"/>
                </a:lnTo>
                <a:lnTo>
                  <a:pt x="1476363" y="958851"/>
                </a:lnTo>
                <a:lnTo>
                  <a:pt x="1472116" y="958586"/>
                </a:lnTo>
                <a:lnTo>
                  <a:pt x="1468134" y="957789"/>
                </a:lnTo>
                <a:lnTo>
                  <a:pt x="1464153" y="957258"/>
                </a:lnTo>
                <a:lnTo>
                  <a:pt x="1459906" y="956197"/>
                </a:lnTo>
                <a:lnTo>
                  <a:pt x="1456189" y="955400"/>
                </a:lnTo>
                <a:lnTo>
                  <a:pt x="1452473" y="953808"/>
                </a:lnTo>
                <a:lnTo>
                  <a:pt x="1448757" y="952480"/>
                </a:lnTo>
                <a:lnTo>
                  <a:pt x="1445306" y="950888"/>
                </a:lnTo>
                <a:lnTo>
                  <a:pt x="1441325" y="949030"/>
                </a:lnTo>
                <a:lnTo>
                  <a:pt x="1437874" y="947171"/>
                </a:lnTo>
                <a:lnTo>
                  <a:pt x="1434954" y="945048"/>
                </a:lnTo>
                <a:lnTo>
                  <a:pt x="1428583" y="940270"/>
                </a:lnTo>
                <a:lnTo>
                  <a:pt x="1422478" y="934961"/>
                </a:lnTo>
                <a:lnTo>
                  <a:pt x="1417435" y="929387"/>
                </a:lnTo>
                <a:lnTo>
                  <a:pt x="1412922" y="923016"/>
                </a:lnTo>
                <a:lnTo>
                  <a:pt x="1410533" y="919565"/>
                </a:lnTo>
                <a:lnTo>
                  <a:pt x="1408675" y="916115"/>
                </a:lnTo>
                <a:lnTo>
                  <a:pt x="1406817" y="912664"/>
                </a:lnTo>
                <a:lnTo>
                  <a:pt x="1405224" y="908948"/>
                </a:lnTo>
                <a:lnTo>
                  <a:pt x="1403632" y="905497"/>
                </a:lnTo>
                <a:lnTo>
                  <a:pt x="1402304" y="901515"/>
                </a:lnTo>
                <a:lnTo>
                  <a:pt x="1401243" y="897534"/>
                </a:lnTo>
                <a:lnTo>
                  <a:pt x="1400446" y="893817"/>
                </a:lnTo>
                <a:lnTo>
                  <a:pt x="1399650" y="889570"/>
                </a:lnTo>
                <a:lnTo>
                  <a:pt x="1399385" y="885589"/>
                </a:lnTo>
                <a:lnTo>
                  <a:pt x="1398854" y="881342"/>
                </a:lnTo>
                <a:lnTo>
                  <a:pt x="1398588" y="877094"/>
                </a:lnTo>
                <a:lnTo>
                  <a:pt x="1398854" y="872847"/>
                </a:lnTo>
                <a:lnTo>
                  <a:pt x="1399385" y="868866"/>
                </a:lnTo>
                <a:lnTo>
                  <a:pt x="1399650" y="864884"/>
                </a:lnTo>
                <a:lnTo>
                  <a:pt x="1400446" y="860637"/>
                </a:lnTo>
                <a:lnTo>
                  <a:pt x="1401243" y="856655"/>
                </a:lnTo>
                <a:lnTo>
                  <a:pt x="1402304" y="852939"/>
                </a:lnTo>
                <a:lnTo>
                  <a:pt x="1403632" y="848958"/>
                </a:lnTo>
                <a:lnTo>
                  <a:pt x="1405224" y="845241"/>
                </a:lnTo>
                <a:lnTo>
                  <a:pt x="1406817" y="841791"/>
                </a:lnTo>
                <a:lnTo>
                  <a:pt x="1408675" y="838074"/>
                </a:lnTo>
                <a:lnTo>
                  <a:pt x="1410533" y="834624"/>
                </a:lnTo>
                <a:lnTo>
                  <a:pt x="1412922" y="831438"/>
                </a:lnTo>
                <a:lnTo>
                  <a:pt x="1417435" y="825068"/>
                </a:lnTo>
                <a:lnTo>
                  <a:pt x="1422478" y="819228"/>
                </a:lnTo>
                <a:lnTo>
                  <a:pt x="1428583" y="814184"/>
                </a:lnTo>
                <a:lnTo>
                  <a:pt x="1434954" y="809406"/>
                </a:lnTo>
                <a:lnTo>
                  <a:pt x="1437874" y="807283"/>
                </a:lnTo>
                <a:lnTo>
                  <a:pt x="1441325" y="805425"/>
                </a:lnTo>
                <a:lnTo>
                  <a:pt x="1445306" y="803567"/>
                </a:lnTo>
                <a:lnTo>
                  <a:pt x="1448757" y="801974"/>
                </a:lnTo>
                <a:lnTo>
                  <a:pt x="1452473" y="800381"/>
                </a:lnTo>
                <a:lnTo>
                  <a:pt x="1456189" y="799054"/>
                </a:lnTo>
                <a:lnTo>
                  <a:pt x="1459906" y="797727"/>
                </a:lnTo>
                <a:lnTo>
                  <a:pt x="1464153" y="797196"/>
                </a:lnTo>
                <a:lnTo>
                  <a:pt x="1468134" y="796134"/>
                </a:lnTo>
                <a:lnTo>
                  <a:pt x="1472116" y="795869"/>
                </a:lnTo>
                <a:lnTo>
                  <a:pt x="1476363" y="795603"/>
                </a:lnTo>
                <a:lnTo>
                  <a:pt x="1480345" y="795338"/>
                </a:lnTo>
                <a:close/>
                <a:moveTo>
                  <a:pt x="876984" y="177800"/>
                </a:moveTo>
                <a:lnTo>
                  <a:pt x="883326" y="178065"/>
                </a:lnTo>
                <a:lnTo>
                  <a:pt x="889669" y="179124"/>
                </a:lnTo>
                <a:lnTo>
                  <a:pt x="895482" y="180713"/>
                </a:lnTo>
                <a:lnTo>
                  <a:pt x="901032" y="182832"/>
                </a:lnTo>
                <a:lnTo>
                  <a:pt x="906581" y="185215"/>
                </a:lnTo>
                <a:lnTo>
                  <a:pt x="911867" y="188393"/>
                </a:lnTo>
                <a:lnTo>
                  <a:pt x="916359" y="191836"/>
                </a:lnTo>
                <a:lnTo>
                  <a:pt x="920851" y="196074"/>
                </a:lnTo>
                <a:lnTo>
                  <a:pt x="924815" y="200311"/>
                </a:lnTo>
                <a:lnTo>
                  <a:pt x="928251" y="205078"/>
                </a:lnTo>
                <a:lnTo>
                  <a:pt x="931422" y="210375"/>
                </a:lnTo>
                <a:lnTo>
                  <a:pt x="934065" y="215672"/>
                </a:lnTo>
                <a:lnTo>
                  <a:pt x="936179" y="221498"/>
                </a:lnTo>
                <a:lnTo>
                  <a:pt x="937764" y="227325"/>
                </a:lnTo>
                <a:lnTo>
                  <a:pt x="938821" y="233681"/>
                </a:lnTo>
                <a:lnTo>
                  <a:pt x="939086" y="240037"/>
                </a:lnTo>
                <a:lnTo>
                  <a:pt x="939086" y="766534"/>
                </a:lnTo>
                <a:lnTo>
                  <a:pt x="945956" y="770772"/>
                </a:lnTo>
                <a:lnTo>
                  <a:pt x="952827" y="775539"/>
                </a:lnTo>
                <a:lnTo>
                  <a:pt x="959169" y="780835"/>
                </a:lnTo>
                <a:lnTo>
                  <a:pt x="964983" y="786397"/>
                </a:lnTo>
                <a:lnTo>
                  <a:pt x="971061" y="792488"/>
                </a:lnTo>
                <a:lnTo>
                  <a:pt x="976082" y="798844"/>
                </a:lnTo>
                <a:lnTo>
                  <a:pt x="980839" y="805465"/>
                </a:lnTo>
                <a:lnTo>
                  <a:pt x="985331" y="812351"/>
                </a:lnTo>
                <a:lnTo>
                  <a:pt x="989295" y="819502"/>
                </a:lnTo>
                <a:lnTo>
                  <a:pt x="992995" y="826917"/>
                </a:lnTo>
                <a:lnTo>
                  <a:pt x="995902" y="834862"/>
                </a:lnTo>
                <a:lnTo>
                  <a:pt x="998545" y="843072"/>
                </a:lnTo>
                <a:lnTo>
                  <a:pt x="1000394" y="851282"/>
                </a:lnTo>
                <a:lnTo>
                  <a:pt x="1001980" y="859757"/>
                </a:lnTo>
                <a:lnTo>
                  <a:pt x="1002773" y="868497"/>
                </a:lnTo>
                <a:lnTo>
                  <a:pt x="1003301" y="877236"/>
                </a:lnTo>
                <a:lnTo>
                  <a:pt x="1002773" y="883857"/>
                </a:lnTo>
                <a:lnTo>
                  <a:pt x="1002244" y="889948"/>
                </a:lnTo>
                <a:lnTo>
                  <a:pt x="1001716" y="896569"/>
                </a:lnTo>
                <a:lnTo>
                  <a:pt x="1000394" y="902925"/>
                </a:lnTo>
                <a:lnTo>
                  <a:pt x="999073" y="909017"/>
                </a:lnTo>
                <a:lnTo>
                  <a:pt x="997223" y="915108"/>
                </a:lnTo>
                <a:lnTo>
                  <a:pt x="995373" y="921199"/>
                </a:lnTo>
                <a:lnTo>
                  <a:pt x="993259" y="926761"/>
                </a:lnTo>
                <a:lnTo>
                  <a:pt x="990352" y="932322"/>
                </a:lnTo>
                <a:lnTo>
                  <a:pt x="987445" y="938149"/>
                </a:lnTo>
                <a:lnTo>
                  <a:pt x="984803" y="943446"/>
                </a:lnTo>
                <a:lnTo>
                  <a:pt x="981367" y="948478"/>
                </a:lnTo>
                <a:lnTo>
                  <a:pt x="977932" y="953509"/>
                </a:lnTo>
                <a:lnTo>
                  <a:pt x="973968" y="958541"/>
                </a:lnTo>
                <a:lnTo>
                  <a:pt x="970004" y="962779"/>
                </a:lnTo>
                <a:lnTo>
                  <a:pt x="965512" y="967281"/>
                </a:lnTo>
                <a:lnTo>
                  <a:pt x="961284" y="971783"/>
                </a:lnTo>
                <a:lnTo>
                  <a:pt x="956527" y="975756"/>
                </a:lnTo>
                <a:lnTo>
                  <a:pt x="951770" y="979464"/>
                </a:lnTo>
                <a:lnTo>
                  <a:pt x="946749" y="982906"/>
                </a:lnTo>
                <a:lnTo>
                  <a:pt x="941728" y="986349"/>
                </a:lnTo>
                <a:lnTo>
                  <a:pt x="936443" y="989527"/>
                </a:lnTo>
                <a:lnTo>
                  <a:pt x="930893" y="992441"/>
                </a:lnTo>
                <a:lnTo>
                  <a:pt x="925344" y="994824"/>
                </a:lnTo>
                <a:lnTo>
                  <a:pt x="919530" y="996943"/>
                </a:lnTo>
                <a:lnTo>
                  <a:pt x="913716" y="999062"/>
                </a:lnTo>
                <a:lnTo>
                  <a:pt x="907374" y="1000915"/>
                </a:lnTo>
                <a:lnTo>
                  <a:pt x="901560" y="1001975"/>
                </a:lnTo>
                <a:lnTo>
                  <a:pt x="895218" y="1003299"/>
                </a:lnTo>
                <a:lnTo>
                  <a:pt x="888611" y="1004358"/>
                </a:lnTo>
                <a:lnTo>
                  <a:pt x="882269" y="1004623"/>
                </a:lnTo>
                <a:lnTo>
                  <a:pt x="875663" y="1004888"/>
                </a:lnTo>
                <a:lnTo>
                  <a:pt x="866678" y="1004623"/>
                </a:lnTo>
                <a:lnTo>
                  <a:pt x="857693" y="1003564"/>
                </a:lnTo>
                <a:lnTo>
                  <a:pt x="849236" y="1001975"/>
                </a:lnTo>
                <a:lnTo>
                  <a:pt x="840780" y="999856"/>
                </a:lnTo>
                <a:lnTo>
                  <a:pt x="832324" y="997473"/>
                </a:lnTo>
                <a:lnTo>
                  <a:pt x="824396" y="994030"/>
                </a:lnTo>
                <a:lnTo>
                  <a:pt x="816732" y="990587"/>
                </a:lnTo>
                <a:lnTo>
                  <a:pt x="809333" y="986084"/>
                </a:lnTo>
                <a:lnTo>
                  <a:pt x="802198" y="981317"/>
                </a:lnTo>
                <a:lnTo>
                  <a:pt x="795591" y="976286"/>
                </a:lnTo>
                <a:lnTo>
                  <a:pt x="788984" y="970724"/>
                </a:lnTo>
                <a:lnTo>
                  <a:pt x="783170" y="964633"/>
                </a:lnTo>
                <a:lnTo>
                  <a:pt x="777357" y="958541"/>
                </a:lnTo>
                <a:lnTo>
                  <a:pt x="772600" y="951920"/>
                </a:lnTo>
                <a:lnTo>
                  <a:pt x="767843" y="944770"/>
                </a:lnTo>
                <a:lnTo>
                  <a:pt x="763351" y="937354"/>
                </a:lnTo>
                <a:lnTo>
                  <a:pt x="413204" y="937354"/>
                </a:lnTo>
                <a:lnTo>
                  <a:pt x="406597" y="937090"/>
                </a:lnTo>
                <a:lnTo>
                  <a:pt x="400519" y="936295"/>
                </a:lnTo>
                <a:lnTo>
                  <a:pt x="394705" y="934706"/>
                </a:lnTo>
                <a:lnTo>
                  <a:pt x="388627" y="932322"/>
                </a:lnTo>
                <a:lnTo>
                  <a:pt x="383342" y="929939"/>
                </a:lnTo>
                <a:lnTo>
                  <a:pt x="378321" y="926761"/>
                </a:lnTo>
                <a:lnTo>
                  <a:pt x="373564" y="923053"/>
                </a:lnTo>
                <a:lnTo>
                  <a:pt x="368808" y="919345"/>
                </a:lnTo>
                <a:lnTo>
                  <a:pt x="365108" y="914843"/>
                </a:lnTo>
                <a:lnTo>
                  <a:pt x="361408" y="909811"/>
                </a:lnTo>
                <a:lnTo>
                  <a:pt x="358237" y="904779"/>
                </a:lnTo>
                <a:lnTo>
                  <a:pt x="355859" y="899483"/>
                </a:lnTo>
                <a:lnTo>
                  <a:pt x="353480" y="893921"/>
                </a:lnTo>
                <a:lnTo>
                  <a:pt x="352159" y="887830"/>
                </a:lnTo>
                <a:lnTo>
                  <a:pt x="351102" y="881474"/>
                </a:lnTo>
                <a:lnTo>
                  <a:pt x="350838" y="875382"/>
                </a:lnTo>
                <a:lnTo>
                  <a:pt x="351102" y="868761"/>
                </a:lnTo>
                <a:lnTo>
                  <a:pt x="352159" y="862670"/>
                </a:lnTo>
                <a:lnTo>
                  <a:pt x="353480" y="856844"/>
                </a:lnTo>
                <a:lnTo>
                  <a:pt x="355859" y="850752"/>
                </a:lnTo>
                <a:lnTo>
                  <a:pt x="358237" y="845456"/>
                </a:lnTo>
                <a:lnTo>
                  <a:pt x="361408" y="840424"/>
                </a:lnTo>
                <a:lnTo>
                  <a:pt x="365108" y="835392"/>
                </a:lnTo>
                <a:lnTo>
                  <a:pt x="368808" y="831154"/>
                </a:lnTo>
                <a:lnTo>
                  <a:pt x="373564" y="827447"/>
                </a:lnTo>
                <a:lnTo>
                  <a:pt x="378321" y="823474"/>
                </a:lnTo>
                <a:lnTo>
                  <a:pt x="383342" y="820296"/>
                </a:lnTo>
                <a:lnTo>
                  <a:pt x="388627" y="817913"/>
                </a:lnTo>
                <a:lnTo>
                  <a:pt x="394705" y="815794"/>
                </a:lnTo>
                <a:lnTo>
                  <a:pt x="400519" y="814205"/>
                </a:lnTo>
                <a:lnTo>
                  <a:pt x="406597" y="813146"/>
                </a:lnTo>
                <a:lnTo>
                  <a:pt x="413204" y="812881"/>
                </a:lnTo>
                <a:lnTo>
                  <a:pt x="765465" y="812881"/>
                </a:lnTo>
                <a:lnTo>
                  <a:pt x="770222" y="805730"/>
                </a:lnTo>
                <a:lnTo>
                  <a:pt x="775507" y="798579"/>
                </a:lnTo>
                <a:lnTo>
                  <a:pt x="780792" y="791959"/>
                </a:lnTo>
                <a:lnTo>
                  <a:pt x="786870" y="785602"/>
                </a:lnTo>
                <a:lnTo>
                  <a:pt x="793477" y="779511"/>
                </a:lnTo>
                <a:lnTo>
                  <a:pt x="800348" y="774214"/>
                </a:lnTo>
                <a:lnTo>
                  <a:pt x="807483" y="769183"/>
                </a:lnTo>
                <a:lnTo>
                  <a:pt x="815147" y="764945"/>
                </a:lnTo>
                <a:lnTo>
                  <a:pt x="815147" y="240037"/>
                </a:lnTo>
                <a:lnTo>
                  <a:pt x="815411" y="233681"/>
                </a:lnTo>
                <a:lnTo>
                  <a:pt x="816204" y="227325"/>
                </a:lnTo>
                <a:lnTo>
                  <a:pt x="817789" y="221498"/>
                </a:lnTo>
                <a:lnTo>
                  <a:pt x="819639" y="215672"/>
                </a:lnTo>
                <a:lnTo>
                  <a:pt x="822546" y="210375"/>
                </a:lnTo>
                <a:lnTo>
                  <a:pt x="825717" y="205078"/>
                </a:lnTo>
                <a:lnTo>
                  <a:pt x="829153" y="200311"/>
                </a:lnTo>
                <a:lnTo>
                  <a:pt x="833116" y="196074"/>
                </a:lnTo>
                <a:lnTo>
                  <a:pt x="837609" y="191836"/>
                </a:lnTo>
                <a:lnTo>
                  <a:pt x="842366" y="188393"/>
                </a:lnTo>
                <a:lnTo>
                  <a:pt x="847387" y="185215"/>
                </a:lnTo>
                <a:lnTo>
                  <a:pt x="852936" y="182832"/>
                </a:lnTo>
                <a:lnTo>
                  <a:pt x="858486" y="180713"/>
                </a:lnTo>
                <a:lnTo>
                  <a:pt x="864564" y="179124"/>
                </a:lnTo>
                <a:lnTo>
                  <a:pt x="870642" y="178065"/>
                </a:lnTo>
                <a:lnTo>
                  <a:pt x="876984" y="177800"/>
                </a:lnTo>
                <a:close/>
                <a:moveTo>
                  <a:pt x="856991" y="124392"/>
                </a:moveTo>
                <a:lnTo>
                  <a:pt x="837683" y="125450"/>
                </a:lnTo>
                <a:lnTo>
                  <a:pt x="818374" y="126774"/>
                </a:lnTo>
                <a:lnTo>
                  <a:pt x="799594" y="128362"/>
                </a:lnTo>
                <a:lnTo>
                  <a:pt x="780550" y="130479"/>
                </a:lnTo>
                <a:lnTo>
                  <a:pt x="762034" y="132861"/>
                </a:lnTo>
                <a:lnTo>
                  <a:pt x="743255" y="136037"/>
                </a:lnTo>
                <a:lnTo>
                  <a:pt x="725004" y="139478"/>
                </a:lnTo>
                <a:lnTo>
                  <a:pt x="706489" y="143712"/>
                </a:lnTo>
                <a:lnTo>
                  <a:pt x="688502" y="147947"/>
                </a:lnTo>
                <a:lnTo>
                  <a:pt x="670516" y="152975"/>
                </a:lnTo>
                <a:lnTo>
                  <a:pt x="653059" y="158269"/>
                </a:lnTo>
                <a:lnTo>
                  <a:pt x="635337" y="164091"/>
                </a:lnTo>
                <a:lnTo>
                  <a:pt x="617880" y="169914"/>
                </a:lnTo>
                <a:lnTo>
                  <a:pt x="600687" y="176530"/>
                </a:lnTo>
                <a:lnTo>
                  <a:pt x="583759" y="183412"/>
                </a:lnTo>
                <a:lnTo>
                  <a:pt x="567095" y="191087"/>
                </a:lnTo>
                <a:lnTo>
                  <a:pt x="550432" y="198762"/>
                </a:lnTo>
                <a:lnTo>
                  <a:pt x="534297" y="206967"/>
                </a:lnTo>
                <a:lnTo>
                  <a:pt x="517898" y="215436"/>
                </a:lnTo>
                <a:lnTo>
                  <a:pt x="502292" y="224170"/>
                </a:lnTo>
                <a:lnTo>
                  <a:pt x="486686" y="233698"/>
                </a:lnTo>
                <a:lnTo>
                  <a:pt x="471345" y="242961"/>
                </a:lnTo>
                <a:lnTo>
                  <a:pt x="456268" y="253018"/>
                </a:lnTo>
                <a:lnTo>
                  <a:pt x="441192" y="263340"/>
                </a:lnTo>
                <a:lnTo>
                  <a:pt x="426379" y="274191"/>
                </a:lnTo>
                <a:lnTo>
                  <a:pt x="412361" y="285042"/>
                </a:lnTo>
                <a:lnTo>
                  <a:pt x="398342" y="296423"/>
                </a:lnTo>
                <a:lnTo>
                  <a:pt x="384588" y="308333"/>
                </a:lnTo>
                <a:lnTo>
                  <a:pt x="371098" y="320243"/>
                </a:lnTo>
                <a:lnTo>
                  <a:pt x="357608" y="332417"/>
                </a:lnTo>
                <a:lnTo>
                  <a:pt x="344648" y="344856"/>
                </a:lnTo>
                <a:lnTo>
                  <a:pt x="332216" y="358089"/>
                </a:lnTo>
                <a:lnTo>
                  <a:pt x="319784" y="371323"/>
                </a:lnTo>
                <a:lnTo>
                  <a:pt x="307617" y="384820"/>
                </a:lnTo>
                <a:lnTo>
                  <a:pt x="295979" y="398583"/>
                </a:lnTo>
                <a:lnTo>
                  <a:pt x="284870" y="412610"/>
                </a:lnTo>
                <a:lnTo>
                  <a:pt x="273761" y="427167"/>
                </a:lnTo>
                <a:lnTo>
                  <a:pt x="263181" y="441458"/>
                </a:lnTo>
                <a:lnTo>
                  <a:pt x="252865" y="456544"/>
                </a:lnTo>
                <a:lnTo>
                  <a:pt x="242814" y="471630"/>
                </a:lnTo>
                <a:lnTo>
                  <a:pt x="233027" y="486980"/>
                </a:lnTo>
                <a:lnTo>
                  <a:pt x="224034" y="502596"/>
                </a:lnTo>
                <a:lnTo>
                  <a:pt x="215041" y="518740"/>
                </a:lnTo>
                <a:lnTo>
                  <a:pt x="206577" y="534620"/>
                </a:lnTo>
                <a:lnTo>
                  <a:pt x="198377" y="551029"/>
                </a:lnTo>
                <a:lnTo>
                  <a:pt x="190707" y="567438"/>
                </a:lnTo>
                <a:lnTo>
                  <a:pt x="183301" y="584112"/>
                </a:lnTo>
                <a:lnTo>
                  <a:pt x="176424" y="601315"/>
                </a:lnTo>
                <a:lnTo>
                  <a:pt x="169811" y="618253"/>
                </a:lnTo>
                <a:lnTo>
                  <a:pt x="163992" y="635986"/>
                </a:lnTo>
                <a:lnTo>
                  <a:pt x="157908" y="653454"/>
                </a:lnTo>
                <a:lnTo>
                  <a:pt x="152883" y="670921"/>
                </a:lnTo>
                <a:lnTo>
                  <a:pt x="147857" y="689183"/>
                </a:lnTo>
                <a:lnTo>
                  <a:pt x="143625" y="707180"/>
                </a:lnTo>
                <a:lnTo>
                  <a:pt x="139393" y="725707"/>
                </a:lnTo>
                <a:lnTo>
                  <a:pt x="135955" y="743704"/>
                </a:lnTo>
                <a:lnTo>
                  <a:pt x="132781" y="762495"/>
                </a:lnTo>
                <a:lnTo>
                  <a:pt x="130400" y="781551"/>
                </a:lnTo>
                <a:lnTo>
                  <a:pt x="128019" y="800342"/>
                </a:lnTo>
                <a:lnTo>
                  <a:pt x="126168" y="819133"/>
                </a:lnTo>
                <a:lnTo>
                  <a:pt x="125110" y="838189"/>
                </a:lnTo>
                <a:lnTo>
                  <a:pt x="124316" y="857509"/>
                </a:lnTo>
                <a:lnTo>
                  <a:pt x="124052" y="877094"/>
                </a:lnTo>
                <a:lnTo>
                  <a:pt x="124316" y="896414"/>
                </a:lnTo>
                <a:lnTo>
                  <a:pt x="125110" y="915735"/>
                </a:lnTo>
                <a:lnTo>
                  <a:pt x="126168" y="934791"/>
                </a:lnTo>
                <a:lnTo>
                  <a:pt x="128019" y="953846"/>
                </a:lnTo>
                <a:lnTo>
                  <a:pt x="130400" y="972637"/>
                </a:lnTo>
                <a:lnTo>
                  <a:pt x="132781" y="991428"/>
                </a:lnTo>
                <a:lnTo>
                  <a:pt x="135955" y="1009955"/>
                </a:lnTo>
                <a:lnTo>
                  <a:pt x="139393" y="1028481"/>
                </a:lnTo>
                <a:lnTo>
                  <a:pt x="143625" y="1046743"/>
                </a:lnTo>
                <a:lnTo>
                  <a:pt x="147857" y="1065005"/>
                </a:lnTo>
                <a:lnTo>
                  <a:pt x="152883" y="1082737"/>
                </a:lnTo>
                <a:lnTo>
                  <a:pt x="157908" y="1100734"/>
                </a:lnTo>
                <a:lnTo>
                  <a:pt x="163992" y="1118202"/>
                </a:lnTo>
                <a:lnTo>
                  <a:pt x="169811" y="1135405"/>
                </a:lnTo>
                <a:lnTo>
                  <a:pt x="176424" y="1152608"/>
                </a:lnTo>
                <a:lnTo>
                  <a:pt x="183301" y="1169547"/>
                </a:lnTo>
                <a:lnTo>
                  <a:pt x="190707" y="1186485"/>
                </a:lnTo>
                <a:lnTo>
                  <a:pt x="198377" y="1203159"/>
                </a:lnTo>
                <a:lnTo>
                  <a:pt x="206577" y="1219568"/>
                </a:lnTo>
                <a:lnTo>
                  <a:pt x="215041" y="1235448"/>
                </a:lnTo>
                <a:lnTo>
                  <a:pt x="224034" y="1251592"/>
                </a:lnTo>
                <a:lnTo>
                  <a:pt x="233027" y="1267208"/>
                </a:lnTo>
                <a:lnTo>
                  <a:pt x="242814" y="1282558"/>
                </a:lnTo>
                <a:lnTo>
                  <a:pt x="252865" y="1297644"/>
                </a:lnTo>
                <a:lnTo>
                  <a:pt x="263181" y="1312200"/>
                </a:lnTo>
                <a:lnTo>
                  <a:pt x="273761" y="1327021"/>
                </a:lnTo>
                <a:lnTo>
                  <a:pt x="284870" y="1341578"/>
                </a:lnTo>
                <a:lnTo>
                  <a:pt x="295979" y="1355605"/>
                </a:lnTo>
                <a:lnTo>
                  <a:pt x="307617" y="1369368"/>
                </a:lnTo>
                <a:lnTo>
                  <a:pt x="319784" y="1382865"/>
                </a:lnTo>
                <a:lnTo>
                  <a:pt x="332216" y="1396099"/>
                </a:lnTo>
                <a:lnTo>
                  <a:pt x="344648" y="1408803"/>
                </a:lnTo>
                <a:lnTo>
                  <a:pt x="357608" y="1421771"/>
                </a:lnTo>
                <a:lnTo>
                  <a:pt x="371098" y="1433946"/>
                </a:lnTo>
                <a:lnTo>
                  <a:pt x="384588" y="1445855"/>
                </a:lnTo>
                <a:lnTo>
                  <a:pt x="398342" y="1457501"/>
                </a:lnTo>
                <a:lnTo>
                  <a:pt x="412361" y="1469146"/>
                </a:lnTo>
                <a:lnTo>
                  <a:pt x="426379" y="1479997"/>
                </a:lnTo>
                <a:lnTo>
                  <a:pt x="441192" y="1490848"/>
                </a:lnTo>
                <a:lnTo>
                  <a:pt x="456268" y="1501170"/>
                </a:lnTo>
                <a:lnTo>
                  <a:pt x="471345" y="1511227"/>
                </a:lnTo>
                <a:lnTo>
                  <a:pt x="486686" y="1520490"/>
                </a:lnTo>
                <a:lnTo>
                  <a:pt x="502292" y="1530018"/>
                </a:lnTo>
                <a:lnTo>
                  <a:pt x="517898" y="1538752"/>
                </a:lnTo>
                <a:lnTo>
                  <a:pt x="534297" y="1547221"/>
                </a:lnTo>
                <a:lnTo>
                  <a:pt x="550432" y="1555426"/>
                </a:lnTo>
                <a:lnTo>
                  <a:pt x="567095" y="1563101"/>
                </a:lnTo>
                <a:lnTo>
                  <a:pt x="583759" y="1570512"/>
                </a:lnTo>
                <a:lnTo>
                  <a:pt x="600687" y="1577393"/>
                </a:lnTo>
                <a:lnTo>
                  <a:pt x="617880" y="1583745"/>
                </a:lnTo>
                <a:lnTo>
                  <a:pt x="635337" y="1590097"/>
                </a:lnTo>
                <a:lnTo>
                  <a:pt x="653059" y="1595655"/>
                </a:lnTo>
                <a:lnTo>
                  <a:pt x="670516" y="1601213"/>
                </a:lnTo>
                <a:lnTo>
                  <a:pt x="688502" y="1605712"/>
                </a:lnTo>
                <a:lnTo>
                  <a:pt x="706489" y="1610476"/>
                </a:lnTo>
                <a:lnTo>
                  <a:pt x="725004" y="1614181"/>
                </a:lnTo>
                <a:lnTo>
                  <a:pt x="743255" y="1618151"/>
                </a:lnTo>
                <a:lnTo>
                  <a:pt x="762034" y="1620798"/>
                </a:lnTo>
                <a:lnTo>
                  <a:pt x="780550" y="1623709"/>
                </a:lnTo>
                <a:lnTo>
                  <a:pt x="799594" y="1625826"/>
                </a:lnTo>
                <a:lnTo>
                  <a:pt x="818374" y="1627414"/>
                </a:lnTo>
                <a:lnTo>
                  <a:pt x="837683" y="1628738"/>
                </a:lnTo>
                <a:lnTo>
                  <a:pt x="856991" y="1629267"/>
                </a:lnTo>
                <a:lnTo>
                  <a:pt x="876300" y="1629532"/>
                </a:lnTo>
                <a:lnTo>
                  <a:pt x="895873" y="1629267"/>
                </a:lnTo>
                <a:lnTo>
                  <a:pt x="914918" y="1628738"/>
                </a:lnTo>
                <a:lnTo>
                  <a:pt x="933962" y="1627414"/>
                </a:lnTo>
                <a:lnTo>
                  <a:pt x="953271" y="1625826"/>
                </a:lnTo>
                <a:lnTo>
                  <a:pt x="972050" y="1623709"/>
                </a:lnTo>
                <a:lnTo>
                  <a:pt x="990830" y="1620798"/>
                </a:lnTo>
                <a:lnTo>
                  <a:pt x="1009345" y="1618151"/>
                </a:lnTo>
                <a:lnTo>
                  <a:pt x="1027861" y="1614181"/>
                </a:lnTo>
                <a:lnTo>
                  <a:pt x="1045847" y="1610476"/>
                </a:lnTo>
                <a:lnTo>
                  <a:pt x="1064098" y="1605712"/>
                </a:lnTo>
                <a:lnTo>
                  <a:pt x="1082084" y="1601213"/>
                </a:lnTo>
                <a:lnTo>
                  <a:pt x="1099806" y="1595655"/>
                </a:lnTo>
                <a:lnTo>
                  <a:pt x="1117263" y="1590097"/>
                </a:lnTo>
                <a:lnTo>
                  <a:pt x="1134720" y="1583745"/>
                </a:lnTo>
                <a:lnTo>
                  <a:pt x="1151913" y="1577393"/>
                </a:lnTo>
                <a:lnTo>
                  <a:pt x="1168841" y="1570512"/>
                </a:lnTo>
                <a:lnTo>
                  <a:pt x="1185769" y="1563101"/>
                </a:lnTo>
                <a:lnTo>
                  <a:pt x="1201904" y="1555426"/>
                </a:lnTo>
                <a:lnTo>
                  <a:pt x="1218568" y="1547221"/>
                </a:lnTo>
                <a:lnTo>
                  <a:pt x="1234702" y="1538752"/>
                </a:lnTo>
                <a:lnTo>
                  <a:pt x="1250573" y="1530018"/>
                </a:lnTo>
                <a:lnTo>
                  <a:pt x="1265914" y="1520490"/>
                </a:lnTo>
                <a:lnTo>
                  <a:pt x="1281255" y="1511227"/>
                </a:lnTo>
                <a:lnTo>
                  <a:pt x="1296596" y="1501170"/>
                </a:lnTo>
                <a:lnTo>
                  <a:pt x="1311408" y="1490848"/>
                </a:lnTo>
                <a:lnTo>
                  <a:pt x="1325956" y="1479997"/>
                </a:lnTo>
                <a:lnTo>
                  <a:pt x="1340504" y="1469146"/>
                </a:lnTo>
                <a:lnTo>
                  <a:pt x="1354522" y="1457501"/>
                </a:lnTo>
                <a:lnTo>
                  <a:pt x="1368277" y="1445855"/>
                </a:lnTo>
                <a:lnTo>
                  <a:pt x="1381766" y="1433946"/>
                </a:lnTo>
                <a:lnTo>
                  <a:pt x="1394991" y="1421771"/>
                </a:lnTo>
                <a:lnTo>
                  <a:pt x="1407952" y="1408803"/>
                </a:lnTo>
                <a:lnTo>
                  <a:pt x="1420384" y="1396099"/>
                </a:lnTo>
                <a:lnTo>
                  <a:pt x="1432815" y="1382865"/>
                </a:lnTo>
                <a:lnTo>
                  <a:pt x="1444718" y="1369368"/>
                </a:lnTo>
                <a:lnTo>
                  <a:pt x="1456356" y="1355605"/>
                </a:lnTo>
                <a:lnTo>
                  <a:pt x="1467730" y="1341578"/>
                </a:lnTo>
                <a:lnTo>
                  <a:pt x="1479104" y="1327021"/>
                </a:lnTo>
                <a:lnTo>
                  <a:pt x="1489684" y="1312200"/>
                </a:lnTo>
                <a:lnTo>
                  <a:pt x="1499735" y="1297644"/>
                </a:lnTo>
                <a:lnTo>
                  <a:pt x="1509786" y="1282558"/>
                </a:lnTo>
                <a:lnTo>
                  <a:pt x="1519308" y="1267208"/>
                </a:lnTo>
                <a:lnTo>
                  <a:pt x="1528830" y="1251592"/>
                </a:lnTo>
                <a:lnTo>
                  <a:pt x="1537559" y="1235448"/>
                </a:lnTo>
                <a:lnTo>
                  <a:pt x="1546023" y="1219568"/>
                </a:lnTo>
                <a:lnTo>
                  <a:pt x="1554223" y="1203159"/>
                </a:lnTo>
                <a:lnTo>
                  <a:pt x="1561893" y="1186485"/>
                </a:lnTo>
                <a:lnTo>
                  <a:pt x="1569299" y="1169547"/>
                </a:lnTo>
                <a:lnTo>
                  <a:pt x="1576176" y="1152608"/>
                </a:lnTo>
                <a:lnTo>
                  <a:pt x="1582789" y="1135405"/>
                </a:lnTo>
                <a:lnTo>
                  <a:pt x="1588873" y="1118202"/>
                </a:lnTo>
                <a:lnTo>
                  <a:pt x="1594692" y="1100734"/>
                </a:lnTo>
                <a:lnTo>
                  <a:pt x="1599982" y="1082737"/>
                </a:lnTo>
                <a:lnTo>
                  <a:pt x="1604743" y="1065005"/>
                </a:lnTo>
                <a:lnTo>
                  <a:pt x="1608975" y="1046743"/>
                </a:lnTo>
                <a:lnTo>
                  <a:pt x="1613207" y="1028481"/>
                </a:lnTo>
                <a:lnTo>
                  <a:pt x="1616645" y="1009955"/>
                </a:lnTo>
                <a:lnTo>
                  <a:pt x="1619555" y="991428"/>
                </a:lnTo>
                <a:lnTo>
                  <a:pt x="1622464" y="972637"/>
                </a:lnTo>
                <a:lnTo>
                  <a:pt x="1624581" y="953846"/>
                </a:lnTo>
                <a:lnTo>
                  <a:pt x="1626168" y="934791"/>
                </a:lnTo>
                <a:lnTo>
                  <a:pt x="1627490" y="915735"/>
                </a:lnTo>
                <a:lnTo>
                  <a:pt x="1628019" y="896414"/>
                </a:lnTo>
                <a:lnTo>
                  <a:pt x="1628548" y="877094"/>
                </a:lnTo>
                <a:lnTo>
                  <a:pt x="1628019" y="857509"/>
                </a:lnTo>
                <a:lnTo>
                  <a:pt x="1627490" y="838189"/>
                </a:lnTo>
                <a:lnTo>
                  <a:pt x="1626168" y="819133"/>
                </a:lnTo>
                <a:lnTo>
                  <a:pt x="1624581" y="800342"/>
                </a:lnTo>
                <a:lnTo>
                  <a:pt x="1622464" y="781551"/>
                </a:lnTo>
                <a:lnTo>
                  <a:pt x="1619555" y="762495"/>
                </a:lnTo>
                <a:lnTo>
                  <a:pt x="1616645" y="743704"/>
                </a:lnTo>
                <a:lnTo>
                  <a:pt x="1613207" y="725707"/>
                </a:lnTo>
                <a:lnTo>
                  <a:pt x="1608975" y="707180"/>
                </a:lnTo>
                <a:lnTo>
                  <a:pt x="1604743" y="689183"/>
                </a:lnTo>
                <a:lnTo>
                  <a:pt x="1599982" y="670921"/>
                </a:lnTo>
                <a:lnTo>
                  <a:pt x="1594692" y="653454"/>
                </a:lnTo>
                <a:lnTo>
                  <a:pt x="1588873" y="635986"/>
                </a:lnTo>
                <a:lnTo>
                  <a:pt x="1582789" y="618253"/>
                </a:lnTo>
                <a:lnTo>
                  <a:pt x="1576176" y="601315"/>
                </a:lnTo>
                <a:lnTo>
                  <a:pt x="1569299" y="584112"/>
                </a:lnTo>
                <a:lnTo>
                  <a:pt x="1561893" y="567438"/>
                </a:lnTo>
                <a:lnTo>
                  <a:pt x="1554223" y="551029"/>
                </a:lnTo>
                <a:lnTo>
                  <a:pt x="1546023" y="534620"/>
                </a:lnTo>
                <a:lnTo>
                  <a:pt x="1537559" y="518740"/>
                </a:lnTo>
                <a:lnTo>
                  <a:pt x="1528830" y="502596"/>
                </a:lnTo>
                <a:lnTo>
                  <a:pt x="1519308" y="486980"/>
                </a:lnTo>
                <a:lnTo>
                  <a:pt x="1509786" y="471630"/>
                </a:lnTo>
                <a:lnTo>
                  <a:pt x="1499735" y="456544"/>
                </a:lnTo>
                <a:lnTo>
                  <a:pt x="1489684" y="441458"/>
                </a:lnTo>
                <a:lnTo>
                  <a:pt x="1479104" y="427167"/>
                </a:lnTo>
                <a:lnTo>
                  <a:pt x="1467730" y="412610"/>
                </a:lnTo>
                <a:lnTo>
                  <a:pt x="1456356" y="398583"/>
                </a:lnTo>
                <a:lnTo>
                  <a:pt x="1444718" y="384820"/>
                </a:lnTo>
                <a:lnTo>
                  <a:pt x="1432815" y="371323"/>
                </a:lnTo>
                <a:lnTo>
                  <a:pt x="1420384" y="358089"/>
                </a:lnTo>
                <a:lnTo>
                  <a:pt x="1407952" y="344856"/>
                </a:lnTo>
                <a:lnTo>
                  <a:pt x="1394991" y="332417"/>
                </a:lnTo>
                <a:lnTo>
                  <a:pt x="1381766" y="320243"/>
                </a:lnTo>
                <a:lnTo>
                  <a:pt x="1368277" y="308333"/>
                </a:lnTo>
                <a:lnTo>
                  <a:pt x="1354522" y="296423"/>
                </a:lnTo>
                <a:lnTo>
                  <a:pt x="1340504" y="285042"/>
                </a:lnTo>
                <a:lnTo>
                  <a:pt x="1325956" y="274191"/>
                </a:lnTo>
                <a:lnTo>
                  <a:pt x="1311408" y="263340"/>
                </a:lnTo>
                <a:lnTo>
                  <a:pt x="1296596" y="253018"/>
                </a:lnTo>
                <a:lnTo>
                  <a:pt x="1281255" y="242961"/>
                </a:lnTo>
                <a:lnTo>
                  <a:pt x="1265914" y="233698"/>
                </a:lnTo>
                <a:lnTo>
                  <a:pt x="1250573" y="224170"/>
                </a:lnTo>
                <a:lnTo>
                  <a:pt x="1234702" y="215436"/>
                </a:lnTo>
                <a:lnTo>
                  <a:pt x="1218568" y="206967"/>
                </a:lnTo>
                <a:lnTo>
                  <a:pt x="1201904" y="198762"/>
                </a:lnTo>
                <a:lnTo>
                  <a:pt x="1185769" y="191087"/>
                </a:lnTo>
                <a:lnTo>
                  <a:pt x="1168841" y="183412"/>
                </a:lnTo>
                <a:lnTo>
                  <a:pt x="1151913" y="176530"/>
                </a:lnTo>
                <a:lnTo>
                  <a:pt x="1134720" y="169914"/>
                </a:lnTo>
                <a:lnTo>
                  <a:pt x="1117263" y="164091"/>
                </a:lnTo>
                <a:lnTo>
                  <a:pt x="1099806" y="158269"/>
                </a:lnTo>
                <a:lnTo>
                  <a:pt x="1082084" y="152975"/>
                </a:lnTo>
                <a:lnTo>
                  <a:pt x="1064098" y="147947"/>
                </a:lnTo>
                <a:lnTo>
                  <a:pt x="1045847" y="143712"/>
                </a:lnTo>
                <a:lnTo>
                  <a:pt x="1027861" y="139478"/>
                </a:lnTo>
                <a:lnTo>
                  <a:pt x="1009345" y="136037"/>
                </a:lnTo>
                <a:lnTo>
                  <a:pt x="990830" y="132861"/>
                </a:lnTo>
                <a:lnTo>
                  <a:pt x="972050" y="130479"/>
                </a:lnTo>
                <a:lnTo>
                  <a:pt x="953271" y="128362"/>
                </a:lnTo>
                <a:lnTo>
                  <a:pt x="933962" y="126774"/>
                </a:lnTo>
                <a:lnTo>
                  <a:pt x="914918" y="125450"/>
                </a:lnTo>
                <a:lnTo>
                  <a:pt x="895873" y="124392"/>
                </a:lnTo>
                <a:lnTo>
                  <a:pt x="876300" y="124392"/>
                </a:lnTo>
                <a:lnTo>
                  <a:pt x="856991" y="124392"/>
                </a:lnTo>
                <a:close/>
                <a:moveTo>
                  <a:pt x="876300" y="0"/>
                </a:moveTo>
                <a:lnTo>
                  <a:pt x="899048" y="265"/>
                </a:lnTo>
                <a:lnTo>
                  <a:pt x="921266" y="1323"/>
                </a:lnTo>
                <a:lnTo>
                  <a:pt x="943749" y="2382"/>
                </a:lnTo>
                <a:lnTo>
                  <a:pt x="965702" y="4764"/>
                </a:lnTo>
                <a:lnTo>
                  <a:pt x="987656" y="7146"/>
                </a:lnTo>
                <a:lnTo>
                  <a:pt x="1009610" y="10057"/>
                </a:lnTo>
                <a:lnTo>
                  <a:pt x="1031299" y="13763"/>
                </a:lnTo>
                <a:lnTo>
                  <a:pt x="1052724" y="17997"/>
                </a:lnTo>
                <a:lnTo>
                  <a:pt x="1074149" y="22496"/>
                </a:lnTo>
                <a:lnTo>
                  <a:pt x="1095045" y="27525"/>
                </a:lnTo>
                <a:lnTo>
                  <a:pt x="1115940" y="33348"/>
                </a:lnTo>
                <a:lnTo>
                  <a:pt x="1136572" y="39435"/>
                </a:lnTo>
                <a:lnTo>
                  <a:pt x="1157203" y="46051"/>
                </a:lnTo>
                <a:lnTo>
                  <a:pt x="1177305" y="53197"/>
                </a:lnTo>
                <a:lnTo>
                  <a:pt x="1197407" y="60873"/>
                </a:lnTo>
                <a:lnTo>
                  <a:pt x="1216981" y="69077"/>
                </a:lnTo>
                <a:lnTo>
                  <a:pt x="1236818" y="77811"/>
                </a:lnTo>
                <a:lnTo>
                  <a:pt x="1255863" y="86545"/>
                </a:lnTo>
                <a:lnTo>
                  <a:pt x="1274907" y="96337"/>
                </a:lnTo>
                <a:lnTo>
                  <a:pt x="1293687" y="105865"/>
                </a:lnTo>
                <a:lnTo>
                  <a:pt x="1312202" y="116452"/>
                </a:lnTo>
                <a:lnTo>
                  <a:pt x="1330453" y="127303"/>
                </a:lnTo>
                <a:lnTo>
                  <a:pt x="1348439" y="138154"/>
                </a:lnTo>
                <a:lnTo>
                  <a:pt x="1365896" y="149799"/>
                </a:lnTo>
                <a:lnTo>
                  <a:pt x="1383353" y="162239"/>
                </a:lnTo>
                <a:lnTo>
                  <a:pt x="1400282" y="174413"/>
                </a:lnTo>
                <a:lnTo>
                  <a:pt x="1416945" y="187117"/>
                </a:lnTo>
                <a:lnTo>
                  <a:pt x="1433609" y="200615"/>
                </a:lnTo>
                <a:lnTo>
                  <a:pt x="1449479" y="214113"/>
                </a:lnTo>
                <a:lnTo>
                  <a:pt x="1465085" y="228404"/>
                </a:lnTo>
                <a:lnTo>
                  <a:pt x="1480426" y="242432"/>
                </a:lnTo>
                <a:lnTo>
                  <a:pt x="1495503" y="257253"/>
                </a:lnTo>
                <a:lnTo>
                  <a:pt x="1510315" y="272074"/>
                </a:lnTo>
                <a:lnTo>
                  <a:pt x="1524863" y="287424"/>
                </a:lnTo>
                <a:lnTo>
                  <a:pt x="1538881" y="303569"/>
                </a:lnTo>
                <a:lnTo>
                  <a:pt x="1552371" y="319449"/>
                </a:lnTo>
                <a:lnTo>
                  <a:pt x="1565596" y="335858"/>
                </a:lnTo>
                <a:lnTo>
                  <a:pt x="1578292" y="352796"/>
                </a:lnTo>
                <a:lnTo>
                  <a:pt x="1590724" y="369735"/>
                </a:lnTo>
                <a:lnTo>
                  <a:pt x="1602627" y="386938"/>
                </a:lnTo>
                <a:lnTo>
                  <a:pt x="1614265" y="404935"/>
                </a:lnTo>
                <a:lnTo>
                  <a:pt x="1625639" y="422667"/>
                </a:lnTo>
                <a:lnTo>
                  <a:pt x="1636219" y="440929"/>
                </a:lnTo>
                <a:lnTo>
                  <a:pt x="1646534" y="459455"/>
                </a:lnTo>
                <a:lnTo>
                  <a:pt x="1656585" y="478247"/>
                </a:lnTo>
                <a:lnTo>
                  <a:pt x="1666108" y="497038"/>
                </a:lnTo>
                <a:lnTo>
                  <a:pt x="1675101" y="516358"/>
                </a:lnTo>
                <a:lnTo>
                  <a:pt x="1683565" y="535943"/>
                </a:lnTo>
                <a:lnTo>
                  <a:pt x="1691764" y="555528"/>
                </a:lnTo>
                <a:lnTo>
                  <a:pt x="1699170" y="575643"/>
                </a:lnTo>
                <a:lnTo>
                  <a:pt x="1706577" y="596022"/>
                </a:lnTo>
                <a:lnTo>
                  <a:pt x="1712925" y="616401"/>
                </a:lnTo>
                <a:lnTo>
                  <a:pt x="1719273" y="637309"/>
                </a:lnTo>
                <a:lnTo>
                  <a:pt x="1725092" y="658218"/>
                </a:lnTo>
                <a:lnTo>
                  <a:pt x="1730382" y="679126"/>
                </a:lnTo>
                <a:lnTo>
                  <a:pt x="1734614" y="700564"/>
                </a:lnTo>
                <a:lnTo>
                  <a:pt x="1739111" y="721737"/>
                </a:lnTo>
                <a:lnTo>
                  <a:pt x="1742549" y="743439"/>
                </a:lnTo>
                <a:lnTo>
                  <a:pt x="1745723" y="765406"/>
                </a:lnTo>
                <a:lnTo>
                  <a:pt x="1748104" y="787373"/>
                </a:lnTo>
                <a:lnTo>
                  <a:pt x="1749955" y="809605"/>
                </a:lnTo>
                <a:lnTo>
                  <a:pt x="1751542" y="831837"/>
                </a:lnTo>
                <a:lnTo>
                  <a:pt x="1752336" y="854598"/>
                </a:lnTo>
                <a:lnTo>
                  <a:pt x="1752600" y="877094"/>
                </a:lnTo>
                <a:lnTo>
                  <a:pt x="1752336" y="899590"/>
                </a:lnTo>
                <a:lnTo>
                  <a:pt x="1751542" y="922351"/>
                </a:lnTo>
                <a:lnTo>
                  <a:pt x="1749955" y="944583"/>
                </a:lnTo>
                <a:lnTo>
                  <a:pt x="1748104" y="966550"/>
                </a:lnTo>
                <a:lnTo>
                  <a:pt x="1745723" y="988782"/>
                </a:lnTo>
                <a:lnTo>
                  <a:pt x="1742549" y="1010220"/>
                </a:lnTo>
                <a:lnTo>
                  <a:pt x="1739111" y="1031922"/>
                </a:lnTo>
                <a:lnTo>
                  <a:pt x="1734614" y="1053624"/>
                </a:lnTo>
                <a:lnTo>
                  <a:pt x="1730382" y="1075062"/>
                </a:lnTo>
                <a:lnTo>
                  <a:pt x="1725092" y="1095970"/>
                </a:lnTo>
                <a:lnTo>
                  <a:pt x="1719273" y="1116879"/>
                </a:lnTo>
                <a:lnTo>
                  <a:pt x="1712925" y="1137523"/>
                </a:lnTo>
                <a:lnTo>
                  <a:pt x="1706577" y="1157902"/>
                </a:lnTo>
                <a:lnTo>
                  <a:pt x="1699170" y="1178016"/>
                </a:lnTo>
                <a:lnTo>
                  <a:pt x="1691764" y="1198130"/>
                </a:lnTo>
                <a:lnTo>
                  <a:pt x="1683565" y="1217980"/>
                </a:lnTo>
                <a:lnTo>
                  <a:pt x="1675101" y="1237565"/>
                </a:lnTo>
                <a:lnTo>
                  <a:pt x="1666108" y="1256886"/>
                </a:lnTo>
                <a:lnTo>
                  <a:pt x="1656585" y="1275941"/>
                </a:lnTo>
                <a:lnTo>
                  <a:pt x="1646534" y="1294733"/>
                </a:lnTo>
                <a:lnTo>
                  <a:pt x="1636219" y="1313259"/>
                </a:lnTo>
                <a:lnTo>
                  <a:pt x="1625639" y="1331521"/>
                </a:lnTo>
                <a:lnTo>
                  <a:pt x="1614265" y="1349253"/>
                </a:lnTo>
                <a:lnTo>
                  <a:pt x="1602627" y="1366986"/>
                </a:lnTo>
                <a:lnTo>
                  <a:pt x="1590724" y="1384453"/>
                </a:lnTo>
                <a:lnTo>
                  <a:pt x="1578292" y="1401392"/>
                </a:lnTo>
                <a:lnTo>
                  <a:pt x="1565596" y="1418066"/>
                </a:lnTo>
                <a:lnTo>
                  <a:pt x="1552371" y="1434475"/>
                </a:lnTo>
                <a:lnTo>
                  <a:pt x="1538881" y="1450619"/>
                </a:lnTo>
                <a:lnTo>
                  <a:pt x="1524863" y="1466234"/>
                </a:lnTo>
                <a:lnTo>
                  <a:pt x="1510315" y="1481585"/>
                </a:lnTo>
                <a:lnTo>
                  <a:pt x="1495503" y="1496671"/>
                </a:lnTo>
                <a:lnTo>
                  <a:pt x="1480426" y="1511492"/>
                </a:lnTo>
                <a:lnTo>
                  <a:pt x="1465085" y="1525784"/>
                </a:lnTo>
                <a:lnTo>
                  <a:pt x="1449479" y="1540075"/>
                </a:lnTo>
                <a:lnTo>
                  <a:pt x="1433609" y="1553573"/>
                </a:lnTo>
                <a:lnTo>
                  <a:pt x="1416945" y="1566542"/>
                </a:lnTo>
                <a:lnTo>
                  <a:pt x="1400282" y="1579510"/>
                </a:lnTo>
                <a:lnTo>
                  <a:pt x="1383353" y="1591949"/>
                </a:lnTo>
                <a:lnTo>
                  <a:pt x="1365896" y="1603859"/>
                </a:lnTo>
                <a:lnTo>
                  <a:pt x="1348439" y="1615505"/>
                </a:lnTo>
                <a:lnTo>
                  <a:pt x="1330453" y="1626885"/>
                </a:lnTo>
                <a:lnTo>
                  <a:pt x="1312202" y="1637472"/>
                </a:lnTo>
                <a:lnTo>
                  <a:pt x="1293687" y="1647793"/>
                </a:lnTo>
                <a:lnTo>
                  <a:pt x="1274907" y="1657851"/>
                </a:lnTo>
                <a:lnTo>
                  <a:pt x="1255863" y="1667379"/>
                </a:lnTo>
                <a:lnTo>
                  <a:pt x="1236818" y="1676377"/>
                </a:lnTo>
                <a:lnTo>
                  <a:pt x="1216981" y="1684846"/>
                </a:lnTo>
                <a:lnTo>
                  <a:pt x="1197407" y="1693051"/>
                </a:lnTo>
                <a:lnTo>
                  <a:pt x="1177305" y="1700726"/>
                </a:lnTo>
                <a:lnTo>
                  <a:pt x="1157203" y="1707607"/>
                </a:lnTo>
                <a:lnTo>
                  <a:pt x="1136572" y="1714753"/>
                </a:lnTo>
                <a:lnTo>
                  <a:pt x="1115940" y="1720576"/>
                </a:lnTo>
                <a:lnTo>
                  <a:pt x="1095045" y="1726134"/>
                </a:lnTo>
                <a:lnTo>
                  <a:pt x="1074149" y="1731427"/>
                </a:lnTo>
                <a:lnTo>
                  <a:pt x="1052724" y="1736191"/>
                </a:lnTo>
                <a:lnTo>
                  <a:pt x="1031299" y="1740426"/>
                </a:lnTo>
                <a:lnTo>
                  <a:pt x="1009610" y="1743866"/>
                </a:lnTo>
                <a:lnTo>
                  <a:pt x="987656" y="1747042"/>
                </a:lnTo>
                <a:lnTo>
                  <a:pt x="965702" y="1749424"/>
                </a:lnTo>
                <a:lnTo>
                  <a:pt x="943749" y="1751277"/>
                </a:lnTo>
                <a:lnTo>
                  <a:pt x="921266" y="1752865"/>
                </a:lnTo>
                <a:lnTo>
                  <a:pt x="899048" y="1753923"/>
                </a:lnTo>
                <a:lnTo>
                  <a:pt x="876300" y="1754188"/>
                </a:lnTo>
                <a:lnTo>
                  <a:pt x="853817" y="1753923"/>
                </a:lnTo>
                <a:lnTo>
                  <a:pt x="831335" y="1752865"/>
                </a:lnTo>
                <a:lnTo>
                  <a:pt x="809116" y="1751277"/>
                </a:lnTo>
                <a:lnTo>
                  <a:pt x="786898" y="1749424"/>
                </a:lnTo>
                <a:lnTo>
                  <a:pt x="764944" y="1747042"/>
                </a:lnTo>
                <a:lnTo>
                  <a:pt x="742990" y="1743866"/>
                </a:lnTo>
                <a:lnTo>
                  <a:pt x="721301" y="1740426"/>
                </a:lnTo>
                <a:lnTo>
                  <a:pt x="699876" y="1736191"/>
                </a:lnTo>
                <a:lnTo>
                  <a:pt x="678716" y="1731427"/>
                </a:lnTo>
                <a:lnTo>
                  <a:pt x="657820" y="1726134"/>
                </a:lnTo>
                <a:lnTo>
                  <a:pt x="636660" y="1720576"/>
                </a:lnTo>
                <a:lnTo>
                  <a:pt x="616028" y="1714753"/>
                </a:lnTo>
                <a:lnTo>
                  <a:pt x="595662" y="1707607"/>
                </a:lnTo>
                <a:lnTo>
                  <a:pt x="575295" y="1700726"/>
                </a:lnTo>
                <a:lnTo>
                  <a:pt x="555193" y="1693051"/>
                </a:lnTo>
                <a:lnTo>
                  <a:pt x="535619" y="1684846"/>
                </a:lnTo>
                <a:lnTo>
                  <a:pt x="516046" y="1676377"/>
                </a:lnTo>
                <a:lnTo>
                  <a:pt x="496737" y="1667379"/>
                </a:lnTo>
                <a:lnTo>
                  <a:pt x="477958" y="1657851"/>
                </a:lnTo>
                <a:lnTo>
                  <a:pt x="458913" y="1647793"/>
                </a:lnTo>
                <a:lnTo>
                  <a:pt x="440663" y="1637472"/>
                </a:lnTo>
                <a:lnTo>
                  <a:pt x="422412" y="1626885"/>
                </a:lnTo>
                <a:lnTo>
                  <a:pt x="404161" y="1615505"/>
                </a:lnTo>
                <a:lnTo>
                  <a:pt x="386704" y="1603859"/>
                </a:lnTo>
                <a:lnTo>
                  <a:pt x="369511" y="1591949"/>
                </a:lnTo>
                <a:lnTo>
                  <a:pt x="352318" y="1579510"/>
                </a:lnTo>
                <a:lnTo>
                  <a:pt x="335655" y="1566542"/>
                </a:lnTo>
                <a:lnTo>
                  <a:pt x="319255" y="1553573"/>
                </a:lnTo>
                <a:lnTo>
                  <a:pt x="303121" y="1540075"/>
                </a:lnTo>
                <a:lnTo>
                  <a:pt x="287251" y="1525784"/>
                </a:lnTo>
                <a:lnTo>
                  <a:pt x="271909" y="1511492"/>
                </a:lnTo>
                <a:lnTo>
                  <a:pt x="256833" y="1496671"/>
                </a:lnTo>
                <a:lnTo>
                  <a:pt x="242285" y="1481585"/>
                </a:lnTo>
                <a:lnTo>
                  <a:pt x="227737" y="1466234"/>
                </a:lnTo>
                <a:lnTo>
                  <a:pt x="213983" y="1450619"/>
                </a:lnTo>
                <a:lnTo>
                  <a:pt x="200229" y="1434475"/>
                </a:lnTo>
                <a:lnTo>
                  <a:pt x="187004" y="1418066"/>
                </a:lnTo>
                <a:lnTo>
                  <a:pt x="174308" y="1401392"/>
                </a:lnTo>
                <a:lnTo>
                  <a:pt x="161876" y="1384453"/>
                </a:lnTo>
                <a:lnTo>
                  <a:pt x="149709" y="1366986"/>
                </a:lnTo>
                <a:lnTo>
                  <a:pt x="138071" y="1349253"/>
                </a:lnTo>
                <a:lnTo>
                  <a:pt x="126961" y="1331521"/>
                </a:lnTo>
                <a:lnTo>
                  <a:pt x="116117" y="1313259"/>
                </a:lnTo>
                <a:lnTo>
                  <a:pt x="105801" y="1294733"/>
                </a:lnTo>
                <a:lnTo>
                  <a:pt x="95750" y="1275941"/>
                </a:lnTo>
                <a:lnTo>
                  <a:pt x="86492" y="1256886"/>
                </a:lnTo>
                <a:lnTo>
                  <a:pt x="77499" y="1237565"/>
                </a:lnTo>
                <a:lnTo>
                  <a:pt x="69035" y="1217980"/>
                </a:lnTo>
                <a:lnTo>
                  <a:pt x="60836" y="1198130"/>
                </a:lnTo>
                <a:lnTo>
                  <a:pt x="53165" y="1178016"/>
                </a:lnTo>
                <a:lnTo>
                  <a:pt x="46023" y="1157902"/>
                </a:lnTo>
                <a:lnTo>
                  <a:pt x="39411" y="1137523"/>
                </a:lnTo>
                <a:lnTo>
                  <a:pt x="33327" y="1116879"/>
                </a:lnTo>
                <a:lnTo>
                  <a:pt x="27508" y="1095970"/>
                </a:lnTo>
                <a:lnTo>
                  <a:pt x="22483" y="1075062"/>
                </a:lnTo>
                <a:lnTo>
                  <a:pt x="17721" y="1053624"/>
                </a:lnTo>
                <a:lnTo>
                  <a:pt x="13754" y="1031922"/>
                </a:lnTo>
                <a:lnTo>
                  <a:pt x="10051" y="1010220"/>
                </a:lnTo>
                <a:lnTo>
                  <a:pt x="6877" y="988782"/>
                </a:lnTo>
                <a:lnTo>
                  <a:pt x="4496" y="966550"/>
                </a:lnTo>
                <a:lnTo>
                  <a:pt x="2380" y="944583"/>
                </a:lnTo>
                <a:lnTo>
                  <a:pt x="1322" y="922351"/>
                </a:lnTo>
                <a:lnTo>
                  <a:pt x="264" y="899590"/>
                </a:lnTo>
                <a:lnTo>
                  <a:pt x="0" y="877094"/>
                </a:lnTo>
                <a:lnTo>
                  <a:pt x="264" y="854598"/>
                </a:lnTo>
                <a:lnTo>
                  <a:pt x="1322" y="831837"/>
                </a:lnTo>
                <a:lnTo>
                  <a:pt x="2380" y="809605"/>
                </a:lnTo>
                <a:lnTo>
                  <a:pt x="4496" y="787373"/>
                </a:lnTo>
                <a:lnTo>
                  <a:pt x="6877" y="765406"/>
                </a:lnTo>
                <a:lnTo>
                  <a:pt x="10051" y="743439"/>
                </a:lnTo>
                <a:lnTo>
                  <a:pt x="13754" y="721737"/>
                </a:lnTo>
                <a:lnTo>
                  <a:pt x="17721" y="700564"/>
                </a:lnTo>
                <a:lnTo>
                  <a:pt x="22483" y="679126"/>
                </a:lnTo>
                <a:lnTo>
                  <a:pt x="27508" y="658218"/>
                </a:lnTo>
                <a:lnTo>
                  <a:pt x="33327" y="637309"/>
                </a:lnTo>
                <a:lnTo>
                  <a:pt x="39411" y="616401"/>
                </a:lnTo>
                <a:lnTo>
                  <a:pt x="46023" y="596022"/>
                </a:lnTo>
                <a:lnTo>
                  <a:pt x="53165" y="575643"/>
                </a:lnTo>
                <a:lnTo>
                  <a:pt x="60836" y="555528"/>
                </a:lnTo>
                <a:lnTo>
                  <a:pt x="69035" y="535943"/>
                </a:lnTo>
                <a:lnTo>
                  <a:pt x="77499" y="516358"/>
                </a:lnTo>
                <a:lnTo>
                  <a:pt x="86492" y="497038"/>
                </a:lnTo>
                <a:lnTo>
                  <a:pt x="95750" y="478247"/>
                </a:lnTo>
                <a:lnTo>
                  <a:pt x="105801" y="459455"/>
                </a:lnTo>
                <a:lnTo>
                  <a:pt x="116117" y="440929"/>
                </a:lnTo>
                <a:lnTo>
                  <a:pt x="126961" y="422667"/>
                </a:lnTo>
                <a:lnTo>
                  <a:pt x="138071" y="404935"/>
                </a:lnTo>
                <a:lnTo>
                  <a:pt x="149709" y="386938"/>
                </a:lnTo>
                <a:lnTo>
                  <a:pt x="161876" y="369735"/>
                </a:lnTo>
                <a:lnTo>
                  <a:pt x="174308" y="352796"/>
                </a:lnTo>
                <a:lnTo>
                  <a:pt x="187004" y="335858"/>
                </a:lnTo>
                <a:lnTo>
                  <a:pt x="200229" y="319449"/>
                </a:lnTo>
                <a:lnTo>
                  <a:pt x="213983" y="303569"/>
                </a:lnTo>
                <a:lnTo>
                  <a:pt x="227737" y="287424"/>
                </a:lnTo>
                <a:lnTo>
                  <a:pt x="242285" y="272074"/>
                </a:lnTo>
                <a:lnTo>
                  <a:pt x="256833" y="257253"/>
                </a:lnTo>
                <a:lnTo>
                  <a:pt x="271909" y="242432"/>
                </a:lnTo>
                <a:lnTo>
                  <a:pt x="287251" y="228404"/>
                </a:lnTo>
                <a:lnTo>
                  <a:pt x="303121" y="214113"/>
                </a:lnTo>
                <a:lnTo>
                  <a:pt x="319255" y="200615"/>
                </a:lnTo>
                <a:lnTo>
                  <a:pt x="335655" y="187117"/>
                </a:lnTo>
                <a:lnTo>
                  <a:pt x="352318" y="174413"/>
                </a:lnTo>
                <a:lnTo>
                  <a:pt x="369511" y="162239"/>
                </a:lnTo>
                <a:lnTo>
                  <a:pt x="386704" y="149799"/>
                </a:lnTo>
                <a:lnTo>
                  <a:pt x="404161" y="138154"/>
                </a:lnTo>
                <a:lnTo>
                  <a:pt x="422412" y="127303"/>
                </a:lnTo>
                <a:lnTo>
                  <a:pt x="440663" y="116452"/>
                </a:lnTo>
                <a:lnTo>
                  <a:pt x="458913" y="105865"/>
                </a:lnTo>
                <a:lnTo>
                  <a:pt x="477958" y="96337"/>
                </a:lnTo>
                <a:lnTo>
                  <a:pt x="496737" y="86545"/>
                </a:lnTo>
                <a:lnTo>
                  <a:pt x="516046" y="77811"/>
                </a:lnTo>
                <a:lnTo>
                  <a:pt x="535619" y="69077"/>
                </a:lnTo>
                <a:lnTo>
                  <a:pt x="555193" y="60873"/>
                </a:lnTo>
                <a:lnTo>
                  <a:pt x="575295" y="53197"/>
                </a:lnTo>
                <a:lnTo>
                  <a:pt x="595662" y="46051"/>
                </a:lnTo>
                <a:lnTo>
                  <a:pt x="616028" y="39435"/>
                </a:lnTo>
                <a:lnTo>
                  <a:pt x="636660" y="33348"/>
                </a:lnTo>
                <a:lnTo>
                  <a:pt x="657820" y="27525"/>
                </a:lnTo>
                <a:lnTo>
                  <a:pt x="678716" y="22496"/>
                </a:lnTo>
                <a:lnTo>
                  <a:pt x="699876" y="17997"/>
                </a:lnTo>
                <a:lnTo>
                  <a:pt x="721301" y="13763"/>
                </a:lnTo>
                <a:lnTo>
                  <a:pt x="742990" y="10057"/>
                </a:lnTo>
                <a:lnTo>
                  <a:pt x="764944" y="7146"/>
                </a:lnTo>
                <a:lnTo>
                  <a:pt x="786898" y="4764"/>
                </a:lnTo>
                <a:lnTo>
                  <a:pt x="809116" y="2382"/>
                </a:lnTo>
                <a:lnTo>
                  <a:pt x="831335" y="1323"/>
                </a:lnTo>
                <a:lnTo>
                  <a:pt x="853817" y="265"/>
                </a:lnTo>
                <a:lnTo>
                  <a:pt x="876300" y="0"/>
                </a:lnTo>
                <a:close/>
              </a:path>
            </a:pathLst>
          </a:custGeom>
          <a:solidFill>
            <a:sysClr val="window" lastClr="FFFFFF"/>
          </a:solidFill>
          <a:ln>
            <a:noFill/>
          </a:ln>
          <a:extLst/>
        </p:spPr>
        <p:txBody>
          <a:bodyPr lIns="121157" tIns="60579" rIns="121157" bIns="60579" anchor="ctr">
            <a:scene3d>
              <a:camera prst="orthographicFront"/>
              <a:lightRig rig="threePt" dir="t"/>
            </a:scene3d>
            <a:sp3d>
              <a:contourClr>
                <a:srgbClr val="FFFFFF"/>
              </a:contourClr>
            </a:sp3d>
          </a:bodyP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CN" altLang="en-US" sz="1801" b="0" i="0" u="none" strike="noStrike" kern="0" cap="none" spc="0" normalizeH="0" baseline="0" noProof="0">
              <a:ln>
                <a:noFill/>
              </a:ln>
              <a:solidFill>
                <a:srgbClr val="FFFFFF"/>
              </a:solidFill>
              <a:effectLst/>
              <a:uLnTx/>
              <a:uFillTx/>
              <a:cs typeface="+mn-ea"/>
              <a:sym typeface="+mn-lt"/>
            </a:endParaRPr>
          </a:p>
        </p:txBody>
      </p:sp>
      <p:grpSp>
        <p:nvGrpSpPr>
          <p:cNvPr id="41" name="Group 96"/>
          <p:cNvGrpSpPr>
            <a:grpSpLocks/>
          </p:cNvGrpSpPr>
          <p:nvPr/>
        </p:nvGrpSpPr>
        <p:grpSpPr bwMode="auto">
          <a:xfrm>
            <a:off x="10944580" y="533400"/>
            <a:ext cx="1165870" cy="592907"/>
            <a:chOff x="1016388" y="913002"/>
            <a:chExt cx="731924" cy="428904"/>
          </a:xfrm>
        </p:grpSpPr>
        <p:sp>
          <p:nvSpPr>
            <p:cNvPr id="44" name="Parallelogram 6">
              <a:hlinkClick r:id="rId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48"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90094433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4288353" cy="707758"/>
          </a:xfrm>
          <a:prstGeom prst="rect">
            <a:avLst/>
          </a:prstGeom>
          <a:noFill/>
        </p:spPr>
        <p:txBody>
          <a:bodyPr wrap="none" rtlCol="0">
            <a:spAutoFit/>
          </a:bodyPr>
          <a:lstStyle/>
          <a:p>
            <a:pPr defTabSz="1217986">
              <a:spcBef>
                <a:spcPct val="0"/>
              </a:spcBef>
              <a:tabLst>
                <a:tab pos="1217986" algn="l"/>
              </a:tabLst>
              <a:defRPr/>
            </a:pPr>
            <a:r>
              <a:rPr lang="zh-CN" altLang="en-US" sz="3999" b="1" dirty="0">
                <a:cs typeface="+mn-ea"/>
                <a:sym typeface="+mn-lt"/>
              </a:rPr>
              <a:t>走班排课管理系统</a:t>
            </a:r>
          </a:p>
        </p:txBody>
      </p:sp>
      <p:sp>
        <p:nvSpPr>
          <p:cNvPr id="51" name="Freeform 5"/>
          <p:cNvSpPr>
            <a:spLocks noEditPoints="1"/>
          </p:cNvSpPr>
          <p:nvPr/>
        </p:nvSpPr>
        <p:spPr bwMode="auto">
          <a:xfrm>
            <a:off x="5472185" y="3646103"/>
            <a:ext cx="1247841" cy="1853107"/>
          </a:xfrm>
          <a:custGeom>
            <a:avLst/>
            <a:gdLst>
              <a:gd name="T0" fmla="*/ 4854 w 9708"/>
              <a:gd name="T1" fmla="*/ 903 h 14450"/>
              <a:gd name="T2" fmla="*/ 8805 w 9708"/>
              <a:gd name="T3" fmla="*/ 4854 h 14450"/>
              <a:gd name="T4" fmla="*/ 7267 w 9708"/>
              <a:gd name="T5" fmla="*/ 9596 h 14450"/>
              <a:gd name="T6" fmla="*/ 6872 w 9708"/>
              <a:gd name="T7" fmla="*/ 9991 h 14450"/>
              <a:gd name="T8" fmla="*/ 2836 w 9708"/>
              <a:gd name="T9" fmla="*/ 9991 h 14450"/>
              <a:gd name="T10" fmla="*/ 2441 w 9708"/>
              <a:gd name="T11" fmla="*/ 9596 h 14450"/>
              <a:gd name="T12" fmla="*/ 2440 w 9708"/>
              <a:gd name="T13" fmla="*/ 9596 h 14450"/>
              <a:gd name="T14" fmla="*/ 903 w 9708"/>
              <a:gd name="T15" fmla="*/ 4854 h 14450"/>
              <a:gd name="T16" fmla="*/ 4854 w 9708"/>
              <a:gd name="T17" fmla="*/ 903 h 14450"/>
              <a:gd name="T18" fmla="*/ 6830 w 9708"/>
              <a:gd name="T19" fmla="*/ 10386 h 14450"/>
              <a:gd name="T20" fmla="*/ 7225 w 9708"/>
              <a:gd name="T21" fmla="*/ 10781 h 14450"/>
              <a:gd name="T22" fmla="*/ 6830 w 9708"/>
              <a:gd name="T23" fmla="*/ 11176 h 14450"/>
              <a:gd name="T24" fmla="*/ 2879 w 9708"/>
              <a:gd name="T25" fmla="*/ 11176 h 14450"/>
              <a:gd name="T26" fmla="*/ 2484 w 9708"/>
              <a:gd name="T27" fmla="*/ 10781 h 14450"/>
              <a:gd name="T28" fmla="*/ 2879 w 9708"/>
              <a:gd name="T29" fmla="*/ 10386 h 14450"/>
              <a:gd name="T30" fmla="*/ 6830 w 9708"/>
              <a:gd name="T31" fmla="*/ 10386 h 14450"/>
              <a:gd name="T32" fmla="*/ 6830 w 9708"/>
              <a:gd name="T33" fmla="*/ 11571 h 14450"/>
              <a:gd name="T34" fmla="*/ 7225 w 9708"/>
              <a:gd name="T35" fmla="*/ 11966 h 14450"/>
              <a:gd name="T36" fmla="*/ 6830 w 9708"/>
              <a:gd name="T37" fmla="*/ 12362 h 14450"/>
              <a:gd name="T38" fmla="*/ 2879 w 9708"/>
              <a:gd name="T39" fmla="*/ 12362 h 14450"/>
              <a:gd name="T40" fmla="*/ 2484 w 9708"/>
              <a:gd name="T41" fmla="*/ 11966 h 14450"/>
              <a:gd name="T42" fmla="*/ 2879 w 9708"/>
              <a:gd name="T43" fmla="*/ 11571 h 14450"/>
              <a:gd name="T44" fmla="*/ 6830 w 9708"/>
              <a:gd name="T45" fmla="*/ 11571 h 14450"/>
              <a:gd name="T46" fmla="*/ 6435 w 9708"/>
              <a:gd name="T47" fmla="*/ 12757 h 14450"/>
              <a:gd name="T48" fmla="*/ 5644 w 9708"/>
              <a:gd name="T49" fmla="*/ 13547 h 14450"/>
              <a:gd name="T50" fmla="*/ 4064 w 9708"/>
              <a:gd name="T51" fmla="*/ 13547 h 14450"/>
              <a:gd name="T52" fmla="*/ 3274 w 9708"/>
              <a:gd name="T53" fmla="*/ 12757 h 14450"/>
              <a:gd name="T54" fmla="*/ 6435 w 9708"/>
              <a:gd name="T55" fmla="*/ 12757 h 14450"/>
              <a:gd name="T56" fmla="*/ 4854 w 9708"/>
              <a:gd name="T57" fmla="*/ 0 h 14450"/>
              <a:gd name="T58" fmla="*/ 0 w 9708"/>
              <a:gd name="T59" fmla="*/ 4854 h 14450"/>
              <a:gd name="T60" fmla="*/ 826 w 9708"/>
              <a:gd name="T61" fmla="*/ 7652 h 14450"/>
              <a:gd name="T62" fmla="*/ 1539 w 9708"/>
              <a:gd name="T63" fmla="*/ 9658 h 14450"/>
              <a:gd name="T64" fmla="*/ 1704 w 9708"/>
              <a:gd name="T65" fmla="*/ 10229 h 14450"/>
              <a:gd name="T66" fmla="*/ 1580 w 9708"/>
              <a:gd name="T67" fmla="*/ 10781 h 14450"/>
              <a:gd name="T68" fmla="*/ 1723 w 9708"/>
              <a:gd name="T69" fmla="*/ 11374 h 14450"/>
              <a:gd name="T70" fmla="*/ 1580 w 9708"/>
              <a:gd name="T71" fmla="*/ 11966 h 14450"/>
              <a:gd name="T72" fmla="*/ 2425 w 9708"/>
              <a:gd name="T73" fmla="*/ 13183 h 14450"/>
              <a:gd name="T74" fmla="*/ 4064 w 9708"/>
              <a:gd name="T75" fmla="*/ 14450 h 14450"/>
              <a:gd name="T76" fmla="*/ 5644 w 9708"/>
              <a:gd name="T77" fmla="*/ 14450 h 14450"/>
              <a:gd name="T78" fmla="*/ 7283 w 9708"/>
              <a:gd name="T79" fmla="*/ 13183 h 14450"/>
              <a:gd name="T80" fmla="*/ 8128 w 9708"/>
              <a:gd name="T81" fmla="*/ 11966 h 14450"/>
              <a:gd name="T82" fmla="*/ 7984 w 9708"/>
              <a:gd name="T83" fmla="*/ 11374 h 14450"/>
              <a:gd name="T84" fmla="*/ 8128 w 9708"/>
              <a:gd name="T85" fmla="*/ 10781 h 14450"/>
              <a:gd name="T86" fmla="*/ 8005 w 9708"/>
              <a:gd name="T87" fmla="*/ 10230 h 14450"/>
              <a:gd name="T88" fmla="*/ 8169 w 9708"/>
              <a:gd name="T89" fmla="*/ 9658 h 14450"/>
              <a:gd name="T90" fmla="*/ 8882 w 9708"/>
              <a:gd name="T91" fmla="*/ 7652 h 14450"/>
              <a:gd name="T92" fmla="*/ 9708 w 9708"/>
              <a:gd name="T93" fmla="*/ 4854 h 14450"/>
              <a:gd name="T94" fmla="*/ 4854 w 9708"/>
              <a:gd name="T95" fmla="*/ 0 h 14450"/>
              <a:gd name="T96" fmla="*/ 4854 w 9708"/>
              <a:gd name="T97" fmla="*/ 0 h 14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08" h="14450">
                <a:moveTo>
                  <a:pt x="4854" y="903"/>
                </a:moveTo>
                <a:cubicBezTo>
                  <a:pt x="7036" y="903"/>
                  <a:pt x="8805" y="2673"/>
                  <a:pt x="8805" y="4854"/>
                </a:cubicBezTo>
                <a:cubicBezTo>
                  <a:pt x="8805" y="7003"/>
                  <a:pt x="7511" y="7253"/>
                  <a:pt x="7267" y="9596"/>
                </a:cubicBezTo>
                <a:cubicBezTo>
                  <a:pt x="7267" y="9815"/>
                  <a:pt x="7091" y="9991"/>
                  <a:pt x="6872" y="9991"/>
                </a:cubicBezTo>
                <a:lnTo>
                  <a:pt x="2836" y="9991"/>
                </a:lnTo>
                <a:cubicBezTo>
                  <a:pt x="2618" y="9991"/>
                  <a:pt x="2441" y="9815"/>
                  <a:pt x="2441" y="9596"/>
                </a:cubicBezTo>
                <a:lnTo>
                  <a:pt x="2440" y="9596"/>
                </a:lnTo>
                <a:cubicBezTo>
                  <a:pt x="2198" y="7253"/>
                  <a:pt x="903" y="7003"/>
                  <a:pt x="903" y="4854"/>
                </a:cubicBezTo>
                <a:cubicBezTo>
                  <a:pt x="903" y="2673"/>
                  <a:pt x="2672" y="903"/>
                  <a:pt x="4854" y="903"/>
                </a:cubicBezTo>
                <a:moveTo>
                  <a:pt x="6830" y="10386"/>
                </a:moveTo>
                <a:cubicBezTo>
                  <a:pt x="7049" y="10386"/>
                  <a:pt x="7225" y="10562"/>
                  <a:pt x="7225" y="10781"/>
                </a:cubicBezTo>
                <a:cubicBezTo>
                  <a:pt x="7225" y="11000"/>
                  <a:pt x="7049" y="11176"/>
                  <a:pt x="6830" y="11176"/>
                </a:cubicBezTo>
                <a:lnTo>
                  <a:pt x="2879" y="11176"/>
                </a:lnTo>
                <a:cubicBezTo>
                  <a:pt x="2660" y="11176"/>
                  <a:pt x="2484" y="11000"/>
                  <a:pt x="2484" y="10781"/>
                </a:cubicBezTo>
                <a:cubicBezTo>
                  <a:pt x="2484" y="10562"/>
                  <a:pt x="2660" y="10386"/>
                  <a:pt x="2879" y="10386"/>
                </a:cubicBezTo>
                <a:lnTo>
                  <a:pt x="6830" y="10386"/>
                </a:lnTo>
                <a:moveTo>
                  <a:pt x="6830" y="11571"/>
                </a:moveTo>
                <a:cubicBezTo>
                  <a:pt x="7049" y="11571"/>
                  <a:pt x="7225" y="11748"/>
                  <a:pt x="7225" y="11966"/>
                </a:cubicBezTo>
                <a:cubicBezTo>
                  <a:pt x="7225" y="12185"/>
                  <a:pt x="7049" y="12362"/>
                  <a:pt x="6830" y="12362"/>
                </a:cubicBezTo>
                <a:lnTo>
                  <a:pt x="2879" y="12362"/>
                </a:lnTo>
                <a:cubicBezTo>
                  <a:pt x="2660" y="12362"/>
                  <a:pt x="2484" y="12185"/>
                  <a:pt x="2484" y="11966"/>
                </a:cubicBezTo>
                <a:cubicBezTo>
                  <a:pt x="2484" y="11748"/>
                  <a:pt x="2660" y="11571"/>
                  <a:pt x="2879" y="11571"/>
                </a:cubicBezTo>
                <a:lnTo>
                  <a:pt x="6830" y="11571"/>
                </a:lnTo>
                <a:moveTo>
                  <a:pt x="6435" y="12757"/>
                </a:moveTo>
                <a:cubicBezTo>
                  <a:pt x="6435" y="13193"/>
                  <a:pt x="6081" y="13547"/>
                  <a:pt x="5644" y="13547"/>
                </a:cubicBezTo>
                <a:lnTo>
                  <a:pt x="4064" y="13547"/>
                </a:lnTo>
                <a:cubicBezTo>
                  <a:pt x="3627" y="13547"/>
                  <a:pt x="3274" y="13193"/>
                  <a:pt x="3274" y="12757"/>
                </a:cubicBezTo>
                <a:lnTo>
                  <a:pt x="6435" y="12757"/>
                </a:lnTo>
                <a:moveTo>
                  <a:pt x="4854" y="0"/>
                </a:moveTo>
                <a:cubicBezTo>
                  <a:pt x="2178" y="0"/>
                  <a:pt x="0" y="2178"/>
                  <a:pt x="0" y="4854"/>
                </a:cubicBezTo>
                <a:cubicBezTo>
                  <a:pt x="0" y="6199"/>
                  <a:pt x="439" y="6970"/>
                  <a:pt x="826" y="7652"/>
                </a:cubicBezTo>
                <a:cubicBezTo>
                  <a:pt x="1154" y="8229"/>
                  <a:pt x="1438" y="8729"/>
                  <a:pt x="1539" y="9658"/>
                </a:cubicBezTo>
                <a:cubicBezTo>
                  <a:pt x="1549" y="9865"/>
                  <a:pt x="1608" y="10059"/>
                  <a:pt x="1704" y="10229"/>
                </a:cubicBezTo>
                <a:cubicBezTo>
                  <a:pt x="1625" y="10397"/>
                  <a:pt x="1580" y="10584"/>
                  <a:pt x="1580" y="10781"/>
                </a:cubicBezTo>
                <a:cubicBezTo>
                  <a:pt x="1580" y="10995"/>
                  <a:pt x="1632" y="11196"/>
                  <a:pt x="1723" y="11374"/>
                </a:cubicBezTo>
                <a:cubicBezTo>
                  <a:pt x="1632" y="11552"/>
                  <a:pt x="1580" y="11753"/>
                  <a:pt x="1580" y="11966"/>
                </a:cubicBezTo>
                <a:cubicBezTo>
                  <a:pt x="1580" y="12523"/>
                  <a:pt x="1932" y="12998"/>
                  <a:pt x="2425" y="13183"/>
                </a:cubicBezTo>
                <a:cubicBezTo>
                  <a:pt x="2614" y="13911"/>
                  <a:pt x="3277" y="14450"/>
                  <a:pt x="4064" y="14450"/>
                </a:cubicBezTo>
                <a:lnTo>
                  <a:pt x="5644" y="14450"/>
                </a:lnTo>
                <a:cubicBezTo>
                  <a:pt x="6431" y="14450"/>
                  <a:pt x="7094" y="13911"/>
                  <a:pt x="7283" y="13183"/>
                </a:cubicBezTo>
                <a:cubicBezTo>
                  <a:pt x="7776" y="12998"/>
                  <a:pt x="8128" y="12523"/>
                  <a:pt x="8128" y="11966"/>
                </a:cubicBezTo>
                <a:cubicBezTo>
                  <a:pt x="8128" y="11753"/>
                  <a:pt x="8076" y="11552"/>
                  <a:pt x="7984" y="11374"/>
                </a:cubicBezTo>
                <a:cubicBezTo>
                  <a:pt x="8076" y="11196"/>
                  <a:pt x="8128" y="10995"/>
                  <a:pt x="8128" y="10781"/>
                </a:cubicBezTo>
                <a:cubicBezTo>
                  <a:pt x="8128" y="10584"/>
                  <a:pt x="8084" y="10397"/>
                  <a:pt x="8005" y="10230"/>
                </a:cubicBezTo>
                <a:cubicBezTo>
                  <a:pt x="8101" y="10059"/>
                  <a:pt x="8159" y="9864"/>
                  <a:pt x="8169" y="9658"/>
                </a:cubicBezTo>
                <a:cubicBezTo>
                  <a:pt x="8271" y="8729"/>
                  <a:pt x="8554" y="8230"/>
                  <a:pt x="8882" y="7652"/>
                </a:cubicBezTo>
                <a:cubicBezTo>
                  <a:pt x="9269" y="6971"/>
                  <a:pt x="9708" y="6199"/>
                  <a:pt x="9708" y="4854"/>
                </a:cubicBezTo>
                <a:cubicBezTo>
                  <a:pt x="9708" y="2178"/>
                  <a:pt x="7531" y="0"/>
                  <a:pt x="4854" y="0"/>
                </a:cubicBezTo>
                <a:lnTo>
                  <a:pt x="4854" y="0"/>
                </a:lnTo>
                <a:close/>
              </a:path>
            </a:pathLst>
          </a:custGeom>
          <a:solidFill>
            <a:srgbClr val="4F81BD"/>
          </a:solidFill>
          <a:ln w="38100" cap="flat" cmpd="sng" algn="ctr">
            <a:noFill/>
            <a:prstDash val="solid"/>
            <a:headEnd/>
            <a:tailEnd/>
          </a:ln>
          <a:effectLst>
            <a:outerShdw blurRad="40000" dist="20000" dir="5400000" rotWithShape="0">
              <a:srgbClr val="000000">
                <a:alpha val="38000"/>
              </a:srgbClr>
            </a:outerShdw>
          </a:effec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2" name="手繪多邊形 8"/>
          <p:cNvSpPr/>
          <p:nvPr/>
        </p:nvSpPr>
        <p:spPr>
          <a:xfrm rot="5400000">
            <a:off x="3771000" y="3815987"/>
            <a:ext cx="1080979" cy="1553457"/>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9BBB59"/>
          </a:solidFill>
          <a:ln w="25400" cap="flat" cmpd="sng" algn="ctr">
            <a:noFill/>
            <a:prstDash val="solid"/>
          </a:ln>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3" name="手繪多邊形 9"/>
          <p:cNvSpPr/>
          <p:nvPr/>
        </p:nvSpPr>
        <p:spPr>
          <a:xfrm rot="16200000">
            <a:off x="7336849" y="3815987"/>
            <a:ext cx="1080979" cy="1553457"/>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F79646"/>
          </a:solidFill>
          <a:ln w="38100" cap="flat" cmpd="sng" algn="ctr">
            <a:noFill/>
            <a:prstDash val="solid"/>
          </a:ln>
          <a:effectLst>
            <a:outerShdw blurRad="40000" dist="20000" dir="5400000" rotWithShape="0">
              <a:srgbClr val="000000">
                <a:alpha val="38000"/>
              </a:srgbClr>
            </a:outerShdw>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4" name="手繪多邊形 12"/>
          <p:cNvSpPr/>
          <p:nvPr/>
        </p:nvSpPr>
        <p:spPr>
          <a:xfrm rot="10800000">
            <a:off x="5552614" y="2039247"/>
            <a:ext cx="1083598" cy="1549703"/>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4BACC6"/>
          </a:solidFill>
          <a:ln w="38100" cap="flat" cmpd="sng" algn="ctr">
            <a:noFill/>
            <a:prstDash val="solid"/>
          </a:ln>
          <a:effectLst>
            <a:outerShdw blurRad="40000" dist="20000" dir="5400000" rotWithShape="0">
              <a:srgbClr val="000000">
                <a:alpha val="38000"/>
              </a:srgbClr>
            </a:outerShdw>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5" name="手繪多邊形 15"/>
          <p:cNvSpPr/>
          <p:nvPr/>
        </p:nvSpPr>
        <p:spPr>
          <a:xfrm rot="8100000">
            <a:off x="4291897" y="2560192"/>
            <a:ext cx="1083598" cy="1549703"/>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8064A2"/>
          </a:solidFill>
          <a:ln w="38100" cap="flat" cmpd="sng" algn="ctr">
            <a:noFill/>
            <a:prstDash val="solid"/>
          </a:ln>
          <a:effectLst>
            <a:outerShdw blurRad="40000" dist="20000" dir="5400000" rotWithShape="0">
              <a:srgbClr val="000000">
                <a:alpha val="38000"/>
              </a:srgbClr>
            </a:outerShdw>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6" name="手繪多邊形 16"/>
          <p:cNvSpPr/>
          <p:nvPr/>
        </p:nvSpPr>
        <p:spPr>
          <a:xfrm rot="18900000">
            <a:off x="6813334" y="5075534"/>
            <a:ext cx="1083598" cy="1549703"/>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F26D64"/>
          </a:solidFill>
          <a:ln w="25400" cap="flat" cmpd="sng" algn="ctr">
            <a:noFill/>
            <a:prstDash val="solid"/>
          </a:ln>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7" name="手繪多邊形 18"/>
          <p:cNvSpPr/>
          <p:nvPr/>
        </p:nvSpPr>
        <p:spPr>
          <a:xfrm rot="13500000">
            <a:off x="6814642" y="2558315"/>
            <a:ext cx="1080979" cy="1553457"/>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E1B805"/>
          </a:solidFill>
          <a:ln w="25400" cap="flat" cmpd="sng" algn="ctr">
            <a:noFill/>
            <a:prstDash val="solid"/>
          </a:ln>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8" name="手繪多邊形 19"/>
          <p:cNvSpPr/>
          <p:nvPr/>
        </p:nvSpPr>
        <p:spPr>
          <a:xfrm rot="2700000">
            <a:off x="4293206" y="5073657"/>
            <a:ext cx="1080979" cy="1553457"/>
          </a:xfrm>
          <a:custGeom>
            <a:avLst/>
            <a:gdLst>
              <a:gd name="connsiteX0" fmla="*/ 634862 w 1260162"/>
              <a:gd name="connsiteY0" fmla="*/ 0 h 1806581"/>
              <a:gd name="connsiteX1" fmla="*/ 733013 w 1260162"/>
              <a:gd name="connsiteY1" fmla="*/ 556796 h 1806581"/>
              <a:gd name="connsiteX2" fmla="*/ 757064 w 1260162"/>
              <a:gd name="connsiteY2" fmla="*/ 559220 h 1806581"/>
              <a:gd name="connsiteX3" fmla="*/ 1260162 w 1260162"/>
              <a:gd name="connsiteY3" fmla="*/ 1176500 h 1806581"/>
              <a:gd name="connsiteX4" fmla="*/ 630081 w 1260162"/>
              <a:gd name="connsiteY4" fmla="*/ 1806581 h 1806581"/>
              <a:gd name="connsiteX5" fmla="*/ 0 w 1260162"/>
              <a:gd name="connsiteY5" fmla="*/ 1176500 h 1806581"/>
              <a:gd name="connsiteX6" fmla="*/ 503098 w 1260162"/>
              <a:gd name="connsiteY6" fmla="*/ 559220 h 1806581"/>
              <a:gd name="connsiteX7" fmla="*/ 536883 w 1260162"/>
              <a:gd name="connsiteY7" fmla="*/ 555814 h 180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162" h="1806581">
                <a:moveTo>
                  <a:pt x="634862" y="0"/>
                </a:moveTo>
                <a:lnTo>
                  <a:pt x="733013" y="556796"/>
                </a:lnTo>
                <a:lnTo>
                  <a:pt x="757064" y="559220"/>
                </a:lnTo>
                <a:cubicBezTo>
                  <a:pt x="1044182" y="617973"/>
                  <a:pt x="1260162" y="872014"/>
                  <a:pt x="1260162" y="1176500"/>
                </a:cubicBezTo>
                <a:cubicBezTo>
                  <a:pt x="1260162" y="1524484"/>
                  <a:pt x="978065" y="1806581"/>
                  <a:pt x="630081" y="1806581"/>
                </a:cubicBezTo>
                <a:cubicBezTo>
                  <a:pt x="282097" y="1806581"/>
                  <a:pt x="0" y="1524484"/>
                  <a:pt x="0" y="1176500"/>
                </a:cubicBezTo>
                <a:cubicBezTo>
                  <a:pt x="0" y="872014"/>
                  <a:pt x="215981" y="617973"/>
                  <a:pt x="503098" y="559220"/>
                </a:cubicBezTo>
                <a:lnTo>
                  <a:pt x="536883" y="555814"/>
                </a:lnTo>
                <a:close/>
              </a:path>
            </a:pathLst>
          </a:custGeom>
          <a:solidFill>
            <a:srgbClr val="C0504D"/>
          </a:solidFill>
          <a:ln w="25400" cap="flat" cmpd="sng" algn="ctr">
            <a:noFill/>
            <a:prstDash val="solid"/>
          </a:ln>
          <a:effectLst/>
        </p:spPr>
        <p:txBody>
          <a:bodyPr lIns="91337" tIns="45668" rIns="91337" bIns="45668"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zh-TW" altLang="en-US" sz="2500" b="0" i="0" u="none" strike="noStrike" kern="0" cap="none" spc="0" normalizeH="0" baseline="0" noProof="0" smtClean="0">
              <a:ln>
                <a:noFill/>
              </a:ln>
              <a:solidFill>
                <a:prstClr val="white"/>
              </a:solidFill>
              <a:effectLst/>
              <a:uLnTx/>
              <a:uFillTx/>
              <a:cs typeface="+mn-ea"/>
              <a:sym typeface="+mn-lt"/>
            </a:endParaRPr>
          </a:p>
        </p:txBody>
      </p:sp>
      <p:sp>
        <p:nvSpPr>
          <p:cNvPr id="59" name="文本框 24"/>
          <p:cNvSpPr txBox="1"/>
          <p:nvPr/>
        </p:nvSpPr>
        <p:spPr>
          <a:xfrm>
            <a:off x="307047" y="4250147"/>
            <a:ext cx="3141188" cy="867724"/>
          </a:xfrm>
          <a:prstGeom prst="rect">
            <a:avLst/>
          </a:prstGeom>
          <a:noFill/>
        </p:spPr>
        <p:txBody>
          <a:bodyPr wrap="square" lIns="91337" tIns="45668" rIns="91337" bIns="45668" rtlCol="0">
            <a:spAutoFit/>
          </a:bodyPr>
          <a:lstStyle/>
          <a:p>
            <a:pPr algn="r" defTabSz="647719">
              <a:lnSpc>
                <a:spcPct val="120000"/>
              </a:lnSpc>
            </a:pPr>
            <a:r>
              <a:rPr lang="zh-CN" altLang="en-US" sz="1600" b="1" dirty="0" smtClean="0">
                <a:solidFill>
                  <a:srgbClr val="9BBB59"/>
                </a:solidFill>
                <a:cs typeface="+mn-ea"/>
                <a:sym typeface="+mn-lt"/>
              </a:rPr>
              <a:t>学业</a:t>
            </a:r>
            <a:r>
              <a:rPr lang="zh-CN" altLang="en-US" sz="1600" b="1" dirty="0">
                <a:solidFill>
                  <a:srgbClr val="9BBB59"/>
                </a:solidFill>
                <a:cs typeface="+mn-ea"/>
                <a:sym typeface="+mn-lt"/>
              </a:rPr>
              <a:t>生涯规划、院校推荐</a:t>
            </a:r>
            <a:endParaRPr lang="en-US" altLang="zh-CN" sz="1600" b="1" dirty="0">
              <a:solidFill>
                <a:srgbClr val="9BBB59"/>
              </a:solidFill>
              <a:cs typeface="+mn-ea"/>
              <a:sym typeface="+mn-lt"/>
            </a:endParaRPr>
          </a:p>
          <a:p>
            <a:pPr algn="r" defTabSz="647719">
              <a:lnSpc>
                <a:spcPct val="120000"/>
              </a:lnSpc>
            </a:pPr>
            <a:r>
              <a:rPr lang="zh-CN" altLang="en-US" sz="1300" dirty="0">
                <a:solidFill>
                  <a:srgbClr val="595959"/>
                </a:solidFill>
                <a:cs typeface="+mn-ea"/>
                <a:sym typeface="+mn-lt"/>
              </a:rPr>
              <a:t>自我分析（性格、兴趣）</a:t>
            </a:r>
            <a:endParaRPr lang="en-US" altLang="zh-CN" sz="1300" dirty="0">
              <a:solidFill>
                <a:srgbClr val="595959"/>
              </a:solidFill>
              <a:cs typeface="+mn-ea"/>
              <a:sym typeface="+mn-lt"/>
            </a:endParaRPr>
          </a:p>
          <a:p>
            <a:pPr algn="r" defTabSz="647719">
              <a:lnSpc>
                <a:spcPct val="120000"/>
              </a:lnSpc>
            </a:pPr>
            <a:r>
              <a:rPr lang="zh-CN" altLang="en-US" sz="1300" dirty="0">
                <a:solidFill>
                  <a:srgbClr val="595959"/>
                </a:solidFill>
                <a:cs typeface="+mn-ea"/>
                <a:sym typeface="+mn-lt"/>
              </a:rPr>
              <a:t>职业分析、院校和专业</a:t>
            </a:r>
          </a:p>
        </p:txBody>
      </p:sp>
      <p:sp>
        <p:nvSpPr>
          <p:cNvPr id="60" name="文本框 26"/>
          <p:cNvSpPr txBox="1"/>
          <p:nvPr/>
        </p:nvSpPr>
        <p:spPr>
          <a:xfrm>
            <a:off x="8090693" y="2744002"/>
            <a:ext cx="2855775" cy="628523"/>
          </a:xfrm>
          <a:prstGeom prst="rect">
            <a:avLst/>
          </a:prstGeom>
          <a:noFill/>
        </p:spPr>
        <p:txBody>
          <a:bodyPr wrap="square" lIns="91337" tIns="45668" rIns="91337" bIns="45668" rtlCol="0">
            <a:spAutoFit/>
          </a:bodyPr>
          <a:lstStyle/>
          <a:p>
            <a:pPr defTabSz="647719">
              <a:lnSpc>
                <a:spcPct val="120000"/>
              </a:lnSpc>
            </a:pPr>
            <a:r>
              <a:rPr lang="zh-CN" altLang="en-US" sz="1600" b="1" dirty="0">
                <a:solidFill>
                  <a:srgbClr val="E1B805"/>
                </a:solidFill>
                <a:cs typeface="+mn-ea"/>
                <a:sym typeface="+mn-lt"/>
              </a:rPr>
              <a:t>智能分班</a:t>
            </a:r>
            <a:endParaRPr lang="en-US" altLang="zh-CN" sz="1600" b="1" dirty="0">
              <a:solidFill>
                <a:srgbClr val="E1B805"/>
              </a:solidFill>
              <a:cs typeface="+mn-ea"/>
              <a:sym typeface="+mn-lt"/>
            </a:endParaRPr>
          </a:p>
          <a:p>
            <a:pPr defTabSz="647719">
              <a:lnSpc>
                <a:spcPct val="120000"/>
              </a:lnSpc>
            </a:pPr>
            <a:r>
              <a:rPr lang="zh-CN" altLang="en-US" sz="1300" dirty="0">
                <a:solidFill>
                  <a:srgbClr val="595959"/>
                </a:solidFill>
                <a:cs typeface="+mn-ea"/>
                <a:sym typeface="+mn-lt"/>
              </a:rPr>
              <a:t>行政班、教学班</a:t>
            </a:r>
          </a:p>
        </p:txBody>
      </p:sp>
      <p:sp>
        <p:nvSpPr>
          <p:cNvPr id="61" name="文本框 27"/>
          <p:cNvSpPr txBox="1"/>
          <p:nvPr/>
        </p:nvSpPr>
        <p:spPr>
          <a:xfrm>
            <a:off x="1324770" y="2744001"/>
            <a:ext cx="2756925" cy="867724"/>
          </a:xfrm>
          <a:prstGeom prst="rect">
            <a:avLst/>
          </a:prstGeom>
          <a:noFill/>
        </p:spPr>
        <p:txBody>
          <a:bodyPr wrap="square" lIns="91337" tIns="45668" rIns="91337" bIns="45668" rtlCol="0">
            <a:spAutoFit/>
          </a:bodyPr>
          <a:lstStyle/>
          <a:p>
            <a:pPr algn="r" defTabSz="647719">
              <a:lnSpc>
                <a:spcPct val="120000"/>
              </a:lnSpc>
            </a:pPr>
            <a:r>
              <a:rPr lang="zh-CN" altLang="en-US" sz="1600" b="1" dirty="0">
                <a:solidFill>
                  <a:srgbClr val="7030A0"/>
                </a:solidFill>
                <a:cs typeface="+mn-ea"/>
                <a:sym typeface="+mn-lt"/>
              </a:rPr>
              <a:t>选课管理</a:t>
            </a:r>
            <a:endParaRPr lang="en-US" altLang="zh-CN" sz="1600" b="1" dirty="0">
              <a:solidFill>
                <a:srgbClr val="7030A0"/>
              </a:solidFill>
              <a:cs typeface="+mn-ea"/>
              <a:sym typeface="+mn-lt"/>
            </a:endParaRPr>
          </a:p>
          <a:p>
            <a:pPr algn="r" defTabSz="647719">
              <a:lnSpc>
                <a:spcPct val="120000"/>
              </a:lnSpc>
            </a:pPr>
            <a:r>
              <a:rPr lang="zh-CN" altLang="en-US" sz="1300" dirty="0">
                <a:solidFill>
                  <a:srgbClr val="595959"/>
                </a:solidFill>
                <a:cs typeface="+mn-ea"/>
                <a:sym typeface="+mn-lt"/>
              </a:rPr>
              <a:t>开放时间、选课方式、</a:t>
            </a:r>
            <a:endParaRPr lang="en-US" altLang="zh-CN" sz="1300" dirty="0">
              <a:solidFill>
                <a:srgbClr val="595959"/>
              </a:solidFill>
              <a:cs typeface="+mn-ea"/>
              <a:sym typeface="+mn-lt"/>
            </a:endParaRPr>
          </a:p>
          <a:p>
            <a:pPr algn="r" defTabSz="647719">
              <a:lnSpc>
                <a:spcPct val="120000"/>
              </a:lnSpc>
            </a:pPr>
            <a:r>
              <a:rPr lang="zh-CN" altLang="en-US" sz="1300" dirty="0">
                <a:solidFill>
                  <a:srgbClr val="595959"/>
                </a:solidFill>
                <a:cs typeface="+mn-ea"/>
                <a:sym typeface="+mn-lt"/>
              </a:rPr>
              <a:t>自由选课</a:t>
            </a:r>
            <a:r>
              <a:rPr lang="en-US" altLang="zh-CN" sz="1300" dirty="0">
                <a:solidFill>
                  <a:srgbClr val="595959"/>
                </a:solidFill>
                <a:cs typeface="+mn-ea"/>
                <a:sym typeface="+mn-lt"/>
              </a:rPr>
              <a:t>/</a:t>
            </a:r>
            <a:r>
              <a:rPr lang="zh-CN" altLang="en-US" sz="1300" dirty="0">
                <a:solidFill>
                  <a:srgbClr val="595959"/>
                </a:solidFill>
                <a:cs typeface="+mn-ea"/>
                <a:sym typeface="+mn-lt"/>
              </a:rPr>
              <a:t>组合选课</a:t>
            </a:r>
          </a:p>
        </p:txBody>
      </p:sp>
      <p:sp>
        <p:nvSpPr>
          <p:cNvPr id="62" name="文本框 28"/>
          <p:cNvSpPr txBox="1"/>
          <p:nvPr/>
        </p:nvSpPr>
        <p:spPr>
          <a:xfrm>
            <a:off x="4666526" y="1251076"/>
            <a:ext cx="2855775" cy="607369"/>
          </a:xfrm>
          <a:prstGeom prst="rect">
            <a:avLst/>
          </a:prstGeom>
          <a:noFill/>
        </p:spPr>
        <p:txBody>
          <a:bodyPr wrap="square" lIns="91337" tIns="45668" rIns="91337" bIns="45668" rtlCol="0">
            <a:spAutoFit/>
          </a:bodyPr>
          <a:lstStyle/>
          <a:p>
            <a:pPr algn="ctr" defTabSz="647719">
              <a:lnSpc>
                <a:spcPct val="120000"/>
              </a:lnSpc>
            </a:pPr>
            <a:r>
              <a:rPr lang="zh-CN" altLang="en-US" sz="1600" b="1" dirty="0">
                <a:solidFill>
                  <a:srgbClr val="4BACC6">
                    <a:lumMod val="75000"/>
                  </a:srgbClr>
                </a:solidFill>
                <a:cs typeface="+mn-ea"/>
                <a:sym typeface="+mn-lt"/>
              </a:rPr>
              <a:t>学生选课</a:t>
            </a:r>
            <a:endParaRPr lang="en-US" altLang="zh-CN" sz="1600" b="1" dirty="0">
              <a:solidFill>
                <a:srgbClr val="4BACC6">
                  <a:lumMod val="75000"/>
                </a:srgbClr>
              </a:solidFill>
              <a:cs typeface="+mn-ea"/>
              <a:sym typeface="+mn-lt"/>
            </a:endParaRPr>
          </a:p>
          <a:p>
            <a:pPr algn="ctr" defTabSz="647719">
              <a:lnSpc>
                <a:spcPct val="120000"/>
              </a:lnSpc>
            </a:pPr>
            <a:r>
              <a:rPr lang="zh-CN" altLang="en-US" sz="1300" dirty="0">
                <a:solidFill>
                  <a:srgbClr val="595959"/>
                </a:solidFill>
                <a:cs typeface="+mn-ea"/>
                <a:sym typeface="+mn-lt"/>
              </a:rPr>
              <a:t>自由选课</a:t>
            </a:r>
            <a:r>
              <a:rPr lang="en-US" altLang="zh-CN" sz="1300" dirty="0">
                <a:solidFill>
                  <a:srgbClr val="595959"/>
                </a:solidFill>
                <a:cs typeface="+mn-ea"/>
                <a:sym typeface="+mn-lt"/>
              </a:rPr>
              <a:t>/</a:t>
            </a:r>
            <a:r>
              <a:rPr lang="zh-CN" altLang="en-US" sz="1300" dirty="0">
                <a:solidFill>
                  <a:srgbClr val="595959"/>
                </a:solidFill>
                <a:cs typeface="+mn-ea"/>
                <a:sym typeface="+mn-lt"/>
              </a:rPr>
              <a:t>组合选课</a:t>
            </a:r>
            <a:r>
              <a:rPr lang="en-US" altLang="zh-CN" sz="1300" dirty="0">
                <a:solidFill>
                  <a:srgbClr val="595959"/>
                </a:solidFill>
                <a:cs typeface="+mn-ea"/>
                <a:sym typeface="+mn-lt"/>
              </a:rPr>
              <a:t>/</a:t>
            </a:r>
            <a:r>
              <a:rPr lang="zh-CN" altLang="en-US" sz="1300" dirty="0">
                <a:solidFill>
                  <a:srgbClr val="595959"/>
                </a:solidFill>
                <a:cs typeface="+mn-ea"/>
                <a:sym typeface="+mn-lt"/>
              </a:rPr>
              <a:t>志愿</a:t>
            </a:r>
          </a:p>
        </p:txBody>
      </p:sp>
      <p:sp>
        <p:nvSpPr>
          <p:cNvPr id="63" name="文本框 29"/>
          <p:cNvSpPr txBox="1"/>
          <p:nvPr/>
        </p:nvSpPr>
        <p:spPr>
          <a:xfrm>
            <a:off x="1276476" y="5632971"/>
            <a:ext cx="2855775" cy="607369"/>
          </a:xfrm>
          <a:prstGeom prst="rect">
            <a:avLst/>
          </a:prstGeom>
          <a:noFill/>
        </p:spPr>
        <p:txBody>
          <a:bodyPr wrap="square" lIns="91337" tIns="45668" rIns="91337" bIns="45668" rtlCol="0">
            <a:spAutoFit/>
          </a:bodyPr>
          <a:lstStyle/>
          <a:p>
            <a:pPr algn="r" defTabSz="647719">
              <a:lnSpc>
                <a:spcPct val="120000"/>
              </a:lnSpc>
            </a:pPr>
            <a:r>
              <a:rPr lang="zh-CN" altLang="en-US" sz="1600" b="1" dirty="0">
                <a:solidFill>
                  <a:srgbClr val="E74D53"/>
                </a:solidFill>
                <a:cs typeface="+mn-ea"/>
                <a:sym typeface="+mn-lt"/>
              </a:rPr>
              <a:t>基础信息管理</a:t>
            </a:r>
            <a:endParaRPr lang="en-US" altLang="zh-CN" sz="1600" b="1" dirty="0">
              <a:solidFill>
                <a:srgbClr val="E74D53"/>
              </a:solidFill>
              <a:cs typeface="+mn-ea"/>
              <a:sym typeface="+mn-lt"/>
            </a:endParaRPr>
          </a:p>
          <a:p>
            <a:pPr algn="r" defTabSz="647719">
              <a:lnSpc>
                <a:spcPct val="120000"/>
              </a:lnSpc>
            </a:pPr>
            <a:r>
              <a:rPr lang="zh-CN" altLang="en-US" sz="1300" dirty="0">
                <a:solidFill>
                  <a:srgbClr val="595959"/>
                </a:solidFill>
                <a:cs typeface="+mn-ea"/>
                <a:sym typeface="+mn-lt"/>
              </a:rPr>
              <a:t>教师、教室、成绩</a:t>
            </a:r>
          </a:p>
        </p:txBody>
      </p:sp>
      <p:sp>
        <p:nvSpPr>
          <p:cNvPr id="64" name="文本框 30"/>
          <p:cNvSpPr txBox="1"/>
          <p:nvPr/>
        </p:nvSpPr>
        <p:spPr>
          <a:xfrm>
            <a:off x="8090693" y="5632970"/>
            <a:ext cx="2855775" cy="867724"/>
          </a:xfrm>
          <a:prstGeom prst="rect">
            <a:avLst/>
          </a:prstGeom>
          <a:noFill/>
        </p:spPr>
        <p:txBody>
          <a:bodyPr wrap="square" lIns="91337" tIns="45668" rIns="91337" bIns="45668" rtlCol="0">
            <a:spAutoFit/>
          </a:bodyPr>
          <a:lstStyle/>
          <a:p>
            <a:pPr defTabSz="647719">
              <a:lnSpc>
                <a:spcPct val="120000"/>
              </a:lnSpc>
            </a:pPr>
            <a:r>
              <a:rPr lang="zh-CN" altLang="en-US" sz="1600" b="1" dirty="0">
                <a:solidFill>
                  <a:srgbClr val="F26D64"/>
                </a:solidFill>
                <a:cs typeface="+mn-ea"/>
                <a:sym typeface="+mn-lt"/>
              </a:rPr>
              <a:t>智能班牌</a:t>
            </a:r>
            <a:endParaRPr lang="en-US" altLang="zh-CN" sz="1600" b="1" dirty="0">
              <a:solidFill>
                <a:srgbClr val="F26D64"/>
              </a:solidFill>
              <a:cs typeface="+mn-ea"/>
              <a:sym typeface="+mn-lt"/>
            </a:endParaRPr>
          </a:p>
          <a:p>
            <a:pPr defTabSz="647719">
              <a:lnSpc>
                <a:spcPct val="120000"/>
              </a:lnSpc>
            </a:pPr>
            <a:r>
              <a:rPr lang="zh-CN" altLang="en-US" sz="1300" dirty="0">
                <a:solidFill>
                  <a:srgbClr val="595959"/>
                </a:solidFill>
                <a:cs typeface="+mn-ea"/>
                <a:sym typeface="+mn-lt"/>
              </a:rPr>
              <a:t>考勤：刷卡、刷脸、手环</a:t>
            </a:r>
            <a:endParaRPr lang="en-US" altLang="zh-CN" sz="1300" dirty="0">
              <a:solidFill>
                <a:srgbClr val="595959"/>
              </a:solidFill>
              <a:cs typeface="+mn-ea"/>
              <a:sym typeface="+mn-lt"/>
            </a:endParaRPr>
          </a:p>
          <a:p>
            <a:pPr defTabSz="647719">
              <a:lnSpc>
                <a:spcPct val="120000"/>
              </a:lnSpc>
            </a:pPr>
            <a:r>
              <a:rPr lang="zh-CN" altLang="en-US" sz="1300" dirty="0">
                <a:solidFill>
                  <a:srgbClr val="595959"/>
                </a:solidFill>
                <a:cs typeface="+mn-ea"/>
                <a:sym typeface="+mn-lt"/>
              </a:rPr>
              <a:t>胸卡、指纹</a:t>
            </a:r>
          </a:p>
        </p:txBody>
      </p:sp>
      <p:sp>
        <p:nvSpPr>
          <p:cNvPr id="65" name="Freeform 70"/>
          <p:cNvSpPr>
            <a:spLocks/>
          </p:cNvSpPr>
          <p:nvPr/>
        </p:nvSpPr>
        <p:spPr bwMode="auto">
          <a:xfrm>
            <a:off x="7288944" y="2936980"/>
            <a:ext cx="466714" cy="442814"/>
          </a:xfrm>
          <a:custGeom>
            <a:avLst/>
            <a:gdLst>
              <a:gd name="T0" fmla="*/ 184 w 368"/>
              <a:gd name="T1" fmla="*/ 0 h 350"/>
              <a:gd name="T2" fmla="*/ 229 w 368"/>
              <a:gd name="T3" fmla="*/ 130 h 350"/>
              <a:gd name="T4" fmla="*/ 368 w 368"/>
              <a:gd name="T5" fmla="*/ 133 h 350"/>
              <a:gd name="T6" fmla="*/ 257 w 368"/>
              <a:gd name="T7" fmla="*/ 218 h 350"/>
              <a:gd name="T8" fmla="*/ 297 w 368"/>
              <a:gd name="T9" fmla="*/ 350 h 350"/>
              <a:gd name="T10" fmla="*/ 184 w 368"/>
              <a:gd name="T11" fmla="*/ 272 h 350"/>
              <a:gd name="T12" fmla="*/ 71 w 368"/>
              <a:gd name="T13" fmla="*/ 350 h 350"/>
              <a:gd name="T14" fmla="*/ 111 w 368"/>
              <a:gd name="T15" fmla="*/ 218 h 350"/>
              <a:gd name="T16" fmla="*/ 0 w 368"/>
              <a:gd name="T17" fmla="*/ 133 h 350"/>
              <a:gd name="T18" fmla="*/ 139 w 368"/>
              <a:gd name="T19" fmla="*/ 130 h 350"/>
              <a:gd name="T20" fmla="*/ 184 w 368"/>
              <a:gd name="T2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8" h="350">
                <a:moveTo>
                  <a:pt x="184" y="0"/>
                </a:moveTo>
                <a:lnTo>
                  <a:pt x="229" y="130"/>
                </a:lnTo>
                <a:lnTo>
                  <a:pt x="368" y="133"/>
                </a:lnTo>
                <a:lnTo>
                  <a:pt x="257" y="218"/>
                </a:lnTo>
                <a:lnTo>
                  <a:pt x="297" y="350"/>
                </a:lnTo>
                <a:lnTo>
                  <a:pt x="184" y="272"/>
                </a:lnTo>
                <a:lnTo>
                  <a:pt x="71" y="350"/>
                </a:lnTo>
                <a:lnTo>
                  <a:pt x="111" y="218"/>
                </a:lnTo>
                <a:lnTo>
                  <a:pt x="0" y="133"/>
                </a:lnTo>
                <a:lnTo>
                  <a:pt x="139" y="130"/>
                </a:lnTo>
                <a:lnTo>
                  <a:pt x="184" y="0"/>
                </a:lnTo>
                <a:close/>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66" name="Freeform 83"/>
          <p:cNvSpPr>
            <a:spLocks/>
          </p:cNvSpPr>
          <p:nvPr/>
        </p:nvSpPr>
        <p:spPr bwMode="auto">
          <a:xfrm>
            <a:off x="7372162" y="5778865"/>
            <a:ext cx="296769" cy="451671"/>
          </a:xfrm>
          <a:custGeom>
            <a:avLst/>
            <a:gdLst>
              <a:gd name="T0" fmla="*/ 57 w 99"/>
              <a:gd name="T1" fmla="*/ 0 h 151"/>
              <a:gd name="T2" fmla="*/ 45 w 99"/>
              <a:gd name="T3" fmla="*/ 0 h 151"/>
              <a:gd name="T4" fmla="*/ 45 w 99"/>
              <a:gd name="T5" fmla="*/ 102 h 151"/>
              <a:gd name="T6" fmla="*/ 1 w 99"/>
              <a:gd name="T7" fmla="*/ 122 h 151"/>
              <a:gd name="T8" fmla="*/ 5 w 99"/>
              <a:gd name="T9" fmla="*/ 136 h 151"/>
              <a:gd name="T10" fmla="*/ 58 w 99"/>
              <a:gd name="T11" fmla="*/ 128 h 151"/>
              <a:gd name="T12" fmla="*/ 63 w 99"/>
              <a:gd name="T13" fmla="*/ 98 h 151"/>
              <a:gd name="T14" fmla="*/ 63 w 99"/>
              <a:gd name="T15" fmla="*/ 36 h 151"/>
              <a:gd name="T16" fmla="*/ 83 w 99"/>
              <a:gd name="T17" fmla="*/ 58 h 151"/>
              <a:gd name="T18" fmla="*/ 80 w 99"/>
              <a:gd name="T19" fmla="*/ 80 h 151"/>
              <a:gd name="T20" fmla="*/ 79 w 99"/>
              <a:gd name="T21" fmla="*/ 85 h 151"/>
              <a:gd name="T22" fmla="*/ 89 w 99"/>
              <a:gd name="T23" fmla="*/ 77 h 151"/>
              <a:gd name="T24" fmla="*/ 93 w 99"/>
              <a:gd name="T25" fmla="*/ 65 h 151"/>
              <a:gd name="T26" fmla="*/ 57 w 99"/>
              <a:gd name="T2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151">
                <a:moveTo>
                  <a:pt x="57" y="0"/>
                </a:moveTo>
                <a:cubicBezTo>
                  <a:pt x="45" y="0"/>
                  <a:pt x="45" y="0"/>
                  <a:pt x="45" y="0"/>
                </a:cubicBezTo>
                <a:cubicBezTo>
                  <a:pt x="45" y="102"/>
                  <a:pt x="45" y="102"/>
                  <a:pt x="45" y="102"/>
                </a:cubicBezTo>
                <a:cubicBezTo>
                  <a:pt x="27" y="93"/>
                  <a:pt x="5" y="105"/>
                  <a:pt x="1" y="122"/>
                </a:cubicBezTo>
                <a:cubicBezTo>
                  <a:pt x="0" y="127"/>
                  <a:pt x="2" y="133"/>
                  <a:pt x="5" y="136"/>
                </a:cubicBezTo>
                <a:cubicBezTo>
                  <a:pt x="17" y="151"/>
                  <a:pt x="45" y="144"/>
                  <a:pt x="58" y="128"/>
                </a:cubicBezTo>
                <a:cubicBezTo>
                  <a:pt x="64" y="120"/>
                  <a:pt x="63" y="114"/>
                  <a:pt x="63" y="98"/>
                </a:cubicBezTo>
                <a:cubicBezTo>
                  <a:pt x="63" y="36"/>
                  <a:pt x="63" y="36"/>
                  <a:pt x="63" y="36"/>
                </a:cubicBezTo>
                <a:cubicBezTo>
                  <a:pt x="71" y="42"/>
                  <a:pt x="80" y="47"/>
                  <a:pt x="83" y="58"/>
                </a:cubicBezTo>
                <a:cubicBezTo>
                  <a:pt x="85" y="64"/>
                  <a:pt x="83" y="75"/>
                  <a:pt x="80" y="80"/>
                </a:cubicBezTo>
                <a:cubicBezTo>
                  <a:pt x="80" y="82"/>
                  <a:pt x="78" y="83"/>
                  <a:pt x="79" y="85"/>
                </a:cubicBezTo>
                <a:cubicBezTo>
                  <a:pt x="84" y="89"/>
                  <a:pt x="87" y="81"/>
                  <a:pt x="89" y="77"/>
                </a:cubicBezTo>
                <a:cubicBezTo>
                  <a:pt x="90" y="73"/>
                  <a:pt x="92" y="68"/>
                  <a:pt x="93" y="65"/>
                </a:cubicBezTo>
                <a:cubicBezTo>
                  <a:pt x="99" y="29"/>
                  <a:pt x="60" y="27"/>
                  <a:pt x="57" y="0"/>
                </a:cubicBezTo>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67" name="Freeform 17"/>
          <p:cNvSpPr>
            <a:spLocks noEditPoints="1"/>
          </p:cNvSpPr>
          <p:nvPr/>
        </p:nvSpPr>
        <p:spPr bwMode="auto">
          <a:xfrm>
            <a:off x="3906496" y="4386211"/>
            <a:ext cx="287892" cy="465586"/>
          </a:xfrm>
          <a:custGeom>
            <a:avLst/>
            <a:gdLst>
              <a:gd name="T0" fmla="*/ 96 w 96"/>
              <a:gd name="T1" fmla="*/ 48 h 156"/>
              <a:gd name="T2" fmla="*/ 48 w 96"/>
              <a:gd name="T3" fmla="*/ 0 h 156"/>
              <a:gd name="T4" fmla="*/ 0 w 96"/>
              <a:gd name="T5" fmla="*/ 48 h 156"/>
              <a:gd name="T6" fmla="*/ 6 w 96"/>
              <a:gd name="T7" fmla="*/ 72 h 156"/>
              <a:gd name="T8" fmla="*/ 6 w 96"/>
              <a:gd name="T9" fmla="*/ 72 h 156"/>
              <a:gd name="T10" fmla="*/ 48 w 96"/>
              <a:gd name="T11" fmla="*/ 156 h 156"/>
              <a:gd name="T12" fmla="*/ 90 w 96"/>
              <a:gd name="T13" fmla="*/ 72 h 156"/>
              <a:gd name="T14" fmla="*/ 90 w 96"/>
              <a:gd name="T15" fmla="*/ 72 h 156"/>
              <a:gd name="T16" fmla="*/ 96 w 96"/>
              <a:gd name="T17" fmla="*/ 48 h 156"/>
              <a:gd name="T18" fmla="*/ 48 w 96"/>
              <a:gd name="T19" fmla="*/ 72 h 156"/>
              <a:gd name="T20" fmla="*/ 24 w 96"/>
              <a:gd name="T21" fmla="*/ 48 h 156"/>
              <a:gd name="T22" fmla="*/ 48 w 96"/>
              <a:gd name="T23" fmla="*/ 24 h 156"/>
              <a:gd name="T24" fmla="*/ 72 w 96"/>
              <a:gd name="T25" fmla="*/ 48 h 156"/>
              <a:gd name="T26" fmla="*/ 48 w 96"/>
              <a:gd name="T27" fmla="*/ 7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56">
                <a:moveTo>
                  <a:pt x="96" y="48"/>
                </a:moveTo>
                <a:cubicBezTo>
                  <a:pt x="96" y="21"/>
                  <a:pt x="75" y="0"/>
                  <a:pt x="48" y="0"/>
                </a:cubicBezTo>
                <a:cubicBezTo>
                  <a:pt x="21" y="0"/>
                  <a:pt x="0" y="21"/>
                  <a:pt x="0" y="48"/>
                </a:cubicBezTo>
                <a:cubicBezTo>
                  <a:pt x="0" y="57"/>
                  <a:pt x="2" y="65"/>
                  <a:pt x="6" y="72"/>
                </a:cubicBezTo>
                <a:cubicBezTo>
                  <a:pt x="6" y="72"/>
                  <a:pt x="6" y="72"/>
                  <a:pt x="6" y="72"/>
                </a:cubicBezTo>
                <a:cubicBezTo>
                  <a:pt x="48" y="156"/>
                  <a:pt x="48" y="156"/>
                  <a:pt x="48" y="156"/>
                </a:cubicBezTo>
                <a:cubicBezTo>
                  <a:pt x="90" y="72"/>
                  <a:pt x="90" y="72"/>
                  <a:pt x="90" y="72"/>
                </a:cubicBezTo>
                <a:cubicBezTo>
                  <a:pt x="90" y="72"/>
                  <a:pt x="90" y="72"/>
                  <a:pt x="90" y="72"/>
                </a:cubicBezTo>
                <a:cubicBezTo>
                  <a:pt x="94" y="65"/>
                  <a:pt x="96" y="57"/>
                  <a:pt x="96" y="48"/>
                </a:cubicBezTo>
                <a:moveTo>
                  <a:pt x="48" y="72"/>
                </a:moveTo>
                <a:cubicBezTo>
                  <a:pt x="35" y="72"/>
                  <a:pt x="24" y="61"/>
                  <a:pt x="24" y="48"/>
                </a:cubicBezTo>
                <a:cubicBezTo>
                  <a:pt x="24" y="35"/>
                  <a:pt x="35" y="24"/>
                  <a:pt x="48" y="24"/>
                </a:cubicBezTo>
                <a:cubicBezTo>
                  <a:pt x="61" y="24"/>
                  <a:pt x="72" y="35"/>
                  <a:pt x="72" y="48"/>
                </a:cubicBezTo>
                <a:cubicBezTo>
                  <a:pt x="72" y="61"/>
                  <a:pt x="61" y="72"/>
                  <a:pt x="48" y="72"/>
                </a:cubicBezTo>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68" name="Freeform 804"/>
          <p:cNvSpPr>
            <a:spLocks/>
          </p:cNvSpPr>
          <p:nvPr/>
        </p:nvSpPr>
        <p:spPr bwMode="auto">
          <a:xfrm>
            <a:off x="5844839" y="2293739"/>
            <a:ext cx="494617" cy="465586"/>
          </a:xfrm>
          <a:custGeom>
            <a:avLst/>
            <a:gdLst>
              <a:gd name="T0" fmla="*/ 164 w 165"/>
              <a:gd name="T1" fmla="*/ 131 h 156"/>
              <a:gd name="T2" fmla="*/ 145 w 165"/>
              <a:gd name="T3" fmla="*/ 119 h 156"/>
              <a:gd name="T4" fmla="*/ 119 w 165"/>
              <a:gd name="T5" fmla="*/ 108 h 156"/>
              <a:gd name="T6" fmla="*/ 112 w 165"/>
              <a:gd name="T7" fmla="*/ 106 h 156"/>
              <a:gd name="T8" fmla="*/ 105 w 165"/>
              <a:gd name="T9" fmla="*/ 94 h 156"/>
              <a:gd name="T10" fmla="*/ 101 w 165"/>
              <a:gd name="T11" fmla="*/ 94 h 156"/>
              <a:gd name="T12" fmla="*/ 105 w 165"/>
              <a:gd name="T13" fmla="*/ 85 h 156"/>
              <a:gd name="T14" fmla="*/ 107 w 165"/>
              <a:gd name="T15" fmla="*/ 74 h 156"/>
              <a:gd name="T16" fmla="*/ 112 w 165"/>
              <a:gd name="T17" fmla="*/ 70 h 156"/>
              <a:gd name="T18" fmla="*/ 114 w 165"/>
              <a:gd name="T19" fmla="*/ 63 h 156"/>
              <a:gd name="T20" fmla="*/ 114 w 165"/>
              <a:gd name="T21" fmla="*/ 51 h 156"/>
              <a:gd name="T22" fmla="*/ 112 w 165"/>
              <a:gd name="T23" fmla="*/ 46 h 156"/>
              <a:gd name="T24" fmla="*/ 113 w 165"/>
              <a:gd name="T25" fmla="*/ 30 h 156"/>
              <a:gd name="T26" fmla="*/ 111 w 165"/>
              <a:gd name="T27" fmla="*/ 19 h 156"/>
              <a:gd name="T28" fmla="*/ 107 w 165"/>
              <a:gd name="T29" fmla="*/ 12 h 156"/>
              <a:gd name="T30" fmla="*/ 102 w 165"/>
              <a:gd name="T31" fmla="*/ 11 h 156"/>
              <a:gd name="T32" fmla="*/ 99 w 165"/>
              <a:gd name="T33" fmla="*/ 8 h 156"/>
              <a:gd name="T34" fmla="*/ 64 w 165"/>
              <a:gd name="T35" fmla="*/ 9 h 156"/>
              <a:gd name="T36" fmla="*/ 51 w 165"/>
              <a:gd name="T37" fmla="*/ 46 h 156"/>
              <a:gd name="T38" fmla="*/ 49 w 165"/>
              <a:gd name="T39" fmla="*/ 53 h 156"/>
              <a:gd name="T40" fmla="*/ 54 w 165"/>
              <a:gd name="T41" fmla="*/ 72 h 156"/>
              <a:gd name="T42" fmla="*/ 58 w 165"/>
              <a:gd name="T43" fmla="*/ 73 h 156"/>
              <a:gd name="T44" fmla="*/ 59 w 165"/>
              <a:gd name="T45" fmla="*/ 86 h 156"/>
              <a:gd name="T46" fmla="*/ 63 w 165"/>
              <a:gd name="T47" fmla="*/ 94 h 156"/>
              <a:gd name="T48" fmla="*/ 60 w 165"/>
              <a:gd name="T49" fmla="*/ 94 h 156"/>
              <a:gd name="T50" fmla="*/ 53 w 165"/>
              <a:gd name="T51" fmla="*/ 106 h 156"/>
              <a:gd name="T52" fmla="*/ 46 w 165"/>
              <a:gd name="T53" fmla="*/ 108 h 156"/>
              <a:gd name="T54" fmla="*/ 20 w 165"/>
              <a:gd name="T55" fmla="*/ 119 h 156"/>
              <a:gd name="T56" fmla="*/ 1 w 165"/>
              <a:gd name="T57" fmla="*/ 131 h 156"/>
              <a:gd name="T58" fmla="*/ 0 w 165"/>
              <a:gd name="T59" fmla="*/ 156 h 156"/>
              <a:gd name="T60" fmla="*/ 72 w 165"/>
              <a:gd name="T61" fmla="*/ 156 h 156"/>
              <a:gd name="T62" fmla="*/ 78 w 165"/>
              <a:gd name="T63" fmla="*/ 120 h 156"/>
              <a:gd name="T64" fmla="*/ 73 w 165"/>
              <a:gd name="T65" fmla="*/ 111 h 156"/>
              <a:gd name="T66" fmla="*/ 83 w 165"/>
              <a:gd name="T67" fmla="*/ 106 h 156"/>
              <a:gd name="T68" fmla="*/ 92 w 165"/>
              <a:gd name="T69" fmla="*/ 111 h 156"/>
              <a:gd name="T70" fmla="*/ 87 w 165"/>
              <a:gd name="T71" fmla="*/ 120 h 156"/>
              <a:gd name="T72" fmla="*/ 96 w 165"/>
              <a:gd name="T73" fmla="*/ 156 h 156"/>
              <a:gd name="T74" fmla="*/ 164 w 165"/>
              <a:gd name="T75" fmla="*/ 156 h 156"/>
              <a:gd name="T76" fmla="*/ 164 w 165"/>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56">
                <a:moveTo>
                  <a:pt x="164" y="131"/>
                </a:moveTo>
                <a:cubicBezTo>
                  <a:pt x="161" y="123"/>
                  <a:pt x="152" y="122"/>
                  <a:pt x="145" y="119"/>
                </a:cubicBezTo>
                <a:cubicBezTo>
                  <a:pt x="137" y="115"/>
                  <a:pt x="127" y="111"/>
                  <a:pt x="119" y="108"/>
                </a:cubicBezTo>
                <a:cubicBezTo>
                  <a:pt x="117" y="107"/>
                  <a:pt x="114" y="107"/>
                  <a:pt x="112" y="106"/>
                </a:cubicBezTo>
                <a:cubicBezTo>
                  <a:pt x="109" y="104"/>
                  <a:pt x="107" y="98"/>
                  <a:pt x="105" y="94"/>
                </a:cubicBezTo>
                <a:cubicBezTo>
                  <a:pt x="104" y="94"/>
                  <a:pt x="102" y="94"/>
                  <a:pt x="101" y="94"/>
                </a:cubicBezTo>
                <a:cubicBezTo>
                  <a:pt x="101" y="89"/>
                  <a:pt x="104" y="89"/>
                  <a:pt x="105" y="85"/>
                </a:cubicBezTo>
                <a:cubicBezTo>
                  <a:pt x="106" y="81"/>
                  <a:pt x="105" y="77"/>
                  <a:pt x="107" y="74"/>
                </a:cubicBezTo>
                <a:cubicBezTo>
                  <a:pt x="108" y="72"/>
                  <a:pt x="111" y="72"/>
                  <a:pt x="112" y="70"/>
                </a:cubicBezTo>
                <a:cubicBezTo>
                  <a:pt x="113" y="68"/>
                  <a:pt x="114" y="65"/>
                  <a:pt x="114" y="63"/>
                </a:cubicBezTo>
                <a:cubicBezTo>
                  <a:pt x="115" y="60"/>
                  <a:pt x="116" y="55"/>
                  <a:pt x="114" y="51"/>
                </a:cubicBezTo>
                <a:cubicBezTo>
                  <a:pt x="113" y="49"/>
                  <a:pt x="112" y="49"/>
                  <a:pt x="112" y="46"/>
                </a:cubicBezTo>
                <a:cubicBezTo>
                  <a:pt x="111" y="43"/>
                  <a:pt x="113" y="33"/>
                  <a:pt x="113" y="30"/>
                </a:cubicBezTo>
                <a:cubicBezTo>
                  <a:pt x="113" y="25"/>
                  <a:pt x="113" y="24"/>
                  <a:pt x="111" y="19"/>
                </a:cubicBezTo>
                <a:cubicBezTo>
                  <a:pt x="111" y="19"/>
                  <a:pt x="110" y="14"/>
                  <a:pt x="107" y="12"/>
                </a:cubicBezTo>
                <a:cubicBezTo>
                  <a:pt x="102" y="11"/>
                  <a:pt x="102" y="11"/>
                  <a:pt x="102" y="11"/>
                </a:cubicBezTo>
                <a:cubicBezTo>
                  <a:pt x="99" y="8"/>
                  <a:pt x="99" y="8"/>
                  <a:pt x="99" y="8"/>
                </a:cubicBezTo>
                <a:cubicBezTo>
                  <a:pt x="86" y="0"/>
                  <a:pt x="71" y="6"/>
                  <a:pt x="64" y="9"/>
                </a:cubicBezTo>
                <a:cubicBezTo>
                  <a:pt x="53" y="12"/>
                  <a:pt x="46" y="23"/>
                  <a:pt x="51" y="46"/>
                </a:cubicBezTo>
                <a:cubicBezTo>
                  <a:pt x="52" y="49"/>
                  <a:pt x="49" y="51"/>
                  <a:pt x="49" y="53"/>
                </a:cubicBezTo>
                <a:cubicBezTo>
                  <a:pt x="50" y="58"/>
                  <a:pt x="50" y="69"/>
                  <a:pt x="54" y="72"/>
                </a:cubicBezTo>
                <a:cubicBezTo>
                  <a:pt x="54" y="72"/>
                  <a:pt x="58" y="73"/>
                  <a:pt x="58" y="73"/>
                </a:cubicBezTo>
                <a:cubicBezTo>
                  <a:pt x="58" y="77"/>
                  <a:pt x="58" y="82"/>
                  <a:pt x="59" y="86"/>
                </a:cubicBezTo>
                <a:cubicBezTo>
                  <a:pt x="60" y="89"/>
                  <a:pt x="63" y="89"/>
                  <a:pt x="63" y="94"/>
                </a:cubicBezTo>
                <a:cubicBezTo>
                  <a:pt x="60" y="94"/>
                  <a:pt x="60" y="94"/>
                  <a:pt x="60" y="94"/>
                </a:cubicBezTo>
                <a:cubicBezTo>
                  <a:pt x="58" y="98"/>
                  <a:pt x="56" y="104"/>
                  <a:pt x="53" y="106"/>
                </a:cubicBezTo>
                <a:cubicBezTo>
                  <a:pt x="51" y="107"/>
                  <a:pt x="48" y="107"/>
                  <a:pt x="46" y="108"/>
                </a:cubicBezTo>
                <a:cubicBezTo>
                  <a:pt x="38" y="111"/>
                  <a:pt x="28" y="115"/>
                  <a:pt x="20" y="119"/>
                </a:cubicBezTo>
                <a:cubicBezTo>
                  <a:pt x="13" y="122"/>
                  <a:pt x="4" y="123"/>
                  <a:pt x="1" y="131"/>
                </a:cubicBezTo>
                <a:cubicBezTo>
                  <a:pt x="1" y="136"/>
                  <a:pt x="0" y="149"/>
                  <a:pt x="0" y="156"/>
                </a:cubicBezTo>
                <a:cubicBezTo>
                  <a:pt x="72" y="156"/>
                  <a:pt x="72" y="156"/>
                  <a:pt x="72" y="156"/>
                </a:cubicBezTo>
                <a:cubicBezTo>
                  <a:pt x="78" y="120"/>
                  <a:pt x="78" y="120"/>
                  <a:pt x="78" y="120"/>
                </a:cubicBezTo>
                <a:cubicBezTo>
                  <a:pt x="73" y="111"/>
                  <a:pt x="73" y="111"/>
                  <a:pt x="73" y="111"/>
                </a:cubicBezTo>
                <a:cubicBezTo>
                  <a:pt x="83" y="106"/>
                  <a:pt x="83" y="106"/>
                  <a:pt x="83" y="106"/>
                </a:cubicBezTo>
                <a:cubicBezTo>
                  <a:pt x="92" y="111"/>
                  <a:pt x="92" y="111"/>
                  <a:pt x="92" y="111"/>
                </a:cubicBezTo>
                <a:cubicBezTo>
                  <a:pt x="87" y="120"/>
                  <a:pt x="87" y="120"/>
                  <a:pt x="87" y="120"/>
                </a:cubicBezTo>
                <a:cubicBezTo>
                  <a:pt x="96" y="156"/>
                  <a:pt x="96" y="156"/>
                  <a:pt x="96" y="156"/>
                </a:cubicBezTo>
                <a:cubicBezTo>
                  <a:pt x="164" y="156"/>
                  <a:pt x="164" y="156"/>
                  <a:pt x="164" y="156"/>
                </a:cubicBezTo>
                <a:cubicBezTo>
                  <a:pt x="165" y="149"/>
                  <a:pt x="164" y="136"/>
                  <a:pt x="164" y="131"/>
                </a:cubicBezTo>
                <a:close/>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69" name="Freeform 145"/>
          <p:cNvSpPr>
            <a:spLocks/>
          </p:cNvSpPr>
          <p:nvPr/>
        </p:nvSpPr>
        <p:spPr bwMode="auto">
          <a:xfrm>
            <a:off x="4411406" y="5786137"/>
            <a:ext cx="537737" cy="447875"/>
          </a:xfrm>
          <a:custGeom>
            <a:avLst/>
            <a:gdLst>
              <a:gd name="T0" fmla="*/ 108 w 179"/>
              <a:gd name="T1" fmla="*/ 0 h 150"/>
              <a:gd name="T2" fmla="*/ 132 w 179"/>
              <a:gd name="T3" fmla="*/ 36 h 150"/>
              <a:gd name="T4" fmla="*/ 135 w 179"/>
              <a:gd name="T5" fmla="*/ 34 h 150"/>
              <a:gd name="T6" fmla="*/ 173 w 179"/>
              <a:gd name="T7" fmla="*/ 33 h 150"/>
              <a:gd name="T8" fmla="*/ 142 w 179"/>
              <a:gd name="T9" fmla="*/ 58 h 150"/>
              <a:gd name="T10" fmla="*/ 161 w 179"/>
              <a:gd name="T11" fmla="*/ 97 h 150"/>
              <a:gd name="T12" fmla="*/ 127 w 179"/>
              <a:gd name="T13" fmla="*/ 116 h 150"/>
              <a:gd name="T14" fmla="*/ 124 w 179"/>
              <a:gd name="T15" fmla="*/ 113 h 150"/>
              <a:gd name="T16" fmla="*/ 90 w 179"/>
              <a:gd name="T17" fmla="*/ 96 h 150"/>
              <a:gd name="T18" fmla="*/ 107 w 179"/>
              <a:gd name="T19" fmla="*/ 130 h 150"/>
              <a:gd name="T20" fmla="*/ 74 w 179"/>
              <a:gd name="T21" fmla="*/ 150 h 150"/>
              <a:gd name="T22" fmla="*/ 51 w 179"/>
              <a:gd name="T23" fmla="*/ 113 h 150"/>
              <a:gd name="T24" fmla="*/ 47 w 179"/>
              <a:gd name="T25" fmla="*/ 115 h 150"/>
              <a:gd name="T26" fmla="*/ 8 w 179"/>
              <a:gd name="T27" fmla="*/ 119 h 150"/>
              <a:gd name="T28" fmla="*/ 36 w 179"/>
              <a:gd name="T29" fmla="*/ 94 h 150"/>
              <a:gd name="T30" fmla="*/ 38 w 179"/>
              <a:gd name="T31" fmla="*/ 92 h 150"/>
              <a:gd name="T32" fmla="*/ 18 w 179"/>
              <a:gd name="T33" fmla="*/ 53 h 150"/>
              <a:gd name="T34" fmla="*/ 53 w 179"/>
              <a:gd name="T35" fmla="*/ 33 h 150"/>
              <a:gd name="T36" fmla="*/ 72 w 179"/>
              <a:gd name="T37" fmla="*/ 65 h 150"/>
              <a:gd name="T38" fmla="*/ 90 w 179"/>
              <a:gd name="T39" fmla="*/ 31 h 150"/>
              <a:gd name="T40" fmla="*/ 74 w 179"/>
              <a:gd name="T41" fmla="*/ 24 h 150"/>
              <a:gd name="T42" fmla="*/ 75 w 179"/>
              <a:gd name="T43" fmla="*/ 19 h 150"/>
              <a:gd name="T44" fmla="*/ 108 w 179"/>
              <a:gd name="T45"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9" h="150">
                <a:moveTo>
                  <a:pt x="108" y="0"/>
                </a:moveTo>
                <a:cubicBezTo>
                  <a:pt x="114" y="11"/>
                  <a:pt x="124" y="33"/>
                  <a:pt x="132" y="36"/>
                </a:cubicBezTo>
                <a:cubicBezTo>
                  <a:pt x="133" y="36"/>
                  <a:pt x="134" y="35"/>
                  <a:pt x="135" y="34"/>
                </a:cubicBezTo>
                <a:cubicBezTo>
                  <a:pt x="137" y="14"/>
                  <a:pt x="168" y="6"/>
                  <a:pt x="173" y="33"/>
                </a:cubicBezTo>
                <a:cubicBezTo>
                  <a:pt x="179" y="61"/>
                  <a:pt x="154" y="50"/>
                  <a:pt x="142" y="58"/>
                </a:cubicBezTo>
                <a:cubicBezTo>
                  <a:pt x="148" y="71"/>
                  <a:pt x="155" y="84"/>
                  <a:pt x="161" y="97"/>
                </a:cubicBezTo>
                <a:cubicBezTo>
                  <a:pt x="152" y="102"/>
                  <a:pt x="137" y="114"/>
                  <a:pt x="127" y="116"/>
                </a:cubicBezTo>
                <a:cubicBezTo>
                  <a:pt x="125" y="116"/>
                  <a:pt x="125" y="114"/>
                  <a:pt x="124" y="113"/>
                </a:cubicBezTo>
                <a:cubicBezTo>
                  <a:pt x="128" y="90"/>
                  <a:pt x="112" y="72"/>
                  <a:pt x="90" y="96"/>
                </a:cubicBezTo>
                <a:cubicBezTo>
                  <a:pt x="72" y="115"/>
                  <a:pt x="109" y="125"/>
                  <a:pt x="107" y="130"/>
                </a:cubicBezTo>
                <a:cubicBezTo>
                  <a:pt x="96" y="137"/>
                  <a:pt x="85" y="143"/>
                  <a:pt x="74" y="150"/>
                </a:cubicBezTo>
                <a:cubicBezTo>
                  <a:pt x="66" y="138"/>
                  <a:pt x="59" y="125"/>
                  <a:pt x="51" y="113"/>
                </a:cubicBezTo>
                <a:cubicBezTo>
                  <a:pt x="50" y="114"/>
                  <a:pt x="48" y="115"/>
                  <a:pt x="47" y="115"/>
                </a:cubicBezTo>
                <a:cubicBezTo>
                  <a:pt x="42" y="132"/>
                  <a:pt x="18" y="149"/>
                  <a:pt x="8" y="119"/>
                </a:cubicBezTo>
                <a:cubicBezTo>
                  <a:pt x="0" y="94"/>
                  <a:pt x="22" y="96"/>
                  <a:pt x="36" y="94"/>
                </a:cubicBezTo>
                <a:cubicBezTo>
                  <a:pt x="37" y="93"/>
                  <a:pt x="38" y="93"/>
                  <a:pt x="38" y="92"/>
                </a:cubicBezTo>
                <a:cubicBezTo>
                  <a:pt x="32" y="79"/>
                  <a:pt x="24" y="66"/>
                  <a:pt x="18" y="53"/>
                </a:cubicBezTo>
                <a:cubicBezTo>
                  <a:pt x="29" y="47"/>
                  <a:pt x="41" y="40"/>
                  <a:pt x="53" y="33"/>
                </a:cubicBezTo>
                <a:cubicBezTo>
                  <a:pt x="62" y="42"/>
                  <a:pt x="48" y="65"/>
                  <a:pt x="72" y="65"/>
                </a:cubicBezTo>
                <a:cubicBezTo>
                  <a:pt x="87" y="64"/>
                  <a:pt x="100" y="45"/>
                  <a:pt x="90" y="31"/>
                </a:cubicBezTo>
                <a:cubicBezTo>
                  <a:pt x="84" y="28"/>
                  <a:pt x="76" y="28"/>
                  <a:pt x="74" y="24"/>
                </a:cubicBezTo>
                <a:cubicBezTo>
                  <a:pt x="72" y="19"/>
                  <a:pt x="74" y="21"/>
                  <a:pt x="75" y="19"/>
                </a:cubicBezTo>
                <a:cubicBezTo>
                  <a:pt x="86" y="13"/>
                  <a:pt x="97" y="6"/>
                  <a:pt x="108" y="0"/>
                </a:cubicBezTo>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70" name="Freeform 37"/>
          <p:cNvSpPr>
            <a:spLocks/>
          </p:cNvSpPr>
          <p:nvPr/>
        </p:nvSpPr>
        <p:spPr bwMode="auto">
          <a:xfrm>
            <a:off x="7877339" y="4404202"/>
            <a:ext cx="556761" cy="377024"/>
          </a:xfrm>
          <a:custGeom>
            <a:avLst/>
            <a:gdLst>
              <a:gd name="T0" fmla="*/ 135 w 186"/>
              <a:gd name="T1" fmla="*/ 9 h 126"/>
              <a:gd name="T2" fmla="*/ 84 w 186"/>
              <a:gd name="T3" fmla="*/ 57 h 126"/>
              <a:gd name="T4" fmla="*/ 84 w 186"/>
              <a:gd name="T5" fmla="*/ 57 h 126"/>
              <a:gd name="T6" fmla="*/ 84 w 186"/>
              <a:gd name="T7" fmla="*/ 60 h 126"/>
              <a:gd name="T8" fmla="*/ 84 w 186"/>
              <a:gd name="T9" fmla="*/ 66 h 126"/>
              <a:gd name="T10" fmla="*/ 51 w 186"/>
              <a:gd name="T11" fmla="*/ 99 h 126"/>
              <a:gd name="T12" fmla="*/ 18 w 186"/>
              <a:gd name="T13" fmla="*/ 66 h 126"/>
              <a:gd name="T14" fmla="*/ 51 w 186"/>
              <a:gd name="T15" fmla="*/ 33 h 126"/>
              <a:gd name="T16" fmla="*/ 51 w 186"/>
              <a:gd name="T17" fmla="*/ 48 h 126"/>
              <a:gd name="T18" fmla="*/ 87 w 186"/>
              <a:gd name="T19" fmla="*/ 24 h 126"/>
              <a:gd name="T20" fmla="*/ 51 w 186"/>
              <a:gd name="T21" fmla="*/ 0 h 126"/>
              <a:gd name="T22" fmla="*/ 51 w 186"/>
              <a:gd name="T23" fmla="*/ 15 h 126"/>
              <a:gd name="T24" fmla="*/ 0 w 186"/>
              <a:gd name="T25" fmla="*/ 66 h 126"/>
              <a:gd name="T26" fmla="*/ 51 w 186"/>
              <a:gd name="T27" fmla="*/ 117 h 126"/>
              <a:gd name="T28" fmla="*/ 102 w 186"/>
              <a:gd name="T29" fmla="*/ 69 h 126"/>
              <a:gd name="T30" fmla="*/ 102 w 186"/>
              <a:gd name="T31" fmla="*/ 69 h 126"/>
              <a:gd name="T32" fmla="*/ 102 w 186"/>
              <a:gd name="T33" fmla="*/ 66 h 126"/>
              <a:gd name="T34" fmla="*/ 102 w 186"/>
              <a:gd name="T35" fmla="*/ 60 h 126"/>
              <a:gd name="T36" fmla="*/ 135 w 186"/>
              <a:gd name="T37" fmla="*/ 27 h 126"/>
              <a:gd name="T38" fmla="*/ 168 w 186"/>
              <a:gd name="T39" fmla="*/ 60 h 126"/>
              <a:gd name="T40" fmla="*/ 135 w 186"/>
              <a:gd name="T41" fmla="*/ 93 h 126"/>
              <a:gd name="T42" fmla="*/ 135 w 186"/>
              <a:gd name="T43" fmla="*/ 78 h 126"/>
              <a:gd name="T44" fmla="*/ 99 w 186"/>
              <a:gd name="T45" fmla="*/ 102 h 126"/>
              <a:gd name="T46" fmla="*/ 135 w 186"/>
              <a:gd name="T47" fmla="*/ 126 h 126"/>
              <a:gd name="T48" fmla="*/ 135 w 186"/>
              <a:gd name="T49" fmla="*/ 111 h 126"/>
              <a:gd name="T50" fmla="*/ 186 w 186"/>
              <a:gd name="T51" fmla="*/ 60 h 126"/>
              <a:gd name="T52" fmla="*/ 135 w 186"/>
              <a:gd name="T53" fmla="*/ 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6" h="126">
                <a:moveTo>
                  <a:pt x="135" y="9"/>
                </a:moveTo>
                <a:cubicBezTo>
                  <a:pt x="108" y="9"/>
                  <a:pt x="86" y="30"/>
                  <a:pt x="84" y="57"/>
                </a:cubicBezTo>
                <a:cubicBezTo>
                  <a:pt x="84" y="57"/>
                  <a:pt x="84" y="57"/>
                  <a:pt x="84" y="57"/>
                </a:cubicBezTo>
                <a:cubicBezTo>
                  <a:pt x="84" y="60"/>
                  <a:pt x="84" y="60"/>
                  <a:pt x="84" y="60"/>
                </a:cubicBezTo>
                <a:cubicBezTo>
                  <a:pt x="84" y="66"/>
                  <a:pt x="84" y="66"/>
                  <a:pt x="84" y="66"/>
                </a:cubicBezTo>
                <a:cubicBezTo>
                  <a:pt x="84" y="84"/>
                  <a:pt x="69" y="99"/>
                  <a:pt x="51" y="99"/>
                </a:cubicBezTo>
                <a:cubicBezTo>
                  <a:pt x="33" y="99"/>
                  <a:pt x="18" y="84"/>
                  <a:pt x="18" y="66"/>
                </a:cubicBezTo>
                <a:cubicBezTo>
                  <a:pt x="18" y="48"/>
                  <a:pt x="33" y="33"/>
                  <a:pt x="51" y="33"/>
                </a:cubicBezTo>
                <a:cubicBezTo>
                  <a:pt x="51" y="48"/>
                  <a:pt x="51" y="48"/>
                  <a:pt x="51" y="48"/>
                </a:cubicBezTo>
                <a:cubicBezTo>
                  <a:pt x="87" y="24"/>
                  <a:pt x="87" y="24"/>
                  <a:pt x="87" y="24"/>
                </a:cubicBezTo>
                <a:cubicBezTo>
                  <a:pt x="51" y="0"/>
                  <a:pt x="51" y="0"/>
                  <a:pt x="51" y="0"/>
                </a:cubicBezTo>
                <a:cubicBezTo>
                  <a:pt x="51" y="15"/>
                  <a:pt x="51" y="15"/>
                  <a:pt x="51" y="15"/>
                </a:cubicBezTo>
                <a:cubicBezTo>
                  <a:pt x="23" y="15"/>
                  <a:pt x="0" y="38"/>
                  <a:pt x="0" y="66"/>
                </a:cubicBezTo>
                <a:cubicBezTo>
                  <a:pt x="0" y="94"/>
                  <a:pt x="23" y="117"/>
                  <a:pt x="51" y="117"/>
                </a:cubicBezTo>
                <a:cubicBezTo>
                  <a:pt x="78" y="117"/>
                  <a:pt x="100" y="96"/>
                  <a:pt x="102" y="69"/>
                </a:cubicBezTo>
                <a:cubicBezTo>
                  <a:pt x="102" y="69"/>
                  <a:pt x="102" y="69"/>
                  <a:pt x="102" y="69"/>
                </a:cubicBezTo>
                <a:cubicBezTo>
                  <a:pt x="102" y="66"/>
                  <a:pt x="102" y="66"/>
                  <a:pt x="102" y="66"/>
                </a:cubicBezTo>
                <a:cubicBezTo>
                  <a:pt x="102" y="60"/>
                  <a:pt x="102" y="60"/>
                  <a:pt x="102" y="60"/>
                </a:cubicBezTo>
                <a:cubicBezTo>
                  <a:pt x="102" y="42"/>
                  <a:pt x="117" y="27"/>
                  <a:pt x="135" y="27"/>
                </a:cubicBezTo>
                <a:cubicBezTo>
                  <a:pt x="153" y="27"/>
                  <a:pt x="168" y="42"/>
                  <a:pt x="168" y="60"/>
                </a:cubicBezTo>
                <a:cubicBezTo>
                  <a:pt x="168" y="78"/>
                  <a:pt x="153" y="93"/>
                  <a:pt x="135" y="93"/>
                </a:cubicBezTo>
                <a:cubicBezTo>
                  <a:pt x="135" y="78"/>
                  <a:pt x="135" y="78"/>
                  <a:pt x="135" y="78"/>
                </a:cubicBezTo>
                <a:cubicBezTo>
                  <a:pt x="99" y="102"/>
                  <a:pt x="99" y="102"/>
                  <a:pt x="99" y="102"/>
                </a:cubicBezTo>
                <a:cubicBezTo>
                  <a:pt x="135" y="126"/>
                  <a:pt x="135" y="126"/>
                  <a:pt x="135" y="126"/>
                </a:cubicBezTo>
                <a:cubicBezTo>
                  <a:pt x="135" y="111"/>
                  <a:pt x="135" y="111"/>
                  <a:pt x="135" y="111"/>
                </a:cubicBezTo>
                <a:cubicBezTo>
                  <a:pt x="163" y="111"/>
                  <a:pt x="186" y="88"/>
                  <a:pt x="186" y="60"/>
                </a:cubicBezTo>
                <a:cubicBezTo>
                  <a:pt x="186" y="32"/>
                  <a:pt x="163" y="9"/>
                  <a:pt x="135" y="9"/>
                </a:cubicBezTo>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71" name="Freeform 33"/>
          <p:cNvSpPr>
            <a:spLocks noEditPoints="1"/>
          </p:cNvSpPr>
          <p:nvPr/>
        </p:nvSpPr>
        <p:spPr bwMode="auto">
          <a:xfrm>
            <a:off x="4476344" y="2898345"/>
            <a:ext cx="360182" cy="430162"/>
          </a:xfrm>
          <a:custGeom>
            <a:avLst/>
            <a:gdLst>
              <a:gd name="T0" fmla="*/ 102 w 120"/>
              <a:gd name="T1" fmla="*/ 60 h 144"/>
              <a:gd name="T2" fmla="*/ 102 w 120"/>
              <a:gd name="T3" fmla="*/ 42 h 144"/>
              <a:gd name="T4" fmla="*/ 60 w 120"/>
              <a:gd name="T5" fmla="*/ 0 h 144"/>
              <a:gd name="T6" fmla="*/ 18 w 120"/>
              <a:gd name="T7" fmla="*/ 42 h 144"/>
              <a:gd name="T8" fmla="*/ 18 w 120"/>
              <a:gd name="T9" fmla="*/ 60 h 144"/>
              <a:gd name="T10" fmla="*/ 0 w 120"/>
              <a:gd name="T11" fmla="*/ 60 h 144"/>
              <a:gd name="T12" fmla="*/ 0 w 120"/>
              <a:gd name="T13" fmla="*/ 144 h 144"/>
              <a:gd name="T14" fmla="*/ 120 w 120"/>
              <a:gd name="T15" fmla="*/ 144 h 144"/>
              <a:gd name="T16" fmla="*/ 120 w 120"/>
              <a:gd name="T17" fmla="*/ 60 h 144"/>
              <a:gd name="T18" fmla="*/ 102 w 120"/>
              <a:gd name="T19" fmla="*/ 60 h 144"/>
              <a:gd name="T20" fmla="*/ 66 w 120"/>
              <a:gd name="T21" fmla="*/ 106 h 144"/>
              <a:gd name="T22" fmla="*/ 66 w 120"/>
              <a:gd name="T23" fmla="*/ 126 h 144"/>
              <a:gd name="T24" fmla="*/ 54 w 120"/>
              <a:gd name="T25" fmla="*/ 126 h 144"/>
              <a:gd name="T26" fmla="*/ 54 w 120"/>
              <a:gd name="T27" fmla="*/ 106 h 144"/>
              <a:gd name="T28" fmla="*/ 48 w 120"/>
              <a:gd name="T29" fmla="*/ 96 h 144"/>
              <a:gd name="T30" fmla="*/ 60 w 120"/>
              <a:gd name="T31" fmla="*/ 84 h 144"/>
              <a:gd name="T32" fmla="*/ 72 w 120"/>
              <a:gd name="T33" fmla="*/ 96 h 144"/>
              <a:gd name="T34" fmla="*/ 66 w 120"/>
              <a:gd name="T35" fmla="*/ 106 h 144"/>
              <a:gd name="T36" fmla="*/ 90 w 120"/>
              <a:gd name="T37" fmla="*/ 60 h 144"/>
              <a:gd name="T38" fmla="*/ 30 w 120"/>
              <a:gd name="T39" fmla="*/ 60 h 144"/>
              <a:gd name="T40" fmla="*/ 30 w 120"/>
              <a:gd name="T41" fmla="*/ 42 h 144"/>
              <a:gd name="T42" fmla="*/ 60 w 120"/>
              <a:gd name="T43" fmla="*/ 12 h 144"/>
              <a:gd name="T44" fmla="*/ 90 w 120"/>
              <a:gd name="T45" fmla="*/ 42 h 144"/>
              <a:gd name="T46" fmla="*/ 90 w 120"/>
              <a:gd name="T47" fmla="*/ 6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44">
                <a:moveTo>
                  <a:pt x="102" y="60"/>
                </a:moveTo>
                <a:cubicBezTo>
                  <a:pt x="102" y="42"/>
                  <a:pt x="102" y="42"/>
                  <a:pt x="102" y="42"/>
                </a:cubicBezTo>
                <a:cubicBezTo>
                  <a:pt x="102" y="42"/>
                  <a:pt x="102" y="0"/>
                  <a:pt x="60" y="0"/>
                </a:cubicBezTo>
                <a:cubicBezTo>
                  <a:pt x="18" y="0"/>
                  <a:pt x="18" y="42"/>
                  <a:pt x="18" y="42"/>
                </a:cubicBezTo>
                <a:cubicBezTo>
                  <a:pt x="18" y="60"/>
                  <a:pt x="18" y="60"/>
                  <a:pt x="18" y="60"/>
                </a:cubicBezTo>
                <a:cubicBezTo>
                  <a:pt x="0" y="60"/>
                  <a:pt x="0" y="60"/>
                  <a:pt x="0" y="60"/>
                </a:cubicBezTo>
                <a:cubicBezTo>
                  <a:pt x="0" y="144"/>
                  <a:pt x="0" y="144"/>
                  <a:pt x="0" y="144"/>
                </a:cubicBezTo>
                <a:cubicBezTo>
                  <a:pt x="120" y="144"/>
                  <a:pt x="120" y="144"/>
                  <a:pt x="120" y="144"/>
                </a:cubicBezTo>
                <a:cubicBezTo>
                  <a:pt x="120" y="60"/>
                  <a:pt x="120" y="60"/>
                  <a:pt x="120" y="60"/>
                </a:cubicBezTo>
                <a:lnTo>
                  <a:pt x="102" y="60"/>
                </a:lnTo>
                <a:close/>
                <a:moveTo>
                  <a:pt x="66" y="106"/>
                </a:moveTo>
                <a:cubicBezTo>
                  <a:pt x="66" y="126"/>
                  <a:pt x="66" y="126"/>
                  <a:pt x="66" y="126"/>
                </a:cubicBezTo>
                <a:cubicBezTo>
                  <a:pt x="54" y="126"/>
                  <a:pt x="54" y="126"/>
                  <a:pt x="54" y="126"/>
                </a:cubicBezTo>
                <a:cubicBezTo>
                  <a:pt x="54" y="106"/>
                  <a:pt x="54" y="106"/>
                  <a:pt x="54" y="106"/>
                </a:cubicBezTo>
                <a:cubicBezTo>
                  <a:pt x="50" y="104"/>
                  <a:pt x="48" y="100"/>
                  <a:pt x="48" y="96"/>
                </a:cubicBezTo>
                <a:cubicBezTo>
                  <a:pt x="48" y="89"/>
                  <a:pt x="53" y="84"/>
                  <a:pt x="60" y="84"/>
                </a:cubicBezTo>
                <a:cubicBezTo>
                  <a:pt x="67" y="84"/>
                  <a:pt x="72" y="89"/>
                  <a:pt x="72" y="96"/>
                </a:cubicBezTo>
                <a:cubicBezTo>
                  <a:pt x="72" y="100"/>
                  <a:pt x="70" y="104"/>
                  <a:pt x="66" y="106"/>
                </a:cubicBezTo>
                <a:moveTo>
                  <a:pt x="90" y="60"/>
                </a:moveTo>
                <a:cubicBezTo>
                  <a:pt x="30" y="60"/>
                  <a:pt x="30" y="60"/>
                  <a:pt x="30" y="60"/>
                </a:cubicBezTo>
                <a:cubicBezTo>
                  <a:pt x="30" y="42"/>
                  <a:pt x="30" y="42"/>
                  <a:pt x="30" y="42"/>
                </a:cubicBezTo>
                <a:cubicBezTo>
                  <a:pt x="30" y="37"/>
                  <a:pt x="32" y="12"/>
                  <a:pt x="60" y="12"/>
                </a:cubicBezTo>
                <a:cubicBezTo>
                  <a:pt x="88" y="12"/>
                  <a:pt x="90" y="37"/>
                  <a:pt x="90" y="42"/>
                </a:cubicBezTo>
                <a:lnTo>
                  <a:pt x="90" y="60"/>
                </a:lnTo>
                <a:close/>
              </a:path>
            </a:pathLst>
          </a:custGeom>
          <a:solidFill>
            <a:sysClr val="window" lastClr="FFFFFF"/>
          </a:solidFill>
          <a:ln>
            <a:noFill/>
          </a:ln>
          <a:extLst/>
        </p:spPr>
        <p:txBody>
          <a:bodyPr vert="horz" wrap="square" lIns="91337" tIns="45668" rIns="91337" bIns="45668"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zh-CN" altLang="en-US" sz="2500" b="0" i="0" u="none" strike="noStrike" kern="0" cap="none" spc="0" normalizeH="0" baseline="0" noProof="0" smtClean="0">
              <a:ln>
                <a:noFill/>
              </a:ln>
              <a:solidFill>
                <a:prstClr val="white"/>
              </a:solidFill>
              <a:effectLst/>
              <a:uLnTx/>
              <a:uFillTx/>
              <a:cs typeface="+mn-ea"/>
              <a:sym typeface="+mn-lt"/>
            </a:endParaRPr>
          </a:p>
        </p:txBody>
      </p:sp>
      <p:sp>
        <p:nvSpPr>
          <p:cNvPr id="72" name="文本框 25"/>
          <p:cNvSpPr txBox="1"/>
          <p:nvPr/>
        </p:nvSpPr>
        <p:spPr>
          <a:xfrm>
            <a:off x="8709826" y="4250146"/>
            <a:ext cx="2855775" cy="1107759"/>
          </a:xfrm>
          <a:prstGeom prst="rect">
            <a:avLst/>
          </a:prstGeom>
          <a:noFill/>
        </p:spPr>
        <p:txBody>
          <a:bodyPr wrap="square" lIns="91337" tIns="45668" rIns="91337" bIns="45668" rtlCol="0">
            <a:spAutoFit/>
          </a:bodyPr>
          <a:lstStyle/>
          <a:p>
            <a:pPr defTabSz="647719">
              <a:lnSpc>
                <a:spcPct val="120000"/>
              </a:lnSpc>
            </a:pPr>
            <a:r>
              <a:rPr lang="zh-CN" altLang="en-US" sz="1600" b="1" dirty="0">
                <a:solidFill>
                  <a:srgbClr val="F8841D"/>
                </a:solidFill>
                <a:cs typeface="+mn-ea"/>
                <a:sym typeface="+mn-lt"/>
              </a:rPr>
              <a:t>智能排课</a:t>
            </a:r>
            <a:endParaRPr lang="en-US" altLang="zh-CN" sz="1600" b="1" dirty="0">
              <a:solidFill>
                <a:srgbClr val="F8841D"/>
              </a:solidFill>
              <a:cs typeface="+mn-ea"/>
              <a:sym typeface="+mn-lt"/>
            </a:endParaRPr>
          </a:p>
          <a:p>
            <a:pPr defTabSz="647719">
              <a:lnSpc>
                <a:spcPct val="120000"/>
              </a:lnSpc>
            </a:pPr>
            <a:r>
              <a:rPr lang="zh-CN" altLang="en-US" sz="1300" dirty="0">
                <a:solidFill>
                  <a:srgbClr val="595959"/>
                </a:solidFill>
                <a:cs typeface="+mn-ea"/>
                <a:sym typeface="+mn-lt"/>
              </a:rPr>
              <a:t>学生意愿</a:t>
            </a:r>
            <a:r>
              <a:rPr lang="en-US" altLang="zh-CN" sz="1300" dirty="0">
                <a:solidFill>
                  <a:srgbClr val="595959"/>
                </a:solidFill>
                <a:cs typeface="+mn-ea"/>
                <a:sym typeface="+mn-lt"/>
              </a:rPr>
              <a:t>&amp;</a:t>
            </a:r>
            <a:r>
              <a:rPr lang="zh-CN" altLang="en-US" sz="1300" dirty="0">
                <a:solidFill>
                  <a:srgbClr val="595959"/>
                </a:solidFill>
                <a:cs typeface="+mn-ea"/>
                <a:sym typeface="+mn-lt"/>
              </a:rPr>
              <a:t>学校资源</a:t>
            </a:r>
            <a:endParaRPr lang="en-US" altLang="zh-CN" sz="1300" dirty="0">
              <a:solidFill>
                <a:srgbClr val="595959"/>
              </a:solidFill>
              <a:cs typeface="+mn-ea"/>
              <a:sym typeface="+mn-lt"/>
            </a:endParaRPr>
          </a:p>
          <a:p>
            <a:pPr defTabSz="647719">
              <a:lnSpc>
                <a:spcPct val="120000"/>
              </a:lnSpc>
            </a:pPr>
            <a:r>
              <a:rPr lang="zh-CN" altLang="en-US" sz="1300" dirty="0">
                <a:solidFill>
                  <a:srgbClr val="595959"/>
                </a:solidFill>
                <a:cs typeface="+mn-ea"/>
                <a:sym typeface="+mn-lt"/>
              </a:rPr>
              <a:t>课表（一师一课表、一生一课表、一室一课表</a:t>
            </a:r>
            <a:r>
              <a:rPr lang="en-US" altLang="zh-CN" sz="1300" dirty="0">
                <a:solidFill>
                  <a:srgbClr val="595959"/>
                </a:solidFill>
                <a:cs typeface="+mn-ea"/>
                <a:sym typeface="+mn-lt"/>
              </a:rPr>
              <a:t>……</a:t>
            </a:r>
            <a:r>
              <a:rPr lang="zh-CN" altLang="en-US" sz="1300" dirty="0">
                <a:solidFill>
                  <a:srgbClr val="595959"/>
                </a:solidFill>
                <a:cs typeface="+mn-ea"/>
                <a:sym typeface="+mn-lt"/>
              </a:rPr>
              <a:t>）</a:t>
            </a:r>
          </a:p>
        </p:txBody>
      </p:sp>
      <p:grpSp>
        <p:nvGrpSpPr>
          <p:cNvPr id="28" name="Group 96"/>
          <p:cNvGrpSpPr>
            <a:grpSpLocks/>
          </p:cNvGrpSpPr>
          <p:nvPr/>
        </p:nvGrpSpPr>
        <p:grpSpPr bwMode="auto">
          <a:xfrm>
            <a:off x="10944580" y="533400"/>
            <a:ext cx="1165870" cy="592907"/>
            <a:chOff x="1016388" y="913002"/>
            <a:chExt cx="731924" cy="428904"/>
          </a:xfrm>
        </p:grpSpPr>
        <p:sp>
          <p:nvSpPr>
            <p:cNvPr id="29" name="Parallelogram 6">
              <a:hlinkClick r:id="rId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30"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362281317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3262432" cy="707758"/>
          </a:xfrm>
          <a:prstGeom prst="rect">
            <a:avLst/>
          </a:prstGeom>
          <a:noFill/>
        </p:spPr>
        <p:txBody>
          <a:bodyPr wrap="none" rtlCol="0">
            <a:spAutoFit/>
          </a:bodyPr>
          <a:lstStyle/>
          <a:p>
            <a:pPr defTabSz="1217986">
              <a:spcBef>
                <a:spcPct val="0"/>
              </a:spcBef>
              <a:tabLst>
                <a:tab pos="1217986" algn="l"/>
              </a:tabLst>
              <a:defRPr/>
            </a:pPr>
            <a:r>
              <a:rPr lang="zh-CN" altLang="en-US" sz="3999" b="1" dirty="0">
                <a:cs typeface="+mn-ea"/>
                <a:sym typeface="+mn-lt"/>
              </a:rPr>
              <a:t>学</a:t>
            </a:r>
            <a:r>
              <a:rPr lang="zh-CN" altLang="en-US" sz="3999" b="1" dirty="0" smtClean="0">
                <a:cs typeface="+mn-ea"/>
                <a:sym typeface="+mn-lt"/>
              </a:rPr>
              <a:t>业</a:t>
            </a:r>
            <a:r>
              <a:rPr lang="zh-CN" altLang="en-US" sz="3999" b="1" dirty="0">
                <a:cs typeface="+mn-ea"/>
                <a:sym typeface="+mn-lt"/>
              </a:rPr>
              <a:t>生涯规划</a:t>
            </a:r>
          </a:p>
        </p:txBody>
      </p:sp>
      <p:grpSp>
        <p:nvGrpSpPr>
          <p:cNvPr id="74" name="组合 73">
            <a:extLst>
              <a:ext uri="{FF2B5EF4-FFF2-40B4-BE49-F238E27FC236}">
                <a16:creationId xmlns:a16="http://schemas.microsoft.com/office/drawing/2014/main" id="{5E08BD1C-E68C-4C19-9395-ABD29516B329}"/>
              </a:ext>
            </a:extLst>
          </p:cNvPr>
          <p:cNvGrpSpPr/>
          <p:nvPr/>
        </p:nvGrpSpPr>
        <p:grpSpPr>
          <a:xfrm>
            <a:off x="1754613" y="1274047"/>
            <a:ext cx="8644303" cy="5355353"/>
            <a:chOff x="1744554" y="1180534"/>
            <a:chExt cx="8667499" cy="5369723"/>
          </a:xfrm>
        </p:grpSpPr>
        <p:sp>
          <p:nvSpPr>
            <p:cNvPr id="75" name="Oval 13">
              <a:extLst>
                <a:ext uri="{FF2B5EF4-FFF2-40B4-BE49-F238E27FC236}">
                  <a16:creationId xmlns:a16="http://schemas.microsoft.com/office/drawing/2014/main" id="{CB6709F3-6338-4E00-B22B-4CB89EA82CAB}"/>
                </a:ext>
              </a:extLst>
            </p:cNvPr>
            <p:cNvSpPr/>
            <p:nvPr/>
          </p:nvSpPr>
          <p:spPr>
            <a:xfrm>
              <a:off x="6579529" y="2584598"/>
              <a:ext cx="1373973" cy="1370650"/>
            </a:xfrm>
            <a:prstGeom prst="ellipse">
              <a:avLst/>
            </a:prstGeom>
            <a:solidFill>
              <a:srgbClr val="8064A2"/>
            </a:solidFill>
            <a:ln w="38100" cap="flat" cmpd="sng" algn="ctr">
              <a:noFill/>
              <a:prstDash val="sysDot"/>
            </a:ln>
            <a:effectLst/>
          </p:spPr>
          <p:txBody>
            <a:bodyPr lIns="121472" tIns="60736" rIns="121472" bIns="60736"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dirty="0" smtClean="0">
                <a:ln>
                  <a:noFill/>
                </a:ln>
                <a:solidFill>
                  <a:srgbClr val="9BBB59">
                    <a:lumMod val="75000"/>
                  </a:srgbClr>
                </a:solidFill>
                <a:effectLst/>
                <a:uLnTx/>
                <a:uFillTx/>
                <a:cs typeface="+mn-ea"/>
                <a:sym typeface="+mn-lt"/>
              </a:endParaRPr>
            </a:p>
          </p:txBody>
        </p:sp>
        <p:sp>
          <p:nvSpPr>
            <p:cNvPr id="76" name="Oval 14">
              <a:extLst>
                <a:ext uri="{FF2B5EF4-FFF2-40B4-BE49-F238E27FC236}">
                  <a16:creationId xmlns:a16="http://schemas.microsoft.com/office/drawing/2014/main" id="{5964FBA9-E5F6-4489-9523-224FD88953B7}"/>
                </a:ext>
              </a:extLst>
            </p:cNvPr>
            <p:cNvSpPr/>
            <p:nvPr/>
          </p:nvSpPr>
          <p:spPr>
            <a:xfrm>
              <a:off x="4236911" y="2584598"/>
              <a:ext cx="1373973" cy="1370650"/>
            </a:xfrm>
            <a:prstGeom prst="ellipse">
              <a:avLst/>
            </a:prstGeom>
            <a:solidFill>
              <a:srgbClr val="F79646"/>
            </a:solidFill>
            <a:ln w="38100" cap="flat" cmpd="sng" algn="ctr">
              <a:noFill/>
              <a:prstDash val="sysDot"/>
            </a:ln>
            <a:effectLst/>
          </p:spPr>
          <p:txBody>
            <a:bodyPr lIns="121472" tIns="60736" rIns="121472" bIns="60736"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dirty="0" smtClean="0">
                <a:ln>
                  <a:noFill/>
                </a:ln>
                <a:solidFill>
                  <a:srgbClr val="9BBB59">
                    <a:lumMod val="75000"/>
                  </a:srgbClr>
                </a:solidFill>
                <a:effectLst/>
                <a:uLnTx/>
                <a:uFillTx/>
                <a:cs typeface="+mn-ea"/>
                <a:sym typeface="+mn-lt"/>
              </a:endParaRPr>
            </a:p>
          </p:txBody>
        </p:sp>
        <p:sp>
          <p:nvSpPr>
            <p:cNvPr id="77" name="Freeform 5">
              <a:extLst>
                <a:ext uri="{FF2B5EF4-FFF2-40B4-BE49-F238E27FC236}">
                  <a16:creationId xmlns:a16="http://schemas.microsoft.com/office/drawing/2014/main" id="{38207A10-E882-4ACE-A626-C76ED927F848}"/>
                </a:ext>
              </a:extLst>
            </p:cNvPr>
            <p:cNvSpPr>
              <a:spLocks/>
            </p:cNvSpPr>
            <p:nvPr/>
          </p:nvSpPr>
          <p:spPr bwMode="auto">
            <a:xfrm>
              <a:off x="5172464" y="3187025"/>
              <a:ext cx="1845485" cy="3363232"/>
            </a:xfrm>
            <a:custGeom>
              <a:avLst/>
              <a:gdLst/>
              <a:ahLst/>
              <a:cxnLst>
                <a:cxn ang="0">
                  <a:pos x="173" y="908"/>
                </a:cxn>
                <a:cxn ang="0">
                  <a:pos x="187" y="613"/>
                </a:cxn>
                <a:cxn ang="0">
                  <a:pos x="0" y="357"/>
                </a:cxn>
                <a:cxn ang="0">
                  <a:pos x="0" y="357"/>
                </a:cxn>
                <a:cxn ang="0">
                  <a:pos x="203" y="547"/>
                </a:cxn>
                <a:cxn ang="0">
                  <a:pos x="230" y="0"/>
                </a:cxn>
                <a:cxn ang="0">
                  <a:pos x="255" y="237"/>
                </a:cxn>
                <a:cxn ang="0">
                  <a:pos x="271" y="439"/>
                </a:cxn>
                <a:cxn ang="0">
                  <a:pos x="496" y="295"/>
                </a:cxn>
                <a:cxn ang="0">
                  <a:pos x="496" y="295"/>
                </a:cxn>
                <a:cxn ang="0">
                  <a:pos x="291" y="500"/>
                </a:cxn>
                <a:cxn ang="0">
                  <a:pos x="282" y="660"/>
                </a:cxn>
                <a:cxn ang="0">
                  <a:pos x="307" y="905"/>
                </a:cxn>
                <a:cxn ang="0">
                  <a:pos x="173" y="908"/>
                </a:cxn>
              </a:cxnLst>
              <a:rect l="0" t="0" r="r" b="b"/>
              <a:pathLst>
                <a:path w="496" h="908">
                  <a:moveTo>
                    <a:pt x="173" y="908"/>
                  </a:moveTo>
                  <a:cubicBezTo>
                    <a:pt x="173" y="908"/>
                    <a:pt x="208" y="680"/>
                    <a:pt x="187" y="613"/>
                  </a:cubicBezTo>
                  <a:cubicBezTo>
                    <a:pt x="0" y="357"/>
                    <a:pt x="0" y="357"/>
                    <a:pt x="0" y="357"/>
                  </a:cubicBezTo>
                  <a:cubicBezTo>
                    <a:pt x="0" y="357"/>
                    <a:pt x="0" y="357"/>
                    <a:pt x="0" y="357"/>
                  </a:cubicBezTo>
                  <a:cubicBezTo>
                    <a:pt x="203" y="547"/>
                    <a:pt x="203" y="547"/>
                    <a:pt x="203" y="547"/>
                  </a:cubicBezTo>
                  <a:cubicBezTo>
                    <a:pt x="230" y="0"/>
                    <a:pt x="230" y="0"/>
                    <a:pt x="230" y="0"/>
                  </a:cubicBezTo>
                  <a:cubicBezTo>
                    <a:pt x="255" y="237"/>
                    <a:pt x="255" y="237"/>
                    <a:pt x="255" y="237"/>
                  </a:cubicBezTo>
                  <a:cubicBezTo>
                    <a:pt x="271" y="439"/>
                    <a:pt x="271" y="439"/>
                    <a:pt x="271" y="439"/>
                  </a:cubicBezTo>
                  <a:cubicBezTo>
                    <a:pt x="496" y="295"/>
                    <a:pt x="496" y="295"/>
                    <a:pt x="496" y="295"/>
                  </a:cubicBezTo>
                  <a:cubicBezTo>
                    <a:pt x="496" y="295"/>
                    <a:pt x="496" y="295"/>
                    <a:pt x="496" y="295"/>
                  </a:cubicBezTo>
                  <a:cubicBezTo>
                    <a:pt x="291" y="500"/>
                    <a:pt x="291" y="500"/>
                    <a:pt x="291" y="500"/>
                  </a:cubicBezTo>
                  <a:cubicBezTo>
                    <a:pt x="291" y="500"/>
                    <a:pt x="268" y="500"/>
                    <a:pt x="282" y="660"/>
                  </a:cubicBezTo>
                  <a:cubicBezTo>
                    <a:pt x="295" y="819"/>
                    <a:pt x="307" y="905"/>
                    <a:pt x="307" y="905"/>
                  </a:cubicBezTo>
                  <a:lnTo>
                    <a:pt x="173" y="908"/>
                  </a:lnTo>
                  <a:close/>
                </a:path>
              </a:pathLst>
            </a:custGeom>
            <a:solidFill>
              <a:sysClr val="window" lastClr="FFFFFF">
                <a:lumMod val="50000"/>
              </a:sysClr>
            </a:solidFill>
            <a:ln w="9525">
              <a:noFill/>
              <a:round/>
              <a:headEnd/>
              <a:tailEnd/>
            </a:ln>
          </p:spPr>
          <p:txBody>
            <a:bodyPr vert="horz" wrap="square" lIns="121472" tIns="60736" rIns="121472" bIns="60736"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494" b="0" i="0" u="none" strike="noStrike" kern="0" cap="none" spc="0" normalizeH="0" baseline="0" noProof="0" smtClean="0">
                <a:ln>
                  <a:noFill/>
                </a:ln>
                <a:solidFill>
                  <a:prstClr val="black"/>
                </a:solidFill>
                <a:effectLst/>
                <a:uLnTx/>
                <a:uFillTx/>
                <a:cs typeface="+mn-ea"/>
                <a:sym typeface="+mn-lt"/>
              </a:endParaRPr>
            </a:p>
          </p:txBody>
        </p:sp>
        <p:sp>
          <p:nvSpPr>
            <p:cNvPr id="78" name="Oval 11">
              <a:extLst>
                <a:ext uri="{FF2B5EF4-FFF2-40B4-BE49-F238E27FC236}">
                  <a16:creationId xmlns:a16="http://schemas.microsoft.com/office/drawing/2014/main" id="{72195349-3BD3-48CF-8BC6-EFD2FC0FC7CB}"/>
                </a:ext>
              </a:extLst>
            </p:cNvPr>
            <p:cNvSpPr/>
            <p:nvPr/>
          </p:nvSpPr>
          <p:spPr>
            <a:xfrm>
              <a:off x="5172464" y="2281480"/>
              <a:ext cx="1788660" cy="1784336"/>
            </a:xfrm>
            <a:prstGeom prst="ellipse">
              <a:avLst/>
            </a:prstGeom>
            <a:solidFill>
              <a:srgbClr val="C0504D"/>
            </a:solidFill>
            <a:ln w="38100" cap="flat" cmpd="sng" algn="ctr">
              <a:noFill/>
              <a:prstDash val="sysDot"/>
            </a:ln>
            <a:effectLst/>
          </p:spPr>
          <p:txBody>
            <a:bodyPr lIns="121472" tIns="60736" rIns="121472" bIns="60736"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dirty="0" smtClean="0">
                <a:ln>
                  <a:noFill/>
                </a:ln>
                <a:solidFill>
                  <a:srgbClr val="9BBB59">
                    <a:lumMod val="75000"/>
                  </a:srgbClr>
                </a:solidFill>
                <a:effectLst/>
                <a:uLnTx/>
                <a:uFillTx/>
                <a:cs typeface="+mn-ea"/>
                <a:sym typeface="+mn-lt"/>
              </a:endParaRPr>
            </a:p>
          </p:txBody>
        </p:sp>
        <p:sp>
          <p:nvSpPr>
            <p:cNvPr id="79" name="Oval 12">
              <a:extLst>
                <a:ext uri="{FF2B5EF4-FFF2-40B4-BE49-F238E27FC236}">
                  <a16:creationId xmlns:a16="http://schemas.microsoft.com/office/drawing/2014/main" id="{E5592021-03D3-493D-BFEA-42986C397B3A}"/>
                </a:ext>
              </a:extLst>
            </p:cNvPr>
            <p:cNvSpPr/>
            <p:nvPr/>
          </p:nvSpPr>
          <p:spPr>
            <a:xfrm>
              <a:off x="6338198" y="3580312"/>
              <a:ext cx="1459454" cy="1455927"/>
            </a:xfrm>
            <a:prstGeom prst="ellipse">
              <a:avLst/>
            </a:prstGeom>
            <a:solidFill>
              <a:srgbClr val="9BBB59"/>
            </a:solidFill>
            <a:ln w="38100" cap="flat" cmpd="sng" algn="ctr">
              <a:noFill/>
              <a:prstDash val="sysDot"/>
            </a:ln>
            <a:effectLst/>
          </p:spPr>
          <p:txBody>
            <a:bodyPr lIns="121472" tIns="0" rIns="121472" bIns="121472"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dirty="0" smtClean="0">
                <a:ln>
                  <a:noFill/>
                </a:ln>
                <a:solidFill>
                  <a:srgbClr val="9BBB59">
                    <a:lumMod val="75000"/>
                  </a:srgbClr>
                </a:solidFill>
                <a:effectLst/>
                <a:uLnTx/>
                <a:uFillTx/>
                <a:cs typeface="+mn-ea"/>
                <a:sym typeface="+mn-lt"/>
              </a:endParaRPr>
            </a:p>
          </p:txBody>
        </p:sp>
        <p:sp>
          <p:nvSpPr>
            <p:cNvPr id="80" name="Oval 15">
              <a:extLst>
                <a:ext uri="{FF2B5EF4-FFF2-40B4-BE49-F238E27FC236}">
                  <a16:creationId xmlns:a16="http://schemas.microsoft.com/office/drawing/2014/main" id="{066A9E0C-FA31-468E-BCAB-E6C0E25F6597}"/>
                </a:ext>
              </a:extLst>
            </p:cNvPr>
            <p:cNvSpPr/>
            <p:nvPr/>
          </p:nvSpPr>
          <p:spPr>
            <a:xfrm>
              <a:off x="4378532" y="3580312"/>
              <a:ext cx="1459454" cy="1455927"/>
            </a:xfrm>
            <a:prstGeom prst="ellipse">
              <a:avLst/>
            </a:prstGeom>
            <a:solidFill>
              <a:srgbClr val="4F81BD"/>
            </a:solidFill>
            <a:ln w="38100" cap="flat" cmpd="sng" algn="ctr">
              <a:noFill/>
              <a:prstDash val="sysDot"/>
            </a:ln>
            <a:effectLst/>
          </p:spPr>
          <p:txBody>
            <a:bodyPr lIns="121472" tIns="60736" rIns="121472" bIns="60736"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dirty="0" smtClean="0">
                <a:ln>
                  <a:noFill/>
                </a:ln>
                <a:solidFill>
                  <a:srgbClr val="9BBB59">
                    <a:lumMod val="75000"/>
                  </a:srgbClr>
                </a:solidFill>
                <a:effectLst/>
                <a:uLnTx/>
                <a:uFillTx/>
                <a:cs typeface="+mn-ea"/>
                <a:sym typeface="+mn-lt"/>
              </a:endParaRPr>
            </a:p>
          </p:txBody>
        </p:sp>
        <p:grpSp>
          <p:nvGrpSpPr>
            <p:cNvPr id="81" name="Group 25">
              <a:extLst>
                <a:ext uri="{FF2B5EF4-FFF2-40B4-BE49-F238E27FC236}">
                  <a16:creationId xmlns:a16="http://schemas.microsoft.com/office/drawing/2014/main" id="{8D8DA37E-5F9A-410A-8580-368552C60677}"/>
                </a:ext>
              </a:extLst>
            </p:cNvPr>
            <p:cNvGrpSpPr/>
            <p:nvPr/>
          </p:nvGrpSpPr>
          <p:grpSpPr>
            <a:xfrm>
              <a:off x="8223034" y="2711235"/>
              <a:ext cx="2189019" cy="1088009"/>
              <a:chOff x="1662668" y="956512"/>
              <a:chExt cx="1641978" cy="818090"/>
            </a:xfrm>
          </p:grpSpPr>
          <p:sp>
            <p:nvSpPr>
              <p:cNvPr id="99" name="Text Placeholder 3">
                <a:extLst>
                  <a:ext uri="{FF2B5EF4-FFF2-40B4-BE49-F238E27FC236}">
                    <a16:creationId xmlns:a16="http://schemas.microsoft.com/office/drawing/2014/main" id="{A0E98CA3-E299-4A77-A1D3-D50FB28349B5}"/>
                  </a:ext>
                </a:extLst>
              </p:cNvPr>
              <p:cNvSpPr txBox="1">
                <a:spLocks/>
              </p:cNvSpPr>
              <p:nvPr/>
            </p:nvSpPr>
            <p:spPr>
              <a:xfrm>
                <a:off x="1662668" y="956512"/>
                <a:ext cx="808019" cy="242993"/>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1214815" eaLnBrk="1" fontAlgn="auto" latinLnBrk="0" hangingPunct="1">
                  <a:lnSpc>
                    <a:spcPct val="100000"/>
                  </a:lnSpc>
                  <a:spcBef>
                    <a:spcPct val="20000"/>
                  </a:spcBef>
                  <a:spcAft>
                    <a:spcPts val="0"/>
                  </a:spcAft>
                  <a:buClrTx/>
                  <a:buSzTx/>
                  <a:buFontTx/>
                  <a:buNone/>
                  <a:tabLst/>
                  <a:defRPr/>
                </a:pPr>
                <a:r>
                  <a:rPr kumimoji="0" lang="zh-CN" altLang="en-US" sz="2095" b="1" i="0" u="none" strike="noStrike" kern="0" cap="none" spc="0" normalizeH="0" baseline="0" noProof="0" dirty="0">
                    <a:ln>
                      <a:noFill/>
                    </a:ln>
                    <a:solidFill>
                      <a:srgbClr val="8064A2"/>
                    </a:solidFill>
                    <a:effectLst/>
                    <a:uLnTx/>
                    <a:uFillTx/>
                    <a:cs typeface="+mn-ea"/>
                    <a:sym typeface="+mn-lt"/>
                  </a:rPr>
                  <a:t>未来职业</a:t>
                </a:r>
                <a:endParaRPr kumimoji="0" lang="en-US" sz="2095" b="1" i="0" u="none" strike="noStrike" kern="0" cap="none" spc="0" normalizeH="0" baseline="0" noProof="0" dirty="0">
                  <a:ln>
                    <a:noFill/>
                  </a:ln>
                  <a:solidFill>
                    <a:srgbClr val="8064A2"/>
                  </a:solidFill>
                  <a:effectLst/>
                  <a:uLnTx/>
                  <a:uFillTx/>
                  <a:cs typeface="+mn-ea"/>
                  <a:sym typeface="+mn-lt"/>
                </a:endParaRPr>
              </a:p>
            </p:txBody>
          </p:sp>
          <p:sp>
            <p:nvSpPr>
              <p:cNvPr id="100" name="Text Placeholder 3">
                <a:extLst>
                  <a:ext uri="{FF2B5EF4-FFF2-40B4-BE49-F238E27FC236}">
                    <a16:creationId xmlns:a16="http://schemas.microsoft.com/office/drawing/2014/main" id="{2A06A8AE-A616-48FF-BD8E-BF90E05FD005}"/>
                  </a:ext>
                </a:extLst>
              </p:cNvPr>
              <p:cNvSpPr txBox="1">
                <a:spLocks/>
              </p:cNvSpPr>
              <p:nvPr/>
            </p:nvSpPr>
            <p:spPr>
              <a:xfrm>
                <a:off x="1662668" y="1251877"/>
                <a:ext cx="1641978" cy="52272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1214815" eaLnBrk="1" fontAlgn="auto" latinLnBrk="0" hangingPunct="1">
                  <a:lnSpc>
                    <a:spcPct val="150000"/>
                  </a:lnSpc>
                  <a:spcBef>
                    <a:spcPct val="20000"/>
                  </a:spcBef>
                  <a:spcAft>
                    <a:spcPts val="0"/>
                  </a:spcAft>
                  <a:buClrTx/>
                  <a:buSzTx/>
                  <a:buFontTx/>
                  <a:buNone/>
                  <a:tabLst/>
                  <a:defRPr/>
                </a:pPr>
                <a:r>
                  <a:rPr kumimoji="0" lang="zh-CN" altLang="en-US" sz="1596" b="0" i="0" u="none" strike="noStrike" kern="0" cap="none" spc="0" normalizeH="0" baseline="0" noProof="0" dirty="0">
                    <a:ln>
                      <a:noFill/>
                    </a:ln>
                    <a:solidFill>
                      <a:prstClr val="black">
                        <a:lumMod val="65000"/>
                        <a:lumOff val="35000"/>
                      </a:prstClr>
                    </a:solidFill>
                    <a:effectLst/>
                    <a:uLnTx/>
                    <a:uFillTx/>
                    <a:cs typeface="+mn-ea"/>
                    <a:sym typeface="+mn-lt"/>
                  </a:rPr>
                  <a:t>热门职业、职业列表、职业详情</a:t>
                </a:r>
                <a:endParaRPr kumimoji="0" lang="en-US" sz="1596"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grpSp>
          <p:nvGrpSpPr>
            <p:cNvPr id="82" name="Group 28">
              <a:extLst>
                <a:ext uri="{FF2B5EF4-FFF2-40B4-BE49-F238E27FC236}">
                  <a16:creationId xmlns:a16="http://schemas.microsoft.com/office/drawing/2014/main" id="{4FA96A17-E2B9-47ED-A391-E70067A5C305}"/>
                </a:ext>
              </a:extLst>
            </p:cNvPr>
            <p:cNvGrpSpPr/>
            <p:nvPr/>
          </p:nvGrpSpPr>
          <p:grpSpPr>
            <a:xfrm>
              <a:off x="1744554" y="2457703"/>
              <a:ext cx="2043854" cy="1395465"/>
              <a:chOff x="1221915" y="1033652"/>
              <a:chExt cx="1533090" cy="1049272"/>
            </a:xfrm>
          </p:grpSpPr>
          <p:sp>
            <p:nvSpPr>
              <p:cNvPr id="97" name="Text Placeholder 3">
                <a:extLst>
                  <a:ext uri="{FF2B5EF4-FFF2-40B4-BE49-F238E27FC236}">
                    <a16:creationId xmlns:a16="http://schemas.microsoft.com/office/drawing/2014/main" id="{1682240B-C9C9-422A-9DBF-2673F59AACE6}"/>
                  </a:ext>
                </a:extLst>
              </p:cNvPr>
              <p:cNvSpPr txBox="1">
                <a:spLocks/>
              </p:cNvSpPr>
              <p:nvPr/>
            </p:nvSpPr>
            <p:spPr>
              <a:xfrm>
                <a:off x="1932529" y="1033652"/>
                <a:ext cx="808019" cy="242992"/>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r" defTabSz="1214815" eaLnBrk="1" fontAlgn="auto" latinLnBrk="0" hangingPunct="1">
                  <a:lnSpc>
                    <a:spcPct val="100000"/>
                  </a:lnSpc>
                  <a:spcBef>
                    <a:spcPct val="20000"/>
                  </a:spcBef>
                  <a:spcAft>
                    <a:spcPts val="0"/>
                  </a:spcAft>
                  <a:buClrTx/>
                  <a:buSzTx/>
                  <a:buFontTx/>
                  <a:buNone/>
                  <a:tabLst/>
                  <a:defRPr/>
                </a:pPr>
                <a:r>
                  <a:rPr kumimoji="0" lang="zh-CN" altLang="en-US" sz="2095" b="1" i="0" u="none" strike="noStrike" kern="0" cap="none" spc="0" normalizeH="0" baseline="0" noProof="0" dirty="0">
                    <a:ln>
                      <a:noFill/>
                    </a:ln>
                    <a:solidFill>
                      <a:srgbClr val="F79646"/>
                    </a:solidFill>
                    <a:effectLst/>
                    <a:uLnTx/>
                    <a:uFillTx/>
                    <a:cs typeface="+mn-ea"/>
                    <a:sym typeface="+mn-lt"/>
                  </a:rPr>
                  <a:t>全国院校</a:t>
                </a:r>
                <a:endParaRPr kumimoji="0" lang="en-US" sz="2095" b="1" i="0" u="none" strike="noStrike" kern="0" cap="none" spc="0" normalizeH="0" baseline="0" noProof="0" dirty="0">
                  <a:ln>
                    <a:noFill/>
                  </a:ln>
                  <a:solidFill>
                    <a:srgbClr val="F79646"/>
                  </a:solidFill>
                  <a:effectLst/>
                  <a:uLnTx/>
                  <a:uFillTx/>
                  <a:cs typeface="+mn-ea"/>
                  <a:sym typeface="+mn-lt"/>
                </a:endParaRPr>
              </a:p>
            </p:txBody>
          </p:sp>
          <p:sp>
            <p:nvSpPr>
              <p:cNvPr id="98" name="Text Placeholder 3">
                <a:extLst>
                  <a:ext uri="{FF2B5EF4-FFF2-40B4-BE49-F238E27FC236}">
                    <a16:creationId xmlns:a16="http://schemas.microsoft.com/office/drawing/2014/main" id="{BB34CB9F-1B42-4EF9-992C-9B4C01CDBC32}"/>
                  </a:ext>
                </a:extLst>
              </p:cNvPr>
              <p:cNvSpPr txBox="1">
                <a:spLocks/>
              </p:cNvSpPr>
              <p:nvPr/>
            </p:nvSpPr>
            <p:spPr>
              <a:xfrm>
                <a:off x="1221915" y="1282473"/>
                <a:ext cx="1533090" cy="800451"/>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r" defTabSz="1214815" eaLnBrk="1" fontAlgn="auto" latinLnBrk="0" hangingPunct="1">
                  <a:lnSpc>
                    <a:spcPct val="150000"/>
                  </a:lnSpc>
                  <a:spcBef>
                    <a:spcPct val="20000"/>
                  </a:spcBef>
                  <a:spcAft>
                    <a:spcPts val="0"/>
                  </a:spcAft>
                  <a:buClrTx/>
                  <a:buSzTx/>
                  <a:buFontTx/>
                  <a:buNone/>
                  <a:tabLst/>
                  <a:defRPr/>
                </a:pPr>
                <a:r>
                  <a:rPr kumimoji="0" lang="zh-CN" altLang="en-US" sz="1596" b="0" i="0" u="none" strike="noStrike" kern="0" cap="none" spc="0" normalizeH="0" baseline="0" noProof="0" dirty="0">
                    <a:ln>
                      <a:noFill/>
                    </a:ln>
                    <a:solidFill>
                      <a:prstClr val="black">
                        <a:lumMod val="65000"/>
                        <a:lumOff val="35000"/>
                      </a:prstClr>
                    </a:solidFill>
                    <a:effectLst/>
                    <a:uLnTx/>
                    <a:uFillTx/>
                    <a:cs typeface="+mn-ea"/>
                    <a:sym typeface="+mn-lt"/>
                  </a:rPr>
                  <a:t>超过</a:t>
                </a:r>
                <a:r>
                  <a:rPr kumimoji="0" lang="en-US" altLang="zh-CN" sz="1596" b="0" i="0" u="none" strike="noStrike" kern="0" cap="none" spc="0" normalizeH="0" baseline="0" noProof="0" dirty="0">
                    <a:ln>
                      <a:noFill/>
                    </a:ln>
                    <a:solidFill>
                      <a:prstClr val="black">
                        <a:lumMod val="65000"/>
                        <a:lumOff val="35000"/>
                      </a:prstClr>
                    </a:solidFill>
                    <a:effectLst/>
                    <a:uLnTx/>
                    <a:uFillTx/>
                    <a:cs typeface="+mn-ea"/>
                    <a:sym typeface="+mn-lt"/>
                  </a:rPr>
                  <a:t>1400</a:t>
                </a:r>
                <a:r>
                  <a:rPr kumimoji="0" lang="zh-CN" altLang="en-US" sz="1596" b="0" i="0" u="none" strike="noStrike" kern="0" cap="none" spc="0" normalizeH="0" baseline="0" noProof="0" dirty="0">
                    <a:ln>
                      <a:noFill/>
                    </a:ln>
                    <a:solidFill>
                      <a:prstClr val="black">
                        <a:lumMod val="65000"/>
                        <a:lumOff val="35000"/>
                      </a:prstClr>
                    </a:solidFill>
                    <a:effectLst/>
                    <a:uLnTx/>
                    <a:uFillTx/>
                    <a:cs typeface="+mn-ea"/>
                    <a:sym typeface="+mn-lt"/>
                  </a:rPr>
                  <a:t>所高等院校信息、历年录取情况、招生计划、智能分析</a:t>
                </a:r>
                <a:endParaRPr kumimoji="0" lang="en-US" sz="1596"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grpSp>
          <p:nvGrpSpPr>
            <p:cNvPr id="83" name="Group 61">
              <a:extLst>
                <a:ext uri="{FF2B5EF4-FFF2-40B4-BE49-F238E27FC236}">
                  <a16:creationId xmlns:a16="http://schemas.microsoft.com/office/drawing/2014/main" id="{50AFB497-5A89-46F0-A3C4-DA5CD0DD7475}"/>
                </a:ext>
              </a:extLst>
            </p:cNvPr>
            <p:cNvGrpSpPr/>
            <p:nvPr/>
          </p:nvGrpSpPr>
          <p:grpSpPr>
            <a:xfrm>
              <a:off x="8104537" y="4246981"/>
              <a:ext cx="2189019" cy="1414791"/>
              <a:chOff x="1662668" y="887373"/>
              <a:chExt cx="1641978" cy="1063805"/>
            </a:xfrm>
          </p:grpSpPr>
          <p:sp>
            <p:nvSpPr>
              <p:cNvPr id="95" name="Text Placeholder 3">
                <a:extLst>
                  <a:ext uri="{FF2B5EF4-FFF2-40B4-BE49-F238E27FC236}">
                    <a16:creationId xmlns:a16="http://schemas.microsoft.com/office/drawing/2014/main" id="{483BDD62-74CA-4E94-A1BC-F02F1D5A7060}"/>
                  </a:ext>
                </a:extLst>
              </p:cNvPr>
              <p:cNvSpPr txBox="1">
                <a:spLocks/>
              </p:cNvSpPr>
              <p:nvPr/>
            </p:nvSpPr>
            <p:spPr>
              <a:xfrm>
                <a:off x="1662668" y="887373"/>
                <a:ext cx="808019" cy="242993"/>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1214815" eaLnBrk="1" fontAlgn="auto" latinLnBrk="0" hangingPunct="1">
                  <a:lnSpc>
                    <a:spcPct val="100000"/>
                  </a:lnSpc>
                  <a:spcBef>
                    <a:spcPct val="20000"/>
                  </a:spcBef>
                  <a:spcAft>
                    <a:spcPts val="0"/>
                  </a:spcAft>
                  <a:buClrTx/>
                  <a:buSzTx/>
                  <a:buFontTx/>
                  <a:buNone/>
                  <a:tabLst/>
                  <a:defRPr/>
                </a:pPr>
                <a:r>
                  <a:rPr kumimoji="0" lang="zh-CN" altLang="en-US" sz="2095" b="1" i="0" u="none" strike="noStrike" kern="0" cap="none" spc="0" normalizeH="0" baseline="0" noProof="0" dirty="0">
                    <a:ln>
                      <a:noFill/>
                    </a:ln>
                    <a:solidFill>
                      <a:srgbClr val="7030A0"/>
                    </a:solidFill>
                    <a:effectLst/>
                    <a:uLnTx/>
                    <a:uFillTx/>
                    <a:cs typeface="+mn-ea"/>
                    <a:sym typeface="+mn-lt"/>
                  </a:rPr>
                  <a:t>选择课程</a:t>
                </a:r>
                <a:endParaRPr kumimoji="0" lang="en-US" sz="2095" b="1" i="0" u="none" strike="noStrike" kern="0" cap="none" spc="0" normalizeH="0" baseline="0" noProof="0" dirty="0">
                  <a:ln>
                    <a:noFill/>
                  </a:ln>
                  <a:solidFill>
                    <a:srgbClr val="7030A0"/>
                  </a:solidFill>
                  <a:effectLst/>
                  <a:uLnTx/>
                  <a:uFillTx/>
                  <a:cs typeface="+mn-ea"/>
                  <a:sym typeface="+mn-lt"/>
                </a:endParaRPr>
              </a:p>
            </p:txBody>
          </p:sp>
          <p:sp>
            <p:nvSpPr>
              <p:cNvPr id="96" name="Text Placeholder 3">
                <a:extLst>
                  <a:ext uri="{FF2B5EF4-FFF2-40B4-BE49-F238E27FC236}">
                    <a16:creationId xmlns:a16="http://schemas.microsoft.com/office/drawing/2014/main" id="{0028A27E-814B-4C62-9B45-35F4F41BE123}"/>
                  </a:ext>
                </a:extLst>
              </p:cNvPr>
              <p:cNvSpPr txBox="1">
                <a:spLocks/>
              </p:cNvSpPr>
              <p:nvPr/>
            </p:nvSpPr>
            <p:spPr>
              <a:xfrm>
                <a:off x="1662668" y="1150726"/>
                <a:ext cx="1641978" cy="80045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1214815" eaLnBrk="1" fontAlgn="auto" latinLnBrk="0" hangingPunct="1">
                  <a:lnSpc>
                    <a:spcPct val="150000"/>
                  </a:lnSpc>
                  <a:spcBef>
                    <a:spcPct val="20000"/>
                  </a:spcBef>
                  <a:spcAft>
                    <a:spcPts val="0"/>
                  </a:spcAft>
                  <a:buClrTx/>
                  <a:buSzTx/>
                  <a:buFontTx/>
                  <a:buNone/>
                  <a:tabLst/>
                  <a:defRPr/>
                </a:pPr>
                <a:r>
                  <a:rPr kumimoji="0" lang="zh-CN" altLang="en-US" sz="1596" b="0" i="0" u="none" strike="noStrike" kern="0" cap="none" spc="0" normalizeH="0" baseline="0" noProof="0" dirty="0">
                    <a:ln>
                      <a:noFill/>
                    </a:ln>
                    <a:solidFill>
                      <a:prstClr val="black">
                        <a:lumMod val="65000"/>
                        <a:lumOff val="35000"/>
                      </a:prstClr>
                    </a:solidFill>
                    <a:effectLst/>
                    <a:uLnTx/>
                    <a:uFillTx/>
                    <a:cs typeface="+mn-ea"/>
                    <a:sym typeface="+mn-lt"/>
                  </a:rPr>
                  <a:t>最优课程组合、志愿匹配情况、选课组合与可报专业比例</a:t>
                </a:r>
                <a:endParaRPr kumimoji="0" lang="en-US" sz="1596"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grpSp>
          <p:nvGrpSpPr>
            <p:cNvPr id="84" name="Group 64">
              <a:extLst>
                <a:ext uri="{FF2B5EF4-FFF2-40B4-BE49-F238E27FC236}">
                  <a16:creationId xmlns:a16="http://schemas.microsoft.com/office/drawing/2014/main" id="{1E16FC4D-414B-4D84-AA11-D60E0CDFCDF4}"/>
                </a:ext>
              </a:extLst>
            </p:cNvPr>
            <p:cNvGrpSpPr/>
            <p:nvPr/>
          </p:nvGrpSpPr>
          <p:grpSpPr>
            <a:xfrm>
              <a:off x="1786122" y="4437722"/>
              <a:ext cx="2301535" cy="1422110"/>
              <a:chOff x="1253094" y="887662"/>
              <a:chExt cx="1533090" cy="1069308"/>
            </a:xfrm>
          </p:grpSpPr>
          <p:sp>
            <p:nvSpPr>
              <p:cNvPr id="93" name="Text Placeholder 3">
                <a:extLst>
                  <a:ext uri="{FF2B5EF4-FFF2-40B4-BE49-F238E27FC236}">
                    <a16:creationId xmlns:a16="http://schemas.microsoft.com/office/drawing/2014/main" id="{9098E641-5B1A-4FA4-8484-AEE6A09C38B5}"/>
                  </a:ext>
                </a:extLst>
              </p:cNvPr>
              <p:cNvSpPr txBox="1">
                <a:spLocks/>
              </p:cNvSpPr>
              <p:nvPr/>
            </p:nvSpPr>
            <p:spPr>
              <a:xfrm>
                <a:off x="2068631" y="887662"/>
                <a:ext cx="717552" cy="242415"/>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r" defTabSz="1214815" eaLnBrk="1" fontAlgn="auto" latinLnBrk="0" hangingPunct="1">
                  <a:lnSpc>
                    <a:spcPct val="100000"/>
                  </a:lnSpc>
                  <a:spcBef>
                    <a:spcPct val="20000"/>
                  </a:spcBef>
                  <a:spcAft>
                    <a:spcPts val="0"/>
                  </a:spcAft>
                  <a:buClrTx/>
                  <a:buSzTx/>
                  <a:buFontTx/>
                  <a:buNone/>
                  <a:tabLst/>
                  <a:defRPr/>
                </a:pPr>
                <a:r>
                  <a:rPr kumimoji="0" lang="zh-CN" altLang="en-US" sz="2095" b="1" i="0" u="none" strike="noStrike" kern="0" cap="none" spc="0" normalizeH="0" baseline="0" noProof="0" dirty="0">
                    <a:ln>
                      <a:noFill/>
                    </a:ln>
                    <a:solidFill>
                      <a:srgbClr val="4F81BD"/>
                    </a:solidFill>
                    <a:effectLst/>
                    <a:uLnTx/>
                    <a:uFillTx/>
                    <a:cs typeface="+mn-ea"/>
                    <a:sym typeface="+mn-lt"/>
                  </a:rPr>
                  <a:t>认识自我</a:t>
                </a:r>
                <a:endParaRPr kumimoji="0" lang="en-US" sz="2095" b="1" i="0" u="none" strike="noStrike" kern="0" cap="none" spc="0" normalizeH="0" baseline="0" noProof="0" dirty="0">
                  <a:ln>
                    <a:noFill/>
                  </a:ln>
                  <a:solidFill>
                    <a:srgbClr val="4F81BD"/>
                  </a:solidFill>
                  <a:effectLst/>
                  <a:uLnTx/>
                  <a:uFillTx/>
                  <a:cs typeface="+mn-ea"/>
                  <a:sym typeface="+mn-lt"/>
                </a:endParaRPr>
              </a:p>
            </p:txBody>
          </p:sp>
          <p:sp>
            <p:nvSpPr>
              <p:cNvPr id="94" name="Text Placeholder 3">
                <a:extLst>
                  <a:ext uri="{FF2B5EF4-FFF2-40B4-BE49-F238E27FC236}">
                    <a16:creationId xmlns:a16="http://schemas.microsoft.com/office/drawing/2014/main" id="{94ED970D-CB4E-4BB3-A2D0-F3B2A03B0296}"/>
                  </a:ext>
                </a:extLst>
              </p:cNvPr>
              <p:cNvSpPr txBox="1">
                <a:spLocks/>
              </p:cNvSpPr>
              <p:nvPr/>
            </p:nvSpPr>
            <p:spPr>
              <a:xfrm>
                <a:off x="1253094" y="1156517"/>
                <a:ext cx="1533090" cy="80045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r" defTabSz="1214815" eaLnBrk="1" fontAlgn="auto" latinLnBrk="0" hangingPunct="1">
                  <a:lnSpc>
                    <a:spcPct val="150000"/>
                  </a:lnSpc>
                  <a:spcBef>
                    <a:spcPct val="20000"/>
                  </a:spcBef>
                  <a:spcAft>
                    <a:spcPts val="0"/>
                  </a:spcAft>
                  <a:buClrTx/>
                  <a:buSzTx/>
                  <a:buFontTx/>
                  <a:buNone/>
                  <a:tabLst/>
                  <a:defRPr/>
                </a:pPr>
                <a:r>
                  <a:rPr kumimoji="0" lang="zh-CN" altLang="en-US" sz="1596" b="0" i="0" u="none" strike="noStrike" kern="0" cap="none" spc="0" normalizeH="0" baseline="0" noProof="0" dirty="0">
                    <a:ln>
                      <a:noFill/>
                    </a:ln>
                    <a:solidFill>
                      <a:prstClr val="black">
                        <a:lumMod val="65000"/>
                        <a:lumOff val="35000"/>
                      </a:prstClr>
                    </a:solidFill>
                    <a:effectLst/>
                    <a:uLnTx/>
                    <a:uFillTx/>
                    <a:cs typeface="+mn-ea"/>
                    <a:sym typeface="+mn-lt"/>
                  </a:rPr>
                  <a:t>成绩分析、专业心理测试、科目知识、霍兰德职业兴趣测试</a:t>
                </a:r>
                <a:endParaRPr kumimoji="0" lang="en-US" sz="1596"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grpSp>
          <p:nvGrpSpPr>
            <p:cNvPr id="85" name="Group 28">
              <a:extLst>
                <a:ext uri="{FF2B5EF4-FFF2-40B4-BE49-F238E27FC236}">
                  <a16:creationId xmlns:a16="http://schemas.microsoft.com/office/drawing/2014/main" id="{B57CC480-69E9-41CA-83DC-631251D36CDF}"/>
                </a:ext>
              </a:extLst>
            </p:cNvPr>
            <p:cNvGrpSpPr/>
            <p:nvPr/>
          </p:nvGrpSpPr>
          <p:grpSpPr>
            <a:xfrm>
              <a:off x="4808490" y="1180534"/>
              <a:ext cx="2467329" cy="946906"/>
              <a:chOff x="1253094" y="1264293"/>
              <a:chExt cx="1850738" cy="711993"/>
            </a:xfrm>
          </p:grpSpPr>
          <p:sp>
            <p:nvSpPr>
              <p:cNvPr id="91" name="Text Placeholder 3">
                <a:extLst>
                  <a:ext uri="{FF2B5EF4-FFF2-40B4-BE49-F238E27FC236}">
                    <a16:creationId xmlns:a16="http://schemas.microsoft.com/office/drawing/2014/main" id="{6BECDB36-4700-4E78-9F57-0E64A2325D65}"/>
                  </a:ext>
                </a:extLst>
              </p:cNvPr>
              <p:cNvSpPr txBox="1">
                <a:spLocks/>
              </p:cNvSpPr>
              <p:nvPr/>
            </p:nvSpPr>
            <p:spPr>
              <a:xfrm>
                <a:off x="1774453" y="1264293"/>
                <a:ext cx="808019" cy="242993"/>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1214815" eaLnBrk="1" fontAlgn="auto" latinLnBrk="0" hangingPunct="1">
                  <a:lnSpc>
                    <a:spcPct val="100000"/>
                  </a:lnSpc>
                  <a:spcBef>
                    <a:spcPct val="20000"/>
                  </a:spcBef>
                  <a:spcAft>
                    <a:spcPts val="0"/>
                  </a:spcAft>
                  <a:buClrTx/>
                  <a:buSzTx/>
                  <a:buFontTx/>
                  <a:buNone/>
                  <a:tabLst/>
                  <a:defRPr/>
                </a:pPr>
                <a:r>
                  <a:rPr kumimoji="0" lang="zh-CN" altLang="en-US" sz="2095" b="1" i="0" u="none" strike="noStrike" kern="0" cap="none" spc="0" normalizeH="0" baseline="0" noProof="0" dirty="0">
                    <a:ln>
                      <a:noFill/>
                    </a:ln>
                    <a:solidFill>
                      <a:srgbClr val="C0504D"/>
                    </a:solidFill>
                    <a:effectLst/>
                    <a:uLnTx/>
                    <a:uFillTx/>
                    <a:cs typeface="+mn-ea"/>
                    <a:sym typeface="+mn-lt"/>
                  </a:rPr>
                  <a:t>大学专业</a:t>
                </a:r>
                <a:endParaRPr kumimoji="0" lang="en-US" sz="2095" b="1" i="0" u="none" strike="noStrike" kern="0" cap="none" spc="0" normalizeH="0" baseline="0" noProof="0" dirty="0">
                  <a:ln>
                    <a:noFill/>
                  </a:ln>
                  <a:solidFill>
                    <a:srgbClr val="C0504D"/>
                  </a:solidFill>
                  <a:effectLst/>
                  <a:uLnTx/>
                  <a:uFillTx/>
                  <a:cs typeface="+mn-ea"/>
                  <a:sym typeface="+mn-lt"/>
                </a:endParaRPr>
              </a:p>
            </p:txBody>
          </p:sp>
          <p:sp>
            <p:nvSpPr>
              <p:cNvPr id="92" name="Text Placeholder 3">
                <a:extLst>
                  <a:ext uri="{FF2B5EF4-FFF2-40B4-BE49-F238E27FC236}">
                    <a16:creationId xmlns:a16="http://schemas.microsoft.com/office/drawing/2014/main" id="{2ED453C8-D27A-4AF9-B37A-265BD472B0A4}"/>
                  </a:ext>
                </a:extLst>
              </p:cNvPr>
              <p:cNvSpPr txBox="1">
                <a:spLocks/>
              </p:cNvSpPr>
              <p:nvPr/>
            </p:nvSpPr>
            <p:spPr>
              <a:xfrm>
                <a:off x="1253094" y="1606011"/>
                <a:ext cx="1850738" cy="37027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1214815" eaLnBrk="1" fontAlgn="auto" latinLnBrk="0" hangingPunct="1">
                  <a:lnSpc>
                    <a:spcPct val="100000"/>
                  </a:lnSpc>
                  <a:spcBef>
                    <a:spcPct val="20000"/>
                  </a:spcBef>
                  <a:spcAft>
                    <a:spcPts val="0"/>
                  </a:spcAft>
                  <a:buClrTx/>
                  <a:buSzTx/>
                  <a:buFontTx/>
                  <a:buNone/>
                  <a:tabLst/>
                  <a:defRPr/>
                </a:pPr>
                <a:r>
                  <a:rPr kumimoji="0" lang="zh-CN" altLang="en-US" sz="1596" b="0" i="0" u="none" strike="noStrike" kern="0" cap="none" spc="0" normalizeH="0" baseline="0" noProof="0" dirty="0">
                    <a:ln>
                      <a:noFill/>
                    </a:ln>
                    <a:solidFill>
                      <a:prstClr val="black">
                        <a:lumMod val="65000"/>
                        <a:lumOff val="35000"/>
                      </a:prstClr>
                    </a:solidFill>
                    <a:effectLst/>
                    <a:uLnTx/>
                    <a:uFillTx/>
                    <a:cs typeface="+mn-ea"/>
                    <a:sym typeface="+mn-lt"/>
                  </a:rPr>
                  <a:t>课程信息、培养目标、对口职业、专业技能、就业前景</a:t>
                </a:r>
                <a:endParaRPr kumimoji="0" lang="en-US" sz="1596"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sp>
          <p:nvSpPr>
            <p:cNvPr id="86" name="Freeform 126">
              <a:extLst>
                <a:ext uri="{FF2B5EF4-FFF2-40B4-BE49-F238E27FC236}">
                  <a16:creationId xmlns:a16="http://schemas.microsoft.com/office/drawing/2014/main" id="{F7DC19B9-D0D5-482B-825B-97631A0EEBA2}"/>
                </a:ext>
              </a:extLst>
            </p:cNvPr>
            <p:cNvSpPr>
              <a:spLocks/>
            </p:cNvSpPr>
            <p:nvPr/>
          </p:nvSpPr>
          <p:spPr bwMode="auto">
            <a:xfrm>
              <a:off x="4849900" y="3976560"/>
              <a:ext cx="516718" cy="663429"/>
            </a:xfrm>
            <a:custGeom>
              <a:avLst/>
              <a:gdLst/>
              <a:ahLst/>
              <a:cxnLst>
                <a:cxn ang="0">
                  <a:pos x="25" y="46"/>
                </a:cxn>
                <a:cxn ang="0">
                  <a:pos x="1" y="64"/>
                </a:cxn>
                <a:cxn ang="0">
                  <a:pos x="0" y="62"/>
                </a:cxn>
                <a:cxn ang="0">
                  <a:pos x="1" y="61"/>
                </a:cxn>
                <a:cxn ang="0">
                  <a:pos x="22" y="46"/>
                </a:cxn>
                <a:cxn ang="0">
                  <a:pos x="1" y="36"/>
                </a:cxn>
                <a:cxn ang="0">
                  <a:pos x="24" y="41"/>
                </a:cxn>
                <a:cxn ang="0">
                  <a:pos x="27" y="31"/>
                </a:cxn>
                <a:cxn ang="0">
                  <a:pos x="7" y="18"/>
                </a:cxn>
                <a:cxn ang="0">
                  <a:pos x="27" y="28"/>
                </a:cxn>
                <a:cxn ang="0">
                  <a:pos x="28" y="21"/>
                </a:cxn>
                <a:cxn ang="0">
                  <a:pos x="23" y="0"/>
                </a:cxn>
                <a:cxn ang="0">
                  <a:pos x="31" y="21"/>
                </a:cxn>
                <a:cxn ang="0">
                  <a:pos x="31" y="25"/>
                </a:cxn>
                <a:cxn ang="0">
                  <a:pos x="48" y="18"/>
                </a:cxn>
                <a:cxn ang="0">
                  <a:pos x="30" y="32"/>
                </a:cxn>
                <a:cxn ang="0">
                  <a:pos x="27" y="42"/>
                </a:cxn>
                <a:cxn ang="0">
                  <a:pos x="50" y="39"/>
                </a:cxn>
                <a:cxn ang="0">
                  <a:pos x="25" y="46"/>
                </a:cxn>
              </a:cxnLst>
              <a:rect l="0" t="0" r="r" b="b"/>
              <a:pathLst>
                <a:path w="50" h="64">
                  <a:moveTo>
                    <a:pt x="25" y="46"/>
                  </a:moveTo>
                  <a:cubicBezTo>
                    <a:pt x="20" y="57"/>
                    <a:pt x="11" y="64"/>
                    <a:pt x="1" y="64"/>
                  </a:cubicBezTo>
                  <a:cubicBezTo>
                    <a:pt x="0" y="64"/>
                    <a:pt x="0" y="63"/>
                    <a:pt x="0" y="62"/>
                  </a:cubicBezTo>
                  <a:cubicBezTo>
                    <a:pt x="0" y="61"/>
                    <a:pt x="0" y="61"/>
                    <a:pt x="1" y="61"/>
                  </a:cubicBezTo>
                  <a:cubicBezTo>
                    <a:pt x="10" y="61"/>
                    <a:pt x="17" y="55"/>
                    <a:pt x="22" y="46"/>
                  </a:cubicBezTo>
                  <a:cubicBezTo>
                    <a:pt x="17" y="48"/>
                    <a:pt x="6" y="50"/>
                    <a:pt x="1" y="36"/>
                  </a:cubicBezTo>
                  <a:cubicBezTo>
                    <a:pt x="15" y="30"/>
                    <a:pt x="22" y="37"/>
                    <a:pt x="24" y="41"/>
                  </a:cubicBezTo>
                  <a:cubicBezTo>
                    <a:pt x="25" y="38"/>
                    <a:pt x="26" y="35"/>
                    <a:pt x="27" y="31"/>
                  </a:cubicBezTo>
                  <a:cubicBezTo>
                    <a:pt x="27" y="31"/>
                    <a:pt x="9" y="34"/>
                    <a:pt x="7" y="18"/>
                  </a:cubicBezTo>
                  <a:cubicBezTo>
                    <a:pt x="23" y="12"/>
                    <a:pt x="27" y="28"/>
                    <a:pt x="27" y="28"/>
                  </a:cubicBezTo>
                  <a:cubicBezTo>
                    <a:pt x="27" y="26"/>
                    <a:pt x="28" y="21"/>
                    <a:pt x="28" y="21"/>
                  </a:cubicBezTo>
                  <a:cubicBezTo>
                    <a:pt x="28" y="21"/>
                    <a:pt x="14" y="12"/>
                    <a:pt x="23" y="0"/>
                  </a:cubicBezTo>
                  <a:cubicBezTo>
                    <a:pt x="39" y="5"/>
                    <a:pt x="31" y="21"/>
                    <a:pt x="31" y="21"/>
                  </a:cubicBezTo>
                  <a:cubicBezTo>
                    <a:pt x="31" y="21"/>
                    <a:pt x="31" y="24"/>
                    <a:pt x="31" y="25"/>
                  </a:cubicBezTo>
                  <a:cubicBezTo>
                    <a:pt x="31" y="25"/>
                    <a:pt x="37" y="14"/>
                    <a:pt x="48" y="18"/>
                  </a:cubicBezTo>
                  <a:cubicBezTo>
                    <a:pt x="48" y="35"/>
                    <a:pt x="30" y="32"/>
                    <a:pt x="30" y="32"/>
                  </a:cubicBezTo>
                  <a:cubicBezTo>
                    <a:pt x="29" y="35"/>
                    <a:pt x="29" y="39"/>
                    <a:pt x="27" y="42"/>
                  </a:cubicBezTo>
                  <a:cubicBezTo>
                    <a:pt x="27" y="42"/>
                    <a:pt x="38" y="30"/>
                    <a:pt x="50" y="39"/>
                  </a:cubicBezTo>
                  <a:cubicBezTo>
                    <a:pt x="43" y="57"/>
                    <a:pt x="25" y="46"/>
                    <a:pt x="25" y="46"/>
                  </a:cubicBezTo>
                  <a:close/>
                </a:path>
              </a:pathLst>
            </a:custGeom>
            <a:solidFill>
              <a:sysClr val="window" lastClr="FFFFFF"/>
            </a:solidFill>
            <a:ln w="9525">
              <a:noFill/>
              <a:round/>
              <a:headEnd/>
              <a:tailEnd/>
            </a:ln>
          </p:spPr>
          <p:txBody>
            <a:bodyPr vert="horz" wrap="square" lIns="121472" tIns="60736" rIns="121472" bIns="60736"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smtClean="0">
                <a:ln>
                  <a:noFill/>
                </a:ln>
                <a:solidFill>
                  <a:prstClr val="black"/>
                </a:solidFill>
                <a:effectLst/>
                <a:uLnTx/>
                <a:uFillTx/>
                <a:cs typeface="+mn-ea"/>
                <a:sym typeface="+mn-lt"/>
              </a:endParaRPr>
            </a:p>
          </p:txBody>
        </p:sp>
        <p:sp>
          <p:nvSpPr>
            <p:cNvPr id="87" name="Freeform 127">
              <a:extLst>
                <a:ext uri="{FF2B5EF4-FFF2-40B4-BE49-F238E27FC236}">
                  <a16:creationId xmlns:a16="http://schemas.microsoft.com/office/drawing/2014/main" id="{A6F2A044-7428-4DA9-A99D-E5741937B74E}"/>
                </a:ext>
              </a:extLst>
            </p:cNvPr>
            <p:cNvSpPr>
              <a:spLocks/>
            </p:cNvSpPr>
            <p:nvPr/>
          </p:nvSpPr>
          <p:spPr bwMode="auto">
            <a:xfrm>
              <a:off x="6825682" y="4042005"/>
              <a:ext cx="484484" cy="532541"/>
            </a:xfrm>
            <a:custGeom>
              <a:avLst/>
              <a:gdLst/>
              <a:ahLst/>
              <a:cxnLst>
                <a:cxn ang="0">
                  <a:pos x="40" y="55"/>
                </a:cxn>
                <a:cxn ang="0">
                  <a:pos x="32" y="51"/>
                </a:cxn>
                <a:cxn ang="0">
                  <a:pos x="4" y="24"/>
                </a:cxn>
                <a:cxn ang="0">
                  <a:pos x="0" y="14"/>
                </a:cxn>
                <a:cxn ang="0">
                  <a:pos x="13" y="0"/>
                </a:cxn>
                <a:cxn ang="0">
                  <a:pos x="23" y="5"/>
                </a:cxn>
                <a:cxn ang="0">
                  <a:pos x="45" y="26"/>
                </a:cxn>
                <a:cxn ang="0">
                  <a:pos x="45" y="27"/>
                </a:cxn>
                <a:cxn ang="0">
                  <a:pos x="42" y="30"/>
                </a:cxn>
                <a:cxn ang="0">
                  <a:pos x="42" y="29"/>
                </a:cxn>
                <a:cxn ang="0">
                  <a:pos x="20" y="8"/>
                </a:cxn>
                <a:cxn ang="0">
                  <a:pos x="13" y="5"/>
                </a:cxn>
                <a:cxn ang="0">
                  <a:pos x="4" y="14"/>
                </a:cxn>
                <a:cxn ang="0">
                  <a:pos x="7" y="21"/>
                </a:cxn>
                <a:cxn ang="0">
                  <a:pos x="35" y="48"/>
                </a:cxn>
                <a:cxn ang="0">
                  <a:pos x="40" y="50"/>
                </a:cxn>
                <a:cxn ang="0">
                  <a:pos x="45" y="45"/>
                </a:cxn>
                <a:cxn ang="0">
                  <a:pos x="43" y="40"/>
                </a:cxn>
                <a:cxn ang="0">
                  <a:pos x="22" y="19"/>
                </a:cxn>
                <a:cxn ang="0">
                  <a:pos x="20" y="18"/>
                </a:cxn>
                <a:cxn ang="0">
                  <a:pos x="18" y="21"/>
                </a:cxn>
                <a:cxn ang="0">
                  <a:pos x="19" y="23"/>
                </a:cxn>
                <a:cxn ang="0">
                  <a:pos x="33" y="38"/>
                </a:cxn>
                <a:cxn ang="0">
                  <a:pos x="34" y="38"/>
                </a:cxn>
                <a:cxn ang="0">
                  <a:pos x="31" y="41"/>
                </a:cxn>
                <a:cxn ang="0">
                  <a:pos x="30" y="41"/>
                </a:cxn>
                <a:cxn ang="0">
                  <a:pos x="16" y="26"/>
                </a:cxn>
                <a:cxn ang="0">
                  <a:pos x="13" y="21"/>
                </a:cxn>
                <a:cxn ang="0">
                  <a:pos x="20" y="14"/>
                </a:cxn>
                <a:cxn ang="0">
                  <a:pos x="26" y="16"/>
                </a:cxn>
                <a:cxn ang="0">
                  <a:pos x="46" y="37"/>
                </a:cxn>
                <a:cxn ang="0">
                  <a:pos x="50" y="45"/>
                </a:cxn>
                <a:cxn ang="0">
                  <a:pos x="40" y="55"/>
                </a:cxn>
              </a:cxnLst>
              <a:rect l="0" t="0" r="r" b="b"/>
              <a:pathLst>
                <a:path w="50" h="55">
                  <a:moveTo>
                    <a:pt x="40" y="55"/>
                  </a:moveTo>
                  <a:cubicBezTo>
                    <a:pt x="37" y="55"/>
                    <a:pt x="34" y="54"/>
                    <a:pt x="32" y="51"/>
                  </a:cubicBezTo>
                  <a:cubicBezTo>
                    <a:pt x="4" y="24"/>
                    <a:pt x="4" y="24"/>
                    <a:pt x="4" y="24"/>
                  </a:cubicBezTo>
                  <a:cubicBezTo>
                    <a:pt x="1" y="21"/>
                    <a:pt x="0" y="18"/>
                    <a:pt x="0" y="14"/>
                  </a:cubicBezTo>
                  <a:cubicBezTo>
                    <a:pt x="0" y="7"/>
                    <a:pt x="6" y="0"/>
                    <a:pt x="13" y="0"/>
                  </a:cubicBezTo>
                  <a:cubicBezTo>
                    <a:pt x="17" y="0"/>
                    <a:pt x="21" y="2"/>
                    <a:pt x="23" y="5"/>
                  </a:cubicBezTo>
                  <a:cubicBezTo>
                    <a:pt x="45" y="26"/>
                    <a:pt x="45" y="26"/>
                    <a:pt x="45" y="26"/>
                  </a:cubicBezTo>
                  <a:cubicBezTo>
                    <a:pt x="45" y="26"/>
                    <a:pt x="45" y="27"/>
                    <a:pt x="45" y="27"/>
                  </a:cubicBezTo>
                  <a:cubicBezTo>
                    <a:pt x="45" y="28"/>
                    <a:pt x="43" y="30"/>
                    <a:pt x="42" y="30"/>
                  </a:cubicBezTo>
                  <a:cubicBezTo>
                    <a:pt x="42" y="30"/>
                    <a:pt x="42" y="30"/>
                    <a:pt x="42" y="29"/>
                  </a:cubicBezTo>
                  <a:cubicBezTo>
                    <a:pt x="20" y="8"/>
                    <a:pt x="20" y="8"/>
                    <a:pt x="20" y="8"/>
                  </a:cubicBezTo>
                  <a:cubicBezTo>
                    <a:pt x="18" y="6"/>
                    <a:pt x="16" y="5"/>
                    <a:pt x="13" y="5"/>
                  </a:cubicBezTo>
                  <a:cubicBezTo>
                    <a:pt x="8" y="5"/>
                    <a:pt x="4" y="9"/>
                    <a:pt x="4" y="14"/>
                  </a:cubicBezTo>
                  <a:cubicBezTo>
                    <a:pt x="4" y="16"/>
                    <a:pt x="5" y="19"/>
                    <a:pt x="7" y="21"/>
                  </a:cubicBezTo>
                  <a:cubicBezTo>
                    <a:pt x="35" y="48"/>
                    <a:pt x="35" y="48"/>
                    <a:pt x="35" y="48"/>
                  </a:cubicBezTo>
                  <a:cubicBezTo>
                    <a:pt x="36" y="50"/>
                    <a:pt x="38" y="50"/>
                    <a:pt x="40" y="50"/>
                  </a:cubicBezTo>
                  <a:cubicBezTo>
                    <a:pt x="43" y="50"/>
                    <a:pt x="45" y="48"/>
                    <a:pt x="45" y="45"/>
                  </a:cubicBezTo>
                  <a:cubicBezTo>
                    <a:pt x="45" y="43"/>
                    <a:pt x="44" y="41"/>
                    <a:pt x="43" y="40"/>
                  </a:cubicBezTo>
                  <a:cubicBezTo>
                    <a:pt x="22" y="19"/>
                    <a:pt x="22" y="19"/>
                    <a:pt x="22" y="19"/>
                  </a:cubicBezTo>
                  <a:cubicBezTo>
                    <a:pt x="22" y="19"/>
                    <a:pt x="21" y="18"/>
                    <a:pt x="20" y="18"/>
                  </a:cubicBezTo>
                  <a:cubicBezTo>
                    <a:pt x="19" y="18"/>
                    <a:pt x="18" y="19"/>
                    <a:pt x="18" y="21"/>
                  </a:cubicBezTo>
                  <a:cubicBezTo>
                    <a:pt x="18" y="22"/>
                    <a:pt x="18" y="22"/>
                    <a:pt x="19" y="23"/>
                  </a:cubicBezTo>
                  <a:cubicBezTo>
                    <a:pt x="33" y="38"/>
                    <a:pt x="33" y="38"/>
                    <a:pt x="33" y="38"/>
                  </a:cubicBezTo>
                  <a:cubicBezTo>
                    <a:pt x="34" y="38"/>
                    <a:pt x="34" y="38"/>
                    <a:pt x="34" y="38"/>
                  </a:cubicBezTo>
                  <a:cubicBezTo>
                    <a:pt x="34" y="39"/>
                    <a:pt x="32" y="41"/>
                    <a:pt x="31" y="41"/>
                  </a:cubicBezTo>
                  <a:cubicBezTo>
                    <a:pt x="31" y="41"/>
                    <a:pt x="30" y="41"/>
                    <a:pt x="30" y="41"/>
                  </a:cubicBezTo>
                  <a:cubicBezTo>
                    <a:pt x="16" y="26"/>
                    <a:pt x="16" y="26"/>
                    <a:pt x="16" y="26"/>
                  </a:cubicBezTo>
                  <a:cubicBezTo>
                    <a:pt x="14" y="25"/>
                    <a:pt x="13" y="23"/>
                    <a:pt x="13" y="21"/>
                  </a:cubicBezTo>
                  <a:cubicBezTo>
                    <a:pt x="13" y="17"/>
                    <a:pt x="16" y="14"/>
                    <a:pt x="20" y="14"/>
                  </a:cubicBezTo>
                  <a:cubicBezTo>
                    <a:pt x="22" y="14"/>
                    <a:pt x="24" y="15"/>
                    <a:pt x="26" y="16"/>
                  </a:cubicBezTo>
                  <a:cubicBezTo>
                    <a:pt x="46" y="37"/>
                    <a:pt x="46" y="37"/>
                    <a:pt x="46" y="37"/>
                  </a:cubicBezTo>
                  <a:cubicBezTo>
                    <a:pt x="49" y="39"/>
                    <a:pt x="50" y="42"/>
                    <a:pt x="50" y="45"/>
                  </a:cubicBezTo>
                  <a:cubicBezTo>
                    <a:pt x="50" y="51"/>
                    <a:pt x="46" y="55"/>
                    <a:pt x="40" y="55"/>
                  </a:cubicBezTo>
                  <a:close/>
                </a:path>
              </a:pathLst>
            </a:custGeom>
            <a:solidFill>
              <a:sysClr val="window" lastClr="FFFFFF"/>
            </a:solidFill>
            <a:ln w="9525">
              <a:noFill/>
              <a:round/>
              <a:headEnd/>
              <a:tailEnd/>
            </a:ln>
          </p:spPr>
          <p:txBody>
            <a:bodyPr vert="horz" wrap="square" lIns="121472" tIns="60736" rIns="121472" bIns="60736"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smtClean="0">
                <a:ln>
                  <a:noFill/>
                </a:ln>
                <a:solidFill>
                  <a:prstClr val="black"/>
                </a:solidFill>
                <a:effectLst/>
                <a:uLnTx/>
                <a:uFillTx/>
                <a:cs typeface="+mn-ea"/>
                <a:sym typeface="+mn-lt"/>
              </a:endParaRPr>
            </a:p>
          </p:txBody>
        </p:sp>
        <p:sp>
          <p:nvSpPr>
            <p:cNvPr id="88" name="Freeform 56">
              <a:extLst>
                <a:ext uri="{FF2B5EF4-FFF2-40B4-BE49-F238E27FC236}">
                  <a16:creationId xmlns:a16="http://schemas.microsoft.com/office/drawing/2014/main" id="{1600B1B1-D20C-4915-9F48-6F76062ADBE3}"/>
                </a:ext>
              </a:extLst>
            </p:cNvPr>
            <p:cNvSpPr>
              <a:spLocks noEditPoints="1"/>
            </p:cNvSpPr>
            <p:nvPr/>
          </p:nvSpPr>
          <p:spPr bwMode="auto">
            <a:xfrm>
              <a:off x="7025706" y="3029696"/>
              <a:ext cx="481621" cy="480458"/>
            </a:xfrm>
            <a:custGeom>
              <a:avLst/>
              <a:gdLst/>
              <a:ahLst/>
              <a:cxnLst>
                <a:cxn ang="0">
                  <a:pos x="64" y="42"/>
                </a:cxn>
                <a:cxn ang="0">
                  <a:pos x="63" y="44"/>
                </a:cxn>
                <a:cxn ang="0">
                  <a:pos x="33" y="64"/>
                </a:cxn>
                <a:cxn ang="0">
                  <a:pos x="32" y="64"/>
                </a:cxn>
                <a:cxn ang="0">
                  <a:pos x="30" y="64"/>
                </a:cxn>
                <a:cxn ang="0">
                  <a:pos x="1" y="44"/>
                </a:cxn>
                <a:cxn ang="0">
                  <a:pos x="0" y="42"/>
                </a:cxn>
                <a:cxn ang="0">
                  <a:pos x="0" y="23"/>
                </a:cxn>
                <a:cxn ang="0">
                  <a:pos x="1" y="20"/>
                </a:cxn>
                <a:cxn ang="0">
                  <a:pos x="30" y="1"/>
                </a:cxn>
                <a:cxn ang="0">
                  <a:pos x="32" y="0"/>
                </a:cxn>
                <a:cxn ang="0">
                  <a:pos x="33" y="1"/>
                </a:cxn>
                <a:cxn ang="0">
                  <a:pos x="63" y="20"/>
                </a:cxn>
                <a:cxn ang="0">
                  <a:pos x="64" y="23"/>
                </a:cxn>
                <a:cxn ang="0">
                  <a:pos x="64" y="42"/>
                </a:cxn>
                <a:cxn ang="0">
                  <a:pos x="12" y="32"/>
                </a:cxn>
                <a:cxn ang="0">
                  <a:pos x="5" y="28"/>
                </a:cxn>
                <a:cxn ang="0">
                  <a:pos x="5" y="37"/>
                </a:cxn>
                <a:cxn ang="0">
                  <a:pos x="12" y="32"/>
                </a:cxn>
                <a:cxn ang="0">
                  <a:pos x="29" y="21"/>
                </a:cxn>
                <a:cxn ang="0">
                  <a:pos x="29" y="8"/>
                </a:cxn>
                <a:cxn ang="0">
                  <a:pos x="7" y="23"/>
                </a:cxn>
                <a:cxn ang="0">
                  <a:pos x="17" y="29"/>
                </a:cxn>
                <a:cxn ang="0">
                  <a:pos x="29" y="21"/>
                </a:cxn>
                <a:cxn ang="0">
                  <a:pos x="29" y="56"/>
                </a:cxn>
                <a:cxn ang="0">
                  <a:pos x="29" y="44"/>
                </a:cxn>
                <a:cxn ang="0">
                  <a:pos x="17" y="36"/>
                </a:cxn>
                <a:cxn ang="0">
                  <a:pos x="7" y="42"/>
                </a:cxn>
                <a:cxn ang="0">
                  <a:pos x="29" y="56"/>
                </a:cxn>
                <a:cxn ang="0">
                  <a:pos x="41" y="32"/>
                </a:cxn>
                <a:cxn ang="0">
                  <a:pos x="32" y="26"/>
                </a:cxn>
                <a:cxn ang="0">
                  <a:pos x="22" y="32"/>
                </a:cxn>
                <a:cxn ang="0">
                  <a:pos x="32" y="39"/>
                </a:cxn>
                <a:cxn ang="0">
                  <a:pos x="41" y="32"/>
                </a:cxn>
                <a:cxn ang="0">
                  <a:pos x="56" y="23"/>
                </a:cxn>
                <a:cxn ang="0">
                  <a:pos x="35" y="8"/>
                </a:cxn>
                <a:cxn ang="0">
                  <a:pos x="35" y="21"/>
                </a:cxn>
                <a:cxn ang="0">
                  <a:pos x="46" y="29"/>
                </a:cxn>
                <a:cxn ang="0">
                  <a:pos x="56" y="23"/>
                </a:cxn>
                <a:cxn ang="0">
                  <a:pos x="56" y="42"/>
                </a:cxn>
                <a:cxn ang="0">
                  <a:pos x="46" y="36"/>
                </a:cxn>
                <a:cxn ang="0">
                  <a:pos x="35" y="44"/>
                </a:cxn>
                <a:cxn ang="0">
                  <a:pos x="35" y="56"/>
                </a:cxn>
                <a:cxn ang="0">
                  <a:pos x="56" y="42"/>
                </a:cxn>
                <a:cxn ang="0">
                  <a:pos x="58" y="37"/>
                </a:cxn>
                <a:cxn ang="0">
                  <a:pos x="58" y="28"/>
                </a:cxn>
                <a:cxn ang="0">
                  <a:pos x="51" y="32"/>
                </a:cxn>
                <a:cxn ang="0">
                  <a:pos x="58" y="37"/>
                </a:cxn>
              </a:cxnLst>
              <a:rect l="0" t="0" r="r" b="b"/>
              <a:pathLst>
                <a:path w="64" h="64">
                  <a:moveTo>
                    <a:pt x="64" y="42"/>
                  </a:moveTo>
                  <a:cubicBezTo>
                    <a:pt x="64" y="43"/>
                    <a:pt x="63" y="44"/>
                    <a:pt x="63" y="44"/>
                  </a:cubicBezTo>
                  <a:cubicBezTo>
                    <a:pt x="33" y="64"/>
                    <a:pt x="33" y="64"/>
                    <a:pt x="33" y="64"/>
                  </a:cubicBezTo>
                  <a:cubicBezTo>
                    <a:pt x="33" y="64"/>
                    <a:pt x="32" y="64"/>
                    <a:pt x="32" y="64"/>
                  </a:cubicBezTo>
                  <a:cubicBezTo>
                    <a:pt x="31" y="64"/>
                    <a:pt x="31" y="64"/>
                    <a:pt x="30" y="64"/>
                  </a:cubicBezTo>
                  <a:cubicBezTo>
                    <a:pt x="1" y="44"/>
                    <a:pt x="1" y="44"/>
                    <a:pt x="1" y="44"/>
                  </a:cubicBezTo>
                  <a:cubicBezTo>
                    <a:pt x="0" y="44"/>
                    <a:pt x="0" y="43"/>
                    <a:pt x="0" y="42"/>
                  </a:cubicBezTo>
                  <a:cubicBezTo>
                    <a:pt x="0" y="23"/>
                    <a:pt x="0" y="23"/>
                    <a:pt x="0" y="23"/>
                  </a:cubicBezTo>
                  <a:cubicBezTo>
                    <a:pt x="0" y="22"/>
                    <a:pt x="0" y="21"/>
                    <a:pt x="1" y="20"/>
                  </a:cubicBezTo>
                  <a:cubicBezTo>
                    <a:pt x="30" y="1"/>
                    <a:pt x="30" y="1"/>
                    <a:pt x="30" y="1"/>
                  </a:cubicBezTo>
                  <a:cubicBezTo>
                    <a:pt x="31" y="1"/>
                    <a:pt x="31" y="0"/>
                    <a:pt x="32" y="0"/>
                  </a:cubicBezTo>
                  <a:cubicBezTo>
                    <a:pt x="32" y="0"/>
                    <a:pt x="33" y="1"/>
                    <a:pt x="33" y="1"/>
                  </a:cubicBezTo>
                  <a:cubicBezTo>
                    <a:pt x="63" y="20"/>
                    <a:pt x="63" y="20"/>
                    <a:pt x="63" y="20"/>
                  </a:cubicBezTo>
                  <a:cubicBezTo>
                    <a:pt x="63" y="21"/>
                    <a:pt x="64" y="22"/>
                    <a:pt x="64" y="23"/>
                  </a:cubicBezTo>
                  <a:lnTo>
                    <a:pt x="64" y="42"/>
                  </a:lnTo>
                  <a:close/>
                  <a:moveTo>
                    <a:pt x="12" y="32"/>
                  </a:moveTo>
                  <a:cubicBezTo>
                    <a:pt x="5" y="28"/>
                    <a:pt x="5" y="28"/>
                    <a:pt x="5" y="28"/>
                  </a:cubicBezTo>
                  <a:cubicBezTo>
                    <a:pt x="5" y="37"/>
                    <a:pt x="5" y="37"/>
                    <a:pt x="5" y="37"/>
                  </a:cubicBezTo>
                  <a:lnTo>
                    <a:pt x="12" y="32"/>
                  </a:lnTo>
                  <a:close/>
                  <a:moveTo>
                    <a:pt x="29" y="21"/>
                  </a:moveTo>
                  <a:cubicBezTo>
                    <a:pt x="29" y="8"/>
                    <a:pt x="29" y="8"/>
                    <a:pt x="29" y="8"/>
                  </a:cubicBezTo>
                  <a:cubicBezTo>
                    <a:pt x="7" y="23"/>
                    <a:pt x="7" y="23"/>
                    <a:pt x="7" y="23"/>
                  </a:cubicBezTo>
                  <a:cubicBezTo>
                    <a:pt x="17" y="29"/>
                    <a:pt x="17" y="29"/>
                    <a:pt x="17" y="29"/>
                  </a:cubicBezTo>
                  <a:lnTo>
                    <a:pt x="29" y="21"/>
                  </a:lnTo>
                  <a:close/>
                  <a:moveTo>
                    <a:pt x="29" y="56"/>
                  </a:moveTo>
                  <a:cubicBezTo>
                    <a:pt x="29" y="44"/>
                    <a:pt x="29" y="44"/>
                    <a:pt x="29" y="44"/>
                  </a:cubicBezTo>
                  <a:cubicBezTo>
                    <a:pt x="17" y="36"/>
                    <a:pt x="17" y="36"/>
                    <a:pt x="17" y="36"/>
                  </a:cubicBezTo>
                  <a:cubicBezTo>
                    <a:pt x="7" y="42"/>
                    <a:pt x="7" y="42"/>
                    <a:pt x="7" y="42"/>
                  </a:cubicBezTo>
                  <a:lnTo>
                    <a:pt x="29" y="56"/>
                  </a:lnTo>
                  <a:close/>
                  <a:moveTo>
                    <a:pt x="41" y="32"/>
                  </a:moveTo>
                  <a:cubicBezTo>
                    <a:pt x="32" y="26"/>
                    <a:pt x="32" y="26"/>
                    <a:pt x="32" y="26"/>
                  </a:cubicBezTo>
                  <a:cubicBezTo>
                    <a:pt x="22" y="32"/>
                    <a:pt x="22" y="32"/>
                    <a:pt x="22" y="32"/>
                  </a:cubicBezTo>
                  <a:cubicBezTo>
                    <a:pt x="32" y="39"/>
                    <a:pt x="32" y="39"/>
                    <a:pt x="32" y="39"/>
                  </a:cubicBezTo>
                  <a:lnTo>
                    <a:pt x="41" y="32"/>
                  </a:lnTo>
                  <a:close/>
                  <a:moveTo>
                    <a:pt x="56" y="23"/>
                  </a:moveTo>
                  <a:cubicBezTo>
                    <a:pt x="35" y="8"/>
                    <a:pt x="35" y="8"/>
                    <a:pt x="35" y="8"/>
                  </a:cubicBezTo>
                  <a:cubicBezTo>
                    <a:pt x="35" y="21"/>
                    <a:pt x="35" y="21"/>
                    <a:pt x="35" y="21"/>
                  </a:cubicBezTo>
                  <a:cubicBezTo>
                    <a:pt x="46" y="29"/>
                    <a:pt x="46" y="29"/>
                    <a:pt x="46" y="29"/>
                  </a:cubicBezTo>
                  <a:lnTo>
                    <a:pt x="56" y="23"/>
                  </a:lnTo>
                  <a:close/>
                  <a:moveTo>
                    <a:pt x="56" y="42"/>
                  </a:moveTo>
                  <a:cubicBezTo>
                    <a:pt x="46" y="36"/>
                    <a:pt x="46" y="36"/>
                    <a:pt x="46" y="36"/>
                  </a:cubicBezTo>
                  <a:cubicBezTo>
                    <a:pt x="35" y="44"/>
                    <a:pt x="35" y="44"/>
                    <a:pt x="35" y="44"/>
                  </a:cubicBezTo>
                  <a:cubicBezTo>
                    <a:pt x="35" y="56"/>
                    <a:pt x="35" y="56"/>
                    <a:pt x="35" y="56"/>
                  </a:cubicBezTo>
                  <a:lnTo>
                    <a:pt x="56" y="42"/>
                  </a:lnTo>
                  <a:close/>
                  <a:moveTo>
                    <a:pt x="58" y="37"/>
                  </a:moveTo>
                  <a:cubicBezTo>
                    <a:pt x="58" y="28"/>
                    <a:pt x="58" y="28"/>
                    <a:pt x="58" y="28"/>
                  </a:cubicBezTo>
                  <a:cubicBezTo>
                    <a:pt x="51" y="32"/>
                    <a:pt x="51" y="32"/>
                    <a:pt x="51" y="32"/>
                  </a:cubicBezTo>
                  <a:lnTo>
                    <a:pt x="58" y="37"/>
                  </a:lnTo>
                  <a:close/>
                </a:path>
              </a:pathLst>
            </a:custGeom>
            <a:solidFill>
              <a:sysClr val="window" lastClr="FFFFFF"/>
            </a:solidFill>
            <a:ln w="9525">
              <a:noFill/>
              <a:round/>
              <a:headEnd/>
              <a:tailEnd/>
            </a:ln>
          </p:spPr>
          <p:txBody>
            <a:bodyPr vert="horz" wrap="square" lIns="121472" tIns="60736" rIns="121472" bIns="60736"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smtClean="0">
                <a:ln>
                  <a:noFill/>
                </a:ln>
                <a:solidFill>
                  <a:prstClr val="black"/>
                </a:solidFill>
                <a:effectLst/>
                <a:uLnTx/>
                <a:uFillTx/>
                <a:cs typeface="+mn-ea"/>
                <a:sym typeface="+mn-lt"/>
              </a:endParaRPr>
            </a:p>
          </p:txBody>
        </p:sp>
        <p:sp>
          <p:nvSpPr>
            <p:cNvPr id="89" name="Freeform 24">
              <a:extLst>
                <a:ext uri="{FF2B5EF4-FFF2-40B4-BE49-F238E27FC236}">
                  <a16:creationId xmlns:a16="http://schemas.microsoft.com/office/drawing/2014/main" id="{D61A9BEA-8D4E-42E6-8738-A854AC818DA0}"/>
                </a:ext>
              </a:extLst>
            </p:cNvPr>
            <p:cNvSpPr>
              <a:spLocks noEditPoints="1"/>
            </p:cNvSpPr>
            <p:nvPr/>
          </p:nvSpPr>
          <p:spPr bwMode="auto">
            <a:xfrm>
              <a:off x="4710696" y="3029695"/>
              <a:ext cx="406086" cy="439920"/>
            </a:xfrm>
            <a:custGeom>
              <a:avLst/>
              <a:gdLst/>
              <a:ahLst/>
              <a:cxnLst>
                <a:cxn ang="0">
                  <a:pos x="55" y="55"/>
                </a:cxn>
                <a:cxn ang="0">
                  <a:pos x="39" y="55"/>
                </a:cxn>
                <a:cxn ang="0">
                  <a:pos x="30" y="64"/>
                </a:cxn>
                <a:cxn ang="0">
                  <a:pos x="21" y="55"/>
                </a:cxn>
                <a:cxn ang="0">
                  <a:pos x="5" y="55"/>
                </a:cxn>
                <a:cxn ang="0">
                  <a:pos x="0" y="50"/>
                </a:cxn>
                <a:cxn ang="0">
                  <a:pos x="11" y="20"/>
                </a:cxn>
                <a:cxn ang="0">
                  <a:pos x="27" y="5"/>
                </a:cxn>
                <a:cxn ang="0">
                  <a:pos x="26" y="3"/>
                </a:cxn>
                <a:cxn ang="0">
                  <a:pos x="30" y="0"/>
                </a:cxn>
                <a:cxn ang="0">
                  <a:pos x="33" y="3"/>
                </a:cxn>
                <a:cxn ang="0">
                  <a:pos x="33" y="5"/>
                </a:cxn>
                <a:cxn ang="0">
                  <a:pos x="48" y="20"/>
                </a:cxn>
                <a:cxn ang="0">
                  <a:pos x="59" y="50"/>
                </a:cxn>
                <a:cxn ang="0">
                  <a:pos x="55" y="55"/>
                </a:cxn>
                <a:cxn ang="0">
                  <a:pos x="30" y="60"/>
                </a:cxn>
                <a:cxn ang="0">
                  <a:pos x="25" y="55"/>
                </a:cxn>
                <a:cxn ang="0">
                  <a:pos x="24" y="54"/>
                </a:cxn>
                <a:cxn ang="0">
                  <a:pos x="23" y="55"/>
                </a:cxn>
                <a:cxn ang="0">
                  <a:pos x="30" y="61"/>
                </a:cxn>
                <a:cxn ang="0">
                  <a:pos x="30" y="60"/>
                </a:cxn>
                <a:cxn ang="0">
                  <a:pos x="30" y="60"/>
                </a:cxn>
              </a:cxnLst>
              <a:rect l="0" t="0" r="r" b="b"/>
              <a:pathLst>
                <a:path w="59" h="64">
                  <a:moveTo>
                    <a:pt x="55" y="55"/>
                  </a:moveTo>
                  <a:cubicBezTo>
                    <a:pt x="39" y="55"/>
                    <a:pt x="39" y="55"/>
                    <a:pt x="39" y="55"/>
                  </a:cubicBezTo>
                  <a:cubicBezTo>
                    <a:pt x="39" y="60"/>
                    <a:pt x="35" y="64"/>
                    <a:pt x="30" y="64"/>
                  </a:cubicBezTo>
                  <a:cubicBezTo>
                    <a:pt x="25" y="64"/>
                    <a:pt x="21" y="60"/>
                    <a:pt x="21" y="55"/>
                  </a:cubicBezTo>
                  <a:cubicBezTo>
                    <a:pt x="5" y="55"/>
                    <a:pt x="5" y="55"/>
                    <a:pt x="5" y="55"/>
                  </a:cubicBezTo>
                  <a:cubicBezTo>
                    <a:pt x="2" y="55"/>
                    <a:pt x="0" y="53"/>
                    <a:pt x="0" y="50"/>
                  </a:cubicBezTo>
                  <a:cubicBezTo>
                    <a:pt x="5" y="46"/>
                    <a:pt x="11" y="38"/>
                    <a:pt x="11" y="20"/>
                  </a:cubicBezTo>
                  <a:cubicBezTo>
                    <a:pt x="11" y="13"/>
                    <a:pt x="17" y="6"/>
                    <a:pt x="27" y="5"/>
                  </a:cubicBezTo>
                  <a:cubicBezTo>
                    <a:pt x="26" y="4"/>
                    <a:pt x="26" y="4"/>
                    <a:pt x="26" y="3"/>
                  </a:cubicBezTo>
                  <a:cubicBezTo>
                    <a:pt x="26" y="1"/>
                    <a:pt x="28" y="0"/>
                    <a:pt x="30" y="0"/>
                  </a:cubicBezTo>
                  <a:cubicBezTo>
                    <a:pt x="32" y="0"/>
                    <a:pt x="33" y="1"/>
                    <a:pt x="33" y="3"/>
                  </a:cubicBezTo>
                  <a:cubicBezTo>
                    <a:pt x="33" y="4"/>
                    <a:pt x="33" y="4"/>
                    <a:pt x="33" y="5"/>
                  </a:cubicBezTo>
                  <a:cubicBezTo>
                    <a:pt x="42" y="6"/>
                    <a:pt x="48" y="13"/>
                    <a:pt x="48" y="20"/>
                  </a:cubicBezTo>
                  <a:cubicBezTo>
                    <a:pt x="48" y="38"/>
                    <a:pt x="54" y="46"/>
                    <a:pt x="59" y="50"/>
                  </a:cubicBezTo>
                  <a:cubicBezTo>
                    <a:pt x="59" y="53"/>
                    <a:pt x="57" y="55"/>
                    <a:pt x="55" y="55"/>
                  </a:cubicBezTo>
                  <a:close/>
                  <a:moveTo>
                    <a:pt x="30" y="60"/>
                  </a:moveTo>
                  <a:cubicBezTo>
                    <a:pt x="27" y="60"/>
                    <a:pt x="25" y="57"/>
                    <a:pt x="25" y="55"/>
                  </a:cubicBezTo>
                  <a:cubicBezTo>
                    <a:pt x="25" y="54"/>
                    <a:pt x="24" y="54"/>
                    <a:pt x="24" y="54"/>
                  </a:cubicBezTo>
                  <a:cubicBezTo>
                    <a:pt x="24" y="54"/>
                    <a:pt x="23" y="54"/>
                    <a:pt x="23" y="55"/>
                  </a:cubicBezTo>
                  <a:cubicBezTo>
                    <a:pt x="23" y="58"/>
                    <a:pt x="26" y="61"/>
                    <a:pt x="30" y="61"/>
                  </a:cubicBezTo>
                  <a:cubicBezTo>
                    <a:pt x="30" y="61"/>
                    <a:pt x="30" y="61"/>
                    <a:pt x="30" y="60"/>
                  </a:cubicBezTo>
                  <a:cubicBezTo>
                    <a:pt x="30" y="60"/>
                    <a:pt x="30" y="60"/>
                    <a:pt x="30" y="60"/>
                  </a:cubicBezTo>
                  <a:close/>
                </a:path>
              </a:pathLst>
            </a:custGeom>
            <a:solidFill>
              <a:sysClr val="window" lastClr="FFFFFF"/>
            </a:solidFill>
            <a:ln w="9525">
              <a:noFill/>
              <a:round/>
              <a:headEnd/>
              <a:tailEnd/>
            </a:ln>
          </p:spPr>
          <p:txBody>
            <a:bodyPr vert="horz" wrap="square" lIns="121472" tIns="60736" rIns="121472" bIns="60736"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smtClean="0">
                <a:ln>
                  <a:noFill/>
                </a:ln>
                <a:solidFill>
                  <a:prstClr val="black"/>
                </a:solidFill>
                <a:effectLst/>
                <a:uLnTx/>
                <a:uFillTx/>
                <a:cs typeface="+mn-ea"/>
                <a:sym typeface="+mn-lt"/>
              </a:endParaRPr>
            </a:p>
          </p:txBody>
        </p:sp>
        <p:sp>
          <p:nvSpPr>
            <p:cNvPr id="90" name="Freeform 5">
              <a:extLst>
                <a:ext uri="{FF2B5EF4-FFF2-40B4-BE49-F238E27FC236}">
                  <a16:creationId xmlns:a16="http://schemas.microsoft.com/office/drawing/2014/main" id="{E94CB078-75F8-42C5-815D-BC18AB9F777C}"/>
                </a:ext>
              </a:extLst>
            </p:cNvPr>
            <p:cNvSpPr>
              <a:spLocks noEditPoints="1"/>
            </p:cNvSpPr>
            <p:nvPr/>
          </p:nvSpPr>
          <p:spPr bwMode="auto">
            <a:xfrm>
              <a:off x="5651761" y="2759617"/>
              <a:ext cx="830069" cy="828064"/>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ysClr val="window" lastClr="FFFFFF"/>
            </a:solidFill>
            <a:ln w="9525">
              <a:noFill/>
              <a:round/>
              <a:headEnd/>
              <a:tailEnd/>
            </a:ln>
          </p:spPr>
          <p:txBody>
            <a:bodyPr vert="horz" wrap="square" lIns="121472" tIns="60736" rIns="121472" bIns="60736" numCol="1" anchor="t" anchorCtr="0" compatLnSpc="1">
              <a:prstTxWarp prst="textNoShape">
                <a:avLst/>
              </a:prstTxWarp>
            </a:bodyPr>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1895" b="0" i="0" u="none" strike="noStrike" kern="0" cap="none" spc="0" normalizeH="0" baseline="0" noProof="0" smtClean="0">
                <a:ln>
                  <a:noFill/>
                </a:ln>
                <a:solidFill>
                  <a:prstClr val="black"/>
                </a:solidFill>
                <a:effectLst/>
                <a:uLnTx/>
                <a:uFillTx/>
                <a:cs typeface="+mn-ea"/>
                <a:sym typeface="+mn-lt"/>
              </a:endParaRPr>
            </a:p>
          </p:txBody>
        </p:sp>
      </p:grpSp>
      <p:grpSp>
        <p:nvGrpSpPr>
          <p:cNvPr id="36" name="Group 96"/>
          <p:cNvGrpSpPr>
            <a:grpSpLocks/>
          </p:cNvGrpSpPr>
          <p:nvPr/>
        </p:nvGrpSpPr>
        <p:grpSpPr bwMode="auto">
          <a:xfrm>
            <a:off x="10944580" y="533400"/>
            <a:ext cx="1165870" cy="592907"/>
            <a:chOff x="1016388" y="913002"/>
            <a:chExt cx="731924" cy="428904"/>
          </a:xfrm>
        </p:grpSpPr>
        <p:sp>
          <p:nvSpPr>
            <p:cNvPr id="37" name="Parallelogram 6">
              <a:hlinkClick r:id="rId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38"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0249572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3262432" cy="707758"/>
          </a:xfrm>
          <a:prstGeom prst="rect">
            <a:avLst/>
          </a:prstGeom>
          <a:noFill/>
        </p:spPr>
        <p:txBody>
          <a:bodyPr wrap="none" rtlCol="0">
            <a:spAutoFit/>
          </a:bodyPr>
          <a:lstStyle/>
          <a:p>
            <a:pPr defTabSz="1217986">
              <a:spcBef>
                <a:spcPct val="0"/>
              </a:spcBef>
              <a:tabLst>
                <a:tab pos="1217986" algn="l"/>
              </a:tabLst>
              <a:defRPr/>
            </a:pPr>
            <a:r>
              <a:rPr lang="zh-CN" altLang="en-US" sz="3999" b="1" dirty="0">
                <a:cs typeface="+mn-ea"/>
                <a:sym typeface="+mn-lt"/>
              </a:rPr>
              <a:t>综合素质评价</a:t>
            </a:r>
          </a:p>
        </p:txBody>
      </p:sp>
      <p:grpSp>
        <p:nvGrpSpPr>
          <p:cNvPr id="3" name="组合 2"/>
          <p:cNvGrpSpPr/>
          <p:nvPr/>
        </p:nvGrpSpPr>
        <p:grpSpPr>
          <a:xfrm>
            <a:off x="1088279" y="1396632"/>
            <a:ext cx="10141054" cy="4775568"/>
            <a:chOff x="1088279" y="1286937"/>
            <a:chExt cx="10141054" cy="4775568"/>
          </a:xfrm>
        </p:grpSpPr>
        <p:cxnSp>
          <p:nvCxnSpPr>
            <p:cNvPr id="102" name="Straight Connector 8"/>
            <p:cNvCxnSpPr/>
            <p:nvPr/>
          </p:nvCxnSpPr>
          <p:spPr>
            <a:xfrm rot="5400000">
              <a:off x="3770549" y="3674244"/>
              <a:ext cx="4775568" cy="954"/>
            </a:xfrm>
            <a:prstGeom prst="line">
              <a:avLst/>
            </a:prstGeom>
            <a:noFill/>
            <a:ln w="12700" cap="flat" cmpd="sng" algn="ctr">
              <a:solidFill>
                <a:sysClr val="window" lastClr="FFFFFF">
                  <a:lumMod val="75000"/>
                </a:sysClr>
              </a:solidFill>
              <a:prstDash val="sysDot"/>
              <a:headEnd type="oval" w="med" len="med"/>
              <a:tailEnd type="oval" w="med" len="med"/>
            </a:ln>
            <a:effectLst/>
          </p:spPr>
        </p:cxnSp>
        <p:cxnSp>
          <p:nvCxnSpPr>
            <p:cNvPr id="103" name="Straight Connector 48"/>
            <p:cNvCxnSpPr>
              <a:stCxn id="111" idx="3"/>
              <a:endCxn id="143" idx="1"/>
            </p:cNvCxnSpPr>
            <p:nvPr/>
          </p:nvCxnSpPr>
          <p:spPr>
            <a:xfrm>
              <a:off x="5463160" y="3526423"/>
              <a:ext cx="1383174" cy="2123"/>
            </a:xfrm>
            <a:prstGeom prst="line">
              <a:avLst/>
            </a:prstGeom>
            <a:noFill/>
            <a:ln w="12700" cap="flat" cmpd="sng" algn="ctr">
              <a:solidFill>
                <a:sysClr val="window" lastClr="FFFFFF">
                  <a:lumMod val="75000"/>
                </a:sysClr>
              </a:solidFill>
              <a:prstDash val="sysDot"/>
            </a:ln>
            <a:effectLst/>
          </p:spPr>
        </p:cxnSp>
        <p:sp>
          <p:nvSpPr>
            <p:cNvPr id="104" name="Oval 51"/>
            <p:cNvSpPr/>
            <p:nvPr/>
          </p:nvSpPr>
          <p:spPr>
            <a:xfrm>
              <a:off x="6107242" y="3468365"/>
              <a:ext cx="103130" cy="114588"/>
            </a:xfrm>
            <a:prstGeom prst="ellipse">
              <a:avLst/>
            </a:prstGeom>
            <a:solidFill>
              <a:sysClr val="window" lastClr="FFFFFF">
                <a:lumMod val="75000"/>
              </a:sysClr>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cxnSp>
          <p:nvCxnSpPr>
            <p:cNvPr id="105" name="Straight Connector 45"/>
            <p:cNvCxnSpPr>
              <a:stCxn id="115" idx="3"/>
              <a:endCxn id="130" idx="1"/>
            </p:cNvCxnSpPr>
            <p:nvPr/>
          </p:nvCxnSpPr>
          <p:spPr>
            <a:xfrm>
              <a:off x="5463160" y="2094070"/>
              <a:ext cx="1383174" cy="2123"/>
            </a:xfrm>
            <a:prstGeom prst="line">
              <a:avLst/>
            </a:prstGeom>
            <a:noFill/>
            <a:ln w="12700" cap="flat" cmpd="sng" algn="ctr">
              <a:solidFill>
                <a:sysClr val="window" lastClr="FFFFFF">
                  <a:lumMod val="75000"/>
                </a:sysClr>
              </a:solidFill>
              <a:prstDash val="sysDot"/>
            </a:ln>
            <a:effectLst/>
          </p:spPr>
        </p:cxnSp>
        <p:sp>
          <p:nvSpPr>
            <p:cNvPr id="106" name="Oval 52"/>
            <p:cNvSpPr/>
            <p:nvPr/>
          </p:nvSpPr>
          <p:spPr>
            <a:xfrm>
              <a:off x="6107242" y="2042389"/>
              <a:ext cx="103130" cy="114588"/>
            </a:xfrm>
            <a:prstGeom prst="ellipse">
              <a:avLst/>
            </a:prstGeom>
            <a:solidFill>
              <a:sysClr val="window" lastClr="FFFFFF">
                <a:lumMod val="75000"/>
              </a:sysClr>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cxnSp>
          <p:nvCxnSpPr>
            <p:cNvPr id="107" name="Straight Connector 50"/>
            <p:cNvCxnSpPr>
              <a:stCxn id="123" idx="3"/>
              <a:endCxn id="119" idx="1"/>
            </p:cNvCxnSpPr>
            <p:nvPr/>
          </p:nvCxnSpPr>
          <p:spPr>
            <a:xfrm>
              <a:off x="5463160" y="5054266"/>
              <a:ext cx="1383174" cy="2123"/>
            </a:xfrm>
            <a:prstGeom prst="line">
              <a:avLst/>
            </a:prstGeom>
            <a:noFill/>
            <a:ln w="12700" cap="flat" cmpd="sng" algn="ctr">
              <a:solidFill>
                <a:sysClr val="window" lastClr="FFFFFF">
                  <a:lumMod val="75000"/>
                </a:sysClr>
              </a:solidFill>
              <a:prstDash val="sysDot"/>
            </a:ln>
            <a:effectLst/>
          </p:spPr>
        </p:cxnSp>
        <p:sp>
          <p:nvSpPr>
            <p:cNvPr id="108" name="Oval 53"/>
            <p:cNvSpPr/>
            <p:nvPr/>
          </p:nvSpPr>
          <p:spPr>
            <a:xfrm>
              <a:off x="6107242" y="4996198"/>
              <a:ext cx="103130" cy="114588"/>
            </a:xfrm>
            <a:prstGeom prst="ellipse">
              <a:avLst/>
            </a:prstGeom>
            <a:solidFill>
              <a:sysClr val="window" lastClr="FFFFFF">
                <a:lumMod val="75000"/>
              </a:sysClr>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sp>
          <p:nvSpPr>
            <p:cNvPr id="109" name="Rectangle 31"/>
            <p:cNvSpPr/>
            <p:nvPr/>
          </p:nvSpPr>
          <p:spPr>
            <a:xfrm>
              <a:off x="1088279" y="3387720"/>
              <a:ext cx="3179822" cy="430831"/>
            </a:xfrm>
            <a:prstGeom prst="rect">
              <a:avLst/>
            </a:prstGeom>
          </p:spPr>
          <p:txBody>
            <a:bodyPr wrap="square">
              <a:spAutoFit/>
            </a:bodyPr>
            <a:lstStyle/>
            <a:p>
              <a:pPr algn="r" defTabSz="647719"/>
              <a:r>
                <a:rPr lang="zh-CN" altLang="en-US" sz="1100" dirty="0">
                  <a:solidFill>
                    <a:prstClr val="black">
                      <a:lumMod val="85000"/>
                      <a:lumOff val="15000"/>
                    </a:prstClr>
                  </a:solidFill>
                  <a:cs typeface="+mn-ea"/>
                  <a:sym typeface="+mn-lt"/>
                </a:rPr>
                <a:t>自评、互评、教师评、家长评，</a:t>
              </a:r>
              <a:r>
                <a:rPr lang="zh-CN" altLang="zh-CN" sz="1100" dirty="0">
                  <a:solidFill>
                    <a:prstClr val="black">
                      <a:lumMod val="85000"/>
                      <a:lumOff val="15000"/>
                    </a:prstClr>
                  </a:solidFill>
                  <a:cs typeface="+mn-ea"/>
                  <a:sym typeface="+mn-lt"/>
                </a:rPr>
                <a:t>按次计分、直接赋分等多种评价方式，保障评价公平公正</a:t>
              </a:r>
              <a:endParaRPr lang="en-US" sz="1100" dirty="0">
                <a:solidFill>
                  <a:prstClr val="black">
                    <a:lumMod val="85000"/>
                    <a:lumOff val="15000"/>
                  </a:prstClr>
                </a:solidFill>
                <a:cs typeface="+mn-ea"/>
                <a:sym typeface="+mn-lt"/>
              </a:endParaRPr>
            </a:p>
          </p:txBody>
        </p:sp>
        <p:sp>
          <p:nvSpPr>
            <p:cNvPr id="110" name="Rectangle 32"/>
            <p:cNvSpPr/>
            <p:nvPr/>
          </p:nvSpPr>
          <p:spPr>
            <a:xfrm>
              <a:off x="2192688" y="3005758"/>
              <a:ext cx="2031060" cy="461605"/>
            </a:xfrm>
            <a:prstGeom prst="rect">
              <a:avLst/>
            </a:prstGeom>
          </p:spPr>
          <p:txBody>
            <a:bodyPr wrap="none">
              <a:spAutoFit/>
            </a:bodyPr>
            <a:lstStyle/>
            <a:p>
              <a:pPr algn="r" defTabSz="647719"/>
              <a:r>
                <a:rPr lang="zh-CN" altLang="zh-CN" b="1" dirty="0">
                  <a:solidFill>
                    <a:srgbClr val="2BA3ED"/>
                  </a:solidFill>
                  <a:cs typeface="+mn-ea"/>
                  <a:sym typeface="+mn-lt"/>
                </a:rPr>
                <a:t>多种评价方式</a:t>
              </a:r>
              <a:endParaRPr lang="en-US" b="1" dirty="0">
                <a:solidFill>
                  <a:srgbClr val="2BA3ED"/>
                </a:solidFill>
                <a:cs typeface="+mn-ea"/>
                <a:sym typeface="+mn-lt"/>
              </a:endParaRPr>
            </a:p>
          </p:txBody>
        </p:sp>
        <p:sp>
          <p:nvSpPr>
            <p:cNvPr id="111" name="Rectangle 22"/>
            <p:cNvSpPr/>
            <p:nvPr/>
          </p:nvSpPr>
          <p:spPr>
            <a:xfrm>
              <a:off x="4697806" y="3101249"/>
              <a:ext cx="765354" cy="850351"/>
            </a:xfrm>
            <a:prstGeom prst="rect">
              <a:avLst/>
            </a:prstGeom>
            <a:solidFill>
              <a:srgbClr val="2BA3ED"/>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sp>
          <p:nvSpPr>
            <p:cNvPr id="112" name="Freeform 23"/>
            <p:cNvSpPr>
              <a:spLocks noEditPoints="1"/>
            </p:cNvSpPr>
            <p:nvPr/>
          </p:nvSpPr>
          <p:spPr bwMode="auto">
            <a:xfrm>
              <a:off x="4842249" y="3315957"/>
              <a:ext cx="468072" cy="431496"/>
            </a:xfrm>
            <a:custGeom>
              <a:avLst/>
              <a:gdLst/>
              <a:ahLst/>
              <a:cxnLst>
                <a:cxn ang="0">
                  <a:pos x="312" y="110"/>
                </a:cxn>
                <a:cxn ang="0">
                  <a:pos x="323" y="138"/>
                </a:cxn>
                <a:cxn ang="0">
                  <a:pos x="350" y="127"/>
                </a:cxn>
                <a:cxn ang="0">
                  <a:pos x="339" y="100"/>
                </a:cxn>
                <a:cxn ang="0">
                  <a:pos x="25" y="100"/>
                </a:cxn>
                <a:cxn ang="0">
                  <a:pos x="15" y="127"/>
                </a:cxn>
                <a:cxn ang="0">
                  <a:pos x="42" y="138"/>
                </a:cxn>
                <a:cxn ang="0">
                  <a:pos x="53" y="110"/>
                </a:cxn>
                <a:cxn ang="0">
                  <a:pos x="270" y="60"/>
                </a:cxn>
                <a:cxn ang="0">
                  <a:pos x="248" y="69"/>
                </a:cxn>
                <a:cxn ang="0">
                  <a:pos x="239" y="91"/>
                </a:cxn>
                <a:cxn ang="0">
                  <a:pos x="252" y="116"/>
                </a:cxn>
                <a:cxn ang="0">
                  <a:pos x="276" y="121"/>
                </a:cxn>
                <a:cxn ang="0">
                  <a:pos x="297" y="103"/>
                </a:cxn>
                <a:cxn ang="0">
                  <a:pos x="297" y="80"/>
                </a:cxn>
                <a:cxn ang="0">
                  <a:pos x="276" y="62"/>
                </a:cxn>
                <a:cxn ang="0">
                  <a:pos x="330" y="183"/>
                </a:cxn>
                <a:cxn ang="0">
                  <a:pos x="321" y="152"/>
                </a:cxn>
                <a:cxn ang="0">
                  <a:pos x="350" y="158"/>
                </a:cxn>
                <a:cxn ang="0">
                  <a:pos x="364" y="185"/>
                </a:cxn>
                <a:cxn ang="0">
                  <a:pos x="83" y="63"/>
                </a:cxn>
                <a:cxn ang="0">
                  <a:pos x="65" y="85"/>
                </a:cxn>
                <a:cxn ang="0">
                  <a:pos x="71" y="109"/>
                </a:cxn>
                <a:cxn ang="0">
                  <a:pos x="96" y="121"/>
                </a:cxn>
                <a:cxn ang="0">
                  <a:pos x="118" y="112"/>
                </a:cxn>
                <a:cxn ang="0">
                  <a:pos x="127" y="91"/>
                </a:cxn>
                <a:cxn ang="0">
                  <a:pos x="112" y="65"/>
                </a:cxn>
                <a:cxn ang="0">
                  <a:pos x="35" y="150"/>
                </a:cxn>
                <a:cxn ang="0">
                  <a:pos x="36" y="176"/>
                </a:cxn>
                <a:cxn ang="0">
                  <a:pos x="0" y="185"/>
                </a:cxn>
                <a:cxn ang="0">
                  <a:pos x="15" y="158"/>
                </a:cxn>
                <a:cxn ang="0">
                  <a:pos x="183" y="0"/>
                </a:cxn>
                <a:cxn ang="0">
                  <a:pos x="151" y="13"/>
                </a:cxn>
                <a:cxn ang="0">
                  <a:pos x="138" y="45"/>
                </a:cxn>
                <a:cxn ang="0">
                  <a:pos x="158" y="81"/>
                </a:cxn>
                <a:cxn ang="0">
                  <a:pos x="192" y="89"/>
                </a:cxn>
                <a:cxn ang="0">
                  <a:pos x="225" y="62"/>
                </a:cxn>
                <a:cxn ang="0">
                  <a:pos x="225" y="27"/>
                </a:cxn>
                <a:cxn ang="0">
                  <a:pos x="192" y="0"/>
                </a:cxn>
                <a:cxn ang="0">
                  <a:pos x="265" y="174"/>
                </a:cxn>
                <a:cxn ang="0">
                  <a:pos x="256" y="136"/>
                </a:cxn>
                <a:cxn ang="0">
                  <a:pos x="279" y="136"/>
                </a:cxn>
                <a:cxn ang="0">
                  <a:pos x="316" y="165"/>
                </a:cxn>
                <a:cxn ang="0">
                  <a:pos x="100" y="272"/>
                </a:cxn>
                <a:cxn ang="0">
                  <a:pos x="51" y="165"/>
                </a:cxn>
                <a:cxn ang="0">
                  <a:pos x="85" y="136"/>
                </a:cxn>
                <a:cxn ang="0">
                  <a:pos x="109" y="136"/>
                </a:cxn>
                <a:cxn ang="0">
                  <a:pos x="100" y="174"/>
                </a:cxn>
                <a:cxn ang="0">
                  <a:pos x="252" y="159"/>
                </a:cxn>
                <a:cxn ang="0">
                  <a:pos x="210" y="109"/>
                </a:cxn>
                <a:cxn ang="0">
                  <a:pos x="154" y="109"/>
                </a:cxn>
                <a:cxn ang="0">
                  <a:pos x="112" y="159"/>
                </a:cxn>
              </a:cxnLst>
              <a:rect l="0" t="0" r="r" b="b"/>
              <a:pathLst>
                <a:path w="364" h="301">
                  <a:moveTo>
                    <a:pt x="332" y="98"/>
                  </a:moveTo>
                  <a:lnTo>
                    <a:pt x="332" y="98"/>
                  </a:lnTo>
                  <a:lnTo>
                    <a:pt x="323" y="100"/>
                  </a:lnTo>
                  <a:lnTo>
                    <a:pt x="317" y="105"/>
                  </a:lnTo>
                  <a:lnTo>
                    <a:pt x="312" y="110"/>
                  </a:lnTo>
                  <a:lnTo>
                    <a:pt x="310" y="120"/>
                  </a:lnTo>
                  <a:lnTo>
                    <a:pt x="310" y="120"/>
                  </a:lnTo>
                  <a:lnTo>
                    <a:pt x="312" y="127"/>
                  </a:lnTo>
                  <a:lnTo>
                    <a:pt x="317" y="134"/>
                  </a:lnTo>
                  <a:lnTo>
                    <a:pt x="323" y="138"/>
                  </a:lnTo>
                  <a:lnTo>
                    <a:pt x="332" y="139"/>
                  </a:lnTo>
                  <a:lnTo>
                    <a:pt x="332" y="139"/>
                  </a:lnTo>
                  <a:lnTo>
                    <a:pt x="339" y="138"/>
                  </a:lnTo>
                  <a:lnTo>
                    <a:pt x="346" y="134"/>
                  </a:lnTo>
                  <a:lnTo>
                    <a:pt x="350" y="127"/>
                  </a:lnTo>
                  <a:lnTo>
                    <a:pt x="352" y="120"/>
                  </a:lnTo>
                  <a:lnTo>
                    <a:pt x="352" y="120"/>
                  </a:lnTo>
                  <a:lnTo>
                    <a:pt x="350" y="110"/>
                  </a:lnTo>
                  <a:lnTo>
                    <a:pt x="346" y="105"/>
                  </a:lnTo>
                  <a:lnTo>
                    <a:pt x="339" y="100"/>
                  </a:lnTo>
                  <a:lnTo>
                    <a:pt x="332" y="98"/>
                  </a:lnTo>
                  <a:lnTo>
                    <a:pt x="332" y="98"/>
                  </a:lnTo>
                  <a:close/>
                  <a:moveTo>
                    <a:pt x="35" y="98"/>
                  </a:moveTo>
                  <a:lnTo>
                    <a:pt x="35" y="98"/>
                  </a:lnTo>
                  <a:lnTo>
                    <a:pt x="25" y="100"/>
                  </a:lnTo>
                  <a:lnTo>
                    <a:pt x="20" y="105"/>
                  </a:lnTo>
                  <a:lnTo>
                    <a:pt x="15" y="110"/>
                  </a:lnTo>
                  <a:lnTo>
                    <a:pt x="13" y="120"/>
                  </a:lnTo>
                  <a:lnTo>
                    <a:pt x="13" y="120"/>
                  </a:lnTo>
                  <a:lnTo>
                    <a:pt x="15" y="127"/>
                  </a:lnTo>
                  <a:lnTo>
                    <a:pt x="20" y="134"/>
                  </a:lnTo>
                  <a:lnTo>
                    <a:pt x="25" y="138"/>
                  </a:lnTo>
                  <a:lnTo>
                    <a:pt x="35" y="139"/>
                  </a:lnTo>
                  <a:lnTo>
                    <a:pt x="35" y="139"/>
                  </a:lnTo>
                  <a:lnTo>
                    <a:pt x="42" y="138"/>
                  </a:lnTo>
                  <a:lnTo>
                    <a:pt x="49" y="134"/>
                  </a:lnTo>
                  <a:lnTo>
                    <a:pt x="53" y="127"/>
                  </a:lnTo>
                  <a:lnTo>
                    <a:pt x="54" y="120"/>
                  </a:lnTo>
                  <a:lnTo>
                    <a:pt x="54" y="120"/>
                  </a:lnTo>
                  <a:lnTo>
                    <a:pt x="53" y="110"/>
                  </a:lnTo>
                  <a:lnTo>
                    <a:pt x="49" y="105"/>
                  </a:lnTo>
                  <a:lnTo>
                    <a:pt x="42" y="100"/>
                  </a:lnTo>
                  <a:lnTo>
                    <a:pt x="35" y="98"/>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1"/>
                  </a:lnTo>
                  <a:lnTo>
                    <a:pt x="239" y="98"/>
                  </a:lnTo>
                  <a:lnTo>
                    <a:pt x="241" y="103"/>
                  </a:lnTo>
                  <a:lnTo>
                    <a:pt x="245" y="109"/>
                  </a:lnTo>
                  <a:lnTo>
                    <a:pt x="248" y="112"/>
                  </a:lnTo>
                  <a:lnTo>
                    <a:pt x="252" y="116"/>
                  </a:lnTo>
                  <a:lnTo>
                    <a:pt x="258" y="120"/>
                  </a:lnTo>
                  <a:lnTo>
                    <a:pt x="263" y="121"/>
                  </a:lnTo>
                  <a:lnTo>
                    <a:pt x="270" y="121"/>
                  </a:lnTo>
                  <a:lnTo>
                    <a:pt x="270" y="121"/>
                  </a:lnTo>
                  <a:lnTo>
                    <a:pt x="276" y="121"/>
                  </a:lnTo>
                  <a:lnTo>
                    <a:pt x="281" y="120"/>
                  </a:lnTo>
                  <a:lnTo>
                    <a:pt x="287" y="116"/>
                  </a:lnTo>
                  <a:lnTo>
                    <a:pt x="292" y="112"/>
                  </a:lnTo>
                  <a:lnTo>
                    <a:pt x="296" y="109"/>
                  </a:lnTo>
                  <a:lnTo>
                    <a:pt x="297" y="103"/>
                  </a:lnTo>
                  <a:lnTo>
                    <a:pt x="299" y="98"/>
                  </a:lnTo>
                  <a:lnTo>
                    <a:pt x="301" y="91"/>
                  </a:lnTo>
                  <a:lnTo>
                    <a:pt x="301" y="91"/>
                  </a:lnTo>
                  <a:lnTo>
                    <a:pt x="299" y="85"/>
                  </a:lnTo>
                  <a:lnTo>
                    <a:pt x="297" y="80"/>
                  </a:lnTo>
                  <a:lnTo>
                    <a:pt x="296" y="74"/>
                  </a:lnTo>
                  <a:lnTo>
                    <a:pt x="292" y="69"/>
                  </a:lnTo>
                  <a:lnTo>
                    <a:pt x="287" y="65"/>
                  </a:lnTo>
                  <a:lnTo>
                    <a:pt x="281" y="63"/>
                  </a:lnTo>
                  <a:lnTo>
                    <a:pt x="276" y="62"/>
                  </a:lnTo>
                  <a:lnTo>
                    <a:pt x="270" y="60"/>
                  </a:lnTo>
                  <a:lnTo>
                    <a:pt x="270" y="60"/>
                  </a:lnTo>
                  <a:close/>
                  <a:moveTo>
                    <a:pt x="364" y="248"/>
                  </a:moveTo>
                  <a:lnTo>
                    <a:pt x="330" y="248"/>
                  </a:lnTo>
                  <a:lnTo>
                    <a:pt x="330" y="183"/>
                  </a:lnTo>
                  <a:lnTo>
                    <a:pt x="330" y="183"/>
                  </a:lnTo>
                  <a:lnTo>
                    <a:pt x="330" y="176"/>
                  </a:lnTo>
                  <a:lnTo>
                    <a:pt x="328" y="167"/>
                  </a:lnTo>
                  <a:lnTo>
                    <a:pt x="321" y="152"/>
                  </a:lnTo>
                  <a:lnTo>
                    <a:pt x="321" y="152"/>
                  </a:lnTo>
                  <a:lnTo>
                    <a:pt x="332" y="150"/>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1"/>
                  </a:lnTo>
                  <a:lnTo>
                    <a:pt x="65" y="98"/>
                  </a:lnTo>
                  <a:lnTo>
                    <a:pt x="67" y="103"/>
                  </a:lnTo>
                  <a:lnTo>
                    <a:pt x="71" y="109"/>
                  </a:lnTo>
                  <a:lnTo>
                    <a:pt x="74" y="112"/>
                  </a:lnTo>
                  <a:lnTo>
                    <a:pt x="78" y="116"/>
                  </a:lnTo>
                  <a:lnTo>
                    <a:pt x="83" y="120"/>
                  </a:lnTo>
                  <a:lnTo>
                    <a:pt x="89" y="121"/>
                  </a:lnTo>
                  <a:lnTo>
                    <a:pt x="96" y="121"/>
                  </a:lnTo>
                  <a:lnTo>
                    <a:pt x="96" y="121"/>
                  </a:lnTo>
                  <a:lnTo>
                    <a:pt x="102" y="121"/>
                  </a:lnTo>
                  <a:lnTo>
                    <a:pt x="107" y="120"/>
                  </a:lnTo>
                  <a:lnTo>
                    <a:pt x="112" y="116"/>
                  </a:lnTo>
                  <a:lnTo>
                    <a:pt x="118" y="112"/>
                  </a:lnTo>
                  <a:lnTo>
                    <a:pt x="122" y="109"/>
                  </a:lnTo>
                  <a:lnTo>
                    <a:pt x="123" y="103"/>
                  </a:lnTo>
                  <a:lnTo>
                    <a:pt x="125" y="98"/>
                  </a:lnTo>
                  <a:lnTo>
                    <a:pt x="127" y="91"/>
                  </a:lnTo>
                  <a:lnTo>
                    <a:pt x="127" y="91"/>
                  </a:lnTo>
                  <a:lnTo>
                    <a:pt x="125" y="85"/>
                  </a:lnTo>
                  <a:lnTo>
                    <a:pt x="123" y="80"/>
                  </a:lnTo>
                  <a:lnTo>
                    <a:pt x="122" y="74"/>
                  </a:lnTo>
                  <a:lnTo>
                    <a:pt x="118" y="69"/>
                  </a:lnTo>
                  <a:lnTo>
                    <a:pt x="112" y="65"/>
                  </a:lnTo>
                  <a:lnTo>
                    <a:pt x="107" y="63"/>
                  </a:lnTo>
                  <a:lnTo>
                    <a:pt x="102" y="62"/>
                  </a:lnTo>
                  <a:lnTo>
                    <a:pt x="96" y="60"/>
                  </a:lnTo>
                  <a:lnTo>
                    <a:pt x="96" y="60"/>
                  </a:lnTo>
                  <a:close/>
                  <a:moveTo>
                    <a:pt x="35" y="150"/>
                  </a:moveTo>
                  <a:lnTo>
                    <a:pt x="35" y="150"/>
                  </a:lnTo>
                  <a:lnTo>
                    <a:pt x="44" y="152"/>
                  </a:lnTo>
                  <a:lnTo>
                    <a:pt x="44" y="152"/>
                  </a:lnTo>
                  <a:lnTo>
                    <a:pt x="38" y="167"/>
                  </a:lnTo>
                  <a:lnTo>
                    <a:pt x="36" y="176"/>
                  </a:lnTo>
                  <a:lnTo>
                    <a:pt x="35" y="183"/>
                  </a:lnTo>
                  <a:lnTo>
                    <a:pt x="35" y="248"/>
                  </a:lnTo>
                  <a:lnTo>
                    <a:pt x="0" y="248"/>
                  </a:lnTo>
                  <a:lnTo>
                    <a:pt x="0" y="185"/>
                  </a:lnTo>
                  <a:lnTo>
                    <a:pt x="0" y="185"/>
                  </a:lnTo>
                  <a:lnTo>
                    <a:pt x="0" y="178"/>
                  </a:lnTo>
                  <a:lnTo>
                    <a:pt x="2" y="172"/>
                  </a:lnTo>
                  <a:lnTo>
                    <a:pt x="6" y="167"/>
                  </a:lnTo>
                  <a:lnTo>
                    <a:pt x="9" y="161"/>
                  </a:lnTo>
                  <a:lnTo>
                    <a:pt x="15" y="158"/>
                  </a:lnTo>
                  <a:lnTo>
                    <a:pt x="20" y="154"/>
                  </a:lnTo>
                  <a:lnTo>
                    <a:pt x="27" y="152"/>
                  </a:lnTo>
                  <a:lnTo>
                    <a:pt x="35" y="150"/>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45"/>
                  </a:lnTo>
                  <a:lnTo>
                    <a:pt x="138" y="54"/>
                  </a:lnTo>
                  <a:lnTo>
                    <a:pt x="141" y="62"/>
                  </a:lnTo>
                  <a:lnTo>
                    <a:pt x="145" y="71"/>
                  </a:lnTo>
                  <a:lnTo>
                    <a:pt x="151" y="76"/>
                  </a:lnTo>
                  <a:lnTo>
                    <a:pt x="158" y="81"/>
                  </a:lnTo>
                  <a:lnTo>
                    <a:pt x="165" y="87"/>
                  </a:lnTo>
                  <a:lnTo>
                    <a:pt x="174" y="89"/>
                  </a:lnTo>
                  <a:lnTo>
                    <a:pt x="183" y="91"/>
                  </a:lnTo>
                  <a:lnTo>
                    <a:pt x="183" y="91"/>
                  </a:lnTo>
                  <a:lnTo>
                    <a:pt x="192" y="89"/>
                  </a:lnTo>
                  <a:lnTo>
                    <a:pt x="200" y="87"/>
                  </a:lnTo>
                  <a:lnTo>
                    <a:pt x="209" y="81"/>
                  </a:lnTo>
                  <a:lnTo>
                    <a:pt x="214" y="76"/>
                  </a:lnTo>
                  <a:lnTo>
                    <a:pt x="219" y="71"/>
                  </a:lnTo>
                  <a:lnTo>
                    <a:pt x="225" y="62"/>
                  </a:lnTo>
                  <a:lnTo>
                    <a:pt x="227" y="54"/>
                  </a:lnTo>
                  <a:lnTo>
                    <a:pt x="229" y="45"/>
                  </a:lnTo>
                  <a:lnTo>
                    <a:pt x="229" y="45"/>
                  </a:lnTo>
                  <a:lnTo>
                    <a:pt x="227" y="36"/>
                  </a:lnTo>
                  <a:lnTo>
                    <a:pt x="225" y="27"/>
                  </a:lnTo>
                  <a:lnTo>
                    <a:pt x="219" y="20"/>
                  </a:lnTo>
                  <a:lnTo>
                    <a:pt x="214" y="13"/>
                  </a:lnTo>
                  <a:lnTo>
                    <a:pt x="209" y="7"/>
                  </a:lnTo>
                  <a:lnTo>
                    <a:pt x="200" y="4"/>
                  </a:lnTo>
                  <a:lnTo>
                    <a:pt x="192" y="0"/>
                  </a:lnTo>
                  <a:lnTo>
                    <a:pt x="183" y="0"/>
                  </a:lnTo>
                  <a:lnTo>
                    <a:pt x="183" y="0"/>
                  </a:lnTo>
                  <a:close/>
                  <a:moveTo>
                    <a:pt x="319" y="272"/>
                  </a:moveTo>
                  <a:lnTo>
                    <a:pt x="265" y="272"/>
                  </a:lnTo>
                  <a:lnTo>
                    <a:pt x="265" y="174"/>
                  </a:lnTo>
                  <a:lnTo>
                    <a:pt x="265" y="174"/>
                  </a:lnTo>
                  <a:lnTo>
                    <a:pt x="265" y="163"/>
                  </a:lnTo>
                  <a:lnTo>
                    <a:pt x="263" y="154"/>
                  </a:lnTo>
                  <a:lnTo>
                    <a:pt x="259" y="145"/>
                  </a:lnTo>
                  <a:lnTo>
                    <a:pt x="256" y="136"/>
                  </a:lnTo>
                  <a:lnTo>
                    <a:pt x="256" y="136"/>
                  </a:lnTo>
                  <a:lnTo>
                    <a:pt x="263" y="134"/>
                  </a:lnTo>
                  <a:lnTo>
                    <a:pt x="270"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5" y="183"/>
                  </a:lnTo>
                  <a:lnTo>
                    <a:pt x="47" y="174"/>
                  </a:lnTo>
                  <a:lnTo>
                    <a:pt x="51" y="165"/>
                  </a:lnTo>
                  <a:lnTo>
                    <a:pt x="54" y="156"/>
                  </a:lnTo>
                  <a:lnTo>
                    <a:pt x="60" y="149"/>
                  </a:lnTo>
                  <a:lnTo>
                    <a:pt x="67" y="143"/>
                  </a:lnTo>
                  <a:lnTo>
                    <a:pt x="76" y="138"/>
                  </a:lnTo>
                  <a:lnTo>
                    <a:pt x="85" y="136"/>
                  </a:lnTo>
                  <a:lnTo>
                    <a:pt x="96" y="134"/>
                  </a:lnTo>
                  <a:lnTo>
                    <a:pt x="96" y="134"/>
                  </a:lnTo>
                  <a:lnTo>
                    <a:pt x="103" y="134"/>
                  </a:lnTo>
                  <a:lnTo>
                    <a:pt x="109" y="136"/>
                  </a:lnTo>
                  <a:lnTo>
                    <a:pt x="109" y="136"/>
                  </a:lnTo>
                  <a:lnTo>
                    <a:pt x="105" y="145"/>
                  </a:lnTo>
                  <a:lnTo>
                    <a:pt x="102" y="154"/>
                  </a:lnTo>
                  <a:lnTo>
                    <a:pt x="100" y="163"/>
                  </a:lnTo>
                  <a:lnTo>
                    <a:pt x="100" y="174"/>
                  </a:lnTo>
                  <a:lnTo>
                    <a:pt x="100" y="174"/>
                  </a:lnTo>
                  <a:close/>
                  <a:moveTo>
                    <a:pt x="111" y="301"/>
                  </a:moveTo>
                  <a:lnTo>
                    <a:pt x="254" y="301"/>
                  </a:lnTo>
                  <a:lnTo>
                    <a:pt x="254" y="174"/>
                  </a:lnTo>
                  <a:lnTo>
                    <a:pt x="254" y="174"/>
                  </a:lnTo>
                  <a:lnTo>
                    <a:pt x="252" y="159"/>
                  </a:lnTo>
                  <a:lnTo>
                    <a:pt x="248" y="145"/>
                  </a:lnTo>
                  <a:lnTo>
                    <a:pt x="241" y="134"/>
                  </a:lnTo>
                  <a:lnTo>
                    <a:pt x="232" y="123"/>
                  </a:lnTo>
                  <a:lnTo>
                    <a:pt x="223" y="114"/>
                  </a:lnTo>
                  <a:lnTo>
                    <a:pt x="210" y="109"/>
                  </a:lnTo>
                  <a:lnTo>
                    <a:pt x="198" y="103"/>
                  </a:lnTo>
                  <a:lnTo>
                    <a:pt x="183" y="101"/>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solidFill>
              <a:sysClr val="window" lastClr="FFFFFF"/>
            </a:solidFill>
            <a:ln w="9525">
              <a:noFill/>
              <a:round/>
            </a:ln>
          </p:spPr>
          <p:txBody>
            <a:bodyPr vert="horz" wrap="square" lIns="121594" tIns="60797" rIns="121594" bIns="60797" numCol="1" anchor="t" anchorCtr="0" compatLnSpc="1"/>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black"/>
                </a:solidFill>
                <a:effectLst/>
                <a:uLnTx/>
                <a:uFillTx/>
                <a:cs typeface="+mn-ea"/>
                <a:sym typeface="+mn-lt"/>
              </a:endParaRPr>
            </a:p>
          </p:txBody>
        </p:sp>
        <p:sp>
          <p:nvSpPr>
            <p:cNvPr id="113" name="Rectangle 29"/>
            <p:cNvSpPr/>
            <p:nvPr/>
          </p:nvSpPr>
          <p:spPr>
            <a:xfrm>
              <a:off x="1088279" y="1955366"/>
              <a:ext cx="3179822" cy="600086"/>
            </a:xfrm>
            <a:prstGeom prst="rect">
              <a:avLst/>
            </a:prstGeom>
          </p:spPr>
          <p:txBody>
            <a:bodyPr wrap="square">
              <a:spAutoFit/>
            </a:bodyPr>
            <a:lstStyle/>
            <a:p>
              <a:pPr algn="r" defTabSz="647719"/>
              <a:r>
                <a:rPr lang="zh-CN" altLang="en-US" sz="1100" dirty="0">
                  <a:solidFill>
                    <a:prstClr val="black">
                      <a:lumMod val="85000"/>
                      <a:lumOff val="15000"/>
                    </a:prstClr>
                  </a:solidFill>
                  <a:cs typeface="+mn-ea"/>
                  <a:sym typeface="+mn-lt"/>
                </a:rPr>
                <a:t>品德发展、学业水平、身心健康、兴趣特长、实践能力、影响因素问卷调查六个方面建立评价指标支持个性化建立评价活动</a:t>
              </a:r>
              <a:endParaRPr lang="en-US" sz="1100" dirty="0">
                <a:solidFill>
                  <a:prstClr val="black">
                    <a:lumMod val="85000"/>
                    <a:lumOff val="15000"/>
                  </a:prstClr>
                </a:solidFill>
                <a:cs typeface="+mn-ea"/>
                <a:sym typeface="+mn-lt"/>
              </a:endParaRPr>
            </a:p>
          </p:txBody>
        </p:sp>
        <p:sp>
          <p:nvSpPr>
            <p:cNvPr id="114" name="Rectangle 30"/>
            <p:cNvSpPr/>
            <p:nvPr/>
          </p:nvSpPr>
          <p:spPr>
            <a:xfrm>
              <a:off x="2500423" y="1573405"/>
              <a:ext cx="1723325" cy="461605"/>
            </a:xfrm>
            <a:prstGeom prst="rect">
              <a:avLst/>
            </a:prstGeom>
          </p:spPr>
          <p:txBody>
            <a:bodyPr wrap="none">
              <a:spAutoFit/>
            </a:bodyPr>
            <a:lstStyle/>
            <a:p>
              <a:pPr algn="r" defTabSz="647719"/>
              <a:r>
                <a:rPr lang="zh-CN" altLang="zh-CN" b="1" dirty="0">
                  <a:solidFill>
                    <a:srgbClr val="FF0000"/>
                  </a:solidFill>
                  <a:cs typeface="+mn-ea"/>
                  <a:sym typeface="+mn-lt"/>
                </a:rPr>
                <a:t>特色指标库</a:t>
              </a:r>
              <a:endParaRPr lang="en-US" b="1" dirty="0">
                <a:solidFill>
                  <a:srgbClr val="FF0000"/>
                </a:solidFill>
                <a:cs typeface="+mn-ea"/>
                <a:sym typeface="+mn-lt"/>
              </a:endParaRPr>
            </a:p>
          </p:txBody>
        </p:sp>
        <p:sp>
          <p:nvSpPr>
            <p:cNvPr id="115" name="Rectangle 13"/>
            <p:cNvSpPr/>
            <p:nvPr/>
          </p:nvSpPr>
          <p:spPr>
            <a:xfrm>
              <a:off x="4697806" y="1668894"/>
              <a:ext cx="765354" cy="850351"/>
            </a:xfrm>
            <a:prstGeom prst="rect">
              <a:avLst/>
            </a:prstGeom>
            <a:solidFill>
              <a:srgbClr val="E74D53"/>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sp>
          <p:nvSpPr>
            <p:cNvPr id="116" name="Freeform 100"/>
            <p:cNvSpPr/>
            <p:nvPr/>
          </p:nvSpPr>
          <p:spPr bwMode="auto">
            <a:xfrm>
              <a:off x="4869690" y="1859875"/>
              <a:ext cx="365200" cy="457213"/>
            </a:xfrm>
            <a:custGeom>
              <a:avLst/>
              <a:gdLst/>
              <a:ahLst/>
              <a:cxnLst>
                <a:cxn ang="0">
                  <a:pos x="230" y="212"/>
                </a:cxn>
                <a:cxn ang="0">
                  <a:pos x="212" y="216"/>
                </a:cxn>
                <a:cxn ang="0">
                  <a:pos x="197" y="223"/>
                </a:cxn>
                <a:cxn ang="0">
                  <a:pos x="105" y="169"/>
                </a:cxn>
                <a:cxn ang="0">
                  <a:pos x="105" y="160"/>
                </a:cxn>
                <a:cxn ang="0">
                  <a:pos x="197" y="96"/>
                </a:cxn>
                <a:cxn ang="0">
                  <a:pos x="204" y="100"/>
                </a:cxn>
                <a:cxn ang="0">
                  <a:pos x="221" y="105"/>
                </a:cxn>
                <a:cxn ang="0">
                  <a:pos x="230" y="107"/>
                </a:cxn>
                <a:cxn ang="0">
                  <a:pos x="250" y="102"/>
                </a:cxn>
                <a:cxn ang="0">
                  <a:pos x="266" y="91"/>
                </a:cxn>
                <a:cxn ang="0">
                  <a:pos x="277" y="75"/>
                </a:cxn>
                <a:cxn ang="0">
                  <a:pos x="282" y="53"/>
                </a:cxn>
                <a:cxn ang="0">
                  <a:pos x="281" y="44"/>
                </a:cxn>
                <a:cxn ang="0">
                  <a:pos x="273" y="24"/>
                </a:cxn>
                <a:cxn ang="0">
                  <a:pos x="259" y="9"/>
                </a:cxn>
                <a:cxn ang="0">
                  <a:pos x="239" y="2"/>
                </a:cxn>
                <a:cxn ang="0">
                  <a:pos x="230" y="0"/>
                </a:cxn>
                <a:cxn ang="0">
                  <a:pos x="208" y="4"/>
                </a:cxn>
                <a:cxn ang="0">
                  <a:pos x="192" y="17"/>
                </a:cxn>
                <a:cxn ang="0">
                  <a:pos x="181" y="33"/>
                </a:cxn>
                <a:cxn ang="0">
                  <a:pos x="175" y="53"/>
                </a:cxn>
                <a:cxn ang="0">
                  <a:pos x="177" y="62"/>
                </a:cxn>
                <a:cxn ang="0">
                  <a:pos x="85" y="118"/>
                </a:cxn>
                <a:cxn ang="0">
                  <a:pos x="68" y="109"/>
                </a:cxn>
                <a:cxn ang="0">
                  <a:pos x="52" y="107"/>
                </a:cxn>
                <a:cxn ang="0">
                  <a:pos x="41" y="107"/>
                </a:cxn>
                <a:cxn ang="0">
                  <a:pos x="23" y="116"/>
                </a:cxn>
                <a:cxn ang="0">
                  <a:pos x="9" y="131"/>
                </a:cxn>
                <a:cxn ang="0">
                  <a:pos x="0" y="149"/>
                </a:cxn>
                <a:cxn ang="0">
                  <a:pos x="0" y="160"/>
                </a:cxn>
                <a:cxn ang="0">
                  <a:pos x="3" y="180"/>
                </a:cxn>
                <a:cxn ang="0">
                  <a:pos x="14" y="198"/>
                </a:cxn>
                <a:cxn ang="0">
                  <a:pos x="30" y="209"/>
                </a:cxn>
                <a:cxn ang="0">
                  <a:pos x="52" y="212"/>
                </a:cxn>
                <a:cxn ang="0">
                  <a:pos x="61" y="212"/>
                </a:cxn>
                <a:cxn ang="0">
                  <a:pos x="78" y="207"/>
                </a:cxn>
                <a:cxn ang="0">
                  <a:pos x="177" y="258"/>
                </a:cxn>
                <a:cxn ang="0">
                  <a:pos x="175" y="267"/>
                </a:cxn>
                <a:cxn ang="0">
                  <a:pos x="177" y="278"/>
                </a:cxn>
                <a:cxn ang="0">
                  <a:pos x="184" y="296"/>
                </a:cxn>
                <a:cxn ang="0">
                  <a:pos x="199" y="310"/>
                </a:cxn>
                <a:cxn ang="0">
                  <a:pos x="219" y="318"/>
                </a:cxn>
                <a:cxn ang="0">
                  <a:pos x="230" y="319"/>
                </a:cxn>
                <a:cxn ang="0">
                  <a:pos x="250" y="316"/>
                </a:cxn>
                <a:cxn ang="0">
                  <a:pos x="266" y="303"/>
                </a:cxn>
                <a:cxn ang="0">
                  <a:pos x="277" y="287"/>
                </a:cxn>
                <a:cxn ang="0">
                  <a:pos x="282" y="267"/>
                </a:cxn>
                <a:cxn ang="0">
                  <a:pos x="281" y="256"/>
                </a:cxn>
                <a:cxn ang="0">
                  <a:pos x="273" y="236"/>
                </a:cxn>
                <a:cxn ang="0">
                  <a:pos x="259" y="221"/>
                </a:cxn>
                <a:cxn ang="0">
                  <a:pos x="239" y="214"/>
                </a:cxn>
                <a:cxn ang="0">
                  <a:pos x="230" y="212"/>
                </a:cxn>
              </a:cxnLst>
              <a:rect l="0" t="0" r="r" b="b"/>
              <a:pathLst>
                <a:path w="282" h="319">
                  <a:moveTo>
                    <a:pt x="230" y="212"/>
                  </a:moveTo>
                  <a:lnTo>
                    <a:pt x="230" y="212"/>
                  </a:lnTo>
                  <a:lnTo>
                    <a:pt x="221" y="214"/>
                  </a:lnTo>
                  <a:lnTo>
                    <a:pt x="212" y="216"/>
                  </a:lnTo>
                  <a:lnTo>
                    <a:pt x="204" y="220"/>
                  </a:lnTo>
                  <a:lnTo>
                    <a:pt x="197" y="223"/>
                  </a:lnTo>
                  <a:lnTo>
                    <a:pt x="105" y="169"/>
                  </a:lnTo>
                  <a:lnTo>
                    <a:pt x="105" y="169"/>
                  </a:lnTo>
                  <a:lnTo>
                    <a:pt x="105" y="160"/>
                  </a:lnTo>
                  <a:lnTo>
                    <a:pt x="105" y="160"/>
                  </a:lnTo>
                  <a:lnTo>
                    <a:pt x="105" y="151"/>
                  </a:lnTo>
                  <a:lnTo>
                    <a:pt x="197" y="96"/>
                  </a:lnTo>
                  <a:lnTo>
                    <a:pt x="197" y="96"/>
                  </a:lnTo>
                  <a:lnTo>
                    <a:pt x="204" y="100"/>
                  </a:lnTo>
                  <a:lnTo>
                    <a:pt x="212" y="104"/>
                  </a:lnTo>
                  <a:lnTo>
                    <a:pt x="221" y="105"/>
                  </a:lnTo>
                  <a:lnTo>
                    <a:pt x="230" y="107"/>
                  </a:lnTo>
                  <a:lnTo>
                    <a:pt x="230" y="107"/>
                  </a:lnTo>
                  <a:lnTo>
                    <a:pt x="239" y="105"/>
                  </a:lnTo>
                  <a:lnTo>
                    <a:pt x="250" y="102"/>
                  </a:lnTo>
                  <a:lnTo>
                    <a:pt x="259" y="98"/>
                  </a:lnTo>
                  <a:lnTo>
                    <a:pt x="266" y="91"/>
                  </a:lnTo>
                  <a:lnTo>
                    <a:pt x="273" y="84"/>
                  </a:lnTo>
                  <a:lnTo>
                    <a:pt x="277" y="75"/>
                  </a:lnTo>
                  <a:lnTo>
                    <a:pt x="281" y="64"/>
                  </a:lnTo>
                  <a:lnTo>
                    <a:pt x="282" y="53"/>
                  </a:lnTo>
                  <a:lnTo>
                    <a:pt x="282" y="53"/>
                  </a:lnTo>
                  <a:lnTo>
                    <a:pt x="281" y="44"/>
                  </a:lnTo>
                  <a:lnTo>
                    <a:pt x="277" y="33"/>
                  </a:lnTo>
                  <a:lnTo>
                    <a:pt x="273" y="24"/>
                  </a:lnTo>
                  <a:lnTo>
                    <a:pt x="266" y="17"/>
                  </a:lnTo>
                  <a:lnTo>
                    <a:pt x="259" y="9"/>
                  </a:lnTo>
                  <a:lnTo>
                    <a:pt x="250" y="4"/>
                  </a:lnTo>
                  <a:lnTo>
                    <a:pt x="239" y="2"/>
                  </a:lnTo>
                  <a:lnTo>
                    <a:pt x="230" y="0"/>
                  </a:lnTo>
                  <a:lnTo>
                    <a:pt x="230" y="0"/>
                  </a:lnTo>
                  <a:lnTo>
                    <a:pt x="219" y="2"/>
                  </a:lnTo>
                  <a:lnTo>
                    <a:pt x="208" y="4"/>
                  </a:lnTo>
                  <a:lnTo>
                    <a:pt x="199" y="9"/>
                  </a:lnTo>
                  <a:lnTo>
                    <a:pt x="192" y="17"/>
                  </a:lnTo>
                  <a:lnTo>
                    <a:pt x="184" y="24"/>
                  </a:lnTo>
                  <a:lnTo>
                    <a:pt x="181" y="33"/>
                  </a:lnTo>
                  <a:lnTo>
                    <a:pt x="177" y="44"/>
                  </a:lnTo>
                  <a:lnTo>
                    <a:pt x="175" y="53"/>
                  </a:lnTo>
                  <a:lnTo>
                    <a:pt x="175" y="53"/>
                  </a:lnTo>
                  <a:lnTo>
                    <a:pt x="177" y="62"/>
                  </a:lnTo>
                  <a:lnTo>
                    <a:pt x="85" y="118"/>
                  </a:lnTo>
                  <a:lnTo>
                    <a:pt x="85" y="118"/>
                  </a:lnTo>
                  <a:lnTo>
                    <a:pt x="78" y="113"/>
                  </a:lnTo>
                  <a:lnTo>
                    <a:pt x="68" y="109"/>
                  </a:lnTo>
                  <a:lnTo>
                    <a:pt x="61" y="107"/>
                  </a:lnTo>
                  <a:lnTo>
                    <a:pt x="52" y="107"/>
                  </a:lnTo>
                  <a:lnTo>
                    <a:pt x="52" y="107"/>
                  </a:lnTo>
                  <a:lnTo>
                    <a:pt x="41" y="107"/>
                  </a:lnTo>
                  <a:lnTo>
                    <a:pt x="30" y="111"/>
                  </a:lnTo>
                  <a:lnTo>
                    <a:pt x="23" y="116"/>
                  </a:lnTo>
                  <a:lnTo>
                    <a:pt x="14" y="122"/>
                  </a:lnTo>
                  <a:lnTo>
                    <a:pt x="9" y="131"/>
                  </a:lnTo>
                  <a:lnTo>
                    <a:pt x="3" y="140"/>
                  </a:lnTo>
                  <a:lnTo>
                    <a:pt x="0" y="149"/>
                  </a:lnTo>
                  <a:lnTo>
                    <a:pt x="0" y="160"/>
                  </a:lnTo>
                  <a:lnTo>
                    <a:pt x="0" y="160"/>
                  </a:lnTo>
                  <a:lnTo>
                    <a:pt x="0" y="171"/>
                  </a:lnTo>
                  <a:lnTo>
                    <a:pt x="3" y="180"/>
                  </a:lnTo>
                  <a:lnTo>
                    <a:pt x="9" y="189"/>
                  </a:lnTo>
                  <a:lnTo>
                    <a:pt x="14" y="198"/>
                  </a:lnTo>
                  <a:lnTo>
                    <a:pt x="23" y="203"/>
                  </a:lnTo>
                  <a:lnTo>
                    <a:pt x="30" y="209"/>
                  </a:lnTo>
                  <a:lnTo>
                    <a:pt x="41" y="212"/>
                  </a:lnTo>
                  <a:lnTo>
                    <a:pt x="52" y="212"/>
                  </a:lnTo>
                  <a:lnTo>
                    <a:pt x="52" y="212"/>
                  </a:lnTo>
                  <a:lnTo>
                    <a:pt x="61" y="212"/>
                  </a:lnTo>
                  <a:lnTo>
                    <a:pt x="68" y="211"/>
                  </a:lnTo>
                  <a:lnTo>
                    <a:pt x="78" y="207"/>
                  </a:lnTo>
                  <a:lnTo>
                    <a:pt x="85" y="202"/>
                  </a:lnTo>
                  <a:lnTo>
                    <a:pt x="177" y="258"/>
                  </a:lnTo>
                  <a:lnTo>
                    <a:pt x="177" y="258"/>
                  </a:lnTo>
                  <a:lnTo>
                    <a:pt x="175" y="267"/>
                  </a:lnTo>
                  <a:lnTo>
                    <a:pt x="175" y="267"/>
                  </a:lnTo>
                  <a:lnTo>
                    <a:pt x="177" y="278"/>
                  </a:lnTo>
                  <a:lnTo>
                    <a:pt x="181" y="287"/>
                  </a:lnTo>
                  <a:lnTo>
                    <a:pt x="184" y="296"/>
                  </a:lnTo>
                  <a:lnTo>
                    <a:pt x="192" y="303"/>
                  </a:lnTo>
                  <a:lnTo>
                    <a:pt x="199" y="310"/>
                  </a:lnTo>
                  <a:lnTo>
                    <a:pt x="208" y="316"/>
                  </a:lnTo>
                  <a:lnTo>
                    <a:pt x="219" y="318"/>
                  </a:lnTo>
                  <a:lnTo>
                    <a:pt x="230" y="319"/>
                  </a:lnTo>
                  <a:lnTo>
                    <a:pt x="230" y="319"/>
                  </a:lnTo>
                  <a:lnTo>
                    <a:pt x="239" y="318"/>
                  </a:lnTo>
                  <a:lnTo>
                    <a:pt x="250" y="316"/>
                  </a:lnTo>
                  <a:lnTo>
                    <a:pt x="259" y="310"/>
                  </a:lnTo>
                  <a:lnTo>
                    <a:pt x="266" y="303"/>
                  </a:lnTo>
                  <a:lnTo>
                    <a:pt x="273" y="296"/>
                  </a:lnTo>
                  <a:lnTo>
                    <a:pt x="277" y="287"/>
                  </a:lnTo>
                  <a:lnTo>
                    <a:pt x="281" y="278"/>
                  </a:lnTo>
                  <a:lnTo>
                    <a:pt x="282" y="267"/>
                  </a:lnTo>
                  <a:lnTo>
                    <a:pt x="282" y="267"/>
                  </a:lnTo>
                  <a:lnTo>
                    <a:pt x="281" y="256"/>
                  </a:lnTo>
                  <a:lnTo>
                    <a:pt x="277" y="245"/>
                  </a:lnTo>
                  <a:lnTo>
                    <a:pt x="273" y="236"/>
                  </a:lnTo>
                  <a:lnTo>
                    <a:pt x="266" y="229"/>
                  </a:lnTo>
                  <a:lnTo>
                    <a:pt x="259" y="221"/>
                  </a:lnTo>
                  <a:lnTo>
                    <a:pt x="250" y="218"/>
                  </a:lnTo>
                  <a:lnTo>
                    <a:pt x="239" y="214"/>
                  </a:lnTo>
                  <a:lnTo>
                    <a:pt x="230" y="212"/>
                  </a:lnTo>
                  <a:lnTo>
                    <a:pt x="230" y="212"/>
                  </a:lnTo>
                  <a:close/>
                </a:path>
              </a:pathLst>
            </a:custGeom>
            <a:solidFill>
              <a:sysClr val="window" lastClr="FFFFFF"/>
            </a:solidFill>
            <a:ln w="9525">
              <a:noFill/>
              <a:round/>
            </a:ln>
          </p:spPr>
          <p:txBody>
            <a:bodyPr vert="horz" wrap="square" lIns="121594" tIns="60797" rIns="121594" bIns="60797" numCol="1" anchor="t" anchorCtr="0" compatLnSpc="1"/>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black"/>
                </a:solidFill>
                <a:effectLst/>
                <a:uLnTx/>
                <a:uFillTx/>
                <a:cs typeface="+mn-ea"/>
                <a:sym typeface="+mn-lt"/>
              </a:endParaRPr>
            </a:p>
          </p:txBody>
        </p:sp>
        <p:sp>
          <p:nvSpPr>
            <p:cNvPr id="117" name="Rectangle 39"/>
            <p:cNvSpPr/>
            <p:nvPr/>
          </p:nvSpPr>
          <p:spPr>
            <a:xfrm>
              <a:off x="8049511" y="4915561"/>
              <a:ext cx="3179822" cy="430831"/>
            </a:xfrm>
            <a:prstGeom prst="rect">
              <a:avLst/>
            </a:prstGeom>
          </p:spPr>
          <p:txBody>
            <a:bodyPr wrap="square">
              <a:spAutoFit/>
            </a:bodyPr>
            <a:lstStyle/>
            <a:p>
              <a:pPr defTabSz="647719"/>
              <a:r>
                <a:rPr lang="zh-CN" altLang="zh-CN" sz="1100" dirty="0">
                  <a:solidFill>
                    <a:prstClr val="black">
                      <a:lumMod val="85000"/>
                      <a:lumOff val="15000"/>
                    </a:prstClr>
                  </a:solidFill>
                  <a:cs typeface="+mn-ea"/>
                  <a:sym typeface="+mn-lt"/>
                </a:rPr>
                <a:t>支持</a:t>
              </a:r>
              <a:r>
                <a:rPr lang="zh-CN" altLang="en-US" sz="1100" dirty="0">
                  <a:solidFill>
                    <a:prstClr val="black">
                      <a:lumMod val="85000"/>
                      <a:lumOff val="15000"/>
                    </a:prstClr>
                  </a:solidFill>
                  <a:cs typeface="+mn-ea"/>
                  <a:sym typeface="+mn-lt"/>
                </a:rPr>
                <a:t>教学质量监测</a:t>
              </a:r>
              <a:r>
                <a:rPr lang="zh-CN" altLang="zh-CN" sz="1100" dirty="0">
                  <a:solidFill>
                    <a:prstClr val="black">
                      <a:lumMod val="85000"/>
                      <a:lumOff val="15000"/>
                    </a:prstClr>
                  </a:solidFill>
                  <a:cs typeface="+mn-ea"/>
                  <a:sym typeface="+mn-lt"/>
                </a:rPr>
                <a:t>系统、</a:t>
              </a:r>
              <a:r>
                <a:rPr lang="zh-CN" altLang="en-US" sz="1100" dirty="0">
                  <a:solidFill>
                    <a:prstClr val="black">
                      <a:lumMod val="85000"/>
                      <a:lumOff val="15000"/>
                    </a:prstClr>
                  </a:solidFill>
                  <a:cs typeface="+mn-ea"/>
                  <a:sym typeface="+mn-lt"/>
                </a:rPr>
                <a:t>题库</a:t>
              </a:r>
              <a:r>
                <a:rPr lang="zh-CN" altLang="zh-CN" sz="1100" dirty="0">
                  <a:solidFill>
                    <a:prstClr val="black">
                      <a:lumMod val="85000"/>
                      <a:lumOff val="15000"/>
                    </a:prstClr>
                  </a:solidFill>
                  <a:cs typeface="+mn-ea"/>
                  <a:sym typeface="+mn-lt"/>
                </a:rPr>
                <a:t>系统等外部系统导入</a:t>
              </a:r>
              <a:endParaRPr lang="en-US" sz="1100" dirty="0">
                <a:solidFill>
                  <a:prstClr val="black">
                    <a:lumMod val="85000"/>
                    <a:lumOff val="15000"/>
                  </a:prstClr>
                </a:solidFill>
                <a:cs typeface="+mn-ea"/>
                <a:sym typeface="+mn-lt"/>
              </a:endParaRPr>
            </a:p>
          </p:txBody>
        </p:sp>
        <p:sp>
          <p:nvSpPr>
            <p:cNvPr id="118" name="Rectangle 40"/>
            <p:cNvSpPr/>
            <p:nvPr/>
          </p:nvSpPr>
          <p:spPr>
            <a:xfrm>
              <a:off x="8049511" y="4533603"/>
              <a:ext cx="2646533" cy="461605"/>
            </a:xfrm>
            <a:prstGeom prst="rect">
              <a:avLst/>
            </a:prstGeom>
          </p:spPr>
          <p:txBody>
            <a:bodyPr wrap="none">
              <a:spAutoFit/>
            </a:bodyPr>
            <a:lstStyle/>
            <a:p>
              <a:pPr defTabSz="647719"/>
              <a:r>
                <a:rPr lang="zh-CN" altLang="zh-CN" b="1" dirty="0">
                  <a:solidFill>
                    <a:srgbClr val="92D050"/>
                  </a:solidFill>
                  <a:cs typeface="+mn-ea"/>
                  <a:sym typeface="+mn-lt"/>
                </a:rPr>
                <a:t>支持外部系统导入</a:t>
              </a:r>
              <a:endParaRPr lang="en-US" b="1" dirty="0">
                <a:solidFill>
                  <a:srgbClr val="92D050"/>
                </a:solidFill>
                <a:cs typeface="+mn-ea"/>
                <a:sym typeface="+mn-lt"/>
              </a:endParaRPr>
            </a:p>
          </p:txBody>
        </p:sp>
        <p:sp>
          <p:nvSpPr>
            <p:cNvPr id="119" name="Rectangle 27"/>
            <p:cNvSpPr/>
            <p:nvPr/>
          </p:nvSpPr>
          <p:spPr>
            <a:xfrm>
              <a:off x="6846334" y="4629091"/>
              <a:ext cx="765354" cy="850350"/>
            </a:xfrm>
            <a:prstGeom prst="rect">
              <a:avLst/>
            </a:prstGeom>
            <a:solidFill>
              <a:srgbClr val="92D050"/>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sp>
          <p:nvSpPr>
            <p:cNvPr id="120" name="Freeform 107"/>
            <p:cNvSpPr>
              <a:spLocks noEditPoints="1"/>
            </p:cNvSpPr>
            <p:nvPr/>
          </p:nvSpPr>
          <p:spPr bwMode="auto">
            <a:xfrm>
              <a:off x="7018217" y="4820072"/>
              <a:ext cx="439783" cy="420063"/>
            </a:xfrm>
            <a:custGeom>
              <a:avLst/>
              <a:gdLst/>
              <a:ahLst/>
              <a:cxnLst>
                <a:cxn ang="0">
                  <a:pos x="337" y="165"/>
                </a:cxn>
                <a:cxn ang="0">
                  <a:pos x="170" y="0"/>
                </a:cxn>
                <a:cxn ang="0">
                  <a:pos x="5" y="165"/>
                </a:cxn>
                <a:cxn ang="0">
                  <a:pos x="5" y="165"/>
                </a:cxn>
                <a:cxn ang="0">
                  <a:pos x="0" y="172"/>
                </a:cxn>
                <a:cxn ang="0">
                  <a:pos x="0" y="181"/>
                </a:cxn>
                <a:cxn ang="0">
                  <a:pos x="0" y="189"/>
                </a:cxn>
                <a:cxn ang="0">
                  <a:pos x="5" y="196"/>
                </a:cxn>
                <a:cxn ang="0">
                  <a:pos x="5" y="196"/>
                </a:cxn>
                <a:cxn ang="0">
                  <a:pos x="13" y="201"/>
                </a:cxn>
                <a:cxn ang="0">
                  <a:pos x="20" y="201"/>
                </a:cxn>
                <a:cxn ang="0">
                  <a:pos x="29" y="201"/>
                </a:cxn>
                <a:cxn ang="0">
                  <a:pos x="36" y="196"/>
                </a:cxn>
                <a:cxn ang="0">
                  <a:pos x="42" y="189"/>
                </a:cxn>
                <a:cxn ang="0">
                  <a:pos x="42" y="294"/>
                </a:cxn>
                <a:cxn ang="0">
                  <a:pos x="301" y="294"/>
                </a:cxn>
                <a:cxn ang="0">
                  <a:pos x="301" y="189"/>
                </a:cxn>
                <a:cxn ang="0">
                  <a:pos x="306" y="196"/>
                </a:cxn>
                <a:cxn ang="0">
                  <a:pos x="306" y="196"/>
                </a:cxn>
                <a:cxn ang="0">
                  <a:pos x="314" y="201"/>
                </a:cxn>
                <a:cxn ang="0">
                  <a:pos x="321" y="201"/>
                </a:cxn>
                <a:cxn ang="0">
                  <a:pos x="321" y="201"/>
                </a:cxn>
                <a:cxn ang="0">
                  <a:pos x="330" y="201"/>
                </a:cxn>
                <a:cxn ang="0">
                  <a:pos x="337" y="196"/>
                </a:cxn>
                <a:cxn ang="0">
                  <a:pos x="337" y="196"/>
                </a:cxn>
                <a:cxn ang="0">
                  <a:pos x="341" y="189"/>
                </a:cxn>
                <a:cxn ang="0">
                  <a:pos x="343" y="181"/>
                </a:cxn>
                <a:cxn ang="0">
                  <a:pos x="341" y="172"/>
                </a:cxn>
                <a:cxn ang="0">
                  <a:pos x="337" y="165"/>
                </a:cxn>
                <a:cxn ang="0">
                  <a:pos x="337" y="165"/>
                </a:cxn>
                <a:cxn ang="0">
                  <a:pos x="279" y="272"/>
                </a:cxn>
                <a:cxn ang="0">
                  <a:pos x="214" y="272"/>
                </a:cxn>
                <a:cxn ang="0">
                  <a:pos x="214" y="187"/>
                </a:cxn>
                <a:cxn ang="0">
                  <a:pos x="129" y="187"/>
                </a:cxn>
                <a:cxn ang="0">
                  <a:pos x="129" y="272"/>
                </a:cxn>
                <a:cxn ang="0">
                  <a:pos x="63" y="272"/>
                </a:cxn>
                <a:cxn ang="0">
                  <a:pos x="63" y="169"/>
                </a:cxn>
                <a:cxn ang="0">
                  <a:pos x="170" y="60"/>
                </a:cxn>
                <a:cxn ang="0">
                  <a:pos x="279" y="169"/>
                </a:cxn>
                <a:cxn ang="0">
                  <a:pos x="279" y="272"/>
                </a:cxn>
              </a:cxnLst>
              <a:rect l="0" t="0" r="r" b="b"/>
              <a:pathLst>
                <a:path w="343" h="294">
                  <a:moveTo>
                    <a:pt x="337" y="165"/>
                  </a:moveTo>
                  <a:lnTo>
                    <a:pt x="170" y="0"/>
                  </a:lnTo>
                  <a:lnTo>
                    <a:pt x="5" y="165"/>
                  </a:lnTo>
                  <a:lnTo>
                    <a:pt x="5" y="165"/>
                  </a:lnTo>
                  <a:lnTo>
                    <a:pt x="0" y="172"/>
                  </a:lnTo>
                  <a:lnTo>
                    <a:pt x="0" y="181"/>
                  </a:lnTo>
                  <a:lnTo>
                    <a:pt x="0" y="189"/>
                  </a:lnTo>
                  <a:lnTo>
                    <a:pt x="5" y="196"/>
                  </a:lnTo>
                  <a:lnTo>
                    <a:pt x="5" y="196"/>
                  </a:lnTo>
                  <a:lnTo>
                    <a:pt x="13" y="201"/>
                  </a:lnTo>
                  <a:lnTo>
                    <a:pt x="20" y="201"/>
                  </a:lnTo>
                  <a:lnTo>
                    <a:pt x="29" y="201"/>
                  </a:lnTo>
                  <a:lnTo>
                    <a:pt x="36" y="196"/>
                  </a:lnTo>
                  <a:lnTo>
                    <a:pt x="42" y="189"/>
                  </a:lnTo>
                  <a:lnTo>
                    <a:pt x="42" y="294"/>
                  </a:lnTo>
                  <a:lnTo>
                    <a:pt x="301" y="294"/>
                  </a:lnTo>
                  <a:lnTo>
                    <a:pt x="301" y="189"/>
                  </a:lnTo>
                  <a:lnTo>
                    <a:pt x="306" y="196"/>
                  </a:lnTo>
                  <a:lnTo>
                    <a:pt x="306" y="196"/>
                  </a:lnTo>
                  <a:lnTo>
                    <a:pt x="314" y="201"/>
                  </a:lnTo>
                  <a:lnTo>
                    <a:pt x="321" y="201"/>
                  </a:lnTo>
                  <a:lnTo>
                    <a:pt x="321" y="201"/>
                  </a:lnTo>
                  <a:lnTo>
                    <a:pt x="330" y="201"/>
                  </a:lnTo>
                  <a:lnTo>
                    <a:pt x="337" y="196"/>
                  </a:lnTo>
                  <a:lnTo>
                    <a:pt x="337" y="196"/>
                  </a:lnTo>
                  <a:lnTo>
                    <a:pt x="341" y="189"/>
                  </a:lnTo>
                  <a:lnTo>
                    <a:pt x="343" y="181"/>
                  </a:lnTo>
                  <a:lnTo>
                    <a:pt x="341" y="172"/>
                  </a:lnTo>
                  <a:lnTo>
                    <a:pt x="337" y="165"/>
                  </a:lnTo>
                  <a:lnTo>
                    <a:pt x="337" y="165"/>
                  </a:lnTo>
                  <a:close/>
                  <a:moveTo>
                    <a:pt x="279" y="272"/>
                  </a:moveTo>
                  <a:lnTo>
                    <a:pt x="214" y="272"/>
                  </a:lnTo>
                  <a:lnTo>
                    <a:pt x="214" y="187"/>
                  </a:lnTo>
                  <a:lnTo>
                    <a:pt x="129" y="187"/>
                  </a:lnTo>
                  <a:lnTo>
                    <a:pt x="129" y="272"/>
                  </a:lnTo>
                  <a:lnTo>
                    <a:pt x="63" y="272"/>
                  </a:lnTo>
                  <a:lnTo>
                    <a:pt x="63" y="169"/>
                  </a:lnTo>
                  <a:lnTo>
                    <a:pt x="170" y="60"/>
                  </a:lnTo>
                  <a:lnTo>
                    <a:pt x="279" y="169"/>
                  </a:lnTo>
                  <a:lnTo>
                    <a:pt x="279" y="272"/>
                  </a:lnTo>
                  <a:close/>
                </a:path>
              </a:pathLst>
            </a:custGeom>
            <a:solidFill>
              <a:sysClr val="window" lastClr="FFFFFF"/>
            </a:solidFill>
            <a:ln w="9525">
              <a:noFill/>
              <a:round/>
            </a:ln>
          </p:spPr>
          <p:txBody>
            <a:bodyPr vert="horz" wrap="square" lIns="121594" tIns="60797" rIns="121594" bIns="60797" numCol="1" anchor="t" anchorCtr="0" compatLnSpc="1"/>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black"/>
                </a:solidFill>
                <a:effectLst/>
                <a:uLnTx/>
                <a:uFillTx/>
                <a:cs typeface="+mn-ea"/>
                <a:sym typeface="+mn-lt"/>
              </a:endParaRPr>
            </a:p>
          </p:txBody>
        </p:sp>
        <p:sp>
          <p:nvSpPr>
            <p:cNvPr id="121" name="Rectangle 33"/>
            <p:cNvSpPr/>
            <p:nvPr/>
          </p:nvSpPr>
          <p:spPr>
            <a:xfrm>
              <a:off x="1088279" y="4915561"/>
              <a:ext cx="3179822" cy="430831"/>
            </a:xfrm>
            <a:prstGeom prst="rect">
              <a:avLst/>
            </a:prstGeom>
          </p:spPr>
          <p:txBody>
            <a:bodyPr wrap="square">
              <a:spAutoFit/>
            </a:bodyPr>
            <a:lstStyle/>
            <a:p>
              <a:pPr algn="r" defTabSz="647719"/>
              <a:r>
                <a:rPr lang="zh-CN" altLang="zh-CN" sz="1100" dirty="0">
                  <a:solidFill>
                    <a:prstClr val="black"/>
                  </a:solidFill>
                  <a:cs typeface="+mn-ea"/>
                  <a:sym typeface="+mn-lt"/>
                </a:rPr>
                <a:t>自动生成学生综合素质档案</a:t>
              </a:r>
              <a:endParaRPr lang="en-US" altLang="zh-CN" sz="1100" dirty="0">
                <a:solidFill>
                  <a:prstClr val="black"/>
                </a:solidFill>
                <a:cs typeface="+mn-ea"/>
                <a:sym typeface="+mn-lt"/>
              </a:endParaRPr>
            </a:p>
            <a:p>
              <a:pPr algn="r" defTabSz="647719"/>
              <a:r>
                <a:rPr lang="zh-CN" altLang="zh-CN" sz="1100" dirty="0">
                  <a:solidFill>
                    <a:prstClr val="black"/>
                  </a:solidFill>
                  <a:cs typeface="+mn-ea"/>
                  <a:sym typeface="+mn-lt"/>
                </a:rPr>
                <a:t>支持发布区域素质教育发展评价报告</a:t>
              </a:r>
              <a:endParaRPr lang="en-US" sz="1100" dirty="0">
                <a:solidFill>
                  <a:prstClr val="white">
                    <a:lumMod val="65000"/>
                  </a:prstClr>
                </a:solidFill>
                <a:cs typeface="+mn-ea"/>
                <a:sym typeface="+mn-lt"/>
              </a:endParaRPr>
            </a:p>
          </p:txBody>
        </p:sp>
        <p:sp>
          <p:nvSpPr>
            <p:cNvPr id="122" name="Rectangle 34"/>
            <p:cNvSpPr/>
            <p:nvPr/>
          </p:nvSpPr>
          <p:spPr>
            <a:xfrm>
              <a:off x="1577213" y="4533603"/>
              <a:ext cx="2646533" cy="461605"/>
            </a:xfrm>
            <a:prstGeom prst="rect">
              <a:avLst/>
            </a:prstGeom>
          </p:spPr>
          <p:txBody>
            <a:bodyPr wrap="none">
              <a:spAutoFit/>
            </a:bodyPr>
            <a:lstStyle/>
            <a:p>
              <a:pPr algn="r" defTabSz="647719"/>
              <a:r>
                <a:rPr lang="zh-CN" altLang="en-US" b="1" dirty="0">
                  <a:solidFill>
                    <a:srgbClr val="92D050"/>
                  </a:solidFill>
                  <a:cs typeface="+mn-ea"/>
                  <a:sym typeface="+mn-lt"/>
                </a:rPr>
                <a:t>智慧</a:t>
              </a:r>
              <a:r>
                <a:rPr lang="zh-CN" altLang="zh-CN" b="1" dirty="0">
                  <a:solidFill>
                    <a:srgbClr val="92D050"/>
                  </a:solidFill>
                  <a:cs typeface="+mn-ea"/>
                  <a:sym typeface="+mn-lt"/>
                </a:rPr>
                <a:t>生成评价报告</a:t>
              </a:r>
              <a:endParaRPr lang="en-US" b="1" dirty="0">
                <a:solidFill>
                  <a:srgbClr val="92D050"/>
                </a:solidFill>
                <a:cs typeface="+mn-ea"/>
                <a:sym typeface="+mn-lt"/>
              </a:endParaRPr>
            </a:p>
          </p:txBody>
        </p:sp>
        <p:sp>
          <p:nvSpPr>
            <p:cNvPr id="123" name="Rectangle 26"/>
            <p:cNvSpPr/>
            <p:nvPr/>
          </p:nvSpPr>
          <p:spPr>
            <a:xfrm>
              <a:off x="4697806" y="4629091"/>
              <a:ext cx="765354" cy="850350"/>
            </a:xfrm>
            <a:prstGeom prst="rect">
              <a:avLst/>
            </a:prstGeom>
            <a:solidFill>
              <a:srgbClr val="92D050"/>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grpSp>
          <p:nvGrpSpPr>
            <p:cNvPr id="124" name="Group 67"/>
            <p:cNvGrpSpPr/>
            <p:nvPr/>
          </p:nvGrpSpPr>
          <p:grpSpPr>
            <a:xfrm>
              <a:off x="4783749" y="4915561"/>
              <a:ext cx="605403" cy="237664"/>
              <a:chOff x="1441430" y="4357700"/>
              <a:chExt cx="503238" cy="177800"/>
            </a:xfrm>
            <a:solidFill>
              <a:sysClr val="window" lastClr="FFFFFF"/>
            </a:solidFill>
          </p:grpSpPr>
          <p:sp>
            <p:nvSpPr>
              <p:cNvPr id="125" name="Freeform 19"/>
              <p:cNvSpPr/>
              <p:nvPr/>
            </p:nvSpPr>
            <p:spPr bwMode="auto">
              <a:xfrm>
                <a:off x="1441430" y="4357700"/>
                <a:ext cx="231775" cy="177800"/>
              </a:xfrm>
              <a:custGeom>
                <a:avLst/>
                <a:gdLst/>
                <a:ahLst/>
                <a:cxnLst>
                  <a:cxn ang="0">
                    <a:pos x="192" y="0"/>
                  </a:cxn>
                  <a:cxn ang="0">
                    <a:pos x="203" y="0"/>
                  </a:cxn>
                  <a:cxn ang="0">
                    <a:pos x="225" y="5"/>
                  </a:cxn>
                  <a:cxn ang="0">
                    <a:pos x="245" y="13"/>
                  </a:cxn>
                  <a:cxn ang="0">
                    <a:pos x="262" y="26"/>
                  </a:cxn>
                  <a:cxn ang="0">
                    <a:pos x="271" y="32"/>
                  </a:cxn>
                  <a:cxn ang="0">
                    <a:pos x="282" y="47"/>
                  </a:cxn>
                  <a:cxn ang="0">
                    <a:pos x="292" y="63"/>
                  </a:cxn>
                  <a:cxn ang="0">
                    <a:pos x="232" y="63"/>
                  </a:cxn>
                  <a:cxn ang="0">
                    <a:pos x="213" y="53"/>
                  </a:cxn>
                  <a:cxn ang="0">
                    <a:pos x="192" y="49"/>
                  </a:cxn>
                  <a:cxn ang="0">
                    <a:pos x="112" y="49"/>
                  </a:cxn>
                  <a:cxn ang="0">
                    <a:pos x="88" y="54"/>
                  </a:cxn>
                  <a:cxn ang="0">
                    <a:pos x="68" y="68"/>
                  </a:cxn>
                  <a:cxn ang="0">
                    <a:pos x="61" y="77"/>
                  </a:cxn>
                  <a:cxn ang="0">
                    <a:pos x="51" y="99"/>
                  </a:cxn>
                  <a:cxn ang="0">
                    <a:pos x="50" y="111"/>
                  </a:cxn>
                  <a:cxn ang="0">
                    <a:pos x="51" y="124"/>
                  </a:cxn>
                  <a:cxn ang="0">
                    <a:pos x="61" y="146"/>
                  </a:cxn>
                  <a:cxn ang="0">
                    <a:pos x="68" y="154"/>
                  </a:cxn>
                  <a:cxn ang="0">
                    <a:pos x="88" y="168"/>
                  </a:cxn>
                  <a:cxn ang="0">
                    <a:pos x="112" y="173"/>
                  </a:cxn>
                  <a:cxn ang="0">
                    <a:pos x="192" y="173"/>
                  </a:cxn>
                  <a:cxn ang="0">
                    <a:pos x="213" y="169"/>
                  </a:cxn>
                  <a:cxn ang="0">
                    <a:pos x="232" y="158"/>
                  </a:cxn>
                  <a:cxn ang="0">
                    <a:pos x="292" y="158"/>
                  </a:cxn>
                  <a:cxn ang="0">
                    <a:pos x="282" y="175"/>
                  </a:cxn>
                  <a:cxn ang="0">
                    <a:pos x="271" y="189"/>
                  </a:cxn>
                  <a:cxn ang="0">
                    <a:pos x="262" y="196"/>
                  </a:cxn>
                  <a:cxn ang="0">
                    <a:pos x="245" y="209"/>
                  </a:cxn>
                  <a:cxn ang="0">
                    <a:pos x="225" y="217"/>
                  </a:cxn>
                  <a:cxn ang="0">
                    <a:pos x="203" y="221"/>
                  </a:cxn>
                  <a:cxn ang="0">
                    <a:pos x="112" y="222"/>
                  </a:cxn>
                  <a:cxn ang="0">
                    <a:pos x="100" y="221"/>
                  </a:cxn>
                  <a:cxn ang="0">
                    <a:pos x="78" y="217"/>
                  </a:cxn>
                  <a:cxn ang="0">
                    <a:pos x="58" y="209"/>
                  </a:cxn>
                  <a:cxn ang="0">
                    <a:pos x="41" y="196"/>
                  </a:cxn>
                  <a:cxn ang="0">
                    <a:pos x="34" y="189"/>
                  </a:cxn>
                  <a:cxn ang="0">
                    <a:pos x="20" y="173"/>
                  </a:cxn>
                  <a:cxn ang="0">
                    <a:pos x="9" y="154"/>
                  </a:cxn>
                  <a:cxn ang="0">
                    <a:pos x="3" y="133"/>
                  </a:cxn>
                  <a:cxn ang="0">
                    <a:pos x="0" y="111"/>
                  </a:cxn>
                  <a:cxn ang="0">
                    <a:pos x="0" y="111"/>
                  </a:cxn>
                  <a:cxn ang="0">
                    <a:pos x="3" y="89"/>
                  </a:cxn>
                  <a:cxn ang="0">
                    <a:pos x="9" y="68"/>
                  </a:cxn>
                  <a:cxn ang="0">
                    <a:pos x="20" y="49"/>
                  </a:cxn>
                  <a:cxn ang="0">
                    <a:pos x="34" y="32"/>
                  </a:cxn>
                  <a:cxn ang="0">
                    <a:pos x="41" y="26"/>
                  </a:cxn>
                  <a:cxn ang="0">
                    <a:pos x="58" y="13"/>
                  </a:cxn>
                  <a:cxn ang="0">
                    <a:pos x="78" y="5"/>
                  </a:cxn>
                  <a:cxn ang="0">
                    <a:pos x="100" y="0"/>
                  </a:cxn>
                  <a:cxn ang="0">
                    <a:pos x="112" y="0"/>
                  </a:cxn>
                </a:cxnLst>
                <a:rect l="0" t="0" r="r" b="b"/>
                <a:pathLst>
                  <a:path w="292" h="222">
                    <a:moveTo>
                      <a:pt x="112" y="0"/>
                    </a:moveTo>
                    <a:lnTo>
                      <a:pt x="192" y="0"/>
                    </a:lnTo>
                    <a:lnTo>
                      <a:pt x="192" y="0"/>
                    </a:lnTo>
                    <a:lnTo>
                      <a:pt x="203" y="0"/>
                    </a:lnTo>
                    <a:lnTo>
                      <a:pt x="214" y="2"/>
                    </a:lnTo>
                    <a:lnTo>
                      <a:pt x="225" y="5"/>
                    </a:lnTo>
                    <a:lnTo>
                      <a:pt x="235" y="9"/>
                    </a:lnTo>
                    <a:lnTo>
                      <a:pt x="245" y="13"/>
                    </a:lnTo>
                    <a:lnTo>
                      <a:pt x="254" y="18"/>
                    </a:lnTo>
                    <a:lnTo>
                      <a:pt x="262" y="26"/>
                    </a:lnTo>
                    <a:lnTo>
                      <a:pt x="271" y="32"/>
                    </a:lnTo>
                    <a:lnTo>
                      <a:pt x="271" y="32"/>
                    </a:lnTo>
                    <a:lnTo>
                      <a:pt x="277" y="39"/>
                    </a:lnTo>
                    <a:lnTo>
                      <a:pt x="282" y="47"/>
                    </a:lnTo>
                    <a:lnTo>
                      <a:pt x="288" y="56"/>
                    </a:lnTo>
                    <a:lnTo>
                      <a:pt x="292" y="63"/>
                    </a:lnTo>
                    <a:lnTo>
                      <a:pt x="232" y="63"/>
                    </a:lnTo>
                    <a:lnTo>
                      <a:pt x="232" y="63"/>
                    </a:lnTo>
                    <a:lnTo>
                      <a:pt x="223" y="58"/>
                    </a:lnTo>
                    <a:lnTo>
                      <a:pt x="213" y="53"/>
                    </a:lnTo>
                    <a:lnTo>
                      <a:pt x="203" y="51"/>
                    </a:lnTo>
                    <a:lnTo>
                      <a:pt x="192" y="49"/>
                    </a:lnTo>
                    <a:lnTo>
                      <a:pt x="112" y="49"/>
                    </a:lnTo>
                    <a:lnTo>
                      <a:pt x="112" y="49"/>
                    </a:lnTo>
                    <a:lnTo>
                      <a:pt x="99" y="51"/>
                    </a:lnTo>
                    <a:lnTo>
                      <a:pt x="88" y="54"/>
                    </a:lnTo>
                    <a:lnTo>
                      <a:pt x="77" y="60"/>
                    </a:lnTo>
                    <a:lnTo>
                      <a:pt x="68" y="68"/>
                    </a:lnTo>
                    <a:lnTo>
                      <a:pt x="68" y="68"/>
                    </a:lnTo>
                    <a:lnTo>
                      <a:pt x="61" y="77"/>
                    </a:lnTo>
                    <a:lnTo>
                      <a:pt x="55" y="86"/>
                    </a:lnTo>
                    <a:lnTo>
                      <a:pt x="51" y="99"/>
                    </a:lnTo>
                    <a:lnTo>
                      <a:pt x="50" y="111"/>
                    </a:lnTo>
                    <a:lnTo>
                      <a:pt x="50" y="111"/>
                    </a:lnTo>
                    <a:lnTo>
                      <a:pt x="50" y="111"/>
                    </a:lnTo>
                    <a:lnTo>
                      <a:pt x="51" y="124"/>
                    </a:lnTo>
                    <a:lnTo>
                      <a:pt x="55" y="135"/>
                    </a:lnTo>
                    <a:lnTo>
                      <a:pt x="61" y="146"/>
                    </a:lnTo>
                    <a:lnTo>
                      <a:pt x="68" y="154"/>
                    </a:lnTo>
                    <a:lnTo>
                      <a:pt x="68" y="154"/>
                    </a:lnTo>
                    <a:lnTo>
                      <a:pt x="77" y="162"/>
                    </a:lnTo>
                    <a:lnTo>
                      <a:pt x="88" y="168"/>
                    </a:lnTo>
                    <a:lnTo>
                      <a:pt x="99" y="172"/>
                    </a:lnTo>
                    <a:lnTo>
                      <a:pt x="112" y="173"/>
                    </a:lnTo>
                    <a:lnTo>
                      <a:pt x="192" y="173"/>
                    </a:lnTo>
                    <a:lnTo>
                      <a:pt x="192" y="173"/>
                    </a:lnTo>
                    <a:lnTo>
                      <a:pt x="203" y="172"/>
                    </a:lnTo>
                    <a:lnTo>
                      <a:pt x="213" y="169"/>
                    </a:lnTo>
                    <a:lnTo>
                      <a:pt x="223" y="164"/>
                    </a:lnTo>
                    <a:lnTo>
                      <a:pt x="232" y="158"/>
                    </a:lnTo>
                    <a:lnTo>
                      <a:pt x="292" y="158"/>
                    </a:lnTo>
                    <a:lnTo>
                      <a:pt x="292" y="158"/>
                    </a:lnTo>
                    <a:lnTo>
                      <a:pt x="288" y="167"/>
                    </a:lnTo>
                    <a:lnTo>
                      <a:pt x="282" y="175"/>
                    </a:lnTo>
                    <a:lnTo>
                      <a:pt x="277" y="183"/>
                    </a:lnTo>
                    <a:lnTo>
                      <a:pt x="271" y="189"/>
                    </a:lnTo>
                    <a:lnTo>
                      <a:pt x="271" y="189"/>
                    </a:lnTo>
                    <a:lnTo>
                      <a:pt x="262" y="196"/>
                    </a:lnTo>
                    <a:lnTo>
                      <a:pt x="254" y="203"/>
                    </a:lnTo>
                    <a:lnTo>
                      <a:pt x="245" y="209"/>
                    </a:lnTo>
                    <a:lnTo>
                      <a:pt x="235" y="214"/>
                    </a:lnTo>
                    <a:lnTo>
                      <a:pt x="225" y="217"/>
                    </a:lnTo>
                    <a:lnTo>
                      <a:pt x="214" y="220"/>
                    </a:lnTo>
                    <a:lnTo>
                      <a:pt x="203" y="221"/>
                    </a:lnTo>
                    <a:lnTo>
                      <a:pt x="192" y="222"/>
                    </a:lnTo>
                    <a:lnTo>
                      <a:pt x="112" y="222"/>
                    </a:lnTo>
                    <a:lnTo>
                      <a:pt x="112" y="222"/>
                    </a:lnTo>
                    <a:lnTo>
                      <a:pt x="100" y="221"/>
                    </a:lnTo>
                    <a:lnTo>
                      <a:pt x="89" y="220"/>
                    </a:lnTo>
                    <a:lnTo>
                      <a:pt x="78" y="217"/>
                    </a:lnTo>
                    <a:lnTo>
                      <a:pt x="68" y="214"/>
                    </a:lnTo>
                    <a:lnTo>
                      <a:pt x="58" y="209"/>
                    </a:lnTo>
                    <a:lnTo>
                      <a:pt x="50" y="203"/>
                    </a:lnTo>
                    <a:lnTo>
                      <a:pt x="41" y="196"/>
                    </a:lnTo>
                    <a:lnTo>
                      <a:pt x="34" y="189"/>
                    </a:lnTo>
                    <a:lnTo>
                      <a:pt x="34" y="189"/>
                    </a:lnTo>
                    <a:lnTo>
                      <a:pt x="26" y="182"/>
                    </a:lnTo>
                    <a:lnTo>
                      <a:pt x="20" y="173"/>
                    </a:lnTo>
                    <a:lnTo>
                      <a:pt x="14" y="164"/>
                    </a:lnTo>
                    <a:lnTo>
                      <a:pt x="9" y="154"/>
                    </a:lnTo>
                    <a:lnTo>
                      <a:pt x="5" y="143"/>
                    </a:lnTo>
                    <a:lnTo>
                      <a:pt x="3" y="133"/>
                    </a:lnTo>
                    <a:lnTo>
                      <a:pt x="2" y="122"/>
                    </a:lnTo>
                    <a:lnTo>
                      <a:pt x="0" y="111"/>
                    </a:lnTo>
                    <a:lnTo>
                      <a:pt x="0" y="111"/>
                    </a:lnTo>
                    <a:lnTo>
                      <a:pt x="0" y="111"/>
                    </a:lnTo>
                    <a:lnTo>
                      <a:pt x="2" y="100"/>
                    </a:lnTo>
                    <a:lnTo>
                      <a:pt x="3" y="89"/>
                    </a:lnTo>
                    <a:lnTo>
                      <a:pt x="5" y="78"/>
                    </a:lnTo>
                    <a:lnTo>
                      <a:pt x="9" y="68"/>
                    </a:lnTo>
                    <a:lnTo>
                      <a:pt x="14" y="58"/>
                    </a:lnTo>
                    <a:lnTo>
                      <a:pt x="20" y="49"/>
                    </a:lnTo>
                    <a:lnTo>
                      <a:pt x="26" y="41"/>
                    </a:lnTo>
                    <a:lnTo>
                      <a:pt x="34" y="32"/>
                    </a:lnTo>
                    <a:lnTo>
                      <a:pt x="34" y="32"/>
                    </a:lnTo>
                    <a:lnTo>
                      <a:pt x="41" y="26"/>
                    </a:lnTo>
                    <a:lnTo>
                      <a:pt x="50" y="18"/>
                    </a:lnTo>
                    <a:lnTo>
                      <a:pt x="58" y="13"/>
                    </a:lnTo>
                    <a:lnTo>
                      <a:pt x="68" y="9"/>
                    </a:lnTo>
                    <a:lnTo>
                      <a:pt x="78" y="5"/>
                    </a:lnTo>
                    <a:lnTo>
                      <a:pt x="89" y="2"/>
                    </a:lnTo>
                    <a:lnTo>
                      <a:pt x="100" y="0"/>
                    </a:lnTo>
                    <a:lnTo>
                      <a:pt x="112" y="0"/>
                    </a:lnTo>
                    <a:lnTo>
                      <a:pt x="112" y="0"/>
                    </a:lnTo>
                    <a:close/>
                  </a:path>
                </a:pathLst>
              </a:custGeom>
              <a:grpFill/>
              <a:ln w="9525">
                <a:noFill/>
                <a:round/>
              </a:ln>
            </p:spPr>
            <p:txBody>
              <a:bodyPr vert="horz" wrap="square" lIns="121594" tIns="60797" rIns="121594" bIns="60797" numCol="1" anchor="t" anchorCtr="0" compatLnSpc="1"/>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black"/>
                  </a:solidFill>
                  <a:effectLst/>
                  <a:uLnTx/>
                  <a:uFillTx/>
                  <a:cs typeface="+mn-ea"/>
                  <a:sym typeface="+mn-lt"/>
                </a:endParaRPr>
              </a:p>
            </p:txBody>
          </p:sp>
          <p:sp>
            <p:nvSpPr>
              <p:cNvPr id="126" name="Freeform 20"/>
              <p:cNvSpPr/>
              <p:nvPr/>
            </p:nvSpPr>
            <p:spPr bwMode="auto">
              <a:xfrm>
                <a:off x="1714480" y="4357700"/>
                <a:ext cx="230188" cy="177800"/>
              </a:xfrm>
              <a:custGeom>
                <a:avLst/>
                <a:gdLst/>
                <a:ahLst/>
                <a:cxnLst>
                  <a:cxn ang="0">
                    <a:pos x="181" y="0"/>
                  </a:cxn>
                  <a:cxn ang="0">
                    <a:pos x="192" y="0"/>
                  </a:cxn>
                  <a:cxn ang="0">
                    <a:pos x="213" y="5"/>
                  </a:cxn>
                  <a:cxn ang="0">
                    <a:pos x="234" y="13"/>
                  </a:cxn>
                  <a:cxn ang="0">
                    <a:pos x="251" y="26"/>
                  </a:cxn>
                  <a:cxn ang="0">
                    <a:pos x="258" y="32"/>
                  </a:cxn>
                  <a:cxn ang="0">
                    <a:pos x="272" y="49"/>
                  </a:cxn>
                  <a:cxn ang="0">
                    <a:pos x="283" y="68"/>
                  </a:cxn>
                  <a:cxn ang="0">
                    <a:pos x="289" y="89"/>
                  </a:cxn>
                  <a:cxn ang="0">
                    <a:pos x="292" y="111"/>
                  </a:cxn>
                  <a:cxn ang="0">
                    <a:pos x="292" y="111"/>
                  </a:cxn>
                  <a:cxn ang="0">
                    <a:pos x="289" y="133"/>
                  </a:cxn>
                  <a:cxn ang="0">
                    <a:pos x="283" y="154"/>
                  </a:cxn>
                  <a:cxn ang="0">
                    <a:pos x="272" y="173"/>
                  </a:cxn>
                  <a:cxn ang="0">
                    <a:pos x="258" y="189"/>
                  </a:cxn>
                  <a:cxn ang="0">
                    <a:pos x="251" y="196"/>
                  </a:cxn>
                  <a:cxn ang="0">
                    <a:pos x="234" y="209"/>
                  </a:cxn>
                  <a:cxn ang="0">
                    <a:pos x="213" y="217"/>
                  </a:cxn>
                  <a:cxn ang="0">
                    <a:pos x="192" y="221"/>
                  </a:cxn>
                  <a:cxn ang="0">
                    <a:pos x="100" y="222"/>
                  </a:cxn>
                  <a:cxn ang="0">
                    <a:pos x="89" y="221"/>
                  </a:cxn>
                  <a:cxn ang="0">
                    <a:pos x="67" y="217"/>
                  </a:cxn>
                  <a:cxn ang="0">
                    <a:pos x="47" y="209"/>
                  </a:cxn>
                  <a:cxn ang="0">
                    <a:pos x="30" y="196"/>
                  </a:cxn>
                  <a:cxn ang="0">
                    <a:pos x="21" y="189"/>
                  </a:cxn>
                  <a:cxn ang="0">
                    <a:pos x="9" y="175"/>
                  </a:cxn>
                  <a:cxn ang="0">
                    <a:pos x="0" y="158"/>
                  </a:cxn>
                  <a:cxn ang="0">
                    <a:pos x="61" y="158"/>
                  </a:cxn>
                  <a:cxn ang="0">
                    <a:pos x="79" y="169"/>
                  </a:cxn>
                  <a:cxn ang="0">
                    <a:pos x="100" y="173"/>
                  </a:cxn>
                  <a:cxn ang="0">
                    <a:pos x="181" y="173"/>
                  </a:cxn>
                  <a:cxn ang="0">
                    <a:pos x="204" y="168"/>
                  </a:cxn>
                  <a:cxn ang="0">
                    <a:pos x="224" y="154"/>
                  </a:cxn>
                  <a:cxn ang="0">
                    <a:pos x="231" y="146"/>
                  </a:cxn>
                  <a:cxn ang="0">
                    <a:pos x="241" y="124"/>
                  </a:cxn>
                  <a:cxn ang="0">
                    <a:pos x="242" y="111"/>
                  </a:cxn>
                  <a:cxn ang="0">
                    <a:pos x="241" y="99"/>
                  </a:cxn>
                  <a:cxn ang="0">
                    <a:pos x="231" y="77"/>
                  </a:cxn>
                  <a:cxn ang="0">
                    <a:pos x="224" y="68"/>
                  </a:cxn>
                  <a:cxn ang="0">
                    <a:pos x="204" y="54"/>
                  </a:cxn>
                  <a:cxn ang="0">
                    <a:pos x="181" y="49"/>
                  </a:cxn>
                  <a:cxn ang="0">
                    <a:pos x="100" y="49"/>
                  </a:cxn>
                  <a:cxn ang="0">
                    <a:pos x="79" y="53"/>
                  </a:cxn>
                  <a:cxn ang="0">
                    <a:pos x="61" y="63"/>
                  </a:cxn>
                  <a:cxn ang="0">
                    <a:pos x="0" y="63"/>
                  </a:cxn>
                  <a:cxn ang="0">
                    <a:pos x="9" y="47"/>
                  </a:cxn>
                  <a:cxn ang="0">
                    <a:pos x="21" y="32"/>
                  </a:cxn>
                  <a:cxn ang="0">
                    <a:pos x="30" y="26"/>
                  </a:cxn>
                  <a:cxn ang="0">
                    <a:pos x="47" y="13"/>
                  </a:cxn>
                  <a:cxn ang="0">
                    <a:pos x="67" y="5"/>
                  </a:cxn>
                  <a:cxn ang="0">
                    <a:pos x="89" y="0"/>
                  </a:cxn>
                  <a:cxn ang="0">
                    <a:pos x="100" y="0"/>
                  </a:cxn>
                </a:cxnLst>
                <a:rect l="0" t="0" r="r" b="b"/>
                <a:pathLst>
                  <a:path w="292" h="222">
                    <a:moveTo>
                      <a:pt x="100" y="0"/>
                    </a:moveTo>
                    <a:lnTo>
                      <a:pt x="181" y="0"/>
                    </a:lnTo>
                    <a:lnTo>
                      <a:pt x="181" y="0"/>
                    </a:lnTo>
                    <a:lnTo>
                      <a:pt x="192" y="0"/>
                    </a:lnTo>
                    <a:lnTo>
                      <a:pt x="203" y="2"/>
                    </a:lnTo>
                    <a:lnTo>
                      <a:pt x="213" y="5"/>
                    </a:lnTo>
                    <a:lnTo>
                      <a:pt x="224" y="9"/>
                    </a:lnTo>
                    <a:lnTo>
                      <a:pt x="234" y="13"/>
                    </a:lnTo>
                    <a:lnTo>
                      <a:pt x="242" y="18"/>
                    </a:lnTo>
                    <a:lnTo>
                      <a:pt x="251" y="26"/>
                    </a:lnTo>
                    <a:lnTo>
                      <a:pt x="258" y="32"/>
                    </a:lnTo>
                    <a:lnTo>
                      <a:pt x="258" y="32"/>
                    </a:lnTo>
                    <a:lnTo>
                      <a:pt x="266" y="41"/>
                    </a:lnTo>
                    <a:lnTo>
                      <a:pt x="272" y="49"/>
                    </a:lnTo>
                    <a:lnTo>
                      <a:pt x="278" y="58"/>
                    </a:lnTo>
                    <a:lnTo>
                      <a:pt x="283" y="68"/>
                    </a:lnTo>
                    <a:lnTo>
                      <a:pt x="287" y="78"/>
                    </a:lnTo>
                    <a:lnTo>
                      <a:pt x="289" y="89"/>
                    </a:lnTo>
                    <a:lnTo>
                      <a:pt x="291" y="100"/>
                    </a:lnTo>
                    <a:lnTo>
                      <a:pt x="292" y="111"/>
                    </a:lnTo>
                    <a:lnTo>
                      <a:pt x="292" y="111"/>
                    </a:lnTo>
                    <a:lnTo>
                      <a:pt x="292" y="111"/>
                    </a:lnTo>
                    <a:lnTo>
                      <a:pt x="291" y="122"/>
                    </a:lnTo>
                    <a:lnTo>
                      <a:pt x="289" y="133"/>
                    </a:lnTo>
                    <a:lnTo>
                      <a:pt x="287" y="143"/>
                    </a:lnTo>
                    <a:lnTo>
                      <a:pt x="283" y="154"/>
                    </a:lnTo>
                    <a:lnTo>
                      <a:pt x="278" y="164"/>
                    </a:lnTo>
                    <a:lnTo>
                      <a:pt x="272" y="173"/>
                    </a:lnTo>
                    <a:lnTo>
                      <a:pt x="266" y="182"/>
                    </a:lnTo>
                    <a:lnTo>
                      <a:pt x="258" y="189"/>
                    </a:lnTo>
                    <a:lnTo>
                      <a:pt x="258" y="189"/>
                    </a:lnTo>
                    <a:lnTo>
                      <a:pt x="251" y="196"/>
                    </a:lnTo>
                    <a:lnTo>
                      <a:pt x="242" y="203"/>
                    </a:lnTo>
                    <a:lnTo>
                      <a:pt x="234" y="209"/>
                    </a:lnTo>
                    <a:lnTo>
                      <a:pt x="224" y="214"/>
                    </a:lnTo>
                    <a:lnTo>
                      <a:pt x="213" y="217"/>
                    </a:lnTo>
                    <a:lnTo>
                      <a:pt x="203" y="220"/>
                    </a:lnTo>
                    <a:lnTo>
                      <a:pt x="192" y="221"/>
                    </a:lnTo>
                    <a:lnTo>
                      <a:pt x="181" y="222"/>
                    </a:lnTo>
                    <a:lnTo>
                      <a:pt x="100" y="222"/>
                    </a:lnTo>
                    <a:lnTo>
                      <a:pt x="100" y="222"/>
                    </a:lnTo>
                    <a:lnTo>
                      <a:pt x="89" y="221"/>
                    </a:lnTo>
                    <a:lnTo>
                      <a:pt x="78" y="220"/>
                    </a:lnTo>
                    <a:lnTo>
                      <a:pt x="67" y="217"/>
                    </a:lnTo>
                    <a:lnTo>
                      <a:pt x="57" y="214"/>
                    </a:lnTo>
                    <a:lnTo>
                      <a:pt x="47" y="209"/>
                    </a:lnTo>
                    <a:lnTo>
                      <a:pt x="38" y="203"/>
                    </a:lnTo>
                    <a:lnTo>
                      <a:pt x="30" y="196"/>
                    </a:lnTo>
                    <a:lnTo>
                      <a:pt x="21" y="189"/>
                    </a:lnTo>
                    <a:lnTo>
                      <a:pt x="21" y="189"/>
                    </a:lnTo>
                    <a:lnTo>
                      <a:pt x="15" y="183"/>
                    </a:lnTo>
                    <a:lnTo>
                      <a:pt x="9" y="175"/>
                    </a:lnTo>
                    <a:lnTo>
                      <a:pt x="4" y="167"/>
                    </a:lnTo>
                    <a:lnTo>
                      <a:pt x="0" y="158"/>
                    </a:lnTo>
                    <a:lnTo>
                      <a:pt x="61" y="158"/>
                    </a:lnTo>
                    <a:lnTo>
                      <a:pt x="61" y="158"/>
                    </a:lnTo>
                    <a:lnTo>
                      <a:pt x="69" y="164"/>
                    </a:lnTo>
                    <a:lnTo>
                      <a:pt x="79" y="169"/>
                    </a:lnTo>
                    <a:lnTo>
                      <a:pt x="89" y="172"/>
                    </a:lnTo>
                    <a:lnTo>
                      <a:pt x="100" y="173"/>
                    </a:lnTo>
                    <a:lnTo>
                      <a:pt x="181" y="173"/>
                    </a:lnTo>
                    <a:lnTo>
                      <a:pt x="181" y="173"/>
                    </a:lnTo>
                    <a:lnTo>
                      <a:pt x="193" y="172"/>
                    </a:lnTo>
                    <a:lnTo>
                      <a:pt x="204" y="168"/>
                    </a:lnTo>
                    <a:lnTo>
                      <a:pt x="215" y="162"/>
                    </a:lnTo>
                    <a:lnTo>
                      <a:pt x="224" y="154"/>
                    </a:lnTo>
                    <a:lnTo>
                      <a:pt x="224" y="154"/>
                    </a:lnTo>
                    <a:lnTo>
                      <a:pt x="231" y="146"/>
                    </a:lnTo>
                    <a:lnTo>
                      <a:pt x="237" y="135"/>
                    </a:lnTo>
                    <a:lnTo>
                      <a:pt x="241" y="124"/>
                    </a:lnTo>
                    <a:lnTo>
                      <a:pt x="242" y="111"/>
                    </a:lnTo>
                    <a:lnTo>
                      <a:pt x="242" y="111"/>
                    </a:lnTo>
                    <a:lnTo>
                      <a:pt x="242" y="111"/>
                    </a:lnTo>
                    <a:lnTo>
                      <a:pt x="241" y="99"/>
                    </a:lnTo>
                    <a:lnTo>
                      <a:pt x="237" y="86"/>
                    </a:lnTo>
                    <a:lnTo>
                      <a:pt x="231" y="77"/>
                    </a:lnTo>
                    <a:lnTo>
                      <a:pt x="224" y="68"/>
                    </a:lnTo>
                    <a:lnTo>
                      <a:pt x="224" y="68"/>
                    </a:lnTo>
                    <a:lnTo>
                      <a:pt x="215" y="60"/>
                    </a:lnTo>
                    <a:lnTo>
                      <a:pt x="204" y="54"/>
                    </a:lnTo>
                    <a:lnTo>
                      <a:pt x="193" y="51"/>
                    </a:lnTo>
                    <a:lnTo>
                      <a:pt x="181" y="49"/>
                    </a:lnTo>
                    <a:lnTo>
                      <a:pt x="100" y="49"/>
                    </a:lnTo>
                    <a:lnTo>
                      <a:pt x="100" y="49"/>
                    </a:lnTo>
                    <a:lnTo>
                      <a:pt x="89" y="51"/>
                    </a:lnTo>
                    <a:lnTo>
                      <a:pt x="79" y="53"/>
                    </a:lnTo>
                    <a:lnTo>
                      <a:pt x="69" y="58"/>
                    </a:lnTo>
                    <a:lnTo>
                      <a:pt x="61" y="63"/>
                    </a:lnTo>
                    <a:lnTo>
                      <a:pt x="0" y="63"/>
                    </a:lnTo>
                    <a:lnTo>
                      <a:pt x="0" y="63"/>
                    </a:lnTo>
                    <a:lnTo>
                      <a:pt x="4" y="56"/>
                    </a:lnTo>
                    <a:lnTo>
                      <a:pt x="9" y="47"/>
                    </a:lnTo>
                    <a:lnTo>
                      <a:pt x="15" y="39"/>
                    </a:lnTo>
                    <a:lnTo>
                      <a:pt x="21" y="32"/>
                    </a:lnTo>
                    <a:lnTo>
                      <a:pt x="21" y="32"/>
                    </a:lnTo>
                    <a:lnTo>
                      <a:pt x="30" y="26"/>
                    </a:lnTo>
                    <a:lnTo>
                      <a:pt x="38" y="18"/>
                    </a:lnTo>
                    <a:lnTo>
                      <a:pt x="47" y="13"/>
                    </a:lnTo>
                    <a:lnTo>
                      <a:pt x="57" y="9"/>
                    </a:lnTo>
                    <a:lnTo>
                      <a:pt x="67" y="5"/>
                    </a:lnTo>
                    <a:lnTo>
                      <a:pt x="78" y="2"/>
                    </a:lnTo>
                    <a:lnTo>
                      <a:pt x="89" y="0"/>
                    </a:lnTo>
                    <a:lnTo>
                      <a:pt x="100" y="0"/>
                    </a:lnTo>
                    <a:lnTo>
                      <a:pt x="100" y="0"/>
                    </a:lnTo>
                    <a:close/>
                  </a:path>
                </a:pathLst>
              </a:custGeom>
              <a:grpFill/>
              <a:ln w="9525">
                <a:noFill/>
                <a:round/>
              </a:ln>
            </p:spPr>
            <p:txBody>
              <a:bodyPr vert="horz" wrap="square" lIns="121594" tIns="60797" rIns="121594" bIns="60797" numCol="1" anchor="t" anchorCtr="0" compatLnSpc="1"/>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black"/>
                  </a:solidFill>
                  <a:effectLst/>
                  <a:uLnTx/>
                  <a:uFillTx/>
                  <a:cs typeface="+mn-ea"/>
                  <a:sym typeface="+mn-lt"/>
                </a:endParaRPr>
              </a:p>
            </p:txBody>
          </p:sp>
          <p:sp>
            <p:nvSpPr>
              <p:cNvPr id="127" name="Freeform 21"/>
              <p:cNvSpPr/>
              <p:nvPr/>
            </p:nvSpPr>
            <p:spPr bwMode="auto">
              <a:xfrm>
                <a:off x="1601767" y="4427550"/>
                <a:ext cx="195263" cy="36513"/>
              </a:xfrm>
              <a:custGeom>
                <a:avLst/>
                <a:gdLst/>
                <a:ahLst/>
                <a:cxnLst>
                  <a:cxn ang="0">
                    <a:pos x="24" y="0"/>
                  </a:cxn>
                  <a:cxn ang="0">
                    <a:pos x="224" y="0"/>
                  </a:cxn>
                  <a:cxn ang="0">
                    <a:pos x="224" y="0"/>
                  </a:cxn>
                  <a:cxn ang="0">
                    <a:pos x="229" y="1"/>
                  </a:cxn>
                  <a:cxn ang="0">
                    <a:pos x="233" y="2"/>
                  </a:cxn>
                  <a:cxn ang="0">
                    <a:pos x="236" y="5"/>
                  </a:cxn>
                  <a:cxn ang="0">
                    <a:pos x="240" y="7"/>
                  </a:cxn>
                  <a:cxn ang="0">
                    <a:pos x="242" y="11"/>
                  </a:cxn>
                  <a:cxn ang="0">
                    <a:pos x="245" y="14"/>
                  </a:cxn>
                  <a:cxn ang="0">
                    <a:pos x="246" y="18"/>
                  </a:cxn>
                  <a:cxn ang="0">
                    <a:pos x="246" y="23"/>
                  </a:cxn>
                  <a:cxn ang="0">
                    <a:pos x="246" y="23"/>
                  </a:cxn>
                  <a:cxn ang="0">
                    <a:pos x="246" y="23"/>
                  </a:cxn>
                  <a:cxn ang="0">
                    <a:pos x="246" y="28"/>
                  </a:cxn>
                  <a:cxn ang="0">
                    <a:pos x="245" y="32"/>
                  </a:cxn>
                  <a:cxn ang="0">
                    <a:pos x="242" y="36"/>
                  </a:cxn>
                  <a:cxn ang="0">
                    <a:pos x="240" y="39"/>
                  </a:cxn>
                  <a:cxn ang="0">
                    <a:pos x="236" y="42"/>
                  </a:cxn>
                  <a:cxn ang="0">
                    <a:pos x="233" y="44"/>
                  </a:cxn>
                  <a:cxn ang="0">
                    <a:pos x="229" y="45"/>
                  </a:cxn>
                  <a:cxn ang="0">
                    <a:pos x="224" y="45"/>
                  </a:cxn>
                  <a:cxn ang="0">
                    <a:pos x="24" y="45"/>
                  </a:cxn>
                  <a:cxn ang="0">
                    <a:pos x="24" y="45"/>
                  </a:cxn>
                  <a:cxn ang="0">
                    <a:pos x="19" y="45"/>
                  </a:cxn>
                  <a:cxn ang="0">
                    <a:pos x="14" y="44"/>
                  </a:cxn>
                  <a:cxn ang="0">
                    <a:pos x="10" y="42"/>
                  </a:cxn>
                  <a:cxn ang="0">
                    <a:pos x="6" y="39"/>
                  </a:cxn>
                  <a:cxn ang="0">
                    <a:pos x="4" y="36"/>
                  </a:cxn>
                  <a:cxn ang="0">
                    <a:pos x="3" y="32"/>
                  </a:cxn>
                  <a:cxn ang="0">
                    <a:pos x="0" y="28"/>
                  </a:cxn>
                  <a:cxn ang="0">
                    <a:pos x="0" y="23"/>
                  </a:cxn>
                  <a:cxn ang="0">
                    <a:pos x="0" y="23"/>
                  </a:cxn>
                  <a:cxn ang="0">
                    <a:pos x="0" y="23"/>
                  </a:cxn>
                  <a:cxn ang="0">
                    <a:pos x="0" y="18"/>
                  </a:cxn>
                  <a:cxn ang="0">
                    <a:pos x="3" y="14"/>
                  </a:cxn>
                  <a:cxn ang="0">
                    <a:pos x="4" y="11"/>
                  </a:cxn>
                  <a:cxn ang="0">
                    <a:pos x="6" y="7"/>
                  </a:cxn>
                  <a:cxn ang="0">
                    <a:pos x="10" y="5"/>
                  </a:cxn>
                  <a:cxn ang="0">
                    <a:pos x="14" y="2"/>
                  </a:cxn>
                  <a:cxn ang="0">
                    <a:pos x="19" y="1"/>
                  </a:cxn>
                  <a:cxn ang="0">
                    <a:pos x="24" y="0"/>
                  </a:cxn>
                  <a:cxn ang="0">
                    <a:pos x="24" y="0"/>
                  </a:cxn>
                </a:cxnLst>
                <a:rect l="0" t="0" r="r" b="b"/>
                <a:pathLst>
                  <a:path w="246" h="45">
                    <a:moveTo>
                      <a:pt x="24" y="0"/>
                    </a:moveTo>
                    <a:lnTo>
                      <a:pt x="224" y="0"/>
                    </a:lnTo>
                    <a:lnTo>
                      <a:pt x="224" y="0"/>
                    </a:lnTo>
                    <a:lnTo>
                      <a:pt x="229" y="1"/>
                    </a:lnTo>
                    <a:lnTo>
                      <a:pt x="233" y="2"/>
                    </a:lnTo>
                    <a:lnTo>
                      <a:pt x="236" y="5"/>
                    </a:lnTo>
                    <a:lnTo>
                      <a:pt x="240" y="7"/>
                    </a:lnTo>
                    <a:lnTo>
                      <a:pt x="242" y="11"/>
                    </a:lnTo>
                    <a:lnTo>
                      <a:pt x="245" y="14"/>
                    </a:lnTo>
                    <a:lnTo>
                      <a:pt x="246" y="18"/>
                    </a:lnTo>
                    <a:lnTo>
                      <a:pt x="246" y="23"/>
                    </a:lnTo>
                    <a:lnTo>
                      <a:pt x="246" y="23"/>
                    </a:lnTo>
                    <a:lnTo>
                      <a:pt x="246" y="23"/>
                    </a:lnTo>
                    <a:lnTo>
                      <a:pt x="246" y="28"/>
                    </a:lnTo>
                    <a:lnTo>
                      <a:pt x="245" y="32"/>
                    </a:lnTo>
                    <a:lnTo>
                      <a:pt x="242" y="36"/>
                    </a:lnTo>
                    <a:lnTo>
                      <a:pt x="240" y="39"/>
                    </a:lnTo>
                    <a:lnTo>
                      <a:pt x="236" y="42"/>
                    </a:lnTo>
                    <a:lnTo>
                      <a:pt x="233" y="44"/>
                    </a:lnTo>
                    <a:lnTo>
                      <a:pt x="229" y="45"/>
                    </a:lnTo>
                    <a:lnTo>
                      <a:pt x="224" y="45"/>
                    </a:lnTo>
                    <a:lnTo>
                      <a:pt x="24" y="45"/>
                    </a:lnTo>
                    <a:lnTo>
                      <a:pt x="24" y="45"/>
                    </a:lnTo>
                    <a:lnTo>
                      <a:pt x="19" y="45"/>
                    </a:lnTo>
                    <a:lnTo>
                      <a:pt x="14" y="44"/>
                    </a:lnTo>
                    <a:lnTo>
                      <a:pt x="10" y="42"/>
                    </a:lnTo>
                    <a:lnTo>
                      <a:pt x="6" y="39"/>
                    </a:lnTo>
                    <a:lnTo>
                      <a:pt x="4" y="36"/>
                    </a:lnTo>
                    <a:lnTo>
                      <a:pt x="3" y="32"/>
                    </a:lnTo>
                    <a:lnTo>
                      <a:pt x="0" y="28"/>
                    </a:lnTo>
                    <a:lnTo>
                      <a:pt x="0" y="23"/>
                    </a:lnTo>
                    <a:lnTo>
                      <a:pt x="0" y="23"/>
                    </a:lnTo>
                    <a:lnTo>
                      <a:pt x="0" y="23"/>
                    </a:lnTo>
                    <a:lnTo>
                      <a:pt x="0" y="18"/>
                    </a:lnTo>
                    <a:lnTo>
                      <a:pt x="3" y="14"/>
                    </a:lnTo>
                    <a:lnTo>
                      <a:pt x="4" y="11"/>
                    </a:lnTo>
                    <a:lnTo>
                      <a:pt x="6" y="7"/>
                    </a:lnTo>
                    <a:lnTo>
                      <a:pt x="10" y="5"/>
                    </a:lnTo>
                    <a:lnTo>
                      <a:pt x="14" y="2"/>
                    </a:lnTo>
                    <a:lnTo>
                      <a:pt x="19" y="1"/>
                    </a:lnTo>
                    <a:lnTo>
                      <a:pt x="24" y="0"/>
                    </a:lnTo>
                    <a:lnTo>
                      <a:pt x="24" y="0"/>
                    </a:lnTo>
                    <a:close/>
                  </a:path>
                </a:pathLst>
              </a:custGeom>
              <a:grpFill/>
              <a:ln w="9525">
                <a:noFill/>
                <a:round/>
              </a:ln>
            </p:spPr>
            <p:txBody>
              <a:bodyPr vert="horz" wrap="square" lIns="121594" tIns="60797" rIns="121594" bIns="60797" numCol="1" anchor="t" anchorCtr="0" compatLnSpc="1"/>
              <a:lstStyle/>
              <a:p>
                <a:pPr marL="0" marR="0" lvl="0" indent="0"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black"/>
                  </a:solidFill>
                  <a:effectLst/>
                  <a:uLnTx/>
                  <a:uFillTx/>
                  <a:cs typeface="+mn-ea"/>
                  <a:sym typeface="+mn-lt"/>
                </a:endParaRPr>
              </a:p>
            </p:txBody>
          </p:sp>
        </p:grpSp>
        <p:sp>
          <p:nvSpPr>
            <p:cNvPr id="128" name="Rectangle 35"/>
            <p:cNvSpPr/>
            <p:nvPr/>
          </p:nvSpPr>
          <p:spPr>
            <a:xfrm>
              <a:off x="8049511" y="1955365"/>
              <a:ext cx="3179822" cy="430831"/>
            </a:xfrm>
            <a:prstGeom prst="rect">
              <a:avLst/>
            </a:prstGeom>
          </p:spPr>
          <p:txBody>
            <a:bodyPr wrap="square">
              <a:spAutoFit/>
            </a:bodyPr>
            <a:lstStyle/>
            <a:p>
              <a:pPr defTabSz="647719"/>
              <a:r>
                <a:rPr lang="zh-CN" altLang="en-US" sz="1100" dirty="0">
                  <a:solidFill>
                    <a:prstClr val="black">
                      <a:lumMod val="85000"/>
                      <a:lumOff val="15000"/>
                    </a:prstClr>
                  </a:solidFill>
                  <a:cs typeface="+mn-ea"/>
                  <a:sym typeface="+mn-lt"/>
                </a:rPr>
                <a:t>科学的采用主观综合评价、客观事实评价两种评价模式，按需自主赋予给分权重</a:t>
              </a:r>
              <a:endParaRPr lang="en-US" sz="1100" dirty="0">
                <a:solidFill>
                  <a:prstClr val="black">
                    <a:lumMod val="85000"/>
                    <a:lumOff val="15000"/>
                  </a:prstClr>
                </a:solidFill>
                <a:cs typeface="+mn-ea"/>
                <a:sym typeface="+mn-lt"/>
              </a:endParaRPr>
            </a:p>
          </p:txBody>
        </p:sp>
        <p:sp>
          <p:nvSpPr>
            <p:cNvPr id="129" name="Rectangle 36"/>
            <p:cNvSpPr/>
            <p:nvPr/>
          </p:nvSpPr>
          <p:spPr>
            <a:xfrm>
              <a:off x="8049512" y="1573405"/>
              <a:ext cx="2031060" cy="461605"/>
            </a:xfrm>
            <a:prstGeom prst="rect">
              <a:avLst/>
            </a:prstGeom>
          </p:spPr>
          <p:txBody>
            <a:bodyPr wrap="none">
              <a:spAutoFit/>
            </a:bodyPr>
            <a:lstStyle/>
            <a:p>
              <a:pPr defTabSz="647719"/>
              <a:r>
                <a:rPr lang="zh-CN" altLang="zh-CN" b="1" dirty="0">
                  <a:solidFill>
                    <a:srgbClr val="FF0000"/>
                  </a:solidFill>
                  <a:cs typeface="+mn-ea"/>
                  <a:sym typeface="+mn-lt"/>
                </a:rPr>
                <a:t>两大评价模式</a:t>
              </a:r>
              <a:endParaRPr lang="en-US" b="1" dirty="0">
                <a:solidFill>
                  <a:srgbClr val="FF0000"/>
                </a:solidFill>
                <a:cs typeface="+mn-ea"/>
                <a:sym typeface="+mn-lt"/>
              </a:endParaRPr>
            </a:p>
          </p:txBody>
        </p:sp>
        <p:sp>
          <p:nvSpPr>
            <p:cNvPr id="130" name="Rectangle 16"/>
            <p:cNvSpPr/>
            <p:nvPr/>
          </p:nvSpPr>
          <p:spPr>
            <a:xfrm>
              <a:off x="6846334" y="1668894"/>
              <a:ext cx="765354" cy="850351"/>
            </a:xfrm>
            <a:prstGeom prst="rect">
              <a:avLst/>
            </a:prstGeom>
            <a:solidFill>
              <a:srgbClr val="E74D53"/>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grpSp>
          <p:nvGrpSpPr>
            <p:cNvPr id="131" name="Group 68"/>
            <p:cNvGrpSpPr/>
            <p:nvPr/>
          </p:nvGrpSpPr>
          <p:grpSpPr>
            <a:xfrm>
              <a:off x="7036190" y="1873026"/>
              <a:ext cx="405468" cy="451286"/>
              <a:chOff x="6998061" y="3496249"/>
              <a:chExt cx="366051" cy="366676"/>
            </a:xfrm>
            <a:solidFill>
              <a:sysClr val="window" lastClr="FFFFFF"/>
            </a:solidFill>
          </p:grpSpPr>
          <p:sp>
            <p:nvSpPr>
              <p:cNvPr id="132" name="AutoShape 7"/>
              <p:cNvSpPr/>
              <p:nvPr/>
            </p:nvSpPr>
            <p:spPr bwMode="auto">
              <a:xfrm>
                <a:off x="6998061" y="3496249"/>
                <a:ext cx="366051" cy="366676"/>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3" name="AutoShape 8"/>
              <p:cNvSpPr/>
              <p:nvPr/>
            </p:nvSpPr>
            <p:spPr bwMode="auto">
              <a:xfrm>
                <a:off x="7158247" y="3656437"/>
                <a:ext cx="45678" cy="45678"/>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4" name="AutoShape 9"/>
              <p:cNvSpPr/>
              <p:nvPr/>
            </p:nvSpPr>
            <p:spPr bwMode="auto">
              <a:xfrm>
                <a:off x="7111943" y="3610758"/>
                <a:ext cx="137660" cy="137660"/>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5" name="AutoShape 10"/>
              <p:cNvSpPr/>
              <p:nvPr/>
            </p:nvSpPr>
            <p:spPr bwMode="auto">
              <a:xfrm>
                <a:off x="7203927" y="3702114"/>
                <a:ext cx="56941" cy="58818"/>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6" name="AutoShape 11"/>
              <p:cNvSpPr/>
              <p:nvPr/>
            </p:nvSpPr>
            <p:spPr bwMode="auto">
              <a:xfrm>
                <a:off x="7226451" y="3725267"/>
                <a:ext cx="81970" cy="83847"/>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7" name="AutoShape 12"/>
              <p:cNvSpPr/>
              <p:nvPr/>
            </p:nvSpPr>
            <p:spPr bwMode="auto">
              <a:xfrm>
                <a:off x="7215188" y="3714003"/>
                <a:ext cx="69456" cy="70707"/>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8" name="AutoShape 13"/>
              <p:cNvSpPr/>
              <p:nvPr/>
            </p:nvSpPr>
            <p:spPr bwMode="auto">
              <a:xfrm>
                <a:off x="7100682" y="3599495"/>
                <a:ext cx="57567" cy="58192"/>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39" name="AutoShape 14"/>
              <p:cNvSpPr/>
              <p:nvPr/>
            </p:nvSpPr>
            <p:spPr bwMode="auto">
              <a:xfrm>
                <a:off x="7055002" y="3553816"/>
                <a:ext cx="81970" cy="83222"/>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40" name="AutoShape 15"/>
              <p:cNvSpPr/>
              <p:nvPr/>
            </p:nvSpPr>
            <p:spPr bwMode="auto">
              <a:xfrm>
                <a:off x="7078154" y="3576343"/>
                <a:ext cx="69456" cy="71333"/>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grpSp>
        <p:sp>
          <p:nvSpPr>
            <p:cNvPr id="141" name="Rectangle 37"/>
            <p:cNvSpPr/>
            <p:nvPr/>
          </p:nvSpPr>
          <p:spPr>
            <a:xfrm>
              <a:off x="8049511" y="3387719"/>
              <a:ext cx="3179822" cy="261576"/>
            </a:xfrm>
            <a:prstGeom prst="rect">
              <a:avLst/>
            </a:prstGeom>
          </p:spPr>
          <p:txBody>
            <a:bodyPr wrap="square">
              <a:spAutoFit/>
            </a:bodyPr>
            <a:lstStyle/>
            <a:p>
              <a:pPr defTabSz="647719"/>
              <a:r>
                <a:rPr lang="zh-CN" altLang="zh-CN" sz="1100" dirty="0">
                  <a:solidFill>
                    <a:prstClr val="black"/>
                  </a:solidFill>
                  <a:cs typeface="+mn-ea"/>
                  <a:sym typeface="+mn-lt"/>
                </a:rPr>
                <a:t>可记录过程性评价，支持组织开展阶段性评价</a:t>
              </a:r>
              <a:endParaRPr lang="en-US" sz="1100" dirty="0">
                <a:solidFill>
                  <a:prstClr val="white">
                    <a:lumMod val="65000"/>
                  </a:prstClr>
                </a:solidFill>
                <a:cs typeface="+mn-ea"/>
                <a:sym typeface="+mn-lt"/>
              </a:endParaRPr>
            </a:p>
          </p:txBody>
        </p:sp>
        <p:sp>
          <p:nvSpPr>
            <p:cNvPr id="142" name="Rectangle 38"/>
            <p:cNvSpPr/>
            <p:nvPr/>
          </p:nvSpPr>
          <p:spPr>
            <a:xfrm>
              <a:off x="8049511" y="3005758"/>
              <a:ext cx="2646533" cy="461605"/>
            </a:xfrm>
            <a:prstGeom prst="rect">
              <a:avLst/>
            </a:prstGeom>
          </p:spPr>
          <p:txBody>
            <a:bodyPr wrap="none">
              <a:spAutoFit/>
            </a:bodyPr>
            <a:lstStyle/>
            <a:p>
              <a:pPr defTabSz="647719"/>
              <a:r>
                <a:rPr lang="zh-CN" altLang="zh-CN" b="1" dirty="0">
                  <a:solidFill>
                    <a:srgbClr val="2BA3ED"/>
                  </a:solidFill>
                  <a:cs typeface="+mn-ea"/>
                  <a:sym typeface="+mn-lt"/>
                </a:rPr>
                <a:t>评价周期灵活可控</a:t>
              </a:r>
              <a:endParaRPr lang="en-US" b="1" dirty="0">
                <a:solidFill>
                  <a:srgbClr val="2BA3ED"/>
                </a:solidFill>
                <a:cs typeface="+mn-ea"/>
                <a:sym typeface="+mn-lt"/>
              </a:endParaRPr>
            </a:p>
          </p:txBody>
        </p:sp>
        <p:sp>
          <p:nvSpPr>
            <p:cNvPr id="143" name="Rectangle 23"/>
            <p:cNvSpPr/>
            <p:nvPr/>
          </p:nvSpPr>
          <p:spPr>
            <a:xfrm>
              <a:off x="6846334" y="3101249"/>
              <a:ext cx="765354" cy="850351"/>
            </a:xfrm>
            <a:prstGeom prst="rect">
              <a:avLst/>
            </a:prstGeom>
            <a:solidFill>
              <a:srgbClr val="2BA3ED"/>
            </a:solidFill>
            <a:ln w="25400" cap="flat" cmpd="sng" algn="ctr">
              <a:noFill/>
              <a:prstDash val="solid"/>
            </a:ln>
            <a:effectLst/>
          </p:spPr>
          <p:txBody>
            <a:bodyPr rtlCol="0" anchor="ctr"/>
            <a:lstStyle/>
            <a:p>
              <a:pPr marL="0" marR="0" lvl="0" indent="0" algn="ctr" defTabSz="64771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smtClean="0">
                <a:ln>
                  <a:noFill/>
                </a:ln>
                <a:solidFill>
                  <a:prstClr val="white"/>
                </a:solidFill>
                <a:effectLst/>
                <a:uLnTx/>
                <a:uFillTx/>
                <a:cs typeface="+mn-ea"/>
                <a:sym typeface="+mn-lt"/>
              </a:endParaRPr>
            </a:p>
          </p:txBody>
        </p:sp>
        <p:grpSp>
          <p:nvGrpSpPr>
            <p:cNvPr id="144" name="Group 78"/>
            <p:cNvGrpSpPr/>
            <p:nvPr/>
          </p:nvGrpSpPr>
          <p:grpSpPr>
            <a:xfrm>
              <a:off x="7074461" y="3292229"/>
              <a:ext cx="327766" cy="486135"/>
              <a:chOff x="1868971" y="2767277"/>
              <a:chExt cx="274694" cy="366676"/>
            </a:xfrm>
            <a:solidFill>
              <a:sysClr val="window" lastClr="FFFFFF"/>
            </a:solidFill>
          </p:grpSpPr>
          <p:sp>
            <p:nvSpPr>
              <p:cNvPr id="145" name="AutoShape 115"/>
              <p:cNvSpPr/>
              <p:nvPr/>
            </p:nvSpPr>
            <p:spPr bwMode="auto">
              <a:xfrm>
                <a:off x="1868971" y="2767277"/>
                <a:ext cx="274694" cy="3666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sp>
            <p:nvSpPr>
              <p:cNvPr id="146" name="AutoShape 116"/>
              <p:cNvSpPr/>
              <p:nvPr/>
            </p:nvSpPr>
            <p:spPr bwMode="auto">
              <a:xfrm>
                <a:off x="1983479" y="2985030"/>
                <a:ext cx="45678" cy="688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664" tIns="50664" rIns="50664" bIns="50664" anchor="ctr"/>
              <a:lstStyle/>
              <a:p>
                <a:pPr marL="0" marR="0" lvl="0" indent="0" defTabSz="607969"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srgbClr val="FFFFFF"/>
                  </a:solidFill>
                  <a:effectLst>
                    <a:outerShdw blurRad="38100" dist="38100" dir="2700000" algn="tl">
                      <a:srgbClr val="000000"/>
                    </a:outerShdw>
                  </a:effectLst>
                  <a:uLnTx/>
                  <a:uFillTx/>
                  <a:cs typeface="+mn-ea"/>
                  <a:sym typeface="+mn-lt"/>
                </a:endParaRPr>
              </a:p>
            </p:txBody>
          </p:sp>
        </p:grpSp>
      </p:grpSp>
      <p:grpSp>
        <p:nvGrpSpPr>
          <p:cNvPr id="55" name="Group 96"/>
          <p:cNvGrpSpPr>
            <a:grpSpLocks/>
          </p:cNvGrpSpPr>
          <p:nvPr/>
        </p:nvGrpSpPr>
        <p:grpSpPr bwMode="auto">
          <a:xfrm>
            <a:off x="10944580" y="533400"/>
            <a:ext cx="1165870" cy="592907"/>
            <a:chOff x="1016388" y="913002"/>
            <a:chExt cx="731924" cy="428904"/>
          </a:xfrm>
        </p:grpSpPr>
        <p:sp>
          <p:nvSpPr>
            <p:cNvPr id="56" name="Parallelogram 6">
              <a:hlinkClick r:id="rId3"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57"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357880734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a:t>
            </a:r>
            <a:r>
              <a:rPr lang="zh-CN" altLang="en-US" b="1" dirty="0" smtClean="0">
                <a:sym typeface="+mn-lt"/>
              </a:rPr>
              <a:t>商用智慧课堂解决</a:t>
            </a:r>
            <a:r>
              <a:rPr lang="zh-CN" altLang="en-US" b="1" dirty="0">
                <a:sym typeface="+mn-lt"/>
              </a:rPr>
              <a:t>方案</a:t>
            </a:r>
            <a:endParaRPr lang="zh-CN" altLang="en-US" b="1" dirty="0">
              <a:solidFill>
                <a:srgbClr val="343E48"/>
              </a:solidFill>
              <a:sym typeface="+mn-lt"/>
            </a:endParaRPr>
          </a:p>
        </p:txBody>
      </p:sp>
      <p:sp>
        <p:nvSpPr>
          <p:cNvPr id="13" name="矩形 44">
            <a:extLst>
              <a:ext uri="{FF2B5EF4-FFF2-40B4-BE49-F238E27FC236}">
                <a16:creationId xmlns:a16="http://schemas.microsoft.com/office/drawing/2014/main" id="{3F6BA90C-8A5A-4818-BDF5-D396BB719BD8}"/>
              </a:ext>
            </a:extLst>
          </p:cNvPr>
          <p:cNvSpPr/>
          <p:nvPr/>
        </p:nvSpPr>
        <p:spPr>
          <a:xfrm>
            <a:off x="5789612" y="1318260"/>
            <a:ext cx="6233211" cy="546354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 </a:t>
            </a:r>
            <a:r>
              <a:rPr lang="en-US" altLang="zh-CN" sz="1400" b="1" dirty="0">
                <a:solidFill>
                  <a:schemeClr val="tx1"/>
                </a:solidFill>
                <a:cs typeface="+mn-ea"/>
                <a:sym typeface="+mn-lt"/>
              </a:rPr>
              <a:t>What is:</a:t>
            </a:r>
          </a:p>
          <a:p>
            <a:r>
              <a:rPr lang="zh-CN" altLang="en-US" sz="1200" dirty="0">
                <a:solidFill>
                  <a:schemeClr val="tx1"/>
                </a:solidFill>
                <a:cs typeface="+mn-ea"/>
                <a:sym typeface="+mn-lt"/>
              </a:rPr>
              <a:t>联想智慧课堂，是基于</a:t>
            </a:r>
            <a:r>
              <a:rPr lang="en-US" altLang="zh-CN" sz="1200" dirty="0">
                <a:solidFill>
                  <a:schemeClr val="tx1"/>
                </a:solidFill>
                <a:cs typeface="+mn-ea"/>
                <a:sym typeface="+mn-lt"/>
              </a:rPr>
              <a:t>【</a:t>
            </a:r>
            <a:r>
              <a:rPr lang="zh-CN" altLang="en-US" sz="1200" dirty="0">
                <a:solidFill>
                  <a:schemeClr val="tx1"/>
                </a:solidFill>
                <a:cs typeface="+mn-ea"/>
                <a:sym typeface="+mn-lt"/>
              </a:rPr>
              <a:t>云 </a:t>
            </a:r>
            <a:r>
              <a:rPr lang="en-US" altLang="zh-CN" sz="1200" dirty="0">
                <a:solidFill>
                  <a:schemeClr val="tx1"/>
                </a:solidFill>
                <a:cs typeface="+mn-ea"/>
                <a:sym typeface="+mn-lt"/>
              </a:rPr>
              <a:t>+ </a:t>
            </a:r>
            <a:r>
              <a:rPr lang="zh-CN" altLang="en-US" sz="1200" dirty="0">
                <a:solidFill>
                  <a:schemeClr val="tx1"/>
                </a:solidFill>
                <a:cs typeface="+mn-ea"/>
                <a:sym typeface="+mn-lt"/>
              </a:rPr>
              <a:t>端 </a:t>
            </a:r>
            <a:r>
              <a:rPr lang="en-US" altLang="zh-CN" sz="1200" dirty="0">
                <a:solidFill>
                  <a:schemeClr val="tx1"/>
                </a:solidFill>
                <a:cs typeface="+mn-ea"/>
                <a:sym typeface="+mn-lt"/>
              </a:rPr>
              <a:t>+ </a:t>
            </a:r>
            <a:r>
              <a:rPr lang="zh-CN" altLang="en-US" sz="1200" dirty="0">
                <a:solidFill>
                  <a:schemeClr val="tx1"/>
                </a:solidFill>
                <a:cs typeface="+mn-ea"/>
                <a:sym typeface="+mn-lt"/>
              </a:rPr>
              <a:t>资源 </a:t>
            </a:r>
            <a:r>
              <a:rPr lang="en-US" altLang="zh-CN" sz="1200" dirty="0">
                <a:solidFill>
                  <a:schemeClr val="tx1"/>
                </a:solidFill>
                <a:cs typeface="+mn-ea"/>
                <a:sym typeface="+mn-lt"/>
              </a:rPr>
              <a:t>+ </a:t>
            </a:r>
            <a:r>
              <a:rPr lang="zh-CN" altLang="en-US" sz="1200" dirty="0">
                <a:solidFill>
                  <a:schemeClr val="tx1"/>
                </a:solidFill>
                <a:cs typeface="+mn-ea"/>
                <a:sym typeface="+mn-lt"/>
              </a:rPr>
              <a:t>服务</a:t>
            </a:r>
            <a:r>
              <a:rPr lang="en-US" altLang="zh-CN" sz="1200" dirty="0">
                <a:solidFill>
                  <a:schemeClr val="tx1"/>
                </a:solidFill>
                <a:cs typeface="+mn-ea"/>
                <a:sym typeface="+mn-lt"/>
              </a:rPr>
              <a:t>】</a:t>
            </a:r>
            <a:r>
              <a:rPr lang="zh-CN" altLang="en-US" sz="1200" dirty="0">
                <a:solidFill>
                  <a:schemeClr val="tx1"/>
                </a:solidFill>
                <a:cs typeface="+mn-ea"/>
                <a:sym typeface="+mn-lt"/>
              </a:rPr>
              <a:t>的产品架构与服务模式，聚焦课程与课堂的应用，融合丰富的教学资源，面向教与学的常态应用。师生手持专用智能终端的课堂环境，实现课堂的交互式教学，构建以学习者为中心的高效课堂模式</a:t>
            </a:r>
            <a:r>
              <a:rPr lang="zh-CN" altLang="en-US" sz="1200" dirty="0" smtClean="0">
                <a:solidFill>
                  <a:schemeClr val="tx1"/>
                </a:solidFill>
                <a:cs typeface="+mn-ea"/>
                <a:sym typeface="+mn-lt"/>
              </a:rPr>
              <a:t>。</a:t>
            </a:r>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 </a:t>
            </a:r>
            <a:r>
              <a:rPr lang="en-US" altLang="zh-CN" sz="1400" b="1" dirty="0">
                <a:solidFill>
                  <a:schemeClr val="tx1"/>
                </a:solidFill>
                <a:cs typeface="+mn-ea"/>
                <a:sym typeface="+mn-lt"/>
              </a:rPr>
              <a:t>Key Features:</a:t>
            </a:r>
          </a:p>
          <a:p>
            <a:pPr marL="285750" indent="-285750">
              <a:buFont typeface="Arial" panose="020B0604020202020204" pitchFamily="34" charset="0"/>
              <a:buChar char="•"/>
            </a:pPr>
            <a:r>
              <a:rPr lang="zh-CN" altLang="en-US" sz="1200" b="1" dirty="0">
                <a:solidFill>
                  <a:schemeClr val="tx1"/>
                </a:solidFill>
                <a:cs typeface="+mn-ea"/>
                <a:sym typeface="+mn-lt"/>
              </a:rPr>
              <a:t>硬件</a:t>
            </a:r>
            <a:r>
              <a:rPr lang="zh-CN" altLang="en-US" sz="1200" b="1" dirty="0" smtClean="0">
                <a:solidFill>
                  <a:schemeClr val="tx1"/>
                </a:solidFill>
                <a:cs typeface="+mn-ea"/>
                <a:sym typeface="+mn-lt"/>
              </a:rPr>
              <a:t>：教师</a:t>
            </a:r>
            <a:r>
              <a:rPr lang="zh-CN" altLang="en-US" sz="1200" b="1" dirty="0">
                <a:solidFill>
                  <a:schemeClr val="tx1"/>
                </a:solidFill>
                <a:cs typeface="+mn-ea"/>
                <a:sym typeface="+mn-lt"/>
              </a:rPr>
              <a:t>机</a:t>
            </a:r>
            <a:r>
              <a:rPr lang="en-US" altLang="zh-CN" sz="1200" b="1" dirty="0">
                <a:solidFill>
                  <a:schemeClr val="tx1"/>
                </a:solidFill>
                <a:cs typeface="+mn-ea"/>
                <a:sym typeface="+mn-lt"/>
              </a:rPr>
              <a:t>+</a:t>
            </a:r>
            <a:r>
              <a:rPr lang="zh-CN" altLang="en-US" sz="1200" b="1" dirty="0">
                <a:solidFill>
                  <a:schemeClr val="tx1"/>
                </a:solidFill>
                <a:cs typeface="+mn-ea"/>
                <a:sym typeface="+mn-lt"/>
              </a:rPr>
              <a:t>学生机</a:t>
            </a:r>
            <a:r>
              <a:rPr lang="en-US" altLang="zh-CN" sz="1200" b="1" dirty="0">
                <a:solidFill>
                  <a:schemeClr val="tx1"/>
                </a:solidFill>
                <a:cs typeface="+mn-ea"/>
                <a:sym typeface="+mn-lt"/>
              </a:rPr>
              <a:t>+</a:t>
            </a:r>
            <a:r>
              <a:rPr lang="zh-CN" altLang="en-US" sz="1200" b="1" dirty="0">
                <a:solidFill>
                  <a:schemeClr val="tx1"/>
                </a:solidFill>
                <a:cs typeface="+mn-ea"/>
                <a:sym typeface="+mn-lt"/>
              </a:rPr>
              <a:t>网络</a:t>
            </a:r>
            <a:r>
              <a:rPr lang="zh-CN" altLang="en-US" sz="1200" b="1" dirty="0" smtClean="0">
                <a:solidFill>
                  <a:schemeClr val="tx1"/>
                </a:solidFill>
                <a:cs typeface="+mn-ea"/>
                <a:sym typeface="+mn-lt"/>
              </a:rPr>
              <a:t>设备</a:t>
            </a:r>
            <a:r>
              <a:rPr lang="en-US" altLang="zh-CN" sz="1200" b="1" dirty="0" smtClean="0">
                <a:solidFill>
                  <a:schemeClr val="tx1"/>
                </a:solidFill>
                <a:cs typeface="+mn-ea"/>
                <a:sym typeface="+mn-lt"/>
              </a:rPr>
              <a:t>+</a:t>
            </a:r>
            <a:r>
              <a:rPr lang="zh-CN" altLang="en-US" sz="1200" b="1" dirty="0">
                <a:solidFill>
                  <a:schemeClr val="tx1"/>
                </a:solidFill>
                <a:cs typeface="+mn-ea"/>
                <a:sym typeface="+mn-lt"/>
              </a:rPr>
              <a:t>充电</a:t>
            </a:r>
            <a:r>
              <a:rPr lang="zh-CN" altLang="en-US" sz="1200" b="1" dirty="0" smtClean="0">
                <a:solidFill>
                  <a:schemeClr val="tx1"/>
                </a:solidFill>
                <a:cs typeface="+mn-ea"/>
                <a:sym typeface="+mn-lt"/>
              </a:rPr>
              <a:t>柜</a:t>
            </a:r>
            <a:endParaRPr lang="en-US" altLang="zh-CN" sz="1200" b="1" dirty="0" smtClean="0">
              <a:solidFill>
                <a:schemeClr val="tx1"/>
              </a:solidFill>
              <a:cs typeface="+mn-ea"/>
              <a:sym typeface="+mn-lt"/>
            </a:endParaRPr>
          </a:p>
          <a:p>
            <a:pPr marL="285750" indent="-285750">
              <a:buFont typeface="Arial" panose="020B0604020202020204" pitchFamily="34" charset="0"/>
              <a:buChar char="•"/>
            </a:pPr>
            <a:r>
              <a:rPr lang="zh-CN" altLang="en-US" sz="1200" b="1" dirty="0" smtClean="0">
                <a:solidFill>
                  <a:schemeClr val="tx1"/>
                </a:solidFill>
                <a:cs typeface="+mn-ea"/>
                <a:sym typeface="+mn-lt"/>
              </a:rPr>
              <a:t>软件</a:t>
            </a:r>
            <a:r>
              <a:rPr lang="zh-CN" altLang="en-US" sz="1200" b="1" dirty="0">
                <a:solidFill>
                  <a:schemeClr val="tx1"/>
                </a:solidFill>
                <a:cs typeface="+mn-ea"/>
                <a:sym typeface="+mn-lt"/>
              </a:rPr>
              <a:t>：电子书包教师端（必选，</a:t>
            </a:r>
            <a:r>
              <a:rPr lang="en-US" altLang="zh-CN" sz="1200" b="1" dirty="0">
                <a:solidFill>
                  <a:schemeClr val="tx1"/>
                </a:solidFill>
                <a:cs typeface="+mn-ea"/>
                <a:sym typeface="+mn-lt"/>
              </a:rPr>
              <a:t>Windows</a:t>
            </a:r>
            <a:r>
              <a:rPr lang="zh-CN" altLang="en-US" sz="1200" b="1" dirty="0">
                <a:solidFill>
                  <a:schemeClr val="tx1"/>
                </a:solidFill>
                <a:cs typeface="+mn-ea"/>
                <a:sym typeface="+mn-lt"/>
              </a:rPr>
              <a:t>系统）</a:t>
            </a:r>
            <a:r>
              <a:rPr lang="en-US" altLang="zh-CN" sz="1200" b="1" dirty="0">
                <a:solidFill>
                  <a:schemeClr val="tx1"/>
                </a:solidFill>
                <a:cs typeface="+mn-ea"/>
                <a:sym typeface="+mn-lt"/>
              </a:rPr>
              <a:t>+</a:t>
            </a:r>
            <a:r>
              <a:rPr lang="zh-CN" altLang="en-US" sz="1200" b="1" dirty="0">
                <a:solidFill>
                  <a:schemeClr val="tx1"/>
                </a:solidFill>
                <a:cs typeface="+mn-ea"/>
                <a:sym typeface="+mn-lt"/>
              </a:rPr>
              <a:t>电子书包学生端（必选，</a:t>
            </a:r>
            <a:r>
              <a:rPr lang="en-US" altLang="zh-CN" sz="1200" b="1" dirty="0">
                <a:solidFill>
                  <a:schemeClr val="tx1"/>
                </a:solidFill>
                <a:cs typeface="+mn-ea"/>
                <a:sym typeface="+mn-lt"/>
              </a:rPr>
              <a:t>Android</a:t>
            </a:r>
            <a:r>
              <a:rPr lang="zh-CN" altLang="en-US" sz="1200" b="1" dirty="0">
                <a:solidFill>
                  <a:schemeClr val="tx1"/>
                </a:solidFill>
                <a:cs typeface="+mn-ea"/>
                <a:sym typeface="+mn-lt"/>
              </a:rPr>
              <a:t>系统）</a:t>
            </a:r>
            <a:r>
              <a:rPr lang="en-US" altLang="zh-CN" sz="1200" b="1" dirty="0">
                <a:solidFill>
                  <a:schemeClr val="tx1"/>
                </a:solidFill>
                <a:cs typeface="+mn-ea"/>
                <a:sym typeface="+mn-lt"/>
              </a:rPr>
              <a:t>+</a:t>
            </a:r>
            <a:r>
              <a:rPr lang="zh-CN" altLang="en-US" sz="1200" b="1" dirty="0">
                <a:solidFill>
                  <a:schemeClr val="tx1"/>
                </a:solidFill>
                <a:cs typeface="+mn-ea"/>
                <a:sym typeface="+mn-lt"/>
              </a:rPr>
              <a:t>云白板（必选，</a:t>
            </a:r>
            <a:r>
              <a:rPr lang="en-US" altLang="zh-CN" sz="1200" b="1" dirty="0">
                <a:solidFill>
                  <a:schemeClr val="tx1"/>
                </a:solidFill>
                <a:cs typeface="+mn-ea"/>
                <a:sym typeface="+mn-lt"/>
              </a:rPr>
              <a:t>Windows</a:t>
            </a:r>
            <a:r>
              <a:rPr lang="zh-CN" altLang="en-US" sz="1200" b="1" dirty="0">
                <a:solidFill>
                  <a:schemeClr val="tx1"/>
                </a:solidFill>
                <a:cs typeface="+mn-ea"/>
                <a:sym typeface="+mn-lt"/>
              </a:rPr>
              <a:t>系统）</a:t>
            </a:r>
            <a:r>
              <a:rPr lang="en-US" altLang="zh-CN" sz="1200" b="1" dirty="0">
                <a:solidFill>
                  <a:schemeClr val="tx1"/>
                </a:solidFill>
                <a:cs typeface="+mn-ea"/>
                <a:sym typeface="+mn-lt"/>
              </a:rPr>
              <a:t>+</a:t>
            </a:r>
            <a:r>
              <a:rPr lang="zh-CN" altLang="en-US" sz="1200" b="1" dirty="0">
                <a:solidFill>
                  <a:schemeClr val="tx1"/>
                </a:solidFill>
                <a:cs typeface="+mn-ea"/>
                <a:sym typeface="+mn-lt"/>
              </a:rPr>
              <a:t>智能扫描（可选，</a:t>
            </a:r>
            <a:r>
              <a:rPr lang="en-US" altLang="zh-CN" sz="1200" b="1" dirty="0">
                <a:solidFill>
                  <a:schemeClr val="tx1"/>
                </a:solidFill>
                <a:cs typeface="+mn-ea"/>
                <a:sym typeface="+mn-lt"/>
              </a:rPr>
              <a:t>Android</a:t>
            </a:r>
            <a:r>
              <a:rPr lang="zh-CN" altLang="en-US" sz="1200" b="1" dirty="0">
                <a:solidFill>
                  <a:schemeClr val="tx1"/>
                </a:solidFill>
                <a:cs typeface="+mn-ea"/>
                <a:sym typeface="+mn-lt"/>
              </a:rPr>
              <a:t>系统）</a:t>
            </a:r>
            <a:endParaRPr lang="en-US" altLang="zh-CN" sz="1200" b="1" dirty="0">
              <a:solidFill>
                <a:schemeClr val="tx1"/>
              </a:solidFill>
              <a:cs typeface="+mn-ea"/>
              <a:sym typeface="+mn-lt"/>
            </a:endParaRPr>
          </a:p>
          <a:p>
            <a:r>
              <a:rPr lang="zh-CN" altLang="en-US" sz="1200" dirty="0">
                <a:solidFill>
                  <a:schemeClr val="tx1"/>
                </a:solidFill>
                <a:cs typeface="+mn-ea"/>
                <a:sym typeface="+mn-lt"/>
              </a:rPr>
              <a:t>联想智慧课堂由四类核心业务组成：课前备课工具、课中互动服务、课后统一作业或个性化作业、老师家长学生及时掌握学情报告；</a:t>
            </a:r>
            <a:endParaRPr lang="en-US" altLang="zh-CN" sz="1200" dirty="0">
              <a:solidFill>
                <a:schemeClr val="tx1"/>
              </a:solidFill>
              <a:cs typeface="+mn-ea"/>
              <a:sym typeface="+mn-lt"/>
            </a:endParaRPr>
          </a:p>
          <a:p>
            <a:r>
              <a:rPr lang="zh-CN" altLang="en-US" sz="1200" dirty="0">
                <a:solidFill>
                  <a:schemeClr val="tx1"/>
                </a:solidFill>
                <a:cs typeface="+mn-ea"/>
                <a:sym typeface="+mn-lt"/>
              </a:rPr>
              <a:t>功能包括：</a:t>
            </a:r>
            <a:endParaRPr lang="en-US" altLang="zh-CN" sz="1200" dirty="0">
              <a:solidFill>
                <a:schemeClr val="tx1"/>
              </a:solidFill>
              <a:cs typeface="+mn-ea"/>
              <a:sym typeface="+mn-lt"/>
            </a:endParaRPr>
          </a:p>
          <a:p>
            <a:pPr marL="0" lvl="1">
              <a:lnSpc>
                <a:spcPct val="150000"/>
              </a:lnSpc>
            </a:pPr>
            <a:endParaRPr lang="en-US" altLang="zh-CN" sz="1200" b="1" dirty="0" smtClean="0">
              <a:solidFill>
                <a:schemeClr val="tx1"/>
              </a:solidFill>
              <a:cs typeface="+mn-ea"/>
              <a:sym typeface="+mn-lt"/>
            </a:endParaRPr>
          </a:p>
          <a:p>
            <a:pPr marL="285750" lvl="1" indent="-285750">
              <a:lnSpc>
                <a:spcPct val="150000"/>
              </a:lnSpc>
              <a:buFont typeface="Arial" panose="020B0604020202020204" pitchFamily="34" charset="0"/>
              <a:buChar char="•"/>
            </a:pPr>
            <a:r>
              <a:rPr lang="zh-CN" altLang="en-US" sz="1200" b="1" dirty="0" smtClean="0">
                <a:solidFill>
                  <a:schemeClr val="tx1"/>
                </a:solidFill>
                <a:cs typeface="+mn-ea"/>
                <a:sym typeface="+mn-lt"/>
              </a:rPr>
              <a:t>软件</a:t>
            </a:r>
            <a:r>
              <a:rPr lang="zh-CN" altLang="en-US" sz="1200" b="1" dirty="0">
                <a:solidFill>
                  <a:schemeClr val="tx1"/>
                </a:solidFill>
                <a:cs typeface="+mn-ea"/>
                <a:sym typeface="+mn-lt"/>
              </a:rPr>
              <a:t>：电子书包（教师端）（必选）</a:t>
            </a:r>
            <a:endParaRPr lang="en-US" altLang="zh-CN" sz="1200" b="1" dirty="0">
              <a:solidFill>
                <a:schemeClr val="tx1"/>
              </a:solidFill>
              <a:cs typeface="+mn-ea"/>
              <a:sym typeface="+mn-lt"/>
            </a:endParaRPr>
          </a:p>
          <a:p>
            <a:r>
              <a:rPr lang="zh-CN" altLang="en-US" sz="1200" dirty="0">
                <a:solidFill>
                  <a:schemeClr val="tx1"/>
                </a:solidFill>
                <a:cs typeface="+mn-ea"/>
                <a:sym typeface="+mn-lt"/>
              </a:rPr>
              <a:t>与电子书包（学生端）集成在一起的教学互动软件，功能包括：</a:t>
            </a:r>
            <a:endParaRPr lang="en-US" altLang="zh-CN" sz="1200" b="1"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课前准备：教师账户管理、教师登录</a:t>
            </a:r>
            <a:r>
              <a:rPr lang="zh-CN" altLang="en-US" sz="1200" dirty="0">
                <a:solidFill>
                  <a:schemeClr val="tx1"/>
                </a:solidFill>
                <a:cs typeface="+mn-ea"/>
                <a:sym typeface="+mn-lt"/>
              </a:rPr>
              <a:t>、教师备课、预习统一作业、预习个性化作业</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课堂教学：教师演示、学生演示；</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课堂管理：管理班级、学生签到、实时监控、远程命令、学生策略、黑屏控制</a:t>
            </a:r>
            <a:r>
              <a:rPr lang="zh-CN" altLang="en-US" sz="1200" dirty="0">
                <a:solidFill>
                  <a:schemeClr val="tx1"/>
                </a:solidFill>
                <a:cs typeface="+mn-ea"/>
                <a:sym typeface="+mn-lt"/>
              </a:rPr>
              <a:t>、小组评分</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课堂互动：共享白板、讨论、分组教学、</a:t>
            </a:r>
            <a:r>
              <a:rPr lang="zh-CN" altLang="en-US" sz="1200" dirty="0">
                <a:solidFill>
                  <a:schemeClr val="tx1"/>
                </a:solidFill>
                <a:cs typeface="+mn-ea"/>
                <a:sym typeface="+mn-lt"/>
              </a:rPr>
              <a:t>单题测试、试卷测试</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a:t>
            </a:r>
            <a:r>
              <a:rPr lang="zh-CN" altLang="en-US" sz="1200" dirty="0">
                <a:solidFill>
                  <a:schemeClr val="tx1"/>
                </a:solidFill>
                <a:cs typeface="+mn-ea"/>
                <a:sym typeface="+mn-lt"/>
              </a:rPr>
              <a:t>后作业</a:t>
            </a:r>
            <a:r>
              <a:rPr lang="zh-CN" altLang="zh-CN" sz="1200" dirty="0">
                <a:solidFill>
                  <a:schemeClr val="tx1"/>
                </a:solidFill>
                <a:cs typeface="+mn-ea"/>
                <a:sym typeface="+mn-lt"/>
              </a:rPr>
              <a:t>：</a:t>
            </a:r>
            <a:r>
              <a:rPr lang="zh-CN" altLang="en-US" sz="1200" dirty="0">
                <a:solidFill>
                  <a:schemeClr val="tx1"/>
                </a:solidFill>
                <a:cs typeface="+mn-ea"/>
                <a:sym typeface="+mn-lt"/>
              </a:rPr>
              <a:t>课后统一作业、课后个性化作业、错题本、学情查看</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学生上课：</a:t>
            </a:r>
            <a:r>
              <a:rPr lang="zh-CN" altLang="en-US" sz="1200" dirty="0">
                <a:solidFill>
                  <a:schemeClr val="tx1"/>
                </a:solidFill>
                <a:cs typeface="+mn-ea"/>
                <a:sym typeface="+mn-lt"/>
              </a:rPr>
              <a:t>随机点名</a:t>
            </a:r>
            <a:r>
              <a:rPr lang="zh-CN" altLang="zh-CN" sz="1200" dirty="0">
                <a:solidFill>
                  <a:schemeClr val="tx1"/>
                </a:solidFill>
                <a:cs typeface="+mn-ea"/>
                <a:sym typeface="+mn-lt"/>
              </a:rPr>
              <a:t>、</a:t>
            </a:r>
            <a:r>
              <a:rPr lang="zh-CN" altLang="en-US" sz="1200" dirty="0">
                <a:solidFill>
                  <a:schemeClr val="tx1"/>
                </a:solidFill>
                <a:cs typeface="+mn-ea"/>
                <a:sym typeface="+mn-lt"/>
              </a:rPr>
              <a:t>抢答、白板笔记、扫描试卷保存（可选）</a:t>
            </a:r>
            <a:r>
              <a:rPr lang="zh-CN" altLang="zh-CN" sz="1200" dirty="0">
                <a:solidFill>
                  <a:schemeClr val="tx1"/>
                </a:solidFill>
                <a:cs typeface="+mn-ea"/>
                <a:sym typeface="+mn-lt"/>
              </a:rPr>
              <a:t>。</a:t>
            </a:r>
          </a:p>
          <a:p>
            <a:pPr marL="285750" indent="-285750">
              <a:buFont typeface="Arial" panose="020B0604020202020204" pitchFamily="34" charset="0"/>
              <a:buChar char="•"/>
            </a:pPr>
            <a:r>
              <a:rPr lang="zh-CN" altLang="en-US" sz="1200" b="1" dirty="0">
                <a:solidFill>
                  <a:schemeClr val="tx1"/>
                </a:solidFill>
                <a:cs typeface="+mn-ea"/>
                <a:sym typeface="+mn-lt"/>
              </a:rPr>
              <a:t>服务：提供一站式安装实施服务、一年远程</a:t>
            </a:r>
            <a:r>
              <a:rPr lang="en-US" altLang="zh-CN" sz="1200" b="1" dirty="0">
                <a:solidFill>
                  <a:schemeClr val="tx1"/>
                </a:solidFill>
                <a:cs typeface="+mn-ea"/>
                <a:sym typeface="+mn-lt"/>
              </a:rPr>
              <a:t>/</a:t>
            </a:r>
            <a:r>
              <a:rPr lang="zh-CN" altLang="en-US" sz="1200" b="1" dirty="0">
                <a:solidFill>
                  <a:schemeClr val="tx1"/>
                </a:solidFill>
                <a:cs typeface="+mn-ea"/>
                <a:sym typeface="+mn-lt"/>
              </a:rPr>
              <a:t>现场支持（必选</a:t>
            </a:r>
            <a:r>
              <a:rPr lang="zh-CN" altLang="en-US" sz="1200" b="1" dirty="0" smtClean="0">
                <a:solidFill>
                  <a:schemeClr val="tx1"/>
                </a:solidFill>
                <a:cs typeface="+mn-ea"/>
                <a:sym typeface="+mn-lt"/>
              </a:rPr>
              <a:t>）</a:t>
            </a: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 </a:t>
            </a:r>
            <a:r>
              <a:rPr lang="en-US" altLang="zh-CN" sz="1400" b="1" dirty="0">
                <a:solidFill>
                  <a:schemeClr val="tx1"/>
                </a:solidFill>
                <a:cs typeface="+mn-ea"/>
                <a:sym typeface="+mn-lt"/>
              </a:rPr>
              <a:t>WOW Factors / Key Differentiators: </a:t>
            </a:r>
          </a:p>
          <a:p>
            <a:pPr marL="171450" indent="-171450">
              <a:buFontTx/>
              <a:buChar char="-"/>
            </a:pPr>
            <a:r>
              <a:rPr lang="zh-CN" altLang="en-US" sz="1200" dirty="0">
                <a:solidFill>
                  <a:schemeClr val="tx1"/>
                </a:solidFill>
                <a:cs typeface="+mn-ea"/>
                <a:sym typeface="+mn-lt"/>
              </a:rPr>
              <a:t>“云 </a:t>
            </a:r>
            <a:r>
              <a:rPr lang="en-US" altLang="zh-CN" sz="1200" dirty="0">
                <a:solidFill>
                  <a:schemeClr val="tx1"/>
                </a:solidFill>
                <a:cs typeface="+mn-ea"/>
                <a:sym typeface="+mn-lt"/>
              </a:rPr>
              <a:t>+ </a:t>
            </a:r>
            <a:r>
              <a:rPr lang="zh-CN" altLang="en-US" sz="1200" dirty="0">
                <a:solidFill>
                  <a:schemeClr val="tx1"/>
                </a:solidFill>
                <a:cs typeface="+mn-ea"/>
                <a:sym typeface="+mn-lt"/>
              </a:rPr>
              <a:t>端”结合，本地无需服务器，部署简单快速</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面向教与学终端一体化构建方案</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系统能够支撑翻转课堂、一对一教学、混合式教学等创新型教学形式</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支持网络平台资源和校本资源沉淀</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融合的资源平台和教学管理平台</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全场景、多维度学情数据</a:t>
            </a:r>
            <a:endParaRPr lang="en-US" altLang="zh-CN" sz="1400" dirty="0">
              <a:solidFill>
                <a:schemeClr val="tx1"/>
              </a:solidFill>
              <a:cs typeface="+mn-ea"/>
              <a:sym typeface="+mn-lt"/>
            </a:endParaRPr>
          </a:p>
        </p:txBody>
      </p:sp>
      <p:pic>
        <p:nvPicPr>
          <p:cNvPr id="14" name="图片 13">
            <a:extLst>
              <a:ext uri="{FF2B5EF4-FFF2-40B4-BE49-F238E27FC236}">
                <a16:creationId xmlns:a16="http://schemas.microsoft.com/office/drawing/2014/main" id="{A9415F4D-5C85-4639-8AF2-E80C85F94EAB}"/>
              </a:ext>
            </a:extLst>
          </p:cNvPr>
          <p:cNvPicPr/>
          <p:nvPr/>
        </p:nvPicPr>
        <p:blipFill rotWithShape="1">
          <a:blip r:embed="rId2"/>
          <a:srcRect t="7870"/>
          <a:stretch/>
        </p:blipFill>
        <p:spPr>
          <a:xfrm>
            <a:off x="426377" y="1284873"/>
            <a:ext cx="5099050" cy="3668127"/>
          </a:xfrm>
          <a:prstGeom prst="rect">
            <a:avLst/>
          </a:prstGeom>
        </p:spPr>
      </p:pic>
      <p:pic>
        <p:nvPicPr>
          <p:cNvPr id="15" name="图片 14">
            <a:extLst>
              <a:ext uri="{FF2B5EF4-FFF2-40B4-BE49-F238E27FC236}">
                <a16:creationId xmlns:a16="http://schemas.microsoft.com/office/drawing/2014/main" id="{ACAEDAF7-5115-4DE9-A7A5-BE3D51D6C27B}"/>
              </a:ext>
            </a:extLst>
          </p:cNvPr>
          <p:cNvPicPr/>
          <p:nvPr/>
        </p:nvPicPr>
        <p:blipFill>
          <a:blip r:embed="rId3"/>
          <a:stretch>
            <a:fillRect/>
          </a:stretch>
        </p:blipFill>
        <p:spPr>
          <a:xfrm>
            <a:off x="287655" y="5042135"/>
            <a:ext cx="2087797" cy="1649040"/>
          </a:xfrm>
          <a:prstGeom prst="rect">
            <a:avLst/>
          </a:prstGeom>
        </p:spPr>
      </p:pic>
      <p:pic>
        <p:nvPicPr>
          <p:cNvPr id="16" name="图片 15">
            <a:extLst>
              <a:ext uri="{FF2B5EF4-FFF2-40B4-BE49-F238E27FC236}">
                <a16:creationId xmlns:a16="http://schemas.microsoft.com/office/drawing/2014/main" id="{7E46D683-E8E4-48BA-BD8D-165D8370E3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980957" y="5042135"/>
            <a:ext cx="2544470" cy="1649040"/>
          </a:xfrm>
          <a:prstGeom prst="rect">
            <a:avLst/>
          </a:prstGeom>
        </p:spPr>
      </p:pic>
      <p:graphicFrame>
        <p:nvGraphicFramePr>
          <p:cNvPr id="17" name="表格 16">
            <a:extLst>
              <a:ext uri="{FF2B5EF4-FFF2-40B4-BE49-F238E27FC236}">
                <a16:creationId xmlns:a16="http://schemas.microsoft.com/office/drawing/2014/main" id="{3CC7937C-2415-4631-873B-8853FB6443D5}"/>
              </a:ext>
            </a:extLst>
          </p:cNvPr>
          <p:cNvGraphicFramePr>
            <a:graphicFrameLocks noGrp="1"/>
          </p:cNvGraphicFramePr>
          <p:nvPr>
            <p:extLst/>
          </p:nvPr>
        </p:nvGraphicFramePr>
        <p:xfrm>
          <a:off x="7373035" y="3259576"/>
          <a:ext cx="4117393" cy="509760"/>
        </p:xfrm>
        <a:graphic>
          <a:graphicData uri="http://schemas.openxmlformats.org/drawingml/2006/table">
            <a:tbl>
              <a:tblPr firstRow="1" bandRow="1">
                <a:tableStyleId>{5940675A-B579-460E-94D1-54222C63F5DA}</a:tableStyleId>
              </a:tblPr>
              <a:tblGrid>
                <a:gridCol w="1355071">
                  <a:extLst>
                    <a:ext uri="{9D8B030D-6E8A-4147-A177-3AD203B41FA5}">
                      <a16:colId xmlns:a16="http://schemas.microsoft.com/office/drawing/2014/main" val="586879130"/>
                    </a:ext>
                  </a:extLst>
                </a:gridCol>
                <a:gridCol w="1311965">
                  <a:extLst>
                    <a:ext uri="{9D8B030D-6E8A-4147-A177-3AD203B41FA5}">
                      <a16:colId xmlns:a16="http://schemas.microsoft.com/office/drawing/2014/main" val="3825866788"/>
                    </a:ext>
                  </a:extLst>
                </a:gridCol>
                <a:gridCol w="1450357">
                  <a:extLst>
                    <a:ext uri="{9D8B030D-6E8A-4147-A177-3AD203B41FA5}">
                      <a16:colId xmlns:a16="http://schemas.microsoft.com/office/drawing/2014/main" val="1526450945"/>
                    </a:ext>
                  </a:extLst>
                </a:gridCol>
              </a:tblGrid>
              <a:tr h="163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教育管理平台</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资源平台</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大数据管理系统</a:t>
                      </a:r>
                      <a:endParaRPr lang="en-US" altLang="zh-CN" sz="1200" dirty="0">
                        <a:solidFill>
                          <a:schemeClr val="tx1"/>
                        </a:solidFill>
                        <a:latin typeface="+mn-ea"/>
                        <a:ea typeface="+mn-ea"/>
                        <a:cs typeface="+mn-ea"/>
                        <a:sym typeface="+mn-lt"/>
                      </a:endParaRPr>
                    </a:p>
                  </a:txBody>
                  <a:tcPr marT="36000" marB="36000"/>
                </a:tc>
                <a:extLst>
                  <a:ext uri="{0D108BD9-81ED-4DB2-BD59-A6C34878D82A}">
                    <a16:rowId xmlns:a16="http://schemas.microsoft.com/office/drawing/2014/main" val="1538746007"/>
                  </a:ext>
                </a:extLst>
              </a:tr>
              <a:tr h="2139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教学应用系统</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家校互动系统</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网络学习空间</a:t>
                      </a:r>
                      <a:endParaRPr lang="en-US" altLang="zh-CN" sz="1200" dirty="0">
                        <a:solidFill>
                          <a:schemeClr val="tx1"/>
                        </a:solidFill>
                        <a:latin typeface="+mn-ea"/>
                        <a:ea typeface="+mn-ea"/>
                        <a:cs typeface="+mn-ea"/>
                        <a:sym typeface="+mn-lt"/>
                      </a:endParaRPr>
                    </a:p>
                  </a:txBody>
                  <a:tcPr marT="36000" marB="36000"/>
                </a:tc>
                <a:extLst>
                  <a:ext uri="{0D108BD9-81ED-4DB2-BD59-A6C34878D82A}">
                    <a16:rowId xmlns:a16="http://schemas.microsoft.com/office/drawing/2014/main" val="2119972704"/>
                  </a:ext>
                </a:extLst>
              </a:tr>
            </a:tbl>
          </a:graphicData>
        </a:graphic>
      </p:graphicFrame>
      <p:grpSp>
        <p:nvGrpSpPr>
          <p:cNvPr id="19" name="Group 96"/>
          <p:cNvGrpSpPr>
            <a:grpSpLocks/>
          </p:cNvGrpSpPr>
          <p:nvPr/>
        </p:nvGrpSpPr>
        <p:grpSpPr bwMode="auto">
          <a:xfrm>
            <a:off x="10944580" y="533400"/>
            <a:ext cx="1165870" cy="592907"/>
            <a:chOff x="1016388" y="913002"/>
            <a:chExt cx="731924" cy="428904"/>
          </a:xfrm>
        </p:grpSpPr>
        <p:sp>
          <p:nvSpPr>
            <p:cNvPr id="20" name="Parallelogram 6">
              <a:hlinkClick r:id="rId5"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21"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6"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00443030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latin typeface="+mn-lt"/>
                <a:ea typeface="+mn-ea"/>
                <a:sym typeface="+mn-lt"/>
              </a:rPr>
              <a:t>联想商用智慧录播解决方案</a:t>
            </a:r>
            <a:endParaRPr lang="zh-CN" altLang="en-US" b="1" dirty="0">
              <a:solidFill>
                <a:srgbClr val="343E48"/>
              </a:solidFill>
              <a:latin typeface="+mn-lt"/>
              <a:ea typeface="+mn-ea"/>
              <a:sym typeface="+mn-lt"/>
            </a:endParaRPr>
          </a:p>
        </p:txBody>
      </p:sp>
      <p:sp>
        <p:nvSpPr>
          <p:cNvPr id="16" name="矩形 16">
            <a:extLst>
              <a:ext uri="{FF2B5EF4-FFF2-40B4-BE49-F238E27FC236}">
                <a16:creationId xmlns:a16="http://schemas.microsoft.com/office/drawing/2014/main" id="{C867C802-016F-4EB9-9E64-9C278161CFFA}"/>
              </a:ext>
            </a:extLst>
          </p:cNvPr>
          <p:cNvSpPr/>
          <p:nvPr/>
        </p:nvSpPr>
        <p:spPr>
          <a:xfrm>
            <a:off x="5046569" y="1541582"/>
            <a:ext cx="6732896" cy="256822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400" dirty="0">
                <a:solidFill>
                  <a:srgbClr val="0A0A0A"/>
                </a:solidFill>
                <a:cs typeface="+mn-ea"/>
                <a:sym typeface="+mn-lt"/>
              </a:rPr>
              <a:t>联想常态化录播解决方案是一套充分考虑整体普及化建设成本，无需精品装修，系统帮助学校将普通教室作为录播教室，使老师能轻松的录制课件，让录播系统真正的常态化使用，早日实现“</a:t>
            </a:r>
            <a:r>
              <a:rPr lang="zh-CN" altLang="en-US" sz="1600" dirty="0">
                <a:solidFill>
                  <a:srgbClr val="F95647"/>
                </a:solidFill>
                <a:cs typeface="+mn-ea"/>
                <a:sym typeface="+mn-lt"/>
              </a:rPr>
              <a:t>录播班班通</a:t>
            </a:r>
            <a:r>
              <a:rPr lang="zh-CN" altLang="en-US" sz="1400" dirty="0">
                <a:solidFill>
                  <a:srgbClr val="0A0A0A"/>
                </a:solidFill>
                <a:cs typeface="+mn-ea"/>
                <a:sym typeface="+mn-lt"/>
              </a:rPr>
              <a:t>”的一套</a:t>
            </a:r>
            <a:r>
              <a:rPr lang="zh-CN" altLang="en-US" sz="1600" dirty="0">
                <a:solidFill>
                  <a:srgbClr val="F95647"/>
                </a:solidFill>
                <a:cs typeface="+mn-ea"/>
                <a:sym typeface="+mn-lt"/>
              </a:rPr>
              <a:t>简单易用、经济实惠、高质量</a:t>
            </a:r>
            <a:r>
              <a:rPr lang="zh-CN" altLang="en-US" sz="1400" dirty="0">
                <a:solidFill>
                  <a:srgbClr val="0A0A0A"/>
                </a:solidFill>
                <a:cs typeface="+mn-ea"/>
                <a:sym typeface="+mn-lt"/>
              </a:rPr>
              <a:t>的录播系统。</a:t>
            </a:r>
            <a:endParaRPr lang="en-US" altLang="zh-CN" sz="1400" b="1" dirty="0">
              <a:solidFill>
                <a:schemeClr val="tx1"/>
              </a:solidFill>
              <a:cs typeface="+mn-ea"/>
              <a:sym typeface="+mn-lt"/>
            </a:endParaRPr>
          </a:p>
          <a:p>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zh-CN" altLang="en-US" sz="1400" dirty="0" smtClean="0">
                <a:solidFill>
                  <a:schemeClr val="tx1"/>
                </a:solidFill>
                <a:cs typeface="+mn-ea"/>
                <a:sym typeface="+mn-lt"/>
              </a:rPr>
              <a:t>校园</a:t>
            </a:r>
            <a:r>
              <a:rPr lang="zh-CN" altLang="en-US" sz="1400" dirty="0">
                <a:solidFill>
                  <a:schemeClr val="tx1"/>
                </a:solidFill>
                <a:cs typeface="+mn-ea"/>
                <a:sym typeface="+mn-lt"/>
              </a:rPr>
              <a:t>终端</a:t>
            </a:r>
            <a:r>
              <a:rPr lang="zh-CN" altLang="en-US" sz="1400" dirty="0" smtClean="0">
                <a:solidFill>
                  <a:schemeClr val="tx1"/>
                </a:solidFill>
                <a:cs typeface="+mn-ea"/>
                <a:sym typeface="+mn-lt"/>
              </a:rPr>
              <a:t>：联想商用智能录播主机搭配</a:t>
            </a:r>
            <a:r>
              <a:rPr lang="zh-CN" altLang="en-US" sz="1400" dirty="0">
                <a:solidFill>
                  <a:schemeClr val="tx1"/>
                </a:solidFill>
                <a:cs typeface="+mn-ea"/>
                <a:sym typeface="+mn-lt"/>
              </a:rPr>
              <a:t>两台</a:t>
            </a:r>
            <a:r>
              <a:rPr lang="en-US" altLang="zh-CN" sz="1400" dirty="0">
                <a:solidFill>
                  <a:schemeClr val="tx1"/>
                </a:solidFill>
                <a:cs typeface="+mn-ea"/>
                <a:sym typeface="+mn-lt"/>
              </a:rPr>
              <a:t>4K</a:t>
            </a:r>
            <a:r>
              <a:rPr lang="zh-CN" altLang="en-US" sz="1400" dirty="0">
                <a:solidFill>
                  <a:schemeClr val="tx1"/>
                </a:solidFill>
                <a:cs typeface="+mn-ea"/>
                <a:sym typeface="+mn-lt"/>
              </a:rPr>
              <a:t>摄像机</a:t>
            </a:r>
            <a:r>
              <a:rPr lang="zh-CN" altLang="en-US" sz="1400" dirty="0" smtClean="0">
                <a:solidFill>
                  <a:schemeClr val="tx1"/>
                </a:solidFill>
                <a:cs typeface="+mn-ea"/>
                <a:sym typeface="+mn-lt"/>
              </a:rPr>
              <a:t>、一</a:t>
            </a:r>
            <a:r>
              <a:rPr lang="zh-CN" altLang="en-US" sz="1400" dirty="0">
                <a:solidFill>
                  <a:schemeClr val="tx1"/>
                </a:solidFill>
                <a:cs typeface="+mn-ea"/>
                <a:sym typeface="+mn-lt"/>
              </a:rPr>
              <a:t>台全向拾音</a:t>
            </a:r>
            <a:r>
              <a:rPr lang="zh-CN" altLang="en-US" sz="1400" dirty="0" smtClean="0">
                <a:solidFill>
                  <a:schemeClr val="tx1"/>
                </a:solidFill>
                <a:cs typeface="+mn-ea"/>
                <a:sym typeface="+mn-lt"/>
              </a:rPr>
              <a:t>麦克风</a:t>
            </a:r>
            <a:endParaRPr lang="en-US" altLang="zh-CN" sz="1400" dirty="0" smtClean="0">
              <a:solidFill>
                <a:schemeClr val="tx1"/>
              </a:solidFill>
              <a:cs typeface="+mn-ea"/>
              <a:sym typeface="+mn-lt"/>
            </a:endParaRPr>
          </a:p>
          <a:p>
            <a:pPr marL="285750" indent="-285750">
              <a:buFontTx/>
              <a:buChar char="-"/>
            </a:pPr>
            <a:r>
              <a:rPr lang="en-US" altLang="zh-CN" sz="1400" dirty="0" smtClean="0">
                <a:solidFill>
                  <a:schemeClr val="tx1"/>
                </a:solidFill>
                <a:cs typeface="+mn-ea"/>
                <a:sym typeface="+mn-lt"/>
              </a:rPr>
              <a:t> </a:t>
            </a:r>
            <a:r>
              <a:rPr lang="zh-CN" altLang="en-US" sz="1400" dirty="0" smtClean="0">
                <a:solidFill>
                  <a:schemeClr val="tx1"/>
                </a:solidFill>
                <a:cs typeface="+mn-ea"/>
                <a:sym typeface="+mn-lt"/>
              </a:rPr>
              <a:t>资源管理平台</a:t>
            </a:r>
            <a:endParaRPr lang="en-US" altLang="zh-CN" sz="1400" dirty="0">
              <a:solidFill>
                <a:schemeClr val="tx1"/>
              </a:solidFill>
              <a:cs typeface="+mn-ea"/>
              <a:sym typeface="+mn-lt"/>
            </a:endParaRPr>
          </a:p>
        </p:txBody>
      </p:sp>
      <p:sp>
        <p:nvSpPr>
          <p:cNvPr id="17" name="矩形 17">
            <a:extLst>
              <a:ext uri="{FF2B5EF4-FFF2-40B4-BE49-F238E27FC236}">
                <a16:creationId xmlns:a16="http://schemas.microsoft.com/office/drawing/2014/main" id="{D27C5B83-7D24-42BF-9DA5-19FC861531B2}"/>
              </a:ext>
            </a:extLst>
          </p:cNvPr>
          <p:cNvSpPr/>
          <p:nvPr/>
        </p:nvSpPr>
        <p:spPr>
          <a:xfrm>
            <a:off x="3680131" y="4371563"/>
            <a:ext cx="8099334" cy="197861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smtClean="0">
                <a:solidFill>
                  <a:schemeClr val="tx1"/>
                </a:solidFill>
                <a:cs typeface="+mn-ea"/>
                <a:sym typeface="+mn-lt"/>
              </a:rPr>
              <a:t>主要优势</a:t>
            </a:r>
            <a:r>
              <a:rPr lang="en-US" altLang="zh-CN" sz="1400" b="1" dirty="0" smtClean="0">
                <a:solidFill>
                  <a:schemeClr val="tx1"/>
                </a:solidFill>
                <a:cs typeface="+mn-ea"/>
                <a:sym typeface="+mn-lt"/>
              </a:rPr>
              <a:t>WOW Factors / Key Differentiators: </a:t>
            </a:r>
          </a:p>
          <a:p>
            <a:r>
              <a:rPr lang="en-US" altLang="zh-CN" sz="1400" dirty="0">
                <a:solidFill>
                  <a:schemeClr val="tx1"/>
                </a:solidFill>
                <a:cs typeface="+mn-ea"/>
                <a:sym typeface="+mn-lt"/>
              </a:rPr>
              <a:t>-</a:t>
            </a:r>
            <a:r>
              <a:rPr lang="zh-CN" altLang="en-US" sz="1400" b="1" dirty="0">
                <a:solidFill>
                  <a:schemeClr val="tx1"/>
                </a:solidFill>
                <a:cs typeface="+mn-ea"/>
                <a:sym typeface="+mn-lt"/>
              </a:rPr>
              <a:t>强大的兼容能力</a:t>
            </a:r>
            <a:r>
              <a:rPr lang="zh-CN" altLang="en-US" sz="1400" dirty="0">
                <a:solidFill>
                  <a:schemeClr val="tx1"/>
                </a:solidFill>
                <a:cs typeface="+mn-ea"/>
                <a:sym typeface="+mn-lt"/>
              </a:rPr>
              <a:t>：可以轻松对接绝大部分录播设备和网络视频设备，避免学校资源重复建设</a:t>
            </a:r>
            <a:endParaRPr lang="en-US" altLang="zh-CN" sz="1400" dirty="0">
              <a:solidFill>
                <a:schemeClr val="tx1"/>
              </a:solidFill>
              <a:cs typeface="+mn-ea"/>
              <a:sym typeface="+mn-lt"/>
            </a:endParaRPr>
          </a:p>
          <a:p>
            <a:r>
              <a:rPr lang="en-US" altLang="zh-CN" sz="1400" dirty="0">
                <a:solidFill>
                  <a:schemeClr val="tx1"/>
                </a:solidFill>
                <a:cs typeface="+mn-ea"/>
                <a:sym typeface="+mn-lt"/>
              </a:rPr>
              <a:t>-</a:t>
            </a:r>
            <a:r>
              <a:rPr lang="zh-CN" altLang="en-US" sz="1400" b="1" dirty="0">
                <a:solidFill>
                  <a:schemeClr val="tx1"/>
                </a:solidFill>
                <a:cs typeface="+mn-ea"/>
                <a:sym typeface="+mn-lt"/>
              </a:rPr>
              <a:t>高度一体化平台</a:t>
            </a:r>
            <a:r>
              <a:rPr lang="zh-CN" altLang="en-US" sz="1400" dirty="0">
                <a:solidFill>
                  <a:schemeClr val="tx1"/>
                </a:solidFill>
                <a:cs typeface="+mn-ea"/>
                <a:sym typeface="+mn-lt"/>
              </a:rPr>
              <a:t>：将教育资源采集、录播设备管理、教学监控、视频资源管理、教师评课、在线巡课等功能完美整合</a:t>
            </a:r>
            <a:endParaRPr lang="en-US" altLang="zh-CN" sz="1400" dirty="0">
              <a:solidFill>
                <a:schemeClr val="tx1"/>
              </a:solidFill>
              <a:cs typeface="+mn-ea"/>
              <a:sym typeface="+mn-lt"/>
            </a:endParaRPr>
          </a:p>
          <a:p>
            <a:r>
              <a:rPr lang="en-US" altLang="zh-CN" sz="1400" dirty="0">
                <a:solidFill>
                  <a:schemeClr val="tx1"/>
                </a:solidFill>
                <a:cs typeface="+mn-ea"/>
                <a:sym typeface="+mn-lt"/>
              </a:rPr>
              <a:t>-</a:t>
            </a:r>
            <a:r>
              <a:rPr lang="zh-CN" altLang="en-US" sz="1400" b="1" dirty="0">
                <a:solidFill>
                  <a:schemeClr val="tx1"/>
                </a:solidFill>
                <a:cs typeface="+mn-ea"/>
                <a:sym typeface="+mn-lt"/>
              </a:rPr>
              <a:t>实用的功能配置：</a:t>
            </a:r>
            <a:r>
              <a:rPr lang="zh-CN" altLang="en-US" sz="1400" dirty="0">
                <a:solidFill>
                  <a:schemeClr val="tx1"/>
                </a:solidFill>
                <a:cs typeface="+mn-ea"/>
                <a:sym typeface="+mn-lt"/>
              </a:rPr>
              <a:t>设备选型和系统设计满足用户需求，技术先进可用，达到了功能与经济相统一的优化设计</a:t>
            </a:r>
            <a:endParaRPr lang="en-US" altLang="zh-CN" sz="1400" dirty="0">
              <a:solidFill>
                <a:schemeClr val="tx1"/>
              </a:solidFill>
              <a:cs typeface="+mn-ea"/>
              <a:sym typeface="+mn-lt"/>
            </a:endParaRPr>
          </a:p>
          <a:p>
            <a:r>
              <a:rPr lang="en-US" altLang="zh-CN" sz="1400" b="1" dirty="0">
                <a:solidFill>
                  <a:schemeClr val="tx1"/>
                </a:solidFill>
                <a:cs typeface="+mn-ea"/>
                <a:sym typeface="+mn-lt"/>
              </a:rPr>
              <a:t>-</a:t>
            </a:r>
            <a:r>
              <a:rPr lang="zh-CN" altLang="en-US" sz="1400" b="1" dirty="0">
                <a:solidFill>
                  <a:schemeClr val="tx1"/>
                </a:solidFill>
                <a:cs typeface="+mn-ea"/>
                <a:sym typeface="+mn-lt"/>
              </a:rPr>
              <a:t>先进的技术能力：</a:t>
            </a:r>
            <a:r>
              <a:rPr lang="zh-CN" altLang="en-US" sz="1400" dirty="0">
                <a:solidFill>
                  <a:srgbClr val="0A0A0A"/>
                </a:solidFill>
                <a:cs typeface="+mn-ea"/>
                <a:sym typeface="+mn-lt"/>
              </a:rPr>
              <a:t>在网络情况不佳，仍保证远程教学互动过程中语音连续，视频流畅</a:t>
            </a:r>
          </a:p>
          <a:p>
            <a:r>
              <a:rPr lang="en-US" altLang="zh-CN" sz="1400" b="1" dirty="0">
                <a:solidFill>
                  <a:schemeClr val="tx1"/>
                </a:solidFill>
                <a:cs typeface="+mn-ea"/>
                <a:sym typeface="+mn-lt"/>
              </a:rPr>
              <a:t>-</a:t>
            </a:r>
            <a:r>
              <a:rPr lang="zh-CN" altLang="en-US" sz="1400" b="1" dirty="0">
                <a:solidFill>
                  <a:schemeClr val="tx1"/>
                </a:solidFill>
                <a:cs typeface="+mn-ea"/>
                <a:sym typeface="+mn-lt"/>
              </a:rPr>
              <a:t>海量的并发能力：</a:t>
            </a:r>
            <a:r>
              <a:rPr lang="zh-CN" altLang="en-US" sz="1400" dirty="0">
                <a:solidFill>
                  <a:srgbClr val="0A0A0A"/>
                </a:solidFill>
                <a:cs typeface="+mn-ea"/>
                <a:sym typeface="+mn-lt"/>
              </a:rPr>
              <a:t>千人交互，万人观看，瞬时秒登，音视通畅</a:t>
            </a:r>
            <a:endParaRPr lang="en-US" altLang="zh-CN" sz="1400" dirty="0">
              <a:solidFill>
                <a:srgbClr val="0A0A0A"/>
              </a:solidFill>
              <a:cs typeface="+mn-ea"/>
              <a:sym typeface="+mn-lt"/>
            </a:endParaRPr>
          </a:p>
          <a:p>
            <a:r>
              <a:rPr lang="en-US" altLang="zh-CN" sz="1400" b="1" dirty="0">
                <a:solidFill>
                  <a:srgbClr val="0A0A0A"/>
                </a:solidFill>
                <a:cs typeface="+mn-ea"/>
                <a:sym typeface="+mn-lt"/>
              </a:rPr>
              <a:t>-</a:t>
            </a:r>
            <a:r>
              <a:rPr lang="zh-CN" altLang="en-US" sz="1400" b="1" dirty="0">
                <a:solidFill>
                  <a:srgbClr val="0A0A0A"/>
                </a:solidFill>
                <a:cs typeface="+mn-ea"/>
                <a:sym typeface="+mn-lt"/>
              </a:rPr>
              <a:t>音视频处理技术：</a:t>
            </a:r>
            <a:r>
              <a:rPr lang="zh-CN" altLang="en-US" sz="1400" dirty="0">
                <a:solidFill>
                  <a:srgbClr val="0A0A0A"/>
                </a:solidFill>
                <a:cs typeface="+mn-ea"/>
                <a:sym typeface="+mn-lt"/>
              </a:rPr>
              <a:t>专业的音视频处理技术，保证课件的原汁原味</a:t>
            </a:r>
            <a:endParaRPr lang="zh-CN" altLang="en-US" sz="1400" b="1" dirty="0">
              <a:solidFill>
                <a:srgbClr val="0A0A0A"/>
              </a:solidFill>
              <a:cs typeface="+mn-ea"/>
              <a:sym typeface="+mn-lt"/>
            </a:endParaRPr>
          </a:p>
          <a:p>
            <a:endParaRPr lang="zh-CN" altLang="en-US" sz="1200" dirty="0">
              <a:solidFill>
                <a:schemeClr val="tx1"/>
              </a:solidFill>
              <a:cs typeface="+mn-ea"/>
              <a:sym typeface="+mn-lt"/>
            </a:endParaRPr>
          </a:p>
        </p:txBody>
      </p:sp>
      <p:pic>
        <p:nvPicPr>
          <p:cNvPr id="18" name="图片 17"/>
          <p:cNvPicPr/>
          <p:nvPr/>
        </p:nvPicPr>
        <p:blipFill>
          <a:blip r:embed="rId2">
            <a:extLst>
              <a:ext uri="{28A0092B-C50C-407E-A947-70E740481C1C}">
                <a14:useLocalDpi xmlns:a14="http://schemas.microsoft.com/office/drawing/2010/main" val="0"/>
              </a:ext>
            </a:extLst>
          </a:blip>
          <a:stretch>
            <a:fillRect/>
          </a:stretch>
        </p:blipFill>
        <p:spPr>
          <a:xfrm>
            <a:off x="379412" y="1335395"/>
            <a:ext cx="3921312" cy="2891908"/>
          </a:xfrm>
          <a:prstGeom prst="rect">
            <a:avLst/>
          </a:prstGeom>
        </p:spPr>
      </p:pic>
      <p:pic>
        <p:nvPicPr>
          <p:cNvPr id="19" name="图片 18"/>
          <p:cNvPicPr>
            <a:picLocks noChangeAspect="1"/>
          </p:cNvPicPr>
          <p:nvPr/>
        </p:nvPicPr>
        <p:blipFill>
          <a:blip r:embed="rId3"/>
          <a:stretch>
            <a:fillRect/>
          </a:stretch>
        </p:blipFill>
        <p:spPr>
          <a:xfrm>
            <a:off x="220980" y="4241045"/>
            <a:ext cx="2546295" cy="2675246"/>
          </a:xfrm>
          <a:prstGeom prst="rect">
            <a:avLst/>
          </a:prstGeom>
        </p:spPr>
      </p:pic>
      <p:grpSp>
        <p:nvGrpSpPr>
          <p:cNvPr id="13" name="Group 96"/>
          <p:cNvGrpSpPr>
            <a:grpSpLocks/>
          </p:cNvGrpSpPr>
          <p:nvPr/>
        </p:nvGrpSpPr>
        <p:grpSpPr bwMode="auto">
          <a:xfrm>
            <a:off x="10944580" y="533400"/>
            <a:ext cx="1165870" cy="592907"/>
            <a:chOff x="1016388" y="913002"/>
            <a:chExt cx="731924" cy="428904"/>
          </a:xfrm>
        </p:grpSpPr>
        <p:sp>
          <p:nvSpPr>
            <p:cNvPr id="14" name="Parallelogram 6">
              <a:hlinkClick r:id="rId4"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5"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5"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355586016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latin typeface="+mn-lt"/>
                <a:ea typeface="+mn-ea"/>
                <a:sym typeface="+mn-lt"/>
              </a:rPr>
              <a:t>联想商用智慧班牌解决</a:t>
            </a:r>
            <a:r>
              <a:rPr lang="zh-CN" altLang="en-US" b="1" dirty="0" smtClean="0">
                <a:latin typeface="+mn-lt"/>
                <a:ea typeface="+mn-ea"/>
                <a:sym typeface="+mn-lt"/>
              </a:rPr>
              <a:t>方案</a:t>
            </a:r>
            <a:endParaRPr lang="zh-CN" altLang="en-US" b="1" dirty="0">
              <a:solidFill>
                <a:srgbClr val="343E48"/>
              </a:solidFill>
              <a:latin typeface="+mn-lt"/>
              <a:ea typeface="+mn-ea"/>
              <a:sym typeface="+mn-lt"/>
            </a:endParaRPr>
          </a:p>
        </p:txBody>
      </p:sp>
      <p:pic>
        <p:nvPicPr>
          <p:cNvPr id="7" name="图片 7">
            <a:extLst>
              <a:ext uri="{FF2B5EF4-FFF2-40B4-BE49-F238E27FC236}">
                <a16:creationId xmlns:a16="http://schemas.microsoft.com/office/drawing/2014/main" id="{1B741127-955B-4AFF-97D8-F01D9F73695A}"/>
              </a:ext>
            </a:extLst>
          </p:cNvPr>
          <p:cNvPicPr>
            <a:picLocks noChangeAspect="1"/>
          </p:cNvPicPr>
          <p:nvPr/>
        </p:nvPicPr>
        <p:blipFill>
          <a:blip r:embed="rId2"/>
          <a:stretch>
            <a:fillRect/>
          </a:stretch>
        </p:blipFill>
        <p:spPr>
          <a:xfrm>
            <a:off x="1217057" y="1223011"/>
            <a:ext cx="3283883" cy="2284717"/>
          </a:xfrm>
          <a:prstGeom prst="rect">
            <a:avLst/>
          </a:prstGeom>
        </p:spPr>
      </p:pic>
      <p:sp>
        <p:nvSpPr>
          <p:cNvPr id="8" name="文本框 9">
            <a:extLst>
              <a:ext uri="{FF2B5EF4-FFF2-40B4-BE49-F238E27FC236}">
                <a16:creationId xmlns:a16="http://schemas.microsoft.com/office/drawing/2014/main" id="{22088B82-67AB-44C4-A989-07D58A551F41}"/>
              </a:ext>
            </a:extLst>
          </p:cNvPr>
          <p:cNvSpPr txBox="1"/>
          <p:nvPr/>
        </p:nvSpPr>
        <p:spPr>
          <a:xfrm>
            <a:off x="431242" y="1970497"/>
            <a:ext cx="369332" cy="657225"/>
          </a:xfrm>
          <a:prstGeom prst="rect">
            <a:avLst/>
          </a:prstGeom>
          <a:solidFill>
            <a:srgbClr val="3E8DDD"/>
          </a:solidFill>
        </p:spPr>
        <p:txBody>
          <a:bodyPr vert="eaVert" wrap="square" rtlCol="0" anchor="ctr">
            <a:spAutoFit/>
          </a:bodyPr>
          <a:lstStyle/>
          <a:p>
            <a:pPr marL="0" marR="0" lvl="0" indent="0" algn="dist"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班牌</a:t>
            </a:r>
          </a:p>
        </p:txBody>
      </p:sp>
      <p:sp>
        <p:nvSpPr>
          <p:cNvPr id="9" name="文本框 10">
            <a:extLst>
              <a:ext uri="{FF2B5EF4-FFF2-40B4-BE49-F238E27FC236}">
                <a16:creationId xmlns:a16="http://schemas.microsoft.com/office/drawing/2014/main" id="{9EC567D8-3EE9-4A66-A298-8474983FBF10}"/>
              </a:ext>
            </a:extLst>
          </p:cNvPr>
          <p:cNvSpPr txBox="1"/>
          <p:nvPr/>
        </p:nvSpPr>
        <p:spPr>
          <a:xfrm>
            <a:off x="431242" y="4302530"/>
            <a:ext cx="369332" cy="1390410"/>
          </a:xfrm>
          <a:prstGeom prst="rect">
            <a:avLst/>
          </a:prstGeom>
          <a:solidFill>
            <a:srgbClr val="3E8DDD"/>
          </a:solidFill>
        </p:spPr>
        <p:txBody>
          <a:bodyPr vert="eaVert" wrap="square" rtlCol="0" anchor="ctr">
            <a:spAutoFit/>
          </a:bodyPr>
          <a:lstStyle/>
          <a:p>
            <a:pPr marL="0" marR="0" lvl="0" indent="0" algn="dist"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班牌管理平台</a:t>
            </a:r>
          </a:p>
        </p:txBody>
      </p:sp>
      <p:pic>
        <p:nvPicPr>
          <p:cNvPr id="10" name="图片 11">
            <a:extLst>
              <a:ext uri="{FF2B5EF4-FFF2-40B4-BE49-F238E27FC236}">
                <a16:creationId xmlns:a16="http://schemas.microsoft.com/office/drawing/2014/main" id="{A63379B0-7EBB-4931-BD39-DE66EAF4D661}"/>
              </a:ext>
            </a:extLst>
          </p:cNvPr>
          <p:cNvPicPr>
            <a:picLocks noChangeAspect="1"/>
          </p:cNvPicPr>
          <p:nvPr/>
        </p:nvPicPr>
        <p:blipFill>
          <a:blip r:embed="rId3"/>
          <a:stretch>
            <a:fillRect/>
          </a:stretch>
        </p:blipFill>
        <p:spPr>
          <a:xfrm>
            <a:off x="1266372" y="3617677"/>
            <a:ext cx="3142908" cy="3237942"/>
          </a:xfrm>
          <a:prstGeom prst="rect">
            <a:avLst/>
          </a:prstGeom>
        </p:spPr>
      </p:pic>
      <p:sp>
        <p:nvSpPr>
          <p:cNvPr id="11" name="矩形 6">
            <a:extLst>
              <a:ext uri="{FF2B5EF4-FFF2-40B4-BE49-F238E27FC236}">
                <a16:creationId xmlns:a16="http://schemas.microsoft.com/office/drawing/2014/main" id="{1B5774B9-8B2C-472D-8E72-99CD4C9C7FF0}"/>
              </a:ext>
            </a:extLst>
          </p:cNvPr>
          <p:cNvSpPr/>
          <p:nvPr/>
        </p:nvSpPr>
        <p:spPr>
          <a:xfrm>
            <a:off x="5362072" y="1363933"/>
            <a:ext cx="6064052" cy="534166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400" dirty="0">
                <a:solidFill>
                  <a:schemeClr val="tx1"/>
                </a:solidFill>
                <a:cs typeface="+mn-ea"/>
                <a:sym typeface="+mn-lt"/>
              </a:rPr>
              <a:t>联想智慧班牌解决</a:t>
            </a:r>
            <a:r>
              <a:rPr lang="zh-CN" altLang="en-US" sz="1400" dirty="0" smtClean="0">
                <a:solidFill>
                  <a:schemeClr val="tx1"/>
                </a:solidFill>
                <a:cs typeface="+mn-ea"/>
                <a:sym typeface="+mn-lt"/>
              </a:rPr>
              <a:t>方案</a:t>
            </a:r>
            <a:r>
              <a:rPr lang="en-US" altLang="zh-CN" sz="1400" dirty="0" smtClean="0">
                <a:solidFill>
                  <a:schemeClr val="tx1"/>
                </a:solidFill>
                <a:cs typeface="+mn-ea"/>
                <a:sym typeface="+mn-lt"/>
              </a:rPr>
              <a:t>K</a:t>
            </a:r>
            <a:r>
              <a:rPr lang="zh-CN" altLang="en-US" sz="1400" dirty="0" smtClean="0">
                <a:solidFill>
                  <a:schemeClr val="tx1"/>
                </a:solidFill>
                <a:cs typeface="+mn-ea"/>
                <a:sym typeface="+mn-lt"/>
              </a:rPr>
              <a:t>系列是</a:t>
            </a:r>
            <a:endParaRPr lang="en-US" altLang="zh-CN" sz="1400" dirty="0">
              <a:solidFill>
                <a:schemeClr val="tx1"/>
              </a:solidFill>
              <a:cs typeface="+mn-ea"/>
              <a:sym typeface="+mn-lt"/>
            </a:endParaRPr>
          </a:p>
          <a:p>
            <a:pPr marL="342900" indent="-342900">
              <a:buFont typeface="+mj-lt"/>
              <a:buAutoNum type="arabicPeriod"/>
            </a:pPr>
            <a:r>
              <a:rPr lang="zh-CN" altLang="en-US" sz="1400" dirty="0">
                <a:solidFill>
                  <a:schemeClr val="tx1"/>
                </a:solidFill>
                <a:cs typeface="+mn-ea"/>
                <a:sym typeface="+mn-lt"/>
              </a:rPr>
              <a:t>创新的校园文化建设新平台：展示班级创意、学生才艺作品，升级传统黑板报、文化墙；</a:t>
            </a:r>
          </a:p>
          <a:p>
            <a:pPr marL="342900" indent="-342900">
              <a:buFont typeface="+mj-lt"/>
              <a:buAutoNum type="arabicPeriod"/>
            </a:pPr>
            <a:r>
              <a:rPr lang="zh-CN" altLang="en-US" sz="1400" dirty="0">
                <a:solidFill>
                  <a:schemeClr val="tx1"/>
                </a:solidFill>
                <a:cs typeface="+mn-ea"/>
                <a:sym typeface="+mn-lt"/>
              </a:rPr>
              <a:t>强大的校园信息发布窗口：学校新闻、活动、通知，直接推送到每个班级终端，高效直接；</a:t>
            </a:r>
          </a:p>
          <a:p>
            <a:pPr marL="342900" indent="-342900">
              <a:buFont typeface="+mj-lt"/>
              <a:buAutoNum type="arabicPeriod"/>
            </a:pPr>
            <a:r>
              <a:rPr lang="zh-CN" altLang="en-US" sz="1400" dirty="0">
                <a:solidFill>
                  <a:schemeClr val="tx1"/>
                </a:solidFill>
                <a:cs typeface="+mn-ea"/>
                <a:sym typeface="+mn-lt"/>
              </a:rPr>
              <a:t>新教改的必需品：新教改形式下，选课、走班的实施管理必需智慧班牌的支撑；</a:t>
            </a:r>
          </a:p>
          <a:p>
            <a:pPr marL="342900" indent="-342900">
              <a:buFont typeface="+mj-lt"/>
              <a:buAutoNum type="arabicPeriod"/>
            </a:pPr>
            <a:r>
              <a:rPr lang="zh-CN" altLang="en-US" sz="1400" dirty="0">
                <a:solidFill>
                  <a:schemeClr val="tx1"/>
                </a:solidFill>
                <a:cs typeface="+mn-ea"/>
                <a:sym typeface="+mn-lt"/>
              </a:rPr>
              <a:t>一体化的教学管理解决方案：课前、课中、课后全周期教学管理与支撑；</a:t>
            </a:r>
          </a:p>
          <a:p>
            <a:pPr marL="342900" indent="-342900">
              <a:buFont typeface="+mj-lt"/>
              <a:buAutoNum type="arabicPeriod"/>
            </a:pPr>
            <a:r>
              <a:rPr lang="zh-CN" altLang="en-US" sz="1400" dirty="0">
                <a:solidFill>
                  <a:schemeClr val="tx1"/>
                </a:solidFill>
                <a:cs typeface="+mn-ea"/>
                <a:sym typeface="+mn-lt"/>
              </a:rPr>
              <a:t>基于云部署：安装、维护简单，更快速实现用户累积和数据沉淀，为后续大数据分析开展打下坚实基础。</a:t>
            </a:r>
            <a:endParaRPr lang="en-US" altLang="zh-CN" sz="1400" dirty="0">
              <a:solidFill>
                <a:schemeClr val="tx1"/>
              </a:solidFill>
              <a:cs typeface="+mn-ea"/>
              <a:sym typeface="+mn-lt"/>
            </a:endParaRPr>
          </a:p>
          <a:p>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zh-CN" altLang="en-US" sz="1400" dirty="0">
                <a:solidFill>
                  <a:schemeClr val="tx1"/>
                </a:solidFill>
                <a:cs typeface="+mn-ea"/>
                <a:sym typeface="+mn-lt"/>
              </a:rPr>
              <a:t>班牌</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班牌管理系统</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管理</a:t>
            </a:r>
            <a:r>
              <a:rPr lang="en-US" altLang="zh-CN" sz="1400" dirty="0">
                <a:solidFill>
                  <a:schemeClr val="tx1"/>
                </a:solidFill>
                <a:cs typeface="+mn-ea"/>
                <a:sym typeface="+mn-lt"/>
              </a:rPr>
              <a:t>PC</a:t>
            </a:r>
            <a:r>
              <a:rPr lang="zh-CN" altLang="en-US" sz="1400" dirty="0">
                <a:solidFill>
                  <a:schemeClr val="tx1"/>
                </a:solidFill>
                <a:cs typeface="+mn-ea"/>
                <a:sym typeface="+mn-lt"/>
              </a:rPr>
              <a:t>（可选）</a:t>
            </a:r>
            <a:endParaRPr lang="en-US" altLang="zh-CN" sz="1400" dirty="0">
              <a:solidFill>
                <a:schemeClr val="tx1"/>
              </a:solidFill>
              <a:cs typeface="+mn-ea"/>
              <a:sym typeface="+mn-lt"/>
            </a:endParaRPr>
          </a:p>
          <a:p>
            <a:pPr marL="285750" indent="-285750">
              <a:buFontTx/>
              <a:buChar char="-"/>
            </a:pP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a:t>
            </a:r>
            <a:r>
              <a:rPr lang="en-US" altLang="zh-CN" sz="1400" b="1" dirty="0">
                <a:solidFill>
                  <a:schemeClr val="tx1"/>
                </a:solidFill>
                <a:cs typeface="+mn-ea"/>
                <a:sym typeface="+mn-lt"/>
              </a:rPr>
              <a:t>WOW Factors / Key Differentiators:</a:t>
            </a:r>
          </a:p>
          <a:p>
            <a:pPr marL="285750" indent="-285750">
              <a:buFontTx/>
              <a:buChar char="-"/>
            </a:pPr>
            <a:r>
              <a:rPr lang="zh-CN" altLang="en-US" sz="1400" dirty="0">
                <a:solidFill>
                  <a:schemeClr val="tx1"/>
                </a:solidFill>
                <a:cs typeface="+mn-ea"/>
                <a:sym typeface="+mn-lt"/>
              </a:rPr>
              <a:t>不需要其他设备设施，学生在班牌和</a:t>
            </a:r>
            <a:r>
              <a:rPr lang="en-US" altLang="zh-CN" sz="1400" dirty="0">
                <a:solidFill>
                  <a:schemeClr val="tx1"/>
                </a:solidFill>
                <a:cs typeface="+mn-ea"/>
                <a:sym typeface="+mn-lt"/>
              </a:rPr>
              <a:t>BYOD</a:t>
            </a:r>
            <a:r>
              <a:rPr lang="zh-CN" altLang="en-US" sz="1400" dirty="0">
                <a:solidFill>
                  <a:schemeClr val="tx1"/>
                </a:solidFill>
                <a:cs typeface="+mn-ea"/>
                <a:sym typeface="+mn-lt"/>
              </a:rPr>
              <a:t>设备轻松完成选课</a:t>
            </a:r>
          </a:p>
          <a:p>
            <a:pPr marL="285750" indent="-285750">
              <a:buFontTx/>
              <a:buChar char="-"/>
            </a:pPr>
            <a:r>
              <a:rPr lang="zh-CN" altLang="en-US" sz="1400" dirty="0">
                <a:solidFill>
                  <a:schemeClr val="tx1"/>
                </a:solidFill>
                <a:cs typeface="+mn-ea"/>
                <a:sym typeface="+mn-lt"/>
              </a:rPr>
              <a:t>支持一室一课表、一师一课表、一生一课表，并能完成走班签到管理；</a:t>
            </a:r>
          </a:p>
          <a:p>
            <a:pPr marL="285750" indent="-285750">
              <a:buFontTx/>
              <a:buChar char="-"/>
            </a:pPr>
            <a:r>
              <a:rPr lang="zh-CN" altLang="en-US" sz="1400" dirty="0">
                <a:solidFill>
                  <a:schemeClr val="tx1"/>
                </a:solidFill>
                <a:cs typeface="+mn-ea"/>
                <a:sym typeface="+mn-lt"/>
              </a:rPr>
              <a:t>老师通过后台发布课程要点和课件，学生通过班牌和</a:t>
            </a:r>
            <a:r>
              <a:rPr lang="en-US" altLang="zh-CN" sz="1400" dirty="0">
                <a:solidFill>
                  <a:schemeClr val="tx1"/>
                </a:solidFill>
                <a:cs typeface="+mn-ea"/>
                <a:sym typeface="+mn-lt"/>
              </a:rPr>
              <a:t>APP</a:t>
            </a:r>
            <a:r>
              <a:rPr lang="zh-CN" altLang="en-US" sz="1400" dirty="0">
                <a:solidFill>
                  <a:schemeClr val="tx1"/>
                </a:solidFill>
                <a:cs typeface="+mn-ea"/>
                <a:sym typeface="+mn-lt"/>
              </a:rPr>
              <a:t>查看学习</a:t>
            </a:r>
          </a:p>
          <a:p>
            <a:pPr marL="285750" indent="-285750">
              <a:buFontTx/>
              <a:buChar char="-"/>
            </a:pPr>
            <a:r>
              <a:rPr lang="zh-CN" altLang="en-US" sz="1400" dirty="0">
                <a:solidFill>
                  <a:schemeClr val="tx1"/>
                </a:solidFill>
                <a:cs typeface="+mn-ea"/>
                <a:sym typeface="+mn-lt"/>
              </a:rPr>
              <a:t>基于智慧班牌，可以实现课前、课中、课后整个教学周期的管理和支撑。</a:t>
            </a:r>
          </a:p>
          <a:p>
            <a:pPr marL="285750" indent="-285750">
              <a:buFontTx/>
              <a:buChar char="-"/>
            </a:pPr>
            <a:r>
              <a:rPr lang="zh-CN" altLang="en-US" sz="1400" dirty="0">
                <a:solidFill>
                  <a:schemeClr val="tx1"/>
                </a:solidFill>
                <a:cs typeface="+mn-ea"/>
                <a:sym typeface="+mn-lt"/>
              </a:rPr>
              <a:t>学校的通知、新闻、活动、特定内容可直接发布到每台终端。</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学生上学、放学、上课在教室门口的班牌上刷卡，家长可实时收到通知。</a:t>
            </a:r>
          </a:p>
          <a:p>
            <a:r>
              <a:rPr lang="en-US" altLang="zh-CN" sz="1400" b="1" dirty="0">
                <a:solidFill>
                  <a:schemeClr val="tx1"/>
                </a:solidFill>
                <a:cs typeface="+mn-ea"/>
                <a:sym typeface="+mn-lt"/>
              </a:rPr>
              <a:t> </a:t>
            </a:r>
          </a:p>
        </p:txBody>
      </p:sp>
      <p:grpSp>
        <p:nvGrpSpPr>
          <p:cNvPr id="12" name="Group 96"/>
          <p:cNvGrpSpPr>
            <a:grpSpLocks/>
          </p:cNvGrpSpPr>
          <p:nvPr/>
        </p:nvGrpSpPr>
        <p:grpSpPr bwMode="auto">
          <a:xfrm>
            <a:off x="10944580" y="533400"/>
            <a:ext cx="1165870" cy="592907"/>
            <a:chOff x="1016388" y="913002"/>
            <a:chExt cx="731924" cy="428904"/>
          </a:xfrm>
        </p:grpSpPr>
        <p:sp>
          <p:nvSpPr>
            <p:cNvPr id="13" name="Parallelogram 6">
              <a:hlinkClick r:id="rId4"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4"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5"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7797596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latin typeface="+mn-lt"/>
                <a:ea typeface="+mn-ea"/>
                <a:sym typeface="+mn-lt"/>
              </a:rPr>
              <a:t>联想商用互动大屏解决方案</a:t>
            </a:r>
            <a:endParaRPr lang="zh-CN" altLang="en-US" b="1" dirty="0">
              <a:solidFill>
                <a:srgbClr val="343E48"/>
              </a:solidFill>
              <a:latin typeface="+mn-lt"/>
              <a:ea typeface="+mn-ea"/>
              <a:sym typeface="+mn-lt"/>
            </a:endParaRPr>
          </a:p>
        </p:txBody>
      </p:sp>
      <p:sp>
        <p:nvSpPr>
          <p:cNvPr id="51" name="矩形 4">
            <a:extLst>
              <a:ext uri="{FF2B5EF4-FFF2-40B4-BE49-F238E27FC236}">
                <a16:creationId xmlns:a16="http://schemas.microsoft.com/office/drawing/2014/main" id="{9B77C3E7-4702-4504-B8CE-BE70367CCF14}"/>
              </a:ext>
            </a:extLst>
          </p:cNvPr>
          <p:cNvSpPr/>
          <p:nvPr/>
        </p:nvSpPr>
        <p:spPr>
          <a:xfrm>
            <a:off x="6636854" y="1597168"/>
            <a:ext cx="5245032" cy="454533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400" dirty="0">
                <a:solidFill>
                  <a:schemeClr val="tx1"/>
                </a:solidFill>
                <a:cs typeface="+mn-ea"/>
                <a:sym typeface="+mn-lt"/>
              </a:rPr>
              <a:t>联想商用互动大</a:t>
            </a:r>
            <a:r>
              <a:rPr lang="zh-CN" altLang="en-US" sz="1400" dirty="0" smtClean="0">
                <a:solidFill>
                  <a:schemeClr val="tx1"/>
                </a:solidFill>
                <a:cs typeface="+mn-ea"/>
                <a:sym typeface="+mn-lt"/>
              </a:rPr>
              <a:t>屏解决方案是</a:t>
            </a:r>
            <a:r>
              <a:rPr lang="zh-CN" altLang="zh-CN" sz="1400" dirty="0" smtClean="0">
                <a:solidFill>
                  <a:schemeClr val="tx1"/>
                </a:solidFill>
                <a:cs typeface="+mn-ea"/>
                <a:sym typeface="+mn-lt"/>
              </a:rPr>
              <a:t>集</a:t>
            </a:r>
            <a:r>
              <a:rPr lang="en-US" altLang="zh-CN" sz="1400" dirty="0">
                <a:solidFill>
                  <a:schemeClr val="tx1"/>
                </a:solidFill>
                <a:cs typeface="+mn-ea"/>
                <a:sym typeface="+mn-lt"/>
              </a:rPr>
              <a:t>OPS</a:t>
            </a:r>
            <a:r>
              <a:rPr lang="zh-CN" altLang="zh-CN" sz="1400" dirty="0">
                <a:solidFill>
                  <a:schemeClr val="tx1"/>
                </a:solidFill>
                <a:cs typeface="+mn-ea"/>
                <a:sym typeface="+mn-lt"/>
              </a:rPr>
              <a:t>工控电脑主机、智能白板为</a:t>
            </a:r>
            <a:r>
              <a:rPr lang="zh-CN" altLang="zh-CN" sz="1400" dirty="0" smtClean="0">
                <a:solidFill>
                  <a:schemeClr val="tx1"/>
                </a:solidFill>
                <a:cs typeface="+mn-ea"/>
                <a:sym typeface="+mn-lt"/>
              </a:rPr>
              <a:t>一体</a:t>
            </a:r>
            <a:r>
              <a:rPr lang="zh-CN" altLang="en-US" sz="1400" dirty="0" smtClean="0">
                <a:solidFill>
                  <a:schemeClr val="tx1"/>
                </a:solidFill>
                <a:cs typeface="+mn-ea"/>
                <a:sym typeface="+mn-lt"/>
              </a:rPr>
              <a:t>，具备</a:t>
            </a:r>
            <a:r>
              <a:rPr lang="zh-CN" altLang="zh-CN" sz="1400" dirty="0" smtClean="0">
                <a:solidFill>
                  <a:schemeClr val="tx1"/>
                </a:solidFill>
                <a:cs typeface="+mn-ea"/>
                <a:sym typeface="+mn-lt"/>
              </a:rPr>
              <a:t>高</a:t>
            </a:r>
            <a:r>
              <a:rPr lang="zh-CN" altLang="zh-CN" sz="1400" dirty="0">
                <a:solidFill>
                  <a:schemeClr val="tx1"/>
                </a:solidFill>
                <a:cs typeface="+mn-ea"/>
                <a:sym typeface="+mn-lt"/>
              </a:rPr>
              <a:t>清显示</a:t>
            </a:r>
            <a:r>
              <a:rPr lang="zh-CN" altLang="zh-CN" sz="1400" dirty="0" smtClean="0">
                <a:solidFill>
                  <a:schemeClr val="tx1"/>
                </a:solidFill>
                <a:cs typeface="+mn-ea"/>
                <a:sym typeface="+mn-lt"/>
              </a:rPr>
              <a:t>、窄</a:t>
            </a:r>
            <a:r>
              <a:rPr lang="zh-CN" altLang="zh-CN" sz="1400" dirty="0">
                <a:solidFill>
                  <a:schemeClr val="tx1"/>
                </a:solidFill>
                <a:cs typeface="+mn-ea"/>
                <a:sym typeface="+mn-lt"/>
              </a:rPr>
              <a:t>边结构外观、无线传</a:t>
            </a:r>
            <a:r>
              <a:rPr lang="zh-CN" altLang="zh-CN" sz="1400" dirty="0" smtClean="0">
                <a:solidFill>
                  <a:schemeClr val="tx1"/>
                </a:solidFill>
                <a:cs typeface="+mn-ea"/>
                <a:sym typeface="+mn-lt"/>
              </a:rPr>
              <a:t>屏</a:t>
            </a:r>
            <a:r>
              <a:rPr lang="zh-CN" altLang="en-US" sz="1400" dirty="0" smtClean="0">
                <a:solidFill>
                  <a:schemeClr val="tx1"/>
                </a:solidFill>
                <a:cs typeface="+mn-ea"/>
                <a:sym typeface="+mn-lt"/>
              </a:rPr>
              <a:t>特点的红外</a:t>
            </a:r>
            <a:r>
              <a:rPr lang="en-US" altLang="zh-CN" sz="1400" dirty="0" smtClean="0">
                <a:solidFill>
                  <a:schemeClr val="tx1"/>
                </a:solidFill>
                <a:cs typeface="+mn-ea"/>
                <a:sym typeface="+mn-lt"/>
              </a:rPr>
              <a:t>/</a:t>
            </a:r>
            <a:r>
              <a:rPr lang="zh-CN" altLang="en-US" sz="1400" dirty="0" smtClean="0">
                <a:solidFill>
                  <a:schemeClr val="tx1"/>
                </a:solidFill>
                <a:cs typeface="+mn-ea"/>
                <a:sym typeface="+mn-lt"/>
              </a:rPr>
              <a:t>电容触控的整体解决方案。其功能丰富</a:t>
            </a:r>
            <a:r>
              <a:rPr lang="zh-CN" altLang="zh-CN" sz="1400" dirty="0" smtClean="0">
                <a:solidFill>
                  <a:schemeClr val="tx1"/>
                </a:solidFill>
                <a:cs typeface="+mn-ea"/>
                <a:sym typeface="+mn-lt"/>
              </a:rPr>
              <a:t>、</a:t>
            </a:r>
            <a:r>
              <a:rPr lang="zh-CN" altLang="en-US" sz="1400" dirty="0" smtClean="0">
                <a:solidFill>
                  <a:schemeClr val="tx1"/>
                </a:solidFill>
                <a:cs typeface="+mn-ea"/>
                <a:sym typeface="+mn-lt"/>
              </a:rPr>
              <a:t>外观</a:t>
            </a:r>
            <a:r>
              <a:rPr lang="zh-CN" altLang="en-US" sz="1400" dirty="0">
                <a:solidFill>
                  <a:schemeClr val="tx1"/>
                </a:solidFill>
                <a:cs typeface="+mn-ea"/>
                <a:sym typeface="+mn-lt"/>
              </a:rPr>
              <a:t>简洁</a:t>
            </a:r>
            <a:r>
              <a:rPr lang="zh-CN" altLang="en-US" sz="1400" dirty="0" smtClean="0">
                <a:solidFill>
                  <a:schemeClr val="tx1"/>
                </a:solidFill>
                <a:cs typeface="+mn-ea"/>
                <a:sym typeface="+mn-lt"/>
              </a:rPr>
              <a:t>美观、操作</a:t>
            </a:r>
            <a:r>
              <a:rPr lang="zh-CN" altLang="en-US" sz="1400" dirty="0">
                <a:solidFill>
                  <a:schemeClr val="tx1"/>
                </a:solidFill>
                <a:cs typeface="+mn-ea"/>
                <a:sym typeface="+mn-lt"/>
              </a:rPr>
              <a:t>便捷，可以提升教学互动性、多功能资源共享，可以有效地解决远距离教学问题、打破时间空间的限制。主要应用于本地教学、远程教学、双师教育、专业培训、班级周会、工作会议等多种场景。</a:t>
            </a:r>
          </a:p>
          <a:p>
            <a:endParaRPr lang="en-US" altLang="zh-CN" sz="1400"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zh-CN" altLang="en-US" sz="1400" dirty="0" smtClean="0">
                <a:solidFill>
                  <a:schemeClr val="tx1"/>
                </a:solidFill>
                <a:cs typeface="+mn-ea"/>
                <a:sym typeface="+mn-lt"/>
              </a:rPr>
              <a:t>红外</a:t>
            </a:r>
            <a:r>
              <a:rPr lang="en-US" altLang="zh-CN" sz="1400" dirty="0" smtClean="0">
                <a:solidFill>
                  <a:schemeClr val="tx1"/>
                </a:solidFill>
                <a:cs typeface="+mn-ea"/>
                <a:sym typeface="+mn-lt"/>
              </a:rPr>
              <a:t>/</a:t>
            </a:r>
            <a:r>
              <a:rPr lang="zh-CN" altLang="en-US" sz="1400" dirty="0" smtClean="0">
                <a:solidFill>
                  <a:schemeClr val="tx1"/>
                </a:solidFill>
                <a:cs typeface="+mn-ea"/>
                <a:sym typeface="+mn-lt"/>
              </a:rPr>
              <a:t>电容触</a:t>
            </a:r>
            <a:r>
              <a:rPr lang="zh-CN" altLang="en-US" sz="1400" dirty="0">
                <a:solidFill>
                  <a:schemeClr val="tx1"/>
                </a:solidFill>
                <a:cs typeface="+mn-ea"/>
                <a:sym typeface="+mn-lt"/>
              </a:rPr>
              <a:t>控一体机</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传屏宝（可选）</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摄像头（可选）</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移动支架（可选）</a:t>
            </a:r>
            <a:endParaRPr lang="en-US" altLang="zh-CN" sz="1400" dirty="0">
              <a:solidFill>
                <a:schemeClr val="tx1"/>
              </a:solidFill>
              <a:cs typeface="+mn-ea"/>
              <a:sym typeface="+mn-lt"/>
            </a:endParaRPr>
          </a:p>
          <a:p>
            <a:pPr marL="285750" indent="-285750">
              <a:buFontTx/>
              <a:buChar char="-"/>
            </a:pP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a:t>
            </a:r>
            <a:r>
              <a:rPr lang="en-US" altLang="zh-CN" sz="1400" b="1" dirty="0">
                <a:solidFill>
                  <a:schemeClr val="tx1"/>
                </a:solidFill>
                <a:cs typeface="+mn-ea"/>
                <a:sym typeface="+mn-lt"/>
              </a:rPr>
              <a:t>WOW Factors / Key Differentiators:</a:t>
            </a:r>
          </a:p>
          <a:p>
            <a:pPr marL="285750" indent="-285750">
              <a:buFontTx/>
              <a:buChar char="-"/>
            </a:pPr>
            <a:r>
              <a:rPr lang="zh-CN" altLang="en-US" sz="1400" dirty="0" smtClean="0">
                <a:solidFill>
                  <a:schemeClr val="tx1"/>
                </a:solidFill>
                <a:cs typeface="+mn-ea"/>
                <a:sym typeface="+mn-lt"/>
              </a:rPr>
              <a:t>功能卓越：双系统，</a:t>
            </a:r>
            <a:r>
              <a:rPr lang="zh-CN" altLang="zh-CN" sz="1400" dirty="0" smtClean="0">
                <a:solidFill>
                  <a:schemeClr val="tx1"/>
                </a:solidFill>
                <a:cs typeface="+mn-ea"/>
                <a:sym typeface="+mn-lt"/>
              </a:rPr>
              <a:t>内置</a:t>
            </a:r>
            <a:r>
              <a:rPr lang="zh-CN" altLang="zh-CN" sz="1400" dirty="0">
                <a:solidFill>
                  <a:schemeClr val="tx1"/>
                </a:solidFill>
                <a:cs typeface="+mn-ea"/>
                <a:sym typeface="+mn-lt"/>
              </a:rPr>
              <a:t>可拔插</a:t>
            </a:r>
            <a:r>
              <a:rPr lang="en-US" altLang="zh-CN" sz="1400" dirty="0">
                <a:solidFill>
                  <a:schemeClr val="tx1"/>
                </a:solidFill>
                <a:cs typeface="+mn-ea"/>
                <a:sym typeface="+mn-lt"/>
              </a:rPr>
              <a:t>OPS</a:t>
            </a:r>
            <a:r>
              <a:rPr lang="zh-CN" altLang="zh-CN" sz="1400" dirty="0" smtClean="0">
                <a:solidFill>
                  <a:schemeClr val="tx1"/>
                </a:solidFill>
                <a:cs typeface="+mn-ea"/>
                <a:sym typeface="+mn-lt"/>
              </a:rPr>
              <a:t>模块</a:t>
            </a:r>
            <a:r>
              <a:rPr lang="zh-CN" altLang="en-US" sz="1400" dirty="0" smtClean="0">
                <a:solidFill>
                  <a:schemeClr val="tx1"/>
                </a:solidFill>
                <a:cs typeface="+mn-ea"/>
                <a:sym typeface="+mn-lt"/>
              </a:rPr>
              <a:t>，支持</a:t>
            </a:r>
            <a:r>
              <a:rPr lang="zh-CN" altLang="zh-CN" sz="1400" dirty="0">
                <a:solidFill>
                  <a:schemeClr val="tx1"/>
                </a:solidFill>
                <a:cs typeface="+mn-ea"/>
                <a:sym typeface="+mn-lt"/>
              </a:rPr>
              <a:t>全通道</a:t>
            </a:r>
            <a:r>
              <a:rPr lang="zh-CN" altLang="zh-CN" sz="1400" dirty="0" smtClean="0">
                <a:solidFill>
                  <a:schemeClr val="tx1"/>
                </a:solidFill>
                <a:cs typeface="+mn-ea"/>
                <a:sym typeface="+mn-lt"/>
              </a:rPr>
              <a:t>批注</a:t>
            </a:r>
            <a:r>
              <a:rPr lang="zh-CN" altLang="en-US" sz="1400" dirty="0" smtClean="0">
                <a:solidFill>
                  <a:schemeClr val="tx1"/>
                </a:solidFill>
                <a:cs typeface="+mn-ea"/>
                <a:sym typeface="+mn-lt"/>
              </a:rPr>
              <a:t>、</a:t>
            </a:r>
            <a:r>
              <a:rPr lang="zh-CN" altLang="zh-CN" sz="1400" dirty="0">
                <a:solidFill>
                  <a:schemeClr val="tx1"/>
                </a:solidFill>
                <a:cs typeface="+mn-ea"/>
                <a:sym typeface="+mn-lt"/>
              </a:rPr>
              <a:t>扫码</a:t>
            </a:r>
            <a:r>
              <a:rPr lang="zh-CN" altLang="zh-CN" sz="1400" dirty="0" smtClean="0">
                <a:solidFill>
                  <a:schemeClr val="tx1"/>
                </a:solidFill>
                <a:cs typeface="+mn-ea"/>
                <a:sym typeface="+mn-lt"/>
              </a:rPr>
              <a:t>分享</a:t>
            </a:r>
            <a:r>
              <a:rPr lang="zh-CN" altLang="en-US" sz="1400" dirty="0" smtClean="0">
                <a:solidFill>
                  <a:schemeClr val="tx1"/>
                </a:solidFill>
                <a:cs typeface="+mn-ea"/>
                <a:sym typeface="+mn-lt"/>
              </a:rPr>
              <a:t>、支持</a:t>
            </a:r>
            <a:r>
              <a:rPr lang="zh-CN" altLang="zh-CN" sz="1400" dirty="0">
                <a:solidFill>
                  <a:schemeClr val="tx1"/>
                </a:solidFill>
                <a:cs typeface="+mn-ea"/>
                <a:sym typeface="+mn-lt"/>
              </a:rPr>
              <a:t>教学资源接入</a:t>
            </a:r>
          </a:p>
          <a:p>
            <a:pPr marL="285750" indent="-285750">
              <a:buFontTx/>
              <a:buChar char="-"/>
            </a:pPr>
            <a:r>
              <a:rPr lang="zh-CN" altLang="en-US" sz="1400" dirty="0" smtClean="0">
                <a:solidFill>
                  <a:schemeClr val="tx1"/>
                </a:solidFill>
                <a:cs typeface="+mn-ea"/>
                <a:sym typeface="+mn-lt"/>
              </a:rPr>
              <a:t>互动性强：</a:t>
            </a:r>
            <a:r>
              <a:rPr lang="zh-CN" altLang="zh-CN" sz="1400" dirty="0">
                <a:solidFill>
                  <a:schemeClr val="tx1"/>
                </a:solidFill>
                <a:cs typeface="+mn-ea"/>
                <a:sym typeface="+mn-lt"/>
              </a:rPr>
              <a:t>智能侧拉</a:t>
            </a:r>
            <a:r>
              <a:rPr lang="zh-CN" altLang="zh-CN" sz="1400" dirty="0" smtClean="0">
                <a:solidFill>
                  <a:schemeClr val="tx1"/>
                </a:solidFill>
                <a:cs typeface="+mn-ea"/>
                <a:sym typeface="+mn-lt"/>
              </a:rPr>
              <a:t>菜单</a:t>
            </a:r>
            <a:r>
              <a:rPr lang="zh-CN" altLang="en-US" sz="1400" dirty="0" smtClean="0">
                <a:solidFill>
                  <a:schemeClr val="tx1"/>
                </a:solidFill>
                <a:cs typeface="+mn-ea"/>
                <a:sym typeface="+mn-lt"/>
              </a:rPr>
              <a:t>，内置无线传屏方案，可支持回传互控，支持远程教学</a:t>
            </a:r>
            <a:endParaRPr lang="en-US" altLang="zh-CN" sz="1400" dirty="0" smtClean="0">
              <a:solidFill>
                <a:schemeClr val="tx1"/>
              </a:solidFill>
              <a:cs typeface="+mn-ea"/>
              <a:sym typeface="+mn-lt"/>
            </a:endParaRPr>
          </a:p>
          <a:p>
            <a:pPr marL="285750" indent="-285750">
              <a:buFontTx/>
              <a:buChar char="-"/>
            </a:pPr>
            <a:r>
              <a:rPr lang="zh-CN" altLang="en-US" sz="1400" dirty="0">
                <a:solidFill>
                  <a:schemeClr val="tx1"/>
                </a:solidFill>
                <a:cs typeface="+mn-ea"/>
                <a:sym typeface="+mn-lt"/>
              </a:rPr>
              <a:t>精湛</a:t>
            </a:r>
            <a:r>
              <a:rPr lang="zh-CN" altLang="en-US" sz="1400" dirty="0" smtClean="0">
                <a:solidFill>
                  <a:schemeClr val="tx1"/>
                </a:solidFill>
                <a:cs typeface="+mn-ea"/>
                <a:sym typeface="+mn-lt"/>
              </a:rPr>
              <a:t>设计：</a:t>
            </a:r>
            <a:r>
              <a:rPr lang="zh-CN" altLang="zh-CN" sz="1400" dirty="0" smtClean="0">
                <a:solidFill>
                  <a:schemeClr val="tx1"/>
                </a:solidFill>
                <a:cs typeface="+mn-ea"/>
                <a:sym typeface="+mn-lt"/>
              </a:rPr>
              <a:t>超</a:t>
            </a:r>
            <a:r>
              <a:rPr lang="zh-CN" altLang="zh-CN" sz="1400" dirty="0">
                <a:solidFill>
                  <a:schemeClr val="tx1"/>
                </a:solidFill>
                <a:cs typeface="+mn-ea"/>
                <a:sym typeface="+mn-lt"/>
              </a:rPr>
              <a:t>窄面框，超薄</a:t>
            </a:r>
            <a:r>
              <a:rPr lang="zh-CN" altLang="zh-CN" sz="1400" dirty="0" smtClean="0">
                <a:solidFill>
                  <a:schemeClr val="tx1"/>
                </a:solidFill>
                <a:cs typeface="+mn-ea"/>
                <a:sym typeface="+mn-lt"/>
              </a:rPr>
              <a:t>机身</a:t>
            </a:r>
            <a:r>
              <a:rPr lang="zh-CN" altLang="en-US" sz="1400" dirty="0" smtClean="0">
                <a:solidFill>
                  <a:schemeClr val="tx1"/>
                </a:solidFill>
                <a:cs typeface="+mn-ea"/>
                <a:sym typeface="+mn-lt"/>
              </a:rPr>
              <a:t>、</a:t>
            </a:r>
            <a:r>
              <a:rPr lang="en-US" altLang="zh-CN" sz="1400" dirty="0" smtClean="0">
                <a:solidFill>
                  <a:schemeClr val="tx1"/>
                </a:solidFill>
                <a:cs typeface="+mn-ea"/>
                <a:sym typeface="+mn-lt"/>
              </a:rPr>
              <a:t>4K </a:t>
            </a:r>
            <a:r>
              <a:rPr lang="en-US" altLang="zh-CN" sz="1400" dirty="0">
                <a:solidFill>
                  <a:schemeClr val="tx1"/>
                </a:solidFill>
                <a:cs typeface="+mn-ea"/>
                <a:sym typeface="+mn-lt"/>
              </a:rPr>
              <a:t>UHD</a:t>
            </a:r>
            <a:r>
              <a:rPr lang="zh-CN" altLang="zh-CN" sz="1400" dirty="0">
                <a:solidFill>
                  <a:schemeClr val="tx1"/>
                </a:solidFill>
                <a:cs typeface="+mn-ea"/>
                <a:sym typeface="+mn-lt"/>
              </a:rPr>
              <a:t>超高</a:t>
            </a:r>
            <a:r>
              <a:rPr lang="zh-CN" altLang="zh-CN" sz="1400" dirty="0" smtClean="0">
                <a:solidFill>
                  <a:schemeClr val="tx1"/>
                </a:solidFill>
                <a:cs typeface="+mn-ea"/>
                <a:sym typeface="+mn-lt"/>
              </a:rPr>
              <a:t>清</a:t>
            </a:r>
            <a:endParaRPr lang="en-US" altLang="zh-CN" sz="1400" dirty="0">
              <a:solidFill>
                <a:schemeClr val="tx1"/>
              </a:solidFill>
              <a:cs typeface="+mn-ea"/>
              <a:sym typeface="+mn-lt"/>
            </a:endParaRPr>
          </a:p>
        </p:txBody>
      </p:sp>
      <p:sp>
        <p:nvSpPr>
          <p:cNvPr id="52" name="TextBox 21">
            <a:extLst>
              <a:ext uri="{FF2B5EF4-FFF2-40B4-BE49-F238E27FC236}">
                <a16:creationId xmlns:a16="http://schemas.microsoft.com/office/drawing/2014/main" id="{01C65F68-C641-4F02-89B8-8414B7AC23B1}"/>
              </a:ext>
            </a:extLst>
          </p:cNvPr>
          <p:cNvSpPr txBox="1"/>
          <p:nvPr/>
        </p:nvSpPr>
        <p:spPr>
          <a:xfrm>
            <a:off x="381254" y="1100172"/>
            <a:ext cx="3124497" cy="496996"/>
          </a:xfrm>
          <a:prstGeom prst="rect">
            <a:avLst/>
          </a:prstGeom>
          <a:noFill/>
        </p:spPr>
        <p:txBody>
          <a:bodyPr wrap="square" rtlCol="0">
            <a:spAutoFit/>
          </a:bodyPr>
          <a:lstStyle/>
          <a:p>
            <a:pPr>
              <a:lnSpc>
                <a:spcPct val="150000"/>
              </a:lnSpc>
            </a:pPr>
            <a:r>
              <a:rPr lang="en-US" sz="2000" cap="small" dirty="0">
                <a:cs typeface="+mn-ea"/>
                <a:sym typeface="+mn-lt"/>
              </a:rPr>
              <a:t>	</a:t>
            </a:r>
            <a:endParaRPr lang="zh-CN" altLang="en-US" sz="2000" cap="small" dirty="0">
              <a:cs typeface="+mn-ea"/>
              <a:sym typeface="+mn-lt"/>
            </a:endParaRPr>
          </a:p>
        </p:txBody>
      </p:sp>
      <p:pic>
        <p:nvPicPr>
          <p:cNvPr id="53" name="图片 4">
            <a:extLst>
              <a:ext uri="{FF2B5EF4-FFF2-40B4-BE49-F238E27FC236}">
                <a16:creationId xmlns:a16="http://schemas.microsoft.com/office/drawing/2014/main" id="{1198EEEF-77D4-444B-BD56-AA4B8CE73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257240"/>
            <a:ext cx="2879852" cy="1732242"/>
          </a:xfrm>
          <a:prstGeom prst="rect">
            <a:avLst/>
          </a:prstGeom>
        </p:spPr>
      </p:pic>
      <p:pic>
        <p:nvPicPr>
          <p:cNvPr id="54" name="图片 5">
            <a:extLst>
              <a:ext uri="{FF2B5EF4-FFF2-40B4-BE49-F238E27FC236}">
                <a16:creationId xmlns:a16="http://schemas.microsoft.com/office/drawing/2014/main" id="{7DA2FAA6-1901-41B1-A9EA-1A4027C7FD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2493" y="1261934"/>
            <a:ext cx="2883018" cy="1734147"/>
          </a:xfrm>
          <a:prstGeom prst="rect">
            <a:avLst/>
          </a:prstGeom>
        </p:spPr>
      </p:pic>
      <p:sp>
        <p:nvSpPr>
          <p:cNvPr id="55" name="矩形 7">
            <a:extLst>
              <a:ext uri="{FF2B5EF4-FFF2-40B4-BE49-F238E27FC236}">
                <a16:creationId xmlns:a16="http://schemas.microsoft.com/office/drawing/2014/main" id="{079B4910-2686-4379-ADFD-1D86BD9592C2}"/>
              </a:ext>
            </a:extLst>
          </p:cNvPr>
          <p:cNvSpPr>
            <a:spLocks noChangeArrowheads="1"/>
          </p:cNvSpPr>
          <p:nvPr/>
        </p:nvSpPr>
        <p:spPr bwMode="auto">
          <a:xfrm>
            <a:off x="1008548" y="3045245"/>
            <a:ext cx="1287839" cy="3231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8573" tIns="34287" rIns="68573" bIns="34287">
            <a:spAutoFit/>
          </a:bodyPr>
          <a:lstStyle/>
          <a:p>
            <a:pPr algn="ctr" eaLnBrk="1" hangingPunct="1">
              <a:lnSpc>
                <a:spcPct val="100000"/>
              </a:lnSpc>
              <a:spcBef>
                <a:spcPct val="0"/>
              </a:spcBef>
              <a:buFont typeface="Arial" panose="020B0604020202020204" pitchFamily="34" charset="0"/>
              <a:buNone/>
            </a:pPr>
            <a:r>
              <a:rPr lang="en-US" altLang="zh-CN" sz="1650" kern="1200" dirty="0">
                <a:solidFill>
                  <a:srgbClr val="000000"/>
                </a:solidFill>
                <a:cs typeface="+mn-ea"/>
                <a:sym typeface="+mn-lt"/>
              </a:rPr>
              <a:t>Android</a:t>
            </a:r>
            <a:r>
              <a:rPr lang="zh-CN" sz="1650" kern="1200" dirty="0">
                <a:solidFill>
                  <a:srgbClr val="000000"/>
                </a:solidFill>
                <a:cs typeface="+mn-ea"/>
                <a:sym typeface="+mn-lt"/>
              </a:rPr>
              <a:t>系统</a:t>
            </a:r>
          </a:p>
        </p:txBody>
      </p:sp>
      <p:sp>
        <p:nvSpPr>
          <p:cNvPr id="56" name="矩形 53">
            <a:extLst>
              <a:ext uri="{FF2B5EF4-FFF2-40B4-BE49-F238E27FC236}">
                <a16:creationId xmlns:a16="http://schemas.microsoft.com/office/drawing/2014/main" id="{907A675F-22E0-4600-AD7B-75A05300ACC3}"/>
              </a:ext>
            </a:extLst>
          </p:cNvPr>
          <p:cNvSpPr>
            <a:spLocks noChangeArrowheads="1"/>
          </p:cNvSpPr>
          <p:nvPr/>
        </p:nvSpPr>
        <p:spPr bwMode="auto">
          <a:xfrm>
            <a:off x="4081077" y="2971800"/>
            <a:ext cx="1417682" cy="3231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n-US" sz="1650" dirty="0">
                <a:solidFill>
                  <a:srgbClr val="000000"/>
                </a:solidFill>
                <a:latin typeface="+mn-lt"/>
                <a:ea typeface="+mn-ea"/>
                <a:cs typeface="+mn-ea"/>
                <a:sym typeface="+mn-lt"/>
              </a:rPr>
              <a:t>Windows</a:t>
            </a:r>
            <a:r>
              <a:rPr lang="zh-CN" altLang="en-US" sz="1650" dirty="0">
                <a:solidFill>
                  <a:srgbClr val="000000"/>
                </a:solidFill>
                <a:latin typeface="+mn-lt"/>
                <a:ea typeface="+mn-ea"/>
                <a:cs typeface="+mn-ea"/>
                <a:sym typeface="+mn-lt"/>
              </a:rPr>
              <a:t>系统</a:t>
            </a:r>
          </a:p>
        </p:txBody>
      </p:sp>
      <p:sp>
        <p:nvSpPr>
          <p:cNvPr id="57" name="矩形 1">
            <a:extLst>
              <a:ext uri="{FF2B5EF4-FFF2-40B4-BE49-F238E27FC236}">
                <a16:creationId xmlns:a16="http://schemas.microsoft.com/office/drawing/2014/main" id="{3C618DB4-B291-4756-BB82-9E7D5687D979}"/>
              </a:ext>
            </a:extLst>
          </p:cNvPr>
          <p:cNvSpPr/>
          <p:nvPr/>
        </p:nvSpPr>
        <p:spPr>
          <a:xfrm>
            <a:off x="1513803" y="3429000"/>
            <a:ext cx="3570208" cy="830997"/>
          </a:xfrm>
          <a:prstGeom prst="rect">
            <a:avLst/>
          </a:prstGeom>
        </p:spPr>
        <p:txBody>
          <a:bodyPr wrap="none">
            <a:spAutoFit/>
          </a:bodyPr>
          <a:lstStyle/>
          <a:p>
            <a:pPr algn="ctr"/>
            <a:r>
              <a:rPr lang="zh-CN" altLang="en-US" b="1" dirty="0">
                <a:solidFill>
                  <a:srgbClr val="000000"/>
                </a:solidFill>
                <a:cs typeface="+mn-ea"/>
                <a:sym typeface="+mn-lt"/>
              </a:rPr>
              <a:t>可手势触控进行自由切换</a:t>
            </a:r>
          </a:p>
          <a:p>
            <a:pPr algn="ctr"/>
            <a:r>
              <a:rPr lang="zh-CN" altLang="en-US" b="1" dirty="0">
                <a:solidFill>
                  <a:srgbClr val="000000"/>
                </a:solidFill>
                <a:cs typeface="+mn-ea"/>
                <a:sym typeface="+mn-lt"/>
              </a:rPr>
              <a:t>安卓，</a:t>
            </a:r>
            <a:r>
              <a:rPr lang="en-US" altLang="zh-CN" b="1" dirty="0">
                <a:solidFill>
                  <a:srgbClr val="000000"/>
                </a:solidFill>
                <a:cs typeface="+mn-ea"/>
                <a:sym typeface="+mn-lt"/>
              </a:rPr>
              <a:t>windows</a:t>
            </a:r>
            <a:r>
              <a:rPr lang="zh-CN" altLang="en-US" b="1" dirty="0">
                <a:solidFill>
                  <a:srgbClr val="000000"/>
                </a:solidFill>
                <a:cs typeface="+mn-ea"/>
                <a:sym typeface="+mn-lt"/>
              </a:rPr>
              <a:t>双系统</a:t>
            </a:r>
          </a:p>
        </p:txBody>
      </p:sp>
      <p:cxnSp>
        <p:nvCxnSpPr>
          <p:cNvPr id="58" name="直线连接符 10">
            <a:extLst>
              <a:ext uri="{FF2B5EF4-FFF2-40B4-BE49-F238E27FC236}">
                <a16:creationId xmlns:a16="http://schemas.microsoft.com/office/drawing/2014/main" id="{7BE2752C-3685-40E5-B005-A03A377EFC77}"/>
              </a:ext>
            </a:extLst>
          </p:cNvPr>
          <p:cNvCxnSpPr>
            <a:cxnSpLocks/>
          </p:cNvCxnSpPr>
          <p:nvPr/>
        </p:nvCxnSpPr>
        <p:spPr bwMode="auto">
          <a:xfrm>
            <a:off x="448628" y="3355954"/>
            <a:ext cx="5777994" cy="487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60" name="图片 4">
            <a:extLst>
              <a:ext uri="{FF2B5EF4-FFF2-40B4-BE49-F238E27FC236}">
                <a16:creationId xmlns:a16="http://schemas.microsoft.com/office/drawing/2014/main" id="{A6806537-4297-4F3D-9ED0-840E24BD61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142" y="4133235"/>
            <a:ext cx="6307531" cy="2305250"/>
          </a:xfrm>
          <a:prstGeom prst="rect">
            <a:avLst/>
          </a:prstGeom>
        </p:spPr>
      </p:pic>
      <p:sp>
        <p:nvSpPr>
          <p:cNvPr id="61" name="文本框 33">
            <a:extLst>
              <a:ext uri="{FF2B5EF4-FFF2-40B4-BE49-F238E27FC236}">
                <a16:creationId xmlns:a16="http://schemas.microsoft.com/office/drawing/2014/main" id="{57E324C3-C8D2-4320-A940-EC21C7CEF172}"/>
              </a:ext>
            </a:extLst>
          </p:cNvPr>
          <p:cNvSpPr txBox="1"/>
          <p:nvPr/>
        </p:nvSpPr>
        <p:spPr>
          <a:xfrm>
            <a:off x="1006488" y="6410005"/>
            <a:ext cx="5411114" cy="523220"/>
          </a:xfrm>
          <a:prstGeom prst="rect">
            <a:avLst/>
          </a:prstGeom>
          <a:noFill/>
          <a:effectLst/>
        </p:spPr>
        <p:txBody>
          <a:bodyPr wrap="square" rtlCol="0">
            <a:spAutoFit/>
          </a:bodyPr>
          <a:lstStyle/>
          <a:p>
            <a:r>
              <a:rPr lang="en-US" altLang="zh-CN" sz="2500" b="1" dirty="0">
                <a:solidFill>
                  <a:srgbClr val="000000"/>
                </a:solidFill>
                <a:cs typeface="+mn-ea"/>
                <a:sym typeface="+mn-lt"/>
              </a:rPr>
              <a:t>65                    75</a:t>
            </a:r>
            <a:r>
              <a:rPr lang="zh-CN" altLang="en-US" sz="1200" b="1" dirty="0">
                <a:solidFill>
                  <a:srgbClr val="000000"/>
                </a:solidFill>
                <a:cs typeface="+mn-ea"/>
                <a:sym typeface="+mn-lt"/>
              </a:rPr>
              <a:t>        </a:t>
            </a:r>
            <a:r>
              <a:rPr lang="en-US" altLang="zh-CN" sz="1200" b="1" dirty="0">
                <a:solidFill>
                  <a:srgbClr val="000000"/>
                </a:solidFill>
                <a:cs typeface="+mn-ea"/>
                <a:sym typeface="+mn-lt"/>
              </a:rPr>
              <a:t>                      </a:t>
            </a:r>
            <a:r>
              <a:rPr lang="en-US" altLang="zh-CN" sz="2500" b="1" dirty="0">
                <a:solidFill>
                  <a:srgbClr val="000000"/>
                </a:solidFill>
                <a:cs typeface="+mn-ea"/>
                <a:sym typeface="+mn-lt"/>
              </a:rPr>
              <a:t>86</a:t>
            </a:r>
            <a:r>
              <a:rPr lang="zh-CN" altLang="en-US" sz="2800" b="1" dirty="0">
                <a:solidFill>
                  <a:srgbClr val="000000"/>
                </a:solidFill>
                <a:cs typeface="+mn-ea"/>
                <a:sym typeface="+mn-lt"/>
              </a:rPr>
              <a:t> </a:t>
            </a:r>
            <a:endParaRPr lang="en-US" altLang="zh-CN" sz="1200" b="1" dirty="0">
              <a:solidFill>
                <a:srgbClr val="000000"/>
              </a:solidFill>
              <a:cs typeface="+mn-ea"/>
              <a:sym typeface="+mn-lt"/>
            </a:endParaRPr>
          </a:p>
        </p:txBody>
      </p:sp>
      <p:grpSp>
        <p:nvGrpSpPr>
          <p:cNvPr id="19" name="Group 96"/>
          <p:cNvGrpSpPr>
            <a:grpSpLocks/>
          </p:cNvGrpSpPr>
          <p:nvPr/>
        </p:nvGrpSpPr>
        <p:grpSpPr bwMode="auto">
          <a:xfrm>
            <a:off x="10944580" y="533400"/>
            <a:ext cx="1165870" cy="592907"/>
            <a:chOff x="1016388" y="913002"/>
            <a:chExt cx="731924" cy="428904"/>
          </a:xfrm>
        </p:grpSpPr>
        <p:sp>
          <p:nvSpPr>
            <p:cNvPr id="20" name="Parallelogram 6">
              <a:hlinkClick r:id="rId6"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21" name="TextBox 7"/>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7"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64640551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主要功能：人脸点名和情绪识别</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sp>
        <p:nvSpPr>
          <p:cNvPr id="23" name="内容占位符 2">
            <a:extLst>
              <a:ext uri="{FF2B5EF4-FFF2-40B4-BE49-F238E27FC236}">
                <a16:creationId xmlns:a16="http://schemas.microsoft.com/office/drawing/2014/main" id="{FB8368E5-3225-4E9C-B8B6-73D7E0B3B581}"/>
              </a:ext>
            </a:extLst>
          </p:cNvPr>
          <p:cNvSpPr txBox="1">
            <a:spLocks/>
          </p:cNvSpPr>
          <p:nvPr/>
        </p:nvSpPr>
        <p:spPr>
          <a:xfrm>
            <a:off x="6348251" y="5083579"/>
            <a:ext cx="5279581" cy="314060"/>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a:spcBef>
                <a:spcPts val="600"/>
              </a:spcBef>
            </a:pPr>
            <a:r>
              <a:rPr lang="en-US" altLang="zh-CN" sz="1799" smtClean="0">
                <a:latin typeface="微软雅黑" panose="020B0503020204020204" pitchFamily="34" charset="-122"/>
                <a:ea typeface="微软雅黑" panose="020B0503020204020204" pitchFamily="34" charset="-122"/>
              </a:rPr>
              <a:t>6</a:t>
            </a:r>
            <a:r>
              <a:rPr lang="zh-CN" altLang="en-US" sz="1799" smtClean="0">
                <a:latin typeface="微软雅黑" panose="020B0503020204020204" pitchFamily="34" charset="-122"/>
                <a:ea typeface="微软雅黑" panose="020B0503020204020204" pitchFamily="34" charset="-122"/>
              </a:rPr>
              <a:t>种基本情绪</a:t>
            </a:r>
            <a:r>
              <a:rPr lang="en-US" altLang="zh-CN" sz="1799" smtClean="0">
                <a:latin typeface="微软雅黑" panose="020B0503020204020204" pitchFamily="34" charset="-122"/>
                <a:ea typeface="微软雅黑" panose="020B0503020204020204" pitchFamily="34" charset="-122"/>
              </a:rPr>
              <a:t>--&gt;4</a:t>
            </a:r>
            <a:r>
              <a:rPr lang="zh-CN" altLang="en-US" sz="1799" smtClean="0">
                <a:latin typeface="微软雅黑" panose="020B0503020204020204" pitchFamily="34" charset="-122"/>
                <a:ea typeface="微软雅黑" panose="020B0503020204020204" pitchFamily="34" charset="-122"/>
              </a:rPr>
              <a:t>种学业情绪；预测学习效果</a:t>
            </a:r>
            <a:endParaRPr lang="zh-CN" altLang="en-US" sz="1799" dirty="0">
              <a:latin typeface="微软雅黑" panose="020B0503020204020204" pitchFamily="34" charset="-122"/>
              <a:ea typeface="微软雅黑" panose="020B0503020204020204" pitchFamily="34" charset="-122"/>
            </a:endParaRPr>
          </a:p>
        </p:txBody>
      </p:sp>
      <p:grpSp>
        <p:nvGrpSpPr>
          <p:cNvPr id="24" name="组合 23">
            <a:extLst>
              <a:ext uri="{FF2B5EF4-FFF2-40B4-BE49-F238E27FC236}">
                <a16:creationId xmlns:a16="http://schemas.microsoft.com/office/drawing/2014/main" id="{45B8DCA3-5CC1-4DD5-8D88-5579F0AC2467}"/>
              </a:ext>
            </a:extLst>
          </p:cNvPr>
          <p:cNvGrpSpPr/>
          <p:nvPr/>
        </p:nvGrpSpPr>
        <p:grpSpPr>
          <a:xfrm>
            <a:off x="415489" y="1916822"/>
            <a:ext cx="5539339" cy="2820717"/>
            <a:chOff x="705292" y="1389953"/>
            <a:chExt cx="5381625" cy="2865378"/>
          </a:xfrm>
        </p:grpSpPr>
        <p:pic>
          <p:nvPicPr>
            <p:cNvPr id="25" name="Picture 2" descr="âäººè¸è¯å«ç¹åâçå¾çæç´¢ç»æ">
              <a:extLst>
                <a:ext uri="{FF2B5EF4-FFF2-40B4-BE49-F238E27FC236}">
                  <a16:creationId xmlns:a16="http://schemas.microsoft.com/office/drawing/2014/main" id="{EA22BA9C-5B3E-4D9C-8A4A-5587097D57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118" b="10550"/>
            <a:stretch/>
          </p:blipFill>
          <p:spPr bwMode="auto">
            <a:xfrm>
              <a:off x="705292" y="1389953"/>
              <a:ext cx="5381625" cy="2865378"/>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组合 25">
              <a:extLst>
                <a:ext uri="{FF2B5EF4-FFF2-40B4-BE49-F238E27FC236}">
                  <a16:creationId xmlns:a16="http://schemas.microsoft.com/office/drawing/2014/main" id="{83AE40D9-9429-4554-8AC0-214694D8F4E8}"/>
                </a:ext>
              </a:extLst>
            </p:cNvPr>
            <p:cNvGrpSpPr/>
            <p:nvPr/>
          </p:nvGrpSpPr>
          <p:grpSpPr>
            <a:xfrm>
              <a:off x="946297" y="1977655"/>
              <a:ext cx="1158949" cy="1105787"/>
              <a:chOff x="4550735" y="5266185"/>
              <a:chExt cx="1254642" cy="1060189"/>
            </a:xfrm>
          </p:grpSpPr>
          <p:sp>
            <p:nvSpPr>
              <p:cNvPr id="30" name="矩形 29">
                <a:extLst>
                  <a:ext uri="{FF2B5EF4-FFF2-40B4-BE49-F238E27FC236}">
                    <a16:creationId xmlns:a16="http://schemas.microsoft.com/office/drawing/2014/main" id="{C378E72D-25DE-4D38-8EEE-5C403C56D279}"/>
                  </a:ext>
                </a:extLst>
              </p:cNvPr>
              <p:cNvSpPr/>
              <p:nvPr/>
            </p:nvSpPr>
            <p:spPr>
              <a:xfrm>
                <a:off x="4550735" y="5266185"/>
                <a:ext cx="1254642" cy="258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赵壹</a:t>
                </a:r>
              </a:p>
            </p:txBody>
          </p:sp>
          <p:sp>
            <p:nvSpPr>
              <p:cNvPr id="31" name="矩形 30">
                <a:extLst>
                  <a:ext uri="{FF2B5EF4-FFF2-40B4-BE49-F238E27FC236}">
                    <a16:creationId xmlns:a16="http://schemas.microsoft.com/office/drawing/2014/main" id="{C3A96FB3-B755-4395-9F35-DAF499B2E5B5}"/>
                  </a:ext>
                </a:extLst>
              </p:cNvPr>
              <p:cNvSpPr/>
              <p:nvPr/>
            </p:nvSpPr>
            <p:spPr>
              <a:xfrm>
                <a:off x="4550735" y="5266186"/>
                <a:ext cx="1254642" cy="10601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微软雅黑" panose="020B0503020204020204" pitchFamily="34" charset="-122"/>
                  <a:ea typeface="微软雅黑" panose="020B0503020204020204" pitchFamily="34" charset="-122"/>
                </a:endParaRPr>
              </a:p>
            </p:txBody>
          </p:sp>
        </p:grpSp>
        <p:grpSp>
          <p:nvGrpSpPr>
            <p:cNvPr id="27" name="组合 26">
              <a:extLst>
                <a:ext uri="{FF2B5EF4-FFF2-40B4-BE49-F238E27FC236}">
                  <a16:creationId xmlns:a16="http://schemas.microsoft.com/office/drawing/2014/main" id="{7C3942FA-92E5-46A2-9DFF-CCA07FF59798}"/>
                </a:ext>
              </a:extLst>
            </p:cNvPr>
            <p:cNvGrpSpPr/>
            <p:nvPr/>
          </p:nvGrpSpPr>
          <p:grpSpPr>
            <a:xfrm>
              <a:off x="2937132" y="2059534"/>
              <a:ext cx="1158949" cy="1105787"/>
              <a:chOff x="4550735" y="5266185"/>
              <a:chExt cx="1254642" cy="1060189"/>
            </a:xfrm>
          </p:grpSpPr>
          <p:sp>
            <p:nvSpPr>
              <p:cNvPr id="28" name="矩形 27">
                <a:extLst>
                  <a:ext uri="{FF2B5EF4-FFF2-40B4-BE49-F238E27FC236}">
                    <a16:creationId xmlns:a16="http://schemas.microsoft.com/office/drawing/2014/main" id="{94FEC337-9353-4E9C-8518-6F0C79BB0BA9}"/>
                  </a:ext>
                </a:extLst>
              </p:cNvPr>
              <p:cNvSpPr/>
              <p:nvPr/>
            </p:nvSpPr>
            <p:spPr>
              <a:xfrm>
                <a:off x="4550735" y="5266185"/>
                <a:ext cx="1254642" cy="25895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钱贰</a:t>
                </a:r>
              </a:p>
            </p:txBody>
          </p:sp>
          <p:sp>
            <p:nvSpPr>
              <p:cNvPr id="29" name="矩形 28">
                <a:extLst>
                  <a:ext uri="{FF2B5EF4-FFF2-40B4-BE49-F238E27FC236}">
                    <a16:creationId xmlns:a16="http://schemas.microsoft.com/office/drawing/2014/main" id="{3C85B656-B587-4DF2-8565-07CBA188F067}"/>
                  </a:ext>
                </a:extLst>
              </p:cNvPr>
              <p:cNvSpPr/>
              <p:nvPr/>
            </p:nvSpPr>
            <p:spPr>
              <a:xfrm>
                <a:off x="4550735" y="5266186"/>
                <a:ext cx="1254642" cy="1060188"/>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微软雅黑" panose="020B0503020204020204" pitchFamily="34" charset="-122"/>
                  <a:ea typeface="微软雅黑" panose="020B0503020204020204" pitchFamily="34" charset="-122"/>
                </a:endParaRPr>
              </a:p>
            </p:txBody>
          </p:sp>
        </p:grpSp>
      </p:grpSp>
      <p:sp>
        <p:nvSpPr>
          <p:cNvPr id="32" name="内容占位符 2">
            <a:extLst>
              <a:ext uri="{FF2B5EF4-FFF2-40B4-BE49-F238E27FC236}">
                <a16:creationId xmlns:a16="http://schemas.microsoft.com/office/drawing/2014/main" id="{2F2F753C-DC2C-4FE7-923E-3C8D90FA994E}"/>
              </a:ext>
            </a:extLst>
          </p:cNvPr>
          <p:cNvSpPr txBox="1">
            <a:spLocks/>
          </p:cNvSpPr>
          <p:nvPr/>
        </p:nvSpPr>
        <p:spPr bwMode="gray">
          <a:xfrm>
            <a:off x="536287" y="5083578"/>
            <a:ext cx="5297744" cy="314060"/>
          </a:xfrm>
          <a:prstGeom prst="rect">
            <a:avLst/>
          </a:prstGeom>
        </p:spPr>
        <p:txBody>
          <a:bodyPr lIns="0" tIns="0" rIns="0" bIns="0"/>
          <a:lstStyle>
            <a:lvl1pPr marL="171450" indent="-171450" algn="l" defTabSz="1218987" rtl="0" eaLnBrk="1" latinLnBrk="0" hangingPunct="1">
              <a:lnSpc>
                <a:spcPct val="90000"/>
              </a:lnSpc>
              <a:spcBef>
                <a:spcPts val="500"/>
              </a:spcBef>
              <a:buClrTx/>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609493" indent="-228560" algn="l" defTabSz="1218987" rtl="0" eaLnBrk="1" latinLnBrk="0" hangingPunct="1">
              <a:lnSpc>
                <a:spcPct val="90000"/>
              </a:lnSpc>
              <a:spcBef>
                <a:spcPts val="500"/>
              </a:spcBef>
              <a:buClrTx/>
              <a:buFont typeface="Arial" pitchFamily="34" charset="0"/>
              <a:buChar char="–"/>
              <a:defRPr sz="2000" kern="1200">
                <a:solidFill>
                  <a:schemeClr val="tx1"/>
                </a:solidFill>
                <a:latin typeface="Arial" pitchFamily="34" charset="0"/>
                <a:ea typeface="+mn-ea"/>
                <a:cs typeface="Arial" pitchFamily="34" charset="0"/>
              </a:defRPr>
            </a:lvl2pPr>
            <a:lvl3pPr marL="835938" indent="-150258" algn="l" defTabSz="1218987" rtl="0" eaLnBrk="1" latinLnBrk="0" hangingPunct="1">
              <a:lnSpc>
                <a:spcPct val="90000"/>
              </a:lnSpc>
              <a:spcBef>
                <a:spcPts val="500"/>
              </a:spcBef>
              <a:buClrTx/>
              <a:buFont typeface="Arial" panose="020B0604020202020204" pitchFamily="34" charset="0"/>
              <a:buChar char="-"/>
              <a:defRPr sz="2000" kern="1200">
                <a:solidFill>
                  <a:schemeClr val="tx1"/>
                </a:solidFill>
                <a:latin typeface="Arial" pitchFamily="34" charset="0"/>
                <a:ea typeface="+mn-ea"/>
                <a:cs typeface="Arial" pitchFamily="34" charset="0"/>
              </a:defRPr>
            </a:lvl3pPr>
            <a:lvl4pPr marL="1147033" indent="-156606" algn="l" defTabSz="1218987" rtl="0" eaLnBrk="1" latinLnBrk="0" hangingPunct="1">
              <a:lnSpc>
                <a:spcPct val="90000"/>
              </a:lnSpc>
              <a:spcBef>
                <a:spcPts val="500"/>
              </a:spcBef>
              <a:buClrTx/>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1445431" indent="-150258" algn="l" defTabSz="1218987" rtl="0" eaLnBrk="1" latinLnBrk="0" hangingPunct="1">
              <a:lnSpc>
                <a:spcPct val="90000"/>
              </a:lnSpc>
              <a:spcBef>
                <a:spcPts val="500"/>
              </a:spcBef>
              <a:buClrTx/>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nSpc>
                <a:spcPct val="100000"/>
              </a:lnSpc>
              <a:spcBef>
                <a:spcPts val="600"/>
              </a:spcBef>
            </a:pPr>
            <a:r>
              <a:rPr lang="zh-CN" altLang="en-US" sz="1799" dirty="0">
                <a:latin typeface="微软雅黑" panose="020B0503020204020204" pitchFamily="34" charset="-122"/>
                <a:ea typeface="微软雅黑" panose="020B0503020204020204" pitchFamily="34" charset="-122"/>
              </a:rPr>
              <a:t>静默点名；自动通知缺勤学生班主任和家长</a:t>
            </a:r>
            <a:endParaRPr lang="en-US" altLang="zh-CN" sz="1799" dirty="0">
              <a:latin typeface="微软雅黑" panose="020B0503020204020204" pitchFamily="34" charset="-122"/>
              <a:ea typeface="微软雅黑" panose="020B0503020204020204" pitchFamily="34" charset="-122"/>
            </a:endParaRPr>
          </a:p>
          <a:p>
            <a:pPr>
              <a:lnSpc>
                <a:spcPct val="100000"/>
              </a:lnSpc>
              <a:spcBef>
                <a:spcPts val="600"/>
              </a:spcBef>
            </a:pPr>
            <a:endParaRPr lang="en-US" altLang="zh-CN" sz="1799" dirty="0">
              <a:latin typeface="微软雅黑" panose="020B0503020204020204" pitchFamily="34" charset="-122"/>
              <a:ea typeface="微软雅黑" panose="020B0503020204020204" pitchFamily="34" charset="-122"/>
            </a:endParaRPr>
          </a:p>
          <a:p>
            <a:pPr>
              <a:lnSpc>
                <a:spcPct val="100000"/>
              </a:lnSpc>
              <a:spcBef>
                <a:spcPts val="600"/>
              </a:spcBef>
            </a:pPr>
            <a:endParaRPr lang="en-US" altLang="zh-CN" sz="1799" dirty="0">
              <a:latin typeface="微软雅黑" panose="020B0503020204020204" pitchFamily="34" charset="-122"/>
              <a:ea typeface="微软雅黑" panose="020B0503020204020204" pitchFamily="34" charset="-122"/>
            </a:endParaRPr>
          </a:p>
        </p:txBody>
      </p:sp>
      <p:pic>
        <p:nvPicPr>
          <p:cNvPr id="33" name="图片 32">
            <a:extLst>
              <a:ext uri="{FF2B5EF4-FFF2-40B4-BE49-F238E27FC236}">
                <a16:creationId xmlns:a16="http://schemas.microsoft.com/office/drawing/2014/main" id="{9C0C801D-1786-4C5B-99AB-5CFC4916DA2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578"/>
          <a:stretch/>
        </p:blipFill>
        <p:spPr>
          <a:xfrm>
            <a:off x="6227867" y="1798458"/>
            <a:ext cx="5520348" cy="3004603"/>
          </a:xfrm>
          <a:prstGeom prst="rect">
            <a:avLst/>
          </a:prstGeom>
        </p:spPr>
      </p:pic>
      <p:grpSp>
        <p:nvGrpSpPr>
          <p:cNvPr id="15" name="Group 96"/>
          <p:cNvGrpSpPr>
            <a:grpSpLocks/>
          </p:cNvGrpSpPr>
          <p:nvPr/>
        </p:nvGrpSpPr>
        <p:grpSpPr bwMode="auto">
          <a:xfrm>
            <a:off x="10944580" y="533400"/>
            <a:ext cx="1165870" cy="592907"/>
            <a:chOff x="1016388" y="913002"/>
            <a:chExt cx="731924" cy="428904"/>
          </a:xfrm>
        </p:grpSpPr>
        <p:sp>
          <p:nvSpPr>
            <p:cNvPr id="16" name="Parallelogram 6">
              <a:hlinkClick r:id="rId5"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7" name="TextBox 7">
              <a:hlinkClick r:id="rId6"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6"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44673996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主要功能：行为识别和专注力判断</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sp>
        <p:nvSpPr>
          <p:cNvPr id="45" name="内容占位符 1">
            <a:extLst>
              <a:ext uri="{FF2B5EF4-FFF2-40B4-BE49-F238E27FC236}">
                <a16:creationId xmlns:a16="http://schemas.microsoft.com/office/drawing/2014/main" id="{EAD20555-42A0-482E-B562-C537BC226E11}"/>
              </a:ext>
            </a:extLst>
          </p:cNvPr>
          <p:cNvSpPr txBox="1">
            <a:spLocks/>
          </p:cNvSpPr>
          <p:nvPr/>
        </p:nvSpPr>
        <p:spPr>
          <a:xfrm>
            <a:off x="548640" y="1463807"/>
            <a:ext cx="3907481" cy="4850343"/>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a:spcBef>
                <a:spcPts val="600"/>
              </a:spcBef>
            </a:pPr>
            <a:r>
              <a:rPr lang="zh-CN" altLang="en-US" sz="1799" smtClean="0">
                <a:latin typeface="微软雅黑" panose="020B0503020204020204" pitchFamily="34" charset="-122"/>
                <a:ea typeface="微软雅黑" panose="020B0503020204020204" pitchFamily="34" charset="-122"/>
              </a:rPr>
              <a:t>学生课堂行为表现的客观记录</a:t>
            </a:r>
            <a:endParaRPr lang="en-US" altLang="zh-CN" sz="1799" smtClean="0">
              <a:latin typeface="微软雅黑" panose="020B0503020204020204" pitchFamily="34" charset="-122"/>
              <a:ea typeface="微软雅黑" panose="020B0503020204020204" pitchFamily="34" charset="-122"/>
            </a:endParaRPr>
          </a:p>
          <a:p>
            <a:pPr>
              <a:spcBef>
                <a:spcPts val="600"/>
              </a:spcBef>
            </a:pPr>
            <a:r>
              <a:rPr lang="en-US" altLang="zh-CN" sz="1799" smtClean="0">
                <a:latin typeface="微软雅黑" panose="020B0503020204020204" pitchFamily="34" charset="-122"/>
                <a:ea typeface="微软雅黑" panose="020B0503020204020204" pitchFamily="34" charset="-122"/>
              </a:rPr>
              <a:t>8</a:t>
            </a:r>
            <a:r>
              <a:rPr lang="zh-CN" altLang="en-US" sz="1799" smtClean="0">
                <a:latin typeface="微软雅黑" panose="020B0503020204020204" pitchFamily="34" charset="-122"/>
                <a:ea typeface="微软雅黑" panose="020B0503020204020204" pitchFamily="34" charset="-122"/>
              </a:rPr>
              <a:t>种基本课堂行为</a:t>
            </a:r>
            <a:endParaRPr lang="en-US" altLang="zh-CN" sz="1799"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起立</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举手</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听讲</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书写</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阅读</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交头接耳</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趴桌子</a:t>
            </a:r>
            <a:endParaRPr lang="en-US" altLang="zh-CN" sz="1600" smtClean="0">
              <a:latin typeface="微软雅黑" panose="020B0503020204020204" pitchFamily="34" charset="-122"/>
              <a:ea typeface="微软雅黑" panose="020B0503020204020204" pitchFamily="34" charset="-122"/>
            </a:endParaRPr>
          </a:p>
          <a:p>
            <a:pPr marL="837882" lvl="1" indent="-457063">
              <a:spcBef>
                <a:spcPts val="600"/>
              </a:spcBef>
              <a:buFont typeface="+mj-lt"/>
              <a:buAutoNum type="arabicPeriod"/>
            </a:pPr>
            <a:r>
              <a:rPr lang="zh-CN" altLang="en-US" sz="1600" smtClean="0">
                <a:latin typeface="微软雅黑" panose="020B0503020204020204" pitchFamily="34" charset="-122"/>
                <a:ea typeface="微软雅黑" panose="020B0503020204020204" pitchFamily="34" charset="-122"/>
              </a:rPr>
              <a:t>困倦</a:t>
            </a:r>
            <a:endParaRPr lang="en-US" altLang="zh-CN" sz="1600" smtClean="0">
              <a:latin typeface="微软雅黑" panose="020B0503020204020204" pitchFamily="34" charset="-122"/>
              <a:ea typeface="微软雅黑" panose="020B0503020204020204" pitchFamily="34" charset="-122"/>
            </a:endParaRPr>
          </a:p>
          <a:p>
            <a:pPr>
              <a:spcBef>
                <a:spcPts val="600"/>
              </a:spcBef>
            </a:pPr>
            <a:endParaRPr lang="en-US" altLang="zh-CN" sz="1799" smtClean="0">
              <a:latin typeface="微软雅黑" panose="020B0503020204020204" pitchFamily="34" charset="-122"/>
              <a:ea typeface="微软雅黑" panose="020B0503020204020204" pitchFamily="34" charset="-122"/>
            </a:endParaRPr>
          </a:p>
          <a:p>
            <a:pPr>
              <a:spcBef>
                <a:spcPts val="600"/>
              </a:spcBef>
            </a:pPr>
            <a:r>
              <a:rPr lang="zh-CN" altLang="en-US" sz="1799" smtClean="0">
                <a:latin typeface="微软雅黑" panose="020B0503020204020204" pitchFamily="34" charset="-122"/>
                <a:ea typeface="微软雅黑" panose="020B0503020204020204" pitchFamily="34" charset="-122"/>
              </a:rPr>
              <a:t>专注力判断：专注</a:t>
            </a:r>
            <a:r>
              <a:rPr lang="en-US" altLang="zh-CN" sz="1799" smtClean="0">
                <a:latin typeface="微软雅黑" panose="020B0503020204020204" pitchFamily="34" charset="-122"/>
                <a:ea typeface="微软雅黑" panose="020B0503020204020204" pitchFamily="34" charset="-122"/>
              </a:rPr>
              <a:t>/</a:t>
            </a:r>
            <a:r>
              <a:rPr lang="zh-CN" altLang="en-US" sz="1799" smtClean="0">
                <a:latin typeface="微软雅黑" panose="020B0503020204020204" pitchFamily="34" charset="-122"/>
                <a:ea typeface="微软雅黑" panose="020B0503020204020204" pitchFamily="34" charset="-122"/>
              </a:rPr>
              <a:t>不专注</a:t>
            </a:r>
          </a:p>
          <a:p>
            <a:pPr>
              <a:spcBef>
                <a:spcPts val="600"/>
              </a:spcBef>
            </a:pPr>
            <a:endParaRPr lang="en-US" altLang="zh-CN" sz="1799" dirty="0">
              <a:latin typeface="微软雅黑" panose="020B0503020204020204" pitchFamily="34" charset="-122"/>
              <a:ea typeface="微软雅黑" panose="020B0503020204020204" pitchFamily="34" charset="-122"/>
            </a:endParaRPr>
          </a:p>
        </p:txBody>
      </p:sp>
      <p:pic>
        <p:nvPicPr>
          <p:cNvPr id="46" name="图片 45">
            <a:extLst>
              <a:ext uri="{FF2B5EF4-FFF2-40B4-BE49-F238E27FC236}">
                <a16:creationId xmlns:a16="http://schemas.microsoft.com/office/drawing/2014/main" id="{786BEFB8-6CC7-4968-819D-A4EAEB1CCD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276" y="1295781"/>
            <a:ext cx="3359125" cy="2519344"/>
          </a:xfrm>
          <a:prstGeom prst="rect">
            <a:avLst/>
          </a:prstGeom>
        </p:spPr>
      </p:pic>
      <p:pic>
        <p:nvPicPr>
          <p:cNvPr id="47" name="图片 46">
            <a:extLst>
              <a:ext uri="{FF2B5EF4-FFF2-40B4-BE49-F238E27FC236}">
                <a16:creationId xmlns:a16="http://schemas.microsoft.com/office/drawing/2014/main" id="{F80AFECB-ABF2-460A-84E4-7C20B134C9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599" y="1295781"/>
            <a:ext cx="3427678" cy="2519344"/>
          </a:xfrm>
          <a:prstGeom prst="rect">
            <a:avLst/>
          </a:prstGeom>
        </p:spPr>
      </p:pic>
      <p:pic>
        <p:nvPicPr>
          <p:cNvPr id="48" name="图片 47">
            <a:extLst>
              <a:ext uri="{FF2B5EF4-FFF2-40B4-BE49-F238E27FC236}">
                <a16:creationId xmlns:a16="http://schemas.microsoft.com/office/drawing/2014/main" id="{F5CC9C88-DBF1-467A-B82F-24C5234963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598" y="3815125"/>
            <a:ext cx="3427678" cy="2519344"/>
          </a:xfrm>
          <a:prstGeom prst="rect">
            <a:avLst/>
          </a:prstGeom>
        </p:spPr>
      </p:pic>
      <p:pic>
        <p:nvPicPr>
          <p:cNvPr id="49" name="图片 48">
            <a:extLst>
              <a:ext uri="{FF2B5EF4-FFF2-40B4-BE49-F238E27FC236}">
                <a16:creationId xmlns:a16="http://schemas.microsoft.com/office/drawing/2014/main" id="{E14B8EED-97C9-4332-B897-133A16BDE5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8276" y="3815125"/>
            <a:ext cx="3359125" cy="2519343"/>
          </a:xfrm>
          <a:prstGeom prst="rect">
            <a:avLst/>
          </a:prstGeom>
        </p:spPr>
      </p:pic>
      <p:grpSp>
        <p:nvGrpSpPr>
          <p:cNvPr id="12" name="Group 96"/>
          <p:cNvGrpSpPr>
            <a:grpSpLocks/>
          </p:cNvGrpSpPr>
          <p:nvPr/>
        </p:nvGrpSpPr>
        <p:grpSpPr bwMode="auto">
          <a:xfrm>
            <a:off x="10944580" y="533400"/>
            <a:ext cx="1165870" cy="592907"/>
            <a:chOff x="1016388" y="913002"/>
            <a:chExt cx="731924" cy="428904"/>
          </a:xfrm>
        </p:grpSpPr>
        <p:sp>
          <p:nvSpPr>
            <p:cNvPr id="13" name="Parallelogram 6">
              <a:hlinkClick r:id="rId7"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4" name="TextBox 7">
              <a:hlinkClick r:id="rId8"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8"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251921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AB26668-0C07-45BA-8A9A-0C72AD0BEDC9}"/>
              </a:ext>
            </a:extLst>
          </p:cNvPr>
          <p:cNvSpPr/>
          <p:nvPr/>
        </p:nvSpPr>
        <p:spPr>
          <a:xfrm>
            <a:off x="1141412" y="457200"/>
            <a:ext cx="8392041" cy="707886"/>
          </a:xfrm>
          <a:prstGeom prst="rect">
            <a:avLst/>
          </a:prstGeom>
          <a:noFill/>
        </p:spPr>
        <p:txBody>
          <a:bodyPr wrap="none" rtlCol="0">
            <a:spAutoFit/>
          </a:bodyPr>
          <a:lstStyle/>
          <a:p>
            <a:r>
              <a:rPr lang="zh-CN" altLang="en-US" sz="4000" kern="0" dirty="0">
                <a:cs typeface="+mn-ea"/>
                <a:sym typeface="+mn-lt"/>
              </a:rPr>
              <a:t>新一代智慧校园建设的应用服务模式</a:t>
            </a:r>
          </a:p>
        </p:txBody>
      </p:sp>
      <p:grpSp>
        <p:nvGrpSpPr>
          <p:cNvPr id="73" name="组合 72">
            <a:extLst>
              <a:ext uri="{FF2B5EF4-FFF2-40B4-BE49-F238E27FC236}">
                <a16:creationId xmlns:a16="http://schemas.microsoft.com/office/drawing/2014/main" id="{9196AB9A-E532-4AAE-B824-FC6AE6B6E853}"/>
              </a:ext>
            </a:extLst>
          </p:cNvPr>
          <p:cNvGrpSpPr/>
          <p:nvPr/>
        </p:nvGrpSpPr>
        <p:grpSpPr>
          <a:xfrm>
            <a:off x="347636" y="1824691"/>
            <a:ext cx="11493553" cy="4069987"/>
            <a:chOff x="300634" y="1830847"/>
            <a:chExt cx="11493553" cy="4069987"/>
          </a:xfrm>
        </p:grpSpPr>
        <p:sp>
          <p:nvSpPr>
            <p:cNvPr id="40" name="任意多边形: 形状 39">
              <a:extLst>
                <a:ext uri="{FF2B5EF4-FFF2-40B4-BE49-F238E27FC236}">
                  <a16:creationId xmlns:a16="http://schemas.microsoft.com/office/drawing/2014/main" id="{71F47F74-6784-4181-9ECE-A057C292882B}"/>
                </a:ext>
              </a:extLst>
            </p:cNvPr>
            <p:cNvSpPr/>
            <p:nvPr/>
          </p:nvSpPr>
          <p:spPr>
            <a:xfrm flipH="1">
              <a:off x="6843839" y="2117329"/>
              <a:ext cx="1590675" cy="447675"/>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E6A0"/>
              </a:solidFill>
            </a:ln>
          </p:spPr>
          <p:txBody>
            <a:bodyPr rtlCol="0" anchor="ctr"/>
            <a:lstStyle/>
            <a:p>
              <a:pPr algn="ctr"/>
              <a:endParaRPr lang="zh-CN" altLang="en-US">
                <a:cs typeface="+mn-ea"/>
                <a:sym typeface="+mn-lt"/>
              </a:endParaRPr>
            </a:p>
          </p:txBody>
        </p:sp>
        <p:sp>
          <p:nvSpPr>
            <p:cNvPr id="41" name="任意多边形: 形状 40">
              <a:extLst>
                <a:ext uri="{FF2B5EF4-FFF2-40B4-BE49-F238E27FC236}">
                  <a16:creationId xmlns:a16="http://schemas.microsoft.com/office/drawing/2014/main" id="{E62FF678-3552-453D-A00B-4177CD6A0E41}"/>
                </a:ext>
              </a:extLst>
            </p:cNvPr>
            <p:cNvSpPr/>
            <p:nvPr/>
          </p:nvSpPr>
          <p:spPr>
            <a:xfrm flipH="1">
              <a:off x="7708796" y="2791627"/>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E6A0"/>
              </a:solidFill>
            </a:ln>
          </p:spPr>
          <p:txBody>
            <a:bodyPr rtlCol="0" anchor="ctr"/>
            <a:lstStyle/>
            <a:p>
              <a:pPr algn="ctr"/>
              <a:endParaRPr lang="zh-CN" altLang="en-US">
                <a:cs typeface="+mn-ea"/>
                <a:sym typeface="+mn-lt"/>
              </a:endParaRPr>
            </a:p>
          </p:txBody>
        </p:sp>
        <p:sp>
          <p:nvSpPr>
            <p:cNvPr id="42" name="任意多边形: 形状 41">
              <a:extLst>
                <a:ext uri="{FF2B5EF4-FFF2-40B4-BE49-F238E27FC236}">
                  <a16:creationId xmlns:a16="http://schemas.microsoft.com/office/drawing/2014/main" id="{485ACE1B-3113-4FE5-8ACB-009498C8059D}"/>
                </a:ext>
              </a:extLst>
            </p:cNvPr>
            <p:cNvSpPr/>
            <p:nvPr/>
          </p:nvSpPr>
          <p:spPr>
            <a:xfrm flipH="1">
              <a:off x="7974550" y="3470926"/>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E6A0"/>
              </a:solidFill>
            </a:ln>
          </p:spPr>
          <p:txBody>
            <a:bodyPr rtlCol="0" anchor="ctr"/>
            <a:lstStyle/>
            <a:p>
              <a:pPr algn="ctr"/>
              <a:endParaRPr lang="zh-CN" altLang="en-US">
                <a:cs typeface="+mn-ea"/>
                <a:sym typeface="+mn-lt"/>
              </a:endParaRPr>
            </a:p>
          </p:txBody>
        </p:sp>
        <p:sp>
          <p:nvSpPr>
            <p:cNvPr id="37" name="任意多边形: 形状 36">
              <a:extLst>
                <a:ext uri="{FF2B5EF4-FFF2-40B4-BE49-F238E27FC236}">
                  <a16:creationId xmlns:a16="http://schemas.microsoft.com/office/drawing/2014/main" id="{4F27728A-712F-46D0-8D26-7CE2B32EC411}"/>
                </a:ext>
              </a:extLst>
            </p:cNvPr>
            <p:cNvSpPr/>
            <p:nvPr/>
          </p:nvSpPr>
          <p:spPr>
            <a:xfrm flipH="1" flipV="1">
              <a:off x="6843839" y="5212312"/>
              <a:ext cx="1590675" cy="447675"/>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E6A0"/>
              </a:solidFill>
            </a:ln>
          </p:spPr>
          <p:txBody>
            <a:bodyPr rtlCol="0" anchor="ctr"/>
            <a:lstStyle/>
            <a:p>
              <a:pPr algn="ctr"/>
              <a:endParaRPr lang="zh-CN" altLang="en-US">
                <a:cs typeface="+mn-ea"/>
                <a:sym typeface="+mn-lt"/>
              </a:endParaRPr>
            </a:p>
          </p:txBody>
        </p:sp>
        <p:sp>
          <p:nvSpPr>
            <p:cNvPr id="38" name="任意多边形: 形状 37">
              <a:extLst>
                <a:ext uri="{FF2B5EF4-FFF2-40B4-BE49-F238E27FC236}">
                  <a16:creationId xmlns:a16="http://schemas.microsoft.com/office/drawing/2014/main" id="{CE48382F-74F6-4A2C-8110-167A968E3D57}"/>
                </a:ext>
              </a:extLst>
            </p:cNvPr>
            <p:cNvSpPr/>
            <p:nvPr/>
          </p:nvSpPr>
          <p:spPr>
            <a:xfrm flipH="1" flipV="1">
              <a:off x="7725366" y="4610178"/>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E6A0"/>
              </a:solidFill>
            </a:ln>
          </p:spPr>
          <p:txBody>
            <a:bodyPr rtlCol="0" anchor="ctr"/>
            <a:lstStyle/>
            <a:p>
              <a:pPr algn="ctr"/>
              <a:endParaRPr lang="zh-CN" altLang="en-US">
                <a:cs typeface="+mn-ea"/>
                <a:sym typeface="+mn-lt"/>
              </a:endParaRPr>
            </a:p>
          </p:txBody>
        </p:sp>
        <p:sp>
          <p:nvSpPr>
            <p:cNvPr id="39" name="任意多边形: 形状 38">
              <a:extLst>
                <a:ext uri="{FF2B5EF4-FFF2-40B4-BE49-F238E27FC236}">
                  <a16:creationId xmlns:a16="http://schemas.microsoft.com/office/drawing/2014/main" id="{E7EE47B1-6847-4BAC-B4CA-B3997FD5DC43}"/>
                </a:ext>
              </a:extLst>
            </p:cNvPr>
            <p:cNvSpPr/>
            <p:nvPr/>
          </p:nvSpPr>
          <p:spPr>
            <a:xfrm flipH="1" flipV="1">
              <a:off x="7957031" y="3917979"/>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E6A0"/>
              </a:solidFill>
            </a:ln>
          </p:spPr>
          <p:txBody>
            <a:bodyPr rtlCol="0" anchor="ctr"/>
            <a:lstStyle/>
            <a:p>
              <a:pPr algn="ctr"/>
              <a:endParaRPr lang="zh-CN" altLang="en-US">
                <a:cs typeface="+mn-ea"/>
                <a:sym typeface="+mn-lt"/>
              </a:endParaRPr>
            </a:p>
          </p:txBody>
        </p:sp>
        <p:sp>
          <p:nvSpPr>
            <p:cNvPr id="52" name="椭圆 51">
              <a:extLst>
                <a:ext uri="{FF2B5EF4-FFF2-40B4-BE49-F238E27FC236}">
                  <a16:creationId xmlns:a16="http://schemas.microsoft.com/office/drawing/2014/main" id="{E4CB1452-2E6D-44FD-B9B0-0CD92CD10135}"/>
                </a:ext>
              </a:extLst>
            </p:cNvPr>
            <p:cNvSpPr/>
            <p:nvPr/>
          </p:nvSpPr>
          <p:spPr>
            <a:xfrm>
              <a:off x="5515705" y="2623027"/>
              <a:ext cx="2536822" cy="2536822"/>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20" name="任意多边形: 形状 19">
              <a:extLst>
                <a:ext uri="{FF2B5EF4-FFF2-40B4-BE49-F238E27FC236}">
                  <a16:creationId xmlns:a16="http://schemas.microsoft.com/office/drawing/2014/main" id="{42CD39C5-83A9-4C60-9097-485864028384}"/>
                </a:ext>
              </a:extLst>
            </p:cNvPr>
            <p:cNvSpPr/>
            <p:nvPr/>
          </p:nvSpPr>
          <p:spPr>
            <a:xfrm>
              <a:off x="3075466" y="2105025"/>
              <a:ext cx="1590675" cy="447675"/>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B4E5"/>
              </a:solidFill>
            </a:ln>
          </p:spPr>
          <p:txBody>
            <a:bodyPr rtlCol="0" anchor="ctr"/>
            <a:lstStyle/>
            <a:p>
              <a:pPr algn="ctr"/>
              <a:endParaRPr lang="zh-CN" altLang="en-US">
                <a:cs typeface="+mn-ea"/>
                <a:sym typeface="+mn-lt"/>
              </a:endParaRPr>
            </a:p>
          </p:txBody>
        </p:sp>
        <p:sp>
          <p:nvSpPr>
            <p:cNvPr id="21" name="任意多边形: 形状 20">
              <a:extLst>
                <a:ext uri="{FF2B5EF4-FFF2-40B4-BE49-F238E27FC236}">
                  <a16:creationId xmlns:a16="http://schemas.microsoft.com/office/drawing/2014/main" id="{7893D1D7-9D0C-4C5D-B27F-7F0D19C693CD}"/>
                </a:ext>
              </a:extLst>
            </p:cNvPr>
            <p:cNvSpPr/>
            <p:nvPr/>
          </p:nvSpPr>
          <p:spPr>
            <a:xfrm>
              <a:off x="2715086" y="2687990"/>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B4E5"/>
              </a:solidFill>
            </a:ln>
          </p:spPr>
          <p:txBody>
            <a:bodyPr rtlCol="0" anchor="ctr"/>
            <a:lstStyle/>
            <a:p>
              <a:pPr algn="ctr"/>
              <a:endParaRPr lang="zh-CN" altLang="en-US">
                <a:cs typeface="+mn-ea"/>
                <a:sym typeface="+mn-lt"/>
              </a:endParaRPr>
            </a:p>
          </p:txBody>
        </p:sp>
        <p:sp>
          <p:nvSpPr>
            <p:cNvPr id="22" name="任意多边形: 形状 21">
              <a:extLst>
                <a:ext uri="{FF2B5EF4-FFF2-40B4-BE49-F238E27FC236}">
                  <a16:creationId xmlns:a16="http://schemas.microsoft.com/office/drawing/2014/main" id="{FD048932-533F-4638-B5E8-2629814FBA68}"/>
                </a:ext>
              </a:extLst>
            </p:cNvPr>
            <p:cNvSpPr/>
            <p:nvPr/>
          </p:nvSpPr>
          <p:spPr>
            <a:xfrm>
              <a:off x="2423525" y="3278405"/>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B4E5"/>
              </a:solidFill>
            </a:ln>
          </p:spPr>
          <p:txBody>
            <a:bodyPr rtlCol="0" anchor="ctr"/>
            <a:lstStyle/>
            <a:p>
              <a:pPr algn="ctr"/>
              <a:endParaRPr lang="zh-CN" altLang="en-US">
                <a:cs typeface="+mn-ea"/>
                <a:sym typeface="+mn-lt"/>
              </a:endParaRPr>
            </a:p>
          </p:txBody>
        </p:sp>
        <p:sp>
          <p:nvSpPr>
            <p:cNvPr id="25" name="任意多边形: 形状 24">
              <a:extLst>
                <a:ext uri="{FF2B5EF4-FFF2-40B4-BE49-F238E27FC236}">
                  <a16:creationId xmlns:a16="http://schemas.microsoft.com/office/drawing/2014/main" id="{E788BD9B-4987-42A1-AD65-8EF1618606C9}"/>
                </a:ext>
              </a:extLst>
            </p:cNvPr>
            <p:cNvSpPr/>
            <p:nvPr/>
          </p:nvSpPr>
          <p:spPr>
            <a:xfrm flipV="1">
              <a:off x="3075466" y="5200008"/>
              <a:ext cx="1590675" cy="447675"/>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B4E5"/>
              </a:solidFill>
            </a:ln>
          </p:spPr>
          <p:txBody>
            <a:bodyPr rtlCol="0" anchor="ctr"/>
            <a:lstStyle/>
            <a:p>
              <a:pPr algn="ctr"/>
              <a:endParaRPr lang="zh-CN" altLang="en-US">
                <a:cs typeface="+mn-ea"/>
                <a:sym typeface="+mn-lt"/>
              </a:endParaRPr>
            </a:p>
          </p:txBody>
        </p:sp>
        <p:sp>
          <p:nvSpPr>
            <p:cNvPr id="26" name="任意多边形: 形状 25">
              <a:extLst>
                <a:ext uri="{FF2B5EF4-FFF2-40B4-BE49-F238E27FC236}">
                  <a16:creationId xmlns:a16="http://schemas.microsoft.com/office/drawing/2014/main" id="{97072C5B-B1FB-43AD-ADD3-C70793816807}"/>
                </a:ext>
              </a:extLst>
            </p:cNvPr>
            <p:cNvSpPr/>
            <p:nvPr/>
          </p:nvSpPr>
          <p:spPr>
            <a:xfrm flipV="1">
              <a:off x="2703183" y="4711705"/>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B4E5"/>
              </a:solidFill>
            </a:ln>
          </p:spPr>
          <p:txBody>
            <a:bodyPr rtlCol="0" anchor="ctr"/>
            <a:lstStyle/>
            <a:p>
              <a:pPr algn="ctr"/>
              <a:endParaRPr lang="zh-CN" altLang="en-US">
                <a:cs typeface="+mn-ea"/>
                <a:sym typeface="+mn-lt"/>
              </a:endParaRPr>
            </a:p>
          </p:txBody>
        </p:sp>
        <p:sp>
          <p:nvSpPr>
            <p:cNvPr id="27" name="任意多边形: 形状 26">
              <a:extLst>
                <a:ext uri="{FF2B5EF4-FFF2-40B4-BE49-F238E27FC236}">
                  <a16:creationId xmlns:a16="http://schemas.microsoft.com/office/drawing/2014/main" id="{DED356B3-397B-473A-8552-8A61B163F394}"/>
                </a:ext>
              </a:extLst>
            </p:cNvPr>
            <p:cNvSpPr/>
            <p:nvPr/>
          </p:nvSpPr>
          <p:spPr>
            <a:xfrm flipV="1">
              <a:off x="2403672" y="4125829"/>
              <a:ext cx="1167620" cy="328612"/>
            </a:xfrm>
            <a:custGeom>
              <a:avLst/>
              <a:gdLst>
                <a:gd name="connsiteX0" fmla="*/ 1590675 w 1590675"/>
                <a:gd name="connsiteY0" fmla="*/ 447675 h 447675"/>
                <a:gd name="connsiteX1" fmla="*/ 1209675 w 1590675"/>
                <a:gd name="connsiteY1" fmla="*/ 0 h 447675"/>
                <a:gd name="connsiteX2" fmla="*/ 0 w 1590675"/>
                <a:gd name="connsiteY2" fmla="*/ 0 h 447675"/>
              </a:gdLst>
              <a:ahLst/>
              <a:cxnLst>
                <a:cxn ang="0">
                  <a:pos x="connsiteX0" y="connsiteY0"/>
                </a:cxn>
                <a:cxn ang="0">
                  <a:pos x="connsiteX1" y="connsiteY1"/>
                </a:cxn>
                <a:cxn ang="0">
                  <a:pos x="connsiteX2" y="connsiteY2"/>
                </a:cxn>
              </a:cxnLst>
              <a:rect l="l" t="t" r="r" b="b"/>
              <a:pathLst>
                <a:path w="1590675" h="447675">
                  <a:moveTo>
                    <a:pt x="1590675" y="447675"/>
                  </a:moveTo>
                  <a:lnTo>
                    <a:pt x="1209675" y="0"/>
                  </a:lnTo>
                  <a:lnTo>
                    <a:pt x="0" y="0"/>
                  </a:lnTo>
                </a:path>
              </a:pathLst>
            </a:custGeom>
            <a:noFill/>
            <a:ln>
              <a:solidFill>
                <a:srgbClr val="00B4E5"/>
              </a:solidFill>
            </a:ln>
          </p:spPr>
          <p:txBody>
            <a:bodyPr rtlCol="0" anchor="ctr"/>
            <a:lstStyle/>
            <a:p>
              <a:pPr algn="ctr"/>
              <a:endParaRPr lang="zh-CN" altLang="en-US">
                <a:cs typeface="+mn-ea"/>
                <a:sym typeface="+mn-lt"/>
              </a:endParaRPr>
            </a:p>
          </p:txBody>
        </p:sp>
        <p:cxnSp>
          <p:nvCxnSpPr>
            <p:cNvPr id="31" name="直接连接符 30">
              <a:extLst>
                <a:ext uri="{FF2B5EF4-FFF2-40B4-BE49-F238E27FC236}">
                  <a16:creationId xmlns:a16="http://schemas.microsoft.com/office/drawing/2014/main" id="{DA1F4858-A2A1-45E5-AD22-D5ACB5DE7C32}"/>
                </a:ext>
              </a:extLst>
            </p:cNvPr>
            <p:cNvCxnSpPr/>
            <p:nvPr/>
          </p:nvCxnSpPr>
          <p:spPr>
            <a:xfrm flipH="1">
              <a:off x="2174384" y="3888658"/>
              <a:ext cx="1216690" cy="0"/>
            </a:xfrm>
            <a:prstGeom prst="line">
              <a:avLst/>
            </a:prstGeom>
            <a:ln>
              <a:solidFill>
                <a:srgbClr val="00B4E5"/>
              </a:solidFill>
            </a:ln>
          </p:spPr>
          <p:style>
            <a:lnRef idx="1">
              <a:schemeClr val="accent1"/>
            </a:lnRef>
            <a:fillRef idx="0">
              <a:schemeClr val="accent1"/>
            </a:fillRef>
            <a:effectRef idx="0">
              <a:schemeClr val="accent1"/>
            </a:effectRef>
            <a:fontRef idx="minor">
              <a:schemeClr val="tx1"/>
            </a:fontRef>
          </p:style>
        </p:cxnSp>
        <p:sp>
          <p:nvSpPr>
            <p:cNvPr id="44" name="矩形: 圆角 43">
              <a:extLst>
                <a:ext uri="{FF2B5EF4-FFF2-40B4-BE49-F238E27FC236}">
                  <a16:creationId xmlns:a16="http://schemas.microsoft.com/office/drawing/2014/main" id="{DC969E93-DB43-4050-BAEB-5E3D96B1AB04}"/>
                </a:ext>
              </a:extLst>
            </p:cNvPr>
            <p:cNvSpPr/>
            <p:nvPr/>
          </p:nvSpPr>
          <p:spPr>
            <a:xfrm>
              <a:off x="1173912" y="1953023"/>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a:lnSpc>
                  <a:spcPct val="150000"/>
                </a:lnSpc>
                <a:spcBef>
                  <a:spcPts val="1800"/>
                </a:spcBef>
                <a:defRPr/>
              </a:pPr>
              <a:endParaRPr lang="zh-CN" altLang="en-US" sz="1200" dirty="0">
                <a:solidFill>
                  <a:prstClr val="black"/>
                </a:solidFill>
                <a:cs typeface="+mn-ea"/>
                <a:sym typeface="+mn-lt"/>
              </a:endParaRPr>
            </a:p>
          </p:txBody>
        </p:sp>
        <p:sp>
          <p:nvSpPr>
            <p:cNvPr id="45" name="矩形: 圆角 44">
              <a:extLst>
                <a:ext uri="{FF2B5EF4-FFF2-40B4-BE49-F238E27FC236}">
                  <a16:creationId xmlns:a16="http://schemas.microsoft.com/office/drawing/2014/main" id="{13211C0B-3BD1-48C8-9DCC-DD6FF93FFF5C}"/>
                </a:ext>
              </a:extLst>
            </p:cNvPr>
            <p:cNvSpPr/>
            <p:nvPr/>
          </p:nvSpPr>
          <p:spPr>
            <a:xfrm>
              <a:off x="859573" y="2538899"/>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46" name="矩形: 圆角 45">
              <a:extLst>
                <a:ext uri="{FF2B5EF4-FFF2-40B4-BE49-F238E27FC236}">
                  <a16:creationId xmlns:a16="http://schemas.microsoft.com/office/drawing/2014/main" id="{724B85A5-2C47-4630-B76D-E4FB4C80BC68}"/>
                </a:ext>
              </a:extLst>
            </p:cNvPr>
            <p:cNvSpPr/>
            <p:nvPr/>
          </p:nvSpPr>
          <p:spPr>
            <a:xfrm>
              <a:off x="524830" y="3124775"/>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47" name="矩形: 圆角 46">
              <a:extLst>
                <a:ext uri="{FF2B5EF4-FFF2-40B4-BE49-F238E27FC236}">
                  <a16:creationId xmlns:a16="http://schemas.microsoft.com/office/drawing/2014/main" id="{4F9D6931-50F7-4BC2-81B2-B68A2F4C3E9C}"/>
                </a:ext>
              </a:extLst>
            </p:cNvPr>
            <p:cNvSpPr/>
            <p:nvPr/>
          </p:nvSpPr>
          <p:spPr>
            <a:xfrm>
              <a:off x="300634" y="3710651"/>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48" name="矩形: 圆角 47">
              <a:extLst>
                <a:ext uri="{FF2B5EF4-FFF2-40B4-BE49-F238E27FC236}">
                  <a16:creationId xmlns:a16="http://schemas.microsoft.com/office/drawing/2014/main" id="{62FFF9AD-7C42-4C78-A3A4-3D7D21051F75}"/>
                </a:ext>
              </a:extLst>
            </p:cNvPr>
            <p:cNvSpPr/>
            <p:nvPr/>
          </p:nvSpPr>
          <p:spPr>
            <a:xfrm>
              <a:off x="507579" y="4296527"/>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49" name="矩形: 圆角 48">
              <a:extLst>
                <a:ext uri="{FF2B5EF4-FFF2-40B4-BE49-F238E27FC236}">
                  <a16:creationId xmlns:a16="http://schemas.microsoft.com/office/drawing/2014/main" id="{17F4E183-4D6B-4EC2-BDC1-1DA50944D3F6}"/>
                </a:ext>
              </a:extLst>
            </p:cNvPr>
            <p:cNvSpPr/>
            <p:nvPr/>
          </p:nvSpPr>
          <p:spPr>
            <a:xfrm>
              <a:off x="859573" y="4882403"/>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50" name="矩形: 圆角 49">
              <a:extLst>
                <a:ext uri="{FF2B5EF4-FFF2-40B4-BE49-F238E27FC236}">
                  <a16:creationId xmlns:a16="http://schemas.microsoft.com/office/drawing/2014/main" id="{B3D9695E-A37E-495E-83D7-BCB3B902BE9F}"/>
                </a:ext>
              </a:extLst>
            </p:cNvPr>
            <p:cNvSpPr/>
            <p:nvPr/>
          </p:nvSpPr>
          <p:spPr>
            <a:xfrm>
              <a:off x="1167381" y="5468281"/>
              <a:ext cx="1908085" cy="328612"/>
            </a:xfrm>
            <a:prstGeom prst="roundRect">
              <a:avLst>
                <a:gd name="adj" fmla="val 50000"/>
              </a:avLst>
            </a:prstGeom>
            <a:solidFill>
              <a:srgbClr val="00B4E5"/>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51" name="椭圆 50">
              <a:extLst>
                <a:ext uri="{FF2B5EF4-FFF2-40B4-BE49-F238E27FC236}">
                  <a16:creationId xmlns:a16="http://schemas.microsoft.com/office/drawing/2014/main" id="{54835627-4895-41BE-9F6B-28021DD044C7}"/>
                </a:ext>
              </a:extLst>
            </p:cNvPr>
            <p:cNvSpPr/>
            <p:nvPr/>
          </p:nvSpPr>
          <p:spPr>
            <a:xfrm>
              <a:off x="3443646" y="2623027"/>
              <a:ext cx="2536822" cy="2536822"/>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nvGrpSpPr>
            <p:cNvPr id="14" name="组合 13">
              <a:extLst>
                <a:ext uri="{FF2B5EF4-FFF2-40B4-BE49-F238E27FC236}">
                  <a16:creationId xmlns:a16="http://schemas.microsoft.com/office/drawing/2014/main" id="{5461F2DD-BFE5-4365-9915-5754C0D809E2}"/>
                </a:ext>
              </a:extLst>
            </p:cNvPr>
            <p:cNvGrpSpPr/>
            <p:nvPr/>
          </p:nvGrpSpPr>
          <p:grpSpPr>
            <a:xfrm>
              <a:off x="3391074" y="2555159"/>
              <a:ext cx="4729420" cy="2667000"/>
              <a:chOff x="3275012" y="2590800"/>
              <a:chExt cx="4729420" cy="2667000"/>
            </a:xfrm>
            <a:effectLst>
              <a:outerShdw blurRad="25400" sx="102000" sy="102000" algn="ctr" rotWithShape="0">
                <a:prstClr val="black">
                  <a:alpha val="8000"/>
                </a:prstClr>
              </a:outerShdw>
            </a:effectLst>
          </p:grpSpPr>
          <p:sp>
            <p:nvSpPr>
              <p:cNvPr id="11" name="任意多边形: 形状 10">
                <a:extLst>
                  <a:ext uri="{FF2B5EF4-FFF2-40B4-BE49-F238E27FC236}">
                    <a16:creationId xmlns:a16="http://schemas.microsoft.com/office/drawing/2014/main" id="{EA9F5BE9-373D-4E37-BAF6-D3A3DE19B82B}"/>
                  </a:ext>
                </a:extLst>
              </p:cNvPr>
              <p:cNvSpPr/>
              <p:nvPr/>
            </p:nvSpPr>
            <p:spPr>
              <a:xfrm>
                <a:off x="5597707" y="3079034"/>
                <a:ext cx="84030" cy="112372"/>
              </a:xfrm>
              <a:custGeom>
                <a:avLst/>
                <a:gdLst>
                  <a:gd name="connsiteX0" fmla="*/ 42015 w 84030"/>
                  <a:gd name="connsiteY0" fmla="*/ 0 h 112372"/>
                  <a:gd name="connsiteX1" fmla="*/ 84030 w 84030"/>
                  <a:gd name="connsiteY1" fmla="*/ 56186 h 112372"/>
                  <a:gd name="connsiteX2" fmla="*/ 42015 w 84030"/>
                  <a:gd name="connsiteY2" fmla="*/ 112372 h 112372"/>
                  <a:gd name="connsiteX3" fmla="*/ 0 w 84030"/>
                  <a:gd name="connsiteY3" fmla="*/ 56186 h 112372"/>
                  <a:gd name="connsiteX4" fmla="*/ 42015 w 84030"/>
                  <a:gd name="connsiteY4" fmla="*/ 0 h 11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30" h="112372">
                    <a:moveTo>
                      <a:pt x="42015" y="0"/>
                    </a:moveTo>
                    <a:lnTo>
                      <a:pt x="84030" y="56186"/>
                    </a:lnTo>
                    <a:lnTo>
                      <a:pt x="42015" y="112372"/>
                    </a:lnTo>
                    <a:lnTo>
                      <a:pt x="0" y="56186"/>
                    </a:lnTo>
                    <a:lnTo>
                      <a:pt x="42015" y="0"/>
                    </a:lnTo>
                    <a:close/>
                  </a:path>
                </a:pathLst>
              </a:custGeom>
              <a:solidFill>
                <a:srgbClr val="0070C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9" name="任意多边形: 形状 8">
                <a:extLst>
                  <a:ext uri="{FF2B5EF4-FFF2-40B4-BE49-F238E27FC236}">
                    <a16:creationId xmlns:a16="http://schemas.microsoft.com/office/drawing/2014/main" id="{7B8792EC-ABCE-48DA-BAA7-AD418F39670C}"/>
                  </a:ext>
                </a:extLst>
              </p:cNvPr>
              <p:cNvSpPr/>
              <p:nvPr/>
            </p:nvSpPr>
            <p:spPr>
              <a:xfrm>
                <a:off x="5597707" y="4657195"/>
                <a:ext cx="84030" cy="112372"/>
              </a:xfrm>
              <a:custGeom>
                <a:avLst/>
                <a:gdLst>
                  <a:gd name="connsiteX0" fmla="*/ 42015 w 84030"/>
                  <a:gd name="connsiteY0" fmla="*/ 0 h 112372"/>
                  <a:gd name="connsiteX1" fmla="*/ 84030 w 84030"/>
                  <a:gd name="connsiteY1" fmla="*/ 56186 h 112372"/>
                  <a:gd name="connsiteX2" fmla="*/ 42015 w 84030"/>
                  <a:gd name="connsiteY2" fmla="*/ 112372 h 112372"/>
                  <a:gd name="connsiteX3" fmla="*/ 0 w 84030"/>
                  <a:gd name="connsiteY3" fmla="*/ 56186 h 112372"/>
                  <a:gd name="connsiteX4" fmla="*/ 42015 w 84030"/>
                  <a:gd name="connsiteY4" fmla="*/ 0 h 11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30" h="112372">
                    <a:moveTo>
                      <a:pt x="42015" y="0"/>
                    </a:moveTo>
                    <a:lnTo>
                      <a:pt x="84030" y="56186"/>
                    </a:lnTo>
                    <a:lnTo>
                      <a:pt x="42015" y="112372"/>
                    </a:lnTo>
                    <a:lnTo>
                      <a:pt x="0" y="56186"/>
                    </a:lnTo>
                    <a:lnTo>
                      <a:pt x="42015" y="0"/>
                    </a:lnTo>
                    <a:close/>
                  </a:path>
                </a:pathLst>
              </a:custGeom>
              <a:solidFill>
                <a:srgbClr val="0070C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8" name="任意多边形: 形状 7">
                <a:extLst>
                  <a:ext uri="{FF2B5EF4-FFF2-40B4-BE49-F238E27FC236}">
                    <a16:creationId xmlns:a16="http://schemas.microsoft.com/office/drawing/2014/main" id="{1145DC64-A0F3-4307-902C-FC1068071044}"/>
                  </a:ext>
                </a:extLst>
              </p:cNvPr>
              <p:cNvSpPr/>
              <p:nvPr/>
            </p:nvSpPr>
            <p:spPr>
              <a:xfrm>
                <a:off x="3275012" y="2590800"/>
                <a:ext cx="2364710" cy="2667000"/>
              </a:xfrm>
              <a:custGeom>
                <a:avLst/>
                <a:gdLst>
                  <a:gd name="connsiteX0" fmla="*/ 1333500 w 2364710"/>
                  <a:gd name="connsiteY0" fmla="*/ 0 h 2667000"/>
                  <a:gd name="connsiteX1" fmla="*/ 2362494 w 2364710"/>
                  <a:gd name="connsiteY1" fmla="*/ 485270 h 2667000"/>
                  <a:gd name="connsiteX2" fmla="*/ 2364710 w 2364710"/>
                  <a:gd name="connsiteY2" fmla="*/ 488234 h 2667000"/>
                  <a:gd name="connsiteX3" fmla="*/ 2322695 w 2364710"/>
                  <a:gd name="connsiteY3" fmla="*/ 544420 h 2667000"/>
                  <a:gd name="connsiteX4" fmla="*/ 2310509 w 2364710"/>
                  <a:gd name="connsiteY4" fmla="*/ 528123 h 2667000"/>
                  <a:gd name="connsiteX5" fmla="*/ 1333500 w 2364710"/>
                  <a:gd name="connsiteY5" fmla="*/ 67368 h 2667000"/>
                  <a:gd name="connsiteX6" fmla="*/ 67368 w 2364710"/>
                  <a:gd name="connsiteY6" fmla="*/ 1333500 h 2667000"/>
                  <a:gd name="connsiteX7" fmla="*/ 1333500 w 2364710"/>
                  <a:gd name="connsiteY7" fmla="*/ 2599632 h 2667000"/>
                  <a:gd name="connsiteX8" fmla="*/ 2310509 w 2364710"/>
                  <a:gd name="connsiteY8" fmla="*/ 2138877 h 2667000"/>
                  <a:gd name="connsiteX9" fmla="*/ 2322695 w 2364710"/>
                  <a:gd name="connsiteY9" fmla="*/ 2122581 h 2667000"/>
                  <a:gd name="connsiteX10" fmla="*/ 2364710 w 2364710"/>
                  <a:gd name="connsiteY10" fmla="*/ 2178767 h 2667000"/>
                  <a:gd name="connsiteX11" fmla="*/ 2362494 w 2364710"/>
                  <a:gd name="connsiteY11" fmla="*/ 2181730 h 2667000"/>
                  <a:gd name="connsiteX12" fmla="*/ 1333500 w 2364710"/>
                  <a:gd name="connsiteY12" fmla="*/ 2667000 h 2667000"/>
                  <a:gd name="connsiteX13" fmla="*/ 0 w 2364710"/>
                  <a:gd name="connsiteY13" fmla="*/ 1333500 h 2667000"/>
                  <a:gd name="connsiteX14" fmla="*/ 1333500 w 2364710"/>
                  <a:gd name="connsiteY14" fmla="*/ 0 h 26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64710" h="2667000">
                    <a:moveTo>
                      <a:pt x="1333500" y="0"/>
                    </a:moveTo>
                    <a:cubicBezTo>
                      <a:pt x="1747765" y="0"/>
                      <a:pt x="2117910" y="188904"/>
                      <a:pt x="2362494" y="485270"/>
                    </a:cubicBezTo>
                    <a:lnTo>
                      <a:pt x="2364710" y="488234"/>
                    </a:lnTo>
                    <a:lnTo>
                      <a:pt x="2322695" y="544420"/>
                    </a:lnTo>
                    <a:lnTo>
                      <a:pt x="2310509" y="528123"/>
                    </a:lnTo>
                    <a:cubicBezTo>
                      <a:pt x="2078282" y="246728"/>
                      <a:pt x="1726836" y="67368"/>
                      <a:pt x="1333500" y="67368"/>
                    </a:cubicBezTo>
                    <a:cubicBezTo>
                      <a:pt x="634235" y="67368"/>
                      <a:pt x="67368" y="634235"/>
                      <a:pt x="67368" y="1333500"/>
                    </a:cubicBezTo>
                    <a:cubicBezTo>
                      <a:pt x="67368" y="2032765"/>
                      <a:pt x="634235" y="2599632"/>
                      <a:pt x="1333500" y="2599632"/>
                    </a:cubicBezTo>
                    <a:cubicBezTo>
                      <a:pt x="1726836" y="2599632"/>
                      <a:pt x="2078282" y="2420272"/>
                      <a:pt x="2310509" y="2138877"/>
                    </a:cubicBezTo>
                    <a:lnTo>
                      <a:pt x="2322695" y="2122581"/>
                    </a:lnTo>
                    <a:lnTo>
                      <a:pt x="2364710" y="2178767"/>
                    </a:lnTo>
                    <a:lnTo>
                      <a:pt x="2362494" y="2181730"/>
                    </a:lnTo>
                    <a:cubicBezTo>
                      <a:pt x="2117910" y="2478097"/>
                      <a:pt x="1747765" y="2667000"/>
                      <a:pt x="1333500" y="2667000"/>
                    </a:cubicBezTo>
                    <a:cubicBezTo>
                      <a:pt x="597028" y="2667000"/>
                      <a:pt x="0" y="2069972"/>
                      <a:pt x="0" y="1333500"/>
                    </a:cubicBezTo>
                    <a:cubicBezTo>
                      <a:pt x="0" y="597028"/>
                      <a:pt x="597028" y="0"/>
                      <a:pt x="1333500" y="0"/>
                    </a:cubicBezTo>
                    <a:close/>
                  </a:path>
                </a:pathLst>
              </a:custGeom>
              <a:solidFill>
                <a:srgbClr val="00B4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7" name="任意多边形: 形状 6">
                <a:extLst>
                  <a:ext uri="{FF2B5EF4-FFF2-40B4-BE49-F238E27FC236}">
                    <a16:creationId xmlns:a16="http://schemas.microsoft.com/office/drawing/2014/main" id="{22741C41-6BF5-46CE-9B46-FDDDC4DC75F7}"/>
                  </a:ext>
                </a:extLst>
              </p:cNvPr>
              <p:cNvSpPr/>
              <p:nvPr/>
            </p:nvSpPr>
            <p:spPr>
              <a:xfrm>
                <a:off x="5639722" y="2590800"/>
                <a:ext cx="2364710" cy="2667000"/>
              </a:xfrm>
              <a:custGeom>
                <a:avLst/>
                <a:gdLst>
                  <a:gd name="connsiteX0" fmla="*/ 1031210 w 2364710"/>
                  <a:gd name="connsiteY0" fmla="*/ 0 h 2667000"/>
                  <a:gd name="connsiteX1" fmla="*/ 2364710 w 2364710"/>
                  <a:gd name="connsiteY1" fmla="*/ 1333500 h 2667000"/>
                  <a:gd name="connsiteX2" fmla="*/ 1031210 w 2364710"/>
                  <a:gd name="connsiteY2" fmla="*/ 2667000 h 2667000"/>
                  <a:gd name="connsiteX3" fmla="*/ 2216 w 2364710"/>
                  <a:gd name="connsiteY3" fmla="*/ 2181730 h 2667000"/>
                  <a:gd name="connsiteX4" fmla="*/ 0 w 2364710"/>
                  <a:gd name="connsiteY4" fmla="*/ 2178767 h 2667000"/>
                  <a:gd name="connsiteX5" fmla="*/ 42015 w 2364710"/>
                  <a:gd name="connsiteY5" fmla="*/ 2122581 h 2667000"/>
                  <a:gd name="connsiteX6" fmla="*/ 54201 w 2364710"/>
                  <a:gd name="connsiteY6" fmla="*/ 2138877 h 2667000"/>
                  <a:gd name="connsiteX7" fmla="*/ 1031210 w 2364710"/>
                  <a:gd name="connsiteY7" fmla="*/ 2599632 h 2667000"/>
                  <a:gd name="connsiteX8" fmla="*/ 2297342 w 2364710"/>
                  <a:gd name="connsiteY8" fmla="*/ 1333500 h 2667000"/>
                  <a:gd name="connsiteX9" fmla="*/ 1031210 w 2364710"/>
                  <a:gd name="connsiteY9" fmla="*/ 67368 h 2667000"/>
                  <a:gd name="connsiteX10" fmla="*/ 54201 w 2364710"/>
                  <a:gd name="connsiteY10" fmla="*/ 528123 h 2667000"/>
                  <a:gd name="connsiteX11" fmla="*/ 42015 w 2364710"/>
                  <a:gd name="connsiteY11" fmla="*/ 544420 h 2667000"/>
                  <a:gd name="connsiteX12" fmla="*/ 0 w 2364710"/>
                  <a:gd name="connsiteY12" fmla="*/ 488234 h 2667000"/>
                  <a:gd name="connsiteX13" fmla="*/ 2216 w 2364710"/>
                  <a:gd name="connsiteY13" fmla="*/ 485270 h 2667000"/>
                  <a:gd name="connsiteX14" fmla="*/ 1031210 w 2364710"/>
                  <a:gd name="connsiteY14" fmla="*/ 0 h 26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64710" h="2667000">
                    <a:moveTo>
                      <a:pt x="1031210" y="0"/>
                    </a:moveTo>
                    <a:cubicBezTo>
                      <a:pt x="1767682" y="0"/>
                      <a:pt x="2364710" y="597028"/>
                      <a:pt x="2364710" y="1333500"/>
                    </a:cubicBezTo>
                    <a:cubicBezTo>
                      <a:pt x="2364710" y="2069972"/>
                      <a:pt x="1767682" y="2667000"/>
                      <a:pt x="1031210" y="2667000"/>
                    </a:cubicBezTo>
                    <a:cubicBezTo>
                      <a:pt x="616945" y="2667000"/>
                      <a:pt x="246800" y="2478097"/>
                      <a:pt x="2216" y="2181730"/>
                    </a:cubicBezTo>
                    <a:lnTo>
                      <a:pt x="0" y="2178767"/>
                    </a:lnTo>
                    <a:lnTo>
                      <a:pt x="42015" y="2122581"/>
                    </a:lnTo>
                    <a:lnTo>
                      <a:pt x="54201" y="2138877"/>
                    </a:lnTo>
                    <a:cubicBezTo>
                      <a:pt x="286429" y="2420272"/>
                      <a:pt x="637874" y="2599632"/>
                      <a:pt x="1031210" y="2599632"/>
                    </a:cubicBezTo>
                    <a:cubicBezTo>
                      <a:pt x="1730475" y="2599632"/>
                      <a:pt x="2297342" y="2032765"/>
                      <a:pt x="2297342" y="1333500"/>
                    </a:cubicBezTo>
                    <a:cubicBezTo>
                      <a:pt x="2297342" y="634235"/>
                      <a:pt x="1730475" y="67368"/>
                      <a:pt x="1031210" y="67368"/>
                    </a:cubicBezTo>
                    <a:cubicBezTo>
                      <a:pt x="637874" y="67368"/>
                      <a:pt x="286429" y="246728"/>
                      <a:pt x="54201" y="528123"/>
                    </a:cubicBezTo>
                    <a:lnTo>
                      <a:pt x="42015" y="544420"/>
                    </a:lnTo>
                    <a:lnTo>
                      <a:pt x="0" y="488234"/>
                    </a:lnTo>
                    <a:lnTo>
                      <a:pt x="2216" y="485270"/>
                    </a:lnTo>
                    <a:cubicBezTo>
                      <a:pt x="246800" y="188904"/>
                      <a:pt x="616945" y="0"/>
                      <a:pt x="1031210" y="0"/>
                    </a:cubicBezTo>
                    <a:close/>
                  </a:path>
                </a:pathLst>
              </a:custGeom>
              <a:solidFill>
                <a:srgbClr val="00E6A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 name="任意多边形: 形状 5">
                <a:extLst>
                  <a:ext uri="{FF2B5EF4-FFF2-40B4-BE49-F238E27FC236}">
                    <a16:creationId xmlns:a16="http://schemas.microsoft.com/office/drawing/2014/main" id="{A46CE82D-C00D-478F-B5F8-DA3E5A913879}"/>
                  </a:ext>
                </a:extLst>
              </p:cNvPr>
              <p:cNvSpPr/>
              <p:nvPr/>
            </p:nvSpPr>
            <p:spPr>
              <a:xfrm>
                <a:off x="5337432" y="3135221"/>
                <a:ext cx="302290" cy="1578161"/>
              </a:xfrm>
              <a:custGeom>
                <a:avLst/>
                <a:gdLst>
                  <a:gd name="connsiteX0" fmla="*/ 260275 w 302290"/>
                  <a:gd name="connsiteY0" fmla="*/ 0 h 1578161"/>
                  <a:gd name="connsiteX1" fmla="*/ 302290 w 302290"/>
                  <a:gd name="connsiteY1" fmla="*/ 56186 h 1578161"/>
                  <a:gd name="connsiteX2" fmla="*/ 283604 w 302290"/>
                  <a:gd name="connsiteY2" fmla="*/ 81174 h 1578161"/>
                  <a:gd name="connsiteX3" fmla="*/ 67368 w 302290"/>
                  <a:gd name="connsiteY3" fmla="*/ 789080 h 1578161"/>
                  <a:gd name="connsiteX4" fmla="*/ 283604 w 302290"/>
                  <a:gd name="connsiteY4" fmla="*/ 1496986 h 1578161"/>
                  <a:gd name="connsiteX5" fmla="*/ 302290 w 302290"/>
                  <a:gd name="connsiteY5" fmla="*/ 1521975 h 1578161"/>
                  <a:gd name="connsiteX6" fmla="*/ 260275 w 302290"/>
                  <a:gd name="connsiteY6" fmla="*/ 1578161 h 1578161"/>
                  <a:gd name="connsiteX7" fmla="*/ 227741 w 302290"/>
                  <a:gd name="connsiteY7" fmla="*/ 1534653 h 1578161"/>
                  <a:gd name="connsiteX8" fmla="*/ 0 w 302290"/>
                  <a:gd name="connsiteY8" fmla="*/ 789080 h 1578161"/>
                  <a:gd name="connsiteX9" fmla="*/ 227741 w 302290"/>
                  <a:gd name="connsiteY9" fmla="*/ 43507 h 1578161"/>
                  <a:gd name="connsiteX10" fmla="*/ 260275 w 302290"/>
                  <a:gd name="connsiteY10" fmla="*/ 0 h 157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290" h="1578161">
                    <a:moveTo>
                      <a:pt x="260275" y="0"/>
                    </a:moveTo>
                    <a:lnTo>
                      <a:pt x="302290" y="56186"/>
                    </a:lnTo>
                    <a:lnTo>
                      <a:pt x="283604" y="81174"/>
                    </a:lnTo>
                    <a:cubicBezTo>
                      <a:pt x="147084" y="283250"/>
                      <a:pt x="67368" y="526856"/>
                      <a:pt x="67368" y="789080"/>
                    </a:cubicBezTo>
                    <a:cubicBezTo>
                      <a:pt x="67368" y="1051305"/>
                      <a:pt x="147084" y="1294911"/>
                      <a:pt x="283604" y="1496986"/>
                    </a:cubicBezTo>
                    <a:lnTo>
                      <a:pt x="302290" y="1521975"/>
                    </a:lnTo>
                    <a:lnTo>
                      <a:pt x="260275" y="1578161"/>
                    </a:lnTo>
                    <a:lnTo>
                      <a:pt x="227741" y="1534653"/>
                    </a:lnTo>
                    <a:cubicBezTo>
                      <a:pt x="83957" y="1321825"/>
                      <a:pt x="0" y="1065257"/>
                      <a:pt x="0" y="789080"/>
                    </a:cubicBezTo>
                    <a:cubicBezTo>
                      <a:pt x="0" y="512903"/>
                      <a:pt x="83957" y="256335"/>
                      <a:pt x="227741" y="43507"/>
                    </a:cubicBezTo>
                    <a:lnTo>
                      <a:pt x="260275" y="0"/>
                    </a:lnTo>
                    <a:close/>
                  </a:path>
                </a:pathLst>
              </a:custGeom>
              <a:solidFill>
                <a:srgbClr val="00E6A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5" name="任意多边形: 形状 4">
                <a:extLst>
                  <a:ext uri="{FF2B5EF4-FFF2-40B4-BE49-F238E27FC236}">
                    <a16:creationId xmlns:a16="http://schemas.microsoft.com/office/drawing/2014/main" id="{6E3DCE79-8A62-49F6-A426-229F2606F8E4}"/>
                  </a:ext>
                </a:extLst>
              </p:cNvPr>
              <p:cNvSpPr/>
              <p:nvPr/>
            </p:nvSpPr>
            <p:spPr>
              <a:xfrm>
                <a:off x="5639722" y="3135221"/>
                <a:ext cx="302290" cy="1578161"/>
              </a:xfrm>
              <a:custGeom>
                <a:avLst/>
                <a:gdLst>
                  <a:gd name="connsiteX0" fmla="*/ 42015 w 302290"/>
                  <a:gd name="connsiteY0" fmla="*/ 0 h 1578161"/>
                  <a:gd name="connsiteX1" fmla="*/ 74549 w 302290"/>
                  <a:gd name="connsiteY1" fmla="*/ 43507 h 1578161"/>
                  <a:gd name="connsiteX2" fmla="*/ 302290 w 302290"/>
                  <a:gd name="connsiteY2" fmla="*/ 789080 h 1578161"/>
                  <a:gd name="connsiteX3" fmla="*/ 74549 w 302290"/>
                  <a:gd name="connsiteY3" fmla="*/ 1534653 h 1578161"/>
                  <a:gd name="connsiteX4" fmla="*/ 42015 w 302290"/>
                  <a:gd name="connsiteY4" fmla="*/ 1578161 h 1578161"/>
                  <a:gd name="connsiteX5" fmla="*/ 0 w 302290"/>
                  <a:gd name="connsiteY5" fmla="*/ 1521975 h 1578161"/>
                  <a:gd name="connsiteX6" fmla="*/ 18686 w 302290"/>
                  <a:gd name="connsiteY6" fmla="*/ 1496986 h 1578161"/>
                  <a:gd name="connsiteX7" fmla="*/ 234922 w 302290"/>
                  <a:gd name="connsiteY7" fmla="*/ 789080 h 1578161"/>
                  <a:gd name="connsiteX8" fmla="*/ 18686 w 302290"/>
                  <a:gd name="connsiteY8" fmla="*/ 81174 h 1578161"/>
                  <a:gd name="connsiteX9" fmla="*/ 0 w 302290"/>
                  <a:gd name="connsiteY9" fmla="*/ 56186 h 1578161"/>
                  <a:gd name="connsiteX10" fmla="*/ 42015 w 302290"/>
                  <a:gd name="connsiteY10" fmla="*/ 0 h 157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290" h="1578161">
                    <a:moveTo>
                      <a:pt x="42015" y="0"/>
                    </a:moveTo>
                    <a:lnTo>
                      <a:pt x="74549" y="43507"/>
                    </a:lnTo>
                    <a:cubicBezTo>
                      <a:pt x="218333" y="256335"/>
                      <a:pt x="302290" y="512903"/>
                      <a:pt x="302290" y="789080"/>
                    </a:cubicBezTo>
                    <a:cubicBezTo>
                      <a:pt x="302290" y="1065257"/>
                      <a:pt x="218333" y="1321825"/>
                      <a:pt x="74549" y="1534653"/>
                    </a:cubicBezTo>
                    <a:lnTo>
                      <a:pt x="42015" y="1578161"/>
                    </a:lnTo>
                    <a:lnTo>
                      <a:pt x="0" y="1521975"/>
                    </a:lnTo>
                    <a:lnTo>
                      <a:pt x="18686" y="1496986"/>
                    </a:lnTo>
                    <a:cubicBezTo>
                      <a:pt x="155207" y="1294911"/>
                      <a:pt x="234922" y="1051305"/>
                      <a:pt x="234922" y="789080"/>
                    </a:cubicBezTo>
                    <a:cubicBezTo>
                      <a:pt x="234922" y="526856"/>
                      <a:pt x="155207" y="283250"/>
                      <a:pt x="18686" y="81174"/>
                    </a:cubicBezTo>
                    <a:lnTo>
                      <a:pt x="0" y="56186"/>
                    </a:lnTo>
                    <a:lnTo>
                      <a:pt x="42015" y="0"/>
                    </a:lnTo>
                    <a:close/>
                  </a:path>
                </a:pathLst>
              </a:custGeom>
              <a:solidFill>
                <a:srgbClr val="00B4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sp>
          <p:nvSpPr>
            <p:cNvPr id="15" name="矩形 14">
              <a:extLst>
                <a:ext uri="{FF2B5EF4-FFF2-40B4-BE49-F238E27FC236}">
                  <a16:creationId xmlns:a16="http://schemas.microsoft.com/office/drawing/2014/main" id="{4C757F01-578C-4493-9E86-91E980797B8A}"/>
                </a:ext>
              </a:extLst>
            </p:cNvPr>
            <p:cNvSpPr/>
            <p:nvPr/>
          </p:nvSpPr>
          <p:spPr>
            <a:xfrm>
              <a:off x="4058997" y="3288494"/>
              <a:ext cx="1005404" cy="1200329"/>
            </a:xfrm>
            <a:prstGeom prst="rect">
              <a:avLst/>
            </a:prstGeom>
          </p:spPr>
          <p:txBody>
            <a:bodyPr wrap="none">
              <a:spAutoFit/>
            </a:bodyPr>
            <a:lstStyle/>
            <a:p>
              <a:pPr lvl="0" algn="ctr" defTabSz="914400">
                <a:defRPr/>
              </a:pPr>
              <a:r>
                <a:rPr lang="zh-CN" altLang="en-US" sz="2000" kern="0" dirty="0">
                  <a:solidFill>
                    <a:schemeClr val="tx1">
                      <a:lumMod val="85000"/>
                      <a:lumOff val="15000"/>
                    </a:schemeClr>
                  </a:solidFill>
                  <a:cs typeface="+mn-ea"/>
                  <a:sym typeface="+mn-lt"/>
                </a:rPr>
                <a:t>总体</a:t>
              </a:r>
              <a:endParaRPr lang="en-US" altLang="zh-CN" sz="2000" kern="0" dirty="0">
                <a:solidFill>
                  <a:schemeClr val="tx1">
                    <a:lumMod val="85000"/>
                    <a:lumOff val="15000"/>
                  </a:schemeClr>
                </a:solidFill>
                <a:cs typeface="+mn-ea"/>
                <a:sym typeface="+mn-lt"/>
              </a:endParaRPr>
            </a:p>
            <a:p>
              <a:pPr lvl="0" algn="ctr" defTabSz="914400">
                <a:defRPr/>
              </a:pPr>
              <a:r>
                <a:rPr lang="zh-CN" altLang="en-US" sz="3200" kern="0" dirty="0">
                  <a:solidFill>
                    <a:srgbClr val="00B4E5"/>
                  </a:solidFill>
                  <a:cs typeface="+mn-ea"/>
                  <a:sym typeface="+mn-lt"/>
                </a:rPr>
                <a:t>服务</a:t>
              </a:r>
              <a:endParaRPr lang="en-US" altLang="zh-CN" sz="3200" kern="0" dirty="0">
                <a:solidFill>
                  <a:srgbClr val="00B4E5"/>
                </a:solidFill>
                <a:cs typeface="+mn-ea"/>
                <a:sym typeface="+mn-lt"/>
              </a:endParaRPr>
            </a:p>
            <a:p>
              <a:pPr lvl="0" algn="ctr" defTabSz="914400">
                <a:defRPr/>
              </a:pPr>
              <a:r>
                <a:rPr lang="zh-CN" altLang="en-US" sz="2000" kern="0" dirty="0">
                  <a:solidFill>
                    <a:schemeClr val="tx1">
                      <a:lumMod val="85000"/>
                      <a:lumOff val="15000"/>
                    </a:schemeClr>
                  </a:solidFill>
                  <a:cs typeface="+mn-ea"/>
                  <a:sym typeface="+mn-lt"/>
                </a:rPr>
                <a:t>模式</a:t>
              </a:r>
            </a:p>
          </p:txBody>
        </p:sp>
        <p:sp>
          <p:nvSpPr>
            <p:cNvPr id="16" name="矩形 15">
              <a:extLst>
                <a:ext uri="{FF2B5EF4-FFF2-40B4-BE49-F238E27FC236}">
                  <a16:creationId xmlns:a16="http://schemas.microsoft.com/office/drawing/2014/main" id="{838D4E2D-0BD6-4FB1-810E-3DA647BE7108}"/>
                </a:ext>
              </a:extLst>
            </p:cNvPr>
            <p:cNvSpPr/>
            <p:nvPr/>
          </p:nvSpPr>
          <p:spPr>
            <a:xfrm>
              <a:off x="6435437" y="3288494"/>
              <a:ext cx="1005404" cy="1200329"/>
            </a:xfrm>
            <a:prstGeom prst="rect">
              <a:avLst/>
            </a:prstGeom>
          </p:spPr>
          <p:txBody>
            <a:bodyPr wrap="none">
              <a:spAutoFit/>
            </a:bodyPr>
            <a:lstStyle/>
            <a:p>
              <a:pPr lvl="0" algn="ctr" defTabSz="914400">
                <a:defRPr/>
              </a:pPr>
              <a:r>
                <a:rPr lang="zh-CN" altLang="en-US" sz="2000" kern="0" dirty="0">
                  <a:solidFill>
                    <a:schemeClr val="tx1">
                      <a:lumMod val="85000"/>
                      <a:lumOff val="15000"/>
                    </a:schemeClr>
                  </a:solidFill>
                  <a:cs typeface="+mn-ea"/>
                  <a:sym typeface="+mn-lt"/>
                </a:rPr>
                <a:t>总体</a:t>
              </a:r>
              <a:endParaRPr lang="en-US" altLang="zh-CN" sz="2000" kern="0" dirty="0">
                <a:solidFill>
                  <a:schemeClr val="tx1">
                    <a:lumMod val="85000"/>
                    <a:lumOff val="15000"/>
                  </a:schemeClr>
                </a:solidFill>
                <a:cs typeface="+mn-ea"/>
                <a:sym typeface="+mn-lt"/>
              </a:endParaRPr>
            </a:p>
            <a:p>
              <a:pPr lvl="0" algn="ctr" defTabSz="914400">
                <a:defRPr/>
              </a:pPr>
              <a:r>
                <a:rPr lang="zh-CN" altLang="en-US" sz="3200" kern="0" dirty="0">
                  <a:solidFill>
                    <a:srgbClr val="00E6A0"/>
                  </a:solidFill>
                  <a:cs typeface="+mn-ea"/>
                  <a:sym typeface="+mn-lt"/>
                </a:rPr>
                <a:t>应用</a:t>
              </a:r>
              <a:endParaRPr lang="en-US" altLang="zh-CN" sz="3200" kern="0" dirty="0">
                <a:solidFill>
                  <a:srgbClr val="00E6A0"/>
                </a:solidFill>
                <a:cs typeface="+mn-ea"/>
                <a:sym typeface="+mn-lt"/>
              </a:endParaRPr>
            </a:p>
            <a:p>
              <a:pPr lvl="0" algn="ctr" defTabSz="914400">
                <a:defRPr/>
              </a:pPr>
              <a:r>
                <a:rPr lang="zh-CN" altLang="en-US" sz="2000" kern="0" dirty="0">
                  <a:solidFill>
                    <a:schemeClr val="tx1">
                      <a:lumMod val="85000"/>
                      <a:lumOff val="15000"/>
                    </a:schemeClr>
                  </a:solidFill>
                  <a:cs typeface="+mn-ea"/>
                  <a:sym typeface="+mn-lt"/>
                </a:rPr>
                <a:t>模式</a:t>
              </a:r>
            </a:p>
          </p:txBody>
        </p:sp>
        <p:sp>
          <p:nvSpPr>
            <p:cNvPr id="53" name="矩形: 圆角 52">
              <a:extLst>
                <a:ext uri="{FF2B5EF4-FFF2-40B4-BE49-F238E27FC236}">
                  <a16:creationId xmlns:a16="http://schemas.microsoft.com/office/drawing/2014/main" id="{5467BF6C-817F-43B3-8A77-F1138FC5C18B}"/>
                </a:ext>
              </a:extLst>
            </p:cNvPr>
            <p:cNvSpPr/>
            <p:nvPr/>
          </p:nvSpPr>
          <p:spPr>
            <a:xfrm>
              <a:off x="8399410" y="1830847"/>
              <a:ext cx="2683768" cy="536494"/>
            </a:xfrm>
            <a:prstGeom prst="roundRect">
              <a:avLst>
                <a:gd name="adj" fmla="val 50000"/>
              </a:avLst>
            </a:prstGeom>
            <a:solidFill>
              <a:srgbClr val="00E6A0"/>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54" name="矩形 53">
              <a:extLst>
                <a:ext uri="{FF2B5EF4-FFF2-40B4-BE49-F238E27FC236}">
                  <a16:creationId xmlns:a16="http://schemas.microsoft.com/office/drawing/2014/main" id="{6BC6EF26-63E7-4CB6-93EB-4A6AE6B843F2}"/>
                </a:ext>
              </a:extLst>
            </p:cNvPr>
            <p:cNvSpPr/>
            <p:nvPr/>
          </p:nvSpPr>
          <p:spPr>
            <a:xfrm>
              <a:off x="1240375" y="1953023"/>
              <a:ext cx="1620957" cy="338554"/>
            </a:xfrm>
            <a:prstGeom prst="rect">
              <a:avLst/>
            </a:prstGeom>
          </p:spPr>
          <p:txBody>
            <a:bodyPr wrap="none">
              <a:spAutoFit/>
            </a:bodyPr>
            <a:lstStyle/>
            <a:p>
              <a:pPr lvl="0" defTabSz="914400">
                <a:spcBef>
                  <a:spcPts val="1800"/>
                </a:spcBef>
                <a:defRPr/>
              </a:pPr>
              <a:r>
                <a:rPr lang="zh-CN" altLang="en-US" sz="1600" dirty="0">
                  <a:solidFill>
                    <a:prstClr val="black"/>
                  </a:solidFill>
                  <a:cs typeface="+mn-ea"/>
                  <a:sym typeface="+mn-lt"/>
                </a:rPr>
                <a:t>“云服务”模式</a:t>
              </a:r>
            </a:p>
          </p:txBody>
        </p:sp>
        <p:sp>
          <p:nvSpPr>
            <p:cNvPr id="55" name="矩形 54">
              <a:extLst>
                <a:ext uri="{FF2B5EF4-FFF2-40B4-BE49-F238E27FC236}">
                  <a16:creationId xmlns:a16="http://schemas.microsoft.com/office/drawing/2014/main" id="{84BF728E-6D63-466F-9210-1626AE3B129B}"/>
                </a:ext>
              </a:extLst>
            </p:cNvPr>
            <p:cNvSpPr/>
            <p:nvPr/>
          </p:nvSpPr>
          <p:spPr>
            <a:xfrm>
              <a:off x="1093151" y="2531902"/>
              <a:ext cx="1415772" cy="338554"/>
            </a:xfrm>
            <a:prstGeom prst="rect">
              <a:avLst/>
            </a:prstGeom>
          </p:spPr>
          <p:txBody>
            <a:bodyPr wrap="none">
              <a:spAutoFit/>
            </a:bodyPr>
            <a:lstStyle/>
            <a:p>
              <a:pPr defTabSz="914400">
                <a:spcBef>
                  <a:spcPts val="1800"/>
                </a:spcBef>
              </a:pPr>
              <a:r>
                <a:rPr lang="zh-CN" altLang="en-US" sz="1600" dirty="0">
                  <a:solidFill>
                    <a:prstClr val="black"/>
                  </a:solidFill>
                  <a:cs typeface="+mn-ea"/>
                  <a:sym typeface="+mn-lt"/>
                </a:rPr>
                <a:t>采购应用服务</a:t>
              </a:r>
            </a:p>
          </p:txBody>
        </p:sp>
        <p:sp>
          <p:nvSpPr>
            <p:cNvPr id="56" name="矩形 55">
              <a:extLst>
                <a:ext uri="{FF2B5EF4-FFF2-40B4-BE49-F238E27FC236}">
                  <a16:creationId xmlns:a16="http://schemas.microsoft.com/office/drawing/2014/main" id="{DF43CD7D-6468-4FF1-96B6-85E461DE585F}"/>
                </a:ext>
              </a:extLst>
            </p:cNvPr>
            <p:cNvSpPr/>
            <p:nvPr/>
          </p:nvSpPr>
          <p:spPr>
            <a:xfrm>
              <a:off x="917637" y="3135028"/>
              <a:ext cx="1063112" cy="338554"/>
            </a:xfrm>
            <a:prstGeom prst="rect">
              <a:avLst/>
            </a:prstGeom>
          </p:spPr>
          <p:txBody>
            <a:bodyPr wrap="none">
              <a:spAutoFit/>
            </a:bodyPr>
            <a:lstStyle/>
            <a:p>
              <a:pPr defTabSz="914400">
                <a:spcBef>
                  <a:spcPts val="1800"/>
                </a:spcBef>
              </a:pPr>
              <a:r>
                <a:rPr lang="zh-CN" altLang="en-US" sz="1600" dirty="0">
                  <a:solidFill>
                    <a:prstClr val="black"/>
                  </a:solidFill>
                  <a:cs typeface="+mn-ea"/>
                  <a:sym typeface="+mn-lt"/>
                </a:rPr>
                <a:t> 标准接口</a:t>
              </a:r>
            </a:p>
          </p:txBody>
        </p:sp>
        <p:sp>
          <p:nvSpPr>
            <p:cNvPr id="57" name="矩形 56">
              <a:extLst>
                <a:ext uri="{FF2B5EF4-FFF2-40B4-BE49-F238E27FC236}">
                  <a16:creationId xmlns:a16="http://schemas.microsoft.com/office/drawing/2014/main" id="{5582F64B-062D-42CE-BB7D-5EA878735E67}"/>
                </a:ext>
              </a:extLst>
            </p:cNvPr>
            <p:cNvSpPr/>
            <p:nvPr/>
          </p:nvSpPr>
          <p:spPr>
            <a:xfrm>
              <a:off x="485170" y="3712072"/>
              <a:ext cx="1415772" cy="338554"/>
            </a:xfrm>
            <a:prstGeom prst="rect">
              <a:avLst/>
            </a:prstGeom>
          </p:spPr>
          <p:txBody>
            <a:bodyPr wrap="none">
              <a:spAutoFit/>
            </a:bodyPr>
            <a:lstStyle/>
            <a:p>
              <a:pPr defTabSz="914400">
                <a:spcBef>
                  <a:spcPts val="1800"/>
                </a:spcBef>
              </a:pPr>
              <a:r>
                <a:rPr lang="zh-CN" altLang="en-US" sz="1600" dirty="0">
                  <a:solidFill>
                    <a:prstClr val="black"/>
                  </a:solidFill>
                  <a:cs typeface="+mn-ea"/>
                  <a:sym typeface="+mn-lt"/>
                </a:rPr>
                <a:t>基础数据共享</a:t>
              </a:r>
            </a:p>
          </p:txBody>
        </p:sp>
        <p:sp>
          <p:nvSpPr>
            <p:cNvPr id="58" name="矩形 57">
              <a:extLst>
                <a:ext uri="{FF2B5EF4-FFF2-40B4-BE49-F238E27FC236}">
                  <a16:creationId xmlns:a16="http://schemas.microsoft.com/office/drawing/2014/main" id="{AA2507DD-15A5-401A-AC5A-221A8B0410BE}"/>
                </a:ext>
              </a:extLst>
            </p:cNvPr>
            <p:cNvSpPr/>
            <p:nvPr/>
          </p:nvSpPr>
          <p:spPr>
            <a:xfrm>
              <a:off x="548130" y="4296525"/>
              <a:ext cx="1826141" cy="338554"/>
            </a:xfrm>
            <a:prstGeom prst="rect">
              <a:avLst/>
            </a:prstGeom>
          </p:spPr>
          <p:txBody>
            <a:bodyPr wrap="none">
              <a:spAutoFit/>
            </a:bodyPr>
            <a:lstStyle/>
            <a:p>
              <a:pPr defTabSz="914400">
                <a:spcBef>
                  <a:spcPts val="1800"/>
                </a:spcBef>
              </a:pPr>
              <a:r>
                <a:rPr lang="zh-CN" altLang="en-US" sz="1600" dirty="0">
                  <a:solidFill>
                    <a:prstClr val="black"/>
                  </a:solidFill>
                  <a:cs typeface="+mn-ea"/>
                  <a:sym typeface="+mn-lt"/>
                </a:rPr>
                <a:t>扩展、稳定与易用</a:t>
              </a:r>
            </a:p>
          </p:txBody>
        </p:sp>
        <p:sp>
          <p:nvSpPr>
            <p:cNvPr id="59" name="矩形 58">
              <a:extLst>
                <a:ext uri="{FF2B5EF4-FFF2-40B4-BE49-F238E27FC236}">
                  <a16:creationId xmlns:a16="http://schemas.microsoft.com/office/drawing/2014/main" id="{CD9C346B-8D8F-49EE-AB5E-F6762FFC2812}"/>
                </a:ext>
              </a:extLst>
            </p:cNvPr>
            <p:cNvSpPr/>
            <p:nvPr/>
          </p:nvSpPr>
          <p:spPr>
            <a:xfrm>
              <a:off x="1077529" y="4865240"/>
              <a:ext cx="1415772" cy="338554"/>
            </a:xfrm>
            <a:prstGeom prst="rect">
              <a:avLst/>
            </a:prstGeom>
          </p:spPr>
          <p:txBody>
            <a:bodyPr wrap="none">
              <a:spAutoFit/>
            </a:bodyPr>
            <a:lstStyle/>
            <a:p>
              <a:pPr defTabSz="914400">
                <a:spcBef>
                  <a:spcPts val="1800"/>
                </a:spcBef>
              </a:pPr>
              <a:r>
                <a:rPr lang="zh-CN" altLang="en-US" sz="1600" dirty="0">
                  <a:solidFill>
                    <a:prstClr val="black"/>
                  </a:solidFill>
                  <a:cs typeface="+mn-ea"/>
                  <a:sym typeface="+mn-lt"/>
                </a:rPr>
                <a:t>应对高峰时刻</a:t>
              </a:r>
            </a:p>
          </p:txBody>
        </p:sp>
        <p:sp>
          <p:nvSpPr>
            <p:cNvPr id="60" name="矩形 59">
              <a:extLst>
                <a:ext uri="{FF2B5EF4-FFF2-40B4-BE49-F238E27FC236}">
                  <a16:creationId xmlns:a16="http://schemas.microsoft.com/office/drawing/2014/main" id="{45339B32-13E4-4068-93DB-4E266569C3F5}"/>
                </a:ext>
              </a:extLst>
            </p:cNvPr>
            <p:cNvSpPr/>
            <p:nvPr/>
          </p:nvSpPr>
          <p:spPr>
            <a:xfrm>
              <a:off x="1397785" y="5445316"/>
              <a:ext cx="1415772" cy="338554"/>
            </a:xfrm>
            <a:prstGeom prst="rect">
              <a:avLst/>
            </a:prstGeom>
          </p:spPr>
          <p:txBody>
            <a:bodyPr wrap="none">
              <a:spAutoFit/>
            </a:bodyPr>
            <a:lstStyle/>
            <a:p>
              <a:pPr defTabSz="914400">
                <a:spcBef>
                  <a:spcPts val="1800"/>
                </a:spcBef>
              </a:pPr>
              <a:r>
                <a:rPr lang="zh-CN" altLang="en-US" sz="1600" dirty="0">
                  <a:solidFill>
                    <a:prstClr val="black"/>
                  </a:solidFill>
                  <a:cs typeface="+mn-ea"/>
                  <a:sym typeface="+mn-lt"/>
                </a:rPr>
                <a:t>符合相关标准</a:t>
              </a:r>
            </a:p>
          </p:txBody>
        </p:sp>
        <p:sp>
          <p:nvSpPr>
            <p:cNvPr id="61" name="矩形: 圆角 60">
              <a:extLst>
                <a:ext uri="{FF2B5EF4-FFF2-40B4-BE49-F238E27FC236}">
                  <a16:creationId xmlns:a16="http://schemas.microsoft.com/office/drawing/2014/main" id="{96631FE1-BC7A-4FA7-B163-8760EFAFEAF1}"/>
                </a:ext>
              </a:extLst>
            </p:cNvPr>
            <p:cNvSpPr/>
            <p:nvPr/>
          </p:nvSpPr>
          <p:spPr>
            <a:xfrm>
              <a:off x="8749519" y="2537546"/>
              <a:ext cx="2683768" cy="536494"/>
            </a:xfrm>
            <a:prstGeom prst="roundRect">
              <a:avLst>
                <a:gd name="adj" fmla="val 50000"/>
              </a:avLst>
            </a:prstGeom>
            <a:solidFill>
              <a:srgbClr val="00E6A0"/>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2" name="矩形: 圆角 61">
              <a:extLst>
                <a:ext uri="{FF2B5EF4-FFF2-40B4-BE49-F238E27FC236}">
                  <a16:creationId xmlns:a16="http://schemas.microsoft.com/office/drawing/2014/main" id="{BFBC7614-8A96-4DC4-ADDC-BAD3B0F2520B}"/>
                </a:ext>
              </a:extLst>
            </p:cNvPr>
            <p:cNvSpPr/>
            <p:nvPr/>
          </p:nvSpPr>
          <p:spPr>
            <a:xfrm>
              <a:off x="9088147" y="3244245"/>
              <a:ext cx="2683768" cy="536494"/>
            </a:xfrm>
            <a:prstGeom prst="roundRect">
              <a:avLst>
                <a:gd name="adj" fmla="val 50000"/>
              </a:avLst>
            </a:prstGeom>
            <a:solidFill>
              <a:srgbClr val="00E6A0"/>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3" name="矩形: 圆角 62">
              <a:extLst>
                <a:ext uri="{FF2B5EF4-FFF2-40B4-BE49-F238E27FC236}">
                  <a16:creationId xmlns:a16="http://schemas.microsoft.com/office/drawing/2014/main" id="{EAD5677E-0E3A-4ECC-A885-655745FE3932}"/>
                </a:ext>
              </a:extLst>
            </p:cNvPr>
            <p:cNvSpPr/>
            <p:nvPr/>
          </p:nvSpPr>
          <p:spPr>
            <a:xfrm>
              <a:off x="9110419" y="3950944"/>
              <a:ext cx="2683768" cy="536494"/>
            </a:xfrm>
            <a:prstGeom prst="roundRect">
              <a:avLst>
                <a:gd name="adj" fmla="val 50000"/>
              </a:avLst>
            </a:prstGeom>
            <a:solidFill>
              <a:srgbClr val="00E6A0"/>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4" name="矩形: 圆角 63">
              <a:extLst>
                <a:ext uri="{FF2B5EF4-FFF2-40B4-BE49-F238E27FC236}">
                  <a16:creationId xmlns:a16="http://schemas.microsoft.com/office/drawing/2014/main" id="{C4E206B7-D755-4D39-8C33-FF2BBB8E504C}"/>
                </a:ext>
              </a:extLst>
            </p:cNvPr>
            <p:cNvSpPr/>
            <p:nvPr/>
          </p:nvSpPr>
          <p:spPr>
            <a:xfrm>
              <a:off x="8787016" y="4657643"/>
              <a:ext cx="2683768" cy="536494"/>
            </a:xfrm>
            <a:prstGeom prst="roundRect">
              <a:avLst>
                <a:gd name="adj" fmla="val 50000"/>
              </a:avLst>
            </a:prstGeom>
            <a:solidFill>
              <a:srgbClr val="00E6A0"/>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5" name="矩形: 圆角 64">
              <a:extLst>
                <a:ext uri="{FF2B5EF4-FFF2-40B4-BE49-F238E27FC236}">
                  <a16:creationId xmlns:a16="http://schemas.microsoft.com/office/drawing/2014/main" id="{AA4B262E-7320-45E0-BD78-9FCB0D8A11E0}"/>
                </a:ext>
              </a:extLst>
            </p:cNvPr>
            <p:cNvSpPr/>
            <p:nvPr/>
          </p:nvSpPr>
          <p:spPr>
            <a:xfrm>
              <a:off x="8410214" y="5364340"/>
              <a:ext cx="2683768" cy="536494"/>
            </a:xfrm>
            <a:prstGeom prst="roundRect">
              <a:avLst>
                <a:gd name="adj" fmla="val 50000"/>
              </a:avLst>
            </a:prstGeom>
            <a:solidFill>
              <a:srgbClr val="00E6A0"/>
            </a:solidFill>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67" name="矩形 66">
              <a:extLst>
                <a:ext uri="{FF2B5EF4-FFF2-40B4-BE49-F238E27FC236}">
                  <a16:creationId xmlns:a16="http://schemas.microsoft.com/office/drawing/2014/main" id="{7A3F63AB-7905-4427-A881-A575D7A8EE50}"/>
                </a:ext>
              </a:extLst>
            </p:cNvPr>
            <p:cNvSpPr/>
            <p:nvPr/>
          </p:nvSpPr>
          <p:spPr>
            <a:xfrm>
              <a:off x="8640487" y="1940792"/>
              <a:ext cx="2159566" cy="307777"/>
            </a:xfrm>
            <a:prstGeom prst="rect">
              <a:avLst/>
            </a:prstGeom>
          </p:spPr>
          <p:txBody>
            <a:bodyPr wrap="none">
              <a:spAutoFit/>
            </a:bodyPr>
            <a:lstStyle/>
            <a:p>
              <a:pPr defTabSz="914400">
                <a:spcBef>
                  <a:spcPts val="1800"/>
                </a:spcBef>
              </a:pPr>
              <a:r>
                <a:rPr lang="zh-CN" altLang="en-US" sz="1400" dirty="0">
                  <a:solidFill>
                    <a:prstClr val="black"/>
                  </a:solidFill>
                  <a:cs typeface="+mn-ea"/>
                  <a:sym typeface="+mn-lt"/>
                </a:rPr>
                <a:t>应用上级提供的信息系统</a:t>
              </a:r>
            </a:p>
          </p:txBody>
        </p:sp>
        <p:sp>
          <p:nvSpPr>
            <p:cNvPr id="68" name="矩形 67">
              <a:extLst>
                <a:ext uri="{FF2B5EF4-FFF2-40B4-BE49-F238E27FC236}">
                  <a16:creationId xmlns:a16="http://schemas.microsoft.com/office/drawing/2014/main" id="{E8A15A53-3003-407F-A93C-071523998389}"/>
                </a:ext>
              </a:extLst>
            </p:cNvPr>
            <p:cNvSpPr/>
            <p:nvPr/>
          </p:nvSpPr>
          <p:spPr>
            <a:xfrm>
              <a:off x="8892986" y="2645455"/>
              <a:ext cx="2339102" cy="307777"/>
            </a:xfrm>
            <a:prstGeom prst="rect">
              <a:avLst/>
            </a:prstGeom>
          </p:spPr>
          <p:txBody>
            <a:bodyPr wrap="none">
              <a:spAutoFit/>
            </a:bodyPr>
            <a:lstStyle/>
            <a:p>
              <a:pPr defTabSz="914400">
                <a:spcBef>
                  <a:spcPts val="1800"/>
                </a:spcBef>
              </a:pPr>
              <a:r>
                <a:rPr lang="zh-CN" altLang="en-US" sz="1400" dirty="0">
                  <a:solidFill>
                    <a:prstClr val="black"/>
                  </a:solidFill>
                  <a:cs typeface="+mn-ea"/>
                  <a:sym typeface="+mn-lt"/>
                </a:rPr>
                <a:t>多终端接入、按需享受服务</a:t>
              </a:r>
            </a:p>
          </p:txBody>
        </p:sp>
        <p:sp>
          <p:nvSpPr>
            <p:cNvPr id="69" name="矩形 68">
              <a:extLst>
                <a:ext uri="{FF2B5EF4-FFF2-40B4-BE49-F238E27FC236}">
                  <a16:creationId xmlns:a16="http://schemas.microsoft.com/office/drawing/2014/main" id="{C011C3D5-188F-481C-8124-CA16DE25AAF5}"/>
                </a:ext>
              </a:extLst>
            </p:cNvPr>
            <p:cNvSpPr/>
            <p:nvPr/>
          </p:nvSpPr>
          <p:spPr>
            <a:xfrm>
              <a:off x="9296581" y="3282924"/>
              <a:ext cx="2289049" cy="523220"/>
            </a:xfrm>
            <a:prstGeom prst="rect">
              <a:avLst/>
            </a:prstGeom>
          </p:spPr>
          <p:txBody>
            <a:bodyPr wrap="square">
              <a:spAutoFit/>
            </a:bodyPr>
            <a:lstStyle/>
            <a:p>
              <a:pPr defTabSz="914400">
                <a:spcBef>
                  <a:spcPts val="1800"/>
                </a:spcBef>
              </a:pPr>
              <a:r>
                <a:rPr lang="zh-CN" altLang="en-US" sz="1400" dirty="0">
                  <a:solidFill>
                    <a:prstClr val="black"/>
                  </a:solidFill>
                  <a:cs typeface="+mn-ea"/>
                  <a:sym typeface="+mn-lt"/>
                </a:rPr>
                <a:t>常态化应用提升教学质量与管理</a:t>
              </a:r>
              <a:r>
                <a:rPr lang="zh-CN" altLang="en-US" sz="1400" dirty="0" smtClean="0">
                  <a:solidFill>
                    <a:prstClr val="black"/>
                  </a:solidFill>
                  <a:cs typeface="+mn-ea"/>
                  <a:sym typeface="+mn-lt"/>
                </a:rPr>
                <a:t>效能</a:t>
              </a:r>
              <a:endParaRPr lang="zh-CN" altLang="en-US" sz="1400" dirty="0">
                <a:solidFill>
                  <a:prstClr val="black"/>
                </a:solidFill>
                <a:cs typeface="+mn-ea"/>
                <a:sym typeface="+mn-lt"/>
              </a:endParaRPr>
            </a:p>
          </p:txBody>
        </p:sp>
        <p:sp>
          <p:nvSpPr>
            <p:cNvPr id="70" name="矩形 69">
              <a:extLst>
                <a:ext uri="{FF2B5EF4-FFF2-40B4-BE49-F238E27FC236}">
                  <a16:creationId xmlns:a16="http://schemas.microsoft.com/office/drawing/2014/main" id="{8D03BC8E-0DC7-4C4A-8C6A-C828F13EE872}"/>
                </a:ext>
              </a:extLst>
            </p:cNvPr>
            <p:cNvSpPr/>
            <p:nvPr/>
          </p:nvSpPr>
          <p:spPr>
            <a:xfrm>
              <a:off x="9184895" y="3957581"/>
              <a:ext cx="2561778" cy="523220"/>
            </a:xfrm>
            <a:prstGeom prst="rect">
              <a:avLst/>
            </a:prstGeom>
          </p:spPr>
          <p:txBody>
            <a:bodyPr wrap="square">
              <a:spAutoFit/>
            </a:bodyPr>
            <a:lstStyle/>
            <a:p>
              <a:pPr defTabSz="914400">
                <a:spcBef>
                  <a:spcPts val="1800"/>
                </a:spcBef>
              </a:pPr>
              <a:r>
                <a:rPr lang="zh-CN" altLang="en-US" sz="1400" dirty="0">
                  <a:solidFill>
                    <a:prstClr val="black"/>
                  </a:solidFill>
                  <a:cs typeface="+mn-ea"/>
                  <a:sym typeface="+mn-lt"/>
                </a:rPr>
                <a:t>利用空间贯通教、学、管、评等学校核心</a:t>
              </a:r>
              <a:r>
                <a:rPr lang="zh-CN" altLang="en-US" sz="1400" dirty="0" smtClean="0">
                  <a:solidFill>
                    <a:prstClr val="black"/>
                  </a:solidFill>
                  <a:cs typeface="+mn-ea"/>
                  <a:sym typeface="+mn-lt"/>
                </a:rPr>
                <a:t>业务</a:t>
              </a:r>
              <a:endParaRPr lang="zh-CN" altLang="en-US" sz="1400" dirty="0">
                <a:solidFill>
                  <a:prstClr val="black"/>
                </a:solidFill>
                <a:cs typeface="+mn-ea"/>
                <a:sym typeface="+mn-lt"/>
              </a:endParaRPr>
            </a:p>
          </p:txBody>
        </p:sp>
        <p:sp>
          <p:nvSpPr>
            <p:cNvPr id="71" name="矩形 70">
              <a:extLst>
                <a:ext uri="{FF2B5EF4-FFF2-40B4-BE49-F238E27FC236}">
                  <a16:creationId xmlns:a16="http://schemas.microsoft.com/office/drawing/2014/main" id="{055FF5F4-FD57-4802-ADCD-A10452716DE7}"/>
                </a:ext>
              </a:extLst>
            </p:cNvPr>
            <p:cNvSpPr/>
            <p:nvPr/>
          </p:nvSpPr>
          <p:spPr>
            <a:xfrm>
              <a:off x="8910448" y="4756613"/>
              <a:ext cx="2518638" cy="307777"/>
            </a:xfrm>
            <a:prstGeom prst="rect">
              <a:avLst/>
            </a:prstGeom>
          </p:spPr>
          <p:txBody>
            <a:bodyPr wrap="none">
              <a:spAutoFit/>
            </a:bodyPr>
            <a:lstStyle/>
            <a:p>
              <a:pPr defTabSz="914400">
                <a:spcBef>
                  <a:spcPts val="1800"/>
                </a:spcBef>
              </a:pPr>
              <a:r>
                <a:rPr lang="zh-CN" altLang="en-US" sz="1400" dirty="0">
                  <a:solidFill>
                    <a:prstClr val="black"/>
                  </a:solidFill>
                  <a:cs typeface="+mn-ea"/>
                  <a:sym typeface="+mn-lt"/>
                </a:rPr>
                <a:t>提高优质资源流通率和使用率</a:t>
              </a:r>
            </a:p>
          </p:txBody>
        </p:sp>
        <p:sp>
          <p:nvSpPr>
            <p:cNvPr id="72" name="矩形 71">
              <a:extLst>
                <a:ext uri="{FF2B5EF4-FFF2-40B4-BE49-F238E27FC236}">
                  <a16:creationId xmlns:a16="http://schemas.microsoft.com/office/drawing/2014/main" id="{0C557FAD-E98A-4E29-9C25-F95A4BAFBCB8}"/>
                </a:ext>
              </a:extLst>
            </p:cNvPr>
            <p:cNvSpPr/>
            <p:nvPr/>
          </p:nvSpPr>
          <p:spPr>
            <a:xfrm>
              <a:off x="8505153" y="5364340"/>
              <a:ext cx="2597570" cy="523220"/>
            </a:xfrm>
            <a:prstGeom prst="rect">
              <a:avLst/>
            </a:prstGeom>
          </p:spPr>
          <p:txBody>
            <a:bodyPr wrap="square">
              <a:spAutoFit/>
            </a:bodyPr>
            <a:lstStyle/>
            <a:p>
              <a:pPr defTabSz="914400">
                <a:spcBef>
                  <a:spcPts val="1800"/>
                </a:spcBef>
              </a:pPr>
              <a:r>
                <a:rPr lang="zh-CN" altLang="en-US" sz="1400" dirty="0">
                  <a:solidFill>
                    <a:prstClr val="black"/>
                  </a:solidFill>
                  <a:cs typeface="+mn-ea"/>
                  <a:sym typeface="+mn-lt"/>
                </a:rPr>
                <a:t>探索形成新型教学、管理与服务</a:t>
              </a:r>
              <a:r>
                <a:rPr lang="zh-CN" altLang="en-US" sz="1400" dirty="0" smtClean="0">
                  <a:solidFill>
                    <a:prstClr val="black"/>
                  </a:solidFill>
                  <a:cs typeface="+mn-ea"/>
                  <a:sym typeface="+mn-lt"/>
                </a:rPr>
                <a:t>模式</a:t>
              </a:r>
              <a:endParaRPr lang="zh-CN" altLang="en-US" sz="1400" dirty="0">
                <a:solidFill>
                  <a:prstClr val="black"/>
                </a:solidFill>
                <a:cs typeface="+mn-ea"/>
                <a:sym typeface="+mn-lt"/>
              </a:endParaRPr>
            </a:p>
          </p:txBody>
        </p:sp>
      </p:grpSp>
    </p:spTree>
    <p:extLst>
      <p:ext uri="{BB962C8B-B14F-4D97-AF65-F5344CB8AC3E}">
        <p14:creationId xmlns:p14="http://schemas.microsoft.com/office/powerpoint/2010/main" val="123955636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2" y="534154"/>
            <a:ext cx="10819269" cy="707758"/>
          </a:xfrm>
          <a:prstGeom prst="rect">
            <a:avLst/>
          </a:prstGeom>
          <a:noFill/>
        </p:spPr>
        <p:txBody>
          <a:bodyPr wrap="square" rtlCol="0">
            <a:spAutoFit/>
          </a:bodyPr>
          <a:lstStyle/>
          <a:p>
            <a:pPr defTabSz="1217986">
              <a:spcBef>
                <a:spcPct val="0"/>
              </a:spcBef>
              <a:tabLst>
                <a:tab pos="1217986" algn="l"/>
              </a:tabLst>
              <a:defRPr/>
            </a:pPr>
            <a:r>
              <a:rPr lang="zh-CN" altLang="en-US" sz="3999" b="1" dirty="0">
                <a:cs typeface="+mn-ea"/>
                <a:sym typeface="+mn-lt"/>
              </a:rPr>
              <a:t>主要功能：行为识别和专注力判断</a:t>
            </a:r>
          </a:p>
        </p:txBody>
      </p:sp>
      <p:sp>
        <p:nvSpPr>
          <p:cNvPr id="5" name="页脚占位符 2"/>
          <p:cNvSpPr txBox="1">
            <a:spLocks/>
          </p:cNvSpPr>
          <p:nvPr/>
        </p:nvSpPr>
        <p:spPr>
          <a:xfrm>
            <a:off x="0" y="0"/>
            <a:ext cx="0" cy="0"/>
          </a:xfr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mtClean="0"/>
              <a:t>2018 Lenovo Internal. All rights reserved.</a:t>
            </a:r>
            <a:endParaRPr lang="en-US" dirty="0"/>
          </a:p>
        </p:txBody>
      </p:sp>
      <p:pic>
        <p:nvPicPr>
          <p:cNvPr id="9" name="result">
            <a:hlinkClick r:id="" action="ppaction://media"/>
            <a:extLst>
              <a:ext uri="{FF2B5EF4-FFF2-40B4-BE49-F238E27FC236}">
                <a16:creationId xmlns:a16="http://schemas.microsoft.com/office/drawing/2014/main" id="{8F479E6E-6D8F-4157-9B0C-2C45726DBD3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76481" y="1295400"/>
            <a:ext cx="9356967" cy="5263294"/>
          </a:xfrm>
          <a:prstGeom prst="rect">
            <a:avLst/>
          </a:prstGeom>
        </p:spPr>
      </p:pic>
      <p:grpSp>
        <p:nvGrpSpPr>
          <p:cNvPr id="10" name="Group 96"/>
          <p:cNvGrpSpPr>
            <a:grpSpLocks/>
          </p:cNvGrpSpPr>
          <p:nvPr/>
        </p:nvGrpSpPr>
        <p:grpSpPr bwMode="auto">
          <a:xfrm>
            <a:off x="10944580" y="533400"/>
            <a:ext cx="1165870" cy="592907"/>
            <a:chOff x="1016388" y="913002"/>
            <a:chExt cx="731924" cy="428904"/>
          </a:xfrm>
        </p:grpSpPr>
        <p:sp>
          <p:nvSpPr>
            <p:cNvPr id="11" name="Parallelogram 6">
              <a:hlinkClick r:id="rId6"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2" name="TextBox 7">
              <a:hlinkClick r:id="rId7"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7"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47713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4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45AE0D-F020-B947-9A58-7390F872E758}"/>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 y="1"/>
            <a:ext cx="12188825" cy="6858000"/>
          </a:xfrm>
          <a:prstGeom prst="rect">
            <a:avLst/>
          </a:prstGeom>
        </p:spPr>
      </p:pic>
      <p:sp>
        <p:nvSpPr>
          <p:cNvPr id="17" name="矩形 16">
            <a:extLst>
              <a:ext uri="{FF2B5EF4-FFF2-40B4-BE49-F238E27FC236}">
                <a16:creationId xmlns:a16="http://schemas.microsoft.com/office/drawing/2014/main" id="{B18EC94D-F2E9-1D4E-B18C-7730F6EF6224}"/>
              </a:ext>
            </a:extLst>
          </p:cNvPr>
          <p:cNvSpPr/>
          <p:nvPr/>
        </p:nvSpPr>
        <p:spPr>
          <a:xfrm>
            <a:off x="3139906" y="930166"/>
            <a:ext cx="7910920" cy="4974021"/>
          </a:xfrm>
          <a:prstGeom prst="rect">
            <a:avLst/>
          </a:prstGeom>
          <a:solidFill>
            <a:srgbClr val="00E6A0">
              <a:alpha val="63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cs typeface="+mn-ea"/>
              <a:sym typeface="+mn-lt"/>
            </a:endParaRPr>
          </a:p>
        </p:txBody>
      </p:sp>
      <p:sp>
        <p:nvSpPr>
          <p:cNvPr id="20" name="任意形状 19">
            <a:extLst>
              <a:ext uri="{FF2B5EF4-FFF2-40B4-BE49-F238E27FC236}">
                <a16:creationId xmlns:a16="http://schemas.microsoft.com/office/drawing/2014/main" id="{696786C0-783C-E843-92F4-2A498D220D48}"/>
              </a:ext>
            </a:extLst>
          </p:cNvPr>
          <p:cNvSpPr/>
          <p:nvPr/>
        </p:nvSpPr>
        <p:spPr>
          <a:xfrm>
            <a:off x="531812" y="712076"/>
            <a:ext cx="2971800" cy="5410200"/>
          </a:xfrm>
          <a:custGeom>
            <a:avLst/>
            <a:gdLst/>
            <a:ahLst/>
            <a:cxnLst/>
            <a:rect l="l" t="t" r="r" b="b"/>
            <a:pathLst>
              <a:path w="2971800" h="5410200">
                <a:moveTo>
                  <a:pt x="887661" y="3891357"/>
                </a:moveTo>
                <a:lnTo>
                  <a:pt x="1300213" y="3891357"/>
                </a:lnTo>
                <a:lnTo>
                  <a:pt x="1300213" y="3996132"/>
                </a:lnTo>
                <a:lnTo>
                  <a:pt x="887661" y="3996132"/>
                </a:lnTo>
                <a:close/>
                <a:moveTo>
                  <a:pt x="1991073" y="3770211"/>
                </a:moveTo>
                <a:lnTo>
                  <a:pt x="2203897" y="3770211"/>
                </a:lnTo>
                <a:cubicBezTo>
                  <a:pt x="2160241" y="3805136"/>
                  <a:pt x="2112219" y="3838969"/>
                  <a:pt x="2059832" y="3871711"/>
                </a:cubicBezTo>
                <a:cubicBezTo>
                  <a:pt x="2038004" y="3847700"/>
                  <a:pt x="2015084" y="3819324"/>
                  <a:pt x="1991073" y="3786582"/>
                </a:cubicBezTo>
                <a:close/>
                <a:moveTo>
                  <a:pt x="1660377" y="3770211"/>
                </a:moveTo>
                <a:lnTo>
                  <a:pt x="1883024" y="3770211"/>
                </a:lnTo>
                <a:lnTo>
                  <a:pt x="1883024" y="3845518"/>
                </a:lnTo>
                <a:cubicBezTo>
                  <a:pt x="1867744" y="3852066"/>
                  <a:pt x="1845916" y="3861889"/>
                  <a:pt x="1817540" y="3874986"/>
                </a:cubicBezTo>
                <a:cubicBezTo>
                  <a:pt x="1786980" y="3888083"/>
                  <a:pt x="1764061" y="3897905"/>
                  <a:pt x="1748781" y="3904454"/>
                </a:cubicBezTo>
                <a:lnTo>
                  <a:pt x="1794620" y="3852066"/>
                </a:lnTo>
                <a:cubicBezTo>
                  <a:pt x="1779340" y="3843335"/>
                  <a:pt x="1757512" y="3829147"/>
                  <a:pt x="1729136" y="3809501"/>
                </a:cubicBezTo>
                <a:cubicBezTo>
                  <a:pt x="1698576" y="3792039"/>
                  <a:pt x="1675657" y="3778942"/>
                  <a:pt x="1660377" y="3770211"/>
                </a:cubicBezTo>
                <a:close/>
                <a:moveTo>
                  <a:pt x="887661" y="3694904"/>
                </a:moveTo>
                <a:lnTo>
                  <a:pt x="1300213" y="3694904"/>
                </a:lnTo>
                <a:lnTo>
                  <a:pt x="1300213" y="3799679"/>
                </a:lnTo>
                <a:lnTo>
                  <a:pt x="887661" y="3799679"/>
                </a:lnTo>
                <a:close/>
                <a:moveTo>
                  <a:pt x="887661" y="3498450"/>
                </a:moveTo>
                <a:lnTo>
                  <a:pt x="1300213" y="3498450"/>
                </a:lnTo>
                <a:lnTo>
                  <a:pt x="1300213" y="3603225"/>
                </a:lnTo>
                <a:lnTo>
                  <a:pt x="887661" y="3603225"/>
                </a:lnTo>
                <a:close/>
                <a:moveTo>
                  <a:pt x="773064" y="3400224"/>
                </a:moveTo>
                <a:lnTo>
                  <a:pt x="773064" y="4140197"/>
                </a:lnTo>
                <a:lnTo>
                  <a:pt x="887661" y="4140197"/>
                </a:lnTo>
                <a:lnTo>
                  <a:pt x="887661" y="4087810"/>
                </a:lnTo>
                <a:lnTo>
                  <a:pt x="1300213" y="4087810"/>
                </a:lnTo>
                <a:lnTo>
                  <a:pt x="1300213" y="4140197"/>
                </a:lnTo>
                <a:lnTo>
                  <a:pt x="1414811" y="4140197"/>
                </a:lnTo>
                <a:lnTo>
                  <a:pt x="1414811" y="3400224"/>
                </a:lnTo>
                <a:close/>
                <a:moveTo>
                  <a:pt x="1607989" y="3393675"/>
                </a:moveTo>
                <a:lnTo>
                  <a:pt x="1607989" y="3478805"/>
                </a:lnTo>
                <a:lnTo>
                  <a:pt x="2112219" y="3478805"/>
                </a:lnTo>
                <a:lnTo>
                  <a:pt x="2112219" y="3537741"/>
                </a:lnTo>
                <a:lnTo>
                  <a:pt x="1630909" y="3537741"/>
                </a:lnTo>
                <a:lnTo>
                  <a:pt x="1630909" y="3622871"/>
                </a:lnTo>
                <a:lnTo>
                  <a:pt x="2112219" y="3622871"/>
                </a:lnTo>
                <a:lnTo>
                  <a:pt x="2112219" y="3681807"/>
                </a:lnTo>
                <a:lnTo>
                  <a:pt x="1539231" y="3681807"/>
                </a:lnTo>
                <a:lnTo>
                  <a:pt x="1539231" y="3770211"/>
                </a:lnTo>
                <a:lnTo>
                  <a:pt x="1640732" y="3770211"/>
                </a:lnTo>
                <a:lnTo>
                  <a:pt x="1588344" y="3835695"/>
                </a:lnTo>
                <a:cubicBezTo>
                  <a:pt x="1634183" y="3866254"/>
                  <a:pt x="1669108" y="3890265"/>
                  <a:pt x="1693119" y="3907728"/>
                </a:cubicBezTo>
                <a:cubicBezTo>
                  <a:pt x="1699668" y="3914276"/>
                  <a:pt x="1705125" y="3918642"/>
                  <a:pt x="1709490" y="3920825"/>
                </a:cubicBezTo>
                <a:cubicBezTo>
                  <a:pt x="1650554" y="3947018"/>
                  <a:pt x="1591618" y="3969938"/>
                  <a:pt x="1532682" y="3989583"/>
                </a:cubicBezTo>
                <a:lnTo>
                  <a:pt x="1571973" y="4094358"/>
                </a:lnTo>
                <a:cubicBezTo>
                  <a:pt x="1613446" y="4074713"/>
                  <a:pt x="1676748" y="4046336"/>
                  <a:pt x="1761878" y="4009229"/>
                </a:cubicBezTo>
                <a:cubicBezTo>
                  <a:pt x="1816448" y="3985218"/>
                  <a:pt x="1856830" y="3966664"/>
                  <a:pt x="1883024" y="3953567"/>
                </a:cubicBezTo>
                <a:lnTo>
                  <a:pt x="1883024" y="3999406"/>
                </a:lnTo>
                <a:cubicBezTo>
                  <a:pt x="1885207" y="4032148"/>
                  <a:pt x="1868836" y="4048519"/>
                  <a:pt x="1833911" y="4048519"/>
                </a:cubicBezTo>
                <a:cubicBezTo>
                  <a:pt x="1807717" y="4048519"/>
                  <a:pt x="1781523" y="4048519"/>
                  <a:pt x="1755329" y="4048519"/>
                </a:cubicBezTo>
                <a:cubicBezTo>
                  <a:pt x="1764061" y="4076896"/>
                  <a:pt x="1771700" y="4107455"/>
                  <a:pt x="1778249" y="4140197"/>
                </a:cubicBezTo>
                <a:cubicBezTo>
                  <a:pt x="1789163" y="4140197"/>
                  <a:pt x="1806625" y="4140197"/>
                  <a:pt x="1830636" y="4140197"/>
                </a:cubicBezTo>
                <a:cubicBezTo>
                  <a:pt x="1852464" y="4138015"/>
                  <a:pt x="1868836" y="4136923"/>
                  <a:pt x="1879750" y="4136923"/>
                </a:cubicBezTo>
                <a:cubicBezTo>
                  <a:pt x="1960514" y="4136923"/>
                  <a:pt x="1997621" y="4096541"/>
                  <a:pt x="1991073" y="4015777"/>
                </a:cubicBezTo>
                <a:lnTo>
                  <a:pt x="1991073" y="3933922"/>
                </a:lnTo>
                <a:cubicBezTo>
                  <a:pt x="2043461" y="4003772"/>
                  <a:pt x="2137322" y="4062707"/>
                  <a:pt x="2272656" y="4110729"/>
                </a:cubicBezTo>
                <a:cubicBezTo>
                  <a:pt x="2290118" y="4075804"/>
                  <a:pt x="2303215" y="4051793"/>
                  <a:pt x="2311947" y="4038697"/>
                </a:cubicBezTo>
                <a:cubicBezTo>
                  <a:pt x="2318495" y="4025600"/>
                  <a:pt x="2323952" y="4015777"/>
                  <a:pt x="2328318" y="4009229"/>
                </a:cubicBezTo>
                <a:cubicBezTo>
                  <a:pt x="2249736" y="3989583"/>
                  <a:pt x="2186435" y="3964481"/>
                  <a:pt x="2138413" y="3933922"/>
                </a:cubicBezTo>
                <a:cubicBezTo>
                  <a:pt x="2192983" y="3903362"/>
                  <a:pt x="2239914" y="3873894"/>
                  <a:pt x="2279204" y="3845518"/>
                </a:cubicBezTo>
                <a:lnTo>
                  <a:pt x="2210446" y="3770211"/>
                </a:lnTo>
                <a:lnTo>
                  <a:pt x="2325043" y="3770211"/>
                </a:lnTo>
                <a:lnTo>
                  <a:pt x="2325043" y="3681807"/>
                </a:lnTo>
                <a:lnTo>
                  <a:pt x="2216994" y="3681807"/>
                </a:lnTo>
                <a:lnTo>
                  <a:pt x="2216994" y="3393675"/>
                </a:lnTo>
                <a:close/>
                <a:moveTo>
                  <a:pt x="0" y="0"/>
                </a:moveTo>
                <a:lnTo>
                  <a:pt x="2971800" y="0"/>
                </a:lnTo>
                <a:lnTo>
                  <a:pt x="2971800" y="5410200"/>
                </a:lnTo>
                <a:lnTo>
                  <a:pt x="0" y="5410200"/>
                </a:lnTo>
                <a:close/>
              </a:path>
            </a:pathLst>
          </a:custGeom>
          <a:solidFill>
            <a:srgbClr val="00B4E5"/>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cxnSp>
        <p:nvCxnSpPr>
          <p:cNvPr id="10" name="直线连接符 9">
            <a:extLst>
              <a:ext uri="{FF2B5EF4-FFF2-40B4-BE49-F238E27FC236}">
                <a16:creationId xmlns:a16="http://schemas.microsoft.com/office/drawing/2014/main" id="{F00DFF58-D60C-C444-9A2B-AEA30EFEF15F}"/>
              </a:ext>
            </a:extLst>
          </p:cNvPr>
          <p:cNvCxnSpPr>
            <a:cxnSpLocks/>
          </p:cNvCxnSpPr>
          <p:nvPr/>
        </p:nvCxnSpPr>
        <p:spPr>
          <a:xfrm>
            <a:off x="1065212" y="3505200"/>
            <a:ext cx="0" cy="1752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61E9ED2F-9E1A-114D-8553-D9E294DD4A8B}"/>
              </a:ext>
            </a:extLst>
          </p:cNvPr>
          <p:cNvSpPr txBox="1"/>
          <p:nvPr/>
        </p:nvSpPr>
        <p:spPr>
          <a:xfrm>
            <a:off x="1184214" y="4968796"/>
            <a:ext cx="1598515" cy="400110"/>
          </a:xfrm>
          <a:prstGeom prst="rect">
            <a:avLst/>
          </a:prstGeom>
          <a:noFill/>
        </p:spPr>
        <p:txBody>
          <a:bodyPr wrap="none" rtlCol="0">
            <a:spAutoFit/>
          </a:bodyPr>
          <a:lstStyle/>
          <a:p>
            <a:r>
              <a:rPr kumimoji="1" lang="en-US" altLang="zh-CN" sz="2000" dirty="0">
                <a:solidFill>
                  <a:schemeClr val="bg1"/>
                </a:solidFill>
                <a:cs typeface="+mn-ea"/>
                <a:sym typeface="+mn-lt"/>
              </a:rPr>
              <a:t>CONTENTS</a:t>
            </a:r>
            <a:endParaRPr kumimoji="1" lang="zh-CN" altLang="en-US" sz="2000" dirty="0" err="1">
              <a:solidFill>
                <a:schemeClr val="bg1"/>
              </a:solidFill>
              <a:cs typeface="+mn-ea"/>
              <a:sym typeface="+mn-lt"/>
            </a:endParaRPr>
          </a:p>
        </p:txBody>
      </p:sp>
      <p:sp>
        <p:nvSpPr>
          <p:cNvPr id="22" name="矩形 21">
            <a:extLst>
              <a:ext uri="{FF2B5EF4-FFF2-40B4-BE49-F238E27FC236}">
                <a16:creationId xmlns:a16="http://schemas.microsoft.com/office/drawing/2014/main" id="{E8315637-4791-8B44-9842-F0477E8BE079}"/>
              </a:ext>
            </a:extLst>
          </p:cNvPr>
          <p:cNvSpPr/>
          <p:nvPr/>
        </p:nvSpPr>
        <p:spPr>
          <a:xfrm>
            <a:off x="4493755" y="3836799"/>
            <a:ext cx="5566927" cy="522194"/>
          </a:xfrm>
          <a:prstGeom prst="rect">
            <a:avLst/>
          </a:prstGeom>
        </p:spPr>
        <p:txBody>
          <a:bodyPr vert="horz" wrap="square">
            <a:spAutoFit/>
          </a:bodyPr>
          <a:lstStyle/>
          <a:p>
            <a:pPr algn="dist" defTabSz="914400">
              <a:lnSpc>
                <a:spcPts val="3200"/>
              </a:lnSpc>
            </a:pPr>
            <a:r>
              <a:rPr lang="zh-CN" altLang="en-US" sz="4000" b="1" dirty="0">
                <a:solidFill>
                  <a:schemeClr val="bg1"/>
                </a:solidFill>
                <a:effectLst>
                  <a:reflection blurRad="6350" stA="55000" endA="50" endPos="85000" dist="60007" dir="5400000" sy="-100000" algn="bl" rotWithShape="0"/>
                </a:effectLst>
                <a:cs typeface="+mn-ea"/>
                <a:sym typeface="+mn-lt"/>
              </a:rPr>
              <a:t>教育解决方案规划</a:t>
            </a:r>
          </a:p>
        </p:txBody>
      </p:sp>
      <p:grpSp>
        <p:nvGrpSpPr>
          <p:cNvPr id="34" name="组合 33">
            <a:extLst>
              <a:ext uri="{FF2B5EF4-FFF2-40B4-BE49-F238E27FC236}">
                <a16:creationId xmlns:a16="http://schemas.microsoft.com/office/drawing/2014/main" id="{A71C6EE2-48ED-CE4B-9A52-7F982E52E649}"/>
              </a:ext>
            </a:extLst>
          </p:cNvPr>
          <p:cNvGrpSpPr/>
          <p:nvPr/>
        </p:nvGrpSpPr>
        <p:grpSpPr>
          <a:xfrm>
            <a:off x="6629314" y="2133198"/>
            <a:ext cx="1295807" cy="1295802"/>
            <a:chOff x="5898059" y="1824425"/>
            <a:chExt cx="914400" cy="914400"/>
          </a:xfrm>
          <a:effectLst>
            <a:outerShdw blurRad="50800" dist="38100" dir="2700000" algn="tl" rotWithShape="0">
              <a:prstClr val="black">
                <a:alpha val="40000"/>
              </a:prstClr>
            </a:outerShdw>
          </a:effectLst>
        </p:grpSpPr>
        <p:pic>
          <p:nvPicPr>
            <p:cNvPr id="27" name="图形 26" descr="拼图">
              <a:extLst>
                <a:ext uri="{FF2B5EF4-FFF2-40B4-BE49-F238E27FC236}">
                  <a16:creationId xmlns:a16="http://schemas.microsoft.com/office/drawing/2014/main" id="{4E208CAB-20B6-4042-B3A9-EEE86C2F57B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014547" y="1940913"/>
              <a:ext cx="681425" cy="681425"/>
            </a:xfrm>
            <a:prstGeom prst="rect">
              <a:avLst/>
            </a:prstGeom>
          </p:spPr>
        </p:pic>
        <p:sp>
          <p:nvSpPr>
            <p:cNvPr id="33" name="同心圆 32">
              <a:extLst>
                <a:ext uri="{FF2B5EF4-FFF2-40B4-BE49-F238E27FC236}">
                  <a16:creationId xmlns:a16="http://schemas.microsoft.com/office/drawing/2014/main" id="{1676B7E9-F0EA-EF4C-84F6-ACD6C0795A2B}"/>
                </a:ext>
              </a:extLst>
            </p:cNvPr>
            <p:cNvSpPr/>
            <p:nvPr/>
          </p:nvSpPr>
          <p:spPr>
            <a:xfrm>
              <a:off x="5898059" y="1824425"/>
              <a:ext cx="914400" cy="914400"/>
            </a:xfrm>
            <a:prstGeom prst="donut">
              <a:avLst>
                <a:gd name="adj" fmla="val 3147"/>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pic>
        <p:nvPicPr>
          <p:cNvPr id="36" name="图片 35">
            <a:extLst>
              <a:ext uri="{FF2B5EF4-FFF2-40B4-BE49-F238E27FC236}">
                <a16:creationId xmlns:a16="http://schemas.microsoft.com/office/drawing/2014/main" id="{DFF1FD50-29EE-C849-82C7-BAB28AECD6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356036" y="3117851"/>
            <a:ext cx="3073400" cy="622300"/>
          </a:xfrm>
          <a:prstGeom prst="rect">
            <a:avLst/>
          </a:prstGeom>
        </p:spPr>
      </p:pic>
      <p:sp>
        <p:nvSpPr>
          <p:cNvPr id="6" name="Freeform 5">
            <a:extLst>
              <a:ext uri="{FF2B5EF4-FFF2-40B4-BE49-F238E27FC236}">
                <a16:creationId xmlns:a16="http://schemas.microsoft.com/office/drawing/2014/main" id="{46FC2316-74F5-4EA2-9708-09CF56C1AFE0}"/>
              </a:ext>
            </a:extLst>
          </p:cNvPr>
          <p:cNvSpPr>
            <a:spLocks noEditPoints="1"/>
          </p:cNvSpPr>
          <p:nvPr/>
        </p:nvSpPr>
        <p:spPr bwMode="auto">
          <a:xfrm>
            <a:off x="10514012" y="5368906"/>
            <a:ext cx="329584" cy="329584"/>
          </a:xfrm>
          <a:custGeom>
            <a:avLst/>
            <a:gdLst>
              <a:gd name="T0" fmla="*/ 1085 w 1966"/>
              <a:gd name="T1" fmla="*/ 983 h 1966"/>
              <a:gd name="T2" fmla="*/ 850 w 1966"/>
              <a:gd name="T3" fmla="*/ 726 h 1966"/>
              <a:gd name="T4" fmla="*/ 850 w 1966"/>
              <a:gd name="T5" fmla="*/ 653 h 1966"/>
              <a:gd name="T6" fmla="*/ 922 w 1966"/>
              <a:gd name="T7" fmla="*/ 653 h 1966"/>
              <a:gd name="T8" fmla="*/ 1210 w 1966"/>
              <a:gd name="T9" fmla="*/ 946 h 1966"/>
              <a:gd name="T10" fmla="*/ 1210 w 1966"/>
              <a:gd name="T11" fmla="*/ 1020 h 1966"/>
              <a:gd name="T12" fmla="*/ 922 w 1966"/>
              <a:gd name="T13" fmla="*/ 1313 h 1966"/>
              <a:gd name="T14" fmla="*/ 850 w 1966"/>
              <a:gd name="T15" fmla="*/ 1313 h 1966"/>
              <a:gd name="T16" fmla="*/ 850 w 1966"/>
              <a:gd name="T17" fmla="*/ 1239 h 1966"/>
              <a:gd name="T18" fmla="*/ 1085 w 1966"/>
              <a:gd name="T19" fmla="*/ 983 h 1966"/>
              <a:gd name="T20" fmla="*/ 983 w 1966"/>
              <a:gd name="T21" fmla="*/ 0 h 1966"/>
              <a:gd name="T22" fmla="*/ 1966 w 1966"/>
              <a:gd name="T23" fmla="*/ 983 h 1966"/>
              <a:gd name="T24" fmla="*/ 983 w 1966"/>
              <a:gd name="T25" fmla="*/ 1966 h 1966"/>
              <a:gd name="T26" fmla="*/ 0 w 1966"/>
              <a:gd name="T27" fmla="*/ 983 h 1966"/>
              <a:gd name="T28" fmla="*/ 983 w 1966"/>
              <a:gd name="T29" fmla="*/ 0 h 1966"/>
              <a:gd name="T30" fmla="*/ 983 w 1966"/>
              <a:gd name="T31" fmla="*/ 1838 h 1966"/>
              <a:gd name="T32" fmla="*/ 1838 w 1966"/>
              <a:gd name="T33" fmla="*/ 983 h 1966"/>
              <a:gd name="T34" fmla="*/ 983 w 1966"/>
              <a:gd name="T35" fmla="*/ 128 h 1966"/>
              <a:gd name="T36" fmla="*/ 128 w 1966"/>
              <a:gd name="T37" fmla="*/ 983 h 1966"/>
              <a:gd name="T38" fmla="*/ 983 w 1966"/>
              <a:gd name="T39" fmla="*/ 1838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6" h="1966">
                <a:moveTo>
                  <a:pt x="1085" y="983"/>
                </a:moveTo>
                <a:cubicBezTo>
                  <a:pt x="850" y="726"/>
                  <a:pt x="850" y="726"/>
                  <a:pt x="850" y="726"/>
                </a:cubicBezTo>
                <a:cubicBezTo>
                  <a:pt x="830" y="706"/>
                  <a:pt x="830" y="673"/>
                  <a:pt x="850" y="653"/>
                </a:cubicBezTo>
                <a:cubicBezTo>
                  <a:pt x="870" y="633"/>
                  <a:pt x="902" y="633"/>
                  <a:pt x="922" y="653"/>
                </a:cubicBezTo>
                <a:cubicBezTo>
                  <a:pt x="1210" y="946"/>
                  <a:pt x="1210" y="946"/>
                  <a:pt x="1210" y="946"/>
                </a:cubicBezTo>
                <a:cubicBezTo>
                  <a:pt x="1230" y="967"/>
                  <a:pt x="1230" y="999"/>
                  <a:pt x="1210" y="1020"/>
                </a:cubicBezTo>
                <a:cubicBezTo>
                  <a:pt x="922" y="1313"/>
                  <a:pt x="922" y="1313"/>
                  <a:pt x="922" y="1313"/>
                </a:cubicBezTo>
                <a:cubicBezTo>
                  <a:pt x="902" y="1333"/>
                  <a:pt x="870" y="1333"/>
                  <a:pt x="850" y="1313"/>
                </a:cubicBezTo>
                <a:cubicBezTo>
                  <a:pt x="830" y="1293"/>
                  <a:pt x="830" y="1260"/>
                  <a:pt x="850" y="1239"/>
                </a:cubicBezTo>
                <a:cubicBezTo>
                  <a:pt x="1085" y="983"/>
                  <a:pt x="1085" y="983"/>
                  <a:pt x="1085" y="983"/>
                </a:cubicBezTo>
                <a:close/>
                <a:moveTo>
                  <a:pt x="983" y="0"/>
                </a:moveTo>
                <a:cubicBezTo>
                  <a:pt x="1526" y="0"/>
                  <a:pt x="1966" y="440"/>
                  <a:pt x="1966" y="983"/>
                </a:cubicBezTo>
                <a:cubicBezTo>
                  <a:pt x="1966" y="1526"/>
                  <a:pt x="1526" y="1966"/>
                  <a:pt x="983" y="1966"/>
                </a:cubicBezTo>
                <a:cubicBezTo>
                  <a:pt x="440" y="1966"/>
                  <a:pt x="0" y="1526"/>
                  <a:pt x="0" y="983"/>
                </a:cubicBezTo>
                <a:cubicBezTo>
                  <a:pt x="0" y="440"/>
                  <a:pt x="440" y="0"/>
                  <a:pt x="983" y="0"/>
                </a:cubicBezTo>
                <a:close/>
                <a:moveTo>
                  <a:pt x="983" y="1838"/>
                </a:moveTo>
                <a:cubicBezTo>
                  <a:pt x="1455" y="1838"/>
                  <a:pt x="1838" y="1455"/>
                  <a:pt x="1838" y="983"/>
                </a:cubicBezTo>
                <a:cubicBezTo>
                  <a:pt x="1838" y="511"/>
                  <a:pt x="1455" y="128"/>
                  <a:pt x="983" y="128"/>
                </a:cubicBezTo>
                <a:cubicBezTo>
                  <a:pt x="510" y="128"/>
                  <a:pt x="128" y="511"/>
                  <a:pt x="128" y="983"/>
                </a:cubicBezTo>
                <a:cubicBezTo>
                  <a:pt x="127" y="1455"/>
                  <a:pt x="510" y="1838"/>
                  <a:pt x="983" y="1838"/>
                </a:cubicBezTo>
                <a:close/>
              </a:path>
            </a:pathLst>
          </a:custGeom>
          <a:solidFill>
            <a:schemeClr val="bg1"/>
          </a:solidFill>
          <a:ln>
            <a:noFill/>
          </a:ln>
          <a:effectLst>
            <a:outerShdw blurRad="12700" dist="127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Tree>
    <p:extLst>
      <p:ext uri="{BB962C8B-B14F-4D97-AF65-F5344CB8AC3E}">
        <p14:creationId xmlns:p14="http://schemas.microsoft.com/office/powerpoint/2010/main" val="14276522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46e3fa09-32ce-4905-abcb-61d961fe67b2"/>
</p:tagLst>
</file>

<file path=ppt/tags/tag2.xml><?xml version="1.0" encoding="utf-8"?>
<p:tagLst xmlns:a="http://schemas.openxmlformats.org/drawingml/2006/main" xmlns:r="http://schemas.openxmlformats.org/officeDocument/2006/relationships" xmlns:p="http://schemas.openxmlformats.org/presentationml/2006/main">
  <p:tag name="ISLIDE.DIAGRAM" val="3306b13a-1b45-471a-b20c-d16198336c98"/>
</p:tagLst>
</file>

<file path=ppt/theme/theme1.xml><?xml version="1.0" encoding="utf-8"?>
<a:theme xmlns:a="http://schemas.openxmlformats.org/drawingml/2006/main" name="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k2ve0gsx">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k2ve0gsx">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pylabi3q">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pylabi3q">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2ve0gsx">
      <a:majorFont>
        <a:latin typeface="Arial"/>
        <a:ea typeface="Microsoft YaHei"/>
        <a:cs typeface=""/>
      </a:majorFont>
      <a:minorFont>
        <a:latin typeface="Arial"/>
        <a:ea typeface="Microsoft YaHei"/>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7721</TotalTime>
  <Words>8795</Words>
  <Application>Microsoft Office PowerPoint</Application>
  <PresentationFormat>自定义</PresentationFormat>
  <Paragraphs>1256</Paragraphs>
  <Slides>80</Slides>
  <Notes>65</Notes>
  <HiddenSlides>0</HiddenSlides>
  <MMClips>1</MMClips>
  <ScaleCrop>false</ScaleCrop>
  <HeadingPairs>
    <vt:vector size="6" baseType="variant">
      <vt:variant>
        <vt:lpstr>已用的字体</vt:lpstr>
      </vt:variant>
      <vt:variant>
        <vt:i4>12</vt:i4>
      </vt:variant>
      <vt:variant>
        <vt:lpstr>主题</vt:lpstr>
      </vt:variant>
      <vt:variant>
        <vt:i4>5</vt:i4>
      </vt:variant>
      <vt:variant>
        <vt:lpstr>幻灯片标题</vt:lpstr>
      </vt:variant>
      <vt:variant>
        <vt:i4>80</vt:i4>
      </vt:variant>
    </vt:vector>
  </HeadingPairs>
  <TitlesOfParts>
    <vt:vector size="97" baseType="lpstr">
      <vt:lpstr>FZLanTingHeiS-B-GB</vt:lpstr>
      <vt:lpstr>Gill Sans</vt:lpstr>
      <vt:lpstr>ＭＳ Ｐゴシック</vt:lpstr>
      <vt:lpstr>黑体</vt:lpstr>
      <vt:lpstr>思源黑体 CN Medium</vt:lpstr>
      <vt:lpstr>宋体</vt:lpstr>
      <vt:lpstr>微软雅黑</vt:lpstr>
      <vt:lpstr>微软雅黑</vt:lpstr>
      <vt:lpstr>Arial</vt:lpstr>
      <vt:lpstr>Bauhaus 93</vt:lpstr>
      <vt:lpstr>Calibri</vt:lpstr>
      <vt:lpstr>Wingdings</vt:lpstr>
      <vt:lpstr>Lenovo Master</vt:lpstr>
      <vt:lpstr>1_Lenovo Master</vt:lpstr>
      <vt:lpstr>2_Lenovo Master</vt:lpstr>
      <vt:lpstr>3_Lenovo Master</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Lenovo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 and Goes up to Two Lines</dc:title>
  <dc:subject/>
  <dc:creator>kathyp</dc:creator>
  <cp:keywords/>
  <dc:description/>
  <cp:lastModifiedBy>Fei Fei8 Sun</cp:lastModifiedBy>
  <cp:revision>738</cp:revision>
  <cp:lastPrinted>2018-09-27T14:28:57Z</cp:lastPrinted>
  <dcterms:created xsi:type="dcterms:W3CDTF">2015-04-23T17:39:00Z</dcterms:created>
  <dcterms:modified xsi:type="dcterms:W3CDTF">2019-02-22T06:27:52Z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