
<file path=[Content_Types].xml><?xml version="1.0" encoding="utf-8"?>
<Types xmlns="http://schemas.openxmlformats.org/package/2006/content-types">
  <Default Extension="jpeg" ContentType="image/jpeg"/>
  <Default Extension="tiff" ContentType="image/tiff"/>
  <Default Extension="png" ContentType="image/png"/>
  <Default Extension="emf" ContentType="image/x-emf"/>
  <Default Extension="mp3" ContentType="audio/mp3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>
  <p:sldMasterIdLst>
    <p:sldMasterId id="2147483648" r:id="rId1"/>
  </p:sldMasterIdLst>
  <p:notesMasterIdLst>
    <p:notesMasterId r:id="rId4"/>
  </p:notesMasterIdLst>
  <p:handoutMasterIdLst>
    <p:handoutMasterId r:id="rId52"/>
  </p:handoutMasterIdLst>
  <p:sldIdLst>
    <p:sldId id="2882" r:id="rId3"/>
    <p:sldId id="2883" r:id="rId5"/>
    <p:sldId id="2875" r:id="rId6"/>
    <p:sldId id="2881" r:id="rId7"/>
    <p:sldId id="2940" r:id="rId8"/>
    <p:sldId id="2941" r:id="rId9"/>
    <p:sldId id="2942" r:id="rId10"/>
    <p:sldId id="2944" r:id="rId11"/>
    <p:sldId id="2890" r:id="rId12"/>
    <p:sldId id="2892" r:id="rId13"/>
    <p:sldId id="2893" r:id="rId14"/>
    <p:sldId id="2894" r:id="rId15"/>
    <p:sldId id="2895" r:id="rId16"/>
    <p:sldId id="2896" r:id="rId17"/>
    <p:sldId id="2897" r:id="rId18"/>
    <p:sldId id="2898" r:id="rId19"/>
    <p:sldId id="2899" r:id="rId20"/>
    <p:sldId id="2900" r:id="rId21"/>
    <p:sldId id="2901" r:id="rId22"/>
    <p:sldId id="2945" r:id="rId23"/>
    <p:sldId id="2904" r:id="rId24"/>
    <p:sldId id="2905" r:id="rId25"/>
    <p:sldId id="2906" r:id="rId26"/>
    <p:sldId id="2907" r:id="rId27"/>
    <p:sldId id="2908" r:id="rId28"/>
    <p:sldId id="2909" r:id="rId29"/>
    <p:sldId id="2910" r:id="rId30"/>
    <p:sldId id="2946" r:id="rId31"/>
    <p:sldId id="2912" r:id="rId32"/>
    <p:sldId id="2913" r:id="rId33"/>
    <p:sldId id="2914" r:id="rId34"/>
    <p:sldId id="2915" r:id="rId35"/>
    <p:sldId id="2916" r:id="rId36"/>
    <p:sldId id="2947" r:id="rId37"/>
    <p:sldId id="2948" r:id="rId38"/>
    <p:sldId id="2949" r:id="rId39"/>
    <p:sldId id="2950" r:id="rId40"/>
    <p:sldId id="2951" r:id="rId41"/>
    <p:sldId id="2952" r:id="rId42"/>
    <p:sldId id="2953" r:id="rId43"/>
    <p:sldId id="2954" r:id="rId44"/>
    <p:sldId id="2955" r:id="rId45"/>
    <p:sldId id="2956" r:id="rId46"/>
    <p:sldId id="2957" r:id="rId47"/>
    <p:sldId id="2958" r:id="rId48"/>
    <p:sldId id="2959" r:id="rId49"/>
    <p:sldId id="2960" r:id="rId50"/>
    <p:sldId id="2961" r:id="rId51"/>
  </p:sldIdLst>
  <p:sldSz cx="12858750" cy="7232650"/>
  <p:notesSz cx="6858000" cy="9144000"/>
  <p:defaultTextStyle>
    <a:defPPr>
      <a:defRPr lang="zh-CN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1pPr>
    <a:lvl2pPr marL="640080" indent="-18288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2pPr>
    <a:lvl3pPr marL="1282700" indent="-3683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3pPr>
    <a:lvl4pPr marL="1925955" indent="-554355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4pPr>
    <a:lvl5pPr marL="2568575" indent="-739775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5252"/>
    <a:srgbClr val="8FD43E"/>
    <a:srgbClr val="53A664"/>
    <a:srgbClr val="B18BD5"/>
    <a:srgbClr val="FFFFFF"/>
    <a:srgbClr val="26A69A"/>
    <a:srgbClr val="66C6D5"/>
    <a:srgbClr val="0E419A"/>
    <a:srgbClr val="056770"/>
    <a:srgbClr val="77BFD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525" autoAdjust="0"/>
    <p:restoredTop sz="94407" autoAdjust="0"/>
  </p:normalViewPr>
  <p:slideViewPr>
    <p:cSldViewPr>
      <p:cViewPr>
        <p:scale>
          <a:sx n="79" d="100"/>
          <a:sy n="79" d="100"/>
        </p:scale>
        <p:origin x="1568" y="1064"/>
      </p:cViewPr>
      <p:guideLst>
        <p:guide orient="horz" pos="372"/>
        <p:guide pos="4010"/>
        <p:guide pos="514"/>
        <p:guide orient="horz" pos="4120"/>
        <p:guide pos="7529"/>
        <p:guide pos="6925"/>
      </p:guideLst>
    </p:cSldViewPr>
  </p:slideViewPr>
  <p:outlineViewPr>
    <p:cViewPr>
      <p:scale>
        <a:sx n="100" d="100"/>
        <a:sy n="100" d="100"/>
      </p:scale>
      <p:origin x="0" y="-20556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notesViewPr>
    <p:cSldViewPr>
      <p:cViewPr varScale="1">
        <p:scale>
          <a:sx n="65" d="100"/>
          <a:sy n="65" d="100"/>
        </p:scale>
        <p:origin x="2796" y="5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5" Type="http://schemas.openxmlformats.org/officeDocument/2006/relationships/tableStyles" Target="tableStyles.xml"/><Relationship Id="rId54" Type="http://schemas.openxmlformats.org/officeDocument/2006/relationships/viewProps" Target="viewProps.xml"/><Relationship Id="rId53" Type="http://schemas.openxmlformats.org/officeDocument/2006/relationships/presProps" Target="presProps.xml"/><Relationship Id="rId52" Type="http://schemas.openxmlformats.org/officeDocument/2006/relationships/handoutMaster" Target="handoutMasters/handoutMaster1.xml"/><Relationship Id="rId51" Type="http://schemas.openxmlformats.org/officeDocument/2006/relationships/slide" Target="slides/slide48.xml"/><Relationship Id="rId50" Type="http://schemas.openxmlformats.org/officeDocument/2006/relationships/slide" Target="slides/slide47.xml"/><Relationship Id="rId5" Type="http://schemas.openxmlformats.org/officeDocument/2006/relationships/slide" Target="slides/slide2.xml"/><Relationship Id="rId49" Type="http://schemas.openxmlformats.org/officeDocument/2006/relationships/slide" Target="slides/slide46.xml"/><Relationship Id="rId48" Type="http://schemas.openxmlformats.org/officeDocument/2006/relationships/slide" Target="slides/slide45.xml"/><Relationship Id="rId47" Type="http://schemas.openxmlformats.org/officeDocument/2006/relationships/slide" Target="slides/slide44.xml"/><Relationship Id="rId46" Type="http://schemas.openxmlformats.org/officeDocument/2006/relationships/slide" Target="slides/slide43.xml"/><Relationship Id="rId45" Type="http://schemas.openxmlformats.org/officeDocument/2006/relationships/slide" Target="slides/slide42.xml"/><Relationship Id="rId44" Type="http://schemas.openxmlformats.org/officeDocument/2006/relationships/slide" Target="slides/slide41.xml"/><Relationship Id="rId43" Type="http://schemas.openxmlformats.org/officeDocument/2006/relationships/slide" Target="slides/slide40.xml"/><Relationship Id="rId42" Type="http://schemas.openxmlformats.org/officeDocument/2006/relationships/slide" Target="slides/slide39.xml"/><Relationship Id="rId41" Type="http://schemas.openxmlformats.org/officeDocument/2006/relationships/slide" Target="slides/slide38.xml"/><Relationship Id="rId40" Type="http://schemas.openxmlformats.org/officeDocument/2006/relationships/slide" Target="slides/slide37.xml"/><Relationship Id="rId4" Type="http://schemas.openxmlformats.org/officeDocument/2006/relationships/notesMaster" Target="notesMasters/notesMaster1.xml"/><Relationship Id="rId39" Type="http://schemas.openxmlformats.org/officeDocument/2006/relationships/slide" Target="slides/slide36.xml"/><Relationship Id="rId38" Type="http://schemas.openxmlformats.org/officeDocument/2006/relationships/slide" Target="slides/slide35.xml"/><Relationship Id="rId37" Type="http://schemas.openxmlformats.org/officeDocument/2006/relationships/slide" Target="slides/slide34.xml"/><Relationship Id="rId36" Type="http://schemas.openxmlformats.org/officeDocument/2006/relationships/slide" Target="slides/slide33.xml"/><Relationship Id="rId35" Type="http://schemas.openxmlformats.org/officeDocument/2006/relationships/slide" Target="slides/slide32.xml"/><Relationship Id="rId34" Type="http://schemas.openxmlformats.org/officeDocument/2006/relationships/slide" Target="slides/slide31.xml"/><Relationship Id="rId33" Type="http://schemas.openxmlformats.org/officeDocument/2006/relationships/slide" Target="slides/slide30.xml"/><Relationship Id="rId32" Type="http://schemas.openxmlformats.org/officeDocument/2006/relationships/slide" Target="slides/slide29.xml"/><Relationship Id="rId31" Type="http://schemas.openxmlformats.org/officeDocument/2006/relationships/slide" Target="slides/slide28.xml"/><Relationship Id="rId30" Type="http://schemas.openxmlformats.org/officeDocument/2006/relationships/slide" Target="slides/slide27.xml"/><Relationship Id="rId3" Type="http://schemas.openxmlformats.org/officeDocument/2006/relationships/slide" Target="slides/slide1.xml"/><Relationship Id="rId29" Type="http://schemas.openxmlformats.org/officeDocument/2006/relationships/slide" Target="slides/slide26.xml"/><Relationship Id="rId28" Type="http://schemas.openxmlformats.org/officeDocument/2006/relationships/slide" Target="slides/slide25.xml"/><Relationship Id="rId27" Type="http://schemas.openxmlformats.org/officeDocument/2006/relationships/slide" Target="slides/slide24.xml"/><Relationship Id="rId26" Type="http://schemas.openxmlformats.org/officeDocument/2006/relationships/slide" Target="slides/slide23.xml"/><Relationship Id="rId25" Type="http://schemas.openxmlformats.org/officeDocument/2006/relationships/slide" Target="slides/slide22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9630DBF-D010-4114-9DE3-41E342A27C18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4D1D107-4CC9-43CA-8CA8-36E1DF70D5F2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06024D97-E667-405D-B634-E583E2108D71}" type="datetimeFigureOut">
              <a:rPr lang="zh-CN" altLang="en-US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CN" altLang="en-US" noProof="0" smtClean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noProof="0" smtClean="0"/>
              <a:t>单击此处编辑母版文本样式</a:t>
            </a:r>
            <a:endParaRPr lang="zh-CN" altLang="en-US" noProof="0" smtClean="0"/>
          </a:p>
          <a:p>
            <a:pPr lvl="1"/>
            <a:r>
              <a:rPr lang="zh-CN" altLang="en-US" noProof="0" smtClean="0"/>
              <a:t>第二级</a:t>
            </a:r>
            <a:endParaRPr lang="zh-CN" altLang="en-US" noProof="0" smtClean="0"/>
          </a:p>
          <a:p>
            <a:pPr lvl="2"/>
            <a:r>
              <a:rPr lang="zh-CN" altLang="en-US" noProof="0" smtClean="0"/>
              <a:t>第三级</a:t>
            </a:r>
            <a:endParaRPr lang="zh-CN" altLang="en-US" noProof="0" smtClean="0"/>
          </a:p>
          <a:p>
            <a:pPr lvl="3"/>
            <a:r>
              <a:rPr lang="zh-CN" altLang="en-US" noProof="0" smtClean="0"/>
              <a:t>第四级</a:t>
            </a:r>
            <a:endParaRPr lang="zh-CN" altLang="en-US" noProof="0" smtClean="0"/>
          </a:p>
          <a:p>
            <a:pPr lvl="4"/>
            <a:r>
              <a:rPr lang="zh-CN" altLang="en-US" noProof="0" smtClean="0"/>
              <a:t>第五级</a:t>
            </a:r>
            <a:endParaRPr lang="zh-CN" altLang="en-US" noProof="0" smtClean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>
            <a:lvl1pPr algn="r">
              <a:defRPr sz="1200"/>
            </a:lvl1pPr>
          </a:lstStyle>
          <a:p>
            <a:fld id="{418F03C3-53C1-4F10-8DAF-D1F318E96C6E}" type="slidenum">
              <a:rPr lang="zh-CN" altLang="en-US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300" kern="1200">
        <a:solidFill>
          <a:schemeClr val="tx1"/>
        </a:solidFill>
        <a:latin typeface="+mn-lt"/>
        <a:ea typeface="+mn-ea"/>
        <a:cs typeface="+mn-cs"/>
      </a:defRPr>
    </a:lvl1pPr>
    <a:lvl2pPr marL="455930" algn="l" rtl="0" eaLnBrk="0" fontAlgn="base" hangingPunct="0">
      <a:spcBef>
        <a:spcPct val="30000"/>
      </a:spcBef>
      <a:spcAft>
        <a:spcPct val="0"/>
      </a:spcAft>
      <a:defRPr sz="1300" kern="1200">
        <a:solidFill>
          <a:schemeClr val="tx1"/>
        </a:solidFill>
        <a:latin typeface="+mn-lt"/>
        <a:ea typeface="+mn-ea"/>
        <a:cs typeface="+mn-cs"/>
      </a:defRPr>
    </a:lvl2pPr>
    <a:lvl3pPr marL="913130" algn="l" rtl="0" eaLnBrk="0" fontAlgn="base" hangingPunct="0">
      <a:spcBef>
        <a:spcPct val="30000"/>
      </a:spcBef>
      <a:spcAft>
        <a:spcPct val="0"/>
      </a:spcAft>
      <a:defRPr sz="1300" kern="1200">
        <a:solidFill>
          <a:schemeClr val="tx1"/>
        </a:solidFill>
        <a:latin typeface="+mn-lt"/>
        <a:ea typeface="+mn-ea"/>
        <a:cs typeface="+mn-cs"/>
      </a:defRPr>
    </a:lvl3pPr>
    <a:lvl4pPr marL="1370330" algn="l" rtl="0" eaLnBrk="0" fontAlgn="base" hangingPunct="0">
      <a:spcBef>
        <a:spcPct val="30000"/>
      </a:spcBef>
      <a:spcAft>
        <a:spcPct val="0"/>
      </a:spcAft>
      <a:defRPr sz="1300" kern="1200">
        <a:solidFill>
          <a:schemeClr val="tx1"/>
        </a:solidFill>
        <a:latin typeface="+mn-lt"/>
        <a:ea typeface="+mn-ea"/>
        <a:cs typeface="+mn-cs"/>
      </a:defRPr>
    </a:lvl4pPr>
    <a:lvl5pPr marL="1827530" algn="l" rtl="0" eaLnBrk="0" fontAlgn="base" hangingPunct="0">
      <a:spcBef>
        <a:spcPct val="30000"/>
      </a:spcBef>
      <a:spcAft>
        <a:spcPct val="0"/>
      </a:spcAft>
      <a:defRPr sz="1300" kern="1200">
        <a:solidFill>
          <a:schemeClr val="tx1"/>
        </a:solidFill>
        <a:latin typeface="+mn-lt"/>
        <a:ea typeface="+mn-ea"/>
        <a:cs typeface="+mn-cs"/>
      </a:defRPr>
    </a:lvl5pPr>
    <a:lvl6pPr marL="2285365" algn="l" defTabSz="913765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6pPr>
    <a:lvl7pPr marL="2742565" algn="l" defTabSz="913765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7pPr>
    <a:lvl8pPr marL="3199765" algn="l" defTabSz="913765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8pPr>
    <a:lvl9pPr marL="3656965" algn="l" defTabSz="913765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5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2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4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5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4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5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6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8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9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0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2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3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4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5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6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7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8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242888" y="1431925"/>
            <a:ext cx="6872287" cy="3865563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242888" y="1431925"/>
            <a:ext cx="6872287" cy="3865563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242888" y="1431925"/>
            <a:ext cx="6872287" cy="3865563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CB8912-F0BA-4AD8-8415-DA1F26BCB09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CB8912-F0BA-4AD8-8415-DA1F26BCB09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6B02EC-97C0-4E19-AA45-E904FCC1D11E}" type="slidenum">
              <a:rPr lang="en-GB" smtClean="0"/>
            </a:fld>
            <a:endParaRPr lang="en-GB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6B02EC-97C0-4E19-AA45-E904FCC1D11E}" type="slidenum">
              <a:rPr lang="en-GB" smtClean="0"/>
            </a:fld>
            <a:endParaRPr lang="en-GB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6B02EC-97C0-4E19-AA45-E904FCC1D11E}" type="slidenum">
              <a:rPr lang="en-GB" smtClean="0"/>
            </a:fld>
            <a:endParaRPr lang="en-GB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242888" y="1431925"/>
            <a:ext cx="6872287" cy="3865563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6B02EC-97C0-4E19-AA45-E904FCC1D11E}" type="slidenum">
              <a:rPr lang="en-GB" smtClean="0"/>
            </a:fld>
            <a:endParaRPr lang="en-GB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6B02EC-97C0-4E19-AA45-E904FCC1D11E}" type="slidenum">
              <a:rPr lang="en-GB" smtClean="0"/>
            </a:fld>
            <a:endParaRPr lang="en-GB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6B02EC-97C0-4E19-AA45-E904FCC1D11E}" type="slidenum">
              <a:rPr lang="en-GB" smtClean="0"/>
            </a:fld>
            <a:endParaRPr lang="en-GB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6B02EC-97C0-4E19-AA45-E904FCC1D11E}" type="slidenum">
              <a:rPr lang="en-GB" smtClean="0"/>
            </a:fld>
            <a:endParaRPr lang="en-GB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6B02EC-97C0-4E19-AA45-E904FCC1D11E}" type="slidenum">
              <a:rPr lang="en-GB" smtClean="0"/>
            </a:fld>
            <a:endParaRPr lang="en-GB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CB8912-F0BA-4AD8-8415-DA1F26BCB09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CB8912-F0BA-4AD8-8415-DA1F26BCB09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CB8912-F0BA-4AD8-8415-DA1F26BCB09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CB8912-F0BA-4AD8-8415-DA1F26BCB09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2D2-7A68-459D-A996-9BDDA2518FA4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1EE5D-26FB-46D5-A381-ECFB35BF1D3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Tm="0">
        <p:fade/>
      </p:transition>
    </mc:Choice>
    <mc:Fallback>
      <p:transition spd="med" advTm="0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607344" y="1183677"/>
            <a:ext cx="9644063" cy="2518034"/>
          </a:xfrm>
        </p:spPr>
        <p:txBody>
          <a:bodyPr anchor="b"/>
          <a:lstStyle>
            <a:lvl1pPr algn="ctr">
              <a:defRPr sz="633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607344" y="3798816"/>
            <a:ext cx="9644063" cy="1746216"/>
          </a:xfrm>
        </p:spPr>
        <p:txBody>
          <a:bodyPr/>
          <a:lstStyle>
            <a:lvl1pPr marL="0" indent="0" algn="ctr">
              <a:buNone/>
              <a:defRPr sz="2530"/>
            </a:lvl1pPr>
            <a:lvl2pPr marL="481965" indent="0" algn="ctr">
              <a:buNone/>
              <a:defRPr sz="2110"/>
            </a:lvl2pPr>
            <a:lvl3pPr marL="964565" indent="0" algn="ctr">
              <a:buNone/>
              <a:defRPr sz="1900"/>
            </a:lvl3pPr>
            <a:lvl4pPr marL="1446530" indent="0" algn="ctr">
              <a:buNone/>
              <a:defRPr sz="1685"/>
            </a:lvl4pPr>
            <a:lvl5pPr marL="1928495" indent="0" algn="ctr">
              <a:buNone/>
              <a:defRPr sz="1685"/>
            </a:lvl5pPr>
            <a:lvl6pPr marL="2411095" indent="0" algn="ctr">
              <a:buNone/>
              <a:defRPr sz="1685"/>
            </a:lvl6pPr>
            <a:lvl7pPr marL="2893060" indent="0" algn="ctr">
              <a:buNone/>
              <a:defRPr sz="1685"/>
            </a:lvl7pPr>
            <a:lvl8pPr marL="3375025" indent="0" algn="ctr">
              <a:buNone/>
              <a:defRPr sz="1685"/>
            </a:lvl8pPr>
            <a:lvl9pPr marL="3856990" indent="0" algn="ctr">
              <a:buNone/>
              <a:defRPr sz="1685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7" Type="http://schemas.openxmlformats.org/officeDocument/2006/relationships/theme" Target="../theme/theme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84238" y="385763"/>
            <a:ext cx="11090275" cy="1397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84238" y="1925638"/>
            <a:ext cx="11090275" cy="45894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84238" y="6704013"/>
            <a:ext cx="2892425" cy="384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BF82D2-7A68-459D-A996-9BDDA2518FA4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259263" y="6704013"/>
            <a:ext cx="4340225" cy="384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9082088" y="6704013"/>
            <a:ext cx="2892425" cy="384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01EE5D-26FB-46D5-A381-ECFB35BF1D34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1.xml"/><Relationship Id="rId6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Relationship Id="rId3" Type="http://schemas.microsoft.com/office/2007/relationships/media" Target="../media/media1.mp3"/><Relationship Id="rId2" Type="http://schemas.openxmlformats.org/officeDocument/2006/relationships/audio" Target="../media/media1.mp3"/><Relationship Id="rId1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image" Target="../media/image39.jpeg"/></Relationships>
</file>

<file path=ppt/slides/_rels/slide11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4.xml"/><Relationship Id="rId4" Type="http://schemas.openxmlformats.org/officeDocument/2006/relationships/image" Target="../media/image41.png"/><Relationship Id="rId3" Type="http://schemas.openxmlformats.org/officeDocument/2006/relationships/image" Target="../media/image40.png"/><Relationship Id="rId2" Type="http://schemas.openxmlformats.org/officeDocument/2006/relationships/image" Target="../media/image6.png"/><Relationship Id="rId1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4.xml"/><Relationship Id="rId4" Type="http://schemas.openxmlformats.org/officeDocument/2006/relationships/image" Target="../media/image43.png"/><Relationship Id="rId3" Type="http://schemas.openxmlformats.org/officeDocument/2006/relationships/image" Target="../media/image42.png"/><Relationship Id="rId2" Type="http://schemas.openxmlformats.org/officeDocument/2006/relationships/image" Target="../media/image6.png"/><Relationship Id="rId1" Type="http://schemas.openxmlformats.org/officeDocument/2006/relationships/image" Target="../media/image5.png"/></Relationships>
</file>

<file path=ppt/slides/_rels/slide13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4.xml"/><Relationship Id="rId4" Type="http://schemas.openxmlformats.org/officeDocument/2006/relationships/image" Target="../media/image45.png"/><Relationship Id="rId3" Type="http://schemas.openxmlformats.org/officeDocument/2006/relationships/image" Target="../media/image44.png"/><Relationship Id="rId2" Type="http://schemas.openxmlformats.org/officeDocument/2006/relationships/image" Target="../media/image6.png"/><Relationship Id="rId1" Type="http://schemas.openxmlformats.org/officeDocument/2006/relationships/image" Target="../media/image5.png"/></Relationships>
</file>

<file path=ppt/slides/_rels/slide14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4.xml"/><Relationship Id="rId4" Type="http://schemas.openxmlformats.org/officeDocument/2006/relationships/image" Target="../media/image47.png"/><Relationship Id="rId3" Type="http://schemas.openxmlformats.org/officeDocument/2006/relationships/image" Target="../media/image46.png"/><Relationship Id="rId2" Type="http://schemas.openxmlformats.org/officeDocument/2006/relationships/image" Target="../media/image6.png"/><Relationship Id="rId1" Type="http://schemas.openxmlformats.org/officeDocument/2006/relationships/image" Target="../media/image5.png"/></Relationships>
</file>

<file path=ppt/slides/_rels/slide15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10.xml"/><Relationship Id="rId5" Type="http://schemas.openxmlformats.org/officeDocument/2006/relationships/slideLayout" Target="../slideLayouts/slideLayout4.xml"/><Relationship Id="rId4" Type="http://schemas.openxmlformats.org/officeDocument/2006/relationships/image" Target="../media/image49.png"/><Relationship Id="rId3" Type="http://schemas.openxmlformats.org/officeDocument/2006/relationships/image" Target="../media/image48.png"/><Relationship Id="rId2" Type="http://schemas.openxmlformats.org/officeDocument/2006/relationships/image" Target="../media/image6.png"/><Relationship Id="rId1" Type="http://schemas.openxmlformats.org/officeDocument/2006/relationships/image" Target="../media/image5.png"/></Relationships>
</file>

<file path=ppt/slides/_rels/slide16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4.xml"/><Relationship Id="rId4" Type="http://schemas.openxmlformats.org/officeDocument/2006/relationships/image" Target="../media/image51.png"/><Relationship Id="rId3" Type="http://schemas.openxmlformats.org/officeDocument/2006/relationships/image" Target="../media/image50.png"/><Relationship Id="rId2" Type="http://schemas.openxmlformats.org/officeDocument/2006/relationships/image" Target="../media/image6.png"/><Relationship Id="rId1" Type="http://schemas.openxmlformats.org/officeDocument/2006/relationships/image" Target="../media/image5.png"/></Relationships>
</file>

<file path=ppt/slides/_rels/slide17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4.xml"/><Relationship Id="rId4" Type="http://schemas.openxmlformats.org/officeDocument/2006/relationships/image" Target="../media/image53.png"/><Relationship Id="rId3" Type="http://schemas.openxmlformats.org/officeDocument/2006/relationships/image" Target="../media/image52.png"/><Relationship Id="rId2" Type="http://schemas.openxmlformats.org/officeDocument/2006/relationships/image" Target="../media/image6.png"/><Relationship Id="rId1" Type="http://schemas.openxmlformats.org/officeDocument/2006/relationships/image" Target="../media/image5.png"/></Relationships>
</file>

<file path=ppt/slides/_rels/slide18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4.xml"/><Relationship Id="rId4" Type="http://schemas.openxmlformats.org/officeDocument/2006/relationships/image" Target="../media/image55.png"/><Relationship Id="rId3" Type="http://schemas.openxmlformats.org/officeDocument/2006/relationships/image" Target="../media/image54.png"/><Relationship Id="rId2" Type="http://schemas.openxmlformats.org/officeDocument/2006/relationships/image" Target="../media/image6.png"/><Relationship Id="rId1" Type="http://schemas.openxmlformats.org/officeDocument/2006/relationships/image" Target="../media/image5.png"/></Relationships>
</file>

<file path=ppt/slides/_rels/slide19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4.xml"/><Relationship Id="rId4" Type="http://schemas.openxmlformats.org/officeDocument/2006/relationships/image" Target="../media/image57.png"/><Relationship Id="rId3" Type="http://schemas.openxmlformats.org/officeDocument/2006/relationships/image" Target="../media/image56.png"/><Relationship Id="rId2" Type="http://schemas.openxmlformats.org/officeDocument/2006/relationships/image" Target="../media/image6.png"/><Relationship Id="rId1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image" Target="../media/image58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image" Target="../media/image60.png"/><Relationship Id="rId1" Type="http://schemas.openxmlformats.org/officeDocument/2006/relationships/image" Target="../media/image59.png"/></Relationships>
</file>

<file path=ppt/slides/_rels/slide22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1.xml"/><Relationship Id="rId3" Type="http://schemas.openxmlformats.org/officeDocument/2006/relationships/slideLayout" Target="../slideLayouts/slideLayout4.xml"/><Relationship Id="rId2" Type="http://schemas.openxmlformats.org/officeDocument/2006/relationships/image" Target="../media/image62.png"/><Relationship Id="rId1" Type="http://schemas.openxmlformats.org/officeDocument/2006/relationships/image" Target="../media/image61.png"/></Relationships>
</file>

<file path=ppt/slides/_rels/slide23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4.xml"/><Relationship Id="rId4" Type="http://schemas.openxmlformats.org/officeDocument/2006/relationships/image" Target="../media/image64.jpeg"/><Relationship Id="rId3" Type="http://schemas.openxmlformats.org/officeDocument/2006/relationships/image" Target="../media/image63.jpeg"/><Relationship Id="rId2" Type="http://schemas.openxmlformats.org/officeDocument/2006/relationships/image" Target="../media/image6.png"/><Relationship Id="rId1" Type="http://schemas.openxmlformats.org/officeDocument/2006/relationships/image" Target="../media/image5.png"/></Relationships>
</file>

<file path=ppt/slides/_rels/slide24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2.xml"/><Relationship Id="rId3" Type="http://schemas.openxmlformats.org/officeDocument/2006/relationships/slideLayout" Target="../slideLayouts/slideLayout4.xml"/><Relationship Id="rId2" Type="http://schemas.openxmlformats.org/officeDocument/2006/relationships/image" Target="../media/image66.png"/><Relationship Id="rId1" Type="http://schemas.openxmlformats.org/officeDocument/2006/relationships/image" Target="../media/image65.png"/></Relationships>
</file>

<file path=ppt/slides/_rels/slide25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3.xml"/><Relationship Id="rId3" Type="http://schemas.openxmlformats.org/officeDocument/2006/relationships/slideLayout" Target="../slideLayouts/slideLayout4.xml"/><Relationship Id="rId2" Type="http://schemas.openxmlformats.org/officeDocument/2006/relationships/image" Target="../media/image68.png"/><Relationship Id="rId1" Type="http://schemas.openxmlformats.org/officeDocument/2006/relationships/image" Target="../media/image67.png"/></Relationships>
</file>

<file path=ppt/slides/_rels/slide26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4.xml"/><Relationship Id="rId4" Type="http://schemas.openxmlformats.org/officeDocument/2006/relationships/image" Target="../media/image70.png"/><Relationship Id="rId3" Type="http://schemas.openxmlformats.org/officeDocument/2006/relationships/image" Target="../media/image69.png"/><Relationship Id="rId2" Type="http://schemas.openxmlformats.org/officeDocument/2006/relationships/image" Target="../media/image6.png"/><Relationship Id="rId1" Type="http://schemas.openxmlformats.org/officeDocument/2006/relationships/image" Target="../media/image5.png"/></Relationships>
</file>

<file path=ppt/slides/_rels/slide27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4.xml"/><Relationship Id="rId4" Type="http://schemas.openxmlformats.org/officeDocument/2006/relationships/image" Target="../media/image72.png"/><Relationship Id="rId3" Type="http://schemas.openxmlformats.org/officeDocument/2006/relationships/image" Target="../media/image71.png"/><Relationship Id="rId2" Type="http://schemas.openxmlformats.org/officeDocument/2006/relationships/image" Target="../media/image6.png"/><Relationship Id="rId1" Type="http://schemas.openxmlformats.org/officeDocument/2006/relationships/image" Target="../media/image5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image" Target="../media/image73.jpeg"/><Relationship Id="rId1" Type="http://schemas.openxmlformats.org/officeDocument/2006/relationships/image" Target="../media/image39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image" Target="../media/image75.png"/><Relationship Id="rId1" Type="http://schemas.openxmlformats.org/officeDocument/2006/relationships/image" Target="../media/image74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4.xml"/><Relationship Id="rId4" Type="http://schemas.openxmlformats.org/officeDocument/2006/relationships/image" Target="../media/image77.png"/><Relationship Id="rId3" Type="http://schemas.openxmlformats.org/officeDocument/2006/relationships/image" Target="../media/image76.png"/><Relationship Id="rId2" Type="http://schemas.openxmlformats.org/officeDocument/2006/relationships/image" Target="../media/image6.png"/><Relationship Id="rId1" Type="http://schemas.openxmlformats.org/officeDocument/2006/relationships/image" Target="../media/image5.png"/></Relationships>
</file>

<file path=ppt/slides/_rels/slide31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4.xml"/><Relationship Id="rId4" Type="http://schemas.openxmlformats.org/officeDocument/2006/relationships/image" Target="../media/image79.png"/><Relationship Id="rId3" Type="http://schemas.openxmlformats.org/officeDocument/2006/relationships/image" Target="../media/image78.png"/><Relationship Id="rId2" Type="http://schemas.openxmlformats.org/officeDocument/2006/relationships/image" Target="../media/image6.png"/><Relationship Id="rId1" Type="http://schemas.openxmlformats.org/officeDocument/2006/relationships/image" Target="../media/image5.png"/></Relationships>
</file>

<file path=ppt/slides/_rels/slide32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4.xml"/><Relationship Id="rId4" Type="http://schemas.openxmlformats.org/officeDocument/2006/relationships/image" Target="../media/image81.png"/><Relationship Id="rId3" Type="http://schemas.openxmlformats.org/officeDocument/2006/relationships/image" Target="../media/image80.png"/><Relationship Id="rId2" Type="http://schemas.openxmlformats.org/officeDocument/2006/relationships/image" Target="../media/image6.png"/><Relationship Id="rId1" Type="http://schemas.openxmlformats.org/officeDocument/2006/relationships/image" Target="../media/image5.png"/></Relationships>
</file>

<file path=ppt/slides/_rels/slide33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4.xml"/><Relationship Id="rId4" Type="http://schemas.openxmlformats.org/officeDocument/2006/relationships/image" Target="../media/image83.jpeg"/><Relationship Id="rId3" Type="http://schemas.openxmlformats.org/officeDocument/2006/relationships/image" Target="../media/image82.png"/><Relationship Id="rId2" Type="http://schemas.openxmlformats.org/officeDocument/2006/relationships/image" Target="../media/image6.png"/><Relationship Id="rId1" Type="http://schemas.openxmlformats.org/officeDocument/2006/relationships/image" Target="../media/image5.pn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9" Type="http://schemas.openxmlformats.org/officeDocument/2006/relationships/image" Target="../media/image92.png"/><Relationship Id="rId8" Type="http://schemas.openxmlformats.org/officeDocument/2006/relationships/image" Target="../media/image91.png"/><Relationship Id="rId7" Type="http://schemas.openxmlformats.org/officeDocument/2006/relationships/image" Target="../media/image90.png"/><Relationship Id="rId6" Type="http://schemas.openxmlformats.org/officeDocument/2006/relationships/image" Target="../media/image89.png"/><Relationship Id="rId5" Type="http://schemas.openxmlformats.org/officeDocument/2006/relationships/image" Target="../media/image88.png"/><Relationship Id="rId4" Type="http://schemas.openxmlformats.org/officeDocument/2006/relationships/image" Target="../media/image87.png"/><Relationship Id="rId3" Type="http://schemas.openxmlformats.org/officeDocument/2006/relationships/image" Target="../media/image86.png"/><Relationship Id="rId2" Type="http://schemas.openxmlformats.org/officeDocument/2006/relationships/image" Target="../media/image85.png"/><Relationship Id="rId14" Type="http://schemas.openxmlformats.org/officeDocument/2006/relationships/notesSlide" Target="../notesSlides/notesSlide15.xml"/><Relationship Id="rId13" Type="http://schemas.openxmlformats.org/officeDocument/2006/relationships/slideLayout" Target="../slideLayouts/slideLayout2.xml"/><Relationship Id="rId12" Type="http://schemas.openxmlformats.org/officeDocument/2006/relationships/image" Target="../media/image95.png"/><Relationship Id="rId11" Type="http://schemas.openxmlformats.org/officeDocument/2006/relationships/image" Target="../media/image94.png"/><Relationship Id="rId10" Type="http://schemas.openxmlformats.org/officeDocument/2006/relationships/image" Target="../media/image93.png"/><Relationship Id="rId1" Type="http://schemas.openxmlformats.org/officeDocument/2006/relationships/image" Target="../media/image84.png"/></Relationships>
</file>

<file path=ppt/slides/_rels/slide36.xml.rels><?xml version="1.0" encoding="UTF-8" standalone="yes"?>
<Relationships xmlns="http://schemas.openxmlformats.org/package/2006/relationships"><Relationship Id="rId9" Type="http://schemas.openxmlformats.org/officeDocument/2006/relationships/image" Target="../media/image92.png"/><Relationship Id="rId8" Type="http://schemas.openxmlformats.org/officeDocument/2006/relationships/image" Target="../media/image85.png"/><Relationship Id="rId7" Type="http://schemas.openxmlformats.org/officeDocument/2006/relationships/image" Target="../media/image90.png"/><Relationship Id="rId6" Type="http://schemas.openxmlformats.org/officeDocument/2006/relationships/image" Target="../media/image101.png"/><Relationship Id="rId5" Type="http://schemas.openxmlformats.org/officeDocument/2006/relationships/image" Target="../media/image100.png"/><Relationship Id="rId4" Type="http://schemas.openxmlformats.org/officeDocument/2006/relationships/image" Target="../media/image99.png"/><Relationship Id="rId3" Type="http://schemas.openxmlformats.org/officeDocument/2006/relationships/image" Target="../media/image98.png"/><Relationship Id="rId2" Type="http://schemas.openxmlformats.org/officeDocument/2006/relationships/image" Target="../media/image97.png"/><Relationship Id="rId15" Type="http://schemas.openxmlformats.org/officeDocument/2006/relationships/notesSlide" Target="../notesSlides/notesSlide16.xml"/><Relationship Id="rId14" Type="http://schemas.openxmlformats.org/officeDocument/2006/relationships/slideLayout" Target="../slideLayouts/slideLayout2.xml"/><Relationship Id="rId13" Type="http://schemas.openxmlformats.org/officeDocument/2006/relationships/image" Target="../media/image86.png"/><Relationship Id="rId12" Type="http://schemas.openxmlformats.org/officeDocument/2006/relationships/image" Target="../media/image94.png"/><Relationship Id="rId11" Type="http://schemas.openxmlformats.org/officeDocument/2006/relationships/image" Target="../media/image95.png"/><Relationship Id="rId10" Type="http://schemas.openxmlformats.org/officeDocument/2006/relationships/image" Target="../media/image87.png"/><Relationship Id="rId1" Type="http://schemas.openxmlformats.org/officeDocument/2006/relationships/image" Target="../media/image96.png"/></Relationships>
</file>

<file path=ppt/slides/_rels/slide37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6.xml"/><Relationship Id="rId4" Type="http://schemas.openxmlformats.org/officeDocument/2006/relationships/image" Target="../media/image59.png"/><Relationship Id="rId3" Type="http://schemas.openxmlformats.org/officeDocument/2006/relationships/image" Target="../media/image87.png"/><Relationship Id="rId2" Type="http://schemas.openxmlformats.org/officeDocument/2006/relationships/image" Target="../media/image85.png"/><Relationship Id="rId1" Type="http://schemas.openxmlformats.org/officeDocument/2006/relationships/image" Target="../media/image86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88.png"/></Relationships>
</file>

<file path=ppt/slides/_rels/slide39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8.x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95.png"/><Relationship Id="rId1" Type="http://schemas.openxmlformats.org/officeDocument/2006/relationships/image" Target="../media/image10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4.jpeg"/></Relationships>
</file>

<file path=ppt/slides/_rels/slide40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19.xml"/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103.png"/><Relationship Id="rId3" Type="http://schemas.openxmlformats.org/officeDocument/2006/relationships/image" Target="../media/image90.png"/><Relationship Id="rId2" Type="http://schemas.openxmlformats.org/officeDocument/2006/relationships/image" Target="../media/image84.png"/><Relationship Id="rId1" Type="http://schemas.openxmlformats.org/officeDocument/2006/relationships/image" Target="../media/image91.png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9" Type="http://schemas.openxmlformats.org/officeDocument/2006/relationships/image" Target="../media/image112.jpeg"/><Relationship Id="rId8" Type="http://schemas.openxmlformats.org/officeDocument/2006/relationships/image" Target="../media/image111.png"/><Relationship Id="rId7" Type="http://schemas.openxmlformats.org/officeDocument/2006/relationships/image" Target="../media/image110.jpeg"/><Relationship Id="rId6" Type="http://schemas.openxmlformats.org/officeDocument/2006/relationships/image" Target="../media/image109.png"/><Relationship Id="rId5" Type="http://schemas.openxmlformats.org/officeDocument/2006/relationships/image" Target="../media/image108.png"/><Relationship Id="rId49" Type="http://schemas.openxmlformats.org/officeDocument/2006/relationships/notesSlide" Target="../notesSlides/notesSlide21.xml"/><Relationship Id="rId48" Type="http://schemas.openxmlformats.org/officeDocument/2006/relationships/slideLayout" Target="../slideLayouts/slideLayout4.xml"/><Relationship Id="rId47" Type="http://schemas.openxmlformats.org/officeDocument/2006/relationships/image" Target="../media/image150.png"/><Relationship Id="rId46" Type="http://schemas.openxmlformats.org/officeDocument/2006/relationships/image" Target="../media/image149.png"/><Relationship Id="rId45" Type="http://schemas.openxmlformats.org/officeDocument/2006/relationships/image" Target="../media/image148.jpeg"/><Relationship Id="rId44" Type="http://schemas.openxmlformats.org/officeDocument/2006/relationships/image" Target="../media/image147.jpeg"/><Relationship Id="rId43" Type="http://schemas.openxmlformats.org/officeDocument/2006/relationships/image" Target="../media/image146.jpeg"/><Relationship Id="rId42" Type="http://schemas.openxmlformats.org/officeDocument/2006/relationships/image" Target="../media/image145.png"/><Relationship Id="rId41" Type="http://schemas.openxmlformats.org/officeDocument/2006/relationships/image" Target="../media/image144.jpeg"/><Relationship Id="rId40" Type="http://schemas.openxmlformats.org/officeDocument/2006/relationships/image" Target="../media/image143.png"/><Relationship Id="rId4" Type="http://schemas.openxmlformats.org/officeDocument/2006/relationships/image" Target="../media/image107.jpeg"/><Relationship Id="rId39" Type="http://schemas.openxmlformats.org/officeDocument/2006/relationships/image" Target="../media/image142.jpeg"/><Relationship Id="rId38" Type="http://schemas.openxmlformats.org/officeDocument/2006/relationships/image" Target="../media/image141.png"/><Relationship Id="rId37" Type="http://schemas.openxmlformats.org/officeDocument/2006/relationships/image" Target="../media/image140.png"/><Relationship Id="rId36" Type="http://schemas.openxmlformats.org/officeDocument/2006/relationships/image" Target="../media/image139.jpeg"/><Relationship Id="rId35" Type="http://schemas.openxmlformats.org/officeDocument/2006/relationships/image" Target="../media/image138.jpeg"/><Relationship Id="rId34" Type="http://schemas.openxmlformats.org/officeDocument/2006/relationships/image" Target="../media/image137.png"/><Relationship Id="rId33" Type="http://schemas.openxmlformats.org/officeDocument/2006/relationships/image" Target="../media/image136.jpeg"/><Relationship Id="rId32" Type="http://schemas.openxmlformats.org/officeDocument/2006/relationships/image" Target="../media/image135.jpeg"/><Relationship Id="rId31" Type="http://schemas.openxmlformats.org/officeDocument/2006/relationships/image" Target="../media/image134.png"/><Relationship Id="rId30" Type="http://schemas.openxmlformats.org/officeDocument/2006/relationships/image" Target="../media/image133.png"/><Relationship Id="rId3" Type="http://schemas.openxmlformats.org/officeDocument/2006/relationships/image" Target="../media/image106.png"/><Relationship Id="rId29" Type="http://schemas.openxmlformats.org/officeDocument/2006/relationships/image" Target="../media/image132.png"/><Relationship Id="rId28" Type="http://schemas.openxmlformats.org/officeDocument/2006/relationships/image" Target="../media/image131.jpeg"/><Relationship Id="rId27" Type="http://schemas.openxmlformats.org/officeDocument/2006/relationships/image" Target="../media/image130.jpeg"/><Relationship Id="rId26" Type="http://schemas.openxmlformats.org/officeDocument/2006/relationships/image" Target="../media/image129.jpeg"/><Relationship Id="rId25" Type="http://schemas.openxmlformats.org/officeDocument/2006/relationships/image" Target="../media/image128.jpeg"/><Relationship Id="rId24" Type="http://schemas.openxmlformats.org/officeDocument/2006/relationships/image" Target="../media/image127.jpeg"/><Relationship Id="rId23" Type="http://schemas.openxmlformats.org/officeDocument/2006/relationships/image" Target="../media/image126.jpeg"/><Relationship Id="rId22" Type="http://schemas.openxmlformats.org/officeDocument/2006/relationships/image" Target="../media/image125.jpeg"/><Relationship Id="rId21" Type="http://schemas.openxmlformats.org/officeDocument/2006/relationships/image" Target="../media/image124.jpeg"/><Relationship Id="rId20" Type="http://schemas.openxmlformats.org/officeDocument/2006/relationships/image" Target="../media/image123.png"/><Relationship Id="rId2" Type="http://schemas.openxmlformats.org/officeDocument/2006/relationships/image" Target="../media/image105.png"/><Relationship Id="rId19" Type="http://schemas.openxmlformats.org/officeDocument/2006/relationships/image" Target="../media/image122.jpeg"/><Relationship Id="rId18" Type="http://schemas.openxmlformats.org/officeDocument/2006/relationships/image" Target="../media/image121.jpeg"/><Relationship Id="rId17" Type="http://schemas.openxmlformats.org/officeDocument/2006/relationships/image" Target="../media/image120.png"/><Relationship Id="rId16" Type="http://schemas.openxmlformats.org/officeDocument/2006/relationships/image" Target="../media/image119.png"/><Relationship Id="rId15" Type="http://schemas.openxmlformats.org/officeDocument/2006/relationships/image" Target="../media/image118.jpeg"/><Relationship Id="rId14" Type="http://schemas.openxmlformats.org/officeDocument/2006/relationships/image" Target="../media/image117.png"/><Relationship Id="rId13" Type="http://schemas.openxmlformats.org/officeDocument/2006/relationships/image" Target="../media/image116.png"/><Relationship Id="rId12" Type="http://schemas.openxmlformats.org/officeDocument/2006/relationships/image" Target="../media/image115.png"/><Relationship Id="rId11" Type="http://schemas.openxmlformats.org/officeDocument/2006/relationships/image" Target="../media/image114.jpeg"/><Relationship Id="rId10" Type="http://schemas.openxmlformats.org/officeDocument/2006/relationships/image" Target="../media/image113.jpeg"/><Relationship Id="rId1" Type="http://schemas.openxmlformats.org/officeDocument/2006/relationships/image" Target="../media/image104.jpe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2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51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3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52.jpe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4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53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5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54.png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7.xml"/><Relationship Id="rId2" Type="http://schemas.openxmlformats.org/officeDocument/2006/relationships/slideLayout" Target="../slideLayouts/slideLayout6.xml"/><Relationship Id="rId1" Type="http://schemas.openxmlformats.org/officeDocument/2006/relationships/image" Target="../media/image15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.tiff"/></Relationships>
</file>

<file path=ppt/slides/_rels/slide6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6.xml"/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5.tiff"/><Relationship Id="rId3" Type="http://schemas.openxmlformats.org/officeDocument/2006/relationships/image" Target="../media/image4.tiff"/><Relationship Id="rId2" Type="http://schemas.openxmlformats.org/officeDocument/2006/relationships/image" Target="../media/image3.tiff"/><Relationship Id="rId1" Type="http://schemas.openxmlformats.org/officeDocument/2006/relationships/image" Target="../media/image2.tiff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9" Type="http://schemas.openxmlformats.org/officeDocument/2006/relationships/image" Target="../media/image13.png"/><Relationship Id="rId8" Type="http://schemas.openxmlformats.org/officeDocument/2006/relationships/image" Target="../media/image12.png"/><Relationship Id="rId7" Type="http://schemas.openxmlformats.org/officeDocument/2006/relationships/image" Target="../media/image11.png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Relationship Id="rId36" Type="http://schemas.openxmlformats.org/officeDocument/2006/relationships/notesSlide" Target="../notesSlides/notesSlide9.xml"/><Relationship Id="rId35" Type="http://schemas.openxmlformats.org/officeDocument/2006/relationships/slideLayout" Target="../slideLayouts/slideLayout5.xml"/><Relationship Id="rId34" Type="http://schemas.openxmlformats.org/officeDocument/2006/relationships/image" Target="../media/image38.png"/><Relationship Id="rId33" Type="http://schemas.openxmlformats.org/officeDocument/2006/relationships/image" Target="../media/image37.png"/><Relationship Id="rId32" Type="http://schemas.openxmlformats.org/officeDocument/2006/relationships/image" Target="../media/image36.png"/><Relationship Id="rId31" Type="http://schemas.openxmlformats.org/officeDocument/2006/relationships/image" Target="../media/image35.png"/><Relationship Id="rId30" Type="http://schemas.openxmlformats.org/officeDocument/2006/relationships/image" Target="../media/image34.emf"/><Relationship Id="rId3" Type="http://schemas.openxmlformats.org/officeDocument/2006/relationships/image" Target="../media/image7.png"/><Relationship Id="rId29" Type="http://schemas.openxmlformats.org/officeDocument/2006/relationships/image" Target="../media/image33.png"/><Relationship Id="rId28" Type="http://schemas.openxmlformats.org/officeDocument/2006/relationships/image" Target="../media/image32.png"/><Relationship Id="rId27" Type="http://schemas.openxmlformats.org/officeDocument/2006/relationships/image" Target="../media/image31.png"/><Relationship Id="rId26" Type="http://schemas.openxmlformats.org/officeDocument/2006/relationships/image" Target="../media/image30.png"/><Relationship Id="rId25" Type="http://schemas.openxmlformats.org/officeDocument/2006/relationships/image" Target="../media/image29.png"/><Relationship Id="rId24" Type="http://schemas.openxmlformats.org/officeDocument/2006/relationships/image" Target="../media/image28.png"/><Relationship Id="rId23" Type="http://schemas.openxmlformats.org/officeDocument/2006/relationships/image" Target="../media/image27.png"/><Relationship Id="rId22" Type="http://schemas.openxmlformats.org/officeDocument/2006/relationships/image" Target="../media/image26.png"/><Relationship Id="rId21" Type="http://schemas.openxmlformats.org/officeDocument/2006/relationships/image" Target="../media/image25.jpeg"/><Relationship Id="rId20" Type="http://schemas.openxmlformats.org/officeDocument/2006/relationships/image" Target="../media/image24.png"/><Relationship Id="rId2" Type="http://schemas.openxmlformats.org/officeDocument/2006/relationships/image" Target="../media/image6.png"/><Relationship Id="rId19" Type="http://schemas.openxmlformats.org/officeDocument/2006/relationships/image" Target="../media/image23.png"/><Relationship Id="rId18" Type="http://schemas.openxmlformats.org/officeDocument/2006/relationships/image" Target="../media/image22.png"/><Relationship Id="rId17" Type="http://schemas.openxmlformats.org/officeDocument/2006/relationships/image" Target="../media/image21.jpeg"/><Relationship Id="rId16" Type="http://schemas.openxmlformats.org/officeDocument/2006/relationships/image" Target="../media/image20.jpeg"/><Relationship Id="rId15" Type="http://schemas.openxmlformats.org/officeDocument/2006/relationships/image" Target="../media/image19.png"/><Relationship Id="rId14" Type="http://schemas.openxmlformats.org/officeDocument/2006/relationships/image" Target="../media/image18.png"/><Relationship Id="rId13" Type="http://schemas.openxmlformats.org/officeDocument/2006/relationships/image" Target="../media/image17.png"/><Relationship Id="rId12" Type="http://schemas.openxmlformats.org/officeDocument/2006/relationships/image" Target="../media/image16.png"/><Relationship Id="rId11" Type="http://schemas.openxmlformats.org/officeDocument/2006/relationships/image" Target="../media/image15.png"/><Relationship Id="rId10" Type="http://schemas.openxmlformats.org/officeDocument/2006/relationships/image" Target="../media/image14.png"/><Relationship Id="rId1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5"/>
          <p:cNvSpPr/>
          <p:nvPr/>
        </p:nvSpPr>
        <p:spPr bwMode="auto">
          <a:xfrm>
            <a:off x="2496504" y="1128381"/>
            <a:ext cx="2944741" cy="3334337"/>
          </a:xfrm>
          <a:custGeom>
            <a:avLst/>
            <a:gdLst>
              <a:gd name="T0" fmla="*/ 53 w 435"/>
              <a:gd name="T1" fmla="*/ 486 h 492"/>
              <a:gd name="T2" fmla="*/ 18 w 435"/>
              <a:gd name="T3" fmla="*/ 486 h 492"/>
              <a:gd name="T4" fmla="*/ 0 w 435"/>
              <a:gd name="T5" fmla="*/ 456 h 492"/>
              <a:gd name="T6" fmla="*/ 0 w 435"/>
              <a:gd name="T7" fmla="*/ 36 h 492"/>
              <a:gd name="T8" fmla="*/ 18 w 435"/>
              <a:gd name="T9" fmla="*/ 6 h 492"/>
              <a:gd name="T10" fmla="*/ 53 w 435"/>
              <a:gd name="T11" fmla="*/ 6 h 492"/>
              <a:gd name="T12" fmla="*/ 418 w 435"/>
              <a:gd name="T13" fmla="*/ 216 h 492"/>
              <a:gd name="T14" fmla="*/ 435 w 435"/>
              <a:gd name="T15" fmla="*/ 246 h 492"/>
              <a:gd name="T16" fmla="*/ 418 w 435"/>
              <a:gd name="T17" fmla="*/ 276 h 492"/>
              <a:gd name="T18" fmla="*/ 53 w 435"/>
              <a:gd name="T19" fmla="*/ 486 h 49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435" h="492">
                <a:moveTo>
                  <a:pt x="53" y="486"/>
                </a:moveTo>
                <a:cubicBezTo>
                  <a:pt x="42" y="492"/>
                  <a:pt x="29" y="492"/>
                  <a:pt x="18" y="486"/>
                </a:cubicBezTo>
                <a:cubicBezTo>
                  <a:pt x="7" y="480"/>
                  <a:pt x="0" y="468"/>
                  <a:pt x="0" y="456"/>
                </a:cubicBezTo>
                <a:cubicBezTo>
                  <a:pt x="0" y="36"/>
                  <a:pt x="0" y="36"/>
                  <a:pt x="0" y="36"/>
                </a:cubicBezTo>
                <a:cubicBezTo>
                  <a:pt x="0" y="24"/>
                  <a:pt x="7" y="12"/>
                  <a:pt x="18" y="6"/>
                </a:cubicBezTo>
                <a:cubicBezTo>
                  <a:pt x="29" y="0"/>
                  <a:pt x="42" y="0"/>
                  <a:pt x="53" y="6"/>
                </a:cubicBezTo>
                <a:cubicBezTo>
                  <a:pt x="418" y="216"/>
                  <a:pt x="418" y="216"/>
                  <a:pt x="418" y="216"/>
                </a:cubicBezTo>
                <a:cubicBezTo>
                  <a:pt x="429" y="222"/>
                  <a:pt x="435" y="233"/>
                  <a:pt x="435" y="246"/>
                </a:cubicBezTo>
                <a:cubicBezTo>
                  <a:pt x="435" y="258"/>
                  <a:pt x="429" y="270"/>
                  <a:pt x="418" y="276"/>
                </a:cubicBezTo>
                <a:cubicBezTo>
                  <a:pt x="53" y="486"/>
                  <a:pt x="53" y="486"/>
                  <a:pt x="53" y="486"/>
                </a:cubicBezTo>
              </a:path>
            </a:pathLst>
          </a:custGeom>
          <a:solidFill>
            <a:srgbClr val="96D624"/>
          </a:solidFill>
          <a:ln>
            <a:noFill/>
          </a:ln>
        </p:spPr>
        <p:txBody>
          <a:bodyPr vert="horz" wrap="square" lIns="128573" tIns="64286" rIns="128573" bIns="64286" numCol="1" anchor="t" anchorCtr="0" compatLnSpc="1"/>
          <a:lstStyle/>
          <a:p>
            <a:endParaRPr lang="zh-CN" altLang="en-US"/>
          </a:p>
        </p:txBody>
      </p:sp>
      <p:grpSp>
        <p:nvGrpSpPr>
          <p:cNvPr id="2" name="组合 1"/>
          <p:cNvGrpSpPr/>
          <p:nvPr/>
        </p:nvGrpSpPr>
        <p:grpSpPr>
          <a:xfrm>
            <a:off x="1694135" y="1193654"/>
            <a:ext cx="3925903" cy="4451168"/>
            <a:chOff x="1240035" y="848773"/>
            <a:chExt cx="2792060" cy="3165622"/>
          </a:xfrm>
        </p:grpSpPr>
        <p:sp>
          <p:nvSpPr>
            <p:cNvPr id="7" name="Freeform 6"/>
            <p:cNvSpPr/>
            <p:nvPr/>
          </p:nvSpPr>
          <p:spPr bwMode="auto">
            <a:xfrm>
              <a:off x="1240035" y="848773"/>
              <a:ext cx="2792060" cy="3165622"/>
            </a:xfrm>
            <a:custGeom>
              <a:avLst/>
              <a:gdLst>
                <a:gd name="T0" fmla="*/ 72 w 595"/>
                <a:gd name="T1" fmla="*/ 665 h 674"/>
                <a:gd name="T2" fmla="*/ 24 w 595"/>
                <a:gd name="T3" fmla="*/ 665 h 674"/>
                <a:gd name="T4" fmla="*/ 0 w 595"/>
                <a:gd name="T5" fmla="*/ 624 h 674"/>
                <a:gd name="T6" fmla="*/ 0 w 595"/>
                <a:gd name="T7" fmla="*/ 50 h 674"/>
                <a:gd name="T8" fmla="*/ 24 w 595"/>
                <a:gd name="T9" fmla="*/ 9 h 674"/>
                <a:gd name="T10" fmla="*/ 72 w 595"/>
                <a:gd name="T11" fmla="*/ 9 h 674"/>
                <a:gd name="T12" fmla="*/ 571 w 595"/>
                <a:gd name="T13" fmla="*/ 296 h 674"/>
                <a:gd name="T14" fmla="*/ 595 w 595"/>
                <a:gd name="T15" fmla="*/ 337 h 674"/>
                <a:gd name="T16" fmla="*/ 571 w 595"/>
                <a:gd name="T17" fmla="*/ 378 h 674"/>
                <a:gd name="T18" fmla="*/ 72 w 595"/>
                <a:gd name="T19" fmla="*/ 665 h 6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95" h="674">
                  <a:moveTo>
                    <a:pt x="72" y="665"/>
                  </a:moveTo>
                  <a:cubicBezTo>
                    <a:pt x="57" y="674"/>
                    <a:pt x="39" y="674"/>
                    <a:pt x="24" y="665"/>
                  </a:cubicBezTo>
                  <a:cubicBezTo>
                    <a:pt x="9" y="657"/>
                    <a:pt x="0" y="641"/>
                    <a:pt x="0" y="624"/>
                  </a:cubicBezTo>
                  <a:cubicBezTo>
                    <a:pt x="0" y="50"/>
                    <a:pt x="0" y="50"/>
                    <a:pt x="0" y="50"/>
                  </a:cubicBezTo>
                  <a:cubicBezTo>
                    <a:pt x="0" y="33"/>
                    <a:pt x="9" y="17"/>
                    <a:pt x="24" y="9"/>
                  </a:cubicBezTo>
                  <a:cubicBezTo>
                    <a:pt x="39" y="0"/>
                    <a:pt x="57" y="0"/>
                    <a:pt x="72" y="9"/>
                  </a:cubicBezTo>
                  <a:cubicBezTo>
                    <a:pt x="571" y="296"/>
                    <a:pt x="571" y="296"/>
                    <a:pt x="571" y="296"/>
                  </a:cubicBezTo>
                  <a:cubicBezTo>
                    <a:pt x="586" y="304"/>
                    <a:pt x="595" y="320"/>
                    <a:pt x="595" y="337"/>
                  </a:cubicBezTo>
                  <a:cubicBezTo>
                    <a:pt x="595" y="354"/>
                    <a:pt x="586" y="370"/>
                    <a:pt x="571" y="378"/>
                  </a:cubicBezTo>
                  <a:cubicBezTo>
                    <a:pt x="72" y="665"/>
                    <a:pt x="72" y="665"/>
                    <a:pt x="72" y="665"/>
                  </a:cubicBezTo>
                </a:path>
              </a:pathLst>
            </a:custGeom>
            <a:blipFill dpi="0" rotWithShape="0">
              <a:blip r:embed="rId1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</p:spPr>
          <p:txBody>
            <a:bodyPr vert="horz" wrap="square" lIns="128573" tIns="64286" rIns="128573" bIns="64286" numCol="1" anchor="t" anchorCtr="0" compatLnSpc="1"/>
            <a:lstStyle/>
            <a:p>
              <a:endParaRPr lang="zh-CN" altLang="en-US"/>
            </a:p>
          </p:txBody>
        </p:sp>
        <p:sp>
          <p:nvSpPr>
            <p:cNvPr id="10" name="Freeform 7"/>
            <p:cNvSpPr/>
            <p:nvPr/>
          </p:nvSpPr>
          <p:spPr bwMode="auto">
            <a:xfrm>
              <a:off x="1354953" y="990928"/>
              <a:ext cx="2562225" cy="2882900"/>
            </a:xfrm>
            <a:custGeom>
              <a:avLst/>
              <a:gdLst>
                <a:gd name="T0" fmla="*/ 76 w 603"/>
                <a:gd name="T1" fmla="*/ 667 h 678"/>
                <a:gd name="T2" fmla="*/ 74 w 603"/>
                <a:gd name="T3" fmla="*/ 664 h 678"/>
                <a:gd name="T4" fmla="*/ 52 w 603"/>
                <a:gd name="T5" fmla="*/ 670 h 678"/>
                <a:gd name="T6" fmla="*/ 30 w 603"/>
                <a:gd name="T7" fmla="*/ 664 h 678"/>
                <a:gd name="T8" fmla="*/ 8 w 603"/>
                <a:gd name="T9" fmla="*/ 626 h 678"/>
                <a:gd name="T10" fmla="*/ 8 w 603"/>
                <a:gd name="T11" fmla="*/ 52 h 678"/>
                <a:gd name="T12" fmla="*/ 30 w 603"/>
                <a:gd name="T13" fmla="*/ 14 h 678"/>
                <a:gd name="T14" fmla="*/ 52 w 603"/>
                <a:gd name="T15" fmla="*/ 8 h 678"/>
                <a:gd name="T16" fmla="*/ 74 w 603"/>
                <a:gd name="T17" fmla="*/ 14 h 678"/>
                <a:gd name="T18" fmla="*/ 573 w 603"/>
                <a:gd name="T19" fmla="*/ 301 h 678"/>
                <a:gd name="T20" fmla="*/ 595 w 603"/>
                <a:gd name="T21" fmla="*/ 339 h 678"/>
                <a:gd name="T22" fmla="*/ 573 w 603"/>
                <a:gd name="T23" fmla="*/ 377 h 678"/>
                <a:gd name="T24" fmla="*/ 74 w 603"/>
                <a:gd name="T25" fmla="*/ 664 h 678"/>
                <a:gd name="T26" fmla="*/ 76 w 603"/>
                <a:gd name="T27" fmla="*/ 667 h 678"/>
                <a:gd name="T28" fmla="*/ 78 w 603"/>
                <a:gd name="T29" fmla="*/ 671 h 678"/>
                <a:gd name="T30" fmla="*/ 577 w 603"/>
                <a:gd name="T31" fmla="*/ 384 h 678"/>
                <a:gd name="T32" fmla="*/ 603 w 603"/>
                <a:gd name="T33" fmla="*/ 339 h 678"/>
                <a:gd name="T34" fmla="*/ 577 w 603"/>
                <a:gd name="T35" fmla="*/ 294 h 678"/>
                <a:gd name="T36" fmla="*/ 78 w 603"/>
                <a:gd name="T37" fmla="*/ 7 h 678"/>
                <a:gd name="T38" fmla="*/ 52 w 603"/>
                <a:gd name="T39" fmla="*/ 0 h 678"/>
                <a:gd name="T40" fmla="*/ 26 w 603"/>
                <a:gd name="T41" fmla="*/ 7 h 678"/>
                <a:gd name="T42" fmla="*/ 0 w 603"/>
                <a:gd name="T43" fmla="*/ 52 h 678"/>
                <a:gd name="T44" fmla="*/ 0 w 603"/>
                <a:gd name="T45" fmla="*/ 626 h 678"/>
                <a:gd name="T46" fmla="*/ 26 w 603"/>
                <a:gd name="T47" fmla="*/ 671 h 678"/>
                <a:gd name="T48" fmla="*/ 52 w 603"/>
                <a:gd name="T49" fmla="*/ 678 h 678"/>
                <a:gd name="T50" fmla="*/ 78 w 603"/>
                <a:gd name="T51" fmla="*/ 671 h 678"/>
                <a:gd name="T52" fmla="*/ 76 w 603"/>
                <a:gd name="T53" fmla="*/ 667 h 6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603" h="678">
                  <a:moveTo>
                    <a:pt x="76" y="667"/>
                  </a:moveTo>
                  <a:cubicBezTo>
                    <a:pt x="74" y="664"/>
                    <a:pt x="74" y="664"/>
                    <a:pt x="74" y="664"/>
                  </a:cubicBezTo>
                  <a:cubicBezTo>
                    <a:pt x="67" y="668"/>
                    <a:pt x="60" y="670"/>
                    <a:pt x="52" y="670"/>
                  </a:cubicBezTo>
                  <a:cubicBezTo>
                    <a:pt x="44" y="670"/>
                    <a:pt x="37" y="668"/>
                    <a:pt x="30" y="664"/>
                  </a:cubicBezTo>
                  <a:cubicBezTo>
                    <a:pt x="17" y="656"/>
                    <a:pt x="8" y="642"/>
                    <a:pt x="8" y="626"/>
                  </a:cubicBezTo>
                  <a:cubicBezTo>
                    <a:pt x="8" y="52"/>
                    <a:pt x="8" y="52"/>
                    <a:pt x="8" y="52"/>
                  </a:cubicBezTo>
                  <a:cubicBezTo>
                    <a:pt x="8" y="36"/>
                    <a:pt x="17" y="22"/>
                    <a:pt x="30" y="14"/>
                  </a:cubicBezTo>
                  <a:cubicBezTo>
                    <a:pt x="37" y="10"/>
                    <a:pt x="44" y="8"/>
                    <a:pt x="52" y="8"/>
                  </a:cubicBezTo>
                  <a:cubicBezTo>
                    <a:pt x="60" y="8"/>
                    <a:pt x="67" y="10"/>
                    <a:pt x="74" y="14"/>
                  </a:cubicBezTo>
                  <a:cubicBezTo>
                    <a:pt x="573" y="301"/>
                    <a:pt x="573" y="301"/>
                    <a:pt x="573" y="301"/>
                  </a:cubicBezTo>
                  <a:cubicBezTo>
                    <a:pt x="587" y="309"/>
                    <a:pt x="595" y="323"/>
                    <a:pt x="595" y="339"/>
                  </a:cubicBezTo>
                  <a:cubicBezTo>
                    <a:pt x="595" y="355"/>
                    <a:pt x="587" y="369"/>
                    <a:pt x="573" y="377"/>
                  </a:cubicBezTo>
                  <a:cubicBezTo>
                    <a:pt x="74" y="664"/>
                    <a:pt x="74" y="664"/>
                    <a:pt x="74" y="664"/>
                  </a:cubicBezTo>
                  <a:cubicBezTo>
                    <a:pt x="76" y="667"/>
                    <a:pt x="76" y="667"/>
                    <a:pt x="76" y="667"/>
                  </a:cubicBezTo>
                  <a:cubicBezTo>
                    <a:pt x="78" y="671"/>
                    <a:pt x="78" y="671"/>
                    <a:pt x="78" y="671"/>
                  </a:cubicBezTo>
                  <a:cubicBezTo>
                    <a:pt x="577" y="384"/>
                    <a:pt x="577" y="384"/>
                    <a:pt x="577" y="384"/>
                  </a:cubicBezTo>
                  <a:cubicBezTo>
                    <a:pt x="593" y="375"/>
                    <a:pt x="603" y="358"/>
                    <a:pt x="603" y="339"/>
                  </a:cubicBezTo>
                  <a:cubicBezTo>
                    <a:pt x="603" y="320"/>
                    <a:pt x="593" y="303"/>
                    <a:pt x="577" y="294"/>
                  </a:cubicBezTo>
                  <a:cubicBezTo>
                    <a:pt x="78" y="7"/>
                    <a:pt x="78" y="7"/>
                    <a:pt x="78" y="7"/>
                  </a:cubicBezTo>
                  <a:cubicBezTo>
                    <a:pt x="70" y="3"/>
                    <a:pt x="61" y="0"/>
                    <a:pt x="52" y="0"/>
                  </a:cubicBezTo>
                  <a:cubicBezTo>
                    <a:pt x="43" y="0"/>
                    <a:pt x="34" y="3"/>
                    <a:pt x="26" y="7"/>
                  </a:cubicBezTo>
                  <a:cubicBezTo>
                    <a:pt x="10" y="17"/>
                    <a:pt x="0" y="34"/>
                    <a:pt x="0" y="52"/>
                  </a:cubicBezTo>
                  <a:cubicBezTo>
                    <a:pt x="0" y="626"/>
                    <a:pt x="0" y="626"/>
                    <a:pt x="0" y="626"/>
                  </a:cubicBezTo>
                  <a:cubicBezTo>
                    <a:pt x="0" y="644"/>
                    <a:pt x="10" y="661"/>
                    <a:pt x="26" y="671"/>
                  </a:cubicBezTo>
                  <a:cubicBezTo>
                    <a:pt x="34" y="675"/>
                    <a:pt x="43" y="678"/>
                    <a:pt x="52" y="678"/>
                  </a:cubicBezTo>
                  <a:cubicBezTo>
                    <a:pt x="61" y="678"/>
                    <a:pt x="70" y="675"/>
                    <a:pt x="78" y="671"/>
                  </a:cubicBezTo>
                  <a:cubicBezTo>
                    <a:pt x="76" y="667"/>
                    <a:pt x="76" y="667"/>
                    <a:pt x="76" y="667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8573" tIns="64286" rIns="128573" bIns="64286" numCol="1" anchor="t" anchorCtr="0" compatLnSpc="1"/>
            <a:lstStyle/>
            <a:p>
              <a:endParaRPr lang="zh-CN" altLang="en-US"/>
            </a:p>
          </p:txBody>
        </p:sp>
      </p:grpSp>
      <p:grpSp>
        <p:nvGrpSpPr>
          <p:cNvPr id="3" name="组合 2"/>
          <p:cNvGrpSpPr/>
          <p:nvPr/>
        </p:nvGrpSpPr>
        <p:grpSpPr>
          <a:xfrm>
            <a:off x="1350087" y="2761862"/>
            <a:ext cx="1165196" cy="1314753"/>
            <a:chOff x="959665" y="1964065"/>
            <a:chExt cx="828675" cy="935038"/>
          </a:xfrm>
        </p:grpSpPr>
        <p:sp>
          <p:nvSpPr>
            <p:cNvPr id="11" name="Freeform 8"/>
            <p:cNvSpPr/>
            <p:nvPr/>
          </p:nvSpPr>
          <p:spPr bwMode="auto">
            <a:xfrm>
              <a:off x="959665" y="1964065"/>
              <a:ext cx="395288" cy="935038"/>
            </a:xfrm>
            <a:custGeom>
              <a:avLst/>
              <a:gdLst>
                <a:gd name="T0" fmla="*/ 15 w 93"/>
                <a:gd name="T1" fmla="*/ 0 h 220"/>
                <a:gd name="T2" fmla="*/ 8 w 93"/>
                <a:gd name="T3" fmla="*/ 2 h 220"/>
                <a:gd name="T4" fmla="*/ 0 w 93"/>
                <a:gd name="T5" fmla="*/ 16 h 220"/>
                <a:gd name="T6" fmla="*/ 0 w 93"/>
                <a:gd name="T7" fmla="*/ 204 h 220"/>
                <a:gd name="T8" fmla="*/ 8 w 93"/>
                <a:gd name="T9" fmla="*/ 218 h 220"/>
                <a:gd name="T10" fmla="*/ 16 w 93"/>
                <a:gd name="T11" fmla="*/ 220 h 220"/>
                <a:gd name="T12" fmla="*/ 23 w 93"/>
                <a:gd name="T13" fmla="*/ 218 h 220"/>
                <a:gd name="T14" fmla="*/ 93 w 93"/>
                <a:gd name="T15" fmla="*/ 177 h 220"/>
                <a:gd name="T16" fmla="*/ 93 w 93"/>
                <a:gd name="T17" fmla="*/ 43 h 220"/>
                <a:gd name="T18" fmla="*/ 23 w 93"/>
                <a:gd name="T19" fmla="*/ 2 h 220"/>
                <a:gd name="T20" fmla="*/ 15 w 93"/>
                <a:gd name="T21" fmla="*/ 0 h 2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93" h="220">
                  <a:moveTo>
                    <a:pt x="15" y="0"/>
                  </a:moveTo>
                  <a:cubicBezTo>
                    <a:pt x="13" y="0"/>
                    <a:pt x="10" y="1"/>
                    <a:pt x="8" y="2"/>
                  </a:cubicBezTo>
                  <a:cubicBezTo>
                    <a:pt x="3" y="5"/>
                    <a:pt x="0" y="10"/>
                    <a:pt x="0" y="16"/>
                  </a:cubicBezTo>
                  <a:cubicBezTo>
                    <a:pt x="0" y="204"/>
                    <a:pt x="0" y="204"/>
                    <a:pt x="0" y="204"/>
                  </a:cubicBezTo>
                  <a:cubicBezTo>
                    <a:pt x="0" y="210"/>
                    <a:pt x="3" y="215"/>
                    <a:pt x="8" y="218"/>
                  </a:cubicBezTo>
                  <a:cubicBezTo>
                    <a:pt x="10" y="219"/>
                    <a:pt x="13" y="220"/>
                    <a:pt x="16" y="220"/>
                  </a:cubicBezTo>
                  <a:cubicBezTo>
                    <a:pt x="18" y="220"/>
                    <a:pt x="21" y="219"/>
                    <a:pt x="23" y="218"/>
                  </a:cubicBezTo>
                  <a:cubicBezTo>
                    <a:pt x="93" y="177"/>
                    <a:pt x="93" y="177"/>
                    <a:pt x="93" y="177"/>
                  </a:cubicBezTo>
                  <a:cubicBezTo>
                    <a:pt x="93" y="43"/>
                    <a:pt x="93" y="43"/>
                    <a:pt x="93" y="43"/>
                  </a:cubicBezTo>
                  <a:cubicBezTo>
                    <a:pt x="23" y="2"/>
                    <a:pt x="23" y="2"/>
                    <a:pt x="23" y="2"/>
                  </a:cubicBezTo>
                  <a:cubicBezTo>
                    <a:pt x="21" y="1"/>
                    <a:pt x="18" y="0"/>
                    <a:pt x="15" y="0"/>
                  </a:cubicBezTo>
                </a:path>
              </a:pathLst>
            </a:custGeom>
            <a:solidFill>
              <a:srgbClr val="37AA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8573" tIns="64286" rIns="128573" bIns="64286" numCol="1" anchor="t" anchorCtr="0" compatLnSpc="1"/>
            <a:lstStyle/>
            <a:p>
              <a:endParaRPr lang="zh-CN" altLang="en-US"/>
            </a:p>
          </p:txBody>
        </p:sp>
        <p:sp>
          <p:nvSpPr>
            <p:cNvPr id="13" name="Freeform 9"/>
            <p:cNvSpPr/>
            <p:nvPr/>
          </p:nvSpPr>
          <p:spPr bwMode="auto">
            <a:xfrm>
              <a:off x="1388290" y="2164090"/>
              <a:ext cx="400050" cy="536575"/>
            </a:xfrm>
            <a:custGeom>
              <a:avLst/>
              <a:gdLst>
                <a:gd name="T0" fmla="*/ 0 w 94"/>
                <a:gd name="T1" fmla="*/ 0 h 126"/>
                <a:gd name="T2" fmla="*/ 0 w 94"/>
                <a:gd name="T3" fmla="*/ 126 h 126"/>
                <a:gd name="T4" fmla="*/ 86 w 94"/>
                <a:gd name="T5" fmla="*/ 77 h 126"/>
                <a:gd name="T6" fmla="*/ 94 w 94"/>
                <a:gd name="T7" fmla="*/ 63 h 126"/>
                <a:gd name="T8" fmla="*/ 86 w 94"/>
                <a:gd name="T9" fmla="*/ 49 h 126"/>
                <a:gd name="T10" fmla="*/ 0 w 94"/>
                <a:gd name="T11" fmla="*/ 0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4" h="126">
                  <a:moveTo>
                    <a:pt x="0" y="0"/>
                  </a:moveTo>
                  <a:cubicBezTo>
                    <a:pt x="0" y="126"/>
                    <a:pt x="0" y="126"/>
                    <a:pt x="0" y="126"/>
                  </a:cubicBezTo>
                  <a:cubicBezTo>
                    <a:pt x="86" y="77"/>
                    <a:pt x="86" y="77"/>
                    <a:pt x="86" y="77"/>
                  </a:cubicBezTo>
                  <a:cubicBezTo>
                    <a:pt x="91" y="74"/>
                    <a:pt x="94" y="69"/>
                    <a:pt x="94" y="63"/>
                  </a:cubicBezTo>
                  <a:cubicBezTo>
                    <a:pt x="94" y="57"/>
                    <a:pt x="91" y="52"/>
                    <a:pt x="86" y="49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solidFill>
              <a:srgbClr val="37AA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8573" tIns="64286" rIns="128573" bIns="64286" numCol="1" anchor="t" anchorCtr="0" compatLnSpc="1"/>
            <a:lstStyle/>
            <a:p>
              <a:endParaRPr lang="zh-CN" altLang="en-US"/>
            </a:p>
          </p:txBody>
        </p:sp>
        <p:sp>
          <p:nvSpPr>
            <p:cNvPr id="14" name="Freeform 10"/>
            <p:cNvSpPr/>
            <p:nvPr/>
          </p:nvSpPr>
          <p:spPr bwMode="auto">
            <a:xfrm>
              <a:off x="1354953" y="2146628"/>
              <a:ext cx="33338" cy="569913"/>
            </a:xfrm>
            <a:custGeom>
              <a:avLst/>
              <a:gdLst>
                <a:gd name="T0" fmla="*/ 0 w 21"/>
                <a:gd name="T1" fmla="*/ 0 h 359"/>
                <a:gd name="T2" fmla="*/ 0 w 21"/>
                <a:gd name="T3" fmla="*/ 359 h 359"/>
                <a:gd name="T4" fmla="*/ 21 w 21"/>
                <a:gd name="T5" fmla="*/ 349 h 359"/>
                <a:gd name="T6" fmla="*/ 21 w 21"/>
                <a:gd name="T7" fmla="*/ 11 h 359"/>
                <a:gd name="T8" fmla="*/ 0 w 21"/>
                <a:gd name="T9" fmla="*/ 0 h 3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" h="359">
                  <a:moveTo>
                    <a:pt x="0" y="0"/>
                  </a:moveTo>
                  <a:lnTo>
                    <a:pt x="0" y="359"/>
                  </a:lnTo>
                  <a:lnTo>
                    <a:pt x="21" y="349"/>
                  </a:lnTo>
                  <a:lnTo>
                    <a:pt x="21" y="1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7AA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8573" tIns="64286" rIns="128573" bIns="64286" numCol="1" anchor="t" anchorCtr="0" compatLnSpc="1"/>
            <a:lstStyle/>
            <a:p>
              <a:endParaRPr lang="zh-CN" altLang="en-US"/>
            </a:p>
          </p:txBody>
        </p:sp>
        <p:sp>
          <p:nvSpPr>
            <p:cNvPr id="15" name="Freeform 11"/>
            <p:cNvSpPr/>
            <p:nvPr/>
          </p:nvSpPr>
          <p:spPr bwMode="auto">
            <a:xfrm>
              <a:off x="1354953" y="2146628"/>
              <a:ext cx="33338" cy="569913"/>
            </a:xfrm>
            <a:custGeom>
              <a:avLst/>
              <a:gdLst>
                <a:gd name="T0" fmla="*/ 0 w 21"/>
                <a:gd name="T1" fmla="*/ 0 h 359"/>
                <a:gd name="T2" fmla="*/ 0 w 21"/>
                <a:gd name="T3" fmla="*/ 359 h 359"/>
                <a:gd name="T4" fmla="*/ 21 w 21"/>
                <a:gd name="T5" fmla="*/ 349 h 359"/>
                <a:gd name="T6" fmla="*/ 21 w 21"/>
                <a:gd name="T7" fmla="*/ 11 h 359"/>
                <a:gd name="T8" fmla="*/ 0 w 21"/>
                <a:gd name="T9" fmla="*/ 0 h 3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" h="359">
                  <a:moveTo>
                    <a:pt x="0" y="0"/>
                  </a:moveTo>
                  <a:lnTo>
                    <a:pt x="0" y="359"/>
                  </a:lnTo>
                  <a:lnTo>
                    <a:pt x="21" y="349"/>
                  </a:lnTo>
                  <a:lnTo>
                    <a:pt x="21" y="11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8573" tIns="64286" rIns="128573" bIns="64286" numCol="1" anchor="t" anchorCtr="0" compatLnSpc="1"/>
            <a:lstStyle/>
            <a:p>
              <a:endParaRPr lang="zh-CN" altLang="en-US"/>
            </a:p>
          </p:txBody>
        </p:sp>
      </p:grpSp>
      <p:sp>
        <p:nvSpPr>
          <p:cNvPr id="25" name="TextBox 7"/>
          <p:cNvSpPr>
            <a:spLocks noChangeArrowheads="1"/>
          </p:cNvSpPr>
          <p:nvPr/>
        </p:nvSpPr>
        <p:spPr bwMode="auto">
          <a:xfrm>
            <a:off x="5236411" y="3071154"/>
            <a:ext cx="7504500" cy="7789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/>
          <a:p>
            <a:pPr algn="ctr">
              <a:defRPr/>
            </a:pPr>
            <a:r>
              <a:rPr lang="zh-CN" altLang="en-US" sz="5060" b="1" dirty="0">
                <a:solidFill>
                  <a:srgbClr val="86C34B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轻松教育智慧校园</a:t>
            </a:r>
            <a:endParaRPr lang="zh-CN" altLang="en-US" sz="5060" b="1" dirty="0">
              <a:solidFill>
                <a:srgbClr val="86C34B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pic>
        <p:nvPicPr>
          <p:cNvPr id="19" name="Dirty Dropouts - Unity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7263845" y="-2053881"/>
            <a:ext cx="857156" cy="857156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7152" y="2266766"/>
            <a:ext cx="3483018" cy="336503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5713730" y="5914390"/>
            <a:ext cx="5952490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r">
              <a:defRPr/>
            </a:pPr>
            <a:r>
              <a:rPr lang="en-US" altLang="zh-CN" sz="2000"/>
              <a:t>                          </a:t>
            </a:r>
            <a:r>
              <a:rPr lang="zh-CN" altLang="en-US" sz="2000" b="1" dirty="0">
                <a:ln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教育信息化2.0整体解决方案</a:t>
            </a:r>
            <a:endParaRPr lang="zh-CN" altLang="en-US" sz="2000" b="1" dirty="0">
              <a:ln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  <a:p>
            <a:pPr algn="r">
              <a:defRPr/>
            </a:pPr>
            <a:r>
              <a:rPr lang="zh-CN" altLang="en-US" sz="2000" b="1" dirty="0">
                <a:ln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                          面向未来的教育信息化</a:t>
            </a:r>
            <a:endParaRPr lang="zh-CN" altLang="en-US" sz="2000" b="1" dirty="0">
              <a:ln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" presetClass="mediacall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6" dur="1" fill="hold"/>
                                            <p:tgtEl>
                                              <p:spTgt spid="19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7" presetID="2" presetClass="entr" presetSubtype="8" fill="hold" grpId="0" nodeType="withEffect" p14:presetBounceEnd="5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6000">
                                          <p:cBhvr additive="base">
                                            <p:cTn id="9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6000">
                                          <p:cBhvr additive="base">
                                            <p:cTn id="10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1" presetID="2" presetClass="entr" presetSubtype="8" fill="hold" nodeType="withEffect" p14:presetBounceEnd="5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6000">
                                          <p:cBhvr additive="base">
                                            <p:cTn id="13" dur="1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6000">
                                          <p:cBhvr additive="base">
                                            <p:cTn id="14" dur="1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5" presetID="2" presetClass="entr" presetSubtype="8" fill="hold" nodeType="withEffect" p14:presetBounceEnd="5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6000">
                                          <p:cBhvr additive="base">
                                            <p:cTn id="17" dur="10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6000">
                                          <p:cBhvr additive="base">
                                            <p:cTn id="18" dur="10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0" presetID="56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by="(-#ppt_w*2)" calcmode="lin" valueType="num">
                                          <p:cBhvr rctx="PPT">
                                            <p:cTn id="22" dur="500" autoRev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</p:anim>
                                        <p:anim by="(#ppt_w*0.50)" calcmode="lin" valueType="num">
                                          <p:cBhvr>
                                            <p:cTn id="23" dur="500" decel="50000" autoRev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</p:anim>
                                        <p:anim from="(-#ppt_h/2)" to="(#ppt_y)" calcmode="lin" valueType="num">
                                          <p:cBhvr>
                                            <p:cTn id="24" dur="10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</p:anim>
                                        <p:animRot by="21600000">
                                          <p:cBhvr>
                                            <p:cTn id="25" dur="10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6" fill="hold">
                                <p:stCondLst>
                                  <p:cond delay="2700"/>
                                </p:stCondLst>
                                <p:childTnLst>
                                  <p:par>
                                    <p:cTn id="27" presetID="36" presetClass="emph" presetSubtype="0" fill="hold" grpId="1" nodeType="after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animScale>
                                          <p:cBhvr>
                                            <p:cTn id="28" dur="250" autoRev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</p:cBhvr>
                                          <p:to x="80000" y="100000"/>
                                        </p:animScale>
                                        <p:anim by="(#ppt_w*0.10)" calcmode="lin" valueType="num">
                                          <p:cBhvr>
                                            <p:cTn id="29" dur="250" autoRev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</p:anim>
                                        <p:anim by="(-#ppt_w*0.10)" calcmode="lin" valueType="num">
                                          <p:cBhvr>
                                            <p:cTn id="30" dur="250" autoRev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</p:anim>
                                        <p:animRot by="-480000">
                                          <p:cBhvr>
                                            <p:cTn id="31" dur="250" autoRev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audio>
                  <p:cMediaNode vol="80000" numSld="999">
                    <p:cTn id="32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19"/>
                    </p:tgtEl>
                  </p:cMediaNode>
                </p:audio>
              </p:childTnLst>
            </p:cTn>
          </p:par>
        </p:tnLst>
        <p:bldLst>
          <p:bldP spid="6" grpId="0" animBg="1"/>
          <p:bldP spid="25" grpId="0"/>
          <p:bldP spid="25" grpId="1"/>
        </p:bld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" presetClass="mediacall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6" dur="1" fill="hold"/>
                                            <p:tgtEl>
                                              <p:spTgt spid="19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7" presetID="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9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0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1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3" dur="1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4" dur="1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5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7" dur="10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8" dur="10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0" presetID="56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by="(-#ppt_w*2)" calcmode="lin" valueType="num">
                                          <p:cBhvr rctx="PPT">
                                            <p:cTn id="22" dur="500" autoRev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</p:anim>
                                        <p:anim by="(#ppt_w*0.50)" calcmode="lin" valueType="num">
                                          <p:cBhvr>
                                            <p:cTn id="23" dur="500" decel="50000" autoRev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</p:anim>
                                        <p:anim from="(-#ppt_h/2)" to="(#ppt_y)" calcmode="lin" valueType="num">
                                          <p:cBhvr>
                                            <p:cTn id="24" dur="10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</p:anim>
                                        <p:animRot by="21600000">
                                          <p:cBhvr>
                                            <p:cTn id="25" dur="10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6" fill="hold">
                                <p:stCondLst>
                                  <p:cond delay="2700"/>
                                </p:stCondLst>
                                <p:childTnLst>
                                  <p:par>
                                    <p:cTn id="27" presetID="36" presetClass="emph" presetSubtype="0" fill="hold" grpId="1" nodeType="after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animScale>
                                          <p:cBhvr>
                                            <p:cTn id="28" dur="250" autoRev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</p:cBhvr>
                                          <p:to x="80000" y="100000"/>
                                        </p:animScale>
                                        <p:anim by="(#ppt_w*0.10)" calcmode="lin" valueType="num">
                                          <p:cBhvr>
                                            <p:cTn id="29" dur="250" autoRev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</p:anim>
                                        <p:anim by="(-#ppt_w*0.10)" calcmode="lin" valueType="num">
                                          <p:cBhvr>
                                            <p:cTn id="30" dur="250" autoRev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</p:anim>
                                        <p:animRot by="-480000">
                                          <p:cBhvr>
                                            <p:cTn id="31" dur="250" autoRev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audio>
                  <p:cMediaNode vol="80000" numSld="999">
                    <p:cTn id="32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19"/>
                    </p:tgtEl>
                  </p:cMediaNode>
                </p:audio>
              </p:childTnLst>
            </p:cTn>
          </p:par>
        </p:tnLst>
        <p:bldLst>
          <p:bldP spid="6" grpId="0" animBg="1"/>
          <p:bldP spid="25" grpId="0"/>
          <p:bldP spid="25" grpId="1"/>
        </p:bldLst>
      </p:timing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/>
        </p:nvSpPr>
        <p:spPr>
          <a:xfrm>
            <a:off x="1460823" y="1474757"/>
            <a:ext cx="3950005" cy="3950005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18" name="文本框 17"/>
          <p:cNvSpPr txBox="1"/>
          <p:nvPr/>
        </p:nvSpPr>
        <p:spPr>
          <a:xfrm>
            <a:off x="2602516" y="2464197"/>
            <a:ext cx="181287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60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教务</a:t>
            </a:r>
            <a:endParaRPr lang="en-US" altLang="zh-CN" sz="6000" dirty="0" smtClea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 sz="60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管理</a:t>
            </a:r>
            <a:endParaRPr lang="zh-CN" altLang="en-US" sz="60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20" name="图片占位符 12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0394" y="1474756"/>
            <a:ext cx="5923158" cy="395000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矩形 231"/>
          <p:cNvSpPr/>
          <p:nvPr/>
        </p:nvSpPr>
        <p:spPr>
          <a:xfrm>
            <a:off x="820053" y="2124764"/>
            <a:ext cx="5925415" cy="29831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b="1" dirty="0" smtClean="0">
                <a:solidFill>
                  <a:schemeClr val="accent5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微官网</a:t>
            </a:r>
            <a:endParaRPr lang="zh-CN" altLang="en-US" sz="2400" b="1" dirty="0" smtClean="0">
              <a:solidFill>
                <a:schemeClr val="accent5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1685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1.</a:t>
            </a:r>
            <a:r>
              <a:rPr lang="zh-CN" altLang="en-US" sz="1685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简介明</a:t>
            </a:r>
            <a:r>
              <a:rPr lang="zh-CN" altLang="en-US" sz="1685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了，富有校园气息</a:t>
            </a:r>
            <a:endParaRPr lang="zh-CN" altLang="en-US" sz="1685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1685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2.</a:t>
            </a:r>
            <a:r>
              <a:rPr lang="zh-CN" altLang="en-US" sz="1685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无需</a:t>
            </a:r>
            <a:r>
              <a:rPr lang="zh-CN" altLang="en-US" sz="1685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成本，设置简单</a:t>
            </a:r>
            <a:endParaRPr lang="zh-CN" altLang="en-US" sz="1685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1685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3.</a:t>
            </a:r>
            <a:r>
              <a:rPr lang="zh-CN" altLang="en-US" sz="1685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根据</a:t>
            </a:r>
            <a:r>
              <a:rPr lang="zh-CN" altLang="en-US" sz="1685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近期实时热点大事件，随时更换轮播图片</a:t>
            </a:r>
            <a:endParaRPr lang="zh-CN" altLang="en-US" sz="1685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1685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4.</a:t>
            </a:r>
            <a:r>
              <a:rPr lang="zh-CN" altLang="en-US" sz="1685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自有</a:t>
            </a:r>
            <a:r>
              <a:rPr lang="zh-CN" altLang="en-US" sz="1685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学校特色的移动门户网站，支持自定义工作页面</a:t>
            </a:r>
            <a:endParaRPr lang="zh-CN" altLang="en-US" sz="1685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1685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5.</a:t>
            </a:r>
            <a:r>
              <a:rPr lang="zh-CN" altLang="en-US" sz="1685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老师</a:t>
            </a:r>
            <a:r>
              <a:rPr lang="zh-CN" altLang="en-US" sz="1685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、家长手机端随时随地查看学校动态</a:t>
            </a:r>
            <a:endParaRPr lang="zh-CN" altLang="en-US" sz="1685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1685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6.</a:t>
            </a:r>
            <a:r>
              <a:rPr lang="zh-CN" altLang="en-US" sz="1685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重要</a:t>
            </a:r>
            <a:r>
              <a:rPr lang="zh-CN" altLang="en-US" sz="1685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信息支持一键分享</a:t>
            </a:r>
            <a:endParaRPr lang="zh-CN" altLang="en-US" sz="1685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59" name="组合 58"/>
          <p:cNvGrpSpPr/>
          <p:nvPr/>
        </p:nvGrpSpPr>
        <p:grpSpPr>
          <a:xfrm>
            <a:off x="103485" y="103802"/>
            <a:ext cx="6895126" cy="470792"/>
            <a:chOff x="154" y="155"/>
            <a:chExt cx="10296" cy="703"/>
          </a:xfrm>
        </p:grpSpPr>
        <p:grpSp>
          <p:nvGrpSpPr>
            <p:cNvPr id="4" name="组合 3"/>
            <p:cNvGrpSpPr/>
            <p:nvPr/>
          </p:nvGrpSpPr>
          <p:grpSpPr>
            <a:xfrm>
              <a:off x="154" y="194"/>
              <a:ext cx="3173" cy="664"/>
              <a:chOff x="13218" y="1299"/>
              <a:chExt cx="3173" cy="664"/>
            </a:xfrm>
          </p:grpSpPr>
          <p:grpSp>
            <p:nvGrpSpPr>
              <p:cNvPr id="13" name="组合 12"/>
              <p:cNvGrpSpPr/>
              <p:nvPr/>
            </p:nvGrpSpPr>
            <p:grpSpPr>
              <a:xfrm>
                <a:off x="14574" y="1339"/>
                <a:ext cx="1817" cy="519"/>
                <a:chOff x="16344" y="296"/>
                <a:chExt cx="1966" cy="565"/>
              </a:xfrm>
            </p:grpSpPr>
            <p:pic>
              <p:nvPicPr>
                <p:cNvPr id="15" name="图片 14" descr="白色"/>
                <p:cNvPicPr>
                  <a:picLocks noChangeAspect="1"/>
                </p:cNvPicPr>
                <p:nvPr/>
              </p:nvPicPr>
              <p:blipFill>
                <a:blip r:embed="rId1"/>
                <a:srcRect r="70050"/>
                <a:stretch>
                  <a:fillRect/>
                </a:stretch>
              </p:blipFill>
              <p:spPr>
                <a:xfrm>
                  <a:off x="16344" y="296"/>
                  <a:ext cx="526" cy="565"/>
                </a:xfrm>
                <a:prstGeom prst="rect">
                  <a:avLst/>
                </a:prstGeom>
              </p:spPr>
            </p:pic>
            <p:sp>
              <p:nvSpPr>
                <p:cNvPr id="16" name="文本框 15"/>
                <p:cNvSpPr txBox="1"/>
                <p:nvPr/>
              </p:nvSpPr>
              <p:spPr>
                <a:xfrm>
                  <a:off x="16654" y="335"/>
                  <a:ext cx="1656" cy="51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zh-CN" altLang="en-US" sz="1475" b="1">
                      <a:solidFill>
                        <a:schemeClr val="bg1"/>
                      </a:solidFill>
                      <a:latin typeface="微软雅黑" panose="020B0503020204020204" pitchFamily="34" charset="-122"/>
                      <a:ea typeface="微软雅黑" panose="020B0503020204020204" pitchFamily="34" charset="-122"/>
                    </a:rPr>
                    <a:t>轻松教育</a:t>
                  </a:r>
                  <a:endParaRPr lang="zh-CN" altLang="en-US" sz="1475" b="1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</p:grpSp>
          <p:grpSp>
            <p:nvGrpSpPr>
              <p:cNvPr id="17" name="组合 16"/>
              <p:cNvGrpSpPr/>
              <p:nvPr/>
            </p:nvGrpSpPr>
            <p:grpSpPr>
              <a:xfrm>
                <a:off x="13218" y="1299"/>
                <a:ext cx="1383" cy="664"/>
                <a:chOff x="11451" y="944"/>
                <a:chExt cx="1497" cy="723"/>
              </a:xfrm>
            </p:grpSpPr>
            <p:pic>
              <p:nvPicPr>
                <p:cNvPr id="18" name="图片 17" descr="品牌标识-钉钉"/>
                <p:cNvPicPr>
                  <a:picLocks noChangeAspect="1"/>
                </p:cNvPicPr>
                <p:nvPr/>
              </p:nvPicPr>
              <p:blipFill>
                <a:blip r:embed="rId2"/>
                <a:stretch>
                  <a:fillRect/>
                </a:stretch>
              </p:blipFill>
              <p:spPr>
                <a:xfrm>
                  <a:off x="11451" y="944"/>
                  <a:ext cx="722" cy="723"/>
                </a:xfrm>
                <a:prstGeom prst="rect">
                  <a:avLst/>
                </a:prstGeom>
              </p:spPr>
            </p:pic>
            <p:sp>
              <p:nvSpPr>
                <p:cNvPr id="21" name="文本框 20"/>
                <p:cNvSpPr txBox="1"/>
                <p:nvPr/>
              </p:nvSpPr>
              <p:spPr>
                <a:xfrm>
                  <a:off x="11938" y="1053"/>
                  <a:ext cx="1010" cy="51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zh-CN" altLang="en-US" sz="1475" b="1">
                      <a:solidFill>
                        <a:schemeClr val="bg1"/>
                      </a:solidFill>
                      <a:latin typeface="微软雅黑" panose="020B0503020204020204" pitchFamily="34" charset="-122"/>
                      <a:ea typeface="微软雅黑" panose="020B0503020204020204" pitchFamily="34" charset="-122"/>
                    </a:rPr>
                    <a:t>钉钉</a:t>
                  </a:r>
                  <a:endParaRPr lang="zh-CN" altLang="en-US" sz="1475" b="1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</p:grpSp>
        </p:grpSp>
        <p:sp>
          <p:nvSpPr>
            <p:cNvPr id="22" name="文本框 21"/>
            <p:cNvSpPr txBox="1"/>
            <p:nvPr/>
          </p:nvSpPr>
          <p:spPr>
            <a:xfrm>
              <a:off x="3327" y="155"/>
              <a:ext cx="7123" cy="67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zh-CN" altLang="en-US" sz="211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微官网</a:t>
              </a:r>
              <a:r>
                <a:rPr lang="en-US" altLang="zh-CN" sz="211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|</a:t>
              </a:r>
              <a:r>
                <a:rPr lang="zh-CN" altLang="en-US" sz="211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 </a:t>
              </a:r>
              <a:r>
                <a:rPr lang="en-US" altLang="zh-CN" sz="211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WECHAT OFFICIAL WEBSITE</a:t>
              </a:r>
              <a:endParaRPr lang="en-US" altLang="zh-CN" sz="211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pic>
        <p:nvPicPr>
          <p:cNvPr id="337" name="图片 6" descr="图片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88134" y="1994441"/>
            <a:ext cx="1950806" cy="3468324"/>
          </a:xfrm>
          <a:prstGeom prst="rect">
            <a:avLst/>
          </a:prstGeom>
          <a:ln w="12700" cap="flat">
            <a:noFill/>
            <a:miter lim="400000"/>
            <a:headEnd/>
            <a:tailEnd/>
          </a:ln>
          <a:effectLst/>
        </p:spPr>
      </p:pic>
      <p:pic>
        <p:nvPicPr>
          <p:cNvPr id="338" name="图片 18" descr="图片 1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68881" y="2024576"/>
            <a:ext cx="1952816" cy="3471672"/>
          </a:xfrm>
          <a:prstGeom prst="rect">
            <a:avLst/>
          </a:prstGeom>
          <a:ln w="12700" cap="flat">
            <a:noFill/>
            <a:miter lim="400000"/>
            <a:headEnd/>
            <a:tailEnd/>
          </a:ln>
          <a:effectLst/>
        </p:spPr>
      </p:pic>
      <p:grpSp>
        <p:nvGrpSpPr>
          <p:cNvPr id="5" name="组合 2"/>
          <p:cNvGrpSpPr/>
          <p:nvPr/>
        </p:nvGrpSpPr>
        <p:grpSpPr>
          <a:xfrm>
            <a:off x="7031673" y="1512165"/>
            <a:ext cx="4638031" cy="4480424"/>
            <a:chOff x="0" y="-1"/>
            <a:chExt cx="4397780" cy="4248337"/>
          </a:xfrm>
        </p:grpSpPr>
        <p:grpSp>
          <p:nvGrpSpPr>
            <p:cNvPr id="6" name="组合 19"/>
            <p:cNvGrpSpPr/>
            <p:nvPr/>
          </p:nvGrpSpPr>
          <p:grpSpPr>
            <a:xfrm>
              <a:off x="2250942" y="-2"/>
              <a:ext cx="2146839" cy="4248339"/>
              <a:chOff x="0" y="0"/>
              <a:chExt cx="2146837" cy="4248337"/>
            </a:xfrm>
          </p:grpSpPr>
          <p:sp>
            <p:nvSpPr>
              <p:cNvPr id="8" name="Freeform 5"/>
              <p:cNvSpPr/>
              <p:nvPr/>
            </p:nvSpPr>
            <p:spPr>
              <a:xfrm>
                <a:off x="0" y="0"/>
                <a:ext cx="2146838" cy="424833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9" y="8764"/>
                    </a:moveTo>
                    <a:lnTo>
                      <a:pt x="91" y="8762"/>
                    </a:lnTo>
                    <a:cubicBezTo>
                      <a:pt x="40" y="8762"/>
                      <a:pt x="0" y="8740"/>
                      <a:pt x="0" y="8716"/>
                    </a:cubicBezTo>
                    <a:lnTo>
                      <a:pt x="0" y="7206"/>
                    </a:lnTo>
                    <a:cubicBezTo>
                      <a:pt x="0" y="7181"/>
                      <a:pt x="40" y="7160"/>
                      <a:pt x="91" y="7160"/>
                    </a:cubicBezTo>
                    <a:lnTo>
                      <a:pt x="219" y="7159"/>
                    </a:lnTo>
                    <a:lnTo>
                      <a:pt x="219" y="6216"/>
                    </a:lnTo>
                    <a:lnTo>
                      <a:pt x="135" y="6216"/>
                    </a:lnTo>
                    <a:cubicBezTo>
                      <a:pt x="61" y="6216"/>
                      <a:pt x="0" y="6186"/>
                      <a:pt x="0" y="6148"/>
                    </a:cubicBezTo>
                    <a:lnTo>
                      <a:pt x="0" y="4686"/>
                    </a:lnTo>
                    <a:cubicBezTo>
                      <a:pt x="0" y="4649"/>
                      <a:pt x="61" y="4618"/>
                      <a:pt x="135" y="4618"/>
                    </a:cubicBezTo>
                    <a:lnTo>
                      <a:pt x="219" y="4618"/>
                    </a:lnTo>
                    <a:lnTo>
                      <a:pt x="219" y="3684"/>
                    </a:lnTo>
                    <a:lnTo>
                      <a:pt x="135" y="3684"/>
                    </a:lnTo>
                    <a:cubicBezTo>
                      <a:pt x="61" y="3684"/>
                      <a:pt x="0" y="3653"/>
                      <a:pt x="0" y="3616"/>
                    </a:cubicBezTo>
                    <a:lnTo>
                      <a:pt x="0" y="2977"/>
                    </a:lnTo>
                    <a:cubicBezTo>
                      <a:pt x="0" y="2939"/>
                      <a:pt x="61" y="2909"/>
                      <a:pt x="135" y="2909"/>
                    </a:cubicBezTo>
                    <a:lnTo>
                      <a:pt x="253" y="2909"/>
                    </a:lnTo>
                    <a:lnTo>
                      <a:pt x="236" y="1363"/>
                    </a:lnTo>
                    <a:cubicBezTo>
                      <a:pt x="226" y="610"/>
                      <a:pt x="1426" y="0"/>
                      <a:pt x="2916" y="0"/>
                    </a:cubicBezTo>
                    <a:lnTo>
                      <a:pt x="18684" y="0"/>
                    </a:lnTo>
                    <a:cubicBezTo>
                      <a:pt x="20174" y="0"/>
                      <a:pt x="21381" y="610"/>
                      <a:pt x="21381" y="1363"/>
                    </a:cubicBezTo>
                    <a:lnTo>
                      <a:pt x="21381" y="4611"/>
                    </a:lnTo>
                    <a:lnTo>
                      <a:pt x="21465" y="4611"/>
                    </a:lnTo>
                    <a:cubicBezTo>
                      <a:pt x="21539" y="4611"/>
                      <a:pt x="21600" y="4642"/>
                      <a:pt x="21600" y="4679"/>
                    </a:cubicBezTo>
                    <a:lnTo>
                      <a:pt x="21600" y="6121"/>
                    </a:lnTo>
                    <a:cubicBezTo>
                      <a:pt x="21600" y="6160"/>
                      <a:pt x="21539" y="6191"/>
                      <a:pt x="21465" y="6191"/>
                    </a:cubicBezTo>
                    <a:lnTo>
                      <a:pt x="21381" y="6191"/>
                    </a:lnTo>
                    <a:lnTo>
                      <a:pt x="21381" y="20237"/>
                    </a:lnTo>
                    <a:cubicBezTo>
                      <a:pt x="21381" y="20988"/>
                      <a:pt x="20174" y="21600"/>
                      <a:pt x="18684" y="21600"/>
                    </a:cubicBezTo>
                    <a:lnTo>
                      <a:pt x="2916" y="21600"/>
                    </a:lnTo>
                    <a:cubicBezTo>
                      <a:pt x="1426" y="21600"/>
                      <a:pt x="219" y="20988"/>
                      <a:pt x="219" y="20237"/>
                    </a:cubicBezTo>
                    <a:lnTo>
                      <a:pt x="219" y="8764"/>
                    </a:lnTo>
                    <a:close/>
                  </a:path>
                </a:pathLst>
              </a:custGeom>
              <a:noFill/>
              <a:ln w="19050" cap="flat">
                <a:solidFill>
                  <a:schemeClr val="bg1">
                    <a:lumMod val="85000"/>
                  </a:schemeClr>
                </a:solidFill>
                <a:prstDash val="solid"/>
                <a:miter lim="800000"/>
              </a:ln>
              <a:effectLst/>
            </p:spPr>
            <p:txBody>
              <a:bodyPr wrap="square" lIns="48217" tIns="48217" rIns="48217" bIns="48217" numCol="1" anchor="t">
                <a:noAutofit/>
              </a:bodyPr>
              <a:lstStyle/>
              <a:p>
                <a:pPr>
                  <a:defRPr sz="1200">
                    <a:solidFill>
                      <a:srgbClr val="FFFFFF"/>
                    </a:solidFill>
                  </a:defRPr>
                </a:pPr>
                <a:endParaRPr sz="1265"/>
              </a:p>
            </p:txBody>
          </p:sp>
          <p:sp>
            <p:nvSpPr>
              <p:cNvPr id="10" name="Freeform 7"/>
              <p:cNvSpPr/>
              <p:nvPr/>
            </p:nvSpPr>
            <p:spPr>
              <a:xfrm>
                <a:off x="135549" y="456802"/>
                <a:ext cx="1881040" cy="3335491"/>
              </a:xfrm>
              <a:prstGeom prst="rect">
                <a:avLst/>
              </a:prstGeom>
              <a:noFill/>
              <a:ln w="36513" cap="flat">
                <a:solidFill>
                  <a:schemeClr val="bg1">
                    <a:lumMod val="85000"/>
                  </a:schemeClr>
                </a:solidFill>
                <a:prstDash val="solid"/>
                <a:miter lim="800000"/>
              </a:ln>
              <a:effectLst/>
            </p:spPr>
            <p:txBody>
              <a:bodyPr wrap="square" lIns="48217" tIns="48217" rIns="48217" bIns="48217" numCol="1" anchor="t">
                <a:noAutofit/>
              </a:bodyPr>
              <a:lstStyle/>
              <a:p>
                <a:pPr>
                  <a:defRPr sz="1200">
                    <a:solidFill>
                      <a:srgbClr val="FFFFFF"/>
                    </a:solidFill>
                  </a:defRPr>
                </a:pPr>
                <a:endParaRPr sz="1265"/>
              </a:p>
            </p:txBody>
          </p:sp>
        </p:grpSp>
        <p:grpSp>
          <p:nvGrpSpPr>
            <p:cNvPr id="11" name="组合 21"/>
            <p:cNvGrpSpPr/>
            <p:nvPr/>
          </p:nvGrpSpPr>
          <p:grpSpPr>
            <a:xfrm>
              <a:off x="0" y="845"/>
              <a:ext cx="2146838" cy="4246646"/>
              <a:chOff x="0" y="0"/>
              <a:chExt cx="2146837" cy="4246645"/>
            </a:xfrm>
          </p:grpSpPr>
          <p:sp>
            <p:nvSpPr>
              <p:cNvPr id="12" name="Freeform 5"/>
              <p:cNvSpPr/>
              <p:nvPr/>
            </p:nvSpPr>
            <p:spPr>
              <a:xfrm>
                <a:off x="0" y="0"/>
                <a:ext cx="2146838" cy="424664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9" y="8764"/>
                    </a:moveTo>
                    <a:lnTo>
                      <a:pt x="91" y="8762"/>
                    </a:lnTo>
                    <a:cubicBezTo>
                      <a:pt x="40" y="8762"/>
                      <a:pt x="0" y="8740"/>
                      <a:pt x="0" y="8716"/>
                    </a:cubicBezTo>
                    <a:lnTo>
                      <a:pt x="0" y="7206"/>
                    </a:lnTo>
                    <a:cubicBezTo>
                      <a:pt x="0" y="7181"/>
                      <a:pt x="40" y="7160"/>
                      <a:pt x="91" y="7160"/>
                    </a:cubicBezTo>
                    <a:lnTo>
                      <a:pt x="219" y="7159"/>
                    </a:lnTo>
                    <a:lnTo>
                      <a:pt x="219" y="6216"/>
                    </a:lnTo>
                    <a:lnTo>
                      <a:pt x="135" y="6216"/>
                    </a:lnTo>
                    <a:cubicBezTo>
                      <a:pt x="61" y="6216"/>
                      <a:pt x="0" y="6186"/>
                      <a:pt x="0" y="6148"/>
                    </a:cubicBezTo>
                    <a:lnTo>
                      <a:pt x="0" y="4686"/>
                    </a:lnTo>
                    <a:cubicBezTo>
                      <a:pt x="0" y="4649"/>
                      <a:pt x="61" y="4618"/>
                      <a:pt x="135" y="4618"/>
                    </a:cubicBezTo>
                    <a:lnTo>
                      <a:pt x="219" y="4618"/>
                    </a:lnTo>
                    <a:lnTo>
                      <a:pt x="219" y="3684"/>
                    </a:lnTo>
                    <a:lnTo>
                      <a:pt x="135" y="3684"/>
                    </a:lnTo>
                    <a:cubicBezTo>
                      <a:pt x="61" y="3684"/>
                      <a:pt x="0" y="3653"/>
                      <a:pt x="0" y="3616"/>
                    </a:cubicBezTo>
                    <a:lnTo>
                      <a:pt x="0" y="2977"/>
                    </a:lnTo>
                    <a:cubicBezTo>
                      <a:pt x="0" y="2939"/>
                      <a:pt x="61" y="2909"/>
                      <a:pt x="135" y="2909"/>
                    </a:cubicBezTo>
                    <a:lnTo>
                      <a:pt x="253" y="2909"/>
                    </a:lnTo>
                    <a:lnTo>
                      <a:pt x="236" y="1363"/>
                    </a:lnTo>
                    <a:cubicBezTo>
                      <a:pt x="226" y="610"/>
                      <a:pt x="1426" y="0"/>
                      <a:pt x="2916" y="0"/>
                    </a:cubicBezTo>
                    <a:lnTo>
                      <a:pt x="18684" y="0"/>
                    </a:lnTo>
                    <a:cubicBezTo>
                      <a:pt x="20174" y="0"/>
                      <a:pt x="21381" y="610"/>
                      <a:pt x="21381" y="1363"/>
                    </a:cubicBezTo>
                    <a:lnTo>
                      <a:pt x="21381" y="4611"/>
                    </a:lnTo>
                    <a:lnTo>
                      <a:pt x="21465" y="4611"/>
                    </a:lnTo>
                    <a:cubicBezTo>
                      <a:pt x="21539" y="4611"/>
                      <a:pt x="21600" y="4642"/>
                      <a:pt x="21600" y="4679"/>
                    </a:cubicBezTo>
                    <a:lnTo>
                      <a:pt x="21600" y="6121"/>
                    </a:lnTo>
                    <a:cubicBezTo>
                      <a:pt x="21600" y="6160"/>
                      <a:pt x="21539" y="6191"/>
                      <a:pt x="21465" y="6191"/>
                    </a:cubicBezTo>
                    <a:lnTo>
                      <a:pt x="21381" y="6191"/>
                    </a:lnTo>
                    <a:lnTo>
                      <a:pt x="21381" y="20237"/>
                    </a:lnTo>
                    <a:cubicBezTo>
                      <a:pt x="21381" y="20988"/>
                      <a:pt x="20174" y="21600"/>
                      <a:pt x="18684" y="21600"/>
                    </a:cubicBezTo>
                    <a:lnTo>
                      <a:pt x="2916" y="21600"/>
                    </a:lnTo>
                    <a:cubicBezTo>
                      <a:pt x="1426" y="21600"/>
                      <a:pt x="219" y="20988"/>
                      <a:pt x="219" y="20237"/>
                    </a:cubicBezTo>
                    <a:lnTo>
                      <a:pt x="219" y="8764"/>
                    </a:lnTo>
                    <a:close/>
                  </a:path>
                </a:pathLst>
              </a:custGeom>
              <a:noFill/>
              <a:ln w="19050" cap="flat">
                <a:solidFill>
                  <a:schemeClr val="bg1">
                    <a:lumMod val="85000"/>
                  </a:schemeClr>
                </a:solidFill>
                <a:prstDash val="solid"/>
                <a:miter lim="800000"/>
              </a:ln>
              <a:effectLst/>
            </p:spPr>
            <p:txBody>
              <a:bodyPr wrap="square" lIns="48217" tIns="48217" rIns="48217" bIns="48217" numCol="1" anchor="t">
                <a:noAutofit/>
              </a:bodyPr>
              <a:lstStyle/>
              <a:p>
                <a:pPr>
                  <a:defRPr sz="1200">
                    <a:solidFill>
                      <a:srgbClr val="FFFFFF"/>
                    </a:solidFill>
                  </a:defRPr>
                </a:pPr>
                <a:endParaRPr sz="1265"/>
              </a:p>
            </p:txBody>
          </p:sp>
          <p:sp>
            <p:nvSpPr>
              <p:cNvPr id="14" name="Freeform 7"/>
              <p:cNvSpPr/>
              <p:nvPr/>
            </p:nvSpPr>
            <p:spPr>
              <a:xfrm>
                <a:off x="135549" y="456620"/>
                <a:ext cx="1881040" cy="3334163"/>
              </a:xfrm>
              <a:prstGeom prst="rect">
                <a:avLst/>
              </a:prstGeom>
              <a:noFill/>
              <a:ln w="36513" cap="flat">
                <a:solidFill>
                  <a:schemeClr val="bg1">
                    <a:lumMod val="85000"/>
                  </a:schemeClr>
                </a:solidFill>
                <a:prstDash val="solid"/>
                <a:miter lim="800000"/>
              </a:ln>
              <a:effectLst/>
            </p:spPr>
            <p:txBody>
              <a:bodyPr wrap="square" lIns="48217" tIns="48217" rIns="48217" bIns="48217" numCol="1" anchor="t">
                <a:noAutofit/>
              </a:bodyPr>
              <a:lstStyle/>
              <a:p>
                <a:pPr>
                  <a:defRPr sz="1200">
                    <a:solidFill>
                      <a:srgbClr val="FFFFFF"/>
                    </a:solidFill>
                  </a:defRPr>
                </a:pPr>
                <a:endParaRPr sz="1265"/>
              </a:p>
            </p:txBody>
          </p:sp>
        </p:grpSp>
      </p:grpSp>
      <p:sp>
        <p:nvSpPr>
          <p:cNvPr id="23" name="任意多边形: 形状 31"/>
          <p:cNvSpPr/>
          <p:nvPr/>
        </p:nvSpPr>
        <p:spPr>
          <a:xfrm>
            <a:off x="498705" y="455580"/>
            <a:ext cx="974204" cy="487102"/>
          </a:xfrm>
          <a:custGeom>
            <a:avLst/>
            <a:gdLst>
              <a:gd name="connsiteX0" fmla="*/ 0 w 923740"/>
              <a:gd name="connsiteY0" fmla="*/ 0 h 461870"/>
              <a:gd name="connsiteX1" fmla="*/ 923740 w 923740"/>
              <a:gd name="connsiteY1" fmla="*/ 0 h 461870"/>
              <a:gd name="connsiteX2" fmla="*/ 923740 w 923740"/>
              <a:gd name="connsiteY2" fmla="*/ 461870 h 461870"/>
              <a:gd name="connsiteX3" fmla="*/ 890513 w 923740"/>
              <a:gd name="connsiteY3" fmla="*/ 461870 h 461870"/>
              <a:gd name="connsiteX4" fmla="*/ 890513 w 923740"/>
              <a:gd name="connsiteY4" fmla="*/ 33227 h 461870"/>
              <a:gd name="connsiteX5" fmla="*/ 33227 w 923740"/>
              <a:gd name="connsiteY5" fmla="*/ 33227 h 461870"/>
              <a:gd name="connsiteX6" fmla="*/ 33227 w 923740"/>
              <a:gd name="connsiteY6" fmla="*/ 461870 h 461870"/>
              <a:gd name="connsiteX7" fmla="*/ 0 w 923740"/>
              <a:gd name="connsiteY7" fmla="*/ 461870 h 461870"/>
              <a:gd name="connsiteX8" fmla="*/ 0 w 923740"/>
              <a:gd name="connsiteY8" fmla="*/ 0 h 4618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23740" h="461870">
                <a:moveTo>
                  <a:pt x="0" y="0"/>
                </a:moveTo>
                <a:lnTo>
                  <a:pt x="923740" y="0"/>
                </a:lnTo>
                <a:lnTo>
                  <a:pt x="923740" y="461870"/>
                </a:lnTo>
                <a:lnTo>
                  <a:pt x="890513" y="461870"/>
                </a:lnTo>
                <a:lnTo>
                  <a:pt x="890513" y="33227"/>
                </a:lnTo>
                <a:lnTo>
                  <a:pt x="33227" y="33227"/>
                </a:lnTo>
                <a:lnTo>
                  <a:pt x="33227" y="461870"/>
                </a:lnTo>
                <a:lnTo>
                  <a:pt x="0" y="46187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85">
              <a:solidFill>
                <a:schemeClr val="tx1"/>
              </a:solidFill>
            </a:endParaRPr>
          </a:p>
        </p:txBody>
      </p:sp>
      <p:sp>
        <p:nvSpPr>
          <p:cNvPr id="24" name="文本框 23"/>
          <p:cNvSpPr txBox="1"/>
          <p:nvPr/>
        </p:nvSpPr>
        <p:spPr>
          <a:xfrm>
            <a:off x="498703" y="447973"/>
            <a:ext cx="974204" cy="74142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/>
            <a:r>
              <a:rPr lang="en-US" altLang="zh-CN" sz="4220" b="1" dirty="0" smtClean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01</a:t>
            </a:r>
            <a:endParaRPr lang="zh-CN" altLang="en-US" sz="4220" b="1" dirty="0">
              <a:solidFill>
                <a:schemeClr val="accent2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25" name="文本框 24"/>
          <p:cNvSpPr txBox="1"/>
          <p:nvPr/>
        </p:nvSpPr>
        <p:spPr>
          <a:xfrm>
            <a:off x="1635951" y="495517"/>
            <a:ext cx="203132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600" b="1" dirty="0" smtClean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教务管理</a:t>
            </a:r>
            <a:endParaRPr lang="zh-CN" altLang="en-US" sz="3600" b="1" dirty="0">
              <a:solidFill>
                <a:schemeClr val="accent2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26" name="任意多边形: 形状 31"/>
          <p:cNvSpPr/>
          <p:nvPr/>
        </p:nvSpPr>
        <p:spPr>
          <a:xfrm rot="10800000">
            <a:off x="498705" y="942681"/>
            <a:ext cx="974204" cy="254319"/>
          </a:xfrm>
          <a:custGeom>
            <a:avLst/>
            <a:gdLst>
              <a:gd name="connsiteX0" fmla="*/ 0 w 923740"/>
              <a:gd name="connsiteY0" fmla="*/ 0 h 461870"/>
              <a:gd name="connsiteX1" fmla="*/ 923740 w 923740"/>
              <a:gd name="connsiteY1" fmla="*/ 0 h 461870"/>
              <a:gd name="connsiteX2" fmla="*/ 923740 w 923740"/>
              <a:gd name="connsiteY2" fmla="*/ 461870 h 461870"/>
              <a:gd name="connsiteX3" fmla="*/ 890513 w 923740"/>
              <a:gd name="connsiteY3" fmla="*/ 461870 h 461870"/>
              <a:gd name="connsiteX4" fmla="*/ 890513 w 923740"/>
              <a:gd name="connsiteY4" fmla="*/ 33227 h 461870"/>
              <a:gd name="connsiteX5" fmla="*/ 33227 w 923740"/>
              <a:gd name="connsiteY5" fmla="*/ 33227 h 461870"/>
              <a:gd name="connsiteX6" fmla="*/ 33227 w 923740"/>
              <a:gd name="connsiteY6" fmla="*/ 461870 h 461870"/>
              <a:gd name="connsiteX7" fmla="*/ 0 w 923740"/>
              <a:gd name="connsiteY7" fmla="*/ 461870 h 461870"/>
              <a:gd name="connsiteX8" fmla="*/ 0 w 923740"/>
              <a:gd name="connsiteY8" fmla="*/ 0 h 4618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23740" h="461870">
                <a:moveTo>
                  <a:pt x="0" y="0"/>
                </a:moveTo>
                <a:lnTo>
                  <a:pt x="923740" y="0"/>
                </a:lnTo>
                <a:lnTo>
                  <a:pt x="923740" y="461870"/>
                </a:lnTo>
                <a:lnTo>
                  <a:pt x="890513" y="461870"/>
                </a:lnTo>
                <a:lnTo>
                  <a:pt x="890513" y="33227"/>
                </a:lnTo>
                <a:lnTo>
                  <a:pt x="33227" y="33227"/>
                </a:lnTo>
                <a:lnTo>
                  <a:pt x="33227" y="461870"/>
                </a:lnTo>
                <a:lnTo>
                  <a:pt x="0" y="461870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85">
              <a:solidFill>
                <a:schemeClr val="bg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矩形 231"/>
          <p:cNvSpPr/>
          <p:nvPr/>
        </p:nvSpPr>
        <p:spPr>
          <a:xfrm>
            <a:off x="6387184" y="2248173"/>
            <a:ext cx="5640128" cy="33743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b="1" dirty="0" smtClean="0">
                <a:solidFill>
                  <a:schemeClr val="accent5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请假单 </a:t>
            </a:r>
            <a:r>
              <a:rPr lang="en-US" altLang="zh-CN" sz="2400" b="1" dirty="0" smtClean="0">
                <a:solidFill>
                  <a:schemeClr val="accent5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|</a:t>
            </a:r>
            <a:r>
              <a:rPr lang="zh-CN" altLang="en-US" sz="2400" b="1" dirty="0" smtClean="0">
                <a:solidFill>
                  <a:schemeClr val="accent5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代调课单</a:t>
            </a:r>
            <a:endParaRPr lang="zh-CN" altLang="en-US" sz="2400" b="1" dirty="0" smtClean="0">
              <a:solidFill>
                <a:schemeClr val="accent5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1685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1.</a:t>
            </a:r>
            <a:r>
              <a:rPr lang="zh-CN" altLang="en-US" sz="1685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一键</a:t>
            </a:r>
            <a:r>
              <a:rPr lang="zh-CN" altLang="en-US" sz="1685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发布请假、代调课信息</a:t>
            </a:r>
            <a:endParaRPr lang="zh-CN" altLang="en-US" sz="1685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1685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2.</a:t>
            </a:r>
            <a:r>
              <a:rPr lang="zh-CN" altLang="en-US" sz="1685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分</a:t>
            </a:r>
            <a:r>
              <a:rPr lang="zh-CN" altLang="en-US" sz="1685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条件设置审批流程，随时随地审批，审批流程可视化</a:t>
            </a:r>
            <a:endParaRPr lang="zh-CN" altLang="en-US" sz="1685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1685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3.</a:t>
            </a:r>
            <a:r>
              <a:rPr lang="zh-CN" altLang="en-US" sz="1685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调代</a:t>
            </a:r>
            <a:r>
              <a:rPr lang="zh-CN" altLang="en-US" sz="1685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课发起人可设置代管事项处理，调课可选择同年级老师，解决班主任调代课问题</a:t>
            </a:r>
            <a:endParaRPr lang="zh-CN" altLang="en-US" sz="1685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1685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4.</a:t>
            </a:r>
            <a:r>
              <a:rPr lang="zh-CN" altLang="en-US" sz="1685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发起人</a:t>
            </a:r>
            <a:r>
              <a:rPr lang="zh-CN" altLang="en-US" sz="1685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可撤销、修改已审单据，审批人可转交其他人审批，实现多情况请假场景</a:t>
            </a:r>
            <a:endParaRPr lang="zh-CN" altLang="en-US" sz="1685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1685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5.</a:t>
            </a:r>
            <a:r>
              <a:rPr lang="zh-CN" altLang="en-US" sz="1685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报表</a:t>
            </a:r>
            <a:r>
              <a:rPr lang="zh-CN" altLang="en-US" sz="1685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数据手机可查，后台可导出报表</a:t>
            </a:r>
            <a:endParaRPr lang="en-US" altLang="zh-CN" sz="1685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59" name="组合 58"/>
          <p:cNvGrpSpPr/>
          <p:nvPr/>
        </p:nvGrpSpPr>
        <p:grpSpPr>
          <a:xfrm>
            <a:off x="103485" y="103802"/>
            <a:ext cx="7509232" cy="470792"/>
            <a:chOff x="154" y="155"/>
            <a:chExt cx="11213" cy="703"/>
          </a:xfrm>
        </p:grpSpPr>
        <p:grpSp>
          <p:nvGrpSpPr>
            <p:cNvPr id="4" name="组合 3"/>
            <p:cNvGrpSpPr/>
            <p:nvPr/>
          </p:nvGrpSpPr>
          <p:grpSpPr>
            <a:xfrm>
              <a:off x="154" y="194"/>
              <a:ext cx="3173" cy="664"/>
              <a:chOff x="13218" y="1299"/>
              <a:chExt cx="3173" cy="664"/>
            </a:xfrm>
          </p:grpSpPr>
          <p:grpSp>
            <p:nvGrpSpPr>
              <p:cNvPr id="3" name="组合 2"/>
              <p:cNvGrpSpPr/>
              <p:nvPr/>
            </p:nvGrpSpPr>
            <p:grpSpPr>
              <a:xfrm>
                <a:off x="14574" y="1339"/>
                <a:ext cx="1817" cy="519"/>
                <a:chOff x="16344" y="296"/>
                <a:chExt cx="1966" cy="565"/>
              </a:xfrm>
            </p:grpSpPr>
            <p:pic>
              <p:nvPicPr>
                <p:cNvPr id="7" name="图片 6" descr="白色"/>
                <p:cNvPicPr>
                  <a:picLocks noChangeAspect="1"/>
                </p:cNvPicPr>
                <p:nvPr/>
              </p:nvPicPr>
              <p:blipFill>
                <a:blip r:embed="rId1"/>
                <a:srcRect r="70050"/>
                <a:stretch>
                  <a:fillRect/>
                </a:stretch>
              </p:blipFill>
              <p:spPr>
                <a:xfrm>
                  <a:off x="16344" y="296"/>
                  <a:ext cx="526" cy="565"/>
                </a:xfrm>
                <a:prstGeom prst="rect">
                  <a:avLst/>
                </a:prstGeom>
              </p:spPr>
            </p:pic>
            <p:sp>
              <p:nvSpPr>
                <p:cNvPr id="19" name="文本框 18"/>
                <p:cNvSpPr txBox="1"/>
                <p:nvPr/>
              </p:nvSpPr>
              <p:spPr>
                <a:xfrm>
                  <a:off x="16654" y="335"/>
                  <a:ext cx="1656" cy="51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zh-CN" altLang="en-US" sz="1475" b="1">
                      <a:solidFill>
                        <a:schemeClr val="bg1"/>
                      </a:solidFill>
                      <a:latin typeface="微软雅黑" panose="020B0503020204020204" pitchFamily="34" charset="-122"/>
                      <a:ea typeface="微软雅黑" panose="020B0503020204020204" pitchFamily="34" charset="-122"/>
                    </a:rPr>
                    <a:t>轻松教育</a:t>
                  </a:r>
                  <a:endParaRPr lang="zh-CN" altLang="en-US" sz="1475" b="1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</p:grpSp>
          <p:grpSp>
            <p:nvGrpSpPr>
              <p:cNvPr id="21" name="组合 20"/>
              <p:cNvGrpSpPr/>
              <p:nvPr/>
            </p:nvGrpSpPr>
            <p:grpSpPr>
              <a:xfrm>
                <a:off x="13218" y="1299"/>
                <a:ext cx="1383" cy="664"/>
                <a:chOff x="11451" y="944"/>
                <a:chExt cx="1497" cy="723"/>
              </a:xfrm>
            </p:grpSpPr>
            <p:pic>
              <p:nvPicPr>
                <p:cNvPr id="23" name="图片 22" descr="品牌标识-钉钉"/>
                <p:cNvPicPr>
                  <a:picLocks noChangeAspect="1"/>
                </p:cNvPicPr>
                <p:nvPr/>
              </p:nvPicPr>
              <p:blipFill>
                <a:blip r:embed="rId2"/>
                <a:stretch>
                  <a:fillRect/>
                </a:stretch>
              </p:blipFill>
              <p:spPr>
                <a:xfrm>
                  <a:off x="11451" y="944"/>
                  <a:ext cx="722" cy="723"/>
                </a:xfrm>
                <a:prstGeom prst="rect">
                  <a:avLst/>
                </a:prstGeom>
              </p:spPr>
            </p:pic>
            <p:sp>
              <p:nvSpPr>
                <p:cNvPr id="24" name="文本框 23"/>
                <p:cNvSpPr txBox="1"/>
                <p:nvPr/>
              </p:nvSpPr>
              <p:spPr>
                <a:xfrm>
                  <a:off x="11938" y="1053"/>
                  <a:ext cx="1010" cy="51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zh-CN" altLang="en-US" sz="1475" b="1">
                      <a:solidFill>
                        <a:schemeClr val="bg1"/>
                      </a:solidFill>
                      <a:latin typeface="微软雅黑" panose="020B0503020204020204" pitchFamily="34" charset="-122"/>
                      <a:ea typeface="微软雅黑" panose="020B0503020204020204" pitchFamily="34" charset="-122"/>
                    </a:rPr>
                    <a:t>钉钉</a:t>
                  </a:r>
                  <a:endParaRPr lang="zh-CN" altLang="en-US" sz="1475" b="1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</p:grpSp>
        </p:grpSp>
        <p:sp>
          <p:nvSpPr>
            <p:cNvPr id="25" name="文本框 24"/>
            <p:cNvSpPr txBox="1"/>
            <p:nvPr/>
          </p:nvSpPr>
          <p:spPr>
            <a:xfrm>
              <a:off x="3327" y="155"/>
              <a:ext cx="8040" cy="67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zh-CN" altLang="en-US" sz="211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代调课</a:t>
              </a:r>
              <a:r>
                <a:rPr lang="en-US" altLang="zh-CN" sz="211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|</a:t>
              </a:r>
              <a:r>
                <a:rPr lang="zh-CN" altLang="en-US" sz="211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 </a:t>
              </a:r>
              <a:r>
                <a:rPr lang="en-US" altLang="zh-CN" sz="211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GENERATION OF THE CLASSES</a:t>
              </a:r>
              <a:endParaRPr lang="en-US" altLang="zh-CN" sz="211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pic>
        <p:nvPicPr>
          <p:cNvPr id="356" name="组合 16" descr="组合 1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87043" y="2293652"/>
            <a:ext cx="1956834" cy="3480378"/>
          </a:xfrm>
          <a:prstGeom prst="rect">
            <a:avLst/>
          </a:prstGeom>
          <a:ln w="12700" cap="flat">
            <a:noFill/>
            <a:miter lim="400000"/>
            <a:headEnd/>
            <a:tailEnd/>
          </a:ln>
          <a:effectLst/>
        </p:spPr>
      </p:pic>
      <p:pic>
        <p:nvPicPr>
          <p:cNvPr id="357" name="组合 17" descr="组合 1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68461" y="2301019"/>
            <a:ext cx="1957503" cy="3483057"/>
          </a:xfrm>
          <a:prstGeom prst="rect">
            <a:avLst/>
          </a:prstGeom>
          <a:ln w="12700" cap="flat">
            <a:noFill/>
            <a:miter lim="400000"/>
            <a:headEnd/>
            <a:tailEnd/>
          </a:ln>
          <a:effectLst/>
        </p:spPr>
      </p:pic>
      <p:grpSp>
        <p:nvGrpSpPr>
          <p:cNvPr id="366" name="组合 2"/>
          <p:cNvGrpSpPr/>
          <p:nvPr/>
        </p:nvGrpSpPr>
        <p:grpSpPr>
          <a:xfrm>
            <a:off x="1046454" y="1800197"/>
            <a:ext cx="4638031" cy="4480424"/>
            <a:chOff x="0" y="-1"/>
            <a:chExt cx="4397780" cy="4248337"/>
          </a:xfrm>
        </p:grpSpPr>
        <p:grpSp>
          <p:nvGrpSpPr>
            <p:cNvPr id="362" name="组合 19"/>
            <p:cNvGrpSpPr/>
            <p:nvPr/>
          </p:nvGrpSpPr>
          <p:grpSpPr>
            <a:xfrm>
              <a:off x="2250942" y="-2"/>
              <a:ext cx="2146839" cy="4248339"/>
              <a:chOff x="0" y="0"/>
              <a:chExt cx="2146837" cy="4248337"/>
            </a:xfrm>
          </p:grpSpPr>
          <p:sp>
            <p:nvSpPr>
              <p:cNvPr id="360" name="Freeform 5"/>
              <p:cNvSpPr/>
              <p:nvPr/>
            </p:nvSpPr>
            <p:spPr>
              <a:xfrm>
                <a:off x="0" y="0"/>
                <a:ext cx="2146838" cy="424833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9" y="8764"/>
                    </a:moveTo>
                    <a:lnTo>
                      <a:pt x="91" y="8762"/>
                    </a:lnTo>
                    <a:cubicBezTo>
                      <a:pt x="40" y="8762"/>
                      <a:pt x="0" y="8740"/>
                      <a:pt x="0" y="8716"/>
                    </a:cubicBezTo>
                    <a:lnTo>
                      <a:pt x="0" y="7206"/>
                    </a:lnTo>
                    <a:cubicBezTo>
                      <a:pt x="0" y="7181"/>
                      <a:pt x="40" y="7160"/>
                      <a:pt x="91" y="7160"/>
                    </a:cubicBezTo>
                    <a:lnTo>
                      <a:pt x="219" y="7159"/>
                    </a:lnTo>
                    <a:lnTo>
                      <a:pt x="219" y="6216"/>
                    </a:lnTo>
                    <a:lnTo>
                      <a:pt x="135" y="6216"/>
                    </a:lnTo>
                    <a:cubicBezTo>
                      <a:pt x="61" y="6216"/>
                      <a:pt x="0" y="6186"/>
                      <a:pt x="0" y="6148"/>
                    </a:cubicBezTo>
                    <a:lnTo>
                      <a:pt x="0" y="4686"/>
                    </a:lnTo>
                    <a:cubicBezTo>
                      <a:pt x="0" y="4649"/>
                      <a:pt x="61" y="4618"/>
                      <a:pt x="135" y="4618"/>
                    </a:cubicBezTo>
                    <a:lnTo>
                      <a:pt x="219" y="4618"/>
                    </a:lnTo>
                    <a:lnTo>
                      <a:pt x="219" y="3684"/>
                    </a:lnTo>
                    <a:lnTo>
                      <a:pt x="135" y="3684"/>
                    </a:lnTo>
                    <a:cubicBezTo>
                      <a:pt x="61" y="3684"/>
                      <a:pt x="0" y="3653"/>
                      <a:pt x="0" y="3616"/>
                    </a:cubicBezTo>
                    <a:lnTo>
                      <a:pt x="0" y="2977"/>
                    </a:lnTo>
                    <a:cubicBezTo>
                      <a:pt x="0" y="2939"/>
                      <a:pt x="61" y="2909"/>
                      <a:pt x="135" y="2909"/>
                    </a:cubicBezTo>
                    <a:lnTo>
                      <a:pt x="253" y="2909"/>
                    </a:lnTo>
                    <a:lnTo>
                      <a:pt x="236" y="1363"/>
                    </a:lnTo>
                    <a:cubicBezTo>
                      <a:pt x="226" y="610"/>
                      <a:pt x="1426" y="0"/>
                      <a:pt x="2916" y="0"/>
                    </a:cubicBezTo>
                    <a:lnTo>
                      <a:pt x="18684" y="0"/>
                    </a:lnTo>
                    <a:cubicBezTo>
                      <a:pt x="20174" y="0"/>
                      <a:pt x="21381" y="610"/>
                      <a:pt x="21381" y="1363"/>
                    </a:cubicBezTo>
                    <a:lnTo>
                      <a:pt x="21381" y="4611"/>
                    </a:lnTo>
                    <a:lnTo>
                      <a:pt x="21465" y="4611"/>
                    </a:lnTo>
                    <a:cubicBezTo>
                      <a:pt x="21539" y="4611"/>
                      <a:pt x="21600" y="4642"/>
                      <a:pt x="21600" y="4679"/>
                    </a:cubicBezTo>
                    <a:lnTo>
                      <a:pt x="21600" y="6121"/>
                    </a:lnTo>
                    <a:cubicBezTo>
                      <a:pt x="21600" y="6160"/>
                      <a:pt x="21539" y="6191"/>
                      <a:pt x="21465" y="6191"/>
                    </a:cubicBezTo>
                    <a:lnTo>
                      <a:pt x="21381" y="6191"/>
                    </a:lnTo>
                    <a:lnTo>
                      <a:pt x="21381" y="20237"/>
                    </a:lnTo>
                    <a:cubicBezTo>
                      <a:pt x="21381" y="20988"/>
                      <a:pt x="20174" y="21600"/>
                      <a:pt x="18684" y="21600"/>
                    </a:cubicBezTo>
                    <a:lnTo>
                      <a:pt x="2916" y="21600"/>
                    </a:lnTo>
                    <a:cubicBezTo>
                      <a:pt x="1426" y="21600"/>
                      <a:pt x="219" y="20988"/>
                      <a:pt x="219" y="20237"/>
                    </a:cubicBezTo>
                    <a:lnTo>
                      <a:pt x="219" y="8764"/>
                    </a:lnTo>
                    <a:close/>
                  </a:path>
                </a:pathLst>
              </a:custGeom>
              <a:noFill/>
              <a:ln w="19050" cap="flat">
                <a:solidFill>
                  <a:schemeClr val="bg1">
                    <a:lumMod val="85000"/>
                  </a:schemeClr>
                </a:solidFill>
                <a:prstDash val="solid"/>
                <a:miter lim="800000"/>
              </a:ln>
              <a:effectLst/>
            </p:spPr>
            <p:txBody>
              <a:bodyPr wrap="square" lIns="48217" tIns="48217" rIns="48217" bIns="48217" numCol="1" anchor="t">
                <a:noAutofit/>
              </a:bodyPr>
              <a:lstStyle/>
              <a:p>
                <a:pPr>
                  <a:defRPr sz="1200">
                    <a:solidFill>
                      <a:srgbClr val="FFFFFF"/>
                    </a:solidFill>
                  </a:defRPr>
                </a:pPr>
                <a:endParaRPr sz="1265"/>
              </a:p>
            </p:txBody>
          </p:sp>
          <p:sp>
            <p:nvSpPr>
              <p:cNvPr id="361" name="Freeform 7"/>
              <p:cNvSpPr/>
              <p:nvPr/>
            </p:nvSpPr>
            <p:spPr>
              <a:xfrm>
                <a:off x="135549" y="456802"/>
                <a:ext cx="1881040" cy="3335491"/>
              </a:xfrm>
              <a:prstGeom prst="rect">
                <a:avLst/>
              </a:prstGeom>
              <a:noFill/>
              <a:ln w="36513" cap="flat">
                <a:solidFill>
                  <a:schemeClr val="bg1">
                    <a:lumMod val="85000"/>
                  </a:schemeClr>
                </a:solidFill>
                <a:prstDash val="solid"/>
                <a:miter lim="800000"/>
              </a:ln>
              <a:effectLst/>
            </p:spPr>
            <p:txBody>
              <a:bodyPr wrap="square" lIns="48217" tIns="48217" rIns="48217" bIns="48217" numCol="1" anchor="t">
                <a:noAutofit/>
              </a:bodyPr>
              <a:lstStyle/>
              <a:p>
                <a:pPr>
                  <a:defRPr sz="1200">
                    <a:solidFill>
                      <a:srgbClr val="FFFFFF"/>
                    </a:solidFill>
                  </a:defRPr>
                </a:pPr>
                <a:endParaRPr sz="1265"/>
              </a:p>
            </p:txBody>
          </p:sp>
        </p:grpSp>
        <p:grpSp>
          <p:nvGrpSpPr>
            <p:cNvPr id="365" name="组合 21"/>
            <p:cNvGrpSpPr/>
            <p:nvPr/>
          </p:nvGrpSpPr>
          <p:grpSpPr>
            <a:xfrm>
              <a:off x="0" y="845"/>
              <a:ext cx="2146838" cy="4246646"/>
              <a:chOff x="0" y="0"/>
              <a:chExt cx="2146837" cy="4246645"/>
            </a:xfrm>
          </p:grpSpPr>
          <p:sp>
            <p:nvSpPr>
              <p:cNvPr id="363" name="Freeform 5"/>
              <p:cNvSpPr/>
              <p:nvPr/>
            </p:nvSpPr>
            <p:spPr>
              <a:xfrm>
                <a:off x="0" y="0"/>
                <a:ext cx="2146838" cy="424664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9" y="8764"/>
                    </a:moveTo>
                    <a:lnTo>
                      <a:pt x="91" y="8762"/>
                    </a:lnTo>
                    <a:cubicBezTo>
                      <a:pt x="40" y="8762"/>
                      <a:pt x="0" y="8740"/>
                      <a:pt x="0" y="8716"/>
                    </a:cubicBezTo>
                    <a:lnTo>
                      <a:pt x="0" y="7206"/>
                    </a:lnTo>
                    <a:cubicBezTo>
                      <a:pt x="0" y="7181"/>
                      <a:pt x="40" y="7160"/>
                      <a:pt x="91" y="7160"/>
                    </a:cubicBezTo>
                    <a:lnTo>
                      <a:pt x="219" y="7159"/>
                    </a:lnTo>
                    <a:lnTo>
                      <a:pt x="219" y="6216"/>
                    </a:lnTo>
                    <a:lnTo>
                      <a:pt x="135" y="6216"/>
                    </a:lnTo>
                    <a:cubicBezTo>
                      <a:pt x="61" y="6216"/>
                      <a:pt x="0" y="6186"/>
                      <a:pt x="0" y="6148"/>
                    </a:cubicBezTo>
                    <a:lnTo>
                      <a:pt x="0" y="4686"/>
                    </a:lnTo>
                    <a:cubicBezTo>
                      <a:pt x="0" y="4649"/>
                      <a:pt x="61" y="4618"/>
                      <a:pt x="135" y="4618"/>
                    </a:cubicBezTo>
                    <a:lnTo>
                      <a:pt x="219" y="4618"/>
                    </a:lnTo>
                    <a:lnTo>
                      <a:pt x="219" y="3684"/>
                    </a:lnTo>
                    <a:lnTo>
                      <a:pt x="135" y="3684"/>
                    </a:lnTo>
                    <a:cubicBezTo>
                      <a:pt x="61" y="3684"/>
                      <a:pt x="0" y="3653"/>
                      <a:pt x="0" y="3616"/>
                    </a:cubicBezTo>
                    <a:lnTo>
                      <a:pt x="0" y="2977"/>
                    </a:lnTo>
                    <a:cubicBezTo>
                      <a:pt x="0" y="2939"/>
                      <a:pt x="61" y="2909"/>
                      <a:pt x="135" y="2909"/>
                    </a:cubicBezTo>
                    <a:lnTo>
                      <a:pt x="253" y="2909"/>
                    </a:lnTo>
                    <a:lnTo>
                      <a:pt x="236" y="1363"/>
                    </a:lnTo>
                    <a:cubicBezTo>
                      <a:pt x="226" y="610"/>
                      <a:pt x="1426" y="0"/>
                      <a:pt x="2916" y="0"/>
                    </a:cubicBezTo>
                    <a:lnTo>
                      <a:pt x="18684" y="0"/>
                    </a:lnTo>
                    <a:cubicBezTo>
                      <a:pt x="20174" y="0"/>
                      <a:pt x="21381" y="610"/>
                      <a:pt x="21381" y="1363"/>
                    </a:cubicBezTo>
                    <a:lnTo>
                      <a:pt x="21381" y="4611"/>
                    </a:lnTo>
                    <a:lnTo>
                      <a:pt x="21465" y="4611"/>
                    </a:lnTo>
                    <a:cubicBezTo>
                      <a:pt x="21539" y="4611"/>
                      <a:pt x="21600" y="4642"/>
                      <a:pt x="21600" y="4679"/>
                    </a:cubicBezTo>
                    <a:lnTo>
                      <a:pt x="21600" y="6121"/>
                    </a:lnTo>
                    <a:cubicBezTo>
                      <a:pt x="21600" y="6160"/>
                      <a:pt x="21539" y="6191"/>
                      <a:pt x="21465" y="6191"/>
                    </a:cubicBezTo>
                    <a:lnTo>
                      <a:pt x="21381" y="6191"/>
                    </a:lnTo>
                    <a:lnTo>
                      <a:pt x="21381" y="20237"/>
                    </a:lnTo>
                    <a:cubicBezTo>
                      <a:pt x="21381" y="20988"/>
                      <a:pt x="20174" y="21600"/>
                      <a:pt x="18684" y="21600"/>
                    </a:cubicBezTo>
                    <a:lnTo>
                      <a:pt x="2916" y="21600"/>
                    </a:lnTo>
                    <a:cubicBezTo>
                      <a:pt x="1426" y="21600"/>
                      <a:pt x="219" y="20988"/>
                      <a:pt x="219" y="20237"/>
                    </a:cubicBezTo>
                    <a:lnTo>
                      <a:pt x="219" y="8764"/>
                    </a:lnTo>
                    <a:close/>
                  </a:path>
                </a:pathLst>
              </a:custGeom>
              <a:noFill/>
              <a:ln w="19050" cap="flat">
                <a:solidFill>
                  <a:schemeClr val="bg1">
                    <a:lumMod val="85000"/>
                  </a:schemeClr>
                </a:solidFill>
                <a:prstDash val="solid"/>
                <a:miter lim="800000"/>
              </a:ln>
              <a:effectLst/>
            </p:spPr>
            <p:txBody>
              <a:bodyPr wrap="square" lIns="48217" tIns="48217" rIns="48217" bIns="48217" numCol="1" anchor="t">
                <a:noAutofit/>
              </a:bodyPr>
              <a:lstStyle/>
              <a:p>
                <a:pPr>
                  <a:defRPr sz="1200">
                    <a:solidFill>
                      <a:srgbClr val="FFFFFF"/>
                    </a:solidFill>
                  </a:defRPr>
                </a:pPr>
                <a:endParaRPr sz="1265"/>
              </a:p>
            </p:txBody>
          </p:sp>
          <p:sp>
            <p:nvSpPr>
              <p:cNvPr id="364" name="Freeform 7"/>
              <p:cNvSpPr/>
              <p:nvPr/>
            </p:nvSpPr>
            <p:spPr>
              <a:xfrm>
                <a:off x="135549" y="456620"/>
                <a:ext cx="1881040" cy="3334163"/>
              </a:xfrm>
              <a:prstGeom prst="rect">
                <a:avLst/>
              </a:prstGeom>
              <a:noFill/>
              <a:ln w="36513" cap="flat">
                <a:solidFill>
                  <a:schemeClr val="bg1">
                    <a:lumMod val="85000"/>
                  </a:schemeClr>
                </a:solidFill>
                <a:prstDash val="solid"/>
                <a:miter lim="800000"/>
              </a:ln>
              <a:effectLst/>
            </p:spPr>
            <p:txBody>
              <a:bodyPr wrap="square" lIns="48217" tIns="48217" rIns="48217" bIns="48217" numCol="1" anchor="t">
                <a:noAutofit/>
              </a:bodyPr>
              <a:lstStyle/>
              <a:p>
                <a:pPr>
                  <a:defRPr sz="1200">
                    <a:solidFill>
                      <a:srgbClr val="FFFFFF"/>
                    </a:solidFill>
                  </a:defRPr>
                </a:pPr>
                <a:endParaRPr sz="1265"/>
              </a:p>
            </p:txBody>
          </p:sp>
        </p:grpSp>
      </p:grpSp>
      <p:sp>
        <p:nvSpPr>
          <p:cNvPr id="29" name="任意多边形: 形状 31"/>
          <p:cNvSpPr/>
          <p:nvPr/>
        </p:nvSpPr>
        <p:spPr>
          <a:xfrm>
            <a:off x="498705" y="455580"/>
            <a:ext cx="974204" cy="487102"/>
          </a:xfrm>
          <a:custGeom>
            <a:avLst/>
            <a:gdLst>
              <a:gd name="connsiteX0" fmla="*/ 0 w 923740"/>
              <a:gd name="connsiteY0" fmla="*/ 0 h 461870"/>
              <a:gd name="connsiteX1" fmla="*/ 923740 w 923740"/>
              <a:gd name="connsiteY1" fmla="*/ 0 h 461870"/>
              <a:gd name="connsiteX2" fmla="*/ 923740 w 923740"/>
              <a:gd name="connsiteY2" fmla="*/ 461870 h 461870"/>
              <a:gd name="connsiteX3" fmla="*/ 890513 w 923740"/>
              <a:gd name="connsiteY3" fmla="*/ 461870 h 461870"/>
              <a:gd name="connsiteX4" fmla="*/ 890513 w 923740"/>
              <a:gd name="connsiteY4" fmla="*/ 33227 h 461870"/>
              <a:gd name="connsiteX5" fmla="*/ 33227 w 923740"/>
              <a:gd name="connsiteY5" fmla="*/ 33227 h 461870"/>
              <a:gd name="connsiteX6" fmla="*/ 33227 w 923740"/>
              <a:gd name="connsiteY6" fmla="*/ 461870 h 461870"/>
              <a:gd name="connsiteX7" fmla="*/ 0 w 923740"/>
              <a:gd name="connsiteY7" fmla="*/ 461870 h 461870"/>
              <a:gd name="connsiteX8" fmla="*/ 0 w 923740"/>
              <a:gd name="connsiteY8" fmla="*/ 0 h 4618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23740" h="461870">
                <a:moveTo>
                  <a:pt x="0" y="0"/>
                </a:moveTo>
                <a:lnTo>
                  <a:pt x="923740" y="0"/>
                </a:lnTo>
                <a:lnTo>
                  <a:pt x="923740" y="461870"/>
                </a:lnTo>
                <a:lnTo>
                  <a:pt x="890513" y="461870"/>
                </a:lnTo>
                <a:lnTo>
                  <a:pt x="890513" y="33227"/>
                </a:lnTo>
                <a:lnTo>
                  <a:pt x="33227" y="33227"/>
                </a:lnTo>
                <a:lnTo>
                  <a:pt x="33227" y="461870"/>
                </a:lnTo>
                <a:lnTo>
                  <a:pt x="0" y="46187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85">
              <a:solidFill>
                <a:schemeClr val="tx1"/>
              </a:solidFill>
            </a:endParaRPr>
          </a:p>
        </p:txBody>
      </p:sp>
      <p:sp>
        <p:nvSpPr>
          <p:cNvPr id="30" name="文本框 29"/>
          <p:cNvSpPr txBox="1"/>
          <p:nvPr/>
        </p:nvSpPr>
        <p:spPr>
          <a:xfrm>
            <a:off x="498703" y="447973"/>
            <a:ext cx="974204" cy="74142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/>
            <a:r>
              <a:rPr lang="en-US" altLang="zh-CN" sz="4220" b="1" dirty="0" smtClean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01</a:t>
            </a:r>
            <a:endParaRPr lang="zh-CN" altLang="en-US" sz="4220" b="1" dirty="0">
              <a:solidFill>
                <a:schemeClr val="accent2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31" name="文本框 30"/>
          <p:cNvSpPr txBox="1"/>
          <p:nvPr/>
        </p:nvSpPr>
        <p:spPr>
          <a:xfrm>
            <a:off x="1635951" y="495517"/>
            <a:ext cx="203132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600" b="1" dirty="0" smtClean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教务管理</a:t>
            </a:r>
            <a:endParaRPr lang="zh-CN" altLang="en-US" sz="3600" b="1" dirty="0">
              <a:solidFill>
                <a:schemeClr val="accent2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32" name="任意多边形: 形状 31"/>
          <p:cNvSpPr/>
          <p:nvPr/>
        </p:nvSpPr>
        <p:spPr>
          <a:xfrm rot="10800000">
            <a:off x="498705" y="942681"/>
            <a:ext cx="974204" cy="254319"/>
          </a:xfrm>
          <a:custGeom>
            <a:avLst/>
            <a:gdLst>
              <a:gd name="connsiteX0" fmla="*/ 0 w 923740"/>
              <a:gd name="connsiteY0" fmla="*/ 0 h 461870"/>
              <a:gd name="connsiteX1" fmla="*/ 923740 w 923740"/>
              <a:gd name="connsiteY1" fmla="*/ 0 h 461870"/>
              <a:gd name="connsiteX2" fmla="*/ 923740 w 923740"/>
              <a:gd name="connsiteY2" fmla="*/ 461870 h 461870"/>
              <a:gd name="connsiteX3" fmla="*/ 890513 w 923740"/>
              <a:gd name="connsiteY3" fmla="*/ 461870 h 461870"/>
              <a:gd name="connsiteX4" fmla="*/ 890513 w 923740"/>
              <a:gd name="connsiteY4" fmla="*/ 33227 h 461870"/>
              <a:gd name="connsiteX5" fmla="*/ 33227 w 923740"/>
              <a:gd name="connsiteY5" fmla="*/ 33227 h 461870"/>
              <a:gd name="connsiteX6" fmla="*/ 33227 w 923740"/>
              <a:gd name="connsiteY6" fmla="*/ 461870 h 461870"/>
              <a:gd name="connsiteX7" fmla="*/ 0 w 923740"/>
              <a:gd name="connsiteY7" fmla="*/ 461870 h 461870"/>
              <a:gd name="connsiteX8" fmla="*/ 0 w 923740"/>
              <a:gd name="connsiteY8" fmla="*/ 0 h 4618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23740" h="461870">
                <a:moveTo>
                  <a:pt x="0" y="0"/>
                </a:moveTo>
                <a:lnTo>
                  <a:pt x="923740" y="0"/>
                </a:lnTo>
                <a:lnTo>
                  <a:pt x="923740" y="461870"/>
                </a:lnTo>
                <a:lnTo>
                  <a:pt x="890513" y="461870"/>
                </a:lnTo>
                <a:lnTo>
                  <a:pt x="890513" y="33227"/>
                </a:lnTo>
                <a:lnTo>
                  <a:pt x="33227" y="33227"/>
                </a:lnTo>
                <a:lnTo>
                  <a:pt x="33227" y="461870"/>
                </a:lnTo>
                <a:lnTo>
                  <a:pt x="0" y="461870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85">
              <a:solidFill>
                <a:schemeClr val="bg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矩形 231"/>
          <p:cNvSpPr/>
          <p:nvPr/>
        </p:nvSpPr>
        <p:spPr>
          <a:xfrm>
            <a:off x="907528" y="1828982"/>
            <a:ext cx="5953542" cy="16712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---</a:t>
            </a:r>
            <a:r>
              <a:rPr lang="zh-CN" alt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老师</a:t>
            </a:r>
            <a:endParaRPr lang="zh-CN" altLang="en-US" b="1" dirty="0" smtClean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1.</a:t>
            </a:r>
            <a:r>
              <a:rPr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兴趣课的申报</a:t>
            </a:r>
            <a:r>
              <a:rPr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、审核、发布、报名通过手机就能完成</a:t>
            </a:r>
            <a:endParaRPr sz="1400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2.</a:t>
            </a:r>
            <a:r>
              <a:rPr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可设置报名时间</a:t>
            </a:r>
            <a:r>
              <a:rPr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、上课时间地点、课程人数</a:t>
            </a:r>
            <a:r>
              <a:rPr lang="zh-CN" alt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、选课科数</a:t>
            </a:r>
            <a:endParaRPr sz="1400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3.</a:t>
            </a:r>
            <a:r>
              <a:rPr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无需手动统计</a:t>
            </a:r>
            <a:r>
              <a:rPr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，后台一键导出报名名单</a:t>
            </a:r>
            <a:endParaRPr sz="1400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4.</a:t>
            </a:r>
            <a:r>
              <a:rPr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选课公平</a:t>
            </a:r>
            <a:r>
              <a:rPr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、公正、公开，老师无需协调报名人员</a:t>
            </a:r>
            <a:endParaRPr sz="1400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5</a:t>
            </a:r>
            <a:r>
              <a:rPr lang="en-US" altLang="zh-CN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.</a:t>
            </a:r>
            <a:r>
              <a:rPr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支持课堂点名</a:t>
            </a:r>
            <a:r>
              <a:rPr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、评价、反馈，便于老师、家长及时调整对孩子的教育方向，给予更精准的引导和鼓励</a:t>
            </a:r>
            <a:endParaRPr sz="1400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8" name="矩形 17"/>
          <p:cNvSpPr/>
          <p:nvPr/>
        </p:nvSpPr>
        <p:spPr>
          <a:xfrm>
            <a:off x="884759" y="4362190"/>
            <a:ext cx="5952873" cy="14504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---</a:t>
            </a:r>
            <a:r>
              <a:rPr lang="zh-CN" alt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家长</a:t>
            </a:r>
            <a:endParaRPr lang="zh-CN" altLang="en-US" b="1" dirty="0" smtClean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1.</a:t>
            </a:r>
            <a:r>
              <a:rPr lang="zh-CN" altLang="en-US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家长</a:t>
            </a:r>
            <a:r>
              <a:rPr lang="zh-CN" alt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无需到校，在手机上就能为孩子的兴趣课报名、缴费</a:t>
            </a:r>
            <a:endParaRPr lang="zh-CN" altLang="en-US" sz="1400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2.</a:t>
            </a:r>
            <a:r>
              <a:rPr lang="zh-CN" altLang="en-US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报名</a:t>
            </a:r>
            <a:r>
              <a:rPr lang="zh-CN" alt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开始之前可以收藏选课</a:t>
            </a:r>
            <a:endParaRPr lang="zh-CN" altLang="en-US" sz="1400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3.</a:t>
            </a:r>
            <a:r>
              <a:rPr lang="zh-CN" altLang="en-US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选课</a:t>
            </a:r>
            <a:r>
              <a:rPr lang="zh-CN" alt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信息一目了然</a:t>
            </a:r>
            <a:endParaRPr lang="zh-CN" altLang="en-US" sz="1400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4.</a:t>
            </a:r>
            <a:r>
              <a:rPr lang="zh-CN" altLang="en-US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可</a:t>
            </a:r>
            <a:r>
              <a:rPr lang="zh-CN" alt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与孩子共同商量选课</a:t>
            </a:r>
            <a:endParaRPr lang="zh-CN" altLang="en-US" sz="1400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5.</a:t>
            </a:r>
            <a:r>
              <a:rPr lang="zh-CN" altLang="en-US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选课</a:t>
            </a:r>
            <a:r>
              <a:rPr lang="zh-CN" alt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报名人数上限之后无法再报</a:t>
            </a:r>
            <a:endParaRPr lang="zh-CN" altLang="en-US" sz="1400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59" name="组合 58"/>
          <p:cNvGrpSpPr/>
          <p:nvPr/>
        </p:nvGrpSpPr>
        <p:grpSpPr>
          <a:xfrm>
            <a:off x="646192" y="542592"/>
            <a:ext cx="7509232" cy="470792"/>
            <a:chOff x="154" y="155"/>
            <a:chExt cx="11213" cy="703"/>
          </a:xfrm>
        </p:grpSpPr>
        <p:grpSp>
          <p:nvGrpSpPr>
            <p:cNvPr id="16" name="组合 15"/>
            <p:cNvGrpSpPr/>
            <p:nvPr/>
          </p:nvGrpSpPr>
          <p:grpSpPr>
            <a:xfrm>
              <a:off x="154" y="194"/>
              <a:ext cx="3173" cy="664"/>
              <a:chOff x="13218" y="1299"/>
              <a:chExt cx="3173" cy="664"/>
            </a:xfrm>
          </p:grpSpPr>
          <p:grpSp>
            <p:nvGrpSpPr>
              <p:cNvPr id="17" name="组合 16"/>
              <p:cNvGrpSpPr/>
              <p:nvPr/>
            </p:nvGrpSpPr>
            <p:grpSpPr>
              <a:xfrm>
                <a:off x="14574" y="1339"/>
                <a:ext cx="1817" cy="519"/>
                <a:chOff x="16344" y="296"/>
                <a:chExt cx="1966" cy="565"/>
              </a:xfrm>
            </p:grpSpPr>
            <p:pic>
              <p:nvPicPr>
                <p:cNvPr id="19" name="图片 18" descr="白色"/>
                <p:cNvPicPr>
                  <a:picLocks noChangeAspect="1"/>
                </p:cNvPicPr>
                <p:nvPr/>
              </p:nvPicPr>
              <p:blipFill>
                <a:blip r:embed="rId1"/>
                <a:srcRect r="70050"/>
                <a:stretch>
                  <a:fillRect/>
                </a:stretch>
              </p:blipFill>
              <p:spPr>
                <a:xfrm>
                  <a:off x="16344" y="296"/>
                  <a:ext cx="526" cy="565"/>
                </a:xfrm>
                <a:prstGeom prst="rect">
                  <a:avLst/>
                </a:prstGeom>
              </p:spPr>
            </p:pic>
            <p:sp>
              <p:nvSpPr>
                <p:cNvPr id="20" name="文本框 19"/>
                <p:cNvSpPr txBox="1"/>
                <p:nvPr/>
              </p:nvSpPr>
              <p:spPr>
                <a:xfrm>
                  <a:off x="16654" y="335"/>
                  <a:ext cx="1656" cy="51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zh-CN" altLang="en-US" sz="1475" b="1">
                      <a:solidFill>
                        <a:schemeClr val="bg1"/>
                      </a:solidFill>
                      <a:latin typeface="微软雅黑" panose="020B0503020204020204" pitchFamily="34" charset="-122"/>
                      <a:ea typeface="微软雅黑" panose="020B0503020204020204" pitchFamily="34" charset="-122"/>
                    </a:rPr>
                    <a:t>轻松教育</a:t>
                  </a:r>
                  <a:endParaRPr lang="zh-CN" altLang="en-US" sz="1475" b="1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</p:grpSp>
          <p:grpSp>
            <p:nvGrpSpPr>
              <p:cNvPr id="21" name="组合 20"/>
              <p:cNvGrpSpPr/>
              <p:nvPr/>
            </p:nvGrpSpPr>
            <p:grpSpPr>
              <a:xfrm>
                <a:off x="13218" y="1299"/>
                <a:ext cx="1383" cy="664"/>
                <a:chOff x="11451" y="944"/>
                <a:chExt cx="1497" cy="723"/>
              </a:xfrm>
            </p:grpSpPr>
            <p:pic>
              <p:nvPicPr>
                <p:cNvPr id="23" name="图片 22" descr="品牌标识-钉钉"/>
                <p:cNvPicPr>
                  <a:picLocks noChangeAspect="1"/>
                </p:cNvPicPr>
                <p:nvPr/>
              </p:nvPicPr>
              <p:blipFill>
                <a:blip r:embed="rId2"/>
                <a:stretch>
                  <a:fillRect/>
                </a:stretch>
              </p:blipFill>
              <p:spPr>
                <a:xfrm>
                  <a:off x="11451" y="944"/>
                  <a:ext cx="722" cy="723"/>
                </a:xfrm>
                <a:prstGeom prst="rect">
                  <a:avLst/>
                </a:prstGeom>
              </p:spPr>
            </p:pic>
            <p:sp>
              <p:nvSpPr>
                <p:cNvPr id="24" name="文本框 23"/>
                <p:cNvSpPr txBox="1"/>
                <p:nvPr/>
              </p:nvSpPr>
              <p:spPr>
                <a:xfrm>
                  <a:off x="11938" y="1053"/>
                  <a:ext cx="1010" cy="51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zh-CN" altLang="en-US" sz="1475" b="1">
                      <a:solidFill>
                        <a:schemeClr val="bg1"/>
                      </a:solidFill>
                      <a:latin typeface="微软雅黑" panose="020B0503020204020204" pitchFamily="34" charset="-122"/>
                      <a:ea typeface="微软雅黑" panose="020B0503020204020204" pitchFamily="34" charset="-122"/>
                    </a:rPr>
                    <a:t>钉钉</a:t>
                  </a:r>
                  <a:endParaRPr lang="zh-CN" altLang="en-US" sz="1475" b="1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</p:grpSp>
        </p:grpSp>
        <p:sp>
          <p:nvSpPr>
            <p:cNvPr id="25" name="文本框 24"/>
            <p:cNvSpPr txBox="1"/>
            <p:nvPr/>
          </p:nvSpPr>
          <p:spPr>
            <a:xfrm>
              <a:off x="3327" y="155"/>
              <a:ext cx="8040" cy="67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zh-CN" altLang="en-US" sz="211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轻松选课</a:t>
              </a:r>
              <a:r>
                <a:rPr lang="en-US" altLang="zh-CN" sz="211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|</a:t>
              </a:r>
              <a:r>
                <a:rPr lang="zh-CN" altLang="en-US" sz="211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 </a:t>
              </a:r>
              <a:r>
                <a:rPr lang="en-US" altLang="zh-CN" sz="211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COURSE SELECTION</a:t>
              </a:r>
              <a:endParaRPr lang="en-US" altLang="zh-CN" sz="211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388" name="组合 2"/>
          <p:cNvGrpSpPr/>
          <p:nvPr/>
        </p:nvGrpSpPr>
        <p:grpSpPr>
          <a:xfrm>
            <a:off x="7031673" y="1584173"/>
            <a:ext cx="4638031" cy="4480424"/>
            <a:chOff x="0" y="-1"/>
            <a:chExt cx="4397780" cy="4248337"/>
          </a:xfrm>
        </p:grpSpPr>
        <p:grpSp>
          <p:nvGrpSpPr>
            <p:cNvPr id="384" name="组合 19"/>
            <p:cNvGrpSpPr/>
            <p:nvPr/>
          </p:nvGrpSpPr>
          <p:grpSpPr>
            <a:xfrm>
              <a:off x="2250942" y="-2"/>
              <a:ext cx="2146839" cy="4248339"/>
              <a:chOff x="0" y="0"/>
              <a:chExt cx="2146837" cy="4248337"/>
            </a:xfrm>
          </p:grpSpPr>
          <p:sp>
            <p:nvSpPr>
              <p:cNvPr id="382" name="Freeform 5"/>
              <p:cNvSpPr/>
              <p:nvPr/>
            </p:nvSpPr>
            <p:spPr>
              <a:xfrm>
                <a:off x="0" y="0"/>
                <a:ext cx="2146838" cy="424833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9" y="8764"/>
                    </a:moveTo>
                    <a:lnTo>
                      <a:pt x="91" y="8762"/>
                    </a:lnTo>
                    <a:cubicBezTo>
                      <a:pt x="40" y="8762"/>
                      <a:pt x="0" y="8740"/>
                      <a:pt x="0" y="8716"/>
                    </a:cubicBezTo>
                    <a:lnTo>
                      <a:pt x="0" y="7206"/>
                    </a:lnTo>
                    <a:cubicBezTo>
                      <a:pt x="0" y="7181"/>
                      <a:pt x="40" y="7160"/>
                      <a:pt x="91" y="7160"/>
                    </a:cubicBezTo>
                    <a:lnTo>
                      <a:pt x="219" y="7159"/>
                    </a:lnTo>
                    <a:lnTo>
                      <a:pt x="219" y="6216"/>
                    </a:lnTo>
                    <a:lnTo>
                      <a:pt x="135" y="6216"/>
                    </a:lnTo>
                    <a:cubicBezTo>
                      <a:pt x="61" y="6216"/>
                      <a:pt x="0" y="6186"/>
                      <a:pt x="0" y="6148"/>
                    </a:cubicBezTo>
                    <a:lnTo>
                      <a:pt x="0" y="4686"/>
                    </a:lnTo>
                    <a:cubicBezTo>
                      <a:pt x="0" y="4649"/>
                      <a:pt x="61" y="4618"/>
                      <a:pt x="135" y="4618"/>
                    </a:cubicBezTo>
                    <a:lnTo>
                      <a:pt x="219" y="4618"/>
                    </a:lnTo>
                    <a:lnTo>
                      <a:pt x="219" y="3684"/>
                    </a:lnTo>
                    <a:lnTo>
                      <a:pt x="135" y="3684"/>
                    </a:lnTo>
                    <a:cubicBezTo>
                      <a:pt x="61" y="3684"/>
                      <a:pt x="0" y="3653"/>
                      <a:pt x="0" y="3616"/>
                    </a:cubicBezTo>
                    <a:lnTo>
                      <a:pt x="0" y="2977"/>
                    </a:lnTo>
                    <a:cubicBezTo>
                      <a:pt x="0" y="2939"/>
                      <a:pt x="61" y="2909"/>
                      <a:pt x="135" y="2909"/>
                    </a:cubicBezTo>
                    <a:lnTo>
                      <a:pt x="253" y="2909"/>
                    </a:lnTo>
                    <a:lnTo>
                      <a:pt x="236" y="1363"/>
                    </a:lnTo>
                    <a:cubicBezTo>
                      <a:pt x="226" y="610"/>
                      <a:pt x="1426" y="0"/>
                      <a:pt x="2916" y="0"/>
                    </a:cubicBezTo>
                    <a:lnTo>
                      <a:pt x="18684" y="0"/>
                    </a:lnTo>
                    <a:cubicBezTo>
                      <a:pt x="20174" y="0"/>
                      <a:pt x="21381" y="610"/>
                      <a:pt x="21381" y="1363"/>
                    </a:cubicBezTo>
                    <a:lnTo>
                      <a:pt x="21381" y="4611"/>
                    </a:lnTo>
                    <a:lnTo>
                      <a:pt x="21465" y="4611"/>
                    </a:lnTo>
                    <a:cubicBezTo>
                      <a:pt x="21539" y="4611"/>
                      <a:pt x="21600" y="4642"/>
                      <a:pt x="21600" y="4679"/>
                    </a:cubicBezTo>
                    <a:lnTo>
                      <a:pt x="21600" y="6121"/>
                    </a:lnTo>
                    <a:cubicBezTo>
                      <a:pt x="21600" y="6160"/>
                      <a:pt x="21539" y="6191"/>
                      <a:pt x="21465" y="6191"/>
                    </a:cubicBezTo>
                    <a:lnTo>
                      <a:pt x="21381" y="6191"/>
                    </a:lnTo>
                    <a:lnTo>
                      <a:pt x="21381" y="20237"/>
                    </a:lnTo>
                    <a:cubicBezTo>
                      <a:pt x="21381" y="20988"/>
                      <a:pt x="20174" y="21600"/>
                      <a:pt x="18684" y="21600"/>
                    </a:cubicBezTo>
                    <a:lnTo>
                      <a:pt x="2916" y="21600"/>
                    </a:lnTo>
                    <a:cubicBezTo>
                      <a:pt x="1426" y="21600"/>
                      <a:pt x="219" y="20988"/>
                      <a:pt x="219" y="20237"/>
                    </a:cubicBezTo>
                    <a:lnTo>
                      <a:pt x="219" y="8764"/>
                    </a:lnTo>
                    <a:close/>
                  </a:path>
                </a:pathLst>
              </a:custGeom>
              <a:noFill/>
              <a:ln w="19050" cap="flat">
                <a:solidFill>
                  <a:schemeClr val="bg1">
                    <a:lumMod val="85000"/>
                  </a:schemeClr>
                </a:solidFill>
                <a:prstDash val="solid"/>
                <a:miter lim="800000"/>
              </a:ln>
              <a:effectLst/>
            </p:spPr>
            <p:txBody>
              <a:bodyPr wrap="square" lIns="48217" tIns="48217" rIns="48217" bIns="48217" numCol="1" anchor="t">
                <a:noAutofit/>
              </a:bodyPr>
              <a:lstStyle/>
              <a:p>
                <a:pPr>
                  <a:defRPr sz="1200">
                    <a:solidFill>
                      <a:srgbClr val="FFFFFF"/>
                    </a:solidFill>
                  </a:defRPr>
                </a:pPr>
                <a:endParaRPr sz="1265"/>
              </a:p>
            </p:txBody>
          </p:sp>
          <p:sp>
            <p:nvSpPr>
              <p:cNvPr id="383" name="Freeform 7"/>
              <p:cNvSpPr/>
              <p:nvPr/>
            </p:nvSpPr>
            <p:spPr>
              <a:xfrm>
                <a:off x="135549" y="456802"/>
                <a:ext cx="1881040" cy="3335491"/>
              </a:xfrm>
              <a:prstGeom prst="rect">
                <a:avLst/>
              </a:prstGeom>
              <a:noFill/>
              <a:ln w="36513" cap="flat">
                <a:solidFill>
                  <a:schemeClr val="bg1">
                    <a:lumMod val="85000"/>
                  </a:schemeClr>
                </a:solidFill>
                <a:prstDash val="solid"/>
                <a:miter lim="800000"/>
              </a:ln>
              <a:effectLst/>
            </p:spPr>
            <p:txBody>
              <a:bodyPr wrap="square" lIns="48217" tIns="48217" rIns="48217" bIns="48217" numCol="1" anchor="t">
                <a:noAutofit/>
              </a:bodyPr>
              <a:lstStyle/>
              <a:p>
                <a:pPr>
                  <a:defRPr sz="1200">
                    <a:solidFill>
                      <a:srgbClr val="FFFFFF"/>
                    </a:solidFill>
                  </a:defRPr>
                </a:pPr>
                <a:endParaRPr sz="1265"/>
              </a:p>
            </p:txBody>
          </p:sp>
        </p:grpSp>
        <p:grpSp>
          <p:nvGrpSpPr>
            <p:cNvPr id="387" name="组合 21"/>
            <p:cNvGrpSpPr/>
            <p:nvPr/>
          </p:nvGrpSpPr>
          <p:grpSpPr>
            <a:xfrm>
              <a:off x="0" y="845"/>
              <a:ext cx="2146838" cy="4246646"/>
              <a:chOff x="0" y="0"/>
              <a:chExt cx="2146837" cy="4246645"/>
            </a:xfrm>
          </p:grpSpPr>
          <p:sp>
            <p:nvSpPr>
              <p:cNvPr id="385" name="Freeform 5"/>
              <p:cNvSpPr/>
              <p:nvPr/>
            </p:nvSpPr>
            <p:spPr>
              <a:xfrm>
                <a:off x="0" y="0"/>
                <a:ext cx="2146838" cy="424664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9" y="8764"/>
                    </a:moveTo>
                    <a:lnTo>
                      <a:pt x="91" y="8762"/>
                    </a:lnTo>
                    <a:cubicBezTo>
                      <a:pt x="40" y="8762"/>
                      <a:pt x="0" y="8740"/>
                      <a:pt x="0" y="8716"/>
                    </a:cubicBezTo>
                    <a:lnTo>
                      <a:pt x="0" y="7206"/>
                    </a:lnTo>
                    <a:cubicBezTo>
                      <a:pt x="0" y="7181"/>
                      <a:pt x="40" y="7160"/>
                      <a:pt x="91" y="7160"/>
                    </a:cubicBezTo>
                    <a:lnTo>
                      <a:pt x="219" y="7159"/>
                    </a:lnTo>
                    <a:lnTo>
                      <a:pt x="219" y="6216"/>
                    </a:lnTo>
                    <a:lnTo>
                      <a:pt x="135" y="6216"/>
                    </a:lnTo>
                    <a:cubicBezTo>
                      <a:pt x="61" y="6216"/>
                      <a:pt x="0" y="6186"/>
                      <a:pt x="0" y="6148"/>
                    </a:cubicBezTo>
                    <a:lnTo>
                      <a:pt x="0" y="4686"/>
                    </a:lnTo>
                    <a:cubicBezTo>
                      <a:pt x="0" y="4649"/>
                      <a:pt x="61" y="4618"/>
                      <a:pt x="135" y="4618"/>
                    </a:cubicBezTo>
                    <a:lnTo>
                      <a:pt x="219" y="4618"/>
                    </a:lnTo>
                    <a:lnTo>
                      <a:pt x="219" y="3684"/>
                    </a:lnTo>
                    <a:lnTo>
                      <a:pt x="135" y="3684"/>
                    </a:lnTo>
                    <a:cubicBezTo>
                      <a:pt x="61" y="3684"/>
                      <a:pt x="0" y="3653"/>
                      <a:pt x="0" y="3616"/>
                    </a:cubicBezTo>
                    <a:lnTo>
                      <a:pt x="0" y="2977"/>
                    </a:lnTo>
                    <a:cubicBezTo>
                      <a:pt x="0" y="2939"/>
                      <a:pt x="61" y="2909"/>
                      <a:pt x="135" y="2909"/>
                    </a:cubicBezTo>
                    <a:lnTo>
                      <a:pt x="253" y="2909"/>
                    </a:lnTo>
                    <a:lnTo>
                      <a:pt x="236" y="1363"/>
                    </a:lnTo>
                    <a:cubicBezTo>
                      <a:pt x="226" y="610"/>
                      <a:pt x="1426" y="0"/>
                      <a:pt x="2916" y="0"/>
                    </a:cubicBezTo>
                    <a:lnTo>
                      <a:pt x="18684" y="0"/>
                    </a:lnTo>
                    <a:cubicBezTo>
                      <a:pt x="20174" y="0"/>
                      <a:pt x="21381" y="610"/>
                      <a:pt x="21381" y="1363"/>
                    </a:cubicBezTo>
                    <a:lnTo>
                      <a:pt x="21381" y="4611"/>
                    </a:lnTo>
                    <a:lnTo>
                      <a:pt x="21465" y="4611"/>
                    </a:lnTo>
                    <a:cubicBezTo>
                      <a:pt x="21539" y="4611"/>
                      <a:pt x="21600" y="4642"/>
                      <a:pt x="21600" y="4679"/>
                    </a:cubicBezTo>
                    <a:lnTo>
                      <a:pt x="21600" y="6121"/>
                    </a:lnTo>
                    <a:cubicBezTo>
                      <a:pt x="21600" y="6160"/>
                      <a:pt x="21539" y="6191"/>
                      <a:pt x="21465" y="6191"/>
                    </a:cubicBezTo>
                    <a:lnTo>
                      <a:pt x="21381" y="6191"/>
                    </a:lnTo>
                    <a:lnTo>
                      <a:pt x="21381" y="20237"/>
                    </a:lnTo>
                    <a:cubicBezTo>
                      <a:pt x="21381" y="20988"/>
                      <a:pt x="20174" y="21600"/>
                      <a:pt x="18684" y="21600"/>
                    </a:cubicBezTo>
                    <a:lnTo>
                      <a:pt x="2916" y="21600"/>
                    </a:lnTo>
                    <a:cubicBezTo>
                      <a:pt x="1426" y="21600"/>
                      <a:pt x="219" y="20988"/>
                      <a:pt x="219" y="20237"/>
                    </a:cubicBezTo>
                    <a:lnTo>
                      <a:pt x="219" y="8764"/>
                    </a:lnTo>
                    <a:close/>
                  </a:path>
                </a:pathLst>
              </a:custGeom>
              <a:noFill/>
              <a:ln w="19050" cap="flat">
                <a:solidFill>
                  <a:schemeClr val="bg1">
                    <a:lumMod val="85000"/>
                  </a:schemeClr>
                </a:solidFill>
                <a:prstDash val="solid"/>
                <a:miter lim="800000"/>
              </a:ln>
              <a:effectLst/>
            </p:spPr>
            <p:txBody>
              <a:bodyPr wrap="square" lIns="48217" tIns="48217" rIns="48217" bIns="48217" numCol="1" anchor="t">
                <a:noAutofit/>
              </a:bodyPr>
              <a:lstStyle/>
              <a:p>
                <a:pPr>
                  <a:defRPr sz="1200">
                    <a:solidFill>
                      <a:srgbClr val="FFFFFF"/>
                    </a:solidFill>
                  </a:defRPr>
                </a:pPr>
                <a:endParaRPr sz="1265"/>
              </a:p>
            </p:txBody>
          </p:sp>
          <p:sp>
            <p:nvSpPr>
              <p:cNvPr id="386" name="Freeform 7"/>
              <p:cNvSpPr/>
              <p:nvPr/>
            </p:nvSpPr>
            <p:spPr>
              <a:xfrm>
                <a:off x="135549" y="456620"/>
                <a:ext cx="1881040" cy="3334163"/>
              </a:xfrm>
              <a:prstGeom prst="rect">
                <a:avLst/>
              </a:prstGeom>
              <a:noFill/>
              <a:ln w="36513" cap="flat">
                <a:solidFill>
                  <a:schemeClr val="bg1">
                    <a:lumMod val="85000"/>
                  </a:schemeClr>
                </a:solidFill>
                <a:prstDash val="solid"/>
                <a:miter lim="800000"/>
              </a:ln>
              <a:effectLst/>
            </p:spPr>
            <p:txBody>
              <a:bodyPr wrap="square" lIns="48217" tIns="48217" rIns="48217" bIns="48217" numCol="1" anchor="t">
                <a:noAutofit/>
              </a:bodyPr>
              <a:lstStyle/>
              <a:p>
                <a:pPr>
                  <a:defRPr sz="1200">
                    <a:solidFill>
                      <a:srgbClr val="FFFFFF"/>
                    </a:solidFill>
                  </a:defRPr>
                </a:pPr>
                <a:endParaRPr sz="1265"/>
              </a:p>
            </p:txBody>
          </p:sp>
        </p:grpSp>
      </p:grpSp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74071" y="2087209"/>
            <a:ext cx="1984291" cy="3488414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48790" y="2087209"/>
            <a:ext cx="1983621" cy="3496451"/>
          </a:xfrm>
          <a:prstGeom prst="rect">
            <a:avLst/>
          </a:prstGeom>
        </p:spPr>
      </p:pic>
      <p:sp>
        <p:nvSpPr>
          <p:cNvPr id="22" name="矩形 21"/>
          <p:cNvSpPr/>
          <p:nvPr/>
        </p:nvSpPr>
        <p:spPr>
          <a:xfrm>
            <a:off x="904956" y="1312069"/>
            <a:ext cx="5953542" cy="5810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b="1" dirty="0" smtClean="0">
                <a:solidFill>
                  <a:schemeClr val="accent3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轻松选课</a:t>
            </a:r>
            <a:endParaRPr sz="2400" b="1" dirty="0">
              <a:solidFill>
                <a:schemeClr val="accent3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6" name="任意多边形: 形状 31"/>
          <p:cNvSpPr/>
          <p:nvPr/>
        </p:nvSpPr>
        <p:spPr>
          <a:xfrm>
            <a:off x="498705" y="455580"/>
            <a:ext cx="974204" cy="487102"/>
          </a:xfrm>
          <a:custGeom>
            <a:avLst/>
            <a:gdLst>
              <a:gd name="connsiteX0" fmla="*/ 0 w 923740"/>
              <a:gd name="connsiteY0" fmla="*/ 0 h 461870"/>
              <a:gd name="connsiteX1" fmla="*/ 923740 w 923740"/>
              <a:gd name="connsiteY1" fmla="*/ 0 h 461870"/>
              <a:gd name="connsiteX2" fmla="*/ 923740 w 923740"/>
              <a:gd name="connsiteY2" fmla="*/ 461870 h 461870"/>
              <a:gd name="connsiteX3" fmla="*/ 890513 w 923740"/>
              <a:gd name="connsiteY3" fmla="*/ 461870 h 461870"/>
              <a:gd name="connsiteX4" fmla="*/ 890513 w 923740"/>
              <a:gd name="connsiteY4" fmla="*/ 33227 h 461870"/>
              <a:gd name="connsiteX5" fmla="*/ 33227 w 923740"/>
              <a:gd name="connsiteY5" fmla="*/ 33227 h 461870"/>
              <a:gd name="connsiteX6" fmla="*/ 33227 w 923740"/>
              <a:gd name="connsiteY6" fmla="*/ 461870 h 461870"/>
              <a:gd name="connsiteX7" fmla="*/ 0 w 923740"/>
              <a:gd name="connsiteY7" fmla="*/ 461870 h 461870"/>
              <a:gd name="connsiteX8" fmla="*/ 0 w 923740"/>
              <a:gd name="connsiteY8" fmla="*/ 0 h 4618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23740" h="461870">
                <a:moveTo>
                  <a:pt x="0" y="0"/>
                </a:moveTo>
                <a:lnTo>
                  <a:pt x="923740" y="0"/>
                </a:lnTo>
                <a:lnTo>
                  <a:pt x="923740" y="461870"/>
                </a:lnTo>
                <a:lnTo>
                  <a:pt x="890513" y="461870"/>
                </a:lnTo>
                <a:lnTo>
                  <a:pt x="890513" y="33227"/>
                </a:lnTo>
                <a:lnTo>
                  <a:pt x="33227" y="33227"/>
                </a:lnTo>
                <a:lnTo>
                  <a:pt x="33227" y="461870"/>
                </a:lnTo>
                <a:lnTo>
                  <a:pt x="0" y="46187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85">
              <a:solidFill>
                <a:schemeClr val="tx1"/>
              </a:solidFill>
            </a:endParaRPr>
          </a:p>
        </p:txBody>
      </p:sp>
      <p:sp>
        <p:nvSpPr>
          <p:cNvPr id="27" name="文本框 26"/>
          <p:cNvSpPr txBox="1"/>
          <p:nvPr/>
        </p:nvSpPr>
        <p:spPr>
          <a:xfrm>
            <a:off x="498703" y="447973"/>
            <a:ext cx="974204" cy="74142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/>
            <a:r>
              <a:rPr lang="en-US" altLang="zh-CN" sz="4220" b="1" dirty="0" smtClean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01</a:t>
            </a:r>
            <a:endParaRPr lang="zh-CN" altLang="en-US" sz="4220" b="1" dirty="0">
              <a:solidFill>
                <a:schemeClr val="accent2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28" name="文本框 27"/>
          <p:cNvSpPr txBox="1"/>
          <p:nvPr/>
        </p:nvSpPr>
        <p:spPr>
          <a:xfrm>
            <a:off x="1635951" y="495517"/>
            <a:ext cx="203132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600" b="1" dirty="0" smtClean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教务管理</a:t>
            </a:r>
            <a:endParaRPr lang="zh-CN" altLang="en-US" sz="3600" b="1" dirty="0">
              <a:solidFill>
                <a:schemeClr val="accent2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29" name="任意多边形: 形状 31"/>
          <p:cNvSpPr/>
          <p:nvPr/>
        </p:nvSpPr>
        <p:spPr>
          <a:xfrm rot="10800000">
            <a:off x="498705" y="942681"/>
            <a:ext cx="974204" cy="254319"/>
          </a:xfrm>
          <a:custGeom>
            <a:avLst/>
            <a:gdLst>
              <a:gd name="connsiteX0" fmla="*/ 0 w 923740"/>
              <a:gd name="connsiteY0" fmla="*/ 0 h 461870"/>
              <a:gd name="connsiteX1" fmla="*/ 923740 w 923740"/>
              <a:gd name="connsiteY1" fmla="*/ 0 h 461870"/>
              <a:gd name="connsiteX2" fmla="*/ 923740 w 923740"/>
              <a:gd name="connsiteY2" fmla="*/ 461870 h 461870"/>
              <a:gd name="connsiteX3" fmla="*/ 890513 w 923740"/>
              <a:gd name="connsiteY3" fmla="*/ 461870 h 461870"/>
              <a:gd name="connsiteX4" fmla="*/ 890513 w 923740"/>
              <a:gd name="connsiteY4" fmla="*/ 33227 h 461870"/>
              <a:gd name="connsiteX5" fmla="*/ 33227 w 923740"/>
              <a:gd name="connsiteY5" fmla="*/ 33227 h 461870"/>
              <a:gd name="connsiteX6" fmla="*/ 33227 w 923740"/>
              <a:gd name="connsiteY6" fmla="*/ 461870 h 461870"/>
              <a:gd name="connsiteX7" fmla="*/ 0 w 923740"/>
              <a:gd name="connsiteY7" fmla="*/ 461870 h 461870"/>
              <a:gd name="connsiteX8" fmla="*/ 0 w 923740"/>
              <a:gd name="connsiteY8" fmla="*/ 0 h 4618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23740" h="461870">
                <a:moveTo>
                  <a:pt x="0" y="0"/>
                </a:moveTo>
                <a:lnTo>
                  <a:pt x="923740" y="0"/>
                </a:lnTo>
                <a:lnTo>
                  <a:pt x="923740" y="461870"/>
                </a:lnTo>
                <a:lnTo>
                  <a:pt x="890513" y="461870"/>
                </a:lnTo>
                <a:lnTo>
                  <a:pt x="890513" y="33227"/>
                </a:lnTo>
                <a:lnTo>
                  <a:pt x="33227" y="33227"/>
                </a:lnTo>
                <a:lnTo>
                  <a:pt x="33227" y="461870"/>
                </a:lnTo>
                <a:lnTo>
                  <a:pt x="0" y="461870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85">
              <a:solidFill>
                <a:schemeClr val="bg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矩形 231"/>
          <p:cNvSpPr/>
          <p:nvPr/>
        </p:nvSpPr>
        <p:spPr>
          <a:xfrm>
            <a:off x="6357367" y="2297294"/>
            <a:ext cx="5618698" cy="16762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---</a:t>
            </a:r>
            <a:r>
              <a:rPr lang="zh-CN" alt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老师</a:t>
            </a:r>
            <a:endParaRPr lang="zh-CN" altLang="en-US" b="1" dirty="0" smtClean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1685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1.</a:t>
            </a:r>
            <a:r>
              <a:rPr lang="zh-CN" altLang="en-US" sz="1685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可</a:t>
            </a:r>
            <a:r>
              <a:rPr lang="zh-CN" altLang="en-US" sz="1685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查看全校课表，可清楚其他班的上课情况</a:t>
            </a:r>
            <a:endParaRPr lang="zh-CN" altLang="en-US" sz="1685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>
              <a:lnSpc>
                <a:spcPct val="150000"/>
              </a:lnSpc>
            </a:pPr>
            <a:r>
              <a:rPr lang="en-US" altLang="zh-CN" sz="1685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2.</a:t>
            </a:r>
            <a:r>
              <a:rPr lang="zh-CN" altLang="en-US" sz="1685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电子</a:t>
            </a:r>
            <a:r>
              <a:rPr lang="zh-CN" altLang="en-US" sz="1685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课程表。常规课程、兴趣课程集成管理，多个班级授课，可以自动切换课表</a:t>
            </a:r>
            <a:endParaRPr lang="zh-CN" altLang="en-US" sz="1685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6357367" y="4172345"/>
            <a:ext cx="5618698" cy="16762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---</a:t>
            </a:r>
            <a:r>
              <a:rPr lang="zh-CN" alt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家长</a:t>
            </a:r>
            <a:endParaRPr lang="zh-CN" altLang="en-US" b="1" dirty="0" smtClean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1685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1.</a:t>
            </a:r>
            <a:r>
              <a:rPr lang="zh-CN" altLang="en-US" sz="1685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无须</a:t>
            </a:r>
            <a:r>
              <a:rPr lang="zh-CN" altLang="en-US" sz="1685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询问孩子上了什么课或者自己制作课表</a:t>
            </a:r>
            <a:endParaRPr lang="zh-CN" altLang="en-US" sz="1685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>
              <a:lnSpc>
                <a:spcPct val="150000"/>
              </a:lnSpc>
            </a:pPr>
            <a:r>
              <a:rPr lang="en-US" altLang="zh-CN" sz="1685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2.</a:t>
            </a:r>
            <a:r>
              <a:rPr lang="zh-CN" altLang="en-US" sz="1685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随时</a:t>
            </a:r>
            <a:r>
              <a:rPr lang="zh-CN" altLang="en-US" sz="1685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知道孩子今天上了什么课，明天有什么课，及时辅导孩子复习和预习</a:t>
            </a:r>
            <a:endParaRPr lang="zh-CN" altLang="en-US" sz="1685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grpSp>
        <p:nvGrpSpPr>
          <p:cNvPr id="59" name="组合 58"/>
          <p:cNvGrpSpPr/>
          <p:nvPr/>
        </p:nvGrpSpPr>
        <p:grpSpPr>
          <a:xfrm>
            <a:off x="2752443" y="1029649"/>
            <a:ext cx="7509232" cy="470792"/>
            <a:chOff x="154" y="155"/>
            <a:chExt cx="11213" cy="703"/>
          </a:xfrm>
        </p:grpSpPr>
        <p:grpSp>
          <p:nvGrpSpPr>
            <p:cNvPr id="16" name="组合 15"/>
            <p:cNvGrpSpPr/>
            <p:nvPr/>
          </p:nvGrpSpPr>
          <p:grpSpPr>
            <a:xfrm>
              <a:off x="154" y="194"/>
              <a:ext cx="3173" cy="664"/>
              <a:chOff x="13218" y="1299"/>
              <a:chExt cx="3173" cy="664"/>
            </a:xfrm>
          </p:grpSpPr>
          <p:grpSp>
            <p:nvGrpSpPr>
              <p:cNvPr id="17" name="组合 16"/>
              <p:cNvGrpSpPr/>
              <p:nvPr/>
            </p:nvGrpSpPr>
            <p:grpSpPr>
              <a:xfrm>
                <a:off x="14574" y="1339"/>
                <a:ext cx="1817" cy="519"/>
                <a:chOff x="16344" y="296"/>
                <a:chExt cx="1966" cy="565"/>
              </a:xfrm>
            </p:grpSpPr>
            <p:pic>
              <p:nvPicPr>
                <p:cNvPr id="19" name="图片 18" descr="白色"/>
                <p:cNvPicPr>
                  <a:picLocks noChangeAspect="1"/>
                </p:cNvPicPr>
                <p:nvPr/>
              </p:nvPicPr>
              <p:blipFill>
                <a:blip r:embed="rId1"/>
                <a:srcRect r="70050"/>
                <a:stretch>
                  <a:fillRect/>
                </a:stretch>
              </p:blipFill>
              <p:spPr>
                <a:xfrm>
                  <a:off x="16344" y="296"/>
                  <a:ext cx="526" cy="565"/>
                </a:xfrm>
                <a:prstGeom prst="rect">
                  <a:avLst/>
                </a:prstGeom>
              </p:spPr>
            </p:pic>
            <p:sp>
              <p:nvSpPr>
                <p:cNvPr id="15" name="文本框 14"/>
                <p:cNvSpPr txBox="1"/>
                <p:nvPr/>
              </p:nvSpPr>
              <p:spPr>
                <a:xfrm>
                  <a:off x="16654" y="335"/>
                  <a:ext cx="1656" cy="51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zh-CN" altLang="en-US" sz="1475" b="1">
                      <a:solidFill>
                        <a:schemeClr val="bg1"/>
                      </a:solidFill>
                      <a:latin typeface="微软雅黑" panose="020B0503020204020204" pitchFamily="34" charset="-122"/>
                      <a:ea typeface="微软雅黑" panose="020B0503020204020204" pitchFamily="34" charset="-122"/>
                    </a:rPr>
                    <a:t>轻松教育</a:t>
                  </a:r>
                  <a:endParaRPr lang="zh-CN" altLang="en-US" sz="1475" b="1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</p:grpSp>
          <p:grpSp>
            <p:nvGrpSpPr>
              <p:cNvPr id="21" name="组合 20"/>
              <p:cNvGrpSpPr/>
              <p:nvPr/>
            </p:nvGrpSpPr>
            <p:grpSpPr>
              <a:xfrm>
                <a:off x="13218" y="1299"/>
                <a:ext cx="1383" cy="664"/>
                <a:chOff x="11451" y="944"/>
                <a:chExt cx="1497" cy="723"/>
              </a:xfrm>
            </p:grpSpPr>
            <p:pic>
              <p:nvPicPr>
                <p:cNvPr id="23" name="图片 22" descr="品牌标识-钉钉"/>
                <p:cNvPicPr>
                  <a:picLocks noChangeAspect="1"/>
                </p:cNvPicPr>
                <p:nvPr/>
              </p:nvPicPr>
              <p:blipFill>
                <a:blip r:embed="rId2"/>
                <a:stretch>
                  <a:fillRect/>
                </a:stretch>
              </p:blipFill>
              <p:spPr>
                <a:xfrm>
                  <a:off x="11451" y="944"/>
                  <a:ext cx="722" cy="723"/>
                </a:xfrm>
                <a:prstGeom prst="rect">
                  <a:avLst/>
                </a:prstGeom>
              </p:spPr>
            </p:pic>
            <p:sp>
              <p:nvSpPr>
                <p:cNvPr id="24" name="文本框 23"/>
                <p:cNvSpPr txBox="1"/>
                <p:nvPr/>
              </p:nvSpPr>
              <p:spPr>
                <a:xfrm>
                  <a:off x="11938" y="1053"/>
                  <a:ext cx="1010" cy="51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zh-CN" altLang="en-US" sz="1475" b="1">
                      <a:solidFill>
                        <a:schemeClr val="bg1"/>
                      </a:solidFill>
                      <a:latin typeface="微软雅黑" panose="020B0503020204020204" pitchFamily="34" charset="-122"/>
                      <a:ea typeface="微软雅黑" panose="020B0503020204020204" pitchFamily="34" charset="-122"/>
                    </a:rPr>
                    <a:t>钉钉</a:t>
                  </a:r>
                  <a:endParaRPr lang="zh-CN" altLang="en-US" sz="1475" b="1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</p:grpSp>
        </p:grpSp>
        <p:sp>
          <p:nvSpPr>
            <p:cNvPr id="25" name="文本框 24"/>
            <p:cNvSpPr txBox="1"/>
            <p:nvPr/>
          </p:nvSpPr>
          <p:spPr>
            <a:xfrm>
              <a:off x="3327" y="155"/>
              <a:ext cx="8040" cy="67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zh-CN" altLang="en-US" sz="211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课程表</a:t>
              </a:r>
              <a:r>
                <a:rPr lang="en-US" altLang="zh-CN" sz="211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|</a:t>
              </a:r>
              <a:r>
                <a:rPr lang="zh-CN" altLang="en-US" sz="211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 </a:t>
              </a:r>
              <a:r>
                <a:rPr lang="en-US" altLang="zh-CN" sz="211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THE CURRICULUM</a:t>
              </a:r>
              <a:endParaRPr lang="en-US" altLang="zh-CN" sz="211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pic>
        <p:nvPicPr>
          <p:cNvPr id="398" name="组合 1" descr="组合 1"/>
          <p:cNvPicPr>
            <a:picLocks noChangeAspect="1"/>
          </p:cNvPicPr>
          <p:nvPr/>
        </p:nvPicPr>
        <p:blipFill>
          <a:blip r:embed="rId3"/>
          <a:srcRect t="5053" b="5432"/>
          <a:stretch>
            <a:fillRect/>
          </a:stretch>
        </p:blipFill>
        <p:spPr>
          <a:xfrm>
            <a:off x="1046211" y="2321414"/>
            <a:ext cx="1984961" cy="3451581"/>
          </a:xfrm>
          <a:prstGeom prst="rect">
            <a:avLst/>
          </a:prstGeom>
          <a:ln w="12700" cap="flat">
            <a:noFill/>
            <a:miter lim="400000"/>
            <a:headEnd/>
            <a:tailEnd/>
          </a:ln>
          <a:effectLst/>
        </p:spPr>
      </p:pic>
      <p:pic>
        <p:nvPicPr>
          <p:cNvPr id="399" name="组合 2" descr="组合 2"/>
          <p:cNvPicPr>
            <a:picLocks noChangeAspect="1"/>
          </p:cNvPicPr>
          <p:nvPr/>
        </p:nvPicPr>
        <p:blipFill>
          <a:blip r:embed="rId4"/>
          <a:srcRect t="3950" b="5124"/>
          <a:stretch>
            <a:fillRect/>
          </a:stretch>
        </p:blipFill>
        <p:spPr>
          <a:xfrm>
            <a:off x="3426290" y="2316726"/>
            <a:ext cx="2028490" cy="3454260"/>
          </a:xfrm>
          <a:prstGeom prst="rect">
            <a:avLst/>
          </a:prstGeom>
          <a:ln w="12700" cap="flat">
            <a:noFill/>
            <a:miter lim="400000"/>
            <a:headEnd/>
            <a:tailEnd/>
          </a:ln>
          <a:effectLst/>
        </p:spPr>
      </p:pic>
      <p:grpSp>
        <p:nvGrpSpPr>
          <p:cNvPr id="14" name="组合 13"/>
          <p:cNvGrpSpPr/>
          <p:nvPr/>
        </p:nvGrpSpPr>
        <p:grpSpPr>
          <a:xfrm>
            <a:off x="927677" y="1800396"/>
            <a:ext cx="4637602" cy="4480225"/>
            <a:chOff x="1227" y="2055"/>
            <a:chExt cx="6925" cy="6690"/>
          </a:xfrm>
        </p:grpSpPr>
        <p:sp>
          <p:nvSpPr>
            <p:cNvPr id="6" name="Freeform 5"/>
            <p:cNvSpPr/>
            <p:nvPr/>
          </p:nvSpPr>
          <p:spPr>
            <a:xfrm>
              <a:off x="4772" y="2055"/>
              <a:ext cx="3381" cy="669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9" y="8764"/>
                  </a:moveTo>
                  <a:lnTo>
                    <a:pt x="91" y="8762"/>
                  </a:lnTo>
                  <a:cubicBezTo>
                    <a:pt x="40" y="8762"/>
                    <a:pt x="0" y="8740"/>
                    <a:pt x="0" y="8716"/>
                  </a:cubicBezTo>
                  <a:lnTo>
                    <a:pt x="0" y="7206"/>
                  </a:lnTo>
                  <a:cubicBezTo>
                    <a:pt x="0" y="7181"/>
                    <a:pt x="40" y="7160"/>
                    <a:pt x="91" y="7160"/>
                  </a:cubicBezTo>
                  <a:lnTo>
                    <a:pt x="219" y="7159"/>
                  </a:lnTo>
                  <a:lnTo>
                    <a:pt x="219" y="6216"/>
                  </a:lnTo>
                  <a:lnTo>
                    <a:pt x="135" y="6216"/>
                  </a:lnTo>
                  <a:cubicBezTo>
                    <a:pt x="61" y="6216"/>
                    <a:pt x="0" y="6186"/>
                    <a:pt x="0" y="6148"/>
                  </a:cubicBezTo>
                  <a:lnTo>
                    <a:pt x="0" y="4686"/>
                  </a:lnTo>
                  <a:cubicBezTo>
                    <a:pt x="0" y="4649"/>
                    <a:pt x="61" y="4618"/>
                    <a:pt x="135" y="4618"/>
                  </a:cubicBezTo>
                  <a:lnTo>
                    <a:pt x="219" y="4618"/>
                  </a:lnTo>
                  <a:lnTo>
                    <a:pt x="219" y="3684"/>
                  </a:lnTo>
                  <a:lnTo>
                    <a:pt x="135" y="3684"/>
                  </a:lnTo>
                  <a:cubicBezTo>
                    <a:pt x="61" y="3684"/>
                    <a:pt x="0" y="3653"/>
                    <a:pt x="0" y="3616"/>
                  </a:cubicBezTo>
                  <a:lnTo>
                    <a:pt x="0" y="2977"/>
                  </a:lnTo>
                  <a:cubicBezTo>
                    <a:pt x="0" y="2939"/>
                    <a:pt x="61" y="2909"/>
                    <a:pt x="135" y="2909"/>
                  </a:cubicBezTo>
                  <a:lnTo>
                    <a:pt x="253" y="2909"/>
                  </a:lnTo>
                  <a:lnTo>
                    <a:pt x="236" y="1363"/>
                  </a:lnTo>
                  <a:cubicBezTo>
                    <a:pt x="226" y="610"/>
                    <a:pt x="1426" y="0"/>
                    <a:pt x="2916" y="0"/>
                  </a:cubicBezTo>
                  <a:lnTo>
                    <a:pt x="18684" y="0"/>
                  </a:lnTo>
                  <a:cubicBezTo>
                    <a:pt x="20174" y="0"/>
                    <a:pt x="21381" y="610"/>
                    <a:pt x="21381" y="1363"/>
                  </a:cubicBezTo>
                  <a:lnTo>
                    <a:pt x="21381" y="4611"/>
                  </a:lnTo>
                  <a:lnTo>
                    <a:pt x="21465" y="4611"/>
                  </a:lnTo>
                  <a:cubicBezTo>
                    <a:pt x="21539" y="4611"/>
                    <a:pt x="21600" y="4642"/>
                    <a:pt x="21600" y="4679"/>
                  </a:cubicBezTo>
                  <a:lnTo>
                    <a:pt x="21600" y="6121"/>
                  </a:lnTo>
                  <a:cubicBezTo>
                    <a:pt x="21600" y="6160"/>
                    <a:pt x="21539" y="6191"/>
                    <a:pt x="21465" y="6191"/>
                  </a:cubicBezTo>
                  <a:lnTo>
                    <a:pt x="21381" y="6191"/>
                  </a:lnTo>
                  <a:lnTo>
                    <a:pt x="21381" y="20237"/>
                  </a:lnTo>
                  <a:cubicBezTo>
                    <a:pt x="21381" y="20988"/>
                    <a:pt x="20174" y="21600"/>
                    <a:pt x="18684" y="21600"/>
                  </a:cubicBezTo>
                  <a:lnTo>
                    <a:pt x="2916" y="21600"/>
                  </a:lnTo>
                  <a:cubicBezTo>
                    <a:pt x="1426" y="21600"/>
                    <a:pt x="219" y="20988"/>
                    <a:pt x="219" y="20237"/>
                  </a:cubicBezTo>
                  <a:lnTo>
                    <a:pt x="219" y="8764"/>
                  </a:lnTo>
                  <a:close/>
                </a:path>
              </a:pathLst>
            </a:custGeom>
            <a:noFill/>
            <a:ln w="19050" cap="flat">
              <a:solidFill>
                <a:schemeClr val="bg1">
                  <a:lumMod val="85000"/>
                </a:schemeClr>
              </a:solidFill>
              <a:prstDash val="solid"/>
              <a:miter lim="800000"/>
            </a:ln>
            <a:effectLst/>
          </p:spPr>
          <p:txBody>
            <a:bodyPr wrap="square" lIns="48217" tIns="48217" rIns="48217" bIns="48217" numCol="1" anchor="t">
              <a:noAutofit/>
            </a:bodyPr>
            <a:lstStyle/>
            <a:p>
              <a:pPr>
                <a:defRPr sz="1200">
                  <a:solidFill>
                    <a:srgbClr val="FFFFFF"/>
                  </a:solidFill>
                </a:defRPr>
              </a:pPr>
              <a:endParaRPr sz="1265"/>
            </a:p>
          </p:txBody>
        </p:sp>
        <p:sp>
          <p:nvSpPr>
            <p:cNvPr id="8" name="Freeform 7"/>
            <p:cNvSpPr/>
            <p:nvPr/>
          </p:nvSpPr>
          <p:spPr>
            <a:xfrm>
              <a:off x="4985" y="2774"/>
              <a:ext cx="2962" cy="5253"/>
            </a:xfrm>
            <a:prstGeom prst="rect">
              <a:avLst/>
            </a:prstGeom>
            <a:noFill/>
            <a:ln w="36513" cap="flat">
              <a:solidFill>
                <a:schemeClr val="bg1">
                  <a:lumMod val="85000"/>
                </a:schemeClr>
              </a:solidFill>
              <a:prstDash val="solid"/>
              <a:miter lim="800000"/>
            </a:ln>
            <a:effectLst/>
          </p:spPr>
          <p:txBody>
            <a:bodyPr wrap="square" lIns="48217" tIns="48217" rIns="48217" bIns="48217" numCol="1" anchor="t">
              <a:noAutofit/>
            </a:bodyPr>
            <a:lstStyle/>
            <a:p>
              <a:pPr>
                <a:defRPr sz="1200">
                  <a:solidFill>
                    <a:srgbClr val="FFFFFF"/>
                  </a:solidFill>
                </a:defRPr>
              </a:pPr>
              <a:endParaRPr sz="1265"/>
            </a:p>
          </p:txBody>
        </p:sp>
        <p:sp>
          <p:nvSpPr>
            <p:cNvPr id="11" name="Freeform 5"/>
            <p:cNvSpPr/>
            <p:nvPr/>
          </p:nvSpPr>
          <p:spPr>
            <a:xfrm>
              <a:off x="1227" y="2056"/>
              <a:ext cx="3381" cy="668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9" y="8764"/>
                  </a:moveTo>
                  <a:lnTo>
                    <a:pt x="91" y="8762"/>
                  </a:lnTo>
                  <a:cubicBezTo>
                    <a:pt x="40" y="8762"/>
                    <a:pt x="0" y="8740"/>
                    <a:pt x="0" y="8716"/>
                  </a:cubicBezTo>
                  <a:lnTo>
                    <a:pt x="0" y="7206"/>
                  </a:lnTo>
                  <a:cubicBezTo>
                    <a:pt x="0" y="7181"/>
                    <a:pt x="40" y="7160"/>
                    <a:pt x="91" y="7160"/>
                  </a:cubicBezTo>
                  <a:lnTo>
                    <a:pt x="219" y="7159"/>
                  </a:lnTo>
                  <a:lnTo>
                    <a:pt x="219" y="6216"/>
                  </a:lnTo>
                  <a:lnTo>
                    <a:pt x="135" y="6216"/>
                  </a:lnTo>
                  <a:cubicBezTo>
                    <a:pt x="61" y="6216"/>
                    <a:pt x="0" y="6186"/>
                    <a:pt x="0" y="6148"/>
                  </a:cubicBezTo>
                  <a:lnTo>
                    <a:pt x="0" y="4686"/>
                  </a:lnTo>
                  <a:cubicBezTo>
                    <a:pt x="0" y="4649"/>
                    <a:pt x="61" y="4618"/>
                    <a:pt x="135" y="4618"/>
                  </a:cubicBezTo>
                  <a:lnTo>
                    <a:pt x="219" y="4618"/>
                  </a:lnTo>
                  <a:lnTo>
                    <a:pt x="219" y="3684"/>
                  </a:lnTo>
                  <a:lnTo>
                    <a:pt x="135" y="3684"/>
                  </a:lnTo>
                  <a:cubicBezTo>
                    <a:pt x="61" y="3684"/>
                    <a:pt x="0" y="3653"/>
                    <a:pt x="0" y="3616"/>
                  </a:cubicBezTo>
                  <a:lnTo>
                    <a:pt x="0" y="2977"/>
                  </a:lnTo>
                  <a:cubicBezTo>
                    <a:pt x="0" y="2939"/>
                    <a:pt x="61" y="2909"/>
                    <a:pt x="135" y="2909"/>
                  </a:cubicBezTo>
                  <a:lnTo>
                    <a:pt x="253" y="2909"/>
                  </a:lnTo>
                  <a:lnTo>
                    <a:pt x="236" y="1363"/>
                  </a:lnTo>
                  <a:cubicBezTo>
                    <a:pt x="226" y="610"/>
                    <a:pt x="1426" y="0"/>
                    <a:pt x="2916" y="0"/>
                  </a:cubicBezTo>
                  <a:lnTo>
                    <a:pt x="18684" y="0"/>
                  </a:lnTo>
                  <a:cubicBezTo>
                    <a:pt x="20174" y="0"/>
                    <a:pt x="21381" y="610"/>
                    <a:pt x="21381" y="1363"/>
                  </a:cubicBezTo>
                  <a:lnTo>
                    <a:pt x="21381" y="4611"/>
                  </a:lnTo>
                  <a:lnTo>
                    <a:pt x="21465" y="4611"/>
                  </a:lnTo>
                  <a:cubicBezTo>
                    <a:pt x="21539" y="4611"/>
                    <a:pt x="21600" y="4642"/>
                    <a:pt x="21600" y="4679"/>
                  </a:cubicBezTo>
                  <a:lnTo>
                    <a:pt x="21600" y="6121"/>
                  </a:lnTo>
                  <a:cubicBezTo>
                    <a:pt x="21600" y="6160"/>
                    <a:pt x="21539" y="6191"/>
                    <a:pt x="21465" y="6191"/>
                  </a:cubicBezTo>
                  <a:lnTo>
                    <a:pt x="21381" y="6191"/>
                  </a:lnTo>
                  <a:lnTo>
                    <a:pt x="21381" y="20237"/>
                  </a:lnTo>
                  <a:cubicBezTo>
                    <a:pt x="21381" y="20988"/>
                    <a:pt x="20174" y="21600"/>
                    <a:pt x="18684" y="21600"/>
                  </a:cubicBezTo>
                  <a:lnTo>
                    <a:pt x="2916" y="21600"/>
                  </a:lnTo>
                  <a:cubicBezTo>
                    <a:pt x="1426" y="21600"/>
                    <a:pt x="219" y="20988"/>
                    <a:pt x="219" y="20237"/>
                  </a:cubicBezTo>
                  <a:lnTo>
                    <a:pt x="219" y="8764"/>
                  </a:lnTo>
                  <a:close/>
                </a:path>
              </a:pathLst>
            </a:custGeom>
            <a:noFill/>
            <a:ln w="19050" cap="flat">
              <a:solidFill>
                <a:schemeClr val="bg1">
                  <a:lumMod val="85000"/>
                </a:schemeClr>
              </a:solidFill>
              <a:prstDash val="solid"/>
              <a:miter lim="800000"/>
            </a:ln>
            <a:effectLst/>
          </p:spPr>
          <p:txBody>
            <a:bodyPr wrap="square" lIns="48217" tIns="48217" rIns="48217" bIns="48217" numCol="1" anchor="t">
              <a:noAutofit/>
            </a:bodyPr>
            <a:lstStyle/>
            <a:p>
              <a:pPr>
                <a:defRPr sz="1200">
                  <a:solidFill>
                    <a:srgbClr val="FFFFFF"/>
                  </a:solidFill>
                </a:defRPr>
              </a:pPr>
              <a:endParaRPr sz="1265"/>
            </a:p>
          </p:txBody>
        </p:sp>
        <p:sp>
          <p:nvSpPr>
            <p:cNvPr id="12" name="Freeform 7"/>
            <p:cNvSpPr/>
            <p:nvPr/>
          </p:nvSpPr>
          <p:spPr>
            <a:xfrm>
              <a:off x="1440" y="2775"/>
              <a:ext cx="2962" cy="5250"/>
            </a:xfrm>
            <a:prstGeom prst="rect">
              <a:avLst/>
            </a:prstGeom>
            <a:noFill/>
            <a:ln w="36513" cap="flat">
              <a:solidFill>
                <a:schemeClr val="bg1">
                  <a:lumMod val="85000"/>
                </a:schemeClr>
              </a:solidFill>
              <a:prstDash val="solid"/>
              <a:miter lim="800000"/>
            </a:ln>
            <a:effectLst/>
          </p:spPr>
          <p:txBody>
            <a:bodyPr wrap="square" lIns="48217" tIns="48217" rIns="48217" bIns="48217" numCol="1" anchor="t">
              <a:noAutofit/>
            </a:bodyPr>
            <a:lstStyle/>
            <a:p>
              <a:pPr>
                <a:defRPr sz="1200">
                  <a:solidFill>
                    <a:srgbClr val="FFFFFF"/>
                  </a:solidFill>
                </a:defRPr>
              </a:pPr>
              <a:endParaRPr sz="1265"/>
            </a:p>
          </p:txBody>
        </p:sp>
      </p:grpSp>
      <p:sp>
        <p:nvSpPr>
          <p:cNvPr id="20" name="任意多边形: 形状 31"/>
          <p:cNvSpPr/>
          <p:nvPr/>
        </p:nvSpPr>
        <p:spPr>
          <a:xfrm>
            <a:off x="498705" y="455580"/>
            <a:ext cx="974204" cy="487102"/>
          </a:xfrm>
          <a:custGeom>
            <a:avLst/>
            <a:gdLst>
              <a:gd name="connsiteX0" fmla="*/ 0 w 923740"/>
              <a:gd name="connsiteY0" fmla="*/ 0 h 461870"/>
              <a:gd name="connsiteX1" fmla="*/ 923740 w 923740"/>
              <a:gd name="connsiteY1" fmla="*/ 0 h 461870"/>
              <a:gd name="connsiteX2" fmla="*/ 923740 w 923740"/>
              <a:gd name="connsiteY2" fmla="*/ 461870 h 461870"/>
              <a:gd name="connsiteX3" fmla="*/ 890513 w 923740"/>
              <a:gd name="connsiteY3" fmla="*/ 461870 h 461870"/>
              <a:gd name="connsiteX4" fmla="*/ 890513 w 923740"/>
              <a:gd name="connsiteY4" fmla="*/ 33227 h 461870"/>
              <a:gd name="connsiteX5" fmla="*/ 33227 w 923740"/>
              <a:gd name="connsiteY5" fmla="*/ 33227 h 461870"/>
              <a:gd name="connsiteX6" fmla="*/ 33227 w 923740"/>
              <a:gd name="connsiteY6" fmla="*/ 461870 h 461870"/>
              <a:gd name="connsiteX7" fmla="*/ 0 w 923740"/>
              <a:gd name="connsiteY7" fmla="*/ 461870 h 461870"/>
              <a:gd name="connsiteX8" fmla="*/ 0 w 923740"/>
              <a:gd name="connsiteY8" fmla="*/ 0 h 4618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23740" h="461870">
                <a:moveTo>
                  <a:pt x="0" y="0"/>
                </a:moveTo>
                <a:lnTo>
                  <a:pt x="923740" y="0"/>
                </a:lnTo>
                <a:lnTo>
                  <a:pt x="923740" y="461870"/>
                </a:lnTo>
                <a:lnTo>
                  <a:pt x="890513" y="461870"/>
                </a:lnTo>
                <a:lnTo>
                  <a:pt x="890513" y="33227"/>
                </a:lnTo>
                <a:lnTo>
                  <a:pt x="33227" y="33227"/>
                </a:lnTo>
                <a:lnTo>
                  <a:pt x="33227" y="461870"/>
                </a:lnTo>
                <a:lnTo>
                  <a:pt x="0" y="46187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85">
              <a:solidFill>
                <a:schemeClr val="tx1"/>
              </a:solidFill>
            </a:endParaRPr>
          </a:p>
        </p:txBody>
      </p:sp>
      <p:sp>
        <p:nvSpPr>
          <p:cNvPr id="22" name="文本框 21"/>
          <p:cNvSpPr txBox="1"/>
          <p:nvPr/>
        </p:nvSpPr>
        <p:spPr>
          <a:xfrm>
            <a:off x="498703" y="447973"/>
            <a:ext cx="974204" cy="74142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/>
            <a:r>
              <a:rPr lang="en-US" altLang="zh-CN" sz="4220" b="1" dirty="0" smtClean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01</a:t>
            </a:r>
            <a:endParaRPr lang="zh-CN" altLang="en-US" sz="4220" b="1" dirty="0">
              <a:solidFill>
                <a:schemeClr val="accent2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26" name="文本框 25"/>
          <p:cNvSpPr txBox="1"/>
          <p:nvPr/>
        </p:nvSpPr>
        <p:spPr>
          <a:xfrm>
            <a:off x="1635951" y="495517"/>
            <a:ext cx="203132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600" b="1" dirty="0" smtClean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教务管理</a:t>
            </a:r>
            <a:endParaRPr lang="zh-CN" altLang="en-US" sz="3600" b="1" dirty="0">
              <a:solidFill>
                <a:schemeClr val="accent2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27" name="任意多边形: 形状 31"/>
          <p:cNvSpPr/>
          <p:nvPr/>
        </p:nvSpPr>
        <p:spPr>
          <a:xfrm rot="10800000">
            <a:off x="498705" y="942681"/>
            <a:ext cx="974204" cy="254319"/>
          </a:xfrm>
          <a:custGeom>
            <a:avLst/>
            <a:gdLst>
              <a:gd name="connsiteX0" fmla="*/ 0 w 923740"/>
              <a:gd name="connsiteY0" fmla="*/ 0 h 461870"/>
              <a:gd name="connsiteX1" fmla="*/ 923740 w 923740"/>
              <a:gd name="connsiteY1" fmla="*/ 0 h 461870"/>
              <a:gd name="connsiteX2" fmla="*/ 923740 w 923740"/>
              <a:gd name="connsiteY2" fmla="*/ 461870 h 461870"/>
              <a:gd name="connsiteX3" fmla="*/ 890513 w 923740"/>
              <a:gd name="connsiteY3" fmla="*/ 461870 h 461870"/>
              <a:gd name="connsiteX4" fmla="*/ 890513 w 923740"/>
              <a:gd name="connsiteY4" fmla="*/ 33227 h 461870"/>
              <a:gd name="connsiteX5" fmla="*/ 33227 w 923740"/>
              <a:gd name="connsiteY5" fmla="*/ 33227 h 461870"/>
              <a:gd name="connsiteX6" fmla="*/ 33227 w 923740"/>
              <a:gd name="connsiteY6" fmla="*/ 461870 h 461870"/>
              <a:gd name="connsiteX7" fmla="*/ 0 w 923740"/>
              <a:gd name="connsiteY7" fmla="*/ 461870 h 461870"/>
              <a:gd name="connsiteX8" fmla="*/ 0 w 923740"/>
              <a:gd name="connsiteY8" fmla="*/ 0 h 4618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23740" h="461870">
                <a:moveTo>
                  <a:pt x="0" y="0"/>
                </a:moveTo>
                <a:lnTo>
                  <a:pt x="923740" y="0"/>
                </a:lnTo>
                <a:lnTo>
                  <a:pt x="923740" y="461870"/>
                </a:lnTo>
                <a:lnTo>
                  <a:pt x="890513" y="461870"/>
                </a:lnTo>
                <a:lnTo>
                  <a:pt x="890513" y="33227"/>
                </a:lnTo>
                <a:lnTo>
                  <a:pt x="33227" y="33227"/>
                </a:lnTo>
                <a:lnTo>
                  <a:pt x="33227" y="461870"/>
                </a:lnTo>
                <a:lnTo>
                  <a:pt x="0" y="461870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85">
              <a:solidFill>
                <a:schemeClr val="bg2"/>
              </a:solidFill>
            </a:endParaRPr>
          </a:p>
        </p:txBody>
      </p:sp>
      <p:sp>
        <p:nvSpPr>
          <p:cNvPr id="28" name="矩形 27"/>
          <p:cNvSpPr/>
          <p:nvPr/>
        </p:nvSpPr>
        <p:spPr>
          <a:xfrm>
            <a:off x="6357367" y="1678756"/>
            <a:ext cx="1425232" cy="5810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b="1" dirty="0" smtClean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课程表</a:t>
            </a:r>
            <a:endParaRPr sz="2400" b="1" dirty="0">
              <a:solidFill>
                <a:schemeClr val="accent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组合 24"/>
          <p:cNvGrpSpPr/>
          <p:nvPr/>
        </p:nvGrpSpPr>
        <p:grpSpPr>
          <a:xfrm>
            <a:off x="550169" y="2087492"/>
            <a:ext cx="5577846" cy="4227751"/>
            <a:chOff x="-7913" y="2790"/>
            <a:chExt cx="8329" cy="6313"/>
          </a:xfrm>
        </p:grpSpPr>
        <p:sp>
          <p:nvSpPr>
            <p:cNvPr id="7" name="矩形 6"/>
            <p:cNvSpPr/>
            <p:nvPr/>
          </p:nvSpPr>
          <p:spPr>
            <a:xfrm>
              <a:off x="-7913" y="2790"/>
              <a:ext cx="8329" cy="308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zh-CN" b="1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---</a:t>
              </a:r>
              <a:r>
                <a:rPr lang="zh-CN" altLang="en-US" b="1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老师</a:t>
              </a:r>
              <a:endParaRPr lang="zh-CN" alt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>
                <a:lnSpc>
                  <a:spcPct val="150000"/>
                </a:lnSpc>
              </a:pPr>
              <a:r>
                <a:rPr lang="en-US" altLang="zh-CN" sz="1685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+mn-ea"/>
                </a:rPr>
                <a:t>1.</a:t>
              </a:r>
              <a:r>
                <a:rPr sz="1685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+mn-ea"/>
                </a:rPr>
                <a:t>上传成绩</a:t>
              </a:r>
              <a:r>
                <a:rPr sz="1685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+mn-ea"/>
                </a:rPr>
                <a:t>，一键发布</a:t>
              </a:r>
              <a:endParaRPr sz="1685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endParaRPr>
            </a:p>
            <a:p>
              <a:pPr>
                <a:lnSpc>
                  <a:spcPct val="150000"/>
                </a:lnSpc>
              </a:pPr>
              <a:r>
                <a:rPr lang="en-US" altLang="zh-CN" sz="1685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+mn-ea"/>
                </a:rPr>
                <a:t>2.</a:t>
              </a:r>
              <a:r>
                <a:rPr sz="1685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+mn-ea"/>
                </a:rPr>
                <a:t>学生成绩永久保存</a:t>
              </a:r>
              <a:r>
                <a:rPr sz="1685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+mn-ea"/>
                </a:rPr>
                <a:t>，手机端随时查询</a:t>
              </a:r>
              <a:endParaRPr sz="1685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endParaRPr>
            </a:p>
            <a:p>
              <a:pPr>
                <a:lnSpc>
                  <a:spcPct val="150000"/>
                </a:lnSpc>
              </a:pPr>
              <a:r>
                <a:rPr lang="en-US" altLang="zh-CN" sz="1685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+mn-ea"/>
                </a:rPr>
                <a:t>3.</a:t>
              </a:r>
              <a:r>
                <a:rPr sz="1685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+mn-ea"/>
                </a:rPr>
                <a:t>学生的各科成绩</a:t>
              </a:r>
              <a:r>
                <a:rPr sz="1685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+mn-ea"/>
                </a:rPr>
                <a:t>，自动统计汇总分析，老师随时可以查看成绩总数据图</a:t>
              </a:r>
              <a:endParaRPr sz="1685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endParaRPr>
            </a:p>
          </p:txBody>
        </p:sp>
        <p:sp>
          <p:nvSpPr>
            <p:cNvPr id="24" name="矩形 23"/>
            <p:cNvSpPr/>
            <p:nvPr/>
          </p:nvSpPr>
          <p:spPr>
            <a:xfrm>
              <a:off x="-7913" y="6018"/>
              <a:ext cx="8329" cy="308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zh-CN" b="1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---</a:t>
              </a:r>
              <a:r>
                <a:rPr lang="zh-CN" altLang="en-US" b="1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家长</a:t>
              </a:r>
              <a:endParaRPr lang="zh-CN" alt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>
                <a:lnSpc>
                  <a:spcPct val="150000"/>
                </a:lnSpc>
              </a:pPr>
              <a:r>
                <a:rPr lang="en-US" altLang="zh-CN" sz="1685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+mn-ea"/>
                </a:rPr>
                <a:t>1.</a:t>
              </a:r>
              <a:r>
                <a:rPr lang="zh-CN" altLang="en-US" sz="1685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+mn-ea"/>
                </a:rPr>
                <a:t>系统</a:t>
              </a:r>
              <a:r>
                <a:rPr lang="zh-CN" altLang="en-US" sz="1685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+mn-ea"/>
                </a:rPr>
                <a:t>OA消息提醒</a:t>
              </a:r>
              <a:endParaRPr lang="zh-CN" altLang="en-US" sz="1685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endParaRPr>
            </a:p>
            <a:p>
              <a:pPr>
                <a:lnSpc>
                  <a:spcPct val="150000"/>
                </a:lnSpc>
              </a:pPr>
              <a:r>
                <a:rPr lang="en-US" altLang="zh-CN" sz="1685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+mn-ea"/>
                </a:rPr>
                <a:t>2.</a:t>
              </a:r>
              <a:r>
                <a:rPr lang="zh-CN" altLang="en-US" sz="1685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+mn-ea"/>
                </a:rPr>
                <a:t>自动</a:t>
              </a:r>
              <a:r>
                <a:rPr lang="zh-CN" altLang="en-US" sz="1685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+mn-ea"/>
                </a:rPr>
                <a:t>分析学生成绩情况</a:t>
              </a:r>
              <a:endParaRPr lang="zh-CN" altLang="en-US" sz="1685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endParaRPr>
            </a:p>
            <a:p>
              <a:pPr>
                <a:lnSpc>
                  <a:spcPct val="150000"/>
                </a:lnSpc>
              </a:pPr>
              <a:r>
                <a:rPr lang="en-US" altLang="zh-CN" sz="1685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+mn-ea"/>
                </a:rPr>
                <a:t>3.</a:t>
              </a:r>
              <a:r>
                <a:rPr lang="zh-CN" altLang="en-US" sz="1685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+mn-ea"/>
                </a:rPr>
                <a:t>家长</a:t>
              </a:r>
              <a:r>
                <a:rPr lang="zh-CN" altLang="en-US" sz="1685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+mn-ea"/>
                </a:rPr>
                <a:t>在手机上就能查看孩子的各科成绩等级，便于及时给予孩子相应的辅导</a:t>
              </a:r>
              <a:endParaRPr lang="zh-CN" altLang="en-US" sz="1685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endParaRPr>
            </a:p>
          </p:txBody>
        </p:sp>
      </p:grpSp>
      <p:grpSp>
        <p:nvGrpSpPr>
          <p:cNvPr id="59" name="组合 58"/>
          <p:cNvGrpSpPr/>
          <p:nvPr/>
        </p:nvGrpSpPr>
        <p:grpSpPr>
          <a:xfrm>
            <a:off x="103485" y="103802"/>
            <a:ext cx="7509232" cy="470792"/>
            <a:chOff x="154" y="155"/>
            <a:chExt cx="11213" cy="703"/>
          </a:xfrm>
        </p:grpSpPr>
        <p:grpSp>
          <p:nvGrpSpPr>
            <p:cNvPr id="2" name="组合 1"/>
            <p:cNvGrpSpPr/>
            <p:nvPr/>
          </p:nvGrpSpPr>
          <p:grpSpPr>
            <a:xfrm>
              <a:off x="154" y="194"/>
              <a:ext cx="3173" cy="664"/>
              <a:chOff x="13218" y="1299"/>
              <a:chExt cx="3173" cy="664"/>
            </a:xfrm>
          </p:grpSpPr>
          <p:grpSp>
            <p:nvGrpSpPr>
              <p:cNvPr id="17" name="组合 16"/>
              <p:cNvGrpSpPr/>
              <p:nvPr/>
            </p:nvGrpSpPr>
            <p:grpSpPr>
              <a:xfrm>
                <a:off x="14574" y="1339"/>
                <a:ext cx="1817" cy="519"/>
                <a:chOff x="16344" y="296"/>
                <a:chExt cx="1966" cy="565"/>
              </a:xfrm>
            </p:grpSpPr>
            <p:pic>
              <p:nvPicPr>
                <p:cNvPr id="3" name="图片 2" descr="白色"/>
                <p:cNvPicPr>
                  <a:picLocks noChangeAspect="1"/>
                </p:cNvPicPr>
                <p:nvPr/>
              </p:nvPicPr>
              <p:blipFill>
                <a:blip r:embed="rId1"/>
                <a:srcRect r="70050"/>
                <a:stretch>
                  <a:fillRect/>
                </a:stretch>
              </p:blipFill>
              <p:spPr>
                <a:xfrm>
                  <a:off x="16344" y="296"/>
                  <a:ext cx="526" cy="565"/>
                </a:xfrm>
                <a:prstGeom prst="rect">
                  <a:avLst/>
                </a:prstGeom>
              </p:spPr>
            </p:pic>
            <p:sp>
              <p:nvSpPr>
                <p:cNvPr id="15" name="文本框 14"/>
                <p:cNvSpPr txBox="1"/>
                <p:nvPr/>
              </p:nvSpPr>
              <p:spPr>
                <a:xfrm>
                  <a:off x="16654" y="335"/>
                  <a:ext cx="1656" cy="51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zh-CN" altLang="en-US" sz="1475" b="1">
                      <a:solidFill>
                        <a:schemeClr val="bg1"/>
                      </a:solidFill>
                      <a:latin typeface="微软雅黑" panose="020B0503020204020204" pitchFamily="34" charset="-122"/>
                      <a:ea typeface="微软雅黑" panose="020B0503020204020204" pitchFamily="34" charset="-122"/>
                    </a:rPr>
                    <a:t>轻松教育</a:t>
                  </a:r>
                  <a:endParaRPr lang="zh-CN" altLang="en-US" sz="1475" b="1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</p:grpSp>
          <p:grpSp>
            <p:nvGrpSpPr>
              <p:cNvPr id="4" name="组合 3"/>
              <p:cNvGrpSpPr/>
              <p:nvPr/>
            </p:nvGrpSpPr>
            <p:grpSpPr>
              <a:xfrm>
                <a:off x="13218" y="1299"/>
                <a:ext cx="1383" cy="664"/>
                <a:chOff x="11451" y="944"/>
                <a:chExt cx="1497" cy="723"/>
              </a:xfrm>
            </p:grpSpPr>
            <p:pic>
              <p:nvPicPr>
                <p:cNvPr id="9" name="图片 8" descr="品牌标识-钉钉"/>
                <p:cNvPicPr>
                  <a:picLocks noChangeAspect="1"/>
                </p:cNvPicPr>
                <p:nvPr/>
              </p:nvPicPr>
              <p:blipFill>
                <a:blip r:embed="rId2"/>
                <a:stretch>
                  <a:fillRect/>
                </a:stretch>
              </p:blipFill>
              <p:spPr>
                <a:xfrm>
                  <a:off x="11451" y="944"/>
                  <a:ext cx="722" cy="723"/>
                </a:xfrm>
                <a:prstGeom prst="rect">
                  <a:avLst/>
                </a:prstGeom>
              </p:spPr>
            </p:pic>
            <p:sp>
              <p:nvSpPr>
                <p:cNvPr id="18" name="文本框 17"/>
                <p:cNvSpPr txBox="1"/>
                <p:nvPr/>
              </p:nvSpPr>
              <p:spPr>
                <a:xfrm>
                  <a:off x="11938" y="1053"/>
                  <a:ext cx="1010" cy="51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zh-CN" altLang="en-US" sz="1475" b="1">
                      <a:solidFill>
                        <a:schemeClr val="bg1"/>
                      </a:solidFill>
                      <a:latin typeface="微软雅黑" panose="020B0503020204020204" pitchFamily="34" charset="-122"/>
                      <a:ea typeface="微软雅黑" panose="020B0503020204020204" pitchFamily="34" charset="-122"/>
                    </a:rPr>
                    <a:t>钉钉</a:t>
                  </a:r>
                  <a:endParaRPr lang="zh-CN" altLang="en-US" sz="1475" b="1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</p:grpSp>
        </p:grpSp>
        <p:sp>
          <p:nvSpPr>
            <p:cNvPr id="27" name="文本框 26"/>
            <p:cNvSpPr txBox="1"/>
            <p:nvPr/>
          </p:nvSpPr>
          <p:spPr>
            <a:xfrm>
              <a:off x="3327" y="155"/>
              <a:ext cx="8040" cy="67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zh-CN" altLang="en-US" sz="211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成绩发布</a:t>
              </a:r>
              <a:r>
                <a:rPr lang="en-US" altLang="zh-CN" sz="211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|</a:t>
              </a:r>
              <a:r>
                <a:rPr lang="zh-CN" altLang="en-US" sz="211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 </a:t>
              </a:r>
              <a:r>
                <a:rPr lang="en-US" altLang="zh-CN" sz="211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RESULTS RELEASE</a:t>
              </a:r>
              <a:endParaRPr lang="en-US" altLang="zh-CN" sz="211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20" name="组合 19"/>
          <p:cNvGrpSpPr/>
          <p:nvPr/>
        </p:nvGrpSpPr>
        <p:grpSpPr>
          <a:xfrm>
            <a:off x="7031426" y="1512364"/>
            <a:ext cx="4638272" cy="4480225"/>
            <a:chOff x="10499" y="2055"/>
            <a:chExt cx="6926" cy="6690"/>
          </a:xfrm>
        </p:grpSpPr>
        <p:pic>
          <p:nvPicPr>
            <p:cNvPr id="418" name="组合 20" descr="组合 20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4263" y="2809"/>
              <a:ext cx="2925" cy="5203"/>
            </a:xfrm>
            <a:prstGeom prst="rect">
              <a:avLst/>
            </a:prstGeom>
            <a:ln w="12700" cap="flat">
              <a:noFill/>
              <a:miter lim="400000"/>
              <a:headEnd/>
              <a:tailEnd/>
            </a:ln>
            <a:effectLst/>
          </p:spPr>
        </p:pic>
        <p:pic>
          <p:nvPicPr>
            <p:cNvPr id="419" name="组合 22" descr="组合 22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0730" y="2763"/>
              <a:ext cx="2975" cy="5294"/>
            </a:xfrm>
            <a:prstGeom prst="rect">
              <a:avLst/>
            </a:prstGeom>
            <a:ln w="12700" cap="flat">
              <a:noFill/>
              <a:miter lim="400000"/>
              <a:headEnd/>
              <a:tailEnd/>
            </a:ln>
            <a:effectLst/>
          </p:spPr>
        </p:pic>
        <p:grpSp>
          <p:nvGrpSpPr>
            <p:cNvPr id="5" name="组合 2"/>
            <p:cNvGrpSpPr/>
            <p:nvPr/>
          </p:nvGrpSpPr>
          <p:grpSpPr>
            <a:xfrm>
              <a:off x="10499" y="2055"/>
              <a:ext cx="6926" cy="6690"/>
              <a:chOff x="0" y="208"/>
              <a:chExt cx="4397784" cy="4248460"/>
            </a:xfrm>
          </p:grpSpPr>
          <p:grpSp>
            <p:nvGrpSpPr>
              <p:cNvPr id="6" name="组合 19"/>
              <p:cNvGrpSpPr/>
              <p:nvPr/>
            </p:nvGrpSpPr>
            <p:grpSpPr>
              <a:xfrm>
                <a:off x="2250943" y="208"/>
                <a:ext cx="2146841" cy="4248460"/>
                <a:chOff x="1" y="210"/>
                <a:chExt cx="2146839" cy="4248458"/>
              </a:xfrm>
            </p:grpSpPr>
            <p:sp>
              <p:nvSpPr>
                <p:cNvPr id="8" name="Freeform 5"/>
                <p:cNvSpPr/>
                <p:nvPr/>
              </p:nvSpPr>
              <p:spPr>
                <a:xfrm>
                  <a:off x="1" y="210"/>
                  <a:ext cx="2146839" cy="4248458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219" y="8764"/>
                      </a:moveTo>
                      <a:lnTo>
                        <a:pt x="91" y="8762"/>
                      </a:lnTo>
                      <a:cubicBezTo>
                        <a:pt x="40" y="8762"/>
                        <a:pt x="0" y="8740"/>
                        <a:pt x="0" y="8716"/>
                      </a:cubicBezTo>
                      <a:lnTo>
                        <a:pt x="0" y="7206"/>
                      </a:lnTo>
                      <a:cubicBezTo>
                        <a:pt x="0" y="7181"/>
                        <a:pt x="40" y="7160"/>
                        <a:pt x="91" y="7160"/>
                      </a:cubicBezTo>
                      <a:lnTo>
                        <a:pt x="219" y="7159"/>
                      </a:lnTo>
                      <a:lnTo>
                        <a:pt x="219" y="6216"/>
                      </a:lnTo>
                      <a:lnTo>
                        <a:pt x="135" y="6216"/>
                      </a:lnTo>
                      <a:cubicBezTo>
                        <a:pt x="61" y="6216"/>
                        <a:pt x="0" y="6186"/>
                        <a:pt x="0" y="6148"/>
                      </a:cubicBezTo>
                      <a:lnTo>
                        <a:pt x="0" y="4686"/>
                      </a:lnTo>
                      <a:cubicBezTo>
                        <a:pt x="0" y="4649"/>
                        <a:pt x="61" y="4618"/>
                        <a:pt x="135" y="4618"/>
                      </a:cubicBezTo>
                      <a:lnTo>
                        <a:pt x="219" y="4618"/>
                      </a:lnTo>
                      <a:lnTo>
                        <a:pt x="219" y="3684"/>
                      </a:lnTo>
                      <a:lnTo>
                        <a:pt x="135" y="3684"/>
                      </a:lnTo>
                      <a:cubicBezTo>
                        <a:pt x="61" y="3684"/>
                        <a:pt x="0" y="3653"/>
                        <a:pt x="0" y="3616"/>
                      </a:cubicBezTo>
                      <a:lnTo>
                        <a:pt x="0" y="2977"/>
                      </a:lnTo>
                      <a:cubicBezTo>
                        <a:pt x="0" y="2939"/>
                        <a:pt x="61" y="2909"/>
                        <a:pt x="135" y="2909"/>
                      </a:cubicBezTo>
                      <a:lnTo>
                        <a:pt x="253" y="2909"/>
                      </a:lnTo>
                      <a:lnTo>
                        <a:pt x="236" y="1363"/>
                      </a:lnTo>
                      <a:cubicBezTo>
                        <a:pt x="226" y="610"/>
                        <a:pt x="1426" y="0"/>
                        <a:pt x="2916" y="0"/>
                      </a:cubicBezTo>
                      <a:lnTo>
                        <a:pt x="18684" y="0"/>
                      </a:lnTo>
                      <a:cubicBezTo>
                        <a:pt x="20174" y="0"/>
                        <a:pt x="21381" y="610"/>
                        <a:pt x="21381" y="1363"/>
                      </a:cubicBezTo>
                      <a:lnTo>
                        <a:pt x="21381" y="4611"/>
                      </a:lnTo>
                      <a:lnTo>
                        <a:pt x="21465" y="4611"/>
                      </a:lnTo>
                      <a:cubicBezTo>
                        <a:pt x="21539" y="4611"/>
                        <a:pt x="21600" y="4642"/>
                        <a:pt x="21600" y="4679"/>
                      </a:cubicBezTo>
                      <a:lnTo>
                        <a:pt x="21600" y="6121"/>
                      </a:lnTo>
                      <a:cubicBezTo>
                        <a:pt x="21600" y="6160"/>
                        <a:pt x="21539" y="6191"/>
                        <a:pt x="21465" y="6191"/>
                      </a:cubicBezTo>
                      <a:lnTo>
                        <a:pt x="21381" y="6191"/>
                      </a:lnTo>
                      <a:lnTo>
                        <a:pt x="21381" y="20237"/>
                      </a:lnTo>
                      <a:cubicBezTo>
                        <a:pt x="21381" y="20988"/>
                        <a:pt x="20174" y="21600"/>
                        <a:pt x="18684" y="21600"/>
                      </a:cubicBezTo>
                      <a:lnTo>
                        <a:pt x="2916" y="21600"/>
                      </a:lnTo>
                      <a:cubicBezTo>
                        <a:pt x="1426" y="21600"/>
                        <a:pt x="219" y="20988"/>
                        <a:pt x="219" y="20237"/>
                      </a:cubicBezTo>
                      <a:lnTo>
                        <a:pt x="219" y="8764"/>
                      </a:lnTo>
                      <a:close/>
                    </a:path>
                  </a:pathLst>
                </a:custGeom>
                <a:noFill/>
                <a:ln w="19050" cap="flat">
                  <a:solidFill>
                    <a:schemeClr val="bg1">
                      <a:lumMod val="85000"/>
                    </a:schemeClr>
                  </a:solidFill>
                  <a:prstDash val="solid"/>
                  <a:miter lim="800000"/>
                </a:ln>
                <a:effectLst/>
              </p:spPr>
              <p:txBody>
                <a:bodyPr wrap="square" lIns="48217" tIns="48217" rIns="48217" bIns="48217" numCol="1" anchor="t">
                  <a:noAutofit/>
                </a:bodyPr>
                <a:lstStyle/>
                <a:p>
                  <a:pPr>
                    <a:defRPr sz="1200">
                      <a:solidFill>
                        <a:srgbClr val="FFFFFF"/>
                      </a:solidFill>
                    </a:defRPr>
                  </a:pPr>
                  <a:endParaRPr sz="1265"/>
                </a:p>
              </p:txBody>
            </p:sp>
            <p:sp>
              <p:nvSpPr>
                <p:cNvPr id="10" name="Freeform 7"/>
                <p:cNvSpPr/>
                <p:nvPr/>
              </p:nvSpPr>
              <p:spPr>
                <a:xfrm>
                  <a:off x="135549" y="456802"/>
                  <a:ext cx="1881040" cy="3335491"/>
                </a:xfrm>
                <a:prstGeom prst="rect">
                  <a:avLst/>
                </a:prstGeom>
                <a:noFill/>
                <a:ln w="36513" cap="flat">
                  <a:solidFill>
                    <a:schemeClr val="bg1">
                      <a:lumMod val="95000"/>
                    </a:schemeClr>
                  </a:solidFill>
                  <a:prstDash val="solid"/>
                  <a:miter lim="800000"/>
                </a:ln>
                <a:effectLst/>
              </p:spPr>
              <p:txBody>
                <a:bodyPr wrap="square" lIns="48217" tIns="48217" rIns="48217" bIns="48217" numCol="1" anchor="t">
                  <a:noAutofit/>
                </a:bodyPr>
                <a:lstStyle/>
                <a:p>
                  <a:pPr>
                    <a:defRPr sz="1200">
                      <a:solidFill>
                        <a:srgbClr val="FFFFFF"/>
                      </a:solidFill>
                    </a:defRPr>
                  </a:pPr>
                  <a:endParaRPr sz="1265"/>
                </a:p>
              </p:txBody>
            </p:sp>
          </p:grpSp>
          <p:grpSp>
            <p:nvGrpSpPr>
              <p:cNvPr id="11" name="组合 21"/>
              <p:cNvGrpSpPr/>
              <p:nvPr/>
            </p:nvGrpSpPr>
            <p:grpSpPr>
              <a:xfrm>
                <a:off x="0" y="845"/>
                <a:ext cx="2146838" cy="4246646"/>
                <a:chOff x="0" y="0"/>
                <a:chExt cx="2146837" cy="4246645"/>
              </a:xfrm>
            </p:grpSpPr>
            <p:sp>
              <p:nvSpPr>
                <p:cNvPr id="12" name="Freeform 5"/>
                <p:cNvSpPr/>
                <p:nvPr/>
              </p:nvSpPr>
              <p:spPr>
                <a:xfrm>
                  <a:off x="0" y="0"/>
                  <a:ext cx="2146838" cy="4246646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219" y="8764"/>
                      </a:moveTo>
                      <a:lnTo>
                        <a:pt x="91" y="8762"/>
                      </a:lnTo>
                      <a:cubicBezTo>
                        <a:pt x="40" y="8762"/>
                        <a:pt x="0" y="8740"/>
                        <a:pt x="0" y="8716"/>
                      </a:cubicBezTo>
                      <a:lnTo>
                        <a:pt x="0" y="7206"/>
                      </a:lnTo>
                      <a:cubicBezTo>
                        <a:pt x="0" y="7181"/>
                        <a:pt x="40" y="7160"/>
                        <a:pt x="91" y="7160"/>
                      </a:cubicBezTo>
                      <a:lnTo>
                        <a:pt x="219" y="7159"/>
                      </a:lnTo>
                      <a:lnTo>
                        <a:pt x="219" y="6216"/>
                      </a:lnTo>
                      <a:lnTo>
                        <a:pt x="135" y="6216"/>
                      </a:lnTo>
                      <a:cubicBezTo>
                        <a:pt x="61" y="6216"/>
                        <a:pt x="0" y="6186"/>
                        <a:pt x="0" y="6148"/>
                      </a:cubicBezTo>
                      <a:lnTo>
                        <a:pt x="0" y="4686"/>
                      </a:lnTo>
                      <a:cubicBezTo>
                        <a:pt x="0" y="4649"/>
                        <a:pt x="61" y="4618"/>
                        <a:pt x="135" y="4618"/>
                      </a:cubicBezTo>
                      <a:lnTo>
                        <a:pt x="219" y="4618"/>
                      </a:lnTo>
                      <a:lnTo>
                        <a:pt x="219" y="3684"/>
                      </a:lnTo>
                      <a:lnTo>
                        <a:pt x="135" y="3684"/>
                      </a:lnTo>
                      <a:cubicBezTo>
                        <a:pt x="61" y="3684"/>
                        <a:pt x="0" y="3653"/>
                        <a:pt x="0" y="3616"/>
                      </a:cubicBezTo>
                      <a:lnTo>
                        <a:pt x="0" y="2977"/>
                      </a:lnTo>
                      <a:cubicBezTo>
                        <a:pt x="0" y="2939"/>
                        <a:pt x="61" y="2909"/>
                        <a:pt x="135" y="2909"/>
                      </a:cubicBezTo>
                      <a:lnTo>
                        <a:pt x="253" y="2909"/>
                      </a:lnTo>
                      <a:lnTo>
                        <a:pt x="236" y="1363"/>
                      </a:lnTo>
                      <a:cubicBezTo>
                        <a:pt x="226" y="610"/>
                        <a:pt x="1426" y="0"/>
                        <a:pt x="2916" y="0"/>
                      </a:cubicBezTo>
                      <a:lnTo>
                        <a:pt x="18684" y="0"/>
                      </a:lnTo>
                      <a:cubicBezTo>
                        <a:pt x="20174" y="0"/>
                        <a:pt x="21381" y="610"/>
                        <a:pt x="21381" y="1363"/>
                      </a:cubicBezTo>
                      <a:lnTo>
                        <a:pt x="21381" y="4611"/>
                      </a:lnTo>
                      <a:lnTo>
                        <a:pt x="21465" y="4611"/>
                      </a:lnTo>
                      <a:cubicBezTo>
                        <a:pt x="21539" y="4611"/>
                        <a:pt x="21600" y="4642"/>
                        <a:pt x="21600" y="4679"/>
                      </a:cubicBezTo>
                      <a:lnTo>
                        <a:pt x="21600" y="6121"/>
                      </a:lnTo>
                      <a:cubicBezTo>
                        <a:pt x="21600" y="6160"/>
                        <a:pt x="21539" y="6191"/>
                        <a:pt x="21465" y="6191"/>
                      </a:cubicBezTo>
                      <a:lnTo>
                        <a:pt x="21381" y="6191"/>
                      </a:lnTo>
                      <a:lnTo>
                        <a:pt x="21381" y="20237"/>
                      </a:lnTo>
                      <a:cubicBezTo>
                        <a:pt x="21381" y="20988"/>
                        <a:pt x="20174" y="21600"/>
                        <a:pt x="18684" y="21600"/>
                      </a:cubicBezTo>
                      <a:lnTo>
                        <a:pt x="2916" y="21600"/>
                      </a:lnTo>
                      <a:cubicBezTo>
                        <a:pt x="1426" y="21600"/>
                        <a:pt x="219" y="20988"/>
                        <a:pt x="219" y="20237"/>
                      </a:cubicBezTo>
                      <a:lnTo>
                        <a:pt x="219" y="8764"/>
                      </a:lnTo>
                      <a:close/>
                    </a:path>
                  </a:pathLst>
                </a:custGeom>
                <a:noFill/>
                <a:ln w="19050" cap="flat">
                  <a:solidFill>
                    <a:schemeClr val="bg1">
                      <a:lumMod val="85000"/>
                    </a:schemeClr>
                  </a:solidFill>
                  <a:prstDash val="solid"/>
                  <a:miter lim="800000"/>
                </a:ln>
                <a:effectLst/>
              </p:spPr>
              <p:txBody>
                <a:bodyPr wrap="square" lIns="48217" tIns="48217" rIns="48217" bIns="48217" numCol="1" anchor="t">
                  <a:noAutofit/>
                </a:bodyPr>
                <a:lstStyle/>
                <a:p>
                  <a:pPr>
                    <a:defRPr sz="1200">
                      <a:solidFill>
                        <a:srgbClr val="FFFFFF"/>
                      </a:solidFill>
                    </a:defRPr>
                  </a:pPr>
                  <a:endParaRPr sz="1265"/>
                </a:p>
              </p:txBody>
            </p:sp>
            <p:sp>
              <p:nvSpPr>
                <p:cNvPr id="14" name="Freeform 7"/>
                <p:cNvSpPr/>
                <p:nvPr/>
              </p:nvSpPr>
              <p:spPr>
                <a:xfrm>
                  <a:off x="135549" y="456620"/>
                  <a:ext cx="1881040" cy="3334163"/>
                </a:xfrm>
                <a:prstGeom prst="rect">
                  <a:avLst/>
                </a:prstGeom>
                <a:noFill/>
                <a:ln w="36513" cap="flat">
                  <a:solidFill>
                    <a:schemeClr val="bg1">
                      <a:lumMod val="85000"/>
                    </a:schemeClr>
                  </a:solidFill>
                  <a:prstDash val="solid"/>
                  <a:miter lim="800000"/>
                </a:ln>
                <a:effectLst/>
              </p:spPr>
              <p:txBody>
                <a:bodyPr wrap="square" lIns="48217" tIns="48217" rIns="48217" bIns="48217" numCol="1" anchor="t">
                  <a:noAutofit/>
                </a:bodyPr>
                <a:lstStyle/>
                <a:p>
                  <a:pPr>
                    <a:defRPr sz="1200">
                      <a:solidFill>
                        <a:srgbClr val="FFFFFF"/>
                      </a:solidFill>
                    </a:defRPr>
                  </a:pPr>
                  <a:endParaRPr sz="1265"/>
                </a:p>
              </p:txBody>
            </p:sp>
          </p:grpSp>
        </p:grpSp>
      </p:grpSp>
      <p:sp>
        <p:nvSpPr>
          <p:cNvPr id="26" name="矩形 25"/>
          <p:cNvSpPr/>
          <p:nvPr/>
        </p:nvSpPr>
        <p:spPr>
          <a:xfrm>
            <a:off x="619849" y="1528093"/>
            <a:ext cx="5953542" cy="5810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b="1" dirty="0" smtClean="0">
                <a:solidFill>
                  <a:schemeClr val="accent5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成绩发布</a:t>
            </a:r>
            <a:endParaRPr sz="2400" b="1" dirty="0">
              <a:solidFill>
                <a:schemeClr val="accent5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0" name="任意多边形: 形状 31"/>
          <p:cNvSpPr/>
          <p:nvPr/>
        </p:nvSpPr>
        <p:spPr>
          <a:xfrm>
            <a:off x="498705" y="455580"/>
            <a:ext cx="974204" cy="487102"/>
          </a:xfrm>
          <a:custGeom>
            <a:avLst/>
            <a:gdLst>
              <a:gd name="connsiteX0" fmla="*/ 0 w 923740"/>
              <a:gd name="connsiteY0" fmla="*/ 0 h 461870"/>
              <a:gd name="connsiteX1" fmla="*/ 923740 w 923740"/>
              <a:gd name="connsiteY1" fmla="*/ 0 h 461870"/>
              <a:gd name="connsiteX2" fmla="*/ 923740 w 923740"/>
              <a:gd name="connsiteY2" fmla="*/ 461870 h 461870"/>
              <a:gd name="connsiteX3" fmla="*/ 890513 w 923740"/>
              <a:gd name="connsiteY3" fmla="*/ 461870 h 461870"/>
              <a:gd name="connsiteX4" fmla="*/ 890513 w 923740"/>
              <a:gd name="connsiteY4" fmla="*/ 33227 h 461870"/>
              <a:gd name="connsiteX5" fmla="*/ 33227 w 923740"/>
              <a:gd name="connsiteY5" fmla="*/ 33227 h 461870"/>
              <a:gd name="connsiteX6" fmla="*/ 33227 w 923740"/>
              <a:gd name="connsiteY6" fmla="*/ 461870 h 461870"/>
              <a:gd name="connsiteX7" fmla="*/ 0 w 923740"/>
              <a:gd name="connsiteY7" fmla="*/ 461870 h 461870"/>
              <a:gd name="connsiteX8" fmla="*/ 0 w 923740"/>
              <a:gd name="connsiteY8" fmla="*/ 0 h 4618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23740" h="461870">
                <a:moveTo>
                  <a:pt x="0" y="0"/>
                </a:moveTo>
                <a:lnTo>
                  <a:pt x="923740" y="0"/>
                </a:lnTo>
                <a:lnTo>
                  <a:pt x="923740" y="461870"/>
                </a:lnTo>
                <a:lnTo>
                  <a:pt x="890513" y="461870"/>
                </a:lnTo>
                <a:lnTo>
                  <a:pt x="890513" y="33227"/>
                </a:lnTo>
                <a:lnTo>
                  <a:pt x="33227" y="33227"/>
                </a:lnTo>
                <a:lnTo>
                  <a:pt x="33227" y="461870"/>
                </a:lnTo>
                <a:lnTo>
                  <a:pt x="0" y="46187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85">
              <a:solidFill>
                <a:schemeClr val="tx1"/>
              </a:solidFill>
            </a:endParaRPr>
          </a:p>
        </p:txBody>
      </p:sp>
      <p:sp>
        <p:nvSpPr>
          <p:cNvPr id="31" name="文本框 30"/>
          <p:cNvSpPr txBox="1"/>
          <p:nvPr/>
        </p:nvSpPr>
        <p:spPr>
          <a:xfrm>
            <a:off x="498703" y="447973"/>
            <a:ext cx="974204" cy="74142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/>
            <a:r>
              <a:rPr lang="en-US" altLang="zh-CN" sz="4220" b="1" dirty="0" smtClean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01</a:t>
            </a:r>
            <a:endParaRPr lang="zh-CN" altLang="en-US" sz="4220" b="1" dirty="0">
              <a:solidFill>
                <a:schemeClr val="accent2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32" name="文本框 31"/>
          <p:cNvSpPr txBox="1"/>
          <p:nvPr/>
        </p:nvSpPr>
        <p:spPr>
          <a:xfrm>
            <a:off x="1635951" y="495517"/>
            <a:ext cx="203132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600" b="1" dirty="0" smtClean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教务管理</a:t>
            </a:r>
            <a:endParaRPr lang="zh-CN" altLang="en-US" sz="3600" b="1" dirty="0">
              <a:solidFill>
                <a:schemeClr val="accent2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33" name="任意多边形: 形状 31"/>
          <p:cNvSpPr/>
          <p:nvPr/>
        </p:nvSpPr>
        <p:spPr>
          <a:xfrm rot="10800000">
            <a:off x="498705" y="942681"/>
            <a:ext cx="974204" cy="254319"/>
          </a:xfrm>
          <a:custGeom>
            <a:avLst/>
            <a:gdLst>
              <a:gd name="connsiteX0" fmla="*/ 0 w 923740"/>
              <a:gd name="connsiteY0" fmla="*/ 0 h 461870"/>
              <a:gd name="connsiteX1" fmla="*/ 923740 w 923740"/>
              <a:gd name="connsiteY1" fmla="*/ 0 h 461870"/>
              <a:gd name="connsiteX2" fmla="*/ 923740 w 923740"/>
              <a:gd name="connsiteY2" fmla="*/ 461870 h 461870"/>
              <a:gd name="connsiteX3" fmla="*/ 890513 w 923740"/>
              <a:gd name="connsiteY3" fmla="*/ 461870 h 461870"/>
              <a:gd name="connsiteX4" fmla="*/ 890513 w 923740"/>
              <a:gd name="connsiteY4" fmla="*/ 33227 h 461870"/>
              <a:gd name="connsiteX5" fmla="*/ 33227 w 923740"/>
              <a:gd name="connsiteY5" fmla="*/ 33227 h 461870"/>
              <a:gd name="connsiteX6" fmla="*/ 33227 w 923740"/>
              <a:gd name="connsiteY6" fmla="*/ 461870 h 461870"/>
              <a:gd name="connsiteX7" fmla="*/ 0 w 923740"/>
              <a:gd name="connsiteY7" fmla="*/ 461870 h 461870"/>
              <a:gd name="connsiteX8" fmla="*/ 0 w 923740"/>
              <a:gd name="connsiteY8" fmla="*/ 0 h 4618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23740" h="461870">
                <a:moveTo>
                  <a:pt x="0" y="0"/>
                </a:moveTo>
                <a:lnTo>
                  <a:pt x="923740" y="0"/>
                </a:lnTo>
                <a:lnTo>
                  <a:pt x="923740" y="461870"/>
                </a:lnTo>
                <a:lnTo>
                  <a:pt x="890513" y="461870"/>
                </a:lnTo>
                <a:lnTo>
                  <a:pt x="890513" y="33227"/>
                </a:lnTo>
                <a:lnTo>
                  <a:pt x="33227" y="33227"/>
                </a:lnTo>
                <a:lnTo>
                  <a:pt x="33227" y="461870"/>
                </a:lnTo>
                <a:lnTo>
                  <a:pt x="0" y="461870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85">
              <a:solidFill>
                <a:schemeClr val="bg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矩形 231"/>
          <p:cNvSpPr/>
          <p:nvPr/>
        </p:nvSpPr>
        <p:spPr>
          <a:xfrm>
            <a:off x="6213351" y="1942501"/>
            <a:ext cx="5787459" cy="37620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b="1" dirty="0" smtClean="0">
                <a:solidFill>
                  <a:schemeClr val="accent5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学生评价</a:t>
            </a:r>
            <a:endParaRPr lang="zh-CN" altLang="en-US" sz="2400" b="1" dirty="0" smtClean="0">
              <a:solidFill>
                <a:schemeClr val="accent5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1685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1.</a:t>
            </a:r>
            <a:r>
              <a:rPr sz="1685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根据学生德育数据</a:t>
            </a:r>
            <a:r>
              <a:rPr sz="1685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，自动分析各项评价类目占比，引导学生从小养成好习惯</a:t>
            </a:r>
            <a:endParaRPr sz="1685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>
              <a:lnSpc>
                <a:spcPct val="150000"/>
              </a:lnSpc>
            </a:pPr>
            <a:r>
              <a:rPr lang="en-US" altLang="zh-CN" sz="1685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2.</a:t>
            </a:r>
            <a:r>
              <a:rPr sz="1685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无需查找学生信息</a:t>
            </a:r>
            <a:r>
              <a:rPr sz="1685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，扫一下学生校牌，信息自动读取</a:t>
            </a:r>
            <a:endParaRPr sz="1685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>
              <a:lnSpc>
                <a:spcPct val="150000"/>
              </a:lnSpc>
            </a:pPr>
            <a:r>
              <a:rPr lang="en-US" altLang="zh-CN" sz="1685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3.</a:t>
            </a:r>
            <a:r>
              <a:rPr sz="1685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扫码工具不限</a:t>
            </a:r>
            <a:r>
              <a:rPr sz="1685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，学生在校的表现随时记录，并且积分可以兑换勋章及奖品</a:t>
            </a:r>
            <a:endParaRPr sz="1685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>
              <a:lnSpc>
                <a:spcPct val="150000"/>
              </a:lnSpc>
            </a:pPr>
            <a:r>
              <a:rPr lang="en-US" altLang="zh-CN" sz="1685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4.</a:t>
            </a:r>
            <a:r>
              <a:rPr sz="1685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统计方便</a:t>
            </a:r>
            <a:r>
              <a:rPr sz="1685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，自动汇总</a:t>
            </a:r>
            <a:endParaRPr sz="1685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>
              <a:lnSpc>
                <a:spcPct val="150000"/>
              </a:lnSpc>
            </a:pPr>
            <a:r>
              <a:rPr lang="en-US" altLang="zh-CN" sz="1685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5.</a:t>
            </a:r>
            <a:r>
              <a:rPr sz="1685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德育情况关联成长档案</a:t>
            </a:r>
            <a:r>
              <a:rPr sz="1685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，家长可以及时了解孩子在校德育情况</a:t>
            </a:r>
            <a:endParaRPr sz="1685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grpSp>
        <p:nvGrpSpPr>
          <p:cNvPr id="59" name="组合 58"/>
          <p:cNvGrpSpPr/>
          <p:nvPr/>
        </p:nvGrpSpPr>
        <p:grpSpPr>
          <a:xfrm>
            <a:off x="103485" y="103802"/>
            <a:ext cx="7509232" cy="470792"/>
            <a:chOff x="154" y="155"/>
            <a:chExt cx="11213" cy="703"/>
          </a:xfrm>
        </p:grpSpPr>
        <p:grpSp>
          <p:nvGrpSpPr>
            <p:cNvPr id="2" name="组合 1"/>
            <p:cNvGrpSpPr/>
            <p:nvPr/>
          </p:nvGrpSpPr>
          <p:grpSpPr>
            <a:xfrm>
              <a:off x="154" y="194"/>
              <a:ext cx="3173" cy="664"/>
              <a:chOff x="13218" y="1299"/>
              <a:chExt cx="3173" cy="664"/>
            </a:xfrm>
          </p:grpSpPr>
          <p:grpSp>
            <p:nvGrpSpPr>
              <p:cNvPr id="3" name="组合 2"/>
              <p:cNvGrpSpPr/>
              <p:nvPr/>
            </p:nvGrpSpPr>
            <p:grpSpPr>
              <a:xfrm>
                <a:off x="14574" y="1339"/>
                <a:ext cx="1817" cy="519"/>
                <a:chOff x="16344" y="296"/>
                <a:chExt cx="1966" cy="565"/>
              </a:xfrm>
            </p:grpSpPr>
            <p:pic>
              <p:nvPicPr>
                <p:cNvPr id="7" name="图片 6" descr="白色"/>
                <p:cNvPicPr>
                  <a:picLocks noChangeAspect="1"/>
                </p:cNvPicPr>
                <p:nvPr/>
              </p:nvPicPr>
              <p:blipFill>
                <a:blip r:embed="rId1"/>
                <a:srcRect r="70050"/>
                <a:stretch>
                  <a:fillRect/>
                </a:stretch>
              </p:blipFill>
              <p:spPr>
                <a:xfrm>
                  <a:off x="16344" y="296"/>
                  <a:ext cx="526" cy="565"/>
                </a:xfrm>
                <a:prstGeom prst="rect">
                  <a:avLst/>
                </a:prstGeom>
              </p:spPr>
            </p:pic>
            <p:sp>
              <p:nvSpPr>
                <p:cNvPr id="15" name="文本框 14"/>
                <p:cNvSpPr txBox="1"/>
                <p:nvPr/>
              </p:nvSpPr>
              <p:spPr>
                <a:xfrm>
                  <a:off x="16654" y="335"/>
                  <a:ext cx="1656" cy="51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zh-CN" altLang="en-US" sz="1475" b="1">
                      <a:solidFill>
                        <a:schemeClr val="bg1"/>
                      </a:solidFill>
                      <a:latin typeface="微软雅黑" panose="020B0503020204020204" pitchFamily="34" charset="-122"/>
                      <a:ea typeface="微软雅黑" panose="020B0503020204020204" pitchFamily="34" charset="-122"/>
                    </a:rPr>
                    <a:t>轻松教育</a:t>
                  </a:r>
                  <a:endParaRPr lang="zh-CN" altLang="en-US" sz="1475" b="1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</p:grpSp>
          <p:grpSp>
            <p:nvGrpSpPr>
              <p:cNvPr id="18" name="组合 17"/>
              <p:cNvGrpSpPr/>
              <p:nvPr/>
            </p:nvGrpSpPr>
            <p:grpSpPr>
              <a:xfrm>
                <a:off x="13218" y="1299"/>
                <a:ext cx="1383" cy="664"/>
                <a:chOff x="11451" y="944"/>
                <a:chExt cx="1497" cy="723"/>
              </a:xfrm>
            </p:grpSpPr>
            <p:pic>
              <p:nvPicPr>
                <p:cNvPr id="21" name="图片 20" descr="品牌标识-钉钉"/>
                <p:cNvPicPr>
                  <a:picLocks noChangeAspect="1"/>
                </p:cNvPicPr>
                <p:nvPr/>
              </p:nvPicPr>
              <p:blipFill>
                <a:blip r:embed="rId2"/>
                <a:stretch>
                  <a:fillRect/>
                </a:stretch>
              </p:blipFill>
              <p:spPr>
                <a:xfrm>
                  <a:off x="11451" y="944"/>
                  <a:ext cx="722" cy="723"/>
                </a:xfrm>
                <a:prstGeom prst="rect">
                  <a:avLst/>
                </a:prstGeom>
              </p:spPr>
            </p:pic>
            <p:sp>
              <p:nvSpPr>
                <p:cNvPr id="22" name="文本框 21"/>
                <p:cNvSpPr txBox="1"/>
                <p:nvPr/>
              </p:nvSpPr>
              <p:spPr>
                <a:xfrm>
                  <a:off x="11938" y="1053"/>
                  <a:ext cx="1010" cy="51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zh-CN" altLang="en-US" sz="1475" b="1">
                      <a:solidFill>
                        <a:schemeClr val="bg1"/>
                      </a:solidFill>
                      <a:latin typeface="微软雅黑" panose="020B0503020204020204" pitchFamily="34" charset="-122"/>
                      <a:ea typeface="微软雅黑" panose="020B0503020204020204" pitchFamily="34" charset="-122"/>
                    </a:rPr>
                    <a:t>钉钉</a:t>
                  </a:r>
                  <a:endParaRPr lang="zh-CN" altLang="en-US" sz="1475" b="1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</p:grpSp>
        </p:grpSp>
        <p:sp>
          <p:nvSpPr>
            <p:cNvPr id="27" name="文本框 26"/>
            <p:cNvSpPr txBox="1"/>
            <p:nvPr/>
          </p:nvSpPr>
          <p:spPr>
            <a:xfrm>
              <a:off x="3327" y="155"/>
              <a:ext cx="8040" cy="67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zh-CN" altLang="en-US" sz="211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学生评价</a:t>
              </a:r>
              <a:r>
                <a:rPr lang="en-US" altLang="zh-CN" sz="211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|</a:t>
              </a:r>
              <a:r>
                <a:rPr lang="en-US" sz="211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STUDENTS ASSESSMENT</a:t>
              </a:r>
              <a:endParaRPr lang="en-US" sz="211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5" name="组合 4"/>
          <p:cNvGrpSpPr/>
          <p:nvPr/>
        </p:nvGrpSpPr>
        <p:grpSpPr>
          <a:xfrm>
            <a:off x="1097305" y="1728388"/>
            <a:ext cx="4638272" cy="4480225"/>
            <a:chOff x="1638" y="2454"/>
            <a:chExt cx="6926" cy="6690"/>
          </a:xfrm>
        </p:grpSpPr>
        <p:pic>
          <p:nvPicPr>
            <p:cNvPr id="440" name="图片 15" descr="图片 15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843" y="3161"/>
              <a:ext cx="2967" cy="5278"/>
            </a:xfrm>
            <a:prstGeom prst="rect">
              <a:avLst/>
            </a:prstGeom>
            <a:ln w="12700">
              <a:miter lim="400000"/>
              <a:headEnd/>
              <a:tailEnd/>
            </a:ln>
          </p:spPr>
        </p:pic>
        <p:pic>
          <p:nvPicPr>
            <p:cNvPr id="442" name="图片 16" descr="图片 16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406" y="3159"/>
              <a:ext cx="2967" cy="5281"/>
            </a:xfrm>
            <a:prstGeom prst="rect">
              <a:avLst/>
            </a:prstGeom>
            <a:ln w="12700">
              <a:miter lim="400000"/>
              <a:headEnd/>
              <a:tailEnd/>
            </a:ln>
          </p:spPr>
        </p:pic>
        <p:grpSp>
          <p:nvGrpSpPr>
            <p:cNvPr id="449" name="组合 2"/>
            <p:cNvGrpSpPr/>
            <p:nvPr/>
          </p:nvGrpSpPr>
          <p:grpSpPr>
            <a:xfrm>
              <a:off x="1638" y="2454"/>
              <a:ext cx="6926" cy="6690"/>
              <a:chOff x="0" y="-1"/>
              <a:chExt cx="4397780" cy="4248337"/>
            </a:xfrm>
          </p:grpSpPr>
          <p:grpSp>
            <p:nvGrpSpPr>
              <p:cNvPr id="445" name="组合 19"/>
              <p:cNvGrpSpPr/>
              <p:nvPr/>
            </p:nvGrpSpPr>
            <p:grpSpPr>
              <a:xfrm>
                <a:off x="2250942" y="-2"/>
                <a:ext cx="2146839" cy="4248339"/>
                <a:chOff x="0" y="0"/>
                <a:chExt cx="2146837" cy="4248337"/>
              </a:xfrm>
            </p:grpSpPr>
            <p:sp>
              <p:nvSpPr>
                <p:cNvPr id="443" name="Freeform 5"/>
                <p:cNvSpPr/>
                <p:nvPr/>
              </p:nvSpPr>
              <p:spPr>
                <a:xfrm>
                  <a:off x="0" y="0"/>
                  <a:ext cx="2146838" cy="4248338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219" y="8764"/>
                      </a:moveTo>
                      <a:lnTo>
                        <a:pt x="91" y="8762"/>
                      </a:lnTo>
                      <a:cubicBezTo>
                        <a:pt x="40" y="8762"/>
                        <a:pt x="0" y="8740"/>
                        <a:pt x="0" y="8716"/>
                      </a:cubicBezTo>
                      <a:lnTo>
                        <a:pt x="0" y="7206"/>
                      </a:lnTo>
                      <a:cubicBezTo>
                        <a:pt x="0" y="7181"/>
                        <a:pt x="40" y="7160"/>
                        <a:pt x="91" y="7160"/>
                      </a:cubicBezTo>
                      <a:lnTo>
                        <a:pt x="219" y="7159"/>
                      </a:lnTo>
                      <a:lnTo>
                        <a:pt x="219" y="6216"/>
                      </a:lnTo>
                      <a:lnTo>
                        <a:pt x="135" y="6216"/>
                      </a:lnTo>
                      <a:cubicBezTo>
                        <a:pt x="61" y="6216"/>
                        <a:pt x="0" y="6186"/>
                        <a:pt x="0" y="6148"/>
                      </a:cubicBezTo>
                      <a:lnTo>
                        <a:pt x="0" y="4686"/>
                      </a:lnTo>
                      <a:cubicBezTo>
                        <a:pt x="0" y="4649"/>
                        <a:pt x="61" y="4618"/>
                        <a:pt x="135" y="4618"/>
                      </a:cubicBezTo>
                      <a:lnTo>
                        <a:pt x="219" y="4618"/>
                      </a:lnTo>
                      <a:lnTo>
                        <a:pt x="219" y="3684"/>
                      </a:lnTo>
                      <a:lnTo>
                        <a:pt x="135" y="3684"/>
                      </a:lnTo>
                      <a:cubicBezTo>
                        <a:pt x="61" y="3684"/>
                        <a:pt x="0" y="3653"/>
                        <a:pt x="0" y="3616"/>
                      </a:cubicBezTo>
                      <a:lnTo>
                        <a:pt x="0" y="2977"/>
                      </a:lnTo>
                      <a:cubicBezTo>
                        <a:pt x="0" y="2939"/>
                        <a:pt x="61" y="2909"/>
                        <a:pt x="135" y="2909"/>
                      </a:cubicBezTo>
                      <a:lnTo>
                        <a:pt x="253" y="2909"/>
                      </a:lnTo>
                      <a:lnTo>
                        <a:pt x="236" y="1363"/>
                      </a:lnTo>
                      <a:cubicBezTo>
                        <a:pt x="226" y="610"/>
                        <a:pt x="1426" y="0"/>
                        <a:pt x="2916" y="0"/>
                      </a:cubicBezTo>
                      <a:lnTo>
                        <a:pt x="18684" y="0"/>
                      </a:lnTo>
                      <a:cubicBezTo>
                        <a:pt x="20174" y="0"/>
                        <a:pt x="21381" y="610"/>
                        <a:pt x="21381" y="1363"/>
                      </a:cubicBezTo>
                      <a:lnTo>
                        <a:pt x="21381" y="4611"/>
                      </a:lnTo>
                      <a:lnTo>
                        <a:pt x="21465" y="4611"/>
                      </a:lnTo>
                      <a:cubicBezTo>
                        <a:pt x="21539" y="4611"/>
                        <a:pt x="21600" y="4642"/>
                        <a:pt x="21600" y="4679"/>
                      </a:cubicBezTo>
                      <a:lnTo>
                        <a:pt x="21600" y="6121"/>
                      </a:lnTo>
                      <a:cubicBezTo>
                        <a:pt x="21600" y="6160"/>
                        <a:pt x="21539" y="6191"/>
                        <a:pt x="21465" y="6191"/>
                      </a:cubicBezTo>
                      <a:lnTo>
                        <a:pt x="21381" y="6191"/>
                      </a:lnTo>
                      <a:lnTo>
                        <a:pt x="21381" y="20237"/>
                      </a:lnTo>
                      <a:cubicBezTo>
                        <a:pt x="21381" y="20988"/>
                        <a:pt x="20174" y="21600"/>
                        <a:pt x="18684" y="21600"/>
                      </a:cubicBezTo>
                      <a:lnTo>
                        <a:pt x="2916" y="21600"/>
                      </a:lnTo>
                      <a:cubicBezTo>
                        <a:pt x="1426" y="21600"/>
                        <a:pt x="219" y="20988"/>
                        <a:pt x="219" y="20237"/>
                      </a:cubicBezTo>
                      <a:lnTo>
                        <a:pt x="219" y="8764"/>
                      </a:lnTo>
                      <a:close/>
                    </a:path>
                  </a:pathLst>
                </a:custGeom>
                <a:noFill/>
                <a:ln w="19050" cap="flat">
                  <a:solidFill>
                    <a:schemeClr val="bg1">
                      <a:lumMod val="85000"/>
                    </a:schemeClr>
                  </a:solidFill>
                  <a:prstDash val="solid"/>
                  <a:miter lim="800000"/>
                </a:ln>
                <a:effectLst/>
              </p:spPr>
              <p:txBody>
                <a:bodyPr wrap="square" lIns="48217" tIns="48217" rIns="48217" bIns="48217" numCol="1" anchor="t">
                  <a:noAutofit/>
                </a:bodyPr>
                <a:lstStyle/>
                <a:p>
                  <a:pPr>
                    <a:defRPr sz="1200">
                      <a:solidFill>
                        <a:srgbClr val="FFFFFF"/>
                      </a:solidFill>
                    </a:defRPr>
                  </a:pPr>
                  <a:endParaRPr sz="1265"/>
                </a:p>
              </p:txBody>
            </p:sp>
            <p:sp>
              <p:nvSpPr>
                <p:cNvPr id="444" name="Freeform 7"/>
                <p:cNvSpPr/>
                <p:nvPr/>
              </p:nvSpPr>
              <p:spPr>
                <a:xfrm>
                  <a:off x="135549" y="456802"/>
                  <a:ext cx="1881040" cy="3335491"/>
                </a:xfrm>
                <a:prstGeom prst="rect">
                  <a:avLst/>
                </a:prstGeom>
                <a:noFill/>
                <a:ln w="36513" cap="flat">
                  <a:solidFill>
                    <a:schemeClr val="bg1">
                      <a:lumMod val="85000"/>
                    </a:schemeClr>
                  </a:solidFill>
                  <a:prstDash val="solid"/>
                  <a:miter lim="800000"/>
                </a:ln>
                <a:effectLst/>
              </p:spPr>
              <p:txBody>
                <a:bodyPr wrap="square" lIns="48217" tIns="48217" rIns="48217" bIns="48217" numCol="1" anchor="t">
                  <a:noAutofit/>
                </a:bodyPr>
                <a:lstStyle/>
                <a:p>
                  <a:pPr>
                    <a:defRPr sz="1200">
                      <a:solidFill>
                        <a:srgbClr val="FFFFFF"/>
                      </a:solidFill>
                    </a:defRPr>
                  </a:pPr>
                  <a:endParaRPr sz="1265"/>
                </a:p>
              </p:txBody>
            </p:sp>
          </p:grpSp>
          <p:grpSp>
            <p:nvGrpSpPr>
              <p:cNvPr id="448" name="组合 21"/>
              <p:cNvGrpSpPr/>
              <p:nvPr/>
            </p:nvGrpSpPr>
            <p:grpSpPr>
              <a:xfrm>
                <a:off x="0" y="845"/>
                <a:ext cx="2146838" cy="4246646"/>
                <a:chOff x="0" y="0"/>
                <a:chExt cx="2146837" cy="4246645"/>
              </a:xfrm>
            </p:grpSpPr>
            <p:sp>
              <p:nvSpPr>
                <p:cNvPr id="446" name="Freeform 5"/>
                <p:cNvSpPr/>
                <p:nvPr/>
              </p:nvSpPr>
              <p:spPr>
                <a:xfrm>
                  <a:off x="0" y="0"/>
                  <a:ext cx="2146838" cy="4246646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219" y="8764"/>
                      </a:moveTo>
                      <a:lnTo>
                        <a:pt x="91" y="8762"/>
                      </a:lnTo>
                      <a:cubicBezTo>
                        <a:pt x="40" y="8762"/>
                        <a:pt x="0" y="8740"/>
                        <a:pt x="0" y="8716"/>
                      </a:cubicBezTo>
                      <a:lnTo>
                        <a:pt x="0" y="7206"/>
                      </a:lnTo>
                      <a:cubicBezTo>
                        <a:pt x="0" y="7181"/>
                        <a:pt x="40" y="7160"/>
                        <a:pt x="91" y="7160"/>
                      </a:cubicBezTo>
                      <a:lnTo>
                        <a:pt x="219" y="7159"/>
                      </a:lnTo>
                      <a:lnTo>
                        <a:pt x="219" y="6216"/>
                      </a:lnTo>
                      <a:lnTo>
                        <a:pt x="135" y="6216"/>
                      </a:lnTo>
                      <a:cubicBezTo>
                        <a:pt x="61" y="6216"/>
                        <a:pt x="0" y="6186"/>
                        <a:pt x="0" y="6148"/>
                      </a:cubicBezTo>
                      <a:lnTo>
                        <a:pt x="0" y="4686"/>
                      </a:lnTo>
                      <a:cubicBezTo>
                        <a:pt x="0" y="4649"/>
                        <a:pt x="61" y="4618"/>
                        <a:pt x="135" y="4618"/>
                      </a:cubicBezTo>
                      <a:lnTo>
                        <a:pt x="219" y="4618"/>
                      </a:lnTo>
                      <a:lnTo>
                        <a:pt x="219" y="3684"/>
                      </a:lnTo>
                      <a:lnTo>
                        <a:pt x="135" y="3684"/>
                      </a:lnTo>
                      <a:cubicBezTo>
                        <a:pt x="61" y="3684"/>
                        <a:pt x="0" y="3653"/>
                        <a:pt x="0" y="3616"/>
                      </a:cubicBezTo>
                      <a:lnTo>
                        <a:pt x="0" y="2977"/>
                      </a:lnTo>
                      <a:cubicBezTo>
                        <a:pt x="0" y="2939"/>
                        <a:pt x="61" y="2909"/>
                        <a:pt x="135" y="2909"/>
                      </a:cubicBezTo>
                      <a:lnTo>
                        <a:pt x="253" y="2909"/>
                      </a:lnTo>
                      <a:lnTo>
                        <a:pt x="236" y="1363"/>
                      </a:lnTo>
                      <a:cubicBezTo>
                        <a:pt x="226" y="610"/>
                        <a:pt x="1426" y="0"/>
                        <a:pt x="2916" y="0"/>
                      </a:cubicBezTo>
                      <a:lnTo>
                        <a:pt x="18684" y="0"/>
                      </a:lnTo>
                      <a:cubicBezTo>
                        <a:pt x="20174" y="0"/>
                        <a:pt x="21381" y="610"/>
                        <a:pt x="21381" y="1363"/>
                      </a:cubicBezTo>
                      <a:lnTo>
                        <a:pt x="21381" y="4611"/>
                      </a:lnTo>
                      <a:lnTo>
                        <a:pt x="21465" y="4611"/>
                      </a:lnTo>
                      <a:cubicBezTo>
                        <a:pt x="21539" y="4611"/>
                        <a:pt x="21600" y="4642"/>
                        <a:pt x="21600" y="4679"/>
                      </a:cubicBezTo>
                      <a:lnTo>
                        <a:pt x="21600" y="6121"/>
                      </a:lnTo>
                      <a:cubicBezTo>
                        <a:pt x="21600" y="6160"/>
                        <a:pt x="21539" y="6191"/>
                        <a:pt x="21465" y="6191"/>
                      </a:cubicBezTo>
                      <a:lnTo>
                        <a:pt x="21381" y="6191"/>
                      </a:lnTo>
                      <a:lnTo>
                        <a:pt x="21381" y="20237"/>
                      </a:lnTo>
                      <a:cubicBezTo>
                        <a:pt x="21381" y="20988"/>
                        <a:pt x="20174" y="21600"/>
                        <a:pt x="18684" y="21600"/>
                      </a:cubicBezTo>
                      <a:lnTo>
                        <a:pt x="2916" y="21600"/>
                      </a:lnTo>
                      <a:cubicBezTo>
                        <a:pt x="1426" y="21600"/>
                        <a:pt x="219" y="20988"/>
                        <a:pt x="219" y="20237"/>
                      </a:cubicBezTo>
                      <a:lnTo>
                        <a:pt x="219" y="8764"/>
                      </a:lnTo>
                      <a:close/>
                    </a:path>
                  </a:pathLst>
                </a:custGeom>
                <a:noFill/>
                <a:ln w="19050" cap="flat">
                  <a:solidFill>
                    <a:schemeClr val="bg1">
                      <a:lumMod val="85000"/>
                    </a:schemeClr>
                  </a:solidFill>
                  <a:prstDash val="solid"/>
                  <a:miter lim="800000"/>
                </a:ln>
                <a:effectLst/>
              </p:spPr>
              <p:txBody>
                <a:bodyPr wrap="square" lIns="48217" tIns="48217" rIns="48217" bIns="48217" numCol="1" anchor="t">
                  <a:noAutofit/>
                </a:bodyPr>
                <a:lstStyle/>
                <a:p>
                  <a:pPr>
                    <a:defRPr sz="1200">
                      <a:solidFill>
                        <a:srgbClr val="FFFFFF"/>
                      </a:solidFill>
                    </a:defRPr>
                  </a:pPr>
                  <a:endParaRPr sz="1265"/>
                </a:p>
              </p:txBody>
            </p:sp>
            <p:sp>
              <p:nvSpPr>
                <p:cNvPr id="447" name="Freeform 7"/>
                <p:cNvSpPr/>
                <p:nvPr/>
              </p:nvSpPr>
              <p:spPr>
                <a:xfrm>
                  <a:off x="135549" y="456620"/>
                  <a:ext cx="1881040" cy="3334163"/>
                </a:xfrm>
                <a:prstGeom prst="rect">
                  <a:avLst/>
                </a:prstGeom>
                <a:noFill/>
                <a:ln w="36513" cap="flat">
                  <a:solidFill>
                    <a:schemeClr val="bg1">
                      <a:lumMod val="85000"/>
                    </a:schemeClr>
                  </a:solidFill>
                  <a:prstDash val="solid"/>
                  <a:miter lim="800000"/>
                </a:ln>
                <a:effectLst/>
              </p:spPr>
              <p:txBody>
                <a:bodyPr wrap="square" lIns="48217" tIns="48217" rIns="48217" bIns="48217" numCol="1" anchor="t">
                  <a:noAutofit/>
                </a:bodyPr>
                <a:lstStyle/>
                <a:p>
                  <a:pPr>
                    <a:defRPr sz="1200">
                      <a:solidFill>
                        <a:srgbClr val="FFFFFF"/>
                      </a:solidFill>
                    </a:defRPr>
                  </a:pPr>
                  <a:endParaRPr sz="1265"/>
                </a:p>
              </p:txBody>
            </p:sp>
          </p:grpSp>
        </p:grpSp>
      </p:grpSp>
      <p:sp>
        <p:nvSpPr>
          <p:cNvPr id="23" name="任意多边形: 形状 31"/>
          <p:cNvSpPr/>
          <p:nvPr/>
        </p:nvSpPr>
        <p:spPr>
          <a:xfrm>
            <a:off x="498705" y="455580"/>
            <a:ext cx="974204" cy="487102"/>
          </a:xfrm>
          <a:custGeom>
            <a:avLst/>
            <a:gdLst>
              <a:gd name="connsiteX0" fmla="*/ 0 w 923740"/>
              <a:gd name="connsiteY0" fmla="*/ 0 h 461870"/>
              <a:gd name="connsiteX1" fmla="*/ 923740 w 923740"/>
              <a:gd name="connsiteY1" fmla="*/ 0 h 461870"/>
              <a:gd name="connsiteX2" fmla="*/ 923740 w 923740"/>
              <a:gd name="connsiteY2" fmla="*/ 461870 h 461870"/>
              <a:gd name="connsiteX3" fmla="*/ 890513 w 923740"/>
              <a:gd name="connsiteY3" fmla="*/ 461870 h 461870"/>
              <a:gd name="connsiteX4" fmla="*/ 890513 w 923740"/>
              <a:gd name="connsiteY4" fmla="*/ 33227 h 461870"/>
              <a:gd name="connsiteX5" fmla="*/ 33227 w 923740"/>
              <a:gd name="connsiteY5" fmla="*/ 33227 h 461870"/>
              <a:gd name="connsiteX6" fmla="*/ 33227 w 923740"/>
              <a:gd name="connsiteY6" fmla="*/ 461870 h 461870"/>
              <a:gd name="connsiteX7" fmla="*/ 0 w 923740"/>
              <a:gd name="connsiteY7" fmla="*/ 461870 h 461870"/>
              <a:gd name="connsiteX8" fmla="*/ 0 w 923740"/>
              <a:gd name="connsiteY8" fmla="*/ 0 h 4618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23740" h="461870">
                <a:moveTo>
                  <a:pt x="0" y="0"/>
                </a:moveTo>
                <a:lnTo>
                  <a:pt x="923740" y="0"/>
                </a:lnTo>
                <a:lnTo>
                  <a:pt x="923740" y="461870"/>
                </a:lnTo>
                <a:lnTo>
                  <a:pt x="890513" y="461870"/>
                </a:lnTo>
                <a:lnTo>
                  <a:pt x="890513" y="33227"/>
                </a:lnTo>
                <a:lnTo>
                  <a:pt x="33227" y="33227"/>
                </a:lnTo>
                <a:lnTo>
                  <a:pt x="33227" y="461870"/>
                </a:lnTo>
                <a:lnTo>
                  <a:pt x="0" y="46187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85">
              <a:solidFill>
                <a:schemeClr val="tx1"/>
              </a:solidFill>
            </a:endParaRPr>
          </a:p>
        </p:txBody>
      </p:sp>
      <p:sp>
        <p:nvSpPr>
          <p:cNvPr id="24" name="文本框 23"/>
          <p:cNvSpPr txBox="1"/>
          <p:nvPr/>
        </p:nvSpPr>
        <p:spPr>
          <a:xfrm>
            <a:off x="498703" y="447973"/>
            <a:ext cx="974204" cy="74142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/>
            <a:r>
              <a:rPr lang="en-US" altLang="zh-CN" sz="4220" b="1" dirty="0" smtClean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01</a:t>
            </a:r>
            <a:endParaRPr lang="zh-CN" altLang="en-US" sz="4220" b="1" dirty="0">
              <a:solidFill>
                <a:schemeClr val="accent2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25" name="文本框 24"/>
          <p:cNvSpPr txBox="1"/>
          <p:nvPr/>
        </p:nvSpPr>
        <p:spPr>
          <a:xfrm>
            <a:off x="1635951" y="495517"/>
            <a:ext cx="203132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600" b="1" dirty="0" smtClean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教务管理</a:t>
            </a:r>
            <a:endParaRPr lang="zh-CN" altLang="en-US" sz="3600" b="1" dirty="0">
              <a:solidFill>
                <a:schemeClr val="accent2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26" name="任意多边形: 形状 31"/>
          <p:cNvSpPr/>
          <p:nvPr/>
        </p:nvSpPr>
        <p:spPr>
          <a:xfrm rot="10800000">
            <a:off x="498705" y="942681"/>
            <a:ext cx="974204" cy="254319"/>
          </a:xfrm>
          <a:custGeom>
            <a:avLst/>
            <a:gdLst>
              <a:gd name="connsiteX0" fmla="*/ 0 w 923740"/>
              <a:gd name="connsiteY0" fmla="*/ 0 h 461870"/>
              <a:gd name="connsiteX1" fmla="*/ 923740 w 923740"/>
              <a:gd name="connsiteY1" fmla="*/ 0 h 461870"/>
              <a:gd name="connsiteX2" fmla="*/ 923740 w 923740"/>
              <a:gd name="connsiteY2" fmla="*/ 461870 h 461870"/>
              <a:gd name="connsiteX3" fmla="*/ 890513 w 923740"/>
              <a:gd name="connsiteY3" fmla="*/ 461870 h 461870"/>
              <a:gd name="connsiteX4" fmla="*/ 890513 w 923740"/>
              <a:gd name="connsiteY4" fmla="*/ 33227 h 461870"/>
              <a:gd name="connsiteX5" fmla="*/ 33227 w 923740"/>
              <a:gd name="connsiteY5" fmla="*/ 33227 h 461870"/>
              <a:gd name="connsiteX6" fmla="*/ 33227 w 923740"/>
              <a:gd name="connsiteY6" fmla="*/ 461870 h 461870"/>
              <a:gd name="connsiteX7" fmla="*/ 0 w 923740"/>
              <a:gd name="connsiteY7" fmla="*/ 461870 h 461870"/>
              <a:gd name="connsiteX8" fmla="*/ 0 w 923740"/>
              <a:gd name="connsiteY8" fmla="*/ 0 h 4618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23740" h="461870">
                <a:moveTo>
                  <a:pt x="0" y="0"/>
                </a:moveTo>
                <a:lnTo>
                  <a:pt x="923740" y="0"/>
                </a:lnTo>
                <a:lnTo>
                  <a:pt x="923740" y="461870"/>
                </a:lnTo>
                <a:lnTo>
                  <a:pt x="890513" y="461870"/>
                </a:lnTo>
                <a:lnTo>
                  <a:pt x="890513" y="33227"/>
                </a:lnTo>
                <a:lnTo>
                  <a:pt x="33227" y="33227"/>
                </a:lnTo>
                <a:lnTo>
                  <a:pt x="33227" y="461870"/>
                </a:lnTo>
                <a:lnTo>
                  <a:pt x="0" y="461870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85">
              <a:solidFill>
                <a:schemeClr val="bg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矩形 231"/>
          <p:cNvSpPr/>
          <p:nvPr/>
        </p:nvSpPr>
        <p:spPr>
          <a:xfrm>
            <a:off x="739690" y="2320181"/>
            <a:ext cx="5080267" cy="25936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b="1" dirty="0" smtClean="0">
                <a:solidFill>
                  <a:schemeClr val="accent5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班级德育</a:t>
            </a:r>
            <a:endParaRPr lang="zh-CN" altLang="en-US" sz="2400" b="1" dirty="0" smtClean="0">
              <a:solidFill>
                <a:schemeClr val="accent5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1685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1.</a:t>
            </a:r>
            <a:r>
              <a:rPr lang="zh-CN" altLang="en-US" sz="1685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班级</a:t>
            </a:r>
            <a:r>
              <a:rPr lang="zh-CN" altLang="en-US" sz="1685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整体的量化考核，通过班级德育，可以培养孩子的集体荣誉感，责任感；</a:t>
            </a:r>
            <a:endParaRPr lang="zh-CN" altLang="en-US" sz="1685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>
              <a:lnSpc>
                <a:spcPct val="150000"/>
              </a:lnSpc>
            </a:pPr>
            <a:r>
              <a:rPr lang="en-US" altLang="zh-CN" sz="1685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2.</a:t>
            </a:r>
            <a:r>
              <a:rPr lang="zh-CN" altLang="en-US" sz="1685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每天</a:t>
            </a:r>
            <a:r>
              <a:rPr lang="zh-CN" altLang="en-US" sz="1685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班级的德育评分，在手机上即可轻松录入</a:t>
            </a:r>
            <a:endParaRPr lang="zh-CN" altLang="en-US" sz="1685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>
              <a:lnSpc>
                <a:spcPct val="150000"/>
              </a:lnSpc>
            </a:pPr>
            <a:r>
              <a:rPr lang="en-US" altLang="zh-CN" sz="1685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3.</a:t>
            </a:r>
            <a:r>
              <a:rPr lang="zh-CN" altLang="en-US" sz="1685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移动</a:t>
            </a:r>
            <a:r>
              <a:rPr lang="zh-CN" altLang="en-US" sz="1685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设置班级流动红旗，线上德育管理</a:t>
            </a:r>
            <a:endParaRPr lang="zh-CN" altLang="en-US" sz="1685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>
              <a:lnSpc>
                <a:spcPct val="150000"/>
              </a:lnSpc>
            </a:pPr>
            <a:r>
              <a:rPr lang="en-US" altLang="zh-CN" sz="1685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4.</a:t>
            </a:r>
            <a:r>
              <a:rPr lang="zh-CN" altLang="en-US" sz="1685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根据</a:t>
            </a:r>
            <a:r>
              <a:rPr lang="zh-CN" altLang="en-US" sz="1685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每天数据，自动汇总出每周的德育数据周报；</a:t>
            </a:r>
            <a:endParaRPr lang="zh-CN" altLang="en-US" sz="1685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grpSp>
        <p:nvGrpSpPr>
          <p:cNvPr id="59" name="组合 58"/>
          <p:cNvGrpSpPr/>
          <p:nvPr/>
        </p:nvGrpSpPr>
        <p:grpSpPr>
          <a:xfrm>
            <a:off x="103485" y="103802"/>
            <a:ext cx="8221112" cy="470792"/>
            <a:chOff x="154" y="155"/>
            <a:chExt cx="12276" cy="703"/>
          </a:xfrm>
        </p:grpSpPr>
        <p:grpSp>
          <p:nvGrpSpPr>
            <p:cNvPr id="3" name="组合 2"/>
            <p:cNvGrpSpPr/>
            <p:nvPr/>
          </p:nvGrpSpPr>
          <p:grpSpPr>
            <a:xfrm>
              <a:off x="154" y="194"/>
              <a:ext cx="3173" cy="664"/>
              <a:chOff x="13218" y="1299"/>
              <a:chExt cx="3173" cy="664"/>
            </a:xfrm>
          </p:grpSpPr>
          <p:grpSp>
            <p:nvGrpSpPr>
              <p:cNvPr id="9" name="组合 8"/>
              <p:cNvGrpSpPr/>
              <p:nvPr/>
            </p:nvGrpSpPr>
            <p:grpSpPr>
              <a:xfrm>
                <a:off x="14574" y="1339"/>
                <a:ext cx="1817" cy="519"/>
                <a:chOff x="16344" y="296"/>
                <a:chExt cx="1966" cy="565"/>
              </a:xfrm>
            </p:grpSpPr>
            <p:pic>
              <p:nvPicPr>
                <p:cNvPr id="13" name="图片 12" descr="白色"/>
                <p:cNvPicPr>
                  <a:picLocks noChangeAspect="1"/>
                </p:cNvPicPr>
                <p:nvPr/>
              </p:nvPicPr>
              <p:blipFill>
                <a:blip r:embed="rId1"/>
                <a:srcRect r="70050"/>
                <a:stretch>
                  <a:fillRect/>
                </a:stretch>
              </p:blipFill>
              <p:spPr>
                <a:xfrm>
                  <a:off x="16344" y="296"/>
                  <a:ext cx="526" cy="565"/>
                </a:xfrm>
                <a:prstGeom prst="rect">
                  <a:avLst/>
                </a:prstGeom>
              </p:spPr>
            </p:pic>
            <p:sp>
              <p:nvSpPr>
                <p:cNvPr id="19" name="文本框 18"/>
                <p:cNvSpPr txBox="1"/>
                <p:nvPr/>
              </p:nvSpPr>
              <p:spPr>
                <a:xfrm>
                  <a:off x="16654" y="335"/>
                  <a:ext cx="1656" cy="51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zh-CN" altLang="en-US" sz="1475" b="1">
                      <a:solidFill>
                        <a:schemeClr val="bg1"/>
                      </a:solidFill>
                      <a:latin typeface="微软雅黑" panose="020B0503020204020204" pitchFamily="34" charset="-122"/>
                      <a:ea typeface="微软雅黑" panose="020B0503020204020204" pitchFamily="34" charset="-122"/>
                    </a:rPr>
                    <a:t>轻松教育</a:t>
                  </a:r>
                  <a:endParaRPr lang="zh-CN" altLang="en-US" sz="1475" b="1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</p:grpSp>
          <p:grpSp>
            <p:nvGrpSpPr>
              <p:cNvPr id="21" name="组合 20"/>
              <p:cNvGrpSpPr/>
              <p:nvPr/>
            </p:nvGrpSpPr>
            <p:grpSpPr>
              <a:xfrm>
                <a:off x="13218" y="1299"/>
                <a:ext cx="1383" cy="664"/>
                <a:chOff x="11451" y="944"/>
                <a:chExt cx="1497" cy="723"/>
              </a:xfrm>
            </p:grpSpPr>
            <p:pic>
              <p:nvPicPr>
                <p:cNvPr id="22" name="图片 21" descr="品牌标识-钉钉"/>
                <p:cNvPicPr>
                  <a:picLocks noChangeAspect="1"/>
                </p:cNvPicPr>
                <p:nvPr/>
              </p:nvPicPr>
              <p:blipFill>
                <a:blip r:embed="rId2"/>
                <a:stretch>
                  <a:fillRect/>
                </a:stretch>
              </p:blipFill>
              <p:spPr>
                <a:xfrm>
                  <a:off x="11451" y="944"/>
                  <a:ext cx="722" cy="723"/>
                </a:xfrm>
                <a:prstGeom prst="rect">
                  <a:avLst/>
                </a:prstGeom>
              </p:spPr>
            </p:pic>
            <p:sp>
              <p:nvSpPr>
                <p:cNvPr id="23" name="文本框 22"/>
                <p:cNvSpPr txBox="1"/>
                <p:nvPr/>
              </p:nvSpPr>
              <p:spPr>
                <a:xfrm>
                  <a:off x="11938" y="1053"/>
                  <a:ext cx="1010" cy="51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zh-CN" altLang="en-US" sz="1475" b="1">
                      <a:solidFill>
                        <a:schemeClr val="bg1"/>
                      </a:solidFill>
                      <a:latin typeface="微软雅黑" panose="020B0503020204020204" pitchFamily="34" charset="-122"/>
                      <a:ea typeface="微软雅黑" panose="020B0503020204020204" pitchFamily="34" charset="-122"/>
                    </a:rPr>
                    <a:t>钉钉</a:t>
                  </a:r>
                  <a:endParaRPr lang="zh-CN" altLang="en-US" sz="1475" b="1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</p:grpSp>
        </p:grpSp>
        <p:sp>
          <p:nvSpPr>
            <p:cNvPr id="27" name="文本框 26"/>
            <p:cNvSpPr txBox="1"/>
            <p:nvPr/>
          </p:nvSpPr>
          <p:spPr>
            <a:xfrm>
              <a:off x="3327" y="155"/>
              <a:ext cx="9103" cy="67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zh-CN" altLang="en-US" sz="211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班级德育</a:t>
              </a:r>
              <a:r>
                <a:rPr lang="en-US" altLang="zh-CN" sz="211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|</a:t>
              </a:r>
              <a:r>
                <a:rPr lang="en-US" sz="211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THE MORAL EDUCATION CLASS</a:t>
              </a:r>
              <a:endParaRPr lang="en-US" sz="211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pic>
        <p:nvPicPr>
          <p:cNvPr id="460" name="组合 17" descr="组合 1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45727" y="2206629"/>
            <a:ext cx="1964870" cy="3495111"/>
          </a:xfrm>
          <a:prstGeom prst="rect">
            <a:avLst/>
          </a:prstGeom>
          <a:ln w="12700" cap="flat">
            <a:noFill/>
            <a:miter lim="400000"/>
            <a:headEnd/>
            <a:tailEnd/>
          </a:ln>
          <a:effectLst/>
        </p:spPr>
      </p:pic>
      <p:pic>
        <p:nvPicPr>
          <p:cNvPr id="461" name="组合 16" descr="组合 1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11741" y="2216004"/>
            <a:ext cx="1969558" cy="3503817"/>
          </a:xfrm>
          <a:prstGeom prst="rect">
            <a:avLst/>
          </a:prstGeom>
          <a:ln w="12700" cap="flat">
            <a:noFill/>
            <a:miter lim="400000"/>
            <a:headEnd/>
            <a:tailEnd/>
          </a:ln>
          <a:effectLst/>
        </p:spPr>
      </p:pic>
      <p:grpSp>
        <p:nvGrpSpPr>
          <p:cNvPr id="469" name="组合 2"/>
          <p:cNvGrpSpPr/>
          <p:nvPr/>
        </p:nvGrpSpPr>
        <p:grpSpPr>
          <a:xfrm>
            <a:off x="7095963" y="1729710"/>
            <a:ext cx="4638031" cy="4480424"/>
            <a:chOff x="0" y="-1"/>
            <a:chExt cx="4397780" cy="4248337"/>
          </a:xfrm>
        </p:grpSpPr>
        <p:grpSp>
          <p:nvGrpSpPr>
            <p:cNvPr id="465" name="组合 19"/>
            <p:cNvGrpSpPr/>
            <p:nvPr/>
          </p:nvGrpSpPr>
          <p:grpSpPr>
            <a:xfrm>
              <a:off x="2250942" y="-2"/>
              <a:ext cx="2146839" cy="4248339"/>
              <a:chOff x="0" y="0"/>
              <a:chExt cx="2146837" cy="4248337"/>
            </a:xfrm>
          </p:grpSpPr>
          <p:sp>
            <p:nvSpPr>
              <p:cNvPr id="463" name="Freeform 5"/>
              <p:cNvSpPr/>
              <p:nvPr/>
            </p:nvSpPr>
            <p:spPr>
              <a:xfrm>
                <a:off x="0" y="0"/>
                <a:ext cx="2146838" cy="424833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9" y="8764"/>
                    </a:moveTo>
                    <a:lnTo>
                      <a:pt x="91" y="8762"/>
                    </a:lnTo>
                    <a:cubicBezTo>
                      <a:pt x="40" y="8762"/>
                      <a:pt x="0" y="8740"/>
                      <a:pt x="0" y="8716"/>
                    </a:cubicBezTo>
                    <a:lnTo>
                      <a:pt x="0" y="7206"/>
                    </a:lnTo>
                    <a:cubicBezTo>
                      <a:pt x="0" y="7181"/>
                      <a:pt x="40" y="7160"/>
                      <a:pt x="91" y="7160"/>
                    </a:cubicBezTo>
                    <a:lnTo>
                      <a:pt x="219" y="7159"/>
                    </a:lnTo>
                    <a:lnTo>
                      <a:pt x="219" y="6216"/>
                    </a:lnTo>
                    <a:lnTo>
                      <a:pt x="135" y="6216"/>
                    </a:lnTo>
                    <a:cubicBezTo>
                      <a:pt x="61" y="6216"/>
                      <a:pt x="0" y="6186"/>
                      <a:pt x="0" y="6148"/>
                    </a:cubicBezTo>
                    <a:lnTo>
                      <a:pt x="0" y="4686"/>
                    </a:lnTo>
                    <a:cubicBezTo>
                      <a:pt x="0" y="4649"/>
                      <a:pt x="61" y="4618"/>
                      <a:pt x="135" y="4618"/>
                    </a:cubicBezTo>
                    <a:lnTo>
                      <a:pt x="219" y="4618"/>
                    </a:lnTo>
                    <a:lnTo>
                      <a:pt x="219" y="3684"/>
                    </a:lnTo>
                    <a:lnTo>
                      <a:pt x="135" y="3684"/>
                    </a:lnTo>
                    <a:cubicBezTo>
                      <a:pt x="61" y="3684"/>
                      <a:pt x="0" y="3653"/>
                      <a:pt x="0" y="3616"/>
                    </a:cubicBezTo>
                    <a:lnTo>
                      <a:pt x="0" y="2977"/>
                    </a:lnTo>
                    <a:cubicBezTo>
                      <a:pt x="0" y="2939"/>
                      <a:pt x="61" y="2909"/>
                      <a:pt x="135" y="2909"/>
                    </a:cubicBezTo>
                    <a:lnTo>
                      <a:pt x="253" y="2909"/>
                    </a:lnTo>
                    <a:lnTo>
                      <a:pt x="236" y="1363"/>
                    </a:lnTo>
                    <a:cubicBezTo>
                      <a:pt x="226" y="610"/>
                      <a:pt x="1426" y="0"/>
                      <a:pt x="2916" y="0"/>
                    </a:cubicBezTo>
                    <a:lnTo>
                      <a:pt x="18684" y="0"/>
                    </a:lnTo>
                    <a:cubicBezTo>
                      <a:pt x="20174" y="0"/>
                      <a:pt x="21381" y="610"/>
                      <a:pt x="21381" y="1363"/>
                    </a:cubicBezTo>
                    <a:lnTo>
                      <a:pt x="21381" y="4611"/>
                    </a:lnTo>
                    <a:lnTo>
                      <a:pt x="21465" y="4611"/>
                    </a:lnTo>
                    <a:cubicBezTo>
                      <a:pt x="21539" y="4611"/>
                      <a:pt x="21600" y="4642"/>
                      <a:pt x="21600" y="4679"/>
                    </a:cubicBezTo>
                    <a:lnTo>
                      <a:pt x="21600" y="6121"/>
                    </a:lnTo>
                    <a:cubicBezTo>
                      <a:pt x="21600" y="6160"/>
                      <a:pt x="21539" y="6191"/>
                      <a:pt x="21465" y="6191"/>
                    </a:cubicBezTo>
                    <a:lnTo>
                      <a:pt x="21381" y="6191"/>
                    </a:lnTo>
                    <a:lnTo>
                      <a:pt x="21381" y="20237"/>
                    </a:lnTo>
                    <a:cubicBezTo>
                      <a:pt x="21381" y="20988"/>
                      <a:pt x="20174" y="21600"/>
                      <a:pt x="18684" y="21600"/>
                    </a:cubicBezTo>
                    <a:lnTo>
                      <a:pt x="2916" y="21600"/>
                    </a:lnTo>
                    <a:cubicBezTo>
                      <a:pt x="1426" y="21600"/>
                      <a:pt x="219" y="20988"/>
                      <a:pt x="219" y="20237"/>
                    </a:cubicBezTo>
                    <a:lnTo>
                      <a:pt x="219" y="8764"/>
                    </a:lnTo>
                    <a:close/>
                  </a:path>
                </a:pathLst>
              </a:custGeom>
              <a:noFill/>
              <a:ln w="19050" cap="flat">
                <a:solidFill>
                  <a:schemeClr val="bg1">
                    <a:lumMod val="85000"/>
                  </a:schemeClr>
                </a:solidFill>
                <a:prstDash val="solid"/>
                <a:miter lim="800000"/>
              </a:ln>
              <a:effectLst/>
            </p:spPr>
            <p:txBody>
              <a:bodyPr wrap="square" lIns="48217" tIns="48217" rIns="48217" bIns="48217" numCol="1" anchor="t">
                <a:noAutofit/>
              </a:bodyPr>
              <a:lstStyle/>
              <a:p>
                <a:pPr>
                  <a:defRPr sz="1200">
                    <a:solidFill>
                      <a:srgbClr val="FFFFFF"/>
                    </a:solidFill>
                  </a:defRPr>
                </a:pPr>
                <a:endParaRPr sz="1265"/>
              </a:p>
            </p:txBody>
          </p:sp>
          <p:sp>
            <p:nvSpPr>
              <p:cNvPr id="464" name="Freeform 7"/>
              <p:cNvSpPr/>
              <p:nvPr/>
            </p:nvSpPr>
            <p:spPr>
              <a:xfrm>
                <a:off x="135549" y="456802"/>
                <a:ext cx="1881040" cy="3335491"/>
              </a:xfrm>
              <a:prstGeom prst="rect">
                <a:avLst/>
              </a:prstGeom>
              <a:noFill/>
              <a:ln w="36513" cap="flat">
                <a:solidFill>
                  <a:schemeClr val="bg1">
                    <a:lumMod val="85000"/>
                  </a:schemeClr>
                </a:solidFill>
                <a:prstDash val="solid"/>
                <a:miter lim="800000"/>
              </a:ln>
              <a:effectLst/>
            </p:spPr>
            <p:txBody>
              <a:bodyPr wrap="square" lIns="48217" tIns="48217" rIns="48217" bIns="48217" numCol="1" anchor="t">
                <a:noAutofit/>
              </a:bodyPr>
              <a:lstStyle/>
              <a:p>
                <a:pPr>
                  <a:defRPr sz="1200">
                    <a:solidFill>
                      <a:srgbClr val="FFFFFF"/>
                    </a:solidFill>
                  </a:defRPr>
                </a:pPr>
                <a:endParaRPr sz="1265"/>
              </a:p>
            </p:txBody>
          </p:sp>
        </p:grpSp>
        <p:grpSp>
          <p:nvGrpSpPr>
            <p:cNvPr id="468" name="组合 21"/>
            <p:cNvGrpSpPr/>
            <p:nvPr/>
          </p:nvGrpSpPr>
          <p:grpSpPr>
            <a:xfrm>
              <a:off x="0" y="845"/>
              <a:ext cx="2146838" cy="4246646"/>
              <a:chOff x="0" y="0"/>
              <a:chExt cx="2146837" cy="4246645"/>
            </a:xfrm>
          </p:grpSpPr>
          <p:sp>
            <p:nvSpPr>
              <p:cNvPr id="466" name="Freeform 5"/>
              <p:cNvSpPr/>
              <p:nvPr/>
            </p:nvSpPr>
            <p:spPr>
              <a:xfrm>
                <a:off x="0" y="0"/>
                <a:ext cx="2146838" cy="424664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9" y="8764"/>
                    </a:moveTo>
                    <a:lnTo>
                      <a:pt x="91" y="8762"/>
                    </a:lnTo>
                    <a:cubicBezTo>
                      <a:pt x="40" y="8762"/>
                      <a:pt x="0" y="8740"/>
                      <a:pt x="0" y="8716"/>
                    </a:cubicBezTo>
                    <a:lnTo>
                      <a:pt x="0" y="7206"/>
                    </a:lnTo>
                    <a:cubicBezTo>
                      <a:pt x="0" y="7181"/>
                      <a:pt x="40" y="7160"/>
                      <a:pt x="91" y="7160"/>
                    </a:cubicBezTo>
                    <a:lnTo>
                      <a:pt x="219" y="7159"/>
                    </a:lnTo>
                    <a:lnTo>
                      <a:pt x="219" y="6216"/>
                    </a:lnTo>
                    <a:lnTo>
                      <a:pt x="135" y="6216"/>
                    </a:lnTo>
                    <a:cubicBezTo>
                      <a:pt x="61" y="6216"/>
                      <a:pt x="0" y="6186"/>
                      <a:pt x="0" y="6148"/>
                    </a:cubicBezTo>
                    <a:lnTo>
                      <a:pt x="0" y="4686"/>
                    </a:lnTo>
                    <a:cubicBezTo>
                      <a:pt x="0" y="4649"/>
                      <a:pt x="61" y="4618"/>
                      <a:pt x="135" y="4618"/>
                    </a:cubicBezTo>
                    <a:lnTo>
                      <a:pt x="219" y="4618"/>
                    </a:lnTo>
                    <a:lnTo>
                      <a:pt x="219" y="3684"/>
                    </a:lnTo>
                    <a:lnTo>
                      <a:pt x="135" y="3684"/>
                    </a:lnTo>
                    <a:cubicBezTo>
                      <a:pt x="61" y="3684"/>
                      <a:pt x="0" y="3653"/>
                      <a:pt x="0" y="3616"/>
                    </a:cubicBezTo>
                    <a:lnTo>
                      <a:pt x="0" y="2977"/>
                    </a:lnTo>
                    <a:cubicBezTo>
                      <a:pt x="0" y="2939"/>
                      <a:pt x="61" y="2909"/>
                      <a:pt x="135" y="2909"/>
                    </a:cubicBezTo>
                    <a:lnTo>
                      <a:pt x="253" y="2909"/>
                    </a:lnTo>
                    <a:lnTo>
                      <a:pt x="236" y="1363"/>
                    </a:lnTo>
                    <a:cubicBezTo>
                      <a:pt x="226" y="610"/>
                      <a:pt x="1426" y="0"/>
                      <a:pt x="2916" y="0"/>
                    </a:cubicBezTo>
                    <a:lnTo>
                      <a:pt x="18684" y="0"/>
                    </a:lnTo>
                    <a:cubicBezTo>
                      <a:pt x="20174" y="0"/>
                      <a:pt x="21381" y="610"/>
                      <a:pt x="21381" y="1363"/>
                    </a:cubicBezTo>
                    <a:lnTo>
                      <a:pt x="21381" y="4611"/>
                    </a:lnTo>
                    <a:lnTo>
                      <a:pt x="21465" y="4611"/>
                    </a:lnTo>
                    <a:cubicBezTo>
                      <a:pt x="21539" y="4611"/>
                      <a:pt x="21600" y="4642"/>
                      <a:pt x="21600" y="4679"/>
                    </a:cubicBezTo>
                    <a:lnTo>
                      <a:pt x="21600" y="6121"/>
                    </a:lnTo>
                    <a:cubicBezTo>
                      <a:pt x="21600" y="6160"/>
                      <a:pt x="21539" y="6191"/>
                      <a:pt x="21465" y="6191"/>
                    </a:cubicBezTo>
                    <a:lnTo>
                      <a:pt x="21381" y="6191"/>
                    </a:lnTo>
                    <a:lnTo>
                      <a:pt x="21381" y="20237"/>
                    </a:lnTo>
                    <a:cubicBezTo>
                      <a:pt x="21381" y="20988"/>
                      <a:pt x="20174" y="21600"/>
                      <a:pt x="18684" y="21600"/>
                    </a:cubicBezTo>
                    <a:lnTo>
                      <a:pt x="2916" y="21600"/>
                    </a:lnTo>
                    <a:cubicBezTo>
                      <a:pt x="1426" y="21600"/>
                      <a:pt x="219" y="20988"/>
                      <a:pt x="219" y="20237"/>
                    </a:cubicBezTo>
                    <a:lnTo>
                      <a:pt x="219" y="8764"/>
                    </a:lnTo>
                    <a:close/>
                  </a:path>
                </a:pathLst>
              </a:custGeom>
              <a:noFill/>
              <a:ln w="19050" cap="flat">
                <a:solidFill>
                  <a:schemeClr val="bg1">
                    <a:lumMod val="85000"/>
                  </a:schemeClr>
                </a:solidFill>
                <a:prstDash val="solid"/>
                <a:miter lim="800000"/>
              </a:ln>
              <a:effectLst/>
            </p:spPr>
            <p:txBody>
              <a:bodyPr wrap="square" lIns="48217" tIns="48217" rIns="48217" bIns="48217" numCol="1" anchor="t">
                <a:noAutofit/>
              </a:bodyPr>
              <a:lstStyle/>
              <a:p>
                <a:pPr>
                  <a:defRPr sz="1200">
                    <a:solidFill>
                      <a:srgbClr val="FFFFFF"/>
                    </a:solidFill>
                  </a:defRPr>
                </a:pPr>
                <a:endParaRPr sz="1265"/>
              </a:p>
            </p:txBody>
          </p:sp>
          <p:sp>
            <p:nvSpPr>
              <p:cNvPr id="467" name="Freeform 7"/>
              <p:cNvSpPr/>
              <p:nvPr/>
            </p:nvSpPr>
            <p:spPr>
              <a:xfrm>
                <a:off x="135549" y="456620"/>
                <a:ext cx="1881040" cy="3334163"/>
              </a:xfrm>
              <a:prstGeom prst="rect">
                <a:avLst/>
              </a:prstGeom>
              <a:noFill/>
              <a:ln w="36513" cap="flat">
                <a:solidFill>
                  <a:schemeClr val="bg1">
                    <a:lumMod val="85000"/>
                  </a:schemeClr>
                </a:solidFill>
                <a:prstDash val="solid"/>
                <a:miter lim="800000"/>
              </a:ln>
              <a:effectLst/>
            </p:spPr>
            <p:txBody>
              <a:bodyPr wrap="square" lIns="48217" tIns="48217" rIns="48217" bIns="48217" numCol="1" anchor="t">
                <a:noAutofit/>
              </a:bodyPr>
              <a:lstStyle/>
              <a:p>
                <a:pPr>
                  <a:defRPr sz="1200">
                    <a:solidFill>
                      <a:srgbClr val="FFFFFF"/>
                    </a:solidFill>
                  </a:defRPr>
                </a:pPr>
                <a:endParaRPr sz="1265"/>
              </a:p>
            </p:txBody>
          </p:sp>
        </p:grpSp>
      </p:grpSp>
      <p:sp>
        <p:nvSpPr>
          <p:cNvPr id="24" name="任意多边形: 形状 31"/>
          <p:cNvSpPr/>
          <p:nvPr/>
        </p:nvSpPr>
        <p:spPr>
          <a:xfrm>
            <a:off x="498705" y="455580"/>
            <a:ext cx="974204" cy="487102"/>
          </a:xfrm>
          <a:custGeom>
            <a:avLst/>
            <a:gdLst>
              <a:gd name="connsiteX0" fmla="*/ 0 w 923740"/>
              <a:gd name="connsiteY0" fmla="*/ 0 h 461870"/>
              <a:gd name="connsiteX1" fmla="*/ 923740 w 923740"/>
              <a:gd name="connsiteY1" fmla="*/ 0 h 461870"/>
              <a:gd name="connsiteX2" fmla="*/ 923740 w 923740"/>
              <a:gd name="connsiteY2" fmla="*/ 461870 h 461870"/>
              <a:gd name="connsiteX3" fmla="*/ 890513 w 923740"/>
              <a:gd name="connsiteY3" fmla="*/ 461870 h 461870"/>
              <a:gd name="connsiteX4" fmla="*/ 890513 w 923740"/>
              <a:gd name="connsiteY4" fmla="*/ 33227 h 461870"/>
              <a:gd name="connsiteX5" fmla="*/ 33227 w 923740"/>
              <a:gd name="connsiteY5" fmla="*/ 33227 h 461870"/>
              <a:gd name="connsiteX6" fmla="*/ 33227 w 923740"/>
              <a:gd name="connsiteY6" fmla="*/ 461870 h 461870"/>
              <a:gd name="connsiteX7" fmla="*/ 0 w 923740"/>
              <a:gd name="connsiteY7" fmla="*/ 461870 h 461870"/>
              <a:gd name="connsiteX8" fmla="*/ 0 w 923740"/>
              <a:gd name="connsiteY8" fmla="*/ 0 h 4618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23740" h="461870">
                <a:moveTo>
                  <a:pt x="0" y="0"/>
                </a:moveTo>
                <a:lnTo>
                  <a:pt x="923740" y="0"/>
                </a:lnTo>
                <a:lnTo>
                  <a:pt x="923740" y="461870"/>
                </a:lnTo>
                <a:lnTo>
                  <a:pt x="890513" y="461870"/>
                </a:lnTo>
                <a:lnTo>
                  <a:pt x="890513" y="33227"/>
                </a:lnTo>
                <a:lnTo>
                  <a:pt x="33227" y="33227"/>
                </a:lnTo>
                <a:lnTo>
                  <a:pt x="33227" y="461870"/>
                </a:lnTo>
                <a:lnTo>
                  <a:pt x="0" y="46187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85">
              <a:solidFill>
                <a:schemeClr val="tx1"/>
              </a:solidFill>
            </a:endParaRPr>
          </a:p>
        </p:txBody>
      </p:sp>
      <p:sp>
        <p:nvSpPr>
          <p:cNvPr id="25" name="文本框 24"/>
          <p:cNvSpPr txBox="1"/>
          <p:nvPr/>
        </p:nvSpPr>
        <p:spPr>
          <a:xfrm>
            <a:off x="498703" y="447973"/>
            <a:ext cx="974204" cy="74142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/>
            <a:r>
              <a:rPr lang="en-US" altLang="zh-CN" sz="4220" b="1" dirty="0" smtClean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01</a:t>
            </a:r>
            <a:endParaRPr lang="zh-CN" altLang="en-US" sz="4220" b="1" dirty="0">
              <a:solidFill>
                <a:schemeClr val="accent2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26" name="文本框 25"/>
          <p:cNvSpPr txBox="1"/>
          <p:nvPr/>
        </p:nvSpPr>
        <p:spPr>
          <a:xfrm>
            <a:off x="1635951" y="495517"/>
            <a:ext cx="203132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600" b="1" dirty="0" smtClean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教务管理</a:t>
            </a:r>
            <a:endParaRPr lang="zh-CN" altLang="en-US" sz="3600" b="1" dirty="0">
              <a:solidFill>
                <a:schemeClr val="accent2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28" name="任意多边形: 形状 31"/>
          <p:cNvSpPr/>
          <p:nvPr/>
        </p:nvSpPr>
        <p:spPr>
          <a:xfrm rot="10800000">
            <a:off x="498705" y="942681"/>
            <a:ext cx="974204" cy="254319"/>
          </a:xfrm>
          <a:custGeom>
            <a:avLst/>
            <a:gdLst>
              <a:gd name="connsiteX0" fmla="*/ 0 w 923740"/>
              <a:gd name="connsiteY0" fmla="*/ 0 h 461870"/>
              <a:gd name="connsiteX1" fmla="*/ 923740 w 923740"/>
              <a:gd name="connsiteY1" fmla="*/ 0 h 461870"/>
              <a:gd name="connsiteX2" fmla="*/ 923740 w 923740"/>
              <a:gd name="connsiteY2" fmla="*/ 461870 h 461870"/>
              <a:gd name="connsiteX3" fmla="*/ 890513 w 923740"/>
              <a:gd name="connsiteY3" fmla="*/ 461870 h 461870"/>
              <a:gd name="connsiteX4" fmla="*/ 890513 w 923740"/>
              <a:gd name="connsiteY4" fmla="*/ 33227 h 461870"/>
              <a:gd name="connsiteX5" fmla="*/ 33227 w 923740"/>
              <a:gd name="connsiteY5" fmla="*/ 33227 h 461870"/>
              <a:gd name="connsiteX6" fmla="*/ 33227 w 923740"/>
              <a:gd name="connsiteY6" fmla="*/ 461870 h 461870"/>
              <a:gd name="connsiteX7" fmla="*/ 0 w 923740"/>
              <a:gd name="connsiteY7" fmla="*/ 461870 h 461870"/>
              <a:gd name="connsiteX8" fmla="*/ 0 w 923740"/>
              <a:gd name="connsiteY8" fmla="*/ 0 h 4618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23740" h="461870">
                <a:moveTo>
                  <a:pt x="0" y="0"/>
                </a:moveTo>
                <a:lnTo>
                  <a:pt x="923740" y="0"/>
                </a:lnTo>
                <a:lnTo>
                  <a:pt x="923740" y="461870"/>
                </a:lnTo>
                <a:lnTo>
                  <a:pt x="890513" y="461870"/>
                </a:lnTo>
                <a:lnTo>
                  <a:pt x="890513" y="33227"/>
                </a:lnTo>
                <a:lnTo>
                  <a:pt x="33227" y="33227"/>
                </a:lnTo>
                <a:lnTo>
                  <a:pt x="33227" y="461870"/>
                </a:lnTo>
                <a:lnTo>
                  <a:pt x="0" y="461870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85">
              <a:solidFill>
                <a:schemeClr val="bg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矩形 231"/>
          <p:cNvSpPr/>
          <p:nvPr/>
        </p:nvSpPr>
        <p:spPr>
          <a:xfrm>
            <a:off x="739691" y="2176165"/>
            <a:ext cx="5577846" cy="29831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b="1" dirty="0" smtClean="0">
                <a:solidFill>
                  <a:schemeClr val="accent5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教师助手 </a:t>
            </a:r>
            <a:r>
              <a:rPr lang="en-US" altLang="zh-CN" sz="2400" b="1" dirty="0" smtClean="0">
                <a:solidFill>
                  <a:schemeClr val="accent5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|</a:t>
            </a:r>
            <a:r>
              <a:rPr lang="zh-CN" altLang="en-US" sz="2400" b="1" dirty="0" smtClean="0">
                <a:solidFill>
                  <a:schemeClr val="accent5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日程管理 </a:t>
            </a:r>
            <a:r>
              <a:rPr lang="en-US" altLang="zh-CN" sz="2400" b="1" dirty="0" smtClean="0">
                <a:solidFill>
                  <a:schemeClr val="accent5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|</a:t>
            </a:r>
            <a:r>
              <a:rPr lang="zh-CN" altLang="en-US" sz="2400" b="1" dirty="0" smtClean="0">
                <a:solidFill>
                  <a:schemeClr val="accent5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值班安排</a:t>
            </a:r>
            <a:endParaRPr lang="zh-CN" altLang="en-US" sz="2400" b="1" dirty="0" smtClean="0">
              <a:solidFill>
                <a:schemeClr val="accent5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1685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1.</a:t>
            </a:r>
            <a:r>
              <a:rPr lang="zh-CN" altLang="en-US" sz="1685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事项</a:t>
            </a:r>
            <a:r>
              <a:rPr lang="zh-CN" altLang="en-US" sz="1685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提醒，可添加参与人员</a:t>
            </a:r>
            <a:endParaRPr lang="zh-CN" altLang="en-US" sz="1685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>
              <a:lnSpc>
                <a:spcPct val="150000"/>
              </a:lnSpc>
            </a:pPr>
            <a:r>
              <a:rPr lang="en-US" altLang="zh-CN" sz="1685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2.</a:t>
            </a:r>
            <a:r>
              <a:rPr lang="zh-CN" altLang="en-US" sz="1685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课程</a:t>
            </a:r>
            <a:r>
              <a:rPr lang="zh-CN" altLang="en-US" sz="1685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、值日排班一目了然</a:t>
            </a:r>
            <a:endParaRPr lang="zh-CN" altLang="en-US" sz="1685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>
              <a:lnSpc>
                <a:spcPct val="150000"/>
              </a:lnSpc>
            </a:pPr>
            <a:r>
              <a:rPr lang="en-US" altLang="zh-CN" sz="1685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3.</a:t>
            </a:r>
            <a:r>
              <a:rPr lang="zh-CN" altLang="en-US" sz="1685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查看</a:t>
            </a:r>
            <a:r>
              <a:rPr lang="zh-CN" altLang="en-US" sz="1685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可调代课的对象、查看其他教师课表</a:t>
            </a:r>
            <a:endParaRPr lang="zh-CN" altLang="en-US" sz="1685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>
              <a:lnSpc>
                <a:spcPct val="150000"/>
              </a:lnSpc>
            </a:pPr>
            <a:r>
              <a:rPr lang="en-US" altLang="zh-CN" sz="1685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4.</a:t>
            </a:r>
            <a:r>
              <a:rPr lang="zh-CN" altLang="en-US" sz="1685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个人</a:t>
            </a:r>
            <a:r>
              <a:rPr lang="zh-CN" altLang="en-US" sz="1685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荣誉一键保存，后台实现数据汇总</a:t>
            </a:r>
            <a:endParaRPr lang="zh-CN" altLang="en-US" sz="1685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>
              <a:lnSpc>
                <a:spcPct val="150000"/>
              </a:lnSpc>
            </a:pPr>
            <a:r>
              <a:rPr lang="en-US" altLang="zh-CN" sz="1685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5.</a:t>
            </a:r>
            <a:r>
              <a:rPr lang="zh-CN" altLang="en-US" sz="1685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教师</a:t>
            </a:r>
            <a:r>
              <a:rPr lang="zh-CN" altLang="en-US" sz="1685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的管理助手。包括任务管理、事项管理、值班表、个人荣誉展示、岗位说明等</a:t>
            </a:r>
            <a:endParaRPr lang="zh-CN" altLang="en-US" sz="1685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grpSp>
        <p:nvGrpSpPr>
          <p:cNvPr id="59" name="组合 58"/>
          <p:cNvGrpSpPr/>
          <p:nvPr/>
        </p:nvGrpSpPr>
        <p:grpSpPr>
          <a:xfrm>
            <a:off x="103485" y="103802"/>
            <a:ext cx="8221112" cy="470792"/>
            <a:chOff x="154" y="155"/>
            <a:chExt cx="12276" cy="703"/>
          </a:xfrm>
        </p:grpSpPr>
        <p:grpSp>
          <p:nvGrpSpPr>
            <p:cNvPr id="13" name="组合 12"/>
            <p:cNvGrpSpPr/>
            <p:nvPr/>
          </p:nvGrpSpPr>
          <p:grpSpPr>
            <a:xfrm>
              <a:off x="154" y="194"/>
              <a:ext cx="3173" cy="664"/>
              <a:chOff x="13218" y="1299"/>
              <a:chExt cx="3173" cy="664"/>
            </a:xfrm>
          </p:grpSpPr>
          <p:grpSp>
            <p:nvGrpSpPr>
              <p:cNvPr id="15" name="组合 14"/>
              <p:cNvGrpSpPr/>
              <p:nvPr/>
            </p:nvGrpSpPr>
            <p:grpSpPr>
              <a:xfrm>
                <a:off x="14574" y="1339"/>
                <a:ext cx="1817" cy="519"/>
                <a:chOff x="16344" y="296"/>
                <a:chExt cx="1966" cy="565"/>
              </a:xfrm>
            </p:grpSpPr>
            <p:pic>
              <p:nvPicPr>
                <p:cNvPr id="7" name="图片 6" descr="白色"/>
                <p:cNvPicPr>
                  <a:picLocks noChangeAspect="1"/>
                </p:cNvPicPr>
                <p:nvPr/>
              </p:nvPicPr>
              <p:blipFill>
                <a:blip r:embed="rId1"/>
                <a:srcRect r="70050"/>
                <a:stretch>
                  <a:fillRect/>
                </a:stretch>
              </p:blipFill>
              <p:spPr>
                <a:xfrm>
                  <a:off x="16344" y="296"/>
                  <a:ext cx="526" cy="565"/>
                </a:xfrm>
                <a:prstGeom prst="rect">
                  <a:avLst/>
                </a:prstGeom>
              </p:spPr>
            </p:pic>
            <p:sp>
              <p:nvSpPr>
                <p:cNvPr id="21" name="文本框 20"/>
                <p:cNvSpPr txBox="1"/>
                <p:nvPr/>
              </p:nvSpPr>
              <p:spPr>
                <a:xfrm>
                  <a:off x="16654" y="335"/>
                  <a:ext cx="1656" cy="51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zh-CN" altLang="en-US" sz="1475" b="1">
                      <a:solidFill>
                        <a:schemeClr val="bg1"/>
                      </a:solidFill>
                      <a:latin typeface="微软雅黑" panose="020B0503020204020204" pitchFamily="34" charset="-122"/>
                      <a:ea typeface="微软雅黑" panose="020B0503020204020204" pitchFamily="34" charset="-122"/>
                    </a:rPr>
                    <a:t>轻松教育</a:t>
                  </a:r>
                  <a:endParaRPr lang="zh-CN" altLang="en-US" sz="1475" b="1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</p:grpSp>
          <p:grpSp>
            <p:nvGrpSpPr>
              <p:cNvPr id="22" name="组合 21"/>
              <p:cNvGrpSpPr/>
              <p:nvPr/>
            </p:nvGrpSpPr>
            <p:grpSpPr>
              <a:xfrm>
                <a:off x="13218" y="1299"/>
                <a:ext cx="1383" cy="664"/>
                <a:chOff x="11451" y="944"/>
                <a:chExt cx="1497" cy="723"/>
              </a:xfrm>
            </p:grpSpPr>
            <p:pic>
              <p:nvPicPr>
                <p:cNvPr id="23" name="图片 22" descr="品牌标识-钉钉"/>
                <p:cNvPicPr>
                  <a:picLocks noChangeAspect="1"/>
                </p:cNvPicPr>
                <p:nvPr/>
              </p:nvPicPr>
              <p:blipFill>
                <a:blip r:embed="rId2"/>
                <a:stretch>
                  <a:fillRect/>
                </a:stretch>
              </p:blipFill>
              <p:spPr>
                <a:xfrm>
                  <a:off x="11451" y="944"/>
                  <a:ext cx="722" cy="723"/>
                </a:xfrm>
                <a:prstGeom prst="rect">
                  <a:avLst/>
                </a:prstGeom>
              </p:spPr>
            </p:pic>
            <p:sp>
              <p:nvSpPr>
                <p:cNvPr id="24" name="文本框 23"/>
                <p:cNvSpPr txBox="1"/>
                <p:nvPr/>
              </p:nvSpPr>
              <p:spPr>
                <a:xfrm>
                  <a:off x="11938" y="1053"/>
                  <a:ext cx="1010" cy="51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zh-CN" altLang="en-US" sz="1475" b="1">
                      <a:solidFill>
                        <a:schemeClr val="bg1"/>
                      </a:solidFill>
                      <a:latin typeface="微软雅黑" panose="020B0503020204020204" pitchFamily="34" charset="-122"/>
                      <a:ea typeface="微软雅黑" panose="020B0503020204020204" pitchFamily="34" charset="-122"/>
                    </a:rPr>
                    <a:t>钉钉</a:t>
                  </a:r>
                  <a:endParaRPr lang="zh-CN" altLang="en-US" sz="1475" b="1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</p:grpSp>
        </p:grpSp>
        <p:sp>
          <p:nvSpPr>
            <p:cNvPr id="27" name="文本框 26"/>
            <p:cNvSpPr txBox="1"/>
            <p:nvPr/>
          </p:nvSpPr>
          <p:spPr>
            <a:xfrm>
              <a:off x="3327" y="155"/>
              <a:ext cx="9103" cy="67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zh-CN" altLang="en-US" sz="211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教师助手</a:t>
              </a:r>
              <a:r>
                <a:rPr lang="en-US" altLang="zh-CN" sz="211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|SCHEDULE MANAGEMENT</a:t>
              </a:r>
              <a:endParaRPr lang="en-US" sz="211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pic>
        <p:nvPicPr>
          <p:cNvPr id="500" name="组合 17" descr="组合 1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53310" y="1847675"/>
            <a:ext cx="1989648" cy="3539311"/>
          </a:xfrm>
          <a:prstGeom prst="rect">
            <a:avLst/>
          </a:prstGeom>
          <a:ln w="12700" cap="flat">
            <a:noFill/>
            <a:miter lim="400000"/>
            <a:headEnd/>
            <a:tailEnd/>
          </a:ln>
          <a:effectLst/>
        </p:spPr>
      </p:pic>
      <p:pic>
        <p:nvPicPr>
          <p:cNvPr id="501" name="组合 18" descr="组合 1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57496" y="1876471"/>
            <a:ext cx="1952816" cy="3473681"/>
          </a:xfrm>
          <a:prstGeom prst="rect">
            <a:avLst/>
          </a:prstGeom>
          <a:ln w="12700" cap="flat">
            <a:noFill/>
            <a:miter lim="400000"/>
            <a:headEnd/>
            <a:tailEnd/>
          </a:ln>
          <a:effectLst/>
        </p:spPr>
      </p:pic>
      <p:grpSp>
        <p:nvGrpSpPr>
          <p:cNvPr id="509" name="组合 2"/>
          <p:cNvGrpSpPr/>
          <p:nvPr/>
        </p:nvGrpSpPr>
        <p:grpSpPr>
          <a:xfrm>
            <a:off x="7031673" y="1376114"/>
            <a:ext cx="4638031" cy="4480424"/>
            <a:chOff x="0" y="-1"/>
            <a:chExt cx="4397780" cy="4248337"/>
          </a:xfrm>
        </p:grpSpPr>
        <p:grpSp>
          <p:nvGrpSpPr>
            <p:cNvPr id="505" name="组合 19"/>
            <p:cNvGrpSpPr/>
            <p:nvPr/>
          </p:nvGrpSpPr>
          <p:grpSpPr>
            <a:xfrm>
              <a:off x="2250942" y="-2"/>
              <a:ext cx="2146839" cy="4248339"/>
              <a:chOff x="0" y="0"/>
              <a:chExt cx="2146837" cy="4248337"/>
            </a:xfrm>
          </p:grpSpPr>
          <p:sp>
            <p:nvSpPr>
              <p:cNvPr id="503" name="Freeform 5"/>
              <p:cNvSpPr/>
              <p:nvPr/>
            </p:nvSpPr>
            <p:spPr>
              <a:xfrm>
                <a:off x="0" y="0"/>
                <a:ext cx="2146838" cy="424833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9" y="8764"/>
                    </a:moveTo>
                    <a:lnTo>
                      <a:pt x="91" y="8762"/>
                    </a:lnTo>
                    <a:cubicBezTo>
                      <a:pt x="40" y="8762"/>
                      <a:pt x="0" y="8740"/>
                      <a:pt x="0" y="8716"/>
                    </a:cubicBezTo>
                    <a:lnTo>
                      <a:pt x="0" y="7206"/>
                    </a:lnTo>
                    <a:cubicBezTo>
                      <a:pt x="0" y="7181"/>
                      <a:pt x="40" y="7160"/>
                      <a:pt x="91" y="7160"/>
                    </a:cubicBezTo>
                    <a:lnTo>
                      <a:pt x="219" y="7159"/>
                    </a:lnTo>
                    <a:lnTo>
                      <a:pt x="219" y="6216"/>
                    </a:lnTo>
                    <a:lnTo>
                      <a:pt x="135" y="6216"/>
                    </a:lnTo>
                    <a:cubicBezTo>
                      <a:pt x="61" y="6216"/>
                      <a:pt x="0" y="6186"/>
                      <a:pt x="0" y="6148"/>
                    </a:cubicBezTo>
                    <a:lnTo>
                      <a:pt x="0" y="4686"/>
                    </a:lnTo>
                    <a:cubicBezTo>
                      <a:pt x="0" y="4649"/>
                      <a:pt x="61" y="4618"/>
                      <a:pt x="135" y="4618"/>
                    </a:cubicBezTo>
                    <a:lnTo>
                      <a:pt x="219" y="4618"/>
                    </a:lnTo>
                    <a:lnTo>
                      <a:pt x="219" y="3684"/>
                    </a:lnTo>
                    <a:lnTo>
                      <a:pt x="135" y="3684"/>
                    </a:lnTo>
                    <a:cubicBezTo>
                      <a:pt x="61" y="3684"/>
                      <a:pt x="0" y="3653"/>
                      <a:pt x="0" y="3616"/>
                    </a:cubicBezTo>
                    <a:lnTo>
                      <a:pt x="0" y="2977"/>
                    </a:lnTo>
                    <a:cubicBezTo>
                      <a:pt x="0" y="2939"/>
                      <a:pt x="61" y="2909"/>
                      <a:pt x="135" y="2909"/>
                    </a:cubicBezTo>
                    <a:lnTo>
                      <a:pt x="253" y="2909"/>
                    </a:lnTo>
                    <a:lnTo>
                      <a:pt x="236" y="1363"/>
                    </a:lnTo>
                    <a:cubicBezTo>
                      <a:pt x="226" y="610"/>
                      <a:pt x="1426" y="0"/>
                      <a:pt x="2916" y="0"/>
                    </a:cubicBezTo>
                    <a:lnTo>
                      <a:pt x="18684" y="0"/>
                    </a:lnTo>
                    <a:cubicBezTo>
                      <a:pt x="20174" y="0"/>
                      <a:pt x="21381" y="610"/>
                      <a:pt x="21381" y="1363"/>
                    </a:cubicBezTo>
                    <a:lnTo>
                      <a:pt x="21381" y="4611"/>
                    </a:lnTo>
                    <a:lnTo>
                      <a:pt x="21465" y="4611"/>
                    </a:lnTo>
                    <a:cubicBezTo>
                      <a:pt x="21539" y="4611"/>
                      <a:pt x="21600" y="4642"/>
                      <a:pt x="21600" y="4679"/>
                    </a:cubicBezTo>
                    <a:lnTo>
                      <a:pt x="21600" y="6121"/>
                    </a:lnTo>
                    <a:cubicBezTo>
                      <a:pt x="21600" y="6160"/>
                      <a:pt x="21539" y="6191"/>
                      <a:pt x="21465" y="6191"/>
                    </a:cubicBezTo>
                    <a:lnTo>
                      <a:pt x="21381" y="6191"/>
                    </a:lnTo>
                    <a:lnTo>
                      <a:pt x="21381" y="20237"/>
                    </a:lnTo>
                    <a:cubicBezTo>
                      <a:pt x="21381" y="20988"/>
                      <a:pt x="20174" y="21600"/>
                      <a:pt x="18684" y="21600"/>
                    </a:cubicBezTo>
                    <a:lnTo>
                      <a:pt x="2916" y="21600"/>
                    </a:lnTo>
                    <a:cubicBezTo>
                      <a:pt x="1426" y="21600"/>
                      <a:pt x="219" y="20988"/>
                      <a:pt x="219" y="20237"/>
                    </a:cubicBezTo>
                    <a:lnTo>
                      <a:pt x="219" y="8764"/>
                    </a:lnTo>
                    <a:close/>
                  </a:path>
                </a:pathLst>
              </a:custGeom>
              <a:noFill/>
              <a:ln w="19050" cap="flat">
                <a:solidFill>
                  <a:schemeClr val="bg1">
                    <a:lumMod val="85000"/>
                  </a:schemeClr>
                </a:solidFill>
                <a:prstDash val="solid"/>
                <a:miter lim="800000"/>
              </a:ln>
              <a:effectLst/>
            </p:spPr>
            <p:txBody>
              <a:bodyPr wrap="square" lIns="48217" tIns="48217" rIns="48217" bIns="48217" numCol="1" anchor="t">
                <a:noAutofit/>
              </a:bodyPr>
              <a:lstStyle/>
              <a:p>
                <a:pPr>
                  <a:defRPr sz="1200">
                    <a:solidFill>
                      <a:srgbClr val="FFFFFF"/>
                    </a:solidFill>
                  </a:defRPr>
                </a:pPr>
                <a:endParaRPr sz="1265"/>
              </a:p>
            </p:txBody>
          </p:sp>
          <p:sp>
            <p:nvSpPr>
              <p:cNvPr id="504" name="Freeform 7"/>
              <p:cNvSpPr/>
              <p:nvPr/>
            </p:nvSpPr>
            <p:spPr>
              <a:xfrm>
                <a:off x="135549" y="456802"/>
                <a:ext cx="1881040" cy="3335491"/>
              </a:xfrm>
              <a:prstGeom prst="rect">
                <a:avLst/>
              </a:prstGeom>
              <a:noFill/>
              <a:ln w="36513" cap="flat">
                <a:solidFill>
                  <a:schemeClr val="bg1">
                    <a:lumMod val="85000"/>
                  </a:schemeClr>
                </a:solidFill>
                <a:prstDash val="solid"/>
                <a:miter lim="800000"/>
              </a:ln>
              <a:effectLst/>
            </p:spPr>
            <p:txBody>
              <a:bodyPr wrap="square" lIns="48217" tIns="48217" rIns="48217" bIns="48217" numCol="1" anchor="t">
                <a:noAutofit/>
              </a:bodyPr>
              <a:lstStyle/>
              <a:p>
                <a:pPr>
                  <a:defRPr sz="1200">
                    <a:solidFill>
                      <a:srgbClr val="FFFFFF"/>
                    </a:solidFill>
                  </a:defRPr>
                </a:pPr>
                <a:endParaRPr sz="1265"/>
              </a:p>
            </p:txBody>
          </p:sp>
        </p:grpSp>
        <p:grpSp>
          <p:nvGrpSpPr>
            <p:cNvPr id="508" name="组合 21"/>
            <p:cNvGrpSpPr/>
            <p:nvPr/>
          </p:nvGrpSpPr>
          <p:grpSpPr>
            <a:xfrm>
              <a:off x="0" y="845"/>
              <a:ext cx="2146838" cy="4246646"/>
              <a:chOff x="0" y="0"/>
              <a:chExt cx="2146837" cy="4246645"/>
            </a:xfrm>
          </p:grpSpPr>
          <p:sp>
            <p:nvSpPr>
              <p:cNvPr id="506" name="Freeform 5"/>
              <p:cNvSpPr/>
              <p:nvPr/>
            </p:nvSpPr>
            <p:spPr>
              <a:xfrm>
                <a:off x="0" y="0"/>
                <a:ext cx="2146838" cy="424664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9" y="8764"/>
                    </a:moveTo>
                    <a:lnTo>
                      <a:pt x="91" y="8762"/>
                    </a:lnTo>
                    <a:cubicBezTo>
                      <a:pt x="40" y="8762"/>
                      <a:pt x="0" y="8740"/>
                      <a:pt x="0" y="8716"/>
                    </a:cubicBezTo>
                    <a:lnTo>
                      <a:pt x="0" y="7206"/>
                    </a:lnTo>
                    <a:cubicBezTo>
                      <a:pt x="0" y="7181"/>
                      <a:pt x="40" y="7160"/>
                      <a:pt x="91" y="7160"/>
                    </a:cubicBezTo>
                    <a:lnTo>
                      <a:pt x="219" y="7159"/>
                    </a:lnTo>
                    <a:lnTo>
                      <a:pt x="219" y="6216"/>
                    </a:lnTo>
                    <a:lnTo>
                      <a:pt x="135" y="6216"/>
                    </a:lnTo>
                    <a:cubicBezTo>
                      <a:pt x="61" y="6216"/>
                      <a:pt x="0" y="6186"/>
                      <a:pt x="0" y="6148"/>
                    </a:cubicBezTo>
                    <a:lnTo>
                      <a:pt x="0" y="4686"/>
                    </a:lnTo>
                    <a:cubicBezTo>
                      <a:pt x="0" y="4649"/>
                      <a:pt x="61" y="4618"/>
                      <a:pt x="135" y="4618"/>
                    </a:cubicBezTo>
                    <a:lnTo>
                      <a:pt x="219" y="4618"/>
                    </a:lnTo>
                    <a:lnTo>
                      <a:pt x="219" y="3684"/>
                    </a:lnTo>
                    <a:lnTo>
                      <a:pt x="135" y="3684"/>
                    </a:lnTo>
                    <a:cubicBezTo>
                      <a:pt x="61" y="3684"/>
                      <a:pt x="0" y="3653"/>
                      <a:pt x="0" y="3616"/>
                    </a:cubicBezTo>
                    <a:lnTo>
                      <a:pt x="0" y="2977"/>
                    </a:lnTo>
                    <a:cubicBezTo>
                      <a:pt x="0" y="2939"/>
                      <a:pt x="61" y="2909"/>
                      <a:pt x="135" y="2909"/>
                    </a:cubicBezTo>
                    <a:lnTo>
                      <a:pt x="253" y="2909"/>
                    </a:lnTo>
                    <a:lnTo>
                      <a:pt x="236" y="1363"/>
                    </a:lnTo>
                    <a:cubicBezTo>
                      <a:pt x="226" y="610"/>
                      <a:pt x="1426" y="0"/>
                      <a:pt x="2916" y="0"/>
                    </a:cubicBezTo>
                    <a:lnTo>
                      <a:pt x="18684" y="0"/>
                    </a:lnTo>
                    <a:cubicBezTo>
                      <a:pt x="20174" y="0"/>
                      <a:pt x="21381" y="610"/>
                      <a:pt x="21381" y="1363"/>
                    </a:cubicBezTo>
                    <a:lnTo>
                      <a:pt x="21381" y="4611"/>
                    </a:lnTo>
                    <a:lnTo>
                      <a:pt x="21465" y="4611"/>
                    </a:lnTo>
                    <a:cubicBezTo>
                      <a:pt x="21539" y="4611"/>
                      <a:pt x="21600" y="4642"/>
                      <a:pt x="21600" y="4679"/>
                    </a:cubicBezTo>
                    <a:lnTo>
                      <a:pt x="21600" y="6121"/>
                    </a:lnTo>
                    <a:cubicBezTo>
                      <a:pt x="21600" y="6160"/>
                      <a:pt x="21539" y="6191"/>
                      <a:pt x="21465" y="6191"/>
                    </a:cubicBezTo>
                    <a:lnTo>
                      <a:pt x="21381" y="6191"/>
                    </a:lnTo>
                    <a:lnTo>
                      <a:pt x="21381" y="20237"/>
                    </a:lnTo>
                    <a:cubicBezTo>
                      <a:pt x="21381" y="20988"/>
                      <a:pt x="20174" y="21600"/>
                      <a:pt x="18684" y="21600"/>
                    </a:cubicBezTo>
                    <a:lnTo>
                      <a:pt x="2916" y="21600"/>
                    </a:lnTo>
                    <a:cubicBezTo>
                      <a:pt x="1426" y="21600"/>
                      <a:pt x="219" y="20988"/>
                      <a:pt x="219" y="20237"/>
                    </a:cubicBezTo>
                    <a:lnTo>
                      <a:pt x="219" y="8764"/>
                    </a:lnTo>
                    <a:close/>
                  </a:path>
                </a:pathLst>
              </a:custGeom>
              <a:noFill/>
              <a:ln w="19050" cap="flat">
                <a:solidFill>
                  <a:schemeClr val="bg1">
                    <a:lumMod val="85000"/>
                  </a:schemeClr>
                </a:solidFill>
                <a:prstDash val="solid"/>
                <a:miter lim="800000"/>
              </a:ln>
              <a:effectLst/>
            </p:spPr>
            <p:txBody>
              <a:bodyPr wrap="square" lIns="48217" tIns="48217" rIns="48217" bIns="48217" numCol="1" anchor="t">
                <a:noAutofit/>
              </a:bodyPr>
              <a:lstStyle/>
              <a:p>
                <a:pPr>
                  <a:defRPr sz="1200">
                    <a:solidFill>
                      <a:srgbClr val="FFFFFF"/>
                    </a:solidFill>
                  </a:defRPr>
                </a:pPr>
                <a:endParaRPr sz="1265"/>
              </a:p>
            </p:txBody>
          </p:sp>
          <p:sp>
            <p:nvSpPr>
              <p:cNvPr id="507" name="Freeform 7"/>
              <p:cNvSpPr/>
              <p:nvPr/>
            </p:nvSpPr>
            <p:spPr>
              <a:xfrm>
                <a:off x="135549" y="456620"/>
                <a:ext cx="1881040" cy="3334163"/>
              </a:xfrm>
              <a:prstGeom prst="rect">
                <a:avLst/>
              </a:prstGeom>
              <a:noFill/>
              <a:ln w="36513" cap="flat">
                <a:solidFill>
                  <a:schemeClr val="bg1">
                    <a:lumMod val="85000"/>
                  </a:schemeClr>
                </a:solidFill>
                <a:prstDash val="solid"/>
                <a:miter lim="800000"/>
              </a:ln>
              <a:effectLst/>
            </p:spPr>
            <p:txBody>
              <a:bodyPr wrap="square" lIns="48217" tIns="48217" rIns="48217" bIns="48217" numCol="1" anchor="t">
                <a:noAutofit/>
              </a:bodyPr>
              <a:lstStyle/>
              <a:p>
                <a:pPr>
                  <a:defRPr sz="1200">
                    <a:solidFill>
                      <a:srgbClr val="FFFFFF"/>
                    </a:solidFill>
                  </a:defRPr>
                </a:pPr>
                <a:endParaRPr sz="1265"/>
              </a:p>
            </p:txBody>
          </p:sp>
        </p:grpSp>
      </p:grpSp>
      <p:sp>
        <p:nvSpPr>
          <p:cNvPr id="25" name="任意多边形: 形状 31"/>
          <p:cNvSpPr/>
          <p:nvPr/>
        </p:nvSpPr>
        <p:spPr>
          <a:xfrm>
            <a:off x="498705" y="455580"/>
            <a:ext cx="974204" cy="487102"/>
          </a:xfrm>
          <a:custGeom>
            <a:avLst/>
            <a:gdLst>
              <a:gd name="connsiteX0" fmla="*/ 0 w 923740"/>
              <a:gd name="connsiteY0" fmla="*/ 0 h 461870"/>
              <a:gd name="connsiteX1" fmla="*/ 923740 w 923740"/>
              <a:gd name="connsiteY1" fmla="*/ 0 h 461870"/>
              <a:gd name="connsiteX2" fmla="*/ 923740 w 923740"/>
              <a:gd name="connsiteY2" fmla="*/ 461870 h 461870"/>
              <a:gd name="connsiteX3" fmla="*/ 890513 w 923740"/>
              <a:gd name="connsiteY3" fmla="*/ 461870 h 461870"/>
              <a:gd name="connsiteX4" fmla="*/ 890513 w 923740"/>
              <a:gd name="connsiteY4" fmla="*/ 33227 h 461870"/>
              <a:gd name="connsiteX5" fmla="*/ 33227 w 923740"/>
              <a:gd name="connsiteY5" fmla="*/ 33227 h 461870"/>
              <a:gd name="connsiteX6" fmla="*/ 33227 w 923740"/>
              <a:gd name="connsiteY6" fmla="*/ 461870 h 461870"/>
              <a:gd name="connsiteX7" fmla="*/ 0 w 923740"/>
              <a:gd name="connsiteY7" fmla="*/ 461870 h 461870"/>
              <a:gd name="connsiteX8" fmla="*/ 0 w 923740"/>
              <a:gd name="connsiteY8" fmla="*/ 0 h 4618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23740" h="461870">
                <a:moveTo>
                  <a:pt x="0" y="0"/>
                </a:moveTo>
                <a:lnTo>
                  <a:pt x="923740" y="0"/>
                </a:lnTo>
                <a:lnTo>
                  <a:pt x="923740" y="461870"/>
                </a:lnTo>
                <a:lnTo>
                  <a:pt x="890513" y="461870"/>
                </a:lnTo>
                <a:lnTo>
                  <a:pt x="890513" y="33227"/>
                </a:lnTo>
                <a:lnTo>
                  <a:pt x="33227" y="33227"/>
                </a:lnTo>
                <a:lnTo>
                  <a:pt x="33227" y="461870"/>
                </a:lnTo>
                <a:lnTo>
                  <a:pt x="0" y="46187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85">
              <a:solidFill>
                <a:schemeClr val="tx1"/>
              </a:solidFill>
            </a:endParaRPr>
          </a:p>
        </p:txBody>
      </p:sp>
      <p:sp>
        <p:nvSpPr>
          <p:cNvPr id="26" name="文本框 25"/>
          <p:cNvSpPr txBox="1"/>
          <p:nvPr/>
        </p:nvSpPr>
        <p:spPr>
          <a:xfrm>
            <a:off x="498703" y="447973"/>
            <a:ext cx="974204" cy="74142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/>
            <a:r>
              <a:rPr lang="en-US" altLang="zh-CN" sz="4220" b="1" dirty="0" smtClean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01</a:t>
            </a:r>
            <a:endParaRPr lang="zh-CN" altLang="en-US" sz="4220" b="1" dirty="0">
              <a:solidFill>
                <a:schemeClr val="accent2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28" name="文本框 27"/>
          <p:cNvSpPr txBox="1"/>
          <p:nvPr/>
        </p:nvSpPr>
        <p:spPr>
          <a:xfrm>
            <a:off x="1635951" y="495517"/>
            <a:ext cx="203132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600" b="1" dirty="0" smtClean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教务管理</a:t>
            </a:r>
            <a:endParaRPr lang="zh-CN" altLang="en-US" sz="3600" b="1" dirty="0">
              <a:solidFill>
                <a:schemeClr val="accent2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29" name="任意多边形: 形状 31"/>
          <p:cNvSpPr/>
          <p:nvPr/>
        </p:nvSpPr>
        <p:spPr>
          <a:xfrm rot="10800000">
            <a:off x="498705" y="942681"/>
            <a:ext cx="974204" cy="254319"/>
          </a:xfrm>
          <a:custGeom>
            <a:avLst/>
            <a:gdLst>
              <a:gd name="connsiteX0" fmla="*/ 0 w 923740"/>
              <a:gd name="connsiteY0" fmla="*/ 0 h 461870"/>
              <a:gd name="connsiteX1" fmla="*/ 923740 w 923740"/>
              <a:gd name="connsiteY1" fmla="*/ 0 h 461870"/>
              <a:gd name="connsiteX2" fmla="*/ 923740 w 923740"/>
              <a:gd name="connsiteY2" fmla="*/ 461870 h 461870"/>
              <a:gd name="connsiteX3" fmla="*/ 890513 w 923740"/>
              <a:gd name="connsiteY3" fmla="*/ 461870 h 461870"/>
              <a:gd name="connsiteX4" fmla="*/ 890513 w 923740"/>
              <a:gd name="connsiteY4" fmla="*/ 33227 h 461870"/>
              <a:gd name="connsiteX5" fmla="*/ 33227 w 923740"/>
              <a:gd name="connsiteY5" fmla="*/ 33227 h 461870"/>
              <a:gd name="connsiteX6" fmla="*/ 33227 w 923740"/>
              <a:gd name="connsiteY6" fmla="*/ 461870 h 461870"/>
              <a:gd name="connsiteX7" fmla="*/ 0 w 923740"/>
              <a:gd name="connsiteY7" fmla="*/ 461870 h 461870"/>
              <a:gd name="connsiteX8" fmla="*/ 0 w 923740"/>
              <a:gd name="connsiteY8" fmla="*/ 0 h 4618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23740" h="461870">
                <a:moveTo>
                  <a:pt x="0" y="0"/>
                </a:moveTo>
                <a:lnTo>
                  <a:pt x="923740" y="0"/>
                </a:lnTo>
                <a:lnTo>
                  <a:pt x="923740" y="461870"/>
                </a:lnTo>
                <a:lnTo>
                  <a:pt x="890513" y="461870"/>
                </a:lnTo>
                <a:lnTo>
                  <a:pt x="890513" y="33227"/>
                </a:lnTo>
                <a:lnTo>
                  <a:pt x="33227" y="33227"/>
                </a:lnTo>
                <a:lnTo>
                  <a:pt x="33227" y="461870"/>
                </a:lnTo>
                <a:lnTo>
                  <a:pt x="0" y="461870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85">
              <a:solidFill>
                <a:schemeClr val="bg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矩形 25"/>
          <p:cNvSpPr/>
          <p:nvPr/>
        </p:nvSpPr>
        <p:spPr>
          <a:xfrm>
            <a:off x="6285359" y="2536205"/>
            <a:ext cx="5953542" cy="22041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b="1" dirty="0" smtClean="0">
                <a:solidFill>
                  <a:schemeClr val="accent5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教育头条</a:t>
            </a:r>
            <a:endParaRPr lang="zh-CN" altLang="en-US" sz="2400" b="1" dirty="0" smtClean="0">
              <a:solidFill>
                <a:schemeClr val="accent5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1685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1.</a:t>
            </a:r>
            <a:r>
              <a:rPr lang="zh-CN" altLang="en-US" sz="1685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新闻</a:t>
            </a:r>
            <a:r>
              <a:rPr lang="zh-CN" altLang="en-US" sz="1685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资讯的阅读应用；</a:t>
            </a:r>
            <a:endParaRPr lang="zh-CN" altLang="en-US" sz="1685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1685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2.</a:t>
            </a:r>
            <a:r>
              <a:rPr lang="zh-CN" altLang="en-US" sz="1685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最</a:t>
            </a:r>
            <a:r>
              <a:rPr lang="zh-CN" altLang="en-US" sz="1685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新教育政策、教育新闻、育儿讯息、指导经验等皆可第一时间查收；</a:t>
            </a:r>
            <a:endParaRPr lang="zh-CN" altLang="en-US" sz="1685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1685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3.</a:t>
            </a:r>
            <a:r>
              <a:rPr lang="zh-CN" altLang="en-US" sz="1685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可</a:t>
            </a:r>
            <a:r>
              <a:rPr lang="zh-CN" altLang="en-US" sz="1685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评论、可点赞、可转发，支持多渠道的分享；</a:t>
            </a:r>
            <a:endParaRPr lang="zh-CN" altLang="en-US" sz="1685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59" name="组合 58"/>
          <p:cNvGrpSpPr/>
          <p:nvPr/>
        </p:nvGrpSpPr>
        <p:grpSpPr>
          <a:xfrm>
            <a:off x="103485" y="103802"/>
            <a:ext cx="8221112" cy="470792"/>
            <a:chOff x="154" y="155"/>
            <a:chExt cx="12276" cy="703"/>
          </a:xfrm>
        </p:grpSpPr>
        <p:grpSp>
          <p:nvGrpSpPr>
            <p:cNvPr id="3" name="组合 2"/>
            <p:cNvGrpSpPr/>
            <p:nvPr/>
          </p:nvGrpSpPr>
          <p:grpSpPr>
            <a:xfrm>
              <a:off x="154" y="194"/>
              <a:ext cx="3173" cy="664"/>
              <a:chOff x="13218" y="1299"/>
              <a:chExt cx="3173" cy="664"/>
            </a:xfrm>
          </p:grpSpPr>
          <p:grpSp>
            <p:nvGrpSpPr>
              <p:cNvPr id="4" name="组合 3"/>
              <p:cNvGrpSpPr/>
              <p:nvPr/>
            </p:nvGrpSpPr>
            <p:grpSpPr>
              <a:xfrm>
                <a:off x="14574" y="1339"/>
                <a:ext cx="1817" cy="519"/>
                <a:chOff x="16344" y="296"/>
                <a:chExt cx="1966" cy="565"/>
              </a:xfrm>
            </p:grpSpPr>
            <p:pic>
              <p:nvPicPr>
                <p:cNvPr id="18" name="图片 17" descr="白色"/>
                <p:cNvPicPr>
                  <a:picLocks noChangeAspect="1"/>
                </p:cNvPicPr>
                <p:nvPr/>
              </p:nvPicPr>
              <p:blipFill>
                <a:blip r:embed="rId1"/>
                <a:srcRect r="70050"/>
                <a:stretch>
                  <a:fillRect/>
                </a:stretch>
              </p:blipFill>
              <p:spPr>
                <a:xfrm>
                  <a:off x="16344" y="296"/>
                  <a:ext cx="526" cy="565"/>
                </a:xfrm>
                <a:prstGeom prst="rect">
                  <a:avLst/>
                </a:prstGeom>
              </p:spPr>
            </p:pic>
            <p:sp>
              <p:nvSpPr>
                <p:cNvPr id="21" name="文本框 20"/>
                <p:cNvSpPr txBox="1"/>
                <p:nvPr/>
              </p:nvSpPr>
              <p:spPr>
                <a:xfrm>
                  <a:off x="16654" y="335"/>
                  <a:ext cx="1656" cy="51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zh-CN" altLang="en-US" sz="1475" b="1">
                      <a:solidFill>
                        <a:schemeClr val="bg1"/>
                      </a:solidFill>
                      <a:latin typeface="微软雅黑" panose="020B0503020204020204" pitchFamily="34" charset="-122"/>
                      <a:ea typeface="微软雅黑" panose="020B0503020204020204" pitchFamily="34" charset="-122"/>
                    </a:rPr>
                    <a:t>轻松教育</a:t>
                  </a:r>
                  <a:endParaRPr lang="zh-CN" altLang="en-US" sz="1475" b="1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</p:grpSp>
          <p:grpSp>
            <p:nvGrpSpPr>
              <p:cNvPr id="19" name="组合 18"/>
              <p:cNvGrpSpPr/>
              <p:nvPr/>
            </p:nvGrpSpPr>
            <p:grpSpPr>
              <a:xfrm>
                <a:off x="13218" y="1299"/>
                <a:ext cx="1383" cy="664"/>
                <a:chOff x="11451" y="944"/>
                <a:chExt cx="1497" cy="723"/>
              </a:xfrm>
            </p:grpSpPr>
            <p:pic>
              <p:nvPicPr>
                <p:cNvPr id="23" name="图片 22" descr="品牌标识-钉钉"/>
                <p:cNvPicPr>
                  <a:picLocks noChangeAspect="1"/>
                </p:cNvPicPr>
                <p:nvPr/>
              </p:nvPicPr>
              <p:blipFill>
                <a:blip r:embed="rId2"/>
                <a:stretch>
                  <a:fillRect/>
                </a:stretch>
              </p:blipFill>
              <p:spPr>
                <a:xfrm>
                  <a:off x="11451" y="944"/>
                  <a:ext cx="722" cy="723"/>
                </a:xfrm>
                <a:prstGeom prst="rect">
                  <a:avLst/>
                </a:prstGeom>
              </p:spPr>
            </p:pic>
            <p:sp>
              <p:nvSpPr>
                <p:cNvPr id="24" name="文本框 23"/>
                <p:cNvSpPr txBox="1"/>
                <p:nvPr/>
              </p:nvSpPr>
              <p:spPr>
                <a:xfrm>
                  <a:off x="11938" y="1053"/>
                  <a:ext cx="1010" cy="51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zh-CN" altLang="en-US" sz="1475" b="1">
                      <a:solidFill>
                        <a:schemeClr val="bg1"/>
                      </a:solidFill>
                      <a:latin typeface="微软雅黑" panose="020B0503020204020204" pitchFamily="34" charset="-122"/>
                      <a:ea typeface="微软雅黑" panose="020B0503020204020204" pitchFamily="34" charset="-122"/>
                    </a:rPr>
                    <a:t>钉钉</a:t>
                  </a:r>
                  <a:endParaRPr lang="zh-CN" altLang="en-US" sz="1475" b="1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</p:grpSp>
        </p:grpSp>
        <p:sp>
          <p:nvSpPr>
            <p:cNvPr id="27" name="文本框 26"/>
            <p:cNvSpPr txBox="1"/>
            <p:nvPr/>
          </p:nvSpPr>
          <p:spPr>
            <a:xfrm>
              <a:off x="3327" y="155"/>
              <a:ext cx="9103" cy="67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zh-CN" altLang="en-US" sz="211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教育头条</a:t>
              </a:r>
              <a:r>
                <a:rPr lang="en-US" altLang="zh-CN" sz="211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|NEWS</a:t>
              </a:r>
              <a:endParaRPr lang="en-US" sz="211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5" name="组合 4"/>
          <p:cNvGrpSpPr/>
          <p:nvPr/>
        </p:nvGrpSpPr>
        <p:grpSpPr>
          <a:xfrm>
            <a:off x="921846" y="1704361"/>
            <a:ext cx="4638272" cy="4480225"/>
            <a:chOff x="1376" y="2545"/>
            <a:chExt cx="6926" cy="6690"/>
          </a:xfrm>
        </p:grpSpPr>
        <p:pic>
          <p:nvPicPr>
            <p:cNvPr id="519" name="组合 16" descr="组合 16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614" y="3261"/>
              <a:ext cx="2953" cy="5251"/>
            </a:xfrm>
            <a:prstGeom prst="rect">
              <a:avLst/>
            </a:prstGeom>
            <a:ln w="12700" cap="flat">
              <a:noFill/>
              <a:miter lim="400000"/>
              <a:headEnd/>
              <a:tailEnd/>
            </a:ln>
            <a:effectLst/>
          </p:spPr>
        </p:pic>
        <p:pic>
          <p:nvPicPr>
            <p:cNvPr id="520" name="组合 15" descr="组合 15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160" y="3306"/>
              <a:ext cx="2914" cy="5182"/>
            </a:xfrm>
            <a:prstGeom prst="rect">
              <a:avLst/>
            </a:prstGeom>
            <a:ln w="12700" cap="flat">
              <a:noFill/>
              <a:miter lim="400000"/>
              <a:headEnd/>
              <a:tailEnd/>
            </a:ln>
            <a:effectLst/>
          </p:spPr>
        </p:pic>
        <p:grpSp>
          <p:nvGrpSpPr>
            <p:cNvPr id="529" name="组合 2"/>
            <p:cNvGrpSpPr/>
            <p:nvPr/>
          </p:nvGrpSpPr>
          <p:grpSpPr>
            <a:xfrm>
              <a:off x="1376" y="2545"/>
              <a:ext cx="6926" cy="6690"/>
              <a:chOff x="0" y="-1"/>
              <a:chExt cx="4397780" cy="4248337"/>
            </a:xfrm>
          </p:grpSpPr>
          <p:grpSp>
            <p:nvGrpSpPr>
              <p:cNvPr id="525" name="组合 19"/>
              <p:cNvGrpSpPr/>
              <p:nvPr/>
            </p:nvGrpSpPr>
            <p:grpSpPr>
              <a:xfrm>
                <a:off x="2250942" y="-2"/>
                <a:ext cx="2146839" cy="4248339"/>
                <a:chOff x="0" y="0"/>
                <a:chExt cx="2146837" cy="4248337"/>
              </a:xfrm>
            </p:grpSpPr>
            <p:sp>
              <p:nvSpPr>
                <p:cNvPr id="523" name="Freeform 5"/>
                <p:cNvSpPr/>
                <p:nvPr/>
              </p:nvSpPr>
              <p:spPr>
                <a:xfrm>
                  <a:off x="0" y="0"/>
                  <a:ext cx="2146838" cy="4248338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219" y="8764"/>
                      </a:moveTo>
                      <a:lnTo>
                        <a:pt x="91" y="8762"/>
                      </a:lnTo>
                      <a:cubicBezTo>
                        <a:pt x="40" y="8762"/>
                        <a:pt x="0" y="8740"/>
                        <a:pt x="0" y="8716"/>
                      </a:cubicBezTo>
                      <a:lnTo>
                        <a:pt x="0" y="7206"/>
                      </a:lnTo>
                      <a:cubicBezTo>
                        <a:pt x="0" y="7181"/>
                        <a:pt x="40" y="7160"/>
                        <a:pt x="91" y="7160"/>
                      </a:cubicBezTo>
                      <a:lnTo>
                        <a:pt x="219" y="7159"/>
                      </a:lnTo>
                      <a:lnTo>
                        <a:pt x="219" y="6216"/>
                      </a:lnTo>
                      <a:lnTo>
                        <a:pt x="135" y="6216"/>
                      </a:lnTo>
                      <a:cubicBezTo>
                        <a:pt x="61" y="6216"/>
                        <a:pt x="0" y="6186"/>
                        <a:pt x="0" y="6148"/>
                      </a:cubicBezTo>
                      <a:lnTo>
                        <a:pt x="0" y="4686"/>
                      </a:lnTo>
                      <a:cubicBezTo>
                        <a:pt x="0" y="4649"/>
                        <a:pt x="61" y="4618"/>
                        <a:pt x="135" y="4618"/>
                      </a:cubicBezTo>
                      <a:lnTo>
                        <a:pt x="219" y="4618"/>
                      </a:lnTo>
                      <a:lnTo>
                        <a:pt x="219" y="3684"/>
                      </a:lnTo>
                      <a:lnTo>
                        <a:pt x="135" y="3684"/>
                      </a:lnTo>
                      <a:cubicBezTo>
                        <a:pt x="61" y="3684"/>
                        <a:pt x="0" y="3653"/>
                        <a:pt x="0" y="3616"/>
                      </a:cubicBezTo>
                      <a:lnTo>
                        <a:pt x="0" y="2977"/>
                      </a:lnTo>
                      <a:cubicBezTo>
                        <a:pt x="0" y="2939"/>
                        <a:pt x="61" y="2909"/>
                        <a:pt x="135" y="2909"/>
                      </a:cubicBezTo>
                      <a:lnTo>
                        <a:pt x="253" y="2909"/>
                      </a:lnTo>
                      <a:lnTo>
                        <a:pt x="236" y="1363"/>
                      </a:lnTo>
                      <a:cubicBezTo>
                        <a:pt x="226" y="610"/>
                        <a:pt x="1426" y="0"/>
                        <a:pt x="2916" y="0"/>
                      </a:cubicBezTo>
                      <a:lnTo>
                        <a:pt x="18684" y="0"/>
                      </a:lnTo>
                      <a:cubicBezTo>
                        <a:pt x="20174" y="0"/>
                        <a:pt x="21381" y="610"/>
                        <a:pt x="21381" y="1363"/>
                      </a:cubicBezTo>
                      <a:lnTo>
                        <a:pt x="21381" y="4611"/>
                      </a:lnTo>
                      <a:lnTo>
                        <a:pt x="21465" y="4611"/>
                      </a:lnTo>
                      <a:cubicBezTo>
                        <a:pt x="21539" y="4611"/>
                        <a:pt x="21600" y="4642"/>
                        <a:pt x="21600" y="4679"/>
                      </a:cubicBezTo>
                      <a:lnTo>
                        <a:pt x="21600" y="6121"/>
                      </a:lnTo>
                      <a:cubicBezTo>
                        <a:pt x="21600" y="6160"/>
                        <a:pt x="21539" y="6191"/>
                        <a:pt x="21465" y="6191"/>
                      </a:cubicBezTo>
                      <a:lnTo>
                        <a:pt x="21381" y="6191"/>
                      </a:lnTo>
                      <a:lnTo>
                        <a:pt x="21381" y="20237"/>
                      </a:lnTo>
                      <a:cubicBezTo>
                        <a:pt x="21381" y="20988"/>
                        <a:pt x="20174" y="21600"/>
                        <a:pt x="18684" y="21600"/>
                      </a:cubicBezTo>
                      <a:lnTo>
                        <a:pt x="2916" y="21600"/>
                      </a:lnTo>
                      <a:cubicBezTo>
                        <a:pt x="1426" y="21600"/>
                        <a:pt x="219" y="20988"/>
                        <a:pt x="219" y="20237"/>
                      </a:cubicBezTo>
                      <a:lnTo>
                        <a:pt x="219" y="8764"/>
                      </a:lnTo>
                      <a:close/>
                    </a:path>
                  </a:pathLst>
                </a:custGeom>
                <a:noFill/>
                <a:ln w="19050" cap="flat">
                  <a:solidFill>
                    <a:schemeClr val="bg1">
                      <a:lumMod val="85000"/>
                    </a:schemeClr>
                  </a:solidFill>
                  <a:prstDash val="solid"/>
                  <a:miter lim="800000"/>
                </a:ln>
                <a:effectLst/>
              </p:spPr>
              <p:txBody>
                <a:bodyPr wrap="square" lIns="48217" tIns="48217" rIns="48217" bIns="48217" numCol="1" anchor="t">
                  <a:noAutofit/>
                </a:bodyPr>
                <a:lstStyle/>
                <a:p>
                  <a:pPr>
                    <a:defRPr sz="1200">
                      <a:solidFill>
                        <a:srgbClr val="FFFFFF"/>
                      </a:solidFill>
                    </a:defRPr>
                  </a:pPr>
                  <a:endParaRPr sz="1265"/>
                </a:p>
              </p:txBody>
            </p:sp>
            <p:sp>
              <p:nvSpPr>
                <p:cNvPr id="524" name="Freeform 7"/>
                <p:cNvSpPr/>
                <p:nvPr/>
              </p:nvSpPr>
              <p:spPr>
                <a:xfrm>
                  <a:off x="135549" y="456802"/>
                  <a:ext cx="1881040" cy="3335491"/>
                </a:xfrm>
                <a:prstGeom prst="rect">
                  <a:avLst/>
                </a:prstGeom>
                <a:noFill/>
                <a:ln w="36513" cap="flat">
                  <a:solidFill>
                    <a:schemeClr val="bg1">
                      <a:lumMod val="85000"/>
                    </a:schemeClr>
                  </a:solidFill>
                  <a:prstDash val="solid"/>
                  <a:miter lim="800000"/>
                </a:ln>
                <a:effectLst/>
              </p:spPr>
              <p:txBody>
                <a:bodyPr wrap="square" lIns="48217" tIns="48217" rIns="48217" bIns="48217" numCol="1" anchor="t">
                  <a:noAutofit/>
                </a:bodyPr>
                <a:lstStyle/>
                <a:p>
                  <a:pPr>
                    <a:defRPr sz="1200">
                      <a:solidFill>
                        <a:srgbClr val="FFFFFF"/>
                      </a:solidFill>
                    </a:defRPr>
                  </a:pPr>
                  <a:endParaRPr sz="1265"/>
                </a:p>
              </p:txBody>
            </p:sp>
          </p:grpSp>
          <p:grpSp>
            <p:nvGrpSpPr>
              <p:cNvPr id="528" name="组合 21"/>
              <p:cNvGrpSpPr/>
              <p:nvPr/>
            </p:nvGrpSpPr>
            <p:grpSpPr>
              <a:xfrm>
                <a:off x="0" y="845"/>
                <a:ext cx="2146838" cy="4246646"/>
                <a:chOff x="0" y="0"/>
                <a:chExt cx="2146837" cy="4246645"/>
              </a:xfrm>
            </p:grpSpPr>
            <p:sp>
              <p:nvSpPr>
                <p:cNvPr id="526" name="Freeform 5"/>
                <p:cNvSpPr/>
                <p:nvPr/>
              </p:nvSpPr>
              <p:spPr>
                <a:xfrm>
                  <a:off x="0" y="0"/>
                  <a:ext cx="2146838" cy="4246646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219" y="8764"/>
                      </a:moveTo>
                      <a:lnTo>
                        <a:pt x="91" y="8762"/>
                      </a:lnTo>
                      <a:cubicBezTo>
                        <a:pt x="40" y="8762"/>
                        <a:pt x="0" y="8740"/>
                        <a:pt x="0" y="8716"/>
                      </a:cubicBezTo>
                      <a:lnTo>
                        <a:pt x="0" y="7206"/>
                      </a:lnTo>
                      <a:cubicBezTo>
                        <a:pt x="0" y="7181"/>
                        <a:pt x="40" y="7160"/>
                        <a:pt x="91" y="7160"/>
                      </a:cubicBezTo>
                      <a:lnTo>
                        <a:pt x="219" y="7159"/>
                      </a:lnTo>
                      <a:lnTo>
                        <a:pt x="219" y="6216"/>
                      </a:lnTo>
                      <a:lnTo>
                        <a:pt x="135" y="6216"/>
                      </a:lnTo>
                      <a:cubicBezTo>
                        <a:pt x="61" y="6216"/>
                        <a:pt x="0" y="6186"/>
                        <a:pt x="0" y="6148"/>
                      </a:cubicBezTo>
                      <a:lnTo>
                        <a:pt x="0" y="4686"/>
                      </a:lnTo>
                      <a:cubicBezTo>
                        <a:pt x="0" y="4649"/>
                        <a:pt x="61" y="4618"/>
                        <a:pt x="135" y="4618"/>
                      </a:cubicBezTo>
                      <a:lnTo>
                        <a:pt x="219" y="4618"/>
                      </a:lnTo>
                      <a:lnTo>
                        <a:pt x="219" y="3684"/>
                      </a:lnTo>
                      <a:lnTo>
                        <a:pt x="135" y="3684"/>
                      </a:lnTo>
                      <a:cubicBezTo>
                        <a:pt x="61" y="3684"/>
                        <a:pt x="0" y="3653"/>
                        <a:pt x="0" y="3616"/>
                      </a:cubicBezTo>
                      <a:lnTo>
                        <a:pt x="0" y="2977"/>
                      </a:lnTo>
                      <a:cubicBezTo>
                        <a:pt x="0" y="2939"/>
                        <a:pt x="61" y="2909"/>
                        <a:pt x="135" y="2909"/>
                      </a:cubicBezTo>
                      <a:lnTo>
                        <a:pt x="253" y="2909"/>
                      </a:lnTo>
                      <a:lnTo>
                        <a:pt x="236" y="1363"/>
                      </a:lnTo>
                      <a:cubicBezTo>
                        <a:pt x="226" y="610"/>
                        <a:pt x="1426" y="0"/>
                        <a:pt x="2916" y="0"/>
                      </a:cubicBezTo>
                      <a:lnTo>
                        <a:pt x="18684" y="0"/>
                      </a:lnTo>
                      <a:cubicBezTo>
                        <a:pt x="20174" y="0"/>
                        <a:pt x="21381" y="610"/>
                        <a:pt x="21381" y="1363"/>
                      </a:cubicBezTo>
                      <a:lnTo>
                        <a:pt x="21381" y="4611"/>
                      </a:lnTo>
                      <a:lnTo>
                        <a:pt x="21465" y="4611"/>
                      </a:lnTo>
                      <a:cubicBezTo>
                        <a:pt x="21539" y="4611"/>
                        <a:pt x="21600" y="4642"/>
                        <a:pt x="21600" y="4679"/>
                      </a:cubicBezTo>
                      <a:lnTo>
                        <a:pt x="21600" y="6121"/>
                      </a:lnTo>
                      <a:cubicBezTo>
                        <a:pt x="21600" y="6160"/>
                        <a:pt x="21539" y="6191"/>
                        <a:pt x="21465" y="6191"/>
                      </a:cubicBezTo>
                      <a:lnTo>
                        <a:pt x="21381" y="6191"/>
                      </a:lnTo>
                      <a:lnTo>
                        <a:pt x="21381" y="20237"/>
                      </a:lnTo>
                      <a:cubicBezTo>
                        <a:pt x="21381" y="20988"/>
                        <a:pt x="20174" y="21600"/>
                        <a:pt x="18684" y="21600"/>
                      </a:cubicBezTo>
                      <a:lnTo>
                        <a:pt x="2916" y="21600"/>
                      </a:lnTo>
                      <a:cubicBezTo>
                        <a:pt x="1426" y="21600"/>
                        <a:pt x="219" y="20988"/>
                        <a:pt x="219" y="20237"/>
                      </a:cubicBezTo>
                      <a:lnTo>
                        <a:pt x="219" y="8764"/>
                      </a:lnTo>
                      <a:close/>
                    </a:path>
                  </a:pathLst>
                </a:custGeom>
                <a:noFill/>
                <a:ln w="19050" cap="flat">
                  <a:solidFill>
                    <a:schemeClr val="bg1">
                      <a:lumMod val="85000"/>
                    </a:schemeClr>
                  </a:solidFill>
                  <a:prstDash val="solid"/>
                  <a:miter lim="800000"/>
                </a:ln>
                <a:effectLst/>
              </p:spPr>
              <p:txBody>
                <a:bodyPr wrap="square" lIns="48217" tIns="48217" rIns="48217" bIns="48217" numCol="1" anchor="t">
                  <a:noAutofit/>
                </a:bodyPr>
                <a:lstStyle/>
                <a:p>
                  <a:pPr>
                    <a:defRPr sz="1200">
                      <a:solidFill>
                        <a:srgbClr val="FFFFFF"/>
                      </a:solidFill>
                    </a:defRPr>
                  </a:pPr>
                  <a:endParaRPr sz="1265"/>
                </a:p>
              </p:txBody>
            </p:sp>
            <p:sp>
              <p:nvSpPr>
                <p:cNvPr id="527" name="Freeform 7"/>
                <p:cNvSpPr/>
                <p:nvPr/>
              </p:nvSpPr>
              <p:spPr>
                <a:xfrm>
                  <a:off x="135549" y="456620"/>
                  <a:ext cx="1881040" cy="3334163"/>
                </a:xfrm>
                <a:prstGeom prst="rect">
                  <a:avLst/>
                </a:prstGeom>
                <a:noFill/>
                <a:ln w="36513" cap="flat">
                  <a:solidFill>
                    <a:schemeClr val="bg1">
                      <a:lumMod val="85000"/>
                    </a:schemeClr>
                  </a:solidFill>
                  <a:prstDash val="solid"/>
                  <a:miter lim="800000"/>
                </a:ln>
                <a:effectLst/>
              </p:spPr>
              <p:txBody>
                <a:bodyPr wrap="square" lIns="48217" tIns="48217" rIns="48217" bIns="48217" numCol="1" anchor="t">
                  <a:noAutofit/>
                </a:bodyPr>
                <a:lstStyle/>
                <a:p>
                  <a:pPr>
                    <a:defRPr sz="1200">
                      <a:solidFill>
                        <a:srgbClr val="FFFFFF"/>
                      </a:solidFill>
                    </a:defRPr>
                  </a:pPr>
                  <a:endParaRPr sz="1265"/>
                </a:p>
              </p:txBody>
            </p:sp>
          </p:grpSp>
        </p:grpSp>
      </p:grpSp>
      <p:sp>
        <p:nvSpPr>
          <p:cNvPr id="22" name="任意多边形: 形状 31"/>
          <p:cNvSpPr/>
          <p:nvPr/>
        </p:nvSpPr>
        <p:spPr>
          <a:xfrm>
            <a:off x="498705" y="455580"/>
            <a:ext cx="974204" cy="487102"/>
          </a:xfrm>
          <a:custGeom>
            <a:avLst/>
            <a:gdLst>
              <a:gd name="connsiteX0" fmla="*/ 0 w 923740"/>
              <a:gd name="connsiteY0" fmla="*/ 0 h 461870"/>
              <a:gd name="connsiteX1" fmla="*/ 923740 w 923740"/>
              <a:gd name="connsiteY1" fmla="*/ 0 h 461870"/>
              <a:gd name="connsiteX2" fmla="*/ 923740 w 923740"/>
              <a:gd name="connsiteY2" fmla="*/ 461870 h 461870"/>
              <a:gd name="connsiteX3" fmla="*/ 890513 w 923740"/>
              <a:gd name="connsiteY3" fmla="*/ 461870 h 461870"/>
              <a:gd name="connsiteX4" fmla="*/ 890513 w 923740"/>
              <a:gd name="connsiteY4" fmla="*/ 33227 h 461870"/>
              <a:gd name="connsiteX5" fmla="*/ 33227 w 923740"/>
              <a:gd name="connsiteY5" fmla="*/ 33227 h 461870"/>
              <a:gd name="connsiteX6" fmla="*/ 33227 w 923740"/>
              <a:gd name="connsiteY6" fmla="*/ 461870 h 461870"/>
              <a:gd name="connsiteX7" fmla="*/ 0 w 923740"/>
              <a:gd name="connsiteY7" fmla="*/ 461870 h 461870"/>
              <a:gd name="connsiteX8" fmla="*/ 0 w 923740"/>
              <a:gd name="connsiteY8" fmla="*/ 0 h 4618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23740" h="461870">
                <a:moveTo>
                  <a:pt x="0" y="0"/>
                </a:moveTo>
                <a:lnTo>
                  <a:pt x="923740" y="0"/>
                </a:lnTo>
                <a:lnTo>
                  <a:pt x="923740" y="461870"/>
                </a:lnTo>
                <a:lnTo>
                  <a:pt x="890513" y="461870"/>
                </a:lnTo>
                <a:lnTo>
                  <a:pt x="890513" y="33227"/>
                </a:lnTo>
                <a:lnTo>
                  <a:pt x="33227" y="33227"/>
                </a:lnTo>
                <a:lnTo>
                  <a:pt x="33227" y="461870"/>
                </a:lnTo>
                <a:lnTo>
                  <a:pt x="0" y="46187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85">
              <a:solidFill>
                <a:schemeClr val="tx1"/>
              </a:solidFill>
            </a:endParaRPr>
          </a:p>
        </p:txBody>
      </p:sp>
      <p:sp>
        <p:nvSpPr>
          <p:cNvPr id="25" name="文本框 24"/>
          <p:cNvSpPr txBox="1"/>
          <p:nvPr/>
        </p:nvSpPr>
        <p:spPr>
          <a:xfrm>
            <a:off x="498703" y="447973"/>
            <a:ext cx="974204" cy="74142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/>
            <a:r>
              <a:rPr lang="en-US" altLang="zh-CN" sz="4220" b="1" dirty="0" smtClean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01</a:t>
            </a:r>
            <a:endParaRPr lang="zh-CN" altLang="en-US" sz="4220" b="1" dirty="0">
              <a:solidFill>
                <a:schemeClr val="accent2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28" name="文本框 27"/>
          <p:cNvSpPr txBox="1"/>
          <p:nvPr/>
        </p:nvSpPr>
        <p:spPr>
          <a:xfrm>
            <a:off x="1635951" y="495517"/>
            <a:ext cx="203132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600" b="1" dirty="0" smtClean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教务管理</a:t>
            </a:r>
            <a:endParaRPr lang="zh-CN" altLang="en-US" sz="3600" b="1" dirty="0">
              <a:solidFill>
                <a:schemeClr val="accent2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29" name="任意多边形: 形状 31"/>
          <p:cNvSpPr/>
          <p:nvPr/>
        </p:nvSpPr>
        <p:spPr>
          <a:xfrm rot="10800000">
            <a:off x="498705" y="942681"/>
            <a:ext cx="974204" cy="254319"/>
          </a:xfrm>
          <a:custGeom>
            <a:avLst/>
            <a:gdLst>
              <a:gd name="connsiteX0" fmla="*/ 0 w 923740"/>
              <a:gd name="connsiteY0" fmla="*/ 0 h 461870"/>
              <a:gd name="connsiteX1" fmla="*/ 923740 w 923740"/>
              <a:gd name="connsiteY1" fmla="*/ 0 h 461870"/>
              <a:gd name="connsiteX2" fmla="*/ 923740 w 923740"/>
              <a:gd name="connsiteY2" fmla="*/ 461870 h 461870"/>
              <a:gd name="connsiteX3" fmla="*/ 890513 w 923740"/>
              <a:gd name="connsiteY3" fmla="*/ 461870 h 461870"/>
              <a:gd name="connsiteX4" fmla="*/ 890513 w 923740"/>
              <a:gd name="connsiteY4" fmla="*/ 33227 h 461870"/>
              <a:gd name="connsiteX5" fmla="*/ 33227 w 923740"/>
              <a:gd name="connsiteY5" fmla="*/ 33227 h 461870"/>
              <a:gd name="connsiteX6" fmla="*/ 33227 w 923740"/>
              <a:gd name="connsiteY6" fmla="*/ 461870 h 461870"/>
              <a:gd name="connsiteX7" fmla="*/ 0 w 923740"/>
              <a:gd name="connsiteY7" fmla="*/ 461870 h 461870"/>
              <a:gd name="connsiteX8" fmla="*/ 0 w 923740"/>
              <a:gd name="connsiteY8" fmla="*/ 0 h 4618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23740" h="461870">
                <a:moveTo>
                  <a:pt x="0" y="0"/>
                </a:moveTo>
                <a:lnTo>
                  <a:pt x="923740" y="0"/>
                </a:lnTo>
                <a:lnTo>
                  <a:pt x="923740" y="461870"/>
                </a:lnTo>
                <a:lnTo>
                  <a:pt x="890513" y="461870"/>
                </a:lnTo>
                <a:lnTo>
                  <a:pt x="890513" y="33227"/>
                </a:lnTo>
                <a:lnTo>
                  <a:pt x="33227" y="33227"/>
                </a:lnTo>
                <a:lnTo>
                  <a:pt x="33227" y="461870"/>
                </a:lnTo>
                <a:lnTo>
                  <a:pt x="0" y="461870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85">
              <a:solidFill>
                <a:schemeClr val="bg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Freeform 5"/>
          <p:cNvSpPr/>
          <p:nvPr/>
        </p:nvSpPr>
        <p:spPr bwMode="auto">
          <a:xfrm>
            <a:off x="2034850" y="1748680"/>
            <a:ext cx="2944902" cy="3334520"/>
          </a:xfrm>
          <a:custGeom>
            <a:avLst/>
            <a:gdLst>
              <a:gd name="T0" fmla="*/ 53 w 435"/>
              <a:gd name="T1" fmla="*/ 486 h 492"/>
              <a:gd name="T2" fmla="*/ 18 w 435"/>
              <a:gd name="T3" fmla="*/ 486 h 492"/>
              <a:gd name="T4" fmla="*/ 0 w 435"/>
              <a:gd name="T5" fmla="*/ 456 h 492"/>
              <a:gd name="T6" fmla="*/ 0 w 435"/>
              <a:gd name="T7" fmla="*/ 36 h 492"/>
              <a:gd name="T8" fmla="*/ 18 w 435"/>
              <a:gd name="T9" fmla="*/ 6 h 492"/>
              <a:gd name="T10" fmla="*/ 53 w 435"/>
              <a:gd name="T11" fmla="*/ 6 h 492"/>
              <a:gd name="T12" fmla="*/ 418 w 435"/>
              <a:gd name="T13" fmla="*/ 216 h 492"/>
              <a:gd name="T14" fmla="*/ 435 w 435"/>
              <a:gd name="T15" fmla="*/ 246 h 492"/>
              <a:gd name="T16" fmla="*/ 418 w 435"/>
              <a:gd name="T17" fmla="*/ 276 h 492"/>
              <a:gd name="T18" fmla="*/ 53 w 435"/>
              <a:gd name="T19" fmla="*/ 486 h 49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435" h="492">
                <a:moveTo>
                  <a:pt x="53" y="486"/>
                </a:moveTo>
                <a:cubicBezTo>
                  <a:pt x="42" y="492"/>
                  <a:pt x="29" y="492"/>
                  <a:pt x="18" y="486"/>
                </a:cubicBezTo>
                <a:cubicBezTo>
                  <a:pt x="7" y="480"/>
                  <a:pt x="0" y="468"/>
                  <a:pt x="0" y="456"/>
                </a:cubicBezTo>
                <a:cubicBezTo>
                  <a:pt x="0" y="36"/>
                  <a:pt x="0" y="36"/>
                  <a:pt x="0" y="36"/>
                </a:cubicBezTo>
                <a:cubicBezTo>
                  <a:pt x="0" y="24"/>
                  <a:pt x="7" y="12"/>
                  <a:pt x="18" y="6"/>
                </a:cubicBezTo>
                <a:cubicBezTo>
                  <a:pt x="29" y="0"/>
                  <a:pt x="42" y="0"/>
                  <a:pt x="53" y="6"/>
                </a:cubicBezTo>
                <a:cubicBezTo>
                  <a:pt x="418" y="216"/>
                  <a:pt x="418" y="216"/>
                  <a:pt x="418" y="216"/>
                </a:cubicBezTo>
                <a:cubicBezTo>
                  <a:pt x="429" y="222"/>
                  <a:pt x="435" y="233"/>
                  <a:pt x="435" y="246"/>
                </a:cubicBezTo>
                <a:cubicBezTo>
                  <a:pt x="435" y="258"/>
                  <a:pt x="429" y="270"/>
                  <a:pt x="418" y="276"/>
                </a:cubicBezTo>
                <a:cubicBezTo>
                  <a:pt x="53" y="486"/>
                  <a:pt x="53" y="486"/>
                  <a:pt x="53" y="486"/>
                </a:cubicBezTo>
              </a:path>
            </a:pathLst>
          </a:custGeom>
          <a:solidFill>
            <a:srgbClr val="94D754"/>
          </a:solidFill>
          <a:ln>
            <a:noFill/>
          </a:ln>
        </p:spPr>
        <p:txBody>
          <a:bodyPr vert="horz" wrap="square" lIns="128580" tIns="64290" rIns="128580" bIns="64290" numCol="1" anchor="t" anchorCtr="0" compatLnSpc="1"/>
          <a:lstStyle/>
          <a:p>
            <a:endParaRPr lang="zh-CN" altLang="en-US" sz="2530"/>
          </a:p>
        </p:txBody>
      </p:sp>
      <p:grpSp>
        <p:nvGrpSpPr>
          <p:cNvPr id="35" name="组合 34"/>
          <p:cNvGrpSpPr/>
          <p:nvPr/>
        </p:nvGrpSpPr>
        <p:grpSpPr>
          <a:xfrm>
            <a:off x="1487952" y="3699916"/>
            <a:ext cx="1132004" cy="1314825"/>
            <a:chOff x="983315" y="1964065"/>
            <a:chExt cx="805025" cy="935038"/>
          </a:xfrm>
        </p:grpSpPr>
        <p:sp>
          <p:nvSpPr>
            <p:cNvPr id="36" name="Freeform 8"/>
            <p:cNvSpPr/>
            <p:nvPr/>
          </p:nvSpPr>
          <p:spPr bwMode="auto">
            <a:xfrm>
              <a:off x="983315" y="1964065"/>
              <a:ext cx="395288" cy="935038"/>
            </a:xfrm>
            <a:custGeom>
              <a:avLst/>
              <a:gdLst>
                <a:gd name="T0" fmla="*/ 15 w 93"/>
                <a:gd name="T1" fmla="*/ 0 h 220"/>
                <a:gd name="T2" fmla="*/ 8 w 93"/>
                <a:gd name="T3" fmla="*/ 2 h 220"/>
                <a:gd name="T4" fmla="*/ 0 w 93"/>
                <a:gd name="T5" fmla="*/ 16 h 220"/>
                <a:gd name="T6" fmla="*/ 0 w 93"/>
                <a:gd name="T7" fmla="*/ 204 h 220"/>
                <a:gd name="T8" fmla="*/ 8 w 93"/>
                <a:gd name="T9" fmla="*/ 218 h 220"/>
                <a:gd name="T10" fmla="*/ 16 w 93"/>
                <a:gd name="T11" fmla="*/ 220 h 220"/>
                <a:gd name="T12" fmla="*/ 23 w 93"/>
                <a:gd name="T13" fmla="*/ 218 h 220"/>
                <a:gd name="T14" fmla="*/ 93 w 93"/>
                <a:gd name="T15" fmla="*/ 177 h 220"/>
                <a:gd name="T16" fmla="*/ 93 w 93"/>
                <a:gd name="T17" fmla="*/ 43 h 220"/>
                <a:gd name="T18" fmla="*/ 23 w 93"/>
                <a:gd name="T19" fmla="*/ 2 h 220"/>
                <a:gd name="T20" fmla="*/ 15 w 93"/>
                <a:gd name="T21" fmla="*/ 0 h 2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93" h="220">
                  <a:moveTo>
                    <a:pt x="15" y="0"/>
                  </a:moveTo>
                  <a:cubicBezTo>
                    <a:pt x="13" y="0"/>
                    <a:pt x="10" y="1"/>
                    <a:pt x="8" y="2"/>
                  </a:cubicBezTo>
                  <a:cubicBezTo>
                    <a:pt x="3" y="5"/>
                    <a:pt x="0" y="10"/>
                    <a:pt x="0" y="16"/>
                  </a:cubicBezTo>
                  <a:cubicBezTo>
                    <a:pt x="0" y="204"/>
                    <a:pt x="0" y="204"/>
                    <a:pt x="0" y="204"/>
                  </a:cubicBezTo>
                  <a:cubicBezTo>
                    <a:pt x="0" y="210"/>
                    <a:pt x="3" y="215"/>
                    <a:pt x="8" y="218"/>
                  </a:cubicBezTo>
                  <a:cubicBezTo>
                    <a:pt x="10" y="219"/>
                    <a:pt x="13" y="220"/>
                    <a:pt x="16" y="220"/>
                  </a:cubicBezTo>
                  <a:cubicBezTo>
                    <a:pt x="18" y="220"/>
                    <a:pt x="21" y="219"/>
                    <a:pt x="23" y="218"/>
                  </a:cubicBezTo>
                  <a:cubicBezTo>
                    <a:pt x="93" y="177"/>
                    <a:pt x="93" y="177"/>
                    <a:pt x="93" y="177"/>
                  </a:cubicBezTo>
                  <a:cubicBezTo>
                    <a:pt x="93" y="43"/>
                    <a:pt x="93" y="43"/>
                    <a:pt x="93" y="43"/>
                  </a:cubicBezTo>
                  <a:cubicBezTo>
                    <a:pt x="23" y="2"/>
                    <a:pt x="23" y="2"/>
                    <a:pt x="23" y="2"/>
                  </a:cubicBezTo>
                  <a:cubicBezTo>
                    <a:pt x="21" y="1"/>
                    <a:pt x="18" y="0"/>
                    <a:pt x="15" y="0"/>
                  </a:cubicBezTo>
                </a:path>
              </a:pathLst>
            </a:custGeom>
            <a:solidFill>
              <a:srgbClr val="5DD27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8580" tIns="64290" rIns="128580" bIns="64290" numCol="1" anchor="t" anchorCtr="0" compatLnSpc="1"/>
            <a:lstStyle/>
            <a:p>
              <a:endParaRPr lang="zh-CN" altLang="en-US" sz="2530"/>
            </a:p>
          </p:txBody>
        </p:sp>
        <p:sp>
          <p:nvSpPr>
            <p:cNvPr id="37" name="Freeform 9"/>
            <p:cNvSpPr/>
            <p:nvPr/>
          </p:nvSpPr>
          <p:spPr bwMode="auto">
            <a:xfrm>
              <a:off x="1388290" y="2164090"/>
              <a:ext cx="400050" cy="536575"/>
            </a:xfrm>
            <a:custGeom>
              <a:avLst/>
              <a:gdLst>
                <a:gd name="T0" fmla="*/ 0 w 94"/>
                <a:gd name="T1" fmla="*/ 0 h 126"/>
                <a:gd name="T2" fmla="*/ 0 w 94"/>
                <a:gd name="T3" fmla="*/ 126 h 126"/>
                <a:gd name="T4" fmla="*/ 86 w 94"/>
                <a:gd name="T5" fmla="*/ 77 h 126"/>
                <a:gd name="T6" fmla="*/ 94 w 94"/>
                <a:gd name="T7" fmla="*/ 63 h 126"/>
                <a:gd name="T8" fmla="*/ 86 w 94"/>
                <a:gd name="T9" fmla="*/ 49 h 126"/>
                <a:gd name="T10" fmla="*/ 0 w 94"/>
                <a:gd name="T11" fmla="*/ 0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4" h="126">
                  <a:moveTo>
                    <a:pt x="0" y="0"/>
                  </a:moveTo>
                  <a:cubicBezTo>
                    <a:pt x="0" y="126"/>
                    <a:pt x="0" y="126"/>
                    <a:pt x="0" y="126"/>
                  </a:cubicBezTo>
                  <a:cubicBezTo>
                    <a:pt x="86" y="77"/>
                    <a:pt x="86" y="77"/>
                    <a:pt x="86" y="77"/>
                  </a:cubicBezTo>
                  <a:cubicBezTo>
                    <a:pt x="91" y="74"/>
                    <a:pt x="94" y="69"/>
                    <a:pt x="94" y="63"/>
                  </a:cubicBezTo>
                  <a:cubicBezTo>
                    <a:pt x="94" y="57"/>
                    <a:pt x="91" y="52"/>
                    <a:pt x="86" y="49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solidFill>
              <a:srgbClr val="8DCA4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8580" tIns="64290" rIns="128580" bIns="64290" numCol="1" anchor="t" anchorCtr="0" compatLnSpc="1"/>
            <a:lstStyle/>
            <a:p>
              <a:endParaRPr lang="zh-CN" altLang="en-US" sz="2530"/>
            </a:p>
          </p:txBody>
        </p:sp>
        <p:sp>
          <p:nvSpPr>
            <p:cNvPr id="39" name="Freeform 11"/>
            <p:cNvSpPr/>
            <p:nvPr/>
          </p:nvSpPr>
          <p:spPr bwMode="auto">
            <a:xfrm>
              <a:off x="1354953" y="2146628"/>
              <a:ext cx="33338" cy="569913"/>
            </a:xfrm>
            <a:custGeom>
              <a:avLst/>
              <a:gdLst>
                <a:gd name="T0" fmla="*/ 0 w 21"/>
                <a:gd name="T1" fmla="*/ 0 h 359"/>
                <a:gd name="T2" fmla="*/ 0 w 21"/>
                <a:gd name="T3" fmla="*/ 359 h 359"/>
                <a:gd name="T4" fmla="*/ 21 w 21"/>
                <a:gd name="T5" fmla="*/ 349 h 359"/>
                <a:gd name="T6" fmla="*/ 21 w 21"/>
                <a:gd name="T7" fmla="*/ 11 h 359"/>
                <a:gd name="T8" fmla="*/ 0 w 21"/>
                <a:gd name="T9" fmla="*/ 0 h 3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" h="359">
                  <a:moveTo>
                    <a:pt x="0" y="0"/>
                  </a:moveTo>
                  <a:lnTo>
                    <a:pt x="0" y="359"/>
                  </a:lnTo>
                  <a:lnTo>
                    <a:pt x="21" y="349"/>
                  </a:lnTo>
                  <a:lnTo>
                    <a:pt x="21" y="11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8580" tIns="64290" rIns="128580" bIns="64290" numCol="1" anchor="t" anchorCtr="0" compatLnSpc="1"/>
            <a:lstStyle/>
            <a:p>
              <a:endParaRPr lang="zh-CN" altLang="en-US" sz="2530"/>
            </a:p>
          </p:txBody>
        </p:sp>
      </p:grpSp>
      <p:sp>
        <p:nvSpPr>
          <p:cNvPr id="6" name="Oval 28"/>
          <p:cNvSpPr/>
          <p:nvPr/>
        </p:nvSpPr>
        <p:spPr bwMode="auto">
          <a:xfrm>
            <a:off x="5892080" y="1503295"/>
            <a:ext cx="531592" cy="531592"/>
          </a:xfrm>
          <a:prstGeom prst="ellipse">
            <a:avLst/>
          </a:prstGeom>
          <a:solidFill>
            <a:srgbClr val="37AADE"/>
          </a:solidFill>
          <a:ln w="38100">
            <a:solidFill>
              <a:schemeClr val="bg1"/>
            </a:solidFill>
            <a:round/>
          </a:ln>
        </p:spPr>
        <p:txBody>
          <a:bodyPr rot="0" spcFirstLastPara="0" vert="horz" wrap="none" lIns="128580" tIns="64290" rIns="128580" bIns="64290" anchor="ctr" anchorCtr="1" forceAA="0" compatLnSpc="1">
            <a:normAutofit fontScale="70000" lnSpcReduction="20000"/>
          </a:bodyPr>
          <a:lstStyle/>
          <a:p>
            <a:pPr algn="ctr"/>
            <a:r>
              <a:rPr lang="en-US" altLang="zh-CN" sz="2815">
                <a:solidFill>
                  <a:schemeClr val="bg1">
                    <a:lumMod val="100000"/>
                  </a:schemeClr>
                </a:solidFill>
                <a:cs typeface="+mn-ea"/>
                <a:sym typeface="+mn-lt"/>
              </a:rPr>
              <a:t>1</a:t>
            </a:r>
            <a:endParaRPr lang="en-US" altLang="zh-CN" sz="2815">
              <a:solidFill>
                <a:schemeClr val="bg1">
                  <a:lumMod val="100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7" name="Oval 29"/>
          <p:cNvSpPr/>
          <p:nvPr/>
        </p:nvSpPr>
        <p:spPr bwMode="auto">
          <a:xfrm>
            <a:off x="5892080" y="2853142"/>
            <a:ext cx="531592" cy="531592"/>
          </a:xfrm>
          <a:prstGeom prst="ellipse">
            <a:avLst/>
          </a:prstGeom>
          <a:solidFill>
            <a:srgbClr val="8DCA4F"/>
          </a:solidFill>
          <a:ln w="38100">
            <a:solidFill>
              <a:schemeClr val="bg1"/>
            </a:solidFill>
            <a:round/>
          </a:ln>
        </p:spPr>
        <p:txBody>
          <a:bodyPr rot="0" spcFirstLastPara="0" vert="horz" wrap="none" lIns="128580" tIns="64290" rIns="128580" bIns="64290" anchor="ctr" anchorCtr="1" forceAA="0" compatLnSpc="1">
            <a:normAutofit fontScale="70000" lnSpcReduction="20000"/>
          </a:bodyPr>
          <a:lstStyle/>
          <a:p>
            <a:pPr algn="ctr"/>
            <a:r>
              <a:rPr lang="en-US" altLang="zh-CN" sz="2815">
                <a:solidFill>
                  <a:schemeClr val="bg1">
                    <a:lumMod val="100000"/>
                  </a:schemeClr>
                </a:solidFill>
                <a:cs typeface="+mn-ea"/>
                <a:sym typeface="+mn-lt"/>
              </a:rPr>
              <a:t>2</a:t>
            </a:r>
            <a:endParaRPr lang="en-US" altLang="zh-CN" sz="2815">
              <a:solidFill>
                <a:schemeClr val="bg1">
                  <a:lumMod val="100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8" name="Oval 30"/>
          <p:cNvSpPr/>
          <p:nvPr/>
        </p:nvSpPr>
        <p:spPr bwMode="auto">
          <a:xfrm>
            <a:off x="5892080" y="4202992"/>
            <a:ext cx="531592" cy="531592"/>
          </a:xfrm>
          <a:prstGeom prst="ellipse">
            <a:avLst/>
          </a:prstGeom>
          <a:solidFill>
            <a:srgbClr val="37AADE"/>
          </a:solidFill>
          <a:ln w="38100">
            <a:solidFill>
              <a:schemeClr val="bg1"/>
            </a:solidFill>
            <a:round/>
          </a:ln>
        </p:spPr>
        <p:txBody>
          <a:bodyPr rot="0" spcFirstLastPara="0" vert="horz" wrap="none" lIns="128580" tIns="64290" rIns="128580" bIns="64290" anchor="ctr" anchorCtr="1" forceAA="0" compatLnSpc="1">
            <a:normAutofit fontScale="70000" lnSpcReduction="20000"/>
          </a:bodyPr>
          <a:lstStyle/>
          <a:p>
            <a:pPr algn="ctr"/>
            <a:r>
              <a:rPr lang="en-US" altLang="zh-CN" sz="2815">
                <a:solidFill>
                  <a:schemeClr val="bg1">
                    <a:lumMod val="100000"/>
                  </a:schemeClr>
                </a:solidFill>
                <a:cs typeface="+mn-ea"/>
                <a:sym typeface="+mn-lt"/>
              </a:rPr>
              <a:t>3</a:t>
            </a:r>
            <a:endParaRPr lang="en-US" altLang="zh-CN" sz="2815">
              <a:solidFill>
                <a:schemeClr val="bg1">
                  <a:lumMod val="100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9" name="Oval 31"/>
          <p:cNvSpPr/>
          <p:nvPr/>
        </p:nvSpPr>
        <p:spPr bwMode="auto">
          <a:xfrm>
            <a:off x="5892080" y="5552839"/>
            <a:ext cx="531592" cy="531592"/>
          </a:xfrm>
          <a:prstGeom prst="ellipse">
            <a:avLst/>
          </a:prstGeom>
          <a:solidFill>
            <a:srgbClr val="8DCA4F"/>
          </a:solidFill>
          <a:ln w="38100">
            <a:solidFill>
              <a:schemeClr val="bg1"/>
            </a:solidFill>
            <a:round/>
          </a:ln>
        </p:spPr>
        <p:txBody>
          <a:bodyPr rot="0" spcFirstLastPara="0" vert="horz" wrap="none" lIns="128580" tIns="64290" rIns="128580" bIns="64290" anchor="ctr" anchorCtr="1" forceAA="0" compatLnSpc="1">
            <a:normAutofit fontScale="70000" lnSpcReduction="20000"/>
          </a:bodyPr>
          <a:lstStyle/>
          <a:p>
            <a:pPr algn="ctr"/>
            <a:r>
              <a:rPr lang="en-US" altLang="zh-CN" sz="2815" dirty="0">
                <a:solidFill>
                  <a:schemeClr val="bg1">
                    <a:lumMod val="100000"/>
                  </a:schemeClr>
                </a:solidFill>
                <a:cs typeface="+mn-ea"/>
                <a:sym typeface="+mn-lt"/>
              </a:rPr>
              <a:t>4</a:t>
            </a:r>
            <a:endParaRPr lang="en-US" altLang="zh-CN" sz="2815" dirty="0">
              <a:solidFill>
                <a:schemeClr val="bg1">
                  <a:lumMod val="100000"/>
                </a:schemeClr>
              </a:solidFill>
              <a:cs typeface="+mn-ea"/>
              <a:sym typeface="+mn-lt"/>
            </a:endParaRPr>
          </a:p>
        </p:txBody>
      </p:sp>
      <p:grpSp>
        <p:nvGrpSpPr>
          <p:cNvPr id="5" name="Group 27"/>
          <p:cNvGrpSpPr/>
          <p:nvPr/>
        </p:nvGrpSpPr>
        <p:grpSpPr>
          <a:xfrm>
            <a:off x="2627411" y="2967599"/>
            <a:ext cx="1366952" cy="984620"/>
            <a:chOff x="909706" y="620629"/>
            <a:chExt cx="1296144" cy="933616"/>
          </a:xfrm>
        </p:grpSpPr>
        <p:sp>
          <p:nvSpPr>
            <p:cNvPr id="26" name="TextBox 25"/>
            <p:cNvSpPr txBox="1"/>
            <p:nvPr/>
          </p:nvSpPr>
          <p:spPr>
            <a:xfrm>
              <a:off x="909706" y="1315012"/>
              <a:ext cx="1296144" cy="239233"/>
            </a:xfrm>
            <a:prstGeom prst="rect">
              <a:avLst/>
            </a:prstGeom>
            <a:noFill/>
          </p:spPr>
          <p:txBody>
            <a:bodyPr wrap="square" lIns="101244" tIns="0" rIns="101244" bIns="0" anchor="ctr" anchorCtr="1">
              <a:normAutofit fontScale="92500" lnSpcReduction="10000"/>
            </a:bodyPr>
            <a:lstStyle/>
            <a:p>
              <a:pPr algn="ctr"/>
              <a:r>
                <a:rPr lang="en-US" altLang="zh-CN" sz="1970" dirty="0">
                  <a:solidFill>
                    <a:schemeClr val="bg1"/>
                  </a:solidFill>
                  <a:cs typeface="+mn-ea"/>
                  <a:sym typeface="+mn-lt"/>
                </a:rPr>
                <a:t>CONTENTS</a:t>
              </a:r>
              <a:endParaRPr lang="en-US" altLang="zh-CN" sz="1970" dirty="0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909706" y="620629"/>
              <a:ext cx="1296144" cy="615553"/>
            </a:xfrm>
            <a:prstGeom prst="rect">
              <a:avLst/>
            </a:prstGeom>
            <a:noFill/>
          </p:spPr>
          <p:txBody>
            <a:bodyPr wrap="square" lIns="0" tIns="0" rIns="0" bIns="0" anchor="ctr" anchorCtr="1">
              <a:normAutofit fontScale="92500" lnSpcReduction="20000"/>
            </a:bodyPr>
            <a:lstStyle/>
            <a:p>
              <a:pPr algn="ctr"/>
              <a:r>
                <a:rPr lang="zh-CN" altLang="en-US" sz="5625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+mn-lt"/>
                </a:rPr>
                <a:t>目录</a:t>
              </a:r>
              <a:endParaRPr lang="zh-CN" altLang="en-US" sz="5625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endParaRPr>
            </a:p>
          </p:txBody>
        </p:sp>
      </p:grpSp>
      <p:sp>
        <p:nvSpPr>
          <p:cNvPr id="2" name="文本框 1"/>
          <p:cNvSpPr txBox="1"/>
          <p:nvPr/>
        </p:nvSpPr>
        <p:spPr>
          <a:xfrm>
            <a:off x="5478553" y="2685986"/>
            <a:ext cx="5371863" cy="7739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2955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轻松教育产品体系</a:t>
            </a:r>
            <a:endParaRPr lang="zh-CN" altLang="en-US" sz="2955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0" name="文本框 39"/>
          <p:cNvSpPr txBox="1"/>
          <p:nvPr/>
        </p:nvSpPr>
        <p:spPr>
          <a:xfrm>
            <a:off x="5478550" y="1347216"/>
            <a:ext cx="5371863" cy="7739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2955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轻松教育公司概述</a:t>
            </a:r>
            <a:endParaRPr lang="zh-CN" altLang="en-US" sz="2955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1" name="文本框 40"/>
          <p:cNvSpPr txBox="1"/>
          <p:nvPr/>
        </p:nvSpPr>
        <p:spPr>
          <a:xfrm>
            <a:off x="5661446" y="4063695"/>
            <a:ext cx="5371863" cy="7739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2955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智能硬件集成一体化</a:t>
            </a:r>
            <a:endParaRPr lang="zh-CN" altLang="en-US" sz="2955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2" name="文本框 41"/>
          <p:cNvSpPr txBox="1"/>
          <p:nvPr/>
        </p:nvSpPr>
        <p:spPr>
          <a:xfrm>
            <a:off x="5478551" y="5441404"/>
            <a:ext cx="5371863" cy="7739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2955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轻松教育客户案例</a:t>
            </a:r>
            <a:endParaRPr lang="zh-CN" altLang="en-US" sz="2955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Tm="0">
        <p:fade/>
      </p:transition>
    </mc:Choice>
    <mc:Fallback>
      <p:transition spd="med" advTm="0">
        <p:fade/>
      </p:transition>
    </mc:Fallback>
  </mc:AlternateContent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grpId="0" nodeType="withEffect" p14:presetBounceEnd="5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6000">
                                          <p:cBhvr additive="base">
                                            <p:cTn id="7" dur="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6000">
                                          <p:cBhvr additive="base">
                                            <p:cTn id="8" dur="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8" fill="hold" nodeType="withEffect" p14:presetBounceEnd="5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6000">
                                          <p:cBhvr additive="base">
                                            <p:cTn id="11" dur="10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6000">
                                          <p:cBhvr additive="base">
                                            <p:cTn id="12" dur="10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3" fill="hold">
                          <p:stCondLst>
                            <p:cond delay="indefinite"/>
                          </p:stCondLst>
                          <p:childTnLst>
                            <p:par>
                              <p:cTn id="1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5" presetID="53" presetClass="entr" presetSubtype="16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7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8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9" dur="50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4" grpId="0" animBg="1"/>
        </p:bld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0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0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3" fill="hold">
                          <p:stCondLst>
                            <p:cond delay="indefinite"/>
                          </p:stCondLst>
                          <p:childTnLst>
                            <p:par>
                              <p:cTn id="1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5" presetID="53" presetClass="entr" presetSubtype="16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7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8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9" dur="50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4" grpId="0" animBg="1"/>
        </p:bldLst>
      </p:timing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/>
        </p:nvSpPr>
        <p:spPr>
          <a:xfrm>
            <a:off x="1748855" y="1474757"/>
            <a:ext cx="3950005" cy="3950005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>
              <a:solidFill>
                <a:schemeClr val="accent5"/>
              </a:solidFill>
            </a:endParaRPr>
          </a:p>
        </p:txBody>
      </p:sp>
      <p:sp>
        <p:nvSpPr>
          <p:cNvPr id="18" name="文本框 17"/>
          <p:cNvSpPr txBox="1"/>
          <p:nvPr/>
        </p:nvSpPr>
        <p:spPr>
          <a:xfrm>
            <a:off x="2890548" y="2464197"/>
            <a:ext cx="181287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60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家校连接</a:t>
            </a:r>
            <a:endParaRPr lang="zh-CN" altLang="en-US" sz="60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8426" y="1474755"/>
            <a:ext cx="5565485" cy="395055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1553364" y="2226049"/>
            <a:ext cx="10636683" cy="4407899"/>
            <a:chOff x="2319" y="3324"/>
            <a:chExt cx="15883" cy="6582"/>
          </a:xfrm>
        </p:grpSpPr>
        <p:sp>
          <p:nvSpPr>
            <p:cNvPr id="232" name="矩形 231"/>
            <p:cNvSpPr/>
            <p:nvPr/>
          </p:nvSpPr>
          <p:spPr>
            <a:xfrm>
              <a:off x="9277" y="3324"/>
              <a:ext cx="8925" cy="387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zh-CN" altLang="en-US" sz="2400" b="1" dirty="0" smtClean="0">
                  <a:solidFill>
                    <a:schemeClr val="accent5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学生考勤 </a:t>
              </a:r>
              <a:r>
                <a:rPr lang="en-US" altLang="zh-CN" sz="2400" b="1" dirty="0" smtClean="0">
                  <a:solidFill>
                    <a:schemeClr val="accent5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|</a:t>
              </a:r>
              <a:r>
                <a:rPr lang="zh-CN" altLang="en-US" sz="2400" b="1" dirty="0" smtClean="0">
                  <a:solidFill>
                    <a:schemeClr val="accent5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 请假</a:t>
              </a:r>
              <a:endParaRPr lang="zh-CN" altLang="en-US" sz="2400" b="1" dirty="0" smtClean="0">
                <a:solidFill>
                  <a:schemeClr val="accent5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>
                <a:lnSpc>
                  <a:spcPct val="150000"/>
                </a:lnSpc>
              </a:pPr>
              <a:r>
                <a:rPr lang="en-US" altLang="zh-CN" sz="1685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+mn-ea"/>
                </a:rPr>
                <a:t>1.</a:t>
              </a:r>
              <a:r>
                <a:rPr lang="zh-CN" altLang="en-US" sz="1685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+mn-ea"/>
                </a:rPr>
                <a:t>学生</a:t>
              </a:r>
              <a:r>
                <a:rPr lang="zh-CN" altLang="en-US" sz="1685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+mn-ea"/>
                </a:rPr>
                <a:t>进出校，刷卡消息自动推送家长端</a:t>
              </a:r>
              <a:endParaRPr lang="zh-CN" altLang="en-US" sz="1685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endParaRPr>
            </a:p>
            <a:p>
              <a:pPr>
                <a:lnSpc>
                  <a:spcPct val="150000"/>
                </a:lnSpc>
              </a:pPr>
              <a:r>
                <a:rPr lang="en-US" altLang="zh-CN" sz="1685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+mn-ea"/>
                </a:rPr>
                <a:t>2.</a:t>
              </a:r>
              <a:r>
                <a:rPr lang="zh-CN" altLang="en-US" sz="1685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+mn-ea"/>
                </a:rPr>
                <a:t>手机</a:t>
              </a:r>
              <a:r>
                <a:rPr lang="zh-CN" altLang="en-US" sz="1685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+mn-ea"/>
                </a:rPr>
                <a:t>端可查看考勤明细，数据自动汇总，后台可导出报表</a:t>
              </a:r>
              <a:endParaRPr lang="zh-CN" altLang="en-US" sz="1685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endParaRPr>
            </a:p>
            <a:p>
              <a:pPr>
                <a:lnSpc>
                  <a:spcPct val="150000"/>
                </a:lnSpc>
              </a:pPr>
              <a:r>
                <a:rPr lang="en-US" altLang="zh-CN" sz="1685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+mn-ea"/>
                </a:rPr>
                <a:t>3.</a:t>
              </a:r>
              <a:r>
                <a:rPr lang="zh-CN" altLang="en-US" sz="1685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+mn-ea"/>
                </a:rPr>
                <a:t>班主任</a:t>
              </a:r>
              <a:r>
                <a:rPr lang="zh-CN" altLang="en-US" sz="1685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+mn-ea"/>
                </a:rPr>
                <a:t>可手机上修改学生打卡状态，随时随地管理班级考勤</a:t>
              </a:r>
              <a:endParaRPr lang="zh-CN" altLang="en-US" sz="1685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endParaRPr>
            </a:p>
            <a:p>
              <a:pPr>
                <a:lnSpc>
                  <a:spcPct val="150000"/>
                </a:lnSpc>
              </a:pPr>
              <a:r>
                <a:rPr lang="en-US" altLang="zh-CN" sz="1685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+mn-ea"/>
                </a:rPr>
                <a:t>4.</a:t>
              </a:r>
              <a:r>
                <a:rPr lang="zh-CN" altLang="en-US" sz="1685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+mn-ea"/>
                </a:rPr>
                <a:t>家长</a:t>
              </a:r>
              <a:r>
                <a:rPr lang="zh-CN" altLang="en-US" sz="1685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+mn-ea"/>
                </a:rPr>
                <a:t>给孩子</a:t>
              </a:r>
              <a:r>
                <a:rPr lang="zh-CN" altLang="en-US" sz="1685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+mn-ea"/>
                </a:rPr>
                <a:t>请假数据</a:t>
              </a:r>
              <a:r>
                <a:rPr lang="zh-CN" altLang="en-US" sz="1685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+mn-ea"/>
                </a:rPr>
                <a:t>直接关联晨检，无需老师二次添加学生缺勤信息</a:t>
              </a:r>
              <a:endParaRPr lang="zh-CN" altLang="en-US" sz="1685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endParaRPr>
            </a:p>
          </p:txBody>
        </p:sp>
        <p:sp>
          <p:nvSpPr>
            <p:cNvPr id="17" name="文本框 16"/>
            <p:cNvSpPr txBox="1"/>
            <p:nvPr/>
          </p:nvSpPr>
          <p:spPr>
            <a:xfrm>
              <a:off x="2319" y="9380"/>
              <a:ext cx="1568" cy="52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1685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家长界面</a:t>
              </a:r>
              <a:endParaRPr lang="zh-CN" altLang="en-US" sz="1685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8" name="文本框 17"/>
            <p:cNvSpPr txBox="1"/>
            <p:nvPr/>
          </p:nvSpPr>
          <p:spPr>
            <a:xfrm>
              <a:off x="5855" y="9380"/>
              <a:ext cx="1568" cy="52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1685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老师界面</a:t>
              </a:r>
              <a:endParaRPr lang="zh-CN" altLang="en-US" sz="1685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20" name="组合 19"/>
          <p:cNvGrpSpPr/>
          <p:nvPr/>
        </p:nvGrpSpPr>
        <p:grpSpPr>
          <a:xfrm>
            <a:off x="939258" y="1643419"/>
            <a:ext cx="4638272" cy="4480225"/>
            <a:chOff x="1413" y="2485"/>
            <a:chExt cx="6926" cy="6690"/>
          </a:xfrm>
        </p:grpSpPr>
        <p:pic>
          <p:nvPicPr>
            <p:cNvPr id="581" name="组合 2" descr="组合 2"/>
            <p:cNvPicPr>
              <a:picLocks noChangeAspect="1"/>
            </p:cNvPicPr>
            <p:nvPr/>
          </p:nvPicPr>
          <p:blipFill>
            <a:blip r:embed="rId1"/>
            <a:stretch>
              <a:fillRect/>
            </a:stretch>
          </p:blipFill>
          <p:spPr>
            <a:xfrm>
              <a:off x="5176" y="3235"/>
              <a:ext cx="2927" cy="5204"/>
            </a:xfrm>
            <a:prstGeom prst="rect">
              <a:avLst/>
            </a:prstGeom>
            <a:ln w="12700" cap="flat">
              <a:noFill/>
              <a:miter lim="400000"/>
              <a:headEnd/>
              <a:tailEnd/>
            </a:ln>
            <a:effectLst/>
          </p:spPr>
        </p:pic>
        <p:pic>
          <p:nvPicPr>
            <p:cNvPr id="582" name="组合 15" descr="组合 15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654" y="3241"/>
              <a:ext cx="2918" cy="5192"/>
            </a:xfrm>
            <a:prstGeom prst="rect">
              <a:avLst/>
            </a:prstGeom>
            <a:ln w="12700" cap="flat">
              <a:noFill/>
              <a:miter lim="400000"/>
              <a:headEnd/>
              <a:tailEnd/>
            </a:ln>
            <a:effectLst/>
          </p:spPr>
        </p:pic>
        <p:grpSp>
          <p:nvGrpSpPr>
            <p:cNvPr id="26" name="组合 2"/>
            <p:cNvGrpSpPr/>
            <p:nvPr/>
          </p:nvGrpSpPr>
          <p:grpSpPr>
            <a:xfrm>
              <a:off x="1413" y="2485"/>
              <a:ext cx="6926" cy="6690"/>
              <a:chOff x="0" y="-1"/>
              <a:chExt cx="4397780" cy="4248337"/>
            </a:xfrm>
          </p:grpSpPr>
          <p:grpSp>
            <p:nvGrpSpPr>
              <p:cNvPr id="28" name="组合 19"/>
              <p:cNvGrpSpPr/>
              <p:nvPr/>
            </p:nvGrpSpPr>
            <p:grpSpPr>
              <a:xfrm>
                <a:off x="2250942" y="-2"/>
                <a:ext cx="2146839" cy="4248339"/>
                <a:chOff x="0" y="0"/>
                <a:chExt cx="2146837" cy="4248337"/>
              </a:xfrm>
            </p:grpSpPr>
            <p:sp>
              <p:nvSpPr>
                <p:cNvPr id="29" name="Freeform 5"/>
                <p:cNvSpPr/>
                <p:nvPr/>
              </p:nvSpPr>
              <p:spPr>
                <a:xfrm>
                  <a:off x="0" y="0"/>
                  <a:ext cx="2146838" cy="4248338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219" y="8764"/>
                      </a:moveTo>
                      <a:lnTo>
                        <a:pt x="91" y="8762"/>
                      </a:lnTo>
                      <a:cubicBezTo>
                        <a:pt x="40" y="8762"/>
                        <a:pt x="0" y="8740"/>
                        <a:pt x="0" y="8716"/>
                      </a:cubicBezTo>
                      <a:lnTo>
                        <a:pt x="0" y="7206"/>
                      </a:lnTo>
                      <a:cubicBezTo>
                        <a:pt x="0" y="7181"/>
                        <a:pt x="40" y="7160"/>
                        <a:pt x="91" y="7160"/>
                      </a:cubicBezTo>
                      <a:lnTo>
                        <a:pt x="219" y="7159"/>
                      </a:lnTo>
                      <a:lnTo>
                        <a:pt x="219" y="6216"/>
                      </a:lnTo>
                      <a:lnTo>
                        <a:pt x="135" y="6216"/>
                      </a:lnTo>
                      <a:cubicBezTo>
                        <a:pt x="61" y="6216"/>
                        <a:pt x="0" y="6186"/>
                        <a:pt x="0" y="6148"/>
                      </a:cubicBezTo>
                      <a:lnTo>
                        <a:pt x="0" y="4686"/>
                      </a:lnTo>
                      <a:cubicBezTo>
                        <a:pt x="0" y="4649"/>
                        <a:pt x="61" y="4618"/>
                        <a:pt x="135" y="4618"/>
                      </a:cubicBezTo>
                      <a:lnTo>
                        <a:pt x="219" y="4618"/>
                      </a:lnTo>
                      <a:lnTo>
                        <a:pt x="219" y="3684"/>
                      </a:lnTo>
                      <a:lnTo>
                        <a:pt x="135" y="3684"/>
                      </a:lnTo>
                      <a:cubicBezTo>
                        <a:pt x="61" y="3684"/>
                        <a:pt x="0" y="3653"/>
                        <a:pt x="0" y="3616"/>
                      </a:cubicBezTo>
                      <a:lnTo>
                        <a:pt x="0" y="2977"/>
                      </a:lnTo>
                      <a:cubicBezTo>
                        <a:pt x="0" y="2939"/>
                        <a:pt x="61" y="2909"/>
                        <a:pt x="135" y="2909"/>
                      </a:cubicBezTo>
                      <a:lnTo>
                        <a:pt x="253" y="2909"/>
                      </a:lnTo>
                      <a:lnTo>
                        <a:pt x="236" y="1363"/>
                      </a:lnTo>
                      <a:cubicBezTo>
                        <a:pt x="226" y="610"/>
                        <a:pt x="1426" y="0"/>
                        <a:pt x="2916" y="0"/>
                      </a:cubicBezTo>
                      <a:lnTo>
                        <a:pt x="18684" y="0"/>
                      </a:lnTo>
                      <a:cubicBezTo>
                        <a:pt x="20174" y="0"/>
                        <a:pt x="21381" y="610"/>
                        <a:pt x="21381" y="1363"/>
                      </a:cubicBezTo>
                      <a:lnTo>
                        <a:pt x="21381" y="4611"/>
                      </a:lnTo>
                      <a:lnTo>
                        <a:pt x="21465" y="4611"/>
                      </a:lnTo>
                      <a:cubicBezTo>
                        <a:pt x="21539" y="4611"/>
                        <a:pt x="21600" y="4642"/>
                        <a:pt x="21600" y="4679"/>
                      </a:cubicBezTo>
                      <a:lnTo>
                        <a:pt x="21600" y="6121"/>
                      </a:lnTo>
                      <a:cubicBezTo>
                        <a:pt x="21600" y="6160"/>
                        <a:pt x="21539" y="6191"/>
                        <a:pt x="21465" y="6191"/>
                      </a:cubicBezTo>
                      <a:lnTo>
                        <a:pt x="21381" y="6191"/>
                      </a:lnTo>
                      <a:lnTo>
                        <a:pt x="21381" y="20237"/>
                      </a:lnTo>
                      <a:cubicBezTo>
                        <a:pt x="21381" y="20988"/>
                        <a:pt x="20174" y="21600"/>
                        <a:pt x="18684" y="21600"/>
                      </a:cubicBezTo>
                      <a:lnTo>
                        <a:pt x="2916" y="21600"/>
                      </a:lnTo>
                      <a:cubicBezTo>
                        <a:pt x="1426" y="21600"/>
                        <a:pt x="219" y="20988"/>
                        <a:pt x="219" y="20237"/>
                      </a:cubicBezTo>
                      <a:lnTo>
                        <a:pt x="219" y="8764"/>
                      </a:lnTo>
                      <a:close/>
                    </a:path>
                  </a:pathLst>
                </a:custGeom>
                <a:noFill/>
                <a:ln w="19050" cap="flat">
                  <a:solidFill>
                    <a:schemeClr val="bg1">
                      <a:lumMod val="85000"/>
                    </a:schemeClr>
                  </a:solidFill>
                  <a:prstDash val="solid"/>
                  <a:miter lim="800000"/>
                </a:ln>
                <a:effectLst/>
              </p:spPr>
              <p:txBody>
                <a:bodyPr wrap="square" lIns="48217" tIns="48217" rIns="48217" bIns="48217" numCol="1" anchor="t">
                  <a:noAutofit/>
                </a:bodyPr>
                <a:lstStyle/>
                <a:p>
                  <a:pPr>
                    <a:defRPr sz="1200">
                      <a:solidFill>
                        <a:srgbClr val="FFFFFF"/>
                      </a:solidFill>
                    </a:defRPr>
                  </a:pPr>
                  <a:endParaRPr sz="1265"/>
                </a:p>
              </p:txBody>
            </p:sp>
            <p:sp>
              <p:nvSpPr>
                <p:cNvPr id="30" name="Freeform 7"/>
                <p:cNvSpPr/>
                <p:nvPr/>
              </p:nvSpPr>
              <p:spPr>
                <a:xfrm>
                  <a:off x="135549" y="456802"/>
                  <a:ext cx="1881040" cy="3335491"/>
                </a:xfrm>
                <a:prstGeom prst="rect">
                  <a:avLst/>
                </a:prstGeom>
                <a:noFill/>
                <a:ln w="36513" cap="flat">
                  <a:solidFill>
                    <a:schemeClr val="bg1">
                      <a:lumMod val="85000"/>
                    </a:schemeClr>
                  </a:solidFill>
                  <a:prstDash val="solid"/>
                  <a:miter lim="800000"/>
                </a:ln>
                <a:effectLst/>
              </p:spPr>
              <p:txBody>
                <a:bodyPr wrap="square" lIns="48217" tIns="48217" rIns="48217" bIns="48217" numCol="1" anchor="t">
                  <a:noAutofit/>
                </a:bodyPr>
                <a:lstStyle/>
                <a:p>
                  <a:pPr>
                    <a:defRPr sz="1200">
                      <a:solidFill>
                        <a:srgbClr val="FFFFFF"/>
                      </a:solidFill>
                    </a:defRPr>
                  </a:pPr>
                  <a:endParaRPr sz="1265"/>
                </a:p>
              </p:txBody>
            </p:sp>
          </p:grpSp>
          <p:grpSp>
            <p:nvGrpSpPr>
              <p:cNvPr id="31" name="组合 21"/>
              <p:cNvGrpSpPr/>
              <p:nvPr/>
            </p:nvGrpSpPr>
            <p:grpSpPr>
              <a:xfrm>
                <a:off x="0" y="845"/>
                <a:ext cx="2146838" cy="4246646"/>
                <a:chOff x="0" y="0"/>
                <a:chExt cx="2146837" cy="4246645"/>
              </a:xfrm>
            </p:grpSpPr>
            <p:sp>
              <p:nvSpPr>
                <p:cNvPr id="32" name="Freeform 5"/>
                <p:cNvSpPr/>
                <p:nvPr/>
              </p:nvSpPr>
              <p:spPr>
                <a:xfrm>
                  <a:off x="0" y="0"/>
                  <a:ext cx="2146838" cy="4246646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219" y="8764"/>
                      </a:moveTo>
                      <a:lnTo>
                        <a:pt x="91" y="8762"/>
                      </a:lnTo>
                      <a:cubicBezTo>
                        <a:pt x="40" y="8762"/>
                        <a:pt x="0" y="8740"/>
                        <a:pt x="0" y="8716"/>
                      </a:cubicBezTo>
                      <a:lnTo>
                        <a:pt x="0" y="7206"/>
                      </a:lnTo>
                      <a:cubicBezTo>
                        <a:pt x="0" y="7181"/>
                        <a:pt x="40" y="7160"/>
                        <a:pt x="91" y="7160"/>
                      </a:cubicBezTo>
                      <a:lnTo>
                        <a:pt x="219" y="7159"/>
                      </a:lnTo>
                      <a:lnTo>
                        <a:pt x="219" y="6216"/>
                      </a:lnTo>
                      <a:lnTo>
                        <a:pt x="135" y="6216"/>
                      </a:lnTo>
                      <a:cubicBezTo>
                        <a:pt x="61" y="6216"/>
                        <a:pt x="0" y="6186"/>
                        <a:pt x="0" y="6148"/>
                      </a:cubicBezTo>
                      <a:lnTo>
                        <a:pt x="0" y="4686"/>
                      </a:lnTo>
                      <a:cubicBezTo>
                        <a:pt x="0" y="4649"/>
                        <a:pt x="61" y="4618"/>
                        <a:pt x="135" y="4618"/>
                      </a:cubicBezTo>
                      <a:lnTo>
                        <a:pt x="219" y="4618"/>
                      </a:lnTo>
                      <a:lnTo>
                        <a:pt x="219" y="3684"/>
                      </a:lnTo>
                      <a:lnTo>
                        <a:pt x="135" y="3684"/>
                      </a:lnTo>
                      <a:cubicBezTo>
                        <a:pt x="61" y="3684"/>
                        <a:pt x="0" y="3653"/>
                        <a:pt x="0" y="3616"/>
                      </a:cubicBezTo>
                      <a:lnTo>
                        <a:pt x="0" y="2977"/>
                      </a:lnTo>
                      <a:cubicBezTo>
                        <a:pt x="0" y="2939"/>
                        <a:pt x="61" y="2909"/>
                        <a:pt x="135" y="2909"/>
                      </a:cubicBezTo>
                      <a:lnTo>
                        <a:pt x="253" y="2909"/>
                      </a:lnTo>
                      <a:lnTo>
                        <a:pt x="236" y="1363"/>
                      </a:lnTo>
                      <a:cubicBezTo>
                        <a:pt x="226" y="610"/>
                        <a:pt x="1426" y="0"/>
                        <a:pt x="2916" y="0"/>
                      </a:cubicBezTo>
                      <a:lnTo>
                        <a:pt x="18684" y="0"/>
                      </a:lnTo>
                      <a:cubicBezTo>
                        <a:pt x="20174" y="0"/>
                        <a:pt x="21381" y="610"/>
                        <a:pt x="21381" y="1363"/>
                      </a:cubicBezTo>
                      <a:lnTo>
                        <a:pt x="21381" y="4611"/>
                      </a:lnTo>
                      <a:lnTo>
                        <a:pt x="21465" y="4611"/>
                      </a:lnTo>
                      <a:cubicBezTo>
                        <a:pt x="21539" y="4611"/>
                        <a:pt x="21600" y="4642"/>
                        <a:pt x="21600" y="4679"/>
                      </a:cubicBezTo>
                      <a:lnTo>
                        <a:pt x="21600" y="6121"/>
                      </a:lnTo>
                      <a:cubicBezTo>
                        <a:pt x="21600" y="6160"/>
                        <a:pt x="21539" y="6191"/>
                        <a:pt x="21465" y="6191"/>
                      </a:cubicBezTo>
                      <a:lnTo>
                        <a:pt x="21381" y="6191"/>
                      </a:lnTo>
                      <a:lnTo>
                        <a:pt x="21381" y="20237"/>
                      </a:lnTo>
                      <a:cubicBezTo>
                        <a:pt x="21381" y="20988"/>
                        <a:pt x="20174" y="21600"/>
                        <a:pt x="18684" y="21600"/>
                      </a:cubicBezTo>
                      <a:lnTo>
                        <a:pt x="2916" y="21600"/>
                      </a:lnTo>
                      <a:cubicBezTo>
                        <a:pt x="1426" y="21600"/>
                        <a:pt x="219" y="20988"/>
                        <a:pt x="219" y="20237"/>
                      </a:cubicBezTo>
                      <a:lnTo>
                        <a:pt x="219" y="8764"/>
                      </a:lnTo>
                      <a:close/>
                    </a:path>
                  </a:pathLst>
                </a:custGeom>
                <a:noFill/>
                <a:ln w="19050" cap="flat">
                  <a:solidFill>
                    <a:schemeClr val="bg1">
                      <a:lumMod val="85000"/>
                    </a:schemeClr>
                  </a:solidFill>
                  <a:prstDash val="solid"/>
                  <a:miter lim="800000"/>
                </a:ln>
                <a:effectLst/>
              </p:spPr>
              <p:txBody>
                <a:bodyPr wrap="square" lIns="48217" tIns="48217" rIns="48217" bIns="48217" numCol="1" anchor="t">
                  <a:noAutofit/>
                </a:bodyPr>
                <a:lstStyle/>
                <a:p>
                  <a:pPr>
                    <a:defRPr sz="1200">
                      <a:solidFill>
                        <a:srgbClr val="FFFFFF"/>
                      </a:solidFill>
                    </a:defRPr>
                  </a:pPr>
                  <a:endParaRPr sz="1265"/>
                </a:p>
              </p:txBody>
            </p:sp>
            <p:sp>
              <p:nvSpPr>
                <p:cNvPr id="33" name="Freeform 7"/>
                <p:cNvSpPr/>
                <p:nvPr/>
              </p:nvSpPr>
              <p:spPr>
                <a:xfrm>
                  <a:off x="135549" y="456620"/>
                  <a:ext cx="1881040" cy="3334163"/>
                </a:xfrm>
                <a:prstGeom prst="rect">
                  <a:avLst/>
                </a:prstGeom>
                <a:noFill/>
                <a:ln w="36513" cap="flat">
                  <a:solidFill>
                    <a:schemeClr val="bg1">
                      <a:lumMod val="85000"/>
                    </a:schemeClr>
                  </a:solidFill>
                  <a:prstDash val="solid"/>
                  <a:miter lim="800000"/>
                </a:ln>
                <a:effectLst/>
              </p:spPr>
              <p:txBody>
                <a:bodyPr wrap="square" lIns="48217" tIns="48217" rIns="48217" bIns="48217" numCol="1" anchor="t">
                  <a:noAutofit/>
                </a:bodyPr>
                <a:lstStyle/>
                <a:p>
                  <a:pPr>
                    <a:defRPr sz="1200">
                      <a:solidFill>
                        <a:srgbClr val="FFFFFF"/>
                      </a:solidFill>
                    </a:defRPr>
                  </a:pPr>
                  <a:endParaRPr sz="1265"/>
                </a:p>
              </p:txBody>
            </p:sp>
          </p:grpSp>
        </p:grpSp>
      </p:grpSp>
      <p:sp>
        <p:nvSpPr>
          <p:cNvPr id="34" name="任意多边形: 形状 31"/>
          <p:cNvSpPr/>
          <p:nvPr/>
        </p:nvSpPr>
        <p:spPr>
          <a:xfrm>
            <a:off x="498705" y="455580"/>
            <a:ext cx="974204" cy="487102"/>
          </a:xfrm>
          <a:custGeom>
            <a:avLst/>
            <a:gdLst>
              <a:gd name="connsiteX0" fmla="*/ 0 w 923740"/>
              <a:gd name="connsiteY0" fmla="*/ 0 h 461870"/>
              <a:gd name="connsiteX1" fmla="*/ 923740 w 923740"/>
              <a:gd name="connsiteY1" fmla="*/ 0 h 461870"/>
              <a:gd name="connsiteX2" fmla="*/ 923740 w 923740"/>
              <a:gd name="connsiteY2" fmla="*/ 461870 h 461870"/>
              <a:gd name="connsiteX3" fmla="*/ 890513 w 923740"/>
              <a:gd name="connsiteY3" fmla="*/ 461870 h 461870"/>
              <a:gd name="connsiteX4" fmla="*/ 890513 w 923740"/>
              <a:gd name="connsiteY4" fmla="*/ 33227 h 461870"/>
              <a:gd name="connsiteX5" fmla="*/ 33227 w 923740"/>
              <a:gd name="connsiteY5" fmla="*/ 33227 h 461870"/>
              <a:gd name="connsiteX6" fmla="*/ 33227 w 923740"/>
              <a:gd name="connsiteY6" fmla="*/ 461870 h 461870"/>
              <a:gd name="connsiteX7" fmla="*/ 0 w 923740"/>
              <a:gd name="connsiteY7" fmla="*/ 461870 h 461870"/>
              <a:gd name="connsiteX8" fmla="*/ 0 w 923740"/>
              <a:gd name="connsiteY8" fmla="*/ 0 h 4618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23740" h="461870">
                <a:moveTo>
                  <a:pt x="0" y="0"/>
                </a:moveTo>
                <a:lnTo>
                  <a:pt x="923740" y="0"/>
                </a:lnTo>
                <a:lnTo>
                  <a:pt x="923740" y="461870"/>
                </a:lnTo>
                <a:lnTo>
                  <a:pt x="890513" y="461870"/>
                </a:lnTo>
                <a:lnTo>
                  <a:pt x="890513" y="33227"/>
                </a:lnTo>
                <a:lnTo>
                  <a:pt x="33227" y="33227"/>
                </a:lnTo>
                <a:lnTo>
                  <a:pt x="33227" y="461870"/>
                </a:lnTo>
                <a:lnTo>
                  <a:pt x="0" y="46187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85">
              <a:solidFill>
                <a:schemeClr val="tx1"/>
              </a:solidFill>
            </a:endParaRPr>
          </a:p>
        </p:txBody>
      </p:sp>
      <p:sp>
        <p:nvSpPr>
          <p:cNvPr id="35" name="文本框 34"/>
          <p:cNvSpPr txBox="1"/>
          <p:nvPr/>
        </p:nvSpPr>
        <p:spPr>
          <a:xfrm>
            <a:off x="498703" y="447973"/>
            <a:ext cx="974204" cy="74142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/>
            <a:r>
              <a:rPr lang="en-US" altLang="zh-CN" sz="4220" b="1" dirty="0" smtClean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02</a:t>
            </a:r>
            <a:endParaRPr lang="zh-CN" altLang="en-US" sz="4220" b="1" dirty="0">
              <a:solidFill>
                <a:schemeClr val="accent2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36" name="文本框 35"/>
          <p:cNvSpPr txBox="1"/>
          <p:nvPr/>
        </p:nvSpPr>
        <p:spPr>
          <a:xfrm>
            <a:off x="1635951" y="495517"/>
            <a:ext cx="203132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600" b="1" dirty="0" smtClean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家校连接</a:t>
            </a:r>
            <a:endParaRPr lang="zh-CN" altLang="en-US" sz="3600" b="1" dirty="0">
              <a:solidFill>
                <a:schemeClr val="accent2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37" name="任意多边形: 形状 31"/>
          <p:cNvSpPr/>
          <p:nvPr/>
        </p:nvSpPr>
        <p:spPr>
          <a:xfrm rot="10800000">
            <a:off x="498705" y="942681"/>
            <a:ext cx="974204" cy="254319"/>
          </a:xfrm>
          <a:custGeom>
            <a:avLst/>
            <a:gdLst>
              <a:gd name="connsiteX0" fmla="*/ 0 w 923740"/>
              <a:gd name="connsiteY0" fmla="*/ 0 h 461870"/>
              <a:gd name="connsiteX1" fmla="*/ 923740 w 923740"/>
              <a:gd name="connsiteY1" fmla="*/ 0 h 461870"/>
              <a:gd name="connsiteX2" fmla="*/ 923740 w 923740"/>
              <a:gd name="connsiteY2" fmla="*/ 461870 h 461870"/>
              <a:gd name="connsiteX3" fmla="*/ 890513 w 923740"/>
              <a:gd name="connsiteY3" fmla="*/ 461870 h 461870"/>
              <a:gd name="connsiteX4" fmla="*/ 890513 w 923740"/>
              <a:gd name="connsiteY4" fmla="*/ 33227 h 461870"/>
              <a:gd name="connsiteX5" fmla="*/ 33227 w 923740"/>
              <a:gd name="connsiteY5" fmla="*/ 33227 h 461870"/>
              <a:gd name="connsiteX6" fmla="*/ 33227 w 923740"/>
              <a:gd name="connsiteY6" fmla="*/ 461870 h 461870"/>
              <a:gd name="connsiteX7" fmla="*/ 0 w 923740"/>
              <a:gd name="connsiteY7" fmla="*/ 461870 h 461870"/>
              <a:gd name="connsiteX8" fmla="*/ 0 w 923740"/>
              <a:gd name="connsiteY8" fmla="*/ 0 h 4618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23740" h="461870">
                <a:moveTo>
                  <a:pt x="0" y="0"/>
                </a:moveTo>
                <a:lnTo>
                  <a:pt x="923740" y="0"/>
                </a:lnTo>
                <a:lnTo>
                  <a:pt x="923740" y="461870"/>
                </a:lnTo>
                <a:lnTo>
                  <a:pt x="890513" y="461870"/>
                </a:lnTo>
                <a:lnTo>
                  <a:pt x="890513" y="33227"/>
                </a:lnTo>
                <a:lnTo>
                  <a:pt x="33227" y="33227"/>
                </a:lnTo>
                <a:lnTo>
                  <a:pt x="33227" y="461870"/>
                </a:lnTo>
                <a:lnTo>
                  <a:pt x="0" y="461870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85">
              <a:solidFill>
                <a:schemeClr val="bg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矩形 231"/>
          <p:cNvSpPr/>
          <p:nvPr/>
        </p:nvSpPr>
        <p:spPr>
          <a:xfrm>
            <a:off x="941435" y="2232536"/>
            <a:ext cx="5415932" cy="24551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---</a:t>
            </a:r>
            <a:r>
              <a:rPr lang="zh-CN" alt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老师</a:t>
            </a:r>
            <a:endParaRPr lang="zh-CN" altLang="en-US" b="1" dirty="0" smtClean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1685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1.</a:t>
            </a:r>
            <a:r>
              <a:rPr sz="1685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可查看家长已读未读情况</a:t>
            </a:r>
            <a:r>
              <a:rPr sz="1685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，及时提醒</a:t>
            </a:r>
            <a:endParaRPr sz="1685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1685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2.</a:t>
            </a:r>
            <a:r>
              <a:rPr sz="1685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可查看作业量</a:t>
            </a:r>
            <a:r>
              <a:rPr sz="1685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，难易度</a:t>
            </a:r>
            <a:endParaRPr sz="1685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1685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3.</a:t>
            </a:r>
            <a:r>
              <a:rPr sz="1685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支持照片</a:t>
            </a:r>
            <a:r>
              <a:rPr sz="1685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、语音、文字等多种形式发布作业</a:t>
            </a:r>
            <a:endParaRPr sz="1685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1685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4.</a:t>
            </a:r>
            <a:r>
              <a:rPr sz="1685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家庭作业接收情况随时掌握</a:t>
            </a:r>
            <a:r>
              <a:rPr sz="1685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，长时间未读家长可以DING一下</a:t>
            </a:r>
            <a:endParaRPr sz="1685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8" name="矩形 17"/>
          <p:cNvSpPr/>
          <p:nvPr/>
        </p:nvSpPr>
        <p:spPr>
          <a:xfrm>
            <a:off x="941435" y="4840461"/>
            <a:ext cx="5952873" cy="12867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---</a:t>
            </a:r>
            <a:r>
              <a:rPr lang="zh-CN" alt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家长</a:t>
            </a:r>
            <a:endParaRPr lang="zh-CN" altLang="en-US" b="1" dirty="0" smtClean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1685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1.</a:t>
            </a:r>
            <a:r>
              <a:rPr lang="zh-CN" altLang="en-US" sz="1685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作业</a:t>
            </a:r>
            <a:r>
              <a:rPr lang="zh-CN" altLang="en-US" sz="1685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信息一目了然，方便家长对孩子进行监督</a:t>
            </a:r>
            <a:endParaRPr lang="zh-CN" altLang="en-US" sz="1685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1685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2.</a:t>
            </a:r>
            <a:r>
              <a:rPr lang="zh-CN" altLang="en-US" sz="1685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支持</a:t>
            </a:r>
            <a:r>
              <a:rPr lang="zh-CN" altLang="en-US" sz="1685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家长对作业耗时、难易度进行点评反馈</a:t>
            </a:r>
            <a:endParaRPr lang="zh-CN" altLang="en-US" sz="1685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604" name="组合 15"/>
          <p:cNvGrpSpPr/>
          <p:nvPr/>
        </p:nvGrpSpPr>
        <p:grpSpPr>
          <a:xfrm>
            <a:off x="7221463" y="2104157"/>
            <a:ext cx="4325528" cy="3519892"/>
            <a:chOff x="307218" y="676617"/>
            <a:chExt cx="4101358" cy="3337434"/>
          </a:xfrm>
        </p:grpSpPr>
        <p:pic>
          <p:nvPicPr>
            <p:cNvPr id="602" name="图片 12" descr="图片 12"/>
            <p:cNvPicPr>
              <a:picLocks noChangeAspect="1"/>
            </p:cNvPicPr>
            <p:nvPr/>
          </p:nvPicPr>
          <p:blipFill>
            <a:blip r:embed="rId1"/>
            <a:stretch>
              <a:fillRect/>
            </a:stretch>
          </p:blipFill>
          <p:spPr>
            <a:xfrm>
              <a:off x="2554306" y="683946"/>
              <a:ext cx="1854270" cy="3297266"/>
            </a:xfrm>
            <a:prstGeom prst="rect">
              <a:avLst/>
            </a:prstGeom>
            <a:ln w="12700" cap="flat">
              <a:noFill/>
              <a:miter lim="400000"/>
              <a:headEnd/>
              <a:tailEnd/>
            </a:ln>
            <a:effectLst/>
          </p:spPr>
        </p:pic>
        <p:pic>
          <p:nvPicPr>
            <p:cNvPr id="603" name="图片 14" descr="图片 14"/>
            <p:cNvPicPr>
              <a:picLocks noChangeAspect="1"/>
            </p:cNvPicPr>
            <p:nvPr/>
          </p:nvPicPr>
          <p:blipFill>
            <a:blip r:embed="rId2"/>
            <a:srcRect b="379"/>
            <a:stretch>
              <a:fillRect/>
            </a:stretch>
          </p:blipFill>
          <p:spPr>
            <a:xfrm>
              <a:off x="307218" y="676617"/>
              <a:ext cx="1883655" cy="3337434"/>
            </a:xfrm>
            <a:prstGeom prst="rect">
              <a:avLst/>
            </a:prstGeom>
            <a:ln w="12700" cap="flat">
              <a:noFill/>
              <a:miter lim="400000"/>
              <a:headEnd/>
              <a:tailEnd/>
            </a:ln>
            <a:effectLst/>
          </p:spPr>
        </p:pic>
      </p:grpSp>
      <p:grpSp>
        <p:nvGrpSpPr>
          <p:cNvPr id="614" name="组合 2"/>
          <p:cNvGrpSpPr/>
          <p:nvPr/>
        </p:nvGrpSpPr>
        <p:grpSpPr>
          <a:xfrm>
            <a:off x="7077447" y="1646480"/>
            <a:ext cx="4638031" cy="4480424"/>
            <a:chOff x="0" y="-1"/>
            <a:chExt cx="4397780" cy="4248337"/>
          </a:xfrm>
        </p:grpSpPr>
        <p:grpSp>
          <p:nvGrpSpPr>
            <p:cNvPr id="610" name="组合 19"/>
            <p:cNvGrpSpPr/>
            <p:nvPr/>
          </p:nvGrpSpPr>
          <p:grpSpPr>
            <a:xfrm>
              <a:off x="2250942" y="-2"/>
              <a:ext cx="2146839" cy="4248339"/>
              <a:chOff x="0" y="0"/>
              <a:chExt cx="2146837" cy="4248337"/>
            </a:xfrm>
          </p:grpSpPr>
          <p:sp>
            <p:nvSpPr>
              <p:cNvPr id="608" name="Freeform 5"/>
              <p:cNvSpPr/>
              <p:nvPr/>
            </p:nvSpPr>
            <p:spPr>
              <a:xfrm>
                <a:off x="0" y="0"/>
                <a:ext cx="2146838" cy="424833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9" y="8764"/>
                    </a:moveTo>
                    <a:lnTo>
                      <a:pt x="91" y="8762"/>
                    </a:lnTo>
                    <a:cubicBezTo>
                      <a:pt x="40" y="8762"/>
                      <a:pt x="0" y="8740"/>
                      <a:pt x="0" y="8716"/>
                    </a:cubicBezTo>
                    <a:lnTo>
                      <a:pt x="0" y="7206"/>
                    </a:lnTo>
                    <a:cubicBezTo>
                      <a:pt x="0" y="7181"/>
                      <a:pt x="40" y="7160"/>
                      <a:pt x="91" y="7160"/>
                    </a:cubicBezTo>
                    <a:lnTo>
                      <a:pt x="219" y="7159"/>
                    </a:lnTo>
                    <a:lnTo>
                      <a:pt x="219" y="6216"/>
                    </a:lnTo>
                    <a:lnTo>
                      <a:pt x="135" y="6216"/>
                    </a:lnTo>
                    <a:cubicBezTo>
                      <a:pt x="61" y="6216"/>
                      <a:pt x="0" y="6186"/>
                      <a:pt x="0" y="6148"/>
                    </a:cubicBezTo>
                    <a:lnTo>
                      <a:pt x="0" y="4686"/>
                    </a:lnTo>
                    <a:cubicBezTo>
                      <a:pt x="0" y="4649"/>
                      <a:pt x="61" y="4618"/>
                      <a:pt x="135" y="4618"/>
                    </a:cubicBezTo>
                    <a:lnTo>
                      <a:pt x="219" y="4618"/>
                    </a:lnTo>
                    <a:lnTo>
                      <a:pt x="219" y="3684"/>
                    </a:lnTo>
                    <a:lnTo>
                      <a:pt x="135" y="3684"/>
                    </a:lnTo>
                    <a:cubicBezTo>
                      <a:pt x="61" y="3684"/>
                      <a:pt x="0" y="3653"/>
                      <a:pt x="0" y="3616"/>
                    </a:cubicBezTo>
                    <a:lnTo>
                      <a:pt x="0" y="2977"/>
                    </a:lnTo>
                    <a:cubicBezTo>
                      <a:pt x="0" y="2939"/>
                      <a:pt x="61" y="2909"/>
                      <a:pt x="135" y="2909"/>
                    </a:cubicBezTo>
                    <a:lnTo>
                      <a:pt x="253" y="2909"/>
                    </a:lnTo>
                    <a:lnTo>
                      <a:pt x="236" y="1363"/>
                    </a:lnTo>
                    <a:cubicBezTo>
                      <a:pt x="226" y="610"/>
                      <a:pt x="1426" y="0"/>
                      <a:pt x="2916" y="0"/>
                    </a:cubicBezTo>
                    <a:lnTo>
                      <a:pt x="18684" y="0"/>
                    </a:lnTo>
                    <a:cubicBezTo>
                      <a:pt x="20174" y="0"/>
                      <a:pt x="21381" y="610"/>
                      <a:pt x="21381" y="1363"/>
                    </a:cubicBezTo>
                    <a:lnTo>
                      <a:pt x="21381" y="4611"/>
                    </a:lnTo>
                    <a:lnTo>
                      <a:pt x="21465" y="4611"/>
                    </a:lnTo>
                    <a:cubicBezTo>
                      <a:pt x="21539" y="4611"/>
                      <a:pt x="21600" y="4642"/>
                      <a:pt x="21600" y="4679"/>
                    </a:cubicBezTo>
                    <a:lnTo>
                      <a:pt x="21600" y="6121"/>
                    </a:lnTo>
                    <a:cubicBezTo>
                      <a:pt x="21600" y="6160"/>
                      <a:pt x="21539" y="6191"/>
                      <a:pt x="21465" y="6191"/>
                    </a:cubicBezTo>
                    <a:lnTo>
                      <a:pt x="21381" y="6191"/>
                    </a:lnTo>
                    <a:lnTo>
                      <a:pt x="21381" y="20237"/>
                    </a:lnTo>
                    <a:cubicBezTo>
                      <a:pt x="21381" y="20988"/>
                      <a:pt x="20174" y="21600"/>
                      <a:pt x="18684" y="21600"/>
                    </a:cubicBezTo>
                    <a:lnTo>
                      <a:pt x="2916" y="21600"/>
                    </a:lnTo>
                    <a:cubicBezTo>
                      <a:pt x="1426" y="21600"/>
                      <a:pt x="219" y="20988"/>
                      <a:pt x="219" y="20237"/>
                    </a:cubicBezTo>
                    <a:lnTo>
                      <a:pt x="219" y="8764"/>
                    </a:lnTo>
                    <a:close/>
                  </a:path>
                </a:pathLst>
              </a:custGeom>
              <a:noFill/>
              <a:ln w="19050" cap="flat">
                <a:solidFill>
                  <a:schemeClr val="bg1">
                    <a:lumMod val="85000"/>
                  </a:schemeClr>
                </a:solidFill>
                <a:prstDash val="solid"/>
                <a:miter lim="800000"/>
              </a:ln>
              <a:effectLst/>
            </p:spPr>
            <p:txBody>
              <a:bodyPr wrap="square" lIns="48217" tIns="48217" rIns="48217" bIns="48217" numCol="1" anchor="t">
                <a:noAutofit/>
              </a:bodyPr>
              <a:lstStyle/>
              <a:p>
                <a:pPr>
                  <a:defRPr sz="1200">
                    <a:solidFill>
                      <a:srgbClr val="FFFFFF"/>
                    </a:solidFill>
                  </a:defRPr>
                </a:pPr>
                <a:endParaRPr sz="1265"/>
              </a:p>
            </p:txBody>
          </p:sp>
          <p:sp>
            <p:nvSpPr>
              <p:cNvPr id="609" name="Freeform 7"/>
              <p:cNvSpPr/>
              <p:nvPr/>
            </p:nvSpPr>
            <p:spPr>
              <a:xfrm>
                <a:off x="135549" y="456802"/>
                <a:ext cx="1881040" cy="3335491"/>
              </a:xfrm>
              <a:prstGeom prst="rect">
                <a:avLst/>
              </a:prstGeom>
              <a:noFill/>
              <a:ln w="36513" cap="flat">
                <a:solidFill>
                  <a:schemeClr val="bg1">
                    <a:lumMod val="85000"/>
                  </a:schemeClr>
                </a:solidFill>
                <a:prstDash val="solid"/>
                <a:miter lim="800000"/>
              </a:ln>
              <a:effectLst/>
            </p:spPr>
            <p:txBody>
              <a:bodyPr wrap="square" lIns="48217" tIns="48217" rIns="48217" bIns="48217" numCol="1" anchor="t">
                <a:noAutofit/>
              </a:bodyPr>
              <a:lstStyle/>
              <a:p>
                <a:pPr>
                  <a:defRPr sz="1200">
                    <a:solidFill>
                      <a:srgbClr val="FFFFFF"/>
                    </a:solidFill>
                  </a:defRPr>
                </a:pPr>
                <a:endParaRPr sz="1265"/>
              </a:p>
            </p:txBody>
          </p:sp>
        </p:grpSp>
        <p:grpSp>
          <p:nvGrpSpPr>
            <p:cNvPr id="613" name="组合 21"/>
            <p:cNvGrpSpPr/>
            <p:nvPr/>
          </p:nvGrpSpPr>
          <p:grpSpPr>
            <a:xfrm>
              <a:off x="0" y="845"/>
              <a:ext cx="2146838" cy="4246646"/>
              <a:chOff x="0" y="0"/>
              <a:chExt cx="2146837" cy="4246645"/>
            </a:xfrm>
          </p:grpSpPr>
          <p:sp>
            <p:nvSpPr>
              <p:cNvPr id="611" name="Freeform 5"/>
              <p:cNvSpPr/>
              <p:nvPr/>
            </p:nvSpPr>
            <p:spPr>
              <a:xfrm>
                <a:off x="0" y="0"/>
                <a:ext cx="2146838" cy="424664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9" y="8764"/>
                    </a:moveTo>
                    <a:lnTo>
                      <a:pt x="91" y="8762"/>
                    </a:lnTo>
                    <a:cubicBezTo>
                      <a:pt x="40" y="8762"/>
                      <a:pt x="0" y="8740"/>
                      <a:pt x="0" y="8716"/>
                    </a:cubicBezTo>
                    <a:lnTo>
                      <a:pt x="0" y="7206"/>
                    </a:lnTo>
                    <a:cubicBezTo>
                      <a:pt x="0" y="7181"/>
                      <a:pt x="40" y="7160"/>
                      <a:pt x="91" y="7160"/>
                    </a:cubicBezTo>
                    <a:lnTo>
                      <a:pt x="219" y="7159"/>
                    </a:lnTo>
                    <a:lnTo>
                      <a:pt x="219" y="6216"/>
                    </a:lnTo>
                    <a:lnTo>
                      <a:pt x="135" y="6216"/>
                    </a:lnTo>
                    <a:cubicBezTo>
                      <a:pt x="61" y="6216"/>
                      <a:pt x="0" y="6186"/>
                      <a:pt x="0" y="6148"/>
                    </a:cubicBezTo>
                    <a:lnTo>
                      <a:pt x="0" y="4686"/>
                    </a:lnTo>
                    <a:cubicBezTo>
                      <a:pt x="0" y="4649"/>
                      <a:pt x="61" y="4618"/>
                      <a:pt x="135" y="4618"/>
                    </a:cubicBezTo>
                    <a:lnTo>
                      <a:pt x="219" y="4618"/>
                    </a:lnTo>
                    <a:lnTo>
                      <a:pt x="219" y="3684"/>
                    </a:lnTo>
                    <a:lnTo>
                      <a:pt x="135" y="3684"/>
                    </a:lnTo>
                    <a:cubicBezTo>
                      <a:pt x="61" y="3684"/>
                      <a:pt x="0" y="3653"/>
                      <a:pt x="0" y="3616"/>
                    </a:cubicBezTo>
                    <a:lnTo>
                      <a:pt x="0" y="2977"/>
                    </a:lnTo>
                    <a:cubicBezTo>
                      <a:pt x="0" y="2939"/>
                      <a:pt x="61" y="2909"/>
                      <a:pt x="135" y="2909"/>
                    </a:cubicBezTo>
                    <a:lnTo>
                      <a:pt x="253" y="2909"/>
                    </a:lnTo>
                    <a:lnTo>
                      <a:pt x="236" y="1363"/>
                    </a:lnTo>
                    <a:cubicBezTo>
                      <a:pt x="226" y="610"/>
                      <a:pt x="1426" y="0"/>
                      <a:pt x="2916" y="0"/>
                    </a:cubicBezTo>
                    <a:lnTo>
                      <a:pt x="18684" y="0"/>
                    </a:lnTo>
                    <a:cubicBezTo>
                      <a:pt x="20174" y="0"/>
                      <a:pt x="21381" y="610"/>
                      <a:pt x="21381" y="1363"/>
                    </a:cubicBezTo>
                    <a:lnTo>
                      <a:pt x="21381" y="4611"/>
                    </a:lnTo>
                    <a:lnTo>
                      <a:pt x="21465" y="4611"/>
                    </a:lnTo>
                    <a:cubicBezTo>
                      <a:pt x="21539" y="4611"/>
                      <a:pt x="21600" y="4642"/>
                      <a:pt x="21600" y="4679"/>
                    </a:cubicBezTo>
                    <a:lnTo>
                      <a:pt x="21600" y="6121"/>
                    </a:lnTo>
                    <a:cubicBezTo>
                      <a:pt x="21600" y="6160"/>
                      <a:pt x="21539" y="6191"/>
                      <a:pt x="21465" y="6191"/>
                    </a:cubicBezTo>
                    <a:lnTo>
                      <a:pt x="21381" y="6191"/>
                    </a:lnTo>
                    <a:lnTo>
                      <a:pt x="21381" y="20237"/>
                    </a:lnTo>
                    <a:cubicBezTo>
                      <a:pt x="21381" y="20988"/>
                      <a:pt x="20174" y="21600"/>
                      <a:pt x="18684" y="21600"/>
                    </a:cubicBezTo>
                    <a:lnTo>
                      <a:pt x="2916" y="21600"/>
                    </a:lnTo>
                    <a:cubicBezTo>
                      <a:pt x="1426" y="21600"/>
                      <a:pt x="219" y="20988"/>
                      <a:pt x="219" y="20237"/>
                    </a:cubicBezTo>
                    <a:lnTo>
                      <a:pt x="219" y="8764"/>
                    </a:lnTo>
                    <a:close/>
                  </a:path>
                </a:pathLst>
              </a:custGeom>
              <a:noFill/>
              <a:ln w="19050" cap="flat">
                <a:solidFill>
                  <a:schemeClr val="bg1">
                    <a:lumMod val="85000"/>
                  </a:schemeClr>
                </a:solidFill>
                <a:prstDash val="solid"/>
                <a:miter lim="800000"/>
              </a:ln>
              <a:effectLst/>
            </p:spPr>
            <p:txBody>
              <a:bodyPr wrap="square" lIns="48217" tIns="48217" rIns="48217" bIns="48217" numCol="1" anchor="t">
                <a:noAutofit/>
              </a:bodyPr>
              <a:lstStyle/>
              <a:p>
                <a:pPr>
                  <a:defRPr sz="1200">
                    <a:solidFill>
                      <a:srgbClr val="FFFFFF"/>
                    </a:solidFill>
                  </a:defRPr>
                </a:pPr>
                <a:endParaRPr sz="1265"/>
              </a:p>
            </p:txBody>
          </p:sp>
          <p:sp>
            <p:nvSpPr>
              <p:cNvPr id="612" name="Freeform 7"/>
              <p:cNvSpPr/>
              <p:nvPr/>
            </p:nvSpPr>
            <p:spPr>
              <a:xfrm>
                <a:off x="135549" y="456620"/>
                <a:ext cx="1881040" cy="3334163"/>
              </a:xfrm>
              <a:prstGeom prst="rect">
                <a:avLst/>
              </a:prstGeom>
              <a:noFill/>
              <a:ln w="36513" cap="flat">
                <a:solidFill>
                  <a:schemeClr val="bg1">
                    <a:lumMod val="85000"/>
                  </a:schemeClr>
                </a:solidFill>
                <a:prstDash val="solid"/>
                <a:miter lim="800000"/>
              </a:ln>
              <a:effectLst/>
            </p:spPr>
            <p:txBody>
              <a:bodyPr wrap="square" lIns="48217" tIns="48217" rIns="48217" bIns="48217" numCol="1" anchor="t">
                <a:noAutofit/>
              </a:bodyPr>
              <a:lstStyle/>
              <a:p>
                <a:pPr>
                  <a:defRPr sz="1200">
                    <a:solidFill>
                      <a:srgbClr val="FFFFFF"/>
                    </a:solidFill>
                  </a:defRPr>
                </a:pPr>
                <a:endParaRPr sz="1265"/>
              </a:p>
            </p:txBody>
          </p:sp>
        </p:grpSp>
      </p:grpSp>
      <p:sp>
        <p:nvSpPr>
          <p:cNvPr id="26" name="任意多边形: 形状 31"/>
          <p:cNvSpPr/>
          <p:nvPr/>
        </p:nvSpPr>
        <p:spPr>
          <a:xfrm>
            <a:off x="498705" y="455580"/>
            <a:ext cx="974204" cy="487102"/>
          </a:xfrm>
          <a:custGeom>
            <a:avLst/>
            <a:gdLst>
              <a:gd name="connsiteX0" fmla="*/ 0 w 923740"/>
              <a:gd name="connsiteY0" fmla="*/ 0 h 461870"/>
              <a:gd name="connsiteX1" fmla="*/ 923740 w 923740"/>
              <a:gd name="connsiteY1" fmla="*/ 0 h 461870"/>
              <a:gd name="connsiteX2" fmla="*/ 923740 w 923740"/>
              <a:gd name="connsiteY2" fmla="*/ 461870 h 461870"/>
              <a:gd name="connsiteX3" fmla="*/ 890513 w 923740"/>
              <a:gd name="connsiteY3" fmla="*/ 461870 h 461870"/>
              <a:gd name="connsiteX4" fmla="*/ 890513 w 923740"/>
              <a:gd name="connsiteY4" fmla="*/ 33227 h 461870"/>
              <a:gd name="connsiteX5" fmla="*/ 33227 w 923740"/>
              <a:gd name="connsiteY5" fmla="*/ 33227 h 461870"/>
              <a:gd name="connsiteX6" fmla="*/ 33227 w 923740"/>
              <a:gd name="connsiteY6" fmla="*/ 461870 h 461870"/>
              <a:gd name="connsiteX7" fmla="*/ 0 w 923740"/>
              <a:gd name="connsiteY7" fmla="*/ 461870 h 461870"/>
              <a:gd name="connsiteX8" fmla="*/ 0 w 923740"/>
              <a:gd name="connsiteY8" fmla="*/ 0 h 4618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23740" h="461870">
                <a:moveTo>
                  <a:pt x="0" y="0"/>
                </a:moveTo>
                <a:lnTo>
                  <a:pt x="923740" y="0"/>
                </a:lnTo>
                <a:lnTo>
                  <a:pt x="923740" y="461870"/>
                </a:lnTo>
                <a:lnTo>
                  <a:pt x="890513" y="461870"/>
                </a:lnTo>
                <a:lnTo>
                  <a:pt x="890513" y="33227"/>
                </a:lnTo>
                <a:lnTo>
                  <a:pt x="33227" y="33227"/>
                </a:lnTo>
                <a:lnTo>
                  <a:pt x="33227" y="461870"/>
                </a:lnTo>
                <a:lnTo>
                  <a:pt x="0" y="46187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85">
              <a:solidFill>
                <a:schemeClr val="tx1"/>
              </a:solidFill>
            </a:endParaRPr>
          </a:p>
        </p:txBody>
      </p:sp>
      <p:sp>
        <p:nvSpPr>
          <p:cNvPr id="28" name="文本框 27"/>
          <p:cNvSpPr txBox="1"/>
          <p:nvPr/>
        </p:nvSpPr>
        <p:spPr>
          <a:xfrm>
            <a:off x="498703" y="447973"/>
            <a:ext cx="974204" cy="74142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/>
            <a:r>
              <a:rPr lang="en-US" altLang="zh-CN" sz="4220" b="1" dirty="0" smtClean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02</a:t>
            </a:r>
            <a:endParaRPr lang="zh-CN" altLang="en-US" sz="4220" b="1" dirty="0">
              <a:solidFill>
                <a:schemeClr val="accent2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29" name="文本框 28"/>
          <p:cNvSpPr txBox="1"/>
          <p:nvPr/>
        </p:nvSpPr>
        <p:spPr>
          <a:xfrm>
            <a:off x="1635951" y="495517"/>
            <a:ext cx="203132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600" b="1" dirty="0" smtClean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家校连接</a:t>
            </a:r>
            <a:endParaRPr lang="zh-CN" altLang="en-US" sz="3600" b="1" dirty="0">
              <a:solidFill>
                <a:schemeClr val="accent2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30" name="任意多边形: 形状 31"/>
          <p:cNvSpPr/>
          <p:nvPr/>
        </p:nvSpPr>
        <p:spPr>
          <a:xfrm rot="10800000">
            <a:off x="498705" y="942681"/>
            <a:ext cx="974204" cy="254319"/>
          </a:xfrm>
          <a:custGeom>
            <a:avLst/>
            <a:gdLst>
              <a:gd name="connsiteX0" fmla="*/ 0 w 923740"/>
              <a:gd name="connsiteY0" fmla="*/ 0 h 461870"/>
              <a:gd name="connsiteX1" fmla="*/ 923740 w 923740"/>
              <a:gd name="connsiteY1" fmla="*/ 0 h 461870"/>
              <a:gd name="connsiteX2" fmla="*/ 923740 w 923740"/>
              <a:gd name="connsiteY2" fmla="*/ 461870 h 461870"/>
              <a:gd name="connsiteX3" fmla="*/ 890513 w 923740"/>
              <a:gd name="connsiteY3" fmla="*/ 461870 h 461870"/>
              <a:gd name="connsiteX4" fmla="*/ 890513 w 923740"/>
              <a:gd name="connsiteY4" fmla="*/ 33227 h 461870"/>
              <a:gd name="connsiteX5" fmla="*/ 33227 w 923740"/>
              <a:gd name="connsiteY5" fmla="*/ 33227 h 461870"/>
              <a:gd name="connsiteX6" fmla="*/ 33227 w 923740"/>
              <a:gd name="connsiteY6" fmla="*/ 461870 h 461870"/>
              <a:gd name="connsiteX7" fmla="*/ 0 w 923740"/>
              <a:gd name="connsiteY7" fmla="*/ 461870 h 461870"/>
              <a:gd name="connsiteX8" fmla="*/ 0 w 923740"/>
              <a:gd name="connsiteY8" fmla="*/ 0 h 4618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23740" h="461870">
                <a:moveTo>
                  <a:pt x="0" y="0"/>
                </a:moveTo>
                <a:lnTo>
                  <a:pt x="923740" y="0"/>
                </a:lnTo>
                <a:lnTo>
                  <a:pt x="923740" y="461870"/>
                </a:lnTo>
                <a:lnTo>
                  <a:pt x="890513" y="461870"/>
                </a:lnTo>
                <a:lnTo>
                  <a:pt x="890513" y="33227"/>
                </a:lnTo>
                <a:lnTo>
                  <a:pt x="33227" y="33227"/>
                </a:lnTo>
                <a:lnTo>
                  <a:pt x="33227" y="461870"/>
                </a:lnTo>
                <a:lnTo>
                  <a:pt x="0" y="461870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85">
              <a:solidFill>
                <a:schemeClr val="bg2"/>
              </a:solidFill>
            </a:endParaRPr>
          </a:p>
        </p:txBody>
      </p:sp>
      <p:sp>
        <p:nvSpPr>
          <p:cNvPr id="31" name="矩形 30"/>
          <p:cNvSpPr/>
          <p:nvPr/>
        </p:nvSpPr>
        <p:spPr>
          <a:xfrm>
            <a:off x="940766" y="1600101"/>
            <a:ext cx="5953542" cy="5810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b="1" dirty="0" smtClean="0">
                <a:solidFill>
                  <a:schemeClr val="accent5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家庭作业</a:t>
            </a:r>
            <a:endParaRPr sz="2400" b="1" dirty="0">
              <a:solidFill>
                <a:schemeClr val="accent5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矩形 231"/>
          <p:cNvSpPr/>
          <p:nvPr/>
        </p:nvSpPr>
        <p:spPr>
          <a:xfrm>
            <a:off x="6744129" y="1484421"/>
            <a:ext cx="5953542" cy="37880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endParaRPr lang="en-US" altLang="zh-CN" b="1" dirty="0" smtClean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 b="1" dirty="0" smtClean="0">
                <a:solidFill>
                  <a:schemeClr val="accent5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公告</a:t>
            </a:r>
            <a:endParaRPr lang="zh-CN" altLang="en-US" sz="2400" b="1" dirty="0" smtClean="0">
              <a:solidFill>
                <a:schemeClr val="accent5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1685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1.</a:t>
            </a:r>
            <a:r>
              <a:rPr lang="zh-CN" altLang="en-US" sz="1685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随时</a:t>
            </a:r>
            <a:r>
              <a:rPr lang="zh-CN" altLang="en-US" sz="1685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随地，一键发布；</a:t>
            </a:r>
            <a:endParaRPr lang="zh-CN" altLang="en-US" sz="1685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>
              <a:lnSpc>
                <a:spcPct val="150000"/>
              </a:lnSpc>
            </a:pPr>
            <a:r>
              <a:rPr lang="en-US" altLang="zh-CN" sz="1685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2.</a:t>
            </a:r>
            <a:r>
              <a:rPr lang="zh-CN" altLang="en-US" sz="1685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公告</a:t>
            </a:r>
            <a:r>
              <a:rPr lang="zh-CN" altLang="en-US" sz="1685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的已读未读一目了然，紧急通知可以DING一下，确保消息必达；</a:t>
            </a:r>
            <a:endParaRPr lang="zh-CN" altLang="en-US" sz="1685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>
              <a:lnSpc>
                <a:spcPct val="150000"/>
              </a:lnSpc>
            </a:pPr>
            <a:r>
              <a:rPr lang="en-US" altLang="zh-CN" sz="1685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3.</a:t>
            </a:r>
            <a:r>
              <a:rPr lang="zh-CN" altLang="en-US" sz="1685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保密</a:t>
            </a:r>
            <a:r>
              <a:rPr lang="zh-CN" altLang="en-US" sz="1685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公告，水印保障安全；</a:t>
            </a:r>
            <a:endParaRPr lang="zh-CN" altLang="en-US" sz="1685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>
              <a:lnSpc>
                <a:spcPct val="150000"/>
              </a:lnSpc>
            </a:pPr>
            <a:r>
              <a:rPr lang="en-US" altLang="zh-CN" sz="1685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4.</a:t>
            </a:r>
            <a:r>
              <a:rPr lang="zh-CN" altLang="en-US" sz="1685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告别</a:t>
            </a:r>
            <a:r>
              <a:rPr lang="zh-CN" altLang="en-US" sz="1685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纸质公告，节省树资源，节能环保；</a:t>
            </a:r>
            <a:endParaRPr lang="zh-CN" altLang="en-US" sz="1685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>
              <a:lnSpc>
                <a:spcPct val="150000"/>
              </a:lnSpc>
            </a:pPr>
            <a:r>
              <a:rPr lang="en-US" altLang="zh-CN" sz="1685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5.</a:t>
            </a:r>
            <a:r>
              <a:rPr lang="zh-CN" altLang="en-US" sz="1685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可</a:t>
            </a:r>
            <a:r>
              <a:rPr lang="zh-CN" altLang="en-US" sz="1685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选择班级、部门公告范围，管理员可发全校公告</a:t>
            </a:r>
            <a:endParaRPr lang="zh-CN" altLang="en-US" sz="1685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>
              <a:lnSpc>
                <a:spcPct val="150000"/>
              </a:lnSpc>
            </a:pPr>
            <a:r>
              <a:rPr lang="en-US" altLang="zh-CN" sz="1685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6.</a:t>
            </a:r>
            <a:r>
              <a:rPr lang="zh-CN" altLang="en-US" sz="1685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重要</a:t>
            </a:r>
            <a:r>
              <a:rPr lang="zh-CN" altLang="en-US" sz="1685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公告一键分享</a:t>
            </a:r>
            <a:endParaRPr lang="zh-CN" altLang="en-US" sz="1685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grpSp>
        <p:nvGrpSpPr>
          <p:cNvPr id="59" name="组合 58"/>
          <p:cNvGrpSpPr/>
          <p:nvPr/>
        </p:nvGrpSpPr>
        <p:grpSpPr>
          <a:xfrm>
            <a:off x="103485" y="103802"/>
            <a:ext cx="8221112" cy="470792"/>
            <a:chOff x="154" y="155"/>
            <a:chExt cx="12276" cy="703"/>
          </a:xfrm>
        </p:grpSpPr>
        <p:grpSp>
          <p:nvGrpSpPr>
            <p:cNvPr id="13" name="组合 12"/>
            <p:cNvGrpSpPr/>
            <p:nvPr/>
          </p:nvGrpSpPr>
          <p:grpSpPr>
            <a:xfrm>
              <a:off x="154" y="194"/>
              <a:ext cx="3173" cy="664"/>
              <a:chOff x="13218" y="1299"/>
              <a:chExt cx="3173" cy="664"/>
            </a:xfrm>
          </p:grpSpPr>
          <p:grpSp>
            <p:nvGrpSpPr>
              <p:cNvPr id="19" name="组合 18"/>
              <p:cNvGrpSpPr/>
              <p:nvPr/>
            </p:nvGrpSpPr>
            <p:grpSpPr>
              <a:xfrm>
                <a:off x="14574" y="1339"/>
                <a:ext cx="1817" cy="519"/>
                <a:chOff x="16344" y="296"/>
                <a:chExt cx="1966" cy="565"/>
              </a:xfrm>
            </p:grpSpPr>
            <p:pic>
              <p:nvPicPr>
                <p:cNvPr id="21" name="图片 20" descr="白色"/>
                <p:cNvPicPr>
                  <a:picLocks noChangeAspect="1"/>
                </p:cNvPicPr>
                <p:nvPr/>
              </p:nvPicPr>
              <p:blipFill>
                <a:blip r:embed="rId1"/>
                <a:srcRect r="70050"/>
                <a:stretch>
                  <a:fillRect/>
                </a:stretch>
              </p:blipFill>
              <p:spPr>
                <a:xfrm>
                  <a:off x="16344" y="296"/>
                  <a:ext cx="526" cy="565"/>
                </a:xfrm>
                <a:prstGeom prst="rect">
                  <a:avLst/>
                </a:prstGeom>
              </p:spPr>
            </p:pic>
            <p:sp>
              <p:nvSpPr>
                <p:cNvPr id="22" name="文本框 21"/>
                <p:cNvSpPr txBox="1"/>
                <p:nvPr/>
              </p:nvSpPr>
              <p:spPr>
                <a:xfrm>
                  <a:off x="16654" y="335"/>
                  <a:ext cx="1656" cy="51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zh-CN" altLang="en-US" sz="1475" b="1">
                      <a:solidFill>
                        <a:schemeClr val="bg1"/>
                      </a:solidFill>
                      <a:latin typeface="微软雅黑" panose="020B0503020204020204" pitchFamily="34" charset="-122"/>
                      <a:ea typeface="微软雅黑" panose="020B0503020204020204" pitchFamily="34" charset="-122"/>
                    </a:rPr>
                    <a:t>轻松教育</a:t>
                  </a:r>
                  <a:endParaRPr lang="zh-CN" altLang="en-US" sz="1475" b="1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</p:grpSp>
          <p:grpSp>
            <p:nvGrpSpPr>
              <p:cNvPr id="23" name="组合 22"/>
              <p:cNvGrpSpPr/>
              <p:nvPr/>
            </p:nvGrpSpPr>
            <p:grpSpPr>
              <a:xfrm>
                <a:off x="13218" y="1299"/>
                <a:ext cx="1383" cy="664"/>
                <a:chOff x="11451" y="944"/>
                <a:chExt cx="1497" cy="723"/>
              </a:xfrm>
            </p:grpSpPr>
            <p:pic>
              <p:nvPicPr>
                <p:cNvPr id="24" name="图片 23" descr="品牌标识-钉钉"/>
                <p:cNvPicPr>
                  <a:picLocks noChangeAspect="1"/>
                </p:cNvPicPr>
                <p:nvPr/>
              </p:nvPicPr>
              <p:blipFill>
                <a:blip r:embed="rId2"/>
                <a:stretch>
                  <a:fillRect/>
                </a:stretch>
              </p:blipFill>
              <p:spPr>
                <a:xfrm>
                  <a:off x="11451" y="944"/>
                  <a:ext cx="722" cy="723"/>
                </a:xfrm>
                <a:prstGeom prst="rect">
                  <a:avLst/>
                </a:prstGeom>
              </p:spPr>
            </p:pic>
            <p:sp>
              <p:nvSpPr>
                <p:cNvPr id="25" name="文本框 24"/>
                <p:cNvSpPr txBox="1"/>
                <p:nvPr/>
              </p:nvSpPr>
              <p:spPr>
                <a:xfrm>
                  <a:off x="11938" y="1053"/>
                  <a:ext cx="1010" cy="51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zh-CN" altLang="en-US" sz="1475" b="1">
                      <a:solidFill>
                        <a:schemeClr val="bg1"/>
                      </a:solidFill>
                      <a:latin typeface="微软雅黑" panose="020B0503020204020204" pitchFamily="34" charset="-122"/>
                      <a:ea typeface="微软雅黑" panose="020B0503020204020204" pitchFamily="34" charset="-122"/>
                    </a:rPr>
                    <a:t>钉钉</a:t>
                  </a:r>
                  <a:endParaRPr lang="zh-CN" altLang="en-US" sz="1475" b="1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</p:grpSp>
        </p:grpSp>
        <p:sp>
          <p:nvSpPr>
            <p:cNvPr id="27" name="文本框 26"/>
            <p:cNvSpPr txBox="1"/>
            <p:nvPr/>
          </p:nvSpPr>
          <p:spPr>
            <a:xfrm>
              <a:off x="3327" y="155"/>
              <a:ext cx="9103" cy="67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zh-CN" altLang="en-US" sz="211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校园公告</a:t>
              </a:r>
              <a:r>
                <a:rPr lang="en-US" altLang="zh-CN" sz="211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|THE ANNOUNCEMENT</a:t>
              </a:r>
              <a:endParaRPr lang="en-US" sz="211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pic>
        <p:nvPicPr>
          <p:cNvPr id="624" name="组合 3" descr="组合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54898" y="2120709"/>
            <a:ext cx="1935404" cy="3521899"/>
          </a:xfrm>
          <a:prstGeom prst="rect">
            <a:avLst/>
          </a:prstGeom>
          <a:ln w="12700" cap="flat">
            <a:noFill/>
            <a:miter lim="400000"/>
            <a:headEnd/>
            <a:tailEnd/>
          </a:ln>
          <a:effectLst/>
        </p:spPr>
      </p:pic>
      <p:pic>
        <p:nvPicPr>
          <p:cNvPr id="625" name="组合 8" descr="组合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05509" y="2140800"/>
            <a:ext cx="1967549" cy="3523238"/>
          </a:xfrm>
          <a:prstGeom prst="rect">
            <a:avLst/>
          </a:prstGeom>
          <a:ln w="12700" cap="flat">
            <a:noFill/>
            <a:miter lim="400000"/>
            <a:headEnd/>
            <a:tailEnd/>
          </a:ln>
          <a:effectLst/>
        </p:spPr>
      </p:pic>
      <p:grpSp>
        <p:nvGrpSpPr>
          <p:cNvPr id="634" name="组合 2"/>
          <p:cNvGrpSpPr/>
          <p:nvPr/>
        </p:nvGrpSpPr>
        <p:grpSpPr>
          <a:xfrm>
            <a:off x="984511" y="1656181"/>
            <a:ext cx="4638031" cy="4480424"/>
            <a:chOff x="0" y="-1"/>
            <a:chExt cx="4397780" cy="4248337"/>
          </a:xfrm>
        </p:grpSpPr>
        <p:grpSp>
          <p:nvGrpSpPr>
            <p:cNvPr id="630" name="组合 19"/>
            <p:cNvGrpSpPr/>
            <p:nvPr/>
          </p:nvGrpSpPr>
          <p:grpSpPr>
            <a:xfrm>
              <a:off x="2250942" y="-2"/>
              <a:ext cx="2146839" cy="4248339"/>
              <a:chOff x="0" y="0"/>
              <a:chExt cx="2146837" cy="4248337"/>
            </a:xfrm>
          </p:grpSpPr>
          <p:sp>
            <p:nvSpPr>
              <p:cNvPr id="628" name="Freeform 5"/>
              <p:cNvSpPr/>
              <p:nvPr/>
            </p:nvSpPr>
            <p:spPr>
              <a:xfrm>
                <a:off x="0" y="0"/>
                <a:ext cx="2146838" cy="424833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9" y="8764"/>
                    </a:moveTo>
                    <a:lnTo>
                      <a:pt x="91" y="8762"/>
                    </a:lnTo>
                    <a:cubicBezTo>
                      <a:pt x="40" y="8762"/>
                      <a:pt x="0" y="8740"/>
                      <a:pt x="0" y="8716"/>
                    </a:cubicBezTo>
                    <a:lnTo>
                      <a:pt x="0" y="7206"/>
                    </a:lnTo>
                    <a:cubicBezTo>
                      <a:pt x="0" y="7181"/>
                      <a:pt x="40" y="7160"/>
                      <a:pt x="91" y="7160"/>
                    </a:cubicBezTo>
                    <a:lnTo>
                      <a:pt x="219" y="7159"/>
                    </a:lnTo>
                    <a:lnTo>
                      <a:pt x="219" y="6216"/>
                    </a:lnTo>
                    <a:lnTo>
                      <a:pt x="135" y="6216"/>
                    </a:lnTo>
                    <a:cubicBezTo>
                      <a:pt x="61" y="6216"/>
                      <a:pt x="0" y="6186"/>
                      <a:pt x="0" y="6148"/>
                    </a:cubicBezTo>
                    <a:lnTo>
                      <a:pt x="0" y="4686"/>
                    </a:lnTo>
                    <a:cubicBezTo>
                      <a:pt x="0" y="4649"/>
                      <a:pt x="61" y="4618"/>
                      <a:pt x="135" y="4618"/>
                    </a:cubicBezTo>
                    <a:lnTo>
                      <a:pt x="219" y="4618"/>
                    </a:lnTo>
                    <a:lnTo>
                      <a:pt x="219" y="3684"/>
                    </a:lnTo>
                    <a:lnTo>
                      <a:pt x="135" y="3684"/>
                    </a:lnTo>
                    <a:cubicBezTo>
                      <a:pt x="61" y="3684"/>
                      <a:pt x="0" y="3653"/>
                      <a:pt x="0" y="3616"/>
                    </a:cubicBezTo>
                    <a:lnTo>
                      <a:pt x="0" y="2977"/>
                    </a:lnTo>
                    <a:cubicBezTo>
                      <a:pt x="0" y="2939"/>
                      <a:pt x="61" y="2909"/>
                      <a:pt x="135" y="2909"/>
                    </a:cubicBezTo>
                    <a:lnTo>
                      <a:pt x="253" y="2909"/>
                    </a:lnTo>
                    <a:lnTo>
                      <a:pt x="236" y="1363"/>
                    </a:lnTo>
                    <a:cubicBezTo>
                      <a:pt x="226" y="610"/>
                      <a:pt x="1426" y="0"/>
                      <a:pt x="2916" y="0"/>
                    </a:cubicBezTo>
                    <a:lnTo>
                      <a:pt x="18684" y="0"/>
                    </a:lnTo>
                    <a:cubicBezTo>
                      <a:pt x="20174" y="0"/>
                      <a:pt x="21381" y="610"/>
                      <a:pt x="21381" y="1363"/>
                    </a:cubicBezTo>
                    <a:lnTo>
                      <a:pt x="21381" y="4611"/>
                    </a:lnTo>
                    <a:lnTo>
                      <a:pt x="21465" y="4611"/>
                    </a:lnTo>
                    <a:cubicBezTo>
                      <a:pt x="21539" y="4611"/>
                      <a:pt x="21600" y="4642"/>
                      <a:pt x="21600" y="4679"/>
                    </a:cubicBezTo>
                    <a:lnTo>
                      <a:pt x="21600" y="6121"/>
                    </a:lnTo>
                    <a:cubicBezTo>
                      <a:pt x="21600" y="6160"/>
                      <a:pt x="21539" y="6191"/>
                      <a:pt x="21465" y="6191"/>
                    </a:cubicBezTo>
                    <a:lnTo>
                      <a:pt x="21381" y="6191"/>
                    </a:lnTo>
                    <a:lnTo>
                      <a:pt x="21381" y="20237"/>
                    </a:lnTo>
                    <a:cubicBezTo>
                      <a:pt x="21381" y="20988"/>
                      <a:pt x="20174" y="21600"/>
                      <a:pt x="18684" y="21600"/>
                    </a:cubicBezTo>
                    <a:lnTo>
                      <a:pt x="2916" y="21600"/>
                    </a:lnTo>
                    <a:cubicBezTo>
                      <a:pt x="1426" y="21600"/>
                      <a:pt x="219" y="20988"/>
                      <a:pt x="219" y="20237"/>
                    </a:cubicBezTo>
                    <a:lnTo>
                      <a:pt x="219" y="8764"/>
                    </a:lnTo>
                    <a:close/>
                  </a:path>
                </a:pathLst>
              </a:custGeom>
              <a:noFill/>
              <a:ln w="19050" cap="flat">
                <a:solidFill>
                  <a:schemeClr val="bg1">
                    <a:lumMod val="85000"/>
                  </a:schemeClr>
                </a:solidFill>
                <a:prstDash val="solid"/>
                <a:miter lim="800000"/>
              </a:ln>
              <a:effectLst/>
            </p:spPr>
            <p:txBody>
              <a:bodyPr wrap="square" lIns="48217" tIns="48217" rIns="48217" bIns="48217" numCol="1" anchor="t">
                <a:noAutofit/>
              </a:bodyPr>
              <a:lstStyle/>
              <a:p>
                <a:pPr>
                  <a:defRPr sz="1200">
                    <a:solidFill>
                      <a:srgbClr val="FFFFFF"/>
                    </a:solidFill>
                  </a:defRPr>
                </a:pPr>
                <a:endParaRPr sz="1265"/>
              </a:p>
            </p:txBody>
          </p:sp>
          <p:sp>
            <p:nvSpPr>
              <p:cNvPr id="629" name="Freeform 7"/>
              <p:cNvSpPr/>
              <p:nvPr/>
            </p:nvSpPr>
            <p:spPr>
              <a:xfrm>
                <a:off x="135549" y="456802"/>
                <a:ext cx="1881040" cy="3335491"/>
              </a:xfrm>
              <a:prstGeom prst="rect">
                <a:avLst/>
              </a:prstGeom>
              <a:noFill/>
              <a:ln w="36513" cap="flat">
                <a:solidFill>
                  <a:schemeClr val="bg1">
                    <a:lumMod val="85000"/>
                  </a:schemeClr>
                </a:solidFill>
                <a:prstDash val="solid"/>
                <a:miter lim="800000"/>
              </a:ln>
              <a:effectLst/>
            </p:spPr>
            <p:txBody>
              <a:bodyPr wrap="square" lIns="48217" tIns="48217" rIns="48217" bIns="48217" numCol="1" anchor="t">
                <a:noAutofit/>
              </a:bodyPr>
              <a:lstStyle/>
              <a:p>
                <a:pPr>
                  <a:defRPr sz="1200">
                    <a:solidFill>
                      <a:srgbClr val="FFFFFF"/>
                    </a:solidFill>
                  </a:defRPr>
                </a:pPr>
                <a:endParaRPr sz="1265"/>
              </a:p>
            </p:txBody>
          </p:sp>
        </p:grpSp>
        <p:grpSp>
          <p:nvGrpSpPr>
            <p:cNvPr id="633" name="组合 21"/>
            <p:cNvGrpSpPr/>
            <p:nvPr/>
          </p:nvGrpSpPr>
          <p:grpSpPr>
            <a:xfrm>
              <a:off x="0" y="845"/>
              <a:ext cx="2146838" cy="4246646"/>
              <a:chOff x="0" y="0"/>
              <a:chExt cx="2146837" cy="4246645"/>
            </a:xfrm>
          </p:grpSpPr>
          <p:sp>
            <p:nvSpPr>
              <p:cNvPr id="631" name="Freeform 5"/>
              <p:cNvSpPr/>
              <p:nvPr/>
            </p:nvSpPr>
            <p:spPr>
              <a:xfrm>
                <a:off x="0" y="0"/>
                <a:ext cx="2146838" cy="424664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9" y="8764"/>
                    </a:moveTo>
                    <a:lnTo>
                      <a:pt x="91" y="8762"/>
                    </a:lnTo>
                    <a:cubicBezTo>
                      <a:pt x="40" y="8762"/>
                      <a:pt x="0" y="8740"/>
                      <a:pt x="0" y="8716"/>
                    </a:cubicBezTo>
                    <a:lnTo>
                      <a:pt x="0" y="7206"/>
                    </a:lnTo>
                    <a:cubicBezTo>
                      <a:pt x="0" y="7181"/>
                      <a:pt x="40" y="7160"/>
                      <a:pt x="91" y="7160"/>
                    </a:cubicBezTo>
                    <a:lnTo>
                      <a:pt x="219" y="7159"/>
                    </a:lnTo>
                    <a:lnTo>
                      <a:pt x="219" y="6216"/>
                    </a:lnTo>
                    <a:lnTo>
                      <a:pt x="135" y="6216"/>
                    </a:lnTo>
                    <a:cubicBezTo>
                      <a:pt x="61" y="6216"/>
                      <a:pt x="0" y="6186"/>
                      <a:pt x="0" y="6148"/>
                    </a:cubicBezTo>
                    <a:lnTo>
                      <a:pt x="0" y="4686"/>
                    </a:lnTo>
                    <a:cubicBezTo>
                      <a:pt x="0" y="4649"/>
                      <a:pt x="61" y="4618"/>
                      <a:pt x="135" y="4618"/>
                    </a:cubicBezTo>
                    <a:lnTo>
                      <a:pt x="219" y="4618"/>
                    </a:lnTo>
                    <a:lnTo>
                      <a:pt x="219" y="3684"/>
                    </a:lnTo>
                    <a:lnTo>
                      <a:pt x="135" y="3684"/>
                    </a:lnTo>
                    <a:cubicBezTo>
                      <a:pt x="61" y="3684"/>
                      <a:pt x="0" y="3653"/>
                      <a:pt x="0" y="3616"/>
                    </a:cubicBezTo>
                    <a:lnTo>
                      <a:pt x="0" y="2977"/>
                    </a:lnTo>
                    <a:cubicBezTo>
                      <a:pt x="0" y="2939"/>
                      <a:pt x="61" y="2909"/>
                      <a:pt x="135" y="2909"/>
                    </a:cubicBezTo>
                    <a:lnTo>
                      <a:pt x="253" y="2909"/>
                    </a:lnTo>
                    <a:lnTo>
                      <a:pt x="236" y="1363"/>
                    </a:lnTo>
                    <a:cubicBezTo>
                      <a:pt x="226" y="610"/>
                      <a:pt x="1426" y="0"/>
                      <a:pt x="2916" y="0"/>
                    </a:cubicBezTo>
                    <a:lnTo>
                      <a:pt x="18684" y="0"/>
                    </a:lnTo>
                    <a:cubicBezTo>
                      <a:pt x="20174" y="0"/>
                      <a:pt x="21381" y="610"/>
                      <a:pt x="21381" y="1363"/>
                    </a:cubicBezTo>
                    <a:lnTo>
                      <a:pt x="21381" y="4611"/>
                    </a:lnTo>
                    <a:lnTo>
                      <a:pt x="21465" y="4611"/>
                    </a:lnTo>
                    <a:cubicBezTo>
                      <a:pt x="21539" y="4611"/>
                      <a:pt x="21600" y="4642"/>
                      <a:pt x="21600" y="4679"/>
                    </a:cubicBezTo>
                    <a:lnTo>
                      <a:pt x="21600" y="6121"/>
                    </a:lnTo>
                    <a:cubicBezTo>
                      <a:pt x="21600" y="6160"/>
                      <a:pt x="21539" y="6191"/>
                      <a:pt x="21465" y="6191"/>
                    </a:cubicBezTo>
                    <a:lnTo>
                      <a:pt x="21381" y="6191"/>
                    </a:lnTo>
                    <a:lnTo>
                      <a:pt x="21381" y="20237"/>
                    </a:lnTo>
                    <a:cubicBezTo>
                      <a:pt x="21381" y="20988"/>
                      <a:pt x="20174" y="21600"/>
                      <a:pt x="18684" y="21600"/>
                    </a:cubicBezTo>
                    <a:lnTo>
                      <a:pt x="2916" y="21600"/>
                    </a:lnTo>
                    <a:cubicBezTo>
                      <a:pt x="1426" y="21600"/>
                      <a:pt x="219" y="20988"/>
                      <a:pt x="219" y="20237"/>
                    </a:cubicBezTo>
                    <a:lnTo>
                      <a:pt x="219" y="8764"/>
                    </a:lnTo>
                    <a:close/>
                  </a:path>
                </a:pathLst>
              </a:custGeom>
              <a:noFill/>
              <a:ln w="19050" cap="flat">
                <a:solidFill>
                  <a:schemeClr val="bg1">
                    <a:lumMod val="85000"/>
                  </a:schemeClr>
                </a:solidFill>
                <a:prstDash val="solid"/>
                <a:miter lim="800000"/>
              </a:ln>
              <a:effectLst/>
            </p:spPr>
            <p:txBody>
              <a:bodyPr wrap="square" lIns="48217" tIns="48217" rIns="48217" bIns="48217" numCol="1" anchor="t">
                <a:noAutofit/>
              </a:bodyPr>
              <a:lstStyle/>
              <a:p>
                <a:pPr>
                  <a:defRPr sz="1200">
                    <a:solidFill>
                      <a:srgbClr val="FFFFFF"/>
                    </a:solidFill>
                  </a:defRPr>
                </a:pPr>
                <a:endParaRPr sz="1265"/>
              </a:p>
            </p:txBody>
          </p:sp>
          <p:sp>
            <p:nvSpPr>
              <p:cNvPr id="632" name="Freeform 7"/>
              <p:cNvSpPr/>
              <p:nvPr/>
            </p:nvSpPr>
            <p:spPr>
              <a:xfrm>
                <a:off x="135549" y="456620"/>
                <a:ext cx="1881040" cy="3334163"/>
              </a:xfrm>
              <a:prstGeom prst="rect">
                <a:avLst/>
              </a:prstGeom>
              <a:noFill/>
              <a:ln w="36513" cap="flat">
                <a:solidFill>
                  <a:schemeClr val="bg1">
                    <a:lumMod val="85000"/>
                  </a:schemeClr>
                </a:solidFill>
                <a:prstDash val="solid"/>
                <a:miter lim="800000"/>
              </a:ln>
              <a:effectLst/>
            </p:spPr>
            <p:txBody>
              <a:bodyPr wrap="square" lIns="48217" tIns="48217" rIns="48217" bIns="48217" numCol="1" anchor="t">
                <a:noAutofit/>
              </a:bodyPr>
              <a:lstStyle/>
              <a:p>
                <a:pPr>
                  <a:defRPr sz="1200">
                    <a:solidFill>
                      <a:srgbClr val="FFFFFF"/>
                    </a:solidFill>
                  </a:defRPr>
                </a:pPr>
                <a:endParaRPr sz="1265"/>
              </a:p>
            </p:txBody>
          </p:sp>
        </p:grpSp>
      </p:grpSp>
      <p:sp>
        <p:nvSpPr>
          <p:cNvPr id="30" name="任意多边形: 形状 31"/>
          <p:cNvSpPr/>
          <p:nvPr/>
        </p:nvSpPr>
        <p:spPr>
          <a:xfrm>
            <a:off x="498705" y="455580"/>
            <a:ext cx="974204" cy="487102"/>
          </a:xfrm>
          <a:custGeom>
            <a:avLst/>
            <a:gdLst>
              <a:gd name="connsiteX0" fmla="*/ 0 w 923740"/>
              <a:gd name="connsiteY0" fmla="*/ 0 h 461870"/>
              <a:gd name="connsiteX1" fmla="*/ 923740 w 923740"/>
              <a:gd name="connsiteY1" fmla="*/ 0 h 461870"/>
              <a:gd name="connsiteX2" fmla="*/ 923740 w 923740"/>
              <a:gd name="connsiteY2" fmla="*/ 461870 h 461870"/>
              <a:gd name="connsiteX3" fmla="*/ 890513 w 923740"/>
              <a:gd name="connsiteY3" fmla="*/ 461870 h 461870"/>
              <a:gd name="connsiteX4" fmla="*/ 890513 w 923740"/>
              <a:gd name="connsiteY4" fmla="*/ 33227 h 461870"/>
              <a:gd name="connsiteX5" fmla="*/ 33227 w 923740"/>
              <a:gd name="connsiteY5" fmla="*/ 33227 h 461870"/>
              <a:gd name="connsiteX6" fmla="*/ 33227 w 923740"/>
              <a:gd name="connsiteY6" fmla="*/ 461870 h 461870"/>
              <a:gd name="connsiteX7" fmla="*/ 0 w 923740"/>
              <a:gd name="connsiteY7" fmla="*/ 461870 h 461870"/>
              <a:gd name="connsiteX8" fmla="*/ 0 w 923740"/>
              <a:gd name="connsiteY8" fmla="*/ 0 h 4618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23740" h="461870">
                <a:moveTo>
                  <a:pt x="0" y="0"/>
                </a:moveTo>
                <a:lnTo>
                  <a:pt x="923740" y="0"/>
                </a:lnTo>
                <a:lnTo>
                  <a:pt x="923740" y="461870"/>
                </a:lnTo>
                <a:lnTo>
                  <a:pt x="890513" y="461870"/>
                </a:lnTo>
                <a:lnTo>
                  <a:pt x="890513" y="33227"/>
                </a:lnTo>
                <a:lnTo>
                  <a:pt x="33227" y="33227"/>
                </a:lnTo>
                <a:lnTo>
                  <a:pt x="33227" y="461870"/>
                </a:lnTo>
                <a:lnTo>
                  <a:pt x="0" y="46187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85">
              <a:solidFill>
                <a:schemeClr val="tx1"/>
              </a:solidFill>
            </a:endParaRPr>
          </a:p>
        </p:txBody>
      </p:sp>
      <p:sp>
        <p:nvSpPr>
          <p:cNvPr id="31" name="文本框 30"/>
          <p:cNvSpPr txBox="1"/>
          <p:nvPr/>
        </p:nvSpPr>
        <p:spPr>
          <a:xfrm>
            <a:off x="498703" y="447973"/>
            <a:ext cx="974204" cy="74142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/>
            <a:r>
              <a:rPr lang="en-US" altLang="zh-CN" sz="4220" b="1" dirty="0" smtClean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02</a:t>
            </a:r>
            <a:endParaRPr lang="zh-CN" altLang="en-US" sz="4220" b="1" dirty="0">
              <a:solidFill>
                <a:schemeClr val="accent2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32" name="文本框 31"/>
          <p:cNvSpPr txBox="1"/>
          <p:nvPr/>
        </p:nvSpPr>
        <p:spPr>
          <a:xfrm>
            <a:off x="1635951" y="495517"/>
            <a:ext cx="203132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600" b="1" dirty="0" smtClean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家校连接</a:t>
            </a:r>
            <a:endParaRPr lang="zh-CN" altLang="en-US" sz="3600" b="1" dirty="0">
              <a:solidFill>
                <a:schemeClr val="accent2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33" name="任意多边形: 形状 31"/>
          <p:cNvSpPr/>
          <p:nvPr/>
        </p:nvSpPr>
        <p:spPr>
          <a:xfrm rot="10800000">
            <a:off x="498705" y="942681"/>
            <a:ext cx="974204" cy="254319"/>
          </a:xfrm>
          <a:custGeom>
            <a:avLst/>
            <a:gdLst>
              <a:gd name="connsiteX0" fmla="*/ 0 w 923740"/>
              <a:gd name="connsiteY0" fmla="*/ 0 h 461870"/>
              <a:gd name="connsiteX1" fmla="*/ 923740 w 923740"/>
              <a:gd name="connsiteY1" fmla="*/ 0 h 461870"/>
              <a:gd name="connsiteX2" fmla="*/ 923740 w 923740"/>
              <a:gd name="connsiteY2" fmla="*/ 461870 h 461870"/>
              <a:gd name="connsiteX3" fmla="*/ 890513 w 923740"/>
              <a:gd name="connsiteY3" fmla="*/ 461870 h 461870"/>
              <a:gd name="connsiteX4" fmla="*/ 890513 w 923740"/>
              <a:gd name="connsiteY4" fmla="*/ 33227 h 461870"/>
              <a:gd name="connsiteX5" fmla="*/ 33227 w 923740"/>
              <a:gd name="connsiteY5" fmla="*/ 33227 h 461870"/>
              <a:gd name="connsiteX6" fmla="*/ 33227 w 923740"/>
              <a:gd name="connsiteY6" fmla="*/ 461870 h 461870"/>
              <a:gd name="connsiteX7" fmla="*/ 0 w 923740"/>
              <a:gd name="connsiteY7" fmla="*/ 461870 h 461870"/>
              <a:gd name="connsiteX8" fmla="*/ 0 w 923740"/>
              <a:gd name="connsiteY8" fmla="*/ 0 h 4618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23740" h="461870">
                <a:moveTo>
                  <a:pt x="0" y="0"/>
                </a:moveTo>
                <a:lnTo>
                  <a:pt x="923740" y="0"/>
                </a:lnTo>
                <a:lnTo>
                  <a:pt x="923740" y="461870"/>
                </a:lnTo>
                <a:lnTo>
                  <a:pt x="890513" y="461870"/>
                </a:lnTo>
                <a:lnTo>
                  <a:pt x="890513" y="33227"/>
                </a:lnTo>
                <a:lnTo>
                  <a:pt x="33227" y="33227"/>
                </a:lnTo>
                <a:lnTo>
                  <a:pt x="33227" y="461870"/>
                </a:lnTo>
                <a:lnTo>
                  <a:pt x="0" y="461870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85">
              <a:solidFill>
                <a:schemeClr val="bg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矩形 231"/>
          <p:cNvSpPr/>
          <p:nvPr/>
        </p:nvSpPr>
        <p:spPr>
          <a:xfrm>
            <a:off x="6560283" y="2053466"/>
            <a:ext cx="5750626" cy="4039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---</a:t>
            </a:r>
            <a:r>
              <a:rPr lang="zh-CN" alt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老师</a:t>
            </a:r>
            <a:endParaRPr lang="zh-CN" altLang="en-US" b="1" dirty="0" smtClean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1685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1.</a:t>
            </a:r>
            <a:r>
              <a:rPr lang="zh-CN" altLang="en-US" sz="1685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报名</a:t>
            </a:r>
            <a:r>
              <a:rPr lang="zh-CN" altLang="en-US" sz="1685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信息手机一键发布，第一时间通知家长</a:t>
            </a:r>
            <a:endParaRPr lang="zh-CN" altLang="en-US" sz="1685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>
              <a:lnSpc>
                <a:spcPct val="150000"/>
              </a:lnSpc>
            </a:pPr>
            <a:r>
              <a:rPr lang="en-US" altLang="zh-CN" sz="1685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2.</a:t>
            </a:r>
            <a:r>
              <a:rPr lang="zh-CN" altLang="en-US" sz="1685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手机</a:t>
            </a:r>
            <a:r>
              <a:rPr lang="zh-CN" altLang="en-US" sz="1685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端可查看谁没报名，一键提醒</a:t>
            </a:r>
            <a:endParaRPr lang="zh-CN" altLang="en-US" sz="1685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>
              <a:lnSpc>
                <a:spcPct val="150000"/>
              </a:lnSpc>
            </a:pPr>
            <a:r>
              <a:rPr lang="en-US" altLang="zh-CN" sz="1685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3.</a:t>
            </a:r>
            <a:r>
              <a:rPr lang="zh-CN" altLang="en-US" sz="1685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报名</a:t>
            </a:r>
            <a:r>
              <a:rPr lang="zh-CN" altLang="en-US" sz="1685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数据自动汇总成表，支持一键导出</a:t>
            </a:r>
            <a:endParaRPr lang="zh-CN" altLang="en-US" sz="1685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>
              <a:lnSpc>
                <a:spcPct val="150000"/>
              </a:lnSpc>
            </a:pPr>
            <a:r>
              <a:rPr lang="en-US" altLang="zh-CN" sz="1685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4.</a:t>
            </a:r>
            <a:r>
              <a:rPr lang="zh-CN" altLang="en-US" sz="1685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线</a:t>
            </a:r>
            <a:r>
              <a:rPr lang="zh-CN" altLang="en-US" sz="1685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上缴费，省去收银等繁琐</a:t>
            </a:r>
            <a:r>
              <a:rPr lang="zh-CN" altLang="en-US" sz="1685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步骤</a:t>
            </a:r>
            <a:endParaRPr lang="en-US" altLang="zh-CN" sz="1685" dirty="0" smtClean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>
              <a:lnSpc>
                <a:spcPct val="150000"/>
              </a:lnSpc>
            </a:pPr>
            <a:endParaRPr lang="zh-CN" altLang="en-US" sz="1685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>
              <a:lnSpc>
                <a:spcPct val="150000"/>
              </a:lnSpc>
            </a:pPr>
            <a:r>
              <a:rPr lang="en-US" altLang="zh-CN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---</a:t>
            </a:r>
            <a:r>
              <a:rPr lang="zh-CN" alt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家长</a:t>
            </a:r>
            <a:endParaRPr lang="zh-CN" altLang="en-US" b="1" dirty="0" smtClean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>
              <a:lnSpc>
                <a:spcPct val="150000"/>
              </a:lnSpc>
            </a:pPr>
            <a:r>
              <a:rPr lang="en-US" altLang="zh-CN" sz="1685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1.</a:t>
            </a:r>
            <a:r>
              <a:rPr sz="1685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报名情况一目了然</a:t>
            </a:r>
            <a:r>
              <a:rPr sz="1685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，可以一键取消报名，简单快捷</a:t>
            </a:r>
            <a:endParaRPr sz="1685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>
              <a:lnSpc>
                <a:spcPct val="150000"/>
              </a:lnSpc>
            </a:pPr>
            <a:r>
              <a:rPr lang="en-US" altLang="zh-CN" sz="1685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2.</a:t>
            </a:r>
            <a:r>
              <a:rPr sz="1685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手机端一键报名</a:t>
            </a:r>
            <a:endParaRPr sz="1685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>
              <a:lnSpc>
                <a:spcPct val="150000"/>
              </a:lnSpc>
            </a:pPr>
            <a:r>
              <a:rPr lang="en-US" altLang="zh-CN" sz="1685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3.</a:t>
            </a:r>
            <a:r>
              <a:rPr sz="1685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线上支付</a:t>
            </a:r>
            <a:r>
              <a:rPr sz="1685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，付款便捷</a:t>
            </a:r>
            <a:endParaRPr sz="1685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pic>
        <p:nvPicPr>
          <p:cNvPr id="645" name="图片 1" descr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51550" y="2216156"/>
            <a:ext cx="1986300" cy="3533283"/>
          </a:xfrm>
          <a:prstGeom prst="rect">
            <a:avLst/>
          </a:prstGeom>
          <a:ln w="12700" cap="flat">
            <a:noFill/>
            <a:miter lim="400000"/>
            <a:headEnd/>
            <a:tailEnd/>
          </a:ln>
          <a:effectLst/>
        </p:spPr>
      </p:pic>
      <p:pic>
        <p:nvPicPr>
          <p:cNvPr id="646" name="图片 14" descr="图片 14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3557746" y="2220844"/>
            <a:ext cx="1956164" cy="3479039"/>
          </a:xfrm>
          <a:prstGeom prst="rect">
            <a:avLst/>
          </a:prstGeom>
          <a:ln w="12700" cap="flat">
            <a:noFill/>
            <a:miter lim="400000"/>
            <a:headEnd/>
            <a:tailEnd/>
          </a:ln>
          <a:effectLst/>
        </p:spPr>
      </p:pic>
      <p:grpSp>
        <p:nvGrpSpPr>
          <p:cNvPr id="654" name="组合 2"/>
          <p:cNvGrpSpPr/>
          <p:nvPr/>
        </p:nvGrpSpPr>
        <p:grpSpPr>
          <a:xfrm>
            <a:off x="1022072" y="1728189"/>
            <a:ext cx="4638030" cy="4480424"/>
            <a:chOff x="0" y="-1"/>
            <a:chExt cx="4397780" cy="4248337"/>
          </a:xfrm>
        </p:grpSpPr>
        <p:grpSp>
          <p:nvGrpSpPr>
            <p:cNvPr id="650" name="组合 19"/>
            <p:cNvGrpSpPr/>
            <p:nvPr/>
          </p:nvGrpSpPr>
          <p:grpSpPr>
            <a:xfrm>
              <a:off x="2250942" y="-2"/>
              <a:ext cx="2146839" cy="4248339"/>
              <a:chOff x="0" y="0"/>
              <a:chExt cx="2146837" cy="4248337"/>
            </a:xfrm>
          </p:grpSpPr>
          <p:sp>
            <p:nvSpPr>
              <p:cNvPr id="648" name="Freeform 5"/>
              <p:cNvSpPr/>
              <p:nvPr/>
            </p:nvSpPr>
            <p:spPr>
              <a:xfrm>
                <a:off x="0" y="0"/>
                <a:ext cx="2146838" cy="424833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9" y="8764"/>
                    </a:moveTo>
                    <a:lnTo>
                      <a:pt x="91" y="8762"/>
                    </a:lnTo>
                    <a:cubicBezTo>
                      <a:pt x="40" y="8762"/>
                      <a:pt x="0" y="8740"/>
                      <a:pt x="0" y="8716"/>
                    </a:cubicBezTo>
                    <a:lnTo>
                      <a:pt x="0" y="7206"/>
                    </a:lnTo>
                    <a:cubicBezTo>
                      <a:pt x="0" y="7181"/>
                      <a:pt x="40" y="7160"/>
                      <a:pt x="91" y="7160"/>
                    </a:cubicBezTo>
                    <a:lnTo>
                      <a:pt x="219" y="7159"/>
                    </a:lnTo>
                    <a:lnTo>
                      <a:pt x="219" y="6216"/>
                    </a:lnTo>
                    <a:lnTo>
                      <a:pt x="135" y="6216"/>
                    </a:lnTo>
                    <a:cubicBezTo>
                      <a:pt x="61" y="6216"/>
                      <a:pt x="0" y="6186"/>
                      <a:pt x="0" y="6148"/>
                    </a:cubicBezTo>
                    <a:lnTo>
                      <a:pt x="0" y="4686"/>
                    </a:lnTo>
                    <a:cubicBezTo>
                      <a:pt x="0" y="4649"/>
                      <a:pt x="61" y="4618"/>
                      <a:pt x="135" y="4618"/>
                    </a:cubicBezTo>
                    <a:lnTo>
                      <a:pt x="219" y="4618"/>
                    </a:lnTo>
                    <a:lnTo>
                      <a:pt x="219" y="3684"/>
                    </a:lnTo>
                    <a:lnTo>
                      <a:pt x="135" y="3684"/>
                    </a:lnTo>
                    <a:cubicBezTo>
                      <a:pt x="61" y="3684"/>
                      <a:pt x="0" y="3653"/>
                      <a:pt x="0" y="3616"/>
                    </a:cubicBezTo>
                    <a:lnTo>
                      <a:pt x="0" y="2977"/>
                    </a:lnTo>
                    <a:cubicBezTo>
                      <a:pt x="0" y="2939"/>
                      <a:pt x="61" y="2909"/>
                      <a:pt x="135" y="2909"/>
                    </a:cubicBezTo>
                    <a:lnTo>
                      <a:pt x="253" y="2909"/>
                    </a:lnTo>
                    <a:lnTo>
                      <a:pt x="236" y="1363"/>
                    </a:lnTo>
                    <a:cubicBezTo>
                      <a:pt x="226" y="610"/>
                      <a:pt x="1426" y="0"/>
                      <a:pt x="2916" y="0"/>
                    </a:cubicBezTo>
                    <a:lnTo>
                      <a:pt x="18684" y="0"/>
                    </a:lnTo>
                    <a:cubicBezTo>
                      <a:pt x="20174" y="0"/>
                      <a:pt x="21381" y="610"/>
                      <a:pt x="21381" y="1363"/>
                    </a:cubicBezTo>
                    <a:lnTo>
                      <a:pt x="21381" y="4611"/>
                    </a:lnTo>
                    <a:lnTo>
                      <a:pt x="21465" y="4611"/>
                    </a:lnTo>
                    <a:cubicBezTo>
                      <a:pt x="21539" y="4611"/>
                      <a:pt x="21600" y="4642"/>
                      <a:pt x="21600" y="4679"/>
                    </a:cubicBezTo>
                    <a:lnTo>
                      <a:pt x="21600" y="6121"/>
                    </a:lnTo>
                    <a:cubicBezTo>
                      <a:pt x="21600" y="6160"/>
                      <a:pt x="21539" y="6191"/>
                      <a:pt x="21465" y="6191"/>
                    </a:cubicBezTo>
                    <a:lnTo>
                      <a:pt x="21381" y="6191"/>
                    </a:lnTo>
                    <a:lnTo>
                      <a:pt x="21381" y="20237"/>
                    </a:lnTo>
                    <a:cubicBezTo>
                      <a:pt x="21381" y="20988"/>
                      <a:pt x="20174" y="21600"/>
                      <a:pt x="18684" y="21600"/>
                    </a:cubicBezTo>
                    <a:lnTo>
                      <a:pt x="2916" y="21600"/>
                    </a:lnTo>
                    <a:cubicBezTo>
                      <a:pt x="1426" y="21600"/>
                      <a:pt x="219" y="20988"/>
                      <a:pt x="219" y="20237"/>
                    </a:cubicBezTo>
                    <a:lnTo>
                      <a:pt x="219" y="8764"/>
                    </a:lnTo>
                    <a:close/>
                  </a:path>
                </a:pathLst>
              </a:custGeom>
              <a:noFill/>
              <a:ln w="19050" cap="flat">
                <a:solidFill>
                  <a:schemeClr val="bg1">
                    <a:lumMod val="85000"/>
                  </a:schemeClr>
                </a:solidFill>
                <a:prstDash val="solid"/>
                <a:miter lim="800000"/>
              </a:ln>
              <a:effectLst/>
            </p:spPr>
            <p:txBody>
              <a:bodyPr wrap="square" lIns="48217" tIns="48217" rIns="48217" bIns="48217" numCol="1" anchor="t">
                <a:noAutofit/>
              </a:bodyPr>
              <a:lstStyle/>
              <a:p>
                <a:pPr>
                  <a:defRPr sz="1200">
                    <a:solidFill>
                      <a:srgbClr val="FFFFFF"/>
                    </a:solidFill>
                  </a:defRPr>
                </a:pPr>
                <a:endParaRPr sz="1265"/>
              </a:p>
            </p:txBody>
          </p:sp>
          <p:sp>
            <p:nvSpPr>
              <p:cNvPr id="649" name="Freeform 7"/>
              <p:cNvSpPr/>
              <p:nvPr/>
            </p:nvSpPr>
            <p:spPr>
              <a:xfrm>
                <a:off x="135549" y="456802"/>
                <a:ext cx="1881040" cy="3335491"/>
              </a:xfrm>
              <a:prstGeom prst="rect">
                <a:avLst/>
              </a:prstGeom>
              <a:noFill/>
              <a:ln w="36513" cap="flat">
                <a:solidFill>
                  <a:schemeClr val="bg1">
                    <a:lumMod val="85000"/>
                  </a:schemeClr>
                </a:solidFill>
                <a:prstDash val="solid"/>
                <a:miter lim="800000"/>
              </a:ln>
              <a:effectLst/>
            </p:spPr>
            <p:txBody>
              <a:bodyPr wrap="square" lIns="48217" tIns="48217" rIns="48217" bIns="48217" numCol="1" anchor="t">
                <a:noAutofit/>
              </a:bodyPr>
              <a:lstStyle/>
              <a:p>
                <a:pPr>
                  <a:defRPr sz="1200">
                    <a:solidFill>
                      <a:srgbClr val="FFFFFF"/>
                    </a:solidFill>
                  </a:defRPr>
                </a:pPr>
                <a:endParaRPr sz="1265"/>
              </a:p>
            </p:txBody>
          </p:sp>
        </p:grpSp>
        <p:grpSp>
          <p:nvGrpSpPr>
            <p:cNvPr id="653" name="组合 21"/>
            <p:cNvGrpSpPr/>
            <p:nvPr/>
          </p:nvGrpSpPr>
          <p:grpSpPr>
            <a:xfrm>
              <a:off x="0" y="845"/>
              <a:ext cx="2146838" cy="4246646"/>
              <a:chOff x="0" y="0"/>
              <a:chExt cx="2146837" cy="4246645"/>
            </a:xfrm>
          </p:grpSpPr>
          <p:sp>
            <p:nvSpPr>
              <p:cNvPr id="651" name="Freeform 5"/>
              <p:cNvSpPr/>
              <p:nvPr/>
            </p:nvSpPr>
            <p:spPr>
              <a:xfrm>
                <a:off x="0" y="0"/>
                <a:ext cx="2146838" cy="424664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9" y="8764"/>
                    </a:moveTo>
                    <a:lnTo>
                      <a:pt x="91" y="8762"/>
                    </a:lnTo>
                    <a:cubicBezTo>
                      <a:pt x="40" y="8762"/>
                      <a:pt x="0" y="8740"/>
                      <a:pt x="0" y="8716"/>
                    </a:cubicBezTo>
                    <a:lnTo>
                      <a:pt x="0" y="7206"/>
                    </a:lnTo>
                    <a:cubicBezTo>
                      <a:pt x="0" y="7181"/>
                      <a:pt x="40" y="7160"/>
                      <a:pt x="91" y="7160"/>
                    </a:cubicBezTo>
                    <a:lnTo>
                      <a:pt x="219" y="7159"/>
                    </a:lnTo>
                    <a:lnTo>
                      <a:pt x="219" y="6216"/>
                    </a:lnTo>
                    <a:lnTo>
                      <a:pt x="135" y="6216"/>
                    </a:lnTo>
                    <a:cubicBezTo>
                      <a:pt x="61" y="6216"/>
                      <a:pt x="0" y="6186"/>
                      <a:pt x="0" y="6148"/>
                    </a:cubicBezTo>
                    <a:lnTo>
                      <a:pt x="0" y="4686"/>
                    </a:lnTo>
                    <a:cubicBezTo>
                      <a:pt x="0" y="4649"/>
                      <a:pt x="61" y="4618"/>
                      <a:pt x="135" y="4618"/>
                    </a:cubicBezTo>
                    <a:lnTo>
                      <a:pt x="219" y="4618"/>
                    </a:lnTo>
                    <a:lnTo>
                      <a:pt x="219" y="3684"/>
                    </a:lnTo>
                    <a:lnTo>
                      <a:pt x="135" y="3684"/>
                    </a:lnTo>
                    <a:cubicBezTo>
                      <a:pt x="61" y="3684"/>
                      <a:pt x="0" y="3653"/>
                      <a:pt x="0" y="3616"/>
                    </a:cubicBezTo>
                    <a:lnTo>
                      <a:pt x="0" y="2977"/>
                    </a:lnTo>
                    <a:cubicBezTo>
                      <a:pt x="0" y="2939"/>
                      <a:pt x="61" y="2909"/>
                      <a:pt x="135" y="2909"/>
                    </a:cubicBezTo>
                    <a:lnTo>
                      <a:pt x="253" y="2909"/>
                    </a:lnTo>
                    <a:lnTo>
                      <a:pt x="236" y="1363"/>
                    </a:lnTo>
                    <a:cubicBezTo>
                      <a:pt x="226" y="610"/>
                      <a:pt x="1426" y="0"/>
                      <a:pt x="2916" y="0"/>
                    </a:cubicBezTo>
                    <a:lnTo>
                      <a:pt x="18684" y="0"/>
                    </a:lnTo>
                    <a:cubicBezTo>
                      <a:pt x="20174" y="0"/>
                      <a:pt x="21381" y="610"/>
                      <a:pt x="21381" y="1363"/>
                    </a:cubicBezTo>
                    <a:lnTo>
                      <a:pt x="21381" y="4611"/>
                    </a:lnTo>
                    <a:lnTo>
                      <a:pt x="21465" y="4611"/>
                    </a:lnTo>
                    <a:cubicBezTo>
                      <a:pt x="21539" y="4611"/>
                      <a:pt x="21600" y="4642"/>
                      <a:pt x="21600" y="4679"/>
                    </a:cubicBezTo>
                    <a:lnTo>
                      <a:pt x="21600" y="6121"/>
                    </a:lnTo>
                    <a:cubicBezTo>
                      <a:pt x="21600" y="6160"/>
                      <a:pt x="21539" y="6191"/>
                      <a:pt x="21465" y="6191"/>
                    </a:cubicBezTo>
                    <a:lnTo>
                      <a:pt x="21381" y="6191"/>
                    </a:lnTo>
                    <a:lnTo>
                      <a:pt x="21381" y="20237"/>
                    </a:lnTo>
                    <a:cubicBezTo>
                      <a:pt x="21381" y="20988"/>
                      <a:pt x="20174" y="21600"/>
                      <a:pt x="18684" y="21600"/>
                    </a:cubicBezTo>
                    <a:lnTo>
                      <a:pt x="2916" y="21600"/>
                    </a:lnTo>
                    <a:cubicBezTo>
                      <a:pt x="1426" y="21600"/>
                      <a:pt x="219" y="20988"/>
                      <a:pt x="219" y="20237"/>
                    </a:cubicBezTo>
                    <a:lnTo>
                      <a:pt x="219" y="8764"/>
                    </a:lnTo>
                    <a:close/>
                  </a:path>
                </a:pathLst>
              </a:custGeom>
              <a:noFill/>
              <a:ln w="19050" cap="flat">
                <a:solidFill>
                  <a:schemeClr val="bg1">
                    <a:lumMod val="85000"/>
                  </a:schemeClr>
                </a:solidFill>
                <a:prstDash val="solid"/>
                <a:miter lim="800000"/>
              </a:ln>
              <a:effectLst/>
            </p:spPr>
            <p:txBody>
              <a:bodyPr wrap="square" lIns="48217" tIns="48217" rIns="48217" bIns="48217" numCol="1" anchor="t">
                <a:noAutofit/>
              </a:bodyPr>
              <a:lstStyle/>
              <a:p>
                <a:pPr>
                  <a:defRPr sz="1200">
                    <a:solidFill>
                      <a:srgbClr val="FFFFFF"/>
                    </a:solidFill>
                  </a:defRPr>
                </a:pPr>
                <a:endParaRPr sz="1265"/>
              </a:p>
            </p:txBody>
          </p:sp>
          <p:sp>
            <p:nvSpPr>
              <p:cNvPr id="652" name="Freeform 7"/>
              <p:cNvSpPr/>
              <p:nvPr/>
            </p:nvSpPr>
            <p:spPr>
              <a:xfrm>
                <a:off x="135549" y="456620"/>
                <a:ext cx="1881040" cy="3334163"/>
              </a:xfrm>
              <a:prstGeom prst="rect">
                <a:avLst/>
              </a:prstGeom>
              <a:noFill/>
              <a:ln w="36513" cap="flat">
                <a:solidFill>
                  <a:schemeClr val="bg1">
                    <a:lumMod val="85000"/>
                  </a:schemeClr>
                </a:solidFill>
                <a:prstDash val="solid"/>
                <a:miter lim="800000"/>
              </a:ln>
              <a:effectLst/>
            </p:spPr>
            <p:txBody>
              <a:bodyPr wrap="square" lIns="48217" tIns="48217" rIns="48217" bIns="48217" numCol="1" anchor="t">
                <a:noAutofit/>
              </a:bodyPr>
              <a:lstStyle/>
              <a:p>
                <a:pPr>
                  <a:defRPr sz="1200">
                    <a:solidFill>
                      <a:srgbClr val="FFFFFF"/>
                    </a:solidFill>
                  </a:defRPr>
                </a:pPr>
                <a:endParaRPr sz="1265"/>
              </a:p>
            </p:txBody>
          </p:sp>
        </p:grpSp>
      </p:grpSp>
      <p:sp>
        <p:nvSpPr>
          <p:cNvPr id="26" name="任意多边形: 形状 31"/>
          <p:cNvSpPr/>
          <p:nvPr/>
        </p:nvSpPr>
        <p:spPr>
          <a:xfrm>
            <a:off x="498705" y="455580"/>
            <a:ext cx="974204" cy="487102"/>
          </a:xfrm>
          <a:custGeom>
            <a:avLst/>
            <a:gdLst>
              <a:gd name="connsiteX0" fmla="*/ 0 w 923740"/>
              <a:gd name="connsiteY0" fmla="*/ 0 h 461870"/>
              <a:gd name="connsiteX1" fmla="*/ 923740 w 923740"/>
              <a:gd name="connsiteY1" fmla="*/ 0 h 461870"/>
              <a:gd name="connsiteX2" fmla="*/ 923740 w 923740"/>
              <a:gd name="connsiteY2" fmla="*/ 461870 h 461870"/>
              <a:gd name="connsiteX3" fmla="*/ 890513 w 923740"/>
              <a:gd name="connsiteY3" fmla="*/ 461870 h 461870"/>
              <a:gd name="connsiteX4" fmla="*/ 890513 w 923740"/>
              <a:gd name="connsiteY4" fmla="*/ 33227 h 461870"/>
              <a:gd name="connsiteX5" fmla="*/ 33227 w 923740"/>
              <a:gd name="connsiteY5" fmla="*/ 33227 h 461870"/>
              <a:gd name="connsiteX6" fmla="*/ 33227 w 923740"/>
              <a:gd name="connsiteY6" fmla="*/ 461870 h 461870"/>
              <a:gd name="connsiteX7" fmla="*/ 0 w 923740"/>
              <a:gd name="connsiteY7" fmla="*/ 461870 h 461870"/>
              <a:gd name="connsiteX8" fmla="*/ 0 w 923740"/>
              <a:gd name="connsiteY8" fmla="*/ 0 h 4618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23740" h="461870">
                <a:moveTo>
                  <a:pt x="0" y="0"/>
                </a:moveTo>
                <a:lnTo>
                  <a:pt x="923740" y="0"/>
                </a:lnTo>
                <a:lnTo>
                  <a:pt x="923740" y="461870"/>
                </a:lnTo>
                <a:lnTo>
                  <a:pt x="890513" y="461870"/>
                </a:lnTo>
                <a:lnTo>
                  <a:pt x="890513" y="33227"/>
                </a:lnTo>
                <a:lnTo>
                  <a:pt x="33227" y="33227"/>
                </a:lnTo>
                <a:lnTo>
                  <a:pt x="33227" y="461870"/>
                </a:lnTo>
                <a:lnTo>
                  <a:pt x="0" y="46187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85">
              <a:solidFill>
                <a:schemeClr val="tx1"/>
              </a:solidFill>
            </a:endParaRPr>
          </a:p>
        </p:txBody>
      </p:sp>
      <p:sp>
        <p:nvSpPr>
          <p:cNvPr id="28" name="文本框 27"/>
          <p:cNvSpPr txBox="1"/>
          <p:nvPr/>
        </p:nvSpPr>
        <p:spPr>
          <a:xfrm>
            <a:off x="498703" y="447973"/>
            <a:ext cx="974204" cy="74142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/>
            <a:r>
              <a:rPr lang="en-US" altLang="zh-CN" sz="4220" b="1" dirty="0" smtClean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02</a:t>
            </a:r>
            <a:endParaRPr lang="zh-CN" altLang="en-US" sz="4220" b="1" dirty="0">
              <a:solidFill>
                <a:schemeClr val="accent2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29" name="文本框 28"/>
          <p:cNvSpPr txBox="1"/>
          <p:nvPr/>
        </p:nvSpPr>
        <p:spPr>
          <a:xfrm>
            <a:off x="1635951" y="495517"/>
            <a:ext cx="203132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600" b="1" dirty="0" smtClean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家校连接</a:t>
            </a:r>
            <a:endParaRPr lang="zh-CN" altLang="en-US" sz="3600" b="1" dirty="0">
              <a:solidFill>
                <a:schemeClr val="accent2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30" name="任意多边形: 形状 31"/>
          <p:cNvSpPr/>
          <p:nvPr/>
        </p:nvSpPr>
        <p:spPr>
          <a:xfrm rot="10800000">
            <a:off x="498705" y="942681"/>
            <a:ext cx="974204" cy="254319"/>
          </a:xfrm>
          <a:custGeom>
            <a:avLst/>
            <a:gdLst>
              <a:gd name="connsiteX0" fmla="*/ 0 w 923740"/>
              <a:gd name="connsiteY0" fmla="*/ 0 h 461870"/>
              <a:gd name="connsiteX1" fmla="*/ 923740 w 923740"/>
              <a:gd name="connsiteY1" fmla="*/ 0 h 461870"/>
              <a:gd name="connsiteX2" fmla="*/ 923740 w 923740"/>
              <a:gd name="connsiteY2" fmla="*/ 461870 h 461870"/>
              <a:gd name="connsiteX3" fmla="*/ 890513 w 923740"/>
              <a:gd name="connsiteY3" fmla="*/ 461870 h 461870"/>
              <a:gd name="connsiteX4" fmla="*/ 890513 w 923740"/>
              <a:gd name="connsiteY4" fmla="*/ 33227 h 461870"/>
              <a:gd name="connsiteX5" fmla="*/ 33227 w 923740"/>
              <a:gd name="connsiteY5" fmla="*/ 33227 h 461870"/>
              <a:gd name="connsiteX6" fmla="*/ 33227 w 923740"/>
              <a:gd name="connsiteY6" fmla="*/ 461870 h 461870"/>
              <a:gd name="connsiteX7" fmla="*/ 0 w 923740"/>
              <a:gd name="connsiteY7" fmla="*/ 461870 h 461870"/>
              <a:gd name="connsiteX8" fmla="*/ 0 w 923740"/>
              <a:gd name="connsiteY8" fmla="*/ 0 h 4618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23740" h="461870">
                <a:moveTo>
                  <a:pt x="0" y="0"/>
                </a:moveTo>
                <a:lnTo>
                  <a:pt x="923740" y="0"/>
                </a:lnTo>
                <a:lnTo>
                  <a:pt x="923740" y="461870"/>
                </a:lnTo>
                <a:lnTo>
                  <a:pt x="890513" y="461870"/>
                </a:lnTo>
                <a:lnTo>
                  <a:pt x="890513" y="33227"/>
                </a:lnTo>
                <a:lnTo>
                  <a:pt x="33227" y="33227"/>
                </a:lnTo>
                <a:lnTo>
                  <a:pt x="33227" y="461870"/>
                </a:lnTo>
                <a:lnTo>
                  <a:pt x="0" y="461870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85">
              <a:solidFill>
                <a:schemeClr val="bg2"/>
              </a:solidFill>
            </a:endParaRPr>
          </a:p>
        </p:txBody>
      </p:sp>
      <p:sp>
        <p:nvSpPr>
          <p:cNvPr id="31" name="矩形 30"/>
          <p:cNvSpPr/>
          <p:nvPr/>
        </p:nvSpPr>
        <p:spPr>
          <a:xfrm>
            <a:off x="6560283" y="1456085"/>
            <a:ext cx="5953542" cy="5810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b="1" dirty="0" smtClean="0">
                <a:solidFill>
                  <a:schemeClr val="accent5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成绩发布</a:t>
            </a:r>
            <a:endParaRPr sz="2400" b="1" dirty="0">
              <a:solidFill>
                <a:schemeClr val="accent5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矩形 20"/>
          <p:cNvSpPr/>
          <p:nvPr/>
        </p:nvSpPr>
        <p:spPr>
          <a:xfrm>
            <a:off x="6438081" y="1816124"/>
            <a:ext cx="5952873" cy="26457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endParaRPr lang="en-US" altLang="zh-CN" b="1" dirty="0" smtClean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endParaRPr lang="en-US" altLang="zh-CN" b="1" dirty="0" smtClean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 b="1" dirty="0" smtClean="0">
                <a:solidFill>
                  <a:schemeClr val="accent5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成长档案</a:t>
            </a:r>
            <a:endParaRPr lang="zh-CN" altLang="en-US" sz="2400" b="1" dirty="0" smtClean="0">
              <a:solidFill>
                <a:schemeClr val="accent5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1685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1.</a:t>
            </a:r>
            <a:r>
              <a:rPr lang="zh-CN" altLang="en-US" sz="1685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自动</a:t>
            </a:r>
            <a:r>
              <a:rPr lang="zh-CN" altLang="en-US" sz="1685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汇总孩子各项数据</a:t>
            </a:r>
            <a:endParaRPr lang="zh-CN" altLang="en-US" sz="1685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1685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2.</a:t>
            </a:r>
            <a:r>
              <a:rPr lang="zh-CN" altLang="en-US" sz="1685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及时</a:t>
            </a:r>
            <a:r>
              <a:rPr lang="zh-CN" altLang="en-US" sz="1685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反映孩子在校情况</a:t>
            </a:r>
            <a:endParaRPr lang="zh-CN" altLang="en-US" sz="1685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1685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3.</a:t>
            </a:r>
            <a:r>
              <a:rPr lang="zh-CN" altLang="en-US" sz="1685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孩子</a:t>
            </a:r>
            <a:r>
              <a:rPr lang="zh-CN" altLang="en-US" sz="1685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成长记录有迹可循，关注孩子全面发展</a:t>
            </a:r>
            <a:endParaRPr lang="zh-CN" altLang="en-US" sz="1685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664" name="组合 18" descr="组合 18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301560" y="2303168"/>
            <a:ext cx="1962191" cy="3489754"/>
          </a:xfrm>
          <a:prstGeom prst="rect">
            <a:avLst/>
          </a:prstGeom>
          <a:ln w="12700" cap="flat">
            <a:noFill/>
            <a:miter lim="400000"/>
            <a:headEnd/>
            <a:tailEnd/>
          </a:ln>
          <a:effectLst/>
        </p:spPr>
      </p:pic>
      <p:pic>
        <p:nvPicPr>
          <p:cNvPr id="665" name="组合 17" descr="组合 1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54181" y="2311204"/>
            <a:ext cx="1983621" cy="3527926"/>
          </a:xfrm>
          <a:prstGeom prst="rect">
            <a:avLst/>
          </a:prstGeom>
          <a:ln w="12700" cap="flat">
            <a:noFill/>
            <a:miter lim="400000"/>
            <a:headEnd/>
            <a:tailEnd/>
          </a:ln>
          <a:effectLst/>
        </p:spPr>
      </p:pic>
      <p:grpSp>
        <p:nvGrpSpPr>
          <p:cNvPr id="674" name="组合 2"/>
          <p:cNvGrpSpPr/>
          <p:nvPr/>
        </p:nvGrpSpPr>
        <p:grpSpPr>
          <a:xfrm>
            <a:off x="1147271" y="1816125"/>
            <a:ext cx="4638031" cy="4480424"/>
            <a:chOff x="0" y="-1"/>
            <a:chExt cx="4397780" cy="4248337"/>
          </a:xfrm>
        </p:grpSpPr>
        <p:grpSp>
          <p:nvGrpSpPr>
            <p:cNvPr id="670" name="组合 19"/>
            <p:cNvGrpSpPr/>
            <p:nvPr/>
          </p:nvGrpSpPr>
          <p:grpSpPr>
            <a:xfrm>
              <a:off x="2250942" y="-2"/>
              <a:ext cx="2146839" cy="4248339"/>
              <a:chOff x="0" y="0"/>
              <a:chExt cx="2146837" cy="4248337"/>
            </a:xfrm>
          </p:grpSpPr>
          <p:sp>
            <p:nvSpPr>
              <p:cNvPr id="668" name="Freeform 5"/>
              <p:cNvSpPr/>
              <p:nvPr/>
            </p:nvSpPr>
            <p:spPr>
              <a:xfrm>
                <a:off x="0" y="0"/>
                <a:ext cx="2146838" cy="424833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9" y="8764"/>
                    </a:moveTo>
                    <a:lnTo>
                      <a:pt x="91" y="8762"/>
                    </a:lnTo>
                    <a:cubicBezTo>
                      <a:pt x="40" y="8762"/>
                      <a:pt x="0" y="8740"/>
                      <a:pt x="0" y="8716"/>
                    </a:cubicBezTo>
                    <a:lnTo>
                      <a:pt x="0" y="7206"/>
                    </a:lnTo>
                    <a:cubicBezTo>
                      <a:pt x="0" y="7181"/>
                      <a:pt x="40" y="7160"/>
                      <a:pt x="91" y="7160"/>
                    </a:cubicBezTo>
                    <a:lnTo>
                      <a:pt x="219" y="7159"/>
                    </a:lnTo>
                    <a:lnTo>
                      <a:pt x="219" y="6216"/>
                    </a:lnTo>
                    <a:lnTo>
                      <a:pt x="135" y="6216"/>
                    </a:lnTo>
                    <a:cubicBezTo>
                      <a:pt x="61" y="6216"/>
                      <a:pt x="0" y="6186"/>
                      <a:pt x="0" y="6148"/>
                    </a:cubicBezTo>
                    <a:lnTo>
                      <a:pt x="0" y="4686"/>
                    </a:lnTo>
                    <a:cubicBezTo>
                      <a:pt x="0" y="4649"/>
                      <a:pt x="61" y="4618"/>
                      <a:pt x="135" y="4618"/>
                    </a:cubicBezTo>
                    <a:lnTo>
                      <a:pt x="219" y="4618"/>
                    </a:lnTo>
                    <a:lnTo>
                      <a:pt x="219" y="3684"/>
                    </a:lnTo>
                    <a:lnTo>
                      <a:pt x="135" y="3684"/>
                    </a:lnTo>
                    <a:cubicBezTo>
                      <a:pt x="61" y="3684"/>
                      <a:pt x="0" y="3653"/>
                      <a:pt x="0" y="3616"/>
                    </a:cubicBezTo>
                    <a:lnTo>
                      <a:pt x="0" y="2977"/>
                    </a:lnTo>
                    <a:cubicBezTo>
                      <a:pt x="0" y="2939"/>
                      <a:pt x="61" y="2909"/>
                      <a:pt x="135" y="2909"/>
                    </a:cubicBezTo>
                    <a:lnTo>
                      <a:pt x="253" y="2909"/>
                    </a:lnTo>
                    <a:lnTo>
                      <a:pt x="236" y="1363"/>
                    </a:lnTo>
                    <a:cubicBezTo>
                      <a:pt x="226" y="610"/>
                      <a:pt x="1426" y="0"/>
                      <a:pt x="2916" y="0"/>
                    </a:cubicBezTo>
                    <a:lnTo>
                      <a:pt x="18684" y="0"/>
                    </a:lnTo>
                    <a:cubicBezTo>
                      <a:pt x="20174" y="0"/>
                      <a:pt x="21381" y="610"/>
                      <a:pt x="21381" y="1363"/>
                    </a:cubicBezTo>
                    <a:lnTo>
                      <a:pt x="21381" y="4611"/>
                    </a:lnTo>
                    <a:lnTo>
                      <a:pt x="21465" y="4611"/>
                    </a:lnTo>
                    <a:cubicBezTo>
                      <a:pt x="21539" y="4611"/>
                      <a:pt x="21600" y="4642"/>
                      <a:pt x="21600" y="4679"/>
                    </a:cubicBezTo>
                    <a:lnTo>
                      <a:pt x="21600" y="6121"/>
                    </a:lnTo>
                    <a:cubicBezTo>
                      <a:pt x="21600" y="6160"/>
                      <a:pt x="21539" y="6191"/>
                      <a:pt x="21465" y="6191"/>
                    </a:cubicBezTo>
                    <a:lnTo>
                      <a:pt x="21381" y="6191"/>
                    </a:lnTo>
                    <a:lnTo>
                      <a:pt x="21381" y="20237"/>
                    </a:lnTo>
                    <a:cubicBezTo>
                      <a:pt x="21381" y="20988"/>
                      <a:pt x="20174" y="21600"/>
                      <a:pt x="18684" y="21600"/>
                    </a:cubicBezTo>
                    <a:lnTo>
                      <a:pt x="2916" y="21600"/>
                    </a:lnTo>
                    <a:cubicBezTo>
                      <a:pt x="1426" y="21600"/>
                      <a:pt x="219" y="20988"/>
                      <a:pt x="219" y="20237"/>
                    </a:cubicBezTo>
                    <a:lnTo>
                      <a:pt x="219" y="8764"/>
                    </a:lnTo>
                    <a:close/>
                  </a:path>
                </a:pathLst>
              </a:custGeom>
              <a:noFill/>
              <a:ln w="19050" cap="flat">
                <a:solidFill>
                  <a:schemeClr val="bg1">
                    <a:lumMod val="85000"/>
                  </a:schemeClr>
                </a:solidFill>
                <a:prstDash val="solid"/>
                <a:miter lim="800000"/>
              </a:ln>
              <a:effectLst/>
            </p:spPr>
            <p:txBody>
              <a:bodyPr wrap="square" lIns="48217" tIns="48217" rIns="48217" bIns="48217" numCol="1" anchor="t">
                <a:noAutofit/>
              </a:bodyPr>
              <a:lstStyle/>
              <a:p>
                <a:pPr>
                  <a:defRPr sz="1200">
                    <a:solidFill>
                      <a:srgbClr val="FFFFFF"/>
                    </a:solidFill>
                  </a:defRPr>
                </a:pPr>
                <a:endParaRPr sz="1265"/>
              </a:p>
            </p:txBody>
          </p:sp>
          <p:sp>
            <p:nvSpPr>
              <p:cNvPr id="669" name="Freeform 7"/>
              <p:cNvSpPr/>
              <p:nvPr/>
            </p:nvSpPr>
            <p:spPr>
              <a:xfrm>
                <a:off x="135549" y="456802"/>
                <a:ext cx="1881040" cy="3335491"/>
              </a:xfrm>
              <a:prstGeom prst="rect">
                <a:avLst/>
              </a:prstGeom>
              <a:noFill/>
              <a:ln w="36513" cap="flat">
                <a:solidFill>
                  <a:schemeClr val="bg1">
                    <a:lumMod val="85000"/>
                  </a:schemeClr>
                </a:solidFill>
                <a:prstDash val="solid"/>
                <a:miter lim="800000"/>
              </a:ln>
              <a:effectLst/>
            </p:spPr>
            <p:txBody>
              <a:bodyPr wrap="square" lIns="48217" tIns="48217" rIns="48217" bIns="48217" numCol="1" anchor="t">
                <a:noAutofit/>
              </a:bodyPr>
              <a:lstStyle/>
              <a:p>
                <a:pPr>
                  <a:defRPr sz="1200">
                    <a:solidFill>
                      <a:srgbClr val="FFFFFF"/>
                    </a:solidFill>
                  </a:defRPr>
                </a:pPr>
                <a:endParaRPr sz="1265"/>
              </a:p>
            </p:txBody>
          </p:sp>
        </p:grpSp>
        <p:grpSp>
          <p:nvGrpSpPr>
            <p:cNvPr id="673" name="组合 21"/>
            <p:cNvGrpSpPr/>
            <p:nvPr/>
          </p:nvGrpSpPr>
          <p:grpSpPr>
            <a:xfrm>
              <a:off x="0" y="845"/>
              <a:ext cx="2146838" cy="4246646"/>
              <a:chOff x="0" y="0"/>
              <a:chExt cx="2146837" cy="4246645"/>
            </a:xfrm>
          </p:grpSpPr>
          <p:sp>
            <p:nvSpPr>
              <p:cNvPr id="671" name="Freeform 5"/>
              <p:cNvSpPr/>
              <p:nvPr/>
            </p:nvSpPr>
            <p:spPr>
              <a:xfrm>
                <a:off x="0" y="0"/>
                <a:ext cx="2146838" cy="424664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9" y="8764"/>
                    </a:moveTo>
                    <a:lnTo>
                      <a:pt x="91" y="8762"/>
                    </a:lnTo>
                    <a:cubicBezTo>
                      <a:pt x="40" y="8762"/>
                      <a:pt x="0" y="8740"/>
                      <a:pt x="0" y="8716"/>
                    </a:cubicBezTo>
                    <a:lnTo>
                      <a:pt x="0" y="7206"/>
                    </a:lnTo>
                    <a:cubicBezTo>
                      <a:pt x="0" y="7181"/>
                      <a:pt x="40" y="7160"/>
                      <a:pt x="91" y="7160"/>
                    </a:cubicBezTo>
                    <a:lnTo>
                      <a:pt x="219" y="7159"/>
                    </a:lnTo>
                    <a:lnTo>
                      <a:pt x="219" y="6216"/>
                    </a:lnTo>
                    <a:lnTo>
                      <a:pt x="135" y="6216"/>
                    </a:lnTo>
                    <a:cubicBezTo>
                      <a:pt x="61" y="6216"/>
                      <a:pt x="0" y="6186"/>
                      <a:pt x="0" y="6148"/>
                    </a:cubicBezTo>
                    <a:lnTo>
                      <a:pt x="0" y="4686"/>
                    </a:lnTo>
                    <a:cubicBezTo>
                      <a:pt x="0" y="4649"/>
                      <a:pt x="61" y="4618"/>
                      <a:pt x="135" y="4618"/>
                    </a:cubicBezTo>
                    <a:lnTo>
                      <a:pt x="219" y="4618"/>
                    </a:lnTo>
                    <a:lnTo>
                      <a:pt x="219" y="3684"/>
                    </a:lnTo>
                    <a:lnTo>
                      <a:pt x="135" y="3684"/>
                    </a:lnTo>
                    <a:cubicBezTo>
                      <a:pt x="61" y="3684"/>
                      <a:pt x="0" y="3653"/>
                      <a:pt x="0" y="3616"/>
                    </a:cubicBezTo>
                    <a:lnTo>
                      <a:pt x="0" y="2977"/>
                    </a:lnTo>
                    <a:cubicBezTo>
                      <a:pt x="0" y="2939"/>
                      <a:pt x="61" y="2909"/>
                      <a:pt x="135" y="2909"/>
                    </a:cubicBezTo>
                    <a:lnTo>
                      <a:pt x="253" y="2909"/>
                    </a:lnTo>
                    <a:lnTo>
                      <a:pt x="236" y="1363"/>
                    </a:lnTo>
                    <a:cubicBezTo>
                      <a:pt x="226" y="610"/>
                      <a:pt x="1426" y="0"/>
                      <a:pt x="2916" y="0"/>
                    </a:cubicBezTo>
                    <a:lnTo>
                      <a:pt x="18684" y="0"/>
                    </a:lnTo>
                    <a:cubicBezTo>
                      <a:pt x="20174" y="0"/>
                      <a:pt x="21381" y="610"/>
                      <a:pt x="21381" y="1363"/>
                    </a:cubicBezTo>
                    <a:lnTo>
                      <a:pt x="21381" y="4611"/>
                    </a:lnTo>
                    <a:lnTo>
                      <a:pt x="21465" y="4611"/>
                    </a:lnTo>
                    <a:cubicBezTo>
                      <a:pt x="21539" y="4611"/>
                      <a:pt x="21600" y="4642"/>
                      <a:pt x="21600" y="4679"/>
                    </a:cubicBezTo>
                    <a:lnTo>
                      <a:pt x="21600" y="6121"/>
                    </a:lnTo>
                    <a:cubicBezTo>
                      <a:pt x="21600" y="6160"/>
                      <a:pt x="21539" y="6191"/>
                      <a:pt x="21465" y="6191"/>
                    </a:cubicBezTo>
                    <a:lnTo>
                      <a:pt x="21381" y="6191"/>
                    </a:lnTo>
                    <a:lnTo>
                      <a:pt x="21381" y="20237"/>
                    </a:lnTo>
                    <a:cubicBezTo>
                      <a:pt x="21381" y="20988"/>
                      <a:pt x="20174" y="21600"/>
                      <a:pt x="18684" y="21600"/>
                    </a:cubicBezTo>
                    <a:lnTo>
                      <a:pt x="2916" y="21600"/>
                    </a:lnTo>
                    <a:cubicBezTo>
                      <a:pt x="1426" y="21600"/>
                      <a:pt x="219" y="20988"/>
                      <a:pt x="219" y="20237"/>
                    </a:cubicBezTo>
                    <a:lnTo>
                      <a:pt x="219" y="8764"/>
                    </a:lnTo>
                    <a:close/>
                  </a:path>
                </a:pathLst>
              </a:custGeom>
              <a:noFill/>
              <a:ln w="19050" cap="flat">
                <a:solidFill>
                  <a:schemeClr val="bg1">
                    <a:lumMod val="85000"/>
                  </a:schemeClr>
                </a:solidFill>
                <a:prstDash val="solid"/>
                <a:miter lim="800000"/>
              </a:ln>
              <a:effectLst/>
            </p:spPr>
            <p:txBody>
              <a:bodyPr wrap="square" lIns="48217" tIns="48217" rIns="48217" bIns="48217" numCol="1" anchor="t">
                <a:noAutofit/>
              </a:bodyPr>
              <a:lstStyle/>
              <a:p>
                <a:pPr>
                  <a:defRPr sz="1200">
                    <a:solidFill>
                      <a:srgbClr val="FFFFFF"/>
                    </a:solidFill>
                  </a:defRPr>
                </a:pPr>
                <a:endParaRPr sz="1265"/>
              </a:p>
            </p:txBody>
          </p:sp>
          <p:sp>
            <p:nvSpPr>
              <p:cNvPr id="672" name="Freeform 7"/>
              <p:cNvSpPr/>
              <p:nvPr/>
            </p:nvSpPr>
            <p:spPr>
              <a:xfrm>
                <a:off x="135549" y="456620"/>
                <a:ext cx="1881040" cy="3334163"/>
              </a:xfrm>
              <a:prstGeom prst="rect">
                <a:avLst/>
              </a:prstGeom>
              <a:noFill/>
              <a:ln w="36513" cap="flat">
                <a:solidFill>
                  <a:schemeClr val="bg1">
                    <a:lumMod val="85000"/>
                  </a:schemeClr>
                </a:solidFill>
                <a:prstDash val="solid"/>
                <a:miter lim="800000"/>
              </a:ln>
              <a:effectLst/>
            </p:spPr>
            <p:txBody>
              <a:bodyPr wrap="square" lIns="48217" tIns="48217" rIns="48217" bIns="48217" numCol="1" anchor="t">
                <a:noAutofit/>
              </a:bodyPr>
              <a:lstStyle/>
              <a:p>
                <a:pPr>
                  <a:defRPr sz="1200">
                    <a:solidFill>
                      <a:srgbClr val="FFFFFF"/>
                    </a:solidFill>
                  </a:defRPr>
                </a:pPr>
                <a:endParaRPr sz="1265"/>
              </a:p>
            </p:txBody>
          </p:sp>
        </p:grpSp>
      </p:grpSp>
      <p:sp>
        <p:nvSpPr>
          <p:cNvPr id="28" name="任意多边形: 形状 31"/>
          <p:cNvSpPr/>
          <p:nvPr/>
        </p:nvSpPr>
        <p:spPr>
          <a:xfrm>
            <a:off x="498705" y="455580"/>
            <a:ext cx="974204" cy="487102"/>
          </a:xfrm>
          <a:custGeom>
            <a:avLst/>
            <a:gdLst>
              <a:gd name="connsiteX0" fmla="*/ 0 w 923740"/>
              <a:gd name="connsiteY0" fmla="*/ 0 h 461870"/>
              <a:gd name="connsiteX1" fmla="*/ 923740 w 923740"/>
              <a:gd name="connsiteY1" fmla="*/ 0 h 461870"/>
              <a:gd name="connsiteX2" fmla="*/ 923740 w 923740"/>
              <a:gd name="connsiteY2" fmla="*/ 461870 h 461870"/>
              <a:gd name="connsiteX3" fmla="*/ 890513 w 923740"/>
              <a:gd name="connsiteY3" fmla="*/ 461870 h 461870"/>
              <a:gd name="connsiteX4" fmla="*/ 890513 w 923740"/>
              <a:gd name="connsiteY4" fmla="*/ 33227 h 461870"/>
              <a:gd name="connsiteX5" fmla="*/ 33227 w 923740"/>
              <a:gd name="connsiteY5" fmla="*/ 33227 h 461870"/>
              <a:gd name="connsiteX6" fmla="*/ 33227 w 923740"/>
              <a:gd name="connsiteY6" fmla="*/ 461870 h 461870"/>
              <a:gd name="connsiteX7" fmla="*/ 0 w 923740"/>
              <a:gd name="connsiteY7" fmla="*/ 461870 h 461870"/>
              <a:gd name="connsiteX8" fmla="*/ 0 w 923740"/>
              <a:gd name="connsiteY8" fmla="*/ 0 h 4618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23740" h="461870">
                <a:moveTo>
                  <a:pt x="0" y="0"/>
                </a:moveTo>
                <a:lnTo>
                  <a:pt x="923740" y="0"/>
                </a:lnTo>
                <a:lnTo>
                  <a:pt x="923740" y="461870"/>
                </a:lnTo>
                <a:lnTo>
                  <a:pt x="890513" y="461870"/>
                </a:lnTo>
                <a:lnTo>
                  <a:pt x="890513" y="33227"/>
                </a:lnTo>
                <a:lnTo>
                  <a:pt x="33227" y="33227"/>
                </a:lnTo>
                <a:lnTo>
                  <a:pt x="33227" y="461870"/>
                </a:lnTo>
                <a:lnTo>
                  <a:pt x="0" y="46187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85">
              <a:solidFill>
                <a:schemeClr val="tx1"/>
              </a:solidFill>
            </a:endParaRPr>
          </a:p>
        </p:txBody>
      </p:sp>
      <p:sp>
        <p:nvSpPr>
          <p:cNvPr id="29" name="文本框 28"/>
          <p:cNvSpPr txBox="1"/>
          <p:nvPr/>
        </p:nvSpPr>
        <p:spPr>
          <a:xfrm>
            <a:off x="498703" y="447973"/>
            <a:ext cx="974204" cy="74142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/>
            <a:r>
              <a:rPr lang="en-US" altLang="zh-CN" sz="4220" b="1" dirty="0" smtClean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02</a:t>
            </a:r>
            <a:endParaRPr lang="zh-CN" altLang="en-US" sz="4220" b="1" dirty="0">
              <a:solidFill>
                <a:schemeClr val="accent2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30" name="文本框 29"/>
          <p:cNvSpPr txBox="1"/>
          <p:nvPr/>
        </p:nvSpPr>
        <p:spPr>
          <a:xfrm>
            <a:off x="1635951" y="495517"/>
            <a:ext cx="203132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600" b="1" dirty="0" smtClean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家校连接</a:t>
            </a:r>
            <a:endParaRPr lang="zh-CN" altLang="en-US" sz="3600" b="1" dirty="0">
              <a:solidFill>
                <a:schemeClr val="accent2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31" name="任意多边形: 形状 31"/>
          <p:cNvSpPr/>
          <p:nvPr/>
        </p:nvSpPr>
        <p:spPr>
          <a:xfrm rot="10800000">
            <a:off x="498705" y="942681"/>
            <a:ext cx="974204" cy="254319"/>
          </a:xfrm>
          <a:custGeom>
            <a:avLst/>
            <a:gdLst>
              <a:gd name="connsiteX0" fmla="*/ 0 w 923740"/>
              <a:gd name="connsiteY0" fmla="*/ 0 h 461870"/>
              <a:gd name="connsiteX1" fmla="*/ 923740 w 923740"/>
              <a:gd name="connsiteY1" fmla="*/ 0 h 461870"/>
              <a:gd name="connsiteX2" fmla="*/ 923740 w 923740"/>
              <a:gd name="connsiteY2" fmla="*/ 461870 h 461870"/>
              <a:gd name="connsiteX3" fmla="*/ 890513 w 923740"/>
              <a:gd name="connsiteY3" fmla="*/ 461870 h 461870"/>
              <a:gd name="connsiteX4" fmla="*/ 890513 w 923740"/>
              <a:gd name="connsiteY4" fmla="*/ 33227 h 461870"/>
              <a:gd name="connsiteX5" fmla="*/ 33227 w 923740"/>
              <a:gd name="connsiteY5" fmla="*/ 33227 h 461870"/>
              <a:gd name="connsiteX6" fmla="*/ 33227 w 923740"/>
              <a:gd name="connsiteY6" fmla="*/ 461870 h 461870"/>
              <a:gd name="connsiteX7" fmla="*/ 0 w 923740"/>
              <a:gd name="connsiteY7" fmla="*/ 461870 h 461870"/>
              <a:gd name="connsiteX8" fmla="*/ 0 w 923740"/>
              <a:gd name="connsiteY8" fmla="*/ 0 h 4618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23740" h="461870">
                <a:moveTo>
                  <a:pt x="0" y="0"/>
                </a:moveTo>
                <a:lnTo>
                  <a:pt x="923740" y="0"/>
                </a:lnTo>
                <a:lnTo>
                  <a:pt x="923740" y="461870"/>
                </a:lnTo>
                <a:lnTo>
                  <a:pt x="890513" y="461870"/>
                </a:lnTo>
                <a:lnTo>
                  <a:pt x="890513" y="33227"/>
                </a:lnTo>
                <a:lnTo>
                  <a:pt x="33227" y="33227"/>
                </a:lnTo>
                <a:lnTo>
                  <a:pt x="33227" y="461870"/>
                </a:lnTo>
                <a:lnTo>
                  <a:pt x="0" y="461870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85">
              <a:solidFill>
                <a:schemeClr val="bg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矩形 19"/>
          <p:cNvSpPr/>
          <p:nvPr/>
        </p:nvSpPr>
        <p:spPr>
          <a:xfrm>
            <a:off x="6285359" y="2032149"/>
            <a:ext cx="5953542" cy="44285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---</a:t>
            </a:r>
            <a:r>
              <a:rPr lang="zh-CN" alt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老师</a:t>
            </a:r>
            <a:endParaRPr lang="zh-CN" altLang="en-US" b="1" dirty="0" smtClean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1685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1.</a:t>
            </a:r>
            <a:r>
              <a:rPr lang="zh-CN" altLang="en-US" sz="1685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班级</a:t>
            </a:r>
            <a:r>
              <a:rPr lang="zh-CN" altLang="en-US" sz="1685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文化、</a:t>
            </a:r>
            <a:r>
              <a:rPr lang="zh-CN" altLang="en-US" sz="1685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班级风貌、班级趣事，</a:t>
            </a:r>
            <a:r>
              <a:rPr lang="zh-CN" altLang="en-US" sz="1685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记录、输出的枢纽；</a:t>
            </a:r>
            <a:endParaRPr lang="zh-CN" altLang="en-US" sz="1685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1685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2.“</a:t>
            </a:r>
            <a:r>
              <a:rPr lang="zh-CN" altLang="en-US" sz="1685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黑板报</a:t>
            </a:r>
            <a:r>
              <a:rPr lang="en-US" altLang="zh-CN" sz="1685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”</a:t>
            </a:r>
            <a:r>
              <a:rPr lang="zh-CN" altLang="en-US" sz="1685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的最新呈现形式，不再局限于时间、地点、特定</a:t>
            </a:r>
            <a:r>
              <a:rPr lang="zh-CN" altLang="en-US" sz="1685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事件，每天都有新板报；</a:t>
            </a:r>
            <a:endParaRPr lang="zh-CN" altLang="en-US" sz="1685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1685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3.</a:t>
            </a:r>
            <a:r>
              <a:rPr lang="zh-CN" altLang="en-US" sz="1685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通过</a:t>
            </a:r>
            <a:r>
              <a:rPr lang="zh-CN" altLang="en-US" sz="1685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班级圈，老师也能随时知道孩子在家里的表现情况，加强了老师与家长之间的链接</a:t>
            </a:r>
            <a:r>
              <a:rPr lang="zh-CN" altLang="en-US" sz="1685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；</a:t>
            </a:r>
            <a:endParaRPr lang="zh-CN" altLang="en-US" sz="1685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en-US" altLang="zh-CN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---</a:t>
            </a:r>
            <a:r>
              <a:rPr lang="zh-CN" alt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家长</a:t>
            </a:r>
            <a:endParaRPr lang="zh-CN" altLang="en-US" b="1" dirty="0" smtClean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>
              <a:lnSpc>
                <a:spcPct val="150000"/>
              </a:lnSpc>
            </a:pPr>
            <a:r>
              <a:rPr lang="en-US" altLang="zh-CN" sz="1685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1.</a:t>
            </a:r>
            <a:r>
              <a:rPr lang="zh-CN" altLang="en-US" sz="1685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数据</a:t>
            </a:r>
            <a:r>
              <a:rPr lang="zh-CN" altLang="en-US" sz="1685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记录可沉淀，孩子历年班级的风采皆可查看；</a:t>
            </a:r>
            <a:endParaRPr lang="zh-CN" altLang="en-US" sz="1685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1685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2.</a:t>
            </a:r>
            <a:r>
              <a:rPr lang="zh-CN" altLang="en-US" sz="1685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家长</a:t>
            </a:r>
            <a:r>
              <a:rPr lang="zh-CN" altLang="en-US" sz="1685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可与同班级家长随时互动，点赞、评论，加深家长之间的连接；</a:t>
            </a:r>
            <a:endParaRPr lang="zh-CN" altLang="en-US" sz="1685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1685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3.</a:t>
            </a:r>
            <a:r>
              <a:rPr lang="zh-CN" altLang="en-US" sz="1685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家长</a:t>
            </a:r>
            <a:r>
              <a:rPr lang="zh-CN" altLang="en-US" sz="1685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与老师共同陪伴孩子，见证孩子成长过程中的点点滴滴；</a:t>
            </a:r>
            <a:endParaRPr lang="zh-CN" altLang="en-US" sz="1685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59" name="组合 58"/>
          <p:cNvGrpSpPr/>
          <p:nvPr/>
        </p:nvGrpSpPr>
        <p:grpSpPr>
          <a:xfrm>
            <a:off x="103485" y="103802"/>
            <a:ext cx="8221112" cy="470792"/>
            <a:chOff x="154" y="155"/>
            <a:chExt cx="12276" cy="703"/>
          </a:xfrm>
        </p:grpSpPr>
        <p:grpSp>
          <p:nvGrpSpPr>
            <p:cNvPr id="4" name="组合 3"/>
            <p:cNvGrpSpPr/>
            <p:nvPr/>
          </p:nvGrpSpPr>
          <p:grpSpPr>
            <a:xfrm>
              <a:off x="154" y="194"/>
              <a:ext cx="3173" cy="664"/>
              <a:chOff x="13218" y="1299"/>
              <a:chExt cx="3173" cy="664"/>
            </a:xfrm>
          </p:grpSpPr>
          <p:grpSp>
            <p:nvGrpSpPr>
              <p:cNvPr id="3" name="组合 2"/>
              <p:cNvGrpSpPr/>
              <p:nvPr/>
            </p:nvGrpSpPr>
            <p:grpSpPr>
              <a:xfrm>
                <a:off x="14574" y="1339"/>
                <a:ext cx="1817" cy="519"/>
                <a:chOff x="16344" y="296"/>
                <a:chExt cx="1966" cy="565"/>
              </a:xfrm>
            </p:grpSpPr>
            <p:pic>
              <p:nvPicPr>
                <p:cNvPr id="16" name="图片 15" descr="白色"/>
                <p:cNvPicPr>
                  <a:picLocks noChangeAspect="1"/>
                </p:cNvPicPr>
                <p:nvPr/>
              </p:nvPicPr>
              <p:blipFill>
                <a:blip r:embed="rId1"/>
                <a:srcRect r="70050"/>
                <a:stretch>
                  <a:fillRect/>
                </a:stretch>
              </p:blipFill>
              <p:spPr>
                <a:xfrm>
                  <a:off x="16344" y="296"/>
                  <a:ext cx="526" cy="565"/>
                </a:xfrm>
                <a:prstGeom prst="rect">
                  <a:avLst/>
                </a:prstGeom>
              </p:spPr>
            </p:pic>
            <p:sp>
              <p:nvSpPr>
                <p:cNvPr id="22" name="文本框 21"/>
                <p:cNvSpPr txBox="1"/>
                <p:nvPr/>
              </p:nvSpPr>
              <p:spPr>
                <a:xfrm>
                  <a:off x="16654" y="335"/>
                  <a:ext cx="1656" cy="51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zh-CN" altLang="en-US" sz="1475" b="1">
                      <a:solidFill>
                        <a:schemeClr val="bg1"/>
                      </a:solidFill>
                      <a:latin typeface="微软雅黑" panose="020B0503020204020204" pitchFamily="34" charset="-122"/>
                      <a:ea typeface="微软雅黑" panose="020B0503020204020204" pitchFamily="34" charset="-122"/>
                    </a:rPr>
                    <a:t>轻松教育</a:t>
                  </a:r>
                  <a:endParaRPr lang="zh-CN" altLang="en-US" sz="1475" b="1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</p:grpSp>
          <p:grpSp>
            <p:nvGrpSpPr>
              <p:cNvPr id="23" name="组合 22"/>
              <p:cNvGrpSpPr/>
              <p:nvPr/>
            </p:nvGrpSpPr>
            <p:grpSpPr>
              <a:xfrm>
                <a:off x="13218" y="1299"/>
                <a:ext cx="1383" cy="664"/>
                <a:chOff x="11451" y="944"/>
                <a:chExt cx="1497" cy="723"/>
              </a:xfrm>
            </p:grpSpPr>
            <p:pic>
              <p:nvPicPr>
                <p:cNvPr id="24" name="图片 23" descr="品牌标识-钉钉"/>
                <p:cNvPicPr>
                  <a:picLocks noChangeAspect="1"/>
                </p:cNvPicPr>
                <p:nvPr/>
              </p:nvPicPr>
              <p:blipFill>
                <a:blip r:embed="rId2"/>
                <a:stretch>
                  <a:fillRect/>
                </a:stretch>
              </p:blipFill>
              <p:spPr>
                <a:xfrm>
                  <a:off x="11451" y="944"/>
                  <a:ext cx="722" cy="723"/>
                </a:xfrm>
                <a:prstGeom prst="rect">
                  <a:avLst/>
                </a:prstGeom>
              </p:spPr>
            </p:pic>
            <p:sp>
              <p:nvSpPr>
                <p:cNvPr id="25" name="文本框 24"/>
                <p:cNvSpPr txBox="1"/>
                <p:nvPr/>
              </p:nvSpPr>
              <p:spPr>
                <a:xfrm>
                  <a:off x="11938" y="1053"/>
                  <a:ext cx="1010" cy="51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zh-CN" altLang="en-US" sz="1475" b="1">
                      <a:solidFill>
                        <a:schemeClr val="bg1"/>
                      </a:solidFill>
                      <a:latin typeface="微软雅黑" panose="020B0503020204020204" pitchFamily="34" charset="-122"/>
                      <a:ea typeface="微软雅黑" panose="020B0503020204020204" pitchFamily="34" charset="-122"/>
                    </a:rPr>
                    <a:t>钉钉</a:t>
                  </a:r>
                  <a:endParaRPr lang="zh-CN" altLang="en-US" sz="1475" b="1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</p:grpSp>
        </p:grpSp>
        <p:sp>
          <p:nvSpPr>
            <p:cNvPr id="27" name="文本框 26"/>
            <p:cNvSpPr txBox="1"/>
            <p:nvPr/>
          </p:nvSpPr>
          <p:spPr>
            <a:xfrm>
              <a:off x="3327" y="155"/>
              <a:ext cx="9103" cy="67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zh-CN" altLang="en-US" sz="211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班级圈</a:t>
              </a:r>
              <a:r>
                <a:rPr lang="en-US" altLang="zh-CN" sz="211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|CLASS STORY</a:t>
              </a:r>
              <a:endParaRPr lang="en-US" sz="211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pic>
        <p:nvPicPr>
          <p:cNvPr id="684" name="组合 18" descr="组合 1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77509" y="2291922"/>
            <a:ext cx="1964200" cy="3493772"/>
          </a:xfrm>
          <a:prstGeom prst="rect">
            <a:avLst/>
          </a:prstGeom>
          <a:ln w="12700" cap="flat">
            <a:noFill/>
            <a:miter lim="400000"/>
            <a:headEnd/>
            <a:tailEnd/>
          </a:ln>
          <a:effectLst/>
        </p:spPr>
      </p:pic>
      <p:pic>
        <p:nvPicPr>
          <p:cNvPr id="685" name="组合 17" descr="组合 1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46201" y="2289243"/>
            <a:ext cx="1977594" cy="3517881"/>
          </a:xfrm>
          <a:prstGeom prst="rect">
            <a:avLst/>
          </a:prstGeom>
          <a:ln w="12700" cap="flat">
            <a:noFill/>
            <a:miter lim="400000"/>
            <a:headEnd/>
            <a:tailEnd/>
          </a:ln>
          <a:effectLst/>
        </p:spPr>
      </p:pic>
      <p:grpSp>
        <p:nvGrpSpPr>
          <p:cNvPr id="694" name="组合 2"/>
          <p:cNvGrpSpPr/>
          <p:nvPr/>
        </p:nvGrpSpPr>
        <p:grpSpPr>
          <a:xfrm>
            <a:off x="1028775" y="1800197"/>
            <a:ext cx="4638030" cy="4480424"/>
            <a:chOff x="0" y="-1"/>
            <a:chExt cx="4397780" cy="4248337"/>
          </a:xfrm>
        </p:grpSpPr>
        <p:grpSp>
          <p:nvGrpSpPr>
            <p:cNvPr id="690" name="组合 19"/>
            <p:cNvGrpSpPr/>
            <p:nvPr/>
          </p:nvGrpSpPr>
          <p:grpSpPr>
            <a:xfrm>
              <a:off x="2250942" y="-2"/>
              <a:ext cx="2146839" cy="4248339"/>
              <a:chOff x="0" y="0"/>
              <a:chExt cx="2146837" cy="4248337"/>
            </a:xfrm>
          </p:grpSpPr>
          <p:sp>
            <p:nvSpPr>
              <p:cNvPr id="688" name="Freeform 5"/>
              <p:cNvSpPr/>
              <p:nvPr/>
            </p:nvSpPr>
            <p:spPr>
              <a:xfrm>
                <a:off x="0" y="0"/>
                <a:ext cx="2146838" cy="424833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9" y="8764"/>
                    </a:moveTo>
                    <a:lnTo>
                      <a:pt x="91" y="8762"/>
                    </a:lnTo>
                    <a:cubicBezTo>
                      <a:pt x="40" y="8762"/>
                      <a:pt x="0" y="8740"/>
                      <a:pt x="0" y="8716"/>
                    </a:cubicBezTo>
                    <a:lnTo>
                      <a:pt x="0" y="7206"/>
                    </a:lnTo>
                    <a:cubicBezTo>
                      <a:pt x="0" y="7181"/>
                      <a:pt x="40" y="7160"/>
                      <a:pt x="91" y="7160"/>
                    </a:cubicBezTo>
                    <a:lnTo>
                      <a:pt x="219" y="7159"/>
                    </a:lnTo>
                    <a:lnTo>
                      <a:pt x="219" y="6216"/>
                    </a:lnTo>
                    <a:lnTo>
                      <a:pt x="135" y="6216"/>
                    </a:lnTo>
                    <a:cubicBezTo>
                      <a:pt x="61" y="6216"/>
                      <a:pt x="0" y="6186"/>
                      <a:pt x="0" y="6148"/>
                    </a:cubicBezTo>
                    <a:lnTo>
                      <a:pt x="0" y="4686"/>
                    </a:lnTo>
                    <a:cubicBezTo>
                      <a:pt x="0" y="4649"/>
                      <a:pt x="61" y="4618"/>
                      <a:pt x="135" y="4618"/>
                    </a:cubicBezTo>
                    <a:lnTo>
                      <a:pt x="219" y="4618"/>
                    </a:lnTo>
                    <a:lnTo>
                      <a:pt x="219" y="3684"/>
                    </a:lnTo>
                    <a:lnTo>
                      <a:pt x="135" y="3684"/>
                    </a:lnTo>
                    <a:cubicBezTo>
                      <a:pt x="61" y="3684"/>
                      <a:pt x="0" y="3653"/>
                      <a:pt x="0" y="3616"/>
                    </a:cubicBezTo>
                    <a:lnTo>
                      <a:pt x="0" y="2977"/>
                    </a:lnTo>
                    <a:cubicBezTo>
                      <a:pt x="0" y="2939"/>
                      <a:pt x="61" y="2909"/>
                      <a:pt x="135" y="2909"/>
                    </a:cubicBezTo>
                    <a:lnTo>
                      <a:pt x="253" y="2909"/>
                    </a:lnTo>
                    <a:lnTo>
                      <a:pt x="236" y="1363"/>
                    </a:lnTo>
                    <a:cubicBezTo>
                      <a:pt x="226" y="610"/>
                      <a:pt x="1426" y="0"/>
                      <a:pt x="2916" y="0"/>
                    </a:cubicBezTo>
                    <a:lnTo>
                      <a:pt x="18684" y="0"/>
                    </a:lnTo>
                    <a:cubicBezTo>
                      <a:pt x="20174" y="0"/>
                      <a:pt x="21381" y="610"/>
                      <a:pt x="21381" y="1363"/>
                    </a:cubicBezTo>
                    <a:lnTo>
                      <a:pt x="21381" y="4611"/>
                    </a:lnTo>
                    <a:lnTo>
                      <a:pt x="21465" y="4611"/>
                    </a:lnTo>
                    <a:cubicBezTo>
                      <a:pt x="21539" y="4611"/>
                      <a:pt x="21600" y="4642"/>
                      <a:pt x="21600" y="4679"/>
                    </a:cubicBezTo>
                    <a:lnTo>
                      <a:pt x="21600" y="6121"/>
                    </a:lnTo>
                    <a:cubicBezTo>
                      <a:pt x="21600" y="6160"/>
                      <a:pt x="21539" y="6191"/>
                      <a:pt x="21465" y="6191"/>
                    </a:cubicBezTo>
                    <a:lnTo>
                      <a:pt x="21381" y="6191"/>
                    </a:lnTo>
                    <a:lnTo>
                      <a:pt x="21381" y="20237"/>
                    </a:lnTo>
                    <a:cubicBezTo>
                      <a:pt x="21381" y="20988"/>
                      <a:pt x="20174" y="21600"/>
                      <a:pt x="18684" y="21600"/>
                    </a:cubicBezTo>
                    <a:lnTo>
                      <a:pt x="2916" y="21600"/>
                    </a:lnTo>
                    <a:cubicBezTo>
                      <a:pt x="1426" y="21600"/>
                      <a:pt x="219" y="20988"/>
                      <a:pt x="219" y="20237"/>
                    </a:cubicBezTo>
                    <a:lnTo>
                      <a:pt x="219" y="8764"/>
                    </a:lnTo>
                    <a:close/>
                  </a:path>
                </a:pathLst>
              </a:custGeom>
              <a:noFill/>
              <a:ln w="19050" cap="flat">
                <a:solidFill>
                  <a:schemeClr val="bg1">
                    <a:lumMod val="85000"/>
                  </a:schemeClr>
                </a:solidFill>
                <a:prstDash val="solid"/>
                <a:miter lim="800000"/>
              </a:ln>
              <a:effectLst/>
            </p:spPr>
            <p:txBody>
              <a:bodyPr wrap="square" lIns="48217" tIns="48217" rIns="48217" bIns="48217" numCol="1" anchor="t">
                <a:noAutofit/>
              </a:bodyPr>
              <a:lstStyle/>
              <a:p>
                <a:pPr>
                  <a:defRPr sz="1200">
                    <a:solidFill>
                      <a:srgbClr val="FFFFFF"/>
                    </a:solidFill>
                  </a:defRPr>
                </a:pPr>
                <a:endParaRPr sz="1265"/>
              </a:p>
            </p:txBody>
          </p:sp>
          <p:sp>
            <p:nvSpPr>
              <p:cNvPr id="689" name="Freeform 7"/>
              <p:cNvSpPr/>
              <p:nvPr/>
            </p:nvSpPr>
            <p:spPr>
              <a:xfrm>
                <a:off x="135549" y="456802"/>
                <a:ext cx="1881040" cy="3335491"/>
              </a:xfrm>
              <a:prstGeom prst="rect">
                <a:avLst/>
              </a:prstGeom>
              <a:noFill/>
              <a:ln w="36513" cap="flat">
                <a:solidFill>
                  <a:schemeClr val="bg1">
                    <a:lumMod val="85000"/>
                  </a:schemeClr>
                </a:solidFill>
                <a:prstDash val="solid"/>
                <a:miter lim="800000"/>
              </a:ln>
              <a:effectLst/>
            </p:spPr>
            <p:txBody>
              <a:bodyPr wrap="square" lIns="48217" tIns="48217" rIns="48217" bIns="48217" numCol="1" anchor="t">
                <a:noAutofit/>
              </a:bodyPr>
              <a:lstStyle/>
              <a:p>
                <a:pPr>
                  <a:defRPr sz="1200">
                    <a:solidFill>
                      <a:srgbClr val="FFFFFF"/>
                    </a:solidFill>
                  </a:defRPr>
                </a:pPr>
                <a:endParaRPr sz="1265"/>
              </a:p>
            </p:txBody>
          </p:sp>
        </p:grpSp>
        <p:grpSp>
          <p:nvGrpSpPr>
            <p:cNvPr id="693" name="组合 21"/>
            <p:cNvGrpSpPr/>
            <p:nvPr/>
          </p:nvGrpSpPr>
          <p:grpSpPr>
            <a:xfrm>
              <a:off x="0" y="845"/>
              <a:ext cx="2146838" cy="4246646"/>
              <a:chOff x="0" y="0"/>
              <a:chExt cx="2146837" cy="4246645"/>
            </a:xfrm>
          </p:grpSpPr>
          <p:sp>
            <p:nvSpPr>
              <p:cNvPr id="691" name="Freeform 5"/>
              <p:cNvSpPr/>
              <p:nvPr/>
            </p:nvSpPr>
            <p:spPr>
              <a:xfrm>
                <a:off x="0" y="0"/>
                <a:ext cx="2146838" cy="424664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9" y="8764"/>
                    </a:moveTo>
                    <a:lnTo>
                      <a:pt x="91" y="8762"/>
                    </a:lnTo>
                    <a:cubicBezTo>
                      <a:pt x="40" y="8762"/>
                      <a:pt x="0" y="8740"/>
                      <a:pt x="0" y="8716"/>
                    </a:cubicBezTo>
                    <a:lnTo>
                      <a:pt x="0" y="7206"/>
                    </a:lnTo>
                    <a:cubicBezTo>
                      <a:pt x="0" y="7181"/>
                      <a:pt x="40" y="7160"/>
                      <a:pt x="91" y="7160"/>
                    </a:cubicBezTo>
                    <a:lnTo>
                      <a:pt x="219" y="7159"/>
                    </a:lnTo>
                    <a:lnTo>
                      <a:pt x="219" y="6216"/>
                    </a:lnTo>
                    <a:lnTo>
                      <a:pt x="135" y="6216"/>
                    </a:lnTo>
                    <a:cubicBezTo>
                      <a:pt x="61" y="6216"/>
                      <a:pt x="0" y="6186"/>
                      <a:pt x="0" y="6148"/>
                    </a:cubicBezTo>
                    <a:lnTo>
                      <a:pt x="0" y="4686"/>
                    </a:lnTo>
                    <a:cubicBezTo>
                      <a:pt x="0" y="4649"/>
                      <a:pt x="61" y="4618"/>
                      <a:pt x="135" y="4618"/>
                    </a:cubicBezTo>
                    <a:lnTo>
                      <a:pt x="219" y="4618"/>
                    </a:lnTo>
                    <a:lnTo>
                      <a:pt x="219" y="3684"/>
                    </a:lnTo>
                    <a:lnTo>
                      <a:pt x="135" y="3684"/>
                    </a:lnTo>
                    <a:cubicBezTo>
                      <a:pt x="61" y="3684"/>
                      <a:pt x="0" y="3653"/>
                      <a:pt x="0" y="3616"/>
                    </a:cubicBezTo>
                    <a:lnTo>
                      <a:pt x="0" y="2977"/>
                    </a:lnTo>
                    <a:cubicBezTo>
                      <a:pt x="0" y="2939"/>
                      <a:pt x="61" y="2909"/>
                      <a:pt x="135" y="2909"/>
                    </a:cubicBezTo>
                    <a:lnTo>
                      <a:pt x="253" y="2909"/>
                    </a:lnTo>
                    <a:lnTo>
                      <a:pt x="236" y="1363"/>
                    </a:lnTo>
                    <a:cubicBezTo>
                      <a:pt x="226" y="610"/>
                      <a:pt x="1426" y="0"/>
                      <a:pt x="2916" y="0"/>
                    </a:cubicBezTo>
                    <a:lnTo>
                      <a:pt x="18684" y="0"/>
                    </a:lnTo>
                    <a:cubicBezTo>
                      <a:pt x="20174" y="0"/>
                      <a:pt x="21381" y="610"/>
                      <a:pt x="21381" y="1363"/>
                    </a:cubicBezTo>
                    <a:lnTo>
                      <a:pt x="21381" y="4611"/>
                    </a:lnTo>
                    <a:lnTo>
                      <a:pt x="21465" y="4611"/>
                    </a:lnTo>
                    <a:cubicBezTo>
                      <a:pt x="21539" y="4611"/>
                      <a:pt x="21600" y="4642"/>
                      <a:pt x="21600" y="4679"/>
                    </a:cubicBezTo>
                    <a:lnTo>
                      <a:pt x="21600" y="6121"/>
                    </a:lnTo>
                    <a:cubicBezTo>
                      <a:pt x="21600" y="6160"/>
                      <a:pt x="21539" y="6191"/>
                      <a:pt x="21465" y="6191"/>
                    </a:cubicBezTo>
                    <a:lnTo>
                      <a:pt x="21381" y="6191"/>
                    </a:lnTo>
                    <a:lnTo>
                      <a:pt x="21381" y="20237"/>
                    </a:lnTo>
                    <a:cubicBezTo>
                      <a:pt x="21381" y="20988"/>
                      <a:pt x="20174" y="21600"/>
                      <a:pt x="18684" y="21600"/>
                    </a:cubicBezTo>
                    <a:lnTo>
                      <a:pt x="2916" y="21600"/>
                    </a:lnTo>
                    <a:cubicBezTo>
                      <a:pt x="1426" y="21600"/>
                      <a:pt x="219" y="20988"/>
                      <a:pt x="219" y="20237"/>
                    </a:cubicBezTo>
                    <a:lnTo>
                      <a:pt x="219" y="8764"/>
                    </a:lnTo>
                    <a:close/>
                  </a:path>
                </a:pathLst>
              </a:custGeom>
              <a:noFill/>
              <a:ln w="19050" cap="flat">
                <a:solidFill>
                  <a:schemeClr val="bg1">
                    <a:lumMod val="85000"/>
                  </a:schemeClr>
                </a:solidFill>
                <a:prstDash val="solid"/>
                <a:miter lim="800000"/>
              </a:ln>
              <a:effectLst/>
            </p:spPr>
            <p:txBody>
              <a:bodyPr wrap="square" lIns="48217" tIns="48217" rIns="48217" bIns="48217" numCol="1" anchor="t">
                <a:noAutofit/>
              </a:bodyPr>
              <a:lstStyle/>
              <a:p>
                <a:pPr>
                  <a:defRPr sz="1200">
                    <a:solidFill>
                      <a:srgbClr val="FFFFFF"/>
                    </a:solidFill>
                  </a:defRPr>
                </a:pPr>
                <a:endParaRPr sz="1265"/>
              </a:p>
            </p:txBody>
          </p:sp>
          <p:sp>
            <p:nvSpPr>
              <p:cNvPr id="692" name="Freeform 7"/>
              <p:cNvSpPr/>
              <p:nvPr/>
            </p:nvSpPr>
            <p:spPr>
              <a:xfrm>
                <a:off x="135549" y="456620"/>
                <a:ext cx="1881040" cy="3334163"/>
              </a:xfrm>
              <a:prstGeom prst="rect">
                <a:avLst/>
              </a:prstGeom>
              <a:noFill/>
              <a:ln w="36513" cap="flat">
                <a:solidFill>
                  <a:schemeClr val="bg1">
                    <a:lumMod val="85000"/>
                  </a:schemeClr>
                </a:solidFill>
                <a:prstDash val="solid"/>
                <a:miter lim="800000"/>
              </a:ln>
              <a:effectLst/>
            </p:spPr>
            <p:txBody>
              <a:bodyPr wrap="square" lIns="48217" tIns="48217" rIns="48217" bIns="48217" numCol="1" anchor="t">
                <a:noAutofit/>
              </a:bodyPr>
              <a:lstStyle/>
              <a:p>
                <a:pPr>
                  <a:defRPr sz="1200">
                    <a:solidFill>
                      <a:srgbClr val="FFFFFF"/>
                    </a:solidFill>
                  </a:defRPr>
                </a:pPr>
                <a:endParaRPr sz="1265"/>
              </a:p>
            </p:txBody>
          </p:sp>
        </p:grpSp>
      </p:grpSp>
      <p:sp>
        <p:nvSpPr>
          <p:cNvPr id="21" name="任意多边形: 形状 31"/>
          <p:cNvSpPr/>
          <p:nvPr/>
        </p:nvSpPr>
        <p:spPr>
          <a:xfrm>
            <a:off x="498705" y="455580"/>
            <a:ext cx="974204" cy="487102"/>
          </a:xfrm>
          <a:custGeom>
            <a:avLst/>
            <a:gdLst>
              <a:gd name="connsiteX0" fmla="*/ 0 w 923740"/>
              <a:gd name="connsiteY0" fmla="*/ 0 h 461870"/>
              <a:gd name="connsiteX1" fmla="*/ 923740 w 923740"/>
              <a:gd name="connsiteY1" fmla="*/ 0 h 461870"/>
              <a:gd name="connsiteX2" fmla="*/ 923740 w 923740"/>
              <a:gd name="connsiteY2" fmla="*/ 461870 h 461870"/>
              <a:gd name="connsiteX3" fmla="*/ 890513 w 923740"/>
              <a:gd name="connsiteY3" fmla="*/ 461870 h 461870"/>
              <a:gd name="connsiteX4" fmla="*/ 890513 w 923740"/>
              <a:gd name="connsiteY4" fmla="*/ 33227 h 461870"/>
              <a:gd name="connsiteX5" fmla="*/ 33227 w 923740"/>
              <a:gd name="connsiteY5" fmla="*/ 33227 h 461870"/>
              <a:gd name="connsiteX6" fmla="*/ 33227 w 923740"/>
              <a:gd name="connsiteY6" fmla="*/ 461870 h 461870"/>
              <a:gd name="connsiteX7" fmla="*/ 0 w 923740"/>
              <a:gd name="connsiteY7" fmla="*/ 461870 h 461870"/>
              <a:gd name="connsiteX8" fmla="*/ 0 w 923740"/>
              <a:gd name="connsiteY8" fmla="*/ 0 h 4618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23740" h="461870">
                <a:moveTo>
                  <a:pt x="0" y="0"/>
                </a:moveTo>
                <a:lnTo>
                  <a:pt x="923740" y="0"/>
                </a:lnTo>
                <a:lnTo>
                  <a:pt x="923740" y="461870"/>
                </a:lnTo>
                <a:lnTo>
                  <a:pt x="890513" y="461870"/>
                </a:lnTo>
                <a:lnTo>
                  <a:pt x="890513" y="33227"/>
                </a:lnTo>
                <a:lnTo>
                  <a:pt x="33227" y="33227"/>
                </a:lnTo>
                <a:lnTo>
                  <a:pt x="33227" y="461870"/>
                </a:lnTo>
                <a:lnTo>
                  <a:pt x="0" y="46187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85">
              <a:solidFill>
                <a:schemeClr val="tx1"/>
              </a:solidFill>
            </a:endParaRPr>
          </a:p>
        </p:txBody>
      </p:sp>
      <p:sp>
        <p:nvSpPr>
          <p:cNvPr id="26" name="文本框 25"/>
          <p:cNvSpPr txBox="1"/>
          <p:nvPr/>
        </p:nvSpPr>
        <p:spPr>
          <a:xfrm>
            <a:off x="498703" y="447973"/>
            <a:ext cx="974204" cy="74142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/>
            <a:r>
              <a:rPr lang="en-US" altLang="zh-CN" sz="4220" b="1" dirty="0" smtClean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02</a:t>
            </a:r>
            <a:endParaRPr lang="zh-CN" altLang="en-US" sz="4220" b="1" dirty="0">
              <a:solidFill>
                <a:schemeClr val="accent2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28" name="文本框 27"/>
          <p:cNvSpPr txBox="1"/>
          <p:nvPr/>
        </p:nvSpPr>
        <p:spPr>
          <a:xfrm>
            <a:off x="1635951" y="495517"/>
            <a:ext cx="203132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600" b="1" dirty="0" smtClean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家校连接</a:t>
            </a:r>
            <a:endParaRPr lang="zh-CN" altLang="en-US" sz="3600" b="1" dirty="0">
              <a:solidFill>
                <a:schemeClr val="accent2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29" name="任意多边形: 形状 31"/>
          <p:cNvSpPr/>
          <p:nvPr/>
        </p:nvSpPr>
        <p:spPr>
          <a:xfrm rot="10800000">
            <a:off x="498705" y="942681"/>
            <a:ext cx="974204" cy="254319"/>
          </a:xfrm>
          <a:custGeom>
            <a:avLst/>
            <a:gdLst>
              <a:gd name="connsiteX0" fmla="*/ 0 w 923740"/>
              <a:gd name="connsiteY0" fmla="*/ 0 h 461870"/>
              <a:gd name="connsiteX1" fmla="*/ 923740 w 923740"/>
              <a:gd name="connsiteY1" fmla="*/ 0 h 461870"/>
              <a:gd name="connsiteX2" fmla="*/ 923740 w 923740"/>
              <a:gd name="connsiteY2" fmla="*/ 461870 h 461870"/>
              <a:gd name="connsiteX3" fmla="*/ 890513 w 923740"/>
              <a:gd name="connsiteY3" fmla="*/ 461870 h 461870"/>
              <a:gd name="connsiteX4" fmla="*/ 890513 w 923740"/>
              <a:gd name="connsiteY4" fmla="*/ 33227 h 461870"/>
              <a:gd name="connsiteX5" fmla="*/ 33227 w 923740"/>
              <a:gd name="connsiteY5" fmla="*/ 33227 h 461870"/>
              <a:gd name="connsiteX6" fmla="*/ 33227 w 923740"/>
              <a:gd name="connsiteY6" fmla="*/ 461870 h 461870"/>
              <a:gd name="connsiteX7" fmla="*/ 0 w 923740"/>
              <a:gd name="connsiteY7" fmla="*/ 461870 h 461870"/>
              <a:gd name="connsiteX8" fmla="*/ 0 w 923740"/>
              <a:gd name="connsiteY8" fmla="*/ 0 h 4618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23740" h="461870">
                <a:moveTo>
                  <a:pt x="0" y="0"/>
                </a:moveTo>
                <a:lnTo>
                  <a:pt x="923740" y="0"/>
                </a:lnTo>
                <a:lnTo>
                  <a:pt x="923740" y="461870"/>
                </a:lnTo>
                <a:lnTo>
                  <a:pt x="890513" y="461870"/>
                </a:lnTo>
                <a:lnTo>
                  <a:pt x="890513" y="33227"/>
                </a:lnTo>
                <a:lnTo>
                  <a:pt x="33227" y="33227"/>
                </a:lnTo>
                <a:lnTo>
                  <a:pt x="33227" y="461870"/>
                </a:lnTo>
                <a:lnTo>
                  <a:pt x="0" y="461870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85">
              <a:solidFill>
                <a:schemeClr val="bg2"/>
              </a:solidFill>
            </a:endParaRPr>
          </a:p>
        </p:txBody>
      </p:sp>
      <p:sp>
        <p:nvSpPr>
          <p:cNvPr id="30" name="矩形 29"/>
          <p:cNvSpPr/>
          <p:nvPr/>
        </p:nvSpPr>
        <p:spPr>
          <a:xfrm>
            <a:off x="6285359" y="1425015"/>
            <a:ext cx="5953542" cy="5810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b="1" dirty="0" smtClean="0">
                <a:solidFill>
                  <a:schemeClr val="accent5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班级圈</a:t>
            </a:r>
            <a:endParaRPr sz="2400" b="1" dirty="0">
              <a:solidFill>
                <a:schemeClr val="accent5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矩形 25"/>
          <p:cNvSpPr/>
          <p:nvPr/>
        </p:nvSpPr>
        <p:spPr>
          <a:xfrm>
            <a:off x="6668521" y="2752229"/>
            <a:ext cx="5953542" cy="18147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b="1" dirty="0" smtClean="0">
                <a:solidFill>
                  <a:schemeClr val="accent5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今日午餐</a:t>
            </a:r>
            <a:endParaRPr lang="zh-CN" altLang="en-US" sz="2400" b="1" dirty="0" smtClean="0">
              <a:solidFill>
                <a:schemeClr val="accent5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1685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1.</a:t>
            </a:r>
            <a:r>
              <a:rPr sz="1685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手机端一键发布午餐详情</a:t>
            </a:r>
            <a:endParaRPr sz="1685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1685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2.</a:t>
            </a:r>
            <a:r>
              <a:rPr sz="1685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家长随时随地可查看孩子在校就餐情况</a:t>
            </a:r>
            <a:endParaRPr sz="1685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1685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3.</a:t>
            </a:r>
            <a:r>
              <a:rPr lang="zh-CN" altLang="en-US" sz="1685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代替</a:t>
            </a:r>
            <a:r>
              <a:rPr lang="zh-CN" altLang="en-US" sz="1685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了纸质的通知，做到有迹可循</a:t>
            </a:r>
            <a:endParaRPr lang="zh-CN" altLang="en-US" sz="1685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59" name="组合 58"/>
          <p:cNvGrpSpPr/>
          <p:nvPr/>
        </p:nvGrpSpPr>
        <p:grpSpPr>
          <a:xfrm>
            <a:off x="103485" y="103802"/>
            <a:ext cx="8221112" cy="470792"/>
            <a:chOff x="154" y="155"/>
            <a:chExt cx="12276" cy="703"/>
          </a:xfrm>
        </p:grpSpPr>
        <p:grpSp>
          <p:nvGrpSpPr>
            <p:cNvPr id="4" name="组合 3"/>
            <p:cNvGrpSpPr/>
            <p:nvPr/>
          </p:nvGrpSpPr>
          <p:grpSpPr>
            <a:xfrm>
              <a:off x="154" y="194"/>
              <a:ext cx="3173" cy="664"/>
              <a:chOff x="13218" y="1299"/>
              <a:chExt cx="3173" cy="664"/>
            </a:xfrm>
          </p:grpSpPr>
          <p:grpSp>
            <p:nvGrpSpPr>
              <p:cNvPr id="3" name="组合 2"/>
              <p:cNvGrpSpPr/>
              <p:nvPr/>
            </p:nvGrpSpPr>
            <p:grpSpPr>
              <a:xfrm>
                <a:off x="14574" y="1339"/>
                <a:ext cx="1817" cy="519"/>
                <a:chOff x="16344" y="296"/>
                <a:chExt cx="1966" cy="565"/>
              </a:xfrm>
            </p:grpSpPr>
            <p:pic>
              <p:nvPicPr>
                <p:cNvPr id="16" name="图片 15" descr="白色"/>
                <p:cNvPicPr>
                  <a:picLocks noChangeAspect="1"/>
                </p:cNvPicPr>
                <p:nvPr/>
              </p:nvPicPr>
              <p:blipFill>
                <a:blip r:embed="rId1"/>
                <a:srcRect r="70050"/>
                <a:stretch>
                  <a:fillRect/>
                </a:stretch>
              </p:blipFill>
              <p:spPr>
                <a:xfrm>
                  <a:off x="16344" y="296"/>
                  <a:ext cx="526" cy="565"/>
                </a:xfrm>
                <a:prstGeom prst="rect">
                  <a:avLst/>
                </a:prstGeom>
              </p:spPr>
            </p:pic>
            <p:sp>
              <p:nvSpPr>
                <p:cNvPr id="7" name="文本框 6"/>
                <p:cNvSpPr txBox="1"/>
                <p:nvPr/>
              </p:nvSpPr>
              <p:spPr>
                <a:xfrm>
                  <a:off x="16654" y="335"/>
                  <a:ext cx="1656" cy="51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zh-CN" altLang="en-US" sz="1475" b="1">
                      <a:solidFill>
                        <a:schemeClr val="bg1"/>
                      </a:solidFill>
                      <a:latin typeface="微软雅黑" panose="020B0503020204020204" pitchFamily="34" charset="-122"/>
                      <a:ea typeface="微软雅黑" panose="020B0503020204020204" pitchFamily="34" charset="-122"/>
                    </a:rPr>
                    <a:t>轻松教育</a:t>
                  </a:r>
                  <a:endParaRPr lang="zh-CN" altLang="en-US" sz="1475" b="1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</p:grpSp>
          <p:grpSp>
            <p:nvGrpSpPr>
              <p:cNvPr id="9" name="组合 8"/>
              <p:cNvGrpSpPr/>
              <p:nvPr/>
            </p:nvGrpSpPr>
            <p:grpSpPr>
              <a:xfrm>
                <a:off x="13218" y="1299"/>
                <a:ext cx="1383" cy="664"/>
                <a:chOff x="11451" y="944"/>
                <a:chExt cx="1497" cy="723"/>
              </a:xfrm>
            </p:grpSpPr>
            <p:pic>
              <p:nvPicPr>
                <p:cNvPr id="13" name="图片 12" descr="品牌标识-钉钉"/>
                <p:cNvPicPr>
                  <a:picLocks noChangeAspect="1"/>
                </p:cNvPicPr>
                <p:nvPr/>
              </p:nvPicPr>
              <p:blipFill>
                <a:blip r:embed="rId2"/>
                <a:stretch>
                  <a:fillRect/>
                </a:stretch>
              </p:blipFill>
              <p:spPr>
                <a:xfrm>
                  <a:off x="11451" y="944"/>
                  <a:ext cx="722" cy="723"/>
                </a:xfrm>
                <a:prstGeom prst="rect">
                  <a:avLst/>
                </a:prstGeom>
              </p:spPr>
            </p:pic>
            <p:sp>
              <p:nvSpPr>
                <p:cNvPr id="15" name="文本框 14"/>
                <p:cNvSpPr txBox="1"/>
                <p:nvPr/>
              </p:nvSpPr>
              <p:spPr>
                <a:xfrm>
                  <a:off x="11938" y="1053"/>
                  <a:ext cx="1010" cy="51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zh-CN" altLang="en-US" sz="1475" b="1">
                      <a:solidFill>
                        <a:schemeClr val="bg1"/>
                      </a:solidFill>
                      <a:latin typeface="微软雅黑" panose="020B0503020204020204" pitchFamily="34" charset="-122"/>
                      <a:ea typeface="微软雅黑" panose="020B0503020204020204" pitchFamily="34" charset="-122"/>
                    </a:rPr>
                    <a:t>钉钉</a:t>
                  </a:r>
                  <a:endParaRPr lang="zh-CN" altLang="en-US" sz="1475" b="1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</p:grpSp>
        </p:grpSp>
        <p:sp>
          <p:nvSpPr>
            <p:cNvPr id="17" name="文本框 16"/>
            <p:cNvSpPr txBox="1"/>
            <p:nvPr/>
          </p:nvSpPr>
          <p:spPr>
            <a:xfrm>
              <a:off x="3327" y="155"/>
              <a:ext cx="9103" cy="67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zh-CN" altLang="en-US" sz="211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今日午餐</a:t>
              </a:r>
              <a:r>
                <a:rPr lang="en-US" altLang="zh-CN" sz="211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|LUNCH</a:t>
              </a:r>
              <a:endParaRPr lang="en-US" sz="211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pic>
        <p:nvPicPr>
          <p:cNvPr id="725" name="组合 24" descr="组合 2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92705" y="2222519"/>
            <a:ext cx="1956834" cy="3479708"/>
          </a:xfrm>
          <a:prstGeom prst="rect">
            <a:avLst/>
          </a:prstGeom>
          <a:ln w="12700" cap="flat">
            <a:noFill/>
            <a:miter lim="400000"/>
            <a:headEnd/>
            <a:tailEnd/>
          </a:ln>
          <a:effectLst/>
        </p:spPr>
      </p:pic>
      <p:pic>
        <p:nvPicPr>
          <p:cNvPr id="726" name="组合 26" descr="组合 2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39298" y="2202428"/>
            <a:ext cx="1978264" cy="3518550"/>
          </a:xfrm>
          <a:prstGeom prst="rect">
            <a:avLst/>
          </a:prstGeom>
          <a:ln w="12700" cap="flat">
            <a:noFill/>
            <a:miter lim="400000"/>
            <a:headEnd/>
            <a:tailEnd/>
          </a:ln>
          <a:effectLst/>
        </p:spPr>
      </p:pic>
      <p:grpSp>
        <p:nvGrpSpPr>
          <p:cNvPr id="735" name="组合 2"/>
          <p:cNvGrpSpPr/>
          <p:nvPr/>
        </p:nvGrpSpPr>
        <p:grpSpPr>
          <a:xfrm>
            <a:off x="1233778" y="1728189"/>
            <a:ext cx="4638031" cy="4480424"/>
            <a:chOff x="0" y="-1"/>
            <a:chExt cx="4397780" cy="4248337"/>
          </a:xfrm>
        </p:grpSpPr>
        <p:grpSp>
          <p:nvGrpSpPr>
            <p:cNvPr id="731" name="组合 19"/>
            <p:cNvGrpSpPr/>
            <p:nvPr/>
          </p:nvGrpSpPr>
          <p:grpSpPr>
            <a:xfrm>
              <a:off x="2250942" y="-2"/>
              <a:ext cx="2146839" cy="4248339"/>
              <a:chOff x="0" y="0"/>
              <a:chExt cx="2146837" cy="4248337"/>
            </a:xfrm>
          </p:grpSpPr>
          <p:sp>
            <p:nvSpPr>
              <p:cNvPr id="729" name="Freeform 5"/>
              <p:cNvSpPr/>
              <p:nvPr/>
            </p:nvSpPr>
            <p:spPr>
              <a:xfrm>
                <a:off x="0" y="0"/>
                <a:ext cx="2146838" cy="424833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9" y="8764"/>
                    </a:moveTo>
                    <a:lnTo>
                      <a:pt x="91" y="8762"/>
                    </a:lnTo>
                    <a:cubicBezTo>
                      <a:pt x="40" y="8762"/>
                      <a:pt x="0" y="8740"/>
                      <a:pt x="0" y="8716"/>
                    </a:cubicBezTo>
                    <a:lnTo>
                      <a:pt x="0" y="7206"/>
                    </a:lnTo>
                    <a:cubicBezTo>
                      <a:pt x="0" y="7181"/>
                      <a:pt x="40" y="7160"/>
                      <a:pt x="91" y="7160"/>
                    </a:cubicBezTo>
                    <a:lnTo>
                      <a:pt x="219" y="7159"/>
                    </a:lnTo>
                    <a:lnTo>
                      <a:pt x="219" y="6216"/>
                    </a:lnTo>
                    <a:lnTo>
                      <a:pt x="135" y="6216"/>
                    </a:lnTo>
                    <a:cubicBezTo>
                      <a:pt x="61" y="6216"/>
                      <a:pt x="0" y="6186"/>
                      <a:pt x="0" y="6148"/>
                    </a:cubicBezTo>
                    <a:lnTo>
                      <a:pt x="0" y="4686"/>
                    </a:lnTo>
                    <a:cubicBezTo>
                      <a:pt x="0" y="4649"/>
                      <a:pt x="61" y="4618"/>
                      <a:pt x="135" y="4618"/>
                    </a:cubicBezTo>
                    <a:lnTo>
                      <a:pt x="219" y="4618"/>
                    </a:lnTo>
                    <a:lnTo>
                      <a:pt x="219" y="3684"/>
                    </a:lnTo>
                    <a:lnTo>
                      <a:pt x="135" y="3684"/>
                    </a:lnTo>
                    <a:cubicBezTo>
                      <a:pt x="61" y="3684"/>
                      <a:pt x="0" y="3653"/>
                      <a:pt x="0" y="3616"/>
                    </a:cubicBezTo>
                    <a:lnTo>
                      <a:pt x="0" y="2977"/>
                    </a:lnTo>
                    <a:cubicBezTo>
                      <a:pt x="0" y="2939"/>
                      <a:pt x="61" y="2909"/>
                      <a:pt x="135" y="2909"/>
                    </a:cubicBezTo>
                    <a:lnTo>
                      <a:pt x="253" y="2909"/>
                    </a:lnTo>
                    <a:lnTo>
                      <a:pt x="236" y="1363"/>
                    </a:lnTo>
                    <a:cubicBezTo>
                      <a:pt x="226" y="610"/>
                      <a:pt x="1426" y="0"/>
                      <a:pt x="2916" y="0"/>
                    </a:cubicBezTo>
                    <a:lnTo>
                      <a:pt x="18684" y="0"/>
                    </a:lnTo>
                    <a:cubicBezTo>
                      <a:pt x="20174" y="0"/>
                      <a:pt x="21381" y="610"/>
                      <a:pt x="21381" y="1363"/>
                    </a:cubicBezTo>
                    <a:lnTo>
                      <a:pt x="21381" y="4611"/>
                    </a:lnTo>
                    <a:lnTo>
                      <a:pt x="21465" y="4611"/>
                    </a:lnTo>
                    <a:cubicBezTo>
                      <a:pt x="21539" y="4611"/>
                      <a:pt x="21600" y="4642"/>
                      <a:pt x="21600" y="4679"/>
                    </a:cubicBezTo>
                    <a:lnTo>
                      <a:pt x="21600" y="6121"/>
                    </a:lnTo>
                    <a:cubicBezTo>
                      <a:pt x="21600" y="6160"/>
                      <a:pt x="21539" y="6191"/>
                      <a:pt x="21465" y="6191"/>
                    </a:cubicBezTo>
                    <a:lnTo>
                      <a:pt x="21381" y="6191"/>
                    </a:lnTo>
                    <a:lnTo>
                      <a:pt x="21381" y="20237"/>
                    </a:lnTo>
                    <a:cubicBezTo>
                      <a:pt x="21381" y="20988"/>
                      <a:pt x="20174" y="21600"/>
                      <a:pt x="18684" y="21600"/>
                    </a:cubicBezTo>
                    <a:lnTo>
                      <a:pt x="2916" y="21600"/>
                    </a:lnTo>
                    <a:cubicBezTo>
                      <a:pt x="1426" y="21600"/>
                      <a:pt x="219" y="20988"/>
                      <a:pt x="219" y="20237"/>
                    </a:cubicBezTo>
                    <a:lnTo>
                      <a:pt x="219" y="8764"/>
                    </a:lnTo>
                    <a:close/>
                  </a:path>
                </a:pathLst>
              </a:custGeom>
              <a:noFill/>
              <a:ln w="19050" cap="flat">
                <a:solidFill>
                  <a:schemeClr val="bg1">
                    <a:lumMod val="85000"/>
                  </a:schemeClr>
                </a:solidFill>
                <a:prstDash val="solid"/>
                <a:miter lim="800000"/>
              </a:ln>
              <a:effectLst/>
            </p:spPr>
            <p:txBody>
              <a:bodyPr wrap="square" lIns="48217" tIns="48217" rIns="48217" bIns="48217" numCol="1" anchor="t">
                <a:noAutofit/>
              </a:bodyPr>
              <a:lstStyle/>
              <a:p>
                <a:pPr>
                  <a:defRPr sz="1200">
                    <a:solidFill>
                      <a:srgbClr val="FFFFFF"/>
                    </a:solidFill>
                  </a:defRPr>
                </a:pPr>
                <a:endParaRPr sz="1265"/>
              </a:p>
            </p:txBody>
          </p:sp>
          <p:sp>
            <p:nvSpPr>
              <p:cNvPr id="730" name="Freeform 7"/>
              <p:cNvSpPr/>
              <p:nvPr/>
            </p:nvSpPr>
            <p:spPr>
              <a:xfrm>
                <a:off x="135549" y="456802"/>
                <a:ext cx="1881040" cy="3335491"/>
              </a:xfrm>
              <a:prstGeom prst="rect">
                <a:avLst/>
              </a:prstGeom>
              <a:noFill/>
              <a:ln w="36513" cap="flat">
                <a:solidFill>
                  <a:schemeClr val="bg1">
                    <a:lumMod val="85000"/>
                  </a:schemeClr>
                </a:solidFill>
                <a:prstDash val="solid"/>
                <a:miter lim="800000"/>
              </a:ln>
              <a:effectLst/>
            </p:spPr>
            <p:txBody>
              <a:bodyPr wrap="square" lIns="48217" tIns="48217" rIns="48217" bIns="48217" numCol="1" anchor="t">
                <a:noAutofit/>
              </a:bodyPr>
              <a:lstStyle/>
              <a:p>
                <a:pPr>
                  <a:defRPr sz="1200">
                    <a:solidFill>
                      <a:srgbClr val="FFFFFF"/>
                    </a:solidFill>
                  </a:defRPr>
                </a:pPr>
                <a:endParaRPr sz="1265"/>
              </a:p>
            </p:txBody>
          </p:sp>
        </p:grpSp>
        <p:grpSp>
          <p:nvGrpSpPr>
            <p:cNvPr id="734" name="组合 21"/>
            <p:cNvGrpSpPr/>
            <p:nvPr/>
          </p:nvGrpSpPr>
          <p:grpSpPr>
            <a:xfrm>
              <a:off x="0" y="845"/>
              <a:ext cx="2146838" cy="4246646"/>
              <a:chOff x="0" y="0"/>
              <a:chExt cx="2146837" cy="4246645"/>
            </a:xfrm>
          </p:grpSpPr>
          <p:sp>
            <p:nvSpPr>
              <p:cNvPr id="732" name="Freeform 5"/>
              <p:cNvSpPr/>
              <p:nvPr/>
            </p:nvSpPr>
            <p:spPr>
              <a:xfrm>
                <a:off x="0" y="0"/>
                <a:ext cx="2146838" cy="424664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9" y="8764"/>
                    </a:moveTo>
                    <a:lnTo>
                      <a:pt x="91" y="8762"/>
                    </a:lnTo>
                    <a:cubicBezTo>
                      <a:pt x="40" y="8762"/>
                      <a:pt x="0" y="8740"/>
                      <a:pt x="0" y="8716"/>
                    </a:cubicBezTo>
                    <a:lnTo>
                      <a:pt x="0" y="7206"/>
                    </a:lnTo>
                    <a:cubicBezTo>
                      <a:pt x="0" y="7181"/>
                      <a:pt x="40" y="7160"/>
                      <a:pt x="91" y="7160"/>
                    </a:cubicBezTo>
                    <a:lnTo>
                      <a:pt x="219" y="7159"/>
                    </a:lnTo>
                    <a:lnTo>
                      <a:pt x="219" y="6216"/>
                    </a:lnTo>
                    <a:lnTo>
                      <a:pt x="135" y="6216"/>
                    </a:lnTo>
                    <a:cubicBezTo>
                      <a:pt x="61" y="6216"/>
                      <a:pt x="0" y="6186"/>
                      <a:pt x="0" y="6148"/>
                    </a:cubicBezTo>
                    <a:lnTo>
                      <a:pt x="0" y="4686"/>
                    </a:lnTo>
                    <a:cubicBezTo>
                      <a:pt x="0" y="4649"/>
                      <a:pt x="61" y="4618"/>
                      <a:pt x="135" y="4618"/>
                    </a:cubicBezTo>
                    <a:lnTo>
                      <a:pt x="219" y="4618"/>
                    </a:lnTo>
                    <a:lnTo>
                      <a:pt x="219" y="3684"/>
                    </a:lnTo>
                    <a:lnTo>
                      <a:pt x="135" y="3684"/>
                    </a:lnTo>
                    <a:cubicBezTo>
                      <a:pt x="61" y="3684"/>
                      <a:pt x="0" y="3653"/>
                      <a:pt x="0" y="3616"/>
                    </a:cubicBezTo>
                    <a:lnTo>
                      <a:pt x="0" y="2977"/>
                    </a:lnTo>
                    <a:cubicBezTo>
                      <a:pt x="0" y="2939"/>
                      <a:pt x="61" y="2909"/>
                      <a:pt x="135" y="2909"/>
                    </a:cubicBezTo>
                    <a:lnTo>
                      <a:pt x="253" y="2909"/>
                    </a:lnTo>
                    <a:lnTo>
                      <a:pt x="236" y="1363"/>
                    </a:lnTo>
                    <a:cubicBezTo>
                      <a:pt x="226" y="610"/>
                      <a:pt x="1426" y="0"/>
                      <a:pt x="2916" y="0"/>
                    </a:cubicBezTo>
                    <a:lnTo>
                      <a:pt x="18684" y="0"/>
                    </a:lnTo>
                    <a:cubicBezTo>
                      <a:pt x="20174" y="0"/>
                      <a:pt x="21381" y="610"/>
                      <a:pt x="21381" y="1363"/>
                    </a:cubicBezTo>
                    <a:lnTo>
                      <a:pt x="21381" y="4611"/>
                    </a:lnTo>
                    <a:lnTo>
                      <a:pt x="21465" y="4611"/>
                    </a:lnTo>
                    <a:cubicBezTo>
                      <a:pt x="21539" y="4611"/>
                      <a:pt x="21600" y="4642"/>
                      <a:pt x="21600" y="4679"/>
                    </a:cubicBezTo>
                    <a:lnTo>
                      <a:pt x="21600" y="6121"/>
                    </a:lnTo>
                    <a:cubicBezTo>
                      <a:pt x="21600" y="6160"/>
                      <a:pt x="21539" y="6191"/>
                      <a:pt x="21465" y="6191"/>
                    </a:cubicBezTo>
                    <a:lnTo>
                      <a:pt x="21381" y="6191"/>
                    </a:lnTo>
                    <a:lnTo>
                      <a:pt x="21381" y="20237"/>
                    </a:lnTo>
                    <a:cubicBezTo>
                      <a:pt x="21381" y="20988"/>
                      <a:pt x="20174" y="21600"/>
                      <a:pt x="18684" y="21600"/>
                    </a:cubicBezTo>
                    <a:lnTo>
                      <a:pt x="2916" y="21600"/>
                    </a:lnTo>
                    <a:cubicBezTo>
                      <a:pt x="1426" y="21600"/>
                      <a:pt x="219" y="20988"/>
                      <a:pt x="219" y="20237"/>
                    </a:cubicBezTo>
                    <a:lnTo>
                      <a:pt x="219" y="8764"/>
                    </a:lnTo>
                    <a:close/>
                  </a:path>
                </a:pathLst>
              </a:custGeom>
              <a:noFill/>
              <a:ln w="19050" cap="flat">
                <a:solidFill>
                  <a:schemeClr val="bg1">
                    <a:lumMod val="85000"/>
                  </a:schemeClr>
                </a:solidFill>
                <a:prstDash val="solid"/>
                <a:miter lim="800000"/>
              </a:ln>
              <a:effectLst/>
            </p:spPr>
            <p:txBody>
              <a:bodyPr wrap="square" lIns="48217" tIns="48217" rIns="48217" bIns="48217" numCol="1" anchor="t">
                <a:noAutofit/>
              </a:bodyPr>
              <a:lstStyle/>
              <a:p>
                <a:pPr>
                  <a:defRPr sz="1200">
                    <a:solidFill>
                      <a:srgbClr val="FFFFFF"/>
                    </a:solidFill>
                  </a:defRPr>
                </a:pPr>
                <a:endParaRPr sz="1265"/>
              </a:p>
            </p:txBody>
          </p:sp>
          <p:sp>
            <p:nvSpPr>
              <p:cNvPr id="733" name="Freeform 7"/>
              <p:cNvSpPr/>
              <p:nvPr/>
            </p:nvSpPr>
            <p:spPr>
              <a:xfrm>
                <a:off x="135549" y="456620"/>
                <a:ext cx="1881040" cy="3334163"/>
              </a:xfrm>
              <a:prstGeom prst="rect">
                <a:avLst/>
              </a:prstGeom>
              <a:noFill/>
              <a:ln w="36513" cap="flat">
                <a:solidFill>
                  <a:schemeClr val="bg1">
                    <a:lumMod val="85000"/>
                  </a:schemeClr>
                </a:solidFill>
                <a:prstDash val="solid"/>
                <a:miter lim="800000"/>
              </a:ln>
              <a:effectLst/>
            </p:spPr>
            <p:txBody>
              <a:bodyPr wrap="square" lIns="48217" tIns="48217" rIns="48217" bIns="48217" numCol="1" anchor="t">
                <a:noAutofit/>
              </a:bodyPr>
              <a:lstStyle/>
              <a:p>
                <a:pPr>
                  <a:defRPr sz="1200">
                    <a:solidFill>
                      <a:srgbClr val="FFFFFF"/>
                    </a:solidFill>
                  </a:defRPr>
                </a:pPr>
                <a:endParaRPr sz="1265"/>
              </a:p>
            </p:txBody>
          </p:sp>
        </p:grpSp>
      </p:grpSp>
      <p:sp>
        <p:nvSpPr>
          <p:cNvPr id="21" name="任意多边形: 形状 31"/>
          <p:cNvSpPr/>
          <p:nvPr/>
        </p:nvSpPr>
        <p:spPr>
          <a:xfrm>
            <a:off x="498705" y="455580"/>
            <a:ext cx="974204" cy="487102"/>
          </a:xfrm>
          <a:custGeom>
            <a:avLst/>
            <a:gdLst>
              <a:gd name="connsiteX0" fmla="*/ 0 w 923740"/>
              <a:gd name="connsiteY0" fmla="*/ 0 h 461870"/>
              <a:gd name="connsiteX1" fmla="*/ 923740 w 923740"/>
              <a:gd name="connsiteY1" fmla="*/ 0 h 461870"/>
              <a:gd name="connsiteX2" fmla="*/ 923740 w 923740"/>
              <a:gd name="connsiteY2" fmla="*/ 461870 h 461870"/>
              <a:gd name="connsiteX3" fmla="*/ 890513 w 923740"/>
              <a:gd name="connsiteY3" fmla="*/ 461870 h 461870"/>
              <a:gd name="connsiteX4" fmla="*/ 890513 w 923740"/>
              <a:gd name="connsiteY4" fmla="*/ 33227 h 461870"/>
              <a:gd name="connsiteX5" fmla="*/ 33227 w 923740"/>
              <a:gd name="connsiteY5" fmla="*/ 33227 h 461870"/>
              <a:gd name="connsiteX6" fmla="*/ 33227 w 923740"/>
              <a:gd name="connsiteY6" fmla="*/ 461870 h 461870"/>
              <a:gd name="connsiteX7" fmla="*/ 0 w 923740"/>
              <a:gd name="connsiteY7" fmla="*/ 461870 h 461870"/>
              <a:gd name="connsiteX8" fmla="*/ 0 w 923740"/>
              <a:gd name="connsiteY8" fmla="*/ 0 h 4618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23740" h="461870">
                <a:moveTo>
                  <a:pt x="0" y="0"/>
                </a:moveTo>
                <a:lnTo>
                  <a:pt x="923740" y="0"/>
                </a:lnTo>
                <a:lnTo>
                  <a:pt x="923740" y="461870"/>
                </a:lnTo>
                <a:lnTo>
                  <a:pt x="890513" y="461870"/>
                </a:lnTo>
                <a:lnTo>
                  <a:pt x="890513" y="33227"/>
                </a:lnTo>
                <a:lnTo>
                  <a:pt x="33227" y="33227"/>
                </a:lnTo>
                <a:lnTo>
                  <a:pt x="33227" y="461870"/>
                </a:lnTo>
                <a:lnTo>
                  <a:pt x="0" y="46187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85">
              <a:solidFill>
                <a:schemeClr val="tx1"/>
              </a:solidFill>
            </a:endParaRPr>
          </a:p>
        </p:txBody>
      </p:sp>
      <p:sp>
        <p:nvSpPr>
          <p:cNvPr id="22" name="文本框 21"/>
          <p:cNvSpPr txBox="1"/>
          <p:nvPr/>
        </p:nvSpPr>
        <p:spPr>
          <a:xfrm>
            <a:off x="498703" y="447973"/>
            <a:ext cx="974204" cy="74142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/>
            <a:r>
              <a:rPr lang="en-US" altLang="zh-CN" sz="4220" b="1" dirty="0" smtClean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02</a:t>
            </a:r>
            <a:endParaRPr lang="zh-CN" altLang="en-US" sz="4220" b="1" dirty="0">
              <a:solidFill>
                <a:schemeClr val="accent2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23" name="文本框 22"/>
          <p:cNvSpPr txBox="1"/>
          <p:nvPr/>
        </p:nvSpPr>
        <p:spPr>
          <a:xfrm>
            <a:off x="1635951" y="495517"/>
            <a:ext cx="203132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600" b="1" dirty="0" smtClean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家校连接</a:t>
            </a:r>
            <a:endParaRPr lang="zh-CN" altLang="en-US" sz="3600" b="1" dirty="0">
              <a:solidFill>
                <a:schemeClr val="accent2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24" name="任意多边形: 形状 31"/>
          <p:cNvSpPr/>
          <p:nvPr/>
        </p:nvSpPr>
        <p:spPr>
          <a:xfrm rot="10800000">
            <a:off x="498705" y="942681"/>
            <a:ext cx="974204" cy="254319"/>
          </a:xfrm>
          <a:custGeom>
            <a:avLst/>
            <a:gdLst>
              <a:gd name="connsiteX0" fmla="*/ 0 w 923740"/>
              <a:gd name="connsiteY0" fmla="*/ 0 h 461870"/>
              <a:gd name="connsiteX1" fmla="*/ 923740 w 923740"/>
              <a:gd name="connsiteY1" fmla="*/ 0 h 461870"/>
              <a:gd name="connsiteX2" fmla="*/ 923740 w 923740"/>
              <a:gd name="connsiteY2" fmla="*/ 461870 h 461870"/>
              <a:gd name="connsiteX3" fmla="*/ 890513 w 923740"/>
              <a:gd name="connsiteY3" fmla="*/ 461870 h 461870"/>
              <a:gd name="connsiteX4" fmla="*/ 890513 w 923740"/>
              <a:gd name="connsiteY4" fmla="*/ 33227 h 461870"/>
              <a:gd name="connsiteX5" fmla="*/ 33227 w 923740"/>
              <a:gd name="connsiteY5" fmla="*/ 33227 h 461870"/>
              <a:gd name="connsiteX6" fmla="*/ 33227 w 923740"/>
              <a:gd name="connsiteY6" fmla="*/ 461870 h 461870"/>
              <a:gd name="connsiteX7" fmla="*/ 0 w 923740"/>
              <a:gd name="connsiteY7" fmla="*/ 461870 h 461870"/>
              <a:gd name="connsiteX8" fmla="*/ 0 w 923740"/>
              <a:gd name="connsiteY8" fmla="*/ 0 h 4618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23740" h="461870">
                <a:moveTo>
                  <a:pt x="0" y="0"/>
                </a:moveTo>
                <a:lnTo>
                  <a:pt x="923740" y="0"/>
                </a:lnTo>
                <a:lnTo>
                  <a:pt x="923740" y="461870"/>
                </a:lnTo>
                <a:lnTo>
                  <a:pt x="890513" y="461870"/>
                </a:lnTo>
                <a:lnTo>
                  <a:pt x="890513" y="33227"/>
                </a:lnTo>
                <a:lnTo>
                  <a:pt x="33227" y="33227"/>
                </a:lnTo>
                <a:lnTo>
                  <a:pt x="33227" y="461870"/>
                </a:lnTo>
                <a:lnTo>
                  <a:pt x="0" y="461870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85">
              <a:solidFill>
                <a:schemeClr val="bg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/>
        </p:nvSpPr>
        <p:spPr>
          <a:xfrm>
            <a:off x="1460823" y="1474757"/>
            <a:ext cx="3950005" cy="3950005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18" name="文本框 17"/>
          <p:cNvSpPr txBox="1"/>
          <p:nvPr/>
        </p:nvSpPr>
        <p:spPr>
          <a:xfrm>
            <a:off x="2602516" y="2464197"/>
            <a:ext cx="181287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60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后勤管理</a:t>
            </a:r>
            <a:endParaRPr lang="zh-CN" altLang="en-US" sz="60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20" name="图片占位符 12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0394" y="1474756"/>
            <a:ext cx="5923158" cy="3950006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0394" y="1474755"/>
            <a:ext cx="5925011" cy="395000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6354764" y="2026033"/>
            <a:ext cx="5577846" cy="28446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---</a:t>
            </a:r>
            <a:r>
              <a:rPr lang="zh-CN" alt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老师</a:t>
            </a:r>
            <a:endParaRPr lang="zh-CN" altLang="en-US" b="1" dirty="0" smtClean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1685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1.</a:t>
            </a:r>
            <a:r>
              <a:rPr lang="zh-CN" altLang="en-US" sz="1685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自定义收费信息，编辑收费说明</a:t>
            </a:r>
            <a:endParaRPr lang="zh-CN" altLang="en-US" sz="1685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>
              <a:lnSpc>
                <a:spcPct val="150000"/>
              </a:lnSpc>
            </a:pPr>
            <a:r>
              <a:rPr lang="en-US" altLang="zh-CN" sz="1685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2.</a:t>
            </a:r>
            <a:r>
              <a:rPr lang="zh-CN" altLang="en-US" sz="1685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多种</a:t>
            </a:r>
            <a:r>
              <a:rPr lang="zh-CN" altLang="en-US" sz="1685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方式通知家长，信息必达</a:t>
            </a:r>
            <a:endParaRPr lang="zh-CN" altLang="en-US" sz="1685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>
              <a:lnSpc>
                <a:spcPct val="150000"/>
              </a:lnSpc>
            </a:pPr>
            <a:r>
              <a:rPr lang="en-US" altLang="zh-CN" sz="1685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3.</a:t>
            </a:r>
            <a:r>
              <a:rPr lang="zh-CN" altLang="en-US" sz="1685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可</a:t>
            </a:r>
            <a:r>
              <a:rPr lang="zh-CN" altLang="en-US" sz="1685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同时进行多项收费</a:t>
            </a:r>
            <a:endParaRPr lang="zh-CN" altLang="en-US" sz="1685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>
              <a:lnSpc>
                <a:spcPct val="150000"/>
              </a:lnSpc>
            </a:pPr>
            <a:r>
              <a:rPr lang="en-US" altLang="zh-CN" sz="1685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4.</a:t>
            </a:r>
            <a:r>
              <a:rPr lang="zh-CN" altLang="en-US" sz="1685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学杂费</a:t>
            </a:r>
            <a:r>
              <a:rPr lang="zh-CN" altLang="en-US" sz="1685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、班费、学费均可通过手机直接缴纳，免去人工收费、银行代扣的繁杂流程</a:t>
            </a:r>
            <a:endParaRPr lang="zh-CN" altLang="en-US" sz="1685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>
              <a:lnSpc>
                <a:spcPct val="150000"/>
              </a:lnSpc>
            </a:pPr>
            <a:r>
              <a:rPr lang="en-US" altLang="zh-CN" sz="1685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5.</a:t>
            </a:r>
            <a:r>
              <a:rPr lang="zh-CN" altLang="en-US" sz="1685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缴费</a:t>
            </a:r>
            <a:r>
              <a:rPr lang="zh-CN" altLang="en-US" sz="1685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情况实时统计，一键提醒未缴费学员</a:t>
            </a:r>
            <a:endParaRPr lang="zh-CN" altLang="en-US" sz="1685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17" name="文本框 16"/>
          <p:cNvSpPr txBox="1"/>
          <p:nvPr/>
        </p:nvSpPr>
        <p:spPr>
          <a:xfrm>
            <a:off x="1489646" y="6288705"/>
            <a:ext cx="1050288" cy="3519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685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老师界面</a:t>
            </a:r>
            <a:endParaRPr lang="zh-CN" altLang="en-US" sz="1685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3972186" y="6288705"/>
            <a:ext cx="1050288" cy="3519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685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家长界面</a:t>
            </a:r>
            <a:endParaRPr lang="zh-CN" altLang="en-US" sz="1685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6354764" y="4897662"/>
            <a:ext cx="5577846" cy="16762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---</a:t>
            </a:r>
            <a:r>
              <a:rPr lang="zh-CN" alt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家长</a:t>
            </a:r>
            <a:endParaRPr lang="zh-CN" altLang="en-US" b="1" dirty="0" smtClean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1685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1.</a:t>
            </a:r>
            <a:r>
              <a:rPr lang="zh-CN" altLang="en-US" sz="1685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缴费</a:t>
            </a:r>
            <a:r>
              <a:rPr lang="zh-CN" altLang="en-US" sz="1685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细节一目了然</a:t>
            </a:r>
            <a:endParaRPr lang="zh-CN" altLang="en-US" sz="1685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>
              <a:lnSpc>
                <a:spcPct val="150000"/>
              </a:lnSpc>
            </a:pPr>
            <a:r>
              <a:rPr lang="en-US" altLang="zh-CN" sz="1685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2.</a:t>
            </a:r>
            <a:r>
              <a:rPr lang="zh-CN" altLang="en-US" sz="1685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线</a:t>
            </a:r>
            <a:r>
              <a:rPr lang="zh-CN" altLang="en-US" sz="1685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上支付，快捷安全</a:t>
            </a:r>
            <a:endParaRPr lang="zh-CN" altLang="en-US" sz="1685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>
              <a:lnSpc>
                <a:spcPct val="150000"/>
              </a:lnSpc>
            </a:pPr>
            <a:r>
              <a:rPr lang="en-US" altLang="zh-CN" sz="1685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3.</a:t>
            </a:r>
            <a:r>
              <a:rPr lang="zh-CN" altLang="en-US" sz="1685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可</a:t>
            </a:r>
            <a:r>
              <a:rPr lang="zh-CN" altLang="en-US" sz="1685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查看历史缴费记录</a:t>
            </a:r>
            <a:endParaRPr lang="zh-CN" altLang="en-US" sz="1685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pic>
        <p:nvPicPr>
          <p:cNvPr id="767" name="图片 1" descr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30065" y="2140065"/>
            <a:ext cx="1983378" cy="3529187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768" name="组合 3" descr="组合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05184" y="2139208"/>
            <a:ext cx="1983538" cy="3530982"/>
          </a:xfrm>
          <a:prstGeom prst="rect">
            <a:avLst/>
          </a:prstGeom>
          <a:ln w="12700">
            <a:miter lim="400000"/>
            <a:headEnd/>
            <a:tailEnd/>
          </a:ln>
        </p:spPr>
      </p:pic>
      <p:grpSp>
        <p:nvGrpSpPr>
          <p:cNvPr id="778" name="组合 2"/>
          <p:cNvGrpSpPr/>
          <p:nvPr/>
        </p:nvGrpSpPr>
        <p:grpSpPr>
          <a:xfrm>
            <a:off x="999256" y="1664488"/>
            <a:ext cx="4638031" cy="4480424"/>
            <a:chOff x="0" y="-1"/>
            <a:chExt cx="4397780" cy="4248337"/>
          </a:xfrm>
        </p:grpSpPr>
        <p:grpSp>
          <p:nvGrpSpPr>
            <p:cNvPr id="774" name="组合 19"/>
            <p:cNvGrpSpPr/>
            <p:nvPr/>
          </p:nvGrpSpPr>
          <p:grpSpPr>
            <a:xfrm>
              <a:off x="2250942" y="-2"/>
              <a:ext cx="2146839" cy="4248339"/>
              <a:chOff x="0" y="0"/>
              <a:chExt cx="2146837" cy="4248337"/>
            </a:xfrm>
          </p:grpSpPr>
          <p:sp>
            <p:nvSpPr>
              <p:cNvPr id="772" name="Freeform 5"/>
              <p:cNvSpPr/>
              <p:nvPr/>
            </p:nvSpPr>
            <p:spPr>
              <a:xfrm>
                <a:off x="0" y="0"/>
                <a:ext cx="2146838" cy="424833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9" y="8764"/>
                    </a:moveTo>
                    <a:lnTo>
                      <a:pt x="91" y="8762"/>
                    </a:lnTo>
                    <a:cubicBezTo>
                      <a:pt x="40" y="8762"/>
                      <a:pt x="0" y="8740"/>
                      <a:pt x="0" y="8716"/>
                    </a:cubicBezTo>
                    <a:lnTo>
                      <a:pt x="0" y="7206"/>
                    </a:lnTo>
                    <a:cubicBezTo>
                      <a:pt x="0" y="7181"/>
                      <a:pt x="40" y="7160"/>
                      <a:pt x="91" y="7160"/>
                    </a:cubicBezTo>
                    <a:lnTo>
                      <a:pt x="219" y="7159"/>
                    </a:lnTo>
                    <a:lnTo>
                      <a:pt x="219" y="6216"/>
                    </a:lnTo>
                    <a:lnTo>
                      <a:pt x="135" y="6216"/>
                    </a:lnTo>
                    <a:cubicBezTo>
                      <a:pt x="61" y="6216"/>
                      <a:pt x="0" y="6186"/>
                      <a:pt x="0" y="6148"/>
                    </a:cubicBezTo>
                    <a:lnTo>
                      <a:pt x="0" y="4686"/>
                    </a:lnTo>
                    <a:cubicBezTo>
                      <a:pt x="0" y="4649"/>
                      <a:pt x="61" y="4618"/>
                      <a:pt x="135" y="4618"/>
                    </a:cubicBezTo>
                    <a:lnTo>
                      <a:pt x="219" y="4618"/>
                    </a:lnTo>
                    <a:lnTo>
                      <a:pt x="219" y="3684"/>
                    </a:lnTo>
                    <a:lnTo>
                      <a:pt x="135" y="3684"/>
                    </a:lnTo>
                    <a:cubicBezTo>
                      <a:pt x="61" y="3684"/>
                      <a:pt x="0" y="3653"/>
                      <a:pt x="0" y="3616"/>
                    </a:cubicBezTo>
                    <a:lnTo>
                      <a:pt x="0" y="2977"/>
                    </a:lnTo>
                    <a:cubicBezTo>
                      <a:pt x="0" y="2939"/>
                      <a:pt x="61" y="2909"/>
                      <a:pt x="135" y="2909"/>
                    </a:cubicBezTo>
                    <a:lnTo>
                      <a:pt x="253" y="2909"/>
                    </a:lnTo>
                    <a:lnTo>
                      <a:pt x="236" y="1363"/>
                    </a:lnTo>
                    <a:cubicBezTo>
                      <a:pt x="226" y="610"/>
                      <a:pt x="1426" y="0"/>
                      <a:pt x="2916" y="0"/>
                    </a:cubicBezTo>
                    <a:lnTo>
                      <a:pt x="18684" y="0"/>
                    </a:lnTo>
                    <a:cubicBezTo>
                      <a:pt x="20174" y="0"/>
                      <a:pt x="21381" y="610"/>
                      <a:pt x="21381" y="1363"/>
                    </a:cubicBezTo>
                    <a:lnTo>
                      <a:pt x="21381" y="4611"/>
                    </a:lnTo>
                    <a:lnTo>
                      <a:pt x="21465" y="4611"/>
                    </a:lnTo>
                    <a:cubicBezTo>
                      <a:pt x="21539" y="4611"/>
                      <a:pt x="21600" y="4642"/>
                      <a:pt x="21600" y="4679"/>
                    </a:cubicBezTo>
                    <a:lnTo>
                      <a:pt x="21600" y="6121"/>
                    </a:lnTo>
                    <a:cubicBezTo>
                      <a:pt x="21600" y="6160"/>
                      <a:pt x="21539" y="6191"/>
                      <a:pt x="21465" y="6191"/>
                    </a:cubicBezTo>
                    <a:lnTo>
                      <a:pt x="21381" y="6191"/>
                    </a:lnTo>
                    <a:lnTo>
                      <a:pt x="21381" y="20237"/>
                    </a:lnTo>
                    <a:cubicBezTo>
                      <a:pt x="21381" y="20988"/>
                      <a:pt x="20174" y="21600"/>
                      <a:pt x="18684" y="21600"/>
                    </a:cubicBezTo>
                    <a:lnTo>
                      <a:pt x="2916" y="21600"/>
                    </a:lnTo>
                    <a:cubicBezTo>
                      <a:pt x="1426" y="21600"/>
                      <a:pt x="219" y="20988"/>
                      <a:pt x="219" y="20237"/>
                    </a:cubicBezTo>
                    <a:lnTo>
                      <a:pt x="219" y="8764"/>
                    </a:lnTo>
                    <a:close/>
                  </a:path>
                </a:pathLst>
              </a:custGeom>
              <a:noFill/>
              <a:ln w="19050" cap="flat">
                <a:solidFill>
                  <a:schemeClr val="bg1">
                    <a:lumMod val="85000"/>
                  </a:schemeClr>
                </a:solidFill>
                <a:prstDash val="solid"/>
                <a:miter lim="800000"/>
              </a:ln>
              <a:effectLst/>
            </p:spPr>
            <p:txBody>
              <a:bodyPr wrap="square" lIns="48217" tIns="48217" rIns="48217" bIns="48217" numCol="1" anchor="t">
                <a:noAutofit/>
              </a:bodyPr>
              <a:lstStyle/>
              <a:p>
                <a:pPr>
                  <a:defRPr sz="1200">
                    <a:solidFill>
                      <a:srgbClr val="FFFFFF"/>
                    </a:solidFill>
                  </a:defRPr>
                </a:pPr>
                <a:endParaRPr sz="1265"/>
              </a:p>
            </p:txBody>
          </p:sp>
          <p:sp>
            <p:nvSpPr>
              <p:cNvPr id="773" name="Freeform 7"/>
              <p:cNvSpPr/>
              <p:nvPr/>
            </p:nvSpPr>
            <p:spPr>
              <a:xfrm>
                <a:off x="135549" y="456802"/>
                <a:ext cx="1881040" cy="3335491"/>
              </a:xfrm>
              <a:prstGeom prst="rect">
                <a:avLst/>
              </a:prstGeom>
              <a:noFill/>
              <a:ln w="36513" cap="flat">
                <a:solidFill>
                  <a:schemeClr val="bg1">
                    <a:lumMod val="85000"/>
                  </a:schemeClr>
                </a:solidFill>
                <a:prstDash val="solid"/>
                <a:miter lim="800000"/>
              </a:ln>
              <a:effectLst/>
            </p:spPr>
            <p:txBody>
              <a:bodyPr wrap="square" lIns="48217" tIns="48217" rIns="48217" bIns="48217" numCol="1" anchor="t">
                <a:noAutofit/>
              </a:bodyPr>
              <a:lstStyle/>
              <a:p>
                <a:pPr>
                  <a:defRPr sz="1200">
                    <a:solidFill>
                      <a:srgbClr val="FFFFFF"/>
                    </a:solidFill>
                  </a:defRPr>
                </a:pPr>
                <a:endParaRPr sz="1265"/>
              </a:p>
            </p:txBody>
          </p:sp>
        </p:grpSp>
        <p:grpSp>
          <p:nvGrpSpPr>
            <p:cNvPr id="777" name="组合 21"/>
            <p:cNvGrpSpPr/>
            <p:nvPr/>
          </p:nvGrpSpPr>
          <p:grpSpPr>
            <a:xfrm>
              <a:off x="0" y="845"/>
              <a:ext cx="2146838" cy="4246646"/>
              <a:chOff x="0" y="0"/>
              <a:chExt cx="2146837" cy="4246645"/>
            </a:xfrm>
          </p:grpSpPr>
          <p:sp>
            <p:nvSpPr>
              <p:cNvPr id="775" name="Freeform 5"/>
              <p:cNvSpPr/>
              <p:nvPr/>
            </p:nvSpPr>
            <p:spPr>
              <a:xfrm>
                <a:off x="0" y="0"/>
                <a:ext cx="2146838" cy="424664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9" y="8764"/>
                    </a:moveTo>
                    <a:lnTo>
                      <a:pt x="91" y="8762"/>
                    </a:lnTo>
                    <a:cubicBezTo>
                      <a:pt x="40" y="8762"/>
                      <a:pt x="0" y="8740"/>
                      <a:pt x="0" y="8716"/>
                    </a:cubicBezTo>
                    <a:lnTo>
                      <a:pt x="0" y="7206"/>
                    </a:lnTo>
                    <a:cubicBezTo>
                      <a:pt x="0" y="7181"/>
                      <a:pt x="40" y="7160"/>
                      <a:pt x="91" y="7160"/>
                    </a:cubicBezTo>
                    <a:lnTo>
                      <a:pt x="219" y="7159"/>
                    </a:lnTo>
                    <a:lnTo>
                      <a:pt x="219" y="6216"/>
                    </a:lnTo>
                    <a:lnTo>
                      <a:pt x="135" y="6216"/>
                    </a:lnTo>
                    <a:cubicBezTo>
                      <a:pt x="61" y="6216"/>
                      <a:pt x="0" y="6186"/>
                      <a:pt x="0" y="6148"/>
                    </a:cubicBezTo>
                    <a:lnTo>
                      <a:pt x="0" y="4686"/>
                    </a:lnTo>
                    <a:cubicBezTo>
                      <a:pt x="0" y="4649"/>
                      <a:pt x="61" y="4618"/>
                      <a:pt x="135" y="4618"/>
                    </a:cubicBezTo>
                    <a:lnTo>
                      <a:pt x="219" y="4618"/>
                    </a:lnTo>
                    <a:lnTo>
                      <a:pt x="219" y="3684"/>
                    </a:lnTo>
                    <a:lnTo>
                      <a:pt x="135" y="3684"/>
                    </a:lnTo>
                    <a:cubicBezTo>
                      <a:pt x="61" y="3684"/>
                      <a:pt x="0" y="3653"/>
                      <a:pt x="0" y="3616"/>
                    </a:cubicBezTo>
                    <a:lnTo>
                      <a:pt x="0" y="2977"/>
                    </a:lnTo>
                    <a:cubicBezTo>
                      <a:pt x="0" y="2939"/>
                      <a:pt x="61" y="2909"/>
                      <a:pt x="135" y="2909"/>
                    </a:cubicBezTo>
                    <a:lnTo>
                      <a:pt x="253" y="2909"/>
                    </a:lnTo>
                    <a:lnTo>
                      <a:pt x="236" y="1363"/>
                    </a:lnTo>
                    <a:cubicBezTo>
                      <a:pt x="226" y="610"/>
                      <a:pt x="1426" y="0"/>
                      <a:pt x="2916" y="0"/>
                    </a:cubicBezTo>
                    <a:lnTo>
                      <a:pt x="18684" y="0"/>
                    </a:lnTo>
                    <a:cubicBezTo>
                      <a:pt x="20174" y="0"/>
                      <a:pt x="21381" y="610"/>
                      <a:pt x="21381" y="1363"/>
                    </a:cubicBezTo>
                    <a:lnTo>
                      <a:pt x="21381" y="4611"/>
                    </a:lnTo>
                    <a:lnTo>
                      <a:pt x="21465" y="4611"/>
                    </a:lnTo>
                    <a:cubicBezTo>
                      <a:pt x="21539" y="4611"/>
                      <a:pt x="21600" y="4642"/>
                      <a:pt x="21600" y="4679"/>
                    </a:cubicBezTo>
                    <a:lnTo>
                      <a:pt x="21600" y="6121"/>
                    </a:lnTo>
                    <a:cubicBezTo>
                      <a:pt x="21600" y="6160"/>
                      <a:pt x="21539" y="6191"/>
                      <a:pt x="21465" y="6191"/>
                    </a:cubicBezTo>
                    <a:lnTo>
                      <a:pt x="21381" y="6191"/>
                    </a:lnTo>
                    <a:lnTo>
                      <a:pt x="21381" y="20237"/>
                    </a:lnTo>
                    <a:cubicBezTo>
                      <a:pt x="21381" y="20988"/>
                      <a:pt x="20174" y="21600"/>
                      <a:pt x="18684" y="21600"/>
                    </a:cubicBezTo>
                    <a:lnTo>
                      <a:pt x="2916" y="21600"/>
                    </a:lnTo>
                    <a:cubicBezTo>
                      <a:pt x="1426" y="21600"/>
                      <a:pt x="219" y="20988"/>
                      <a:pt x="219" y="20237"/>
                    </a:cubicBezTo>
                    <a:lnTo>
                      <a:pt x="219" y="8764"/>
                    </a:lnTo>
                    <a:close/>
                  </a:path>
                </a:pathLst>
              </a:custGeom>
              <a:noFill/>
              <a:ln w="19050" cap="flat">
                <a:solidFill>
                  <a:schemeClr val="bg1">
                    <a:lumMod val="85000"/>
                  </a:schemeClr>
                </a:solidFill>
                <a:prstDash val="solid"/>
                <a:miter lim="800000"/>
              </a:ln>
              <a:effectLst/>
            </p:spPr>
            <p:txBody>
              <a:bodyPr wrap="square" lIns="48217" tIns="48217" rIns="48217" bIns="48217" numCol="1" anchor="t">
                <a:noAutofit/>
              </a:bodyPr>
              <a:lstStyle/>
              <a:p>
                <a:pPr>
                  <a:defRPr sz="1200">
                    <a:solidFill>
                      <a:srgbClr val="FFFFFF"/>
                    </a:solidFill>
                  </a:defRPr>
                </a:pPr>
                <a:endParaRPr sz="1265"/>
              </a:p>
            </p:txBody>
          </p:sp>
          <p:sp>
            <p:nvSpPr>
              <p:cNvPr id="776" name="Freeform 7"/>
              <p:cNvSpPr/>
              <p:nvPr/>
            </p:nvSpPr>
            <p:spPr>
              <a:xfrm>
                <a:off x="135549" y="456620"/>
                <a:ext cx="1881040" cy="3334163"/>
              </a:xfrm>
              <a:prstGeom prst="rect">
                <a:avLst/>
              </a:prstGeom>
              <a:noFill/>
              <a:ln w="36513" cap="flat">
                <a:solidFill>
                  <a:schemeClr val="bg1">
                    <a:lumMod val="85000"/>
                  </a:schemeClr>
                </a:solidFill>
                <a:prstDash val="solid"/>
                <a:miter lim="800000"/>
              </a:ln>
              <a:effectLst/>
            </p:spPr>
            <p:txBody>
              <a:bodyPr wrap="square" lIns="48217" tIns="48217" rIns="48217" bIns="48217" numCol="1" anchor="t">
                <a:noAutofit/>
              </a:bodyPr>
              <a:lstStyle/>
              <a:p>
                <a:pPr>
                  <a:defRPr sz="1200">
                    <a:solidFill>
                      <a:srgbClr val="FFFFFF"/>
                    </a:solidFill>
                  </a:defRPr>
                </a:pPr>
                <a:endParaRPr sz="1265"/>
              </a:p>
            </p:txBody>
          </p:sp>
        </p:grpSp>
      </p:grpSp>
      <p:sp>
        <p:nvSpPr>
          <p:cNvPr id="27" name="任意多边形: 形状 31"/>
          <p:cNvSpPr/>
          <p:nvPr/>
        </p:nvSpPr>
        <p:spPr>
          <a:xfrm>
            <a:off x="498705" y="455580"/>
            <a:ext cx="974204" cy="487102"/>
          </a:xfrm>
          <a:custGeom>
            <a:avLst/>
            <a:gdLst>
              <a:gd name="connsiteX0" fmla="*/ 0 w 923740"/>
              <a:gd name="connsiteY0" fmla="*/ 0 h 461870"/>
              <a:gd name="connsiteX1" fmla="*/ 923740 w 923740"/>
              <a:gd name="connsiteY1" fmla="*/ 0 h 461870"/>
              <a:gd name="connsiteX2" fmla="*/ 923740 w 923740"/>
              <a:gd name="connsiteY2" fmla="*/ 461870 h 461870"/>
              <a:gd name="connsiteX3" fmla="*/ 890513 w 923740"/>
              <a:gd name="connsiteY3" fmla="*/ 461870 h 461870"/>
              <a:gd name="connsiteX4" fmla="*/ 890513 w 923740"/>
              <a:gd name="connsiteY4" fmla="*/ 33227 h 461870"/>
              <a:gd name="connsiteX5" fmla="*/ 33227 w 923740"/>
              <a:gd name="connsiteY5" fmla="*/ 33227 h 461870"/>
              <a:gd name="connsiteX6" fmla="*/ 33227 w 923740"/>
              <a:gd name="connsiteY6" fmla="*/ 461870 h 461870"/>
              <a:gd name="connsiteX7" fmla="*/ 0 w 923740"/>
              <a:gd name="connsiteY7" fmla="*/ 461870 h 461870"/>
              <a:gd name="connsiteX8" fmla="*/ 0 w 923740"/>
              <a:gd name="connsiteY8" fmla="*/ 0 h 4618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23740" h="461870">
                <a:moveTo>
                  <a:pt x="0" y="0"/>
                </a:moveTo>
                <a:lnTo>
                  <a:pt x="923740" y="0"/>
                </a:lnTo>
                <a:lnTo>
                  <a:pt x="923740" y="461870"/>
                </a:lnTo>
                <a:lnTo>
                  <a:pt x="890513" y="461870"/>
                </a:lnTo>
                <a:lnTo>
                  <a:pt x="890513" y="33227"/>
                </a:lnTo>
                <a:lnTo>
                  <a:pt x="33227" y="33227"/>
                </a:lnTo>
                <a:lnTo>
                  <a:pt x="33227" y="461870"/>
                </a:lnTo>
                <a:lnTo>
                  <a:pt x="0" y="46187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85">
              <a:solidFill>
                <a:schemeClr val="tx1"/>
              </a:solidFill>
            </a:endParaRPr>
          </a:p>
        </p:txBody>
      </p:sp>
      <p:sp>
        <p:nvSpPr>
          <p:cNvPr id="28" name="文本框 27"/>
          <p:cNvSpPr txBox="1"/>
          <p:nvPr/>
        </p:nvSpPr>
        <p:spPr>
          <a:xfrm>
            <a:off x="498703" y="447973"/>
            <a:ext cx="974204" cy="74142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/>
            <a:r>
              <a:rPr lang="en-US" altLang="zh-CN" sz="4220" b="1" dirty="0" smtClean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03</a:t>
            </a:r>
            <a:endParaRPr lang="zh-CN" altLang="en-US" sz="4220" b="1" dirty="0">
              <a:solidFill>
                <a:schemeClr val="accent2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29" name="文本框 28"/>
          <p:cNvSpPr txBox="1"/>
          <p:nvPr/>
        </p:nvSpPr>
        <p:spPr>
          <a:xfrm>
            <a:off x="1635951" y="495517"/>
            <a:ext cx="203132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600" b="1" dirty="0" smtClean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后勤管理</a:t>
            </a:r>
            <a:endParaRPr lang="zh-CN" altLang="en-US" sz="3600" b="1" dirty="0">
              <a:solidFill>
                <a:schemeClr val="accent2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30" name="任意多边形: 形状 31"/>
          <p:cNvSpPr/>
          <p:nvPr/>
        </p:nvSpPr>
        <p:spPr>
          <a:xfrm rot="10800000">
            <a:off x="498705" y="942681"/>
            <a:ext cx="974204" cy="254319"/>
          </a:xfrm>
          <a:custGeom>
            <a:avLst/>
            <a:gdLst>
              <a:gd name="connsiteX0" fmla="*/ 0 w 923740"/>
              <a:gd name="connsiteY0" fmla="*/ 0 h 461870"/>
              <a:gd name="connsiteX1" fmla="*/ 923740 w 923740"/>
              <a:gd name="connsiteY1" fmla="*/ 0 h 461870"/>
              <a:gd name="connsiteX2" fmla="*/ 923740 w 923740"/>
              <a:gd name="connsiteY2" fmla="*/ 461870 h 461870"/>
              <a:gd name="connsiteX3" fmla="*/ 890513 w 923740"/>
              <a:gd name="connsiteY3" fmla="*/ 461870 h 461870"/>
              <a:gd name="connsiteX4" fmla="*/ 890513 w 923740"/>
              <a:gd name="connsiteY4" fmla="*/ 33227 h 461870"/>
              <a:gd name="connsiteX5" fmla="*/ 33227 w 923740"/>
              <a:gd name="connsiteY5" fmla="*/ 33227 h 461870"/>
              <a:gd name="connsiteX6" fmla="*/ 33227 w 923740"/>
              <a:gd name="connsiteY6" fmla="*/ 461870 h 461870"/>
              <a:gd name="connsiteX7" fmla="*/ 0 w 923740"/>
              <a:gd name="connsiteY7" fmla="*/ 461870 h 461870"/>
              <a:gd name="connsiteX8" fmla="*/ 0 w 923740"/>
              <a:gd name="connsiteY8" fmla="*/ 0 h 4618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23740" h="461870">
                <a:moveTo>
                  <a:pt x="0" y="0"/>
                </a:moveTo>
                <a:lnTo>
                  <a:pt x="923740" y="0"/>
                </a:lnTo>
                <a:lnTo>
                  <a:pt x="923740" y="461870"/>
                </a:lnTo>
                <a:lnTo>
                  <a:pt x="890513" y="461870"/>
                </a:lnTo>
                <a:lnTo>
                  <a:pt x="890513" y="33227"/>
                </a:lnTo>
                <a:lnTo>
                  <a:pt x="33227" y="33227"/>
                </a:lnTo>
                <a:lnTo>
                  <a:pt x="33227" y="461870"/>
                </a:lnTo>
                <a:lnTo>
                  <a:pt x="0" y="461870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85">
              <a:solidFill>
                <a:schemeClr val="bg2"/>
              </a:solidFill>
            </a:endParaRPr>
          </a:p>
        </p:txBody>
      </p:sp>
      <p:sp>
        <p:nvSpPr>
          <p:cNvPr id="35" name="矩形 34"/>
          <p:cNvSpPr/>
          <p:nvPr/>
        </p:nvSpPr>
        <p:spPr>
          <a:xfrm>
            <a:off x="6380489" y="1425015"/>
            <a:ext cx="5953542" cy="6451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b="1" dirty="0">
                <a:solidFill>
                  <a:schemeClr val="accent5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教育缴费</a:t>
            </a:r>
            <a:endParaRPr lang="zh-CN" altLang="en-US" sz="2400" b="1" dirty="0">
              <a:solidFill>
                <a:schemeClr val="accent5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五边形 4"/>
          <p:cNvSpPr/>
          <p:nvPr/>
        </p:nvSpPr>
        <p:spPr>
          <a:xfrm flipH="1">
            <a:off x="2972548" y="1904382"/>
            <a:ext cx="9896912" cy="3423893"/>
          </a:xfrm>
          <a:prstGeom prst="homePlat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000" dirty="0"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21" name="矩形 20"/>
          <p:cNvSpPr/>
          <p:nvPr/>
        </p:nvSpPr>
        <p:spPr>
          <a:xfrm>
            <a:off x="3261023" y="2327034"/>
            <a:ext cx="6840758" cy="5539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/>
            <a:r>
              <a:rPr lang="zh-CN" altLang="en-US" sz="36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Arial" panose="020B0604020202020204" pitchFamily="34" charset="0"/>
              </a:rPr>
              <a:t>一、</a:t>
            </a:r>
            <a:r>
              <a:rPr lang="zh-CN" altLang="en-US" sz="3600" b="1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Arial" panose="020B0604020202020204" pitchFamily="34" charset="0"/>
              </a:rPr>
              <a:t>轻松教育概述</a:t>
            </a:r>
            <a:endParaRPr lang="zh-CN" altLang="en-US" sz="36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17" name="任意多边形 16"/>
          <p:cNvSpPr/>
          <p:nvPr/>
        </p:nvSpPr>
        <p:spPr>
          <a:xfrm>
            <a:off x="-280" y="643501"/>
            <a:ext cx="2972828" cy="5945657"/>
          </a:xfrm>
          <a:custGeom>
            <a:avLst/>
            <a:gdLst>
              <a:gd name="connsiteX0" fmla="*/ 0 w 2972991"/>
              <a:gd name="connsiteY0" fmla="*/ 0 h 5945983"/>
              <a:gd name="connsiteX1" fmla="*/ 2972991 w 2972991"/>
              <a:gd name="connsiteY1" fmla="*/ 2972992 h 5945983"/>
              <a:gd name="connsiteX2" fmla="*/ 0 w 2972991"/>
              <a:gd name="connsiteY2" fmla="*/ 5945983 h 59459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972991" h="5945983">
                <a:moveTo>
                  <a:pt x="0" y="0"/>
                </a:moveTo>
                <a:lnTo>
                  <a:pt x="2972991" y="2972992"/>
                </a:lnTo>
                <a:lnTo>
                  <a:pt x="0" y="594598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000"/>
          </a:p>
        </p:txBody>
      </p:sp>
      <p:sp>
        <p:nvSpPr>
          <p:cNvPr id="2" name="文本框 1"/>
          <p:cNvSpPr txBox="1"/>
          <p:nvPr/>
        </p:nvSpPr>
        <p:spPr>
          <a:xfrm>
            <a:off x="4773191" y="2958668"/>
            <a:ext cx="5269230" cy="21685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zh-CN" altLang="en-US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公司简介</a:t>
            </a:r>
            <a:endParaRPr lang="en-US" altLang="zh-CN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zh-CN" altLang="en-US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教育行业要解决的问题和痛点</a:t>
            </a:r>
            <a:endParaRPr kumimoji="1" lang="zh-CN" altLang="en-US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zh-CN" altLang="en-US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为什么我们能解决这些痛点</a:t>
            </a:r>
            <a:r>
              <a:rPr lang="zh-CN" altLang="en-US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？</a:t>
            </a:r>
            <a:endParaRPr lang="en-US" altLang="zh-CN" dirty="0" smtClea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zh-CN" altLang="en-US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我们的解决方案：轻松教育综合性智慧校园</a:t>
            </a:r>
            <a:r>
              <a:rPr lang="zh-CN" altLang="en-US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平台</a:t>
            </a:r>
            <a:endParaRPr lang="en-US" altLang="zh-CN" dirty="0" smtClea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endParaRPr kumimoji="1" lang="zh-CN" altLang="en-US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 advTm="0">
        <p15:prstTrans prst="pageCurlDouble"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矩形 231"/>
          <p:cNvSpPr/>
          <p:nvPr/>
        </p:nvSpPr>
        <p:spPr>
          <a:xfrm>
            <a:off x="996785" y="1932055"/>
            <a:ext cx="5480072" cy="37620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b="1" dirty="0" smtClean="0">
                <a:solidFill>
                  <a:schemeClr val="accent5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晨检单</a:t>
            </a:r>
            <a:endParaRPr lang="zh-CN" altLang="en-US" sz="2400" b="1" dirty="0" smtClean="0">
              <a:solidFill>
                <a:schemeClr val="accent5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1685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1.</a:t>
            </a:r>
            <a:r>
              <a:rPr lang="zh-CN" altLang="en-US" sz="1685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手机</a:t>
            </a:r>
            <a:r>
              <a:rPr lang="zh-CN" altLang="en-US" sz="1685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一键发布，方便快捷</a:t>
            </a:r>
            <a:endParaRPr lang="zh-CN" altLang="en-US" sz="1685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>
              <a:lnSpc>
                <a:spcPct val="150000"/>
              </a:lnSpc>
            </a:pPr>
            <a:r>
              <a:rPr lang="en-US" altLang="zh-CN" sz="1685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2.</a:t>
            </a:r>
            <a:r>
              <a:rPr lang="zh-CN" altLang="en-US" sz="1685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任课</a:t>
            </a:r>
            <a:r>
              <a:rPr lang="zh-CN" altLang="en-US" sz="1685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老师能查看本班学生缺勤情况</a:t>
            </a:r>
            <a:endParaRPr lang="zh-CN" altLang="en-US" sz="1685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>
              <a:lnSpc>
                <a:spcPct val="150000"/>
              </a:lnSpc>
            </a:pPr>
            <a:r>
              <a:rPr lang="en-US" altLang="zh-CN" sz="1685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3.</a:t>
            </a:r>
            <a:r>
              <a:rPr lang="zh-CN" altLang="en-US" sz="1685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负责人</a:t>
            </a:r>
            <a:r>
              <a:rPr lang="zh-CN" altLang="en-US" sz="1685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可查看全校晨检情况</a:t>
            </a:r>
            <a:endParaRPr lang="zh-CN" altLang="en-US" sz="1685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>
              <a:lnSpc>
                <a:spcPct val="150000"/>
              </a:lnSpc>
            </a:pPr>
            <a:r>
              <a:rPr lang="en-US" altLang="zh-CN" sz="1685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4.</a:t>
            </a:r>
            <a:r>
              <a:rPr lang="zh-CN" altLang="en-US" sz="1685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设置</a:t>
            </a:r>
            <a:r>
              <a:rPr lang="zh-CN" altLang="en-US" sz="1685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预警，单项类型缺勤人数超过上限自动提醒</a:t>
            </a:r>
            <a:endParaRPr lang="zh-CN" altLang="en-US" sz="1685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>
              <a:lnSpc>
                <a:spcPct val="150000"/>
              </a:lnSpc>
            </a:pPr>
            <a:r>
              <a:rPr lang="en-US" altLang="zh-CN" sz="1685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5.</a:t>
            </a:r>
            <a:r>
              <a:rPr lang="zh-CN" altLang="en-US" sz="1685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后台</a:t>
            </a:r>
            <a:r>
              <a:rPr lang="zh-CN" altLang="en-US" sz="1685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自动生成报表，负责人无需手动统计</a:t>
            </a:r>
            <a:endParaRPr lang="zh-CN" altLang="en-US" sz="1685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>
              <a:lnSpc>
                <a:spcPct val="150000"/>
              </a:lnSpc>
            </a:pPr>
            <a:r>
              <a:rPr lang="en-US" altLang="zh-CN" sz="1685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6.</a:t>
            </a:r>
            <a:r>
              <a:rPr lang="zh-CN" altLang="en-US" sz="1685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消息</a:t>
            </a:r>
            <a:r>
              <a:rPr lang="zh-CN" altLang="en-US" sz="1685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实时传输，不用担心数据过时</a:t>
            </a:r>
            <a:endParaRPr lang="zh-CN" altLang="en-US" sz="1685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>
              <a:lnSpc>
                <a:spcPct val="150000"/>
              </a:lnSpc>
            </a:pPr>
            <a:r>
              <a:rPr lang="en-US" altLang="zh-CN" sz="1685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7.</a:t>
            </a:r>
            <a:r>
              <a:rPr lang="zh-CN" altLang="en-US" sz="1685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每日</a:t>
            </a:r>
            <a:r>
              <a:rPr lang="zh-CN" altLang="en-US" sz="1685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晨检，通过孩子请假次数、晨检报告数据，能及时对孩子的健康进行评估</a:t>
            </a:r>
            <a:endParaRPr lang="zh-CN" altLang="en-US" sz="1685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grpSp>
        <p:nvGrpSpPr>
          <p:cNvPr id="59" name="组合 58"/>
          <p:cNvGrpSpPr/>
          <p:nvPr/>
        </p:nvGrpSpPr>
        <p:grpSpPr>
          <a:xfrm>
            <a:off x="103485" y="103802"/>
            <a:ext cx="8221112" cy="470792"/>
            <a:chOff x="154" y="155"/>
            <a:chExt cx="12276" cy="703"/>
          </a:xfrm>
        </p:grpSpPr>
        <p:grpSp>
          <p:nvGrpSpPr>
            <p:cNvPr id="18" name="组合 17"/>
            <p:cNvGrpSpPr/>
            <p:nvPr/>
          </p:nvGrpSpPr>
          <p:grpSpPr>
            <a:xfrm>
              <a:off x="154" y="194"/>
              <a:ext cx="3173" cy="664"/>
              <a:chOff x="13218" y="1299"/>
              <a:chExt cx="3173" cy="664"/>
            </a:xfrm>
          </p:grpSpPr>
          <p:grpSp>
            <p:nvGrpSpPr>
              <p:cNvPr id="19" name="组合 18"/>
              <p:cNvGrpSpPr/>
              <p:nvPr/>
            </p:nvGrpSpPr>
            <p:grpSpPr>
              <a:xfrm>
                <a:off x="14574" y="1339"/>
                <a:ext cx="1817" cy="519"/>
                <a:chOff x="16344" y="296"/>
                <a:chExt cx="1966" cy="565"/>
              </a:xfrm>
            </p:grpSpPr>
            <p:pic>
              <p:nvPicPr>
                <p:cNvPr id="21" name="图片 20" descr="白色"/>
                <p:cNvPicPr>
                  <a:picLocks noChangeAspect="1"/>
                </p:cNvPicPr>
                <p:nvPr/>
              </p:nvPicPr>
              <p:blipFill>
                <a:blip r:embed="rId1"/>
                <a:srcRect r="70050"/>
                <a:stretch>
                  <a:fillRect/>
                </a:stretch>
              </p:blipFill>
              <p:spPr>
                <a:xfrm>
                  <a:off x="16344" y="296"/>
                  <a:ext cx="526" cy="565"/>
                </a:xfrm>
                <a:prstGeom prst="rect">
                  <a:avLst/>
                </a:prstGeom>
              </p:spPr>
            </p:pic>
            <p:sp>
              <p:nvSpPr>
                <p:cNvPr id="22" name="文本框 21"/>
                <p:cNvSpPr txBox="1"/>
                <p:nvPr/>
              </p:nvSpPr>
              <p:spPr>
                <a:xfrm>
                  <a:off x="16654" y="335"/>
                  <a:ext cx="1656" cy="51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zh-CN" altLang="en-US" sz="1475" b="1">
                      <a:solidFill>
                        <a:schemeClr val="bg1"/>
                      </a:solidFill>
                      <a:latin typeface="微软雅黑" panose="020B0503020204020204" pitchFamily="34" charset="-122"/>
                      <a:ea typeface="微软雅黑" panose="020B0503020204020204" pitchFamily="34" charset="-122"/>
                    </a:rPr>
                    <a:t>轻松教育</a:t>
                  </a:r>
                  <a:endParaRPr lang="zh-CN" altLang="en-US" sz="1475" b="1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</p:grpSp>
          <p:grpSp>
            <p:nvGrpSpPr>
              <p:cNvPr id="23" name="组合 22"/>
              <p:cNvGrpSpPr/>
              <p:nvPr/>
            </p:nvGrpSpPr>
            <p:grpSpPr>
              <a:xfrm>
                <a:off x="13218" y="1299"/>
                <a:ext cx="1383" cy="664"/>
                <a:chOff x="11451" y="944"/>
                <a:chExt cx="1497" cy="723"/>
              </a:xfrm>
            </p:grpSpPr>
            <p:pic>
              <p:nvPicPr>
                <p:cNvPr id="24" name="图片 23" descr="品牌标识-钉钉"/>
                <p:cNvPicPr>
                  <a:picLocks noChangeAspect="1"/>
                </p:cNvPicPr>
                <p:nvPr/>
              </p:nvPicPr>
              <p:blipFill>
                <a:blip r:embed="rId2"/>
                <a:stretch>
                  <a:fillRect/>
                </a:stretch>
              </p:blipFill>
              <p:spPr>
                <a:xfrm>
                  <a:off x="11451" y="944"/>
                  <a:ext cx="722" cy="723"/>
                </a:xfrm>
                <a:prstGeom prst="rect">
                  <a:avLst/>
                </a:prstGeom>
              </p:spPr>
            </p:pic>
            <p:sp>
              <p:nvSpPr>
                <p:cNvPr id="25" name="文本框 24"/>
                <p:cNvSpPr txBox="1"/>
                <p:nvPr/>
              </p:nvSpPr>
              <p:spPr>
                <a:xfrm>
                  <a:off x="11938" y="1053"/>
                  <a:ext cx="1010" cy="51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zh-CN" altLang="en-US" sz="1475" b="1">
                      <a:solidFill>
                        <a:schemeClr val="bg1"/>
                      </a:solidFill>
                      <a:latin typeface="微软雅黑" panose="020B0503020204020204" pitchFamily="34" charset="-122"/>
                      <a:ea typeface="微软雅黑" panose="020B0503020204020204" pitchFamily="34" charset="-122"/>
                    </a:rPr>
                    <a:t>钉钉</a:t>
                  </a:r>
                  <a:endParaRPr lang="zh-CN" altLang="en-US" sz="1475" b="1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</p:grpSp>
        </p:grpSp>
        <p:sp>
          <p:nvSpPr>
            <p:cNvPr id="26" name="文本框 25"/>
            <p:cNvSpPr txBox="1"/>
            <p:nvPr/>
          </p:nvSpPr>
          <p:spPr>
            <a:xfrm>
              <a:off x="3327" y="155"/>
              <a:ext cx="9103" cy="67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zh-CN" altLang="en-US" sz="211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晨检单</a:t>
              </a:r>
              <a:r>
                <a:rPr lang="en-US" altLang="zh-CN" sz="211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|CHECK LIST</a:t>
              </a:r>
              <a:endParaRPr lang="en-US" sz="211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5" name="组合 4"/>
          <p:cNvGrpSpPr/>
          <p:nvPr/>
        </p:nvGrpSpPr>
        <p:grpSpPr>
          <a:xfrm>
            <a:off x="7031426" y="1512364"/>
            <a:ext cx="4638272" cy="4480225"/>
            <a:chOff x="10499" y="2055"/>
            <a:chExt cx="6926" cy="6690"/>
          </a:xfrm>
        </p:grpSpPr>
        <p:pic>
          <p:nvPicPr>
            <p:cNvPr id="788" name="组合 3" descr="组合 3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0702" y="2794"/>
              <a:ext cx="2943" cy="5235"/>
            </a:xfrm>
            <a:prstGeom prst="rect">
              <a:avLst/>
            </a:prstGeom>
            <a:ln w="12700" cap="flat">
              <a:noFill/>
              <a:miter lim="400000"/>
              <a:headEnd/>
              <a:tailEnd/>
            </a:ln>
            <a:effectLst/>
          </p:spPr>
        </p:pic>
        <p:pic>
          <p:nvPicPr>
            <p:cNvPr id="790" name="组合 2" descr="组合 2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4291" y="2785"/>
              <a:ext cx="2959" cy="5262"/>
            </a:xfrm>
            <a:prstGeom prst="rect">
              <a:avLst/>
            </a:prstGeom>
            <a:ln w="12700" cap="flat">
              <a:noFill/>
              <a:miter lim="400000"/>
              <a:headEnd/>
              <a:tailEnd/>
            </a:ln>
            <a:effectLst/>
          </p:spPr>
        </p:pic>
        <p:grpSp>
          <p:nvGrpSpPr>
            <p:cNvPr id="798" name="组合 2"/>
            <p:cNvGrpSpPr/>
            <p:nvPr/>
          </p:nvGrpSpPr>
          <p:grpSpPr>
            <a:xfrm>
              <a:off x="10499" y="2055"/>
              <a:ext cx="6926" cy="6690"/>
              <a:chOff x="0" y="-1"/>
              <a:chExt cx="4397780" cy="4248337"/>
            </a:xfrm>
          </p:grpSpPr>
          <p:grpSp>
            <p:nvGrpSpPr>
              <p:cNvPr id="794" name="组合 19"/>
              <p:cNvGrpSpPr/>
              <p:nvPr/>
            </p:nvGrpSpPr>
            <p:grpSpPr>
              <a:xfrm>
                <a:off x="2250942" y="-2"/>
                <a:ext cx="2146839" cy="4248339"/>
                <a:chOff x="0" y="0"/>
                <a:chExt cx="2146837" cy="4248337"/>
              </a:xfrm>
            </p:grpSpPr>
            <p:sp>
              <p:nvSpPr>
                <p:cNvPr id="792" name="Freeform 5"/>
                <p:cNvSpPr/>
                <p:nvPr/>
              </p:nvSpPr>
              <p:spPr>
                <a:xfrm>
                  <a:off x="0" y="0"/>
                  <a:ext cx="2146838" cy="4248338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219" y="8764"/>
                      </a:moveTo>
                      <a:lnTo>
                        <a:pt x="91" y="8762"/>
                      </a:lnTo>
                      <a:cubicBezTo>
                        <a:pt x="40" y="8762"/>
                        <a:pt x="0" y="8740"/>
                        <a:pt x="0" y="8716"/>
                      </a:cubicBezTo>
                      <a:lnTo>
                        <a:pt x="0" y="7206"/>
                      </a:lnTo>
                      <a:cubicBezTo>
                        <a:pt x="0" y="7181"/>
                        <a:pt x="40" y="7160"/>
                        <a:pt x="91" y="7160"/>
                      </a:cubicBezTo>
                      <a:lnTo>
                        <a:pt x="219" y="7159"/>
                      </a:lnTo>
                      <a:lnTo>
                        <a:pt x="219" y="6216"/>
                      </a:lnTo>
                      <a:lnTo>
                        <a:pt x="135" y="6216"/>
                      </a:lnTo>
                      <a:cubicBezTo>
                        <a:pt x="61" y="6216"/>
                        <a:pt x="0" y="6186"/>
                        <a:pt x="0" y="6148"/>
                      </a:cubicBezTo>
                      <a:lnTo>
                        <a:pt x="0" y="4686"/>
                      </a:lnTo>
                      <a:cubicBezTo>
                        <a:pt x="0" y="4649"/>
                        <a:pt x="61" y="4618"/>
                        <a:pt x="135" y="4618"/>
                      </a:cubicBezTo>
                      <a:lnTo>
                        <a:pt x="219" y="4618"/>
                      </a:lnTo>
                      <a:lnTo>
                        <a:pt x="219" y="3684"/>
                      </a:lnTo>
                      <a:lnTo>
                        <a:pt x="135" y="3684"/>
                      </a:lnTo>
                      <a:cubicBezTo>
                        <a:pt x="61" y="3684"/>
                        <a:pt x="0" y="3653"/>
                        <a:pt x="0" y="3616"/>
                      </a:cubicBezTo>
                      <a:lnTo>
                        <a:pt x="0" y="2977"/>
                      </a:lnTo>
                      <a:cubicBezTo>
                        <a:pt x="0" y="2939"/>
                        <a:pt x="61" y="2909"/>
                        <a:pt x="135" y="2909"/>
                      </a:cubicBezTo>
                      <a:lnTo>
                        <a:pt x="253" y="2909"/>
                      </a:lnTo>
                      <a:lnTo>
                        <a:pt x="236" y="1363"/>
                      </a:lnTo>
                      <a:cubicBezTo>
                        <a:pt x="226" y="610"/>
                        <a:pt x="1426" y="0"/>
                        <a:pt x="2916" y="0"/>
                      </a:cubicBezTo>
                      <a:lnTo>
                        <a:pt x="18684" y="0"/>
                      </a:lnTo>
                      <a:cubicBezTo>
                        <a:pt x="20174" y="0"/>
                        <a:pt x="21381" y="610"/>
                        <a:pt x="21381" y="1363"/>
                      </a:cubicBezTo>
                      <a:lnTo>
                        <a:pt x="21381" y="4611"/>
                      </a:lnTo>
                      <a:lnTo>
                        <a:pt x="21465" y="4611"/>
                      </a:lnTo>
                      <a:cubicBezTo>
                        <a:pt x="21539" y="4611"/>
                        <a:pt x="21600" y="4642"/>
                        <a:pt x="21600" y="4679"/>
                      </a:cubicBezTo>
                      <a:lnTo>
                        <a:pt x="21600" y="6121"/>
                      </a:lnTo>
                      <a:cubicBezTo>
                        <a:pt x="21600" y="6160"/>
                        <a:pt x="21539" y="6191"/>
                        <a:pt x="21465" y="6191"/>
                      </a:cubicBezTo>
                      <a:lnTo>
                        <a:pt x="21381" y="6191"/>
                      </a:lnTo>
                      <a:lnTo>
                        <a:pt x="21381" y="20237"/>
                      </a:lnTo>
                      <a:cubicBezTo>
                        <a:pt x="21381" y="20988"/>
                        <a:pt x="20174" y="21600"/>
                        <a:pt x="18684" y="21600"/>
                      </a:cubicBezTo>
                      <a:lnTo>
                        <a:pt x="2916" y="21600"/>
                      </a:lnTo>
                      <a:cubicBezTo>
                        <a:pt x="1426" y="21600"/>
                        <a:pt x="219" y="20988"/>
                        <a:pt x="219" y="20237"/>
                      </a:cubicBezTo>
                      <a:lnTo>
                        <a:pt x="219" y="8764"/>
                      </a:lnTo>
                      <a:close/>
                    </a:path>
                  </a:pathLst>
                </a:custGeom>
                <a:noFill/>
                <a:ln w="19050" cap="flat">
                  <a:solidFill>
                    <a:schemeClr val="bg1">
                      <a:lumMod val="85000"/>
                    </a:schemeClr>
                  </a:solidFill>
                  <a:prstDash val="solid"/>
                  <a:miter lim="800000"/>
                </a:ln>
                <a:effectLst/>
              </p:spPr>
              <p:txBody>
                <a:bodyPr wrap="square" lIns="48217" tIns="48217" rIns="48217" bIns="48217" numCol="1" anchor="t">
                  <a:noAutofit/>
                </a:bodyPr>
                <a:lstStyle/>
                <a:p>
                  <a:pPr>
                    <a:defRPr sz="1200">
                      <a:solidFill>
                        <a:srgbClr val="FFFFFF"/>
                      </a:solidFill>
                    </a:defRPr>
                  </a:pPr>
                  <a:endParaRPr sz="1265"/>
                </a:p>
              </p:txBody>
            </p:sp>
            <p:sp>
              <p:nvSpPr>
                <p:cNvPr id="793" name="Freeform 7"/>
                <p:cNvSpPr/>
                <p:nvPr/>
              </p:nvSpPr>
              <p:spPr>
                <a:xfrm>
                  <a:off x="135549" y="456802"/>
                  <a:ext cx="1881040" cy="3335491"/>
                </a:xfrm>
                <a:prstGeom prst="rect">
                  <a:avLst/>
                </a:prstGeom>
                <a:noFill/>
                <a:ln w="36513" cap="flat">
                  <a:solidFill>
                    <a:schemeClr val="bg1">
                      <a:lumMod val="85000"/>
                    </a:schemeClr>
                  </a:solidFill>
                  <a:prstDash val="solid"/>
                  <a:miter lim="800000"/>
                </a:ln>
                <a:effectLst/>
              </p:spPr>
              <p:txBody>
                <a:bodyPr wrap="square" lIns="48217" tIns="48217" rIns="48217" bIns="48217" numCol="1" anchor="t">
                  <a:noAutofit/>
                </a:bodyPr>
                <a:lstStyle/>
                <a:p>
                  <a:pPr>
                    <a:defRPr sz="1200">
                      <a:solidFill>
                        <a:srgbClr val="FFFFFF"/>
                      </a:solidFill>
                    </a:defRPr>
                  </a:pPr>
                  <a:endParaRPr sz="1265"/>
                </a:p>
              </p:txBody>
            </p:sp>
          </p:grpSp>
          <p:grpSp>
            <p:nvGrpSpPr>
              <p:cNvPr id="797" name="组合 21"/>
              <p:cNvGrpSpPr/>
              <p:nvPr/>
            </p:nvGrpSpPr>
            <p:grpSpPr>
              <a:xfrm>
                <a:off x="0" y="845"/>
                <a:ext cx="2146838" cy="4246646"/>
                <a:chOff x="0" y="0"/>
                <a:chExt cx="2146837" cy="4246645"/>
              </a:xfrm>
            </p:grpSpPr>
            <p:sp>
              <p:nvSpPr>
                <p:cNvPr id="795" name="Freeform 5"/>
                <p:cNvSpPr/>
                <p:nvPr/>
              </p:nvSpPr>
              <p:spPr>
                <a:xfrm>
                  <a:off x="0" y="0"/>
                  <a:ext cx="2146838" cy="4246646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219" y="8764"/>
                      </a:moveTo>
                      <a:lnTo>
                        <a:pt x="91" y="8762"/>
                      </a:lnTo>
                      <a:cubicBezTo>
                        <a:pt x="40" y="8762"/>
                        <a:pt x="0" y="8740"/>
                        <a:pt x="0" y="8716"/>
                      </a:cubicBezTo>
                      <a:lnTo>
                        <a:pt x="0" y="7206"/>
                      </a:lnTo>
                      <a:cubicBezTo>
                        <a:pt x="0" y="7181"/>
                        <a:pt x="40" y="7160"/>
                        <a:pt x="91" y="7160"/>
                      </a:cubicBezTo>
                      <a:lnTo>
                        <a:pt x="219" y="7159"/>
                      </a:lnTo>
                      <a:lnTo>
                        <a:pt x="219" y="6216"/>
                      </a:lnTo>
                      <a:lnTo>
                        <a:pt x="135" y="6216"/>
                      </a:lnTo>
                      <a:cubicBezTo>
                        <a:pt x="61" y="6216"/>
                        <a:pt x="0" y="6186"/>
                        <a:pt x="0" y="6148"/>
                      </a:cubicBezTo>
                      <a:lnTo>
                        <a:pt x="0" y="4686"/>
                      </a:lnTo>
                      <a:cubicBezTo>
                        <a:pt x="0" y="4649"/>
                        <a:pt x="61" y="4618"/>
                        <a:pt x="135" y="4618"/>
                      </a:cubicBezTo>
                      <a:lnTo>
                        <a:pt x="219" y="4618"/>
                      </a:lnTo>
                      <a:lnTo>
                        <a:pt x="219" y="3684"/>
                      </a:lnTo>
                      <a:lnTo>
                        <a:pt x="135" y="3684"/>
                      </a:lnTo>
                      <a:cubicBezTo>
                        <a:pt x="61" y="3684"/>
                        <a:pt x="0" y="3653"/>
                        <a:pt x="0" y="3616"/>
                      </a:cubicBezTo>
                      <a:lnTo>
                        <a:pt x="0" y="2977"/>
                      </a:lnTo>
                      <a:cubicBezTo>
                        <a:pt x="0" y="2939"/>
                        <a:pt x="61" y="2909"/>
                        <a:pt x="135" y="2909"/>
                      </a:cubicBezTo>
                      <a:lnTo>
                        <a:pt x="253" y="2909"/>
                      </a:lnTo>
                      <a:lnTo>
                        <a:pt x="236" y="1363"/>
                      </a:lnTo>
                      <a:cubicBezTo>
                        <a:pt x="226" y="610"/>
                        <a:pt x="1426" y="0"/>
                        <a:pt x="2916" y="0"/>
                      </a:cubicBezTo>
                      <a:lnTo>
                        <a:pt x="18684" y="0"/>
                      </a:lnTo>
                      <a:cubicBezTo>
                        <a:pt x="20174" y="0"/>
                        <a:pt x="21381" y="610"/>
                        <a:pt x="21381" y="1363"/>
                      </a:cubicBezTo>
                      <a:lnTo>
                        <a:pt x="21381" y="4611"/>
                      </a:lnTo>
                      <a:lnTo>
                        <a:pt x="21465" y="4611"/>
                      </a:lnTo>
                      <a:cubicBezTo>
                        <a:pt x="21539" y="4611"/>
                        <a:pt x="21600" y="4642"/>
                        <a:pt x="21600" y="4679"/>
                      </a:cubicBezTo>
                      <a:lnTo>
                        <a:pt x="21600" y="6121"/>
                      </a:lnTo>
                      <a:cubicBezTo>
                        <a:pt x="21600" y="6160"/>
                        <a:pt x="21539" y="6191"/>
                        <a:pt x="21465" y="6191"/>
                      </a:cubicBezTo>
                      <a:lnTo>
                        <a:pt x="21381" y="6191"/>
                      </a:lnTo>
                      <a:lnTo>
                        <a:pt x="21381" y="20237"/>
                      </a:lnTo>
                      <a:cubicBezTo>
                        <a:pt x="21381" y="20988"/>
                        <a:pt x="20174" y="21600"/>
                        <a:pt x="18684" y="21600"/>
                      </a:cubicBezTo>
                      <a:lnTo>
                        <a:pt x="2916" y="21600"/>
                      </a:lnTo>
                      <a:cubicBezTo>
                        <a:pt x="1426" y="21600"/>
                        <a:pt x="219" y="20988"/>
                        <a:pt x="219" y="20237"/>
                      </a:cubicBezTo>
                      <a:lnTo>
                        <a:pt x="219" y="8764"/>
                      </a:lnTo>
                      <a:close/>
                    </a:path>
                  </a:pathLst>
                </a:custGeom>
                <a:noFill/>
                <a:ln w="19050" cap="flat">
                  <a:solidFill>
                    <a:schemeClr val="bg1">
                      <a:lumMod val="85000"/>
                    </a:schemeClr>
                  </a:solidFill>
                  <a:prstDash val="solid"/>
                  <a:miter lim="800000"/>
                </a:ln>
                <a:effectLst/>
              </p:spPr>
              <p:txBody>
                <a:bodyPr wrap="square" lIns="48217" tIns="48217" rIns="48217" bIns="48217" numCol="1" anchor="t">
                  <a:noAutofit/>
                </a:bodyPr>
                <a:lstStyle/>
                <a:p>
                  <a:pPr>
                    <a:defRPr sz="1200">
                      <a:solidFill>
                        <a:srgbClr val="FFFFFF"/>
                      </a:solidFill>
                    </a:defRPr>
                  </a:pPr>
                  <a:endParaRPr sz="1265"/>
                </a:p>
              </p:txBody>
            </p:sp>
            <p:sp>
              <p:nvSpPr>
                <p:cNvPr id="796" name="Freeform 7"/>
                <p:cNvSpPr/>
                <p:nvPr/>
              </p:nvSpPr>
              <p:spPr>
                <a:xfrm>
                  <a:off x="135549" y="456620"/>
                  <a:ext cx="1881040" cy="3334163"/>
                </a:xfrm>
                <a:prstGeom prst="rect">
                  <a:avLst/>
                </a:prstGeom>
                <a:noFill/>
                <a:ln w="36513" cap="flat">
                  <a:solidFill>
                    <a:schemeClr val="bg1">
                      <a:lumMod val="85000"/>
                    </a:schemeClr>
                  </a:solidFill>
                  <a:prstDash val="solid"/>
                  <a:miter lim="800000"/>
                </a:ln>
                <a:effectLst/>
              </p:spPr>
              <p:txBody>
                <a:bodyPr wrap="square" lIns="48217" tIns="48217" rIns="48217" bIns="48217" numCol="1" anchor="t">
                  <a:noAutofit/>
                </a:bodyPr>
                <a:lstStyle/>
                <a:p>
                  <a:pPr>
                    <a:defRPr sz="1200">
                      <a:solidFill>
                        <a:srgbClr val="FFFFFF"/>
                      </a:solidFill>
                    </a:defRPr>
                  </a:pPr>
                  <a:endParaRPr sz="1265"/>
                </a:p>
              </p:txBody>
            </p:sp>
          </p:grpSp>
        </p:grpSp>
      </p:grpSp>
      <p:sp>
        <p:nvSpPr>
          <p:cNvPr id="27" name="任意多边形: 形状 31"/>
          <p:cNvSpPr/>
          <p:nvPr/>
        </p:nvSpPr>
        <p:spPr>
          <a:xfrm>
            <a:off x="498705" y="455580"/>
            <a:ext cx="974204" cy="487102"/>
          </a:xfrm>
          <a:custGeom>
            <a:avLst/>
            <a:gdLst>
              <a:gd name="connsiteX0" fmla="*/ 0 w 923740"/>
              <a:gd name="connsiteY0" fmla="*/ 0 h 461870"/>
              <a:gd name="connsiteX1" fmla="*/ 923740 w 923740"/>
              <a:gd name="connsiteY1" fmla="*/ 0 h 461870"/>
              <a:gd name="connsiteX2" fmla="*/ 923740 w 923740"/>
              <a:gd name="connsiteY2" fmla="*/ 461870 h 461870"/>
              <a:gd name="connsiteX3" fmla="*/ 890513 w 923740"/>
              <a:gd name="connsiteY3" fmla="*/ 461870 h 461870"/>
              <a:gd name="connsiteX4" fmla="*/ 890513 w 923740"/>
              <a:gd name="connsiteY4" fmla="*/ 33227 h 461870"/>
              <a:gd name="connsiteX5" fmla="*/ 33227 w 923740"/>
              <a:gd name="connsiteY5" fmla="*/ 33227 h 461870"/>
              <a:gd name="connsiteX6" fmla="*/ 33227 w 923740"/>
              <a:gd name="connsiteY6" fmla="*/ 461870 h 461870"/>
              <a:gd name="connsiteX7" fmla="*/ 0 w 923740"/>
              <a:gd name="connsiteY7" fmla="*/ 461870 h 461870"/>
              <a:gd name="connsiteX8" fmla="*/ 0 w 923740"/>
              <a:gd name="connsiteY8" fmla="*/ 0 h 4618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23740" h="461870">
                <a:moveTo>
                  <a:pt x="0" y="0"/>
                </a:moveTo>
                <a:lnTo>
                  <a:pt x="923740" y="0"/>
                </a:lnTo>
                <a:lnTo>
                  <a:pt x="923740" y="461870"/>
                </a:lnTo>
                <a:lnTo>
                  <a:pt x="890513" y="461870"/>
                </a:lnTo>
                <a:lnTo>
                  <a:pt x="890513" y="33227"/>
                </a:lnTo>
                <a:lnTo>
                  <a:pt x="33227" y="33227"/>
                </a:lnTo>
                <a:lnTo>
                  <a:pt x="33227" y="461870"/>
                </a:lnTo>
                <a:lnTo>
                  <a:pt x="0" y="46187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85">
              <a:solidFill>
                <a:schemeClr val="tx1"/>
              </a:solidFill>
            </a:endParaRPr>
          </a:p>
        </p:txBody>
      </p:sp>
      <p:sp>
        <p:nvSpPr>
          <p:cNvPr id="28" name="文本框 27"/>
          <p:cNvSpPr txBox="1"/>
          <p:nvPr/>
        </p:nvSpPr>
        <p:spPr>
          <a:xfrm>
            <a:off x="498703" y="447973"/>
            <a:ext cx="974204" cy="74142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/>
            <a:r>
              <a:rPr lang="en-US" altLang="zh-CN" sz="4220" b="1" dirty="0" smtClean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03</a:t>
            </a:r>
            <a:endParaRPr lang="zh-CN" altLang="en-US" sz="4220" b="1" dirty="0">
              <a:solidFill>
                <a:schemeClr val="accent2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29" name="文本框 28"/>
          <p:cNvSpPr txBox="1"/>
          <p:nvPr/>
        </p:nvSpPr>
        <p:spPr>
          <a:xfrm>
            <a:off x="1635951" y="495517"/>
            <a:ext cx="203132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600" b="1" dirty="0" smtClean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后勤管理</a:t>
            </a:r>
            <a:endParaRPr lang="zh-CN" altLang="en-US" sz="3600" b="1" dirty="0">
              <a:solidFill>
                <a:schemeClr val="accent2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30" name="任意多边形: 形状 31"/>
          <p:cNvSpPr/>
          <p:nvPr/>
        </p:nvSpPr>
        <p:spPr>
          <a:xfrm rot="10800000">
            <a:off x="498705" y="942681"/>
            <a:ext cx="974204" cy="254319"/>
          </a:xfrm>
          <a:custGeom>
            <a:avLst/>
            <a:gdLst>
              <a:gd name="connsiteX0" fmla="*/ 0 w 923740"/>
              <a:gd name="connsiteY0" fmla="*/ 0 h 461870"/>
              <a:gd name="connsiteX1" fmla="*/ 923740 w 923740"/>
              <a:gd name="connsiteY1" fmla="*/ 0 h 461870"/>
              <a:gd name="connsiteX2" fmla="*/ 923740 w 923740"/>
              <a:gd name="connsiteY2" fmla="*/ 461870 h 461870"/>
              <a:gd name="connsiteX3" fmla="*/ 890513 w 923740"/>
              <a:gd name="connsiteY3" fmla="*/ 461870 h 461870"/>
              <a:gd name="connsiteX4" fmla="*/ 890513 w 923740"/>
              <a:gd name="connsiteY4" fmla="*/ 33227 h 461870"/>
              <a:gd name="connsiteX5" fmla="*/ 33227 w 923740"/>
              <a:gd name="connsiteY5" fmla="*/ 33227 h 461870"/>
              <a:gd name="connsiteX6" fmla="*/ 33227 w 923740"/>
              <a:gd name="connsiteY6" fmla="*/ 461870 h 461870"/>
              <a:gd name="connsiteX7" fmla="*/ 0 w 923740"/>
              <a:gd name="connsiteY7" fmla="*/ 461870 h 461870"/>
              <a:gd name="connsiteX8" fmla="*/ 0 w 923740"/>
              <a:gd name="connsiteY8" fmla="*/ 0 h 4618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23740" h="461870">
                <a:moveTo>
                  <a:pt x="0" y="0"/>
                </a:moveTo>
                <a:lnTo>
                  <a:pt x="923740" y="0"/>
                </a:lnTo>
                <a:lnTo>
                  <a:pt x="923740" y="461870"/>
                </a:lnTo>
                <a:lnTo>
                  <a:pt x="890513" y="461870"/>
                </a:lnTo>
                <a:lnTo>
                  <a:pt x="890513" y="33227"/>
                </a:lnTo>
                <a:lnTo>
                  <a:pt x="33227" y="33227"/>
                </a:lnTo>
                <a:lnTo>
                  <a:pt x="33227" y="461870"/>
                </a:lnTo>
                <a:lnTo>
                  <a:pt x="0" y="461870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85">
              <a:solidFill>
                <a:schemeClr val="bg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矩形 231"/>
          <p:cNvSpPr/>
          <p:nvPr/>
        </p:nvSpPr>
        <p:spPr>
          <a:xfrm>
            <a:off x="5961932" y="2464197"/>
            <a:ext cx="5577846" cy="22041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b="1" dirty="0" smtClean="0">
                <a:solidFill>
                  <a:schemeClr val="accent5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装备管理</a:t>
            </a:r>
            <a:endParaRPr lang="zh-CN" altLang="en-US" sz="2400" b="1" dirty="0" smtClean="0">
              <a:solidFill>
                <a:schemeClr val="accent5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1685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1.</a:t>
            </a:r>
            <a:r>
              <a:rPr sz="1685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将学校固定资产进行线上统一管理</a:t>
            </a:r>
            <a:r>
              <a:rPr sz="1685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，清晰明了</a:t>
            </a:r>
            <a:endParaRPr sz="1685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>
              <a:lnSpc>
                <a:spcPct val="150000"/>
              </a:lnSpc>
            </a:pPr>
            <a:r>
              <a:rPr lang="en-US" altLang="zh-CN" sz="1685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2.</a:t>
            </a:r>
            <a:r>
              <a:rPr sz="1685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手机直接入库</a:t>
            </a:r>
            <a:r>
              <a:rPr sz="1685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，节省人力和时间</a:t>
            </a:r>
            <a:endParaRPr sz="1685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>
              <a:lnSpc>
                <a:spcPct val="150000"/>
              </a:lnSpc>
            </a:pPr>
            <a:r>
              <a:rPr lang="en-US" altLang="zh-CN" sz="1685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3.</a:t>
            </a:r>
            <a:r>
              <a:rPr sz="1685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录入</a:t>
            </a:r>
            <a:r>
              <a:rPr sz="1685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、领用、审批统一线上完成，轻松简单</a:t>
            </a:r>
            <a:endParaRPr sz="1685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>
              <a:lnSpc>
                <a:spcPct val="150000"/>
              </a:lnSpc>
            </a:pPr>
            <a:r>
              <a:rPr lang="en-US" altLang="zh-CN" sz="1685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4.</a:t>
            </a:r>
            <a:r>
              <a:rPr sz="1685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报名数据自动汇总成表</a:t>
            </a:r>
            <a:r>
              <a:rPr sz="1685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，支持后台一键导出</a:t>
            </a:r>
            <a:endParaRPr sz="1685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grpSp>
        <p:nvGrpSpPr>
          <p:cNvPr id="59" name="组合 58"/>
          <p:cNvGrpSpPr/>
          <p:nvPr/>
        </p:nvGrpSpPr>
        <p:grpSpPr>
          <a:xfrm>
            <a:off x="103485" y="103802"/>
            <a:ext cx="8221112" cy="470792"/>
            <a:chOff x="154" y="155"/>
            <a:chExt cx="12276" cy="703"/>
          </a:xfrm>
        </p:grpSpPr>
        <p:grpSp>
          <p:nvGrpSpPr>
            <p:cNvPr id="18" name="组合 17"/>
            <p:cNvGrpSpPr/>
            <p:nvPr/>
          </p:nvGrpSpPr>
          <p:grpSpPr>
            <a:xfrm>
              <a:off x="154" y="194"/>
              <a:ext cx="3173" cy="664"/>
              <a:chOff x="13218" y="1299"/>
              <a:chExt cx="3173" cy="664"/>
            </a:xfrm>
          </p:grpSpPr>
          <p:grpSp>
            <p:nvGrpSpPr>
              <p:cNvPr id="7" name="组合 6"/>
              <p:cNvGrpSpPr/>
              <p:nvPr/>
            </p:nvGrpSpPr>
            <p:grpSpPr>
              <a:xfrm>
                <a:off x="14574" y="1339"/>
                <a:ext cx="1817" cy="519"/>
                <a:chOff x="16344" y="296"/>
                <a:chExt cx="1966" cy="565"/>
              </a:xfrm>
            </p:grpSpPr>
            <p:pic>
              <p:nvPicPr>
                <p:cNvPr id="21" name="图片 20" descr="白色"/>
                <p:cNvPicPr>
                  <a:picLocks noChangeAspect="1"/>
                </p:cNvPicPr>
                <p:nvPr/>
              </p:nvPicPr>
              <p:blipFill>
                <a:blip r:embed="rId1"/>
                <a:srcRect r="70050"/>
                <a:stretch>
                  <a:fillRect/>
                </a:stretch>
              </p:blipFill>
              <p:spPr>
                <a:xfrm>
                  <a:off x="16344" y="296"/>
                  <a:ext cx="526" cy="565"/>
                </a:xfrm>
                <a:prstGeom prst="rect">
                  <a:avLst/>
                </a:prstGeom>
              </p:spPr>
            </p:pic>
            <p:sp>
              <p:nvSpPr>
                <p:cNvPr id="22" name="文本框 21"/>
                <p:cNvSpPr txBox="1"/>
                <p:nvPr/>
              </p:nvSpPr>
              <p:spPr>
                <a:xfrm>
                  <a:off x="16654" y="335"/>
                  <a:ext cx="1656" cy="51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zh-CN" altLang="en-US" sz="1475" b="1">
                      <a:solidFill>
                        <a:schemeClr val="bg1"/>
                      </a:solidFill>
                      <a:latin typeface="微软雅黑" panose="020B0503020204020204" pitchFamily="34" charset="-122"/>
                      <a:ea typeface="微软雅黑" panose="020B0503020204020204" pitchFamily="34" charset="-122"/>
                    </a:rPr>
                    <a:t>轻松教育</a:t>
                  </a:r>
                  <a:endParaRPr lang="zh-CN" altLang="en-US" sz="1475" b="1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</p:grpSp>
          <p:grpSp>
            <p:nvGrpSpPr>
              <p:cNvPr id="23" name="组合 22"/>
              <p:cNvGrpSpPr/>
              <p:nvPr/>
            </p:nvGrpSpPr>
            <p:grpSpPr>
              <a:xfrm>
                <a:off x="13218" y="1299"/>
                <a:ext cx="1383" cy="664"/>
                <a:chOff x="11451" y="944"/>
                <a:chExt cx="1497" cy="723"/>
              </a:xfrm>
            </p:grpSpPr>
            <p:pic>
              <p:nvPicPr>
                <p:cNvPr id="24" name="图片 23" descr="品牌标识-钉钉"/>
                <p:cNvPicPr>
                  <a:picLocks noChangeAspect="1"/>
                </p:cNvPicPr>
                <p:nvPr/>
              </p:nvPicPr>
              <p:blipFill>
                <a:blip r:embed="rId2"/>
                <a:stretch>
                  <a:fillRect/>
                </a:stretch>
              </p:blipFill>
              <p:spPr>
                <a:xfrm>
                  <a:off x="11451" y="944"/>
                  <a:ext cx="722" cy="723"/>
                </a:xfrm>
                <a:prstGeom prst="rect">
                  <a:avLst/>
                </a:prstGeom>
              </p:spPr>
            </p:pic>
            <p:sp>
              <p:nvSpPr>
                <p:cNvPr id="25" name="文本框 24"/>
                <p:cNvSpPr txBox="1"/>
                <p:nvPr/>
              </p:nvSpPr>
              <p:spPr>
                <a:xfrm>
                  <a:off x="11938" y="1053"/>
                  <a:ext cx="1010" cy="51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zh-CN" altLang="en-US" sz="1475" b="1">
                      <a:solidFill>
                        <a:schemeClr val="bg1"/>
                      </a:solidFill>
                      <a:latin typeface="微软雅黑" panose="020B0503020204020204" pitchFamily="34" charset="-122"/>
                      <a:ea typeface="微软雅黑" panose="020B0503020204020204" pitchFamily="34" charset="-122"/>
                    </a:rPr>
                    <a:t>钉钉</a:t>
                  </a:r>
                  <a:endParaRPr lang="zh-CN" altLang="en-US" sz="1475" b="1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</p:grpSp>
        </p:grpSp>
        <p:sp>
          <p:nvSpPr>
            <p:cNvPr id="26" name="文本框 25"/>
            <p:cNvSpPr txBox="1"/>
            <p:nvPr/>
          </p:nvSpPr>
          <p:spPr>
            <a:xfrm>
              <a:off x="3327" y="155"/>
              <a:ext cx="9103" cy="67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zh-CN" altLang="en-US" sz="211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装备管理</a:t>
              </a:r>
              <a:r>
                <a:rPr lang="en-US" altLang="zh-CN" sz="211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|ASSETS MANAGEMENT</a:t>
              </a:r>
              <a:endParaRPr lang="en-US" sz="211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5" name="组合 4"/>
          <p:cNvGrpSpPr/>
          <p:nvPr/>
        </p:nvGrpSpPr>
        <p:grpSpPr>
          <a:xfrm>
            <a:off x="769826" y="1744117"/>
            <a:ext cx="4638272" cy="4480225"/>
            <a:chOff x="1881" y="2354"/>
            <a:chExt cx="6926" cy="6690"/>
          </a:xfrm>
        </p:grpSpPr>
        <p:pic>
          <p:nvPicPr>
            <p:cNvPr id="809" name="图片 1" descr="图片 1"/>
            <p:cNvPicPr>
              <a:picLocks noChangeAspect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>
            <a:xfrm>
              <a:off x="5659" y="3093"/>
              <a:ext cx="2929" cy="5209"/>
            </a:xfrm>
            <a:prstGeom prst="rect">
              <a:avLst/>
            </a:prstGeom>
            <a:ln w="12700" cap="flat">
              <a:noFill/>
              <a:miter lim="400000"/>
              <a:headEnd/>
              <a:tailEnd/>
            </a:ln>
            <a:effectLst/>
          </p:spPr>
        </p:pic>
        <p:pic>
          <p:nvPicPr>
            <p:cNvPr id="810" name="图片 18" descr="图片 18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100" y="3089"/>
              <a:ext cx="2933" cy="5217"/>
            </a:xfrm>
            <a:prstGeom prst="rect">
              <a:avLst/>
            </a:prstGeom>
            <a:ln w="12700" cap="flat">
              <a:noFill/>
              <a:miter lim="400000"/>
              <a:headEnd/>
              <a:tailEnd/>
            </a:ln>
            <a:effectLst/>
          </p:spPr>
        </p:pic>
        <p:grpSp>
          <p:nvGrpSpPr>
            <p:cNvPr id="818" name="组合 2"/>
            <p:cNvGrpSpPr/>
            <p:nvPr/>
          </p:nvGrpSpPr>
          <p:grpSpPr>
            <a:xfrm>
              <a:off x="1881" y="2354"/>
              <a:ext cx="6926" cy="6690"/>
              <a:chOff x="0" y="-1"/>
              <a:chExt cx="4397780" cy="4248337"/>
            </a:xfrm>
          </p:grpSpPr>
          <p:grpSp>
            <p:nvGrpSpPr>
              <p:cNvPr id="814" name="组合 19"/>
              <p:cNvGrpSpPr/>
              <p:nvPr/>
            </p:nvGrpSpPr>
            <p:grpSpPr>
              <a:xfrm>
                <a:off x="2250942" y="-2"/>
                <a:ext cx="2146839" cy="4248339"/>
                <a:chOff x="0" y="0"/>
                <a:chExt cx="2146837" cy="4248337"/>
              </a:xfrm>
            </p:grpSpPr>
            <p:sp>
              <p:nvSpPr>
                <p:cNvPr id="812" name="Freeform 5"/>
                <p:cNvSpPr/>
                <p:nvPr/>
              </p:nvSpPr>
              <p:spPr>
                <a:xfrm>
                  <a:off x="0" y="0"/>
                  <a:ext cx="2146838" cy="4248338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219" y="8764"/>
                      </a:moveTo>
                      <a:lnTo>
                        <a:pt x="91" y="8762"/>
                      </a:lnTo>
                      <a:cubicBezTo>
                        <a:pt x="40" y="8762"/>
                        <a:pt x="0" y="8740"/>
                        <a:pt x="0" y="8716"/>
                      </a:cubicBezTo>
                      <a:lnTo>
                        <a:pt x="0" y="7206"/>
                      </a:lnTo>
                      <a:cubicBezTo>
                        <a:pt x="0" y="7181"/>
                        <a:pt x="40" y="7160"/>
                        <a:pt x="91" y="7160"/>
                      </a:cubicBezTo>
                      <a:lnTo>
                        <a:pt x="219" y="7159"/>
                      </a:lnTo>
                      <a:lnTo>
                        <a:pt x="219" y="6216"/>
                      </a:lnTo>
                      <a:lnTo>
                        <a:pt x="135" y="6216"/>
                      </a:lnTo>
                      <a:cubicBezTo>
                        <a:pt x="61" y="6216"/>
                        <a:pt x="0" y="6186"/>
                        <a:pt x="0" y="6148"/>
                      </a:cubicBezTo>
                      <a:lnTo>
                        <a:pt x="0" y="4686"/>
                      </a:lnTo>
                      <a:cubicBezTo>
                        <a:pt x="0" y="4649"/>
                        <a:pt x="61" y="4618"/>
                        <a:pt x="135" y="4618"/>
                      </a:cubicBezTo>
                      <a:lnTo>
                        <a:pt x="219" y="4618"/>
                      </a:lnTo>
                      <a:lnTo>
                        <a:pt x="219" y="3684"/>
                      </a:lnTo>
                      <a:lnTo>
                        <a:pt x="135" y="3684"/>
                      </a:lnTo>
                      <a:cubicBezTo>
                        <a:pt x="61" y="3684"/>
                        <a:pt x="0" y="3653"/>
                        <a:pt x="0" y="3616"/>
                      </a:cubicBezTo>
                      <a:lnTo>
                        <a:pt x="0" y="2977"/>
                      </a:lnTo>
                      <a:cubicBezTo>
                        <a:pt x="0" y="2939"/>
                        <a:pt x="61" y="2909"/>
                        <a:pt x="135" y="2909"/>
                      </a:cubicBezTo>
                      <a:lnTo>
                        <a:pt x="253" y="2909"/>
                      </a:lnTo>
                      <a:lnTo>
                        <a:pt x="236" y="1363"/>
                      </a:lnTo>
                      <a:cubicBezTo>
                        <a:pt x="226" y="610"/>
                        <a:pt x="1426" y="0"/>
                        <a:pt x="2916" y="0"/>
                      </a:cubicBezTo>
                      <a:lnTo>
                        <a:pt x="18684" y="0"/>
                      </a:lnTo>
                      <a:cubicBezTo>
                        <a:pt x="20174" y="0"/>
                        <a:pt x="21381" y="610"/>
                        <a:pt x="21381" y="1363"/>
                      </a:cubicBezTo>
                      <a:lnTo>
                        <a:pt x="21381" y="4611"/>
                      </a:lnTo>
                      <a:lnTo>
                        <a:pt x="21465" y="4611"/>
                      </a:lnTo>
                      <a:cubicBezTo>
                        <a:pt x="21539" y="4611"/>
                        <a:pt x="21600" y="4642"/>
                        <a:pt x="21600" y="4679"/>
                      </a:cubicBezTo>
                      <a:lnTo>
                        <a:pt x="21600" y="6121"/>
                      </a:lnTo>
                      <a:cubicBezTo>
                        <a:pt x="21600" y="6160"/>
                        <a:pt x="21539" y="6191"/>
                        <a:pt x="21465" y="6191"/>
                      </a:cubicBezTo>
                      <a:lnTo>
                        <a:pt x="21381" y="6191"/>
                      </a:lnTo>
                      <a:lnTo>
                        <a:pt x="21381" y="20237"/>
                      </a:lnTo>
                      <a:cubicBezTo>
                        <a:pt x="21381" y="20988"/>
                        <a:pt x="20174" y="21600"/>
                        <a:pt x="18684" y="21600"/>
                      </a:cubicBezTo>
                      <a:lnTo>
                        <a:pt x="2916" y="21600"/>
                      </a:lnTo>
                      <a:cubicBezTo>
                        <a:pt x="1426" y="21600"/>
                        <a:pt x="219" y="20988"/>
                        <a:pt x="219" y="20237"/>
                      </a:cubicBezTo>
                      <a:lnTo>
                        <a:pt x="219" y="8764"/>
                      </a:lnTo>
                      <a:close/>
                    </a:path>
                  </a:pathLst>
                </a:custGeom>
                <a:noFill/>
                <a:ln w="19050" cap="flat">
                  <a:solidFill>
                    <a:schemeClr val="bg1">
                      <a:lumMod val="85000"/>
                    </a:schemeClr>
                  </a:solidFill>
                  <a:prstDash val="solid"/>
                  <a:miter lim="800000"/>
                </a:ln>
                <a:effectLst/>
              </p:spPr>
              <p:txBody>
                <a:bodyPr wrap="square" lIns="48217" tIns="48217" rIns="48217" bIns="48217" numCol="1" anchor="t">
                  <a:noAutofit/>
                </a:bodyPr>
                <a:lstStyle/>
                <a:p>
                  <a:pPr>
                    <a:defRPr sz="1200">
                      <a:solidFill>
                        <a:srgbClr val="FFFFFF"/>
                      </a:solidFill>
                    </a:defRPr>
                  </a:pPr>
                  <a:endParaRPr sz="1265"/>
                </a:p>
              </p:txBody>
            </p:sp>
            <p:sp>
              <p:nvSpPr>
                <p:cNvPr id="813" name="Freeform 7"/>
                <p:cNvSpPr/>
                <p:nvPr/>
              </p:nvSpPr>
              <p:spPr>
                <a:xfrm>
                  <a:off x="135549" y="456802"/>
                  <a:ext cx="1881040" cy="3335491"/>
                </a:xfrm>
                <a:prstGeom prst="rect">
                  <a:avLst/>
                </a:prstGeom>
                <a:noFill/>
                <a:ln w="36513" cap="flat">
                  <a:solidFill>
                    <a:schemeClr val="bg1">
                      <a:lumMod val="85000"/>
                    </a:schemeClr>
                  </a:solidFill>
                  <a:prstDash val="solid"/>
                  <a:miter lim="800000"/>
                </a:ln>
                <a:effectLst/>
              </p:spPr>
              <p:txBody>
                <a:bodyPr wrap="square" lIns="48217" tIns="48217" rIns="48217" bIns="48217" numCol="1" anchor="t">
                  <a:noAutofit/>
                </a:bodyPr>
                <a:lstStyle/>
                <a:p>
                  <a:pPr>
                    <a:defRPr sz="1200">
                      <a:solidFill>
                        <a:srgbClr val="FFFFFF"/>
                      </a:solidFill>
                    </a:defRPr>
                  </a:pPr>
                  <a:endParaRPr sz="1265"/>
                </a:p>
              </p:txBody>
            </p:sp>
          </p:grpSp>
          <p:grpSp>
            <p:nvGrpSpPr>
              <p:cNvPr id="817" name="组合 21"/>
              <p:cNvGrpSpPr/>
              <p:nvPr/>
            </p:nvGrpSpPr>
            <p:grpSpPr>
              <a:xfrm>
                <a:off x="0" y="845"/>
                <a:ext cx="2146838" cy="4246646"/>
                <a:chOff x="0" y="0"/>
                <a:chExt cx="2146837" cy="4246645"/>
              </a:xfrm>
            </p:grpSpPr>
            <p:sp>
              <p:nvSpPr>
                <p:cNvPr id="815" name="Freeform 5"/>
                <p:cNvSpPr/>
                <p:nvPr/>
              </p:nvSpPr>
              <p:spPr>
                <a:xfrm>
                  <a:off x="0" y="0"/>
                  <a:ext cx="2146838" cy="4246646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219" y="8764"/>
                      </a:moveTo>
                      <a:lnTo>
                        <a:pt x="91" y="8762"/>
                      </a:lnTo>
                      <a:cubicBezTo>
                        <a:pt x="40" y="8762"/>
                        <a:pt x="0" y="8740"/>
                        <a:pt x="0" y="8716"/>
                      </a:cubicBezTo>
                      <a:lnTo>
                        <a:pt x="0" y="7206"/>
                      </a:lnTo>
                      <a:cubicBezTo>
                        <a:pt x="0" y="7181"/>
                        <a:pt x="40" y="7160"/>
                        <a:pt x="91" y="7160"/>
                      </a:cubicBezTo>
                      <a:lnTo>
                        <a:pt x="219" y="7159"/>
                      </a:lnTo>
                      <a:lnTo>
                        <a:pt x="219" y="6216"/>
                      </a:lnTo>
                      <a:lnTo>
                        <a:pt x="135" y="6216"/>
                      </a:lnTo>
                      <a:cubicBezTo>
                        <a:pt x="61" y="6216"/>
                        <a:pt x="0" y="6186"/>
                        <a:pt x="0" y="6148"/>
                      </a:cubicBezTo>
                      <a:lnTo>
                        <a:pt x="0" y="4686"/>
                      </a:lnTo>
                      <a:cubicBezTo>
                        <a:pt x="0" y="4649"/>
                        <a:pt x="61" y="4618"/>
                        <a:pt x="135" y="4618"/>
                      </a:cubicBezTo>
                      <a:lnTo>
                        <a:pt x="219" y="4618"/>
                      </a:lnTo>
                      <a:lnTo>
                        <a:pt x="219" y="3684"/>
                      </a:lnTo>
                      <a:lnTo>
                        <a:pt x="135" y="3684"/>
                      </a:lnTo>
                      <a:cubicBezTo>
                        <a:pt x="61" y="3684"/>
                        <a:pt x="0" y="3653"/>
                        <a:pt x="0" y="3616"/>
                      </a:cubicBezTo>
                      <a:lnTo>
                        <a:pt x="0" y="2977"/>
                      </a:lnTo>
                      <a:cubicBezTo>
                        <a:pt x="0" y="2939"/>
                        <a:pt x="61" y="2909"/>
                        <a:pt x="135" y="2909"/>
                      </a:cubicBezTo>
                      <a:lnTo>
                        <a:pt x="253" y="2909"/>
                      </a:lnTo>
                      <a:lnTo>
                        <a:pt x="236" y="1363"/>
                      </a:lnTo>
                      <a:cubicBezTo>
                        <a:pt x="226" y="610"/>
                        <a:pt x="1426" y="0"/>
                        <a:pt x="2916" y="0"/>
                      </a:cubicBezTo>
                      <a:lnTo>
                        <a:pt x="18684" y="0"/>
                      </a:lnTo>
                      <a:cubicBezTo>
                        <a:pt x="20174" y="0"/>
                        <a:pt x="21381" y="610"/>
                        <a:pt x="21381" y="1363"/>
                      </a:cubicBezTo>
                      <a:lnTo>
                        <a:pt x="21381" y="4611"/>
                      </a:lnTo>
                      <a:lnTo>
                        <a:pt x="21465" y="4611"/>
                      </a:lnTo>
                      <a:cubicBezTo>
                        <a:pt x="21539" y="4611"/>
                        <a:pt x="21600" y="4642"/>
                        <a:pt x="21600" y="4679"/>
                      </a:cubicBezTo>
                      <a:lnTo>
                        <a:pt x="21600" y="6121"/>
                      </a:lnTo>
                      <a:cubicBezTo>
                        <a:pt x="21600" y="6160"/>
                        <a:pt x="21539" y="6191"/>
                        <a:pt x="21465" y="6191"/>
                      </a:cubicBezTo>
                      <a:lnTo>
                        <a:pt x="21381" y="6191"/>
                      </a:lnTo>
                      <a:lnTo>
                        <a:pt x="21381" y="20237"/>
                      </a:lnTo>
                      <a:cubicBezTo>
                        <a:pt x="21381" y="20988"/>
                        <a:pt x="20174" y="21600"/>
                        <a:pt x="18684" y="21600"/>
                      </a:cubicBezTo>
                      <a:lnTo>
                        <a:pt x="2916" y="21600"/>
                      </a:lnTo>
                      <a:cubicBezTo>
                        <a:pt x="1426" y="21600"/>
                        <a:pt x="219" y="20988"/>
                        <a:pt x="219" y="20237"/>
                      </a:cubicBezTo>
                      <a:lnTo>
                        <a:pt x="219" y="8764"/>
                      </a:lnTo>
                      <a:close/>
                    </a:path>
                  </a:pathLst>
                </a:custGeom>
                <a:noFill/>
                <a:ln w="19050" cap="flat">
                  <a:solidFill>
                    <a:schemeClr val="bg1">
                      <a:lumMod val="85000"/>
                    </a:schemeClr>
                  </a:solidFill>
                  <a:prstDash val="solid"/>
                  <a:miter lim="800000"/>
                </a:ln>
                <a:effectLst/>
              </p:spPr>
              <p:txBody>
                <a:bodyPr wrap="square" lIns="48217" tIns="48217" rIns="48217" bIns="48217" numCol="1" anchor="t">
                  <a:noAutofit/>
                </a:bodyPr>
                <a:lstStyle/>
                <a:p>
                  <a:pPr>
                    <a:defRPr sz="1200">
                      <a:solidFill>
                        <a:srgbClr val="FFFFFF"/>
                      </a:solidFill>
                    </a:defRPr>
                  </a:pPr>
                  <a:endParaRPr sz="1265"/>
                </a:p>
              </p:txBody>
            </p:sp>
            <p:sp>
              <p:nvSpPr>
                <p:cNvPr id="816" name="Freeform 7"/>
                <p:cNvSpPr/>
                <p:nvPr/>
              </p:nvSpPr>
              <p:spPr>
                <a:xfrm>
                  <a:off x="135549" y="456620"/>
                  <a:ext cx="1881040" cy="3334163"/>
                </a:xfrm>
                <a:prstGeom prst="rect">
                  <a:avLst/>
                </a:prstGeom>
                <a:noFill/>
                <a:ln w="36513" cap="flat">
                  <a:solidFill>
                    <a:schemeClr val="bg1">
                      <a:lumMod val="85000"/>
                    </a:schemeClr>
                  </a:solidFill>
                  <a:prstDash val="solid"/>
                  <a:miter lim="800000"/>
                </a:ln>
                <a:effectLst/>
              </p:spPr>
              <p:txBody>
                <a:bodyPr wrap="square" lIns="48217" tIns="48217" rIns="48217" bIns="48217" numCol="1" anchor="t">
                  <a:noAutofit/>
                </a:bodyPr>
                <a:lstStyle/>
                <a:p>
                  <a:pPr>
                    <a:defRPr sz="1200">
                      <a:solidFill>
                        <a:srgbClr val="FFFFFF"/>
                      </a:solidFill>
                    </a:defRPr>
                  </a:pPr>
                  <a:endParaRPr sz="1265"/>
                </a:p>
              </p:txBody>
            </p:sp>
          </p:grpSp>
        </p:grpSp>
      </p:grpSp>
      <p:sp>
        <p:nvSpPr>
          <p:cNvPr id="27" name="任意多边形: 形状 31"/>
          <p:cNvSpPr/>
          <p:nvPr/>
        </p:nvSpPr>
        <p:spPr>
          <a:xfrm>
            <a:off x="498705" y="455580"/>
            <a:ext cx="974204" cy="487102"/>
          </a:xfrm>
          <a:custGeom>
            <a:avLst/>
            <a:gdLst>
              <a:gd name="connsiteX0" fmla="*/ 0 w 923740"/>
              <a:gd name="connsiteY0" fmla="*/ 0 h 461870"/>
              <a:gd name="connsiteX1" fmla="*/ 923740 w 923740"/>
              <a:gd name="connsiteY1" fmla="*/ 0 h 461870"/>
              <a:gd name="connsiteX2" fmla="*/ 923740 w 923740"/>
              <a:gd name="connsiteY2" fmla="*/ 461870 h 461870"/>
              <a:gd name="connsiteX3" fmla="*/ 890513 w 923740"/>
              <a:gd name="connsiteY3" fmla="*/ 461870 h 461870"/>
              <a:gd name="connsiteX4" fmla="*/ 890513 w 923740"/>
              <a:gd name="connsiteY4" fmla="*/ 33227 h 461870"/>
              <a:gd name="connsiteX5" fmla="*/ 33227 w 923740"/>
              <a:gd name="connsiteY5" fmla="*/ 33227 h 461870"/>
              <a:gd name="connsiteX6" fmla="*/ 33227 w 923740"/>
              <a:gd name="connsiteY6" fmla="*/ 461870 h 461870"/>
              <a:gd name="connsiteX7" fmla="*/ 0 w 923740"/>
              <a:gd name="connsiteY7" fmla="*/ 461870 h 461870"/>
              <a:gd name="connsiteX8" fmla="*/ 0 w 923740"/>
              <a:gd name="connsiteY8" fmla="*/ 0 h 4618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23740" h="461870">
                <a:moveTo>
                  <a:pt x="0" y="0"/>
                </a:moveTo>
                <a:lnTo>
                  <a:pt x="923740" y="0"/>
                </a:lnTo>
                <a:lnTo>
                  <a:pt x="923740" y="461870"/>
                </a:lnTo>
                <a:lnTo>
                  <a:pt x="890513" y="461870"/>
                </a:lnTo>
                <a:lnTo>
                  <a:pt x="890513" y="33227"/>
                </a:lnTo>
                <a:lnTo>
                  <a:pt x="33227" y="33227"/>
                </a:lnTo>
                <a:lnTo>
                  <a:pt x="33227" y="461870"/>
                </a:lnTo>
                <a:lnTo>
                  <a:pt x="0" y="46187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85">
              <a:solidFill>
                <a:schemeClr val="tx1"/>
              </a:solidFill>
            </a:endParaRPr>
          </a:p>
        </p:txBody>
      </p:sp>
      <p:sp>
        <p:nvSpPr>
          <p:cNvPr id="28" name="文本框 27"/>
          <p:cNvSpPr txBox="1"/>
          <p:nvPr/>
        </p:nvSpPr>
        <p:spPr>
          <a:xfrm>
            <a:off x="498703" y="447973"/>
            <a:ext cx="974204" cy="74142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/>
            <a:r>
              <a:rPr lang="en-US" altLang="zh-CN" sz="4220" b="1" dirty="0" smtClean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03</a:t>
            </a:r>
            <a:endParaRPr lang="zh-CN" altLang="en-US" sz="4220" b="1" dirty="0">
              <a:solidFill>
                <a:schemeClr val="accent2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29" name="文本框 28"/>
          <p:cNvSpPr txBox="1"/>
          <p:nvPr/>
        </p:nvSpPr>
        <p:spPr>
          <a:xfrm>
            <a:off x="1635951" y="495517"/>
            <a:ext cx="203132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600" b="1" dirty="0" smtClean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后勤管理</a:t>
            </a:r>
            <a:endParaRPr lang="zh-CN" altLang="en-US" sz="3600" b="1" dirty="0">
              <a:solidFill>
                <a:schemeClr val="accent2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30" name="任意多边形: 形状 31"/>
          <p:cNvSpPr/>
          <p:nvPr/>
        </p:nvSpPr>
        <p:spPr>
          <a:xfrm rot="10800000">
            <a:off x="498705" y="942681"/>
            <a:ext cx="974204" cy="254319"/>
          </a:xfrm>
          <a:custGeom>
            <a:avLst/>
            <a:gdLst>
              <a:gd name="connsiteX0" fmla="*/ 0 w 923740"/>
              <a:gd name="connsiteY0" fmla="*/ 0 h 461870"/>
              <a:gd name="connsiteX1" fmla="*/ 923740 w 923740"/>
              <a:gd name="connsiteY1" fmla="*/ 0 h 461870"/>
              <a:gd name="connsiteX2" fmla="*/ 923740 w 923740"/>
              <a:gd name="connsiteY2" fmla="*/ 461870 h 461870"/>
              <a:gd name="connsiteX3" fmla="*/ 890513 w 923740"/>
              <a:gd name="connsiteY3" fmla="*/ 461870 h 461870"/>
              <a:gd name="connsiteX4" fmla="*/ 890513 w 923740"/>
              <a:gd name="connsiteY4" fmla="*/ 33227 h 461870"/>
              <a:gd name="connsiteX5" fmla="*/ 33227 w 923740"/>
              <a:gd name="connsiteY5" fmla="*/ 33227 h 461870"/>
              <a:gd name="connsiteX6" fmla="*/ 33227 w 923740"/>
              <a:gd name="connsiteY6" fmla="*/ 461870 h 461870"/>
              <a:gd name="connsiteX7" fmla="*/ 0 w 923740"/>
              <a:gd name="connsiteY7" fmla="*/ 461870 h 461870"/>
              <a:gd name="connsiteX8" fmla="*/ 0 w 923740"/>
              <a:gd name="connsiteY8" fmla="*/ 0 h 4618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23740" h="461870">
                <a:moveTo>
                  <a:pt x="0" y="0"/>
                </a:moveTo>
                <a:lnTo>
                  <a:pt x="923740" y="0"/>
                </a:lnTo>
                <a:lnTo>
                  <a:pt x="923740" y="461870"/>
                </a:lnTo>
                <a:lnTo>
                  <a:pt x="890513" y="461870"/>
                </a:lnTo>
                <a:lnTo>
                  <a:pt x="890513" y="33227"/>
                </a:lnTo>
                <a:lnTo>
                  <a:pt x="33227" y="33227"/>
                </a:lnTo>
                <a:lnTo>
                  <a:pt x="33227" y="461870"/>
                </a:lnTo>
                <a:lnTo>
                  <a:pt x="0" y="461870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85">
              <a:solidFill>
                <a:schemeClr val="bg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矩形 231"/>
          <p:cNvSpPr/>
          <p:nvPr/>
        </p:nvSpPr>
        <p:spPr>
          <a:xfrm>
            <a:off x="739691" y="2536205"/>
            <a:ext cx="5577846" cy="18147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b="1" dirty="0" smtClean="0">
                <a:solidFill>
                  <a:schemeClr val="accent5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老师考勤</a:t>
            </a:r>
            <a:endParaRPr lang="zh-CN" altLang="en-US" sz="2400" b="1" dirty="0" smtClean="0">
              <a:solidFill>
                <a:schemeClr val="accent5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1685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1.</a:t>
            </a:r>
            <a:r>
              <a:rPr lang="zh-CN" altLang="en-US" sz="1685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老师</a:t>
            </a:r>
            <a:r>
              <a:rPr lang="zh-CN" altLang="en-US" sz="1685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的考勤管理；</a:t>
            </a:r>
            <a:endParaRPr lang="zh-CN" altLang="en-US" sz="1685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>
              <a:lnSpc>
                <a:spcPct val="150000"/>
              </a:lnSpc>
            </a:pPr>
            <a:r>
              <a:rPr lang="en-US" altLang="zh-CN" sz="1685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2.</a:t>
            </a:r>
            <a:r>
              <a:rPr lang="zh-CN" altLang="en-US" sz="1685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自动</a:t>
            </a:r>
            <a:r>
              <a:rPr lang="zh-CN" altLang="en-US" sz="1685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统计每日缺卡、外勤、迟到数据；</a:t>
            </a:r>
            <a:endParaRPr lang="zh-CN" altLang="en-US" sz="1685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>
              <a:lnSpc>
                <a:spcPct val="150000"/>
              </a:lnSpc>
            </a:pPr>
            <a:r>
              <a:rPr lang="en-US" altLang="zh-CN" sz="1685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3.</a:t>
            </a:r>
            <a:r>
              <a:rPr lang="zh-CN" altLang="en-US" sz="1685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智能</a:t>
            </a:r>
            <a:r>
              <a:rPr lang="zh-CN" altLang="en-US" sz="1685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分析学校每日每科教师工时、出勤人数；</a:t>
            </a:r>
            <a:endParaRPr lang="zh-CN" altLang="en-US" sz="1685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grpSp>
        <p:nvGrpSpPr>
          <p:cNvPr id="59" name="组合 58"/>
          <p:cNvGrpSpPr/>
          <p:nvPr/>
        </p:nvGrpSpPr>
        <p:grpSpPr>
          <a:xfrm>
            <a:off x="103485" y="103802"/>
            <a:ext cx="8221112" cy="470792"/>
            <a:chOff x="154" y="155"/>
            <a:chExt cx="12276" cy="703"/>
          </a:xfrm>
        </p:grpSpPr>
        <p:grpSp>
          <p:nvGrpSpPr>
            <p:cNvPr id="18" name="组合 17"/>
            <p:cNvGrpSpPr/>
            <p:nvPr/>
          </p:nvGrpSpPr>
          <p:grpSpPr>
            <a:xfrm>
              <a:off x="154" y="194"/>
              <a:ext cx="3173" cy="664"/>
              <a:chOff x="13218" y="1299"/>
              <a:chExt cx="3173" cy="664"/>
            </a:xfrm>
          </p:grpSpPr>
          <p:grpSp>
            <p:nvGrpSpPr>
              <p:cNvPr id="7" name="组合 6"/>
              <p:cNvGrpSpPr/>
              <p:nvPr/>
            </p:nvGrpSpPr>
            <p:grpSpPr>
              <a:xfrm>
                <a:off x="14574" y="1339"/>
                <a:ext cx="1817" cy="519"/>
                <a:chOff x="16344" y="296"/>
                <a:chExt cx="1966" cy="565"/>
              </a:xfrm>
            </p:grpSpPr>
            <p:pic>
              <p:nvPicPr>
                <p:cNvPr id="21" name="图片 20" descr="白色"/>
                <p:cNvPicPr>
                  <a:picLocks noChangeAspect="1"/>
                </p:cNvPicPr>
                <p:nvPr/>
              </p:nvPicPr>
              <p:blipFill>
                <a:blip r:embed="rId1"/>
                <a:srcRect r="70050"/>
                <a:stretch>
                  <a:fillRect/>
                </a:stretch>
              </p:blipFill>
              <p:spPr>
                <a:xfrm>
                  <a:off x="16344" y="296"/>
                  <a:ext cx="526" cy="565"/>
                </a:xfrm>
                <a:prstGeom prst="rect">
                  <a:avLst/>
                </a:prstGeom>
              </p:spPr>
            </p:pic>
            <p:sp>
              <p:nvSpPr>
                <p:cNvPr id="22" name="文本框 21"/>
                <p:cNvSpPr txBox="1"/>
                <p:nvPr/>
              </p:nvSpPr>
              <p:spPr>
                <a:xfrm>
                  <a:off x="16654" y="335"/>
                  <a:ext cx="1656" cy="51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zh-CN" altLang="en-US" sz="1475" b="1">
                      <a:solidFill>
                        <a:schemeClr val="bg1"/>
                      </a:solidFill>
                      <a:latin typeface="微软雅黑" panose="020B0503020204020204" pitchFamily="34" charset="-122"/>
                      <a:ea typeface="微软雅黑" panose="020B0503020204020204" pitchFamily="34" charset="-122"/>
                    </a:rPr>
                    <a:t>轻松教育</a:t>
                  </a:r>
                  <a:endParaRPr lang="zh-CN" altLang="en-US" sz="1475" b="1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</p:grpSp>
          <p:grpSp>
            <p:nvGrpSpPr>
              <p:cNvPr id="23" name="组合 22"/>
              <p:cNvGrpSpPr/>
              <p:nvPr/>
            </p:nvGrpSpPr>
            <p:grpSpPr>
              <a:xfrm>
                <a:off x="13218" y="1299"/>
                <a:ext cx="1383" cy="664"/>
                <a:chOff x="11451" y="944"/>
                <a:chExt cx="1497" cy="723"/>
              </a:xfrm>
            </p:grpSpPr>
            <p:pic>
              <p:nvPicPr>
                <p:cNvPr id="24" name="图片 23" descr="品牌标识-钉钉"/>
                <p:cNvPicPr>
                  <a:picLocks noChangeAspect="1"/>
                </p:cNvPicPr>
                <p:nvPr/>
              </p:nvPicPr>
              <p:blipFill>
                <a:blip r:embed="rId2"/>
                <a:stretch>
                  <a:fillRect/>
                </a:stretch>
              </p:blipFill>
              <p:spPr>
                <a:xfrm>
                  <a:off x="11451" y="944"/>
                  <a:ext cx="722" cy="723"/>
                </a:xfrm>
                <a:prstGeom prst="rect">
                  <a:avLst/>
                </a:prstGeom>
              </p:spPr>
            </p:pic>
            <p:sp>
              <p:nvSpPr>
                <p:cNvPr id="25" name="文本框 24"/>
                <p:cNvSpPr txBox="1"/>
                <p:nvPr/>
              </p:nvSpPr>
              <p:spPr>
                <a:xfrm>
                  <a:off x="11938" y="1053"/>
                  <a:ext cx="1010" cy="51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zh-CN" altLang="en-US" sz="1475" b="1">
                      <a:solidFill>
                        <a:schemeClr val="bg1"/>
                      </a:solidFill>
                      <a:latin typeface="微软雅黑" panose="020B0503020204020204" pitchFamily="34" charset="-122"/>
                      <a:ea typeface="微软雅黑" panose="020B0503020204020204" pitchFamily="34" charset="-122"/>
                    </a:rPr>
                    <a:t>钉钉</a:t>
                  </a:r>
                  <a:endParaRPr lang="zh-CN" altLang="en-US" sz="1475" b="1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</p:grpSp>
        </p:grpSp>
        <p:sp>
          <p:nvSpPr>
            <p:cNvPr id="26" name="文本框 25"/>
            <p:cNvSpPr txBox="1"/>
            <p:nvPr/>
          </p:nvSpPr>
          <p:spPr>
            <a:xfrm>
              <a:off x="3327" y="155"/>
              <a:ext cx="9103" cy="67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zh-CN" altLang="en-US" sz="211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老师考勤</a:t>
              </a:r>
              <a:r>
                <a:rPr lang="en-US" altLang="zh-CN" sz="211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|ATTENDANCE</a:t>
              </a:r>
              <a:endParaRPr lang="en-US" altLang="zh-CN" sz="211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pic>
        <p:nvPicPr>
          <p:cNvPr id="849" name="图片 2" descr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16672" y="2015096"/>
            <a:ext cx="1994336" cy="3487745"/>
          </a:xfrm>
          <a:prstGeom prst="rect">
            <a:avLst/>
          </a:prstGeom>
          <a:ln w="12700" cap="flat">
            <a:noFill/>
            <a:miter lim="400000"/>
            <a:headEnd/>
            <a:tailEnd/>
          </a:ln>
          <a:effectLst/>
        </p:spPr>
      </p:pic>
      <p:pic>
        <p:nvPicPr>
          <p:cNvPr id="850" name="图片 12" descr="图片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16171" y="1999694"/>
            <a:ext cx="1962861" cy="3491093"/>
          </a:xfrm>
          <a:prstGeom prst="rect">
            <a:avLst/>
          </a:prstGeom>
          <a:ln w="12700" cap="flat">
            <a:noFill/>
            <a:miter lim="400000"/>
            <a:headEnd/>
            <a:tailEnd/>
          </a:ln>
          <a:effectLst/>
        </p:spPr>
      </p:pic>
      <p:grpSp>
        <p:nvGrpSpPr>
          <p:cNvPr id="858" name="组合 2"/>
          <p:cNvGrpSpPr/>
          <p:nvPr/>
        </p:nvGrpSpPr>
        <p:grpSpPr>
          <a:xfrm>
            <a:off x="6590797" y="1506729"/>
            <a:ext cx="4638031" cy="4480424"/>
            <a:chOff x="0" y="-1"/>
            <a:chExt cx="4397780" cy="4248337"/>
          </a:xfrm>
        </p:grpSpPr>
        <p:grpSp>
          <p:nvGrpSpPr>
            <p:cNvPr id="854" name="组合 19"/>
            <p:cNvGrpSpPr/>
            <p:nvPr/>
          </p:nvGrpSpPr>
          <p:grpSpPr>
            <a:xfrm>
              <a:off x="2250942" y="-2"/>
              <a:ext cx="2146839" cy="4248339"/>
              <a:chOff x="0" y="0"/>
              <a:chExt cx="2146837" cy="4248337"/>
            </a:xfrm>
          </p:grpSpPr>
          <p:sp>
            <p:nvSpPr>
              <p:cNvPr id="852" name="Freeform 5"/>
              <p:cNvSpPr/>
              <p:nvPr/>
            </p:nvSpPr>
            <p:spPr>
              <a:xfrm>
                <a:off x="0" y="0"/>
                <a:ext cx="2146838" cy="424833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9" y="8764"/>
                    </a:moveTo>
                    <a:lnTo>
                      <a:pt x="91" y="8762"/>
                    </a:lnTo>
                    <a:cubicBezTo>
                      <a:pt x="40" y="8762"/>
                      <a:pt x="0" y="8740"/>
                      <a:pt x="0" y="8716"/>
                    </a:cubicBezTo>
                    <a:lnTo>
                      <a:pt x="0" y="7206"/>
                    </a:lnTo>
                    <a:cubicBezTo>
                      <a:pt x="0" y="7181"/>
                      <a:pt x="40" y="7160"/>
                      <a:pt x="91" y="7160"/>
                    </a:cubicBezTo>
                    <a:lnTo>
                      <a:pt x="219" y="7159"/>
                    </a:lnTo>
                    <a:lnTo>
                      <a:pt x="219" y="6216"/>
                    </a:lnTo>
                    <a:lnTo>
                      <a:pt x="135" y="6216"/>
                    </a:lnTo>
                    <a:cubicBezTo>
                      <a:pt x="61" y="6216"/>
                      <a:pt x="0" y="6186"/>
                      <a:pt x="0" y="6148"/>
                    </a:cubicBezTo>
                    <a:lnTo>
                      <a:pt x="0" y="4686"/>
                    </a:lnTo>
                    <a:cubicBezTo>
                      <a:pt x="0" y="4649"/>
                      <a:pt x="61" y="4618"/>
                      <a:pt x="135" y="4618"/>
                    </a:cubicBezTo>
                    <a:lnTo>
                      <a:pt x="219" y="4618"/>
                    </a:lnTo>
                    <a:lnTo>
                      <a:pt x="219" y="3684"/>
                    </a:lnTo>
                    <a:lnTo>
                      <a:pt x="135" y="3684"/>
                    </a:lnTo>
                    <a:cubicBezTo>
                      <a:pt x="61" y="3684"/>
                      <a:pt x="0" y="3653"/>
                      <a:pt x="0" y="3616"/>
                    </a:cubicBezTo>
                    <a:lnTo>
                      <a:pt x="0" y="2977"/>
                    </a:lnTo>
                    <a:cubicBezTo>
                      <a:pt x="0" y="2939"/>
                      <a:pt x="61" y="2909"/>
                      <a:pt x="135" y="2909"/>
                    </a:cubicBezTo>
                    <a:lnTo>
                      <a:pt x="253" y="2909"/>
                    </a:lnTo>
                    <a:lnTo>
                      <a:pt x="236" y="1363"/>
                    </a:lnTo>
                    <a:cubicBezTo>
                      <a:pt x="226" y="610"/>
                      <a:pt x="1426" y="0"/>
                      <a:pt x="2916" y="0"/>
                    </a:cubicBezTo>
                    <a:lnTo>
                      <a:pt x="18684" y="0"/>
                    </a:lnTo>
                    <a:cubicBezTo>
                      <a:pt x="20174" y="0"/>
                      <a:pt x="21381" y="610"/>
                      <a:pt x="21381" y="1363"/>
                    </a:cubicBezTo>
                    <a:lnTo>
                      <a:pt x="21381" y="4611"/>
                    </a:lnTo>
                    <a:lnTo>
                      <a:pt x="21465" y="4611"/>
                    </a:lnTo>
                    <a:cubicBezTo>
                      <a:pt x="21539" y="4611"/>
                      <a:pt x="21600" y="4642"/>
                      <a:pt x="21600" y="4679"/>
                    </a:cubicBezTo>
                    <a:lnTo>
                      <a:pt x="21600" y="6121"/>
                    </a:lnTo>
                    <a:cubicBezTo>
                      <a:pt x="21600" y="6160"/>
                      <a:pt x="21539" y="6191"/>
                      <a:pt x="21465" y="6191"/>
                    </a:cubicBezTo>
                    <a:lnTo>
                      <a:pt x="21381" y="6191"/>
                    </a:lnTo>
                    <a:lnTo>
                      <a:pt x="21381" y="20237"/>
                    </a:lnTo>
                    <a:cubicBezTo>
                      <a:pt x="21381" y="20988"/>
                      <a:pt x="20174" y="21600"/>
                      <a:pt x="18684" y="21600"/>
                    </a:cubicBezTo>
                    <a:lnTo>
                      <a:pt x="2916" y="21600"/>
                    </a:lnTo>
                    <a:cubicBezTo>
                      <a:pt x="1426" y="21600"/>
                      <a:pt x="219" y="20988"/>
                      <a:pt x="219" y="20237"/>
                    </a:cubicBezTo>
                    <a:lnTo>
                      <a:pt x="219" y="8764"/>
                    </a:lnTo>
                    <a:close/>
                  </a:path>
                </a:pathLst>
              </a:custGeom>
              <a:noFill/>
              <a:ln w="19050" cap="flat">
                <a:solidFill>
                  <a:schemeClr val="bg1">
                    <a:lumMod val="85000"/>
                  </a:schemeClr>
                </a:solidFill>
                <a:prstDash val="solid"/>
                <a:miter lim="800000"/>
              </a:ln>
              <a:effectLst/>
            </p:spPr>
            <p:txBody>
              <a:bodyPr wrap="square" lIns="48217" tIns="48217" rIns="48217" bIns="48217" numCol="1" anchor="t">
                <a:noAutofit/>
              </a:bodyPr>
              <a:lstStyle/>
              <a:p>
                <a:pPr>
                  <a:defRPr sz="1200">
                    <a:solidFill>
                      <a:srgbClr val="FFFFFF"/>
                    </a:solidFill>
                  </a:defRPr>
                </a:pPr>
                <a:endParaRPr sz="1265"/>
              </a:p>
            </p:txBody>
          </p:sp>
          <p:sp>
            <p:nvSpPr>
              <p:cNvPr id="853" name="Freeform 7"/>
              <p:cNvSpPr/>
              <p:nvPr/>
            </p:nvSpPr>
            <p:spPr>
              <a:xfrm>
                <a:off x="135549" y="456802"/>
                <a:ext cx="1881040" cy="3335491"/>
              </a:xfrm>
              <a:prstGeom prst="rect">
                <a:avLst/>
              </a:prstGeom>
              <a:noFill/>
              <a:ln w="36513" cap="flat">
                <a:solidFill>
                  <a:schemeClr val="bg1">
                    <a:lumMod val="85000"/>
                  </a:schemeClr>
                </a:solidFill>
                <a:prstDash val="solid"/>
                <a:miter lim="800000"/>
              </a:ln>
              <a:effectLst/>
            </p:spPr>
            <p:txBody>
              <a:bodyPr wrap="square" lIns="48217" tIns="48217" rIns="48217" bIns="48217" numCol="1" anchor="t">
                <a:noAutofit/>
              </a:bodyPr>
              <a:lstStyle/>
              <a:p>
                <a:pPr>
                  <a:defRPr sz="1200">
                    <a:solidFill>
                      <a:srgbClr val="FFFFFF"/>
                    </a:solidFill>
                  </a:defRPr>
                </a:pPr>
                <a:endParaRPr sz="1265"/>
              </a:p>
            </p:txBody>
          </p:sp>
        </p:grpSp>
        <p:grpSp>
          <p:nvGrpSpPr>
            <p:cNvPr id="857" name="组合 21"/>
            <p:cNvGrpSpPr/>
            <p:nvPr/>
          </p:nvGrpSpPr>
          <p:grpSpPr>
            <a:xfrm>
              <a:off x="0" y="845"/>
              <a:ext cx="2146838" cy="4246646"/>
              <a:chOff x="0" y="0"/>
              <a:chExt cx="2146837" cy="4246645"/>
            </a:xfrm>
          </p:grpSpPr>
          <p:sp>
            <p:nvSpPr>
              <p:cNvPr id="855" name="Freeform 5"/>
              <p:cNvSpPr/>
              <p:nvPr/>
            </p:nvSpPr>
            <p:spPr>
              <a:xfrm>
                <a:off x="0" y="0"/>
                <a:ext cx="2146838" cy="424664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9" y="8764"/>
                    </a:moveTo>
                    <a:lnTo>
                      <a:pt x="91" y="8762"/>
                    </a:lnTo>
                    <a:cubicBezTo>
                      <a:pt x="40" y="8762"/>
                      <a:pt x="0" y="8740"/>
                      <a:pt x="0" y="8716"/>
                    </a:cubicBezTo>
                    <a:lnTo>
                      <a:pt x="0" y="7206"/>
                    </a:lnTo>
                    <a:cubicBezTo>
                      <a:pt x="0" y="7181"/>
                      <a:pt x="40" y="7160"/>
                      <a:pt x="91" y="7160"/>
                    </a:cubicBezTo>
                    <a:lnTo>
                      <a:pt x="219" y="7159"/>
                    </a:lnTo>
                    <a:lnTo>
                      <a:pt x="219" y="6216"/>
                    </a:lnTo>
                    <a:lnTo>
                      <a:pt x="135" y="6216"/>
                    </a:lnTo>
                    <a:cubicBezTo>
                      <a:pt x="61" y="6216"/>
                      <a:pt x="0" y="6186"/>
                      <a:pt x="0" y="6148"/>
                    </a:cubicBezTo>
                    <a:lnTo>
                      <a:pt x="0" y="4686"/>
                    </a:lnTo>
                    <a:cubicBezTo>
                      <a:pt x="0" y="4649"/>
                      <a:pt x="61" y="4618"/>
                      <a:pt x="135" y="4618"/>
                    </a:cubicBezTo>
                    <a:lnTo>
                      <a:pt x="219" y="4618"/>
                    </a:lnTo>
                    <a:lnTo>
                      <a:pt x="219" y="3684"/>
                    </a:lnTo>
                    <a:lnTo>
                      <a:pt x="135" y="3684"/>
                    </a:lnTo>
                    <a:cubicBezTo>
                      <a:pt x="61" y="3684"/>
                      <a:pt x="0" y="3653"/>
                      <a:pt x="0" y="3616"/>
                    </a:cubicBezTo>
                    <a:lnTo>
                      <a:pt x="0" y="2977"/>
                    </a:lnTo>
                    <a:cubicBezTo>
                      <a:pt x="0" y="2939"/>
                      <a:pt x="61" y="2909"/>
                      <a:pt x="135" y="2909"/>
                    </a:cubicBezTo>
                    <a:lnTo>
                      <a:pt x="253" y="2909"/>
                    </a:lnTo>
                    <a:lnTo>
                      <a:pt x="236" y="1363"/>
                    </a:lnTo>
                    <a:cubicBezTo>
                      <a:pt x="226" y="610"/>
                      <a:pt x="1426" y="0"/>
                      <a:pt x="2916" y="0"/>
                    </a:cubicBezTo>
                    <a:lnTo>
                      <a:pt x="18684" y="0"/>
                    </a:lnTo>
                    <a:cubicBezTo>
                      <a:pt x="20174" y="0"/>
                      <a:pt x="21381" y="610"/>
                      <a:pt x="21381" y="1363"/>
                    </a:cubicBezTo>
                    <a:lnTo>
                      <a:pt x="21381" y="4611"/>
                    </a:lnTo>
                    <a:lnTo>
                      <a:pt x="21465" y="4611"/>
                    </a:lnTo>
                    <a:cubicBezTo>
                      <a:pt x="21539" y="4611"/>
                      <a:pt x="21600" y="4642"/>
                      <a:pt x="21600" y="4679"/>
                    </a:cubicBezTo>
                    <a:lnTo>
                      <a:pt x="21600" y="6121"/>
                    </a:lnTo>
                    <a:cubicBezTo>
                      <a:pt x="21600" y="6160"/>
                      <a:pt x="21539" y="6191"/>
                      <a:pt x="21465" y="6191"/>
                    </a:cubicBezTo>
                    <a:lnTo>
                      <a:pt x="21381" y="6191"/>
                    </a:lnTo>
                    <a:lnTo>
                      <a:pt x="21381" y="20237"/>
                    </a:lnTo>
                    <a:cubicBezTo>
                      <a:pt x="21381" y="20988"/>
                      <a:pt x="20174" y="21600"/>
                      <a:pt x="18684" y="21600"/>
                    </a:cubicBezTo>
                    <a:lnTo>
                      <a:pt x="2916" y="21600"/>
                    </a:lnTo>
                    <a:cubicBezTo>
                      <a:pt x="1426" y="21600"/>
                      <a:pt x="219" y="20988"/>
                      <a:pt x="219" y="20237"/>
                    </a:cubicBezTo>
                    <a:lnTo>
                      <a:pt x="219" y="8764"/>
                    </a:lnTo>
                    <a:close/>
                  </a:path>
                </a:pathLst>
              </a:custGeom>
              <a:noFill/>
              <a:ln w="19050" cap="flat">
                <a:solidFill>
                  <a:schemeClr val="bg1">
                    <a:lumMod val="85000"/>
                  </a:schemeClr>
                </a:solidFill>
                <a:prstDash val="solid"/>
                <a:miter lim="800000"/>
              </a:ln>
              <a:effectLst/>
            </p:spPr>
            <p:txBody>
              <a:bodyPr wrap="square" lIns="48217" tIns="48217" rIns="48217" bIns="48217" numCol="1" anchor="t">
                <a:noAutofit/>
              </a:bodyPr>
              <a:lstStyle/>
              <a:p>
                <a:pPr>
                  <a:defRPr sz="1200">
                    <a:solidFill>
                      <a:srgbClr val="FFFFFF"/>
                    </a:solidFill>
                  </a:defRPr>
                </a:pPr>
                <a:endParaRPr sz="1265"/>
              </a:p>
            </p:txBody>
          </p:sp>
          <p:sp>
            <p:nvSpPr>
              <p:cNvPr id="856" name="Freeform 7"/>
              <p:cNvSpPr/>
              <p:nvPr/>
            </p:nvSpPr>
            <p:spPr>
              <a:xfrm>
                <a:off x="135549" y="456620"/>
                <a:ext cx="1881040" cy="3334163"/>
              </a:xfrm>
              <a:prstGeom prst="rect">
                <a:avLst/>
              </a:prstGeom>
              <a:noFill/>
              <a:ln w="36513" cap="flat">
                <a:solidFill>
                  <a:schemeClr val="bg1">
                    <a:lumMod val="85000"/>
                  </a:schemeClr>
                </a:solidFill>
                <a:prstDash val="solid"/>
                <a:miter lim="800000"/>
              </a:ln>
              <a:effectLst/>
            </p:spPr>
            <p:txBody>
              <a:bodyPr wrap="square" lIns="48217" tIns="48217" rIns="48217" bIns="48217" numCol="1" anchor="t">
                <a:noAutofit/>
              </a:bodyPr>
              <a:lstStyle/>
              <a:p>
                <a:pPr>
                  <a:defRPr sz="1200">
                    <a:solidFill>
                      <a:srgbClr val="FFFFFF"/>
                    </a:solidFill>
                  </a:defRPr>
                </a:pPr>
                <a:endParaRPr sz="1265"/>
              </a:p>
            </p:txBody>
          </p:sp>
        </p:grpSp>
      </p:grpSp>
      <p:sp>
        <p:nvSpPr>
          <p:cNvPr id="27" name="任意多边形: 形状 31"/>
          <p:cNvSpPr/>
          <p:nvPr/>
        </p:nvSpPr>
        <p:spPr>
          <a:xfrm>
            <a:off x="498705" y="455580"/>
            <a:ext cx="974204" cy="487102"/>
          </a:xfrm>
          <a:custGeom>
            <a:avLst/>
            <a:gdLst>
              <a:gd name="connsiteX0" fmla="*/ 0 w 923740"/>
              <a:gd name="connsiteY0" fmla="*/ 0 h 461870"/>
              <a:gd name="connsiteX1" fmla="*/ 923740 w 923740"/>
              <a:gd name="connsiteY1" fmla="*/ 0 h 461870"/>
              <a:gd name="connsiteX2" fmla="*/ 923740 w 923740"/>
              <a:gd name="connsiteY2" fmla="*/ 461870 h 461870"/>
              <a:gd name="connsiteX3" fmla="*/ 890513 w 923740"/>
              <a:gd name="connsiteY3" fmla="*/ 461870 h 461870"/>
              <a:gd name="connsiteX4" fmla="*/ 890513 w 923740"/>
              <a:gd name="connsiteY4" fmla="*/ 33227 h 461870"/>
              <a:gd name="connsiteX5" fmla="*/ 33227 w 923740"/>
              <a:gd name="connsiteY5" fmla="*/ 33227 h 461870"/>
              <a:gd name="connsiteX6" fmla="*/ 33227 w 923740"/>
              <a:gd name="connsiteY6" fmla="*/ 461870 h 461870"/>
              <a:gd name="connsiteX7" fmla="*/ 0 w 923740"/>
              <a:gd name="connsiteY7" fmla="*/ 461870 h 461870"/>
              <a:gd name="connsiteX8" fmla="*/ 0 w 923740"/>
              <a:gd name="connsiteY8" fmla="*/ 0 h 4618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23740" h="461870">
                <a:moveTo>
                  <a:pt x="0" y="0"/>
                </a:moveTo>
                <a:lnTo>
                  <a:pt x="923740" y="0"/>
                </a:lnTo>
                <a:lnTo>
                  <a:pt x="923740" y="461870"/>
                </a:lnTo>
                <a:lnTo>
                  <a:pt x="890513" y="461870"/>
                </a:lnTo>
                <a:lnTo>
                  <a:pt x="890513" y="33227"/>
                </a:lnTo>
                <a:lnTo>
                  <a:pt x="33227" y="33227"/>
                </a:lnTo>
                <a:lnTo>
                  <a:pt x="33227" y="461870"/>
                </a:lnTo>
                <a:lnTo>
                  <a:pt x="0" y="46187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85">
              <a:solidFill>
                <a:schemeClr val="tx1"/>
              </a:solidFill>
            </a:endParaRPr>
          </a:p>
        </p:txBody>
      </p:sp>
      <p:sp>
        <p:nvSpPr>
          <p:cNvPr id="28" name="文本框 27"/>
          <p:cNvSpPr txBox="1"/>
          <p:nvPr/>
        </p:nvSpPr>
        <p:spPr>
          <a:xfrm>
            <a:off x="498703" y="447973"/>
            <a:ext cx="974204" cy="74142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/>
            <a:r>
              <a:rPr lang="en-US" altLang="zh-CN" sz="4220" b="1" dirty="0" smtClean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03</a:t>
            </a:r>
            <a:endParaRPr lang="zh-CN" altLang="en-US" sz="4220" b="1" dirty="0">
              <a:solidFill>
                <a:schemeClr val="accent2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29" name="文本框 28"/>
          <p:cNvSpPr txBox="1"/>
          <p:nvPr/>
        </p:nvSpPr>
        <p:spPr>
          <a:xfrm>
            <a:off x="1635951" y="495517"/>
            <a:ext cx="203132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600" b="1" dirty="0" smtClean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后勤管理</a:t>
            </a:r>
            <a:endParaRPr lang="zh-CN" altLang="en-US" sz="3600" b="1" dirty="0">
              <a:solidFill>
                <a:schemeClr val="accent2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30" name="任意多边形: 形状 31"/>
          <p:cNvSpPr/>
          <p:nvPr/>
        </p:nvSpPr>
        <p:spPr>
          <a:xfrm rot="10800000">
            <a:off x="498705" y="942681"/>
            <a:ext cx="974204" cy="254319"/>
          </a:xfrm>
          <a:custGeom>
            <a:avLst/>
            <a:gdLst>
              <a:gd name="connsiteX0" fmla="*/ 0 w 923740"/>
              <a:gd name="connsiteY0" fmla="*/ 0 h 461870"/>
              <a:gd name="connsiteX1" fmla="*/ 923740 w 923740"/>
              <a:gd name="connsiteY1" fmla="*/ 0 h 461870"/>
              <a:gd name="connsiteX2" fmla="*/ 923740 w 923740"/>
              <a:gd name="connsiteY2" fmla="*/ 461870 h 461870"/>
              <a:gd name="connsiteX3" fmla="*/ 890513 w 923740"/>
              <a:gd name="connsiteY3" fmla="*/ 461870 h 461870"/>
              <a:gd name="connsiteX4" fmla="*/ 890513 w 923740"/>
              <a:gd name="connsiteY4" fmla="*/ 33227 h 461870"/>
              <a:gd name="connsiteX5" fmla="*/ 33227 w 923740"/>
              <a:gd name="connsiteY5" fmla="*/ 33227 h 461870"/>
              <a:gd name="connsiteX6" fmla="*/ 33227 w 923740"/>
              <a:gd name="connsiteY6" fmla="*/ 461870 h 461870"/>
              <a:gd name="connsiteX7" fmla="*/ 0 w 923740"/>
              <a:gd name="connsiteY7" fmla="*/ 461870 h 461870"/>
              <a:gd name="connsiteX8" fmla="*/ 0 w 923740"/>
              <a:gd name="connsiteY8" fmla="*/ 0 h 4618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23740" h="461870">
                <a:moveTo>
                  <a:pt x="0" y="0"/>
                </a:moveTo>
                <a:lnTo>
                  <a:pt x="923740" y="0"/>
                </a:lnTo>
                <a:lnTo>
                  <a:pt x="923740" y="461870"/>
                </a:lnTo>
                <a:lnTo>
                  <a:pt x="890513" y="461870"/>
                </a:lnTo>
                <a:lnTo>
                  <a:pt x="890513" y="33227"/>
                </a:lnTo>
                <a:lnTo>
                  <a:pt x="33227" y="33227"/>
                </a:lnTo>
                <a:lnTo>
                  <a:pt x="33227" y="461870"/>
                </a:lnTo>
                <a:lnTo>
                  <a:pt x="0" y="461870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85">
              <a:solidFill>
                <a:schemeClr val="bg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矩形 231"/>
          <p:cNvSpPr/>
          <p:nvPr/>
        </p:nvSpPr>
        <p:spPr>
          <a:xfrm>
            <a:off x="956767" y="2315290"/>
            <a:ext cx="5480072" cy="29831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b="1" dirty="0" smtClean="0">
                <a:solidFill>
                  <a:schemeClr val="accent5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报修</a:t>
            </a:r>
            <a:endParaRPr lang="zh-CN" altLang="en-US" sz="2400" b="1" dirty="0" smtClean="0">
              <a:solidFill>
                <a:schemeClr val="accent5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1685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1.</a:t>
            </a:r>
            <a:r>
              <a:rPr lang="zh-CN" altLang="en-US" sz="1685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耗损</a:t>
            </a:r>
            <a:r>
              <a:rPr lang="zh-CN" altLang="en-US" sz="1685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设备报修的申请、审批在手机上可以随时发起</a:t>
            </a:r>
            <a:endParaRPr lang="zh-CN" altLang="en-US" sz="1685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>
              <a:lnSpc>
                <a:spcPct val="150000"/>
              </a:lnSpc>
            </a:pPr>
            <a:r>
              <a:rPr lang="en-US" altLang="zh-CN" sz="1685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2.</a:t>
            </a:r>
            <a:r>
              <a:rPr lang="zh-CN" altLang="en-US" sz="1685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可</a:t>
            </a:r>
            <a:r>
              <a:rPr lang="zh-CN" altLang="en-US" sz="1685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上传图片，物品损坏情况一目了然</a:t>
            </a:r>
            <a:endParaRPr lang="zh-CN" altLang="en-US" sz="1685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>
              <a:lnSpc>
                <a:spcPct val="150000"/>
              </a:lnSpc>
            </a:pPr>
            <a:r>
              <a:rPr lang="en-US" altLang="zh-CN" sz="1685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3.</a:t>
            </a:r>
            <a:r>
              <a:rPr lang="zh-CN" altLang="en-US" sz="1685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发布</a:t>
            </a:r>
            <a:r>
              <a:rPr lang="zh-CN" altLang="en-US" sz="1685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，审批，维修，各环节流程可视化</a:t>
            </a:r>
            <a:endParaRPr lang="zh-CN" altLang="en-US" sz="1685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>
              <a:lnSpc>
                <a:spcPct val="150000"/>
              </a:lnSpc>
            </a:pPr>
            <a:r>
              <a:rPr lang="en-US" altLang="zh-CN" sz="1685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4.</a:t>
            </a:r>
            <a:r>
              <a:rPr lang="zh-CN" altLang="en-US" sz="1685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后台</a:t>
            </a:r>
            <a:r>
              <a:rPr lang="zh-CN" altLang="en-US" sz="1685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自动生成报表，报修情况有据可查</a:t>
            </a:r>
            <a:endParaRPr lang="zh-CN" altLang="en-US" sz="1685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>
              <a:lnSpc>
                <a:spcPct val="150000"/>
              </a:lnSpc>
            </a:pPr>
            <a:r>
              <a:rPr lang="en-US" altLang="zh-CN" sz="1685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5.</a:t>
            </a:r>
            <a:r>
              <a:rPr lang="zh-CN" altLang="en-US" sz="1685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智能</a:t>
            </a:r>
            <a:r>
              <a:rPr lang="zh-CN" altLang="en-US" sz="1685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关联资产关联，扫码即可报修，设备检修状态实时更新</a:t>
            </a:r>
            <a:endParaRPr lang="zh-CN" altLang="en-US" sz="1685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grpSp>
        <p:nvGrpSpPr>
          <p:cNvPr id="59" name="组合 58"/>
          <p:cNvGrpSpPr/>
          <p:nvPr/>
        </p:nvGrpSpPr>
        <p:grpSpPr>
          <a:xfrm>
            <a:off x="103485" y="103802"/>
            <a:ext cx="8221112" cy="470792"/>
            <a:chOff x="154" y="155"/>
            <a:chExt cx="12276" cy="703"/>
          </a:xfrm>
        </p:grpSpPr>
        <p:grpSp>
          <p:nvGrpSpPr>
            <p:cNvPr id="18" name="组合 17"/>
            <p:cNvGrpSpPr/>
            <p:nvPr/>
          </p:nvGrpSpPr>
          <p:grpSpPr>
            <a:xfrm>
              <a:off x="154" y="194"/>
              <a:ext cx="3173" cy="664"/>
              <a:chOff x="13218" y="1299"/>
              <a:chExt cx="3173" cy="664"/>
            </a:xfrm>
          </p:grpSpPr>
          <p:grpSp>
            <p:nvGrpSpPr>
              <p:cNvPr id="7" name="组合 6"/>
              <p:cNvGrpSpPr/>
              <p:nvPr/>
            </p:nvGrpSpPr>
            <p:grpSpPr>
              <a:xfrm>
                <a:off x="14574" y="1339"/>
                <a:ext cx="1817" cy="519"/>
                <a:chOff x="16344" y="296"/>
                <a:chExt cx="1966" cy="565"/>
              </a:xfrm>
            </p:grpSpPr>
            <p:pic>
              <p:nvPicPr>
                <p:cNvPr id="21" name="图片 20" descr="白色"/>
                <p:cNvPicPr>
                  <a:picLocks noChangeAspect="1"/>
                </p:cNvPicPr>
                <p:nvPr/>
              </p:nvPicPr>
              <p:blipFill>
                <a:blip r:embed="rId1"/>
                <a:srcRect r="70050"/>
                <a:stretch>
                  <a:fillRect/>
                </a:stretch>
              </p:blipFill>
              <p:spPr>
                <a:xfrm>
                  <a:off x="16344" y="296"/>
                  <a:ext cx="526" cy="565"/>
                </a:xfrm>
                <a:prstGeom prst="rect">
                  <a:avLst/>
                </a:prstGeom>
              </p:spPr>
            </p:pic>
            <p:sp>
              <p:nvSpPr>
                <p:cNvPr id="22" name="文本框 21"/>
                <p:cNvSpPr txBox="1"/>
                <p:nvPr/>
              </p:nvSpPr>
              <p:spPr>
                <a:xfrm>
                  <a:off x="16654" y="335"/>
                  <a:ext cx="1656" cy="51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zh-CN" altLang="en-US" sz="1475" b="1">
                      <a:solidFill>
                        <a:schemeClr val="bg1"/>
                      </a:solidFill>
                      <a:latin typeface="微软雅黑" panose="020B0503020204020204" pitchFamily="34" charset="-122"/>
                      <a:ea typeface="微软雅黑" panose="020B0503020204020204" pitchFamily="34" charset="-122"/>
                    </a:rPr>
                    <a:t>轻松教育</a:t>
                  </a:r>
                  <a:endParaRPr lang="zh-CN" altLang="en-US" sz="1475" b="1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</p:grpSp>
          <p:grpSp>
            <p:nvGrpSpPr>
              <p:cNvPr id="23" name="组合 22"/>
              <p:cNvGrpSpPr/>
              <p:nvPr/>
            </p:nvGrpSpPr>
            <p:grpSpPr>
              <a:xfrm>
                <a:off x="13218" y="1299"/>
                <a:ext cx="1383" cy="664"/>
                <a:chOff x="11451" y="944"/>
                <a:chExt cx="1497" cy="723"/>
              </a:xfrm>
            </p:grpSpPr>
            <p:pic>
              <p:nvPicPr>
                <p:cNvPr id="24" name="图片 23" descr="品牌标识-钉钉"/>
                <p:cNvPicPr>
                  <a:picLocks noChangeAspect="1"/>
                </p:cNvPicPr>
                <p:nvPr/>
              </p:nvPicPr>
              <p:blipFill>
                <a:blip r:embed="rId2"/>
                <a:stretch>
                  <a:fillRect/>
                </a:stretch>
              </p:blipFill>
              <p:spPr>
                <a:xfrm>
                  <a:off x="11451" y="944"/>
                  <a:ext cx="722" cy="723"/>
                </a:xfrm>
                <a:prstGeom prst="rect">
                  <a:avLst/>
                </a:prstGeom>
              </p:spPr>
            </p:pic>
            <p:sp>
              <p:nvSpPr>
                <p:cNvPr id="25" name="文本框 24"/>
                <p:cNvSpPr txBox="1"/>
                <p:nvPr/>
              </p:nvSpPr>
              <p:spPr>
                <a:xfrm>
                  <a:off x="11938" y="1053"/>
                  <a:ext cx="1010" cy="51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zh-CN" altLang="en-US" sz="1475" b="1">
                      <a:solidFill>
                        <a:schemeClr val="bg1"/>
                      </a:solidFill>
                      <a:latin typeface="微软雅黑" panose="020B0503020204020204" pitchFamily="34" charset="-122"/>
                      <a:ea typeface="微软雅黑" panose="020B0503020204020204" pitchFamily="34" charset="-122"/>
                    </a:rPr>
                    <a:t>钉钉</a:t>
                  </a:r>
                  <a:endParaRPr lang="zh-CN" altLang="en-US" sz="1475" b="1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</p:grpSp>
        </p:grpSp>
        <p:sp>
          <p:nvSpPr>
            <p:cNvPr id="26" name="文本框 25"/>
            <p:cNvSpPr txBox="1"/>
            <p:nvPr/>
          </p:nvSpPr>
          <p:spPr>
            <a:xfrm>
              <a:off x="3327" y="155"/>
              <a:ext cx="9103" cy="67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zh-CN" altLang="en-US" sz="211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报修</a:t>
              </a:r>
              <a:r>
                <a:rPr lang="en-US" altLang="zh-CN" sz="211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|REPAIRS</a:t>
              </a:r>
              <a:endParaRPr lang="en-US" altLang="zh-CN" sz="211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pic>
        <p:nvPicPr>
          <p:cNvPr id="868" name="图片 1" descr="图片 1"/>
          <p:cNvPicPr>
            <a:picLocks noChangeAspect="1"/>
          </p:cNvPicPr>
          <p:nvPr/>
        </p:nvPicPr>
        <p:blipFill>
          <a:blip r:embed="rId3"/>
          <a:srcRect t="3717"/>
          <a:stretch>
            <a:fillRect/>
          </a:stretch>
        </p:blipFill>
        <p:spPr>
          <a:xfrm>
            <a:off x="7232333" y="2122248"/>
            <a:ext cx="1972906" cy="3369209"/>
          </a:xfrm>
          <a:prstGeom prst="rect">
            <a:avLst/>
          </a:prstGeom>
          <a:ln w="12700" cap="flat">
            <a:noFill/>
            <a:miter lim="400000"/>
            <a:headEnd/>
            <a:tailEnd/>
          </a:ln>
          <a:effectLst/>
        </p:spPr>
      </p:pic>
      <p:pic>
        <p:nvPicPr>
          <p:cNvPr id="870" name="Picture 7" descr="Picture 7"/>
          <p:cNvPicPr>
            <a:picLocks noChangeAspect="1"/>
          </p:cNvPicPr>
          <p:nvPr/>
        </p:nvPicPr>
        <p:blipFill>
          <a:blip r:embed="rId4"/>
          <a:srcRect t="3510"/>
          <a:stretch>
            <a:fillRect/>
          </a:stretch>
        </p:blipFill>
        <p:spPr>
          <a:xfrm>
            <a:off x="9596339" y="2116220"/>
            <a:ext cx="1985630" cy="3381934"/>
          </a:xfrm>
          <a:prstGeom prst="rect">
            <a:avLst/>
          </a:prstGeom>
          <a:ln w="12700" cap="flat">
            <a:noFill/>
            <a:miter lim="400000"/>
            <a:headEnd/>
            <a:tailEnd/>
          </a:ln>
          <a:effectLst/>
        </p:spPr>
      </p:pic>
      <p:grpSp>
        <p:nvGrpSpPr>
          <p:cNvPr id="874" name="组合 19"/>
          <p:cNvGrpSpPr/>
          <p:nvPr/>
        </p:nvGrpSpPr>
        <p:grpSpPr>
          <a:xfrm>
            <a:off x="9453695" y="1607255"/>
            <a:ext cx="2264221" cy="4480225"/>
            <a:chOff x="0" y="0"/>
            <a:chExt cx="2146837" cy="4248337"/>
          </a:xfrm>
        </p:grpSpPr>
        <p:sp>
          <p:nvSpPr>
            <p:cNvPr id="872" name="Freeform 5"/>
            <p:cNvSpPr/>
            <p:nvPr/>
          </p:nvSpPr>
          <p:spPr>
            <a:xfrm>
              <a:off x="0" y="0"/>
              <a:ext cx="2146838" cy="424833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9" y="8764"/>
                  </a:moveTo>
                  <a:lnTo>
                    <a:pt x="91" y="8762"/>
                  </a:lnTo>
                  <a:cubicBezTo>
                    <a:pt x="40" y="8762"/>
                    <a:pt x="0" y="8740"/>
                    <a:pt x="0" y="8716"/>
                  </a:cubicBezTo>
                  <a:lnTo>
                    <a:pt x="0" y="7206"/>
                  </a:lnTo>
                  <a:cubicBezTo>
                    <a:pt x="0" y="7181"/>
                    <a:pt x="40" y="7160"/>
                    <a:pt x="91" y="7160"/>
                  </a:cubicBezTo>
                  <a:lnTo>
                    <a:pt x="219" y="7159"/>
                  </a:lnTo>
                  <a:lnTo>
                    <a:pt x="219" y="6216"/>
                  </a:lnTo>
                  <a:lnTo>
                    <a:pt x="135" y="6216"/>
                  </a:lnTo>
                  <a:cubicBezTo>
                    <a:pt x="61" y="6216"/>
                    <a:pt x="0" y="6186"/>
                    <a:pt x="0" y="6148"/>
                  </a:cubicBezTo>
                  <a:lnTo>
                    <a:pt x="0" y="4686"/>
                  </a:lnTo>
                  <a:cubicBezTo>
                    <a:pt x="0" y="4649"/>
                    <a:pt x="61" y="4618"/>
                    <a:pt x="135" y="4618"/>
                  </a:cubicBezTo>
                  <a:lnTo>
                    <a:pt x="219" y="4618"/>
                  </a:lnTo>
                  <a:lnTo>
                    <a:pt x="219" y="3684"/>
                  </a:lnTo>
                  <a:lnTo>
                    <a:pt x="135" y="3684"/>
                  </a:lnTo>
                  <a:cubicBezTo>
                    <a:pt x="61" y="3684"/>
                    <a:pt x="0" y="3653"/>
                    <a:pt x="0" y="3616"/>
                  </a:cubicBezTo>
                  <a:lnTo>
                    <a:pt x="0" y="2977"/>
                  </a:lnTo>
                  <a:cubicBezTo>
                    <a:pt x="0" y="2939"/>
                    <a:pt x="61" y="2909"/>
                    <a:pt x="135" y="2909"/>
                  </a:cubicBezTo>
                  <a:lnTo>
                    <a:pt x="253" y="2909"/>
                  </a:lnTo>
                  <a:lnTo>
                    <a:pt x="236" y="1363"/>
                  </a:lnTo>
                  <a:cubicBezTo>
                    <a:pt x="226" y="610"/>
                    <a:pt x="1426" y="0"/>
                    <a:pt x="2916" y="0"/>
                  </a:cubicBezTo>
                  <a:lnTo>
                    <a:pt x="18684" y="0"/>
                  </a:lnTo>
                  <a:cubicBezTo>
                    <a:pt x="20174" y="0"/>
                    <a:pt x="21381" y="610"/>
                    <a:pt x="21381" y="1363"/>
                  </a:cubicBezTo>
                  <a:lnTo>
                    <a:pt x="21381" y="4611"/>
                  </a:lnTo>
                  <a:lnTo>
                    <a:pt x="21465" y="4611"/>
                  </a:lnTo>
                  <a:cubicBezTo>
                    <a:pt x="21539" y="4611"/>
                    <a:pt x="21600" y="4642"/>
                    <a:pt x="21600" y="4679"/>
                  </a:cubicBezTo>
                  <a:lnTo>
                    <a:pt x="21600" y="6121"/>
                  </a:lnTo>
                  <a:cubicBezTo>
                    <a:pt x="21600" y="6160"/>
                    <a:pt x="21539" y="6191"/>
                    <a:pt x="21465" y="6191"/>
                  </a:cubicBezTo>
                  <a:lnTo>
                    <a:pt x="21381" y="6191"/>
                  </a:lnTo>
                  <a:lnTo>
                    <a:pt x="21381" y="20237"/>
                  </a:lnTo>
                  <a:cubicBezTo>
                    <a:pt x="21381" y="20988"/>
                    <a:pt x="20174" y="21600"/>
                    <a:pt x="18684" y="21600"/>
                  </a:cubicBezTo>
                  <a:lnTo>
                    <a:pt x="2916" y="21600"/>
                  </a:lnTo>
                  <a:cubicBezTo>
                    <a:pt x="1426" y="21600"/>
                    <a:pt x="219" y="20988"/>
                    <a:pt x="219" y="20237"/>
                  </a:cubicBezTo>
                  <a:lnTo>
                    <a:pt x="219" y="8764"/>
                  </a:lnTo>
                  <a:close/>
                </a:path>
              </a:pathLst>
            </a:custGeom>
            <a:noFill/>
            <a:ln w="19050" cap="flat">
              <a:solidFill>
                <a:schemeClr val="bg1">
                  <a:lumMod val="85000"/>
                </a:schemeClr>
              </a:solidFill>
              <a:prstDash val="solid"/>
              <a:miter lim="800000"/>
            </a:ln>
            <a:effectLst/>
          </p:spPr>
          <p:txBody>
            <a:bodyPr wrap="square" lIns="48217" tIns="48217" rIns="48217" bIns="48217" numCol="1" anchor="t">
              <a:noAutofit/>
            </a:bodyPr>
            <a:lstStyle/>
            <a:p>
              <a:pPr>
                <a:defRPr sz="1200">
                  <a:solidFill>
                    <a:srgbClr val="FFFFFF"/>
                  </a:solidFill>
                </a:defRPr>
              </a:pPr>
              <a:endParaRPr sz="1265"/>
            </a:p>
          </p:txBody>
        </p:sp>
        <p:sp>
          <p:nvSpPr>
            <p:cNvPr id="873" name="Freeform 7"/>
            <p:cNvSpPr/>
            <p:nvPr/>
          </p:nvSpPr>
          <p:spPr>
            <a:xfrm>
              <a:off x="135549" y="456802"/>
              <a:ext cx="1881040" cy="3335491"/>
            </a:xfrm>
            <a:prstGeom prst="rect">
              <a:avLst/>
            </a:prstGeom>
            <a:noFill/>
            <a:ln w="36513" cap="flat">
              <a:solidFill>
                <a:schemeClr val="bg1">
                  <a:lumMod val="85000"/>
                </a:schemeClr>
              </a:solidFill>
              <a:prstDash val="solid"/>
              <a:miter lim="800000"/>
            </a:ln>
            <a:effectLst/>
          </p:spPr>
          <p:txBody>
            <a:bodyPr wrap="square" lIns="48217" tIns="48217" rIns="48217" bIns="48217" numCol="1" anchor="t">
              <a:noAutofit/>
            </a:bodyPr>
            <a:lstStyle/>
            <a:p>
              <a:pPr>
                <a:defRPr sz="1200">
                  <a:solidFill>
                    <a:srgbClr val="FFFFFF"/>
                  </a:solidFill>
                </a:defRPr>
              </a:pPr>
              <a:endParaRPr sz="1265"/>
            </a:p>
          </p:txBody>
        </p:sp>
      </p:grpSp>
      <p:grpSp>
        <p:nvGrpSpPr>
          <p:cNvPr id="877" name="组合 21"/>
          <p:cNvGrpSpPr/>
          <p:nvPr/>
        </p:nvGrpSpPr>
        <p:grpSpPr>
          <a:xfrm>
            <a:off x="7079644" y="1608595"/>
            <a:ext cx="2264221" cy="4478885"/>
            <a:chOff x="0" y="0"/>
            <a:chExt cx="2146837" cy="4246645"/>
          </a:xfrm>
        </p:grpSpPr>
        <p:sp>
          <p:nvSpPr>
            <p:cNvPr id="875" name="Freeform 5"/>
            <p:cNvSpPr/>
            <p:nvPr/>
          </p:nvSpPr>
          <p:spPr>
            <a:xfrm>
              <a:off x="0" y="0"/>
              <a:ext cx="2146838" cy="424664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9" y="8764"/>
                  </a:moveTo>
                  <a:lnTo>
                    <a:pt x="91" y="8762"/>
                  </a:lnTo>
                  <a:cubicBezTo>
                    <a:pt x="40" y="8762"/>
                    <a:pt x="0" y="8740"/>
                    <a:pt x="0" y="8716"/>
                  </a:cubicBezTo>
                  <a:lnTo>
                    <a:pt x="0" y="7206"/>
                  </a:lnTo>
                  <a:cubicBezTo>
                    <a:pt x="0" y="7181"/>
                    <a:pt x="40" y="7160"/>
                    <a:pt x="91" y="7160"/>
                  </a:cubicBezTo>
                  <a:lnTo>
                    <a:pt x="219" y="7159"/>
                  </a:lnTo>
                  <a:lnTo>
                    <a:pt x="219" y="6216"/>
                  </a:lnTo>
                  <a:lnTo>
                    <a:pt x="135" y="6216"/>
                  </a:lnTo>
                  <a:cubicBezTo>
                    <a:pt x="61" y="6216"/>
                    <a:pt x="0" y="6186"/>
                    <a:pt x="0" y="6148"/>
                  </a:cubicBezTo>
                  <a:lnTo>
                    <a:pt x="0" y="4686"/>
                  </a:lnTo>
                  <a:cubicBezTo>
                    <a:pt x="0" y="4649"/>
                    <a:pt x="61" y="4618"/>
                    <a:pt x="135" y="4618"/>
                  </a:cubicBezTo>
                  <a:lnTo>
                    <a:pt x="219" y="4618"/>
                  </a:lnTo>
                  <a:lnTo>
                    <a:pt x="219" y="3684"/>
                  </a:lnTo>
                  <a:lnTo>
                    <a:pt x="135" y="3684"/>
                  </a:lnTo>
                  <a:cubicBezTo>
                    <a:pt x="61" y="3684"/>
                    <a:pt x="0" y="3653"/>
                    <a:pt x="0" y="3616"/>
                  </a:cubicBezTo>
                  <a:lnTo>
                    <a:pt x="0" y="2977"/>
                  </a:lnTo>
                  <a:cubicBezTo>
                    <a:pt x="0" y="2939"/>
                    <a:pt x="61" y="2909"/>
                    <a:pt x="135" y="2909"/>
                  </a:cubicBezTo>
                  <a:lnTo>
                    <a:pt x="253" y="2909"/>
                  </a:lnTo>
                  <a:lnTo>
                    <a:pt x="236" y="1363"/>
                  </a:lnTo>
                  <a:cubicBezTo>
                    <a:pt x="226" y="610"/>
                    <a:pt x="1426" y="0"/>
                    <a:pt x="2916" y="0"/>
                  </a:cubicBezTo>
                  <a:lnTo>
                    <a:pt x="18684" y="0"/>
                  </a:lnTo>
                  <a:cubicBezTo>
                    <a:pt x="20174" y="0"/>
                    <a:pt x="21381" y="610"/>
                    <a:pt x="21381" y="1363"/>
                  </a:cubicBezTo>
                  <a:lnTo>
                    <a:pt x="21381" y="4611"/>
                  </a:lnTo>
                  <a:lnTo>
                    <a:pt x="21465" y="4611"/>
                  </a:lnTo>
                  <a:cubicBezTo>
                    <a:pt x="21539" y="4611"/>
                    <a:pt x="21600" y="4642"/>
                    <a:pt x="21600" y="4679"/>
                  </a:cubicBezTo>
                  <a:lnTo>
                    <a:pt x="21600" y="6121"/>
                  </a:lnTo>
                  <a:cubicBezTo>
                    <a:pt x="21600" y="6160"/>
                    <a:pt x="21539" y="6191"/>
                    <a:pt x="21465" y="6191"/>
                  </a:cubicBezTo>
                  <a:lnTo>
                    <a:pt x="21381" y="6191"/>
                  </a:lnTo>
                  <a:lnTo>
                    <a:pt x="21381" y="20237"/>
                  </a:lnTo>
                  <a:cubicBezTo>
                    <a:pt x="21381" y="20988"/>
                    <a:pt x="20174" y="21600"/>
                    <a:pt x="18684" y="21600"/>
                  </a:cubicBezTo>
                  <a:lnTo>
                    <a:pt x="2916" y="21600"/>
                  </a:lnTo>
                  <a:cubicBezTo>
                    <a:pt x="1426" y="21600"/>
                    <a:pt x="219" y="20988"/>
                    <a:pt x="219" y="20237"/>
                  </a:cubicBezTo>
                  <a:lnTo>
                    <a:pt x="219" y="8764"/>
                  </a:lnTo>
                  <a:close/>
                </a:path>
              </a:pathLst>
            </a:custGeom>
            <a:noFill/>
            <a:ln w="19050" cap="flat">
              <a:solidFill>
                <a:schemeClr val="bg1">
                  <a:lumMod val="85000"/>
                </a:schemeClr>
              </a:solidFill>
              <a:prstDash val="solid"/>
              <a:miter lim="800000"/>
            </a:ln>
            <a:effectLst/>
          </p:spPr>
          <p:txBody>
            <a:bodyPr wrap="square" lIns="48217" tIns="48217" rIns="48217" bIns="48217" numCol="1" anchor="t">
              <a:noAutofit/>
            </a:bodyPr>
            <a:lstStyle/>
            <a:p>
              <a:pPr>
                <a:defRPr sz="1200">
                  <a:solidFill>
                    <a:srgbClr val="FFFFFF"/>
                  </a:solidFill>
                </a:defRPr>
              </a:pPr>
              <a:endParaRPr sz="1265"/>
            </a:p>
          </p:txBody>
        </p:sp>
        <p:sp>
          <p:nvSpPr>
            <p:cNvPr id="876" name="Freeform 7"/>
            <p:cNvSpPr/>
            <p:nvPr/>
          </p:nvSpPr>
          <p:spPr>
            <a:xfrm>
              <a:off x="135549" y="456620"/>
              <a:ext cx="1881040" cy="3334163"/>
            </a:xfrm>
            <a:prstGeom prst="rect">
              <a:avLst/>
            </a:prstGeom>
            <a:noFill/>
            <a:ln w="36513" cap="flat">
              <a:solidFill>
                <a:schemeClr val="bg1">
                  <a:lumMod val="85000"/>
                </a:schemeClr>
              </a:solidFill>
              <a:prstDash val="solid"/>
              <a:miter lim="800000"/>
            </a:ln>
            <a:effectLst/>
          </p:spPr>
          <p:txBody>
            <a:bodyPr wrap="square" lIns="48217" tIns="48217" rIns="48217" bIns="48217" numCol="1" anchor="t">
              <a:noAutofit/>
            </a:bodyPr>
            <a:lstStyle/>
            <a:p>
              <a:pPr>
                <a:defRPr sz="1200">
                  <a:solidFill>
                    <a:srgbClr val="FFFFFF"/>
                  </a:solidFill>
                </a:defRPr>
              </a:pPr>
              <a:endParaRPr sz="1265"/>
            </a:p>
          </p:txBody>
        </p:sp>
      </p:grpSp>
      <p:sp>
        <p:nvSpPr>
          <p:cNvPr id="20" name="任意多边形: 形状 31"/>
          <p:cNvSpPr/>
          <p:nvPr/>
        </p:nvSpPr>
        <p:spPr>
          <a:xfrm>
            <a:off x="498705" y="455580"/>
            <a:ext cx="974204" cy="487102"/>
          </a:xfrm>
          <a:custGeom>
            <a:avLst/>
            <a:gdLst>
              <a:gd name="connsiteX0" fmla="*/ 0 w 923740"/>
              <a:gd name="connsiteY0" fmla="*/ 0 h 461870"/>
              <a:gd name="connsiteX1" fmla="*/ 923740 w 923740"/>
              <a:gd name="connsiteY1" fmla="*/ 0 h 461870"/>
              <a:gd name="connsiteX2" fmla="*/ 923740 w 923740"/>
              <a:gd name="connsiteY2" fmla="*/ 461870 h 461870"/>
              <a:gd name="connsiteX3" fmla="*/ 890513 w 923740"/>
              <a:gd name="connsiteY3" fmla="*/ 461870 h 461870"/>
              <a:gd name="connsiteX4" fmla="*/ 890513 w 923740"/>
              <a:gd name="connsiteY4" fmla="*/ 33227 h 461870"/>
              <a:gd name="connsiteX5" fmla="*/ 33227 w 923740"/>
              <a:gd name="connsiteY5" fmla="*/ 33227 h 461870"/>
              <a:gd name="connsiteX6" fmla="*/ 33227 w 923740"/>
              <a:gd name="connsiteY6" fmla="*/ 461870 h 461870"/>
              <a:gd name="connsiteX7" fmla="*/ 0 w 923740"/>
              <a:gd name="connsiteY7" fmla="*/ 461870 h 461870"/>
              <a:gd name="connsiteX8" fmla="*/ 0 w 923740"/>
              <a:gd name="connsiteY8" fmla="*/ 0 h 4618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23740" h="461870">
                <a:moveTo>
                  <a:pt x="0" y="0"/>
                </a:moveTo>
                <a:lnTo>
                  <a:pt x="923740" y="0"/>
                </a:lnTo>
                <a:lnTo>
                  <a:pt x="923740" y="461870"/>
                </a:lnTo>
                <a:lnTo>
                  <a:pt x="890513" y="461870"/>
                </a:lnTo>
                <a:lnTo>
                  <a:pt x="890513" y="33227"/>
                </a:lnTo>
                <a:lnTo>
                  <a:pt x="33227" y="33227"/>
                </a:lnTo>
                <a:lnTo>
                  <a:pt x="33227" y="461870"/>
                </a:lnTo>
                <a:lnTo>
                  <a:pt x="0" y="46187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85">
              <a:solidFill>
                <a:schemeClr val="tx1"/>
              </a:solidFill>
            </a:endParaRPr>
          </a:p>
        </p:txBody>
      </p:sp>
      <p:sp>
        <p:nvSpPr>
          <p:cNvPr id="27" name="文本框 26"/>
          <p:cNvSpPr txBox="1"/>
          <p:nvPr/>
        </p:nvSpPr>
        <p:spPr>
          <a:xfrm>
            <a:off x="498703" y="447973"/>
            <a:ext cx="974204" cy="74142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/>
            <a:r>
              <a:rPr lang="en-US" altLang="zh-CN" sz="4220" b="1" dirty="0" smtClean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03</a:t>
            </a:r>
            <a:endParaRPr lang="zh-CN" altLang="en-US" sz="4220" b="1" dirty="0">
              <a:solidFill>
                <a:schemeClr val="accent2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28" name="文本框 27"/>
          <p:cNvSpPr txBox="1"/>
          <p:nvPr/>
        </p:nvSpPr>
        <p:spPr>
          <a:xfrm>
            <a:off x="1635951" y="495517"/>
            <a:ext cx="203132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600" b="1" dirty="0" smtClean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后勤管理</a:t>
            </a:r>
            <a:endParaRPr lang="zh-CN" altLang="en-US" sz="3600" b="1" dirty="0">
              <a:solidFill>
                <a:schemeClr val="accent2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29" name="任意多边形: 形状 31"/>
          <p:cNvSpPr/>
          <p:nvPr/>
        </p:nvSpPr>
        <p:spPr>
          <a:xfrm rot="10800000">
            <a:off x="498705" y="942681"/>
            <a:ext cx="974204" cy="254319"/>
          </a:xfrm>
          <a:custGeom>
            <a:avLst/>
            <a:gdLst>
              <a:gd name="connsiteX0" fmla="*/ 0 w 923740"/>
              <a:gd name="connsiteY0" fmla="*/ 0 h 461870"/>
              <a:gd name="connsiteX1" fmla="*/ 923740 w 923740"/>
              <a:gd name="connsiteY1" fmla="*/ 0 h 461870"/>
              <a:gd name="connsiteX2" fmla="*/ 923740 w 923740"/>
              <a:gd name="connsiteY2" fmla="*/ 461870 h 461870"/>
              <a:gd name="connsiteX3" fmla="*/ 890513 w 923740"/>
              <a:gd name="connsiteY3" fmla="*/ 461870 h 461870"/>
              <a:gd name="connsiteX4" fmla="*/ 890513 w 923740"/>
              <a:gd name="connsiteY4" fmla="*/ 33227 h 461870"/>
              <a:gd name="connsiteX5" fmla="*/ 33227 w 923740"/>
              <a:gd name="connsiteY5" fmla="*/ 33227 h 461870"/>
              <a:gd name="connsiteX6" fmla="*/ 33227 w 923740"/>
              <a:gd name="connsiteY6" fmla="*/ 461870 h 461870"/>
              <a:gd name="connsiteX7" fmla="*/ 0 w 923740"/>
              <a:gd name="connsiteY7" fmla="*/ 461870 h 461870"/>
              <a:gd name="connsiteX8" fmla="*/ 0 w 923740"/>
              <a:gd name="connsiteY8" fmla="*/ 0 h 4618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23740" h="461870">
                <a:moveTo>
                  <a:pt x="0" y="0"/>
                </a:moveTo>
                <a:lnTo>
                  <a:pt x="923740" y="0"/>
                </a:lnTo>
                <a:lnTo>
                  <a:pt x="923740" y="461870"/>
                </a:lnTo>
                <a:lnTo>
                  <a:pt x="890513" y="461870"/>
                </a:lnTo>
                <a:lnTo>
                  <a:pt x="890513" y="33227"/>
                </a:lnTo>
                <a:lnTo>
                  <a:pt x="33227" y="33227"/>
                </a:lnTo>
                <a:lnTo>
                  <a:pt x="33227" y="461870"/>
                </a:lnTo>
                <a:lnTo>
                  <a:pt x="0" y="461870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85">
              <a:solidFill>
                <a:schemeClr val="bg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五边形 4"/>
          <p:cNvSpPr/>
          <p:nvPr/>
        </p:nvSpPr>
        <p:spPr>
          <a:xfrm flipH="1">
            <a:off x="2972548" y="1904382"/>
            <a:ext cx="9896912" cy="3423893"/>
          </a:xfrm>
          <a:prstGeom prst="homePlat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000" dirty="0"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21" name="矩形 20"/>
          <p:cNvSpPr/>
          <p:nvPr/>
        </p:nvSpPr>
        <p:spPr>
          <a:xfrm>
            <a:off x="3837087" y="2526509"/>
            <a:ext cx="6840758" cy="5539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/>
            <a:r>
              <a:rPr lang="zh-CN" altLang="en-US" sz="36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Arial" panose="020B0604020202020204" pitchFamily="34" charset="0"/>
              </a:rPr>
              <a:t>三、智能硬件集成一体化</a:t>
            </a:r>
            <a:endParaRPr lang="zh-CN" altLang="en-US" sz="36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17" name="任意多边形 16"/>
          <p:cNvSpPr/>
          <p:nvPr/>
        </p:nvSpPr>
        <p:spPr>
          <a:xfrm>
            <a:off x="-280" y="643501"/>
            <a:ext cx="2972828" cy="5945657"/>
          </a:xfrm>
          <a:custGeom>
            <a:avLst/>
            <a:gdLst>
              <a:gd name="connsiteX0" fmla="*/ 0 w 2972991"/>
              <a:gd name="connsiteY0" fmla="*/ 0 h 5945983"/>
              <a:gd name="connsiteX1" fmla="*/ 2972991 w 2972991"/>
              <a:gd name="connsiteY1" fmla="*/ 2972992 h 5945983"/>
              <a:gd name="connsiteX2" fmla="*/ 0 w 2972991"/>
              <a:gd name="connsiteY2" fmla="*/ 5945983 h 59459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972991" h="5945983">
                <a:moveTo>
                  <a:pt x="0" y="0"/>
                </a:moveTo>
                <a:lnTo>
                  <a:pt x="2972991" y="2972992"/>
                </a:lnTo>
                <a:lnTo>
                  <a:pt x="0" y="594598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000"/>
          </a:p>
        </p:txBody>
      </p:sp>
      <p:sp>
        <p:nvSpPr>
          <p:cNvPr id="2" name="文本框 1"/>
          <p:cNvSpPr txBox="1"/>
          <p:nvPr/>
        </p:nvSpPr>
        <p:spPr>
          <a:xfrm>
            <a:off x="4773191" y="3158143"/>
            <a:ext cx="1396536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zh-CN" altLang="en-US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智能硬件</a:t>
            </a:r>
            <a:endParaRPr lang="en-US" altLang="zh-CN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zh-CN" altLang="en-US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智能</a:t>
            </a:r>
            <a:r>
              <a:rPr lang="en-US" altLang="zh-CN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IC</a:t>
            </a:r>
            <a:r>
              <a:rPr lang="zh-CN" altLang="en-US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卡</a:t>
            </a:r>
            <a:endParaRPr lang="en-US" altLang="zh-CN" dirty="0" smtClea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zh-CN" altLang="en-US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校园考勤</a:t>
            </a:r>
            <a:endParaRPr kumimoji="1" lang="zh-CN" altLang="en-US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zh-CN" altLang="en-US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校园安全</a:t>
            </a:r>
            <a:endParaRPr kumimoji="1" lang="zh-CN" altLang="en-US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 advTm="0">
        <p15:prstTrans prst="pageCurlDouble"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任意多边形: 形状 31"/>
          <p:cNvSpPr/>
          <p:nvPr/>
        </p:nvSpPr>
        <p:spPr>
          <a:xfrm>
            <a:off x="498705" y="455580"/>
            <a:ext cx="974204" cy="487102"/>
          </a:xfrm>
          <a:custGeom>
            <a:avLst/>
            <a:gdLst>
              <a:gd name="connsiteX0" fmla="*/ 0 w 923740"/>
              <a:gd name="connsiteY0" fmla="*/ 0 h 461870"/>
              <a:gd name="connsiteX1" fmla="*/ 923740 w 923740"/>
              <a:gd name="connsiteY1" fmla="*/ 0 h 461870"/>
              <a:gd name="connsiteX2" fmla="*/ 923740 w 923740"/>
              <a:gd name="connsiteY2" fmla="*/ 461870 h 461870"/>
              <a:gd name="connsiteX3" fmla="*/ 890513 w 923740"/>
              <a:gd name="connsiteY3" fmla="*/ 461870 h 461870"/>
              <a:gd name="connsiteX4" fmla="*/ 890513 w 923740"/>
              <a:gd name="connsiteY4" fmla="*/ 33227 h 461870"/>
              <a:gd name="connsiteX5" fmla="*/ 33227 w 923740"/>
              <a:gd name="connsiteY5" fmla="*/ 33227 h 461870"/>
              <a:gd name="connsiteX6" fmla="*/ 33227 w 923740"/>
              <a:gd name="connsiteY6" fmla="*/ 461870 h 461870"/>
              <a:gd name="connsiteX7" fmla="*/ 0 w 923740"/>
              <a:gd name="connsiteY7" fmla="*/ 461870 h 461870"/>
              <a:gd name="connsiteX8" fmla="*/ 0 w 923740"/>
              <a:gd name="connsiteY8" fmla="*/ 0 h 4618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23740" h="461870">
                <a:moveTo>
                  <a:pt x="0" y="0"/>
                </a:moveTo>
                <a:lnTo>
                  <a:pt x="923740" y="0"/>
                </a:lnTo>
                <a:lnTo>
                  <a:pt x="923740" y="461870"/>
                </a:lnTo>
                <a:lnTo>
                  <a:pt x="890513" y="461870"/>
                </a:lnTo>
                <a:lnTo>
                  <a:pt x="890513" y="33227"/>
                </a:lnTo>
                <a:lnTo>
                  <a:pt x="33227" y="33227"/>
                </a:lnTo>
                <a:lnTo>
                  <a:pt x="33227" y="461870"/>
                </a:lnTo>
                <a:lnTo>
                  <a:pt x="0" y="46187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85">
              <a:solidFill>
                <a:schemeClr val="tx1"/>
              </a:solidFill>
            </a:endParaRPr>
          </a:p>
        </p:txBody>
      </p:sp>
      <p:sp>
        <p:nvSpPr>
          <p:cNvPr id="33" name="文本框 32"/>
          <p:cNvSpPr txBox="1"/>
          <p:nvPr/>
        </p:nvSpPr>
        <p:spPr>
          <a:xfrm>
            <a:off x="498703" y="447973"/>
            <a:ext cx="974204" cy="74142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/>
            <a:r>
              <a:rPr lang="en-US" altLang="zh-CN" sz="4220" b="1" dirty="0" smtClean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01</a:t>
            </a:r>
            <a:endParaRPr lang="zh-CN" altLang="en-US" sz="4220" b="1" dirty="0">
              <a:solidFill>
                <a:schemeClr val="accent2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1635951" y="495517"/>
            <a:ext cx="203132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600" b="1" dirty="0" smtClean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智能硬件</a:t>
            </a:r>
            <a:endParaRPr lang="zh-CN" altLang="en-US" sz="3600" b="1" dirty="0">
              <a:solidFill>
                <a:schemeClr val="accent2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47" name="任意多边形: 形状 31"/>
          <p:cNvSpPr/>
          <p:nvPr/>
        </p:nvSpPr>
        <p:spPr>
          <a:xfrm rot="10800000">
            <a:off x="498705" y="942681"/>
            <a:ext cx="974204" cy="254319"/>
          </a:xfrm>
          <a:custGeom>
            <a:avLst/>
            <a:gdLst>
              <a:gd name="connsiteX0" fmla="*/ 0 w 923740"/>
              <a:gd name="connsiteY0" fmla="*/ 0 h 461870"/>
              <a:gd name="connsiteX1" fmla="*/ 923740 w 923740"/>
              <a:gd name="connsiteY1" fmla="*/ 0 h 461870"/>
              <a:gd name="connsiteX2" fmla="*/ 923740 w 923740"/>
              <a:gd name="connsiteY2" fmla="*/ 461870 h 461870"/>
              <a:gd name="connsiteX3" fmla="*/ 890513 w 923740"/>
              <a:gd name="connsiteY3" fmla="*/ 461870 h 461870"/>
              <a:gd name="connsiteX4" fmla="*/ 890513 w 923740"/>
              <a:gd name="connsiteY4" fmla="*/ 33227 h 461870"/>
              <a:gd name="connsiteX5" fmla="*/ 33227 w 923740"/>
              <a:gd name="connsiteY5" fmla="*/ 33227 h 461870"/>
              <a:gd name="connsiteX6" fmla="*/ 33227 w 923740"/>
              <a:gd name="connsiteY6" fmla="*/ 461870 h 461870"/>
              <a:gd name="connsiteX7" fmla="*/ 0 w 923740"/>
              <a:gd name="connsiteY7" fmla="*/ 461870 h 461870"/>
              <a:gd name="connsiteX8" fmla="*/ 0 w 923740"/>
              <a:gd name="connsiteY8" fmla="*/ 0 h 4618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23740" h="461870">
                <a:moveTo>
                  <a:pt x="0" y="0"/>
                </a:moveTo>
                <a:lnTo>
                  <a:pt x="923740" y="0"/>
                </a:lnTo>
                <a:lnTo>
                  <a:pt x="923740" y="461870"/>
                </a:lnTo>
                <a:lnTo>
                  <a:pt x="890513" y="461870"/>
                </a:lnTo>
                <a:lnTo>
                  <a:pt x="890513" y="33227"/>
                </a:lnTo>
                <a:lnTo>
                  <a:pt x="33227" y="33227"/>
                </a:lnTo>
                <a:lnTo>
                  <a:pt x="33227" y="461870"/>
                </a:lnTo>
                <a:lnTo>
                  <a:pt x="0" y="461870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85">
              <a:solidFill>
                <a:schemeClr val="bg2"/>
              </a:solidFill>
            </a:endParaRPr>
          </a:p>
        </p:txBody>
      </p:sp>
      <p:grpSp>
        <p:nvGrpSpPr>
          <p:cNvPr id="37" name="组合 6"/>
          <p:cNvGrpSpPr/>
          <p:nvPr/>
        </p:nvGrpSpPr>
        <p:grpSpPr>
          <a:xfrm>
            <a:off x="1508770" y="1885768"/>
            <a:ext cx="1347263" cy="1260950"/>
            <a:chOff x="15457" y="2033"/>
            <a:chExt cx="2279" cy="2133"/>
          </a:xfrm>
        </p:grpSpPr>
        <p:pic>
          <p:nvPicPr>
            <p:cNvPr id="38" name="图片 13" descr="图片 13"/>
            <p:cNvPicPr>
              <a:picLocks noChangeAspect="1"/>
            </p:cNvPicPr>
            <p:nvPr/>
          </p:nvPicPr>
          <p:blipFill>
            <a:blip r:embed="rId1"/>
            <a:srcRect l="22168" t="13199" r="23900" b="15964"/>
            <a:stretch>
              <a:fillRect/>
            </a:stretch>
          </p:blipFill>
          <p:spPr>
            <a:xfrm>
              <a:off x="15711" y="2033"/>
              <a:ext cx="1679" cy="1380"/>
            </a:xfrm>
            <a:prstGeom prst="rect">
              <a:avLst/>
            </a:prstGeom>
            <a:ln w="12700" cap="flat">
              <a:noFill/>
              <a:miter lim="400000"/>
              <a:headEnd/>
              <a:tailEnd/>
            </a:ln>
            <a:effectLst/>
          </p:spPr>
        </p:pic>
        <p:sp>
          <p:nvSpPr>
            <p:cNvPr id="39" name="文本框 29"/>
            <p:cNvSpPr txBox="1"/>
            <p:nvPr/>
          </p:nvSpPr>
          <p:spPr>
            <a:xfrm>
              <a:off x="15457" y="3697"/>
              <a:ext cx="2279" cy="46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t">
              <a:spAutoFit/>
            </a:bodyPr>
            <a:lstStyle>
              <a:lvl1pPr>
                <a:defRPr sz="1600">
                  <a:solidFill>
                    <a:srgbClr val="FFFF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微软雅黑" panose="020B0503020204020204" pitchFamily="34" charset="-122"/>
                </a:defRPr>
              </a:lvl1pPr>
            </a:lstStyle>
            <a:p>
              <a:pPr algn="ctr"/>
              <a:r>
                <a:rPr lang="zh-CN" sz="1200" dirty="0">
                  <a:solidFill>
                    <a:schemeClr val="tx1"/>
                  </a:solidFill>
                </a:rPr>
                <a:t>刷脸</a:t>
              </a:r>
              <a:r>
                <a:rPr sz="1200" dirty="0">
                  <a:solidFill>
                    <a:schemeClr val="tx1"/>
                  </a:solidFill>
                </a:rPr>
                <a:t>门禁考勤机</a:t>
              </a:r>
              <a:endParaRPr sz="1200" dirty="0">
                <a:solidFill>
                  <a:schemeClr val="tx1"/>
                </a:solidFill>
              </a:endParaRPr>
            </a:p>
          </p:txBody>
        </p:sp>
      </p:grpSp>
      <p:sp>
        <p:nvSpPr>
          <p:cNvPr id="40" name="矩形 39"/>
          <p:cNvSpPr/>
          <p:nvPr/>
        </p:nvSpPr>
        <p:spPr>
          <a:xfrm>
            <a:off x="1274009" y="1713459"/>
            <a:ext cx="10195926" cy="1614833"/>
          </a:xfrm>
          <a:prstGeom prst="rect">
            <a:avLst/>
          </a:prstGeom>
          <a:noFill/>
          <a:ln>
            <a:solidFill>
              <a:schemeClr val="accent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grpSp>
        <p:nvGrpSpPr>
          <p:cNvPr id="46" name="组合 9"/>
          <p:cNvGrpSpPr/>
          <p:nvPr/>
        </p:nvGrpSpPr>
        <p:grpSpPr>
          <a:xfrm>
            <a:off x="3333031" y="1816213"/>
            <a:ext cx="810895" cy="1304290"/>
            <a:chOff x="7746" y="5680"/>
            <a:chExt cx="1277" cy="2054"/>
          </a:xfrm>
        </p:grpSpPr>
        <p:sp>
          <p:nvSpPr>
            <p:cNvPr id="50" name="文本框 32"/>
            <p:cNvSpPr txBox="1"/>
            <p:nvPr/>
          </p:nvSpPr>
          <p:spPr>
            <a:xfrm>
              <a:off x="7831" y="7298"/>
              <a:ext cx="1192" cy="43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t">
              <a:spAutoFit/>
            </a:bodyPr>
            <a:lstStyle>
              <a:lvl1pPr>
                <a:defRPr sz="1600">
                  <a:solidFill>
                    <a:srgbClr val="FFFF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微软雅黑" panose="020B0503020204020204" pitchFamily="34" charset="-122"/>
                </a:defRPr>
              </a:lvl1pPr>
            </a:lstStyle>
            <a:p>
              <a:r>
                <a:rPr sz="1200" dirty="0">
                  <a:solidFill>
                    <a:schemeClr val="tx1"/>
                  </a:solidFill>
                </a:rPr>
                <a:t>考勤机</a:t>
              </a:r>
              <a:endParaRPr sz="1200" dirty="0">
                <a:solidFill>
                  <a:schemeClr val="tx1"/>
                </a:solidFill>
              </a:endParaRPr>
            </a:p>
          </p:txBody>
        </p:sp>
        <p:pic>
          <p:nvPicPr>
            <p:cNvPr id="51" name="图片 39" descr="图片 39"/>
            <p:cNvPicPr>
              <a:picLocks noChangeAspect="1"/>
            </p:cNvPicPr>
            <p:nvPr/>
          </p:nvPicPr>
          <p:blipFill>
            <a:blip r:embed="rId2"/>
            <a:srcRect l="6635" t="18958" r="9229" b="8408"/>
            <a:stretch>
              <a:fillRect/>
            </a:stretch>
          </p:blipFill>
          <p:spPr>
            <a:xfrm>
              <a:off x="7746" y="5680"/>
              <a:ext cx="1277" cy="1477"/>
            </a:xfrm>
            <a:prstGeom prst="rect">
              <a:avLst/>
            </a:prstGeom>
            <a:ln w="12700" cap="flat">
              <a:noFill/>
              <a:miter lim="400000"/>
              <a:headEnd/>
              <a:tailEnd/>
            </a:ln>
            <a:effectLst/>
          </p:spPr>
        </p:pic>
      </p:grpSp>
      <p:grpSp>
        <p:nvGrpSpPr>
          <p:cNvPr id="52" name="组合 5"/>
          <p:cNvGrpSpPr/>
          <p:nvPr/>
        </p:nvGrpSpPr>
        <p:grpSpPr>
          <a:xfrm>
            <a:off x="4488183" y="1792377"/>
            <a:ext cx="1685290" cy="1353820"/>
            <a:chOff x="11356" y="1856"/>
            <a:chExt cx="2654" cy="2132"/>
          </a:xfrm>
        </p:grpSpPr>
        <p:sp>
          <p:nvSpPr>
            <p:cNvPr id="53" name="文本框 9"/>
            <p:cNvSpPr txBox="1"/>
            <p:nvPr/>
          </p:nvSpPr>
          <p:spPr>
            <a:xfrm>
              <a:off x="11356" y="3552"/>
              <a:ext cx="2654" cy="43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t">
              <a:spAutoFit/>
            </a:bodyPr>
            <a:lstStyle>
              <a:lvl1pPr>
                <a:defRPr sz="1600">
                  <a:solidFill>
                    <a:srgbClr val="FFFF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微软雅黑" panose="020B0503020204020204" pitchFamily="34" charset="-122"/>
                </a:defRPr>
              </a:lvl1pPr>
            </a:lstStyle>
            <a:p>
              <a:r>
                <a:rPr sz="1200" dirty="0">
                  <a:solidFill>
                    <a:schemeClr val="tx1"/>
                  </a:solidFill>
                </a:rPr>
                <a:t>立式刷卡考勤机</a:t>
              </a:r>
              <a:endParaRPr sz="1200" dirty="0">
                <a:solidFill>
                  <a:schemeClr val="tx1"/>
                </a:solidFill>
              </a:endParaRPr>
            </a:p>
          </p:txBody>
        </p:sp>
        <p:pic>
          <p:nvPicPr>
            <p:cNvPr id="54" name="图片 5" descr="图片 5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1497" y="1856"/>
              <a:ext cx="1625" cy="1625"/>
            </a:xfrm>
            <a:prstGeom prst="rect">
              <a:avLst/>
            </a:prstGeom>
            <a:ln w="12700" cap="flat">
              <a:noFill/>
              <a:miter lim="400000"/>
              <a:headEnd/>
              <a:tailEnd/>
            </a:ln>
            <a:effectLst/>
          </p:spPr>
        </p:pic>
      </p:grpSp>
      <p:grpSp>
        <p:nvGrpSpPr>
          <p:cNvPr id="55" name="组合 22"/>
          <p:cNvGrpSpPr/>
          <p:nvPr/>
        </p:nvGrpSpPr>
        <p:grpSpPr>
          <a:xfrm>
            <a:off x="6148027" y="1930413"/>
            <a:ext cx="1393190" cy="1224915"/>
            <a:chOff x="8368" y="1876"/>
            <a:chExt cx="2194" cy="1929"/>
          </a:xfrm>
        </p:grpSpPr>
        <p:pic>
          <p:nvPicPr>
            <p:cNvPr id="56" name="图片 55" descr="道闸考勤机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368" y="1876"/>
              <a:ext cx="2194" cy="1309"/>
            </a:xfrm>
            <a:prstGeom prst="rect">
              <a:avLst/>
            </a:prstGeom>
          </p:spPr>
        </p:pic>
        <p:sp>
          <p:nvSpPr>
            <p:cNvPr id="57" name="文本框 36"/>
            <p:cNvSpPr txBox="1"/>
            <p:nvPr/>
          </p:nvSpPr>
          <p:spPr>
            <a:xfrm>
              <a:off x="8871" y="3369"/>
              <a:ext cx="1418" cy="43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t">
              <a:spAutoFit/>
            </a:bodyPr>
            <a:lstStyle>
              <a:lvl1pPr>
                <a:defRPr sz="1600">
                  <a:solidFill>
                    <a:srgbClr val="FFFF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微软雅黑" panose="020B0503020204020204" pitchFamily="34" charset="-122"/>
                </a:defRPr>
              </a:lvl1pPr>
            </a:lstStyle>
            <a:p>
              <a:r>
                <a:rPr lang="zh-CN" sz="1200" dirty="0">
                  <a:solidFill>
                    <a:schemeClr val="tx1"/>
                  </a:solidFill>
                </a:rPr>
                <a:t>道闸</a:t>
              </a:r>
              <a:r>
                <a:rPr sz="1200" dirty="0">
                  <a:solidFill>
                    <a:schemeClr val="tx1"/>
                  </a:solidFill>
                </a:rPr>
                <a:t>考勤机</a:t>
              </a:r>
              <a:endParaRPr sz="12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58" name="组合 1"/>
          <p:cNvGrpSpPr/>
          <p:nvPr/>
        </p:nvGrpSpPr>
        <p:grpSpPr>
          <a:xfrm>
            <a:off x="7913007" y="1917471"/>
            <a:ext cx="1901825" cy="1226185"/>
            <a:chOff x="3912" y="2161"/>
            <a:chExt cx="2995" cy="1931"/>
          </a:xfrm>
        </p:grpSpPr>
        <p:sp>
          <p:nvSpPr>
            <p:cNvPr id="59" name="文本框 4"/>
            <p:cNvSpPr txBox="1"/>
            <p:nvPr/>
          </p:nvSpPr>
          <p:spPr>
            <a:xfrm>
              <a:off x="3912" y="3656"/>
              <a:ext cx="2995" cy="43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t">
              <a:spAutoFit/>
            </a:bodyPr>
            <a:lstStyle>
              <a:lvl1pPr>
                <a:defRPr sz="1600">
                  <a:solidFill>
                    <a:srgbClr val="FFFF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微软雅黑" panose="020B0503020204020204" pitchFamily="34" charset="-122"/>
                </a:defRPr>
              </a:lvl1pPr>
            </a:lstStyle>
            <a:p>
              <a:pPr algn="ctr"/>
              <a:r>
                <a:rPr sz="1200" dirty="0">
                  <a:solidFill>
                    <a:schemeClr val="tx1"/>
                  </a:solidFill>
                </a:rPr>
                <a:t>M2智能</a:t>
              </a:r>
              <a:r>
                <a:rPr lang="zh-CN" sz="1200" dirty="0">
                  <a:solidFill>
                    <a:schemeClr val="tx1"/>
                  </a:solidFill>
                </a:rPr>
                <a:t>刷脸考勤机</a:t>
              </a:r>
              <a:endParaRPr lang="zh-CN" sz="1200" dirty="0">
                <a:solidFill>
                  <a:schemeClr val="tx1"/>
                </a:solidFill>
              </a:endParaRPr>
            </a:p>
          </p:txBody>
        </p:sp>
        <p:pic>
          <p:nvPicPr>
            <p:cNvPr id="60" name="图片 8" descr="图片 8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706" y="2161"/>
              <a:ext cx="1292" cy="1495"/>
            </a:xfrm>
            <a:prstGeom prst="rect">
              <a:avLst/>
            </a:prstGeom>
            <a:ln w="12700" cap="flat">
              <a:noFill/>
              <a:miter lim="400000"/>
              <a:headEnd/>
              <a:tailEnd/>
            </a:ln>
            <a:effectLst/>
          </p:spPr>
        </p:pic>
      </p:grpSp>
      <p:grpSp>
        <p:nvGrpSpPr>
          <p:cNvPr id="61" name="组合 2"/>
          <p:cNvGrpSpPr/>
          <p:nvPr/>
        </p:nvGrpSpPr>
        <p:grpSpPr>
          <a:xfrm>
            <a:off x="9787961" y="1893981"/>
            <a:ext cx="1704975" cy="1261110"/>
            <a:chOff x="14" y="2125"/>
            <a:chExt cx="2685" cy="1986"/>
          </a:xfrm>
        </p:grpSpPr>
        <p:pic>
          <p:nvPicPr>
            <p:cNvPr id="62" name="图片 35" descr="图片 35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557" y="2125"/>
              <a:ext cx="1460" cy="1461"/>
            </a:xfrm>
            <a:prstGeom prst="rect">
              <a:avLst/>
            </a:prstGeom>
            <a:ln w="12700" cap="flat">
              <a:noFill/>
              <a:miter lim="400000"/>
              <a:headEnd/>
              <a:tailEnd/>
            </a:ln>
            <a:effectLst/>
          </p:spPr>
        </p:pic>
        <p:sp>
          <p:nvSpPr>
            <p:cNvPr id="63" name="文本框 36"/>
            <p:cNvSpPr txBox="1"/>
            <p:nvPr/>
          </p:nvSpPr>
          <p:spPr>
            <a:xfrm>
              <a:off x="14" y="3675"/>
              <a:ext cx="2685" cy="43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t">
              <a:spAutoFit/>
            </a:bodyPr>
            <a:lstStyle>
              <a:lvl1pPr>
                <a:defRPr sz="1600">
                  <a:solidFill>
                    <a:srgbClr val="FFFF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微软雅黑" panose="020B0503020204020204" pitchFamily="34" charset="-122"/>
                </a:defRPr>
              </a:lvl1pPr>
            </a:lstStyle>
            <a:p>
              <a:pPr algn="ctr"/>
              <a:r>
                <a:rPr sz="1200" dirty="0">
                  <a:solidFill>
                    <a:schemeClr val="tx1"/>
                  </a:solidFill>
                </a:rPr>
                <a:t>M1智能考勤机</a:t>
              </a:r>
              <a:endParaRPr sz="12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64" name="组合 7"/>
          <p:cNvGrpSpPr/>
          <p:nvPr/>
        </p:nvGrpSpPr>
        <p:grpSpPr>
          <a:xfrm>
            <a:off x="1727272" y="3878590"/>
            <a:ext cx="909955" cy="1252855"/>
            <a:chOff x="1364" y="5717"/>
            <a:chExt cx="1433" cy="1973"/>
          </a:xfrm>
        </p:grpSpPr>
        <p:sp>
          <p:nvSpPr>
            <p:cNvPr id="65" name="文本框 30"/>
            <p:cNvSpPr txBox="1"/>
            <p:nvPr/>
          </p:nvSpPr>
          <p:spPr>
            <a:xfrm>
              <a:off x="1398" y="7254"/>
              <a:ext cx="1369" cy="43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t">
              <a:spAutoFit/>
            </a:bodyPr>
            <a:lstStyle>
              <a:lvl1pPr>
                <a:defRPr sz="1600">
                  <a:solidFill>
                    <a:srgbClr val="FFFF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微软雅黑" panose="020B0503020204020204" pitchFamily="34" charset="-122"/>
                </a:defRPr>
              </a:lvl1pPr>
            </a:lstStyle>
            <a:p>
              <a:r>
                <a:rPr sz="1200" dirty="0">
                  <a:solidFill>
                    <a:schemeClr val="tx1"/>
                  </a:solidFill>
                </a:rPr>
                <a:t>智能电话机</a:t>
              </a:r>
              <a:endParaRPr sz="1200" dirty="0">
                <a:solidFill>
                  <a:schemeClr val="tx1"/>
                </a:solidFill>
              </a:endParaRPr>
            </a:p>
          </p:txBody>
        </p:sp>
        <p:pic>
          <p:nvPicPr>
            <p:cNvPr id="66" name="图片 40" descr="图片 40"/>
            <p:cNvPicPr>
              <a:picLocks noChangeAspect="1"/>
            </p:cNvPicPr>
            <p:nvPr/>
          </p:nvPicPr>
          <p:blipFill>
            <a:blip r:embed="rId7"/>
            <a:srcRect l="14899" t="10629" r="6705" b="14491"/>
            <a:stretch>
              <a:fillRect/>
            </a:stretch>
          </p:blipFill>
          <p:spPr>
            <a:xfrm>
              <a:off x="1364" y="5717"/>
              <a:ext cx="1433" cy="1408"/>
            </a:xfrm>
            <a:prstGeom prst="rect">
              <a:avLst/>
            </a:prstGeom>
            <a:ln w="12700" cap="flat">
              <a:noFill/>
              <a:miter lim="400000"/>
              <a:headEnd/>
              <a:tailEnd/>
            </a:ln>
            <a:effectLst/>
          </p:spPr>
        </p:pic>
      </p:grpSp>
      <p:grpSp>
        <p:nvGrpSpPr>
          <p:cNvPr id="67" name="组合 10"/>
          <p:cNvGrpSpPr/>
          <p:nvPr/>
        </p:nvGrpSpPr>
        <p:grpSpPr>
          <a:xfrm>
            <a:off x="3145329" y="3928890"/>
            <a:ext cx="1187450" cy="1199515"/>
            <a:chOff x="11713" y="5938"/>
            <a:chExt cx="1870" cy="1889"/>
          </a:xfrm>
        </p:grpSpPr>
        <p:pic>
          <p:nvPicPr>
            <p:cNvPr id="68" name="图片 6" descr="图片 6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11955" y="5938"/>
              <a:ext cx="1404" cy="1249"/>
            </a:xfrm>
            <a:prstGeom prst="rect">
              <a:avLst/>
            </a:prstGeom>
            <a:ln w="12700" cap="flat">
              <a:noFill/>
              <a:miter lim="400000"/>
              <a:headEnd/>
              <a:tailEnd/>
            </a:ln>
            <a:effectLst/>
          </p:spPr>
        </p:pic>
        <p:sp>
          <p:nvSpPr>
            <p:cNvPr id="69" name="文本框 33"/>
            <p:cNvSpPr txBox="1"/>
            <p:nvPr/>
          </p:nvSpPr>
          <p:spPr>
            <a:xfrm>
              <a:off x="11713" y="7391"/>
              <a:ext cx="1870" cy="43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t">
              <a:spAutoFit/>
            </a:bodyPr>
            <a:lstStyle>
              <a:lvl1pPr>
                <a:defRPr sz="1600">
                  <a:solidFill>
                    <a:srgbClr val="FFFF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微软雅黑" panose="020B0503020204020204" pitchFamily="34" charset="-122"/>
                </a:defRPr>
              </a:lvl1pPr>
            </a:lstStyle>
            <a:p>
              <a:r>
                <a:rPr sz="1200" dirty="0">
                  <a:solidFill>
                    <a:schemeClr val="tx1"/>
                  </a:solidFill>
                </a:rPr>
                <a:t>身份自证一体机</a:t>
              </a:r>
              <a:endParaRPr sz="12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70" name="组合 8"/>
          <p:cNvGrpSpPr/>
          <p:nvPr/>
        </p:nvGrpSpPr>
        <p:grpSpPr>
          <a:xfrm>
            <a:off x="4845199" y="3859683"/>
            <a:ext cx="720090" cy="1265555"/>
            <a:chOff x="5063" y="5350"/>
            <a:chExt cx="1134" cy="1993"/>
          </a:xfrm>
        </p:grpSpPr>
        <p:sp>
          <p:nvSpPr>
            <p:cNvPr id="71" name="文本框 10"/>
            <p:cNvSpPr txBox="1"/>
            <p:nvPr/>
          </p:nvSpPr>
          <p:spPr>
            <a:xfrm>
              <a:off x="5182" y="6907"/>
              <a:ext cx="1015" cy="43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t">
              <a:spAutoFit/>
            </a:bodyPr>
            <a:lstStyle>
              <a:lvl1pPr>
                <a:defRPr sz="1600">
                  <a:solidFill>
                    <a:srgbClr val="FFFF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微软雅黑" panose="020B0503020204020204" pitchFamily="34" charset="-122"/>
                </a:defRPr>
              </a:lvl1pPr>
            </a:lstStyle>
            <a:p>
              <a:r>
                <a:rPr sz="1200" dirty="0">
                  <a:solidFill>
                    <a:schemeClr val="tx1"/>
                  </a:solidFill>
                </a:rPr>
                <a:t>消费机</a:t>
              </a:r>
              <a:endParaRPr sz="1200" dirty="0">
                <a:solidFill>
                  <a:schemeClr val="tx1"/>
                </a:solidFill>
              </a:endParaRPr>
            </a:p>
          </p:txBody>
        </p:sp>
        <p:pic>
          <p:nvPicPr>
            <p:cNvPr id="72" name="图片 38" descr="图片 38"/>
            <p:cNvPicPr>
              <a:picLocks noChangeAspect="1"/>
            </p:cNvPicPr>
            <p:nvPr/>
          </p:nvPicPr>
          <p:blipFill>
            <a:blip r:embed="rId9"/>
            <a:srcRect l="25604" t="16006" r="27736" b="19246"/>
            <a:stretch>
              <a:fillRect/>
            </a:stretch>
          </p:blipFill>
          <p:spPr>
            <a:xfrm>
              <a:off x="5063" y="5350"/>
              <a:ext cx="1076" cy="1528"/>
            </a:xfrm>
            <a:prstGeom prst="rect">
              <a:avLst/>
            </a:prstGeom>
            <a:ln w="12700" cap="flat">
              <a:noFill/>
              <a:miter lim="400000"/>
              <a:headEnd/>
              <a:tailEnd/>
            </a:ln>
            <a:effectLst/>
          </p:spPr>
        </p:pic>
      </p:grpSp>
      <p:grpSp>
        <p:nvGrpSpPr>
          <p:cNvPr id="73" name="组合 11"/>
          <p:cNvGrpSpPr/>
          <p:nvPr/>
        </p:nvGrpSpPr>
        <p:grpSpPr>
          <a:xfrm>
            <a:off x="6380706" y="3688333"/>
            <a:ext cx="1144270" cy="1442085"/>
            <a:chOff x="16126" y="5284"/>
            <a:chExt cx="1802" cy="2271"/>
          </a:xfrm>
        </p:grpSpPr>
        <p:pic>
          <p:nvPicPr>
            <p:cNvPr id="74" name="图片 209" descr="图片 209"/>
            <p:cNvPicPr>
              <a:picLocks noChangeAspect="1"/>
            </p:cNvPicPr>
            <p:nvPr/>
          </p:nvPicPr>
          <p:blipFill>
            <a:blip r:embed="rId10"/>
            <a:srcRect r="49564"/>
            <a:stretch>
              <a:fillRect/>
            </a:stretch>
          </p:blipFill>
          <p:spPr>
            <a:xfrm>
              <a:off x="16175" y="5284"/>
              <a:ext cx="1254" cy="1918"/>
            </a:xfrm>
            <a:prstGeom prst="rect">
              <a:avLst/>
            </a:prstGeom>
            <a:ln w="12700" cap="flat">
              <a:noFill/>
              <a:miter lim="400000"/>
              <a:headEnd/>
              <a:tailEnd/>
            </a:ln>
            <a:effectLst/>
          </p:spPr>
        </p:pic>
        <p:sp>
          <p:nvSpPr>
            <p:cNvPr id="75" name="文本框 34"/>
            <p:cNvSpPr txBox="1"/>
            <p:nvPr/>
          </p:nvSpPr>
          <p:spPr>
            <a:xfrm>
              <a:off x="16126" y="7119"/>
              <a:ext cx="1802" cy="43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t">
              <a:spAutoFit/>
            </a:bodyPr>
            <a:lstStyle>
              <a:lvl1pPr>
                <a:defRPr sz="1600">
                  <a:solidFill>
                    <a:srgbClr val="FFFF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微软雅黑" panose="020B0503020204020204" pitchFamily="34" charset="-122"/>
                </a:defRPr>
              </a:lvl1pPr>
            </a:lstStyle>
            <a:p>
              <a:r>
                <a:rPr sz="1200" dirty="0">
                  <a:solidFill>
                    <a:schemeClr val="tx1"/>
                  </a:solidFill>
                </a:rPr>
                <a:t>机器人EDoop</a:t>
              </a:r>
              <a:endParaRPr sz="12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76" name="组合 18"/>
          <p:cNvGrpSpPr/>
          <p:nvPr/>
        </p:nvGrpSpPr>
        <p:grpSpPr>
          <a:xfrm>
            <a:off x="8301160" y="3878515"/>
            <a:ext cx="1090295" cy="1259205"/>
            <a:chOff x="8644" y="1675"/>
            <a:chExt cx="1717" cy="1983"/>
          </a:xfrm>
        </p:grpSpPr>
        <p:sp>
          <p:nvSpPr>
            <p:cNvPr id="77" name="文本框 36"/>
            <p:cNvSpPr txBox="1"/>
            <p:nvPr/>
          </p:nvSpPr>
          <p:spPr>
            <a:xfrm>
              <a:off x="8644" y="3222"/>
              <a:ext cx="1717" cy="43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t">
              <a:spAutoFit/>
            </a:bodyPr>
            <a:lstStyle>
              <a:lvl1pPr>
                <a:defRPr sz="1600">
                  <a:solidFill>
                    <a:srgbClr val="FFFF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微软雅黑" panose="020B0503020204020204" pitchFamily="34" charset="-122"/>
                </a:defRPr>
              </a:lvl1pPr>
            </a:lstStyle>
            <a:p>
              <a:pPr algn="ctr"/>
              <a:r>
                <a:rPr lang="zh-CN" altLang="en-US" sz="1200" dirty="0">
                  <a:solidFill>
                    <a:schemeClr val="tx1"/>
                  </a:solidFill>
                </a:rPr>
                <a:t>智能微型图书</a:t>
              </a:r>
              <a:endParaRPr lang="en-US" altLang="zh-CN" sz="1200" dirty="0">
                <a:solidFill>
                  <a:schemeClr val="tx1"/>
                </a:solidFill>
              </a:endParaRPr>
            </a:p>
          </p:txBody>
        </p:sp>
        <p:pic>
          <p:nvPicPr>
            <p:cNvPr id="78" name="图片 77"/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8888" y="1675"/>
              <a:ext cx="1246" cy="1418"/>
            </a:xfrm>
            <a:prstGeom prst="rect">
              <a:avLst/>
            </a:prstGeom>
          </p:spPr>
        </p:pic>
      </p:grpSp>
      <p:grpSp>
        <p:nvGrpSpPr>
          <p:cNvPr id="79" name="组合 4"/>
          <p:cNvGrpSpPr/>
          <p:nvPr/>
        </p:nvGrpSpPr>
        <p:grpSpPr>
          <a:xfrm>
            <a:off x="10006748" y="3967625"/>
            <a:ext cx="1391285" cy="1128395"/>
            <a:chOff x="8007" y="2431"/>
            <a:chExt cx="2191" cy="1777"/>
          </a:xfrm>
        </p:grpSpPr>
        <p:sp>
          <p:nvSpPr>
            <p:cNvPr id="80" name="文本框 4"/>
            <p:cNvSpPr txBox="1"/>
            <p:nvPr/>
          </p:nvSpPr>
          <p:spPr>
            <a:xfrm>
              <a:off x="8566" y="3772"/>
              <a:ext cx="1632" cy="43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t">
              <a:spAutoFit/>
            </a:bodyPr>
            <a:lstStyle>
              <a:lvl1pPr>
                <a:defRPr sz="1600">
                  <a:solidFill>
                    <a:srgbClr val="FFFF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微软雅黑" panose="020B0503020204020204" pitchFamily="34" charset="-122"/>
                </a:defRPr>
              </a:lvl1pPr>
            </a:lstStyle>
            <a:p>
              <a:r>
                <a:rPr sz="1200" dirty="0">
                  <a:solidFill>
                    <a:schemeClr val="tx1"/>
                  </a:solidFill>
                </a:rPr>
                <a:t>电子班牌</a:t>
              </a:r>
              <a:endParaRPr sz="1200" dirty="0">
                <a:solidFill>
                  <a:schemeClr val="tx1"/>
                </a:solidFill>
              </a:endParaRPr>
            </a:p>
          </p:txBody>
        </p:sp>
        <p:pic>
          <p:nvPicPr>
            <p:cNvPr id="81" name="图像" descr="图像"/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8007" y="2431"/>
              <a:ext cx="2010" cy="1220"/>
            </a:xfrm>
            <a:prstGeom prst="rect">
              <a:avLst/>
            </a:prstGeom>
            <a:ln w="12700">
              <a:miter lim="400000"/>
              <a:headEnd/>
              <a:tailEnd/>
            </a:ln>
          </p:spPr>
        </p:pic>
      </p:grpSp>
      <p:sp>
        <p:nvSpPr>
          <p:cNvPr id="82" name="矩形 81"/>
          <p:cNvSpPr/>
          <p:nvPr/>
        </p:nvSpPr>
        <p:spPr>
          <a:xfrm>
            <a:off x="1274009" y="3657676"/>
            <a:ext cx="10195926" cy="1614833"/>
          </a:xfrm>
          <a:prstGeom prst="rect">
            <a:avLst/>
          </a:prstGeom>
          <a:noFill/>
          <a:ln>
            <a:solidFill>
              <a:schemeClr val="accent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0">
        <p:random/>
      </p:transition>
    </mc:Choice>
    <mc:Fallback>
      <p:transition spd="slow" advTm="0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任意多边形: 形状 31"/>
          <p:cNvSpPr/>
          <p:nvPr/>
        </p:nvSpPr>
        <p:spPr>
          <a:xfrm>
            <a:off x="498705" y="455580"/>
            <a:ext cx="974204" cy="487102"/>
          </a:xfrm>
          <a:custGeom>
            <a:avLst/>
            <a:gdLst>
              <a:gd name="connsiteX0" fmla="*/ 0 w 923740"/>
              <a:gd name="connsiteY0" fmla="*/ 0 h 461870"/>
              <a:gd name="connsiteX1" fmla="*/ 923740 w 923740"/>
              <a:gd name="connsiteY1" fmla="*/ 0 h 461870"/>
              <a:gd name="connsiteX2" fmla="*/ 923740 w 923740"/>
              <a:gd name="connsiteY2" fmla="*/ 461870 h 461870"/>
              <a:gd name="connsiteX3" fmla="*/ 890513 w 923740"/>
              <a:gd name="connsiteY3" fmla="*/ 461870 h 461870"/>
              <a:gd name="connsiteX4" fmla="*/ 890513 w 923740"/>
              <a:gd name="connsiteY4" fmla="*/ 33227 h 461870"/>
              <a:gd name="connsiteX5" fmla="*/ 33227 w 923740"/>
              <a:gd name="connsiteY5" fmla="*/ 33227 h 461870"/>
              <a:gd name="connsiteX6" fmla="*/ 33227 w 923740"/>
              <a:gd name="connsiteY6" fmla="*/ 461870 h 461870"/>
              <a:gd name="connsiteX7" fmla="*/ 0 w 923740"/>
              <a:gd name="connsiteY7" fmla="*/ 461870 h 461870"/>
              <a:gd name="connsiteX8" fmla="*/ 0 w 923740"/>
              <a:gd name="connsiteY8" fmla="*/ 0 h 4618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23740" h="461870">
                <a:moveTo>
                  <a:pt x="0" y="0"/>
                </a:moveTo>
                <a:lnTo>
                  <a:pt x="923740" y="0"/>
                </a:lnTo>
                <a:lnTo>
                  <a:pt x="923740" y="461870"/>
                </a:lnTo>
                <a:lnTo>
                  <a:pt x="890513" y="461870"/>
                </a:lnTo>
                <a:lnTo>
                  <a:pt x="890513" y="33227"/>
                </a:lnTo>
                <a:lnTo>
                  <a:pt x="33227" y="33227"/>
                </a:lnTo>
                <a:lnTo>
                  <a:pt x="33227" y="461870"/>
                </a:lnTo>
                <a:lnTo>
                  <a:pt x="0" y="46187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85">
              <a:solidFill>
                <a:schemeClr val="tx1"/>
              </a:solidFill>
            </a:endParaRPr>
          </a:p>
        </p:txBody>
      </p:sp>
      <p:sp>
        <p:nvSpPr>
          <p:cNvPr id="33" name="文本框 32"/>
          <p:cNvSpPr txBox="1"/>
          <p:nvPr/>
        </p:nvSpPr>
        <p:spPr>
          <a:xfrm>
            <a:off x="498703" y="447973"/>
            <a:ext cx="974204" cy="74142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/>
            <a:r>
              <a:rPr lang="en-US" altLang="zh-CN" sz="4220" b="1" dirty="0" smtClean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02</a:t>
            </a:r>
            <a:endParaRPr lang="zh-CN" altLang="en-US" sz="4220" b="1" dirty="0">
              <a:solidFill>
                <a:schemeClr val="accent2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1635951" y="495517"/>
            <a:ext cx="211628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600" b="1" dirty="0" smtClean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智能</a:t>
            </a:r>
            <a:r>
              <a:rPr lang="en-US" altLang="zh-CN" sz="3600" b="1" dirty="0" smtClean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IC</a:t>
            </a:r>
            <a:r>
              <a:rPr lang="zh-CN" altLang="en-US" sz="3600" b="1" dirty="0" smtClean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卡</a:t>
            </a:r>
            <a:endParaRPr lang="zh-CN" altLang="en-US" sz="3600" b="1" dirty="0">
              <a:solidFill>
                <a:schemeClr val="accent2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47" name="任意多边形: 形状 31"/>
          <p:cNvSpPr/>
          <p:nvPr/>
        </p:nvSpPr>
        <p:spPr>
          <a:xfrm rot="10800000">
            <a:off x="498705" y="942681"/>
            <a:ext cx="974204" cy="254319"/>
          </a:xfrm>
          <a:custGeom>
            <a:avLst/>
            <a:gdLst>
              <a:gd name="connsiteX0" fmla="*/ 0 w 923740"/>
              <a:gd name="connsiteY0" fmla="*/ 0 h 461870"/>
              <a:gd name="connsiteX1" fmla="*/ 923740 w 923740"/>
              <a:gd name="connsiteY1" fmla="*/ 0 h 461870"/>
              <a:gd name="connsiteX2" fmla="*/ 923740 w 923740"/>
              <a:gd name="connsiteY2" fmla="*/ 461870 h 461870"/>
              <a:gd name="connsiteX3" fmla="*/ 890513 w 923740"/>
              <a:gd name="connsiteY3" fmla="*/ 461870 h 461870"/>
              <a:gd name="connsiteX4" fmla="*/ 890513 w 923740"/>
              <a:gd name="connsiteY4" fmla="*/ 33227 h 461870"/>
              <a:gd name="connsiteX5" fmla="*/ 33227 w 923740"/>
              <a:gd name="connsiteY5" fmla="*/ 33227 h 461870"/>
              <a:gd name="connsiteX6" fmla="*/ 33227 w 923740"/>
              <a:gd name="connsiteY6" fmla="*/ 461870 h 461870"/>
              <a:gd name="connsiteX7" fmla="*/ 0 w 923740"/>
              <a:gd name="connsiteY7" fmla="*/ 461870 h 461870"/>
              <a:gd name="connsiteX8" fmla="*/ 0 w 923740"/>
              <a:gd name="connsiteY8" fmla="*/ 0 h 4618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23740" h="461870">
                <a:moveTo>
                  <a:pt x="0" y="0"/>
                </a:moveTo>
                <a:lnTo>
                  <a:pt x="923740" y="0"/>
                </a:lnTo>
                <a:lnTo>
                  <a:pt x="923740" y="461870"/>
                </a:lnTo>
                <a:lnTo>
                  <a:pt x="890513" y="461870"/>
                </a:lnTo>
                <a:lnTo>
                  <a:pt x="890513" y="33227"/>
                </a:lnTo>
                <a:lnTo>
                  <a:pt x="33227" y="33227"/>
                </a:lnTo>
                <a:lnTo>
                  <a:pt x="33227" y="461870"/>
                </a:lnTo>
                <a:lnTo>
                  <a:pt x="0" y="461870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85">
              <a:solidFill>
                <a:schemeClr val="bg2"/>
              </a:solidFill>
            </a:endParaRPr>
          </a:p>
        </p:txBody>
      </p:sp>
      <p:grpSp>
        <p:nvGrpSpPr>
          <p:cNvPr id="44" name="组合 27"/>
          <p:cNvGrpSpPr/>
          <p:nvPr/>
        </p:nvGrpSpPr>
        <p:grpSpPr>
          <a:xfrm>
            <a:off x="2869943" y="1426576"/>
            <a:ext cx="4220845" cy="1014730"/>
            <a:chOff x="2525" y="807"/>
            <a:chExt cx="6647" cy="1598"/>
          </a:xfrm>
        </p:grpSpPr>
        <p:grpSp>
          <p:nvGrpSpPr>
            <p:cNvPr id="45" name="组合 26"/>
            <p:cNvGrpSpPr/>
            <p:nvPr/>
          </p:nvGrpSpPr>
          <p:grpSpPr>
            <a:xfrm>
              <a:off x="2525" y="807"/>
              <a:ext cx="1971" cy="1598"/>
              <a:chOff x="-1715" y="485"/>
              <a:chExt cx="3531" cy="2864"/>
            </a:xfrm>
          </p:grpSpPr>
          <p:pic>
            <p:nvPicPr>
              <p:cNvPr id="86" name="图片 4" descr="图片 4"/>
              <p:cNvPicPr>
                <a:picLocks noChangeAspect="1"/>
              </p:cNvPicPr>
              <p:nvPr/>
            </p:nvPicPr>
            <p:blipFill>
              <a:blip r:embed="rId1"/>
              <a:stretch>
                <a:fillRect/>
              </a:stretch>
            </p:blipFill>
            <p:spPr>
              <a:xfrm flipH="1">
                <a:off x="-1715" y="485"/>
                <a:ext cx="1802" cy="2864"/>
              </a:xfrm>
              <a:prstGeom prst="rect">
                <a:avLst/>
              </a:prstGeom>
              <a:ln w="12700">
                <a:miter lim="400000"/>
                <a:headEnd/>
                <a:tailEnd/>
              </a:ln>
            </p:spPr>
          </p:pic>
          <p:pic>
            <p:nvPicPr>
              <p:cNvPr id="87" name="图片 5" descr="图片 5"/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 flipH="1">
                <a:off x="-2" y="485"/>
                <a:ext cx="1818" cy="2844"/>
              </a:xfrm>
              <a:prstGeom prst="rect">
                <a:avLst/>
              </a:prstGeom>
              <a:ln w="12700">
                <a:miter lim="400000"/>
                <a:headEnd/>
                <a:tailEnd/>
              </a:ln>
            </p:spPr>
          </p:pic>
        </p:grpSp>
        <p:grpSp>
          <p:nvGrpSpPr>
            <p:cNvPr id="48" name="组合 24"/>
            <p:cNvGrpSpPr/>
            <p:nvPr/>
          </p:nvGrpSpPr>
          <p:grpSpPr>
            <a:xfrm>
              <a:off x="5477" y="1079"/>
              <a:ext cx="3695" cy="1204"/>
              <a:chOff x="4160" y="1919"/>
              <a:chExt cx="6210" cy="2025"/>
            </a:xfrm>
          </p:grpSpPr>
          <p:pic>
            <p:nvPicPr>
              <p:cNvPr id="83" name="图片 6" descr="图片 6"/>
              <p:cNvPicPr>
                <a:picLocks noChangeAspect="1"/>
              </p:cNvPicPr>
              <p:nvPr/>
            </p:nvPicPr>
            <p:blipFill>
              <a:blip r:embed="rId3"/>
              <a:srcRect r="14" b="14"/>
              <a:stretch>
                <a:fillRect/>
              </a:stretch>
            </p:blipFill>
            <p:spPr>
              <a:xfrm>
                <a:off x="8346" y="1920"/>
                <a:ext cx="2024" cy="202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0803" y="0"/>
                    </a:moveTo>
                    <a:cubicBezTo>
                      <a:pt x="4838" y="0"/>
                      <a:pt x="0" y="4838"/>
                      <a:pt x="0" y="10803"/>
                    </a:cubicBezTo>
                    <a:cubicBezTo>
                      <a:pt x="0" y="16769"/>
                      <a:pt x="4838" y="21600"/>
                      <a:pt x="10803" y="21600"/>
                    </a:cubicBezTo>
                    <a:cubicBezTo>
                      <a:pt x="16769" y="21600"/>
                      <a:pt x="21600" y="16769"/>
                      <a:pt x="21600" y="10803"/>
                    </a:cubicBezTo>
                    <a:cubicBezTo>
                      <a:pt x="21600" y="4838"/>
                      <a:pt x="16769" y="0"/>
                      <a:pt x="10803" y="0"/>
                    </a:cubicBezTo>
                    <a:close/>
                  </a:path>
                </a:pathLst>
              </a:custGeom>
              <a:ln w="12700">
                <a:miter lim="400000"/>
                <a:headEnd/>
                <a:tailEnd/>
              </a:ln>
            </p:spPr>
          </p:pic>
          <p:pic>
            <p:nvPicPr>
              <p:cNvPr id="84" name="图片 11" descr="图片 11"/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6346" y="1919"/>
                <a:ext cx="2000" cy="202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0797" y="0"/>
                    </a:moveTo>
                    <a:cubicBezTo>
                      <a:pt x="4833" y="0"/>
                      <a:pt x="0" y="4834"/>
                      <a:pt x="0" y="10797"/>
                    </a:cubicBezTo>
                    <a:cubicBezTo>
                      <a:pt x="0" y="16759"/>
                      <a:pt x="4833" y="21600"/>
                      <a:pt x="10797" y="21600"/>
                    </a:cubicBezTo>
                    <a:cubicBezTo>
                      <a:pt x="16760" y="21600"/>
                      <a:pt x="21600" y="16759"/>
                      <a:pt x="21600" y="10797"/>
                    </a:cubicBezTo>
                    <a:cubicBezTo>
                      <a:pt x="21600" y="4834"/>
                      <a:pt x="16760" y="0"/>
                      <a:pt x="10797" y="0"/>
                    </a:cubicBezTo>
                    <a:close/>
                  </a:path>
                </a:pathLst>
              </a:custGeom>
              <a:ln w="12700">
                <a:miter lim="400000"/>
                <a:headEnd/>
                <a:tailEnd/>
              </a:ln>
            </p:spPr>
          </p:pic>
          <p:pic>
            <p:nvPicPr>
              <p:cNvPr id="85" name="图片 12" descr="图片 12"/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4160" y="1919"/>
                <a:ext cx="2024" cy="202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0797" y="0"/>
                    </a:moveTo>
                    <a:cubicBezTo>
                      <a:pt x="4833" y="0"/>
                      <a:pt x="0" y="4833"/>
                      <a:pt x="0" y="10797"/>
                    </a:cubicBezTo>
                    <a:cubicBezTo>
                      <a:pt x="0" y="16760"/>
                      <a:pt x="4833" y="21600"/>
                      <a:pt x="10797" y="21600"/>
                    </a:cubicBezTo>
                    <a:cubicBezTo>
                      <a:pt x="16760" y="21600"/>
                      <a:pt x="21600" y="16760"/>
                      <a:pt x="21600" y="10797"/>
                    </a:cubicBezTo>
                    <a:cubicBezTo>
                      <a:pt x="21600" y="4833"/>
                      <a:pt x="16760" y="0"/>
                      <a:pt x="10797" y="0"/>
                    </a:cubicBezTo>
                    <a:close/>
                  </a:path>
                </a:pathLst>
              </a:custGeom>
              <a:ln w="12700">
                <a:miter lim="400000"/>
                <a:headEnd/>
                <a:tailEnd/>
              </a:ln>
            </p:spPr>
          </p:pic>
        </p:grpSp>
      </p:grpSp>
      <p:pic>
        <p:nvPicPr>
          <p:cNvPr id="2" name="图片 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2190" y="1666112"/>
            <a:ext cx="3182112" cy="481584"/>
          </a:xfrm>
          <a:prstGeom prst="rect">
            <a:avLst/>
          </a:prstGeom>
        </p:spPr>
      </p:pic>
      <p:pic>
        <p:nvPicPr>
          <p:cNvPr id="17" name="图片 40" descr="图片 40"/>
          <p:cNvPicPr>
            <a:picLocks noChangeAspect="1"/>
          </p:cNvPicPr>
          <p:nvPr/>
        </p:nvPicPr>
        <p:blipFill>
          <a:blip r:embed="rId7"/>
          <a:srcRect l="14899" t="10629" r="6705" b="14493"/>
          <a:stretch>
            <a:fillRect/>
          </a:stretch>
        </p:blipFill>
        <p:spPr>
          <a:xfrm>
            <a:off x="1160544" y="4049200"/>
            <a:ext cx="776634" cy="762502"/>
          </a:xfrm>
          <a:prstGeom prst="rect">
            <a:avLst/>
          </a:prstGeom>
          <a:ln w="12700" cap="flat">
            <a:noFill/>
            <a:miter lim="400000"/>
            <a:headEnd/>
            <a:tailEnd/>
          </a:ln>
          <a:effectLst/>
        </p:spPr>
      </p:pic>
      <p:pic>
        <p:nvPicPr>
          <p:cNvPr id="37" name="图片 36" descr="图片 39"/>
          <p:cNvPicPr>
            <a:picLocks noChangeAspect="1"/>
          </p:cNvPicPr>
          <p:nvPr/>
        </p:nvPicPr>
        <p:blipFill>
          <a:blip r:embed="rId8"/>
          <a:srcRect l="6635" t="18956" r="9229" b="8407"/>
          <a:stretch>
            <a:fillRect/>
          </a:stretch>
        </p:blipFill>
        <p:spPr>
          <a:xfrm>
            <a:off x="2539621" y="3987785"/>
            <a:ext cx="765944" cy="885332"/>
          </a:xfrm>
          <a:prstGeom prst="rect">
            <a:avLst/>
          </a:prstGeom>
          <a:ln w="12700" cap="flat">
            <a:noFill/>
            <a:miter lim="400000"/>
            <a:headEnd/>
            <a:tailEnd/>
          </a:ln>
          <a:effectLst/>
        </p:spPr>
      </p:pic>
      <p:pic>
        <p:nvPicPr>
          <p:cNvPr id="36" name="图片 35" descr="图片 38"/>
          <p:cNvPicPr>
            <a:picLocks noChangeAspect="1"/>
          </p:cNvPicPr>
          <p:nvPr/>
        </p:nvPicPr>
        <p:blipFill>
          <a:blip r:embed="rId9"/>
          <a:srcRect l="25604" t="16006" r="27737" b="19247"/>
          <a:stretch>
            <a:fillRect/>
          </a:stretch>
        </p:blipFill>
        <p:spPr>
          <a:xfrm>
            <a:off x="4077431" y="3970186"/>
            <a:ext cx="592666" cy="841516"/>
          </a:xfrm>
          <a:prstGeom prst="rect">
            <a:avLst/>
          </a:prstGeom>
          <a:ln w="12700" cap="flat">
            <a:noFill/>
            <a:miter lim="400000"/>
            <a:headEnd/>
            <a:tailEnd/>
          </a:ln>
          <a:effectLst/>
        </p:spPr>
      </p:pic>
      <p:pic>
        <p:nvPicPr>
          <p:cNvPr id="31" name="图片 30" descr="道闸考勤机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485868" y="4049200"/>
            <a:ext cx="1160606" cy="692914"/>
          </a:xfrm>
          <a:prstGeom prst="rect">
            <a:avLst/>
          </a:prstGeom>
        </p:spPr>
      </p:pic>
      <p:pic>
        <p:nvPicPr>
          <p:cNvPr id="29" name="图像" descr="图像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591535" y="4049200"/>
            <a:ext cx="1071246" cy="649968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27" name="图片 26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9632256" y="4033518"/>
            <a:ext cx="622550" cy="708596"/>
          </a:xfrm>
          <a:prstGeom prst="rect">
            <a:avLst/>
          </a:prstGeom>
        </p:spPr>
      </p:pic>
      <p:pic>
        <p:nvPicPr>
          <p:cNvPr id="25" name="图片 24" descr="图片 5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0773590" y="3688333"/>
            <a:ext cx="1020924" cy="1020924"/>
          </a:xfrm>
          <a:prstGeom prst="rect">
            <a:avLst/>
          </a:prstGeom>
          <a:ln w="12700" cap="flat">
            <a:noFill/>
            <a:miter lim="400000"/>
            <a:headEnd/>
            <a:tailEnd/>
          </a:ln>
          <a:effectLst/>
        </p:spPr>
      </p:pic>
      <p:sp>
        <p:nvSpPr>
          <p:cNvPr id="3" name="文本框 2"/>
          <p:cNvSpPr txBox="1"/>
          <p:nvPr/>
        </p:nvSpPr>
        <p:spPr>
          <a:xfrm>
            <a:off x="1179368" y="4930905"/>
            <a:ext cx="75781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kumimoji="1" lang="zh-CN" altLang="en-US" sz="14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电话机</a:t>
            </a:r>
            <a:endParaRPr kumimoji="1" lang="zh-CN" altLang="en-US" sz="140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39" name="文本框 38"/>
          <p:cNvSpPr txBox="1"/>
          <p:nvPr/>
        </p:nvSpPr>
        <p:spPr>
          <a:xfrm>
            <a:off x="2557560" y="4930905"/>
            <a:ext cx="75781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kumimoji="1" lang="zh-CN" altLang="en-US" sz="14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考勤机</a:t>
            </a:r>
            <a:endParaRPr kumimoji="1" lang="zh-CN" altLang="en-US" sz="140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40" name="文本框 39"/>
          <p:cNvSpPr txBox="1"/>
          <p:nvPr/>
        </p:nvSpPr>
        <p:spPr>
          <a:xfrm>
            <a:off x="4030650" y="4930905"/>
            <a:ext cx="75781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kumimoji="1" lang="zh-CN" altLang="en-US" sz="14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消费机</a:t>
            </a:r>
            <a:endParaRPr kumimoji="1" lang="zh-CN" altLang="en-US" sz="140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41" name="文本框 40"/>
          <p:cNvSpPr txBox="1"/>
          <p:nvPr/>
        </p:nvSpPr>
        <p:spPr>
          <a:xfrm>
            <a:off x="5672027" y="4930905"/>
            <a:ext cx="916573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kumimoji="1" lang="zh-CN" altLang="en-US" sz="1400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道闸门禁</a:t>
            </a:r>
            <a:endParaRPr kumimoji="1" lang="zh-CN" altLang="en-US" sz="140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42" name="文本框 41"/>
          <p:cNvSpPr txBox="1"/>
          <p:nvPr/>
        </p:nvSpPr>
        <p:spPr>
          <a:xfrm>
            <a:off x="7684740" y="4930905"/>
            <a:ext cx="916573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kumimoji="1" lang="zh-CN" altLang="en-US" sz="14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电子班牌</a:t>
            </a:r>
            <a:endParaRPr kumimoji="1" lang="zh-CN" altLang="en-US" sz="140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43" name="文本框 42"/>
          <p:cNvSpPr txBox="1"/>
          <p:nvPr/>
        </p:nvSpPr>
        <p:spPr>
          <a:xfrm>
            <a:off x="9614376" y="4930905"/>
            <a:ext cx="758797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kumimoji="1" lang="zh-CN" altLang="en-US" sz="1400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图书馆</a:t>
            </a:r>
            <a:endParaRPr kumimoji="1" lang="zh-CN" altLang="en-US" sz="140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46" name="文本框 45"/>
          <p:cNvSpPr txBox="1"/>
          <p:nvPr/>
        </p:nvSpPr>
        <p:spPr>
          <a:xfrm>
            <a:off x="10806181" y="4930905"/>
            <a:ext cx="1084193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kumimoji="1" lang="zh-CN" altLang="en-US" sz="14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立式考勤机</a:t>
            </a:r>
            <a:endParaRPr kumimoji="1" lang="zh-CN" altLang="en-US" sz="140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4499203" y="2536205"/>
            <a:ext cx="285366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CN" altLang="en-US" dirty="0">
                <a:solidFill>
                  <a:schemeClr val="tx1">
                    <a:lumMod val="65000"/>
                    <a:lumOff val="35000"/>
                  </a:schemeClr>
                </a:solidFill>
                <a:sym typeface="+mn-ea"/>
              </a:rPr>
              <a:t>芯片</a:t>
            </a:r>
            <a:r>
              <a:rPr lang="en-US" altLang="zh-CN" dirty="0">
                <a:solidFill>
                  <a:schemeClr val="tx1">
                    <a:lumMod val="65000"/>
                    <a:lumOff val="35000"/>
                  </a:schemeClr>
                </a:solidFill>
                <a:sym typeface="+mn-ea"/>
              </a:rPr>
              <a:t>IC</a:t>
            </a:r>
            <a:r>
              <a:rPr lang="zh-CN" altLang="en-US" dirty="0">
                <a:solidFill>
                  <a:schemeClr val="tx1">
                    <a:lumMod val="65000"/>
                    <a:lumOff val="35000"/>
                  </a:schemeClr>
                </a:solidFill>
                <a:sym typeface="+mn-ea"/>
              </a:rPr>
              <a:t>卡</a:t>
            </a:r>
            <a:r>
              <a:rPr lang="en-US" altLang="zh-CN" dirty="0">
                <a:solidFill>
                  <a:schemeClr val="tx1">
                    <a:lumMod val="65000"/>
                    <a:lumOff val="35000"/>
                  </a:schemeClr>
                </a:solidFill>
                <a:sym typeface="+mn-ea"/>
              </a:rPr>
              <a:t>/</a:t>
            </a:r>
            <a:r>
              <a:rPr lang="zh-CN" altLang="en-US" dirty="0">
                <a:solidFill>
                  <a:schemeClr val="tx1">
                    <a:lumMod val="65000"/>
                    <a:lumOff val="35000"/>
                  </a:schemeClr>
                </a:solidFill>
                <a:sym typeface="+mn-ea"/>
              </a:rPr>
              <a:t>二维码校徽</a:t>
            </a:r>
            <a:r>
              <a:rPr lang="en-US" altLang="zh-CN" dirty="0">
                <a:solidFill>
                  <a:schemeClr val="tx1">
                    <a:lumMod val="65000"/>
                    <a:lumOff val="35000"/>
                  </a:schemeClr>
                </a:solidFill>
                <a:sym typeface="+mn-ea"/>
              </a:rPr>
              <a:t>/</a:t>
            </a:r>
            <a:r>
              <a:rPr lang="zh-CN" altLang="en-US" dirty="0">
                <a:solidFill>
                  <a:schemeClr val="tx1">
                    <a:lumMod val="65000"/>
                    <a:lumOff val="35000"/>
                  </a:schemeClr>
                </a:solidFill>
                <a:sym typeface="+mn-ea"/>
              </a:rPr>
              <a:t>手环</a:t>
            </a:r>
            <a:endParaRPr lang="zh-CN" altLang="en-US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/>
            <a:endParaRPr kumimoji="1" lang="zh-CN" altLang="en-US" dirty="0"/>
          </a:p>
        </p:txBody>
      </p:sp>
      <p:sp>
        <p:nvSpPr>
          <p:cNvPr id="49" name="矩形 48"/>
          <p:cNvSpPr/>
          <p:nvPr/>
        </p:nvSpPr>
        <p:spPr>
          <a:xfrm>
            <a:off x="1228097" y="1303831"/>
            <a:ext cx="10195926" cy="1743995"/>
          </a:xfrm>
          <a:prstGeom prst="rect">
            <a:avLst/>
          </a:prstGeom>
          <a:noFill/>
          <a:ln w="28575">
            <a:solidFill>
              <a:schemeClr val="accent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10" name="左中括号 9"/>
          <p:cNvSpPr/>
          <p:nvPr/>
        </p:nvSpPr>
        <p:spPr>
          <a:xfrm rot="5400000">
            <a:off x="6253301" y="-1506157"/>
            <a:ext cx="169003" cy="10219411"/>
          </a:xfrm>
          <a:prstGeom prst="leftBracket">
            <a:avLst/>
          </a:prstGeom>
          <a:noFill/>
          <a:ln w="285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cxnSp>
        <p:nvCxnSpPr>
          <p:cNvPr id="15" name="直线箭头连接符 14"/>
          <p:cNvCxnSpPr/>
          <p:nvPr/>
        </p:nvCxnSpPr>
        <p:spPr>
          <a:xfrm>
            <a:off x="6357069" y="3112269"/>
            <a:ext cx="0" cy="312504"/>
          </a:xfrm>
          <a:prstGeom prst="straightConnector1">
            <a:avLst/>
          </a:prstGeom>
          <a:ln w="28575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矩形 49"/>
          <p:cNvSpPr/>
          <p:nvPr/>
        </p:nvSpPr>
        <p:spPr>
          <a:xfrm>
            <a:off x="1058603" y="5670624"/>
            <a:ext cx="902359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defRPr sz="160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defRPr>
            </a:pPr>
            <a:r>
              <a:rPr lang="zh-CN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sym typeface="+mn-ea"/>
              </a:rPr>
              <a:t>（</a:t>
            </a:r>
            <a:r>
              <a:rPr lang="en-US" altLang="zh-CN" sz="1200" dirty="0">
                <a:solidFill>
                  <a:schemeClr val="tx1">
                    <a:lumMod val="75000"/>
                    <a:lumOff val="25000"/>
                  </a:schemeClr>
                </a:solidFill>
                <a:sym typeface="+mn-ea"/>
              </a:rPr>
              <a:t>1</a:t>
            </a:r>
            <a:r>
              <a:rPr lang="zh-CN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sym typeface="+mn-ea"/>
              </a:rPr>
              <a:t>）</a:t>
            </a:r>
            <a:r>
              <a:rPr lang="zh-CN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智能一卡通，一卡多用，支持考勤、消费、图书借阅等。</a:t>
            </a:r>
            <a:endParaRPr lang="zh-CN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>
              <a:lnSpc>
                <a:spcPct val="150000"/>
              </a:lnSpc>
              <a:defRPr sz="160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defRPr>
            </a:pPr>
            <a:r>
              <a:rPr lang="zh-CN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sym typeface="+mn-ea"/>
              </a:rPr>
              <a:t>（</a:t>
            </a:r>
            <a:r>
              <a:rPr lang="en-US" altLang="zh-CN" sz="1200" dirty="0">
                <a:solidFill>
                  <a:schemeClr val="tx1">
                    <a:lumMod val="75000"/>
                    <a:lumOff val="25000"/>
                  </a:schemeClr>
                </a:solidFill>
                <a:sym typeface="+mn-ea"/>
              </a:rPr>
              <a:t>2</a:t>
            </a:r>
            <a:r>
              <a:rPr lang="zh-CN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sym typeface="+mn-ea"/>
              </a:rPr>
              <a:t>）</a:t>
            </a:r>
            <a:r>
              <a:rPr lang="zh-CN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与学生评价关联，扫码即可识别学生信息，为其打分评价。</a:t>
            </a:r>
            <a:endParaRPr lang="zh-CN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>
              <a:lnSpc>
                <a:spcPct val="150000"/>
              </a:lnSpc>
              <a:defRPr sz="160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defRPr>
            </a:pPr>
            <a:r>
              <a:rPr lang="zh-CN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sym typeface="+mn-ea"/>
              </a:rPr>
              <a:t>（</a:t>
            </a:r>
            <a:r>
              <a:rPr lang="en-US" altLang="zh-CN" sz="1200" dirty="0">
                <a:solidFill>
                  <a:schemeClr val="tx1">
                    <a:lumMod val="75000"/>
                    <a:lumOff val="25000"/>
                  </a:schemeClr>
                </a:solidFill>
                <a:sym typeface="+mn-ea"/>
              </a:rPr>
              <a:t>3</a:t>
            </a:r>
            <a:r>
              <a:rPr lang="zh-CN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sym typeface="+mn-ea"/>
              </a:rPr>
              <a:t>）</a:t>
            </a:r>
            <a:r>
              <a:rPr lang="zh-CN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可作为电话拨打的</a:t>
            </a:r>
            <a:r>
              <a:rPr lang="en-US" altLang="zh-CN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IC</a:t>
            </a:r>
            <a:r>
              <a:rPr lang="zh-CN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卡，智能关联家长联系方式，孩子一键即可给父母</a:t>
            </a:r>
            <a:r>
              <a:rPr lang="zh-CN" altLang="en-US" sz="1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打电话</a:t>
            </a:r>
            <a:r>
              <a:rPr lang="zh-CN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。</a:t>
            </a:r>
            <a:endParaRPr lang="zh-CN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0">
        <p:random/>
      </p:transition>
    </mc:Choice>
    <mc:Fallback>
      <p:transition spd="slow" advTm="0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任意多边形: 形状 31"/>
          <p:cNvSpPr/>
          <p:nvPr/>
        </p:nvSpPr>
        <p:spPr>
          <a:xfrm>
            <a:off x="498705" y="455580"/>
            <a:ext cx="974204" cy="487102"/>
          </a:xfrm>
          <a:custGeom>
            <a:avLst/>
            <a:gdLst>
              <a:gd name="connsiteX0" fmla="*/ 0 w 923740"/>
              <a:gd name="connsiteY0" fmla="*/ 0 h 461870"/>
              <a:gd name="connsiteX1" fmla="*/ 923740 w 923740"/>
              <a:gd name="connsiteY1" fmla="*/ 0 h 461870"/>
              <a:gd name="connsiteX2" fmla="*/ 923740 w 923740"/>
              <a:gd name="connsiteY2" fmla="*/ 461870 h 461870"/>
              <a:gd name="connsiteX3" fmla="*/ 890513 w 923740"/>
              <a:gd name="connsiteY3" fmla="*/ 461870 h 461870"/>
              <a:gd name="connsiteX4" fmla="*/ 890513 w 923740"/>
              <a:gd name="connsiteY4" fmla="*/ 33227 h 461870"/>
              <a:gd name="connsiteX5" fmla="*/ 33227 w 923740"/>
              <a:gd name="connsiteY5" fmla="*/ 33227 h 461870"/>
              <a:gd name="connsiteX6" fmla="*/ 33227 w 923740"/>
              <a:gd name="connsiteY6" fmla="*/ 461870 h 461870"/>
              <a:gd name="connsiteX7" fmla="*/ 0 w 923740"/>
              <a:gd name="connsiteY7" fmla="*/ 461870 h 461870"/>
              <a:gd name="connsiteX8" fmla="*/ 0 w 923740"/>
              <a:gd name="connsiteY8" fmla="*/ 0 h 4618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23740" h="461870">
                <a:moveTo>
                  <a:pt x="0" y="0"/>
                </a:moveTo>
                <a:lnTo>
                  <a:pt x="923740" y="0"/>
                </a:lnTo>
                <a:lnTo>
                  <a:pt x="923740" y="461870"/>
                </a:lnTo>
                <a:lnTo>
                  <a:pt x="890513" y="461870"/>
                </a:lnTo>
                <a:lnTo>
                  <a:pt x="890513" y="33227"/>
                </a:lnTo>
                <a:lnTo>
                  <a:pt x="33227" y="33227"/>
                </a:lnTo>
                <a:lnTo>
                  <a:pt x="33227" y="461870"/>
                </a:lnTo>
                <a:lnTo>
                  <a:pt x="0" y="46187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85">
              <a:solidFill>
                <a:schemeClr val="tx1"/>
              </a:solidFill>
            </a:endParaRPr>
          </a:p>
        </p:txBody>
      </p:sp>
      <p:sp>
        <p:nvSpPr>
          <p:cNvPr id="43" name="文本框 42"/>
          <p:cNvSpPr txBox="1"/>
          <p:nvPr/>
        </p:nvSpPr>
        <p:spPr>
          <a:xfrm>
            <a:off x="498703" y="447973"/>
            <a:ext cx="974204" cy="74142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/>
            <a:r>
              <a:rPr lang="en-US" altLang="zh-CN" sz="4220" b="1" dirty="0" smtClean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03</a:t>
            </a:r>
            <a:endParaRPr lang="zh-CN" altLang="en-US" sz="4220" b="1" dirty="0">
              <a:solidFill>
                <a:schemeClr val="accent2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44" name="文本框 43"/>
          <p:cNvSpPr txBox="1"/>
          <p:nvPr/>
        </p:nvSpPr>
        <p:spPr>
          <a:xfrm>
            <a:off x="1635951" y="447973"/>
            <a:ext cx="454162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600" b="1" dirty="0" smtClean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校园考勤</a:t>
            </a:r>
            <a:r>
              <a:rPr lang="en-US" altLang="zh-CN" sz="3600" b="1" dirty="0" smtClean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-</a:t>
            </a:r>
            <a:r>
              <a:rPr lang="zh-CN" altLang="en-US" sz="3600" b="1" dirty="0" smtClean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刷卡考勤机</a:t>
            </a:r>
            <a:endParaRPr lang="zh-CN" altLang="en-US" sz="3600" b="1" dirty="0">
              <a:solidFill>
                <a:schemeClr val="accent2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45" name="任意多边形: 形状 31"/>
          <p:cNvSpPr/>
          <p:nvPr/>
        </p:nvSpPr>
        <p:spPr>
          <a:xfrm rot="10800000">
            <a:off x="498705" y="942681"/>
            <a:ext cx="974204" cy="254319"/>
          </a:xfrm>
          <a:custGeom>
            <a:avLst/>
            <a:gdLst>
              <a:gd name="connsiteX0" fmla="*/ 0 w 923740"/>
              <a:gd name="connsiteY0" fmla="*/ 0 h 461870"/>
              <a:gd name="connsiteX1" fmla="*/ 923740 w 923740"/>
              <a:gd name="connsiteY1" fmla="*/ 0 h 461870"/>
              <a:gd name="connsiteX2" fmla="*/ 923740 w 923740"/>
              <a:gd name="connsiteY2" fmla="*/ 461870 h 461870"/>
              <a:gd name="connsiteX3" fmla="*/ 890513 w 923740"/>
              <a:gd name="connsiteY3" fmla="*/ 461870 h 461870"/>
              <a:gd name="connsiteX4" fmla="*/ 890513 w 923740"/>
              <a:gd name="connsiteY4" fmla="*/ 33227 h 461870"/>
              <a:gd name="connsiteX5" fmla="*/ 33227 w 923740"/>
              <a:gd name="connsiteY5" fmla="*/ 33227 h 461870"/>
              <a:gd name="connsiteX6" fmla="*/ 33227 w 923740"/>
              <a:gd name="connsiteY6" fmla="*/ 461870 h 461870"/>
              <a:gd name="connsiteX7" fmla="*/ 0 w 923740"/>
              <a:gd name="connsiteY7" fmla="*/ 461870 h 461870"/>
              <a:gd name="connsiteX8" fmla="*/ 0 w 923740"/>
              <a:gd name="connsiteY8" fmla="*/ 0 h 4618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23740" h="461870">
                <a:moveTo>
                  <a:pt x="0" y="0"/>
                </a:moveTo>
                <a:lnTo>
                  <a:pt x="923740" y="0"/>
                </a:lnTo>
                <a:lnTo>
                  <a:pt x="923740" y="461870"/>
                </a:lnTo>
                <a:lnTo>
                  <a:pt x="890513" y="461870"/>
                </a:lnTo>
                <a:lnTo>
                  <a:pt x="890513" y="33227"/>
                </a:lnTo>
                <a:lnTo>
                  <a:pt x="33227" y="33227"/>
                </a:lnTo>
                <a:lnTo>
                  <a:pt x="33227" y="461870"/>
                </a:lnTo>
                <a:lnTo>
                  <a:pt x="0" y="461870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85">
              <a:solidFill>
                <a:schemeClr val="bg2"/>
              </a:solidFill>
            </a:endParaRPr>
          </a:p>
        </p:txBody>
      </p:sp>
      <p:pic>
        <p:nvPicPr>
          <p:cNvPr id="6" name="图片 5" descr="图片 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542519" y="1717895"/>
            <a:ext cx="1538605" cy="1538605"/>
          </a:xfrm>
          <a:prstGeom prst="rect">
            <a:avLst/>
          </a:prstGeom>
          <a:ln w="12700" cap="flat">
            <a:noFill/>
            <a:miter lim="400000"/>
            <a:headEnd/>
            <a:tailEnd/>
          </a:ln>
          <a:effectLst/>
        </p:spPr>
      </p:pic>
      <p:pic>
        <p:nvPicPr>
          <p:cNvPr id="7" name="图片 39" descr="图片 39"/>
          <p:cNvPicPr>
            <a:picLocks noChangeAspect="1"/>
          </p:cNvPicPr>
          <p:nvPr/>
        </p:nvPicPr>
        <p:blipFill>
          <a:blip r:embed="rId2"/>
          <a:srcRect l="6635" t="18958" r="9229" b="8408"/>
          <a:stretch>
            <a:fillRect/>
          </a:stretch>
        </p:blipFill>
        <p:spPr>
          <a:xfrm>
            <a:off x="1774850" y="3698929"/>
            <a:ext cx="995026" cy="1150962"/>
          </a:xfrm>
          <a:prstGeom prst="rect">
            <a:avLst/>
          </a:prstGeom>
          <a:ln w="12700" cap="flat">
            <a:noFill/>
            <a:miter lim="400000"/>
            <a:headEnd/>
            <a:tailEnd/>
          </a:ln>
          <a:effectLst/>
        </p:spPr>
      </p:pic>
      <p:pic>
        <p:nvPicPr>
          <p:cNvPr id="8" name="图片 7" descr="道闸考勤机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34166" y="5235603"/>
            <a:ext cx="1570526" cy="937670"/>
          </a:xfrm>
          <a:prstGeom prst="rect">
            <a:avLst/>
          </a:prstGeom>
        </p:spPr>
      </p:pic>
      <p:sp>
        <p:nvSpPr>
          <p:cNvPr id="11" name="M2智能前台"/>
          <p:cNvSpPr txBox="1"/>
          <p:nvPr/>
        </p:nvSpPr>
        <p:spPr>
          <a:xfrm>
            <a:off x="8445599" y="2243357"/>
            <a:ext cx="1709744" cy="311785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txBody>
          <a:bodyPr wrap="square" lIns="32138" tIns="32138" rIns="32138" bIns="32138" numCol="1" anchor="ctr">
            <a:spAutoFit/>
          </a:bodyPr>
          <a:lstStyle>
            <a:lvl1pPr algn="ctr">
              <a:lnSpc>
                <a:spcPct val="90000"/>
              </a:lnSpc>
              <a:defRPr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defRPr>
            </a:lvl1pPr>
          </a:lstStyle>
          <a:p>
            <a:r>
              <a:rPr lang="zh-CN" altLang="en-US" dirty="0">
                <a:solidFill>
                  <a:schemeClr val="tx1"/>
                </a:solidFill>
              </a:rPr>
              <a:t>刷卡考勤机</a:t>
            </a:r>
            <a:endParaRPr lang="zh-CN" altLang="en-US" dirty="0">
              <a:solidFill>
                <a:schemeClr val="tx1"/>
              </a:solidFill>
            </a:endParaRPr>
          </a:p>
        </p:txBody>
      </p:sp>
      <p:sp>
        <p:nvSpPr>
          <p:cNvPr id="12" name="文本框 3"/>
          <p:cNvSpPr txBox="1"/>
          <p:nvPr/>
        </p:nvSpPr>
        <p:spPr>
          <a:xfrm>
            <a:off x="7725519" y="2748165"/>
            <a:ext cx="3444810" cy="2308320"/>
          </a:xfrm>
          <a:prstGeom prst="rect">
            <a:avLst/>
          </a:prstGeom>
          <a:ln w="12700">
            <a:miter lim="400000"/>
          </a:ln>
        </p:spPr>
        <p:txBody>
          <a:bodyPr wrap="square" lIns="45718" tIns="45718" rIns="45718" bIns="45718">
            <a:spAutoFit/>
          </a:bodyPr>
          <a:lstStyle/>
          <a:p>
            <a:pPr>
              <a:lnSpc>
                <a:spcPct val="150000"/>
              </a:lnSpc>
              <a:defRPr sz="160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defRPr>
            </a:pPr>
            <a:r>
              <a:rPr sz="1200" dirty="0" smtClean="0">
                <a:solidFill>
                  <a:schemeClr val="tx1">
                    <a:lumMod val="65000"/>
                    <a:lumOff val="35000"/>
                  </a:schemeClr>
                </a:solidFill>
                <a:sym typeface="+mn-ea"/>
              </a:rPr>
              <a:t>学生进</a:t>
            </a:r>
            <a:r>
              <a:rPr sz="1200" dirty="0">
                <a:solidFill>
                  <a:schemeClr val="tx1">
                    <a:lumMod val="65000"/>
                    <a:lumOff val="35000"/>
                  </a:schemeClr>
                </a:solidFill>
                <a:sym typeface="+mn-ea"/>
              </a:rPr>
              <a:t>/出校门刷卡考勤，家长即可收到孩子进出校信息提示</a:t>
            </a:r>
            <a:r>
              <a:rPr sz="1200" dirty="0" smtClean="0">
                <a:solidFill>
                  <a:schemeClr val="tx1">
                    <a:lumMod val="65000"/>
                    <a:lumOff val="35000"/>
                  </a:schemeClr>
                </a:solidFill>
                <a:sym typeface="+mn-ea"/>
              </a:rPr>
              <a:t>；</a:t>
            </a:r>
            <a:endParaRPr lang="en-US" sz="1200" dirty="0" smtClean="0">
              <a:solidFill>
                <a:schemeClr val="tx1">
                  <a:lumMod val="65000"/>
                  <a:lumOff val="35000"/>
                </a:schemeClr>
              </a:solidFill>
              <a:sym typeface="+mn-ea"/>
            </a:endParaRPr>
          </a:p>
          <a:p>
            <a:pPr>
              <a:lnSpc>
                <a:spcPct val="150000"/>
              </a:lnSpc>
              <a:defRPr sz="160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defRPr>
            </a:pPr>
            <a:endParaRPr sz="1200" dirty="0">
              <a:solidFill>
                <a:schemeClr val="tx1">
                  <a:lumMod val="65000"/>
                  <a:lumOff val="35000"/>
                </a:schemeClr>
              </a:solidFill>
              <a:sym typeface="+mn-ea"/>
            </a:endParaRPr>
          </a:p>
          <a:p>
            <a:pPr>
              <a:lnSpc>
                <a:spcPct val="150000"/>
              </a:lnSpc>
              <a:defRPr sz="160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defRPr>
            </a:pPr>
            <a:r>
              <a:rPr sz="1200" dirty="0" smtClean="0">
                <a:solidFill>
                  <a:schemeClr val="tx1">
                    <a:lumMod val="65000"/>
                    <a:lumOff val="35000"/>
                  </a:schemeClr>
                </a:solidFill>
                <a:sym typeface="+mn-ea"/>
              </a:rPr>
              <a:t>刷卡时自动拍照</a:t>
            </a:r>
            <a:r>
              <a:rPr sz="1200" dirty="0">
                <a:solidFill>
                  <a:schemeClr val="tx1">
                    <a:lumMod val="65000"/>
                    <a:lumOff val="35000"/>
                  </a:schemeClr>
                </a:solidFill>
                <a:sym typeface="+mn-ea"/>
              </a:rPr>
              <a:t>，图像推送到家长端，学生状态一目了然</a:t>
            </a:r>
            <a:r>
              <a:rPr sz="1200" dirty="0" smtClean="0">
                <a:solidFill>
                  <a:schemeClr val="tx1">
                    <a:lumMod val="65000"/>
                    <a:lumOff val="35000"/>
                  </a:schemeClr>
                </a:solidFill>
                <a:sym typeface="+mn-ea"/>
              </a:rPr>
              <a:t>；</a:t>
            </a:r>
            <a:endParaRPr lang="en-US" sz="1200" dirty="0" smtClean="0">
              <a:solidFill>
                <a:schemeClr val="tx1">
                  <a:lumMod val="65000"/>
                  <a:lumOff val="35000"/>
                </a:schemeClr>
              </a:solidFill>
              <a:sym typeface="+mn-ea"/>
            </a:endParaRPr>
          </a:p>
          <a:p>
            <a:pPr>
              <a:lnSpc>
                <a:spcPct val="150000"/>
              </a:lnSpc>
              <a:defRPr sz="160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defRPr>
            </a:pPr>
            <a:endParaRPr sz="1200" dirty="0">
              <a:solidFill>
                <a:schemeClr val="tx1">
                  <a:lumMod val="65000"/>
                  <a:lumOff val="35000"/>
                </a:schemeClr>
              </a:solidFill>
              <a:sym typeface="+mn-ea"/>
            </a:endParaRPr>
          </a:p>
          <a:p>
            <a:pPr>
              <a:lnSpc>
                <a:spcPct val="150000"/>
              </a:lnSpc>
              <a:defRPr sz="160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defRPr>
            </a:pPr>
            <a:r>
              <a:rPr sz="1200" dirty="0" smtClean="0">
                <a:solidFill>
                  <a:schemeClr val="tx1">
                    <a:lumMod val="65000"/>
                    <a:lumOff val="35000"/>
                  </a:schemeClr>
                </a:solidFill>
                <a:sym typeface="+mn-ea"/>
              </a:rPr>
              <a:t>考勤数据自动汇总</a:t>
            </a:r>
            <a:r>
              <a:rPr sz="1200" dirty="0">
                <a:solidFill>
                  <a:schemeClr val="tx1">
                    <a:lumMod val="65000"/>
                    <a:lumOff val="35000"/>
                  </a:schemeClr>
                </a:solidFill>
                <a:sym typeface="+mn-ea"/>
              </a:rPr>
              <a:t>，方便学校领导及时了解学生进出校情况；</a:t>
            </a:r>
            <a:endParaRPr sz="1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13" name="组合 1"/>
          <p:cNvGrpSpPr/>
          <p:nvPr/>
        </p:nvGrpSpPr>
        <p:grpSpPr>
          <a:xfrm>
            <a:off x="4355083" y="1575489"/>
            <a:ext cx="2146300" cy="4246880"/>
            <a:chOff x="391" y="2276"/>
            <a:chExt cx="3380" cy="6688"/>
          </a:xfrm>
        </p:grpSpPr>
        <p:grpSp>
          <p:nvGrpSpPr>
            <p:cNvPr id="14" name="组合 21"/>
            <p:cNvGrpSpPr/>
            <p:nvPr/>
          </p:nvGrpSpPr>
          <p:grpSpPr>
            <a:xfrm>
              <a:off x="391" y="2276"/>
              <a:ext cx="3381" cy="6688"/>
              <a:chOff x="0" y="0"/>
              <a:chExt cx="2146837" cy="4246645"/>
            </a:xfrm>
          </p:grpSpPr>
          <p:sp>
            <p:nvSpPr>
              <p:cNvPr id="16" name="Freeform 5"/>
              <p:cNvSpPr/>
              <p:nvPr/>
            </p:nvSpPr>
            <p:spPr>
              <a:xfrm>
                <a:off x="0" y="0"/>
                <a:ext cx="2146838" cy="424664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9" y="8764"/>
                    </a:moveTo>
                    <a:lnTo>
                      <a:pt x="91" y="8762"/>
                    </a:lnTo>
                    <a:cubicBezTo>
                      <a:pt x="40" y="8762"/>
                      <a:pt x="0" y="8740"/>
                      <a:pt x="0" y="8716"/>
                    </a:cubicBezTo>
                    <a:lnTo>
                      <a:pt x="0" y="7206"/>
                    </a:lnTo>
                    <a:cubicBezTo>
                      <a:pt x="0" y="7181"/>
                      <a:pt x="40" y="7160"/>
                      <a:pt x="91" y="7160"/>
                    </a:cubicBezTo>
                    <a:lnTo>
                      <a:pt x="219" y="7159"/>
                    </a:lnTo>
                    <a:lnTo>
                      <a:pt x="219" y="6216"/>
                    </a:lnTo>
                    <a:lnTo>
                      <a:pt x="135" y="6216"/>
                    </a:lnTo>
                    <a:cubicBezTo>
                      <a:pt x="61" y="6216"/>
                      <a:pt x="0" y="6186"/>
                      <a:pt x="0" y="6148"/>
                    </a:cubicBezTo>
                    <a:lnTo>
                      <a:pt x="0" y="4686"/>
                    </a:lnTo>
                    <a:cubicBezTo>
                      <a:pt x="0" y="4649"/>
                      <a:pt x="61" y="4618"/>
                      <a:pt x="135" y="4618"/>
                    </a:cubicBezTo>
                    <a:lnTo>
                      <a:pt x="219" y="4618"/>
                    </a:lnTo>
                    <a:lnTo>
                      <a:pt x="219" y="3684"/>
                    </a:lnTo>
                    <a:lnTo>
                      <a:pt x="135" y="3684"/>
                    </a:lnTo>
                    <a:cubicBezTo>
                      <a:pt x="61" y="3684"/>
                      <a:pt x="0" y="3653"/>
                      <a:pt x="0" y="3616"/>
                    </a:cubicBezTo>
                    <a:lnTo>
                      <a:pt x="0" y="2977"/>
                    </a:lnTo>
                    <a:cubicBezTo>
                      <a:pt x="0" y="2939"/>
                      <a:pt x="61" y="2909"/>
                      <a:pt x="135" y="2909"/>
                    </a:cubicBezTo>
                    <a:lnTo>
                      <a:pt x="253" y="2909"/>
                    </a:lnTo>
                    <a:lnTo>
                      <a:pt x="236" y="1363"/>
                    </a:lnTo>
                    <a:cubicBezTo>
                      <a:pt x="226" y="610"/>
                      <a:pt x="1426" y="0"/>
                      <a:pt x="2916" y="0"/>
                    </a:cubicBezTo>
                    <a:lnTo>
                      <a:pt x="18684" y="0"/>
                    </a:lnTo>
                    <a:cubicBezTo>
                      <a:pt x="20174" y="0"/>
                      <a:pt x="21381" y="610"/>
                      <a:pt x="21381" y="1363"/>
                    </a:cubicBezTo>
                    <a:lnTo>
                      <a:pt x="21381" y="4611"/>
                    </a:lnTo>
                    <a:lnTo>
                      <a:pt x="21465" y="4611"/>
                    </a:lnTo>
                    <a:cubicBezTo>
                      <a:pt x="21539" y="4611"/>
                      <a:pt x="21600" y="4642"/>
                      <a:pt x="21600" y="4679"/>
                    </a:cubicBezTo>
                    <a:lnTo>
                      <a:pt x="21600" y="6121"/>
                    </a:lnTo>
                    <a:cubicBezTo>
                      <a:pt x="21600" y="6160"/>
                      <a:pt x="21539" y="6191"/>
                      <a:pt x="21465" y="6191"/>
                    </a:cubicBezTo>
                    <a:lnTo>
                      <a:pt x="21381" y="6191"/>
                    </a:lnTo>
                    <a:lnTo>
                      <a:pt x="21381" y="20237"/>
                    </a:lnTo>
                    <a:cubicBezTo>
                      <a:pt x="21381" y="20988"/>
                      <a:pt x="20174" y="21600"/>
                      <a:pt x="18684" y="21600"/>
                    </a:cubicBezTo>
                    <a:lnTo>
                      <a:pt x="2916" y="21600"/>
                    </a:lnTo>
                    <a:cubicBezTo>
                      <a:pt x="1426" y="21600"/>
                      <a:pt x="219" y="20988"/>
                      <a:pt x="219" y="20237"/>
                    </a:cubicBezTo>
                    <a:lnTo>
                      <a:pt x="219" y="8764"/>
                    </a:lnTo>
                    <a:close/>
                  </a:path>
                </a:pathLst>
              </a:custGeom>
              <a:noFill/>
              <a:ln w="19050" cap="flat">
                <a:solidFill>
                  <a:schemeClr val="bg1">
                    <a:lumMod val="85000"/>
                  </a:schemeClr>
                </a:solidFill>
                <a:prstDash val="solid"/>
                <a:miter lim="8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sz="1200">
                    <a:solidFill>
                      <a:srgbClr val="FFFFFF"/>
                    </a:solidFill>
                  </a:defRPr>
                </a:pPr>
              </a:p>
            </p:txBody>
          </p:sp>
          <p:sp>
            <p:nvSpPr>
              <p:cNvPr id="17" name="Freeform 7"/>
              <p:cNvSpPr/>
              <p:nvPr/>
            </p:nvSpPr>
            <p:spPr>
              <a:xfrm>
                <a:off x="135549" y="456620"/>
                <a:ext cx="1881040" cy="3334163"/>
              </a:xfrm>
              <a:prstGeom prst="rect">
                <a:avLst/>
              </a:prstGeom>
              <a:noFill/>
              <a:ln w="36513" cap="flat">
                <a:solidFill>
                  <a:schemeClr val="bg1">
                    <a:lumMod val="85000"/>
                  </a:schemeClr>
                </a:solidFill>
                <a:prstDash val="solid"/>
                <a:miter lim="8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sz="1200">
                    <a:solidFill>
                      <a:srgbClr val="FFFFFF"/>
                    </a:solidFill>
                  </a:defRPr>
                </a:pPr>
              </a:p>
            </p:txBody>
          </p:sp>
        </p:grpSp>
        <p:pic>
          <p:nvPicPr>
            <p:cNvPr id="15" name="图片 14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4" y="2995"/>
              <a:ext cx="2951" cy="5250"/>
            </a:xfrm>
            <a:prstGeom prst="rect">
              <a:avLst/>
            </a:prstGeom>
            <a:noFill/>
            <a:effectLst/>
          </p:spPr>
        </p:pic>
      </p:grpSp>
      <p:sp>
        <p:nvSpPr>
          <p:cNvPr id="18" name="文本框 11"/>
          <p:cNvSpPr txBox="1"/>
          <p:nvPr/>
        </p:nvSpPr>
        <p:spPr>
          <a:xfrm>
            <a:off x="4676418" y="6058242"/>
            <a:ext cx="1656081" cy="366395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txBody>
          <a:bodyPr wrap="square" lIns="60956" tIns="60956" rIns="60956" bIns="60956" numCol="1" anchor="t">
            <a:spAutoFit/>
          </a:bodyPr>
          <a:lstStyle>
            <a:lvl1pPr>
              <a:defRPr sz="160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defRPr>
            </a:lvl1pPr>
          </a:lstStyle>
          <a:p>
            <a:r>
              <a:rPr dirty="0">
                <a:solidFill>
                  <a:schemeClr val="tx1">
                    <a:lumMod val="65000"/>
                    <a:lumOff val="35000"/>
                  </a:schemeClr>
                </a:solidFill>
              </a:rPr>
              <a:t>手机端</a:t>
            </a:r>
            <a:r>
              <a:rPr lang="zh-CN" dirty="0">
                <a:solidFill>
                  <a:schemeClr val="tx1">
                    <a:lumMod val="65000"/>
                    <a:lumOff val="35000"/>
                  </a:schemeClr>
                </a:solidFill>
              </a:rPr>
              <a:t>展示界面</a:t>
            </a:r>
            <a:endParaRPr lang="zh-CN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9" name="菱形 18"/>
          <p:cNvSpPr/>
          <p:nvPr/>
        </p:nvSpPr>
        <p:spPr>
          <a:xfrm>
            <a:off x="7523264" y="2871132"/>
            <a:ext cx="144000" cy="144000"/>
          </a:xfrm>
          <a:prstGeom prst="diamond">
            <a:avLst/>
          </a:prstGeom>
          <a:solidFill>
            <a:srgbClr val="8FD43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kumimoji="1" lang="zh-CN" altLang="en-US">
              <a:solidFill>
                <a:sysClr val="windowText" lastClr="000000"/>
              </a:solidFill>
            </a:endParaRPr>
          </a:p>
        </p:txBody>
      </p:sp>
      <p:sp>
        <p:nvSpPr>
          <p:cNvPr id="20" name="菱形 19"/>
          <p:cNvSpPr/>
          <p:nvPr/>
        </p:nvSpPr>
        <p:spPr>
          <a:xfrm>
            <a:off x="7529757" y="3698929"/>
            <a:ext cx="144000" cy="144000"/>
          </a:xfrm>
          <a:prstGeom prst="diamond">
            <a:avLst/>
          </a:prstGeom>
          <a:solidFill>
            <a:srgbClr val="8FD43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kumimoji="1" lang="zh-CN" altLang="en-US">
              <a:solidFill>
                <a:sysClr val="windowText" lastClr="000000"/>
              </a:solidFill>
            </a:endParaRPr>
          </a:p>
        </p:txBody>
      </p:sp>
      <p:sp>
        <p:nvSpPr>
          <p:cNvPr id="21" name="菱形 20"/>
          <p:cNvSpPr/>
          <p:nvPr/>
        </p:nvSpPr>
        <p:spPr>
          <a:xfrm>
            <a:off x="7530100" y="4527282"/>
            <a:ext cx="144000" cy="144000"/>
          </a:xfrm>
          <a:prstGeom prst="diamond">
            <a:avLst/>
          </a:prstGeom>
          <a:solidFill>
            <a:srgbClr val="8FD43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kumimoji="1" lang="zh-CN" altLang="en-US">
              <a:solidFill>
                <a:sysClr val="windowText" lastClr="0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任意多边形: 形状 31"/>
          <p:cNvSpPr/>
          <p:nvPr/>
        </p:nvSpPr>
        <p:spPr>
          <a:xfrm>
            <a:off x="498705" y="455580"/>
            <a:ext cx="974204" cy="487102"/>
          </a:xfrm>
          <a:custGeom>
            <a:avLst/>
            <a:gdLst>
              <a:gd name="connsiteX0" fmla="*/ 0 w 923740"/>
              <a:gd name="connsiteY0" fmla="*/ 0 h 461870"/>
              <a:gd name="connsiteX1" fmla="*/ 923740 w 923740"/>
              <a:gd name="connsiteY1" fmla="*/ 0 h 461870"/>
              <a:gd name="connsiteX2" fmla="*/ 923740 w 923740"/>
              <a:gd name="connsiteY2" fmla="*/ 461870 h 461870"/>
              <a:gd name="connsiteX3" fmla="*/ 890513 w 923740"/>
              <a:gd name="connsiteY3" fmla="*/ 461870 h 461870"/>
              <a:gd name="connsiteX4" fmla="*/ 890513 w 923740"/>
              <a:gd name="connsiteY4" fmla="*/ 33227 h 461870"/>
              <a:gd name="connsiteX5" fmla="*/ 33227 w 923740"/>
              <a:gd name="connsiteY5" fmla="*/ 33227 h 461870"/>
              <a:gd name="connsiteX6" fmla="*/ 33227 w 923740"/>
              <a:gd name="connsiteY6" fmla="*/ 461870 h 461870"/>
              <a:gd name="connsiteX7" fmla="*/ 0 w 923740"/>
              <a:gd name="connsiteY7" fmla="*/ 461870 h 461870"/>
              <a:gd name="connsiteX8" fmla="*/ 0 w 923740"/>
              <a:gd name="connsiteY8" fmla="*/ 0 h 4618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23740" h="461870">
                <a:moveTo>
                  <a:pt x="0" y="0"/>
                </a:moveTo>
                <a:lnTo>
                  <a:pt x="923740" y="0"/>
                </a:lnTo>
                <a:lnTo>
                  <a:pt x="923740" y="461870"/>
                </a:lnTo>
                <a:lnTo>
                  <a:pt x="890513" y="461870"/>
                </a:lnTo>
                <a:lnTo>
                  <a:pt x="890513" y="33227"/>
                </a:lnTo>
                <a:lnTo>
                  <a:pt x="33227" y="33227"/>
                </a:lnTo>
                <a:lnTo>
                  <a:pt x="33227" y="461870"/>
                </a:lnTo>
                <a:lnTo>
                  <a:pt x="0" y="46187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85">
              <a:solidFill>
                <a:schemeClr val="tx1"/>
              </a:solidFill>
            </a:endParaRPr>
          </a:p>
        </p:txBody>
      </p:sp>
      <p:sp>
        <p:nvSpPr>
          <p:cNvPr id="39" name="文本框 38"/>
          <p:cNvSpPr txBox="1"/>
          <p:nvPr/>
        </p:nvSpPr>
        <p:spPr>
          <a:xfrm>
            <a:off x="498703" y="447973"/>
            <a:ext cx="974204" cy="74142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/>
            <a:r>
              <a:rPr lang="en-US" altLang="zh-CN" sz="4220" b="1" dirty="0" smtClean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04</a:t>
            </a:r>
            <a:endParaRPr lang="zh-CN" altLang="en-US" sz="4220" b="1" dirty="0">
              <a:solidFill>
                <a:schemeClr val="accent2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41" name="文本框 40"/>
          <p:cNvSpPr txBox="1"/>
          <p:nvPr/>
        </p:nvSpPr>
        <p:spPr>
          <a:xfrm>
            <a:off x="1635951" y="495517"/>
            <a:ext cx="407996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600" b="1" dirty="0" smtClean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校园考勤</a:t>
            </a:r>
            <a:r>
              <a:rPr lang="en-US" altLang="zh-CN" sz="3600" b="1" dirty="0" smtClean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-</a:t>
            </a:r>
            <a:r>
              <a:rPr lang="zh-CN" altLang="en-US" sz="3600" b="1" dirty="0" smtClean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智能前台</a:t>
            </a:r>
            <a:endParaRPr lang="zh-CN" altLang="en-US" sz="3600" b="1" dirty="0">
              <a:solidFill>
                <a:schemeClr val="accent2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42" name="任意多边形: 形状 31"/>
          <p:cNvSpPr/>
          <p:nvPr/>
        </p:nvSpPr>
        <p:spPr>
          <a:xfrm rot="10800000">
            <a:off x="498705" y="942681"/>
            <a:ext cx="974204" cy="254319"/>
          </a:xfrm>
          <a:custGeom>
            <a:avLst/>
            <a:gdLst>
              <a:gd name="connsiteX0" fmla="*/ 0 w 923740"/>
              <a:gd name="connsiteY0" fmla="*/ 0 h 461870"/>
              <a:gd name="connsiteX1" fmla="*/ 923740 w 923740"/>
              <a:gd name="connsiteY1" fmla="*/ 0 h 461870"/>
              <a:gd name="connsiteX2" fmla="*/ 923740 w 923740"/>
              <a:gd name="connsiteY2" fmla="*/ 461870 h 461870"/>
              <a:gd name="connsiteX3" fmla="*/ 890513 w 923740"/>
              <a:gd name="connsiteY3" fmla="*/ 461870 h 461870"/>
              <a:gd name="connsiteX4" fmla="*/ 890513 w 923740"/>
              <a:gd name="connsiteY4" fmla="*/ 33227 h 461870"/>
              <a:gd name="connsiteX5" fmla="*/ 33227 w 923740"/>
              <a:gd name="connsiteY5" fmla="*/ 33227 h 461870"/>
              <a:gd name="connsiteX6" fmla="*/ 33227 w 923740"/>
              <a:gd name="connsiteY6" fmla="*/ 461870 h 461870"/>
              <a:gd name="connsiteX7" fmla="*/ 0 w 923740"/>
              <a:gd name="connsiteY7" fmla="*/ 461870 h 461870"/>
              <a:gd name="connsiteX8" fmla="*/ 0 w 923740"/>
              <a:gd name="connsiteY8" fmla="*/ 0 h 4618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23740" h="461870">
                <a:moveTo>
                  <a:pt x="0" y="0"/>
                </a:moveTo>
                <a:lnTo>
                  <a:pt x="923740" y="0"/>
                </a:lnTo>
                <a:lnTo>
                  <a:pt x="923740" y="461870"/>
                </a:lnTo>
                <a:lnTo>
                  <a:pt x="890513" y="461870"/>
                </a:lnTo>
                <a:lnTo>
                  <a:pt x="890513" y="33227"/>
                </a:lnTo>
                <a:lnTo>
                  <a:pt x="33227" y="33227"/>
                </a:lnTo>
                <a:lnTo>
                  <a:pt x="33227" y="461870"/>
                </a:lnTo>
                <a:lnTo>
                  <a:pt x="0" y="461870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85">
              <a:solidFill>
                <a:schemeClr val="bg2"/>
              </a:solidFill>
            </a:endParaRPr>
          </a:p>
        </p:txBody>
      </p:sp>
      <p:pic>
        <p:nvPicPr>
          <p:cNvPr id="44" name="图片 8" descr="图片 8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205239" y="2589169"/>
            <a:ext cx="2023664" cy="2342076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62" name="普通人脸考勤机"/>
          <p:cNvSpPr txBox="1"/>
          <p:nvPr/>
        </p:nvSpPr>
        <p:spPr>
          <a:xfrm>
            <a:off x="1244799" y="2021705"/>
            <a:ext cx="2006602" cy="314203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txBody>
          <a:bodyPr wrap="square" lIns="32138" tIns="32138" rIns="32138" bIns="32138" numCol="1" anchor="ctr">
            <a:spAutoFit/>
          </a:bodyPr>
          <a:lstStyle>
            <a:lvl1pPr algn="ctr">
              <a:lnSpc>
                <a:spcPct val="90000"/>
              </a:lnSpc>
              <a:defRPr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defRPr>
            </a:lvl1pPr>
          </a:lstStyle>
          <a:p>
            <a:r>
              <a:rPr dirty="0">
                <a:solidFill>
                  <a:schemeClr val="tx1"/>
                </a:solidFill>
              </a:rPr>
              <a:t>普通人脸考勤机</a:t>
            </a:r>
            <a:endParaRPr dirty="0">
              <a:solidFill>
                <a:schemeClr val="tx1"/>
              </a:solidFill>
            </a:endParaRPr>
          </a:p>
        </p:txBody>
      </p:sp>
      <p:sp>
        <p:nvSpPr>
          <p:cNvPr id="66" name="M2智能前台"/>
          <p:cNvSpPr txBox="1"/>
          <p:nvPr/>
        </p:nvSpPr>
        <p:spPr>
          <a:xfrm>
            <a:off x="9381703" y="2021704"/>
            <a:ext cx="1709744" cy="314203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txBody>
          <a:bodyPr wrap="square" lIns="32138" tIns="32138" rIns="32138" bIns="32138" numCol="1" anchor="ctr">
            <a:spAutoFit/>
          </a:bodyPr>
          <a:lstStyle>
            <a:lvl1pPr algn="ctr">
              <a:lnSpc>
                <a:spcPct val="90000"/>
              </a:lnSpc>
              <a:defRPr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defRPr>
            </a:lvl1pPr>
          </a:lstStyle>
          <a:p>
            <a:r>
              <a:rPr smtClean="0">
                <a:solidFill>
                  <a:schemeClr val="tx1"/>
                </a:solidFill>
              </a:rPr>
              <a:t>M2智能前台</a:t>
            </a:r>
            <a:endParaRPr dirty="0">
              <a:solidFill>
                <a:schemeClr val="tx1"/>
              </a:solidFill>
            </a:endParaRPr>
          </a:p>
        </p:txBody>
      </p:sp>
      <p:sp>
        <p:nvSpPr>
          <p:cNvPr id="9" name="矩形 8"/>
          <p:cNvSpPr/>
          <p:nvPr/>
        </p:nvSpPr>
        <p:spPr>
          <a:xfrm>
            <a:off x="596727" y="2575692"/>
            <a:ext cx="3744415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defRPr sz="160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defRPr>
            </a:pPr>
            <a:r>
              <a:rPr lang="zh-CN" altLang="en-US" sz="12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配置</a:t>
            </a:r>
            <a:r>
              <a:rPr lang="zh-CN" altLang="en-US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至少</a:t>
            </a:r>
            <a:r>
              <a:rPr lang="en-US" altLang="zh-CN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30</a:t>
            </a:r>
            <a:r>
              <a:rPr lang="zh-CN" altLang="en-US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秒，费时。若公司有</a:t>
            </a:r>
            <a:r>
              <a:rPr lang="en-US" altLang="zh-CN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100</a:t>
            </a:r>
            <a:r>
              <a:rPr lang="zh-CN" altLang="en-US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位员工，考勤机分批培训及录入，</a:t>
            </a:r>
            <a:r>
              <a:rPr lang="en-US" altLang="zh-CN" sz="12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2-4</a:t>
            </a:r>
            <a:r>
              <a:rPr lang="zh-CN" altLang="en-US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天全员才能开始考勤</a:t>
            </a:r>
            <a:r>
              <a:rPr lang="zh-CN" altLang="en-US" sz="12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。</a:t>
            </a:r>
            <a:endParaRPr lang="en-US" altLang="zh-CN" sz="120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>
              <a:lnSpc>
                <a:spcPct val="150000"/>
              </a:lnSpc>
              <a:defRPr sz="160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defRPr>
            </a:pPr>
            <a:endParaRPr lang="en-US" altLang="zh-CN" sz="120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>
              <a:lnSpc>
                <a:spcPct val="150000"/>
              </a:lnSpc>
              <a:defRPr sz="160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defRPr>
            </a:pPr>
            <a:r>
              <a:rPr lang="zh-CN" altLang="en-US" sz="12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人</a:t>
            </a:r>
            <a:r>
              <a:rPr lang="zh-CN" altLang="en-US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脸识别慢，打卡效率低。人脸离设备的远近，环境得亮暗，面部变化等都会影响识别速度甚至导致设备无法设别人脸</a:t>
            </a:r>
            <a:r>
              <a:rPr lang="zh-CN" altLang="en-US" sz="12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。</a:t>
            </a:r>
            <a:endParaRPr lang="en-US" altLang="zh-CN" sz="120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>
              <a:lnSpc>
                <a:spcPct val="150000"/>
              </a:lnSpc>
              <a:defRPr sz="160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defRPr>
            </a:pPr>
            <a:endParaRPr lang="zh-CN" altLang="en-US" sz="1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>
              <a:lnSpc>
                <a:spcPct val="150000"/>
              </a:lnSpc>
              <a:defRPr sz="160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defRPr>
            </a:pPr>
            <a:r>
              <a:rPr lang="zh-CN" altLang="en-US" sz="12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考勤</a:t>
            </a:r>
            <a:r>
              <a:rPr lang="zh-CN" altLang="en-US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作弊，照片代打卡。普通考勤机可用照片代打卡，给予员工作弊的可能性。</a:t>
            </a:r>
            <a:endParaRPr lang="zh-CN" altLang="en-US" sz="1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0" name="菱形 9"/>
          <p:cNvSpPr/>
          <p:nvPr/>
        </p:nvSpPr>
        <p:spPr>
          <a:xfrm>
            <a:off x="452711" y="2719708"/>
            <a:ext cx="144000" cy="144000"/>
          </a:xfrm>
          <a:prstGeom prst="diamond">
            <a:avLst/>
          </a:prstGeom>
          <a:solidFill>
            <a:srgbClr val="8FD43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>
              <a:solidFill>
                <a:sysClr val="windowText" lastClr="000000"/>
              </a:solidFill>
            </a:endParaRPr>
          </a:p>
        </p:txBody>
      </p:sp>
      <p:sp>
        <p:nvSpPr>
          <p:cNvPr id="67" name="菱形 66"/>
          <p:cNvSpPr/>
          <p:nvPr/>
        </p:nvSpPr>
        <p:spPr>
          <a:xfrm>
            <a:off x="452711" y="3583820"/>
            <a:ext cx="144000" cy="144000"/>
          </a:xfrm>
          <a:prstGeom prst="diamond">
            <a:avLst/>
          </a:prstGeom>
          <a:solidFill>
            <a:srgbClr val="8FD43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>
              <a:solidFill>
                <a:sysClr val="windowText" lastClr="000000"/>
              </a:solidFill>
            </a:endParaRPr>
          </a:p>
        </p:txBody>
      </p:sp>
      <p:sp>
        <p:nvSpPr>
          <p:cNvPr id="71" name="菱形 70"/>
          <p:cNvSpPr/>
          <p:nvPr/>
        </p:nvSpPr>
        <p:spPr>
          <a:xfrm>
            <a:off x="452711" y="4663940"/>
            <a:ext cx="144000" cy="144000"/>
          </a:xfrm>
          <a:prstGeom prst="diamond">
            <a:avLst/>
          </a:prstGeom>
          <a:solidFill>
            <a:srgbClr val="8FD43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>
              <a:solidFill>
                <a:sysClr val="windowText" lastClr="000000"/>
              </a:solidFill>
            </a:endParaRPr>
          </a:p>
        </p:txBody>
      </p:sp>
      <p:sp>
        <p:nvSpPr>
          <p:cNvPr id="80" name="矩形 79"/>
          <p:cNvSpPr/>
          <p:nvPr/>
        </p:nvSpPr>
        <p:spPr>
          <a:xfrm>
            <a:off x="7653511" y="2536205"/>
            <a:ext cx="14400" cy="2664296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kumimoji="1" lang="zh-CN" altLang="en-US"/>
          </a:p>
        </p:txBody>
      </p:sp>
      <p:sp>
        <p:nvSpPr>
          <p:cNvPr id="12" name="矩形 11"/>
          <p:cNvSpPr/>
          <p:nvPr/>
        </p:nvSpPr>
        <p:spPr>
          <a:xfrm>
            <a:off x="8229575" y="2575692"/>
            <a:ext cx="4136847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defRPr sz="160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defRPr>
            </a:pPr>
            <a:r>
              <a:rPr lang="zh-CN" altLang="en-US" sz="12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老师</a:t>
            </a:r>
            <a:r>
              <a:rPr lang="en-US" altLang="zh-CN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/</a:t>
            </a:r>
            <a:r>
              <a:rPr lang="zh-CN" altLang="en-US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学生无需带卡，刷脸即可考勤，精确考勤，避免代打卡情况</a:t>
            </a:r>
            <a:r>
              <a:rPr lang="zh-CN" altLang="en-US" sz="12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。</a:t>
            </a:r>
            <a:endParaRPr lang="en-US" altLang="zh-CN" sz="120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>
              <a:lnSpc>
                <a:spcPct val="150000"/>
              </a:lnSpc>
              <a:defRPr sz="160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defRPr>
            </a:pPr>
            <a:endParaRPr lang="zh-CN" altLang="en-US" sz="1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>
              <a:lnSpc>
                <a:spcPct val="150000"/>
              </a:lnSpc>
              <a:defRPr sz="160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defRPr>
            </a:pPr>
            <a:r>
              <a:rPr lang="zh-CN" altLang="en-US" sz="12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多</a:t>
            </a:r>
            <a:r>
              <a:rPr lang="zh-CN" altLang="en-US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人行进间同时识别，远距离、毫秒级精准辨认，效率高</a:t>
            </a:r>
            <a:r>
              <a:rPr lang="zh-CN" altLang="en-US" sz="12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。</a:t>
            </a:r>
            <a:endParaRPr lang="en-US" altLang="zh-CN" sz="120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>
              <a:lnSpc>
                <a:spcPct val="150000"/>
              </a:lnSpc>
              <a:defRPr sz="160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defRPr>
            </a:pPr>
            <a:endParaRPr lang="zh-CN" altLang="en-US" sz="1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>
              <a:lnSpc>
                <a:spcPct val="150000"/>
              </a:lnSpc>
              <a:defRPr sz="160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defRPr>
            </a:pPr>
            <a:r>
              <a:rPr lang="zh-CN" altLang="en-US" sz="12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减少</a:t>
            </a:r>
            <a:r>
              <a:rPr lang="zh-CN" altLang="en-US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录入考勤基础数据的时间，操作简单、快捷。</a:t>
            </a:r>
            <a:endParaRPr lang="zh-CN" altLang="en-US" sz="1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81" name="菱形 80"/>
          <p:cNvSpPr/>
          <p:nvPr/>
        </p:nvSpPr>
        <p:spPr>
          <a:xfrm>
            <a:off x="8085559" y="2719724"/>
            <a:ext cx="144000" cy="144000"/>
          </a:xfrm>
          <a:prstGeom prst="diamond">
            <a:avLst/>
          </a:prstGeom>
          <a:solidFill>
            <a:srgbClr val="8FD43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>
              <a:solidFill>
                <a:sysClr val="windowText" lastClr="000000"/>
              </a:solidFill>
            </a:endParaRPr>
          </a:p>
        </p:txBody>
      </p:sp>
      <p:sp>
        <p:nvSpPr>
          <p:cNvPr id="82" name="菱形 81"/>
          <p:cNvSpPr/>
          <p:nvPr/>
        </p:nvSpPr>
        <p:spPr>
          <a:xfrm>
            <a:off x="8085559" y="3511812"/>
            <a:ext cx="144000" cy="144000"/>
          </a:xfrm>
          <a:prstGeom prst="diamond">
            <a:avLst/>
          </a:prstGeom>
          <a:solidFill>
            <a:srgbClr val="8FD43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>
              <a:solidFill>
                <a:sysClr val="windowText" lastClr="000000"/>
              </a:solidFill>
            </a:endParaRPr>
          </a:p>
        </p:txBody>
      </p:sp>
      <p:sp>
        <p:nvSpPr>
          <p:cNvPr id="87" name="菱形 86"/>
          <p:cNvSpPr/>
          <p:nvPr/>
        </p:nvSpPr>
        <p:spPr>
          <a:xfrm>
            <a:off x="8085559" y="4087876"/>
            <a:ext cx="144000" cy="144000"/>
          </a:xfrm>
          <a:prstGeom prst="diamond">
            <a:avLst/>
          </a:prstGeom>
          <a:solidFill>
            <a:srgbClr val="8FD43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>
              <a:solidFill>
                <a:sysClr val="windowText" lastClr="000000"/>
              </a:solidFill>
            </a:endParaRPr>
          </a:p>
        </p:txBody>
      </p:sp>
      <p:sp>
        <p:nvSpPr>
          <p:cNvPr id="19" name="矩形 18"/>
          <p:cNvSpPr/>
          <p:nvPr/>
        </p:nvSpPr>
        <p:spPr>
          <a:xfrm>
            <a:off x="4845199" y="2503684"/>
            <a:ext cx="14400" cy="2664296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kumimoji="1"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 advTm="0">
        <p14:prism isInverted="1"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任意多边形: 形状 31"/>
          <p:cNvSpPr/>
          <p:nvPr/>
        </p:nvSpPr>
        <p:spPr>
          <a:xfrm>
            <a:off x="498705" y="455580"/>
            <a:ext cx="974204" cy="487102"/>
          </a:xfrm>
          <a:custGeom>
            <a:avLst/>
            <a:gdLst>
              <a:gd name="connsiteX0" fmla="*/ 0 w 923740"/>
              <a:gd name="connsiteY0" fmla="*/ 0 h 461870"/>
              <a:gd name="connsiteX1" fmla="*/ 923740 w 923740"/>
              <a:gd name="connsiteY1" fmla="*/ 0 h 461870"/>
              <a:gd name="connsiteX2" fmla="*/ 923740 w 923740"/>
              <a:gd name="connsiteY2" fmla="*/ 461870 h 461870"/>
              <a:gd name="connsiteX3" fmla="*/ 890513 w 923740"/>
              <a:gd name="connsiteY3" fmla="*/ 461870 h 461870"/>
              <a:gd name="connsiteX4" fmla="*/ 890513 w 923740"/>
              <a:gd name="connsiteY4" fmla="*/ 33227 h 461870"/>
              <a:gd name="connsiteX5" fmla="*/ 33227 w 923740"/>
              <a:gd name="connsiteY5" fmla="*/ 33227 h 461870"/>
              <a:gd name="connsiteX6" fmla="*/ 33227 w 923740"/>
              <a:gd name="connsiteY6" fmla="*/ 461870 h 461870"/>
              <a:gd name="connsiteX7" fmla="*/ 0 w 923740"/>
              <a:gd name="connsiteY7" fmla="*/ 461870 h 461870"/>
              <a:gd name="connsiteX8" fmla="*/ 0 w 923740"/>
              <a:gd name="connsiteY8" fmla="*/ 0 h 4618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23740" h="461870">
                <a:moveTo>
                  <a:pt x="0" y="0"/>
                </a:moveTo>
                <a:lnTo>
                  <a:pt x="923740" y="0"/>
                </a:lnTo>
                <a:lnTo>
                  <a:pt x="923740" y="461870"/>
                </a:lnTo>
                <a:lnTo>
                  <a:pt x="890513" y="461870"/>
                </a:lnTo>
                <a:lnTo>
                  <a:pt x="890513" y="33227"/>
                </a:lnTo>
                <a:lnTo>
                  <a:pt x="33227" y="33227"/>
                </a:lnTo>
                <a:lnTo>
                  <a:pt x="33227" y="461870"/>
                </a:lnTo>
                <a:lnTo>
                  <a:pt x="0" y="46187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85">
              <a:solidFill>
                <a:schemeClr val="tx1"/>
              </a:solidFill>
            </a:endParaRPr>
          </a:p>
        </p:txBody>
      </p:sp>
      <p:sp>
        <p:nvSpPr>
          <p:cNvPr id="39" name="文本框 38"/>
          <p:cNvSpPr txBox="1"/>
          <p:nvPr/>
        </p:nvSpPr>
        <p:spPr>
          <a:xfrm>
            <a:off x="498703" y="447973"/>
            <a:ext cx="974204" cy="74142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/>
            <a:r>
              <a:rPr lang="en-US" altLang="zh-CN" sz="4220" b="1" dirty="0" smtClean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05</a:t>
            </a:r>
            <a:endParaRPr lang="zh-CN" altLang="en-US" sz="4220" b="1" dirty="0">
              <a:solidFill>
                <a:schemeClr val="accent2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41" name="文本框 40"/>
          <p:cNvSpPr txBox="1"/>
          <p:nvPr/>
        </p:nvSpPr>
        <p:spPr>
          <a:xfrm>
            <a:off x="1635951" y="495517"/>
            <a:ext cx="546495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600" b="1" dirty="0" smtClean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校园考勤</a:t>
            </a:r>
            <a:r>
              <a:rPr lang="en-US" altLang="zh-CN" sz="3600" b="1" dirty="0" smtClean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-</a:t>
            </a:r>
            <a:r>
              <a:rPr lang="zh-CN" altLang="en-US" sz="3600" b="1" dirty="0" smtClean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多功能智能班牌</a:t>
            </a:r>
            <a:endParaRPr lang="zh-CN" altLang="en-US" sz="3600" b="1" dirty="0">
              <a:solidFill>
                <a:schemeClr val="accent2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42" name="任意多边形: 形状 31"/>
          <p:cNvSpPr/>
          <p:nvPr/>
        </p:nvSpPr>
        <p:spPr>
          <a:xfrm rot="10800000">
            <a:off x="498705" y="942681"/>
            <a:ext cx="974204" cy="254319"/>
          </a:xfrm>
          <a:custGeom>
            <a:avLst/>
            <a:gdLst>
              <a:gd name="connsiteX0" fmla="*/ 0 w 923740"/>
              <a:gd name="connsiteY0" fmla="*/ 0 h 461870"/>
              <a:gd name="connsiteX1" fmla="*/ 923740 w 923740"/>
              <a:gd name="connsiteY1" fmla="*/ 0 h 461870"/>
              <a:gd name="connsiteX2" fmla="*/ 923740 w 923740"/>
              <a:gd name="connsiteY2" fmla="*/ 461870 h 461870"/>
              <a:gd name="connsiteX3" fmla="*/ 890513 w 923740"/>
              <a:gd name="connsiteY3" fmla="*/ 461870 h 461870"/>
              <a:gd name="connsiteX4" fmla="*/ 890513 w 923740"/>
              <a:gd name="connsiteY4" fmla="*/ 33227 h 461870"/>
              <a:gd name="connsiteX5" fmla="*/ 33227 w 923740"/>
              <a:gd name="connsiteY5" fmla="*/ 33227 h 461870"/>
              <a:gd name="connsiteX6" fmla="*/ 33227 w 923740"/>
              <a:gd name="connsiteY6" fmla="*/ 461870 h 461870"/>
              <a:gd name="connsiteX7" fmla="*/ 0 w 923740"/>
              <a:gd name="connsiteY7" fmla="*/ 461870 h 461870"/>
              <a:gd name="connsiteX8" fmla="*/ 0 w 923740"/>
              <a:gd name="connsiteY8" fmla="*/ 0 h 4618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23740" h="461870">
                <a:moveTo>
                  <a:pt x="0" y="0"/>
                </a:moveTo>
                <a:lnTo>
                  <a:pt x="923740" y="0"/>
                </a:lnTo>
                <a:lnTo>
                  <a:pt x="923740" y="461870"/>
                </a:lnTo>
                <a:lnTo>
                  <a:pt x="890513" y="461870"/>
                </a:lnTo>
                <a:lnTo>
                  <a:pt x="890513" y="33227"/>
                </a:lnTo>
                <a:lnTo>
                  <a:pt x="33227" y="33227"/>
                </a:lnTo>
                <a:lnTo>
                  <a:pt x="33227" y="461870"/>
                </a:lnTo>
                <a:lnTo>
                  <a:pt x="0" y="461870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85">
              <a:solidFill>
                <a:schemeClr val="bg2"/>
              </a:solidFill>
            </a:endParaRPr>
          </a:p>
        </p:txBody>
      </p:sp>
      <p:sp>
        <p:nvSpPr>
          <p:cNvPr id="62" name="普通人脸考勤机"/>
          <p:cNvSpPr txBox="1"/>
          <p:nvPr/>
        </p:nvSpPr>
        <p:spPr>
          <a:xfrm>
            <a:off x="8661623" y="2032149"/>
            <a:ext cx="2006602" cy="314203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txBody>
          <a:bodyPr wrap="square" lIns="32138" tIns="32138" rIns="32138" bIns="32138" numCol="1" anchor="ctr">
            <a:spAutoFit/>
          </a:bodyPr>
          <a:lstStyle>
            <a:lvl1pPr algn="ctr">
              <a:lnSpc>
                <a:spcPct val="90000"/>
              </a:lnSpc>
              <a:defRPr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defRPr>
            </a:lvl1pPr>
          </a:lstStyle>
          <a:p>
            <a:r>
              <a:rPr lang="zh-CN" altLang="en-US" dirty="0" smtClean="0">
                <a:solidFill>
                  <a:schemeClr val="tx1"/>
                </a:solidFill>
              </a:rPr>
              <a:t>多功能智能班牌</a:t>
            </a:r>
            <a:endParaRPr dirty="0">
              <a:solidFill>
                <a:schemeClr val="tx1"/>
              </a:solidFill>
            </a:endParaRPr>
          </a:p>
        </p:txBody>
      </p:sp>
      <p:grpSp>
        <p:nvGrpSpPr>
          <p:cNvPr id="9" name="组合 2"/>
          <p:cNvGrpSpPr/>
          <p:nvPr/>
        </p:nvGrpSpPr>
        <p:grpSpPr>
          <a:xfrm>
            <a:off x="997374" y="2642185"/>
            <a:ext cx="11048625" cy="3545613"/>
            <a:chOff x="1749292" y="740651"/>
            <a:chExt cx="11048624" cy="3545612"/>
          </a:xfrm>
        </p:grpSpPr>
        <p:sp>
          <p:nvSpPr>
            <p:cNvPr id="10" name="多功能智能班牌…"/>
            <p:cNvSpPr txBox="1"/>
            <p:nvPr/>
          </p:nvSpPr>
          <p:spPr>
            <a:xfrm>
              <a:off x="8471278" y="740651"/>
              <a:ext cx="4326638" cy="267765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t">
              <a:spAutoFit/>
            </a:bodyPr>
            <a:lstStyle/>
            <a:p>
              <a:pPr defTabSz="457200">
                <a:lnSpc>
                  <a:spcPct val="150000"/>
                </a:lnSpc>
                <a:defRPr sz="1600">
                  <a:solidFill>
                    <a:srgbClr val="FFFF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微软雅黑" panose="020B0503020204020204" pitchFamily="34" charset="-122"/>
                </a:defRPr>
              </a:pPr>
              <a:r>
                <a:rPr sz="14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集智能电话机、考勤</a:t>
              </a:r>
              <a:r>
                <a:rPr sz="14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、走班选课三大功能于一体，以智能芯片IC卡为通关密钥</a:t>
              </a:r>
              <a:r>
                <a:rPr sz="14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。</a:t>
              </a:r>
              <a:endParaRPr lang="en-US" sz="1400" dirty="0" smtClean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defTabSz="457200">
                <a:lnSpc>
                  <a:spcPct val="150000"/>
                </a:lnSpc>
                <a:defRPr sz="1600">
                  <a:solidFill>
                    <a:srgbClr val="FFFF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微软雅黑" panose="020B0503020204020204" pitchFamily="34" charset="-122"/>
                </a:defRPr>
              </a:pPr>
              <a:endParaRPr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defTabSz="457200">
                <a:lnSpc>
                  <a:spcPct val="150000"/>
                </a:lnSpc>
                <a:defRPr sz="1600">
                  <a:solidFill>
                    <a:srgbClr val="FFFF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微软雅黑" panose="020B0503020204020204" pitchFamily="34" charset="-122"/>
                </a:defRPr>
              </a:pPr>
              <a:r>
                <a:rPr sz="14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每日上課信息</a:t>
              </a:r>
              <a:r>
                <a:rPr sz="14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、班級新闻动态等咨询展示</a:t>
              </a:r>
              <a:r>
                <a:rPr sz="14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。</a:t>
              </a:r>
              <a:endParaRPr lang="en-US" sz="1400" dirty="0" smtClean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defTabSz="457200">
                <a:lnSpc>
                  <a:spcPct val="150000"/>
                </a:lnSpc>
                <a:defRPr sz="1600">
                  <a:solidFill>
                    <a:srgbClr val="FFFF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微软雅黑" panose="020B0503020204020204" pitchFamily="34" charset="-122"/>
                </a:defRPr>
              </a:pPr>
              <a:endParaRPr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defTabSz="457200">
                <a:lnSpc>
                  <a:spcPct val="150000"/>
                </a:lnSpc>
                <a:defRPr sz="1600">
                  <a:solidFill>
                    <a:srgbClr val="FFFF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微软雅黑" panose="020B0503020204020204" pitchFamily="34" charset="-122"/>
                </a:defRPr>
              </a:pPr>
              <a:r>
                <a:rPr sz="14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课改以后</a:t>
              </a:r>
              <a:r>
                <a:rPr sz="14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，每天上课的人员都是随机的，学生刷完IC卡，根据后台选课数据，电子班牌自动更新计算有哪些学生未来上课。</a:t>
              </a:r>
              <a:endParaRPr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13" name="文本框 11"/>
            <p:cNvSpPr txBox="1"/>
            <p:nvPr/>
          </p:nvSpPr>
          <p:spPr>
            <a:xfrm>
              <a:off x="1749292" y="3897648"/>
              <a:ext cx="1656081" cy="38861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square" lIns="60956" tIns="60956" rIns="60956" bIns="60956" numCol="1" anchor="t">
              <a:spAutoFit/>
            </a:bodyPr>
            <a:lstStyle>
              <a:lvl1pPr>
                <a:defRPr sz="1600">
                  <a:solidFill>
                    <a:srgbClr val="FFFF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微软雅黑" panose="020B0503020204020204" pitchFamily="34" charset="-122"/>
                </a:defRPr>
              </a:lvl1pPr>
            </a:lstStyle>
            <a:p>
              <a:r>
                <a:t>手机端后台控制</a:t>
              </a:r>
            </a:p>
          </p:txBody>
        </p:sp>
        <p:sp>
          <p:nvSpPr>
            <p:cNvPr id="14" name="文本框 12"/>
            <p:cNvSpPr txBox="1"/>
            <p:nvPr/>
          </p:nvSpPr>
          <p:spPr>
            <a:xfrm>
              <a:off x="5000546" y="3897648"/>
              <a:ext cx="1979931" cy="38861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square" lIns="60956" tIns="60956" rIns="60956" bIns="60956" numCol="1" anchor="t">
              <a:spAutoFit/>
            </a:bodyPr>
            <a:lstStyle>
              <a:lvl1pPr algn="ctr">
                <a:defRPr sz="1600">
                  <a:solidFill>
                    <a:srgbClr val="FFFF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微软雅黑" panose="020B0503020204020204" pitchFamily="34" charset="-122"/>
                </a:defRPr>
              </a:lvl1pPr>
            </a:lstStyle>
            <a:p>
              <a:r>
                <a:t>电子班牌展示</a:t>
              </a:r>
            </a:p>
          </p:txBody>
        </p:sp>
      </p:grpSp>
      <p:sp>
        <p:nvSpPr>
          <p:cNvPr id="18" name="菱形 17"/>
          <p:cNvSpPr/>
          <p:nvPr/>
        </p:nvSpPr>
        <p:spPr>
          <a:xfrm>
            <a:off x="7499234" y="2824237"/>
            <a:ext cx="144000" cy="144000"/>
          </a:xfrm>
          <a:prstGeom prst="diamond">
            <a:avLst/>
          </a:prstGeom>
          <a:solidFill>
            <a:srgbClr val="8FD43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kumimoji="1" lang="zh-CN" altLang="en-US">
              <a:solidFill>
                <a:sysClr val="windowText" lastClr="000000"/>
              </a:solidFill>
            </a:endParaRPr>
          </a:p>
        </p:txBody>
      </p:sp>
      <p:sp>
        <p:nvSpPr>
          <p:cNvPr id="19" name="菱形 18"/>
          <p:cNvSpPr/>
          <p:nvPr/>
        </p:nvSpPr>
        <p:spPr>
          <a:xfrm>
            <a:off x="7479928" y="3760341"/>
            <a:ext cx="144000" cy="144000"/>
          </a:xfrm>
          <a:prstGeom prst="diamond">
            <a:avLst/>
          </a:prstGeom>
          <a:solidFill>
            <a:srgbClr val="8FD43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kumimoji="1" lang="zh-CN" altLang="en-US">
              <a:solidFill>
                <a:sysClr val="windowText" lastClr="000000"/>
              </a:solidFill>
            </a:endParaRPr>
          </a:p>
        </p:txBody>
      </p:sp>
      <p:sp>
        <p:nvSpPr>
          <p:cNvPr id="20" name="菱形 19"/>
          <p:cNvSpPr/>
          <p:nvPr/>
        </p:nvSpPr>
        <p:spPr>
          <a:xfrm>
            <a:off x="7509495" y="4408413"/>
            <a:ext cx="144000" cy="144000"/>
          </a:xfrm>
          <a:prstGeom prst="diamond">
            <a:avLst/>
          </a:prstGeom>
          <a:solidFill>
            <a:srgbClr val="8FD43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kumimoji="1" lang="zh-CN" altLang="en-US">
              <a:solidFill>
                <a:sysClr val="windowText" lastClr="000000"/>
              </a:solidFill>
            </a:endParaRPr>
          </a:p>
        </p:txBody>
      </p:sp>
      <p:grpSp>
        <p:nvGrpSpPr>
          <p:cNvPr id="24" name="组合 2"/>
          <p:cNvGrpSpPr/>
          <p:nvPr/>
        </p:nvGrpSpPr>
        <p:grpSpPr>
          <a:xfrm>
            <a:off x="833044" y="2108055"/>
            <a:ext cx="5351879" cy="4316582"/>
            <a:chOff x="1628599" y="-30318"/>
            <a:chExt cx="5351878" cy="4316581"/>
          </a:xfrm>
        </p:grpSpPr>
        <p:pic>
          <p:nvPicPr>
            <p:cNvPr id="26" name="组合 4" descr="组合 4"/>
            <p:cNvPicPr>
              <a:picLocks noChangeAspect="1"/>
            </p:cNvPicPr>
            <p:nvPr/>
          </p:nvPicPr>
          <p:blipFill>
            <a:blip r:embed="rId1"/>
            <a:stretch>
              <a:fillRect/>
            </a:stretch>
          </p:blipFill>
          <p:spPr>
            <a:xfrm>
              <a:off x="1628599" y="-30318"/>
              <a:ext cx="1897467" cy="3382520"/>
            </a:xfrm>
            <a:prstGeom prst="rect">
              <a:avLst/>
            </a:prstGeom>
            <a:ln w="12700" cap="flat">
              <a:noFill/>
              <a:miter lim="400000"/>
              <a:headEnd/>
              <a:tailEnd/>
            </a:ln>
            <a:effectLst/>
          </p:spPr>
        </p:pic>
        <p:sp>
          <p:nvSpPr>
            <p:cNvPr id="27" name="文本框 11"/>
            <p:cNvSpPr txBox="1"/>
            <p:nvPr/>
          </p:nvSpPr>
          <p:spPr>
            <a:xfrm>
              <a:off x="1749292" y="3897648"/>
              <a:ext cx="1656081" cy="38861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square" lIns="60956" tIns="60956" rIns="60956" bIns="60956" numCol="1" anchor="t">
              <a:spAutoFit/>
            </a:bodyPr>
            <a:lstStyle>
              <a:lvl1pPr>
                <a:defRPr sz="1600">
                  <a:solidFill>
                    <a:srgbClr val="FFFF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微软雅黑" panose="020B0503020204020204" pitchFamily="34" charset="-122"/>
                </a:defRPr>
              </a:lvl1pPr>
            </a:lstStyle>
            <a:p>
              <a:r>
                <a:t>手机端后台控制</a:t>
              </a:r>
            </a:p>
          </p:txBody>
        </p:sp>
        <p:sp>
          <p:nvSpPr>
            <p:cNvPr id="28" name="文本框 12"/>
            <p:cNvSpPr txBox="1"/>
            <p:nvPr/>
          </p:nvSpPr>
          <p:spPr>
            <a:xfrm>
              <a:off x="5000546" y="3897648"/>
              <a:ext cx="1979931" cy="38861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square" lIns="60956" tIns="60956" rIns="60956" bIns="60956" numCol="1" anchor="t">
              <a:spAutoFit/>
            </a:bodyPr>
            <a:lstStyle>
              <a:lvl1pPr algn="ctr">
                <a:defRPr sz="1600">
                  <a:solidFill>
                    <a:srgbClr val="FFFF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微软雅黑" panose="020B0503020204020204" pitchFamily="34" charset="-122"/>
                </a:defRPr>
              </a:lvl1pPr>
            </a:lstStyle>
            <a:p>
              <a:r>
                <a:t>电子班牌展示</a:t>
              </a:r>
            </a:p>
          </p:txBody>
        </p:sp>
      </p:grpSp>
      <p:grpSp>
        <p:nvGrpSpPr>
          <p:cNvPr id="32" name="组合 21"/>
          <p:cNvGrpSpPr/>
          <p:nvPr/>
        </p:nvGrpSpPr>
        <p:grpSpPr>
          <a:xfrm>
            <a:off x="668735" y="1682046"/>
            <a:ext cx="2146839" cy="4246647"/>
            <a:chOff x="0" y="0"/>
            <a:chExt cx="2146837" cy="4246645"/>
          </a:xfrm>
        </p:grpSpPr>
        <p:sp>
          <p:nvSpPr>
            <p:cNvPr id="33" name="Freeform 5"/>
            <p:cNvSpPr/>
            <p:nvPr/>
          </p:nvSpPr>
          <p:spPr>
            <a:xfrm>
              <a:off x="0" y="0"/>
              <a:ext cx="2146838" cy="424664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9" y="8764"/>
                  </a:moveTo>
                  <a:lnTo>
                    <a:pt x="91" y="8762"/>
                  </a:lnTo>
                  <a:cubicBezTo>
                    <a:pt x="40" y="8762"/>
                    <a:pt x="0" y="8740"/>
                    <a:pt x="0" y="8716"/>
                  </a:cubicBezTo>
                  <a:lnTo>
                    <a:pt x="0" y="7206"/>
                  </a:lnTo>
                  <a:cubicBezTo>
                    <a:pt x="0" y="7181"/>
                    <a:pt x="40" y="7160"/>
                    <a:pt x="91" y="7160"/>
                  </a:cubicBezTo>
                  <a:lnTo>
                    <a:pt x="219" y="7159"/>
                  </a:lnTo>
                  <a:lnTo>
                    <a:pt x="219" y="6216"/>
                  </a:lnTo>
                  <a:lnTo>
                    <a:pt x="135" y="6216"/>
                  </a:lnTo>
                  <a:cubicBezTo>
                    <a:pt x="61" y="6216"/>
                    <a:pt x="0" y="6186"/>
                    <a:pt x="0" y="6148"/>
                  </a:cubicBezTo>
                  <a:lnTo>
                    <a:pt x="0" y="4686"/>
                  </a:lnTo>
                  <a:cubicBezTo>
                    <a:pt x="0" y="4649"/>
                    <a:pt x="61" y="4618"/>
                    <a:pt x="135" y="4618"/>
                  </a:cubicBezTo>
                  <a:lnTo>
                    <a:pt x="219" y="4618"/>
                  </a:lnTo>
                  <a:lnTo>
                    <a:pt x="219" y="3684"/>
                  </a:lnTo>
                  <a:lnTo>
                    <a:pt x="135" y="3684"/>
                  </a:lnTo>
                  <a:cubicBezTo>
                    <a:pt x="61" y="3684"/>
                    <a:pt x="0" y="3653"/>
                    <a:pt x="0" y="3616"/>
                  </a:cubicBezTo>
                  <a:lnTo>
                    <a:pt x="0" y="2977"/>
                  </a:lnTo>
                  <a:cubicBezTo>
                    <a:pt x="0" y="2939"/>
                    <a:pt x="61" y="2909"/>
                    <a:pt x="135" y="2909"/>
                  </a:cubicBezTo>
                  <a:lnTo>
                    <a:pt x="253" y="2909"/>
                  </a:lnTo>
                  <a:lnTo>
                    <a:pt x="236" y="1363"/>
                  </a:lnTo>
                  <a:cubicBezTo>
                    <a:pt x="226" y="610"/>
                    <a:pt x="1426" y="0"/>
                    <a:pt x="2916" y="0"/>
                  </a:cubicBezTo>
                  <a:lnTo>
                    <a:pt x="18684" y="0"/>
                  </a:lnTo>
                  <a:cubicBezTo>
                    <a:pt x="20174" y="0"/>
                    <a:pt x="21381" y="610"/>
                    <a:pt x="21381" y="1363"/>
                  </a:cubicBezTo>
                  <a:lnTo>
                    <a:pt x="21381" y="4611"/>
                  </a:lnTo>
                  <a:lnTo>
                    <a:pt x="21465" y="4611"/>
                  </a:lnTo>
                  <a:cubicBezTo>
                    <a:pt x="21539" y="4611"/>
                    <a:pt x="21600" y="4642"/>
                    <a:pt x="21600" y="4679"/>
                  </a:cubicBezTo>
                  <a:lnTo>
                    <a:pt x="21600" y="6121"/>
                  </a:lnTo>
                  <a:cubicBezTo>
                    <a:pt x="21600" y="6160"/>
                    <a:pt x="21539" y="6191"/>
                    <a:pt x="21465" y="6191"/>
                  </a:cubicBezTo>
                  <a:lnTo>
                    <a:pt x="21381" y="6191"/>
                  </a:lnTo>
                  <a:lnTo>
                    <a:pt x="21381" y="20237"/>
                  </a:lnTo>
                  <a:cubicBezTo>
                    <a:pt x="21381" y="20988"/>
                    <a:pt x="20174" y="21600"/>
                    <a:pt x="18684" y="21600"/>
                  </a:cubicBezTo>
                  <a:lnTo>
                    <a:pt x="2916" y="21600"/>
                  </a:lnTo>
                  <a:cubicBezTo>
                    <a:pt x="1426" y="21600"/>
                    <a:pt x="219" y="20988"/>
                    <a:pt x="219" y="20237"/>
                  </a:cubicBezTo>
                  <a:lnTo>
                    <a:pt x="219" y="8764"/>
                  </a:lnTo>
                  <a:close/>
                </a:path>
              </a:pathLst>
            </a:custGeom>
            <a:noFill/>
            <a:ln w="19050" cap="flat">
              <a:solidFill>
                <a:schemeClr val="bg1">
                  <a:lumMod val="85000"/>
                </a:schemeClr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1200"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34" name="Freeform 7"/>
            <p:cNvSpPr/>
            <p:nvPr/>
          </p:nvSpPr>
          <p:spPr>
            <a:xfrm>
              <a:off x="135549" y="456620"/>
              <a:ext cx="1881040" cy="3334163"/>
            </a:xfrm>
            <a:prstGeom prst="rect">
              <a:avLst/>
            </a:prstGeom>
            <a:noFill/>
            <a:ln w="36513" cap="flat">
              <a:solidFill>
                <a:schemeClr val="bg1">
                  <a:lumMod val="85000"/>
                </a:schemeClr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1200">
                  <a:solidFill>
                    <a:srgbClr val="FFFFFF"/>
                  </a:solidFill>
                </a:defRPr>
              </a:pPr>
            </a:p>
          </p:txBody>
        </p:sp>
      </p:grpSp>
      <p:pic>
        <p:nvPicPr>
          <p:cNvPr id="35" name="图像" descr="图像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52582" y="3524671"/>
            <a:ext cx="3830299" cy="2323902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36" name="文本框 11"/>
          <p:cNvSpPr txBox="1"/>
          <p:nvPr/>
        </p:nvSpPr>
        <p:spPr>
          <a:xfrm>
            <a:off x="945924" y="6036022"/>
            <a:ext cx="1656081" cy="369324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txBody>
          <a:bodyPr wrap="square" lIns="60956" tIns="60956" rIns="60956" bIns="60956" numCol="1" anchor="t">
            <a:spAutoFit/>
          </a:bodyPr>
          <a:lstStyle>
            <a:lvl1pPr>
              <a:defRPr sz="160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defRPr>
            </a:lvl1pPr>
          </a:lstStyle>
          <a:p>
            <a:r>
              <a:rPr dirty="0">
                <a:solidFill>
                  <a:schemeClr val="tx1">
                    <a:lumMod val="65000"/>
                    <a:lumOff val="35000"/>
                  </a:schemeClr>
                </a:solidFill>
              </a:rPr>
              <a:t>手机端后台控制</a:t>
            </a:r>
            <a:endParaRPr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7" name="文本框 12"/>
          <p:cNvSpPr txBox="1"/>
          <p:nvPr/>
        </p:nvSpPr>
        <p:spPr>
          <a:xfrm>
            <a:off x="4197178" y="6036022"/>
            <a:ext cx="1979931" cy="369324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txBody>
          <a:bodyPr wrap="square" lIns="60956" tIns="60956" rIns="60956" bIns="60956" numCol="1" anchor="t">
            <a:spAutoFit/>
          </a:bodyPr>
          <a:lstStyle>
            <a:lvl1pPr algn="ctr">
              <a:defRPr sz="160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defRPr>
            </a:lvl1pPr>
          </a:lstStyle>
          <a:p>
            <a:r>
              <a:rPr dirty="0">
                <a:solidFill>
                  <a:schemeClr val="tx1">
                    <a:lumMod val="65000"/>
                    <a:lumOff val="35000"/>
                  </a:schemeClr>
                </a:solidFill>
              </a:rPr>
              <a:t>电子班牌展示</a:t>
            </a:r>
            <a:endParaRPr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 advTm="0">
        <p14:prism isInverted="1"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任意多边形: 形状 31"/>
          <p:cNvSpPr/>
          <p:nvPr/>
        </p:nvSpPr>
        <p:spPr>
          <a:xfrm>
            <a:off x="498705" y="455580"/>
            <a:ext cx="974204" cy="487102"/>
          </a:xfrm>
          <a:custGeom>
            <a:avLst/>
            <a:gdLst>
              <a:gd name="connsiteX0" fmla="*/ 0 w 923740"/>
              <a:gd name="connsiteY0" fmla="*/ 0 h 461870"/>
              <a:gd name="connsiteX1" fmla="*/ 923740 w 923740"/>
              <a:gd name="connsiteY1" fmla="*/ 0 h 461870"/>
              <a:gd name="connsiteX2" fmla="*/ 923740 w 923740"/>
              <a:gd name="connsiteY2" fmla="*/ 461870 h 461870"/>
              <a:gd name="connsiteX3" fmla="*/ 890513 w 923740"/>
              <a:gd name="connsiteY3" fmla="*/ 461870 h 461870"/>
              <a:gd name="connsiteX4" fmla="*/ 890513 w 923740"/>
              <a:gd name="connsiteY4" fmla="*/ 33227 h 461870"/>
              <a:gd name="connsiteX5" fmla="*/ 33227 w 923740"/>
              <a:gd name="connsiteY5" fmla="*/ 33227 h 461870"/>
              <a:gd name="connsiteX6" fmla="*/ 33227 w 923740"/>
              <a:gd name="connsiteY6" fmla="*/ 461870 h 461870"/>
              <a:gd name="connsiteX7" fmla="*/ 0 w 923740"/>
              <a:gd name="connsiteY7" fmla="*/ 461870 h 461870"/>
              <a:gd name="connsiteX8" fmla="*/ 0 w 923740"/>
              <a:gd name="connsiteY8" fmla="*/ 0 h 4618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23740" h="461870">
                <a:moveTo>
                  <a:pt x="0" y="0"/>
                </a:moveTo>
                <a:lnTo>
                  <a:pt x="923740" y="0"/>
                </a:lnTo>
                <a:lnTo>
                  <a:pt x="923740" y="461870"/>
                </a:lnTo>
                <a:lnTo>
                  <a:pt x="890513" y="461870"/>
                </a:lnTo>
                <a:lnTo>
                  <a:pt x="890513" y="33227"/>
                </a:lnTo>
                <a:lnTo>
                  <a:pt x="33227" y="33227"/>
                </a:lnTo>
                <a:lnTo>
                  <a:pt x="33227" y="461870"/>
                </a:lnTo>
                <a:lnTo>
                  <a:pt x="0" y="46187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85">
              <a:solidFill>
                <a:schemeClr val="tx1"/>
              </a:solidFill>
            </a:endParaRPr>
          </a:p>
        </p:txBody>
      </p:sp>
      <p:sp>
        <p:nvSpPr>
          <p:cNvPr id="33" name="文本框 32"/>
          <p:cNvSpPr txBox="1"/>
          <p:nvPr/>
        </p:nvSpPr>
        <p:spPr>
          <a:xfrm>
            <a:off x="498703" y="447973"/>
            <a:ext cx="974204" cy="74142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/>
            <a:r>
              <a:rPr lang="en-US" altLang="zh-CN" sz="4220" b="1" dirty="0" smtClean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01</a:t>
            </a:r>
            <a:endParaRPr lang="zh-CN" altLang="en-US" sz="4220" b="1" dirty="0">
              <a:solidFill>
                <a:schemeClr val="accent2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1635951" y="495517"/>
            <a:ext cx="203132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600" b="1" dirty="0" smtClean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公司简介</a:t>
            </a:r>
            <a:endParaRPr lang="zh-CN" altLang="en-US" sz="3600" b="1" dirty="0">
              <a:solidFill>
                <a:schemeClr val="accent2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47" name="任意多边形: 形状 31"/>
          <p:cNvSpPr/>
          <p:nvPr/>
        </p:nvSpPr>
        <p:spPr>
          <a:xfrm rot="10800000">
            <a:off x="498705" y="942681"/>
            <a:ext cx="974204" cy="254319"/>
          </a:xfrm>
          <a:custGeom>
            <a:avLst/>
            <a:gdLst>
              <a:gd name="connsiteX0" fmla="*/ 0 w 923740"/>
              <a:gd name="connsiteY0" fmla="*/ 0 h 461870"/>
              <a:gd name="connsiteX1" fmla="*/ 923740 w 923740"/>
              <a:gd name="connsiteY1" fmla="*/ 0 h 461870"/>
              <a:gd name="connsiteX2" fmla="*/ 923740 w 923740"/>
              <a:gd name="connsiteY2" fmla="*/ 461870 h 461870"/>
              <a:gd name="connsiteX3" fmla="*/ 890513 w 923740"/>
              <a:gd name="connsiteY3" fmla="*/ 461870 h 461870"/>
              <a:gd name="connsiteX4" fmla="*/ 890513 w 923740"/>
              <a:gd name="connsiteY4" fmla="*/ 33227 h 461870"/>
              <a:gd name="connsiteX5" fmla="*/ 33227 w 923740"/>
              <a:gd name="connsiteY5" fmla="*/ 33227 h 461870"/>
              <a:gd name="connsiteX6" fmla="*/ 33227 w 923740"/>
              <a:gd name="connsiteY6" fmla="*/ 461870 h 461870"/>
              <a:gd name="connsiteX7" fmla="*/ 0 w 923740"/>
              <a:gd name="connsiteY7" fmla="*/ 461870 h 461870"/>
              <a:gd name="connsiteX8" fmla="*/ 0 w 923740"/>
              <a:gd name="connsiteY8" fmla="*/ 0 h 4618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23740" h="461870">
                <a:moveTo>
                  <a:pt x="0" y="0"/>
                </a:moveTo>
                <a:lnTo>
                  <a:pt x="923740" y="0"/>
                </a:lnTo>
                <a:lnTo>
                  <a:pt x="923740" y="461870"/>
                </a:lnTo>
                <a:lnTo>
                  <a:pt x="890513" y="461870"/>
                </a:lnTo>
                <a:lnTo>
                  <a:pt x="890513" y="33227"/>
                </a:lnTo>
                <a:lnTo>
                  <a:pt x="33227" y="33227"/>
                </a:lnTo>
                <a:lnTo>
                  <a:pt x="33227" y="461870"/>
                </a:lnTo>
                <a:lnTo>
                  <a:pt x="0" y="461870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85">
              <a:solidFill>
                <a:schemeClr val="bg2"/>
              </a:solidFill>
            </a:endParaRPr>
          </a:p>
        </p:txBody>
      </p:sp>
      <p:pic>
        <p:nvPicPr>
          <p:cNvPr id="44" name="图片 43" descr="12"/>
          <p:cNvPicPr>
            <a:picLocks noChangeAspect="1"/>
          </p:cNvPicPr>
          <p:nvPr/>
        </p:nvPicPr>
        <p:blipFill>
          <a:blip r:embed="rId1"/>
          <a:srcRect t="50336" r="50035"/>
          <a:stretch>
            <a:fillRect/>
          </a:stretch>
        </p:blipFill>
        <p:spPr>
          <a:xfrm>
            <a:off x="956767" y="3724905"/>
            <a:ext cx="2443842" cy="1619612"/>
          </a:xfrm>
          <a:prstGeom prst="rect">
            <a:avLst/>
          </a:prstGeom>
        </p:spPr>
      </p:pic>
      <p:pic>
        <p:nvPicPr>
          <p:cNvPr id="45" name="图片 44" descr="12"/>
          <p:cNvPicPr>
            <a:picLocks noChangeAspect="1"/>
          </p:cNvPicPr>
          <p:nvPr/>
        </p:nvPicPr>
        <p:blipFill>
          <a:blip r:embed="rId1"/>
          <a:srcRect r="48507" b="50336"/>
          <a:stretch>
            <a:fillRect/>
          </a:stretch>
        </p:blipFill>
        <p:spPr>
          <a:xfrm>
            <a:off x="957321" y="2048669"/>
            <a:ext cx="2449718" cy="1575276"/>
          </a:xfrm>
          <a:prstGeom prst="rect">
            <a:avLst/>
          </a:prstGeom>
        </p:spPr>
      </p:pic>
      <p:pic>
        <p:nvPicPr>
          <p:cNvPr id="48" name="图片 47" descr="12"/>
          <p:cNvPicPr>
            <a:picLocks noChangeAspect="1"/>
          </p:cNvPicPr>
          <p:nvPr/>
        </p:nvPicPr>
        <p:blipFill>
          <a:blip r:embed="rId1"/>
          <a:srcRect l="49725"/>
          <a:stretch>
            <a:fillRect/>
          </a:stretch>
        </p:blipFill>
        <p:spPr>
          <a:xfrm>
            <a:off x="3494953" y="2048669"/>
            <a:ext cx="2484974" cy="3295848"/>
          </a:xfrm>
          <a:prstGeom prst="rect">
            <a:avLst/>
          </a:prstGeom>
        </p:spPr>
      </p:pic>
      <p:sp>
        <p:nvSpPr>
          <p:cNvPr id="49" name="文本框 48"/>
          <p:cNvSpPr txBox="1"/>
          <p:nvPr/>
        </p:nvSpPr>
        <p:spPr>
          <a:xfrm>
            <a:off x="1748855" y="5344517"/>
            <a:ext cx="5400600" cy="5105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351155">
              <a:lnSpc>
                <a:spcPct val="200000"/>
              </a:lnSpc>
            </a:pPr>
            <a:r>
              <a:rPr lang="zh-CN" altLang="en-US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让教育更轻松，让孩子更有爱</a:t>
            </a:r>
            <a:endParaRPr lang="zh-CN" altLang="en-US" sz="1600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4" name="文本框 83"/>
          <p:cNvSpPr txBox="1"/>
          <p:nvPr/>
        </p:nvSpPr>
        <p:spPr>
          <a:xfrm>
            <a:off x="6624588" y="2040533"/>
            <a:ext cx="5400600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351155">
              <a:lnSpc>
                <a:spcPct val="200000"/>
              </a:lnSpc>
            </a:pPr>
            <a:r>
              <a:rPr lang="zh-CN" alt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杭州轻松教育科技有限公司（简称：轻松教育），是一家专注于为K12教育提供管理应用与信息化服务的创新型公司。</a:t>
            </a:r>
            <a:endParaRPr lang="zh-CN" altLang="en-US" sz="1600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indent="351155">
              <a:lnSpc>
                <a:spcPct val="200000"/>
              </a:lnSpc>
            </a:pPr>
            <a:r>
              <a:rPr lang="zh-CN" alt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轻松教育以“三通两平台”作为指导方针，借助互联网的优势，运用SaaS化的技术，在移动端实现校园管理、家校连接、公益、德育、人工智能、智能硬件、大数据等集成化的管理，帮助教育工作战线上的所有人员减负。</a:t>
            </a:r>
            <a:endParaRPr lang="zh-CN" altLang="en-US" sz="1600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0">
        <p:random/>
      </p:transition>
    </mc:Choice>
    <mc:Fallback>
      <p:transition spd="slow" advTm="0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椭圆 65"/>
          <p:cNvSpPr/>
          <p:nvPr/>
        </p:nvSpPr>
        <p:spPr>
          <a:xfrm>
            <a:off x="2264992" y="4458920"/>
            <a:ext cx="817722" cy="817722"/>
          </a:xfrm>
          <a:prstGeom prst="ellipse">
            <a:avLst/>
          </a:prstGeom>
          <a:solidFill>
            <a:schemeClr val="bg2"/>
          </a:solidFill>
          <a:ln w="5715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65" name="椭圆 64"/>
          <p:cNvSpPr/>
          <p:nvPr/>
        </p:nvSpPr>
        <p:spPr>
          <a:xfrm>
            <a:off x="3494067" y="4152670"/>
            <a:ext cx="817722" cy="817722"/>
          </a:xfrm>
          <a:prstGeom prst="ellipse">
            <a:avLst/>
          </a:prstGeom>
          <a:solidFill>
            <a:schemeClr val="bg2"/>
          </a:solidFill>
          <a:ln w="5715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64" name="椭圆 63"/>
          <p:cNvSpPr/>
          <p:nvPr/>
        </p:nvSpPr>
        <p:spPr>
          <a:xfrm>
            <a:off x="3511359" y="2791901"/>
            <a:ext cx="817722" cy="817722"/>
          </a:xfrm>
          <a:prstGeom prst="ellipse">
            <a:avLst/>
          </a:prstGeom>
          <a:solidFill>
            <a:schemeClr val="bg2"/>
          </a:solidFill>
          <a:ln w="5715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cxnSp>
        <p:nvCxnSpPr>
          <p:cNvPr id="29" name="直线连接符 28"/>
          <p:cNvCxnSpPr/>
          <p:nvPr/>
        </p:nvCxnSpPr>
        <p:spPr>
          <a:xfrm flipV="1">
            <a:off x="1193698" y="2926629"/>
            <a:ext cx="1065663" cy="878188"/>
          </a:xfrm>
          <a:prstGeom prst="line">
            <a:avLst/>
          </a:prstGeom>
          <a:ln w="1270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椭圆 3"/>
          <p:cNvSpPr/>
          <p:nvPr/>
        </p:nvSpPr>
        <p:spPr>
          <a:xfrm>
            <a:off x="2308135" y="2108907"/>
            <a:ext cx="817722" cy="817722"/>
          </a:xfrm>
          <a:prstGeom prst="ellipse">
            <a:avLst/>
          </a:prstGeom>
          <a:solidFill>
            <a:schemeClr val="bg2"/>
          </a:solidFill>
          <a:ln w="5715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38" name="任意多边形: 形状 31"/>
          <p:cNvSpPr/>
          <p:nvPr/>
        </p:nvSpPr>
        <p:spPr>
          <a:xfrm>
            <a:off x="498705" y="455580"/>
            <a:ext cx="974204" cy="487102"/>
          </a:xfrm>
          <a:custGeom>
            <a:avLst/>
            <a:gdLst>
              <a:gd name="connsiteX0" fmla="*/ 0 w 923740"/>
              <a:gd name="connsiteY0" fmla="*/ 0 h 461870"/>
              <a:gd name="connsiteX1" fmla="*/ 923740 w 923740"/>
              <a:gd name="connsiteY1" fmla="*/ 0 h 461870"/>
              <a:gd name="connsiteX2" fmla="*/ 923740 w 923740"/>
              <a:gd name="connsiteY2" fmla="*/ 461870 h 461870"/>
              <a:gd name="connsiteX3" fmla="*/ 890513 w 923740"/>
              <a:gd name="connsiteY3" fmla="*/ 461870 h 461870"/>
              <a:gd name="connsiteX4" fmla="*/ 890513 w 923740"/>
              <a:gd name="connsiteY4" fmla="*/ 33227 h 461870"/>
              <a:gd name="connsiteX5" fmla="*/ 33227 w 923740"/>
              <a:gd name="connsiteY5" fmla="*/ 33227 h 461870"/>
              <a:gd name="connsiteX6" fmla="*/ 33227 w 923740"/>
              <a:gd name="connsiteY6" fmla="*/ 461870 h 461870"/>
              <a:gd name="connsiteX7" fmla="*/ 0 w 923740"/>
              <a:gd name="connsiteY7" fmla="*/ 461870 h 461870"/>
              <a:gd name="connsiteX8" fmla="*/ 0 w 923740"/>
              <a:gd name="connsiteY8" fmla="*/ 0 h 4618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23740" h="461870">
                <a:moveTo>
                  <a:pt x="0" y="0"/>
                </a:moveTo>
                <a:lnTo>
                  <a:pt x="923740" y="0"/>
                </a:lnTo>
                <a:lnTo>
                  <a:pt x="923740" y="461870"/>
                </a:lnTo>
                <a:lnTo>
                  <a:pt x="890513" y="461870"/>
                </a:lnTo>
                <a:lnTo>
                  <a:pt x="890513" y="33227"/>
                </a:lnTo>
                <a:lnTo>
                  <a:pt x="33227" y="33227"/>
                </a:lnTo>
                <a:lnTo>
                  <a:pt x="33227" y="461870"/>
                </a:lnTo>
                <a:lnTo>
                  <a:pt x="0" y="46187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85">
              <a:solidFill>
                <a:schemeClr val="tx1"/>
              </a:solidFill>
            </a:endParaRPr>
          </a:p>
        </p:txBody>
      </p:sp>
      <p:sp>
        <p:nvSpPr>
          <p:cNvPr id="39" name="文本框 38"/>
          <p:cNvSpPr txBox="1"/>
          <p:nvPr/>
        </p:nvSpPr>
        <p:spPr>
          <a:xfrm>
            <a:off x="498703" y="447973"/>
            <a:ext cx="974204" cy="74142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/>
            <a:r>
              <a:rPr lang="en-US" altLang="zh-CN" sz="4220" b="1" dirty="0" smtClean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06</a:t>
            </a:r>
            <a:endParaRPr lang="zh-CN" altLang="en-US" sz="4220" b="1" dirty="0">
              <a:solidFill>
                <a:schemeClr val="accent2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41" name="文本框 40"/>
          <p:cNvSpPr txBox="1"/>
          <p:nvPr/>
        </p:nvSpPr>
        <p:spPr>
          <a:xfrm>
            <a:off x="1635951" y="495517"/>
            <a:ext cx="203132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600" b="1" dirty="0" smtClean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校园安全</a:t>
            </a:r>
            <a:endParaRPr lang="zh-CN" altLang="en-US" sz="3600" b="1" dirty="0">
              <a:solidFill>
                <a:schemeClr val="accent2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42" name="任意多边形: 形状 31"/>
          <p:cNvSpPr/>
          <p:nvPr/>
        </p:nvSpPr>
        <p:spPr>
          <a:xfrm rot="10800000">
            <a:off x="498705" y="942681"/>
            <a:ext cx="974204" cy="254319"/>
          </a:xfrm>
          <a:custGeom>
            <a:avLst/>
            <a:gdLst>
              <a:gd name="connsiteX0" fmla="*/ 0 w 923740"/>
              <a:gd name="connsiteY0" fmla="*/ 0 h 461870"/>
              <a:gd name="connsiteX1" fmla="*/ 923740 w 923740"/>
              <a:gd name="connsiteY1" fmla="*/ 0 h 461870"/>
              <a:gd name="connsiteX2" fmla="*/ 923740 w 923740"/>
              <a:gd name="connsiteY2" fmla="*/ 461870 h 461870"/>
              <a:gd name="connsiteX3" fmla="*/ 890513 w 923740"/>
              <a:gd name="connsiteY3" fmla="*/ 461870 h 461870"/>
              <a:gd name="connsiteX4" fmla="*/ 890513 w 923740"/>
              <a:gd name="connsiteY4" fmla="*/ 33227 h 461870"/>
              <a:gd name="connsiteX5" fmla="*/ 33227 w 923740"/>
              <a:gd name="connsiteY5" fmla="*/ 33227 h 461870"/>
              <a:gd name="connsiteX6" fmla="*/ 33227 w 923740"/>
              <a:gd name="connsiteY6" fmla="*/ 461870 h 461870"/>
              <a:gd name="connsiteX7" fmla="*/ 0 w 923740"/>
              <a:gd name="connsiteY7" fmla="*/ 461870 h 461870"/>
              <a:gd name="connsiteX8" fmla="*/ 0 w 923740"/>
              <a:gd name="connsiteY8" fmla="*/ 0 h 4618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23740" h="461870">
                <a:moveTo>
                  <a:pt x="0" y="0"/>
                </a:moveTo>
                <a:lnTo>
                  <a:pt x="923740" y="0"/>
                </a:lnTo>
                <a:lnTo>
                  <a:pt x="923740" y="461870"/>
                </a:lnTo>
                <a:lnTo>
                  <a:pt x="890513" y="461870"/>
                </a:lnTo>
                <a:lnTo>
                  <a:pt x="890513" y="33227"/>
                </a:lnTo>
                <a:lnTo>
                  <a:pt x="33227" y="33227"/>
                </a:lnTo>
                <a:lnTo>
                  <a:pt x="33227" y="461870"/>
                </a:lnTo>
                <a:lnTo>
                  <a:pt x="0" y="461870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85">
              <a:solidFill>
                <a:schemeClr val="bg2"/>
              </a:solidFill>
            </a:endParaRPr>
          </a:p>
        </p:txBody>
      </p:sp>
      <p:sp>
        <p:nvSpPr>
          <p:cNvPr id="62" name="普通人脸考勤机"/>
          <p:cNvSpPr txBox="1"/>
          <p:nvPr/>
        </p:nvSpPr>
        <p:spPr>
          <a:xfrm>
            <a:off x="7365479" y="1836141"/>
            <a:ext cx="2006602" cy="314203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txBody>
          <a:bodyPr wrap="square" lIns="32138" tIns="32138" rIns="32138" bIns="32138" numCol="1" anchor="ctr">
            <a:spAutoFit/>
          </a:bodyPr>
          <a:lstStyle>
            <a:lvl1pPr algn="ctr">
              <a:lnSpc>
                <a:spcPct val="90000"/>
              </a:lnSpc>
              <a:defRPr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defRPr>
            </a:lvl1pPr>
          </a:lstStyle>
          <a:p>
            <a:r>
              <a:rPr lang="zh-CN" altLang="en-US" dirty="0" smtClean="0">
                <a:solidFill>
                  <a:schemeClr val="tx1"/>
                </a:solidFill>
              </a:rPr>
              <a:t>多方位校园安全</a:t>
            </a:r>
            <a:endParaRPr dirty="0">
              <a:solidFill>
                <a:schemeClr val="tx1"/>
              </a:solidFill>
            </a:endParaRPr>
          </a:p>
        </p:txBody>
      </p:sp>
      <p:sp>
        <p:nvSpPr>
          <p:cNvPr id="2" name="矩形 1"/>
          <p:cNvSpPr/>
          <p:nvPr/>
        </p:nvSpPr>
        <p:spPr>
          <a:xfrm>
            <a:off x="5853311" y="2525785"/>
            <a:ext cx="5472608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defRPr sz="160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defRPr>
            </a:pPr>
            <a:r>
              <a:rPr lang="zh-CN" altLang="en-US" sz="1200" dirty="0" smtClean="0">
                <a:solidFill>
                  <a:schemeClr val="tx1">
                    <a:lumMod val="65000"/>
                    <a:lumOff val="35000"/>
                  </a:schemeClr>
                </a:solidFill>
                <a:sym typeface="+mn-ea"/>
              </a:rPr>
              <a:t>非</a:t>
            </a:r>
            <a:r>
              <a:rPr lang="zh-CN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sym typeface="+mn-ea"/>
              </a:rPr>
              <a:t>学校人员到校拜访、家长上学期间看望孩子，需要身份验证，保证校园进入人员安全和学生安全</a:t>
            </a:r>
            <a:r>
              <a:rPr lang="zh-CN" altLang="en-US" sz="1200" dirty="0" smtClean="0">
                <a:solidFill>
                  <a:schemeClr val="tx1">
                    <a:lumMod val="65000"/>
                    <a:lumOff val="35000"/>
                  </a:schemeClr>
                </a:solidFill>
                <a:sym typeface="+mn-ea"/>
              </a:rPr>
              <a:t>；</a:t>
            </a:r>
            <a:endParaRPr lang="en-US" altLang="zh-CN" sz="1200" dirty="0" smtClean="0">
              <a:solidFill>
                <a:schemeClr val="tx1">
                  <a:lumMod val="65000"/>
                  <a:lumOff val="35000"/>
                </a:schemeClr>
              </a:solidFill>
              <a:sym typeface="+mn-ea"/>
            </a:endParaRPr>
          </a:p>
          <a:p>
            <a:pPr>
              <a:lnSpc>
                <a:spcPct val="150000"/>
              </a:lnSpc>
              <a:defRPr sz="160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defRPr>
            </a:pPr>
            <a:endParaRPr lang="zh-CN" altLang="en-US" sz="1200" dirty="0">
              <a:solidFill>
                <a:schemeClr val="tx1">
                  <a:lumMod val="65000"/>
                  <a:lumOff val="35000"/>
                </a:schemeClr>
              </a:solidFill>
              <a:sym typeface="+mn-ea"/>
            </a:endParaRPr>
          </a:p>
          <a:p>
            <a:pPr>
              <a:lnSpc>
                <a:spcPct val="150000"/>
              </a:lnSpc>
              <a:defRPr sz="160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defRPr>
            </a:pPr>
            <a:r>
              <a:rPr lang="zh-CN" altLang="en-US" sz="1200" dirty="0" smtClean="0">
                <a:solidFill>
                  <a:schemeClr val="tx1">
                    <a:lumMod val="65000"/>
                    <a:lumOff val="35000"/>
                  </a:schemeClr>
                </a:solidFill>
                <a:sym typeface="+mn-ea"/>
              </a:rPr>
              <a:t>访客</a:t>
            </a:r>
            <a:r>
              <a:rPr lang="zh-CN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sym typeface="+mn-ea"/>
              </a:rPr>
              <a:t>身份验证，消息推送学校领导，验证通过即可进校</a:t>
            </a:r>
            <a:r>
              <a:rPr lang="zh-CN" altLang="en-US" sz="1200" dirty="0" smtClean="0">
                <a:solidFill>
                  <a:schemeClr val="tx1">
                    <a:lumMod val="65000"/>
                    <a:lumOff val="35000"/>
                  </a:schemeClr>
                </a:solidFill>
                <a:sym typeface="+mn-ea"/>
              </a:rPr>
              <a:t>；</a:t>
            </a:r>
            <a:endParaRPr lang="en-US" altLang="zh-CN" sz="1200" dirty="0" smtClean="0">
              <a:solidFill>
                <a:schemeClr val="tx1">
                  <a:lumMod val="65000"/>
                  <a:lumOff val="35000"/>
                </a:schemeClr>
              </a:solidFill>
              <a:sym typeface="+mn-ea"/>
            </a:endParaRPr>
          </a:p>
          <a:p>
            <a:pPr>
              <a:lnSpc>
                <a:spcPct val="150000"/>
              </a:lnSpc>
              <a:defRPr sz="160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defRPr>
            </a:pPr>
            <a:endParaRPr lang="zh-CN" altLang="en-US" sz="1200" dirty="0" smtClean="0">
              <a:solidFill>
                <a:schemeClr val="tx1">
                  <a:lumMod val="65000"/>
                  <a:lumOff val="35000"/>
                </a:schemeClr>
              </a:solidFill>
              <a:sym typeface="+mn-ea"/>
            </a:endParaRPr>
          </a:p>
          <a:p>
            <a:pPr>
              <a:lnSpc>
                <a:spcPct val="150000"/>
              </a:lnSpc>
              <a:defRPr sz="160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defRPr>
            </a:pPr>
            <a:r>
              <a:rPr lang="zh-CN" altLang="en-US" sz="1200" dirty="0" smtClean="0">
                <a:solidFill>
                  <a:schemeClr val="tx1">
                    <a:lumMod val="65000"/>
                    <a:lumOff val="35000"/>
                  </a:schemeClr>
                </a:solidFill>
                <a:sym typeface="+mn-ea"/>
              </a:rPr>
              <a:t>进出办公司等相关学校管理教室，需要刷脸进入，保障学校信息严密安全；</a:t>
            </a:r>
            <a:endParaRPr lang="en-US" altLang="zh-CN" sz="1200" dirty="0" smtClean="0">
              <a:solidFill>
                <a:schemeClr val="tx1">
                  <a:lumMod val="65000"/>
                  <a:lumOff val="35000"/>
                </a:schemeClr>
              </a:solidFill>
              <a:sym typeface="+mn-ea"/>
            </a:endParaRPr>
          </a:p>
          <a:p>
            <a:pPr>
              <a:lnSpc>
                <a:spcPct val="150000"/>
              </a:lnSpc>
              <a:defRPr sz="160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defRPr>
            </a:pPr>
            <a:endParaRPr lang="zh-CN" altLang="en-US" sz="1200" dirty="0" smtClean="0">
              <a:solidFill>
                <a:schemeClr val="tx1">
                  <a:lumMod val="65000"/>
                  <a:lumOff val="35000"/>
                </a:schemeClr>
              </a:solidFill>
              <a:sym typeface="+mn-ea"/>
            </a:endParaRPr>
          </a:p>
          <a:p>
            <a:pPr>
              <a:lnSpc>
                <a:spcPct val="150000"/>
              </a:lnSpc>
              <a:defRPr sz="160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defRPr>
            </a:pPr>
            <a:r>
              <a:rPr lang="zh-CN" altLang="en-US" sz="1200" dirty="0" smtClean="0">
                <a:solidFill>
                  <a:schemeClr val="tx1">
                    <a:lumMod val="65000"/>
                    <a:lumOff val="35000"/>
                  </a:schemeClr>
                </a:solidFill>
                <a:sym typeface="+mn-ea"/>
              </a:rPr>
              <a:t>视频监控，家长随时查看学生在校的动态表现，老师可以通过视频避免校园纠纷等事故的发生，和问题出现及时解决。</a:t>
            </a:r>
            <a:endParaRPr lang="zh-CN" altLang="en-US" sz="1200" dirty="0">
              <a:solidFill>
                <a:schemeClr val="tx1">
                  <a:lumMod val="65000"/>
                  <a:lumOff val="35000"/>
                </a:schemeClr>
              </a:solidFill>
              <a:sym typeface="+mn-ea"/>
            </a:endParaRPr>
          </a:p>
        </p:txBody>
      </p:sp>
      <p:grpSp>
        <p:nvGrpSpPr>
          <p:cNvPr id="8" name="组合 10"/>
          <p:cNvGrpSpPr/>
          <p:nvPr/>
        </p:nvGrpSpPr>
        <p:grpSpPr>
          <a:xfrm>
            <a:off x="2198316" y="2169538"/>
            <a:ext cx="1205865" cy="1060450"/>
            <a:chOff x="10510" y="8461"/>
            <a:chExt cx="1899" cy="1670"/>
          </a:xfrm>
        </p:grpSpPr>
        <p:pic>
          <p:nvPicPr>
            <p:cNvPr id="9" name="图片 6" descr="图片 6"/>
            <p:cNvPicPr>
              <a:picLocks noChangeAspect="1"/>
            </p:cNvPicPr>
            <p:nvPr/>
          </p:nvPicPr>
          <p:blipFill>
            <a:blip r:embed="rId1"/>
            <a:stretch>
              <a:fillRect/>
            </a:stretch>
          </p:blipFill>
          <p:spPr>
            <a:xfrm>
              <a:off x="10842" y="8461"/>
              <a:ext cx="1017" cy="906"/>
            </a:xfrm>
            <a:prstGeom prst="rect">
              <a:avLst/>
            </a:prstGeom>
            <a:ln w="12700" cap="flat">
              <a:noFill/>
              <a:miter lim="400000"/>
              <a:headEnd/>
              <a:tailEnd/>
            </a:ln>
            <a:effectLst/>
          </p:spPr>
        </p:pic>
        <p:sp>
          <p:nvSpPr>
            <p:cNvPr id="10" name="文本框 33"/>
            <p:cNvSpPr txBox="1"/>
            <p:nvPr/>
          </p:nvSpPr>
          <p:spPr>
            <a:xfrm>
              <a:off x="10510" y="9743"/>
              <a:ext cx="1899" cy="38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t">
              <a:spAutoFit/>
            </a:bodyPr>
            <a:lstStyle>
              <a:lvl1pPr>
                <a:defRPr sz="1600">
                  <a:solidFill>
                    <a:srgbClr val="FFFF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微软雅黑" panose="020B0503020204020204" pitchFamily="34" charset="-122"/>
                </a:defRPr>
              </a:lvl1pPr>
            </a:lstStyle>
            <a:p>
              <a:r>
                <a:rPr sz="1000" dirty="0">
                  <a:solidFill>
                    <a:schemeClr val="tx1"/>
                  </a:solidFill>
                </a:rPr>
                <a:t>身份自证一体机</a:t>
              </a:r>
              <a:endParaRPr sz="1000" dirty="0">
                <a:solidFill>
                  <a:schemeClr val="tx1"/>
                </a:solidFill>
              </a:endParaRPr>
            </a:p>
          </p:txBody>
        </p:sp>
      </p:grpSp>
      <p:sp>
        <p:nvSpPr>
          <p:cNvPr id="11" name="文本框 10"/>
          <p:cNvSpPr txBox="1"/>
          <p:nvPr/>
        </p:nvSpPr>
        <p:spPr>
          <a:xfrm>
            <a:off x="3567574" y="3695337"/>
            <a:ext cx="804619" cy="246217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ajor"/>
        </p:style>
        <p:txBody>
          <a:bodyPr wrap="square" lIns="45718" tIns="45718" rIns="45718" bIns="45718" numCol="1" anchor="t">
            <a:sp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  <a:lvl2pPr>
              <a:defRPr>
                <a:latin typeface="+mj-lt"/>
                <a:ea typeface="+mj-ea"/>
                <a:cs typeface="+mj-cs"/>
              </a:defRPr>
            </a:lvl2pPr>
            <a:lvl3pPr>
              <a:defRPr>
                <a:latin typeface="+mj-lt"/>
                <a:ea typeface="+mj-ea"/>
                <a:cs typeface="+mj-cs"/>
              </a:defRPr>
            </a:lvl3pPr>
            <a:lvl4pPr>
              <a:defRPr>
                <a:latin typeface="+mj-lt"/>
                <a:ea typeface="+mj-ea"/>
                <a:cs typeface="+mj-cs"/>
              </a:defRPr>
            </a:lvl4pPr>
            <a:lvl5pPr>
              <a:defRPr>
                <a:latin typeface="+mj-lt"/>
                <a:ea typeface="+mj-ea"/>
                <a:cs typeface="+mj-cs"/>
              </a:defRPr>
            </a:lvl5pPr>
            <a:lvl6pPr>
              <a:defRPr>
                <a:latin typeface="+mj-lt"/>
                <a:ea typeface="+mj-ea"/>
                <a:cs typeface="+mj-cs"/>
              </a:defRPr>
            </a:lvl6pPr>
            <a:lvl7pPr>
              <a:defRPr>
                <a:latin typeface="+mj-lt"/>
                <a:ea typeface="+mj-ea"/>
                <a:cs typeface="+mj-cs"/>
              </a:defRPr>
            </a:lvl7pPr>
            <a:lvl8pPr>
              <a:defRPr>
                <a:latin typeface="+mj-lt"/>
                <a:ea typeface="+mj-ea"/>
                <a:cs typeface="+mj-cs"/>
              </a:defRPr>
            </a:lvl8pPr>
            <a:lvl9pPr>
              <a:defRPr>
                <a:latin typeface="+mj-lt"/>
                <a:ea typeface="+mj-ea"/>
                <a:cs typeface="+mj-cs"/>
              </a:defRPr>
            </a:lvl9pPr>
          </a:lstStyle>
          <a:p>
            <a:r>
              <a:rPr lang="zh-CN" sz="1000" kern="12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刷脸</a:t>
            </a:r>
            <a:r>
              <a:rPr sz="1000" kern="12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门禁</a:t>
            </a:r>
            <a:r>
              <a:rPr lang="zh-CN" sz="1000" kern="12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机 </a:t>
            </a:r>
            <a:endParaRPr lang="zh-CN" sz="1000" kern="120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12" name="图片 11" descr="图片 13"/>
          <p:cNvPicPr>
            <a:picLocks noChangeAspect="1"/>
          </p:cNvPicPr>
          <p:nvPr/>
        </p:nvPicPr>
        <p:blipFill>
          <a:blip r:embed="rId2"/>
          <a:srcRect l="22168" t="13199" r="23900" b="15964"/>
          <a:stretch>
            <a:fillRect/>
          </a:stretch>
        </p:blipFill>
        <p:spPr>
          <a:xfrm>
            <a:off x="3618742" y="2953014"/>
            <a:ext cx="602956" cy="495496"/>
          </a:xfrm>
          <a:prstGeom prst="rect">
            <a:avLst/>
          </a:prstGeom>
          <a:ln w="12700" cap="flat">
            <a:noFill/>
            <a:miter lim="400000"/>
            <a:headEnd/>
            <a:tailEnd/>
          </a:ln>
          <a:effectLst/>
        </p:spPr>
      </p:pic>
      <p:grpSp>
        <p:nvGrpSpPr>
          <p:cNvPr id="13" name="组合 7"/>
          <p:cNvGrpSpPr/>
          <p:nvPr/>
        </p:nvGrpSpPr>
        <p:grpSpPr>
          <a:xfrm>
            <a:off x="3556218" y="4243486"/>
            <a:ext cx="815975" cy="1054735"/>
            <a:chOff x="5333" y="6514"/>
            <a:chExt cx="1285" cy="1661"/>
          </a:xfrm>
        </p:grpSpPr>
        <p:sp>
          <p:nvSpPr>
            <p:cNvPr id="14" name="文本框 30"/>
            <p:cNvSpPr txBox="1"/>
            <p:nvPr/>
          </p:nvSpPr>
          <p:spPr>
            <a:xfrm>
              <a:off x="5333" y="7787"/>
              <a:ext cx="1285" cy="38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t">
              <a:spAutoFit/>
            </a:bodyPr>
            <a:lstStyle>
              <a:lvl1pPr>
                <a:defRPr sz="1600">
                  <a:solidFill>
                    <a:srgbClr val="FFFF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微软雅黑" panose="020B0503020204020204" pitchFamily="34" charset="-122"/>
                </a:defRPr>
              </a:lvl1pPr>
            </a:lstStyle>
            <a:p>
              <a:r>
                <a:rPr sz="1000" dirty="0">
                  <a:solidFill>
                    <a:schemeClr val="tx1"/>
                  </a:solidFill>
                </a:rPr>
                <a:t>智能电话机</a:t>
              </a:r>
              <a:endParaRPr sz="1000" dirty="0">
                <a:solidFill>
                  <a:schemeClr val="tx1"/>
                </a:solidFill>
              </a:endParaRPr>
            </a:p>
          </p:txBody>
        </p:sp>
        <p:pic>
          <p:nvPicPr>
            <p:cNvPr id="15" name="图片 40" descr="图片 40"/>
            <p:cNvPicPr>
              <a:picLocks noChangeAspect="1"/>
            </p:cNvPicPr>
            <p:nvPr/>
          </p:nvPicPr>
          <p:blipFill>
            <a:blip r:embed="rId3"/>
            <a:srcRect l="14899" t="10629" r="6705" b="14491"/>
            <a:stretch>
              <a:fillRect/>
            </a:stretch>
          </p:blipFill>
          <p:spPr>
            <a:xfrm>
              <a:off x="5376" y="6514"/>
              <a:ext cx="1005" cy="987"/>
            </a:xfrm>
            <a:prstGeom prst="rect">
              <a:avLst/>
            </a:prstGeom>
            <a:ln w="12700" cap="flat">
              <a:noFill/>
              <a:miter lim="400000"/>
              <a:headEnd/>
              <a:tailEnd/>
            </a:ln>
            <a:effectLst/>
          </p:spPr>
        </p:pic>
      </p:grpSp>
      <p:pic>
        <p:nvPicPr>
          <p:cNvPr id="3" name="图片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9287" y="4609888"/>
            <a:ext cx="757508" cy="608976"/>
          </a:xfrm>
          <a:prstGeom prst="rect">
            <a:avLst/>
          </a:prstGeom>
        </p:spPr>
      </p:pic>
      <p:sp>
        <p:nvSpPr>
          <p:cNvPr id="17" name="文本框 30"/>
          <p:cNvSpPr txBox="1"/>
          <p:nvPr/>
        </p:nvSpPr>
        <p:spPr>
          <a:xfrm>
            <a:off x="2352614" y="5360174"/>
            <a:ext cx="656752" cy="246217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txBody>
          <a:bodyPr wrap="square" lIns="45718" tIns="45718" rIns="45718" bIns="45718" numCol="1" anchor="t">
            <a:spAutoFit/>
          </a:bodyPr>
          <a:lstStyle>
            <a:lvl1pPr>
              <a:defRPr sz="160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defRPr>
            </a:lvl1pPr>
          </a:lstStyle>
          <a:p>
            <a:r>
              <a:rPr lang="zh-CN" sz="1000" dirty="0">
                <a:solidFill>
                  <a:schemeClr val="tx1"/>
                </a:solidFill>
              </a:rPr>
              <a:t>视频监控</a:t>
            </a:r>
            <a:endParaRPr lang="zh-CN" sz="1000" dirty="0">
              <a:solidFill>
                <a:schemeClr val="tx1"/>
              </a:solidFill>
            </a:endParaRPr>
          </a:p>
        </p:txBody>
      </p:sp>
      <p:cxnSp>
        <p:nvCxnSpPr>
          <p:cNvPr id="32" name="直线连接符 31"/>
          <p:cNvCxnSpPr/>
          <p:nvPr/>
        </p:nvCxnSpPr>
        <p:spPr>
          <a:xfrm flipV="1">
            <a:off x="1193698" y="3442696"/>
            <a:ext cx="2259536" cy="362121"/>
          </a:xfrm>
          <a:prstGeom prst="line">
            <a:avLst/>
          </a:prstGeom>
          <a:ln w="1270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直线连接符 36"/>
          <p:cNvCxnSpPr/>
          <p:nvPr/>
        </p:nvCxnSpPr>
        <p:spPr>
          <a:xfrm>
            <a:off x="1193698" y="3804817"/>
            <a:ext cx="2218738" cy="461106"/>
          </a:xfrm>
          <a:prstGeom prst="line">
            <a:avLst/>
          </a:prstGeom>
          <a:ln w="1270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直线连接符 43"/>
          <p:cNvCxnSpPr/>
          <p:nvPr/>
        </p:nvCxnSpPr>
        <p:spPr>
          <a:xfrm>
            <a:off x="1208063" y="3842153"/>
            <a:ext cx="1075098" cy="728643"/>
          </a:xfrm>
          <a:prstGeom prst="line">
            <a:avLst/>
          </a:prstGeom>
          <a:ln w="1270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椭圆 57"/>
          <p:cNvSpPr/>
          <p:nvPr/>
        </p:nvSpPr>
        <p:spPr>
          <a:xfrm>
            <a:off x="1109606" y="3748257"/>
            <a:ext cx="156100" cy="156100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75" name="菱形 74"/>
          <p:cNvSpPr/>
          <p:nvPr/>
        </p:nvSpPr>
        <p:spPr>
          <a:xfrm>
            <a:off x="5709311" y="2680237"/>
            <a:ext cx="144000" cy="144000"/>
          </a:xfrm>
          <a:prstGeom prst="diamond">
            <a:avLst/>
          </a:prstGeom>
          <a:solidFill>
            <a:srgbClr val="8FD43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kumimoji="1" lang="zh-CN" altLang="en-US">
              <a:solidFill>
                <a:sysClr val="windowText" lastClr="000000"/>
              </a:solidFill>
            </a:endParaRPr>
          </a:p>
        </p:txBody>
      </p:sp>
      <p:sp>
        <p:nvSpPr>
          <p:cNvPr id="76" name="菱形 75"/>
          <p:cNvSpPr/>
          <p:nvPr/>
        </p:nvSpPr>
        <p:spPr>
          <a:xfrm>
            <a:off x="5726603" y="3469170"/>
            <a:ext cx="144000" cy="144000"/>
          </a:xfrm>
          <a:prstGeom prst="diamond">
            <a:avLst/>
          </a:prstGeom>
          <a:solidFill>
            <a:srgbClr val="8FD43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kumimoji="1" lang="zh-CN" altLang="en-US">
              <a:solidFill>
                <a:sysClr val="windowText" lastClr="000000"/>
              </a:solidFill>
            </a:endParaRPr>
          </a:p>
        </p:txBody>
      </p:sp>
      <p:sp>
        <p:nvSpPr>
          <p:cNvPr id="77" name="菱形 76"/>
          <p:cNvSpPr/>
          <p:nvPr/>
        </p:nvSpPr>
        <p:spPr>
          <a:xfrm>
            <a:off x="5709311" y="4008670"/>
            <a:ext cx="144000" cy="144000"/>
          </a:xfrm>
          <a:prstGeom prst="diamond">
            <a:avLst/>
          </a:prstGeom>
          <a:solidFill>
            <a:srgbClr val="8FD43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kumimoji="1" lang="zh-CN" altLang="en-US">
              <a:solidFill>
                <a:sysClr val="windowText" lastClr="000000"/>
              </a:solidFill>
            </a:endParaRPr>
          </a:p>
        </p:txBody>
      </p:sp>
      <p:sp>
        <p:nvSpPr>
          <p:cNvPr id="78" name="菱形 77"/>
          <p:cNvSpPr/>
          <p:nvPr/>
        </p:nvSpPr>
        <p:spPr>
          <a:xfrm>
            <a:off x="5712708" y="4570796"/>
            <a:ext cx="144000" cy="144000"/>
          </a:xfrm>
          <a:prstGeom prst="diamond">
            <a:avLst/>
          </a:prstGeom>
          <a:solidFill>
            <a:srgbClr val="8FD43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kumimoji="1" lang="zh-CN" altLang="en-US">
              <a:solidFill>
                <a:sysClr val="windowText" lastClr="0000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 advTm="0">
        <p14:prism isInverted="1"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五边形 4"/>
          <p:cNvSpPr/>
          <p:nvPr/>
        </p:nvSpPr>
        <p:spPr>
          <a:xfrm flipH="1">
            <a:off x="2972991" y="1904382"/>
            <a:ext cx="9896912" cy="3423893"/>
          </a:xfrm>
          <a:prstGeom prst="homePlat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000" dirty="0"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21" name="矩形 20"/>
          <p:cNvSpPr/>
          <p:nvPr/>
        </p:nvSpPr>
        <p:spPr>
          <a:xfrm>
            <a:off x="3837087" y="3184277"/>
            <a:ext cx="6840758" cy="5539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/>
            <a:r>
              <a:rPr lang="zh-CN" altLang="en-US" sz="36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Arial" panose="020B0604020202020204" pitchFamily="34" charset="0"/>
              </a:rPr>
              <a:t>四、轻松教育客户案例</a:t>
            </a:r>
            <a:endParaRPr lang="zh-CN" altLang="en-US" sz="36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17" name="任意多边形 16"/>
          <p:cNvSpPr/>
          <p:nvPr/>
        </p:nvSpPr>
        <p:spPr>
          <a:xfrm>
            <a:off x="-280" y="643501"/>
            <a:ext cx="2972828" cy="5945657"/>
          </a:xfrm>
          <a:custGeom>
            <a:avLst/>
            <a:gdLst>
              <a:gd name="connsiteX0" fmla="*/ 0 w 2972991"/>
              <a:gd name="connsiteY0" fmla="*/ 0 h 5945983"/>
              <a:gd name="connsiteX1" fmla="*/ 2972991 w 2972991"/>
              <a:gd name="connsiteY1" fmla="*/ 2972992 h 5945983"/>
              <a:gd name="connsiteX2" fmla="*/ 0 w 2972991"/>
              <a:gd name="connsiteY2" fmla="*/ 5945983 h 59459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972991" h="5945983">
                <a:moveTo>
                  <a:pt x="0" y="0"/>
                </a:moveTo>
                <a:lnTo>
                  <a:pt x="2972991" y="2972992"/>
                </a:lnTo>
                <a:lnTo>
                  <a:pt x="0" y="594598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000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 advTm="0">
        <p15:prstTrans prst="pageCurlDouble"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Rectangle 89"/>
          <p:cNvSpPr/>
          <p:nvPr/>
        </p:nvSpPr>
        <p:spPr>
          <a:xfrm>
            <a:off x="0" y="4867044"/>
            <a:ext cx="12858750" cy="186577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endParaRPr lang="en-US" sz="800" dirty="0">
              <a:solidFill>
                <a:schemeClr val="accent1"/>
              </a:solidFill>
              <a:latin typeface="Arial" panose="020B0604020202020204" pitchFamily="34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27" name="TextBox 76"/>
          <p:cNvSpPr txBox="1"/>
          <p:nvPr/>
        </p:nvSpPr>
        <p:spPr>
          <a:xfrm>
            <a:off x="736582" y="5481112"/>
            <a:ext cx="2354173" cy="276999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2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温州市洞头区</a:t>
            </a:r>
            <a:r>
              <a:rPr lang="zh-CN" altLang="en-US" sz="120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元觉义务教育学校</a:t>
            </a:r>
            <a:endParaRPr lang="zh-CN" altLang="en-US" sz="12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33" name="TextBox 76"/>
          <p:cNvSpPr txBox="1"/>
          <p:nvPr/>
        </p:nvSpPr>
        <p:spPr>
          <a:xfrm>
            <a:off x="690960" y="5827703"/>
            <a:ext cx="2095727" cy="276999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2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温州市洞头区</a:t>
            </a:r>
            <a:r>
              <a:rPr lang="zh-CN" altLang="en-US" sz="120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鹿西中心小学</a:t>
            </a:r>
            <a:endParaRPr lang="zh-CN" altLang="en-US" sz="12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35" name="TextBox 76"/>
          <p:cNvSpPr txBox="1"/>
          <p:nvPr/>
        </p:nvSpPr>
        <p:spPr>
          <a:xfrm>
            <a:off x="3418334" y="5450379"/>
            <a:ext cx="2949168" cy="27559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l"/>
            <a:r>
              <a:rPr lang="zh-CN" altLang="zh-CN" sz="1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Arial" panose="020B0604020202020204"/>
              </a:rPr>
              <a:t>成都市武侯实验中学</a:t>
            </a:r>
            <a:endParaRPr lang="en-US" altLang="zh-CN" sz="12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41" name="TextBox 76"/>
          <p:cNvSpPr txBox="1"/>
          <p:nvPr/>
        </p:nvSpPr>
        <p:spPr>
          <a:xfrm>
            <a:off x="6545911" y="6196696"/>
            <a:ext cx="2318037" cy="27559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l"/>
            <a:r>
              <a:rPr lang="zh-CN" altLang="en-US" sz="1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广州市东风西路小学</a:t>
            </a:r>
            <a:endParaRPr lang="zh-CN" altLang="en-US" sz="12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7" name="TextBox 76"/>
          <p:cNvSpPr txBox="1"/>
          <p:nvPr/>
        </p:nvSpPr>
        <p:spPr>
          <a:xfrm>
            <a:off x="10146677" y="6196695"/>
            <a:ext cx="2062772" cy="276999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2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更多</a:t>
            </a:r>
            <a:r>
              <a:rPr lang="is-IS" altLang="zh-CN" sz="12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…</a:t>
            </a:r>
            <a:endParaRPr lang="zh-CN" altLang="en-US" sz="12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25" name="TextBox 76"/>
          <p:cNvSpPr txBox="1"/>
          <p:nvPr/>
        </p:nvSpPr>
        <p:spPr>
          <a:xfrm>
            <a:off x="3416291" y="6196696"/>
            <a:ext cx="2016224" cy="276999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2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成都棕北中学</a:t>
            </a:r>
            <a:r>
              <a:rPr lang="zh-CN" altLang="en-US" sz="120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西区实验学校</a:t>
            </a:r>
            <a:endParaRPr lang="en-US" altLang="zh-CN" sz="12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4" name="TextBox 76"/>
          <p:cNvSpPr txBox="1"/>
          <p:nvPr/>
        </p:nvSpPr>
        <p:spPr>
          <a:xfrm>
            <a:off x="10819200" y="5827703"/>
            <a:ext cx="1477195" cy="27559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l"/>
            <a:r>
              <a:rPr lang="zh-CN" altLang="en-US" sz="1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贵州荔波县教育局</a:t>
            </a:r>
            <a:endParaRPr lang="zh-CN" altLang="en-US" sz="12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11" name="TextBox 76"/>
          <p:cNvSpPr txBox="1"/>
          <p:nvPr/>
        </p:nvSpPr>
        <p:spPr>
          <a:xfrm>
            <a:off x="6540767" y="5845474"/>
            <a:ext cx="1715870" cy="276999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2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石家庄市第四十四中学</a:t>
            </a:r>
            <a:endParaRPr lang="zh-CN" altLang="en-US" sz="12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12" name="TextBox 76"/>
          <p:cNvSpPr txBox="1"/>
          <p:nvPr/>
        </p:nvSpPr>
        <p:spPr>
          <a:xfrm>
            <a:off x="723272" y="6196001"/>
            <a:ext cx="2038187" cy="276999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2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温州市</a:t>
            </a:r>
            <a:r>
              <a:rPr lang="zh-CN" altLang="en-US" sz="120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洞头区城关第三小学</a:t>
            </a:r>
            <a:endParaRPr lang="zh-CN" altLang="en-US" sz="12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13" name="TextBox 76"/>
          <p:cNvSpPr txBox="1"/>
          <p:nvPr/>
        </p:nvSpPr>
        <p:spPr>
          <a:xfrm>
            <a:off x="8798751" y="5827703"/>
            <a:ext cx="1584943" cy="276999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2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泾阳县教育局</a:t>
            </a:r>
            <a:endParaRPr lang="zh-CN" altLang="en-US" sz="12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</p:txBody>
      </p:sp>
      <p:sp>
        <p:nvSpPr>
          <p:cNvPr id="14" name="TextBox 76"/>
          <p:cNvSpPr txBox="1"/>
          <p:nvPr/>
        </p:nvSpPr>
        <p:spPr>
          <a:xfrm>
            <a:off x="9029966" y="5459949"/>
            <a:ext cx="1898129" cy="27559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l"/>
            <a:r>
              <a:rPr lang="zh-CN" altLang="en-US" sz="1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温州市龙湾区教育局</a:t>
            </a:r>
            <a:endParaRPr lang="zh-CN" altLang="en-US" sz="12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</p:txBody>
      </p:sp>
      <p:sp>
        <p:nvSpPr>
          <p:cNvPr id="15" name="TextBox 76"/>
          <p:cNvSpPr txBox="1"/>
          <p:nvPr/>
        </p:nvSpPr>
        <p:spPr>
          <a:xfrm>
            <a:off x="9032240" y="6192520"/>
            <a:ext cx="1563370" cy="27559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l"/>
            <a:r>
              <a:rPr lang="zh-CN" altLang="en-US" sz="12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宁波奉化区教育局</a:t>
            </a:r>
            <a:endParaRPr lang="zh-CN" altLang="en-US" sz="12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</p:txBody>
      </p:sp>
      <p:sp>
        <p:nvSpPr>
          <p:cNvPr id="87" name="文本框 86"/>
          <p:cNvSpPr txBox="1"/>
          <p:nvPr/>
        </p:nvSpPr>
        <p:spPr>
          <a:xfrm>
            <a:off x="3462957" y="5091874"/>
            <a:ext cx="2097923" cy="282042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vertOverflow="overflow" horzOverflow="overflow" vert="horz" wrap="none" lIns="48217" tIns="48217" rIns="48217" bIns="48217" numCol="1" spcCol="38100" rtlCol="0" anchor="t" forceAA="0">
            <a:spAutoFit/>
          </a:bodyPr>
          <a:lstStyle/>
          <a:p>
            <a:pPr defTabSz="963930" fontAlgn="auto" hangingPunct="0">
              <a:spcBef>
                <a:spcPts val="0"/>
              </a:spcBef>
              <a:spcAft>
                <a:spcPts val="0"/>
              </a:spcAft>
            </a:pPr>
            <a:r>
              <a:rPr lang="zh-CN" altLang="en-US" sz="12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Arial" panose="020B0604020202020204"/>
              </a:rPr>
              <a:t>温州市洞头区大门镇中心小学</a:t>
            </a:r>
            <a:endParaRPr lang="zh-CN" altLang="zh-CN" sz="12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Arial" panose="020B0604020202020204"/>
            </a:endParaRPr>
          </a:p>
        </p:txBody>
      </p:sp>
      <p:sp>
        <p:nvSpPr>
          <p:cNvPr id="88" name="文本框 87"/>
          <p:cNvSpPr txBox="1"/>
          <p:nvPr/>
        </p:nvSpPr>
        <p:spPr>
          <a:xfrm>
            <a:off x="6621460" y="5481588"/>
            <a:ext cx="1328482" cy="282042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vertOverflow="overflow" horzOverflow="overflow" vert="horz" wrap="none" lIns="48217" tIns="48217" rIns="48217" bIns="48217" numCol="1" spcCol="38100" rtlCol="0" anchor="t" forceAA="0">
            <a:spAutoFit/>
          </a:bodyPr>
          <a:lstStyle/>
          <a:p>
            <a:pPr defTabSz="963930" fontAlgn="auto" hangingPunct="0">
              <a:spcBef>
                <a:spcPts val="0"/>
              </a:spcBef>
              <a:spcAft>
                <a:spcPts val="0"/>
              </a:spcAft>
            </a:pPr>
            <a:r>
              <a:rPr lang="zh-CN" altLang="en-US" sz="12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Arial" panose="020B0604020202020204"/>
              </a:rPr>
              <a:t>石家庄市金马小学</a:t>
            </a:r>
            <a:endParaRPr lang="zh-CN" altLang="zh-CN" sz="12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Arial" panose="020B0604020202020204"/>
            </a:endParaRPr>
          </a:p>
        </p:txBody>
      </p:sp>
      <p:sp>
        <p:nvSpPr>
          <p:cNvPr id="89" name="文本框 88"/>
          <p:cNvSpPr txBox="1"/>
          <p:nvPr/>
        </p:nvSpPr>
        <p:spPr>
          <a:xfrm>
            <a:off x="6612774" y="5117616"/>
            <a:ext cx="1328482" cy="282042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vertOverflow="overflow" horzOverflow="overflow" vert="horz" wrap="none" lIns="48217" tIns="48217" rIns="48217" bIns="48217" numCol="1" spcCol="38100" rtlCol="0" anchor="t" forceAA="0">
            <a:spAutoFit/>
          </a:bodyPr>
          <a:lstStyle/>
          <a:p>
            <a:pPr defTabSz="963930" fontAlgn="auto" hangingPunct="0">
              <a:spcBef>
                <a:spcPts val="0"/>
              </a:spcBef>
              <a:spcAft>
                <a:spcPts val="0"/>
              </a:spcAft>
            </a:pPr>
            <a:r>
              <a:rPr lang="zh-CN" altLang="en-US" sz="12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Arial" panose="020B0604020202020204"/>
              </a:rPr>
              <a:t>成都市龙江路小学</a:t>
            </a:r>
            <a:endParaRPr lang="zh-CN" altLang="zh-CN" sz="12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Arial" panose="020B0604020202020204"/>
            </a:endParaRPr>
          </a:p>
        </p:txBody>
      </p:sp>
      <p:sp>
        <p:nvSpPr>
          <p:cNvPr id="90" name="文本框 89"/>
          <p:cNvSpPr txBox="1"/>
          <p:nvPr/>
        </p:nvSpPr>
        <p:spPr>
          <a:xfrm>
            <a:off x="3471663" y="5825181"/>
            <a:ext cx="1162050" cy="279400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vertOverflow="overflow" horzOverflow="overflow" vert="horz" wrap="none" lIns="48217" tIns="48217" rIns="48217" bIns="48217" numCol="1" spcCol="38100" rtlCol="0" anchor="t" forceAA="0">
            <a:spAutoFit/>
          </a:bodyPr>
          <a:lstStyle/>
          <a:p>
            <a:pPr defTabSz="963930" fontAlgn="auto" hangingPunct="0">
              <a:spcBef>
                <a:spcPts val="0"/>
              </a:spcBef>
              <a:spcAft>
                <a:spcPts val="0"/>
              </a:spcAft>
            </a:pPr>
            <a:r>
              <a:rPr lang="zh-CN" altLang="en-US" sz="12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Arial" panose="020B0604020202020204"/>
              </a:rPr>
              <a:t>重庆市铁路中学</a:t>
            </a:r>
            <a:endParaRPr lang="zh-CN" altLang="zh-CN" sz="12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Arial" panose="020B0604020202020204"/>
            </a:endParaRPr>
          </a:p>
        </p:txBody>
      </p:sp>
      <p:sp>
        <p:nvSpPr>
          <p:cNvPr id="91" name="文本框 90"/>
          <p:cNvSpPr txBox="1"/>
          <p:nvPr/>
        </p:nvSpPr>
        <p:spPr>
          <a:xfrm>
            <a:off x="817424" y="5098745"/>
            <a:ext cx="1944035" cy="282042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vertOverflow="overflow" horzOverflow="overflow" vert="horz" wrap="none" lIns="48217" tIns="48217" rIns="48217" bIns="48217" numCol="1" spcCol="38100" rtlCol="0" anchor="t" forceAA="0">
            <a:spAutoFit/>
          </a:bodyPr>
          <a:lstStyle/>
          <a:p>
            <a:pPr defTabSz="963930" fontAlgn="auto" hangingPunct="0">
              <a:spcBef>
                <a:spcPts val="0"/>
              </a:spcBef>
              <a:spcAft>
                <a:spcPts val="0"/>
              </a:spcAft>
            </a:pPr>
            <a:r>
              <a:rPr lang="zh-CN" altLang="en-US" sz="12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Arial" panose="020B0604020202020204"/>
              </a:rPr>
              <a:t>温州市洞头区城关第二小学</a:t>
            </a:r>
            <a:endParaRPr lang="zh-CN" altLang="zh-CN" sz="12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Arial" panose="020B0604020202020204"/>
            </a:endParaRPr>
          </a:p>
        </p:txBody>
      </p:sp>
      <p:sp>
        <p:nvSpPr>
          <p:cNvPr id="92" name="文本框 91"/>
          <p:cNvSpPr txBox="1"/>
          <p:nvPr/>
        </p:nvSpPr>
        <p:spPr>
          <a:xfrm>
            <a:off x="9101379" y="5091874"/>
            <a:ext cx="1328482" cy="282042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vertOverflow="overflow" horzOverflow="overflow" vert="horz" wrap="none" lIns="48217" tIns="48217" rIns="48217" bIns="48217" numCol="1" spcCol="38100" rtlCol="0" anchor="t" forceAA="0">
            <a:spAutoFit/>
          </a:bodyPr>
          <a:lstStyle/>
          <a:p>
            <a:pPr defTabSz="963930" fontAlgn="auto" hangingPunct="0">
              <a:spcBef>
                <a:spcPts val="0"/>
              </a:spcBef>
              <a:spcAft>
                <a:spcPts val="0"/>
              </a:spcAft>
            </a:pPr>
            <a:r>
              <a:rPr lang="zh-CN" altLang="en-US" sz="12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Arial" panose="020B0604020202020204"/>
              </a:rPr>
              <a:t>石家庄国际城小学</a:t>
            </a:r>
            <a:endParaRPr lang="zh-CN" altLang="zh-CN" sz="12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Arial" panose="020B0604020202020204"/>
            </a:endParaRPr>
          </a:p>
        </p:txBody>
      </p:sp>
      <p:sp>
        <p:nvSpPr>
          <p:cNvPr id="93" name="文本框 92"/>
          <p:cNvSpPr txBox="1"/>
          <p:nvPr/>
        </p:nvSpPr>
        <p:spPr>
          <a:xfrm>
            <a:off x="10890856" y="5098745"/>
            <a:ext cx="1466850" cy="279400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vertOverflow="overflow" horzOverflow="overflow" vert="horz" wrap="none" lIns="48217" tIns="48217" rIns="48217" bIns="48217" numCol="1" spcCol="38100" rtlCol="0" anchor="t" forceAA="0">
            <a:spAutoFit/>
          </a:bodyPr>
          <a:lstStyle/>
          <a:p>
            <a:pPr algn="l" defTabSz="963930" fontAlgn="auto" hangingPunct="0">
              <a:spcBef>
                <a:spcPts val="0"/>
              </a:spcBef>
              <a:spcAft>
                <a:spcPts val="0"/>
              </a:spcAft>
            </a:pPr>
            <a:r>
              <a:rPr lang="zh-CN" altLang="en-US" sz="12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温州市洞头区教育局</a:t>
            </a:r>
            <a:endParaRPr lang="zh-CN" altLang="zh-CN" sz="12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Arial" panose="020B0604020202020204"/>
            </a:endParaRPr>
          </a:p>
        </p:txBody>
      </p:sp>
      <p:sp>
        <p:nvSpPr>
          <p:cNvPr id="94" name="文本框 93"/>
          <p:cNvSpPr txBox="1"/>
          <p:nvPr/>
        </p:nvSpPr>
        <p:spPr>
          <a:xfrm>
            <a:off x="10890856" y="5455675"/>
            <a:ext cx="1314450" cy="279400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vertOverflow="overflow" horzOverflow="overflow" vert="horz" wrap="none" lIns="48217" tIns="48217" rIns="48217" bIns="48217" numCol="1" spcCol="38100" rtlCol="0" anchor="t" forceAA="0">
            <a:spAutoFit/>
          </a:bodyPr>
          <a:lstStyle/>
          <a:p>
            <a:pPr defTabSz="963930" fontAlgn="auto" hangingPunct="0">
              <a:spcBef>
                <a:spcPts val="0"/>
              </a:spcBef>
              <a:spcAft>
                <a:spcPts val="0"/>
              </a:spcAft>
            </a:pPr>
            <a:r>
              <a:rPr lang="zh-CN" altLang="zh-CN" sz="1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Arial" panose="020B0604020202020204"/>
              </a:rPr>
              <a:t>贵州龙里县教育局</a:t>
            </a:r>
            <a:endParaRPr lang="zh-CN" altLang="zh-CN" sz="12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Arial" panose="020B0604020202020204"/>
            </a:endParaRPr>
          </a:p>
        </p:txBody>
      </p:sp>
      <p:sp>
        <p:nvSpPr>
          <p:cNvPr id="102" name="任意多边形: 形状 31"/>
          <p:cNvSpPr/>
          <p:nvPr/>
        </p:nvSpPr>
        <p:spPr>
          <a:xfrm>
            <a:off x="498705" y="455580"/>
            <a:ext cx="974204" cy="487102"/>
          </a:xfrm>
          <a:custGeom>
            <a:avLst/>
            <a:gdLst>
              <a:gd name="connsiteX0" fmla="*/ 0 w 923740"/>
              <a:gd name="connsiteY0" fmla="*/ 0 h 461870"/>
              <a:gd name="connsiteX1" fmla="*/ 923740 w 923740"/>
              <a:gd name="connsiteY1" fmla="*/ 0 h 461870"/>
              <a:gd name="connsiteX2" fmla="*/ 923740 w 923740"/>
              <a:gd name="connsiteY2" fmla="*/ 461870 h 461870"/>
              <a:gd name="connsiteX3" fmla="*/ 890513 w 923740"/>
              <a:gd name="connsiteY3" fmla="*/ 461870 h 461870"/>
              <a:gd name="connsiteX4" fmla="*/ 890513 w 923740"/>
              <a:gd name="connsiteY4" fmla="*/ 33227 h 461870"/>
              <a:gd name="connsiteX5" fmla="*/ 33227 w 923740"/>
              <a:gd name="connsiteY5" fmla="*/ 33227 h 461870"/>
              <a:gd name="connsiteX6" fmla="*/ 33227 w 923740"/>
              <a:gd name="connsiteY6" fmla="*/ 461870 h 461870"/>
              <a:gd name="connsiteX7" fmla="*/ 0 w 923740"/>
              <a:gd name="connsiteY7" fmla="*/ 461870 h 461870"/>
              <a:gd name="connsiteX8" fmla="*/ 0 w 923740"/>
              <a:gd name="connsiteY8" fmla="*/ 0 h 4618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23740" h="461870">
                <a:moveTo>
                  <a:pt x="0" y="0"/>
                </a:moveTo>
                <a:lnTo>
                  <a:pt x="923740" y="0"/>
                </a:lnTo>
                <a:lnTo>
                  <a:pt x="923740" y="461870"/>
                </a:lnTo>
                <a:lnTo>
                  <a:pt x="890513" y="461870"/>
                </a:lnTo>
                <a:lnTo>
                  <a:pt x="890513" y="33227"/>
                </a:lnTo>
                <a:lnTo>
                  <a:pt x="33227" y="33227"/>
                </a:lnTo>
                <a:lnTo>
                  <a:pt x="33227" y="461870"/>
                </a:lnTo>
                <a:lnTo>
                  <a:pt x="0" y="46187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85">
              <a:solidFill>
                <a:schemeClr val="tx1"/>
              </a:solidFill>
            </a:endParaRPr>
          </a:p>
        </p:txBody>
      </p:sp>
      <p:sp>
        <p:nvSpPr>
          <p:cNvPr id="103" name="文本框 102"/>
          <p:cNvSpPr txBox="1"/>
          <p:nvPr/>
        </p:nvSpPr>
        <p:spPr>
          <a:xfrm>
            <a:off x="498703" y="447973"/>
            <a:ext cx="974204" cy="74142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/>
            <a:r>
              <a:rPr lang="en-US" altLang="zh-CN" sz="4220" b="1" dirty="0" smtClean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01</a:t>
            </a:r>
            <a:endParaRPr lang="zh-CN" altLang="en-US" sz="4220" b="1" dirty="0">
              <a:solidFill>
                <a:schemeClr val="accent2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104" name="文本框 103"/>
          <p:cNvSpPr txBox="1"/>
          <p:nvPr/>
        </p:nvSpPr>
        <p:spPr>
          <a:xfrm>
            <a:off x="1634763" y="521722"/>
            <a:ext cx="433965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600" b="1" dirty="0" smtClean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我们的学校客户案例</a:t>
            </a:r>
            <a:endParaRPr lang="zh-CN" altLang="en-US" sz="3600" b="1" dirty="0">
              <a:solidFill>
                <a:schemeClr val="accent2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105" name="任意多边形: 形状 31"/>
          <p:cNvSpPr/>
          <p:nvPr/>
        </p:nvSpPr>
        <p:spPr>
          <a:xfrm rot="10800000">
            <a:off x="498705" y="942681"/>
            <a:ext cx="974204" cy="254319"/>
          </a:xfrm>
          <a:custGeom>
            <a:avLst/>
            <a:gdLst>
              <a:gd name="connsiteX0" fmla="*/ 0 w 923740"/>
              <a:gd name="connsiteY0" fmla="*/ 0 h 461870"/>
              <a:gd name="connsiteX1" fmla="*/ 923740 w 923740"/>
              <a:gd name="connsiteY1" fmla="*/ 0 h 461870"/>
              <a:gd name="connsiteX2" fmla="*/ 923740 w 923740"/>
              <a:gd name="connsiteY2" fmla="*/ 461870 h 461870"/>
              <a:gd name="connsiteX3" fmla="*/ 890513 w 923740"/>
              <a:gd name="connsiteY3" fmla="*/ 461870 h 461870"/>
              <a:gd name="connsiteX4" fmla="*/ 890513 w 923740"/>
              <a:gd name="connsiteY4" fmla="*/ 33227 h 461870"/>
              <a:gd name="connsiteX5" fmla="*/ 33227 w 923740"/>
              <a:gd name="connsiteY5" fmla="*/ 33227 h 461870"/>
              <a:gd name="connsiteX6" fmla="*/ 33227 w 923740"/>
              <a:gd name="connsiteY6" fmla="*/ 461870 h 461870"/>
              <a:gd name="connsiteX7" fmla="*/ 0 w 923740"/>
              <a:gd name="connsiteY7" fmla="*/ 461870 h 461870"/>
              <a:gd name="connsiteX8" fmla="*/ 0 w 923740"/>
              <a:gd name="connsiteY8" fmla="*/ 0 h 4618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23740" h="461870">
                <a:moveTo>
                  <a:pt x="0" y="0"/>
                </a:moveTo>
                <a:lnTo>
                  <a:pt x="923740" y="0"/>
                </a:lnTo>
                <a:lnTo>
                  <a:pt x="923740" y="461870"/>
                </a:lnTo>
                <a:lnTo>
                  <a:pt x="890513" y="461870"/>
                </a:lnTo>
                <a:lnTo>
                  <a:pt x="890513" y="33227"/>
                </a:lnTo>
                <a:lnTo>
                  <a:pt x="33227" y="33227"/>
                </a:lnTo>
                <a:lnTo>
                  <a:pt x="33227" y="461870"/>
                </a:lnTo>
                <a:lnTo>
                  <a:pt x="0" y="461870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85">
              <a:solidFill>
                <a:schemeClr val="bg2"/>
              </a:solidFill>
            </a:endParaRPr>
          </a:p>
        </p:txBody>
      </p:sp>
      <p:grpSp>
        <p:nvGrpSpPr>
          <p:cNvPr id="8" name="组 7"/>
          <p:cNvGrpSpPr/>
          <p:nvPr/>
        </p:nvGrpSpPr>
        <p:grpSpPr>
          <a:xfrm>
            <a:off x="2012934" y="1621840"/>
            <a:ext cx="9052732" cy="2919376"/>
            <a:chOff x="1217811" y="1478350"/>
            <a:chExt cx="9558029" cy="3082327"/>
          </a:xfrm>
        </p:grpSpPr>
        <p:pic>
          <p:nvPicPr>
            <p:cNvPr id="80" name="图片 79" descr="广州市黄埔区科峻小学"/>
            <p:cNvPicPr>
              <a:picLocks noChangeAspect="1"/>
            </p:cNvPicPr>
            <p:nvPr/>
          </p:nvPicPr>
          <p:blipFill rotWithShape="1">
            <a:blip r:embed="rId1"/>
            <a:srcRect t="6662"/>
            <a:stretch>
              <a:fillRect/>
            </a:stretch>
          </p:blipFill>
          <p:spPr>
            <a:xfrm>
              <a:off x="3716423" y="3870373"/>
              <a:ext cx="712837" cy="665343"/>
            </a:xfrm>
            <a:prstGeom prst="rect">
              <a:avLst/>
            </a:prstGeom>
          </p:spPr>
        </p:pic>
        <p:grpSp>
          <p:nvGrpSpPr>
            <p:cNvPr id="5" name="组 4"/>
            <p:cNvGrpSpPr/>
            <p:nvPr/>
          </p:nvGrpSpPr>
          <p:grpSpPr>
            <a:xfrm>
              <a:off x="1217811" y="1478350"/>
              <a:ext cx="9558029" cy="3082327"/>
              <a:chOff x="1217811" y="1478350"/>
              <a:chExt cx="9558029" cy="3082327"/>
            </a:xfrm>
          </p:grpSpPr>
          <p:pic>
            <p:nvPicPr>
              <p:cNvPr id="10" name="图片 9"/>
              <p:cNvPicPr>
                <a:picLocks noChangeAspect="1"/>
              </p:cNvPicPr>
              <p:nvPr/>
            </p:nvPicPr>
            <p:blipFill rotWithShape="1">
              <a:blip r:embed="rId2"/>
              <a:srcRect b="31919"/>
              <a:stretch>
                <a:fillRect/>
              </a:stretch>
            </p:blipFill>
            <p:spPr>
              <a:xfrm>
                <a:off x="5120242" y="1552864"/>
                <a:ext cx="908407" cy="604004"/>
              </a:xfrm>
              <a:prstGeom prst="rect">
                <a:avLst/>
              </a:prstGeom>
            </p:spPr>
          </p:pic>
          <p:pic>
            <p:nvPicPr>
              <p:cNvPr id="16" name="图片 15"/>
              <p:cNvPicPr>
                <a:picLocks noChangeAspect="1"/>
              </p:cNvPicPr>
              <p:nvPr/>
            </p:nvPicPr>
            <p:blipFill rotWithShape="1">
              <a:blip r:embed="rId3"/>
              <a:srcRect b="25132"/>
              <a:stretch>
                <a:fillRect/>
              </a:stretch>
            </p:blipFill>
            <p:spPr>
              <a:xfrm>
                <a:off x="6544902" y="1599504"/>
                <a:ext cx="1049800" cy="591315"/>
              </a:xfrm>
              <a:prstGeom prst="rect">
                <a:avLst/>
              </a:prstGeom>
            </p:spPr>
          </p:pic>
          <p:pic>
            <p:nvPicPr>
              <p:cNvPr id="17" name="图片 16" descr="杭州市古荡一小"/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3779487" y="1610569"/>
                <a:ext cx="610279" cy="610280"/>
              </a:xfrm>
              <a:prstGeom prst="rect">
                <a:avLst/>
              </a:prstGeom>
              <a:solidFill>
                <a:schemeClr val="accent1"/>
              </a:solidFill>
            </p:spPr>
          </p:pic>
          <p:pic>
            <p:nvPicPr>
              <p:cNvPr id="56" name="图片 55" descr="杭州闻莺教育集团"/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7521504" y="1511700"/>
                <a:ext cx="867783" cy="709149"/>
              </a:xfrm>
              <a:prstGeom prst="rect">
                <a:avLst/>
              </a:prstGeom>
            </p:spPr>
          </p:pic>
          <p:pic>
            <p:nvPicPr>
              <p:cNvPr id="57" name="图片 56"/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6016522" y="1555453"/>
                <a:ext cx="649149" cy="656504"/>
              </a:xfrm>
              <a:prstGeom prst="rect">
                <a:avLst/>
              </a:prstGeom>
            </p:spPr>
          </p:pic>
          <p:pic>
            <p:nvPicPr>
              <p:cNvPr id="60" name="图片 59" descr="武汉枫叶国际学校"/>
              <p:cNvPicPr>
                <a:picLocks noChangeAspect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9251422" y="1514507"/>
                <a:ext cx="697450" cy="697450"/>
              </a:xfrm>
              <a:prstGeom prst="rect">
                <a:avLst/>
              </a:prstGeom>
            </p:spPr>
          </p:pic>
          <p:pic>
            <p:nvPicPr>
              <p:cNvPr id="62" name="图片 61"/>
              <p:cNvPicPr>
                <a:picLocks noChangeAspect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8440085" y="1548930"/>
                <a:ext cx="595847" cy="595847"/>
              </a:xfrm>
              <a:prstGeom prst="rect">
                <a:avLst/>
              </a:prstGeom>
            </p:spPr>
          </p:pic>
          <p:pic>
            <p:nvPicPr>
              <p:cNvPr id="26" name="图片 25" descr="丁信小学"/>
              <p:cNvPicPr>
                <a:picLocks noChangeAspect="1"/>
              </p:cNvPicPr>
              <p:nvPr/>
            </p:nvPicPr>
            <p:blipFill rotWithShape="1">
              <a:blip r:embed="rId9"/>
              <a:srcRect r="17094" b="37882"/>
              <a:stretch>
                <a:fillRect/>
              </a:stretch>
            </p:blipFill>
            <p:spPr>
              <a:xfrm>
                <a:off x="1859292" y="1521483"/>
                <a:ext cx="1083682" cy="769849"/>
              </a:xfrm>
              <a:prstGeom prst="rect">
                <a:avLst/>
              </a:prstGeom>
            </p:spPr>
          </p:pic>
          <p:pic>
            <p:nvPicPr>
              <p:cNvPr id="32" name="图片 31" descr="杭州市蒲家小学"/>
              <p:cNvPicPr>
                <a:picLocks noChangeAspect="1"/>
              </p:cNvPicPr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2945349" y="1478350"/>
                <a:ext cx="753032" cy="753032"/>
              </a:xfrm>
              <a:prstGeom prst="rect">
                <a:avLst/>
              </a:prstGeom>
              <a:solidFill>
                <a:schemeClr val="accent1"/>
              </a:solidFill>
            </p:spPr>
          </p:pic>
          <p:pic>
            <p:nvPicPr>
              <p:cNvPr id="40" name="图片 39" descr="萧山区宁围小学"/>
              <p:cNvPicPr>
                <a:picLocks noChangeAspect="1"/>
              </p:cNvPicPr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2969666" y="2364287"/>
                <a:ext cx="627063" cy="627063"/>
              </a:xfrm>
              <a:prstGeom prst="rect">
                <a:avLst/>
              </a:prstGeom>
            </p:spPr>
          </p:pic>
          <p:pic>
            <p:nvPicPr>
              <p:cNvPr id="6" name="图片 5"/>
              <p:cNvPicPr>
                <a:picLocks noChangeAspect="1"/>
              </p:cNvPicPr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3749237" y="2348639"/>
                <a:ext cx="647211" cy="638152"/>
              </a:xfrm>
              <a:prstGeom prst="rect">
                <a:avLst/>
              </a:prstGeom>
            </p:spPr>
          </p:pic>
          <p:pic>
            <p:nvPicPr>
              <p:cNvPr id="43" name="图片 42"/>
              <p:cNvPicPr>
                <a:picLocks noChangeAspect="1"/>
              </p:cNvPicPr>
              <p:nvPr/>
            </p:nvPicPr>
            <p:blipFill rotWithShape="1">
              <a:blip r:embed="rId13"/>
              <a:srcRect l="21439" t="1" r="21718" b="45792"/>
              <a:stretch>
                <a:fillRect/>
              </a:stretch>
            </p:blipFill>
            <p:spPr>
              <a:xfrm>
                <a:off x="1250464" y="1618976"/>
                <a:ext cx="742947" cy="631878"/>
              </a:xfrm>
              <a:prstGeom prst="rect">
                <a:avLst/>
              </a:prstGeom>
            </p:spPr>
          </p:pic>
          <p:pic>
            <p:nvPicPr>
              <p:cNvPr id="44" name="图片 43"/>
              <p:cNvPicPr>
                <a:picLocks noChangeAspect="1"/>
              </p:cNvPicPr>
              <p:nvPr/>
            </p:nvPicPr>
            <p:blipFill rotWithShape="1">
              <a:blip r:embed="rId14"/>
              <a:srcRect t="5785"/>
              <a:stretch>
                <a:fillRect/>
              </a:stretch>
            </p:blipFill>
            <p:spPr>
              <a:xfrm>
                <a:off x="9322064" y="3788320"/>
                <a:ext cx="608438" cy="571682"/>
              </a:xfrm>
              <a:prstGeom prst="rect">
                <a:avLst/>
              </a:prstGeom>
              <a:solidFill>
                <a:schemeClr val="accent1"/>
              </a:solidFill>
            </p:spPr>
          </p:pic>
          <p:pic>
            <p:nvPicPr>
              <p:cNvPr id="42" name="图片 41" descr="杭州上泗中学"/>
              <p:cNvPicPr>
                <a:picLocks noChangeAspect="1"/>
              </p:cNvPicPr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1296959" y="3892685"/>
                <a:ext cx="696452" cy="667992"/>
              </a:xfrm>
              <a:prstGeom prst="rect">
                <a:avLst/>
              </a:prstGeom>
            </p:spPr>
          </p:pic>
          <p:pic>
            <p:nvPicPr>
              <p:cNvPr id="46" name="图片 45"/>
              <p:cNvPicPr>
                <a:picLocks noChangeAspect="1"/>
              </p:cNvPicPr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2107340" y="2377044"/>
                <a:ext cx="638887" cy="631842"/>
              </a:xfrm>
              <a:prstGeom prst="rect">
                <a:avLst/>
              </a:prstGeom>
            </p:spPr>
          </p:pic>
          <p:pic>
            <p:nvPicPr>
              <p:cNvPr id="49" name="图片 48"/>
              <p:cNvPicPr>
                <a:picLocks noChangeAspect="1"/>
              </p:cNvPicPr>
              <p:nvPr/>
            </p:nvPicPr>
            <p:blipFill>
              <a:blip r:embed="rId17"/>
              <a:stretch>
                <a:fillRect/>
              </a:stretch>
            </p:blipFill>
            <p:spPr>
              <a:xfrm>
                <a:off x="4516593" y="2419435"/>
                <a:ext cx="612211" cy="610430"/>
              </a:xfrm>
              <a:prstGeom prst="rect">
                <a:avLst/>
              </a:prstGeom>
            </p:spPr>
          </p:pic>
          <p:pic>
            <p:nvPicPr>
              <p:cNvPr id="51" name="图片 50" descr="杭州闲林小学"/>
              <p:cNvPicPr>
                <a:picLocks noChangeAspect="1"/>
              </p:cNvPicPr>
              <p:nvPr/>
            </p:nvPicPr>
            <p:blipFill>
              <a:blip r:embed="rId18"/>
              <a:stretch>
                <a:fillRect/>
              </a:stretch>
            </p:blipFill>
            <p:spPr>
              <a:xfrm>
                <a:off x="5196374" y="2310205"/>
                <a:ext cx="720852" cy="720853"/>
              </a:xfrm>
              <a:prstGeom prst="rect">
                <a:avLst/>
              </a:prstGeom>
            </p:spPr>
          </p:pic>
          <p:pic>
            <p:nvPicPr>
              <p:cNvPr id="52" name="图片 51" descr="杭州西子实验学校"/>
              <p:cNvPicPr>
                <a:picLocks noChangeAspect="1"/>
              </p:cNvPicPr>
              <p:nvPr/>
            </p:nvPicPr>
            <p:blipFill>
              <a:blip r:embed="rId19"/>
              <a:stretch>
                <a:fillRect/>
              </a:stretch>
            </p:blipFill>
            <p:spPr>
              <a:xfrm>
                <a:off x="6764408" y="2380150"/>
                <a:ext cx="588687" cy="525401"/>
              </a:xfrm>
              <a:prstGeom prst="rect">
                <a:avLst/>
              </a:prstGeom>
            </p:spPr>
          </p:pic>
          <p:pic>
            <p:nvPicPr>
              <p:cNvPr id="54" name="图片 53"/>
              <p:cNvPicPr>
                <a:picLocks noChangeAspect="1"/>
              </p:cNvPicPr>
              <p:nvPr/>
            </p:nvPicPr>
            <p:blipFill>
              <a:blip r:embed="rId20"/>
              <a:stretch>
                <a:fillRect/>
              </a:stretch>
            </p:blipFill>
            <p:spPr>
              <a:xfrm>
                <a:off x="4502304" y="1603307"/>
                <a:ext cx="617938" cy="617938"/>
              </a:xfrm>
              <a:prstGeom prst="rect">
                <a:avLst/>
              </a:prstGeom>
              <a:solidFill>
                <a:schemeClr val="accent1"/>
              </a:solidFill>
            </p:spPr>
          </p:pic>
          <p:pic>
            <p:nvPicPr>
              <p:cNvPr id="55" name="图片 54" descr="杭州市保俶塔实验学校"/>
              <p:cNvPicPr>
                <a:picLocks noChangeAspect="1"/>
              </p:cNvPicPr>
              <p:nvPr/>
            </p:nvPicPr>
            <p:blipFill rotWithShape="1">
              <a:blip r:embed="rId21"/>
              <a:srcRect t="8924" b="6066"/>
              <a:stretch>
                <a:fillRect/>
              </a:stretch>
            </p:blipFill>
            <p:spPr>
              <a:xfrm>
                <a:off x="6006317" y="2415649"/>
                <a:ext cx="650185" cy="552721"/>
              </a:xfrm>
              <a:prstGeom prst="rect">
                <a:avLst/>
              </a:prstGeom>
            </p:spPr>
          </p:pic>
          <p:pic>
            <p:nvPicPr>
              <p:cNvPr id="59" name="图片 58" descr="良渚第二小学"/>
              <p:cNvPicPr>
                <a:picLocks noChangeAspect="1"/>
              </p:cNvPicPr>
              <p:nvPr/>
            </p:nvPicPr>
            <p:blipFill>
              <a:blip r:embed="rId22"/>
              <a:stretch>
                <a:fillRect/>
              </a:stretch>
            </p:blipFill>
            <p:spPr>
              <a:xfrm>
                <a:off x="10058228" y="1521986"/>
                <a:ext cx="609868" cy="609869"/>
              </a:xfrm>
              <a:prstGeom prst="rect">
                <a:avLst/>
              </a:prstGeom>
            </p:spPr>
          </p:pic>
          <p:pic>
            <p:nvPicPr>
              <p:cNvPr id="61" name="图片 60" descr="景宁城北中学"/>
              <p:cNvPicPr>
                <a:picLocks noChangeAspect="1"/>
              </p:cNvPicPr>
              <p:nvPr/>
            </p:nvPicPr>
            <p:blipFill>
              <a:blip r:embed="rId23"/>
              <a:stretch>
                <a:fillRect/>
              </a:stretch>
            </p:blipFill>
            <p:spPr>
              <a:xfrm>
                <a:off x="7622805" y="2351918"/>
                <a:ext cx="590450" cy="590450"/>
              </a:xfrm>
              <a:prstGeom prst="rect">
                <a:avLst/>
              </a:prstGeom>
            </p:spPr>
          </p:pic>
          <p:pic>
            <p:nvPicPr>
              <p:cNvPr id="63" name="图片 62" descr="青田县高湖镇小学"/>
              <p:cNvPicPr>
                <a:picLocks noChangeAspect="1"/>
              </p:cNvPicPr>
              <p:nvPr/>
            </p:nvPicPr>
            <p:blipFill>
              <a:blip r:embed="rId24"/>
              <a:stretch>
                <a:fillRect/>
              </a:stretch>
            </p:blipFill>
            <p:spPr>
              <a:xfrm>
                <a:off x="10140308" y="2319555"/>
                <a:ext cx="555709" cy="555710"/>
              </a:xfrm>
              <a:prstGeom prst="rect">
                <a:avLst/>
              </a:prstGeom>
            </p:spPr>
          </p:pic>
          <p:pic>
            <p:nvPicPr>
              <p:cNvPr id="64" name="图片 63" descr="宁波江口中学"/>
              <p:cNvPicPr>
                <a:picLocks noChangeAspect="1"/>
              </p:cNvPicPr>
              <p:nvPr/>
            </p:nvPicPr>
            <p:blipFill>
              <a:blip r:embed="rId25"/>
              <a:stretch>
                <a:fillRect/>
              </a:stretch>
            </p:blipFill>
            <p:spPr>
              <a:xfrm>
                <a:off x="9299967" y="2279942"/>
                <a:ext cx="618568" cy="618568"/>
              </a:xfrm>
              <a:prstGeom prst="rect">
                <a:avLst/>
              </a:prstGeom>
            </p:spPr>
          </p:pic>
          <p:pic>
            <p:nvPicPr>
              <p:cNvPr id="65" name="图片 64" descr="舟山第三小学"/>
              <p:cNvPicPr>
                <a:picLocks noChangeAspect="1"/>
              </p:cNvPicPr>
              <p:nvPr/>
            </p:nvPicPr>
            <p:blipFill>
              <a:blip r:embed="rId26"/>
              <a:stretch>
                <a:fillRect/>
              </a:stretch>
            </p:blipFill>
            <p:spPr>
              <a:xfrm>
                <a:off x="9304507" y="3007237"/>
                <a:ext cx="643553" cy="643553"/>
              </a:xfrm>
              <a:prstGeom prst="rect">
                <a:avLst/>
              </a:prstGeom>
            </p:spPr>
          </p:pic>
          <p:pic>
            <p:nvPicPr>
              <p:cNvPr id="66" name="图片 65" descr="昌岗中路小学"/>
              <p:cNvPicPr>
                <a:picLocks noChangeAspect="1"/>
              </p:cNvPicPr>
              <p:nvPr/>
            </p:nvPicPr>
            <p:blipFill>
              <a:blip r:embed="rId27"/>
              <a:stretch>
                <a:fillRect/>
              </a:stretch>
            </p:blipFill>
            <p:spPr>
              <a:xfrm>
                <a:off x="8412930" y="3030810"/>
                <a:ext cx="616024" cy="610821"/>
              </a:xfrm>
              <a:prstGeom prst="rect">
                <a:avLst/>
              </a:prstGeom>
            </p:spPr>
          </p:pic>
          <p:pic>
            <p:nvPicPr>
              <p:cNvPr id="67" name="图片 66" descr="奉化龙津实验学校"/>
              <p:cNvPicPr>
                <a:picLocks noChangeAspect="1"/>
              </p:cNvPicPr>
              <p:nvPr/>
            </p:nvPicPr>
            <p:blipFill>
              <a:blip r:embed="rId28"/>
              <a:stretch>
                <a:fillRect/>
              </a:stretch>
            </p:blipFill>
            <p:spPr>
              <a:xfrm>
                <a:off x="7629199" y="3059908"/>
                <a:ext cx="627569" cy="627570"/>
              </a:xfrm>
              <a:prstGeom prst="rect">
                <a:avLst/>
              </a:prstGeom>
            </p:spPr>
          </p:pic>
          <p:pic>
            <p:nvPicPr>
              <p:cNvPr id="68" name="图片 67"/>
              <p:cNvPicPr>
                <a:picLocks noChangeAspect="1"/>
              </p:cNvPicPr>
              <p:nvPr/>
            </p:nvPicPr>
            <p:blipFill>
              <a:blip r:embed="rId29"/>
              <a:stretch>
                <a:fillRect/>
              </a:stretch>
            </p:blipFill>
            <p:spPr>
              <a:xfrm>
                <a:off x="8414419" y="2332965"/>
                <a:ext cx="647178" cy="611654"/>
              </a:xfrm>
              <a:prstGeom prst="rect">
                <a:avLst/>
              </a:prstGeom>
            </p:spPr>
          </p:pic>
          <p:pic>
            <p:nvPicPr>
              <p:cNvPr id="69" name="图片 68"/>
              <p:cNvPicPr>
                <a:picLocks noChangeAspect="1"/>
              </p:cNvPicPr>
              <p:nvPr/>
            </p:nvPicPr>
            <p:blipFill>
              <a:blip r:embed="rId30"/>
              <a:stretch>
                <a:fillRect/>
              </a:stretch>
            </p:blipFill>
            <p:spPr>
              <a:xfrm>
                <a:off x="2967746" y="3159647"/>
                <a:ext cx="630351" cy="628673"/>
              </a:xfrm>
              <a:prstGeom prst="rect">
                <a:avLst/>
              </a:prstGeom>
            </p:spPr>
          </p:pic>
          <p:pic>
            <p:nvPicPr>
              <p:cNvPr id="70" name="图片 69"/>
              <p:cNvPicPr>
                <a:picLocks noChangeAspect="1"/>
              </p:cNvPicPr>
              <p:nvPr/>
            </p:nvPicPr>
            <p:blipFill>
              <a:blip r:embed="rId31"/>
              <a:stretch>
                <a:fillRect/>
              </a:stretch>
            </p:blipFill>
            <p:spPr>
              <a:xfrm>
                <a:off x="1280644" y="2429639"/>
                <a:ext cx="653525" cy="629964"/>
              </a:xfrm>
              <a:prstGeom prst="rect">
                <a:avLst/>
              </a:prstGeom>
            </p:spPr>
          </p:pic>
          <p:pic>
            <p:nvPicPr>
              <p:cNvPr id="71" name="图片 70" descr="东阳市外国语小学"/>
              <p:cNvPicPr>
                <a:picLocks noChangeAspect="1"/>
              </p:cNvPicPr>
              <p:nvPr/>
            </p:nvPicPr>
            <p:blipFill>
              <a:blip r:embed="rId32"/>
              <a:stretch>
                <a:fillRect/>
              </a:stretch>
            </p:blipFill>
            <p:spPr>
              <a:xfrm>
                <a:off x="2123224" y="3189387"/>
                <a:ext cx="620061" cy="620061"/>
              </a:xfrm>
              <a:prstGeom prst="rect">
                <a:avLst/>
              </a:prstGeom>
            </p:spPr>
          </p:pic>
          <p:pic>
            <p:nvPicPr>
              <p:cNvPr id="72" name="图片 71" descr="永康中学"/>
              <p:cNvPicPr>
                <a:picLocks noChangeAspect="1"/>
              </p:cNvPicPr>
              <p:nvPr/>
            </p:nvPicPr>
            <p:blipFill>
              <a:blip r:embed="rId33"/>
              <a:stretch>
                <a:fillRect/>
              </a:stretch>
            </p:blipFill>
            <p:spPr>
              <a:xfrm>
                <a:off x="6832868" y="3109067"/>
                <a:ext cx="567934" cy="567934"/>
              </a:xfrm>
              <a:prstGeom prst="rect">
                <a:avLst/>
              </a:prstGeom>
            </p:spPr>
          </p:pic>
          <p:pic>
            <p:nvPicPr>
              <p:cNvPr id="73" name="图片 72"/>
              <p:cNvPicPr>
                <a:picLocks noChangeAspect="1"/>
              </p:cNvPicPr>
              <p:nvPr/>
            </p:nvPicPr>
            <p:blipFill>
              <a:blip r:embed="rId34"/>
              <a:stretch>
                <a:fillRect/>
              </a:stretch>
            </p:blipFill>
            <p:spPr>
              <a:xfrm>
                <a:off x="3750242" y="3144025"/>
                <a:ext cx="624166" cy="624167"/>
              </a:xfrm>
              <a:prstGeom prst="rect">
                <a:avLst/>
              </a:prstGeom>
            </p:spPr>
          </p:pic>
          <p:pic>
            <p:nvPicPr>
              <p:cNvPr id="74" name="图片 73" descr="荔波县第三小学"/>
              <p:cNvPicPr>
                <a:picLocks noChangeAspect="1"/>
              </p:cNvPicPr>
              <p:nvPr/>
            </p:nvPicPr>
            <p:blipFill>
              <a:blip r:embed="rId35"/>
              <a:stretch>
                <a:fillRect/>
              </a:stretch>
            </p:blipFill>
            <p:spPr>
              <a:xfrm>
                <a:off x="6059018" y="3116925"/>
                <a:ext cx="629146" cy="610463"/>
              </a:xfrm>
              <a:prstGeom prst="rect">
                <a:avLst/>
              </a:prstGeom>
            </p:spPr>
          </p:pic>
          <p:pic>
            <p:nvPicPr>
              <p:cNvPr id="75" name="图片 74" descr="杭州是博文小学"/>
              <p:cNvPicPr>
                <a:picLocks noChangeAspect="1"/>
              </p:cNvPicPr>
              <p:nvPr/>
            </p:nvPicPr>
            <p:blipFill>
              <a:blip r:embed="rId36"/>
              <a:stretch>
                <a:fillRect/>
              </a:stretch>
            </p:blipFill>
            <p:spPr>
              <a:xfrm>
                <a:off x="5272197" y="3159647"/>
                <a:ext cx="590629" cy="584406"/>
              </a:xfrm>
              <a:prstGeom prst="rect">
                <a:avLst/>
              </a:prstGeom>
            </p:spPr>
          </p:pic>
          <p:pic>
            <p:nvPicPr>
              <p:cNvPr id="76" name="图片 75"/>
              <p:cNvPicPr>
                <a:picLocks noChangeAspect="1"/>
              </p:cNvPicPr>
              <p:nvPr/>
            </p:nvPicPr>
            <p:blipFill>
              <a:blip r:embed="rId37"/>
              <a:stretch>
                <a:fillRect/>
              </a:stretch>
            </p:blipFill>
            <p:spPr>
              <a:xfrm>
                <a:off x="4531962" y="3131405"/>
                <a:ext cx="617461" cy="615670"/>
              </a:xfrm>
              <a:prstGeom prst="rect">
                <a:avLst/>
              </a:prstGeom>
            </p:spPr>
          </p:pic>
          <p:pic>
            <p:nvPicPr>
              <p:cNvPr id="77" name="图片 76" descr="丁兰logo"/>
              <p:cNvPicPr>
                <a:picLocks noChangeAspect="1"/>
              </p:cNvPicPr>
              <p:nvPr/>
            </p:nvPicPr>
            <p:blipFill>
              <a:blip r:embed="rId38"/>
              <a:stretch>
                <a:fillRect/>
              </a:stretch>
            </p:blipFill>
            <p:spPr>
              <a:xfrm>
                <a:off x="1217811" y="3249228"/>
                <a:ext cx="808251" cy="495314"/>
              </a:xfrm>
              <a:prstGeom prst="rect">
                <a:avLst/>
              </a:prstGeom>
            </p:spPr>
          </p:pic>
          <p:pic>
            <p:nvPicPr>
              <p:cNvPr id="78" name="图片 77" descr="成都市武侯祠中学"/>
              <p:cNvPicPr>
                <a:picLocks noChangeAspect="1"/>
              </p:cNvPicPr>
              <p:nvPr/>
            </p:nvPicPr>
            <p:blipFill>
              <a:blip r:embed="rId39"/>
              <a:stretch>
                <a:fillRect/>
              </a:stretch>
            </p:blipFill>
            <p:spPr>
              <a:xfrm>
                <a:off x="7526422" y="3743631"/>
                <a:ext cx="782905" cy="782906"/>
              </a:xfrm>
              <a:prstGeom prst="rect">
                <a:avLst/>
              </a:prstGeom>
            </p:spPr>
          </p:pic>
          <p:pic>
            <p:nvPicPr>
              <p:cNvPr id="79" name="图片 78"/>
              <p:cNvPicPr>
                <a:picLocks noChangeAspect="1"/>
              </p:cNvPicPr>
              <p:nvPr/>
            </p:nvPicPr>
            <p:blipFill rotWithShape="1">
              <a:blip r:embed="rId40"/>
              <a:srcRect t="6558" b="25751"/>
              <a:stretch>
                <a:fillRect/>
              </a:stretch>
            </p:blipFill>
            <p:spPr>
              <a:xfrm>
                <a:off x="2846135" y="3950492"/>
                <a:ext cx="906214" cy="576045"/>
              </a:xfrm>
              <a:prstGeom prst="rect">
                <a:avLst/>
              </a:prstGeom>
            </p:spPr>
          </p:pic>
          <p:pic>
            <p:nvPicPr>
              <p:cNvPr id="81" name="图片 80" descr="深圳景莲小学"/>
              <p:cNvPicPr>
                <a:picLocks noChangeAspect="1"/>
              </p:cNvPicPr>
              <p:nvPr/>
            </p:nvPicPr>
            <p:blipFill>
              <a:blip r:embed="rId41"/>
              <a:stretch>
                <a:fillRect/>
              </a:stretch>
            </p:blipFill>
            <p:spPr>
              <a:xfrm>
                <a:off x="4552855" y="3903242"/>
                <a:ext cx="626396" cy="626396"/>
              </a:xfrm>
              <a:prstGeom prst="rect">
                <a:avLst/>
              </a:prstGeom>
            </p:spPr>
          </p:pic>
          <p:pic>
            <p:nvPicPr>
              <p:cNvPr id="84" name="图片 83"/>
              <p:cNvPicPr>
                <a:picLocks noChangeAspect="1"/>
              </p:cNvPicPr>
              <p:nvPr/>
            </p:nvPicPr>
            <p:blipFill rotWithShape="1">
              <a:blip r:embed="rId42"/>
              <a:srcRect b="30107"/>
              <a:stretch>
                <a:fillRect/>
              </a:stretch>
            </p:blipFill>
            <p:spPr>
              <a:xfrm>
                <a:off x="6624401" y="3894476"/>
                <a:ext cx="923250" cy="486083"/>
              </a:xfrm>
              <a:prstGeom prst="rect">
                <a:avLst/>
              </a:prstGeom>
            </p:spPr>
          </p:pic>
          <p:pic>
            <p:nvPicPr>
              <p:cNvPr id="85" name="图片 84" descr="广州市东风西路小学"/>
              <p:cNvPicPr>
                <a:picLocks noChangeAspect="1"/>
              </p:cNvPicPr>
              <p:nvPr/>
            </p:nvPicPr>
            <p:blipFill>
              <a:blip r:embed="rId43"/>
              <a:stretch>
                <a:fillRect/>
              </a:stretch>
            </p:blipFill>
            <p:spPr>
              <a:xfrm>
                <a:off x="5278143" y="3866251"/>
                <a:ext cx="639083" cy="639083"/>
              </a:xfrm>
              <a:prstGeom prst="rect">
                <a:avLst/>
              </a:prstGeom>
            </p:spPr>
          </p:pic>
          <p:pic>
            <p:nvPicPr>
              <p:cNvPr id="86" name="图片 85" descr="成都师范银都紫藤小学"/>
              <p:cNvPicPr>
                <a:picLocks noChangeAspect="1"/>
              </p:cNvPicPr>
              <p:nvPr/>
            </p:nvPicPr>
            <p:blipFill rotWithShape="1">
              <a:blip r:embed="rId44"/>
              <a:srcRect l="26109" t="14544" r="25544" b="42263"/>
              <a:stretch>
                <a:fillRect/>
              </a:stretch>
            </p:blipFill>
            <p:spPr>
              <a:xfrm>
                <a:off x="10033952" y="2966991"/>
                <a:ext cx="741888" cy="662810"/>
              </a:xfrm>
              <a:prstGeom prst="rect">
                <a:avLst/>
              </a:prstGeom>
            </p:spPr>
          </p:pic>
          <p:pic>
            <p:nvPicPr>
              <p:cNvPr id="96" name="图片 95" descr="杭州高新实验学校"/>
              <p:cNvPicPr>
                <a:picLocks noChangeAspect="1"/>
              </p:cNvPicPr>
              <p:nvPr/>
            </p:nvPicPr>
            <p:blipFill rotWithShape="1">
              <a:blip r:embed="rId45"/>
              <a:srcRect l="24442" t="11762" r="22447" b="47421"/>
              <a:stretch>
                <a:fillRect/>
              </a:stretch>
            </p:blipFill>
            <p:spPr>
              <a:xfrm>
                <a:off x="8377891" y="3839316"/>
                <a:ext cx="769693" cy="591535"/>
              </a:xfrm>
              <a:prstGeom prst="rect">
                <a:avLst/>
              </a:prstGeom>
            </p:spPr>
          </p:pic>
          <p:pic>
            <p:nvPicPr>
              <p:cNvPr id="106" name="图片 105"/>
              <p:cNvPicPr>
                <a:picLocks noChangeAspect="1"/>
              </p:cNvPicPr>
              <p:nvPr/>
            </p:nvPicPr>
            <p:blipFill rotWithShape="1">
              <a:blip r:embed="rId46"/>
              <a:srcRect l="18762" t="10665" b="6548"/>
              <a:stretch>
                <a:fillRect/>
              </a:stretch>
            </p:blipFill>
            <p:spPr>
              <a:xfrm>
                <a:off x="2125474" y="3894476"/>
                <a:ext cx="602618" cy="580247"/>
              </a:xfrm>
              <a:prstGeom prst="rect">
                <a:avLst/>
              </a:prstGeom>
            </p:spPr>
          </p:pic>
          <p:pic>
            <p:nvPicPr>
              <p:cNvPr id="83" name="图片 82"/>
              <p:cNvPicPr>
                <a:picLocks noChangeAspect="1"/>
              </p:cNvPicPr>
              <p:nvPr/>
            </p:nvPicPr>
            <p:blipFill>
              <a:blip r:embed="rId47"/>
              <a:stretch>
                <a:fillRect/>
              </a:stretch>
            </p:blipFill>
            <p:spPr>
              <a:xfrm>
                <a:off x="6083119" y="3849643"/>
                <a:ext cx="605046" cy="605046"/>
              </a:xfrm>
              <a:prstGeom prst="rect">
                <a:avLst/>
              </a:prstGeom>
            </p:spPr>
          </p:pic>
        </p:grpSp>
      </p:grpSp>
      <p:grpSp>
        <p:nvGrpSpPr>
          <p:cNvPr id="19" name="组 18"/>
          <p:cNvGrpSpPr/>
          <p:nvPr/>
        </p:nvGrpSpPr>
        <p:grpSpPr>
          <a:xfrm>
            <a:off x="10482688" y="3840097"/>
            <a:ext cx="511053" cy="511053"/>
            <a:chOff x="9741945" y="3840097"/>
            <a:chExt cx="551608" cy="551608"/>
          </a:xfrm>
        </p:grpSpPr>
        <p:sp>
          <p:nvSpPr>
            <p:cNvPr id="2" name="椭圆 1"/>
            <p:cNvSpPr/>
            <p:nvPr/>
          </p:nvSpPr>
          <p:spPr>
            <a:xfrm>
              <a:off x="9741945" y="3840097"/>
              <a:ext cx="551608" cy="551608"/>
            </a:xfrm>
            <a:prstGeom prst="ellipse">
              <a:avLst/>
            </a:prstGeom>
            <a:noFill/>
            <a:ln w="1905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grpSp>
          <p:nvGrpSpPr>
            <p:cNvPr id="18" name="组 17"/>
            <p:cNvGrpSpPr/>
            <p:nvPr/>
          </p:nvGrpSpPr>
          <p:grpSpPr>
            <a:xfrm>
              <a:off x="9863853" y="4099720"/>
              <a:ext cx="307792" cy="75726"/>
              <a:chOff x="9847541" y="4229072"/>
              <a:chExt cx="307792" cy="75726"/>
            </a:xfrm>
          </p:grpSpPr>
          <p:sp>
            <p:nvSpPr>
              <p:cNvPr id="98" name="椭圆 97"/>
              <p:cNvSpPr/>
              <p:nvPr/>
            </p:nvSpPr>
            <p:spPr>
              <a:xfrm flipH="1">
                <a:off x="9847541" y="4229072"/>
                <a:ext cx="74193" cy="74193"/>
              </a:xfrm>
              <a:prstGeom prst="ellipse">
                <a:avLst/>
              </a:prstGeom>
              <a:solidFill>
                <a:schemeClr val="bg1">
                  <a:lumMod val="65000"/>
                </a:schemeClr>
              </a:solidFill>
              <a:ln w="190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CN" altLang="en-US"/>
              </a:p>
            </p:txBody>
          </p:sp>
          <p:sp>
            <p:nvSpPr>
              <p:cNvPr id="99" name="椭圆 98"/>
              <p:cNvSpPr/>
              <p:nvPr/>
            </p:nvSpPr>
            <p:spPr>
              <a:xfrm flipH="1">
                <a:off x="9966150" y="4230605"/>
                <a:ext cx="74193" cy="74193"/>
              </a:xfrm>
              <a:prstGeom prst="ellipse">
                <a:avLst/>
              </a:prstGeom>
              <a:solidFill>
                <a:schemeClr val="bg1">
                  <a:lumMod val="65000"/>
                </a:schemeClr>
              </a:solidFill>
              <a:ln w="190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CN" altLang="en-US"/>
              </a:p>
            </p:txBody>
          </p:sp>
          <p:sp>
            <p:nvSpPr>
              <p:cNvPr id="100" name="椭圆 99"/>
              <p:cNvSpPr/>
              <p:nvPr/>
            </p:nvSpPr>
            <p:spPr>
              <a:xfrm flipH="1">
                <a:off x="10081140" y="4229330"/>
                <a:ext cx="74193" cy="74193"/>
              </a:xfrm>
              <a:prstGeom prst="ellipse">
                <a:avLst/>
              </a:prstGeom>
              <a:solidFill>
                <a:schemeClr val="bg1">
                  <a:lumMod val="65000"/>
                </a:schemeClr>
              </a:solidFill>
              <a:ln w="190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CN" altLang="en-US"/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矩形 14"/>
          <p:cNvSpPr/>
          <p:nvPr/>
        </p:nvSpPr>
        <p:spPr>
          <a:xfrm>
            <a:off x="3549055" y="2464197"/>
            <a:ext cx="420449" cy="420449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4" name="矩形 3"/>
          <p:cNvSpPr/>
          <p:nvPr/>
        </p:nvSpPr>
        <p:spPr>
          <a:xfrm>
            <a:off x="3969504" y="3453527"/>
            <a:ext cx="5039093" cy="2061146"/>
          </a:xfrm>
          <a:prstGeom prst="rect">
            <a:avLst/>
          </a:prstGeom>
          <a:noFill/>
          <a:ln w="76200"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130" name="任意多边形: 形状 31"/>
          <p:cNvSpPr/>
          <p:nvPr/>
        </p:nvSpPr>
        <p:spPr>
          <a:xfrm>
            <a:off x="498705" y="455580"/>
            <a:ext cx="974204" cy="487102"/>
          </a:xfrm>
          <a:custGeom>
            <a:avLst/>
            <a:gdLst>
              <a:gd name="connsiteX0" fmla="*/ 0 w 923740"/>
              <a:gd name="connsiteY0" fmla="*/ 0 h 461870"/>
              <a:gd name="connsiteX1" fmla="*/ 923740 w 923740"/>
              <a:gd name="connsiteY1" fmla="*/ 0 h 461870"/>
              <a:gd name="connsiteX2" fmla="*/ 923740 w 923740"/>
              <a:gd name="connsiteY2" fmla="*/ 461870 h 461870"/>
              <a:gd name="connsiteX3" fmla="*/ 890513 w 923740"/>
              <a:gd name="connsiteY3" fmla="*/ 461870 h 461870"/>
              <a:gd name="connsiteX4" fmla="*/ 890513 w 923740"/>
              <a:gd name="connsiteY4" fmla="*/ 33227 h 461870"/>
              <a:gd name="connsiteX5" fmla="*/ 33227 w 923740"/>
              <a:gd name="connsiteY5" fmla="*/ 33227 h 461870"/>
              <a:gd name="connsiteX6" fmla="*/ 33227 w 923740"/>
              <a:gd name="connsiteY6" fmla="*/ 461870 h 461870"/>
              <a:gd name="connsiteX7" fmla="*/ 0 w 923740"/>
              <a:gd name="connsiteY7" fmla="*/ 461870 h 461870"/>
              <a:gd name="connsiteX8" fmla="*/ 0 w 923740"/>
              <a:gd name="connsiteY8" fmla="*/ 0 h 4618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23740" h="461870">
                <a:moveTo>
                  <a:pt x="0" y="0"/>
                </a:moveTo>
                <a:lnTo>
                  <a:pt x="923740" y="0"/>
                </a:lnTo>
                <a:lnTo>
                  <a:pt x="923740" y="461870"/>
                </a:lnTo>
                <a:lnTo>
                  <a:pt x="890513" y="461870"/>
                </a:lnTo>
                <a:lnTo>
                  <a:pt x="890513" y="33227"/>
                </a:lnTo>
                <a:lnTo>
                  <a:pt x="33227" y="33227"/>
                </a:lnTo>
                <a:lnTo>
                  <a:pt x="33227" y="461870"/>
                </a:lnTo>
                <a:lnTo>
                  <a:pt x="0" y="46187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85">
              <a:solidFill>
                <a:schemeClr val="tx1"/>
              </a:solidFill>
            </a:endParaRPr>
          </a:p>
        </p:txBody>
      </p:sp>
      <p:sp>
        <p:nvSpPr>
          <p:cNvPr id="131" name="文本框 130"/>
          <p:cNvSpPr txBox="1"/>
          <p:nvPr/>
        </p:nvSpPr>
        <p:spPr>
          <a:xfrm>
            <a:off x="498703" y="447973"/>
            <a:ext cx="974204" cy="74142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/>
            <a:r>
              <a:rPr lang="en-US" altLang="zh-CN" sz="4220" b="1" dirty="0" smtClean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02</a:t>
            </a:r>
            <a:endParaRPr lang="zh-CN" altLang="en-US" sz="4220" b="1" dirty="0">
              <a:solidFill>
                <a:schemeClr val="accent2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132" name="文本框 131"/>
          <p:cNvSpPr txBox="1"/>
          <p:nvPr/>
        </p:nvSpPr>
        <p:spPr>
          <a:xfrm>
            <a:off x="1635951" y="495517"/>
            <a:ext cx="480131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600" b="1" dirty="0" smtClean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杭州市育才外国语学校</a:t>
            </a:r>
            <a:endParaRPr lang="zh-CN" altLang="en-US" sz="3600" b="1" dirty="0">
              <a:solidFill>
                <a:schemeClr val="accent2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133" name="任意多边形: 形状 31"/>
          <p:cNvSpPr/>
          <p:nvPr/>
        </p:nvSpPr>
        <p:spPr>
          <a:xfrm rot="10800000">
            <a:off x="498705" y="942681"/>
            <a:ext cx="974204" cy="254319"/>
          </a:xfrm>
          <a:custGeom>
            <a:avLst/>
            <a:gdLst>
              <a:gd name="connsiteX0" fmla="*/ 0 w 923740"/>
              <a:gd name="connsiteY0" fmla="*/ 0 h 461870"/>
              <a:gd name="connsiteX1" fmla="*/ 923740 w 923740"/>
              <a:gd name="connsiteY1" fmla="*/ 0 h 461870"/>
              <a:gd name="connsiteX2" fmla="*/ 923740 w 923740"/>
              <a:gd name="connsiteY2" fmla="*/ 461870 h 461870"/>
              <a:gd name="connsiteX3" fmla="*/ 890513 w 923740"/>
              <a:gd name="connsiteY3" fmla="*/ 461870 h 461870"/>
              <a:gd name="connsiteX4" fmla="*/ 890513 w 923740"/>
              <a:gd name="connsiteY4" fmla="*/ 33227 h 461870"/>
              <a:gd name="connsiteX5" fmla="*/ 33227 w 923740"/>
              <a:gd name="connsiteY5" fmla="*/ 33227 h 461870"/>
              <a:gd name="connsiteX6" fmla="*/ 33227 w 923740"/>
              <a:gd name="connsiteY6" fmla="*/ 461870 h 461870"/>
              <a:gd name="connsiteX7" fmla="*/ 0 w 923740"/>
              <a:gd name="connsiteY7" fmla="*/ 461870 h 461870"/>
              <a:gd name="connsiteX8" fmla="*/ 0 w 923740"/>
              <a:gd name="connsiteY8" fmla="*/ 0 h 4618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23740" h="461870">
                <a:moveTo>
                  <a:pt x="0" y="0"/>
                </a:moveTo>
                <a:lnTo>
                  <a:pt x="923740" y="0"/>
                </a:lnTo>
                <a:lnTo>
                  <a:pt x="923740" y="461870"/>
                </a:lnTo>
                <a:lnTo>
                  <a:pt x="890513" y="461870"/>
                </a:lnTo>
                <a:lnTo>
                  <a:pt x="890513" y="33227"/>
                </a:lnTo>
                <a:lnTo>
                  <a:pt x="33227" y="33227"/>
                </a:lnTo>
                <a:lnTo>
                  <a:pt x="33227" y="461870"/>
                </a:lnTo>
                <a:lnTo>
                  <a:pt x="0" y="461870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85">
              <a:solidFill>
                <a:schemeClr val="bg2"/>
              </a:solidFill>
            </a:endParaRPr>
          </a:p>
        </p:txBody>
      </p:sp>
      <p:sp>
        <p:nvSpPr>
          <p:cNvPr id="5" name="矩形 4"/>
          <p:cNvSpPr/>
          <p:nvPr/>
        </p:nvSpPr>
        <p:spPr>
          <a:xfrm>
            <a:off x="516925" y="2114511"/>
            <a:ext cx="595035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过去</a:t>
            </a:r>
            <a:endParaRPr lang="zh-CN" altLang="en-US" sz="160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518657" y="2464197"/>
            <a:ext cx="2968071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zh-CN" alt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老师的调代课没有数据支撑，无法及时了解课程表的更新；同时也无法了解自己的调代课情况；学生德育情况无法更具体的展现出效果，需要老师手动去统计，数据无法详细汇总及保存。学生没有一个更好的德育管理方式去监督和激励学生的思想建设、德育行为。</a:t>
            </a:r>
            <a:endParaRPr kumimoji="1" lang="zh-CN" altLang="en-US" sz="1200" dirty="0">
              <a:solidFill>
                <a:schemeClr val="tx1">
                  <a:lumMod val="50000"/>
                  <a:lumOff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134" name="图片 13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729358" y="2674422"/>
            <a:ext cx="4909830" cy="2476386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35" name="矩形 134"/>
          <p:cNvSpPr/>
          <p:nvPr/>
        </p:nvSpPr>
        <p:spPr>
          <a:xfrm>
            <a:off x="9669735" y="2680221"/>
            <a:ext cx="748923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200" b="1" dirty="0" smtClean="0">
                <a:solidFill>
                  <a:schemeClr val="accent5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现在</a:t>
            </a:r>
            <a:endParaRPr lang="zh-CN" altLang="en-US" sz="2200" b="1" dirty="0">
              <a:solidFill>
                <a:schemeClr val="accent5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136" name="文本框 135"/>
          <p:cNvSpPr txBox="1"/>
          <p:nvPr/>
        </p:nvSpPr>
        <p:spPr>
          <a:xfrm>
            <a:off x="9352245" y="3112269"/>
            <a:ext cx="3200012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zh-CN" alt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移动版课表，老师不仅可以查看自己班级的课程还可以查看全校的课程，实现课表信息的共享，家长也</a:t>
            </a:r>
            <a:r>
              <a:rPr kumimoji="1" lang="zh-CN" altLang="en-US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可以了解</a:t>
            </a:r>
            <a:r>
              <a:rPr kumimoji="1" lang="zh-CN" alt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孩子学习了哪些课程，需要预习哪些</a:t>
            </a:r>
            <a:r>
              <a:rPr kumimoji="1" lang="zh-CN" altLang="en-US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课程</a:t>
            </a:r>
            <a:r>
              <a:rPr kumimoji="1" lang="zh-CN" alt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。</a:t>
            </a:r>
            <a:r>
              <a:rPr kumimoji="1" lang="zh-CN" altLang="en-US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通过</a:t>
            </a:r>
            <a:r>
              <a:rPr kumimoji="1" lang="zh-CN" alt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电子班牌，展示了学校日常工作、班级文化、拓展课堂交流等。将班级文化展示交流窗口与学科教学、德育管理，以及学校信息发布等方方面面有机结合起来，作为学生展示的平台，又可应用于普及教育安全知识和科学文化，拓展学科知识，开阔学生视野，展示班级特色，真正为班级管理和学生成长而服务。</a:t>
            </a:r>
            <a:endParaRPr kumimoji="1" lang="zh-CN" altLang="en-US" sz="1200" dirty="0">
              <a:solidFill>
                <a:schemeClr val="tx1">
                  <a:lumMod val="50000"/>
                  <a:lumOff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13" name="任意多边形 16"/>
          <p:cNvSpPr/>
          <p:nvPr/>
        </p:nvSpPr>
        <p:spPr>
          <a:xfrm rot="10800000" flipH="1">
            <a:off x="9444346" y="2752230"/>
            <a:ext cx="153381" cy="249536"/>
          </a:xfrm>
          <a:custGeom>
            <a:avLst/>
            <a:gdLst>
              <a:gd name="connsiteX0" fmla="*/ 0 w 2972991"/>
              <a:gd name="connsiteY0" fmla="*/ 0 h 5945983"/>
              <a:gd name="connsiteX1" fmla="*/ 2972991 w 2972991"/>
              <a:gd name="connsiteY1" fmla="*/ 2972992 h 5945983"/>
              <a:gd name="connsiteX2" fmla="*/ 0 w 2972991"/>
              <a:gd name="connsiteY2" fmla="*/ 5945983 h 59459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972991" h="5945983">
                <a:moveTo>
                  <a:pt x="0" y="0"/>
                </a:moveTo>
                <a:lnTo>
                  <a:pt x="2972991" y="2972992"/>
                </a:lnTo>
                <a:lnTo>
                  <a:pt x="0" y="594598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00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 advTm="0">
        <p14:prism isInverted="1"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1408725" y="3508873"/>
            <a:ext cx="4816562" cy="2339700"/>
          </a:xfrm>
          <a:prstGeom prst="rect">
            <a:avLst/>
          </a:prstGeom>
          <a:noFill/>
          <a:ln w="76200"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6933431" y="3544317"/>
            <a:ext cx="216024" cy="230425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15" name="矩形 14"/>
          <p:cNvSpPr/>
          <p:nvPr/>
        </p:nvSpPr>
        <p:spPr>
          <a:xfrm>
            <a:off x="909648" y="3030911"/>
            <a:ext cx="533936" cy="533934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130" name="任意多边形: 形状 31"/>
          <p:cNvSpPr/>
          <p:nvPr/>
        </p:nvSpPr>
        <p:spPr>
          <a:xfrm>
            <a:off x="498705" y="455580"/>
            <a:ext cx="974204" cy="487102"/>
          </a:xfrm>
          <a:custGeom>
            <a:avLst/>
            <a:gdLst>
              <a:gd name="connsiteX0" fmla="*/ 0 w 923740"/>
              <a:gd name="connsiteY0" fmla="*/ 0 h 461870"/>
              <a:gd name="connsiteX1" fmla="*/ 923740 w 923740"/>
              <a:gd name="connsiteY1" fmla="*/ 0 h 461870"/>
              <a:gd name="connsiteX2" fmla="*/ 923740 w 923740"/>
              <a:gd name="connsiteY2" fmla="*/ 461870 h 461870"/>
              <a:gd name="connsiteX3" fmla="*/ 890513 w 923740"/>
              <a:gd name="connsiteY3" fmla="*/ 461870 h 461870"/>
              <a:gd name="connsiteX4" fmla="*/ 890513 w 923740"/>
              <a:gd name="connsiteY4" fmla="*/ 33227 h 461870"/>
              <a:gd name="connsiteX5" fmla="*/ 33227 w 923740"/>
              <a:gd name="connsiteY5" fmla="*/ 33227 h 461870"/>
              <a:gd name="connsiteX6" fmla="*/ 33227 w 923740"/>
              <a:gd name="connsiteY6" fmla="*/ 461870 h 461870"/>
              <a:gd name="connsiteX7" fmla="*/ 0 w 923740"/>
              <a:gd name="connsiteY7" fmla="*/ 461870 h 461870"/>
              <a:gd name="connsiteX8" fmla="*/ 0 w 923740"/>
              <a:gd name="connsiteY8" fmla="*/ 0 h 4618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23740" h="461870">
                <a:moveTo>
                  <a:pt x="0" y="0"/>
                </a:moveTo>
                <a:lnTo>
                  <a:pt x="923740" y="0"/>
                </a:lnTo>
                <a:lnTo>
                  <a:pt x="923740" y="461870"/>
                </a:lnTo>
                <a:lnTo>
                  <a:pt x="890513" y="461870"/>
                </a:lnTo>
                <a:lnTo>
                  <a:pt x="890513" y="33227"/>
                </a:lnTo>
                <a:lnTo>
                  <a:pt x="33227" y="33227"/>
                </a:lnTo>
                <a:lnTo>
                  <a:pt x="33227" y="461870"/>
                </a:lnTo>
                <a:lnTo>
                  <a:pt x="0" y="46187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85">
              <a:solidFill>
                <a:schemeClr val="tx1"/>
              </a:solidFill>
            </a:endParaRPr>
          </a:p>
        </p:txBody>
      </p:sp>
      <p:sp>
        <p:nvSpPr>
          <p:cNvPr id="131" name="文本框 130"/>
          <p:cNvSpPr txBox="1"/>
          <p:nvPr/>
        </p:nvSpPr>
        <p:spPr>
          <a:xfrm>
            <a:off x="498703" y="447973"/>
            <a:ext cx="974204" cy="741742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/>
            <a:r>
              <a:rPr lang="en-US" altLang="zh-CN" sz="4220" b="1" dirty="0" smtClean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0</a:t>
            </a:r>
            <a:r>
              <a:rPr lang="en-US" altLang="zh-CN" sz="4220" b="1" dirty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3</a:t>
            </a:r>
            <a:endParaRPr lang="en-US" altLang="zh-CN" sz="4220" b="1" dirty="0" smtClean="0">
              <a:solidFill>
                <a:schemeClr val="accent2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132" name="文本框 131"/>
          <p:cNvSpPr txBox="1"/>
          <p:nvPr/>
        </p:nvSpPr>
        <p:spPr>
          <a:xfrm>
            <a:off x="1635951" y="495517"/>
            <a:ext cx="433965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600" b="1" dirty="0" smtClean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杭州市绿城育华小学</a:t>
            </a:r>
            <a:endParaRPr lang="zh-CN" altLang="en-US" sz="3600" b="1" dirty="0">
              <a:solidFill>
                <a:schemeClr val="accent2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133" name="任意多边形: 形状 31"/>
          <p:cNvSpPr/>
          <p:nvPr/>
        </p:nvSpPr>
        <p:spPr>
          <a:xfrm rot="10800000">
            <a:off x="498705" y="942681"/>
            <a:ext cx="974204" cy="254319"/>
          </a:xfrm>
          <a:custGeom>
            <a:avLst/>
            <a:gdLst>
              <a:gd name="connsiteX0" fmla="*/ 0 w 923740"/>
              <a:gd name="connsiteY0" fmla="*/ 0 h 461870"/>
              <a:gd name="connsiteX1" fmla="*/ 923740 w 923740"/>
              <a:gd name="connsiteY1" fmla="*/ 0 h 461870"/>
              <a:gd name="connsiteX2" fmla="*/ 923740 w 923740"/>
              <a:gd name="connsiteY2" fmla="*/ 461870 h 461870"/>
              <a:gd name="connsiteX3" fmla="*/ 890513 w 923740"/>
              <a:gd name="connsiteY3" fmla="*/ 461870 h 461870"/>
              <a:gd name="connsiteX4" fmla="*/ 890513 w 923740"/>
              <a:gd name="connsiteY4" fmla="*/ 33227 h 461870"/>
              <a:gd name="connsiteX5" fmla="*/ 33227 w 923740"/>
              <a:gd name="connsiteY5" fmla="*/ 33227 h 461870"/>
              <a:gd name="connsiteX6" fmla="*/ 33227 w 923740"/>
              <a:gd name="connsiteY6" fmla="*/ 461870 h 461870"/>
              <a:gd name="connsiteX7" fmla="*/ 0 w 923740"/>
              <a:gd name="connsiteY7" fmla="*/ 461870 h 461870"/>
              <a:gd name="connsiteX8" fmla="*/ 0 w 923740"/>
              <a:gd name="connsiteY8" fmla="*/ 0 h 4618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23740" h="461870">
                <a:moveTo>
                  <a:pt x="0" y="0"/>
                </a:moveTo>
                <a:lnTo>
                  <a:pt x="923740" y="0"/>
                </a:lnTo>
                <a:lnTo>
                  <a:pt x="923740" y="461870"/>
                </a:lnTo>
                <a:lnTo>
                  <a:pt x="890513" y="461870"/>
                </a:lnTo>
                <a:lnTo>
                  <a:pt x="890513" y="33227"/>
                </a:lnTo>
                <a:lnTo>
                  <a:pt x="33227" y="33227"/>
                </a:lnTo>
                <a:lnTo>
                  <a:pt x="33227" y="461870"/>
                </a:lnTo>
                <a:lnTo>
                  <a:pt x="0" y="461870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85">
              <a:solidFill>
                <a:schemeClr val="bg2"/>
              </a:solidFill>
            </a:endParaRPr>
          </a:p>
        </p:txBody>
      </p:sp>
      <p:sp>
        <p:nvSpPr>
          <p:cNvPr id="5" name="矩形 4"/>
          <p:cNvSpPr/>
          <p:nvPr/>
        </p:nvSpPr>
        <p:spPr>
          <a:xfrm>
            <a:off x="462866" y="1471833"/>
            <a:ext cx="878261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过去</a:t>
            </a:r>
            <a:endParaRPr lang="zh-CN" altLang="en-US" sz="160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464599" y="1821519"/>
            <a:ext cx="115093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zh-CN" alt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学生德育建设困难，衡量指标无法细化和落实；态而被人贩子盯上的新闻不在少数。如何能提供一个安全的记录孩子成长动态的地方；家长作业老师无法及时有效的通知到家长，督促学生有效的完成作业，以往的微信通知、纸质通知无法针对性的了解到家长是否有看到消息，和老师配合教学。</a:t>
            </a:r>
            <a:endParaRPr kumimoji="1" lang="zh-CN" altLang="en-US" sz="1200" dirty="0">
              <a:solidFill>
                <a:schemeClr val="tx1">
                  <a:lumMod val="50000"/>
                  <a:lumOff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135" name="矩形 134"/>
          <p:cNvSpPr/>
          <p:nvPr/>
        </p:nvSpPr>
        <p:spPr>
          <a:xfrm>
            <a:off x="7293471" y="3041422"/>
            <a:ext cx="925900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200" b="1" dirty="0" smtClean="0">
                <a:solidFill>
                  <a:schemeClr val="accent5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现在</a:t>
            </a:r>
            <a:endParaRPr lang="zh-CN" altLang="en-US" sz="2200" b="1" dirty="0">
              <a:solidFill>
                <a:schemeClr val="accent5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136" name="文本框 135"/>
          <p:cNvSpPr txBox="1"/>
          <p:nvPr/>
        </p:nvSpPr>
        <p:spPr>
          <a:xfrm>
            <a:off x="6967915" y="3467155"/>
            <a:ext cx="5688632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zh-CN" altLang="en-US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通过</a:t>
            </a:r>
            <a:r>
              <a:rPr kumimoji="1" lang="zh-CN" alt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轻松教育的班级圈，架起一座家长与老师的连接桥梁，家长可以看到老师在圈里发的班级公告，家长随时发孩子在家里的成长动态，老师也能及时了解孩子在家的表现，拉近家校联系，实现家校互动零距离，可以说班级圈，就是一个安全记录孩子成长点滴的地方；现在值周老师只需要一个手机就可以随时对各个班级进行考核打分，同时可以用文字描述具体情况，为什么加</a:t>
            </a:r>
            <a:r>
              <a:rPr kumimoji="1" lang="en-US" altLang="zh-CN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/</a:t>
            </a:r>
            <a:r>
              <a:rPr kumimoji="1" lang="zh-CN" alt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减分，哪些地方值得表扬，哪些地方需要改进，还可以附上图片，比如值日老师检查到某某班级卫生非常差，地面上有很多垃圾，拍张照上传，让扣分有据可寻。家庭作业手机端随手发送，以图片、文字多种形式发送给家长，家长接收</a:t>
            </a:r>
            <a:r>
              <a:rPr kumimoji="1" lang="en-US" altLang="zh-CN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OA</a:t>
            </a:r>
            <a:r>
              <a:rPr kumimoji="1" lang="zh-CN" alt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消息通知，老师可查看是否已读，做到消息必达。</a:t>
            </a:r>
            <a:endParaRPr kumimoji="1" lang="zh-CN" altLang="en-US" sz="1200" dirty="0">
              <a:solidFill>
                <a:schemeClr val="tx1">
                  <a:lumMod val="50000"/>
                  <a:lumOff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14" name="图片 13" descr="lADPDgQ9qaL_8QDNAgfNBAU_1029_519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00459" y="3194011"/>
            <a:ext cx="4680844" cy="2397300"/>
          </a:xfrm>
          <a:prstGeom prst="rect">
            <a:avLst/>
          </a:prstGeom>
        </p:spPr>
      </p:pic>
      <p:sp>
        <p:nvSpPr>
          <p:cNvPr id="16" name="任意多边形 16"/>
          <p:cNvSpPr/>
          <p:nvPr/>
        </p:nvSpPr>
        <p:spPr>
          <a:xfrm rot="10800000" flipH="1">
            <a:off x="7072764" y="3138106"/>
            <a:ext cx="153381" cy="249536"/>
          </a:xfrm>
          <a:custGeom>
            <a:avLst/>
            <a:gdLst>
              <a:gd name="connsiteX0" fmla="*/ 0 w 2972991"/>
              <a:gd name="connsiteY0" fmla="*/ 0 h 5945983"/>
              <a:gd name="connsiteX1" fmla="*/ 2972991 w 2972991"/>
              <a:gd name="connsiteY1" fmla="*/ 2972992 h 5945983"/>
              <a:gd name="connsiteX2" fmla="*/ 0 w 2972991"/>
              <a:gd name="connsiteY2" fmla="*/ 5945983 h 59459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972991" h="5945983">
                <a:moveTo>
                  <a:pt x="0" y="0"/>
                </a:moveTo>
                <a:lnTo>
                  <a:pt x="2972991" y="2972992"/>
                </a:lnTo>
                <a:lnTo>
                  <a:pt x="0" y="594598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00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 advTm="0">
        <p14:prism isInverted="1"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矩形 14"/>
          <p:cNvSpPr/>
          <p:nvPr/>
        </p:nvSpPr>
        <p:spPr>
          <a:xfrm>
            <a:off x="7892390" y="2253306"/>
            <a:ext cx="420449" cy="420449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4" name="矩形 3"/>
          <p:cNvSpPr/>
          <p:nvPr/>
        </p:nvSpPr>
        <p:spPr>
          <a:xfrm>
            <a:off x="3477047" y="2745763"/>
            <a:ext cx="4559359" cy="2133544"/>
          </a:xfrm>
          <a:prstGeom prst="rect">
            <a:avLst/>
          </a:prstGeom>
          <a:noFill/>
          <a:ln w="76200"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130" name="任意多边形: 形状 31"/>
          <p:cNvSpPr/>
          <p:nvPr/>
        </p:nvSpPr>
        <p:spPr>
          <a:xfrm>
            <a:off x="498705" y="455580"/>
            <a:ext cx="974204" cy="487102"/>
          </a:xfrm>
          <a:custGeom>
            <a:avLst/>
            <a:gdLst>
              <a:gd name="connsiteX0" fmla="*/ 0 w 923740"/>
              <a:gd name="connsiteY0" fmla="*/ 0 h 461870"/>
              <a:gd name="connsiteX1" fmla="*/ 923740 w 923740"/>
              <a:gd name="connsiteY1" fmla="*/ 0 h 461870"/>
              <a:gd name="connsiteX2" fmla="*/ 923740 w 923740"/>
              <a:gd name="connsiteY2" fmla="*/ 461870 h 461870"/>
              <a:gd name="connsiteX3" fmla="*/ 890513 w 923740"/>
              <a:gd name="connsiteY3" fmla="*/ 461870 h 461870"/>
              <a:gd name="connsiteX4" fmla="*/ 890513 w 923740"/>
              <a:gd name="connsiteY4" fmla="*/ 33227 h 461870"/>
              <a:gd name="connsiteX5" fmla="*/ 33227 w 923740"/>
              <a:gd name="connsiteY5" fmla="*/ 33227 h 461870"/>
              <a:gd name="connsiteX6" fmla="*/ 33227 w 923740"/>
              <a:gd name="connsiteY6" fmla="*/ 461870 h 461870"/>
              <a:gd name="connsiteX7" fmla="*/ 0 w 923740"/>
              <a:gd name="connsiteY7" fmla="*/ 461870 h 461870"/>
              <a:gd name="connsiteX8" fmla="*/ 0 w 923740"/>
              <a:gd name="connsiteY8" fmla="*/ 0 h 4618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23740" h="461870">
                <a:moveTo>
                  <a:pt x="0" y="0"/>
                </a:moveTo>
                <a:lnTo>
                  <a:pt x="923740" y="0"/>
                </a:lnTo>
                <a:lnTo>
                  <a:pt x="923740" y="461870"/>
                </a:lnTo>
                <a:lnTo>
                  <a:pt x="890513" y="461870"/>
                </a:lnTo>
                <a:lnTo>
                  <a:pt x="890513" y="33227"/>
                </a:lnTo>
                <a:lnTo>
                  <a:pt x="33227" y="33227"/>
                </a:lnTo>
                <a:lnTo>
                  <a:pt x="33227" y="461870"/>
                </a:lnTo>
                <a:lnTo>
                  <a:pt x="0" y="46187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85">
              <a:solidFill>
                <a:schemeClr val="tx1"/>
              </a:solidFill>
            </a:endParaRPr>
          </a:p>
        </p:txBody>
      </p:sp>
      <p:sp>
        <p:nvSpPr>
          <p:cNvPr id="131" name="文本框 130"/>
          <p:cNvSpPr txBox="1"/>
          <p:nvPr/>
        </p:nvSpPr>
        <p:spPr>
          <a:xfrm>
            <a:off x="498703" y="447973"/>
            <a:ext cx="974204" cy="741742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/>
            <a:r>
              <a:rPr lang="en-US" altLang="zh-CN" sz="4220" b="1" dirty="0" smtClean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0</a:t>
            </a:r>
            <a:r>
              <a:rPr lang="en-US" altLang="zh-CN" sz="4220" b="1" dirty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4</a:t>
            </a:r>
            <a:endParaRPr lang="en-US" altLang="zh-CN" sz="4220" b="1" dirty="0" smtClean="0">
              <a:solidFill>
                <a:schemeClr val="accent2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132" name="文本框 131"/>
          <p:cNvSpPr txBox="1"/>
          <p:nvPr/>
        </p:nvSpPr>
        <p:spPr>
          <a:xfrm>
            <a:off x="1635951" y="495517"/>
            <a:ext cx="480131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600" b="1" dirty="0" smtClean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青田县高湖镇初级中学</a:t>
            </a:r>
            <a:endParaRPr lang="zh-CN" altLang="en-US" sz="3600" b="1" dirty="0">
              <a:solidFill>
                <a:schemeClr val="accent2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133" name="任意多边形: 形状 31"/>
          <p:cNvSpPr/>
          <p:nvPr/>
        </p:nvSpPr>
        <p:spPr>
          <a:xfrm rot="10800000">
            <a:off x="498705" y="942681"/>
            <a:ext cx="974204" cy="254319"/>
          </a:xfrm>
          <a:custGeom>
            <a:avLst/>
            <a:gdLst>
              <a:gd name="connsiteX0" fmla="*/ 0 w 923740"/>
              <a:gd name="connsiteY0" fmla="*/ 0 h 461870"/>
              <a:gd name="connsiteX1" fmla="*/ 923740 w 923740"/>
              <a:gd name="connsiteY1" fmla="*/ 0 h 461870"/>
              <a:gd name="connsiteX2" fmla="*/ 923740 w 923740"/>
              <a:gd name="connsiteY2" fmla="*/ 461870 h 461870"/>
              <a:gd name="connsiteX3" fmla="*/ 890513 w 923740"/>
              <a:gd name="connsiteY3" fmla="*/ 461870 h 461870"/>
              <a:gd name="connsiteX4" fmla="*/ 890513 w 923740"/>
              <a:gd name="connsiteY4" fmla="*/ 33227 h 461870"/>
              <a:gd name="connsiteX5" fmla="*/ 33227 w 923740"/>
              <a:gd name="connsiteY5" fmla="*/ 33227 h 461870"/>
              <a:gd name="connsiteX6" fmla="*/ 33227 w 923740"/>
              <a:gd name="connsiteY6" fmla="*/ 461870 h 461870"/>
              <a:gd name="connsiteX7" fmla="*/ 0 w 923740"/>
              <a:gd name="connsiteY7" fmla="*/ 461870 h 461870"/>
              <a:gd name="connsiteX8" fmla="*/ 0 w 923740"/>
              <a:gd name="connsiteY8" fmla="*/ 0 h 4618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23740" h="461870">
                <a:moveTo>
                  <a:pt x="0" y="0"/>
                </a:moveTo>
                <a:lnTo>
                  <a:pt x="923740" y="0"/>
                </a:lnTo>
                <a:lnTo>
                  <a:pt x="923740" y="461870"/>
                </a:lnTo>
                <a:lnTo>
                  <a:pt x="890513" y="461870"/>
                </a:lnTo>
                <a:lnTo>
                  <a:pt x="890513" y="33227"/>
                </a:lnTo>
                <a:lnTo>
                  <a:pt x="33227" y="33227"/>
                </a:lnTo>
                <a:lnTo>
                  <a:pt x="33227" y="461870"/>
                </a:lnTo>
                <a:lnTo>
                  <a:pt x="0" y="461870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85">
              <a:solidFill>
                <a:schemeClr val="bg2"/>
              </a:solidFill>
            </a:endParaRPr>
          </a:p>
        </p:txBody>
      </p:sp>
      <p:sp>
        <p:nvSpPr>
          <p:cNvPr id="5" name="矩形 4"/>
          <p:cNvSpPr/>
          <p:nvPr/>
        </p:nvSpPr>
        <p:spPr>
          <a:xfrm>
            <a:off x="512927" y="1911237"/>
            <a:ext cx="595035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过去</a:t>
            </a:r>
            <a:endParaRPr lang="zh-CN" altLang="en-US" sz="160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498703" y="2320181"/>
            <a:ext cx="2922292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zh-CN" alt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晨检要在电脑上进行数据统计，很麻烦，文件传来传去，导致上报不及时，不便于整理归类、对比；班级课表还是使用纸质课表，老师查看课表市需要去找去查纸质课表，一旦课表有改动，无法及时传达到所有人；学生每天几时到校，几时离校，是家长们颇为关心的事，学校很难做到对把每个学生的到校离校情况实时发给每位家长</a:t>
            </a:r>
            <a:endParaRPr kumimoji="1" lang="zh-CN" altLang="en-US" sz="1200" dirty="0">
              <a:solidFill>
                <a:schemeClr val="tx1">
                  <a:lumMod val="50000"/>
                  <a:lumOff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136" name="文本框 135"/>
          <p:cNvSpPr txBox="1"/>
          <p:nvPr/>
        </p:nvSpPr>
        <p:spPr>
          <a:xfrm>
            <a:off x="8447330" y="3069292"/>
            <a:ext cx="4060061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zh-CN" alt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晨检在手机端直接填写，数据自动同步到其他任课老师和校医务室，这样医务老师就不用一个个班的收集数据，想要看数据的时候直接导出报表就可以；线上版课表，替代了传统的纸质课表，简单、高效的展示了每天课表任课内容，通过手机、电子班牌多种形式展示课表内容，课表改动时第一时间传达到所有人；学生考勤上，学生进、出校时在校门口刷卡后，系统都会自动给家长发送一条消息，这样不管家长是不是在孩子身边，都可以每天收到实时消息，随时随地关注孩子的情况。班主任即可在手机端查看到学生每天到校情况，是否缺勤、缺勤原因、人数等信息一目了然，无需手动统计，大大减轻了老师的工作量。</a:t>
            </a:r>
            <a:endParaRPr kumimoji="1" lang="zh-CN" altLang="en-US" sz="1200" dirty="0">
              <a:solidFill>
                <a:schemeClr val="tx1">
                  <a:lumMod val="50000"/>
                  <a:lumOff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16" name="图片 1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858546" y="2349523"/>
            <a:ext cx="4341366" cy="218966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3" name="矩形 12"/>
          <p:cNvSpPr/>
          <p:nvPr/>
        </p:nvSpPr>
        <p:spPr>
          <a:xfrm>
            <a:off x="8815004" y="2608213"/>
            <a:ext cx="748923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200" b="1" dirty="0" smtClean="0">
                <a:solidFill>
                  <a:schemeClr val="accent5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现在</a:t>
            </a:r>
            <a:endParaRPr lang="zh-CN" altLang="en-US" sz="2200" b="1" dirty="0">
              <a:solidFill>
                <a:schemeClr val="accent5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14" name="任意多边形 16"/>
          <p:cNvSpPr/>
          <p:nvPr/>
        </p:nvSpPr>
        <p:spPr>
          <a:xfrm rot="10800000" flipH="1">
            <a:off x="8589615" y="2680222"/>
            <a:ext cx="153381" cy="249536"/>
          </a:xfrm>
          <a:custGeom>
            <a:avLst/>
            <a:gdLst>
              <a:gd name="connsiteX0" fmla="*/ 0 w 2972991"/>
              <a:gd name="connsiteY0" fmla="*/ 0 h 5945983"/>
              <a:gd name="connsiteX1" fmla="*/ 2972991 w 2972991"/>
              <a:gd name="connsiteY1" fmla="*/ 2972992 h 5945983"/>
              <a:gd name="connsiteX2" fmla="*/ 0 w 2972991"/>
              <a:gd name="connsiteY2" fmla="*/ 5945983 h 59459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972991" h="5945983">
                <a:moveTo>
                  <a:pt x="0" y="0"/>
                </a:moveTo>
                <a:lnTo>
                  <a:pt x="2972991" y="2972992"/>
                </a:lnTo>
                <a:lnTo>
                  <a:pt x="0" y="594598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00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 advTm="0">
        <p14:prism isInverted="1"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矩形 14"/>
          <p:cNvSpPr/>
          <p:nvPr/>
        </p:nvSpPr>
        <p:spPr>
          <a:xfrm>
            <a:off x="673289" y="3033320"/>
            <a:ext cx="420449" cy="420449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4" name="矩形 3"/>
          <p:cNvSpPr/>
          <p:nvPr/>
        </p:nvSpPr>
        <p:spPr>
          <a:xfrm>
            <a:off x="1238104" y="3612204"/>
            <a:ext cx="4687215" cy="2277560"/>
          </a:xfrm>
          <a:prstGeom prst="rect">
            <a:avLst/>
          </a:prstGeom>
          <a:noFill/>
          <a:ln w="76200"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130" name="任意多边形: 形状 31"/>
          <p:cNvSpPr/>
          <p:nvPr/>
        </p:nvSpPr>
        <p:spPr>
          <a:xfrm>
            <a:off x="498705" y="455580"/>
            <a:ext cx="974204" cy="487102"/>
          </a:xfrm>
          <a:custGeom>
            <a:avLst/>
            <a:gdLst>
              <a:gd name="connsiteX0" fmla="*/ 0 w 923740"/>
              <a:gd name="connsiteY0" fmla="*/ 0 h 461870"/>
              <a:gd name="connsiteX1" fmla="*/ 923740 w 923740"/>
              <a:gd name="connsiteY1" fmla="*/ 0 h 461870"/>
              <a:gd name="connsiteX2" fmla="*/ 923740 w 923740"/>
              <a:gd name="connsiteY2" fmla="*/ 461870 h 461870"/>
              <a:gd name="connsiteX3" fmla="*/ 890513 w 923740"/>
              <a:gd name="connsiteY3" fmla="*/ 461870 h 461870"/>
              <a:gd name="connsiteX4" fmla="*/ 890513 w 923740"/>
              <a:gd name="connsiteY4" fmla="*/ 33227 h 461870"/>
              <a:gd name="connsiteX5" fmla="*/ 33227 w 923740"/>
              <a:gd name="connsiteY5" fmla="*/ 33227 h 461870"/>
              <a:gd name="connsiteX6" fmla="*/ 33227 w 923740"/>
              <a:gd name="connsiteY6" fmla="*/ 461870 h 461870"/>
              <a:gd name="connsiteX7" fmla="*/ 0 w 923740"/>
              <a:gd name="connsiteY7" fmla="*/ 461870 h 461870"/>
              <a:gd name="connsiteX8" fmla="*/ 0 w 923740"/>
              <a:gd name="connsiteY8" fmla="*/ 0 h 4618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23740" h="461870">
                <a:moveTo>
                  <a:pt x="0" y="0"/>
                </a:moveTo>
                <a:lnTo>
                  <a:pt x="923740" y="0"/>
                </a:lnTo>
                <a:lnTo>
                  <a:pt x="923740" y="461870"/>
                </a:lnTo>
                <a:lnTo>
                  <a:pt x="890513" y="461870"/>
                </a:lnTo>
                <a:lnTo>
                  <a:pt x="890513" y="33227"/>
                </a:lnTo>
                <a:lnTo>
                  <a:pt x="33227" y="33227"/>
                </a:lnTo>
                <a:lnTo>
                  <a:pt x="33227" y="461870"/>
                </a:lnTo>
                <a:lnTo>
                  <a:pt x="0" y="46187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85">
              <a:solidFill>
                <a:schemeClr val="tx1"/>
              </a:solidFill>
            </a:endParaRPr>
          </a:p>
        </p:txBody>
      </p:sp>
      <p:sp>
        <p:nvSpPr>
          <p:cNvPr id="131" name="文本框 130"/>
          <p:cNvSpPr txBox="1"/>
          <p:nvPr/>
        </p:nvSpPr>
        <p:spPr>
          <a:xfrm>
            <a:off x="498703" y="447973"/>
            <a:ext cx="974204" cy="741742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/>
            <a:r>
              <a:rPr lang="en-US" altLang="zh-CN" sz="4220" b="1" dirty="0" smtClean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0</a:t>
            </a:r>
            <a:r>
              <a:rPr lang="en-US" altLang="zh-CN" sz="4220" b="1" dirty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5</a:t>
            </a:r>
            <a:endParaRPr lang="en-US" altLang="zh-CN" sz="4220" b="1" dirty="0" smtClean="0">
              <a:solidFill>
                <a:schemeClr val="accent2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132" name="文本框 131"/>
          <p:cNvSpPr txBox="1"/>
          <p:nvPr/>
        </p:nvSpPr>
        <p:spPr>
          <a:xfrm>
            <a:off x="1635951" y="495517"/>
            <a:ext cx="480131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600" b="1" dirty="0" smtClean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宁波奉化岳林中心小学</a:t>
            </a:r>
            <a:endParaRPr lang="zh-CN" altLang="en-US" sz="3600" b="1" dirty="0">
              <a:solidFill>
                <a:schemeClr val="accent2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133" name="任意多边形: 形状 31"/>
          <p:cNvSpPr/>
          <p:nvPr/>
        </p:nvSpPr>
        <p:spPr>
          <a:xfrm rot="10800000">
            <a:off x="498705" y="942681"/>
            <a:ext cx="974204" cy="254319"/>
          </a:xfrm>
          <a:custGeom>
            <a:avLst/>
            <a:gdLst>
              <a:gd name="connsiteX0" fmla="*/ 0 w 923740"/>
              <a:gd name="connsiteY0" fmla="*/ 0 h 461870"/>
              <a:gd name="connsiteX1" fmla="*/ 923740 w 923740"/>
              <a:gd name="connsiteY1" fmla="*/ 0 h 461870"/>
              <a:gd name="connsiteX2" fmla="*/ 923740 w 923740"/>
              <a:gd name="connsiteY2" fmla="*/ 461870 h 461870"/>
              <a:gd name="connsiteX3" fmla="*/ 890513 w 923740"/>
              <a:gd name="connsiteY3" fmla="*/ 461870 h 461870"/>
              <a:gd name="connsiteX4" fmla="*/ 890513 w 923740"/>
              <a:gd name="connsiteY4" fmla="*/ 33227 h 461870"/>
              <a:gd name="connsiteX5" fmla="*/ 33227 w 923740"/>
              <a:gd name="connsiteY5" fmla="*/ 33227 h 461870"/>
              <a:gd name="connsiteX6" fmla="*/ 33227 w 923740"/>
              <a:gd name="connsiteY6" fmla="*/ 461870 h 461870"/>
              <a:gd name="connsiteX7" fmla="*/ 0 w 923740"/>
              <a:gd name="connsiteY7" fmla="*/ 461870 h 461870"/>
              <a:gd name="connsiteX8" fmla="*/ 0 w 923740"/>
              <a:gd name="connsiteY8" fmla="*/ 0 h 4618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23740" h="461870">
                <a:moveTo>
                  <a:pt x="0" y="0"/>
                </a:moveTo>
                <a:lnTo>
                  <a:pt x="923740" y="0"/>
                </a:lnTo>
                <a:lnTo>
                  <a:pt x="923740" y="461870"/>
                </a:lnTo>
                <a:lnTo>
                  <a:pt x="890513" y="461870"/>
                </a:lnTo>
                <a:lnTo>
                  <a:pt x="890513" y="33227"/>
                </a:lnTo>
                <a:lnTo>
                  <a:pt x="33227" y="33227"/>
                </a:lnTo>
                <a:lnTo>
                  <a:pt x="33227" y="461870"/>
                </a:lnTo>
                <a:lnTo>
                  <a:pt x="0" y="461870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85">
              <a:solidFill>
                <a:schemeClr val="bg2"/>
              </a:solidFill>
            </a:endParaRPr>
          </a:p>
        </p:txBody>
      </p:sp>
      <p:sp>
        <p:nvSpPr>
          <p:cNvPr id="5" name="矩形 4"/>
          <p:cNvSpPr/>
          <p:nvPr/>
        </p:nvSpPr>
        <p:spPr>
          <a:xfrm>
            <a:off x="498703" y="1688548"/>
            <a:ext cx="595035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过去</a:t>
            </a:r>
            <a:endParaRPr lang="zh-CN" altLang="en-US" sz="160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500435" y="2038234"/>
            <a:ext cx="111002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zh-CN" alt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学生选课，通过电脑端，操作麻烦，班主任反复的协调、沟通，时间周期长，家长选不上心仪的课程意见大；请假、报销等各类审批采用比较原始的纸质，低效</a:t>
            </a:r>
            <a:r>
              <a:rPr kumimoji="1" lang="zh-CN" altLang="en-US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；校园</a:t>
            </a:r>
            <a:r>
              <a:rPr kumimoji="1" lang="zh-CN" alt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文化无法更好的传播给家长和老师、电脑端官网维护难，费用大。</a:t>
            </a:r>
            <a:endParaRPr kumimoji="1" lang="zh-CN" altLang="en-US" sz="1200" dirty="0">
              <a:solidFill>
                <a:schemeClr val="tx1">
                  <a:lumMod val="50000"/>
                  <a:lumOff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136" name="文本框 135"/>
          <p:cNvSpPr txBox="1"/>
          <p:nvPr/>
        </p:nvSpPr>
        <p:spPr>
          <a:xfrm>
            <a:off x="6645399" y="4135438"/>
            <a:ext cx="590465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zh-CN" alt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现在学校选课发动家长在手机上自动自主选择，操作及时、反馈及时。这个过程快速、流畅，同时学生选课信息自动统计，不再需要老师反复核对学生信息；现在发动家长在手机上自动自主选择，操作及时、反馈及时。这个过程快速、流畅，同时学生选课信息自动统计，不再需要老师反复核对学生信息，后勤报修，学校工作人员之间协助性更强，遇见问题可以随时随地发布报修，通过审批，制定维修人员，还可以及时查询维修进度查询、进行反馈。</a:t>
            </a:r>
            <a:endParaRPr kumimoji="1" lang="zh-CN" altLang="en-US" sz="1200" dirty="0">
              <a:solidFill>
                <a:schemeClr val="tx1">
                  <a:lumMod val="50000"/>
                  <a:lumOff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14" name="图片 1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29045" y="3190687"/>
            <a:ext cx="4736234" cy="238840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3" name="矩形 12"/>
          <p:cNvSpPr/>
          <p:nvPr/>
        </p:nvSpPr>
        <p:spPr>
          <a:xfrm>
            <a:off x="7034566" y="3761502"/>
            <a:ext cx="618945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200" b="1" dirty="0" smtClean="0">
                <a:solidFill>
                  <a:schemeClr val="accent5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现在</a:t>
            </a:r>
            <a:endParaRPr lang="zh-CN" altLang="en-US" sz="2200" b="1" dirty="0">
              <a:solidFill>
                <a:schemeClr val="accent5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16" name="任意多边形 16"/>
          <p:cNvSpPr/>
          <p:nvPr/>
        </p:nvSpPr>
        <p:spPr>
          <a:xfrm rot="10800000" flipH="1">
            <a:off x="6757498" y="3833511"/>
            <a:ext cx="126761" cy="249536"/>
          </a:xfrm>
          <a:custGeom>
            <a:avLst/>
            <a:gdLst>
              <a:gd name="connsiteX0" fmla="*/ 0 w 2972991"/>
              <a:gd name="connsiteY0" fmla="*/ 0 h 5945983"/>
              <a:gd name="connsiteX1" fmla="*/ 2972991 w 2972991"/>
              <a:gd name="connsiteY1" fmla="*/ 2972992 h 5945983"/>
              <a:gd name="connsiteX2" fmla="*/ 0 w 2972991"/>
              <a:gd name="connsiteY2" fmla="*/ 5945983 h 59459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972991" h="5945983">
                <a:moveTo>
                  <a:pt x="0" y="0"/>
                </a:moveTo>
                <a:lnTo>
                  <a:pt x="2972991" y="2972992"/>
                </a:lnTo>
                <a:lnTo>
                  <a:pt x="0" y="594598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00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 advTm="0">
        <p14:prism isInverted="1"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/>
        </p:nvSpPr>
        <p:spPr>
          <a:xfrm>
            <a:off x="2299245" y="2631380"/>
            <a:ext cx="1465834" cy="146583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2" name="矩形 1"/>
          <p:cNvSpPr/>
          <p:nvPr/>
        </p:nvSpPr>
        <p:spPr>
          <a:xfrm>
            <a:off x="4366817" y="3030773"/>
            <a:ext cx="6984776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符合国家教育信息化</a:t>
            </a:r>
            <a:r>
              <a:rPr lang="en-US" altLang="zh-CN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2.0</a:t>
            </a: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行动计划的阿里巴巴智慧校园整体解决方案</a:t>
            </a:r>
            <a:endParaRPr lang="zh-CN" altLang="en-US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2478164" y="3041132"/>
            <a:ext cx="110799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CN" altLang="en-US" sz="36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总结</a:t>
            </a:r>
            <a:endParaRPr lang="zh-CN" altLang="en-US" sz="36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4197127" y="2886757"/>
            <a:ext cx="7154466" cy="863226"/>
          </a:xfrm>
          <a:prstGeom prst="rect">
            <a:avLst/>
          </a:prstGeom>
          <a:noFill/>
          <a:ln w="2857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 advTm="0">
        <p14:prism isInverted="1"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Freeform 29"/>
          <p:cNvSpPr/>
          <p:nvPr/>
        </p:nvSpPr>
        <p:spPr bwMode="auto">
          <a:xfrm>
            <a:off x="1616766" y="198"/>
            <a:ext cx="4304603" cy="2947648"/>
          </a:xfrm>
          <a:custGeom>
            <a:avLst/>
            <a:gdLst>
              <a:gd name="T0" fmla="*/ 0 w 1509"/>
              <a:gd name="T1" fmla="*/ 0 h 1303"/>
              <a:gd name="T2" fmla="*/ 1509 w 1509"/>
              <a:gd name="T3" fmla="*/ 0 h 1303"/>
              <a:gd name="T4" fmla="*/ 1132 w 1509"/>
              <a:gd name="T5" fmla="*/ 651 h 1303"/>
              <a:gd name="T6" fmla="*/ 754 w 1509"/>
              <a:gd name="T7" fmla="*/ 1303 h 1303"/>
              <a:gd name="T8" fmla="*/ 377 w 1509"/>
              <a:gd name="T9" fmla="*/ 651 h 1303"/>
              <a:gd name="T10" fmla="*/ 0 w 1509"/>
              <a:gd name="T11" fmla="*/ 0 h 130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509" h="1303">
                <a:moveTo>
                  <a:pt x="0" y="0"/>
                </a:moveTo>
                <a:lnTo>
                  <a:pt x="1509" y="0"/>
                </a:lnTo>
                <a:lnTo>
                  <a:pt x="1132" y="651"/>
                </a:lnTo>
                <a:lnTo>
                  <a:pt x="754" y="1303"/>
                </a:lnTo>
                <a:lnTo>
                  <a:pt x="377" y="651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 w="0">
            <a:noFill/>
            <a:prstDash val="solid"/>
            <a:round/>
          </a:ln>
        </p:spPr>
        <p:txBody>
          <a:bodyPr vert="horz" wrap="square" lIns="128573" tIns="64286" rIns="128573" bIns="64286" numCol="1" anchor="t" anchorCtr="0" compatLnSpc="1"/>
          <a:lstStyle/>
          <a:p>
            <a:endParaRPr lang="zh-CN" altLang="en-US" sz="2000"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23" name="Freeform 28"/>
          <p:cNvSpPr/>
          <p:nvPr/>
        </p:nvSpPr>
        <p:spPr bwMode="auto">
          <a:xfrm>
            <a:off x="650298" y="2947848"/>
            <a:ext cx="6237539" cy="4284604"/>
          </a:xfrm>
          <a:custGeom>
            <a:avLst/>
            <a:gdLst>
              <a:gd name="T0" fmla="*/ 276 w 553"/>
              <a:gd name="T1" fmla="*/ 0 h 479"/>
              <a:gd name="T2" fmla="*/ 415 w 553"/>
              <a:gd name="T3" fmla="*/ 239 h 479"/>
              <a:gd name="T4" fmla="*/ 553 w 553"/>
              <a:gd name="T5" fmla="*/ 479 h 479"/>
              <a:gd name="T6" fmla="*/ 0 w 553"/>
              <a:gd name="T7" fmla="*/ 479 h 479"/>
              <a:gd name="T8" fmla="*/ 137 w 553"/>
              <a:gd name="T9" fmla="*/ 239 h 479"/>
              <a:gd name="T10" fmla="*/ 276 w 553"/>
              <a:gd name="T11" fmla="*/ 0 h 4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553" h="479">
                <a:moveTo>
                  <a:pt x="276" y="0"/>
                </a:moveTo>
                <a:lnTo>
                  <a:pt x="415" y="239"/>
                </a:lnTo>
                <a:lnTo>
                  <a:pt x="553" y="479"/>
                </a:lnTo>
                <a:lnTo>
                  <a:pt x="0" y="479"/>
                </a:lnTo>
                <a:lnTo>
                  <a:pt x="137" y="239"/>
                </a:lnTo>
                <a:lnTo>
                  <a:pt x="276" y="0"/>
                </a:lnTo>
                <a:close/>
              </a:path>
            </a:pathLst>
          </a:custGeom>
          <a:blipFill dpi="0" rotWithShape="1">
            <a:blip r:embed="rId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0">
            <a:noFill/>
            <a:prstDash val="solid"/>
            <a:round/>
          </a:ln>
        </p:spPr>
        <p:txBody>
          <a:bodyPr vert="horz" wrap="square" lIns="128573" tIns="64286" rIns="128573" bIns="64286" numCol="1" anchor="t" anchorCtr="0" compatLnSpc="1"/>
          <a:lstStyle/>
          <a:p>
            <a:endParaRPr lang="zh-CN" altLang="en-US" sz="2000"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14" name="矩形 259"/>
          <p:cNvSpPr>
            <a:spLocks noChangeArrowheads="1"/>
          </p:cNvSpPr>
          <p:nvPr/>
        </p:nvSpPr>
        <p:spPr bwMode="auto">
          <a:xfrm>
            <a:off x="4585057" y="2503683"/>
            <a:ext cx="7100902" cy="13542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9pPr>
          </a:lstStyle>
          <a:p>
            <a:pPr>
              <a:buNone/>
            </a:pPr>
            <a:r>
              <a:rPr lang="en-US" altLang="zh-CN" sz="8800" b="1" dirty="0" smtClean="0">
                <a:solidFill>
                  <a:schemeClr val="accent2"/>
                </a:solidFill>
                <a:cs typeface="Arial" panose="020B0604020202020204" pitchFamily="34" charset="0"/>
              </a:rPr>
              <a:t>THANK YOU</a:t>
            </a:r>
            <a:endParaRPr lang="zh-CN" altLang="en-US" sz="8800" b="1" dirty="0">
              <a:solidFill>
                <a:schemeClr val="accent2"/>
              </a:solidFill>
              <a:cs typeface="Arial" panose="020B0604020202020204" pitchFamily="34" charset="0"/>
            </a:endParaRPr>
          </a:p>
        </p:txBody>
      </p:sp>
      <p:sp>
        <p:nvSpPr>
          <p:cNvPr id="17" name="矩形 259"/>
          <p:cNvSpPr>
            <a:spLocks noChangeArrowheads="1"/>
          </p:cNvSpPr>
          <p:nvPr/>
        </p:nvSpPr>
        <p:spPr bwMode="auto">
          <a:xfrm>
            <a:off x="661148" y="2297301"/>
            <a:ext cx="2724150" cy="14770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9pPr>
          </a:lstStyle>
          <a:p>
            <a:pPr algn="ctr">
              <a:buNone/>
            </a:pPr>
            <a:r>
              <a:rPr lang="en-US" altLang="zh-CN" sz="9600" dirty="0" smtClean="0">
                <a:solidFill>
                  <a:schemeClr val="accent1"/>
                </a:solidFill>
                <a:latin typeface="Impact" panose="020B0806030902050204" pitchFamily="34" charset="0"/>
                <a:cs typeface="Arial" panose="020B0604020202020204" pitchFamily="34" charset="0"/>
              </a:rPr>
              <a:t>2019</a:t>
            </a:r>
            <a:endParaRPr lang="zh-CN" altLang="en-US" sz="7200" dirty="0">
              <a:solidFill>
                <a:schemeClr val="accent1"/>
              </a:solidFill>
              <a:latin typeface="Impact" panose="020B0806030902050204" pitchFamily="34" charset="0"/>
              <a:cs typeface="Arial" panose="020B0604020202020204" pitchFamily="34" charset="0"/>
            </a:endParaRPr>
          </a:p>
        </p:txBody>
      </p:sp>
      <p:grpSp>
        <p:nvGrpSpPr>
          <p:cNvPr id="4" name="组 3"/>
          <p:cNvGrpSpPr/>
          <p:nvPr/>
        </p:nvGrpSpPr>
        <p:grpSpPr>
          <a:xfrm>
            <a:off x="8589615" y="4264397"/>
            <a:ext cx="3479007" cy="2453261"/>
            <a:chOff x="9548524" y="4647179"/>
            <a:chExt cx="3479007" cy="2453261"/>
          </a:xfrm>
        </p:grpSpPr>
        <p:sp>
          <p:nvSpPr>
            <p:cNvPr id="10" name="Shape 1573"/>
            <p:cNvSpPr/>
            <p:nvPr/>
          </p:nvSpPr>
          <p:spPr>
            <a:xfrm>
              <a:off x="9548524" y="4647179"/>
              <a:ext cx="2913878" cy="276999"/>
            </a:xfrm>
            <a:prstGeom prst="rect">
              <a:avLst/>
            </a:prstGeom>
            <a:ln w="12700">
              <a:miter lim="400000"/>
            </a:ln>
          </p:spPr>
          <p:txBody>
            <a:bodyPr wrap="square" lIns="0" tIns="0" rIns="0" bIns="0">
              <a:spAutoFit/>
            </a:bodyPr>
            <a:lstStyle>
              <a:lvl1pPr algn="ctr">
                <a:defRPr sz="2400">
                  <a:solidFill>
                    <a:srgbClr val="7B1B1B"/>
                  </a:solidFill>
                  <a:latin typeface="Adobe 繁黑體 Std B" panose="020B0700000000000000" charset="-120"/>
                  <a:ea typeface="Adobe 繁黑體 Std B" panose="020B0700000000000000" charset="-120"/>
                  <a:cs typeface="Adobe 繁黑體 Std B" panose="020B0700000000000000" charset="-120"/>
                  <a:sym typeface="Adobe 繁黑體 Std B" panose="020B0700000000000000" charset="-120"/>
                </a:defRPr>
              </a:lvl1pPr>
            </a:lstStyle>
            <a:p>
              <a:r>
                <a:rPr sz="180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杭州轻松教育科技有限公司</a:t>
              </a:r>
              <a:endParaRPr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grpSp>
          <p:nvGrpSpPr>
            <p:cNvPr id="3" name="组 2"/>
            <p:cNvGrpSpPr/>
            <p:nvPr/>
          </p:nvGrpSpPr>
          <p:grpSpPr>
            <a:xfrm>
              <a:off x="9641711" y="5056485"/>
              <a:ext cx="3385820" cy="2043955"/>
              <a:chOff x="9641711" y="5056485"/>
              <a:chExt cx="3385820" cy="2043955"/>
            </a:xfrm>
          </p:grpSpPr>
          <p:grpSp>
            <p:nvGrpSpPr>
              <p:cNvPr id="7" name="Group 1572"/>
              <p:cNvGrpSpPr/>
              <p:nvPr/>
            </p:nvGrpSpPr>
            <p:grpSpPr>
              <a:xfrm>
                <a:off x="10029775" y="5056485"/>
                <a:ext cx="2376264" cy="400110"/>
                <a:chOff x="-30188" y="200683"/>
                <a:chExt cx="2376263" cy="400108"/>
              </a:xfrm>
            </p:grpSpPr>
            <p:sp>
              <p:nvSpPr>
                <p:cNvPr id="8" name="Shape 1570"/>
                <p:cNvSpPr/>
                <p:nvPr/>
              </p:nvSpPr>
              <p:spPr>
                <a:xfrm>
                  <a:off x="-30188" y="200684"/>
                  <a:ext cx="2376263" cy="400107"/>
                </a:xfrm>
                <a:prstGeom prst="roundRect">
                  <a:avLst>
                    <a:gd name="adj" fmla="val 16667"/>
                  </a:avLst>
                </a:prstGeom>
                <a:solidFill>
                  <a:schemeClr val="accent1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algn="ctr">
                    <a:defRPr>
                      <a:solidFill>
                        <a:srgbClr val="FFFFFF"/>
                      </a:solidFill>
                      <a:latin typeface="Calibri" panose="020F0502020204030204"/>
                      <a:ea typeface="Calibri" panose="020F0502020204030204"/>
                      <a:cs typeface="Calibri" panose="020F0502020204030204"/>
                      <a:sym typeface="Calibri" panose="020F0502020204030204"/>
                    </a:defRPr>
                  </a:pPr>
                  <a:endParaRPr>
                    <a:solidFill>
                      <a:schemeClr val="tx1">
                        <a:lumMod val="65000"/>
                        <a:lumOff val="35000"/>
                      </a:schemeClr>
                    </a:solidFill>
                  </a:endParaRPr>
                </a:p>
              </p:txBody>
            </p:sp>
            <p:sp>
              <p:nvSpPr>
                <p:cNvPr id="9" name="Shape 1571"/>
                <p:cNvSpPr/>
                <p:nvPr/>
              </p:nvSpPr>
              <p:spPr>
                <a:xfrm>
                  <a:off x="-3228" y="200683"/>
                  <a:ext cx="2349303" cy="400107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</p:spPr>
              <p:txBody>
                <a:bodyPr wrap="square" lIns="45719" tIns="45719" rIns="45719" bIns="45719" numCol="1" anchor="ctr">
                  <a:spAutoFit/>
                </a:bodyPr>
                <a:lstStyle>
                  <a:lvl1pPr algn="ctr">
                    <a:defRPr sz="4800">
                      <a:solidFill>
                        <a:srgbClr val="FFFFFF"/>
                      </a:solidFill>
                      <a:latin typeface="微软雅黑" panose="020B0503020204020204" pitchFamily="34" charset="-122"/>
                      <a:ea typeface="微软雅黑" panose="020B0503020204020204" pitchFamily="34" charset="-122"/>
                      <a:cs typeface="微软雅黑" panose="020B0503020204020204" pitchFamily="34" charset="-122"/>
                      <a:sym typeface="微软雅黑" panose="020B0503020204020204" pitchFamily="34" charset="-122"/>
                    </a:defRPr>
                  </a:lvl1pPr>
                </a:lstStyle>
                <a:p>
                  <a:r>
                    <a:rPr sz="2000" dirty="0">
                      <a:solidFill>
                        <a:schemeClr val="bg1"/>
                      </a:solidFill>
                    </a:rPr>
                    <a:t>联系我们</a:t>
                  </a:r>
                  <a:endParaRPr sz="2000" dirty="0">
                    <a:solidFill>
                      <a:schemeClr val="bg1"/>
                    </a:solidFill>
                  </a:endParaRPr>
                </a:p>
              </p:txBody>
            </p:sp>
          </p:grpSp>
          <p:sp>
            <p:nvSpPr>
              <p:cNvPr id="2" name="文本框 1"/>
              <p:cNvSpPr txBox="1"/>
              <p:nvPr/>
            </p:nvSpPr>
            <p:spPr>
              <a:xfrm>
                <a:off x="9641711" y="5531990"/>
                <a:ext cx="3385820" cy="156845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endParaRPr kumimoji="1" sz="16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endParaRPr>
              </a:p>
              <a:p>
                <a:pPr algn="l"/>
                <a:r>
                  <a:rPr kumimoji="1" lang="zh-CN" sz="16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微软雅黑" panose="020B0503020204020204" pitchFamily="34" charset="-122"/>
                  </a:rPr>
                  <a:t>地址：</a:t>
                </a:r>
                <a:r>
                  <a:rPr kumimoji="1" sz="16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微软雅黑" panose="020B0503020204020204" pitchFamily="34" charset="-122"/>
                  </a:rPr>
                  <a:t>杭州市西湖区天目山路313号</a:t>
                </a:r>
                <a:br>
                  <a:rPr kumimoji="1" sz="16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微软雅黑" panose="020B0503020204020204" pitchFamily="34" charset="-122"/>
                  </a:rPr>
                </a:br>
                <a:r>
                  <a:rPr kumimoji="1" lang="zh-CN" altLang="nb-NO" sz="1600" dirty="0" err="1">
                    <a:solidFill>
                      <a:schemeClr val="accent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微软雅黑" panose="020B0503020204020204" pitchFamily="34" charset="-122"/>
                  </a:rPr>
                  <a:t>电话：</a:t>
                </a:r>
                <a:r>
                  <a:rPr kumimoji="1" lang="nb-NO" altLang="zh-CN" sz="1600" dirty="0" err="1">
                    <a:solidFill>
                      <a:schemeClr val="accent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微软雅黑" panose="020B0503020204020204" pitchFamily="34" charset="-122"/>
                  </a:rPr>
                  <a:t>0571-28120107</a:t>
                </a:r>
                <a:endParaRPr kumimoji="1" lang="nb-NO" altLang="zh-CN" sz="1600" dirty="0" err="1">
                  <a:solidFill>
                    <a:schemeClr val="accent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endParaRPr>
              </a:p>
              <a:p>
                <a:pPr algn="l"/>
                <a:r>
                  <a:rPr kumimoji="1" lang="zh-CN" altLang="nb-NO" sz="1600" dirty="0" err="1">
                    <a:solidFill>
                      <a:schemeClr val="accent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微软雅黑" panose="020B0503020204020204" pitchFamily="34" charset="-122"/>
                  </a:rPr>
                  <a:t>手机：</a:t>
                </a:r>
                <a:r>
                  <a:rPr kumimoji="1" lang="en-US" altLang="zh-CN" sz="1600" dirty="0" err="1">
                    <a:solidFill>
                      <a:schemeClr val="accent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微软雅黑" panose="020B0503020204020204" pitchFamily="34" charset="-122"/>
                  </a:rPr>
                  <a:t>18072928866</a:t>
                </a:r>
                <a:endParaRPr kumimoji="1" lang="nb-NO" altLang="zh-CN" sz="1600" dirty="0" err="1">
                  <a:solidFill>
                    <a:schemeClr val="accent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endParaRPr>
              </a:p>
              <a:p>
                <a:pPr algn="r"/>
                <a:endParaRPr kumimoji="1" lang="nb-NO" altLang="zh-CN" sz="1600" dirty="0">
                  <a:solidFill>
                    <a:schemeClr val="accent2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endParaRPr>
              </a:p>
              <a:p>
                <a:pPr algn="r"/>
                <a:endParaRPr kumimoji="1" lang="zh-CN" altLang="en-US" sz="1600" dirty="0">
                  <a:solidFill>
                    <a:schemeClr val="accent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endParaRPr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2000" advTm="0">
        <p15:prstTrans prst="crush"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任意多边形: 形状 31"/>
          <p:cNvSpPr/>
          <p:nvPr/>
        </p:nvSpPr>
        <p:spPr>
          <a:xfrm>
            <a:off x="498705" y="455580"/>
            <a:ext cx="974204" cy="487102"/>
          </a:xfrm>
          <a:custGeom>
            <a:avLst/>
            <a:gdLst>
              <a:gd name="connsiteX0" fmla="*/ 0 w 923740"/>
              <a:gd name="connsiteY0" fmla="*/ 0 h 461870"/>
              <a:gd name="connsiteX1" fmla="*/ 923740 w 923740"/>
              <a:gd name="connsiteY1" fmla="*/ 0 h 461870"/>
              <a:gd name="connsiteX2" fmla="*/ 923740 w 923740"/>
              <a:gd name="connsiteY2" fmla="*/ 461870 h 461870"/>
              <a:gd name="connsiteX3" fmla="*/ 890513 w 923740"/>
              <a:gd name="connsiteY3" fmla="*/ 461870 h 461870"/>
              <a:gd name="connsiteX4" fmla="*/ 890513 w 923740"/>
              <a:gd name="connsiteY4" fmla="*/ 33227 h 461870"/>
              <a:gd name="connsiteX5" fmla="*/ 33227 w 923740"/>
              <a:gd name="connsiteY5" fmla="*/ 33227 h 461870"/>
              <a:gd name="connsiteX6" fmla="*/ 33227 w 923740"/>
              <a:gd name="connsiteY6" fmla="*/ 461870 h 461870"/>
              <a:gd name="connsiteX7" fmla="*/ 0 w 923740"/>
              <a:gd name="connsiteY7" fmla="*/ 461870 h 461870"/>
              <a:gd name="connsiteX8" fmla="*/ 0 w 923740"/>
              <a:gd name="connsiteY8" fmla="*/ 0 h 4618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23740" h="461870">
                <a:moveTo>
                  <a:pt x="0" y="0"/>
                </a:moveTo>
                <a:lnTo>
                  <a:pt x="923740" y="0"/>
                </a:lnTo>
                <a:lnTo>
                  <a:pt x="923740" y="461870"/>
                </a:lnTo>
                <a:lnTo>
                  <a:pt x="890513" y="461870"/>
                </a:lnTo>
                <a:lnTo>
                  <a:pt x="890513" y="33227"/>
                </a:lnTo>
                <a:lnTo>
                  <a:pt x="33227" y="33227"/>
                </a:lnTo>
                <a:lnTo>
                  <a:pt x="33227" y="461870"/>
                </a:lnTo>
                <a:lnTo>
                  <a:pt x="0" y="46187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85">
              <a:solidFill>
                <a:schemeClr val="tx1"/>
              </a:solidFill>
            </a:endParaRPr>
          </a:p>
        </p:txBody>
      </p:sp>
      <p:sp>
        <p:nvSpPr>
          <p:cNvPr id="33" name="文本框 32"/>
          <p:cNvSpPr txBox="1"/>
          <p:nvPr/>
        </p:nvSpPr>
        <p:spPr>
          <a:xfrm>
            <a:off x="498703" y="447973"/>
            <a:ext cx="974204" cy="74142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/>
            <a:r>
              <a:rPr lang="en-US" altLang="zh-CN" sz="4220" b="1" dirty="0" smtClean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02</a:t>
            </a:r>
            <a:endParaRPr lang="zh-CN" altLang="en-US" sz="4220" b="1" dirty="0">
              <a:solidFill>
                <a:schemeClr val="accent2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1635951" y="495517"/>
            <a:ext cx="618630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600" b="1" dirty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教育行业要解决的问题和痛点</a:t>
            </a:r>
            <a:endParaRPr lang="zh-CN" altLang="en-US" sz="3600" b="1" dirty="0">
              <a:solidFill>
                <a:schemeClr val="accent2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47" name="任意多边形: 形状 31"/>
          <p:cNvSpPr/>
          <p:nvPr/>
        </p:nvSpPr>
        <p:spPr>
          <a:xfrm rot="10800000">
            <a:off x="498705" y="942681"/>
            <a:ext cx="974204" cy="254319"/>
          </a:xfrm>
          <a:custGeom>
            <a:avLst/>
            <a:gdLst>
              <a:gd name="connsiteX0" fmla="*/ 0 w 923740"/>
              <a:gd name="connsiteY0" fmla="*/ 0 h 461870"/>
              <a:gd name="connsiteX1" fmla="*/ 923740 w 923740"/>
              <a:gd name="connsiteY1" fmla="*/ 0 h 461870"/>
              <a:gd name="connsiteX2" fmla="*/ 923740 w 923740"/>
              <a:gd name="connsiteY2" fmla="*/ 461870 h 461870"/>
              <a:gd name="connsiteX3" fmla="*/ 890513 w 923740"/>
              <a:gd name="connsiteY3" fmla="*/ 461870 h 461870"/>
              <a:gd name="connsiteX4" fmla="*/ 890513 w 923740"/>
              <a:gd name="connsiteY4" fmla="*/ 33227 h 461870"/>
              <a:gd name="connsiteX5" fmla="*/ 33227 w 923740"/>
              <a:gd name="connsiteY5" fmla="*/ 33227 h 461870"/>
              <a:gd name="connsiteX6" fmla="*/ 33227 w 923740"/>
              <a:gd name="connsiteY6" fmla="*/ 461870 h 461870"/>
              <a:gd name="connsiteX7" fmla="*/ 0 w 923740"/>
              <a:gd name="connsiteY7" fmla="*/ 461870 h 461870"/>
              <a:gd name="connsiteX8" fmla="*/ 0 w 923740"/>
              <a:gd name="connsiteY8" fmla="*/ 0 h 4618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23740" h="461870">
                <a:moveTo>
                  <a:pt x="0" y="0"/>
                </a:moveTo>
                <a:lnTo>
                  <a:pt x="923740" y="0"/>
                </a:lnTo>
                <a:lnTo>
                  <a:pt x="923740" y="461870"/>
                </a:lnTo>
                <a:lnTo>
                  <a:pt x="890513" y="461870"/>
                </a:lnTo>
                <a:lnTo>
                  <a:pt x="890513" y="33227"/>
                </a:lnTo>
                <a:lnTo>
                  <a:pt x="33227" y="33227"/>
                </a:lnTo>
                <a:lnTo>
                  <a:pt x="33227" y="461870"/>
                </a:lnTo>
                <a:lnTo>
                  <a:pt x="0" y="461870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85">
              <a:solidFill>
                <a:schemeClr val="bg2"/>
              </a:solidFill>
            </a:endParaRPr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791200" y="2882900"/>
            <a:ext cx="1270000" cy="1447800"/>
          </a:xfrm>
          <a:prstGeom prst="rect">
            <a:avLst/>
          </a:prstGeom>
        </p:spPr>
      </p:pic>
      <p:sp>
        <p:nvSpPr>
          <p:cNvPr id="35" name="Shape 611"/>
          <p:cNvSpPr/>
          <p:nvPr/>
        </p:nvSpPr>
        <p:spPr>
          <a:xfrm>
            <a:off x="327920" y="2319476"/>
            <a:ext cx="1885458" cy="461665"/>
          </a:xfrm>
          <a:prstGeom prst="rect">
            <a:avLst/>
          </a:prstGeom>
          <a:ln w="12700">
            <a:miter lim="400000"/>
          </a:ln>
        </p:spPr>
        <p:txBody>
          <a:bodyPr lIns="45719" rIns="45719">
            <a:spAutoFit/>
          </a:bodyPr>
          <a:lstStyle/>
          <a:p>
            <a:pPr algn="ctr">
              <a:defRPr sz="2000" b="1">
                <a:solidFill>
                  <a:srgbClr val="7B1B1B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defRPr>
            </a:pPr>
            <a:r>
              <a:rPr lang="en-US" altLang="zh-CN" sz="2400" dirty="0">
                <a:solidFill>
                  <a:schemeClr val="bg1"/>
                </a:solidFill>
              </a:rPr>
              <a:t>SaaS</a:t>
            </a:r>
            <a:endParaRPr sz="2400" dirty="0">
              <a:solidFill>
                <a:schemeClr val="bg1"/>
              </a:solidFill>
            </a:endParaRPr>
          </a:p>
        </p:txBody>
      </p:sp>
      <p:grpSp>
        <p:nvGrpSpPr>
          <p:cNvPr id="37" name="Group 638"/>
          <p:cNvGrpSpPr/>
          <p:nvPr/>
        </p:nvGrpSpPr>
        <p:grpSpPr>
          <a:xfrm>
            <a:off x="2258874" y="1528093"/>
            <a:ext cx="9715117" cy="1869894"/>
            <a:chOff x="0" y="0"/>
            <a:chExt cx="9715116" cy="1869893"/>
          </a:xfrm>
        </p:grpSpPr>
        <p:sp>
          <p:nvSpPr>
            <p:cNvPr id="38" name="Shape 634"/>
            <p:cNvSpPr/>
            <p:nvPr/>
          </p:nvSpPr>
          <p:spPr>
            <a:xfrm>
              <a:off x="0" y="12277"/>
              <a:ext cx="9715116" cy="499413"/>
            </a:xfrm>
            <a:prstGeom prst="rect">
              <a:avLst/>
            </a:prstGeom>
            <a:solidFill>
              <a:schemeClr val="accent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>
                <a:defRPr sz="2200">
                  <a:solidFill>
                    <a:srgbClr val="FFFFFF"/>
                  </a:solidFill>
                </a:defRPr>
              </a:pPr>
              <a:endParaRPr>
                <a:latin typeface="黑体" panose="02010609060101010101" charset="-122"/>
                <a:ea typeface="黑体" panose="02010609060101010101" charset="-122"/>
              </a:endParaRPr>
            </a:p>
          </p:txBody>
        </p:sp>
        <p:sp>
          <p:nvSpPr>
            <p:cNvPr id="39" name="Shape 635"/>
            <p:cNvSpPr/>
            <p:nvPr/>
          </p:nvSpPr>
          <p:spPr>
            <a:xfrm>
              <a:off x="140009" y="0"/>
              <a:ext cx="8062939" cy="45610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>
              <a:lvl1pPr>
                <a:defRPr sz="2200" b="1">
                  <a:solidFill>
                    <a:srgbClr val="F2F2F2"/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  <a:sym typeface="黑体" panose="02010609060101010101" charset="-122"/>
                </a:defRPr>
              </a:lvl1pPr>
            </a:lstStyle>
            <a:p>
              <a:r>
                <a:rPr dirty="0">
                  <a:solidFill>
                    <a:schemeClr val="bg1"/>
                  </a:solidFill>
                </a:rPr>
                <a:t>云和移动时代，教育SaaS服务带来颠覆性解决方案</a:t>
              </a:r>
              <a:endParaRPr dirty="0">
                <a:solidFill>
                  <a:schemeClr val="bg1"/>
                </a:solidFill>
              </a:endParaRPr>
            </a:p>
          </p:txBody>
        </p:sp>
        <p:sp>
          <p:nvSpPr>
            <p:cNvPr id="40" name="Shape 636"/>
            <p:cNvSpPr/>
            <p:nvPr/>
          </p:nvSpPr>
          <p:spPr>
            <a:xfrm>
              <a:off x="0" y="455493"/>
              <a:ext cx="9715116" cy="1298776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>
                <a:lnSpc>
                  <a:spcPct val="150000"/>
                </a:lnSpc>
                <a:defRPr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41" name="Shape 637"/>
            <p:cNvSpPr/>
            <p:nvPr/>
          </p:nvSpPr>
          <p:spPr>
            <a:xfrm>
              <a:off x="216024" y="339870"/>
              <a:ext cx="9355076" cy="153002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marL="285750" indent="-285750">
                <a:lnSpc>
                  <a:spcPct val="110000"/>
                </a:lnSpc>
                <a:spcBef>
                  <a:spcPts val="300"/>
                </a:spcBef>
                <a:buSzPct val="100000"/>
                <a:buFont typeface="Wingdings" panose="05000000000000000000"/>
                <a:buChar char="➢"/>
                <a:defRPr sz="1400">
                  <a:solidFill>
                    <a:srgbClr val="40404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微软雅黑" panose="020B0503020204020204" pitchFamily="34" charset="-122"/>
                </a:defRPr>
              </a:pPr>
              <a:r>
                <a:rPr sz="13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轻松教育的产品体系：基于阿里钉钉</a:t>
              </a:r>
              <a:r>
                <a:rPr lang="zh-CN" sz="13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强大的基础功能</a:t>
              </a:r>
              <a:r>
                <a:rPr lang="en-US" altLang="zh-CN" sz="13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+</a:t>
              </a:r>
              <a:r>
                <a:rPr lang="zh-CN" altLang="en-US" sz="13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轻松教育定制化教育</a:t>
              </a:r>
              <a:r>
                <a:rPr sz="13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应用；软件+硬件结合一体化管理，开放API接口，支持接入学校和教育局已有系统和第三方智慧化应用，形成教育大数据</a:t>
              </a:r>
              <a:r>
                <a:rPr lang="zh-CN" sz="13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；</a:t>
              </a:r>
              <a:endParaRPr lang="zh-CN" sz="13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marL="285750" indent="-285750">
                <a:lnSpc>
                  <a:spcPct val="110000"/>
                </a:lnSpc>
                <a:spcBef>
                  <a:spcPts val="300"/>
                </a:spcBef>
                <a:buSzPct val="100000"/>
                <a:buFont typeface="Wingdings" panose="05000000000000000000"/>
                <a:buChar char="➢"/>
                <a:defRPr sz="1400">
                  <a:solidFill>
                    <a:srgbClr val="40404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微软雅黑" panose="020B0503020204020204" pitchFamily="34" charset="-122"/>
                </a:defRPr>
              </a:pPr>
              <a:r>
                <a:rPr sz="13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B端：学校没有CIO，缺乏专业软硬件维护能力，平台化的SaaS服务非常适合教育市场</a:t>
              </a:r>
              <a:r>
                <a:rPr lang="zh-CN" sz="13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，</a:t>
              </a:r>
              <a:r>
                <a:rPr sz="13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我们的服务价格为传统方案5-10%；部署时间由几个月变成几个小时；落地便捷、体验提升、解决数据和后续维护痛点；</a:t>
              </a:r>
              <a:endParaRPr sz="13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marL="285750" indent="-285750">
                <a:lnSpc>
                  <a:spcPct val="110000"/>
                </a:lnSpc>
                <a:spcBef>
                  <a:spcPts val="300"/>
                </a:spcBef>
                <a:buSzPct val="100000"/>
                <a:buFont typeface="Wingdings" panose="05000000000000000000"/>
                <a:buChar char="➢"/>
                <a:defRPr sz="1400">
                  <a:solidFill>
                    <a:srgbClr val="40404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微软雅黑" panose="020B0503020204020204" pitchFamily="34" charset="-122"/>
                </a:defRPr>
              </a:pPr>
              <a:r>
                <a:rPr sz="13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C端：家长可</a:t>
              </a:r>
              <a:r>
                <a:rPr lang="zh-CN" sz="13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在</a:t>
              </a:r>
              <a:r>
                <a:rPr sz="13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阿里钉钉</a:t>
              </a:r>
              <a:r>
                <a:rPr lang="zh-CN" sz="13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专注的完成家校连接</a:t>
              </a:r>
              <a:r>
                <a:rPr sz="13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，并选择教育机器人和教育周边生态的多样化服务。</a:t>
              </a:r>
              <a:endParaRPr sz="13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42" name="Group 643"/>
          <p:cNvGrpSpPr/>
          <p:nvPr/>
        </p:nvGrpSpPr>
        <p:grpSpPr>
          <a:xfrm>
            <a:off x="2258874" y="3378749"/>
            <a:ext cx="9859133" cy="1675018"/>
            <a:chOff x="0" y="0"/>
            <a:chExt cx="9859132" cy="1675017"/>
          </a:xfrm>
        </p:grpSpPr>
        <p:sp>
          <p:nvSpPr>
            <p:cNvPr id="43" name="Shape 639"/>
            <p:cNvSpPr/>
            <p:nvPr/>
          </p:nvSpPr>
          <p:spPr>
            <a:xfrm>
              <a:off x="9548" y="499476"/>
              <a:ext cx="9696018" cy="1175541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>
                <a:lnSpc>
                  <a:spcPct val="150000"/>
                </a:lnSpc>
                <a:defRPr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46" name="Shape 640"/>
            <p:cNvSpPr/>
            <p:nvPr/>
          </p:nvSpPr>
          <p:spPr>
            <a:xfrm>
              <a:off x="225572" y="501615"/>
              <a:ext cx="9273520" cy="108530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marL="285750" indent="-285750">
                <a:lnSpc>
                  <a:spcPct val="110000"/>
                </a:lnSpc>
                <a:spcBef>
                  <a:spcPts val="300"/>
                </a:spcBef>
                <a:buSzPct val="100000"/>
                <a:buFont typeface="Wingdings" panose="05000000000000000000"/>
                <a:buChar char="➢"/>
                <a:defRPr sz="1400">
                  <a:solidFill>
                    <a:srgbClr val="40404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微软雅黑" panose="020B0503020204020204" pitchFamily="34" charset="-122"/>
                </a:defRPr>
              </a:pPr>
              <a:r>
                <a:rPr sz="13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中国企事业正经历信息化的飞速发展时期，阿里钉钉坐拥全球最大的企业级服务市场：已有</a:t>
              </a:r>
              <a:r>
                <a:rPr lang="en-US" sz="13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7</a:t>
              </a:r>
              <a:r>
                <a:rPr sz="13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00万企事业用户，包括</a:t>
              </a:r>
              <a:r>
                <a:rPr lang="en-US" sz="13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3</a:t>
              </a:r>
              <a:r>
                <a:rPr lang="zh-CN" altLang="en-US" sz="13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万多家初级教育单位，和</a:t>
              </a:r>
              <a:r>
                <a:rPr lang="en-US" sz="13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10</a:t>
              </a:r>
              <a:r>
                <a:rPr sz="13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万多家教育机构组织；</a:t>
              </a:r>
              <a:endParaRPr sz="13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marL="285750" indent="-285750">
                <a:lnSpc>
                  <a:spcPct val="110000"/>
                </a:lnSpc>
                <a:spcBef>
                  <a:spcPts val="300"/>
                </a:spcBef>
                <a:buSzPct val="100000"/>
                <a:buFont typeface="Wingdings" panose="05000000000000000000"/>
                <a:buChar char="➢"/>
                <a:defRPr sz="1400">
                  <a:solidFill>
                    <a:srgbClr val="40404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微软雅黑" panose="020B0503020204020204" pitchFamily="34" charset="-122"/>
                </a:defRPr>
              </a:pPr>
              <a:r>
                <a:rPr sz="13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轻松教育是阿里钉钉上唯一的教育大平台，应用在阿里钉钉平台上处于领先地位，已服务</a:t>
              </a:r>
              <a:r>
                <a:rPr lang="en-US" sz="13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28</a:t>
              </a:r>
              <a:r>
                <a:rPr sz="13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00+学校；</a:t>
              </a:r>
              <a:endParaRPr sz="13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marL="285750" indent="-285750">
                <a:lnSpc>
                  <a:spcPct val="110000"/>
                </a:lnSpc>
                <a:spcBef>
                  <a:spcPts val="300"/>
                </a:spcBef>
                <a:buSzPct val="100000"/>
                <a:buFont typeface="Wingdings" panose="05000000000000000000"/>
                <a:buChar char="➢"/>
                <a:defRPr sz="1400">
                  <a:solidFill>
                    <a:srgbClr val="40404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微软雅黑" panose="020B0503020204020204" pitchFamily="34" charset="-122"/>
                </a:defRPr>
              </a:pPr>
              <a:r>
                <a:rPr sz="13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阿里品牌优势和钉钉流量红利能极大节约获客成本，加快公司成长速度。</a:t>
              </a:r>
              <a:endParaRPr sz="13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50" name="Shape 641"/>
            <p:cNvSpPr/>
            <p:nvPr/>
          </p:nvSpPr>
          <p:spPr>
            <a:xfrm>
              <a:off x="0" y="950"/>
              <a:ext cx="9715116" cy="499412"/>
            </a:xfrm>
            <a:prstGeom prst="rect">
              <a:avLst/>
            </a:prstGeom>
            <a:solidFill>
              <a:schemeClr val="accent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>
                <a:defRPr sz="2200">
                  <a:solidFill>
                    <a:srgbClr val="FFFFFF"/>
                  </a:solidFill>
                </a:defRPr>
              </a:pPr>
              <a:endParaRPr>
                <a:latin typeface="黑体" panose="02010609060101010101" charset="-122"/>
                <a:ea typeface="黑体" panose="02010609060101010101" charset="-122"/>
              </a:endParaRPr>
            </a:p>
          </p:txBody>
        </p:sp>
        <p:sp>
          <p:nvSpPr>
            <p:cNvPr id="51" name="Shape 642"/>
            <p:cNvSpPr/>
            <p:nvPr/>
          </p:nvSpPr>
          <p:spPr>
            <a:xfrm>
              <a:off x="163113" y="0"/>
              <a:ext cx="9696019" cy="491142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>
              <a:lvl1pPr>
                <a:defRPr sz="2200" b="1">
                  <a:solidFill>
                    <a:srgbClr val="F2F2F2"/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  <a:sym typeface="黑体" panose="02010609060101010101" charset="-122"/>
                </a:defRPr>
              </a:lvl1pPr>
            </a:lstStyle>
            <a:p>
              <a:r>
                <a:rPr dirty="0">
                  <a:solidFill>
                    <a:schemeClr val="bg1"/>
                  </a:solidFill>
                </a:rPr>
                <a:t>阿里品牌优势 ＋ 阿里钉钉巨大的流量红利</a:t>
              </a:r>
              <a:endParaRPr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52" name="Group 648"/>
          <p:cNvGrpSpPr/>
          <p:nvPr/>
        </p:nvGrpSpPr>
        <p:grpSpPr>
          <a:xfrm>
            <a:off x="2258873" y="5189414"/>
            <a:ext cx="9859134" cy="1659819"/>
            <a:chOff x="0" y="0"/>
            <a:chExt cx="9859132" cy="1659818"/>
          </a:xfrm>
        </p:grpSpPr>
        <p:sp>
          <p:nvSpPr>
            <p:cNvPr id="53" name="Shape 644"/>
            <p:cNvSpPr/>
            <p:nvPr/>
          </p:nvSpPr>
          <p:spPr>
            <a:xfrm>
              <a:off x="0" y="0"/>
              <a:ext cx="9715117" cy="499412"/>
            </a:xfrm>
            <a:prstGeom prst="rect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>
                <a:defRPr sz="2200">
                  <a:solidFill>
                    <a:srgbClr val="FFFFFF"/>
                  </a:solidFill>
                </a:defRPr>
              </a:pPr>
              <a:endParaRPr>
                <a:latin typeface="黑体" panose="02010609060101010101" charset="-122"/>
                <a:ea typeface="黑体" panose="02010609060101010101" charset="-122"/>
              </a:endParaRPr>
            </a:p>
          </p:txBody>
        </p:sp>
        <p:sp>
          <p:nvSpPr>
            <p:cNvPr id="54" name="Shape 645"/>
            <p:cNvSpPr/>
            <p:nvPr/>
          </p:nvSpPr>
          <p:spPr>
            <a:xfrm>
              <a:off x="9548" y="484278"/>
              <a:ext cx="9696019" cy="117554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>
                <a:lnSpc>
                  <a:spcPct val="150000"/>
                </a:lnSpc>
                <a:defRPr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55" name="Shape 646"/>
            <p:cNvSpPr/>
            <p:nvPr/>
          </p:nvSpPr>
          <p:spPr>
            <a:xfrm>
              <a:off x="153565" y="578929"/>
              <a:ext cx="9273519" cy="108088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marL="285750" indent="-285750">
                <a:lnSpc>
                  <a:spcPct val="110000"/>
                </a:lnSpc>
                <a:spcBef>
                  <a:spcPts val="300"/>
                </a:spcBef>
                <a:buSzPct val="100000"/>
                <a:buFont typeface="Wingdings" panose="05000000000000000000"/>
                <a:buChar char="➢"/>
                <a:defRPr sz="1400">
                  <a:solidFill>
                    <a:srgbClr val="40404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微软雅黑" panose="020B0503020204020204" pitchFamily="34" charset="-122"/>
                </a:defRPr>
              </a:pPr>
              <a:r>
                <a:rPr sz="13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轻松教育成立于2016年5月，组建之初的</a:t>
              </a:r>
              <a:r>
                <a:rPr lang="zh-CN" sz="13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核心</a:t>
              </a:r>
              <a:r>
                <a:rPr sz="13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团队是经过</a:t>
              </a:r>
              <a:r>
                <a:rPr lang="zh-CN" sz="13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多年</a:t>
              </a:r>
              <a:r>
                <a:rPr sz="13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打磨的成熟团队，执行力强大；</a:t>
              </a:r>
              <a:endParaRPr sz="13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marL="285750" indent="-285750">
                <a:lnSpc>
                  <a:spcPct val="110000"/>
                </a:lnSpc>
                <a:spcBef>
                  <a:spcPts val="300"/>
                </a:spcBef>
                <a:buSzPct val="100000"/>
                <a:buFont typeface="Wingdings" panose="05000000000000000000"/>
                <a:buChar char="➢"/>
                <a:defRPr sz="1400">
                  <a:solidFill>
                    <a:srgbClr val="40404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微软雅黑" panose="020B0503020204020204" pitchFamily="34" charset="-122"/>
                </a:defRPr>
              </a:pPr>
              <a:r>
                <a:rPr sz="13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与百家共建学校共同打磨的</a:t>
              </a:r>
              <a:r>
                <a:rPr lang="en-US" sz="13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4</a:t>
              </a:r>
              <a:r>
                <a:rPr sz="13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0余款教育信息化应用，覆盖全部刚需；普通创业团队无法企及的产品开发能力；</a:t>
              </a:r>
              <a:endParaRPr sz="13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marL="285750" indent="-285750">
                <a:lnSpc>
                  <a:spcPct val="110000"/>
                </a:lnSpc>
                <a:spcBef>
                  <a:spcPts val="300"/>
                </a:spcBef>
                <a:buSzPct val="100000"/>
                <a:buFont typeface="Wingdings" panose="05000000000000000000"/>
                <a:buChar char="➢"/>
                <a:defRPr sz="1400">
                  <a:solidFill>
                    <a:srgbClr val="40404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微软雅黑" panose="020B0503020204020204" pitchFamily="34" charset="-122"/>
                </a:defRPr>
              </a:pPr>
              <a:r>
                <a:rPr sz="13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城市合伙人计划的地面部队，配合阿里品牌和流量红利的空中力量，与高质低价的SaaS拳头级产品结合极具战斗力，快速打造传统供应商不可比拟的规模和效率</a:t>
              </a:r>
              <a:endParaRPr sz="13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56" name="Shape 647"/>
            <p:cNvSpPr/>
            <p:nvPr/>
          </p:nvSpPr>
          <p:spPr>
            <a:xfrm>
              <a:off x="163113" y="4135"/>
              <a:ext cx="9696019" cy="491142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>
                <a:defRPr sz="2200" b="1">
                  <a:solidFill>
                    <a:srgbClr val="F2F2F2"/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  <a:sym typeface="黑体" panose="02010609060101010101" charset="-122"/>
                </a:defRPr>
              </a:pPr>
              <a:r>
                <a:rPr dirty="0">
                  <a:solidFill>
                    <a:schemeClr val="bg1"/>
                  </a:solidFill>
                </a:rPr>
                <a:t>轻松教育19年定制化开发能力</a:t>
              </a:r>
              <a:endParaRPr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57" name="Group 651"/>
          <p:cNvGrpSpPr/>
          <p:nvPr/>
        </p:nvGrpSpPr>
        <p:grpSpPr>
          <a:xfrm>
            <a:off x="662234" y="1673644"/>
            <a:ext cx="1178377" cy="1178981"/>
            <a:chOff x="0" y="0"/>
            <a:chExt cx="1178376" cy="1178980"/>
          </a:xfrm>
        </p:grpSpPr>
        <p:sp>
          <p:nvSpPr>
            <p:cNvPr id="58" name="Shape 649"/>
            <p:cNvSpPr/>
            <p:nvPr/>
          </p:nvSpPr>
          <p:spPr>
            <a:xfrm>
              <a:off x="0" y="0"/>
              <a:ext cx="1178376" cy="1178980"/>
            </a:xfrm>
            <a:prstGeom prst="ellipse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endParaRPr>
                <a:latin typeface="黑体" panose="02010609060101010101" charset="-122"/>
                <a:ea typeface="黑体" panose="02010609060101010101" charset="-122"/>
              </a:endParaRPr>
            </a:p>
          </p:txBody>
        </p:sp>
        <p:sp>
          <p:nvSpPr>
            <p:cNvPr id="59" name="Shape 650"/>
            <p:cNvSpPr/>
            <p:nvPr/>
          </p:nvSpPr>
          <p:spPr>
            <a:xfrm>
              <a:off x="158532" y="339343"/>
              <a:ext cx="938715" cy="52321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none" lIns="45719" tIns="45719" rIns="45719" bIns="45719" numCol="1" anchor="t">
              <a:spAutoFit/>
            </a:bodyPr>
            <a:lstStyle>
              <a:lvl1pPr>
                <a:defRPr sz="2800" b="1">
                  <a:solidFill>
                    <a:srgbClr val="F2F2F2"/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  <a:sym typeface="黑体" panose="02010609060101010101" charset="-122"/>
                </a:defRPr>
              </a:lvl1pPr>
            </a:lstStyle>
            <a:p>
              <a:r>
                <a:rPr b="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rPr>
                <a:t>SaaS</a:t>
              </a:r>
              <a:endParaRPr b="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endParaRPr>
            </a:p>
          </p:txBody>
        </p:sp>
      </p:grpSp>
      <p:grpSp>
        <p:nvGrpSpPr>
          <p:cNvPr id="60" name="Group 654"/>
          <p:cNvGrpSpPr/>
          <p:nvPr/>
        </p:nvGrpSpPr>
        <p:grpSpPr>
          <a:xfrm>
            <a:off x="662234" y="3545852"/>
            <a:ext cx="1178377" cy="1178981"/>
            <a:chOff x="0" y="0"/>
            <a:chExt cx="1178376" cy="1178980"/>
          </a:xfrm>
          <a:solidFill>
            <a:schemeClr val="accent6"/>
          </a:solidFill>
        </p:grpSpPr>
        <p:sp>
          <p:nvSpPr>
            <p:cNvPr id="61" name="Shape 652"/>
            <p:cNvSpPr/>
            <p:nvPr/>
          </p:nvSpPr>
          <p:spPr>
            <a:xfrm>
              <a:off x="0" y="0"/>
              <a:ext cx="1178376" cy="1178980"/>
            </a:xfrm>
            <a:prstGeom prst="ellipse">
              <a:avLst/>
            </a:prstGeom>
            <a:grpFill/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endParaRPr>
                <a:latin typeface="黑体" panose="02010609060101010101" charset="-122"/>
                <a:ea typeface="黑体" panose="02010609060101010101" charset="-122"/>
              </a:endParaRPr>
            </a:p>
          </p:txBody>
        </p:sp>
        <p:sp>
          <p:nvSpPr>
            <p:cNvPr id="62" name="Shape 653"/>
            <p:cNvSpPr/>
            <p:nvPr/>
          </p:nvSpPr>
          <p:spPr>
            <a:xfrm>
              <a:off x="181517" y="299707"/>
              <a:ext cx="810475" cy="523218"/>
            </a:xfrm>
            <a:prstGeom prst="rect">
              <a:avLst/>
            </a:prstGeom>
            <a:grpFill/>
            <a:ln w="12700" cap="flat">
              <a:noFill/>
              <a:miter lim="400000"/>
            </a:ln>
            <a:effectLst/>
          </p:spPr>
          <p:txBody>
            <a:bodyPr wrap="none" lIns="45719" tIns="45719" rIns="45719" bIns="45719" numCol="1" anchor="t">
              <a:spAutoFit/>
            </a:bodyPr>
            <a:lstStyle>
              <a:lvl1pPr>
                <a:defRPr sz="2800" b="1">
                  <a:solidFill>
                    <a:srgbClr val="F2F2F2"/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  <a:sym typeface="黑体" panose="02010609060101010101" charset="-122"/>
                </a:defRPr>
              </a:lvl1pPr>
            </a:lstStyle>
            <a:p>
              <a:r>
                <a:rPr b="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rPr>
                <a:t>阿里</a:t>
              </a:r>
              <a:endParaRPr b="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endParaRPr>
            </a:p>
          </p:txBody>
        </p:sp>
      </p:grpSp>
      <p:grpSp>
        <p:nvGrpSpPr>
          <p:cNvPr id="63" name="Group 657"/>
          <p:cNvGrpSpPr/>
          <p:nvPr/>
        </p:nvGrpSpPr>
        <p:grpSpPr>
          <a:xfrm>
            <a:off x="662234" y="5346052"/>
            <a:ext cx="1178377" cy="1178982"/>
            <a:chOff x="0" y="0"/>
            <a:chExt cx="1178376" cy="1178980"/>
          </a:xfrm>
          <a:solidFill>
            <a:schemeClr val="accent1"/>
          </a:solidFill>
        </p:grpSpPr>
        <p:sp>
          <p:nvSpPr>
            <p:cNvPr id="64" name="Shape 655"/>
            <p:cNvSpPr/>
            <p:nvPr/>
          </p:nvSpPr>
          <p:spPr>
            <a:xfrm>
              <a:off x="0" y="0"/>
              <a:ext cx="1178376" cy="1178980"/>
            </a:xfrm>
            <a:prstGeom prst="ellipse">
              <a:avLst/>
            </a:prstGeom>
            <a:grpFill/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/>
          </p:txBody>
        </p:sp>
        <p:sp>
          <p:nvSpPr>
            <p:cNvPr id="65" name="Shape 656"/>
            <p:cNvSpPr/>
            <p:nvPr/>
          </p:nvSpPr>
          <p:spPr>
            <a:xfrm>
              <a:off x="181517" y="295349"/>
              <a:ext cx="810475" cy="523217"/>
            </a:xfrm>
            <a:prstGeom prst="rect">
              <a:avLst/>
            </a:prstGeom>
            <a:grpFill/>
            <a:ln w="12700" cap="flat">
              <a:noFill/>
              <a:miter lim="400000"/>
            </a:ln>
            <a:effectLst/>
          </p:spPr>
          <p:txBody>
            <a:bodyPr wrap="none" lIns="45719" tIns="45719" rIns="45719" bIns="45719" numCol="1" anchor="t">
              <a:spAutoFit/>
            </a:bodyPr>
            <a:lstStyle>
              <a:lvl1pPr>
                <a:defRPr sz="2800" b="1">
                  <a:solidFill>
                    <a:srgbClr val="F2F2F2"/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  <a:sym typeface="黑体" panose="02010609060101010101" charset="-122"/>
                </a:defRPr>
              </a:lvl1pPr>
            </a:lstStyle>
            <a:p>
              <a:r>
                <a:rPr b="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rPr>
                <a:t>团队</a:t>
              </a:r>
              <a:endParaRPr b="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0">
        <p:random/>
      </p:transition>
    </mc:Choice>
    <mc:Fallback>
      <p:transition spd="slow" advTm="0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任意多边形: 形状 31"/>
          <p:cNvSpPr/>
          <p:nvPr/>
        </p:nvSpPr>
        <p:spPr>
          <a:xfrm>
            <a:off x="498705" y="455580"/>
            <a:ext cx="974204" cy="487102"/>
          </a:xfrm>
          <a:custGeom>
            <a:avLst/>
            <a:gdLst>
              <a:gd name="connsiteX0" fmla="*/ 0 w 923740"/>
              <a:gd name="connsiteY0" fmla="*/ 0 h 461870"/>
              <a:gd name="connsiteX1" fmla="*/ 923740 w 923740"/>
              <a:gd name="connsiteY1" fmla="*/ 0 h 461870"/>
              <a:gd name="connsiteX2" fmla="*/ 923740 w 923740"/>
              <a:gd name="connsiteY2" fmla="*/ 461870 h 461870"/>
              <a:gd name="connsiteX3" fmla="*/ 890513 w 923740"/>
              <a:gd name="connsiteY3" fmla="*/ 461870 h 461870"/>
              <a:gd name="connsiteX4" fmla="*/ 890513 w 923740"/>
              <a:gd name="connsiteY4" fmla="*/ 33227 h 461870"/>
              <a:gd name="connsiteX5" fmla="*/ 33227 w 923740"/>
              <a:gd name="connsiteY5" fmla="*/ 33227 h 461870"/>
              <a:gd name="connsiteX6" fmla="*/ 33227 w 923740"/>
              <a:gd name="connsiteY6" fmla="*/ 461870 h 461870"/>
              <a:gd name="connsiteX7" fmla="*/ 0 w 923740"/>
              <a:gd name="connsiteY7" fmla="*/ 461870 h 461870"/>
              <a:gd name="connsiteX8" fmla="*/ 0 w 923740"/>
              <a:gd name="connsiteY8" fmla="*/ 0 h 4618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23740" h="461870">
                <a:moveTo>
                  <a:pt x="0" y="0"/>
                </a:moveTo>
                <a:lnTo>
                  <a:pt x="923740" y="0"/>
                </a:lnTo>
                <a:lnTo>
                  <a:pt x="923740" y="461870"/>
                </a:lnTo>
                <a:lnTo>
                  <a:pt x="890513" y="461870"/>
                </a:lnTo>
                <a:lnTo>
                  <a:pt x="890513" y="33227"/>
                </a:lnTo>
                <a:lnTo>
                  <a:pt x="33227" y="33227"/>
                </a:lnTo>
                <a:lnTo>
                  <a:pt x="33227" y="461870"/>
                </a:lnTo>
                <a:lnTo>
                  <a:pt x="0" y="46187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85">
              <a:solidFill>
                <a:schemeClr val="tx1"/>
              </a:solidFill>
            </a:endParaRPr>
          </a:p>
        </p:txBody>
      </p:sp>
      <p:sp>
        <p:nvSpPr>
          <p:cNvPr id="33" name="文本框 32"/>
          <p:cNvSpPr txBox="1"/>
          <p:nvPr/>
        </p:nvSpPr>
        <p:spPr>
          <a:xfrm>
            <a:off x="498703" y="447973"/>
            <a:ext cx="974204" cy="74142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/>
            <a:r>
              <a:rPr lang="en-US" altLang="zh-CN" sz="4220" b="1" dirty="0" smtClean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03</a:t>
            </a:r>
            <a:endParaRPr lang="zh-CN" altLang="en-US" sz="4220" b="1" dirty="0">
              <a:solidFill>
                <a:schemeClr val="accent2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1635951" y="495517"/>
            <a:ext cx="618630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600" b="1" dirty="0" smtClean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为什么</a:t>
            </a:r>
            <a:r>
              <a:rPr lang="zh-CN" altLang="en-US" sz="3600" b="1" dirty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我们能解决这些痛点</a:t>
            </a:r>
            <a:r>
              <a:rPr lang="zh-CN" altLang="en-US" sz="3600" b="1" dirty="0" smtClean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？</a:t>
            </a:r>
            <a:endParaRPr lang="zh-CN" altLang="en-US" sz="3600" b="1" dirty="0">
              <a:solidFill>
                <a:schemeClr val="accent2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47" name="任意多边形: 形状 31"/>
          <p:cNvSpPr/>
          <p:nvPr/>
        </p:nvSpPr>
        <p:spPr>
          <a:xfrm rot="10800000">
            <a:off x="498705" y="942681"/>
            <a:ext cx="974204" cy="254319"/>
          </a:xfrm>
          <a:custGeom>
            <a:avLst/>
            <a:gdLst>
              <a:gd name="connsiteX0" fmla="*/ 0 w 923740"/>
              <a:gd name="connsiteY0" fmla="*/ 0 h 461870"/>
              <a:gd name="connsiteX1" fmla="*/ 923740 w 923740"/>
              <a:gd name="connsiteY1" fmla="*/ 0 h 461870"/>
              <a:gd name="connsiteX2" fmla="*/ 923740 w 923740"/>
              <a:gd name="connsiteY2" fmla="*/ 461870 h 461870"/>
              <a:gd name="connsiteX3" fmla="*/ 890513 w 923740"/>
              <a:gd name="connsiteY3" fmla="*/ 461870 h 461870"/>
              <a:gd name="connsiteX4" fmla="*/ 890513 w 923740"/>
              <a:gd name="connsiteY4" fmla="*/ 33227 h 461870"/>
              <a:gd name="connsiteX5" fmla="*/ 33227 w 923740"/>
              <a:gd name="connsiteY5" fmla="*/ 33227 h 461870"/>
              <a:gd name="connsiteX6" fmla="*/ 33227 w 923740"/>
              <a:gd name="connsiteY6" fmla="*/ 461870 h 461870"/>
              <a:gd name="connsiteX7" fmla="*/ 0 w 923740"/>
              <a:gd name="connsiteY7" fmla="*/ 461870 h 461870"/>
              <a:gd name="connsiteX8" fmla="*/ 0 w 923740"/>
              <a:gd name="connsiteY8" fmla="*/ 0 h 4618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23740" h="461870">
                <a:moveTo>
                  <a:pt x="0" y="0"/>
                </a:moveTo>
                <a:lnTo>
                  <a:pt x="923740" y="0"/>
                </a:lnTo>
                <a:lnTo>
                  <a:pt x="923740" y="461870"/>
                </a:lnTo>
                <a:lnTo>
                  <a:pt x="890513" y="461870"/>
                </a:lnTo>
                <a:lnTo>
                  <a:pt x="890513" y="33227"/>
                </a:lnTo>
                <a:lnTo>
                  <a:pt x="33227" y="33227"/>
                </a:lnTo>
                <a:lnTo>
                  <a:pt x="33227" y="461870"/>
                </a:lnTo>
                <a:lnTo>
                  <a:pt x="0" y="461870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85">
              <a:solidFill>
                <a:schemeClr val="bg2"/>
              </a:solidFill>
            </a:endParaRPr>
          </a:p>
        </p:txBody>
      </p:sp>
      <p:sp>
        <p:nvSpPr>
          <p:cNvPr id="10" name="Shape 611"/>
          <p:cNvSpPr/>
          <p:nvPr/>
        </p:nvSpPr>
        <p:spPr>
          <a:xfrm>
            <a:off x="579017" y="1746539"/>
            <a:ext cx="1885458" cy="707886"/>
          </a:xfrm>
          <a:prstGeom prst="rect">
            <a:avLst/>
          </a:prstGeom>
          <a:ln w="12700">
            <a:miter lim="400000"/>
          </a:ln>
        </p:spPr>
        <p:txBody>
          <a:bodyPr lIns="45719" rIns="45719">
            <a:spAutoFit/>
          </a:bodyPr>
          <a:lstStyle/>
          <a:p>
            <a:pPr algn="ctr">
              <a:defRPr sz="2000" b="1">
                <a:solidFill>
                  <a:srgbClr val="7B1B1B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defRPr>
            </a:pPr>
            <a:r>
              <a:rPr dirty="0">
                <a:solidFill>
                  <a:schemeClr val="tx1">
                    <a:lumMod val="75000"/>
                    <a:lumOff val="25000"/>
                  </a:schemeClr>
                </a:solidFill>
              </a:rPr>
              <a:t>校讯通停用的</a:t>
            </a:r>
            <a:endParaRPr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ctr">
              <a:defRPr sz="2000" b="1">
                <a:solidFill>
                  <a:srgbClr val="7B1B1B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defRPr>
            </a:pPr>
            <a:r>
              <a:rPr dirty="0">
                <a:solidFill>
                  <a:schemeClr val="tx1">
                    <a:lumMod val="75000"/>
                    <a:lumOff val="25000"/>
                  </a:schemeClr>
                </a:solidFill>
              </a:rPr>
              <a:t>市场空白</a:t>
            </a:r>
            <a:endParaRPr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" name="椭圆 1"/>
          <p:cNvSpPr/>
          <p:nvPr/>
        </p:nvSpPr>
        <p:spPr>
          <a:xfrm>
            <a:off x="919832" y="2868878"/>
            <a:ext cx="1203828" cy="1203828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14" name="Shape 608"/>
          <p:cNvSpPr/>
          <p:nvPr/>
        </p:nvSpPr>
        <p:spPr>
          <a:xfrm>
            <a:off x="452711" y="4297324"/>
            <a:ext cx="2066062" cy="2108269"/>
          </a:xfrm>
          <a:prstGeom prst="rect">
            <a:avLst/>
          </a:prstGeom>
          <a:ln w="12700">
            <a:miter lim="400000"/>
          </a:ln>
        </p:spPr>
        <p:txBody>
          <a:bodyPr wrap="square" lIns="45719" rIns="45719" anchor="ctr">
            <a:spAutoFit/>
          </a:bodyPr>
          <a:lstStyle/>
          <a:p>
            <a:pPr marL="160655" indent="-160655">
              <a:lnSpc>
                <a:spcPct val="150000"/>
              </a:lnSpc>
              <a:spcBef>
                <a:spcPts val="300"/>
              </a:spcBef>
              <a:buSzPct val="100000"/>
              <a:buChar char="•"/>
              <a:defRPr sz="1500">
                <a:solidFill>
                  <a:srgbClr val="7B1B1B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defRPr>
            </a:pPr>
            <a:r>
              <a:rPr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校讯通停用，3亿家长的家校沟通需求待满足</a:t>
            </a:r>
            <a:endParaRPr sz="1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160655" indent="-160655">
              <a:lnSpc>
                <a:spcPct val="150000"/>
              </a:lnSpc>
              <a:spcBef>
                <a:spcPts val="300"/>
              </a:spcBef>
              <a:buSzPct val="100000"/>
              <a:buChar char="•"/>
              <a:defRPr sz="1500">
                <a:solidFill>
                  <a:srgbClr val="7B1B1B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defRPr>
            </a:pPr>
            <a:r>
              <a:rPr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百亿市场空白待填补</a:t>
            </a:r>
            <a:endParaRPr sz="1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160655" indent="-160655">
              <a:lnSpc>
                <a:spcPct val="150000"/>
              </a:lnSpc>
              <a:spcBef>
                <a:spcPts val="300"/>
              </a:spcBef>
              <a:buSzPct val="100000"/>
              <a:buChar char="•"/>
              <a:defRPr sz="1500">
                <a:solidFill>
                  <a:srgbClr val="7B1B1B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defRPr>
            </a:pPr>
            <a:r>
              <a:rPr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现有工具多为碎片化应用，无法满足学校全方位的智慧化需求</a:t>
            </a:r>
            <a:endParaRPr sz="1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5" name="Shape 611"/>
          <p:cNvSpPr/>
          <p:nvPr/>
        </p:nvSpPr>
        <p:spPr>
          <a:xfrm>
            <a:off x="3530925" y="1736566"/>
            <a:ext cx="1885458" cy="707886"/>
          </a:xfrm>
          <a:prstGeom prst="rect">
            <a:avLst/>
          </a:prstGeom>
          <a:ln w="12700">
            <a:miter lim="400000"/>
          </a:ln>
        </p:spPr>
        <p:txBody>
          <a:bodyPr lIns="45719" rIns="45719">
            <a:spAutoFit/>
          </a:bodyPr>
          <a:lstStyle/>
          <a:p>
            <a:pPr algn="ctr">
              <a:defRPr sz="2000" b="1">
                <a:solidFill>
                  <a:srgbClr val="7B1B1B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defRPr>
            </a:pPr>
            <a:r>
              <a:rPr lang="zh-CN" alt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传统教育信息化</a:t>
            </a:r>
            <a:endParaRPr lang="zh-CN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ctr">
              <a:defRPr sz="2000" b="1">
                <a:solidFill>
                  <a:srgbClr val="7B1B1B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defRPr>
            </a:pPr>
            <a:r>
              <a:rPr lang="zh-CN" alt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慢、重、贵、笨</a:t>
            </a:r>
            <a:endParaRPr lang="zh-CN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6" name="椭圆 15"/>
          <p:cNvSpPr/>
          <p:nvPr/>
        </p:nvSpPr>
        <p:spPr>
          <a:xfrm>
            <a:off x="3871740" y="2858905"/>
            <a:ext cx="1203828" cy="1203828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>
              <a:solidFill>
                <a:schemeClr val="accent2"/>
              </a:solidFill>
            </a:endParaRPr>
          </a:p>
        </p:txBody>
      </p:sp>
      <p:sp>
        <p:nvSpPr>
          <p:cNvPr id="18" name="Shape 611"/>
          <p:cNvSpPr/>
          <p:nvPr/>
        </p:nvSpPr>
        <p:spPr>
          <a:xfrm>
            <a:off x="6539124" y="1736566"/>
            <a:ext cx="2230512" cy="1015663"/>
          </a:xfrm>
          <a:prstGeom prst="rect">
            <a:avLst/>
          </a:prstGeom>
          <a:noFill/>
          <a:ln w="12700">
            <a:miter lim="400000"/>
          </a:ln>
        </p:spPr>
        <p:txBody>
          <a:bodyPr wrap="square" lIns="45719" rIns="45719">
            <a:spAutoFit/>
          </a:bodyPr>
          <a:lstStyle/>
          <a:p>
            <a:pPr algn="ctr">
              <a:defRPr sz="2000" b="1">
                <a:solidFill>
                  <a:srgbClr val="7B1B1B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defRPr>
            </a:pPr>
            <a:r>
              <a:rPr lang="zh-CN" alt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市场规模巨大但极度分散，缺乏规模和效率</a:t>
            </a:r>
            <a:endParaRPr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9" name="椭圆 18"/>
          <p:cNvSpPr/>
          <p:nvPr/>
        </p:nvSpPr>
        <p:spPr>
          <a:xfrm>
            <a:off x="7077384" y="2858905"/>
            <a:ext cx="1203828" cy="1203828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20" name="Shape 608"/>
          <p:cNvSpPr/>
          <p:nvPr/>
        </p:nvSpPr>
        <p:spPr>
          <a:xfrm>
            <a:off x="6548939" y="4247217"/>
            <a:ext cx="2343224" cy="2031710"/>
          </a:xfrm>
          <a:prstGeom prst="rect">
            <a:avLst/>
          </a:prstGeom>
          <a:ln w="12700">
            <a:miter lim="400000"/>
          </a:ln>
        </p:spPr>
        <p:txBody>
          <a:bodyPr wrap="square" lIns="45719" rIns="45719" anchor="ctr">
            <a:spAutoFit/>
          </a:bodyPr>
          <a:lstStyle/>
          <a:p>
            <a:pPr marL="160655" indent="-160655">
              <a:lnSpc>
                <a:spcPct val="150000"/>
              </a:lnSpc>
              <a:spcBef>
                <a:spcPts val="300"/>
              </a:spcBef>
              <a:buSzPct val="100000"/>
              <a:buChar char="•"/>
              <a:defRPr sz="1500">
                <a:solidFill>
                  <a:srgbClr val="7B1B1B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defRPr>
            </a:pPr>
            <a:r>
              <a:rPr lang="zh-CN" altLang="en-US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教育信息化市场规模近</a:t>
            </a:r>
            <a:r>
              <a:rPr lang="en-US" altLang="zh-CN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3000</a:t>
            </a:r>
            <a:r>
              <a:rPr lang="zh-CN" altLang="en-US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亿元／年，但极度分散、行业集中度极低</a:t>
            </a:r>
            <a:endParaRPr lang="zh-CN" altLang="en-US" sz="1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160655" indent="-160655">
              <a:lnSpc>
                <a:spcPct val="150000"/>
              </a:lnSpc>
              <a:spcBef>
                <a:spcPts val="300"/>
              </a:spcBef>
              <a:buSzPct val="100000"/>
              <a:buChar char="•"/>
              <a:defRPr sz="1500">
                <a:solidFill>
                  <a:srgbClr val="7B1B1B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defRPr>
            </a:pPr>
            <a:r>
              <a:rPr lang="zh-CN" altLang="en-US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各地区“地头蛇”年营收仅</a:t>
            </a:r>
            <a:r>
              <a:rPr lang="en-US" altLang="zh-CN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0.5~2</a:t>
            </a:r>
            <a:r>
              <a:rPr lang="zh-CN" altLang="en-US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亿元</a:t>
            </a:r>
            <a:r>
              <a:rPr lang="en-US" altLang="zh-CN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zh-CN" altLang="en-US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最大硬件厂商仅占</a:t>
            </a:r>
            <a:r>
              <a:rPr lang="en-US" altLang="zh-CN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1%</a:t>
            </a:r>
            <a:endParaRPr sz="1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1" name="Shape 611"/>
          <p:cNvSpPr/>
          <p:nvPr/>
        </p:nvSpPr>
        <p:spPr>
          <a:xfrm>
            <a:off x="9860963" y="1714328"/>
            <a:ext cx="1885458" cy="400110"/>
          </a:xfrm>
          <a:prstGeom prst="rect">
            <a:avLst/>
          </a:prstGeom>
          <a:ln w="12700">
            <a:miter lim="400000"/>
          </a:ln>
        </p:spPr>
        <p:txBody>
          <a:bodyPr lIns="45719" rIns="45719">
            <a:spAutoFit/>
          </a:bodyPr>
          <a:lstStyle/>
          <a:p>
            <a:pPr algn="ctr">
              <a:defRPr sz="2000" b="1">
                <a:solidFill>
                  <a:srgbClr val="7B1B1B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defRPr>
            </a:pPr>
            <a:endParaRPr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2" name="椭圆 21"/>
          <p:cNvSpPr/>
          <p:nvPr/>
        </p:nvSpPr>
        <p:spPr>
          <a:xfrm>
            <a:off x="10201778" y="2858905"/>
            <a:ext cx="1203828" cy="1203828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23" name="Shape 608"/>
          <p:cNvSpPr/>
          <p:nvPr/>
        </p:nvSpPr>
        <p:spPr>
          <a:xfrm>
            <a:off x="9385460" y="4246101"/>
            <a:ext cx="3020579" cy="2754600"/>
          </a:xfrm>
          <a:prstGeom prst="rect">
            <a:avLst/>
          </a:prstGeom>
          <a:ln w="12700">
            <a:miter lim="400000"/>
          </a:ln>
        </p:spPr>
        <p:txBody>
          <a:bodyPr wrap="square" lIns="45719" rIns="45719" anchor="ctr">
            <a:spAutoFit/>
          </a:bodyPr>
          <a:lstStyle/>
          <a:p>
            <a:pPr marL="160655" indent="-160655">
              <a:lnSpc>
                <a:spcPct val="150000"/>
              </a:lnSpc>
              <a:spcBef>
                <a:spcPts val="300"/>
              </a:spcBef>
              <a:buSzPct val="100000"/>
              <a:buChar char="•"/>
              <a:defRPr sz="1500">
                <a:solidFill>
                  <a:srgbClr val="7B1B1B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defRPr>
            </a:pPr>
            <a:r>
              <a:rPr lang="zh-CN" altLang="en-US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教育生态市场潜力大、成长性强，家长付费意愿高，大数据和人工智能推动教育行业迎来智能化浪潮</a:t>
            </a:r>
            <a:endParaRPr lang="zh-CN" altLang="en-US" sz="1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160655" indent="-160655">
              <a:lnSpc>
                <a:spcPct val="150000"/>
              </a:lnSpc>
              <a:spcBef>
                <a:spcPts val="300"/>
              </a:spcBef>
              <a:buSzPct val="100000"/>
              <a:buChar char="•"/>
              <a:defRPr sz="1500">
                <a:solidFill>
                  <a:srgbClr val="7B1B1B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defRPr>
            </a:pPr>
            <a:r>
              <a:rPr lang="zh-CN" altLang="en-US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单点切入的创业公司众多，但没有能够链接全国</a:t>
            </a:r>
            <a:r>
              <a:rPr lang="en-US" altLang="zh-CN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50</a:t>
            </a:r>
            <a:r>
              <a:rPr lang="zh-CN" altLang="en-US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万＋幼儿园和中小学、打造教育信息化生态的平台性创业公司</a:t>
            </a:r>
            <a:endParaRPr lang="zh-CN" altLang="en-US" sz="1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160655" indent="-160655">
              <a:lnSpc>
                <a:spcPct val="150000"/>
              </a:lnSpc>
              <a:spcBef>
                <a:spcPts val="300"/>
              </a:spcBef>
              <a:buSzPct val="100000"/>
              <a:buChar char="•"/>
              <a:defRPr sz="1500">
                <a:solidFill>
                  <a:srgbClr val="7B1B1B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defRPr>
            </a:pPr>
            <a:endParaRPr sz="1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6" name="Shape 611"/>
          <p:cNvSpPr/>
          <p:nvPr/>
        </p:nvSpPr>
        <p:spPr>
          <a:xfrm>
            <a:off x="9596076" y="1729015"/>
            <a:ext cx="2599349" cy="1015663"/>
          </a:xfrm>
          <a:prstGeom prst="rect">
            <a:avLst/>
          </a:prstGeom>
          <a:ln w="12700">
            <a:miter lim="400000"/>
          </a:ln>
        </p:spPr>
        <p:txBody>
          <a:bodyPr wrap="square" lIns="45719" rIns="45719">
            <a:spAutoFit/>
          </a:bodyPr>
          <a:lstStyle/>
          <a:p>
            <a:pPr algn="ctr">
              <a:defRPr sz="2000" b="1">
                <a:solidFill>
                  <a:srgbClr val="7B1B1B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defRPr>
            </a:pPr>
            <a:r>
              <a:rPr lang="zh-CN" alt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行业前景极好但缺乏</a:t>
            </a:r>
            <a:endParaRPr lang="zh-CN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ctr">
              <a:defRPr sz="2000" b="1">
                <a:solidFill>
                  <a:srgbClr val="7B1B1B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defRPr>
            </a:pPr>
            <a:r>
              <a:rPr lang="zh-CN" alt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有平台级能力的</a:t>
            </a:r>
            <a:endParaRPr lang="zh-CN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ctr">
              <a:defRPr sz="2000" b="1">
                <a:solidFill>
                  <a:srgbClr val="7B1B1B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defRPr>
            </a:pPr>
            <a:r>
              <a:rPr lang="zh-CN" alt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创业公司</a:t>
            </a:r>
            <a:endParaRPr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12" name="图片 1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10800000" flipH="1">
            <a:off x="1316807" y="3203327"/>
            <a:ext cx="488610" cy="557014"/>
          </a:xfrm>
          <a:prstGeom prst="rect">
            <a:avLst/>
          </a:prstGeom>
        </p:spPr>
      </p:pic>
      <p:sp>
        <p:nvSpPr>
          <p:cNvPr id="31" name="Shape 608"/>
          <p:cNvSpPr/>
          <p:nvPr/>
        </p:nvSpPr>
        <p:spPr>
          <a:xfrm>
            <a:off x="2995161" y="4264397"/>
            <a:ext cx="3146182" cy="2431435"/>
          </a:xfrm>
          <a:prstGeom prst="rect">
            <a:avLst/>
          </a:prstGeom>
          <a:ln w="12700">
            <a:miter lim="400000"/>
          </a:ln>
        </p:spPr>
        <p:txBody>
          <a:bodyPr wrap="square" lIns="45719" rIns="45719" anchor="ctr">
            <a:spAutoFit/>
          </a:bodyPr>
          <a:lstStyle/>
          <a:p>
            <a:pPr marL="160655" indent="-160655">
              <a:lnSpc>
                <a:spcPct val="150000"/>
              </a:lnSpc>
              <a:spcBef>
                <a:spcPts val="300"/>
              </a:spcBef>
              <a:buSzPct val="100000"/>
              <a:buChar char="•"/>
              <a:defRPr sz="1500">
                <a:solidFill>
                  <a:srgbClr val="7B1B1B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defRPr>
            </a:pPr>
            <a:r>
              <a:rPr lang="zh-CN" altLang="en-US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传统教育信息化</a:t>
            </a:r>
            <a:r>
              <a:rPr lang="en-US" altLang="zh-CN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B</a:t>
            </a:r>
            <a:r>
              <a:rPr lang="zh-CN" altLang="en-US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端应用需要建组织架构，基础工作量大、开发成本高、推广难、功能有限、痛点多</a:t>
            </a:r>
            <a:endParaRPr lang="zh-CN" altLang="en-US" sz="1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160655" indent="-160655">
              <a:lnSpc>
                <a:spcPct val="150000"/>
              </a:lnSpc>
              <a:spcBef>
                <a:spcPts val="300"/>
              </a:spcBef>
              <a:buSzPct val="100000"/>
              <a:buChar char="•"/>
              <a:defRPr sz="1500">
                <a:solidFill>
                  <a:srgbClr val="7B1B1B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defRPr>
            </a:pPr>
            <a:r>
              <a:rPr lang="zh-CN" altLang="en-US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私有化部署、项目制软件的落地效果、用户体验和后续维护都不好</a:t>
            </a:r>
            <a:endParaRPr lang="zh-CN" altLang="en-US" sz="1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160655" indent="-160655">
              <a:lnSpc>
                <a:spcPct val="150000"/>
              </a:lnSpc>
              <a:spcBef>
                <a:spcPts val="300"/>
              </a:spcBef>
              <a:buSzPct val="100000"/>
              <a:buChar char="•"/>
              <a:defRPr sz="1500">
                <a:solidFill>
                  <a:srgbClr val="7B1B1B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defRPr>
            </a:pPr>
            <a:r>
              <a:rPr lang="zh-CN" altLang="en-US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学校缺乏专业</a:t>
            </a:r>
            <a:r>
              <a:rPr lang="en-US" altLang="zh-CN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IT</a:t>
            </a:r>
            <a:r>
              <a:rPr lang="zh-CN" altLang="en-US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人才维护软硬件和数据、信息孤岛严重</a:t>
            </a:r>
            <a:endParaRPr sz="1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13" name="图片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42875" y="3203327"/>
            <a:ext cx="523898" cy="523898"/>
          </a:xfrm>
          <a:prstGeom prst="rect">
            <a:avLst/>
          </a:prstGeom>
        </p:spPr>
      </p:pic>
      <p:pic>
        <p:nvPicPr>
          <p:cNvPr id="24" name="图片 2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74045" y="3147396"/>
            <a:ext cx="672791" cy="540937"/>
          </a:xfrm>
          <a:prstGeom prst="rect">
            <a:avLst/>
          </a:prstGeom>
        </p:spPr>
      </p:pic>
      <p:pic>
        <p:nvPicPr>
          <p:cNvPr id="25" name="图片 2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58676" y="3157391"/>
            <a:ext cx="614515" cy="617652"/>
          </a:xfrm>
          <a:prstGeom prst="rect">
            <a:avLst/>
          </a:prstGeom>
        </p:spPr>
      </p:pic>
      <p:cxnSp>
        <p:nvCxnSpPr>
          <p:cNvPr id="4" name="直线连接符 3"/>
          <p:cNvCxnSpPr/>
          <p:nvPr/>
        </p:nvCxnSpPr>
        <p:spPr>
          <a:xfrm>
            <a:off x="2756967" y="1706777"/>
            <a:ext cx="0" cy="4989055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直线连接符 27"/>
          <p:cNvCxnSpPr/>
          <p:nvPr/>
        </p:nvCxnSpPr>
        <p:spPr>
          <a:xfrm>
            <a:off x="6285359" y="1706777"/>
            <a:ext cx="0" cy="4989055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直线连接符 28"/>
          <p:cNvCxnSpPr/>
          <p:nvPr/>
        </p:nvCxnSpPr>
        <p:spPr>
          <a:xfrm>
            <a:off x="9093671" y="1706777"/>
            <a:ext cx="0" cy="4989055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0">
        <p:random/>
      </p:transition>
    </mc:Choice>
    <mc:Fallback>
      <p:transition spd="slow" advTm="0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任意多边形: 形状 31"/>
          <p:cNvSpPr/>
          <p:nvPr/>
        </p:nvSpPr>
        <p:spPr>
          <a:xfrm>
            <a:off x="498705" y="455580"/>
            <a:ext cx="974204" cy="487102"/>
          </a:xfrm>
          <a:custGeom>
            <a:avLst/>
            <a:gdLst>
              <a:gd name="connsiteX0" fmla="*/ 0 w 923740"/>
              <a:gd name="connsiteY0" fmla="*/ 0 h 461870"/>
              <a:gd name="connsiteX1" fmla="*/ 923740 w 923740"/>
              <a:gd name="connsiteY1" fmla="*/ 0 h 461870"/>
              <a:gd name="connsiteX2" fmla="*/ 923740 w 923740"/>
              <a:gd name="connsiteY2" fmla="*/ 461870 h 461870"/>
              <a:gd name="connsiteX3" fmla="*/ 890513 w 923740"/>
              <a:gd name="connsiteY3" fmla="*/ 461870 h 461870"/>
              <a:gd name="connsiteX4" fmla="*/ 890513 w 923740"/>
              <a:gd name="connsiteY4" fmla="*/ 33227 h 461870"/>
              <a:gd name="connsiteX5" fmla="*/ 33227 w 923740"/>
              <a:gd name="connsiteY5" fmla="*/ 33227 h 461870"/>
              <a:gd name="connsiteX6" fmla="*/ 33227 w 923740"/>
              <a:gd name="connsiteY6" fmla="*/ 461870 h 461870"/>
              <a:gd name="connsiteX7" fmla="*/ 0 w 923740"/>
              <a:gd name="connsiteY7" fmla="*/ 461870 h 461870"/>
              <a:gd name="connsiteX8" fmla="*/ 0 w 923740"/>
              <a:gd name="connsiteY8" fmla="*/ 0 h 4618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23740" h="461870">
                <a:moveTo>
                  <a:pt x="0" y="0"/>
                </a:moveTo>
                <a:lnTo>
                  <a:pt x="923740" y="0"/>
                </a:lnTo>
                <a:lnTo>
                  <a:pt x="923740" y="461870"/>
                </a:lnTo>
                <a:lnTo>
                  <a:pt x="890513" y="461870"/>
                </a:lnTo>
                <a:lnTo>
                  <a:pt x="890513" y="33227"/>
                </a:lnTo>
                <a:lnTo>
                  <a:pt x="33227" y="33227"/>
                </a:lnTo>
                <a:lnTo>
                  <a:pt x="33227" y="461870"/>
                </a:lnTo>
                <a:lnTo>
                  <a:pt x="0" y="46187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85">
              <a:solidFill>
                <a:schemeClr val="tx1"/>
              </a:solidFill>
            </a:endParaRPr>
          </a:p>
        </p:txBody>
      </p:sp>
      <p:sp>
        <p:nvSpPr>
          <p:cNvPr id="33" name="文本框 32"/>
          <p:cNvSpPr txBox="1"/>
          <p:nvPr/>
        </p:nvSpPr>
        <p:spPr>
          <a:xfrm>
            <a:off x="498703" y="447973"/>
            <a:ext cx="974204" cy="73977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/>
            <a:r>
              <a:rPr lang="en-US" altLang="zh-CN" sz="4220" b="1" dirty="0" smtClean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04</a:t>
            </a:r>
            <a:endParaRPr lang="zh-CN" altLang="en-US" sz="4220" b="1" dirty="0">
              <a:solidFill>
                <a:schemeClr val="accent2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1635951" y="495517"/>
            <a:ext cx="987962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600" b="1" dirty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我们的解决方案：轻松教育综合性智慧校园平台</a:t>
            </a:r>
            <a:endParaRPr lang="zh-CN" altLang="en-US" sz="3600" b="1" dirty="0">
              <a:solidFill>
                <a:schemeClr val="accent2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47" name="任意多边形: 形状 31"/>
          <p:cNvSpPr/>
          <p:nvPr/>
        </p:nvSpPr>
        <p:spPr>
          <a:xfrm rot="10800000">
            <a:off x="498705" y="942681"/>
            <a:ext cx="974204" cy="254319"/>
          </a:xfrm>
          <a:custGeom>
            <a:avLst/>
            <a:gdLst>
              <a:gd name="connsiteX0" fmla="*/ 0 w 923740"/>
              <a:gd name="connsiteY0" fmla="*/ 0 h 461870"/>
              <a:gd name="connsiteX1" fmla="*/ 923740 w 923740"/>
              <a:gd name="connsiteY1" fmla="*/ 0 h 461870"/>
              <a:gd name="connsiteX2" fmla="*/ 923740 w 923740"/>
              <a:gd name="connsiteY2" fmla="*/ 461870 h 461870"/>
              <a:gd name="connsiteX3" fmla="*/ 890513 w 923740"/>
              <a:gd name="connsiteY3" fmla="*/ 461870 h 461870"/>
              <a:gd name="connsiteX4" fmla="*/ 890513 w 923740"/>
              <a:gd name="connsiteY4" fmla="*/ 33227 h 461870"/>
              <a:gd name="connsiteX5" fmla="*/ 33227 w 923740"/>
              <a:gd name="connsiteY5" fmla="*/ 33227 h 461870"/>
              <a:gd name="connsiteX6" fmla="*/ 33227 w 923740"/>
              <a:gd name="connsiteY6" fmla="*/ 461870 h 461870"/>
              <a:gd name="connsiteX7" fmla="*/ 0 w 923740"/>
              <a:gd name="connsiteY7" fmla="*/ 461870 h 461870"/>
              <a:gd name="connsiteX8" fmla="*/ 0 w 923740"/>
              <a:gd name="connsiteY8" fmla="*/ 0 h 4618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23740" h="461870">
                <a:moveTo>
                  <a:pt x="0" y="0"/>
                </a:moveTo>
                <a:lnTo>
                  <a:pt x="923740" y="0"/>
                </a:lnTo>
                <a:lnTo>
                  <a:pt x="923740" y="461870"/>
                </a:lnTo>
                <a:lnTo>
                  <a:pt x="890513" y="461870"/>
                </a:lnTo>
                <a:lnTo>
                  <a:pt x="890513" y="33227"/>
                </a:lnTo>
                <a:lnTo>
                  <a:pt x="33227" y="33227"/>
                </a:lnTo>
                <a:lnTo>
                  <a:pt x="33227" y="461870"/>
                </a:lnTo>
                <a:lnTo>
                  <a:pt x="0" y="461870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85">
              <a:solidFill>
                <a:schemeClr val="bg2"/>
              </a:solidFill>
            </a:endParaRPr>
          </a:p>
        </p:txBody>
      </p:sp>
      <p:sp>
        <p:nvSpPr>
          <p:cNvPr id="34" name="Shape 663"/>
          <p:cNvSpPr/>
          <p:nvPr/>
        </p:nvSpPr>
        <p:spPr>
          <a:xfrm>
            <a:off x="9182771" y="4536747"/>
            <a:ext cx="2385837" cy="1815882"/>
          </a:xfrm>
          <a:prstGeom prst="rect">
            <a:avLst/>
          </a:prstGeom>
          <a:ln w="12700">
            <a:miter lim="400000"/>
          </a:ln>
        </p:spPr>
        <p:txBody>
          <a:bodyPr lIns="45719" rIns="45719" anchor="ctr">
            <a:spAutoFit/>
          </a:bodyPr>
          <a:lstStyle/>
          <a:p>
            <a:pPr algn="just">
              <a:defRPr sz="1400">
                <a:solidFill>
                  <a:srgbClr val="7B1B1B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defRPr>
            </a:pPr>
            <a:r>
              <a:rPr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学校和老师使用各种应用、提升管理效率的同时，自然生成和积累数据。</a:t>
            </a:r>
            <a:endParaRPr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just">
              <a:defRPr sz="1400">
                <a:solidFill>
                  <a:srgbClr val="7B1B1B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defRPr>
            </a:pPr>
            <a:endParaRPr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just">
              <a:defRPr sz="1400">
                <a:solidFill>
                  <a:srgbClr val="7B1B1B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defRPr>
            </a:pPr>
            <a:r>
              <a:rPr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从学校往教育局延伸，自动获取教学数据，生成大数据画像。解决教育局数据化管理的痛点，自动激发复购</a:t>
            </a:r>
            <a:endParaRPr dirty="0" smtClean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6" name="Shape 664"/>
          <p:cNvSpPr/>
          <p:nvPr/>
        </p:nvSpPr>
        <p:spPr>
          <a:xfrm>
            <a:off x="3660673" y="1889294"/>
            <a:ext cx="2632811" cy="2461260"/>
          </a:xfrm>
          <a:prstGeom prst="rect">
            <a:avLst/>
          </a:prstGeom>
          <a:ln w="12700">
            <a:miter lim="400000"/>
          </a:ln>
        </p:spPr>
        <p:txBody>
          <a:bodyPr wrap="square" lIns="45719" rIns="45719">
            <a:spAutoFit/>
          </a:bodyPr>
          <a:lstStyle/>
          <a:p>
            <a:pPr algn="just">
              <a:defRPr sz="1400">
                <a:solidFill>
                  <a:srgbClr val="7B1B1B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defRPr>
            </a:pPr>
            <a:r>
              <a:rPr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从智慧校园刚需应用的软件入手，作为阿里甄选出的教育软件最佳伙伴，通过学校管理的入口切入市场，连接学校</a:t>
            </a:r>
            <a:endParaRPr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just">
              <a:defRPr sz="1400">
                <a:solidFill>
                  <a:srgbClr val="7B1B1B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defRPr>
            </a:pPr>
            <a:endParaRPr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just">
              <a:defRPr sz="1400">
                <a:solidFill>
                  <a:srgbClr val="7B1B1B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defRPr>
            </a:pPr>
            <a:r>
              <a:rPr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智能考勤机、电子班牌</a:t>
            </a:r>
            <a:r>
              <a:rPr lang="zh-CN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、智能手环</a:t>
            </a:r>
            <a:r>
              <a:rPr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、智能电话机等已经接入，软件+硬件结合一体化管理，打破数据之间的闭塞</a:t>
            </a:r>
            <a:endParaRPr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just">
              <a:defRPr sz="1400">
                <a:solidFill>
                  <a:srgbClr val="7B1B1B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defRPr>
            </a:pPr>
            <a:endParaRPr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just">
              <a:defRPr sz="1400">
                <a:solidFill>
                  <a:srgbClr val="7B1B1B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defRPr>
            </a:pPr>
            <a:r>
              <a:rPr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软件建立粘性，硬件联结生态</a:t>
            </a:r>
            <a:endParaRPr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4" name="Shape 665"/>
          <p:cNvSpPr/>
          <p:nvPr/>
        </p:nvSpPr>
        <p:spPr>
          <a:xfrm>
            <a:off x="1003256" y="5382490"/>
            <a:ext cx="2671126" cy="1016001"/>
          </a:xfrm>
          <a:prstGeom prst="rect">
            <a:avLst/>
          </a:prstGeom>
          <a:solidFill>
            <a:schemeClr val="accent5"/>
          </a:solidFill>
          <a:ln w="12700">
            <a:miter lim="400000"/>
          </a:ln>
        </p:spPr>
        <p:txBody>
          <a:bodyPr lIns="45719" rIns="45719" anchor="ctr"/>
          <a:lstStyle/>
          <a:p>
            <a:endParaRPr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5" name="Shape 666"/>
          <p:cNvSpPr/>
          <p:nvPr/>
        </p:nvSpPr>
        <p:spPr>
          <a:xfrm>
            <a:off x="3660673" y="4545862"/>
            <a:ext cx="2671127" cy="1016001"/>
          </a:xfrm>
          <a:prstGeom prst="rect">
            <a:avLst/>
          </a:prstGeom>
          <a:solidFill>
            <a:schemeClr val="accent6"/>
          </a:solidFill>
          <a:ln w="12700">
            <a:miter lim="400000"/>
          </a:ln>
        </p:spPr>
        <p:txBody>
          <a:bodyPr lIns="45719" rIns="45719" anchor="ctr"/>
          <a:lstStyle/>
          <a:p>
            <a:endParaRPr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8" name="Shape 667"/>
          <p:cNvSpPr/>
          <p:nvPr/>
        </p:nvSpPr>
        <p:spPr>
          <a:xfrm>
            <a:off x="6293484" y="3695878"/>
            <a:ext cx="2671127" cy="1016001"/>
          </a:xfrm>
          <a:prstGeom prst="rect">
            <a:avLst/>
          </a:prstGeom>
          <a:solidFill>
            <a:schemeClr val="accent5"/>
          </a:solidFill>
          <a:ln w="12700">
            <a:miter lim="400000"/>
          </a:ln>
        </p:spPr>
        <p:txBody>
          <a:bodyPr lIns="45719" rIns="45719" anchor="ctr"/>
          <a:lstStyle/>
          <a:p>
            <a:endParaRPr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9" name="Shape 668"/>
          <p:cNvSpPr/>
          <p:nvPr/>
        </p:nvSpPr>
        <p:spPr>
          <a:xfrm>
            <a:off x="8949655" y="2904951"/>
            <a:ext cx="2671127" cy="1016001"/>
          </a:xfrm>
          <a:prstGeom prst="rect">
            <a:avLst/>
          </a:prstGeom>
          <a:solidFill>
            <a:schemeClr val="accent6"/>
          </a:solidFill>
          <a:ln w="12700">
            <a:miter lim="400000"/>
          </a:ln>
        </p:spPr>
        <p:txBody>
          <a:bodyPr lIns="45719" rIns="45719" anchor="ctr"/>
          <a:lstStyle/>
          <a:p>
            <a:endParaRPr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6" name="Shape 669"/>
          <p:cNvSpPr/>
          <p:nvPr/>
        </p:nvSpPr>
        <p:spPr>
          <a:xfrm>
            <a:off x="9470507" y="4156815"/>
            <a:ext cx="1615184" cy="369332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>
            <a:spAutoFit/>
          </a:bodyPr>
          <a:lstStyle>
            <a:lvl1pPr algn="ctr">
              <a:defRPr b="1">
                <a:solidFill>
                  <a:schemeClr val="accent2"/>
                </a:solidFill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r>
              <a:rPr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小</a:t>
            </a:r>
            <a:r>
              <a:rPr lang="zh-CN" altLang="en-US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场</a:t>
            </a:r>
            <a:r>
              <a:rPr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景  </a:t>
            </a:r>
            <a:r>
              <a:rPr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大数据</a:t>
            </a:r>
            <a:endParaRPr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7" name="Shape 670"/>
          <p:cNvSpPr/>
          <p:nvPr/>
        </p:nvSpPr>
        <p:spPr>
          <a:xfrm>
            <a:off x="1184590" y="5660621"/>
            <a:ext cx="2308458" cy="459741"/>
          </a:xfrm>
          <a:prstGeom prst="rect">
            <a:avLst/>
          </a:prstGeom>
          <a:ln w="12700">
            <a:miter lim="400000"/>
          </a:ln>
        </p:spPr>
        <p:txBody>
          <a:bodyPr lIns="45719" rIns="45719">
            <a:spAutoFit/>
          </a:bodyPr>
          <a:lstStyle/>
          <a:p>
            <a:pPr algn="ctr">
              <a:defRPr sz="2400">
                <a:solidFill>
                  <a:srgbClr val="FFFFFF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黑体" panose="02010609060101010101" charset="-122"/>
              </a:defRPr>
            </a:pPr>
            <a:r>
              <a:rPr dirty="0" smtClean="0">
                <a:solidFill>
                  <a:schemeClr val="bg1"/>
                </a:solidFill>
              </a:rPr>
              <a:t>1</a:t>
            </a:r>
            <a:r>
              <a:rPr lang="zh-CN" altLang="en-US" dirty="0" smtClean="0">
                <a:solidFill>
                  <a:schemeClr val="bg1"/>
                </a:solidFill>
              </a:rPr>
              <a:t>、</a:t>
            </a:r>
            <a:r>
              <a:rPr dirty="0" smtClean="0">
                <a:solidFill>
                  <a:schemeClr val="bg1"/>
                </a:solidFill>
              </a:rPr>
              <a:t>基础应用</a:t>
            </a:r>
            <a:endParaRPr dirty="0">
              <a:solidFill>
                <a:schemeClr val="bg1"/>
              </a:solidFill>
            </a:endParaRPr>
          </a:p>
        </p:txBody>
      </p:sp>
      <p:grpSp>
        <p:nvGrpSpPr>
          <p:cNvPr id="68" name="组合 1"/>
          <p:cNvGrpSpPr/>
          <p:nvPr/>
        </p:nvGrpSpPr>
        <p:grpSpPr>
          <a:xfrm>
            <a:off x="992633" y="2433449"/>
            <a:ext cx="2583088" cy="2767241"/>
            <a:chOff x="992633" y="2316971"/>
            <a:chExt cx="2583088" cy="2767241"/>
          </a:xfrm>
        </p:grpSpPr>
        <p:sp>
          <p:nvSpPr>
            <p:cNvPr id="69" name="Shape 661"/>
            <p:cNvSpPr/>
            <p:nvPr/>
          </p:nvSpPr>
          <p:spPr>
            <a:xfrm>
              <a:off x="1014007" y="2316971"/>
              <a:ext cx="2509713" cy="1040285"/>
            </a:xfrm>
            <a:prstGeom prst="rect">
              <a:avLst/>
            </a:prstGeom>
            <a:ln w="12700">
              <a:miter lim="400000"/>
            </a:ln>
          </p:spPr>
          <p:txBody>
            <a:bodyPr lIns="45719" rIns="45719" anchor="ctr">
              <a:spAutoFit/>
            </a:bodyPr>
            <a:lstStyle>
              <a:lvl1pPr>
                <a:lnSpc>
                  <a:spcPct val="110000"/>
                </a:lnSpc>
                <a:defRPr sz="1400">
                  <a:solidFill>
                    <a:srgbClr val="7B1B1B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微软雅黑" panose="020B0503020204020204" pitchFamily="34" charset="-122"/>
                </a:defRPr>
              </a:lvl1pPr>
            </a:lstStyle>
            <a:p>
              <a:pPr algn="just"/>
              <a:r>
                <a:rPr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B端：基于阿里钉钉的强大基础功能，唯一一家拥有连接平台并覆盖全部刚需应用的智慧校园</a:t>
              </a:r>
              <a:endParaRPr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70" name="Shape 662"/>
            <p:cNvSpPr/>
            <p:nvPr/>
          </p:nvSpPr>
          <p:spPr>
            <a:xfrm>
              <a:off x="1009298" y="3355336"/>
              <a:ext cx="2566422" cy="800735"/>
            </a:xfrm>
            <a:prstGeom prst="rect">
              <a:avLst/>
            </a:prstGeom>
            <a:ln w="12700">
              <a:miter lim="400000"/>
            </a:ln>
          </p:spPr>
          <p:txBody>
            <a:bodyPr lIns="45719" rIns="45719" anchor="ctr">
              <a:spAutoFit/>
            </a:bodyPr>
            <a:lstStyle>
              <a:lvl1pPr>
                <a:lnSpc>
                  <a:spcPct val="110000"/>
                </a:lnSpc>
                <a:defRPr sz="1400">
                  <a:solidFill>
                    <a:srgbClr val="7B1B1B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微软雅黑" panose="020B0503020204020204" pitchFamily="34" charset="-122"/>
                </a:defRPr>
              </a:lvl1pPr>
            </a:lstStyle>
            <a:p>
              <a:pPr algn="just"/>
              <a:r>
                <a:rPr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C端：打通阿里钉钉</a:t>
              </a:r>
              <a:r>
                <a:rPr lang="zh-CN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与传统线下系统的</a:t>
              </a:r>
              <a:r>
                <a:rPr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智慧校园。家长可使用钉钉</a:t>
              </a:r>
              <a:r>
                <a:rPr lang="zh-CN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和电脑</a:t>
              </a:r>
              <a:r>
                <a:rPr lang="en-US" altLang="zh-CN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PC</a:t>
              </a:r>
              <a:endParaRPr lang="en-US" altLang="zh-CN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71" name="Shape 671"/>
            <p:cNvSpPr/>
            <p:nvPr/>
          </p:nvSpPr>
          <p:spPr>
            <a:xfrm>
              <a:off x="992633" y="4131077"/>
              <a:ext cx="2583088" cy="953135"/>
            </a:xfrm>
            <a:prstGeom prst="rect">
              <a:avLst/>
            </a:prstGeom>
            <a:ln w="12700">
              <a:miter lim="400000"/>
            </a:ln>
          </p:spPr>
          <p:txBody>
            <a:bodyPr wrap="square" lIns="45719" rIns="45719">
              <a:spAutoFit/>
            </a:bodyPr>
            <a:lstStyle/>
            <a:p>
              <a:pPr algn="just">
                <a:defRPr sz="1400">
                  <a:solidFill>
                    <a:srgbClr val="7B1B1B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微软雅黑" panose="020B0503020204020204" pitchFamily="34" charset="-122"/>
                </a:defRPr>
              </a:pPr>
              <a:r>
                <a:rPr lang="en-US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40</a:t>
              </a:r>
              <a:r>
                <a:rPr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多款用于校务管理、家校连接、后勤、德育等的SaaS化微应用,帮助家庭、学校、教育行政主管部门进行连接和管理</a:t>
              </a:r>
              <a:endParaRPr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sp>
        <p:nvSpPr>
          <p:cNvPr id="72" name="Shape 672"/>
          <p:cNvSpPr/>
          <p:nvPr/>
        </p:nvSpPr>
        <p:spPr>
          <a:xfrm>
            <a:off x="3853843" y="4795867"/>
            <a:ext cx="2284787" cy="459741"/>
          </a:xfrm>
          <a:prstGeom prst="rect">
            <a:avLst/>
          </a:prstGeom>
          <a:ln w="12700">
            <a:miter lim="400000"/>
          </a:ln>
        </p:spPr>
        <p:txBody>
          <a:bodyPr lIns="45719" rIns="45719">
            <a:spAutoFit/>
          </a:bodyPr>
          <a:lstStyle/>
          <a:p>
            <a:pPr algn="ctr">
              <a:defRPr sz="2400">
                <a:solidFill>
                  <a:srgbClr val="FFFFFF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黑体" panose="02010609060101010101" charset="-122"/>
              </a:defRPr>
            </a:pPr>
            <a:r>
              <a:rPr lang="en-US" altLang="zh-CN" dirty="0" smtClean="0">
                <a:solidFill>
                  <a:schemeClr val="bg1"/>
                </a:solidFill>
              </a:rPr>
              <a:t>2</a:t>
            </a:r>
            <a:r>
              <a:rPr lang="zh-CN" altLang="en-US" dirty="0" smtClean="0">
                <a:solidFill>
                  <a:schemeClr val="bg1"/>
                </a:solidFill>
              </a:rPr>
              <a:t>、</a:t>
            </a:r>
            <a:r>
              <a:rPr dirty="0" smtClean="0">
                <a:solidFill>
                  <a:schemeClr val="bg1"/>
                </a:solidFill>
              </a:rPr>
              <a:t>软硬结合</a:t>
            </a:r>
            <a:endParaRPr dirty="0">
              <a:solidFill>
                <a:schemeClr val="bg1"/>
              </a:solidFill>
            </a:endParaRPr>
          </a:p>
        </p:txBody>
      </p:sp>
      <p:sp>
        <p:nvSpPr>
          <p:cNvPr id="73" name="Shape 673"/>
          <p:cNvSpPr/>
          <p:nvPr/>
        </p:nvSpPr>
        <p:spPr>
          <a:xfrm>
            <a:off x="6436129" y="3985285"/>
            <a:ext cx="2385837" cy="459741"/>
          </a:xfrm>
          <a:prstGeom prst="rect">
            <a:avLst/>
          </a:prstGeom>
          <a:ln w="12700">
            <a:miter lim="400000"/>
          </a:ln>
        </p:spPr>
        <p:txBody>
          <a:bodyPr lIns="45719" rIns="45719">
            <a:spAutoFit/>
          </a:bodyPr>
          <a:lstStyle/>
          <a:p>
            <a:pPr algn="ctr">
              <a:defRPr sz="2400">
                <a:solidFill>
                  <a:srgbClr val="FFFFFF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黑体" panose="02010609060101010101" charset="-122"/>
              </a:defRPr>
            </a:pPr>
            <a:r>
              <a:rPr lang="en-US" altLang="zh-CN" dirty="0" smtClean="0">
                <a:solidFill>
                  <a:schemeClr val="bg1"/>
                </a:solidFill>
              </a:rPr>
              <a:t>3</a:t>
            </a:r>
            <a:r>
              <a:rPr lang="zh-CN" altLang="en-US" dirty="0" smtClean="0">
                <a:solidFill>
                  <a:schemeClr val="bg1"/>
                </a:solidFill>
              </a:rPr>
              <a:t>、</a:t>
            </a:r>
            <a:r>
              <a:rPr dirty="0" smtClean="0">
                <a:solidFill>
                  <a:schemeClr val="bg1"/>
                </a:solidFill>
              </a:rPr>
              <a:t>开放平台</a:t>
            </a:r>
            <a:endParaRPr dirty="0">
              <a:solidFill>
                <a:schemeClr val="bg1"/>
              </a:solidFill>
            </a:endParaRPr>
          </a:p>
        </p:txBody>
      </p:sp>
      <p:sp>
        <p:nvSpPr>
          <p:cNvPr id="74" name="Shape 674"/>
          <p:cNvSpPr/>
          <p:nvPr/>
        </p:nvSpPr>
        <p:spPr>
          <a:xfrm>
            <a:off x="9093671" y="3135776"/>
            <a:ext cx="2385837" cy="459741"/>
          </a:xfrm>
          <a:prstGeom prst="rect">
            <a:avLst/>
          </a:prstGeom>
          <a:ln w="12700">
            <a:miter lim="400000"/>
          </a:ln>
        </p:spPr>
        <p:txBody>
          <a:bodyPr lIns="45719" rIns="45719">
            <a:spAutoFit/>
          </a:bodyPr>
          <a:lstStyle>
            <a:lvl1pPr algn="ctr">
              <a:defRPr sz="2400">
                <a:solidFill>
                  <a:srgbClr val="FFFFFF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黑体" panose="02010609060101010101" charset="-122"/>
              </a:defRPr>
            </a:lvl1pPr>
          </a:lstStyle>
          <a:p>
            <a:r>
              <a:rPr lang="en-US" altLang="zh-CN" dirty="0" smtClean="0">
                <a:solidFill>
                  <a:schemeClr val="bg1"/>
                </a:solidFill>
              </a:rPr>
              <a:t>4</a:t>
            </a:r>
            <a:r>
              <a:rPr lang="zh-CN" altLang="en-US" dirty="0" smtClean="0">
                <a:solidFill>
                  <a:schemeClr val="bg1"/>
                </a:solidFill>
              </a:rPr>
              <a:t>、 </a:t>
            </a:r>
            <a:r>
              <a:rPr dirty="0" smtClean="0">
                <a:solidFill>
                  <a:schemeClr val="bg1"/>
                </a:solidFill>
              </a:rPr>
              <a:t>AI</a:t>
            </a:r>
            <a:r>
              <a:rPr dirty="0">
                <a:solidFill>
                  <a:schemeClr val="bg1"/>
                </a:solidFill>
              </a:rPr>
              <a:t>+大数据</a:t>
            </a:r>
            <a:endParaRPr dirty="0">
              <a:solidFill>
                <a:schemeClr val="bg1"/>
              </a:solidFill>
            </a:endParaRPr>
          </a:p>
        </p:txBody>
      </p:sp>
      <p:sp>
        <p:nvSpPr>
          <p:cNvPr id="75" name="Shape 675"/>
          <p:cNvSpPr/>
          <p:nvPr/>
        </p:nvSpPr>
        <p:spPr>
          <a:xfrm>
            <a:off x="6436030" y="1889294"/>
            <a:ext cx="2385936" cy="1600438"/>
          </a:xfrm>
          <a:prstGeom prst="rect">
            <a:avLst/>
          </a:prstGeom>
          <a:ln w="12700">
            <a:miter lim="400000"/>
          </a:ln>
        </p:spPr>
        <p:txBody>
          <a:bodyPr wrap="square" lIns="45719" rIns="45719">
            <a:spAutoFit/>
          </a:bodyPr>
          <a:lstStyle/>
          <a:p>
            <a:pPr algn="just">
              <a:defRPr sz="1400">
                <a:solidFill>
                  <a:srgbClr val="7B1B1B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defRPr>
            </a:pPr>
            <a:r>
              <a:rPr dirty="0">
                <a:solidFill>
                  <a:schemeClr val="tx1">
                    <a:lumMod val="65000"/>
                    <a:lumOff val="35000"/>
                  </a:schemeClr>
                </a:solidFill>
              </a:rPr>
              <a:t>开放API接口，对接学校、教育行政主管部门已有系统，数据之间也能共享；</a:t>
            </a:r>
            <a:endParaRPr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algn="just">
              <a:defRPr sz="1400">
                <a:solidFill>
                  <a:srgbClr val="7B1B1B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defRPr>
            </a:pPr>
            <a:endParaRPr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algn="just">
              <a:defRPr sz="1400">
                <a:solidFill>
                  <a:srgbClr val="7B1B1B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defRPr>
            </a:pPr>
            <a:r>
              <a:rPr dirty="0">
                <a:solidFill>
                  <a:schemeClr val="tx1">
                    <a:lumMod val="65000"/>
                    <a:lumOff val="35000"/>
                  </a:schemeClr>
                </a:solidFill>
              </a:rPr>
              <a:t>同时支持第三方优质资源加入，共享用户流量，一起为教育提供更全面的服务</a:t>
            </a:r>
            <a:endParaRPr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76" name="Shape 676"/>
          <p:cNvSpPr/>
          <p:nvPr/>
        </p:nvSpPr>
        <p:spPr>
          <a:xfrm>
            <a:off x="9009315" y="1529254"/>
            <a:ext cx="2509443" cy="1169551"/>
          </a:xfrm>
          <a:prstGeom prst="rect">
            <a:avLst/>
          </a:prstGeom>
          <a:ln w="12700">
            <a:miter lim="400000"/>
          </a:ln>
        </p:spPr>
        <p:txBody>
          <a:bodyPr lIns="45719" rIns="45719">
            <a:spAutoFit/>
          </a:bodyPr>
          <a:lstStyle>
            <a:lvl1pPr>
              <a:defRPr sz="1400">
                <a:solidFill>
                  <a:srgbClr val="7B1B1B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defRPr>
            </a:lvl1pPr>
          </a:lstStyle>
          <a:p>
            <a:pPr algn="just"/>
            <a:r>
              <a:rPr dirty="0">
                <a:solidFill>
                  <a:schemeClr val="tx1">
                    <a:lumMod val="65000"/>
                    <a:lumOff val="35000"/>
                  </a:schemeClr>
                </a:solidFill>
              </a:rPr>
              <a:t>通过基础应用、软硬结合、开放平台积累的数据，形成教育大数据，为人工智能提供基础支撑，共建一个教育信息化生态闭环</a:t>
            </a:r>
            <a:endParaRPr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77" name="Shape 677"/>
          <p:cNvSpPr/>
          <p:nvPr/>
        </p:nvSpPr>
        <p:spPr>
          <a:xfrm>
            <a:off x="4485159" y="5993750"/>
            <a:ext cx="4042130" cy="430887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>
            <a:spAutoFit/>
          </a:bodyPr>
          <a:lstStyle>
            <a:lvl1pPr algn="ctr">
              <a:defRPr sz="2200" b="1">
                <a:solidFill>
                  <a:srgbClr val="7B1B1B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defRPr>
            </a:lvl1pPr>
          </a:lstStyle>
          <a:p>
            <a:r>
              <a:rPr dirty="0">
                <a:solidFill>
                  <a:schemeClr val="tx1">
                    <a:lumMod val="75000"/>
                    <a:lumOff val="25000"/>
                  </a:schemeClr>
                </a:solidFill>
              </a:rPr>
              <a:t>清晰的产品路径和全面产品体系</a:t>
            </a:r>
            <a:endParaRPr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0">
        <p:random/>
      </p:transition>
    </mc:Choice>
    <mc:Fallback>
      <p:transition spd="slow" advTm="0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五边形 4"/>
          <p:cNvSpPr/>
          <p:nvPr/>
        </p:nvSpPr>
        <p:spPr>
          <a:xfrm flipH="1">
            <a:off x="2972548" y="1904382"/>
            <a:ext cx="9896912" cy="3423893"/>
          </a:xfrm>
          <a:prstGeom prst="homePlat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000" dirty="0"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21" name="矩形 20"/>
          <p:cNvSpPr/>
          <p:nvPr/>
        </p:nvSpPr>
        <p:spPr>
          <a:xfrm>
            <a:off x="3765081" y="2555833"/>
            <a:ext cx="6840758" cy="5539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/>
            <a:r>
              <a:rPr lang="zh-CN" altLang="en-US" sz="36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Arial" panose="020B0604020202020204" pitchFamily="34" charset="0"/>
              </a:rPr>
              <a:t>二、轻松教育产品体系</a:t>
            </a:r>
            <a:endParaRPr lang="zh-CN" altLang="en-US" sz="36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17" name="任意多边形 16"/>
          <p:cNvSpPr/>
          <p:nvPr/>
        </p:nvSpPr>
        <p:spPr>
          <a:xfrm>
            <a:off x="-280" y="643501"/>
            <a:ext cx="2972828" cy="5945657"/>
          </a:xfrm>
          <a:custGeom>
            <a:avLst/>
            <a:gdLst>
              <a:gd name="connsiteX0" fmla="*/ 0 w 2972991"/>
              <a:gd name="connsiteY0" fmla="*/ 0 h 5945983"/>
              <a:gd name="connsiteX1" fmla="*/ 2972991 w 2972991"/>
              <a:gd name="connsiteY1" fmla="*/ 2972992 h 5945983"/>
              <a:gd name="connsiteX2" fmla="*/ 0 w 2972991"/>
              <a:gd name="connsiteY2" fmla="*/ 5945983 h 59459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972991" h="5945983">
                <a:moveTo>
                  <a:pt x="0" y="0"/>
                </a:moveTo>
                <a:lnTo>
                  <a:pt x="2972991" y="2972992"/>
                </a:lnTo>
                <a:lnTo>
                  <a:pt x="0" y="594598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000"/>
          </a:p>
        </p:txBody>
      </p:sp>
      <p:sp>
        <p:nvSpPr>
          <p:cNvPr id="2" name="文本框 1"/>
          <p:cNvSpPr txBox="1"/>
          <p:nvPr/>
        </p:nvSpPr>
        <p:spPr>
          <a:xfrm>
            <a:off x="4773191" y="3400301"/>
            <a:ext cx="1396536" cy="13388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zh-CN" altLang="en-US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教务管理</a:t>
            </a:r>
            <a:endParaRPr lang="en-US" altLang="zh-CN" dirty="0" smtClea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zh-CN" altLang="en-US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家校连接</a:t>
            </a:r>
            <a:endParaRPr lang="en-US" altLang="zh-CN" dirty="0" smtClea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zh-CN" altLang="en-US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后勤管理</a:t>
            </a:r>
            <a:endParaRPr lang="en-US" altLang="zh-CN" dirty="0" smtClea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 advTm="0">
        <p15:prstTrans prst="pageCurlDouble"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组合 13"/>
          <p:cNvGrpSpPr/>
          <p:nvPr/>
        </p:nvGrpSpPr>
        <p:grpSpPr>
          <a:xfrm>
            <a:off x="10572077" y="146662"/>
            <a:ext cx="2124926" cy="444674"/>
            <a:chOff x="13218" y="1299"/>
            <a:chExt cx="3173" cy="664"/>
          </a:xfrm>
        </p:grpSpPr>
        <p:grpSp>
          <p:nvGrpSpPr>
            <p:cNvPr id="8" name="组合 7"/>
            <p:cNvGrpSpPr/>
            <p:nvPr/>
          </p:nvGrpSpPr>
          <p:grpSpPr>
            <a:xfrm>
              <a:off x="14574" y="1339"/>
              <a:ext cx="1817" cy="519"/>
              <a:chOff x="16344" y="296"/>
              <a:chExt cx="1966" cy="565"/>
            </a:xfrm>
          </p:grpSpPr>
          <p:pic>
            <p:nvPicPr>
              <p:cNvPr id="5" name="图片 4" descr="白色"/>
              <p:cNvPicPr>
                <a:picLocks noChangeAspect="1"/>
              </p:cNvPicPr>
              <p:nvPr/>
            </p:nvPicPr>
            <p:blipFill>
              <a:blip r:embed="rId1"/>
              <a:srcRect r="70050"/>
              <a:stretch>
                <a:fillRect/>
              </a:stretch>
            </p:blipFill>
            <p:spPr>
              <a:xfrm>
                <a:off x="16344" y="296"/>
                <a:ext cx="526" cy="565"/>
              </a:xfrm>
              <a:prstGeom prst="rect">
                <a:avLst/>
              </a:prstGeom>
            </p:spPr>
          </p:pic>
          <p:sp>
            <p:nvSpPr>
              <p:cNvPr id="6" name="文本框 5"/>
              <p:cNvSpPr txBox="1"/>
              <p:nvPr/>
            </p:nvSpPr>
            <p:spPr>
              <a:xfrm>
                <a:off x="16654" y="335"/>
                <a:ext cx="1656" cy="51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zh-CN" altLang="en-US" sz="1475" b="1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轻松教育</a:t>
                </a:r>
                <a:endParaRPr lang="zh-CN" altLang="en-US" sz="1475" b="1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  <p:grpSp>
          <p:nvGrpSpPr>
            <p:cNvPr id="12" name="组合 11"/>
            <p:cNvGrpSpPr/>
            <p:nvPr/>
          </p:nvGrpSpPr>
          <p:grpSpPr>
            <a:xfrm>
              <a:off x="13218" y="1299"/>
              <a:ext cx="1383" cy="664"/>
              <a:chOff x="11451" y="944"/>
              <a:chExt cx="1497" cy="723"/>
            </a:xfrm>
          </p:grpSpPr>
          <p:pic>
            <p:nvPicPr>
              <p:cNvPr id="10" name="图片 9" descr="品牌标识-钉钉"/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11451" y="944"/>
                <a:ext cx="722" cy="723"/>
              </a:xfrm>
              <a:prstGeom prst="rect">
                <a:avLst/>
              </a:prstGeom>
            </p:spPr>
          </p:pic>
          <p:sp>
            <p:nvSpPr>
              <p:cNvPr id="11" name="文本框 10"/>
              <p:cNvSpPr txBox="1"/>
              <p:nvPr/>
            </p:nvSpPr>
            <p:spPr>
              <a:xfrm>
                <a:off x="11938" y="1053"/>
                <a:ext cx="1010" cy="51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zh-CN" altLang="en-US" sz="1475" b="1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钉钉</a:t>
                </a:r>
                <a:endParaRPr lang="zh-CN" altLang="en-US" sz="1475" b="1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</p:grpSp>
      <p:sp>
        <p:nvSpPr>
          <p:cNvPr id="92" name="文本框 23"/>
          <p:cNvSpPr txBox="1"/>
          <p:nvPr/>
        </p:nvSpPr>
        <p:spPr>
          <a:xfrm>
            <a:off x="9264650" y="2611755"/>
            <a:ext cx="768985" cy="27559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lvl="0" indent="0"/>
            <a:r>
              <a:rPr lang="zh-CN" altLang="zh-CN" sz="12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图书柜</a:t>
            </a:r>
            <a:endParaRPr lang="zh-CN" altLang="zh-CN" sz="1200" b="1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4" name="文本框 23"/>
          <p:cNvSpPr txBox="1"/>
          <p:nvPr/>
        </p:nvSpPr>
        <p:spPr>
          <a:xfrm>
            <a:off x="10617270" y="2289443"/>
            <a:ext cx="902335" cy="30670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lvl="0" indent="0"/>
            <a:r>
              <a:rPr lang="zh-CN" altLang="zh-CN" sz="14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电子班牌</a:t>
            </a:r>
            <a:endParaRPr lang="zh-CN" altLang="zh-CN" sz="1400" b="1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1721485" y="1562735"/>
            <a:ext cx="8712200" cy="1442720"/>
          </a:xfrm>
          <a:prstGeom prst="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kumimoji="1" lang="en-US" altLang="zh-CN" sz="1350">
                <a:solidFill>
                  <a:schemeClr val="bg1"/>
                </a:solidFill>
              </a:rPr>
              <a:t>    </a:t>
            </a:r>
            <a:endParaRPr kumimoji="1" lang="en-US" altLang="zh-CN" sz="1350">
              <a:solidFill>
                <a:schemeClr val="bg1"/>
              </a:solidFill>
            </a:endParaRPr>
          </a:p>
        </p:txBody>
      </p:sp>
      <p:pic>
        <p:nvPicPr>
          <p:cNvPr id="13" name="图片 12" descr="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02785" y="1847850"/>
            <a:ext cx="815340" cy="815340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1637030" y="1673225"/>
            <a:ext cx="1035050" cy="29908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kumimoji="1" lang="zh-CN" altLang="en-US" sz="1350" b="1" dirty="0" smtClean="0">
                <a:solidFill>
                  <a:schemeClr val="tx1"/>
                </a:solidFill>
              </a:rPr>
              <a:t>智能硬件</a:t>
            </a:r>
            <a:endParaRPr kumimoji="1" lang="zh-CN" altLang="en-US" sz="1350" b="1" dirty="0" smtClean="0">
              <a:solidFill>
                <a:schemeClr val="bg1"/>
              </a:solidFill>
            </a:endParaRPr>
          </a:p>
        </p:txBody>
      </p:sp>
      <p:pic>
        <p:nvPicPr>
          <p:cNvPr id="2" name="图片 1" descr="2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10790" y="1840230"/>
            <a:ext cx="723900" cy="723900"/>
          </a:xfrm>
          <a:prstGeom prst="rect">
            <a:avLst/>
          </a:prstGeom>
        </p:spPr>
      </p:pic>
      <p:pic>
        <p:nvPicPr>
          <p:cNvPr id="16" name="图片 15" descr="3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43910" y="1673225"/>
            <a:ext cx="1005840" cy="1005840"/>
          </a:xfrm>
          <a:prstGeom prst="rect">
            <a:avLst/>
          </a:prstGeom>
        </p:spPr>
      </p:pic>
      <p:pic>
        <p:nvPicPr>
          <p:cNvPr id="4" name="图片 3" descr="4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flipH="1">
            <a:off x="5474335" y="1851025"/>
            <a:ext cx="652780" cy="702310"/>
          </a:xfrm>
          <a:prstGeom prst="rect">
            <a:avLst/>
          </a:prstGeom>
        </p:spPr>
      </p:pic>
      <p:pic>
        <p:nvPicPr>
          <p:cNvPr id="19" name="图片 18" descr="5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48070" y="1765300"/>
            <a:ext cx="960120" cy="875665"/>
          </a:xfrm>
          <a:prstGeom prst="rect">
            <a:avLst/>
          </a:prstGeom>
        </p:spPr>
      </p:pic>
      <p:pic>
        <p:nvPicPr>
          <p:cNvPr id="7" name="图片 6" descr="6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108190" y="1778000"/>
            <a:ext cx="869315" cy="815975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387080" y="1840230"/>
            <a:ext cx="438785" cy="626110"/>
          </a:xfrm>
          <a:prstGeom prst="rect">
            <a:avLst/>
          </a:prstGeom>
        </p:spPr>
      </p:pic>
      <p:pic>
        <p:nvPicPr>
          <p:cNvPr id="17" name="图片 16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 flipH="1">
            <a:off x="9368155" y="1862455"/>
            <a:ext cx="562610" cy="627380"/>
          </a:xfrm>
          <a:prstGeom prst="rect">
            <a:avLst/>
          </a:prstGeom>
        </p:spPr>
      </p:pic>
      <p:sp>
        <p:nvSpPr>
          <p:cNvPr id="20" name="文本框 23"/>
          <p:cNvSpPr txBox="1"/>
          <p:nvPr/>
        </p:nvSpPr>
        <p:spPr>
          <a:xfrm>
            <a:off x="8221980" y="2611755"/>
            <a:ext cx="768985" cy="27559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pPr lvl="0" indent="0"/>
            <a:r>
              <a:rPr lang="zh-CN" altLang="zh-CN" sz="12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消费机</a:t>
            </a:r>
            <a:endParaRPr lang="zh-CN" altLang="zh-CN" sz="1200" b="1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1" name="文本框 23"/>
          <p:cNvSpPr txBox="1"/>
          <p:nvPr/>
        </p:nvSpPr>
        <p:spPr>
          <a:xfrm>
            <a:off x="7211695" y="2611755"/>
            <a:ext cx="777875" cy="27559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pPr lvl="0" indent="0"/>
            <a:r>
              <a:rPr lang="zh-CN" altLang="zh-CN" sz="12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电话机</a:t>
            </a:r>
            <a:endParaRPr lang="zh-CN" altLang="zh-CN" sz="1200" b="1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3" name="文本框 23"/>
          <p:cNvSpPr txBox="1"/>
          <p:nvPr/>
        </p:nvSpPr>
        <p:spPr>
          <a:xfrm>
            <a:off x="6238875" y="2611755"/>
            <a:ext cx="869315" cy="27559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pPr lvl="0" indent="0"/>
            <a:r>
              <a:rPr lang="zh-CN" altLang="zh-CN" sz="12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智能手环</a:t>
            </a:r>
            <a:endParaRPr lang="zh-CN" altLang="zh-CN" sz="1200" b="1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4" name="文本框 23"/>
          <p:cNvSpPr txBox="1"/>
          <p:nvPr/>
        </p:nvSpPr>
        <p:spPr>
          <a:xfrm>
            <a:off x="5337175" y="2611755"/>
            <a:ext cx="836930" cy="27559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pPr lvl="0" indent="0"/>
            <a:r>
              <a:rPr lang="zh-CN" altLang="zh-CN" sz="12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幼教考勤</a:t>
            </a:r>
            <a:endParaRPr lang="zh-CN" altLang="zh-CN" sz="1200" b="1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5" name="文本框 23"/>
          <p:cNvSpPr txBox="1"/>
          <p:nvPr/>
        </p:nvSpPr>
        <p:spPr>
          <a:xfrm>
            <a:off x="4510405" y="2611755"/>
            <a:ext cx="819150" cy="27559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pPr lvl="0" indent="0"/>
            <a:r>
              <a:rPr lang="zh-CN" altLang="zh-CN" sz="12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电子班牌</a:t>
            </a:r>
            <a:endParaRPr lang="zh-CN" altLang="zh-CN" sz="1200" b="1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5" name="文本框 23"/>
          <p:cNvSpPr txBox="1"/>
          <p:nvPr/>
        </p:nvSpPr>
        <p:spPr>
          <a:xfrm>
            <a:off x="3517900" y="2611755"/>
            <a:ext cx="929005" cy="27559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pPr lvl="0" indent="0"/>
            <a:r>
              <a:rPr lang="zh-CN" altLang="zh-CN" sz="12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闸机通道</a:t>
            </a:r>
            <a:endParaRPr lang="zh-CN" altLang="zh-CN" sz="1200" b="1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9" name="文本框 23"/>
          <p:cNvSpPr txBox="1"/>
          <p:nvPr/>
        </p:nvSpPr>
        <p:spPr>
          <a:xfrm>
            <a:off x="2340610" y="2611755"/>
            <a:ext cx="1310005" cy="27559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pPr lvl="0" indent="0"/>
            <a:r>
              <a:rPr lang="zh-CN" altLang="zh-CN" sz="12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人脸识别支付</a:t>
            </a:r>
            <a:endParaRPr lang="zh-CN" altLang="zh-CN" sz="1200" b="1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6" name="文本框 95"/>
          <p:cNvSpPr txBox="1"/>
          <p:nvPr/>
        </p:nvSpPr>
        <p:spPr>
          <a:xfrm>
            <a:off x="327852" y="2593927"/>
            <a:ext cx="551815" cy="1615440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p>
            <a:r>
              <a:rPr kumimoji="1" lang="zh-CN" altLang="en-US" sz="2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教育大数据</a:t>
            </a:r>
            <a:endParaRPr kumimoji="1" lang="zh-CN" altLang="en-US" sz="24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27" name="文本框 26"/>
          <p:cNvSpPr txBox="1"/>
          <p:nvPr/>
        </p:nvSpPr>
        <p:spPr>
          <a:xfrm>
            <a:off x="11519409" y="2137045"/>
            <a:ext cx="551815" cy="2529840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p>
            <a:r>
              <a:rPr kumimoji="1" lang="zh-CN" altLang="en-US" sz="2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教育教学资源接入</a:t>
            </a:r>
            <a:endParaRPr kumimoji="1" lang="zh-CN" altLang="en-US" sz="24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28" name="矩形 27"/>
          <p:cNvSpPr/>
          <p:nvPr/>
        </p:nvSpPr>
        <p:spPr>
          <a:xfrm>
            <a:off x="1637030" y="3395345"/>
            <a:ext cx="8796655" cy="3044190"/>
          </a:xfrm>
          <a:prstGeom prst="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kumimoji="1" lang="zh-CN" altLang="en-US" sz="1350">
              <a:solidFill>
                <a:schemeClr val="bg1"/>
              </a:solidFill>
            </a:endParaRPr>
          </a:p>
        </p:txBody>
      </p:sp>
      <p:sp>
        <p:nvSpPr>
          <p:cNvPr id="157" name="文本框 156"/>
          <p:cNvSpPr txBox="1"/>
          <p:nvPr/>
        </p:nvSpPr>
        <p:spPr>
          <a:xfrm>
            <a:off x="1637030" y="3408796"/>
            <a:ext cx="873760" cy="299085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kumimoji="1" lang="zh-CN" altLang="en-US" sz="1350" b="1" dirty="0" smtClean="0">
                <a:solidFill>
                  <a:schemeClr val="tx1"/>
                </a:solidFill>
              </a:rPr>
              <a:t>智慧校园</a:t>
            </a:r>
            <a:endParaRPr kumimoji="1" lang="zh-CN" altLang="en-US" sz="1350" b="1" dirty="0" smtClean="0">
              <a:solidFill>
                <a:schemeClr val="tx1"/>
              </a:solidFill>
            </a:endParaRPr>
          </a:p>
        </p:txBody>
      </p:sp>
      <p:sp>
        <p:nvSpPr>
          <p:cNvPr id="158" name="文本框 157"/>
          <p:cNvSpPr txBox="1"/>
          <p:nvPr/>
        </p:nvSpPr>
        <p:spPr>
          <a:xfrm>
            <a:off x="1996971" y="3757287"/>
            <a:ext cx="894080" cy="306705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kumimoji="1" lang="zh-CN" altLang="en-US" sz="140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教务管理</a:t>
            </a:r>
            <a:endParaRPr kumimoji="1" lang="zh-CN" altLang="en-US" sz="1400" dirty="0" smtClean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156" name="矩形 155"/>
          <p:cNvSpPr/>
          <p:nvPr/>
        </p:nvSpPr>
        <p:spPr>
          <a:xfrm>
            <a:off x="2510949" y="6522720"/>
            <a:ext cx="7419975" cy="463868"/>
          </a:xfrm>
          <a:prstGeom prst="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kumimoji="1" lang="zh-CN" altLang="en-US" sz="1350">
              <a:solidFill>
                <a:schemeClr val="bg1"/>
              </a:solidFill>
            </a:endParaRPr>
          </a:p>
        </p:txBody>
      </p:sp>
      <p:sp>
        <p:nvSpPr>
          <p:cNvPr id="29" name="文本框 28"/>
          <p:cNvSpPr txBox="1"/>
          <p:nvPr/>
        </p:nvSpPr>
        <p:spPr>
          <a:xfrm>
            <a:off x="2672319" y="6522481"/>
            <a:ext cx="6895465" cy="299085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kumimoji="1" lang="zh-CN" altLang="en-US" sz="1350" b="1" dirty="0" smtClean="0">
                <a:solidFill>
                  <a:schemeClr val="tx1"/>
                </a:solidFill>
              </a:rPr>
              <a:t>阿里钉钉智能移动办公平台                       组织在线</a:t>
            </a:r>
            <a:r>
              <a:rPr kumimoji="1" lang="en-US" altLang="zh-CN" sz="1350" b="1" dirty="0" smtClean="0">
                <a:solidFill>
                  <a:schemeClr val="tx1"/>
                </a:solidFill>
              </a:rPr>
              <a:t>/</a:t>
            </a:r>
            <a:r>
              <a:rPr kumimoji="1" lang="zh-CN" altLang="en-US" sz="1350" b="1" dirty="0" smtClean="0">
                <a:solidFill>
                  <a:schemeClr val="tx1"/>
                </a:solidFill>
              </a:rPr>
              <a:t>沟通在线</a:t>
            </a:r>
            <a:r>
              <a:rPr kumimoji="1" lang="en-US" altLang="zh-CN" sz="1350" b="1" dirty="0" smtClean="0">
                <a:solidFill>
                  <a:schemeClr val="tx1"/>
                </a:solidFill>
              </a:rPr>
              <a:t>/</a:t>
            </a:r>
            <a:r>
              <a:rPr kumimoji="1" lang="zh-CN" altLang="en-US" sz="1350" b="1" dirty="0" smtClean="0">
                <a:solidFill>
                  <a:schemeClr val="tx1"/>
                </a:solidFill>
              </a:rPr>
              <a:t>协同在线</a:t>
            </a:r>
            <a:r>
              <a:rPr kumimoji="1" lang="en-US" altLang="zh-CN" sz="1350" b="1" dirty="0" smtClean="0">
                <a:solidFill>
                  <a:schemeClr val="tx1"/>
                </a:solidFill>
              </a:rPr>
              <a:t>/</a:t>
            </a:r>
            <a:r>
              <a:rPr kumimoji="1" lang="zh-CN" altLang="en-US" sz="1350" b="1" dirty="0" smtClean="0">
                <a:solidFill>
                  <a:schemeClr val="tx1"/>
                </a:solidFill>
              </a:rPr>
              <a:t>业务在线</a:t>
            </a:r>
            <a:r>
              <a:rPr kumimoji="1" lang="en-US" altLang="zh-CN" sz="1350" b="1" dirty="0" smtClean="0">
                <a:solidFill>
                  <a:schemeClr val="tx1"/>
                </a:solidFill>
              </a:rPr>
              <a:t>/</a:t>
            </a:r>
            <a:r>
              <a:rPr kumimoji="1" lang="zh-CN" altLang="en-US" sz="1350" b="1" dirty="0" smtClean="0">
                <a:solidFill>
                  <a:schemeClr val="tx1"/>
                </a:solidFill>
              </a:rPr>
              <a:t>生态在线</a:t>
            </a:r>
            <a:endParaRPr kumimoji="1" lang="zh-CN" altLang="en-US" sz="1350" b="1" dirty="0" smtClean="0">
              <a:solidFill>
                <a:schemeClr val="tx1"/>
              </a:solidFill>
            </a:endParaRPr>
          </a:p>
        </p:txBody>
      </p:sp>
      <p:sp>
        <p:nvSpPr>
          <p:cNvPr id="159" name="文本框 158"/>
          <p:cNvSpPr txBox="1"/>
          <p:nvPr/>
        </p:nvSpPr>
        <p:spPr>
          <a:xfrm>
            <a:off x="1996971" y="4592676"/>
            <a:ext cx="894080" cy="306705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kumimoji="1" lang="zh-CN" altLang="en-US" sz="140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学生管理</a:t>
            </a:r>
            <a:endParaRPr kumimoji="1" lang="zh-CN" altLang="en-US" sz="1400" dirty="0" smtClean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160" name="文本框 159"/>
          <p:cNvSpPr txBox="1"/>
          <p:nvPr/>
        </p:nvSpPr>
        <p:spPr>
          <a:xfrm>
            <a:off x="1996971" y="5438709"/>
            <a:ext cx="894080" cy="306705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kumimoji="1" lang="zh-CN" altLang="en-US" sz="140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后勤管理</a:t>
            </a:r>
            <a:endParaRPr kumimoji="1" lang="zh-CN" altLang="en-US" sz="1400" dirty="0" smtClean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grpSp>
        <p:nvGrpSpPr>
          <p:cNvPr id="89" name="组 11"/>
          <p:cNvGrpSpPr/>
          <p:nvPr/>
        </p:nvGrpSpPr>
        <p:grpSpPr>
          <a:xfrm>
            <a:off x="3032125" y="3634105"/>
            <a:ext cx="6581775" cy="2365375"/>
            <a:chOff x="240363" y="1868800"/>
            <a:chExt cx="7198836" cy="3185043"/>
          </a:xfrm>
        </p:grpSpPr>
        <p:sp>
          <p:nvSpPr>
            <p:cNvPr id="90" name="文本框 28"/>
            <p:cNvSpPr txBox="1"/>
            <p:nvPr/>
          </p:nvSpPr>
          <p:spPr>
            <a:xfrm>
              <a:off x="240363" y="2562459"/>
              <a:ext cx="784919" cy="330047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>
              <a:spAutoFit/>
            </a:bodyPr>
            <a:p>
              <a:pPr lvl="0" indent="0" algn="ctr"/>
              <a:r>
                <a:rPr lang="zh-CN" altLang="en-US" sz="1000" b="1" dirty="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微官网</a:t>
              </a:r>
              <a:endParaRPr lang="zh-CN" altLang="en-US" sz="10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pic>
          <p:nvPicPr>
            <p:cNvPr id="91" name="图片 90" descr="13.微官网"/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349405" y="1880771"/>
              <a:ext cx="566739" cy="660095"/>
            </a:xfrm>
            <a:prstGeom prst="roundRect">
              <a:avLst/>
            </a:prstGeom>
          </p:spPr>
        </p:pic>
        <p:sp>
          <p:nvSpPr>
            <p:cNvPr id="93" name="文本框 29"/>
            <p:cNvSpPr txBox="1"/>
            <p:nvPr/>
          </p:nvSpPr>
          <p:spPr>
            <a:xfrm>
              <a:off x="1995151" y="2562249"/>
              <a:ext cx="927229" cy="330047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>
              <a:spAutoFit/>
            </a:bodyPr>
            <a:p>
              <a:pPr lvl="0" indent="0" algn="ctr"/>
              <a:r>
                <a:rPr lang="zh-CN" altLang="en-US" sz="1000" b="1" dirty="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选课</a:t>
              </a:r>
              <a:endParaRPr lang="zh-CN" altLang="en-US" sz="10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pic>
          <p:nvPicPr>
            <p:cNvPr id="95" name="图片 94" descr="14.选课"/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2173943" y="1881626"/>
              <a:ext cx="566739" cy="680616"/>
            </a:xfrm>
            <a:prstGeom prst="roundRect">
              <a:avLst/>
            </a:prstGeom>
          </p:spPr>
        </p:pic>
        <p:sp>
          <p:nvSpPr>
            <p:cNvPr id="97" name="文本框 25"/>
            <p:cNvSpPr txBox="1"/>
            <p:nvPr/>
          </p:nvSpPr>
          <p:spPr>
            <a:xfrm>
              <a:off x="2911443" y="2562313"/>
              <a:ext cx="916668" cy="330047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>
              <a:spAutoFit/>
            </a:bodyPr>
            <a:p>
              <a:pPr lvl="0" indent="0" algn="ctr"/>
              <a:r>
                <a:rPr lang="zh-CN" altLang="en-US" sz="1000" b="1" dirty="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课程表</a:t>
              </a:r>
              <a:endParaRPr lang="zh-CN" altLang="en-US" sz="10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pic>
          <p:nvPicPr>
            <p:cNvPr id="98" name="图片 97" descr="15.课表"/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>
              <a:off x="3086560" y="1880771"/>
              <a:ext cx="566739" cy="678051"/>
            </a:xfrm>
            <a:prstGeom prst="roundRect">
              <a:avLst/>
            </a:prstGeom>
          </p:spPr>
        </p:pic>
        <p:sp>
          <p:nvSpPr>
            <p:cNvPr id="99" name="文本框 26"/>
            <p:cNvSpPr txBox="1"/>
            <p:nvPr/>
          </p:nvSpPr>
          <p:spPr>
            <a:xfrm>
              <a:off x="1130280" y="2562265"/>
              <a:ext cx="828838" cy="330047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>
              <a:spAutoFit/>
            </a:bodyPr>
            <a:p>
              <a:pPr lvl="0" indent="0" algn="ctr"/>
              <a:r>
                <a:rPr lang="zh-CN" altLang="en-US" sz="1000" b="1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代调课</a:t>
              </a:r>
              <a:endParaRPr lang="zh-CN" altLang="en-US" sz="10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pic>
          <p:nvPicPr>
            <p:cNvPr id="100" name="图片 99" descr="7.请假单"/>
            <p:cNvPicPr>
              <a:picLocks noChangeAspect="1"/>
            </p:cNvPicPr>
            <p:nvPr/>
          </p:nvPicPr>
          <p:blipFill>
            <a:blip r:embed="rId14"/>
            <a:stretch>
              <a:fillRect/>
            </a:stretch>
          </p:blipFill>
          <p:spPr>
            <a:xfrm>
              <a:off x="1262021" y="1868800"/>
              <a:ext cx="609106" cy="693441"/>
            </a:xfrm>
            <a:prstGeom prst="roundRect">
              <a:avLst/>
            </a:prstGeom>
          </p:spPr>
        </p:pic>
        <p:sp>
          <p:nvSpPr>
            <p:cNvPr id="101" name="文本框 22"/>
            <p:cNvSpPr txBox="1"/>
            <p:nvPr/>
          </p:nvSpPr>
          <p:spPr>
            <a:xfrm>
              <a:off x="3798526" y="2541109"/>
              <a:ext cx="966142" cy="330047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>
              <a:spAutoFit/>
            </a:bodyPr>
            <a:p>
              <a:pPr lvl="0" indent="0" algn="ctr"/>
              <a:r>
                <a:rPr lang="zh-CN" altLang="en-US" sz="1000" b="1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成绩发布</a:t>
              </a:r>
              <a:endParaRPr lang="zh-CN" altLang="en-US" sz="10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pic>
          <p:nvPicPr>
            <p:cNvPr id="102" name="图片 101" descr="3.成绩发布"/>
            <p:cNvPicPr>
              <a:picLocks noChangeAspect="1"/>
            </p:cNvPicPr>
            <p:nvPr/>
          </p:nvPicPr>
          <p:blipFill>
            <a:blip r:embed="rId15"/>
            <a:stretch>
              <a:fillRect/>
            </a:stretch>
          </p:blipFill>
          <p:spPr>
            <a:xfrm>
              <a:off x="3998482" y="1880771"/>
              <a:ext cx="566739" cy="681471"/>
            </a:xfrm>
            <a:prstGeom prst="roundRect">
              <a:avLst/>
            </a:prstGeom>
          </p:spPr>
        </p:pic>
        <p:sp>
          <p:nvSpPr>
            <p:cNvPr id="103" name="文本框 23"/>
            <p:cNvSpPr txBox="1"/>
            <p:nvPr/>
          </p:nvSpPr>
          <p:spPr>
            <a:xfrm>
              <a:off x="2937495" y="4775953"/>
              <a:ext cx="956693" cy="27789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>
              <a:spAutoFit/>
            </a:bodyPr>
            <a:p>
              <a:pPr lvl="0" indent="0" algn="ctr"/>
              <a:r>
                <a:rPr lang="zh-CN" altLang="en-US" sz="750" b="1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名师平台</a:t>
              </a:r>
              <a:endParaRPr lang="zh-CN" altLang="en-US" sz="75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pic>
          <p:nvPicPr>
            <p:cNvPr id="104" name="图片 103" descr="名师平台"/>
            <p:cNvPicPr/>
            <p:nvPr/>
          </p:nvPicPr>
          <p:blipFill>
            <a:blip r:embed="rId16"/>
            <a:stretch>
              <a:fillRect/>
            </a:stretch>
          </p:blipFill>
          <p:spPr>
            <a:xfrm>
              <a:off x="3113647" y="4297128"/>
              <a:ext cx="633414" cy="701137"/>
            </a:xfrm>
            <a:prstGeom prst="roundRect">
              <a:avLst/>
            </a:prstGeom>
          </p:spPr>
        </p:pic>
        <p:sp>
          <p:nvSpPr>
            <p:cNvPr id="105" name="文本框 104"/>
            <p:cNvSpPr txBox="1"/>
            <p:nvPr/>
          </p:nvSpPr>
          <p:spPr>
            <a:xfrm>
              <a:off x="5706923" y="2562437"/>
              <a:ext cx="870236" cy="330047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p>
              <a:r>
                <a:rPr lang="zh-CN" altLang="en-US" sz="1000" b="1" smtClean="0">
                  <a:solidFill>
                    <a:schemeClr val="tx1"/>
                  </a:solidFill>
                  <a:effectLst/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+mn-ea"/>
                </a:rPr>
                <a:t>教师助手</a:t>
              </a:r>
              <a:endParaRPr lang="zh-CN" altLang="en-US" sz="1000" b="1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endParaRPr>
            </a:p>
          </p:txBody>
        </p:sp>
        <p:pic>
          <p:nvPicPr>
            <p:cNvPr id="106" name="图片 105" descr="E:\小学应用logo调整表\教育应用LOGO\教师助手.jpg教师助手"/>
            <p:cNvPicPr>
              <a:picLocks noChangeAspect="1"/>
            </p:cNvPicPr>
            <p:nvPr/>
          </p:nvPicPr>
          <p:blipFill>
            <a:blip r:embed="rId17"/>
            <a:srcRect/>
            <a:stretch>
              <a:fillRect/>
            </a:stretch>
          </p:blipFill>
          <p:spPr>
            <a:xfrm>
              <a:off x="5829966" y="1903002"/>
              <a:ext cx="566739" cy="678051"/>
            </a:xfrm>
            <a:prstGeom prst="roundRect">
              <a:avLst/>
            </a:prstGeom>
          </p:spPr>
        </p:pic>
        <p:pic>
          <p:nvPicPr>
            <p:cNvPr id="107" name="图片 106" descr="行事例"/>
            <p:cNvPicPr>
              <a:picLocks noChangeAspect="1"/>
            </p:cNvPicPr>
            <p:nvPr/>
          </p:nvPicPr>
          <p:blipFill>
            <a:blip r:embed="rId18"/>
            <a:stretch>
              <a:fillRect/>
            </a:stretch>
          </p:blipFill>
          <p:spPr>
            <a:xfrm>
              <a:off x="6700910" y="1891886"/>
              <a:ext cx="557016" cy="700282"/>
            </a:xfrm>
            <a:prstGeom prst="roundRect">
              <a:avLst/>
            </a:prstGeom>
          </p:spPr>
        </p:pic>
        <p:sp>
          <p:nvSpPr>
            <p:cNvPr id="109" name="文本框 23"/>
            <p:cNvSpPr txBox="1"/>
            <p:nvPr/>
          </p:nvSpPr>
          <p:spPr>
            <a:xfrm>
              <a:off x="6649275" y="2559120"/>
              <a:ext cx="789924" cy="330047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>
              <a:spAutoFit/>
            </a:bodyPr>
            <a:p>
              <a:pPr lvl="0" indent="0"/>
              <a:r>
                <a:rPr lang="zh-CN" altLang="zh-CN" sz="1000" b="1" dirty="0" smtClean="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行事历</a:t>
              </a:r>
              <a:endParaRPr lang="zh-CN" altLang="zh-CN" sz="1000" b="1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pic>
        <p:nvPicPr>
          <p:cNvPr id="146" name="图片 145" descr="25.班级德育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7301230" y="3657600"/>
            <a:ext cx="502285" cy="505460"/>
          </a:xfrm>
          <a:prstGeom prst="roundRect">
            <a:avLst/>
          </a:prstGeom>
        </p:spPr>
      </p:pic>
      <p:sp>
        <p:nvSpPr>
          <p:cNvPr id="147" name="文本框 23"/>
          <p:cNvSpPr txBox="1"/>
          <p:nvPr/>
        </p:nvSpPr>
        <p:spPr>
          <a:xfrm>
            <a:off x="7188200" y="4133215"/>
            <a:ext cx="801370" cy="24511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pPr lvl="0" indent="0"/>
            <a:r>
              <a:rPr lang="zh-CN" altLang="en-US" sz="1000" b="1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班级德育</a:t>
            </a:r>
            <a:endParaRPr lang="zh-CN" altLang="en-US" sz="1000" b="1" dirty="0" smtClean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148" name="组 136"/>
          <p:cNvGrpSpPr/>
          <p:nvPr/>
        </p:nvGrpSpPr>
        <p:grpSpPr>
          <a:xfrm>
            <a:off x="3032125" y="5438775"/>
            <a:ext cx="2011680" cy="806000"/>
            <a:chOff x="100256" y="5820046"/>
            <a:chExt cx="2362023" cy="892391"/>
          </a:xfrm>
        </p:grpSpPr>
        <p:sp>
          <p:nvSpPr>
            <p:cNvPr id="149" name="文本框 23"/>
            <p:cNvSpPr txBox="1"/>
            <p:nvPr/>
          </p:nvSpPr>
          <p:spPr>
            <a:xfrm>
              <a:off x="1647341" y="6395472"/>
              <a:ext cx="814938" cy="228495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>
              <a:spAutoFit/>
            </a:bodyPr>
            <a:p>
              <a:pPr lvl="0" indent="0" algn="ctr"/>
              <a:r>
                <a:rPr lang="zh-CN" altLang="en-US" sz="750" b="1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缴费</a:t>
              </a:r>
              <a:endParaRPr lang="zh-CN" altLang="en-US" sz="75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50" name="文本框 21"/>
            <p:cNvSpPr txBox="1"/>
            <p:nvPr/>
          </p:nvSpPr>
          <p:spPr>
            <a:xfrm>
              <a:off x="1042302" y="6441055"/>
              <a:ext cx="902770" cy="271382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>
              <a:spAutoFit/>
            </a:bodyPr>
            <a:p>
              <a:pPr lvl="0" indent="0" algn="ctr"/>
              <a:r>
                <a:rPr lang="zh-CN" altLang="en-US" sz="1000" b="1" dirty="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轻松报修</a:t>
              </a:r>
              <a:endParaRPr lang="zh-CN" altLang="en-US" sz="10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pic>
          <p:nvPicPr>
            <p:cNvPr id="151" name="图片 150" descr="8.报修"/>
            <p:cNvPicPr>
              <a:picLocks noChangeAspect="1"/>
            </p:cNvPicPr>
            <p:nvPr/>
          </p:nvPicPr>
          <p:blipFill>
            <a:blip r:embed="rId20"/>
            <a:stretch>
              <a:fillRect/>
            </a:stretch>
          </p:blipFill>
          <p:spPr>
            <a:xfrm>
              <a:off x="1197016" y="5820046"/>
              <a:ext cx="633004" cy="589869"/>
            </a:xfrm>
            <a:prstGeom prst="roundRect">
              <a:avLst/>
            </a:prstGeom>
          </p:spPr>
        </p:pic>
        <p:sp>
          <p:nvSpPr>
            <p:cNvPr id="152" name="文本框 23"/>
            <p:cNvSpPr txBox="1"/>
            <p:nvPr/>
          </p:nvSpPr>
          <p:spPr>
            <a:xfrm>
              <a:off x="100256" y="6440580"/>
              <a:ext cx="978662" cy="271382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>
              <a:spAutoFit/>
            </a:bodyPr>
            <a:p>
              <a:pPr lvl="0" indent="0"/>
              <a:r>
                <a:rPr lang="zh-CN" altLang="en-US" sz="1000" b="1" dirty="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资产管理</a:t>
              </a:r>
              <a:endParaRPr lang="zh-CN" altLang="en-US" sz="10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pic>
          <p:nvPicPr>
            <p:cNvPr id="153" name="图片 152" descr="装备管理"/>
            <p:cNvPicPr/>
            <p:nvPr/>
          </p:nvPicPr>
          <p:blipFill>
            <a:blip r:embed="rId21"/>
            <a:stretch>
              <a:fillRect/>
            </a:stretch>
          </p:blipFill>
          <p:spPr>
            <a:xfrm>
              <a:off x="225515" y="5820046"/>
              <a:ext cx="602435" cy="575105"/>
            </a:xfrm>
            <a:prstGeom prst="roundRect">
              <a:avLst/>
            </a:prstGeom>
          </p:spPr>
        </p:pic>
      </p:grpSp>
      <p:grpSp>
        <p:nvGrpSpPr>
          <p:cNvPr id="154" name="组 3"/>
          <p:cNvGrpSpPr/>
          <p:nvPr/>
        </p:nvGrpSpPr>
        <p:grpSpPr>
          <a:xfrm>
            <a:off x="3058160" y="4422775"/>
            <a:ext cx="6724650" cy="1821753"/>
            <a:chOff x="1784179" y="3352090"/>
            <a:chExt cx="7060079" cy="1880037"/>
          </a:xfrm>
        </p:grpSpPr>
        <p:grpSp>
          <p:nvGrpSpPr>
            <p:cNvPr id="155" name="组 107"/>
            <p:cNvGrpSpPr/>
            <p:nvPr/>
          </p:nvGrpSpPr>
          <p:grpSpPr>
            <a:xfrm>
              <a:off x="1784179" y="3352090"/>
              <a:ext cx="7060079" cy="1880037"/>
              <a:chOff x="197262" y="3885959"/>
              <a:chExt cx="7845332" cy="2089142"/>
            </a:xfrm>
          </p:grpSpPr>
          <p:sp>
            <p:nvSpPr>
              <p:cNvPr id="161" name="文本框 20"/>
              <p:cNvSpPr txBox="1"/>
              <p:nvPr/>
            </p:nvSpPr>
            <p:spPr>
              <a:xfrm>
                <a:off x="3832312" y="4590601"/>
                <a:ext cx="1339072" cy="281086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 anchor="t">
                <a:spAutoFit/>
              </a:bodyPr>
              <a:p>
                <a:pPr lvl="0" indent="0" algn="ctr"/>
                <a:r>
                  <a:rPr lang="zh-CN" altLang="en-US" sz="1000" b="1" dirty="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用餐</a:t>
                </a:r>
                <a:r>
                  <a:rPr lang="en-US" altLang="zh-CN" sz="1000" b="1" dirty="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|</a:t>
                </a:r>
                <a:r>
                  <a:rPr lang="zh-CN" altLang="en-US" sz="1000" b="1" dirty="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校服报名</a:t>
                </a:r>
                <a:endParaRPr lang="zh-CN" altLang="en-US" sz="1000" b="1" dirty="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pic>
            <p:nvPicPr>
              <p:cNvPr id="162" name="图片 161" descr="16.轻松报名"/>
              <p:cNvPicPr>
                <a:picLocks noChangeAspect="1"/>
              </p:cNvPicPr>
              <p:nvPr/>
            </p:nvPicPr>
            <p:blipFill>
              <a:blip r:embed="rId22"/>
              <a:stretch>
                <a:fillRect/>
              </a:stretch>
            </p:blipFill>
            <p:spPr>
              <a:xfrm>
                <a:off x="4199937" y="3900523"/>
                <a:ext cx="604513" cy="636449"/>
              </a:xfrm>
              <a:prstGeom prst="roundRect">
                <a:avLst/>
              </a:prstGeom>
            </p:spPr>
          </p:pic>
          <p:sp>
            <p:nvSpPr>
              <p:cNvPr id="163" name="文本框 61"/>
              <p:cNvSpPr txBox="1"/>
              <p:nvPr/>
            </p:nvSpPr>
            <p:spPr>
              <a:xfrm>
                <a:off x="1113897" y="4590815"/>
                <a:ext cx="914444" cy="281086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 anchor="t">
                <a:spAutoFit/>
              </a:bodyPr>
              <a:p>
                <a:pPr lvl="0" indent="0" algn="ctr"/>
                <a:r>
                  <a:rPr lang="zh-CN" altLang="en-US" sz="1000" b="1" dirty="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家庭作业</a:t>
                </a:r>
                <a:endParaRPr lang="zh-CN" altLang="en-US" sz="1000" b="1" dirty="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pic>
            <p:nvPicPr>
              <p:cNvPr id="164" name="图片 163" descr="2.轻松作业"/>
              <p:cNvPicPr>
                <a:picLocks noChangeAspect="1"/>
              </p:cNvPicPr>
              <p:nvPr/>
            </p:nvPicPr>
            <p:blipFill>
              <a:blip r:embed="rId23"/>
              <a:stretch>
                <a:fillRect/>
              </a:stretch>
            </p:blipFill>
            <p:spPr>
              <a:xfrm>
                <a:off x="1256641" y="3885959"/>
                <a:ext cx="628219" cy="651014"/>
              </a:xfrm>
              <a:prstGeom prst="roundRect">
                <a:avLst/>
              </a:prstGeom>
            </p:spPr>
          </p:pic>
          <p:sp>
            <p:nvSpPr>
              <p:cNvPr id="165" name="文本框 164"/>
              <p:cNvSpPr txBox="1"/>
              <p:nvPr/>
            </p:nvSpPr>
            <p:spPr>
              <a:xfrm>
                <a:off x="2050206" y="4590833"/>
                <a:ext cx="971564" cy="281086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 anchor="t">
                <a:spAutoFit/>
              </a:bodyPr>
              <a:p>
                <a:pPr lvl="0" indent="0" algn="ctr"/>
                <a:r>
                  <a:rPr lang="zh-CN" altLang="en-US" sz="1000" b="1" dirty="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成长档案</a:t>
                </a:r>
                <a:endParaRPr lang="zh-CN" altLang="en-US" sz="1000" b="1" dirty="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pic>
            <p:nvPicPr>
              <p:cNvPr id="166" name="图片 165" descr="4.成长档案"/>
              <p:cNvPicPr>
                <a:picLocks noChangeAspect="1"/>
              </p:cNvPicPr>
              <p:nvPr/>
            </p:nvPicPr>
            <p:blipFill>
              <a:blip r:embed="rId24"/>
              <a:stretch>
                <a:fillRect/>
              </a:stretch>
            </p:blipFill>
            <p:spPr>
              <a:xfrm>
                <a:off x="2242679" y="3923825"/>
                <a:ext cx="604513" cy="600767"/>
              </a:xfrm>
              <a:prstGeom prst="roundRect">
                <a:avLst/>
              </a:prstGeom>
            </p:spPr>
          </p:pic>
          <p:sp>
            <p:nvSpPr>
              <p:cNvPr id="167" name="文本框 27"/>
              <p:cNvSpPr txBox="1"/>
              <p:nvPr/>
            </p:nvSpPr>
            <p:spPr>
              <a:xfrm>
                <a:off x="3044401" y="4590077"/>
                <a:ext cx="944389" cy="281086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 anchor="t">
                <a:spAutoFit/>
              </a:bodyPr>
              <a:p>
                <a:pPr lvl="0" indent="0" algn="ctr"/>
                <a:r>
                  <a:rPr lang="zh-CN" altLang="en-US" sz="1000" b="1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班级故事</a:t>
                </a:r>
                <a:endParaRPr lang="zh-CN" altLang="en-US" sz="1000" b="1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pic>
            <p:nvPicPr>
              <p:cNvPr id="168" name="图片 167" descr="22.班级圈"/>
              <p:cNvPicPr>
                <a:picLocks noChangeAspect="1"/>
              </p:cNvPicPr>
              <p:nvPr/>
            </p:nvPicPr>
            <p:blipFill>
              <a:blip r:embed="rId25"/>
              <a:stretch>
                <a:fillRect/>
              </a:stretch>
            </p:blipFill>
            <p:spPr>
              <a:xfrm>
                <a:off x="3227235" y="3912902"/>
                <a:ext cx="599327" cy="600767"/>
              </a:xfrm>
              <a:prstGeom prst="roundRect">
                <a:avLst/>
              </a:prstGeom>
            </p:spPr>
          </p:pic>
          <p:pic>
            <p:nvPicPr>
              <p:cNvPr id="169" name="图片 168" descr="10.考勤"/>
              <p:cNvPicPr>
                <a:picLocks noChangeAspect="1"/>
              </p:cNvPicPr>
              <p:nvPr/>
            </p:nvPicPr>
            <p:blipFill>
              <a:blip r:embed="rId26"/>
              <a:stretch>
                <a:fillRect/>
              </a:stretch>
            </p:blipFill>
            <p:spPr>
              <a:xfrm>
                <a:off x="294310" y="3886687"/>
                <a:ext cx="595623" cy="640090"/>
              </a:xfrm>
              <a:prstGeom prst="roundRect">
                <a:avLst/>
              </a:prstGeom>
            </p:spPr>
          </p:pic>
          <p:sp>
            <p:nvSpPr>
              <p:cNvPr id="170" name="文本框 169"/>
              <p:cNvSpPr txBox="1"/>
              <p:nvPr/>
            </p:nvSpPr>
            <p:spPr>
              <a:xfrm>
                <a:off x="197262" y="4590816"/>
                <a:ext cx="798820" cy="281086"/>
              </a:xfrm>
              <a:prstGeom prst="rect">
                <a:avLst/>
              </a:prstGeom>
              <a:noFill/>
            </p:spPr>
            <p:txBody>
              <a:bodyPr wrap="square" rtlCol="0" anchor="t">
                <a:spAutoFit/>
              </a:bodyPr>
              <a:p>
                <a:pPr algn="ctr"/>
                <a:r>
                  <a:rPr lang="zh-CN" sz="1000" b="1" dirty="0" smtClean="0">
                    <a:solidFill>
                      <a:schemeClr val="tx1"/>
                    </a:solidFill>
                    <a:effectLst/>
                    <a:latin typeface="微软雅黑" panose="020B0503020204020204" pitchFamily="34" charset="-122"/>
                    <a:ea typeface="微软雅黑" panose="020B0503020204020204" pitchFamily="34" charset="-122"/>
                    <a:cs typeface="微软雅黑" panose="020B0503020204020204" pitchFamily="34" charset="-122"/>
                    <a:sym typeface="+mn-ea"/>
                  </a:rPr>
                  <a:t>考勤</a:t>
                </a:r>
                <a:endParaRPr lang="zh-CN" altLang="en-US" sz="1000" b="1" dirty="0" smtClean="0">
                  <a:solidFill>
                    <a:schemeClr val="tx1"/>
                  </a:solidFill>
                  <a:effectLst/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+mn-ea"/>
                </a:endParaRPr>
              </a:p>
            </p:txBody>
          </p:sp>
          <p:sp>
            <p:nvSpPr>
              <p:cNvPr id="171" name="文本框 60"/>
              <p:cNvSpPr txBox="1"/>
              <p:nvPr/>
            </p:nvSpPr>
            <p:spPr>
              <a:xfrm>
                <a:off x="6680218" y="4577023"/>
                <a:ext cx="1362376" cy="281086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 anchor="t">
                <a:spAutoFit/>
              </a:bodyPr>
              <a:p>
                <a:pPr lvl="0" indent="0" algn="ctr"/>
                <a:r>
                  <a:rPr lang="zh-CN" altLang="en-US" sz="1000" b="1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校园公告</a:t>
                </a:r>
                <a:endParaRPr lang="zh-CN" altLang="en-US" sz="1000" b="1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pic>
            <p:nvPicPr>
              <p:cNvPr id="172" name="图片 171" descr="1.轻松公告"/>
              <p:cNvPicPr>
                <a:picLocks noChangeAspect="1"/>
              </p:cNvPicPr>
              <p:nvPr/>
            </p:nvPicPr>
            <p:blipFill>
              <a:blip r:embed="rId27"/>
              <a:stretch>
                <a:fillRect/>
              </a:stretch>
            </p:blipFill>
            <p:spPr>
              <a:xfrm>
                <a:off x="7078040" y="3987179"/>
                <a:ext cx="566731" cy="539598"/>
              </a:xfrm>
              <a:prstGeom prst="roundRect">
                <a:avLst/>
              </a:prstGeom>
            </p:spPr>
          </p:pic>
          <p:pic>
            <p:nvPicPr>
              <p:cNvPr id="173" name="图片 172" descr="午餐"/>
              <p:cNvPicPr>
                <a:picLocks noChangeAspect="1"/>
              </p:cNvPicPr>
              <p:nvPr/>
            </p:nvPicPr>
            <p:blipFill>
              <a:blip r:embed="rId28"/>
              <a:stretch>
                <a:fillRect/>
              </a:stretch>
            </p:blipFill>
            <p:spPr>
              <a:xfrm>
                <a:off x="7063224" y="5037975"/>
                <a:ext cx="588956" cy="600767"/>
              </a:xfrm>
              <a:prstGeom prst="rect">
                <a:avLst/>
              </a:prstGeom>
            </p:spPr>
          </p:pic>
          <p:sp>
            <p:nvSpPr>
              <p:cNvPr id="174" name="文本框 60"/>
              <p:cNvSpPr txBox="1"/>
              <p:nvPr/>
            </p:nvSpPr>
            <p:spPr>
              <a:xfrm>
                <a:off x="6834303" y="5694036"/>
                <a:ext cx="910480" cy="281065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 anchor="t">
                <a:spAutoFit/>
              </a:bodyPr>
              <a:p>
                <a:pPr lvl="0" indent="0" algn="ctr"/>
                <a:r>
                  <a:rPr lang="zh-CN" altLang="en-US" sz="1000" b="1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每日菜谱</a:t>
                </a:r>
                <a:endParaRPr lang="zh-CN" altLang="en-US" sz="1000" b="1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  <p:sp>
          <p:nvSpPr>
            <p:cNvPr id="177" name="文本框 24"/>
            <p:cNvSpPr txBox="1"/>
            <p:nvPr/>
          </p:nvSpPr>
          <p:spPr>
            <a:xfrm>
              <a:off x="6946377" y="3986370"/>
              <a:ext cx="941684" cy="252952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>
              <a:spAutoFit/>
            </a:bodyPr>
            <a:p>
              <a:pPr lvl="0" indent="0" algn="ctr"/>
              <a:r>
                <a:rPr lang="zh-CN" altLang="en-US" sz="1000" b="1" dirty="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学生评价</a:t>
              </a:r>
              <a:endParaRPr lang="zh-CN" altLang="en-US" sz="10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pic>
          <p:nvPicPr>
            <p:cNvPr id="178" name="图片 177" descr="6.个人德育"/>
            <p:cNvPicPr>
              <a:picLocks noChangeAspect="1"/>
            </p:cNvPicPr>
            <p:nvPr/>
          </p:nvPicPr>
          <p:blipFill>
            <a:blip r:embed="rId29"/>
            <a:stretch>
              <a:fillRect/>
            </a:stretch>
          </p:blipFill>
          <p:spPr>
            <a:xfrm>
              <a:off x="7144906" y="3386822"/>
              <a:ext cx="544006" cy="573402"/>
            </a:xfrm>
            <a:prstGeom prst="roundRect">
              <a:avLst/>
            </a:prstGeom>
          </p:spPr>
        </p:pic>
      </p:grpSp>
      <p:pic>
        <p:nvPicPr>
          <p:cNvPr id="179" name="图片 178"/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7301230" y="4450715"/>
            <a:ext cx="544195" cy="528955"/>
          </a:xfrm>
          <a:prstGeom prst="rect">
            <a:avLst/>
          </a:prstGeom>
        </p:spPr>
      </p:pic>
      <p:pic>
        <p:nvPicPr>
          <p:cNvPr id="181" name="图片 180" descr="18.轻松缴费"/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4799965" y="5438775"/>
            <a:ext cx="518795" cy="512445"/>
          </a:xfrm>
          <a:prstGeom prst="roundRect">
            <a:avLst/>
          </a:prstGeom>
        </p:spPr>
      </p:pic>
      <p:sp>
        <p:nvSpPr>
          <p:cNvPr id="182" name="文本框 23"/>
          <p:cNvSpPr txBox="1"/>
          <p:nvPr/>
        </p:nvSpPr>
        <p:spPr>
          <a:xfrm>
            <a:off x="4706426" y="5999787"/>
            <a:ext cx="611203" cy="24511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pPr lvl="0" indent="0" algn="ctr"/>
            <a:r>
              <a:rPr lang="zh-CN" altLang="en-US" sz="10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缴费</a:t>
            </a:r>
            <a:endParaRPr lang="zh-CN" altLang="en-US" sz="1000" b="1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83" name="图片 182" descr="Group 6.png"/>
          <p:cNvPicPr>
            <a:picLocks noChangeAspect="1"/>
          </p:cNvPicPr>
          <p:nvPr/>
        </p:nvPicPr>
        <p:blipFill>
          <a:blip r:embed="rId3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9700" y="5438775"/>
            <a:ext cx="516890" cy="519430"/>
          </a:xfrm>
          <a:prstGeom prst="rect">
            <a:avLst/>
          </a:prstGeom>
        </p:spPr>
      </p:pic>
      <p:sp>
        <p:nvSpPr>
          <p:cNvPr id="184" name="文本框 23"/>
          <p:cNvSpPr txBox="1"/>
          <p:nvPr/>
        </p:nvSpPr>
        <p:spPr>
          <a:xfrm>
            <a:off x="5498465" y="5999480"/>
            <a:ext cx="944245" cy="24511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pPr lvl="0" indent="0" algn="ctr"/>
            <a:r>
              <a:rPr lang="zh-CN" altLang="en-US" sz="10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名师平台</a:t>
            </a:r>
            <a:endParaRPr lang="zh-CN" altLang="en-US" sz="1000" b="1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85" name="文本框 23"/>
          <p:cNvSpPr txBox="1"/>
          <p:nvPr/>
        </p:nvSpPr>
        <p:spPr>
          <a:xfrm>
            <a:off x="6442263" y="5999623"/>
            <a:ext cx="611204" cy="24511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pPr lvl="0" indent="0" algn="ctr"/>
            <a:r>
              <a:rPr lang="zh-CN" altLang="en-US" sz="1000" b="1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工资条</a:t>
            </a:r>
            <a:endParaRPr lang="zh-CN" altLang="en-US" sz="1000" b="1" dirty="0" smtClean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86" name="图片 185" descr="Group 13.png"/>
          <p:cNvPicPr>
            <a:picLocks noChangeAspect="1"/>
          </p:cNvPicPr>
          <p:nvPr/>
        </p:nvPicPr>
        <p:blipFill>
          <a:blip r:embed="rId3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2185" y="5437505"/>
            <a:ext cx="523240" cy="550545"/>
          </a:xfrm>
          <a:prstGeom prst="rect">
            <a:avLst/>
          </a:prstGeom>
        </p:spPr>
      </p:pic>
      <p:sp>
        <p:nvSpPr>
          <p:cNvPr id="187" name="文本框 23"/>
          <p:cNvSpPr txBox="1"/>
          <p:nvPr/>
        </p:nvSpPr>
        <p:spPr>
          <a:xfrm>
            <a:off x="7240746" y="5999163"/>
            <a:ext cx="603409" cy="24511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pPr lvl="0" indent="0" algn="ctr"/>
            <a:r>
              <a:rPr lang="zh-CN" altLang="en-US" sz="1000" b="1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投票</a:t>
            </a:r>
            <a:endParaRPr lang="zh-CN" altLang="en-US" sz="1000" b="1" dirty="0" smtClean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88" name="图片 187" descr="活动"/>
          <p:cNvPicPr>
            <a:picLocks noChangeAspect="1"/>
          </p:cNvPicPr>
          <p:nvPr/>
        </p:nvPicPr>
        <p:blipFill>
          <a:blip r:embed="rId34"/>
          <a:stretch>
            <a:fillRect/>
          </a:stretch>
        </p:blipFill>
        <p:spPr>
          <a:xfrm>
            <a:off x="8164195" y="5438140"/>
            <a:ext cx="517525" cy="523875"/>
          </a:xfrm>
          <a:prstGeom prst="roundRect">
            <a:avLst/>
          </a:prstGeom>
        </p:spPr>
      </p:pic>
      <p:sp>
        <p:nvSpPr>
          <p:cNvPr id="189" name="文本框 188"/>
          <p:cNvSpPr txBox="1"/>
          <p:nvPr/>
        </p:nvSpPr>
        <p:spPr>
          <a:xfrm>
            <a:off x="8056245" y="5999480"/>
            <a:ext cx="690880" cy="24511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r>
              <a:rPr lang="zh-CN" altLang="en-US" sz="1000" b="1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活动报名</a:t>
            </a:r>
            <a:endParaRPr lang="zh-CN" altLang="en-US" sz="1000" b="1" dirty="0" smtClean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190" name="文本框 24"/>
          <p:cNvSpPr txBox="1"/>
          <p:nvPr/>
        </p:nvSpPr>
        <p:spPr>
          <a:xfrm>
            <a:off x="7219800" y="5025611"/>
            <a:ext cx="706263" cy="24511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pPr lvl="0" indent="0" algn="ctr"/>
            <a:r>
              <a:rPr lang="zh-CN" altLang="en-US" sz="10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班级成员</a:t>
            </a:r>
            <a:endParaRPr lang="zh-CN" altLang="en-US" sz="1000" b="1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14" name="文本框 113"/>
          <p:cNvSpPr txBox="1"/>
          <p:nvPr/>
        </p:nvSpPr>
        <p:spPr>
          <a:xfrm>
            <a:off x="3819577" y="591989"/>
            <a:ext cx="495173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kumimoji="1" lang="zh-CN" altLang="en-US" sz="2200" b="1">
                <a:solidFill>
                  <a:schemeClr val="accent5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基于阿里钉钉的智慧校园整体解决方案</a:t>
            </a:r>
            <a:endParaRPr kumimoji="1" lang="zh-CN" altLang="en-US" sz="2200" b="1" dirty="0" smtClean="0">
              <a:solidFill>
                <a:schemeClr val="accent5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自定义设计方案">
  <a:themeElements>
    <a:clrScheme name="自定义 163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38AADE"/>
      </a:accent1>
      <a:accent2>
        <a:srgbClr val="8FD33E"/>
      </a:accent2>
      <a:accent3>
        <a:srgbClr val="38AADE"/>
      </a:accent3>
      <a:accent4>
        <a:srgbClr val="8FD33E"/>
      </a:accent4>
      <a:accent5>
        <a:srgbClr val="38AADE"/>
      </a:accent5>
      <a:accent6>
        <a:srgbClr val="8FD33E"/>
      </a:accent6>
      <a:hlink>
        <a:srgbClr val="38AADE"/>
      </a:hlink>
      <a:folHlink>
        <a:srgbClr val="8FD33E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8049</Words>
  <Application>WPS 演示</Application>
  <PresentationFormat>自定义</PresentationFormat>
  <Paragraphs>867</Paragraphs>
  <Slides>48</Slides>
  <Notes>28</Notes>
  <HiddenSlides>0</HiddenSlides>
  <MMClips>1</MMClips>
  <ScaleCrop>false</ScaleCrop>
  <HeadingPairs>
    <vt:vector size="6" baseType="variant">
      <vt:variant>
        <vt:lpstr>已用的字体</vt:lpstr>
      </vt:variant>
      <vt:variant>
        <vt:i4>14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48</vt:i4>
      </vt:variant>
    </vt:vector>
  </HeadingPairs>
  <TitlesOfParts>
    <vt:vector size="63" baseType="lpstr">
      <vt:lpstr>Arial</vt:lpstr>
      <vt:lpstr>宋体</vt:lpstr>
      <vt:lpstr>Wingdings</vt:lpstr>
      <vt:lpstr>Calibri</vt:lpstr>
      <vt:lpstr>微软雅黑</vt:lpstr>
      <vt:lpstr>黑体</vt:lpstr>
      <vt:lpstr>Wingdings</vt:lpstr>
      <vt:lpstr>Helvetica</vt:lpstr>
      <vt:lpstr>Arial Unicode MS</vt:lpstr>
      <vt:lpstr>Calibri Light</vt:lpstr>
      <vt:lpstr>Arial</vt:lpstr>
      <vt:lpstr>Impact</vt:lpstr>
      <vt:lpstr>Adobe 繁黑體 Std B</vt:lpstr>
      <vt:lpstr>Calibri</vt:lpstr>
      <vt:lpstr>自定义设计方案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bt267</dc:title>
  <dc:creator/>
  <cp:lastModifiedBy>阿里钉钉轻松办刘作和</cp:lastModifiedBy>
  <cp:revision>15</cp:revision>
  <dcterms:created xsi:type="dcterms:W3CDTF">2016-12-12T17:44:00Z</dcterms:created>
  <dcterms:modified xsi:type="dcterms:W3CDTF">2018-12-30T08:46:39Z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RubyTemplateID">
    <vt:lpwstr>13</vt:lpwstr>
  </property>
  <property fmtid="{D5CDD505-2E9C-101B-9397-08002B2CF9AE}" pid="3" name="KSOProductBuildVer">
    <vt:lpwstr>2052-11.1.0.8214</vt:lpwstr>
  </property>
</Properties>
</file>